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5_A5F8AD5.xml" ContentType="application/vnd.ms-powerpoint.comments+xml"/>
  <Override PartName="/ppt/notesSlides/notesSlide6.xml" ContentType="application/vnd.openxmlformats-officedocument.presentationml.notesSlide+xml"/>
  <Override PartName="/ppt/comments/modernComment_111_D653832F.xml" ContentType="application/vnd.ms-powerpoint.comments+xml"/>
  <Override PartName="/ppt/notesSlides/notesSlide7.xml" ContentType="application/vnd.openxmlformats-officedocument.presentationml.notesSlide+xml"/>
  <Override PartName="/ppt/comments/modernComment_7FFFD3FC_22C965B9.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7FFFD404_B484F2BC.xml" ContentType="application/vnd.ms-powerpoint.comments+xml"/>
  <Override PartName="/ppt/notesSlides/notesSlide21.xml" ContentType="application/vnd.openxmlformats-officedocument.presentationml.notesSlide+xml"/>
  <Override PartName="/ppt/comments/modernComment_7FE4E29E_FE948B69.xml" ContentType="application/vnd.ms-powerpoint.comments+xml"/>
  <Override PartName="/ppt/comments/modernComment_112_6F6D5E97.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4"/>
  </p:sldMasterIdLst>
  <p:notesMasterIdLst>
    <p:notesMasterId r:id="rId48"/>
  </p:notesMasterIdLst>
  <p:sldIdLst>
    <p:sldId id="2145706643" r:id="rId5"/>
    <p:sldId id="276" r:id="rId6"/>
    <p:sldId id="272" r:id="rId7"/>
    <p:sldId id="283" r:id="rId8"/>
    <p:sldId id="2147483639" r:id="rId9"/>
    <p:sldId id="285" r:id="rId10"/>
    <p:sldId id="271" r:id="rId11"/>
    <p:sldId id="266" r:id="rId12"/>
    <p:sldId id="270" r:id="rId13"/>
    <p:sldId id="2137005936" r:id="rId14"/>
    <p:sldId id="277" r:id="rId15"/>
    <p:sldId id="261" r:id="rId16"/>
    <p:sldId id="273" r:id="rId17"/>
    <p:sldId id="2145706642" r:id="rId18"/>
    <p:sldId id="257" r:id="rId19"/>
    <p:sldId id="2147472380" r:id="rId20"/>
    <p:sldId id="7258" r:id="rId21"/>
    <p:sldId id="278" r:id="rId22"/>
    <p:sldId id="284" r:id="rId23"/>
    <p:sldId id="280" r:id="rId24"/>
    <p:sldId id="275" r:id="rId25"/>
    <p:sldId id="265" r:id="rId26"/>
    <p:sldId id="264" r:id="rId27"/>
    <p:sldId id="259" r:id="rId28"/>
    <p:sldId id="269" r:id="rId29"/>
    <p:sldId id="258" r:id="rId30"/>
    <p:sldId id="279" r:id="rId31"/>
    <p:sldId id="281" r:id="rId32"/>
    <p:sldId id="2147478912" r:id="rId33"/>
    <p:sldId id="2147483631" r:id="rId34"/>
    <p:sldId id="263" r:id="rId35"/>
    <p:sldId id="267" r:id="rId36"/>
    <p:sldId id="260" r:id="rId37"/>
    <p:sldId id="256" r:id="rId38"/>
    <p:sldId id="2147472388" r:id="rId39"/>
    <p:sldId id="2147483647" r:id="rId40"/>
    <p:sldId id="2147483645" r:id="rId41"/>
    <p:sldId id="2145706654" r:id="rId42"/>
    <p:sldId id="274" r:id="rId43"/>
    <p:sldId id="2147483646" r:id="rId44"/>
    <p:sldId id="262" r:id="rId45"/>
    <p:sldId id="2147479187" r:id="rId46"/>
    <p:sldId id="268" r:id="rId47"/>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01485D7-4A58-461F-A5B9-BC887FEE8ACA}">
          <p14:sldIdLst>
            <p14:sldId id="2145706643"/>
            <p14:sldId id="276"/>
            <p14:sldId id="272"/>
            <p14:sldId id="283"/>
            <p14:sldId id="2147483639"/>
            <p14:sldId id="285"/>
            <p14:sldId id="271"/>
            <p14:sldId id="266"/>
            <p14:sldId id="270"/>
            <p14:sldId id="2137005936"/>
            <p14:sldId id="277"/>
            <p14:sldId id="261"/>
            <p14:sldId id="273"/>
            <p14:sldId id="2145706642"/>
            <p14:sldId id="257"/>
            <p14:sldId id="2147472380"/>
            <p14:sldId id="7258"/>
            <p14:sldId id="278"/>
            <p14:sldId id="284"/>
            <p14:sldId id="280"/>
            <p14:sldId id="275"/>
            <p14:sldId id="265"/>
            <p14:sldId id="264"/>
            <p14:sldId id="259"/>
            <p14:sldId id="269"/>
            <p14:sldId id="258"/>
            <p14:sldId id="279"/>
          </p14:sldIdLst>
        </p14:section>
        <p14:section name="Appendix" id="{97DABD0C-EC4A-41AA-A4F2-79FADD38F262}">
          <p14:sldIdLst>
            <p14:sldId id="281"/>
            <p14:sldId id="2147478912"/>
            <p14:sldId id="2147483631"/>
            <p14:sldId id="263"/>
            <p14:sldId id="267"/>
            <p14:sldId id="260"/>
            <p14:sldId id="256"/>
          </p14:sldIdLst>
        </p14:section>
        <p14:section name="Graveyard" id="{C416B5EA-9513-46A9-A292-4B51BEBCC9A2}">
          <p14:sldIdLst>
            <p14:sldId id="2147472388"/>
            <p14:sldId id="2147483647"/>
            <p14:sldId id="2147483645"/>
            <p14:sldId id="2145706654"/>
            <p14:sldId id="274"/>
            <p14:sldId id="2147483646"/>
            <p14:sldId id="262"/>
            <p14:sldId id="2147479187"/>
            <p14:sldId id="268"/>
          </p14:sldIdLst>
        </p14:section>
      </p14:section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D6EFF0E-58C1-095A-5255-203758372BC8}" name="Kannan, Parvathy" initials="" userId="S::parvathy.kannan@capgemini.com::2d1e424b-5617-44a7-bb47-b768d55ca471" providerId="AD"/>
  <p188:author id="{91AC5510-2CF5-DB74-3D57-4C10D8F060AD}" name="Hilmes, Daniela" initials="HD" userId="S::daniela.hilmes@capgemini.com::e4e80c95-05d6-47d7-aee2-b5016ad65b14" providerId="AD"/>
  <p188:author id="{1297D45F-5FFF-9B73-58C4-0B0AA739B94C}" name="Dutta Chowdhury, Avik" initials="AD" userId="S::avik.dutta-chowdhury@capgemini.com::03c94ebf-e354-47ec-a485-275bafaffa86" providerId="AD"/>
  <p188:author id="{68DCCCC1-FBF6-B9E5-0746-9DF3AB8811D0}" name="Ghosh, Tanisha" initials="TG" userId="S::tanisha.ghosh@capgemini.com::61fea29b-f5a5-4590-9197-4108a964f023" providerId="AD"/>
  <p188:author id="{5F7ED2CD-3C22-05A0-FF55-901EE7951FF7}" name="Bondre, Sarang" initials="BS" userId="S::sarang.bondre@capgemini.com::0ec3fcc4-af4d-4e63-8ef1-b59f7b742b01" providerId="AD"/>
  <p188:author id="{56DB65D4-C4A9-B6BC-1529-1A1079FBDAEB}" name="Dabir, Anil" initials="DA" userId="S::anil.dabir@capgemini.com::e8ed9797-f8cd-459e-a448-b1d55c68a5fc" providerId="AD"/>
  <p188:author id="{97EF93EB-0E4C-BCAC-DE5F-93BD75B1A947}" name="Gopalsamy, Krishnaveni" initials="KG" userId="S::krishnaveni.gopalsamy@capgemini.com::2c01e073-0528-43a8-929c-fab858c19069" providerId="AD"/>
  <p188:author id="{868C5BEC-D13F-1BCC-22FE-83311A2AC201}" name="Adenuga, Michael" initials="MA" userId="S::michael.adenuga@capgemini.com::6a575d93-000e-4ee7-b1d9-9754514f628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7F1F8"/>
    <a:srgbClr val="CCE2F1"/>
    <a:srgbClr val="0066B3"/>
    <a:srgbClr val="78CFFF"/>
    <a:srgbClr val="FFFFFF"/>
    <a:srgbClr val="BCE7FF"/>
    <a:srgbClr val="CDF0FB"/>
    <a:srgbClr val="0C77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50" d="100"/>
          <a:sy n="50" d="100"/>
        </p:scale>
        <p:origin x="126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8.7034163885430296E-2"/>
          <c:y val="4.0961535360271403E-2"/>
          <c:w val="0.91296583611458004"/>
          <c:h val="0.84924047174133299"/>
        </c:manualLayout>
      </c:layout>
      <c:barChart>
        <c:barDir val="col"/>
        <c:grouping val="clustered"/>
        <c:varyColors val="0"/>
        <c:ser>
          <c:idx val="0"/>
          <c:order val="0"/>
          <c:tx>
            <c:strRef>
              <c:f>Feuil1!$B$1</c:f>
              <c:strCache>
                <c:ptCount val="1"/>
                <c:pt idx="0">
                  <c:v>Colonne1</c:v>
                </c:pt>
              </c:strCache>
            </c:strRef>
          </c:tx>
          <c:spPr>
            <a:solidFill>
              <a:schemeClr val="accent2"/>
            </a:solidFill>
            <a:ln>
              <a:noFill/>
            </a:ln>
            <a:effectLst/>
          </c:spPr>
          <c:invertIfNegative val="0"/>
          <c:dLbls>
            <c:numFmt formatCode="#,##0" sourceLinked="0"/>
            <c:spPr>
              <a:solidFill>
                <a:schemeClr val="lt1"/>
              </a:solidFill>
              <a:ln>
                <a:solidFill>
                  <a:schemeClr val="dk1">
                    <a:lumMod val="25000"/>
                    <a:lumOff val="75000"/>
                  </a:scheme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eparator>, </c:separator>
            <c:showLeaderLines val="0"/>
            <c:extLst>
              <c:ext xmlns:c15="http://schemas.microsoft.com/office/drawing/2012/chart" uri="{CE6537A1-D6FC-4f65-9D91-7224C49458BB}">
                <c15:spPr xmlns:c15="http://schemas.microsoft.com/office/drawing/2012/chart">
                  <a:prstGeom prst="rect">
                    <a:avLst/>
                  </a:prstGeom>
                  <a:noFill/>
                  <a:ln>
                    <a:noFill/>
                  </a:ln>
                </c15:spPr>
                <c15:showLeaderLines val="0"/>
              </c:ext>
            </c:extLst>
          </c:dLbls>
          <c:cat>
            <c:numRef>
              <c:f>Feuil1!$A$2:$A$24</c:f>
              <c:numCache>
                <c:formatCode>@</c:formatCode>
                <c:ptCount val="5"/>
                <c:pt idx="0">
                  <c:v>2020</c:v>
                </c:pt>
                <c:pt idx="1">
                  <c:v>2021</c:v>
                </c:pt>
                <c:pt idx="2">
                  <c:v>2022</c:v>
                </c:pt>
                <c:pt idx="3">
                  <c:v>2023</c:v>
                </c:pt>
                <c:pt idx="4">
                  <c:v>2024</c:v>
                </c:pt>
              </c:numCache>
              <c:extLst/>
            </c:numRef>
          </c:cat>
          <c:val>
            <c:numRef>
              <c:f>Feuil1!$B$2:$B$24</c:f>
              <c:numCache>
                <c:formatCode>0</c:formatCode>
                <c:ptCount val="5"/>
                <c:pt idx="0">
                  <c:v>15848</c:v>
                </c:pt>
                <c:pt idx="1">
                  <c:v>18160</c:v>
                </c:pt>
                <c:pt idx="2">
                  <c:v>21995</c:v>
                </c:pt>
                <c:pt idx="3">
                  <c:v>22522</c:v>
                </c:pt>
                <c:pt idx="4">
                  <c:v>22096</c:v>
                </c:pt>
              </c:numCache>
              <c:extLst/>
            </c:numRef>
          </c:val>
          <c:extLst>
            <c:ext xmlns:c16="http://schemas.microsoft.com/office/drawing/2014/chart" uri="{C3380CC4-5D6E-409C-BE32-E72D297353CC}">
              <c16:uniqueId val="{00000000-088F-4ABA-95EB-4AF2526057F2}"/>
            </c:ext>
          </c:extLst>
        </c:ser>
        <c:dLbls>
          <c:dLblPos val="outEnd"/>
          <c:showLegendKey val="0"/>
          <c:showVal val="1"/>
          <c:showCatName val="0"/>
          <c:showSerName val="0"/>
          <c:showPercent val="0"/>
          <c:showBubbleSize val="0"/>
        </c:dLbls>
        <c:gapWidth val="444"/>
        <c:overlap val="-90"/>
        <c:axId val="523815816"/>
        <c:axId val="523811896"/>
      </c:barChart>
      <c:catAx>
        <c:axId val="523815816"/>
        <c:scaling>
          <c:orientation val="minMax"/>
        </c:scaling>
        <c:delete val="0"/>
        <c:axPos val="b"/>
        <c:majorGridlines>
          <c:spPr>
            <a:ln w="9525" cap="flat" cmpd="sng" algn="ctr">
              <a:solidFill>
                <a:schemeClr val="tx1">
                  <a:lumMod val="15000"/>
                  <a:lumOff val="85000"/>
                </a:schemeClr>
              </a:solidFill>
              <a:round/>
            </a:ln>
            <a:effectLst/>
          </c:spPr>
        </c:majorGridlines>
        <c:numFmt formatCode="@"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523811896"/>
        <c:crosses val="autoZero"/>
        <c:auto val="1"/>
        <c:lblAlgn val="ctr"/>
        <c:lblOffset val="100"/>
        <c:noMultiLvlLbl val="0"/>
      </c:catAx>
      <c:valAx>
        <c:axId val="523811896"/>
        <c:scaling>
          <c:orientation val="minMax"/>
        </c:scaling>
        <c:delete val="1"/>
        <c:axPos val="l"/>
        <c:numFmt formatCode="#,##0" sourceLinked="0"/>
        <c:majorTickMark val="none"/>
        <c:minorTickMark val="none"/>
        <c:tickLblPos val="nextTo"/>
        <c:crossAx val="5238158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omments/modernComment_105_A5F8AD5.xml><?xml version="1.0" encoding="utf-8"?>
<p188:cmLst xmlns:a="http://schemas.openxmlformats.org/drawingml/2006/main" xmlns:r="http://schemas.openxmlformats.org/officeDocument/2006/relationships" xmlns:p188="http://schemas.microsoft.com/office/powerpoint/2018/8/main">
  <p188:cm id="{A781EBA1-7EC7-4696-9855-72F9B2E4584C}" authorId="{68DCCCC1-FBF6-B9E5-0746-9DF3AB8811D0}" created="2026-01-30T13:31:45.211" startDate="2026-01-30T13:31:45.211" dueDate="2026-01-30T13:31:45.211" assignedTo="{CD6EFF0E-58C1-095A-5255-203758372BC8}" title="@Kannan, Parvathy ">
    <pc:sldMkLst xmlns:pc="http://schemas.microsoft.com/office/powerpoint/2013/main/command">
      <pc:docMk/>
      <pc:sldMk cId="174033621" sldId="261"/>
    </pc:sldMkLst>
    <p188:txBody>
      <a:bodyPr/>
      <a:lstStyle/>
      <a:p>
        <a:r>
          <a:rPr lang="en-IN"/>
          <a:t>[@Kannan, Parvathy] </a:t>
        </a:r>
      </a:p>
    </p188:txBody>
    <p188:extLst>
      <p:ext xmlns:p="http://schemas.openxmlformats.org/presentationml/2006/main" uri="{5BB2D875-25FF-4072-B9AC-8F64D62656EB}">
        <p228:taskDetails xmlns:p228="http://schemas.microsoft.com/office/powerpoint/2022/08/main">
          <p228:history>
            <p228:event time="2026-01-30T13:31:45.211" id="{0CBFA861-A8A1-4EF1-B813-D754612749E7}">
              <p228:atrbtn authorId="{68DCCCC1-FBF6-B9E5-0746-9DF3AB8811D0}"/>
              <p228:anchr>
                <p228:comment id="{A781EBA1-7EC7-4696-9855-72F9B2E4584C}"/>
              </p228:anchr>
              <p228:add/>
            </p228:event>
            <p228:event time="2026-01-30T13:31:45.211" id="{F62058D0-79AD-482E-9BDB-79A65F91FD31}">
              <p228:atrbtn authorId="{68DCCCC1-FBF6-B9E5-0746-9DF3AB8811D0}"/>
              <p228:anchr>
                <p228:comment id="{A781EBA1-7EC7-4696-9855-72F9B2E4584C}"/>
              </p228:anchr>
              <p228:asgn authorId="{CD6EFF0E-58C1-095A-5255-203758372BC8}"/>
            </p228:event>
            <p228:event time="2026-01-30T13:31:45.211" id="{58819529-F9D2-4504-A25E-ABB14CE707CE}">
              <p228:atrbtn authorId="{68DCCCC1-FBF6-B9E5-0746-9DF3AB8811D0}"/>
              <p228:anchr>
                <p228:comment id="{A781EBA1-7EC7-4696-9855-72F9B2E4584C}"/>
              </p228:anchr>
              <p228:title val="@Kannan, Parvathy "/>
            </p228:event>
            <p228:event time="2026-01-30T13:31:45.211" id="{96501EBD-F0DF-4423-ADBE-2AA219190BC6}">
              <p228:atrbtn authorId="{68DCCCC1-FBF6-B9E5-0746-9DF3AB8811D0}"/>
              <p228:anchr>
                <p228:comment id="{A781EBA1-7EC7-4696-9855-72F9B2E4584C}"/>
              </p228:anchr>
              <p228:date stDt="2026-01-30T13:31:45.211" endDt="2026-01-30T13:31:45.211"/>
            </p228:event>
          </p228:history>
        </p228:taskDetails>
      </p:ext>
    </p188:extLst>
  </p188:cm>
</p188:cmLst>
</file>

<file path=ppt/comments/modernComment_111_D653832F.xml><?xml version="1.0" encoding="utf-8"?>
<p188:cmLst xmlns:a="http://schemas.openxmlformats.org/drawingml/2006/main" xmlns:r="http://schemas.openxmlformats.org/officeDocument/2006/relationships" xmlns:p188="http://schemas.microsoft.com/office/powerpoint/2018/8/main">
  <p188:cm id="{B96C6B46-73B9-4DE2-A931-9E914C5CA750}" authorId="{68DCCCC1-FBF6-B9E5-0746-9DF3AB8811D0}" created="2026-01-30T13:31:22.082">
    <pc:sldMkLst xmlns:pc="http://schemas.microsoft.com/office/powerpoint/2013/main/command">
      <pc:docMk/>
      <pc:sldMk cId="3028611772" sldId="2147472388"/>
    </pc:sldMkLst>
    <p188:txBody>
      <a:bodyPr/>
      <a:lstStyle/>
      <a:p>
        <a:r>
          <a:rPr lang="en-IN"/>
          <a:t>[@Gopalsamy, Krishnaveni] </a:t>
        </a:r>
      </a:p>
    </p188:txBody>
  </p188:cm>
</p188:cmLst>
</file>

<file path=ppt/comments/modernComment_112_6F6D5E97.xml><?xml version="1.0" encoding="utf-8"?>
<p188:cmLst xmlns:a="http://schemas.openxmlformats.org/drawingml/2006/main" xmlns:r="http://schemas.openxmlformats.org/officeDocument/2006/relationships" xmlns:p188="http://schemas.microsoft.com/office/powerpoint/2018/8/main">
  <p188:cm id="{3BFBA86E-8B45-49DF-BE3A-83E8B15A70EE}" authorId="{68DCCCC1-FBF6-B9E5-0746-9DF3AB8811D0}" created="2026-01-30T13:31:45.211">
    <pc:sldMkLst xmlns:pc="http://schemas.microsoft.com/office/powerpoint/2013/main/command">
      <pc:docMk/>
      <pc:sldMk cId="174033621" sldId="261"/>
    </pc:sldMkLst>
    <p188:txBody>
      <a:bodyPr/>
      <a:lstStyle/>
      <a:p>
        <a:r>
          <a:rPr lang="en-IN"/>
          <a:t>[@Kannan, Parvathy] </a:t>
        </a:r>
      </a:p>
    </p188:txBody>
  </p188:cm>
</p188:cmLst>
</file>

<file path=ppt/comments/modernComment_7FE4E29E_FE948B69.xml><?xml version="1.0" encoding="utf-8"?>
<p188:cmLst xmlns:a="http://schemas.openxmlformats.org/drawingml/2006/main" xmlns:r="http://schemas.openxmlformats.org/officeDocument/2006/relationships" xmlns:p188="http://schemas.microsoft.com/office/powerpoint/2018/8/main">
  <p188:cm id="{A2FDC7DE-97AA-4C35-AE05-DC1E4E1C3587}" authorId="{97EF93EB-0E4C-BCAC-DE5F-93BD75B1A947}" created="2026-01-29T14:58:54.767">
    <pc:sldMkLst xmlns:pc="http://schemas.microsoft.com/office/powerpoint/2013/main/command">
      <pc:docMk/>
      <pc:sldMk cId="4271147881" sldId="2145706654"/>
    </pc:sldMkLst>
    <p188:txBody>
      <a:bodyPr/>
      <a:lstStyle/>
      <a:p>
        <a:r>
          <a:rPr lang="en-IN"/>
          <a:t>Maintenace, cloud1.0</a:t>
        </a:r>
      </a:p>
    </p188:txBody>
  </p188:cm>
</p188:cmLst>
</file>

<file path=ppt/comments/modernComment_7FFFD3FC_22C965B9.xml><?xml version="1.0" encoding="utf-8"?>
<p188:cmLst xmlns:a="http://schemas.openxmlformats.org/drawingml/2006/main" xmlns:r="http://schemas.openxmlformats.org/officeDocument/2006/relationships" xmlns:p188="http://schemas.microsoft.com/office/powerpoint/2018/8/main">
  <p188:cm id="{E634932E-C8EC-4AD2-8521-0290601E2233}" authorId="{1297D45F-5FFF-9B73-58C4-0B0AA739B94C}" created="2026-01-30T19:45:11.750">
    <pc:sldMkLst xmlns:pc="http://schemas.microsoft.com/office/powerpoint/2013/main/command">
      <pc:docMk/>
      <pc:sldMk cId="583624121" sldId="2147472380"/>
    </pc:sldMkLst>
    <p188:txBody>
      <a:bodyPr/>
      <a:lstStyle/>
      <a:p>
        <a:r>
          <a:rPr lang="en-US"/>
          <a:t>[@Bondre, Sarang], [@Reece, Matt]  - Given that the scope is not yet aligned with Temenos and DZ Bank is it wise to give a RACI matrix now. I think we should leave it for the contract.</a:t>
        </a:r>
      </a:p>
    </p188:txBody>
  </p188:cm>
</p188:cmLst>
</file>

<file path=ppt/comments/modernComment_7FFFD404_B484F2BC.xml><?xml version="1.0" encoding="utf-8"?>
<p188:cmLst xmlns:a="http://schemas.openxmlformats.org/drawingml/2006/main" xmlns:r="http://schemas.openxmlformats.org/officeDocument/2006/relationships" xmlns:p188="http://schemas.microsoft.com/office/powerpoint/2018/8/main">
  <p188:cm id="{3422DA08-C632-4FAA-A54D-6B3DC61DD404}" authorId="{68DCCCC1-FBF6-B9E5-0746-9DF3AB8811D0}" created="2026-01-30T13:31:22.082" startDate="2026-01-30T13:31:22.082" dueDate="2026-01-30T13:31:22.082" assignedTo="{97EF93EB-0E4C-BCAC-DE5F-93BD75B1A947}" title="@Gopalsamy, Krishnaveni ">
    <pc:sldMkLst xmlns:pc="http://schemas.microsoft.com/office/powerpoint/2013/main/command">
      <pc:docMk/>
      <pc:sldMk cId="3028611772" sldId="2147472388"/>
    </pc:sldMkLst>
    <p188:txBody>
      <a:bodyPr/>
      <a:lstStyle/>
      <a:p>
        <a:r>
          <a:rPr lang="en-IN"/>
          <a:t>[@Gopalsamy, Krishnaveni] </a:t>
        </a:r>
      </a:p>
    </p188:txBody>
    <p188:extLst>
      <p:ext xmlns:p="http://schemas.openxmlformats.org/presentationml/2006/main" uri="{5BB2D875-25FF-4072-B9AC-8F64D62656EB}">
        <p228:taskDetails xmlns:p228="http://schemas.microsoft.com/office/powerpoint/2022/08/main">
          <p228:history>
            <p228:event time="2026-01-30T13:31:22.082" id="{E06F62D5-FDDC-4EA8-9463-D2F3C06DD701}">
              <p228:atrbtn authorId="{68DCCCC1-FBF6-B9E5-0746-9DF3AB8811D0}"/>
              <p228:anchr>
                <p228:comment id="{3422DA08-C632-4FAA-A54D-6B3DC61DD404}"/>
              </p228:anchr>
              <p228:add/>
            </p228:event>
            <p228:event time="2026-01-30T13:31:22.082" id="{74706CA0-65EB-4BC3-A9EF-384D90C8006C}">
              <p228:atrbtn authorId="{68DCCCC1-FBF6-B9E5-0746-9DF3AB8811D0}"/>
              <p228:anchr>
                <p228:comment id="{3422DA08-C632-4FAA-A54D-6B3DC61DD404}"/>
              </p228:anchr>
              <p228:asgn authorId="{97EF93EB-0E4C-BCAC-DE5F-93BD75B1A947}"/>
            </p228:event>
            <p228:event time="2026-01-30T13:31:22.082" id="{C455ADF4-DBF6-4BFA-81A3-4B1F994CB1D1}">
              <p228:atrbtn authorId="{68DCCCC1-FBF6-B9E5-0746-9DF3AB8811D0}"/>
              <p228:anchr>
                <p228:comment id="{3422DA08-C632-4FAA-A54D-6B3DC61DD404}"/>
              </p228:anchr>
              <p228:title val="@Gopalsamy, Krishnaveni "/>
            </p228:event>
            <p228:event time="2026-01-30T13:31:22.082" id="{2E243BF6-0207-4BEB-9E78-7ECBE2472DB8}">
              <p228:atrbtn authorId="{68DCCCC1-FBF6-B9E5-0746-9DF3AB8811D0}"/>
              <p228:anchr>
                <p228:comment id="{3422DA08-C632-4FAA-A54D-6B3DC61DD404}"/>
              </p228:anchr>
              <p228:date stDt="2026-01-30T13:31:22.082" endDt="2026-01-30T13:31:22.082"/>
            </p228:event>
          </p228:history>
        </p228:taskDetails>
      </p:ext>
    </p188:extLst>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59449B-E329-499F-8B85-94BF1B161A52}" type="datetimeFigureOut">
              <a:rPr lang="de-DE" smtClean="0"/>
              <a:t>30.01.2026</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E82E3-FA67-4FBC-82B3-85FF1DDB60C6}" type="slidenum">
              <a:rPr lang="de-DE" smtClean="0"/>
              <a:t>‹#›</a:t>
            </a:fld>
            <a:endParaRPr lang="de-DE"/>
          </a:p>
        </p:txBody>
      </p:sp>
    </p:spTree>
    <p:extLst>
      <p:ext uri="{BB962C8B-B14F-4D97-AF65-F5344CB8AC3E}">
        <p14:creationId xmlns:p14="http://schemas.microsoft.com/office/powerpoint/2010/main" val="909720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4E82E3-FA67-4FBC-82B3-85FF1DDB60C6}" type="slidenum">
              <a:rPr lang="de-DE" smtClean="0"/>
              <a:t>2</a:t>
            </a:fld>
            <a:endParaRPr lang="de-DE"/>
          </a:p>
        </p:txBody>
      </p:sp>
    </p:spTree>
    <p:extLst>
      <p:ext uri="{BB962C8B-B14F-4D97-AF65-F5344CB8AC3E}">
        <p14:creationId xmlns:p14="http://schemas.microsoft.com/office/powerpoint/2010/main" val="42542004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D5E5-9FD0-2F03-3CE2-3E63D9D2F1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0AF42D-6306-B6ED-D770-52B6F906DB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2710CC-2BAD-27AF-4D76-AEE0E6EB84B8}"/>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83CC20A5-1DEE-9238-2BE2-04E695438395}"/>
              </a:ext>
            </a:extLst>
          </p:cNvPr>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2694326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AFB0C-BE6D-57A7-EE3B-B39DB79E4F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A1601-2216-CD53-7B47-35EDAB969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766E17-A688-BF76-8553-67561A35008F}"/>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01DF7506-AC6F-D6A0-A480-699D545C0FE7}"/>
              </a:ext>
            </a:extLst>
          </p:cNvPr>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3489996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42CD4-7007-30CF-1343-EF5AD6579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B433B3-9084-A4F6-90C8-C2E9D60FFA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2E88E9-581D-716E-73C8-4D0250545CF6}"/>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F6C9DC42-A870-7F77-9FA1-8133D6DDBE89}"/>
              </a:ext>
            </a:extLst>
          </p:cNvPr>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1095074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DEECE-B365-7757-A46D-8D01260B0F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68078-CB56-9670-8D34-AC2837BB6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A08FA-B6D3-49A3-B57C-5144FDCFDBE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36E8264-5317-4CB4-FBA9-96E62237FE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31515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Verdana"/>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pt-BR" sz="900" b="0" i="0" u="none"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10096552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42F1-2374-2368-04FC-025D10189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87249B-803B-BF3A-8ACC-A7837B8C96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CBC3C-17F5-329D-1DD2-0CC01B681BA8}"/>
              </a:ext>
            </a:extLst>
          </p:cNvPr>
          <p:cNvSpPr>
            <a:spLocks noGrp="1"/>
          </p:cNvSpPr>
          <p:nvPr>
            <p:ph type="body" idx="1"/>
          </p:nvPr>
        </p:nvSpPr>
        <p:spPr/>
        <p:txBody>
          <a:bodyPr/>
          <a:lstStyle/>
          <a:p>
            <a:r>
              <a:rPr lang="en-US"/>
              <a:t>Global Resource- 2100+</a:t>
            </a:r>
          </a:p>
          <a:p>
            <a:r>
              <a:rPr lang="en-US"/>
              <a:t>US &amp; Canada- 200+</a:t>
            </a:r>
          </a:p>
          <a:p>
            <a:r>
              <a:rPr lang="en-US"/>
              <a:t>UK &amp; Europe- 330+</a:t>
            </a:r>
          </a:p>
          <a:p>
            <a:r>
              <a:rPr lang="en-US"/>
              <a:t>Asia-Pacific- 1500+</a:t>
            </a:r>
          </a:p>
          <a:p>
            <a:r>
              <a:rPr lang="en-US"/>
              <a:t>Australia &amp; NZ- 15+</a:t>
            </a:r>
            <a:endParaRPr lang="en-IN"/>
          </a:p>
        </p:txBody>
      </p:sp>
      <p:sp>
        <p:nvSpPr>
          <p:cNvPr id="4" name="Slide Number Placeholder 3">
            <a:extLst>
              <a:ext uri="{FF2B5EF4-FFF2-40B4-BE49-F238E27FC236}">
                <a16:creationId xmlns:a16="http://schemas.microsoft.com/office/drawing/2014/main" id="{0CD264D1-565C-36FF-D5DC-C1190B5474AE}"/>
              </a:ext>
            </a:extLst>
          </p:cNvPr>
          <p:cNvSpPr>
            <a:spLocks noGrp="1"/>
          </p:cNvSpPr>
          <p:nvPr>
            <p:ph type="sldNum" sz="quarter" idx="5"/>
          </p:nvPr>
        </p:nvSpPr>
        <p:spPr/>
        <p:txBody>
          <a:bodyPr/>
          <a:lstStyle/>
          <a:p>
            <a:fld id="{0A1EE010-0066-45B7-A6C7-FD7629B176E4}" type="slidenum">
              <a:rPr lang="en-IN" smtClean="0"/>
              <a:t>30</a:t>
            </a:fld>
            <a:endParaRPr lang="en-IN"/>
          </a:p>
        </p:txBody>
      </p:sp>
    </p:spTree>
    <p:extLst>
      <p:ext uri="{BB962C8B-B14F-4D97-AF65-F5344CB8AC3E}">
        <p14:creationId xmlns:p14="http://schemas.microsoft.com/office/powerpoint/2010/main" val="996440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052013-BBC8-C176-E48F-608F6D4B85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B8E8E6-E822-CBD6-4B47-3B77C748A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D04737-DE92-4BED-8BF5-99FE816B21A1}"/>
              </a:ext>
            </a:extLst>
          </p:cNvPr>
          <p:cNvSpPr>
            <a:spLocks noGrp="1"/>
          </p:cNvSpPr>
          <p:nvPr>
            <p:ph type="body" idx="1"/>
          </p:nvPr>
        </p:nvSpPr>
        <p:spPr/>
        <p:txBody>
          <a:bodyPr/>
          <a:lstStyle/>
          <a:p>
            <a:r>
              <a:rPr lang="en-US"/>
              <a:t>RBC</a:t>
            </a:r>
            <a:endParaRPr lang="en-IN"/>
          </a:p>
        </p:txBody>
      </p:sp>
      <p:sp>
        <p:nvSpPr>
          <p:cNvPr id="4" name="Slide Number Placeholder 3">
            <a:extLst>
              <a:ext uri="{FF2B5EF4-FFF2-40B4-BE49-F238E27FC236}">
                <a16:creationId xmlns:a16="http://schemas.microsoft.com/office/drawing/2014/main" id="{FDDB29A2-AB52-5900-469B-C2C81F36886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307864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30BEC-FFAB-09BA-CC75-B6AE50EFD4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5882EB-0082-95C8-989C-DE2D14B526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0955B-6342-051F-6031-8B03C8B11D06}"/>
              </a:ext>
            </a:extLst>
          </p:cNvPr>
          <p:cNvSpPr>
            <a:spLocks noGrp="1"/>
          </p:cNvSpPr>
          <p:nvPr>
            <p:ph type="body" idx="1"/>
          </p:nvPr>
        </p:nvSpPr>
        <p:spPr/>
        <p:txBody>
          <a:bodyPr/>
          <a:lstStyle/>
          <a:p>
            <a:r>
              <a:rPr lang="en-US"/>
              <a:t>MUFG</a:t>
            </a:r>
            <a:endParaRPr lang="en-IN"/>
          </a:p>
        </p:txBody>
      </p:sp>
      <p:sp>
        <p:nvSpPr>
          <p:cNvPr id="4" name="Slide Number Placeholder 3">
            <a:extLst>
              <a:ext uri="{FF2B5EF4-FFF2-40B4-BE49-F238E27FC236}">
                <a16:creationId xmlns:a16="http://schemas.microsoft.com/office/drawing/2014/main" id="{A3B47BC3-D7F8-96DD-F370-102AAE8B7B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763424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5E739-122B-00C1-7EB0-681C7F6838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E7BC3D-16F0-88EC-93CF-A5E1DE4B68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57AE98-AEB3-78DB-C280-AFCB55625734}"/>
              </a:ext>
            </a:extLst>
          </p:cNvPr>
          <p:cNvSpPr>
            <a:spLocks noGrp="1"/>
          </p:cNvSpPr>
          <p:nvPr>
            <p:ph type="body" idx="1"/>
          </p:nvPr>
        </p:nvSpPr>
        <p:spPr/>
        <p:txBody>
          <a:bodyPr/>
          <a:lstStyle/>
          <a:p>
            <a:r>
              <a:rPr lang="en-US"/>
              <a:t>CAF </a:t>
            </a:r>
            <a:endParaRPr lang="en-IN"/>
          </a:p>
        </p:txBody>
      </p:sp>
      <p:sp>
        <p:nvSpPr>
          <p:cNvPr id="4" name="Slide Number Placeholder 3">
            <a:extLst>
              <a:ext uri="{FF2B5EF4-FFF2-40B4-BE49-F238E27FC236}">
                <a16:creationId xmlns:a16="http://schemas.microsoft.com/office/drawing/2014/main" id="{ED100136-A33C-5772-B3AD-CCEC1DEBED4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941862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572D1-8CC7-D19A-B8F6-3654047AE1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70EED9-5E80-831B-E2F8-8B186C287B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39A94-8B96-AF9B-C1FC-4D330A9C6970}"/>
              </a:ext>
            </a:extLst>
          </p:cNvPr>
          <p:cNvSpPr>
            <a:spLocks noGrp="1"/>
          </p:cNvSpPr>
          <p:nvPr>
            <p:ph type="body" idx="1"/>
          </p:nvPr>
        </p:nvSpPr>
        <p:spPr/>
        <p:txBody>
          <a:bodyPr/>
          <a:lstStyle/>
          <a:p>
            <a:r>
              <a:rPr lang="en-US"/>
              <a:t>Battle Bank</a:t>
            </a:r>
            <a:endParaRPr lang="en-IN"/>
          </a:p>
        </p:txBody>
      </p:sp>
      <p:sp>
        <p:nvSpPr>
          <p:cNvPr id="4" name="Slide Number Placeholder 3">
            <a:extLst>
              <a:ext uri="{FF2B5EF4-FFF2-40B4-BE49-F238E27FC236}">
                <a16:creationId xmlns:a16="http://schemas.microsoft.com/office/drawing/2014/main" id="{D814A614-22E4-D565-6FF6-D5812A6CD2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pt-BR"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3838256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IN"/>
          </a:p>
        </p:txBody>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6474079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D4E82E3-FA67-4FBC-82B3-85FF1DDB60C6}" type="slidenum">
              <a:rPr lang="de-DE" smtClean="0"/>
              <a:t>35</a:t>
            </a:fld>
            <a:endParaRPr lang="de-DE"/>
          </a:p>
        </p:txBody>
      </p:sp>
    </p:spTree>
    <p:extLst>
      <p:ext uri="{BB962C8B-B14F-4D97-AF65-F5344CB8AC3E}">
        <p14:creationId xmlns:p14="http://schemas.microsoft.com/office/powerpoint/2010/main" val="2769002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9D15C-DAAF-922C-8DC8-2AAF1240ED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ED9DF-5EAD-6AF2-AAD6-7E3C64B71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22CB87-F054-87D2-A6A6-1330A68C9030}"/>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EDDCB25-D84D-51E7-A8F3-3548EABE92DD}"/>
              </a:ext>
            </a:extLst>
          </p:cNvPr>
          <p:cNvSpPr>
            <a:spLocks noGrp="1"/>
          </p:cNvSpPr>
          <p:nvPr>
            <p:ph type="sldNum" sz="quarter" idx="5"/>
          </p:nvPr>
        </p:nvSpPr>
        <p:spPr/>
        <p:txBody>
          <a:bodyPr/>
          <a:lstStyle/>
          <a:p>
            <a:fld id="{C0696B5C-12A0-4042-B4D0-BD3B9A4F58C6}" type="slidenum">
              <a:rPr lang="pt-BR" smtClean="0"/>
              <a:pPr/>
              <a:t>37</a:t>
            </a:fld>
            <a:endParaRPr lang="pt-BR"/>
          </a:p>
        </p:txBody>
      </p:sp>
    </p:spTree>
    <p:extLst>
      <p:ext uri="{BB962C8B-B14F-4D97-AF65-F5344CB8AC3E}">
        <p14:creationId xmlns:p14="http://schemas.microsoft.com/office/powerpoint/2010/main" val="29075521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DEECE-B365-7757-A46D-8D01260B0F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68078-CB56-9670-8D34-AC2837BB6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A08FA-B6D3-49A3-B57C-5144FDCFDBE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36E8264-5317-4CB4-FBA9-96E62237FE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31515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44C9F-F11C-7ABF-6ADE-B1EC6AC683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7D6146-A0C8-E630-7313-DD5129823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68F007-93E6-4479-4570-C03DC0F7041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923385A9-E96B-3A52-0C12-A90A5B0EE372}"/>
              </a:ext>
            </a:extLst>
          </p:cNvPr>
          <p:cNvSpPr>
            <a:spLocks noGrp="1"/>
          </p:cNvSpPr>
          <p:nvPr>
            <p:ph type="sldNum" sz="quarter" idx="5"/>
          </p:nvPr>
        </p:nvSpPr>
        <p:spPr/>
        <p:txBody>
          <a:bodyPr/>
          <a:lstStyle/>
          <a:p>
            <a:fld id="{C0696B5C-12A0-4042-B4D0-BD3B9A4F58C6}" type="slidenum">
              <a:rPr lang="pt-BR" smtClean="0"/>
              <a:pPr/>
              <a:t>42</a:t>
            </a:fld>
            <a:endParaRPr lang="pt-BR"/>
          </a:p>
        </p:txBody>
      </p:sp>
    </p:spTree>
    <p:extLst>
      <p:ext uri="{BB962C8B-B14F-4D97-AF65-F5344CB8AC3E}">
        <p14:creationId xmlns:p14="http://schemas.microsoft.com/office/powerpoint/2010/main" val="463487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D55CDC-2EE5-8437-ED5C-27F06E1E19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06BC7-20B5-85C4-6FAC-3E130825A9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1E99BA-8B57-CA30-E266-146F22112DCE}"/>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7D75E1F2-B12E-B9CC-0BB2-765CD528A6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98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54528-3C91-2606-7DC7-83C112D03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4A3352-6A50-D369-0B18-ECFC3DE8A7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552E7A-53AA-318A-3D85-CD7600EDBA04}"/>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D1533DCC-0185-FD90-0890-B588BF20AA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EE010-0066-45B7-A6C7-FD7629B176E4}" type="slidenum">
              <a:rPr kumimoji="0" lang="en-IN" sz="900" b="0" i="0" u="none" strike="noStrike" kern="1200" cap="none" spc="0" normalizeH="0" baseline="0" noProof="0" smtClean="0">
                <a:ln>
                  <a:noFill/>
                </a:ln>
                <a:solidFill>
                  <a:prstClr val="black"/>
                </a:solidFill>
                <a:effectLst/>
                <a:uLnTx/>
                <a:uFillTx/>
                <a:latin typeface="Ubuntu"/>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IN" sz="900" b="0" i="0" u="none" strike="noStrike" kern="1200" cap="none" spc="0" normalizeH="0" baseline="0" noProof="0">
              <a:ln>
                <a:noFill/>
              </a:ln>
              <a:solidFill>
                <a:prstClr val="black"/>
              </a:solidFill>
              <a:effectLst/>
              <a:uLnTx/>
              <a:uFillTx/>
              <a:latin typeface="Ubuntu"/>
              <a:ea typeface="+mn-ea"/>
              <a:cs typeface="+mn-cs"/>
            </a:endParaRPr>
          </a:p>
        </p:txBody>
      </p:sp>
    </p:spTree>
    <p:extLst>
      <p:ext uri="{BB962C8B-B14F-4D97-AF65-F5344CB8AC3E}">
        <p14:creationId xmlns:p14="http://schemas.microsoft.com/office/powerpoint/2010/main" val="1043854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D4E82E3-FA67-4FBC-82B3-85FF1DDB60C6}" type="slidenum">
              <a:rPr lang="de-DE" smtClean="0"/>
              <a:t>10</a:t>
            </a:fld>
            <a:endParaRPr lang="de-DE"/>
          </a:p>
        </p:txBody>
      </p:sp>
    </p:spTree>
    <p:extLst>
      <p:ext uri="{BB962C8B-B14F-4D97-AF65-F5344CB8AC3E}">
        <p14:creationId xmlns:p14="http://schemas.microsoft.com/office/powerpoint/2010/main" val="2054845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4E82E3-FA67-4FBC-82B3-85FF1DDB60C6}" type="slidenum">
              <a:rPr lang="de-DE" smtClean="0"/>
              <a:t>12</a:t>
            </a:fld>
            <a:endParaRPr lang="de-DE"/>
          </a:p>
        </p:txBody>
      </p:sp>
    </p:spTree>
    <p:extLst>
      <p:ext uri="{BB962C8B-B14F-4D97-AF65-F5344CB8AC3E}">
        <p14:creationId xmlns:p14="http://schemas.microsoft.com/office/powerpoint/2010/main" val="1303527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DD891-E02F-7755-8978-13A24EC8B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FA2608-2792-41DF-5F00-7C199D2E8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A1B8F-97F3-44EA-F9A1-71E25BF53067}"/>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5C87E9FA-B90D-289A-FDED-1A0DA9B036B1}"/>
              </a:ext>
            </a:extLst>
          </p:cNvPr>
          <p:cNvSpPr>
            <a:spLocks noGrp="1"/>
          </p:cNvSpPr>
          <p:nvPr>
            <p:ph type="sldNum" sz="quarter" idx="5"/>
          </p:nvPr>
        </p:nvSpPr>
        <p:spPr/>
        <p:txBody>
          <a:bodyPr/>
          <a:lstStyle/>
          <a:p>
            <a:fld id="{4D4E82E3-FA67-4FBC-82B3-85FF1DDB60C6}" type="slidenum">
              <a:rPr lang="de-DE" smtClean="0"/>
              <a:t>13</a:t>
            </a:fld>
            <a:endParaRPr lang="de-DE"/>
          </a:p>
        </p:txBody>
      </p:sp>
    </p:spTree>
    <p:extLst>
      <p:ext uri="{BB962C8B-B14F-4D97-AF65-F5344CB8AC3E}">
        <p14:creationId xmlns:p14="http://schemas.microsoft.com/office/powerpoint/2010/main" val="2858453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D4E82E3-FA67-4FBC-82B3-85FF1DDB60C6}" type="slidenum">
              <a:rPr lang="de-DE" smtClean="0"/>
              <a:t>15</a:t>
            </a:fld>
            <a:endParaRPr lang="de-DE"/>
          </a:p>
        </p:txBody>
      </p:sp>
    </p:spTree>
    <p:extLst>
      <p:ext uri="{BB962C8B-B14F-4D97-AF65-F5344CB8AC3E}">
        <p14:creationId xmlns:p14="http://schemas.microsoft.com/office/powerpoint/2010/main" val="1142210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7E91A-05ED-10B1-48C4-1B07107930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893CF1-FA8F-6698-ECE8-EADF2BC6B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A755F8-BBD8-2E32-952B-7E318F0AED9B}"/>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311FAB0D-A70B-3B74-8C3F-437B3B0AE8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5211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ADEECE-B365-7757-A46D-8D01260B0F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168078-CB56-9670-8D34-AC2837BB6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A08FA-B6D3-49A3-B57C-5144FDCFDBE5}"/>
              </a:ext>
            </a:extLst>
          </p:cNvPr>
          <p:cNvSpPr>
            <a:spLocks noGrp="1"/>
          </p:cNvSpPr>
          <p:nvPr>
            <p:ph type="body" idx="1"/>
          </p:nvPr>
        </p:nvSpPr>
        <p:spPr/>
        <p:txBody>
          <a:bodyPr/>
          <a:lstStyle/>
          <a:p>
            <a:endParaRPr lang="en-IN"/>
          </a:p>
        </p:txBody>
      </p:sp>
      <p:sp>
        <p:nvSpPr>
          <p:cNvPr id="4" name="Slide Number Placeholder 3">
            <a:extLst>
              <a:ext uri="{FF2B5EF4-FFF2-40B4-BE49-F238E27FC236}">
                <a16:creationId xmlns:a16="http://schemas.microsoft.com/office/drawing/2014/main" id="{236E8264-5317-4CB4-FBA9-96E62237FE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96B5C-12A0-4042-B4D0-BD3B9A4F58C6}" type="slidenum">
              <a:rPr kumimoji="0" lang="pt-BR"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pt-BR"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315156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0.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C12D030F-D047-32E0-37B9-17A0B8057039}"/>
              </a:ext>
            </a:extLst>
          </p:cNvPr>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2" name="Object 1" hidden="1">
                        <a:extLst>
                          <a:ext uri="{FF2B5EF4-FFF2-40B4-BE49-F238E27FC236}">
                            <a16:creationId xmlns:a16="http://schemas.microsoft.com/office/drawing/2014/main" id="{C12D030F-D047-32E0-37B9-17A0B8057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itle 2"/>
          <p:cNvSpPr>
            <a:spLocks noGrp="1"/>
          </p:cNvSpPr>
          <p:nvPr>
            <p:ph type="title" hasCustomPrompt="1"/>
          </p:nvPr>
        </p:nvSpPr>
        <p:spPr/>
        <p:txBody>
          <a:bodyPr anchor="t"/>
          <a:lstStyle/>
          <a:p>
            <a:r>
              <a:rPr lang="en-US"/>
              <a:t>CLICK TO EDIT MASTER TITLE STYLE</a:t>
            </a:r>
            <a:endParaRPr lang="de-DE"/>
          </a:p>
        </p:txBody>
      </p:sp>
    </p:spTree>
    <p:extLst>
      <p:ext uri="{BB962C8B-B14F-4D97-AF65-F5344CB8AC3E}">
        <p14:creationId xmlns:p14="http://schemas.microsoft.com/office/powerpoint/2010/main" val="3437907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1_Title Slide 4">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sp>
        <p:nvSpPr>
          <p:cNvPr id="4" name="Subtitle">
            <a:extLst>
              <a:ext uri="{FF2B5EF4-FFF2-40B4-BE49-F238E27FC236}">
                <a16:creationId xmlns:a16="http://schemas.microsoft.com/office/drawing/2014/main" id="{A762397C-7EE3-E752-C3C7-E1EB83F8081E}"/>
              </a:ext>
            </a:extLst>
          </p:cNvPr>
          <p:cNvSpPr>
            <a:spLocks noGrp="1"/>
          </p:cNvSpPr>
          <p:nvPr>
            <p:ph type="subTitle" idx="1"/>
          </p:nvPr>
        </p:nvSpPr>
        <p:spPr>
          <a:xfrm>
            <a:off x="407370" y="3676570"/>
            <a:ext cx="5545138" cy="246221"/>
          </a:xfrm>
          <a:prstGeom prst="rect">
            <a:avLst/>
          </a:prstGeom>
        </p:spPr>
        <p:txBody>
          <a:bodyPr wrap="square" lIns="18000" tIns="0" rIns="0" anchor="b" anchorCtr="0">
            <a:spAutoFit/>
          </a:bodyPr>
          <a:lstStyle>
            <a:lvl1pPr marL="0" indent="0" algn="l">
              <a:buNone/>
              <a:defRPr sz="1600">
                <a:solidFill>
                  <a:schemeClr val="bg1"/>
                </a:solidFill>
                <a:latin typeface="Ubuntu Light" panose="020B0304030602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GB"/>
          </a:p>
        </p:txBody>
      </p:sp>
      <p:sp>
        <p:nvSpPr>
          <p:cNvPr id="5" name="Title">
            <a:extLst>
              <a:ext uri="{FF2B5EF4-FFF2-40B4-BE49-F238E27FC236}">
                <a16:creationId xmlns:a16="http://schemas.microsoft.com/office/drawing/2014/main" id="{EA67FB30-5217-5F8D-B4ED-781E4E0C8973}"/>
              </a:ext>
            </a:extLst>
          </p:cNvPr>
          <p:cNvSpPr>
            <a:spLocks noGrp="1"/>
          </p:cNvSpPr>
          <p:nvPr>
            <p:ph type="ctrTitle"/>
          </p:nvPr>
        </p:nvSpPr>
        <p:spPr>
          <a:xfrm>
            <a:off x="407368" y="1343944"/>
            <a:ext cx="5545139" cy="2326627"/>
          </a:xfrm>
        </p:spPr>
        <p:txBody>
          <a:bodyPr wrap="square" lIns="0" tIns="0" rIns="0" bIns="0" anchor="t" anchorCtr="0">
            <a:noAutofit/>
          </a:bodyPr>
          <a:lstStyle>
            <a:lvl1pPr algn="l">
              <a:lnSpc>
                <a:spcPct val="90000"/>
              </a:lnSpc>
              <a:tabLst>
                <a:tab pos="1258888" algn="l"/>
              </a:tabLst>
              <a:defRPr sz="5400" b="0" cap="none" baseline="0">
                <a:solidFill>
                  <a:schemeClr val="bg1"/>
                </a:solidFill>
                <a:latin typeface="+mj-lt"/>
              </a:defRPr>
            </a:lvl1pPr>
          </a:lstStyle>
          <a:p>
            <a:r>
              <a:rPr lang="fr-FR"/>
              <a:t>Modifiez le style du titre</a:t>
            </a:r>
            <a:endParaRPr lang="en-GB"/>
          </a:p>
        </p:txBody>
      </p:sp>
      <p:sp>
        <p:nvSpPr>
          <p:cNvPr id="20" name="Text Placeholder 8">
            <a:extLst>
              <a:ext uri="{FF2B5EF4-FFF2-40B4-BE49-F238E27FC236}">
                <a16:creationId xmlns:a16="http://schemas.microsoft.com/office/drawing/2014/main" id="{04E8B402-A28C-9742-E11A-B00843CA0EDC}"/>
              </a:ext>
            </a:extLst>
          </p:cNvPr>
          <p:cNvSpPr>
            <a:spLocks noGrp="1"/>
          </p:cNvSpPr>
          <p:nvPr>
            <p:ph type="body" sz="quarter" idx="13" hasCustomPrompt="1"/>
          </p:nvPr>
        </p:nvSpPr>
        <p:spPr>
          <a:xfrm>
            <a:off x="407368" y="1051220"/>
            <a:ext cx="5545139" cy="215444"/>
          </a:xfrm>
        </p:spPr>
        <p:txBody>
          <a:bodyPr vert="horz" wrap="square" lIns="18000" tIns="0" rIns="0" bIns="0" rtlCol="0" anchor="t" anchorCtr="0">
            <a:spAutoFit/>
          </a:bodyPr>
          <a:lstStyle>
            <a:lvl1pPr>
              <a:defRPr lang="en-US" sz="1400" dirty="0">
                <a:solidFill>
                  <a:schemeClr val="bg1"/>
                </a:solidFill>
                <a:latin typeface="Ubuntu Light" panose="020B0304030602030204" pitchFamily="34" charset="0"/>
              </a:defRPr>
            </a:lvl1pPr>
          </a:lstStyle>
          <a:p>
            <a:pPr lvl="0"/>
            <a:r>
              <a:rPr lang="en-US"/>
              <a:t>Optional: Click to insert name</a:t>
            </a:r>
          </a:p>
        </p:txBody>
      </p:sp>
      <p:grpSp>
        <p:nvGrpSpPr>
          <p:cNvPr id="11" name="Group 2">
            <a:extLst>
              <a:ext uri="{FF2B5EF4-FFF2-40B4-BE49-F238E27FC236}">
                <a16:creationId xmlns:a16="http://schemas.microsoft.com/office/drawing/2014/main" id="{B242E001-D9F4-2560-DB75-071A41686F76}"/>
              </a:ext>
            </a:extLst>
          </p:cNvPr>
          <p:cNvGrpSpPr>
            <a:grpSpLocks noChangeAspect="1"/>
          </p:cNvGrpSpPr>
          <p:nvPr userDrawn="1"/>
        </p:nvGrpSpPr>
        <p:grpSpPr>
          <a:xfrm>
            <a:off x="443568" y="6021288"/>
            <a:ext cx="1872000" cy="420870"/>
            <a:chOff x="5094083" y="5360390"/>
            <a:chExt cx="3039349" cy="683316"/>
          </a:xfrm>
        </p:grpSpPr>
        <p:sp>
          <p:nvSpPr>
            <p:cNvPr id="12" name="Freeform: Shape 4">
              <a:extLst>
                <a:ext uri="{FF2B5EF4-FFF2-40B4-BE49-F238E27FC236}">
                  <a16:creationId xmlns:a16="http://schemas.microsoft.com/office/drawing/2014/main" id="{EA7AFA45-4D31-33E6-2A2F-BCAA05222BE0}"/>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13" name="Freeform: Shape 5">
              <a:extLst>
                <a:ext uri="{FF2B5EF4-FFF2-40B4-BE49-F238E27FC236}">
                  <a16:creationId xmlns:a16="http://schemas.microsoft.com/office/drawing/2014/main" id="{05CFBE72-0371-75B9-898F-07585635B52C}"/>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14" name="Freeform: Shape 6">
              <a:extLst>
                <a:ext uri="{FF2B5EF4-FFF2-40B4-BE49-F238E27FC236}">
                  <a16:creationId xmlns:a16="http://schemas.microsoft.com/office/drawing/2014/main" id="{2576038A-3386-9D73-0067-BFB5DEACF90C}"/>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7">
              <a:extLst>
                <a:ext uri="{FF2B5EF4-FFF2-40B4-BE49-F238E27FC236}">
                  <a16:creationId xmlns:a16="http://schemas.microsoft.com/office/drawing/2014/main" id="{32E84BB6-5500-095D-2587-055D5965FCC3}"/>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8">
              <a:extLst>
                <a:ext uri="{FF2B5EF4-FFF2-40B4-BE49-F238E27FC236}">
                  <a16:creationId xmlns:a16="http://schemas.microsoft.com/office/drawing/2014/main" id="{D81C7108-8FFA-272C-E210-714B7C2FDCCB}"/>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14766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Title Slide 4">
    <p:bg>
      <p:bgPr>
        <a:gradFill flip="none" rotWithShape="1">
          <a:gsLst>
            <a:gs pos="100000">
              <a:schemeClr val="accent1"/>
            </a:gs>
            <a:gs pos="0">
              <a:schemeClr val="accent4"/>
            </a:gs>
          </a:gsLst>
          <a:lin ang="18900000" scaled="1"/>
          <a:tileRect/>
        </a:gradFill>
        <a:effectLst/>
      </p:bgPr>
    </p:bg>
    <p:spTree>
      <p:nvGrpSpPr>
        <p:cNvPr id="1" name=""/>
        <p:cNvGrpSpPr/>
        <p:nvPr/>
      </p:nvGrpSpPr>
      <p:grpSpPr>
        <a:xfrm>
          <a:off x="0" y="0"/>
          <a:ext cx="0" cy="0"/>
          <a:chOff x="0" y="0"/>
          <a:chExt cx="0" cy="0"/>
        </a:xfrm>
      </p:grpSpPr>
      <p:pic>
        <p:nvPicPr>
          <p:cNvPr id="2" name="Picture 2" descr="D:\My Work\Template\Icons\Social Media\LinkedIN.png">
            <a:hlinkClick r:id="rId2"/>
            <a:extLst>
              <a:ext uri="{FF2B5EF4-FFF2-40B4-BE49-F238E27FC236}">
                <a16:creationId xmlns:a16="http://schemas.microsoft.com/office/drawing/2014/main" id="{5A3FD931-632C-42B3-6ABD-068D33F1521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9625" y="4967288"/>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D:\My Work\Template\Icons\Social Media\SlideShare.png">
            <a:hlinkClick r:id="rId4"/>
            <a:extLst>
              <a:ext uri="{FF2B5EF4-FFF2-40B4-BE49-F238E27FC236}">
                <a16:creationId xmlns:a16="http://schemas.microsoft.com/office/drawing/2014/main" id="{800A5A1A-CDE6-1FE4-85A7-D60A15C6AE9B}"/>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93800" y="4967288"/>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D:\My Work\Template\Icons\Social Media\Twitter.png">
            <a:hlinkClick r:id="rId6"/>
            <a:extLst>
              <a:ext uri="{FF2B5EF4-FFF2-40B4-BE49-F238E27FC236}">
                <a16:creationId xmlns:a16="http://schemas.microsoft.com/office/drawing/2014/main" id="{4187FCDA-22B3-9923-41A1-0C83B5ACFE32}"/>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576388" y="4967288"/>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D:\My Work\Template\Icons\Social Media\YouTube.png">
            <a:hlinkClick r:id="rId8"/>
            <a:extLst>
              <a:ext uri="{FF2B5EF4-FFF2-40B4-BE49-F238E27FC236}">
                <a16:creationId xmlns:a16="http://schemas.microsoft.com/office/drawing/2014/main" id="{858F367F-7F37-2FB5-CFFC-5F99908AF880}"/>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960563" y="4967288"/>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D:\My Work\Template\Icons\Social Media\Facebook.png">
            <a:hlinkClick r:id="rId10"/>
            <a:extLst>
              <a:ext uri="{FF2B5EF4-FFF2-40B4-BE49-F238E27FC236}">
                <a16:creationId xmlns:a16="http://schemas.microsoft.com/office/drawing/2014/main" id="{581BF758-91FB-9570-5B45-4BB2006BC010}"/>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27038" y="4967288"/>
            <a:ext cx="3333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9">
            <a:extLst>
              <a:ext uri="{FF2B5EF4-FFF2-40B4-BE49-F238E27FC236}">
                <a16:creationId xmlns:a16="http://schemas.microsoft.com/office/drawing/2014/main" id="{AFBB66FF-DE85-90D6-062C-B29857786EA6}"/>
              </a:ext>
            </a:extLst>
          </p:cNvPr>
          <p:cNvSpPr>
            <a:spLocks noChangeArrowheads="1"/>
          </p:cNvSpPr>
          <p:nvPr userDrawn="1"/>
        </p:nvSpPr>
        <p:spPr bwMode="auto">
          <a:xfrm>
            <a:off x="427038" y="5810250"/>
            <a:ext cx="3292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Ubuntu" panose="020B0504030602030204" pitchFamily="34" charset="0"/>
              </a:defRPr>
            </a:lvl1pPr>
            <a:lvl2pPr marL="742950" indent="-285750">
              <a:defRPr>
                <a:solidFill>
                  <a:schemeClr val="tx1"/>
                </a:solidFill>
                <a:latin typeface="Ubuntu" panose="020B0504030602030204" pitchFamily="34" charset="0"/>
              </a:defRPr>
            </a:lvl2pPr>
            <a:lvl3pPr marL="1143000" indent="-228600">
              <a:defRPr>
                <a:solidFill>
                  <a:schemeClr val="tx1"/>
                </a:solidFill>
                <a:latin typeface="Ubuntu" panose="020B0504030602030204" pitchFamily="34" charset="0"/>
              </a:defRPr>
            </a:lvl3pPr>
            <a:lvl4pPr marL="1600200" indent="-228600">
              <a:defRPr>
                <a:solidFill>
                  <a:schemeClr val="tx1"/>
                </a:solidFill>
                <a:latin typeface="Ubuntu" panose="020B0504030602030204" pitchFamily="34" charset="0"/>
              </a:defRPr>
            </a:lvl4pPr>
            <a:lvl5pPr marL="2057400" indent="-228600">
              <a:defRPr>
                <a:solidFill>
                  <a:schemeClr val="tx1"/>
                </a:solidFill>
                <a:latin typeface="Ubuntu" panose="020B0504030602030204" pitchFamily="34" charset="0"/>
              </a:defRPr>
            </a:lvl5pPr>
            <a:lvl6pPr marL="2514600" indent="-228600" fontAlgn="base">
              <a:spcBef>
                <a:spcPct val="0"/>
              </a:spcBef>
              <a:spcAft>
                <a:spcPct val="0"/>
              </a:spcAft>
              <a:defRPr>
                <a:solidFill>
                  <a:schemeClr val="tx1"/>
                </a:solidFill>
                <a:latin typeface="Ubuntu" panose="020B0504030602030204" pitchFamily="34" charset="0"/>
              </a:defRPr>
            </a:lvl6pPr>
            <a:lvl7pPr marL="2971800" indent="-228600" fontAlgn="base">
              <a:spcBef>
                <a:spcPct val="0"/>
              </a:spcBef>
              <a:spcAft>
                <a:spcPct val="0"/>
              </a:spcAft>
              <a:defRPr>
                <a:solidFill>
                  <a:schemeClr val="tx1"/>
                </a:solidFill>
                <a:latin typeface="Ubuntu" panose="020B0504030602030204" pitchFamily="34" charset="0"/>
              </a:defRPr>
            </a:lvl7pPr>
            <a:lvl8pPr marL="3429000" indent="-228600" fontAlgn="base">
              <a:spcBef>
                <a:spcPct val="0"/>
              </a:spcBef>
              <a:spcAft>
                <a:spcPct val="0"/>
              </a:spcAft>
              <a:defRPr>
                <a:solidFill>
                  <a:schemeClr val="tx1"/>
                </a:solidFill>
                <a:latin typeface="Ubuntu" panose="020B0504030602030204" pitchFamily="34" charset="0"/>
              </a:defRPr>
            </a:lvl8pPr>
            <a:lvl9pPr marL="3886200" indent="-228600" fontAlgn="base">
              <a:spcBef>
                <a:spcPct val="0"/>
              </a:spcBef>
              <a:spcAft>
                <a:spcPct val="0"/>
              </a:spcAft>
              <a:defRPr>
                <a:solidFill>
                  <a:schemeClr val="tx1"/>
                </a:solidFill>
                <a:latin typeface="Ubuntu" panose="020B0504030602030204" pitchFamily="34" charset="0"/>
              </a:defRPr>
            </a:lvl9pPr>
          </a:lstStyle>
          <a:p>
            <a:pPr eaLnBrk="1" hangingPunct="1">
              <a:spcAft>
                <a:spcPts val="600"/>
              </a:spcAft>
            </a:pPr>
            <a:r>
              <a:rPr lang="en-US" altLang="en-US" sz="700">
                <a:solidFill>
                  <a:schemeClr val="bg1"/>
                </a:solidFill>
                <a:cs typeface="Arial" panose="020B0604020202020204" pitchFamily="34" charset="0"/>
              </a:rPr>
              <a:t>This presentation contains information that may be privileged or confidential and is the property of the Capgemini Group.</a:t>
            </a:r>
          </a:p>
          <a:p>
            <a:pPr eaLnBrk="1" hangingPunct="1">
              <a:spcAft>
                <a:spcPts val="600"/>
              </a:spcAft>
            </a:pPr>
            <a:r>
              <a:rPr lang="en-US" altLang="en-US" sz="700">
                <a:solidFill>
                  <a:schemeClr val="bg1"/>
                </a:solidFill>
                <a:cs typeface="Arial" panose="020B0604020202020204" pitchFamily="34" charset="0"/>
              </a:rPr>
              <a:t>Copyright © 2026 Capgemini. All rights reserved.</a:t>
            </a:r>
          </a:p>
        </p:txBody>
      </p:sp>
      <p:pic>
        <p:nvPicPr>
          <p:cNvPr id="10" name="Image 27">
            <a:extLst>
              <a:ext uri="{FF2B5EF4-FFF2-40B4-BE49-F238E27FC236}">
                <a16:creationId xmlns:a16="http://schemas.microsoft.com/office/drawing/2014/main" id="{4BEDE2BB-AF0D-3947-40A7-416ADB6D4C9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rot="1808368" flipV="1">
            <a:off x="1508125" y="-431007"/>
            <a:ext cx="10604500" cy="749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a:extLst>
              <a:ext uri="{FF2B5EF4-FFF2-40B4-BE49-F238E27FC236}">
                <a16:creationId xmlns:a16="http://schemas.microsoft.com/office/drawing/2014/main" id="{A331DD65-16CA-1349-0925-A1E7CFFA31FB}"/>
              </a:ext>
            </a:extLst>
          </p:cNvPr>
          <p:cNvSpPr/>
          <p:nvPr userDrawn="1"/>
        </p:nvSpPr>
        <p:spPr>
          <a:xfrm>
            <a:off x="6535738" y="3317875"/>
            <a:ext cx="4638675" cy="1493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algn="just" eaLnBrk="1" fontAlgn="auto" hangingPunct="1">
              <a:spcBef>
                <a:spcPts val="0"/>
              </a:spcBef>
              <a:spcAft>
                <a:spcPts val="0"/>
              </a:spcAft>
              <a:defRPr/>
            </a:pPr>
            <a:r>
              <a:rPr lang="en-IN" sz="900">
                <a:solidFill>
                  <a:schemeClr val="bg1"/>
                </a:solidFill>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341,100 team members in more than 50 countries. With its strong 55-year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2024 global revenues of €22.09 billion.</a:t>
            </a:r>
            <a:endParaRPr lang="en-US" sz="900">
              <a:solidFill>
                <a:schemeClr val="bg1"/>
              </a:solidFill>
            </a:endParaRPr>
          </a:p>
        </p:txBody>
      </p:sp>
      <p:sp>
        <p:nvSpPr>
          <p:cNvPr id="18" name="Rectangle 17">
            <a:extLst>
              <a:ext uri="{FF2B5EF4-FFF2-40B4-BE49-F238E27FC236}">
                <a16:creationId xmlns:a16="http://schemas.microsoft.com/office/drawing/2014/main" id="{3008A725-92F0-87D8-073C-3A08F3FA80C0}"/>
              </a:ext>
            </a:extLst>
          </p:cNvPr>
          <p:cNvSpPr/>
          <p:nvPr userDrawn="1"/>
        </p:nvSpPr>
        <p:spPr>
          <a:xfrm>
            <a:off x="6535738" y="2938463"/>
            <a:ext cx="2220912" cy="2301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spAutoFit/>
          </a:bodyPr>
          <a:lstStyle/>
          <a:p>
            <a:pPr eaLnBrk="1" fontAlgn="auto" hangingPunct="1">
              <a:lnSpc>
                <a:spcPts val="2000"/>
              </a:lnSpc>
              <a:spcBef>
                <a:spcPts val="0"/>
              </a:spcBef>
              <a:spcAft>
                <a:spcPts val="0"/>
              </a:spcAft>
              <a:defRPr/>
            </a:pPr>
            <a:r>
              <a:rPr lang="en-US" sz="1400">
                <a:solidFill>
                  <a:schemeClr val="bg1"/>
                </a:solidFill>
              </a:rPr>
              <a:t>About Capgemini</a:t>
            </a:r>
          </a:p>
        </p:txBody>
      </p:sp>
      <p:sp>
        <p:nvSpPr>
          <p:cNvPr id="19" name="Rectangle 18">
            <a:extLst>
              <a:ext uri="{FF2B5EF4-FFF2-40B4-BE49-F238E27FC236}">
                <a16:creationId xmlns:a16="http://schemas.microsoft.com/office/drawing/2014/main" id="{1184D20C-950B-4CD2-8C42-FDF269B8F4D1}"/>
              </a:ext>
            </a:extLst>
          </p:cNvPr>
          <p:cNvSpPr/>
          <p:nvPr userDrawn="1"/>
        </p:nvSpPr>
        <p:spPr>
          <a:xfrm>
            <a:off x="6535738" y="4894263"/>
            <a:ext cx="4344987" cy="406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lstStyle/>
          <a:p>
            <a:pPr eaLnBrk="1" fontAlgn="auto" hangingPunct="1">
              <a:lnSpc>
                <a:spcPts val="1200"/>
              </a:lnSpc>
              <a:spcBef>
                <a:spcPts val="0"/>
              </a:spcBef>
              <a:spcAft>
                <a:spcPts val="0"/>
              </a:spcAft>
              <a:defRPr/>
            </a:pPr>
            <a:r>
              <a:rPr lang="en-GB" sz="900">
                <a:solidFill>
                  <a:schemeClr val="bg1"/>
                </a:solidFill>
              </a:rPr>
              <a:t>Get the Future You Want </a:t>
            </a:r>
            <a:r>
              <a:rPr lang="en-US" sz="900">
                <a:solidFill>
                  <a:schemeClr val="bg1"/>
                </a:solidFill>
              </a:rPr>
              <a:t>|</a:t>
            </a:r>
            <a:r>
              <a:rPr lang="en-GB" sz="900">
                <a:solidFill>
                  <a:schemeClr val="bg1"/>
                </a:solidFill>
              </a:rPr>
              <a:t> </a:t>
            </a:r>
            <a:r>
              <a:rPr lang="en-US" sz="1050">
                <a:solidFill>
                  <a:schemeClr val="accent2"/>
                </a:solidFill>
              </a:rPr>
              <a:t>www.capgemini.com</a:t>
            </a:r>
          </a:p>
        </p:txBody>
      </p:sp>
      <p:grpSp>
        <p:nvGrpSpPr>
          <p:cNvPr id="22" name="Group 2">
            <a:extLst>
              <a:ext uri="{FF2B5EF4-FFF2-40B4-BE49-F238E27FC236}">
                <a16:creationId xmlns:a16="http://schemas.microsoft.com/office/drawing/2014/main" id="{61D3F4EF-812B-822A-D44B-2CF6B6EB40D1}"/>
              </a:ext>
            </a:extLst>
          </p:cNvPr>
          <p:cNvGrpSpPr>
            <a:grpSpLocks noChangeAspect="1"/>
          </p:cNvGrpSpPr>
          <p:nvPr userDrawn="1"/>
        </p:nvGrpSpPr>
        <p:grpSpPr>
          <a:xfrm>
            <a:off x="591175" y="979972"/>
            <a:ext cx="1872000" cy="420870"/>
            <a:chOff x="5094083" y="5360390"/>
            <a:chExt cx="3039349" cy="683316"/>
          </a:xfrm>
        </p:grpSpPr>
        <p:sp>
          <p:nvSpPr>
            <p:cNvPr id="23" name="Freeform: Shape 4">
              <a:extLst>
                <a:ext uri="{FF2B5EF4-FFF2-40B4-BE49-F238E27FC236}">
                  <a16:creationId xmlns:a16="http://schemas.microsoft.com/office/drawing/2014/main" id="{B26EB0F6-F3CD-73B1-E5F0-0B8C78E3452B}"/>
                </a:ext>
              </a:extLst>
            </p:cNvPr>
            <p:cNvSpPr/>
            <p:nvPr/>
          </p:nvSpPr>
          <p:spPr>
            <a:xfrm>
              <a:off x="5094083" y="5369283"/>
              <a:ext cx="2467942" cy="674423"/>
            </a:xfrm>
            <a:custGeom>
              <a:avLst/>
              <a:gdLst>
                <a:gd name="connsiteX0" fmla="*/ 3092291 w 3171825"/>
                <a:gd name="connsiteY0" fmla="*/ 287179 h 866775"/>
                <a:gd name="connsiteX1" fmla="*/ 3059907 w 3171825"/>
                <a:gd name="connsiteY1" fmla="*/ 211931 h 866775"/>
                <a:gd name="connsiteX2" fmla="*/ 3027521 w 3171825"/>
                <a:gd name="connsiteY2" fmla="*/ 218599 h 866775"/>
                <a:gd name="connsiteX3" fmla="*/ 2960846 w 3171825"/>
                <a:gd name="connsiteY3" fmla="*/ 507206 h 866775"/>
                <a:gd name="connsiteX4" fmla="*/ 2816066 w 3171825"/>
                <a:gd name="connsiteY4" fmla="*/ 178594 h 866775"/>
                <a:gd name="connsiteX5" fmla="*/ 2679859 w 3171825"/>
                <a:gd name="connsiteY5" fmla="*/ 440531 h 866775"/>
                <a:gd name="connsiteX6" fmla="*/ 2670334 w 3171825"/>
                <a:gd name="connsiteY6" fmla="*/ 319564 h 866775"/>
                <a:gd name="connsiteX7" fmla="*/ 2677001 w 3171825"/>
                <a:gd name="connsiteY7" fmla="*/ 254794 h 866775"/>
                <a:gd name="connsiteX8" fmla="*/ 2611279 w 3171825"/>
                <a:gd name="connsiteY8" fmla="*/ 209074 h 866775"/>
                <a:gd name="connsiteX9" fmla="*/ 2533174 w 3171825"/>
                <a:gd name="connsiteY9" fmla="*/ 510064 h 866775"/>
                <a:gd name="connsiteX10" fmla="*/ 2470309 w 3171825"/>
                <a:gd name="connsiteY10" fmla="*/ 292894 h 866775"/>
                <a:gd name="connsiteX11" fmla="*/ 2405539 w 3171825"/>
                <a:gd name="connsiteY11" fmla="*/ 208121 h 866775"/>
                <a:gd name="connsiteX12" fmla="*/ 2325529 w 3171825"/>
                <a:gd name="connsiteY12" fmla="*/ 494824 h 866775"/>
                <a:gd name="connsiteX13" fmla="*/ 2206466 w 3171825"/>
                <a:gd name="connsiteY13" fmla="*/ 211931 h 866775"/>
                <a:gd name="connsiteX14" fmla="*/ 2087404 w 3171825"/>
                <a:gd name="connsiteY14" fmla="*/ 479584 h 866775"/>
                <a:gd name="connsiteX15" fmla="*/ 1983581 w 3171825"/>
                <a:gd name="connsiteY15" fmla="*/ 178594 h 866775"/>
                <a:gd name="connsiteX16" fmla="*/ 1877854 w 3171825"/>
                <a:gd name="connsiteY16" fmla="*/ 391954 h 866775"/>
                <a:gd name="connsiteX17" fmla="*/ 1867376 w 3171825"/>
                <a:gd name="connsiteY17" fmla="*/ 390049 h 866775"/>
                <a:gd name="connsiteX18" fmla="*/ 1866424 w 3171825"/>
                <a:gd name="connsiteY18" fmla="*/ 327184 h 866775"/>
                <a:gd name="connsiteX19" fmla="*/ 1807369 w 3171825"/>
                <a:gd name="connsiteY19" fmla="*/ 202406 h 866775"/>
                <a:gd name="connsiteX20" fmla="*/ 1654969 w 3171825"/>
                <a:gd name="connsiteY20" fmla="*/ 512921 h 866775"/>
                <a:gd name="connsiteX21" fmla="*/ 1592104 w 3171825"/>
                <a:gd name="connsiteY21" fmla="*/ 483394 h 866775"/>
                <a:gd name="connsiteX22" fmla="*/ 1719739 w 3171825"/>
                <a:gd name="connsiteY22" fmla="*/ 306229 h 866775"/>
                <a:gd name="connsiteX23" fmla="*/ 1619726 w 3171825"/>
                <a:gd name="connsiteY23" fmla="*/ 202406 h 866775"/>
                <a:gd name="connsiteX24" fmla="*/ 1483519 w 3171825"/>
                <a:gd name="connsiteY24" fmla="*/ 369094 h 866775"/>
                <a:gd name="connsiteX25" fmla="*/ 1503521 w 3171825"/>
                <a:gd name="connsiteY25" fmla="*/ 473869 h 866775"/>
                <a:gd name="connsiteX26" fmla="*/ 1418749 w 3171825"/>
                <a:gd name="connsiteY26" fmla="*/ 512921 h 866775"/>
                <a:gd name="connsiteX27" fmla="*/ 1400651 w 3171825"/>
                <a:gd name="connsiteY27" fmla="*/ 274796 h 866775"/>
                <a:gd name="connsiteX28" fmla="*/ 1336834 w 3171825"/>
                <a:gd name="connsiteY28" fmla="*/ 326231 h 866775"/>
                <a:gd name="connsiteX29" fmla="*/ 1262539 w 3171825"/>
                <a:gd name="connsiteY29" fmla="*/ 479584 h 866775"/>
                <a:gd name="connsiteX30" fmla="*/ 1223486 w 3171825"/>
                <a:gd name="connsiteY30" fmla="*/ 421481 h 866775"/>
                <a:gd name="connsiteX31" fmla="*/ 1402556 w 3171825"/>
                <a:gd name="connsiteY31" fmla="*/ 250031 h 866775"/>
                <a:gd name="connsiteX32" fmla="*/ 1343501 w 3171825"/>
                <a:gd name="connsiteY32" fmla="*/ 192881 h 866775"/>
                <a:gd name="connsiteX33" fmla="*/ 1181576 w 3171825"/>
                <a:gd name="connsiteY33" fmla="*/ 290989 h 866775"/>
                <a:gd name="connsiteX34" fmla="*/ 1086326 w 3171825"/>
                <a:gd name="connsiteY34" fmla="*/ 385286 h 866775"/>
                <a:gd name="connsiteX35" fmla="*/ 1088231 w 3171825"/>
                <a:gd name="connsiteY35" fmla="*/ 358616 h 866775"/>
                <a:gd name="connsiteX36" fmla="*/ 974884 w 3171825"/>
                <a:gd name="connsiteY36" fmla="*/ 204311 h 866775"/>
                <a:gd name="connsiteX37" fmla="*/ 883444 w 3171825"/>
                <a:gd name="connsiteY37" fmla="*/ 273844 h 866775"/>
                <a:gd name="connsiteX38" fmla="*/ 846296 w 3171825"/>
                <a:gd name="connsiteY38" fmla="*/ 213836 h 866775"/>
                <a:gd name="connsiteX39" fmla="*/ 805339 w 3171825"/>
                <a:gd name="connsiteY39" fmla="*/ 224314 h 866775"/>
                <a:gd name="connsiteX40" fmla="*/ 814864 w 3171825"/>
                <a:gd name="connsiteY40" fmla="*/ 334804 h 866775"/>
                <a:gd name="connsiteX41" fmla="*/ 742474 w 3171825"/>
                <a:gd name="connsiteY41" fmla="*/ 520541 h 866775"/>
                <a:gd name="connsiteX42" fmla="*/ 691991 w 3171825"/>
                <a:gd name="connsiteY42" fmla="*/ 309086 h 866775"/>
                <a:gd name="connsiteX43" fmla="*/ 671989 w 3171825"/>
                <a:gd name="connsiteY43" fmla="*/ 305276 h 866775"/>
                <a:gd name="connsiteX44" fmla="*/ 621506 w 3171825"/>
                <a:gd name="connsiteY44" fmla="*/ 399574 h 866775"/>
                <a:gd name="connsiteX45" fmla="*/ 539591 w 3171825"/>
                <a:gd name="connsiteY45" fmla="*/ 512921 h 866775"/>
                <a:gd name="connsiteX46" fmla="*/ 495776 w 3171825"/>
                <a:gd name="connsiteY46" fmla="*/ 443389 h 866775"/>
                <a:gd name="connsiteX47" fmla="*/ 685324 w 3171825"/>
                <a:gd name="connsiteY47" fmla="*/ 278606 h 866775"/>
                <a:gd name="connsiteX48" fmla="*/ 627221 w 3171825"/>
                <a:gd name="connsiteY48" fmla="*/ 214789 h 866775"/>
                <a:gd name="connsiteX49" fmla="*/ 437674 w 3171825"/>
                <a:gd name="connsiteY49" fmla="*/ 355759 h 866775"/>
                <a:gd name="connsiteX50" fmla="*/ 237649 w 3171825"/>
                <a:gd name="connsiteY50" fmla="*/ 529114 h 866775"/>
                <a:gd name="connsiteX51" fmla="*/ 97631 w 3171825"/>
                <a:gd name="connsiteY51" fmla="*/ 313849 h 866775"/>
                <a:gd name="connsiteX52" fmla="*/ 261461 w 3171825"/>
                <a:gd name="connsiteY52" fmla="*/ 69056 h 866775"/>
                <a:gd name="connsiteX53" fmla="*/ 329089 w 3171825"/>
                <a:gd name="connsiteY53" fmla="*/ 181451 h 866775"/>
                <a:gd name="connsiteX54" fmla="*/ 410051 w 3171825"/>
                <a:gd name="connsiteY54" fmla="*/ 121444 h 866775"/>
                <a:gd name="connsiteX55" fmla="*/ 265271 w 3171825"/>
                <a:gd name="connsiteY55" fmla="*/ 7144 h 866775"/>
                <a:gd name="connsiteX56" fmla="*/ 7144 w 3171825"/>
                <a:gd name="connsiteY56" fmla="*/ 324326 h 866775"/>
                <a:gd name="connsiteX57" fmla="*/ 220504 w 3171825"/>
                <a:gd name="connsiteY57" fmla="*/ 601504 h 866775"/>
                <a:gd name="connsiteX58" fmla="*/ 425291 w 3171825"/>
                <a:gd name="connsiteY58" fmla="*/ 472916 h 866775"/>
                <a:gd name="connsiteX59" fmla="*/ 525304 w 3171825"/>
                <a:gd name="connsiteY59" fmla="*/ 576739 h 866775"/>
                <a:gd name="connsiteX60" fmla="*/ 646271 w 3171825"/>
                <a:gd name="connsiteY60" fmla="*/ 485299 h 866775"/>
                <a:gd name="connsiteX61" fmla="*/ 734854 w 3171825"/>
                <a:gd name="connsiteY61" fmla="*/ 576739 h 866775"/>
                <a:gd name="connsiteX62" fmla="*/ 812959 w 3171825"/>
                <a:gd name="connsiteY62" fmla="*/ 532924 h 866775"/>
                <a:gd name="connsiteX63" fmla="*/ 904399 w 3171825"/>
                <a:gd name="connsiteY63" fmla="*/ 810101 h 866775"/>
                <a:gd name="connsiteX64" fmla="*/ 882491 w 3171825"/>
                <a:gd name="connsiteY64" fmla="*/ 577691 h 866775"/>
                <a:gd name="connsiteX65" fmla="*/ 969169 w 3171825"/>
                <a:gd name="connsiteY65" fmla="*/ 267176 h 866775"/>
                <a:gd name="connsiteX66" fmla="*/ 1015841 w 3171825"/>
                <a:gd name="connsiteY66" fmla="*/ 359569 h 866775"/>
                <a:gd name="connsiteX67" fmla="*/ 1007269 w 3171825"/>
                <a:gd name="connsiteY67" fmla="*/ 440531 h 866775"/>
                <a:gd name="connsiteX68" fmla="*/ 900589 w 3171825"/>
                <a:gd name="connsiteY68" fmla="*/ 545306 h 866775"/>
                <a:gd name="connsiteX69" fmla="*/ 941546 w 3171825"/>
                <a:gd name="connsiteY69" fmla="*/ 577691 h 866775"/>
                <a:gd name="connsiteX70" fmla="*/ 1072039 w 3171825"/>
                <a:gd name="connsiteY70" fmla="*/ 449104 h 866775"/>
                <a:gd name="connsiteX71" fmla="*/ 1150144 w 3171825"/>
                <a:gd name="connsiteY71" fmla="*/ 390049 h 866775"/>
                <a:gd name="connsiteX72" fmla="*/ 1149191 w 3171825"/>
                <a:gd name="connsiteY72" fmla="*/ 415766 h 866775"/>
                <a:gd name="connsiteX73" fmla="*/ 1244441 w 3171825"/>
                <a:gd name="connsiteY73" fmla="*/ 550069 h 866775"/>
                <a:gd name="connsiteX74" fmla="*/ 1349216 w 3171825"/>
                <a:gd name="connsiteY74" fmla="*/ 469106 h 866775"/>
                <a:gd name="connsiteX75" fmla="*/ 1352074 w 3171825"/>
                <a:gd name="connsiteY75" fmla="*/ 547211 h 866775"/>
                <a:gd name="connsiteX76" fmla="*/ 1155859 w 3171825"/>
                <a:gd name="connsiteY76" fmla="*/ 754856 h 866775"/>
                <a:gd name="connsiteX77" fmla="*/ 1259681 w 3171825"/>
                <a:gd name="connsiteY77" fmla="*/ 864394 h 866775"/>
                <a:gd name="connsiteX78" fmla="*/ 1419701 w 3171825"/>
                <a:gd name="connsiteY78" fmla="*/ 569119 h 866775"/>
                <a:gd name="connsiteX79" fmla="*/ 1529239 w 3171825"/>
                <a:gd name="connsiteY79" fmla="*/ 518636 h 866775"/>
                <a:gd name="connsiteX80" fmla="*/ 1640681 w 3171825"/>
                <a:gd name="connsiteY80" fmla="*/ 576739 h 866775"/>
                <a:gd name="connsiteX81" fmla="*/ 1813084 w 3171825"/>
                <a:gd name="connsiteY81" fmla="*/ 459581 h 866775"/>
                <a:gd name="connsiteX82" fmla="*/ 1868329 w 3171825"/>
                <a:gd name="connsiteY82" fmla="*/ 576739 h 866775"/>
                <a:gd name="connsiteX83" fmla="*/ 1980724 w 3171825"/>
                <a:gd name="connsiteY83" fmla="*/ 273844 h 866775"/>
                <a:gd name="connsiteX84" fmla="*/ 2074069 w 3171825"/>
                <a:gd name="connsiteY84" fmla="*/ 601504 h 866775"/>
                <a:gd name="connsiteX85" fmla="*/ 2198846 w 3171825"/>
                <a:gd name="connsiteY85" fmla="*/ 312896 h 866775"/>
                <a:gd name="connsiteX86" fmla="*/ 2307432 w 3171825"/>
                <a:gd name="connsiteY86" fmla="*/ 576739 h 866775"/>
                <a:gd name="connsiteX87" fmla="*/ 2412207 w 3171825"/>
                <a:gd name="connsiteY87" fmla="*/ 428149 h 866775"/>
                <a:gd name="connsiteX88" fmla="*/ 2521744 w 3171825"/>
                <a:gd name="connsiteY88" fmla="*/ 576739 h 866775"/>
                <a:gd name="connsiteX89" fmla="*/ 2618899 w 3171825"/>
                <a:gd name="connsiteY89" fmla="*/ 486251 h 866775"/>
                <a:gd name="connsiteX90" fmla="*/ 2670334 w 3171825"/>
                <a:gd name="connsiteY90" fmla="*/ 576739 h 866775"/>
                <a:gd name="connsiteX91" fmla="*/ 2803684 w 3171825"/>
                <a:gd name="connsiteY91" fmla="*/ 274796 h 866775"/>
                <a:gd name="connsiteX92" fmla="*/ 2947511 w 3171825"/>
                <a:gd name="connsiteY92" fmla="*/ 576739 h 866775"/>
                <a:gd name="connsiteX93" fmla="*/ 3040857 w 3171825"/>
                <a:gd name="connsiteY93" fmla="*/ 474821 h 866775"/>
                <a:gd name="connsiteX94" fmla="*/ 3121819 w 3171825"/>
                <a:gd name="connsiteY94" fmla="*/ 576739 h 866775"/>
                <a:gd name="connsiteX95" fmla="*/ 3169444 w 3171825"/>
                <a:gd name="connsiteY95" fmla="*/ 550069 h 866775"/>
                <a:gd name="connsiteX96" fmla="*/ 3092291 w 3171825"/>
                <a:gd name="connsiteY96" fmla="*/ 287179 h 866775"/>
                <a:gd name="connsiteX97" fmla="*/ 1267301 w 3171825"/>
                <a:gd name="connsiteY97" fmla="*/ 806291 h 866775"/>
                <a:gd name="connsiteX98" fmla="*/ 1226344 w 3171825"/>
                <a:gd name="connsiteY98" fmla="*/ 751999 h 866775"/>
                <a:gd name="connsiteX99" fmla="*/ 1353026 w 3171825"/>
                <a:gd name="connsiteY99" fmla="*/ 597694 h 866775"/>
                <a:gd name="connsiteX100" fmla="*/ 1267301 w 3171825"/>
                <a:gd name="connsiteY100" fmla="*/ 806291 h 866775"/>
                <a:gd name="connsiteX101" fmla="*/ 1614964 w 3171825"/>
                <a:gd name="connsiteY101" fmla="*/ 257651 h 866775"/>
                <a:gd name="connsiteX102" fmla="*/ 1653064 w 3171825"/>
                <a:gd name="connsiteY102" fmla="*/ 315754 h 866775"/>
                <a:gd name="connsiteX103" fmla="*/ 1569244 w 3171825"/>
                <a:gd name="connsiteY103" fmla="*/ 438626 h 866775"/>
                <a:gd name="connsiteX104" fmla="*/ 1614964 w 3171825"/>
                <a:gd name="connsiteY104" fmla="*/ 257651 h 866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3171825" h="866775">
                  <a:moveTo>
                    <a:pt x="3092291" y="287179"/>
                  </a:moveTo>
                  <a:cubicBezTo>
                    <a:pt x="3092291" y="241459"/>
                    <a:pt x="3089434" y="211931"/>
                    <a:pt x="3059907" y="211931"/>
                  </a:cubicBezTo>
                  <a:cubicBezTo>
                    <a:pt x="3046571" y="211931"/>
                    <a:pt x="3039904" y="214789"/>
                    <a:pt x="3027521" y="218599"/>
                  </a:cubicBezTo>
                  <a:cubicBezTo>
                    <a:pt x="3037999" y="371951"/>
                    <a:pt x="3003709" y="507206"/>
                    <a:pt x="2960846" y="507206"/>
                  </a:cubicBezTo>
                  <a:cubicBezTo>
                    <a:pt x="2905601" y="507206"/>
                    <a:pt x="2933224" y="178594"/>
                    <a:pt x="2816066" y="178594"/>
                  </a:cubicBezTo>
                  <a:cubicBezTo>
                    <a:pt x="2707482" y="178594"/>
                    <a:pt x="2692241" y="440531"/>
                    <a:pt x="2679859" y="440531"/>
                  </a:cubicBezTo>
                  <a:cubicBezTo>
                    <a:pt x="2671286" y="440531"/>
                    <a:pt x="2670334" y="371951"/>
                    <a:pt x="2670334" y="319564"/>
                  </a:cubicBezTo>
                  <a:cubicBezTo>
                    <a:pt x="2675096" y="294799"/>
                    <a:pt x="2677001" y="271939"/>
                    <a:pt x="2677001" y="254794"/>
                  </a:cubicBezTo>
                  <a:cubicBezTo>
                    <a:pt x="2677001" y="230029"/>
                    <a:pt x="2667476" y="188119"/>
                    <a:pt x="2611279" y="209074"/>
                  </a:cubicBezTo>
                  <a:cubicBezTo>
                    <a:pt x="2613184" y="396716"/>
                    <a:pt x="2576036" y="510064"/>
                    <a:pt x="2533174" y="510064"/>
                  </a:cubicBezTo>
                  <a:cubicBezTo>
                    <a:pt x="2471261" y="510064"/>
                    <a:pt x="2470309" y="340519"/>
                    <a:pt x="2470309" y="292894"/>
                  </a:cubicBezTo>
                  <a:cubicBezTo>
                    <a:pt x="2470309" y="247174"/>
                    <a:pt x="2473166" y="186214"/>
                    <a:pt x="2405539" y="208121"/>
                  </a:cubicBezTo>
                  <a:cubicBezTo>
                    <a:pt x="2395061" y="371951"/>
                    <a:pt x="2352199" y="494824"/>
                    <a:pt x="2325529" y="494824"/>
                  </a:cubicBezTo>
                  <a:cubicBezTo>
                    <a:pt x="2285524" y="494824"/>
                    <a:pt x="2293144" y="211931"/>
                    <a:pt x="2206466" y="211931"/>
                  </a:cubicBezTo>
                  <a:cubicBezTo>
                    <a:pt x="2128361" y="211931"/>
                    <a:pt x="2103596" y="479584"/>
                    <a:pt x="2087404" y="479584"/>
                  </a:cubicBezTo>
                  <a:cubicBezTo>
                    <a:pt x="2057876" y="479584"/>
                    <a:pt x="2096929" y="178594"/>
                    <a:pt x="1983581" y="178594"/>
                  </a:cubicBezTo>
                  <a:cubicBezTo>
                    <a:pt x="1924526" y="178594"/>
                    <a:pt x="1900714" y="279559"/>
                    <a:pt x="1877854" y="391954"/>
                  </a:cubicBezTo>
                  <a:cubicBezTo>
                    <a:pt x="1873091" y="413861"/>
                    <a:pt x="1868329" y="414814"/>
                    <a:pt x="1867376" y="390049"/>
                  </a:cubicBezTo>
                  <a:cubicBezTo>
                    <a:pt x="1866424" y="370046"/>
                    <a:pt x="1866424" y="347186"/>
                    <a:pt x="1866424" y="327184"/>
                  </a:cubicBezTo>
                  <a:cubicBezTo>
                    <a:pt x="1894999" y="213836"/>
                    <a:pt x="1859756" y="171926"/>
                    <a:pt x="1807369" y="202406"/>
                  </a:cubicBezTo>
                  <a:cubicBezTo>
                    <a:pt x="1824514" y="411004"/>
                    <a:pt x="1728311" y="512921"/>
                    <a:pt x="1654969" y="512921"/>
                  </a:cubicBezTo>
                  <a:cubicBezTo>
                    <a:pt x="1628299" y="512921"/>
                    <a:pt x="1607344" y="501491"/>
                    <a:pt x="1592104" y="483394"/>
                  </a:cubicBezTo>
                  <a:cubicBezTo>
                    <a:pt x="1680686" y="429101"/>
                    <a:pt x="1719739" y="367189"/>
                    <a:pt x="1719739" y="306229"/>
                  </a:cubicBezTo>
                  <a:cubicBezTo>
                    <a:pt x="1719739" y="240506"/>
                    <a:pt x="1681639" y="202406"/>
                    <a:pt x="1619726" y="202406"/>
                  </a:cubicBezTo>
                  <a:cubicBezTo>
                    <a:pt x="1532096" y="202406"/>
                    <a:pt x="1483519" y="292894"/>
                    <a:pt x="1483519" y="369094"/>
                  </a:cubicBezTo>
                  <a:cubicBezTo>
                    <a:pt x="1483519" y="410051"/>
                    <a:pt x="1491139" y="445294"/>
                    <a:pt x="1503521" y="473869"/>
                  </a:cubicBezTo>
                  <a:cubicBezTo>
                    <a:pt x="1473041" y="488156"/>
                    <a:pt x="1445419" y="500539"/>
                    <a:pt x="1418749" y="512921"/>
                  </a:cubicBezTo>
                  <a:cubicBezTo>
                    <a:pt x="1416844" y="433864"/>
                    <a:pt x="1407319" y="350996"/>
                    <a:pt x="1400651" y="274796"/>
                  </a:cubicBezTo>
                  <a:cubicBezTo>
                    <a:pt x="1353979" y="262414"/>
                    <a:pt x="1340644" y="284321"/>
                    <a:pt x="1336834" y="326231"/>
                  </a:cubicBezTo>
                  <a:cubicBezTo>
                    <a:pt x="1328261" y="420529"/>
                    <a:pt x="1293971" y="479584"/>
                    <a:pt x="1262539" y="479584"/>
                  </a:cubicBezTo>
                  <a:cubicBezTo>
                    <a:pt x="1239679" y="479584"/>
                    <a:pt x="1225391" y="451009"/>
                    <a:pt x="1223486" y="421481"/>
                  </a:cubicBezTo>
                  <a:cubicBezTo>
                    <a:pt x="1214914" y="270034"/>
                    <a:pt x="1337786" y="228124"/>
                    <a:pt x="1402556" y="250031"/>
                  </a:cubicBezTo>
                  <a:cubicBezTo>
                    <a:pt x="1415891" y="216694"/>
                    <a:pt x="1401604" y="192881"/>
                    <a:pt x="1343501" y="192881"/>
                  </a:cubicBezTo>
                  <a:cubicBezTo>
                    <a:pt x="1273016" y="192881"/>
                    <a:pt x="1220629" y="235744"/>
                    <a:pt x="1181576" y="290989"/>
                  </a:cubicBezTo>
                  <a:cubicBezTo>
                    <a:pt x="1155859" y="327184"/>
                    <a:pt x="1126331" y="353854"/>
                    <a:pt x="1086326" y="385286"/>
                  </a:cubicBezTo>
                  <a:cubicBezTo>
                    <a:pt x="1087279" y="375761"/>
                    <a:pt x="1088231" y="367189"/>
                    <a:pt x="1088231" y="358616"/>
                  </a:cubicBezTo>
                  <a:cubicBezTo>
                    <a:pt x="1088231" y="251936"/>
                    <a:pt x="1030129" y="204311"/>
                    <a:pt x="974884" y="204311"/>
                  </a:cubicBezTo>
                  <a:cubicBezTo>
                    <a:pt x="929164" y="204311"/>
                    <a:pt x="900589" y="231934"/>
                    <a:pt x="883444" y="273844"/>
                  </a:cubicBezTo>
                  <a:cubicBezTo>
                    <a:pt x="879634" y="231934"/>
                    <a:pt x="871061" y="213836"/>
                    <a:pt x="846296" y="213836"/>
                  </a:cubicBezTo>
                  <a:cubicBezTo>
                    <a:pt x="835819" y="213836"/>
                    <a:pt x="821531" y="216694"/>
                    <a:pt x="805339" y="224314"/>
                  </a:cubicBezTo>
                  <a:cubicBezTo>
                    <a:pt x="812959" y="248126"/>
                    <a:pt x="814864" y="300514"/>
                    <a:pt x="814864" y="334804"/>
                  </a:cubicBezTo>
                  <a:cubicBezTo>
                    <a:pt x="814864" y="463391"/>
                    <a:pt x="777716" y="520541"/>
                    <a:pt x="742474" y="520541"/>
                  </a:cubicBezTo>
                  <a:cubicBezTo>
                    <a:pt x="701516" y="520541"/>
                    <a:pt x="695801" y="368141"/>
                    <a:pt x="691991" y="309086"/>
                  </a:cubicBezTo>
                  <a:cubicBezTo>
                    <a:pt x="687229" y="307181"/>
                    <a:pt x="681514" y="305276"/>
                    <a:pt x="671989" y="305276"/>
                  </a:cubicBezTo>
                  <a:cubicBezTo>
                    <a:pt x="635794" y="305276"/>
                    <a:pt x="631031" y="354806"/>
                    <a:pt x="621506" y="399574"/>
                  </a:cubicBezTo>
                  <a:cubicBezTo>
                    <a:pt x="611029" y="450056"/>
                    <a:pt x="582454" y="512921"/>
                    <a:pt x="539591" y="512921"/>
                  </a:cubicBezTo>
                  <a:cubicBezTo>
                    <a:pt x="513874" y="512921"/>
                    <a:pt x="497681" y="488156"/>
                    <a:pt x="495776" y="443389"/>
                  </a:cubicBezTo>
                  <a:cubicBezTo>
                    <a:pt x="491966" y="352901"/>
                    <a:pt x="567214" y="245269"/>
                    <a:pt x="685324" y="278606"/>
                  </a:cubicBezTo>
                  <a:cubicBezTo>
                    <a:pt x="700564" y="242411"/>
                    <a:pt x="676751" y="214789"/>
                    <a:pt x="627221" y="214789"/>
                  </a:cubicBezTo>
                  <a:cubicBezTo>
                    <a:pt x="540544" y="214789"/>
                    <a:pt x="469106" y="279559"/>
                    <a:pt x="437674" y="355759"/>
                  </a:cubicBezTo>
                  <a:cubicBezTo>
                    <a:pt x="406241" y="426244"/>
                    <a:pt x="350996" y="529114"/>
                    <a:pt x="237649" y="529114"/>
                  </a:cubicBezTo>
                  <a:cubicBezTo>
                    <a:pt x="157639" y="529114"/>
                    <a:pt x="97631" y="459581"/>
                    <a:pt x="97631" y="313849"/>
                  </a:cubicBezTo>
                  <a:cubicBezTo>
                    <a:pt x="97631" y="188119"/>
                    <a:pt x="176689" y="69056"/>
                    <a:pt x="261461" y="69056"/>
                  </a:cubicBezTo>
                  <a:cubicBezTo>
                    <a:pt x="320516" y="69056"/>
                    <a:pt x="333851" y="127159"/>
                    <a:pt x="329089" y="181451"/>
                  </a:cubicBezTo>
                  <a:cubicBezTo>
                    <a:pt x="359569" y="206216"/>
                    <a:pt x="410051" y="183356"/>
                    <a:pt x="410051" y="121444"/>
                  </a:cubicBezTo>
                  <a:cubicBezTo>
                    <a:pt x="410051" y="79534"/>
                    <a:pt x="375761" y="7144"/>
                    <a:pt x="265271" y="7144"/>
                  </a:cubicBezTo>
                  <a:cubicBezTo>
                    <a:pt x="128111" y="7144"/>
                    <a:pt x="7144" y="144304"/>
                    <a:pt x="7144" y="324326"/>
                  </a:cubicBezTo>
                  <a:cubicBezTo>
                    <a:pt x="7144" y="498634"/>
                    <a:pt x="95726" y="601504"/>
                    <a:pt x="220504" y="601504"/>
                  </a:cubicBezTo>
                  <a:cubicBezTo>
                    <a:pt x="299561" y="601504"/>
                    <a:pt x="373856" y="556736"/>
                    <a:pt x="425291" y="472916"/>
                  </a:cubicBezTo>
                  <a:cubicBezTo>
                    <a:pt x="438626" y="545306"/>
                    <a:pt x="488156" y="576739"/>
                    <a:pt x="525304" y="576739"/>
                  </a:cubicBezTo>
                  <a:cubicBezTo>
                    <a:pt x="585311" y="576739"/>
                    <a:pt x="624364" y="537686"/>
                    <a:pt x="646271" y="485299"/>
                  </a:cubicBezTo>
                  <a:cubicBezTo>
                    <a:pt x="659606" y="537686"/>
                    <a:pt x="688181" y="576739"/>
                    <a:pt x="734854" y="576739"/>
                  </a:cubicBezTo>
                  <a:cubicBezTo>
                    <a:pt x="768191" y="576739"/>
                    <a:pt x="793909" y="559594"/>
                    <a:pt x="812959" y="532924"/>
                  </a:cubicBezTo>
                  <a:cubicBezTo>
                    <a:pt x="805339" y="716756"/>
                    <a:pt x="795814" y="832961"/>
                    <a:pt x="904399" y="810101"/>
                  </a:cubicBezTo>
                  <a:cubicBezTo>
                    <a:pt x="887254" y="757714"/>
                    <a:pt x="882491" y="663416"/>
                    <a:pt x="882491" y="577691"/>
                  </a:cubicBezTo>
                  <a:cubicBezTo>
                    <a:pt x="882491" y="344329"/>
                    <a:pt x="920591" y="267176"/>
                    <a:pt x="969169" y="267176"/>
                  </a:cubicBezTo>
                  <a:cubicBezTo>
                    <a:pt x="1004411" y="267176"/>
                    <a:pt x="1015841" y="311944"/>
                    <a:pt x="1015841" y="359569"/>
                  </a:cubicBezTo>
                  <a:cubicBezTo>
                    <a:pt x="1015841" y="385286"/>
                    <a:pt x="1012984" y="413861"/>
                    <a:pt x="1007269" y="440531"/>
                  </a:cubicBezTo>
                  <a:cubicBezTo>
                    <a:pt x="948214" y="477679"/>
                    <a:pt x="900589" y="507206"/>
                    <a:pt x="900589" y="545306"/>
                  </a:cubicBezTo>
                  <a:cubicBezTo>
                    <a:pt x="900589" y="574834"/>
                    <a:pt x="922496" y="577691"/>
                    <a:pt x="941546" y="577691"/>
                  </a:cubicBezTo>
                  <a:cubicBezTo>
                    <a:pt x="987266" y="577691"/>
                    <a:pt x="1041559" y="532924"/>
                    <a:pt x="1072039" y="449104"/>
                  </a:cubicBezTo>
                  <a:cubicBezTo>
                    <a:pt x="1098709" y="432911"/>
                    <a:pt x="1125379" y="414814"/>
                    <a:pt x="1150144" y="390049"/>
                  </a:cubicBezTo>
                  <a:cubicBezTo>
                    <a:pt x="1149191" y="398621"/>
                    <a:pt x="1149191" y="407194"/>
                    <a:pt x="1149191" y="415766"/>
                  </a:cubicBezTo>
                  <a:cubicBezTo>
                    <a:pt x="1149191" y="499586"/>
                    <a:pt x="1185386" y="550069"/>
                    <a:pt x="1244441" y="550069"/>
                  </a:cubicBezTo>
                  <a:cubicBezTo>
                    <a:pt x="1290161" y="550069"/>
                    <a:pt x="1324451" y="517684"/>
                    <a:pt x="1349216" y="469106"/>
                  </a:cubicBezTo>
                  <a:cubicBezTo>
                    <a:pt x="1351121" y="496729"/>
                    <a:pt x="1352074" y="523399"/>
                    <a:pt x="1352074" y="547211"/>
                  </a:cubicBezTo>
                  <a:cubicBezTo>
                    <a:pt x="1258729" y="590074"/>
                    <a:pt x="1155859" y="633889"/>
                    <a:pt x="1155859" y="754856"/>
                  </a:cubicBezTo>
                  <a:cubicBezTo>
                    <a:pt x="1155859" y="817721"/>
                    <a:pt x="1201579" y="864394"/>
                    <a:pt x="1259681" y="864394"/>
                  </a:cubicBezTo>
                  <a:cubicBezTo>
                    <a:pt x="1389221" y="864394"/>
                    <a:pt x="1418749" y="728186"/>
                    <a:pt x="1419701" y="569119"/>
                  </a:cubicBezTo>
                  <a:cubicBezTo>
                    <a:pt x="1461611" y="551021"/>
                    <a:pt x="1493044" y="536734"/>
                    <a:pt x="1529239" y="518636"/>
                  </a:cubicBezTo>
                  <a:cubicBezTo>
                    <a:pt x="1560671" y="557689"/>
                    <a:pt x="1602581" y="576739"/>
                    <a:pt x="1640681" y="576739"/>
                  </a:cubicBezTo>
                  <a:cubicBezTo>
                    <a:pt x="1714024" y="576739"/>
                    <a:pt x="1768316" y="537686"/>
                    <a:pt x="1813084" y="459581"/>
                  </a:cubicBezTo>
                  <a:cubicBezTo>
                    <a:pt x="1820704" y="519589"/>
                    <a:pt x="1835944" y="576739"/>
                    <a:pt x="1868329" y="576739"/>
                  </a:cubicBezTo>
                  <a:cubicBezTo>
                    <a:pt x="1926431" y="576739"/>
                    <a:pt x="1937861" y="273844"/>
                    <a:pt x="1980724" y="273844"/>
                  </a:cubicBezTo>
                  <a:cubicBezTo>
                    <a:pt x="2014061" y="273844"/>
                    <a:pt x="1986439" y="601504"/>
                    <a:pt x="2074069" y="601504"/>
                  </a:cubicBezTo>
                  <a:cubicBezTo>
                    <a:pt x="2148364" y="601504"/>
                    <a:pt x="2162651" y="312896"/>
                    <a:pt x="2198846" y="312896"/>
                  </a:cubicBezTo>
                  <a:cubicBezTo>
                    <a:pt x="2224564" y="312896"/>
                    <a:pt x="2226469" y="576739"/>
                    <a:pt x="2307432" y="576739"/>
                  </a:cubicBezTo>
                  <a:cubicBezTo>
                    <a:pt x="2347436" y="576739"/>
                    <a:pt x="2390299" y="529114"/>
                    <a:pt x="2412207" y="428149"/>
                  </a:cubicBezTo>
                  <a:cubicBezTo>
                    <a:pt x="2422684" y="494824"/>
                    <a:pt x="2456021" y="576739"/>
                    <a:pt x="2521744" y="576739"/>
                  </a:cubicBezTo>
                  <a:cubicBezTo>
                    <a:pt x="2559844" y="576739"/>
                    <a:pt x="2593182" y="537686"/>
                    <a:pt x="2618899" y="486251"/>
                  </a:cubicBezTo>
                  <a:cubicBezTo>
                    <a:pt x="2625566" y="539591"/>
                    <a:pt x="2640807" y="576739"/>
                    <a:pt x="2670334" y="576739"/>
                  </a:cubicBezTo>
                  <a:cubicBezTo>
                    <a:pt x="2746534" y="576739"/>
                    <a:pt x="2743676" y="274796"/>
                    <a:pt x="2803684" y="274796"/>
                  </a:cubicBezTo>
                  <a:cubicBezTo>
                    <a:pt x="2850357" y="274796"/>
                    <a:pt x="2836069" y="576739"/>
                    <a:pt x="2947511" y="576739"/>
                  </a:cubicBezTo>
                  <a:cubicBezTo>
                    <a:pt x="3000851" y="576739"/>
                    <a:pt x="3025616" y="531971"/>
                    <a:pt x="3040857" y="474821"/>
                  </a:cubicBezTo>
                  <a:cubicBezTo>
                    <a:pt x="3061811" y="558641"/>
                    <a:pt x="3094196" y="576739"/>
                    <a:pt x="3121819" y="576739"/>
                  </a:cubicBezTo>
                  <a:cubicBezTo>
                    <a:pt x="3138964" y="576739"/>
                    <a:pt x="3152299" y="571024"/>
                    <a:pt x="3169444" y="550069"/>
                  </a:cubicBezTo>
                  <a:cubicBezTo>
                    <a:pt x="3085624" y="511969"/>
                    <a:pt x="3092291" y="375761"/>
                    <a:pt x="3092291" y="287179"/>
                  </a:cubicBezTo>
                  <a:close/>
                  <a:moveTo>
                    <a:pt x="1267301" y="806291"/>
                  </a:moveTo>
                  <a:cubicBezTo>
                    <a:pt x="1240631" y="806291"/>
                    <a:pt x="1226344" y="780574"/>
                    <a:pt x="1226344" y="751999"/>
                  </a:cubicBezTo>
                  <a:cubicBezTo>
                    <a:pt x="1226344" y="674846"/>
                    <a:pt x="1283494" y="632936"/>
                    <a:pt x="1353026" y="597694"/>
                  </a:cubicBezTo>
                  <a:cubicBezTo>
                    <a:pt x="1349216" y="768191"/>
                    <a:pt x="1310164" y="806291"/>
                    <a:pt x="1267301" y="806291"/>
                  </a:cubicBezTo>
                  <a:close/>
                  <a:moveTo>
                    <a:pt x="1614964" y="257651"/>
                  </a:moveTo>
                  <a:cubicBezTo>
                    <a:pt x="1640681" y="257651"/>
                    <a:pt x="1655921" y="281464"/>
                    <a:pt x="1653064" y="315754"/>
                  </a:cubicBezTo>
                  <a:cubicBezTo>
                    <a:pt x="1650206" y="355759"/>
                    <a:pt x="1620679" y="402431"/>
                    <a:pt x="1569244" y="438626"/>
                  </a:cubicBezTo>
                  <a:cubicBezTo>
                    <a:pt x="1543526" y="362426"/>
                    <a:pt x="1563529" y="257651"/>
                    <a:pt x="1614964" y="257651"/>
                  </a:cubicBezTo>
                  <a:close/>
                </a:path>
              </a:pathLst>
            </a:custGeom>
            <a:solidFill>
              <a:srgbClr val="FFFFFF"/>
            </a:solidFill>
            <a:ln w="9525" cap="flat">
              <a:noFill/>
              <a:prstDash val="solid"/>
              <a:miter/>
            </a:ln>
          </p:spPr>
          <p:txBody>
            <a:bodyPr rtlCol="0" anchor="ctr"/>
            <a:lstStyle/>
            <a:p>
              <a:endParaRPr lang="en-US" sz="1800"/>
            </a:p>
          </p:txBody>
        </p:sp>
        <p:sp>
          <p:nvSpPr>
            <p:cNvPr id="24" name="Freeform: Shape 5">
              <a:extLst>
                <a:ext uri="{FF2B5EF4-FFF2-40B4-BE49-F238E27FC236}">
                  <a16:creationId xmlns:a16="http://schemas.microsoft.com/office/drawing/2014/main" id="{BC2AB2DA-6CEE-4C31-9AAC-1F0219141AD3}"/>
                </a:ext>
              </a:extLst>
            </p:cNvPr>
            <p:cNvSpPr/>
            <p:nvPr/>
          </p:nvSpPr>
          <p:spPr>
            <a:xfrm>
              <a:off x="6953539" y="5402609"/>
              <a:ext cx="74112" cy="81524"/>
            </a:xfrm>
            <a:custGeom>
              <a:avLst/>
              <a:gdLst>
                <a:gd name="connsiteX0" fmla="*/ 51942 w 95250"/>
                <a:gd name="connsiteY0" fmla="*/ 99569 h 104775"/>
                <a:gd name="connsiteX1" fmla="*/ 93853 w 95250"/>
                <a:gd name="connsiteY1" fmla="*/ 51944 h 104775"/>
                <a:gd name="connsiteX2" fmla="*/ 51942 w 95250"/>
                <a:gd name="connsiteY2" fmla="*/ 7176 h 104775"/>
                <a:gd name="connsiteX3" fmla="*/ 7175 w 95250"/>
                <a:gd name="connsiteY3" fmla="*/ 54801 h 104775"/>
                <a:gd name="connsiteX4" fmla="*/ 51942 w 95250"/>
                <a:gd name="connsiteY4" fmla="*/ 99569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04775">
                  <a:moveTo>
                    <a:pt x="51942" y="99569"/>
                  </a:moveTo>
                  <a:cubicBezTo>
                    <a:pt x="76707" y="98616"/>
                    <a:pt x="93853" y="77661"/>
                    <a:pt x="93853" y="51944"/>
                  </a:cubicBezTo>
                  <a:cubicBezTo>
                    <a:pt x="93853" y="26226"/>
                    <a:pt x="76707" y="6224"/>
                    <a:pt x="51942" y="7176"/>
                  </a:cubicBezTo>
                  <a:cubicBezTo>
                    <a:pt x="27178" y="8129"/>
                    <a:pt x="7175" y="29084"/>
                    <a:pt x="7175" y="54801"/>
                  </a:cubicBezTo>
                  <a:cubicBezTo>
                    <a:pt x="6222" y="80519"/>
                    <a:pt x="27178" y="100521"/>
                    <a:pt x="51942" y="99569"/>
                  </a:cubicBezTo>
                  <a:close/>
                </a:path>
              </a:pathLst>
            </a:custGeom>
            <a:solidFill>
              <a:srgbClr val="FFFFFF"/>
            </a:solidFill>
            <a:ln w="9525" cap="flat">
              <a:noFill/>
              <a:prstDash val="solid"/>
              <a:miter/>
            </a:ln>
          </p:spPr>
          <p:txBody>
            <a:bodyPr rtlCol="0" anchor="ctr"/>
            <a:lstStyle/>
            <a:p>
              <a:endParaRPr lang="en-US" sz="1800"/>
            </a:p>
          </p:txBody>
        </p:sp>
        <p:sp>
          <p:nvSpPr>
            <p:cNvPr id="25" name="Freeform: Shape 6">
              <a:extLst>
                <a:ext uri="{FF2B5EF4-FFF2-40B4-BE49-F238E27FC236}">
                  <a16:creationId xmlns:a16="http://schemas.microsoft.com/office/drawing/2014/main" id="{998A77DB-24BA-96C4-ADA1-099EC0E5062E}"/>
                </a:ext>
              </a:extLst>
            </p:cNvPr>
            <p:cNvSpPr/>
            <p:nvPr/>
          </p:nvSpPr>
          <p:spPr>
            <a:xfrm>
              <a:off x="7436776" y="5416688"/>
              <a:ext cx="74112" cy="74112"/>
            </a:xfrm>
            <a:custGeom>
              <a:avLst/>
              <a:gdLst>
                <a:gd name="connsiteX0" fmla="*/ 48101 w 95250"/>
                <a:gd name="connsiteY0" fmla="*/ 94808 h 95250"/>
                <a:gd name="connsiteX1" fmla="*/ 89059 w 95250"/>
                <a:gd name="connsiteY1" fmla="*/ 49088 h 95250"/>
                <a:gd name="connsiteX2" fmla="*/ 48101 w 95250"/>
                <a:gd name="connsiteY2" fmla="*/ 7178 h 95250"/>
                <a:gd name="connsiteX3" fmla="*/ 7144 w 95250"/>
                <a:gd name="connsiteY3" fmla="*/ 52898 h 95250"/>
                <a:gd name="connsiteX4" fmla="*/ 48101 w 95250"/>
                <a:gd name="connsiteY4" fmla="*/ 94808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48101" y="94808"/>
                  </a:moveTo>
                  <a:cubicBezTo>
                    <a:pt x="70961" y="93856"/>
                    <a:pt x="89059" y="73853"/>
                    <a:pt x="89059" y="49088"/>
                  </a:cubicBezTo>
                  <a:cubicBezTo>
                    <a:pt x="89059" y="25275"/>
                    <a:pt x="70961" y="6225"/>
                    <a:pt x="48101" y="7178"/>
                  </a:cubicBezTo>
                  <a:cubicBezTo>
                    <a:pt x="25241" y="8131"/>
                    <a:pt x="7144" y="28133"/>
                    <a:pt x="7144" y="52898"/>
                  </a:cubicBezTo>
                  <a:cubicBezTo>
                    <a:pt x="8096" y="76711"/>
                    <a:pt x="26194" y="95761"/>
                    <a:pt x="48101" y="94808"/>
                  </a:cubicBezTo>
                  <a:close/>
                </a:path>
              </a:pathLst>
            </a:custGeom>
            <a:solidFill>
              <a:srgbClr val="FFFFFF"/>
            </a:solidFill>
            <a:ln w="9525" cap="flat">
              <a:noFill/>
              <a:prstDash val="solid"/>
              <a:miter/>
            </a:ln>
          </p:spPr>
          <p:txBody>
            <a:bodyPr rtlCol="0" anchor="ctr"/>
            <a:lstStyle/>
            <a:p>
              <a:endParaRPr lang="en-US" sz="1800"/>
            </a:p>
          </p:txBody>
        </p:sp>
        <p:sp>
          <p:nvSpPr>
            <p:cNvPr id="26" name="Freeform: Shape 7">
              <a:extLst>
                <a:ext uri="{FF2B5EF4-FFF2-40B4-BE49-F238E27FC236}">
                  <a16:creationId xmlns:a16="http://schemas.microsoft.com/office/drawing/2014/main" id="{EDFC2F60-25EA-1FFD-CF0D-9B8CB72552E4}"/>
                </a:ext>
              </a:extLst>
            </p:cNvPr>
            <p:cNvSpPr/>
            <p:nvPr/>
          </p:nvSpPr>
          <p:spPr>
            <a:xfrm>
              <a:off x="7591670" y="5360390"/>
              <a:ext cx="526198" cy="452086"/>
            </a:xfrm>
            <a:custGeom>
              <a:avLst/>
              <a:gdLst>
                <a:gd name="connsiteX0" fmla="*/ 553879 w 676275"/>
                <a:gd name="connsiteY0" fmla="*/ 254794 h 581025"/>
                <a:gd name="connsiteX1" fmla="*/ 451009 w 676275"/>
                <a:gd name="connsiteY1" fmla="*/ 342424 h 581025"/>
                <a:gd name="connsiteX2" fmla="*/ 375761 w 676275"/>
                <a:gd name="connsiteY2" fmla="*/ 469106 h 581025"/>
                <a:gd name="connsiteX3" fmla="*/ 273844 w 676275"/>
                <a:gd name="connsiteY3" fmla="*/ 561499 h 581025"/>
                <a:gd name="connsiteX4" fmla="*/ 132874 w 676275"/>
                <a:gd name="connsiteY4" fmla="*/ 569119 h 581025"/>
                <a:gd name="connsiteX5" fmla="*/ 7144 w 676275"/>
                <a:gd name="connsiteY5" fmla="*/ 383381 h 581025"/>
                <a:gd name="connsiteX6" fmla="*/ 371951 w 676275"/>
                <a:gd name="connsiteY6" fmla="*/ 7144 h 581025"/>
                <a:gd name="connsiteX7" fmla="*/ 371951 w 676275"/>
                <a:gd name="connsiteY7" fmla="*/ 7144 h 581025"/>
                <a:gd name="connsiteX8" fmla="*/ 371951 w 676275"/>
                <a:gd name="connsiteY8" fmla="*/ 7144 h 581025"/>
                <a:gd name="connsiteX9" fmla="*/ 388144 w 676275"/>
                <a:gd name="connsiteY9" fmla="*/ 13811 h 581025"/>
                <a:gd name="connsiteX10" fmla="*/ 571024 w 676275"/>
                <a:gd name="connsiteY10" fmla="*/ 127159 h 581025"/>
                <a:gd name="connsiteX11" fmla="*/ 675799 w 676275"/>
                <a:gd name="connsiteY11" fmla="*/ 287179 h 581025"/>
                <a:gd name="connsiteX12" fmla="*/ 553879 w 676275"/>
                <a:gd name="connsiteY12" fmla="*/ 254794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76275" h="581025">
                  <a:moveTo>
                    <a:pt x="553879" y="254794"/>
                  </a:moveTo>
                  <a:cubicBezTo>
                    <a:pt x="507206" y="265271"/>
                    <a:pt x="475774" y="304324"/>
                    <a:pt x="451009" y="342424"/>
                  </a:cubicBezTo>
                  <a:cubicBezTo>
                    <a:pt x="424339" y="383381"/>
                    <a:pt x="403384" y="428149"/>
                    <a:pt x="375761" y="469106"/>
                  </a:cubicBezTo>
                  <a:cubicBezTo>
                    <a:pt x="349091" y="507206"/>
                    <a:pt x="316706" y="542449"/>
                    <a:pt x="273844" y="561499"/>
                  </a:cubicBezTo>
                  <a:cubicBezTo>
                    <a:pt x="229076" y="581501"/>
                    <a:pt x="179546" y="584359"/>
                    <a:pt x="132874" y="569119"/>
                  </a:cubicBezTo>
                  <a:cubicBezTo>
                    <a:pt x="58579" y="538639"/>
                    <a:pt x="7144" y="464344"/>
                    <a:pt x="7144" y="383381"/>
                  </a:cubicBezTo>
                  <a:cubicBezTo>
                    <a:pt x="7144" y="177641"/>
                    <a:pt x="290036" y="105251"/>
                    <a:pt x="371951" y="7144"/>
                  </a:cubicBezTo>
                  <a:cubicBezTo>
                    <a:pt x="371951" y="7144"/>
                    <a:pt x="371951" y="7144"/>
                    <a:pt x="371951" y="7144"/>
                  </a:cubicBezTo>
                  <a:lnTo>
                    <a:pt x="371951" y="7144"/>
                  </a:lnTo>
                  <a:cubicBezTo>
                    <a:pt x="377666" y="9049"/>
                    <a:pt x="382429" y="11906"/>
                    <a:pt x="388144" y="13811"/>
                  </a:cubicBezTo>
                  <a:cubicBezTo>
                    <a:pt x="454819" y="41434"/>
                    <a:pt x="517684" y="78581"/>
                    <a:pt x="571024" y="127159"/>
                  </a:cubicBezTo>
                  <a:cubicBezTo>
                    <a:pt x="620554" y="172879"/>
                    <a:pt x="657701" y="226219"/>
                    <a:pt x="675799" y="287179"/>
                  </a:cubicBezTo>
                  <a:cubicBezTo>
                    <a:pt x="646271" y="255746"/>
                    <a:pt x="595789" y="244316"/>
                    <a:pt x="553879" y="254794"/>
                  </a:cubicBezTo>
                  <a:close/>
                </a:path>
              </a:pathLst>
            </a:custGeom>
            <a:solidFill>
              <a:srgbClr val="FFFFFF"/>
            </a:solidFill>
            <a:ln w="9525" cap="flat">
              <a:noFill/>
              <a:prstDash val="solid"/>
              <a:miter/>
            </a:ln>
          </p:spPr>
          <p:txBody>
            <a:bodyPr rtlCol="0" anchor="ctr"/>
            <a:lstStyle/>
            <a:p>
              <a:endParaRPr lang="en-US" sz="1800"/>
            </a:p>
          </p:txBody>
        </p:sp>
        <p:sp>
          <p:nvSpPr>
            <p:cNvPr id="27" name="Freeform: Shape 8">
              <a:extLst>
                <a:ext uri="{FF2B5EF4-FFF2-40B4-BE49-F238E27FC236}">
                  <a16:creationId xmlns:a16="http://schemas.microsoft.com/office/drawing/2014/main" id="{B4022BF9-C1D6-2227-AE3C-5A92EC8CF81A}"/>
                </a:ext>
              </a:extLst>
            </p:cNvPr>
            <p:cNvSpPr/>
            <p:nvPr/>
          </p:nvSpPr>
          <p:spPr>
            <a:xfrm>
              <a:off x="7777693" y="5570011"/>
              <a:ext cx="355739" cy="289038"/>
            </a:xfrm>
            <a:custGeom>
              <a:avLst/>
              <a:gdLst>
                <a:gd name="connsiteX0" fmla="*/ 443389 w 457200"/>
                <a:gd name="connsiteY0" fmla="*/ 151121 h 371475"/>
                <a:gd name="connsiteX1" fmla="*/ 340519 w 457200"/>
                <a:gd name="connsiteY1" fmla="*/ 250181 h 371475"/>
                <a:gd name="connsiteX2" fmla="*/ 193834 w 457200"/>
                <a:gd name="connsiteY2" fmla="*/ 204461 h 371475"/>
                <a:gd name="connsiteX3" fmla="*/ 299561 w 457200"/>
                <a:gd name="connsiteY3" fmla="*/ 298759 h 371475"/>
                <a:gd name="connsiteX4" fmla="*/ 161449 w 457200"/>
                <a:gd name="connsiteY4" fmla="*/ 360671 h 371475"/>
                <a:gd name="connsiteX5" fmla="*/ 79534 w 457200"/>
                <a:gd name="connsiteY5" fmla="*/ 367339 h 371475"/>
                <a:gd name="connsiteX6" fmla="*/ 7144 w 457200"/>
                <a:gd name="connsiteY6" fmla="*/ 348289 h 371475"/>
                <a:gd name="connsiteX7" fmla="*/ 120491 w 457200"/>
                <a:gd name="connsiteY7" fmla="*/ 276851 h 371475"/>
                <a:gd name="connsiteX8" fmla="*/ 188119 w 457200"/>
                <a:gd name="connsiteY8" fmla="*/ 175886 h 371475"/>
                <a:gd name="connsiteX9" fmla="*/ 250031 w 457200"/>
                <a:gd name="connsiteY9" fmla="*/ 64444 h 371475"/>
                <a:gd name="connsiteX10" fmla="*/ 339566 w 457200"/>
                <a:gd name="connsiteY10" fmla="*/ 7294 h 371475"/>
                <a:gd name="connsiteX11" fmla="*/ 438626 w 457200"/>
                <a:gd name="connsiteY11" fmla="*/ 58729 h 371475"/>
                <a:gd name="connsiteX12" fmla="*/ 443389 w 457200"/>
                <a:gd name="connsiteY12" fmla="*/ 151121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7200" h="371475">
                  <a:moveTo>
                    <a:pt x="443389" y="151121"/>
                  </a:moveTo>
                  <a:cubicBezTo>
                    <a:pt x="428149" y="198746"/>
                    <a:pt x="389096" y="236846"/>
                    <a:pt x="340519" y="250181"/>
                  </a:cubicBezTo>
                  <a:cubicBezTo>
                    <a:pt x="285274" y="265421"/>
                    <a:pt x="230029" y="249229"/>
                    <a:pt x="193834" y="204461"/>
                  </a:cubicBezTo>
                  <a:cubicBezTo>
                    <a:pt x="197644" y="261611"/>
                    <a:pt x="243364" y="299711"/>
                    <a:pt x="299561" y="298759"/>
                  </a:cubicBezTo>
                  <a:cubicBezTo>
                    <a:pt x="263366" y="334954"/>
                    <a:pt x="210026" y="352099"/>
                    <a:pt x="161449" y="360671"/>
                  </a:cubicBezTo>
                  <a:cubicBezTo>
                    <a:pt x="134779" y="365434"/>
                    <a:pt x="107156" y="368291"/>
                    <a:pt x="79534" y="367339"/>
                  </a:cubicBezTo>
                  <a:cubicBezTo>
                    <a:pt x="55721" y="366386"/>
                    <a:pt x="27146" y="363529"/>
                    <a:pt x="7144" y="348289"/>
                  </a:cubicBezTo>
                  <a:cubicBezTo>
                    <a:pt x="50959" y="334954"/>
                    <a:pt x="90011" y="310189"/>
                    <a:pt x="120491" y="276851"/>
                  </a:cubicBezTo>
                  <a:cubicBezTo>
                    <a:pt x="148114" y="246371"/>
                    <a:pt x="169069" y="211129"/>
                    <a:pt x="188119" y="175886"/>
                  </a:cubicBezTo>
                  <a:cubicBezTo>
                    <a:pt x="208121" y="138739"/>
                    <a:pt x="225266" y="98734"/>
                    <a:pt x="250031" y="64444"/>
                  </a:cubicBezTo>
                  <a:cubicBezTo>
                    <a:pt x="271939" y="33964"/>
                    <a:pt x="300514" y="9199"/>
                    <a:pt x="339566" y="7294"/>
                  </a:cubicBezTo>
                  <a:cubicBezTo>
                    <a:pt x="379571" y="5389"/>
                    <a:pt x="419576" y="21581"/>
                    <a:pt x="438626" y="58729"/>
                  </a:cubicBezTo>
                  <a:cubicBezTo>
                    <a:pt x="453866" y="88256"/>
                    <a:pt x="452914" y="120641"/>
                    <a:pt x="443389" y="151121"/>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12716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3891271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mpty Whit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6625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GRID" hidden="1">
            <a:extLst>
              <a:ext uri="{FF2B5EF4-FFF2-40B4-BE49-F238E27FC236}">
                <a16:creationId xmlns:a16="http://schemas.microsoft.com/office/drawing/2014/main" id="{A27D0679-8D96-1186-A961-BDC17B525A6F}"/>
              </a:ext>
            </a:extLst>
          </p:cNvPr>
          <p:cNvPicPr>
            <a:picLocks noGrp="1" noRot="1" noChangeAspect="1" noMove="1" noResize="1" noEditPoints="1" noAdjustHandles="1" noChangeArrowheads="1" noChangeShapeType="1" noCrop="1"/>
          </p:cNvPicPr>
          <p:nvPr userDrawn="1"/>
        </p:nvPicPr>
        <p:blipFill>
          <a:blip r:embed="rId7" cstate="screen">
            <a:extLst>
              <a:ext uri="{28A0092B-C50C-407E-A947-70E740481C1C}">
                <a14:useLocalDpi xmlns:a14="http://schemas.microsoft.com/office/drawing/2010/main"/>
              </a:ext>
            </a:extLst>
          </a:blip>
          <a:stretch>
            <a:fillRect/>
          </a:stretch>
        </p:blipFill>
        <p:spPr>
          <a:xfrm>
            <a:off x="414971" y="388938"/>
            <a:ext cx="11369040" cy="6067248"/>
          </a:xfrm>
          <a:prstGeom prst="rect">
            <a:avLst/>
          </a:prstGeom>
        </p:spPr>
      </p:pic>
      <p:sp>
        <p:nvSpPr>
          <p:cNvPr id="4" name="Text Placeholder 1"/>
          <p:cNvSpPr>
            <a:spLocks noGrp="1"/>
          </p:cNvSpPr>
          <p:nvPr>
            <p:ph type="body" idx="1"/>
          </p:nvPr>
        </p:nvSpPr>
        <p:spPr>
          <a:xfrm>
            <a:off x="407988" y="1628800"/>
            <a:ext cx="11369040" cy="4829080"/>
          </a:xfrm>
          <a:prstGeom prst="rect">
            <a:avLst/>
          </a:prstGeom>
        </p:spPr>
        <p:txBody>
          <a:bodyPr vert="horz" lIns="0" tIns="0" rIns="0" bIns="0" rtlCol="0">
            <a:noAutofit/>
          </a:bodyPr>
          <a:lstStyle/>
          <a:p>
            <a:pPr lvl="0"/>
            <a:r>
              <a:rPr lang="fr-FR"/>
              <a:t>Enter </a:t>
            </a:r>
            <a:r>
              <a:rPr lang="fr-FR" err="1"/>
              <a:t>your</a:t>
            </a:r>
            <a:r>
              <a:rPr lang="fr-FR"/>
              <a:t> contents</a:t>
            </a:r>
          </a:p>
          <a:p>
            <a:pPr lvl="1"/>
            <a:r>
              <a:rPr lang="fr-FR"/>
              <a:t>Second </a:t>
            </a:r>
            <a:r>
              <a:rPr lang="fr-FR" err="1"/>
              <a:t>level</a:t>
            </a:r>
            <a:endParaRPr lang="fr-FR"/>
          </a:p>
          <a:p>
            <a:pPr lvl="2"/>
            <a:r>
              <a:rPr lang="fr-FR" err="1"/>
              <a:t>Third</a:t>
            </a:r>
            <a:r>
              <a:rPr lang="fr-FR"/>
              <a:t> </a:t>
            </a:r>
            <a:r>
              <a:rPr lang="fr-FR" err="1"/>
              <a:t>level</a:t>
            </a:r>
            <a:endParaRPr lang="fr-FR"/>
          </a:p>
          <a:p>
            <a:pPr lvl="3"/>
            <a:r>
              <a:rPr lang="fr-FR" err="1"/>
              <a:t>Fourth</a:t>
            </a:r>
            <a:r>
              <a:rPr lang="fr-FR"/>
              <a:t> </a:t>
            </a:r>
            <a:r>
              <a:rPr lang="fr-FR" err="1"/>
              <a:t>level</a:t>
            </a:r>
            <a:endParaRPr lang="fr-FR"/>
          </a:p>
          <a:p>
            <a:pPr lvl="4"/>
            <a:r>
              <a:rPr lang="fr-FR" err="1"/>
              <a:t>Fifth</a:t>
            </a:r>
            <a:r>
              <a:rPr lang="fr-FR"/>
              <a:t> </a:t>
            </a:r>
            <a:r>
              <a:rPr lang="fr-FR" err="1"/>
              <a:t>level</a:t>
            </a:r>
            <a:endParaRPr lang="en-US"/>
          </a:p>
        </p:txBody>
      </p:sp>
      <p:sp>
        <p:nvSpPr>
          <p:cNvPr id="5" name="Title Placeholder 4">
            <a:extLst>
              <a:ext uri="{FF2B5EF4-FFF2-40B4-BE49-F238E27FC236}">
                <a16:creationId xmlns:a16="http://schemas.microsoft.com/office/drawing/2014/main" id="{D28F27D4-FFE2-4FAB-BA1B-9D013846C4B7}"/>
              </a:ext>
            </a:extLst>
          </p:cNvPr>
          <p:cNvSpPr>
            <a:spLocks noGrp="1"/>
          </p:cNvSpPr>
          <p:nvPr>
            <p:ph type="title"/>
          </p:nvPr>
        </p:nvSpPr>
        <p:spPr>
          <a:xfrm>
            <a:off x="414971" y="180000"/>
            <a:ext cx="9720000" cy="720000"/>
          </a:xfrm>
          <a:prstGeom prst="rect">
            <a:avLst/>
          </a:prstGeom>
        </p:spPr>
        <p:txBody>
          <a:bodyPr vert="horz" lIns="0" tIns="0" rIns="0" bIns="0" rtlCol="0" anchor="t" anchorCtr="0">
            <a:noAutofit/>
          </a:bodyPr>
          <a:lstStyle/>
          <a:p>
            <a:r>
              <a:rPr lang="fr-FR"/>
              <a:t>MODIFIEZ LE STYLE DU TITRE</a:t>
            </a:r>
            <a:endParaRPr lang="de-DE"/>
          </a:p>
        </p:txBody>
      </p:sp>
      <p:sp>
        <p:nvSpPr>
          <p:cNvPr id="20" name="Stickerbox" hidden="1">
            <a:extLst>
              <a:ext uri="{FF2B5EF4-FFF2-40B4-BE49-F238E27FC236}">
                <a16:creationId xmlns:a16="http://schemas.microsoft.com/office/drawing/2014/main" id="{D03A9799-ACDC-4925-8EE1-5C65CCCBD0FA}"/>
              </a:ext>
            </a:extLst>
          </p:cNvPr>
          <p:cNvSpPr>
            <a:spLocks noChangeArrowheads="1"/>
          </p:cNvSpPr>
          <p:nvPr userDrawn="1"/>
        </p:nvSpPr>
        <p:spPr bwMode="gray">
          <a:xfrm>
            <a:off x="10979205" y="1068490"/>
            <a:ext cx="804808" cy="402775"/>
          </a:xfrm>
          <a:prstGeom prst="rect">
            <a:avLst/>
          </a:prstGeom>
          <a:solidFill>
            <a:schemeClr val="accent2"/>
          </a:solidFill>
          <a:ln w="10795">
            <a:noFill/>
            <a:round/>
            <a:headEnd/>
            <a:tailEnd/>
          </a:ln>
          <a:effectLst/>
        </p:spPr>
        <p:txBody>
          <a:bodyPr vert="horz" wrap="none" lIns="108000" tIns="108000" rIns="108000" bIns="108000" anchor="ctr" anchorCtr="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all" spc="0" normalizeH="0" baseline="0" noProof="0">
                <a:ln>
                  <a:noFill/>
                </a:ln>
                <a:solidFill>
                  <a:srgbClr val="FFFFFF">
                    <a:lumMod val="100000"/>
                  </a:srgbClr>
                </a:solidFill>
                <a:effectLst/>
                <a:uLnTx/>
                <a:uFillTx/>
                <a:latin typeface="Ubuntu"/>
                <a:ea typeface="+mn-ea"/>
                <a:cs typeface="+mn-cs"/>
              </a:rPr>
              <a:t>Sticker</a:t>
            </a:r>
          </a:p>
        </p:txBody>
      </p:sp>
      <p:sp>
        <p:nvSpPr>
          <p:cNvPr id="22" name="CapgeminiBox" hidden="1">
            <a:extLst>
              <a:ext uri="{FF2B5EF4-FFF2-40B4-BE49-F238E27FC236}">
                <a16:creationId xmlns:a16="http://schemas.microsoft.com/office/drawing/2014/main" id="{7C293A1E-B461-4AFE-976D-6EE38B2AFEB4}"/>
              </a:ext>
            </a:extLst>
          </p:cNvPr>
          <p:cNvSpPr txBox="1">
            <a:spLocks/>
          </p:cNvSpPr>
          <p:nvPr userDrawn="1"/>
        </p:nvSpPr>
        <p:spPr>
          <a:xfrm>
            <a:off x="9592" y="0"/>
            <a:ext cx="1837661" cy="260350"/>
          </a:xfrm>
          <a:prstGeom prst="rect">
            <a:avLst/>
          </a:prstGeom>
        </p:spPr>
        <p:txBody>
          <a:bodyPr vert="horz" lIns="0" tIns="0" rIns="18000" bIns="0" rtlCol="0">
            <a:norm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a:t>Capgemini v10.0</a:t>
            </a:r>
          </a:p>
        </p:txBody>
      </p:sp>
      <p:sp>
        <p:nvSpPr>
          <p:cNvPr id="29" name="FootnoteAndSource" hidden="1">
            <a:extLst>
              <a:ext uri="{FF2B5EF4-FFF2-40B4-BE49-F238E27FC236}">
                <a16:creationId xmlns:a16="http://schemas.microsoft.com/office/drawing/2014/main" id="{96E9BC24-418C-4CE4-8E81-3AF9AB04DEAA}"/>
              </a:ext>
            </a:extLst>
          </p:cNvPr>
          <p:cNvSpPr txBox="1"/>
          <p:nvPr userDrawn="1"/>
        </p:nvSpPr>
        <p:spPr>
          <a:xfrm>
            <a:off x="398738" y="6304130"/>
            <a:ext cx="11340000" cy="162096"/>
          </a:xfrm>
          <a:prstGeom prst="rect">
            <a:avLst/>
          </a:prstGeom>
          <a:noFill/>
        </p:spPr>
        <p:txBody>
          <a:bodyPr vert="horz" wrap="square" lIns="0" tIns="25400" rIns="0" bIns="25400" rtlCol="0" anchor="b" anchorCtr="0">
            <a:spAutoFit/>
          </a:bodyPr>
          <a:lstStyle>
            <a:defPPr>
              <a:defRPr lang="pt-PT"/>
            </a:defPPr>
            <a:lvl1pPr marL="429768" indent="-429768">
              <a:lnSpc>
                <a:spcPct val="90000"/>
              </a:lnSpc>
              <a:tabLst>
                <a:tab pos="347472" algn="r"/>
              </a:tabLst>
              <a:defRPr sz="800"/>
            </a:lvl1pPr>
          </a:lstStyle>
          <a:p>
            <a:pPr marL="429768" indent="-429768" defTabSz="914400">
              <a:lnSpc>
                <a:spcPct val="90000"/>
              </a:lnSpc>
              <a:tabLst>
                <a:tab pos="347472" algn="r"/>
              </a:tabLst>
            </a:pPr>
            <a:r>
              <a:rPr lang="de-DE" sz="800"/>
              <a:t>	Source:	Source Text</a:t>
            </a:r>
          </a:p>
        </p:txBody>
      </p:sp>
      <p:sp>
        <p:nvSpPr>
          <p:cNvPr id="3" name="Rectangle 27">
            <a:extLst>
              <a:ext uri="{FF2B5EF4-FFF2-40B4-BE49-F238E27FC236}">
                <a16:creationId xmlns:a16="http://schemas.microsoft.com/office/drawing/2014/main" id="{62086BA9-1591-C6CD-E573-A5F8961683B1}"/>
              </a:ext>
            </a:extLst>
          </p:cNvPr>
          <p:cNvSpPr/>
          <p:nvPr userDrawn="1"/>
        </p:nvSpPr>
        <p:spPr>
          <a:xfrm>
            <a:off x="40683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a:solidFill>
                  <a:schemeClr val="bg1">
                    <a:lumMod val="65000"/>
                  </a:schemeClr>
                </a:solidFill>
                <a:latin typeface="+mn-lt"/>
                <a:cs typeface="Arial" panose="020B0604020202020204" pitchFamily="34" charset="0"/>
              </a:rPr>
              <a:t>Capgemini Response to DZ Bank | 2026</a:t>
            </a:r>
          </a:p>
        </p:txBody>
      </p:sp>
      <p:sp>
        <p:nvSpPr>
          <p:cNvPr id="6" name="Rectangle 27">
            <a:extLst>
              <a:ext uri="{FF2B5EF4-FFF2-40B4-BE49-F238E27FC236}">
                <a16:creationId xmlns:a16="http://schemas.microsoft.com/office/drawing/2014/main" id="{C7A3A5DA-5BBD-64D1-6DE2-E0F6859C58F2}"/>
              </a:ext>
            </a:extLst>
          </p:cNvPr>
          <p:cNvSpPr/>
          <p:nvPr userDrawn="1"/>
        </p:nvSpPr>
        <p:spPr>
          <a:xfrm>
            <a:off x="713182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a:solidFill>
                  <a:schemeClr val="bg1">
                    <a:lumMod val="65000"/>
                  </a:schemeClr>
                </a:solidFill>
                <a:latin typeface="+mn-lt"/>
                <a:cs typeface="Arial" panose="020B0604020202020204" pitchFamily="34" charset="0"/>
              </a:rPr>
              <a:t>Company Confidential © Capgemini 2026. All rights reserved  |</a:t>
            </a:r>
          </a:p>
        </p:txBody>
      </p:sp>
      <p:sp>
        <p:nvSpPr>
          <p:cNvPr id="7" name="Rectangle 43">
            <a:extLst>
              <a:ext uri="{FF2B5EF4-FFF2-40B4-BE49-F238E27FC236}">
                <a16:creationId xmlns:a16="http://schemas.microsoft.com/office/drawing/2014/main" id="{5A64C6D2-B9B0-18AF-749A-15AAED7E4993}"/>
              </a:ext>
            </a:extLst>
          </p:cNvPr>
          <p:cNvSpPr/>
          <p:nvPr userDrawn="1"/>
        </p:nvSpPr>
        <p:spPr>
          <a:xfrm>
            <a:off x="11648878" y="6517658"/>
            <a:ext cx="229263" cy="215444"/>
          </a:xfrm>
          <a:prstGeom prst="rect">
            <a:avLst/>
          </a:prstGeom>
        </p:spPr>
        <p:txBody>
          <a:bodyPr wrap="square" lIns="0" rIns="0">
            <a:spAutoFit/>
          </a:bodyPr>
          <a:lstStyle/>
          <a:p>
            <a:pPr algn="r"/>
            <a:fld id="{0502E5A9-B53C-401E-A0E0-4A359BB0A9E5}" type="slidenum">
              <a:rPr lang="en-US" sz="800" smtClean="0">
                <a:solidFill>
                  <a:schemeClr val="bg1">
                    <a:lumMod val="65000"/>
                  </a:schemeClr>
                </a:solidFill>
                <a:latin typeface="+mn-lt"/>
                <a:cs typeface="Arial" panose="020B0604020202020204" pitchFamily="34" charset="0"/>
              </a:rPr>
              <a:pPr algn="r"/>
              <a:t>‹#›</a:t>
            </a:fld>
            <a:endParaRPr lang="en-US" sz="800">
              <a:solidFill>
                <a:schemeClr val="bg1">
                  <a:lumMod val="65000"/>
                </a:schemeClr>
              </a:solidFill>
              <a:latin typeface="+mn-lt"/>
              <a:cs typeface="Arial" panose="020B0604020202020204" pitchFamily="34" charset="0"/>
            </a:endParaRPr>
          </a:p>
        </p:txBody>
      </p:sp>
      <p:cxnSp>
        <p:nvCxnSpPr>
          <p:cNvPr id="9" name="Straight Connector 8">
            <a:extLst>
              <a:ext uri="{FF2B5EF4-FFF2-40B4-BE49-F238E27FC236}">
                <a16:creationId xmlns:a16="http://schemas.microsoft.com/office/drawing/2014/main" id="{AC14F25C-F807-02E4-BFE6-19F9AFD1E8FE}"/>
              </a:ext>
            </a:extLst>
          </p:cNvPr>
          <p:cNvCxnSpPr/>
          <p:nvPr userDrawn="1"/>
        </p:nvCxnSpPr>
        <p:spPr>
          <a:xfrm>
            <a:off x="11506205" y="167642"/>
            <a:ext cx="0" cy="42502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Bild 4">
            <a:extLst>
              <a:ext uri="{FF2B5EF4-FFF2-40B4-BE49-F238E27FC236}">
                <a16:creationId xmlns:a16="http://schemas.microsoft.com/office/drawing/2014/main" id="{C9447C7C-F36C-76A9-9924-183F6F14CBE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0065820" y="131467"/>
            <a:ext cx="1552778" cy="497374"/>
          </a:xfrm>
          <a:prstGeom prst="rect">
            <a:avLst/>
          </a:prstGeom>
          <a:noFill/>
          <a:ln>
            <a:noFill/>
          </a:ln>
        </p:spPr>
      </p:pic>
      <p:pic>
        <p:nvPicPr>
          <p:cNvPr id="10" name="Picture 9">
            <a:extLst>
              <a:ext uri="{FF2B5EF4-FFF2-40B4-BE49-F238E27FC236}">
                <a16:creationId xmlns:a16="http://schemas.microsoft.com/office/drawing/2014/main" id="{96180977-CA82-09BD-A4E3-846A7545B728}"/>
              </a:ext>
            </a:extLst>
          </p:cNvPr>
          <p:cNvPicPr>
            <a:picLocks noChangeAspect="1"/>
          </p:cNvPicPr>
          <p:nvPr userDrawn="1"/>
        </p:nvPicPr>
        <p:blipFill>
          <a:blip r:embed="rId9"/>
          <a:srcRect l="81601" t="-8938" b="-1"/>
          <a:stretch>
            <a:fillRect/>
          </a:stretch>
        </p:blipFill>
        <p:spPr>
          <a:xfrm>
            <a:off x="11582421" y="79351"/>
            <a:ext cx="432648" cy="746520"/>
          </a:xfrm>
          <a:prstGeom prst="rect">
            <a:avLst/>
          </a:prstGeom>
        </p:spPr>
      </p:pic>
    </p:spTree>
    <p:extLst>
      <p:ext uri="{BB962C8B-B14F-4D97-AF65-F5344CB8AC3E}">
        <p14:creationId xmlns:p14="http://schemas.microsoft.com/office/powerpoint/2010/main" val="975392688"/>
      </p:ext>
    </p:extLst>
  </p:cSld>
  <p:clrMap bg1="lt1" tx1="dk1" bg2="lt2" tx2="dk2" accent1="accent1" accent2="accent2" accent3="accent3" accent4="accent4" accent5="accent5" accent6="accent6" hlink="hlink" folHlink="folHlink"/>
  <p:sldLayoutIdLst>
    <p:sldLayoutId id="2147483679" r:id="rId1"/>
    <p:sldLayoutId id="2147483686" r:id="rId2"/>
    <p:sldLayoutId id="2147483687" r:id="rId3"/>
    <p:sldLayoutId id="2147483727" r:id="rId4"/>
    <p:sldLayoutId id="2147483729" r:id="rId5"/>
  </p:sldLayoutIdLst>
  <p:hf sldNum="0" hdr="0" ft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4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accent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Tx/>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Tx/>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Tx/>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8" orient="horz" pos="663">
          <p15:clr>
            <a:srgbClr val="F26B43"/>
          </p15:clr>
        </p15:guide>
        <p15:guide id="19" orient="horz" pos="4320">
          <p15:clr>
            <a:srgbClr val="F26B43"/>
          </p15:clr>
        </p15:guide>
        <p15:guide id="20" pos="257">
          <p15:clr>
            <a:srgbClr val="F26B43"/>
          </p15:clr>
        </p15:guide>
        <p15:guide id="21" pos="3840">
          <p15:clr>
            <a:srgbClr val="F26B43"/>
          </p15:clr>
        </p15:guide>
        <p15:guide id="22" pos="7423">
          <p15:clr>
            <a:srgbClr val="F26B43"/>
          </p15:clr>
        </p15:guide>
        <p15:guide id="23" orient="horz" pos="255">
          <p15:clr>
            <a:srgbClr val="F26B43"/>
          </p15:clr>
        </p15:guide>
        <p15:guide id="24" orient="horz" pos="1026">
          <p15:clr>
            <a:srgbClr val="F26B43"/>
          </p15:clr>
        </p15:guide>
        <p15:guide id="26" orient="horz" pos="4065">
          <p15:clr>
            <a:srgbClr val="F26B43"/>
          </p15:clr>
        </p15:guide>
        <p15:guide id="27" orient="horz" pos="89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05_A5F8AD5.xml"/><Relationship Id="rId7" Type="http://schemas.openxmlformats.org/officeDocument/2006/relationships/image" Target="../media/image47.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11_D653832F.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microsoft.com/office/2018/10/relationships/comments" Target="../comments/modernComment_7FFFD3FC_22C965B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0.sv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0.sv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2.sv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50.sv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0.sv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0.svg"/></Relationships>
</file>

<file path=ppt/slides/_rels/slide27.xml.rels><?xml version="1.0" encoding="UTF-8" standalone="yes"?>
<Relationships xmlns="http://schemas.openxmlformats.org/package/2006/relationships"><Relationship Id="rId2" Type="http://schemas.openxmlformats.org/officeDocument/2006/relationships/hyperlink" Target="mailto:avik.dutta-chowdhury@capgemini.com" TargetMode="Externa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68.png"/><Relationship Id="rId26" Type="http://schemas.openxmlformats.org/officeDocument/2006/relationships/image" Target="../media/image76.png"/><Relationship Id="rId39" Type="http://schemas.openxmlformats.org/officeDocument/2006/relationships/image" Target="../media/image89.png"/><Relationship Id="rId21" Type="http://schemas.openxmlformats.org/officeDocument/2006/relationships/image" Target="../media/image71.png"/><Relationship Id="rId34" Type="http://schemas.openxmlformats.org/officeDocument/2006/relationships/image" Target="../media/image84.png"/><Relationship Id="rId42" Type="http://schemas.openxmlformats.org/officeDocument/2006/relationships/image" Target="../media/image92.png"/><Relationship Id="rId47" Type="http://schemas.openxmlformats.org/officeDocument/2006/relationships/image" Target="../media/image94.jpeg"/><Relationship Id="rId50" Type="http://schemas.openxmlformats.org/officeDocument/2006/relationships/image" Target="../media/image97.jpeg"/><Relationship Id="rId55" Type="http://schemas.openxmlformats.org/officeDocument/2006/relationships/image" Target="../media/image32.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38" Type="http://schemas.openxmlformats.org/officeDocument/2006/relationships/image" Target="../media/image88.png"/><Relationship Id="rId46" Type="http://schemas.openxmlformats.org/officeDocument/2006/relationships/image" Target="../media/image93.png"/><Relationship Id="rId2" Type="http://schemas.openxmlformats.org/officeDocument/2006/relationships/notesSlide" Target="../notesSlides/notesSlide14.xml"/><Relationship Id="rId16" Type="http://schemas.openxmlformats.org/officeDocument/2006/relationships/image" Target="../media/image66.png"/><Relationship Id="rId20" Type="http://schemas.openxmlformats.org/officeDocument/2006/relationships/image" Target="../media/image70.png"/><Relationship Id="rId29" Type="http://schemas.openxmlformats.org/officeDocument/2006/relationships/image" Target="../media/image79.png"/><Relationship Id="rId41" Type="http://schemas.openxmlformats.org/officeDocument/2006/relationships/image" Target="../media/image91.png"/><Relationship Id="rId54" Type="http://schemas.openxmlformats.org/officeDocument/2006/relationships/hyperlink" Target="https://www.capgemini.com/insights/research-library/world-wealth-report/" TargetMode="External"/><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png"/><Relationship Id="rId24" Type="http://schemas.openxmlformats.org/officeDocument/2006/relationships/image" Target="../media/image74.png"/><Relationship Id="rId32" Type="http://schemas.openxmlformats.org/officeDocument/2006/relationships/image" Target="../media/image82.png"/><Relationship Id="rId37" Type="http://schemas.openxmlformats.org/officeDocument/2006/relationships/image" Target="../media/image87.emf"/><Relationship Id="rId40" Type="http://schemas.openxmlformats.org/officeDocument/2006/relationships/image" Target="../media/image90.png"/><Relationship Id="rId45" Type="http://schemas.openxmlformats.org/officeDocument/2006/relationships/image" Target="../media/image28.png"/><Relationship Id="rId53" Type="http://schemas.openxmlformats.org/officeDocument/2006/relationships/image" Target="../media/image31.png"/><Relationship Id="rId58" Type="http://schemas.openxmlformats.org/officeDocument/2006/relationships/image" Target="../media/image2.emf"/><Relationship Id="rId5" Type="http://schemas.openxmlformats.org/officeDocument/2006/relationships/image" Target="../media/image55.pn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36" Type="http://schemas.openxmlformats.org/officeDocument/2006/relationships/image" Target="../media/image86.emf"/><Relationship Id="rId49" Type="http://schemas.openxmlformats.org/officeDocument/2006/relationships/image" Target="../media/image96.jpeg"/><Relationship Id="rId57" Type="http://schemas.openxmlformats.org/officeDocument/2006/relationships/image" Target="../media/image98.png"/><Relationship Id="rId10" Type="http://schemas.openxmlformats.org/officeDocument/2006/relationships/image" Target="../media/image60.png"/><Relationship Id="rId19" Type="http://schemas.openxmlformats.org/officeDocument/2006/relationships/image" Target="../media/image69.png"/><Relationship Id="rId31" Type="http://schemas.openxmlformats.org/officeDocument/2006/relationships/image" Target="../media/image81.png"/><Relationship Id="rId44" Type="http://schemas.openxmlformats.org/officeDocument/2006/relationships/image" Target="../media/image23.png"/><Relationship Id="rId52" Type="http://schemas.openxmlformats.org/officeDocument/2006/relationships/hyperlink" Target="https://www.capgemini.com/wp-content/uploads/2024/09/WPR_2025_web_0a1a5a.pdf" TargetMode="External"/><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png"/><Relationship Id="rId27" Type="http://schemas.openxmlformats.org/officeDocument/2006/relationships/image" Target="../media/image77.png"/><Relationship Id="rId30" Type="http://schemas.openxmlformats.org/officeDocument/2006/relationships/image" Target="../media/image80.png"/><Relationship Id="rId35" Type="http://schemas.openxmlformats.org/officeDocument/2006/relationships/image" Target="../media/image85.png"/><Relationship Id="rId43" Type="http://schemas.openxmlformats.org/officeDocument/2006/relationships/image" Target="../media/image27.png"/><Relationship Id="rId48" Type="http://schemas.openxmlformats.org/officeDocument/2006/relationships/image" Target="../media/image95.jpeg"/><Relationship Id="rId56" Type="http://schemas.openxmlformats.org/officeDocument/2006/relationships/hyperlink" Target="https://www.capgemini.com/wp-content/uploads/2024/10/WLIR_2025_Final_web-lock.pdf" TargetMode="External"/><Relationship Id="rId8" Type="http://schemas.openxmlformats.org/officeDocument/2006/relationships/image" Target="../media/image58.png"/><Relationship Id="rId51" Type="http://schemas.openxmlformats.org/officeDocument/2006/relationships/image" Target="../media/image30.png"/><Relationship Id="rId3" Type="http://schemas.openxmlformats.org/officeDocument/2006/relationships/image" Target="../media/image53.jpeg"/></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5.png"/><Relationship Id="rId18" Type="http://schemas.openxmlformats.org/officeDocument/2006/relationships/image" Target="../media/image110.svg"/><Relationship Id="rId26" Type="http://schemas.openxmlformats.org/officeDocument/2006/relationships/image" Target="../media/image118.svg"/><Relationship Id="rId3" Type="http://schemas.openxmlformats.org/officeDocument/2006/relationships/image" Target="../media/image29.png"/><Relationship Id="rId21" Type="http://schemas.openxmlformats.org/officeDocument/2006/relationships/image" Target="../media/image113.png"/><Relationship Id="rId7" Type="http://schemas.openxmlformats.org/officeDocument/2006/relationships/image" Target="../media/image102.png"/><Relationship Id="rId12" Type="http://schemas.openxmlformats.org/officeDocument/2006/relationships/hyperlink" Target="https://www.sofico.co.jp/" TargetMode="External"/><Relationship Id="rId17" Type="http://schemas.openxmlformats.org/officeDocument/2006/relationships/image" Target="../media/image109.png"/><Relationship Id="rId25" Type="http://schemas.openxmlformats.org/officeDocument/2006/relationships/image" Target="../media/image117.png"/><Relationship Id="rId2" Type="http://schemas.openxmlformats.org/officeDocument/2006/relationships/notesSlide" Target="../notesSlides/notesSlide15.xml"/><Relationship Id="rId16" Type="http://schemas.openxmlformats.org/officeDocument/2006/relationships/image" Target="../media/image108.svg"/><Relationship Id="rId20" Type="http://schemas.openxmlformats.org/officeDocument/2006/relationships/image" Target="../media/image112.svg"/><Relationship Id="rId1" Type="http://schemas.openxmlformats.org/officeDocument/2006/relationships/slideLayout" Target="../slideLayouts/slideLayout1.xml"/><Relationship Id="rId6" Type="http://schemas.openxmlformats.org/officeDocument/2006/relationships/image" Target="../media/image101.jpeg"/><Relationship Id="rId11" Type="http://schemas.openxmlformats.org/officeDocument/2006/relationships/image" Target="../media/image104.png"/><Relationship Id="rId24" Type="http://schemas.openxmlformats.org/officeDocument/2006/relationships/image" Target="../media/image116.svg"/><Relationship Id="rId5" Type="http://schemas.openxmlformats.org/officeDocument/2006/relationships/image" Target="../media/image100.png"/><Relationship Id="rId15" Type="http://schemas.openxmlformats.org/officeDocument/2006/relationships/image" Target="../media/image107.png"/><Relationship Id="rId23" Type="http://schemas.openxmlformats.org/officeDocument/2006/relationships/image" Target="../media/image115.png"/><Relationship Id="rId10" Type="http://schemas.microsoft.com/office/2007/relationships/hdphoto" Target="../media/hdphoto2.wdp"/><Relationship Id="rId19" Type="http://schemas.openxmlformats.org/officeDocument/2006/relationships/image" Target="../media/image111.png"/><Relationship Id="rId4" Type="http://schemas.openxmlformats.org/officeDocument/2006/relationships/image" Target="../media/image99.jpeg"/><Relationship Id="rId9" Type="http://schemas.openxmlformats.org/officeDocument/2006/relationships/image" Target="../media/image103.png"/><Relationship Id="rId14" Type="http://schemas.openxmlformats.org/officeDocument/2006/relationships/image" Target="../media/image106.svg"/><Relationship Id="rId22" Type="http://schemas.openxmlformats.org/officeDocument/2006/relationships/image" Target="../media/image114.svg"/><Relationship Id="rId27" Type="http://schemas.openxmlformats.org/officeDocument/2006/relationships/image" Target="../media/image1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21.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microsoft.com/office/2018/10/relationships/comments" Target="../comments/modernComment_7FFFD404_B484F2BC.xml"/><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0.svg"/></Relationships>
</file>

<file path=ppt/slides/_rels/slide38.xml.rels><?xml version="1.0" encoding="UTF-8" standalone="yes"?>
<Relationships xmlns="http://schemas.openxmlformats.org/package/2006/relationships"><Relationship Id="rId3" Type="http://schemas.openxmlformats.org/officeDocument/2006/relationships/image" Target="../media/image122.png"/><Relationship Id="rId2" Type="http://schemas.microsoft.com/office/2018/10/relationships/comments" Target="../comments/modernComment_7FE4E29E_FE948B69.xml"/><Relationship Id="rId1" Type="http://schemas.openxmlformats.org/officeDocument/2006/relationships/slideLayout" Target="../slideLayouts/slideLayout1.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microsoft.com/office/2018/10/relationships/comments" Target="../comments/modernComment_112_6F6D5E97.xml"/><Relationship Id="rId1" Type="http://schemas.openxmlformats.org/officeDocument/2006/relationships/slideLayout" Target="../slideLayouts/slideLayout1.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26.sv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50.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capgemini.com/about-us/who-we-are/our-brands/capgemini-engineering/" TargetMode="External"/><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hyperlink" Target="https://www.capgemini.com/insights/research-library/world-wealth-report/" TargetMode="External"/><Relationship Id="rId3" Type="http://schemas.openxmlformats.org/officeDocument/2006/relationships/notesSlide" Target="../notesSlides/notesSlide2.xml"/><Relationship Id="rId21" Type="http://schemas.openxmlformats.org/officeDocument/2006/relationships/image" Target="../media/image28.png"/><Relationship Id="rId7" Type="http://schemas.openxmlformats.org/officeDocument/2006/relationships/image" Target="../media/image16.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1.png"/><Relationship Id="rId2" Type="http://schemas.openxmlformats.org/officeDocument/2006/relationships/slideLayout" Target="../slideLayouts/slideLayout1.xml"/><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chart" Target="../charts/chart1.xml"/><Relationship Id="rId1" Type="http://schemas.openxmlformats.org/officeDocument/2006/relationships/tags" Target="../tags/tag2.xml"/><Relationship Id="rId6" Type="http://schemas.openxmlformats.org/officeDocument/2006/relationships/image" Target="../media/image15.png"/><Relationship Id="rId11" Type="http://schemas.openxmlformats.org/officeDocument/2006/relationships/image" Target="../media/image18.png"/><Relationship Id="rId24" Type="http://schemas.openxmlformats.org/officeDocument/2006/relationships/hyperlink" Target="https://www.capgemini.com/wp-content/uploads/2024/09/WPR_2025_web_0a1a5a.pdf" TargetMode="External"/><Relationship Id="rId5" Type="http://schemas.openxmlformats.org/officeDocument/2006/relationships/image" Target="../media/image14.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3.png"/><Relationship Id="rId10" Type="http://schemas.openxmlformats.org/officeDocument/2006/relationships/hyperlink" Target="https://www.sogeti.com/" TargetMode="External"/><Relationship Id="rId19" Type="http://schemas.openxmlformats.org/officeDocument/2006/relationships/image" Target="../media/image26.png"/><Relationship Id="rId4" Type="http://schemas.openxmlformats.org/officeDocument/2006/relationships/hyperlink" Target="https://www.capgemini.com/about-us/who-we-are/our-brands/capgemini-invent/" TargetMode="External"/><Relationship Id="rId9" Type="http://schemas.openxmlformats.org/officeDocument/2006/relationships/image" Target="../media/image17.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svg"/><Relationship Id="rId9" Type="http://schemas.openxmlformats.org/officeDocument/2006/relationships/image" Target="../media/image40.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DFCEFF48-BBBF-5BC2-F425-41C477FF9C88}"/>
              </a:ext>
            </a:extLst>
          </p:cNvPr>
          <p:cNvSpPr>
            <a:spLocks noGrp="1"/>
          </p:cNvSpPr>
          <p:nvPr>
            <p:ph type="subTitle" idx="1"/>
          </p:nvPr>
        </p:nvSpPr>
        <p:spPr>
          <a:xfrm>
            <a:off x="418331" y="3893505"/>
            <a:ext cx="5371288" cy="246221"/>
          </a:xfrm>
        </p:spPr>
        <p:txBody>
          <a:bodyPr/>
          <a:lstStyle/>
          <a:p>
            <a:r>
              <a:rPr lang="en-US"/>
              <a:t>1st  February 2026</a:t>
            </a:r>
          </a:p>
        </p:txBody>
      </p:sp>
      <p:sp>
        <p:nvSpPr>
          <p:cNvPr id="5" name="Title 4">
            <a:extLst>
              <a:ext uri="{FF2B5EF4-FFF2-40B4-BE49-F238E27FC236}">
                <a16:creationId xmlns:a16="http://schemas.microsoft.com/office/drawing/2014/main" id="{D2F00F0E-32C7-171C-04D1-C0E974014056}"/>
              </a:ext>
            </a:extLst>
          </p:cNvPr>
          <p:cNvSpPr>
            <a:spLocks noGrp="1"/>
          </p:cNvSpPr>
          <p:nvPr>
            <p:ph type="ctrTitle"/>
          </p:nvPr>
        </p:nvSpPr>
        <p:spPr>
          <a:xfrm>
            <a:off x="418331" y="1614083"/>
            <a:ext cx="4830325" cy="1076944"/>
          </a:xfrm>
        </p:spPr>
        <p:txBody>
          <a:bodyPr/>
          <a:lstStyle/>
          <a:p>
            <a:r>
              <a:rPr lang="en-US" sz="3600" dirty="0"/>
              <a:t>DZ Bank </a:t>
            </a:r>
            <a:r>
              <a:rPr lang="en-IN" sz="3600" dirty="0"/>
              <a:t>Implementation Partner for TPH Upgrade Project</a:t>
            </a:r>
            <a:br>
              <a:rPr lang="en-IN" b="1" dirty="0"/>
            </a:br>
            <a:endParaRPr lang="en-US" sz="3600" i="1" dirty="0">
              <a:latin typeface="Ubuntu Light" panose="020B0304030602030204" pitchFamily="34" charset="0"/>
            </a:endParaRPr>
          </a:p>
        </p:txBody>
      </p:sp>
      <p:cxnSp>
        <p:nvCxnSpPr>
          <p:cNvPr id="10" name="Straight Connector 9">
            <a:extLst>
              <a:ext uri="{FF2B5EF4-FFF2-40B4-BE49-F238E27FC236}">
                <a16:creationId xmlns:a16="http://schemas.microsoft.com/office/drawing/2014/main" id="{8453BDE9-AC9C-45CA-515F-5CEE318E3BFE}"/>
              </a:ext>
            </a:extLst>
          </p:cNvPr>
          <p:cNvCxnSpPr/>
          <p:nvPr/>
        </p:nvCxnSpPr>
        <p:spPr>
          <a:xfrm>
            <a:off x="2459152" y="5877272"/>
            <a:ext cx="0" cy="540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Bild 4">
            <a:extLst>
              <a:ext uri="{FF2B5EF4-FFF2-40B4-BE49-F238E27FC236}">
                <a16:creationId xmlns:a16="http://schemas.microsoft.com/office/drawing/2014/main" id="{FC2D05D7-406D-A44C-1556-06E9E6CA0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4511" y="5919898"/>
            <a:ext cx="1552778" cy="497374"/>
          </a:xfrm>
          <a:prstGeom prst="rect">
            <a:avLst/>
          </a:prstGeom>
          <a:noFill/>
          <a:ln>
            <a:noFill/>
          </a:ln>
        </p:spPr>
      </p:pic>
      <p:pic>
        <p:nvPicPr>
          <p:cNvPr id="7" name="Picture 6">
            <a:extLst>
              <a:ext uri="{FF2B5EF4-FFF2-40B4-BE49-F238E27FC236}">
                <a16:creationId xmlns:a16="http://schemas.microsoft.com/office/drawing/2014/main" id="{437B2F39-271A-5844-F451-4BF48CF74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2125" y="992122"/>
            <a:ext cx="7311544" cy="4876800"/>
          </a:xfrm>
          <a:prstGeom prst="rect">
            <a:avLst/>
          </a:prstGeom>
        </p:spPr>
      </p:pic>
    </p:spTree>
    <p:extLst>
      <p:ext uri="{BB962C8B-B14F-4D97-AF65-F5344CB8AC3E}">
        <p14:creationId xmlns:p14="http://schemas.microsoft.com/office/powerpoint/2010/main" val="3102137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B6A0D963-5FD4-026D-3EEB-0C0BC8A58961}"/>
              </a:ext>
            </a:extLst>
          </p:cNvPr>
          <p:cNvSpPr/>
          <p:nvPr/>
        </p:nvSpPr>
        <p:spPr>
          <a:xfrm>
            <a:off x="3203017" y="3261147"/>
            <a:ext cx="8779633" cy="900000"/>
          </a:xfrm>
          <a:prstGeom prst="rect">
            <a:avLst/>
          </a:prstGeom>
          <a:solidFill>
            <a:srgbClr val="CCE2F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48" name="Rectangle 47">
            <a:extLst>
              <a:ext uri="{FF2B5EF4-FFF2-40B4-BE49-F238E27FC236}">
                <a16:creationId xmlns:a16="http://schemas.microsoft.com/office/drawing/2014/main" id="{077EE6C2-B274-F828-674E-B68E21FFE24D}"/>
              </a:ext>
            </a:extLst>
          </p:cNvPr>
          <p:cNvSpPr/>
          <p:nvPr/>
        </p:nvSpPr>
        <p:spPr>
          <a:xfrm>
            <a:off x="3179064" y="5480361"/>
            <a:ext cx="8803586" cy="893247"/>
          </a:xfrm>
          <a:prstGeom prst="rect">
            <a:avLst/>
          </a:prstGeom>
          <a:solidFill>
            <a:srgbClr val="CCE2F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rgbClr val="FF0000"/>
              </a:solidFill>
            </a:endParaRPr>
          </a:p>
        </p:txBody>
      </p:sp>
      <p:sp>
        <p:nvSpPr>
          <p:cNvPr id="7" name="Rectangle 6">
            <a:extLst>
              <a:ext uri="{FF2B5EF4-FFF2-40B4-BE49-F238E27FC236}">
                <a16:creationId xmlns:a16="http://schemas.microsoft.com/office/drawing/2014/main" id="{E6112774-5D6B-9E62-7958-397452C6E972}"/>
              </a:ext>
            </a:extLst>
          </p:cNvPr>
          <p:cNvSpPr/>
          <p:nvPr/>
        </p:nvSpPr>
        <p:spPr>
          <a:xfrm>
            <a:off x="3232941" y="4384259"/>
            <a:ext cx="8749710" cy="893247"/>
          </a:xfrm>
          <a:prstGeom prst="rect">
            <a:avLst/>
          </a:prstGeom>
          <a:solidFill>
            <a:srgbClr val="E7F1F8"/>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6" name="Rectangle 5">
            <a:extLst>
              <a:ext uri="{FF2B5EF4-FFF2-40B4-BE49-F238E27FC236}">
                <a16:creationId xmlns:a16="http://schemas.microsoft.com/office/drawing/2014/main" id="{66445AF5-3266-73D1-5817-DEF612C77AB6}"/>
              </a:ext>
            </a:extLst>
          </p:cNvPr>
          <p:cNvSpPr/>
          <p:nvPr/>
        </p:nvSpPr>
        <p:spPr>
          <a:xfrm>
            <a:off x="3203017" y="2158290"/>
            <a:ext cx="8779634" cy="893253"/>
          </a:xfrm>
          <a:prstGeom prst="rect">
            <a:avLst/>
          </a:prstGeom>
          <a:solidFill>
            <a:srgbClr val="E7F1F8"/>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5" name="Rectangle 4">
            <a:extLst>
              <a:ext uri="{FF2B5EF4-FFF2-40B4-BE49-F238E27FC236}">
                <a16:creationId xmlns:a16="http://schemas.microsoft.com/office/drawing/2014/main" id="{D28287D2-5694-5945-FA77-23EB94E07500}"/>
              </a:ext>
            </a:extLst>
          </p:cNvPr>
          <p:cNvSpPr/>
          <p:nvPr/>
        </p:nvSpPr>
        <p:spPr>
          <a:xfrm>
            <a:off x="3179723" y="1038585"/>
            <a:ext cx="8802927" cy="910099"/>
          </a:xfrm>
          <a:prstGeom prst="rect">
            <a:avLst/>
          </a:prstGeom>
          <a:solidFill>
            <a:srgbClr val="CCE2F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8" name="Rectangle 7">
            <a:extLst>
              <a:ext uri="{FF2B5EF4-FFF2-40B4-BE49-F238E27FC236}">
                <a16:creationId xmlns:a16="http://schemas.microsoft.com/office/drawing/2014/main" id="{362804E5-00B2-48AC-BB38-6782236CB968}"/>
              </a:ext>
            </a:extLst>
          </p:cNvPr>
          <p:cNvSpPr/>
          <p:nvPr/>
        </p:nvSpPr>
        <p:spPr>
          <a:xfrm>
            <a:off x="173736" y="1048685"/>
            <a:ext cx="3059890" cy="900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grpSp>
        <p:nvGrpSpPr>
          <p:cNvPr id="9" name="Group 23">
            <a:extLst>
              <a:ext uri="{FF2B5EF4-FFF2-40B4-BE49-F238E27FC236}">
                <a16:creationId xmlns:a16="http://schemas.microsoft.com/office/drawing/2014/main" id="{C4183E53-0314-4424-B1E6-B8CAD1D336F4}"/>
              </a:ext>
            </a:extLst>
          </p:cNvPr>
          <p:cNvGrpSpPr/>
          <p:nvPr/>
        </p:nvGrpSpPr>
        <p:grpSpPr>
          <a:xfrm>
            <a:off x="295870" y="1260456"/>
            <a:ext cx="540000" cy="540000"/>
            <a:chOff x="-3076576" y="4076701"/>
            <a:chExt cx="1465263" cy="1363663"/>
          </a:xfrm>
        </p:grpSpPr>
        <p:sp>
          <p:nvSpPr>
            <p:cNvPr id="10" name="Freeform 5">
              <a:extLst>
                <a:ext uri="{FF2B5EF4-FFF2-40B4-BE49-F238E27FC236}">
                  <a16:creationId xmlns:a16="http://schemas.microsoft.com/office/drawing/2014/main" id="{32C65670-93DB-4751-A3E8-278EBAB4AF32}"/>
                </a:ext>
              </a:extLst>
            </p:cNvPr>
            <p:cNvSpPr>
              <a:spLocks/>
            </p:cNvSpPr>
            <p:nvPr/>
          </p:nvSpPr>
          <p:spPr bwMode="auto">
            <a:xfrm>
              <a:off x="-3076576" y="4076701"/>
              <a:ext cx="1465263" cy="1363663"/>
            </a:xfrm>
            <a:custGeom>
              <a:avLst/>
              <a:gdLst>
                <a:gd name="T0" fmla="*/ 34 w 233"/>
                <a:gd name="T1" fmla="*/ 169 h 217"/>
                <a:gd name="T2" fmla="*/ 56 w 233"/>
                <a:gd name="T3" fmla="*/ 32 h 217"/>
                <a:gd name="T4" fmla="*/ 199 w 233"/>
                <a:gd name="T5" fmla="*/ 52 h 217"/>
                <a:gd name="T6" fmla="*/ 173 w 233"/>
                <a:gd name="T7" fmla="*/ 184 h 217"/>
                <a:gd name="T8" fmla="*/ 34 w 233"/>
                <a:gd name="T9" fmla="*/ 169 h 217"/>
              </a:gdLst>
              <a:ahLst/>
              <a:cxnLst>
                <a:cxn ang="0">
                  <a:pos x="T0" y="T1"/>
                </a:cxn>
                <a:cxn ang="0">
                  <a:pos x="T2" y="T3"/>
                </a:cxn>
                <a:cxn ang="0">
                  <a:pos x="T4" y="T5"/>
                </a:cxn>
                <a:cxn ang="0">
                  <a:pos x="T6" y="T7"/>
                </a:cxn>
                <a:cxn ang="0">
                  <a:pos x="T8" y="T9"/>
                </a:cxn>
              </a:cxnLst>
              <a:rect l="0" t="0" r="r" b="b"/>
              <a:pathLst>
                <a:path w="233" h="217">
                  <a:moveTo>
                    <a:pt x="34" y="169"/>
                  </a:moveTo>
                  <a:cubicBezTo>
                    <a:pt x="0" y="126"/>
                    <a:pt x="10" y="65"/>
                    <a:pt x="56" y="32"/>
                  </a:cubicBezTo>
                  <a:cubicBezTo>
                    <a:pt x="102" y="0"/>
                    <a:pt x="166" y="9"/>
                    <a:pt x="199" y="52"/>
                  </a:cubicBezTo>
                  <a:cubicBezTo>
                    <a:pt x="233" y="96"/>
                    <a:pt x="219" y="152"/>
                    <a:pt x="173" y="184"/>
                  </a:cubicBezTo>
                  <a:cubicBezTo>
                    <a:pt x="128" y="217"/>
                    <a:pt x="67" y="213"/>
                    <a:pt x="34" y="169"/>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1A1585DC-A0C2-4BBA-86DB-D40BACD72BBA}"/>
                </a:ext>
              </a:extLst>
            </p:cNvPr>
            <p:cNvSpPr>
              <a:spLocks noEditPoints="1"/>
            </p:cNvSpPr>
            <p:nvPr/>
          </p:nvSpPr>
          <p:spPr bwMode="auto">
            <a:xfrm>
              <a:off x="-2693988" y="4391026"/>
              <a:ext cx="711200" cy="722313"/>
            </a:xfrm>
            <a:custGeom>
              <a:avLst/>
              <a:gdLst>
                <a:gd name="T0" fmla="*/ 100 w 113"/>
                <a:gd name="T1" fmla="*/ 15 h 115"/>
                <a:gd name="T2" fmla="*/ 50 w 113"/>
                <a:gd name="T3" fmla="*/ 14 h 115"/>
                <a:gd name="T4" fmla="*/ 42 w 113"/>
                <a:gd name="T5" fmla="*/ 52 h 115"/>
                <a:gd name="T6" fmla="*/ 41 w 113"/>
                <a:gd name="T7" fmla="*/ 52 h 115"/>
                <a:gd name="T8" fmla="*/ 26 w 113"/>
                <a:gd name="T9" fmla="*/ 67 h 115"/>
                <a:gd name="T10" fmla="*/ 25 w 113"/>
                <a:gd name="T11" fmla="*/ 68 h 115"/>
                <a:gd name="T12" fmla="*/ 25 w 113"/>
                <a:gd name="T13" fmla="*/ 81 h 115"/>
                <a:gd name="T14" fmla="*/ 23 w 113"/>
                <a:gd name="T15" fmla="*/ 83 h 115"/>
                <a:gd name="T16" fmla="*/ 14 w 113"/>
                <a:gd name="T17" fmla="*/ 83 h 115"/>
                <a:gd name="T18" fmla="*/ 12 w 113"/>
                <a:gd name="T19" fmla="*/ 85 h 115"/>
                <a:gd name="T20" fmla="*/ 12 w 113"/>
                <a:gd name="T21" fmla="*/ 96 h 115"/>
                <a:gd name="T22" fmla="*/ 10 w 113"/>
                <a:gd name="T23" fmla="*/ 98 h 115"/>
                <a:gd name="T24" fmla="*/ 2 w 113"/>
                <a:gd name="T25" fmla="*/ 98 h 115"/>
                <a:gd name="T26" fmla="*/ 0 w 113"/>
                <a:gd name="T27" fmla="*/ 100 h 115"/>
                <a:gd name="T28" fmla="*/ 0 w 113"/>
                <a:gd name="T29" fmla="*/ 113 h 115"/>
                <a:gd name="T30" fmla="*/ 2 w 113"/>
                <a:gd name="T31" fmla="*/ 115 h 115"/>
                <a:gd name="T32" fmla="*/ 11 w 113"/>
                <a:gd name="T33" fmla="*/ 115 h 115"/>
                <a:gd name="T34" fmla="*/ 12 w 113"/>
                <a:gd name="T35" fmla="*/ 114 h 115"/>
                <a:gd name="T36" fmla="*/ 37 w 113"/>
                <a:gd name="T37" fmla="*/ 90 h 115"/>
                <a:gd name="T38" fmla="*/ 38 w 113"/>
                <a:gd name="T39" fmla="*/ 89 h 115"/>
                <a:gd name="T40" fmla="*/ 45 w 113"/>
                <a:gd name="T41" fmla="*/ 89 h 115"/>
                <a:gd name="T42" fmla="*/ 47 w 113"/>
                <a:gd name="T43" fmla="*/ 88 h 115"/>
                <a:gd name="T44" fmla="*/ 63 w 113"/>
                <a:gd name="T45" fmla="*/ 72 h 115"/>
                <a:gd name="T46" fmla="*/ 99 w 113"/>
                <a:gd name="T47" fmla="*/ 65 h 115"/>
                <a:gd name="T48" fmla="*/ 100 w 113"/>
                <a:gd name="T49" fmla="*/ 15 h 115"/>
                <a:gd name="T50" fmla="*/ 93 w 113"/>
                <a:gd name="T51" fmla="*/ 45 h 115"/>
                <a:gd name="T52" fmla="*/ 70 w 113"/>
                <a:gd name="T53" fmla="*/ 45 h 115"/>
                <a:gd name="T54" fmla="*/ 70 w 113"/>
                <a:gd name="T55" fmla="*/ 21 h 115"/>
                <a:gd name="T56" fmla="*/ 93 w 113"/>
                <a:gd name="T57" fmla="*/ 22 h 115"/>
                <a:gd name="T58" fmla="*/ 93 w 113"/>
                <a:gd name="T59" fmla="*/ 4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3" h="115">
                  <a:moveTo>
                    <a:pt x="100" y="15"/>
                  </a:moveTo>
                  <a:cubicBezTo>
                    <a:pt x="86" y="1"/>
                    <a:pt x="64" y="0"/>
                    <a:pt x="50" y="14"/>
                  </a:cubicBezTo>
                  <a:cubicBezTo>
                    <a:pt x="39" y="24"/>
                    <a:pt x="36" y="39"/>
                    <a:pt x="42" y="52"/>
                  </a:cubicBezTo>
                  <a:cubicBezTo>
                    <a:pt x="41" y="52"/>
                    <a:pt x="41" y="52"/>
                    <a:pt x="41" y="52"/>
                  </a:cubicBezTo>
                  <a:cubicBezTo>
                    <a:pt x="26" y="67"/>
                    <a:pt x="26" y="67"/>
                    <a:pt x="26" y="67"/>
                  </a:cubicBezTo>
                  <a:cubicBezTo>
                    <a:pt x="25" y="67"/>
                    <a:pt x="25" y="68"/>
                    <a:pt x="25" y="68"/>
                  </a:cubicBezTo>
                  <a:cubicBezTo>
                    <a:pt x="25" y="81"/>
                    <a:pt x="25" y="81"/>
                    <a:pt x="25" y="81"/>
                  </a:cubicBezTo>
                  <a:cubicBezTo>
                    <a:pt x="25" y="82"/>
                    <a:pt x="24" y="83"/>
                    <a:pt x="23" y="83"/>
                  </a:cubicBezTo>
                  <a:cubicBezTo>
                    <a:pt x="14" y="83"/>
                    <a:pt x="14" y="83"/>
                    <a:pt x="14" y="83"/>
                  </a:cubicBezTo>
                  <a:cubicBezTo>
                    <a:pt x="13" y="83"/>
                    <a:pt x="12" y="84"/>
                    <a:pt x="12" y="85"/>
                  </a:cubicBezTo>
                  <a:cubicBezTo>
                    <a:pt x="12" y="96"/>
                    <a:pt x="12" y="96"/>
                    <a:pt x="12" y="96"/>
                  </a:cubicBezTo>
                  <a:cubicBezTo>
                    <a:pt x="12" y="98"/>
                    <a:pt x="11" y="98"/>
                    <a:pt x="10" y="98"/>
                  </a:cubicBezTo>
                  <a:cubicBezTo>
                    <a:pt x="2" y="98"/>
                    <a:pt x="2" y="98"/>
                    <a:pt x="2" y="98"/>
                  </a:cubicBezTo>
                  <a:cubicBezTo>
                    <a:pt x="1" y="98"/>
                    <a:pt x="0" y="99"/>
                    <a:pt x="0" y="100"/>
                  </a:cubicBezTo>
                  <a:cubicBezTo>
                    <a:pt x="0" y="113"/>
                    <a:pt x="0" y="113"/>
                    <a:pt x="0" y="113"/>
                  </a:cubicBezTo>
                  <a:cubicBezTo>
                    <a:pt x="0" y="114"/>
                    <a:pt x="1" y="115"/>
                    <a:pt x="2" y="115"/>
                  </a:cubicBezTo>
                  <a:cubicBezTo>
                    <a:pt x="11" y="115"/>
                    <a:pt x="11" y="115"/>
                    <a:pt x="11" y="115"/>
                  </a:cubicBezTo>
                  <a:cubicBezTo>
                    <a:pt x="11" y="115"/>
                    <a:pt x="12" y="115"/>
                    <a:pt x="12" y="114"/>
                  </a:cubicBezTo>
                  <a:cubicBezTo>
                    <a:pt x="37" y="90"/>
                    <a:pt x="37" y="90"/>
                    <a:pt x="37" y="90"/>
                  </a:cubicBezTo>
                  <a:cubicBezTo>
                    <a:pt x="37" y="89"/>
                    <a:pt x="38" y="89"/>
                    <a:pt x="38" y="89"/>
                  </a:cubicBezTo>
                  <a:cubicBezTo>
                    <a:pt x="45" y="89"/>
                    <a:pt x="45" y="89"/>
                    <a:pt x="45" y="89"/>
                  </a:cubicBezTo>
                  <a:cubicBezTo>
                    <a:pt x="46" y="89"/>
                    <a:pt x="46" y="89"/>
                    <a:pt x="47" y="88"/>
                  </a:cubicBezTo>
                  <a:cubicBezTo>
                    <a:pt x="63" y="72"/>
                    <a:pt x="63" y="72"/>
                    <a:pt x="63" y="72"/>
                  </a:cubicBezTo>
                  <a:cubicBezTo>
                    <a:pt x="75" y="77"/>
                    <a:pt x="89" y="74"/>
                    <a:pt x="99" y="65"/>
                  </a:cubicBezTo>
                  <a:cubicBezTo>
                    <a:pt x="113" y="51"/>
                    <a:pt x="113" y="29"/>
                    <a:pt x="100" y="15"/>
                  </a:cubicBezTo>
                  <a:close/>
                  <a:moveTo>
                    <a:pt x="93" y="45"/>
                  </a:moveTo>
                  <a:cubicBezTo>
                    <a:pt x="86" y="51"/>
                    <a:pt x="76" y="51"/>
                    <a:pt x="70" y="45"/>
                  </a:cubicBezTo>
                  <a:cubicBezTo>
                    <a:pt x="63" y="38"/>
                    <a:pt x="63" y="27"/>
                    <a:pt x="70" y="21"/>
                  </a:cubicBezTo>
                  <a:cubicBezTo>
                    <a:pt x="77" y="15"/>
                    <a:pt x="87" y="15"/>
                    <a:pt x="93" y="22"/>
                  </a:cubicBezTo>
                  <a:cubicBezTo>
                    <a:pt x="100" y="28"/>
                    <a:pt x="100" y="39"/>
                    <a:pt x="93" y="45"/>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Text Placeholder 49">
            <a:extLst>
              <a:ext uri="{FF2B5EF4-FFF2-40B4-BE49-F238E27FC236}">
                <a16:creationId xmlns:a16="http://schemas.microsoft.com/office/drawing/2014/main" id="{E0C0B615-998B-4E7C-9F92-16BD04889AE9}"/>
              </a:ext>
            </a:extLst>
          </p:cNvPr>
          <p:cNvSpPr txBox="1">
            <a:spLocks/>
          </p:cNvSpPr>
          <p:nvPr/>
        </p:nvSpPr>
        <p:spPr>
          <a:xfrm>
            <a:off x="925909" y="1368326"/>
            <a:ext cx="2163775" cy="376847"/>
          </a:xfrm>
          <a:prstGeom prst="rect">
            <a:avLst/>
          </a:prstGeom>
        </p:spPr>
        <p:txBody>
          <a:bodyPr vert="horz" lIns="91440" tIns="45720" rIns="91440" bIns="45720" rtlCol="0" anchor="ctr">
            <a:noAutofit/>
          </a:bodyPr>
          <a:lstStyle/>
          <a:p>
            <a:pPr lvl="0" algn="r">
              <a:lnSpc>
                <a:spcPct val="85000"/>
              </a:lnSpc>
              <a:spcBef>
                <a:spcPts val="600"/>
              </a:spcBef>
              <a:defRPr/>
            </a:pPr>
            <a:r>
              <a:rPr lang="en-US" sz="1400" b="1">
                <a:solidFill>
                  <a:schemeClr val="bg1"/>
                </a:solidFill>
              </a:rPr>
              <a:t> TPH expertise and capabilities</a:t>
            </a:r>
          </a:p>
        </p:txBody>
      </p:sp>
      <p:sp>
        <p:nvSpPr>
          <p:cNvPr id="13" name="Rectangle 12">
            <a:extLst>
              <a:ext uri="{FF2B5EF4-FFF2-40B4-BE49-F238E27FC236}">
                <a16:creationId xmlns:a16="http://schemas.microsoft.com/office/drawing/2014/main" id="{2A1DDFFA-57C8-49C4-8288-0E70E7662A1C}"/>
              </a:ext>
            </a:extLst>
          </p:cNvPr>
          <p:cNvSpPr/>
          <p:nvPr/>
        </p:nvSpPr>
        <p:spPr>
          <a:xfrm>
            <a:off x="173050" y="4377506"/>
            <a:ext cx="3059890" cy="900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4" name="Group 8">
            <a:extLst>
              <a:ext uri="{FF2B5EF4-FFF2-40B4-BE49-F238E27FC236}">
                <a16:creationId xmlns:a16="http://schemas.microsoft.com/office/drawing/2014/main" id="{7FF3E3BA-987F-4376-A209-249BD3C79B96}"/>
              </a:ext>
            </a:extLst>
          </p:cNvPr>
          <p:cNvGrpSpPr/>
          <p:nvPr/>
        </p:nvGrpSpPr>
        <p:grpSpPr>
          <a:xfrm>
            <a:off x="286093" y="4576174"/>
            <a:ext cx="540000" cy="540000"/>
            <a:chOff x="6460778" y="5092349"/>
            <a:chExt cx="1114525" cy="1051130"/>
          </a:xfrm>
        </p:grpSpPr>
        <p:sp>
          <p:nvSpPr>
            <p:cNvPr id="15" name="Freeform 7">
              <a:extLst>
                <a:ext uri="{FF2B5EF4-FFF2-40B4-BE49-F238E27FC236}">
                  <a16:creationId xmlns:a16="http://schemas.microsoft.com/office/drawing/2014/main" id="{D9E2FE33-3960-4D87-84DC-184DF4A4CEA5}"/>
                </a:ext>
              </a:extLst>
            </p:cNvPr>
            <p:cNvSpPr>
              <a:spLocks/>
            </p:cNvSpPr>
            <p:nvPr/>
          </p:nvSpPr>
          <p:spPr bwMode="auto">
            <a:xfrm>
              <a:off x="6460778" y="5092349"/>
              <a:ext cx="1114525" cy="1051130"/>
            </a:xfrm>
            <a:custGeom>
              <a:avLst/>
              <a:gdLst>
                <a:gd name="T0" fmla="*/ 34 w 232"/>
                <a:gd name="T1" fmla="*/ 170 h 217"/>
                <a:gd name="T2" fmla="*/ 56 w 232"/>
                <a:gd name="T3" fmla="*/ 32 h 217"/>
                <a:gd name="T4" fmla="*/ 199 w 232"/>
                <a:gd name="T5" fmla="*/ 52 h 217"/>
                <a:gd name="T6" fmla="*/ 173 w 232"/>
                <a:gd name="T7" fmla="*/ 184 h 217"/>
                <a:gd name="T8" fmla="*/ 34 w 232"/>
                <a:gd name="T9" fmla="*/ 170 h 217"/>
              </a:gdLst>
              <a:ahLst/>
              <a:cxnLst>
                <a:cxn ang="0">
                  <a:pos x="T0" y="T1"/>
                </a:cxn>
                <a:cxn ang="0">
                  <a:pos x="T2" y="T3"/>
                </a:cxn>
                <a:cxn ang="0">
                  <a:pos x="T4" y="T5"/>
                </a:cxn>
                <a:cxn ang="0">
                  <a:pos x="T6" y="T7"/>
                </a:cxn>
                <a:cxn ang="0">
                  <a:pos x="T8" y="T9"/>
                </a:cxn>
              </a:cxnLst>
              <a:rect l="0" t="0" r="r" b="b"/>
              <a:pathLst>
                <a:path w="232" h="217">
                  <a:moveTo>
                    <a:pt x="34" y="170"/>
                  </a:moveTo>
                  <a:cubicBezTo>
                    <a:pt x="0" y="126"/>
                    <a:pt x="10" y="65"/>
                    <a:pt x="56" y="32"/>
                  </a:cubicBezTo>
                  <a:cubicBezTo>
                    <a:pt x="102" y="0"/>
                    <a:pt x="166" y="9"/>
                    <a:pt x="199" y="52"/>
                  </a:cubicBezTo>
                  <a:cubicBezTo>
                    <a:pt x="232" y="96"/>
                    <a:pt x="219" y="152"/>
                    <a:pt x="173" y="184"/>
                  </a:cubicBezTo>
                  <a:cubicBezTo>
                    <a:pt x="127" y="217"/>
                    <a:pt x="67" y="213"/>
                    <a:pt x="34" y="17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45DED5AB-83E4-4E32-94FF-67A3C97BDE84}"/>
                </a:ext>
              </a:extLst>
            </p:cNvPr>
            <p:cNvSpPr>
              <a:spLocks/>
            </p:cNvSpPr>
            <p:nvPr/>
          </p:nvSpPr>
          <p:spPr bwMode="auto">
            <a:xfrm>
              <a:off x="6799623" y="5406174"/>
              <a:ext cx="436834" cy="423480"/>
            </a:xfrm>
            <a:custGeom>
              <a:avLst/>
              <a:gdLst>
                <a:gd name="T0" fmla="*/ 93 w 94"/>
                <a:gd name="T1" fmla="*/ 21 h 91"/>
                <a:gd name="T2" fmla="*/ 91 w 94"/>
                <a:gd name="T3" fmla="*/ 23 h 91"/>
                <a:gd name="T4" fmla="*/ 71 w 94"/>
                <a:gd name="T5" fmla="*/ 32 h 91"/>
                <a:gd name="T6" fmla="*/ 64 w 94"/>
                <a:gd name="T7" fmla="*/ 22 h 91"/>
                <a:gd name="T8" fmla="*/ 64 w 94"/>
                <a:gd name="T9" fmla="*/ 21 h 91"/>
                <a:gd name="T10" fmla="*/ 65 w 94"/>
                <a:gd name="T11" fmla="*/ 20 h 91"/>
                <a:gd name="T12" fmla="*/ 69 w 94"/>
                <a:gd name="T13" fmla="*/ 17 h 91"/>
                <a:gd name="T14" fmla="*/ 76 w 94"/>
                <a:gd name="T15" fmla="*/ 13 h 91"/>
                <a:gd name="T16" fmla="*/ 90 w 94"/>
                <a:gd name="T17" fmla="*/ 9 h 91"/>
                <a:gd name="T18" fmla="*/ 89 w 94"/>
                <a:gd name="T19" fmla="*/ 8 h 91"/>
                <a:gd name="T20" fmla="*/ 87 w 94"/>
                <a:gd name="T21" fmla="*/ 6 h 91"/>
                <a:gd name="T22" fmla="*/ 82 w 94"/>
                <a:gd name="T23" fmla="*/ 3 h 91"/>
                <a:gd name="T24" fmla="*/ 72 w 94"/>
                <a:gd name="T25" fmla="*/ 0 h 91"/>
                <a:gd name="T26" fmla="*/ 49 w 94"/>
                <a:gd name="T27" fmla="*/ 21 h 91"/>
                <a:gd name="T28" fmla="*/ 49 w 94"/>
                <a:gd name="T29" fmla="*/ 23 h 91"/>
                <a:gd name="T30" fmla="*/ 50 w 94"/>
                <a:gd name="T31" fmla="*/ 30 h 91"/>
                <a:gd name="T32" fmla="*/ 29 w 94"/>
                <a:gd name="T33" fmla="*/ 47 h 91"/>
                <a:gd name="T34" fmla="*/ 26 w 94"/>
                <a:gd name="T35" fmla="*/ 46 h 91"/>
                <a:gd name="T36" fmla="*/ 23 w 94"/>
                <a:gd name="T37" fmla="*/ 46 h 91"/>
                <a:gd name="T38" fmla="*/ 0 w 94"/>
                <a:gd name="T39" fmla="*/ 69 h 91"/>
                <a:gd name="T40" fmla="*/ 0 w 94"/>
                <a:gd name="T41" fmla="*/ 70 h 91"/>
                <a:gd name="T42" fmla="*/ 9 w 94"/>
                <a:gd name="T43" fmla="*/ 65 h 91"/>
                <a:gd name="T44" fmla="*/ 17 w 94"/>
                <a:gd name="T45" fmla="*/ 61 h 91"/>
                <a:gd name="T46" fmla="*/ 24 w 94"/>
                <a:gd name="T47" fmla="*/ 60 h 91"/>
                <a:gd name="T48" fmla="*/ 29 w 94"/>
                <a:gd name="T49" fmla="*/ 70 h 91"/>
                <a:gd name="T50" fmla="*/ 28 w 94"/>
                <a:gd name="T51" fmla="*/ 71 h 91"/>
                <a:gd name="T52" fmla="*/ 17 w 94"/>
                <a:gd name="T53" fmla="*/ 78 h 91"/>
                <a:gd name="T54" fmla="*/ 3 w 94"/>
                <a:gd name="T55" fmla="*/ 83 h 91"/>
                <a:gd name="T56" fmla="*/ 19 w 94"/>
                <a:gd name="T57" fmla="*/ 91 h 91"/>
                <a:gd name="T58" fmla="*/ 33 w 94"/>
                <a:gd name="T59" fmla="*/ 88 h 91"/>
                <a:gd name="T60" fmla="*/ 43 w 94"/>
                <a:gd name="T61" fmla="*/ 76 h 91"/>
                <a:gd name="T62" fmla="*/ 44 w 94"/>
                <a:gd name="T63" fmla="*/ 68 h 91"/>
                <a:gd name="T64" fmla="*/ 44 w 94"/>
                <a:gd name="T65" fmla="*/ 64 h 91"/>
                <a:gd name="T66" fmla="*/ 43 w 94"/>
                <a:gd name="T67" fmla="*/ 60 h 91"/>
                <a:gd name="T68" fmla="*/ 49 w 94"/>
                <a:gd name="T69" fmla="*/ 56 h 91"/>
                <a:gd name="T70" fmla="*/ 60 w 94"/>
                <a:gd name="T71" fmla="*/ 46 h 91"/>
                <a:gd name="T72" fmla="*/ 63 w 94"/>
                <a:gd name="T73" fmla="*/ 44 h 91"/>
                <a:gd name="T74" fmla="*/ 67 w 94"/>
                <a:gd name="T75" fmla="*/ 45 h 91"/>
                <a:gd name="T76" fmla="*/ 70 w 94"/>
                <a:gd name="T77" fmla="*/ 46 h 91"/>
                <a:gd name="T78" fmla="*/ 93 w 94"/>
                <a:gd name="T79" fmla="*/ 2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4" h="91">
                  <a:moveTo>
                    <a:pt x="93" y="21"/>
                  </a:moveTo>
                  <a:cubicBezTo>
                    <a:pt x="92" y="22"/>
                    <a:pt x="91" y="23"/>
                    <a:pt x="91" y="23"/>
                  </a:cubicBezTo>
                  <a:cubicBezTo>
                    <a:pt x="84" y="26"/>
                    <a:pt x="78" y="30"/>
                    <a:pt x="71" y="32"/>
                  </a:cubicBezTo>
                  <a:cubicBezTo>
                    <a:pt x="67" y="34"/>
                    <a:pt x="65" y="25"/>
                    <a:pt x="64" y="22"/>
                  </a:cubicBezTo>
                  <a:cubicBezTo>
                    <a:pt x="64" y="22"/>
                    <a:pt x="64" y="22"/>
                    <a:pt x="64" y="21"/>
                  </a:cubicBezTo>
                  <a:cubicBezTo>
                    <a:pt x="64" y="21"/>
                    <a:pt x="65" y="21"/>
                    <a:pt x="65" y="20"/>
                  </a:cubicBezTo>
                  <a:cubicBezTo>
                    <a:pt x="66" y="19"/>
                    <a:pt x="68" y="18"/>
                    <a:pt x="69" y="17"/>
                  </a:cubicBezTo>
                  <a:cubicBezTo>
                    <a:pt x="72" y="16"/>
                    <a:pt x="74" y="14"/>
                    <a:pt x="76" y="13"/>
                  </a:cubicBezTo>
                  <a:cubicBezTo>
                    <a:pt x="81" y="11"/>
                    <a:pt x="85" y="9"/>
                    <a:pt x="90" y="9"/>
                  </a:cubicBezTo>
                  <a:cubicBezTo>
                    <a:pt x="90" y="8"/>
                    <a:pt x="89" y="8"/>
                    <a:pt x="89" y="8"/>
                  </a:cubicBezTo>
                  <a:cubicBezTo>
                    <a:pt x="88" y="7"/>
                    <a:pt x="87" y="7"/>
                    <a:pt x="87" y="6"/>
                  </a:cubicBezTo>
                  <a:cubicBezTo>
                    <a:pt x="86" y="5"/>
                    <a:pt x="84" y="4"/>
                    <a:pt x="82" y="3"/>
                  </a:cubicBezTo>
                  <a:cubicBezTo>
                    <a:pt x="79" y="1"/>
                    <a:pt x="75" y="0"/>
                    <a:pt x="72" y="0"/>
                  </a:cubicBezTo>
                  <a:cubicBezTo>
                    <a:pt x="60" y="0"/>
                    <a:pt x="50" y="9"/>
                    <a:pt x="49" y="21"/>
                  </a:cubicBezTo>
                  <a:cubicBezTo>
                    <a:pt x="49" y="22"/>
                    <a:pt x="49" y="23"/>
                    <a:pt x="49" y="23"/>
                  </a:cubicBezTo>
                  <a:cubicBezTo>
                    <a:pt x="49" y="26"/>
                    <a:pt x="49" y="28"/>
                    <a:pt x="50" y="30"/>
                  </a:cubicBezTo>
                  <a:cubicBezTo>
                    <a:pt x="29" y="47"/>
                    <a:pt x="29" y="47"/>
                    <a:pt x="29" y="47"/>
                  </a:cubicBezTo>
                  <a:cubicBezTo>
                    <a:pt x="28" y="46"/>
                    <a:pt x="27" y="46"/>
                    <a:pt x="26" y="46"/>
                  </a:cubicBezTo>
                  <a:cubicBezTo>
                    <a:pt x="25" y="46"/>
                    <a:pt x="24" y="46"/>
                    <a:pt x="23" y="46"/>
                  </a:cubicBezTo>
                  <a:cubicBezTo>
                    <a:pt x="11" y="46"/>
                    <a:pt x="0" y="56"/>
                    <a:pt x="0" y="69"/>
                  </a:cubicBezTo>
                  <a:cubicBezTo>
                    <a:pt x="0" y="69"/>
                    <a:pt x="0" y="70"/>
                    <a:pt x="0" y="70"/>
                  </a:cubicBezTo>
                  <a:cubicBezTo>
                    <a:pt x="0" y="69"/>
                    <a:pt x="8" y="66"/>
                    <a:pt x="9" y="65"/>
                  </a:cubicBezTo>
                  <a:cubicBezTo>
                    <a:pt x="12" y="64"/>
                    <a:pt x="14" y="63"/>
                    <a:pt x="17" y="61"/>
                  </a:cubicBezTo>
                  <a:cubicBezTo>
                    <a:pt x="18" y="61"/>
                    <a:pt x="23" y="57"/>
                    <a:pt x="24" y="60"/>
                  </a:cubicBezTo>
                  <a:cubicBezTo>
                    <a:pt x="25" y="61"/>
                    <a:pt x="30" y="68"/>
                    <a:pt x="29" y="70"/>
                  </a:cubicBezTo>
                  <a:cubicBezTo>
                    <a:pt x="29" y="70"/>
                    <a:pt x="28" y="70"/>
                    <a:pt x="28" y="71"/>
                  </a:cubicBezTo>
                  <a:cubicBezTo>
                    <a:pt x="24" y="74"/>
                    <a:pt x="21" y="76"/>
                    <a:pt x="17" y="78"/>
                  </a:cubicBezTo>
                  <a:cubicBezTo>
                    <a:pt x="15" y="79"/>
                    <a:pt x="4" y="84"/>
                    <a:pt x="3" y="83"/>
                  </a:cubicBezTo>
                  <a:cubicBezTo>
                    <a:pt x="8" y="87"/>
                    <a:pt x="13" y="90"/>
                    <a:pt x="19" y="91"/>
                  </a:cubicBezTo>
                  <a:cubicBezTo>
                    <a:pt x="24" y="91"/>
                    <a:pt x="29" y="90"/>
                    <a:pt x="33" y="88"/>
                  </a:cubicBezTo>
                  <a:cubicBezTo>
                    <a:pt x="37" y="85"/>
                    <a:pt x="41" y="81"/>
                    <a:pt x="43" y="76"/>
                  </a:cubicBezTo>
                  <a:cubicBezTo>
                    <a:pt x="44" y="73"/>
                    <a:pt x="44" y="71"/>
                    <a:pt x="44" y="68"/>
                  </a:cubicBezTo>
                  <a:cubicBezTo>
                    <a:pt x="44" y="67"/>
                    <a:pt x="44" y="66"/>
                    <a:pt x="44" y="64"/>
                  </a:cubicBezTo>
                  <a:cubicBezTo>
                    <a:pt x="44" y="63"/>
                    <a:pt x="43" y="61"/>
                    <a:pt x="43" y="60"/>
                  </a:cubicBezTo>
                  <a:cubicBezTo>
                    <a:pt x="44" y="59"/>
                    <a:pt x="47" y="57"/>
                    <a:pt x="49" y="56"/>
                  </a:cubicBezTo>
                  <a:cubicBezTo>
                    <a:pt x="52" y="53"/>
                    <a:pt x="56" y="50"/>
                    <a:pt x="60" y="46"/>
                  </a:cubicBezTo>
                  <a:cubicBezTo>
                    <a:pt x="63" y="44"/>
                    <a:pt x="63" y="44"/>
                    <a:pt x="63" y="44"/>
                  </a:cubicBezTo>
                  <a:cubicBezTo>
                    <a:pt x="64" y="45"/>
                    <a:pt x="65" y="45"/>
                    <a:pt x="67" y="45"/>
                  </a:cubicBezTo>
                  <a:cubicBezTo>
                    <a:pt x="68" y="46"/>
                    <a:pt x="69" y="46"/>
                    <a:pt x="70" y="46"/>
                  </a:cubicBezTo>
                  <a:cubicBezTo>
                    <a:pt x="83" y="46"/>
                    <a:pt x="94" y="34"/>
                    <a:pt x="93" y="21"/>
                  </a:cubicBezTo>
                  <a:close/>
                </a:path>
              </a:pathLst>
            </a:custGeom>
            <a:solidFill>
              <a:srgbClr val="2B0A3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7" name="Text Placeholder 49">
            <a:extLst>
              <a:ext uri="{FF2B5EF4-FFF2-40B4-BE49-F238E27FC236}">
                <a16:creationId xmlns:a16="http://schemas.microsoft.com/office/drawing/2014/main" id="{CA008C8B-629C-4E09-8092-2CB3924C6F2F}"/>
              </a:ext>
            </a:extLst>
          </p:cNvPr>
          <p:cNvSpPr txBox="1">
            <a:spLocks/>
          </p:cNvSpPr>
          <p:nvPr/>
        </p:nvSpPr>
        <p:spPr>
          <a:xfrm>
            <a:off x="925334" y="4693100"/>
            <a:ext cx="2163775" cy="376847"/>
          </a:xfrm>
          <a:prstGeom prst="rect">
            <a:avLst/>
          </a:prstGeom>
        </p:spPr>
        <p:txBody>
          <a:bodyPr vert="horz" lIns="91440" tIns="45720" rIns="91440" bIns="45720" rtlCol="0" anchor="ctr">
            <a:noAutofit/>
          </a:bodyPr>
          <a:lstStyle/>
          <a:p>
            <a:pPr lvl="0" algn="r">
              <a:lnSpc>
                <a:spcPct val="85000"/>
              </a:lnSpc>
              <a:spcBef>
                <a:spcPts val="600"/>
              </a:spcBef>
              <a:defRPr/>
            </a:pPr>
            <a:r>
              <a:rPr lang="en-GB" sz="1400" b="1">
                <a:solidFill>
                  <a:schemeClr val="bg1"/>
                </a:solidFill>
              </a:rPr>
              <a:t>Methods, tools and accelerators</a:t>
            </a:r>
          </a:p>
        </p:txBody>
      </p:sp>
      <p:sp>
        <p:nvSpPr>
          <p:cNvPr id="18" name="Rectangle 17">
            <a:extLst>
              <a:ext uri="{FF2B5EF4-FFF2-40B4-BE49-F238E27FC236}">
                <a16:creationId xmlns:a16="http://schemas.microsoft.com/office/drawing/2014/main" id="{2C221B75-4940-4C67-9E2C-97CB3914C3B1}"/>
              </a:ext>
            </a:extLst>
          </p:cNvPr>
          <p:cNvSpPr/>
          <p:nvPr/>
        </p:nvSpPr>
        <p:spPr>
          <a:xfrm>
            <a:off x="173736" y="5487114"/>
            <a:ext cx="3059890" cy="900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0000"/>
              </a:solidFill>
            </a:endParaRPr>
          </a:p>
        </p:txBody>
      </p:sp>
      <p:grpSp>
        <p:nvGrpSpPr>
          <p:cNvPr id="19" name="Group 19">
            <a:extLst>
              <a:ext uri="{FF2B5EF4-FFF2-40B4-BE49-F238E27FC236}">
                <a16:creationId xmlns:a16="http://schemas.microsoft.com/office/drawing/2014/main" id="{015E9011-4EB2-4381-9899-DCD588D3675E}"/>
              </a:ext>
            </a:extLst>
          </p:cNvPr>
          <p:cNvGrpSpPr>
            <a:grpSpLocks noChangeAspect="1"/>
          </p:cNvGrpSpPr>
          <p:nvPr/>
        </p:nvGrpSpPr>
        <p:grpSpPr>
          <a:xfrm>
            <a:off x="295587" y="5642747"/>
            <a:ext cx="540000" cy="560648"/>
            <a:chOff x="-2187576" y="5018088"/>
            <a:chExt cx="882651" cy="823913"/>
          </a:xfrm>
        </p:grpSpPr>
        <p:sp>
          <p:nvSpPr>
            <p:cNvPr id="20" name="Freeform 17">
              <a:extLst>
                <a:ext uri="{FF2B5EF4-FFF2-40B4-BE49-F238E27FC236}">
                  <a16:creationId xmlns:a16="http://schemas.microsoft.com/office/drawing/2014/main" id="{4A8227E4-5506-499F-ACF6-D104ECC918D8}"/>
                </a:ext>
              </a:extLst>
            </p:cNvPr>
            <p:cNvSpPr>
              <a:spLocks/>
            </p:cNvSpPr>
            <p:nvPr/>
          </p:nvSpPr>
          <p:spPr bwMode="auto">
            <a:xfrm>
              <a:off x="-2187576" y="5018088"/>
              <a:ext cx="882651" cy="823913"/>
            </a:xfrm>
            <a:custGeom>
              <a:avLst/>
              <a:gdLst>
                <a:gd name="T0" fmla="*/ 33 w 232"/>
                <a:gd name="T1" fmla="*/ 170 h 217"/>
                <a:gd name="T2" fmla="*/ 55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5" y="32"/>
                  </a:cubicBezTo>
                  <a:cubicBezTo>
                    <a:pt x="101" y="0"/>
                    <a:pt x="165" y="9"/>
                    <a:pt x="199" y="52"/>
                  </a:cubicBezTo>
                  <a:cubicBezTo>
                    <a:pt x="232" y="96"/>
                    <a:pt x="218" y="152"/>
                    <a:pt x="173" y="184"/>
                  </a:cubicBezTo>
                  <a:cubicBezTo>
                    <a:pt x="127" y="217"/>
                    <a:pt x="66" y="213"/>
                    <a:pt x="33" y="170"/>
                  </a:cubicBezTo>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1" name="Freeform 18">
              <a:extLst>
                <a:ext uri="{FF2B5EF4-FFF2-40B4-BE49-F238E27FC236}">
                  <a16:creationId xmlns:a16="http://schemas.microsoft.com/office/drawing/2014/main" id="{4D8C83E8-DA56-4071-B72D-637020A7094F}"/>
                </a:ext>
              </a:extLst>
            </p:cNvPr>
            <p:cNvSpPr>
              <a:spLocks/>
            </p:cNvSpPr>
            <p:nvPr/>
          </p:nvSpPr>
          <p:spPr bwMode="auto">
            <a:xfrm>
              <a:off x="-1876425" y="5237163"/>
              <a:ext cx="247650" cy="209550"/>
            </a:xfrm>
            <a:custGeom>
              <a:avLst/>
              <a:gdLst>
                <a:gd name="T0" fmla="*/ 31 w 65"/>
                <a:gd name="T1" fmla="*/ 43 h 55"/>
                <a:gd name="T2" fmla="*/ 0 w 65"/>
                <a:gd name="T3" fmla="*/ 22 h 55"/>
                <a:gd name="T4" fmla="*/ 31 w 65"/>
                <a:gd name="T5" fmla="*/ 0 h 55"/>
                <a:gd name="T6" fmla="*/ 31 w 65"/>
                <a:gd name="T7" fmla="*/ 12 h 55"/>
                <a:gd name="T8" fmla="*/ 43 w 65"/>
                <a:gd name="T9" fmla="*/ 12 h 55"/>
                <a:gd name="T10" fmla="*/ 65 w 65"/>
                <a:gd name="T11" fmla="*/ 33 h 55"/>
                <a:gd name="T12" fmla="*/ 53 w 65"/>
                <a:gd name="T13" fmla="*/ 55 h 55"/>
                <a:gd name="T14" fmla="*/ 53 w 65"/>
                <a:gd name="T15" fmla="*/ 40 h 55"/>
                <a:gd name="T16" fmla="*/ 42 w 65"/>
                <a:gd name="T17" fmla="*/ 31 h 55"/>
                <a:gd name="T18" fmla="*/ 31 w 65"/>
                <a:gd name="T19" fmla="*/ 31 h 55"/>
                <a:gd name="T20" fmla="*/ 31 w 65"/>
                <a:gd name="T21"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5">
                  <a:moveTo>
                    <a:pt x="31" y="43"/>
                  </a:moveTo>
                  <a:cubicBezTo>
                    <a:pt x="0" y="22"/>
                    <a:pt x="0" y="22"/>
                    <a:pt x="0" y="22"/>
                  </a:cubicBezTo>
                  <a:cubicBezTo>
                    <a:pt x="31" y="0"/>
                    <a:pt x="31" y="0"/>
                    <a:pt x="31" y="0"/>
                  </a:cubicBezTo>
                  <a:cubicBezTo>
                    <a:pt x="31" y="12"/>
                    <a:pt x="31" y="12"/>
                    <a:pt x="31" y="12"/>
                  </a:cubicBezTo>
                  <a:cubicBezTo>
                    <a:pt x="31" y="12"/>
                    <a:pt x="37" y="12"/>
                    <a:pt x="43" y="12"/>
                  </a:cubicBezTo>
                  <a:cubicBezTo>
                    <a:pt x="51" y="12"/>
                    <a:pt x="65" y="19"/>
                    <a:pt x="65" y="33"/>
                  </a:cubicBezTo>
                  <a:cubicBezTo>
                    <a:pt x="65" y="43"/>
                    <a:pt x="57" y="53"/>
                    <a:pt x="53" y="55"/>
                  </a:cubicBezTo>
                  <a:cubicBezTo>
                    <a:pt x="53" y="55"/>
                    <a:pt x="53" y="42"/>
                    <a:pt x="53" y="40"/>
                  </a:cubicBezTo>
                  <a:cubicBezTo>
                    <a:pt x="53" y="38"/>
                    <a:pt x="52" y="31"/>
                    <a:pt x="42" y="31"/>
                  </a:cubicBezTo>
                  <a:cubicBezTo>
                    <a:pt x="31" y="31"/>
                    <a:pt x="31" y="31"/>
                    <a:pt x="31" y="31"/>
                  </a:cubicBezTo>
                  <a:lnTo>
                    <a:pt x="31" y="4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sp>
          <p:nvSpPr>
            <p:cNvPr id="22" name="Freeform 19">
              <a:extLst>
                <a:ext uri="{FF2B5EF4-FFF2-40B4-BE49-F238E27FC236}">
                  <a16:creationId xmlns:a16="http://schemas.microsoft.com/office/drawing/2014/main" id="{6B95E8C5-6230-4F3F-A8C1-3EBBF06C8A48}"/>
                </a:ext>
              </a:extLst>
            </p:cNvPr>
            <p:cNvSpPr>
              <a:spLocks/>
            </p:cNvSpPr>
            <p:nvPr/>
          </p:nvSpPr>
          <p:spPr bwMode="auto">
            <a:xfrm>
              <a:off x="-1876425" y="5416550"/>
              <a:ext cx="247650" cy="204788"/>
            </a:xfrm>
            <a:custGeom>
              <a:avLst/>
              <a:gdLst>
                <a:gd name="T0" fmla="*/ 35 w 65"/>
                <a:gd name="T1" fmla="*/ 23 h 54"/>
                <a:gd name="T2" fmla="*/ 24 w 65"/>
                <a:gd name="T3" fmla="*/ 23 h 54"/>
                <a:gd name="T4" fmla="*/ 13 w 65"/>
                <a:gd name="T5" fmla="*/ 15 h 54"/>
                <a:gd name="T6" fmla="*/ 13 w 65"/>
                <a:gd name="T7" fmla="*/ 0 h 54"/>
                <a:gd name="T8" fmla="*/ 0 w 65"/>
                <a:gd name="T9" fmla="*/ 22 h 54"/>
                <a:gd name="T10" fmla="*/ 23 w 65"/>
                <a:gd name="T11" fmla="*/ 42 h 54"/>
                <a:gd name="T12" fmla="*/ 35 w 65"/>
                <a:gd name="T13" fmla="*/ 42 h 54"/>
                <a:gd name="T14" fmla="*/ 35 w 65"/>
                <a:gd name="T15" fmla="*/ 54 h 54"/>
                <a:gd name="T16" fmla="*/ 65 w 65"/>
                <a:gd name="T17" fmla="*/ 33 h 54"/>
                <a:gd name="T18" fmla="*/ 35 w 65"/>
                <a:gd name="T19" fmla="*/ 11 h 54"/>
                <a:gd name="T20" fmla="*/ 35 w 65"/>
                <a:gd name="T21" fmla="*/ 23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 h="54">
                  <a:moveTo>
                    <a:pt x="35" y="23"/>
                  </a:moveTo>
                  <a:cubicBezTo>
                    <a:pt x="24" y="23"/>
                    <a:pt x="24" y="23"/>
                    <a:pt x="24" y="23"/>
                  </a:cubicBezTo>
                  <a:cubicBezTo>
                    <a:pt x="14" y="23"/>
                    <a:pt x="13" y="16"/>
                    <a:pt x="13" y="15"/>
                  </a:cubicBezTo>
                  <a:cubicBezTo>
                    <a:pt x="12" y="12"/>
                    <a:pt x="13" y="0"/>
                    <a:pt x="13" y="0"/>
                  </a:cubicBezTo>
                  <a:cubicBezTo>
                    <a:pt x="9" y="1"/>
                    <a:pt x="0" y="11"/>
                    <a:pt x="0" y="22"/>
                  </a:cubicBezTo>
                  <a:cubicBezTo>
                    <a:pt x="0" y="35"/>
                    <a:pt x="14" y="42"/>
                    <a:pt x="23" y="42"/>
                  </a:cubicBezTo>
                  <a:cubicBezTo>
                    <a:pt x="29" y="42"/>
                    <a:pt x="35" y="42"/>
                    <a:pt x="35" y="42"/>
                  </a:cubicBezTo>
                  <a:cubicBezTo>
                    <a:pt x="35" y="54"/>
                    <a:pt x="35" y="54"/>
                    <a:pt x="35" y="54"/>
                  </a:cubicBezTo>
                  <a:cubicBezTo>
                    <a:pt x="65" y="33"/>
                    <a:pt x="65" y="33"/>
                    <a:pt x="65" y="33"/>
                  </a:cubicBezTo>
                  <a:cubicBezTo>
                    <a:pt x="35" y="11"/>
                    <a:pt x="35" y="11"/>
                    <a:pt x="35" y="11"/>
                  </a:cubicBezTo>
                  <a:lnTo>
                    <a:pt x="35" y="23"/>
                  </a:ln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0000"/>
                </a:solidFill>
              </a:endParaRPr>
            </a:p>
          </p:txBody>
        </p:sp>
      </p:grpSp>
      <p:sp>
        <p:nvSpPr>
          <p:cNvPr id="23" name="Text Placeholder 49">
            <a:extLst>
              <a:ext uri="{FF2B5EF4-FFF2-40B4-BE49-F238E27FC236}">
                <a16:creationId xmlns:a16="http://schemas.microsoft.com/office/drawing/2014/main" id="{209D15A7-CB3C-41F7-A87B-F375BD432945}"/>
              </a:ext>
            </a:extLst>
          </p:cNvPr>
          <p:cNvSpPr txBox="1">
            <a:spLocks/>
          </p:cNvSpPr>
          <p:nvPr/>
        </p:nvSpPr>
        <p:spPr>
          <a:xfrm>
            <a:off x="925438" y="5751891"/>
            <a:ext cx="2163775" cy="376847"/>
          </a:xfrm>
          <a:prstGeom prst="rect">
            <a:avLst/>
          </a:prstGeom>
        </p:spPr>
        <p:txBody>
          <a:bodyPr vert="horz" lIns="91440" tIns="45720" rIns="91440" bIns="45720" rtlCol="0" anchor="ctr">
            <a:noAutofit/>
          </a:bodyPr>
          <a:lstStyle/>
          <a:p>
            <a:pPr lvl="0" algn="r">
              <a:lnSpc>
                <a:spcPct val="85000"/>
              </a:lnSpc>
              <a:spcBef>
                <a:spcPts val="600"/>
              </a:spcBef>
              <a:defRPr/>
            </a:pPr>
            <a:r>
              <a:rPr lang="en-US" sz="1400" b="1">
                <a:solidFill>
                  <a:srgbClr val="FF0000"/>
                </a:solidFill>
              </a:rPr>
              <a:t>Ability to start immediately</a:t>
            </a:r>
          </a:p>
        </p:txBody>
      </p:sp>
      <p:sp>
        <p:nvSpPr>
          <p:cNvPr id="24" name="Rectangle 23">
            <a:extLst>
              <a:ext uri="{FF2B5EF4-FFF2-40B4-BE49-F238E27FC236}">
                <a16:creationId xmlns:a16="http://schemas.microsoft.com/office/drawing/2014/main" id="{425CA384-6057-4DB8-A30D-87CD8A47BA9D}"/>
              </a:ext>
            </a:extLst>
          </p:cNvPr>
          <p:cNvSpPr/>
          <p:nvPr/>
        </p:nvSpPr>
        <p:spPr>
          <a:xfrm>
            <a:off x="165510" y="3267899"/>
            <a:ext cx="3059890" cy="900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25" name="Group 23">
            <a:extLst>
              <a:ext uri="{FF2B5EF4-FFF2-40B4-BE49-F238E27FC236}">
                <a16:creationId xmlns:a16="http://schemas.microsoft.com/office/drawing/2014/main" id="{D4B6A6A6-3E4D-463D-B636-F32AC524C1E2}"/>
              </a:ext>
            </a:extLst>
          </p:cNvPr>
          <p:cNvGrpSpPr>
            <a:grpSpLocks noChangeAspect="1"/>
          </p:cNvGrpSpPr>
          <p:nvPr/>
        </p:nvGrpSpPr>
        <p:grpSpPr>
          <a:xfrm>
            <a:off x="290419" y="3424747"/>
            <a:ext cx="540000" cy="562273"/>
            <a:chOff x="-2836862" y="6440488"/>
            <a:chExt cx="885824" cy="823913"/>
          </a:xfrm>
        </p:grpSpPr>
        <p:sp>
          <p:nvSpPr>
            <p:cNvPr id="26" name="Freeform 23">
              <a:extLst>
                <a:ext uri="{FF2B5EF4-FFF2-40B4-BE49-F238E27FC236}">
                  <a16:creationId xmlns:a16="http://schemas.microsoft.com/office/drawing/2014/main" id="{2F305CC4-D150-43E4-A451-81F838DC50B2}"/>
                </a:ext>
              </a:extLst>
            </p:cNvPr>
            <p:cNvSpPr>
              <a:spLocks/>
            </p:cNvSpPr>
            <p:nvPr/>
          </p:nvSpPr>
          <p:spPr bwMode="auto">
            <a:xfrm>
              <a:off x="-2836862" y="6440488"/>
              <a:ext cx="885824" cy="823913"/>
            </a:xfrm>
            <a:custGeom>
              <a:avLst/>
              <a:gdLst>
                <a:gd name="T0" fmla="*/ 34 w 233"/>
                <a:gd name="T1" fmla="*/ 170 h 217"/>
                <a:gd name="T2" fmla="*/ 56 w 233"/>
                <a:gd name="T3" fmla="*/ 32 h 217"/>
                <a:gd name="T4" fmla="*/ 199 w 233"/>
                <a:gd name="T5" fmla="*/ 52 h 217"/>
                <a:gd name="T6" fmla="*/ 173 w 233"/>
                <a:gd name="T7" fmla="*/ 184 h 217"/>
                <a:gd name="T8" fmla="*/ 34 w 233"/>
                <a:gd name="T9" fmla="*/ 170 h 217"/>
              </a:gdLst>
              <a:ahLst/>
              <a:cxnLst>
                <a:cxn ang="0">
                  <a:pos x="T0" y="T1"/>
                </a:cxn>
                <a:cxn ang="0">
                  <a:pos x="T2" y="T3"/>
                </a:cxn>
                <a:cxn ang="0">
                  <a:pos x="T4" y="T5"/>
                </a:cxn>
                <a:cxn ang="0">
                  <a:pos x="T6" y="T7"/>
                </a:cxn>
                <a:cxn ang="0">
                  <a:pos x="T8" y="T9"/>
                </a:cxn>
              </a:cxnLst>
              <a:rect l="0" t="0" r="r" b="b"/>
              <a:pathLst>
                <a:path w="233" h="217">
                  <a:moveTo>
                    <a:pt x="34" y="170"/>
                  </a:moveTo>
                  <a:cubicBezTo>
                    <a:pt x="0" y="126"/>
                    <a:pt x="10" y="65"/>
                    <a:pt x="56" y="32"/>
                  </a:cubicBezTo>
                  <a:cubicBezTo>
                    <a:pt x="102" y="0"/>
                    <a:pt x="166" y="9"/>
                    <a:pt x="199" y="52"/>
                  </a:cubicBezTo>
                  <a:cubicBezTo>
                    <a:pt x="233" y="96"/>
                    <a:pt x="219" y="152"/>
                    <a:pt x="173" y="184"/>
                  </a:cubicBezTo>
                  <a:cubicBezTo>
                    <a:pt x="128" y="217"/>
                    <a:pt x="67" y="213"/>
                    <a:pt x="34" y="170"/>
                  </a:cubicBezTo>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4">
              <a:extLst>
                <a:ext uri="{FF2B5EF4-FFF2-40B4-BE49-F238E27FC236}">
                  <a16:creationId xmlns:a16="http://schemas.microsoft.com/office/drawing/2014/main" id="{94D07B90-96A9-40CC-9539-C559952C94DC}"/>
                </a:ext>
              </a:extLst>
            </p:cNvPr>
            <p:cNvSpPr>
              <a:spLocks/>
            </p:cNvSpPr>
            <p:nvPr/>
          </p:nvSpPr>
          <p:spPr bwMode="auto">
            <a:xfrm>
              <a:off x="-2312988" y="6770688"/>
              <a:ext cx="100012" cy="106363"/>
            </a:xfrm>
            <a:custGeom>
              <a:avLst/>
              <a:gdLst>
                <a:gd name="T0" fmla="*/ 15 w 26"/>
                <a:gd name="T1" fmla="*/ 27 h 28"/>
                <a:gd name="T2" fmla="*/ 25 w 26"/>
                <a:gd name="T3" fmla="*/ 12 h 28"/>
                <a:gd name="T4" fmla="*/ 11 w 26"/>
                <a:gd name="T5" fmla="*/ 1 h 28"/>
                <a:gd name="T6" fmla="*/ 1 w 26"/>
                <a:gd name="T7" fmla="*/ 17 h 28"/>
                <a:gd name="T8" fmla="*/ 15 w 26"/>
                <a:gd name="T9" fmla="*/ 27 h 28"/>
              </a:gdLst>
              <a:ahLst/>
              <a:cxnLst>
                <a:cxn ang="0">
                  <a:pos x="T0" y="T1"/>
                </a:cxn>
                <a:cxn ang="0">
                  <a:pos x="T2" y="T3"/>
                </a:cxn>
                <a:cxn ang="0">
                  <a:pos x="T4" y="T5"/>
                </a:cxn>
                <a:cxn ang="0">
                  <a:pos x="T6" y="T7"/>
                </a:cxn>
                <a:cxn ang="0">
                  <a:pos x="T8" y="T9"/>
                </a:cxn>
              </a:cxnLst>
              <a:rect l="0" t="0" r="r" b="b"/>
              <a:pathLst>
                <a:path w="26" h="28">
                  <a:moveTo>
                    <a:pt x="15" y="27"/>
                  </a:moveTo>
                  <a:cubicBezTo>
                    <a:pt x="22" y="25"/>
                    <a:pt x="26" y="19"/>
                    <a:pt x="25" y="12"/>
                  </a:cubicBezTo>
                  <a:cubicBezTo>
                    <a:pt x="24" y="5"/>
                    <a:pt x="18" y="0"/>
                    <a:pt x="11" y="1"/>
                  </a:cubicBezTo>
                  <a:cubicBezTo>
                    <a:pt x="5" y="3"/>
                    <a:pt x="0" y="10"/>
                    <a:pt x="1" y="17"/>
                  </a:cubicBezTo>
                  <a:cubicBezTo>
                    <a:pt x="2" y="24"/>
                    <a:pt x="9" y="28"/>
                    <a:pt x="15" y="27"/>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5">
              <a:extLst>
                <a:ext uri="{FF2B5EF4-FFF2-40B4-BE49-F238E27FC236}">
                  <a16:creationId xmlns:a16="http://schemas.microsoft.com/office/drawing/2014/main" id="{DE82FA1F-2F38-4944-9327-319725909184}"/>
                </a:ext>
              </a:extLst>
            </p:cNvPr>
            <p:cNvSpPr>
              <a:spLocks/>
            </p:cNvSpPr>
            <p:nvPr/>
          </p:nvSpPr>
          <p:spPr bwMode="auto">
            <a:xfrm>
              <a:off x="-2351088" y="6884988"/>
              <a:ext cx="176212" cy="117475"/>
            </a:xfrm>
            <a:custGeom>
              <a:avLst/>
              <a:gdLst>
                <a:gd name="T0" fmla="*/ 39 w 46"/>
                <a:gd name="T1" fmla="*/ 28 h 31"/>
                <a:gd name="T2" fmla="*/ 45 w 46"/>
                <a:gd name="T3" fmla="*/ 18 h 31"/>
                <a:gd name="T4" fmla="*/ 17 w 46"/>
                <a:gd name="T5" fmla="*/ 4 h 31"/>
                <a:gd name="T6" fmla="*/ 0 w 46"/>
                <a:gd name="T7" fmla="*/ 21 h 31"/>
                <a:gd name="T8" fmla="*/ 0 w 46"/>
                <a:gd name="T9" fmla="*/ 26 h 31"/>
                <a:gd name="T10" fmla="*/ 39 w 46"/>
                <a:gd name="T11" fmla="*/ 28 h 31"/>
              </a:gdLst>
              <a:ahLst/>
              <a:cxnLst>
                <a:cxn ang="0">
                  <a:pos x="T0" y="T1"/>
                </a:cxn>
                <a:cxn ang="0">
                  <a:pos x="T2" y="T3"/>
                </a:cxn>
                <a:cxn ang="0">
                  <a:pos x="T4" y="T5"/>
                </a:cxn>
                <a:cxn ang="0">
                  <a:pos x="T6" y="T7"/>
                </a:cxn>
                <a:cxn ang="0">
                  <a:pos x="T8" y="T9"/>
                </a:cxn>
                <a:cxn ang="0">
                  <a:pos x="T10" y="T11"/>
                </a:cxn>
              </a:cxnLst>
              <a:rect l="0" t="0" r="r" b="b"/>
              <a:pathLst>
                <a:path w="46" h="31">
                  <a:moveTo>
                    <a:pt x="39" y="28"/>
                  </a:moveTo>
                  <a:cubicBezTo>
                    <a:pt x="43" y="27"/>
                    <a:pt x="46" y="23"/>
                    <a:pt x="45" y="18"/>
                  </a:cubicBezTo>
                  <a:cubicBezTo>
                    <a:pt x="43" y="9"/>
                    <a:pt x="33" y="0"/>
                    <a:pt x="17" y="4"/>
                  </a:cubicBezTo>
                  <a:cubicBezTo>
                    <a:pt x="9" y="6"/>
                    <a:pt x="2" y="12"/>
                    <a:pt x="0" y="21"/>
                  </a:cubicBezTo>
                  <a:cubicBezTo>
                    <a:pt x="0" y="23"/>
                    <a:pt x="0" y="24"/>
                    <a:pt x="0" y="26"/>
                  </a:cubicBezTo>
                  <a:cubicBezTo>
                    <a:pt x="11" y="26"/>
                    <a:pt x="21" y="31"/>
                    <a:pt x="39" y="28"/>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a:extLst>
                <a:ext uri="{FF2B5EF4-FFF2-40B4-BE49-F238E27FC236}">
                  <a16:creationId xmlns:a16="http://schemas.microsoft.com/office/drawing/2014/main" id="{48BFF037-3840-42B7-9891-C01F2A2D2551}"/>
                </a:ext>
              </a:extLst>
            </p:cNvPr>
            <p:cNvSpPr>
              <a:spLocks/>
            </p:cNvSpPr>
            <p:nvPr/>
          </p:nvSpPr>
          <p:spPr bwMode="auto">
            <a:xfrm>
              <a:off x="-2586038" y="6740525"/>
              <a:ext cx="87312" cy="90488"/>
            </a:xfrm>
            <a:custGeom>
              <a:avLst/>
              <a:gdLst>
                <a:gd name="T0" fmla="*/ 9 w 23"/>
                <a:gd name="T1" fmla="*/ 23 h 24"/>
                <a:gd name="T2" fmla="*/ 1 w 23"/>
                <a:gd name="T3" fmla="*/ 10 h 24"/>
                <a:gd name="T4" fmla="*/ 13 w 23"/>
                <a:gd name="T5" fmla="*/ 1 h 24"/>
                <a:gd name="T6" fmla="*/ 22 w 23"/>
                <a:gd name="T7" fmla="*/ 14 h 24"/>
                <a:gd name="T8" fmla="*/ 9 w 23"/>
                <a:gd name="T9" fmla="*/ 23 h 24"/>
              </a:gdLst>
              <a:ahLst/>
              <a:cxnLst>
                <a:cxn ang="0">
                  <a:pos x="T0" y="T1"/>
                </a:cxn>
                <a:cxn ang="0">
                  <a:pos x="T2" y="T3"/>
                </a:cxn>
                <a:cxn ang="0">
                  <a:pos x="T4" y="T5"/>
                </a:cxn>
                <a:cxn ang="0">
                  <a:pos x="T6" y="T7"/>
                </a:cxn>
                <a:cxn ang="0">
                  <a:pos x="T8" y="T9"/>
                </a:cxn>
              </a:cxnLst>
              <a:rect l="0" t="0" r="r" b="b"/>
              <a:pathLst>
                <a:path w="23" h="24">
                  <a:moveTo>
                    <a:pt x="9" y="23"/>
                  </a:moveTo>
                  <a:cubicBezTo>
                    <a:pt x="3" y="22"/>
                    <a:pt x="0" y="16"/>
                    <a:pt x="1" y="10"/>
                  </a:cubicBezTo>
                  <a:cubicBezTo>
                    <a:pt x="2" y="4"/>
                    <a:pt x="7" y="0"/>
                    <a:pt x="13" y="1"/>
                  </a:cubicBezTo>
                  <a:cubicBezTo>
                    <a:pt x="19" y="2"/>
                    <a:pt x="23" y="8"/>
                    <a:pt x="22" y="14"/>
                  </a:cubicBezTo>
                  <a:cubicBezTo>
                    <a:pt x="21" y="20"/>
                    <a:pt x="15" y="24"/>
                    <a:pt x="9" y="23"/>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a:extLst>
                <a:ext uri="{FF2B5EF4-FFF2-40B4-BE49-F238E27FC236}">
                  <a16:creationId xmlns:a16="http://schemas.microsoft.com/office/drawing/2014/main" id="{DF6F832B-680F-4721-931B-22AF96E60973}"/>
                </a:ext>
              </a:extLst>
            </p:cNvPr>
            <p:cNvSpPr>
              <a:spLocks/>
            </p:cNvSpPr>
            <p:nvPr/>
          </p:nvSpPr>
          <p:spPr bwMode="auto">
            <a:xfrm>
              <a:off x="-2620963" y="6838950"/>
              <a:ext cx="155575" cy="103188"/>
            </a:xfrm>
            <a:custGeom>
              <a:avLst/>
              <a:gdLst>
                <a:gd name="T0" fmla="*/ 7 w 41"/>
                <a:gd name="T1" fmla="*/ 24 h 27"/>
                <a:gd name="T2" fmla="*/ 1 w 41"/>
                <a:gd name="T3" fmla="*/ 16 h 27"/>
                <a:gd name="T4" fmla="*/ 26 w 41"/>
                <a:gd name="T5" fmla="*/ 3 h 27"/>
                <a:gd name="T6" fmla="*/ 40 w 41"/>
                <a:gd name="T7" fmla="*/ 18 h 27"/>
                <a:gd name="T8" fmla="*/ 41 w 41"/>
                <a:gd name="T9" fmla="*/ 23 h 27"/>
                <a:gd name="T10" fmla="*/ 7 w 41"/>
                <a:gd name="T11" fmla="*/ 24 h 27"/>
              </a:gdLst>
              <a:ahLst/>
              <a:cxnLst>
                <a:cxn ang="0">
                  <a:pos x="T0" y="T1"/>
                </a:cxn>
                <a:cxn ang="0">
                  <a:pos x="T2" y="T3"/>
                </a:cxn>
                <a:cxn ang="0">
                  <a:pos x="T4" y="T5"/>
                </a:cxn>
                <a:cxn ang="0">
                  <a:pos x="T6" y="T7"/>
                </a:cxn>
                <a:cxn ang="0">
                  <a:pos x="T8" y="T9"/>
                </a:cxn>
                <a:cxn ang="0">
                  <a:pos x="T10" y="T11"/>
                </a:cxn>
              </a:cxnLst>
              <a:rect l="0" t="0" r="r" b="b"/>
              <a:pathLst>
                <a:path w="41" h="27">
                  <a:moveTo>
                    <a:pt x="7" y="24"/>
                  </a:moveTo>
                  <a:cubicBezTo>
                    <a:pt x="3" y="24"/>
                    <a:pt x="0" y="20"/>
                    <a:pt x="1" y="16"/>
                  </a:cubicBezTo>
                  <a:cubicBezTo>
                    <a:pt x="3" y="8"/>
                    <a:pt x="12" y="0"/>
                    <a:pt x="26" y="3"/>
                  </a:cubicBezTo>
                  <a:cubicBezTo>
                    <a:pt x="33" y="5"/>
                    <a:pt x="39" y="11"/>
                    <a:pt x="40" y="18"/>
                  </a:cubicBezTo>
                  <a:cubicBezTo>
                    <a:pt x="41" y="20"/>
                    <a:pt x="41" y="21"/>
                    <a:pt x="41" y="23"/>
                  </a:cubicBezTo>
                  <a:cubicBezTo>
                    <a:pt x="31" y="23"/>
                    <a:pt x="23" y="27"/>
                    <a:pt x="7" y="24"/>
                  </a:cubicBezTo>
                </a:path>
              </a:pathLst>
            </a:custGeom>
            <a:solidFill>
              <a:srgbClr val="2B0A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a:extLst>
                <a:ext uri="{FF2B5EF4-FFF2-40B4-BE49-F238E27FC236}">
                  <a16:creationId xmlns:a16="http://schemas.microsoft.com/office/drawing/2014/main" id="{1F9BE4D3-97C2-40DC-A736-A9D875BCF582}"/>
                </a:ext>
              </a:extLst>
            </p:cNvPr>
            <p:cNvSpPr>
              <a:spLocks/>
            </p:cNvSpPr>
            <p:nvPr/>
          </p:nvSpPr>
          <p:spPr bwMode="auto">
            <a:xfrm>
              <a:off x="-2482850" y="6710363"/>
              <a:ext cx="136525" cy="147638"/>
            </a:xfrm>
            <a:custGeom>
              <a:avLst/>
              <a:gdLst>
                <a:gd name="T0" fmla="*/ 19 w 36"/>
                <a:gd name="T1" fmla="*/ 38 h 39"/>
                <a:gd name="T2" fmla="*/ 36 w 36"/>
                <a:gd name="T3" fmla="*/ 18 h 39"/>
                <a:gd name="T4" fmla="*/ 18 w 36"/>
                <a:gd name="T5" fmla="*/ 1 h 39"/>
                <a:gd name="T6" fmla="*/ 1 w 36"/>
                <a:gd name="T7" fmla="*/ 21 h 39"/>
                <a:gd name="T8" fmla="*/ 19 w 36"/>
                <a:gd name="T9" fmla="*/ 38 h 39"/>
              </a:gdLst>
              <a:ahLst/>
              <a:cxnLst>
                <a:cxn ang="0">
                  <a:pos x="T0" y="T1"/>
                </a:cxn>
                <a:cxn ang="0">
                  <a:pos x="T2" y="T3"/>
                </a:cxn>
                <a:cxn ang="0">
                  <a:pos x="T4" y="T5"/>
                </a:cxn>
                <a:cxn ang="0">
                  <a:pos x="T6" y="T7"/>
                </a:cxn>
                <a:cxn ang="0">
                  <a:pos x="T8" y="T9"/>
                </a:cxn>
              </a:cxnLst>
              <a:rect l="0" t="0" r="r" b="b"/>
              <a:pathLst>
                <a:path w="36" h="39">
                  <a:moveTo>
                    <a:pt x="19" y="38"/>
                  </a:moveTo>
                  <a:cubicBezTo>
                    <a:pt x="30" y="37"/>
                    <a:pt x="36" y="28"/>
                    <a:pt x="36" y="18"/>
                  </a:cubicBezTo>
                  <a:cubicBezTo>
                    <a:pt x="36" y="8"/>
                    <a:pt x="28" y="0"/>
                    <a:pt x="18" y="1"/>
                  </a:cubicBezTo>
                  <a:cubicBezTo>
                    <a:pt x="8" y="1"/>
                    <a:pt x="0" y="10"/>
                    <a:pt x="1" y="21"/>
                  </a:cubicBezTo>
                  <a:cubicBezTo>
                    <a:pt x="1" y="31"/>
                    <a:pt x="9" y="39"/>
                    <a:pt x="19" y="38"/>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29">
              <a:extLst>
                <a:ext uri="{FF2B5EF4-FFF2-40B4-BE49-F238E27FC236}">
                  <a16:creationId xmlns:a16="http://schemas.microsoft.com/office/drawing/2014/main" id="{E0D2E1AB-1230-40AF-ADCC-143958471E27}"/>
                </a:ext>
              </a:extLst>
            </p:cNvPr>
            <p:cNvSpPr>
              <a:spLocks/>
            </p:cNvSpPr>
            <p:nvPr/>
          </p:nvSpPr>
          <p:spPr bwMode="auto">
            <a:xfrm>
              <a:off x="-2540000" y="6873875"/>
              <a:ext cx="254000" cy="166688"/>
            </a:xfrm>
            <a:custGeom>
              <a:avLst/>
              <a:gdLst>
                <a:gd name="T0" fmla="*/ 0 w 67"/>
                <a:gd name="T1" fmla="*/ 38 h 44"/>
                <a:gd name="T2" fmla="*/ 0 w 67"/>
                <a:gd name="T3" fmla="*/ 30 h 44"/>
                <a:gd name="T4" fmla="*/ 24 w 67"/>
                <a:gd name="T5" fmla="*/ 5 h 44"/>
                <a:gd name="T6" fmla="*/ 64 w 67"/>
                <a:gd name="T7" fmla="*/ 24 h 44"/>
                <a:gd name="T8" fmla="*/ 55 w 67"/>
                <a:gd name="T9" fmla="*/ 40 h 44"/>
                <a:gd name="T10" fmla="*/ 0 w 67"/>
                <a:gd name="T11" fmla="*/ 38 h 44"/>
              </a:gdLst>
              <a:ahLst/>
              <a:cxnLst>
                <a:cxn ang="0">
                  <a:pos x="T0" y="T1"/>
                </a:cxn>
                <a:cxn ang="0">
                  <a:pos x="T2" y="T3"/>
                </a:cxn>
                <a:cxn ang="0">
                  <a:pos x="T4" y="T5"/>
                </a:cxn>
                <a:cxn ang="0">
                  <a:pos x="T6" y="T7"/>
                </a:cxn>
                <a:cxn ang="0">
                  <a:pos x="T8" y="T9"/>
                </a:cxn>
                <a:cxn ang="0">
                  <a:pos x="T10" y="T11"/>
                </a:cxn>
              </a:cxnLst>
              <a:rect l="0" t="0" r="r" b="b"/>
              <a:pathLst>
                <a:path w="67" h="44">
                  <a:moveTo>
                    <a:pt x="0" y="38"/>
                  </a:moveTo>
                  <a:cubicBezTo>
                    <a:pt x="0" y="35"/>
                    <a:pt x="0" y="32"/>
                    <a:pt x="0" y="30"/>
                  </a:cubicBezTo>
                  <a:cubicBezTo>
                    <a:pt x="3" y="17"/>
                    <a:pt x="13" y="8"/>
                    <a:pt x="24" y="5"/>
                  </a:cubicBezTo>
                  <a:cubicBezTo>
                    <a:pt x="47" y="0"/>
                    <a:pt x="60" y="11"/>
                    <a:pt x="64" y="24"/>
                  </a:cubicBezTo>
                  <a:cubicBezTo>
                    <a:pt x="67" y="31"/>
                    <a:pt x="62" y="39"/>
                    <a:pt x="55" y="40"/>
                  </a:cubicBezTo>
                  <a:cubicBezTo>
                    <a:pt x="30" y="44"/>
                    <a:pt x="15" y="37"/>
                    <a:pt x="0" y="38"/>
                  </a:cubicBezTo>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3" name="Text Placeholder 49">
            <a:extLst>
              <a:ext uri="{FF2B5EF4-FFF2-40B4-BE49-F238E27FC236}">
                <a16:creationId xmlns:a16="http://schemas.microsoft.com/office/drawing/2014/main" id="{3A2A3BBC-5F91-4C62-BEEF-1137BA865128}"/>
              </a:ext>
            </a:extLst>
          </p:cNvPr>
          <p:cNvSpPr txBox="1">
            <a:spLocks/>
          </p:cNvSpPr>
          <p:nvPr/>
        </p:nvSpPr>
        <p:spPr>
          <a:xfrm>
            <a:off x="943854" y="3555418"/>
            <a:ext cx="2163775" cy="376847"/>
          </a:xfrm>
          <a:prstGeom prst="rect">
            <a:avLst/>
          </a:prstGeom>
        </p:spPr>
        <p:txBody>
          <a:bodyPr vert="horz" lIns="91440" tIns="45720" rIns="91440" bIns="45720" rtlCol="0" anchor="ctr">
            <a:noAutofit/>
          </a:bodyPr>
          <a:lstStyle/>
          <a:p>
            <a:pPr lvl="0" algn="r">
              <a:lnSpc>
                <a:spcPct val="85000"/>
              </a:lnSpc>
              <a:spcBef>
                <a:spcPts val="600"/>
              </a:spcBef>
              <a:defRPr/>
            </a:pPr>
            <a:r>
              <a:rPr lang="en-US" sz="1400" b="1" dirty="0">
                <a:solidFill>
                  <a:schemeClr val="bg1"/>
                </a:solidFill>
              </a:rPr>
              <a:t>Multi geography presence and knowhow</a:t>
            </a:r>
          </a:p>
        </p:txBody>
      </p:sp>
      <p:sp>
        <p:nvSpPr>
          <p:cNvPr id="34" name="Rectangle 33">
            <a:extLst>
              <a:ext uri="{FF2B5EF4-FFF2-40B4-BE49-F238E27FC236}">
                <a16:creationId xmlns:a16="http://schemas.microsoft.com/office/drawing/2014/main" id="{40115026-A3CF-4828-9F36-AA15621D2D52}"/>
              </a:ext>
            </a:extLst>
          </p:cNvPr>
          <p:cNvSpPr/>
          <p:nvPr/>
        </p:nvSpPr>
        <p:spPr>
          <a:xfrm>
            <a:off x="169343" y="2158292"/>
            <a:ext cx="3059890" cy="900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35" name="Group 9">
            <a:extLst>
              <a:ext uri="{FF2B5EF4-FFF2-40B4-BE49-F238E27FC236}">
                <a16:creationId xmlns:a16="http://schemas.microsoft.com/office/drawing/2014/main" id="{FC8D7A0A-0868-4543-955D-A2ACF8D6FC64}"/>
              </a:ext>
            </a:extLst>
          </p:cNvPr>
          <p:cNvGrpSpPr>
            <a:grpSpLocks noChangeAspect="1"/>
          </p:cNvGrpSpPr>
          <p:nvPr/>
        </p:nvGrpSpPr>
        <p:grpSpPr>
          <a:xfrm>
            <a:off x="292372" y="2306910"/>
            <a:ext cx="538486" cy="570390"/>
            <a:chOff x="-2060576" y="3933962"/>
            <a:chExt cx="882651" cy="823913"/>
          </a:xfrm>
        </p:grpSpPr>
        <p:sp>
          <p:nvSpPr>
            <p:cNvPr id="36" name="Freeform 5">
              <a:extLst>
                <a:ext uri="{FF2B5EF4-FFF2-40B4-BE49-F238E27FC236}">
                  <a16:creationId xmlns:a16="http://schemas.microsoft.com/office/drawing/2014/main" id="{D3313C44-0AD2-46DB-8DB9-0F841F493D2B}"/>
                </a:ext>
              </a:extLst>
            </p:cNvPr>
            <p:cNvSpPr>
              <a:spLocks/>
            </p:cNvSpPr>
            <p:nvPr/>
          </p:nvSpPr>
          <p:spPr bwMode="auto">
            <a:xfrm>
              <a:off x="-2060576" y="3933962"/>
              <a:ext cx="882651" cy="823913"/>
            </a:xfrm>
            <a:custGeom>
              <a:avLst/>
              <a:gdLst>
                <a:gd name="T0" fmla="*/ 33 w 232"/>
                <a:gd name="T1" fmla="*/ 170 h 217"/>
                <a:gd name="T2" fmla="*/ 56 w 232"/>
                <a:gd name="T3" fmla="*/ 32 h 217"/>
                <a:gd name="T4" fmla="*/ 199 w 232"/>
                <a:gd name="T5" fmla="*/ 52 h 217"/>
                <a:gd name="T6" fmla="*/ 173 w 232"/>
                <a:gd name="T7" fmla="*/ 184 h 217"/>
                <a:gd name="T8" fmla="*/ 33 w 232"/>
                <a:gd name="T9" fmla="*/ 170 h 217"/>
              </a:gdLst>
              <a:ahLst/>
              <a:cxnLst>
                <a:cxn ang="0">
                  <a:pos x="T0" y="T1"/>
                </a:cxn>
                <a:cxn ang="0">
                  <a:pos x="T2" y="T3"/>
                </a:cxn>
                <a:cxn ang="0">
                  <a:pos x="T4" y="T5"/>
                </a:cxn>
                <a:cxn ang="0">
                  <a:pos x="T6" y="T7"/>
                </a:cxn>
                <a:cxn ang="0">
                  <a:pos x="T8" y="T9"/>
                </a:cxn>
              </a:cxnLst>
              <a:rect l="0" t="0" r="r" b="b"/>
              <a:pathLst>
                <a:path w="232" h="217">
                  <a:moveTo>
                    <a:pt x="33" y="170"/>
                  </a:moveTo>
                  <a:cubicBezTo>
                    <a:pt x="0" y="126"/>
                    <a:pt x="10" y="65"/>
                    <a:pt x="56" y="32"/>
                  </a:cubicBezTo>
                  <a:cubicBezTo>
                    <a:pt x="101" y="0"/>
                    <a:pt x="165" y="9"/>
                    <a:pt x="199" y="52"/>
                  </a:cubicBezTo>
                  <a:cubicBezTo>
                    <a:pt x="232" y="96"/>
                    <a:pt x="218" y="152"/>
                    <a:pt x="173" y="184"/>
                  </a:cubicBezTo>
                  <a:cubicBezTo>
                    <a:pt x="127" y="217"/>
                    <a:pt x="67" y="213"/>
                    <a:pt x="33" y="170"/>
                  </a:cubicBezTo>
                </a:path>
              </a:pathLst>
            </a:custGeom>
            <a:solidFill>
              <a:schemeClr val="bg1"/>
            </a:solid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708A70C6-B3FD-42A0-A5AA-38BBE85E6C15}"/>
                </a:ext>
              </a:extLst>
            </p:cNvPr>
            <p:cNvSpPr>
              <a:spLocks/>
            </p:cNvSpPr>
            <p:nvPr/>
          </p:nvSpPr>
          <p:spPr bwMode="auto">
            <a:xfrm>
              <a:off x="-1627188" y="4141788"/>
              <a:ext cx="7938" cy="79375"/>
            </a:xfrm>
            <a:custGeom>
              <a:avLst/>
              <a:gdLst>
                <a:gd name="T0" fmla="*/ 1 w 2"/>
                <a:gd name="T1" fmla="*/ 21 h 21"/>
                <a:gd name="T2" fmla="*/ 0 w 2"/>
                <a:gd name="T3" fmla="*/ 20 h 21"/>
                <a:gd name="T4" fmla="*/ 0 w 2"/>
                <a:gd name="T5" fmla="*/ 1 h 21"/>
                <a:gd name="T6" fmla="*/ 1 w 2"/>
                <a:gd name="T7" fmla="*/ 0 h 21"/>
                <a:gd name="T8" fmla="*/ 2 w 2"/>
                <a:gd name="T9" fmla="*/ 1 h 21"/>
                <a:gd name="T10" fmla="*/ 2 w 2"/>
                <a:gd name="T11" fmla="*/ 20 h 21"/>
                <a:gd name="T12" fmla="*/ 1 w 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 h="21">
                  <a:moveTo>
                    <a:pt x="1" y="21"/>
                  </a:moveTo>
                  <a:cubicBezTo>
                    <a:pt x="0" y="21"/>
                    <a:pt x="0" y="21"/>
                    <a:pt x="0" y="20"/>
                  </a:cubicBezTo>
                  <a:cubicBezTo>
                    <a:pt x="0" y="1"/>
                    <a:pt x="0" y="1"/>
                    <a:pt x="0" y="1"/>
                  </a:cubicBezTo>
                  <a:cubicBezTo>
                    <a:pt x="0" y="1"/>
                    <a:pt x="0" y="0"/>
                    <a:pt x="1" y="0"/>
                  </a:cubicBezTo>
                  <a:cubicBezTo>
                    <a:pt x="2" y="0"/>
                    <a:pt x="2" y="1"/>
                    <a:pt x="2" y="1"/>
                  </a:cubicBezTo>
                  <a:cubicBezTo>
                    <a:pt x="2" y="20"/>
                    <a:pt x="2" y="20"/>
                    <a:pt x="2" y="20"/>
                  </a:cubicBezTo>
                  <a:cubicBezTo>
                    <a:pt x="2" y="21"/>
                    <a:pt x="2" y="21"/>
                    <a:pt x="1" y="21"/>
                  </a:cubicBezTo>
                  <a:close/>
                </a:path>
              </a:pathLst>
            </a:custGeom>
            <a:solidFill>
              <a:srgbClr val="FF304C"/>
            </a:solid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E353D279-5069-4EAC-B5ED-2283D92AFDBC}"/>
                </a:ext>
              </a:extLst>
            </p:cNvPr>
            <p:cNvSpPr>
              <a:spLocks/>
            </p:cNvSpPr>
            <p:nvPr/>
          </p:nvSpPr>
          <p:spPr bwMode="auto">
            <a:xfrm>
              <a:off x="-1809750" y="4240213"/>
              <a:ext cx="76200" cy="46038"/>
            </a:xfrm>
            <a:custGeom>
              <a:avLst/>
              <a:gdLst>
                <a:gd name="T0" fmla="*/ 18 w 20"/>
                <a:gd name="T1" fmla="*/ 12 h 12"/>
                <a:gd name="T2" fmla="*/ 17 w 20"/>
                <a:gd name="T3" fmla="*/ 12 h 12"/>
                <a:gd name="T4" fmla="*/ 1 w 20"/>
                <a:gd name="T5" fmla="*/ 3 h 12"/>
                <a:gd name="T6" fmla="*/ 1 w 20"/>
                <a:gd name="T7" fmla="*/ 1 h 12"/>
                <a:gd name="T8" fmla="*/ 3 w 20"/>
                <a:gd name="T9" fmla="*/ 1 h 12"/>
                <a:gd name="T10" fmla="*/ 19 w 20"/>
                <a:gd name="T11" fmla="*/ 10 h 12"/>
                <a:gd name="T12" fmla="*/ 19 w 20"/>
                <a:gd name="T13" fmla="*/ 12 h 12"/>
                <a:gd name="T14" fmla="*/ 18 w 20"/>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2">
                  <a:moveTo>
                    <a:pt x="18" y="12"/>
                  </a:moveTo>
                  <a:cubicBezTo>
                    <a:pt x="18" y="12"/>
                    <a:pt x="18" y="12"/>
                    <a:pt x="17" y="12"/>
                  </a:cubicBezTo>
                  <a:cubicBezTo>
                    <a:pt x="1" y="3"/>
                    <a:pt x="1" y="3"/>
                    <a:pt x="1" y="3"/>
                  </a:cubicBezTo>
                  <a:cubicBezTo>
                    <a:pt x="1" y="2"/>
                    <a:pt x="0" y="2"/>
                    <a:pt x="1" y="1"/>
                  </a:cubicBezTo>
                  <a:cubicBezTo>
                    <a:pt x="1" y="0"/>
                    <a:pt x="2" y="0"/>
                    <a:pt x="3" y="1"/>
                  </a:cubicBezTo>
                  <a:cubicBezTo>
                    <a:pt x="19" y="10"/>
                    <a:pt x="19" y="10"/>
                    <a:pt x="19" y="10"/>
                  </a:cubicBezTo>
                  <a:cubicBezTo>
                    <a:pt x="19" y="10"/>
                    <a:pt x="20" y="11"/>
                    <a:pt x="19" y="12"/>
                  </a:cubicBezTo>
                  <a:cubicBezTo>
                    <a:pt x="19" y="12"/>
                    <a:pt x="19" y="12"/>
                    <a:pt x="18" y="12"/>
                  </a:cubicBezTo>
                  <a:close/>
                </a:path>
              </a:pathLst>
            </a:custGeom>
            <a:solidFill>
              <a:srgbClr val="FF304C"/>
            </a:solid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8">
              <a:extLst>
                <a:ext uri="{FF2B5EF4-FFF2-40B4-BE49-F238E27FC236}">
                  <a16:creationId xmlns:a16="http://schemas.microsoft.com/office/drawing/2014/main" id="{37074A90-94F2-4BE6-9BC2-2B908B1A17CF}"/>
                </a:ext>
              </a:extLst>
            </p:cNvPr>
            <p:cNvSpPr>
              <a:spLocks/>
            </p:cNvSpPr>
            <p:nvPr/>
          </p:nvSpPr>
          <p:spPr bwMode="auto">
            <a:xfrm>
              <a:off x="-1809750" y="4411663"/>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8CA280F1-86D7-4A51-9B62-7A1A04D2FEE3}"/>
                </a:ext>
              </a:extLst>
            </p:cNvPr>
            <p:cNvSpPr>
              <a:spLocks/>
            </p:cNvSpPr>
            <p:nvPr/>
          </p:nvSpPr>
          <p:spPr bwMode="auto">
            <a:xfrm>
              <a:off x="-1516063" y="4416425"/>
              <a:ext cx="71438" cy="44450"/>
            </a:xfrm>
            <a:custGeom>
              <a:avLst/>
              <a:gdLst>
                <a:gd name="T0" fmla="*/ 17 w 19"/>
                <a:gd name="T1" fmla="*/ 12 h 12"/>
                <a:gd name="T2" fmla="*/ 17 w 19"/>
                <a:gd name="T3" fmla="*/ 12 h 12"/>
                <a:gd name="T4" fmla="*/ 1 w 19"/>
                <a:gd name="T5" fmla="*/ 3 h 12"/>
                <a:gd name="T6" fmla="*/ 0 w 19"/>
                <a:gd name="T7" fmla="*/ 1 h 12"/>
                <a:gd name="T8" fmla="*/ 2 w 19"/>
                <a:gd name="T9" fmla="*/ 1 h 12"/>
                <a:gd name="T10" fmla="*/ 18 w 19"/>
                <a:gd name="T11" fmla="*/ 10 h 12"/>
                <a:gd name="T12" fmla="*/ 18 w 19"/>
                <a:gd name="T13" fmla="*/ 12 h 12"/>
                <a:gd name="T14" fmla="*/ 17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7" y="12"/>
                  </a:moveTo>
                  <a:cubicBezTo>
                    <a:pt x="17" y="12"/>
                    <a:pt x="17" y="12"/>
                    <a:pt x="17" y="12"/>
                  </a:cubicBezTo>
                  <a:cubicBezTo>
                    <a:pt x="1" y="3"/>
                    <a:pt x="1" y="3"/>
                    <a:pt x="1" y="3"/>
                  </a:cubicBezTo>
                  <a:cubicBezTo>
                    <a:pt x="0" y="2"/>
                    <a:pt x="0" y="2"/>
                    <a:pt x="0" y="1"/>
                  </a:cubicBezTo>
                  <a:cubicBezTo>
                    <a:pt x="0" y="0"/>
                    <a:pt x="1" y="0"/>
                    <a:pt x="2" y="1"/>
                  </a:cubicBezTo>
                  <a:cubicBezTo>
                    <a:pt x="18" y="10"/>
                    <a:pt x="18" y="10"/>
                    <a:pt x="18" y="10"/>
                  </a:cubicBezTo>
                  <a:cubicBezTo>
                    <a:pt x="19" y="10"/>
                    <a:pt x="19" y="11"/>
                    <a:pt x="18" y="12"/>
                  </a:cubicBezTo>
                  <a:cubicBezTo>
                    <a:pt x="18" y="12"/>
                    <a:pt x="18" y="12"/>
                    <a:pt x="17" y="12"/>
                  </a:cubicBezTo>
                  <a:close/>
                </a:path>
              </a:pathLst>
            </a:custGeom>
            <a:solidFill>
              <a:srgbClr val="FF304C"/>
            </a:solid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AC3FE525-0670-4CBF-BA7B-970201F2EF0F}"/>
                </a:ext>
              </a:extLst>
            </p:cNvPr>
            <p:cNvSpPr>
              <a:spLocks/>
            </p:cNvSpPr>
            <p:nvPr/>
          </p:nvSpPr>
          <p:spPr bwMode="auto">
            <a:xfrm>
              <a:off x="-1512888" y="4248150"/>
              <a:ext cx="73025" cy="46038"/>
            </a:xfrm>
            <a:custGeom>
              <a:avLst/>
              <a:gdLst>
                <a:gd name="T0" fmla="*/ 1 w 19"/>
                <a:gd name="T1" fmla="*/ 12 h 12"/>
                <a:gd name="T2" fmla="*/ 0 w 19"/>
                <a:gd name="T3" fmla="*/ 11 h 12"/>
                <a:gd name="T4" fmla="*/ 0 w 19"/>
                <a:gd name="T5" fmla="*/ 9 h 12"/>
                <a:gd name="T6" fmla="*/ 17 w 19"/>
                <a:gd name="T7" fmla="*/ 0 h 12"/>
                <a:gd name="T8" fmla="*/ 18 w 19"/>
                <a:gd name="T9" fmla="*/ 1 h 12"/>
                <a:gd name="T10" fmla="*/ 18 w 19"/>
                <a:gd name="T11" fmla="*/ 2 h 12"/>
                <a:gd name="T12" fmla="*/ 2 w 19"/>
                <a:gd name="T13" fmla="*/ 12 h 12"/>
                <a:gd name="T14" fmla="*/ 1 w 19"/>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2">
                  <a:moveTo>
                    <a:pt x="1" y="12"/>
                  </a:moveTo>
                  <a:cubicBezTo>
                    <a:pt x="1" y="12"/>
                    <a:pt x="0" y="12"/>
                    <a:pt x="0" y="11"/>
                  </a:cubicBezTo>
                  <a:cubicBezTo>
                    <a:pt x="0" y="11"/>
                    <a:pt x="0" y="10"/>
                    <a:pt x="0" y="9"/>
                  </a:cubicBezTo>
                  <a:cubicBezTo>
                    <a:pt x="17" y="0"/>
                    <a:pt x="17" y="0"/>
                    <a:pt x="17" y="0"/>
                  </a:cubicBezTo>
                  <a:cubicBezTo>
                    <a:pt x="17" y="0"/>
                    <a:pt x="18" y="0"/>
                    <a:pt x="18" y="1"/>
                  </a:cubicBezTo>
                  <a:cubicBezTo>
                    <a:pt x="19" y="1"/>
                    <a:pt x="18" y="2"/>
                    <a:pt x="18" y="2"/>
                  </a:cubicBezTo>
                  <a:cubicBezTo>
                    <a:pt x="2" y="12"/>
                    <a:pt x="2" y="12"/>
                    <a:pt x="2" y="12"/>
                  </a:cubicBezTo>
                  <a:cubicBezTo>
                    <a:pt x="1" y="12"/>
                    <a:pt x="1" y="12"/>
                    <a:pt x="1" y="12"/>
                  </a:cubicBezTo>
                  <a:close/>
                </a:path>
              </a:pathLst>
            </a:custGeom>
            <a:solidFill>
              <a:srgbClr val="FF304C"/>
            </a:solid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7F447D4E-CCAF-4D54-802F-3A6970AFC58F}"/>
                </a:ext>
              </a:extLst>
            </p:cNvPr>
            <p:cNvSpPr>
              <a:spLocks/>
            </p:cNvSpPr>
            <p:nvPr/>
          </p:nvSpPr>
          <p:spPr bwMode="auto">
            <a:xfrm>
              <a:off x="-1728788" y="4244975"/>
              <a:ext cx="212725" cy="261938"/>
            </a:xfrm>
            <a:custGeom>
              <a:avLst/>
              <a:gdLst>
                <a:gd name="T0" fmla="*/ 54 w 56"/>
                <a:gd name="T1" fmla="*/ 23 h 69"/>
                <a:gd name="T2" fmla="*/ 24 w 56"/>
                <a:gd name="T3" fmla="*/ 2 h 69"/>
                <a:gd name="T4" fmla="*/ 8 w 56"/>
                <a:gd name="T5" fmla="*/ 10 h 69"/>
                <a:gd name="T6" fmla="*/ 2 w 56"/>
                <a:gd name="T7" fmla="*/ 34 h 69"/>
                <a:gd name="T8" fmla="*/ 14 w 56"/>
                <a:gd name="T9" fmla="*/ 51 h 69"/>
                <a:gd name="T10" fmla="*/ 14 w 56"/>
                <a:gd name="T11" fmla="*/ 52 h 69"/>
                <a:gd name="T12" fmla="*/ 14 w 56"/>
                <a:gd name="T13" fmla="*/ 54 h 69"/>
                <a:gd name="T14" fmla="*/ 14 w 56"/>
                <a:gd name="T15" fmla="*/ 60 h 69"/>
                <a:gd name="T16" fmla="*/ 14 w 56"/>
                <a:gd name="T17" fmla="*/ 60 h 69"/>
                <a:gd name="T18" fmla="*/ 14 w 56"/>
                <a:gd name="T19" fmla="*/ 60 h 69"/>
                <a:gd name="T20" fmla="*/ 14 w 56"/>
                <a:gd name="T21" fmla="*/ 62 h 69"/>
                <a:gd name="T22" fmla="*/ 14 w 56"/>
                <a:gd name="T23" fmla="*/ 67 h 69"/>
                <a:gd name="T24" fmla="*/ 37 w 56"/>
                <a:gd name="T25" fmla="*/ 66 h 69"/>
                <a:gd name="T26" fmla="*/ 39 w 56"/>
                <a:gd name="T27" fmla="*/ 65 h 69"/>
                <a:gd name="T28" fmla="*/ 39 w 56"/>
                <a:gd name="T29" fmla="*/ 65 h 69"/>
                <a:gd name="T30" fmla="*/ 39 w 56"/>
                <a:gd name="T31" fmla="*/ 65 h 69"/>
                <a:gd name="T32" fmla="*/ 41 w 56"/>
                <a:gd name="T33" fmla="*/ 62 h 69"/>
                <a:gd name="T34" fmla="*/ 41 w 56"/>
                <a:gd name="T35" fmla="*/ 61 h 69"/>
                <a:gd name="T36" fmla="*/ 41 w 56"/>
                <a:gd name="T37" fmla="*/ 54 h 69"/>
                <a:gd name="T38" fmla="*/ 41 w 56"/>
                <a:gd name="T39" fmla="*/ 53 h 69"/>
                <a:gd name="T40" fmla="*/ 42 w 56"/>
                <a:gd name="T41" fmla="*/ 51 h 69"/>
                <a:gd name="T42" fmla="*/ 54 w 56"/>
                <a:gd name="T43"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 h="69">
                  <a:moveTo>
                    <a:pt x="54" y="23"/>
                  </a:moveTo>
                  <a:cubicBezTo>
                    <a:pt x="52" y="10"/>
                    <a:pt x="39" y="0"/>
                    <a:pt x="24" y="2"/>
                  </a:cubicBezTo>
                  <a:cubicBezTo>
                    <a:pt x="18" y="3"/>
                    <a:pt x="12" y="5"/>
                    <a:pt x="8" y="10"/>
                  </a:cubicBezTo>
                  <a:cubicBezTo>
                    <a:pt x="2" y="17"/>
                    <a:pt x="0" y="25"/>
                    <a:pt x="2" y="34"/>
                  </a:cubicBezTo>
                  <a:cubicBezTo>
                    <a:pt x="3" y="41"/>
                    <a:pt x="7" y="47"/>
                    <a:pt x="14" y="51"/>
                  </a:cubicBezTo>
                  <a:cubicBezTo>
                    <a:pt x="14" y="52"/>
                    <a:pt x="14" y="52"/>
                    <a:pt x="14" y="52"/>
                  </a:cubicBezTo>
                  <a:cubicBezTo>
                    <a:pt x="14" y="53"/>
                    <a:pt x="14" y="53"/>
                    <a:pt x="14" y="54"/>
                  </a:cubicBezTo>
                  <a:cubicBezTo>
                    <a:pt x="14" y="56"/>
                    <a:pt x="14" y="58"/>
                    <a:pt x="14" y="60"/>
                  </a:cubicBezTo>
                  <a:cubicBezTo>
                    <a:pt x="14" y="60"/>
                    <a:pt x="14" y="60"/>
                    <a:pt x="14" y="60"/>
                  </a:cubicBezTo>
                  <a:cubicBezTo>
                    <a:pt x="14" y="60"/>
                    <a:pt x="14" y="60"/>
                    <a:pt x="14" y="60"/>
                  </a:cubicBezTo>
                  <a:cubicBezTo>
                    <a:pt x="14" y="62"/>
                    <a:pt x="14" y="62"/>
                    <a:pt x="14" y="62"/>
                  </a:cubicBezTo>
                  <a:cubicBezTo>
                    <a:pt x="14" y="67"/>
                    <a:pt x="14" y="67"/>
                    <a:pt x="14" y="67"/>
                  </a:cubicBezTo>
                  <a:cubicBezTo>
                    <a:pt x="21" y="66"/>
                    <a:pt x="27" y="69"/>
                    <a:pt x="37" y="66"/>
                  </a:cubicBezTo>
                  <a:cubicBezTo>
                    <a:pt x="38" y="66"/>
                    <a:pt x="38" y="66"/>
                    <a:pt x="39" y="65"/>
                  </a:cubicBezTo>
                  <a:cubicBezTo>
                    <a:pt x="39" y="65"/>
                    <a:pt x="39" y="65"/>
                    <a:pt x="39" y="65"/>
                  </a:cubicBezTo>
                  <a:cubicBezTo>
                    <a:pt x="39" y="65"/>
                    <a:pt x="39" y="65"/>
                    <a:pt x="39" y="65"/>
                  </a:cubicBezTo>
                  <a:cubicBezTo>
                    <a:pt x="40" y="64"/>
                    <a:pt x="41" y="63"/>
                    <a:pt x="41" y="62"/>
                  </a:cubicBezTo>
                  <a:cubicBezTo>
                    <a:pt x="41" y="61"/>
                    <a:pt x="41" y="61"/>
                    <a:pt x="41" y="61"/>
                  </a:cubicBezTo>
                  <a:cubicBezTo>
                    <a:pt x="41" y="59"/>
                    <a:pt x="41" y="56"/>
                    <a:pt x="41" y="54"/>
                  </a:cubicBezTo>
                  <a:cubicBezTo>
                    <a:pt x="41" y="53"/>
                    <a:pt x="41" y="53"/>
                    <a:pt x="41" y="53"/>
                  </a:cubicBezTo>
                  <a:cubicBezTo>
                    <a:pt x="41" y="52"/>
                    <a:pt x="41" y="52"/>
                    <a:pt x="42" y="51"/>
                  </a:cubicBezTo>
                  <a:cubicBezTo>
                    <a:pt x="52" y="45"/>
                    <a:pt x="56" y="34"/>
                    <a:pt x="54" y="23"/>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D5F1DB4E-790D-4948-8867-8D2C4CD13ACF}"/>
                </a:ext>
              </a:extLst>
            </p:cNvPr>
            <p:cNvSpPr>
              <a:spLocks/>
            </p:cNvSpPr>
            <p:nvPr/>
          </p:nvSpPr>
          <p:spPr bwMode="auto">
            <a:xfrm>
              <a:off x="-1673225" y="4503738"/>
              <a:ext cx="95250" cy="19050"/>
            </a:xfrm>
            <a:custGeom>
              <a:avLst/>
              <a:gdLst>
                <a:gd name="T0" fmla="*/ 25 w 25"/>
                <a:gd name="T1" fmla="*/ 4 h 5"/>
                <a:gd name="T2" fmla="*/ 25 w 25"/>
                <a:gd name="T3" fmla="*/ 2 h 5"/>
                <a:gd name="T4" fmla="*/ 24 w 25"/>
                <a:gd name="T5" fmla="*/ 1 h 5"/>
                <a:gd name="T6" fmla="*/ 24 w 25"/>
                <a:gd name="T7" fmla="*/ 0 h 5"/>
                <a:gd name="T8" fmla="*/ 24 w 25"/>
                <a:gd name="T9" fmla="*/ 0 h 5"/>
                <a:gd name="T10" fmla="*/ 24 w 25"/>
                <a:gd name="T11" fmla="*/ 0 h 5"/>
                <a:gd name="T12" fmla="*/ 23 w 25"/>
                <a:gd name="T13" fmla="*/ 0 h 5"/>
                <a:gd name="T14" fmla="*/ 23 w 25"/>
                <a:gd name="T15" fmla="*/ 0 h 5"/>
                <a:gd name="T16" fmla="*/ 22 w 25"/>
                <a:gd name="T17" fmla="*/ 0 h 5"/>
                <a:gd name="T18" fmla="*/ 1 w 25"/>
                <a:gd name="T19" fmla="*/ 1 h 5"/>
                <a:gd name="T20" fmla="*/ 1 w 25"/>
                <a:gd name="T21" fmla="*/ 1 h 5"/>
                <a:gd name="T22" fmla="*/ 1 w 25"/>
                <a:gd name="T23" fmla="*/ 2 h 5"/>
                <a:gd name="T24" fmla="*/ 2 w 25"/>
                <a:gd name="T25" fmla="*/ 5 h 5"/>
                <a:gd name="T26" fmla="*/ 3 w 25"/>
                <a:gd name="T27" fmla="*/ 5 h 5"/>
                <a:gd name="T28" fmla="*/ 22 w 25"/>
                <a:gd name="T29" fmla="*/ 5 h 5"/>
                <a:gd name="T30" fmla="*/ 25 w 25"/>
                <a:gd name="T31" fmla="*/ 4 h 5"/>
                <a:gd name="T32" fmla="*/ 25 w 25"/>
                <a:gd name="T33" fmla="*/ 4 h 5"/>
                <a:gd name="T34" fmla="*/ 25 w 25"/>
                <a:gd name="T3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5">
                  <a:moveTo>
                    <a:pt x="25" y="4"/>
                  </a:moveTo>
                  <a:cubicBezTo>
                    <a:pt x="25" y="3"/>
                    <a:pt x="25" y="3"/>
                    <a:pt x="25" y="2"/>
                  </a:cubicBezTo>
                  <a:cubicBezTo>
                    <a:pt x="25" y="2"/>
                    <a:pt x="25" y="1"/>
                    <a:pt x="24" y="1"/>
                  </a:cubicBezTo>
                  <a:cubicBezTo>
                    <a:pt x="24" y="1"/>
                    <a:pt x="24" y="0"/>
                    <a:pt x="24" y="0"/>
                  </a:cubicBezTo>
                  <a:cubicBezTo>
                    <a:pt x="24" y="0"/>
                    <a:pt x="24" y="0"/>
                    <a:pt x="24" y="0"/>
                  </a:cubicBezTo>
                  <a:cubicBezTo>
                    <a:pt x="24" y="0"/>
                    <a:pt x="24" y="0"/>
                    <a:pt x="24" y="0"/>
                  </a:cubicBezTo>
                  <a:cubicBezTo>
                    <a:pt x="23" y="0"/>
                    <a:pt x="23" y="0"/>
                    <a:pt x="23" y="0"/>
                  </a:cubicBezTo>
                  <a:cubicBezTo>
                    <a:pt x="23" y="0"/>
                    <a:pt x="23" y="0"/>
                    <a:pt x="23" y="0"/>
                  </a:cubicBezTo>
                  <a:cubicBezTo>
                    <a:pt x="22" y="0"/>
                    <a:pt x="22" y="0"/>
                    <a:pt x="22" y="0"/>
                  </a:cubicBezTo>
                  <a:cubicBezTo>
                    <a:pt x="12" y="3"/>
                    <a:pt x="7" y="0"/>
                    <a:pt x="1" y="1"/>
                  </a:cubicBezTo>
                  <a:cubicBezTo>
                    <a:pt x="1" y="1"/>
                    <a:pt x="1" y="1"/>
                    <a:pt x="1" y="1"/>
                  </a:cubicBezTo>
                  <a:cubicBezTo>
                    <a:pt x="1" y="1"/>
                    <a:pt x="1" y="2"/>
                    <a:pt x="1" y="2"/>
                  </a:cubicBezTo>
                  <a:cubicBezTo>
                    <a:pt x="0" y="4"/>
                    <a:pt x="1" y="5"/>
                    <a:pt x="2" y="5"/>
                  </a:cubicBezTo>
                  <a:cubicBezTo>
                    <a:pt x="2" y="5"/>
                    <a:pt x="3" y="5"/>
                    <a:pt x="3" y="5"/>
                  </a:cubicBezTo>
                  <a:cubicBezTo>
                    <a:pt x="22" y="5"/>
                    <a:pt x="22" y="5"/>
                    <a:pt x="22" y="5"/>
                  </a:cubicBezTo>
                  <a:cubicBezTo>
                    <a:pt x="23" y="5"/>
                    <a:pt x="24" y="5"/>
                    <a:pt x="25" y="4"/>
                  </a:cubicBezTo>
                  <a:cubicBezTo>
                    <a:pt x="25" y="4"/>
                    <a:pt x="25" y="4"/>
                    <a:pt x="25" y="4"/>
                  </a:cubicBezTo>
                  <a:cubicBezTo>
                    <a:pt x="25" y="4"/>
                    <a:pt x="25" y="4"/>
                    <a:pt x="25" y="4"/>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76CA93FA-7F27-42EA-A283-323DD989E1C8}"/>
                </a:ext>
              </a:extLst>
            </p:cNvPr>
            <p:cNvSpPr>
              <a:spLocks/>
            </p:cNvSpPr>
            <p:nvPr/>
          </p:nvSpPr>
          <p:spPr bwMode="auto">
            <a:xfrm>
              <a:off x="-1665288" y="4529138"/>
              <a:ext cx="80963" cy="38100"/>
            </a:xfrm>
            <a:custGeom>
              <a:avLst/>
              <a:gdLst>
                <a:gd name="T0" fmla="*/ 19 w 21"/>
                <a:gd name="T1" fmla="*/ 5 h 10"/>
                <a:gd name="T2" fmla="*/ 13 w 21"/>
                <a:gd name="T3" fmla="*/ 10 h 10"/>
                <a:gd name="T4" fmla="*/ 8 w 21"/>
                <a:gd name="T5" fmla="*/ 10 h 10"/>
                <a:gd name="T6" fmla="*/ 3 w 21"/>
                <a:gd name="T7" fmla="*/ 5 h 10"/>
                <a:gd name="T8" fmla="*/ 3 w 21"/>
                <a:gd name="T9" fmla="*/ 5 h 10"/>
                <a:gd name="T10" fmla="*/ 1 w 21"/>
                <a:gd name="T11" fmla="*/ 2 h 10"/>
                <a:gd name="T12" fmla="*/ 3 w 21"/>
                <a:gd name="T13" fmla="*/ 0 h 10"/>
                <a:gd name="T14" fmla="*/ 19 w 21"/>
                <a:gd name="T15" fmla="*/ 0 h 10"/>
                <a:gd name="T16" fmla="*/ 21 w 21"/>
                <a:gd name="T17" fmla="*/ 2 h 10"/>
                <a:gd name="T18" fmla="*/ 19 w 21"/>
                <a:gd name="T19" fmla="*/ 5 h 10"/>
                <a:gd name="T20" fmla="*/ 19 w 21"/>
                <a:gd name="T21"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0">
                  <a:moveTo>
                    <a:pt x="19" y="5"/>
                  </a:moveTo>
                  <a:cubicBezTo>
                    <a:pt x="19" y="8"/>
                    <a:pt x="16" y="10"/>
                    <a:pt x="13" y="10"/>
                  </a:cubicBezTo>
                  <a:cubicBezTo>
                    <a:pt x="12" y="10"/>
                    <a:pt x="10" y="10"/>
                    <a:pt x="8" y="10"/>
                  </a:cubicBezTo>
                  <a:cubicBezTo>
                    <a:pt x="6" y="10"/>
                    <a:pt x="3" y="8"/>
                    <a:pt x="3" y="5"/>
                  </a:cubicBezTo>
                  <a:cubicBezTo>
                    <a:pt x="3" y="5"/>
                    <a:pt x="3" y="5"/>
                    <a:pt x="3" y="5"/>
                  </a:cubicBezTo>
                  <a:cubicBezTo>
                    <a:pt x="1" y="5"/>
                    <a:pt x="0" y="3"/>
                    <a:pt x="1" y="2"/>
                  </a:cubicBezTo>
                  <a:cubicBezTo>
                    <a:pt x="1" y="1"/>
                    <a:pt x="2" y="0"/>
                    <a:pt x="3" y="0"/>
                  </a:cubicBezTo>
                  <a:cubicBezTo>
                    <a:pt x="8" y="0"/>
                    <a:pt x="13" y="0"/>
                    <a:pt x="19" y="0"/>
                  </a:cubicBezTo>
                  <a:cubicBezTo>
                    <a:pt x="20" y="0"/>
                    <a:pt x="21" y="1"/>
                    <a:pt x="21" y="2"/>
                  </a:cubicBezTo>
                  <a:cubicBezTo>
                    <a:pt x="21" y="4"/>
                    <a:pt x="20" y="5"/>
                    <a:pt x="19" y="5"/>
                  </a:cubicBezTo>
                  <a:cubicBezTo>
                    <a:pt x="19" y="5"/>
                    <a:pt x="19" y="5"/>
                    <a:pt x="19" y="5"/>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5" name="Text Placeholder 49">
            <a:extLst>
              <a:ext uri="{FF2B5EF4-FFF2-40B4-BE49-F238E27FC236}">
                <a16:creationId xmlns:a16="http://schemas.microsoft.com/office/drawing/2014/main" id="{56F155E1-A903-4BD9-AA8B-59A3F0667CF6}"/>
              </a:ext>
            </a:extLst>
          </p:cNvPr>
          <p:cNvSpPr txBox="1">
            <a:spLocks/>
          </p:cNvSpPr>
          <p:nvPr/>
        </p:nvSpPr>
        <p:spPr>
          <a:xfrm>
            <a:off x="948158" y="2427301"/>
            <a:ext cx="2163775" cy="376847"/>
          </a:xfrm>
          <a:prstGeom prst="rect">
            <a:avLst/>
          </a:prstGeom>
        </p:spPr>
        <p:txBody>
          <a:bodyPr vert="horz" lIns="91440" tIns="45720" rIns="91440" bIns="45720" rtlCol="0" anchor="ctr">
            <a:noAutofit/>
          </a:bodyPr>
          <a:lstStyle/>
          <a:p>
            <a:pPr lvl="0" algn="r">
              <a:lnSpc>
                <a:spcPct val="85000"/>
              </a:lnSpc>
              <a:spcBef>
                <a:spcPts val="600"/>
              </a:spcBef>
              <a:defRPr/>
            </a:pPr>
            <a:r>
              <a:rPr lang="en-US" sz="1400" b="1">
                <a:highlight>
                  <a:srgbClr val="FFFF00"/>
                </a:highlight>
              </a:rPr>
              <a:t>Knowledge of Temenos cloud foundation</a:t>
            </a:r>
          </a:p>
        </p:txBody>
      </p:sp>
      <p:sp>
        <p:nvSpPr>
          <p:cNvPr id="46" name="TextBox 45">
            <a:extLst>
              <a:ext uri="{FF2B5EF4-FFF2-40B4-BE49-F238E27FC236}">
                <a16:creationId xmlns:a16="http://schemas.microsoft.com/office/drawing/2014/main" id="{5244975D-FE12-453C-96D7-EE7334957F46}"/>
              </a:ext>
            </a:extLst>
          </p:cNvPr>
          <p:cNvSpPr txBox="1"/>
          <p:nvPr/>
        </p:nvSpPr>
        <p:spPr>
          <a:xfrm>
            <a:off x="3371780" y="1114762"/>
            <a:ext cx="8610871" cy="769441"/>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GB" sz="1100" dirty="0"/>
              <a:t>We are Temenos Platinum Partner with 25+ years of Temenos experience.</a:t>
            </a:r>
          </a:p>
          <a:p>
            <a:pPr marL="171450" indent="-171450">
              <a:buClr>
                <a:schemeClr val="tx1"/>
              </a:buClr>
              <a:buFont typeface="Arial" panose="020B0604020202020204" pitchFamily="34" charset="0"/>
              <a:buChar char="•"/>
            </a:pPr>
            <a:r>
              <a:rPr lang="en-GB" sz="1100" dirty="0"/>
              <a:t>Capgemini has a dedicated centre of excellence for leading transact TPH solution build and cloud upgrade implementations</a:t>
            </a:r>
          </a:p>
          <a:p>
            <a:pPr marL="171450" indent="-171450">
              <a:buClr>
                <a:schemeClr val="tx1"/>
              </a:buClr>
              <a:buFont typeface="Arial" panose="020B0604020202020204" pitchFamily="34" charset="0"/>
              <a:buChar char="•"/>
            </a:pPr>
            <a:r>
              <a:rPr lang="en-GB" sz="1100" dirty="0"/>
              <a:t>We have 900+ FTE with  T24 TPH Payments domain expertise delivering projects globally</a:t>
            </a:r>
          </a:p>
          <a:p>
            <a:pPr marL="171450" indent="-171450">
              <a:buClr>
                <a:schemeClr val="tx1"/>
              </a:buClr>
              <a:buFont typeface="Arial" panose="020B0604020202020204" pitchFamily="34" charset="0"/>
              <a:buChar char="•"/>
            </a:pPr>
            <a:r>
              <a:rPr lang="en-GB" sz="1100" dirty="0">
                <a:highlight>
                  <a:srgbClr val="FFFF00"/>
                </a:highlight>
              </a:rPr>
              <a:t>We have done TPH SAAS upgrades for XX number of customers.</a:t>
            </a:r>
          </a:p>
        </p:txBody>
      </p:sp>
      <p:sp>
        <p:nvSpPr>
          <p:cNvPr id="47" name="TextBox 46">
            <a:extLst>
              <a:ext uri="{FF2B5EF4-FFF2-40B4-BE49-F238E27FC236}">
                <a16:creationId xmlns:a16="http://schemas.microsoft.com/office/drawing/2014/main" id="{B5E50065-8113-4BFA-A55E-F61A1B29F143}"/>
              </a:ext>
            </a:extLst>
          </p:cNvPr>
          <p:cNvSpPr txBox="1"/>
          <p:nvPr/>
        </p:nvSpPr>
        <p:spPr>
          <a:xfrm>
            <a:off x="3371780" y="2222404"/>
            <a:ext cx="8650877" cy="261610"/>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GB" sz="1100">
                <a:highlight>
                  <a:srgbClr val="FFFF00"/>
                </a:highlight>
              </a:rPr>
              <a:t>TBF</a:t>
            </a:r>
          </a:p>
        </p:txBody>
      </p:sp>
      <p:sp>
        <p:nvSpPr>
          <p:cNvPr id="49" name="TextBox 48">
            <a:extLst>
              <a:ext uri="{FF2B5EF4-FFF2-40B4-BE49-F238E27FC236}">
                <a16:creationId xmlns:a16="http://schemas.microsoft.com/office/drawing/2014/main" id="{9D947B43-2B17-463B-AF57-22BBAA4E6D9D}"/>
              </a:ext>
            </a:extLst>
          </p:cNvPr>
          <p:cNvSpPr txBox="1"/>
          <p:nvPr/>
        </p:nvSpPr>
        <p:spPr>
          <a:xfrm>
            <a:off x="3371780" y="5570977"/>
            <a:ext cx="8610871" cy="261610"/>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GB" sz="1100">
                <a:solidFill>
                  <a:srgbClr val="FF0000"/>
                </a:solidFill>
              </a:rPr>
              <a:t>We  have the ability to onboard SMEs and technical consultants to start working with Bank &amp; Temenos on day 1</a:t>
            </a:r>
          </a:p>
        </p:txBody>
      </p:sp>
      <p:sp>
        <p:nvSpPr>
          <p:cNvPr id="50" name="TextBox 49">
            <a:extLst>
              <a:ext uri="{FF2B5EF4-FFF2-40B4-BE49-F238E27FC236}">
                <a16:creationId xmlns:a16="http://schemas.microsoft.com/office/drawing/2014/main" id="{128F80D3-2FD5-4747-88A1-756F1A98D694}"/>
              </a:ext>
            </a:extLst>
          </p:cNvPr>
          <p:cNvSpPr txBox="1"/>
          <p:nvPr/>
        </p:nvSpPr>
        <p:spPr>
          <a:xfrm>
            <a:off x="3371780" y="3241867"/>
            <a:ext cx="8610871" cy="938719"/>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GB" sz="1100"/>
              <a:t>We have a well-established presence in most of the geographies that can be leveraged by DZ Bank, particularly nearshore locations</a:t>
            </a:r>
          </a:p>
          <a:p>
            <a:pPr marL="171450" indent="-171450">
              <a:buClr>
                <a:schemeClr val="tx1"/>
              </a:buClr>
              <a:buFont typeface="Arial" panose="020B0604020202020204" pitchFamily="34" charset="0"/>
              <a:buChar char="•"/>
            </a:pPr>
            <a:r>
              <a:rPr lang="en-GB" sz="1100"/>
              <a:t>We are ready to support roles in a hybrid location model to best cost-benefit outcomes.</a:t>
            </a:r>
          </a:p>
          <a:p>
            <a:pPr marL="171450" indent="-171450">
              <a:buClr>
                <a:schemeClr val="tx1"/>
              </a:buClr>
              <a:buFont typeface="Arial" panose="020B0604020202020204" pitchFamily="34" charset="0"/>
              <a:buChar char="•"/>
            </a:pPr>
            <a:r>
              <a:rPr lang="en-GB" sz="1100"/>
              <a:t>We have done various Temenos engagements in these 4 countries (Singapore, Hongkong, US, UK) and have the regulatory knowledge </a:t>
            </a:r>
          </a:p>
        </p:txBody>
      </p:sp>
      <p:sp>
        <p:nvSpPr>
          <p:cNvPr id="2" name="TextBox 1">
            <a:extLst>
              <a:ext uri="{FF2B5EF4-FFF2-40B4-BE49-F238E27FC236}">
                <a16:creationId xmlns:a16="http://schemas.microsoft.com/office/drawing/2014/main" id="{6BD9FD8C-342D-2DCA-1C85-1D02E61D855A}"/>
              </a:ext>
            </a:extLst>
          </p:cNvPr>
          <p:cNvSpPr txBox="1"/>
          <p:nvPr/>
        </p:nvSpPr>
        <p:spPr>
          <a:xfrm>
            <a:off x="3371780" y="4519457"/>
            <a:ext cx="8610871" cy="600164"/>
          </a:xfrm>
          <a:prstGeom prst="rect">
            <a:avLst/>
          </a:prstGeom>
          <a:noFill/>
        </p:spPr>
        <p:txBody>
          <a:bodyPr wrap="square" rtlCol="0">
            <a:spAutoFit/>
          </a:bodyPr>
          <a:lstStyle/>
          <a:p>
            <a:pPr marL="171450" indent="-171450">
              <a:buClr>
                <a:schemeClr val="tx1"/>
              </a:buClr>
              <a:buFont typeface="Arial" panose="020B0604020202020204" pitchFamily="34" charset="0"/>
              <a:buChar char="•"/>
            </a:pPr>
            <a:r>
              <a:rPr lang="en-GB" sz="1100"/>
              <a:t>We have an extensive array of accelerators on payment flows and T24 TPH  and use cases that we have accumulated over decades of implementation experience. We will bring this into delivery for more coherent outcomes.</a:t>
            </a:r>
          </a:p>
          <a:p>
            <a:pPr marL="171450" indent="-171450">
              <a:buClr>
                <a:schemeClr val="tx1"/>
              </a:buClr>
              <a:buFont typeface="Arial" panose="020B0604020202020204" pitchFamily="34" charset="0"/>
              <a:buChar char="•"/>
            </a:pPr>
            <a:r>
              <a:rPr lang="en-GB" sz="1100"/>
              <a:t>Our delivery methods and approach is tailored to provide the right outcome for your program</a:t>
            </a:r>
          </a:p>
        </p:txBody>
      </p:sp>
      <p:sp>
        <p:nvSpPr>
          <p:cNvPr id="4" name="Title 3">
            <a:extLst>
              <a:ext uri="{FF2B5EF4-FFF2-40B4-BE49-F238E27FC236}">
                <a16:creationId xmlns:a16="http://schemas.microsoft.com/office/drawing/2014/main" id="{57C456E6-4F7D-F776-6791-490C77B85381}"/>
              </a:ext>
            </a:extLst>
          </p:cNvPr>
          <p:cNvSpPr>
            <a:spLocks noGrp="1"/>
          </p:cNvSpPr>
          <p:nvPr>
            <p:ph type="title"/>
          </p:nvPr>
        </p:nvSpPr>
        <p:spPr/>
        <p:txBody>
          <a:bodyPr/>
          <a:lstStyle/>
          <a:p>
            <a:r>
              <a:rPr lang="en-US" dirty="0"/>
              <a:t>WHY WE ARE THE BEST PARTNER TO SUPPORT YOU ON THIS CRITICAL AND STRATEGIC ENGAGEMENT </a:t>
            </a:r>
            <a:endParaRPr lang="en-IN" dirty="0"/>
          </a:p>
        </p:txBody>
      </p:sp>
      <p:sp>
        <p:nvSpPr>
          <p:cNvPr id="3" name="Rectangle 2">
            <a:extLst>
              <a:ext uri="{FF2B5EF4-FFF2-40B4-BE49-F238E27FC236}">
                <a16:creationId xmlns:a16="http://schemas.microsoft.com/office/drawing/2014/main" id="{E171524E-BD10-50FA-5819-8D9C66FCACDA}"/>
              </a:ext>
            </a:extLst>
          </p:cNvPr>
          <p:cNvSpPr/>
          <p:nvPr/>
        </p:nvSpPr>
        <p:spPr>
          <a:xfrm>
            <a:off x="8690219" y="691224"/>
            <a:ext cx="2889504" cy="1097351"/>
          </a:xfrm>
          <a:prstGeom prst="rect">
            <a:avLst/>
          </a:prstGeom>
          <a:solidFill>
            <a:srgbClr val="FFC000"/>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Check with Sarang</a:t>
            </a:r>
            <a:endParaRPr lang="en-IN" sz="1400" err="1">
              <a:solidFill>
                <a:schemeClr val="tx1"/>
              </a:solidFill>
            </a:endParaRPr>
          </a:p>
        </p:txBody>
      </p:sp>
    </p:spTree>
    <p:extLst>
      <p:ext uri="{BB962C8B-B14F-4D97-AF65-F5344CB8AC3E}">
        <p14:creationId xmlns:p14="http://schemas.microsoft.com/office/powerpoint/2010/main" val="25449137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57252-4ECB-BAD4-C42D-3617EB5F29E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B9683B-8423-E35E-201A-BBFE6290DDC7}"/>
              </a:ext>
            </a:extLst>
          </p:cNvPr>
          <p:cNvPicPr>
            <a:picLocks noChangeAspect="1"/>
          </p:cNvPicPr>
          <p:nvPr/>
        </p:nvPicPr>
        <p:blipFill>
          <a:blip r:embed="rId2">
            <a:extLst>
              <a:ext uri="{28A0092B-C50C-407E-A947-70E740481C1C}">
                <a14:useLocalDpi xmlns:a14="http://schemas.microsoft.com/office/drawing/2010/main" val="0"/>
              </a:ext>
            </a:extLst>
          </a:blip>
          <a:srcRect t="33877" b="28576"/>
          <a:stretch>
            <a:fillRect/>
          </a:stretch>
        </p:blipFill>
        <p:spPr>
          <a:xfrm>
            <a:off x="0" y="12710"/>
            <a:ext cx="12192001" cy="6857990"/>
          </a:xfrm>
          <a:prstGeom prst="rect">
            <a:avLst/>
          </a:prstGeom>
          <a:noFill/>
        </p:spPr>
      </p:pic>
      <p:sp>
        <p:nvSpPr>
          <p:cNvPr id="4" name="Rectangle 3">
            <a:extLst>
              <a:ext uri="{FF2B5EF4-FFF2-40B4-BE49-F238E27FC236}">
                <a16:creationId xmlns:a16="http://schemas.microsoft.com/office/drawing/2014/main" id="{ED3B05F3-456F-74F2-495E-D57E0681A149}"/>
              </a:ext>
              <a:ext uri="{C183D7F6-B498-43B3-948B-1728B52AA6E4}">
                <adec:decorative xmlns:adec="http://schemas.microsoft.com/office/drawing/2017/decorative" val="1"/>
              </a:ext>
            </a:extLst>
          </p:cNvPr>
          <p:cNvSpPr/>
          <p:nvPr/>
        </p:nvSpPr>
        <p:spPr bwMode="white">
          <a:xfrm>
            <a:off x="0" y="1271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9" dirty="0">
              <a:solidFill>
                <a:schemeClr val="tx1"/>
              </a:solidFill>
              <a:latin typeface="+mj-lt"/>
            </a:endParaRPr>
          </a:p>
        </p:txBody>
      </p:sp>
      <p:sp>
        <p:nvSpPr>
          <p:cNvPr id="5" name="object 5">
            <a:extLst>
              <a:ext uri="{FF2B5EF4-FFF2-40B4-BE49-F238E27FC236}">
                <a16:creationId xmlns:a16="http://schemas.microsoft.com/office/drawing/2014/main" id="{6E5856F6-036C-A235-9ECD-FE9A42F1A60C}"/>
              </a:ext>
            </a:extLst>
          </p:cNvPr>
          <p:cNvSpPr txBox="1">
            <a:spLocks/>
          </p:cNvSpPr>
          <p:nvPr/>
        </p:nvSpPr>
        <p:spPr>
          <a:xfrm>
            <a:off x="383057" y="3399508"/>
            <a:ext cx="4180362" cy="119898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a:defRPr/>
            </a:pPr>
            <a:r>
              <a:rPr lang="en-US" sz="4000" b="1" dirty="0"/>
              <a:t>OUR scope of services</a:t>
            </a:r>
            <a:endParaRPr lang="en-US" sz="4000" spc="-6" dirty="0"/>
          </a:p>
        </p:txBody>
      </p:sp>
    </p:spTree>
    <p:extLst>
      <p:ext uri="{BB962C8B-B14F-4D97-AF65-F5344CB8AC3E}">
        <p14:creationId xmlns:p14="http://schemas.microsoft.com/office/powerpoint/2010/main" val="75085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F3E09-F22A-42A6-6523-F13DF9EB0F60}"/>
              </a:ext>
            </a:extLst>
          </p:cNvPr>
          <p:cNvSpPr>
            <a:spLocks noGrp="1"/>
          </p:cNvSpPr>
          <p:nvPr>
            <p:ph type="title"/>
          </p:nvPr>
        </p:nvSpPr>
        <p:spPr/>
        <p:txBody>
          <a:bodyPr/>
          <a:lstStyle/>
          <a:p>
            <a:r>
              <a:rPr lang="en-US" dirty="0"/>
              <a:t>WE UNDERSTAND THAT DZ BANK REQUIRES HANDHOLDING DURING THE TEMENOS UPGRADE PROJECT</a:t>
            </a:r>
            <a:endParaRPr lang="en-IN" dirty="0"/>
          </a:p>
        </p:txBody>
      </p:sp>
      <p:sp>
        <p:nvSpPr>
          <p:cNvPr id="3" name="Rectangle 2">
            <a:extLst>
              <a:ext uri="{FF2B5EF4-FFF2-40B4-BE49-F238E27FC236}">
                <a16:creationId xmlns:a16="http://schemas.microsoft.com/office/drawing/2014/main" id="{0F9159AF-34DA-1831-2173-24FB0C7475CA}"/>
              </a:ext>
            </a:extLst>
          </p:cNvPr>
          <p:cNvSpPr/>
          <p:nvPr/>
        </p:nvSpPr>
        <p:spPr>
          <a:xfrm>
            <a:off x="399983" y="1844075"/>
            <a:ext cx="1340677" cy="2729579"/>
          </a:xfrm>
          <a:prstGeom prst="rect">
            <a:avLst/>
          </a:prstGeom>
          <a:solidFill>
            <a:srgbClr val="CCE2F1"/>
          </a:solidFill>
          <a:ln w="12700">
            <a:solidFill>
              <a:srgbClr val="178C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In Scope</a:t>
            </a:r>
            <a:endParaRPr lang="en-IN" sz="1400" err="1">
              <a:solidFill>
                <a:schemeClr val="tx1"/>
              </a:solidFill>
            </a:endParaRPr>
          </a:p>
        </p:txBody>
      </p:sp>
      <p:sp>
        <p:nvSpPr>
          <p:cNvPr id="4" name="Rectangle 3">
            <a:extLst>
              <a:ext uri="{FF2B5EF4-FFF2-40B4-BE49-F238E27FC236}">
                <a16:creationId xmlns:a16="http://schemas.microsoft.com/office/drawing/2014/main" id="{1361127F-8717-BA7A-1797-66522C85570F}"/>
              </a:ext>
            </a:extLst>
          </p:cNvPr>
          <p:cNvSpPr/>
          <p:nvPr/>
        </p:nvSpPr>
        <p:spPr>
          <a:xfrm>
            <a:off x="399984" y="4705026"/>
            <a:ext cx="1340677" cy="1492458"/>
          </a:xfrm>
          <a:prstGeom prst="rect">
            <a:avLst/>
          </a:prstGeom>
          <a:solidFill>
            <a:schemeClr val="bg2">
              <a:lumMod val="9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Out of Scope</a:t>
            </a:r>
            <a:endParaRPr lang="en-IN" sz="1400">
              <a:solidFill>
                <a:schemeClr val="tx1"/>
              </a:solidFill>
            </a:endParaRPr>
          </a:p>
        </p:txBody>
      </p:sp>
      <p:sp>
        <p:nvSpPr>
          <p:cNvPr id="5" name="Rectangle 4">
            <a:extLst>
              <a:ext uri="{FF2B5EF4-FFF2-40B4-BE49-F238E27FC236}">
                <a16:creationId xmlns:a16="http://schemas.microsoft.com/office/drawing/2014/main" id="{C8C851C2-FB7F-D62E-33E0-E9410206411A}"/>
              </a:ext>
            </a:extLst>
          </p:cNvPr>
          <p:cNvSpPr/>
          <p:nvPr/>
        </p:nvSpPr>
        <p:spPr>
          <a:xfrm>
            <a:off x="2323617" y="1832972"/>
            <a:ext cx="3060000" cy="2740683"/>
          </a:xfrm>
          <a:prstGeom prst="rect">
            <a:avLst/>
          </a:prstGeom>
          <a:solidFill>
            <a:srgbClr val="CCE2F1"/>
          </a:solidFill>
          <a:ln w="28575">
            <a:solidFill>
              <a:srgbClr val="57CF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t">
              <a:lnSpc>
                <a:spcPts val="1500"/>
              </a:lnSpc>
              <a:buNone/>
            </a:pPr>
            <a:endParaRPr lang="en-US" sz="1200" b="1" dirty="0">
              <a:solidFill>
                <a:schemeClr val="tx1"/>
              </a:solidFill>
            </a:endParaRPr>
          </a:p>
          <a:p>
            <a:pPr algn="ctr" fontAlgn="t">
              <a:lnSpc>
                <a:spcPts val="1500"/>
              </a:lnSpc>
              <a:buNone/>
            </a:pPr>
            <a:r>
              <a:rPr lang="en-US" sz="1200" b="1" dirty="0">
                <a:solidFill>
                  <a:schemeClr val="tx1"/>
                </a:solidFill>
              </a:rPr>
              <a:t>Program Management &amp; Governance</a:t>
            </a:r>
          </a:p>
          <a:p>
            <a:pPr fontAlgn="t">
              <a:lnSpc>
                <a:spcPts val="1500"/>
              </a:lnSpc>
              <a:buNone/>
            </a:pPr>
            <a:endParaRPr lang="en-US" sz="1200" dirty="0">
              <a:solidFill>
                <a:schemeClr val="tx1"/>
              </a:solidFill>
            </a:endParaRPr>
          </a:p>
          <a:p>
            <a:pPr marL="171450" indent="-171450" fontAlgn="t">
              <a:spcAft>
                <a:spcPts val="600"/>
              </a:spcAft>
              <a:buFont typeface="Arial" panose="020B0604020202020204" pitchFamily="34" charset="0"/>
              <a:buChar char="•"/>
            </a:pPr>
            <a:r>
              <a:rPr lang="en-US" sz="1100" dirty="0">
                <a:solidFill>
                  <a:schemeClr val="tx1"/>
                </a:solidFill>
              </a:rPr>
              <a:t>Support in program management activities across stakeholders</a:t>
            </a:r>
          </a:p>
          <a:p>
            <a:pPr marL="171450" indent="-171450" fontAlgn="t">
              <a:spcAft>
                <a:spcPts val="600"/>
              </a:spcAft>
              <a:buFont typeface="Arial" panose="020B0604020202020204" pitchFamily="34" charset="0"/>
              <a:buChar char="•"/>
            </a:pPr>
            <a:r>
              <a:rPr lang="en-US" sz="1100" dirty="0">
                <a:solidFill>
                  <a:schemeClr val="tx1"/>
                </a:solidFill>
              </a:rPr>
              <a:t>Co-ordinate workshops to finalize requirements/plan/approach/ walkthroughs</a:t>
            </a:r>
          </a:p>
          <a:p>
            <a:pPr marL="171450" indent="-171450" fontAlgn="t">
              <a:spcAft>
                <a:spcPts val="600"/>
              </a:spcAft>
              <a:buFont typeface="Arial" panose="020B0604020202020204" pitchFamily="34" charset="0"/>
              <a:buChar char="•"/>
            </a:pPr>
            <a:r>
              <a:rPr lang="en-US" sz="1100" dirty="0">
                <a:solidFill>
                  <a:schemeClr val="tx1"/>
                </a:solidFill>
              </a:rPr>
              <a:t>Review program progress, risks, and dependencies</a:t>
            </a:r>
          </a:p>
          <a:p>
            <a:pPr marL="171450" indent="-171450" fontAlgn="t">
              <a:spcAft>
                <a:spcPts val="600"/>
              </a:spcAft>
              <a:buFont typeface="Arial" panose="020B0604020202020204" pitchFamily="34" charset="0"/>
              <a:buChar char="•"/>
            </a:pPr>
            <a:r>
              <a:rPr lang="en-US" sz="1100" dirty="0">
                <a:solidFill>
                  <a:schemeClr val="tx1"/>
                </a:solidFill>
              </a:rPr>
              <a:t>Help DZ Bank in adherence to timelines and governance processes</a:t>
            </a:r>
          </a:p>
        </p:txBody>
      </p:sp>
      <p:sp>
        <p:nvSpPr>
          <p:cNvPr id="6" name="Rectangle 5">
            <a:extLst>
              <a:ext uri="{FF2B5EF4-FFF2-40B4-BE49-F238E27FC236}">
                <a16:creationId xmlns:a16="http://schemas.microsoft.com/office/drawing/2014/main" id="{E7F60709-6C91-8074-A94D-7773835A65CD}"/>
              </a:ext>
            </a:extLst>
          </p:cNvPr>
          <p:cNvSpPr/>
          <p:nvPr/>
        </p:nvSpPr>
        <p:spPr>
          <a:xfrm>
            <a:off x="5599398" y="1832972"/>
            <a:ext cx="6167182" cy="2749620"/>
          </a:xfrm>
          <a:prstGeom prst="rect">
            <a:avLst/>
          </a:prstGeom>
          <a:solidFill>
            <a:srgbClr val="CCE2F1"/>
          </a:solidFill>
          <a:ln w="28575">
            <a:solidFill>
              <a:srgbClr val="57CF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t">
              <a:lnSpc>
                <a:spcPts val="1500"/>
              </a:lnSpc>
              <a:buNone/>
            </a:pPr>
            <a:endParaRPr lang="en-US" sz="1200" b="1" dirty="0">
              <a:solidFill>
                <a:schemeClr val="tx1"/>
              </a:solidFill>
            </a:endParaRPr>
          </a:p>
          <a:p>
            <a:pPr algn="ctr" fontAlgn="t">
              <a:lnSpc>
                <a:spcPts val="1500"/>
              </a:lnSpc>
              <a:buNone/>
            </a:pPr>
            <a:r>
              <a:rPr lang="en-US" sz="1200" b="1" dirty="0">
                <a:solidFill>
                  <a:schemeClr val="tx1"/>
                </a:solidFill>
              </a:rPr>
              <a:t>Consulting/Advisory Services</a:t>
            </a:r>
          </a:p>
          <a:p>
            <a:pPr fontAlgn="t">
              <a:lnSpc>
                <a:spcPts val="1500"/>
              </a:lnSpc>
              <a:buNone/>
            </a:pPr>
            <a:endParaRPr lang="en-US" sz="1200" dirty="0">
              <a:solidFill>
                <a:schemeClr val="tx1"/>
              </a:solidFill>
            </a:endParaRPr>
          </a:p>
          <a:p>
            <a:pPr marL="171450" indent="-171450" fontAlgn="t">
              <a:spcAft>
                <a:spcPts val="600"/>
              </a:spcAft>
              <a:buFont typeface="Arial" panose="020B0604020202020204" pitchFamily="34" charset="0"/>
              <a:buChar char="•"/>
            </a:pPr>
            <a:r>
              <a:rPr lang="en-US" sz="1100" dirty="0">
                <a:solidFill>
                  <a:schemeClr val="tx1"/>
                </a:solidFill>
              </a:rPr>
              <a:t>Analysis for Temenos upgrade preparation.</a:t>
            </a:r>
          </a:p>
          <a:p>
            <a:pPr marL="171450" indent="-171450" fontAlgn="t">
              <a:spcAft>
                <a:spcPts val="600"/>
              </a:spcAft>
              <a:buFont typeface="Arial" panose="020B0604020202020204" pitchFamily="34" charset="0"/>
              <a:buChar char="•"/>
            </a:pPr>
            <a:r>
              <a:rPr lang="en-US" sz="1100" dirty="0">
                <a:solidFill>
                  <a:schemeClr val="tx1"/>
                </a:solidFill>
              </a:rPr>
              <a:t>Provide subject-matter expertise on Temenos TPH upgrade to help minimize L3 customizations and integrate “Mission International” functions</a:t>
            </a:r>
          </a:p>
          <a:p>
            <a:pPr marL="171450" indent="-171450" fontAlgn="t">
              <a:spcAft>
                <a:spcPts val="600"/>
              </a:spcAft>
              <a:buFont typeface="Arial" panose="020B0604020202020204" pitchFamily="34" charset="0"/>
              <a:buChar char="•"/>
            </a:pPr>
            <a:r>
              <a:rPr lang="en-US" sz="1100" dirty="0">
                <a:solidFill>
                  <a:schemeClr val="tx1"/>
                </a:solidFill>
              </a:rPr>
              <a:t>Advise on best practices, architecture, and implementation approach</a:t>
            </a:r>
          </a:p>
          <a:p>
            <a:pPr marL="171450" indent="-171450" fontAlgn="t">
              <a:spcAft>
                <a:spcPts val="600"/>
              </a:spcAft>
              <a:buFont typeface="Arial" panose="020B0604020202020204" pitchFamily="34" charset="0"/>
              <a:buChar char="•"/>
            </a:pPr>
            <a:r>
              <a:rPr lang="en-US" sz="1100" dirty="0">
                <a:solidFill>
                  <a:schemeClr val="tx1"/>
                </a:solidFill>
              </a:rPr>
              <a:t>Review the configuration packages delivered by Temenos</a:t>
            </a:r>
          </a:p>
          <a:p>
            <a:pPr marL="171450" indent="-171450" fontAlgn="t">
              <a:lnSpc>
                <a:spcPts val="1500"/>
              </a:lnSpc>
              <a:buFont typeface="Arial" panose="020B0604020202020204" pitchFamily="34" charset="0"/>
              <a:buChar char="•"/>
            </a:pPr>
            <a:r>
              <a:rPr lang="en-US" sz="1100" dirty="0">
                <a:solidFill>
                  <a:schemeClr val="tx1"/>
                </a:solidFill>
              </a:rPr>
              <a:t>Review the project deliverables produced by Temenos against functional, technical, and regulatory compliance requirements.</a:t>
            </a:r>
          </a:p>
          <a:p>
            <a:pPr marL="171450" indent="-171450" fontAlgn="t">
              <a:lnSpc>
                <a:spcPts val="1500"/>
              </a:lnSpc>
              <a:buFont typeface="Arial" panose="020B0604020202020204" pitchFamily="34" charset="0"/>
              <a:buChar char="•"/>
            </a:pPr>
            <a:r>
              <a:rPr lang="en-US" sz="1100" dirty="0">
                <a:solidFill>
                  <a:schemeClr val="tx1"/>
                </a:solidFill>
              </a:rPr>
              <a:t>Provide independent advice, feedback and recommendations to maximize efficiency.</a:t>
            </a:r>
          </a:p>
          <a:p>
            <a:pPr marL="171450" indent="-171450" fontAlgn="t">
              <a:lnSpc>
                <a:spcPts val="1500"/>
              </a:lnSpc>
              <a:buFont typeface="Arial" panose="020B0604020202020204" pitchFamily="34" charset="0"/>
              <a:buChar char="•"/>
            </a:pPr>
            <a:r>
              <a:rPr lang="en-US" sz="1100" dirty="0">
                <a:solidFill>
                  <a:schemeClr val="tx1"/>
                </a:solidFill>
              </a:rPr>
              <a:t>Assist DZ Bank teams in evaluating deliverables and solution components.</a:t>
            </a:r>
          </a:p>
          <a:p>
            <a:pPr marL="171450" indent="-171450" fontAlgn="t">
              <a:spcAft>
                <a:spcPts val="600"/>
              </a:spcAft>
              <a:buFont typeface="Arial" panose="020B0604020202020204" pitchFamily="34" charset="0"/>
              <a:buChar char="•"/>
            </a:pPr>
            <a:endParaRPr lang="en-US" sz="1100" dirty="0">
              <a:solidFill>
                <a:schemeClr val="tx1"/>
              </a:solidFill>
            </a:endParaRPr>
          </a:p>
          <a:p>
            <a:pPr marL="171450" indent="-171450" fontAlgn="t">
              <a:spcAft>
                <a:spcPts val="600"/>
              </a:spcAft>
              <a:buFont typeface="Arial" panose="020B0604020202020204" pitchFamily="34" charset="0"/>
              <a:buChar char="•"/>
            </a:pPr>
            <a:endParaRPr lang="en-US" sz="1100" dirty="0">
              <a:solidFill>
                <a:schemeClr val="tx1"/>
              </a:solidFill>
            </a:endParaRPr>
          </a:p>
        </p:txBody>
      </p:sp>
      <p:sp>
        <p:nvSpPr>
          <p:cNvPr id="8" name="Rectangle 7">
            <a:extLst>
              <a:ext uri="{FF2B5EF4-FFF2-40B4-BE49-F238E27FC236}">
                <a16:creationId xmlns:a16="http://schemas.microsoft.com/office/drawing/2014/main" id="{3C11EB08-0DA8-4FB8-0DD1-2B7A87AF6C2C}"/>
              </a:ext>
            </a:extLst>
          </p:cNvPr>
          <p:cNvSpPr/>
          <p:nvPr/>
        </p:nvSpPr>
        <p:spPr>
          <a:xfrm>
            <a:off x="2323617" y="4705027"/>
            <a:ext cx="2160000" cy="679145"/>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Upgrade implementation including configuration,  testing</a:t>
            </a:r>
          </a:p>
        </p:txBody>
      </p:sp>
      <p:sp>
        <p:nvSpPr>
          <p:cNvPr id="9" name="Rectangle 8">
            <a:extLst>
              <a:ext uri="{FF2B5EF4-FFF2-40B4-BE49-F238E27FC236}">
                <a16:creationId xmlns:a16="http://schemas.microsoft.com/office/drawing/2014/main" id="{F477F9CB-383C-7079-48FA-A5F845D03B0A}"/>
              </a:ext>
            </a:extLst>
          </p:cNvPr>
          <p:cNvSpPr/>
          <p:nvPr/>
        </p:nvSpPr>
        <p:spPr>
          <a:xfrm>
            <a:off x="4749758" y="4731556"/>
            <a:ext cx="2160000" cy="6804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Integration with other systems</a:t>
            </a:r>
          </a:p>
        </p:txBody>
      </p:sp>
      <p:sp>
        <p:nvSpPr>
          <p:cNvPr id="10" name="Rectangle 9">
            <a:extLst>
              <a:ext uri="{FF2B5EF4-FFF2-40B4-BE49-F238E27FC236}">
                <a16:creationId xmlns:a16="http://schemas.microsoft.com/office/drawing/2014/main" id="{C0EFE067-4D79-F597-9AC5-B4BFE787AFEA}"/>
              </a:ext>
            </a:extLst>
          </p:cNvPr>
          <p:cNvSpPr/>
          <p:nvPr/>
        </p:nvSpPr>
        <p:spPr>
          <a:xfrm>
            <a:off x="7175901" y="4742688"/>
            <a:ext cx="2160000" cy="6804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Program management for end-to-end program</a:t>
            </a:r>
          </a:p>
        </p:txBody>
      </p:sp>
      <p:sp>
        <p:nvSpPr>
          <p:cNvPr id="11" name="Rectangle 10">
            <a:extLst>
              <a:ext uri="{FF2B5EF4-FFF2-40B4-BE49-F238E27FC236}">
                <a16:creationId xmlns:a16="http://schemas.microsoft.com/office/drawing/2014/main" id="{9F13B2C0-9980-BF5D-5862-A3A302AE0557}"/>
              </a:ext>
            </a:extLst>
          </p:cNvPr>
          <p:cNvSpPr/>
          <p:nvPr/>
        </p:nvSpPr>
        <p:spPr>
          <a:xfrm>
            <a:off x="9597436" y="4713964"/>
            <a:ext cx="2160000" cy="6804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Support for modules other than TPH</a:t>
            </a:r>
          </a:p>
        </p:txBody>
      </p:sp>
      <p:sp>
        <p:nvSpPr>
          <p:cNvPr id="12" name="Rectangle 11">
            <a:extLst>
              <a:ext uri="{FF2B5EF4-FFF2-40B4-BE49-F238E27FC236}">
                <a16:creationId xmlns:a16="http://schemas.microsoft.com/office/drawing/2014/main" id="{1D6DDFD0-41AF-4C66-C930-627FFF134C10}"/>
              </a:ext>
            </a:extLst>
          </p:cNvPr>
          <p:cNvSpPr/>
          <p:nvPr/>
        </p:nvSpPr>
        <p:spPr>
          <a:xfrm>
            <a:off x="2323617" y="5569608"/>
            <a:ext cx="2160000" cy="61752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a:solidFill>
                  <a:schemeClr val="tx1"/>
                </a:solidFill>
              </a:rPr>
              <a:t>Cloud Migration/Assurance</a:t>
            </a:r>
            <a:endParaRPr lang="en-IN" sz="1100" err="1">
              <a:solidFill>
                <a:schemeClr val="tx1"/>
              </a:solidFill>
            </a:endParaRPr>
          </a:p>
        </p:txBody>
      </p:sp>
      <p:sp>
        <p:nvSpPr>
          <p:cNvPr id="13" name="Rectangle 12">
            <a:extLst>
              <a:ext uri="{FF2B5EF4-FFF2-40B4-BE49-F238E27FC236}">
                <a16:creationId xmlns:a16="http://schemas.microsoft.com/office/drawing/2014/main" id="{6617F4DC-6276-B8D5-5D4F-847F924A8BC5}"/>
              </a:ext>
            </a:extLst>
          </p:cNvPr>
          <p:cNvSpPr/>
          <p:nvPr/>
        </p:nvSpPr>
        <p:spPr>
          <a:xfrm>
            <a:off x="4749759" y="5543328"/>
            <a:ext cx="2160000" cy="654516"/>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Review of existing defects in R22</a:t>
            </a:r>
          </a:p>
        </p:txBody>
      </p:sp>
      <p:sp>
        <p:nvSpPr>
          <p:cNvPr id="14" name="Rectangle 13">
            <a:extLst>
              <a:ext uri="{FF2B5EF4-FFF2-40B4-BE49-F238E27FC236}">
                <a16:creationId xmlns:a16="http://schemas.microsoft.com/office/drawing/2014/main" id="{FA7644EF-95EB-D8DB-E1A6-07518B9526DE}"/>
              </a:ext>
            </a:extLst>
          </p:cNvPr>
          <p:cNvSpPr/>
          <p:nvPr/>
        </p:nvSpPr>
        <p:spPr>
          <a:xfrm>
            <a:off x="7175900" y="5517084"/>
            <a:ext cx="2160000" cy="6804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Performance Tuning activities</a:t>
            </a:r>
          </a:p>
        </p:txBody>
      </p:sp>
      <p:sp>
        <p:nvSpPr>
          <p:cNvPr id="15" name="Rectangle 14">
            <a:extLst>
              <a:ext uri="{FF2B5EF4-FFF2-40B4-BE49-F238E27FC236}">
                <a16:creationId xmlns:a16="http://schemas.microsoft.com/office/drawing/2014/main" id="{C42A47DF-51B7-227D-442F-131EBE07EC4F}"/>
              </a:ext>
            </a:extLst>
          </p:cNvPr>
          <p:cNvSpPr/>
          <p:nvPr/>
        </p:nvSpPr>
        <p:spPr>
          <a:xfrm>
            <a:off x="9595440" y="5522208"/>
            <a:ext cx="2160000" cy="6804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IN" sz="1100">
                <a:solidFill>
                  <a:schemeClr val="tx1"/>
                </a:solidFill>
              </a:rPr>
              <a:t>Expected deliverables as given in Sec 15 of RFP other than those mentioned in the slides</a:t>
            </a:r>
            <a:r>
              <a:rPr lang="en-US" sz="1100">
                <a:solidFill>
                  <a:srgbClr val="FF0000"/>
                </a:solidFill>
              </a:rPr>
              <a:t>*</a:t>
            </a:r>
            <a:endParaRPr lang="en-IN" sz="1100">
              <a:solidFill>
                <a:srgbClr val="FF0000"/>
              </a:solidFill>
            </a:endParaRPr>
          </a:p>
        </p:txBody>
      </p:sp>
      <p:pic>
        <p:nvPicPr>
          <p:cNvPr id="17" name="Graphic 16" descr="Caret Right with solid fill">
            <a:extLst>
              <a:ext uri="{FF2B5EF4-FFF2-40B4-BE49-F238E27FC236}">
                <a16:creationId xmlns:a16="http://schemas.microsoft.com/office/drawing/2014/main" id="{F6DD26B2-2BF9-5548-5E99-7E2B2F2295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6765" y="2770158"/>
            <a:ext cx="914400" cy="914400"/>
          </a:xfrm>
          <a:prstGeom prst="rect">
            <a:avLst/>
          </a:prstGeom>
        </p:spPr>
      </p:pic>
      <p:pic>
        <p:nvPicPr>
          <p:cNvPr id="20" name="Graphic 19" descr="Caret Right with solid fill">
            <a:extLst>
              <a:ext uri="{FF2B5EF4-FFF2-40B4-BE49-F238E27FC236}">
                <a16:creationId xmlns:a16="http://schemas.microsoft.com/office/drawing/2014/main" id="{225E8B6D-9DF2-1617-3892-BF72925BEE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0275" y="4999140"/>
            <a:ext cx="914400" cy="914400"/>
          </a:xfrm>
          <a:prstGeom prst="rect">
            <a:avLst/>
          </a:prstGeom>
        </p:spPr>
      </p:pic>
      <p:sp>
        <p:nvSpPr>
          <p:cNvPr id="22" name="Rectangle 21">
            <a:extLst>
              <a:ext uri="{FF2B5EF4-FFF2-40B4-BE49-F238E27FC236}">
                <a16:creationId xmlns:a16="http://schemas.microsoft.com/office/drawing/2014/main" id="{7CABE2EA-5DF7-FC8A-3503-F34F39A6E119}"/>
              </a:ext>
            </a:extLst>
          </p:cNvPr>
          <p:cNvSpPr/>
          <p:nvPr/>
        </p:nvSpPr>
        <p:spPr>
          <a:xfrm>
            <a:off x="2057474" y="6339025"/>
            <a:ext cx="8305725" cy="137975"/>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rgbClr val="FF0000"/>
                </a:solidFill>
              </a:rPr>
              <a:t>*</a:t>
            </a:r>
            <a:r>
              <a:rPr lang="en-US" sz="1100" dirty="0">
                <a:solidFill>
                  <a:schemeClr val="tx1"/>
                </a:solidFill>
              </a:rPr>
              <a:t> As per our understanding the documentation requirements mentioned in the scope of the RFP is typically done by Temenos</a:t>
            </a:r>
            <a:endParaRPr lang="en-IN" sz="1100" dirty="0">
              <a:solidFill>
                <a:schemeClr val="tx1"/>
              </a:solidFill>
            </a:endParaRPr>
          </a:p>
        </p:txBody>
      </p:sp>
      <p:sp>
        <p:nvSpPr>
          <p:cNvPr id="16" name="Rectangle: Top Corners Rounded 15">
            <a:extLst>
              <a:ext uri="{FF2B5EF4-FFF2-40B4-BE49-F238E27FC236}">
                <a16:creationId xmlns:a16="http://schemas.microsoft.com/office/drawing/2014/main" id="{AF70CD50-B3C5-CD4C-07C2-8BD24EB18480}"/>
              </a:ext>
            </a:extLst>
          </p:cNvPr>
          <p:cNvSpPr/>
          <p:nvPr/>
        </p:nvSpPr>
        <p:spPr>
          <a:xfrm>
            <a:off x="399983" y="861578"/>
            <a:ext cx="11366597" cy="822429"/>
          </a:xfrm>
          <a:prstGeom prst="round2SameRect">
            <a:avLst/>
          </a:prstGeom>
          <a:solidFill>
            <a:schemeClr val="accent1">
              <a:lumMod val="50000"/>
            </a:schemeClr>
          </a:solidFill>
          <a:ln w="28575">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b="1" dirty="0">
                <a:solidFill>
                  <a:schemeClr val="bg1"/>
                </a:solidFill>
              </a:rPr>
              <a:t>DZ Bank is planning to engage Temenos for the TPH upgrade and cloud migration. As part of this RFP, they are looking for a certified Temenos partner to provide strategic consultancy and expert oversight to ensure the successful delivery of the TPH Upgrade Program. </a:t>
            </a:r>
            <a:endParaRPr lang="en-AU" sz="1400" b="1" dirty="0">
              <a:solidFill>
                <a:schemeClr val="bg1"/>
              </a:solidFill>
            </a:endParaRPr>
          </a:p>
        </p:txBody>
      </p:sp>
    </p:spTree>
    <p:extLst>
      <p:ext uri="{BB962C8B-B14F-4D97-AF65-F5344CB8AC3E}">
        <p14:creationId xmlns:p14="http://schemas.microsoft.com/office/powerpoint/2010/main" val="174033621"/>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4C6AB-B5C9-ADAF-F155-C4B6E8931B42}"/>
            </a:ext>
          </a:extLst>
        </p:cNvPr>
        <p:cNvGrpSpPr/>
        <p:nvPr/>
      </p:nvGrpSpPr>
      <p:grpSpPr>
        <a:xfrm>
          <a:off x="0" y="0"/>
          <a:ext cx="0" cy="0"/>
          <a:chOff x="0" y="0"/>
          <a:chExt cx="0" cy="0"/>
        </a:xfrm>
      </p:grpSpPr>
      <p:sp>
        <p:nvSpPr>
          <p:cNvPr id="21" name="Title 1">
            <a:extLst>
              <a:ext uri="{FF2B5EF4-FFF2-40B4-BE49-F238E27FC236}">
                <a16:creationId xmlns:a16="http://schemas.microsoft.com/office/drawing/2014/main" id="{1A134B78-6334-C93C-B569-871BAAE48742}"/>
              </a:ext>
            </a:extLst>
          </p:cNvPr>
          <p:cNvSpPr>
            <a:spLocks noGrp="1"/>
          </p:cNvSpPr>
          <p:nvPr>
            <p:ph type="title"/>
          </p:nvPr>
        </p:nvSpPr>
        <p:spPr/>
        <p:txBody>
          <a:bodyPr vert="horz" lIns="0" tIns="0" rIns="0" bIns="0" rtlCol="0" anchor="t" anchorCtr="0">
            <a:noAutofit/>
          </a:bodyPr>
          <a:lstStyle/>
          <a:p>
            <a:r>
              <a:rPr lang="en-US" dirty="0">
                <a:solidFill>
                  <a:srgbClr val="0070AD"/>
                </a:solidFill>
                <a:ea typeface="Verdana" panose="020B0604030504040204" pitchFamily="34" charset="0"/>
              </a:rPr>
              <a:t>WE WILL ALIGN WITH IMPLEMENTATION APPROACH AND PROGRAM PLAN AGREED BETWEEN DZ BANK AND TEMENOS</a:t>
            </a:r>
            <a:endParaRPr lang="en-US" sz="2400" dirty="0">
              <a:solidFill>
                <a:srgbClr val="0070AD"/>
              </a:solidFill>
              <a:latin typeface="+mj-lt"/>
              <a:ea typeface="Verdana" panose="020B0604030504040204" pitchFamily="34" charset="0"/>
            </a:endParaRPr>
          </a:p>
        </p:txBody>
      </p:sp>
      <p:sp>
        <p:nvSpPr>
          <p:cNvPr id="23" name="Google Shape;1894;p49">
            <a:extLst>
              <a:ext uri="{FF2B5EF4-FFF2-40B4-BE49-F238E27FC236}">
                <a16:creationId xmlns:a16="http://schemas.microsoft.com/office/drawing/2014/main" id="{496FE098-7F78-9F30-793F-C9CCB9044BAC}"/>
              </a:ext>
            </a:extLst>
          </p:cNvPr>
          <p:cNvSpPr/>
          <p:nvPr/>
        </p:nvSpPr>
        <p:spPr>
          <a:xfrm>
            <a:off x="444553" y="2219999"/>
            <a:ext cx="2719271" cy="531037"/>
          </a:xfrm>
          <a:prstGeom prst="homePlate">
            <a:avLst>
              <a:gd name="adj" fmla="val 46193"/>
            </a:avLst>
          </a:prstGeom>
          <a:solidFill>
            <a:srgbClr val="F5F8E9"/>
          </a:solidFill>
          <a:ln>
            <a:solidFill>
              <a:schemeClr val="accent1"/>
            </a:solidFill>
          </a:ln>
        </p:spPr>
        <p:txBody>
          <a:bodyPr spcFirstLastPara="1" wrap="square" lIns="91425" tIns="45700" rIns="91425" bIns="45700" anchor="ctr" anchorCtr="0">
            <a:noAutofit/>
          </a:bodyPr>
          <a:lstStyle/>
          <a:p>
            <a:pPr algn="ctr" fontAlgn="t">
              <a:lnSpc>
                <a:spcPts val="1500"/>
              </a:lnSpc>
              <a:buNone/>
            </a:pPr>
            <a:r>
              <a:rPr lang="en-IN" sz="1200" b="1"/>
              <a:t>Analysis</a:t>
            </a:r>
          </a:p>
        </p:txBody>
      </p:sp>
      <p:sp>
        <p:nvSpPr>
          <p:cNvPr id="25" name="Google Shape;1904;p49">
            <a:extLst>
              <a:ext uri="{FF2B5EF4-FFF2-40B4-BE49-F238E27FC236}">
                <a16:creationId xmlns:a16="http://schemas.microsoft.com/office/drawing/2014/main" id="{FF2E0401-E8BB-142D-DF0F-6FB01CECB0D1}"/>
              </a:ext>
            </a:extLst>
          </p:cNvPr>
          <p:cNvSpPr/>
          <p:nvPr/>
        </p:nvSpPr>
        <p:spPr>
          <a:xfrm>
            <a:off x="3278920" y="2209800"/>
            <a:ext cx="2700000" cy="537164"/>
          </a:xfrm>
          <a:prstGeom prst="chevron">
            <a:avLst/>
          </a:prstGeom>
          <a:solidFill>
            <a:srgbClr val="ACC8CF"/>
          </a:solidFill>
          <a:ln w="3175" cap="rnd"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algn="ctr">
              <a:buClr>
                <a:srgbClr val="222268"/>
              </a:buClr>
              <a:buSzPts val="1000"/>
            </a:pPr>
            <a:r>
              <a:rPr lang="en-IN" sz="1200" b="1"/>
              <a:t>Upgrade/</a:t>
            </a:r>
          </a:p>
          <a:p>
            <a:pPr algn="ctr">
              <a:buClr>
                <a:srgbClr val="222268"/>
              </a:buClr>
              <a:buSzPts val="1000"/>
            </a:pPr>
            <a:r>
              <a:rPr lang="en-IN" sz="1200" b="1"/>
              <a:t>Build</a:t>
            </a:r>
          </a:p>
        </p:txBody>
      </p:sp>
      <p:sp>
        <p:nvSpPr>
          <p:cNvPr id="26" name="Google Shape;1904;p49">
            <a:extLst>
              <a:ext uri="{FF2B5EF4-FFF2-40B4-BE49-F238E27FC236}">
                <a16:creationId xmlns:a16="http://schemas.microsoft.com/office/drawing/2014/main" id="{BF4C9CFA-E66D-4BD7-12C1-B8339F9CD223}"/>
              </a:ext>
            </a:extLst>
          </p:cNvPr>
          <p:cNvSpPr/>
          <p:nvPr/>
        </p:nvSpPr>
        <p:spPr>
          <a:xfrm>
            <a:off x="6113287" y="2219999"/>
            <a:ext cx="2700000" cy="537156"/>
          </a:xfrm>
          <a:prstGeom prst="chevron">
            <a:avLst/>
          </a:prstGeom>
          <a:solidFill>
            <a:srgbClr val="436A74"/>
          </a:solidFill>
          <a:ln w="3175" cap="rnd" cmpd="sng">
            <a:solidFill>
              <a:schemeClr val="accent3"/>
            </a:solidFill>
            <a:prstDash val="dash"/>
            <a:miter lim="800000"/>
            <a:headEnd type="none" w="sm" len="sm"/>
            <a:tailEnd type="none" w="sm" len="sm"/>
          </a:ln>
        </p:spPr>
        <p:txBody>
          <a:bodyPr spcFirstLastPara="1" wrap="square" lIns="91425" tIns="45700" rIns="91425" bIns="45700" anchor="ctr" anchorCtr="0">
            <a:noAutofit/>
          </a:bodyPr>
          <a:lstStyle/>
          <a:p>
            <a:pPr algn="ctr">
              <a:buClr>
                <a:srgbClr val="222268"/>
              </a:buClr>
              <a:buSzPts val="1000"/>
            </a:pPr>
            <a:r>
              <a:rPr lang="en-US" sz="1200" b="1">
                <a:solidFill>
                  <a:schemeClr val="bg1"/>
                </a:solidFill>
                <a:ea typeface="Calibri"/>
                <a:cs typeface="Calibri"/>
                <a:sym typeface="Calibri"/>
              </a:rPr>
              <a:t>Testing</a:t>
            </a:r>
          </a:p>
        </p:txBody>
      </p:sp>
      <p:sp>
        <p:nvSpPr>
          <p:cNvPr id="28" name="Google Shape;1904;p49">
            <a:extLst>
              <a:ext uri="{FF2B5EF4-FFF2-40B4-BE49-F238E27FC236}">
                <a16:creationId xmlns:a16="http://schemas.microsoft.com/office/drawing/2014/main" id="{031DB3FA-011B-EFCF-B657-38CD74DC391D}"/>
              </a:ext>
            </a:extLst>
          </p:cNvPr>
          <p:cNvSpPr/>
          <p:nvPr/>
        </p:nvSpPr>
        <p:spPr>
          <a:xfrm>
            <a:off x="8947652" y="2228102"/>
            <a:ext cx="2699999" cy="537156"/>
          </a:xfrm>
          <a:prstGeom prst="chevron">
            <a:avLst/>
          </a:prstGeom>
          <a:solidFill>
            <a:srgbClr val="173340"/>
          </a:solidFill>
          <a:ln w="3175" cap="rnd"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222268"/>
              </a:buClr>
              <a:buSzPts val="1000"/>
              <a:buFont typeface="Arial"/>
              <a:buNone/>
            </a:pPr>
            <a:r>
              <a:rPr lang="en-US" sz="1200" b="1">
                <a:solidFill>
                  <a:schemeClr val="bg1"/>
                </a:solidFill>
                <a:ea typeface="Calibri"/>
                <a:cs typeface="Calibri"/>
                <a:sym typeface="Calibri"/>
              </a:rPr>
              <a:t>Preparation &amp; Go-Live</a:t>
            </a:r>
            <a:endParaRPr lang="en-US" sz="1200" b="1" u="none" strike="noStrike" cap="none">
              <a:solidFill>
                <a:schemeClr val="bg1"/>
              </a:solidFill>
              <a:ea typeface="Calibri"/>
              <a:cs typeface="Calibri"/>
              <a:sym typeface="Calibri"/>
            </a:endParaRPr>
          </a:p>
        </p:txBody>
      </p:sp>
      <p:sp>
        <p:nvSpPr>
          <p:cNvPr id="5" name="Arrow: Left-Right 4">
            <a:extLst>
              <a:ext uri="{FF2B5EF4-FFF2-40B4-BE49-F238E27FC236}">
                <a16:creationId xmlns:a16="http://schemas.microsoft.com/office/drawing/2014/main" id="{85428A33-0C01-65F7-E00D-80ACFAD002F3}"/>
              </a:ext>
            </a:extLst>
          </p:cNvPr>
          <p:cNvSpPr/>
          <p:nvPr/>
        </p:nvSpPr>
        <p:spPr>
          <a:xfrm>
            <a:off x="414971" y="1600200"/>
            <a:ext cx="11232680" cy="489888"/>
          </a:xfrm>
          <a:prstGeom prst="leftRightArrow">
            <a:avLst/>
          </a:prstGeom>
          <a:solidFill>
            <a:schemeClr val="accent2"/>
          </a:solidFill>
          <a:ln w="9525">
            <a:solidFill>
              <a:srgbClr val="178C3D"/>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Program Governance</a:t>
            </a:r>
          </a:p>
        </p:txBody>
      </p:sp>
      <p:sp>
        <p:nvSpPr>
          <p:cNvPr id="6" name="Rectangle 5">
            <a:extLst>
              <a:ext uri="{FF2B5EF4-FFF2-40B4-BE49-F238E27FC236}">
                <a16:creationId xmlns:a16="http://schemas.microsoft.com/office/drawing/2014/main" id="{039793E8-9398-42EF-F50F-A0A8A9E01AD1}"/>
              </a:ext>
            </a:extLst>
          </p:cNvPr>
          <p:cNvSpPr/>
          <p:nvPr/>
        </p:nvSpPr>
        <p:spPr>
          <a:xfrm>
            <a:off x="444553" y="2880947"/>
            <a:ext cx="2700000" cy="2901739"/>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0"/>
              </a:spcBef>
              <a:spcAft>
                <a:spcPts val="0"/>
              </a:spcAft>
              <a:buFont typeface="Arial" panose="020B0604020202020204" pitchFamily="34" charset="0"/>
              <a:buChar char="•"/>
            </a:pPr>
            <a:r>
              <a:rPr lang="en-US" sz="1150" dirty="0">
                <a:solidFill>
                  <a:schemeClr val="tx1"/>
                </a:solidFill>
              </a:rPr>
              <a:t>Analyze Inventory of all local developments &amp; integration points.</a:t>
            </a:r>
          </a:p>
          <a:p>
            <a:pPr marL="171450" lvl="0" indent="-171450">
              <a:buFont typeface="Arial" panose="020B0604020202020204" pitchFamily="34" charset="0"/>
              <a:buChar char="•"/>
              <a:defRPr/>
            </a:pPr>
            <a:r>
              <a:rPr lang="en-US" sz="1150" dirty="0">
                <a:solidFill>
                  <a:schemeClr val="tx1"/>
                </a:solidFill>
              </a:rPr>
              <a:t>Participate in </a:t>
            </a:r>
            <a:r>
              <a:rPr lang="en-IN" sz="1150" dirty="0">
                <a:solidFill>
                  <a:schemeClr val="tx1"/>
                </a:solidFill>
              </a:rPr>
              <a:t>workshops and guide Bank and Temenos on the solutions (back to core/upgrade retrofit)</a:t>
            </a:r>
          </a:p>
          <a:p>
            <a:pPr marL="171450" lvl="0" indent="-171450">
              <a:buFont typeface="Arial" panose="020B0604020202020204" pitchFamily="34" charset="0"/>
              <a:buChar char="•"/>
              <a:defRPr/>
            </a:pPr>
            <a:r>
              <a:rPr lang="en-IN" sz="1150" dirty="0">
                <a:solidFill>
                  <a:schemeClr val="tx1"/>
                </a:solidFill>
              </a:rPr>
              <a:t>Provide consultancy (limited to TPH regionalized solutions) on regulatory requirements for the 4 countries in scope</a:t>
            </a:r>
          </a:p>
          <a:p>
            <a:pPr marL="171450" lvl="0" indent="-171450">
              <a:buFont typeface="Arial" panose="020B0604020202020204" pitchFamily="34" charset="0"/>
              <a:buChar char="•"/>
              <a:defRPr/>
            </a:pPr>
            <a:r>
              <a:rPr lang="en-IN" sz="1150" dirty="0">
                <a:solidFill>
                  <a:schemeClr val="tx1"/>
                </a:solidFill>
              </a:rPr>
              <a:t>Review and advise on the changes to be done by the Bank based on upstream/downstream impacts </a:t>
            </a:r>
            <a:endParaRPr lang="en-US" sz="1150" dirty="0">
              <a:solidFill>
                <a:schemeClr val="tx1"/>
              </a:solidFill>
            </a:endParaRPr>
          </a:p>
          <a:p>
            <a:pPr marL="171450" indent="-171450">
              <a:spcBef>
                <a:spcPts val="0"/>
              </a:spcBef>
              <a:spcAft>
                <a:spcPts val="0"/>
              </a:spcAft>
              <a:buFont typeface="Arial" panose="020B0604020202020204" pitchFamily="34" charset="0"/>
              <a:buChar char="•"/>
            </a:pPr>
            <a:r>
              <a:rPr lang="en-US" sz="1150" dirty="0">
                <a:solidFill>
                  <a:schemeClr val="tx1"/>
                </a:solidFill>
              </a:rPr>
              <a:t>Review Back to Core/ Upgrade/ Retrofit design/ approach finalized by Temenos</a:t>
            </a:r>
          </a:p>
          <a:p>
            <a:pPr algn="ctr"/>
            <a:endParaRPr lang="en-IN" sz="1150" dirty="0">
              <a:solidFill>
                <a:schemeClr val="tx1"/>
              </a:solidFill>
            </a:endParaRPr>
          </a:p>
        </p:txBody>
      </p:sp>
      <p:sp>
        <p:nvSpPr>
          <p:cNvPr id="7" name="Rectangle 6">
            <a:extLst>
              <a:ext uri="{FF2B5EF4-FFF2-40B4-BE49-F238E27FC236}">
                <a16:creationId xmlns:a16="http://schemas.microsoft.com/office/drawing/2014/main" id="{D9AFEC6E-5F6A-651C-C259-1F2FE70A432A}"/>
              </a:ext>
            </a:extLst>
          </p:cNvPr>
          <p:cNvSpPr/>
          <p:nvPr/>
        </p:nvSpPr>
        <p:spPr>
          <a:xfrm>
            <a:off x="3278920" y="2880947"/>
            <a:ext cx="2700000" cy="2901739"/>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indent="-171450">
              <a:spcBef>
                <a:spcPts val="0"/>
              </a:spcBef>
              <a:spcAft>
                <a:spcPts val="0"/>
              </a:spcAft>
              <a:buFont typeface="Arial" panose="020B0604020202020204" pitchFamily="34" charset="0"/>
              <a:buChar char="•"/>
            </a:pPr>
            <a:r>
              <a:rPr lang="en-IN" sz="1150">
                <a:solidFill>
                  <a:schemeClr val="tx1"/>
                </a:solidFill>
              </a:rPr>
              <a:t>Review Technical Upgrade Activities/Runbook</a:t>
            </a:r>
          </a:p>
          <a:p>
            <a:pPr marL="171450" lvl="0" indent="-171450">
              <a:buFont typeface="Arial" panose="020B0604020202020204" pitchFamily="34" charset="0"/>
              <a:buChar char="•"/>
              <a:defRPr/>
            </a:pPr>
            <a:r>
              <a:rPr lang="en-US" sz="1150">
                <a:solidFill>
                  <a:schemeClr val="tx1"/>
                </a:solidFill>
              </a:rPr>
              <a:t>Review configuration packages</a:t>
            </a:r>
            <a:endParaRPr lang="en-IN" sz="1150">
              <a:solidFill>
                <a:schemeClr val="tx1"/>
              </a:solidFill>
            </a:endParaRPr>
          </a:p>
          <a:p>
            <a:pPr marL="171450" indent="-171450">
              <a:spcBef>
                <a:spcPts val="0"/>
              </a:spcBef>
              <a:spcAft>
                <a:spcPts val="0"/>
              </a:spcAft>
              <a:buFont typeface="Arial" panose="020B0604020202020204" pitchFamily="34" charset="0"/>
              <a:buChar char="•"/>
            </a:pPr>
            <a:r>
              <a:rPr lang="en-US" sz="1150">
                <a:solidFill>
                  <a:schemeClr val="tx1"/>
                </a:solidFill>
              </a:rPr>
              <a:t>Review Mock Upgrade results &amp; suggest Improvements</a:t>
            </a:r>
          </a:p>
          <a:p>
            <a:pPr marL="171450" indent="-171450">
              <a:spcBef>
                <a:spcPts val="0"/>
              </a:spcBef>
              <a:spcAft>
                <a:spcPts val="0"/>
              </a:spcAft>
              <a:buFont typeface="Arial" panose="020B0604020202020204" pitchFamily="34" charset="0"/>
              <a:buChar char="•"/>
            </a:pPr>
            <a:r>
              <a:rPr lang="en-US" sz="1150">
                <a:solidFill>
                  <a:schemeClr val="tx1"/>
                </a:solidFill>
              </a:rPr>
              <a:t>Review Back to Core/Retrofit build packages</a:t>
            </a:r>
            <a:endParaRPr lang="en-IN" sz="1150">
              <a:solidFill>
                <a:schemeClr val="tx1"/>
              </a:solidFill>
            </a:endParaRPr>
          </a:p>
          <a:p>
            <a:pPr marL="171450" indent="-171450">
              <a:spcBef>
                <a:spcPts val="0"/>
              </a:spcBef>
              <a:spcAft>
                <a:spcPts val="0"/>
              </a:spcAft>
              <a:buFont typeface="Arial" panose="020B0604020202020204" pitchFamily="34" charset="0"/>
              <a:buChar char="•"/>
            </a:pPr>
            <a:r>
              <a:rPr lang="en-IN" sz="1150">
                <a:solidFill>
                  <a:schemeClr val="tx1"/>
                </a:solidFill>
              </a:rPr>
              <a:t>Review Interface &amp; API alignment</a:t>
            </a:r>
          </a:p>
          <a:p>
            <a:pPr marL="171450" indent="-171450">
              <a:buFont typeface="Arial" panose="020B0604020202020204" pitchFamily="34" charset="0"/>
              <a:buChar char="•"/>
            </a:pPr>
            <a:r>
              <a:rPr lang="en-IN" sz="1150">
                <a:solidFill>
                  <a:schemeClr val="tx1"/>
                </a:solidFill>
              </a:rPr>
              <a:t>Participate in workshops and guide Bank and Temenos to define reconciliation strategy</a:t>
            </a:r>
          </a:p>
          <a:p>
            <a:pPr marL="171450" indent="-171450">
              <a:buFont typeface="Arial" panose="020B0604020202020204" pitchFamily="34" charset="0"/>
              <a:buChar char="•"/>
            </a:pPr>
            <a:r>
              <a:rPr lang="en-IN" sz="1150">
                <a:solidFill>
                  <a:schemeClr val="tx1"/>
                </a:solidFill>
              </a:rPr>
              <a:t>Review upgrade performance timelines and highlight the challenges</a:t>
            </a:r>
          </a:p>
          <a:p>
            <a:pPr algn="ctr"/>
            <a:endParaRPr lang="en-IN" sz="1150" err="1">
              <a:solidFill>
                <a:schemeClr val="tx1"/>
              </a:solidFill>
            </a:endParaRPr>
          </a:p>
        </p:txBody>
      </p:sp>
      <p:sp>
        <p:nvSpPr>
          <p:cNvPr id="8" name="Rectangle 7">
            <a:extLst>
              <a:ext uri="{FF2B5EF4-FFF2-40B4-BE49-F238E27FC236}">
                <a16:creationId xmlns:a16="http://schemas.microsoft.com/office/drawing/2014/main" id="{C3CA5632-008A-4AD3-6342-5573DA53A030}"/>
              </a:ext>
            </a:extLst>
          </p:cNvPr>
          <p:cNvSpPr/>
          <p:nvPr/>
        </p:nvSpPr>
        <p:spPr>
          <a:xfrm>
            <a:off x="6113287" y="2880947"/>
            <a:ext cx="2700000" cy="2901739"/>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lvl="1" indent="-171450" fontAlgn="base">
              <a:buClr>
                <a:schemeClr val="tx1"/>
              </a:buClr>
              <a:buFont typeface="Arial" panose="020B0604020202020204" pitchFamily="34" charset="0"/>
              <a:buChar char="•"/>
            </a:pPr>
            <a:r>
              <a:rPr lang="en-US" sz="1150">
                <a:solidFill>
                  <a:schemeClr val="tx1"/>
                </a:solidFill>
              </a:rPr>
              <a:t>Participate in workshops and guide Bank and Temenos on the testing strategy/approach</a:t>
            </a:r>
          </a:p>
          <a:p>
            <a:pPr marL="171450" lvl="1" indent="-171450" fontAlgn="base">
              <a:buClr>
                <a:schemeClr val="tx1"/>
              </a:buClr>
              <a:buFont typeface="Arial" panose="020B0604020202020204" pitchFamily="34" charset="0"/>
              <a:buChar char="•"/>
              <a:defRPr/>
            </a:pPr>
            <a:r>
              <a:rPr lang="en-IN" sz="1150">
                <a:solidFill>
                  <a:schemeClr val="tx1"/>
                </a:solidFill>
              </a:rPr>
              <a:t>Review reconciliation conducted post upgrade</a:t>
            </a:r>
          </a:p>
          <a:p>
            <a:pPr marL="171450" lvl="1" indent="-171450" fontAlgn="base">
              <a:buClr>
                <a:schemeClr val="tx1"/>
              </a:buClr>
              <a:buFont typeface="Arial" panose="020B0604020202020204" pitchFamily="34" charset="0"/>
              <a:buChar char="•"/>
            </a:pPr>
            <a:r>
              <a:rPr lang="en-US" sz="1150">
                <a:solidFill>
                  <a:schemeClr val="tx1"/>
                </a:solidFill>
              </a:rPr>
              <a:t>Review Back to Core/Retrofit build test results</a:t>
            </a:r>
          </a:p>
          <a:p>
            <a:pPr marL="171450" lvl="1" indent="-171450" fontAlgn="base">
              <a:buClr>
                <a:schemeClr val="tx1"/>
              </a:buClr>
              <a:buFont typeface="Arial" panose="020B0604020202020204" pitchFamily="34" charset="0"/>
              <a:buChar char="•"/>
            </a:pPr>
            <a:r>
              <a:rPr lang="en-US" sz="1150">
                <a:solidFill>
                  <a:schemeClr val="tx1"/>
                </a:solidFill>
              </a:rPr>
              <a:t>Guide users in UAT testing approach</a:t>
            </a:r>
          </a:p>
          <a:p>
            <a:pPr algn="ctr"/>
            <a:endParaRPr lang="en-IN" sz="1150" err="1">
              <a:solidFill>
                <a:schemeClr val="tx1"/>
              </a:solidFill>
            </a:endParaRPr>
          </a:p>
        </p:txBody>
      </p:sp>
      <p:sp>
        <p:nvSpPr>
          <p:cNvPr id="9" name="Rectangle 8">
            <a:extLst>
              <a:ext uri="{FF2B5EF4-FFF2-40B4-BE49-F238E27FC236}">
                <a16:creationId xmlns:a16="http://schemas.microsoft.com/office/drawing/2014/main" id="{A77FAF1C-5F80-604F-E798-00A068563121}"/>
              </a:ext>
            </a:extLst>
          </p:cNvPr>
          <p:cNvSpPr/>
          <p:nvPr/>
        </p:nvSpPr>
        <p:spPr>
          <a:xfrm>
            <a:off x="8947653" y="2880947"/>
            <a:ext cx="2700000" cy="2901739"/>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171450" lvl="1" indent="-171450" fontAlgn="base">
              <a:buClr>
                <a:schemeClr val="tx1"/>
              </a:buClr>
              <a:buFont typeface="Arial" panose="020B0604020202020204" pitchFamily="34" charset="0"/>
              <a:buChar char="•"/>
              <a:defRPr/>
            </a:pPr>
            <a:r>
              <a:rPr lang="en-IN" sz="1150">
                <a:solidFill>
                  <a:schemeClr val="tx1"/>
                </a:solidFill>
              </a:rPr>
              <a:t>Review Production cutover plan &amp; Rollback readiness</a:t>
            </a:r>
          </a:p>
          <a:p>
            <a:pPr marL="171450" lvl="1" indent="-171450" fontAlgn="base">
              <a:buClr>
                <a:schemeClr val="tx1"/>
              </a:buClr>
              <a:buFont typeface="Arial" panose="020B0604020202020204" pitchFamily="34" charset="0"/>
              <a:buChar char="•"/>
            </a:pPr>
            <a:r>
              <a:rPr lang="en-US" sz="1150">
                <a:solidFill>
                  <a:schemeClr val="tx1"/>
                </a:solidFill>
              </a:rPr>
              <a:t>Review upgrade runbook/release plan</a:t>
            </a:r>
          </a:p>
          <a:p>
            <a:pPr marL="171450" lvl="1" indent="-171450" fontAlgn="base">
              <a:buClr>
                <a:schemeClr val="tx1"/>
              </a:buClr>
              <a:buFont typeface="Arial" panose="020B0604020202020204" pitchFamily="34" charset="0"/>
              <a:buChar char="•"/>
            </a:pPr>
            <a:r>
              <a:rPr lang="en-US" sz="1150">
                <a:solidFill>
                  <a:schemeClr val="tx1"/>
                </a:solidFill>
              </a:rPr>
              <a:t>Review handover documents</a:t>
            </a:r>
          </a:p>
          <a:p>
            <a:pPr marL="171450" indent="-171450">
              <a:spcBef>
                <a:spcPct val="0"/>
              </a:spcBef>
              <a:buFont typeface="Arial" panose="020B0604020202020204" pitchFamily="34" charset="0"/>
              <a:buChar char="•"/>
            </a:pPr>
            <a:r>
              <a:rPr lang="en-IN" sz="1150">
                <a:solidFill>
                  <a:schemeClr val="tx1"/>
                </a:solidFill>
              </a:rPr>
              <a:t>Validate Monitoring results and suggest improvements</a:t>
            </a:r>
          </a:p>
          <a:p>
            <a:pPr marL="171450" indent="-171450">
              <a:spcBef>
                <a:spcPct val="0"/>
              </a:spcBef>
              <a:buFont typeface="Arial" panose="020B0604020202020204" pitchFamily="34" charset="0"/>
              <a:buChar char="•"/>
            </a:pPr>
            <a:r>
              <a:rPr lang="en-IN" sz="1150">
                <a:solidFill>
                  <a:schemeClr val="tx1"/>
                </a:solidFill>
              </a:rPr>
              <a:t>Validate stabilization &amp; optimization activities</a:t>
            </a:r>
            <a:endParaRPr lang="en-US" sz="1150">
              <a:solidFill>
                <a:schemeClr val="tx1"/>
              </a:solidFill>
            </a:endParaRPr>
          </a:p>
          <a:p>
            <a:pPr algn="ctr"/>
            <a:endParaRPr lang="en-IN" sz="1150">
              <a:solidFill>
                <a:schemeClr val="tx1"/>
              </a:solidFill>
            </a:endParaRPr>
          </a:p>
        </p:txBody>
      </p:sp>
      <p:sp>
        <p:nvSpPr>
          <p:cNvPr id="10" name="Rectangle 9">
            <a:extLst>
              <a:ext uri="{FF2B5EF4-FFF2-40B4-BE49-F238E27FC236}">
                <a16:creationId xmlns:a16="http://schemas.microsoft.com/office/drawing/2014/main" id="{C2406AAD-8E60-8915-5A3C-584A70594D21}"/>
              </a:ext>
            </a:extLst>
          </p:cNvPr>
          <p:cNvSpPr/>
          <p:nvPr/>
        </p:nvSpPr>
        <p:spPr>
          <a:xfrm>
            <a:off x="444553" y="6064416"/>
            <a:ext cx="11203098" cy="393192"/>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000">
              <a:solidFill>
                <a:prstClr val="black"/>
              </a:solidFill>
            </a:endParaRPr>
          </a:p>
          <a:p>
            <a:pPr algn="ctr"/>
            <a:r>
              <a:rPr lang="en-IN" sz="1100" b="1">
                <a:solidFill>
                  <a:prstClr val="black"/>
                </a:solidFill>
              </a:rPr>
              <a:t>We will provide : Reports from reviews conducted; Reviewed study concept documents, Recommendations, Insights during all phases of the program.</a:t>
            </a:r>
          </a:p>
          <a:p>
            <a:pPr algn="ctr"/>
            <a:endParaRPr lang="en-IN" sz="1400">
              <a:solidFill>
                <a:schemeClr val="tx1"/>
              </a:solidFill>
            </a:endParaRPr>
          </a:p>
        </p:txBody>
      </p:sp>
      <p:sp>
        <p:nvSpPr>
          <p:cNvPr id="14" name="Arrow: Down 13">
            <a:extLst>
              <a:ext uri="{FF2B5EF4-FFF2-40B4-BE49-F238E27FC236}">
                <a16:creationId xmlns:a16="http://schemas.microsoft.com/office/drawing/2014/main" id="{F0E2164B-D2CB-8B1F-544F-6BB2421FAB47}"/>
              </a:ext>
            </a:extLst>
          </p:cNvPr>
          <p:cNvSpPr/>
          <p:nvPr/>
        </p:nvSpPr>
        <p:spPr>
          <a:xfrm>
            <a:off x="1524000" y="5804473"/>
            <a:ext cx="457200" cy="273239"/>
          </a:xfrm>
          <a:prstGeom prst="downArrow">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15" name="Arrow: Down 14">
            <a:extLst>
              <a:ext uri="{FF2B5EF4-FFF2-40B4-BE49-F238E27FC236}">
                <a16:creationId xmlns:a16="http://schemas.microsoft.com/office/drawing/2014/main" id="{CF66663D-7CD1-3A1D-C808-F0F9B255D44F}"/>
              </a:ext>
            </a:extLst>
          </p:cNvPr>
          <p:cNvSpPr/>
          <p:nvPr/>
        </p:nvSpPr>
        <p:spPr>
          <a:xfrm>
            <a:off x="4328160" y="5783137"/>
            <a:ext cx="457200" cy="273239"/>
          </a:xfrm>
          <a:prstGeom prst="downArrow">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16" name="Arrow: Down 15">
            <a:extLst>
              <a:ext uri="{FF2B5EF4-FFF2-40B4-BE49-F238E27FC236}">
                <a16:creationId xmlns:a16="http://schemas.microsoft.com/office/drawing/2014/main" id="{38A5CBFC-92F8-5D4E-E773-C8DD524276CE}"/>
              </a:ext>
            </a:extLst>
          </p:cNvPr>
          <p:cNvSpPr/>
          <p:nvPr/>
        </p:nvSpPr>
        <p:spPr>
          <a:xfrm>
            <a:off x="7205472" y="5816665"/>
            <a:ext cx="457200" cy="273239"/>
          </a:xfrm>
          <a:prstGeom prst="downArrow">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17" name="Arrow: Down 16">
            <a:extLst>
              <a:ext uri="{FF2B5EF4-FFF2-40B4-BE49-F238E27FC236}">
                <a16:creationId xmlns:a16="http://schemas.microsoft.com/office/drawing/2014/main" id="{2786B576-A4E9-479D-6A6A-427E11D39FC4}"/>
              </a:ext>
            </a:extLst>
          </p:cNvPr>
          <p:cNvSpPr/>
          <p:nvPr/>
        </p:nvSpPr>
        <p:spPr>
          <a:xfrm>
            <a:off x="10046208" y="5822761"/>
            <a:ext cx="457200" cy="273239"/>
          </a:xfrm>
          <a:prstGeom prst="downArrow">
            <a:avLst/>
          </a:prstGeom>
          <a:solidFill>
            <a:schemeClr val="accent2"/>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11" name="TextBox 10">
            <a:extLst>
              <a:ext uri="{FF2B5EF4-FFF2-40B4-BE49-F238E27FC236}">
                <a16:creationId xmlns:a16="http://schemas.microsoft.com/office/drawing/2014/main" id="{1A5E7F30-6C3A-3B11-4975-16E086924B25}"/>
              </a:ext>
            </a:extLst>
          </p:cNvPr>
          <p:cNvSpPr txBox="1"/>
          <p:nvPr/>
        </p:nvSpPr>
        <p:spPr>
          <a:xfrm>
            <a:off x="347472" y="893689"/>
            <a:ext cx="11300179" cy="956288"/>
          </a:xfrm>
          <a:prstGeom prst="rect">
            <a:avLst/>
          </a:prstGeom>
          <a:noFill/>
        </p:spPr>
        <p:txBody>
          <a:bodyPr vert="horz" wrap="square" lIns="90000" tIns="46800" rIns="90000" bIns="46800" rtlCol="0" anchor="ctr">
            <a:spAutoFit/>
          </a:bodyPr>
          <a:lstStyle/>
          <a:p>
            <a:pPr algn="l">
              <a:spcBef>
                <a:spcPct val="0"/>
              </a:spcBef>
            </a:pPr>
            <a:r>
              <a:rPr lang="en-US" sz="1400" dirty="0"/>
              <a:t>We will align with upgrade plan agreed between Temenos and DZ Bank and provide skilled Temenos TPH SMEs to support the upgrade journey from R22 to R25 by delivering consulting and advisory services. Our team will be integrated across all key upgrade phases —Analysis, Upgrade and retrofit activities, Testing, and Go‑Live.</a:t>
            </a:r>
          </a:p>
          <a:p>
            <a:pPr algn="l">
              <a:spcBef>
                <a:spcPct val="0"/>
              </a:spcBef>
            </a:pPr>
            <a:endParaRPr lang="en-IN" sz="1400" dirty="0"/>
          </a:p>
        </p:txBody>
      </p:sp>
    </p:spTree>
    <p:extLst>
      <p:ext uri="{BB962C8B-B14F-4D97-AF65-F5344CB8AC3E}">
        <p14:creationId xmlns:p14="http://schemas.microsoft.com/office/powerpoint/2010/main" val="3595797295"/>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AADED-13CF-BD4D-799D-69EA59E513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D3669A-4B24-C617-2263-2CE676B4DEDE}"/>
              </a:ext>
            </a:extLst>
          </p:cNvPr>
          <p:cNvSpPr>
            <a:spLocks noGrp="1"/>
          </p:cNvSpPr>
          <p:nvPr>
            <p:ph type="title"/>
          </p:nvPr>
        </p:nvSpPr>
        <p:spPr/>
        <p:txBody>
          <a:bodyPr/>
          <a:lstStyle/>
          <a:p>
            <a:r>
              <a:rPr lang="en-US" dirty="0"/>
              <a:t>WE WILL SUPPORT IN KEY ACTIVITIES IN ALL THE PHASES TO ENSURE AN EFFICIENT AND SUCCESSFUL TPH UPGRADE PROGRAM</a:t>
            </a:r>
            <a:endParaRPr lang="en-IN" dirty="0"/>
          </a:p>
        </p:txBody>
      </p:sp>
      <p:graphicFrame>
        <p:nvGraphicFramePr>
          <p:cNvPr id="3" name="Table 2">
            <a:extLst>
              <a:ext uri="{FF2B5EF4-FFF2-40B4-BE49-F238E27FC236}">
                <a16:creationId xmlns:a16="http://schemas.microsoft.com/office/drawing/2014/main" id="{2A7B818A-7288-4037-9F61-DEFA57CBCD2C}"/>
              </a:ext>
            </a:extLst>
          </p:cNvPr>
          <p:cNvGraphicFramePr>
            <a:graphicFrameLocks noGrp="1"/>
          </p:cNvGraphicFramePr>
          <p:nvPr>
            <p:extLst>
              <p:ext uri="{D42A27DB-BD31-4B8C-83A1-F6EECF244321}">
                <p14:modId xmlns:p14="http://schemas.microsoft.com/office/powerpoint/2010/main" val="2248776507"/>
              </p:ext>
            </p:extLst>
          </p:nvPr>
        </p:nvGraphicFramePr>
        <p:xfrm>
          <a:off x="446753" y="803595"/>
          <a:ext cx="11120003" cy="5705241"/>
        </p:xfrm>
        <a:graphic>
          <a:graphicData uri="http://schemas.openxmlformats.org/drawingml/2006/table">
            <a:tbl>
              <a:tblPr firstRow="1" bandRow="1">
                <a:tableStyleId>{21E4AEA4-8DFA-4A89-87EB-49C32662AFE0}</a:tableStyleId>
              </a:tblPr>
              <a:tblGrid>
                <a:gridCol w="1316047">
                  <a:extLst>
                    <a:ext uri="{9D8B030D-6E8A-4147-A177-3AD203B41FA5}">
                      <a16:colId xmlns:a16="http://schemas.microsoft.com/office/drawing/2014/main" val="4249944865"/>
                    </a:ext>
                  </a:extLst>
                </a:gridCol>
                <a:gridCol w="7381200">
                  <a:extLst>
                    <a:ext uri="{9D8B030D-6E8A-4147-A177-3AD203B41FA5}">
                      <a16:colId xmlns:a16="http://schemas.microsoft.com/office/drawing/2014/main" val="3279319502"/>
                    </a:ext>
                  </a:extLst>
                </a:gridCol>
                <a:gridCol w="2422756">
                  <a:extLst>
                    <a:ext uri="{9D8B030D-6E8A-4147-A177-3AD203B41FA5}">
                      <a16:colId xmlns:a16="http://schemas.microsoft.com/office/drawing/2014/main" val="2943178013"/>
                    </a:ext>
                  </a:extLst>
                </a:gridCol>
              </a:tblGrid>
              <a:tr h="404638">
                <a:tc>
                  <a:txBody>
                    <a:bodyPr/>
                    <a:lstStyle/>
                    <a:p>
                      <a:pPr algn="ctr" latinLnBrk="0">
                        <a:spcAft>
                          <a:spcPts val="200"/>
                        </a:spcAft>
                      </a:pPr>
                      <a:r>
                        <a:rPr lang="en-IN" sz="1400" kern="1200">
                          <a:solidFill>
                            <a:schemeClr val="bg1"/>
                          </a:solidFill>
                        </a:rPr>
                        <a:t>Phase</a:t>
                      </a:r>
                      <a:endParaRPr lang="en-IN" sz="1400" kern="1200">
                        <a:solidFill>
                          <a:schemeClr val="bg1"/>
                        </a:solidFill>
                        <a:latin typeface="Ubuntu body"/>
                        <a:ea typeface="+mn-ea"/>
                        <a:cs typeface="+mn-cs"/>
                      </a:endParaRPr>
                    </a:p>
                  </a:txBody>
                  <a:tcPr marL="45720" marR="45720" anchor="ctr">
                    <a:solidFill>
                      <a:schemeClr val="accent1">
                        <a:lumMod val="50000"/>
                      </a:schemeClr>
                    </a:solidFill>
                  </a:tcPr>
                </a:tc>
                <a:tc>
                  <a:txBody>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lang="en-US" sz="1400">
                          <a:effectLst/>
                        </a:rPr>
                        <a:t>Key Activities</a:t>
                      </a:r>
                      <a:endParaRPr lang="en-IN" sz="1400">
                        <a:effectLst/>
                        <a:latin typeface="Ubuntu body"/>
                      </a:endParaRPr>
                    </a:p>
                  </a:txBody>
                  <a:tcPr marL="45720" marR="45720" anchor="ctr">
                    <a:solidFill>
                      <a:schemeClr val="accent1">
                        <a:lumMod val="50000"/>
                      </a:schemeClr>
                    </a:solidFill>
                  </a:tcPr>
                </a:tc>
                <a:tc>
                  <a:txBody>
                    <a:bodyPr/>
                    <a:lstStyle/>
                    <a:p>
                      <a:pPr algn="ctr" latinLnBrk="0">
                        <a:spcAft>
                          <a:spcPts val="200"/>
                        </a:spcAft>
                      </a:pPr>
                      <a:r>
                        <a:rPr lang="en-US" sz="1400">
                          <a:solidFill>
                            <a:schemeClr val="bg1"/>
                          </a:solidFill>
                          <a:effectLst/>
                        </a:rPr>
                        <a:t>Reports</a:t>
                      </a:r>
                      <a:endParaRPr lang="en-IN" sz="1400">
                        <a:solidFill>
                          <a:schemeClr val="bg1"/>
                        </a:solidFill>
                        <a:effectLst/>
                        <a:latin typeface="Ubuntu body"/>
                      </a:endParaRPr>
                    </a:p>
                  </a:txBody>
                  <a:tcPr marL="45720" marR="45720" anchor="ctr">
                    <a:solidFill>
                      <a:schemeClr val="accent1">
                        <a:lumMod val="50000"/>
                      </a:schemeClr>
                    </a:solidFill>
                  </a:tcPr>
                </a:tc>
                <a:extLst>
                  <a:ext uri="{0D108BD9-81ED-4DB2-BD59-A6C34878D82A}">
                    <a16:rowId xmlns:a16="http://schemas.microsoft.com/office/drawing/2014/main" val="3344737663"/>
                  </a:ext>
                </a:extLst>
              </a:tr>
              <a:tr h="1059335">
                <a:tc>
                  <a:txBody>
                    <a:bodyPr/>
                    <a:lstStyle/>
                    <a:p>
                      <a:pPr marL="0" marR="0" lvl="0" indent="0" algn="ctr" defTabSz="914400" rtl="0" eaLnBrk="1" fontAlgn="auto" latinLnBrk="0" hangingPunct="1">
                        <a:lnSpc>
                          <a:spcPct val="100000"/>
                        </a:lnSpc>
                        <a:spcBef>
                          <a:spcPts val="0"/>
                        </a:spcBef>
                        <a:spcAft>
                          <a:spcPts val="200"/>
                        </a:spcAft>
                        <a:buClr>
                          <a:srgbClr val="0070AD"/>
                        </a:buClr>
                        <a:buSzTx/>
                        <a:buFontTx/>
                        <a:buNone/>
                        <a:tabLst/>
                        <a:defRPr/>
                      </a:pPr>
                      <a:r>
                        <a:rPr lang="en-IE" sz="1200" b="1" kern="1200" noProof="0">
                          <a:solidFill>
                            <a:schemeClr val="tx1"/>
                          </a:solidFill>
                          <a:latin typeface="+mn-lt"/>
                        </a:rPr>
                        <a:t>Program Governance</a:t>
                      </a:r>
                      <a:endParaRPr lang="en-IE" sz="1200" b="1" kern="1200" noProof="0">
                        <a:solidFill>
                          <a:schemeClr val="tx1"/>
                        </a:solidFill>
                        <a:latin typeface="+mn-lt"/>
                        <a:ea typeface="+mn-ea"/>
                        <a:cs typeface="+mn-cs"/>
                      </a:endParaRPr>
                    </a:p>
                  </a:txBody>
                  <a:tcPr marL="45720" marR="45720" anchor="ctr">
                    <a:solidFill>
                      <a:srgbClr val="CCE2F1"/>
                    </a:solidFill>
                  </a:tcPr>
                </a:tc>
                <a:tc>
                  <a:txBody>
                    <a:bodyPr/>
                    <a:lstStyle/>
                    <a:p>
                      <a:pPr marL="171450" marR="0" lvl="1" indent="-171450" algn="l" rtl="0" eaLnBrk="1" fontAlgn="base" latinLnBrk="0" hangingPunct="1">
                        <a:lnSpc>
                          <a:spcPct val="100000"/>
                        </a:lnSpc>
                        <a:spcBef>
                          <a:spcPts val="0"/>
                        </a:spcBef>
                        <a:spcAft>
                          <a:spcPts val="0"/>
                        </a:spcAft>
                        <a:buClr>
                          <a:schemeClr val="tx1"/>
                        </a:buClr>
                        <a:buSzTx/>
                        <a:buFont typeface="Arial" panose="020B0604020202020204" pitchFamily="34" charset="0"/>
                        <a:buChar char="•"/>
                      </a:pPr>
                      <a:r>
                        <a:rPr lang="en-IE" sz="1100" strike="noStrike" kern="1200" baseline="0" noProof="0" dirty="0">
                          <a:solidFill>
                            <a:prstClr val="black"/>
                          </a:solidFill>
                        </a:rPr>
                        <a:t>Setup a DZ Bank-Temenos-Capgemini tripartite Governance Process</a:t>
                      </a:r>
                    </a:p>
                    <a:p>
                      <a:pPr marL="171450" marR="0" lvl="1" indent="-171450" algn="l" rtl="0" eaLnBrk="1" fontAlgn="base" latinLnBrk="0" hangingPunct="1">
                        <a:lnSpc>
                          <a:spcPct val="100000"/>
                        </a:lnSpc>
                        <a:spcBef>
                          <a:spcPts val="0"/>
                        </a:spcBef>
                        <a:spcAft>
                          <a:spcPts val="0"/>
                        </a:spcAft>
                        <a:buClr>
                          <a:schemeClr val="tx1"/>
                        </a:buClr>
                        <a:buSzTx/>
                        <a:buFont typeface="Arial" panose="020B0604020202020204" pitchFamily="34" charset="0"/>
                        <a:buChar char="•"/>
                      </a:pPr>
                      <a:r>
                        <a:rPr lang="en-IE" sz="1100" strike="noStrike" kern="1200" baseline="0" noProof="0" dirty="0">
                          <a:solidFill>
                            <a:prstClr val="black"/>
                          </a:solidFill>
                        </a:rPr>
                        <a:t>Align on the RACI matrix</a:t>
                      </a:r>
                    </a:p>
                    <a:p>
                      <a:pPr marL="171450" marR="0" lvl="1" indent="-171450" algn="l" rtl="0" eaLnBrk="1" fontAlgn="base" latinLnBrk="0" hangingPunct="1">
                        <a:lnSpc>
                          <a:spcPct val="100000"/>
                        </a:lnSpc>
                        <a:spcBef>
                          <a:spcPts val="0"/>
                        </a:spcBef>
                        <a:spcAft>
                          <a:spcPts val="0"/>
                        </a:spcAft>
                        <a:buClr>
                          <a:schemeClr val="tx1"/>
                        </a:buClr>
                        <a:buSzTx/>
                        <a:buFont typeface="Arial" panose="020B0604020202020204" pitchFamily="34" charset="0"/>
                        <a:buChar char="•"/>
                      </a:pPr>
                      <a:r>
                        <a:rPr lang="en-US" sz="1100" strike="noStrike" kern="1200" baseline="0" dirty="0">
                          <a:solidFill>
                            <a:prstClr val="black"/>
                          </a:solidFill>
                          <a:latin typeface="+mn-lt"/>
                          <a:ea typeface="+mn-ea"/>
                          <a:cs typeface="+mn-cs"/>
                        </a:rPr>
                        <a:t>Coordinate with  key Stakeholders to finalize requirements/walkthroughs</a:t>
                      </a:r>
                      <a:endParaRPr lang="en-IE" sz="1100" strike="noStrike" kern="1200" baseline="0" noProof="0" dirty="0">
                        <a:solidFill>
                          <a:prstClr val="black"/>
                        </a:solidFill>
                      </a:endParaRPr>
                    </a:p>
                    <a:p>
                      <a:pPr marL="171450" marR="0" lvl="1" indent="-171450" algn="l" rtl="0" eaLnBrk="1" fontAlgn="base" latinLnBrk="0" hangingPunct="1">
                        <a:lnSpc>
                          <a:spcPct val="100000"/>
                        </a:lnSpc>
                        <a:spcBef>
                          <a:spcPts val="0"/>
                        </a:spcBef>
                        <a:spcAft>
                          <a:spcPts val="0"/>
                        </a:spcAft>
                        <a:buClr>
                          <a:schemeClr val="tx1"/>
                        </a:buClr>
                        <a:buSzTx/>
                        <a:buFont typeface="Arial" panose="020B0604020202020204" pitchFamily="34" charset="0"/>
                        <a:buChar char="•"/>
                      </a:pPr>
                      <a:r>
                        <a:rPr lang="en-IE" sz="1100" strike="noStrike" kern="1200" baseline="0" noProof="0" dirty="0">
                          <a:solidFill>
                            <a:prstClr val="black"/>
                          </a:solidFill>
                        </a:rPr>
                        <a:t>Coordinate with key Stakeholders for smooth delivery of services</a:t>
                      </a:r>
                      <a:endParaRPr lang="en-IE" sz="1100" strike="noStrike" kern="1200" baseline="0" noProof="0" dirty="0">
                        <a:solidFill>
                          <a:prstClr val="black"/>
                        </a:solidFill>
                        <a:latin typeface="+mn-lt"/>
                        <a:ea typeface="+mn-ea"/>
                        <a:cs typeface="+mn-cs"/>
                      </a:endParaRPr>
                    </a:p>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pPr>
                      <a:r>
                        <a:rPr lang="en-US" sz="1100" strike="noStrike" kern="1200" baseline="0" dirty="0">
                          <a:solidFill>
                            <a:prstClr val="black"/>
                          </a:solidFill>
                          <a:latin typeface="+mn-lt"/>
                          <a:ea typeface="+mn-ea"/>
                          <a:cs typeface="+mn-cs"/>
                        </a:rPr>
                        <a:t>Review project plan provided by Temenos and Bank and ensure adherence</a:t>
                      </a:r>
                    </a:p>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pPr>
                      <a:r>
                        <a:rPr lang="en-US" sz="1100" strike="noStrike" kern="1200" baseline="0" dirty="0">
                          <a:solidFill>
                            <a:prstClr val="black"/>
                          </a:solidFill>
                          <a:latin typeface="+mn-lt"/>
                          <a:ea typeface="+mn-ea"/>
                          <a:cs typeface="+mn-cs"/>
                        </a:rPr>
                        <a:t>Participate in weekly/monthly meetings</a:t>
                      </a:r>
                    </a:p>
                  </a:txBody>
                  <a:tcPr marL="45720" marR="45720">
                    <a:solidFill>
                      <a:srgbClr val="CCE2F1"/>
                    </a:solidFill>
                  </a:tcPr>
                </a:tc>
                <a:tc>
                  <a:txBody>
                    <a:bodyPr/>
                    <a:lstStyle/>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tabLst/>
                        <a:defRPr/>
                      </a:pPr>
                      <a:r>
                        <a:rPr lang="en-IN" sz="1100" kern="1200" dirty="0">
                          <a:solidFill>
                            <a:prstClr val="black"/>
                          </a:solidFill>
                          <a:latin typeface="+mn-lt"/>
                          <a:ea typeface="+mn-ea"/>
                          <a:cs typeface="+mn-cs"/>
                        </a:rPr>
                        <a:t>Project progress Reports</a:t>
                      </a:r>
                      <a:endParaRPr lang="en-US" sz="1100" kern="1200" noProof="0" dirty="0">
                        <a:solidFill>
                          <a:prstClr val="black"/>
                        </a:solidFill>
                        <a:latin typeface="+mn-lt"/>
                        <a:ea typeface="+mn-ea"/>
                        <a:cs typeface="+mn-cs"/>
                      </a:endParaRPr>
                    </a:p>
                  </a:txBody>
                  <a:tcPr marL="45720" marR="45720">
                    <a:solidFill>
                      <a:srgbClr val="CCE2F1"/>
                    </a:solidFill>
                  </a:tcPr>
                </a:tc>
                <a:extLst>
                  <a:ext uri="{0D108BD9-81ED-4DB2-BD59-A6C34878D82A}">
                    <a16:rowId xmlns:a16="http://schemas.microsoft.com/office/drawing/2014/main" val="690693984"/>
                  </a:ext>
                </a:extLst>
              </a:tr>
              <a:tr h="1221178">
                <a:tc>
                  <a:txBody>
                    <a:bodyPr/>
                    <a:lstStyle/>
                    <a:p>
                      <a:pPr algn="ctr" latinLnBrk="0">
                        <a:spcAft>
                          <a:spcPts val="200"/>
                        </a:spcAft>
                      </a:pPr>
                      <a:r>
                        <a:rPr lang="en-US" sz="1200" b="1" kern="1200">
                          <a:solidFill>
                            <a:schemeClr val="tx1"/>
                          </a:solidFill>
                          <a:latin typeface="+mn-lt"/>
                        </a:rPr>
                        <a:t>Analysis</a:t>
                      </a:r>
                      <a:endParaRPr lang="en-IN" sz="1200" b="1" kern="1200">
                        <a:solidFill>
                          <a:schemeClr val="tx1"/>
                        </a:solidFill>
                        <a:latin typeface="+mn-lt"/>
                      </a:endParaRPr>
                    </a:p>
                  </a:txBody>
                  <a:tcPr marL="45720" marR="45720" anchor="ctr">
                    <a:solidFill>
                      <a:srgbClr val="E7F1F8"/>
                    </a:solidFill>
                  </a:tcPr>
                </a:tc>
                <a:tc>
                  <a:txBody>
                    <a:bodyPr/>
                    <a:lstStyle/>
                    <a:p>
                      <a:pPr marL="171450" indent="-171450">
                        <a:spcBef>
                          <a:spcPts val="0"/>
                        </a:spcBef>
                        <a:spcAft>
                          <a:spcPts val="0"/>
                        </a:spcAft>
                        <a:buFont typeface="Arial" panose="020B0604020202020204" pitchFamily="34" charset="0"/>
                        <a:buChar char="•"/>
                      </a:pPr>
                      <a:r>
                        <a:rPr lang="en-US" sz="1100" dirty="0"/>
                        <a:t>Analyze Inventory of all local developments &amp; integration points.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dirty="0">
                          <a:solidFill>
                            <a:schemeClr val="dk1"/>
                          </a:solidFill>
                          <a:latin typeface="+mn-lt"/>
                          <a:ea typeface="+mn-ea"/>
                          <a:cs typeface="+mn-cs"/>
                        </a:rPr>
                        <a:t>Participate in </a:t>
                      </a:r>
                      <a:r>
                        <a:rPr lang="en-IN" sz="1100" kern="1200" dirty="0">
                          <a:solidFill>
                            <a:schemeClr val="dk1"/>
                          </a:solidFill>
                          <a:latin typeface="+mn-lt"/>
                          <a:ea typeface="+mn-ea"/>
                          <a:cs typeface="+mn-cs"/>
                        </a:rPr>
                        <a:t>workshops and guide Bank and Temenos on the solutions (back to core/upgrade retrofit)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100" kern="1200" dirty="0">
                          <a:solidFill>
                            <a:schemeClr val="dk1"/>
                          </a:solidFill>
                          <a:latin typeface="+mn-lt"/>
                          <a:ea typeface="+mn-ea"/>
                          <a:cs typeface="+mn-cs"/>
                        </a:rPr>
                        <a:t>Provide consultancy (limited to TPH regionalized solutions) on regulatory requirements for the 4 countries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100" kern="1200" dirty="0">
                          <a:solidFill>
                            <a:schemeClr val="dk1"/>
                          </a:solidFill>
                          <a:latin typeface="+mn-lt"/>
                          <a:ea typeface="+mn-ea"/>
                          <a:cs typeface="+mn-cs"/>
                        </a:rPr>
                        <a:t>Review and advise on the changes to be done by Bank based on upstream/downstream impacts </a:t>
                      </a:r>
                      <a:endParaRPr lang="en-US" sz="1100" kern="1200" dirty="0">
                        <a:solidFill>
                          <a:schemeClr val="dk1"/>
                        </a:solidFill>
                        <a:latin typeface="+mn-lt"/>
                        <a:ea typeface="+mn-ea"/>
                        <a:cs typeface="+mn-cs"/>
                      </a:endParaRPr>
                    </a:p>
                    <a:p>
                      <a:pPr marL="171450" indent="-171450">
                        <a:spcBef>
                          <a:spcPts val="0"/>
                        </a:spcBef>
                        <a:spcAft>
                          <a:spcPts val="0"/>
                        </a:spcAft>
                        <a:buFont typeface="Arial" panose="020B0604020202020204" pitchFamily="34" charset="0"/>
                        <a:buChar char="•"/>
                      </a:pPr>
                      <a:r>
                        <a:rPr lang="en-US" sz="1100" dirty="0"/>
                        <a:t>Review Back to Core/Upgrade/Retrofit design/approach finalized by Temenos</a:t>
                      </a:r>
                    </a:p>
                  </a:txBody>
                  <a:tcPr marL="45720" marR="45720">
                    <a:solidFill>
                      <a:srgbClr val="E7F1F8"/>
                    </a:solidFill>
                  </a:tcPr>
                </a:tc>
                <a:tc>
                  <a:txBody>
                    <a:bodyPr/>
                    <a:lstStyle/>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tabLst/>
                        <a:defRPr/>
                      </a:pPr>
                      <a:r>
                        <a:rPr lang="en-IN" sz="1100" kern="1200" dirty="0">
                          <a:solidFill>
                            <a:prstClr val="black"/>
                          </a:solidFill>
                          <a:latin typeface="+mn-lt"/>
                          <a:ea typeface="+mn-ea"/>
                          <a:cs typeface="+mn-cs"/>
                        </a:rPr>
                        <a:t>Reports from reviews conducted</a:t>
                      </a:r>
                    </a:p>
                  </a:txBody>
                  <a:tcPr marL="45720" marR="45720">
                    <a:solidFill>
                      <a:srgbClr val="E7F1F8"/>
                    </a:solidFill>
                  </a:tcPr>
                </a:tc>
                <a:extLst>
                  <a:ext uri="{0D108BD9-81ED-4DB2-BD59-A6C34878D82A}">
                    <a16:rowId xmlns:a16="http://schemas.microsoft.com/office/drawing/2014/main" val="118239509"/>
                  </a:ext>
                </a:extLst>
              </a:tr>
              <a:tr h="1221178">
                <a:tc>
                  <a:txBody>
                    <a:bodyPr/>
                    <a:lstStyle/>
                    <a:p>
                      <a:pPr marL="0" marR="0" lvl="0" indent="0" algn="ctr" rtl="0" eaLnBrk="1" fontAlgn="base" latinLnBrk="0" hangingPunct="1">
                        <a:lnSpc>
                          <a:spcPct val="120000"/>
                        </a:lnSpc>
                        <a:spcBef>
                          <a:spcPts val="0"/>
                        </a:spcBef>
                        <a:spcAft>
                          <a:spcPts val="200"/>
                        </a:spcAft>
                        <a:buClrTx/>
                        <a:buSzTx/>
                        <a:buFont typeface="Arial" panose="020B0604020202020204" pitchFamily="34" charset="0"/>
                        <a:buNone/>
                      </a:pPr>
                      <a:r>
                        <a:rPr lang="en-US" sz="1200" b="1" kern="1200">
                          <a:solidFill>
                            <a:schemeClr val="tx1"/>
                          </a:solidFill>
                          <a:latin typeface="+mn-lt"/>
                          <a:ea typeface="+mn-ea"/>
                          <a:cs typeface="+mn-cs"/>
                        </a:rPr>
                        <a:t>Upgrade/Build</a:t>
                      </a:r>
                      <a:endParaRPr lang="en-IN" sz="1200" b="1" kern="1200">
                        <a:solidFill>
                          <a:schemeClr val="tx1"/>
                        </a:solidFill>
                        <a:latin typeface="+mn-lt"/>
                        <a:ea typeface="+mn-ea"/>
                        <a:cs typeface="+mn-cs"/>
                      </a:endParaRPr>
                    </a:p>
                  </a:txBody>
                  <a:tcPr marL="45720" marR="45720" anchor="ctr"/>
                </a:tc>
                <a:tc>
                  <a:txBody>
                    <a:bodyPr/>
                    <a:lstStyle/>
                    <a:p>
                      <a:pPr marL="171450" indent="-171450">
                        <a:spcBef>
                          <a:spcPts val="0"/>
                        </a:spcBef>
                        <a:spcAft>
                          <a:spcPts val="0"/>
                        </a:spcAft>
                        <a:buFont typeface="Arial" panose="020B0604020202020204" pitchFamily="34" charset="0"/>
                        <a:buChar char="•"/>
                      </a:pPr>
                      <a:r>
                        <a:rPr lang="en-IN" sz="1100" dirty="0"/>
                        <a:t>Review Technical Upgrade Activities/Runbook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t>Review configuration packages</a:t>
                      </a:r>
                      <a:endParaRPr lang="en-IN" sz="1100" dirty="0"/>
                    </a:p>
                    <a:p>
                      <a:pPr marL="171450" indent="-171450">
                        <a:spcBef>
                          <a:spcPts val="0"/>
                        </a:spcBef>
                        <a:spcAft>
                          <a:spcPts val="0"/>
                        </a:spcAft>
                        <a:buFont typeface="Arial" panose="020B0604020202020204" pitchFamily="34" charset="0"/>
                        <a:buChar char="•"/>
                      </a:pPr>
                      <a:r>
                        <a:rPr lang="en-US" sz="1100" dirty="0"/>
                        <a:t>Review Mock Upgrade results &amp; suggest Improvements</a:t>
                      </a:r>
                    </a:p>
                    <a:p>
                      <a:pPr marL="171450" indent="-171450">
                        <a:spcBef>
                          <a:spcPts val="0"/>
                        </a:spcBef>
                        <a:spcAft>
                          <a:spcPts val="0"/>
                        </a:spcAft>
                        <a:buFont typeface="Arial" panose="020B0604020202020204" pitchFamily="34" charset="0"/>
                        <a:buChar char="•"/>
                      </a:pPr>
                      <a:r>
                        <a:rPr lang="en-US" sz="1100" dirty="0"/>
                        <a:t>Review Back to Core/Retrofit build packages</a:t>
                      </a:r>
                      <a:endParaRPr lang="en-IN" sz="1100" dirty="0"/>
                    </a:p>
                    <a:p>
                      <a:pPr marL="171450" indent="-171450">
                        <a:spcBef>
                          <a:spcPts val="0"/>
                        </a:spcBef>
                        <a:spcAft>
                          <a:spcPts val="0"/>
                        </a:spcAft>
                        <a:buFont typeface="Arial" panose="020B0604020202020204" pitchFamily="34" charset="0"/>
                        <a:buChar char="•"/>
                      </a:pPr>
                      <a:r>
                        <a:rPr lang="en-IN" sz="1100" dirty="0"/>
                        <a:t>Review Interface &amp; API alignment</a:t>
                      </a:r>
                    </a:p>
                    <a:p>
                      <a:pPr marL="171450" indent="-171450" algn="l" defTabSz="914400" rtl="0" eaLnBrk="1" latinLnBrk="0" hangingPunct="1">
                        <a:spcBef>
                          <a:spcPts val="0"/>
                        </a:spcBef>
                        <a:spcAft>
                          <a:spcPts val="0"/>
                        </a:spcAft>
                        <a:buFont typeface="Arial" panose="020B0604020202020204" pitchFamily="34" charset="0"/>
                        <a:buChar char="•"/>
                      </a:pPr>
                      <a:r>
                        <a:rPr lang="en-IN" sz="1100" kern="1200" dirty="0">
                          <a:solidFill>
                            <a:schemeClr val="dk1"/>
                          </a:solidFill>
                          <a:latin typeface="+mn-lt"/>
                          <a:ea typeface="+mn-ea"/>
                          <a:cs typeface="+mn-cs"/>
                        </a:rPr>
                        <a:t>Participate in workshops and guide Bank and Temenos to define reconciliation strategy</a:t>
                      </a:r>
                    </a:p>
                    <a:p>
                      <a:pPr marL="171450" indent="-171450" algn="l" defTabSz="914400" rtl="0" eaLnBrk="1" latinLnBrk="0" hangingPunct="1">
                        <a:spcBef>
                          <a:spcPts val="0"/>
                        </a:spcBef>
                        <a:spcAft>
                          <a:spcPts val="0"/>
                        </a:spcAft>
                        <a:buFont typeface="Arial" panose="020B0604020202020204" pitchFamily="34" charset="0"/>
                        <a:buChar char="•"/>
                      </a:pPr>
                      <a:r>
                        <a:rPr lang="en-IN" sz="1100" kern="1200" dirty="0">
                          <a:solidFill>
                            <a:schemeClr val="dk1"/>
                          </a:solidFill>
                          <a:latin typeface="+mn-lt"/>
                          <a:ea typeface="+mn-ea"/>
                          <a:cs typeface="+mn-cs"/>
                        </a:rPr>
                        <a:t>Review upgrade performance timelines and highlight the challenges</a:t>
                      </a:r>
                    </a:p>
                  </a:txBody>
                  <a:tcPr marL="45720" marR="45720"/>
                </a:tc>
                <a:tc>
                  <a:txBody>
                    <a:bodyPr/>
                    <a:lstStyle/>
                    <a:p>
                      <a:pPr marL="1714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IN" sz="1100" kern="1200">
                          <a:solidFill>
                            <a:prstClr val="black"/>
                          </a:solidFill>
                          <a:latin typeface="+mn-lt"/>
                          <a:ea typeface="+mn-ea"/>
                          <a:cs typeface="+mn-cs"/>
                        </a:rPr>
                        <a:t>Reports from reviews conducted</a:t>
                      </a:r>
                      <a:endParaRPr lang="en-GB" sz="1100" kern="1200" noProof="0">
                        <a:solidFill>
                          <a:prstClr val="black"/>
                        </a:solidFill>
                        <a:latin typeface="+mn-lt"/>
                        <a:ea typeface="+mn-ea"/>
                        <a:cs typeface="+mn-cs"/>
                      </a:endParaRPr>
                    </a:p>
                  </a:txBody>
                  <a:tcPr marL="45720" marR="45720"/>
                </a:tc>
                <a:extLst>
                  <a:ext uri="{0D108BD9-81ED-4DB2-BD59-A6C34878D82A}">
                    <a16:rowId xmlns:a16="http://schemas.microsoft.com/office/drawing/2014/main" val="500679442"/>
                  </a:ext>
                </a:extLst>
              </a:tr>
              <a:tr h="735650">
                <a:tc>
                  <a:txBody>
                    <a:bodyPr/>
                    <a:lstStyle/>
                    <a:p>
                      <a:pPr marL="0" marR="0" lvl="0" indent="0" algn="ctr" rtl="0" eaLnBrk="1" fontAlgn="base" latinLnBrk="0" hangingPunct="1">
                        <a:lnSpc>
                          <a:spcPct val="120000"/>
                        </a:lnSpc>
                        <a:spcBef>
                          <a:spcPts val="0"/>
                        </a:spcBef>
                        <a:spcAft>
                          <a:spcPts val="200"/>
                        </a:spcAft>
                        <a:buClrTx/>
                        <a:buSzTx/>
                        <a:buFont typeface="Arial" panose="020B0604020202020204" pitchFamily="34" charset="0"/>
                        <a:buNone/>
                      </a:pPr>
                      <a:r>
                        <a:rPr lang="en-IN" sz="1200" b="1" kern="1200">
                          <a:solidFill>
                            <a:schemeClr val="tx1"/>
                          </a:solidFill>
                          <a:latin typeface="+mn-lt"/>
                        </a:rPr>
                        <a:t>Testing</a:t>
                      </a:r>
                      <a:endParaRPr lang="en-IN" sz="1200" b="1" kern="1200">
                        <a:solidFill>
                          <a:schemeClr val="tx1"/>
                        </a:solidFill>
                        <a:latin typeface="+mn-lt"/>
                        <a:ea typeface="+mn-ea"/>
                        <a:cs typeface="+mn-cs"/>
                      </a:endParaRPr>
                    </a:p>
                  </a:txBody>
                  <a:tcPr marL="45720" marR="45720" anchor="ctr"/>
                </a:tc>
                <a:tc>
                  <a:txBody>
                    <a:bodyPr/>
                    <a:lstStyle/>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pPr>
                      <a:r>
                        <a:rPr lang="en-US" sz="1100" kern="1200" baseline="0" dirty="0">
                          <a:solidFill>
                            <a:schemeClr val="tx1"/>
                          </a:solidFill>
                          <a:latin typeface="+mn-lt"/>
                          <a:ea typeface="+mn-ea"/>
                          <a:cs typeface="+mn-cs"/>
                        </a:rPr>
                        <a:t>Participate in workshops and guide Bank and Temenos on the testing strategy/approach</a:t>
                      </a:r>
                    </a:p>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tabLst/>
                        <a:defRPr/>
                      </a:pPr>
                      <a:r>
                        <a:rPr lang="en-IN" sz="1100" kern="1200" dirty="0">
                          <a:solidFill>
                            <a:schemeClr val="tx1"/>
                          </a:solidFill>
                          <a:latin typeface="+mn-lt"/>
                          <a:ea typeface="+mn-ea"/>
                          <a:cs typeface="+mn-cs"/>
                        </a:rPr>
                        <a:t>Review reconciliation conducted post upgrade</a:t>
                      </a:r>
                    </a:p>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pPr>
                      <a:r>
                        <a:rPr lang="en-US" sz="1100" dirty="0"/>
                        <a:t>Review Back to Core/Retrofit build test results</a:t>
                      </a:r>
                    </a:p>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pPr>
                      <a:r>
                        <a:rPr lang="en-US" sz="1100" kern="1200" dirty="0">
                          <a:solidFill>
                            <a:schemeClr val="tx1"/>
                          </a:solidFill>
                          <a:latin typeface="+mn-lt"/>
                          <a:ea typeface="+mn-ea"/>
                          <a:cs typeface="+mn-cs"/>
                        </a:rPr>
                        <a:t>Guide users in UAT testing approach</a:t>
                      </a:r>
                    </a:p>
                  </a:txBody>
                  <a:tcPr marL="45720" marR="45720"/>
                </a:tc>
                <a:tc>
                  <a:txBody>
                    <a:bodyPr/>
                    <a:lstStyle/>
                    <a:p>
                      <a:pPr marL="171450" marR="0" lvl="1" indent="-1714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lang="en-IN" sz="1100" kern="1200">
                          <a:solidFill>
                            <a:prstClr val="black"/>
                          </a:solidFill>
                          <a:latin typeface="+mn-lt"/>
                          <a:ea typeface="+mn-ea"/>
                          <a:cs typeface="+mn-cs"/>
                        </a:rPr>
                        <a:t>Reports from reviews conducted</a:t>
                      </a:r>
                      <a:endParaRPr lang="en-GB" sz="1100" kern="1200" noProof="0">
                        <a:solidFill>
                          <a:prstClr val="black"/>
                        </a:solidFill>
                        <a:latin typeface="+mn-lt"/>
                        <a:ea typeface="+mn-ea"/>
                        <a:cs typeface="+mn-cs"/>
                      </a:endParaRPr>
                    </a:p>
                  </a:txBody>
                  <a:tcPr marL="45720" marR="45720"/>
                </a:tc>
                <a:extLst>
                  <a:ext uri="{0D108BD9-81ED-4DB2-BD59-A6C34878D82A}">
                    <a16:rowId xmlns:a16="http://schemas.microsoft.com/office/drawing/2014/main" val="3425414611"/>
                  </a:ext>
                </a:extLst>
              </a:tr>
              <a:tr h="955225">
                <a:tc>
                  <a:txBody>
                    <a:bodyPr/>
                    <a:lstStyle/>
                    <a:p>
                      <a:pPr algn="ctr" latinLnBrk="0">
                        <a:spcAft>
                          <a:spcPts val="200"/>
                        </a:spcAft>
                      </a:pPr>
                      <a:r>
                        <a:rPr lang="en-IN" sz="1200" b="1" kern="1200">
                          <a:solidFill>
                            <a:schemeClr val="tx1"/>
                          </a:solidFill>
                          <a:latin typeface="+mn-lt"/>
                        </a:rPr>
                        <a:t>Upgrade/Go-Live</a:t>
                      </a:r>
                    </a:p>
                  </a:txBody>
                  <a:tcPr marL="45720" marR="45720" anchor="ctr"/>
                </a:tc>
                <a:tc>
                  <a:txBody>
                    <a:bodyPr/>
                    <a:lstStyle/>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tabLst/>
                        <a:defRPr/>
                      </a:pPr>
                      <a:r>
                        <a:rPr lang="en-IN" sz="1100" dirty="0"/>
                        <a:t>Review Production cutover plan &amp; Rollback readiness</a:t>
                      </a:r>
                    </a:p>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pPr>
                      <a:r>
                        <a:rPr lang="en-US" sz="1100" kern="1200" baseline="0" dirty="0">
                          <a:solidFill>
                            <a:schemeClr val="tx1"/>
                          </a:solidFill>
                          <a:latin typeface="+mn-lt"/>
                          <a:ea typeface="+mn-ea"/>
                          <a:cs typeface="+mn-cs"/>
                        </a:rPr>
                        <a:t>Review upgrade runbook/release plan</a:t>
                      </a:r>
                    </a:p>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pPr>
                      <a:r>
                        <a:rPr lang="en-US" sz="1100" kern="1200" baseline="0" dirty="0">
                          <a:solidFill>
                            <a:schemeClr val="tx1"/>
                          </a:solidFill>
                          <a:latin typeface="+mn-lt"/>
                          <a:ea typeface="+mn-ea"/>
                          <a:cs typeface="+mn-cs"/>
                        </a:rPr>
                        <a:t>Review handover documents</a:t>
                      </a:r>
                    </a:p>
                    <a:p>
                      <a:pPr marL="171450" indent="-171450">
                        <a:spcBef>
                          <a:spcPct val="0"/>
                        </a:spcBef>
                        <a:buFont typeface="Arial" panose="020B0604020202020204" pitchFamily="34" charset="0"/>
                        <a:buChar char="•"/>
                      </a:pPr>
                      <a:r>
                        <a:rPr lang="en-IN" sz="1100" kern="1200" baseline="0" dirty="0">
                          <a:solidFill>
                            <a:schemeClr val="tx1"/>
                          </a:solidFill>
                          <a:latin typeface="+mn-lt"/>
                          <a:ea typeface="+mn-ea"/>
                          <a:cs typeface="+mn-cs"/>
                        </a:rPr>
                        <a:t>Validate Monitoring results and suggest improvements</a:t>
                      </a:r>
                    </a:p>
                    <a:p>
                      <a:pPr marL="171450" indent="-171450">
                        <a:spcBef>
                          <a:spcPct val="0"/>
                        </a:spcBef>
                        <a:buFont typeface="Arial" panose="020B0604020202020204" pitchFamily="34" charset="0"/>
                        <a:buChar char="•"/>
                      </a:pPr>
                      <a:r>
                        <a:rPr lang="en-IN" sz="1100" kern="1200" baseline="0" dirty="0">
                          <a:solidFill>
                            <a:schemeClr val="tx1"/>
                          </a:solidFill>
                          <a:latin typeface="+mn-lt"/>
                          <a:ea typeface="+mn-ea"/>
                          <a:cs typeface="+mn-cs"/>
                        </a:rPr>
                        <a:t>Validate stabilization &amp; optimization activities</a:t>
                      </a:r>
                      <a:endParaRPr lang="en-US" sz="1100" kern="1200" baseline="0" dirty="0">
                        <a:solidFill>
                          <a:schemeClr val="tx1"/>
                        </a:solidFill>
                        <a:latin typeface="+mn-lt"/>
                        <a:ea typeface="+mn-ea"/>
                        <a:cs typeface="+mn-cs"/>
                      </a:endParaRPr>
                    </a:p>
                  </a:txBody>
                  <a:tcPr marL="45720" marR="45720"/>
                </a:tc>
                <a:tc>
                  <a:txBody>
                    <a:bodyPr/>
                    <a:lstStyle/>
                    <a:p>
                      <a:pPr marL="171450" marR="0" lvl="1" indent="-171450" algn="l" defTabSz="914400" rtl="0" eaLnBrk="1" fontAlgn="base" latinLnBrk="0" hangingPunct="1">
                        <a:lnSpc>
                          <a:spcPct val="100000"/>
                        </a:lnSpc>
                        <a:spcBef>
                          <a:spcPts val="0"/>
                        </a:spcBef>
                        <a:spcAft>
                          <a:spcPts val="0"/>
                        </a:spcAft>
                        <a:buClr>
                          <a:schemeClr val="tx1"/>
                        </a:buClr>
                        <a:buSzTx/>
                        <a:buFont typeface="Arial" panose="020B0604020202020204" pitchFamily="34" charset="0"/>
                        <a:buChar char="•"/>
                        <a:tabLst/>
                        <a:defRPr/>
                      </a:pPr>
                      <a:r>
                        <a:rPr lang="en-IN" sz="1100" kern="1200" dirty="0">
                          <a:solidFill>
                            <a:prstClr val="black"/>
                          </a:solidFill>
                          <a:latin typeface="+mn-lt"/>
                          <a:ea typeface="+mn-ea"/>
                          <a:cs typeface="+mn-cs"/>
                        </a:rPr>
                        <a:t>Reports from reviews conducted</a:t>
                      </a:r>
                      <a:endParaRPr lang="en-GB" sz="1100" kern="1200" noProof="0" dirty="0">
                        <a:solidFill>
                          <a:prstClr val="black"/>
                        </a:solidFill>
                        <a:latin typeface="+mn-lt"/>
                        <a:ea typeface="+mn-ea"/>
                        <a:cs typeface="+mn-cs"/>
                      </a:endParaRPr>
                    </a:p>
                  </a:txBody>
                  <a:tcPr marL="45720" marR="45720"/>
                </a:tc>
                <a:extLst>
                  <a:ext uri="{0D108BD9-81ED-4DB2-BD59-A6C34878D82A}">
                    <a16:rowId xmlns:a16="http://schemas.microsoft.com/office/drawing/2014/main" val="3613882788"/>
                  </a:ext>
                </a:extLst>
              </a:tr>
            </a:tbl>
          </a:graphicData>
        </a:graphic>
      </p:graphicFrame>
    </p:spTree>
    <p:extLst>
      <p:ext uri="{BB962C8B-B14F-4D97-AF65-F5344CB8AC3E}">
        <p14:creationId xmlns:p14="http://schemas.microsoft.com/office/powerpoint/2010/main" val="16795465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8B3ED-6A1F-FF74-67C1-72B15F9B59A3}"/>
              </a:ext>
            </a:extLst>
          </p:cNvPr>
          <p:cNvSpPr>
            <a:spLocks noGrp="1"/>
          </p:cNvSpPr>
          <p:nvPr>
            <p:ph type="title"/>
          </p:nvPr>
        </p:nvSpPr>
        <p:spPr/>
        <p:txBody>
          <a:bodyPr/>
          <a:lstStyle/>
          <a:p>
            <a:r>
              <a:rPr lang="en-US" dirty="0"/>
              <a:t>OUR EXPERTS WILL ASSUME KEY ROLES AND PERFORM THE ACTIVITIES NEEDED TO SUPPORT DZ BANK ON ITS MISSION</a:t>
            </a:r>
            <a:endParaRPr lang="en-IN" dirty="0">
              <a:solidFill>
                <a:schemeClr val="accent1"/>
              </a:solidFill>
            </a:endParaRPr>
          </a:p>
        </p:txBody>
      </p:sp>
      <p:graphicFrame>
        <p:nvGraphicFramePr>
          <p:cNvPr id="3" name="Table 2">
            <a:extLst>
              <a:ext uri="{FF2B5EF4-FFF2-40B4-BE49-F238E27FC236}">
                <a16:creationId xmlns:a16="http://schemas.microsoft.com/office/drawing/2014/main" id="{60FB3A61-7AFB-4977-8584-81905EFC0B35}"/>
              </a:ext>
            </a:extLst>
          </p:cNvPr>
          <p:cNvGraphicFramePr>
            <a:graphicFrameLocks noGrp="1"/>
          </p:cNvGraphicFramePr>
          <p:nvPr>
            <p:extLst>
              <p:ext uri="{D42A27DB-BD31-4B8C-83A1-F6EECF244321}">
                <p14:modId xmlns:p14="http://schemas.microsoft.com/office/powerpoint/2010/main" val="3068673451"/>
              </p:ext>
            </p:extLst>
          </p:nvPr>
        </p:nvGraphicFramePr>
        <p:xfrm>
          <a:off x="428939" y="1304496"/>
          <a:ext cx="11239310" cy="5186183"/>
        </p:xfrm>
        <a:graphic>
          <a:graphicData uri="http://schemas.openxmlformats.org/drawingml/2006/table">
            <a:tbl>
              <a:tblPr>
                <a:tableStyleId>{5C22544A-7EE6-4342-B048-85BDC9FD1C3A}</a:tableStyleId>
              </a:tblPr>
              <a:tblGrid>
                <a:gridCol w="1775104">
                  <a:extLst>
                    <a:ext uri="{9D8B030D-6E8A-4147-A177-3AD203B41FA5}">
                      <a16:colId xmlns:a16="http://schemas.microsoft.com/office/drawing/2014/main" val="3987195282"/>
                    </a:ext>
                  </a:extLst>
                </a:gridCol>
                <a:gridCol w="7703948">
                  <a:extLst>
                    <a:ext uri="{9D8B030D-6E8A-4147-A177-3AD203B41FA5}">
                      <a16:colId xmlns:a16="http://schemas.microsoft.com/office/drawing/2014/main" val="219532824"/>
                    </a:ext>
                  </a:extLst>
                </a:gridCol>
                <a:gridCol w="1760258">
                  <a:extLst>
                    <a:ext uri="{9D8B030D-6E8A-4147-A177-3AD203B41FA5}">
                      <a16:colId xmlns:a16="http://schemas.microsoft.com/office/drawing/2014/main" val="3441015833"/>
                    </a:ext>
                  </a:extLst>
                </a:gridCol>
              </a:tblGrid>
              <a:tr h="291776">
                <a:tc>
                  <a:txBody>
                    <a:bodyPr/>
                    <a:lstStyle/>
                    <a:p>
                      <a:pPr algn="ctr" fontAlgn="ctr">
                        <a:buNone/>
                      </a:pPr>
                      <a:r>
                        <a:rPr lang="en-IN" sz="1400" b="1" u="none" strike="noStrike">
                          <a:solidFill>
                            <a:schemeClr val="bg1"/>
                          </a:solidFill>
                          <a:effectLst/>
                          <a:latin typeface="+mn-lt"/>
                        </a:rPr>
                        <a:t>Role</a:t>
                      </a:r>
                      <a:endParaRPr lang="en-IN" sz="1400" b="1" i="0" u="none" strike="noStrike">
                        <a:solidFill>
                          <a:schemeClr val="bg1"/>
                        </a:solidFill>
                        <a:effectLst/>
                        <a:latin typeface="+mn-lt"/>
                      </a:endParaRPr>
                    </a:p>
                  </a:txBody>
                  <a:tcPr marL="6350" marR="6350" marT="6350" marB="0" anchor="ctr">
                    <a:solidFill>
                      <a:schemeClr val="accent1">
                        <a:lumMod val="50000"/>
                      </a:schemeClr>
                    </a:solidFill>
                  </a:tcPr>
                </a:tc>
                <a:tc>
                  <a:txBody>
                    <a:bodyPr/>
                    <a:lstStyle/>
                    <a:p>
                      <a:pPr algn="ctr" fontAlgn="ctr">
                        <a:buNone/>
                      </a:pPr>
                      <a:r>
                        <a:rPr lang="en-IN" sz="1400" b="1" u="none" strike="noStrike">
                          <a:solidFill>
                            <a:schemeClr val="bg1"/>
                          </a:solidFill>
                          <a:effectLst/>
                          <a:latin typeface="+mn-lt"/>
                        </a:rPr>
                        <a:t>Role Description</a:t>
                      </a:r>
                      <a:endParaRPr lang="en-IN" sz="1400" b="1" i="0" u="none" strike="noStrike">
                        <a:solidFill>
                          <a:schemeClr val="bg1"/>
                        </a:solidFill>
                        <a:effectLst/>
                        <a:latin typeface="+mn-lt"/>
                      </a:endParaRPr>
                    </a:p>
                  </a:txBody>
                  <a:tcPr marL="6350" marR="6350" marT="6350" marB="0" anchor="ctr">
                    <a:solidFill>
                      <a:schemeClr val="accent1">
                        <a:lumMod val="50000"/>
                      </a:schemeClr>
                    </a:solidFill>
                  </a:tcPr>
                </a:tc>
                <a:tc>
                  <a:txBody>
                    <a:bodyPr/>
                    <a:lstStyle/>
                    <a:p>
                      <a:pPr algn="ctr" fontAlgn="ctr">
                        <a:buNone/>
                      </a:pPr>
                      <a:r>
                        <a:rPr lang="en-IN" sz="1400" b="1" u="none" strike="noStrike">
                          <a:solidFill>
                            <a:schemeClr val="bg1"/>
                          </a:solidFill>
                          <a:effectLst/>
                          <a:latin typeface="+mn-lt"/>
                        </a:rPr>
                        <a:t>FTE</a:t>
                      </a:r>
                      <a:endParaRPr lang="en-IN" sz="1400" b="1" i="0" u="none" strike="noStrike">
                        <a:solidFill>
                          <a:schemeClr val="bg1"/>
                        </a:solidFill>
                        <a:effectLst/>
                        <a:latin typeface="+mn-lt"/>
                      </a:endParaRPr>
                    </a:p>
                  </a:txBody>
                  <a:tcPr marL="6350" marR="6350" marT="6350" marB="0" anchor="ctr">
                    <a:solidFill>
                      <a:schemeClr val="accent1">
                        <a:lumMod val="50000"/>
                      </a:schemeClr>
                    </a:solidFill>
                  </a:tcPr>
                </a:tc>
                <a:extLst>
                  <a:ext uri="{0D108BD9-81ED-4DB2-BD59-A6C34878D82A}">
                    <a16:rowId xmlns:a16="http://schemas.microsoft.com/office/drawing/2014/main" val="4049063048"/>
                  </a:ext>
                </a:extLst>
              </a:tr>
              <a:tr h="1167102">
                <a:tc>
                  <a:txBody>
                    <a:bodyPr/>
                    <a:lstStyle/>
                    <a:p>
                      <a:pPr marL="0" algn="ctr" defTabSz="914400" rtl="0" eaLnBrk="1" fontAlgn="b" latinLnBrk="0" hangingPunct="1">
                        <a:buNone/>
                      </a:pPr>
                      <a:r>
                        <a:rPr lang="en-US" sz="1200" b="1" u="none" strike="noStrike" kern="1200" dirty="0">
                          <a:solidFill>
                            <a:schemeClr val="dk1"/>
                          </a:solidFill>
                          <a:effectLst/>
                          <a:latin typeface="+mn-lt"/>
                          <a:ea typeface="+mn-ea"/>
                          <a:cs typeface="+mn-cs"/>
                        </a:rPr>
                        <a:t>TPH Upgrade Program Manager</a:t>
                      </a:r>
                      <a:endParaRPr lang="en-IN" sz="1200" b="1" u="none" strike="noStrike" kern="1200" dirty="0">
                        <a:solidFill>
                          <a:schemeClr val="dk1"/>
                        </a:solidFill>
                        <a:effectLst/>
                        <a:latin typeface="+mn-lt"/>
                        <a:ea typeface="+mn-ea"/>
                        <a:cs typeface="+mn-cs"/>
                      </a:endParaRPr>
                    </a:p>
                  </a:txBody>
                  <a:tcPr marL="6350" marR="6350" marT="6350" marB="0" anchor="ctr">
                    <a:solidFill>
                      <a:srgbClr val="CCE2F1"/>
                    </a:solidFill>
                  </a:tcPr>
                </a:tc>
                <a:tc>
                  <a:txBody>
                    <a:bodyPr/>
                    <a:lstStyle/>
                    <a:p>
                      <a:pPr marL="288000" marR="0" lvl="1" indent="-171450" algn="l" defTabSz="914400" rtl="0" eaLnBrk="1" fontAlgn="b" latinLnBrk="0" hangingPunct="1">
                        <a:lnSpc>
                          <a:spcPct val="100000"/>
                        </a:lnSpc>
                        <a:spcBef>
                          <a:spcPts val="0"/>
                        </a:spcBef>
                        <a:spcAft>
                          <a:spcPts val="0"/>
                        </a:spcAft>
                        <a:buClr>
                          <a:schemeClr val="tx1"/>
                        </a:buClr>
                        <a:buSzTx/>
                        <a:buFont typeface="Arial" panose="020B0604020202020204" pitchFamily="34" charset="0"/>
                        <a:buChar char="•"/>
                      </a:pPr>
                      <a:r>
                        <a:rPr lang="en-IE" sz="1050" b="0" i="0" u="none" strike="noStrike" kern="1200" noProof="0" dirty="0">
                          <a:solidFill>
                            <a:srgbClr val="000000"/>
                          </a:solidFill>
                          <a:effectLst/>
                          <a:latin typeface="+mn-lt"/>
                          <a:ea typeface="+mn-ea"/>
                          <a:cs typeface="+mn-cs"/>
                        </a:rPr>
                        <a:t>Setup a Governance Process – Operational, Tactical &amp; Strategic</a:t>
                      </a:r>
                    </a:p>
                    <a:p>
                      <a:pPr marL="288000" marR="0" lvl="1" indent="-171450" algn="l" defTabSz="914400" rtl="0" eaLnBrk="1" fontAlgn="b" latinLnBrk="0" hangingPunct="1">
                        <a:lnSpc>
                          <a:spcPct val="100000"/>
                        </a:lnSpc>
                        <a:spcBef>
                          <a:spcPts val="0"/>
                        </a:spcBef>
                        <a:spcAft>
                          <a:spcPts val="0"/>
                        </a:spcAft>
                        <a:buClr>
                          <a:schemeClr val="tx1"/>
                        </a:buClr>
                        <a:buSzTx/>
                        <a:buFont typeface="Arial" panose="020B0604020202020204" pitchFamily="34" charset="0"/>
                        <a:buChar char="•"/>
                      </a:pPr>
                      <a:r>
                        <a:rPr lang="en-IE" sz="1050" b="0" i="0" u="none" strike="noStrike" kern="1200" noProof="0" dirty="0">
                          <a:solidFill>
                            <a:srgbClr val="000000"/>
                          </a:solidFill>
                          <a:effectLst/>
                          <a:latin typeface="+mn-lt"/>
                          <a:ea typeface="+mn-ea"/>
                          <a:cs typeface="+mn-cs"/>
                        </a:rPr>
                        <a:t>Planning, Monitoring &amp; Tracking for Temenos Activities</a:t>
                      </a:r>
                    </a:p>
                    <a:p>
                      <a:pPr marL="288000" marR="0" lvl="1" indent="-171450" algn="l" defTabSz="914400" rtl="0" eaLnBrk="1" fontAlgn="b" latinLnBrk="0" hangingPunct="1">
                        <a:lnSpc>
                          <a:spcPct val="100000"/>
                        </a:lnSpc>
                        <a:spcBef>
                          <a:spcPts val="0"/>
                        </a:spcBef>
                        <a:spcAft>
                          <a:spcPts val="0"/>
                        </a:spcAft>
                        <a:buClr>
                          <a:schemeClr val="tx1"/>
                        </a:buClr>
                        <a:buSzTx/>
                        <a:buFont typeface="Arial" panose="020B0604020202020204" pitchFamily="34" charset="0"/>
                        <a:buChar char="•"/>
                      </a:pPr>
                      <a:r>
                        <a:rPr lang="en-IE" sz="1050" b="0" i="0" u="none" strike="noStrike" kern="1200" noProof="0" dirty="0">
                          <a:solidFill>
                            <a:srgbClr val="000000"/>
                          </a:solidFill>
                          <a:effectLst/>
                          <a:latin typeface="+mn-lt"/>
                          <a:ea typeface="+mn-ea"/>
                          <a:cs typeface="+mn-cs"/>
                        </a:rPr>
                        <a:t>Coordination with Temenos  and DZ Bank Stakeholders</a:t>
                      </a:r>
                    </a:p>
                    <a:p>
                      <a:pPr marL="288000" marR="0" lvl="1" indent="-171450" algn="l" defTabSz="914400" rtl="0" eaLnBrk="1" fontAlgn="b" latinLnBrk="0" hangingPunct="1">
                        <a:lnSpc>
                          <a:spcPct val="100000"/>
                        </a:lnSpc>
                        <a:spcBef>
                          <a:spcPts val="0"/>
                        </a:spcBef>
                        <a:spcAft>
                          <a:spcPts val="0"/>
                        </a:spcAft>
                        <a:buClr>
                          <a:schemeClr val="tx1"/>
                        </a:buClr>
                        <a:buSzTx/>
                        <a:buFont typeface="Arial" panose="020B0604020202020204" pitchFamily="34" charset="0"/>
                        <a:buChar char="•"/>
                      </a:pPr>
                      <a:r>
                        <a:rPr lang="en-US" sz="1050" b="0" i="0" u="none" strike="noStrike" kern="1200" dirty="0">
                          <a:solidFill>
                            <a:srgbClr val="000000"/>
                          </a:solidFill>
                          <a:effectLst/>
                          <a:latin typeface="+mn-lt"/>
                          <a:ea typeface="+mn-ea"/>
                          <a:cs typeface="+mn-cs"/>
                        </a:rPr>
                        <a:t>Co-ordinate workshops to finalize requirements/walkthroughs etc.,</a:t>
                      </a:r>
                      <a:endParaRPr lang="en-IE" sz="1050" b="0" i="0" u="none" strike="noStrike" kern="1200" noProof="0" dirty="0">
                        <a:solidFill>
                          <a:srgbClr val="000000"/>
                        </a:solidFill>
                        <a:effectLst/>
                        <a:latin typeface="+mn-lt"/>
                        <a:ea typeface="+mn-ea"/>
                        <a:cs typeface="+mn-cs"/>
                      </a:endParaRPr>
                    </a:p>
                    <a:p>
                      <a:pPr marL="288000" marR="0" lvl="1" indent="-171450" algn="l" defTabSz="914400" rtl="0" eaLnBrk="1" fontAlgn="b" latinLnBrk="0" hangingPunct="1">
                        <a:lnSpc>
                          <a:spcPct val="100000"/>
                        </a:lnSpc>
                        <a:spcBef>
                          <a:spcPts val="0"/>
                        </a:spcBef>
                        <a:spcAft>
                          <a:spcPts val="0"/>
                        </a:spcAft>
                        <a:buClr>
                          <a:schemeClr val="tx1"/>
                        </a:buClr>
                        <a:buSzTx/>
                        <a:buFont typeface="Arial" panose="020B0604020202020204" pitchFamily="34" charset="0"/>
                        <a:buChar char="•"/>
                      </a:pPr>
                      <a:r>
                        <a:rPr lang="en-US" sz="1050" b="0" i="0" u="none" strike="noStrike" kern="1200" dirty="0">
                          <a:solidFill>
                            <a:srgbClr val="000000"/>
                          </a:solidFill>
                          <a:effectLst/>
                          <a:latin typeface="+mn-lt"/>
                          <a:ea typeface="+mn-ea"/>
                          <a:cs typeface="+mn-cs"/>
                        </a:rPr>
                        <a:t>Review project plan based on inputs from temenos and Bank [phased approach] </a:t>
                      </a:r>
                    </a:p>
                    <a:p>
                      <a:pPr marL="288000" marR="0" lvl="1" indent="-171450" algn="l" defTabSz="914400" rtl="0" eaLnBrk="1" fontAlgn="b" latinLnBrk="0" hangingPunct="1">
                        <a:lnSpc>
                          <a:spcPct val="100000"/>
                        </a:lnSpc>
                        <a:spcBef>
                          <a:spcPts val="0"/>
                        </a:spcBef>
                        <a:spcAft>
                          <a:spcPts val="0"/>
                        </a:spcAft>
                        <a:buClr>
                          <a:schemeClr val="tx1"/>
                        </a:buClr>
                        <a:buSzTx/>
                        <a:buFont typeface="Arial" panose="020B0604020202020204" pitchFamily="34" charset="0"/>
                        <a:buChar char="•"/>
                        <a:tabLst/>
                        <a:defRPr/>
                      </a:pPr>
                      <a:r>
                        <a:rPr lang="en-IN" sz="1050" dirty="0"/>
                        <a:t>Validate  backup &amp; rollback plan with Temenos</a:t>
                      </a:r>
                    </a:p>
                    <a:p>
                      <a:pPr marL="288000" marR="0" lvl="1" indent="-171450" algn="l" defTabSz="914400" rtl="0" eaLnBrk="1" fontAlgn="b" latinLnBrk="0" hangingPunct="1">
                        <a:lnSpc>
                          <a:spcPct val="100000"/>
                        </a:lnSpc>
                        <a:spcBef>
                          <a:spcPts val="0"/>
                        </a:spcBef>
                        <a:spcAft>
                          <a:spcPts val="0"/>
                        </a:spcAft>
                        <a:buClr>
                          <a:schemeClr val="tx1"/>
                        </a:buClr>
                        <a:buSzTx/>
                        <a:buFont typeface="Arial" panose="020B0604020202020204" pitchFamily="34" charset="0"/>
                        <a:buChar char="•"/>
                        <a:tabLst/>
                        <a:defRPr/>
                      </a:pPr>
                      <a:r>
                        <a:rPr lang="en-IN" sz="1050" dirty="0"/>
                        <a:t>Validate Go-Live &amp; post implementation plan with Temenos</a:t>
                      </a:r>
                    </a:p>
                  </a:txBody>
                  <a:tcPr marL="6350" marR="6350" marT="6350" marB="0" anchor="ctr">
                    <a:solidFill>
                      <a:srgbClr val="CCE2F1"/>
                    </a:solidFill>
                  </a:tcPr>
                </a:tc>
                <a:tc>
                  <a:txBody>
                    <a:bodyPr/>
                    <a:lstStyle/>
                    <a:p>
                      <a:pPr marL="0" indent="0" algn="ctr" defTabSz="914400" rtl="0" eaLnBrk="1" fontAlgn="b" latinLnBrk="0" hangingPunct="1">
                        <a:buFont typeface="Arial" panose="020B0604020202020204" pitchFamily="34" charset="0"/>
                        <a:buNone/>
                      </a:pPr>
                      <a:r>
                        <a:rPr lang="en-US" sz="1100" b="0" i="0" u="none" strike="noStrike" kern="1200">
                          <a:solidFill>
                            <a:srgbClr val="000000"/>
                          </a:solidFill>
                          <a:effectLst/>
                          <a:latin typeface="+mn-lt"/>
                          <a:ea typeface="+mn-ea"/>
                          <a:cs typeface="+mn-cs"/>
                        </a:rPr>
                        <a:t>1</a:t>
                      </a:r>
                      <a:endParaRPr lang="en-IN" sz="1100" b="0" i="0" u="none" strike="noStrike" kern="1200">
                        <a:solidFill>
                          <a:srgbClr val="000000"/>
                        </a:solidFill>
                        <a:effectLst/>
                        <a:latin typeface="+mn-lt"/>
                        <a:ea typeface="+mn-ea"/>
                        <a:cs typeface="+mn-cs"/>
                      </a:endParaRPr>
                    </a:p>
                  </a:txBody>
                  <a:tcPr marL="6350" marR="6350" marT="6350" marB="0" anchor="ctr">
                    <a:solidFill>
                      <a:srgbClr val="CCE2F1"/>
                    </a:solidFill>
                  </a:tcPr>
                </a:tc>
                <a:extLst>
                  <a:ext uri="{0D108BD9-81ED-4DB2-BD59-A6C34878D82A}">
                    <a16:rowId xmlns:a16="http://schemas.microsoft.com/office/drawing/2014/main" val="2854696037"/>
                  </a:ext>
                </a:extLst>
              </a:tr>
              <a:tr h="1312990">
                <a:tc>
                  <a:txBody>
                    <a:bodyPr/>
                    <a:lstStyle/>
                    <a:p>
                      <a:pPr algn="ctr" fontAlgn="ctr">
                        <a:buNone/>
                      </a:pPr>
                      <a:r>
                        <a:rPr lang="en-IN" sz="1200" b="1" u="none" strike="noStrike" kern="1200">
                          <a:solidFill>
                            <a:schemeClr val="dk1"/>
                          </a:solidFill>
                          <a:effectLst/>
                          <a:latin typeface="+mn-lt"/>
                          <a:ea typeface="+mn-ea"/>
                          <a:cs typeface="+mn-cs"/>
                        </a:rPr>
                        <a:t>TPH Functional SME (UK)</a:t>
                      </a:r>
                    </a:p>
                  </a:txBody>
                  <a:tcPr marL="0" marR="0" marT="0" marB="0" anchor="ctr">
                    <a:solidFill>
                      <a:srgbClr val="E7F1F8"/>
                    </a:solidFill>
                  </a:tcPr>
                </a:tc>
                <a:tc>
                  <a:txBody>
                    <a:bodyPr/>
                    <a:lstStyle/>
                    <a:p>
                      <a:pPr marL="288000" indent="-171450" algn="l" defTabSz="914400" rtl="0" eaLnBrk="1" fontAlgn="b" latinLnBrk="0" hangingPunct="1">
                        <a:buFont typeface="Arial" panose="020B0604020202020204" pitchFamily="34" charset="0"/>
                        <a:buChar char="•"/>
                      </a:pPr>
                      <a:r>
                        <a:rPr lang="en-US" sz="1050" b="0" i="0" u="none" strike="noStrike" kern="1200">
                          <a:solidFill>
                            <a:srgbClr val="000000"/>
                          </a:solidFill>
                          <a:effectLst/>
                          <a:latin typeface="+mn-lt"/>
                          <a:ea typeface="+mn-ea"/>
                          <a:cs typeface="+mn-cs"/>
                        </a:rPr>
                        <a:t>Participate in workshops and guide Bank and Temenos on the solutions (back to core/upgrade retrofit)</a:t>
                      </a:r>
                    </a:p>
                    <a:p>
                      <a:pPr marL="288000" indent="-171450" algn="l" defTabSz="914400" rtl="0" eaLnBrk="1" fontAlgn="b" latinLnBrk="0" hangingPunct="1">
                        <a:buFont typeface="Arial" panose="020B0604020202020204" pitchFamily="34" charset="0"/>
                        <a:buChar char="•"/>
                      </a:pPr>
                      <a:r>
                        <a:rPr lang="en-US" sz="1050" b="0" i="0" u="none" strike="noStrike" kern="1200">
                          <a:solidFill>
                            <a:srgbClr val="000000"/>
                          </a:solidFill>
                          <a:effectLst/>
                          <a:latin typeface="+mn-lt"/>
                          <a:ea typeface="+mn-ea"/>
                          <a:cs typeface="+mn-cs"/>
                        </a:rPr>
                        <a:t>Review and advice the changes to be done by Bank based on upstream/downstream impacts</a:t>
                      </a:r>
                    </a:p>
                    <a:p>
                      <a:pPr marL="288000" indent="-171450" algn="l" defTabSz="914400" rtl="0" eaLnBrk="1" fontAlgn="b" latinLnBrk="0" hangingPunct="1">
                        <a:buFont typeface="Arial" panose="020B0604020202020204" pitchFamily="34" charset="0"/>
                        <a:buChar char="•"/>
                      </a:pPr>
                      <a:r>
                        <a:rPr lang="en-US" sz="1050" b="0" i="0" u="none" strike="noStrike" kern="1200">
                          <a:solidFill>
                            <a:srgbClr val="000000"/>
                          </a:solidFill>
                          <a:effectLst/>
                          <a:latin typeface="+mn-lt"/>
                          <a:ea typeface="+mn-ea"/>
                          <a:cs typeface="+mn-cs"/>
                        </a:rPr>
                        <a:t>Review the design changes</a:t>
                      </a:r>
                    </a:p>
                    <a:p>
                      <a:pPr marL="288000" indent="-171450" algn="l" defTabSz="914400" rtl="0" eaLnBrk="1" fontAlgn="b" latinLnBrk="0" hangingPunct="1">
                        <a:buFont typeface="Arial" panose="020B0604020202020204" pitchFamily="34" charset="0"/>
                        <a:buChar char="•"/>
                      </a:pPr>
                      <a:r>
                        <a:rPr lang="en-US" sz="1050" b="0" i="0" u="none" strike="noStrike" kern="1200">
                          <a:solidFill>
                            <a:srgbClr val="000000"/>
                          </a:solidFill>
                          <a:effectLst/>
                          <a:latin typeface="+mn-lt"/>
                          <a:ea typeface="+mn-ea"/>
                          <a:cs typeface="+mn-cs"/>
                        </a:rPr>
                        <a:t>Review the configuration/gap packages delivered</a:t>
                      </a:r>
                    </a:p>
                    <a:p>
                      <a:pPr marL="288000" indent="-171450" algn="l" defTabSz="914400" rtl="0" eaLnBrk="1" fontAlgn="b" latinLnBrk="0" hangingPunct="1">
                        <a:buFont typeface="Arial" panose="020B0604020202020204" pitchFamily="34" charset="0"/>
                        <a:buChar char="•"/>
                      </a:pPr>
                      <a:r>
                        <a:rPr lang="en-US" sz="1050" b="0" i="0" u="none" strike="noStrike" kern="1200">
                          <a:solidFill>
                            <a:srgbClr val="000000"/>
                          </a:solidFill>
                          <a:effectLst/>
                          <a:latin typeface="+mn-lt"/>
                          <a:ea typeface="+mn-ea"/>
                          <a:cs typeface="+mn-cs"/>
                        </a:rPr>
                        <a:t>Review reconciliation conducted post upgrade and suggest improvements.</a:t>
                      </a:r>
                    </a:p>
                    <a:p>
                      <a:pPr marL="288000" indent="-171450" algn="l" defTabSz="914400" rtl="0" eaLnBrk="1" fontAlgn="b" latinLnBrk="0" hangingPunct="1">
                        <a:buFont typeface="Arial" panose="020B0604020202020204" pitchFamily="34" charset="0"/>
                        <a:buChar char="•"/>
                      </a:pPr>
                      <a:r>
                        <a:rPr lang="en-US" sz="1050" b="0" i="0" u="none" strike="noStrike" kern="1200">
                          <a:solidFill>
                            <a:srgbClr val="000000"/>
                          </a:solidFill>
                          <a:effectLst/>
                          <a:latin typeface="+mn-lt"/>
                          <a:ea typeface="+mn-ea"/>
                          <a:cs typeface="+mn-cs"/>
                        </a:rPr>
                        <a:t>Participate in workshops and guide Bank and Temenos on the testing strategy/approach</a:t>
                      </a:r>
                    </a:p>
                    <a:p>
                      <a:pPr marL="288000" indent="-171450" algn="l" defTabSz="914400" rtl="0" eaLnBrk="1" fontAlgn="b" latinLnBrk="0" hangingPunct="1">
                        <a:buFont typeface="Arial" panose="020B0604020202020204" pitchFamily="34" charset="0"/>
                        <a:buChar char="•"/>
                      </a:pPr>
                      <a:r>
                        <a:rPr lang="en-US" sz="1050" b="0" i="0" u="none" strike="noStrike" kern="1200">
                          <a:solidFill>
                            <a:srgbClr val="000000"/>
                          </a:solidFill>
                          <a:effectLst/>
                          <a:latin typeface="+mn-lt"/>
                          <a:ea typeface="+mn-ea"/>
                          <a:cs typeface="+mn-cs"/>
                        </a:rPr>
                        <a:t>Review test cases based on solutions finalized</a:t>
                      </a:r>
                    </a:p>
                    <a:p>
                      <a:pPr marL="288000" indent="-171450" algn="l" defTabSz="914400" rtl="0" eaLnBrk="1" fontAlgn="b" latinLnBrk="0" hangingPunct="1">
                        <a:buFont typeface="Arial" panose="020B0604020202020204" pitchFamily="34" charset="0"/>
                        <a:buChar char="•"/>
                      </a:pPr>
                      <a:r>
                        <a:rPr lang="en-US" sz="1050" b="0" i="0" u="none" strike="noStrike" kern="1200">
                          <a:solidFill>
                            <a:srgbClr val="000000"/>
                          </a:solidFill>
                          <a:effectLst/>
                          <a:latin typeface="+mn-lt"/>
                          <a:ea typeface="+mn-ea"/>
                          <a:cs typeface="+mn-cs"/>
                        </a:rPr>
                        <a:t>Review the test results</a:t>
                      </a:r>
                    </a:p>
                  </a:txBody>
                  <a:tcPr marL="6350" marR="6350" marT="6350" marB="0" anchor="ctr">
                    <a:solidFill>
                      <a:srgbClr val="E7F1F8"/>
                    </a:solidFill>
                  </a:tcPr>
                </a:tc>
                <a:tc>
                  <a:txBody>
                    <a:bodyPr/>
                    <a:lstStyle/>
                    <a:p>
                      <a:pPr marL="0" indent="0" algn="ctr" defTabSz="914400" rtl="0" eaLnBrk="1" fontAlgn="b" latinLnBrk="0" hangingPunct="1">
                        <a:buFont typeface="Arial" panose="020B0604020202020204" pitchFamily="34" charset="0"/>
                        <a:buNone/>
                      </a:pPr>
                      <a:r>
                        <a:rPr lang="en-US" sz="1100" b="0" i="0" u="none" strike="noStrike" kern="1200">
                          <a:solidFill>
                            <a:srgbClr val="000000"/>
                          </a:solidFill>
                          <a:effectLst/>
                          <a:latin typeface="+mn-lt"/>
                          <a:ea typeface="+mn-ea"/>
                          <a:cs typeface="+mn-cs"/>
                        </a:rPr>
                        <a:t>1</a:t>
                      </a:r>
                      <a:endParaRPr lang="en-IN" sz="1100" b="0" i="0" u="none" strike="noStrike" kern="1200">
                        <a:solidFill>
                          <a:srgbClr val="000000"/>
                        </a:solidFill>
                        <a:effectLst/>
                        <a:latin typeface="+mn-lt"/>
                        <a:ea typeface="+mn-ea"/>
                        <a:cs typeface="+mn-cs"/>
                      </a:endParaRPr>
                    </a:p>
                  </a:txBody>
                  <a:tcPr marL="6350" marR="6350" marT="6350" marB="0" anchor="ctr">
                    <a:solidFill>
                      <a:srgbClr val="E7F1F8"/>
                    </a:solidFill>
                  </a:tcPr>
                </a:tc>
                <a:extLst>
                  <a:ext uri="{0D108BD9-81ED-4DB2-BD59-A6C34878D82A}">
                    <a16:rowId xmlns:a16="http://schemas.microsoft.com/office/drawing/2014/main" val="3643957182"/>
                  </a:ext>
                </a:extLst>
              </a:tr>
              <a:tr h="1167102">
                <a:tc>
                  <a:txBody>
                    <a:bodyPr/>
                    <a:lstStyle/>
                    <a:p>
                      <a:pPr marL="0" algn="ctr" defTabSz="914400" rtl="0" eaLnBrk="1" fontAlgn="b" latinLnBrk="0" hangingPunct="1">
                        <a:buNone/>
                      </a:pPr>
                      <a:r>
                        <a:rPr lang="en-IN" sz="1200" b="1" u="none" strike="noStrike" kern="1200" dirty="0">
                          <a:solidFill>
                            <a:schemeClr val="dk1"/>
                          </a:solidFill>
                          <a:effectLst/>
                          <a:latin typeface="+mn-lt"/>
                          <a:ea typeface="+mn-ea"/>
                          <a:cs typeface="+mn-cs"/>
                        </a:rPr>
                        <a:t>TPH Techno Functional SME (UK/India)</a:t>
                      </a:r>
                    </a:p>
                  </a:txBody>
                  <a:tcPr marL="6350" marR="6350" marT="6350" marB="0" anchor="ctr">
                    <a:solidFill>
                      <a:srgbClr val="CCE2F1"/>
                    </a:solidFill>
                  </a:tcPr>
                </a:tc>
                <a:tc>
                  <a:txBody>
                    <a:bodyPr/>
                    <a:lstStyle/>
                    <a:p>
                      <a:pPr marL="288000" indent="-171450">
                        <a:spcBef>
                          <a:spcPts val="0"/>
                        </a:spcBef>
                        <a:spcAft>
                          <a:spcPts val="0"/>
                        </a:spcAft>
                        <a:buFont typeface="Arial" panose="020B0604020202020204" pitchFamily="34" charset="0"/>
                        <a:buChar char="•"/>
                      </a:pPr>
                      <a:r>
                        <a:rPr lang="en-IN" sz="1050"/>
                        <a:t>Review Technical Upgrade Activities</a:t>
                      </a:r>
                    </a:p>
                    <a:p>
                      <a:pPr marL="288000" indent="-171450">
                        <a:spcBef>
                          <a:spcPts val="0"/>
                        </a:spcBef>
                        <a:spcAft>
                          <a:spcPts val="0"/>
                        </a:spcAft>
                        <a:buFont typeface="Arial" panose="020B0604020202020204" pitchFamily="34" charset="0"/>
                        <a:buChar char="•"/>
                      </a:pPr>
                      <a:r>
                        <a:rPr lang="en-US" sz="1050"/>
                        <a:t>Review Mock Upgrades &amp;suggest Improvements</a:t>
                      </a:r>
                    </a:p>
                    <a:p>
                      <a:pPr marL="288000" indent="-171450">
                        <a:spcBef>
                          <a:spcPts val="0"/>
                        </a:spcBef>
                        <a:spcAft>
                          <a:spcPts val="0"/>
                        </a:spcAft>
                        <a:buFont typeface="Arial" panose="020B0604020202020204" pitchFamily="34" charset="0"/>
                        <a:buChar char="•"/>
                      </a:pPr>
                      <a:r>
                        <a:rPr lang="en-US" sz="1050"/>
                        <a:t>Validate Back to Core/Retrofit assessment</a:t>
                      </a:r>
                      <a:endParaRPr lang="en-IN" sz="1050"/>
                    </a:p>
                    <a:p>
                      <a:pPr marL="288000" indent="-171450">
                        <a:spcBef>
                          <a:spcPts val="0"/>
                        </a:spcBef>
                        <a:spcAft>
                          <a:spcPts val="0"/>
                        </a:spcAft>
                        <a:buFont typeface="Arial" panose="020B0604020202020204" pitchFamily="34" charset="0"/>
                        <a:buChar char="•"/>
                      </a:pPr>
                      <a:r>
                        <a:rPr lang="en-IN" sz="1050"/>
                        <a:t>Participate in review discussions and suggest improvements.</a:t>
                      </a:r>
                    </a:p>
                    <a:p>
                      <a:pPr marL="288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0" i="0" u="none" strike="noStrike" kern="1200">
                          <a:solidFill>
                            <a:srgbClr val="000000"/>
                          </a:solidFill>
                          <a:effectLst/>
                          <a:latin typeface="+mn-lt"/>
                          <a:ea typeface="+mn-ea"/>
                          <a:cs typeface="+mn-cs"/>
                        </a:rPr>
                        <a:t>Review upgrade performance timelines and highlight the challenges.</a:t>
                      </a:r>
                    </a:p>
                    <a:p>
                      <a:pPr marL="288000" indent="-171450">
                        <a:spcBef>
                          <a:spcPts val="0"/>
                        </a:spcBef>
                        <a:spcAft>
                          <a:spcPts val="0"/>
                        </a:spcAft>
                        <a:buFont typeface="Arial" panose="020B0604020202020204" pitchFamily="34" charset="0"/>
                        <a:buChar char="•"/>
                      </a:pPr>
                      <a:r>
                        <a:rPr lang="en-IN" sz="1050"/>
                        <a:t>Validate Interface &amp; API alignment</a:t>
                      </a:r>
                    </a:p>
                    <a:p>
                      <a:pPr marL="288000" indent="-171450">
                        <a:spcBef>
                          <a:spcPts val="0"/>
                        </a:spcBef>
                        <a:spcAft>
                          <a:spcPts val="0"/>
                        </a:spcAft>
                        <a:buFont typeface="Arial" panose="020B0604020202020204" pitchFamily="34" charset="0"/>
                        <a:buChar char="•"/>
                      </a:pPr>
                      <a:r>
                        <a:rPr lang="en-IN" sz="1050"/>
                        <a:t>Validate performance tuning</a:t>
                      </a:r>
                    </a:p>
                  </a:txBody>
                  <a:tcPr marL="6350" marR="6350" marT="6350" marB="0" anchor="ctr">
                    <a:solidFill>
                      <a:srgbClr val="CCE2F1"/>
                    </a:solidFill>
                  </a:tcPr>
                </a:tc>
                <a:tc>
                  <a:txBody>
                    <a:bodyPr/>
                    <a:lstStyle/>
                    <a:p>
                      <a:pPr marL="0" indent="0" algn="ctr" defTabSz="914400" rtl="0" eaLnBrk="1" fontAlgn="b" latinLnBrk="0" hangingPunct="1">
                        <a:buFont typeface="Arial" panose="020B0604020202020204" pitchFamily="34" charset="0"/>
                        <a:buNone/>
                      </a:pPr>
                      <a:r>
                        <a:rPr lang="en-US" sz="1100" b="0" i="0" u="none" strike="noStrike" kern="1200">
                          <a:solidFill>
                            <a:srgbClr val="000000"/>
                          </a:solidFill>
                          <a:effectLst/>
                          <a:latin typeface="+mn-lt"/>
                          <a:ea typeface="+mn-ea"/>
                          <a:cs typeface="+mn-cs"/>
                        </a:rPr>
                        <a:t>2</a:t>
                      </a:r>
                      <a:endParaRPr lang="en-IN" sz="1100" b="0" i="0" u="none" strike="noStrike" kern="1200">
                        <a:solidFill>
                          <a:srgbClr val="000000"/>
                        </a:solidFill>
                        <a:effectLst/>
                        <a:latin typeface="+mn-lt"/>
                        <a:ea typeface="+mn-ea"/>
                        <a:cs typeface="+mn-cs"/>
                      </a:endParaRPr>
                    </a:p>
                  </a:txBody>
                  <a:tcPr marL="6350" marR="6350" marT="6350" marB="0" anchor="ctr">
                    <a:solidFill>
                      <a:srgbClr val="CCE2F1"/>
                    </a:solidFill>
                  </a:tcPr>
                </a:tc>
                <a:extLst>
                  <a:ext uri="{0D108BD9-81ED-4DB2-BD59-A6C34878D82A}">
                    <a16:rowId xmlns:a16="http://schemas.microsoft.com/office/drawing/2014/main" val="3094997247"/>
                  </a:ext>
                </a:extLst>
              </a:tr>
              <a:tr h="700134">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IN" sz="1200" b="1" u="none" strike="noStrike">
                          <a:effectLst/>
                          <a:latin typeface="+mn-lt"/>
                        </a:rPr>
                        <a:t>TPH Upgrade Analyst (India)</a:t>
                      </a:r>
                      <a:endParaRPr lang="en-IN" sz="1200" b="1" i="0" u="none" strike="noStrike">
                        <a:solidFill>
                          <a:srgbClr val="000000"/>
                        </a:solidFill>
                        <a:effectLst/>
                        <a:latin typeface="+mn-lt"/>
                      </a:endParaRPr>
                    </a:p>
                  </a:txBody>
                  <a:tcPr marL="6350" marR="6350" marT="6350" marB="0" anchor="ctr">
                    <a:solidFill>
                      <a:srgbClr val="E7F1F8"/>
                    </a:solidFill>
                  </a:tcPr>
                </a:tc>
                <a:tc>
                  <a:txBody>
                    <a:bodyPr/>
                    <a:lstStyle/>
                    <a:p>
                      <a:pPr marL="288000" indent="-171450">
                        <a:spcBef>
                          <a:spcPts val="0"/>
                        </a:spcBef>
                        <a:spcAft>
                          <a:spcPts val="0"/>
                        </a:spcAft>
                        <a:buFont typeface="Arial" panose="020B0604020202020204" pitchFamily="34" charset="0"/>
                        <a:buChar char="•"/>
                      </a:pPr>
                      <a:r>
                        <a:rPr lang="en-US" sz="1050"/>
                        <a:t>Review Inventory of all local developments technically</a:t>
                      </a:r>
                      <a:endParaRPr lang="en-US" sz="1050" strike="sngStrike"/>
                    </a:p>
                    <a:p>
                      <a:pPr marL="288000" indent="-171450">
                        <a:spcBef>
                          <a:spcPts val="0"/>
                        </a:spcBef>
                        <a:spcAft>
                          <a:spcPts val="0"/>
                        </a:spcAft>
                        <a:buFont typeface="Arial" panose="020B0604020202020204" pitchFamily="34" charset="0"/>
                        <a:buChar char="•"/>
                      </a:pPr>
                      <a:r>
                        <a:rPr lang="en-US" sz="1050"/>
                        <a:t>Validate Back to Core/Retrofit requirements</a:t>
                      </a:r>
                    </a:p>
                    <a:p>
                      <a:pPr marL="2880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050"/>
                        <a:t>Review Data model migration.</a:t>
                      </a:r>
                    </a:p>
                    <a:p>
                      <a:pPr marL="288000" indent="-171450">
                        <a:spcBef>
                          <a:spcPts val="0"/>
                        </a:spcBef>
                        <a:spcAft>
                          <a:spcPts val="0"/>
                        </a:spcAft>
                        <a:buFont typeface="Arial" panose="020B0604020202020204" pitchFamily="34" charset="0"/>
                        <a:buChar char="•"/>
                      </a:pPr>
                      <a:r>
                        <a:rPr lang="en-IN" sz="1050"/>
                        <a:t>Review data growth and transaction volume characteristics</a:t>
                      </a:r>
                      <a:endParaRPr lang="en-US" sz="1050"/>
                    </a:p>
                  </a:txBody>
                  <a:tcPr marL="6350" marR="6350" marT="6350" marB="0" anchor="ctr">
                    <a:solidFill>
                      <a:srgbClr val="E7F1F8"/>
                    </a:solidFill>
                  </a:tcPr>
                </a:tc>
                <a:tc>
                  <a:txBody>
                    <a:bodyPr/>
                    <a:lstStyle/>
                    <a:p>
                      <a:pPr algn="ctr" fontAlgn="b">
                        <a:buNone/>
                      </a:pPr>
                      <a:r>
                        <a:rPr lang="en-US" sz="1100" b="0" i="0" u="none" strike="noStrike">
                          <a:solidFill>
                            <a:srgbClr val="000000"/>
                          </a:solidFill>
                          <a:effectLst/>
                          <a:latin typeface="+mn-lt"/>
                        </a:rPr>
                        <a:t>1</a:t>
                      </a:r>
                      <a:endParaRPr lang="en-IN" sz="1100" b="0" i="0" u="none" strike="noStrike">
                        <a:solidFill>
                          <a:srgbClr val="000000"/>
                        </a:solidFill>
                        <a:effectLst/>
                        <a:latin typeface="+mn-lt"/>
                      </a:endParaRPr>
                    </a:p>
                  </a:txBody>
                  <a:tcPr marL="6350" marR="6350" marT="6350" marB="0" anchor="ctr">
                    <a:solidFill>
                      <a:srgbClr val="E7F1F8"/>
                    </a:solidFill>
                  </a:tcPr>
                </a:tc>
                <a:extLst>
                  <a:ext uri="{0D108BD9-81ED-4DB2-BD59-A6C34878D82A}">
                    <a16:rowId xmlns:a16="http://schemas.microsoft.com/office/drawing/2014/main" val="2431217633"/>
                  </a:ext>
                </a:extLst>
              </a:tr>
              <a:tr h="547079">
                <a:tc>
                  <a:txBody>
                    <a:bodyPr/>
                    <a:lstStyle/>
                    <a:p>
                      <a:pPr algn="ctr" fontAlgn="b">
                        <a:buNone/>
                      </a:pPr>
                      <a:r>
                        <a:rPr lang="en-IN" sz="1200" b="1" i="0" u="none" strike="noStrike">
                          <a:solidFill>
                            <a:srgbClr val="000000"/>
                          </a:solidFill>
                          <a:effectLst/>
                          <a:latin typeface="+mn-lt"/>
                        </a:rPr>
                        <a:t>PMO Analyst</a:t>
                      </a:r>
                    </a:p>
                    <a:p>
                      <a:pPr algn="ctr" fontAlgn="b">
                        <a:buNone/>
                      </a:pPr>
                      <a:r>
                        <a:rPr lang="en-IN" sz="1200" b="1" i="0" u="none" strike="noStrike">
                          <a:solidFill>
                            <a:srgbClr val="000000"/>
                          </a:solidFill>
                          <a:effectLst/>
                          <a:latin typeface="+mn-lt"/>
                        </a:rPr>
                        <a:t> (India)</a:t>
                      </a:r>
                    </a:p>
                  </a:txBody>
                  <a:tcPr marL="6350" marR="6350" marT="6350" marB="0" anchor="ctr">
                    <a:solidFill>
                      <a:srgbClr val="CCE2F1"/>
                    </a:solidFill>
                  </a:tcPr>
                </a:tc>
                <a:tc>
                  <a:txBody>
                    <a:bodyPr/>
                    <a:lstStyle/>
                    <a:p>
                      <a:pPr marL="288000" indent="-171450" algn="l" defTabSz="914400" rtl="0" eaLnBrk="1" fontAlgn="b" latinLnBrk="0" hangingPunct="1">
                        <a:buFont typeface="Arial" panose="020B0604020202020204" pitchFamily="34" charset="0"/>
                        <a:buChar char="•"/>
                      </a:pPr>
                      <a:r>
                        <a:rPr lang="en-US" sz="1050" b="0" i="0" u="none" strike="noStrike" kern="1200">
                          <a:solidFill>
                            <a:srgbClr val="000000"/>
                          </a:solidFill>
                          <a:effectLst/>
                          <a:latin typeface="+mn-lt"/>
                          <a:ea typeface="+mn-ea"/>
                          <a:cs typeface="+mn-cs"/>
                        </a:rPr>
                        <a:t>Review project plan based on inputs from temenos and Bank</a:t>
                      </a:r>
                    </a:p>
                    <a:p>
                      <a:pPr marL="288000" indent="-171450" algn="l" defTabSz="914400" rtl="0" eaLnBrk="1" fontAlgn="b" latinLnBrk="0" hangingPunct="1">
                        <a:buFont typeface="Arial" panose="020B0604020202020204" pitchFamily="34" charset="0"/>
                        <a:buChar char="•"/>
                      </a:pPr>
                      <a:r>
                        <a:rPr lang="en-US" sz="1050" b="0" i="0" u="none" strike="noStrike" kern="1200">
                          <a:solidFill>
                            <a:srgbClr val="000000"/>
                          </a:solidFill>
                          <a:effectLst/>
                          <a:latin typeface="+mn-lt"/>
                          <a:ea typeface="+mn-ea"/>
                          <a:cs typeface="+mn-cs"/>
                        </a:rPr>
                        <a:t>Schedule workshops to finalize requirements/walkthroughs etc.,</a:t>
                      </a:r>
                    </a:p>
                    <a:p>
                      <a:pPr marL="288000" indent="-171450" algn="l" defTabSz="914400" rtl="0" eaLnBrk="1" fontAlgn="b" latinLnBrk="0" hangingPunct="1">
                        <a:buFont typeface="Arial" panose="020B0604020202020204" pitchFamily="34" charset="0"/>
                        <a:buChar char="•"/>
                      </a:pPr>
                      <a:r>
                        <a:rPr lang="en-US" sz="1050" b="0" i="0" u="none" strike="noStrike" kern="1200">
                          <a:solidFill>
                            <a:srgbClr val="000000"/>
                          </a:solidFill>
                          <a:effectLst/>
                          <a:latin typeface="+mn-lt"/>
                          <a:ea typeface="+mn-ea"/>
                          <a:cs typeface="+mn-cs"/>
                        </a:rPr>
                        <a:t>Create various reports and submit to stakeholders.</a:t>
                      </a:r>
                    </a:p>
                  </a:txBody>
                  <a:tcPr marL="6350" marR="6350" marT="6350" marB="0" anchor="ctr">
                    <a:solidFill>
                      <a:srgbClr val="CCE2F1"/>
                    </a:solidFill>
                  </a:tcPr>
                </a:tc>
                <a:tc>
                  <a:txBody>
                    <a:bodyPr/>
                    <a:lstStyle/>
                    <a:p>
                      <a:pPr algn="ctr" fontAlgn="b">
                        <a:buNone/>
                      </a:pPr>
                      <a:r>
                        <a:rPr lang="en-US" sz="1100" b="0" i="0" u="none" strike="noStrike" dirty="0">
                          <a:solidFill>
                            <a:srgbClr val="000000"/>
                          </a:solidFill>
                          <a:effectLst/>
                          <a:latin typeface="+mn-lt"/>
                        </a:rPr>
                        <a:t>1</a:t>
                      </a:r>
                      <a:endParaRPr lang="en-IN" sz="1100" b="0" i="0" u="none" strike="noStrike" dirty="0">
                        <a:solidFill>
                          <a:srgbClr val="000000"/>
                        </a:solidFill>
                        <a:effectLst/>
                        <a:latin typeface="+mn-lt"/>
                      </a:endParaRPr>
                    </a:p>
                  </a:txBody>
                  <a:tcPr marL="6350" marR="6350" marT="6350" marB="0" anchor="ctr">
                    <a:solidFill>
                      <a:srgbClr val="CCE2F1"/>
                    </a:solidFill>
                  </a:tcPr>
                </a:tc>
                <a:extLst>
                  <a:ext uri="{0D108BD9-81ED-4DB2-BD59-A6C34878D82A}">
                    <a16:rowId xmlns:a16="http://schemas.microsoft.com/office/drawing/2014/main" val="2699359651"/>
                  </a:ext>
                </a:extLst>
              </a:tr>
            </a:tbl>
          </a:graphicData>
        </a:graphic>
      </p:graphicFrame>
      <p:sp>
        <p:nvSpPr>
          <p:cNvPr id="5" name="Rectangle 4">
            <a:extLst>
              <a:ext uri="{FF2B5EF4-FFF2-40B4-BE49-F238E27FC236}">
                <a16:creationId xmlns:a16="http://schemas.microsoft.com/office/drawing/2014/main" id="{684A0CDB-41D9-6CFE-B952-85BA494512AA}"/>
              </a:ext>
            </a:extLst>
          </p:cNvPr>
          <p:cNvSpPr/>
          <p:nvPr/>
        </p:nvSpPr>
        <p:spPr>
          <a:xfrm>
            <a:off x="338328" y="801624"/>
            <a:ext cx="11329921" cy="493776"/>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tx1"/>
                </a:solidFill>
              </a:rPr>
              <a:t>Based on our current understanding of our scope for this engagement we propose a team of resources with the following roles and headcounts. However, we are flexible to adjust this estimation in discussion with DZ Bank for the success of the program.</a:t>
            </a:r>
            <a:endParaRPr lang="en-IN" sz="1400" dirty="0">
              <a:solidFill>
                <a:schemeClr val="tx1"/>
              </a:solidFill>
            </a:endParaRPr>
          </a:p>
        </p:txBody>
      </p:sp>
    </p:spTree>
    <p:extLst>
      <p:ext uri="{BB962C8B-B14F-4D97-AF65-F5344CB8AC3E}">
        <p14:creationId xmlns:p14="http://schemas.microsoft.com/office/powerpoint/2010/main" val="29864541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F51112D-882C-458C-9FC0-C7EE36B6B9F9}"/>
              </a:ext>
            </a:extLst>
          </p:cNvPr>
          <p:cNvSpPr>
            <a:spLocks noGrp="1"/>
          </p:cNvSpPr>
          <p:nvPr>
            <p:ph type="title"/>
          </p:nvPr>
        </p:nvSpPr>
        <p:spPr/>
        <p:txBody>
          <a:bodyPr vert="horz" lIns="0" tIns="0" rIns="0" bIns="0" rtlCol="0" anchor="t" anchorCtr="0">
            <a:noAutofit/>
          </a:bodyPr>
          <a:lstStyle/>
          <a:p>
            <a:pPr>
              <a:lnSpc>
                <a:spcPct val="90000"/>
              </a:lnSpc>
            </a:pPr>
            <a:r>
              <a:rPr lang="en-GB" sz="2400" dirty="0">
                <a:solidFill>
                  <a:srgbClr val="0070AD"/>
                </a:solidFill>
                <a:latin typeface="+mj-lt"/>
                <a:ea typeface="Verdana" panose="020B0604030504040204" pitchFamily="34" charset="0"/>
              </a:rPr>
              <a:t>IT IS </a:t>
            </a:r>
            <a:r>
              <a:rPr lang="en-GB" dirty="0">
                <a:solidFill>
                  <a:srgbClr val="0070AD"/>
                </a:solidFill>
                <a:ea typeface="Verdana" panose="020B0604030504040204" pitchFamily="34" charset="0"/>
              </a:rPr>
              <a:t>CRUCIAL TO JOINTLY AGREE ON A RACI MATRIX UPFRONT FOR SUCH A TRIPARTITE ENGAGEMENT</a:t>
            </a:r>
            <a:endParaRPr lang="en-GB" sz="2400" dirty="0">
              <a:solidFill>
                <a:srgbClr val="0070AD"/>
              </a:solidFill>
              <a:latin typeface="+mj-lt"/>
              <a:ea typeface="Verdana" panose="020B0604030504040204" pitchFamily="34" charset="0"/>
            </a:endParaRPr>
          </a:p>
        </p:txBody>
      </p:sp>
      <p:graphicFrame>
        <p:nvGraphicFramePr>
          <p:cNvPr id="4" name="Table 3">
            <a:extLst>
              <a:ext uri="{FF2B5EF4-FFF2-40B4-BE49-F238E27FC236}">
                <a16:creationId xmlns:a16="http://schemas.microsoft.com/office/drawing/2014/main" id="{A45CE60F-CEC4-4EA5-9922-15E4F052B69D}"/>
              </a:ext>
            </a:extLst>
          </p:cNvPr>
          <p:cNvGraphicFramePr>
            <a:graphicFrameLocks noGrp="1"/>
          </p:cNvGraphicFramePr>
          <p:nvPr>
            <p:extLst>
              <p:ext uri="{D42A27DB-BD31-4B8C-83A1-F6EECF244321}">
                <p14:modId xmlns:p14="http://schemas.microsoft.com/office/powerpoint/2010/main" val="684624939"/>
              </p:ext>
            </p:extLst>
          </p:nvPr>
        </p:nvGraphicFramePr>
        <p:xfrm>
          <a:off x="414971" y="1258959"/>
          <a:ext cx="11368149" cy="5257805"/>
        </p:xfrm>
        <a:graphic>
          <a:graphicData uri="http://schemas.openxmlformats.org/drawingml/2006/table">
            <a:tbl>
              <a:tblPr firstRow="1" bandRow="1">
                <a:tableStyleId>{5C22544A-7EE6-4342-B048-85BDC9FD1C3A}</a:tableStyleId>
              </a:tblPr>
              <a:tblGrid>
                <a:gridCol w="382597">
                  <a:extLst>
                    <a:ext uri="{9D8B030D-6E8A-4147-A177-3AD203B41FA5}">
                      <a16:colId xmlns:a16="http://schemas.microsoft.com/office/drawing/2014/main" val="1905038552"/>
                    </a:ext>
                  </a:extLst>
                </a:gridCol>
                <a:gridCol w="8366210">
                  <a:extLst>
                    <a:ext uri="{9D8B030D-6E8A-4147-A177-3AD203B41FA5}">
                      <a16:colId xmlns:a16="http://schemas.microsoft.com/office/drawing/2014/main" val="3823959815"/>
                    </a:ext>
                  </a:extLst>
                </a:gridCol>
                <a:gridCol w="977358">
                  <a:extLst>
                    <a:ext uri="{9D8B030D-6E8A-4147-A177-3AD203B41FA5}">
                      <a16:colId xmlns:a16="http://schemas.microsoft.com/office/drawing/2014/main" val="4208566705"/>
                    </a:ext>
                  </a:extLst>
                </a:gridCol>
                <a:gridCol w="820992">
                  <a:extLst>
                    <a:ext uri="{9D8B030D-6E8A-4147-A177-3AD203B41FA5}">
                      <a16:colId xmlns:a16="http://schemas.microsoft.com/office/drawing/2014/main" val="664156492"/>
                    </a:ext>
                  </a:extLst>
                </a:gridCol>
                <a:gridCol w="820992">
                  <a:extLst>
                    <a:ext uri="{9D8B030D-6E8A-4147-A177-3AD203B41FA5}">
                      <a16:colId xmlns:a16="http://schemas.microsoft.com/office/drawing/2014/main" val="2214519529"/>
                    </a:ext>
                  </a:extLst>
                </a:gridCol>
              </a:tblGrid>
              <a:tr h="291939">
                <a:tc>
                  <a:txBody>
                    <a:bodyPr/>
                    <a:lstStyle/>
                    <a:p>
                      <a:pPr marL="0" marR="0" lvl="0" indent="0" algn="ctr" defTabSz="1625529" rtl="0" eaLnBrk="1" fontAlgn="auto" latinLnBrk="0" hangingPunct="1">
                        <a:lnSpc>
                          <a:spcPct val="115000"/>
                        </a:lnSpc>
                        <a:spcBef>
                          <a:spcPts val="0"/>
                        </a:spcBef>
                        <a:spcAft>
                          <a:spcPts val="1000"/>
                        </a:spcAft>
                        <a:buClrTx/>
                        <a:buSzTx/>
                        <a:buFontTx/>
                        <a:buNone/>
                        <a:tabLst/>
                        <a:defRPr/>
                      </a:pPr>
                      <a:r>
                        <a:rPr lang="en-US" sz="1200" b="1">
                          <a:solidFill>
                            <a:schemeClr val="bg1"/>
                          </a:solidFill>
                          <a:effectLst/>
                        </a:rPr>
                        <a:t>SN</a:t>
                      </a:r>
                      <a:endParaRPr lang="en-US" sz="1200" b="1">
                        <a:solidFill>
                          <a:schemeClr val="bg1"/>
                        </a:solidFill>
                        <a:effectLst/>
                        <a:latin typeface="+mn-lt"/>
                        <a:ea typeface="Calibri"/>
                        <a:cs typeface="Times New Roman"/>
                      </a:endParaRPr>
                    </a:p>
                  </a:txBody>
                  <a:tcPr marL="46800" marR="46800" marT="46800" marB="43200" anchor="ctr">
                    <a:solidFill>
                      <a:schemeClr val="accent1">
                        <a:lumMod val="50000"/>
                      </a:schemeClr>
                    </a:solidFill>
                  </a:tcPr>
                </a:tc>
                <a:tc>
                  <a:txBody>
                    <a:bodyPr/>
                    <a:lstStyle/>
                    <a:p>
                      <a:pPr marL="0" marR="0" lvl="0" indent="0" algn="ctr" defTabSz="1625529" rtl="0" eaLnBrk="1" fontAlgn="auto" latinLnBrk="0" hangingPunct="1">
                        <a:lnSpc>
                          <a:spcPct val="115000"/>
                        </a:lnSpc>
                        <a:spcBef>
                          <a:spcPts val="0"/>
                        </a:spcBef>
                        <a:spcAft>
                          <a:spcPts val="1000"/>
                        </a:spcAft>
                        <a:buClrTx/>
                        <a:buSzTx/>
                        <a:buFontTx/>
                        <a:buNone/>
                        <a:tabLst/>
                        <a:defRPr/>
                      </a:pPr>
                      <a:r>
                        <a:rPr lang="en-US" sz="1200" b="1">
                          <a:solidFill>
                            <a:schemeClr val="bg1"/>
                          </a:solidFill>
                          <a:effectLst/>
                        </a:rPr>
                        <a:t>Activity</a:t>
                      </a:r>
                      <a:endParaRPr lang="en-US" sz="1200" b="1">
                        <a:solidFill>
                          <a:schemeClr val="bg1"/>
                        </a:solidFill>
                        <a:effectLst/>
                        <a:latin typeface="+mn-lt"/>
                        <a:ea typeface="Calibri" panose="020F0502020204030204" pitchFamily="34" charset="0"/>
                        <a:cs typeface="Times New Roman" panose="02020603050405020304" pitchFamily="18" charset="0"/>
                      </a:endParaRPr>
                    </a:p>
                  </a:txBody>
                  <a:tcPr marL="46800" marR="46800" marT="46800" marB="43200" anchor="ctr">
                    <a:solidFill>
                      <a:schemeClr val="accent1">
                        <a:lumMod val="50000"/>
                      </a:schemeClr>
                    </a:solidFill>
                  </a:tcPr>
                </a:tc>
                <a:tc>
                  <a:txBody>
                    <a:bodyPr/>
                    <a:lstStyle/>
                    <a:p>
                      <a:pPr marL="0" marR="0" algn="ctr">
                        <a:lnSpc>
                          <a:spcPct val="115000"/>
                        </a:lnSpc>
                        <a:spcBef>
                          <a:spcPts val="0"/>
                        </a:spcBef>
                        <a:spcAft>
                          <a:spcPts val="1000"/>
                        </a:spcAft>
                      </a:pPr>
                      <a:r>
                        <a:rPr lang="en-US" sz="1200" b="1">
                          <a:solidFill>
                            <a:schemeClr val="bg1"/>
                          </a:solidFill>
                          <a:effectLst/>
                        </a:rPr>
                        <a:t>Capgemini</a:t>
                      </a:r>
                      <a:endParaRPr lang="en-US" sz="1200" b="1">
                        <a:solidFill>
                          <a:schemeClr val="bg1"/>
                        </a:solidFill>
                        <a:effectLst/>
                        <a:latin typeface="+mn-lt"/>
                        <a:ea typeface="Calibri" panose="020F0502020204030204" pitchFamily="34" charset="0"/>
                        <a:cs typeface="Times New Roman" panose="02020603050405020304" pitchFamily="18" charset="0"/>
                      </a:endParaRPr>
                    </a:p>
                  </a:txBody>
                  <a:tcPr marL="46800" marR="46800" marT="46800" marB="43200" anchor="ctr">
                    <a:solidFill>
                      <a:schemeClr val="accent1">
                        <a:lumMod val="50000"/>
                      </a:schemeClr>
                    </a:solidFill>
                  </a:tcPr>
                </a:tc>
                <a:tc>
                  <a:txBody>
                    <a:bodyPr/>
                    <a:lstStyle/>
                    <a:p>
                      <a:pPr marL="0" marR="0" algn="ctr">
                        <a:lnSpc>
                          <a:spcPct val="115000"/>
                        </a:lnSpc>
                        <a:spcBef>
                          <a:spcPts val="0"/>
                        </a:spcBef>
                        <a:spcAft>
                          <a:spcPts val="1000"/>
                        </a:spcAft>
                      </a:pPr>
                      <a:r>
                        <a:rPr lang="en-US" sz="1200" b="1" dirty="0">
                          <a:solidFill>
                            <a:schemeClr val="bg1"/>
                          </a:solidFill>
                          <a:effectLst/>
                        </a:rPr>
                        <a:t>DZ Bank</a:t>
                      </a:r>
                      <a:endParaRPr lang="en-US" sz="1200" b="1" dirty="0">
                        <a:solidFill>
                          <a:schemeClr val="bg1"/>
                        </a:solidFill>
                        <a:effectLst/>
                        <a:latin typeface="+mn-lt"/>
                        <a:ea typeface="Calibri" panose="020F0502020204030204" pitchFamily="34" charset="0"/>
                        <a:cs typeface="Times New Roman" panose="02020603050405020304" pitchFamily="18" charset="0"/>
                      </a:endParaRPr>
                    </a:p>
                  </a:txBody>
                  <a:tcPr marL="46800" marR="46800" marT="46800" marB="43200" anchor="ctr">
                    <a:solidFill>
                      <a:schemeClr val="accent1">
                        <a:lumMod val="50000"/>
                      </a:schemeClr>
                    </a:solidFill>
                  </a:tcPr>
                </a:tc>
                <a:tc>
                  <a:txBody>
                    <a:bodyPr/>
                    <a:lstStyle/>
                    <a:p>
                      <a:pPr marL="0" marR="0" algn="ctr">
                        <a:lnSpc>
                          <a:spcPct val="115000"/>
                        </a:lnSpc>
                        <a:spcBef>
                          <a:spcPts val="0"/>
                        </a:spcBef>
                        <a:spcAft>
                          <a:spcPts val="1000"/>
                        </a:spcAft>
                      </a:pPr>
                      <a:r>
                        <a:rPr lang="en-US" sz="1200" b="1" kern="1200">
                          <a:solidFill>
                            <a:schemeClr val="bg1"/>
                          </a:solidFill>
                          <a:effectLst/>
                        </a:rPr>
                        <a:t>Temenos </a:t>
                      </a:r>
                      <a:endParaRPr lang="en-US" sz="1200" b="1" kern="1200">
                        <a:solidFill>
                          <a:schemeClr val="bg1"/>
                        </a:solidFill>
                        <a:effectLst/>
                        <a:latin typeface="+mn-lt"/>
                        <a:ea typeface="+mn-ea"/>
                        <a:cs typeface="+mn-cs"/>
                      </a:endParaRPr>
                    </a:p>
                  </a:txBody>
                  <a:tcPr marL="46800" marR="46800" marT="46800" marB="43200" anchor="ctr">
                    <a:solidFill>
                      <a:schemeClr val="accent1">
                        <a:lumMod val="50000"/>
                      </a:schemeClr>
                    </a:solidFill>
                  </a:tcPr>
                </a:tc>
                <a:extLst>
                  <a:ext uri="{0D108BD9-81ED-4DB2-BD59-A6C34878D82A}">
                    <a16:rowId xmlns:a16="http://schemas.microsoft.com/office/drawing/2014/main" val="3310749966"/>
                  </a:ext>
                </a:extLst>
              </a:tr>
              <a:tr h="306071">
                <a:tc>
                  <a:txBody>
                    <a:bodyPr/>
                    <a:lstStyle/>
                    <a:p>
                      <a:pPr marL="0" marR="0" algn="ctr">
                        <a:lnSpc>
                          <a:spcPct val="115000"/>
                        </a:lnSpc>
                        <a:spcBef>
                          <a:spcPts val="0"/>
                        </a:spcBef>
                        <a:spcAft>
                          <a:spcPts val="1000"/>
                        </a:spcAft>
                      </a:pPr>
                      <a:r>
                        <a:rPr lang="en-US" sz="1050" b="0" kern="1200" dirty="0">
                          <a:solidFill>
                            <a:schemeClr val="tx1"/>
                          </a:solidFill>
                          <a:effectLst/>
                        </a:rPr>
                        <a:t>1</a:t>
                      </a:r>
                      <a:endParaRPr lang="en-US" sz="1050" b="0" kern="1200" dirty="0">
                        <a:solidFill>
                          <a:schemeClr val="tx1"/>
                        </a:solidFill>
                        <a:effectLst/>
                        <a:latin typeface="+mn-lt"/>
                        <a:ea typeface="+mn-ea"/>
                        <a:cs typeface="+mn-cs"/>
                      </a:endParaRPr>
                    </a:p>
                  </a:txBody>
                  <a:tcPr marL="18000" marR="18000" marT="18000" marB="18000" anchor="ctr">
                    <a:solidFill>
                      <a:srgbClr val="CCE2F1"/>
                    </a:solidFill>
                  </a:tcPr>
                </a:tc>
                <a:tc>
                  <a:txBody>
                    <a:bodyPr/>
                    <a:lstStyle/>
                    <a:p>
                      <a:pPr marL="0" marR="0" algn="just">
                        <a:lnSpc>
                          <a:spcPct val="115000"/>
                        </a:lnSpc>
                        <a:spcBef>
                          <a:spcPts val="0"/>
                        </a:spcBef>
                        <a:spcAft>
                          <a:spcPts val="1000"/>
                        </a:spcAft>
                      </a:pPr>
                      <a:r>
                        <a:rPr lang="en-US" sz="1050" b="0" kern="1200" dirty="0">
                          <a:solidFill>
                            <a:schemeClr val="tx1"/>
                          </a:solidFill>
                          <a:effectLst/>
                        </a:rPr>
                        <a:t>Prepare Project Plan, manage project, review progress, report status and update plan</a:t>
                      </a:r>
                      <a:endParaRPr lang="en-US" sz="1050" b="0" kern="1200" dirty="0">
                        <a:solidFill>
                          <a:schemeClr val="tx1"/>
                        </a:solidFill>
                        <a:effectLst/>
                        <a:latin typeface="+mn-lt"/>
                        <a:ea typeface="+mn-ea"/>
                        <a:cs typeface="+mn-cs"/>
                      </a:endParaRPr>
                    </a:p>
                  </a:txBody>
                  <a:tcPr marL="18000" marR="18000" marT="18000" marB="18000" anchor="ctr">
                    <a:solidFill>
                      <a:srgbClr val="CCE2F1"/>
                    </a:solidFill>
                  </a:tcPr>
                </a:tc>
                <a:tc>
                  <a:txBody>
                    <a:bodyPr/>
                    <a:lstStyle/>
                    <a:p>
                      <a:pPr algn="ctr" fontAlgn="b"/>
                      <a:r>
                        <a:rPr lang="en-US" sz="1050" b="0" kern="1200">
                          <a:solidFill>
                            <a:schemeClr val="tx1"/>
                          </a:solidFill>
                          <a:effectLst/>
                        </a:rPr>
                        <a:t>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050" b="0" kern="1200">
                          <a:solidFill>
                            <a:schemeClr val="tx1"/>
                          </a:solidFill>
                          <a:effectLst/>
                        </a:rPr>
                        <a:t>R,A</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marL="0" marR="0" algn="ctr">
                        <a:lnSpc>
                          <a:spcPct val="115000"/>
                        </a:lnSpc>
                        <a:spcBef>
                          <a:spcPts val="0"/>
                        </a:spcBef>
                        <a:spcAft>
                          <a:spcPts val="1000"/>
                        </a:spcAft>
                      </a:pPr>
                      <a:r>
                        <a:rPr lang="en-US" sz="1050" b="0" kern="1200" dirty="0">
                          <a:solidFill>
                            <a:schemeClr val="tx1"/>
                          </a:solidFill>
                          <a:effectLst/>
                        </a:rPr>
                        <a:t>C,I</a:t>
                      </a:r>
                      <a:endParaRPr lang="en-US" sz="1050" b="0" kern="1200" dirty="0">
                        <a:solidFill>
                          <a:schemeClr val="tx1"/>
                        </a:solidFill>
                        <a:effectLst/>
                        <a:latin typeface="+mn-lt"/>
                        <a:ea typeface="+mn-ea"/>
                        <a:cs typeface="+mn-cs"/>
                      </a:endParaRPr>
                    </a:p>
                  </a:txBody>
                  <a:tcPr marL="18000" marR="18000" marT="18000" marB="18000" anchor="ctr">
                    <a:solidFill>
                      <a:srgbClr val="CCE2F1"/>
                    </a:solidFill>
                  </a:tcPr>
                </a:tc>
                <a:extLst>
                  <a:ext uri="{0D108BD9-81ED-4DB2-BD59-A6C34878D82A}">
                    <a16:rowId xmlns:a16="http://schemas.microsoft.com/office/drawing/2014/main" val="1804928486"/>
                  </a:ext>
                </a:extLst>
              </a:tr>
              <a:tr h="280710">
                <a:tc>
                  <a:txBody>
                    <a:bodyPr/>
                    <a:lstStyle/>
                    <a:p>
                      <a:pPr marL="0" marR="0" algn="ctr">
                        <a:lnSpc>
                          <a:spcPct val="115000"/>
                        </a:lnSpc>
                        <a:spcBef>
                          <a:spcPts val="0"/>
                        </a:spcBef>
                        <a:spcAft>
                          <a:spcPts val="1000"/>
                        </a:spcAft>
                      </a:pPr>
                      <a:r>
                        <a:rPr lang="en-US" sz="1050" b="0" kern="1200">
                          <a:solidFill>
                            <a:schemeClr val="tx1"/>
                          </a:solidFill>
                          <a:effectLst/>
                        </a:rPr>
                        <a:t>2</a:t>
                      </a:r>
                      <a:endParaRPr lang="en-US"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marL="0" marR="0" algn="just">
                        <a:lnSpc>
                          <a:spcPct val="115000"/>
                        </a:lnSpc>
                        <a:spcBef>
                          <a:spcPts val="0"/>
                        </a:spcBef>
                        <a:spcAft>
                          <a:spcPts val="1000"/>
                        </a:spcAft>
                      </a:pPr>
                      <a:r>
                        <a:rPr lang="en-US" sz="1050" b="0" kern="1200" dirty="0">
                          <a:solidFill>
                            <a:schemeClr val="tx1"/>
                          </a:solidFill>
                          <a:effectLst/>
                        </a:rPr>
                        <a:t>Provide &amp; Manage Upgrade Environment, all other tools setup and access (TPH Latest release, h/w and s/w as per the latest release)</a:t>
                      </a:r>
                      <a:endParaRPr lang="en-US" sz="1050" b="0" kern="1200" dirty="0">
                        <a:solidFill>
                          <a:schemeClr val="tx1"/>
                        </a:solidFill>
                        <a:effectLst/>
                        <a:latin typeface="+mn-lt"/>
                        <a:ea typeface="+mn-ea"/>
                        <a:cs typeface="+mn-cs"/>
                      </a:endParaRPr>
                    </a:p>
                  </a:txBody>
                  <a:tcPr marL="18000" marR="18000" marT="18000" marB="18000" anchor="ctr">
                    <a:solidFill>
                      <a:srgbClr val="E7F1F8"/>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marL="0" marR="0" algn="ctr">
                        <a:lnSpc>
                          <a:spcPct val="115000"/>
                        </a:lnSpc>
                        <a:spcBef>
                          <a:spcPts val="0"/>
                        </a:spcBef>
                        <a:spcAft>
                          <a:spcPts val="1000"/>
                        </a:spcAft>
                      </a:pPr>
                      <a:r>
                        <a:rPr lang="en-US" sz="1050" b="0" kern="1200" dirty="0">
                          <a:solidFill>
                            <a:schemeClr val="tx1"/>
                          </a:solidFill>
                          <a:effectLst/>
                        </a:rPr>
                        <a:t>R,A</a:t>
                      </a:r>
                      <a:endParaRPr lang="en-US" sz="1050" b="0" kern="1200" dirty="0">
                        <a:solidFill>
                          <a:schemeClr val="tx1"/>
                        </a:solidFill>
                        <a:effectLst/>
                        <a:latin typeface="+mn-lt"/>
                        <a:ea typeface="+mn-ea"/>
                        <a:cs typeface="+mn-cs"/>
                      </a:endParaRPr>
                    </a:p>
                  </a:txBody>
                  <a:tcPr marL="18000" marR="18000" marT="18000" marB="18000" anchor="ctr">
                    <a:solidFill>
                      <a:srgbClr val="E7F1F8"/>
                    </a:solidFill>
                  </a:tcPr>
                </a:tc>
                <a:extLst>
                  <a:ext uri="{0D108BD9-81ED-4DB2-BD59-A6C34878D82A}">
                    <a16:rowId xmlns:a16="http://schemas.microsoft.com/office/drawing/2014/main" val="2255247519"/>
                  </a:ext>
                </a:extLst>
              </a:tr>
              <a:tr h="291939">
                <a:tc>
                  <a:txBody>
                    <a:bodyPr/>
                    <a:lstStyle/>
                    <a:p>
                      <a:pPr marL="0" marR="0" algn="ctr">
                        <a:lnSpc>
                          <a:spcPct val="115000"/>
                        </a:lnSpc>
                        <a:spcBef>
                          <a:spcPts val="0"/>
                        </a:spcBef>
                        <a:spcAft>
                          <a:spcPts val="1000"/>
                        </a:spcAft>
                      </a:pPr>
                      <a:r>
                        <a:rPr lang="en-US" sz="1050" b="0" kern="1200">
                          <a:solidFill>
                            <a:schemeClr val="tx1"/>
                          </a:solidFill>
                          <a:effectLst/>
                        </a:rPr>
                        <a:t>3</a:t>
                      </a:r>
                      <a:endParaRPr lang="en-US"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marL="0" marR="0" algn="just">
                        <a:lnSpc>
                          <a:spcPct val="115000"/>
                        </a:lnSpc>
                        <a:spcBef>
                          <a:spcPts val="0"/>
                        </a:spcBef>
                        <a:spcAft>
                          <a:spcPts val="1000"/>
                        </a:spcAft>
                      </a:pPr>
                      <a:r>
                        <a:rPr lang="en-US" sz="1050" b="0" kern="1200" dirty="0">
                          <a:solidFill>
                            <a:schemeClr val="tx1"/>
                          </a:solidFill>
                          <a:effectLst/>
                        </a:rPr>
                        <a:t>Manage all the third-party Consultants and timely resolution of issues and support - during project, live and post live periods</a:t>
                      </a:r>
                      <a:endParaRPr lang="en-US" sz="1050" b="0" kern="1200" dirty="0">
                        <a:solidFill>
                          <a:schemeClr val="tx1"/>
                        </a:solidFill>
                        <a:effectLst/>
                        <a:latin typeface="+mn-lt"/>
                        <a:ea typeface="+mn-ea"/>
                        <a:cs typeface="+mn-cs"/>
                      </a:endParaRPr>
                    </a:p>
                  </a:txBody>
                  <a:tcPr marL="18000" marR="18000" marT="18000" marB="18000" anchor="ctr">
                    <a:solidFill>
                      <a:srgbClr val="CCE2F1"/>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algn="ctr" fontAlgn="b"/>
                      <a:r>
                        <a:rPr lang="en-US" sz="1050" b="0" kern="1200">
                          <a:solidFill>
                            <a:schemeClr val="tx1"/>
                          </a:solidFill>
                          <a:effectLst/>
                        </a:rPr>
                        <a:t>R,A</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marL="0" marR="0" algn="ctr">
                        <a:lnSpc>
                          <a:spcPct val="115000"/>
                        </a:lnSpc>
                        <a:spcBef>
                          <a:spcPts val="0"/>
                        </a:spcBef>
                        <a:spcAft>
                          <a:spcPts val="1000"/>
                        </a:spcAft>
                      </a:pPr>
                      <a:r>
                        <a:rPr lang="en-US" sz="1050" b="0" kern="1200" dirty="0">
                          <a:solidFill>
                            <a:schemeClr val="tx1"/>
                          </a:solidFill>
                          <a:effectLst/>
                        </a:rPr>
                        <a:t>R</a:t>
                      </a:r>
                      <a:endParaRPr lang="en-US" sz="1050" b="0" kern="1200" dirty="0">
                        <a:solidFill>
                          <a:schemeClr val="tx1"/>
                        </a:solidFill>
                        <a:effectLst/>
                        <a:latin typeface="+mn-lt"/>
                        <a:ea typeface="+mn-ea"/>
                        <a:cs typeface="+mn-cs"/>
                      </a:endParaRPr>
                    </a:p>
                  </a:txBody>
                  <a:tcPr marL="18000" marR="18000" marT="18000" marB="18000" anchor="ctr">
                    <a:solidFill>
                      <a:srgbClr val="CCE2F1"/>
                    </a:solidFill>
                  </a:tcPr>
                </a:tc>
                <a:extLst>
                  <a:ext uri="{0D108BD9-81ED-4DB2-BD59-A6C34878D82A}">
                    <a16:rowId xmlns:a16="http://schemas.microsoft.com/office/drawing/2014/main" val="3857991514"/>
                  </a:ext>
                </a:extLst>
              </a:tr>
              <a:tr h="291939">
                <a:tc>
                  <a:txBody>
                    <a:bodyPr/>
                    <a:lstStyle/>
                    <a:p>
                      <a:pPr marL="0" marR="0" algn="ctr">
                        <a:lnSpc>
                          <a:spcPct val="115000"/>
                        </a:lnSpc>
                        <a:spcBef>
                          <a:spcPts val="0"/>
                        </a:spcBef>
                        <a:spcAft>
                          <a:spcPts val="1000"/>
                        </a:spcAft>
                      </a:pPr>
                      <a:r>
                        <a:rPr lang="en-US" sz="1050" b="0" kern="1200">
                          <a:solidFill>
                            <a:schemeClr val="tx1"/>
                          </a:solidFill>
                          <a:effectLst/>
                        </a:rPr>
                        <a:t>4</a:t>
                      </a:r>
                      <a:endParaRPr lang="en-US"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marL="0" marR="0" algn="just">
                        <a:lnSpc>
                          <a:spcPct val="115000"/>
                        </a:lnSpc>
                        <a:spcBef>
                          <a:spcPts val="0"/>
                        </a:spcBef>
                        <a:spcAft>
                          <a:spcPts val="1000"/>
                        </a:spcAft>
                      </a:pPr>
                      <a:r>
                        <a:rPr lang="en-US" sz="1050" b="0" kern="1200" dirty="0">
                          <a:solidFill>
                            <a:schemeClr val="tx1"/>
                          </a:solidFill>
                          <a:effectLst/>
                        </a:rPr>
                        <a:t>Escalate any issues identified to Temenos on timely manner</a:t>
                      </a:r>
                      <a:endParaRPr lang="en-US" sz="1050" b="0" kern="1200" dirty="0">
                        <a:solidFill>
                          <a:schemeClr val="tx1"/>
                        </a:solidFill>
                        <a:effectLst/>
                        <a:latin typeface="+mn-lt"/>
                        <a:ea typeface="+mn-ea"/>
                        <a:cs typeface="+mn-cs"/>
                      </a:endParaRPr>
                    </a:p>
                  </a:txBody>
                  <a:tcPr marL="18000" marR="18000" marT="18000" marB="18000" anchor="ctr">
                    <a:solidFill>
                      <a:srgbClr val="E7F1F8"/>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algn="ctr" fontAlgn="b"/>
                      <a:r>
                        <a:rPr lang="en-US" sz="1050" b="0" kern="1200">
                          <a:solidFill>
                            <a:schemeClr val="tx1"/>
                          </a:solidFill>
                          <a:effectLst/>
                        </a:rPr>
                        <a:t>R,A</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algn="ctr">
                        <a:lnSpc>
                          <a:spcPct val="115000"/>
                        </a:lnSpc>
                      </a:pPr>
                      <a:r>
                        <a:rPr lang="en-US" sz="1050" b="0" kern="1200">
                          <a:solidFill>
                            <a:schemeClr val="tx1"/>
                          </a:solidFill>
                          <a:effectLst/>
                        </a:rPr>
                        <a:t>R</a:t>
                      </a:r>
                      <a:endParaRPr lang="en-IN" sz="1050" b="0" kern="1200">
                        <a:solidFill>
                          <a:schemeClr val="tx1"/>
                        </a:solidFill>
                        <a:effectLst/>
                        <a:latin typeface="+mn-lt"/>
                        <a:ea typeface="+mn-ea"/>
                        <a:cs typeface="+mn-cs"/>
                      </a:endParaRPr>
                    </a:p>
                  </a:txBody>
                  <a:tcPr marL="18000" marR="18000" marT="18000" marB="18000" anchor="ctr">
                    <a:solidFill>
                      <a:srgbClr val="E7F1F8"/>
                    </a:solidFill>
                  </a:tcPr>
                </a:tc>
                <a:extLst>
                  <a:ext uri="{0D108BD9-81ED-4DB2-BD59-A6C34878D82A}">
                    <a16:rowId xmlns:a16="http://schemas.microsoft.com/office/drawing/2014/main" val="2984294991"/>
                  </a:ext>
                </a:extLst>
              </a:tr>
              <a:tr h="291939">
                <a:tc>
                  <a:txBody>
                    <a:bodyPr/>
                    <a:lstStyle/>
                    <a:p>
                      <a:pPr marL="0" marR="0" algn="ctr">
                        <a:lnSpc>
                          <a:spcPct val="115000"/>
                        </a:lnSpc>
                        <a:spcBef>
                          <a:spcPts val="0"/>
                        </a:spcBef>
                        <a:spcAft>
                          <a:spcPts val="1000"/>
                        </a:spcAft>
                      </a:pPr>
                      <a:r>
                        <a:rPr lang="en-US" sz="1050" b="0" kern="1200">
                          <a:solidFill>
                            <a:schemeClr val="tx1"/>
                          </a:solidFill>
                          <a:effectLst/>
                        </a:rPr>
                        <a:t>5</a:t>
                      </a:r>
                      <a:endParaRPr lang="en-US"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marL="0" marR="0" algn="just">
                        <a:lnSpc>
                          <a:spcPct val="115000"/>
                        </a:lnSpc>
                        <a:spcBef>
                          <a:spcPts val="0"/>
                        </a:spcBef>
                        <a:spcAft>
                          <a:spcPts val="1000"/>
                        </a:spcAft>
                      </a:pPr>
                      <a:r>
                        <a:rPr lang="en-US" sz="1050" b="0" kern="1200">
                          <a:solidFill>
                            <a:schemeClr val="tx1"/>
                          </a:solidFill>
                          <a:effectLst/>
                        </a:rPr>
                        <a:t>Temenos Governance</a:t>
                      </a:r>
                      <a:endParaRPr lang="en-US"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algn="ctr" fontAlgn="b"/>
                      <a:r>
                        <a:rPr lang="en-US" sz="1050" b="0" kern="1200">
                          <a:solidFill>
                            <a:schemeClr val="tx1"/>
                          </a:solidFill>
                          <a:effectLst/>
                        </a:rPr>
                        <a:t>R,A</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marL="0" marR="0" algn="ctr">
                        <a:lnSpc>
                          <a:spcPct val="115000"/>
                        </a:lnSpc>
                        <a:spcBef>
                          <a:spcPts val="0"/>
                        </a:spcBef>
                        <a:spcAft>
                          <a:spcPts val="1000"/>
                        </a:spcAft>
                      </a:pPr>
                      <a:r>
                        <a:rPr lang="en-IN" sz="1050" b="0" kern="1200" dirty="0">
                          <a:solidFill>
                            <a:schemeClr val="tx1"/>
                          </a:solidFill>
                          <a:effectLst/>
                        </a:rPr>
                        <a:t>R</a:t>
                      </a:r>
                      <a:endParaRPr lang="en-IN" sz="1050" b="0" kern="1200" dirty="0">
                        <a:solidFill>
                          <a:schemeClr val="tx1"/>
                        </a:solidFill>
                        <a:effectLst/>
                        <a:latin typeface="+mn-lt"/>
                        <a:ea typeface="+mn-ea"/>
                        <a:cs typeface="+mn-cs"/>
                      </a:endParaRPr>
                    </a:p>
                  </a:txBody>
                  <a:tcPr marL="18000" marR="18000" marT="18000" marB="18000" anchor="ctr">
                    <a:solidFill>
                      <a:srgbClr val="CCE2F1"/>
                    </a:solidFill>
                  </a:tcPr>
                </a:tc>
                <a:extLst>
                  <a:ext uri="{0D108BD9-81ED-4DB2-BD59-A6C34878D82A}">
                    <a16:rowId xmlns:a16="http://schemas.microsoft.com/office/drawing/2014/main" val="359654125"/>
                  </a:ext>
                </a:extLst>
              </a:tr>
              <a:tr h="291939">
                <a:tc>
                  <a:txBody>
                    <a:bodyPr/>
                    <a:lstStyle/>
                    <a:p>
                      <a:pPr marL="0" marR="0" algn="ctr">
                        <a:lnSpc>
                          <a:spcPct val="115000"/>
                        </a:lnSpc>
                        <a:spcBef>
                          <a:spcPts val="0"/>
                        </a:spcBef>
                        <a:spcAft>
                          <a:spcPts val="1000"/>
                        </a:spcAft>
                      </a:pPr>
                      <a:r>
                        <a:rPr lang="en-US" sz="1050" b="0" kern="1200">
                          <a:solidFill>
                            <a:schemeClr val="tx1"/>
                          </a:solidFill>
                          <a:effectLst/>
                        </a:rPr>
                        <a:t>6</a:t>
                      </a:r>
                      <a:endParaRPr lang="en-US"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marL="0" marR="0" algn="just">
                        <a:lnSpc>
                          <a:spcPct val="115000"/>
                        </a:lnSpc>
                        <a:spcBef>
                          <a:spcPts val="0"/>
                        </a:spcBef>
                        <a:spcAft>
                          <a:spcPts val="1000"/>
                        </a:spcAft>
                      </a:pPr>
                      <a:r>
                        <a:rPr lang="en-US" sz="1050" b="0" kern="1200" dirty="0">
                          <a:solidFill>
                            <a:schemeClr val="tx1"/>
                          </a:solidFill>
                          <a:effectLst/>
                        </a:rPr>
                        <a:t>Deploy and unit test the Temenos patches limited to Upgrade</a:t>
                      </a:r>
                      <a:endParaRPr lang="en-US" sz="1050" b="0" kern="1200" dirty="0">
                        <a:solidFill>
                          <a:schemeClr val="tx1"/>
                        </a:solidFill>
                        <a:effectLst/>
                        <a:latin typeface="+mn-lt"/>
                        <a:ea typeface="+mn-ea"/>
                        <a:cs typeface="+mn-cs"/>
                      </a:endParaRPr>
                    </a:p>
                  </a:txBody>
                  <a:tcPr marL="18000" marR="18000" marT="18000" marB="18000" anchor="ctr">
                    <a:solidFill>
                      <a:srgbClr val="E7F1F8"/>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algn="ctr" fontAlgn="b"/>
                      <a:r>
                        <a:rPr lang="en-IN" sz="1050" b="0" kern="1200">
                          <a:solidFill>
                            <a:schemeClr val="tx1"/>
                          </a:solidFill>
                          <a:effectLst/>
                        </a:rPr>
                        <a:t>C</a:t>
                      </a:r>
                      <a:r>
                        <a:rPr lang="en-US" sz="1050" b="0" kern="1200">
                          <a:solidFill>
                            <a:schemeClr val="tx1"/>
                          </a:solidFill>
                          <a:effectLst/>
                        </a:rPr>
                        <a:t>,I</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marL="0" marR="0" algn="ctr">
                        <a:lnSpc>
                          <a:spcPct val="115000"/>
                        </a:lnSpc>
                        <a:spcBef>
                          <a:spcPts val="0"/>
                        </a:spcBef>
                        <a:spcAft>
                          <a:spcPts val="1000"/>
                        </a:spcAft>
                      </a:pPr>
                      <a:r>
                        <a:rPr lang="en-US" sz="1050" b="0" kern="1200">
                          <a:solidFill>
                            <a:schemeClr val="tx1"/>
                          </a:solidFill>
                          <a:effectLst/>
                        </a:rPr>
                        <a:t>R,A</a:t>
                      </a:r>
                      <a:endParaRPr lang="en-US" sz="1050" b="0" kern="1200">
                        <a:solidFill>
                          <a:schemeClr val="tx1"/>
                        </a:solidFill>
                        <a:effectLst/>
                        <a:latin typeface="+mn-lt"/>
                        <a:ea typeface="+mn-ea"/>
                        <a:cs typeface="+mn-cs"/>
                      </a:endParaRPr>
                    </a:p>
                  </a:txBody>
                  <a:tcPr marL="18000" marR="18000" marT="18000" marB="18000" anchor="ctr">
                    <a:solidFill>
                      <a:srgbClr val="E7F1F8"/>
                    </a:solidFill>
                  </a:tcPr>
                </a:tc>
                <a:extLst>
                  <a:ext uri="{0D108BD9-81ED-4DB2-BD59-A6C34878D82A}">
                    <a16:rowId xmlns:a16="http://schemas.microsoft.com/office/drawing/2014/main" val="1584743127"/>
                  </a:ext>
                </a:extLst>
              </a:tr>
              <a:tr h="291939">
                <a:tc>
                  <a:txBody>
                    <a:bodyPr/>
                    <a:lstStyle/>
                    <a:p>
                      <a:pPr marL="0" marR="0" algn="ctr" defTabSz="914400" rtl="0" eaLnBrk="1" latinLnBrk="0" hangingPunct="1">
                        <a:lnSpc>
                          <a:spcPct val="115000"/>
                        </a:lnSpc>
                        <a:spcBef>
                          <a:spcPts val="0"/>
                        </a:spcBef>
                        <a:spcAft>
                          <a:spcPts val="1000"/>
                        </a:spcAft>
                      </a:pPr>
                      <a:r>
                        <a:rPr lang="en-US" sz="1050" b="0" kern="1200">
                          <a:solidFill>
                            <a:schemeClr val="tx1"/>
                          </a:solidFill>
                          <a:effectLst/>
                        </a:rPr>
                        <a:t>7</a:t>
                      </a:r>
                      <a:endParaRPr lang="en-US"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marL="0" marR="0" algn="just" defTabSz="914400" rtl="0" eaLnBrk="1" latinLnBrk="0" hangingPunct="1">
                        <a:lnSpc>
                          <a:spcPct val="115000"/>
                        </a:lnSpc>
                        <a:spcBef>
                          <a:spcPts val="0"/>
                        </a:spcBef>
                        <a:spcAft>
                          <a:spcPts val="1000"/>
                        </a:spcAft>
                      </a:pPr>
                      <a:r>
                        <a:rPr lang="en-US" sz="1050" b="0" kern="1200">
                          <a:solidFill>
                            <a:schemeClr val="tx1"/>
                          </a:solidFill>
                          <a:effectLst/>
                        </a:rPr>
                        <a:t>Upgrade Production Execution – TPH</a:t>
                      </a:r>
                      <a:endParaRPr lang="en-US"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algn="ctr" fontAlgn="b"/>
                      <a:r>
                        <a:rPr lang="en-IN" sz="1050" b="0" kern="1200">
                          <a:solidFill>
                            <a:schemeClr val="tx1"/>
                          </a:solidFill>
                          <a:effectLst/>
                        </a:rPr>
                        <a:t>C</a:t>
                      </a:r>
                      <a:r>
                        <a:rPr lang="en-US" sz="1050" b="0" kern="1200">
                          <a:solidFill>
                            <a:schemeClr val="tx1"/>
                          </a:solidFill>
                          <a:effectLst/>
                        </a:rPr>
                        <a:t>,I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algn="ctr">
                        <a:lnSpc>
                          <a:spcPct val="115000"/>
                        </a:lnSpc>
                      </a:pPr>
                      <a:r>
                        <a:rPr lang="en-US" sz="1050" b="0" kern="1200" dirty="0">
                          <a:solidFill>
                            <a:schemeClr val="tx1"/>
                          </a:solidFill>
                          <a:effectLst/>
                        </a:rPr>
                        <a:t>R,A</a:t>
                      </a:r>
                      <a:endParaRPr lang="en-US" sz="1050" b="0" kern="1200" dirty="0">
                        <a:solidFill>
                          <a:schemeClr val="tx1"/>
                        </a:solidFill>
                        <a:effectLst/>
                        <a:latin typeface="+mn-lt"/>
                        <a:ea typeface="+mn-ea"/>
                        <a:cs typeface="+mn-cs"/>
                      </a:endParaRPr>
                    </a:p>
                  </a:txBody>
                  <a:tcPr marL="18000" marR="18000" marT="18000" marB="18000" anchor="ctr">
                    <a:solidFill>
                      <a:srgbClr val="CCE2F1"/>
                    </a:solidFill>
                  </a:tcPr>
                </a:tc>
                <a:extLst>
                  <a:ext uri="{0D108BD9-81ED-4DB2-BD59-A6C34878D82A}">
                    <a16:rowId xmlns:a16="http://schemas.microsoft.com/office/drawing/2014/main" val="3683987246"/>
                  </a:ext>
                </a:extLst>
              </a:tr>
              <a:tr h="291939">
                <a:tc>
                  <a:txBody>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lang="en-US" sz="1050" b="0" kern="1200">
                          <a:solidFill>
                            <a:schemeClr val="tx1"/>
                          </a:solidFill>
                          <a:effectLst/>
                        </a:rPr>
                        <a:t>8</a:t>
                      </a:r>
                      <a:endParaRPr lang="en-US"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marL="0" marR="0" lvl="0" indent="0" algn="just" rtl="0" eaLnBrk="1" fontAlgn="auto" latinLnBrk="0" hangingPunct="1">
                        <a:lnSpc>
                          <a:spcPct val="115000"/>
                        </a:lnSpc>
                        <a:spcBef>
                          <a:spcPts val="0"/>
                        </a:spcBef>
                        <a:spcAft>
                          <a:spcPts val="1000"/>
                        </a:spcAft>
                        <a:buClrTx/>
                        <a:buSzTx/>
                        <a:buFontTx/>
                        <a:buNone/>
                      </a:pPr>
                      <a:r>
                        <a:rPr lang="en-US" sz="1050" b="0" kern="1200">
                          <a:solidFill>
                            <a:schemeClr val="tx1"/>
                          </a:solidFill>
                          <a:effectLst/>
                        </a:rPr>
                        <a:t>Upgrade Production Execution –  Other than TPH systems</a:t>
                      </a:r>
                      <a:endParaRPr lang="en-US"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algn="ctr" fontAlgn="b"/>
                      <a:r>
                        <a:rPr lang="en-US" sz="1050" b="0" kern="1200">
                          <a:solidFill>
                            <a:schemeClr val="tx1"/>
                          </a:solidFill>
                          <a:effectLst/>
                        </a:rPr>
                        <a:t>R,A</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algn="ctr">
                        <a:lnSpc>
                          <a:spcPct val="115000"/>
                        </a:lnSpc>
                      </a:pPr>
                      <a:r>
                        <a:rPr lang="en-US" sz="1050" b="0" kern="1200" dirty="0">
                          <a:solidFill>
                            <a:schemeClr val="tx1"/>
                          </a:solidFill>
                          <a:effectLst/>
                        </a:rPr>
                        <a:t>C,I</a:t>
                      </a:r>
                      <a:endParaRPr lang="en-US" sz="1050" b="0" kern="1200" dirty="0">
                        <a:solidFill>
                          <a:schemeClr val="tx1"/>
                        </a:solidFill>
                        <a:effectLst/>
                        <a:latin typeface="+mn-lt"/>
                        <a:ea typeface="+mn-ea"/>
                        <a:cs typeface="+mn-cs"/>
                      </a:endParaRPr>
                    </a:p>
                  </a:txBody>
                  <a:tcPr marL="18000" marR="18000" marT="18000" marB="18000" anchor="ctr">
                    <a:solidFill>
                      <a:srgbClr val="E7F1F8"/>
                    </a:solidFill>
                  </a:tcPr>
                </a:tc>
                <a:extLst>
                  <a:ext uri="{0D108BD9-81ED-4DB2-BD59-A6C34878D82A}">
                    <a16:rowId xmlns:a16="http://schemas.microsoft.com/office/drawing/2014/main" val="2936033020"/>
                  </a:ext>
                </a:extLst>
              </a:tr>
              <a:tr h="291939">
                <a:tc>
                  <a:txBody>
                    <a:bodyPr/>
                    <a:lstStyle/>
                    <a:p>
                      <a:pPr marL="0" marR="0" algn="ctr">
                        <a:lnSpc>
                          <a:spcPct val="115000"/>
                        </a:lnSpc>
                        <a:spcBef>
                          <a:spcPts val="0"/>
                        </a:spcBef>
                        <a:spcAft>
                          <a:spcPts val="1000"/>
                        </a:spcAft>
                      </a:pPr>
                      <a:r>
                        <a:rPr lang="en-US" sz="1050" b="0" kern="1200">
                          <a:solidFill>
                            <a:schemeClr val="tx1"/>
                          </a:solidFill>
                          <a:effectLst/>
                        </a:rPr>
                        <a:t>9</a:t>
                      </a:r>
                      <a:endParaRPr lang="en-US"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marL="0" marR="0" algn="just">
                        <a:lnSpc>
                          <a:spcPct val="115000"/>
                        </a:lnSpc>
                        <a:spcBef>
                          <a:spcPts val="0"/>
                        </a:spcBef>
                        <a:spcAft>
                          <a:spcPts val="1000"/>
                        </a:spcAft>
                      </a:pPr>
                      <a:r>
                        <a:rPr lang="en-US" sz="1050" b="0" kern="1200" dirty="0">
                          <a:solidFill>
                            <a:schemeClr val="tx1"/>
                          </a:solidFill>
                          <a:effectLst/>
                        </a:rPr>
                        <a:t>Release management &amp; Environment Management (R22 and R25 SIT env onwards)</a:t>
                      </a:r>
                      <a:endParaRPr lang="en-US" sz="1050" b="0" kern="1200" dirty="0">
                        <a:solidFill>
                          <a:schemeClr val="tx1"/>
                        </a:solidFill>
                        <a:effectLst/>
                        <a:latin typeface="+mn-lt"/>
                        <a:ea typeface="+mn-ea"/>
                        <a:cs typeface="+mn-cs"/>
                      </a:endParaRPr>
                    </a:p>
                  </a:txBody>
                  <a:tcPr marL="18000" marR="18000" marT="18000" marB="18000" anchor="ctr">
                    <a:solidFill>
                      <a:srgbClr val="CCE2F1"/>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marL="0" marR="0" algn="ctr">
                        <a:lnSpc>
                          <a:spcPct val="115000"/>
                        </a:lnSpc>
                        <a:spcBef>
                          <a:spcPts val="0"/>
                        </a:spcBef>
                        <a:spcAft>
                          <a:spcPts val="1000"/>
                        </a:spcAft>
                      </a:pPr>
                      <a:r>
                        <a:rPr lang="en-US" sz="1050" b="0" kern="1200" dirty="0">
                          <a:solidFill>
                            <a:schemeClr val="tx1"/>
                          </a:solidFill>
                          <a:effectLst/>
                        </a:rPr>
                        <a:t>R,A</a:t>
                      </a:r>
                      <a:endParaRPr lang="en-US" sz="1050" b="0" kern="1200" dirty="0">
                        <a:solidFill>
                          <a:schemeClr val="tx1"/>
                        </a:solidFill>
                        <a:effectLst/>
                        <a:latin typeface="+mn-lt"/>
                        <a:ea typeface="+mn-ea"/>
                        <a:cs typeface="+mn-cs"/>
                      </a:endParaRPr>
                    </a:p>
                  </a:txBody>
                  <a:tcPr marL="18000" marR="18000" marT="18000" marB="18000" anchor="ctr">
                    <a:solidFill>
                      <a:srgbClr val="CCE2F1"/>
                    </a:solidFill>
                  </a:tcPr>
                </a:tc>
                <a:extLst>
                  <a:ext uri="{0D108BD9-81ED-4DB2-BD59-A6C34878D82A}">
                    <a16:rowId xmlns:a16="http://schemas.microsoft.com/office/drawing/2014/main" val="1376327217"/>
                  </a:ext>
                </a:extLst>
              </a:tr>
              <a:tr h="291939">
                <a:tc>
                  <a:txBody>
                    <a:bodyPr/>
                    <a:lstStyle/>
                    <a:p>
                      <a:pPr marL="0" marR="0" algn="ctr">
                        <a:lnSpc>
                          <a:spcPct val="115000"/>
                        </a:lnSpc>
                        <a:spcBef>
                          <a:spcPts val="0"/>
                        </a:spcBef>
                        <a:spcAft>
                          <a:spcPts val="1000"/>
                        </a:spcAft>
                      </a:pPr>
                      <a:r>
                        <a:rPr lang="en-US" sz="1050" b="0" kern="1200">
                          <a:solidFill>
                            <a:schemeClr val="tx1"/>
                          </a:solidFill>
                          <a:effectLst/>
                        </a:rPr>
                        <a:t>10</a:t>
                      </a:r>
                      <a:endParaRPr lang="en-US"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marL="0" marR="0" algn="just">
                        <a:lnSpc>
                          <a:spcPct val="115000"/>
                        </a:lnSpc>
                        <a:spcBef>
                          <a:spcPts val="0"/>
                        </a:spcBef>
                        <a:spcAft>
                          <a:spcPts val="1000"/>
                        </a:spcAft>
                      </a:pPr>
                      <a:r>
                        <a:rPr lang="en-US" sz="1050" b="0" kern="1200">
                          <a:solidFill>
                            <a:schemeClr val="tx1"/>
                          </a:solidFill>
                          <a:effectLst/>
                        </a:rPr>
                        <a:t>Application Support post warranty support</a:t>
                      </a:r>
                      <a:endParaRPr lang="en-US"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marL="0" marR="0" algn="ctr">
                        <a:lnSpc>
                          <a:spcPct val="115000"/>
                        </a:lnSpc>
                        <a:spcBef>
                          <a:spcPts val="0"/>
                        </a:spcBef>
                        <a:spcAft>
                          <a:spcPts val="1000"/>
                        </a:spcAft>
                      </a:pPr>
                      <a:r>
                        <a:rPr lang="en-US" sz="1050" b="0" kern="1200" dirty="0">
                          <a:solidFill>
                            <a:schemeClr val="tx1"/>
                          </a:solidFill>
                          <a:effectLst/>
                        </a:rPr>
                        <a:t>R,A</a:t>
                      </a:r>
                      <a:endParaRPr lang="en-US" sz="1050" b="0" kern="1200" dirty="0">
                        <a:solidFill>
                          <a:schemeClr val="tx1"/>
                        </a:solidFill>
                        <a:effectLst/>
                        <a:latin typeface="+mn-lt"/>
                        <a:ea typeface="+mn-ea"/>
                        <a:cs typeface="+mn-cs"/>
                      </a:endParaRPr>
                    </a:p>
                  </a:txBody>
                  <a:tcPr marL="18000" marR="18000" marT="18000" marB="18000" anchor="ctr">
                    <a:solidFill>
                      <a:srgbClr val="E7F1F8"/>
                    </a:solidFill>
                  </a:tcPr>
                </a:tc>
                <a:extLst>
                  <a:ext uri="{0D108BD9-81ED-4DB2-BD59-A6C34878D82A}">
                    <a16:rowId xmlns:a16="http://schemas.microsoft.com/office/drawing/2014/main" val="1851098428"/>
                  </a:ext>
                </a:extLst>
              </a:tr>
              <a:tr h="291939">
                <a:tc>
                  <a:txBody>
                    <a:bodyPr/>
                    <a:lstStyle/>
                    <a:p>
                      <a:pPr marL="0" marR="0" lvl="1" indent="0" algn="ctr" defTabSz="914400" rtl="0" eaLnBrk="1" fontAlgn="ctr" latinLnBrk="0" hangingPunct="1">
                        <a:lnSpc>
                          <a:spcPct val="100000"/>
                        </a:lnSpc>
                        <a:spcBef>
                          <a:spcPts val="0"/>
                        </a:spcBef>
                        <a:spcAft>
                          <a:spcPts val="0"/>
                        </a:spcAft>
                        <a:buClrTx/>
                        <a:buSzTx/>
                        <a:buFontTx/>
                        <a:buNone/>
                        <a:tabLst/>
                        <a:defRPr/>
                      </a:pPr>
                      <a:r>
                        <a:rPr lang="en-IN" sz="1050" b="0" kern="1200">
                          <a:solidFill>
                            <a:schemeClr val="tx1"/>
                          </a:solidFill>
                          <a:effectLst/>
                        </a:rPr>
                        <a:t>11</a:t>
                      </a:r>
                      <a:endParaRPr lang="en-IN"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marL="0" marR="0" lvl="1" indent="0" algn="l" defTabSz="914400" rtl="0" eaLnBrk="1" fontAlgn="ctr" latinLnBrk="0" hangingPunct="1">
                        <a:lnSpc>
                          <a:spcPct val="100000"/>
                        </a:lnSpc>
                        <a:spcBef>
                          <a:spcPts val="0"/>
                        </a:spcBef>
                        <a:spcAft>
                          <a:spcPts val="0"/>
                        </a:spcAft>
                        <a:buClrTx/>
                        <a:buSzTx/>
                        <a:buFontTx/>
                        <a:buNone/>
                        <a:tabLst/>
                        <a:defRPr/>
                      </a:pPr>
                      <a:r>
                        <a:rPr lang="en-IN" sz="1050" b="0" kern="1200">
                          <a:solidFill>
                            <a:schemeClr val="tx1"/>
                          </a:solidFill>
                          <a:effectLst/>
                        </a:rPr>
                        <a:t>Gap List Review &amp; Sign-off</a:t>
                      </a:r>
                      <a:endParaRPr lang="en-IN"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algn="ctr" fontAlgn="b"/>
                      <a:r>
                        <a:rPr lang="en-US" sz="1050" b="0" kern="1200">
                          <a:solidFill>
                            <a:schemeClr val="tx1"/>
                          </a:solidFill>
                          <a:effectLst/>
                        </a:rPr>
                        <a:t>R,A </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marL="0" marR="0" algn="ctr">
                        <a:lnSpc>
                          <a:spcPct val="115000"/>
                        </a:lnSpc>
                        <a:spcBef>
                          <a:spcPts val="0"/>
                        </a:spcBef>
                        <a:spcAft>
                          <a:spcPts val="1000"/>
                        </a:spcAft>
                      </a:pPr>
                      <a:r>
                        <a:rPr lang="en-US" sz="1050" b="0" kern="1200" dirty="0">
                          <a:solidFill>
                            <a:schemeClr val="tx1"/>
                          </a:solidFill>
                          <a:effectLst/>
                        </a:rPr>
                        <a:t>R</a:t>
                      </a:r>
                      <a:endParaRPr lang="en-US" sz="1050" b="0" kern="1200" dirty="0">
                        <a:solidFill>
                          <a:schemeClr val="tx1"/>
                        </a:solidFill>
                        <a:effectLst/>
                        <a:latin typeface="+mn-lt"/>
                        <a:ea typeface="+mn-ea"/>
                        <a:cs typeface="+mn-cs"/>
                      </a:endParaRPr>
                    </a:p>
                  </a:txBody>
                  <a:tcPr marL="18000" marR="18000" marT="18000" marB="18000" anchor="ctr">
                    <a:solidFill>
                      <a:srgbClr val="CCE2F1"/>
                    </a:solidFill>
                  </a:tcPr>
                </a:tc>
                <a:extLst>
                  <a:ext uri="{0D108BD9-81ED-4DB2-BD59-A6C34878D82A}">
                    <a16:rowId xmlns:a16="http://schemas.microsoft.com/office/drawing/2014/main" val="3001229163"/>
                  </a:ext>
                </a:extLst>
              </a:tr>
              <a:tr h="291939">
                <a:tc>
                  <a:txBody>
                    <a:bodyPr/>
                    <a:lstStyle/>
                    <a:p>
                      <a:pPr marL="0" marR="0" lvl="1" indent="0" algn="ctr" defTabSz="914400" rtl="0" eaLnBrk="1" fontAlgn="ctr" latinLnBrk="0" hangingPunct="1">
                        <a:lnSpc>
                          <a:spcPct val="100000"/>
                        </a:lnSpc>
                        <a:spcBef>
                          <a:spcPts val="0"/>
                        </a:spcBef>
                        <a:spcAft>
                          <a:spcPts val="0"/>
                        </a:spcAft>
                        <a:buClrTx/>
                        <a:buSzTx/>
                        <a:buFontTx/>
                        <a:buNone/>
                        <a:tabLst/>
                        <a:defRPr/>
                      </a:pPr>
                      <a:r>
                        <a:rPr lang="en-IN" sz="1050" b="0" kern="1200">
                          <a:solidFill>
                            <a:schemeClr val="tx1"/>
                          </a:solidFill>
                          <a:effectLst/>
                        </a:rPr>
                        <a:t>12</a:t>
                      </a:r>
                      <a:endParaRPr lang="en-IN"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marL="0" marR="0" lvl="1" indent="0" algn="l" rtl="0" eaLnBrk="1" fontAlgn="ctr" latinLnBrk="0" hangingPunct="1">
                        <a:lnSpc>
                          <a:spcPct val="100000"/>
                        </a:lnSpc>
                        <a:spcBef>
                          <a:spcPts val="0"/>
                        </a:spcBef>
                        <a:spcAft>
                          <a:spcPts val="0"/>
                        </a:spcAft>
                        <a:buClrTx/>
                        <a:buSzTx/>
                        <a:buFontTx/>
                        <a:buNone/>
                      </a:pPr>
                      <a:r>
                        <a:rPr lang="en-IN" sz="1050" b="0" kern="1200">
                          <a:solidFill>
                            <a:schemeClr val="tx1"/>
                          </a:solidFill>
                          <a:effectLst/>
                        </a:rPr>
                        <a:t>Review Functional, Technical and Integration Design document </a:t>
                      </a:r>
                      <a:endParaRPr lang="en-IN"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algn="ctr" fontAlgn="b"/>
                      <a:r>
                        <a:rPr lang="en-US" sz="1050" b="0" kern="1200">
                          <a:solidFill>
                            <a:schemeClr val="tx1"/>
                          </a:solidFill>
                          <a:effectLst/>
                        </a:rPr>
                        <a:t>R</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algn="ctr" fontAlgn="b"/>
                      <a:r>
                        <a:rPr lang="en-US" sz="1050" b="0" kern="1200" dirty="0">
                          <a:solidFill>
                            <a:schemeClr val="tx1"/>
                          </a:solidFill>
                          <a:effectLst/>
                        </a:rPr>
                        <a:t>R,A</a:t>
                      </a:r>
                      <a:endParaRPr lang="en-US" sz="1050" b="0" kern="1200" dirty="0">
                        <a:solidFill>
                          <a:schemeClr val="tx1"/>
                        </a:solidFill>
                        <a:effectLst/>
                        <a:latin typeface="+mn-lt"/>
                        <a:ea typeface="+mn-ea"/>
                        <a:cs typeface="+mn-cs"/>
                      </a:endParaRPr>
                    </a:p>
                  </a:txBody>
                  <a:tcPr marL="6350" marR="6350" marT="6350" marB="0" anchor="ctr">
                    <a:solidFill>
                      <a:srgbClr val="E7F1F8"/>
                    </a:solidFill>
                  </a:tcPr>
                </a:tc>
                <a:tc>
                  <a:txBody>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kumimoji="0" lang="en-US" sz="1050" b="0" u="none" strike="noStrike" kern="1200" cap="none" spc="0" normalizeH="0" baseline="0" noProof="0" dirty="0">
                          <a:ln>
                            <a:noFill/>
                          </a:ln>
                          <a:solidFill>
                            <a:prstClr val="black"/>
                          </a:solidFill>
                          <a:effectLst/>
                          <a:uLnTx/>
                          <a:uFillTx/>
                        </a:rPr>
                        <a:t>R</a:t>
                      </a:r>
                      <a:endParaRPr kumimoji="0" lang="en-US" sz="1050" b="0" i="0" u="none" strike="noStrike" kern="1200" cap="none" spc="0" normalizeH="0" baseline="0" noProof="0" dirty="0">
                        <a:ln>
                          <a:noFill/>
                        </a:ln>
                        <a:solidFill>
                          <a:prstClr val="black"/>
                        </a:solidFill>
                        <a:effectLst/>
                        <a:uLnTx/>
                        <a:uFillTx/>
                        <a:latin typeface="Ubuntu"/>
                        <a:ea typeface="+mn-ea"/>
                        <a:cs typeface="+mn-cs"/>
                      </a:endParaRPr>
                    </a:p>
                  </a:txBody>
                  <a:tcPr marL="18000" marR="18000" marT="18000" marB="18000" anchor="ctr">
                    <a:solidFill>
                      <a:srgbClr val="E7F1F8"/>
                    </a:solidFill>
                  </a:tcPr>
                </a:tc>
                <a:extLst>
                  <a:ext uri="{0D108BD9-81ED-4DB2-BD59-A6C34878D82A}">
                    <a16:rowId xmlns:a16="http://schemas.microsoft.com/office/drawing/2014/main" val="1880224376"/>
                  </a:ext>
                </a:extLst>
              </a:tr>
              <a:tr h="291939">
                <a:tc>
                  <a:txBody>
                    <a:bodyPr/>
                    <a:lstStyle/>
                    <a:p>
                      <a:pPr marL="0" marR="0" lvl="1" indent="0" algn="ctr" defTabSz="914400" rtl="0" eaLnBrk="1" fontAlgn="ctr" latinLnBrk="0" hangingPunct="1">
                        <a:lnSpc>
                          <a:spcPct val="100000"/>
                        </a:lnSpc>
                        <a:spcBef>
                          <a:spcPts val="0"/>
                        </a:spcBef>
                        <a:spcAft>
                          <a:spcPts val="0"/>
                        </a:spcAft>
                        <a:buClrTx/>
                        <a:buSzTx/>
                        <a:buFontTx/>
                        <a:buNone/>
                        <a:tabLst/>
                        <a:defRPr/>
                      </a:pPr>
                      <a:r>
                        <a:rPr lang="en-IN" sz="1050" b="0" kern="1200">
                          <a:solidFill>
                            <a:schemeClr val="tx1"/>
                          </a:solidFill>
                          <a:effectLst/>
                        </a:rPr>
                        <a:t>13</a:t>
                      </a:r>
                      <a:endParaRPr lang="en-IN"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marL="0" marR="0" lvl="1" indent="0" algn="l" defTabSz="914400" rtl="0" eaLnBrk="1" fontAlgn="ctr" latinLnBrk="0" hangingPunct="1">
                        <a:lnSpc>
                          <a:spcPct val="100000"/>
                        </a:lnSpc>
                        <a:spcBef>
                          <a:spcPts val="0"/>
                        </a:spcBef>
                        <a:spcAft>
                          <a:spcPts val="0"/>
                        </a:spcAft>
                        <a:buClrTx/>
                        <a:buSzTx/>
                        <a:buFontTx/>
                        <a:buNone/>
                        <a:tabLst/>
                        <a:defRPr/>
                      </a:pPr>
                      <a:r>
                        <a:rPr lang="en-IN" sz="1050" b="0" kern="1200">
                          <a:solidFill>
                            <a:schemeClr val="tx1"/>
                          </a:solidFill>
                          <a:effectLst/>
                        </a:rPr>
                        <a:t>Configuration, Customization Build, Unit Testing of </a:t>
                      </a:r>
                      <a:r>
                        <a:rPr lang="en-US" sz="1050" b="0" kern="1200">
                          <a:solidFill>
                            <a:schemeClr val="tx1"/>
                          </a:solidFill>
                          <a:effectLst/>
                        </a:rPr>
                        <a:t>Additional Transact products/modules/</a:t>
                      </a:r>
                      <a:r>
                        <a:rPr lang="en-IN" sz="1050" b="0" kern="1200">
                          <a:solidFill>
                            <a:schemeClr val="tx1"/>
                          </a:solidFill>
                          <a:effectLst/>
                        </a:rPr>
                        <a:t>L3/Integration/Upgrade Build</a:t>
                      </a:r>
                      <a:endParaRPr lang="en-IN"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algn="ctr" fontAlgn="b"/>
                      <a:r>
                        <a:rPr lang="en-US" sz="1050" b="0" kern="1200" dirty="0">
                          <a:solidFill>
                            <a:schemeClr val="tx1"/>
                          </a:solidFill>
                          <a:effectLst/>
                        </a:rPr>
                        <a:t>C,I</a:t>
                      </a:r>
                      <a:endParaRPr lang="en-US" sz="1050" b="0" kern="1200" dirty="0">
                        <a:solidFill>
                          <a:schemeClr val="tx1"/>
                        </a:solidFill>
                        <a:effectLst/>
                        <a:latin typeface="+mn-lt"/>
                        <a:ea typeface="+mn-ea"/>
                        <a:cs typeface="+mn-cs"/>
                      </a:endParaRPr>
                    </a:p>
                  </a:txBody>
                  <a:tcPr marL="6350" marR="6350" marT="6350" marB="0" anchor="ctr">
                    <a:solidFill>
                      <a:srgbClr val="CCE2F1"/>
                    </a:solidFill>
                  </a:tcPr>
                </a:tc>
                <a:tc>
                  <a:txBody>
                    <a:bodyPr/>
                    <a:lstStyle/>
                    <a:p>
                      <a:pPr marL="0" marR="0" lvl="0" indent="0" algn="ctr" defTabSz="914400" rtl="0" eaLnBrk="1" fontAlgn="auto" latinLnBrk="0" hangingPunct="1">
                        <a:lnSpc>
                          <a:spcPct val="115000"/>
                        </a:lnSpc>
                        <a:spcBef>
                          <a:spcPts val="0"/>
                        </a:spcBef>
                        <a:spcAft>
                          <a:spcPts val="1000"/>
                        </a:spcAft>
                        <a:buClrTx/>
                        <a:buSzTx/>
                        <a:buFontTx/>
                        <a:buNone/>
                        <a:tabLst/>
                        <a:defRPr/>
                      </a:pPr>
                      <a:r>
                        <a:rPr kumimoji="0" lang="en-US" sz="1050" b="0" u="none" strike="noStrike" kern="1200" cap="none" spc="0" normalizeH="0" baseline="0" noProof="0" dirty="0">
                          <a:ln>
                            <a:noFill/>
                          </a:ln>
                          <a:solidFill>
                            <a:prstClr val="black"/>
                          </a:solidFill>
                          <a:effectLst/>
                          <a:uLnTx/>
                          <a:uFillTx/>
                        </a:rPr>
                        <a:t>R,A</a:t>
                      </a:r>
                      <a:endParaRPr kumimoji="0" lang="en-US" sz="1050" b="0" i="0" u="none" strike="noStrike" kern="1200" cap="none" spc="0" normalizeH="0" baseline="0" noProof="0" dirty="0">
                        <a:ln>
                          <a:noFill/>
                        </a:ln>
                        <a:solidFill>
                          <a:prstClr val="black"/>
                        </a:solidFill>
                        <a:effectLst/>
                        <a:uLnTx/>
                        <a:uFillTx/>
                        <a:latin typeface="Ubuntu"/>
                        <a:ea typeface="+mn-ea"/>
                        <a:cs typeface="+mn-cs"/>
                      </a:endParaRPr>
                    </a:p>
                  </a:txBody>
                  <a:tcPr marL="18000" marR="18000" marT="18000" marB="18000" anchor="ctr">
                    <a:solidFill>
                      <a:srgbClr val="CCE2F1"/>
                    </a:solidFill>
                  </a:tcPr>
                </a:tc>
                <a:extLst>
                  <a:ext uri="{0D108BD9-81ED-4DB2-BD59-A6C34878D82A}">
                    <a16:rowId xmlns:a16="http://schemas.microsoft.com/office/drawing/2014/main" val="220278531"/>
                  </a:ext>
                </a:extLst>
              </a:tr>
              <a:tr h="291939">
                <a:tc>
                  <a:txBody>
                    <a:bodyPr/>
                    <a:lstStyle/>
                    <a:p>
                      <a:pPr marL="0" marR="0" lvl="1" indent="0" algn="ctr" defTabSz="914400" rtl="0" eaLnBrk="1" fontAlgn="ctr" latinLnBrk="0" hangingPunct="1">
                        <a:lnSpc>
                          <a:spcPct val="100000"/>
                        </a:lnSpc>
                        <a:spcBef>
                          <a:spcPts val="0"/>
                        </a:spcBef>
                        <a:spcAft>
                          <a:spcPts val="0"/>
                        </a:spcAft>
                        <a:buClrTx/>
                        <a:buSzTx/>
                        <a:buFontTx/>
                        <a:buNone/>
                        <a:tabLst/>
                        <a:defRPr/>
                      </a:pPr>
                      <a:r>
                        <a:rPr lang="en-IN" sz="1050" b="0" kern="1200">
                          <a:solidFill>
                            <a:schemeClr val="tx1"/>
                          </a:solidFill>
                          <a:effectLst/>
                        </a:rPr>
                        <a:t>14</a:t>
                      </a:r>
                      <a:endParaRPr lang="en-IN"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marL="0" marR="0" lvl="1" indent="0" algn="l" defTabSz="914400" rtl="0" eaLnBrk="1" fontAlgn="ctr" latinLnBrk="0" hangingPunct="1">
                        <a:lnSpc>
                          <a:spcPct val="100000"/>
                        </a:lnSpc>
                        <a:spcBef>
                          <a:spcPts val="0"/>
                        </a:spcBef>
                        <a:spcAft>
                          <a:spcPts val="0"/>
                        </a:spcAft>
                        <a:buClrTx/>
                        <a:buSzTx/>
                        <a:buFontTx/>
                        <a:buNone/>
                        <a:tabLst/>
                        <a:defRPr/>
                      </a:pPr>
                      <a:r>
                        <a:rPr lang="en-IN" sz="1050" b="0" kern="1200">
                          <a:solidFill>
                            <a:schemeClr val="tx1"/>
                          </a:solidFill>
                          <a:effectLst/>
                        </a:rPr>
                        <a:t>Test Strategy​ and Planning, Test design - E2E Testing – SIT, UAT, NFR</a:t>
                      </a:r>
                      <a:endParaRPr lang="en-IN"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algn="ctr" fontAlgn="b"/>
                      <a:r>
                        <a:rPr lang="en-US" sz="1050" b="0" kern="1200">
                          <a:solidFill>
                            <a:schemeClr val="tx1"/>
                          </a:solidFill>
                          <a:effectLst/>
                        </a:rPr>
                        <a:t>R</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marL="0" marR="0" algn="ctr">
                        <a:lnSpc>
                          <a:spcPct val="115000"/>
                        </a:lnSpc>
                        <a:spcBef>
                          <a:spcPts val="0"/>
                        </a:spcBef>
                        <a:spcAft>
                          <a:spcPts val="1000"/>
                        </a:spcAft>
                      </a:pPr>
                      <a:r>
                        <a:rPr lang="en-US" sz="1050" b="0" kern="1200" dirty="0">
                          <a:solidFill>
                            <a:schemeClr val="tx1"/>
                          </a:solidFill>
                          <a:effectLst/>
                        </a:rPr>
                        <a:t>R,A</a:t>
                      </a:r>
                      <a:endParaRPr lang="en-US" sz="1050" b="0" kern="1200" dirty="0">
                        <a:solidFill>
                          <a:schemeClr val="tx1"/>
                        </a:solidFill>
                        <a:effectLst/>
                        <a:latin typeface="+mn-lt"/>
                        <a:ea typeface="+mn-ea"/>
                        <a:cs typeface="+mn-cs"/>
                      </a:endParaRPr>
                    </a:p>
                  </a:txBody>
                  <a:tcPr marL="18000" marR="18000" marT="18000" marB="18000" anchor="ctr">
                    <a:solidFill>
                      <a:srgbClr val="E7F1F8"/>
                    </a:solidFill>
                  </a:tcPr>
                </a:tc>
                <a:extLst>
                  <a:ext uri="{0D108BD9-81ED-4DB2-BD59-A6C34878D82A}">
                    <a16:rowId xmlns:a16="http://schemas.microsoft.com/office/drawing/2014/main" val="2663049244"/>
                  </a:ext>
                </a:extLst>
              </a:tr>
              <a:tr h="291939">
                <a:tc>
                  <a:txBody>
                    <a:bodyPr/>
                    <a:lstStyle/>
                    <a:p>
                      <a:pPr marL="0" lvl="1" indent="0" algn="ctr" rtl="0" fontAlgn="ctr"/>
                      <a:r>
                        <a:rPr lang="en-IN" sz="1050" b="0" kern="1200">
                          <a:solidFill>
                            <a:schemeClr val="tx1"/>
                          </a:solidFill>
                          <a:effectLst/>
                        </a:rPr>
                        <a:t>15</a:t>
                      </a:r>
                      <a:endParaRPr lang="en-IN"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marL="0" lvl="1" indent="0" algn="l" rtl="0" fontAlgn="ctr"/>
                      <a:r>
                        <a:rPr lang="en-IN" sz="1050" b="0" kern="1200">
                          <a:solidFill>
                            <a:schemeClr val="tx1"/>
                          </a:solidFill>
                          <a:effectLst/>
                        </a:rPr>
                        <a:t>Fixes for Defects in the base product (L1/L2)</a:t>
                      </a:r>
                      <a:endParaRPr lang="en-IN"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marL="0" marR="0" algn="ctr">
                        <a:lnSpc>
                          <a:spcPct val="115000"/>
                        </a:lnSpc>
                        <a:spcBef>
                          <a:spcPts val="0"/>
                        </a:spcBef>
                        <a:spcAft>
                          <a:spcPts val="1000"/>
                        </a:spcAft>
                      </a:pPr>
                      <a:r>
                        <a:rPr lang="en-US" sz="1050" b="0" kern="1200" dirty="0">
                          <a:solidFill>
                            <a:schemeClr val="tx1"/>
                          </a:solidFill>
                          <a:effectLst/>
                        </a:rPr>
                        <a:t>R,A</a:t>
                      </a:r>
                      <a:endParaRPr lang="en-US" sz="1050" b="0" kern="1200" dirty="0">
                        <a:solidFill>
                          <a:schemeClr val="tx1"/>
                        </a:solidFill>
                        <a:effectLst/>
                        <a:latin typeface="+mn-lt"/>
                        <a:ea typeface="+mn-ea"/>
                        <a:cs typeface="+mn-cs"/>
                      </a:endParaRPr>
                    </a:p>
                  </a:txBody>
                  <a:tcPr marL="18000" marR="18000" marT="18000" marB="18000" anchor="ctr">
                    <a:solidFill>
                      <a:srgbClr val="CCE2F1"/>
                    </a:solidFill>
                  </a:tcPr>
                </a:tc>
                <a:extLst>
                  <a:ext uri="{0D108BD9-81ED-4DB2-BD59-A6C34878D82A}">
                    <a16:rowId xmlns:a16="http://schemas.microsoft.com/office/drawing/2014/main" val="802012408"/>
                  </a:ext>
                </a:extLst>
              </a:tr>
              <a:tr h="291939">
                <a:tc>
                  <a:txBody>
                    <a:bodyPr/>
                    <a:lstStyle/>
                    <a:p>
                      <a:pPr marL="0" lvl="1" indent="0" algn="ctr" rtl="0" fontAlgn="ctr"/>
                      <a:r>
                        <a:rPr lang="en-US" sz="1050" b="0" kern="1200">
                          <a:solidFill>
                            <a:schemeClr val="tx1"/>
                          </a:solidFill>
                          <a:effectLst/>
                        </a:rPr>
                        <a:t>1</a:t>
                      </a:r>
                      <a:r>
                        <a:rPr lang="en-IN" sz="1050" b="0" kern="1200">
                          <a:solidFill>
                            <a:schemeClr val="tx1"/>
                          </a:solidFill>
                          <a:effectLst/>
                        </a:rPr>
                        <a:t>6</a:t>
                      </a:r>
                      <a:endParaRPr lang="en-IN"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marL="0" lvl="1" indent="0" algn="l" rtl="0" fontAlgn="ctr"/>
                      <a:r>
                        <a:rPr lang="en-IN" sz="1050" b="0" kern="1200">
                          <a:solidFill>
                            <a:schemeClr val="tx1"/>
                          </a:solidFill>
                          <a:effectLst/>
                        </a:rPr>
                        <a:t>Fixes for defects in the Customization (L3)</a:t>
                      </a:r>
                      <a:endParaRPr lang="en-IN" sz="1050" b="0" kern="1200">
                        <a:solidFill>
                          <a:schemeClr val="tx1"/>
                        </a:solidFill>
                        <a:effectLst/>
                        <a:latin typeface="+mn-lt"/>
                        <a:ea typeface="+mn-ea"/>
                        <a:cs typeface="+mn-cs"/>
                      </a:endParaRPr>
                    </a:p>
                  </a:txBody>
                  <a:tcPr marL="18000" marR="18000" marT="18000" marB="18000" anchor="ctr">
                    <a:solidFill>
                      <a:srgbClr val="E7F1F8"/>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E7F1F8"/>
                    </a:solidFill>
                  </a:tcPr>
                </a:tc>
                <a:tc>
                  <a:txBody>
                    <a:bodyPr/>
                    <a:lstStyle/>
                    <a:p>
                      <a:pPr marL="0" marR="0" algn="ctr">
                        <a:lnSpc>
                          <a:spcPct val="115000"/>
                        </a:lnSpc>
                        <a:spcBef>
                          <a:spcPts val="0"/>
                        </a:spcBef>
                        <a:spcAft>
                          <a:spcPts val="1000"/>
                        </a:spcAft>
                      </a:pPr>
                      <a:r>
                        <a:rPr lang="en-US" sz="1050" b="0" kern="1200" dirty="0">
                          <a:solidFill>
                            <a:schemeClr val="tx1"/>
                          </a:solidFill>
                          <a:effectLst/>
                        </a:rPr>
                        <a:t>R,A</a:t>
                      </a:r>
                      <a:endParaRPr lang="en-US" sz="1050" b="0" kern="1200" dirty="0">
                        <a:solidFill>
                          <a:schemeClr val="tx1"/>
                        </a:solidFill>
                        <a:effectLst/>
                        <a:latin typeface="+mn-lt"/>
                        <a:ea typeface="+mn-ea"/>
                        <a:cs typeface="+mn-cs"/>
                      </a:endParaRPr>
                    </a:p>
                  </a:txBody>
                  <a:tcPr marL="18000" marR="18000" marT="18000" marB="18000" anchor="ctr">
                    <a:solidFill>
                      <a:srgbClr val="E7F1F8"/>
                    </a:solidFill>
                  </a:tcPr>
                </a:tc>
                <a:extLst>
                  <a:ext uri="{0D108BD9-81ED-4DB2-BD59-A6C34878D82A}">
                    <a16:rowId xmlns:a16="http://schemas.microsoft.com/office/drawing/2014/main" val="1740613449"/>
                  </a:ext>
                </a:extLst>
              </a:tr>
              <a:tr h="291939">
                <a:tc>
                  <a:txBody>
                    <a:bodyPr/>
                    <a:lstStyle/>
                    <a:p>
                      <a:pPr marL="0" marR="0" lvl="1" indent="0" algn="ctr" defTabSz="914400" rtl="0" eaLnBrk="1" fontAlgn="ctr" latinLnBrk="0" hangingPunct="1">
                        <a:lnSpc>
                          <a:spcPct val="100000"/>
                        </a:lnSpc>
                        <a:spcBef>
                          <a:spcPts val="0"/>
                        </a:spcBef>
                        <a:spcAft>
                          <a:spcPts val="0"/>
                        </a:spcAft>
                        <a:buClrTx/>
                        <a:buSzTx/>
                        <a:buFontTx/>
                        <a:buNone/>
                        <a:tabLst/>
                        <a:defRPr/>
                      </a:pPr>
                      <a:r>
                        <a:rPr lang="en-US" sz="1050" b="0" kern="1200">
                          <a:solidFill>
                            <a:schemeClr val="tx1"/>
                          </a:solidFill>
                          <a:effectLst/>
                        </a:rPr>
                        <a:t>17</a:t>
                      </a:r>
                      <a:endParaRPr lang="en-IN"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marL="0" marR="0" lvl="1" indent="0" algn="l" defTabSz="914400" rtl="0" eaLnBrk="1" fontAlgn="ctr" latinLnBrk="0" hangingPunct="1">
                        <a:lnSpc>
                          <a:spcPct val="100000"/>
                        </a:lnSpc>
                        <a:spcBef>
                          <a:spcPts val="0"/>
                        </a:spcBef>
                        <a:spcAft>
                          <a:spcPts val="0"/>
                        </a:spcAft>
                        <a:buClrTx/>
                        <a:buSzTx/>
                        <a:buFontTx/>
                        <a:buNone/>
                        <a:tabLst/>
                        <a:defRPr/>
                      </a:pPr>
                      <a:r>
                        <a:rPr lang="en-IN" sz="1050" b="0" kern="1200">
                          <a:solidFill>
                            <a:schemeClr val="tx1"/>
                          </a:solidFill>
                          <a:effectLst/>
                        </a:rPr>
                        <a:t>Cut Over and Go Live</a:t>
                      </a:r>
                      <a:endParaRPr lang="en-IN" sz="1050" b="0" kern="1200">
                        <a:solidFill>
                          <a:schemeClr val="tx1"/>
                        </a:solidFill>
                        <a:effectLst/>
                        <a:latin typeface="+mn-lt"/>
                        <a:ea typeface="+mn-ea"/>
                        <a:cs typeface="+mn-cs"/>
                      </a:endParaRPr>
                    </a:p>
                  </a:txBody>
                  <a:tcPr marL="18000" marR="18000" marT="18000" marB="18000" anchor="ctr">
                    <a:solidFill>
                      <a:srgbClr val="CCE2F1"/>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algn="ctr" fontAlgn="b"/>
                      <a:r>
                        <a:rPr lang="en-US" sz="1050" b="0" kern="1200">
                          <a:solidFill>
                            <a:schemeClr val="tx1"/>
                          </a:solidFill>
                          <a:effectLst/>
                        </a:rPr>
                        <a:t>C,I</a:t>
                      </a:r>
                      <a:endParaRPr lang="en-US" sz="1050" b="0" kern="1200">
                        <a:solidFill>
                          <a:schemeClr val="tx1"/>
                        </a:solidFill>
                        <a:effectLst/>
                        <a:latin typeface="+mn-lt"/>
                        <a:ea typeface="+mn-ea"/>
                        <a:cs typeface="+mn-cs"/>
                      </a:endParaRPr>
                    </a:p>
                  </a:txBody>
                  <a:tcPr marL="6350" marR="6350" marT="6350" marB="0" anchor="ctr">
                    <a:solidFill>
                      <a:srgbClr val="CCE2F1"/>
                    </a:solidFill>
                  </a:tcPr>
                </a:tc>
                <a:tc>
                  <a:txBody>
                    <a:bodyPr/>
                    <a:lstStyle/>
                    <a:p>
                      <a:pPr marL="0" marR="0" algn="ctr">
                        <a:lnSpc>
                          <a:spcPct val="115000"/>
                        </a:lnSpc>
                        <a:spcBef>
                          <a:spcPts val="0"/>
                        </a:spcBef>
                        <a:spcAft>
                          <a:spcPts val="1000"/>
                        </a:spcAft>
                      </a:pPr>
                      <a:r>
                        <a:rPr lang="en-US" sz="1050" b="0" kern="1200" dirty="0">
                          <a:solidFill>
                            <a:schemeClr val="tx1"/>
                          </a:solidFill>
                          <a:effectLst/>
                        </a:rPr>
                        <a:t>R,A</a:t>
                      </a:r>
                      <a:endParaRPr lang="en-US" sz="1050" b="0" kern="1200" dirty="0">
                        <a:solidFill>
                          <a:schemeClr val="tx1"/>
                        </a:solidFill>
                        <a:effectLst/>
                        <a:latin typeface="+mn-lt"/>
                        <a:ea typeface="+mn-ea"/>
                        <a:cs typeface="+mn-cs"/>
                      </a:endParaRPr>
                    </a:p>
                  </a:txBody>
                  <a:tcPr marL="18000" marR="18000" marT="18000" marB="18000" anchor="ctr">
                    <a:solidFill>
                      <a:srgbClr val="CCE2F1"/>
                    </a:solidFill>
                  </a:tcPr>
                </a:tc>
                <a:extLst>
                  <a:ext uri="{0D108BD9-81ED-4DB2-BD59-A6C34878D82A}">
                    <a16:rowId xmlns:a16="http://schemas.microsoft.com/office/drawing/2014/main" val="691229289"/>
                  </a:ext>
                </a:extLst>
              </a:tr>
            </a:tbl>
          </a:graphicData>
        </a:graphic>
      </p:graphicFrame>
      <p:sp>
        <p:nvSpPr>
          <p:cNvPr id="2" name="TextBox 1">
            <a:extLst>
              <a:ext uri="{FF2B5EF4-FFF2-40B4-BE49-F238E27FC236}">
                <a16:creationId xmlns:a16="http://schemas.microsoft.com/office/drawing/2014/main" id="{EE692AAE-A781-8E33-FDA6-7640F9C84B01}"/>
              </a:ext>
            </a:extLst>
          </p:cNvPr>
          <p:cNvSpPr txBox="1"/>
          <p:nvPr/>
        </p:nvSpPr>
        <p:spPr>
          <a:xfrm>
            <a:off x="4077209" y="6529464"/>
            <a:ext cx="3535680" cy="230832"/>
          </a:xfrm>
          <a:prstGeom prst="rect">
            <a:avLst/>
          </a:prstGeom>
          <a:noFill/>
        </p:spPr>
        <p:txBody>
          <a:bodyPr wrap="square" rtlCol="0">
            <a:spAutoFit/>
          </a:bodyPr>
          <a:lstStyle/>
          <a:p>
            <a:r>
              <a:rPr lang="en-US" sz="900"/>
              <a:t>R – Responsible, A - Accountable, C - Consulted and I - Informed</a:t>
            </a:r>
            <a:endParaRPr lang="en-IN" sz="900"/>
          </a:p>
        </p:txBody>
      </p:sp>
      <p:sp>
        <p:nvSpPr>
          <p:cNvPr id="7" name="TextBox 6">
            <a:extLst>
              <a:ext uri="{FF2B5EF4-FFF2-40B4-BE49-F238E27FC236}">
                <a16:creationId xmlns:a16="http://schemas.microsoft.com/office/drawing/2014/main" id="{27E90C5B-C3DE-50FB-6883-1C1D0CA3C843}"/>
              </a:ext>
            </a:extLst>
          </p:cNvPr>
          <p:cNvSpPr txBox="1"/>
          <p:nvPr/>
        </p:nvSpPr>
        <p:spPr>
          <a:xfrm>
            <a:off x="414971" y="900000"/>
            <a:ext cx="11300179" cy="309958"/>
          </a:xfrm>
          <a:prstGeom prst="rect">
            <a:avLst/>
          </a:prstGeom>
          <a:noFill/>
        </p:spPr>
        <p:txBody>
          <a:bodyPr vert="horz" wrap="square" lIns="90000" tIns="46800" rIns="90000" bIns="46800" rtlCol="0" anchor="ctr">
            <a:spAutoFit/>
          </a:bodyPr>
          <a:lstStyle/>
          <a:p>
            <a:pPr algn="l">
              <a:spcBef>
                <a:spcPct val="0"/>
              </a:spcBef>
            </a:pPr>
            <a:r>
              <a:rPr lang="en-IN" sz="1400" dirty="0"/>
              <a:t>This is a sample RACI Matrix. We will align and jointly prepare the RACI matrix- with DZ Bank and Temenos before engagement start. </a:t>
            </a:r>
          </a:p>
        </p:txBody>
      </p:sp>
    </p:spTree>
    <p:extLst>
      <p:ext uri="{BB962C8B-B14F-4D97-AF65-F5344CB8AC3E}">
        <p14:creationId xmlns:p14="http://schemas.microsoft.com/office/powerpoint/2010/main" val="583624121"/>
      </p:ext>
    </p:extLst>
  </p:cSld>
  <p:clrMapOvr>
    <a:masterClrMapping/>
  </p:clrMapOvr>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8C968D-22D3-A9D6-4614-9F53569F1416}"/>
              </a:ext>
            </a:extLst>
          </p:cNvPr>
          <p:cNvSpPr/>
          <p:nvPr/>
        </p:nvSpPr>
        <p:spPr>
          <a:xfrm>
            <a:off x="6622643" y="1367826"/>
            <a:ext cx="5154386" cy="4914138"/>
          </a:xfrm>
          <a:prstGeom prst="rect">
            <a:avLst/>
          </a:prstGeom>
          <a:solidFill>
            <a:schemeClr val="accent1">
              <a:lumMod val="5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pic>
        <p:nvPicPr>
          <p:cNvPr id="8" name="Picture 7">
            <a:extLst>
              <a:ext uri="{FF2B5EF4-FFF2-40B4-BE49-F238E27FC236}">
                <a16:creationId xmlns:a16="http://schemas.microsoft.com/office/drawing/2014/main" id="{B1DAA757-4E37-0744-BCA2-8CD71E18654D}"/>
              </a:ext>
            </a:extLst>
          </p:cNvPr>
          <p:cNvPicPr>
            <a:picLocks noChangeAspect="1"/>
          </p:cNvPicPr>
          <p:nvPr/>
        </p:nvPicPr>
        <p:blipFill rotWithShape="1">
          <a:blip r:embed="rId2">
            <a:extLst>
              <a:ext uri="{28A0092B-C50C-407E-A947-70E740481C1C}">
                <a14:useLocalDpi xmlns:a14="http://schemas.microsoft.com/office/drawing/2010/main" val="0"/>
              </a:ext>
            </a:extLst>
          </a:blip>
          <a:srcRect l="5659" t="5414" r="30698" b="20853"/>
          <a:stretch/>
        </p:blipFill>
        <p:spPr>
          <a:xfrm>
            <a:off x="192088" y="1367826"/>
            <a:ext cx="6430555" cy="4914139"/>
          </a:xfrm>
          <a:prstGeom prst="rect">
            <a:avLst/>
          </a:prstGeom>
        </p:spPr>
      </p:pic>
      <p:sp>
        <p:nvSpPr>
          <p:cNvPr id="2" name="Title 1">
            <a:extLst>
              <a:ext uri="{FF2B5EF4-FFF2-40B4-BE49-F238E27FC236}">
                <a16:creationId xmlns:a16="http://schemas.microsoft.com/office/drawing/2014/main" id="{E7633D0A-28E9-4034-B846-F1F4D69606DB}"/>
              </a:ext>
            </a:extLst>
          </p:cNvPr>
          <p:cNvSpPr>
            <a:spLocks noGrp="1"/>
          </p:cNvSpPr>
          <p:nvPr>
            <p:ph type="title"/>
          </p:nvPr>
        </p:nvSpPr>
        <p:spPr/>
        <p:txBody>
          <a:bodyPr>
            <a:normAutofit/>
          </a:bodyPr>
          <a:lstStyle/>
          <a:p>
            <a:r>
              <a:rPr lang="en-US" dirty="0"/>
              <a:t>TO MANAGE THE UNKNOWNS, WE HAVE MADE SOME ASSUMPTIONS FOR THIS OFFER</a:t>
            </a:r>
          </a:p>
        </p:txBody>
      </p:sp>
      <p:sp>
        <p:nvSpPr>
          <p:cNvPr id="4" name="TextBox 3">
            <a:extLst>
              <a:ext uri="{FF2B5EF4-FFF2-40B4-BE49-F238E27FC236}">
                <a16:creationId xmlns:a16="http://schemas.microsoft.com/office/drawing/2014/main" id="{43E5883B-64DB-4238-8CA8-5DD3A741C6C6}"/>
              </a:ext>
            </a:extLst>
          </p:cNvPr>
          <p:cNvSpPr txBox="1"/>
          <p:nvPr/>
        </p:nvSpPr>
        <p:spPr>
          <a:xfrm>
            <a:off x="338328" y="772243"/>
            <a:ext cx="11438701" cy="307777"/>
          </a:xfrm>
          <a:prstGeom prst="rect">
            <a:avLst/>
          </a:prstGeom>
          <a:noFill/>
        </p:spPr>
        <p:txBody>
          <a:bodyPr wrap="square" rtlCol="0">
            <a:spAutoFit/>
          </a:bodyPr>
          <a:lstStyle/>
          <a:p>
            <a:r>
              <a:rPr lang="en-US" sz="1400"/>
              <a:t>These are the assumptions we have made based on our experience and understanding of the requirements.</a:t>
            </a:r>
            <a:endParaRPr lang="en-GB" sz="1400"/>
          </a:p>
        </p:txBody>
      </p:sp>
      <p:sp>
        <p:nvSpPr>
          <p:cNvPr id="3" name="Rectangle 2">
            <a:extLst>
              <a:ext uri="{FF2B5EF4-FFF2-40B4-BE49-F238E27FC236}">
                <a16:creationId xmlns:a16="http://schemas.microsoft.com/office/drawing/2014/main" id="{4C4916B1-8F19-4177-936C-B7F430D3E1B3}"/>
              </a:ext>
            </a:extLst>
          </p:cNvPr>
          <p:cNvSpPr/>
          <p:nvPr/>
        </p:nvSpPr>
        <p:spPr>
          <a:xfrm>
            <a:off x="6771060" y="1398105"/>
            <a:ext cx="4864535" cy="48502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spcAft>
                <a:spcPts val="200"/>
              </a:spcAft>
              <a:buFont typeface="Arial" panose="020B0604020202020204" pitchFamily="34" charset="0"/>
              <a:buChar char="•"/>
            </a:pPr>
            <a:r>
              <a:rPr lang="en-US" sz="1100" dirty="0">
                <a:solidFill>
                  <a:schemeClr val="bg1"/>
                </a:solidFill>
              </a:rPr>
              <a:t>Temenos will provide a read only access to validate configurations.</a:t>
            </a:r>
          </a:p>
          <a:p>
            <a:pPr marL="171450" indent="-171450">
              <a:spcAft>
                <a:spcPts val="200"/>
              </a:spcAft>
              <a:buFont typeface="Arial" panose="020B0604020202020204" pitchFamily="34" charset="0"/>
              <a:buChar char="•"/>
            </a:pPr>
            <a:r>
              <a:rPr lang="en-US" sz="1100" dirty="0">
                <a:solidFill>
                  <a:schemeClr val="bg1"/>
                </a:solidFill>
              </a:rPr>
              <a:t>Capgemini will onboard the resources based on high level plan agreed between Temenos and DZ Bank.</a:t>
            </a:r>
          </a:p>
          <a:p>
            <a:pPr marL="171450" indent="-171450">
              <a:spcAft>
                <a:spcPts val="200"/>
              </a:spcAft>
              <a:buFont typeface="Arial" panose="020B0604020202020204" pitchFamily="34" charset="0"/>
              <a:buChar char="•"/>
            </a:pPr>
            <a:r>
              <a:rPr lang="en-US" sz="1100" dirty="0">
                <a:solidFill>
                  <a:schemeClr val="bg1"/>
                </a:solidFill>
              </a:rPr>
              <a:t>Capgemini will not engage in Bank’s non-Transact asset review /build/ documentation work.</a:t>
            </a:r>
          </a:p>
          <a:p>
            <a:pPr marL="171450" indent="-171450">
              <a:spcAft>
                <a:spcPts val="200"/>
              </a:spcAft>
              <a:buFont typeface="Arial" panose="020B0604020202020204" pitchFamily="34" charset="0"/>
              <a:buChar char="•"/>
            </a:pPr>
            <a:r>
              <a:rPr lang="en-US" sz="1100" dirty="0">
                <a:solidFill>
                  <a:schemeClr val="bg1"/>
                </a:solidFill>
              </a:rPr>
              <a:t>Capgemini will not be part of any build related activities such as  retrofit/reconciliation, integration, gaps, etc.</a:t>
            </a:r>
          </a:p>
          <a:p>
            <a:pPr marL="171450" indent="-171450">
              <a:spcAft>
                <a:spcPts val="200"/>
              </a:spcAft>
              <a:buFont typeface="Arial" panose="020B0604020202020204" pitchFamily="34" charset="0"/>
              <a:buChar char="•"/>
            </a:pPr>
            <a:r>
              <a:rPr lang="en-US" sz="1100" dirty="0">
                <a:solidFill>
                  <a:schemeClr val="bg1"/>
                </a:solidFill>
              </a:rPr>
              <a:t>Capgemini will not be part of any testing activities like UT, ST, SIT, UAT, etc.</a:t>
            </a:r>
          </a:p>
          <a:p>
            <a:pPr marL="171450" indent="-171450">
              <a:spcAft>
                <a:spcPts val="200"/>
              </a:spcAft>
              <a:buFont typeface="Arial" panose="020B0604020202020204" pitchFamily="34" charset="0"/>
              <a:buChar char="•"/>
            </a:pPr>
            <a:r>
              <a:rPr lang="en-US" sz="1100" dirty="0">
                <a:solidFill>
                  <a:schemeClr val="bg1"/>
                </a:solidFill>
              </a:rPr>
              <a:t>Capgemini will not be engaged in Cloud implementation and its review process.</a:t>
            </a:r>
          </a:p>
          <a:p>
            <a:pPr marL="171450" indent="-171450">
              <a:spcAft>
                <a:spcPts val="200"/>
              </a:spcAft>
              <a:buFont typeface="Arial" panose="020B0604020202020204" pitchFamily="34" charset="0"/>
              <a:buChar char="•"/>
            </a:pPr>
            <a:r>
              <a:rPr lang="en-US" sz="1100" dirty="0">
                <a:solidFill>
                  <a:schemeClr val="bg1"/>
                </a:solidFill>
              </a:rPr>
              <a:t>Bank to provide Business users operations SME and technical staff for the overall program activities.</a:t>
            </a:r>
          </a:p>
          <a:p>
            <a:pPr marL="171450" indent="-171450">
              <a:spcAft>
                <a:spcPts val="200"/>
              </a:spcAft>
              <a:buFont typeface="Arial" panose="020B0604020202020204" pitchFamily="34" charset="0"/>
              <a:buChar char="•"/>
            </a:pPr>
            <a:r>
              <a:rPr lang="en-US" sz="1100" dirty="0">
                <a:solidFill>
                  <a:schemeClr val="bg1"/>
                </a:solidFill>
              </a:rPr>
              <a:t>Bank to provide timely signoffs on plans, designs, requirements, design activities and artefacts</a:t>
            </a:r>
          </a:p>
          <a:p>
            <a:pPr marL="171450" indent="-171450">
              <a:spcAft>
                <a:spcPts val="200"/>
              </a:spcAft>
              <a:buFont typeface="Arial" panose="020B0604020202020204" pitchFamily="34" charset="0"/>
              <a:buChar char="•"/>
            </a:pPr>
            <a:r>
              <a:rPr lang="en-US" sz="1100" dirty="0">
                <a:solidFill>
                  <a:schemeClr val="bg1"/>
                </a:solidFill>
              </a:rPr>
              <a:t>Required environments (for Development/Unit testing/Training) including Masked environment and on need basis production access) to be provided by Bank</a:t>
            </a:r>
          </a:p>
          <a:p>
            <a:pPr marL="171450" indent="-171450">
              <a:spcAft>
                <a:spcPts val="200"/>
              </a:spcAft>
              <a:buFont typeface="Arial" panose="020B0604020202020204" pitchFamily="34" charset="0"/>
              <a:buChar char="•"/>
            </a:pPr>
            <a:r>
              <a:rPr lang="en-US" sz="1100" dirty="0">
                <a:solidFill>
                  <a:schemeClr val="bg1"/>
                </a:solidFill>
              </a:rPr>
              <a:t>Availability of Hardware/Software, Internet connectivity, Telephones, Tools, Workstations for the Capgemini onsite resources</a:t>
            </a:r>
          </a:p>
          <a:p>
            <a:pPr marL="171450" indent="-171450">
              <a:spcAft>
                <a:spcPts val="200"/>
              </a:spcAft>
              <a:buFont typeface="Arial" panose="020B0604020202020204" pitchFamily="34" charset="0"/>
              <a:buChar char="•"/>
            </a:pPr>
            <a:r>
              <a:rPr lang="en-US" sz="1100" dirty="0">
                <a:solidFill>
                  <a:schemeClr val="bg1"/>
                </a:solidFill>
              </a:rPr>
              <a:t>DZ Bank to provide all documentation related to existing TPH R22 application, customizations, source systems and any other documents at the start of the project including specifications, process and procedures</a:t>
            </a:r>
          </a:p>
          <a:p>
            <a:pPr marL="171450" indent="-171450">
              <a:spcAft>
                <a:spcPts val="200"/>
              </a:spcAft>
              <a:buFont typeface="Arial" panose="020B0604020202020204" pitchFamily="34" charset="0"/>
              <a:buChar char="•"/>
            </a:pPr>
            <a:r>
              <a:rPr lang="en-US" sz="1100" dirty="0">
                <a:solidFill>
                  <a:schemeClr val="bg1"/>
                </a:solidFill>
              </a:rPr>
              <a:t>DZ Bank to provide support in explaining functionality of current release during test preparation phase</a:t>
            </a:r>
          </a:p>
          <a:p>
            <a:pPr marL="171450" indent="-171450">
              <a:buFont typeface="Arial" panose="020B0604020202020204" pitchFamily="34" charset="0"/>
              <a:buChar char="•"/>
            </a:pPr>
            <a:endParaRPr lang="en-IN" sz="1100" dirty="0">
              <a:solidFill>
                <a:schemeClr val="bg1"/>
              </a:solidFill>
            </a:endParaRPr>
          </a:p>
          <a:p>
            <a:pPr marL="171450" indent="-171450">
              <a:buFont typeface="Arial" panose="020B0604020202020204" pitchFamily="34" charset="0"/>
              <a:buChar char="•"/>
            </a:pPr>
            <a:endParaRPr lang="en-US" sz="1100" dirty="0">
              <a:solidFill>
                <a:schemeClr val="bg1"/>
              </a:solidFill>
            </a:endParaRPr>
          </a:p>
          <a:p>
            <a:pPr marL="171450" indent="-171450">
              <a:buFont typeface="Arial" panose="020B0604020202020204" pitchFamily="34" charset="0"/>
              <a:buChar char="•"/>
            </a:pPr>
            <a:endParaRPr lang="en-US" sz="1000" dirty="0">
              <a:solidFill>
                <a:schemeClr val="bg1"/>
              </a:solidFill>
            </a:endParaRPr>
          </a:p>
        </p:txBody>
      </p:sp>
    </p:spTree>
    <p:extLst>
      <p:ext uri="{BB962C8B-B14F-4D97-AF65-F5344CB8AC3E}">
        <p14:creationId xmlns:p14="http://schemas.microsoft.com/office/powerpoint/2010/main" val="1191000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3C714-E3AF-59C4-A162-E36AD45F32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5B9A711-965D-4E0F-5844-0815AD32A33C}"/>
              </a:ext>
            </a:extLst>
          </p:cNvPr>
          <p:cNvPicPr>
            <a:picLocks noChangeAspect="1"/>
          </p:cNvPicPr>
          <p:nvPr/>
        </p:nvPicPr>
        <p:blipFill>
          <a:blip r:embed="rId2">
            <a:extLst>
              <a:ext uri="{28A0092B-C50C-407E-A947-70E740481C1C}">
                <a14:useLocalDpi xmlns:a14="http://schemas.microsoft.com/office/drawing/2010/main" val="0"/>
              </a:ext>
            </a:extLst>
          </a:blip>
          <a:srcRect t="33877" b="28576"/>
          <a:stretch>
            <a:fillRect/>
          </a:stretch>
        </p:blipFill>
        <p:spPr>
          <a:xfrm>
            <a:off x="0" y="12710"/>
            <a:ext cx="12192001" cy="6857990"/>
          </a:xfrm>
          <a:prstGeom prst="rect">
            <a:avLst/>
          </a:prstGeom>
          <a:noFill/>
        </p:spPr>
      </p:pic>
      <p:sp>
        <p:nvSpPr>
          <p:cNvPr id="4" name="Rectangle 3">
            <a:extLst>
              <a:ext uri="{FF2B5EF4-FFF2-40B4-BE49-F238E27FC236}">
                <a16:creationId xmlns:a16="http://schemas.microsoft.com/office/drawing/2014/main" id="{013C48A9-710C-42A3-7520-A048F922757B}"/>
              </a:ext>
              <a:ext uri="{C183D7F6-B498-43B3-948B-1728B52AA6E4}">
                <adec:decorative xmlns:adec="http://schemas.microsoft.com/office/drawing/2017/decorative" val="1"/>
              </a:ext>
            </a:extLst>
          </p:cNvPr>
          <p:cNvSpPr/>
          <p:nvPr/>
        </p:nvSpPr>
        <p:spPr bwMode="white">
          <a:xfrm>
            <a:off x="0" y="1271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9" dirty="0">
              <a:solidFill>
                <a:schemeClr val="tx1"/>
              </a:solidFill>
              <a:latin typeface="+mj-lt"/>
            </a:endParaRPr>
          </a:p>
        </p:txBody>
      </p:sp>
      <p:sp>
        <p:nvSpPr>
          <p:cNvPr id="2" name="object 5">
            <a:extLst>
              <a:ext uri="{FF2B5EF4-FFF2-40B4-BE49-F238E27FC236}">
                <a16:creationId xmlns:a16="http://schemas.microsoft.com/office/drawing/2014/main" id="{EC2432CF-B4AF-3410-1A5A-51D725C8A3EA}"/>
              </a:ext>
            </a:extLst>
          </p:cNvPr>
          <p:cNvSpPr txBox="1">
            <a:spLocks/>
          </p:cNvSpPr>
          <p:nvPr/>
        </p:nvSpPr>
        <p:spPr>
          <a:xfrm>
            <a:off x="383057" y="2845511"/>
            <a:ext cx="4180362" cy="1752978"/>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a:defRPr/>
            </a:pPr>
            <a:r>
              <a:rPr lang="en-US" sz="4000" b="1" dirty="0"/>
              <a:t>OUR COMMERCIAL PROPSITION</a:t>
            </a:r>
            <a:endParaRPr lang="en-US" sz="4000" spc="-6" dirty="0"/>
          </a:p>
        </p:txBody>
      </p:sp>
    </p:spTree>
    <p:extLst>
      <p:ext uri="{BB962C8B-B14F-4D97-AF65-F5344CB8AC3E}">
        <p14:creationId xmlns:p14="http://schemas.microsoft.com/office/powerpoint/2010/main" val="2799378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8A279-DFBB-B954-E777-74ECEBAB2513}"/>
              </a:ext>
            </a:extLst>
          </p:cNvPr>
          <p:cNvSpPr>
            <a:spLocks noGrp="1"/>
          </p:cNvSpPr>
          <p:nvPr>
            <p:ph type="title"/>
          </p:nvPr>
        </p:nvSpPr>
        <p:spPr>
          <a:xfrm>
            <a:off x="551384" y="304800"/>
            <a:ext cx="11090938" cy="930372"/>
          </a:xfrm>
        </p:spPr>
        <p:txBody>
          <a:bodyPr/>
          <a:lstStyle/>
          <a:p>
            <a:r>
              <a:rPr lang="en-US" dirty="0"/>
              <a:t>WE PROPOSE AN ATTRACTIVE AND FLEXIBLE TIME AND MATERIAL COMMERCIAL OFFER</a:t>
            </a:r>
            <a:endParaRPr lang="en-IN" dirty="0"/>
          </a:p>
        </p:txBody>
      </p:sp>
      <p:sp>
        <p:nvSpPr>
          <p:cNvPr id="3" name="Rectangle : coins arrondis 18">
            <a:extLst>
              <a:ext uri="{FF2B5EF4-FFF2-40B4-BE49-F238E27FC236}">
                <a16:creationId xmlns:a16="http://schemas.microsoft.com/office/drawing/2014/main" id="{5C025E6E-36F1-E651-819A-0E3D0ED28300}"/>
              </a:ext>
            </a:extLst>
          </p:cNvPr>
          <p:cNvSpPr/>
          <p:nvPr/>
        </p:nvSpPr>
        <p:spPr>
          <a:xfrm>
            <a:off x="407988" y="990600"/>
            <a:ext cx="11368800" cy="1413164"/>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25400" cap="flat" cmpd="sng" algn="ctr">
            <a:noFill/>
            <a:prstDash val="solid"/>
          </a:ln>
          <a:effectLst/>
        </p:spPr>
        <p:txBody>
          <a:bodyPr lIns="180000" rtlCol="0" anchor="ct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kern="0" dirty="0">
                <a:solidFill>
                  <a:schemeClr val="bg1"/>
                </a:solidFill>
                <a:cs typeface="Calibri" panose="020F0502020204030204" pitchFamily="34" charset="0"/>
              </a:rPr>
              <a:t>In view of our current understanding of the requirements and scope for this RfP, Capgemini proposes a T&amp;M engagement based on our existing MSA with DZ Bank group. This enables DZ Bank to engage Capgemini team flexibly in case of change in requirements or scope.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kern="0" dirty="0">
                <a:solidFill>
                  <a:schemeClr val="bg1"/>
                </a:solidFill>
                <a:cs typeface="Calibri" panose="020F0502020204030204" pitchFamily="34" charset="0"/>
              </a:rPr>
              <a:t>The number of resources for each role and seniority and the duration of their engagement will be mutually agreed with DZ Bank.</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kern="0" dirty="0">
                <a:solidFill>
                  <a:schemeClr val="bg1"/>
                </a:solidFill>
                <a:cs typeface="Calibri" panose="020F0502020204030204" pitchFamily="34" charset="0"/>
              </a:rPr>
              <a:t>As there is no constraint on location or language, we propose majority of the team to be comprised of our Temenos experts from India to optimize the cost for DZ Bank. The team will be flexible to operate in the Timezone of DZ Bank if needed.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300" b="1" kern="0" dirty="0">
                <a:solidFill>
                  <a:schemeClr val="bg1"/>
                </a:solidFill>
                <a:cs typeface="Calibri" panose="020F0502020204030204" pitchFamily="34" charset="0"/>
              </a:rPr>
              <a:t>The team will be led by a TPH Techno-functional expert based in UK for client proximity and in-person interactions and will act as the bridgehead to our offshore team. </a:t>
            </a:r>
          </a:p>
        </p:txBody>
      </p:sp>
      <p:sp>
        <p:nvSpPr>
          <p:cNvPr id="4" name="Rectangle 3">
            <a:extLst>
              <a:ext uri="{FF2B5EF4-FFF2-40B4-BE49-F238E27FC236}">
                <a16:creationId xmlns:a16="http://schemas.microsoft.com/office/drawing/2014/main" id="{1330F631-957D-BA83-A366-95C46A845C3F}"/>
              </a:ext>
            </a:extLst>
          </p:cNvPr>
          <p:cNvSpPr/>
          <p:nvPr/>
        </p:nvSpPr>
        <p:spPr>
          <a:xfrm>
            <a:off x="408228" y="4682836"/>
            <a:ext cx="11368800" cy="1775043"/>
          </a:xfrm>
          <a:prstGeom prst="rect">
            <a:avLst/>
          </a:prstGeom>
          <a:solidFill>
            <a:schemeClr val="bg1"/>
          </a:solidFill>
          <a:ln>
            <a:noFill/>
          </a:ln>
          <a:effectLst>
            <a:outerShdw blurRad="508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182563" indent="-182563">
              <a:buClr>
                <a:schemeClr val="accent1"/>
              </a:buClr>
              <a:buFont typeface="Wingdings" panose="05000000000000000000" pitchFamily="2" charset="2"/>
              <a:buChar char="§"/>
            </a:pPr>
            <a:r>
              <a:rPr lang="de-DE" sz="1200" dirty="0">
                <a:solidFill>
                  <a:schemeClr val="tx1"/>
                </a:solidFill>
              </a:rPr>
              <a:t>The </a:t>
            </a:r>
            <a:r>
              <a:rPr lang="de-DE" sz="1200" dirty="0" err="1">
                <a:solidFill>
                  <a:schemeClr val="tx1"/>
                </a:solidFill>
              </a:rPr>
              <a:t>daily</a:t>
            </a:r>
            <a:r>
              <a:rPr lang="de-DE" sz="1200" dirty="0">
                <a:solidFill>
                  <a:schemeClr val="tx1"/>
                </a:solidFill>
              </a:rPr>
              <a:t> </a:t>
            </a:r>
            <a:r>
              <a:rPr lang="de-DE" sz="1200" dirty="0" err="1">
                <a:solidFill>
                  <a:schemeClr val="tx1"/>
                </a:solidFill>
              </a:rPr>
              <a:t>rates</a:t>
            </a:r>
            <a:r>
              <a:rPr lang="de-DE" sz="1200" dirty="0">
                <a:solidFill>
                  <a:schemeClr val="tx1"/>
                </a:solidFill>
              </a:rPr>
              <a:t> </a:t>
            </a:r>
            <a:r>
              <a:rPr lang="de-DE" sz="1200" dirty="0" err="1">
                <a:solidFill>
                  <a:schemeClr val="tx1"/>
                </a:solidFill>
              </a:rPr>
              <a:t>are</a:t>
            </a:r>
            <a:r>
              <a:rPr lang="de-DE" sz="1200" dirty="0">
                <a:solidFill>
                  <a:schemeClr val="tx1"/>
                </a:solidFill>
              </a:rPr>
              <a:t> </a:t>
            </a:r>
            <a:r>
              <a:rPr lang="de-DE" sz="1200" dirty="0" err="1">
                <a:solidFill>
                  <a:schemeClr val="tx1"/>
                </a:solidFill>
              </a:rPr>
              <a:t>applicable</a:t>
            </a:r>
            <a:r>
              <a:rPr lang="de-DE" sz="1200" dirty="0">
                <a:solidFill>
                  <a:schemeClr val="tx1"/>
                </a:solidFill>
              </a:rPr>
              <a:t> </a:t>
            </a:r>
            <a:r>
              <a:rPr lang="de-DE" sz="1200" dirty="0" err="1">
                <a:solidFill>
                  <a:schemeClr val="tx1"/>
                </a:solidFill>
              </a:rPr>
              <a:t>for</a:t>
            </a:r>
            <a:r>
              <a:rPr lang="de-DE" sz="1200" dirty="0">
                <a:solidFill>
                  <a:schemeClr val="tx1"/>
                </a:solidFill>
              </a:rPr>
              <a:t> 8hrs </a:t>
            </a:r>
            <a:r>
              <a:rPr lang="de-DE" sz="1200" dirty="0" err="1">
                <a:solidFill>
                  <a:schemeClr val="tx1"/>
                </a:solidFill>
              </a:rPr>
              <a:t>of</a:t>
            </a:r>
            <a:r>
              <a:rPr lang="de-DE" sz="1200" dirty="0">
                <a:solidFill>
                  <a:schemeClr val="tx1"/>
                </a:solidFill>
              </a:rPr>
              <a:t> </a:t>
            </a:r>
            <a:r>
              <a:rPr lang="de-DE" sz="1200" dirty="0" err="1">
                <a:solidFill>
                  <a:schemeClr val="tx1"/>
                </a:solidFill>
              </a:rPr>
              <a:t>effort</a:t>
            </a:r>
            <a:r>
              <a:rPr lang="de-DE" sz="1200" dirty="0">
                <a:solidFill>
                  <a:schemeClr val="tx1"/>
                </a:solidFill>
              </a:rPr>
              <a:t>. </a:t>
            </a:r>
            <a:r>
              <a:rPr lang="de-DE" sz="1200" dirty="0" err="1">
                <a:solidFill>
                  <a:schemeClr val="tx1"/>
                </a:solidFill>
              </a:rPr>
              <a:t>Local</a:t>
            </a:r>
            <a:r>
              <a:rPr lang="de-DE" sz="1200" dirty="0">
                <a:solidFill>
                  <a:schemeClr val="tx1"/>
                </a:solidFill>
              </a:rPr>
              <a:t> </a:t>
            </a:r>
            <a:r>
              <a:rPr lang="de-DE" sz="1200" dirty="0" err="1">
                <a:solidFill>
                  <a:schemeClr val="tx1"/>
                </a:solidFill>
              </a:rPr>
              <a:t>holidays</a:t>
            </a:r>
            <a:r>
              <a:rPr lang="de-DE" sz="1200" dirty="0">
                <a:solidFill>
                  <a:schemeClr val="tx1"/>
                </a:solidFill>
              </a:rPr>
              <a:t> </a:t>
            </a:r>
            <a:r>
              <a:rPr lang="de-DE" sz="1200" dirty="0" err="1">
                <a:solidFill>
                  <a:schemeClr val="tx1"/>
                </a:solidFill>
              </a:rPr>
              <a:t>are</a:t>
            </a:r>
            <a:r>
              <a:rPr lang="de-DE" sz="1200" dirty="0">
                <a:solidFill>
                  <a:schemeClr val="tx1"/>
                </a:solidFill>
              </a:rPr>
              <a:t> </a:t>
            </a:r>
            <a:r>
              <a:rPr lang="de-DE" sz="1200" dirty="0" err="1">
                <a:solidFill>
                  <a:schemeClr val="tx1"/>
                </a:solidFill>
              </a:rPr>
              <a:t>applicable</a:t>
            </a:r>
            <a:r>
              <a:rPr lang="de-DE" sz="1200" dirty="0">
                <a:solidFill>
                  <a:schemeClr val="tx1"/>
                </a:solidFill>
              </a:rPr>
              <a:t>.</a:t>
            </a:r>
          </a:p>
          <a:p>
            <a:pPr marL="182563" indent="-182563">
              <a:buClr>
                <a:schemeClr val="accent1"/>
              </a:buClr>
              <a:buFont typeface="Wingdings" panose="05000000000000000000" pitchFamily="2" charset="2"/>
              <a:buChar char="§"/>
            </a:pPr>
            <a:r>
              <a:rPr lang="en-US" sz="1200" dirty="0">
                <a:solidFill>
                  <a:schemeClr val="tx1"/>
                </a:solidFill>
              </a:rPr>
              <a:t>The services by the Capgemini team will be performed primarily at Capgemini's offices and/or via home office from the base location of the Capgemini personnel. Coordination meetings and further discussions will take place via video conference. In addition, based on mutual agreement, workshops may be held in the DZ Bank offices in UK. </a:t>
            </a:r>
          </a:p>
          <a:p>
            <a:pPr marL="182563" indent="-182563">
              <a:buClr>
                <a:schemeClr val="accent1"/>
              </a:buClr>
              <a:buFont typeface="Wingdings" panose="05000000000000000000" pitchFamily="2" charset="2"/>
              <a:buChar char="§"/>
            </a:pPr>
            <a:r>
              <a:rPr lang="en-US" sz="1200" dirty="0">
                <a:solidFill>
                  <a:schemeClr val="tx1"/>
                </a:solidFill>
              </a:rPr>
              <a:t>Invoicing will be done based on actual effort at the end of each month. </a:t>
            </a:r>
          </a:p>
          <a:p>
            <a:pPr marL="182563" indent="-182563">
              <a:buClr>
                <a:schemeClr val="accent1"/>
              </a:buClr>
              <a:buFont typeface="Wingdings" panose="05000000000000000000" pitchFamily="2" charset="2"/>
              <a:buChar char="§"/>
            </a:pPr>
            <a:r>
              <a:rPr lang="en-US" sz="1200" dirty="0">
                <a:solidFill>
                  <a:schemeClr val="tx1"/>
                </a:solidFill>
              </a:rPr>
              <a:t>Above prices are exclusive of the respective applicable statutory value added tax.</a:t>
            </a:r>
          </a:p>
          <a:p>
            <a:pPr marL="182563" indent="-182563">
              <a:buClr>
                <a:schemeClr val="accent1"/>
              </a:buClr>
              <a:buFont typeface="Wingdings" panose="05000000000000000000" pitchFamily="2" charset="2"/>
              <a:buChar char="§"/>
            </a:pPr>
            <a:r>
              <a:rPr lang="en-US" sz="1200" dirty="0">
                <a:solidFill>
                  <a:schemeClr val="tx1"/>
                </a:solidFill>
              </a:rPr>
              <a:t>The offer from Capgemini is valid </a:t>
            </a:r>
            <a:r>
              <a:rPr lang="de-DE" sz="1200" dirty="0" err="1">
                <a:solidFill>
                  <a:schemeClr val="tx1"/>
                </a:solidFill>
              </a:rPr>
              <a:t>till</a:t>
            </a:r>
            <a:r>
              <a:rPr lang="de-DE" sz="1200" dirty="0">
                <a:solidFill>
                  <a:schemeClr val="tx1"/>
                </a:solidFill>
              </a:rPr>
              <a:t> 31.12.2026</a:t>
            </a:r>
            <a:endParaRPr lang="en-US" sz="1200" dirty="0">
              <a:solidFill>
                <a:schemeClr val="tx1"/>
              </a:solidFill>
            </a:endParaRPr>
          </a:p>
          <a:p>
            <a:pPr marL="182563" indent="-182563">
              <a:buClr>
                <a:schemeClr val="accent1"/>
              </a:buClr>
              <a:buFont typeface="Wingdings" panose="05000000000000000000" pitchFamily="2" charset="2"/>
              <a:buChar char="§"/>
            </a:pPr>
            <a:r>
              <a:rPr lang="en-US" sz="1200" dirty="0">
                <a:solidFill>
                  <a:schemeClr val="tx1"/>
                </a:solidFill>
              </a:rPr>
              <a:t>The Rate Card proposed here is applicable only for this RfP and for these roles/seniorities for 2026. For engagement beyond 2026, the Rates maybe revised.</a:t>
            </a:r>
          </a:p>
          <a:p>
            <a:pPr marL="182563" indent="-182563">
              <a:buClr>
                <a:schemeClr val="accent1"/>
              </a:buClr>
              <a:buFont typeface="Wingdings" panose="05000000000000000000" pitchFamily="2" charset="2"/>
              <a:buChar char="§"/>
            </a:pPr>
            <a:r>
              <a:rPr lang="en-US" sz="1200" dirty="0">
                <a:solidFill>
                  <a:schemeClr val="tx1"/>
                </a:solidFill>
              </a:rPr>
              <a:t>We require a 6-week resource onboarding time after contract signature. </a:t>
            </a:r>
            <a:endParaRPr lang="de-DE" sz="1400" dirty="0">
              <a:solidFill>
                <a:schemeClr val="tx1"/>
              </a:solidFill>
            </a:endParaRPr>
          </a:p>
        </p:txBody>
      </p:sp>
      <p:graphicFrame>
        <p:nvGraphicFramePr>
          <p:cNvPr id="12" name="Table Placeholder 4">
            <a:extLst>
              <a:ext uri="{FF2B5EF4-FFF2-40B4-BE49-F238E27FC236}">
                <a16:creationId xmlns:a16="http://schemas.microsoft.com/office/drawing/2014/main" id="{35C5D898-CC87-1C89-868A-89415906CA96}"/>
              </a:ext>
            </a:extLst>
          </p:cNvPr>
          <p:cNvGraphicFramePr>
            <a:graphicFrameLocks/>
          </p:cNvGraphicFramePr>
          <p:nvPr>
            <p:extLst>
              <p:ext uri="{D42A27DB-BD31-4B8C-83A1-F6EECF244321}">
                <p14:modId xmlns:p14="http://schemas.microsoft.com/office/powerpoint/2010/main" val="3457890884"/>
              </p:ext>
            </p:extLst>
          </p:nvPr>
        </p:nvGraphicFramePr>
        <p:xfrm>
          <a:off x="407989" y="2450445"/>
          <a:ext cx="11368798" cy="1892955"/>
        </p:xfrm>
        <a:graphic>
          <a:graphicData uri="http://schemas.openxmlformats.org/drawingml/2006/table">
            <a:tbl>
              <a:tblPr firstRow="1">
                <a:tableStyleId>{5C22544A-7EE6-4342-B048-85BDC9FD1C3A}</a:tableStyleId>
              </a:tblPr>
              <a:tblGrid>
                <a:gridCol w="4087811">
                  <a:extLst>
                    <a:ext uri="{9D8B030D-6E8A-4147-A177-3AD203B41FA5}">
                      <a16:colId xmlns:a16="http://schemas.microsoft.com/office/drawing/2014/main" val="1243403413"/>
                    </a:ext>
                  </a:extLst>
                </a:gridCol>
                <a:gridCol w="1295400">
                  <a:extLst>
                    <a:ext uri="{9D8B030D-6E8A-4147-A177-3AD203B41FA5}">
                      <a16:colId xmlns:a16="http://schemas.microsoft.com/office/drawing/2014/main" val="3688408670"/>
                    </a:ext>
                  </a:extLst>
                </a:gridCol>
                <a:gridCol w="2819400">
                  <a:extLst>
                    <a:ext uri="{9D8B030D-6E8A-4147-A177-3AD203B41FA5}">
                      <a16:colId xmlns:a16="http://schemas.microsoft.com/office/drawing/2014/main" val="1185296572"/>
                    </a:ext>
                  </a:extLst>
                </a:gridCol>
                <a:gridCol w="1292344">
                  <a:extLst>
                    <a:ext uri="{9D8B030D-6E8A-4147-A177-3AD203B41FA5}">
                      <a16:colId xmlns:a16="http://schemas.microsoft.com/office/drawing/2014/main" val="2121792064"/>
                    </a:ext>
                  </a:extLst>
                </a:gridCol>
                <a:gridCol w="1873843">
                  <a:extLst>
                    <a:ext uri="{9D8B030D-6E8A-4147-A177-3AD203B41FA5}">
                      <a16:colId xmlns:a16="http://schemas.microsoft.com/office/drawing/2014/main" val="2163038458"/>
                    </a:ext>
                  </a:extLst>
                </a:gridCol>
              </a:tblGrid>
              <a:tr h="505276">
                <a:tc>
                  <a:txBody>
                    <a:bodyPr/>
                    <a:lstStyle/>
                    <a:p>
                      <a:pPr algn="ctr">
                        <a:lnSpc>
                          <a:spcPct val="100000"/>
                        </a:lnSpc>
                      </a:pPr>
                      <a:r>
                        <a:rPr lang="de-DE" sz="1400" b="0" cap="all" baseline="0" noProof="0" dirty="0" err="1">
                          <a:solidFill>
                            <a:schemeClr val="bg1"/>
                          </a:solidFill>
                          <a:latin typeface="+mj-lt"/>
                        </a:rPr>
                        <a:t>Role</a:t>
                      </a:r>
                      <a:endParaRPr lang="de-DE" sz="1400" b="0" cap="all" baseline="0" noProof="0" dirty="0">
                        <a:solidFill>
                          <a:schemeClr val="bg1"/>
                        </a:solidFill>
                        <a:latin typeface="+mj-lt"/>
                      </a:endParaRPr>
                    </a:p>
                  </a:txBody>
                  <a:tcPr anchor="ctr">
                    <a:lnL w="12700" cmpd="sng">
                      <a:noFill/>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all" spc="0" normalizeH="0" baseline="0" noProof="0">
                          <a:ln>
                            <a:noFill/>
                          </a:ln>
                          <a:solidFill>
                            <a:schemeClr val="bg1"/>
                          </a:solidFill>
                          <a:effectLst/>
                          <a:uLnTx/>
                          <a:uFillTx/>
                          <a:latin typeface="+mj-lt"/>
                          <a:ea typeface="+mn-ea"/>
                          <a:cs typeface="+mn-cs"/>
                        </a:rPr>
                        <a:t>Level</a:t>
                      </a:r>
                    </a:p>
                  </a:txBody>
                  <a:tcPr marL="36000" marR="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all" spc="0" normalizeH="0" baseline="0" noProof="0" dirty="0">
                          <a:ln>
                            <a:noFill/>
                          </a:ln>
                          <a:solidFill>
                            <a:schemeClr val="bg1"/>
                          </a:solidFill>
                          <a:effectLst/>
                          <a:uLnTx/>
                          <a:uFillTx/>
                          <a:latin typeface="+mj-lt"/>
                          <a:ea typeface="+mn-ea"/>
                          <a:cs typeface="+mn-cs"/>
                        </a:rPr>
                        <a:t>Duration</a:t>
                      </a:r>
                    </a:p>
                  </a:txBody>
                  <a:tcPr marL="36000" marR="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all" spc="0" normalizeH="0" baseline="0" noProof="0" dirty="0">
                          <a:ln>
                            <a:noFill/>
                          </a:ln>
                          <a:solidFill>
                            <a:schemeClr val="bg1"/>
                          </a:solidFill>
                          <a:effectLst/>
                          <a:uLnTx/>
                          <a:uFillTx/>
                          <a:latin typeface="+mj-lt"/>
                          <a:ea typeface="+mn-ea"/>
                          <a:cs typeface="+mn-cs"/>
                        </a:rPr>
                        <a:t>LOCATION</a:t>
                      </a:r>
                    </a:p>
                  </a:txBody>
                  <a:tcPr marL="36000" marR="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tc>
                  <a:txBody>
                    <a:bodyPr/>
                    <a:lstStyle/>
                    <a:p>
                      <a:pPr marL="0" marR="0" lvl="0" indent="0" algn="ctr" rtl="0" eaLnBrk="1" fontAlgn="auto" latinLnBrk="0" hangingPunct="1">
                        <a:lnSpc>
                          <a:spcPct val="100000"/>
                        </a:lnSpc>
                        <a:spcBef>
                          <a:spcPts val="0"/>
                        </a:spcBef>
                        <a:spcAft>
                          <a:spcPts val="0"/>
                        </a:spcAft>
                        <a:buClrTx/>
                        <a:buSzTx/>
                        <a:buFontTx/>
                        <a:buNone/>
                      </a:pPr>
                      <a:r>
                        <a:rPr kumimoji="0" lang="de-DE" sz="1400" b="0" i="0" u="none" strike="noStrike" kern="1200" cap="all" spc="0" normalizeH="0" baseline="0" noProof="0" dirty="0">
                          <a:ln>
                            <a:noFill/>
                          </a:ln>
                          <a:solidFill>
                            <a:schemeClr val="bg1"/>
                          </a:solidFill>
                          <a:effectLst/>
                          <a:uLnTx/>
                          <a:uFillTx/>
                          <a:latin typeface="+mj-lt"/>
                          <a:ea typeface="+mn-ea"/>
                          <a:cs typeface="+mn-cs"/>
                        </a:rPr>
                        <a:t>Daily rate</a:t>
                      </a:r>
                      <a:r>
                        <a:rPr lang="de-DE" sz="1400" b="0" i="0" u="none" strike="noStrike" kern="1200" cap="all" spc="0" normalizeH="0" baseline="0" noProof="0" dirty="0">
                          <a:ln>
                            <a:noFill/>
                          </a:ln>
                          <a:solidFill>
                            <a:schemeClr val="bg1"/>
                          </a:solidFill>
                          <a:effectLst/>
                          <a:uLnTx/>
                          <a:uFillTx/>
                          <a:latin typeface="+mj-lt"/>
                          <a:ea typeface="+mn-ea"/>
                          <a:cs typeface="+mn-cs"/>
                        </a:rPr>
                        <a:t> </a:t>
                      </a:r>
                      <a:endParaRPr kumimoji="0" lang="de-DE" sz="1400" b="0" i="0" u="none" strike="noStrike" kern="1200" cap="all" spc="0" normalizeH="0" baseline="0" noProof="0" dirty="0">
                        <a:ln>
                          <a:noFill/>
                        </a:ln>
                        <a:solidFill>
                          <a:schemeClr val="bg1"/>
                        </a:solidFill>
                        <a:effectLst/>
                        <a:uLnTx/>
                        <a:uFillTx/>
                        <a:latin typeface="+mj-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all" spc="0" normalizeH="0" baseline="0" noProof="0" dirty="0">
                          <a:ln>
                            <a:noFill/>
                          </a:ln>
                          <a:solidFill>
                            <a:schemeClr val="bg1"/>
                          </a:solidFill>
                          <a:effectLst/>
                          <a:uLnTx/>
                          <a:uFillTx/>
                          <a:latin typeface="+mj-lt"/>
                          <a:ea typeface="+mn-ea"/>
                          <a:cs typeface="+mn-cs"/>
                        </a:rPr>
                        <a:t>(</a:t>
                      </a:r>
                      <a:r>
                        <a:rPr lang="de-DE" sz="1400" b="0" i="0" u="none" strike="noStrike" kern="1200" cap="all" spc="0" normalizeH="0" baseline="0" noProof="0" dirty="0">
                          <a:ln>
                            <a:noFill/>
                          </a:ln>
                          <a:solidFill>
                            <a:schemeClr val="bg1"/>
                          </a:solidFill>
                          <a:effectLst/>
                          <a:uLnTx/>
                          <a:uFillTx/>
                          <a:latin typeface="+mj-lt"/>
                          <a:ea typeface="+mn-ea"/>
                          <a:cs typeface="+mn-cs"/>
                        </a:rPr>
                        <a:t>EURO/DAY)</a:t>
                      </a:r>
                      <a:endParaRPr kumimoji="0" lang="de-DE" sz="1400" b="0" i="0" u="none" strike="noStrike" kern="1200" cap="all" spc="0" normalizeH="0" baseline="0" noProof="0" dirty="0">
                        <a:ln>
                          <a:noFill/>
                        </a:ln>
                        <a:solidFill>
                          <a:schemeClr val="bg1"/>
                        </a:solidFill>
                        <a:effectLst/>
                        <a:uLnTx/>
                        <a:uFillTx/>
                        <a:latin typeface="+mj-lt"/>
                        <a:ea typeface="+mn-ea"/>
                        <a:cs typeface="+mn-cs"/>
                      </a:endParaRPr>
                    </a:p>
                  </a:txBody>
                  <a:tcPr marL="36000" marR="36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tcPr>
                </a:tc>
                <a:extLst>
                  <a:ext uri="{0D108BD9-81ED-4DB2-BD59-A6C34878D82A}">
                    <a16:rowId xmlns:a16="http://schemas.microsoft.com/office/drawing/2014/main" val="3959249526"/>
                  </a:ext>
                </a:extLst>
              </a:tr>
              <a:tr h="134167">
                <a:tc>
                  <a:txBody>
                    <a:bodyPr/>
                    <a:lstStyle/>
                    <a:p>
                      <a:pPr lvl="0" algn="ctr">
                        <a:lnSpc>
                          <a:spcPct val="100000"/>
                        </a:lnSpc>
                        <a:buNone/>
                      </a:pPr>
                      <a:r>
                        <a:rPr lang="en-US" sz="1400" dirty="0"/>
                        <a:t>EXPERT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ysDot"/>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400" b="0" i="0" u="none" strike="noStrike" kern="1200" dirty="0">
                          <a:solidFill>
                            <a:schemeClr val="tx1"/>
                          </a:solidFill>
                          <a:effectLst/>
                          <a:latin typeface="+mn-lt"/>
                          <a:ea typeface="+mn-ea"/>
                          <a:cs typeface="+mn-cs"/>
                        </a:rPr>
                        <a:t>4</a:t>
                      </a:r>
                    </a:p>
                  </a:txBody>
                  <a:tcPr marL="0" marR="0"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400" b="0" i="0" u="none" strike="noStrike" kern="1200" dirty="0">
                          <a:solidFill>
                            <a:schemeClr val="tx1"/>
                          </a:solidFill>
                          <a:effectLst/>
                          <a:latin typeface="+mn-lt"/>
                          <a:ea typeface="+mn-ea"/>
                          <a:cs typeface="+mn-cs"/>
                        </a:rPr>
                        <a:t>01.04.2026 -30.11.2026</a:t>
                      </a:r>
                    </a:p>
                  </a:txBody>
                  <a:tcPr marL="0" marR="0"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fontAlgn="b"/>
                      <a:r>
                        <a:rPr lang="en-US" sz="1400" b="0" i="0" u="none" strike="noStrike" kern="1200" dirty="0">
                          <a:solidFill>
                            <a:schemeClr val="tx1"/>
                          </a:solidFill>
                          <a:effectLst/>
                          <a:latin typeface="+mn-lt"/>
                          <a:ea typeface="+mn-ea"/>
                          <a:cs typeface="+mn-cs"/>
                        </a:rPr>
                        <a:t>UK</a:t>
                      </a:r>
                    </a:p>
                  </a:txBody>
                  <a:tcPr marL="0" marR="0" marT="0"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dirty="0">
                          <a:ln>
                            <a:noFill/>
                          </a:ln>
                          <a:solidFill>
                            <a:schemeClr val="tx1"/>
                          </a:solidFill>
                          <a:effectLst/>
                          <a:uLnTx/>
                          <a:uFillTx/>
                          <a:latin typeface="+mn-lt"/>
                          <a:ea typeface="+mn-ea"/>
                          <a:cs typeface="+mn-cs"/>
                        </a:rPr>
                        <a:t>2.100</a:t>
                      </a: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28575" cap="flat" cmpd="sng" algn="ctr">
                      <a:no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90348787"/>
                  </a:ext>
                </a:extLst>
              </a:tr>
              <a:tr h="356665">
                <a:tc>
                  <a:txBody>
                    <a:bodyPr/>
                    <a:lstStyle/>
                    <a:p>
                      <a:pPr lvl="0" algn="ctr">
                        <a:lnSpc>
                          <a:spcPct val="100000"/>
                        </a:lnSpc>
                        <a:buNone/>
                      </a:pPr>
                      <a:r>
                        <a:rPr lang="en-US" sz="1400" dirty="0"/>
                        <a:t>EXPERT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lnSpc>
                          <a:spcPct val="100000"/>
                        </a:lnSpc>
                      </a:pPr>
                      <a:r>
                        <a:rPr lang="de-DE" sz="1400" b="0" i="0" u="none" strike="noStrike" kern="1200" dirty="0">
                          <a:solidFill>
                            <a:schemeClr val="tx1"/>
                          </a:solidFill>
                          <a:effectLst/>
                          <a:latin typeface="+mn-lt"/>
                          <a:ea typeface="+mn-ea"/>
                          <a:cs typeface="+mn-cs"/>
                        </a:rPr>
                        <a:t>4</a:t>
                      </a:r>
                      <a:endParaRPr lang="pl-PL" sz="1400" b="0" i="0" u="none" strike="noStrike" kern="1200" dirty="0">
                        <a:solidFill>
                          <a:schemeClr val="tx1"/>
                        </a:solidFill>
                        <a:effectLst/>
                        <a:latin typeface="+mn-lt"/>
                        <a:ea typeface="+mn-ea"/>
                        <a:cs typeface="+mn-cs"/>
                      </a:endParaRP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Ubuntu"/>
                          <a:ea typeface="+mn-ea"/>
                          <a:cs typeface="+mn-cs"/>
                        </a:rPr>
                        <a:t>01.04.2026 -30.11.2026</a:t>
                      </a: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Ubuntu"/>
                          <a:ea typeface="+mn-ea"/>
                          <a:cs typeface="+mn-cs"/>
                        </a:rPr>
                        <a:t>INDIA</a:t>
                      </a: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lvl="0" algn="ctr">
                        <a:lnSpc>
                          <a:spcPct val="100000"/>
                        </a:lnSpc>
                        <a:spcBef>
                          <a:spcPts val="0"/>
                        </a:spcBef>
                        <a:spcAft>
                          <a:spcPts val="0"/>
                        </a:spcAft>
                        <a:buNone/>
                      </a:pPr>
                      <a:r>
                        <a:rPr lang="de-DE" sz="1400" b="0" i="0" u="none" strike="noStrike" kern="1200" cap="none" spc="0" normalizeH="0" baseline="0" noProof="0" dirty="0">
                          <a:ln>
                            <a:noFill/>
                          </a:ln>
                          <a:solidFill>
                            <a:srgbClr val="000000"/>
                          </a:solidFill>
                          <a:effectLst/>
                          <a:uLnTx/>
                          <a:uFillTx/>
                          <a:latin typeface="Ubuntu"/>
                        </a:rPr>
                        <a:t>400</a:t>
                      </a:r>
                      <a:endParaRPr lang="pl-PL" sz="1400" b="0" i="0" u="none" strike="noStrike" kern="1200" cap="none" spc="0" normalizeH="0" baseline="0" noProof="0" dirty="0">
                        <a:ln>
                          <a:noFill/>
                        </a:ln>
                        <a:solidFill>
                          <a:srgbClr val="000000"/>
                        </a:solidFill>
                        <a:effectLst/>
                        <a:uLnTx/>
                        <a:uFillTx/>
                        <a:latin typeface="Ubuntu"/>
                      </a:endParaRP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874772154"/>
                  </a:ext>
                </a:extLst>
              </a:tr>
              <a:tr h="3566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SENIOR CONSULTANT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lnSpc>
                          <a:spcPct val="100000"/>
                        </a:lnSpc>
                      </a:pPr>
                      <a:r>
                        <a:rPr lang="de-DE" sz="1400" b="0" i="0" u="none" strike="noStrike" kern="1200" dirty="0">
                          <a:solidFill>
                            <a:schemeClr val="tx1"/>
                          </a:solidFill>
                          <a:effectLst/>
                          <a:latin typeface="+mn-lt"/>
                          <a:ea typeface="+mn-ea"/>
                          <a:cs typeface="+mn-cs"/>
                        </a:rPr>
                        <a:t>3</a:t>
                      </a:r>
                      <a:endParaRPr lang="pl-PL" sz="1400" b="0" i="0" u="none" strike="noStrike" kern="1200" dirty="0">
                        <a:solidFill>
                          <a:schemeClr val="tx1"/>
                        </a:solidFill>
                        <a:effectLst/>
                        <a:latin typeface="+mn-lt"/>
                        <a:ea typeface="+mn-ea"/>
                        <a:cs typeface="+mn-cs"/>
                      </a:endParaRP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Ubuntu"/>
                          <a:ea typeface="+mn-ea"/>
                          <a:cs typeface="+mn-cs"/>
                        </a:rPr>
                        <a:t>01.04.2026 -30.11.2026</a:t>
                      </a: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Ubuntu"/>
                          <a:ea typeface="+mn-ea"/>
                          <a:cs typeface="+mn-cs"/>
                        </a:rPr>
                        <a:t>INDIA</a:t>
                      </a: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lvl="0" algn="ctr">
                        <a:lnSpc>
                          <a:spcPct val="100000"/>
                        </a:lnSpc>
                        <a:spcBef>
                          <a:spcPts val="0"/>
                        </a:spcBef>
                        <a:spcAft>
                          <a:spcPts val="0"/>
                        </a:spcAft>
                        <a:buNone/>
                      </a:pPr>
                      <a:r>
                        <a:rPr lang="de-DE" sz="1400" b="0" i="0" u="none" strike="noStrike" kern="1200" cap="none" spc="0" normalizeH="0" baseline="0" noProof="0" dirty="0">
                          <a:ln>
                            <a:noFill/>
                          </a:ln>
                          <a:solidFill>
                            <a:srgbClr val="000000"/>
                          </a:solidFill>
                          <a:effectLst/>
                          <a:uLnTx/>
                          <a:uFillTx/>
                          <a:latin typeface="Ubuntu"/>
                        </a:rPr>
                        <a:t>350</a:t>
                      </a: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576740213"/>
                  </a:ext>
                </a:extLst>
              </a:tr>
              <a:tr h="356665">
                <a:tc>
                  <a:txBody>
                    <a:bodyPr/>
                    <a:lstStyle/>
                    <a:p>
                      <a:pPr marL="0" marR="0" lvl="0" indent="0" algn="ctr">
                        <a:lnSpc>
                          <a:spcPct val="100000"/>
                        </a:lnSpc>
                        <a:spcBef>
                          <a:spcPts val="0"/>
                        </a:spcBef>
                        <a:spcAft>
                          <a:spcPts val="0"/>
                        </a:spcAft>
                        <a:buNone/>
                      </a:pPr>
                      <a:r>
                        <a:rPr lang="en-US" sz="1400" dirty="0"/>
                        <a:t>CONSULTANT</a:t>
                      </a:r>
                    </a:p>
                  </a:txBody>
                  <a:tcPr anchor="ctr">
                    <a:lnL w="9525" cap="flat" cmpd="sng" algn="ctr">
                      <a:solidFill>
                        <a:schemeClr val="bg1">
                          <a:lumMod val="65000"/>
                        </a:schemeClr>
                      </a:solidFill>
                      <a:prstDash val="solid"/>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lnSpc>
                          <a:spcPct val="100000"/>
                        </a:lnSpc>
                      </a:pPr>
                      <a:r>
                        <a:rPr lang="de-DE" sz="1400" b="0" i="0" u="none" strike="noStrike" kern="1200" dirty="0">
                          <a:solidFill>
                            <a:schemeClr val="tx1"/>
                          </a:solidFill>
                          <a:effectLst/>
                          <a:latin typeface="+mn-lt"/>
                          <a:ea typeface="+mn-ea"/>
                          <a:cs typeface="+mn-cs"/>
                        </a:rPr>
                        <a:t>2</a:t>
                      </a:r>
                      <a:endParaRPr lang="pl-PL" sz="1400" b="0" i="0" u="none" strike="noStrike" kern="1200" dirty="0">
                        <a:solidFill>
                          <a:schemeClr val="tx1"/>
                        </a:solidFill>
                        <a:effectLst/>
                        <a:latin typeface="+mn-lt"/>
                        <a:ea typeface="+mn-ea"/>
                        <a:cs typeface="+mn-cs"/>
                      </a:endParaRP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Ubuntu"/>
                          <a:ea typeface="+mn-ea"/>
                          <a:cs typeface="+mn-cs"/>
                        </a:rPr>
                        <a:t>01.04.2026 -30.11.2026</a:t>
                      </a: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Ubuntu"/>
                          <a:ea typeface="+mn-ea"/>
                          <a:cs typeface="+mn-cs"/>
                        </a:rPr>
                        <a:t>INDIA</a:t>
                      </a: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lvl="0" algn="ctr">
                        <a:lnSpc>
                          <a:spcPct val="100000"/>
                        </a:lnSpc>
                        <a:spcBef>
                          <a:spcPts val="0"/>
                        </a:spcBef>
                        <a:spcAft>
                          <a:spcPts val="0"/>
                        </a:spcAft>
                        <a:buNone/>
                      </a:pPr>
                      <a:r>
                        <a:rPr lang="de-DE" sz="1400" b="0" i="0" u="none" strike="noStrike" kern="1200" cap="none" spc="0" normalizeH="0" baseline="0" noProof="0" dirty="0">
                          <a:ln>
                            <a:noFill/>
                          </a:ln>
                          <a:solidFill>
                            <a:srgbClr val="000000"/>
                          </a:solidFill>
                          <a:effectLst/>
                          <a:uLnTx/>
                          <a:uFillTx/>
                          <a:latin typeface="Ubuntu"/>
                        </a:rPr>
                        <a:t>275</a:t>
                      </a:r>
                    </a:p>
                  </a:txBody>
                  <a:tcPr marR="9000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44950414"/>
                  </a:ext>
                </a:extLst>
              </a:tr>
            </a:tbl>
          </a:graphicData>
        </a:graphic>
      </p:graphicFrame>
      <p:sp>
        <p:nvSpPr>
          <p:cNvPr id="5" name="Rectangle : coins arrondis 18">
            <a:extLst>
              <a:ext uri="{FF2B5EF4-FFF2-40B4-BE49-F238E27FC236}">
                <a16:creationId xmlns:a16="http://schemas.microsoft.com/office/drawing/2014/main" id="{A2B68D0F-D7D1-0960-B060-589B87D9FDF9}"/>
              </a:ext>
            </a:extLst>
          </p:cNvPr>
          <p:cNvSpPr/>
          <p:nvPr/>
        </p:nvSpPr>
        <p:spPr>
          <a:xfrm>
            <a:off x="394494" y="4454236"/>
            <a:ext cx="11395788" cy="228600"/>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a:ln w="25400" cap="flat" cmpd="sng" algn="ctr">
            <a:noFill/>
            <a:prstDash val="solid"/>
          </a:ln>
          <a:effectLst/>
        </p:spPr>
        <p:txBody>
          <a:bodyPr lIns="18000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lang="en-US" sz="1400" b="1" kern="0" dirty="0">
                <a:solidFill>
                  <a:schemeClr val="bg1"/>
                </a:solidFill>
                <a:cs typeface="Calibri" panose="020F0502020204030204" pitchFamily="34" charset="0"/>
              </a:rPr>
              <a:t>Commercial Assumptions</a:t>
            </a:r>
          </a:p>
        </p:txBody>
      </p:sp>
    </p:spTree>
    <p:extLst>
      <p:ext uri="{BB962C8B-B14F-4D97-AF65-F5344CB8AC3E}">
        <p14:creationId xmlns:p14="http://schemas.microsoft.com/office/powerpoint/2010/main" val="3145953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DAC0A7-712B-E757-98B6-2794BBAD25DE}"/>
              </a:ext>
            </a:extLst>
          </p:cNvPr>
          <p:cNvSpPr>
            <a:spLocks noGrp="1"/>
          </p:cNvSpPr>
          <p:nvPr>
            <p:ph type="title"/>
          </p:nvPr>
        </p:nvSpPr>
        <p:spPr/>
        <p:txBody>
          <a:bodyPr vert="horz" lIns="0" tIns="0" rIns="0" bIns="0" rtlCol="0" anchor="t" anchorCtr="0">
            <a:noAutofit/>
          </a:bodyPr>
          <a:lstStyle/>
          <a:p>
            <a:r>
              <a:rPr lang="en-US" dirty="0"/>
              <a:t>NOTICE TO THE RECIPIENT OF THIS PROPOSAL - LEGAL DISCLAIMER</a:t>
            </a:r>
            <a:br>
              <a:rPr lang="en-US" dirty="0"/>
            </a:br>
            <a:endParaRPr lang="en-IN" dirty="0"/>
          </a:p>
        </p:txBody>
      </p:sp>
      <p:sp>
        <p:nvSpPr>
          <p:cNvPr id="7" name="Rectangle 6">
            <a:extLst>
              <a:ext uri="{FF2B5EF4-FFF2-40B4-BE49-F238E27FC236}">
                <a16:creationId xmlns:a16="http://schemas.microsoft.com/office/drawing/2014/main" id="{54AEF1CA-2C8D-16FD-A882-321607CBEA7B}"/>
              </a:ext>
            </a:extLst>
          </p:cNvPr>
          <p:cNvSpPr/>
          <p:nvPr/>
        </p:nvSpPr>
        <p:spPr>
          <a:xfrm>
            <a:off x="484621" y="1106905"/>
            <a:ext cx="11210074" cy="5133490"/>
          </a:xfrm>
          <a:prstGeom prst="rect">
            <a:avLst/>
          </a:prstGeom>
          <a:solidFill>
            <a:schemeClr val="bg1">
              <a:lumMod val="95000"/>
            </a:schemeClr>
          </a:solidFill>
          <a:ln w="76200">
            <a:solidFill>
              <a:schemeClr val="bg1"/>
            </a:solid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lumMod val="85000"/>
                  <a:lumOff val="15000"/>
                </a:prstClr>
              </a:solidFill>
              <a:effectLst/>
              <a:uLnTx/>
              <a:uFillTx/>
              <a:ea typeface="+mn-ea"/>
              <a:cs typeface="+mn-cs"/>
            </a:endParaRPr>
          </a:p>
        </p:txBody>
      </p:sp>
      <p:sp>
        <p:nvSpPr>
          <p:cNvPr id="12" name="TextBox 11">
            <a:extLst>
              <a:ext uri="{FF2B5EF4-FFF2-40B4-BE49-F238E27FC236}">
                <a16:creationId xmlns:a16="http://schemas.microsoft.com/office/drawing/2014/main" id="{1FD7F2E3-61ED-C4B1-FB92-D9BF5FD9F31D}"/>
              </a:ext>
            </a:extLst>
          </p:cNvPr>
          <p:cNvSpPr txBox="1"/>
          <p:nvPr/>
        </p:nvSpPr>
        <p:spPr>
          <a:xfrm>
            <a:off x="496888" y="1175753"/>
            <a:ext cx="11149680" cy="5062924"/>
          </a:xfrm>
          <a:prstGeom prst="rect">
            <a:avLst/>
          </a:prstGeom>
          <a:noFill/>
        </p:spPr>
        <p:txBody>
          <a:bodyPr wrap="square" rtlCol="0" anchor="ctr">
            <a:spAutoFit/>
          </a:bodyPr>
          <a:lstStyle/>
          <a:p>
            <a:pPr rtl="0" fontAlgn="base"/>
            <a:r>
              <a:rPr lang="en-US" sz="1200" b="0" i="0" dirty="0">
                <a:solidFill>
                  <a:srgbClr val="000000"/>
                </a:solidFill>
                <a:effectLst/>
              </a:rPr>
              <a:t>The information in this document is provided in strict confidence. This document contains business and trade secrets of Capgemini and/or third parties who have authorized Capgemini to use and disclose such information. It may only be used for the purpose of evaluating the information contemplated herein and be transmitted to professional advisors to this end. Without the prior consent of Capgemini, it must not be produced in whole or in part, given or communicated to any third party, whereas affiliates of the parties in the meaning of Section 15 et seq. of the German Stock Corporation Act (</a:t>
            </a:r>
            <a:r>
              <a:rPr lang="en-US" sz="1200" b="0" i="0" dirty="0" err="1">
                <a:solidFill>
                  <a:srgbClr val="000000"/>
                </a:solidFill>
                <a:effectLst/>
              </a:rPr>
              <a:t>AktG</a:t>
            </a:r>
            <a:r>
              <a:rPr lang="en-US" sz="1200" b="0" i="0" dirty="0">
                <a:solidFill>
                  <a:srgbClr val="000000"/>
                </a:solidFill>
                <a:effectLst/>
              </a:rPr>
              <a:t>) and their employees are not deemed to be third parties in this context.​</a:t>
            </a:r>
          </a:p>
          <a:p>
            <a:pPr rtl="0" fontAlgn="base"/>
            <a:endParaRPr lang="en-US" sz="1200" b="0" i="0" dirty="0">
              <a:solidFill>
                <a:srgbClr val="000000"/>
              </a:solidFill>
              <a:effectLst/>
            </a:endParaRPr>
          </a:p>
          <a:p>
            <a:pPr rtl="0" fontAlgn="base"/>
            <a:r>
              <a:rPr lang="en-US" sz="1200" b="0" i="0" dirty="0">
                <a:solidFill>
                  <a:srgbClr val="000000"/>
                </a:solidFill>
                <a:effectLst/>
              </a:rPr>
              <a:t>Any trademarks and other service marks contained in this document including the Capgemini name and logos, are the property of respective owners and may not be used without their prior written permission. ​</a:t>
            </a:r>
          </a:p>
          <a:p>
            <a:pPr rtl="0" fontAlgn="base"/>
            <a:endParaRPr lang="en-US" sz="1200" b="0" i="0" dirty="0">
              <a:solidFill>
                <a:srgbClr val="000000"/>
              </a:solidFill>
              <a:effectLst/>
            </a:endParaRPr>
          </a:p>
          <a:p>
            <a:pPr rtl="0" fontAlgn="base"/>
            <a:r>
              <a:rPr lang="en-US" sz="1200" b="0" i="0" dirty="0">
                <a:solidFill>
                  <a:srgbClr val="000000"/>
                </a:solidFill>
                <a:effectLst/>
              </a:rPr>
              <a:t>The offer is based on the information made available to Capgemini for the purpose of the offer, the documents and data provided, and the assumptions made and disclosed by Capgemini.​</a:t>
            </a:r>
          </a:p>
          <a:p>
            <a:pPr rtl="0" fontAlgn="base"/>
            <a:endParaRPr lang="en-US" sz="1200" b="0" i="0" dirty="0">
              <a:solidFill>
                <a:srgbClr val="000000"/>
              </a:solidFill>
              <a:effectLst/>
            </a:endParaRPr>
          </a:p>
          <a:p>
            <a:pPr rtl="0" fontAlgn="base"/>
            <a:r>
              <a:rPr lang="en-US" sz="1200" b="0" i="0" dirty="0">
                <a:solidFill>
                  <a:srgbClr val="000000"/>
                </a:solidFill>
                <a:effectLst/>
              </a:rPr>
              <a:t>Capgemini reserves the right to adjust the offer in consultation with you should it become apparent during the further course of the tender process that information, documents or assumptions are no longer applicable or are incomplete. </a:t>
            </a:r>
          </a:p>
          <a:p>
            <a:pPr marL="0" marR="0" lvl="0" indent="0" defTabSz="914400" eaLnBrk="1" fontAlgn="auto" latinLnBrk="0" hangingPunct="1">
              <a:lnSpc>
                <a:spcPct val="100000"/>
              </a:lnSpc>
              <a:spcBef>
                <a:spcPts val="0"/>
              </a:spcBef>
              <a:spcAft>
                <a:spcPts val="0"/>
              </a:spcAft>
              <a:buClrTx/>
              <a:buSzTx/>
              <a:buFontTx/>
              <a:buNone/>
              <a:tabLst/>
              <a:defRPr/>
            </a:pPr>
            <a:endParaRPr kumimoji="0" lang="de-DE" sz="1200" b="0" i="0" u="none" strike="noStrike" kern="0" cap="none" spc="0" normalizeH="0" baseline="0" noProof="0" dirty="0">
              <a:ln>
                <a:noFill/>
              </a:ln>
              <a:effectLst/>
              <a:uLnTx/>
              <a:uFillTx/>
              <a:ea typeface="+mn-ea"/>
              <a:cs typeface="+mn-cs"/>
            </a:endParaRPr>
          </a:p>
          <a:p>
            <a:r>
              <a:rPr lang="en-US" sz="1200" dirty="0"/>
              <a:t>The offer for the services provided by Capgemini is submitted on the basis of the Master Agreement for work and services and supplementary agreements concluded between </a:t>
            </a:r>
            <a:r>
              <a:rPr lang="de-DE" sz="1200" kern="0" dirty="0"/>
              <a:t>R+V Allgemeine Versicherung AG and Capgemini Deutschland GmbH on 31.05.2011</a:t>
            </a:r>
            <a:r>
              <a:rPr kumimoji="0" lang="de-DE" sz="1200" b="0" i="0" u="none" strike="noStrike" kern="0" cap="none" spc="0" normalizeH="0" baseline="0" noProof="0" dirty="0">
                <a:ln>
                  <a:noFill/>
                </a:ln>
                <a:effectLst/>
                <a:uLnTx/>
                <a:uFillTx/>
                <a:ea typeface="+mn-ea"/>
                <a:cs typeface="+mn-cs"/>
              </a:rPr>
              <a:t>. </a:t>
            </a:r>
            <a:endParaRPr lang="en-US" sz="1200" dirty="0"/>
          </a:p>
          <a:p>
            <a:endParaRPr lang="en-US" sz="1200" dirty="0"/>
          </a:p>
          <a:p>
            <a:r>
              <a:rPr lang="en-US" sz="1200" dirty="0"/>
              <a:t>The submission of this offer does not result in a binding contract between the parties. An effective agreement will only come into effect upon the conclusion of an individual contract binding on both parties (Project Agreement) under the abovementioned MSA. We are very confident to come to such individual contract with you.</a:t>
            </a:r>
          </a:p>
          <a:p>
            <a:endParaRPr lang="en-US" sz="1200" dirty="0"/>
          </a:p>
          <a:p>
            <a:r>
              <a:rPr lang="en-US" sz="1200" dirty="0">
                <a:solidFill>
                  <a:schemeClr val="tx2"/>
                </a:solidFill>
              </a:rPr>
              <a:t>The profiles of our team members provided are indicative. Depending on the availability at the actual time of the project Capgemini may provide alternative equivalent profiles. The curricula vitae of employees of our company attached to our proposal should give you an overview of the know-how and experience available within our company. Any determination of the actual project team shall be made in accordance with any qualifications identified together with you as necessary during the project preparation and under consideration of the employees as presented in our proposal. </a:t>
            </a:r>
            <a:endParaRPr lang="en-US" sz="1100" dirty="0">
              <a:solidFill>
                <a:schemeClr val="tx2"/>
              </a:solidFill>
            </a:endParaRPr>
          </a:p>
        </p:txBody>
      </p:sp>
    </p:spTree>
    <p:extLst>
      <p:ext uri="{BB962C8B-B14F-4D97-AF65-F5344CB8AC3E}">
        <p14:creationId xmlns:p14="http://schemas.microsoft.com/office/powerpoint/2010/main" val="2505555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67B2E-565E-9EF0-2423-645CC96FECD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03AED60-0977-1442-06BB-FC4619371AA5}"/>
              </a:ext>
            </a:extLst>
          </p:cNvPr>
          <p:cNvPicPr>
            <a:picLocks noChangeAspect="1"/>
          </p:cNvPicPr>
          <p:nvPr/>
        </p:nvPicPr>
        <p:blipFill>
          <a:blip r:embed="rId2">
            <a:extLst>
              <a:ext uri="{28A0092B-C50C-407E-A947-70E740481C1C}">
                <a14:useLocalDpi xmlns:a14="http://schemas.microsoft.com/office/drawing/2010/main" val="0"/>
              </a:ext>
            </a:extLst>
          </a:blip>
          <a:srcRect t="33877" b="28576"/>
          <a:stretch>
            <a:fillRect/>
          </a:stretch>
        </p:blipFill>
        <p:spPr>
          <a:xfrm>
            <a:off x="0" y="12710"/>
            <a:ext cx="12192001" cy="6857990"/>
          </a:xfrm>
          <a:prstGeom prst="rect">
            <a:avLst/>
          </a:prstGeom>
          <a:noFill/>
        </p:spPr>
      </p:pic>
      <p:sp>
        <p:nvSpPr>
          <p:cNvPr id="4" name="Rectangle 3">
            <a:extLst>
              <a:ext uri="{FF2B5EF4-FFF2-40B4-BE49-F238E27FC236}">
                <a16:creationId xmlns:a16="http://schemas.microsoft.com/office/drawing/2014/main" id="{DDDE6F11-65C7-B2E2-EBE1-BED2A83FCB42}"/>
              </a:ext>
              <a:ext uri="{C183D7F6-B498-43B3-948B-1728B52AA6E4}">
                <adec:decorative xmlns:adec="http://schemas.microsoft.com/office/drawing/2017/decorative" val="1"/>
              </a:ext>
            </a:extLst>
          </p:cNvPr>
          <p:cNvSpPr/>
          <p:nvPr/>
        </p:nvSpPr>
        <p:spPr bwMode="white">
          <a:xfrm>
            <a:off x="0" y="1271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9" dirty="0">
              <a:solidFill>
                <a:schemeClr val="tx1"/>
              </a:solidFill>
              <a:latin typeface="+mj-lt"/>
            </a:endParaRPr>
          </a:p>
        </p:txBody>
      </p:sp>
      <p:sp>
        <p:nvSpPr>
          <p:cNvPr id="5" name="object 5">
            <a:extLst>
              <a:ext uri="{FF2B5EF4-FFF2-40B4-BE49-F238E27FC236}">
                <a16:creationId xmlns:a16="http://schemas.microsoft.com/office/drawing/2014/main" id="{A6E1CCAE-1BC0-1FE3-E1F2-876DF3F45002}"/>
              </a:ext>
            </a:extLst>
          </p:cNvPr>
          <p:cNvSpPr txBox="1">
            <a:spLocks/>
          </p:cNvSpPr>
          <p:nvPr/>
        </p:nvSpPr>
        <p:spPr>
          <a:xfrm>
            <a:off x="383057" y="3399508"/>
            <a:ext cx="4180362" cy="119898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a:defRPr/>
            </a:pPr>
            <a:r>
              <a:rPr lang="en-US" sz="4000" b="1" dirty="0"/>
              <a:t>OUR INDICATIVE TEAM</a:t>
            </a:r>
            <a:endParaRPr lang="en-US" sz="4000" spc="-6" dirty="0"/>
          </a:p>
        </p:txBody>
      </p:sp>
    </p:spTree>
    <p:extLst>
      <p:ext uri="{BB962C8B-B14F-4D97-AF65-F5344CB8AC3E}">
        <p14:creationId xmlns:p14="http://schemas.microsoft.com/office/powerpoint/2010/main" val="22173144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CB55B-7857-3FE9-5866-C85CEBE73B9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F3DD378F-10A4-4C92-1B30-F1B6D2978EE5}"/>
              </a:ext>
            </a:extLst>
          </p:cNvPr>
          <p:cNvSpPr>
            <a:spLocks noGrp="1"/>
          </p:cNvSpPr>
          <p:nvPr>
            <p:ph type="title"/>
          </p:nvPr>
        </p:nvSpPr>
        <p:spPr/>
        <p:txBody>
          <a:bodyPr/>
          <a:lstStyle/>
          <a:p>
            <a:r>
              <a:rPr lang="en-US"/>
              <a:t>TPH UPGRADE PROGRAM MANAGER</a:t>
            </a:r>
            <a:endParaRPr lang="en-IN"/>
          </a:p>
        </p:txBody>
      </p:sp>
      <p:grpSp>
        <p:nvGrpSpPr>
          <p:cNvPr id="10" name="Group 9">
            <a:extLst>
              <a:ext uri="{FF2B5EF4-FFF2-40B4-BE49-F238E27FC236}">
                <a16:creationId xmlns:a16="http://schemas.microsoft.com/office/drawing/2014/main" id="{973636D6-B3EB-5FC0-DE6B-46742E335968}"/>
              </a:ext>
            </a:extLst>
          </p:cNvPr>
          <p:cNvGrpSpPr/>
          <p:nvPr/>
        </p:nvGrpSpPr>
        <p:grpSpPr>
          <a:xfrm>
            <a:off x="407987" y="778765"/>
            <a:ext cx="11376025" cy="496888"/>
            <a:chOff x="1828800" y="2273300"/>
            <a:chExt cx="2387600" cy="444500"/>
          </a:xfrm>
        </p:grpSpPr>
        <p:cxnSp>
          <p:nvCxnSpPr>
            <p:cNvPr id="8" name="Straight Connector 7">
              <a:extLst>
                <a:ext uri="{FF2B5EF4-FFF2-40B4-BE49-F238E27FC236}">
                  <a16:creationId xmlns:a16="http://schemas.microsoft.com/office/drawing/2014/main" id="{DE695997-202C-2BEB-31A5-2AB7BFEA4844}"/>
                </a:ext>
              </a:extLst>
            </p:cNvPr>
            <p:cNvCxnSpPr/>
            <p:nvPr/>
          </p:nvCxnSpPr>
          <p:spPr>
            <a:xfrm>
              <a:off x="1828800" y="22733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D70310-AAD1-EF90-AAC1-B4BD15497011}"/>
                </a:ext>
              </a:extLst>
            </p:cNvPr>
            <p:cNvCxnSpPr/>
            <p:nvPr/>
          </p:nvCxnSpPr>
          <p:spPr>
            <a:xfrm>
              <a:off x="1828800" y="27178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C29792C7-E580-8A07-7D48-3C2F0450D0CE}"/>
              </a:ext>
            </a:extLst>
          </p:cNvPr>
          <p:cNvSpPr/>
          <p:nvPr/>
        </p:nvSpPr>
        <p:spPr>
          <a:xfrm>
            <a:off x="407988" y="875936"/>
            <a:ext cx="2877035" cy="30254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b="1"/>
              <a:t>Experience Highlight</a:t>
            </a:r>
            <a:endParaRPr lang="en-IN" sz="1600" b="1"/>
          </a:p>
        </p:txBody>
      </p:sp>
      <p:sp>
        <p:nvSpPr>
          <p:cNvPr id="24" name="Rectangle: Rounded Corners 23">
            <a:extLst>
              <a:ext uri="{FF2B5EF4-FFF2-40B4-BE49-F238E27FC236}">
                <a16:creationId xmlns:a16="http://schemas.microsoft.com/office/drawing/2014/main" id="{9F4D7F36-FC76-C50A-E8C3-43A3A5694BC7}"/>
              </a:ext>
            </a:extLst>
          </p:cNvPr>
          <p:cNvSpPr/>
          <p:nvPr/>
        </p:nvSpPr>
        <p:spPr>
          <a:xfrm>
            <a:off x="407988" y="1432814"/>
            <a:ext cx="2877035" cy="4876800"/>
          </a:xfrm>
          <a:prstGeom prst="roundRect">
            <a:avLst>
              <a:gd name="adj" fmla="val 4307"/>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Ubuntu"/>
              <a:ea typeface="+mn-ea"/>
              <a:cs typeface="+mn-cs"/>
            </a:endParaRPr>
          </a:p>
        </p:txBody>
      </p:sp>
      <p:sp>
        <p:nvSpPr>
          <p:cNvPr id="25" name="Oval 24">
            <a:extLst>
              <a:ext uri="{FF2B5EF4-FFF2-40B4-BE49-F238E27FC236}">
                <a16:creationId xmlns:a16="http://schemas.microsoft.com/office/drawing/2014/main" id="{69E0F178-A816-1F60-4DE3-D49DFCAC2BCA}"/>
              </a:ext>
            </a:extLst>
          </p:cNvPr>
          <p:cNvSpPr/>
          <p:nvPr/>
        </p:nvSpPr>
        <p:spPr>
          <a:xfrm>
            <a:off x="1227584" y="1574690"/>
            <a:ext cx="1237842" cy="1237842"/>
          </a:xfrm>
          <a:prstGeom prst="ellipse">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Ubuntu"/>
              <a:ea typeface="+mn-ea"/>
              <a:cs typeface="+mn-cs"/>
            </a:endParaRPr>
          </a:p>
        </p:txBody>
      </p:sp>
      <p:sp>
        <p:nvSpPr>
          <p:cNvPr id="26" name="Rectangle 25">
            <a:extLst>
              <a:ext uri="{FF2B5EF4-FFF2-40B4-BE49-F238E27FC236}">
                <a16:creationId xmlns:a16="http://schemas.microsoft.com/office/drawing/2014/main" id="{28FE4F24-7E77-A8F7-AFC3-1507955AD808}"/>
              </a:ext>
            </a:extLst>
          </p:cNvPr>
          <p:cNvSpPr/>
          <p:nvPr/>
        </p:nvSpPr>
        <p:spPr>
          <a:xfrm>
            <a:off x="510888" y="2869478"/>
            <a:ext cx="2671233" cy="27699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FFFFFF"/>
                </a:solidFill>
                <a:effectLst/>
                <a:uLnTx/>
                <a:uFillTx/>
                <a:latin typeface="Ubuntu"/>
                <a:ea typeface="+mn-ea"/>
                <a:cs typeface="+mn-cs"/>
              </a:rPr>
              <a:t>WD</a:t>
            </a:r>
          </a:p>
        </p:txBody>
      </p:sp>
      <p:sp>
        <p:nvSpPr>
          <p:cNvPr id="27" name="Rectangle 26">
            <a:extLst>
              <a:ext uri="{FF2B5EF4-FFF2-40B4-BE49-F238E27FC236}">
                <a16:creationId xmlns:a16="http://schemas.microsoft.com/office/drawing/2014/main" id="{659EDFEF-43E8-EFCD-80A0-63B0D30A551E}"/>
              </a:ext>
            </a:extLst>
          </p:cNvPr>
          <p:cNvSpPr/>
          <p:nvPr/>
        </p:nvSpPr>
        <p:spPr>
          <a:xfrm>
            <a:off x="510888" y="3182979"/>
            <a:ext cx="2671233" cy="153888"/>
          </a:xfrm>
          <a:prstGeom prst="rect">
            <a:avLst/>
          </a:prstGeom>
        </p:spPr>
        <p:txBody>
          <a:bodyPr wrap="square" lIns="0" tIns="0" rIns="0" bIns="0" anchor="t">
            <a:spAutoFit/>
          </a:bodyPr>
          <a:lstStyle/>
          <a:p>
            <a:pPr marL="0" marR="0" lvl="0" indent="0" algn="ctr" defTabSz="914400" rtl="0" eaLnBrk="0" fontAlgn="auto" latinLnBrk="0" hangingPunct="0">
              <a:lnSpc>
                <a:spcPct val="100000"/>
              </a:lnSpc>
              <a:spcBef>
                <a:spcPts val="0"/>
              </a:spcBef>
              <a:spcAft>
                <a:spcPts val="0"/>
              </a:spcAft>
              <a:buClrTx/>
              <a:buSzTx/>
              <a:buFontTx/>
              <a:buNone/>
              <a:tabLst>
                <a:tab pos="6464300" algn="r"/>
              </a:tabLst>
              <a:defRPr/>
            </a:pPr>
            <a:r>
              <a:rPr lang="en-US" sz="1000">
                <a:solidFill>
                  <a:srgbClr val="FFFFFF"/>
                </a:solidFill>
                <a:latin typeface="Ubuntu"/>
                <a:cs typeface="Helvetica" panose="020B0604020202020204" pitchFamily="34" charset="0"/>
              </a:rPr>
              <a:t>TPH Upgrade Program Manager</a:t>
            </a:r>
            <a:endParaRPr kumimoji="0" lang="en-US" sz="1000" b="0" i="0" u="none" strike="noStrike" kern="1200" cap="none" spc="0" normalizeH="0" baseline="0" noProof="0">
              <a:ln>
                <a:noFill/>
              </a:ln>
              <a:solidFill>
                <a:srgbClr val="FFFFFF"/>
              </a:solidFill>
              <a:effectLst/>
              <a:uLnTx/>
              <a:uFillTx/>
              <a:latin typeface="Ubuntu"/>
              <a:ea typeface="+mn-ea"/>
              <a:cs typeface="Helvetica" panose="020B0604020202020204" pitchFamily="34" charset="0"/>
            </a:endParaRPr>
          </a:p>
        </p:txBody>
      </p:sp>
      <p:sp>
        <p:nvSpPr>
          <p:cNvPr id="28" name="Rectangle: Rounded Corners 27">
            <a:extLst>
              <a:ext uri="{FF2B5EF4-FFF2-40B4-BE49-F238E27FC236}">
                <a16:creationId xmlns:a16="http://schemas.microsoft.com/office/drawing/2014/main" id="{108E1594-944E-D1E5-CCF0-5E297E676FB4}"/>
              </a:ext>
            </a:extLst>
          </p:cNvPr>
          <p:cNvSpPr/>
          <p:nvPr/>
        </p:nvSpPr>
        <p:spPr>
          <a:xfrm>
            <a:off x="510889" y="3540935"/>
            <a:ext cx="2671233" cy="25374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Ubuntu"/>
                <a:ea typeface="+mn-ea"/>
                <a:cs typeface="+mn-cs"/>
              </a:rPr>
              <a:t>Experience Attribute</a:t>
            </a:r>
            <a:endParaRPr kumimoji="0" lang="en-IN" sz="1200" b="1" i="0" u="none" strike="noStrike" kern="1200" cap="none" spc="0" normalizeH="0" baseline="0" noProof="0">
              <a:ln>
                <a:noFill/>
              </a:ln>
              <a:solidFill>
                <a:srgbClr val="FFFFFF"/>
              </a:solidFill>
              <a:effectLst/>
              <a:uLnTx/>
              <a:uFillTx/>
              <a:latin typeface="Ubuntu"/>
              <a:ea typeface="+mn-ea"/>
              <a:cs typeface="+mn-cs"/>
            </a:endParaRPr>
          </a:p>
        </p:txBody>
      </p:sp>
      <p:sp>
        <p:nvSpPr>
          <p:cNvPr id="29" name="Rectangle 28">
            <a:extLst>
              <a:ext uri="{FF2B5EF4-FFF2-40B4-BE49-F238E27FC236}">
                <a16:creationId xmlns:a16="http://schemas.microsoft.com/office/drawing/2014/main" id="{B8BF1E0B-E38D-06C8-9B42-5081AC604EE9}"/>
              </a:ext>
            </a:extLst>
          </p:cNvPr>
          <p:cNvSpPr/>
          <p:nvPr/>
        </p:nvSpPr>
        <p:spPr>
          <a:xfrm>
            <a:off x="537081" y="3858183"/>
            <a:ext cx="2618848" cy="2215991"/>
          </a:xfrm>
          <a:prstGeom prst="rect">
            <a:avLst/>
          </a:prstGeom>
        </p:spPr>
        <p:txBody>
          <a:bodyPr wrap="square" lIns="0" tIns="0" rIns="0" bIns="0" anchor="t">
            <a:spAutoFit/>
          </a:bodyPr>
          <a:lstStyle/>
          <a:p>
            <a:pPr marL="171450" lvl="0" indent="-171450" eaLnBrk="0" hangingPunct="0">
              <a:buClr>
                <a:schemeClr val="bg1"/>
              </a:buClr>
              <a:buSzPct val="100000"/>
              <a:buFont typeface="Wingdings" panose="05000000000000000000" pitchFamily="2" charset="2"/>
              <a:buChar char="§"/>
              <a:defRPr/>
            </a:pPr>
            <a:r>
              <a:rPr lang="en-US" sz="900">
                <a:solidFill>
                  <a:schemeClr val="bg1"/>
                </a:solidFill>
                <a:ea typeface="Adobe Fan Heiti Std B" pitchFamily="34" charset="-128"/>
              </a:rPr>
              <a:t>Specialist: Project Management (planning, scheduling, controlling and reporting), T24 banking software Implementation, Business and digital transformations, Agile/Waterfall/Lean project delivery methodologies.</a:t>
            </a:r>
          </a:p>
          <a:p>
            <a:pPr marL="171450" lvl="0" indent="-171450" eaLnBrk="0" hangingPunct="0">
              <a:buClr>
                <a:schemeClr val="bg1"/>
              </a:buClr>
              <a:buSzPct val="100000"/>
              <a:buFont typeface="Wingdings" panose="05000000000000000000" pitchFamily="2" charset="2"/>
              <a:buChar char="§"/>
              <a:defRPr/>
            </a:pPr>
            <a:r>
              <a:rPr lang="en-US" sz="900">
                <a:solidFill>
                  <a:schemeClr val="bg1"/>
                </a:solidFill>
                <a:ea typeface="Adobe Fan Heiti Std B" pitchFamily="34" charset="-128"/>
              </a:rPr>
              <a:t>Personal: Proactive global leader and supportive team player, Retail and corporate banking sectors, experienced in all aspects of project management.</a:t>
            </a:r>
          </a:p>
          <a:p>
            <a:pPr marL="171450" lvl="0" indent="-171450" eaLnBrk="0" hangingPunct="0">
              <a:buClr>
                <a:schemeClr val="bg1"/>
              </a:buClr>
              <a:buSzPct val="100000"/>
              <a:buFont typeface="Wingdings" panose="05000000000000000000" pitchFamily="2" charset="2"/>
              <a:buChar char="§"/>
              <a:defRPr/>
            </a:pPr>
            <a:r>
              <a:rPr lang="en-US" sz="900">
                <a:solidFill>
                  <a:schemeClr val="bg1"/>
                </a:solidFill>
                <a:ea typeface="Adobe Fan Heiti Std B" pitchFamily="34" charset="-128"/>
              </a:rPr>
              <a:t>Others: Requirement analysis, Data Migration Management, Defect Management, Stakeholder Management, 3</a:t>
            </a:r>
            <a:r>
              <a:rPr lang="en-US" sz="900" baseline="30000">
                <a:solidFill>
                  <a:schemeClr val="bg1"/>
                </a:solidFill>
                <a:ea typeface="Adobe Fan Heiti Std B" pitchFamily="34" charset="-128"/>
              </a:rPr>
              <a:t>rd</a:t>
            </a:r>
            <a:r>
              <a:rPr lang="en-US" sz="900">
                <a:solidFill>
                  <a:schemeClr val="bg1"/>
                </a:solidFill>
                <a:ea typeface="Adobe Fan Heiti Std B" pitchFamily="34" charset="-128"/>
              </a:rPr>
              <a:t> party vendor management, functional and technical design documentation, Process Mapping, Service Delivery, Gap Analysis</a:t>
            </a:r>
            <a:endParaRPr lang="en-GB" sz="900">
              <a:solidFill>
                <a:schemeClr val="bg1"/>
              </a:solidFill>
            </a:endParaRPr>
          </a:p>
        </p:txBody>
      </p:sp>
      <p:sp>
        <p:nvSpPr>
          <p:cNvPr id="30" name="Rectangle: Rounded Corners 29">
            <a:extLst>
              <a:ext uri="{FF2B5EF4-FFF2-40B4-BE49-F238E27FC236}">
                <a16:creationId xmlns:a16="http://schemas.microsoft.com/office/drawing/2014/main" id="{01487CEC-C8D8-1731-ADB3-C976F0ABF3BB}"/>
              </a:ext>
            </a:extLst>
          </p:cNvPr>
          <p:cNvSpPr/>
          <p:nvPr/>
        </p:nvSpPr>
        <p:spPr>
          <a:xfrm>
            <a:off x="3623935" y="1432814"/>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Professional summary</a:t>
            </a:r>
          </a:p>
        </p:txBody>
      </p:sp>
      <p:sp>
        <p:nvSpPr>
          <p:cNvPr id="32" name="Rectangle: Rounded Corners 31">
            <a:extLst>
              <a:ext uri="{FF2B5EF4-FFF2-40B4-BE49-F238E27FC236}">
                <a16:creationId xmlns:a16="http://schemas.microsoft.com/office/drawing/2014/main" id="{FEC6F02B-AA59-73D6-7ABA-D27D8D8DC66F}"/>
              </a:ext>
            </a:extLst>
          </p:cNvPr>
          <p:cNvSpPr/>
          <p:nvPr/>
        </p:nvSpPr>
        <p:spPr>
          <a:xfrm>
            <a:off x="7097650" y="1432814"/>
            <a:ext cx="4686363"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Experience</a:t>
            </a:r>
          </a:p>
        </p:txBody>
      </p:sp>
      <p:sp>
        <p:nvSpPr>
          <p:cNvPr id="33" name="Rectangle 32">
            <a:extLst>
              <a:ext uri="{FF2B5EF4-FFF2-40B4-BE49-F238E27FC236}">
                <a16:creationId xmlns:a16="http://schemas.microsoft.com/office/drawing/2014/main" id="{D4AC4835-9DBB-88E4-6C4B-112C71ED4057}"/>
              </a:ext>
            </a:extLst>
          </p:cNvPr>
          <p:cNvSpPr/>
          <p:nvPr/>
        </p:nvSpPr>
        <p:spPr>
          <a:xfrm>
            <a:off x="3623935" y="5674825"/>
            <a:ext cx="3134804" cy="830997"/>
          </a:xfrm>
          <a:prstGeom prst="rect">
            <a:avLst/>
          </a:prstGeom>
        </p:spPr>
        <p:txBody>
          <a:bodyPr wrap="square" lIns="0" tIns="0" rIns="0" bIns="0" anchor="t">
            <a:spAutoFit/>
          </a:bodyPr>
          <a:lstStyle/>
          <a:p>
            <a:pPr marL="171450" indent="-171450" eaLnBrk="0" hangingPunct="0">
              <a:buClr>
                <a:schemeClr val="tx1"/>
              </a:buClr>
              <a:buSzPct val="100000"/>
              <a:buFont typeface="Wingdings" panose="05000000000000000000" pitchFamily="2" charset="2"/>
              <a:buChar char="§"/>
              <a:defRPr/>
            </a:pPr>
            <a:r>
              <a:rPr lang="en-US" sz="900">
                <a:solidFill>
                  <a:schemeClr val="tx2">
                    <a:lumMod val="50000"/>
                  </a:schemeClr>
                </a:solidFill>
                <a:ea typeface="Adobe Fan Heiti Std B" pitchFamily="34" charset="-128"/>
              </a:rPr>
              <a:t>B.SC, M.SC (Computer Sciences)</a:t>
            </a:r>
          </a:p>
          <a:p>
            <a:pPr marL="171450" indent="-171450" eaLnBrk="0" hangingPunct="0">
              <a:buClr>
                <a:schemeClr val="tx1"/>
              </a:buClr>
              <a:buSzPct val="100000"/>
              <a:buFont typeface="Wingdings" panose="05000000000000000000" pitchFamily="2" charset="2"/>
              <a:buChar char="§"/>
              <a:defRPr/>
            </a:pPr>
            <a:r>
              <a:rPr lang="en-GB" sz="900">
                <a:solidFill>
                  <a:schemeClr val="tx2">
                    <a:lumMod val="50000"/>
                  </a:schemeClr>
                </a:solidFill>
                <a:ea typeface="Adobe Fan Heiti Std B" pitchFamily="34" charset="-128"/>
              </a:rPr>
              <a:t>ITIL v3 Foundation certified, ITIL Service Strategy,</a:t>
            </a:r>
          </a:p>
          <a:p>
            <a:pPr marL="171450" indent="-171450" eaLnBrk="0" hangingPunct="0">
              <a:buClr>
                <a:schemeClr val="tx1"/>
              </a:buClr>
              <a:buSzPct val="100000"/>
              <a:buFont typeface="Wingdings" panose="05000000000000000000" pitchFamily="2" charset="2"/>
              <a:buChar char="§"/>
              <a:defRPr/>
            </a:pPr>
            <a:r>
              <a:rPr lang="en-GB" sz="900">
                <a:solidFill>
                  <a:schemeClr val="tx2">
                    <a:lumMod val="50000"/>
                  </a:schemeClr>
                </a:solidFill>
                <a:ea typeface="Adobe Fan Heiti Std B" pitchFamily="34" charset="-128"/>
              </a:rPr>
              <a:t>PSM I, PMI-PMP, PMI-ACP, MSP</a:t>
            </a:r>
          </a:p>
          <a:p>
            <a:pPr marL="171450" indent="-171450" eaLnBrk="0" hangingPunct="0">
              <a:buClr>
                <a:schemeClr val="tx1"/>
              </a:buClr>
              <a:buSzPct val="100000"/>
              <a:buFont typeface="Wingdings" panose="05000000000000000000" pitchFamily="2" charset="2"/>
              <a:buChar char="§"/>
              <a:defRPr/>
            </a:pPr>
            <a:r>
              <a:rPr lang="en-GB" sz="900" err="1">
                <a:solidFill>
                  <a:schemeClr val="tx2">
                    <a:lumMod val="50000"/>
                  </a:schemeClr>
                </a:solidFill>
                <a:ea typeface="Adobe Fan Heiti Std B" pitchFamily="34" charset="-128"/>
              </a:rPr>
              <a:t>SAFe</a:t>
            </a:r>
            <a:r>
              <a:rPr lang="en-GB" sz="900">
                <a:solidFill>
                  <a:schemeClr val="tx2">
                    <a:lumMod val="50000"/>
                  </a:schemeClr>
                </a:solidFill>
                <a:ea typeface="Adobe Fan Heiti Std B" pitchFamily="34" charset="-128"/>
              </a:rPr>
              <a:t> Agilist , PO/PM, Senior Scrum Master</a:t>
            </a:r>
          </a:p>
          <a:p>
            <a:pPr marL="171450" indent="-171450" eaLnBrk="0" hangingPunct="0">
              <a:buClr>
                <a:schemeClr val="tx1"/>
              </a:buClr>
              <a:buSzPct val="100000"/>
              <a:buFont typeface="Wingdings" panose="05000000000000000000" pitchFamily="2" charset="2"/>
              <a:buChar char="§"/>
              <a:defRPr/>
            </a:pPr>
            <a:r>
              <a:rPr lang="en-GB" sz="900">
                <a:solidFill>
                  <a:schemeClr val="tx2">
                    <a:lumMod val="50000"/>
                  </a:schemeClr>
                </a:solidFill>
                <a:ea typeface="Adobe Fan Heiti Std B" pitchFamily="34" charset="-128"/>
              </a:rPr>
              <a:t>PMI Organisational Transformation – Foundation, Implementation    </a:t>
            </a:r>
          </a:p>
        </p:txBody>
      </p:sp>
      <p:sp>
        <p:nvSpPr>
          <p:cNvPr id="34" name="Rectangle 33">
            <a:extLst>
              <a:ext uri="{FF2B5EF4-FFF2-40B4-BE49-F238E27FC236}">
                <a16:creationId xmlns:a16="http://schemas.microsoft.com/office/drawing/2014/main" id="{7686291F-C967-A426-B9E4-892480D25CDC}"/>
              </a:ext>
            </a:extLst>
          </p:cNvPr>
          <p:cNvSpPr/>
          <p:nvPr/>
        </p:nvSpPr>
        <p:spPr>
          <a:xfrm>
            <a:off x="3623935" y="1814347"/>
            <a:ext cx="3134804" cy="3539430"/>
          </a:xfrm>
          <a:prstGeom prst="rect">
            <a:avLst/>
          </a:prstGeom>
        </p:spPr>
        <p:txBody>
          <a:bodyPr wrap="square" lIns="0" tIns="0" rIns="0" bIns="0" anchor="t">
            <a:spAutoFit/>
          </a:bodyPr>
          <a:lstStyle/>
          <a:p>
            <a:pPr marL="171450" lvl="0" indent="-171450">
              <a:buClr>
                <a:schemeClr val="tx1"/>
              </a:buClr>
              <a:buFont typeface="Wingdings" panose="05000000000000000000" pitchFamily="2" charset="2"/>
              <a:buChar char="§"/>
              <a:defRPr/>
            </a:pPr>
            <a:r>
              <a:rPr lang="en-GB" sz="1000">
                <a:solidFill>
                  <a:prstClr val="black"/>
                </a:solidFill>
              </a:rPr>
              <a:t>An experienced T24 Programme Manager with over 17 Years’ experience in Banking Software implementation projects.</a:t>
            </a:r>
          </a:p>
          <a:p>
            <a:pPr marL="171450" lvl="0" indent="-171450">
              <a:buClr>
                <a:schemeClr val="tx1"/>
              </a:buClr>
              <a:buFont typeface="Wingdings" panose="05000000000000000000" pitchFamily="2" charset="2"/>
              <a:buChar char="§"/>
              <a:defRPr/>
            </a:pPr>
            <a:r>
              <a:rPr lang="en-GB" sz="1000">
                <a:solidFill>
                  <a:prstClr val="black"/>
                </a:solidFill>
              </a:rPr>
              <a:t>Experienced in Business Change Transformation</a:t>
            </a:r>
          </a:p>
          <a:p>
            <a:pPr marL="171450" lvl="0" indent="-171450">
              <a:buClr>
                <a:schemeClr val="tx1"/>
              </a:buClr>
              <a:buFont typeface="Wingdings" panose="05000000000000000000" pitchFamily="2" charset="2"/>
              <a:buChar char="§"/>
              <a:defRPr/>
            </a:pPr>
            <a:r>
              <a:rPr lang="en-GB" sz="1000">
                <a:solidFill>
                  <a:prstClr val="black"/>
                </a:solidFill>
              </a:rPr>
              <a:t>Experienced in end-to-end delivery of Projects, establishing and maintaining the correct structures to control and monitor the deliverables to the stakeholders, including where appropriate the delivery of the target operating model.</a:t>
            </a:r>
          </a:p>
          <a:p>
            <a:pPr marL="171450" lvl="0" indent="-171450">
              <a:buClr>
                <a:schemeClr val="tx1"/>
              </a:buClr>
              <a:buFont typeface="Wingdings" panose="05000000000000000000" pitchFamily="2" charset="2"/>
              <a:buChar char="§"/>
              <a:defRPr/>
            </a:pPr>
            <a:r>
              <a:rPr lang="en-GB" sz="1000">
                <a:solidFill>
                  <a:prstClr val="black"/>
                </a:solidFill>
              </a:rPr>
              <a:t>Managed third party relationships ensuring that dependencies are identified and managed and deliverables are achieved, as defined in the project plans and without incurring unnecessary cost or delay to the project.</a:t>
            </a:r>
          </a:p>
          <a:p>
            <a:pPr marL="171450" lvl="0" indent="-171450">
              <a:buClr>
                <a:schemeClr val="tx1"/>
              </a:buClr>
              <a:buFont typeface="Wingdings" panose="05000000000000000000" pitchFamily="2" charset="2"/>
              <a:buChar char="§"/>
              <a:defRPr/>
            </a:pPr>
            <a:r>
              <a:rPr lang="en-GB" sz="1000">
                <a:solidFill>
                  <a:prstClr val="black"/>
                </a:solidFill>
              </a:rPr>
              <a:t>Good knowledge of Business process engineering, IT Service Management Delivery, Joint Application Design, Process maps, Voice of Customer methodology, Interviewing, Story Boarding, Focus groups and other requirement gathering techniques..</a:t>
            </a:r>
          </a:p>
          <a:p>
            <a:pPr marL="171450" lvl="0" indent="-171450">
              <a:buClr>
                <a:schemeClr val="tx1"/>
              </a:buClr>
              <a:buFont typeface="Wingdings" panose="05000000000000000000" pitchFamily="2" charset="2"/>
              <a:buChar char="§"/>
              <a:defRPr/>
            </a:pPr>
            <a:r>
              <a:rPr lang="en-GB" sz="1000">
                <a:solidFill>
                  <a:prstClr val="black"/>
                </a:solidFill>
              </a:rPr>
              <a:t>Experienced in various implementation methodology but my approach is to align best practices with the client chosen methodology</a:t>
            </a:r>
            <a:endParaRPr lang="en-US" sz="1000">
              <a:solidFill>
                <a:prstClr val="black"/>
              </a:solidFill>
            </a:endParaRPr>
          </a:p>
        </p:txBody>
      </p:sp>
      <p:sp>
        <p:nvSpPr>
          <p:cNvPr id="35" name="Rectangle 34">
            <a:extLst>
              <a:ext uri="{FF2B5EF4-FFF2-40B4-BE49-F238E27FC236}">
                <a16:creationId xmlns:a16="http://schemas.microsoft.com/office/drawing/2014/main" id="{A9785F0E-5432-4C27-1A5E-8FB8119FBB6E}"/>
              </a:ext>
            </a:extLst>
          </p:cNvPr>
          <p:cNvSpPr/>
          <p:nvPr/>
        </p:nvSpPr>
        <p:spPr>
          <a:xfrm>
            <a:off x="7097650" y="1796351"/>
            <a:ext cx="4686362" cy="4308872"/>
          </a:xfrm>
          <a:prstGeom prst="rect">
            <a:avLst/>
          </a:prstGeom>
        </p:spPr>
        <p:txBody>
          <a:bodyPr wrap="square" lIns="0" tIns="0" rIns="0" bIns="0" anchor="t">
            <a:spAutoFit/>
          </a:bodyPr>
          <a:lstStyle/>
          <a:p>
            <a:pPr marL="171450" lvl="0" indent="-171450" eaLnBrk="0" hangingPunct="0">
              <a:buClr>
                <a:srgbClr val="2B143D"/>
              </a:buClr>
              <a:buSzPct val="120000"/>
              <a:buFont typeface="Wingdings" panose="05000000000000000000" pitchFamily="2" charset="2"/>
              <a:buChar char="§"/>
              <a:defRPr/>
            </a:pPr>
            <a:r>
              <a:rPr lang="en-US" sz="1000" b="1">
                <a:solidFill>
                  <a:srgbClr val="2B143D">
                    <a:lumMod val="50000"/>
                  </a:srgbClr>
                </a:solidFill>
                <a:ea typeface="Adobe Fan Heiti Std B" pitchFamily="34" charset="-128"/>
              </a:rPr>
              <a:t>Capgemini, Portfolio Manager : </a:t>
            </a:r>
            <a:r>
              <a:rPr lang="en-US" sz="1000">
                <a:solidFill>
                  <a:srgbClr val="2B143D">
                    <a:lumMod val="50000"/>
                  </a:srgbClr>
                </a:solidFill>
                <a:ea typeface="Adobe Fan Heiti Std B" pitchFamily="34" charset="-128"/>
              </a:rPr>
              <a:t>Responsible for creating an end-to-end delivery approach for new business opportunities, Managing T24 implementation, Scrum Master for T24 Agile Projects, supporting new opportunities, T24 Design solutions, Coaching and Mentoring T24 consultants.</a:t>
            </a:r>
          </a:p>
          <a:p>
            <a:pPr marL="171450" lvl="0" indent="-171450" eaLnBrk="0" hangingPunct="0">
              <a:buClr>
                <a:srgbClr val="2B143D"/>
              </a:buClr>
              <a:buSzPct val="120000"/>
              <a:buFont typeface="Wingdings" panose="05000000000000000000" pitchFamily="2" charset="2"/>
              <a:buChar char="§"/>
              <a:defRPr/>
            </a:pPr>
            <a:endParaRPr lang="en-US" sz="1000" b="1">
              <a:solidFill>
                <a:srgbClr val="2B143D">
                  <a:lumMod val="50000"/>
                </a:srgbClr>
              </a:solidFill>
              <a:ea typeface="Adobe Fan Heiti Std B" pitchFamily="34" charset="-128"/>
            </a:endParaRPr>
          </a:p>
          <a:p>
            <a:pPr marL="171450" lvl="0" indent="-171450" eaLnBrk="0" hangingPunct="0">
              <a:buClr>
                <a:srgbClr val="2B143D"/>
              </a:buClr>
              <a:buSzPct val="120000"/>
              <a:buFont typeface="Wingdings" panose="05000000000000000000" pitchFamily="2" charset="2"/>
              <a:buChar char="§"/>
              <a:defRPr/>
            </a:pPr>
            <a:r>
              <a:rPr lang="en-US" sz="1000" b="1">
                <a:solidFill>
                  <a:srgbClr val="2B143D">
                    <a:lumMod val="50000"/>
                  </a:srgbClr>
                </a:solidFill>
                <a:ea typeface="Adobe Fan Heiti Std B" pitchFamily="34" charset="-128"/>
              </a:rPr>
              <a:t>Temenos, Client Engagement Manager (UK &amp; Ireland): </a:t>
            </a:r>
            <a:r>
              <a:rPr lang="en-US" sz="1000">
                <a:solidFill>
                  <a:srgbClr val="2B143D">
                    <a:lumMod val="50000"/>
                  </a:srgbClr>
                </a:solidFill>
                <a:ea typeface="Adobe Fan Heiti Std B" pitchFamily="34" charset="-128"/>
              </a:rPr>
              <a:t>Responsible for creating an end-to-end delivery approach for new business opportunities for both new and existing clients.</a:t>
            </a:r>
            <a:r>
              <a:rPr lang="en-GB" sz="1000">
                <a:solidFill>
                  <a:srgbClr val="FFFFFF"/>
                </a:solidFill>
              </a:rPr>
              <a:t> </a:t>
            </a:r>
            <a:r>
              <a:rPr lang="en-GB" sz="1000">
                <a:solidFill>
                  <a:srgbClr val="2B143D">
                    <a:lumMod val="50000"/>
                  </a:srgbClr>
                </a:solidFill>
                <a:ea typeface="Adobe Fan Heiti Std B" pitchFamily="34" charset="-128"/>
              </a:rPr>
              <a:t>This involves understanding the client’s strategic business and technology goals and aligning these Temenos services and solutions.</a:t>
            </a:r>
          </a:p>
          <a:p>
            <a:pPr marL="171450" lvl="0" indent="-171450" eaLnBrk="0" hangingPunct="0">
              <a:buClr>
                <a:srgbClr val="2B143D"/>
              </a:buClr>
              <a:buSzPct val="120000"/>
              <a:buFont typeface="Wingdings" panose="05000000000000000000" pitchFamily="2" charset="2"/>
              <a:buChar char="§"/>
              <a:defRPr/>
            </a:pPr>
            <a:endParaRPr lang="en-GB" sz="1000">
              <a:solidFill>
                <a:srgbClr val="2B143D">
                  <a:lumMod val="50000"/>
                </a:srgbClr>
              </a:solidFill>
              <a:ea typeface="Adobe Fan Heiti Std B" pitchFamily="34" charset="-128"/>
            </a:endParaRPr>
          </a:p>
          <a:p>
            <a:pPr marL="171450" lvl="0" indent="-171450" eaLnBrk="0" hangingPunct="0">
              <a:buClr>
                <a:srgbClr val="2B143D"/>
              </a:buClr>
              <a:buSzPct val="120000"/>
              <a:buFont typeface="Wingdings" panose="05000000000000000000" pitchFamily="2" charset="2"/>
              <a:buChar char="§"/>
              <a:defRPr/>
            </a:pPr>
            <a:r>
              <a:rPr lang="en-GB" sz="1000" b="1">
                <a:solidFill>
                  <a:srgbClr val="2B143D">
                    <a:lumMod val="50000"/>
                  </a:srgbClr>
                </a:solidFill>
                <a:ea typeface="Adobe Fan Heiti Std B" pitchFamily="34" charset="-128"/>
              </a:rPr>
              <a:t>Cognizant, Senior Manager, Projects</a:t>
            </a:r>
            <a:r>
              <a:rPr lang="en-GB" sz="1000">
                <a:solidFill>
                  <a:srgbClr val="2B143D">
                    <a:lumMod val="50000"/>
                  </a:srgbClr>
                </a:solidFill>
                <a:ea typeface="Adobe Fan Heiti Std B" pitchFamily="34" charset="-128"/>
              </a:rPr>
              <a:t>: Delivery Lead for the T24 implementation and support activities for a Large UK bank. Managed a dual shore team of ~25 team (across London, Manchester, Jersey and India; budget ~ £5M) in various projects of T24 system.</a:t>
            </a:r>
          </a:p>
          <a:p>
            <a:pPr marL="171450" lvl="0" indent="-171450" eaLnBrk="0" hangingPunct="0">
              <a:buClr>
                <a:srgbClr val="2B143D"/>
              </a:buClr>
              <a:buSzPct val="120000"/>
              <a:buFont typeface="Wingdings" panose="05000000000000000000" pitchFamily="2" charset="2"/>
              <a:buChar char="§"/>
              <a:defRPr/>
            </a:pPr>
            <a:endParaRPr lang="en-GB" sz="1000">
              <a:solidFill>
                <a:srgbClr val="2B143D">
                  <a:lumMod val="50000"/>
                </a:srgbClr>
              </a:solidFill>
              <a:ea typeface="Adobe Fan Heiti Std B" pitchFamily="34" charset="-128"/>
            </a:endParaRPr>
          </a:p>
          <a:p>
            <a:pPr marL="171450" lvl="0" indent="-171450" eaLnBrk="0" hangingPunct="0">
              <a:buClr>
                <a:srgbClr val="2B143D"/>
              </a:buClr>
              <a:buSzPct val="120000"/>
              <a:buFont typeface="Wingdings" panose="05000000000000000000" pitchFamily="2" charset="2"/>
              <a:buChar char="§"/>
              <a:defRPr/>
            </a:pPr>
            <a:r>
              <a:rPr lang="en-GB" sz="1000" b="1">
                <a:solidFill>
                  <a:srgbClr val="2B143D">
                    <a:lumMod val="50000"/>
                  </a:srgbClr>
                </a:solidFill>
                <a:ea typeface="Adobe Fan Heiti Std B" pitchFamily="34" charset="-128"/>
              </a:rPr>
              <a:t>Temenos, Programme Manager: </a:t>
            </a:r>
            <a:r>
              <a:rPr lang="en-GB" sz="1000">
                <a:solidFill>
                  <a:srgbClr val="2B143D">
                    <a:lumMod val="50000"/>
                  </a:srgbClr>
                </a:solidFill>
                <a:ea typeface="Adobe Fan Heiti Std B" pitchFamily="34" charset="-128"/>
              </a:rPr>
              <a:t>Managed various T24 transformation projects globally covering Retail, Corporate, Wealth and Digital with budgets ranging from £5M - £7M. </a:t>
            </a:r>
          </a:p>
          <a:p>
            <a:pPr marL="171450" lvl="0" indent="-171450" eaLnBrk="0" hangingPunct="0">
              <a:buClr>
                <a:srgbClr val="2B143D"/>
              </a:buClr>
              <a:buSzPct val="120000"/>
              <a:buFont typeface="Wingdings" panose="05000000000000000000" pitchFamily="2" charset="2"/>
              <a:buChar char="§"/>
              <a:defRPr/>
            </a:pPr>
            <a:endParaRPr lang="en-GB" sz="1000">
              <a:solidFill>
                <a:srgbClr val="2B143D">
                  <a:lumMod val="50000"/>
                </a:srgbClr>
              </a:solidFill>
              <a:ea typeface="Adobe Fan Heiti Std B" pitchFamily="34" charset="-128"/>
            </a:endParaRPr>
          </a:p>
          <a:p>
            <a:pPr marL="171450" lvl="0" indent="-171450" eaLnBrk="0" hangingPunct="0">
              <a:buClr>
                <a:srgbClr val="2B143D"/>
              </a:buClr>
              <a:buSzPct val="120000"/>
              <a:buFont typeface="Wingdings" panose="05000000000000000000" pitchFamily="2" charset="2"/>
              <a:buChar char="§"/>
              <a:defRPr/>
            </a:pPr>
            <a:r>
              <a:rPr lang="en-US" sz="1000" b="1">
                <a:solidFill>
                  <a:prstClr val="black"/>
                </a:solidFill>
              </a:rPr>
              <a:t>Regional Customer Support Manager(UK &amp; Ireland): </a:t>
            </a:r>
            <a:r>
              <a:rPr lang="en-US" sz="1000">
                <a:solidFill>
                  <a:prstClr val="black"/>
                </a:solidFill>
              </a:rPr>
              <a:t>Managed the first point of contact desk for all implementing and Live Clients. </a:t>
            </a:r>
          </a:p>
          <a:p>
            <a:pPr marL="171450" lvl="0" indent="-171450" eaLnBrk="0" hangingPunct="0">
              <a:buClr>
                <a:srgbClr val="2B143D"/>
              </a:buClr>
              <a:buSzPct val="120000"/>
              <a:buFont typeface="Wingdings" panose="05000000000000000000" pitchFamily="2" charset="2"/>
              <a:buChar char="§"/>
              <a:defRPr/>
            </a:pPr>
            <a:endParaRPr lang="en-US" sz="1000">
              <a:solidFill>
                <a:prstClr val="black"/>
              </a:solidFill>
            </a:endParaRPr>
          </a:p>
          <a:p>
            <a:pPr marL="171450" lvl="0" indent="-171450" eaLnBrk="0" hangingPunct="0">
              <a:buClr>
                <a:srgbClr val="2B143D"/>
              </a:buClr>
              <a:buSzPct val="120000"/>
              <a:buFont typeface="Wingdings" panose="05000000000000000000" pitchFamily="2" charset="2"/>
              <a:buChar char="§"/>
              <a:defRPr/>
            </a:pPr>
            <a:r>
              <a:rPr lang="en-GB" sz="1000" b="1">
                <a:solidFill>
                  <a:srgbClr val="2B143D">
                    <a:lumMod val="50000"/>
                  </a:srgbClr>
                </a:solidFill>
                <a:ea typeface="Adobe Fan Heiti Std B" pitchFamily="34" charset="-128"/>
              </a:rPr>
              <a:t>Temenos Principal Consultant</a:t>
            </a:r>
            <a:r>
              <a:rPr lang="en-GB" sz="1000">
                <a:solidFill>
                  <a:srgbClr val="2B143D">
                    <a:lumMod val="50000"/>
                  </a:srgbClr>
                </a:solidFill>
                <a:ea typeface="Adobe Fan Heiti Std B" pitchFamily="34" charset="-128"/>
              </a:rPr>
              <a:t>:  Responsibility for the overall solution design on a project from the Pre-Sales scoping process and through the implementation, at key stages on the project</a:t>
            </a:r>
          </a:p>
          <a:p>
            <a:pPr marL="171450" lvl="0" indent="-171450" eaLnBrk="0" hangingPunct="0">
              <a:buClr>
                <a:srgbClr val="2B143D"/>
              </a:buClr>
              <a:buSzPct val="120000"/>
              <a:buFont typeface="Wingdings" panose="05000000000000000000" pitchFamily="2" charset="2"/>
              <a:buChar char="§"/>
              <a:defRPr/>
            </a:pPr>
            <a:endParaRPr lang="en-US" sz="1000">
              <a:solidFill>
                <a:srgbClr val="2B143D">
                  <a:lumMod val="50000"/>
                </a:srgbClr>
              </a:solidFill>
              <a:ea typeface="Adobe Fan Heiti Std B" pitchFamily="34" charset="-128"/>
            </a:endParaRPr>
          </a:p>
          <a:p>
            <a:pPr marL="171450" lvl="0" indent="-171450" defTabSz="843830">
              <a:spcBef>
                <a:spcPct val="0"/>
              </a:spcBef>
              <a:buClr>
                <a:prstClr val="black"/>
              </a:buClr>
              <a:buSzPts val="950"/>
              <a:buFont typeface="Wingdings" panose="05000000000000000000" pitchFamily="2" charset="2"/>
              <a:buChar char="§"/>
              <a:defRPr/>
            </a:pPr>
            <a:endParaRPr lang="en-US" sz="1000">
              <a:solidFill>
                <a:prstClr val="black"/>
              </a:solidFill>
              <a:cs typeface="Arial"/>
              <a:sym typeface="Ubuntu"/>
            </a:endParaRPr>
          </a:p>
        </p:txBody>
      </p:sp>
      <p:cxnSp>
        <p:nvCxnSpPr>
          <p:cNvPr id="36" name="Straight Connector 35">
            <a:extLst>
              <a:ext uri="{FF2B5EF4-FFF2-40B4-BE49-F238E27FC236}">
                <a16:creationId xmlns:a16="http://schemas.microsoft.com/office/drawing/2014/main" id="{7DD2CDF9-D2CE-0233-1AF0-8FA03B5E1EB5}"/>
              </a:ext>
            </a:extLst>
          </p:cNvPr>
          <p:cNvCxnSpPr>
            <a:cxnSpLocks/>
          </p:cNvCxnSpPr>
          <p:nvPr/>
        </p:nvCxnSpPr>
        <p:spPr>
          <a:xfrm>
            <a:off x="537081" y="3477434"/>
            <a:ext cx="2618848" cy="0"/>
          </a:xfrm>
          <a:prstGeom prst="line">
            <a:avLst/>
          </a:prstGeom>
          <a:ln w="3175">
            <a:solidFill>
              <a:schemeClr val="bg1">
                <a:alpha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F2BDEC7-E1D9-CD12-6FD7-92926CD18F9F}"/>
              </a:ext>
            </a:extLst>
          </p:cNvPr>
          <p:cNvCxnSpPr>
            <a:cxnSpLocks/>
          </p:cNvCxnSpPr>
          <p:nvPr/>
        </p:nvCxnSpPr>
        <p:spPr>
          <a:xfrm>
            <a:off x="6928194" y="1432814"/>
            <a:ext cx="0" cy="488315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8B748450-A199-C921-DD9C-E64761EA1E5A}"/>
              </a:ext>
            </a:extLst>
          </p:cNvPr>
          <p:cNvSpPr/>
          <p:nvPr/>
        </p:nvSpPr>
        <p:spPr>
          <a:xfrm>
            <a:off x="3607855" y="5336651"/>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Education</a:t>
            </a:r>
          </a:p>
        </p:txBody>
      </p:sp>
      <p:sp>
        <p:nvSpPr>
          <p:cNvPr id="2" name="TextBox 1">
            <a:extLst>
              <a:ext uri="{FF2B5EF4-FFF2-40B4-BE49-F238E27FC236}">
                <a16:creationId xmlns:a16="http://schemas.microsoft.com/office/drawing/2014/main" id="{E2A90F21-C39B-3448-4F5B-98881DFE8054}"/>
              </a:ext>
            </a:extLst>
          </p:cNvPr>
          <p:cNvSpPr txBox="1"/>
          <p:nvPr/>
        </p:nvSpPr>
        <p:spPr>
          <a:xfrm>
            <a:off x="8360656" y="934876"/>
            <a:ext cx="2456696" cy="184666"/>
          </a:xfrm>
          <a:prstGeom prst="rect">
            <a:avLst/>
          </a:prstGeom>
          <a:noFill/>
          <a:ln>
            <a:noFill/>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ea typeface="+mn-ea"/>
                <a:cs typeface="+mn-cs"/>
              </a:rPr>
              <a:t>Temenos – </a:t>
            </a:r>
            <a:r>
              <a:rPr lang="en-US" sz="1200"/>
              <a:t>10</a:t>
            </a:r>
            <a:r>
              <a:rPr kumimoji="0" lang="en-US" sz="1200" b="0" i="0" u="none" strike="noStrike" kern="1200" cap="none" spc="0" normalizeH="0" baseline="0" noProof="0">
                <a:ln>
                  <a:noFill/>
                </a:ln>
                <a:effectLst/>
                <a:uLnTx/>
                <a:uFillTx/>
                <a:ea typeface="+mn-ea"/>
                <a:cs typeface="+mn-cs"/>
              </a:rPr>
              <a:t> Years of experience</a:t>
            </a:r>
          </a:p>
        </p:txBody>
      </p:sp>
      <p:pic>
        <p:nvPicPr>
          <p:cNvPr id="3" name="Graphic 2" descr="Male profile with solid fill">
            <a:extLst>
              <a:ext uri="{FF2B5EF4-FFF2-40B4-BE49-F238E27FC236}">
                <a16:creationId xmlns:a16="http://schemas.microsoft.com/office/drawing/2014/main" id="{3EEA6245-60F4-8971-B859-AFA7EF9BB6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304" y="1757849"/>
            <a:ext cx="914400" cy="914400"/>
          </a:xfrm>
          <a:prstGeom prst="rect">
            <a:avLst/>
          </a:prstGeom>
        </p:spPr>
      </p:pic>
    </p:spTree>
    <p:extLst>
      <p:ext uri="{BB962C8B-B14F-4D97-AF65-F5344CB8AC3E}">
        <p14:creationId xmlns:p14="http://schemas.microsoft.com/office/powerpoint/2010/main" val="33140135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4B181-ACD2-2198-A041-D8A9A3A2EB8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773F704-63AF-5A66-5538-89070866F396}"/>
              </a:ext>
            </a:extLst>
          </p:cNvPr>
          <p:cNvSpPr>
            <a:spLocks noGrp="1"/>
          </p:cNvSpPr>
          <p:nvPr>
            <p:ph type="title"/>
          </p:nvPr>
        </p:nvSpPr>
        <p:spPr/>
        <p:txBody>
          <a:bodyPr/>
          <a:lstStyle/>
          <a:p>
            <a:r>
              <a:rPr lang="en-US"/>
              <a:t>TPH FUNCTIONAL SME</a:t>
            </a:r>
            <a:endParaRPr lang="en-IN"/>
          </a:p>
        </p:txBody>
      </p:sp>
      <p:grpSp>
        <p:nvGrpSpPr>
          <p:cNvPr id="10" name="Group 9">
            <a:extLst>
              <a:ext uri="{FF2B5EF4-FFF2-40B4-BE49-F238E27FC236}">
                <a16:creationId xmlns:a16="http://schemas.microsoft.com/office/drawing/2014/main" id="{88729038-2CC0-7394-6E6D-6F9FF1085061}"/>
              </a:ext>
            </a:extLst>
          </p:cNvPr>
          <p:cNvGrpSpPr/>
          <p:nvPr/>
        </p:nvGrpSpPr>
        <p:grpSpPr>
          <a:xfrm>
            <a:off x="407987" y="778765"/>
            <a:ext cx="11376025" cy="496888"/>
            <a:chOff x="1828800" y="2273300"/>
            <a:chExt cx="2387600" cy="444500"/>
          </a:xfrm>
        </p:grpSpPr>
        <p:cxnSp>
          <p:nvCxnSpPr>
            <p:cNvPr id="8" name="Straight Connector 7">
              <a:extLst>
                <a:ext uri="{FF2B5EF4-FFF2-40B4-BE49-F238E27FC236}">
                  <a16:creationId xmlns:a16="http://schemas.microsoft.com/office/drawing/2014/main" id="{C102AAF6-52D3-D60E-99B2-F18CAB11D443}"/>
                </a:ext>
              </a:extLst>
            </p:cNvPr>
            <p:cNvCxnSpPr/>
            <p:nvPr/>
          </p:nvCxnSpPr>
          <p:spPr>
            <a:xfrm>
              <a:off x="1828800" y="22733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4C0BB7-9EF8-0FAC-3098-F6C7A4BEDCD9}"/>
                </a:ext>
              </a:extLst>
            </p:cNvPr>
            <p:cNvCxnSpPr/>
            <p:nvPr/>
          </p:nvCxnSpPr>
          <p:spPr>
            <a:xfrm>
              <a:off x="1828800" y="27178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42457B43-BDF7-4FE1-C5D2-BB2CA8664F42}"/>
              </a:ext>
            </a:extLst>
          </p:cNvPr>
          <p:cNvSpPr/>
          <p:nvPr/>
        </p:nvSpPr>
        <p:spPr>
          <a:xfrm>
            <a:off x="407988" y="875936"/>
            <a:ext cx="2877035" cy="30254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b="1"/>
              <a:t>Experience Highlight</a:t>
            </a:r>
            <a:endParaRPr lang="en-IN" sz="1600" b="1"/>
          </a:p>
        </p:txBody>
      </p:sp>
      <p:sp>
        <p:nvSpPr>
          <p:cNvPr id="24" name="Rectangle: Rounded Corners 23">
            <a:extLst>
              <a:ext uri="{FF2B5EF4-FFF2-40B4-BE49-F238E27FC236}">
                <a16:creationId xmlns:a16="http://schemas.microsoft.com/office/drawing/2014/main" id="{96B838DF-BE13-1660-1661-3CEB07090833}"/>
              </a:ext>
            </a:extLst>
          </p:cNvPr>
          <p:cNvSpPr/>
          <p:nvPr/>
        </p:nvSpPr>
        <p:spPr>
          <a:xfrm>
            <a:off x="407988" y="1432814"/>
            <a:ext cx="2877035" cy="4876800"/>
          </a:xfrm>
          <a:prstGeom prst="roundRect">
            <a:avLst>
              <a:gd name="adj" fmla="val 4307"/>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Ubuntu"/>
              <a:ea typeface="+mn-ea"/>
              <a:cs typeface="+mn-cs"/>
            </a:endParaRPr>
          </a:p>
        </p:txBody>
      </p:sp>
      <p:sp>
        <p:nvSpPr>
          <p:cNvPr id="25" name="Oval 24">
            <a:extLst>
              <a:ext uri="{FF2B5EF4-FFF2-40B4-BE49-F238E27FC236}">
                <a16:creationId xmlns:a16="http://schemas.microsoft.com/office/drawing/2014/main" id="{CC097E85-B55A-6BB1-53AE-6C8BE1387863}"/>
              </a:ext>
            </a:extLst>
          </p:cNvPr>
          <p:cNvSpPr/>
          <p:nvPr/>
        </p:nvSpPr>
        <p:spPr>
          <a:xfrm>
            <a:off x="1227584" y="1574690"/>
            <a:ext cx="1237842" cy="1237842"/>
          </a:xfrm>
          <a:prstGeom prst="ellipse">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Ubuntu"/>
              <a:ea typeface="+mn-ea"/>
              <a:cs typeface="+mn-cs"/>
            </a:endParaRPr>
          </a:p>
        </p:txBody>
      </p:sp>
      <p:sp>
        <p:nvSpPr>
          <p:cNvPr id="26" name="Rectangle 25">
            <a:extLst>
              <a:ext uri="{FF2B5EF4-FFF2-40B4-BE49-F238E27FC236}">
                <a16:creationId xmlns:a16="http://schemas.microsoft.com/office/drawing/2014/main" id="{04A04431-9E30-5628-BC61-BD50FDE741AB}"/>
              </a:ext>
            </a:extLst>
          </p:cNvPr>
          <p:cNvSpPr/>
          <p:nvPr/>
        </p:nvSpPr>
        <p:spPr>
          <a:xfrm>
            <a:off x="510888" y="2869478"/>
            <a:ext cx="2671233" cy="27699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FFFFFF"/>
                </a:solidFill>
                <a:effectLst/>
                <a:uLnTx/>
                <a:uFillTx/>
                <a:latin typeface="Ubuntu"/>
                <a:ea typeface="+mn-ea"/>
                <a:cs typeface="+mn-cs"/>
              </a:rPr>
              <a:t>AKM</a:t>
            </a:r>
          </a:p>
        </p:txBody>
      </p:sp>
      <p:sp>
        <p:nvSpPr>
          <p:cNvPr id="27" name="Rectangle 26">
            <a:extLst>
              <a:ext uri="{FF2B5EF4-FFF2-40B4-BE49-F238E27FC236}">
                <a16:creationId xmlns:a16="http://schemas.microsoft.com/office/drawing/2014/main" id="{4A1580F6-2184-0E36-3D22-F2B2FB6F3743}"/>
              </a:ext>
            </a:extLst>
          </p:cNvPr>
          <p:cNvSpPr/>
          <p:nvPr/>
        </p:nvSpPr>
        <p:spPr>
          <a:xfrm>
            <a:off x="510888" y="3182979"/>
            <a:ext cx="2671233" cy="153888"/>
          </a:xfrm>
          <a:prstGeom prst="rect">
            <a:avLst/>
          </a:prstGeom>
        </p:spPr>
        <p:txBody>
          <a:bodyPr wrap="square" lIns="0" tIns="0" rIns="0" bIns="0" anchor="t">
            <a:spAutoFit/>
          </a:bodyPr>
          <a:lstStyle/>
          <a:p>
            <a:pPr marL="0" marR="0" lvl="0" indent="0" algn="ctr" defTabSz="914400" rtl="0" eaLnBrk="0" fontAlgn="auto" latinLnBrk="0" hangingPunct="0">
              <a:lnSpc>
                <a:spcPct val="100000"/>
              </a:lnSpc>
              <a:spcBef>
                <a:spcPts val="0"/>
              </a:spcBef>
              <a:spcAft>
                <a:spcPts val="0"/>
              </a:spcAft>
              <a:buClrTx/>
              <a:buSzTx/>
              <a:buFontTx/>
              <a:buNone/>
              <a:tabLst>
                <a:tab pos="6464300" algn="r"/>
              </a:tabLst>
              <a:defRPr/>
            </a:pPr>
            <a:r>
              <a:rPr kumimoji="0" lang="en-US" sz="1000" b="0" i="0" u="none" strike="noStrike" kern="1200" cap="none" spc="0" normalizeH="0" baseline="0" noProof="0">
                <a:ln>
                  <a:noFill/>
                </a:ln>
                <a:solidFill>
                  <a:srgbClr val="FFFFFF"/>
                </a:solidFill>
                <a:effectLst/>
                <a:uLnTx/>
                <a:uFillTx/>
                <a:latin typeface="Ubuntu"/>
                <a:ea typeface="+mn-ea"/>
                <a:cs typeface="Helvetica" panose="020B0604020202020204" pitchFamily="34" charset="0"/>
              </a:rPr>
              <a:t>TPH Functional SME</a:t>
            </a:r>
          </a:p>
        </p:txBody>
      </p:sp>
      <p:sp>
        <p:nvSpPr>
          <p:cNvPr id="28" name="Rectangle: Rounded Corners 27">
            <a:extLst>
              <a:ext uri="{FF2B5EF4-FFF2-40B4-BE49-F238E27FC236}">
                <a16:creationId xmlns:a16="http://schemas.microsoft.com/office/drawing/2014/main" id="{4230ADB3-AD60-C12D-6563-8DCDD20B7986}"/>
              </a:ext>
            </a:extLst>
          </p:cNvPr>
          <p:cNvSpPr/>
          <p:nvPr/>
        </p:nvSpPr>
        <p:spPr>
          <a:xfrm>
            <a:off x="510889" y="3540935"/>
            <a:ext cx="2671233" cy="25374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Ubuntu"/>
                <a:ea typeface="+mn-ea"/>
                <a:cs typeface="+mn-cs"/>
              </a:rPr>
              <a:t>Experience Attribute</a:t>
            </a:r>
            <a:endParaRPr kumimoji="0" lang="en-IN" sz="1200" b="1" i="0" u="none" strike="noStrike" kern="1200" cap="none" spc="0" normalizeH="0" baseline="0" noProof="0">
              <a:ln>
                <a:noFill/>
              </a:ln>
              <a:solidFill>
                <a:srgbClr val="FFFFFF"/>
              </a:solidFill>
              <a:effectLst/>
              <a:uLnTx/>
              <a:uFillTx/>
              <a:latin typeface="Ubuntu"/>
              <a:ea typeface="+mn-ea"/>
              <a:cs typeface="+mn-cs"/>
            </a:endParaRPr>
          </a:p>
        </p:txBody>
      </p:sp>
      <p:sp>
        <p:nvSpPr>
          <p:cNvPr id="29" name="Rectangle 28">
            <a:extLst>
              <a:ext uri="{FF2B5EF4-FFF2-40B4-BE49-F238E27FC236}">
                <a16:creationId xmlns:a16="http://schemas.microsoft.com/office/drawing/2014/main" id="{EEAD6151-1AF4-5246-3D0D-621DBBB9F96F}"/>
              </a:ext>
            </a:extLst>
          </p:cNvPr>
          <p:cNvSpPr/>
          <p:nvPr/>
        </p:nvSpPr>
        <p:spPr>
          <a:xfrm>
            <a:off x="537081" y="3858183"/>
            <a:ext cx="2618848" cy="1878271"/>
          </a:xfrm>
          <a:prstGeom prst="rect">
            <a:avLst/>
          </a:prstGeom>
        </p:spPr>
        <p:txBody>
          <a:bodyPr wrap="square" lIns="0" tIns="0" rIns="0" bIns="0" anchor="t">
            <a:spAutoFit/>
          </a:bodyPr>
          <a:lstStyle/>
          <a:p>
            <a:pPr marL="171450" indent="-171450">
              <a:lnSpc>
                <a:spcPct val="114000"/>
              </a:lnSpc>
              <a:buFont typeface="Wingdings" panose="05000000000000000000" pitchFamily="2" charset="2"/>
              <a:buChar char="§"/>
            </a:pPr>
            <a:r>
              <a:rPr lang="en-IN" altLang="nl-NL" sz="900">
                <a:solidFill>
                  <a:schemeClr val="bg1"/>
                </a:solidFill>
                <a:cs typeface="Calibri" panose="020F0502020204030204" pitchFamily="34" charset="0"/>
              </a:rPr>
              <a:t>Solution Architect </a:t>
            </a:r>
          </a:p>
          <a:p>
            <a:pPr marL="171450" indent="-171450">
              <a:lnSpc>
                <a:spcPct val="114000"/>
              </a:lnSpc>
              <a:buFont typeface="Wingdings" panose="05000000000000000000" pitchFamily="2" charset="2"/>
              <a:buChar char="§"/>
            </a:pPr>
            <a:r>
              <a:rPr lang="en-IN" altLang="nl-NL" sz="900">
                <a:solidFill>
                  <a:schemeClr val="bg1"/>
                </a:solidFill>
                <a:cs typeface="Calibri" panose="020F0502020204030204" pitchFamily="34" charset="0"/>
              </a:rPr>
              <a:t>Data Migration</a:t>
            </a:r>
          </a:p>
          <a:p>
            <a:pPr marL="171450" indent="-171450">
              <a:lnSpc>
                <a:spcPct val="114000"/>
              </a:lnSpc>
              <a:buFont typeface="Wingdings" panose="05000000000000000000" pitchFamily="2" charset="2"/>
              <a:buChar char="§"/>
            </a:pPr>
            <a:r>
              <a:rPr lang="en-IN" altLang="nl-NL" sz="900">
                <a:solidFill>
                  <a:schemeClr val="bg1"/>
                </a:solidFill>
                <a:cs typeface="Calibri" panose="020F0502020204030204" pitchFamily="34" charset="0"/>
              </a:rPr>
              <a:t>Techno functional Lead</a:t>
            </a:r>
          </a:p>
          <a:p>
            <a:pPr marL="171450" indent="-171450">
              <a:lnSpc>
                <a:spcPct val="114000"/>
              </a:lnSpc>
              <a:buFont typeface="Wingdings" panose="05000000000000000000" pitchFamily="2" charset="2"/>
              <a:buChar char="§"/>
            </a:pPr>
            <a:r>
              <a:rPr lang="en-IN" altLang="nl-NL" sz="900">
                <a:solidFill>
                  <a:schemeClr val="bg1"/>
                </a:solidFill>
                <a:cs typeface="Calibri" panose="020F0502020204030204" pitchFamily="34" charset="0"/>
              </a:rPr>
              <a:t>Core Banking Transformation</a:t>
            </a:r>
          </a:p>
          <a:p>
            <a:pPr marL="171450" indent="-171450">
              <a:lnSpc>
                <a:spcPct val="114000"/>
              </a:lnSpc>
              <a:buFont typeface="Wingdings" panose="05000000000000000000" pitchFamily="2" charset="2"/>
              <a:buChar char="§"/>
            </a:pPr>
            <a:r>
              <a:rPr lang="en-US" sz="900">
                <a:solidFill>
                  <a:schemeClr val="bg1"/>
                </a:solidFill>
                <a:cs typeface="Calibri" panose="020F0502020204030204" pitchFamily="34" charset="0"/>
              </a:rPr>
              <a:t>Business Analysis, Business Process, Requirement gathering &amp; Domain Expertise </a:t>
            </a:r>
          </a:p>
          <a:p>
            <a:pPr marL="171450" indent="-171450">
              <a:lnSpc>
                <a:spcPct val="114000"/>
              </a:lnSpc>
              <a:buFont typeface="Wingdings" panose="05000000000000000000" pitchFamily="2" charset="2"/>
              <a:buChar char="§"/>
            </a:pPr>
            <a:r>
              <a:rPr lang="en-IN" altLang="nl-NL" sz="900">
                <a:solidFill>
                  <a:schemeClr val="bg1"/>
                </a:solidFill>
                <a:cs typeface="Calibri" panose="020F0502020204030204" pitchFamily="34" charset="0"/>
              </a:rPr>
              <a:t>Product knowledge of various packages in core banking retail &amp; corporate,</a:t>
            </a:r>
          </a:p>
          <a:p>
            <a:pPr marL="171450" indent="-171450">
              <a:lnSpc>
                <a:spcPct val="114000"/>
              </a:lnSpc>
              <a:buFont typeface="Wingdings" panose="05000000000000000000" pitchFamily="2" charset="2"/>
              <a:buChar char="§"/>
            </a:pPr>
            <a:r>
              <a:rPr lang="en-IN" altLang="nl-NL" sz="900">
                <a:solidFill>
                  <a:schemeClr val="bg1"/>
                </a:solidFill>
                <a:cs typeface="Calibri" panose="020F0502020204030204" pitchFamily="34" charset="0"/>
              </a:rPr>
              <a:t>Payments BACS/CHAPS/SWIFT &amp; Clearing/Settlement (ACH/SEPA)</a:t>
            </a:r>
          </a:p>
          <a:p>
            <a:pPr marL="171450" indent="-171450">
              <a:lnSpc>
                <a:spcPct val="114000"/>
              </a:lnSpc>
              <a:buFont typeface="Wingdings" panose="05000000000000000000" pitchFamily="2" charset="2"/>
              <a:buChar char="§"/>
            </a:pPr>
            <a:r>
              <a:rPr lang="en-IN" altLang="nl-NL" sz="900">
                <a:solidFill>
                  <a:schemeClr val="bg1"/>
                </a:solidFill>
                <a:cs typeface="Calibri" panose="020F0502020204030204" pitchFamily="34" charset="0"/>
              </a:rPr>
              <a:t>Temenos Payment Hub</a:t>
            </a:r>
          </a:p>
          <a:p>
            <a:pPr marL="171450" indent="-171450">
              <a:lnSpc>
                <a:spcPct val="114000"/>
              </a:lnSpc>
              <a:buFont typeface="Wingdings" panose="05000000000000000000" pitchFamily="2" charset="2"/>
              <a:buChar char="§"/>
            </a:pPr>
            <a:r>
              <a:rPr lang="en-IN" altLang="nl-NL" sz="900">
                <a:solidFill>
                  <a:schemeClr val="bg1"/>
                </a:solidFill>
                <a:cs typeface="Calibri" panose="020F0502020204030204" pitchFamily="34" charset="0"/>
              </a:rPr>
              <a:t>Transact Data Hub</a:t>
            </a:r>
          </a:p>
        </p:txBody>
      </p:sp>
      <p:sp>
        <p:nvSpPr>
          <p:cNvPr id="30" name="Rectangle: Rounded Corners 29">
            <a:extLst>
              <a:ext uri="{FF2B5EF4-FFF2-40B4-BE49-F238E27FC236}">
                <a16:creationId xmlns:a16="http://schemas.microsoft.com/office/drawing/2014/main" id="{2F6EF10D-1B30-A025-A598-CD7CCFA67ABD}"/>
              </a:ext>
            </a:extLst>
          </p:cNvPr>
          <p:cNvSpPr/>
          <p:nvPr/>
        </p:nvSpPr>
        <p:spPr>
          <a:xfrm>
            <a:off x="3623935" y="1432814"/>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Professional summary</a:t>
            </a:r>
          </a:p>
        </p:txBody>
      </p:sp>
      <p:sp>
        <p:nvSpPr>
          <p:cNvPr id="32" name="Rectangle: Rounded Corners 31">
            <a:extLst>
              <a:ext uri="{FF2B5EF4-FFF2-40B4-BE49-F238E27FC236}">
                <a16:creationId xmlns:a16="http://schemas.microsoft.com/office/drawing/2014/main" id="{C713F747-1588-3C18-7E6F-330CFC85BFF4}"/>
              </a:ext>
            </a:extLst>
          </p:cNvPr>
          <p:cNvSpPr/>
          <p:nvPr/>
        </p:nvSpPr>
        <p:spPr>
          <a:xfrm>
            <a:off x="7097650" y="1432814"/>
            <a:ext cx="4686363"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Experience</a:t>
            </a:r>
          </a:p>
        </p:txBody>
      </p:sp>
      <p:sp>
        <p:nvSpPr>
          <p:cNvPr id="33" name="Rectangle 32">
            <a:extLst>
              <a:ext uri="{FF2B5EF4-FFF2-40B4-BE49-F238E27FC236}">
                <a16:creationId xmlns:a16="http://schemas.microsoft.com/office/drawing/2014/main" id="{373DEABE-1BB2-D79D-8303-E2B9324B3D8D}"/>
              </a:ext>
            </a:extLst>
          </p:cNvPr>
          <p:cNvSpPr/>
          <p:nvPr/>
        </p:nvSpPr>
        <p:spPr>
          <a:xfrm>
            <a:off x="3623935" y="5674825"/>
            <a:ext cx="3134804" cy="299634"/>
          </a:xfrm>
          <a:prstGeom prst="rect">
            <a:avLst/>
          </a:prstGeom>
        </p:spPr>
        <p:txBody>
          <a:bodyPr wrap="square" lIns="0" tIns="0" rIns="0" bIns="0" anchor="t">
            <a:spAutoFit/>
          </a:bodyPr>
          <a:lstStyle/>
          <a:p>
            <a:pPr marL="171450" indent="-171450">
              <a:lnSpc>
                <a:spcPct val="114000"/>
              </a:lnSpc>
              <a:buFont typeface="Wingdings" panose="05000000000000000000" pitchFamily="2" charset="2"/>
              <a:buChar char="§"/>
            </a:pPr>
            <a:r>
              <a:rPr lang="en-US" sz="900">
                <a:cs typeface="Calibri" panose="020F0502020204030204" pitchFamily="34" charset="0"/>
              </a:rPr>
              <a:t>Bachelor Of Engineering</a:t>
            </a:r>
          </a:p>
          <a:p>
            <a:pPr marL="171450" indent="-171450">
              <a:lnSpc>
                <a:spcPct val="114000"/>
              </a:lnSpc>
              <a:buFont typeface="Wingdings" panose="05000000000000000000" pitchFamily="2" charset="2"/>
              <a:buChar char="§"/>
            </a:pPr>
            <a:r>
              <a:rPr lang="en-US" sz="900">
                <a:cs typeface="Calibri" panose="020F0502020204030204" pitchFamily="34" charset="0"/>
              </a:rPr>
              <a:t>Diploma Graduate</a:t>
            </a:r>
          </a:p>
        </p:txBody>
      </p:sp>
      <p:sp>
        <p:nvSpPr>
          <p:cNvPr id="35" name="Rectangle 34">
            <a:extLst>
              <a:ext uri="{FF2B5EF4-FFF2-40B4-BE49-F238E27FC236}">
                <a16:creationId xmlns:a16="http://schemas.microsoft.com/office/drawing/2014/main" id="{87B88D68-604C-BDE4-5DA5-DF129131CBA5}"/>
              </a:ext>
            </a:extLst>
          </p:cNvPr>
          <p:cNvSpPr/>
          <p:nvPr/>
        </p:nvSpPr>
        <p:spPr>
          <a:xfrm>
            <a:off x="7097650" y="1796351"/>
            <a:ext cx="4686362" cy="4839402"/>
          </a:xfrm>
          <a:prstGeom prst="rect">
            <a:avLst/>
          </a:prstGeom>
        </p:spPr>
        <p:txBody>
          <a:bodyPr wrap="square" lIns="0" tIns="0" rIns="0" bIns="0" anchor="t">
            <a:spAutoFit/>
          </a:bodyPr>
          <a:lstStyle/>
          <a:p>
            <a:pPr marL="4763" lvl="1" indent="0">
              <a:spcBef>
                <a:spcPts val="0"/>
              </a:spcBef>
              <a:spcAft>
                <a:spcPts val="0"/>
              </a:spcAft>
              <a:buSzPct val="120000"/>
              <a:buNone/>
            </a:pPr>
            <a:r>
              <a:rPr lang="en-US" sz="900" b="1">
                <a:cs typeface="Calibri" panose="020F0502020204030204" pitchFamily="34" charset="0"/>
              </a:rPr>
              <a:t>Enterprise Architect – UK Client</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US" sz="900">
                <a:cs typeface="Calibri" panose="020F0502020204030204" pitchFamily="34" charset="0"/>
              </a:rPr>
              <a:t>Responsible for the overall solution across Temenos Suite of apps (Transact, TPH, Infinity, FCM, TDH) and the surrounding systems</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US" sz="900">
                <a:cs typeface="Calibri" panose="020F0502020204030204" pitchFamily="34" charset="0"/>
              </a:rPr>
              <a:t>Impact analysis, interface analysis, data analysis and definition of Target State Architecture</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US" sz="900">
                <a:cs typeface="Calibri" panose="020F0502020204030204" pitchFamily="34" charset="0"/>
              </a:rPr>
              <a:t>Owning the Complete Solution Blueprint document.</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US" sz="900">
                <a:cs typeface="Calibri" panose="020F0502020204030204" pitchFamily="34" charset="0"/>
              </a:rPr>
              <a:t>Defining the solution for complete payment journey on TPH, Data Flow for TDH, Including Migration Strategy to Transact.</a:t>
            </a:r>
          </a:p>
          <a:p>
            <a:pPr marL="0" lvl="1" indent="0">
              <a:lnSpc>
                <a:spcPts val="1300"/>
              </a:lnSpc>
              <a:spcBef>
                <a:spcPts val="0"/>
              </a:spcBef>
              <a:spcAft>
                <a:spcPts val="0"/>
              </a:spcAft>
              <a:buClr>
                <a:srgbClr val="AC2B37"/>
              </a:buClr>
              <a:buSzPct val="120000"/>
              <a:buNone/>
            </a:pPr>
            <a:r>
              <a:rPr lang="en-GB" sz="900" b="1">
                <a:cs typeface="Calibri" panose="020F0502020204030204" pitchFamily="34" charset="0"/>
              </a:rPr>
              <a:t>Senior Solution Architect – Geneva Client</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IE" sz="900">
                <a:cs typeface="Calibri" panose="020F0502020204030204" pitchFamily="34" charset="0"/>
              </a:rPr>
              <a:t>Responsible for doing technical, DEVOPS, and E2E integration for a multi country core banking implementation on microservices architecture. </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IE" sz="900">
                <a:cs typeface="Calibri" panose="020F0502020204030204" pitchFamily="34" charset="0"/>
              </a:rPr>
              <a:t>Impact analysis, interface analysis, data analysis and definition of Target State Architecture</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IE" sz="900">
                <a:cs typeface="Calibri" panose="020F0502020204030204" pitchFamily="34" charset="0"/>
              </a:rPr>
              <a:t>Own the Complete Solution Blueprint document</a:t>
            </a:r>
          </a:p>
          <a:p>
            <a:pPr marL="0" lvl="1" indent="0">
              <a:lnSpc>
                <a:spcPts val="1300"/>
              </a:lnSpc>
              <a:spcBef>
                <a:spcPts val="0"/>
              </a:spcBef>
              <a:spcAft>
                <a:spcPts val="0"/>
              </a:spcAft>
              <a:buClr>
                <a:srgbClr val="AC2B37"/>
              </a:buClr>
              <a:buSzPct val="120000"/>
              <a:buNone/>
            </a:pPr>
            <a:r>
              <a:rPr lang="en-GB" sz="900" b="1">
                <a:cs typeface="Calibri" panose="020F0502020204030204" pitchFamily="34" charset="0"/>
              </a:rPr>
              <a:t>Senior Solution Architect – Kuwait Client</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GB" sz="900">
                <a:cs typeface="Calibri" panose="020F0502020204030204" pitchFamily="34" charset="0"/>
              </a:rPr>
              <a:t>Responsible for creating End to End Integration architecture and entity relationship for the solution blueprint document.</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IE" sz="900">
                <a:cs typeface="Calibri" panose="020F0502020204030204" pitchFamily="34" charset="0"/>
              </a:rPr>
              <a:t>Definition of Rest API and Events based pattern</a:t>
            </a:r>
            <a:r>
              <a:rPr lang="en-GB" sz="900">
                <a:cs typeface="Calibri" panose="020F0502020204030204" pitchFamily="34" charset="0"/>
              </a:rPr>
              <a:t> </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GB" sz="900">
                <a:cs typeface="Calibri" panose="020F0502020204030204" pitchFamily="34" charset="0"/>
              </a:rPr>
              <a:t>Involved in setup of design office &amp; part of architecture review board</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GB" sz="900">
                <a:cs typeface="Calibri" panose="020F0502020204030204" pitchFamily="34" charset="0"/>
              </a:rPr>
              <a:t>Providing technical guidance to application development teams.</a:t>
            </a:r>
          </a:p>
          <a:p>
            <a:pPr marL="0" lvl="1" indent="0">
              <a:lnSpc>
                <a:spcPts val="1300"/>
              </a:lnSpc>
              <a:spcBef>
                <a:spcPts val="0"/>
              </a:spcBef>
              <a:spcAft>
                <a:spcPts val="0"/>
              </a:spcAft>
              <a:buClr>
                <a:srgbClr val="AC2B37"/>
              </a:buClr>
              <a:buSzPct val="120000"/>
              <a:buNone/>
            </a:pPr>
            <a:r>
              <a:rPr lang="en-GB" sz="900" b="1">
                <a:cs typeface="Calibri" panose="020F0502020204030204" pitchFamily="34" charset="0"/>
              </a:rPr>
              <a:t>Migration Architect – Ireland Client</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IN" sz="900">
                <a:solidFill>
                  <a:prstClr val="black"/>
                </a:solidFill>
                <a:cs typeface="Calibri" panose="020F0502020204030204" pitchFamily="34" charset="0"/>
              </a:rPr>
              <a:t>Delivered and Implemented Data Migration from old Legacy system to new core banking.</a:t>
            </a:r>
            <a:r>
              <a:rPr lang="en-US" sz="900">
                <a:cs typeface="Calibri" panose="020F0502020204030204" pitchFamily="34" charset="0"/>
              </a:rPr>
              <a:t> </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US" sz="900">
                <a:cs typeface="Calibri" panose="020F0502020204030204" pitchFamily="34" charset="0"/>
              </a:rPr>
              <a:t>Migration Solution, strategy Documents, Mapping workshops &amp; Technical Solutions</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US" sz="900">
                <a:cs typeface="Calibri" panose="020F0502020204030204" pitchFamily="34" charset="0"/>
              </a:rPr>
              <a:t>Designing the Co-Existence Architecture with integration using Mule soft between Legacy and New core</a:t>
            </a:r>
          </a:p>
          <a:p>
            <a:pPr marL="0" lvl="1" indent="0">
              <a:lnSpc>
                <a:spcPts val="1300"/>
              </a:lnSpc>
              <a:spcBef>
                <a:spcPts val="0"/>
              </a:spcBef>
              <a:spcAft>
                <a:spcPts val="0"/>
              </a:spcAft>
              <a:buClr>
                <a:srgbClr val="AC2B37"/>
              </a:buClr>
              <a:buSzPct val="120000"/>
              <a:buNone/>
            </a:pPr>
            <a:r>
              <a:rPr lang="en-GB" sz="900" b="1">
                <a:cs typeface="Calibri" panose="020F0502020204030204" pitchFamily="34" charset="0"/>
              </a:rPr>
              <a:t>Migration Lead – Finland Client</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IN" sz="900">
                <a:solidFill>
                  <a:prstClr val="black"/>
                </a:solidFill>
                <a:cs typeface="Calibri" panose="020F0502020204030204" pitchFamily="34" charset="0"/>
              </a:rPr>
              <a:t>Delivered and Implemented Data Migration from old core to new core.</a:t>
            </a:r>
            <a:r>
              <a:rPr lang="en-US" sz="900">
                <a:cs typeface="Calibri" panose="020F0502020204030204" pitchFamily="34" charset="0"/>
              </a:rPr>
              <a:t> </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US" sz="900">
                <a:cs typeface="Calibri" panose="020F0502020204030204" pitchFamily="34" charset="0"/>
              </a:rPr>
              <a:t>Migration Solution, strategy Documents, Mapping workshops &amp; Technical Solutions</a:t>
            </a:r>
          </a:p>
          <a:p>
            <a:pPr marL="0" lvl="1" indent="0">
              <a:lnSpc>
                <a:spcPts val="1300"/>
              </a:lnSpc>
              <a:spcBef>
                <a:spcPts val="0"/>
              </a:spcBef>
              <a:spcAft>
                <a:spcPts val="0"/>
              </a:spcAft>
              <a:buClr>
                <a:srgbClr val="AC2B37"/>
              </a:buClr>
              <a:buSzPct val="120000"/>
              <a:buNone/>
            </a:pPr>
            <a:r>
              <a:rPr lang="en-GB" sz="900" b="1">
                <a:cs typeface="Calibri" panose="020F0502020204030204" pitchFamily="34" charset="0"/>
              </a:rPr>
              <a:t>Techno Functional Lead – UK Client</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IE" sz="900">
                <a:cs typeface="Calibri" panose="020F0502020204030204" pitchFamily="34" charset="0"/>
              </a:rPr>
              <a:t>Delivered and Implemented core banking transformation programme with multiple interfaces, integrations  across multi company setup in core banking.</a:t>
            </a:r>
          </a:p>
          <a:p>
            <a:pPr marL="171450" lvl="1" indent="-171450">
              <a:lnSpc>
                <a:spcPts val="1000"/>
              </a:lnSpc>
              <a:spcBef>
                <a:spcPts val="0"/>
              </a:spcBef>
              <a:spcAft>
                <a:spcPts val="0"/>
              </a:spcAft>
              <a:buClr>
                <a:schemeClr val="tx1"/>
              </a:buClr>
              <a:buSzPct val="100000"/>
              <a:buFont typeface="Wingdings" panose="05000000000000000000" pitchFamily="2" charset="2"/>
              <a:buChar char="§"/>
            </a:pPr>
            <a:r>
              <a:rPr lang="en-IN" sz="900">
                <a:solidFill>
                  <a:prstClr val="black"/>
                </a:solidFill>
                <a:cs typeface="Calibri" panose="020F0502020204030204" pitchFamily="34" charset="0"/>
              </a:rPr>
              <a:t>Lead the implementation &amp; design of Payment gateway Solution, STP for faster payments, SEPA, BACS and CHAPS payments ,integration with old legacy product systems</a:t>
            </a:r>
            <a:endParaRPr lang="en-IE" sz="900">
              <a:solidFill>
                <a:prstClr val="black"/>
              </a:solidFill>
              <a:cs typeface="Calibri" panose="020F0502020204030204" pitchFamily="34" charset="0"/>
            </a:endParaRPr>
          </a:p>
          <a:p>
            <a:pPr marL="0" lvl="1" indent="0">
              <a:lnSpc>
                <a:spcPts val="1000"/>
              </a:lnSpc>
              <a:spcBef>
                <a:spcPts val="0"/>
              </a:spcBef>
              <a:spcAft>
                <a:spcPts val="0"/>
              </a:spcAft>
              <a:buClr>
                <a:srgbClr val="AC2B37"/>
              </a:buClr>
              <a:buSzPct val="120000"/>
              <a:buNone/>
            </a:pPr>
            <a:endParaRPr lang="en-IE" sz="900" b="1">
              <a:cs typeface="Calibri" panose="020F0502020204030204" pitchFamily="34" charset="0"/>
            </a:endParaRPr>
          </a:p>
        </p:txBody>
      </p:sp>
      <p:cxnSp>
        <p:nvCxnSpPr>
          <p:cNvPr id="36" name="Straight Connector 35">
            <a:extLst>
              <a:ext uri="{FF2B5EF4-FFF2-40B4-BE49-F238E27FC236}">
                <a16:creationId xmlns:a16="http://schemas.microsoft.com/office/drawing/2014/main" id="{97BA6534-50FC-1094-A095-D736B811CE2C}"/>
              </a:ext>
            </a:extLst>
          </p:cNvPr>
          <p:cNvCxnSpPr>
            <a:cxnSpLocks/>
          </p:cNvCxnSpPr>
          <p:nvPr/>
        </p:nvCxnSpPr>
        <p:spPr>
          <a:xfrm>
            <a:off x="537081" y="3477434"/>
            <a:ext cx="2618848" cy="0"/>
          </a:xfrm>
          <a:prstGeom prst="line">
            <a:avLst/>
          </a:prstGeom>
          <a:ln w="3175">
            <a:solidFill>
              <a:schemeClr val="bg1">
                <a:alpha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44B3AB-6E73-2C6D-8736-0D2757FF1877}"/>
              </a:ext>
            </a:extLst>
          </p:cNvPr>
          <p:cNvCxnSpPr>
            <a:cxnSpLocks/>
          </p:cNvCxnSpPr>
          <p:nvPr/>
        </p:nvCxnSpPr>
        <p:spPr>
          <a:xfrm>
            <a:off x="6928194" y="1432814"/>
            <a:ext cx="0" cy="488315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0182DA6-0E58-9451-61E4-2D1CF9CEF865}"/>
              </a:ext>
            </a:extLst>
          </p:cNvPr>
          <p:cNvSpPr/>
          <p:nvPr/>
        </p:nvSpPr>
        <p:spPr>
          <a:xfrm>
            <a:off x="3607855" y="5336651"/>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Education</a:t>
            </a:r>
          </a:p>
        </p:txBody>
      </p:sp>
      <p:sp>
        <p:nvSpPr>
          <p:cNvPr id="34" name="Rectangle 33">
            <a:extLst>
              <a:ext uri="{FF2B5EF4-FFF2-40B4-BE49-F238E27FC236}">
                <a16:creationId xmlns:a16="http://schemas.microsoft.com/office/drawing/2014/main" id="{739ED5F2-D133-628D-B1E4-98BB92057CA6}"/>
              </a:ext>
            </a:extLst>
          </p:cNvPr>
          <p:cNvSpPr/>
          <p:nvPr/>
        </p:nvSpPr>
        <p:spPr>
          <a:xfrm>
            <a:off x="3623935" y="1814347"/>
            <a:ext cx="3134804" cy="3628686"/>
          </a:xfrm>
          <a:prstGeom prst="rect">
            <a:avLst/>
          </a:prstGeom>
        </p:spPr>
        <p:txBody>
          <a:bodyPr wrap="square" lIns="0" tIns="0" rIns="0" bIns="0" anchor="t">
            <a:spAutoFit/>
          </a:bodyPr>
          <a:lstStyle/>
          <a:p>
            <a:pPr marL="171450" indent="-171450" defTabSz="957732" fontAlgn="b">
              <a:lnSpc>
                <a:spcPct val="120000"/>
              </a:lnSpc>
              <a:buFont typeface="Wingdings" panose="05000000000000000000" pitchFamily="2" charset="2"/>
              <a:buChar char="§"/>
              <a:defRPr/>
            </a:pPr>
            <a:r>
              <a:rPr lang="en-US" sz="900">
                <a:cs typeface="Calibri" panose="020F0502020204030204" pitchFamily="34" charset="0"/>
              </a:rPr>
              <a:t>18.5 Years of experience in banking product development &amp; technical architecture</a:t>
            </a:r>
          </a:p>
          <a:p>
            <a:pPr marL="171450" indent="-171450" defTabSz="957732" fontAlgn="b">
              <a:lnSpc>
                <a:spcPct val="120000"/>
              </a:lnSpc>
              <a:spcBef>
                <a:spcPts val="0"/>
              </a:spcBef>
              <a:buFont typeface="Wingdings" panose="05000000000000000000" pitchFamily="2" charset="2"/>
              <a:buChar char="§"/>
              <a:defRPr/>
            </a:pPr>
            <a:r>
              <a:rPr lang="en-IE" sz="900">
                <a:solidFill>
                  <a:prstClr val="black"/>
                </a:solidFill>
                <a:ea typeface="Adobe Fan Heiti Std B"/>
                <a:cs typeface="Calibri"/>
              </a:rPr>
              <a:t>Implementation across wide range of banking and financial services products for Europe, Middle East, APAC &amp; LATAM regions.</a:t>
            </a:r>
            <a:endParaRPr lang="en-US" sz="900">
              <a:cs typeface="Calibri" panose="020F0502020204030204" pitchFamily="34" charset="0"/>
            </a:endParaRPr>
          </a:p>
          <a:p>
            <a:pPr marL="171450" indent="-171450" defTabSz="957732" fontAlgn="b">
              <a:lnSpc>
                <a:spcPct val="120000"/>
              </a:lnSpc>
              <a:buFont typeface="Wingdings" panose="05000000000000000000" pitchFamily="2" charset="2"/>
              <a:buChar char="§"/>
              <a:defRPr/>
            </a:pPr>
            <a:r>
              <a:rPr lang="en-IE" sz="900">
                <a:ea typeface="Adobe Fan Heiti Std B"/>
                <a:cs typeface="Calibri"/>
              </a:rPr>
              <a:t>Experience in variety of products from various core banking solutions (retail and corporate) , payment solutions and digital banking.</a:t>
            </a:r>
          </a:p>
          <a:p>
            <a:pPr marL="171450" indent="-171450" defTabSz="957732" fontAlgn="b">
              <a:lnSpc>
                <a:spcPct val="120000"/>
              </a:lnSpc>
              <a:spcBef>
                <a:spcPts val="0"/>
              </a:spcBef>
              <a:buFont typeface="Wingdings" panose="05000000000000000000" pitchFamily="2" charset="2"/>
              <a:buChar char="§"/>
              <a:defRPr/>
            </a:pPr>
            <a:r>
              <a:rPr lang="en-IE" sz="900">
                <a:solidFill>
                  <a:prstClr val="black"/>
                </a:solidFill>
                <a:ea typeface="Adobe Fan Heiti Std B"/>
                <a:cs typeface="Calibri"/>
              </a:rPr>
              <a:t>Experience in doing technical architecture, E2E integration architecture &amp; data architecture for various core banking transformations</a:t>
            </a:r>
          </a:p>
          <a:p>
            <a:pPr marL="171450" indent="-171450" defTabSz="957732" fontAlgn="b">
              <a:lnSpc>
                <a:spcPct val="120000"/>
              </a:lnSpc>
              <a:spcBef>
                <a:spcPts val="0"/>
              </a:spcBef>
              <a:buFont typeface="Wingdings" panose="05000000000000000000" pitchFamily="2" charset="2"/>
              <a:buChar char="§"/>
              <a:defRPr/>
            </a:pPr>
            <a:r>
              <a:rPr lang="en-IN" sz="900">
                <a:solidFill>
                  <a:srgbClr val="000000"/>
                </a:solidFill>
              </a:rPr>
              <a:t>Experience in Microservices based architecture, API’s, integrations using event driven architecture based on KAFKA, MQ, ESB</a:t>
            </a:r>
          </a:p>
          <a:p>
            <a:pPr marL="171450" indent="-171450" defTabSz="957732" fontAlgn="b">
              <a:lnSpc>
                <a:spcPct val="120000"/>
              </a:lnSpc>
              <a:spcBef>
                <a:spcPts val="0"/>
              </a:spcBef>
              <a:buFont typeface="Wingdings" panose="05000000000000000000" pitchFamily="2" charset="2"/>
              <a:buChar char="§"/>
              <a:defRPr/>
            </a:pPr>
            <a:r>
              <a:rPr lang="en-IN" sz="900">
                <a:solidFill>
                  <a:srgbClr val="000000"/>
                </a:solidFill>
                <a:ea typeface="Adobe Fan Heiti Std B"/>
                <a:cs typeface="Calibri"/>
              </a:rPr>
              <a:t>Experience in Data Migration from Mainframe System to Core Banking, Transact to Transact Migration</a:t>
            </a:r>
            <a:endParaRPr lang="en-IE" sz="900">
              <a:ea typeface="Adobe Fan Heiti Std B"/>
              <a:cs typeface="Calibri"/>
            </a:endParaRPr>
          </a:p>
          <a:p>
            <a:pPr marL="171450" indent="-171450" defTabSz="957732" fontAlgn="b">
              <a:lnSpc>
                <a:spcPct val="120000"/>
              </a:lnSpc>
              <a:buFont typeface="Wingdings" panose="05000000000000000000" pitchFamily="2" charset="2"/>
              <a:buChar char="§"/>
              <a:defRPr/>
            </a:pPr>
            <a:r>
              <a:rPr lang="en-US" sz="900"/>
              <a:t>Experienced in aligning business goals with technology solutions to drive process improvements</a:t>
            </a:r>
          </a:p>
          <a:p>
            <a:pPr marL="171450" indent="-171450" defTabSz="957732" fontAlgn="b">
              <a:lnSpc>
                <a:spcPct val="120000"/>
              </a:lnSpc>
              <a:buFont typeface="Wingdings" panose="05000000000000000000" pitchFamily="2" charset="2"/>
              <a:buChar char="§"/>
              <a:defRPr/>
            </a:pPr>
            <a:r>
              <a:rPr lang="en-US" sz="900">
                <a:cs typeface="Calibri" panose="020F0502020204030204" pitchFamily="34" charset="0"/>
              </a:rPr>
              <a:t>Define business process, identify the risk, and providing baseline acceptance criteria</a:t>
            </a:r>
          </a:p>
          <a:p>
            <a:pPr defTabSz="957732" fontAlgn="b">
              <a:lnSpc>
                <a:spcPct val="120000"/>
              </a:lnSpc>
              <a:defRPr/>
            </a:pPr>
            <a:endParaRPr lang="en-US" sz="900">
              <a:cs typeface="Calibri" panose="020F0502020204030204" pitchFamily="34" charset="0"/>
            </a:endParaRPr>
          </a:p>
          <a:p>
            <a:pPr fontAlgn="base"/>
            <a:r>
              <a:rPr lang="en-US" sz="900">
                <a:solidFill>
                  <a:srgbClr val="000000"/>
                </a:solidFill>
                <a:cs typeface="Times New Roman"/>
              </a:rPr>
              <a:t>​</a:t>
            </a:r>
            <a:endParaRPr lang="en-US" sz="900">
              <a:solidFill>
                <a:srgbClr val="000000"/>
              </a:solidFill>
              <a:ea typeface="Verdana"/>
              <a:cs typeface="Times New Roman"/>
            </a:endParaRPr>
          </a:p>
        </p:txBody>
      </p:sp>
      <p:pic>
        <p:nvPicPr>
          <p:cNvPr id="3" name="Graphic 2" descr="Male profile with solid fill">
            <a:extLst>
              <a:ext uri="{FF2B5EF4-FFF2-40B4-BE49-F238E27FC236}">
                <a16:creationId xmlns:a16="http://schemas.microsoft.com/office/drawing/2014/main" id="{8C370B82-39B2-5655-3CC1-965AD3DA4B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304" y="1757849"/>
            <a:ext cx="914400" cy="914400"/>
          </a:xfrm>
          <a:prstGeom prst="rect">
            <a:avLst/>
          </a:prstGeom>
        </p:spPr>
      </p:pic>
      <p:sp>
        <p:nvSpPr>
          <p:cNvPr id="4" name="TextBox 3">
            <a:extLst>
              <a:ext uri="{FF2B5EF4-FFF2-40B4-BE49-F238E27FC236}">
                <a16:creationId xmlns:a16="http://schemas.microsoft.com/office/drawing/2014/main" id="{6AA2EE93-7818-BA63-381B-3A85F9EA7E1D}"/>
              </a:ext>
            </a:extLst>
          </p:cNvPr>
          <p:cNvSpPr txBox="1"/>
          <p:nvPr/>
        </p:nvSpPr>
        <p:spPr>
          <a:xfrm>
            <a:off x="8360656" y="934876"/>
            <a:ext cx="2392688" cy="184666"/>
          </a:xfrm>
          <a:prstGeom prst="rect">
            <a:avLst/>
          </a:prstGeom>
          <a:noFill/>
          <a:ln>
            <a:noFill/>
          </a:ln>
        </p:spPr>
        <p:txBody>
          <a:bodyPr wrap="square" lIns="0" tIns="0" rIns="0" bIns="0" rtlCol="0" anchor="ctr">
            <a:spAutoFit/>
          </a:bodyPr>
          <a:lstStyle/>
          <a:p>
            <a:pPr algn="ctr">
              <a:buNone/>
            </a:pPr>
            <a:r>
              <a:rPr lang="en-US" sz="1200"/>
              <a:t>Banking Experience– 18</a:t>
            </a:r>
            <a:r>
              <a:rPr lang="en-US" sz="1200" b="0" i="0">
                <a:effectLst/>
              </a:rPr>
              <a:t>+ years</a:t>
            </a:r>
          </a:p>
        </p:txBody>
      </p:sp>
    </p:spTree>
    <p:extLst>
      <p:ext uri="{BB962C8B-B14F-4D97-AF65-F5344CB8AC3E}">
        <p14:creationId xmlns:p14="http://schemas.microsoft.com/office/powerpoint/2010/main" val="1970153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2377E-0F82-95EC-FA66-4CC63C727DA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C161DDE-66DF-E460-4C74-7C4D3CB18422}"/>
              </a:ext>
            </a:extLst>
          </p:cNvPr>
          <p:cNvSpPr>
            <a:spLocks noGrp="1"/>
          </p:cNvSpPr>
          <p:nvPr>
            <p:ph type="title"/>
          </p:nvPr>
        </p:nvSpPr>
        <p:spPr/>
        <p:txBody>
          <a:bodyPr/>
          <a:lstStyle/>
          <a:p>
            <a:r>
              <a:rPr lang="en-US"/>
              <a:t>TPH FUNCTIONAL SME</a:t>
            </a:r>
            <a:endParaRPr lang="en-IN"/>
          </a:p>
        </p:txBody>
      </p:sp>
      <p:grpSp>
        <p:nvGrpSpPr>
          <p:cNvPr id="10" name="Group 9">
            <a:extLst>
              <a:ext uri="{FF2B5EF4-FFF2-40B4-BE49-F238E27FC236}">
                <a16:creationId xmlns:a16="http://schemas.microsoft.com/office/drawing/2014/main" id="{AC4F7499-1EAC-6B8D-31F7-2F01D78C0BFE}"/>
              </a:ext>
            </a:extLst>
          </p:cNvPr>
          <p:cNvGrpSpPr/>
          <p:nvPr/>
        </p:nvGrpSpPr>
        <p:grpSpPr>
          <a:xfrm>
            <a:off x="407987" y="778765"/>
            <a:ext cx="11376025" cy="496888"/>
            <a:chOff x="1828800" y="2273300"/>
            <a:chExt cx="2387600" cy="444500"/>
          </a:xfrm>
        </p:grpSpPr>
        <p:cxnSp>
          <p:nvCxnSpPr>
            <p:cNvPr id="8" name="Straight Connector 7">
              <a:extLst>
                <a:ext uri="{FF2B5EF4-FFF2-40B4-BE49-F238E27FC236}">
                  <a16:creationId xmlns:a16="http://schemas.microsoft.com/office/drawing/2014/main" id="{E80089E0-6C22-D390-4811-8E6176BB6ABB}"/>
                </a:ext>
              </a:extLst>
            </p:cNvPr>
            <p:cNvCxnSpPr/>
            <p:nvPr/>
          </p:nvCxnSpPr>
          <p:spPr>
            <a:xfrm>
              <a:off x="1828800" y="22733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60484BC-84D8-7F3F-733E-6445C449B16C}"/>
                </a:ext>
              </a:extLst>
            </p:cNvPr>
            <p:cNvCxnSpPr/>
            <p:nvPr/>
          </p:nvCxnSpPr>
          <p:spPr>
            <a:xfrm>
              <a:off x="1828800" y="27178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4AF31A18-6F6B-2363-2746-FD814F8D21F4}"/>
              </a:ext>
            </a:extLst>
          </p:cNvPr>
          <p:cNvSpPr/>
          <p:nvPr/>
        </p:nvSpPr>
        <p:spPr>
          <a:xfrm>
            <a:off x="407988" y="875936"/>
            <a:ext cx="2877035" cy="30254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b="1"/>
              <a:t>Experience Highlight</a:t>
            </a:r>
            <a:endParaRPr lang="en-IN" sz="1600" b="1"/>
          </a:p>
        </p:txBody>
      </p:sp>
      <p:sp>
        <p:nvSpPr>
          <p:cNvPr id="17" name="TextBox 16">
            <a:extLst>
              <a:ext uri="{FF2B5EF4-FFF2-40B4-BE49-F238E27FC236}">
                <a16:creationId xmlns:a16="http://schemas.microsoft.com/office/drawing/2014/main" id="{A0F4CBDD-4549-C54F-4B30-8E40A6183480}"/>
              </a:ext>
            </a:extLst>
          </p:cNvPr>
          <p:cNvSpPr txBox="1"/>
          <p:nvPr/>
        </p:nvSpPr>
        <p:spPr>
          <a:xfrm>
            <a:off x="8360656" y="934876"/>
            <a:ext cx="2392688" cy="184666"/>
          </a:xfrm>
          <a:prstGeom prst="rect">
            <a:avLst/>
          </a:prstGeom>
          <a:noFill/>
          <a:ln>
            <a:noFill/>
          </a:ln>
        </p:spPr>
        <p:txBody>
          <a:bodyPr wrap="square" lIns="0" tIns="0" rIns="0" bIns="0" rtlCol="0" anchor="ctr">
            <a:spAutoFit/>
          </a:bodyPr>
          <a:lstStyle/>
          <a:p>
            <a:pPr algn="ctr">
              <a:buNone/>
            </a:pPr>
            <a:r>
              <a:rPr lang="en-US" sz="1200"/>
              <a:t>Banking Experience– 2</a:t>
            </a:r>
            <a:r>
              <a:rPr lang="en-US" sz="1200" b="0" i="0">
                <a:effectLst/>
              </a:rPr>
              <a:t>5+ years</a:t>
            </a:r>
          </a:p>
        </p:txBody>
      </p:sp>
      <p:sp>
        <p:nvSpPr>
          <p:cNvPr id="24" name="Rectangle: Rounded Corners 23">
            <a:extLst>
              <a:ext uri="{FF2B5EF4-FFF2-40B4-BE49-F238E27FC236}">
                <a16:creationId xmlns:a16="http://schemas.microsoft.com/office/drawing/2014/main" id="{339FE078-7FAF-03B8-53D0-AC06E0204C83}"/>
              </a:ext>
            </a:extLst>
          </p:cNvPr>
          <p:cNvSpPr/>
          <p:nvPr/>
        </p:nvSpPr>
        <p:spPr>
          <a:xfrm>
            <a:off x="407988" y="1432814"/>
            <a:ext cx="2877035" cy="4876800"/>
          </a:xfrm>
          <a:prstGeom prst="roundRect">
            <a:avLst>
              <a:gd name="adj" fmla="val 4307"/>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25" name="Oval 24">
            <a:extLst>
              <a:ext uri="{FF2B5EF4-FFF2-40B4-BE49-F238E27FC236}">
                <a16:creationId xmlns:a16="http://schemas.microsoft.com/office/drawing/2014/main" id="{B1A31812-EE83-FBF9-D3BA-72E1B03D2680}"/>
              </a:ext>
            </a:extLst>
          </p:cNvPr>
          <p:cNvSpPr/>
          <p:nvPr/>
        </p:nvSpPr>
        <p:spPr>
          <a:xfrm>
            <a:off x="1227584" y="1574690"/>
            <a:ext cx="1237842" cy="1237842"/>
          </a:xfrm>
          <a:prstGeom prst="ellipse">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26" name="Rectangle 25">
            <a:extLst>
              <a:ext uri="{FF2B5EF4-FFF2-40B4-BE49-F238E27FC236}">
                <a16:creationId xmlns:a16="http://schemas.microsoft.com/office/drawing/2014/main" id="{AE371048-91E2-577E-B10E-C124612BDC73}"/>
              </a:ext>
            </a:extLst>
          </p:cNvPr>
          <p:cNvSpPr/>
          <p:nvPr/>
        </p:nvSpPr>
        <p:spPr>
          <a:xfrm>
            <a:off x="510888" y="2869478"/>
            <a:ext cx="2671233" cy="27699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GB" b="1">
                <a:solidFill>
                  <a:schemeClr val="bg1"/>
                </a:solidFill>
                <a:latin typeface="Ubuntu"/>
              </a:rPr>
              <a:t>PRK</a:t>
            </a:r>
            <a:endParaRPr kumimoji="0" lang="en-GB" sz="1800" b="1" i="0" u="none" strike="noStrike" kern="1200" cap="none" spc="0" normalizeH="0" baseline="0" noProof="0">
              <a:ln>
                <a:noFill/>
              </a:ln>
              <a:solidFill>
                <a:schemeClr val="bg1"/>
              </a:solidFill>
              <a:effectLst/>
              <a:uLnTx/>
              <a:uFillTx/>
              <a:latin typeface="Ubuntu"/>
              <a:ea typeface="+mn-ea"/>
              <a:cs typeface="+mn-cs"/>
            </a:endParaRPr>
          </a:p>
        </p:txBody>
      </p:sp>
      <p:sp>
        <p:nvSpPr>
          <p:cNvPr id="27" name="Rectangle 26">
            <a:extLst>
              <a:ext uri="{FF2B5EF4-FFF2-40B4-BE49-F238E27FC236}">
                <a16:creationId xmlns:a16="http://schemas.microsoft.com/office/drawing/2014/main" id="{DA5F4A74-9905-C762-E6E8-6C32BEA19597}"/>
              </a:ext>
            </a:extLst>
          </p:cNvPr>
          <p:cNvSpPr/>
          <p:nvPr/>
        </p:nvSpPr>
        <p:spPr>
          <a:xfrm>
            <a:off x="510888" y="3182979"/>
            <a:ext cx="2671233" cy="153888"/>
          </a:xfrm>
          <a:prstGeom prst="rect">
            <a:avLst/>
          </a:prstGeom>
        </p:spPr>
        <p:txBody>
          <a:bodyPr wrap="square" lIns="0" tIns="0" rIns="0" bIns="0" anchor="t">
            <a:spAutoFit/>
          </a:bodyPr>
          <a:lstStyle/>
          <a:p>
            <a:pPr algn="ctr" eaLnBrk="0" hangingPunct="0">
              <a:lnSpc>
                <a:spcPct val="100000"/>
              </a:lnSpc>
              <a:spcBef>
                <a:spcPts val="0"/>
              </a:spcBef>
              <a:tabLst>
                <a:tab pos="6464300" algn="r"/>
              </a:tabLst>
              <a:defRPr/>
            </a:pPr>
            <a:r>
              <a:rPr lang="en-US" sz="1000">
                <a:solidFill>
                  <a:schemeClr val="bg1"/>
                </a:solidFill>
                <a:cs typeface="Helvetica" panose="020B0604020202020204" pitchFamily="34" charset="0"/>
              </a:rPr>
              <a:t>TPH Functional SME</a:t>
            </a:r>
          </a:p>
        </p:txBody>
      </p:sp>
      <p:sp>
        <p:nvSpPr>
          <p:cNvPr id="28" name="Rectangle: Rounded Corners 27">
            <a:extLst>
              <a:ext uri="{FF2B5EF4-FFF2-40B4-BE49-F238E27FC236}">
                <a16:creationId xmlns:a16="http://schemas.microsoft.com/office/drawing/2014/main" id="{02BB9512-B5CF-8D60-DFBC-E63FD37C7173}"/>
              </a:ext>
            </a:extLst>
          </p:cNvPr>
          <p:cNvSpPr/>
          <p:nvPr/>
        </p:nvSpPr>
        <p:spPr>
          <a:xfrm>
            <a:off x="510889" y="3540935"/>
            <a:ext cx="2671233" cy="25374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r>
              <a:rPr lang="en-US" sz="1200" b="1">
                <a:solidFill>
                  <a:schemeClr val="bg1"/>
                </a:solidFill>
              </a:rPr>
              <a:t>Experience Attribute</a:t>
            </a:r>
            <a:endParaRPr lang="en-IN" sz="1200" b="1">
              <a:solidFill>
                <a:schemeClr val="bg1"/>
              </a:solidFill>
            </a:endParaRPr>
          </a:p>
        </p:txBody>
      </p:sp>
      <p:sp>
        <p:nvSpPr>
          <p:cNvPr id="29" name="Rectangle 28">
            <a:extLst>
              <a:ext uri="{FF2B5EF4-FFF2-40B4-BE49-F238E27FC236}">
                <a16:creationId xmlns:a16="http://schemas.microsoft.com/office/drawing/2014/main" id="{359A4382-BF99-9F93-3BDE-40177FC969AE}"/>
              </a:ext>
            </a:extLst>
          </p:cNvPr>
          <p:cNvSpPr/>
          <p:nvPr/>
        </p:nvSpPr>
        <p:spPr>
          <a:xfrm>
            <a:off x="537081" y="3858183"/>
            <a:ext cx="2618848" cy="1718419"/>
          </a:xfrm>
          <a:prstGeom prst="rect">
            <a:avLst/>
          </a:prstGeom>
        </p:spPr>
        <p:txBody>
          <a:bodyPr wrap="square" lIns="0" tIns="0" rIns="0" bIns="0" anchor="t">
            <a:spAutoFit/>
          </a:bodyPr>
          <a:lstStyle/>
          <a:p>
            <a:pPr marL="171450" indent="-171450" defTabSz="957756">
              <a:spcBef>
                <a:spcPts val="200"/>
              </a:spcBef>
              <a:spcAft>
                <a:spcPts val="200"/>
              </a:spcAft>
              <a:buFont typeface="Wingdings" panose="05000000000000000000" pitchFamily="2" charset="2"/>
              <a:buChar char="§"/>
              <a:defRPr/>
            </a:pPr>
            <a:r>
              <a:rPr lang="en-US" sz="1000">
                <a:solidFill>
                  <a:schemeClr val="bg1"/>
                </a:solidFill>
                <a:ea typeface="ＭＳ Ｐゴシック" charset="0"/>
                <a:cs typeface="Calibri" pitchFamily="34" charset="0"/>
              </a:rPr>
              <a:t>Strong techno-functional experience in core banking platform - T24 (Securities, Derivatives, Structured Products, TAP, AA, TPH)</a:t>
            </a:r>
          </a:p>
          <a:p>
            <a:pPr marL="171450" indent="-171450">
              <a:buFont typeface="Wingdings" panose="05000000000000000000" pitchFamily="2" charset="2"/>
              <a:buChar char="§"/>
              <a:tabLst>
                <a:tab pos="228600" algn="l"/>
                <a:tab pos="287338" algn="l"/>
              </a:tabLst>
              <a:defRPr/>
            </a:pPr>
            <a:r>
              <a:rPr lang="en-US" sz="1000">
                <a:solidFill>
                  <a:schemeClr val="bg1"/>
                </a:solidFill>
                <a:ea typeface="ＭＳ Ｐゴシック" charset="0"/>
                <a:cs typeface="Calibri" pitchFamily="34" charset="0"/>
              </a:rPr>
              <a:t>Domain experience in Retail banking - Payments, Lending; Corporate Banking, Investment Banking</a:t>
            </a:r>
          </a:p>
          <a:p>
            <a:pPr marL="171450" indent="-171450">
              <a:buFont typeface="Wingdings" panose="05000000000000000000" pitchFamily="2" charset="2"/>
              <a:buChar char="§"/>
              <a:tabLst>
                <a:tab pos="228600" algn="l"/>
                <a:tab pos="287338" algn="l"/>
              </a:tabLst>
              <a:defRPr/>
            </a:pPr>
            <a:r>
              <a:rPr lang="en-US" sz="1000">
                <a:solidFill>
                  <a:schemeClr val="bg1"/>
                </a:solidFill>
                <a:ea typeface="ＭＳ Ｐゴシック" charset="0"/>
                <a:cs typeface="Calibri" pitchFamily="34" charset="0"/>
              </a:rPr>
              <a:t>User Training, Product Management, Defects Management (SLA tracking), Upgrades, Enhancements, Data Migration, UAT, End to End product implementation.</a:t>
            </a:r>
          </a:p>
        </p:txBody>
      </p:sp>
      <p:sp>
        <p:nvSpPr>
          <p:cNvPr id="30" name="Rectangle: Rounded Corners 29">
            <a:extLst>
              <a:ext uri="{FF2B5EF4-FFF2-40B4-BE49-F238E27FC236}">
                <a16:creationId xmlns:a16="http://schemas.microsoft.com/office/drawing/2014/main" id="{2854D4DB-C990-11B7-5B76-216F2B9F29CF}"/>
              </a:ext>
            </a:extLst>
          </p:cNvPr>
          <p:cNvSpPr/>
          <p:nvPr/>
        </p:nvSpPr>
        <p:spPr>
          <a:xfrm>
            <a:off x="3623935" y="1432814"/>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Professional summary</a:t>
            </a:r>
          </a:p>
        </p:txBody>
      </p:sp>
      <p:sp>
        <p:nvSpPr>
          <p:cNvPr id="32" name="Rectangle: Rounded Corners 31">
            <a:extLst>
              <a:ext uri="{FF2B5EF4-FFF2-40B4-BE49-F238E27FC236}">
                <a16:creationId xmlns:a16="http://schemas.microsoft.com/office/drawing/2014/main" id="{2ED84A1D-68E6-15A4-9074-3FC647F79114}"/>
              </a:ext>
            </a:extLst>
          </p:cNvPr>
          <p:cNvSpPr/>
          <p:nvPr/>
        </p:nvSpPr>
        <p:spPr>
          <a:xfrm>
            <a:off x="7097650" y="1432814"/>
            <a:ext cx="4686363"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Experience</a:t>
            </a:r>
          </a:p>
        </p:txBody>
      </p:sp>
      <p:sp>
        <p:nvSpPr>
          <p:cNvPr id="33" name="Rectangle 32">
            <a:extLst>
              <a:ext uri="{FF2B5EF4-FFF2-40B4-BE49-F238E27FC236}">
                <a16:creationId xmlns:a16="http://schemas.microsoft.com/office/drawing/2014/main" id="{DD7D5B9B-7B6C-9DCC-1777-7653142C2F11}"/>
              </a:ext>
            </a:extLst>
          </p:cNvPr>
          <p:cNvSpPr/>
          <p:nvPr/>
        </p:nvSpPr>
        <p:spPr>
          <a:xfrm>
            <a:off x="3623935" y="4294081"/>
            <a:ext cx="3134804" cy="461665"/>
          </a:xfrm>
          <a:prstGeom prst="rect">
            <a:avLst/>
          </a:prstGeom>
        </p:spPr>
        <p:txBody>
          <a:bodyPr wrap="square" lIns="0" tIns="0" rIns="0" bIns="0" anchor="t">
            <a:spAutoFit/>
          </a:bodyPr>
          <a:lstStyle/>
          <a:p>
            <a:pPr marL="262890" indent="-171450" fontAlgn="t">
              <a:lnSpc>
                <a:spcPct val="100000"/>
              </a:lnSpc>
              <a:spcBef>
                <a:spcPts val="0"/>
              </a:spcBef>
              <a:spcAft>
                <a:spcPts val="0"/>
              </a:spcAft>
              <a:buClr>
                <a:schemeClr val="tx1"/>
              </a:buClr>
              <a:buSzPts val="1000"/>
              <a:buFont typeface="Wingdings" panose="05000000000000000000" pitchFamily="2" charset="2"/>
              <a:buChar char="§"/>
              <a:defRPr/>
            </a:pPr>
            <a:r>
              <a:rPr lang="en-US" sz="1000">
                <a:ea typeface="ＭＳ Ｐゴシック" charset="0"/>
                <a:cs typeface="Calibri" pitchFamily="34" charset="0"/>
              </a:rPr>
              <a:t>Chartered Financial Analyst (ICFAI) </a:t>
            </a:r>
          </a:p>
          <a:p>
            <a:pPr marL="262890" indent="-171450" fontAlgn="t">
              <a:lnSpc>
                <a:spcPct val="100000"/>
              </a:lnSpc>
              <a:spcBef>
                <a:spcPts val="0"/>
              </a:spcBef>
              <a:spcAft>
                <a:spcPts val="0"/>
              </a:spcAft>
              <a:buClr>
                <a:schemeClr val="tx1"/>
              </a:buClr>
              <a:buSzPts val="1000"/>
              <a:buFont typeface="Wingdings" panose="05000000000000000000" pitchFamily="2" charset="2"/>
              <a:buChar char="§"/>
              <a:defRPr/>
            </a:pPr>
            <a:r>
              <a:rPr lang="en-US" sz="1000">
                <a:ea typeface="ＭＳ Ｐゴシック" charset="0"/>
                <a:cs typeface="Calibri" pitchFamily="34" charset="0"/>
              </a:rPr>
              <a:t>Certified Associate of Indian Institute of Bankers (IIBF)</a:t>
            </a:r>
          </a:p>
        </p:txBody>
      </p:sp>
      <p:sp>
        <p:nvSpPr>
          <p:cNvPr id="34" name="Rectangle 33">
            <a:extLst>
              <a:ext uri="{FF2B5EF4-FFF2-40B4-BE49-F238E27FC236}">
                <a16:creationId xmlns:a16="http://schemas.microsoft.com/office/drawing/2014/main" id="{29C37FEB-B76C-8C95-05DE-7E742651D90F}"/>
              </a:ext>
            </a:extLst>
          </p:cNvPr>
          <p:cNvSpPr/>
          <p:nvPr/>
        </p:nvSpPr>
        <p:spPr>
          <a:xfrm>
            <a:off x="3623935" y="1814347"/>
            <a:ext cx="3134804" cy="1846659"/>
          </a:xfrm>
          <a:prstGeom prst="rect">
            <a:avLst/>
          </a:prstGeom>
        </p:spPr>
        <p:txBody>
          <a:bodyPr wrap="square" lIns="0" tIns="0" rIns="0" bIns="0" anchor="t">
            <a:spAutoFit/>
          </a:bodyPr>
          <a:lstStyle/>
          <a:p>
            <a:pPr marL="171450" indent="-171450" defTabSz="957263" fontAlgn="t">
              <a:spcBef>
                <a:spcPct val="0"/>
              </a:spcBef>
              <a:spcAft>
                <a:spcPct val="0"/>
              </a:spcAft>
              <a:buClr>
                <a:schemeClr val="tx1"/>
              </a:buClr>
              <a:buSzPts val="1000"/>
              <a:buFont typeface="Wingdings" panose="05000000000000000000" pitchFamily="2" charset="2"/>
              <a:buChar char="§"/>
            </a:pPr>
            <a:r>
              <a:rPr lang="en-US" sz="1000"/>
              <a:t>Banking &amp; IT Industry SME– 25+ years</a:t>
            </a:r>
          </a:p>
          <a:p>
            <a:pPr marL="171450" indent="-171450" defTabSz="957263" fontAlgn="t">
              <a:spcBef>
                <a:spcPct val="0"/>
              </a:spcBef>
              <a:spcAft>
                <a:spcPct val="0"/>
              </a:spcAft>
              <a:buClr>
                <a:schemeClr val="tx1"/>
              </a:buClr>
              <a:buSzPts val="1000"/>
              <a:buFont typeface="Wingdings" panose="05000000000000000000" pitchFamily="2" charset="2"/>
              <a:buChar char="§"/>
            </a:pPr>
            <a:r>
              <a:rPr lang="en-US" sz="1000">
                <a:cs typeface="Calibri" pitchFamily="34" charset="0"/>
              </a:rPr>
              <a:t>More than 15 yrs of experience as Principal Business Analyst, proven track record in Project Delivery, Requirement gathering, Elicitation, solutioning, migration and implementation of Enterprise technologies in a large-scale, complex banking projects. Have worked in multiple projects that includes migration of legacy applications to digital transformation in Bank in UAE, development of conduct risk application for UK Bank, solutioning of complex business requirements to meet functional and non-functional requirements</a:t>
            </a:r>
          </a:p>
        </p:txBody>
      </p:sp>
      <p:sp>
        <p:nvSpPr>
          <p:cNvPr id="35" name="Rectangle 34">
            <a:extLst>
              <a:ext uri="{FF2B5EF4-FFF2-40B4-BE49-F238E27FC236}">
                <a16:creationId xmlns:a16="http://schemas.microsoft.com/office/drawing/2014/main" id="{F88CEFED-3B8F-CAE6-9B79-D7B90DDE8933}"/>
              </a:ext>
            </a:extLst>
          </p:cNvPr>
          <p:cNvSpPr/>
          <p:nvPr/>
        </p:nvSpPr>
        <p:spPr>
          <a:xfrm>
            <a:off x="7097650" y="1796351"/>
            <a:ext cx="4686362" cy="3462486"/>
          </a:xfrm>
          <a:prstGeom prst="rect">
            <a:avLst/>
          </a:prstGeom>
        </p:spPr>
        <p:txBody>
          <a:bodyPr wrap="square" lIns="0" tIns="0" rIns="0" bIns="0" anchor="t">
            <a:spAutoFit/>
          </a:bodyPr>
          <a:lstStyle/>
          <a:p>
            <a:pPr marL="171450" lvl="1" indent="-171450" fontAlgn="base">
              <a:lnSpc>
                <a:spcPts val="1200"/>
              </a:lnSpc>
              <a:spcBef>
                <a:spcPts val="200"/>
              </a:spcBef>
              <a:spcAft>
                <a:spcPts val="200"/>
              </a:spcAft>
              <a:buClr>
                <a:schemeClr val="tx1"/>
              </a:buClr>
              <a:buSzPct val="120000"/>
              <a:buFont typeface="Wingdings" panose="05000000000000000000" pitchFamily="2" charset="2"/>
              <a:buChar char="§"/>
              <a:tabLst>
                <a:tab pos="985838" algn="l"/>
                <a:tab pos="1971675" algn="l"/>
                <a:tab pos="2957513" algn="l"/>
                <a:tab pos="3856038" algn="l"/>
                <a:tab pos="4572000" algn="l"/>
              </a:tabLst>
            </a:pPr>
            <a:r>
              <a:rPr lang="en-US" sz="1000" b="1">
                <a:ea typeface="Segoe UI" panose="020B0502040204020203" pitchFamily="34" charset="0"/>
                <a:cs typeface="Calibri" panose="020F0502020204030204" pitchFamily="34" charset="0"/>
              </a:rPr>
              <a:t>Functional SME: </a:t>
            </a:r>
            <a:r>
              <a:rPr lang="en-US" sz="1000">
                <a:ea typeface="Segoe UI" panose="020B0502040204020203" pitchFamily="34" charset="0"/>
                <a:cs typeface="Calibri" panose="020F0502020204030204" pitchFamily="34" charset="0"/>
              </a:rPr>
              <a:t>Support project delivery for Japanese-APH project. Managed T24 upgrades, enhancements for Mauritius, Bank US, etc. involving TPH, AA, Securities. Tracking the issues and enhancements to closure, providing periodical status updates to clients, ensure solution meets the requirements through specific enhancements, working on core issues, ensure past enhancements are factored retrospectively into upgrades, etc. Manage environment readiness, testing cycles, go-live, Day0 readiness, End user journey, Customer journey, legacy migration, meta/static/transactional data migrations, GL Accounting/Balance Sheet adjustments, Reporting. Ensure post go-live support and Manage blocker and critical issues within SLA. </a:t>
            </a:r>
          </a:p>
          <a:p>
            <a:pPr marL="171450" lvl="1" indent="-171450" fontAlgn="base">
              <a:lnSpc>
                <a:spcPts val="1200"/>
              </a:lnSpc>
              <a:spcBef>
                <a:spcPts val="200"/>
              </a:spcBef>
              <a:spcAft>
                <a:spcPts val="200"/>
              </a:spcAft>
              <a:buClr>
                <a:schemeClr val="tx1"/>
              </a:buClr>
              <a:buSzPct val="120000"/>
              <a:buFont typeface="Wingdings" panose="05000000000000000000" pitchFamily="2" charset="2"/>
              <a:buChar char="§"/>
              <a:tabLst>
                <a:tab pos="985838" algn="l"/>
                <a:tab pos="1971675" algn="l"/>
                <a:tab pos="2957513" algn="l"/>
                <a:tab pos="3856038" algn="l"/>
                <a:tab pos="4572000" algn="l"/>
              </a:tabLst>
            </a:pPr>
            <a:endParaRPr lang="en-GB" sz="1000" b="1">
              <a:ea typeface="Segoe UI" panose="020B0502040204020203" pitchFamily="34" charset="0"/>
              <a:cs typeface="Calibri" panose="020F0502020204030204" pitchFamily="34" charset="0"/>
            </a:endParaRPr>
          </a:p>
          <a:p>
            <a:pPr marL="171450" indent="-171450" defTabSz="957263" fontAlgn="base">
              <a:spcBef>
                <a:spcPct val="0"/>
              </a:spcBef>
              <a:spcAft>
                <a:spcPct val="0"/>
              </a:spcAft>
              <a:buClr>
                <a:schemeClr val="tx1"/>
              </a:buClr>
              <a:buFont typeface="Wingdings" panose="05000000000000000000" pitchFamily="2" charset="2"/>
              <a:buChar char="§"/>
            </a:pPr>
            <a:r>
              <a:rPr lang="en-GB" sz="1000" b="1">
                <a:ea typeface="Segoe UI" panose="020B0502040204020203" pitchFamily="34" charset="0"/>
                <a:cs typeface="Calibri" panose="020F0502020204030204" pitchFamily="34" charset="0"/>
              </a:rPr>
              <a:t>Principal Business Analyst: </a:t>
            </a:r>
            <a:r>
              <a:rPr lang="en-GB" sz="1000">
                <a:ea typeface="Segoe UI" panose="020B0502040204020203" pitchFamily="34" charset="0"/>
                <a:cs typeface="Calibri" panose="020F0502020204030204" pitchFamily="34" charset="0"/>
              </a:rPr>
              <a:t>Conduct requirement gathering/brainstorming sessions, manage BA team and ensure completion of user stories for conduct risk application(Bank in UK), work with Development and Testing team and provide guidance to design, ETL, Data modelling. Work with business user, manage user </a:t>
            </a:r>
            <a:r>
              <a:rPr lang="en-GB" sz="1000">
                <a:cs typeface="Calibri" panose="020F0502020204030204" pitchFamily="34" charset="0"/>
              </a:rPr>
              <a:t>trainings. Create detailed Requirement Definition, review test scenarios</a:t>
            </a:r>
            <a:r>
              <a:rPr lang="en-US" sz="1000">
                <a:cs typeface="Calibri" panose="020F0502020204030204" pitchFamily="34" charset="0"/>
              </a:rPr>
              <a:t>.Liaise with </a:t>
            </a:r>
            <a:r>
              <a:rPr lang="fr-FR" sz="1000">
                <a:cs typeface="Calibri" panose="020F0502020204030204" pitchFamily="34" charset="0"/>
              </a:rPr>
              <a:t>Intellect, GLCMS, T24, </a:t>
            </a:r>
            <a:r>
              <a:rPr lang="fr-FR" sz="1000" err="1">
                <a:cs typeface="Calibri" panose="020F0502020204030204" pitchFamily="34" charset="0"/>
              </a:rPr>
              <a:t>OneSumX</a:t>
            </a:r>
            <a:r>
              <a:rPr lang="fr-FR" sz="1000">
                <a:cs typeface="Calibri" panose="020F0502020204030204" pitchFamily="34" charset="0"/>
              </a:rPr>
              <a:t>, OFSAA for exécution of </a:t>
            </a:r>
            <a:r>
              <a:rPr lang="fr-FR" sz="1000" err="1">
                <a:cs typeface="Calibri" panose="020F0502020204030204" pitchFamily="34" charset="0"/>
              </a:rPr>
              <a:t>mock</a:t>
            </a:r>
            <a:r>
              <a:rPr lang="fr-FR" sz="1000">
                <a:cs typeface="Calibri" panose="020F0502020204030204" pitchFamily="34" charset="0"/>
              </a:rPr>
              <a:t> migration(FAB) and </a:t>
            </a:r>
            <a:r>
              <a:rPr lang="fr-FR" sz="1000" err="1">
                <a:cs typeface="Calibri" panose="020F0502020204030204" pitchFamily="34" charset="0"/>
              </a:rPr>
              <a:t>ensure</a:t>
            </a:r>
            <a:r>
              <a:rPr lang="fr-FR" sz="1000">
                <a:cs typeface="Calibri" panose="020F0502020204030204" pitchFamily="34" charset="0"/>
              </a:rPr>
              <a:t> balance </a:t>
            </a:r>
            <a:r>
              <a:rPr lang="fr-FR" sz="1000" err="1">
                <a:cs typeface="Calibri" panose="020F0502020204030204" pitchFamily="34" charset="0"/>
              </a:rPr>
              <a:t>sheet</a:t>
            </a:r>
            <a:r>
              <a:rPr lang="fr-FR" sz="1000">
                <a:cs typeface="Calibri" panose="020F0502020204030204" pitchFamily="34" charset="0"/>
              </a:rPr>
              <a:t> </a:t>
            </a:r>
            <a:r>
              <a:rPr lang="fr-FR" sz="1000" err="1">
                <a:cs typeface="Calibri" panose="020F0502020204030204" pitchFamily="34" charset="0"/>
              </a:rPr>
              <a:t>adjustments</a:t>
            </a:r>
            <a:r>
              <a:rPr lang="fr-FR" sz="1000">
                <a:cs typeface="Calibri" panose="020F0502020204030204" pitchFamily="34" charset="0"/>
              </a:rPr>
              <a:t> and corrélations are </a:t>
            </a:r>
            <a:r>
              <a:rPr lang="fr-FR" sz="1000" err="1">
                <a:cs typeface="Calibri" panose="020F0502020204030204" pitchFamily="34" charset="0"/>
              </a:rPr>
              <a:t>managed</a:t>
            </a:r>
            <a:r>
              <a:rPr lang="fr-FR" sz="1000">
                <a:cs typeface="Calibri" panose="020F0502020204030204" pitchFamily="34" charset="0"/>
              </a:rPr>
              <a:t>. </a:t>
            </a:r>
            <a:r>
              <a:rPr lang="fr-FR" sz="1000" err="1">
                <a:cs typeface="Calibri" panose="020F0502020204030204" pitchFamily="34" charset="0"/>
              </a:rPr>
              <a:t>Worked</a:t>
            </a:r>
            <a:r>
              <a:rPr lang="fr-FR" sz="1000">
                <a:cs typeface="Calibri" panose="020F0502020204030204" pitchFamily="34" charset="0"/>
              </a:rPr>
              <a:t> on client reports, visualisations, Dashboard. </a:t>
            </a:r>
            <a:r>
              <a:rPr lang="fr-FR" sz="1000" err="1">
                <a:cs typeface="Calibri" panose="020F0502020204030204" pitchFamily="34" charset="0"/>
              </a:rPr>
              <a:t>Create</a:t>
            </a:r>
            <a:r>
              <a:rPr lang="fr-FR" sz="1000">
                <a:cs typeface="Calibri" panose="020F0502020204030204" pitchFamily="34" charset="0"/>
              </a:rPr>
              <a:t> Use cases for US Loan Origination </a:t>
            </a:r>
            <a:r>
              <a:rPr lang="fr-FR" sz="1000" err="1">
                <a:cs typeface="Calibri" panose="020F0502020204030204" pitchFamily="34" charset="0"/>
              </a:rPr>
              <a:t>processes</a:t>
            </a:r>
            <a:r>
              <a:rPr lang="fr-FR" sz="1000">
                <a:cs typeface="Calibri" panose="020F0502020204030204" pitchFamily="34" charset="0"/>
              </a:rPr>
              <a:t> (</a:t>
            </a:r>
            <a:r>
              <a:rPr lang="fr-FR" sz="1000" b="1">
                <a:cs typeface="Calibri" panose="020F0502020204030204" pitchFamily="34" charset="0"/>
              </a:rPr>
              <a:t>Bank in US</a:t>
            </a:r>
            <a:r>
              <a:rPr lang="fr-FR" sz="1000">
                <a:cs typeface="Calibri" panose="020F0502020204030204" pitchFamily="34" charset="0"/>
              </a:rPr>
              <a:t>). Manage </a:t>
            </a:r>
            <a:r>
              <a:rPr lang="fr-FR" sz="1000" err="1">
                <a:cs typeface="Calibri" panose="020F0502020204030204" pitchFamily="34" charset="0"/>
              </a:rPr>
              <a:t>enhancements</a:t>
            </a:r>
            <a:r>
              <a:rPr lang="fr-FR" sz="1000">
                <a:cs typeface="Calibri" panose="020F0502020204030204" pitchFamily="34" charset="0"/>
              </a:rPr>
              <a:t>, issues, releases. </a:t>
            </a:r>
            <a:r>
              <a:rPr lang="fr-FR" sz="1000" err="1">
                <a:cs typeface="Calibri" panose="020F0502020204030204" pitchFamily="34" charset="0"/>
              </a:rPr>
              <a:t>Conduct</a:t>
            </a:r>
            <a:r>
              <a:rPr lang="fr-FR" sz="1000">
                <a:cs typeface="Calibri" panose="020F0502020204030204" pitchFamily="34" charset="0"/>
              </a:rPr>
              <a:t> </a:t>
            </a:r>
            <a:r>
              <a:rPr lang="fr-FR" sz="1000" err="1">
                <a:cs typeface="Calibri" panose="020F0502020204030204" pitchFamily="34" charset="0"/>
              </a:rPr>
              <a:t>weekly</a:t>
            </a:r>
            <a:r>
              <a:rPr lang="fr-FR" sz="1000">
                <a:cs typeface="Calibri" panose="020F0502020204030204" pitchFamily="34" charset="0"/>
              </a:rPr>
              <a:t> triage calls </a:t>
            </a:r>
            <a:r>
              <a:rPr lang="fr-FR" sz="1000" err="1">
                <a:cs typeface="Calibri" panose="020F0502020204030204" pitchFamily="34" charset="0"/>
              </a:rPr>
              <a:t>with</a:t>
            </a:r>
            <a:r>
              <a:rPr lang="fr-FR" sz="1000">
                <a:cs typeface="Calibri" panose="020F0502020204030204" pitchFamily="34" charset="0"/>
              </a:rPr>
              <a:t> </a:t>
            </a:r>
            <a:r>
              <a:rPr lang="fr-FR" sz="1000" err="1">
                <a:cs typeface="Calibri" panose="020F0502020204030204" pitchFamily="34" charset="0"/>
              </a:rPr>
              <a:t>bank</a:t>
            </a:r>
            <a:r>
              <a:rPr lang="fr-FR" sz="1000">
                <a:cs typeface="Calibri" panose="020F0502020204030204" pitchFamily="34" charset="0"/>
              </a:rPr>
              <a:t> and guide the </a:t>
            </a:r>
            <a:r>
              <a:rPr lang="fr-FR" sz="1000" err="1">
                <a:cs typeface="Calibri" panose="020F0502020204030204" pitchFamily="34" charset="0"/>
              </a:rPr>
              <a:t>technical</a:t>
            </a:r>
            <a:r>
              <a:rPr lang="fr-FR" sz="1000">
                <a:cs typeface="Calibri" panose="020F0502020204030204" pitchFamily="34" charset="0"/>
              </a:rPr>
              <a:t> team for solutions. </a:t>
            </a:r>
          </a:p>
        </p:txBody>
      </p:sp>
      <p:cxnSp>
        <p:nvCxnSpPr>
          <p:cNvPr id="36" name="Straight Connector 35">
            <a:extLst>
              <a:ext uri="{FF2B5EF4-FFF2-40B4-BE49-F238E27FC236}">
                <a16:creationId xmlns:a16="http://schemas.microsoft.com/office/drawing/2014/main" id="{A9F08976-546E-043A-5011-C4EA1DB7EACC}"/>
              </a:ext>
            </a:extLst>
          </p:cNvPr>
          <p:cNvCxnSpPr>
            <a:cxnSpLocks/>
          </p:cNvCxnSpPr>
          <p:nvPr/>
        </p:nvCxnSpPr>
        <p:spPr>
          <a:xfrm>
            <a:off x="537081" y="3477434"/>
            <a:ext cx="2618848" cy="0"/>
          </a:xfrm>
          <a:prstGeom prst="line">
            <a:avLst/>
          </a:prstGeom>
          <a:ln w="3175">
            <a:solidFill>
              <a:schemeClr val="bg1">
                <a:alpha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3A63FEC-E54B-5410-6E5E-202D32133BB8}"/>
              </a:ext>
            </a:extLst>
          </p:cNvPr>
          <p:cNvCxnSpPr>
            <a:cxnSpLocks/>
          </p:cNvCxnSpPr>
          <p:nvPr/>
        </p:nvCxnSpPr>
        <p:spPr>
          <a:xfrm>
            <a:off x="6928194" y="1432814"/>
            <a:ext cx="0" cy="488315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11E9A980-37DE-E896-02D0-5F4D9835296A}"/>
              </a:ext>
            </a:extLst>
          </p:cNvPr>
          <p:cNvSpPr/>
          <p:nvPr/>
        </p:nvSpPr>
        <p:spPr>
          <a:xfrm>
            <a:off x="3607855" y="3955907"/>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Education</a:t>
            </a:r>
          </a:p>
        </p:txBody>
      </p:sp>
      <p:pic>
        <p:nvPicPr>
          <p:cNvPr id="2" name="Graphic 1" descr="Female Profile with solid fill">
            <a:extLst>
              <a:ext uri="{FF2B5EF4-FFF2-40B4-BE49-F238E27FC236}">
                <a16:creationId xmlns:a16="http://schemas.microsoft.com/office/drawing/2014/main" id="{DB74B75C-94F5-E781-86D4-120EFAECF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304" y="1796351"/>
            <a:ext cx="914400" cy="914400"/>
          </a:xfrm>
          <a:prstGeom prst="rect">
            <a:avLst/>
          </a:prstGeom>
        </p:spPr>
      </p:pic>
    </p:spTree>
    <p:extLst>
      <p:ext uri="{BB962C8B-B14F-4D97-AF65-F5344CB8AC3E}">
        <p14:creationId xmlns:p14="http://schemas.microsoft.com/office/powerpoint/2010/main" val="1028300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C3EFA-0343-DD25-1075-0374C53AACE7}"/>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C686611-B32D-8FB2-41BA-DCEB24869307}"/>
              </a:ext>
            </a:extLst>
          </p:cNvPr>
          <p:cNvSpPr>
            <a:spLocks noGrp="1"/>
          </p:cNvSpPr>
          <p:nvPr>
            <p:ph type="title"/>
          </p:nvPr>
        </p:nvSpPr>
        <p:spPr/>
        <p:txBody>
          <a:bodyPr/>
          <a:lstStyle/>
          <a:p>
            <a:r>
              <a:rPr lang="en-US"/>
              <a:t>TPH TECHNO-FUNCTIONAL SME</a:t>
            </a:r>
            <a:endParaRPr lang="en-IN"/>
          </a:p>
        </p:txBody>
      </p:sp>
      <p:grpSp>
        <p:nvGrpSpPr>
          <p:cNvPr id="10" name="Group 9">
            <a:extLst>
              <a:ext uri="{FF2B5EF4-FFF2-40B4-BE49-F238E27FC236}">
                <a16:creationId xmlns:a16="http://schemas.microsoft.com/office/drawing/2014/main" id="{9F62836A-94A8-8002-4399-2AF9F861B076}"/>
              </a:ext>
            </a:extLst>
          </p:cNvPr>
          <p:cNvGrpSpPr/>
          <p:nvPr/>
        </p:nvGrpSpPr>
        <p:grpSpPr>
          <a:xfrm>
            <a:off x="407987" y="778765"/>
            <a:ext cx="11376025" cy="496888"/>
            <a:chOff x="1828800" y="2273300"/>
            <a:chExt cx="2387600" cy="444500"/>
          </a:xfrm>
        </p:grpSpPr>
        <p:cxnSp>
          <p:nvCxnSpPr>
            <p:cNvPr id="8" name="Straight Connector 7">
              <a:extLst>
                <a:ext uri="{FF2B5EF4-FFF2-40B4-BE49-F238E27FC236}">
                  <a16:creationId xmlns:a16="http://schemas.microsoft.com/office/drawing/2014/main" id="{964DCA97-9575-8CAC-00C4-3FECECD47EAE}"/>
                </a:ext>
              </a:extLst>
            </p:cNvPr>
            <p:cNvCxnSpPr/>
            <p:nvPr/>
          </p:nvCxnSpPr>
          <p:spPr>
            <a:xfrm>
              <a:off x="1828800" y="22733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6DB85E4-95A2-EF7A-346F-DAC7564380F4}"/>
                </a:ext>
              </a:extLst>
            </p:cNvPr>
            <p:cNvCxnSpPr/>
            <p:nvPr/>
          </p:nvCxnSpPr>
          <p:spPr>
            <a:xfrm>
              <a:off x="1828800" y="27178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0A2A26A9-BD7C-E6FE-029D-D69C138690CC}"/>
              </a:ext>
            </a:extLst>
          </p:cNvPr>
          <p:cNvSpPr/>
          <p:nvPr/>
        </p:nvSpPr>
        <p:spPr>
          <a:xfrm>
            <a:off x="407988" y="875936"/>
            <a:ext cx="2877035" cy="30254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b="1"/>
              <a:t>Experience Highlight</a:t>
            </a:r>
            <a:endParaRPr lang="en-IN" sz="1600" b="1"/>
          </a:p>
        </p:txBody>
      </p:sp>
      <p:sp>
        <p:nvSpPr>
          <p:cNvPr id="17" name="TextBox 16">
            <a:extLst>
              <a:ext uri="{FF2B5EF4-FFF2-40B4-BE49-F238E27FC236}">
                <a16:creationId xmlns:a16="http://schemas.microsoft.com/office/drawing/2014/main" id="{8182FF7C-26F3-96F6-7423-D810EC62B1B3}"/>
              </a:ext>
            </a:extLst>
          </p:cNvPr>
          <p:cNvSpPr txBox="1"/>
          <p:nvPr/>
        </p:nvSpPr>
        <p:spPr>
          <a:xfrm>
            <a:off x="8360656" y="842543"/>
            <a:ext cx="2160000" cy="369332"/>
          </a:xfrm>
          <a:prstGeom prst="rect">
            <a:avLst/>
          </a:prstGeom>
          <a:noFill/>
          <a:ln>
            <a:noFill/>
          </a:ln>
        </p:spPr>
        <p:txBody>
          <a:bodyPr wrap="square" lIns="0" tIns="0" rIns="0" bIns="0" rtlCol="0" anchor="ctr">
            <a:spAutoFit/>
          </a:bodyPr>
          <a:lstStyle/>
          <a:p>
            <a:pPr algn="ctr">
              <a:buNone/>
            </a:pPr>
            <a:r>
              <a:rPr lang="en-US" sz="1200"/>
              <a:t>Temenos (TPH) – </a:t>
            </a:r>
            <a:r>
              <a:rPr lang="en-US" sz="1200" b="0" i="0">
                <a:effectLst/>
              </a:rPr>
              <a:t>14 years with 7 transformation programs</a:t>
            </a:r>
          </a:p>
        </p:txBody>
      </p:sp>
      <p:sp>
        <p:nvSpPr>
          <p:cNvPr id="24" name="Rectangle: Rounded Corners 23">
            <a:extLst>
              <a:ext uri="{FF2B5EF4-FFF2-40B4-BE49-F238E27FC236}">
                <a16:creationId xmlns:a16="http://schemas.microsoft.com/office/drawing/2014/main" id="{B21B4D73-556E-FA5A-360B-9633BFDFE44F}"/>
              </a:ext>
            </a:extLst>
          </p:cNvPr>
          <p:cNvSpPr/>
          <p:nvPr/>
        </p:nvSpPr>
        <p:spPr>
          <a:xfrm>
            <a:off x="407988" y="1432814"/>
            <a:ext cx="2877035" cy="4876800"/>
          </a:xfrm>
          <a:prstGeom prst="roundRect">
            <a:avLst>
              <a:gd name="adj" fmla="val 4307"/>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25" name="Oval 24">
            <a:extLst>
              <a:ext uri="{FF2B5EF4-FFF2-40B4-BE49-F238E27FC236}">
                <a16:creationId xmlns:a16="http://schemas.microsoft.com/office/drawing/2014/main" id="{BF629539-0DF1-1463-3D9A-9615AED456AD}"/>
              </a:ext>
            </a:extLst>
          </p:cNvPr>
          <p:cNvSpPr/>
          <p:nvPr/>
        </p:nvSpPr>
        <p:spPr>
          <a:xfrm>
            <a:off x="1227584" y="1574690"/>
            <a:ext cx="1237842" cy="1237842"/>
          </a:xfrm>
          <a:prstGeom prst="ellipse">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26" name="Rectangle 25">
            <a:extLst>
              <a:ext uri="{FF2B5EF4-FFF2-40B4-BE49-F238E27FC236}">
                <a16:creationId xmlns:a16="http://schemas.microsoft.com/office/drawing/2014/main" id="{248D51EB-75A2-29AA-1683-23D5F9FFED6C}"/>
              </a:ext>
            </a:extLst>
          </p:cNvPr>
          <p:cNvSpPr/>
          <p:nvPr/>
        </p:nvSpPr>
        <p:spPr>
          <a:xfrm>
            <a:off x="510888" y="2869478"/>
            <a:ext cx="2671233" cy="27699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GB" b="1">
                <a:solidFill>
                  <a:schemeClr val="bg1"/>
                </a:solidFill>
                <a:latin typeface="Ubuntu"/>
              </a:rPr>
              <a:t>AKS</a:t>
            </a:r>
            <a:endParaRPr kumimoji="0" lang="en-GB" sz="1800" b="1" i="0" u="none" strike="noStrike" kern="1200" cap="none" spc="0" normalizeH="0" baseline="0" noProof="0">
              <a:ln>
                <a:noFill/>
              </a:ln>
              <a:solidFill>
                <a:schemeClr val="bg1"/>
              </a:solidFill>
              <a:effectLst/>
              <a:uLnTx/>
              <a:uFillTx/>
              <a:latin typeface="Ubuntu"/>
              <a:ea typeface="+mn-ea"/>
              <a:cs typeface="+mn-cs"/>
            </a:endParaRPr>
          </a:p>
        </p:txBody>
      </p:sp>
      <p:sp>
        <p:nvSpPr>
          <p:cNvPr id="27" name="Rectangle 26">
            <a:extLst>
              <a:ext uri="{FF2B5EF4-FFF2-40B4-BE49-F238E27FC236}">
                <a16:creationId xmlns:a16="http://schemas.microsoft.com/office/drawing/2014/main" id="{2D5882A9-3033-D0CF-CC05-4DB7AD74D335}"/>
              </a:ext>
            </a:extLst>
          </p:cNvPr>
          <p:cNvSpPr/>
          <p:nvPr/>
        </p:nvSpPr>
        <p:spPr>
          <a:xfrm>
            <a:off x="510888" y="3182979"/>
            <a:ext cx="2671233" cy="153888"/>
          </a:xfrm>
          <a:prstGeom prst="rect">
            <a:avLst/>
          </a:prstGeom>
        </p:spPr>
        <p:txBody>
          <a:bodyPr wrap="square" lIns="0" tIns="0" rIns="0" bIns="0" anchor="t">
            <a:spAutoFit/>
          </a:bodyPr>
          <a:lstStyle/>
          <a:p>
            <a:pPr algn="ctr" eaLnBrk="0" hangingPunct="0">
              <a:lnSpc>
                <a:spcPct val="100000"/>
              </a:lnSpc>
              <a:spcBef>
                <a:spcPts val="0"/>
              </a:spcBef>
              <a:tabLst>
                <a:tab pos="6464300" algn="r"/>
              </a:tabLst>
              <a:defRPr/>
            </a:pPr>
            <a:r>
              <a:rPr lang="en-US" sz="1000">
                <a:solidFill>
                  <a:schemeClr val="bg1"/>
                </a:solidFill>
                <a:cs typeface="Helvetica" panose="020B0604020202020204" pitchFamily="34" charset="0"/>
              </a:rPr>
              <a:t>TPH Techno-Functional SME</a:t>
            </a:r>
          </a:p>
        </p:txBody>
      </p:sp>
      <p:sp>
        <p:nvSpPr>
          <p:cNvPr id="28" name="Rectangle: Rounded Corners 27">
            <a:extLst>
              <a:ext uri="{FF2B5EF4-FFF2-40B4-BE49-F238E27FC236}">
                <a16:creationId xmlns:a16="http://schemas.microsoft.com/office/drawing/2014/main" id="{7856CBED-2FAA-39D8-7F4B-21B6CB6A02CE}"/>
              </a:ext>
            </a:extLst>
          </p:cNvPr>
          <p:cNvSpPr/>
          <p:nvPr/>
        </p:nvSpPr>
        <p:spPr>
          <a:xfrm>
            <a:off x="510889" y="3540935"/>
            <a:ext cx="2671233" cy="25374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r>
              <a:rPr lang="en-US" sz="1200" b="1">
                <a:solidFill>
                  <a:schemeClr val="bg1"/>
                </a:solidFill>
              </a:rPr>
              <a:t>Experience Attribute</a:t>
            </a:r>
            <a:endParaRPr lang="en-IN" sz="1200" b="1">
              <a:solidFill>
                <a:schemeClr val="bg1"/>
              </a:solidFill>
            </a:endParaRPr>
          </a:p>
        </p:txBody>
      </p:sp>
      <p:sp>
        <p:nvSpPr>
          <p:cNvPr id="29" name="Rectangle 28">
            <a:extLst>
              <a:ext uri="{FF2B5EF4-FFF2-40B4-BE49-F238E27FC236}">
                <a16:creationId xmlns:a16="http://schemas.microsoft.com/office/drawing/2014/main" id="{9796A4B8-C7B0-AF03-BA7E-146A5400BB34}"/>
              </a:ext>
            </a:extLst>
          </p:cNvPr>
          <p:cNvSpPr/>
          <p:nvPr/>
        </p:nvSpPr>
        <p:spPr>
          <a:xfrm>
            <a:off x="537081" y="3858183"/>
            <a:ext cx="2618848" cy="2154436"/>
          </a:xfrm>
          <a:prstGeom prst="rect">
            <a:avLst/>
          </a:prstGeom>
        </p:spPr>
        <p:txBody>
          <a:bodyPr wrap="square" lIns="0" tIns="0" rIns="0" bIns="0" anchor="t">
            <a:spAutoFit/>
          </a:bodyPr>
          <a:lstStyle/>
          <a:p>
            <a:pPr marL="171450" indent="-171450">
              <a:buClr>
                <a:schemeClr val="bg1"/>
              </a:buClr>
              <a:buFont typeface="Wingdings" panose="05000000000000000000" pitchFamily="2" charset="2"/>
              <a:buChar char="§"/>
              <a:defRPr/>
            </a:pPr>
            <a:r>
              <a:rPr lang="en-US" sz="1000">
                <a:solidFill>
                  <a:schemeClr val="bg1"/>
                </a:solidFill>
                <a:ea typeface="Calibri" panose="020F0502020204030204" pitchFamily="34" charset="0"/>
                <a:cs typeface="Calibri" panose="020F0502020204030204" pitchFamily="34" charset="0"/>
              </a:rPr>
              <a:t>Lead business requirements elicitation, backlog grooming, analysis, and documentation, including the creation of epics and user stories.</a:t>
            </a:r>
          </a:p>
          <a:p>
            <a:pPr marL="171450" indent="-171450">
              <a:buClr>
                <a:schemeClr val="bg1"/>
              </a:buClr>
              <a:buFont typeface="Wingdings" panose="05000000000000000000" pitchFamily="2" charset="2"/>
              <a:buChar char="§"/>
              <a:defRPr/>
            </a:pPr>
            <a:r>
              <a:rPr lang="en-GB" sz="1000">
                <a:solidFill>
                  <a:schemeClr val="bg1"/>
                </a:solidFill>
                <a:ea typeface="Calibri" panose="020F0502020204030204" pitchFamily="34" charset="0"/>
                <a:cs typeface="Calibri" panose="020F0502020204030204" pitchFamily="34" charset="0"/>
              </a:rPr>
              <a:t>Microsoft Office (MS Word,    Excel, PowerPoint) </a:t>
            </a:r>
          </a:p>
          <a:p>
            <a:pPr marL="0" lvl="1" indent="-174625" defTabSz="957756" fontAlgn="auto">
              <a:lnSpc>
                <a:spcPts val="1000"/>
              </a:lnSpc>
              <a:spcBef>
                <a:spcPts val="200"/>
              </a:spcBef>
              <a:spcAft>
                <a:spcPts val="200"/>
              </a:spcAft>
              <a:buClr>
                <a:schemeClr val="bg1"/>
              </a:buClr>
              <a:buSzPct val="120000"/>
              <a:buFont typeface="Wingdings" panose="05000000000000000000" pitchFamily="2" charset="2"/>
              <a:buChar char="§"/>
              <a:tabLst>
                <a:tab pos="809625" algn="l"/>
              </a:tabLst>
              <a:defRPr/>
            </a:pPr>
            <a:r>
              <a:rPr lang="en-GB" sz="1000">
                <a:solidFill>
                  <a:schemeClr val="bg1"/>
                </a:solidFill>
                <a:ea typeface="Calibri" panose="020F0502020204030204" pitchFamily="34" charset="0"/>
                <a:cs typeface="Calibri" panose="020F0502020204030204" pitchFamily="34" charset="0"/>
              </a:rPr>
              <a:t>Payment's product(SEPA/BACS)</a:t>
            </a:r>
          </a:p>
          <a:p>
            <a:pPr marL="0" lvl="1" indent="-174625" defTabSz="957756" fontAlgn="auto">
              <a:lnSpc>
                <a:spcPts val="1000"/>
              </a:lnSpc>
              <a:spcBef>
                <a:spcPts val="200"/>
              </a:spcBef>
              <a:spcAft>
                <a:spcPts val="200"/>
              </a:spcAft>
              <a:buClr>
                <a:schemeClr val="bg1"/>
              </a:buClr>
              <a:buSzPct val="120000"/>
              <a:buFont typeface="Wingdings" panose="05000000000000000000" pitchFamily="2" charset="2"/>
              <a:buChar char="§"/>
              <a:tabLst>
                <a:tab pos="809625" algn="l"/>
              </a:tabLst>
              <a:defRPr/>
            </a:pPr>
            <a:r>
              <a:rPr lang="en-GB" sz="1000">
                <a:solidFill>
                  <a:schemeClr val="bg1"/>
                </a:solidFill>
                <a:ea typeface="Calibri" panose="020F0502020204030204" pitchFamily="34" charset="0"/>
                <a:cs typeface="Calibri" panose="020F0502020204030204" pitchFamily="34" charset="0"/>
              </a:rPr>
              <a:t>Project Management – Jira </a:t>
            </a:r>
          </a:p>
          <a:p>
            <a:pPr marL="0" lvl="1" indent="-174625" defTabSz="957756" fontAlgn="auto">
              <a:lnSpc>
                <a:spcPts val="1000"/>
              </a:lnSpc>
              <a:spcBef>
                <a:spcPts val="200"/>
              </a:spcBef>
              <a:spcAft>
                <a:spcPts val="200"/>
              </a:spcAft>
              <a:buClr>
                <a:schemeClr val="bg1"/>
              </a:buClr>
              <a:buSzPct val="120000"/>
              <a:buFont typeface="Wingdings" panose="05000000000000000000" pitchFamily="2" charset="2"/>
              <a:buChar char="§"/>
              <a:tabLst>
                <a:tab pos="809625" algn="l"/>
              </a:tabLst>
              <a:defRPr/>
            </a:pPr>
            <a:r>
              <a:rPr lang="en-GB" sz="1000">
                <a:solidFill>
                  <a:schemeClr val="bg1"/>
                </a:solidFill>
                <a:ea typeface="Calibri" panose="020F0502020204030204" pitchFamily="34" charset="0"/>
                <a:cs typeface="Calibri" panose="020F0502020204030204" pitchFamily="34" charset="0"/>
              </a:rPr>
              <a:t>Stakeholder Management</a:t>
            </a:r>
          </a:p>
          <a:p>
            <a:pPr marL="0" lvl="1" indent="-174625" defTabSz="957756" fontAlgn="auto">
              <a:lnSpc>
                <a:spcPts val="1000"/>
              </a:lnSpc>
              <a:spcBef>
                <a:spcPts val="200"/>
              </a:spcBef>
              <a:spcAft>
                <a:spcPts val="200"/>
              </a:spcAft>
              <a:buClr>
                <a:schemeClr val="bg1"/>
              </a:buClr>
              <a:buSzPct val="120000"/>
              <a:buFont typeface="Wingdings" panose="05000000000000000000" pitchFamily="2" charset="2"/>
              <a:buChar char="§"/>
              <a:tabLst>
                <a:tab pos="809625" algn="l"/>
              </a:tabLst>
              <a:defRPr/>
            </a:pPr>
            <a:r>
              <a:rPr lang="en-GB" sz="1000">
                <a:solidFill>
                  <a:schemeClr val="bg1"/>
                </a:solidFill>
                <a:ea typeface="Calibri" panose="020F0502020204030204" pitchFamily="34" charset="0"/>
                <a:cs typeface="Calibri" panose="020F0502020204030204" pitchFamily="34" charset="0"/>
              </a:rPr>
              <a:t>Regulatory Compliance </a:t>
            </a:r>
          </a:p>
          <a:p>
            <a:pPr marL="0" lvl="1" indent="-174625" defTabSz="957756" fontAlgn="auto">
              <a:lnSpc>
                <a:spcPts val="1000"/>
              </a:lnSpc>
              <a:spcBef>
                <a:spcPts val="200"/>
              </a:spcBef>
              <a:spcAft>
                <a:spcPts val="200"/>
              </a:spcAft>
              <a:buClr>
                <a:schemeClr val="bg1"/>
              </a:buClr>
              <a:buSzPct val="120000"/>
              <a:buFont typeface="Wingdings" panose="05000000000000000000" pitchFamily="2" charset="2"/>
              <a:buChar char="§"/>
              <a:tabLst>
                <a:tab pos="809625" algn="l"/>
              </a:tabLst>
              <a:defRPr/>
            </a:pPr>
            <a:r>
              <a:rPr lang="en-GB" sz="1000">
                <a:solidFill>
                  <a:schemeClr val="bg1"/>
                </a:solidFill>
                <a:ea typeface="Calibri" panose="020F0502020204030204" pitchFamily="34" charset="0"/>
                <a:cs typeface="Calibri" panose="020F0502020204030204" pitchFamily="34" charset="0"/>
              </a:rPr>
              <a:t>KYC and Due Diligence </a:t>
            </a:r>
          </a:p>
          <a:p>
            <a:pPr marL="0" lvl="1" indent="-174625" defTabSz="957756" fontAlgn="auto">
              <a:lnSpc>
                <a:spcPts val="1000"/>
              </a:lnSpc>
              <a:spcBef>
                <a:spcPts val="200"/>
              </a:spcBef>
              <a:spcAft>
                <a:spcPts val="200"/>
              </a:spcAft>
              <a:buClr>
                <a:schemeClr val="bg1"/>
              </a:buClr>
              <a:buSzPct val="120000"/>
              <a:buFont typeface="Wingdings" panose="05000000000000000000" pitchFamily="2" charset="2"/>
              <a:buChar char="§"/>
              <a:tabLst>
                <a:tab pos="809625" algn="l"/>
              </a:tabLst>
              <a:defRPr/>
            </a:pPr>
            <a:r>
              <a:rPr lang="en-GB" sz="1000">
                <a:solidFill>
                  <a:schemeClr val="bg1"/>
                </a:solidFill>
                <a:ea typeface="Calibri" panose="020F0502020204030204" pitchFamily="34" charset="0"/>
                <a:cs typeface="Calibri" panose="020F0502020204030204" pitchFamily="34" charset="0"/>
              </a:rPr>
              <a:t>AI in Banking Payments </a:t>
            </a:r>
          </a:p>
          <a:p>
            <a:pPr marL="0" lvl="1" indent="-174625" defTabSz="957756" fontAlgn="auto">
              <a:lnSpc>
                <a:spcPts val="1000"/>
              </a:lnSpc>
              <a:spcBef>
                <a:spcPts val="200"/>
              </a:spcBef>
              <a:spcAft>
                <a:spcPts val="200"/>
              </a:spcAft>
              <a:buClr>
                <a:schemeClr val="bg1"/>
              </a:buClr>
              <a:buSzPct val="120000"/>
              <a:buFont typeface="Wingdings" panose="05000000000000000000" pitchFamily="2" charset="2"/>
              <a:buChar char="§"/>
              <a:tabLst>
                <a:tab pos="809625" algn="l"/>
              </a:tabLst>
              <a:defRPr/>
            </a:pPr>
            <a:r>
              <a:rPr lang="en-GB" sz="1000">
                <a:solidFill>
                  <a:schemeClr val="bg1"/>
                </a:solidFill>
                <a:ea typeface="Calibri" panose="020F0502020204030204" pitchFamily="34" charset="0"/>
                <a:cs typeface="Calibri" panose="020F0502020204030204" pitchFamily="34" charset="0"/>
              </a:rPr>
              <a:t>Agile framework </a:t>
            </a:r>
          </a:p>
        </p:txBody>
      </p:sp>
      <p:sp>
        <p:nvSpPr>
          <p:cNvPr id="30" name="Rectangle: Rounded Corners 29">
            <a:extLst>
              <a:ext uri="{FF2B5EF4-FFF2-40B4-BE49-F238E27FC236}">
                <a16:creationId xmlns:a16="http://schemas.microsoft.com/office/drawing/2014/main" id="{B5EBB2F7-4F94-F2B6-C7AD-43A48047304E}"/>
              </a:ext>
            </a:extLst>
          </p:cNvPr>
          <p:cNvSpPr/>
          <p:nvPr/>
        </p:nvSpPr>
        <p:spPr>
          <a:xfrm>
            <a:off x="3623935" y="1432814"/>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Professional summary</a:t>
            </a:r>
          </a:p>
        </p:txBody>
      </p:sp>
      <p:sp>
        <p:nvSpPr>
          <p:cNvPr id="32" name="Rectangle: Rounded Corners 31">
            <a:extLst>
              <a:ext uri="{FF2B5EF4-FFF2-40B4-BE49-F238E27FC236}">
                <a16:creationId xmlns:a16="http://schemas.microsoft.com/office/drawing/2014/main" id="{20A1B37E-21C6-36DC-424E-4E05668DD798}"/>
              </a:ext>
            </a:extLst>
          </p:cNvPr>
          <p:cNvSpPr/>
          <p:nvPr/>
        </p:nvSpPr>
        <p:spPr>
          <a:xfrm>
            <a:off x="7097650" y="1432814"/>
            <a:ext cx="4686363"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Experience</a:t>
            </a:r>
          </a:p>
        </p:txBody>
      </p:sp>
      <p:sp>
        <p:nvSpPr>
          <p:cNvPr id="33" name="Rectangle 32">
            <a:extLst>
              <a:ext uri="{FF2B5EF4-FFF2-40B4-BE49-F238E27FC236}">
                <a16:creationId xmlns:a16="http://schemas.microsoft.com/office/drawing/2014/main" id="{9C3B9E47-53AD-C3B9-8489-5F95826282A5}"/>
              </a:ext>
            </a:extLst>
          </p:cNvPr>
          <p:cNvSpPr/>
          <p:nvPr/>
        </p:nvSpPr>
        <p:spPr>
          <a:xfrm>
            <a:off x="3623935" y="5674825"/>
            <a:ext cx="3134804" cy="969496"/>
          </a:xfrm>
          <a:prstGeom prst="rect">
            <a:avLst/>
          </a:prstGeom>
        </p:spPr>
        <p:txBody>
          <a:bodyPr wrap="square" lIns="0" tIns="0" rIns="0" bIns="0" anchor="t">
            <a:spAutoFit/>
          </a:bodyPr>
          <a:lstStyle/>
          <a:p>
            <a:pPr marL="171450" indent="-171450">
              <a:spcAft>
                <a:spcPts val="0"/>
              </a:spcAft>
              <a:buClr>
                <a:schemeClr val="tx1"/>
              </a:buClr>
              <a:buFont typeface="Wingdings" panose="05000000000000000000" pitchFamily="2" charset="2"/>
              <a:buChar char="§"/>
              <a:defRPr/>
            </a:pPr>
            <a:r>
              <a:rPr lang="en-GB" sz="900">
                <a:cs typeface="Segoe UI" pitchFamily="34" charset="0"/>
              </a:rPr>
              <a:t>Master In Foreign Trade Specialisation in International Finance </a:t>
            </a:r>
          </a:p>
          <a:p>
            <a:pPr marL="171450" marR="0" lvl="0" indent="-1714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r>
              <a:rPr lang="en-GB" sz="900">
                <a:cs typeface="Segoe UI" pitchFamily="34" charset="0"/>
              </a:rPr>
              <a:t>Certified Product Owner Scrum Alliance </a:t>
            </a:r>
          </a:p>
          <a:p>
            <a:pPr marL="171450" marR="0" lvl="0" indent="-171450" algn="l" defTabSz="914400" rtl="0" eaLnBrk="1" fontAlgn="auto" latinLnBrk="0" hangingPunct="1">
              <a:lnSpc>
                <a:spcPct val="100000"/>
              </a:lnSpc>
              <a:spcBef>
                <a:spcPts val="0"/>
              </a:spcBef>
              <a:spcAft>
                <a:spcPts val="0"/>
              </a:spcAft>
              <a:buClr>
                <a:schemeClr val="tx1"/>
              </a:buClr>
              <a:buSzTx/>
              <a:buFont typeface="Wingdings" panose="05000000000000000000" pitchFamily="2" charset="2"/>
              <a:buChar char="§"/>
              <a:tabLst/>
              <a:defRPr/>
            </a:pPr>
            <a:r>
              <a:rPr kumimoji="0" lang="en-GB" sz="900" i="0" u="none" strike="noStrike" kern="1200" cap="none" spc="0" normalizeH="0" baseline="0" noProof="0">
                <a:ln>
                  <a:noFill/>
                </a:ln>
                <a:effectLst/>
                <a:uLnTx/>
                <a:uFillTx/>
                <a:ea typeface="Verdana" panose="020B0604030504040204" pitchFamily="34" charset="0"/>
                <a:cs typeface="Segoe UI" pitchFamily="34" charset="0"/>
              </a:rPr>
              <a:t>Temenos Certified in Payments </a:t>
            </a:r>
          </a:p>
          <a:p>
            <a:pPr marL="171450" indent="-171450">
              <a:spcAft>
                <a:spcPts val="0"/>
              </a:spcAft>
              <a:buClr>
                <a:schemeClr val="tx1"/>
              </a:buClr>
              <a:buFont typeface="Wingdings" panose="05000000000000000000" pitchFamily="2" charset="2"/>
              <a:buChar char="§"/>
              <a:defRPr/>
            </a:pPr>
            <a:r>
              <a:rPr kumimoji="0" lang="en-IN" sz="900" i="0" u="none" strike="noStrike" kern="1200" cap="none" spc="0" normalizeH="0" baseline="0" noProof="0">
                <a:ln>
                  <a:noFill/>
                </a:ln>
                <a:effectLst/>
                <a:uLnTx/>
                <a:uFillTx/>
                <a:ea typeface="Verdana" panose="020B0604030504040204" pitchFamily="34" charset="0"/>
              </a:rPr>
              <a:t>Certification of Capability in Business Analysis.</a:t>
            </a:r>
          </a:p>
          <a:p>
            <a:pPr marL="171450" indent="-171450">
              <a:spcAft>
                <a:spcPts val="0"/>
              </a:spcAft>
              <a:buClr>
                <a:schemeClr val="tx1"/>
              </a:buClr>
              <a:buFont typeface="Wingdings" panose="05000000000000000000" pitchFamily="2" charset="2"/>
              <a:buChar char="§"/>
              <a:defRPr/>
            </a:pPr>
            <a:r>
              <a:rPr lang="en-IN" sz="900">
                <a:ea typeface="Verdana" panose="020B0604030504040204" pitchFamily="34" charset="0"/>
              </a:rPr>
              <a:t>Fraud Crime Management </a:t>
            </a:r>
            <a:r>
              <a:rPr kumimoji="0" lang="en-IN" sz="900" i="0" u="none" strike="noStrike" kern="1200" cap="none" spc="0" normalizeH="0" baseline="0" noProof="0">
                <a:ln>
                  <a:noFill/>
                </a:ln>
                <a:effectLst/>
                <a:uLnTx/>
                <a:uFillTx/>
                <a:ea typeface="Verdana" panose="020B0604030504040204" pitchFamily="34" charset="0"/>
              </a:rPr>
              <a:t> and Know Your Customer certification</a:t>
            </a:r>
          </a:p>
        </p:txBody>
      </p:sp>
      <p:sp>
        <p:nvSpPr>
          <p:cNvPr id="34" name="Rectangle 33">
            <a:extLst>
              <a:ext uri="{FF2B5EF4-FFF2-40B4-BE49-F238E27FC236}">
                <a16:creationId xmlns:a16="http://schemas.microsoft.com/office/drawing/2014/main" id="{64C790B2-0232-6560-9C81-671EBA397625}"/>
              </a:ext>
            </a:extLst>
          </p:cNvPr>
          <p:cNvSpPr/>
          <p:nvPr/>
        </p:nvSpPr>
        <p:spPr>
          <a:xfrm>
            <a:off x="3623935" y="1814347"/>
            <a:ext cx="3134804" cy="3462486"/>
          </a:xfrm>
          <a:prstGeom prst="rect">
            <a:avLst/>
          </a:prstGeom>
        </p:spPr>
        <p:txBody>
          <a:bodyPr wrap="square" lIns="0" tIns="0" rIns="0" bIns="0" anchor="t">
            <a:spAutoFit/>
          </a:bodyPr>
          <a:lstStyle/>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Seasoned Banking SME and Payments/Wealth Management/Trade Finance/Retail Banking professional with over 18 years of expertise in solutions, consulting, testing ST/SIT/UAT/ and project delivery.</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Specialized in PAYMENTS like SEPA. Instant Payment, cross-border, and domestic clearing implementations, Euro Digital Currency Simulation,</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Proven track record with Temenos Payment Hub implementations, interfacing with systems like FNP, Corona, and </a:t>
            </a:r>
            <a:r>
              <a:rPr lang="en-US" sz="900" err="1">
                <a:ea typeface="Verdana" panose="020B0604030504040204" pitchFamily="34" charset="0"/>
              </a:rPr>
              <a:t>Fircosoft</a:t>
            </a:r>
            <a:r>
              <a:rPr lang="en-US" sz="900">
                <a:ea typeface="Verdana" panose="020B0604030504040204" pitchFamily="34" charset="0"/>
              </a:rPr>
              <a:t>, and managing complex configurations. Basic Understanding of Euro Digital Currency</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Versatile experience with multiple payment products such as Temenos Payment Hub R24, </a:t>
            </a:r>
            <a:r>
              <a:rPr lang="en-US" sz="900" err="1">
                <a:ea typeface="Verdana" panose="020B0604030504040204" pitchFamily="34" charset="0"/>
              </a:rPr>
              <a:t>Fircosoft</a:t>
            </a:r>
            <a:r>
              <a:rPr lang="en-US" sz="900">
                <a:ea typeface="Verdana" panose="020B0604030504040204" pitchFamily="34" charset="0"/>
              </a:rPr>
              <a:t>, Flex cube, and GPP.</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Deep understanding of core payment processing and end-to-end workflows (both real-time and batch processing) which includes ISO2022</a:t>
            </a:r>
          </a:p>
          <a:p>
            <a:pPr marL="171450" indent="-171450">
              <a:buClr>
                <a:schemeClr val="tx1"/>
              </a:buClr>
              <a:buFont typeface="Wingdings" panose="05000000000000000000" pitchFamily="2" charset="2"/>
              <a:buChar char="§"/>
              <a:defRPr/>
            </a:pPr>
            <a:r>
              <a:rPr lang="en-US" sz="900">
                <a:ea typeface="Verdana" panose="020B0604030504040204" pitchFamily="34" charset="0"/>
              </a:rPr>
              <a:t>Expert in financial messaging standards – SEPA, BACS, SWIFT MT , CHATS,</a:t>
            </a:r>
          </a:p>
          <a:p>
            <a:pPr marL="171450" indent="-171450">
              <a:buClr>
                <a:schemeClr val="tx1"/>
              </a:buClr>
              <a:buFont typeface="Wingdings" panose="05000000000000000000" pitchFamily="2" charset="2"/>
              <a:buChar char="§"/>
              <a:defRPr/>
            </a:pPr>
            <a:r>
              <a:rPr lang="en-US" sz="900">
                <a:ea typeface="Verdana" panose="020B0604030504040204" pitchFamily="34" charset="0"/>
              </a:rPr>
              <a:t>Thorough knowledge of all phases of the Software Development Life Cycle – proficient in Agile SCRUM and Waterfall methodologies.</a:t>
            </a:r>
          </a:p>
          <a:p>
            <a:pPr marL="171450" indent="-171450">
              <a:buClr>
                <a:schemeClr val="tx1"/>
              </a:buClr>
              <a:buFont typeface="Wingdings" panose="05000000000000000000" pitchFamily="2" charset="2"/>
              <a:buChar char="§"/>
              <a:defRPr/>
            </a:pPr>
            <a:r>
              <a:rPr lang="en-US" sz="900">
                <a:ea typeface="Verdana" panose="020B0604030504040204" pitchFamily="34" charset="0"/>
              </a:rPr>
              <a:t>Identified inefficiencies in journeys and automated solutions, boosting NPS by 5%</a:t>
            </a:r>
          </a:p>
        </p:txBody>
      </p:sp>
      <p:sp>
        <p:nvSpPr>
          <p:cNvPr id="35" name="Rectangle 34">
            <a:extLst>
              <a:ext uri="{FF2B5EF4-FFF2-40B4-BE49-F238E27FC236}">
                <a16:creationId xmlns:a16="http://schemas.microsoft.com/office/drawing/2014/main" id="{7EEF2F94-45CE-E880-660A-A5524F399C9C}"/>
              </a:ext>
            </a:extLst>
          </p:cNvPr>
          <p:cNvSpPr/>
          <p:nvPr/>
        </p:nvSpPr>
        <p:spPr>
          <a:xfrm>
            <a:off x="7097650" y="1759952"/>
            <a:ext cx="4686362" cy="4806444"/>
          </a:xfrm>
          <a:prstGeom prst="rect">
            <a:avLst/>
          </a:prstGeom>
        </p:spPr>
        <p:txBody>
          <a:bodyPr wrap="square" lIns="0" tIns="0" rIns="0" bIns="0" anchor="t">
            <a:spAutoFit/>
          </a:bodyPr>
          <a:lstStyle/>
          <a:p>
            <a:pPr marL="0" marR="67310" lvl="0" indent="0" algn="l" defTabSz="914400" rtl="0" eaLnBrk="1" fontAlgn="auto" latinLnBrk="0" hangingPunct="1">
              <a:buClr>
                <a:srgbClr val="0070C0"/>
              </a:buClr>
              <a:buSzPct val="100000"/>
              <a:buFontTx/>
              <a:buNone/>
              <a:tabLst>
                <a:tab pos="185420" algn="l"/>
              </a:tabLst>
              <a:defRPr/>
            </a:pPr>
            <a:r>
              <a:rPr lang="en-IN" sz="900" b="1">
                <a:ea typeface="Calibri" panose="020F0502020204030204" pitchFamily="34" charset="0"/>
                <a:cs typeface="Calibri" panose="020F0502020204030204" pitchFamily="34" charset="0"/>
              </a:rPr>
              <a:t>Bank in Germany Payment Implantation with SEPA MT to MX – Techno-functional SME</a:t>
            </a:r>
            <a:endParaRPr kumimoji="0" lang="en-IN" sz="900" b="1" i="0" u="none" strike="noStrike" kern="1200" cap="none" spc="0" normalizeH="0" baseline="0" noProof="0">
              <a:ln>
                <a:noFill/>
              </a:ln>
              <a:effectLst/>
              <a:uLnTx/>
              <a:uFillTx/>
              <a:ea typeface="Calibri" panose="020F0502020204030204" pitchFamily="34" charset="0"/>
              <a:cs typeface="Calibri" panose="020F0502020204030204" pitchFamily="34" charset="0"/>
            </a:endParaRPr>
          </a:p>
          <a:p>
            <a:pPr marL="188913" marR="0" lvl="1" indent="-188913" algn="l" defTabSz="912812" rtl="0" eaLnBrk="0" fontAlgn="base" latinLnBrk="0" hangingPunct="0">
              <a:spcBef>
                <a:spcPts val="200"/>
              </a:spcBef>
              <a:buClrTx/>
              <a:buSzPct val="120000"/>
              <a:buFont typeface="Wingdings" panose="05000000000000000000" pitchFamily="2" charset="2"/>
              <a:buChar char="§"/>
              <a:tabLst/>
              <a:defRPr/>
            </a:pPr>
            <a:r>
              <a:rPr lang="en-US" sz="900"/>
              <a:t>Contribute as Payments SME for Temenos Payment Hub upgrade.</a:t>
            </a:r>
          </a:p>
          <a:p>
            <a:pPr marL="188913" marR="0" lvl="1" indent="-188913" algn="l" defTabSz="912812" rtl="0" eaLnBrk="0" fontAlgn="base" latinLnBrk="0" hangingPunct="0">
              <a:spcBef>
                <a:spcPts val="200"/>
              </a:spcBef>
              <a:buClrTx/>
              <a:buSzPct val="120000"/>
              <a:buFont typeface="Wingdings" panose="05000000000000000000" pitchFamily="2" charset="2"/>
              <a:buChar char="§"/>
              <a:tabLst/>
              <a:defRPr/>
            </a:pPr>
            <a:r>
              <a:rPr lang="en-US" sz="900"/>
              <a:t>Defined the New Versions features comparison of Payment engine which ban need to upgrade for SEPA instant SEPA classic and MT to MX</a:t>
            </a:r>
          </a:p>
          <a:p>
            <a:pPr marL="188913" lvl="1" indent="-188913" defTabSz="912812" eaLnBrk="0" fontAlgn="base" hangingPunct="0">
              <a:spcBef>
                <a:spcPts val="200"/>
              </a:spcBef>
              <a:buSzPct val="120000"/>
              <a:buFont typeface="Wingdings" panose="05000000000000000000" pitchFamily="2" charset="2"/>
              <a:buChar char="§"/>
              <a:defRPr/>
            </a:pPr>
            <a:r>
              <a:rPr lang="de-DE" sz="900"/>
              <a:t>TPH MX Configuration Validation along with worked on </a:t>
            </a:r>
            <a:r>
              <a:rPr lang="en-US" sz="900"/>
              <a:t>TPH R21 Mapping Sheet and Documentation alignment </a:t>
            </a:r>
          </a:p>
          <a:p>
            <a:pPr marL="188913" marR="0" lvl="1" indent="-188913" algn="l" defTabSz="912812" rtl="0" eaLnBrk="0" fontAlgn="base" latinLnBrk="0" hangingPunct="0">
              <a:spcBef>
                <a:spcPts val="200"/>
              </a:spcBef>
              <a:buClrTx/>
              <a:buSzPct val="120000"/>
              <a:buFont typeface="Wingdings" panose="05000000000000000000" pitchFamily="2" charset="2"/>
              <a:buChar char="§"/>
              <a:tabLst/>
              <a:defRPr/>
            </a:pPr>
            <a:r>
              <a:rPr lang="en-US" sz="900"/>
              <a:t>Collected Requirement for SEPA instant for TPH.</a:t>
            </a:r>
          </a:p>
          <a:p>
            <a:pPr marL="188913" marR="0" lvl="1" indent="-188913" algn="l" defTabSz="912812" rtl="0" eaLnBrk="0" fontAlgn="base" latinLnBrk="0" hangingPunct="0">
              <a:spcBef>
                <a:spcPts val="200"/>
              </a:spcBef>
              <a:buClrTx/>
              <a:buSzPct val="120000"/>
              <a:buFont typeface="Wingdings" panose="05000000000000000000" pitchFamily="2" charset="2"/>
              <a:buChar char="§"/>
              <a:tabLst/>
              <a:defRPr/>
            </a:pPr>
            <a:r>
              <a:rPr lang="en-US" sz="900"/>
              <a:t>Supported Testing team in static data and defect fixing.</a:t>
            </a:r>
          </a:p>
          <a:p>
            <a:pPr marL="188913" marR="0" lvl="1" indent="-188913" algn="l" defTabSz="912812" rtl="0" eaLnBrk="0" fontAlgn="base" latinLnBrk="0" hangingPunct="0">
              <a:spcBef>
                <a:spcPts val="200"/>
              </a:spcBef>
              <a:buClrTx/>
              <a:buSzPct val="120000"/>
              <a:buFont typeface="Wingdings" panose="05000000000000000000" pitchFamily="2" charset="2"/>
              <a:buChar char="§"/>
              <a:tabLst/>
              <a:defRPr/>
            </a:pPr>
            <a:r>
              <a:rPr lang="en-US" sz="900"/>
              <a:t>Fixing the production defect for TPH and developed  the new version and additional filed via configuration.</a:t>
            </a:r>
            <a:endParaRPr lang="en-US" sz="900" b="1" kern="1200">
              <a:ea typeface="Calibri" panose="020F0502020204030204" pitchFamily="34" charset="0"/>
              <a:cs typeface="Calibri" panose="020F0502020204030204" pitchFamily="34" charset="0"/>
            </a:endParaRPr>
          </a:p>
          <a:p>
            <a:pPr marR="67310">
              <a:buClr>
                <a:srgbClr val="0070C0"/>
              </a:buClr>
              <a:buSzPct val="100000"/>
              <a:tabLst>
                <a:tab pos="185420" algn="l"/>
              </a:tabLst>
              <a:defRPr/>
            </a:pPr>
            <a:r>
              <a:rPr lang="en-US" sz="900" b="1">
                <a:ea typeface="Calibri" panose="020F0502020204030204" pitchFamily="34" charset="0"/>
                <a:cs typeface="Calibri" panose="020F0502020204030204" pitchFamily="34" charset="0"/>
              </a:rPr>
              <a:t>Bank in Japan &amp; Hongkong CHATS.SWIFT,MX Payment implementation TPH </a:t>
            </a:r>
            <a:r>
              <a:rPr lang="en-IN" sz="900" b="1">
                <a:ea typeface="Calibri" panose="020F0502020204030204" pitchFamily="34" charset="0"/>
                <a:cs typeface="Calibri" panose="020F0502020204030204" pitchFamily="34" charset="0"/>
              </a:rPr>
              <a:t>– Techno-functional SME</a:t>
            </a:r>
            <a:endParaRPr lang="en-US" sz="900" b="1">
              <a:ea typeface="Calibri" panose="020F0502020204030204" pitchFamily="34" charset="0"/>
              <a:cs typeface="Calibri" panose="020F0502020204030204" pitchFamily="34" charset="0"/>
            </a:endParaRPr>
          </a:p>
          <a:p>
            <a:pPr marL="188913" lvl="1" indent="-188913" defTabSz="912812" eaLnBrk="0" fontAlgn="base" hangingPunct="0">
              <a:spcBef>
                <a:spcPts val="200"/>
              </a:spcBef>
              <a:buSzPct val="120000"/>
              <a:buFont typeface="Wingdings" panose="05000000000000000000" pitchFamily="2" charset="2"/>
              <a:buChar char="§"/>
              <a:defRPr/>
            </a:pPr>
            <a:r>
              <a:rPr lang="en-US" sz="900"/>
              <a:t>Translate business requirements into solution documents.</a:t>
            </a:r>
          </a:p>
          <a:p>
            <a:pPr marL="188913" lvl="1" indent="-188913" defTabSz="912812" eaLnBrk="0" fontAlgn="base" hangingPunct="0">
              <a:spcBef>
                <a:spcPts val="200"/>
              </a:spcBef>
              <a:buSzPct val="120000"/>
              <a:buFont typeface="Wingdings" panose="05000000000000000000" pitchFamily="2" charset="2"/>
              <a:buChar char="§"/>
              <a:defRPr/>
            </a:pPr>
            <a:r>
              <a:rPr lang="en-US" sz="900"/>
              <a:t>Create flows for requirements and user stories in Jira..</a:t>
            </a:r>
          </a:p>
          <a:p>
            <a:pPr marL="188913" lvl="1" indent="-188913" defTabSz="912812" eaLnBrk="0" fontAlgn="base" hangingPunct="0">
              <a:spcBef>
                <a:spcPts val="200"/>
              </a:spcBef>
              <a:buSzPct val="120000"/>
              <a:buFont typeface="Wingdings" panose="05000000000000000000" pitchFamily="2" charset="2"/>
              <a:buChar char="§"/>
              <a:defRPr/>
            </a:pPr>
            <a:r>
              <a:rPr lang="en-US" sz="900"/>
              <a:t>Develop TPH and T24 enquiries and versions for L3 development.</a:t>
            </a:r>
          </a:p>
          <a:p>
            <a:pPr marL="188913" lvl="1" indent="-188913" defTabSz="912812" eaLnBrk="0" fontAlgn="base" hangingPunct="0">
              <a:spcBef>
                <a:spcPts val="200"/>
              </a:spcBef>
              <a:buSzPct val="120000"/>
              <a:buFont typeface="Wingdings" panose="05000000000000000000" pitchFamily="2" charset="2"/>
              <a:buChar char="§"/>
              <a:defRPr/>
            </a:pPr>
            <a:r>
              <a:rPr lang="en-US" sz="900"/>
              <a:t>Configure TPH and T24 as per requirements.</a:t>
            </a:r>
          </a:p>
          <a:p>
            <a:pPr marL="188913" lvl="1" indent="-188913" defTabSz="912812" eaLnBrk="0" fontAlgn="base" hangingPunct="0">
              <a:spcBef>
                <a:spcPts val="200"/>
              </a:spcBef>
              <a:buSzPct val="120000"/>
              <a:buFont typeface="Wingdings" panose="05000000000000000000" pitchFamily="2" charset="2"/>
              <a:buChar char="§"/>
              <a:defRPr/>
            </a:pPr>
            <a:r>
              <a:rPr lang="en-US" sz="900"/>
              <a:t>Set up T24 system parameters, payment connection methods, and payment processes in TPH.</a:t>
            </a:r>
          </a:p>
          <a:p>
            <a:pPr marL="188913" lvl="1" indent="-188913" defTabSz="912812" eaLnBrk="0" fontAlgn="base" hangingPunct="0">
              <a:spcBef>
                <a:spcPts val="200"/>
              </a:spcBef>
              <a:buSzPct val="120000"/>
              <a:buFont typeface="Wingdings" panose="05000000000000000000" pitchFamily="2" charset="2"/>
              <a:buChar char="§"/>
              <a:defRPr/>
            </a:pPr>
            <a:r>
              <a:rPr lang="en-US" sz="900"/>
              <a:t>Implement fraud checks and sanction filtering in TPH.</a:t>
            </a:r>
          </a:p>
          <a:p>
            <a:pPr marL="188913" lvl="1" indent="-188913" defTabSz="912812" eaLnBrk="0" fontAlgn="base" hangingPunct="0">
              <a:spcBef>
                <a:spcPts val="200"/>
              </a:spcBef>
              <a:buSzPct val="120000"/>
              <a:buFont typeface="Wingdings" panose="05000000000000000000" pitchFamily="2" charset="2"/>
              <a:buChar char="§"/>
              <a:defRPr/>
            </a:pPr>
            <a:r>
              <a:rPr lang="en-US" sz="900"/>
              <a:t>Automate treasury rates and set up currency limits in T24.</a:t>
            </a:r>
          </a:p>
          <a:p>
            <a:pPr marL="188913" lvl="1" indent="-188913" defTabSz="912812" eaLnBrk="0" fontAlgn="base" hangingPunct="0">
              <a:spcBef>
                <a:spcPts val="200"/>
              </a:spcBef>
              <a:buSzPct val="120000"/>
              <a:buFont typeface="Wingdings" panose="05000000000000000000" pitchFamily="2" charset="2"/>
              <a:buChar char="§"/>
              <a:defRPr/>
            </a:pPr>
            <a:r>
              <a:rPr lang="en-US" sz="900"/>
              <a:t>Create solution specification documents for interfaces with T24 R21-TPH-GPP..</a:t>
            </a:r>
          </a:p>
          <a:p>
            <a:pPr marL="188913" lvl="1" indent="-188913" defTabSz="912812" eaLnBrk="0" fontAlgn="base" hangingPunct="0">
              <a:spcBef>
                <a:spcPts val="200"/>
              </a:spcBef>
              <a:buSzPct val="120000"/>
              <a:buFont typeface="Wingdings" panose="05000000000000000000" pitchFamily="2" charset="2"/>
              <a:buChar char="§"/>
              <a:defRPr/>
            </a:pPr>
            <a:r>
              <a:rPr lang="en-US" sz="900"/>
              <a:t>Provide walk-throughs of functional specification documents to teams.</a:t>
            </a:r>
            <a:endParaRPr lang="en-US" sz="900">
              <a:ea typeface="Calibri" panose="020F0502020204030204" pitchFamily="34" charset="0"/>
              <a:cs typeface="Calibri" panose="020F0502020204030204" pitchFamily="34" charset="0"/>
            </a:endParaRPr>
          </a:p>
          <a:p>
            <a:pPr marR="67310">
              <a:buClr>
                <a:srgbClr val="0070C0"/>
              </a:buClr>
              <a:buSzPct val="100000"/>
              <a:tabLst>
                <a:tab pos="185420" algn="l"/>
              </a:tabLst>
            </a:pPr>
            <a:r>
              <a:rPr lang="en-US" sz="900" b="1" kern="1200">
                <a:ea typeface="Calibri" panose="020F0502020204030204" pitchFamily="34" charset="0"/>
                <a:cs typeface="Calibri" panose="020F0502020204030204" pitchFamily="34" charset="0"/>
              </a:rPr>
              <a:t>UBS Bank (Zurich)</a:t>
            </a:r>
            <a:r>
              <a:rPr lang="en-US" sz="900" b="1">
                <a:ea typeface="Calibri" panose="020F0502020204030204" pitchFamily="34" charset="0"/>
                <a:cs typeface="Calibri" panose="020F0502020204030204" pitchFamily="34" charset="0"/>
              </a:rPr>
              <a:t>Payment Migration for SEPA/SWIFT/TARGET2 </a:t>
            </a:r>
            <a:r>
              <a:rPr lang="en-IN" sz="900" b="1">
                <a:ea typeface="Calibri" panose="020F0502020204030204" pitchFamily="34" charset="0"/>
                <a:cs typeface="Calibri" panose="020F0502020204030204" pitchFamily="34" charset="0"/>
              </a:rPr>
              <a:t>– Techno-functional SME</a:t>
            </a:r>
            <a:endParaRPr lang="en-US" sz="900" b="1" kern="1200">
              <a:ea typeface="Calibri" panose="020F0502020204030204" pitchFamily="34" charset="0"/>
              <a:cs typeface="Calibri" panose="020F0502020204030204" pitchFamily="34" charset="0"/>
            </a:endParaRPr>
          </a:p>
          <a:p>
            <a:pPr marL="171450" marR="67310" indent="-171450" algn="l" defTabSz="914400" rtl="0" eaLnBrk="1" latinLnBrk="0" hangingPunct="1">
              <a:spcBef>
                <a:spcPts val="200"/>
              </a:spcBef>
              <a:buClr>
                <a:schemeClr val="tx1"/>
              </a:buClr>
              <a:buSzPct val="100000"/>
              <a:buFont typeface="Wingdings" panose="05000000000000000000" pitchFamily="2" charset="2"/>
              <a:buChar char="§"/>
              <a:tabLst>
                <a:tab pos="185420" algn="l"/>
              </a:tabLst>
            </a:pPr>
            <a:r>
              <a:rPr lang="en-IN" sz="900"/>
              <a:t>Liaised with business group, assessed their requirements and identified gaps. </a:t>
            </a:r>
          </a:p>
          <a:p>
            <a:pPr marL="188913" marR="67310" lvl="1" indent="-188913" defTabSz="912812" eaLnBrk="0" fontAlgn="base" hangingPunct="0">
              <a:spcBef>
                <a:spcPts val="200"/>
              </a:spcBef>
              <a:buClr>
                <a:schemeClr val="tx1"/>
              </a:buClr>
              <a:buSzPct val="120000"/>
              <a:buFont typeface="Wingdings" panose="05000000000000000000" pitchFamily="2" charset="2"/>
              <a:buChar char="§"/>
              <a:tabLst>
                <a:tab pos="185420" algn="l"/>
              </a:tabLst>
              <a:defRPr/>
            </a:pPr>
            <a:r>
              <a:rPr lang="en-IN" sz="900"/>
              <a:t>Analysed the gaps for workaround solution</a:t>
            </a:r>
          </a:p>
          <a:p>
            <a:pPr marL="188913" marR="67310" lvl="1" indent="-188913" defTabSz="912812" eaLnBrk="0" fontAlgn="base" hangingPunct="0">
              <a:spcBef>
                <a:spcPts val="200"/>
              </a:spcBef>
              <a:buClr>
                <a:schemeClr val="tx1"/>
              </a:buClr>
              <a:buSzPct val="120000"/>
              <a:buFont typeface="Wingdings" panose="05000000000000000000" pitchFamily="2" charset="2"/>
              <a:buChar char="§"/>
              <a:tabLst>
                <a:tab pos="185420" algn="l"/>
              </a:tabLst>
              <a:defRPr/>
            </a:pPr>
            <a:r>
              <a:rPr lang="en-IN" sz="900"/>
              <a:t>Created BRD for T24 (Temenos Payments Hub) implementation</a:t>
            </a:r>
          </a:p>
          <a:p>
            <a:pPr marL="188913" marR="67310" lvl="1" indent="-188913" defTabSz="912812" eaLnBrk="0" fontAlgn="base" hangingPunct="0">
              <a:spcBef>
                <a:spcPts val="200"/>
              </a:spcBef>
              <a:buClr>
                <a:schemeClr val="tx1"/>
              </a:buClr>
              <a:buSzPct val="120000"/>
              <a:buFont typeface="Wingdings" panose="05000000000000000000" pitchFamily="2" charset="2"/>
              <a:buChar char="§"/>
              <a:tabLst>
                <a:tab pos="185420" algn="l"/>
              </a:tabLst>
              <a:defRPr/>
            </a:pPr>
            <a:r>
              <a:rPr lang="en-IN" sz="900"/>
              <a:t>Actively participated in resolution of defects raised by business partners</a:t>
            </a:r>
          </a:p>
          <a:p>
            <a:pPr marL="188913" marR="67310" lvl="1" indent="-188913" defTabSz="912812" eaLnBrk="0" fontAlgn="base" hangingPunct="0">
              <a:spcBef>
                <a:spcPts val="200"/>
              </a:spcBef>
              <a:buClr>
                <a:schemeClr val="tx1"/>
              </a:buClr>
              <a:buSzPct val="120000"/>
              <a:buFont typeface="Wingdings" panose="05000000000000000000" pitchFamily="2" charset="2"/>
              <a:buChar char="§"/>
              <a:tabLst>
                <a:tab pos="185420" algn="l"/>
              </a:tabLst>
              <a:defRPr/>
            </a:pPr>
            <a:r>
              <a:rPr lang="en-IN" sz="900"/>
              <a:t>Ensured to keep all stakeholders, vendors and higher ups informed about status of ongoing activities.</a:t>
            </a:r>
            <a:endParaRPr lang="en-US" sz="900"/>
          </a:p>
        </p:txBody>
      </p:sp>
      <p:cxnSp>
        <p:nvCxnSpPr>
          <p:cNvPr id="36" name="Straight Connector 35">
            <a:extLst>
              <a:ext uri="{FF2B5EF4-FFF2-40B4-BE49-F238E27FC236}">
                <a16:creationId xmlns:a16="http://schemas.microsoft.com/office/drawing/2014/main" id="{A63E4738-34EE-718E-3B51-F248D0DD2495}"/>
              </a:ext>
            </a:extLst>
          </p:cNvPr>
          <p:cNvCxnSpPr>
            <a:cxnSpLocks/>
          </p:cNvCxnSpPr>
          <p:nvPr/>
        </p:nvCxnSpPr>
        <p:spPr>
          <a:xfrm>
            <a:off x="537081" y="3477434"/>
            <a:ext cx="2618848" cy="0"/>
          </a:xfrm>
          <a:prstGeom prst="line">
            <a:avLst/>
          </a:prstGeom>
          <a:ln w="3175">
            <a:solidFill>
              <a:schemeClr val="bg1">
                <a:alpha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05DE26D-C649-C28B-4605-B55506EE7660}"/>
              </a:ext>
            </a:extLst>
          </p:cNvPr>
          <p:cNvCxnSpPr>
            <a:cxnSpLocks/>
          </p:cNvCxnSpPr>
          <p:nvPr/>
        </p:nvCxnSpPr>
        <p:spPr>
          <a:xfrm>
            <a:off x="6928194" y="1432814"/>
            <a:ext cx="0" cy="488315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DD67AFFB-B96D-2850-8CE4-A5A9A665EDF6}"/>
              </a:ext>
            </a:extLst>
          </p:cNvPr>
          <p:cNvSpPr/>
          <p:nvPr/>
        </p:nvSpPr>
        <p:spPr>
          <a:xfrm>
            <a:off x="3607855" y="5336651"/>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Education</a:t>
            </a:r>
          </a:p>
        </p:txBody>
      </p:sp>
      <p:pic>
        <p:nvPicPr>
          <p:cNvPr id="2" name="Graphic 1" descr="Male profile with solid fill">
            <a:extLst>
              <a:ext uri="{FF2B5EF4-FFF2-40B4-BE49-F238E27FC236}">
                <a16:creationId xmlns:a16="http://schemas.microsoft.com/office/drawing/2014/main" id="{D48ACBA1-175F-160D-E016-8F0CE74822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304" y="1757849"/>
            <a:ext cx="914400" cy="914400"/>
          </a:xfrm>
          <a:prstGeom prst="rect">
            <a:avLst/>
          </a:prstGeom>
        </p:spPr>
      </p:pic>
    </p:spTree>
    <p:extLst>
      <p:ext uri="{BB962C8B-B14F-4D97-AF65-F5344CB8AC3E}">
        <p14:creationId xmlns:p14="http://schemas.microsoft.com/office/powerpoint/2010/main" val="12481468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45EF5-07A1-E9A3-A356-9BA5DB86976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2FEA029-43B5-F72A-DB8F-EA3A13387282}"/>
              </a:ext>
            </a:extLst>
          </p:cNvPr>
          <p:cNvSpPr>
            <a:spLocks noGrp="1"/>
          </p:cNvSpPr>
          <p:nvPr>
            <p:ph type="title"/>
          </p:nvPr>
        </p:nvSpPr>
        <p:spPr/>
        <p:txBody>
          <a:bodyPr/>
          <a:lstStyle/>
          <a:p>
            <a:r>
              <a:rPr lang="en-US"/>
              <a:t>TPH TECHNO-FUNCTIONAL SME</a:t>
            </a:r>
            <a:endParaRPr lang="en-IN"/>
          </a:p>
        </p:txBody>
      </p:sp>
      <p:grpSp>
        <p:nvGrpSpPr>
          <p:cNvPr id="10" name="Group 9">
            <a:extLst>
              <a:ext uri="{FF2B5EF4-FFF2-40B4-BE49-F238E27FC236}">
                <a16:creationId xmlns:a16="http://schemas.microsoft.com/office/drawing/2014/main" id="{8925B514-4DF5-63CB-F10F-DD82CFAB3EEC}"/>
              </a:ext>
            </a:extLst>
          </p:cNvPr>
          <p:cNvGrpSpPr/>
          <p:nvPr/>
        </p:nvGrpSpPr>
        <p:grpSpPr>
          <a:xfrm>
            <a:off x="407987" y="778765"/>
            <a:ext cx="11376025" cy="496888"/>
            <a:chOff x="1828800" y="2273300"/>
            <a:chExt cx="2387600" cy="444500"/>
          </a:xfrm>
        </p:grpSpPr>
        <p:cxnSp>
          <p:nvCxnSpPr>
            <p:cNvPr id="8" name="Straight Connector 7">
              <a:extLst>
                <a:ext uri="{FF2B5EF4-FFF2-40B4-BE49-F238E27FC236}">
                  <a16:creationId xmlns:a16="http://schemas.microsoft.com/office/drawing/2014/main" id="{AA05AD2F-1AF1-EA77-C3B1-CBBA7D9770FC}"/>
                </a:ext>
              </a:extLst>
            </p:cNvPr>
            <p:cNvCxnSpPr/>
            <p:nvPr/>
          </p:nvCxnSpPr>
          <p:spPr>
            <a:xfrm>
              <a:off x="1828800" y="22733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11A85D-1BBB-2F66-B81F-7E2D0EAA4B86}"/>
                </a:ext>
              </a:extLst>
            </p:cNvPr>
            <p:cNvCxnSpPr/>
            <p:nvPr/>
          </p:nvCxnSpPr>
          <p:spPr>
            <a:xfrm>
              <a:off x="1828800" y="27178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E33C3268-5B11-C6AF-87C9-134B80D2E33A}"/>
              </a:ext>
            </a:extLst>
          </p:cNvPr>
          <p:cNvSpPr/>
          <p:nvPr/>
        </p:nvSpPr>
        <p:spPr>
          <a:xfrm>
            <a:off x="407988" y="875936"/>
            <a:ext cx="2877035" cy="30254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b="1"/>
              <a:t>Experience Highlight</a:t>
            </a:r>
            <a:endParaRPr lang="en-IN" sz="1600" b="1"/>
          </a:p>
        </p:txBody>
      </p:sp>
      <p:sp>
        <p:nvSpPr>
          <p:cNvPr id="17" name="TextBox 16">
            <a:extLst>
              <a:ext uri="{FF2B5EF4-FFF2-40B4-BE49-F238E27FC236}">
                <a16:creationId xmlns:a16="http://schemas.microsoft.com/office/drawing/2014/main" id="{6050DE24-F530-E3BB-2E1E-78CF82BF816C}"/>
              </a:ext>
            </a:extLst>
          </p:cNvPr>
          <p:cNvSpPr txBox="1"/>
          <p:nvPr/>
        </p:nvSpPr>
        <p:spPr>
          <a:xfrm>
            <a:off x="8360656" y="842543"/>
            <a:ext cx="2160000" cy="369332"/>
          </a:xfrm>
          <a:prstGeom prst="rect">
            <a:avLst/>
          </a:prstGeom>
          <a:noFill/>
          <a:ln>
            <a:noFill/>
          </a:ln>
        </p:spPr>
        <p:txBody>
          <a:bodyPr wrap="square" lIns="0" tIns="0" rIns="0" bIns="0" rtlCol="0" anchor="ctr">
            <a:spAutoFit/>
          </a:bodyPr>
          <a:lstStyle/>
          <a:p>
            <a:pPr algn="ctr">
              <a:buNone/>
            </a:pPr>
            <a:r>
              <a:rPr lang="en-US" sz="1200"/>
              <a:t>Temenos (TPH) – </a:t>
            </a:r>
            <a:r>
              <a:rPr lang="en-US" sz="1200" b="0" i="0">
                <a:effectLst/>
              </a:rPr>
              <a:t>10 years of experience</a:t>
            </a:r>
          </a:p>
        </p:txBody>
      </p:sp>
      <p:sp>
        <p:nvSpPr>
          <p:cNvPr id="24" name="Rectangle: Rounded Corners 23">
            <a:extLst>
              <a:ext uri="{FF2B5EF4-FFF2-40B4-BE49-F238E27FC236}">
                <a16:creationId xmlns:a16="http://schemas.microsoft.com/office/drawing/2014/main" id="{9ED2CD14-12A7-1B1E-9EF5-936AB58C6202}"/>
              </a:ext>
            </a:extLst>
          </p:cNvPr>
          <p:cNvSpPr/>
          <p:nvPr/>
        </p:nvSpPr>
        <p:spPr>
          <a:xfrm>
            <a:off x="407988" y="1432814"/>
            <a:ext cx="2877035" cy="4876800"/>
          </a:xfrm>
          <a:prstGeom prst="roundRect">
            <a:avLst>
              <a:gd name="adj" fmla="val 4307"/>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25" name="Oval 24">
            <a:extLst>
              <a:ext uri="{FF2B5EF4-FFF2-40B4-BE49-F238E27FC236}">
                <a16:creationId xmlns:a16="http://schemas.microsoft.com/office/drawing/2014/main" id="{A66872D5-BD25-2E0E-8D45-833D03827CB8}"/>
              </a:ext>
            </a:extLst>
          </p:cNvPr>
          <p:cNvSpPr/>
          <p:nvPr/>
        </p:nvSpPr>
        <p:spPr>
          <a:xfrm>
            <a:off x="1227584" y="1574690"/>
            <a:ext cx="1237842" cy="1237842"/>
          </a:xfrm>
          <a:prstGeom prst="ellipse">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26" name="Rectangle 25">
            <a:extLst>
              <a:ext uri="{FF2B5EF4-FFF2-40B4-BE49-F238E27FC236}">
                <a16:creationId xmlns:a16="http://schemas.microsoft.com/office/drawing/2014/main" id="{35719446-7CA7-AAF8-013D-2FFF140D155C}"/>
              </a:ext>
            </a:extLst>
          </p:cNvPr>
          <p:cNvSpPr/>
          <p:nvPr/>
        </p:nvSpPr>
        <p:spPr>
          <a:xfrm>
            <a:off x="510888" y="2869478"/>
            <a:ext cx="2671233" cy="27699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GB" b="1">
                <a:solidFill>
                  <a:schemeClr val="bg1"/>
                </a:solidFill>
                <a:latin typeface="Ubuntu"/>
              </a:rPr>
              <a:t>DBR</a:t>
            </a:r>
            <a:endParaRPr kumimoji="0" lang="en-GB" sz="1800" b="1" i="0" u="none" strike="noStrike" kern="1200" cap="none" spc="0" normalizeH="0" baseline="0" noProof="0">
              <a:ln>
                <a:noFill/>
              </a:ln>
              <a:solidFill>
                <a:schemeClr val="bg1"/>
              </a:solidFill>
              <a:effectLst/>
              <a:uLnTx/>
              <a:uFillTx/>
              <a:latin typeface="Ubuntu"/>
              <a:ea typeface="+mn-ea"/>
              <a:cs typeface="+mn-cs"/>
            </a:endParaRPr>
          </a:p>
        </p:txBody>
      </p:sp>
      <p:sp>
        <p:nvSpPr>
          <p:cNvPr id="27" name="Rectangle 26">
            <a:extLst>
              <a:ext uri="{FF2B5EF4-FFF2-40B4-BE49-F238E27FC236}">
                <a16:creationId xmlns:a16="http://schemas.microsoft.com/office/drawing/2014/main" id="{E984BAA0-8E70-A121-384E-6138237FD4A2}"/>
              </a:ext>
            </a:extLst>
          </p:cNvPr>
          <p:cNvSpPr/>
          <p:nvPr/>
        </p:nvSpPr>
        <p:spPr>
          <a:xfrm>
            <a:off x="510888" y="3182979"/>
            <a:ext cx="2671233" cy="153888"/>
          </a:xfrm>
          <a:prstGeom prst="rect">
            <a:avLst/>
          </a:prstGeom>
        </p:spPr>
        <p:txBody>
          <a:bodyPr wrap="square" lIns="0" tIns="0" rIns="0" bIns="0" anchor="t">
            <a:spAutoFit/>
          </a:bodyPr>
          <a:lstStyle/>
          <a:p>
            <a:pPr algn="ctr" eaLnBrk="0" hangingPunct="0">
              <a:lnSpc>
                <a:spcPct val="100000"/>
              </a:lnSpc>
              <a:spcBef>
                <a:spcPts val="0"/>
              </a:spcBef>
              <a:tabLst>
                <a:tab pos="6464300" algn="r"/>
              </a:tabLst>
              <a:defRPr/>
            </a:pPr>
            <a:r>
              <a:rPr lang="en-US" sz="1000">
                <a:solidFill>
                  <a:schemeClr val="bg1"/>
                </a:solidFill>
                <a:cs typeface="Helvetica" panose="020B0604020202020204" pitchFamily="34" charset="0"/>
              </a:rPr>
              <a:t>TPH Techno-Functional SME</a:t>
            </a:r>
          </a:p>
        </p:txBody>
      </p:sp>
      <p:sp>
        <p:nvSpPr>
          <p:cNvPr id="28" name="Rectangle: Rounded Corners 27">
            <a:extLst>
              <a:ext uri="{FF2B5EF4-FFF2-40B4-BE49-F238E27FC236}">
                <a16:creationId xmlns:a16="http://schemas.microsoft.com/office/drawing/2014/main" id="{3DD7EDB0-7164-74AA-4A0F-8622EBA6C41F}"/>
              </a:ext>
            </a:extLst>
          </p:cNvPr>
          <p:cNvSpPr/>
          <p:nvPr/>
        </p:nvSpPr>
        <p:spPr>
          <a:xfrm>
            <a:off x="510889" y="3540935"/>
            <a:ext cx="2671233" cy="25374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r>
              <a:rPr lang="en-US" sz="1200" b="1">
                <a:solidFill>
                  <a:schemeClr val="bg1"/>
                </a:solidFill>
              </a:rPr>
              <a:t>Experience Attribute</a:t>
            </a:r>
            <a:endParaRPr lang="en-IN" sz="1200" b="1">
              <a:solidFill>
                <a:schemeClr val="bg1"/>
              </a:solidFill>
            </a:endParaRPr>
          </a:p>
        </p:txBody>
      </p:sp>
      <p:sp>
        <p:nvSpPr>
          <p:cNvPr id="29" name="Rectangle 28">
            <a:extLst>
              <a:ext uri="{FF2B5EF4-FFF2-40B4-BE49-F238E27FC236}">
                <a16:creationId xmlns:a16="http://schemas.microsoft.com/office/drawing/2014/main" id="{7D143346-3FDB-3DB3-FC00-C48FA0DBD27B}"/>
              </a:ext>
            </a:extLst>
          </p:cNvPr>
          <p:cNvSpPr/>
          <p:nvPr/>
        </p:nvSpPr>
        <p:spPr>
          <a:xfrm>
            <a:off x="537081" y="3858183"/>
            <a:ext cx="2618848" cy="512961"/>
          </a:xfrm>
          <a:prstGeom prst="rect">
            <a:avLst/>
          </a:prstGeom>
        </p:spPr>
        <p:txBody>
          <a:bodyPr wrap="square" lIns="0" tIns="0" rIns="0" bIns="0" anchor="t">
            <a:spAutoFit/>
          </a:bodyPr>
          <a:lstStyle/>
          <a:p>
            <a:pPr marL="192088" lvl="1" indent="-192088">
              <a:spcBef>
                <a:spcPts val="100"/>
              </a:spcBef>
              <a:spcAft>
                <a:spcPts val="100"/>
              </a:spcAft>
              <a:buClr>
                <a:schemeClr val="bg1"/>
              </a:buClr>
              <a:buSzPct val="100000"/>
              <a:buFont typeface="Wingdings" pitchFamily="2" charset="2"/>
              <a:buChar char="§"/>
              <a:defRPr/>
            </a:pPr>
            <a:r>
              <a:rPr lang="en-IN" sz="1000">
                <a:solidFill>
                  <a:schemeClr val="bg1"/>
                </a:solidFill>
                <a:cs typeface="Calibri" panose="020F0502020204030204" pitchFamily="34" charset="0"/>
              </a:rPr>
              <a:t>Strong Temenos Payments Hub expertise</a:t>
            </a:r>
            <a:endParaRPr lang="en-US" sz="1000">
              <a:solidFill>
                <a:schemeClr val="bg1"/>
              </a:solidFill>
              <a:cs typeface="Calibri" panose="020F0502020204030204" pitchFamily="34" charset="0"/>
            </a:endParaRPr>
          </a:p>
          <a:p>
            <a:pPr marL="192088" lvl="1" indent="-192088">
              <a:spcBef>
                <a:spcPts val="100"/>
              </a:spcBef>
              <a:spcAft>
                <a:spcPts val="100"/>
              </a:spcAft>
              <a:buClr>
                <a:schemeClr val="bg1"/>
              </a:buClr>
              <a:buSzPct val="100000"/>
              <a:buFont typeface="Wingdings" pitchFamily="2" charset="2"/>
              <a:buChar char="§"/>
              <a:defRPr/>
            </a:pPr>
            <a:r>
              <a:rPr lang="en-US" sz="1000">
                <a:solidFill>
                  <a:schemeClr val="bg1"/>
                </a:solidFill>
                <a:cs typeface="Calibri" panose="020F0502020204030204" pitchFamily="34" charset="0"/>
              </a:rPr>
              <a:t>Domain knowledge of Payments</a:t>
            </a:r>
          </a:p>
          <a:p>
            <a:pPr marL="192088" lvl="1" indent="-192088">
              <a:spcBef>
                <a:spcPts val="100"/>
              </a:spcBef>
              <a:spcAft>
                <a:spcPts val="100"/>
              </a:spcAft>
              <a:buClr>
                <a:schemeClr val="bg1"/>
              </a:buClr>
              <a:buSzPct val="100000"/>
              <a:buFont typeface="Wingdings" pitchFamily="2" charset="2"/>
              <a:buChar char="§"/>
              <a:defRPr/>
            </a:pPr>
            <a:r>
              <a:rPr lang="en-IN" sz="1000">
                <a:solidFill>
                  <a:schemeClr val="bg1"/>
                </a:solidFill>
                <a:cs typeface="Calibri" panose="020F0502020204030204" pitchFamily="34" charset="0"/>
              </a:rPr>
              <a:t>Strong Temenos Transact &amp; IRIS expertise</a:t>
            </a:r>
            <a:endParaRPr lang="en-GB" sz="1050">
              <a:solidFill>
                <a:schemeClr val="bg1"/>
              </a:solidFill>
              <a:ea typeface="Calibri" panose="020F0502020204030204" pitchFamily="34" charset="0"/>
              <a:cs typeface="Calibri" panose="020F0502020204030204" pitchFamily="34" charset="0"/>
            </a:endParaRPr>
          </a:p>
        </p:txBody>
      </p:sp>
      <p:sp>
        <p:nvSpPr>
          <p:cNvPr id="30" name="Rectangle: Rounded Corners 29">
            <a:extLst>
              <a:ext uri="{FF2B5EF4-FFF2-40B4-BE49-F238E27FC236}">
                <a16:creationId xmlns:a16="http://schemas.microsoft.com/office/drawing/2014/main" id="{E6751FCE-8EEC-FBD7-E2A1-4A25C4DBB73A}"/>
              </a:ext>
            </a:extLst>
          </p:cNvPr>
          <p:cNvSpPr/>
          <p:nvPr/>
        </p:nvSpPr>
        <p:spPr>
          <a:xfrm>
            <a:off x="3623935" y="1432814"/>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Professional summary</a:t>
            </a:r>
          </a:p>
        </p:txBody>
      </p:sp>
      <p:sp>
        <p:nvSpPr>
          <p:cNvPr id="32" name="Rectangle: Rounded Corners 31">
            <a:extLst>
              <a:ext uri="{FF2B5EF4-FFF2-40B4-BE49-F238E27FC236}">
                <a16:creationId xmlns:a16="http://schemas.microsoft.com/office/drawing/2014/main" id="{E3024FA7-CEF2-483D-6A3F-2F8D1A8DA1FD}"/>
              </a:ext>
            </a:extLst>
          </p:cNvPr>
          <p:cNvSpPr/>
          <p:nvPr/>
        </p:nvSpPr>
        <p:spPr>
          <a:xfrm>
            <a:off x="7097650" y="1432814"/>
            <a:ext cx="4686363"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Experience</a:t>
            </a:r>
          </a:p>
        </p:txBody>
      </p:sp>
      <p:sp>
        <p:nvSpPr>
          <p:cNvPr id="33" name="Rectangle 32">
            <a:extLst>
              <a:ext uri="{FF2B5EF4-FFF2-40B4-BE49-F238E27FC236}">
                <a16:creationId xmlns:a16="http://schemas.microsoft.com/office/drawing/2014/main" id="{7679DD33-DF5D-767C-69A5-84C5893449E5}"/>
              </a:ext>
            </a:extLst>
          </p:cNvPr>
          <p:cNvSpPr/>
          <p:nvPr/>
        </p:nvSpPr>
        <p:spPr>
          <a:xfrm>
            <a:off x="3623935" y="5674825"/>
            <a:ext cx="3134804" cy="307777"/>
          </a:xfrm>
          <a:prstGeom prst="rect">
            <a:avLst/>
          </a:prstGeom>
        </p:spPr>
        <p:txBody>
          <a:bodyPr wrap="square" lIns="0" tIns="0" rIns="0" bIns="0" anchor="t">
            <a:spAutoFit/>
          </a:bodyPr>
          <a:lstStyle/>
          <a:p>
            <a:pPr marL="192088" lvl="1" indent="-192088">
              <a:spcBef>
                <a:spcPts val="100"/>
              </a:spcBef>
              <a:spcAft>
                <a:spcPts val="100"/>
              </a:spcAft>
              <a:buClr>
                <a:schemeClr val="tx1"/>
              </a:buClr>
              <a:buSzPct val="100000"/>
              <a:buFont typeface="Wingdings" pitchFamily="2" charset="2"/>
              <a:buChar char="§"/>
              <a:defRPr/>
            </a:pPr>
            <a:r>
              <a:rPr lang="en-US" sz="1000" err="1">
                <a:solidFill>
                  <a:schemeClr val="dk1"/>
                </a:solidFill>
                <a:cs typeface="Calibri" panose="020F0502020204030204" pitchFamily="34" charset="0"/>
              </a:rPr>
              <a:t>B.Tech</a:t>
            </a:r>
            <a:r>
              <a:rPr lang="en-US" sz="1000">
                <a:solidFill>
                  <a:schemeClr val="dk1"/>
                </a:solidFill>
                <a:cs typeface="Calibri" panose="020F0502020204030204" pitchFamily="34" charset="0"/>
              </a:rPr>
              <a:t> – IT, KLN College of Information Technology, 2007-2011</a:t>
            </a:r>
            <a:endParaRPr lang="en-GB" sz="1000">
              <a:solidFill>
                <a:srgbClr val="998C85">
                  <a:lumMod val="50000"/>
                </a:srgbClr>
              </a:solidFill>
              <a:cs typeface="Calibri" panose="020F0502020204030204" pitchFamily="34" charset="0"/>
            </a:endParaRPr>
          </a:p>
        </p:txBody>
      </p:sp>
      <p:sp>
        <p:nvSpPr>
          <p:cNvPr id="34" name="Rectangle 33">
            <a:extLst>
              <a:ext uri="{FF2B5EF4-FFF2-40B4-BE49-F238E27FC236}">
                <a16:creationId xmlns:a16="http://schemas.microsoft.com/office/drawing/2014/main" id="{F8BE50D3-713A-B17A-13C4-8CB5B9D8F5AC}"/>
              </a:ext>
            </a:extLst>
          </p:cNvPr>
          <p:cNvSpPr/>
          <p:nvPr/>
        </p:nvSpPr>
        <p:spPr>
          <a:xfrm>
            <a:off x="3623935" y="1814347"/>
            <a:ext cx="3134804" cy="3539430"/>
          </a:xfrm>
          <a:prstGeom prst="rect">
            <a:avLst/>
          </a:prstGeom>
        </p:spPr>
        <p:txBody>
          <a:bodyPr wrap="square" lIns="0" tIns="0" rIns="0" bIns="0" anchor="t">
            <a:spAutoFit/>
          </a:bodyPr>
          <a:lstStyle/>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Having 10+ years of overall industry experience and 10 years 2 months of experience in Temenos T24 products</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Sound knowledge and good understanding on ISO payment messages &amp; standards, SEPA and US Payments - ACH and Fedwire</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Sound knowledge in T24 customizations like versions, enquiries, multi thread routines and template creation</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Sound knowledge in TPH, IRIS, AA, Interface and TAFJ </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Sound exposure in preparing technical specification documents for gaps and Interface</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Working in latest releases of TAFJ from R13 to R23 with good hands-on experience</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Worked in various modules like Retail banking, Corporate banking, Arrangement Architecture, Data Formatting Engine and Temenos Payments Hub</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Having good exposure to Agile methodology working style</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Hands-on experience in Java coding &amp; 3+ years Temenos Cloud environment</a:t>
            </a:r>
            <a:endParaRPr lang="en-US" sz="1000">
              <a:ea typeface="Verdana" panose="020B0604030504040204" pitchFamily="34" charset="0"/>
            </a:endParaRPr>
          </a:p>
        </p:txBody>
      </p:sp>
      <p:sp>
        <p:nvSpPr>
          <p:cNvPr id="35" name="Rectangle 34">
            <a:extLst>
              <a:ext uri="{FF2B5EF4-FFF2-40B4-BE49-F238E27FC236}">
                <a16:creationId xmlns:a16="http://schemas.microsoft.com/office/drawing/2014/main" id="{30BFC21A-882C-92F3-149A-6CC519904430}"/>
              </a:ext>
            </a:extLst>
          </p:cNvPr>
          <p:cNvSpPr/>
          <p:nvPr/>
        </p:nvSpPr>
        <p:spPr>
          <a:xfrm>
            <a:off x="7097650" y="1759952"/>
            <a:ext cx="4686362" cy="3847207"/>
          </a:xfrm>
          <a:prstGeom prst="rect">
            <a:avLst/>
          </a:prstGeom>
        </p:spPr>
        <p:txBody>
          <a:bodyPr wrap="square" lIns="0" tIns="0" rIns="0" bIns="0" anchor="t">
            <a:spAutoFit/>
          </a:bodyPr>
          <a:lstStyle/>
          <a:p>
            <a:pPr marL="0" lvl="1">
              <a:buClr>
                <a:srgbClr val="00B0F0"/>
              </a:buClr>
              <a:buSzPct val="120000"/>
              <a:defRPr/>
            </a:pPr>
            <a:r>
              <a:rPr lang="en-US" sz="1000" b="1">
                <a:solidFill>
                  <a:schemeClr val="tx2">
                    <a:lumMod val="75000"/>
                  </a:schemeClr>
                </a:solidFill>
                <a:cs typeface="Calibri" panose="020F0502020204030204" pitchFamily="34" charset="0"/>
              </a:rPr>
              <a:t>Transact Integration – Aug 2024 to Present</a:t>
            </a:r>
          </a:p>
          <a:p>
            <a:pPr marL="171450" lvl="1" indent="-171450">
              <a:buClr>
                <a:schemeClr val="tx1"/>
              </a:buClr>
              <a:buSzPct val="100000"/>
              <a:buFont typeface="Wingdings" panose="05000000000000000000" pitchFamily="2" charset="2"/>
              <a:buChar char="§"/>
              <a:defRPr/>
            </a:pPr>
            <a:r>
              <a:rPr lang="en-US" sz="1000">
                <a:solidFill>
                  <a:srgbClr val="998C85">
                    <a:lumMod val="50000"/>
                  </a:srgbClr>
                </a:solidFill>
                <a:cs typeface="Calibri" panose="020F0502020204030204" pitchFamily="34" charset="0"/>
              </a:rPr>
              <a:t>Involved in orchestration of design pattern for integrating Transact with other external systems</a:t>
            </a:r>
          </a:p>
          <a:p>
            <a:pPr marL="171450" lvl="1" indent="-171450">
              <a:buClr>
                <a:schemeClr val="tx1"/>
              </a:buClr>
              <a:buSzPct val="100000"/>
              <a:buFont typeface="Wingdings" panose="05000000000000000000" pitchFamily="2" charset="2"/>
              <a:buChar char="§"/>
              <a:defRPr/>
            </a:pPr>
            <a:r>
              <a:rPr lang="en-US" sz="1000">
                <a:solidFill>
                  <a:srgbClr val="998C85">
                    <a:lumMod val="50000"/>
                  </a:srgbClr>
                </a:solidFill>
                <a:cs typeface="Calibri" panose="020F0502020204030204" pitchFamily="34" charset="0"/>
              </a:rPr>
              <a:t>Techno functional SME for TPH implementation</a:t>
            </a:r>
          </a:p>
          <a:p>
            <a:pPr marL="171450" lvl="1" indent="-171450">
              <a:buClr>
                <a:schemeClr val="tx1"/>
              </a:buClr>
              <a:buSzPct val="100000"/>
              <a:buFont typeface="Wingdings" panose="05000000000000000000" pitchFamily="2" charset="2"/>
              <a:buChar char="§"/>
              <a:defRPr/>
            </a:pPr>
            <a:r>
              <a:rPr lang="en-US" sz="1000">
                <a:solidFill>
                  <a:srgbClr val="998C85">
                    <a:lumMod val="50000"/>
                  </a:srgbClr>
                </a:solidFill>
                <a:cs typeface="Calibri" panose="020F0502020204030204" pitchFamily="34" charset="0"/>
              </a:rPr>
              <a:t>Manage team members for quality deliverables in a very stringent timelines</a:t>
            </a:r>
          </a:p>
          <a:p>
            <a:pPr marL="171450" lvl="1" indent="-171450">
              <a:buClr>
                <a:schemeClr val="tx1"/>
              </a:buClr>
              <a:buSzPct val="100000"/>
              <a:buFont typeface="Wingdings" panose="05000000000000000000" pitchFamily="2" charset="2"/>
              <a:buChar char="§"/>
              <a:defRPr/>
            </a:pPr>
            <a:endParaRPr lang="en-US" sz="1000" b="1">
              <a:solidFill>
                <a:schemeClr val="tx2">
                  <a:lumMod val="75000"/>
                </a:schemeClr>
              </a:solidFill>
              <a:cs typeface="Calibri" panose="020F0502020204030204" pitchFamily="34" charset="0"/>
            </a:endParaRPr>
          </a:p>
          <a:p>
            <a:pPr marL="0" lvl="1">
              <a:buClr>
                <a:srgbClr val="00B0F0"/>
              </a:buClr>
              <a:buSzPct val="120000"/>
              <a:defRPr/>
            </a:pPr>
            <a:r>
              <a:rPr lang="en-US" sz="1000" b="1">
                <a:solidFill>
                  <a:schemeClr val="tx2">
                    <a:lumMod val="75000"/>
                  </a:schemeClr>
                </a:solidFill>
                <a:cs typeface="Calibri" panose="020F0502020204030204" pitchFamily="34" charset="0"/>
              </a:rPr>
              <a:t>Transact/TPH Consultant - Apr 2024 to Jul 2024</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Supported business in gathering requirements and use cases for Target Instant Payment System</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Designed configurations for TIPS clearing</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Conducted workshops with client on understanding of configurations</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Coordinated with other teams to streamline the payment flow</a:t>
            </a:r>
          </a:p>
          <a:p>
            <a:pPr marL="192088" lvl="1" indent="-192088">
              <a:buClr>
                <a:schemeClr val="tx1"/>
              </a:buClr>
              <a:buSzPct val="100000"/>
              <a:buFont typeface="Wingdings" pitchFamily="2" charset="2"/>
              <a:buChar char="§"/>
              <a:defRPr/>
            </a:pPr>
            <a:endParaRPr lang="en-US" sz="1000">
              <a:solidFill>
                <a:srgbClr val="998C85">
                  <a:lumMod val="50000"/>
                </a:srgbClr>
              </a:solidFill>
              <a:cs typeface="Calibri" panose="020F0502020204030204" pitchFamily="34" charset="0"/>
            </a:endParaRPr>
          </a:p>
          <a:p>
            <a:pPr marL="0" lvl="1">
              <a:buClr>
                <a:srgbClr val="00B0F0"/>
              </a:buClr>
              <a:buSzPct val="120000"/>
              <a:defRPr/>
            </a:pPr>
            <a:r>
              <a:rPr lang="en-US" sz="1000" b="1">
                <a:solidFill>
                  <a:schemeClr val="tx2">
                    <a:lumMod val="75000"/>
                  </a:schemeClr>
                </a:solidFill>
                <a:cs typeface="Calibri" panose="020F0502020204030204" pitchFamily="34" charset="0"/>
              </a:rPr>
              <a:t>Transact/TPH Consultant - Sep 2022 to Jan 2024</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As a lead, responsible for configuration &amp; requirements gathering of SEPA CT and SWIFT messages</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Worked in configurations and generation of messages as per iso20022 message standard</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Managed local customizations in handling various types of payment messages</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Handled the deliverables of Technical documents and components </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Worked on latest release R23 embedded in Temenos Cloud</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Process improvement and knowledge sharing initiatives across different teams  </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Guided and worked as a team to get the work done in the stringent timeline</a:t>
            </a:r>
          </a:p>
          <a:p>
            <a:pPr marL="192088" lvl="1" indent="-192088">
              <a:buClr>
                <a:schemeClr val="tx1"/>
              </a:buClr>
              <a:buSzPct val="100000"/>
              <a:buFont typeface="Wingdings" pitchFamily="2" charset="2"/>
              <a:buChar char="§"/>
              <a:defRPr/>
            </a:pPr>
            <a:r>
              <a:rPr lang="en-US" sz="1000">
                <a:solidFill>
                  <a:srgbClr val="998C85">
                    <a:lumMod val="50000"/>
                  </a:srgbClr>
                </a:solidFill>
                <a:cs typeface="Calibri" panose="020F0502020204030204" pitchFamily="34" charset="0"/>
              </a:rPr>
              <a:t>Played a consultation role to bank users in TPH and supported for go-live</a:t>
            </a:r>
          </a:p>
        </p:txBody>
      </p:sp>
      <p:cxnSp>
        <p:nvCxnSpPr>
          <p:cNvPr id="36" name="Straight Connector 35">
            <a:extLst>
              <a:ext uri="{FF2B5EF4-FFF2-40B4-BE49-F238E27FC236}">
                <a16:creationId xmlns:a16="http://schemas.microsoft.com/office/drawing/2014/main" id="{EB5BD5FB-ECCD-4ADD-6857-AC18F1704C24}"/>
              </a:ext>
            </a:extLst>
          </p:cNvPr>
          <p:cNvCxnSpPr>
            <a:cxnSpLocks/>
          </p:cNvCxnSpPr>
          <p:nvPr/>
        </p:nvCxnSpPr>
        <p:spPr>
          <a:xfrm>
            <a:off x="537081" y="3477434"/>
            <a:ext cx="2618848" cy="0"/>
          </a:xfrm>
          <a:prstGeom prst="line">
            <a:avLst/>
          </a:prstGeom>
          <a:ln w="3175">
            <a:solidFill>
              <a:schemeClr val="bg1">
                <a:alpha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3D5ED2C-47A7-1E0D-0CA2-9FA2C95BC879}"/>
              </a:ext>
            </a:extLst>
          </p:cNvPr>
          <p:cNvCxnSpPr>
            <a:cxnSpLocks/>
          </p:cNvCxnSpPr>
          <p:nvPr/>
        </p:nvCxnSpPr>
        <p:spPr>
          <a:xfrm>
            <a:off x="6928194" y="1432814"/>
            <a:ext cx="0" cy="488315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0A93F1C-383A-AA51-2033-EB4DCA4713FE}"/>
              </a:ext>
            </a:extLst>
          </p:cNvPr>
          <p:cNvSpPr/>
          <p:nvPr/>
        </p:nvSpPr>
        <p:spPr>
          <a:xfrm>
            <a:off x="3607855" y="5336651"/>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Education</a:t>
            </a:r>
          </a:p>
        </p:txBody>
      </p:sp>
      <p:pic>
        <p:nvPicPr>
          <p:cNvPr id="2" name="Graphic 1" descr="Male profile with solid fill">
            <a:extLst>
              <a:ext uri="{FF2B5EF4-FFF2-40B4-BE49-F238E27FC236}">
                <a16:creationId xmlns:a16="http://schemas.microsoft.com/office/drawing/2014/main" id="{2EDE07A1-08F0-036F-CED0-566CD22CB5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304" y="1757849"/>
            <a:ext cx="914400" cy="914400"/>
          </a:xfrm>
          <a:prstGeom prst="rect">
            <a:avLst/>
          </a:prstGeom>
        </p:spPr>
      </p:pic>
    </p:spTree>
    <p:extLst>
      <p:ext uri="{BB962C8B-B14F-4D97-AF65-F5344CB8AC3E}">
        <p14:creationId xmlns:p14="http://schemas.microsoft.com/office/powerpoint/2010/main" val="10861038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4B181-ACD2-2198-A041-D8A9A3A2EB8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773F704-63AF-5A66-5538-89070866F396}"/>
              </a:ext>
            </a:extLst>
          </p:cNvPr>
          <p:cNvSpPr>
            <a:spLocks noGrp="1"/>
          </p:cNvSpPr>
          <p:nvPr>
            <p:ph type="title"/>
          </p:nvPr>
        </p:nvSpPr>
        <p:spPr/>
        <p:txBody>
          <a:bodyPr/>
          <a:lstStyle/>
          <a:p>
            <a:r>
              <a:rPr lang="en-US"/>
              <a:t>TPH UPGRADE ANALYST</a:t>
            </a:r>
            <a:endParaRPr lang="en-IN"/>
          </a:p>
        </p:txBody>
      </p:sp>
      <p:grpSp>
        <p:nvGrpSpPr>
          <p:cNvPr id="10" name="Group 9">
            <a:extLst>
              <a:ext uri="{FF2B5EF4-FFF2-40B4-BE49-F238E27FC236}">
                <a16:creationId xmlns:a16="http://schemas.microsoft.com/office/drawing/2014/main" id="{88729038-2CC0-7394-6E6D-6F9FF1085061}"/>
              </a:ext>
            </a:extLst>
          </p:cNvPr>
          <p:cNvGrpSpPr/>
          <p:nvPr/>
        </p:nvGrpSpPr>
        <p:grpSpPr>
          <a:xfrm>
            <a:off x="407987" y="778765"/>
            <a:ext cx="11376025" cy="496888"/>
            <a:chOff x="1828800" y="2273300"/>
            <a:chExt cx="2387600" cy="444500"/>
          </a:xfrm>
        </p:grpSpPr>
        <p:cxnSp>
          <p:nvCxnSpPr>
            <p:cNvPr id="8" name="Straight Connector 7">
              <a:extLst>
                <a:ext uri="{FF2B5EF4-FFF2-40B4-BE49-F238E27FC236}">
                  <a16:creationId xmlns:a16="http://schemas.microsoft.com/office/drawing/2014/main" id="{C102AAF6-52D3-D60E-99B2-F18CAB11D443}"/>
                </a:ext>
              </a:extLst>
            </p:cNvPr>
            <p:cNvCxnSpPr/>
            <p:nvPr/>
          </p:nvCxnSpPr>
          <p:spPr>
            <a:xfrm>
              <a:off x="1828800" y="22733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4C0BB7-9EF8-0FAC-3098-F6C7A4BEDCD9}"/>
                </a:ext>
              </a:extLst>
            </p:cNvPr>
            <p:cNvCxnSpPr/>
            <p:nvPr/>
          </p:nvCxnSpPr>
          <p:spPr>
            <a:xfrm>
              <a:off x="1828800" y="27178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42457B43-BDF7-4FE1-C5D2-BB2CA8664F42}"/>
              </a:ext>
            </a:extLst>
          </p:cNvPr>
          <p:cNvSpPr/>
          <p:nvPr/>
        </p:nvSpPr>
        <p:spPr>
          <a:xfrm>
            <a:off x="407988" y="875936"/>
            <a:ext cx="2877035" cy="30254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b="1"/>
              <a:t>Experience Highlight</a:t>
            </a:r>
            <a:endParaRPr lang="en-IN" sz="1600" b="1"/>
          </a:p>
        </p:txBody>
      </p:sp>
      <p:sp>
        <p:nvSpPr>
          <p:cNvPr id="24" name="Rectangle: Rounded Corners 23">
            <a:extLst>
              <a:ext uri="{FF2B5EF4-FFF2-40B4-BE49-F238E27FC236}">
                <a16:creationId xmlns:a16="http://schemas.microsoft.com/office/drawing/2014/main" id="{96B838DF-BE13-1660-1661-3CEB07090833}"/>
              </a:ext>
            </a:extLst>
          </p:cNvPr>
          <p:cNvSpPr/>
          <p:nvPr/>
        </p:nvSpPr>
        <p:spPr>
          <a:xfrm>
            <a:off x="407988" y="1432814"/>
            <a:ext cx="2877035" cy="4876800"/>
          </a:xfrm>
          <a:prstGeom prst="roundRect">
            <a:avLst>
              <a:gd name="adj" fmla="val 4307"/>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Ubuntu"/>
              <a:ea typeface="+mn-ea"/>
              <a:cs typeface="+mn-cs"/>
            </a:endParaRPr>
          </a:p>
        </p:txBody>
      </p:sp>
      <p:sp>
        <p:nvSpPr>
          <p:cNvPr id="26" name="Rectangle 25">
            <a:extLst>
              <a:ext uri="{FF2B5EF4-FFF2-40B4-BE49-F238E27FC236}">
                <a16:creationId xmlns:a16="http://schemas.microsoft.com/office/drawing/2014/main" id="{04A04431-9E30-5628-BC61-BD50FDE741AB}"/>
              </a:ext>
            </a:extLst>
          </p:cNvPr>
          <p:cNvSpPr/>
          <p:nvPr/>
        </p:nvSpPr>
        <p:spPr>
          <a:xfrm>
            <a:off x="510888" y="2869478"/>
            <a:ext cx="2671233" cy="27699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GB" b="1">
                <a:solidFill>
                  <a:srgbClr val="FFFFFF"/>
                </a:solidFill>
                <a:latin typeface="Ubuntu"/>
              </a:rPr>
              <a:t>SS</a:t>
            </a:r>
            <a:endParaRPr kumimoji="0" lang="en-GB" sz="1800" b="1" i="0" u="none" strike="noStrike" kern="1200" cap="none" spc="0" normalizeH="0" baseline="0" noProof="0">
              <a:ln>
                <a:noFill/>
              </a:ln>
              <a:solidFill>
                <a:srgbClr val="FFFFFF"/>
              </a:solidFill>
              <a:effectLst/>
              <a:uLnTx/>
              <a:uFillTx/>
              <a:latin typeface="Ubuntu"/>
              <a:ea typeface="+mn-ea"/>
              <a:cs typeface="+mn-cs"/>
            </a:endParaRPr>
          </a:p>
        </p:txBody>
      </p:sp>
      <p:sp>
        <p:nvSpPr>
          <p:cNvPr id="27" name="Rectangle 26">
            <a:extLst>
              <a:ext uri="{FF2B5EF4-FFF2-40B4-BE49-F238E27FC236}">
                <a16:creationId xmlns:a16="http://schemas.microsoft.com/office/drawing/2014/main" id="{4A1580F6-2184-0E36-3D22-F2B2FB6F3743}"/>
              </a:ext>
            </a:extLst>
          </p:cNvPr>
          <p:cNvSpPr/>
          <p:nvPr/>
        </p:nvSpPr>
        <p:spPr>
          <a:xfrm>
            <a:off x="510888" y="3182979"/>
            <a:ext cx="2671233" cy="153888"/>
          </a:xfrm>
          <a:prstGeom prst="rect">
            <a:avLst/>
          </a:prstGeom>
        </p:spPr>
        <p:txBody>
          <a:bodyPr wrap="square" lIns="0" tIns="0" rIns="0" bIns="0" anchor="t">
            <a:spAutoFit/>
          </a:bodyPr>
          <a:lstStyle/>
          <a:p>
            <a:pPr marL="0" marR="0" lvl="0" indent="0" algn="ctr" defTabSz="914400" rtl="0" eaLnBrk="0" fontAlgn="auto" latinLnBrk="0" hangingPunct="0">
              <a:lnSpc>
                <a:spcPct val="100000"/>
              </a:lnSpc>
              <a:spcBef>
                <a:spcPts val="0"/>
              </a:spcBef>
              <a:spcAft>
                <a:spcPts val="0"/>
              </a:spcAft>
              <a:buClrTx/>
              <a:buSzTx/>
              <a:buFontTx/>
              <a:buNone/>
              <a:tabLst>
                <a:tab pos="6464300" algn="r"/>
              </a:tabLst>
              <a:defRPr/>
            </a:pPr>
            <a:r>
              <a:rPr lang="en-US" sz="1000">
                <a:solidFill>
                  <a:srgbClr val="FFFFFF"/>
                </a:solidFill>
                <a:latin typeface="Ubuntu"/>
                <a:cs typeface="Helvetica" panose="020B0604020202020204" pitchFamily="34" charset="0"/>
              </a:rPr>
              <a:t>TPH Upgrade Analyst</a:t>
            </a:r>
            <a:endParaRPr kumimoji="0" lang="en-US" sz="1000" b="0" i="0" u="none" strike="noStrike" kern="1200" cap="none" spc="0" normalizeH="0" baseline="0" noProof="0">
              <a:ln>
                <a:noFill/>
              </a:ln>
              <a:solidFill>
                <a:srgbClr val="FFFFFF"/>
              </a:solidFill>
              <a:effectLst/>
              <a:uLnTx/>
              <a:uFillTx/>
              <a:latin typeface="Ubuntu"/>
              <a:ea typeface="+mn-ea"/>
              <a:cs typeface="Helvetica" panose="020B0604020202020204" pitchFamily="34" charset="0"/>
            </a:endParaRPr>
          </a:p>
        </p:txBody>
      </p:sp>
      <p:sp>
        <p:nvSpPr>
          <p:cNvPr id="28" name="Rectangle: Rounded Corners 27">
            <a:extLst>
              <a:ext uri="{FF2B5EF4-FFF2-40B4-BE49-F238E27FC236}">
                <a16:creationId xmlns:a16="http://schemas.microsoft.com/office/drawing/2014/main" id="{4230ADB3-AD60-C12D-6563-8DCDD20B7986}"/>
              </a:ext>
            </a:extLst>
          </p:cNvPr>
          <p:cNvSpPr/>
          <p:nvPr/>
        </p:nvSpPr>
        <p:spPr>
          <a:xfrm>
            <a:off x="510889" y="3540935"/>
            <a:ext cx="2671233" cy="25374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Ubuntu"/>
                <a:ea typeface="+mn-ea"/>
                <a:cs typeface="+mn-cs"/>
              </a:rPr>
              <a:t>Experience Attribute</a:t>
            </a:r>
            <a:endParaRPr kumimoji="0" lang="en-IN" sz="1200" b="1" i="0" u="none" strike="noStrike" kern="1200" cap="none" spc="0" normalizeH="0" baseline="0" noProof="0">
              <a:ln>
                <a:noFill/>
              </a:ln>
              <a:solidFill>
                <a:srgbClr val="FFFFFF"/>
              </a:solidFill>
              <a:effectLst/>
              <a:uLnTx/>
              <a:uFillTx/>
              <a:latin typeface="Ubuntu"/>
              <a:ea typeface="+mn-ea"/>
              <a:cs typeface="+mn-cs"/>
            </a:endParaRPr>
          </a:p>
        </p:txBody>
      </p:sp>
      <p:sp>
        <p:nvSpPr>
          <p:cNvPr id="29" name="Rectangle 28">
            <a:extLst>
              <a:ext uri="{FF2B5EF4-FFF2-40B4-BE49-F238E27FC236}">
                <a16:creationId xmlns:a16="http://schemas.microsoft.com/office/drawing/2014/main" id="{EEAD6151-1AF4-5246-3D0D-621DBBB9F96F}"/>
              </a:ext>
            </a:extLst>
          </p:cNvPr>
          <p:cNvSpPr/>
          <p:nvPr/>
        </p:nvSpPr>
        <p:spPr>
          <a:xfrm>
            <a:off x="537081" y="3858183"/>
            <a:ext cx="2618848" cy="2000548"/>
          </a:xfrm>
          <a:prstGeom prst="rect">
            <a:avLst/>
          </a:prstGeom>
        </p:spPr>
        <p:txBody>
          <a:bodyPr wrap="square" lIns="0" tIns="0" rIns="0" bIns="0" anchor="t">
            <a:spAutoFit/>
          </a:bodyPr>
          <a:lstStyle/>
          <a:p>
            <a:pPr marL="171450" indent="-171450" fontAlgn="base">
              <a:buClr>
                <a:schemeClr val="bg1"/>
              </a:buClr>
              <a:buFont typeface="Wingdings" panose="05000000000000000000" pitchFamily="2" charset="2"/>
              <a:buChar char="§"/>
              <a:tabLst>
                <a:tab pos="952500" algn="l"/>
                <a:tab pos="2098675" algn="l"/>
                <a:tab pos="3616325" algn="r"/>
              </a:tabLst>
            </a:pPr>
            <a:r>
              <a:rPr lang="en-GB" sz="1000">
                <a:solidFill>
                  <a:schemeClr val="bg1"/>
                </a:solidFill>
                <a:cs typeface="Arial" charset="0"/>
              </a:rPr>
              <a:t>Engagement Delivery</a:t>
            </a:r>
          </a:p>
          <a:p>
            <a:pPr marL="171450" indent="-171450" fontAlgn="base">
              <a:buClr>
                <a:schemeClr val="bg1"/>
              </a:buClr>
              <a:buFont typeface="Wingdings" panose="05000000000000000000" pitchFamily="2" charset="2"/>
              <a:buChar char="§"/>
              <a:tabLst>
                <a:tab pos="952500" algn="l"/>
                <a:tab pos="2098675" algn="l"/>
                <a:tab pos="3616325" algn="r"/>
              </a:tabLst>
            </a:pPr>
            <a:r>
              <a:rPr lang="en-GB" sz="1000">
                <a:solidFill>
                  <a:schemeClr val="bg1"/>
                </a:solidFill>
                <a:cs typeface="Arial" charset="0"/>
              </a:rPr>
              <a:t>Business Analysis</a:t>
            </a:r>
          </a:p>
          <a:p>
            <a:pPr marL="171450" indent="-171450" fontAlgn="base">
              <a:buClr>
                <a:schemeClr val="bg1"/>
              </a:buClr>
              <a:buFont typeface="Wingdings" panose="05000000000000000000" pitchFamily="2" charset="2"/>
              <a:buChar char="§"/>
              <a:tabLst>
                <a:tab pos="952500" algn="l"/>
                <a:tab pos="2098675" algn="l"/>
                <a:tab pos="3616325" algn="r"/>
              </a:tabLst>
            </a:pPr>
            <a:r>
              <a:rPr lang="en-GB" sz="1000">
                <a:solidFill>
                  <a:schemeClr val="bg1"/>
                </a:solidFill>
                <a:cs typeface="Arial" charset="0"/>
              </a:rPr>
              <a:t>Implementation and System Integration</a:t>
            </a:r>
          </a:p>
          <a:p>
            <a:pPr marL="171450" indent="-171450" fontAlgn="base">
              <a:buClr>
                <a:schemeClr val="bg1"/>
              </a:buClr>
              <a:buFont typeface="Wingdings" panose="05000000000000000000" pitchFamily="2" charset="2"/>
              <a:buChar char="§"/>
              <a:tabLst>
                <a:tab pos="952500" algn="l"/>
                <a:tab pos="2098675" algn="l"/>
                <a:tab pos="3616325" algn="r"/>
              </a:tabLst>
            </a:pPr>
            <a:r>
              <a:rPr lang="en-GB" sz="1000">
                <a:solidFill>
                  <a:schemeClr val="bg1"/>
                </a:solidFill>
                <a:cs typeface="Arial" charset="0"/>
              </a:rPr>
              <a:t>Data Migration</a:t>
            </a:r>
          </a:p>
          <a:p>
            <a:pPr marL="171450" indent="-171450" fontAlgn="base">
              <a:buClr>
                <a:schemeClr val="bg1"/>
              </a:buClr>
              <a:buFont typeface="Wingdings" panose="05000000000000000000" pitchFamily="2" charset="2"/>
              <a:buChar char="§"/>
              <a:tabLst>
                <a:tab pos="952500" algn="l"/>
                <a:tab pos="2098675" algn="l"/>
                <a:tab pos="3616325" algn="r"/>
              </a:tabLst>
            </a:pPr>
            <a:r>
              <a:rPr lang="en-GB" sz="1000">
                <a:solidFill>
                  <a:schemeClr val="bg1"/>
                </a:solidFill>
                <a:cs typeface="Arial" charset="0"/>
              </a:rPr>
              <a:t>Domain expertise in Private, Wealth  and Retail Banking</a:t>
            </a:r>
          </a:p>
          <a:p>
            <a:pPr marL="171450" indent="-171450" fontAlgn="base">
              <a:buClr>
                <a:schemeClr val="bg1"/>
              </a:buClr>
              <a:buFont typeface="Wingdings" panose="05000000000000000000" pitchFamily="2" charset="2"/>
              <a:buChar char="§"/>
              <a:tabLst>
                <a:tab pos="952500" algn="l"/>
                <a:tab pos="2098675" algn="l"/>
                <a:tab pos="3616325" algn="r"/>
              </a:tabLst>
            </a:pPr>
            <a:r>
              <a:rPr lang="en-GB" sz="1000">
                <a:solidFill>
                  <a:schemeClr val="bg1"/>
                </a:solidFill>
                <a:cs typeface="Arial" charset="0"/>
              </a:rPr>
              <a:t>Requirements Gathering</a:t>
            </a:r>
          </a:p>
          <a:p>
            <a:pPr marL="171450" indent="-171450" fontAlgn="base">
              <a:buClr>
                <a:schemeClr val="bg1"/>
              </a:buClr>
              <a:buFont typeface="Wingdings" panose="05000000000000000000" pitchFamily="2" charset="2"/>
              <a:buChar char="§"/>
              <a:tabLst>
                <a:tab pos="952500" algn="l"/>
                <a:tab pos="2098675" algn="l"/>
                <a:tab pos="3616325" algn="r"/>
              </a:tabLst>
            </a:pPr>
            <a:r>
              <a:rPr lang="en-GB" sz="1000">
                <a:solidFill>
                  <a:schemeClr val="bg1"/>
                </a:solidFill>
                <a:cs typeface="Arial" charset="0"/>
              </a:rPr>
              <a:t>Process and Solutions Designing</a:t>
            </a:r>
          </a:p>
          <a:p>
            <a:pPr marL="171450" indent="-171450" fontAlgn="base">
              <a:buClr>
                <a:schemeClr val="bg1"/>
              </a:buClr>
              <a:buFont typeface="Wingdings" panose="05000000000000000000" pitchFamily="2" charset="2"/>
              <a:buChar char="§"/>
              <a:tabLst>
                <a:tab pos="952500" algn="l"/>
                <a:tab pos="2098675" algn="l"/>
                <a:tab pos="3616325" algn="r"/>
              </a:tabLst>
            </a:pPr>
            <a:r>
              <a:rPr lang="en-GB" sz="1000">
                <a:solidFill>
                  <a:schemeClr val="bg1"/>
                </a:solidFill>
                <a:cs typeface="Arial" charset="0"/>
              </a:rPr>
              <a:t>Customized Solutions, Performance Tuning</a:t>
            </a:r>
          </a:p>
          <a:p>
            <a:pPr marL="171450" indent="-171450" fontAlgn="base">
              <a:buClr>
                <a:schemeClr val="bg1"/>
              </a:buClr>
              <a:buFont typeface="Wingdings" panose="05000000000000000000" pitchFamily="2" charset="2"/>
              <a:buChar char="§"/>
              <a:tabLst>
                <a:tab pos="952500" algn="l"/>
                <a:tab pos="2098675" algn="l"/>
                <a:tab pos="3616325" algn="r"/>
              </a:tabLst>
            </a:pPr>
            <a:r>
              <a:rPr lang="en-GB" sz="1000">
                <a:solidFill>
                  <a:schemeClr val="bg1"/>
                </a:solidFill>
                <a:cs typeface="Arial" charset="0"/>
              </a:rPr>
              <a:t>Techno Functional expertise</a:t>
            </a:r>
          </a:p>
          <a:p>
            <a:pPr marL="171450" indent="-171450" fontAlgn="base">
              <a:buClr>
                <a:schemeClr val="bg1"/>
              </a:buClr>
              <a:buFont typeface="Wingdings" panose="05000000000000000000" pitchFamily="2" charset="2"/>
              <a:buChar char="§"/>
              <a:tabLst>
                <a:tab pos="952500" algn="l"/>
                <a:tab pos="2098675" algn="l"/>
                <a:tab pos="3616325" algn="r"/>
              </a:tabLst>
            </a:pPr>
            <a:r>
              <a:rPr lang="en-GB" sz="1000">
                <a:solidFill>
                  <a:schemeClr val="bg1"/>
                </a:solidFill>
                <a:cs typeface="Arial" charset="0"/>
              </a:rPr>
              <a:t>Platform Transformation</a:t>
            </a:r>
          </a:p>
          <a:p>
            <a:pPr marL="171450" indent="-171450" fontAlgn="base">
              <a:buClr>
                <a:schemeClr val="bg1"/>
              </a:buClr>
              <a:buFont typeface="Wingdings" panose="05000000000000000000" pitchFamily="2" charset="2"/>
              <a:buChar char="§"/>
              <a:tabLst>
                <a:tab pos="952500" algn="l"/>
                <a:tab pos="2098675" algn="l"/>
                <a:tab pos="3616325" algn="r"/>
              </a:tabLst>
            </a:pPr>
            <a:r>
              <a:rPr lang="en-GB" sz="1000">
                <a:solidFill>
                  <a:schemeClr val="bg1"/>
                </a:solidFill>
                <a:cs typeface="Arial" charset="0"/>
              </a:rPr>
              <a:t>Expertise in T24 Architecture </a:t>
            </a:r>
            <a:endParaRPr lang="en-GB" sz="1000">
              <a:solidFill>
                <a:schemeClr val="bg1"/>
              </a:solidFill>
              <a:ea typeface="Verdana" panose="020B0604030504040204" pitchFamily="34" charset="0"/>
              <a:cs typeface="Arial" panose="020B0604020202020204" pitchFamily="34" charset="0"/>
            </a:endParaRPr>
          </a:p>
        </p:txBody>
      </p:sp>
      <p:sp>
        <p:nvSpPr>
          <p:cNvPr id="30" name="Rectangle: Rounded Corners 29">
            <a:extLst>
              <a:ext uri="{FF2B5EF4-FFF2-40B4-BE49-F238E27FC236}">
                <a16:creationId xmlns:a16="http://schemas.microsoft.com/office/drawing/2014/main" id="{2F6EF10D-1B30-A025-A598-CD7CCFA67ABD}"/>
              </a:ext>
            </a:extLst>
          </p:cNvPr>
          <p:cNvSpPr/>
          <p:nvPr/>
        </p:nvSpPr>
        <p:spPr>
          <a:xfrm>
            <a:off x="3623935" y="1432814"/>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Professional summary</a:t>
            </a:r>
          </a:p>
        </p:txBody>
      </p:sp>
      <p:sp>
        <p:nvSpPr>
          <p:cNvPr id="32" name="Rectangle: Rounded Corners 31">
            <a:extLst>
              <a:ext uri="{FF2B5EF4-FFF2-40B4-BE49-F238E27FC236}">
                <a16:creationId xmlns:a16="http://schemas.microsoft.com/office/drawing/2014/main" id="{C713F747-1588-3C18-7E6F-330CFC85BFF4}"/>
              </a:ext>
            </a:extLst>
          </p:cNvPr>
          <p:cNvSpPr/>
          <p:nvPr/>
        </p:nvSpPr>
        <p:spPr>
          <a:xfrm>
            <a:off x="6974804" y="1432813"/>
            <a:ext cx="4809210" cy="26387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Experience</a:t>
            </a:r>
          </a:p>
        </p:txBody>
      </p:sp>
      <p:sp>
        <p:nvSpPr>
          <p:cNvPr id="33" name="Rectangle 32">
            <a:extLst>
              <a:ext uri="{FF2B5EF4-FFF2-40B4-BE49-F238E27FC236}">
                <a16:creationId xmlns:a16="http://schemas.microsoft.com/office/drawing/2014/main" id="{373DEABE-1BB2-D79D-8303-E2B9324B3D8D}"/>
              </a:ext>
            </a:extLst>
          </p:cNvPr>
          <p:cNvSpPr/>
          <p:nvPr/>
        </p:nvSpPr>
        <p:spPr>
          <a:xfrm>
            <a:off x="3623935" y="5674825"/>
            <a:ext cx="3134804" cy="487698"/>
          </a:xfrm>
          <a:prstGeom prst="rect">
            <a:avLst/>
          </a:prstGeom>
        </p:spPr>
        <p:txBody>
          <a:bodyPr wrap="square" lIns="0" tIns="0" rIns="0" bIns="0" anchor="t">
            <a:spAutoFit/>
          </a:bodyPr>
          <a:lstStyle/>
          <a:p>
            <a:pPr marL="171450" indent="-171450" fontAlgn="base">
              <a:spcAft>
                <a:spcPts val="600"/>
              </a:spcAft>
              <a:buClr>
                <a:schemeClr val="tx1"/>
              </a:buClr>
              <a:buFont typeface="Wingdings" panose="05000000000000000000" pitchFamily="2" charset="2"/>
              <a:buChar char="§"/>
              <a:tabLst>
                <a:tab pos="952500" algn="l"/>
                <a:tab pos="2098675" algn="l"/>
                <a:tab pos="3616325" algn="r"/>
              </a:tabLst>
            </a:pPr>
            <a:r>
              <a:rPr lang="en-GB" sz="1000">
                <a:cs typeface="Arial" charset="0"/>
              </a:rPr>
              <a:t>Bachelor of Commerce</a:t>
            </a:r>
          </a:p>
          <a:p>
            <a:pPr marL="171450" indent="-171450" fontAlgn="base">
              <a:spcAft>
                <a:spcPts val="600"/>
              </a:spcAft>
              <a:buClr>
                <a:schemeClr val="tx1"/>
              </a:buClr>
              <a:buFont typeface="Wingdings" panose="05000000000000000000" pitchFamily="2" charset="2"/>
              <a:buChar char="§"/>
              <a:tabLst>
                <a:tab pos="952500" algn="l"/>
                <a:tab pos="2098675" algn="l"/>
                <a:tab pos="3616325" algn="r"/>
              </a:tabLst>
            </a:pPr>
            <a:r>
              <a:rPr lang="en-GB" sz="1000">
                <a:cs typeface="Arial" charset="0"/>
              </a:rPr>
              <a:t>TLC Certifications</a:t>
            </a:r>
          </a:p>
          <a:p>
            <a:pPr marL="171450" indent="-171450" fontAlgn="base">
              <a:lnSpc>
                <a:spcPts val="0"/>
              </a:lnSpc>
              <a:spcAft>
                <a:spcPts val="600"/>
              </a:spcAft>
              <a:buClr>
                <a:schemeClr val="tx1"/>
              </a:buClr>
              <a:buFont typeface="Wingdings" panose="05000000000000000000" pitchFamily="2" charset="2"/>
              <a:buChar char="§"/>
              <a:tabLst>
                <a:tab pos="952500" algn="l"/>
                <a:tab pos="2098675" algn="l"/>
                <a:tab pos="3616325" algn="r"/>
              </a:tabLst>
            </a:pPr>
            <a:endParaRPr lang="en-GB" sz="1000">
              <a:cs typeface="Arial" charset="0"/>
            </a:endParaRPr>
          </a:p>
        </p:txBody>
      </p:sp>
      <p:sp>
        <p:nvSpPr>
          <p:cNvPr id="34" name="Rectangle 33">
            <a:extLst>
              <a:ext uri="{FF2B5EF4-FFF2-40B4-BE49-F238E27FC236}">
                <a16:creationId xmlns:a16="http://schemas.microsoft.com/office/drawing/2014/main" id="{739ED5F2-D133-628D-B1E4-98BB92057CA6}"/>
              </a:ext>
            </a:extLst>
          </p:cNvPr>
          <p:cNvSpPr/>
          <p:nvPr/>
        </p:nvSpPr>
        <p:spPr>
          <a:xfrm>
            <a:off x="3623935" y="1814347"/>
            <a:ext cx="3134804" cy="2231380"/>
          </a:xfrm>
          <a:prstGeom prst="rect">
            <a:avLst/>
          </a:prstGeom>
        </p:spPr>
        <p:txBody>
          <a:bodyPr wrap="square" lIns="0" tIns="0" rIns="0" bIns="0" anchor="t">
            <a:spAutoFit/>
          </a:bodyPr>
          <a:lstStyle/>
          <a:p>
            <a:pPr marL="174625" lvl="2" indent="-171450">
              <a:spcAft>
                <a:spcPts val="600"/>
              </a:spcAft>
              <a:buClr>
                <a:schemeClr val="tx1"/>
              </a:buClr>
              <a:buFont typeface="Wingdings" panose="05000000000000000000" pitchFamily="2" charset="2"/>
              <a:buChar char="§"/>
              <a:defRPr/>
            </a:pPr>
            <a:r>
              <a:rPr lang="en-US" sz="1000">
                <a:cs typeface="Calibri" pitchFamily="34" charset="0"/>
              </a:rPr>
              <a:t>Twenty plus years of experience in Financial Services focused on Private, Wealth and Retail Banking</a:t>
            </a:r>
          </a:p>
          <a:p>
            <a:pPr marL="174625" lvl="2" indent="-171450">
              <a:spcAft>
                <a:spcPts val="600"/>
              </a:spcAft>
              <a:buClr>
                <a:schemeClr val="tx1"/>
              </a:buClr>
              <a:buFont typeface="Wingdings" panose="05000000000000000000" pitchFamily="2" charset="2"/>
              <a:buChar char="§"/>
              <a:defRPr/>
            </a:pPr>
            <a:r>
              <a:rPr lang="en-US" sz="1000">
                <a:cs typeface="Calibri" pitchFamily="34" charset="0"/>
              </a:rPr>
              <a:t>Worked with several large-scale banks in UK, Europe, Hong Kong, Singapore, UAE and  Southeast Asia Regions. Played vital roles in various complex nature of implementation, Data Migration, Upgrade, Maintenance and Customization projects</a:t>
            </a:r>
          </a:p>
          <a:p>
            <a:pPr marL="174625" lvl="2" indent="-171450">
              <a:spcAft>
                <a:spcPts val="600"/>
              </a:spcAft>
              <a:buClr>
                <a:schemeClr val="tx1"/>
              </a:buClr>
              <a:buFont typeface="Wingdings" panose="05000000000000000000" pitchFamily="2" charset="2"/>
              <a:buChar char="§"/>
              <a:defRPr/>
            </a:pPr>
            <a:r>
              <a:rPr lang="en-US" sz="1000">
                <a:cs typeface="Calibri" pitchFamily="34" charset="0"/>
              </a:rPr>
              <a:t>Subject matter expert in T24 - Technical and Banking Functional aspects, requirement gathering, analysis, design and overall Functional and Technical solutions</a:t>
            </a:r>
          </a:p>
          <a:p>
            <a:pPr marL="174625" lvl="2" indent="-171450">
              <a:spcAft>
                <a:spcPts val="600"/>
              </a:spcAft>
              <a:buClr>
                <a:schemeClr val="tx1"/>
              </a:buClr>
              <a:buFont typeface="Wingdings" panose="05000000000000000000" pitchFamily="2" charset="2"/>
              <a:buChar char="§"/>
              <a:defRPr/>
            </a:pPr>
            <a:r>
              <a:rPr lang="en-US" sz="1000">
                <a:cs typeface="Calibri" pitchFamily="34" charset="0"/>
              </a:rPr>
              <a:t>Proficiency in Delivering Complex Engagements</a:t>
            </a:r>
            <a:endParaRPr lang="en-US" sz="1000"/>
          </a:p>
        </p:txBody>
      </p:sp>
      <p:sp>
        <p:nvSpPr>
          <p:cNvPr id="35" name="Rectangle 34">
            <a:extLst>
              <a:ext uri="{FF2B5EF4-FFF2-40B4-BE49-F238E27FC236}">
                <a16:creationId xmlns:a16="http://schemas.microsoft.com/office/drawing/2014/main" id="{87B88D68-604C-BDE4-5DA5-DF129131CBA5}"/>
              </a:ext>
            </a:extLst>
          </p:cNvPr>
          <p:cNvSpPr/>
          <p:nvPr/>
        </p:nvSpPr>
        <p:spPr>
          <a:xfrm>
            <a:off x="7097649" y="1796350"/>
            <a:ext cx="4698069" cy="4231928"/>
          </a:xfrm>
          <a:prstGeom prst="rect">
            <a:avLst/>
          </a:prstGeom>
        </p:spPr>
        <p:txBody>
          <a:bodyPr wrap="square" lIns="0" tIns="0" rIns="0" bIns="0" anchor="t">
            <a:spAutoFit/>
          </a:bodyPr>
          <a:lstStyle/>
          <a:p>
            <a:pPr marL="171450" lvl="0" indent="-171450">
              <a:spcAft>
                <a:spcPts val="200"/>
              </a:spcAft>
              <a:buFont typeface="Wingdings" panose="05000000000000000000" pitchFamily="2" charset="2"/>
              <a:buChar char="§"/>
            </a:pPr>
            <a:r>
              <a:rPr lang="en-US" sz="1000" b="1"/>
              <a:t>Delivery Lead – Nordea Bank, Finland- </a:t>
            </a:r>
            <a:r>
              <a:rPr lang="en-US" sz="1000">
                <a:ea typeface="Times New Roman" panose="02020603050405020304" pitchFamily="18" charset="0"/>
              </a:rPr>
              <a:t>Support for Non-Core developments and Non-Prod environments</a:t>
            </a:r>
            <a:r>
              <a:rPr lang="en-IN" sz="1000">
                <a:ea typeface="Times New Roman" panose="02020603050405020304" pitchFamily="18" charset="0"/>
              </a:rPr>
              <a:t>. </a:t>
            </a:r>
            <a:r>
              <a:rPr lang="en-US" sz="1000">
                <a:ea typeface="Times New Roman" panose="02020603050405020304" pitchFamily="18" charset="0"/>
              </a:rPr>
              <a:t>Develop and Implement new tools and utilities like Splunk dashboards which will help the Solution Delivery and Production Support teams</a:t>
            </a:r>
            <a:r>
              <a:rPr lang="en-IN" sz="1000">
                <a:ea typeface="Times New Roman" panose="02020603050405020304" pitchFamily="18" charset="0"/>
              </a:rPr>
              <a:t>. </a:t>
            </a:r>
            <a:r>
              <a:rPr lang="en-US" sz="1000">
                <a:ea typeface="Times New Roman" panose="02020603050405020304" pitchFamily="18" charset="0"/>
              </a:rPr>
              <a:t>User Agent and Transact Performance issues with the help of Splunk and App Dynamics</a:t>
            </a:r>
            <a:r>
              <a:rPr lang="en-IN" sz="1000">
                <a:ea typeface="Times New Roman" panose="02020603050405020304" pitchFamily="18" charset="0"/>
              </a:rPr>
              <a:t>. </a:t>
            </a:r>
            <a:r>
              <a:rPr lang="en-US" sz="1000"/>
              <a:t>TEX Training and build-up the team</a:t>
            </a:r>
          </a:p>
          <a:p>
            <a:pPr marL="171450" lvl="0" indent="-171450">
              <a:spcAft>
                <a:spcPts val="200"/>
              </a:spcAft>
              <a:buFont typeface="Wingdings" panose="05000000000000000000" pitchFamily="2" charset="2"/>
              <a:buChar char="§"/>
            </a:pPr>
            <a:endParaRPr lang="en-US" sz="1000"/>
          </a:p>
          <a:p>
            <a:pPr marL="171450" lvl="0" indent="-171450">
              <a:spcAft>
                <a:spcPts val="200"/>
              </a:spcAft>
              <a:buFont typeface="Wingdings" panose="05000000000000000000" pitchFamily="2" charset="2"/>
              <a:buChar char="§"/>
            </a:pPr>
            <a:r>
              <a:rPr lang="en-US" sz="1000" b="1"/>
              <a:t>Lead – L3 Customization, Integration and Data Migration for EastWest Bank, Philippines T24 Implementation- </a:t>
            </a:r>
            <a:r>
              <a:rPr lang="en-US" sz="1000"/>
              <a:t>Leading L3 Customization, Interfaces Integration and Data Migration streams for EastWest Bank Implementation</a:t>
            </a:r>
          </a:p>
          <a:p>
            <a:pPr marL="171450" lvl="0" indent="-171450">
              <a:spcAft>
                <a:spcPts val="200"/>
              </a:spcAft>
              <a:buFont typeface="Wingdings" panose="05000000000000000000" pitchFamily="2" charset="2"/>
              <a:buChar char="§"/>
            </a:pPr>
            <a:endParaRPr lang="en-US" sz="1000" b="1"/>
          </a:p>
          <a:p>
            <a:pPr marL="171450" lvl="0" indent="-171450">
              <a:spcAft>
                <a:spcPts val="200"/>
              </a:spcAft>
              <a:buFont typeface="Wingdings" panose="05000000000000000000" pitchFamily="2" charset="2"/>
              <a:buChar char="§"/>
            </a:pPr>
            <a:r>
              <a:rPr lang="en-US" sz="1000" b="1"/>
              <a:t>Delivery / Tech Lead for Morgan Stanley T24 Projects- </a:t>
            </a:r>
            <a:r>
              <a:rPr lang="en-US" sz="1000"/>
              <a:t>Delivery / Tech Lead for T24 Projects and Run The Bank Deliverables for Morgan Stanley Singapore and Hong Kong T24 Instances. Various critical and regulatory requirements were delivered on-time. Tech-Lead for the Upgrade from R09 to R19 Release</a:t>
            </a:r>
          </a:p>
          <a:p>
            <a:pPr marL="171450" lvl="0" indent="-171450">
              <a:spcAft>
                <a:spcPts val="200"/>
              </a:spcAft>
              <a:buFont typeface="Wingdings" panose="05000000000000000000" pitchFamily="2" charset="2"/>
              <a:buChar char="§"/>
            </a:pPr>
            <a:endParaRPr lang="en-US" sz="1000" b="1"/>
          </a:p>
          <a:p>
            <a:pPr marL="171450" lvl="0" indent="-171450">
              <a:spcAft>
                <a:spcPts val="200"/>
              </a:spcAft>
              <a:buFont typeface="Wingdings" panose="05000000000000000000" pitchFamily="2" charset="2"/>
              <a:buChar char="§"/>
            </a:pPr>
            <a:r>
              <a:rPr lang="en-US" sz="1000" b="1"/>
              <a:t>Automated Data Migration, Verification and Reconciliation Tool for Morgan Stanley- </a:t>
            </a:r>
            <a:r>
              <a:rPr lang="en-US" sz="1000"/>
              <a:t>Delivered an Automated Tool for Transferring the Clients’ Assets from Singapore to Hong Kong which significantly reduced the manual intervention during the Migration Activities. With the help of the tool the Migration process became a BAU Activity and currently handled by L3 team</a:t>
            </a:r>
          </a:p>
          <a:p>
            <a:pPr lvl="0">
              <a:spcAft>
                <a:spcPts val="200"/>
              </a:spcAft>
            </a:pPr>
            <a:endParaRPr lang="en-US" sz="1000" b="1"/>
          </a:p>
          <a:p>
            <a:pPr marL="171450" lvl="0" indent="-171450">
              <a:spcAft>
                <a:spcPts val="200"/>
              </a:spcAft>
              <a:buFont typeface="Wingdings" panose="05000000000000000000" pitchFamily="2" charset="2"/>
              <a:buChar char="§"/>
            </a:pPr>
            <a:r>
              <a:rPr lang="en-US" sz="1000" b="1"/>
              <a:t>Implementation of MSAIL Singapore and Hong Kong Entities for Morgan Stanley- </a:t>
            </a:r>
            <a:r>
              <a:rPr lang="en-US" sz="1000"/>
              <a:t>Design, </a:t>
            </a:r>
            <a:r>
              <a:rPr lang="en-US" sz="1000">
                <a:cs typeface="Calibri" pitchFamily="34" charset="0"/>
              </a:rPr>
              <a:t>Plan, Manage and Deliver the Implementation of MSAIL Singapore and Hong Kong Entities. Analyzed various downstream and upstream system impacts and designed the changes accordingly</a:t>
            </a:r>
          </a:p>
          <a:p>
            <a:pPr lvl="0">
              <a:spcAft>
                <a:spcPts val="200"/>
              </a:spcAft>
            </a:pPr>
            <a:endParaRPr lang="es-ES" sz="1000"/>
          </a:p>
        </p:txBody>
      </p:sp>
      <p:cxnSp>
        <p:nvCxnSpPr>
          <p:cNvPr id="36" name="Straight Connector 35">
            <a:extLst>
              <a:ext uri="{FF2B5EF4-FFF2-40B4-BE49-F238E27FC236}">
                <a16:creationId xmlns:a16="http://schemas.microsoft.com/office/drawing/2014/main" id="{97BA6534-50FC-1094-A095-D736B811CE2C}"/>
              </a:ext>
            </a:extLst>
          </p:cNvPr>
          <p:cNvCxnSpPr>
            <a:cxnSpLocks/>
          </p:cNvCxnSpPr>
          <p:nvPr/>
        </p:nvCxnSpPr>
        <p:spPr>
          <a:xfrm>
            <a:off x="537081" y="3477434"/>
            <a:ext cx="2618848" cy="0"/>
          </a:xfrm>
          <a:prstGeom prst="line">
            <a:avLst/>
          </a:prstGeom>
          <a:ln w="3175">
            <a:solidFill>
              <a:schemeClr val="bg1">
                <a:alpha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44B3AB-6E73-2C6D-8736-0D2757FF1877}"/>
              </a:ext>
            </a:extLst>
          </p:cNvPr>
          <p:cNvCxnSpPr>
            <a:cxnSpLocks/>
          </p:cNvCxnSpPr>
          <p:nvPr/>
        </p:nvCxnSpPr>
        <p:spPr>
          <a:xfrm>
            <a:off x="6974803" y="1432814"/>
            <a:ext cx="0" cy="488315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0182DA6-0E58-9451-61E4-2D1CF9CEF865}"/>
              </a:ext>
            </a:extLst>
          </p:cNvPr>
          <p:cNvSpPr/>
          <p:nvPr/>
        </p:nvSpPr>
        <p:spPr>
          <a:xfrm>
            <a:off x="3607855" y="5336651"/>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Education</a:t>
            </a:r>
          </a:p>
        </p:txBody>
      </p:sp>
      <p:sp>
        <p:nvSpPr>
          <p:cNvPr id="2" name="TextBox 1">
            <a:extLst>
              <a:ext uri="{FF2B5EF4-FFF2-40B4-BE49-F238E27FC236}">
                <a16:creationId xmlns:a16="http://schemas.microsoft.com/office/drawing/2014/main" id="{793FC58F-648B-FD50-781C-487FF4F43B7A}"/>
              </a:ext>
            </a:extLst>
          </p:cNvPr>
          <p:cNvSpPr txBox="1"/>
          <p:nvPr/>
        </p:nvSpPr>
        <p:spPr>
          <a:xfrm>
            <a:off x="7213600" y="911862"/>
            <a:ext cx="3896360" cy="184666"/>
          </a:xfrm>
          <a:prstGeom prst="rect">
            <a:avLst/>
          </a:prstGeom>
          <a:noFill/>
          <a:ln>
            <a:noFill/>
          </a:ln>
        </p:spPr>
        <p:txBody>
          <a:bodyPr wrap="square" lIns="0" tIns="0" rIns="0" bIns="0" rtlCol="0" anchor="ctr">
            <a:spAutoFit/>
          </a:bodyPr>
          <a:lstStyle/>
          <a:p>
            <a:pPr lvl="0" algn="ctr">
              <a:defRPr/>
            </a:pPr>
            <a:r>
              <a:rPr kumimoji="0" lang="en-US" sz="1200" b="0" i="0" u="none" strike="noStrike" kern="1200" cap="none" spc="0" normalizeH="0" baseline="0" noProof="0">
                <a:ln>
                  <a:noFill/>
                </a:ln>
                <a:effectLst/>
                <a:uLnTx/>
                <a:uFillTx/>
                <a:ea typeface="+mn-ea"/>
                <a:cs typeface="+mn-cs"/>
              </a:rPr>
              <a:t>Temenos– </a:t>
            </a:r>
            <a:r>
              <a:rPr lang="en-US" altLang="en-US" sz="1200"/>
              <a:t>21 Years, across 5 transformation programs</a:t>
            </a:r>
            <a:endParaRPr kumimoji="0" lang="en-US" sz="1200" b="0" i="0" u="none" strike="noStrike" kern="1200" cap="none" spc="0" normalizeH="0" baseline="0" noProof="0">
              <a:ln>
                <a:noFill/>
              </a:ln>
              <a:effectLst/>
              <a:uLnTx/>
              <a:uFillTx/>
              <a:ea typeface="+mn-ea"/>
              <a:cs typeface="+mn-cs"/>
            </a:endParaRPr>
          </a:p>
        </p:txBody>
      </p:sp>
      <p:sp>
        <p:nvSpPr>
          <p:cNvPr id="3" name="Oval 2">
            <a:extLst>
              <a:ext uri="{FF2B5EF4-FFF2-40B4-BE49-F238E27FC236}">
                <a16:creationId xmlns:a16="http://schemas.microsoft.com/office/drawing/2014/main" id="{194BFD95-444F-CA5E-1404-AC0A15A6243E}"/>
              </a:ext>
            </a:extLst>
          </p:cNvPr>
          <p:cNvSpPr/>
          <p:nvPr/>
        </p:nvSpPr>
        <p:spPr>
          <a:xfrm>
            <a:off x="1227584" y="1574690"/>
            <a:ext cx="1237842" cy="1237842"/>
          </a:xfrm>
          <a:prstGeom prst="ellipse">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Ubuntu"/>
              <a:ea typeface="+mn-ea"/>
              <a:cs typeface="+mn-cs"/>
            </a:endParaRPr>
          </a:p>
        </p:txBody>
      </p:sp>
      <p:pic>
        <p:nvPicPr>
          <p:cNvPr id="4" name="Graphic 3" descr="Male profile with solid fill">
            <a:extLst>
              <a:ext uri="{FF2B5EF4-FFF2-40B4-BE49-F238E27FC236}">
                <a16:creationId xmlns:a16="http://schemas.microsoft.com/office/drawing/2014/main" id="{0E5386AC-9826-7243-7D5D-4E0E6F33A6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304" y="1757849"/>
            <a:ext cx="914400" cy="914400"/>
          </a:xfrm>
          <a:prstGeom prst="rect">
            <a:avLst/>
          </a:prstGeom>
        </p:spPr>
      </p:pic>
    </p:spTree>
    <p:extLst>
      <p:ext uri="{BB962C8B-B14F-4D97-AF65-F5344CB8AC3E}">
        <p14:creationId xmlns:p14="http://schemas.microsoft.com/office/powerpoint/2010/main" val="1720898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4AD3583-8828-E530-EE58-A3E6F9BBC3F3}"/>
              </a:ext>
            </a:extLst>
          </p:cNvPr>
          <p:cNvSpPr/>
          <p:nvPr/>
        </p:nvSpPr>
        <p:spPr>
          <a:xfrm>
            <a:off x="407367" y="2895600"/>
            <a:ext cx="3024337" cy="1905000"/>
          </a:xfrm>
          <a:prstGeom prst="rect">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de-DE" sz="1400" dirty="0">
              <a:solidFill>
                <a:schemeClr val="bg1"/>
              </a:solidFill>
              <a:latin typeface="Arial" panose="020B0604020202020204" pitchFamily="34" charset="0"/>
              <a:ea typeface="Calibri" panose="020F0502020204030204" pitchFamily="34" charset="0"/>
              <a:cs typeface="Arial" panose="020B0604020202020204" pitchFamily="34" charset="0"/>
            </a:endParaRPr>
          </a:p>
          <a:p>
            <a:r>
              <a:rPr lang="en-US" altLang="de-DE" sz="1400" dirty="0">
                <a:solidFill>
                  <a:schemeClr val="bg1"/>
                </a:solidFill>
                <a:latin typeface="Arial" panose="020B0604020202020204" pitchFamily="34" charset="0"/>
                <a:ea typeface="Calibri" panose="020F0502020204030204" pitchFamily="34" charset="0"/>
                <a:cs typeface="Arial" panose="020B0604020202020204" pitchFamily="34" charset="0"/>
              </a:rPr>
              <a:t>Your Contact Partner</a:t>
            </a:r>
          </a:p>
          <a:p>
            <a:r>
              <a:rPr lang="de-DE" sz="1400" b="1" dirty="0">
                <a:solidFill>
                  <a:schemeClr val="bg1"/>
                </a:solidFill>
                <a:latin typeface="Arial" panose="020B0604020202020204" pitchFamily="34" charset="0"/>
                <a:cs typeface="Arial" panose="020B0604020202020204" pitchFamily="34" charset="0"/>
              </a:rPr>
              <a:t>Avik Dutta Chowdhury</a:t>
            </a:r>
          </a:p>
          <a:p>
            <a:endParaRPr lang="de-DE" sz="1200" dirty="0">
              <a:solidFill>
                <a:schemeClr val="bg1"/>
              </a:solidFill>
              <a:latin typeface="Arial" panose="020B0604020202020204" pitchFamily="34" charset="0"/>
              <a:cs typeface="Arial" panose="020B0604020202020204" pitchFamily="34" charset="0"/>
            </a:endParaRPr>
          </a:p>
          <a:p>
            <a:r>
              <a:rPr kumimoji="0" lang="en-US" altLang="de-DE" sz="1200" b="0" i="0"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Account Executive</a:t>
            </a:r>
          </a:p>
          <a:p>
            <a:r>
              <a:rPr lang="en-US" altLang="de-DE" sz="1200" dirty="0">
                <a:solidFill>
                  <a:schemeClr val="bg1"/>
                </a:solidFill>
                <a:latin typeface="Arial" panose="020B0604020202020204" pitchFamily="34" charset="0"/>
                <a:ea typeface="Calibri" panose="020F0502020204030204" pitchFamily="34" charset="0"/>
                <a:cs typeface="Arial" panose="020B0604020202020204" pitchFamily="34" charset="0"/>
              </a:rPr>
              <a:t>Capgemini Deutschland GmbH </a:t>
            </a:r>
          </a:p>
          <a:p>
            <a:r>
              <a:rPr kumimoji="0" lang="en-US" altLang="de-DE" sz="1200" b="0" i="0"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rPr>
              <a:t>Financial Services</a:t>
            </a:r>
            <a:endParaRPr lang="en-US" altLang="de-DE" sz="1200" dirty="0">
              <a:solidFill>
                <a:schemeClr val="bg1"/>
              </a:solidFill>
              <a:latin typeface="Arial" panose="020B0604020202020204" pitchFamily="34" charset="0"/>
              <a:ea typeface="Calibri" panose="020F0502020204030204" pitchFamily="34" charset="0"/>
              <a:cs typeface="Arial" panose="020B0604020202020204" pitchFamily="34" charset="0"/>
            </a:endParaRPr>
          </a:p>
          <a:p>
            <a:endParaRPr kumimoji="0" lang="en-US" altLang="de-DE" sz="1200" b="0" i="0"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r>
              <a:rPr lang="en-US" altLang="de-DE" sz="1200" dirty="0">
                <a:solidFill>
                  <a:schemeClr val="bg1"/>
                </a:solidFill>
                <a:latin typeface="Arial" panose="020B0604020202020204" pitchFamily="34" charset="0"/>
                <a:ea typeface="Calibri" panose="020F0502020204030204" pitchFamily="34" charset="0"/>
                <a:cs typeface="Arial" panose="020B0604020202020204" pitchFamily="34" charset="0"/>
              </a:rPr>
              <a:t>Mobile: +49 1512 0322 628</a:t>
            </a:r>
            <a:endParaRPr kumimoji="0" lang="en-US" altLang="de-DE" sz="1200" b="0" i="0" u="none" strike="noStrike" cap="none" normalizeH="0" baseline="0" dirty="0">
              <a:ln>
                <a:noFill/>
              </a:ln>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r>
              <a:rPr lang="en-US" sz="1200" dirty="0">
                <a:solidFill>
                  <a:schemeClr val="bg1"/>
                </a:solidFill>
                <a:latin typeface="Arial" panose="020B0604020202020204" pitchFamily="34" charset="0"/>
                <a:cs typeface="Arial" panose="020B0604020202020204" pitchFamily="34" charset="0"/>
                <a:hlinkClick r:id="rId2"/>
              </a:rPr>
              <a:t>avik.dutta-chowdhury@capgemini.com</a:t>
            </a:r>
            <a:endParaRPr lang="en-US"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18567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9B8A1-F115-D940-1C9C-77CBC3D3928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CF908CA-548C-2FEC-D126-5286C8DDC634}"/>
              </a:ext>
            </a:extLst>
          </p:cNvPr>
          <p:cNvPicPr>
            <a:picLocks noChangeAspect="1"/>
          </p:cNvPicPr>
          <p:nvPr/>
        </p:nvPicPr>
        <p:blipFill>
          <a:blip r:embed="rId2">
            <a:extLst>
              <a:ext uri="{28A0092B-C50C-407E-A947-70E740481C1C}">
                <a14:useLocalDpi xmlns:a14="http://schemas.microsoft.com/office/drawing/2010/main" val="0"/>
              </a:ext>
            </a:extLst>
          </a:blip>
          <a:srcRect t="33877" b="28576"/>
          <a:stretch>
            <a:fillRect/>
          </a:stretch>
        </p:blipFill>
        <p:spPr>
          <a:xfrm>
            <a:off x="0" y="12710"/>
            <a:ext cx="12192001" cy="6857990"/>
          </a:xfrm>
          <a:prstGeom prst="rect">
            <a:avLst/>
          </a:prstGeom>
          <a:noFill/>
        </p:spPr>
      </p:pic>
      <p:sp>
        <p:nvSpPr>
          <p:cNvPr id="4" name="Rectangle 3">
            <a:extLst>
              <a:ext uri="{FF2B5EF4-FFF2-40B4-BE49-F238E27FC236}">
                <a16:creationId xmlns:a16="http://schemas.microsoft.com/office/drawing/2014/main" id="{CE40A861-9583-05FA-C908-D9AB6F06D19A}"/>
              </a:ext>
              <a:ext uri="{C183D7F6-B498-43B3-948B-1728B52AA6E4}">
                <adec:decorative xmlns:adec="http://schemas.microsoft.com/office/drawing/2017/decorative" val="1"/>
              </a:ext>
            </a:extLst>
          </p:cNvPr>
          <p:cNvSpPr/>
          <p:nvPr/>
        </p:nvSpPr>
        <p:spPr bwMode="white">
          <a:xfrm>
            <a:off x="0" y="1271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9" dirty="0">
              <a:solidFill>
                <a:schemeClr val="tx1"/>
              </a:solidFill>
              <a:latin typeface="+mj-lt"/>
            </a:endParaRPr>
          </a:p>
        </p:txBody>
      </p:sp>
      <p:sp>
        <p:nvSpPr>
          <p:cNvPr id="2" name="object 5">
            <a:extLst>
              <a:ext uri="{FF2B5EF4-FFF2-40B4-BE49-F238E27FC236}">
                <a16:creationId xmlns:a16="http://schemas.microsoft.com/office/drawing/2014/main" id="{219C8836-3EED-9E81-7593-7CD914FB5D8E}"/>
              </a:ext>
            </a:extLst>
          </p:cNvPr>
          <p:cNvSpPr txBox="1">
            <a:spLocks/>
          </p:cNvSpPr>
          <p:nvPr/>
        </p:nvSpPr>
        <p:spPr>
          <a:xfrm>
            <a:off x="383057" y="3953506"/>
            <a:ext cx="4180362" cy="644983"/>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a:defRPr/>
            </a:pPr>
            <a:r>
              <a:rPr lang="en-US" sz="4000" b="1" dirty="0"/>
              <a:t>APPENDIX</a:t>
            </a:r>
            <a:endParaRPr lang="en-US" sz="4000" spc="-6" dirty="0"/>
          </a:p>
        </p:txBody>
      </p:sp>
    </p:spTree>
    <p:extLst>
      <p:ext uri="{BB962C8B-B14F-4D97-AF65-F5344CB8AC3E}">
        <p14:creationId xmlns:p14="http://schemas.microsoft.com/office/powerpoint/2010/main" val="6647764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1BF1FB11-C4C8-8582-B49F-0E2E1B26F42B}"/>
              </a:ext>
            </a:extLst>
          </p:cNvPr>
          <p:cNvSpPr/>
          <p:nvPr/>
        </p:nvSpPr>
        <p:spPr>
          <a:xfrm>
            <a:off x="3814191" y="0"/>
            <a:ext cx="8377809" cy="2455256"/>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pic>
        <p:nvPicPr>
          <p:cNvPr id="20" name="Picture 19" descr="Close-up of credit card on keyboard">
            <a:extLst>
              <a:ext uri="{FF2B5EF4-FFF2-40B4-BE49-F238E27FC236}">
                <a16:creationId xmlns:a16="http://schemas.microsoft.com/office/drawing/2014/main" id="{01976B41-B396-B243-8C61-73DEAD165457}"/>
              </a:ext>
            </a:extLst>
          </p:cNvPr>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0" y="-10080"/>
            <a:ext cx="3824985" cy="2465336"/>
          </a:xfrm>
          <a:prstGeom prst="rect">
            <a:avLst/>
          </a:prstGeom>
        </p:spPr>
      </p:pic>
      <p:cxnSp>
        <p:nvCxnSpPr>
          <p:cNvPr id="29" name="Straight Connector 28">
            <a:extLst>
              <a:ext uri="{FF2B5EF4-FFF2-40B4-BE49-F238E27FC236}">
                <a16:creationId xmlns:a16="http://schemas.microsoft.com/office/drawing/2014/main" id="{499BDCB2-CEF8-2E40-8CD5-B7AD463ADE96}"/>
              </a:ext>
            </a:extLst>
          </p:cNvPr>
          <p:cNvCxnSpPr>
            <a:cxnSpLocks/>
          </p:cNvCxnSpPr>
          <p:nvPr/>
        </p:nvCxnSpPr>
        <p:spPr>
          <a:xfrm>
            <a:off x="8014458" y="2823680"/>
            <a:ext cx="0" cy="2427686"/>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8EEB2CD3-0BCC-964F-883B-9435970A7391}"/>
              </a:ext>
            </a:extLst>
          </p:cNvPr>
          <p:cNvSpPr/>
          <p:nvPr/>
        </p:nvSpPr>
        <p:spPr>
          <a:xfrm>
            <a:off x="4003767" y="1752284"/>
            <a:ext cx="8079063" cy="579646"/>
          </a:xfrm>
          <a:prstGeom prst="rect">
            <a:avLst/>
          </a:prstGeom>
          <a:noFill/>
        </p:spPr>
        <p:txBody>
          <a:bodyPr wrap="square" lIns="0" tIns="0" rIns="0" bIns="0" anchor="t">
            <a:spAutoFit/>
          </a:bodyPr>
          <a:lstStyle/>
          <a:p>
            <a:pPr marL="136525" marR="0" lvl="0" indent="-136525" algn="l" defTabSz="914400" rtl="0" eaLnBrk="0" fontAlgn="base" latinLnBrk="0" hangingPunct="0">
              <a:lnSpc>
                <a:spcPct val="100000"/>
              </a:lnSpc>
              <a:spcBef>
                <a:spcPct val="0"/>
              </a:spcBef>
              <a:spcAft>
                <a:spcPts val="100"/>
              </a:spcAft>
              <a:buClr>
                <a:srgbClr val="FFFFFF"/>
              </a:buClr>
              <a:buSzTx/>
              <a:buFont typeface="Wingdings" pitchFamily="2" charset="2"/>
              <a:buChar char="§"/>
              <a:tabLst/>
              <a:defRPr/>
            </a:pPr>
            <a:r>
              <a:rPr kumimoji="0" lang="en-IN" sz="1200" b="0" i="0" u="none" strike="noStrike" kern="0" cap="none" spc="0" normalizeH="0" baseline="0" noProof="0">
                <a:ln>
                  <a:noFill/>
                </a:ln>
                <a:solidFill>
                  <a:srgbClr val="FFFFFF"/>
                </a:solidFill>
                <a:effectLst/>
                <a:uLnTx/>
                <a:uFillTx/>
                <a:ea typeface="Verdana" panose="020B0604030504040204" pitchFamily="34" charset="0"/>
                <a:cs typeface="Verdana" panose="020B0604030504040204" pitchFamily="34" charset="0"/>
              </a:rPr>
              <a:t>Robust, integrated and industrialized </a:t>
            </a:r>
            <a:r>
              <a:rPr kumimoji="0" lang="en-IN" sz="1200" b="1" i="0" u="none" strike="noStrike" kern="0" cap="none" spc="0" normalizeH="0" baseline="0" noProof="0">
                <a:ln>
                  <a:noFill/>
                </a:ln>
                <a:solidFill>
                  <a:srgbClr val="FFFFFF"/>
                </a:solidFill>
                <a:effectLst/>
                <a:uLnTx/>
                <a:uFillTx/>
                <a:ea typeface="Verdana" panose="020B0604030504040204" pitchFamily="34" charset="0"/>
                <a:cs typeface="Verdana" panose="020B0604030504040204" pitchFamily="34" charset="0"/>
              </a:rPr>
              <a:t>multi-client </a:t>
            </a:r>
            <a:r>
              <a:rPr kumimoji="0" lang="en-IN" sz="1200" b="0" i="0" u="none" strike="noStrike" kern="0" cap="none" spc="0" normalizeH="0" baseline="0" noProof="0">
                <a:ln>
                  <a:noFill/>
                </a:ln>
                <a:solidFill>
                  <a:srgbClr val="FFFFFF"/>
                </a:solidFill>
                <a:effectLst/>
                <a:uLnTx/>
                <a:uFillTx/>
                <a:ea typeface="Verdana" panose="020B0604030504040204" pitchFamily="34" charset="0"/>
                <a:cs typeface="Verdana" panose="020B0604030504040204" pitchFamily="34" charset="0"/>
              </a:rPr>
              <a:t>delivery </a:t>
            </a:r>
            <a:r>
              <a:rPr kumimoji="0" lang="en-IN" sz="1200" b="0" i="0" u="none" strike="noStrike" kern="0" cap="none" spc="0" normalizeH="0" baseline="0" noProof="0" err="1">
                <a:ln>
                  <a:noFill/>
                </a:ln>
                <a:solidFill>
                  <a:srgbClr val="FFFFFF"/>
                </a:solidFill>
                <a:effectLst/>
                <a:uLnTx/>
                <a:uFillTx/>
                <a:ea typeface="Verdana" panose="020B0604030504040204" pitchFamily="34" charset="0"/>
                <a:cs typeface="Verdana" panose="020B0604030504040204" pitchFamily="34" charset="0"/>
              </a:rPr>
              <a:t>center</a:t>
            </a:r>
            <a:endParaRPr kumimoji="0" lang="en-IN" sz="1200" b="0" i="0" u="none" strike="noStrike" kern="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a:p>
            <a:pPr marL="136525" marR="0" lvl="0" indent="-136525" algn="l" defTabSz="914400" rtl="0" eaLnBrk="0" fontAlgn="base" latinLnBrk="0" hangingPunct="0">
              <a:lnSpc>
                <a:spcPct val="100000"/>
              </a:lnSpc>
              <a:spcBef>
                <a:spcPct val="0"/>
              </a:spcBef>
              <a:spcAft>
                <a:spcPts val="100"/>
              </a:spcAft>
              <a:buClr>
                <a:srgbClr val="FFFFFF"/>
              </a:buClr>
              <a:buSzTx/>
              <a:buFont typeface="Wingdings" pitchFamily="2" charset="2"/>
              <a:buChar char="§"/>
              <a:tabLst/>
              <a:defRPr/>
            </a:pPr>
            <a:r>
              <a:rPr kumimoji="0" lang="en-US" sz="1200" b="1" i="0" u="none" strike="noStrike" kern="0" cap="none" spc="0" normalizeH="0" baseline="0" noProof="0">
                <a:ln>
                  <a:noFill/>
                </a:ln>
                <a:solidFill>
                  <a:srgbClr val="FFFFFF"/>
                </a:solidFill>
                <a:effectLst/>
                <a:uLnTx/>
                <a:uFillTx/>
                <a:ea typeface="Verdana" panose="020B0604030504040204" pitchFamily="34" charset="0"/>
                <a:cs typeface="Verdana" panose="020B0604030504040204" pitchFamily="34" charset="0"/>
              </a:rPr>
              <a:t>AIMiLi0 </a:t>
            </a:r>
            <a:r>
              <a:rPr kumimoji="0" lang="en-US" sz="1200" b="0" i="0" u="none" strike="noStrike" kern="0" cap="none" spc="0" normalizeH="0" baseline="0" noProof="0">
                <a:ln>
                  <a:noFill/>
                </a:ln>
                <a:solidFill>
                  <a:srgbClr val="FFFFFF"/>
                </a:solidFill>
                <a:effectLst/>
                <a:uLnTx/>
                <a:uFillTx/>
                <a:ea typeface="Verdana" panose="020B0604030504040204" pitchFamily="34" charset="0"/>
                <a:cs typeface="Verdana" panose="020B0604030504040204" pitchFamily="34" charset="0"/>
              </a:rPr>
              <a:t>– the Digital Operations Platform (DOP) bot for intelligent automation</a:t>
            </a:r>
          </a:p>
          <a:p>
            <a:pPr marL="136525" marR="0" lvl="0" indent="-136525" algn="l" defTabSz="914400" rtl="0" eaLnBrk="0" fontAlgn="base" latinLnBrk="0" hangingPunct="0">
              <a:lnSpc>
                <a:spcPct val="100000"/>
              </a:lnSpc>
              <a:spcBef>
                <a:spcPct val="0"/>
              </a:spcBef>
              <a:spcAft>
                <a:spcPts val="100"/>
              </a:spcAft>
              <a:buClr>
                <a:srgbClr val="FFFFFF"/>
              </a:buClr>
              <a:buSzTx/>
              <a:buFont typeface="Wingdings" pitchFamily="2" charset="2"/>
              <a:buChar char="§"/>
              <a:tabLst/>
              <a:defRPr/>
            </a:pPr>
            <a:r>
              <a:rPr kumimoji="0" lang="en-US" sz="1200" b="0" i="0" u="none" strike="noStrike" kern="0" cap="none" spc="0" normalizeH="0" baseline="0" noProof="0">
                <a:ln>
                  <a:noFill/>
                </a:ln>
                <a:solidFill>
                  <a:srgbClr val="FFFFFF"/>
                </a:solidFill>
                <a:effectLst/>
                <a:uLnTx/>
                <a:uFillTx/>
                <a:ea typeface="Verdana" panose="020B0604030504040204" pitchFamily="34" charset="0"/>
                <a:cs typeface="Verdana" panose="020B0604030504040204" pitchFamily="34" charset="0"/>
              </a:rPr>
              <a:t>Dedicated </a:t>
            </a:r>
            <a:r>
              <a:rPr kumimoji="0" lang="en-US" sz="1200" b="1" i="0" u="none" strike="noStrike" kern="0" cap="none" spc="0" normalizeH="0" baseline="0" noProof="0">
                <a:ln>
                  <a:noFill/>
                </a:ln>
                <a:solidFill>
                  <a:srgbClr val="FFFFFF"/>
                </a:solidFill>
                <a:effectLst/>
                <a:uLnTx/>
                <a:uFillTx/>
                <a:ea typeface="Verdana" panose="020B0604030504040204" pitchFamily="34" charset="0"/>
                <a:cs typeface="Verdana" panose="020B0604030504040204" pitchFamily="34" charset="0"/>
              </a:rPr>
              <a:t>Center of Excellence </a:t>
            </a:r>
            <a:r>
              <a:rPr kumimoji="0" lang="en-US" sz="1200" b="0" i="0" u="none" strike="noStrike" kern="0" cap="none" spc="0" normalizeH="0" baseline="0" noProof="0">
                <a:ln>
                  <a:noFill/>
                </a:ln>
                <a:solidFill>
                  <a:srgbClr val="FFFFFF"/>
                </a:solidFill>
                <a:effectLst/>
                <a:uLnTx/>
                <a:uFillTx/>
                <a:ea typeface="Verdana" panose="020B0604030504040204" pitchFamily="34" charset="0"/>
                <a:cs typeface="Verdana" panose="020B0604030504040204" pitchFamily="34" charset="0"/>
              </a:rPr>
              <a:t>for Core Banking, Cards &amp; Payments, Capital Markets and Wealth Management</a:t>
            </a:r>
          </a:p>
        </p:txBody>
      </p:sp>
      <p:sp>
        <p:nvSpPr>
          <p:cNvPr id="3" name="TextBox 2">
            <a:extLst>
              <a:ext uri="{FF2B5EF4-FFF2-40B4-BE49-F238E27FC236}">
                <a16:creationId xmlns:a16="http://schemas.microsoft.com/office/drawing/2014/main" id="{D86F7A2C-92D9-7568-A5EE-4B293984DF35}"/>
              </a:ext>
            </a:extLst>
          </p:cNvPr>
          <p:cNvSpPr txBox="1"/>
          <p:nvPr/>
        </p:nvSpPr>
        <p:spPr>
          <a:xfrm>
            <a:off x="4003766" y="1134521"/>
            <a:ext cx="7780247" cy="387798"/>
          </a:xfrm>
          <a:prstGeom prst="rect">
            <a:avLst/>
          </a:prstGeom>
          <a:noFill/>
        </p:spPr>
        <p:txBody>
          <a:bodyPr wrap="square" lIns="0" tIns="0" rIns="0" bIns="0">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TW" sz="1400" b="0" i="0" u="none" strike="noStrike" kern="1200" cap="none" spc="0" normalizeH="0" baseline="0" noProof="0">
                <a:ln>
                  <a:noFill/>
                </a:ln>
                <a:solidFill>
                  <a:schemeClr val="bg1"/>
                </a:solidFill>
                <a:effectLst/>
                <a:uLnTx/>
                <a:uFillTx/>
                <a:ea typeface="Verdana" panose="020B0604030504040204" pitchFamily="34" charset="0"/>
                <a:cs typeface="+mj-lt"/>
              </a:rPr>
              <a:t>We partner with our Banking and Capital Markets clients to enable them to meet customers’ digital expectations, manage risks, and attain sustainable business practices</a:t>
            </a:r>
          </a:p>
        </p:txBody>
      </p:sp>
      <p:sp>
        <p:nvSpPr>
          <p:cNvPr id="4" name="Rectangle 3">
            <a:extLst>
              <a:ext uri="{FF2B5EF4-FFF2-40B4-BE49-F238E27FC236}">
                <a16:creationId xmlns:a16="http://schemas.microsoft.com/office/drawing/2014/main" id="{9F377E02-5570-A1BD-F5E9-2CEF270835CB}"/>
              </a:ext>
            </a:extLst>
          </p:cNvPr>
          <p:cNvSpPr/>
          <p:nvPr/>
        </p:nvSpPr>
        <p:spPr>
          <a:xfrm>
            <a:off x="8530885" y="2529540"/>
            <a:ext cx="2952090" cy="215444"/>
          </a:xfrm>
          <a:prstGeom prst="rect">
            <a:avLst/>
          </a:prstGeom>
          <a:solidFill>
            <a:schemeClr val="bg1"/>
          </a:solidFill>
          <a:ln>
            <a:solidFill>
              <a:schemeClr val="bg1"/>
            </a:solidFill>
          </a:ln>
        </p:spPr>
        <p:txBody>
          <a:bodyPr wrap="none" lIns="0" tIns="0" rIns="0" bIns="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12ABDB"/>
                </a:solidFill>
                <a:effectLst/>
                <a:uLnTx/>
                <a:uFillTx/>
                <a:ea typeface="+mn-ea"/>
                <a:cs typeface="+mn-cs"/>
              </a:rPr>
              <a:t>A Comprehensive Service Portfolio</a:t>
            </a:r>
          </a:p>
        </p:txBody>
      </p:sp>
      <p:sp>
        <p:nvSpPr>
          <p:cNvPr id="5" name="Rectangle: Rounded Corners 121">
            <a:extLst>
              <a:ext uri="{FF2B5EF4-FFF2-40B4-BE49-F238E27FC236}">
                <a16:creationId xmlns:a16="http://schemas.microsoft.com/office/drawing/2014/main" id="{377DD4DE-51DF-D36E-A7AA-59ACFAE95B9C}"/>
              </a:ext>
            </a:extLst>
          </p:cNvPr>
          <p:cNvSpPr>
            <a:spLocks/>
          </p:cNvSpPr>
          <p:nvPr/>
        </p:nvSpPr>
        <p:spPr>
          <a:xfrm>
            <a:off x="10016376" y="3746360"/>
            <a:ext cx="1776648" cy="402475"/>
          </a:xfrm>
          <a:prstGeom prst="roundRect">
            <a:avLst/>
          </a:prstGeom>
          <a:solidFill>
            <a:srgbClr val="2B0A3D"/>
          </a:solidFill>
          <a:ln>
            <a:noFill/>
          </a:ln>
        </p:spPr>
        <p:style>
          <a:lnRef idx="2">
            <a:schemeClr val="accent2"/>
          </a:lnRef>
          <a:fillRef idx="1">
            <a:schemeClr val="lt1"/>
          </a:fillRef>
          <a:effectRef idx="0">
            <a:schemeClr val="accent2"/>
          </a:effectRef>
          <a:fontRef idx="minor">
            <a:schemeClr val="dk1"/>
          </a:fontRef>
        </p:style>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lumMod val="95000"/>
                  </a:srgbClr>
                </a:solidFill>
                <a:effectLst/>
                <a:uLnTx/>
                <a:uFillTx/>
                <a:ea typeface="+mn-ea"/>
                <a:cs typeface="+mn-cs"/>
              </a:rPr>
              <a:t>Testing Services</a:t>
            </a:r>
          </a:p>
        </p:txBody>
      </p:sp>
      <p:sp>
        <p:nvSpPr>
          <p:cNvPr id="6" name="Rectangle: Rounded Corners 122">
            <a:extLst>
              <a:ext uri="{FF2B5EF4-FFF2-40B4-BE49-F238E27FC236}">
                <a16:creationId xmlns:a16="http://schemas.microsoft.com/office/drawing/2014/main" id="{FDC3E8E2-D9B0-2226-62FD-43A5EFF73EFB}"/>
              </a:ext>
            </a:extLst>
          </p:cNvPr>
          <p:cNvSpPr>
            <a:spLocks/>
          </p:cNvSpPr>
          <p:nvPr/>
        </p:nvSpPr>
        <p:spPr>
          <a:xfrm>
            <a:off x="8158415" y="4213943"/>
            <a:ext cx="1776648" cy="402475"/>
          </a:xfrm>
          <a:prstGeom prst="roundRect">
            <a:avLst/>
          </a:prstGeom>
          <a:solidFill>
            <a:srgbClr val="2B0A3D"/>
          </a:solidFill>
          <a:ln>
            <a:noFill/>
          </a:ln>
        </p:spPr>
        <p:style>
          <a:lnRef idx="2">
            <a:schemeClr val="accent2"/>
          </a:lnRef>
          <a:fillRef idx="1">
            <a:schemeClr val="lt1"/>
          </a:fillRef>
          <a:effectRef idx="0">
            <a:schemeClr val="accent2"/>
          </a:effectRef>
          <a:fontRef idx="minor">
            <a:schemeClr val="dk1"/>
          </a:fontRef>
        </p:style>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lumMod val="95000"/>
                  </a:srgbClr>
                </a:solidFill>
                <a:effectLst/>
                <a:uLnTx/>
                <a:uFillTx/>
                <a:ea typeface="+mn-ea"/>
                <a:cs typeface="+mn-cs"/>
              </a:rPr>
              <a:t>Architecture &amp; Design</a:t>
            </a:r>
          </a:p>
        </p:txBody>
      </p:sp>
      <p:sp>
        <p:nvSpPr>
          <p:cNvPr id="7" name="Rectangle: Rounded Corners 123">
            <a:extLst>
              <a:ext uri="{FF2B5EF4-FFF2-40B4-BE49-F238E27FC236}">
                <a16:creationId xmlns:a16="http://schemas.microsoft.com/office/drawing/2014/main" id="{1E8895A8-CCD1-13F3-A975-B30FC5283214}"/>
              </a:ext>
            </a:extLst>
          </p:cNvPr>
          <p:cNvSpPr>
            <a:spLocks/>
          </p:cNvSpPr>
          <p:nvPr/>
        </p:nvSpPr>
        <p:spPr>
          <a:xfrm>
            <a:off x="10016376" y="4213943"/>
            <a:ext cx="1776648" cy="402475"/>
          </a:xfrm>
          <a:prstGeom prst="roundRect">
            <a:avLst/>
          </a:prstGeom>
          <a:solidFill>
            <a:srgbClr val="2B0A3D"/>
          </a:solidFill>
          <a:ln>
            <a:noFill/>
          </a:ln>
        </p:spPr>
        <p:style>
          <a:lnRef idx="2">
            <a:schemeClr val="accent2"/>
          </a:lnRef>
          <a:fillRef idx="1">
            <a:schemeClr val="lt1"/>
          </a:fillRef>
          <a:effectRef idx="0">
            <a:schemeClr val="accent2"/>
          </a:effectRef>
          <a:fontRef idx="minor">
            <a:schemeClr val="dk1"/>
          </a:fontRef>
        </p:style>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rgbClr val="FFFFFF">
                    <a:lumMod val="95000"/>
                  </a:srgbClr>
                </a:solidFill>
                <a:effectLst/>
                <a:uLnTx/>
                <a:uFillTx/>
                <a:ea typeface="+mn-ea"/>
                <a:cs typeface="+mn-cs"/>
              </a:rPr>
              <a:t>Upgrades and Support</a:t>
            </a:r>
            <a:endParaRPr kumimoji="0" lang="en-US" sz="1050" b="1" i="0" u="none" strike="noStrike" kern="1200" cap="none" spc="0" normalizeH="0" baseline="0" noProof="0">
              <a:ln>
                <a:noFill/>
              </a:ln>
              <a:solidFill>
                <a:srgbClr val="FFFFFF">
                  <a:lumMod val="95000"/>
                </a:srgbClr>
              </a:solidFill>
              <a:effectLst/>
              <a:uLnTx/>
              <a:uFillTx/>
              <a:ea typeface="+mn-ea"/>
              <a:cs typeface="+mn-cs"/>
            </a:endParaRPr>
          </a:p>
        </p:txBody>
      </p:sp>
      <p:sp>
        <p:nvSpPr>
          <p:cNvPr id="8" name="Rectangle: Rounded Corners 124">
            <a:extLst>
              <a:ext uri="{FF2B5EF4-FFF2-40B4-BE49-F238E27FC236}">
                <a16:creationId xmlns:a16="http://schemas.microsoft.com/office/drawing/2014/main" id="{E1E1A22D-5022-59FB-46E8-43323ACB8BE2}"/>
              </a:ext>
            </a:extLst>
          </p:cNvPr>
          <p:cNvSpPr>
            <a:spLocks/>
          </p:cNvSpPr>
          <p:nvPr/>
        </p:nvSpPr>
        <p:spPr>
          <a:xfrm>
            <a:off x="8158415" y="3746360"/>
            <a:ext cx="1776648" cy="402475"/>
          </a:xfrm>
          <a:prstGeom prst="roundRect">
            <a:avLst/>
          </a:prstGeom>
          <a:solidFill>
            <a:srgbClr val="2B0A3D"/>
          </a:solidFill>
          <a:ln>
            <a:noFill/>
          </a:ln>
        </p:spPr>
        <p:style>
          <a:lnRef idx="2">
            <a:schemeClr val="accent2"/>
          </a:lnRef>
          <a:fillRef idx="1">
            <a:schemeClr val="lt1"/>
          </a:fillRef>
          <a:effectRef idx="0">
            <a:schemeClr val="accent2"/>
          </a:effectRef>
          <a:fontRef idx="minor">
            <a:schemeClr val="dk1"/>
          </a:fontRef>
        </p:style>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lumMod val="95000"/>
                  </a:srgbClr>
                </a:solidFill>
                <a:effectLst/>
                <a:uLnTx/>
                <a:uFillTx/>
                <a:ea typeface="+mn-ea"/>
                <a:cs typeface="+mn-cs"/>
              </a:rPr>
              <a:t>Robotic Process Automation</a:t>
            </a:r>
          </a:p>
        </p:txBody>
      </p:sp>
      <p:sp>
        <p:nvSpPr>
          <p:cNvPr id="9" name="Hexagon 120">
            <a:extLst>
              <a:ext uri="{FF2B5EF4-FFF2-40B4-BE49-F238E27FC236}">
                <a16:creationId xmlns:a16="http://schemas.microsoft.com/office/drawing/2014/main" id="{8143D8E6-9B22-6401-236C-7B6190303FB3}"/>
              </a:ext>
            </a:extLst>
          </p:cNvPr>
          <p:cNvSpPr>
            <a:spLocks/>
          </p:cNvSpPr>
          <p:nvPr/>
        </p:nvSpPr>
        <p:spPr>
          <a:xfrm>
            <a:off x="8158415" y="4681525"/>
            <a:ext cx="1776648" cy="402475"/>
          </a:xfrm>
          <a:prstGeom prst="roundRect">
            <a:avLst/>
          </a:prstGeom>
          <a:solidFill>
            <a:srgbClr val="2B0A3D"/>
          </a:solidFill>
          <a:ln>
            <a:noFill/>
          </a:ln>
        </p:spPr>
        <p:style>
          <a:lnRef idx="2">
            <a:schemeClr val="accent2"/>
          </a:lnRef>
          <a:fillRef idx="1">
            <a:schemeClr val="lt1"/>
          </a:fillRef>
          <a:effectRef idx="0">
            <a:schemeClr val="accent2"/>
          </a:effectRef>
          <a:fontRef idx="minor">
            <a:schemeClr val="dk1"/>
          </a:fontRef>
        </p:style>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rgbClr val="FFFFFF">
                    <a:lumMod val="95000"/>
                  </a:srgbClr>
                </a:solidFill>
                <a:effectLst/>
                <a:uLnTx/>
                <a:uFillTx/>
                <a:ea typeface="+mn-ea"/>
                <a:cs typeface="+mn-cs"/>
              </a:rPr>
              <a:t>Regulatory &amp; Compliance</a:t>
            </a:r>
            <a:endParaRPr kumimoji="0" lang="en-US" sz="1050" b="1" i="0" u="none" strike="noStrike" kern="1200" cap="none" spc="0" normalizeH="0" baseline="0" noProof="0">
              <a:ln>
                <a:noFill/>
              </a:ln>
              <a:solidFill>
                <a:srgbClr val="FFFFFF">
                  <a:lumMod val="95000"/>
                </a:srgbClr>
              </a:solidFill>
              <a:effectLst/>
              <a:uLnTx/>
              <a:uFillTx/>
              <a:ea typeface="+mn-ea"/>
              <a:cs typeface="+mn-cs"/>
            </a:endParaRPr>
          </a:p>
        </p:txBody>
      </p:sp>
      <p:sp>
        <p:nvSpPr>
          <p:cNvPr id="10" name="TextBox 9">
            <a:extLst>
              <a:ext uri="{FF2B5EF4-FFF2-40B4-BE49-F238E27FC236}">
                <a16:creationId xmlns:a16="http://schemas.microsoft.com/office/drawing/2014/main" id="{D0D709AB-A64F-244A-1215-BD4C952B005F}"/>
              </a:ext>
            </a:extLst>
          </p:cNvPr>
          <p:cNvSpPr txBox="1">
            <a:spLocks/>
          </p:cNvSpPr>
          <p:nvPr/>
        </p:nvSpPr>
        <p:spPr>
          <a:xfrm>
            <a:off x="10007315" y="3278777"/>
            <a:ext cx="1776648" cy="402475"/>
          </a:xfrm>
          <a:prstGeom prst="roundRect">
            <a:avLst/>
          </a:prstGeom>
          <a:solidFill>
            <a:srgbClr val="2B0A3D"/>
          </a:solidFill>
          <a:ln>
            <a:no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lumMod val="95000"/>
                  </a:srgbClr>
                </a:solidFill>
                <a:effectLst/>
                <a:uLnTx/>
                <a:uFillTx/>
                <a:ea typeface="+mn-ea"/>
                <a:cs typeface="+mn-cs"/>
              </a:rPr>
              <a:t>Domain Advisory</a:t>
            </a:r>
          </a:p>
        </p:txBody>
      </p:sp>
      <p:sp>
        <p:nvSpPr>
          <p:cNvPr id="11" name="Hexagon 126">
            <a:extLst>
              <a:ext uri="{FF2B5EF4-FFF2-40B4-BE49-F238E27FC236}">
                <a16:creationId xmlns:a16="http://schemas.microsoft.com/office/drawing/2014/main" id="{F22E46AC-5D0C-26FC-99BB-FAAAD45A534F}"/>
              </a:ext>
            </a:extLst>
          </p:cNvPr>
          <p:cNvSpPr>
            <a:spLocks/>
          </p:cNvSpPr>
          <p:nvPr/>
        </p:nvSpPr>
        <p:spPr>
          <a:xfrm>
            <a:off x="10016376" y="4681525"/>
            <a:ext cx="1776648" cy="402475"/>
          </a:xfrm>
          <a:prstGeom prst="roundRect">
            <a:avLst/>
          </a:prstGeom>
          <a:solidFill>
            <a:srgbClr val="2B0A3D"/>
          </a:solidFill>
          <a:ln>
            <a:noFill/>
          </a:ln>
        </p:spPr>
        <p:style>
          <a:lnRef idx="2">
            <a:schemeClr val="accent2"/>
          </a:lnRef>
          <a:fillRef idx="1">
            <a:schemeClr val="lt1"/>
          </a:fillRef>
          <a:effectRef idx="0">
            <a:schemeClr val="accent2"/>
          </a:effectRef>
          <a:fontRef idx="minor">
            <a:schemeClr val="dk1"/>
          </a:fontRef>
        </p:style>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lumMod val="95000"/>
                  </a:srgbClr>
                </a:solidFill>
                <a:effectLst/>
                <a:uLnTx/>
                <a:uFillTx/>
                <a:ea typeface="+mn-ea"/>
                <a:cs typeface="+mn-cs"/>
              </a:rPr>
              <a:t>Digital Services</a:t>
            </a:r>
          </a:p>
        </p:txBody>
      </p:sp>
      <p:sp>
        <p:nvSpPr>
          <p:cNvPr id="12" name="Hexagon 127">
            <a:extLst>
              <a:ext uri="{FF2B5EF4-FFF2-40B4-BE49-F238E27FC236}">
                <a16:creationId xmlns:a16="http://schemas.microsoft.com/office/drawing/2014/main" id="{A20B5DC1-C603-0478-1397-7CED911170B9}"/>
              </a:ext>
            </a:extLst>
          </p:cNvPr>
          <p:cNvSpPr>
            <a:spLocks/>
          </p:cNvSpPr>
          <p:nvPr/>
        </p:nvSpPr>
        <p:spPr>
          <a:xfrm>
            <a:off x="8149354" y="3278777"/>
            <a:ext cx="1776648" cy="402475"/>
          </a:xfrm>
          <a:prstGeom prst="roundRect">
            <a:avLst/>
          </a:prstGeom>
          <a:solidFill>
            <a:srgbClr val="2B0A3D"/>
          </a:solidFill>
          <a:ln>
            <a:noFill/>
          </a:ln>
        </p:spPr>
        <p:style>
          <a:lnRef idx="2">
            <a:schemeClr val="accent2"/>
          </a:lnRef>
          <a:fillRef idx="1">
            <a:schemeClr val="lt1"/>
          </a:fillRef>
          <a:effectRef idx="0">
            <a:schemeClr val="accent2"/>
          </a:effectRef>
          <a:fontRef idx="minor">
            <a:schemeClr val="dk1"/>
          </a:fontRef>
        </p:style>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lumMod val="95000"/>
                  </a:srgbClr>
                </a:solidFill>
                <a:effectLst/>
                <a:uLnTx/>
                <a:uFillTx/>
                <a:ea typeface="+mn-ea"/>
                <a:cs typeface="+mn-cs"/>
              </a:rPr>
              <a:t>SI &amp; Package Implementation</a:t>
            </a:r>
          </a:p>
        </p:txBody>
      </p:sp>
      <p:sp>
        <p:nvSpPr>
          <p:cNvPr id="13" name="TextBox 12">
            <a:extLst>
              <a:ext uri="{FF2B5EF4-FFF2-40B4-BE49-F238E27FC236}">
                <a16:creationId xmlns:a16="http://schemas.microsoft.com/office/drawing/2014/main" id="{ADEA886E-8B5F-5186-FC58-BF6922F8B740}"/>
              </a:ext>
            </a:extLst>
          </p:cNvPr>
          <p:cNvSpPr txBox="1">
            <a:spLocks/>
          </p:cNvSpPr>
          <p:nvPr/>
        </p:nvSpPr>
        <p:spPr>
          <a:xfrm>
            <a:off x="9999704" y="2811194"/>
            <a:ext cx="1776648" cy="402475"/>
          </a:xfrm>
          <a:prstGeom prst="roundRect">
            <a:avLst/>
          </a:prstGeom>
          <a:solidFill>
            <a:srgbClr val="2B0A3D"/>
          </a:solidFill>
          <a:ln>
            <a:no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lumMod val="95000"/>
                  </a:srgbClr>
                </a:solidFill>
                <a:effectLst/>
                <a:uLnTx/>
                <a:uFillTx/>
                <a:ea typeface="+mn-ea"/>
                <a:cs typeface="+mn-cs"/>
              </a:rPr>
              <a:t>Insights and Data</a:t>
            </a:r>
          </a:p>
        </p:txBody>
      </p:sp>
      <p:sp>
        <p:nvSpPr>
          <p:cNvPr id="14" name="Hexagon 127">
            <a:extLst>
              <a:ext uri="{FF2B5EF4-FFF2-40B4-BE49-F238E27FC236}">
                <a16:creationId xmlns:a16="http://schemas.microsoft.com/office/drawing/2014/main" id="{F9E022A1-E0CC-4E43-271F-EA0C0E4E9F5D}"/>
              </a:ext>
            </a:extLst>
          </p:cNvPr>
          <p:cNvSpPr>
            <a:spLocks/>
          </p:cNvSpPr>
          <p:nvPr/>
        </p:nvSpPr>
        <p:spPr>
          <a:xfrm>
            <a:off x="8141743" y="2811194"/>
            <a:ext cx="1776648" cy="402475"/>
          </a:xfrm>
          <a:prstGeom prst="roundRect">
            <a:avLst/>
          </a:prstGeom>
          <a:solidFill>
            <a:srgbClr val="2B0A3D"/>
          </a:solidFill>
          <a:ln>
            <a:noFill/>
          </a:ln>
        </p:spPr>
        <p:style>
          <a:lnRef idx="2">
            <a:schemeClr val="accent2"/>
          </a:lnRef>
          <a:fillRef idx="1">
            <a:schemeClr val="lt1"/>
          </a:fillRef>
          <a:effectRef idx="0">
            <a:schemeClr val="accent2"/>
          </a:effectRef>
          <a:fontRef idx="minor">
            <a:schemeClr val="dk1"/>
          </a:fontRef>
        </p:style>
        <p:txBody>
          <a:bodyPr wrap="square" lIns="0" tIns="0" rIns="0" b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a:ln>
                  <a:noFill/>
                </a:ln>
                <a:solidFill>
                  <a:srgbClr val="FFFFFF">
                    <a:lumMod val="95000"/>
                  </a:srgbClr>
                </a:solidFill>
                <a:effectLst/>
                <a:uLnTx/>
                <a:uFillTx/>
                <a:ea typeface="+mn-ea"/>
                <a:cs typeface="+mn-cs"/>
              </a:rPr>
              <a:t>Application Dev. </a:t>
            </a:r>
            <a:br>
              <a:rPr kumimoji="0" lang="en-GB" sz="1050" b="1" i="0" u="none" strike="noStrike" kern="1200" cap="none" spc="0" normalizeH="0" baseline="0" noProof="0">
                <a:ln>
                  <a:noFill/>
                </a:ln>
                <a:solidFill>
                  <a:srgbClr val="FFFFFF">
                    <a:lumMod val="95000"/>
                  </a:srgbClr>
                </a:solidFill>
                <a:effectLst/>
                <a:uLnTx/>
                <a:uFillTx/>
                <a:ea typeface="+mn-ea"/>
                <a:cs typeface="+mn-cs"/>
              </a:rPr>
            </a:br>
            <a:r>
              <a:rPr kumimoji="0" lang="en-GB" sz="1050" b="1" i="0" u="none" strike="noStrike" kern="1200" cap="none" spc="0" normalizeH="0" baseline="0" noProof="0">
                <a:ln>
                  <a:noFill/>
                </a:ln>
                <a:solidFill>
                  <a:srgbClr val="FFFFFF">
                    <a:lumMod val="95000"/>
                  </a:srgbClr>
                </a:solidFill>
                <a:effectLst/>
                <a:uLnTx/>
                <a:uFillTx/>
                <a:ea typeface="+mn-ea"/>
                <a:cs typeface="+mn-cs"/>
              </a:rPr>
              <a:t>and Maintenance</a:t>
            </a:r>
            <a:endParaRPr kumimoji="0" lang="en-US" sz="1050" b="1" i="0" u="none" strike="noStrike" kern="1200" cap="none" spc="0" normalizeH="0" baseline="0" noProof="0">
              <a:ln>
                <a:noFill/>
              </a:ln>
              <a:solidFill>
                <a:srgbClr val="FFFFFF">
                  <a:lumMod val="95000"/>
                </a:srgbClr>
              </a:solidFill>
              <a:effectLst/>
              <a:uLnTx/>
              <a:uFillTx/>
              <a:ea typeface="+mn-ea"/>
              <a:cs typeface="+mn-cs"/>
            </a:endParaRPr>
          </a:p>
        </p:txBody>
      </p:sp>
      <p:sp>
        <p:nvSpPr>
          <p:cNvPr id="16" name="Rectangle 15">
            <a:extLst>
              <a:ext uri="{FF2B5EF4-FFF2-40B4-BE49-F238E27FC236}">
                <a16:creationId xmlns:a16="http://schemas.microsoft.com/office/drawing/2014/main" id="{18B5199E-E4E8-2A41-D4AF-679DD4B30224}"/>
              </a:ext>
            </a:extLst>
          </p:cNvPr>
          <p:cNvSpPr/>
          <p:nvPr/>
        </p:nvSpPr>
        <p:spPr>
          <a:xfrm>
            <a:off x="4482058" y="2529540"/>
            <a:ext cx="3532400" cy="215444"/>
          </a:xfrm>
          <a:prstGeom prst="rect">
            <a:avLst/>
          </a:prstGeom>
          <a:noFill/>
          <a:ln>
            <a:solidFill>
              <a:schemeClr val="bg1"/>
            </a:solidFill>
          </a:ln>
        </p:spPr>
        <p:txBody>
          <a:bodyPr wrap="none" lIns="0" tIns="0" rIns="0" bIns="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IN" sz="1400" b="1" i="0" u="none" strike="noStrike" kern="0" cap="none" spc="0" normalizeH="0" baseline="0" noProof="0">
                <a:ln>
                  <a:noFill/>
                </a:ln>
                <a:solidFill>
                  <a:srgbClr val="12ABDB"/>
                </a:solidFill>
                <a:effectLst/>
                <a:uLnTx/>
                <a:uFillTx/>
                <a:ea typeface="+mn-ea"/>
                <a:cs typeface="+mn-cs"/>
              </a:rPr>
              <a:t>Technology and Banking Products Partners </a:t>
            </a:r>
          </a:p>
        </p:txBody>
      </p:sp>
      <p:sp>
        <p:nvSpPr>
          <p:cNvPr id="17" name="Rectangle 16">
            <a:extLst>
              <a:ext uri="{FF2B5EF4-FFF2-40B4-BE49-F238E27FC236}">
                <a16:creationId xmlns:a16="http://schemas.microsoft.com/office/drawing/2014/main" id="{AA44CFFD-5236-3C00-4C1C-95CE3FDB9034}"/>
              </a:ext>
            </a:extLst>
          </p:cNvPr>
          <p:cNvSpPr/>
          <p:nvPr/>
        </p:nvSpPr>
        <p:spPr>
          <a:xfrm>
            <a:off x="0" y="5297075"/>
            <a:ext cx="12192000" cy="1165638"/>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sp>
        <p:nvSpPr>
          <p:cNvPr id="18" name="Rectangle 17">
            <a:extLst>
              <a:ext uri="{FF2B5EF4-FFF2-40B4-BE49-F238E27FC236}">
                <a16:creationId xmlns:a16="http://schemas.microsoft.com/office/drawing/2014/main" id="{E2E55B8D-D383-01B3-0AC9-88484414ACEF}"/>
              </a:ext>
            </a:extLst>
          </p:cNvPr>
          <p:cNvSpPr/>
          <p:nvPr/>
        </p:nvSpPr>
        <p:spPr>
          <a:xfrm>
            <a:off x="143234" y="5599133"/>
            <a:ext cx="4215065" cy="923330"/>
          </a:xfrm>
          <a:prstGeom prst="rect">
            <a:avLst/>
          </a:prstGeom>
          <a:noFill/>
        </p:spPr>
        <p:txBody>
          <a:bodyPr wrap="square" lIns="0" tIns="0" rIns="0" bIns="0" numCol="2" anchor="t">
            <a:spAutoFit/>
          </a:bodyPr>
          <a:lstStyle/>
          <a:p>
            <a:pPr marL="171450" marR="0" lvl="0" indent="-171450" algn="l" defTabSz="914400" rtl="0" eaLnBrk="0" fontAlgn="base" latinLnBrk="0" hangingPunct="0">
              <a:lnSpc>
                <a:spcPts val="1200"/>
              </a:lnSpc>
              <a:spcBef>
                <a:spcPts val="0"/>
              </a:spcBef>
              <a:spcAft>
                <a:spcPts val="0"/>
              </a:spcAft>
              <a:buClr>
                <a:srgbClr val="FFFFFF"/>
              </a:buClr>
              <a:buSzTx/>
              <a:buFont typeface="Wingdings" panose="05000000000000000000" pitchFamily="2" charset="2"/>
              <a:buChar char="§"/>
              <a:tabLst/>
              <a:defRPr/>
            </a:pPr>
            <a:r>
              <a:rPr kumimoji="0" lang="en-US" sz="1000" b="0" i="0" u="none" strike="noStrike" kern="0" cap="none" spc="0" normalizeH="0" baseline="0" noProof="0">
                <a:ln>
                  <a:noFill/>
                </a:ln>
                <a:solidFill>
                  <a:srgbClr val="FFFFFF"/>
                </a:solidFill>
                <a:effectLst/>
                <a:uLnTx/>
                <a:uFillTx/>
                <a:ea typeface="Verdana" panose="020B0604030504040204" pitchFamily="34" charset="0"/>
                <a:cs typeface="+mn-cs"/>
              </a:rPr>
              <a:t>2024 World Wealth Management Report</a:t>
            </a:r>
          </a:p>
          <a:p>
            <a:pPr marL="171450" marR="0" lvl="0" indent="-171450" algn="l" defTabSz="914400" rtl="0" eaLnBrk="0" fontAlgn="base" latinLnBrk="0" hangingPunct="0">
              <a:lnSpc>
                <a:spcPts val="1200"/>
              </a:lnSpc>
              <a:spcBef>
                <a:spcPts val="0"/>
              </a:spcBef>
              <a:spcAft>
                <a:spcPts val="0"/>
              </a:spcAft>
              <a:buClr>
                <a:srgbClr val="FFFFFF"/>
              </a:buClr>
              <a:buSzTx/>
              <a:buFont typeface="Wingdings" panose="05000000000000000000" pitchFamily="2" charset="2"/>
              <a:buChar char="§"/>
              <a:tabLst/>
              <a:defRPr/>
            </a:pPr>
            <a:r>
              <a:rPr kumimoji="0" lang="en-US" sz="1000" b="0" i="0" u="none" strike="noStrike" kern="0" cap="none" spc="0" normalizeH="0" baseline="0" noProof="0">
                <a:ln>
                  <a:noFill/>
                </a:ln>
                <a:solidFill>
                  <a:srgbClr val="FFFFFF"/>
                </a:solidFill>
                <a:effectLst/>
                <a:uLnTx/>
                <a:uFillTx/>
                <a:ea typeface="Verdana" panose="020B0604030504040204" pitchFamily="34" charset="0"/>
                <a:cs typeface="+mn-cs"/>
              </a:rPr>
              <a:t>2024 World Retail Banking Report</a:t>
            </a:r>
          </a:p>
          <a:p>
            <a:pPr marL="171450" marR="0" lvl="0" indent="-171450" algn="l" defTabSz="914400" rtl="0" eaLnBrk="0" fontAlgn="base" latinLnBrk="0" hangingPunct="0">
              <a:lnSpc>
                <a:spcPts val="1200"/>
              </a:lnSpc>
              <a:spcBef>
                <a:spcPts val="0"/>
              </a:spcBef>
              <a:spcAft>
                <a:spcPts val="0"/>
              </a:spcAft>
              <a:buClr>
                <a:srgbClr val="FFFFFF"/>
              </a:buClr>
              <a:buSzTx/>
              <a:buFont typeface="Wingdings" panose="05000000000000000000" pitchFamily="2" charset="2"/>
              <a:buChar char="§"/>
              <a:tabLst/>
              <a:defRPr/>
            </a:pPr>
            <a:r>
              <a:rPr kumimoji="0" lang="en-US" sz="1000" b="0" i="0" u="none" strike="noStrike" kern="0" cap="none" spc="0" normalizeH="0" baseline="0" noProof="0">
                <a:ln>
                  <a:noFill/>
                </a:ln>
                <a:solidFill>
                  <a:srgbClr val="FFFFFF"/>
                </a:solidFill>
                <a:effectLst/>
                <a:uLnTx/>
                <a:uFillTx/>
                <a:ea typeface="Verdana" panose="020B0604030504040204" pitchFamily="34" charset="0"/>
                <a:cs typeface="+mn-cs"/>
              </a:rPr>
              <a:t>2025 World Payments Report</a:t>
            </a:r>
          </a:p>
          <a:p>
            <a:pPr marL="171450" marR="0" lvl="0" indent="-171450" algn="l" defTabSz="914400" rtl="0" eaLnBrk="0" fontAlgn="base" latinLnBrk="0" hangingPunct="0">
              <a:lnSpc>
                <a:spcPts val="1200"/>
              </a:lnSpc>
              <a:spcBef>
                <a:spcPts val="0"/>
              </a:spcBef>
              <a:spcAft>
                <a:spcPts val="0"/>
              </a:spcAft>
              <a:buClr>
                <a:srgbClr val="FFFFFF"/>
              </a:buClr>
              <a:buSzTx/>
              <a:buFont typeface="Wingdings" panose="05000000000000000000" pitchFamily="2" charset="2"/>
              <a:buChar char="§"/>
              <a:tabLst/>
              <a:defRPr/>
            </a:pPr>
            <a:endParaRPr kumimoji="0" lang="pt-PT" sz="1000" b="0" i="0" u="none" strike="noStrike" kern="0" cap="none" spc="0" normalizeH="0" baseline="0" noProof="0">
              <a:ln>
                <a:noFill/>
              </a:ln>
              <a:solidFill>
                <a:srgbClr val="FFFFFF"/>
              </a:solidFill>
              <a:effectLst/>
              <a:uLnTx/>
              <a:uFillTx/>
              <a:ea typeface="Verdana" panose="020B0604030504040204" pitchFamily="34" charset="0"/>
              <a:cs typeface="+mn-cs"/>
            </a:endParaRPr>
          </a:p>
          <a:p>
            <a:pPr marL="171450" marR="0" lvl="0" indent="-171450" algn="l" defTabSz="914400" rtl="0" eaLnBrk="0" fontAlgn="base" latinLnBrk="0" hangingPunct="0">
              <a:lnSpc>
                <a:spcPts val="1200"/>
              </a:lnSpc>
              <a:spcBef>
                <a:spcPts val="0"/>
              </a:spcBef>
              <a:spcAft>
                <a:spcPts val="0"/>
              </a:spcAft>
              <a:buClr>
                <a:srgbClr val="FFFFFF"/>
              </a:buClr>
              <a:buSzTx/>
              <a:buFont typeface="Wingdings" panose="05000000000000000000" pitchFamily="2" charset="2"/>
              <a:buChar char="§"/>
              <a:tabLst/>
              <a:defRPr/>
            </a:pPr>
            <a:endParaRPr kumimoji="0" lang="pt-PT" sz="1000" b="0" i="0" u="none" strike="noStrike" kern="0" cap="none" spc="0" normalizeH="0" baseline="0" noProof="0">
              <a:ln>
                <a:noFill/>
              </a:ln>
              <a:solidFill>
                <a:srgbClr val="FFFFFF"/>
              </a:solidFill>
              <a:effectLst/>
              <a:uLnTx/>
              <a:uFillTx/>
              <a:ea typeface="Verdana" panose="020B0604030504040204" pitchFamily="34" charset="0"/>
              <a:cs typeface="+mn-cs"/>
            </a:endParaRPr>
          </a:p>
          <a:p>
            <a:pPr marL="171450" marR="0" lvl="0" indent="-171450" algn="l" defTabSz="914400" rtl="0" eaLnBrk="0" fontAlgn="base" latinLnBrk="0" hangingPunct="0">
              <a:lnSpc>
                <a:spcPts val="1200"/>
              </a:lnSpc>
              <a:spcBef>
                <a:spcPts val="0"/>
              </a:spcBef>
              <a:spcAft>
                <a:spcPts val="0"/>
              </a:spcAft>
              <a:buClr>
                <a:srgbClr val="FFFFFF"/>
              </a:buClr>
              <a:buSzTx/>
              <a:buFont typeface="Wingdings" panose="05000000000000000000" pitchFamily="2" charset="2"/>
              <a:buChar char="§"/>
              <a:tabLst/>
              <a:defRPr/>
            </a:pPr>
            <a:r>
              <a:rPr kumimoji="0" lang="en-US" sz="1000" b="0" i="0" u="none" strike="noStrike" kern="0" cap="none" spc="0" normalizeH="0" baseline="0" noProof="0">
                <a:ln>
                  <a:noFill/>
                </a:ln>
                <a:solidFill>
                  <a:srgbClr val="FFFFFF"/>
                </a:solidFill>
                <a:effectLst/>
                <a:uLnTx/>
                <a:uFillTx/>
                <a:ea typeface="Verdana" panose="020B0604030504040204" pitchFamily="34" charset="0"/>
                <a:cs typeface="+mn-cs"/>
              </a:rPr>
              <a:t>9 of the top 15 diversified financials firms</a:t>
            </a:r>
            <a:endParaRPr kumimoji="0" lang="pt-PT" sz="1000" b="0" i="0" u="none" strike="noStrike" kern="0" cap="none" spc="0" normalizeH="0" baseline="0" noProof="0">
              <a:ln>
                <a:noFill/>
              </a:ln>
              <a:solidFill>
                <a:srgbClr val="FFFFFF"/>
              </a:solidFill>
              <a:effectLst/>
              <a:uLnTx/>
              <a:uFillTx/>
              <a:ea typeface="Verdana" panose="020B0604030504040204" pitchFamily="34" charset="0"/>
              <a:cs typeface="+mn-cs"/>
            </a:endParaRPr>
          </a:p>
          <a:p>
            <a:pPr marL="171450" marR="0" lvl="0" indent="-171450" algn="l" defTabSz="914400" rtl="0" eaLnBrk="0" fontAlgn="base" latinLnBrk="0" hangingPunct="0">
              <a:lnSpc>
                <a:spcPts val="1200"/>
              </a:lnSpc>
              <a:spcBef>
                <a:spcPts val="0"/>
              </a:spcBef>
              <a:spcAft>
                <a:spcPts val="0"/>
              </a:spcAft>
              <a:buClr>
                <a:srgbClr val="FFFFFF"/>
              </a:buClr>
              <a:buSzTx/>
              <a:buFont typeface="Wingdings" panose="05000000000000000000" pitchFamily="2" charset="2"/>
              <a:buChar char="§"/>
              <a:tabLst/>
              <a:defRPr/>
            </a:pPr>
            <a:r>
              <a:rPr kumimoji="0" lang="en-US" sz="1000" b="0" i="0" u="none" strike="noStrike" kern="0" cap="none" spc="0" normalizeH="0" baseline="0" noProof="0">
                <a:ln>
                  <a:noFill/>
                </a:ln>
                <a:solidFill>
                  <a:srgbClr val="FFFFFF"/>
                </a:solidFill>
                <a:effectLst/>
                <a:uLnTx/>
                <a:uFillTx/>
                <a:ea typeface="Verdana" panose="020B0604030504040204" pitchFamily="34" charset="0"/>
                <a:cs typeface="+mn-cs"/>
              </a:rPr>
              <a:t>8 of the top 10 investment banks</a:t>
            </a:r>
            <a:endParaRPr kumimoji="0" lang="pt-PT" sz="1000" b="0" i="0" u="none" strike="noStrike" kern="0" cap="none" spc="0" normalizeH="0" baseline="0" noProof="0">
              <a:ln>
                <a:noFill/>
              </a:ln>
              <a:solidFill>
                <a:srgbClr val="FFFFFF"/>
              </a:solidFill>
              <a:effectLst/>
              <a:uLnTx/>
              <a:uFillTx/>
              <a:ea typeface="Verdana" panose="020B0604030504040204" pitchFamily="34" charset="0"/>
              <a:cs typeface="+mn-cs"/>
            </a:endParaRPr>
          </a:p>
        </p:txBody>
      </p:sp>
      <p:sp>
        <p:nvSpPr>
          <p:cNvPr id="19" name="Rectangle 18">
            <a:extLst>
              <a:ext uri="{FF2B5EF4-FFF2-40B4-BE49-F238E27FC236}">
                <a16:creationId xmlns:a16="http://schemas.microsoft.com/office/drawing/2014/main" id="{7AD9D5E5-785B-530F-202F-FC2C0D6CA349}"/>
              </a:ext>
            </a:extLst>
          </p:cNvPr>
          <p:cNvSpPr/>
          <p:nvPr/>
        </p:nvSpPr>
        <p:spPr>
          <a:xfrm>
            <a:off x="130688" y="5360759"/>
            <a:ext cx="2234797" cy="215444"/>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ea typeface="Verdana" panose="020B0604030504040204" pitchFamily="34" charset="0"/>
                <a:cs typeface="Verdana" panose="020B0604030504040204" pitchFamily="34" charset="0"/>
              </a:rPr>
              <a:t>Thought Leadership</a:t>
            </a:r>
          </a:p>
        </p:txBody>
      </p:sp>
      <p:cxnSp>
        <p:nvCxnSpPr>
          <p:cNvPr id="26" name="Straight Connector 25">
            <a:extLst>
              <a:ext uri="{FF2B5EF4-FFF2-40B4-BE49-F238E27FC236}">
                <a16:creationId xmlns:a16="http://schemas.microsoft.com/office/drawing/2014/main" id="{1552FEAE-60AC-E762-A897-5F2595979FEF}"/>
              </a:ext>
            </a:extLst>
          </p:cNvPr>
          <p:cNvCxnSpPr>
            <a:cxnSpLocks/>
          </p:cNvCxnSpPr>
          <p:nvPr/>
        </p:nvCxnSpPr>
        <p:spPr>
          <a:xfrm>
            <a:off x="6929290" y="5297075"/>
            <a:ext cx="0" cy="11656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6A802A0-5013-19BF-DEA9-6FC10F78DC36}"/>
              </a:ext>
            </a:extLst>
          </p:cNvPr>
          <p:cNvSpPr/>
          <p:nvPr/>
        </p:nvSpPr>
        <p:spPr>
          <a:xfrm>
            <a:off x="387865" y="3174458"/>
            <a:ext cx="1803734" cy="516616"/>
          </a:xfrm>
          <a:prstGeom prst="rect">
            <a:avLst/>
          </a:prstGeom>
        </p:spPr>
        <p:txBody>
          <a:bodyPr wrap="square" lIns="0" tIns="0" rIns="0" bIns="0">
            <a:spAutoFit/>
          </a:bodyPr>
          <a:lstStyle/>
          <a:p>
            <a:pPr marL="0" marR="0" lvl="0" indent="0" algn="l" defTabSz="914400" rtl="0" eaLnBrk="0" fontAlgn="base" latinLnBrk="0" hangingPunct="0">
              <a:lnSpc>
                <a:spcPts val="4400"/>
              </a:lnSpc>
              <a:spcBef>
                <a:spcPct val="0"/>
              </a:spcBef>
              <a:spcAft>
                <a:spcPct val="0"/>
              </a:spcAft>
              <a:buClrTx/>
              <a:buSzTx/>
              <a:buFontTx/>
              <a:buNone/>
              <a:tabLst/>
              <a:defRPr/>
            </a:pPr>
            <a:r>
              <a:rPr kumimoji="0" lang="en-US" sz="3200" b="1" i="0" u="none" strike="noStrike" kern="0" cap="none" spc="0" normalizeH="0" baseline="0" noProof="0">
                <a:ln>
                  <a:noFill/>
                </a:ln>
                <a:solidFill>
                  <a:srgbClr val="12ABDB"/>
                </a:solidFill>
                <a:effectLst/>
                <a:uLnTx/>
                <a:uFillTx/>
                <a:ea typeface="Verdana" panose="020B0604030504040204" pitchFamily="34" charset="0"/>
                <a:cs typeface="Verdana" panose="020B0604030504040204" pitchFamily="34" charset="0"/>
              </a:rPr>
              <a:t>10</a:t>
            </a:r>
            <a:endParaRPr kumimoji="0" lang="en-US" sz="1050" b="0" i="0" u="none" strike="noStrike" kern="0" cap="none" spc="0" normalizeH="0" baseline="0" noProof="0">
              <a:ln>
                <a:noFill/>
              </a:ln>
              <a:solidFill>
                <a:srgbClr val="000000"/>
              </a:solidFill>
              <a:effectLst/>
              <a:uLnTx/>
              <a:uFillTx/>
              <a:ea typeface="Verdana" panose="020B0604030504040204" pitchFamily="34" charset="0"/>
              <a:cs typeface="Verdana" panose="020B0604030504040204" pitchFamily="34" charset="0"/>
            </a:endParaRPr>
          </a:p>
        </p:txBody>
      </p:sp>
      <p:sp>
        <p:nvSpPr>
          <p:cNvPr id="30" name="Rectangle 29">
            <a:extLst>
              <a:ext uri="{FF2B5EF4-FFF2-40B4-BE49-F238E27FC236}">
                <a16:creationId xmlns:a16="http://schemas.microsoft.com/office/drawing/2014/main" id="{3035BB7D-61BB-7DFE-31B8-CC39A0AB6BDD}"/>
              </a:ext>
            </a:extLst>
          </p:cNvPr>
          <p:cNvSpPr/>
          <p:nvPr/>
        </p:nvSpPr>
        <p:spPr>
          <a:xfrm>
            <a:off x="387863" y="4055733"/>
            <a:ext cx="2657457" cy="506229"/>
          </a:xfrm>
          <a:prstGeom prst="rect">
            <a:avLst/>
          </a:prstGeom>
        </p:spPr>
        <p:txBody>
          <a:bodyPr wrap="square" lIns="0" tIns="0" rIns="0" bIns="0">
            <a:spAutoFit/>
          </a:bodyPr>
          <a:lstStyle/>
          <a:p>
            <a:pPr marL="0" marR="0" lvl="0" indent="0" algn="l" defTabSz="914400" rtl="0" eaLnBrk="0" fontAlgn="base" latinLnBrk="0" hangingPunct="0">
              <a:lnSpc>
                <a:spcPts val="4400"/>
              </a:lnSpc>
              <a:spcBef>
                <a:spcPct val="0"/>
              </a:spcBef>
              <a:spcAft>
                <a:spcPct val="0"/>
              </a:spcAft>
              <a:buClrTx/>
              <a:buSzTx/>
              <a:buFontTx/>
              <a:buNone/>
              <a:tabLst/>
              <a:defRPr/>
            </a:pPr>
            <a:r>
              <a:rPr kumimoji="0" lang="en-US" sz="3200" b="1" i="0" u="none" strike="noStrike" kern="0" cap="none" spc="0" normalizeH="0" baseline="0" noProof="0">
                <a:ln>
                  <a:noFill/>
                </a:ln>
                <a:solidFill>
                  <a:srgbClr val="12ABDB"/>
                </a:solidFill>
                <a:effectLst/>
                <a:uLnTx/>
                <a:uFillTx/>
                <a:ea typeface="Verdana" panose="020B0604030504040204" pitchFamily="34" charset="0"/>
                <a:cs typeface="Verdana" panose="020B0604030504040204" pitchFamily="34" charset="0"/>
              </a:rPr>
              <a:t>41000+</a:t>
            </a:r>
            <a:endParaRPr kumimoji="0" lang="en-US" sz="1050" b="0" i="0" u="none" strike="noStrike" kern="0" cap="none" spc="0" normalizeH="0" baseline="0" noProof="0">
              <a:ln>
                <a:noFill/>
              </a:ln>
              <a:solidFill>
                <a:srgbClr val="000000"/>
              </a:solidFill>
              <a:effectLst/>
              <a:uLnTx/>
              <a:uFillTx/>
              <a:ea typeface="Verdana" panose="020B0604030504040204" pitchFamily="34" charset="0"/>
              <a:cs typeface="Verdana" panose="020B0604030504040204" pitchFamily="34" charset="0"/>
            </a:endParaRPr>
          </a:p>
        </p:txBody>
      </p:sp>
      <p:cxnSp>
        <p:nvCxnSpPr>
          <p:cNvPr id="41" name="Straight Connector 40">
            <a:extLst>
              <a:ext uri="{FF2B5EF4-FFF2-40B4-BE49-F238E27FC236}">
                <a16:creationId xmlns:a16="http://schemas.microsoft.com/office/drawing/2014/main" id="{AB2E982A-CD55-668A-9E84-03354741209B}"/>
              </a:ext>
            </a:extLst>
          </p:cNvPr>
          <p:cNvCxnSpPr>
            <a:cxnSpLocks/>
          </p:cNvCxnSpPr>
          <p:nvPr/>
        </p:nvCxnSpPr>
        <p:spPr>
          <a:xfrm>
            <a:off x="1973343" y="2845507"/>
            <a:ext cx="0" cy="243236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2A36D8-9194-4249-C749-77585BF74C09}"/>
              </a:ext>
            </a:extLst>
          </p:cNvPr>
          <p:cNvCxnSpPr>
            <a:cxnSpLocks/>
          </p:cNvCxnSpPr>
          <p:nvPr/>
        </p:nvCxnSpPr>
        <p:spPr>
          <a:xfrm>
            <a:off x="4495911" y="2850190"/>
            <a:ext cx="0" cy="2427686"/>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3C7AAB1-1D0B-1FF0-C6AC-02DA2FAD43B9}"/>
              </a:ext>
            </a:extLst>
          </p:cNvPr>
          <p:cNvSpPr txBox="1"/>
          <p:nvPr/>
        </p:nvSpPr>
        <p:spPr>
          <a:xfrm>
            <a:off x="2120125" y="2857735"/>
            <a:ext cx="2268000" cy="2316019"/>
          </a:xfrm>
          <a:prstGeom prst="rect">
            <a:avLst/>
          </a:prstGeom>
          <a:solidFill>
            <a:schemeClr val="bg1">
              <a:lumMod val="95000"/>
            </a:schemeClr>
          </a:solidFill>
        </p:spPr>
        <p:txBody>
          <a:bodyPr wrap="square" rtlCol="0">
            <a:spAutoFit/>
          </a:bodyPr>
          <a:lstStyle/>
          <a:p>
            <a:pPr marL="171450" marR="0" lvl="0" indent="-171450" algn="l" defTabSz="914400" rtl="0" eaLnBrk="1" fontAlgn="auto" latinLnBrk="0" hangingPunct="1">
              <a:lnSpc>
                <a:spcPct val="100000"/>
              </a:lnSpc>
              <a:spcBef>
                <a:spcPts val="0"/>
              </a:spcBef>
              <a:spcAft>
                <a:spcPts val="300"/>
              </a:spcAft>
              <a:buClr>
                <a:srgbClr val="0070AD"/>
              </a:buClr>
              <a:buSzTx/>
              <a:buFont typeface="Wingdings" panose="05000000000000000000" pitchFamily="2" charset="2"/>
              <a:buChar char="§"/>
              <a:tabLst/>
              <a:defRPr/>
            </a:pPr>
            <a:r>
              <a:rPr kumimoji="0" lang="en-US" sz="1100" b="1" i="0" u="none" strike="noStrike" kern="1200" cap="none" spc="0" normalizeH="0" baseline="0" noProof="0">
                <a:ln>
                  <a:noFill/>
                </a:ln>
                <a:solidFill>
                  <a:prstClr val="black"/>
                </a:solidFill>
                <a:effectLst/>
                <a:uLnTx/>
                <a:uFillTx/>
                <a:ea typeface="+mn-ea"/>
                <a:cs typeface="+mn-cs"/>
              </a:rPr>
              <a:t>Connected Banking Reference Arch - </a:t>
            </a:r>
            <a:r>
              <a:rPr kumimoji="0" lang="en-US" sz="1050" b="0" i="0" u="none" strike="noStrike" kern="1200" cap="none" spc="0" normalizeH="0" baseline="0" noProof="0">
                <a:ln>
                  <a:noFill/>
                </a:ln>
                <a:solidFill>
                  <a:prstClr val="black"/>
                </a:solidFill>
                <a:effectLst/>
                <a:uLnTx/>
                <a:uFillTx/>
                <a:ea typeface="+mn-ea"/>
                <a:cs typeface="+mn-cs"/>
              </a:rPr>
              <a:t>Setup a greenfield bank</a:t>
            </a:r>
          </a:p>
          <a:p>
            <a:pPr marL="171450" marR="0" lvl="0" indent="-171450" algn="l" defTabSz="914400" rtl="0" eaLnBrk="1" fontAlgn="auto" latinLnBrk="0" hangingPunct="1">
              <a:lnSpc>
                <a:spcPct val="100000"/>
              </a:lnSpc>
              <a:spcBef>
                <a:spcPts val="0"/>
              </a:spcBef>
              <a:spcAft>
                <a:spcPts val="300"/>
              </a:spcAft>
              <a:buClr>
                <a:srgbClr val="0070AD"/>
              </a:buClr>
              <a:buSzTx/>
              <a:buFont typeface="Wingdings" panose="05000000000000000000" pitchFamily="2" charset="2"/>
              <a:buChar char="§"/>
              <a:tabLst/>
              <a:defRPr/>
            </a:pPr>
            <a:r>
              <a:rPr kumimoji="0" lang="en-US" sz="1100" b="1" i="0" u="none" strike="noStrike" kern="1200" cap="none" spc="0" normalizeH="0" baseline="0" noProof="0">
                <a:ln>
                  <a:noFill/>
                </a:ln>
                <a:solidFill>
                  <a:prstClr val="black"/>
                </a:solidFill>
                <a:effectLst/>
                <a:uLnTx/>
                <a:uFillTx/>
                <a:ea typeface="+mn-ea"/>
                <a:cs typeface="+mn-cs"/>
              </a:rPr>
              <a:t>PSD2 and CMA</a:t>
            </a:r>
            <a:r>
              <a:rPr kumimoji="0" lang="en-US" sz="1200" b="1" i="0" u="none" strike="noStrike" kern="1200" cap="none" spc="0" normalizeH="0" baseline="0" noProof="0">
                <a:ln>
                  <a:noFill/>
                </a:ln>
                <a:solidFill>
                  <a:prstClr val="black"/>
                </a:solidFill>
                <a:effectLst/>
                <a:uLnTx/>
                <a:uFillTx/>
                <a:ea typeface="+mn-ea"/>
                <a:cs typeface="+mn-cs"/>
              </a:rPr>
              <a:t> </a:t>
            </a:r>
            <a:br>
              <a:rPr kumimoji="0" lang="en-US" sz="1200" b="1" i="0" u="none" strike="noStrike" kern="1200" cap="none" spc="0" normalizeH="0" baseline="0" noProof="0">
                <a:ln>
                  <a:noFill/>
                </a:ln>
                <a:solidFill>
                  <a:prstClr val="black"/>
                </a:solidFill>
                <a:effectLst/>
                <a:uLnTx/>
                <a:uFillTx/>
                <a:ea typeface="+mn-ea"/>
                <a:cs typeface="+mn-cs"/>
              </a:rPr>
            </a:br>
            <a:r>
              <a:rPr kumimoji="0" lang="en-US" sz="1050" b="0" i="0" u="none" strike="noStrike" kern="1200" cap="none" spc="0" normalizeH="0" baseline="0" noProof="0">
                <a:ln>
                  <a:noFill/>
                </a:ln>
                <a:solidFill>
                  <a:prstClr val="black"/>
                </a:solidFill>
                <a:effectLst/>
                <a:uLnTx/>
                <a:uFillTx/>
                <a:ea typeface="+mn-ea"/>
                <a:cs typeface="+mn-cs"/>
              </a:rPr>
              <a:t>compliance software </a:t>
            </a:r>
            <a:endParaRPr kumimoji="0" lang="en-US" sz="1200" b="0" i="0" u="none" strike="noStrike" kern="1200" cap="none" spc="0" normalizeH="0" baseline="0" noProof="0">
              <a:ln>
                <a:noFill/>
              </a:ln>
              <a:solidFill>
                <a:prstClr val="black"/>
              </a:solidFill>
              <a:effectLst/>
              <a:uLnTx/>
              <a:uFillTx/>
              <a:ea typeface="+mn-ea"/>
              <a:cs typeface="+mn-cs"/>
            </a:endParaRPr>
          </a:p>
          <a:p>
            <a:pPr marL="171450" marR="0" lvl="0" indent="-171450" algn="l" defTabSz="914400" rtl="0" eaLnBrk="1" fontAlgn="auto" latinLnBrk="0" hangingPunct="1">
              <a:lnSpc>
                <a:spcPct val="100000"/>
              </a:lnSpc>
              <a:spcBef>
                <a:spcPts val="0"/>
              </a:spcBef>
              <a:spcAft>
                <a:spcPts val="300"/>
              </a:spcAft>
              <a:buClr>
                <a:srgbClr val="0070AD"/>
              </a:buClr>
              <a:buSzTx/>
              <a:buFont typeface="Wingdings" panose="05000000000000000000" pitchFamily="2" charset="2"/>
              <a:buChar char="§"/>
              <a:tabLst/>
              <a:defRPr/>
            </a:pPr>
            <a:r>
              <a:rPr kumimoji="0" lang="en-US" sz="1100" b="1" i="0" u="none" strike="noStrike" kern="1200" cap="none" spc="0" normalizeH="0" baseline="0" noProof="0">
                <a:ln>
                  <a:noFill/>
                </a:ln>
                <a:solidFill>
                  <a:prstClr val="black"/>
                </a:solidFill>
                <a:effectLst/>
                <a:uLnTx/>
                <a:uFillTx/>
                <a:ea typeface="+mn-ea"/>
                <a:cs typeface="+mn-cs"/>
              </a:rPr>
              <a:t>GDPR Compliance</a:t>
            </a:r>
          </a:p>
          <a:p>
            <a:pPr marL="171450" marR="0" lvl="0" indent="-171450" algn="l" defTabSz="914400" rtl="0" eaLnBrk="1" fontAlgn="auto" latinLnBrk="0" hangingPunct="1">
              <a:lnSpc>
                <a:spcPct val="100000"/>
              </a:lnSpc>
              <a:spcBef>
                <a:spcPts val="0"/>
              </a:spcBef>
              <a:spcAft>
                <a:spcPts val="300"/>
              </a:spcAft>
              <a:buClr>
                <a:srgbClr val="0070AD"/>
              </a:buClr>
              <a:buSzTx/>
              <a:buFont typeface="Wingdings" panose="05000000000000000000" pitchFamily="2" charset="2"/>
              <a:buChar char="§"/>
              <a:tabLst/>
              <a:defRPr/>
            </a:pPr>
            <a:r>
              <a:rPr kumimoji="0" lang="en-US" sz="1100" b="1" i="0" u="none" strike="noStrike" kern="1200" cap="none" spc="0" normalizeH="0" baseline="0" noProof="0">
                <a:ln>
                  <a:noFill/>
                </a:ln>
                <a:solidFill>
                  <a:prstClr val="black"/>
                </a:solidFill>
                <a:effectLst/>
                <a:uLnTx/>
                <a:uFillTx/>
                <a:ea typeface="+mn-ea"/>
                <a:cs typeface="+mn-cs"/>
              </a:rPr>
              <a:t>Data Migration - Workbench, Xpress migration</a:t>
            </a:r>
          </a:p>
          <a:p>
            <a:pPr marL="171450" marR="0" lvl="0" indent="-171450" algn="l" defTabSz="914400" rtl="0" eaLnBrk="1" fontAlgn="auto" latinLnBrk="0" hangingPunct="1">
              <a:lnSpc>
                <a:spcPct val="100000"/>
              </a:lnSpc>
              <a:spcBef>
                <a:spcPts val="0"/>
              </a:spcBef>
              <a:spcAft>
                <a:spcPts val="300"/>
              </a:spcAft>
              <a:buClr>
                <a:srgbClr val="0070AD"/>
              </a:buClr>
              <a:buSzTx/>
              <a:buFont typeface="Wingdings" panose="05000000000000000000" pitchFamily="2" charset="2"/>
              <a:buChar char="§"/>
              <a:tabLst/>
              <a:defRPr/>
            </a:pPr>
            <a:r>
              <a:rPr kumimoji="0" lang="en-US" sz="1100" b="1" i="0" u="none" strike="noStrike" kern="1200" cap="none" spc="0" normalizeH="0" baseline="0" noProof="0">
                <a:ln>
                  <a:noFill/>
                </a:ln>
                <a:solidFill>
                  <a:prstClr val="black"/>
                </a:solidFill>
                <a:effectLst/>
                <a:uLnTx/>
                <a:uFillTx/>
                <a:ea typeface="+mn-ea"/>
                <a:cs typeface="+mn-cs"/>
              </a:rPr>
              <a:t>Merchant Tokenization </a:t>
            </a:r>
            <a:br>
              <a:rPr kumimoji="0" lang="en-US" sz="1100" b="1" i="0" u="none" strike="noStrike" kern="1200" cap="none" spc="0" normalizeH="0" baseline="0" noProof="0">
                <a:ln>
                  <a:noFill/>
                </a:ln>
                <a:solidFill>
                  <a:prstClr val="black"/>
                </a:solidFill>
                <a:effectLst/>
                <a:uLnTx/>
                <a:uFillTx/>
                <a:ea typeface="+mn-ea"/>
                <a:cs typeface="+mn-cs"/>
              </a:rPr>
            </a:br>
            <a:r>
              <a:rPr kumimoji="0" lang="en-US" sz="1050" b="0" i="0" u="none" strike="noStrike" kern="1200" cap="none" spc="0" normalizeH="0" baseline="0" noProof="0">
                <a:ln>
                  <a:noFill/>
                </a:ln>
                <a:solidFill>
                  <a:prstClr val="black"/>
                </a:solidFill>
                <a:effectLst/>
                <a:uLnTx/>
                <a:uFillTx/>
                <a:ea typeface="+mn-ea"/>
                <a:cs typeface="+mn-cs"/>
              </a:rPr>
              <a:t>&amp; EMV Toolkit</a:t>
            </a:r>
            <a:endParaRPr kumimoji="0" lang="en-US" sz="1100" b="0" i="0" u="none" strike="noStrike" kern="1200" cap="none" spc="0" normalizeH="0" baseline="0" noProof="0">
              <a:ln>
                <a:noFill/>
              </a:ln>
              <a:solidFill>
                <a:prstClr val="black"/>
              </a:solidFill>
              <a:effectLst/>
              <a:uLnTx/>
              <a:uFillTx/>
              <a:ea typeface="+mn-ea"/>
              <a:cs typeface="+mn-cs"/>
            </a:endParaRPr>
          </a:p>
          <a:p>
            <a:pPr marL="171450" marR="0" lvl="0" indent="-171450" algn="l" defTabSz="914400" rtl="0" eaLnBrk="1" fontAlgn="auto" latinLnBrk="0" hangingPunct="1">
              <a:lnSpc>
                <a:spcPct val="100000"/>
              </a:lnSpc>
              <a:spcBef>
                <a:spcPts val="0"/>
              </a:spcBef>
              <a:spcAft>
                <a:spcPts val="0"/>
              </a:spcAft>
              <a:buClr>
                <a:srgbClr val="0070AD"/>
              </a:buClr>
              <a:buSzTx/>
              <a:buFont typeface="Wingdings" panose="05000000000000000000" pitchFamily="2" charset="2"/>
              <a:buChar char="§"/>
              <a:tabLst/>
              <a:defRPr/>
            </a:pPr>
            <a:r>
              <a:rPr kumimoji="0" lang="en-US" sz="1100" b="1" i="0" u="none" strike="noStrike" kern="1200" cap="none" spc="0" normalizeH="0" baseline="0" noProof="0">
                <a:ln>
                  <a:noFill/>
                </a:ln>
                <a:solidFill>
                  <a:prstClr val="black"/>
                </a:solidFill>
                <a:effectLst/>
                <a:uLnTx/>
                <a:uFillTx/>
                <a:ea typeface="+mn-ea"/>
                <a:cs typeface="+mn-cs"/>
              </a:rPr>
              <a:t>ADAPT </a:t>
            </a:r>
            <a:r>
              <a:rPr kumimoji="0" lang="en-US" sz="1200" b="0" i="0" u="none" strike="noStrike" kern="1200" cap="none" spc="0" normalizeH="0" baseline="0" noProof="0">
                <a:ln>
                  <a:noFill/>
                </a:ln>
                <a:solidFill>
                  <a:prstClr val="black"/>
                </a:solidFill>
                <a:effectLst/>
                <a:uLnTx/>
                <a:uFillTx/>
                <a:ea typeface="+mn-ea"/>
                <a:cs typeface="+mn-cs"/>
              </a:rPr>
              <a:t>– </a:t>
            </a:r>
            <a:r>
              <a:rPr kumimoji="0" lang="en-US" sz="1050" b="0" i="0" u="none" strike="noStrike" kern="1200" cap="none" spc="0" normalizeH="0" baseline="0" noProof="0">
                <a:ln>
                  <a:noFill/>
                </a:ln>
                <a:solidFill>
                  <a:prstClr val="black"/>
                </a:solidFill>
                <a:effectLst/>
                <a:uLnTx/>
                <a:uFillTx/>
                <a:ea typeface="+mn-ea"/>
                <a:cs typeface="+mn-cs"/>
              </a:rPr>
              <a:t>Adaptive Test Automation Framework</a:t>
            </a:r>
            <a:endParaRPr kumimoji="0" lang="en-IN" sz="1100" b="0" i="0" u="none" strike="noStrike" kern="1200" cap="none" spc="0" normalizeH="0" baseline="0" noProof="0">
              <a:ln>
                <a:noFill/>
              </a:ln>
              <a:solidFill>
                <a:prstClr val="black"/>
              </a:solidFill>
              <a:effectLst/>
              <a:uLnTx/>
              <a:uFillTx/>
              <a:ea typeface="+mn-ea"/>
              <a:cs typeface="+mn-cs"/>
            </a:endParaRPr>
          </a:p>
        </p:txBody>
      </p:sp>
      <p:sp>
        <p:nvSpPr>
          <p:cNvPr id="48" name="Rectangle 47">
            <a:extLst>
              <a:ext uri="{FF2B5EF4-FFF2-40B4-BE49-F238E27FC236}">
                <a16:creationId xmlns:a16="http://schemas.microsoft.com/office/drawing/2014/main" id="{F894639A-3DD8-A2E7-44C2-07199E46D0B6}"/>
              </a:ext>
            </a:extLst>
          </p:cNvPr>
          <p:cNvSpPr/>
          <p:nvPr/>
        </p:nvSpPr>
        <p:spPr>
          <a:xfrm>
            <a:off x="2052149" y="2529540"/>
            <a:ext cx="1832233" cy="215444"/>
          </a:xfrm>
          <a:prstGeom prst="rect">
            <a:avLst/>
          </a:prstGeom>
          <a:solidFill>
            <a:schemeClr val="bg1"/>
          </a:solidFill>
          <a:ln>
            <a:solidFill>
              <a:schemeClr val="bg1"/>
            </a:solidFill>
          </a:ln>
        </p:spPr>
        <p:txBody>
          <a:bodyPr wrap="none" lIns="0" tIns="0" rIns="0" bIns="0"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srgbClr val="12ABDB"/>
                </a:solidFill>
                <a:effectLst/>
                <a:uLnTx/>
                <a:uFillTx/>
                <a:ea typeface="+mn-ea"/>
                <a:cs typeface="+mn-cs"/>
              </a:rPr>
              <a:t>100 + IP and Solutions</a:t>
            </a:r>
          </a:p>
        </p:txBody>
      </p:sp>
      <p:pic>
        <p:nvPicPr>
          <p:cNvPr id="49" name="Picture 48">
            <a:extLst>
              <a:ext uri="{FF2B5EF4-FFF2-40B4-BE49-F238E27FC236}">
                <a16:creationId xmlns:a16="http://schemas.microsoft.com/office/drawing/2014/main" id="{5D3587AD-6E23-0D0A-1E07-01F6E48ECCEB}"/>
              </a:ext>
            </a:extLst>
          </p:cNvPr>
          <p:cNvPicPr>
            <a:picLocks noChangeAspect="1"/>
          </p:cNvPicPr>
          <p:nvPr/>
        </p:nvPicPr>
        <p:blipFill rotWithShape="1">
          <a:blip r:embed="rId4"/>
          <a:srcRect l="-1" t="65680" r="86450" b="12591"/>
          <a:stretch/>
        </p:blipFill>
        <p:spPr>
          <a:xfrm>
            <a:off x="6995115" y="6091794"/>
            <a:ext cx="638408" cy="264280"/>
          </a:xfrm>
          <a:prstGeom prst="rect">
            <a:avLst/>
          </a:prstGeom>
        </p:spPr>
      </p:pic>
      <p:pic>
        <p:nvPicPr>
          <p:cNvPr id="50" name="Picture 2" descr="Chappuis Halder">
            <a:extLst>
              <a:ext uri="{FF2B5EF4-FFF2-40B4-BE49-F238E27FC236}">
                <a16:creationId xmlns:a16="http://schemas.microsoft.com/office/drawing/2014/main" id="{1242C82C-90F6-B041-A08E-641659E388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5115" y="5675055"/>
            <a:ext cx="365052" cy="365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D0362BCC-B01D-072A-A934-24FDC2C9AD45}"/>
              </a:ext>
            </a:extLst>
          </p:cNvPr>
          <p:cNvPicPr>
            <a:picLocks noChangeAspect="1"/>
          </p:cNvPicPr>
          <p:nvPr/>
        </p:nvPicPr>
        <p:blipFill rotWithShape="1">
          <a:blip r:embed="rId4"/>
          <a:srcRect l="12960" t="63905" r="71328" b="12058"/>
          <a:stretch/>
        </p:blipFill>
        <p:spPr>
          <a:xfrm>
            <a:off x="7385979" y="5675054"/>
            <a:ext cx="924318" cy="365051"/>
          </a:xfrm>
          <a:prstGeom prst="rect">
            <a:avLst/>
          </a:prstGeom>
        </p:spPr>
      </p:pic>
      <p:pic>
        <p:nvPicPr>
          <p:cNvPr id="53" name="Picture 52">
            <a:extLst>
              <a:ext uri="{FF2B5EF4-FFF2-40B4-BE49-F238E27FC236}">
                <a16:creationId xmlns:a16="http://schemas.microsoft.com/office/drawing/2014/main" id="{8E6C68B9-ACE9-D091-34EF-FA47156DDBA9}"/>
              </a:ext>
            </a:extLst>
          </p:cNvPr>
          <p:cNvPicPr>
            <a:picLocks noChangeAspect="1"/>
          </p:cNvPicPr>
          <p:nvPr/>
        </p:nvPicPr>
        <p:blipFill rotWithShape="1">
          <a:blip r:embed="rId4"/>
          <a:srcRect l="29050" t="62054" r="56627" b="11060"/>
          <a:stretch/>
        </p:blipFill>
        <p:spPr>
          <a:xfrm>
            <a:off x="8342065" y="5675054"/>
            <a:ext cx="751594" cy="364209"/>
          </a:xfrm>
          <a:prstGeom prst="rect">
            <a:avLst/>
          </a:prstGeom>
        </p:spPr>
      </p:pic>
      <p:pic>
        <p:nvPicPr>
          <p:cNvPr id="57" name="Picture 56">
            <a:extLst>
              <a:ext uri="{FF2B5EF4-FFF2-40B4-BE49-F238E27FC236}">
                <a16:creationId xmlns:a16="http://schemas.microsoft.com/office/drawing/2014/main" id="{413AEB07-31FF-2F0B-E910-31AC396CC12C}"/>
              </a:ext>
            </a:extLst>
          </p:cNvPr>
          <p:cNvPicPr>
            <a:picLocks noChangeAspect="1"/>
          </p:cNvPicPr>
          <p:nvPr/>
        </p:nvPicPr>
        <p:blipFill rotWithShape="1">
          <a:blip r:embed="rId4"/>
          <a:srcRect l="44632" t="66723" r="42766" b="12641"/>
          <a:stretch/>
        </p:blipFill>
        <p:spPr>
          <a:xfrm>
            <a:off x="7669081" y="6091794"/>
            <a:ext cx="638408" cy="269889"/>
          </a:xfrm>
          <a:prstGeom prst="rect">
            <a:avLst/>
          </a:prstGeom>
        </p:spPr>
      </p:pic>
      <p:pic>
        <p:nvPicPr>
          <p:cNvPr id="58" name="Picture 57">
            <a:extLst>
              <a:ext uri="{FF2B5EF4-FFF2-40B4-BE49-F238E27FC236}">
                <a16:creationId xmlns:a16="http://schemas.microsoft.com/office/drawing/2014/main" id="{3AECBB94-E7AC-A458-6017-CD28F52BDDF2}"/>
              </a:ext>
            </a:extLst>
          </p:cNvPr>
          <p:cNvPicPr>
            <a:picLocks noChangeAspect="1"/>
          </p:cNvPicPr>
          <p:nvPr/>
        </p:nvPicPr>
        <p:blipFill rotWithShape="1">
          <a:blip r:embed="rId4"/>
          <a:srcRect l="59041" t="66137" r="30626" b="14372"/>
          <a:stretch/>
        </p:blipFill>
        <p:spPr>
          <a:xfrm>
            <a:off x="10347038" y="6091643"/>
            <a:ext cx="336344" cy="251626"/>
          </a:xfrm>
          <a:prstGeom prst="rect">
            <a:avLst/>
          </a:prstGeom>
        </p:spPr>
      </p:pic>
      <p:pic>
        <p:nvPicPr>
          <p:cNvPr id="59" name="Picture 58">
            <a:extLst>
              <a:ext uri="{FF2B5EF4-FFF2-40B4-BE49-F238E27FC236}">
                <a16:creationId xmlns:a16="http://schemas.microsoft.com/office/drawing/2014/main" id="{7BD6DB47-6146-367D-759D-4F96AD62B4C7}"/>
              </a:ext>
            </a:extLst>
          </p:cNvPr>
          <p:cNvPicPr>
            <a:picLocks noChangeAspect="1"/>
          </p:cNvPicPr>
          <p:nvPr/>
        </p:nvPicPr>
        <p:blipFill rotWithShape="1">
          <a:blip r:embed="rId4"/>
          <a:srcRect l="70996" t="66627" r="15202" b="13530"/>
          <a:stretch/>
        </p:blipFill>
        <p:spPr>
          <a:xfrm>
            <a:off x="8914309" y="6091643"/>
            <a:ext cx="700803" cy="260126"/>
          </a:xfrm>
          <a:prstGeom prst="rect">
            <a:avLst/>
          </a:prstGeom>
        </p:spPr>
      </p:pic>
      <p:pic>
        <p:nvPicPr>
          <p:cNvPr id="60" name="Picture 59">
            <a:extLst>
              <a:ext uri="{FF2B5EF4-FFF2-40B4-BE49-F238E27FC236}">
                <a16:creationId xmlns:a16="http://schemas.microsoft.com/office/drawing/2014/main" id="{9A58C7CB-67D6-8C07-FC2D-4EB635143445}"/>
              </a:ext>
            </a:extLst>
          </p:cNvPr>
          <p:cNvPicPr>
            <a:picLocks noChangeAspect="1"/>
          </p:cNvPicPr>
          <p:nvPr/>
        </p:nvPicPr>
        <p:blipFill rotWithShape="1">
          <a:blip r:embed="rId4"/>
          <a:srcRect l="86892" t="67261" r="3265" b="14197"/>
          <a:stretch/>
        </p:blipFill>
        <p:spPr>
          <a:xfrm>
            <a:off x="8342065" y="6091944"/>
            <a:ext cx="540063" cy="262646"/>
          </a:xfrm>
          <a:prstGeom prst="rect">
            <a:avLst/>
          </a:prstGeom>
        </p:spPr>
      </p:pic>
      <p:sp>
        <p:nvSpPr>
          <p:cNvPr id="61" name="Rectangle 60">
            <a:extLst>
              <a:ext uri="{FF2B5EF4-FFF2-40B4-BE49-F238E27FC236}">
                <a16:creationId xmlns:a16="http://schemas.microsoft.com/office/drawing/2014/main" id="{84BB4ED4-C0E4-1BA4-D854-E0ECD20E366C}"/>
              </a:ext>
            </a:extLst>
          </p:cNvPr>
          <p:cNvSpPr/>
          <p:nvPr/>
        </p:nvSpPr>
        <p:spPr>
          <a:xfrm>
            <a:off x="7008311" y="5414731"/>
            <a:ext cx="1754690" cy="153888"/>
          </a:xfrm>
          <a:prstGeom prst="rect">
            <a:avLst/>
          </a:prstGeom>
          <a:noFill/>
        </p:spPr>
        <p:txBody>
          <a:bodyPr wrap="square" lIns="0" tIns="0" rIns="0" bIns="0" anchor="ctr">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ea typeface="Verdana" panose="020B0604030504040204" pitchFamily="34" charset="0"/>
                <a:cs typeface="Verdana" panose="020B0604030504040204" pitchFamily="34" charset="0"/>
              </a:rPr>
              <a:t>Recent Acquisitions</a:t>
            </a:r>
          </a:p>
        </p:txBody>
      </p:sp>
      <p:cxnSp>
        <p:nvCxnSpPr>
          <p:cNvPr id="63" name="Straight Connector 62">
            <a:extLst>
              <a:ext uri="{FF2B5EF4-FFF2-40B4-BE49-F238E27FC236}">
                <a16:creationId xmlns:a16="http://schemas.microsoft.com/office/drawing/2014/main" id="{E76AF7B2-A0EF-B44F-EAEA-099E6992E9EC}"/>
              </a:ext>
            </a:extLst>
          </p:cNvPr>
          <p:cNvCxnSpPr>
            <a:cxnSpLocks/>
          </p:cNvCxnSpPr>
          <p:nvPr/>
        </p:nvCxnSpPr>
        <p:spPr>
          <a:xfrm>
            <a:off x="10858864" y="5297075"/>
            <a:ext cx="0" cy="116563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4FCF5A1-1D62-DC7C-12E6-196D6EDFA232}"/>
              </a:ext>
            </a:extLst>
          </p:cNvPr>
          <p:cNvSpPr/>
          <p:nvPr/>
        </p:nvSpPr>
        <p:spPr>
          <a:xfrm>
            <a:off x="10976157" y="5428445"/>
            <a:ext cx="1582923" cy="153888"/>
          </a:xfrm>
          <a:prstGeom prst="rect">
            <a:avLst/>
          </a:prstGeom>
          <a:noFill/>
        </p:spPr>
        <p:txBody>
          <a:bodyPr wrap="square" lIns="0" tIns="0" rIns="0" bIns="0" anchor="ctr">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sz="1400" b="1" i="0" u="none" strike="noStrike" kern="1200" cap="none" spc="0" normalizeH="0" baseline="0" noProof="0">
                <a:ln>
                  <a:noFill/>
                </a:ln>
                <a:solidFill>
                  <a:schemeClr val="bg1"/>
                </a:solidFill>
                <a:effectLst/>
                <a:uLnTx/>
                <a:uFillTx/>
                <a:ea typeface="Verdana" panose="020B0604030504040204" pitchFamily="34" charset="0"/>
                <a:cs typeface="Verdana" panose="020B0604030504040204" pitchFamily="34" charset="0"/>
              </a:rPr>
              <a:t>Recognition</a:t>
            </a:r>
          </a:p>
        </p:txBody>
      </p:sp>
      <p:sp>
        <p:nvSpPr>
          <p:cNvPr id="36" name="TextBox 35">
            <a:extLst>
              <a:ext uri="{FF2B5EF4-FFF2-40B4-BE49-F238E27FC236}">
                <a16:creationId xmlns:a16="http://schemas.microsoft.com/office/drawing/2014/main" id="{696BBF16-6713-BC71-ADB8-0595ECAA78E2}"/>
              </a:ext>
            </a:extLst>
          </p:cNvPr>
          <p:cNvSpPr txBox="1"/>
          <p:nvPr/>
        </p:nvSpPr>
        <p:spPr>
          <a:xfrm>
            <a:off x="341804" y="3614773"/>
            <a:ext cx="23269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
                <a:srgbClr val="0070AD"/>
              </a:buClr>
              <a:buSzTx/>
              <a:buFontTx/>
              <a:buNone/>
              <a:tabLst/>
              <a:defRPr/>
            </a:pPr>
            <a:r>
              <a:rPr kumimoji="0" lang="en-US" sz="1100" b="0" i="0" u="none" strike="noStrike" kern="0" cap="none" spc="0" normalizeH="0" baseline="0" noProof="0">
                <a:ln>
                  <a:noFill/>
                </a:ln>
                <a:solidFill>
                  <a:srgbClr val="000000"/>
                </a:solidFill>
                <a:effectLst/>
                <a:uLnTx/>
                <a:uFillTx/>
                <a:ea typeface="Verdana" panose="020B0604030504040204" pitchFamily="34" charset="0"/>
              </a:rPr>
              <a:t>of the top 15 </a:t>
            </a:r>
            <a:r>
              <a:rPr kumimoji="0" lang="en-US" sz="1100" b="0" i="0" u="none" strike="noStrike" kern="0" cap="none" spc="0" normalizeH="0" baseline="0" noProof="0">
                <a:ln>
                  <a:noFill/>
                </a:ln>
                <a:solidFill>
                  <a:srgbClr val="000000"/>
                </a:solidFill>
                <a:effectLst/>
                <a:uLnTx/>
                <a:uFillTx/>
                <a:ea typeface="Verdana" panose="020B0604030504040204" pitchFamily="34" charset="0"/>
                <a:cs typeface="Verdana" panose="020B0604030504040204" pitchFamily="34" charset="0"/>
              </a:rPr>
              <a:t>Banks</a:t>
            </a:r>
            <a:endParaRPr kumimoji="0" lang="en-IN" sz="1100" b="0" i="0" u="none" strike="noStrike" kern="1200" cap="none" spc="0" normalizeH="0" baseline="0" noProof="0">
              <a:ln>
                <a:noFill/>
              </a:ln>
              <a:solidFill>
                <a:prstClr val="black"/>
              </a:solidFill>
              <a:effectLst/>
              <a:uLnTx/>
              <a:uFillTx/>
            </a:endParaRPr>
          </a:p>
        </p:txBody>
      </p:sp>
      <p:sp>
        <p:nvSpPr>
          <p:cNvPr id="37" name="TextBox 36">
            <a:extLst>
              <a:ext uri="{FF2B5EF4-FFF2-40B4-BE49-F238E27FC236}">
                <a16:creationId xmlns:a16="http://schemas.microsoft.com/office/drawing/2014/main" id="{2C9EF1DE-F520-93FE-9ED4-D616851FB574}"/>
              </a:ext>
            </a:extLst>
          </p:cNvPr>
          <p:cNvSpPr txBox="1"/>
          <p:nvPr/>
        </p:nvSpPr>
        <p:spPr>
          <a:xfrm>
            <a:off x="341804" y="4478303"/>
            <a:ext cx="232691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
                <a:srgbClr val="0070AD"/>
              </a:buClr>
              <a:buSzTx/>
              <a:buFontTx/>
              <a:buNone/>
              <a:tabLst/>
              <a:defRPr/>
            </a:pPr>
            <a:r>
              <a:rPr kumimoji="0" lang="en-US" sz="1100" b="0" i="0" u="none" strike="noStrike" kern="0" cap="none" spc="0" normalizeH="0" baseline="0" noProof="0">
                <a:ln>
                  <a:noFill/>
                </a:ln>
                <a:solidFill>
                  <a:srgbClr val="000000"/>
                </a:solidFill>
                <a:effectLst/>
                <a:uLnTx/>
                <a:uFillTx/>
                <a:ea typeface="Verdana" panose="020B0604030504040204" pitchFamily="34" charset="0"/>
                <a:cs typeface="+mn-cs"/>
              </a:rPr>
              <a:t>associates</a:t>
            </a:r>
            <a:endParaRPr kumimoji="0" lang="en-IN" sz="1100" b="0" i="0" u="none" strike="noStrike" kern="1200" cap="none" spc="0" normalizeH="0" baseline="0" noProof="0">
              <a:ln>
                <a:noFill/>
              </a:ln>
              <a:solidFill>
                <a:prstClr val="black"/>
              </a:solidFill>
              <a:effectLst/>
              <a:uLnTx/>
              <a:uFillTx/>
              <a:cs typeface="+mn-cs"/>
            </a:endParaRPr>
          </a:p>
        </p:txBody>
      </p:sp>
      <p:sp>
        <p:nvSpPr>
          <p:cNvPr id="39" name="Title 38">
            <a:extLst>
              <a:ext uri="{FF2B5EF4-FFF2-40B4-BE49-F238E27FC236}">
                <a16:creationId xmlns:a16="http://schemas.microsoft.com/office/drawing/2014/main" id="{F4A0AB26-524C-2484-63C6-F978955B41D0}"/>
              </a:ext>
            </a:extLst>
          </p:cNvPr>
          <p:cNvSpPr>
            <a:spLocks noGrp="1"/>
          </p:cNvSpPr>
          <p:nvPr>
            <p:ph type="title"/>
          </p:nvPr>
        </p:nvSpPr>
        <p:spPr>
          <a:xfrm>
            <a:off x="3938106" y="250365"/>
            <a:ext cx="6987069" cy="716711"/>
          </a:xfrm>
        </p:spPr>
        <p:txBody>
          <a:bodyPr anchor="t"/>
          <a:lstStyle/>
          <a:p>
            <a:r>
              <a:rPr lang="en-US">
                <a:solidFill>
                  <a:schemeClr val="bg1"/>
                </a:solidFill>
              </a:rPr>
              <a:t>Our Banking &amp; Capital markets Capabilities</a:t>
            </a:r>
            <a:endParaRPr lang="en-GB">
              <a:solidFill>
                <a:schemeClr val="bg1"/>
              </a:solidFill>
            </a:endParaRPr>
          </a:p>
        </p:txBody>
      </p:sp>
      <p:cxnSp>
        <p:nvCxnSpPr>
          <p:cNvPr id="2" name="Straight Connector 1">
            <a:extLst>
              <a:ext uri="{FF2B5EF4-FFF2-40B4-BE49-F238E27FC236}">
                <a16:creationId xmlns:a16="http://schemas.microsoft.com/office/drawing/2014/main" id="{85F80C82-385A-8693-D6E7-F46A06AB1C46}"/>
              </a:ext>
            </a:extLst>
          </p:cNvPr>
          <p:cNvCxnSpPr>
            <a:cxnSpLocks/>
          </p:cNvCxnSpPr>
          <p:nvPr/>
        </p:nvCxnSpPr>
        <p:spPr>
          <a:xfrm flipH="1">
            <a:off x="4003768" y="1651717"/>
            <a:ext cx="7789256"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C4639852-082F-E0D7-176F-4E635F74DD5E}"/>
              </a:ext>
            </a:extLst>
          </p:cNvPr>
          <p:cNvPicPr>
            <a:picLocks noChangeAspect="1"/>
          </p:cNvPicPr>
          <p:nvPr/>
        </p:nvPicPr>
        <p:blipFill>
          <a:blip r:embed="rId6"/>
          <a:stretch>
            <a:fillRect/>
          </a:stretch>
        </p:blipFill>
        <p:spPr>
          <a:xfrm>
            <a:off x="10956095" y="5622972"/>
            <a:ext cx="1113458" cy="701631"/>
          </a:xfrm>
          <a:prstGeom prst="rect">
            <a:avLst/>
          </a:prstGeom>
        </p:spPr>
      </p:pic>
      <p:sp>
        <p:nvSpPr>
          <p:cNvPr id="27" name="Rectangle: Rounded Corners 26">
            <a:extLst>
              <a:ext uri="{FF2B5EF4-FFF2-40B4-BE49-F238E27FC236}">
                <a16:creationId xmlns:a16="http://schemas.microsoft.com/office/drawing/2014/main" id="{193065F3-1F19-717D-493A-754529C31C22}"/>
              </a:ext>
            </a:extLst>
          </p:cNvPr>
          <p:cNvSpPr/>
          <p:nvPr/>
        </p:nvSpPr>
        <p:spPr>
          <a:xfrm>
            <a:off x="4623195" y="2858022"/>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32" name="Rectangle: Rounded Corners 31">
            <a:extLst>
              <a:ext uri="{FF2B5EF4-FFF2-40B4-BE49-F238E27FC236}">
                <a16:creationId xmlns:a16="http://schemas.microsoft.com/office/drawing/2014/main" id="{0609AE28-9105-4918-85EF-78143CC03C9D}"/>
              </a:ext>
            </a:extLst>
          </p:cNvPr>
          <p:cNvSpPr/>
          <p:nvPr/>
        </p:nvSpPr>
        <p:spPr>
          <a:xfrm>
            <a:off x="5284572" y="2858022"/>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33" name="Rectangle: Rounded Corners 32">
            <a:extLst>
              <a:ext uri="{FF2B5EF4-FFF2-40B4-BE49-F238E27FC236}">
                <a16:creationId xmlns:a16="http://schemas.microsoft.com/office/drawing/2014/main" id="{BCA9C54B-B0C7-9599-E095-5C68A4CDFD01}"/>
              </a:ext>
            </a:extLst>
          </p:cNvPr>
          <p:cNvSpPr/>
          <p:nvPr/>
        </p:nvSpPr>
        <p:spPr>
          <a:xfrm>
            <a:off x="5945949" y="2858022"/>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34" name="Rectangle: Rounded Corners 33">
            <a:extLst>
              <a:ext uri="{FF2B5EF4-FFF2-40B4-BE49-F238E27FC236}">
                <a16:creationId xmlns:a16="http://schemas.microsoft.com/office/drawing/2014/main" id="{2C38369B-8942-3A82-0F44-8922AA86633D}"/>
              </a:ext>
            </a:extLst>
          </p:cNvPr>
          <p:cNvSpPr/>
          <p:nvPr/>
        </p:nvSpPr>
        <p:spPr>
          <a:xfrm>
            <a:off x="6607326" y="2858022"/>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35" name="Rectangle: Rounded Corners 34">
            <a:extLst>
              <a:ext uri="{FF2B5EF4-FFF2-40B4-BE49-F238E27FC236}">
                <a16:creationId xmlns:a16="http://schemas.microsoft.com/office/drawing/2014/main" id="{034ABDA6-3088-91A8-6E77-17D45DD8912D}"/>
              </a:ext>
            </a:extLst>
          </p:cNvPr>
          <p:cNvSpPr/>
          <p:nvPr/>
        </p:nvSpPr>
        <p:spPr>
          <a:xfrm>
            <a:off x="7268702" y="2858022"/>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40" name="Rectangle: Rounded Corners 39">
            <a:extLst>
              <a:ext uri="{FF2B5EF4-FFF2-40B4-BE49-F238E27FC236}">
                <a16:creationId xmlns:a16="http://schemas.microsoft.com/office/drawing/2014/main" id="{3040E072-3232-60D0-CAEA-9463DDE60DB7}"/>
              </a:ext>
            </a:extLst>
          </p:cNvPr>
          <p:cNvSpPr/>
          <p:nvPr/>
        </p:nvSpPr>
        <p:spPr>
          <a:xfrm>
            <a:off x="4623195" y="3142639"/>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43" name="Rectangle: Rounded Corners 42">
            <a:extLst>
              <a:ext uri="{FF2B5EF4-FFF2-40B4-BE49-F238E27FC236}">
                <a16:creationId xmlns:a16="http://schemas.microsoft.com/office/drawing/2014/main" id="{241C4E83-2305-8ACD-665A-37A971C5D6A9}"/>
              </a:ext>
            </a:extLst>
          </p:cNvPr>
          <p:cNvSpPr/>
          <p:nvPr/>
        </p:nvSpPr>
        <p:spPr>
          <a:xfrm>
            <a:off x="5284572" y="3142639"/>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44" name="Rectangle: Rounded Corners 43">
            <a:extLst>
              <a:ext uri="{FF2B5EF4-FFF2-40B4-BE49-F238E27FC236}">
                <a16:creationId xmlns:a16="http://schemas.microsoft.com/office/drawing/2014/main" id="{35BB46CE-CBE7-3E8F-A876-2F34CCB20AB1}"/>
              </a:ext>
            </a:extLst>
          </p:cNvPr>
          <p:cNvSpPr/>
          <p:nvPr/>
        </p:nvSpPr>
        <p:spPr>
          <a:xfrm>
            <a:off x="5945949" y="3142639"/>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46" name="Rectangle: Rounded Corners 45">
            <a:extLst>
              <a:ext uri="{FF2B5EF4-FFF2-40B4-BE49-F238E27FC236}">
                <a16:creationId xmlns:a16="http://schemas.microsoft.com/office/drawing/2014/main" id="{A807E8C3-F854-94ED-A86A-530D0FA9C88C}"/>
              </a:ext>
            </a:extLst>
          </p:cNvPr>
          <p:cNvSpPr/>
          <p:nvPr/>
        </p:nvSpPr>
        <p:spPr>
          <a:xfrm>
            <a:off x="6607326" y="3142639"/>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52" name="Rectangle: Rounded Corners 51">
            <a:extLst>
              <a:ext uri="{FF2B5EF4-FFF2-40B4-BE49-F238E27FC236}">
                <a16:creationId xmlns:a16="http://schemas.microsoft.com/office/drawing/2014/main" id="{83E5FD86-D583-0BD0-E787-EAC95AF4F4C4}"/>
              </a:ext>
            </a:extLst>
          </p:cNvPr>
          <p:cNvSpPr/>
          <p:nvPr/>
        </p:nvSpPr>
        <p:spPr>
          <a:xfrm>
            <a:off x="7268702" y="3142639"/>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54" name="Rectangle: Rounded Corners 53">
            <a:extLst>
              <a:ext uri="{FF2B5EF4-FFF2-40B4-BE49-F238E27FC236}">
                <a16:creationId xmlns:a16="http://schemas.microsoft.com/office/drawing/2014/main" id="{854F6739-95DD-4FB9-42B0-E541CEB7B7C2}"/>
              </a:ext>
            </a:extLst>
          </p:cNvPr>
          <p:cNvSpPr/>
          <p:nvPr/>
        </p:nvSpPr>
        <p:spPr>
          <a:xfrm>
            <a:off x="4623195" y="343663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55" name="Rectangle: Rounded Corners 54">
            <a:extLst>
              <a:ext uri="{FF2B5EF4-FFF2-40B4-BE49-F238E27FC236}">
                <a16:creationId xmlns:a16="http://schemas.microsoft.com/office/drawing/2014/main" id="{F42B73FC-1E11-09F5-3979-5DA7EDD7C195}"/>
              </a:ext>
            </a:extLst>
          </p:cNvPr>
          <p:cNvSpPr/>
          <p:nvPr/>
        </p:nvSpPr>
        <p:spPr>
          <a:xfrm>
            <a:off x="5284572" y="343663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56" name="Rectangle: Rounded Corners 55">
            <a:extLst>
              <a:ext uri="{FF2B5EF4-FFF2-40B4-BE49-F238E27FC236}">
                <a16:creationId xmlns:a16="http://schemas.microsoft.com/office/drawing/2014/main" id="{274E61D0-91CD-D735-6FE1-B1105303098A}"/>
              </a:ext>
            </a:extLst>
          </p:cNvPr>
          <p:cNvSpPr/>
          <p:nvPr/>
        </p:nvSpPr>
        <p:spPr>
          <a:xfrm>
            <a:off x="5945949" y="343663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62" name="Rectangle: Rounded Corners 61">
            <a:extLst>
              <a:ext uri="{FF2B5EF4-FFF2-40B4-BE49-F238E27FC236}">
                <a16:creationId xmlns:a16="http://schemas.microsoft.com/office/drawing/2014/main" id="{EEAAC490-457F-CDC1-8709-FB3B23E8E3AF}"/>
              </a:ext>
            </a:extLst>
          </p:cNvPr>
          <p:cNvSpPr/>
          <p:nvPr/>
        </p:nvSpPr>
        <p:spPr>
          <a:xfrm>
            <a:off x="6607326" y="343663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65" name="Rectangle: Rounded Corners 64">
            <a:extLst>
              <a:ext uri="{FF2B5EF4-FFF2-40B4-BE49-F238E27FC236}">
                <a16:creationId xmlns:a16="http://schemas.microsoft.com/office/drawing/2014/main" id="{FB7EB488-F56C-0D75-C87C-8E08A2C11C40}"/>
              </a:ext>
            </a:extLst>
          </p:cNvPr>
          <p:cNvSpPr/>
          <p:nvPr/>
        </p:nvSpPr>
        <p:spPr>
          <a:xfrm>
            <a:off x="7268702" y="343663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66" name="Rectangle: Rounded Corners 65">
            <a:extLst>
              <a:ext uri="{FF2B5EF4-FFF2-40B4-BE49-F238E27FC236}">
                <a16:creationId xmlns:a16="http://schemas.microsoft.com/office/drawing/2014/main" id="{FACB7579-91CF-92B3-645F-1B54CC621A5C}"/>
              </a:ext>
            </a:extLst>
          </p:cNvPr>
          <p:cNvSpPr/>
          <p:nvPr/>
        </p:nvSpPr>
        <p:spPr>
          <a:xfrm>
            <a:off x="4623195" y="372521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67" name="Rectangle: Rounded Corners 66">
            <a:extLst>
              <a:ext uri="{FF2B5EF4-FFF2-40B4-BE49-F238E27FC236}">
                <a16:creationId xmlns:a16="http://schemas.microsoft.com/office/drawing/2014/main" id="{78A98C0A-6996-7E2D-B324-04207AEADEAE}"/>
              </a:ext>
            </a:extLst>
          </p:cNvPr>
          <p:cNvSpPr/>
          <p:nvPr/>
        </p:nvSpPr>
        <p:spPr>
          <a:xfrm>
            <a:off x="5284572" y="372521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68" name="Rectangle: Rounded Corners 67">
            <a:extLst>
              <a:ext uri="{FF2B5EF4-FFF2-40B4-BE49-F238E27FC236}">
                <a16:creationId xmlns:a16="http://schemas.microsoft.com/office/drawing/2014/main" id="{EFDD95C0-1F82-AA23-D8A9-EB5DF50EAAAC}"/>
              </a:ext>
            </a:extLst>
          </p:cNvPr>
          <p:cNvSpPr/>
          <p:nvPr/>
        </p:nvSpPr>
        <p:spPr>
          <a:xfrm>
            <a:off x="5945949" y="372521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69" name="Rectangle: Rounded Corners 68">
            <a:extLst>
              <a:ext uri="{FF2B5EF4-FFF2-40B4-BE49-F238E27FC236}">
                <a16:creationId xmlns:a16="http://schemas.microsoft.com/office/drawing/2014/main" id="{85FD1416-34E6-3D59-435C-E75B0ED0173E}"/>
              </a:ext>
            </a:extLst>
          </p:cNvPr>
          <p:cNvSpPr/>
          <p:nvPr/>
        </p:nvSpPr>
        <p:spPr>
          <a:xfrm>
            <a:off x="6607326" y="372521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71" name="Rectangle: Rounded Corners 70">
            <a:extLst>
              <a:ext uri="{FF2B5EF4-FFF2-40B4-BE49-F238E27FC236}">
                <a16:creationId xmlns:a16="http://schemas.microsoft.com/office/drawing/2014/main" id="{874C0C23-E24D-0DBE-53CD-73C02EC3A2A2}"/>
              </a:ext>
            </a:extLst>
          </p:cNvPr>
          <p:cNvSpPr/>
          <p:nvPr/>
        </p:nvSpPr>
        <p:spPr>
          <a:xfrm>
            <a:off x="7268702" y="372521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72" name="Rectangle: Rounded Corners 71">
            <a:extLst>
              <a:ext uri="{FF2B5EF4-FFF2-40B4-BE49-F238E27FC236}">
                <a16:creationId xmlns:a16="http://schemas.microsoft.com/office/drawing/2014/main" id="{A3052E48-E071-080E-4BAD-E6C769B1A030}"/>
              </a:ext>
            </a:extLst>
          </p:cNvPr>
          <p:cNvSpPr/>
          <p:nvPr/>
        </p:nvSpPr>
        <p:spPr>
          <a:xfrm>
            <a:off x="4623195" y="4006262"/>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73" name="Rectangle: Rounded Corners 72">
            <a:extLst>
              <a:ext uri="{FF2B5EF4-FFF2-40B4-BE49-F238E27FC236}">
                <a16:creationId xmlns:a16="http://schemas.microsoft.com/office/drawing/2014/main" id="{EEF1EA6B-DB98-F251-CA0D-33CD8109C47C}"/>
              </a:ext>
            </a:extLst>
          </p:cNvPr>
          <p:cNvSpPr/>
          <p:nvPr/>
        </p:nvSpPr>
        <p:spPr>
          <a:xfrm>
            <a:off x="5284572" y="4006262"/>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74" name="Rectangle: Rounded Corners 73">
            <a:extLst>
              <a:ext uri="{FF2B5EF4-FFF2-40B4-BE49-F238E27FC236}">
                <a16:creationId xmlns:a16="http://schemas.microsoft.com/office/drawing/2014/main" id="{8E7C5731-312F-40DE-AF93-93B05728AFC1}"/>
              </a:ext>
            </a:extLst>
          </p:cNvPr>
          <p:cNvSpPr/>
          <p:nvPr/>
        </p:nvSpPr>
        <p:spPr>
          <a:xfrm>
            <a:off x="5945949" y="4006262"/>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75" name="Rectangle: Rounded Corners 74">
            <a:extLst>
              <a:ext uri="{FF2B5EF4-FFF2-40B4-BE49-F238E27FC236}">
                <a16:creationId xmlns:a16="http://schemas.microsoft.com/office/drawing/2014/main" id="{FF833AE4-9307-25CA-2DF7-1907499925FB}"/>
              </a:ext>
            </a:extLst>
          </p:cNvPr>
          <p:cNvSpPr/>
          <p:nvPr/>
        </p:nvSpPr>
        <p:spPr>
          <a:xfrm>
            <a:off x="6607326" y="4006262"/>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76" name="Rectangle: Rounded Corners 75">
            <a:extLst>
              <a:ext uri="{FF2B5EF4-FFF2-40B4-BE49-F238E27FC236}">
                <a16:creationId xmlns:a16="http://schemas.microsoft.com/office/drawing/2014/main" id="{740C8CFB-C4AE-5862-EE5A-7AF02F25E155}"/>
              </a:ext>
            </a:extLst>
          </p:cNvPr>
          <p:cNvSpPr/>
          <p:nvPr/>
        </p:nvSpPr>
        <p:spPr>
          <a:xfrm>
            <a:off x="7268702" y="4006262"/>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77" name="Rectangle: Rounded Corners 76">
            <a:extLst>
              <a:ext uri="{FF2B5EF4-FFF2-40B4-BE49-F238E27FC236}">
                <a16:creationId xmlns:a16="http://schemas.microsoft.com/office/drawing/2014/main" id="{4A869FEF-19C1-8453-F182-081818030135}"/>
              </a:ext>
            </a:extLst>
          </p:cNvPr>
          <p:cNvSpPr/>
          <p:nvPr/>
        </p:nvSpPr>
        <p:spPr>
          <a:xfrm>
            <a:off x="4623195" y="4290879"/>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78" name="Rectangle: Rounded Corners 77">
            <a:extLst>
              <a:ext uri="{FF2B5EF4-FFF2-40B4-BE49-F238E27FC236}">
                <a16:creationId xmlns:a16="http://schemas.microsoft.com/office/drawing/2014/main" id="{3A447B70-376E-4E1D-E125-D9107B22188D}"/>
              </a:ext>
            </a:extLst>
          </p:cNvPr>
          <p:cNvSpPr/>
          <p:nvPr/>
        </p:nvSpPr>
        <p:spPr>
          <a:xfrm>
            <a:off x="5284572" y="4290879"/>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79" name="Rectangle: Rounded Corners 78">
            <a:extLst>
              <a:ext uri="{FF2B5EF4-FFF2-40B4-BE49-F238E27FC236}">
                <a16:creationId xmlns:a16="http://schemas.microsoft.com/office/drawing/2014/main" id="{22535A56-EC5F-48EE-2258-A178201DF767}"/>
              </a:ext>
            </a:extLst>
          </p:cNvPr>
          <p:cNvSpPr/>
          <p:nvPr/>
        </p:nvSpPr>
        <p:spPr>
          <a:xfrm>
            <a:off x="5945949" y="4290879"/>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80" name="Rectangle: Rounded Corners 79">
            <a:extLst>
              <a:ext uri="{FF2B5EF4-FFF2-40B4-BE49-F238E27FC236}">
                <a16:creationId xmlns:a16="http://schemas.microsoft.com/office/drawing/2014/main" id="{8286CBC9-1221-94B1-6E68-89ED90C83D24}"/>
              </a:ext>
            </a:extLst>
          </p:cNvPr>
          <p:cNvSpPr/>
          <p:nvPr/>
        </p:nvSpPr>
        <p:spPr>
          <a:xfrm>
            <a:off x="6607326" y="4290879"/>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81" name="Rectangle: Rounded Corners 80">
            <a:extLst>
              <a:ext uri="{FF2B5EF4-FFF2-40B4-BE49-F238E27FC236}">
                <a16:creationId xmlns:a16="http://schemas.microsoft.com/office/drawing/2014/main" id="{490A14DF-F056-617E-73C5-B856169E8429}"/>
              </a:ext>
            </a:extLst>
          </p:cNvPr>
          <p:cNvSpPr/>
          <p:nvPr/>
        </p:nvSpPr>
        <p:spPr>
          <a:xfrm>
            <a:off x="7268702" y="4290879"/>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82" name="Rectangle: Rounded Corners 81">
            <a:extLst>
              <a:ext uri="{FF2B5EF4-FFF2-40B4-BE49-F238E27FC236}">
                <a16:creationId xmlns:a16="http://schemas.microsoft.com/office/drawing/2014/main" id="{EAF5BB1B-0046-F45F-334F-41FB7CF8D9C0}"/>
              </a:ext>
            </a:extLst>
          </p:cNvPr>
          <p:cNvSpPr/>
          <p:nvPr/>
        </p:nvSpPr>
        <p:spPr>
          <a:xfrm>
            <a:off x="4623195" y="458487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83" name="Rectangle: Rounded Corners 82">
            <a:extLst>
              <a:ext uri="{FF2B5EF4-FFF2-40B4-BE49-F238E27FC236}">
                <a16:creationId xmlns:a16="http://schemas.microsoft.com/office/drawing/2014/main" id="{E3903085-2F08-0425-DE32-AFE4C219CDC2}"/>
              </a:ext>
            </a:extLst>
          </p:cNvPr>
          <p:cNvSpPr/>
          <p:nvPr/>
        </p:nvSpPr>
        <p:spPr>
          <a:xfrm>
            <a:off x="5284572" y="458487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84" name="Rectangle: Rounded Corners 83">
            <a:extLst>
              <a:ext uri="{FF2B5EF4-FFF2-40B4-BE49-F238E27FC236}">
                <a16:creationId xmlns:a16="http://schemas.microsoft.com/office/drawing/2014/main" id="{143952AF-D488-4324-3529-8595CD8F03DF}"/>
              </a:ext>
            </a:extLst>
          </p:cNvPr>
          <p:cNvSpPr/>
          <p:nvPr/>
        </p:nvSpPr>
        <p:spPr>
          <a:xfrm>
            <a:off x="5945949" y="458487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85" name="Rectangle: Rounded Corners 84">
            <a:extLst>
              <a:ext uri="{FF2B5EF4-FFF2-40B4-BE49-F238E27FC236}">
                <a16:creationId xmlns:a16="http://schemas.microsoft.com/office/drawing/2014/main" id="{4ABB3882-28C0-E32C-481D-6CB8A8AF014A}"/>
              </a:ext>
            </a:extLst>
          </p:cNvPr>
          <p:cNvSpPr/>
          <p:nvPr/>
        </p:nvSpPr>
        <p:spPr>
          <a:xfrm>
            <a:off x="6607326" y="458487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86" name="Rectangle: Rounded Corners 85">
            <a:extLst>
              <a:ext uri="{FF2B5EF4-FFF2-40B4-BE49-F238E27FC236}">
                <a16:creationId xmlns:a16="http://schemas.microsoft.com/office/drawing/2014/main" id="{CF606E52-553F-8914-A786-7A7D222B65F9}"/>
              </a:ext>
            </a:extLst>
          </p:cNvPr>
          <p:cNvSpPr/>
          <p:nvPr/>
        </p:nvSpPr>
        <p:spPr>
          <a:xfrm>
            <a:off x="7268702" y="458487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87" name="Rectangle: Rounded Corners 86">
            <a:extLst>
              <a:ext uri="{FF2B5EF4-FFF2-40B4-BE49-F238E27FC236}">
                <a16:creationId xmlns:a16="http://schemas.microsoft.com/office/drawing/2014/main" id="{6F4DBF95-5565-3E31-7FF8-B372FDF1B19B}"/>
              </a:ext>
            </a:extLst>
          </p:cNvPr>
          <p:cNvSpPr/>
          <p:nvPr/>
        </p:nvSpPr>
        <p:spPr>
          <a:xfrm>
            <a:off x="4623195" y="487345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88" name="Rectangle: Rounded Corners 87">
            <a:extLst>
              <a:ext uri="{FF2B5EF4-FFF2-40B4-BE49-F238E27FC236}">
                <a16:creationId xmlns:a16="http://schemas.microsoft.com/office/drawing/2014/main" id="{6EFB13ED-9B50-F746-8A7E-8011B2FEA5DE}"/>
              </a:ext>
            </a:extLst>
          </p:cNvPr>
          <p:cNvSpPr/>
          <p:nvPr/>
        </p:nvSpPr>
        <p:spPr>
          <a:xfrm>
            <a:off x="5284572" y="487345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89" name="Rectangle: Rounded Corners 88">
            <a:extLst>
              <a:ext uri="{FF2B5EF4-FFF2-40B4-BE49-F238E27FC236}">
                <a16:creationId xmlns:a16="http://schemas.microsoft.com/office/drawing/2014/main" id="{F05216B5-927B-3FD3-F0CA-017A1BDA364E}"/>
              </a:ext>
            </a:extLst>
          </p:cNvPr>
          <p:cNvSpPr/>
          <p:nvPr/>
        </p:nvSpPr>
        <p:spPr>
          <a:xfrm>
            <a:off x="5945949" y="487345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90" name="Rectangle: Rounded Corners 89">
            <a:extLst>
              <a:ext uri="{FF2B5EF4-FFF2-40B4-BE49-F238E27FC236}">
                <a16:creationId xmlns:a16="http://schemas.microsoft.com/office/drawing/2014/main" id="{E6F42E69-27CD-0803-CD1C-5447627653C3}"/>
              </a:ext>
            </a:extLst>
          </p:cNvPr>
          <p:cNvSpPr/>
          <p:nvPr/>
        </p:nvSpPr>
        <p:spPr>
          <a:xfrm>
            <a:off x="6607326" y="487345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sp>
        <p:nvSpPr>
          <p:cNvPr id="91" name="Rectangle: Rounded Corners 90">
            <a:extLst>
              <a:ext uri="{FF2B5EF4-FFF2-40B4-BE49-F238E27FC236}">
                <a16:creationId xmlns:a16="http://schemas.microsoft.com/office/drawing/2014/main" id="{74E996A2-598B-4B49-E457-8F0B4C508028}"/>
              </a:ext>
            </a:extLst>
          </p:cNvPr>
          <p:cNvSpPr/>
          <p:nvPr/>
        </p:nvSpPr>
        <p:spPr>
          <a:xfrm>
            <a:off x="7268702" y="4873453"/>
            <a:ext cx="618472" cy="24461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err="1">
              <a:ln>
                <a:noFill/>
              </a:ln>
              <a:solidFill>
                <a:srgbClr val="FFFFFF"/>
              </a:solidFill>
              <a:effectLst/>
              <a:uLnTx/>
              <a:uFillTx/>
              <a:ea typeface="+mn-ea"/>
              <a:cs typeface="+mn-cs"/>
            </a:endParaRPr>
          </a:p>
        </p:txBody>
      </p:sp>
      <p:pic>
        <p:nvPicPr>
          <p:cNvPr id="97" name="Picture 96">
            <a:extLst>
              <a:ext uri="{FF2B5EF4-FFF2-40B4-BE49-F238E27FC236}">
                <a16:creationId xmlns:a16="http://schemas.microsoft.com/office/drawing/2014/main" id="{A48AAC9A-6851-BE43-1C6C-32E2E9149745}"/>
              </a:ext>
            </a:extLst>
          </p:cNvPr>
          <p:cNvPicPr>
            <a:picLocks noChangeAspect="1"/>
          </p:cNvPicPr>
          <p:nvPr/>
        </p:nvPicPr>
        <p:blipFill>
          <a:blip r:embed="rId7"/>
          <a:stretch>
            <a:fillRect/>
          </a:stretch>
        </p:blipFill>
        <p:spPr>
          <a:xfrm>
            <a:off x="5381147" y="2894276"/>
            <a:ext cx="425322" cy="179084"/>
          </a:xfrm>
          <a:prstGeom prst="rect">
            <a:avLst/>
          </a:prstGeom>
        </p:spPr>
      </p:pic>
      <p:pic>
        <p:nvPicPr>
          <p:cNvPr id="98" name="Picture 97">
            <a:extLst>
              <a:ext uri="{FF2B5EF4-FFF2-40B4-BE49-F238E27FC236}">
                <a16:creationId xmlns:a16="http://schemas.microsoft.com/office/drawing/2014/main" id="{A8C0195F-C91D-AF83-493C-0D9207DA196F}"/>
              </a:ext>
            </a:extLst>
          </p:cNvPr>
          <p:cNvPicPr>
            <a:picLocks noChangeAspect="1"/>
          </p:cNvPicPr>
          <p:nvPr/>
        </p:nvPicPr>
        <p:blipFill rotWithShape="1">
          <a:blip r:embed="rId8"/>
          <a:srcRect l="2656" t="63821" r="77370" b="31019"/>
          <a:stretch/>
        </p:blipFill>
        <p:spPr>
          <a:xfrm>
            <a:off x="7338637" y="4088847"/>
            <a:ext cx="475606" cy="86218"/>
          </a:xfrm>
          <a:prstGeom prst="rect">
            <a:avLst/>
          </a:prstGeom>
        </p:spPr>
      </p:pic>
      <p:pic>
        <p:nvPicPr>
          <p:cNvPr id="102" name="Picture 101">
            <a:extLst>
              <a:ext uri="{FF2B5EF4-FFF2-40B4-BE49-F238E27FC236}">
                <a16:creationId xmlns:a16="http://schemas.microsoft.com/office/drawing/2014/main" id="{FEF197B5-5875-4AEE-FD8D-F26D17E2E00C}"/>
              </a:ext>
            </a:extLst>
          </p:cNvPr>
          <p:cNvPicPr>
            <a:picLocks noChangeAspect="1"/>
          </p:cNvPicPr>
          <p:nvPr/>
        </p:nvPicPr>
        <p:blipFill>
          <a:blip r:embed="rId9"/>
          <a:stretch>
            <a:fillRect/>
          </a:stretch>
        </p:blipFill>
        <p:spPr>
          <a:xfrm>
            <a:off x="4770105" y="3168805"/>
            <a:ext cx="367628" cy="197602"/>
          </a:xfrm>
          <a:prstGeom prst="rect">
            <a:avLst/>
          </a:prstGeom>
        </p:spPr>
      </p:pic>
      <p:pic>
        <p:nvPicPr>
          <p:cNvPr id="103" name="Picture 102">
            <a:extLst>
              <a:ext uri="{FF2B5EF4-FFF2-40B4-BE49-F238E27FC236}">
                <a16:creationId xmlns:a16="http://schemas.microsoft.com/office/drawing/2014/main" id="{4609CF37-6771-506F-BEDC-FCAA1993FE06}"/>
              </a:ext>
            </a:extLst>
          </p:cNvPr>
          <p:cNvPicPr>
            <a:picLocks noChangeAspect="1"/>
          </p:cNvPicPr>
          <p:nvPr/>
        </p:nvPicPr>
        <p:blipFill>
          <a:blip r:embed="rId10"/>
          <a:stretch>
            <a:fillRect/>
          </a:stretch>
        </p:blipFill>
        <p:spPr>
          <a:xfrm>
            <a:off x="5358447" y="3180107"/>
            <a:ext cx="487722" cy="188992"/>
          </a:xfrm>
          <a:prstGeom prst="rect">
            <a:avLst/>
          </a:prstGeom>
        </p:spPr>
      </p:pic>
      <p:pic>
        <p:nvPicPr>
          <p:cNvPr id="104" name="Picture 103">
            <a:extLst>
              <a:ext uri="{FF2B5EF4-FFF2-40B4-BE49-F238E27FC236}">
                <a16:creationId xmlns:a16="http://schemas.microsoft.com/office/drawing/2014/main" id="{3159BD18-1F1E-DB18-757C-B5324C701281}"/>
              </a:ext>
            </a:extLst>
          </p:cNvPr>
          <p:cNvPicPr>
            <a:picLocks noChangeAspect="1"/>
          </p:cNvPicPr>
          <p:nvPr/>
        </p:nvPicPr>
        <p:blipFill>
          <a:blip r:embed="rId11"/>
          <a:stretch>
            <a:fillRect/>
          </a:stretch>
        </p:blipFill>
        <p:spPr>
          <a:xfrm>
            <a:off x="6060698" y="3171593"/>
            <a:ext cx="407148" cy="183714"/>
          </a:xfrm>
          <a:prstGeom prst="rect">
            <a:avLst/>
          </a:prstGeom>
        </p:spPr>
      </p:pic>
      <p:pic>
        <p:nvPicPr>
          <p:cNvPr id="105" name="Picture 104">
            <a:extLst>
              <a:ext uri="{FF2B5EF4-FFF2-40B4-BE49-F238E27FC236}">
                <a16:creationId xmlns:a16="http://schemas.microsoft.com/office/drawing/2014/main" id="{D0AC30BF-FBD1-5B8A-13E3-9466B6BD0058}"/>
              </a:ext>
            </a:extLst>
          </p:cNvPr>
          <p:cNvPicPr>
            <a:picLocks noChangeAspect="1"/>
          </p:cNvPicPr>
          <p:nvPr/>
        </p:nvPicPr>
        <p:blipFill>
          <a:blip r:embed="rId12"/>
          <a:stretch>
            <a:fillRect/>
          </a:stretch>
        </p:blipFill>
        <p:spPr>
          <a:xfrm>
            <a:off x="6664201" y="3207805"/>
            <a:ext cx="499908" cy="133596"/>
          </a:xfrm>
          <a:prstGeom prst="rect">
            <a:avLst/>
          </a:prstGeom>
        </p:spPr>
      </p:pic>
      <p:pic>
        <p:nvPicPr>
          <p:cNvPr id="106" name="Picture 105">
            <a:extLst>
              <a:ext uri="{FF2B5EF4-FFF2-40B4-BE49-F238E27FC236}">
                <a16:creationId xmlns:a16="http://schemas.microsoft.com/office/drawing/2014/main" id="{346AD654-8226-77B8-A0C3-E5620248C0E7}"/>
              </a:ext>
            </a:extLst>
          </p:cNvPr>
          <p:cNvPicPr>
            <a:picLocks noChangeAspect="1"/>
          </p:cNvPicPr>
          <p:nvPr/>
        </p:nvPicPr>
        <p:blipFill rotWithShape="1">
          <a:blip r:embed="rId13"/>
          <a:srcRect t="5255" r="54023" b="36448"/>
          <a:stretch/>
        </p:blipFill>
        <p:spPr>
          <a:xfrm>
            <a:off x="7370610" y="3198444"/>
            <a:ext cx="392520" cy="133008"/>
          </a:xfrm>
          <a:prstGeom prst="rect">
            <a:avLst/>
          </a:prstGeom>
        </p:spPr>
      </p:pic>
      <p:pic>
        <p:nvPicPr>
          <p:cNvPr id="107" name="Picture 106">
            <a:extLst>
              <a:ext uri="{FF2B5EF4-FFF2-40B4-BE49-F238E27FC236}">
                <a16:creationId xmlns:a16="http://schemas.microsoft.com/office/drawing/2014/main" id="{F39806BF-F6FA-39C8-E273-8DEE34766AA1}"/>
              </a:ext>
            </a:extLst>
          </p:cNvPr>
          <p:cNvPicPr>
            <a:picLocks noChangeAspect="1"/>
          </p:cNvPicPr>
          <p:nvPr/>
        </p:nvPicPr>
        <p:blipFill>
          <a:blip r:embed="rId14"/>
          <a:stretch>
            <a:fillRect/>
          </a:stretch>
        </p:blipFill>
        <p:spPr>
          <a:xfrm>
            <a:off x="4726190" y="3498624"/>
            <a:ext cx="441930" cy="118102"/>
          </a:xfrm>
          <a:prstGeom prst="rect">
            <a:avLst/>
          </a:prstGeom>
        </p:spPr>
      </p:pic>
      <p:pic>
        <p:nvPicPr>
          <p:cNvPr id="108" name="Picture 107">
            <a:extLst>
              <a:ext uri="{FF2B5EF4-FFF2-40B4-BE49-F238E27FC236}">
                <a16:creationId xmlns:a16="http://schemas.microsoft.com/office/drawing/2014/main" id="{3C0A7B49-5F2F-46C6-06BE-363C41D60F3B}"/>
              </a:ext>
            </a:extLst>
          </p:cNvPr>
          <p:cNvPicPr>
            <a:picLocks noChangeAspect="1"/>
          </p:cNvPicPr>
          <p:nvPr/>
        </p:nvPicPr>
        <p:blipFill>
          <a:blip r:embed="rId15"/>
          <a:stretch>
            <a:fillRect/>
          </a:stretch>
        </p:blipFill>
        <p:spPr>
          <a:xfrm>
            <a:off x="5321395" y="3480014"/>
            <a:ext cx="543397" cy="153138"/>
          </a:xfrm>
          <a:prstGeom prst="rect">
            <a:avLst/>
          </a:prstGeom>
        </p:spPr>
      </p:pic>
      <p:pic>
        <p:nvPicPr>
          <p:cNvPr id="109" name="Picture 108">
            <a:extLst>
              <a:ext uri="{FF2B5EF4-FFF2-40B4-BE49-F238E27FC236}">
                <a16:creationId xmlns:a16="http://schemas.microsoft.com/office/drawing/2014/main" id="{25B7F6DB-6D97-975E-AC97-FF8F08201B19}"/>
              </a:ext>
            </a:extLst>
          </p:cNvPr>
          <p:cNvPicPr>
            <a:picLocks noChangeAspect="1"/>
          </p:cNvPicPr>
          <p:nvPr/>
        </p:nvPicPr>
        <p:blipFill>
          <a:blip r:embed="rId16"/>
          <a:stretch>
            <a:fillRect/>
          </a:stretch>
        </p:blipFill>
        <p:spPr>
          <a:xfrm>
            <a:off x="5984357" y="3485753"/>
            <a:ext cx="494208" cy="148794"/>
          </a:xfrm>
          <a:prstGeom prst="rect">
            <a:avLst/>
          </a:prstGeom>
        </p:spPr>
      </p:pic>
      <p:pic>
        <p:nvPicPr>
          <p:cNvPr id="110" name="Picture 109">
            <a:extLst>
              <a:ext uri="{FF2B5EF4-FFF2-40B4-BE49-F238E27FC236}">
                <a16:creationId xmlns:a16="http://schemas.microsoft.com/office/drawing/2014/main" id="{8AA3A7FC-2932-C5CA-D99F-76B62819733F}"/>
              </a:ext>
            </a:extLst>
          </p:cNvPr>
          <p:cNvPicPr>
            <a:picLocks noChangeAspect="1"/>
          </p:cNvPicPr>
          <p:nvPr/>
        </p:nvPicPr>
        <p:blipFill>
          <a:blip r:embed="rId17"/>
          <a:stretch>
            <a:fillRect/>
          </a:stretch>
        </p:blipFill>
        <p:spPr>
          <a:xfrm>
            <a:off x="6667710" y="3447187"/>
            <a:ext cx="513576" cy="224688"/>
          </a:xfrm>
          <a:prstGeom prst="rect">
            <a:avLst/>
          </a:prstGeom>
        </p:spPr>
      </p:pic>
      <p:pic>
        <p:nvPicPr>
          <p:cNvPr id="111" name="Picture 110">
            <a:extLst>
              <a:ext uri="{FF2B5EF4-FFF2-40B4-BE49-F238E27FC236}">
                <a16:creationId xmlns:a16="http://schemas.microsoft.com/office/drawing/2014/main" id="{AF02A2BC-03E2-A0CC-39C4-D3AEA3C454CA}"/>
              </a:ext>
            </a:extLst>
          </p:cNvPr>
          <p:cNvPicPr>
            <a:picLocks noChangeAspect="1"/>
          </p:cNvPicPr>
          <p:nvPr/>
        </p:nvPicPr>
        <p:blipFill>
          <a:blip r:embed="rId18"/>
          <a:stretch>
            <a:fillRect/>
          </a:stretch>
        </p:blipFill>
        <p:spPr>
          <a:xfrm>
            <a:off x="7367010" y="3477947"/>
            <a:ext cx="429308" cy="157272"/>
          </a:xfrm>
          <a:prstGeom prst="rect">
            <a:avLst/>
          </a:prstGeom>
        </p:spPr>
      </p:pic>
      <p:pic>
        <p:nvPicPr>
          <p:cNvPr id="112" name="Picture 111">
            <a:extLst>
              <a:ext uri="{FF2B5EF4-FFF2-40B4-BE49-F238E27FC236}">
                <a16:creationId xmlns:a16="http://schemas.microsoft.com/office/drawing/2014/main" id="{52489835-A216-BB5E-D909-FA26C91B8D0A}"/>
              </a:ext>
            </a:extLst>
          </p:cNvPr>
          <p:cNvPicPr>
            <a:picLocks noChangeAspect="1"/>
          </p:cNvPicPr>
          <p:nvPr/>
        </p:nvPicPr>
        <p:blipFill>
          <a:blip r:embed="rId19"/>
          <a:stretch>
            <a:fillRect/>
          </a:stretch>
        </p:blipFill>
        <p:spPr>
          <a:xfrm>
            <a:off x="4659318" y="3791178"/>
            <a:ext cx="543941" cy="139472"/>
          </a:xfrm>
          <a:prstGeom prst="rect">
            <a:avLst/>
          </a:prstGeom>
        </p:spPr>
      </p:pic>
      <p:pic>
        <p:nvPicPr>
          <p:cNvPr id="113" name="Picture 112">
            <a:extLst>
              <a:ext uri="{FF2B5EF4-FFF2-40B4-BE49-F238E27FC236}">
                <a16:creationId xmlns:a16="http://schemas.microsoft.com/office/drawing/2014/main" id="{F787B39B-1FC6-5557-CD9F-9403E8FB1F52}"/>
              </a:ext>
            </a:extLst>
          </p:cNvPr>
          <p:cNvPicPr>
            <a:picLocks noChangeAspect="1"/>
          </p:cNvPicPr>
          <p:nvPr/>
        </p:nvPicPr>
        <p:blipFill>
          <a:blip r:embed="rId20"/>
          <a:stretch>
            <a:fillRect/>
          </a:stretch>
        </p:blipFill>
        <p:spPr>
          <a:xfrm>
            <a:off x="5297272" y="3812155"/>
            <a:ext cx="570876" cy="89902"/>
          </a:xfrm>
          <a:prstGeom prst="rect">
            <a:avLst/>
          </a:prstGeom>
        </p:spPr>
      </p:pic>
      <p:pic>
        <p:nvPicPr>
          <p:cNvPr id="114" name="Picture 113">
            <a:extLst>
              <a:ext uri="{FF2B5EF4-FFF2-40B4-BE49-F238E27FC236}">
                <a16:creationId xmlns:a16="http://schemas.microsoft.com/office/drawing/2014/main" id="{C0F2A27C-ECE5-F7C3-737F-896CF466A692}"/>
              </a:ext>
            </a:extLst>
          </p:cNvPr>
          <p:cNvPicPr>
            <a:picLocks noChangeAspect="1"/>
          </p:cNvPicPr>
          <p:nvPr/>
        </p:nvPicPr>
        <p:blipFill>
          <a:blip r:embed="rId21"/>
          <a:stretch>
            <a:fillRect/>
          </a:stretch>
        </p:blipFill>
        <p:spPr>
          <a:xfrm>
            <a:off x="6154758" y="3754767"/>
            <a:ext cx="247904" cy="184050"/>
          </a:xfrm>
          <a:prstGeom prst="rect">
            <a:avLst/>
          </a:prstGeom>
        </p:spPr>
      </p:pic>
      <p:pic>
        <p:nvPicPr>
          <p:cNvPr id="115" name="Picture 114">
            <a:extLst>
              <a:ext uri="{FF2B5EF4-FFF2-40B4-BE49-F238E27FC236}">
                <a16:creationId xmlns:a16="http://schemas.microsoft.com/office/drawing/2014/main" id="{6EBC553B-1738-813D-4FDA-B9BE30C20CA5}"/>
              </a:ext>
            </a:extLst>
          </p:cNvPr>
          <p:cNvPicPr>
            <a:picLocks noChangeAspect="1"/>
          </p:cNvPicPr>
          <p:nvPr/>
        </p:nvPicPr>
        <p:blipFill>
          <a:blip r:embed="rId22"/>
          <a:stretch>
            <a:fillRect/>
          </a:stretch>
        </p:blipFill>
        <p:spPr>
          <a:xfrm>
            <a:off x="6762879" y="3766537"/>
            <a:ext cx="308413" cy="151834"/>
          </a:xfrm>
          <a:prstGeom prst="rect">
            <a:avLst/>
          </a:prstGeom>
        </p:spPr>
      </p:pic>
      <p:pic>
        <p:nvPicPr>
          <p:cNvPr id="116" name="Picture 115">
            <a:extLst>
              <a:ext uri="{FF2B5EF4-FFF2-40B4-BE49-F238E27FC236}">
                <a16:creationId xmlns:a16="http://schemas.microsoft.com/office/drawing/2014/main" id="{9F9D3FC8-DE81-630C-7DBA-5FEE36FE78F2}"/>
              </a:ext>
            </a:extLst>
          </p:cNvPr>
          <p:cNvPicPr>
            <a:picLocks noChangeAspect="1"/>
          </p:cNvPicPr>
          <p:nvPr/>
        </p:nvPicPr>
        <p:blipFill>
          <a:blip r:embed="rId23"/>
          <a:stretch>
            <a:fillRect/>
          </a:stretch>
        </p:blipFill>
        <p:spPr>
          <a:xfrm>
            <a:off x="7315999" y="3754767"/>
            <a:ext cx="524301" cy="176799"/>
          </a:xfrm>
          <a:prstGeom prst="rect">
            <a:avLst/>
          </a:prstGeom>
        </p:spPr>
      </p:pic>
      <p:pic>
        <p:nvPicPr>
          <p:cNvPr id="117" name="Picture 116">
            <a:extLst>
              <a:ext uri="{FF2B5EF4-FFF2-40B4-BE49-F238E27FC236}">
                <a16:creationId xmlns:a16="http://schemas.microsoft.com/office/drawing/2014/main" id="{FD4F4870-1303-893E-8478-B1574CF58D98}"/>
              </a:ext>
            </a:extLst>
          </p:cNvPr>
          <p:cNvPicPr>
            <a:picLocks noChangeAspect="1"/>
          </p:cNvPicPr>
          <p:nvPr/>
        </p:nvPicPr>
        <p:blipFill>
          <a:blip r:embed="rId24"/>
          <a:stretch>
            <a:fillRect/>
          </a:stretch>
        </p:blipFill>
        <p:spPr>
          <a:xfrm>
            <a:off x="4693049" y="4049547"/>
            <a:ext cx="491743" cy="160231"/>
          </a:xfrm>
          <a:prstGeom prst="rect">
            <a:avLst/>
          </a:prstGeom>
        </p:spPr>
      </p:pic>
      <p:pic>
        <p:nvPicPr>
          <p:cNvPr id="118" name="Picture 117">
            <a:extLst>
              <a:ext uri="{FF2B5EF4-FFF2-40B4-BE49-F238E27FC236}">
                <a16:creationId xmlns:a16="http://schemas.microsoft.com/office/drawing/2014/main" id="{62A352A3-8CE9-24FF-9543-B991A37CC68B}"/>
              </a:ext>
            </a:extLst>
          </p:cNvPr>
          <p:cNvPicPr>
            <a:picLocks noChangeAspect="1"/>
          </p:cNvPicPr>
          <p:nvPr/>
        </p:nvPicPr>
        <p:blipFill>
          <a:blip r:embed="rId25"/>
          <a:stretch>
            <a:fillRect/>
          </a:stretch>
        </p:blipFill>
        <p:spPr>
          <a:xfrm>
            <a:off x="5414952" y="4064033"/>
            <a:ext cx="371888" cy="134124"/>
          </a:xfrm>
          <a:prstGeom prst="rect">
            <a:avLst/>
          </a:prstGeom>
        </p:spPr>
      </p:pic>
      <p:pic>
        <p:nvPicPr>
          <p:cNvPr id="119" name="Picture 118">
            <a:extLst>
              <a:ext uri="{FF2B5EF4-FFF2-40B4-BE49-F238E27FC236}">
                <a16:creationId xmlns:a16="http://schemas.microsoft.com/office/drawing/2014/main" id="{F869E498-3EF8-DFCA-E37E-7BF5873AC883}"/>
              </a:ext>
            </a:extLst>
          </p:cNvPr>
          <p:cNvPicPr>
            <a:picLocks noChangeAspect="1"/>
          </p:cNvPicPr>
          <p:nvPr/>
        </p:nvPicPr>
        <p:blipFill>
          <a:blip r:embed="rId26"/>
          <a:stretch>
            <a:fillRect/>
          </a:stretch>
        </p:blipFill>
        <p:spPr>
          <a:xfrm>
            <a:off x="6110299" y="4049703"/>
            <a:ext cx="343259" cy="191325"/>
          </a:xfrm>
          <a:prstGeom prst="rect">
            <a:avLst/>
          </a:prstGeom>
        </p:spPr>
      </p:pic>
      <p:pic>
        <p:nvPicPr>
          <p:cNvPr id="120" name="Picture 119">
            <a:extLst>
              <a:ext uri="{FF2B5EF4-FFF2-40B4-BE49-F238E27FC236}">
                <a16:creationId xmlns:a16="http://schemas.microsoft.com/office/drawing/2014/main" id="{719F1C4F-F7A9-49DE-6C82-BAC366F8A908}"/>
              </a:ext>
            </a:extLst>
          </p:cNvPr>
          <p:cNvPicPr>
            <a:picLocks noChangeAspect="1"/>
          </p:cNvPicPr>
          <p:nvPr/>
        </p:nvPicPr>
        <p:blipFill>
          <a:blip r:embed="rId27"/>
          <a:stretch>
            <a:fillRect/>
          </a:stretch>
        </p:blipFill>
        <p:spPr>
          <a:xfrm>
            <a:off x="6695159" y="4041130"/>
            <a:ext cx="457091" cy="196656"/>
          </a:xfrm>
          <a:prstGeom prst="rect">
            <a:avLst/>
          </a:prstGeom>
        </p:spPr>
      </p:pic>
      <p:pic>
        <p:nvPicPr>
          <p:cNvPr id="123" name="Picture 122">
            <a:extLst>
              <a:ext uri="{FF2B5EF4-FFF2-40B4-BE49-F238E27FC236}">
                <a16:creationId xmlns:a16="http://schemas.microsoft.com/office/drawing/2014/main" id="{E4D7AB0B-5C27-F841-2D01-77B56F126269}"/>
              </a:ext>
            </a:extLst>
          </p:cNvPr>
          <p:cNvPicPr>
            <a:picLocks noChangeAspect="1"/>
          </p:cNvPicPr>
          <p:nvPr/>
        </p:nvPicPr>
        <p:blipFill>
          <a:blip r:embed="rId28"/>
          <a:stretch>
            <a:fillRect/>
          </a:stretch>
        </p:blipFill>
        <p:spPr>
          <a:xfrm>
            <a:off x="4712128" y="4346640"/>
            <a:ext cx="432854" cy="170703"/>
          </a:xfrm>
          <a:prstGeom prst="rect">
            <a:avLst/>
          </a:prstGeom>
        </p:spPr>
      </p:pic>
      <p:pic>
        <p:nvPicPr>
          <p:cNvPr id="124" name="Picture 123">
            <a:extLst>
              <a:ext uri="{FF2B5EF4-FFF2-40B4-BE49-F238E27FC236}">
                <a16:creationId xmlns:a16="http://schemas.microsoft.com/office/drawing/2014/main" id="{FCB41812-ADF0-3875-268F-C89A5478719D}"/>
              </a:ext>
            </a:extLst>
          </p:cNvPr>
          <p:cNvPicPr>
            <a:picLocks noChangeAspect="1"/>
          </p:cNvPicPr>
          <p:nvPr/>
        </p:nvPicPr>
        <p:blipFill>
          <a:blip r:embed="rId29"/>
          <a:stretch>
            <a:fillRect/>
          </a:stretch>
        </p:blipFill>
        <p:spPr>
          <a:xfrm>
            <a:off x="5343135" y="4344935"/>
            <a:ext cx="499915" cy="128027"/>
          </a:xfrm>
          <a:prstGeom prst="rect">
            <a:avLst/>
          </a:prstGeom>
        </p:spPr>
      </p:pic>
      <p:pic>
        <p:nvPicPr>
          <p:cNvPr id="126" name="Picture 125">
            <a:extLst>
              <a:ext uri="{FF2B5EF4-FFF2-40B4-BE49-F238E27FC236}">
                <a16:creationId xmlns:a16="http://schemas.microsoft.com/office/drawing/2014/main" id="{AA8E90D2-D269-5FF8-628A-A24F7C6AC410}"/>
              </a:ext>
            </a:extLst>
          </p:cNvPr>
          <p:cNvPicPr>
            <a:picLocks noChangeAspect="1"/>
          </p:cNvPicPr>
          <p:nvPr/>
        </p:nvPicPr>
        <p:blipFill>
          <a:blip r:embed="rId30"/>
          <a:stretch>
            <a:fillRect/>
          </a:stretch>
        </p:blipFill>
        <p:spPr>
          <a:xfrm>
            <a:off x="5964512" y="4372369"/>
            <a:ext cx="573074" cy="73158"/>
          </a:xfrm>
          <a:prstGeom prst="rect">
            <a:avLst/>
          </a:prstGeom>
        </p:spPr>
      </p:pic>
      <p:pic>
        <p:nvPicPr>
          <p:cNvPr id="127" name="Picture 126">
            <a:extLst>
              <a:ext uri="{FF2B5EF4-FFF2-40B4-BE49-F238E27FC236}">
                <a16:creationId xmlns:a16="http://schemas.microsoft.com/office/drawing/2014/main" id="{A205F14D-7ECC-BA87-8BA2-9AF4B8235AB7}"/>
              </a:ext>
            </a:extLst>
          </p:cNvPr>
          <p:cNvPicPr>
            <a:picLocks noChangeAspect="1"/>
          </p:cNvPicPr>
          <p:nvPr/>
        </p:nvPicPr>
        <p:blipFill>
          <a:blip r:embed="rId31"/>
          <a:stretch>
            <a:fillRect/>
          </a:stretch>
        </p:blipFill>
        <p:spPr>
          <a:xfrm>
            <a:off x="6778302" y="4359000"/>
            <a:ext cx="280440" cy="134124"/>
          </a:xfrm>
          <a:prstGeom prst="rect">
            <a:avLst/>
          </a:prstGeom>
        </p:spPr>
      </p:pic>
      <p:pic>
        <p:nvPicPr>
          <p:cNvPr id="128" name="Picture 127">
            <a:extLst>
              <a:ext uri="{FF2B5EF4-FFF2-40B4-BE49-F238E27FC236}">
                <a16:creationId xmlns:a16="http://schemas.microsoft.com/office/drawing/2014/main" id="{B2721747-1939-FB2A-DD45-3C0843C09FBF}"/>
              </a:ext>
            </a:extLst>
          </p:cNvPr>
          <p:cNvPicPr>
            <a:picLocks noChangeAspect="1"/>
          </p:cNvPicPr>
          <p:nvPr/>
        </p:nvPicPr>
        <p:blipFill>
          <a:blip r:embed="rId32"/>
          <a:stretch>
            <a:fillRect/>
          </a:stretch>
        </p:blipFill>
        <p:spPr>
          <a:xfrm>
            <a:off x="7414457" y="4355040"/>
            <a:ext cx="304826" cy="134124"/>
          </a:xfrm>
          <a:prstGeom prst="rect">
            <a:avLst/>
          </a:prstGeom>
        </p:spPr>
      </p:pic>
      <p:pic>
        <p:nvPicPr>
          <p:cNvPr id="129" name="Picture 128">
            <a:extLst>
              <a:ext uri="{FF2B5EF4-FFF2-40B4-BE49-F238E27FC236}">
                <a16:creationId xmlns:a16="http://schemas.microsoft.com/office/drawing/2014/main" id="{A2AADC84-C67A-4028-D3EE-0C7B4C77D02D}"/>
              </a:ext>
            </a:extLst>
          </p:cNvPr>
          <p:cNvPicPr>
            <a:picLocks noChangeAspect="1"/>
          </p:cNvPicPr>
          <p:nvPr/>
        </p:nvPicPr>
        <p:blipFill>
          <a:blip r:embed="rId33"/>
          <a:stretch>
            <a:fillRect/>
          </a:stretch>
        </p:blipFill>
        <p:spPr>
          <a:xfrm>
            <a:off x="4717697" y="4649690"/>
            <a:ext cx="438950" cy="121931"/>
          </a:xfrm>
          <a:prstGeom prst="rect">
            <a:avLst/>
          </a:prstGeom>
        </p:spPr>
      </p:pic>
      <p:pic>
        <p:nvPicPr>
          <p:cNvPr id="130" name="Picture 129">
            <a:extLst>
              <a:ext uri="{FF2B5EF4-FFF2-40B4-BE49-F238E27FC236}">
                <a16:creationId xmlns:a16="http://schemas.microsoft.com/office/drawing/2014/main" id="{03FC8927-C4F9-0942-69EA-ADE53A64F059}"/>
              </a:ext>
            </a:extLst>
          </p:cNvPr>
          <p:cNvPicPr>
            <a:picLocks noChangeAspect="1"/>
          </p:cNvPicPr>
          <p:nvPr/>
        </p:nvPicPr>
        <p:blipFill>
          <a:blip r:embed="rId34"/>
          <a:stretch>
            <a:fillRect/>
          </a:stretch>
        </p:blipFill>
        <p:spPr>
          <a:xfrm>
            <a:off x="5515834" y="4611859"/>
            <a:ext cx="197592" cy="197592"/>
          </a:xfrm>
          <a:prstGeom prst="rect">
            <a:avLst/>
          </a:prstGeom>
        </p:spPr>
      </p:pic>
      <p:pic>
        <p:nvPicPr>
          <p:cNvPr id="131" name="Picture 130">
            <a:extLst>
              <a:ext uri="{FF2B5EF4-FFF2-40B4-BE49-F238E27FC236}">
                <a16:creationId xmlns:a16="http://schemas.microsoft.com/office/drawing/2014/main" id="{9125394D-410D-3392-97FC-561D4F6FE9BB}"/>
              </a:ext>
            </a:extLst>
          </p:cNvPr>
          <p:cNvPicPr>
            <a:picLocks noChangeAspect="1"/>
          </p:cNvPicPr>
          <p:nvPr/>
        </p:nvPicPr>
        <p:blipFill>
          <a:blip r:embed="rId35"/>
          <a:stretch>
            <a:fillRect/>
          </a:stretch>
        </p:blipFill>
        <p:spPr>
          <a:xfrm>
            <a:off x="6110538" y="4638294"/>
            <a:ext cx="341406" cy="152413"/>
          </a:xfrm>
          <a:prstGeom prst="rect">
            <a:avLst/>
          </a:prstGeom>
        </p:spPr>
      </p:pic>
      <p:pic>
        <p:nvPicPr>
          <p:cNvPr id="132" name="Picture 131">
            <a:extLst>
              <a:ext uri="{FF2B5EF4-FFF2-40B4-BE49-F238E27FC236}">
                <a16:creationId xmlns:a16="http://schemas.microsoft.com/office/drawing/2014/main" id="{1C1A9A9D-84D4-BFAE-4A90-3A59CAADD686}"/>
              </a:ext>
            </a:extLst>
          </p:cNvPr>
          <p:cNvPicPr>
            <a:picLocks noChangeAspect="1"/>
          </p:cNvPicPr>
          <p:nvPr/>
        </p:nvPicPr>
        <p:blipFill>
          <a:blip r:embed="rId36"/>
          <a:stretch>
            <a:fillRect/>
          </a:stretch>
        </p:blipFill>
        <p:spPr>
          <a:xfrm>
            <a:off x="6727230" y="4639371"/>
            <a:ext cx="401992" cy="145506"/>
          </a:xfrm>
          <a:prstGeom prst="rect">
            <a:avLst/>
          </a:prstGeom>
        </p:spPr>
      </p:pic>
      <p:pic>
        <p:nvPicPr>
          <p:cNvPr id="133" name="Picture 132">
            <a:extLst>
              <a:ext uri="{FF2B5EF4-FFF2-40B4-BE49-F238E27FC236}">
                <a16:creationId xmlns:a16="http://schemas.microsoft.com/office/drawing/2014/main" id="{00AC326B-7552-CD0A-D740-49A1DAEC577B}"/>
              </a:ext>
            </a:extLst>
          </p:cNvPr>
          <p:cNvPicPr>
            <a:picLocks noChangeAspect="1"/>
          </p:cNvPicPr>
          <p:nvPr/>
        </p:nvPicPr>
        <p:blipFill>
          <a:blip r:embed="rId37"/>
          <a:stretch>
            <a:fillRect/>
          </a:stretch>
        </p:blipFill>
        <p:spPr>
          <a:xfrm>
            <a:off x="7462114" y="4626410"/>
            <a:ext cx="231648" cy="161544"/>
          </a:xfrm>
          <a:prstGeom prst="rect">
            <a:avLst/>
          </a:prstGeom>
        </p:spPr>
      </p:pic>
      <p:pic>
        <p:nvPicPr>
          <p:cNvPr id="134" name="Picture 133">
            <a:extLst>
              <a:ext uri="{FF2B5EF4-FFF2-40B4-BE49-F238E27FC236}">
                <a16:creationId xmlns:a16="http://schemas.microsoft.com/office/drawing/2014/main" id="{F7E5D2B4-9392-D835-93F3-451A7C67674E}"/>
              </a:ext>
            </a:extLst>
          </p:cNvPr>
          <p:cNvPicPr>
            <a:picLocks noChangeAspect="1"/>
          </p:cNvPicPr>
          <p:nvPr/>
        </p:nvPicPr>
        <p:blipFill>
          <a:blip r:embed="rId38"/>
          <a:stretch>
            <a:fillRect/>
          </a:stretch>
        </p:blipFill>
        <p:spPr>
          <a:xfrm>
            <a:off x="4793897" y="4897297"/>
            <a:ext cx="315193" cy="211568"/>
          </a:xfrm>
          <a:prstGeom prst="rect">
            <a:avLst/>
          </a:prstGeom>
        </p:spPr>
      </p:pic>
      <p:pic>
        <p:nvPicPr>
          <p:cNvPr id="135" name="Picture 134">
            <a:extLst>
              <a:ext uri="{FF2B5EF4-FFF2-40B4-BE49-F238E27FC236}">
                <a16:creationId xmlns:a16="http://schemas.microsoft.com/office/drawing/2014/main" id="{D8173BFC-5CD5-DCEE-F119-27E0F07B475C}"/>
              </a:ext>
            </a:extLst>
          </p:cNvPr>
          <p:cNvPicPr>
            <a:picLocks noChangeAspect="1"/>
          </p:cNvPicPr>
          <p:nvPr/>
        </p:nvPicPr>
        <p:blipFill>
          <a:blip r:embed="rId39"/>
          <a:stretch>
            <a:fillRect/>
          </a:stretch>
        </p:blipFill>
        <p:spPr>
          <a:xfrm>
            <a:off x="5336928" y="4957389"/>
            <a:ext cx="494541" cy="91383"/>
          </a:xfrm>
          <a:prstGeom prst="rect">
            <a:avLst/>
          </a:prstGeom>
        </p:spPr>
      </p:pic>
      <p:pic>
        <p:nvPicPr>
          <p:cNvPr id="136" name="Picture 135">
            <a:extLst>
              <a:ext uri="{FF2B5EF4-FFF2-40B4-BE49-F238E27FC236}">
                <a16:creationId xmlns:a16="http://schemas.microsoft.com/office/drawing/2014/main" id="{B2E1B538-7BE7-1795-CF6F-3001EA828C47}"/>
              </a:ext>
            </a:extLst>
          </p:cNvPr>
          <p:cNvPicPr>
            <a:picLocks noChangeAspect="1"/>
          </p:cNvPicPr>
          <p:nvPr/>
        </p:nvPicPr>
        <p:blipFill>
          <a:blip r:embed="rId40"/>
          <a:stretch>
            <a:fillRect/>
          </a:stretch>
        </p:blipFill>
        <p:spPr>
          <a:xfrm>
            <a:off x="6089491" y="4889390"/>
            <a:ext cx="323116" cy="219475"/>
          </a:xfrm>
          <a:prstGeom prst="rect">
            <a:avLst/>
          </a:prstGeom>
        </p:spPr>
      </p:pic>
      <p:pic>
        <p:nvPicPr>
          <p:cNvPr id="137" name="Picture 136">
            <a:extLst>
              <a:ext uri="{FF2B5EF4-FFF2-40B4-BE49-F238E27FC236}">
                <a16:creationId xmlns:a16="http://schemas.microsoft.com/office/drawing/2014/main" id="{D4C48C3E-DC7A-FA00-9B1C-A22D2097EB0C}"/>
              </a:ext>
            </a:extLst>
          </p:cNvPr>
          <p:cNvPicPr>
            <a:picLocks noChangeAspect="1"/>
          </p:cNvPicPr>
          <p:nvPr/>
        </p:nvPicPr>
        <p:blipFill>
          <a:blip r:embed="rId41"/>
          <a:stretch>
            <a:fillRect/>
          </a:stretch>
        </p:blipFill>
        <p:spPr>
          <a:xfrm>
            <a:off x="6782734" y="4878314"/>
            <a:ext cx="323116" cy="225572"/>
          </a:xfrm>
          <a:prstGeom prst="rect">
            <a:avLst/>
          </a:prstGeom>
        </p:spPr>
      </p:pic>
      <p:pic>
        <p:nvPicPr>
          <p:cNvPr id="138" name="Picture 137">
            <a:extLst>
              <a:ext uri="{FF2B5EF4-FFF2-40B4-BE49-F238E27FC236}">
                <a16:creationId xmlns:a16="http://schemas.microsoft.com/office/drawing/2014/main" id="{279485A9-49FD-BDD1-614C-3F078CF2BEE0}"/>
              </a:ext>
            </a:extLst>
          </p:cNvPr>
          <p:cNvPicPr>
            <a:picLocks noChangeAspect="1"/>
          </p:cNvPicPr>
          <p:nvPr/>
        </p:nvPicPr>
        <p:blipFill>
          <a:blip r:embed="rId42"/>
          <a:stretch>
            <a:fillRect/>
          </a:stretch>
        </p:blipFill>
        <p:spPr>
          <a:xfrm>
            <a:off x="7353000" y="4956133"/>
            <a:ext cx="459874" cy="104724"/>
          </a:xfrm>
          <a:prstGeom prst="rect">
            <a:avLst/>
          </a:prstGeom>
        </p:spPr>
      </p:pic>
      <p:pic>
        <p:nvPicPr>
          <p:cNvPr id="24" name="Picture 12" descr="ServiceNow">
            <a:extLst>
              <a:ext uri="{FF2B5EF4-FFF2-40B4-BE49-F238E27FC236}">
                <a16:creationId xmlns:a16="http://schemas.microsoft.com/office/drawing/2014/main" id="{703177A7-004F-28CF-191B-75461E1E46B2}"/>
              </a:ext>
            </a:extLst>
          </p:cNvPr>
          <p:cNvPicPr>
            <a:picLocks noChangeAspect="1" noChangeArrowheads="1"/>
          </p:cNvPicPr>
          <p:nvPr/>
        </p:nvPicPr>
        <p:blipFill>
          <a:blip r:embed="rId43" cstate="screen">
            <a:extLst>
              <a:ext uri="{28A0092B-C50C-407E-A947-70E740481C1C}">
                <a14:useLocalDpi xmlns:a14="http://schemas.microsoft.com/office/drawing/2010/main" val="0"/>
              </a:ext>
            </a:extLst>
          </a:blip>
          <a:srcRect/>
          <a:stretch>
            <a:fillRect/>
          </a:stretch>
        </p:blipFill>
        <p:spPr bwMode="auto">
          <a:xfrm>
            <a:off x="7327291" y="2887138"/>
            <a:ext cx="623525" cy="174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Google Cloud">
            <a:extLst>
              <a:ext uri="{FF2B5EF4-FFF2-40B4-BE49-F238E27FC236}">
                <a16:creationId xmlns:a16="http://schemas.microsoft.com/office/drawing/2014/main" id="{1249A3FD-CEC8-9057-F50F-C991105F54A9}"/>
              </a:ext>
            </a:extLst>
          </p:cNvPr>
          <p:cNvPicPr>
            <a:picLocks noChangeAspect="1" noChangeArrowheads="1"/>
          </p:cNvPicPr>
          <p:nvPr/>
        </p:nvPicPr>
        <p:blipFill>
          <a:blip r:embed="rId44" cstate="screen">
            <a:extLst>
              <a:ext uri="{28A0092B-C50C-407E-A947-70E740481C1C}">
                <a14:useLocalDpi xmlns:a14="http://schemas.microsoft.com/office/drawing/2010/main" val="0"/>
              </a:ext>
            </a:extLst>
          </a:blip>
          <a:srcRect/>
          <a:stretch>
            <a:fillRect/>
          </a:stretch>
        </p:blipFill>
        <p:spPr bwMode="auto">
          <a:xfrm>
            <a:off x="6632221" y="2942374"/>
            <a:ext cx="567707" cy="981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Mware">
            <a:extLst>
              <a:ext uri="{FF2B5EF4-FFF2-40B4-BE49-F238E27FC236}">
                <a16:creationId xmlns:a16="http://schemas.microsoft.com/office/drawing/2014/main" id="{CB94E88D-516F-B753-E54C-219ED28A0A99}"/>
              </a:ext>
            </a:extLst>
          </p:cNvPr>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6056736" y="2897734"/>
            <a:ext cx="532580" cy="14912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82C072C2-CF6D-195B-F538-D6F6820951B7}"/>
              </a:ext>
            </a:extLst>
          </p:cNvPr>
          <p:cNvCxnSpPr>
            <a:cxnSpLocks/>
          </p:cNvCxnSpPr>
          <p:nvPr/>
        </p:nvCxnSpPr>
        <p:spPr>
          <a:xfrm>
            <a:off x="11526651" y="206634"/>
            <a:ext cx="0" cy="43180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93" name="Group 37">
            <a:extLst>
              <a:ext uri="{FF2B5EF4-FFF2-40B4-BE49-F238E27FC236}">
                <a16:creationId xmlns:a16="http://schemas.microsoft.com/office/drawing/2014/main" id="{24B1CE2F-3E09-2CF5-40A4-DD5B932FE746}"/>
              </a:ext>
              <a:ext uri="{C183D7F6-B498-43B3-948B-1728B52AA6E4}">
                <adec:decorative xmlns:adec="http://schemas.microsoft.com/office/drawing/2017/decorative" val="1"/>
              </a:ext>
            </a:extLst>
          </p:cNvPr>
          <p:cNvGrpSpPr/>
          <p:nvPr/>
        </p:nvGrpSpPr>
        <p:grpSpPr>
          <a:xfrm>
            <a:off x="11684999" y="223852"/>
            <a:ext cx="413177" cy="382296"/>
            <a:chOff x="5481638" y="2859088"/>
            <a:chExt cx="1231900" cy="1139825"/>
          </a:xfrm>
          <a:solidFill>
            <a:schemeClr val="bg1"/>
          </a:solidFill>
        </p:grpSpPr>
        <p:sp>
          <p:nvSpPr>
            <p:cNvPr id="94" name="Freeform 320">
              <a:extLst>
                <a:ext uri="{FF2B5EF4-FFF2-40B4-BE49-F238E27FC236}">
                  <a16:creationId xmlns:a16="http://schemas.microsoft.com/office/drawing/2014/main" id="{4D8A0BA9-1492-3A56-EB30-D8ED2129040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321">
              <a:extLst>
                <a:ext uri="{FF2B5EF4-FFF2-40B4-BE49-F238E27FC236}">
                  <a16:creationId xmlns:a16="http://schemas.microsoft.com/office/drawing/2014/main" id="{09FC0A8D-C188-F428-1D16-2794E28D6BD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92" name="Picture 6" descr="MAMBU Logo Download png">
            <a:extLst>
              <a:ext uri="{FF2B5EF4-FFF2-40B4-BE49-F238E27FC236}">
                <a16:creationId xmlns:a16="http://schemas.microsoft.com/office/drawing/2014/main" id="{26DE3781-AE63-D7F8-450B-D5F6CDF47794}"/>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663748" y="2933486"/>
            <a:ext cx="528546" cy="107471"/>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4" descr="Delta Capita Opens Bangalore Office | Financial IT">
            <a:extLst>
              <a:ext uri="{FF2B5EF4-FFF2-40B4-BE49-F238E27FC236}">
                <a16:creationId xmlns:a16="http://schemas.microsoft.com/office/drawing/2014/main" id="{E00017F3-24D1-8094-B3CA-4861BEBF5AE5}"/>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9122669" y="5659960"/>
            <a:ext cx="1703557" cy="36420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NS Global Services Logo Vector File Download | Logowik">
            <a:extLst>
              <a:ext uri="{FF2B5EF4-FFF2-40B4-BE49-F238E27FC236}">
                <a16:creationId xmlns:a16="http://schemas.microsoft.com/office/drawing/2014/main" id="{F3ED61F3-B7A1-BFFC-AC1B-3BB8866880AE}"/>
              </a:ext>
            </a:extLst>
          </p:cNvPr>
          <p:cNvPicPr>
            <a:picLocks noChangeAspect="1" noChangeArrowheads="1"/>
          </p:cNvPicPr>
          <p:nvPr/>
        </p:nvPicPr>
        <p:blipFill rotWithShape="1">
          <a:blip r:embed="rId48">
            <a:extLst>
              <a:ext uri="{28A0092B-C50C-407E-A947-70E740481C1C}">
                <a14:useLocalDpi xmlns:a14="http://schemas.microsoft.com/office/drawing/2010/main" val="0"/>
              </a:ext>
            </a:extLst>
          </a:blip>
          <a:srcRect l="9437" t="28560" r="8326" b="29769"/>
          <a:stretch>
            <a:fillRect/>
          </a:stretch>
        </p:blipFill>
        <p:spPr bwMode="auto">
          <a:xfrm>
            <a:off x="9640120" y="6091643"/>
            <a:ext cx="665930" cy="2532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mbio de imagen de Cloud4C">
            <a:extLst>
              <a:ext uri="{FF2B5EF4-FFF2-40B4-BE49-F238E27FC236}">
                <a16:creationId xmlns:a16="http://schemas.microsoft.com/office/drawing/2014/main" id="{86B09982-E21F-74D6-FED0-F1758463A7BF}"/>
              </a:ext>
            </a:extLst>
          </p:cNvPr>
          <p:cNvPicPr>
            <a:picLocks noChangeAspect="1" noChangeArrowheads="1"/>
          </p:cNvPicPr>
          <p:nvPr/>
        </p:nvPicPr>
        <p:blipFill rotWithShape="1">
          <a:blip r:embed="rId49">
            <a:extLst>
              <a:ext uri="{28A0092B-C50C-407E-A947-70E740481C1C}">
                <a14:useLocalDpi xmlns:a14="http://schemas.microsoft.com/office/drawing/2010/main" val="0"/>
              </a:ext>
            </a:extLst>
          </a:blip>
          <a:srcRect l="2867" t="10686" r="2988" b="10898"/>
          <a:stretch>
            <a:fillRect/>
          </a:stretch>
        </p:blipFill>
        <p:spPr bwMode="auto">
          <a:xfrm>
            <a:off x="8545047" y="5354608"/>
            <a:ext cx="1260676" cy="26776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IMAF Engineering, un actor recunoscut în domeniul ingineriei">
            <a:extLst>
              <a:ext uri="{FF2B5EF4-FFF2-40B4-BE49-F238E27FC236}">
                <a16:creationId xmlns:a16="http://schemas.microsoft.com/office/drawing/2014/main" id="{5CA988A6-0EA4-085E-2B14-67DEEB8A333A}"/>
              </a:ext>
            </a:extLst>
          </p:cNvPr>
          <p:cNvPicPr>
            <a:picLocks noChangeAspect="1" noChangeArrowheads="1"/>
          </p:cNvPicPr>
          <p:nvPr/>
        </p:nvPicPr>
        <p:blipFill rotWithShape="1">
          <a:blip r:embed="rId50">
            <a:extLst>
              <a:ext uri="{28A0092B-C50C-407E-A947-70E740481C1C}">
                <a14:useLocalDpi xmlns:a14="http://schemas.microsoft.com/office/drawing/2010/main" val="0"/>
              </a:ext>
            </a:extLst>
          </a:blip>
          <a:srcRect l="7286" t="36158" r="8003" b="35899"/>
          <a:stretch>
            <a:fillRect/>
          </a:stretch>
        </p:blipFill>
        <p:spPr bwMode="auto">
          <a:xfrm>
            <a:off x="9842489" y="5357609"/>
            <a:ext cx="788998" cy="260263"/>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143EF6C3-71E8-5EE4-A199-B4C4830F5673}"/>
              </a:ext>
            </a:extLst>
          </p:cNvPr>
          <p:cNvPicPr>
            <a:picLocks noChangeAspect="1"/>
          </p:cNvPicPr>
          <p:nvPr/>
        </p:nvPicPr>
        <p:blipFill>
          <a:blip r:embed="rId51"/>
          <a:stretch>
            <a:fillRect/>
          </a:stretch>
        </p:blipFill>
        <p:spPr>
          <a:xfrm>
            <a:off x="4433251" y="5364151"/>
            <a:ext cx="618469" cy="787170"/>
          </a:xfrm>
          <a:prstGeom prst="rect">
            <a:avLst/>
          </a:prstGeom>
        </p:spPr>
      </p:pic>
      <p:pic>
        <p:nvPicPr>
          <p:cNvPr id="139" name="Picture 138">
            <a:hlinkClick r:id="rId52"/>
            <a:extLst>
              <a:ext uri="{FF2B5EF4-FFF2-40B4-BE49-F238E27FC236}">
                <a16:creationId xmlns:a16="http://schemas.microsoft.com/office/drawing/2014/main" id="{4E05BA5A-5A1A-3939-2481-50F1B655821B}"/>
              </a:ext>
            </a:extLst>
          </p:cNvPr>
          <p:cNvPicPr>
            <a:picLocks noChangeAspect="1"/>
          </p:cNvPicPr>
          <p:nvPr/>
        </p:nvPicPr>
        <p:blipFill>
          <a:blip r:embed="rId53"/>
          <a:stretch>
            <a:fillRect/>
          </a:stretch>
        </p:blipFill>
        <p:spPr>
          <a:xfrm>
            <a:off x="5701272" y="5372226"/>
            <a:ext cx="546884" cy="779096"/>
          </a:xfrm>
          <a:prstGeom prst="rect">
            <a:avLst/>
          </a:prstGeom>
        </p:spPr>
      </p:pic>
      <p:pic>
        <p:nvPicPr>
          <p:cNvPr id="140" name="Picture 139">
            <a:hlinkClick r:id="rId54"/>
            <a:extLst>
              <a:ext uri="{FF2B5EF4-FFF2-40B4-BE49-F238E27FC236}">
                <a16:creationId xmlns:a16="http://schemas.microsoft.com/office/drawing/2014/main" id="{4E77EF5A-CCDE-635F-8844-3BB3D329A3EC}"/>
              </a:ext>
            </a:extLst>
          </p:cNvPr>
          <p:cNvPicPr>
            <a:picLocks noChangeAspect="1"/>
          </p:cNvPicPr>
          <p:nvPr/>
        </p:nvPicPr>
        <p:blipFill>
          <a:blip r:embed="rId55"/>
          <a:stretch>
            <a:fillRect/>
          </a:stretch>
        </p:blipFill>
        <p:spPr>
          <a:xfrm>
            <a:off x="5093719" y="5360760"/>
            <a:ext cx="555181" cy="790562"/>
          </a:xfrm>
          <a:prstGeom prst="rect">
            <a:avLst/>
          </a:prstGeom>
        </p:spPr>
      </p:pic>
      <p:pic>
        <p:nvPicPr>
          <p:cNvPr id="141" name="Picture 140">
            <a:hlinkClick r:id="rId56"/>
            <a:extLst>
              <a:ext uri="{FF2B5EF4-FFF2-40B4-BE49-F238E27FC236}">
                <a16:creationId xmlns:a16="http://schemas.microsoft.com/office/drawing/2014/main" id="{94BE8214-50DD-42C1-8F3B-D8C2A914038E}"/>
              </a:ext>
            </a:extLst>
          </p:cNvPr>
          <p:cNvPicPr>
            <a:picLocks noChangeAspect="1"/>
          </p:cNvPicPr>
          <p:nvPr/>
        </p:nvPicPr>
        <p:blipFill>
          <a:blip r:embed="rId57"/>
          <a:stretch>
            <a:fillRect/>
          </a:stretch>
        </p:blipFill>
        <p:spPr>
          <a:xfrm>
            <a:off x="6287526" y="5351423"/>
            <a:ext cx="575940" cy="811964"/>
          </a:xfrm>
          <a:prstGeom prst="rect">
            <a:avLst/>
          </a:prstGeom>
        </p:spPr>
      </p:pic>
      <p:pic>
        <p:nvPicPr>
          <p:cNvPr id="22" name="Bild 4">
            <a:extLst>
              <a:ext uri="{FF2B5EF4-FFF2-40B4-BE49-F238E27FC236}">
                <a16:creationId xmlns:a16="http://schemas.microsoft.com/office/drawing/2014/main" id="{E20A86FE-70C5-640F-25AC-6E4034C56B94}"/>
              </a:ext>
            </a:extLst>
          </p:cNvPr>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10065820" y="131467"/>
            <a:ext cx="1552778" cy="497374"/>
          </a:xfrm>
          <a:prstGeom prst="rect">
            <a:avLst/>
          </a:prstGeom>
          <a:noFill/>
          <a:ln>
            <a:noFill/>
          </a:ln>
        </p:spPr>
      </p:pic>
    </p:spTree>
    <p:extLst>
      <p:ext uri="{BB962C8B-B14F-4D97-AF65-F5344CB8AC3E}">
        <p14:creationId xmlns:p14="http://schemas.microsoft.com/office/powerpoint/2010/main" val="1519144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Straight Connector 60">
            <a:extLst>
              <a:ext uri="{FF2B5EF4-FFF2-40B4-BE49-F238E27FC236}">
                <a16:creationId xmlns:a16="http://schemas.microsoft.com/office/drawing/2014/main" id="{B71CA654-CEAE-1FE3-99FD-EE54770AC9A4}"/>
              </a:ext>
            </a:extLst>
          </p:cNvPr>
          <p:cNvCxnSpPr>
            <a:cxnSpLocks/>
          </p:cNvCxnSpPr>
          <p:nvPr/>
        </p:nvCxnSpPr>
        <p:spPr>
          <a:xfrm>
            <a:off x="6629027" y="1601683"/>
            <a:ext cx="6426" cy="3825969"/>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2" name="Picture Placeholder 7">
            <a:extLst>
              <a:ext uri="{FF2B5EF4-FFF2-40B4-BE49-F238E27FC236}">
                <a16:creationId xmlns:a16="http://schemas.microsoft.com/office/drawing/2014/main" id="{2398C608-24F3-997B-E9F4-0B32D55B34BB}"/>
              </a:ext>
            </a:extLst>
          </p:cNvPr>
          <p:cNvPicPr>
            <a:picLocks noChangeAspect="1"/>
          </p:cNvPicPr>
          <p:nvPr/>
        </p:nvPicPr>
        <p:blipFill rotWithShape="1">
          <a:blip r:embed="rId2"/>
          <a:srcRect l="7996" r="7996"/>
          <a:stretch/>
        </p:blipFill>
        <p:spPr>
          <a:xfrm flipH="1">
            <a:off x="-1" y="0"/>
            <a:ext cx="5786849" cy="6857998"/>
          </a:xfrm>
          <a:prstGeom prst="rect">
            <a:avLst/>
          </a:prstGeom>
        </p:spPr>
      </p:pic>
      <p:cxnSp>
        <p:nvCxnSpPr>
          <p:cNvPr id="8" name="Straight Connector 7">
            <a:extLst>
              <a:ext uri="{FF2B5EF4-FFF2-40B4-BE49-F238E27FC236}">
                <a16:creationId xmlns:a16="http://schemas.microsoft.com/office/drawing/2014/main" id="{C763DCCC-F6EC-5DF0-8F0A-D31784E1CE9E}"/>
              </a:ext>
            </a:extLst>
          </p:cNvPr>
          <p:cNvCxnSpPr>
            <a:cxnSpLocks/>
            <a:stCxn id="7" idx="0"/>
          </p:cNvCxnSpPr>
          <p:nvPr/>
        </p:nvCxnSpPr>
        <p:spPr>
          <a:xfrm flipH="1">
            <a:off x="5765255" y="6312004"/>
            <a:ext cx="3648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8620BA37-8D53-0ABF-E15A-4727E266E4B4}"/>
              </a:ext>
            </a:extLst>
          </p:cNvPr>
          <p:cNvSpPr/>
          <p:nvPr/>
        </p:nvSpPr>
        <p:spPr>
          <a:xfrm>
            <a:off x="4891173" y="-1"/>
            <a:ext cx="892366" cy="6857999"/>
          </a:xfrm>
          <a:custGeom>
            <a:avLst/>
            <a:gdLst>
              <a:gd name="connsiteX0" fmla="*/ 892366 w 892366"/>
              <a:gd name="connsiteY0" fmla="*/ 0 h 6191480"/>
              <a:gd name="connsiteX1" fmla="*/ 892366 w 892366"/>
              <a:gd name="connsiteY1" fmla="*/ 6191480 h 6191480"/>
              <a:gd name="connsiteX2" fmla="*/ 0 w 892366"/>
              <a:gd name="connsiteY2" fmla="*/ 6191480 h 6191480"/>
              <a:gd name="connsiteX3" fmla="*/ 0 w 892366"/>
              <a:gd name="connsiteY3" fmla="*/ 638978 h 6191480"/>
              <a:gd name="connsiteX4" fmla="*/ 892366 w 892366"/>
              <a:gd name="connsiteY4" fmla="*/ 0 h 619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366" h="6191480">
                <a:moveTo>
                  <a:pt x="892366" y="0"/>
                </a:moveTo>
                <a:lnTo>
                  <a:pt x="892366" y="6191480"/>
                </a:lnTo>
                <a:lnTo>
                  <a:pt x="0" y="6191480"/>
                </a:lnTo>
                <a:lnTo>
                  <a:pt x="0" y="638978"/>
                </a:lnTo>
                <a:lnTo>
                  <a:pt x="892366" y="0"/>
                </a:lnTo>
                <a:close/>
              </a:path>
            </a:pathLst>
          </a:custGeom>
          <a:solidFill>
            <a:schemeClr val="accent4">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p:txBody>
      </p:sp>
      <p:sp>
        <p:nvSpPr>
          <p:cNvPr id="10" name="Freeform: Shape 9">
            <a:extLst>
              <a:ext uri="{FF2B5EF4-FFF2-40B4-BE49-F238E27FC236}">
                <a16:creationId xmlns:a16="http://schemas.microsoft.com/office/drawing/2014/main" id="{266F921A-2BE0-60D9-302D-CA98DF006395}"/>
              </a:ext>
            </a:extLst>
          </p:cNvPr>
          <p:cNvSpPr/>
          <p:nvPr/>
        </p:nvSpPr>
        <p:spPr>
          <a:xfrm>
            <a:off x="5011099" y="-12700"/>
            <a:ext cx="772440" cy="6870700"/>
          </a:xfrm>
          <a:custGeom>
            <a:avLst/>
            <a:gdLst>
              <a:gd name="connsiteX0" fmla="*/ 892366 w 892366"/>
              <a:gd name="connsiteY0" fmla="*/ 0 h 6191480"/>
              <a:gd name="connsiteX1" fmla="*/ 892366 w 892366"/>
              <a:gd name="connsiteY1" fmla="*/ 6191480 h 6191480"/>
              <a:gd name="connsiteX2" fmla="*/ 0 w 892366"/>
              <a:gd name="connsiteY2" fmla="*/ 6191480 h 6191480"/>
              <a:gd name="connsiteX3" fmla="*/ 0 w 892366"/>
              <a:gd name="connsiteY3" fmla="*/ 638978 h 6191480"/>
              <a:gd name="connsiteX4" fmla="*/ 892366 w 892366"/>
              <a:gd name="connsiteY4" fmla="*/ 0 h 619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2366" h="6191480">
                <a:moveTo>
                  <a:pt x="892366" y="0"/>
                </a:moveTo>
                <a:lnTo>
                  <a:pt x="892366" y="6191480"/>
                </a:lnTo>
                <a:lnTo>
                  <a:pt x="0" y="6191480"/>
                </a:lnTo>
                <a:lnTo>
                  <a:pt x="0" y="638978"/>
                </a:lnTo>
                <a:lnTo>
                  <a:pt x="892366" y="0"/>
                </a:lnTo>
                <a:close/>
              </a:path>
            </a:pathLst>
          </a:custGeom>
          <a:solidFill>
            <a:schemeClr val="accent1">
              <a:lumMod val="7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Ubuntu"/>
              <a:ea typeface="+mn-ea"/>
              <a:cs typeface="+mn-cs"/>
            </a:endParaRPr>
          </a:p>
        </p:txBody>
      </p:sp>
      <p:grpSp>
        <p:nvGrpSpPr>
          <p:cNvPr id="59" name="Group 58">
            <a:extLst>
              <a:ext uri="{FF2B5EF4-FFF2-40B4-BE49-F238E27FC236}">
                <a16:creationId xmlns:a16="http://schemas.microsoft.com/office/drawing/2014/main" id="{9DA66A56-2780-246B-F23C-01F7B6840AF4}"/>
              </a:ext>
            </a:extLst>
          </p:cNvPr>
          <p:cNvGrpSpPr/>
          <p:nvPr/>
        </p:nvGrpSpPr>
        <p:grpSpPr>
          <a:xfrm>
            <a:off x="5721053" y="692953"/>
            <a:ext cx="818090" cy="5619051"/>
            <a:chOff x="5721053" y="692953"/>
            <a:chExt cx="914400" cy="5619051"/>
          </a:xfrm>
        </p:grpSpPr>
        <p:sp>
          <p:nvSpPr>
            <p:cNvPr id="7" name="Arc 6">
              <a:extLst>
                <a:ext uri="{FF2B5EF4-FFF2-40B4-BE49-F238E27FC236}">
                  <a16:creationId xmlns:a16="http://schemas.microsoft.com/office/drawing/2014/main" id="{00F92AE2-E0D7-8C24-FDA6-530547D28BAC}"/>
                </a:ext>
              </a:extLst>
            </p:cNvPr>
            <p:cNvSpPr/>
            <p:nvPr/>
          </p:nvSpPr>
          <p:spPr>
            <a:xfrm flipV="1">
              <a:off x="5721053" y="5397604"/>
              <a:ext cx="914400" cy="9144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sp>
          <p:nvSpPr>
            <p:cNvPr id="13" name="Arc 12">
              <a:extLst>
                <a:ext uri="{FF2B5EF4-FFF2-40B4-BE49-F238E27FC236}">
                  <a16:creationId xmlns:a16="http://schemas.microsoft.com/office/drawing/2014/main" id="{0E3C7A38-9E1D-17B2-CC48-35BDBF750BD3}"/>
                </a:ext>
              </a:extLst>
            </p:cNvPr>
            <p:cNvSpPr/>
            <p:nvPr/>
          </p:nvSpPr>
          <p:spPr>
            <a:xfrm>
              <a:off x="5721053" y="692953"/>
              <a:ext cx="914400" cy="9144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Ubuntu"/>
                <a:ea typeface="+mn-ea"/>
                <a:cs typeface="+mn-cs"/>
              </a:endParaRPr>
            </a:p>
          </p:txBody>
        </p:sp>
      </p:grpSp>
      <p:cxnSp>
        <p:nvCxnSpPr>
          <p:cNvPr id="14" name="Straight Connector 13">
            <a:extLst>
              <a:ext uri="{FF2B5EF4-FFF2-40B4-BE49-F238E27FC236}">
                <a16:creationId xmlns:a16="http://schemas.microsoft.com/office/drawing/2014/main" id="{EF12567F-DE5B-457E-FF73-417E643D3A73}"/>
              </a:ext>
            </a:extLst>
          </p:cNvPr>
          <p:cNvCxnSpPr>
            <a:cxnSpLocks/>
            <a:stCxn id="13" idx="0"/>
          </p:cNvCxnSpPr>
          <p:nvPr/>
        </p:nvCxnSpPr>
        <p:spPr>
          <a:xfrm flipH="1">
            <a:off x="5765255" y="692953"/>
            <a:ext cx="36484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F6DBA110-3154-89A4-5572-87A3FE01581F}"/>
              </a:ext>
            </a:extLst>
          </p:cNvPr>
          <p:cNvGrpSpPr/>
          <p:nvPr/>
        </p:nvGrpSpPr>
        <p:grpSpPr>
          <a:xfrm>
            <a:off x="6306336" y="1085485"/>
            <a:ext cx="4360474" cy="4833986"/>
            <a:chOff x="6306336" y="779964"/>
            <a:chExt cx="4360474" cy="4833986"/>
          </a:xfrm>
        </p:grpSpPr>
        <p:grpSp>
          <p:nvGrpSpPr>
            <p:cNvPr id="15" name="Group 14">
              <a:extLst>
                <a:ext uri="{FF2B5EF4-FFF2-40B4-BE49-F238E27FC236}">
                  <a16:creationId xmlns:a16="http://schemas.microsoft.com/office/drawing/2014/main" id="{3EB5D40A-A8B4-E508-A9AC-D4CB2FCE0FE8}"/>
                </a:ext>
              </a:extLst>
            </p:cNvPr>
            <p:cNvGrpSpPr/>
            <p:nvPr/>
          </p:nvGrpSpPr>
          <p:grpSpPr>
            <a:xfrm>
              <a:off x="6306336" y="779964"/>
              <a:ext cx="520139" cy="576017"/>
              <a:chOff x="6306336" y="779964"/>
              <a:chExt cx="520139" cy="576017"/>
            </a:xfrm>
          </p:grpSpPr>
          <p:sp>
            <p:nvSpPr>
              <p:cNvPr id="16" name="Freeform: Shape 15">
                <a:extLst>
                  <a:ext uri="{FF2B5EF4-FFF2-40B4-BE49-F238E27FC236}">
                    <a16:creationId xmlns:a16="http://schemas.microsoft.com/office/drawing/2014/main" id="{F1423E54-DB53-36B6-1EF3-68C7EDAA4280}"/>
                  </a:ext>
                </a:extLst>
              </p:cNvPr>
              <p:cNvSpPr/>
              <p:nvPr/>
            </p:nvSpPr>
            <p:spPr>
              <a:xfrm>
                <a:off x="6515910" y="779964"/>
                <a:ext cx="310565" cy="576017"/>
              </a:xfrm>
              <a:custGeom>
                <a:avLst/>
                <a:gdLst>
                  <a:gd name="connsiteX0" fmla="*/ 0 w 927735"/>
                  <a:gd name="connsiteY0" fmla="*/ 0 h 1855470"/>
                  <a:gd name="connsiteX1" fmla="*/ 927735 w 927735"/>
                  <a:gd name="connsiteY1" fmla="*/ 927735 h 1855470"/>
                  <a:gd name="connsiteX2" fmla="*/ 0 w 927735"/>
                  <a:gd name="connsiteY2" fmla="*/ 1855470 h 1855470"/>
                </a:gdLst>
                <a:ahLst/>
                <a:cxnLst>
                  <a:cxn ang="0">
                    <a:pos x="connsiteX0" y="connsiteY0"/>
                  </a:cxn>
                  <a:cxn ang="0">
                    <a:pos x="connsiteX1" y="connsiteY1"/>
                  </a:cxn>
                  <a:cxn ang="0">
                    <a:pos x="connsiteX2" y="connsiteY2"/>
                  </a:cxn>
                </a:cxnLst>
                <a:rect l="l" t="t" r="r" b="b"/>
                <a:pathLst>
                  <a:path w="927735" h="1855470">
                    <a:moveTo>
                      <a:pt x="0" y="0"/>
                    </a:moveTo>
                    <a:cubicBezTo>
                      <a:pt x="512374" y="0"/>
                      <a:pt x="927735" y="415361"/>
                      <a:pt x="927735" y="927735"/>
                    </a:cubicBezTo>
                    <a:cubicBezTo>
                      <a:pt x="927735" y="1440109"/>
                      <a:pt x="512374" y="1855470"/>
                      <a:pt x="0" y="185547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2936"/>
                  </a:solidFill>
                  <a:effectLst/>
                  <a:uLnTx/>
                  <a:uFillTx/>
                  <a:latin typeface="Ubuntu"/>
                  <a:ea typeface="+mn-ea"/>
                  <a:cs typeface="+mn-cs"/>
                </a:endParaRPr>
              </a:p>
            </p:txBody>
          </p:sp>
          <p:sp>
            <p:nvSpPr>
              <p:cNvPr id="17" name="Oval 16">
                <a:extLst>
                  <a:ext uri="{FF2B5EF4-FFF2-40B4-BE49-F238E27FC236}">
                    <a16:creationId xmlns:a16="http://schemas.microsoft.com/office/drawing/2014/main" id="{8C5E4F69-3800-186B-E9EF-4FE693777C43}"/>
                  </a:ext>
                </a:extLst>
              </p:cNvPr>
              <p:cNvSpPr/>
              <p:nvPr/>
            </p:nvSpPr>
            <p:spPr>
              <a:xfrm>
                <a:off x="6306336" y="864162"/>
                <a:ext cx="432000" cy="432000"/>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2936"/>
                    </a:solidFill>
                    <a:effectLst/>
                    <a:uLnTx/>
                    <a:uFillTx/>
                    <a:latin typeface="Ubuntu"/>
                    <a:ea typeface="+mn-ea"/>
                    <a:cs typeface="+mn-cs"/>
                  </a:rPr>
                  <a:t>1</a:t>
                </a:r>
              </a:p>
            </p:txBody>
          </p:sp>
        </p:grpSp>
        <p:grpSp>
          <p:nvGrpSpPr>
            <p:cNvPr id="56" name="Group 55">
              <a:extLst>
                <a:ext uri="{FF2B5EF4-FFF2-40B4-BE49-F238E27FC236}">
                  <a16:creationId xmlns:a16="http://schemas.microsoft.com/office/drawing/2014/main" id="{852678AB-A27F-AFDF-2039-00EE5CDED8AA}"/>
                </a:ext>
              </a:extLst>
            </p:cNvPr>
            <p:cNvGrpSpPr/>
            <p:nvPr/>
          </p:nvGrpSpPr>
          <p:grpSpPr>
            <a:xfrm>
              <a:off x="6306336" y="1631558"/>
              <a:ext cx="3444826" cy="1290291"/>
              <a:chOff x="6306336" y="1377917"/>
              <a:chExt cx="3444826" cy="1290291"/>
            </a:xfrm>
          </p:grpSpPr>
          <p:grpSp>
            <p:nvGrpSpPr>
              <p:cNvPr id="18" name="Group 17">
                <a:extLst>
                  <a:ext uri="{FF2B5EF4-FFF2-40B4-BE49-F238E27FC236}">
                    <a16:creationId xmlns:a16="http://schemas.microsoft.com/office/drawing/2014/main" id="{8A2EBD96-E053-17DD-F52A-354354D23A4F}"/>
                  </a:ext>
                </a:extLst>
              </p:cNvPr>
              <p:cNvGrpSpPr/>
              <p:nvPr/>
            </p:nvGrpSpPr>
            <p:grpSpPr>
              <a:xfrm>
                <a:off x="6306336" y="1377917"/>
                <a:ext cx="520139" cy="576017"/>
                <a:chOff x="6306336" y="1348033"/>
                <a:chExt cx="520139" cy="576017"/>
              </a:xfrm>
            </p:grpSpPr>
            <p:sp>
              <p:nvSpPr>
                <p:cNvPr id="19" name="Freeform: Shape 18">
                  <a:extLst>
                    <a:ext uri="{FF2B5EF4-FFF2-40B4-BE49-F238E27FC236}">
                      <a16:creationId xmlns:a16="http://schemas.microsoft.com/office/drawing/2014/main" id="{E3748CF1-8B0B-8B40-91E7-822C23DFDCE9}"/>
                    </a:ext>
                  </a:extLst>
                </p:cNvPr>
                <p:cNvSpPr/>
                <p:nvPr/>
              </p:nvSpPr>
              <p:spPr>
                <a:xfrm>
                  <a:off x="6515910" y="1348033"/>
                  <a:ext cx="310565" cy="576017"/>
                </a:xfrm>
                <a:custGeom>
                  <a:avLst/>
                  <a:gdLst>
                    <a:gd name="connsiteX0" fmla="*/ 0 w 927735"/>
                    <a:gd name="connsiteY0" fmla="*/ 0 h 1855470"/>
                    <a:gd name="connsiteX1" fmla="*/ 927735 w 927735"/>
                    <a:gd name="connsiteY1" fmla="*/ 927735 h 1855470"/>
                    <a:gd name="connsiteX2" fmla="*/ 0 w 927735"/>
                    <a:gd name="connsiteY2" fmla="*/ 1855470 h 1855470"/>
                  </a:gdLst>
                  <a:ahLst/>
                  <a:cxnLst>
                    <a:cxn ang="0">
                      <a:pos x="connsiteX0" y="connsiteY0"/>
                    </a:cxn>
                    <a:cxn ang="0">
                      <a:pos x="connsiteX1" y="connsiteY1"/>
                    </a:cxn>
                    <a:cxn ang="0">
                      <a:pos x="connsiteX2" y="connsiteY2"/>
                    </a:cxn>
                  </a:cxnLst>
                  <a:rect l="l" t="t" r="r" b="b"/>
                  <a:pathLst>
                    <a:path w="927735" h="1855470">
                      <a:moveTo>
                        <a:pt x="0" y="0"/>
                      </a:moveTo>
                      <a:cubicBezTo>
                        <a:pt x="512374" y="0"/>
                        <a:pt x="927735" y="415361"/>
                        <a:pt x="927735" y="927735"/>
                      </a:cubicBezTo>
                      <a:cubicBezTo>
                        <a:pt x="927735" y="1440109"/>
                        <a:pt x="512374" y="1855470"/>
                        <a:pt x="0" y="185547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2936"/>
                    </a:solidFill>
                    <a:effectLst/>
                    <a:uLnTx/>
                    <a:uFillTx/>
                    <a:latin typeface="Ubuntu"/>
                    <a:ea typeface="+mn-ea"/>
                    <a:cs typeface="+mn-cs"/>
                  </a:endParaRPr>
                </a:p>
              </p:txBody>
            </p:sp>
            <p:sp>
              <p:nvSpPr>
                <p:cNvPr id="20" name="Oval 19">
                  <a:extLst>
                    <a:ext uri="{FF2B5EF4-FFF2-40B4-BE49-F238E27FC236}">
                      <a16:creationId xmlns:a16="http://schemas.microsoft.com/office/drawing/2014/main" id="{94A626BC-6357-BEF0-B25C-2F8EAD2C2814}"/>
                    </a:ext>
                  </a:extLst>
                </p:cNvPr>
                <p:cNvSpPr/>
                <p:nvPr/>
              </p:nvSpPr>
              <p:spPr>
                <a:xfrm>
                  <a:off x="6306336" y="1432231"/>
                  <a:ext cx="432000" cy="432000"/>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2936"/>
                      </a:solidFill>
                      <a:effectLst/>
                      <a:uLnTx/>
                      <a:uFillTx/>
                      <a:latin typeface="Ubuntu"/>
                      <a:ea typeface="+mn-ea"/>
                      <a:cs typeface="+mn-cs"/>
                    </a:rPr>
                    <a:t>2</a:t>
                  </a:r>
                </a:p>
              </p:txBody>
            </p:sp>
          </p:grpSp>
          <p:sp>
            <p:nvSpPr>
              <p:cNvPr id="43" name="TextBox 42">
                <a:extLst>
                  <a:ext uri="{FF2B5EF4-FFF2-40B4-BE49-F238E27FC236}">
                    <a16:creationId xmlns:a16="http://schemas.microsoft.com/office/drawing/2014/main" id="{771AD546-C3D7-6423-BFC0-929AAE4735A9}"/>
                  </a:ext>
                </a:extLst>
              </p:cNvPr>
              <p:cNvSpPr txBox="1"/>
              <p:nvPr/>
            </p:nvSpPr>
            <p:spPr>
              <a:xfrm>
                <a:off x="6864153" y="2391209"/>
                <a:ext cx="2887009" cy="276999"/>
              </a:xfrm>
              <a:prstGeom prst="rect">
                <a:avLst/>
              </a:prstGeom>
              <a:noFill/>
            </p:spPr>
            <p:txBody>
              <a:bodyPr vert="horz" wrap="none" lIns="0" tIns="0" rIns="0" bIns="0" rtlCol="0" anchor="ctr">
                <a:spAutoFit/>
              </a:bodyPr>
              <a:lstStyle/>
              <a:p>
                <a:pPr algn="l">
                  <a:spcBef>
                    <a:spcPct val="0"/>
                  </a:spcBef>
                </a:pPr>
                <a:r>
                  <a:rPr lang="en-US" b="1" dirty="0"/>
                  <a:t>OUR SCOPE OF SERVICES</a:t>
                </a:r>
              </a:p>
            </p:txBody>
          </p:sp>
        </p:grpSp>
        <p:grpSp>
          <p:nvGrpSpPr>
            <p:cNvPr id="55" name="Group 54">
              <a:extLst>
                <a:ext uri="{FF2B5EF4-FFF2-40B4-BE49-F238E27FC236}">
                  <a16:creationId xmlns:a16="http://schemas.microsoft.com/office/drawing/2014/main" id="{CE279243-7A73-E26C-F99C-71DE989F6B4B}"/>
                </a:ext>
              </a:extLst>
            </p:cNvPr>
            <p:cNvGrpSpPr/>
            <p:nvPr/>
          </p:nvGrpSpPr>
          <p:grpSpPr>
            <a:xfrm>
              <a:off x="6306336" y="2483152"/>
              <a:ext cx="3243181" cy="2119667"/>
              <a:chOff x="6306336" y="1975870"/>
              <a:chExt cx="3243181" cy="2119667"/>
            </a:xfrm>
          </p:grpSpPr>
          <p:grpSp>
            <p:nvGrpSpPr>
              <p:cNvPr id="21" name="Group 20">
                <a:extLst>
                  <a:ext uri="{FF2B5EF4-FFF2-40B4-BE49-F238E27FC236}">
                    <a16:creationId xmlns:a16="http://schemas.microsoft.com/office/drawing/2014/main" id="{333E3CF1-C19F-BF7D-2652-32CBA41E872E}"/>
                  </a:ext>
                </a:extLst>
              </p:cNvPr>
              <p:cNvGrpSpPr/>
              <p:nvPr/>
            </p:nvGrpSpPr>
            <p:grpSpPr>
              <a:xfrm>
                <a:off x="6306336" y="1975870"/>
                <a:ext cx="520139" cy="576017"/>
                <a:chOff x="6306336" y="1946036"/>
                <a:chExt cx="520139" cy="576017"/>
              </a:xfrm>
            </p:grpSpPr>
            <p:sp>
              <p:nvSpPr>
                <p:cNvPr id="22" name="Freeform: Shape 21">
                  <a:extLst>
                    <a:ext uri="{FF2B5EF4-FFF2-40B4-BE49-F238E27FC236}">
                      <a16:creationId xmlns:a16="http://schemas.microsoft.com/office/drawing/2014/main" id="{EBB5871F-73F6-C89A-C028-57061803D72F}"/>
                    </a:ext>
                  </a:extLst>
                </p:cNvPr>
                <p:cNvSpPr/>
                <p:nvPr/>
              </p:nvSpPr>
              <p:spPr>
                <a:xfrm>
                  <a:off x="6515910" y="1946036"/>
                  <a:ext cx="310565" cy="576017"/>
                </a:xfrm>
                <a:custGeom>
                  <a:avLst/>
                  <a:gdLst>
                    <a:gd name="connsiteX0" fmla="*/ 0 w 927735"/>
                    <a:gd name="connsiteY0" fmla="*/ 0 h 1855470"/>
                    <a:gd name="connsiteX1" fmla="*/ 927735 w 927735"/>
                    <a:gd name="connsiteY1" fmla="*/ 927735 h 1855470"/>
                    <a:gd name="connsiteX2" fmla="*/ 0 w 927735"/>
                    <a:gd name="connsiteY2" fmla="*/ 1855470 h 1855470"/>
                  </a:gdLst>
                  <a:ahLst/>
                  <a:cxnLst>
                    <a:cxn ang="0">
                      <a:pos x="connsiteX0" y="connsiteY0"/>
                    </a:cxn>
                    <a:cxn ang="0">
                      <a:pos x="connsiteX1" y="connsiteY1"/>
                    </a:cxn>
                    <a:cxn ang="0">
                      <a:pos x="connsiteX2" y="connsiteY2"/>
                    </a:cxn>
                  </a:cxnLst>
                  <a:rect l="l" t="t" r="r" b="b"/>
                  <a:pathLst>
                    <a:path w="927735" h="1855470">
                      <a:moveTo>
                        <a:pt x="0" y="0"/>
                      </a:moveTo>
                      <a:cubicBezTo>
                        <a:pt x="512374" y="0"/>
                        <a:pt x="927735" y="415361"/>
                        <a:pt x="927735" y="927735"/>
                      </a:cubicBezTo>
                      <a:cubicBezTo>
                        <a:pt x="927735" y="1440109"/>
                        <a:pt x="512374" y="1855470"/>
                        <a:pt x="0" y="185547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2936"/>
                    </a:solidFill>
                    <a:effectLst/>
                    <a:uLnTx/>
                    <a:uFillTx/>
                    <a:latin typeface="Ubuntu"/>
                    <a:ea typeface="+mn-ea"/>
                    <a:cs typeface="+mn-cs"/>
                  </a:endParaRPr>
                </a:p>
              </p:txBody>
            </p:sp>
            <p:sp>
              <p:nvSpPr>
                <p:cNvPr id="23" name="Oval 22">
                  <a:extLst>
                    <a:ext uri="{FF2B5EF4-FFF2-40B4-BE49-F238E27FC236}">
                      <a16:creationId xmlns:a16="http://schemas.microsoft.com/office/drawing/2014/main" id="{2B3030DC-D35D-88CA-5A1F-7B52BD27A4E6}"/>
                    </a:ext>
                  </a:extLst>
                </p:cNvPr>
                <p:cNvSpPr/>
                <p:nvPr/>
              </p:nvSpPr>
              <p:spPr>
                <a:xfrm>
                  <a:off x="6306336" y="2030234"/>
                  <a:ext cx="432000" cy="432000"/>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2936"/>
                      </a:solidFill>
                      <a:effectLst/>
                      <a:uLnTx/>
                      <a:uFillTx/>
                      <a:latin typeface="Ubuntu"/>
                      <a:ea typeface="+mn-ea"/>
                      <a:cs typeface="+mn-cs"/>
                    </a:rPr>
                    <a:t>3</a:t>
                  </a:r>
                </a:p>
              </p:txBody>
            </p:sp>
          </p:grpSp>
          <p:sp>
            <p:nvSpPr>
              <p:cNvPr id="44" name="TextBox 43">
                <a:extLst>
                  <a:ext uri="{FF2B5EF4-FFF2-40B4-BE49-F238E27FC236}">
                    <a16:creationId xmlns:a16="http://schemas.microsoft.com/office/drawing/2014/main" id="{9406FF6F-EC6C-CD97-EA92-AEF665AFCBC8}"/>
                  </a:ext>
                </a:extLst>
              </p:cNvPr>
              <p:cNvSpPr txBox="1"/>
              <p:nvPr/>
            </p:nvSpPr>
            <p:spPr>
              <a:xfrm>
                <a:off x="6898150" y="3818538"/>
                <a:ext cx="2651367" cy="276999"/>
              </a:xfrm>
              <a:prstGeom prst="rect">
                <a:avLst/>
              </a:prstGeom>
              <a:noFill/>
            </p:spPr>
            <p:txBody>
              <a:bodyPr vert="horz" wrap="none" lIns="0" tIns="0" rIns="0" bIns="0" rtlCol="0" anchor="ctr">
                <a:spAutoFit/>
              </a:bodyPr>
              <a:lstStyle/>
              <a:p>
                <a:pPr algn="l">
                  <a:spcBef>
                    <a:spcPct val="0"/>
                  </a:spcBef>
                </a:pPr>
                <a:r>
                  <a:rPr lang="en-US" b="1" dirty="0"/>
                  <a:t>OUR INDICATIVE TEAM</a:t>
                </a:r>
              </a:p>
            </p:txBody>
          </p:sp>
        </p:grpSp>
        <p:grpSp>
          <p:nvGrpSpPr>
            <p:cNvPr id="54" name="Group 53">
              <a:extLst>
                <a:ext uri="{FF2B5EF4-FFF2-40B4-BE49-F238E27FC236}">
                  <a16:creationId xmlns:a16="http://schemas.microsoft.com/office/drawing/2014/main" id="{49BF16B6-6A89-7678-402A-D42CB71099AE}"/>
                </a:ext>
              </a:extLst>
            </p:cNvPr>
            <p:cNvGrpSpPr/>
            <p:nvPr/>
          </p:nvGrpSpPr>
          <p:grpSpPr>
            <a:xfrm>
              <a:off x="6306336" y="3334746"/>
              <a:ext cx="4360474" cy="576017"/>
              <a:chOff x="6306336" y="2573823"/>
              <a:chExt cx="4360474" cy="576017"/>
            </a:xfrm>
          </p:grpSpPr>
          <p:grpSp>
            <p:nvGrpSpPr>
              <p:cNvPr id="39" name="Group 38">
                <a:extLst>
                  <a:ext uri="{FF2B5EF4-FFF2-40B4-BE49-F238E27FC236}">
                    <a16:creationId xmlns:a16="http://schemas.microsoft.com/office/drawing/2014/main" id="{2ED8A1E4-A287-4C66-0269-AA58D28E2481}"/>
                  </a:ext>
                </a:extLst>
              </p:cNvPr>
              <p:cNvGrpSpPr/>
              <p:nvPr/>
            </p:nvGrpSpPr>
            <p:grpSpPr>
              <a:xfrm>
                <a:off x="6306336" y="2573823"/>
                <a:ext cx="520139" cy="576017"/>
                <a:chOff x="6306336" y="2489429"/>
                <a:chExt cx="520139" cy="576017"/>
              </a:xfrm>
            </p:grpSpPr>
            <p:sp>
              <p:nvSpPr>
                <p:cNvPr id="40" name="Freeform: Shape 39">
                  <a:extLst>
                    <a:ext uri="{FF2B5EF4-FFF2-40B4-BE49-F238E27FC236}">
                      <a16:creationId xmlns:a16="http://schemas.microsoft.com/office/drawing/2014/main" id="{BDC3FC96-C013-1FA8-D8DB-91B76D0F0D79}"/>
                    </a:ext>
                  </a:extLst>
                </p:cNvPr>
                <p:cNvSpPr/>
                <p:nvPr/>
              </p:nvSpPr>
              <p:spPr>
                <a:xfrm>
                  <a:off x="6515910" y="2489429"/>
                  <a:ext cx="310565" cy="576017"/>
                </a:xfrm>
                <a:custGeom>
                  <a:avLst/>
                  <a:gdLst>
                    <a:gd name="connsiteX0" fmla="*/ 0 w 927735"/>
                    <a:gd name="connsiteY0" fmla="*/ 0 h 1855470"/>
                    <a:gd name="connsiteX1" fmla="*/ 927735 w 927735"/>
                    <a:gd name="connsiteY1" fmla="*/ 927735 h 1855470"/>
                    <a:gd name="connsiteX2" fmla="*/ 0 w 927735"/>
                    <a:gd name="connsiteY2" fmla="*/ 1855470 h 1855470"/>
                  </a:gdLst>
                  <a:ahLst/>
                  <a:cxnLst>
                    <a:cxn ang="0">
                      <a:pos x="connsiteX0" y="connsiteY0"/>
                    </a:cxn>
                    <a:cxn ang="0">
                      <a:pos x="connsiteX1" y="connsiteY1"/>
                    </a:cxn>
                    <a:cxn ang="0">
                      <a:pos x="connsiteX2" y="connsiteY2"/>
                    </a:cxn>
                  </a:cxnLst>
                  <a:rect l="l" t="t" r="r" b="b"/>
                  <a:pathLst>
                    <a:path w="927735" h="1855470">
                      <a:moveTo>
                        <a:pt x="0" y="0"/>
                      </a:moveTo>
                      <a:cubicBezTo>
                        <a:pt x="512374" y="0"/>
                        <a:pt x="927735" y="415361"/>
                        <a:pt x="927735" y="927735"/>
                      </a:cubicBezTo>
                      <a:cubicBezTo>
                        <a:pt x="927735" y="1440109"/>
                        <a:pt x="512374" y="1855470"/>
                        <a:pt x="0" y="185547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2936"/>
                    </a:solidFill>
                    <a:effectLst/>
                    <a:uLnTx/>
                    <a:uFillTx/>
                    <a:latin typeface="Ubuntu"/>
                    <a:ea typeface="+mn-ea"/>
                    <a:cs typeface="+mn-cs"/>
                  </a:endParaRPr>
                </a:p>
              </p:txBody>
            </p:sp>
            <p:sp>
              <p:nvSpPr>
                <p:cNvPr id="41" name="Oval 40">
                  <a:extLst>
                    <a:ext uri="{FF2B5EF4-FFF2-40B4-BE49-F238E27FC236}">
                      <a16:creationId xmlns:a16="http://schemas.microsoft.com/office/drawing/2014/main" id="{8C826A45-57F0-D0BB-599A-2AC69D404971}"/>
                    </a:ext>
                  </a:extLst>
                </p:cNvPr>
                <p:cNvSpPr/>
                <p:nvPr/>
              </p:nvSpPr>
              <p:spPr>
                <a:xfrm>
                  <a:off x="6306336" y="2573627"/>
                  <a:ext cx="432000" cy="432000"/>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2936"/>
                      </a:solidFill>
                      <a:effectLst/>
                      <a:uLnTx/>
                      <a:uFillTx/>
                      <a:latin typeface="Ubuntu"/>
                      <a:ea typeface="+mn-ea"/>
                      <a:cs typeface="+mn-cs"/>
                    </a:rPr>
                    <a:t>4</a:t>
                  </a:r>
                </a:p>
              </p:txBody>
            </p:sp>
          </p:grpSp>
          <p:sp>
            <p:nvSpPr>
              <p:cNvPr id="45" name="TextBox 44">
                <a:extLst>
                  <a:ext uri="{FF2B5EF4-FFF2-40B4-BE49-F238E27FC236}">
                    <a16:creationId xmlns:a16="http://schemas.microsoft.com/office/drawing/2014/main" id="{4C51922C-E7B0-91AD-1ADA-E0927659290B}"/>
                  </a:ext>
                </a:extLst>
              </p:cNvPr>
              <p:cNvSpPr txBox="1"/>
              <p:nvPr/>
            </p:nvSpPr>
            <p:spPr>
              <a:xfrm>
                <a:off x="6898150" y="2723332"/>
                <a:ext cx="3768660" cy="276999"/>
              </a:xfrm>
              <a:prstGeom prst="rect">
                <a:avLst/>
              </a:prstGeom>
              <a:noFill/>
            </p:spPr>
            <p:txBody>
              <a:bodyPr vert="horz" wrap="none" lIns="0" tIns="0" rIns="0" bIns="0" rtlCol="0" anchor="ctr">
                <a:spAutoFit/>
              </a:bodyPr>
              <a:lstStyle/>
              <a:p>
                <a:pPr algn="l">
                  <a:spcBef>
                    <a:spcPct val="0"/>
                  </a:spcBef>
                </a:pPr>
                <a:r>
                  <a:rPr lang="en-US" b="1" dirty="0"/>
                  <a:t>OUR COMMERCIAL PROPOSITION</a:t>
                </a:r>
              </a:p>
            </p:txBody>
          </p:sp>
        </p:grpSp>
        <p:grpSp>
          <p:nvGrpSpPr>
            <p:cNvPr id="24" name="Group 23">
              <a:extLst>
                <a:ext uri="{FF2B5EF4-FFF2-40B4-BE49-F238E27FC236}">
                  <a16:creationId xmlns:a16="http://schemas.microsoft.com/office/drawing/2014/main" id="{C937CD45-6357-1797-D8D4-347DC23C5750}"/>
                </a:ext>
              </a:extLst>
            </p:cNvPr>
            <p:cNvGrpSpPr/>
            <p:nvPr/>
          </p:nvGrpSpPr>
          <p:grpSpPr>
            <a:xfrm>
              <a:off x="6306336" y="4186340"/>
              <a:ext cx="520139" cy="576017"/>
              <a:chOff x="6306336" y="3061167"/>
              <a:chExt cx="520139" cy="576017"/>
            </a:xfrm>
          </p:grpSpPr>
          <p:sp>
            <p:nvSpPr>
              <p:cNvPr id="25" name="Freeform: Shape 24">
                <a:extLst>
                  <a:ext uri="{FF2B5EF4-FFF2-40B4-BE49-F238E27FC236}">
                    <a16:creationId xmlns:a16="http://schemas.microsoft.com/office/drawing/2014/main" id="{4876C777-37A0-84C0-3CCD-1F31F96253D9}"/>
                  </a:ext>
                </a:extLst>
              </p:cNvPr>
              <p:cNvSpPr/>
              <p:nvPr/>
            </p:nvSpPr>
            <p:spPr>
              <a:xfrm>
                <a:off x="6515910" y="3061167"/>
                <a:ext cx="310565" cy="576017"/>
              </a:xfrm>
              <a:custGeom>
                <a:avLst/>
                <a:gdLst>
                  <a:gd name="connsiteX0" fmla="*/ 0 w 927735"/>
                  <a:gd name="connsiteY0" fmla="*/ 0 h 1855470"/>
                  <a:gd name="connsiteX1" fmla="*/ 927735 w 927735"/>
                  <a:gd name="connsiteY1" fmla="*/ 927735 h 1855470"/>
                  <a:gd name="connsiteX2" fmla="*/ 0 w 927735"/>
                  <a:gd name="connsiteY2" fmla="*/ 1855470 h 1855470"/>
                </a:gdLst>
                <a:ahLst/>
                <a:cxnLst>
                  <a:cxn ang="0">
                    <a:pos x="connsiteX0" y="connsiteY0"/>
                  </a:cxn>
                  <a:cxn ang="0">
                    <a:pos x="connsiteX1" y="connsiteY1"/>
                  </a:cxn>
                  <a:cxn ang="0">
                    <a:pos x="connsiteX2" y="connsiteY2"/>
                  </a:cxn>
                </a:cxnLst>
                <a:rect l="l" t="t" r="r" b="b"/>
                <a:pathLst>
                  <a:path w="927735" h="1855470">
                    <a:moveTo>
                      <a:pt x="0" y="0"/>
                    </a:moveTo>
                    <a:cubicBezTo>
                      <a:pt x="512374" y="0"/>
                      <a:pt x="927735" y="415361"/>
                      <a:pt x="927735" y="927735"/>
                    </a:cubicBezTo>
                    <a:cubicBezTo>
                      <a:pt x="927735" y="1440109"/>
                      <a:pt x="512374" y="1855470"/>
                      <a:pt x="0" y="185547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2936"/>
                  </a:solidFill>
                  <a:effectLst/>
                  <a:uLnTx/>
                  <a:uFillTx/>
                  <a:latin typeface="Ubuntu"/>
                  <a:ea typeface="+mn-ea"/>
                  <a:cs typeface="+mn-cs"/>
                </a:endParaRPr>
              </a:p>
            </p:txBody>
          </p:sp>
          <p:sp>
            <p:nvSpPr>
              <p:cNvPr id="26" name="Oval 25">
                <a:extLst>
                  <a:ext uri="{FF2B5EF4-FFF2-40B4-BE49-F238E27FC236}">
                    <a16:creationId xmlns:a16="http://schemas.microsoft.com/office/drawing/2014/main" id="{17B41A15-34C4-63BD-6793-39722C579A0A}"/>
                  </a:ext>
                </a:extLst>
              </p:cNvPr>
              <p:cNvSpPr/>
              <p:nvPr/>
            </p:nvSpPr>
            <p:spPr>
              <a:xfrm>
                <a:off x="6306336" y="3145365"/>
                <a:ext cx="432000" cy="432000"/>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2936"/>
                    </a:solidFill>
                    <a:effectLst/>
                    <a:uLnTx/>
                    <a:uFillTx/>
                    <a:latin typeface="Ubuntu"/>
                    <a:ea typeface="+mn-ea"/>
                    <a:cs typeface="+mn-cs"/>
                  </a:rPr>
                  <a:t>5</a:t>
                </a:r>
              </a:p>
            </p:txBody>
          </p:sp>
        </p:grpSp>
        <p:grpSp>
          <p:nvGrpSpPr>
            <p:cNvPr id="52" name="Group 51">
              <a:extLst>
                <a:ext uri="{FF2B5EF4-FFF2-40B4-BE49-F238E27FC236}">
                  <a16:creationId xmlns:a16="http://schemas.microsoft.com/office/drawing/2014/main" id="{EB3AED7B-7C10-45E1-A213-059773934015}"/>
                </a:ext>
              </a:extLst>
            </p:cNvPr>
            <p:cNvGrpSpPr/>
            <p:nvPr/>
          </p:nvGrpSpPr>
          <p:grpSpPr>
            <a:xfrm>
              <a:off x="6306336" y="1803285"/>
              <a:ext cx="2619501" cy="3810665"/>
              <a:chOff x="6306336" y="535081"/>
              <a:chExt cx="2619501" cy="3810665"/>
            </a:xfrm>
          </p:grpSpPr>
          <p:grpSp>
            <p:nvGrpSpPr>
              <p:cNvPr id="27" name="Group 26">
                <a:extLst>
                  <a:ext uri="{FF2B5EF4-FFF2-40B4-BE49-F238E27FC236}">
                    <a16:creationId xmlns:a16="http://schemas.microsoft.com/office/drawing/2014/main" id="{7FB9AFA7-59A6-B2A9-9426-7DDC91CACFC9}"/>
                  </a:ext>
                </a:extLst>
              </p:cNvPr>
              <p:cNvGrpSpPr/>
              <p:nvPr/>
            </p:nvGrpSpPr>
            <p:grpSpPr>
              <a:xfrm>
                <a:off x="6306336" y="3769729"/>
                <a:ext cx="520139" cy="576017"/>
                <a:chOff x="6306336" y="3619308"/>
                <a:chExt cx="520139" cy="576017"/>
              </a:xfrm>
            </p:grpSpPr>
            <p:sp>
              <p:nvSpPr>
                <p:cNvPr id="28" name="Freeform: Shape 27">
                  <a:extLst>
                    <a:ext uri="{FF2B5EF4-FFF2-40B4-BE49-F238E27FC236}">
                      <a16:creationId xmlns:a16="http://schemas.microsoft.com/office/drawing/2014/main" id="{1F79B4CC-BD0D-9AA6-63FA-E68E67F98759}"/>
                    </a:ext>
                  </a:extLst>
                </p:cNvPr>
                <p:cNvSpPr/>
                <p:nvPr/>
              </p:nvSpPr>
              <p:spPr>
                <a:xfrm>
                  <a:off x="6515910" y="3619308"/>
                  <a:ext cx="310565" cy="576017"/>
                </a:xfrm>
                <a:custGeom>
                  <a:avLst/>
                  <a:gdLst>
                    <a:gd name="connsiteX0" fmla="*/ 0 w 927735"/>
                    <a:gd name="connsiteY0" fmla="*/ 0 h 1855470"/>
                    <a:gd name="connsiteX1" fmla="*/ 927735 w 927735"/>
                    <a:gd name="connsiteY1" fmla="*/ 927735 h 1855470"/>
                    <a:gd name="connsiteX2" fmla="*/ 0 w 927735"/>
                    <a:gd name="connsiteY2" fmla="*/ 1855470 h 1855470"/>
                  </a:gdLst>
                  <a:ahLst/>
                  <a:cxnLst>
                    <a:cxn ang="0">
                      <a:pos x="connsiteX0" y="connsiteY0"/>
                    </a:cxn>
                    <a:cxn ang="0">
                      <a:pos x="connsiteX1" y="connsiteY1"/>
                    </a:cxn>
                    <a:cxn ang="0">
                      <a:pos x="connsiteX2" y="connsiteY2"/>
                    </a:cxn>
                  </a:cxnLst>
                  <a:rect l="l" t="t" r="r" b="b"/>
                  <a:pathLst>
                    <a:path w="927735" h="1855470">
                      <a:moveTo>
                        <a:pt x="0" y="0"/>
                      </a:moveTo>
                      <a:cubicBezTo>
                        <a:pt x="512374" y="0"/>
                        <a:pt x="927735" y="415361"/>
                        <a:pt x="927735" y="927735"/>
                      </a:cubicBezTo>
                      <a:cubicBezTo>
                        <a:pt x="927735" y="1440109"/>
                        <a:pt x="512374" y="1855470"/>
                        <a:pt x="0" y="185547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272936"/>
                    </a:solidFill>
                    <a:effectLst/>
                    <a:uLnTx/>
                    <a:uFillTx/>
                    <a:latin typeface="Ubuntu"/>
                    <a:ea typeface="+mn-ea"/>
                    <a:cs typeface="+mn-cs"/>
                  </a:endParaRPr>
                </a:p>
              </p:txBody>
            </p:sp>
            <p:sp>
              <p:nvSpPr>
                <p:cNvPr id="29" name="Oval 28">
                  <a:extLst>
                    <a:ext uri="{FF2B5EF4-FFF2-40B4-BE49-F238E27FC236}">
                      <a16:creationId xmlns:a16="http://schemas.microsoft.com/office/drawing/2014/main" id="{9669CE61-4E94-58C2-9852-6E672C4AEFAC}"/>
                    </a:ext>
                  </a:extLst>
                </p:cNvPr>
                <p:cNvSpPr/>
                <p:nvPr/>
              </p:nvSpPr>
              <p:spPr>
                <a:xfrm>
                  <a:off x="6306336" y="3703506"/>
                  <a:ext cx="432000" cy="432000"/>
                </a:xfrm>
                <a:prstGeom prst="ellips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272936"/>
                      </a:solidFill>
                      <a:effectLst/>
                      <a:uLnTx/>
                      <a:uFillTx/>
                      <a:latin typeface="Ubuntu"/>
                      <a:ea typeface="+mn-ea"/>
                      <a:cs typeface="+mn-cs"/>
                    </a:rPr>
                    <a:t>6</a:t>
                  </a:r>
                </a:p>
              </p:txBody>
            </p:sp>
          </p:grpSp>
          <p:sp>
            <p:nvSpPr>
              <p:cNvPr id="47" name="TextBox 46">
                <a:extLst>
                  <a:ext uri="{FF2B5EF4-FFF2-40B4-BE49-F238E27FC236}">
                    <a16:creationId xmlns:a16="http://schemas.microsoft.com/office/drawing/2014/main" id="{12AF803B-4E55-12E1-F949-F5255B64B716}"/>
                  </a:ext>
                </a:extLst>
              </p:cNvPr>
              <p:cNvSpPr txBox="1"/>
              <p:nvPr/>
            </p:nvSpPr>
            <p:spPr>
              <a:xfrm>
                <a:off x="6926892" y="535081"/>
                <a:ext cx="1998945" cy="276999"/>
              </a:xfrm>
              <a:prstGeom prst="rect">
                <a:avLst/>
              </a:prstGeom>
              <a:noFill/>
            </p:spPr>
            <p:txBody>
              <a:bodyPr vert="horz" wrap="none" lIns="0" tIns="0" rIns="0" bIns="0" rtlCol="0" anchor="ctr">
                <a:spAutoFit/>
              </a:bodyPr>
              <a:lstStyle/>
              <a:p>
                <a:pPr>
                  <a:spcBef>
                    <a:spcPct val="0"/>
                  </a:spcBef>
                </a:pPr>
                <a:r>
                  <a:rPr lang="en-US" b="1" dirty="0"/>
                  <a:t>WHY CAPGEMINI?</a:t>
                </a:r>
              </a:p>
            </p:txBody>
          </p:sp>
        </p:grpSp>
      </p:grpSp>
      <p:sp>
        <p:nvSpPr>
          <p:cNvPr id="30" name="TextBox 29">
            <a:extLst>
              <a:ext uri="{FF2B5EF4-FFF2-40B4-BE49-F238E27FC236}">
                <a16:creationId xmlns:a16="http://schemas.microsoft.com/office/drawing/2014/main" id="{869CFE47-9D0A-C47B-2677-4B358A2E3867}"/>
              </a:ext>
            </a:extLst>
          </p:cNvPr>
          <p:cNvSpPr txBox="1"/>
          <p:nvPr/>
        </p:nvSpPr>
        <p:spPr>
          <a:xfrm>
            <a:off x="6858000" y="5514201"/>
            <a:ext cx="1234312" cy="276999"/>
          </a:xfrm>
          <a:prstGeom prst="rect">
            <a:avLst/>
          </a:prstGeom>
          <a:noFill/>
        </p:spPr>
        <p:txBody>
          <a:bodyPr vert="horz" wrap="none" lIns="0" tIns="0" rIns="0" bIns="0" rtlCol="0" anchor="ctr">
            <a:spAutoFit/>
          </a:bodyPr>
          <a:lstStyle/>
          <a:p>
            <a:pPr algn="l">
              <a:spcBef>
                <a:spcPct val="0"/>
              </a:spcBef>
            </a:pPr>
            <a:r>
              <a:rPr lang="en-US" b="1" dirty="0"/>
              <a:t>APPENDIX </a:t>
            </a:r>
          </a:p>
        </p:txBody>
      </p:sp>
      <p:sp>
        <p:nvSpPr>
          <p:cNvPr id="32" name="TextBox 31">
            <a:extLst>
              <a:ext uri="{FF2B5EF4-FFF2-40B4-BE49-F238E27FC236}">
                <a16:creationId xmlns:a16="http://schemas.microsoft.com/office/drawing/2014/main" id="{945B524C-045C-6C7E-D4B1-D7AF24FC3C48}"/>
              </a:ext>
            </a:extLst>
          </p:cNvPr>
          <p:cNvSpPr txBox="1"/>
          <p:nvPr/>
        </p:nvSpPr>
        <p:spPr>
          <a:xfrm>
            <a:off x="6903517" y="1247001"/>
            <a:ext cx="2919069" cy="276999"/>
          </a:xfrm>
          <a:prstGeom prst="rect">
            <a:avLst/>
          </a:prstGeom>
          <a:noFill/>
        </p:spPr>
        <p:txBody>
          <a:bodyPr vert="horz" wrap="none" lIns="0" tIns="0" rIns="0" bIns="0" rtlCol="0" anchor="ctr">
            <a:spAutoFit/>
          </a:bodyPr>
          <a:lstStyle/>
          <a:p>
            <a:pPr>
              <a:spcBef>
                <a:spcPct val="0"/>
              </a:spcBef>
            </a:pPr>
            <a:r>
              <a:rPr lang="en-US" b="1" dirty="0"/>
              <a:t>MANAGEMENT SUMMARY</a:t>
            </a:r>
          </a:p>
        </p:txBody>
      </p:sp>
    </p:spTree>
    <p:extLst>
      <p:ext uri="{BB962C8B-B14F-4D97-AF65-F5344CB8AC3E}">
        <p14:creationId xmlns:p14="http://schemas.microsoft.com/office/powerpoint/2010/main" val="1813117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ECD96-B535-06C5-4B6F-2CCC62BE20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E1E19C1-1EC2-FD11-EBD6-B3EE6EF25771}"/>
              </a:ext>
            </a:extLst>
          </p:cNvPr>
          <p:cNvSpPr>
            <a:spLocks noGrp="1"/>
          </p:cNvSpPr>
          <p:nvPr>
            <p:ph type="title"/>
          </p:nvPr>
        </p:nvSpPr>
        <p:spPr>
          <a:xfrm>
            <a:off x="414971" y="180000"/>
            <a:ext cx="10357498" cy="720000"/>
          </a:xfrm>
        </p:spPr>
        <p:txBody>
          <a:bodyPr anchor="t">
            <a:normAutofit/>
          </a:bodyPr>
          <a:lstStyle/>
          <a:p>
            <a:r>
              <a:rPr lang="en-US" sz="2400" cap="small" dirty="0">
                <a:solidFill>
                  <a:schemeClr val="tx1"/>
                </a:solidFill>
              </a:rPr>
              <a:t>WE HAVE THE DOMAIN EXPERIENCE THAT DRIVES BUSINESS VALUE</a:t>
            </a:r>
            <a:endParaRPr lang="en-IN" sz="2400" cap="small" dirty="0">
              <a:solidFill>
                <a:schemeClr val="tx1"/>
              </a:solidFill>
            </a:endParaRPr>
          </a:p>
        </p:txBody>
      </p:sp>
      <p:sp>
        <p:nvSpPr>
          <p:cNvPr id="50" name="Rectangle 49">
            <a:extLst>
              <a:ext uri="{FF2B5EF4-FFF2-40B4-BE49-F238E27FC236}">
                <a16:creationId xmlns:a16="http://schemas.microsoft.com/office/drawing/2014/main" id="{8CF6E615-AA6B-7468-D33B-23AD595AB089}"/>
              </a:ext>
            </a:extLst>
          </p:cNvPr>
          <p:cNvSpPr/>
          <p:nvPr/>
        </p:nvSpPr>
        <p:spPr>
          <a:xfrm>
            <a:off x="-47" y="761316"/>
            <a:ext cx="12192000" cy="1720246"/>
          </a:xfrm>
          <a:prstGeom prst="rect">
            <a:avLst/>
          </a:prstGeom>
          <a:solidFill>
            <a:srgbClr val="0058AB"/>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chemeClr val="bg1"/>
              </a:solidFill>
              <a:effectLst/>
              <a:uLnTx/>
              <a:uFillTx/>
              <a:ea typeface="+mn-ea"/>
              <a:cs typeface="+mn-cs"/>
            </a:endParaRPr>
          </a:p>
        </p:txBody>
      </p:sp>
      <p:sp>
        <p:nvSpPr>
          <p:cNvPr id="51" name="object 9">
            <a:extLst>
              <a:ext uri="{FF2B5EF4-FFF2-40B4-BE49-F238E27FC236}">
                <a16:creationId xmlns:a16="http://schemas.microsoft.com/office/drawing/2014/main" id="{90194296-3566-F758-8B06-5528C986B4C0}"/>
              </a:ext>
            </a:extLst>
          </p:cNvPr>
          <p:cNvSpPr txBox="1"/>
          <p:nvPr/>
        </p:nvSpPr>
        <p:spPr>
          <a:xfrm>
            <a:off x="3158934" y="950179"/>
            <a:ext cx="2623037" cy="1246495"/>
          </a:xfrm>
          <a:prstGeom prst="rect">
            <a:avLst/>
          </a:prstGeom>
        </p:spPr>
        <p:txBody>
          <a:bodyPr vert="horz" wrap="square" lIns="0" tIns="0" rIns="0" bIns="0" rtlCol="0" anchor="t">
            <a:noAutofit/>
          </a:bodyPr>
          <a:lstStyle/>
          <a:p>
            <a:pPr marL="7620" marR="0" lvl="0" indent="0" algn="ctr" defTabSz="914400" rtl="0" eaLnBrk="1" fontAlgn="auto" latinLnBrk="0" hangingPunct="1">
              <a:lnSpc>
                <a:spcPct val="100000"/>
              </a:lnSpc>
              <a:spcBef>
                <a:spcPts val="0"/>
              </a:spcBef>
              <a:spcAft>
                <a:spcPts val="0"/>
              </a:spcAft>
              <a:buClrTx/>
              <a:buSzTx/>
              <a:buFontTx/>
              <a:buNone/>
              <a:tabLst>
                <a:tab pos="692345" algn="l"/>
              </a:tabLst>
              <a:defRPr/>
            </a:pPr>
            <a:r>
              <a:rPr kumimoji="0" lang="en-US" sz="1400" b="1" i="0" u="none" strike="noStrike" kern="1200" cap="none" spc="3" normalizeH="0" baseline="0" noProof="0">
                <a:ln>
                  <a:noFill/>
                </a:ln>
                <a:solidFill>
                  <a:schemeClr val="bg1"/>
                </a:solidFill>
                <a:effectLst/>
                <a:uLnTx/>
                <a:uFillTx/>
                <a:ea typeface="Verdana"/>
                <a:cs typeface="Verdana" panose="020B0604030504040204" pitchFamily="34" charset="0"/>
              </a:rPr>
              <a:t>Corporate Banking</a:t>
            </a:r>
          </a:p>
          <a:p>
            <a:pPr marL="171450" marR="0" lvl="0" indent="-171450" eaLnBrk="0" fontAlgn="auto" hangingPunct="0">
              <a:lnSpc>
                <a:spcPct val="100000"/>
              </a:lnSpc>
              <a:buClrTx/>
              <a:buSzTx/>
              <a:buFont typeface="Wingdings" panose="05000000000000000000" pitchFamily="2" charset="2"/>
              <a:buChar char="§"/>
              <a:tabLst/>
              <a:defRPr/>
            </a:pPr>
            <a:r>
              <a:rPr lang="en-IN" sz="1100" b="1" kern="0">
                <a:solidFill>
                  <a:schemeClr val="bg1"/>
                </a:solidFill>
              </a:rPr>
              <a:t>Corporate Customers &amp; Accounts</a:t>
            </a:r>
          </a:p>
          <a:p>
            <a:pPr marL="171450" marR="0" lvl="0" indent="-171450" eaLnBrk="0" fontAlgn="auto" hangingPunct="0">
              <a:lnSpc>
                <a:spcPct val="100000"/>
              </a:lnSpc>
              <a:buClrTx/>
              <a:buSzTx/>
              <a:buFont typeface="Wingdings" panose="05000000000000000000" pitchFamily="2" charset="2"/>
              <a:buChar char="§"/>
              <a:tabLst/>
              <a:defRPr/>
            </a:pPr>
            <a:r>
              <a:rPr lang="en-IN" sz="1100" b="1" kern="0">
                <a:solidFill>
                  <a:schemeClr val="bg1"/>
                </a:solidFill>
              </a:rPr>
              <a:t>Deposits &amp; Lending </a:t>
            </a:r>
          </a:p>
          <a:p>
            <a:pPr marL="171450" marR="0" lvl="0" indent="-171450" eaLnBrk="0" fontAlgn="auto" hangingPunct="0">
              <a:lnSpc>
                <a:spcPct val="100000"/>
              </a:lnSpc>
              <a:buClrTx/>
              <a:buSzTx/>
              <a:buFont typeface="Wingdings" panose="05000000000000000000" pitchFamily="2" charset="2"/>
              <a:buChar char="§"/>
              <a:tabLst/>
              <a:defRPr/>
            </a:pPr>
            <a:r>
              <a:rPr lang="en-IN" sz="1100" b="1" kern="0">
                <a:solidFill>
                  <a:schemeClr val="bg1"/>
                </a:solidFill>
              </a:rPr>
              <a:t>Treasury &amp; money markets </a:t>
            </a:r>
          </a:p>
          <a:p>
            <a:pPr marL="171450" marR="0" lvl="0" indent="-171450" eaLnBrk="0" fontAlgn="auto" hangingPunct="0">
              <a:lnSpc>
                <a:spcPct val="100000"/>
              </a:lnSpc>
              <a:buClrTx/>
              <a:buSzTx/>
              <a:buFont typeface="Wingdings" panose="05000000000000000000" pitchFamily="2" charset="2"/>
              <a:buChar char="§"/>
              <a:tabLst/>
              <a:defRPr/>
            </a:pPr>
            <a:r>
              <a:rPr lang="en-IN" sz="1100" b="1" kern="0">
                <a:solidFill>
                  <a:schemeClr val="bg1"/>
                </a:solidFill>
              </a:rPr>
              <a:t>Payments &amp; Cash Management</a:t>
            </a:r>
          </a:p>
          <a:p>
            <a:pPr marL="171450" indent="-171450" eaLnBrk="0" hangingPunct="0">
              <a:buFont typeface="Wingdings" panose="05000000000000000000" pitchFamily="2" charset="2"/>
              <a:buChar char="§"/>
              <a:defRPr/>
            </a:pPr>
            <a:r>
              <a:rPr lang="en-IN" sz="1100" b="1" kern="0">
                <a:solidFill>
                  <a:schemeClr val="bg1"/>
                </a:solidFill>
              </a:rPr>
              <a:t>Trade Finance &amp; Supply chain Management </a:t>
            </a:r>
          </a:p>
          <a:p>
            <a:pPr marL="171450" marR="0" lvl="0" indent="-171450" eaLnBrk="0" fontAlgn="auto" hangingPunct="0">
              <a:lnSpc>
                <a:spcPct val="100000"/>
              </a:lnSpc>
              <a:buClrTx/>
              <a:buSzTx/>
              <a:buFont typeface="Wingdings" panose="05000000000000000000" pitchFamily="2" charset="2"/>
              <a:buChar char="§"/>
              <a:tabLst/>
              <a:defRPr/>
            </a:pPr>
            <a:endParaRPr lang="en-IN" sz="1100" b="1" kern="0">
              <a:solidFill>
                <a:schemeClr val="bg1"/>
              </a:solidFill>
            </a:endParaRPr>
          </a:p>
          <a:p>
            <a:pPr marL="7620" marR="0" lvl="0" indent="0" algn="l" defTabSz="914400" rtl="0" eaLnBrk="1" fontAlgn="auto" latinLnBrk="0" hangingPunct="1">
              <a:lnSpc>
                <a:spcPct val="100000"/>
              </a:lnSpc>
              <a:spcBef>
                <a:spcPts val="0"/>
              </a:spcBef>
              <a:spcAft>
                <a:spcPts val="600"/>
              </a:spcAft>
              <a:buClrTx/>
              <a:buSzTx/>
              <a:buFontTx/>
              <a:buNone/>
              <a:tabLst>
                <a:tab pos="692345" algn="l"/>
              </a:tabLst>
              <a:defRPr/>
            </a:pPr>
            <a:endParaRPr kumimoji="0" lang="en-US" sz="2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52" name="object 9">
            <a:extLst>
              <a:ext uri="{FF2B5EF4-FFF2-40B4-BE49-F238E27FC236}">
                <a16:creationId xmlns:a16="http://schemas.microsoft.com/office/drawing/2014/main" id="{422D6548-5C7C-8701-4E66-04DA5EAF7285}"/>
              </a:ext>
            </a:extLst>
          </p:cNvPr>
          <p:cNvSpPr txBox="1"/>
          <p:nvPr/>
        </p:nvSpPr>
        <p:spPr>
          <a:xfrm>
            <a:off x="290299" y="950179"/>
            <a:ext cx="2503397" cy="1246495"/>
          </a:xfrm>
          <a:prstGeom prst="rect">
            <a:avLst/>
          </a:prstGeom>
        </p:spPr>
        <p:txBody>
          <a:bodyPr vert="horz" wrap="square" lIns="0" tIns="0" rIns="0" bIns="0" rtlCol="0" anchor="t">
            <a:noAutofit/>
          </a:bodyPr>
          <a:lstStyle/>
          <a:p>
            <a:pPr marL="7620" marR="0" lvl="0" indent="0" algn="ctr" defTabSz="914400" rtl="0" eaLnBrk="1" fontAlgn="auto" latinLnBrk="0" hangingPunct="1">
              <a:lnSpc>
                <a:spcPct val="100000"/>
              </a:lnSpc>
              <a:spcBef>
                <a:spcPts val="0"/>
              </a:spcBef>
              <a:spcAft>
                <a:spcPts val="0"/>
              </a:spcAft>
              <a:buClrTx/>
              <a:buSzTx/>
              <a:buFontTx/>
              <a:buNone/>
              <a:tabLst>
                <a:tab pos="692345" algn="l"/>
              </a:tabLst>
              <a:defRPr/>
            </a:pPr>
            <a:r>
              <a:rPr kumimoji="0" lang="en-US" sz="1400" b="1" i="0" u="none" strike="noStrike" kern="1200" cap="none" spc="3" normalizeH="0" baseline="0" noProof="0">
                <a:ln>
                  <a:noFill/>
                </a:ln>
                <a:solidFill>
                  <a:schemeClr val="bg1"/>
                </a:solidFill>
                <a:effectLst/>
                <a:uLnTx/>
                <a:uFillTx/>
                <a:ea typeface="Verdana"/>
                <a:cs typeface="Verdana" panose="020B0604030504040204" pitchFamily="34" charset="0"/>
              </a:rPr>
              <a:t>Retail Banking</a:t>
            </a:r>
          </a:p>
          <a:p>
            <a:pPr marL="179070" marR="0" lvl="0" indent="-171450" defTabSz="914400" rtl="0" eaLnBrk="1" fontAlgn="auto" latinLnBrk="0" hangingPunct="1">
              <a:buClrTx/>
              <a:buSzTx/>
              <a:buFont typeface="Wingdings" panose="05000000000000000000" pitchFamily="2" charset="2"/>
              <a:buChar char="§"/>
              <a:tabLst>
                <a:tab pos="692345" algn="l"/>
              </a:tabLst>
              <a:defRPr/>
            </a:pPr>
            <a:r>
              <a:rPr lang="en-IN" sz="1100" b="1" kern="0">
                <a:solidFill>
                  <a:schemeClr val="bg1"/>
                </a:solidFill>
              </a:rPr>
              <a:t>Savings and Current Accounts, Deposits, &amp; other services</a:t>
            </a:r>
          </a:p>
          <a:p>
            <a:pPr marL="179070" marR="0" lvl="0" indent="-171450" defTabSz="914400" rtl="0" eaLnBrk="1" fontAlgn="auto" latinLnBrk="0" hangingPunct="1">
              <a:buClrTx/>
              <a:buSzTx/>
              <a:buFont typeface="Wingdings" panose="05000000000000000000" pitchFamily="2" charset="2"/>
              <a:buChar char="§"/>
              <a:tabLst>
                <a:tab pos="692345" algn="l"/>
              </a:tabLst>
              <a:defRPr/>
            </a:pPr>
            <a:r>
              <a:rPr lang="en-IN" sz="1100" b="1" kern="0">
                <a:solidFill>
                  <a:schemeClr val="bg1"/>
                </a:solidFill>
              </a:rPr>
              <a:t>Retail loans, mortgages, personal loans, debit or credit cards</a:t>
            </a:r>
          </a:p>
          <a:p>
            <a:pPr marL="171450" indent="-171450" eaLnBrk="0" hangingPunct="0">
              <a:buFont typeface="Wingdings" panose="05000000000000000000" pitchFamily="2" charset="2"/>
              <a:buChar char="§"/>
              <a:defRPr/>
            </a:pPr>
            <a:r>
              <a:rPr lang="en-IN" sz="1100" b="1" kern="0">
                <a:solidFill>
                  <a:schemeClr val="bg1"/>
                </a:solidFill>
              </a:rPr>
              <a:t>Multi currency accounts, certificates of deposit</a:t>
            </a:r>
          </a:p>
          <a:p>
            <a:pPr marL="171450" indent="-171450" eaLnBrk="0" hangingPunct="0">
              <a:buFont typeface="Wingdings" panose="05000000000000000000" pitchFamily="2" charset="2"/>
              <a:buChar char="§"/>
              <a:defRPr/>
            </a:pPr>
            <a:r>
              <a:rPr lang="en-IN" sz="1100" b="1" kern="0">
                <a:solidFill>
                  <a:schemeClr val="bg1"/>
                </a:solidFill>
              </a:rPr>
              <a:t>AML &amp; Fraud Check</a:t>
            </a:r>
          </a:p>
          <a:p>
            <a:pPr marL="7620" marR="0" lvl="0" indent="0" algn="l" defTabSz="914400" rtl="0" eaLnBrk="1" fontAlgn="auto" latinLnBrk="0" hangingPunct="1">
              <a:lnSpc>
                <a:spcPct val="100000"/>
              </a:lnSpc>
              <a:spcBef>
                <a:spcPts val="0"/>
              </a:spcBef>
              <a:spcAft>
                <a:spcPts val="600"/>
              </a:spcAft>
              <a:buClrTx/>
              <a:buSzTx/>
              <a:buFontTx/>
              <a:buNone/>
              <a:tabLst>
                <a:tab pos="692345" algn="l"/>
              </a:tabLst>
              <a:defRPr/>
            </a:pPr>
            <a:endParaRPr kumimoji="0" lang="en-US" sz="2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53" name="object 9">
            <a:extLst>
              <a:ext uri="{FF2B5EF4-FFF2-40B4-BE49-F238E27FC236}">
                <a16:creationId xmlns:a16="http://schemas.microsoft.com/office/drawing/2014/main" id="{1536DA3E-8B11-0103-36DD-1A8DFE810CF8}"/>
              </a:ext>
            </a:extLst>
          </p:cNvPr>
          <p:cNvSpPr txBox="1"/>
          <p:nvPr/>
        </p:nvSpPr>
        <p:spPr>
          <a:xfrm>
            <a:off x="5994051" y="950262"/>
            <a:ext cx="3041917" cy="1246495"/>
          </a:xfrm>
          <a:prstGeom prst="rect">
            <a:avLst/>
          </a:prstGeom>
        </p:spPr>
        <p:txBody>
          <a:bodyPr vert="horz" wrap="square" lIns="0" tIns="0" rIns="0" bIns="0" rtlCol="0" anchor="t">
            <a:noAutofit/>
          </a:bodyPr>
          <a:lstStyle/>
          <a:p>
            <a:pPr marL="7620" marR="0" lvl="0" indent="0" algn="ctr" defTabSz="914400" rtl="0" eaLnBrk="1" fontAlgn="auto" latinLnBrk="0" hangingPunct="1">
              <a:lnSpc>
                <a:spcPct val="100000"/>
              </a:lnSpc>
              <a:spcBef>
                <a:spcPts val="0"/>
              </a:spcBef>
              <a:spcAft>
                <a:spcPts val="0"/>
              </a:spcAft>
              <a:buClrTx/>
              <a:buSzTx/>
              <a:buFontTx/>
              <a:buNone/>
              <a:tabLst>
                <a:tab pos="692345" algn="l"/>
              </a:tabLst>
              <a:defRPr/>
            </a:pPr>
            <a:r>
              <a:rPr kumimoji="0" lang="en-US" sz="1400" b="1" i="0" u="none" strike="noStrike" kern="1200" cap="none" spc="3" normalizeH="0" baseline="0" noProof="0">
                <a:ln>
                  <a:noFill/>
                </a:ln>
                <a:solidFill>
                  <a:schemeClr val="bg1"/>
                </a:solidFill>
                <a:effectLst/>
                <a:uLnTx/>
                <a:uFillTx/>
                <a:ea typeface="Verdana"/>
                <a:cs typeface="Verdana" panose="020B0604030504040204" pitchFamily="34" charset="0"/>
              </a:rPr>
              <a:t>Wealth Management</a:t>
            </a:r>
          </a:p>
          <a:p>
            <a:pPr marL="179070" marR="0" lvl="0" indent="-171450" defTabSz="914400" rtl="0" eaLnBrk="1" fontAlgn="auto" latinLnBrk="0" hangingPunct="1">
              <a:lnSpc>
                <a:spcPct val="100000"/>
              </a:lnSpc>
              <a:buClrTx/>
              <a:buSzTx/>
              <a:buFont typeface="Wingdings" panose="05000000000000000000" pitchFamily="2" charset="2"/>
              <a:buChar char="§"/>
              <a:tabLst>
                <a:tab pos="692345" algn="l"/>
              </a:tabLst>
              <a:defRPr/>
            </a:pPr>
            <a:r>
              <a:rPr kumimoji="0" lang="en-US" sz="1100" b="1" i="0" u="none" strike="noStrike" kern="0" cap="none" spc="0" normalizeH="0" baseline="0" noProof="0">
                <a:ln>
                  <a:noFill/>
                </a:ln>
                <a:solidFill>
                  <a:schemeClr val="bg1"/>
                </a:solidFill>
                <a:effectLst/>
                <a:uLnTx/>
                <a:uFillTx/>
              </a:rPr>
              <a:t>Relationship Manager &amp; </a:t>
            </a:r>
            <a:r>
              <a:rPr lang="en-US" sz="1100" b="1" kern="0">
                <a:solidFill>
                  <a:schemeClr val="bg1"/>
                </a:solidFill>
              </a:rPr>
              <a:t>Client </a:t>
            </a:r>
            <a:r>
              <a:rPr kumimoji="0" lang="en-US" sz="1100" b="1" i="0" u="none" strike="noStrike" kern="0" cap="none" spc="0" normalizeH="0" baseline="0" noProof="0">
                <a:ln>
                  <a:noFill/>
                </a:ln>
                <a:solidFill>
                  <a:schemeClr val="bg1"/>
                </a:solidFill>
                <a:effectLst/>
                <a:uLnTx/>
                <a:uFillTx/>
              </a:rPr>
              <a:t>Channels</a:t>
            </a:r>
          </a:p>
          <a:p>
            <a:pPr marL="179070" marR="0" lvl="0" indent="-171450" defTabSz="914400" rtl="0" eaLnBrk="1" fontAlgn="auto" latinLnBrk="0" hangingPunct="1">
              <a:lnSpc>
                <a:spcPct val="100000"/>
              </a:lnSpc>
              <a:buClrTx/>
              <a:buSzTx/>
              <a:buFont typeface="Wingdings" panose="05000000000000000000" pitchFamily="2" charset="2"/>
              <a:buChar char="§"/>
              <a:tabLst>
                <a:tab pos="692345" algn="l"/>
              </a:tabLst>
              <a:defRPr/>
            </a:pPr>
            <a:r>
              <a:rPr kumimoji="0" lang="en-US" sz="1100" b="1" i="0" u="none" strike="noStrike" kern="0" cap="none" spc="0" normalizeH="0" baseline="0" noProof="0">
                <a:ln>
                  <a:noFill/>
                </a:ln>
                <a:solidFill>
                  <a:schemeClr val="bg1"/>
                </a:solidFill>
                <a:effectLst/>
                <a:uLnTx/>
                <a:uFillTx/>
              </a:rPr>
              <a:t>Advisory &amp; Discretionary Portfolio Management </a:t>
            </a:r>
          </a:p>
          <a:p>
            <a:pPr marL="171450" marR="0" lvl="0" indent="-171450" defTabSz="914400" rtl="0" eaLnBrk="0" fontAlgn="auto" latinLnBrk="0" hangingPunct="0">
              <a:lnSpc>
                <a:spcPct val="100000"/>
              </a:lnSpc>
              <a:buClrTx/>
              <a:buSzTx/>
              <a:buFont typeface="Wingdings" panose="05000000000000000000" pitchFamily="2" charset="2"/>
              <a:buChar char="§"/>
              <a:tabLst/>
              <a:defRPr/>
            </a:pPr>
            <a:r>
              <a:rPr kumimoji="0" lang="en-US" sz="1100" b="1" i="0" u="none" strike="noStrike" kern="0" cap="none" spc="0" normalizeH="0" baseline="0" noProof="0">
                <a:ln>
                  <a:noFill/>
                </a:ln>
                <a:solidFill>
                  <a:schemeClr val="bg1"/>
                </a:solidFill>
                <a:effectLst/>
                <a:uLnTx/>
                <a:uFillTx/>
              </a:rPr>
              <a:t>Order &amp; Trade Life cycle</a:t>
            </a:r>
          </a:p>
          <a:p>
            <a:pPr marL="171450" marR="0" lvl="0" indent="-171450" defTabSz="914400" rtl="0" eaLnBrk="0" fontAlgn="auto" latinLnBrk="0" hangingPunct="0">
              <a:lnSpc>
                <a:spcPct val="100000"/>
              </a:lnSpc>
              <a:buClrTx/>
              <a:buSzTx/>
              <a:buFont typeface="Wingdings" panose="05000000000000000000" pitchFamily="2" charset="2"/>
              <a:buChar char="§"/>
              <a:tabLst/>
              <a:defRPr/>
            </a:pPr>
            <a:r>
              <a:rPr lang="en-US" sz="1100" b="1" kern="0">
                <a:solidFill>
                  <a:schemeClr val="bg1"/>
                </a:solidFill>
              </a:rPr>
              <a:t>Custody &amp; Lifecycle Management</a:t>
            </a:r>
            <a:endParaRPr kumimoji="0" lang="en-US" sz="1100" b="1" i="0" u="none" strike="noStrike" kern="0" cap="none" spc="0" normalizeH="0" baseline="0" noProof="0">
              <a:ln>
                <a:noFill/>
              </a:ln>
              <a:solidFill>
                <a:schemeClr val="bg1"/>
              </a:solidFill>
              <a:effectLst/>
              <a:uLnTx/>
              <a:uFillTx/>
            </a:endParaRPr>
          </a:p>
          <a:p>
            <a:pPr marL="171450" marR="0" lvl="0" indent="-171450" defTabSz="914400" rtl="0" eaLnBrk="0" fontAlgn="auto" latinLnBrk="0" hangingPunct="0">
              <a:lnSpc>
                <a:spcPct val="100000"/>
              </a:lnSpc>
              <a:buClrTx/>
              <a:buSzTx/>
              <a:buFont typeface="Wingdings" panose="05000000000000000000" pitchFamily="2" charset="2"/>
              <a:buChar char="§"/>
              <a:tabLst/>
              <a:defRPr/>
            </a:pPr>
            <a:r>
              <a:rPr kumimoji="0" lang="en-US" sz="1100" b="1" i="0" u="none" strike="noStrike" kern="0" cap="none" spc="0" normalizeH="0" baseline="0" noProof="0">
                <a:ln>
                  <a:noFill/>
                </a:ln>
                <a:solidFill>
                  <a:schemeClr val="bg1"/>
                </a:solidFill>
                <a:effectLst/>
                <a:uLnTx/>
                <a:uFillTx/>
              </a:rPr>
              <a:t>Market &amp; Reference Data Management  </a:t>
            </a:r>
          </a:p>
          <a:p>
            <a:pPr marL="7620" marR="0" lvl="0" indent="0" algn="l" defTabSz="914400" rtl="0" eaLnBrk="1" fontAlgn="auto" latinLnBrk="0" hangingPunct="1">
              <a:lnSpc>
                <a:spcPct val="100000"/>
              </a:lnSpc>
              <a:spcBef>
                <a:spcPts val="0"/>
              </a:spcBef>
              <a:spcAft>
                <a:spcPts val="600"/>
              </a:spcAft>
              <a:buClrTx/>
              <a:buSzTx/>
              <a:buFontTx/>
              <a:buNone/>
              <a:tabLst>
                <a:tab pos="692345" algn="l"/>
              </a:tabLst>
              <a:defRPr/>
            </a:pPr>
            <a:endParaRPr kumimoji="0" lang="en-US" sz="2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cxnSp>
        <p:nvCxnSpPr>
          <p:cNvPr id="84" name="Straight Connector 83">
            <a:extLst>
              <a:ext uri="{FF2B5EF4-FFF2-40B4-BE49-F238E27FC236}">
                <a16:creationId xmlns:a16="http://schemas.microsoft.com/office/drawing/2014/main" id="{BEE9CAE5-06C9-E408-650E-1A2FE8D42BC5}"/>
              </a:ext>
            </a:extLst>
          </p:cNvPr>
          <p:cNvCxnSpPr/>
          <p:nvPr/>
        </p:nvCxnSpPr>
        <p:spPr>
          <a:xfrm>
            <a:off x="2893210" y="834814"/>
            <a:ext cx="0" cy="164927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1C6B3B0-81FA-FF9C-3520-E5FA662BD64F}"/>
              </a:ext>
            </a:extLst>
          </p:cNvPr>
          <p:cNvCxnSpPr/>
          <p:nvPr/>
        </p:nvCxnSpPr>
        <p:spPr>
          <a:xfrm>
            <a:off x="5891437" y="834814"/>
            <a:ext cx="0" cy="164927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2CBF376C-C947-EC00-488F-0DBE757B586A}"/>
              </a:ext>
            </a:extLst>
          </p:cNvPr>
          <p:cNvCxnSpPr/>
          <p:nvPr/>
        </p:nvCxnSpPr>
        <p:spPr>
          <a:xfrm>
            <a:off x="9136552" y="814411"/>
            <a:ext cx="0" cy="164927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3" name="object 9">
            <a:extLst>
              <a:ext uri="{FF2B5EF4-FFF2-40B4-BE49-F238E27FC236}">
                <a16:creationId xmlns:a16="http://schemas.microsoft.com/office/drawing/2014/main" id="{7D520DCD-29E3-BBD8-C641-B32BC0E0636D}"/>
              </a:ext>
            </a:extLst>
          </p:cNvPr>
          <p:cNvSpPr txBox="1"/>
          <p:nvPr/>
        </p:nvSpPr>
        <p:spPr>
          <a:xfrm>
            <a:off x="9237993" y="972162"/>
            <a:ext cx="2663708" cy="1355751"/>
          </a:xfrm>
          <a:prstGeom prst="rect">
            <a:avLst/>
          </a:prstGeom>
        </p:spPr>
        <p:txBody>
          <a:bodyPr vert="horz" wrap="square" lIns="0" tIns="0" rIns="0" bIns="0" rtlCol="0" anchor="t">
            <a:noAutofit/>
          </a:bodyPr>
          <a:lstStyle/>
          <a:p>
            <a:pPr marL="7620" marR="0" lvl="0" indent="0" algn="ctr" defTabSz="914400" rtl="0" eaLnBrk="1" fontAlgn="auto" latinLnBrk="0" hangingPunct="1">
              <a:lnSpc>
                <a:spcPct val="100000"/>
              </a:lnSpc>
              <a:spcBef>
                <a:spcPts val="0"/>
              </a:spcBef>
              <a:spcAft>
                <a:spcPts val="0"/>
              </a:spcAft>
              <a:buClrTx/>
              <a:buSzTx/>
              <a:buFontTx/>
              <a:buNone/>
              <a:tabLst>
                <a:tab pos="692345" algn="l"/>
              </a:tabLst>
              <a:defRPr/>
            </a:pPr>
            <a:r>
              <a:rPr kumimoji="0" lang="en-US" sz="1400" b="1" i="0" u="none" strike="noStrike" kern="1200" cap="none" spc="3" normalizeH="0" baseline="0" noProof="0">
                <a:ln>
                  <a:noFill/>
                </a:ln>
                <a:solidFill>
                  <a:schemeClr val="bg1"/>
                </a:solidFill>
                <a:effectLst/>
                <a:uLnTx/>
                <a:uFillTx/>
                <a:ea typeface="Verdana"/>
              </a:rPr>
              <a:t>Diversified Financials</a:t>
            </a:r>
          </a:p>
          <a:p>
            <a:pPr marL="171450" marR="0" lvl="0" indent="-171450" algn="l" defTabSz="914400" rtl="0" eaLnBrk="1" fontAlgn="auto" latinLnBrk="0" hangingPunct="1">
              <a:lnSpc>
                <a:spcPct val="100000"/>
              </a:lnSpc>
              <a:spcBef>
                <a:spcPts val="600"/>
              </a:spcBef>
              <a:spcAft>
                <a:spcPts val="0"/>
              </a:spcAft>
              <a:buClr>
                <a:srgbClr val="FFFFFF"/>
              </a:buClr>
              <a:buSzTx/>
              <a:buFont typeface="Wingdings" panose="05000000000000000000" pitchFamily="2" charset="2"/>
              <a:buChar char="§"/>
              <a:tabLst/>
              <a:defRPr/>
            </a:pPr>
            <a:r>
              <a:rPr kumimoji="0" lang="en-IN" sz="1100" b="1" i="0" u="none" strike="noStrike" kern="1200" cap="none" spc="6" normalizeH="0" baseline="0" noProof="0">
                <a:ln>
                  <a:noFill/>
                </a:ln>
                <a:solidFill>
                  <a:srgbClr val="FFFFFF"/>
                </a:solidFill>
                <a:effectLst/>
                <a:uLnTx/>
                <a:uFillTx/>
                <a:ea typeface="Verdana"/>
              </a:rPr>
              <a:t>Auto Leasing</a:t>
            </a:r>
          </a:p>
          <a:p>
            <a:pPr marL="171450" marR="0" lvl="0" indent="-171450" algn="l" defTabSz="914400" rtl="0" eaLnBrk="1" fontAlgn="auto" latinLnBrk="0" hangingPunct="1">
              <a:lnSpc>
                <a:spcPct val="100000"/>
              </a:lnSpc>
              <a:spcBef>
                <a:spcPts val="600"/>
              </a:spcBef>
              <a:spcAft>
                <a:spcPts val="0"/>
              </a:spcAft>
              <a:buClr>
                <a:srgbClr val="FFFFFF"/>
              </a:buClr>
              <a:buSzTx/>
              <a:buFont typeface="Wingdings" panose="05000000000000000000" pitchFamily="2" charset="2"/>
              <a:buChar char="§"/>
              <a:tabLst/>
              <a:defRPr/>
            </a:pPr>
            <a:r>
              <a:rPr lang="en-IN" sz="1100" b="1" spc="6">
                <a:solidFill>
                  <a:srgbClr val="FFFFFF"/>
                </a:solidFill>
                <a:ea typeface="Verdana"/>
              </a:rPr>
              <a:t>Asset Finance</a:t>
            </a:r>
            <a:endParaRPr kumimoji="0" lang="en-IN" sz="1100" b="1" i="0" u="none" strike="noStrike" kern="1200" cap="none" spc="6" normalizeH="0" baseline="0" noProof="0">
              <a:ln>
                <a:noFill/>
              </a:ln>
              <a:solidFill>
                <a:srgbClr val="FFFFFF"/>
              </a:solidFill>
              <a:effectLst/>
              <a:uLnTx/>
              <a:uFillTx/>
              <a:ea typeface="Verdana"/>
            </a:endParaRPr>
          </a:p>
          <a:p>
            <a:pPr marL="171450" marR="0" lvl="0" indent="-171450" algn="l" defTabSz="914400" rtl="0" eaLnBrk="1" fontAlgn="auto" latinLnBrk="0" hangingPunct="1">
              <a:lnSpc>
                <a:spcPct val="100000"/>
              </a:lnSpc>
              <a:spcBef>
                <a:spcPts val="600"/>
              </a:spcBef>
              <a:spcAft>
                <a:spcPts val="0"/>
              </a:spcAft>
              <a:buClr>
                <a:srgbClr val="FFFFFF"/>
              </a:buClr>
              <a:buSzTx/>
              <a:buFont typeface="Wingdings" panose="05000000000000000000" pitchFamily="2" charset="2"/>
              <a:buChar char="§"/>
              <a:tabLst/>
              <a:defRPr/>
            </a:pPr>
            <a:r>
              <a:rPr kumimoji="0" lang="en-IN" sz="1100" b="1" i="0" u="none" strike="noStrike" kern="1200" cap="none" spc="6" normalizeH="0" baseline="0" noProof="0">
                <a:ln>
                  <a:noFill/>
                </a:ln>
                <a:solidFill>
                  <a:srgbClr val="FFFFFF"/>
                </a:solidFill>
                <a:effectLst/>
                <a:uLnTx/>
                <a:uFillTx/>
                <a:ea typeface="Verdana"/>
              </a:rPr>
              <a:t>Complex lending</a:t>
            </a:r>
          </a:p>
          <a:p>
            <a:pPr marL="0" marR="0" lvl="0" indent="0" algn="l" defTabSz="914400" rtl="0" eaLnBrk="1" fontAlgn="auto" latinLnBrk="0" hangingPunct="1">
              <a:lnSpc>
                <a:spcPct val="100000"/>
              </a:lnSpc>
              <a:spcBef>
                <a:spcPts val="600"/>
              </a:spcBef>
              <a:spcAft>
                <a:spcPts val="0"/>
              </a:spcAft>
              <a:buClr>
                <a:srgbClr val="FFFFFF"/>
              </a:buClr>
              <a:buSzTx/>
              <a:buFontTx/>
              <a:buNone/>
              <a:tabLst/>
              <a:defRPr/>
            </a:pPr>
            <a:endParaRPr kumimoji="0" lang="en-IN" sz="1100" b="1" i="0" u="none" strike="noStrike" kern="1200" cap="none" spc="6" normalizeH="0" baseline="0" noProof="0">
              <a:ln>
                <a:noFill/>
              </a:ln>
              <a:solidFill>
                <a:srgbClr val="FFFFFF"/>
              </a:solidFill>
              <a:effectLst/>
              <a:uLnTx/>
              <a:uFillTx/>
              <a:ea typeface="Verdana"/>
            </a:endParaRP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endParaRPr kumimoji="0" lang="en-IN" sz="1100" b="1" i="0" u="none" strike="noStrike" kern="1200" cap="none" spc="6" normalizeH="0" baseline="0" noProof="0">
              <a:ln>
                <a:noFill/>
              </a:ln>
              <a:solidFill>
                <a:srgbClr val="FFFFFF"/>
              </a:solidFill>
              <a:effectLst/>
              <a:uLnTx/>
              <a:uFillTx/>
              <a:ea typeface="Verdana"/>
            </a:endParaRPr>
          </a:p>
          <a:p>
            <a:pPr marL="7620" marR="0" lvl="0" indent="0" algn="l" defTabSz="914400" rtl="0" eaLnBrk="1" fontAlgn="auto" latinLnBrk="0" hangingPunct="1">
              <a:lnSpc>
                <a:spcPct val="100000"/>
              </a:lnSpc>
              <a:spcBef>
                <a:spcPts val="0"/>
              </a:spcBef>
              <a:spcAft>
                <a:spcPts val="600"/>
              </a:spcAft>
              <a:buClrTx/>
              <a:buSzTx/>
              <a:buFontTx/>
              <a:buNone/>
              <a:tabLst>
                <a:tab pos="692345" algn="l"/>
              </a:tabLst>
              <a:defRPr/>
            </a:pPr>
            <a:endParaRPr kumimoji="0" lang="en-US" sz="200" b="0"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endParaRPr>
          </a:p>
        </p:txBody>
      </p:sp>
      <p:sp>
        <p:nvSpPr>
          <p:cNvPr id="106" name="Arrow: Pentagon 105">
            <a:extLst>
              <a:ext uri="{FF2B5EF4-FFF2-40B4-BE49-F238E27FC236}">
                <a16:creationId xmlns:a16="http://schemas.microsoft.com/office/drawing/2014/main" id="{12188A24-BE08-C3C7-A956-28E866EF2A95}"/>
              </a:ext>
            </a:extLst>
          </p:cNvPr>
          <p:cNvSpPr/>
          <p:nvPr/>
        </p:nvSpPr>
        <p:spPr>
          <a:xfrm>
            <a:off x="-9236" y="612809"/>
            <a:ext cx="2707000" cy="279920"/>
          </a:xfrm>
          <a:prstGeom prst="homePlate">
            <a:avLst/>
          </a:prstGeom>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58AB"/>
                </a:solidFill>
                <a:effectLst/>
                <a:uLnTx/>
                <a:uFillTx/>
                <a:ea typeface="+mn-ea"/>
                <a:cs typeface="+mn-cs"/>
              </a:rPr>
              <a:t>Banking Domain Practice</a:t>
            </a:r>
            <a:endParaRPr kumimoji="0" lang="en-IN" sz="1400" b="1" i="0" u="none" strike="noStrike" kern="1200" cap="none" spc="0" normalizeH="0" baseline="0" noProof="0">
              <a:ln>
                <a:noFill/>
              </a:ln>
              <a:solidFill>
                <a:srgbClr val="0058AB"/>
              </a:solidFill>
              <a:effectLst/>
              <a:uLnTx/>
              <a:uFillTx/>
              <a:ea typeface="+mn-ea"/>
              <a:cs typeface="+mn-cs"/>
            </a:endParaRPr>
          </a:p>
        </p:txBody>
      </p:sp>
      <p:grpSp>
        <p:nvGrpSpPr>
          <p:cNvPr id="8" name="Group 7">
            <a:extLst>
              <a:ext uri="{FF2B5EF4-FFF2-40B4-BE49-F238E27FC236}">
                <a16:creationId xmlns:a16="http://schemas.microsoft.com/office/drawing/2014/main" id="{D4A3ED12-B99D-3F3D-20EB-BDF11BC80E26}"/>
              </a:ext>
            </a:extLst>
          </p:cNvPr>
          <p:cNvGrpSpPr/>
          <p:nvPr/>
        </p:nvGrpSpPr>
        <p:grpSpPr>
          <a:xfrm>
            <a:off x="9273093" y="2544312"/>
            <a:ext cx="2498958" cy="1192072"/>
            <a:chOff x="7352253" y="2518865"/>
            <a:chExt cx="2746625" cy="987157"/>
          </a:xfrm>
        </p:grpSpPr>
        <p:sp>
          <p:nvSpPr>
            <p:cNvPr id="175" name="TextBox 174">
              <a:extLst>
                <a:ext uri="{FF2B5EF4-FFF2-40B4-BE49-F238E27FC236}">
                  <a16:creationId xmlns:a16="http://schemas.microsoft.com/office/drawing/2014/main" id="{7CEC604D-D055-5628-F9EE-C28CF3485B2A}"/>
                </a:ext>
              </a:extLst>
            </p:cNvPr>
            <p:cNvSpPr txBox="1"/>
            <p:nvPr/>
          </p:nvSpPr>
          <p:spPr>
            <a:xfrm>
              <a:off x="7352253" y="2773269"/>
              <a:ext cx="2746625" cy="732753"/>
            </a:xfrm>
            <a:prstGeom prst="rect">
              <a:avLst/>
            </a:prstGeom>
            <a:noFill/>
          </p:spPr>
          <p:txBody>
            <a:bodyPr wrap="square" lIns="0" tIns="0" rIns="0" bIns="0" anchor="t">
              <a:spAutoFit/>
            </a:bodyPr>
            <a:lstStyle/>
            <a:p>
              <a:pPr marL="171450" lvl="1" indent="-171450">
                <a:spcAft>
                  <a:spcPts val="300"/>
                </a:spcAft>
                <a:buClr>
                  <a:srgbClr val="0058AB"/>
                </a:buClr>
                <a:buSzPts val="1000"/>
                <a:buFont typeface="Wingdings" panose="05000000000000000000" pitchFamily="2" charset="2"/>
                <a:buChar char="§"/>
                <a:tabLst>
                  <a:tab pos="528320" algn="l"/>
                  <a:tab pos="528955" algn="l"/>
                </a:tabLst>
              </a:pPr>
              <a:r>
                <a:rPr lang="en-US" sz="1000" spc="-10"/>
                <a:t>CBRA &amp; CIBOK tools</a:t>
              </a:r>
            </a:p>
            <a:p>
              <a:pPr marL="171450" lvl="1" indent="-171450">
                <a:spcAft>
                  <a:spcPts val="300"/>
                </a:spcAft>
                <a:buClr>
                  <a:srgbClr val="0058AB"/>
                </a:buClr>
                <a:buSzPts val="1000"/>
                <a:buFont typeface="Wingdings" panose="05000000000000000000" pitchFamily="2" charset="2"/>
                <a:buChar char="§"/>
                <a:tabLst>
                  <a:tab pos="528320" algn="l"/>
                  <a:tab pos="528955" algn="l"/>
                </a:tabLst>
              </a:pPr>
              <a:r>
                <a:rPr lang="en-US" sz="1000" spc="-10"/>
                <a:t>Connected Banking Reference Architecture &amp; Process Models</a:t>
              </a:r>
            </a:p>
            <a:p>
              <a:pPr marL="171450" lvl="1" indent="-171450">
                <a:spcAft>
                  <a:spcPts val="300"/>
                </a:spcAft>
                <a:buClr>
                  <a:srgbClr val="0058AB"/>
                </a:buClr>
                <a:buSzPts val="1000"/>
                <a:buFont typeface="Wingdings" panose="05000000000000000000" pitchFamily="2" charset="2"/>
                <a:buChar char="§"/>
                <a:tabLst>
                  <a:tab pos="528320" algn="l"/>
                  <a:tab pos="528955" algn="l"/>
                </a:tabLst>
              </a:pPr>
              <a:r>
                <a:rPr lang="en-US" sz="1000" spc="-10"/>
                <a:t>CADMIS- Data Migration Solution</a:t>
              </a:r>
              <a:endParaRPr lang="en-US" sz="1000"/>
            </a:p>
            <a:p>
              <a:pPr marL="171450" lvl="1" indent="-171450">
                <a:spcAft>
                  <a:spcPts val="300"/>
                </a:spcAft>
                <a:buClr>
                  <a:srgbClr val="0058AB"/>
                </a:buClr>
                <a:buSzPts val="1000"/>
                <a:buFont typeface="Wingdings" panose="05000000000000000000" pitchFamily="2" charset="2"/>
                <a:buChar char="§"/>
                <a:tabLst>
                  <a:tab pos="528320" algn="l"/>
                  <a:tab pos="528955" algn="l"/>
                </a:tabLst>
              </a:pPr>
              <a:r>
                <a:rPr lang="en-US" sz="1000" spc="-10"/>
                <a:t>ADAPT- Test Automation Framework</a:t>
              </a:r>
            </a:p>
          </p:txBody>
        </p:sp>
        <p:sp>
          <p:nvSpPr>
            <p:cNvPr id="176" name="Title 4">
              <a:extLst>
                <a:ext uri="{FF2B5EF4-FFF2-40B4-BE49-F238E27FC236}">
                  <a16:creationId xmlns:a16="http://schemas.microsoft.com/office/drawing/2014/main" id="{A9B9D740-CB7D-3659-6256-451F61B197E9}"/>
                </a:ext>
              </a:extLst>
            </p:cNvPr>
            <p:cNvSpPr txBox="1">
              <a:spLocks/>
            </p:cNvSpPr>
            <p:nvPr/>
          </p:nvSpPr>
          <p:spPr>
            <a:xfrm>
              <a:off x="7530000" y="2518865"/>
              <a:ext cx="2391949" cy="178410"/>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lnSpc>
                  <a:spcPct val="100000"/>
                </a:lnSpc>
                <a:spcBef>
                  <a:spcPts val="0"/>
                </a:spcBef>
                <a:spcAft>
                  <a:spcPts val="300"/>
                </a:spcAft>
                <a:buClr>
                  <a:schemeClr val="accent1"/>
                </a:buClr>
              </a:pPr>
              <a:r>
                <a:rPr lang="en-US" sz="1400" b="1" cap="none">
                  <a:solidFill>
                    <a:srgbClr val="0058AB"/>
                  </a:solidFill>
                  <a:latin typeface="+mn-lt"/>
                </a:rPr>
                <a:t>Tools &amp; Accelerators</a:t>
              </a:r>
            </a:p>
          </p:txBody>
        </p:sp>
      </p:grpSp>
      <p:sp>
        <p:nvSpPr>
          <p:cNvPr id="108" name="Title 4">
            <a:extLst>
              <a:ext uri="{FF2B5EF4-FFF2-40B4-BE49-F238E27FC236}">
                <a16:creationId xmlns:a16="http://schemas.microsoft.com/office/drawing/2014/main" id="{7636C38A-E9BB-25C4-1B01-5F56555F6E85}"/>
              </a:ext>
            </a:extLst>
          </p:cNvPr>
          <p:cNvSpPr txBox="1">
            <a:spLocks/>
          </p:cNvSpPr>
          <p:nvPr/>
        </p:nvSpPr>
        <p:spPr>
          <a:xfrm>
            <a:off x="277133" y="2587639"/>
            <a:ext cx="2176264" cy="215444"/>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lnSpc>
                <a:spcPct val="100000"/>
              </a:lnSpc>
              <a:spcBef>
                <a:spcPts val="0"/>
              </a:spcBef>
              <a:spcAft>
                <a:spcPts val="300"/>
              </a:spcAft>
              <a:buClr>
                <a:schemeClr val="accent1"/>
              </a:buClr>
            </a:pPr>
            <a:r>
              <a:rPr lang="en-US" sz="1400" b="1" cap="none">
                <a:solidFill>
                  <a:srgbClr val="0058AB"/>
                </a:solidFill>
                <a:latin typeface="+mn-lt"/>
              </a:rPr>
              <a:t>Highlights</a:t>
            </a:r>
          </a:p>
        </p:txBody>
      </p:sp>
      <p:pic>
        <p:nvPicPr>
          <p:cNvPr id="13" name="Picture 2" descr="Temenos Rebrands From Corporate Cubes to Curvy Client-Focused Imagery">
            <a:extLst>
              <a:ext uri="{FF2B5EF4-FFF2-40B4-BE49-F238E27FC236}">
                <a16:creationId xmlns:a16="http://schemas.microsoft.com/office/drawing/2014/main" id="{9A8F7DCB-C6B3-0423-EEDF-BBDCC73409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012" b="31282"/>
          <a:stretch/>
        </p:blipFill>
        <p:spPr bwMode="auto">
          <a:xfrm>
            <a:off x="3192378" y="6142738"/>
            <a:ext cx="760968" cy="13938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Santander strengthens its multi-channel offering with Finacle cash ...">
            <a:extLst>
              <a:ext uri="{FF2B5EF4-FFF2-40B4-BE49-F238E27FC236}">
                <a16:creationId xmlns:a16="http://schemas.microsoft.com/office/drawing/2014/main" id="{8714A48D-31D3-CE5E-CC94-FD8F31B643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4" t="66137" r="8990" b="3757"/>
          <a:stretch/>
        </p:blipFill>
        <p:spPr bwMode="auto">
          <a:xfrm>
            <a:off x="7298061" y="6163080"/>
            <a:ext cx="818978" cy="1478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nCino | Digital Banking 2019 | American Banker Conferences">
            <a:extLst>
              <a:ext uri="{FF2B5EF4-FFF2-40B4-BE49-F238E27FC236}">
                <a16:creationId xmlns:a16="http://schemas.microsoft.com/office/drawing/2014/main" id="{EAC9F773-A324-687F-E20F-165E6FBDF73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8616" y="6113921"/>
            <a:ext cx="802174" cy="17959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Finastra Logo Vector Free Download | Pr newswire, ? logo, Federation">
            <a:extLst>
              <a:ext uri="{FF2B5EF4-FFF2-40B4-BE49-F238E27FC236}">
                <a16:creationId xmlns:a16="http://schemas.microsoft.com/office/drawing/2014/main" id="{FD2F8233-80BB-BA87-C828-19B218E2D9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3835" y="6032561"/>
            <a:ext cx="887510" cy="3972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5E2067D4-8C0A-8A93-4969-4BF71C447D75}"/>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GlowEdges/>
                    </a14:imgEffect>
                  </a14:imgLayer>
                </a14:imgProps>
              </a:ext>
              <a:ext uri="{28A0092B-C50C-407E-A947-70E740481C1C}">
                <a14:useLocalDpi xmlns:a14="http://schemas.microsoft.com/office/drawing/2010/main" val="0"/>
              </a:ext>
            </a:extLst>
          </a:blip>
          <a:srcRect t="18110" b="18110"/>
          <a:stretch/>
        </p:blipFill>
        <p:spPr>
          <a:xfrm>
            <a:off x="8334310" y="6081419"/>
            <a:ext cx="1053717" cy="299494"/>
          </a:xfrm>
          <a:prstGeom prst="rect">
            <a:avLst/>
          </a:prstGeom>
        </p:spPr>
      </p:pic>
      <p:pic>
        <p:nvPicPr>
          <p:cNvPr id="23" name="Picture 2">
            <a:extLst>
              <a:ext uri="{FF2B5EF4-FFF2-40B4-BE49-F238E27FC236}">
                <a16:creationId xmlns:a16="http://schemas.microsoft.com/office/drawing/2014/main" id="{09B5A007-DB62-463A-BFF1-D68BB581B1E0}"/>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artisticGlowEdges/>
                    </a14:imgEffect>
                  </a14:imgLayer>
                </a14:imgProps>
              </a:ext>
              <a:ext uri="{28A0092B-C50C-407E-A947-70E740481C1C}">
                <a14:useLocalDpi xmlns:a14="http://schemas.microsoft.com/office/drawing/2010/main" val="0"/>
              </a:ext>
            </a:extLst>
          </a:blip>
          <a:srcRect/>
          <a:stretch/>
        </p:blipFill>
        <p:spPr bwMode="auto">
          <a:xfrm>
            <a:off x="9605298" y="6085842"/>
            <a:ext cx="949901" cy="24440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blue and black logo&#10;&#10;Description automatically generated">
            <a:extLst>
              <a:ext uri="{FF2B5EF4-FFF2-40B4-BE49-F238E27FC236}">
                <a16:creationId xmlns:a16="http://schemas.microsoft.com/office/drawing/2014/main" id="{68933DC6-1846-0FD4-FCA5-4660F886AD30}"/>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0772469" y="6128514"/>
            <a:ext cx="754589" cy="121433"/>
          </a:xfrm>
          <a:prstGeom prst="rect">
            <a:avLst/>
          </a:prstGeom>
        </p:spPr>
      </p:pic>
      <p:sp>
        <p:nvSpPr>
          <p:cNvPr id="148" name="Title 4">
            <a:extLst>
              <a:ext uri="{FF2B5EF4-FFF2-40B4-BE49-F238E27FC236}">
                <a16:creationId xmlns:a16="http://schemas.microsoft.com/office/drawing/2014/main" id="{F79BD1CD-7DDD-B76C-52E1-92A7E5FB4EDD}"/>
              </a:ext>
            </a:extLst>
          </p:cNvPr>
          <p:cNvSpPr txBox="1">
            <a:spLocks/>
          </p:cNvSpPr>
          <p:nvPr/>
        </p:nvSpPr>
        <p:spPr>
          <a:xfrm>
            <a:off x="6419455" y="5760611"/>
            <a:ext cx="2391950" cy="215444"/>
          </a:xfrm>
          <a:prstGeom prst="rect">
            <a:avLst/>
          </a:prstGeom>
        </p:spPr>
        <p:txBody>
          <a:bodyPr vert="horz"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lnSpc>
                <a:spcPct val="100000"/>
              </a:lnSpc>
              <a:spcBef>
                <a:spcPts val="0"/>
              </a:spcBef>
              <a:spcAft>
                <a:spcPts val="300"/>
              </a:spcAft>
              <a:buClr>
                <a:schemeClr val="accent1"/>
              </a:buClr>
            </a:pPr>
            <a:r>
              <a:rPr lang="en-US" sz="1400" b="1" cap="none">
                <a:solidFill>
                  <a:srgbClr val="0058AB"/>
                </a:solidFill>
                <a:latin typeface="+mn-lt"/>
              </a:rPr>
              <a:t>Product Offerings</a:t>
            </a:r>
          </a:p>
        </p:txBody>
      </p:sp>
      <p:sp>
        <p:nvSpPr>
          <p:cNvPr id="110" name="Rectangle 109">
            <a:extLst>
              <a:ext uri="{FF2B5EF4-FFF2-40B4-BE49-F238E27FC236}">
                <a16:creationId xmlns:a16="http://schemas.microsoft.com/office/drawing/2014/main" id="{CB470F5A-F197-B544-F33E-068C057641C0}"/>
              </a:ext>
            </a:extLst>
          </p:cNvPr>
          <p:cNvSpPr/>
          <p:nvPr/>
        </p:nvSpPr>
        <p:spPr>
          <a:xfrm>
            <a:off x="3058350" y="5678424"/>
            <a:ext cx="8645970" cy="819531"/>
          </a:xfrm>
          <a:prstGeom prst="rect">
            <a:avLst/>
          </a:prstGeom>
          <a:noFill/>
          <a:ln w="12700">
            <a:solidFill>
              <a:srgbClr val="0058A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solidFill>
                <a:schemeClr val="accent1"/>
              </a:solidFill>
            </a:endParaRPr>
          </a:p>
        </p:txBody>
      </p:sp>
      <p:cxnSp>
        <p:nvCxnSpPr>
          <p:cNvPr id="120" name="Straight Connector 119">
            <a:extLst>
              <a:ext uri="{FF2B5EF4-FFF2-40B4-BE49-F238E27FC236}">
                <a16:creationId xmlns:a16="http://schemas.microsoft.com/office/drawing/2014/main" id="{EF8DF749-0BFF-5D67-0083-D2486C7FE585}"/>
              </a:ext>
            </a:extLst>
          </p:cNvPr>
          <p:cNvCxnSpPr>
            <a:cxnSpLocks/>
          </p:cNvCxnSpPr>
          <p:nvPr/>
        </p:nvCxnSpPr>
        <p:spPr>
          <a:xfrm>
            <a:off x="2893210" y="2558115"/>
            <a:ext cx="0" cy="3949076"/>
          </a:xfrm>
          <a:prstGeom prst="line">
            <a:avLst/>
          </a:prstGeom>
          <a:ln>
            <a:solidFill>
              <a:srgbClr val="0058AB"/>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30D344DD-94A7-C27D-3F6D-05A1909A006D}"/>
              </a:ext>
            </a:extLst>
          </p:cNvPr>
          <p:cNvSpPr/>
          <p:nvPr/>
        </p:nvSpPr>
        <p:spPr>
          <a:xfrm>
            <a:off x="3924948" y="2529404"/>
            <a:ext cx="4538219" cy="282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solidFill>
                  <a:srgbClr val="0058AB"/>
                </a:solidFill>
                <a:effectLst/>
                <a:uLnTx/>
                <a:uFillTx/>
                <a:ea typeface="+mn-ea"/>
                <a:cs typeface="+mn-cs"/>
              </a:rPr>
              <a:t>Core Banking Practice Presence Around The Globe  </a:t>
            </a:r>
            <a:endParaRPr kumimoji="0" lang="en-GB" sz="1400" b="1" i="0" u="none" strike="noStrike" kern="1200" cap="none" spc="0" normalizeH="0" baseline="0" noProof="0">
              <a:ln>
                <a:noFill/>
              </a:ln>
              <a:solidFill>
                <a:srgbClr val="0058AB"/>
              </a:solidFill>
              <a:effectLst/>
              <a:uLnTx/>
              <a:uFillTx/>
              <a:ea typeface="+mn-ea"/>
              <a:cs typeface="+mn-cs"/>
            </a:endParaRPr>
          </a:p>
        </p:txBody>
      </p:sp>
      <p:grpSp>
        <p:nvGrpSpPr>
          <p:cNvPr id="5" name="Group 4">
            <a:extLst>
              <a:ext uri="{FF2B5EF4-FFF2-40B4-BE49-F238E27FC236}">
                <a16:creationId xmlns:a16="http://schemas.microsoft.com/office/drawing/2014/main" id="{39611F47-236C-FAAD-97C1-08C9DC78C485}"/>
              </a:ext>
            </a:extLst>
          </p:cNvPr>
          <p:cNvGrpSpPr/>
          <p:nvPr/>
        </p:nvGrpSpPr>
        <p:grpSpPr>
          <a:xfrm>
            <a:off x="3191197" y="2845431"/>
            <a:ext cx="5628572" cy="2756919"/>
            <a:chOff x="6313659" y="3260391"/>
            <a:chExt cx="5847078" cy="2985746"/>
          </a:xfrm>
        </p:grpSpPr>
        <p:grpSp>
          <p:nvGrpSpPr>
            <p:cNvPr id="6" name="Groupe 209">
              <a:extLst>
                <a:ext uri="{FF2B5EF4-FFF2-40B4-BE49-F238E27FC236}">
                  <a16:creationId xmlns:a16="http://schemas.microsoft.com/office/drawing/2014/main" id="{A609DD4B-2032-43B6-15A4-C0AFCACFC586}"/>
                </a:ext>
              </a:extLst>
            </p:cNvPr>
            <p:cNvGrpSpPr/>
            <p:nvPr/>
          </p:nvGrpSpPr>
          <p:grpSpPr>
            <a:xfrm>
              <a:off x="8560945" y="4777921"/>
              <a:ext cx="1011651" cy="1048930"/>
              <a:chOff x="4008434" y="3248332"/>
              <a:chExt cx="1930399" cy="2001532"/>
            </a:xfrm>
            <a:solidFill>
              <a:schemeClr val="tx2"/>
            </a:solidFill>
          </p:grpSpPr>
          <p:grpSp>
            <p:nvGrpSpPr>
              <p:cNvPr id="244" name="Groupe 208">
                <a:extLst>
                  <a:ext uri="{FF2B5EF4-FFF2-40B4-BE49-F238E27FC236}">
                    <a16:creationId xmlns:a16="http://schemas.microsoft.com/office/drawing/2014/main" id="{E43D5933-09E5-C0B5-213E-FAEE4A9A0255}"/>
                  </a:ext>
                </a:extLst>
              </p:cNvPr>
              <p:cNvGrpSpPr/>
              <p:nvPr/>
            </p:nvGrpSpPr>
            <p:grpSpPr>
              <a:xfrm>
                <a:off x="4008434" y="3248332"/>
                <a:ext cx="423863" cy="429894"/>
                <a:chOff x="4008438" y="3248343"/>
                <a:chExt cx="423863" cy="429896"/>
              </a:xfrm>
              <a:grpFill/>
            </p:grpSpPr>
            <p:sp>
              <p:nvSpPr>
                <p:cNvPr id="247" name="Freeform 31">
                  <a:extLst>
                    <a:ext uri="{FF2B5EF4-FFF2-40B4-BE49-F238E27FC236}">
                      <a16:creationId xmlns:a16="http://schemas.microsoft.com/office/drawing/2014/main" id="{D466412D-9231-772A-2374-6D03B0E448C8}"/>
                    </a:ext>
                  </a:extLst>
                </p:cNvPr>
                <p:cNvSpPr>
                  <a:spLocks/>
                </p:cNvSpPr>
                <p:nvPr/>
              </p:nvSpPr>
              <p:spPr bwMode="auto">
                <a:xfrm>
                  <a:off x="4132263" y="3248343"/>
                  <a:ext cx="300038"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lnTo>
                        <a:pt x="62" y="163"/>
                      </a:lnTo>
                      <a:close/>
                    </a:path>
                  </a:pathLst>
                </a:custGeom>
                <a:grp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48" name="Freeform 35">
                  <a:extLst>
                    <a:ext uri="{FF2B5EF4-FFF2-40B4-BE49-F238E27FC236}">
                      <a16:creationId xmlns:a16="http://schemas.microsoft.com/office/drawing/2014/main" id="{37D743AD-FB82-B6E4-DEAF-C6864E494D22}"/>
                    </a:ext>
                  </a:extLst>
                </p:cNvPr>
                <p:cNvSpPr>
                  <a:spLocks/>
                </p:cNvSpPr>
                <p:nvPr/>
              </p:nvSpPr>
              <p:spPr bwMode="auto">
                <a:xfrm>
                  <a:off x="4008438" y="3479801"/>
                  <a:ext cx="222250"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 ang="0">
                      <a:pos x="78" y="0"/>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lnTo>
                        <a:pt x="78" y="0"/>
                      </a:lnTo>
                      <a:close/>
                    </a:path>
                  </a:pathLst>
                </a:custGeom>
                <a:grp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grpSp>
          <p:sp>
            <p:nvSpPr>
              <p:cNvPr id="245" name="Freeform 37">
                <a:extLst>
                  <a:ext uri="{FF2B5EF4-FFF2-40B4-BE49-F238E27FC236}">
                    <a16:creationId xmlns:a16="http://schemas.microsoft.com/office/drawing/2014/main" id="{A2DE5EBF-729A-A299-DC58-33E7153C8FE7}"/>
                  </a:ext>
                </a:extLst>
              </p:cNvPr>
              <p:cNvSpPr>
                <a:spLocks/>
              </p:cNvSpPr>
              <p:nvPr/>
            </p:nvSpPr>
            <p:spPr bwMode="auto">
              <a:xfrm>
                <a:off x="5375271" y="3352799"/>
                <a:ext cx="563562" cy="471487"/>
              </a:xfrm>
              <a:custGeom>
                <a:avLst/>
                <a:gdLst/>
                <a:ahLst/>
                <a:cxnLst>
                  <a:cxn ang="0">
                    <a:pos x="216" y="63"/>
                  </a:cxn>
                  <a:cxn ang="0">
                    <a:pos x="86" y="4"/>
                  </a:cxn>
                  <a:cxn ang="0">
                    <a:pos x="39" y="14"/>
                  </a:cxn>
                  <a:cxn ang="0">
                    <a:pos x="51" y="49"/>
                  </a:cxn>
                  <a:cxn ang="0">
                    <a:pos x="7" y="57"/>
                  </a:cxn>
                  <a:cxn ang="0">
                    <a:pos x="0" y="71"/>
                  </a:cxn>
                  <a:cxn ang="0">
                    <a:pos x="2" y="77"/>
                  </a:cxn>
                  <a:cxn ang="0">
                    <a:pos x="9" y="78"/>
                  </a:cxn>
                  <a:cxn ang="0">
                    <a:pos x="16" y="91"/>
                  </a:cxn>
                  <a:cxn ang="0">
                    <a:pos x="23" y="97"/>
                  </a:cxn>
                  <a:cxn ang="0">
                    <a:pos x="30" y="110"/>
                  </a:cxn>
                  <a:cxn ang="0">
                    <a:pos x="33" y="117"/>
                  </a:cxn>
                  <a:cxn ang="0">
                    <a:pos x="44" y="129"/>
                  </a:cxn>
                  <a:cxn ang="0">
                    <a:pos x="46" y="139"/>
                  </a:cxn>
                  <a:cxn ang="0">
                    <a:pos x="51" y="148"/>
                  </a:cxn>
                  <a:cxn ang="0">
                    <a:pos x="58" y="148"/>
                  </a:cxn>
                  <a:cxn ang="0">
                    <a:pos x="70" y="158"/>
                  </a:cxn>
                  <a:cxn ang="0">
                    <a:pos x="73" y="165"/>
                  </a:cxn>
                  <a:cxn ang="0">
                    <a:pos x="79" y="179"/>
                  </a:cxn>
                  <a:cxn ang="0">
                    <a:pos x="75" y="188"/>
                  </a:cxn>
                  <a:cxn ang="0">
                    <a:pos x="80" y="204"/>
                  </a:cxn>
                  <a:cxn ang="0">
                    <a:pos x="93" y="217"/>
                  </a:cxn>
                  <a:cxn ang="0">
                    <a:pos x="101" y="223"/>
                  </a:cxn>
                  <a:cxn ang="0">
                    <a:pos x="110" y="230"/>
                  </a:cxn>
                  <a:cxn ang="0">
                    <a:pos x="113" y="233"/>
                  </a:cxn>
                  <a:cxn ang="0">
                    <a:pos x="120" y="254"/>
                  </a:cxn>
                  <a:cxn ang="0">
                    <a:pos x="138" y="275"/>
                  </a:cxn>
                  <a:cxn ang="0">
                    <a:pos x="150" y="284"/>
                  </a:cxn>
                  <a:cxn ang="0">
                    <a:pos x="157" y="280"/>
                  </a:cxn>
                  <a:cxn ang="0">
                    <a:pos x="162" y="264"/>
                  </a:cxn>
                  <a:cxn ang="0">
                    <a:pos x="192" y="275"/>
                  </a:cxn>
                  <a:cxn ang="0">
                    <a:pos x="238" y="256"/>
                  </a:cxn>
                  <a:cxn ang="0">
                    <a:pos x="351" y="171"/>
                  </a:cxn>
                  <a:cxn ang="0">
                    <a:pos x="294" y="171"/>
                  </a:cxn>
                  <a:cxn ang="0">
                    <a:pos x="287" y="144"/>
                  </a:cxn>
                  <a:cxn ang="0">
                    <a:pos x="284" y="143"/>
                  </a:cxn>
                  <a:cxn ang="0">
                    <a:pos x="284" y="139"/>
                  </a:cxn>
                  <a:cxn ang="0">
                    <a:pos x="275" y="136"/>
                  </a:cxn>
                  <a:cxn ang="0">
                    <a:pos x="270" y="131"/>
                  </a:cxn>
                  <a:cxn ang="0">
                    <a:pos x="259" y="111"/>
                  </a:cxn>
                  <a:cxn ang="0">
                    <a:pos x="258" y="103"/>
                  </a:cxn>
                  <a:cxn ang="0">
                    <a:pos x="252" y="97"/>
                  </a:cxn>
                  <a:cxn ang="0">
                    <a:pos x="244" y="85"/>
                  </a:cxn>
                  <a:cxn ang="0">
                    <a:pos x="247" y="85"/>
                  </a:cxn>
                  <a:cxn ang="0">
                    <a:pos x="237" y="82"/>
                  </a:cxn>
                  <a:cxn ang="0">
                    <a:pos x="230" y="68"/>
                  </a:cxn>
                  <a:cxn ang="0">
                    <a:pos x="228" y="64"/>
                  </a:cxn>
                </a:cxnLst>
                <a:rect l="0" t="0" r="r" b="b"/>
                <a:pathLst>
                  <a:path w="355" h="297">
                    <a:moveTo>
                      <a:pt x="228" y="64"/>
                    </a:moveTo>
                    <a:lnTo>
                      <a:pt x="216" y="68"/>
                    </a:lnTo>
                    <a:lnTo>
                      <a:pt x="216" y="63"/>
                    </a:lnTo>
                    <a:lnTo>
                      <a:pt x="200" y="57"/>
                    </a:lnTo>
                    <a:lnTo>
                      <a:pt x="166" y="56"/>
                    </a:lnTo>
                    <a:lnTo>
                      <a:pt x="86" y="4"/>
                    </a:lnTo>
                    <a:lnTo>
                      <a:pt x="70" y="0"/>
                    </a:lnTo>
                    <a:lnTo>
                      <a:pt x="63" y="5"/>
                    </a:lnTo>
                    <a:lnTo>
                      <a:pt x="39" y="14"/>
                    </a:lnTo>
                    <a:lnTo>
                      <a:pt x="58" y="35"/>
                    </a:lnTo>
                    <a:lnTo>
                      <a:pt x="51" y="44"/>
                    </a:lnTo>
                    <a:lnTo>
                      <a:pt x="51" y="49"/>
                    </a:lnTo>
                    <a:lnTo>
                      <a:pt x="37" y="49"/>
                    </a:lnTo>
                    <a:lnTo>
                      <a:pt x="25" y="63"/>
                    </a:lnTo>
                    <a:lnTo>
                      <a:pt x="7" y="57"/>
                    </a:lnTo>
                    <a:lnTo>
                      <a:pt x="0" y="57"/>
                    </a:lnTo>
                    <a:lnTo>
                      <a:pt x="0" y="64"/>
                    </a:lnTo>
                    <a:lnTo>
                      <a:pt x="0" y="71"/>
                    </a:lnTo>
                    <a:lnTo>
                      <a:pt x="0" y="75"/>
                    </a:lnTo>
                    <a:lnTo>
                      <a:pt x="0" y="77"/>
                    </a:lnTo>
                    <a:lnTo>
                      <a:pt x="2" y="77"/>
                    </a:lnTo>
                    <a:lnTo>
                      <a:pt x="2" y="78"/>
                    </a:lnTo>
                    <a:lnTo>
                      <a:pt x="6" y="77"/>
                    </a:lnTo>
                    <a:lnTo>
                      <a:pt x="9" y="78"/>
                    </a:lnTo>
                    <a:lnTo>
                      <a:pt x="9" y="78"/>
                    </a:lnTo>
                    <a:lnTo>
                      <a:pt x="16" y="89"/>
                    </a:lnTo>
                    <a:lnTo>
                      <a:pt x="16" y="91"/>
                    </a:lnTo>
                    <a:lnTo>
                      <a:pt x="20" y="91"/>
                    </a:lnTo>
                    <a:lnTo>
                      <a:pt x="20" y="94"/>
                    </a:lnTo>
                    <a:lnTo>
                      <a:pt x="23" y="97"/>
                    </a:lnTo>
                    <a:lnTo>
                      <a:pt x="25" y="97"/>
                    </a:lnTo>
                    <a:lnTo>
                      <a:pt x="28" y="108"/>
                    </a:lnTo>
                    <a:lnTo>
                      <a:pt x="30" y="110"/>
                    </a:lnTo>
                    <a:lnTo>
                      <a:pt x="30" y="113"/>
                    </a:lnTo>
                    <a:lnTo>
                      <a:pt x="33" y="113"/>
                    </a:lnTo>
                    <a:lnTo>
                      <a:pt x="33" y="117"/>
                    </a:lnTo>
                    <a:lnTo>
                      <a:pt x="37" y="120"/>
                    </a:lnTo>
                    <a:lnTo>
                      <a:pt x="40" y="120"/>
                    </a:lnTo>
                    <a:lnTo>
                      <a:pt x="44" y="129"/>
                    </a:lnTo>
                    <a:lnTo>
                      <a:pt x="46" y="132"/>
                    </a:lnTo>
                    <a:lnTo>
                      <a:pt x="47" y="137"/>
                    </a:lnTo>
                    <a:lnTo>
                      <a:pt x="46" y="139"/>
                    </a:lnTo>
                    <a:lnTo>
                      <a:pt x="46" y="143"/>
                    </a:lnTo>
                    <a:lnTo>
                      <a:pt x="47" y="143"/>
                    </a:lnTo>
                    <a:lnTo>
                      <a:pt x="51" y="148"/>
                    </a:lnTo>
                    <a:lnTo>
                      <a:pt x="51" y="148"/>
                    </a:lnTo>
                    <a:lnTo>
                      <a:pt x="54" y="144"/>
                    </a:lnTo>
                    <a:lnTo>
                      <a:pt x="58" y="148"/>
                    </a:lnTo>
                    <a:lnTo>
                      <a:pt x="63" y="150"/>
                    </a:lnTo>
                    <a:lnTo>
                      <a:pt x="68" y="155"/>
                    </a:lnTo>
                    <a:lnTo>
                      <a:pt x="70" y="158"/>
                    </a:lnTo>
                    <a:lnTo>
                      <a:pt x="70" y="160"/>
                    </a:lnTo>
                    <a:lnTo>
                      <a:pt x="70" y="162"/>
                    </a:lnTo>
                    <a:lnTo>
                      <a:pt x="73" y="165"/>
                    </a:lnTo>
                    <a:lnTo>
                      <a:pt x="75" y="171"/>
                    </a:lnTo>
                    <a:lnTo>
                      <a:pt x="79" y="172"/>
                    </a:lnTo>
                    <a:lnTo>
                      <a:pt x="79" y="179"/>
                    </a:lnTo>
                    <a:lnTo>
                      <a:pt x="79" y="181"/>
                    </a:lnTo>
                    <a:lnTo>
                      <a:pt x="79" y="188"/>
                    </a:lnTo>
                    <a:lnTo>
                      <a:pt x="75" y="188"/>
                    </a:lnTo>
                    <a:lnTo>
                      <a:pt x="79" y="190"/>
                    </a:lnTo>
                    <a:lnTo>
                      <a:pt x="79" y="197"/>
                    </a:lnTo>
                    <a:lnTo>
                      <a:pt x="80" y="204"/>
                    </a:lnTo>
                    <a:lnTo>
                      <a:pt x="82" y="207"/>
                    </a:lnTo>
                    <a:lnTo>
                      <a:pt x="84" y="207"/>
                    </a:lnTo>
                    <a:lnTo>
                      <a:pt x="93" y="217"/>
                    </a:lnTo>
                    <a:lnTo>
                      <a:pt x="96" y="217"/>
                    </a:lnTo>
                    <a:lnTo>
                      <a:pt x="98" y="219"/>
                    </a:lnTo>
                    <a:lnTo>
                      <a:pt x="101" y="223"/>
                    </a:lnTo>
                    <a:lnTo>
                      <a:pt x="101" y="223"/>
                    </a:lnTo>
                    <a:lnTo>
                      <a:pt x="110" y="226"/>
                    </a:lnTo>
                    <a:lnTo>
                      <a:pt x="110" y="230"/>
                    </a:lnTo>
                    <a:lnTo>
                      <a:pt x="112" y="230"/>
                    </a:lnTo>
                    <a:lnTo>
                      <a:pt x="112" y="233"/>
                    </a:lnTo>
                    <a:lnTo>
                      <a:pt x="113" y="233"/>
                    </a:lnTo>
                    <a:lnTo>
                      <a:pt x="119" y="247"/>
                    </a:lnTo>
                    <a:lnTo>
                      <a:pt x="120" y="250"/>
                    </a:lnTo>
                    <a:lnTo>
                      <a:pt x="120" y="254"/>
                    </a:lnTo>
                    <a:lnTo>
                      <a:pt x="134" y="266"/>
                    </a:lnTo>
                    <a:lnTo>
                      <a:pt x="136" y="266"/>
                    </a:lnTo>
                    <a:lnTo>
                      <a:pt x="138" y="275"/>
                    </a:lnTo>
                    <a:lnTo>
                      <a:pt x="143" y="277"/>
                    </a:lnTo>
                    <a:lnTo>
                      <a:pt x="146" y="284"/>
                    </a:lnTo>
                    <a:lnTo>
                      <a:pt x="150" y="284"/>
                    </a:lnTo>
                    <a:lnTo>
                      <a:pt x="152" y="287"/>
                    </a:lnTo>
                    <a:lnTo>
                      <a:pt x="155" y="284"/>
                    </a:lnTo>
                    <a:lnTo>
                      <a:pt x="157" y="280"/>
                    </a:lnTo>
                    <a:lnTo>
                      <a:pt x="157" y="275"/>
                    </a:lnTo>
                    <a:lnTo>
                      <a:pt x="157" y="266"/>
                    </a:lnTo>
                    <a:lnTo>
                      <a:pt x="162" y="264"/>
                    </a:lnTo>
                    <a:lnTo>
                      <a:pt x="167" y="268"/>
                    </a:lnTo>
                    <a:lnTo>
                      <a:pt x="178" y="268"/>
                    </a:lnTo>
                    <a:lnTo>
                      <a:pt x="192" y="275"/>
                    </a:lnTo>
                    <a:lnTo>
                      <a:pt x="207" y="280"/>
                    </a:lnTo>
                    <a:lnTo>
                      <a:pt x="207" y="297"/>
                    </a:lnTo>
                    <a:lnTo>
                      <a:pt x="238" y="256"/>
                    </a:lnTo>
                    <a:lnTo>
                      <a:pt x="353" y="221"/>
                    </a:lnTo>
                    <a:lnTo>
                      <a:pt x="355" y="184"/>
                    </a:lnTo>
                    <a:lnTo>
                      <a:pt x="351" y="171"/>
                    </a:lnTo>
                    <a:lnTo>
                      <a:pt x="351" y="171"/>
                    </a:lnTo>
                    <a:lnTo>
                      <a:pt x="346" y="176"/>
                    </a:lnTo>
                    <a:lnTo>
                      <a:pt x="294" y="171"/>
                    </a:lnTo>
                    <a:lnTo>
                      <a:pt x="292" y="157"/>
                    </a:lnTo>
                    <a:lnTo>
                      <a:pt x="287" y="151"/>
                    </a:lnTo>
                    <a:lnTo>
                      <a:pt x="287" y="144"/>
                    </a:lnTo>
                    <a:lnTo>
                      <a:pt x="287" y="144"/>
                    </a:lnTo>
                    <a:lnTo>
                      <a:pt x="287" y="144"/>
                    </a:lnTo>
                    <a:lnTo>
                      <a:pt x="284" y="143"/>
                    </a:lnTo>
                    <a:lnTo>
                      <a:pt x="284" y="139"/>
                    </a:lnTo>
                    <a:lnTo>
                      <a:pt x="287" y="139"/>
                    </a:lnTo>
                    <a:lnTo>
                      <a:pt x="284" y="139"/>
                    </a:lnTo>
                    <a:lnTo>
                      <a:pt x="284" y="139"/>
                    </a:lnTo>
                    <a:lnTo>
                      <a:pt x="280" y="139"/>
                    </a:lnTo>
                    <a:lnTo>
                      <a:pt x="275" y="136"/>
                    </a:lnTo>
                    <a:lnTo>
                      <a:pt x="275" y="134"/>
                    </a:lnTo>
                    <a:lnTo>
                      <a:pt x="273" y="134"/>
                    </a:lnTo>
                    <a:lnTo>
                      <a:pt x="270" y="131"/>
                    </a:lnTo>
                    <a:lnTo>
                      <a:pt x="270" y="125"/>
                    </a:lnTo>
                    <a:lnTo>
                      <a:pt x="261" y="117"/>
                    </a:lnTo>
                    <a:lnTo>
                      <a:pt x="259" y="111"/>
                    </a:lnTo>
                    <a:lnTo>
                      <a:pt x="261" y="111"/>
                    </a:lnTo>
                    <a:lnTo>
                      <a:pt x="261" y="110"/>
                    </a:lnTo>
                    <a:lnTo>
                      <a:pt x="258" y="103"/>
                    </a:lnTo>
                    <a:lnTo>
                      <a:pt x="258" y="99"/>
                    </a:lnTo>
                    <a:lnTo>
                      <a:pt x="256" y="97"/>
                    </a:lnTo>
                    <a:lnTo>
                      <a:pt x="252" y="97"/>
                    </a:lnTo>
                    <a:lnTo>
                      <a:pt x="249" y="89"/>
                    </a:lnTo>
                    <a:lnTo>
                      <a:pt x="247" y="89"/>
                    </a:lnTo>
                    <a:lnTo>
                      <a:pt x="244" y="85"/>
                    </a:lnTo>
                    <a:lnTo>
                      <a:pt x="244" y="85"/>
                    </a:lnTo>
                    <a:lnTo>
                      <a:pt x="245" y="84"/>
                    </a:lnTo>
                    <a:lnTo>
                      <a:pt x="247" y="85"/>
                    </a:lnTo>
                    <a:lnTo>
                      <a:pt x="245" y="84"/>
                    </a:lnTo>
                    <a:lnTo>
                      <a:pt x="242" y="82"/>
                    </a:lnTo>
                    <a:lnTo>
                      <a:pt x="237" y="82"/>
                    </a:lnTo>
                    <a:lnTo>
                      <a:pt x="233" y="71"/>
                    </a:lnTo>
                    <a:lnTo>
                      <a:pt x="230" y="68"/>
                    </a:lnTo>
                    <a:lnTo>
                      <a:pt x="230" y="68"/>
                    </a:lnTo>
                    <a:lnTo>
                      <a:pt x="230" y="64"/>
                    </a:lnTo>
                    <a:lnTo>
                      <a:pt x="228" y="66"/>
                    </a:lnTo>
                    <a:lnTo>
                      <a:pt x="228" y="64"/>
                    </a:lnTo>
                    <a:lnTo>
                      <a:pt x="228" y="64"/>
                    </a:lnTo>
                    <a:lnTo>
                      <a:pt x="228" y="64"/>
                    </a:lnTo>
                    <a:close/>
                  </a:path>
                </a:pathLst>
              </a:custGeom>
              <a:solidFill>
                <a:srgbClr val="0058AB"/>
              </a:solid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46" name="Freeform 38">
                <a:extLst>
                  <a:ext uri="{FF2B5EF4-FFF2-40B4-BE49-F238E27FC236}">
                    <a16:creationId xmlns:a16="http://schemas.microsoft.com/office/drawing/2014/main" id="{34C4A4DA-70C6-C9B0-3EFF-17B9992A892D}"/>
                  </a:ext>
                </a:extLst>
              </p:cNvPr>
              <p:cNvSpPr>
                <a:spLocks noEditPoints="1"/>
              </p:cNvSpPr>
              <p:nvPr/>
            </p:nvSpPr>
            <p:spPr bwMode="auto">
              <a:xfrm>
                <a:off x="4879975" y="4879977"/>
                <a:ext cx="441325" cy="369887"/>
              </a:xfrm>
              <a:custGeom>
                <a:avLst/>
                <a:gdLst/>
                <a:ahLst/>
                <a:cxnLst>
                  <a:cxn ang="0">
                    <a:pos x="7" y="111"/>
                  </a:cxn>
                  <a:cxn ang="0">
                    <a:pos x="15" y="113"/>
                  </a:cxn>
                  <a:cxn ang="0">
                    <a:pos x="33" y="121"/>
                  </a:cxn>
                  <a:cxn ang="0">
                    <a:pos x="43" y="123"/>
                  </a:cxn>
                  <a:cxn ang="0">
                    <a:pos x="50" y="113"/>
                  </a:cxn>
                  <a:cxn ang="0">
                    <a:pos x="71" y="54"/>
                  </a:cxn>
                  <a:cxn ang="0">
                    <a:pos x="74" y="83"/>
                  </a:cxn>
                  <a:cxn ang="0">
                    <a:pos x="92" y="80"/>
                  </a:cxn>
                  <a:cxn ang="0">
                    <a:pos x="109" y="69"/>
                  </a:cxn>
                  <a:cxn ang="0">
                    <a:pos x="128" y="61"/>
                  </a:cxn>
                  <a:cxn ang="0">
                    <a:pos x="146" y="66"/>
                  </a:cxn>
                  <a:cxn ang="0">
                    <a:pos x="160" y="62"/>
                  </a:cxn>
                  <a:cxn ang="0">
                    <a:pos x="160" y="52"/>
                  </a:cxn>
                  <a:cxn ang="0">
                    <a:pos x="172" y="43"/>
                  </a:cxn>
                  <a:cxn ang="0">
                    <a:pos x="179" y="38"/>
                  </a:cxn>
                  <a:cxn ang="0">
                    <a:pos x="186" y="22"/>
                  </a:cxn>
                  <a:cxn ang="0">
                    <a:pos x="194" y="17"/>
                  </a:cxn>
                  <a:cxn ang="0">
                    <a:pos x="206" y="12"/>
                  </a:cxn>
                  <a:cxn ang="0">
                    <a:pos x="215" y="3"/>
                  </a:cxn>
                  <a:cxn ang="0">
                    <a:pos x="231" y="0"/>
                  </a:cxn>
                  <a:cxn ang="0">
                    <a:pos x="241" y="3"/>
                  </a:cxn>
                  <a:cxn ang="0">
                    <a:pos x="260" y="12"/>
                  </a:cxn>
                  <a:cxn ang="0">
                    <a:pos x="264" y="31"/>
                  </a:cxn>
                  <a:cxn ang="0">
                    <a:pos x="264" y="62"/>
                  </a:cxn>
                  <a:cxn ang="0">
                    <a:pos x="250" y="66"/>
                  </a:cxn>
                  <a:cxn ang="0">
                    <a:pos x="246" y="85"/>
                  </a:cxn>
                  <a:cxn ang="0">
                    <a:pos x="264" y="85"/>
                  </a:cxn>
                  <a:cxn ang="0">
                    <a:pos x="278" y="83"/>
                  </a:cxn>
                  <a:cxn ang="0">
                    <a:pos x="274" y="99"/>
                  </a:cxn>
                  <a:cxn ang="0">
                    <a:pos x="264" y="121"/>
                  </a:cxn>
                  <a:cxn ang="0">
                    <a:pos x="250" y="130"/>
                  </a:cxn>
                  <a:cxn ang="0">
                    <a:pos x="241" y="142"/>
                  </a:cxn>
                  <a:cxn ang="0">
                    <a:pos x="220" y="170"/>
                  </a:cxn>
                  <a:cxn ang="0">
                    <a:pos x="194" y="193"/>
                  </a:cxn>
                  <a:cxn ang="0">
                    <a:pos x="175" y="210"/>
                  </a:cxn>
                  <a:cxn ang="0">
                    <a:pos x="160" y="212"/>
                  </a:cxn>
                  <a:cxn ang="0">
                    <a:pos x="149" y="221"/>
                  </a:cxn>
                  <a:cxn ang="0">
                    <a:pos x="137" y="224"/>
                  </a:cxn>
                  <a:cxn ang="0">
                    <a:pos x="111" y="221"/>
                  </a:cxn>
                  <a:cxn ang="0">
                    <a:pos x="92" y="221"/>
                  </a:cxn>
                  <a:cxn ang="0">
                    <a:pos x="87" y="226"/>
                  </a:cxn>
                  <a:cxn ang="0">
                    <a:pos x="67" y="226"/>
                  </a:cxn>
                  <a:cxn ang="0">
                    <a:pos x="55" y="233"/>
                  </a:cxn>
                  <a:cxn ang="0">
                    <a:pos x="40" y="226"/>
                  </a:cxn>
                  <a:cxn ang="0">
                    <a:pos x="31" y="221"/>
                  </a:cxn>
                  <a:cxn ang="0">
                    <a:pos x="27" y="219"/>
                  </a:cxn>
                  <a:cxn ang="0">
                    <a:pos x="19" y="198"/>
                  </a:cxn>
                  <a:cxn ang="0">
                    <a:pos x="27" y="191"/>
                  </a:cxn>
                  <a:cxn ang="0">
                    <a:pos x="22" y="165"/>
                  </a:cxn>
                  <a:cxn ang="0">
                    <a:pos x="8" y="125"/>
                  </a:cxn>
                  <a:cxn ang="0">
                    <a:pos x="0" y="114"/>
                  </a:cxn>
                  <a:cxn ang="0">
                    <a:pos x="191" y="156"/>
                  </a:cxn>
                  <a:cxn ang="0">
                    <a:pos x="201" y="146"/>
                  </a:cxn>
                  <a:cxn ang="0">
                    <a:pos x="213" y="141"/>
                  </a:cxn>
                  <a:cxn ang="0">
                    <a:pos x="219" y="128"/>
                  </a:cxn>
                  <a:cxn ang="0">
                    <a:pos x="205" y="120"/>
                  </a:cxn>
                  <a:cxn ang="0">
                    <a:pos x="196" y="121"/>
                  </a:cxn>
                  <a:cxn ang="0">
                    <a:pos x="179" y="135"/>
                  </a:cxn>
                  <a:cxn ang="0">
                    <a:pos x="182" y="149"/>
                  </a:cxn>
                </a:cxnLst>
                <a:rect l="0" t="0" r="r" b="b"/>
                <a:pathLst>
                  <a:path w="278" h="233">
                    <a:moveTo>
                      <a:pt x="0" y="114"/>
                    </a:moveTo>
                    <a:lnTo>
                      <a:pt x="5" y="114"/>
                    </a:lnTo>
                    <a:lnTo>
                      <a:pt x="7" y="113"/>
                    </a:lnTo>
                    <a:lnTo>
                      <a:pt x="7" y="111"/>
                    </a:lnTo>
                    <a:lnTo>
                      <a:pt x="7" y="111"/>
                    </a:lnTo>
                    <a:lnTo>
                      <a:pt x="8" y="107"/>
                    </a:lnTo>
                    <a:lnTo>
                      <a:pt x="12" y="106"/>
                    </a:lnTo>
                    <a:lnTo>
                      <a:pt x="14" y="111"/>
                    </a:lnTo>
                    <a:lnTo>
                      <a:pt x="17" y="111"/>
                    </a:lnTo>
                    <a:lnTo>
                      <a:pt x="15" y="113"/>
                    </a:lnTo>
                    <a:lnTo>
                      <a:pt x="19" y="118"/>
                    </a:lnTo>
                    <a:lnTo>
                      <a:pt x="24" y="120"/>
                    </a:lnTo>
                    <a:lnTo>
                      <a:pt x="27" y="121"/>
                    </a:lnTo>
                    <a:lnTo>
                      <a:pt x="29" y="121"/>
                    </a:lnTo>
                    <a:lnTo>
                      <a:pt x="33" y="121"/>
                    </a:lnTo>
                    <a:lnTo>
                      <a:pt x="34" y="121"/>
                    </a:lnTo>
                    <a:lnTo>
                      <a:pt x="36" y="120"/>
                    </a:lnTo>
                    <a:lnTo>
                      <a:pt x="40" y="120"/>
                    </a:lnTo>
                    <a:lnTo>
                      <a:pt x="41" y="123"/>
                    </a:lnTo>
                    <a:lnTo>
                      <a:pt x="43" y="123"/>
                    </a:lnTo>
                    <a:lnTo>
                      <a:pt x="45" y="123"/>
                    </a:lnTo>
                    <a:lnTo>
                      <a:pt x="45" y="120"/>
                    </a:lnTo>
                    <a:lnTo>
                      <a:pt x="47" y="118"/>
                    </a:lnTo>
                    <a:lnTo>
                      <a:pt x="50" y="116"/>
                    </a:lnTo>
                    <a:lnTo>
                      <a:pt x="50" y="113"/>
                    </a:lnTo>
                    <a:lnTo>
                      <a:pt x="55" y="111"/>
                    </a:lnTo>
                    <a:lnTo>
                      <a:pt x="61" y="111"/>
                    </a:lnTo>
                    <a:lnTo>
                      <a:pt x="62" y="111"/>
                    </a:lnTo>
                    <a:lnTo>
                      <a:pt x="64" y="50"/>
                    </a:lnTo>
                    <a:lnTo>
                      <a:pt x="71" y="54"/>
                    </a:lnTo>
                    <a:lnTo>
                      <a:pt x="73" y="61"/>
                    </a:lnTo>
                    <a:lnTo>
                      <a:pt x="76" y="69"/>
                    </a:lnTo>
                    <a:lnTo>
                      <a:pt x="76" y="73"/>
                    </a:lnTo>
                    <a:lnTo>
                      <a:pt x="74" y="80"/>
                    </a:lnTo>
                    <a:lnTo>
                      <a:pt x="74" y="83"/>
                    </a:lnTo>
                    <a:lnTo>
                      <a:pt x="78" y="80"/>
                    </a:lnTo>
                    <a:lnTo>
                      <a:pt x="81" y="83"/>
                    </a:lnTo>
                    <a:lnTo>
                      <a:pt x="87" y="80"/>
                    </a:lnTo>
                    <a:lnTo>
                      <a:pt x="88" y="83"/>
                    </a:lnTo>
                    <a:lnTo>
                      <a:pt x="92" y="80"/>
                    </a:lnTo>
                    <a:lnTo>
                      <a:pt x="95" y="80"/>
                    </a:lnTo>
                    <a:lnTo>
                      <a:pt x="99" y="76"/>
                    </a:lnTo>
                    <a:lnTo>
                      <a:pt x="100" y="74"/>
                    </a:lnTo>
                    <a:lnTo>
                      <a:pt x="106" y="73"/>
                    </a:lnTo>
                    <a:lnTo>
                      <a:pt x="109" y="69"/>
                    </a:lnTo>
                    <a:lnTo>
                      <a:pt x="111" y="61"/>
                    </a:lnTo>
                    <a:lnTo>
                      <a:pt x="116" y="57"/>
                    </a:lnTo>
                    <a:lnTo>
                      <a:pt x="120" y="57"/>
                    </a:lnTo>
                    <a:lnTo>
                      <a:pt x="127" y="57"/>
                    </a:lnTo>
                    <a:lnTo>
                      <a:pt x="128" y="61"/>
                    </a:lnTo>
                    <a:lnTo>
                      <a:pt x="128" y="61"/>
                    </a:lnTo>
                    <a:lnTo>
                      <a:pt x="137" y="66"/>
                    </a:lnTo>
                    <a:lnTo>
                      <a:pt x="140" y="66"/>
                    </a:lnTo>
                    <a:lnTo>
                      <a:pt x="142" y="66"/>
                    </a:lnTo>
                    <a:lnTo>
                      <a:pt x="146" y="66"/>
                    </a:lnTo>
                    <a:lnTo>
                      <a:pt x="149" y="66"/>
                    </a:lnTo>
                    <a:lnTo>
                      <a:pt x="153" y="62"/>
                    </a:lnTo>
                    <a:lnTo>
                      <a:pt x="154" y="66"/>
                    </a:lnTo>
                    <a:lnTo>
                      <a:pt x="156" y="66"/>
                    </a:lnTo>
                    <a:lnTo>
                      <a:pt x="160" y="62"/>
                    </a:lnTo>
                    <a:lnTo>
                      <a:pt x="160" y="62"/>
                    </a:lnTo>
                    <a:lnTo>
                      <a:pt x="160" y="61"/>
                    </a:lnTo>
                    <a:lnTo>
                      <a:pt x="160" y="57"/>
                    </a:lnTo>
                    <a:lnTo>
                      <a:pt x="160" y="54"/>
                    </a:lnTo>
                    <a:lnTo>
                      <a:pt x="160" y="52"/>
                    </a:lnTo>
                    <a:lnTo>
                      <a:pt x="163" y="48"/>
                    </a:lnTo>
                    <a:lnTo>
                      <a:pt x="165" y="47"/>
                    </a:lnTo>
                    <a:lnTo>
                      <a:pt x="168" y="47"/>
                    </a:lnTo>
                    <a:lnTo>
                      <a:pt x="170" y="45"/>
                    </a:lnTo>
                    <a:lnTo>
                      <a:pt x="172" y="43"/>
                    </a:lnTo>
                    <a:lnTo>
                      <a:pt x="172" y="43"/>
                    </a:lnTo>
                    <a:lnTo>
                      <a:pt x="173" y="41"/>
                    </a:lnTo>
                    <a:lnTo>
                      <a:pt x="175" y="38"/>
                    </a:lnTo>
                    <a:lnTo>
                      <a:pt x="179" y="38"/>
                    </a:lnTo>
                    <a:lnTo>
                      <a:pt x="179" y="38"/>
                    </a:lnTo>
                    <a:lnTo>
                      <a:pt x="182" y="38"/>
                    </a:lnTo>
                    <a:lnTo>
                      <a:pt x="182" y="34"/>
                    </a:lnTo>
                    <a:lnTo>
                      <a:pt x="179" y="31"/>
                    </a:lnTo>
                    <a:lnTo>
                      <a:pt x="182" y="29"/>
                    </a:lnTo>
                    <a:lnTo>
                      <a:pt x="186" y="22"/>
                    </a:lnTo>
                    <a:lnTo>
                      <a:pt x="187" y="21"/>
                    </a:lnTo>
                    <a:lnTo>
                      <a:pt x="191" y="21"/>
                    </a:lnTo>
                    <a:lnTo>
                      <a:pt x="191" y="19"/>
                    </a:lnTo>
                    <a:lnTo>
                      <a:pt x="193" y="19"/>
                    </a:lnTo>
                    <a:lnTo>
                      <a:pt x="194" y="17"/>
                    </a:lnTo>
                    <a:lnTo>
                      <a:pt x="196" y="15"/>
                    </a:lnTo>
                    <a:lnTo>
                      <a:pt x="198" y="14"/>
                    </a:lnTo>
                    <a:lnTo>
                      <a:pt x="201" y="12"/>
                    </a:lnTo>
                    <a:lnTo>
                      <a:pt x="205" y="12"/>
                    </a:lnTo>
                    <a:lnTo>
                      <a:pt x="206" y="12"/>
                    </a:lnTo>
                    <a:lnTo>
                      <a:pt x="208" y="12"/>
                    </a:lnTo>
                    <a:lnTo>
                      <a:pt x="210" y="12"/>
                    </a:lnTo>
                    <a:lnTo>
                      <a:pt x="213" y="8"/>
                    </a:lnTo>
                    <a:lnTo>
                      <a:pt x="215" y="8"/>
                    </a:lnTo>
                    <a:lnTo>
                      <a:pt x="215" y="3"/>
                    </a:lnTo>
                    <a:lnTo>
                      <a:pt x="215" y="3"/>
                    </a:lnTo>
                    <a:lnTo>
                      <a:pt x="219" y="1"/>
                    </a:lnTo>
                    <a:lnTo>
                      <a:pt x="220" y="1"/>
                    </a:lnTo>
                    <a:lnTo>
                      <a:pt x="222" y="1"/>
                    </a:lnTo>
                    <a:lnTo>
                      <a:pt x="231" y="0"/>
                    </a:lnTo>
                    <a:lnTo>
                      <a:pt x="234" y="0"/>
                    </a:lnTo>
                    <a:lnTo>
                      <a:pt x="236" y="3"/>
                    </a:lnTo>
                    <a:lnTo>
                      <a:pt x="238" y="3"/>
                    </a:lnTo>
                    <a:lnTo>
                      <a:pt x="241" y="3"/>
                    </a:lnTo>
                    <a:lnTo>
                      <a:pt x="241" y="3"/>
                    </a:lnTo>
                    <a:lnTo>
                      <a:pt x="245" y="3"/>
                    </a:lnTo>
                    <a:lnTo>
                      <a:pt x="250" y="3"/>
                    </a:lnTo>
                    <a:lnTo>
                      <a:pt x="255" y="3"/>
                    </a:lnTo>
                    <a:lnTo>
                      <a:pt x="259" y="8"/>
                    </a:lnTo>
                    <a:lnTo>
                      <a:pt x="260" y="12"/>
                    </a:lnTo>
                    <a:lnTo>
                      <a:pt x="260" y="15"/>
                    </a:lnTo>
                    <a:lnTo>
                      <a:pt x="264" y="21"/>
                    </a:lnTo>
                    <a:lnTo>
                      <a:pt x="264" y="29"/>
                    </a:lnTo>
                    <a:lnTo>
                      <a:pt x="264" y="29"/>
                    </a:lnTo>
                    <a:lnTo>
                      <a:pt x="264" y="31"/>
                    </a:lnTo>
                    <a:lnTo>
                      <a:pt x="264" y="34"/>
                    </a:lnTo>
                    <a:lnTo>
                      <a:pt x="264" y="40"/>
                    </a:lnTo>
                    <a:lnTo>
                      <a:pt x="264" y="54"/>
                    </a:lnTo>
                    <a:lnTo>
                      <a:pt x="264" y="57"/>
                    </a:lnTo>
                    <a:lnTo>
                      <a:pt x="264" y="62"/>
                    </a:lnTo>
                    <a:lnTo>
                      <a:pt x="264" y="69"/>
                    </a:lnTo>
                    <a:lnTo>
                      <a:pt x="260" y="67"/>
                    </a:lnTo>
                    <a:lnTo>
                      <a:pt x="259" y="66"/>
                    </a:lnTo>
                    <a:lnTo>
                      <a:pt x="253" y="62"/>
                    </a:lnTo>
                    <a:lnTo>
                      <a:pt x="250" y="66"/>
                    </a:lnTo>
                    <a:lnTo>
                      <a:pt x="250" y="67"/>
                    </a:lnTo>
                    <a:lnTo>
                      <a:pt x="245" y="76"/>
                    </a:lnTo>
                    <a:lnTo>
                      <a:pt x="243" y="80"/>
                    </a:lnTo>
                    <a:lnTo>
                      <a:pt x="245" y="80"/>
                    </a:lnTo>
                    <a:lnTo>
                      <a:pt x="246" y="85"/>
                    </a:lnTo>
                    <a:lnTo>
                      <a:pt x="250" y="88"/>
                    </a:lnTo>
                    <a:lnTo>
                      <a:pt x="255" y="90"/>
                    </a:lnTo>
                    <a:lnTo>
                      <a:pt x="260" y="90"/>
                    </a:lnTo>
                    <a:lnTo>
                      <a:pt x="264" y="88"/>
                    </a:lnTo>
                    <a:lnTo>
                      <a:pt x="264" y="85"/>
                    </a:lnTo>
                    <a:lnTo>
                      <a:pt x="264" y="85"/>
                    </a:lnTo>
                    <a:lnTo>
                      <a:pt x="266" y="83"/>
                    </a:lnTo>
                    <a:lnTo>
                      <a:pt x="269" y="83"/>
                    </a:lnTo>
                    <a:lnTo>
                      <a:pt x="274" y="83"/>
                    </a:lnTo>
                    <a:lnTo>
                      <a:pt x="278" y="83"/>
                    </a:lnTo>
                    <a:lnTo>
                      <a:pt x="278" y="85"/>
                    </a:lnTo>
                    <a:lnTo>
                      <a:pt x="276" y="88"/>
                    </a:lnTo>
                    <a:lnTo>
                      <a:pt x="278" y="88"/>
                    </a:lnTo>
                    <a:lnTo>
                      <a:pt x="274" y="94"/>
                    </a:lnTo>
                    <a:lnTo>
                      <a:pt x="274" y="99"/>
                    </a:lnTo>
                    <a:lnTo>
                      <a:pt x="272" y="104"/>
                    </a:lnTo>
                    <a:lnTo>
                      <a:pt x="269" y="111"/>
                    </a:lnTo>
                    <a:lnTo>
                      <a:pt x="269" y="113"/>
                    </a:lnTo>
                    <a:lnTo>
                      <a:pt x="266" y="116"/>
                    </a:lnTo>
                    <a:lnTo>
                      <a:pt x="264" y="121"/>
                    </a:lnTo>
                    <a:lnTo>
                      <a:pt x="260" y="121"/>
                    </a:lnTo>
                    <a:lnTo>
                      <a:pt x="260" y="123"/>
                    </a:lnTo>
                    <a:lnTo>
                      <a:pt x="257" y="125"/>
                    </a:lnTo>
                    <a:lnTo>
                      <a:pt x="255" y="127"/>
                    </a:lnTo>
                    <a:lnTo>
                      <a:pt x="250" y="130"/>
                    </a:lnTo>
                    <a:lnTo>
                      <a:pt x="250" y="134"/>
                    </a:lnTo>
                    <a:lnTo>
                      <a:pt x="245" y="137"/>
                    </a:lnTo>
                    <a:lnTo>
                      <a:pt x="245" y="139"/>
                    </a:lnTo>
                    <a:lnTo>
                      <a:pt x="243" y="142"/>
                    </a:lnTo>
                    <a:lnTo>
                      <a:pt x="241" y="142"/>
                    </a:lnTo>
                    <a:lnTo>
                      <a:pt x="238" y="147"/>
                    </a:lnTo>
                    <a:lnTo>
                      <a:pt x="231" y="158"/>
                    </a:lnTo>
                    <a:lnTo>
                      <a:pt x="226" y="165"/>
                    </a:lnTo>
                    <a:lnTo>
                      <a:pt x="224" y="168"/>
                    </a:lnTo>
                    <a:lnTo>
                      <a:pt x="220" y="170"/>
                    </a:lnTo>
                    <a:lnTo>
                      <a:pt x="219" y="175"/>
                    </a:lnTo>
                    <a:lnTo>
                      <a:pt x="215" y="175"/>
                    </a:lnTo>
                    <a:lnTo>
                      <a:pt x="215" y="175"/>
                    </a:lnTo>
                    <a:lnTo>
                      <a:pt x="198" y="193"/>
                    </a:lnTo>
                    <a:lnTo>
                      <a:pt x="194" y="193"/>
                    </a:lnTo>
                    <a:lnTo>
                      <a:pt x="196" y="194"/>
                    </a:lnTo>
                    <a:lnTo>
                      <a:pt x="193" y="198"/>
                    </a:lnTo>
                    <a:lnTo>
                      <a:pt x="182" y="207"/>
                    </a:lnTo>
                    <a:lnTo>
                      <a:pt x="179" y="207"/>
                    </a:lnTo>
                    <a:lnTo>
                      <a:pt x="175" y="210"/>
                    </a:lnTo>
                    <a:lnTo>
                      <a:pt x="175" y="210"/>
                    </a:lnTo>
                    <a:lnTo>
                      <a:pt x="168" y="212"/>
                    </a:lnTo>
                    <a:lnTo>
                      <a:pt x="163" y="214"/>
                    </a:lnTo>
                    <a:lnTo>
                      <a:pt x="160" y="214"/>
                    </a:lnTo>
                    <a:lnTo>
                      <a:pt x="160" y="212"/>
                    </a:lnTo>
                    <a:lnTo>
                      <a:pt x="154" y="214"/>
                    </a:lnTo>
                    <a:lnTo>
                      <a:pt x="149" y="214"/>
                    </a:lnTo>
                    <a:lnTo>
                      <a:pt x="147" y="217"/>
                    </a:lnTo>
                    <a:lnTo>
                      <a:pt x="149" y="221"/>
                    </a:lnTo>
                    <a:lnTo>
                      <a:pt x="149" y="221"/>
                    </a:lnTo>
                    <a:lnTo>
                      <a:pt x="144" y="221"/>
                    </a:lnTo>
                    <a:lnTo>
                      <a:pt x="140" y="219"/>
                    </a:lnTo>
                    <a:lnTo>
                      <a:pt x="137" y="219"/>
                    </a:lnTo>
                    <a:lnTo>
                      <a:pt x="133" y="222"/>
                    </a:lnTo>
                    <a:lnTo>
                      <a:pt x="137" y="224"/>
                    </a:lnTo>
                    <a:lnTo>
                      <a:pt x="133" y="224"/>
                    </a:lnTo>
                    <a:lnTo>
                      <a:pt x="127" y="222"/>
                    </a:lnTo>
                    <a:lnTo>
                      <a:pt x="125" y="221"/>
                    </a:lnTo>
                    <a:lnTo>
                      <a:pt x="116" y="219"/>
                    </a:lnTo>
                    <a:lnTo>
                      <a:pt x="111" y="221"/>
                    </a:lnTo>
                    <a:lnTo>
                      <a:pt x="111" y="221"/>
                    </a:lnTo>
                    <a:lnTo>
                      <a:pt x="109" y="222"/>
                    </a:lnTo>
                    <a:lnTo>
                      <a:pt x="106" y="221"/>
                    </a:lnTo>
                    <a:lnTo>
                      <a:pt x="95" y="221"/>
                    </a:lnTo>
                    <a:lnTo>
                      <a:pt x="92" y="221"/>
                    </a:lnTo>
                    <a:lnTo>
                      <a:pt x="92" y="224"/>
                    </a:lnTo>
                    <a:lnTo>
                      <a:pt x="90" y="224"/>
                    </a:lnTo>
                    <a:lnTo>
                      <a:pt x="87" y="224"/>
                    </a:lnTo>
                    <a:lnTo>
                      <a:pt x="87" y="226"/>
                    </a:lnTo>
                    <a:lnTo>
                      <a:pt x="87" y="226"/>
                    </a:lnTo>
                    <a:lnTo>
                      <a:pt x="81" y="226"/>
                    </a:lnTo>
                    <a:lnTo>
                      <a:pt x="78" y="229"/>
                    </a:lnTo>
                    <a:lnTo>
                      <a:pt x="73" y="226"/>
                    </a:lnTo>
                    <a:lnTo>
                      <a:pt x="69" y="226"/>
                    </a:lnTo>
                    <a:lnTo>
                      <a:pt x="67" y="226"/>
                    </a:lnTo>
                    <a:lnTo>
                      <a:pt x="64" y="226"/>
                    </a:lnTo>
                    <a:lnTo>
                      <a:pt x="61" y="233"/>
                    </a:lnTo>
                    <a:lnTo>
                      <a:pt x="59" y="233"/>
                    </a:lnTo>
                    <a:lnTo>
                      <a:pt x="55" y="233"/>
                    </a:lnTo>
                    <a:lnTo>
                      <a:pt x="55" y="233"/>
                    </a:lnTo>
                    <a:lnTo>
                      <a:pt x="54" y="233"/>
                    </a:lnTo>
                    <a:lnTo>
                      <a:pt x="45" y="229"/>
                    </a:lnTo>
                    <a:lnTo>
                      <a:pt x="43" y="233"/>
                    </a:lnTo>
                    <a:lnTo>
                      <a:pt x="43" y="226"/>
                    </a:lnTo>
                    <a:lnTo>
                      <a:pt x="40" y="226"/>
                    </a:lnTo>
                    <a:lnTo>
                      <a:pt x="36" y="226"/>
                    </a:lnTo>
                    <a:lnTo>
                      <a:pt x="34" y="226"/>
                    </a:lnTo>
                    <a:lnTo>
                      <a:pt x="36" y="226"/>
                    </a:lnTo>
                    <a:lnTo>
                      <a:pt x="34" y="222"/>
                    </a:lnTo>
                    <a:lnTo>
                      <a:pt x="31" y="221"/>
                    </a:lnTo>
                    <a:lnTo>
                      <a:pt x="27" y="224"/>
                    </a:lnTo>
                    <a:lnTo>
                      <a:pt x="27" y="226"/>
                    </a:lnTo>
                    <a:lnTo>
                      <a:pt x="27" y="226"/>
                    </a:lnTo>
                    <a:lnTo>
                      <a:pt x="27" y="221"/>
                    </a:lnTo>
                    <a:lnTo>
                      <a:pt x="27" y="219"/>
                    </a:lnTo>
                    <a:lnTo>
                      <a:pt x="27" y="214"/>
                    </a:lnTo>
                    <a:lnTo>
                      <a:pt x="29" y="210"/>
                    </a:lnTo>
                    <a:lnTo>
                      <a:pt x="27" y="203"/>
                    </a:lnTo>
                    <a:lnTo>
                      <a:pt x="24" y="203"/>
                    </a:lnTo>
                    <a:lnTo>
                      <a:pt x="19" y="198"/>
                    </a:lnTo>
                    <a:lnTo>
                      <a:pt x="19" y="193"/>
                    </a:lnTo>
                    <a:lnTo>
                      <a:pt x="22" y="191"/>
                    </a:lnTo>
                    <a:lnTo>
                      <a:pt x="24" y="193"/>
                    </a:lnTo>
                    <a:lnTo>
                      <a:pt x="24" y="193"/>
                    </a:lnTo>
                    <a:lnTo>
                      <a:pt x="27" y="191"/>
                    </a:lnTo>
                    <a:lnTo>
                      <a:pt x="27" y="186"/>
                    </a:lnTo>
                    <a:lnTo>
                      <a:pt x="27" y="181"/>
                    </a:lnTo>
                    <a:lnTo>
                      <a:pt x="27" y="179"/>
                    </a:lnTo>
                    <a:lnTo>
                      <a:pt x="22" y="170"/>
                    </a:lnTo>
                    <a:lnTo>
                      <a:pt x="22" y="165"/>
                    </a:lnTo>
                    <a:lnTo>
                      <a:pt x="17" y="161"/>
                    </a:lnTo>
                    <a:lnTo>
                      <a:pt x="15" y="149"/>
                    </a:lnTo>
                    <a:lnTo>
                      <a:pt x="12" y="141"/>
                    </a:lnTo>
                    <a:lnTo>
                      <a:pt x="12" y="135"/>
                    </a:lnTo>
                    <a:lnTo>
                      <a:pt x="8" y="125"/>
                    </a:lnTo>
                    <a:lnTo>
                      <a:pt x="1" y="121"/>
                    </a:lnTo>
                    <a:lnTo>
                      <a:pt x="1" y="114"/>
                    </a:lnTo>
                    <a:lnTo>
                      <a:pt x="0" y="114"/>
                    </a:lnTo>
                    <a:lnTo>
                      <a:pt x="0" y="114"/>
                    </a:lnTo>
                    <a:lnTo>
                      <a:pt x="0" y="114"/>
                    </a:lnTo>
                    <a:lnTo>
                      <a:pt x="0" y="114"/>
                    </a:lnTo>
                    <a:close/>
                    <a:moveTo>
                      <a:pt x="182" y="149"/>
                    </a:moveTo>
                    <a:lnTo>
                      <a:pt x="187" y="151"/>
                    </a:lnTo>
                    <a:lnTo>
                      <a:pt x="187" y="153"/>
                    </a:lnTo>
                    <a:lnTo>
                      <a:pt x="191" y="156"/>
                    </a:lnTo>
                    <a:lnTo>
                      <a:pt x="194" y="153"/>
                    </a:lnTo>
                    <a:lnTo>
                      <a:pt x="196" y="153"/>
                    </a:lnTo>
                    <a:lnTo>
                      <a:pt x="196" y="151"/>
                    </a:lnTo>
                    <a:lnTo>
                      <a:pt x="198" y="147"/>
                    </a:lnTo>
                    <a:lnTo>
                      <a:pt x="201" y="146"/>
                    </a:lnTo>
                    <a:lnTo>
                      <a:pt x="205" y="146"/>
                    </a:lnTo>
                    <a:lnTo>
                      <a:pt x="206" y="144"/>
                    </a:lnTo>
                    <a:lnTo>
                      <a:pt x="210" y="146"/>
                    </a:lnTo>
                    <a:lnTo>
                      <a:pt x="213" y="142"/>
                    </a:lnTo>
                    <a:lnTo>
                      <a:pt x="213" y="141"/>
                    </a:lnTo>
                    <a:lnTo>
                      <a:pt x="210" y="139"/>
                    </a:lnTo>
                    <a:lnTo>
                      <a:pt x="210" y="137"/>
                    </a:lnTo>
                    <a:lnTo>
                      <a:pt x="213" y="135"/>
                    </a:lnTo>
                    <a:lnTo>
                      <a:pt x="219" y="134"/>
                    </a:lnTo>
                    <a:lnTo>
                      <a:pt x="219" y="128"/>
                    </a:lnTo>
                    <a:lnTo>
                      <a:pt x="213" y="121"/>
                    </a:lnTo>
                    <a:lnTo>
                      <a:pt x="210" y="120"/>
                    </a:lnTo>
                    <a:lnTo>
                      <a:pt x="208" y="120"/>
                    </a:lnTo>
                    <a:lnTo>
                      <a:pt x="206" y="118"/>
                    </a:lnTo>
                    <a:lnTo>
                      <a:pt x="205" y="120"/>
                    </a:lnTo>
                    <a:lnTo>
                      <a:pt x="203" y="118"/>
                    </a:lnTo>
                    <a:lnTo>
                      <a:pt x="200" y="118"/>
                    </a:lnTo>
                    <a:lnTo>
                      <a:pt x="200" y="120"/>
                    </a:lnTo>
                    <a:lnTo>
                      <a:pt x="198" y="120"/>
                    </a:lnTo>
                    <a:lnTo>
                      <a:pt x="196" y="121"/>
                    </a:lnTo>
                    <a:lnTo>
                      <a:pt x="191" y="123"/>
                    </a:lnTo>
                    <a:lnTo>
                      <a:pt x="187" y="127"/>
                    </a:lnTo>
                    <a:lnTo>
                      <a:pt x="186" y="130"/>
                    </a:lnTo>
                    <a:lnTo>
                      <a:pt x="179" y="134"/>
                    </a:lnTo>
                    <a:lnTo>
                      <a:pt x="179" y="135"/>
                    </a:lnTo>
                    <a:lnTo>
                      <a:pt x="179" y="139"/>
                    </a:lnTo>
                    <a:lnTo>
                      <a:pt x="182" y="141"/>
                    </a:lnTo>
                    <a:lnTo>
                      <a:pt x="182" y="142"/>
                    </a:lnTo>
                    <a:lnTo>
                      <a:pt x="182" y="146"/>
                    </a:lnTo>
                    <a:lnTo>
                      <a:pt x="182" y="149"/>
                    </a:lnTo>
                    <a:lnTo>
                      <a:pt x="182" y="149"/>
                    </a:lnTo>
                    <a:lnTo>
                      <a:pt x="182" y="149"/>
                    </a:lnTo>
                    <a:close/>
                  </a:path>
                </a:pathLst>
              </a:custGeom>
              <a:solidFill>
                <a:srgbClr val="0058AB"/>
              </a:solid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grpSp>
        <p:grpSp>
          <p:nvGrpSpPr>
            <p:cNvPr id="7" name="Groupe 210">
              <a:extLst>
                <a:ext uri="{FF2B5EF4-FFF2-40B4-BE49-F238E27FC236}">
                  <a16:creationId xmlns:a16="http://schemas.microsoft.com/office/drawing/2014/main" id="{E3521D91-88A7-9B5A-4954-46537BC8C64A}"/>
                </a:ext>
              </a:extLst>
            </p:cNvPr>
            <p:cNvGrpSpPr/>
            <p:nvPr/>
          </p:nvGrpSpPr>
          <p:grpSpPr>
            <a:xfrm>
              <a:off x="6458607" y="3500713"/>
              <a:ext cx="1830288" cy="1437607"/>
              <a:chOff x="-3176" y="811212"/>
              <a:chExt cx="3492503" cy="2743201"/>
            </a:xfrm>
            <a:solidFill>
              <a:schemeClr val="accent1"/>
            </a:solidFill>
          </p:grpSpPr>
          <p:sp>
            <p:nvSpPr>
              <p:cNvPr id="241" name="Freeform 39">
                <a:extLst>
                  <a:ext uri="{FF2B5EF4-FFF2-40B4-BE49-F238E27FC236}">
                    <a16:creationId xmlns:a16="http://schemas.microsoft.com/office/drawing/2014/main" id="{8000D17D-C3AA-CD01-BA1A-FC8F2AB92809}"/>
                  </a:ext>
                </a:extLst>
              </p:cNvPr>
              <p:cNvSpPr>
                <a:spLocks noEditPoints="1"/>
              </p:cNvSpPr>
              <p:nvPr/>
            </p:nvSpPr>
            <p:spPr bwMode="auto">
              <a:xfrm>
                <a:off x="1141412" y="811212"/>
                <a:ext cx="2347915" cy="2190751"/>
              </a:xfrm>
              <a:custGeom>
                <a:avLst/>
                <a:gdLst/>
                <a:ahLst/>
                <a:cxnLst>
                  <a:cxn ang="0">
                    <a:pos x="1067" y="99"/>
                  </a:cxn>
                  <a:cxn ang="0">
                    <a:pos x="1128" y="201"/>
                  </a:cxn>
                  <a:cxn ang="0">
                    <a:pos x="1093" y="269"/>
                  </a:cxn>
                  <a:cxn ang="0">
                    <a:pos x="1185" y="146"/>
                  </a:cxn>
                  <a:cxn ang="0">
                    <a:pos x="1170" y="90"/>
                  </a:cxn>
                  <a:cxn ang="0">
                    <a:pos x="1284" y="3"/>
                  </a:cxn>
                  <a:cxn ang="0">
                    <a:pos x="1425" y="121"/>
                  </a:cxn>
                  <a:cxn ang="0">
                    <a:pos x="1258" y="236"/>
                  </a:cxn>
                  <a:cxn ang="0">
                    <a:pos x="1123" y="349"/>
                  </a:cxn>
                  <a:cxn ang="0">
                    <a:pos x="1128" y="368"/>
                  </a:cxn>
                  <a:cxn ang="0">
                    <a:pos x="973" y="241"/>
                  </a:cxn>
                  <a:cxn ang="0">
                    <a:pos x="914" y="189"/>
                  </a:cxn>
                  <a:cxn ang="0">
                    <a:pos x="1079" y="422"/>
                  </a:cxn>
                  <a:cxn ang="0">
                    <a:pos x="984" y="293"/>
                  </a:cxn>
                  <a:cxn ang="0">
                    <a:pos x="939" y="283"/>
                  </a:cxn>
                  <a:cxn ang="0">
                    <a:pos x="628" y="231"/>
                  </a:cxn>
                  <a:cxn ang="0">
                    <a:pos x="919" y="340"/>
                  </a:cxn>
                  <a:cxn ang="0">
                    <a:pos x="888" y="320"/>
                  </a:cxn>
                  <a:cxn ang="0">
                    <a:pos x="650" y="255"/>
                  </a:cxn>
                  <a:cxn ang="0">
                    <a:pos x="765" y="292"/>
                  </a:cxn>
                  <a:cxn ang="0">
                    <a:pos x="539" y="299"/>
                  </a:cxn>
                  <a:cxn ang="0">
                    <a:pos x="784" y="424"/>
                  </a:cxn>
                  <a:cxn ang="0">
                    <a:pos x="855" y="445"/>
                  </a:cxn>
                  <a:cxn ang="0">
                    <a:pos x="867" y="492"/>
                  </a:cxn>
                  <a:cxn ang="0">
                    <a:pos x="1018" y="662"/>
                  </a:cxn>
                  <a:cxn ang="0">
                    <a:pos x="1071" y="686"/>
                  </a:cxn>
                  <a:cxn ang="0">
                    <a:pos x="758" y="533"/>
                  </a:cxn>
                  <a:cxn ang="0">
                    <a:pos x="683" y="440"/>
                  </a:cxn>
                  <a:cxn ang="0">
                    <a:pos x="553" y="478"/>
                  </a:cxn>
                  <a:cxn ang="0">
                    <a:pos x="685" y="584"/>
                  </a:cxn>
                  <a:cxn ang="0">
                    <a:pos x="767" y="582"/>
                  </a:cxn>
                  <a:cxn ang="0">
                    <a:pos x="1020" y="775"/>
                  </a:cxn>
                  <a:cxn ang="0">
                    <a:pos x="1039" y="608"/>
                  </a:cxn>
                  <a:cxn ang="0">
                    <a:pos x="992" y="467"/>
                  </a:cxn>
                  <a:cxn ang="0">
                    <a:pos x="1048" y="525"/>
                  </a:cxn>
                  <a:cxn ang="0">
                    <a:pos x="1156" y="573"/>
                  </a:cxn>
                  <a:cxn ang="0">
                    <a:pos x="1187" y="662"/>
                  </a:cxn>
                  <a:cxn ang="0">
                    <a:pos x="1220" y="746"/>
                  </a:cxn>
                  <a:cxn ang="0">
                    <a:pos x="1185" y="766"/>
                  </a:cxn>
                  <a:cxn ang="0">
                    <a:pos x="1156" y="876"/>
                  </a:cxn>
                  <a:cxn ang="0">
                    <a:pos x="928" y="796"/>
                  </a:cxn>
                  <a:cxn ang="0">
                    <a:pos x="1060" y="965"/>
                  </a:cxn>
                  <a:cxn ang="0">
                    <a:pos x="883" y="1031"/>
                  </a:cxn>
                  <a:cxn ang="0">
                    <a:pos x="1201" y="1199"/>
                  </a:cxn>
                  <a:cxn ang="0">
                    <a:pos x="1234" y="1290"/>
                  </a:cxn>
                  <a:cxn ang="0">
                    <a:pos x="1224" y="1219"/>
                  </a:cxn>
                  <a:cxn ang="0">
                    <a:pos x="1140" y="1309"/>
                  </a:cxn>
                  <a:cxn ang="0">
                    <a:pos x="94" y="1062"/>
                  </a:cxn>
                  <a:cxn ang="0">
                    <a:pos x="42" y="1027"/>
                  </a:cxn>
                  <a:cxn ang="0">
                    <a:pos x="136" y="1102"/>
                  </a:cxn>
                  <a:cxn ang="0">
                    <a:pos x="112" y="961"/>
                  </a:cxn>
                  <a:cxn ang="0">
                    <a:pos x="301" y="471"/>
                  </a:cxn>
                  <a:cxn ang="0">
                    <a:pos x="548" y="603"/>
                  </a:cxn>
                  <a:cxn ang="0">
                    <a:pos x="713" y="634"/>
                  </a:cxn>
                  <a:cxn ang="0">
                    <a:pos x="808" y="577"/>
                  </a:cxn>
                  <a:cxn ang="0">
                    <a:pos x="899" y="674"/>
                  </a:cxn>
                  <a:cxn ang="0">
                    <a:pos x="883" y="720"/>
                  </a:cxn>
                  <a:cxn ang="0">
                    <a:pos x="704" y="883"/>
                  </a:cxn>
                  <a:cxn ang="0">
                    <a:pos x="921" y="1052"/>
                  </a:cxn>
                  <a:cxn ang="0">
                    <a:pos x="1093" y="991"/>
                  </a:cxn>
                  <a:cxn ang="0">
                    <a:pos x="1187" y="1090"/>
                  </a:cxn>
                  <a:cxn ang="0">
                    <a:pos x="1074" y="1199"/>
                  </a:cxn>
                  <a:cxn ang="0">
                    <a:pos x="1065" y="1312"/>
                  </a:cxn>
                </a:cxnLst>
                <a:rect l="0" t="0" r="r" b="b"/>
                <a:pathLst>
                  <a:path w="1479" h="1380">
                    <a:moveTo>
                      <a:pt x="1071" y="241"/>
                    </a:moveTo>
                    <a:lnTo>
                      <a:pt x="1071" y="240"/>
                    </a:lnTo>
                    <a:lnTo>
                      <a:pt x="1074" y="236"/>
                    </a:lnTo>
                    <a:lnTo>
                      <a:pt x="1079" y="231"/>
                    </a:lnTo>
                    <a:lnTo>
                      <a:pt x="1083" y="222"/>
                    </a:lnTo>
                    <a:lnTo>
                      <a:pt x="1085" y="219"/>
                    </a:lnTo>
                    <a:lnTo>
                      <a:pt x="1085" y="224"/>
                    </a:lnTo>
                    <a:lnTo>
                      <a:pt x="1083" y="227"/>
                    </a:lnTo>
                    <a:lnTo>
                      <a:pt x="1083" y="231"/>
                    </a:lnTo>
                    <a:lnTo>
                      <a:pt x="1086" y="231"/>
                    </a:lnTo>
                    <a:lnTo>
                      <a:pt x="1090" y="227"/>
                    </a:lnTo>
                    <a:lnTo>
                      <a:pt x="1093" y="224"/>
                    </a:lnTo>
                    <a:lnTo>
                      <a:pt x="1091" y="222"/>
                    </a:lnTo>
                    <a:lnTo>
                      <a:pt x="1088" y="219"/>
                    </a:lnTo>
                    <a:lnTo>
                      <a:pt x="1088" y="219"/>
                    </a:lnTo>
                    <a:lnTo>
                      <a:pt x="1093" y="219"/>
                    </a:lnTo>
                    <a:lnTo>
                      <a:pt x="1093" y="214"/>
                    </a:lnTo>
                    <a:lnTo>
                      <a:pt x="1091" y="212"/>
                    </a:lnTo>
                    <a:lnTo>
                      <a:pt x="1091" y="208"/>
                    </a:lnTo>
                    <a:lnTo>
                      <a:pt x="1097" y="205"/>
                    </a:lnTo>
                    <a:lnTo>
                      <a:pt x="1097" y="200"/>
                    </a:lnTo>
                    <a:lnTo>
                      <a:pt x="1102" y="200"/>
                    </a:lnTo>
                    <a:lnTo>
                      <a:pt x="1102" y="196"/>
                    </a:lnTo>
                    <a:lnTo>
                      <a:pt x="1102" y="200"/>
                    </a:lnTo>
                    <a:lnTo>
                      <a:pt x="1102" y="200"/>
                    </a:lnTo>
                    <a:lnTo>
                      <a:pt x="1100" y="200"/>
                    </a:lnTo>
                    <a:lnTo>
                      <a:pt x="1097" y="208"/>
                    </a:lnTo>
                    <a:lnTo>
                      <a:pt x="1093" y="210"/>
                    </a:lnTo>
                    <a:lnTo>
                      <a:pt x="1093" y="215"/>
                    </a:lnTo>
                    <a:lnTo>
                      <a:pt x="1097" y="219"/>
                    </a:lnTo>
                    <a:lnTo>
                      <a:pt x="1097" y="222"/>
                    </a:lnTo>
                    <a:lnTo>
                      <a:pt x="1097" y="219"/>
                    </a:lnTo>
                    <a:lnTo>
                      <a:pt x="1102" y="215"/>
                    </a:lnTo>
                    <a:lnTo>
                      <a:pt x="1107" y="210"/>
                    </a:lnTo>
                    <a:lnTo>
                      <a:pt x="1109" y="205"/>
                    </a:lnTo>
                    <a:lnTo>
                      <a:pt x="1109" y="201"/>
                    </a:lnTo>
                    <a:lnTo>
                      <a:pt x="1112" y="196"/>
                    </a:lnTo>
                    <a:lnTo>
                      <a:pt x="1114" y="196"/>
                    </a:lnTo>
                    <a:lnTo>
                      <a:pt x="1114" y="200"/>
                    </a:lnTo>
                    <a:lnTo>
                      <a:pt x="1114" y="200"/>
                    </a:lnTo>
                    <a:lnTo>
                      <a:pt x="1114" y="203"/>
                    </a:lnTo>
                    <a:lnTo>
                      <a:pt x="1116" y="203"/>
                    </a:lnTo>
                    <a:lnTo>
                      <a:pt x="1119" y="200"/>
                    </a:lnTo>
                    <a:lnTo>
                      <a:pt x="1123" y="200"/>
                    </a:lnTo>
                    <a:lnTo>
                      <a:pt x="1128" y="200"/>
                    </a:lnTo>
                    <a:lnTo>
                      <a:pt x="1133" y="196"/>
                    </a:lnTo>
                    <a:lnTo>
                      <a:pt x="1137" y="196"/>
                    </a:lnTo>
                    <a:lnTo>
                      <a:pt x="1138" y="194"/>
                    </a:lnTo>
                    <a:lnTo>
                      <a:pt x="1142" y="194"/>
                    </a:lnTo>
                    <a:lnTo>
                      <a:pt x="1144" y="191"/>
                    </a:lnTo>
                    <a:lnTo>
                      <a:pt x="1144" y="187"/>
                    </a:lnTo>
                    <a:lnTo>
                      <a:pt x="1144" y="186"/>
                    </a:lnTo>
                    <a:lnTo>
                      <a:pt x="1142" y="182"/>
                    </a:lnTo>
                    <a:lnTo>
                      <a:pt x="1144" y="179"/>
                    </a:lnTo>
                    <a:lnTo>
                      <a:pt x="1144" y="172"/>
                    </a:lnTo>
                    <a:lnTo>
                      <a:pt x="1142" y="172"/>
                    </a:lnTo>
                    <a:lnTo>
                      <a:pt x="1140" y="177"/>
                    </a:lnTo>
                    <a:lnTo>
                      <a:pt x="1135" y="180"/>
                    </a:lnTo>
                    <a:lnTo>
                      <a:pt x="1133" y="180"/>
                    </a:lnTo>
                    <a:lnTo>
                      <a:pt x="1133" y="177"/>
                    </a:lnTo>
                    <a:lnTo>
                      <a:pt x="1137" y="174"/>
                    </a:lnTo>
                    <a:lnTo>
                      <a:pt x="1140" y="172"/>
                    </a:lnTo>
                    <a:lnTo>
                      <a:pt x="1140" y="168"/>
                    </a:lnTo>
                    <a:lnTo>
                      <a:pt x="1137" y="167"/>
                    </a:lnTo>
                    <a:lnTo>
                      <a:pt x="1135" y="165"/>
                    </a:lnTo>
                    <a:lnTo>
                      <a:pt x="1133" y="165"/>
                    </a:lnTo>
                    <a:lnTo>
                      <a:pt x="1131" y="165"/>
                    </a:lnTo>
                    <a:lnTo>
                      <a:pt x="1131" y="168"/>
                    </a:lnTo>
                    <a:lnTo>
                      <a:pt x="1128" y="167"/>
                    </a:lnTo>
                    <a:lnTo>
                      <a:pt x="1124" y="167"/>
                    </a:lnTo>
                    <a:lnTo>
                      <a:pt x="1124" y="168"/>
                    </a:lnTo>
                    <a:lnTo>
                      <a:pt x="1121" y="168"/>
                    </a:lnTo>
                    <a:lnTo>
                      <a:pt x="1123" y="167"/>
                    </a:lnTo>
                    <a:lnTo>
                      <a:pt x="1130" y="163"/>
                    </a:lnTo>
                    <a:lnTo>
                      <a:pt x="1133" y="160"/>
                    </a:lnTo>
                    <a:lnTo>
                      <a:pt x="1138" y="154"/>
                    </a:lnTo>
                    <a:lnTo>
                      <a:pt x="1140" y="154"/>
                    </a:lnTo>
                    <a:lnTo>
                      <a:pt x="1145" y="146"/>
                    </a:lnTo>
                    <a:lnTo>
                      <a:pt x="1147" y="140"/>
                    </a:lnTo>
                    <a:lnTo>
                      <a:pt x="1145" y="140"/>
                    </a:lnTo>
                    <a:lnTo>
                      <a:pt x="1142" y="140"/>
                    </a:lnTo>
                    <a:lnTo>
                      <a:pt x="1140" y="144"/>
                    </a:lnTo>
                    <a:lnTo>
                      <a:pt x="1138" y="140"/>
                    </a:lnTo>
                    <a:lnTo>
                      <a:pt x="1140" y="137"/>
                    </a:lnTo>
                    <a:lnTo>
                      <a:pt x="1142" y="137"/>
                    </a:lnTo>
                    <a:lnTo>
                      <a:pt x="1145" y="137"/>
                    </a:lnTo>
                    <a:lnTo>
                      <a:pt x="1147" y="137"/>
                    </a:lnTo>
                    <a:lnTo>
                      <a:pt x="1147" y="132"/>
                    </a:lnTo>
                    <a:lnTo>
                      <a:pt x="1151" y="128"/>
                    </a:lnTo>
                    <a:lnTo>
                      <a:pt x="1151" y="125"/>
                    </a:lnTo>
                    <a:lnTo>
                      <a:pt x="1147" y="123"/>
                    </a:lnTo>
                    <a:lnTo>
                      <a:pt x="1147" y="121"/>
                    </a:lnTo>
                    <a:lnTo>
                      <a:pt x="1145" y="121"/>
                    </a:lnTo>
                    <a:lnTo>
                      <a:pt x="1142" y="121"/>
                    </a:lnTo>
                    <a:lnTo>
                      <a:pt x="1138" y="128"/>
                    </a:lnTo>
                    <a:lnTo>
                      <a:pt x="1138" y="134"/>
                    </a:lnTo>
                    <a:lnTo>
                      <a:pt x="1140" y="135"/>
                    </a:lnTo>
                    <a:lnTo>
                      <a:pt x="1137" y="137"/>
                    </a:lnTo>
                    <a:lnTo>
                      <a:pt x="1135" y="137"/>
                    </a:lnTo>
                    <a:lnTo>
                      <a:pt x="1135" y="137"/>
                    </a:lnTo>
                    <a:lnTo>
                      <a:pt x="1135" y="137"/>
                    </a:lnTo>
                    <a:lnTo>
                      <a:pt x="1133" y="135"/>
                    </a:lnTo>
                    <a:lnTo>
                      <a:pt x="1133" y="132"/>
                    </a:lnTo>
                    <a:lnTo>
                      <a:pt x="1137" y="127"/>
                    </a:lnTo>
                    <a:lnTo>
                      <a:pt x="1135" y="123"/>
                    </a:lnTo>
                    <a:lnTo>
                      <a:pt x="1137" y="121"/>
                    </a:lnTo>
                    <a:lnTo>
                      <a:pt x="1138" y="121"/>
                    </a:lnTo>
                    <a:lnTo>
                      <a:pt x="1140" y="121"/>
                    </a:lnTo>
                    <a:lnTo>
                      <a:pt x="1138" y="118"/>
                    </a:lnTo>
                    <a:lnTo>
                      <a:pt x="1137" y="113"/>
                    </a:lnTo>
                    <a:lnTo>
                      <a:pt x="1133" y="113"/>
                    </a:lnTo>
                    <a:lnTo>
                      <a:pt x="1130" y="113"/>
                    </a:lnTo>
                    <a:lnTo>
                      <a:pt x="1128" y="118"/>
                    </a:lnTo>
                    <a:lnTo>
                      <a:pt x="1128" y="114"/>
                    </a:lnTo>
                    <a:lnTo>
                      <a:pt x="1128" y="113"/>
                    </a:lnTo>
                    <a:lnTo>
                      <a:pt x="1128" y="109"/>
                    </a:lnTo>
                    <a:lnTo>
                      <a:pt x="1124" y="106"/>
                    </a:lnTo>
                    <a:lnTo>
                      <a:pt x="1124" y="97"/>
                    </a:lnTo>
                    <a:lnTo>
                      <a:pt x="1124" y="92"/>
                    </a:lnTo>
                    <a:lnTo>
                      <a:pt x="1128" y="87"/>
                    </a:lnTo>
                    <a:lnTo>
                      <a:pt x="1128" y="81"/>
                    </a:lnTo>
                    <a:lnTo>
                      <a:pt x="1128" y="80"/>
                    </a:lnTo>
                    <a:lnTo>
                      <a:pt x="1130" y="73"/>
                    </a:lnTo>
                    <a:lnTo>
                      <a:pt x="1130" y="67"/>
                    </a:lnTo>
                    <a:lnTo>
                      <a:pt x="1128" y="64"/>
                    </a:lnTo>
                    <a:lnTo>
                      <a:pt x="1128" y="62"/>
                    </a:lnTo>
                    <a:lnTo>
                      <a:pt x="1123" y="59"/>
                    </a:lnTo>
                    <a:lnTo>
                      <a:pt x="1121" y="55"/>
                    </a:lnTo>
                    <a:lnTo>
                      <a:pt x="1116" y="54"/>
                    </a:lnTo>
                    <a:lnTo>
                      <a:pt x="1114" y="54"/>
                    </a:lnTo>
                    <a:lnTo>
                      <a:pt x="1114" y="57"/>
                    </a:lnTo>
                    <a:lnTo>
                      <a:pt x="1114" y="57"/>
                    </a:lnTo>
                    <a:lnTo>
                      <a:pt x="1109" y="54"/>
                    </a:lnTo>
                    <a:lnTo>
                      <a:pt x="1105" y="54"/>
                    </a:lnTo>
                    <a:lnTo>
                      <a:pt x="1105" y="57"/>
                    </a:lnTo>
                    <a:lnTo>
                      <a:pt x="1102" y="62"/>
                    </a:lnTo>
                    <a:lnTo>
                      <a:pt x="1105" y="62"/>
                    </a:lnTo>
                    <a:lnTo>
                      <a:pt x="1109" y="62"/>
                    </a:lnTo>
                    <a:lnTo>
                      <a:pt x="1111" y="62"/>
                    </a:lnTo>
                    <a:lnTo>
                      <a:pt x="1116" y="64"/>
                    </a:lnTo>
                    <a:lnTo>
                      <a:pt x="1118" y="66"/>
                    </a:lnTo>
                    <a:lnTo>
                      <a:pt x="1119" y="67"/>
                    </a:lnTo>
                    <a:lnTo>
                      <a:pt x="1119" y="69"/>
                    </a:lnTo>
                    <a:lnTo>
                      <a:pt x="1114" y="74"/>
                    </a:lnTo>
                    <a:lnTo>
                      <a:pt x="1112" y="74"/>
                    </a:lnTo>
                    <a:lnTo>
                      <a:pt x="1109" y="73"/>
                    </a:lnTo>
                    <a:lnTo>
                      <a:pt x="1105" y="73"/>
                    </a:lnTo>
                    <a:lnTo>
                      <a:pt x="1102" y="71"/>
                    </a:lnTo>
                    <a:lnTo>
                      <a:pt x="1105" y="74"/>
                    </a:lnTo>
                    <a:lnTo>
                      <a:pt x="1105" y="74"/>
                    </a:lnTo>
                    <a:lnTo>
                      <a:pt x="1102" y="78"/>
                    </a:lnTo>
                    <a:lnTo>
                      <a:pt x="1102" y="80"/>
                    </a:lnTo>
                    <a:lnTo>
                      <a:pt x="1097" y="74"/>
                    </a:lnTo>
                    <a:lnTo>
                      <a:pt x="1091" y="76"/>
                    </a:lnTo>
                    <a:lnTo>
                      <a:pt x="1090" y="81"/>
                    </a:lnTo>
                    <a:lnTo>
                      <a:pt x="1086" y="81"/>
                    </a:lnTo>
                    <a:lnTo>
                      <a:pt x="1088" y="87"/>
                    </a:lnTo>
                    <a:lnTo>
                      <a:pt x="1090" y="87"/>
                    </a:lnTo>
                    <a:lnTo>
                      <a:pt x="1091" y="90"/>
                    </a:lnTo>
                    <a:lnTo>
                      <a:pt x="1093" y="92"/>
                    </a:lnTo>
                    <a:lnTo>
                      <a:pt x="1093" y="94"/>
                    </a:lnTo>
                    <a:lnTo>
                      <a:pt x="1093" y="94"/>
                    </a:lnTo>
                    <a:lnTo>
                      <a:pt x="1091" y="95"/>
                    </a:lnTo>
                    <a:lnTo>
                      <a:pt x="1093" y="99"/>
                    </a:lnTo>
                    <a:lnTo>
                      <a:pt x="1093" y="100"/>
                    </a:lnTo>
                    <a:lnTo>
                      <a:pt x="1091" y="100"/>
                    </a:lnTo>
                    <a:lnTo>
                      <a:pt x="1088" y="99"/>
                    </a:lnTo>
                    <a:lnTo>
                      <a:pt x="1085" y="97"/>
                    </a:lnTo>
                    <a:lnTo>
                      <a:pt x="1083" y="95"/>
                    </a:lnTo>
                    <a:lnTo>
                      <a:pt x="1079" y="95"/>
                    </a:lnTo>
                    <a:lnTo>
                      <a:pt x="1078" y="97"/>
                    </a:lnTo>
                    <a:lnTo>
                      <a:pt x="1078" y="99"/>
                    </a:lnTo>
                    <a:lnTo>
                      <a:pt x="1078" y="102"/>
                    </a:lnTo>
                    <a:lnTo>
                      <a:pt x="1078" y="106"/>
                    </a:lnTo>
                    <a:lnTo>
                      <a:pt x="1074" y="104"/>
                    </a:lnTo>
                    <a:lnTo>
                      <a:pt x="1074" y="102"/>
                    </a:lnTo>
                    <a:lnTo>
                      <a:pt x="1071" y="100"/>
                    </a:lnTo>
                    <a:lnTo>
                      <a:pt x="1069" y="99"/>
                    </a:lnTo>
                    <a:lnTo>
                      <a:pt x="1067" y="99"/>
                    </a:lnTo>
                    <a:lnTo>
                      <a:pt x="1065" y="97"/>
                    </a:lnTo>
                    <a:lnTo>
                      <a:pt x="1064" y="95"/>
                    </a:lnTo>
                    <a:lnTo>
                      <a:pt x="1062" y="99"/>
                    </a:lnTo>
                    <a:lnTo>
                      <a:pt x="1064" y="102"/>
                    </a:lnTo>
                    <a:lnTo>
                      <a:pt x="1064" y="106"/>
                    </a:lnTo>
                    <a:lnTo>
                      <a:pt x="1065" y="109"/>
                    </a:lnTo>
                    <a:lnTo>
                      <a:pt x="1067" y="113"/>
                    </a:lnTo>
                    <a:lnTo>
                      <a:pt x="1071" y="113"/>
                    </a:lnTo>
                    <a:lnTo>
                      <a:pt x="1074" y="114"/>
                    </a:lnTo>
                    <a:lnTo>
                      <a:pt x="1071" y="114"/>
                    </a:lnTo>
                    <a:lnTo>
                      <a:pt x="1069" y="114"/>
                    </a:lnTo>
                    <a:lnTo>
                      <a:pt x="1071" y="118"/>
                    </a:lnTo>
                    <a:lnTo>
                      <a:pt x="1074" y="121"/>
                    </a:lnTo>
                    <a:lnTo>
                      <a:pt x="1078" y="123"/>
                    </a:lnTo>
                    <a:lnTo>
                      <a:pt x="1083" y="121"/>
                    </a:lnTo>
                    <a:lnTo>
                      <a:pt x="1083" y="121"/>
                    </a:lnTo>
                    <a:lnTo>
                      <a:pt x="1085" y="121"/>
                    </a:lnTo>
                    <a:lnTo>
                      <a:pt x="1085" y="123"/>
                    </a:lnTo>
                    <a:lnTo>
                      <a:pt x="1083" y="125"/>
                    </a:lnTo>
                    <a:lnTo>
                      <a:pt x="1079" y="130"/>
                    </a:lnTo>
                    <a:lnTo>
                      <a:pt x="1078" y="130"/>
                    </a:lnTo>
                    <a:lnTo>
                      <a:pt x="1074" y="127"/>
                    </a:lnTo>
                    <a:lnTo>
                      <a:pt x="1065" y="125"/>
                    </a:lnTo>
                    <a:lnTo>
                      <a:pt x="1062" y="121"/>
                    </a:lnTo>
                    <a:lnTo>
                      <a:pt x="1058" y="118"/>
                    </a:lnTo>
                    <a:lnTo>
                      <a:pt x="1058" y="118"/>
                    </a:lnTo>
                    <a:lnTo>
                      <a:pt x="1057" y="118"/>
                    </a:lnTo>
                    <a:lnTo>
                      <a:pt x="1055" y="121"/>
                    </a:lnTo>
                    <a:lnTo>
                      <a:pt x="1055" y="123"/>
                    </a:lnTo>
                    <a:lnTo>
                      <a:pt x="1055" y="125"/>
                    </a:lnTo>
                    <a:lnTo>
                      <a:pt x="1055" y="130"/>
                    </a:lnTo>
                    <a:lnTo>
                      <a:pt x="1055" y="132"/>
                    </a:lnTo>
                    <a:lnTo>
                      <a:pt x="1052" y="130"/>
                    </a:lnTo>
                    <a:lnTo>
                      <a:pt x="1052" y="135"/>
                    </a:lnTo>
                    <a:lnTo>
                      <a:pt x="1048" y="137"/>
                    </a:lnTo>
                    <a:lnTo>
                      <a:pt x="1048" y="144"/>
                    </a:lnTo>
                    <a:lnTo>
                      <a:pt x="1052" y="144"/>
                    </a:lnTo>
                    <a:lnTo>
                      <a:pt x="1057" y="144"/>
                    </a:lnTo>
                    <a:lnTo>
                      <a:pt x="1060" y="146"/>
                    </a:lnTo>
                    <a:lnTo>
                      <a:pt x="1064" y="146"/>
                    </a:lnTo>
                    <a:lnTo>
                      <a:pt x="1064" y="149"/>
                    </a:lnTo>
                    <a:lnTo>
                      <a:pt x="1060" y="149"/>
                    </a:lnTo>
                    <a:lnTo>
                      <a:pt x="1057" y="149"/>
                    </a:lnTo>
                    <a:lnTo>
                      <a:pt x="1052" y="149"/>
                    </a:lnTo>
                    <a:lnTo>
                      <a:pt x="1052" y="146"/>
                    </a:lnTo>
                    <a:lnTo>
                      <a:pt x="1048" y="149"/>
                    </a:lnTo>
                    <a:lnTo>
                      <a:pt x="1043" y="153"/>
                    </a:lnTo>
                    <a:lnTo>
                      <a:pt x="1043" y="156"/>
                    </a:lnTo>
                    <a:lnTo>
                      <a:pt x="1043" y="158"/>
                    </a:lnTo>
                    <a:lnTo>
                      <a:pt x="1043" y="160"/>
                    </a:lnTo>
                    <a:lnTo>
                      <a:pt x="1041" y="160"/>
                    </a:lnTo>
                    <a:lnTo>
                      <a:pt x="1041" y="163"/>
                    </a:lnTo>
                    <a:lnTo>
                      <a:pt x="1043" y="167"/>
                    </a:lnTo>
                    <a:lnTo>
                      <a:pt x="1046" y="165"/>
                    </a:lnTo>
                    <a:lnTo>
                      <a:pt x="1048" y="165"/>
                    </a:lnTo>
                    <a:lnTo>
                      <a:pt x="1052" y="160"/>
                    </a:lnTo>
                    <a:lnTo>
                      <a:pt x="1055" y="163"/>
                    </a:lnTo>
                    <a:lnTo>
                      <a:pt x="1055" y="167"/>
                    </a:lnTo>
                    <a:lnTo>
                      <a:pt x="1052" y="167"/>
                    </a:lnTo>
                    <a:lnTo>
                      <a:pt x="1048" y="168"/>
                    </a:lnTo>
                    <a:lnTo>
                      <a:pt x="1048" y="172"/>
                    </a:lnTo>
                    <a:lnTo>
                      <a:pt x="1052" y="172"/>
                    </a:lnTo>
                    <a:lnTo>
                      <a:pt x="1055" y="168"/>
                    </a:lnTo>
                    <a:lnTo>
                      <a:pt x="1057" y="168"/>
                    </a:lnTo>
                    <a:lnTo>
                      <a:pt x="1060" y="167"/>
                    </a:lnTo>
                    <a:lnTo>
                      <a:pt x="1060" y="168"/>
                    </a:lnTo>
                    <a:lnTo>
                      <a:pt x="1058" y="168"/>
                    </a:lnTo>
                    <a:lnTo>
                      <a:pt x="1060" y="172"/>
                    </a:lnTo>
                    <a:lnTo>
                      <a:pt x="1065" y="172"/>
                    </a:lnTo>
                    <a:lnTo>
                      <a:pt x="1067" y="172"/>
                    </a:lnTo>
                    <a:lnTo>
                      <a:pt x="1064" y="172"/>
                    </a:lnTo>
                    <a:lnTo>
                      <a:pt x="1064" y="177"/>
                    </a:lnTo>
                    <a:lnTo>
                      <a:pt x="1067" y="177"/>
                    </a:lnTo>
                    <a:lnTo>
                      <a:pt x="1071" y="177"/>
                    </a:lnTo>
                    <a:lnTo>
                      <a:pt x="1074" y="177"/>
                    </a:lnTo>
                    <a:lnTo>
                      <a:pt x="1083" y="180"/>
                    </a:lnTo>
                    <a:lnTo>
                      <a:pt x="1083" y="180"/>
                    </a:lnTo>
                    <a:lnTo>
                      <a:pt x="1074" y="180"/>
                    </a:lnTo>
                    <a:lnTo>
                      <a:pt x="1071" y="182"/>
                    </a:lnTo>
                    <a:lnTo>
                      <a:pt x="1069" y="179"/>
                    </a:lnTo>
                    <a:lnTo>
                      <a:pt x="1064" y="180"/>
                    </a:lnTo>
                    <a:lnTo>
                      <a:pt x="1064" y="182"/>
                    </a:lnTo>
                    <a:lnTo>
                      <a:pt x="1069" y="184"/>
                    </a:lnTo>
                    <a:lnTo>
                      <a:pt x="1074" y="186"/>
                    </a:lnTo>
                    <a:lnTo>
                      <a:pt x="1083" y="186"/>
                    </a:lnTo>
                    <a:lnTo>
                      <a:pt x="1083" y="187"/>
                    </a:lnTo>
                    <a:lnTo>
                      <a:pt x="1078" y="187"/>
                    </a:lnTo>
                    <a:lnTo>
                      <a:pt x="1074" y="187"/>
                    </a:lnTo>
                    <a:lnTo>
                      <a:pt x="1067" y="186"/>
                    </a:lnTo>
                    <a:lnTo>
                      <a:pt x="1064" y="186"/>
                    </a:lnTo>
                    <a:lnTo>
                      <a:pt x="1060" y="184"/>
                    </a:lnTo>
                    <a:lnTo>
                      <a:pt x="1057" y="182"/>
                    </a:lnTo>
                    <a:lnTo>
                      <a:pt x="1052" y="177"/>
                    </a:lnTo>
                    <a:lnTo>
                      <a:pt x="1052" y="179"/>
                    </a:lnTo>
                    <a:lnTo>
                      <a:pt x="1048" y="182"/>
                    </a:lnTo>
                    <a:lnTo>
                      <a:pt x="1043" y="182"/>
                    </a:lnTo>
                    <a:lnTo>
                      <a:pt x="1041" y="184"/>
                    </a:lnTo>
                    <a:lnTo>
                      <a:pt x="1041" y="191"/>
                    </a:lnTo>
                    <a:lnTo>
                      <a:pt x="1043" y="194"/>
                    </a:lnTo>
                    <a:lnTo>
                      <a:pt x="1043" y="196"/>
                    </a:lnTo>
                    <a:lnTo>
                      <a:pt x="1043" y="200"/>
                    </a:lnTo>
                    <a:lnTo>
                      <a:pt x="1041" y="194"/>
                    </a:lnTo>
                    <a:lnTo>
                      <a:pt x="1039" y="194"/>
                    </a:lnTo>
                    <a:lnTo>
                      <a:pt x="1036" y="200"/>
                    </a:lnTo>
                    <a:lnTo>
                      <a:pt x="1038" y="205"/>
                    </a:lnTo>
                    <a:lnTo>
                      <a:pt x="1039" y="205"/>
                    </a:lnTo>
                    <a:lnTo>
                      <a:pt x="1041" y="205"/>
                    </a:lnTo>
                    <a:lnTo>
                      <a:pt x="1043" y="205"/>
                    </a:lnTo>
                    <a:lnTo>
                      <a:pt x="1043" y="208"/>
                    </a:lnTo>
                    <a:lnTo>
                      <a:pt x="1048" y="210"/>
                    </a:lnTo>
                    <a:lnTo>
                      <a:pt x="1043" y="210"/>
                    </a:lnTo>
                    <a:lnTo>
                      <a:pt x="1043" y="212"/>
                    </a:lnTo>
                    <a:lnTo>
                      <a:pt x="1039" y="208"/>
                    </a:lnTo>
                    <a:lnTo>
                      <a:pt x="1036" y="208"/>
                    </a:lnTo>
                    <a:lnTo>
                      <a:pt x="1034" y="215"/>
                    </a:lnTo>
                    <a:lnTo>
                      <a:pt x="1036" y="217"/>
                    </a:lnTo>
                    <a:lnTo>
                      <a:pt x="1039" y="215"/>
                    </a:lnTo>
                    <a:lnTo>
                      <a:pt x="1038" y="219"/>
                    </a:lnTo>
                    <a:lnTo>
                      <a:pt x="1038" y="227"/>
                    </a:lnTo>
                    <a:lnTo>
                      <a:pt x="1039" y="224"/>
                    </a:lnTo>
                    <a:lnTo>
                      <a:pt x="1043" y="224"/>
                    </a:lnTo>
                    <a:lnTo>
                      <a:pt x="1043" y="231"/>
                    </a:lnTo>
                    <a:lnTo>
                      <a:pt x="1048" y="231"/>
                    </a:lnTo>
                    <a:lnTo>
                      <a:pt x="1055" y="236"/>
                    </a:lnTo>
                    <a:lnTo>
                      <a:pt x="1057" y="234"/>
                    </a:lnTo>
                    <a:lnTo>
                      <a:pt x="1057" y="231"/>
                    </a:lnTo>
                    <a:lnTo>
                      <a:pt x="1057" y="227"/>
                    </a:lnTo>
                    <a:lnTo>
                      <a:pt x="1062" y="231"/>
                    </a:lnTo>
                    <a:lnTo>
                      <a:pt x="1062" y="231"/>
                    </a:lnTo>
                    <a:lnTo>
                      <a:pt x="1062" y="234"/>
                    </a:lnTo>
                    <a:lnTo>
                      <a:pt x="1062" y="238"/>
                    </a:lnTo>
                    <a:lnTo>
                      <a:pt x="1064" y="238"/>
                    </a:lnTo>
                    <a:lnTo>
                      <a:pt x="1067" y="231"/>
                    </a:lnTo>
                    <a:lnTo>
                      <a:pt x="1067" y="224"/>
                    </a:lnTo>
                    <a:lnTo>
                      <a:pt x="1069" y="219"/>
                    </a:lnTo>
                    <a:lnTo>
                      <a:pt x="1071" y="214"/>
                    </a:lnTo>
                    <a:lnTo>
                      <a:pt x="1074" y="210"/>
                    </a:lnTo>
                    <a:lnTo>
                      <a:pt x="1074" y="215"/>
                    </a:lnTo>
                    <a:lnTo>
                      <a:pt x="1069" y="222"/>
                    </a:lnTo>
                    <a:lnTo>
                      <a:pt x="1069" y="227"/>
                    </a:lnTo>
                    <a:lnTo>
                      <a:pt x="1071" y="227"/>
                    </a:lnTo>
                    <a:lnTo>
                      <a:pt x="1069" y="234"/>
                    </a:lnTo>
                    <a:lnTo>
                      <a:pt x="1071" y="238"/>
                    </a:lnTo>
                    <a:lnTo>
                      <a:pt x="1069" y="241"/>
                    </a:lnTo>
                    <a:lnTo>
                      <a:pt x="1071" y="241"/>
                    </a:lnTo>
                    <a:lnTo>
                      <a:pt x="1071" y="241"/>
                    </a:lnTo>
                    <a:lnTo>
                      <a:pt x="1071" y="241"/>
                    </a:lnTo>
                    <a:lnTo>
                      <a:pt x="1071" y="241"/>
                    </a:lnTo>
                    <a:close/>
                    <a:moveTo>
                      <a:pt x="1078" y="90"/>
                    </a:moveTo>
                    <a:lnTo>
                      <a:pt x="1079" y="90"/>
                    </a:lnTo>
                    <a:lnTo>
                      <a:pt x="1083" y="90"/>
                    </a:lnTo>
                    <a:lnTo>
                      <a:pt x="1083" y="90"/>
                    </a:lnTo>
                    <a:lnTo>
                      <a:pt x="1086" y="90"/>
                    </a:lnTo>
                    <a:lnTo>
                      <a:pt x="1086" y="94"/>
                    </a:lnTo>
                    <a:lnTo>
                      <a:pt x="1085" y="94"/>
                    </a:lnTo>
                    <a:lnTo>
                      <a:pt x="1083" y="92"/>
                    </a:lnTo>
                    <a:lnTo>
                      <a:pt x="1079" y="92"/>
                    </a:lnTo>
                    <a:lnTo>
                      <a:pt x="1078" y="90"/>
                    </a:lnTo>
                    <a:lnTo>
                      <a:pt x="1078" y="90"/>
                    </a:lnTo>
                    <a:lnTo>
                      <a:pt x="1078" y="90"/>
                    </a:lnTo>
                    <a:lnTo>
                      <a:pt x="1078" y="90"/>
                    </a:lnTo>
                    <a:close/>
                    <a:moveTo>
                      <a:pt x="1083" y="240"/>
                    </a:moveTo>
                    <a:lnTo>
                      <a:pt x="1083" y="238"/>
                    </a:lnTo>
                    <a:lnTo>
                      <a:pt x="1083" y="234"/>
                    </a:lnTo>
                    <a:lnTo>
                      <a:pt x="1083" y="233"/>
                    </a:lnTo>
                    <a:lnTo>
                      <a:pt x="1086" y="231"/>
                    </a:lnTo>
                    <a:lnTo>
                      <a:pt x="1086" y="233"/>
                    </a:lnTo>
                    <a:lnTo>
                      <a:pt x="1086" y="234"/>
                    </a:lnTo>
                    <a:lnTo>
                      <a:pt x="1085" y="236"/>
                    </a:lnTo>
                    <a:lnTo>
                      <a:pt x="1083" y="240"/>
                    </a:lnTo>
                    <a:lnTo>
                      <a:pt x="1083" y="240"/>
                    </a:lnTo>
                    <a:lnTo>
                      <a:pt x="1083" y="240"/>
                    </a:lnTo>
                    <a:lnTo>
                      <a:pt x="1083" y="240"/>
                    </a:lnTo>
                    <a:lnTo>
                      <a:pt x="1083" y="240"/>
                    </a:lnTo>
                    <a:close/>
                    <a:moveTo>
                      <a:pt x="1116" y="208"/>
                    </a:moveTo>
                    <a:lnTo>
                      <a:pt x="1121" y="201"/>
                    </a:lnTo>
                    <a:lnTo>
                      <a:pt x="1123" y="201"/>
                    </a:lnTo>
                    <a:lnTo>
                      <a:pt x="1124" y="200"/>
                    </a:lnTo>
                    <a:lnTo>
                      <a:pt x="1128" y="201"/>
                    </a:lnTo>
                    <a:lnTo>
                      <a:pt x="1131" y="205"/>
                    </a:lnTo>
                    <a:lnTo>
                      <a:pt x="1130" y="208"/>
                    </a:lnTo>
                    <a:lnTo>
                      <a:pt x="1128" y="208"/>
                    </a:lnTo>
                    <a:lnTo>
                      <a:pt x="1124" y="210"/>
                    </a:lnTo>
                    <a:lnTo>
                      <a:pt x="1119" y="210"/>
                    </a:lnTo>
                    <a:lnTo>
                      <a:pt x="1118" y="210"/>
                    </a:lnTo>
                    <a:lnTo>
                      <a:pt x="1116" y="208"/>
                    </a:lnTo>
                    <a:lnTo>
                      <a:pt x="1116" y="208"/>
                    </a:lnTo>
                    <a:lnTo>
                      <a:pt x="1116" y="208"/>
                    </a:lnTo>
                    <a:lnTo>
                      <a:pt x="1116" y="208"/>
                    </a:lnTo>
                    <a:close/>
                    <a:moveTo>
                      <a:pt x="1373" y="5"/>
                    </a:moveTo>
                    <a:lnTo>
                      <a:pt x="1375" y="3"/>
                    </a:lnTo>
                    <a:lnTo>
                      <a:pt x="1376" y="3"/>
                    </a:lnTo>
                    <a:lnTo>
                      <a:pt x="1378" y="5"/>
                    </a:lnTo>
                    <a:lnTo>
                      <a:pt x="1375" y="8"/>
                    </a:lnTo>
                    <a:lnTo>
                      <a:pt x="1373" y="5"/>
                    </a:lnTo>
                    <a:lnTo>
                      <a:pt x="1373" y="5"/>
                    </a:lnTo>
                    <a:lnTo>
                      <a:pt x="1373" y="5"/>
                    </a:lnTo>
                    <a:lnTo>
                      <a:pt x="1373" y="5"/>
                    </a:lnTo>
                    <a:close/>
                    <a:moveTo>
                      <a:pt x="1250" y="248"/>
                    </a:moveTo>
                    <a:lnTo>
                      <a:pt x="1248" y="250"/>
                    </a:lnTo>
                    <a:lnTo>
                      <a:pt x="1250" y="250"/>
                    </a:lnTo>
                    <a:lnTo>
                      <a:pt x="1251" y="250"/>
                    </a:lnTo>
                    <a:lnTo>
                      <a:pt x="1251" y="250"/>
                    </a:lnTo>
                    <a:lnTo>
                      <a:pt x="1251" y="248"/>
                    </a:lnTo>
                    <a:lnTo>
                      <a:pt x="1251" y="248"/>
                    </a:lnTo>
                    <a:lnTo>
                      <a:pt x="1250" y="248"/>
                    </a:lnTo>
                    <a:lnTo>
                      <a:pt x="1250" y="248"/>
                    </a:lnTo>
                    <a:lnTo>
                      <a:pt x="1250" y="248"/>
                    </a:lnTo>
                    <a:lnTo>
                      <a:pt x="1250" y="248"/>
                    </a:lnTo>
                    <a:close/>
                    <a:moveTo>
                      <a:pt x="1187" y="287"/>
                    </a:moveTo>
                    <a:lnTo>
                      <a:pt x="1189" y="287"/>
                    </a:lnTo>
                    <a:lnTo>
                      <a:pt x="1192" y="287"/>
                    </a:lnTo>
                    <a:lnTo>
                      <a:pt x="1191" y="287"/>
                    </a:lnTo>
                    <a:lnTo>
                      <a:pt x="1187" y="287"/>
                    </a:lnTo>
                    <a:lnTo>
                      <a:pt x="1187" y="287"/>
                    </a:lnTo>
                    <a:lnTo>
                      <a:pt x="1187" y="287"/>
                    </a:lnTo>
                    <a:lnTo>
                      <a:pt x="1187" y="287"/>
                    </a:lnTo>
                    <a:close/>
                    <a:moveTo>
                      <a:pt x="1102" y="283"/>
                    </a:moveTo>
                    <a:lnTo>
                      <a:pt x="1100" y="281"/>
                    </a:lnTo>
                    <a:lnTo>
                      <a:pt x="1100" y="278"/>
                    </a:lnTo>
                    <a:lnTo>
                      <a:pt x="1102" y="278"/>
                    </a:lnTo>
                    <a:lnTo>
                      <a:pt x="1105" y="278"/>
                    </a:lnTo>
                    <a:lnTo>
                      <a:pt x="1105" y="281"/>
                    </a:lnTo>
                    <a:lnTo>
                      <a:pt x="1102" y="283"/>
                    </a:lnTo>
                    <a:lnTo>
                      <a:pt x="1102" y="283"/>
                    </a:lnTo>
                    <a:lnTo>
                      <a:pt x="1102" y="283"/>
                    </a:lnTo>
                    <a:lnTo>
                      <a:pt x="1102" y="283"/>
                    </a:lnTo>
                    <a:lnTo>
                      <a:pt x="1102" y="283"/>
                    </a:lnTo>
                    <a:close/>
                    <a:moveTo>
                      <a:pt x="1078" y="337"/>
                    </a:moveTo>
                    <a:lnTo>
                      <a:pt x="1078" y="335"/>
                    </a:lnTo>
                    <a:lnTo>
                      <a:pt x="1078" y="332"/>
                    </a:lnTo>
                    <a:lnTo>
                      <a:pt x="1074" y="327"/>
                    </a:lnTo>
                    <a:lnTo>
                      <a:pt x="1074" y="327"/>
                    </a:lnTo>
                    <a:lnTo>
                      <a:pt x="1074" y="327"/>
                    </a:lnTo>
                    <a:lnTo>
                      <a:pt x="1071" y="332"/>
                    </a:lnTo>
                    <a:lnTo>
                      <a:pt x="1074" y="337"/>
                    </a:lnTo>
                    <a:lnTo>
                      <a:pt x="1074" y="340"/>
                    </a:lnTo>
                    <a:lnTo>
                      <a:pt x="1074" y="342"/>
                    </a:lnTo>
                    <a:lnTo>
                      <a:pt x="1074" y="342"/>
                    </a:lnTo>
                    <a:lnTo>
                      <a:pt x="1071" y="340"/>
                    </a:lnTo>
                    <a:lnTo>
                      <a:pt x="1064" y="340"/>
                    </a:lnTo>
                    <a:lnTo>
                      <a:pt x="1064" y="340"/>
                    </a:lnTo>
                    <a:lnTo>
                      <a:pt x="1062" y="337"/>
                    </a:lnTo>
                    <a:lnTo>
                      <a:pt x="1057" y="335"/>
                    </a:lnTo>
                    <a:lnTo>
                      <a:pt x="1055" y="337"/>
                    </a:lnTo>
                    <a:lnTo>
                      <a:pt x="1055" y="335"/>
                    </a:lnTo>
                    <a:lnTo>
                      <a:pt x="1055" y="333"/>
                    </a:lnTo>
                    <a:lnTo>
                      <a:pt x="1052" y="333"/>
                    </a:lnTo>
                    <a:lnTo>
                      <a:pt x="1052" y="332"/>
                    </a:lnTo>
                    <a:lnTo>
                      <a:pt x="1052" y="328"/>
                    </a:lnTo>
                    <a:lnTo>
                      <a:pt x="1055" y="328"/>
                    </a:lnTo>
                    <a:lnTo>
                      <a:pt x="1055" y="327"/>
                    </a:lnTo>
                    <a:lnTo>
                      <a:pt x="1055" y="323"/>
                    </a:lnTo>
                    <a:lnTo>
                      <a:pt x="1055" y="318"/>
                    </a:lnTo>
                    <a:lnTo>
                      <a:pt x="1052" y="318"/>
                    </a:lnTo>
                    <a:lnTo>
                      <a:pt x="1052" y="320"/>
                    </a:lnTo>
                    <a:lnTo>
                      <a:pt x="1055" y="321"/>
                    </a:lnTo>
                    <a:lnTo>
                      <a:pt x="1055" y="325"/>
                    </a:lnTo>
                    <a:lnTo>
                      <a:pt x="1052" y="327"/>
                    </a:lnTo>
                    <a:lnTo>
                      <a:pt x="1052" y="327"/>
                    </a:lnTo>
                    <a:lnTo>
                      <a:pt x="1048" y="327"/>
                    </a:lnTo>
                    <a:lnTo>
                      <a:pt x="1048" y="328"/>
                    </a:lnTo>
                    <a:lnTo>
                      <a:pt x="1052" y="328"/>
                    </a:lnTo>
                    <a:lnTo>
                      <a:pt x="1048" y="333"/>
                    </a:lnTo>
                    <a:lnTo>
                      <a:pt x="1046" y="332"/>
                    </a:lnTo>
                    <a:lnTo>
                      <a:pt x="1043" y="328"/>
                    </a:lnTo>
                    <a:lnTo>
                      <a:pt x="1043" y="327"/>
                    </a:lnTo>
                    <a:lnTo>
                      <a:pt x="1043" y="325"/>
                    </a:lnTo>
                    <a:lnTo>
                      <a:pt x="1046" y="320"/>
                    </a:lnTo>
                    <a:lnTo>
                      <a:pt x="1043" y="318"/>
                    </a:lnTo>
                    <a:lnTo>
                      <a:pt x="1046" y="318"/>
                    </a:lnTo>
                    <a:lnTo>
                      <a:pt x="1043" y="318"/>
                    </a:lnTo>
                    <a:lnTo>
                      <a:pt x="1043" y="321"/>
                    </a:lnTo>
                    <a:lnTo>
                      <a:pt x="1041" y="323"/>
                    </a:lnTo>
                    <a:lnTo>
                      <a:pt x="1041" y="325"/>
                    </a:lnTo>
                    <a:lnTo>
                      <a:pt x="1041" y="328"/>
                    </a:lnTo>
                    <a:lnTo>
                      <a:pt x="1038" y="328"/>
                    </a:lnTo>
                    <a:lnTo>
                      <a:pt x="1036" y="327"/>
                    </a:lnTo>
                    <a:lnTo>
                      <a:pt x="1034" y="327"/>
                    </a:lnTo>
                    <a:lnTo>
                      <a:pt x="1032" y="325"/>
                    </a:lnTo>
                    <a:lnTo>
                      <a:pt x="1034" y="321"/>
                    </a:lnTo>
                    <a:lnTo>
                      <a:pt x="1034" y="318"/>
                    </a:lnTo>
                    <a:lnTo>
                      <a:pt x="1036" y="318"/>
                    </a:lnTo>
                    <a:lnTo>
                      <a:pt x="1036" y="313"/>
                    </a:lnTo>
                    <a:lnTo>
                      <a:pt x="1039" y="306"/>
                    </a:lnTo>
                    <a:lnTo>
                      <a:pt x="1038" y="309"/>
                    </a:lnTo>
                    <a:lnTo>
                      <a:pt x="1034" y="309"/>
                    </a:lnTo>
                    <a:lnTo>
                      <a:pt x="1032" y="314"/>
                    </a:lnTo>
                    <a:lnTo>
                      <a:pt x="1032" y="320"/>
                    </a:lnTo>
                    <a:lnTo>
                      <a:pt x="1032" y="323"/>
                    </a:lnTo>
                    <a:lnTo>
                      <a:pt x="1029" y="321"/>
                    </a:lnTo>
                    <a:lnTo>
                      <a:pt x="1032" y="318"/>
                    </a:lnTo>
                    <a:lnTo>
                      <a:pt x="1032" y="318"/>
                    </a:lnTo>
                    <a:lnTo>
                      <a:pt x="1032" y="318"/>
                    </a:lnTo>
                    <a:lnTo>
                      <a:pt x="1029" y="321"/>
                    </a:lnTo>
                    <a:lnTo>
                      <a:pt x="1024" y="321"/>
                    </a:lnTo>
                    <a:lnTo>
                      <a:pt x="1024" y="320"/>
                    </a:lnTo>
                    <a:lnTo>
                      <a:pt x="1024" y="314"/>
                    </a:lnTo>
                    <a:lnTo>
                      <a:pt x="1024" y="313"/>
                    </a:lnTo>
                    <a:lnTo>
                      <a:pt x="1024" y="311"/>
                    </a:lnTo>
                    <a:lnTo>
                      <a:pt x="1029" y="309"/>
                    </a:lnTo>
                    <a:lnTo>
                      <a:pt x="1029" y="306"/>
                    </a:lnTo>
                    <a:lnTo>
                      <a:pt x="1029" y="306"/>
                    </a:lnTo>
                    <a:lnTo>
                      <a:pt x="1029" y="302"/>
                    </a:lnTo>
                    <a:lnTo>
                      <a:pt x="1032" y="300"/>
                    </a:lnTo>
                    <a:lnTo>
                      <a:pt x="1034" y="299"/>
                    </a:lnTo>
                    <a:lnTo>
                      <a:pt x="1036" y="299"/>
                    </a:lnTo>
                    <a:lnTo>
                      <a:pt x="1041" y="297"/>
                    </a:lnTo>
                    <a:lnTo>
                      <a:pt x="1043" y="295"/>
                    </a:lnTo>
                    <a:lnTo>
                      <a:pt x="1043" y="293"/>
                    </a:lnTo>
                    <a:lnTo>
                      <a:pt x="1048" y="293"/>
                    </a:lnTo>
                    <a:lnTo>
                      <a:pt x="1048" y="292"/>
                    </a:lnTo>
                    <a:lnTo>
                      <a:pt x="1048" y="290"/>
                    </a:lnTo>
                    <a:lnTo>
                      <a:pt x="1052" y="290"/>
                    </a:lnTo>
                    <a:lnTo>
                      <a:pt x="1055" y="292"/>
                    </a:lnTo>
                    <a:lnTo>
                      <a:pt x="1062" y="292"/>
                    </a:lnTo>
                    <a:lnTo>
                      <a:pt x="1064" y="290"/>
                    </a:lnTo>
                    <a:lnTo>
                      <a:pt x="1067" y="292"/>
                    </a:lnTo>
                    <a:lnTo>
                      <a:pt x="1067" y="295"/>
                    </a:lnTo>
                    <a:lnTo>
                      <a:pt x="1071" y="295"/>
                    </a:lnTo>
                    <a:lnTo>
                      <a:pt x="1071" y="292"/>
                    </a:lnTo>
                    <a:lnTo>
                      <a:pt x="1071" y="292"/>
                    </a:lnTo>
                    <a:lnTo>
                      <a:pt x="1074" y="295"/>
                    </a:lnTo>
                    <a:lnTo>
                      <a:pt x="1078" y="293"/>
                    </a:lnTo>
                    <a:lnTo>
                      <a:pt x="1079" y="295"/>
                    </a:lnTo>
                    <a:lnTo>
                      <a:pt x="1083" y="293"/>
                    </a:lnTo>
                    <a:lnTo>
                      <a:pt x="1079" y="292"/>
                    </a:lnTo>
                    <a:lnTo>
                      <a:pt x="1078" y="292"/>
                    </a:lnTo>
                    <a:lnTo>
                      <a:pt x="1074" y="290"/>
                    </a:lnTo>
                    <a:lnTo>
                      <a:pt x="1074" y="290"/>
                    </a:lnTo>
                    <a:lnTo>
                      <a:pt x="1074" y="288"/>
                    </a:lnTo>
                    <a:lnTo>
                      <a:pt x="1078" y="287"/>
                    </a:lnTo>
                    <a:lnTo>
                      <a:pt x="1078" y="287"/>
                    </a:lnTo>
                    <a:lnTo>
                      <a:pt x="1074" y="283"/>
                    </a:lnTo>
                    <a:lnTo>
                      <a:pt x="1074" y="283"/>
                    </a:lnTo>
                    <a:lnTo>
                      <a:pt x="1078" y="283"/>
                    </a:lnTo>
                    <a:lnTo>
                      <a:pt x="1078" y="281"/>
                    </a:lnTo>
                    <a:lnTo>
                      <a:pt x="1074" y="281"/>
                    </a:lnTo>
                    <a:lnTo>
                      <a:pt x="1074" y="281"/>
                    </a:lnTo>
                    <a:lnTo>
                      <a:pt x="1071" y="281"/>
                    </a:lnTo>
                    <a:lnTo>
                      <a:pt x="1071" y="281"/>
                    </a:lnTo>
                    <a:lnTo>
                      <a:pt x="1071" y="278"/>
                    </a:lnTo>
                    <a:lnTo>
                      <a:pt x="1074" y="276"/>
                    </a:lnTo>
                    <a:lnTo>
                      <a:pt x="1074" y="274"/>
                    </a:lnTo>
                    <a:lnTo>
                      <a:pt x="1071" y="274"/>
                    </a:lnTo>
                    <a:lnTo>
                      <a:pt x="1071" y="271"/>
                    </a:lnTo>
                    <a:lnTo>
                      <a:pt x="1071" y="266"/>
                    </a:lnTo>
                    <a:lnTo>
                      <a:pt x="1071" y="264"/>
                    </a:lnTo>
                    <a:lnTo>
                      <a:pt x="1071" y="260"/>
                    </a:lnTo>
                    <a:lnTo>
                      <a:pt x="1071" y="259"/>
                    </a:lnTo>
                    <a:lnTo>
                      <a:pt x="1074" y="259"/>
                    </a:lnTo>
                    <a:lnTo>
                      <a:pt x="1078" y="259"/>
                    </a:lnTo>
                    <a:lnTo>
                      <a:pt x="1079" y="259"/>
                    </a:lnTo>
                    <a:lnTo>
                      <a:pt x="1083" y="255"/>
                    </a:lnTo>
                    <a:lnTo>
                      <a:pt x="1086" y="259"/>
                    </a:lnTo>
                    <a:lnTo>
                      <a:pt x="1090" y="259"/>
                    </a:lnTo>
                    <a:lnTo>
                      <a:pt x="1093" y="262"/>
                    </a:lnTo>
                    <a:lnTo>
                      <a:pt x="1093" y="269"/>
                    </a:lnTo>
                    <a:lnTo>
                      <a:pt x="1093" y="278"/>
                    </a:lnTo>
                    <a:lnTo>
                      <a:pt x="1093" y="283"/>
                    </a:lnTo>
                    <a:lnTo>
                      <a:pt x="1093" y="283"/>
                    </a:lnTo>
                    <a:lnTo>
                      <a:pt x="1097" y="283"/>
                    </a:lnTo>
                    <a:lnTo>
                      <a:pt x="1102" y="287"/>
                    </a:lnTo>
                    <a:lnTo>
                      <a:pt x="1105" y="290"/>
                    </a:lnTo>
                    <a:lnTo>
                      <a:pt x="1107" y="292"/>
                    </a:lnTo>
                    <a:lnTo>
                      <a:pt x="1107" y="288"/>
                    </a:lnTo>
                    <a:lnTo>
                      <a:pt x="1114" y="288"/>
                    </a:lnTo>
                    <a:lnTo>
                      <a:pt x="1119" y="293"/>
                    </a:lnTo>
                    <a:lnTo>
                      <a:pt x="1121" y="292"/>
                    </a:lnTo>
                    <a:lnTo>
                      <a:pt x="1118" y="290"/>
                    </a:lnTo>
                    <a:lnTo>
                      <a:pt x="1121" y="287"/>
                    </a:lnTo>
                    <a:lnTo>
                      <a:pt x="1124" y="287"/>
                    </a:lnTo>
                    <a:lnTo>
                      <a:pt x="1128" y="281"/>
                    </a:lnTo>
                    <a:lnTo>
                      <a:pt x="1135" y="276"/>
                    </a:lnTo>
                    <a:lnTo>
                      <a:pt x="1142" y="271"/>
                    </a:lnTo>
                    <a:lnTo>
                      <a:pt x="1142" y="267"/>
                    </a:lnTo>
                    <a:lnTo>
                      <a:pt x="1144" y="266"/>
                    </a:lnTo>
                    <a:lnTo>
                      <a:pt x="1142" y="266"/>
                    </a:lnTo>
                    <a:lnTo>
                      <a:pt x="1138" y="267"/>
                    </a:lnTo>
                    <a:lnTo>
                      <a:pt x="1138" y="269"/>
                    </a:lnTo>
                    <a:lnTo>
                      <a:pt x="1133" y="276"/>
                    </a:lnTo>
                    <a:lnTo>
                      <a:pt x="1128" y="278"/>
                    </a:lnTo>
                    <a:lnTo>
                      <a:pt x="1128" y="278"/>
                    </a:lnTo>
                    <a:lnTo>
                      <a:pt x="1124" y="283"/>
                    </a:lnTo>
                    <a:lnTo>
                      <a:pt x="1119" y="287"/>
                    </a:lnTo>
                    <a:lnTo>
                      <a:pt x="1118" y="283"/>
                    </a:lnTo>
                    <a:lnTo>
                      <a:pt x="1116" y="283"/>
                    </a:lnTo>
                    <a:lnTo>
                      <a:pt x="1114" y="287"/>
                    </a:lnTo>
                    <a:lnTo>
                      <a:pt x="1111" y="287"/>
                    </a:lnTo>
                    <a:lnTo>
                      <a:pt x="1105" y="281"/>
                    </a:lnTo>
                    <a:lnTo>
                      <a:pt x="1105" y="281"/>
                    </a:lnTo>
                    <a:lnTo>
                      <a:pt x="1109" y="278"/>
                    </a:lnTo>
                    <a:lnTo>
                      <a:pt x="1112" y="276"/>
                    </a:lnTo>
                    <a:lnTo>
                      <a:pt x="1112" y="273"/>
                    </a:lnTo>
                    <a:lnTo>
                      <a:pt x="1109" y="276"/>
                    </a:lnTo>
                    <a:lnTo>
                      <a:pt x="1107" y="278"/>
                    </a:lnTo>
                    <a:lnTo>
                      <a:pt x="1105" y="278"/>
                    </a:lnTo>
                    <a:lnTo>
                      <a:pt x="1102" y="274"/>
                    </a:lnTo>
                    <a:lnTo>
                      <a:pt x="1102" y="273"/>
                    </a:lnTo>
                    <a:lnTo>
                      <a:pt x="1105" y="273"/>
                    </a:lnTo>
                    <a:lnTo>
                      <a:pt x="1107" y="271"/>
                    </a:lnTo>
                    <a:lnTo>
                      <a:pt x="1107" y="269"/>
                    </a:lnTo>
                    <a:lnTo>
                      <a:pt x="1105" y="269"/>
                    </a:lnTo>
                    <a:lnTo>
                      <a:pt x="1105" y="267"/>
                    </a:lnTo>
                    <a:lnTo>
                      <a:pt x="1107" y="266"/>
                    </a:lnTo>
                    <a:lnTo>
                      <a:pt x="1109" y="267"/>
                    </a:lnTo>
                    <a:lnTo>
                      <a:pt x="1112" y="267"/>
                    </a:lnTo>
                    <a:lnTo>
                      <a:pt x="1112" y="266"/>
                    </a:lnTo>
                    <a:lnTo>
                      <a:pt x="1109" y="266"/>
                    </a:lnTo>
                    <a:lnTo>
                      <a:pt x="1107" y="264"/>
                    </a:lnTo>
                    <a:lnTo>
                      <a:pt x="1105" y="266"/>
                    </a:lnTo>
                    <a:lnTo>
                      <a:pt x="1102" y="266"/>
                    </a:lnTo>
                    <a:lnTo>
                      <a:pt x="1102" y="262"/>
                    </a:lnTo>
                    <a:lnTo>
                      <a:pt x="1102" y="260"/>
                    </a:lnTo>
                    <a:lnTo>
                      <a:pt x="1105" y="260"/>
                    </a:lnTo>
                    <a:lnTo>
                      <a:pt x="1107" y="259"/>
                    </a:lnTo>
                    <a:lnTo>
                      <a:pt x="1112" y="259"/>
                    </a:lnTo>
                    <a:lnTo>
                      <a:pt x="1116" y="260"/>
                    </a:lnTo>
                    <a:lnTo>
                      <a:pt x="1118" y="259"/>
                    </a:lnTo>
                    <a:lnTo>
                      <a:pt x="1114" y="259"/>
                    </a:lnTo>
                    <a:lnTo>
                      <a:pt x="1112" y="259"/>
                    </a:lnTo>
                    <a:lnTo>
                      <a:pt x="1116" y="255"/>
                    </a:lnTo>
                    <a:lnTo>
                      <a:pt x="1119" y="255"/>
                    </a:lnTo>
                    <a:lnTo>
                      <a:pt x="1119" y="254"/>
                    </a:lnTo>
                    <a:lnTo>
                      <a:pt x="1118" y="254"/>
                    </a:lnTo>
                    <a:lnTo>
                      <a:pt x="1118" y="250"/>
                    </a:lnTo>
                    <a:lnTo>
                      <a:pt x="1119" y="248"/>
                    </a:lnTo>
                    <a:lnTo>
                      <a:pt x="1123" y="247"/>
                    </a:lnTo>
                    <a:lnTo>
                      <a:pt x="1121" y="245"/>
                    </a:lnTo>
                    <a:lnTo>
                      <a:pt x="1124" y="238"/>
                    </a:lnTo>
                    <a:lnTo>
                      <a:pt x="1128" y="236"/>
                    </a:lnTo>
                    <a:lnTo>
                      <a:pt x="1128" y="233"/>
                    </a:lnTo>
                    <a:lnTo>
                      <a:pt x="1124" y="234"/>
                    </a:lnTo>
                    <a:lnTo>
                      <a:pt x="1121" y="240"/>
                    </a:lnTo>
                    <a:lnTo>
                      <a:pt x="1118" y="248"/>
                    </a:lnTo>
                    <a:lnTo>
                      <a:pt x="1112" y="250"/>
                    </a:lnTo>
                    <a:lnTo>
                      <a:pt x="1107" y="255"/>
                    </a:lnTo>
                    <a:lnTo>
                      <a:pt x="1105" y="255"/>
                    </a:lnTo>
                    <a:lnTo>
                      <a:pt x="1102" y="255"/>
                    </a:lnTo>
                    <a:lnTo>
                      <a:pt x="1102" y="254"/>
                    </a:lnTo>
                    <a:lnTo>
                      <a:pt x="1102" y="250"/>
                    </a:lnTo>
                    <a:lnTo>
                      <a:pt x="1105" y="248"/>
                    </a:lnTo>
                    <a:lnTo>
                      <a:pt x="1105" y="245"/>
                    </a:lnTo>
                    <a:lnTo>
                      <a:pt x="1102" y="248"/>
                    </a:lnTo>
                    <a:lnTo>
                      <a:pt x="1097" y="248"/>
                    </a:lnTo>
                    <a:lnTo>
                      <a:pt x="1097" y="250"/>
                    </a:lnTo>
                    <a:lnTo>
                      <a:pt x="1093" y="250"/>
                    </a:lnTo>
                    <a:lnTo>
                      <a:pt x="1090" y="250"/>
                    </a:lnTo>
                    <a:lnTo>
                      <a:pt x="1085" y="248"/>
                    </a:lnTo>
                    <a:lnTo>
                      <a:pt x="1088" y="247"/>
                    </a:lnTo>
                    <a:lnTo>
                      <a:pt x="1091" y="245"/>
                    </a:lnTo>
                    <a:lnTo>
                      <a:pt x="1090" y="243"/>
                    </a:lnTo>
                    <a:lnTo>
                      <a:pt x="1088" y="243"/>
                    </a:lnTo>
                    <a:lnTo>
                      <a:pt x="1088" y="240"/>
                    </a:lnTo>
                    <a:lnTo>
                      <a:pt x="1093" y="236"/>
                    </a:lnTo>
                    <a:lnTo>
                      <a:pt x="1093" y="233"/>
                    </a:lnTo>
                    <a:lnTo>
                      <a:pt x="1097" y="231"/>
                    </a:lnTo>
                    <a:lnTo>
                      <a:pt x="1100" y="231"/>
                    </a:lnTo>
                    <a:lnTo>
                      <a:pt x="1102" y="231"/>
                    </a:lnTo>
                    <a:lnTo>
                      <a:pt x="1102" y="224"/>
                    </a:lnTo>
                    <a:lnTo>
                      <a:pt x="1105" y="222"/>
                    </a:lnTo>
                    <a:lnTo>
                      <a:pt x="1111" y="215"/>
                    </a:lnTo>
                    <a:lnTo>
                      <a:pt x="1112" y="217"/>
                    </a:lnTo>
                    <a:lnTo>
                      <a:pt x="1119" y="215"/>
                    </a:lnTo>
                    <a:lnTo>
                      <a:pt x="1124" y="217"/>
                    </a:lnTo>
                    <a:lnTo>
                      <a:pt x="1128" y="215"/>
                    </a:lnTo>
                    <a:lnTo>
                      <a:pt x="1130" y="215"/>
                    </a:lnTo>
                    <a:lnTo>
                      <a:pt x="1133" y="212"/>
                    </a:lnTo>
                    <a:lnTo>
                      <a:pt x="1135" y="212"/>
                    </a:lnTo>
                    <a:lnTo>
                      <a:pt x="1137" y="214"/>
                    </a:lnTo>
                    <a:lnTo>
                      <a:pt x="1140" y="217"/>
                    </a:lnTo>
                    <a:lnTo>
                      <a:pt x="1144" y="219"/>
                    </a:lnTo>
                    <a:lnTo>
                      <a:pt x="1151" y="224"/>
                    </a:lnTo>
                    <a:lnTo>
                      <a:pt x="1151" y="224"/>
                    </a:lnTo>
                    <a:lnTo>
                      <a:pt x="1152" y="227"/>
                    </a:lnTo>
                    <a:lnTo>
                      <a:pt x="1156" y="227"/>
                    </a:lnTo>
                    <a:lnTo>
                      <a:pt x="1159" y="234"/>
                    </a:lnTo>
                    <a:lnTo>
                      <a:pt x="1159" y="231"/>
                    </a:lnTo>
                    <a:lnTo>
                      <a:pt x="1163" y="231"/>
                    </a:lnTo>
                    <a:lnTo>
                      <a:pt x="1163" y="227"/>
                    </a:lnTo>
                    <a:lnTo>
                      <a:pt x="1158" y="227"/>
                    </a:lnTo>
                    <a:lnTo>
                      <a:pt x="1156" y="227"/>
                    </a:lnTo>
                    <a:lnTo>
                      <a:pt x="1156" y="224"/>
                    </a:lnTo>
                    <a:lnTo>
                      <a:pt x="1159" y="224"/>
                    </a:lnTo>
                    <a:lnTo>
                      <a:pt x="1166" y="224"/>
                    </a:lnTo>
                    <a:lnTo>
                      <a:pt x="1170" y="224"/>
                    </a:lnTo>
                    <a:lnTo>
                      <a:pt x="1170" y="224"/>
                    </a:lnTo>
                    <a:lnTo>
                      <a:pt x="1170" y="219"/>
                    </a:lnTo>
                    <a:lnTo>
                      <a:pt x="1173" y="215"/>
                    </a:lnTo>
                    <a:lnTo>
                      <a:pt x="1173" y="214"/>
                    </a:lnTo>
                    <a:lnTo>
                      <a:pt x="1170" y="215"/>
                    </a:lnTo>
                    <a:lnTo>
                      <a:pt x="1170" y="217"/>
                    </a:lnTo>
                    <a:lnTo>
                      <a:pt x="1168" y="219"/>
                    </a:lnTo>
                    <a:lnTo>
                      <a:pt x="1164" y="222"/>
                    </a:lnTo>
                    <a:lnTo>
                      <a:pt x="1158" y="219"/>
                    </a:lnTo>
                    <a:lnTo>
                      <a:pt x="1152" y="219"/>
                    </a:lnTo>
                    <a:lnTo>
                      <a:pt x="1151" y="217"/>
                    </a:lnTo>
                    <a:lnTo>
                      <a:pt x="1147" y="215"/>
                    </a:lnTo>
                    <a:lnTo>
                      <a:pt x="1144" y="215"/>
                    </a:lnTo>
                    <a:lnTo>
                      <a:pt x="1140" y="208"/>
                    </a:lnTo>
                    <a:lnTo>
                      <a:pt x="1140" y="201"/>
                    </a:lnTo>
                    <a:lnTo>
                      <a:pt x="1142" y="200"/>
                    </a:lnTo>
                    <a:lnTo>
                      <a:pt x="1145" y="201"/>
                    </a:lnTo>
                    <a:lnTo>
                      <a:pt x="1145" y="205"/>
                    </a:lnTo>
                    <a:lnTo>
                      <a:pt x="1147" y="208"/>
                    </a:lnTo>
                    <a:lnTo>
                      <a:pt x="1151" y="203"/>
                    </a:lnTo>
                    <a:lnTo>
                      <a:pt x="1151" y="200"/>
                    </a:lnTo>
                    <a:lnTo>
                      <a:pt x="1147" y="200"/>
                    </a:lnTo>
                    <a:lnTo>
                      <a:pt x="1147" y="200"/>
                    </a:lnTo>
                    <a:lnTo>
                      <a:pt x="1147" y="196"/>
                    </a:lnTo>
                    <a:lnTo>
                      <a:pt x="1151" y="191"/>
                    </a:lnTo>
                    <a:lnTo>
                      <a:pt x="1151" y="186"/>
                    </a:lnTo>
                    <a:lnTo>
                      <a:pt x="1151" y="180"/>
                    </a:lnTo>
                    <a:lnTo>
                      <a:pt x="1151" y="172"/>
                    </a:lnTo>
                    <a:lnTo>
                      <a:pt x="1147" y="167"/>
                    </a:lnTo>
                    <a:lnTo>
                      <a:pt x="1147" y="165"/>
                    </a:lnTo>
                    <a:lnTo>
                      <a:pt x="1145" y="160"/>
                    </a:lnTo>
                    <a:lnTo>
                      <a:pt x="1147" y="160"/>
                    </a:lnTo>
                    <a:lnTo>
                      <a:pt x="1147" y="158"/>
                    </a:lnTo>
                    <a:lnTo>
                      <a:pt x="1151" y="158"/>
                    </a:lnTo>
                    <a:lnTo>
                      <a:pt x="1151" y="160"/>
                    </a:lnTo>
                    <a:lnTo>
                      <a:pt x="1156" y="160"/>
                    </a:lnTo>
                    <a:lnTo>
                      <a:pt x="1156" y="165"/>
                    </a:lnTo>
                    <a:lnTo>
                      <a:pt x="1158" y="163"/>
                    </a:lnTo>
                    <a:lnTo>
                      <a:pt x="1158" y="160"/>
                    </a:lnTo>
                    <a:lnTo>
                      <a:pt x="1156" y="156"/>
                    </a:lnTo>
                    <a:lnTo>
                      <a:pt x="1152" y="156"/>
                    </a:lnTo>
                    <a:lnTo>
                      <a:pt x="1151" y="153"/>
                    </a:lnTo>
                    <a:lnTo>
                      <a:pt x="1151" y="151"/>
                    </a:lnTo>
                    <a:lnTo>
                      <a:pt x="1151" y="146"/>
                    </a:lnTo>
                    <a:lnTo>
                      <a:pt x="1161" y="135"/>
                    </a:lnTo>
                    <a:lnTo>
                      <a:pt x="1166" y="134"/>
                    </a:lnTo>
                    <a:lnTo>
                      <a:pt x="1170" y="135"/>
                    </a:lnTo>
                    <a:lnTo>
                      <a:pt x="1170" y="137"/>
                    </a:lnTo>
                    <a:lnTo>
                      <a:pt x="1175" y="140"/>
                    </a:lnTo>
                    <a:lnTo>
                      <a:pt x="1178" y="140"/>
                    </a:lnTo>
                    <a:lnTo>
                      <a:pt x="1185" y="146"/>
                    </a:lnTo>
                    <a:lnTo>
                      <a:pt x="1185" y="149"/>
                    </a:lnTo>
                    <a:lnTo>
                      <a:pt x="1189" y="154"/>
                    </a:lnTo>
                    <a:lnTo>
                      <a:pt x="1191" y="163"/>
                    </a:lnTo>
                    <a:lnTo>
                      <a:pt x="1191" y="168"/>
                    </a:lnTo>
                    <a:lnTo>
                      <a:pt x="1192" y="174"/>
                    </a:lnTo>
                    <a:lnTo>
                      <a:pt x="1194" y="177"/>
                    </a:lnTo>
                    <a:lnTo>
                      <a:pt x="1196" y="177"/>
                    </a:lnTo>
                    <a:lnTo>
                      <a:pt x="1197" y="177"/>
                    </a:lnTo>
                    <a:lnTo>
                      <a:pt x="1201" y="179"/>
                    </a:lnTo>
                    <a:lnTo>
                      <a:pt x="1201" y="182"/>
                    </a:lnTo>
                    <a:lnTo>
                      <a:pt x="1201" y="180"/>
                    </a:lnTo>
                    <a:lnTo>
                      <a:pt x="1204" y="179"/>
                    </a:lnTo>
                    <a:lnTo>
                      <a:pt x="1206" y="179"/>
                    </a:lnTo>
                    <a:lnTo>
                      <a:pt x="1204" y="177"/>
                    </a:lnTo>
                    <a:lnTo>
                      <a:pt x="1201" y="177"/>
                    </a:lnTo>
                    <a:lnTo>
                      <a:pt x="1197" y="174"/>
                    </a:lnTo>
                    <a:lnTo>
                      <a:pt x="1196" y="172"/>
                    </a:lnTo>
                    <a:lnTo>
                      <a:pt x="1196" y="168"/>
                    </a:lnTo>
                    <a:lnTo>
                      <a:pt x="1197" y="167"/>
                    </a:lnTo>
                    <a:lnTo>
                      <a:pt x="1197" y="165"/>
                    </a:lnTo>
                    <a:lnTo>
                      <a:pt x="1197" y="151"/>
                    </a:lnTo>
                    <a:lnTo>
                      <a:pt x="1197" y="149"/>
                    </a:lnTo>
                    <a:lnTo>
                      <a:pt x="1197" y="144"/>
                    </a:lnTo>
                    <a:lnTo>
                      <a:pt x="1204" y="144"/>
                    </a:lnTo>
                    <a:lnTo>
                      <a:pt x="1206" y="146"/>
                    </a:lnTo>
                    <a:lnTo>
                      <a:pt x="1211" y="149"/>
                    </a:lnTo>
                    <a:lnTo>
                      <a:pt x="1217" y="149"/>
                    </a:lnTo>
                    <a:lnTo>
                      <a:pt x="1220" y="149"/>
                    </a:lnTo>
                    <a:lnTo>
                      <a:pt x="1229" y="149"/>
                    </a:lnTo>
                    <a:lnTo>
                      <a:pt x="1232" y="146"/>
                    </a:lnTo>
                    <a:lnTo>
                      <a:pt x="1236" y="149"/>
                    </a:lnTo>
                    <a:lnTo>
                      <a:pt x="1239" y="149"/>
                    </a:lnTo>
                    <a:lnTo>
                      <a:pt x="1246" y="151"/>
                    </a:lnTo>
                    <a:lnTo>
                      <a:pt x="1250" y="153"/>
                    </a:lnTo>
                    <a:lnTo>
                      <a:pt x="1251" y="151"/>
                    </a:lnTo>
                    <a:lnTo>
                      <a:pt x="1251" y="149"/>
                    </a:lnTo>
                    <a:lnTo>
                      <a:pt x="1250" y="149"/>
                    </a:lnTo>
                    <a:lnTo>
                      <a:pt x="1246" y="149"/>
                    </a:lnTo>
                    <a:lnTo>
                      <a:pt x="1239" y="146"/>
                    </a:lnTo>
                    <a:lnTo>
                      <a:pt x="1239" y="144"/>
                    </a:lnTo>
                    <a:lnTo>
                      <a:pt x="1239" y="144"/>
                    </a:lnTo>
                    <a:lnTo>
                      <a:pt x="1241" y="144"/>
                    </a:lnTo>
                    <a:lnTo>
                      <a:pt x="1246" y="140"/>
                    </a:lnTo>
                    <a:lnTo>
                      <a:pt x="1258" y="140"/>
                    </a:lnTo>
                    <a:lnTo>
                      <a:pt x="1265" y="140"/>
                    </a:lnTo>
                    <a:lnTo>
                      <a:pt x="1272" y="140"/>
                    </a:lnTo>
                    <a:lnTo>
                      <a:pt x="1277" y="144"/>
                    </a:lnTo>
                    <a:lnTo>
                      <a:pt x="1279" y="144"/>
                    </a:lnTo>
                    <a:lnTo>
                      <a:pt x="1283" y="144"/>
                    </a:lnTo>
                    <a:lnTo>
                      <a:pt x="1283" y="140"/>
                    </a:lnTo>
                    <a:lnTo>
                      <a:pt x="1279" y="140"/>
                    </a:lnTo>
                    <a:lnTo>
                      <a:pt x="1277" y="140"/>
                    </a:lnTo>
                    <a:lnTo>
                      <a:pt x="1277" y="137"/>
                    </a:lnTo>
                    <a:lnTo>
                      <a:pt x="1274" y="137"/>
                    </a:lnTo>
                    <a:lnTo>
                      <a:pt x="1269" y="137"/>
                    </a:lnTo>
                    <a:lnTo>
                      <a:pt x="1267" y="135"/>
                    </a:lnTo>
                    <a:lnTo>
                      <a:pt x="1257" y="135"/>
                    </a:lnTo>
                    <a:lnTo>
                      <a:pt x="1257" y="134"/>
                    </a:lnTo>
                    <a:lnTo>
                      <a:pt x="1258" y="132"/>
                    </a:lnTo>
                    <a:lnTo>
                      <a:pt x="1262" y="128"/>
                    </a:lnTo>
                    <a:lnTo>
                      <a:pt x="1265" y="127"/>
                    </a:lnTo>
                    <a:lnTo>
                      <a:pt x="1269" y="123"/>
                    </a:lnTo>
                    <a:lnTo>
                      <a:pt x="1270" y="121"/>
                    </a:lnTo>
                    <a:lnTo>
                      <a:pt x="1279" y="113"/>
                    </a:lnTo>
                    <a:lnTo>
                      <a:pt x="1284" y="113"/>
                    </a:lnTo>
                    <a:lnTo>
                      <a:pt x="1293" y="109"/>
                    </a:lnTo>
                    <a:lnTo>
                      <a:pt x="1293" y="107"/>
                    </a:lnTo>
                    <a:lnTo>
                      <a:pt x="1283" y="113"/>
                    </a:lnTo>
                    <a:lnTo>
                      <a:pt x="1277" y="113"/>
                    </a:lnTo>
                    <a:lnTo>
                      <a:pt x="1267" y="118"/>
                    </a:lnTo>
                    <a:lnTo>
                      <a:pt x="1267" y="123"/>
                    </a:lnTo>
                    <a:lnTo>
                      <a:pt x="1265" y="123"/>
                    </a:lnTo>
                    <a:lnTo>
                      <a:pt x="1265" y="118"/>
                    </a:lnTo>
                    <a:lnTo>
                      <a:pt x="1263" y="118"/>
                    </a:lnTo>
                    <a:lnTo>
                      <a:pt x="1260" y="121"/>
                    </a:lnTo>
                    <a:lnTo>
                      <a:pt x="1257" y="123"/>
                    </a:lnTo>
                    <a:lnTo>
                      <a:pt x="1255" y="128"/>
                    </a:lnTo>
                    <a:lnTo>
                      <a:pt x="1255" y="128"/>
                    </a:lnTo>
                    <a:lnTo>
                      <a:pt x="1255" y="130"/>
                    </a:lnTo>
                    <a:lnTo>
                      <a:pt x="1251" y="135"/>
                    </a:lnTo>
                    <a:lnTo>
                      <a:pt x="1246" y="135"/>
                    </a:lnTo>
                    <a:lnTo>
                      <a:pt x="1234" y="140"/>
                    </a:lnTo>
                    <a:lnTo>
                      <a:pt x="1232" y="140"/>
                    </a:lnTo>
                    <a:lnTo>
                      <a:pt x="1229" y="140"/>
                    </a:lnTo>
                    <a:lnTo>
                      <a:pt x="1218" y="140"/>
                    </a:lnTo>
                    <a:lnTo>
                      <a:pt x="1213" y="137"/>
                    </a:lnTo>
                    <a:lnTo>
                      <a:pt x="1210" y="137"/>
                    </a:lnTo>
                    <a:lnTo>
                      <a:pt x="1204" y="137"/>
                    </a:lnTo>
                    <a:lnTo>
                      <a:pt x="1204" y="134"/>
                    </a:lnTo>
                    <a:lnTo>
                      <a:pt x="1210" y="128"/>
                    </a:lnTo>
                    <a:lnTo>
                      <a:pt x="1213" y="128"/>
                    </a:lnTo>
                    <a:lnTo>
                      <a:pt x="1217" y="128"/>
                    </a:lnTo>
                    <a:lnTo>
                      <a:pt x="1224" y="127"/>
                    </a:lnTo>
                    <a:lnTo>
                      <a:pt x="1227" y="123"/>
                    </a:lnTo>
                    <a:lnTo>
                      <a:pt x="1224" y="123"/>
                    </a:lnTo>
                    <a:lnTo>
                      <a:pt x="1220" y="125"/>
                    </a:lnTo>
                    <a:lnTo>
                      <a:pt x="1215" y="125"/>
                    </a:lnTo>
                    <a:lnTo>
                      <a:pt x="1211" y="127"/>
                    </a:lnTo>
                    <a:lnTo>
                      <a:pt x="1210" y="125"/>
                    </a:lnTo>
                    <a:lnTo>
                      <a:pt x="1210" y="123"/>
                    </a:lnTo>
                    <a:lnTo>
                      <a:pt x="1211" y="121"/>
                    </a:lnTo>
                    <a:lnTo>
                      <a:pt x="1210" y="121"/>
                    </a:lnTo>
                    <a:lnTo>
                      <a:pt x="1204" y="121"/>
                    </a:lnTo>
                    <a:lnTo>
                      <a:pt x="1204" y="127"/>
                    </a:lnTo>
                    <a:lnTo>
                      <a:pt x="1197" y="132"/>
                    </a:lnTo>
                    <a:lnTo>
                      <a:pt x="1194" y="132"/>
                    </a:lnTo>
                    <a:lnTo>
                      <a:pt x="1185" y="130"/>
                    </a:lnTo>
                    <a:lnTo>
                      <a:pt x="1178" y="130"/>
                    </a:lnTo>
                    <a:lnTo>
                      <a:pt x="1175" y="127"/>
                    </a:lnTo>
                    <a:lnTo>
                      <a:pt x="1175" y="123"/>
                    </a:lnTo>
                    <a:lnTo>
                      <a:pt x="1173" y="123"/>
                    </a:lnTo>
                    <a:lnTo>
                      <a:pt x="1170" y="121"/>
                    </a:lnTo>
                    <a:lnTo>
                      <a:pt x="1170" y="118"/>
                    </a:lnTo>
                    <a:lnTo>
                      <a:pt x="1170" y="118"/>
                    </a:lnTo>
                    <a:lnTo>
                      <a:pt x="1175" y="113"/>
                    </a:lnTo>
                    <a:lnTo>
                      <a:pt x="1178" y="109"/>
                    </a:lnTo>
                    <a:lnTo>
                      <a:pt x="1182" y="106"/>
                    </a:lnTo>
                    <a:lnTo>
                      <a:pt x="1187" y="104"/>
                    </a:lnTo>
                    <a:lnTo>
                      <a:pt x="1189" y="100"/>
                    </a:lnTo>
                    <a:lnTo>
                      <a:pt x="1192" y="102"/>
                    </a:lnTo>
                    <a:lnTo>
                      <a:pt x="1197" y="102"/>
                    </a:lnTo>
                    <a:lnTo>
                      <a:pt x="1201" y="100"/>
                    </a:lnTo>
                    <a:lnTo>
                      <a:pt x="1204" y="102"/>
                    </a:lnTo>
                    <a:lnTo>
                      <a:pt x="1211" y="106"/>
                    </a:lnTo>
                    <a:lnTo>
                      <a:pt x="1217" y="106"/>
                    </a:lnTo>
                    <a:lnTo>
                      <a:pt x="1220" y="107"/>
                    </a:lnTo>
                    <a:lnTo>
                      <a:pt x="1224" y="106"/>
                    </a:lnTo>
                    <a:lnTo>
                      <a:pt x="1227" y="104"/>
                    </a:lnTo>
                    <a:lnTo>
                      <a:pt x="1224" y="102"/>
                    </a:lnTo>
                    <a:lnTo>
                      <a:pt x="1217" y="104"/>
                    </a:lnTo>
                    <a:lnTo>
                      <a:pt x="1210" y="102"/>
                    </a:lnTo>
                    <a:lnTo>
                      <a:pt x="1204" y="99"/>
                    </a:lnTo>
                    <a:lnTo>
                      <a:pt x="1201" y="99"/>
                    </a:lnTo>
                    <a:lnTo>
                      <a:pt x="1194" y="100"/>
                    </a:lnTo>
                    <a:lnTo>
                      <a:pt x="1187" y="99"/>
                    </a:lnTo>
                    <a:lnTo>
                      <a:pt x="1185" y="99"/>
                    </a:lnTo>
                    <a:lnTo>
                      <a:pt x="1184" y="100"/>
                    </a:lnTo>
                    <a:lnTo>
                      <a:pt x="1182" y="104"/>
                    </a:lnTo>
                    <a:lnTo>
                      <a:pt x="1175" y="109"/>
                    </a:lnTo>
                    <a:lnTo>
                      <a:pt x="1168" y="109"/>
                    </a:lnTo>
                    <a:lnTo>
                      <a:pt x="1164" y="118"/>
                    </a:lnTo>
                    <a:lnTo>
                      <a:pt x="1163" y="118"/>
                    </a:lnTo>
                    <a:lnTo>
                      <a:pt x="1159" y="114"/>
                    </a:lnTo>
                    <a:lnTo>
                      <a:pt x="1156" y="109"/>
                    </a:lnTo>
                    <a:lnTo>
                      <a:pt x="1152" y="109"/>
                    </a:lnTo>
                    <a:lnTo>
                      <a:pt x="1151" y="107"/>
                    </a:lnTo>
                    <a:lnTo>
                      <a:pt x="1151" y="102"/>
                    </a:lnTo>
                    <a:lnTo>
                      <a:pt x="1151" y="97"/>
                    </a:lnTo>
                    <a:lnTo>
                      <a:pt x="1147" y="95"/>
                    </a:lnTo>
                    <a:lnTo>
                      <a:pt x="1147" y="92"/>
                    </a:lnTo>
                    <a:lnTo>
                      <a:pt x="1151" y="90"/>
                    </a:lnTo>
                    <a:lnTo>
                      <a:pt x="1152" y="90"/>
                    </a:lnTo>
                    <a:lnTo>
                      <a:pt x="1156" y="90"/>
                    </a:lnTo>
                    <a:lnTo>
                      <a:pt x="1158" y="92"/>
                    </a:lnTo>
                    <a:lnTo>
                      <a:pt x="1168" y="90"/>
                    </a:lnTo>
                    <a:lnTo>
                      <a:pt x="1173" y="95"/>
                    </a:lnTo>
                    <a:lnTo>
                      <a:pt x="1175" y="95"/>
                    </a:lnTo>
                    <a:lnTo>
                      <a:pt x="1178" y="95"/>
                    </a:lnTo>
                    <a:lnTo>
                      <a:pt x="1182" y="95"/>
                    </a:lnTo>
                    <a:lnTo>
                      <a:pt x="1185" y="94"/>
                    </a:lnTo>
                    <a:lnTo>
                      <a:pt x="1189" y="95"/>
                    </a:lnTo>
                    <a:lnTo>
                      <a:pt x="1191" y="94"/>
                    </a:lnTo>
                    <a:lnTo>
                      <a:pt x="1194" y="94"/>
                    </a:lnTo>
                    <a:lnTo>
                      <a:pt x="1196" y="92"/>
                    </a:lnTo>
                    <a:lnTo>
                      <a:pt x="1201" y="90"/>
                    </a:lnTo>
                    <a:lnTo>
                      <a:pt x="1210" y="90"/>
                    </a:lnTo>
                    <a:lnTo>
                      <a:pt x="1210" y="87"/>
                    </a:lnTo>
                    <a:lnTo>
                      <a:pt x="1210" y="87"/>
                    </a:lnTo>
                    <a:lnTo>
                      <a:pt x="1206" y="87"/>
                    </a:lnTo>
                    <a:lnTo>
                      <a:pt x="1204" y="87"/>
                    </a:lnTo>
                    <a:lnTo>
                      <a:pt x="1204" y="90"/>
                    </a:lnTo>
                    <a:lnTo>
                      <a:pt x="1197" y="90"/>
                    </a:lnTo>
                    <a:lnTo>
                      <a:pt x="1192" y="90"/>
                    </a:lnTo>
                    <a:lnTo>
                      <a:pt x="1187" y="92"/>
                    </a:lnTo>
                    <a:lnTo>
                      <a:pt x="1184" y="92"/>
                    </a:lnTo>
                    <a:lnTo>
                      <a:pt x="1178" y="92"/>
                    </a:lnTo>
                    <a:lnTo>
                      <a:pt x="1178" y="92"/>
                    </a:lnTo>
                    <a:lnTo>
                      <a:pt x="1175" y="92"/>
                    </a:lnTo>
                    <a:lnTo>
                      <a:pt x="1170" y="90"/>
                    </a:lnTo>
                    <a:lnTo>
                      <a:pt x="1170" y="90"/>
                    </a:lnTo>
                    <a:lnTo>
                      <a:pt x="1168" y="87"/>
                    </a:lnTo>
                    <a:lnTo>
                      <a:pt x="1163" y="87"/>
                    </a:lnTo>
                    <a:lnTo>
                      <a:pt x="1158" y="87"/>
                    </a:lnTo>
                    <a:lnTo>
                      <a:pt x="1156" y="87"/>
                    </a:lnTo>
                    <a:lnTo>
                      <a:pt x="1151" y="87"/>
                    </a:lnTo>
                    <a:lnTo>
                      <a:pt x="1151" y="81"/>
                    </a:lnTo>
                    <a:lnTo>
                      <a:pt x="1151" y="81"/>
                    </a:lnTo>
                    <a:lnTo>
                      <a:pt x="1151" y="76"/>
                    </a:lnTo>
                    <a:lnTo>
                      <a:pt x="1152" y="74"/>
                    </a:lnTo>
                    <a:lnTo>
                      <a:pt x="1156" y="74"/>
                    </a:lnTo>
                    <a:lnTo>
                      <a:pt x="1158" y="78"/>
                    </a:lnTo>
                    <a:lnTo>
                      <a:pt x="1163" y="78"/>
                    </a:lnTo>
                    <a:lnTo>
                      <a:pt x="1164" y="76"/>
                    </a:lnTo>
                    <a:lnTo>
                      <a:pt x="1163" y="74"/>
                    </a:lnTo>
                    <a:lnTo>
                      <a:pt x="1159" y="74"/>
                    </a:lnTo>
                    <a:lnTo>
                      <a:pt x="1156" y="71"/>
                    </a:lnTo>
                    <a:lnTo>
                      <a:pt x="1158" y="69"/>
                    </a:lnTo>
                    <a:lnTo>
                      <a:pt x="1163" y="69"/>
                    </a:lnTo>
                    <a:lnTo>
                      <a:pt x="1168" y="66"/>
                    </a:lnTo>
                    <a:lnTo>
                      <a:pt x="1173" y="66"/>
                    </a:lnTo>
                    <a:lnTo>
                      <a:pt x="1175" y="64"/>
                    </a:lnTo>
                    <a:lnTo>
                      <a:pt x="1178" y="64"/>
                    </a:lnTo>
                    <a:lnTo>
                      <a:pt x="1182" y="64"/>
                    </a:lnTo>
                    <a:lnTo>
                      <a:pt x="1184" y="64"/>
                    </a:lnTo>
                    <a:lnTo>
                      <a:pt x="1184" y="62"/>
                    </a:lnTo>
                    <a:lnTo>
                      <a:pt x="1182" y="62"/>
                    </a:lnTo>
                    <a:lnTo>
                      <a:pt x="1175" y="62"/>
                    </a:lnTo>
                    <a:lnTo>
                      <a:pt x="1170" y="62"/>
                    </a:lnTo>
                    <a:lnTo>
                      <a:pt x="1164" y="64"/>
                    </a:lnTo>
                    <a:lnTo>
                      <a:pt x="1161" y="64"/>
                    </a:lnTo>
                    <a:lnTo>
                      <a:pt x="1159" y="66"/>
                    </a:lnTo>
                    <a:lnTo>
                      <a:pt x="1156" y="66"/>
                    </a:lnTo>
                    <a:lnTo>
                      <a:pt x="1156" y="64"/>
                    </a:lnTo>
                    <a:lnTo>
                      <a:pt x="1156" y="62"/>
                    </a:lnTo>
                    <a:lnTo>
                      <a:pt x="1159" y="59"/>
                    </a:lnTo>
                    <a:lnTo>
                      <a:pt x="1164" y="57"/>
                    </a:lnTo>
                    <a:lnTo>
                      <a:pt x="1170" y="55"/>
                    </a:lnTo>
                    <a:lnTo>
                      <a:pt x="1173" y="54"/>
                    </a:lnTo>
                    <a:lnTo>
                      <a:pt x="1168" y="54"/>
                    </a:lnTo>
                    <a:lnTo>
                      <a:pt x="1168" y="50"/>
                    </a:lnTo>
                    <a:lnTo>
                      <a:pt x="1168" y="47"/>
                    </a:lnTo>
                    <a:lnTo>
                      <a:pt x="1166" y="48"/>
                    </a:lnTo>
                    <a:lnTo>
                      <a:pt x="1164" y="50"/>
                    </a:lnTo>
                    <a:lnTo>
                      <a:pt x="1163" y="54"/>
                    </a:lnTo>
                    <a:lnTo>
                      <a:pt x="1163" y="50"/>
                    </a:lnTo>
                    <a:lnTo>
                      <a:pt x="1161" y="50"/>
                    </a:lnTo>
                    <a:lnTo>
                      <a:pt x="1159" y="50"/>
                    </a:lnTo>
                    <a:lnTo>
                      <a:pt x="1156" y="50"/>
                    </a:lnTo>
                    <a:lnTo>
                      <a:pt x="1156" y="55"/>
                    </a:lnTo>
                    <a:lnTo>
                      <a:pt x="1156" y="57"/>
                    </a:lnTo>
                    <a:lnTo>
                      <a:pt x="1151" y="59"/>
                    </a:lnTo>
                    <a:lnTo>
                      <a:pt x="1151" y="55"/>
                    </a:lnTo>
                    <a:lnTo>
                      <a:pt x="1151" y="50"/>
                    </a:lnTo>
                    <a:lnTo>
                      <a:pt x="1147" y="50"/>
                    </a:lnTo>
                    <a:lnTo>
                      <a:pt x="1147" y="48"/>
                    </a:lnTo>
                    <a:lnTo>
                      <a:pt x="1147" y="47"/>
                    </a:lnTo>
                    <a:lnTo>
                      <a:pt x="1151" y="48"/>
                    </a:lnTo>
                    <a:lnTo>
                      <a:pt x="1151" y="43"/>
                    </a:lnTo>
                    <a:lnTo>
                      <a:pt x="1156" y="43"/>
                    </a:lnTo>
                    <a:lnTo>
                      <a:pt x="1158" y="43"/>
                    </a:lnTo>
                    <a:lnTo>
                      <a:pt x="1159" y="40"/>
                    </a:lnTo>
                    <a:lnTo>
                      <a:pt x="1164" y="36"/>
                    </a:lnTo>
                    <a:lnTo>
                      <a:pt x="1166" y="40"/>
                    </a:lnTo>
                    <a:lnTo>
                      <a:pt x="1170" y="34"/>
                    </a:lnTo>
                    <a:lnTo>
                      <a:pt x="1178" y="34"/>
                    </a:lnTo>
                    <a:lnTo>
                      <a:pt x="1182" y="34"/>
                    </a:lnTo>
                    <a:lnTo>
                      <a:pt x="1182" y="34"/>
                    </a:lnTo>
                    <a:lnTo>
                      <a:pt x="1184" y="36"/>
                    </a:lnTo>
                    <a:lnTo>
                      <a:pt x="1182" y="40"/>
                    </a:lnTo>
                    <a:lnTo>
                      <a:pt x="1182" y="47"/>
                    </a:lnTo>
                    <a:lnTo>
                      <a:pt x="1184" y="47"/>
                    </a:lnTo>
                    <a:lnTo>
                      <a:pt x="1185" y="40"/>
                    </a:lnTo>
                    <a:lnTo>
                      <a:pt x="1189" y="40"/>
                    </a:lnTo>
                    <a:lnTo>
                      <a:pt x="1189" y="40"/>
                    </a:lnTo>
                    <a:lnTo>
                      <a:pt x="1189" y="41"/>
                    </a:lnTo>
                    <a:lnTo>
                      <a:pt x="1189" y="45"/>
                    </a:lnTo>
                    <a:lnTo>
                      <a:pt x="1191" y="43"/>
                    </a:lnTo>
                    <a:lnTo>
                      <a:pt x="1191" y="40"/>
                    </a:lnTo>
                    <a:lnTo>
                      <a:pt x="1192" y="40"/>
                    </a:lnTo>
                    <a:lnTo>
                      <a:pt x="1191" y="36"/>
                    </a:lnTo>
                    <a:lnTo>
                      <a:pt x="1192" y="31"/>
                    </a:lnTo>
                    <a:lnTo>
                      <a:pt x="1194" y="31"/>
                    </a:lnTo>
                    <a:lnTo>
                      <a:pt x="1197" y="27"/>
                    </a:lnTo>
                    <a:lnTo>
                      <a:pt x="1201" y="27"/>
                    </a:lnTo>
                    <a:lnTo>
                      <a:pt x="1201" y="31"/>
                    </a:lnTo>
                    <a:lnTo>
                      <a:pt x="1201" y="34"/>
                    </a:lnTo>
                    <a:lnTo>
                      <a:pt x="1204" y="36"/>
                    </a:lnTo>
                    <a:lnTo>
                      <a:pt x="1204" y="41"/>
                    </a:lnTo>
                    <a:lnTo>
                      <a:pt x="1204" y="43"/>
                    </a:lnTo>
                    <a:lnTo>
                      <a:pt x="1204" y="47"/>
                    </a:lnTo>
                    <a:lnTo>
                      <a:pt x="1204" y="50"/>
                    </a:lnTo>
                    <a:lnTo>
                      <a:pt x="1206" y="50"/>
                    </a:lnTo>
                    <a:lnTo>
                      <a:pt x="1210" y="50"/>
                    </a:lnTo>
                    <a:lnTo>
                      <a:pt x="1206" y="47"/>
                    </a:lnTo>
                    <a:lnTo>
                      <a:pt x="1206" y="43"/>
                    </a:lnTo>
                    <a:lnTo>
                      <a:pt x="1210" y="41"/>
                    </a:lnTo>
                    <a:lnTo>
                      <a:pt x="1211" y="36"/>
                    </a:lnTo>
                    <a:lnTo>
                      <a:pt x="1213" y="36"/>
                    </a:lnTo>
                    <a:lnTo>
                      <a:pt x="1217" y="41"/>
                    </a:lnTo>
                    <a:lnTo>
                      <a:pt x="1217" y="45"/>
                    </a:lnTo>
                    <a:lnTo>
                      <a:pt x="1215" y="50"/>
                    </a:lnTo>
                    <a:lnTo>
                      <a:pt x="1218" y="50"/>
                    </a:lnTo>
                    <a:lnTo>
                      <a:pt x="1218" y="54"/>
                    </a:lnTo>
                    <a:lnTo>
                      <a:pt x="1220" y="50"/>
                    </a:lnTo>
                    <a:lnTo>
                      <a:pt x="1220" y="47"/>
                    </a:lnTo>
                    <a:lnTo>
                      <a:pt x="1220" y="47"/>
                    </a:lnTo>
                    <a:lnTo>
                      <a:pt x="1224" y="45"/>
                    </a:lnTo>
                    <a:lnTo>
                      <a:pt x="1224" y="47"/>
                    </a:lnTo>
                    <a:lnTo>
                      <a:pt x="1224" y="48"/>
                    </a:lnTo>
                    <a:lnTo>
                      <a:pt x="1224" y="50"/>
                    </a:lnTo>
                    <a:lnTo>
                      <a:pt x="1224" y="54"/>
                    </a:lnTo>
                    <a:lnTo>
                      <a:pt x="1229" y="50"/>
                    </a:lnTo>
                    <a:lnTo>
                      <a:pt x="1229" y="50"/>
                    </a:lnTo>
                    <a:lnTo>
                      <a:pt x="1229" y="54"/>
                    </a:lnTo>
                    <a:lnTo>
                      <a:pt x="1232" y="50"/>
                    </a:lnTo>
                    <a:lnTo>
                      <a:pt x="1232" y="48"/>
                    </a:lnTo>
                    <a:lnTo>
                      <a:pt x="1229" y="43"/>
                    </a:lnTo>
                    <a:lnTo>
                      <a:pt x="1227" y="43"/>
                    </a:lnTo>
                    <a:lnTo>
                      <a:pt x="1224" y="40"/>
                    </a:lnTo>
                    <a:lnTo>
                      <a:pt x="1224" y="36"/>
                    </a:lnTo>
                    <a:lnTo>
                      <a:pt x="1220" y="34"/>
                    </a:lnTo>
                    <a:lnTo>
                      <a:pt x="1220" y="31"/>
                    </a:lnTo>
                    <a:lnTo>
                      <a:pt x="1218" y="31"/>
                    </a:lnTo>
                    <a:lnTo>
                      <a:pt x="1220" y="26"/>
                    </a:lnTo>
                    <a:lnTo>
                      <a:pt x="1224" y="26"/>
                    </a:lnTo>
                    <a:lnTo>
                      <a:pt x="1224" y="27"/>
                    </a:lnTo>
                    <a:lnTo>
                      <a:pt x="1229" y="27"/>
                    </a:lnTo>
                    <a:lnTo>
                      <a:pt x="1232" y="27"/>
                    </a:lnTo>
                    <a:lnTo>
                      <a:pt x="1232" y="27"/>
                    </a:lnTo>
                    <a:lnTo>
                      <a:pt x="1232" y="20"/>
                    </a:lnTo>
                    <a:lnTo>
                      <a:pt x="1232" y="17"/>
                    </a:lnTo>
                    <a:lnTo>
                      <a:pt x="1232" y="14"/>
                    </a:lnTo>
                    <a:lnTo>
                      <a:pt x="1236" y="14"/>
                    </a:lnTo>
                    <a:lnTo>
                      <a:pt x="1237" y="14"/>
                    </a:lnTo>
                    <a:lnTo>
                      <a:pt x="1244" y="15"/>
                    </a:lnTo>
                    <a:lnTo>
                      <a:pt x="1246" y="17"/>
                    </a:lnTo>
                    <a:lnTo>
                      <a:pt x="1246" y="19"/>
                    </a:lnTo>
                    <a:lnTo>
                      <a:pt x="1244" y="22"/>
                    </a:lnTo>
                    <a:lnTo>
                      <a:pt x="1244" y="24"/>
                    </a:lnTo>
                    <a:lnTo>
                      <a:pt x="1251" y="26"/>
                    </a:lnTo>
                    <a:lnTo>
                      <a:pt x="1251" y="27"/>
                    </a:lnTo>
                    <a:lnTo>
                      <a:pt x="1250" y="34"/>
                    </a:lnTo>
                    <a:lnTo>
                      <a:pt x="1251" y="40"/>
                    </a:lnTo>
                    <a:lnTo>
                      <a:pt x="1251" y="40"/>
                    </a:lnTo>
                    <a:lnTo>
                      <a:pt x="1255" y="34"/>
                    </a:lnTo>
                    <a:lnTo>
                      <a:pt x="1255" y="34"/>
                    </a:lnTo>
                    <a:lnTo>
                      <a:pt x="1257" y="40"/>
                    </a:lnTo>
                    <a:lnTo>
                      <a:pt x="1257" y="40"/>
                    </a:lnTo>
                    <a:lnTo>
                      <a:pt x="1260" y="40"/>
                    </a:lnTo>
                    <a:lnTo>
                      <a:pt x="1262" y="36"/>
                    </a:lnTo>
                    <a:lnTo>
                      <a:pt x="1265" y="34"/>
                    </a:lnTo>
                    <a:lnTo>
                      <a:pt x="1267" y="31"/>
                    </a:lnTo>
                    <a:lnTo>
                      <a:pt x="1263" y="27"/>
                    </a:lnTo>
                    <a:lnTo>
                      <a:pt x="1267" y="24"/>
                    </a:lnTo>
                    <a:lnTo>
                      <a:pt x="1269" y="24"/>
                    </a:lnTo>
                    <a:lnTo>
                      <a:pt x="1270" y="26"/>
                    </a:lnTo>
                    <a:lnTo>
                      <a:pt x="1277" y="26"/>
                    </a:lnTo>
                    <a:lnTo>
                      <a:pt x="1274" y="22"/>
                    </a:lnTo>
                    <a:lnTo>
                      <a:pt x="1270" y="19"/>
                    </a:lnTo>
                    <a:lnTo>
                      <a:pt x="1270" y="14"/>
                    </a:lnTo>
                    <a:lnTo>
                      <a:pt x="1270" y="12"/>
                    </a:lnTo>
                    <a:lnTo>
                      <a:pt x="1272" y="8"/>
                    </a:lnTo>
                    <a:lnTo>
                      <a:pt x="1274" y="8"/>
                    </a:lnTo>
                    <a:lnTo>
                      <a:pt x="1279" y="12"/>
                    </a:lnTo>
                    <a:lnTo>
                      <a:pt x="1279" y="17"/>
                    </a:lnTo>
                    <a:lnTo>
                      <a:pt x="1283" y="22"/>
                    </a:lnTo>
                    <a:lnTo>
                      <a:pt x="1283" y="26"/>
                    </a:lnTo>
                    <a:lnTo>
                      <a:pt x="1283" y="27"/>
                    </a:lnTo>
                    <a:lnTo>
                      <a:pt x="1283" y="31"/>
                    </a:lnTo>
                    <a:lnTo>
                      <a:pt x="1284" y="34"/>
                    </a:lnTo>
                    <a:lnTo>
                      <a:pt x="1286" y="34"/>
                    </a:lnTo>
                    <a:lnTo>
                      <a:pt x="1286" y="31"/>
                    </a:lnTo>
                    <a:lnTo>
                      <a:pt x="1286" y="27"/>
                    </a:lnTo>
                    <a:lnTo>
                      <a:pt x="1286" y="24"/>
                    </a:lnTo>
                    <a:lnTo>
                      <a:pt x="1284" y="19"/>
                    </a:lnTo>
                    <a:lnTo>
                      <a:pt x="1284" y="12"/>
                    </a:lnTo>
                    <a:lnTo>
                      <a:pt x="1284" y="5"/>
                    </a:lnTo>
                    <a:lnTo>
                      <a:pt x="1284" y="3"/>
                    </a:lnTo>
                    <a:lnTo>
                      <a:pt x="1288" y="3"/>
                    </a:lnTo>
                    <a:lnTo>
                      <a:pt x="1291" y="5"/>
                    </a:lnTo>
                    <a:lnTo>
                      <a:pt x="1293" y="5"/>
                    </a:lnTo>
                    <a:lnTo>
                      <a:pt x="1295" y="8"/>
                    </a:lnTo>
                    <a:lnTo>
                      <a:pt x="1295" y="12"/>
                    </a:lnTo>
                    <a:lnTo>
                      <a:pt x="1297" y="15"/>
                    </a:lnTo>
                    <a:lnTo>
                      <a:pt x="1297" y="19"/>
                    </a:lnTo>
                    <a:lnTo>
                      <a:pt x="1297" y="26"/>
                    </a:lnTo>
                    <a:lnTo>
                      <a:pt x="1298" y="26"/>
                    </a:lnTo>
                    <a:lnTo>
                      <a:pt x="1298" y="22"/>
                    </a:lnTo>
                    <a:lnTo>
                      <a:pt x="1300" y="20"/>
                    </a:lnTo>
                    <a:lnTo>
                      <a:pt x="1302" y="20"/>
                    </a:lnTo>
                    <a:lnTo>
                      <a:pt x="1305" y="27"/>
                    </a:lnTo>
                    <a:lnTo>
                      <a:pt x="1307" y="26"/>
                    </a:lnTo>
                    <a:lnTo>
                      <a:pt x="1309" y="26"/>
                    </a:lnTo>
                    <a:lnTo>
                      <a:pt x="1309" y="24"/>
                    </a:lnTo>
                    <a:lnTo>
                      <a:pt x="1307" y="22"/>
                    </a:lnTo>
                    <a:lnTo>
                      <a:pt x="1305" y="19"/>
                    </a:lnTo>
                    <a:lnTo>
                      <a:pt x="1305" y="17"/>
                    </a:lnTo>
                    <a:lnTo>
                      <a:pt x="1305" y="15"/>
                    </a:lnTo>
                    <a:lnTo>
                      <a:pt x="1302" y="12"/>
                    </a:lnTo>
                    <a:lnTo>
                      <a:pt x="1302" y="12"/>
                    </a:lnTo>
                    <a:lnTo>
                      <a:pt x="1302" y="8"/>
                    </a:lnTo>
                    <a:lnTo>
                      <a:pt x="1305" y="8"/>
                    </a:lnTo>
                    <a:lnTo>
                      <a:pt x="1305" y="8"/>
                    </a:lnTo>
                    <a:lnTo>
                      <a:pt x="1302" y="5"/>
                    </a:lnTo>
                    <a:lnTo>
                      <a:pt x="1300" y="3"/>
                    </a:lnTo>
                    <a:lnTo>
                      <a:pt x="1302" y="3"/>
                    </a:lnTo>
                    <a:lnTo>
                      <a:pt x="1305" y="3"/>
                    </a:lnTo>
                    <a:lnTo>
                      <a:pt x="1307" y="0"/>
                    </a:lnTo>
                    <a:lnTo>
                      <a:pt x="1316" y="0"/>
                    </a:lnTo>
                    <a:lnTo>
                      <a:pt x="1316" y="3"/>
                    </a:lnTo>
                    <a:lnTo>
                      <a:pt x="1316" y="5"/>
                    </a:lnTo>
                    <a:lnTo>
                      <a:pt x="1314" y="8"/>
                    </a:lnTo>
                    <a:lnTo>
                      <a:pt x="1316" y="12"/>
                    </a:lnTo>
                    <a:lnTo>
                      <a:pt x="1317" y="12"/>
                    </a:lnTo>
                    <a:lnTo>
                      <a:pt x="1319" y="5"/>
                    </a:lnTo>
                    <a:lnTo>
                      <a:pt x="1321" y="5"/>
                    </a:lnTo>
                    <a:lnTo>
                      <a:pt x="1323" y="8"/>
                    </a:lnTo>
                    <a:lnTo>
                      <a:pt x="1321" y="12"/>
                    </a:lnTo>
                    <a:lnTo>
                      <a:pt x="1323" y="12"/>
                    </a:lnTo>
                    <a:lnTo>
                      <a:pt x="1324" y="12"/>
                    </a:lnTo>
                    <a:lnTo>
                      <a:pt x="1324" y="12"/>
                    </a:lnTo>
                    <a:lnTo>
                      <a:pt x="1330" y="8"/>
                    </a:lnTo>
                    <a:lnTo>
                      <a:pt x="1330" y="8"/>
                    </a:lnTo>
                    <a:lnTo>
                      <a:pt x="1330" y="12"/>
                    </a:lnTo>
                    <a:lnTo>
                      <a:pt x="1328" y="15"/>
                    </a:lnTo>
                    <a:lnTo>
                      <a:pt x="1330" y="20"/>
                    </a:lnTo>
                    <a:lnTo>
                      <a:pt x="1328" y="24"/>
                    </a:lnTo>
                    <a:lnTo>
                      <a:pt x="1330" y="26"/>
                    </a:lnTo>
                    <a:lnTo>
                      <a:pt x="1333" y="24"/>
                    </a:lnTo>
                    <a:lnTo>
                      <a:pt x="1336" y="26"/>
                    </a:lnTo>
                    <a:lnTo>
                      <a:pt x="1336" y="24"/>
                    </a:lnTo>
                    <a:lnTo>
                      <a:pt x="1336" y="19"/>
                    </a:lnTo>
                    <a:lnTo>
                      <a:pt x="1340" y="12"/>
                    </a:lnTo>
                    <a:lnTo>
                      <a:pt x="1336" y="5"/>
                    </a:lnTo>
                    <a:lnTo>
                      <a:pt x="1338" y="0"/>
                    </a:lnTo>
                    <a:lnTo>
                      <a:pt x="1340" y="0"/>
                    </a:lnTo>
                    <a:lnTo>
                      <a:pt x="1342" y="0"/>
                    </a:lnTo>
                    <a:lnTo>
                      <a:pt x="1345" y="0"/>
                    </a:lnTo>
                    <a:lnTo>
                      <a:pt x="1347" y="3"/>
                    </a:lnTo>
                    <a:lnTo>
                      <a:pt x="1352" y="0"/>
                    </a:lnTo>
                    <a:lnTo>
                      <a:pt x="1356" y="0"/>
                    </a:lnTo>
                    <a:lnTo>
                      <a:pt x="1359" y="3"/>
                    </a:lnTo>
                    <a:lnTo>
                      <a:pt x="1361" y="5"/>
                    </a:lnTo>
                    <a:lnTo>
                      <a:pt x="1366" y="3"/>
                    </a:lnTo>
                    <a:lnTo>
                      <a:pt x="1369" y="8"/>
                    </a:lnTo>
                    <a:lnTo>
                      <a:pt x="1371" y="12"/>
                    </a:lnTo>
                    <a:lnTo>
                      <a:pt x="1373" y="12"/>
                    </a:lnTo>
                    <a:lnTo>
                      <a:pt x="1373" y="15"/>
                    </a:lnTo>
                    <a:lnTo>
                      <a:pt x="1371" y="20"/>
                    </a:lnTo>
                    <a:lnTo>
                      <a:pt x="1371" y="22"/>
                    </a:lnTo>
                    <a:lnTo>
                      <a:pt x="1375" y="20"/>
                    </a:lnTo>
                    <a:lnTo>
                      <a:pt x="1378" y="17"/>
                    </a:lnTo>
                    <a:lnTo>
                      <a:pt x="1382" y="14"/>
                    </a:lnTo>
                    <a:lnTo>
                      <a:pt x="1387" y="12"/>
                    </a:lnTo>
                    <a:lnTo>
                      <a:pt x="1389" y="12"/>
                    </a:lnTo>
                    <a:lnTo>
                      <a:pt x="1392" y="12"/>
                    </a:lnTo>
                    <a:lnTo>
                      <a:pt x="1397" y="12"/>
                    </a:lnTo>
                    <a:lnTo>
                      <a:pt x="1397" y="15"/>
                    </a:lnTo>
                    <a:lnTo>
                      <a:pt x="1392" y="19"/>
                    </a:lnTo>
                    <a:lnTo>
                      <a:pt x="1396" y="22"/>
                    </a:lnTo>
                    <a:lnTo>
                      <a:pt x="1397" y="20"/>
                    </a:lnTo>
                    <a:lnTo>
                      <a:pt x="1397" y="17"/>
                    </a:lnTo>
                    <a:lnTo>
                      <a:pt x="1401" y="15"/>
                    </a:lnTo>
                    <a:lnTo>
                      <a:pt x="1404" y="14"/>
                    </a:lnTo>
                    <a:lnTo>
                      <a:pt x="1409" y="15"/>
                    </a:lnTo>
                    <a:lnTo>
                      <a:pt x="1416" y="17"/>
                    </a:lnTo>
                    <a:lnTo>
                      <a:pt x="1418" y="19"/>
                    </a:lnTo>
                    <a:lnTo>
                      <a:pt x="1416" y="22"/>
                    </a:lnTo>
                    <a:lnTo>
                      <a:pt x="1415" y="22"/>
                    </a:lnTo>
                    <a:lnTo>
                      <a:pt x="1415" y="24"/>
                    </a:lnTo>
                    <a:lnTo>
                      <a:pt x="1413" y="27"/>
                    </a:lnTo>
                    <a:lnTo>
                      <a:pt x="1415" y="27"/>
                    </a:lnTo>
                    <a:lnTo>
                      <a:pt x="1416" y="27"/>
                    </a:lnTo>
                    <a:lnTo>
                      <a:pt x="1420" y="26"/>
                    </a:lnTo>
                    <a:lnTo>
                      <a:pt x="1420" y="27"/>
                    </a:lnTo>
                    <a:lnTo>
                      <a:pt x="1423" y="31"/>
                    </a:lnTo>
                    <a:lnTo>
                      <a:pt x="1425" y="27"/>
                    </a:lnTo>
                    <a:lnTo>
                      <a:pt x="1429" y="27"/>
                    </a:lnTo>
                    <a:lnTo>
                      <a:pt x="1429" y="27"/>
                    </a:lnTo>
                    <a:lnTo>
                      <a:pt x="1429" y="31"/>
                    </a:lnTo>
                    <a:lnTo>
                      <a:pt x="1429" y="34"/>
                    </a:lnTo>
                    <a:lnTo>
                      <a:pt x="1432" y="34"/>
                    </a:lnTo>
                    <a:lnTo>
                      <a:pt x="1432" y="31"/>
                    </a:lnTo>
                    <a:lnTo>
                      <a:pt x="1436" y="31"/>
                    </a:lnTo>
                    <a:lnTo>
                      <a:pt x="1437" y="31"/>
                    </a:lnTo>
                    <a:lnTo>
                      <a:pt x="1437" y="34"/>
                    </a:lnTo>
                    <a:lnTo>
                      <a:pt x="1444" y="36"/>
                    </a:lnTo>
                    <a:lnTo>
                      <a:pt x="1448" y="36"/>
                    </a:lnTo>
                    <a:lnTo>
                      <a:pt x="1449" y="40"/>
                    </a:lnTo>
                    <a:lnTo>
                      <a:pt x="1448" y="40"/>
                    </a:lnTo>
                    <a:lnTo>
                      <a:pt x="1441" y="43"/>
                    </a:lnTo>
                    <a:lnTo>
                      <a:pt x="1437" y="47"/>
                    </a:lnTo>
                    <a:lnTo>
                      <a:pt x="1432" y="48"/>
                    </a:lnTo>
                    <a:lnTo>
                      <a:pt x="1429" y="50"/>
                    </a:lnTo>
                    <a:lnTo>
                      <a:pt x="1427" y="50"/>
                    </a:lnTo>
                    <a:lnTo>
                      <a:pt x="1423" y="50"/>
                    </a:lnTo>
                    <a:lnTo>
                      <a:pt x="1422" y="50"/>
                    </a:lnTo>
                    <a:lnTo>
                      <a:pt x="1416" y="54"/>
                    </a:lnTo>
                    <a:lnTo>
                      <a:pt x="1425" y="54"/>
                    </a:lnTo>
                    <a:lnTo>
                      <a:pt x="1432" y="54"/>
                    </a:lnTo>
                    <a:lnTo>
                      <a:pt x="1432" y="55"/>
                    </a:lnTo>
                    <a:lnTo>
                      <a:pt x="1436" y="55"/>
                    </a:lnTo>
                    <a:lnTo>
                      <a:pt x="1437" y="50"/>
                    </a:lnTo>
                    <a:lnTo>
                      <a:pt x="1441" y="50"/>
                    </a:lnTo>
                    <a:lnTo>
                      <a:pt x="1442" y="50"/>
                    </a:lnTo>
                    <a:lnTo>
                      <a:pt x="1444" y="47"/>
                    </a:lnTo>
                    <a:lnTo>
                      <a:pt x="1449" y="45"/>
                    </a:lnTo>
                    <a:lnTo>
                      <a:pt x="1451" y="45"/>
                    </a:lnTo>
                    <a:lnTo>
                      <a:pt x="1455" y="47"/>
                    </a:lnTo>
                    <a:lnTo>
                      <a:pt x="1451" y="50"/>
                    </a:lnTo>
                    <a:lnTo>
                      <a:pt x="1455" y="54"/>
                    </a:lnTo>
                    <a:lnTo>
                      <a:pt x="1455" y="50"/>
                    </a:lnTo>
                    <a:lnTo>
                      <a:pt x="1456" y="48"/>
                    </a:lnTo>
                    <a:lnTo>
                      <a:pt x="1460" y="45"/>
                    </a:lnTo>
                    <a:lnTo>
                      <a:pt x="1463" y="47"/>
                    </a:lnTo>
                    <a:lnTo>
                      <a:pt x="1460" y="50"/>
                    </a:lnTo>
                    <a:lnTo>
                      <a:pt x="1460" y="50"/>
                    </a:lnTo>
                    <a:lnTo>
                      <a:pt x="1460" y="55"/>
                    </a:lnTo>
                    <a:lnTo>
                      <a:pt x="1460" y="57"/>
                    </a:lnTo>
                    <a:lnTo>
                      <a:pt x="1463" y="55"/>
                    </a:lnTo>
                    <a:lnTo>
                      <a:pt x="1463" y="54"/>
                    </a:lnTo>
                    <a:lnTo>
                      <a:pt x="1463" y="50"/>
                    </a:lnTo>
                    <a:lnTo>
                      <a:pt x="1469" y="50"/>
                    </a:lnTo>
                    <a:lnTo>
                      <a:pt x="1470" y="50"/>
                    </a:lnTo>
                    <a:lnTo>
                      <a:pt x="1469" y="59"/>
                    </a:lnTo>
                    <a:lnTo>
                      <a:pt x="1467" y="59"/>
                    </a:lnTo>
                    <a:lnTo>
                      <a:pt x="1469" y="59"/>
                    </a:lnTo>
                    <a:lnTo>
                      <a:pt x="1470" y="62"/>
                    </a:lnTo>
                    <a:lnTo>
                      <a:pt x="1469" y="67"/>
                    </a:lnTo>
                    <a:lnTo>
                      <a:pt x="1465" y="69"/>
                    </a:lnTo>
                    <a:lnTo>
                      <a:pt x="1465" y="73"/>
                    </a:lnTo>
                    <a:lnTo>
                      <a:pt x="1460" y="78"/>
                    </a:lnTo>
                    <a:lnTo>
                      <a:pt x="1463" y="80"/>
                    </a:lnTo>
                    <a:lnTo>
                      <a:pt x="1465" y="78"/>
                    </a:lnTo>
                    <a:lnTo>
                      <a:pt x="1467" y="74"/>
                    </a:lnTo>
                    <a:lnTo>
                      <a:pt x="1470" y="74"/>
                    </a:lnTo>
                    <a:lnTo>
                      <a:pt x="1470" y="73"/>
                    </a:lnTo>
                    <a:lnTo>
                      <a:pt x="1474" y="73"/>
                    </a:lnTo>
                    <a:lnTo>
                      <a:pt x="1477" y="76"/>
                    </a:lnTo>
                    <a:lnTo>
                      <a:pt x="1479" y="81"/>
                    </a:lnTo>
                    <a:lnTo>
                      <a:pt x="1479" y="87"/>
                    </a:lnTo>
                    <a:lnTo>
                      <a:pt x="1479" y="94"/>
                    </a:lnTo>
                    <a:lnTo>
                      <a:pt x="1474" y="100"/>
                    </a:lnTo>
                    <a:lnTo>
                      <a:pt x="1467" y="104"/>
                    </a:lnTo>
                    <a:lnTo>
                      <a:pt x="1465" y="106"/>
                    </a:lnTo>
                    <a:lnTo>
                      <a:pt x="1463" y="106"/>
                    </a:lnTo>
                    <a:lnTo>
                      <a:pt x="1460" y="107"/>
                    </a:lnTo>
                    <a:lnTo>
                      <a:pt x="1460" y="109"/>
                    </a:lnTo>
                    <a:lnTo>
                      <a:pt x="1456" y="109"/>
                    </a:lnTo>
                    <a:lnTo>
                      <a:pt x="1448" y="114"/>
                    </a:lnTo>
                    <a:lnTo>
                      <a:pt x="1444" y="118"/>
                    </a:lnTo>
                    <a:lnTo>
                      <a:pt x="1441" y="118"/>
                    </a:lnTo>
                    <a:lnTo>
                      <a:pt x="1436" y="121"/>
                    </a:lnTo>
                    <a:lnTo>
                      <a:pt x="1432" y="121"/>
                    </a:lnTo>
                    <a:lnTo>
                      <a:pt x="1429" y="118"/>
                    </a:lnTo>
                    <a:lnTo>
                      <a:pt x="1427" y="121"/>
                    </a:lnTo>
                    <a:lnTo>
                      <a:pt x="1425" y="121"/>
                    </a:lnTo>
                    <a:lnTo>
                      <a:pt x="1422" y="121"/>
                    </a:lnTo>
                    <a:lnTo>
                      <a:pt x="1416" y="118"/>
                    </a:lnTo>
                    <a:lnTo>
                      <a:pt x="1411" y="118"/>
                    </a:lnTo>
                    <a:lnTo>
                      <a:pt x="1411" y="121"/>
                    </a:lnTo>
                    <a:lnTo>
                      <a:pt x="1416" y="121"/>
                    </a:lnTo>
                    <a:lnTo>
                      <a:pt x="1418" y="121"/>
                    </a:lnTo>
                    <a:lnTo>
                      <a:pt x="1415" y="123"/>
                    </a:lnTo>
                    <a:lnTo>
                      <a:pt x="1411" y="121"/>
                    </a:lnTo>
                    <a:lnTo>
                      <a:pt x="1409" y="121"/>
                    </a:lnTo>
                    <a:lnTo>
                      <a:pt x="1406" y="121"/>
                    </a:lnTo>
                    <a:lnTo>
                      <a:pt x="1401" y="121"/>
                    </a:lnTo>
                    <a:lnTo>
                      <a:pt x="1399" y="118"/>
                    </a:lnTo>
                    <a:lnTo>
                      <a:pt x="1397" y="118"/>
                    </a:lnTo>
                    <a:lnTo>
                      <a:pt x="1396" y="118"/>
                    </a:lnTo>
                    <a:lnTo>
                      <a:pt x="1389" y="113"/>
                    </a:lnTo>
                    <a:lnTo>
                      <a:pt x="1387" y="109"/>
                    </a:lnTo>
                    <a:lnTo>
                      <a:pt x="1387" y="113"/>
                    </a:lnTo>
                    <a:lnTo>
                      <a:pt x="1390" y="118"/>
                    </a:lnTo>
                    <a:lnTo>
                      <a:pt x="1390" y="118"/>
                    </a:lnTo>
                    <a:lnTo>
                      <a:pt x="1389" y="118"/>
                    </a:lnTo>
                    <a:lnTo>
                      <a:pt x="1383" y="118"/>
                    </a:lnTo>
                    <a:lnTo>
                      <a:pt x="1387" y="121"/>
                    </a:lnTo>
                    <a:lnTo>
                      <a:pt x="1397" y="121"/>
                    </a:lnTo>
                    <a:lnTo>
                      <a:pt x="1404" y="123"/>
                    </a:lnTo>
                    <a:lnTo>
                      <a:pt x="1406" y="125"/>
                    </a:lnTo>
                    <a:lnTo>
                      <a:pt x="1401" y="127"/>
                    </a:lnTo>
                    <a:lnTo>
                      <a:pt x="1387" y="134"/>
                    </a:lnTo>
                    <a:lnTo>
                      <a:pt x="1378" y="135"/>
                    </a:lnTo>
                    <a:lnTo>
                      <a:pt x="1375" y="135"/>
                    </a:lnTo>
                    <a:lnTo>
                      <a:pt x="1369" y="137"/>
                    </a:lnTo>
                    <a:lnTo>
                      <a:pt x="1364" y="135"/>
                    </a:lnTo>
                    <a:lnTo>
                      <a:pt x="1364" y="134"/>
                    </a:lnTo>
                    <a:lnTo>
                      <a:pt x="1361" y="135"/>
                    </a:lnTo>
                    <a:lnTo>
                      <a:pt x="1359" y="134"/>
                    </a:lnTo>
                    <a:lnTo>
                      <a:pt x="1356" y="135"/>
                    </a:lnTo>
                    <a:lnTo>
                      <a:pt x="1354" y="137"/>
                    </a:lnTo>
                    <a:lnTo>
                      <a:pt x="1356" y="137"/>
                    </a:lnTo>
                    <a:lnTo>
                      <a:pt x="1359" y="140"/>
                    </a:lnTo>
                    <a:lnTo>
                      <a:pt x="1361" y="137"/>
                    </a:lnTo>
                    <a:lnTo>
                      <a:pt x="1371" y="137"/>
                    </a:lnTo>
                    <a:lnTo>
                      <a:pt x="1376" y="137"/>
                    </a:lnTo>
                    <a:lnTo>
                      <a:pt x="1389" y="137"/>
                    </a:lnTo>
                    <a:lnTo>
                      <a:pt x="1397" y="137"/>
                    </a:lnTo>
                    <a:lnTo>
                      <a:pt x="1401" y="132"/>
                    </a:lnTo>
                    <a:lnTo>
                      <a:pt x="1406" y="130"/>
                    </a:lnTo>
                    <a:lnTo>
                      <a:pt x="1409" y="132"/>
                    </a:lnTo>
                    <a:lnTo>
                      <a:pt x="1413" y="132"/>
                    </a:lnTo>
                    <a:lnTo>
                      <a:pt x="1418" y="132"/>
                    </a:lnTo>
                    <a:lnTo>
                      <a:pt x="1416" y="137"/>
                    </a:lnTo>
                    <a:lnTo>
                      <a:pt x="1413" y="140"/>
                    </a:lnTo>
                    <a:lnTo>
                      <a:pt x="1409" y="144"/>
                    </a:lnTo>
                    <a:lnTo>
                      <a:pt x="1406" y="144"/>
                    </a:lnTo>
                    <a:lnTo>
                      <a:pt x="1399" y="146"/>
                    </a:lnTo>
                    <a:lnTo>
                      <a:pt x="1397" y="149"/>
                    </a:lnTo>
                    <a:lnTo>
                      <a:pt x="1394" y="149"/>
                    </a:lnTo>
                    <a:lnTo>
                      <a:pt x="1390" y="154"/>
                    </a:lnTo>
                    <a:lnTo>
                      <a:pt x="1387" y="156"/>
                    </a:lnTo>
                    <a:lnTo>
                      <a:pt x="1382" y="156"/>
                    </a:lnTo>
                    <a:lnTo>
                      <a:pt x="1378" y="158"/>
                    </a:lnTo>
                    <a:lnTo>
                      <a:pt x="1376" y="158"/>
                    </a:lnTo>
                    <a:lnTo>
                      <a:pt x="1373" y="160"/>
                    </a:lnTo>
                    <a:lnTo>
                      <a:pt x="1366" y="160"/>
                    </a:lnTo>
                    <a:lnTo>
                      <a:pt x="1364" y="165"/>
                    </a:lnTo>
                    <a:lnTo>
                      <a:pt x="1359" y="167"/>
                    </a:lnTo>
                    <a:lnTo>
                      <a:pt x="1356" y="168"/>
                    </a:lnTo>
                    <a:lnTo>
                      <a:pt x="1352" y="168"/>
                    </a:lnTo>
                    <a:lnTo>
                      <a:pt x="1347" y="168"/>
                    </a:lnTo>
                    <a:lnTo>
                      <a:pt x="1347" y="168"/>
                    </a:lnTo>
                    <a:lnTo>
                      <a:pt x="1345" y="172"/>
                    </a:lnTo>
                    <a:lnTo>
                      <a:pt x="1345" y="174"/>
                    </a:lnTo>
                    <a:lnTo>
                      <a:pt x="1342" y="177"/>
                    </a:lnTo>
                    <a:lnTo>
                      <a:pt x="1340" y="180"/>
                    </a:lnTo>
                    <a:lnTo>
                      <a:pt x="1333" y="180"/>
                    </a:lnTo>
                    <a:lnTo>
                      <a:pt x="1328" y="182"/>
                    </a:lnTo>
                    <a:lnTo>
                      <a:pt x="1328" y="180"/>
                    </a:lnTo>
                    <a:lnTo>
                      <a:pt x="1324" y="179"/>
                    </a:lnTo>
                    <a:lnTo>
                      <a:pt x="1328" y="177"/>
                    </a:lnTo>
                    <a:lnTo>
                      <a:pt x="1328" y="174"/>
                    </a:lnTo>
                    <a:lnTo>
                      <a:pt x="1324" y="172"/>
                    </a:lnTo>
                    <a:lnTo>
                      <a:pt x="1324" y="177"/>
                    </a:lnTo>
                    <a:lnTo>
                      <a:pt x="1324" y="179"/>
                    </a:lnTo>
                    <a:lnTo>
                      <a:pt x="1324" y="180"/>
                    </a:lnTo>
                    <a:lnTo>
                      <a:pt x="1328" y="184"/>
                    </a:lnTo>
                    <a:lnTo>
                      <a:pt x="1328" y="187"/>
                    </a:lnTo>
                    <a:lnTo>
                      <a:pt x="1324" y="191"/>
                    </a:lnTo>
                    <a:lnTo>
                      <a:pt x="1323" y="191"/>
                    </a:lnTo>
                    <a:lnTo>
                      <a:pt x="1319" y="187"/>
                    </a:lnTo>
                    <a:lnTo>
                      <a:pt x="1317" y="189"/>
                    </a:lnTo>
                    <a:lnTo>
                      <a:pt x="1310" y="187"/>
                    </a:lnTo>
                    <a:lnTo>
                      <a:pt x="1309" y="189"/>
                    </a:lnTo>
                    <a:lnTo>
                      <a:pt x="1307" y="189"/>
                    </a:lnTo>
                    <a:lnTo>
                      <a:pt x="1307" y="186"/>
                    </a:lnTo>
                    <a:lnTo>
                      <a:pt x="1305" y="184"/>
                    </a:lnTo>
                    <a:lnTo>
                      <a:pt x="1305" y="187"/>
                    </a:lnTo>
                    <a:lnTo>
                      <a:pt x="1302" y="187"/>
                    </a:lnTo>
                    <a:lnTo>
                      <a:pt x="1302" y="191"/>
                    </a:lnTo>
                    <a:lnTo>
                      <a:pt x="1307" y="191"/>
                    </a:lnTo>
                    <a:lnTo>
                      <a:pt x="1316" y="191"/>
                    </a:lnTo>
                    <a:lnTo>
                      <a:pt x="1319" y="194"/>
                    </a:lnTo>
                    <a:lnTo>
                      <a:pt x="1317" y="196"/>
                    </a:lnTo>
                    <a:lnTo>
                      <a:pt x="1314" y="200"/>
                    </a:lnTo>
                    <a:lnTo>
                      <a:pt x="1309" y="200"/>
                    </a:lnTo>
                    <a:lnTo>
                      <a:pt x="1305" y="200"/>
                    </a:lnTo>
                    <a:lnTo>
                      <a:pt x="1305" y="200"/>
                    </a:lnTo>
                    <a:lnTo>
                      <a:pt x="1305" y="201"/>
                    </a:lnTo>
                    <a:lnTo>
                      <a:pt x="1307" y="200"/>
                    </a:lnTo>
                    <a:lnTo>
                      <a:pt x="1309" y="201"/>
                    </a:lnTo>
                    <a:lnTo>
                      <a:pt x="1309" y="205"/>
                    </a:lnTo>
                    <a:lnTo>
                      <a:pt x="1305" y="210"/>
                    </a:lnTo>
                    <a:lnTo>
                      <a:pt x="1300" y="210"/>
                    </a:lnTo>
                    <a:lnTo>
                      <a:pt x="1290" y="210"/>
                    </a:lnTo>
                    <a:lnTo>
                      <a:pt x="1290" y="208"/>
                    </a:lnTo>
                    <a:lnTo>
                      <a:pt x="1286" y="208"/>
                    </a:lnTo>
                    <a:lnTo>
                      <a:pt x="1284" y="208"/>
                    </a:lnTo>
                    <a:lnTo>
                      <a:pt x="1284" y="200"/>
                    </a:lnTo>
                    <a:lnTo>
                      <a:pt x="1279" y="200"/>
                    </a:lnTo>
                    <a:lnTo>
                      <a:pt x="1279" y="200"/>
                    </a:lnTo>
                    <a:lnTo>
                      <a:pt x="1279" y="196"/>
                    </a:lnTo>
                    <a:lnTo>
                      <a:pt x="1277" y="194"/>
                    </a:lnTo>
                    <a:lnTo>
                      <a:pt x="1274" y="194"/>
                    </a:lnTo>
                    <a:lnTo>
                      <a:pt x="1272" y="194"/>
                    </a:lnTo>
                    <a:lnTo>
                      <a:pt x="1267" y="194"/>
                    </a:lnTo>
                    <a:lnTo>
                      <a:pt x="1265" y="196"/>
                    </a:lnTo>
                    <a:lnTo>
                      <a:pt x="1269" y="196"/>
                    </a:lnTo>
                    <a:lnTo>
                      <a:pt x="1270" y="196"/>
                    </a:lnTo>
                    <a:lnTo>
                      <a:pt x="1272" y="196"/>
                    </a:lnTo>
                    <a:lnTo>
                      <a:pt x="1279" y="203"/>
                    </a:lnTo>
                    <a:lnTo>
                      <a:pt x="1279" y="214"/>
                    </a:lnTo>
                    <a:lnTo>
                      <a:pt x="1279" y="215"/>
                    </a:lnTo>
                    <a:lnTo>
                      <a:pt x="1274" y="214"/>
                    </a:lnTo>
                    <a:lnTo>
                      <a:pt x="1272" y="212"/>
                    </a:lnTo>
                    <a:lnTo>
                      <a:pt x="1270" y="212"/>
                    </a:lnTo>
                    <a:lnTo>
                      <a:pt x="1270" y="215"/>
                    </a:lnTo>
                    <a:lnTo>
                      <a:pt x="1269" y="215"/>
                    </a:lnTo>
                    <a:lnTo>
                      <a:pt x="1265" y="212"/>
                    </a:lnTo>
                    <a:lnTo>
                      <a:pt x="1262" y="212"/>
                    </a:lnTo>
                    <a:lnTo>
                      <a:pt x="1260" y="215"/>
                    </a:lnTo>
                    <a:lnTo>
                      <a:pt x="1258" y="215"/>
                    </a:lnTo>
                    <a:lnTo>
                      <a:pt x="1257" y="212"/>
                    </a:lnTo>
                    <a:lnTo>
                      <a:pt x="1255" y="212"/>
                    </a:lnTo>
                    <a:lnTo>
                      <a:pt x="1251" y="208"/>
                    </a:lnTo>
                    <a:lnTo>
                      <a:pt x="1250" y="208"/>
                    </a:lnTo>
                    <a:lnTo>
                      <a:pt x="1250" y="205"/>
                    </a:lnTo>
                    <a:lnTo>
                      <a:pt x="1246" y="203"/>
                    </a:lnTo>
                    <a:lnTo>
                      <a:pt x="1241" y="203"/>
                    </a:lnTo>
                    <a:lnTo>
                      <a:pt x="1239" y="200"/>
                    </a:lnTo>
                    <a:lnTo>
                      <a:pt x="1237" y="201"/>
                    </a:lnTo>
                    <a:lnTo>
                      <a:pt x="1239" y="205"/>
                    </a:lnTo>
                    <a:lnTo>
                      <a:pt x="1243" y="208"/>
                    </a:lnTo>
                    <a:lnTo>
                      <a:pt x="1246" y="208"/>
                    </a:lnTo>
                    <a:lnTo>
                      <a:pt x="1251" y="214"/>
                    </a:lnTo>
                    <a:lnTo>
                      <a:pt x="1250" y="217"/>
                    </a:lnTo>
                    <a:lnTo>
                      <a:pt x="1239" y="214"/>
                    </a:lnTo>
                    <a:lnTo>
                      <a:pt x="1236" y="212"/>
                    </a:lnTo>
                    <a:lnTo>
                      <a:pt x="1236" y="208"/>
                    </a:lnTo>
                    <a:lnTo>
                      <a:pt x="1234" y="205"/>
                    </a:lnTo>
                    <a:lnTo>
                      <a:pt x="1232" y="208"/>
                    </a:lnTo>
                    <a:lnTo>
                      <a:pt x="1234" y="208"/>
                    </a:lnTo>
                    <a:lnTo>
                      <a:pt x="1232" y="212"/>
                    </a:lnTo>
                    <a:lnTo>
                      <a:pt x="1229" y="210"/>
                    </a:lnTo>
                    <a:lnTo>
                      <a:pt x="1229" y="208"/>
                    </a:lnTo>
                    <a:lnTo>
                      <a:pt x="1224" y="210"/>
                    </a:lnTo>
                    <a:lnTo>
                      <a:pt x="1224" y="212"/>
                    </a:lnTo>
                    <a:lnTo>
                      <a:pt x="1229" y="214"/>
                    </a:lnTo>
                    <a:lnTo>
                      <a:pt x="1229" y="217"/>
                    </a:lnTo>
                    <a:lnTo>
                      <a:pt x="1232" y="217"/>
                    </a:lnTo>
                    <a:lnTo>
                      <a:pt x="1232" y="215"/>
                    </a:lnTo>
                    <a:lnTo>
                      <a:pt x="1236" y="215"/>
                    </a:lnTo>
                    <a:lnTo>
                      <a:pt x="1237" y="219"/>
                    </a:lnTo>
                    <a:lnTo>
                      <a:pt x="1243" y="219"/>
                    </a:lnTo>
                    <a:lnTo>
                      <a:pt x="1244" y="222"/>
                    </a:lnTo>
                    <a:lnTo>
                      <a:pt x="1248" y="222"/>
                    </a:lnTo>
                    <a:lnTo>
                      <a:pt x="1250" y="222"/>
                    </a:lnTo>
                    <a:lnTo>
                      <a:pt x="1258" y="224"/>
                    </a:lnTo>
                    <a:lnTo>
                      <a:pt x="1260" y="224"/>
                    </a:lnTo>
                    <a:lnTo>
                      <a:pt x="1257" y="227"/>
                    </a:lnTo>
                    <a:lnTo>
                      <a:pt x="1258" y="231"/>
                    </a:lnTo>
                    <a:lnTo>
                      <a:pt x="1258" y="233"/>
                    </a:lnTo>
                    <a:lnTo>
                      <a:pt x="1258" y="236"/>
                    </a:lnTo>
                    <a:lnTo>
                      <a:pt x="1257" y="238"/>
                    </a:lnTo>
                    <a:lnTo>
                      <a:pt x="1255" y="238"/>
                    </a:lnTo>
                    <a:lnTo>
                      <a:pt x="1255" y="234"/>
                    </a:lnTo>
                    <a:lnTo>
                      <a:pt x="1250" y="234"/>
                    </a:lnTo>
                    <a:lnTo>
                      <a:pt x="1244" y="231"/>
                    </a:lnTo>
                    <a:lnTo>
                      <a:pt x="1243" y="227"/>
                    </a:lnTo>
                    <a:lnTo>
                      <a:pt x="1244" y="224"/>
                    </a:lnTo>
                    <a:lnTo>
                      <a:pt x="1243" y="222"/>
                    </a:lnTo>
                    <a:lnTo>
                      <a:pt x="1236" y="222"/>
                    </a:lnTo>
                    <a:lnTo>
                      <a:pt x="1229" y="219"/>
                    </a:lnTo>
                    <a:lnTo>
                      <a:pt x="1227" y="219"/>
                    </a:lnTo>
                    <a:lnTo>
                      <a:pt x="1224" y="219"/>
                    </a:lnTo>
                    <a:lnTo>
                      <a:pt x="1224" y="219"/>
                    </a:lnTo>
                    <a:lnTo>
                      <a:pt x="1227" y="222"/>
                    </a:lnTo>
                    <a:lnTo>
                      <a:pt x="1234" y="222"/>
                    </a:lnTo>
                    <a:lnTo>
                      <a:pt x="1241" y="224"/>
                    </a:lnTo>
                    <a:lnTo>
                      <a:pt x="1241" y="227"/>
                    </a:lnTo>
                    <a:lnTo>
                      <a:pt x="1239" y="227"/>
                    </a:lnTo>
                    <a:lnTo>
                      <a:pt x="1236" y="227"/>
                    </a:lnTo>
                    <a:lnTo>
                      <a:pt x="1229" y="227"/>
                    </a:lnTo>
                    <a:lnTo>
                      <a:pt x="1224" y="227"/>
                    </a:lnTo>
                    <a:lnTo>
                      <a:pt x="1224" y="224"/>
                    </a:lnTo>
                    <a:lnTo>
                      <a:pt x="1224" y="224"/>
                    </a:lnTo>
                    <a:lnTo>
                      <a:pt x="1217" y="224"/>
                    </a:lnTo>
                    <a:lnTo>
                      <a:pt x="1215" y="222"/>
                    </a:lnTo>
                    <a:lnTo>
                      <a:pt x="1215" y="224"/>
                    </a:lnTo>
                    <a:lnTo>
                      <a:pt x="1220" y="227"/>
                    </a:lnTo>
                    <a:lnTo>
                      <a:pt x="1220" y="227"/>
                    </a:lnTo>
                    <a:lnTo>
                      <a:pt x="1220" y="231"/>
                    </a:lnTo>
                    <a:lnTo>
                      <a:pt x="1224" y="231"/>
                    </a:lnTo>
                    <a:lnTo>
                      <a:pt x="1224" y="231"/>
                    </a:lnTo>
                    <a:lnTo>
                      <a:pt x="1224" y="231"/>
                    </a:lnTo>
                    <a:lnTo>
                      <a:pt x="1229" y="231"/>
                    </a:lnTo>
                    <a:lnTo>
                      <a:pt x="1229" y="227"/>
                    </a:lnTo>
                    <a:lnTo>
                      <a:pt x="1229" y="231"/>
                    </a:lnTo>
                    <a:lnTo>
                      <a:pt x="1232" y="227"/>
                    </a:lnTo>
                    <a:lnTo>
                      <a:pt x="1236" y="231"/>
                    </a:lnTo>
                    <a:lnTo>
                      <a:pt x="1241" y="234"/>
                    </a:lnTo>
                    <a:lnTo>
                      <a:pt x="1241" y="236"/>
                    </a:lnTo>
                    <a:lnTo>
                      <a:pt x="1236" y="236"/>
                    </a:lnTo>
                    <a:lnTo>
                      <a:pt x="1232" y="238"/>
                    </a:lnTo>
                    <a:lnTo>
                      <a:pt x="1232" y="240"/>
                    </a:lnTo>
                    <a:lnTo>
                      <a:pt x="1236" y="238"/>
                    </a:lnTo>
                    <a:lnTo>
                      <a:pt x="1239" y="238"/>
                    </a:lnTo>
                    <a:lnTo>
                      <a:pt x="1241" y="238"/>
                    </a:lnTo>
                    <a:lnTo>
                      <a:pt x="1244" y="241"/>
                    </a:lnTo>
                    <a:lnTo>
                      <a:pt x="1248" y="243"/>
                    </a:lnTo>
                    <a:lnTo>
                      <a:pt x="1248" y="247"/>
                    </a:lnTo>
                    <a:lnTo>
                      <a:pt x="1244" y="254"/>
                    </a:lnTo>
                    <a:lnTo>
                      <a:pt x="1243" y="259"/>
                    </a:lnTo>
                    <a:lnTo>
                      <a:pt x="1241" y="259"/>
                    </a:lnTo>
                    <a:lnTo>
                      <a:pt x="1236" y="260"/>
                    </a:lnTo>
                    <a:lnTo>
                      <a:pt x="1234" y="260"/>
                    </a:lnTo>
                    <a:lnTo>
                      <a:pt x="1232" y="260"/>
                    </a:lnTo>
                    <a:lnTo>
                      <a:pt x="1229" y="259"/>
                    </a:lnTo>
                    <a:lnTo>
                      <a:pt x="1229" y="259"/>
                    </a:lnTo>
                    <a:lnTo>
                      <a:pt x="1224" y="255"/>
                    </a:lnTo>
                    <a:lnTo>
                      <a:pt x="1220" y="255"/>
                    </a:lnTo>
                    <a:lnTo>
                      <a:pt x="1220" y="259"/>
                    </a:lnTo>
                    <a:lnTo>
                      <a:pt x="1227" y="259"/>
                    </a:lnTo>
                    <a:lnTo>
                      <a:pt x="1227" y="260"/>
                    </a:lnTo>
                    <a:lnTo>
                      <a:pt x="1229" y="260"/>
                    </a:lnTo>
                    <a:lnTo>
                      <a:pt x="1232" y="264"/>
                    </a:lnTo>
                    <a:lnTo>
                      <a:pt x="1232" y="269"/>
                    </a:lnTo>
                    <a:lnTo>
                      <a:pt x="1232" y="271"/>
                    </a:lnTo>
                    <a:lnTo>
                      <a:pt x="1229" y="271"/>
                    </a:lnTo>
                    <a:lnTo>
                      <a:pt x="1227" y="274"/>
                    </a:lnTo>
                    <a:lnTo>
                      <a:pt x="1224" y="274"/>
                    </a:lnTo>
                    <a:lnTo>
                      <a:pt x="1218" y="271"/>
                    </a:lnTo>
                    <a:lnTo>
                      <a:pt x="1215" y="271"/>
                    </a:lnTo>
                    <a:lnTo>
                      <a:pt x="1213" y="269"/>
                    </a:lnTo>
                    <a:lnTo>
                      <a:pt x="1210" y="269"/>
                    </a:lnTo>
                    <a:lnTo>
                      <a:pt x="1210" y="271"/>
                    </a:lnTo>
                    <a:lnTo>
                      <a:pt x="1210" y="273"/>
                    </a:lnTo>
                    <a:lnTo>
                      <a:pt x="1218" y="278"/>
                    </a:lnTo>
                    <a:lnTo>
                      <a:pt x="1224" y="278"/>
                    </a:lnTo>
                    <a:lnTo>
                      <a:pt x="1224" y="281"/>
                    </a:lnTo>
                    <a:lnTo>
                      <a:pt x="1220" y="281"/>
                    </a:lnTo>
                    <a:lnTo>
                      <a:pt x="1217" y="287"/>
                    </a:lnTo>
                    <a:lnTo>
                      <a:pt x="1215" y="287"/>
                    </a:lnTo>
                    <a:lnTo>
                      <a:pt x="1211" y="281"/>
                    </a:lnTo>
                    <a:lnTo>
                      <a:pt x="1210" y="281"/>
                    </a:lnTo>
                    <a:lnTo>
                      <a:pt x="1204" y="287"/>
                    </a:lnTo>
                    <a:lnTo>
                      <a:pt x="1201" y="287"/>
                    </a:lnTo>
                    <a:lnTo>
                      <a:pt x="1197" y="281"/>
                    </a:lnTo>
                    <a:lnTo>
                      <a:pt x="1192" y="281"/>
                    </a:lnTo>
                    <a:lnTo>
                      <a:pt x="1187" y="281"/>
                    </a:lnTo>
                    <a:lnTo>
                      <a:pt x="1185" y="288"/>
                    </a:lnTo>
                    <a:lnTo>
                      <a:pt x="1182" y="292"/>
                    </a:lnTo>
                    <a:lnTo>
                      <a:pt x="1185" y="290"/>
                    </a:lnTo>
                    <a:lnTo>
                      <a:pt x="1187" y="292"/>
                    </a:lnTo>
                    <a:lnTo>
                      <a:pt x="1187" y="295"/>
                    </a:lnTo>
                    <a:lnTo>
                      <a:pt x="1182" y="299"/>
                    </a:lnTo>
                    <a:lnTo>
                      <a:pt x="1182" y="302"/>
                    </a:lnTo>
                    <a:lnTo>
                      <a:pt x="1178" y="304"/>
                    </a:lnTo>
                    <a:lnTo>
                      <a:pt x="1178" y="302"/>
                    </a:lnTo>
                    <a:lnTo>
                      <a:pt x="1175" y="304"/>
                    </a:lnTo>
                    <a:lnTo>
                      <a:pt x="1175" y="306"/>
                    </a:lnTo>
                    <a:lnTo>
                      <a:pt x="1173" y="306"/>
                    </a:lnTo>
                    <a:lnTo>
                      <a:pt x="1170" y="306"/>
                    </a:lnTo>
                    <a:lnTo>
                      <a:pt x="1170" y="306"/>
                    </a:lnTo>
                    <a:lnTo>
                      <a:pt x="1170" y="306"/>
                    </a:lnTo>
                    <a:lnTo>
                      <a:pt x="1168" y="306"/>
                    </a:lnTo>
                    <a:lnTo>
                      <a:pt x="1166" y="311"/>
                    </a:lnTo>
                    <a:lnTo>
                      <a:pt x="1163" y="313"/>
                    </a:lnTo>
                    <a:lnTo>
                      <a:pt x="1156" y="309"/>
                    </a:lnTo>
                    <a:lnTo>
                      <a:pt x="1151" y="309"/>
                    </a:lnTo>
                    <a:lnTo>
                      <a:pt x="1151" y="309"/>
                    </a:lnTo>
                    <a:lnTo>
                      <a:pt x="1147" y="309"/>
                    </a:lnTo>
                    <a:lnTo>
                      <a:pt x="1138" y="300"/>
                    </a:lnTo>
                    <a:lnTo>
                      <a:pt x="1137" y="292"/>
                    </a:lnTo>
                    <a:lnTo>
                      <a:pt x="1140" y="290"/>
                    </a:lnTo>
                    <a:lnTo>
                      <a:pt x="1140" y="288"/>
                    </a:lnTo>
                    <a:lnTo>
                      <a:pt x="1138" y="287"/>
                    </a:lnTo>
                    <a:lnTo>
                      <a:pt x="1140" y="283"/>
                    </a:lnTo>
                    <a:lnTo>
                      <a:pt x="1137" y="287"/>
                    </a:lnTo>
                    <a:lnTo>
                      <a:pt x="1137" y="290"/>
                    </a:lnTo>
                    <a:lnTo>
                      <a:pt x="1135" y="295"/>
                    </a:lnTo>
                    <a:lnTo>
                      <a:pt x="1133" y="297"/>
                    </a:lnTo>
                    <a:lnTo>
                      <a:pt x="1137" y="302"/>
                    </a:lnTo>
                    <a:lnTo>
                      <a:pt x="1135" y="304"/>
                    </a:lnTo>
                    <a:lnTo>
                      <a:pt x="1133" y="304"/>
                    </a:lnTo>
                    <a:lnTo>
                      <a:pt x="1128" y="304"/>
                    </a:lnTo>
                    <a:lnTo>
                      <a:pt x="1128" y="304"/>
                    </a:lnTo>
                    <a:lnTo>
                      <a:pt x="1124" y="304"/>
                    </a:lnTo>
                    <a:lnTo>
                      <a:pt x="1128" y="306"/>
                    </a:lnTo>
                    <a:lnTo>
                      <a:pt x="1128" y="311"/>
                    </a:lnTo>
                    <a:lnTo>
                      <a:pt x="1128" y="311"/>
                    </a:lnTo>
                    <a:lnTo>
                      <a:pt x="1131" y="306"/>
                    </a:lnTo>
                    <a:lnTo>
                      <a:pt x="1135" y="306"/>
                    </a:lnTo>
                    <a:lnTo>
                      <a:pt x="1135" y="306"/>
                    </a:lnTo>
                    <a:lnTo>
                      <a:pt x="1138" y="306"/>
                    </a:lnTo>
                    <a:lnTo>
                      <a:pt x="1142" y="306"/>
                    </a:lnTo>
                    <a:lnTo>
                      <a:pt x="1145" y="311"/>
                    </a:lnTo>
                    <a:lnTo>
                      <a:pt x="1144" y="314"/>
                    </a:lnTo>
                    <a:lnTo>
                      <a:pt x="1147" y="311"/>
                    </a:lnTo>
                    <a:lnTo>
                      <a:pt x="1152" y="309"/>
                    </a:lnTo>
                    <a:lnTo>
                      <a:pt x="1158" y="311"/>
                    </a:lnTo>
                    <a:lnTo>
                      <a:pt x="1158" y="314"/>
                    </a:lnTo>
                    <a:lnTo>
                      <a:pt x="1156" y="318"/>
                    </a:lnTo>
                    <a:lnTo>
                      <a:pt x="1156" y="323"/>
                    </a:lnTo>
                    <a:lnTo>
                      <a:pt x="1152" y="323"/>
                    </a:lnTo>
                    <a:lnTo>
                      <a:pt x="1151" y="327"/>
                    </a:lnTo>
                    <a:lnTo>
                      <a:pt x="1152" y="327"/>
                    </a:lnTo>
                    <a:lnTo>
                      <a:pt x="1156" y="327"/>
                    </a:lnTo>
                    <a:lnTo>
                      <a:pt x="1156" y="328"/>
                    </a:lnTo>
                    <a:lnTo>
                      <a:pt x="1151" y="332"/>
                    </a:lnTo>
                    <a:lnTo>
                      <a:pt x="1156" y="332"/>
                    </a:lnTo>
                    <a:lnTo>
                      <a:pt x="1156" y="328"/>
                    </a:lnTo>
                    <a:lnTo>
                      <a:pt x="1161" y="327"/>
                    </a:lnTo>
                    <a:lnTo>
                      <a:pt x="1163" y="327"/>
                    </a:lnTo>
                    <a:lnTo>
                      <a:pt x="1164" y="327"/>
                    </a:lnTo>
                    <a:lnTo>
                      <a:pt x="1166" y="327"/>
                    </a:lnTo>
                    <a:lnTo>
                      <a:pt x="1166" y="328"/>
                    </a:lnTo>
                    <a:lnTo>
                      <a:pt x="1166" y="333"/>
                    </a:lnTo>
                    <a:lnTo>
                      <a:pt x="1166" y="337"/>
                    </a:lnTo>
                    <a:lnTo>
                      <a:pt x="1161" y="344"/>
                    </a:lnTo>
                    <a:lnTo>
                      <a:pt x="1158" y="344"/>
                    </a:lnTo>
                    <a:lnTo>
                      <a:pt x="1156" y="347"/>
                    </a:lnTo>
                    <a:lnTo>
                      <a:pt x="1152" y="351"/>
                    </a:lnTo>
                    <a:lnTo>
                      <a:pt x="1151" y="354"/>
                    </a:lnTo>
                    <a:lnTo>
                      <a:pt x="1147" y="353"/>
                    </a:lnTo>
                    <a:lnTo>
                      <a:pt x="1151" y="347"/>
                    </a:lnTo>
                    <a:lnTo>
                      <a:pt x="1151" y="344"/>
                    </a:lnTo>
                    <a:lnTo>
                      <a:pt x="1151" y="344"/>
                    </a:lnTo>
                    <a:lnTo>
                      <a:pt x="1147" y="344"/>
                    </a:lnTo>
                    <a:lnTo>
                      <a:pt x="1145" y="349"/>
                    </a:lnTo>
                    <a:lnTo>
                      <a:pt x="1142" y="351"/>
                    </a:lnTo>
                    <a:lnTo>
                      <a:pt x="1137" y="354"/>
                    </a:lnTo>
                    <a:lnTo>
                      <a:pt x="1137" y="354"/>
                    </a:lnTo>
                    <a:lnTo>
                      <a:pt x="1133" y="354"/>
                    </a:lnTo>
                    <a:lnTo>
                      <a:pt x="1128" y="358"/>
                    </a:lnTo>
                    <a:lnTo>
                      <a:pt x="1124" y="358"/>
                    </a:lnTo>
                    <a:lnTo>
                      <a:pt x="1123" y="360"/>
                    </a:lnTo>
                    <a:lnTo>
                      <a:pt x="1119" y="360"/>
                    </a:lnTo>
                    <a:lnTo>
                      <a:pt x="1119" y="356"/>
                    </a:lnTo>
                    <a:lnTo>
                      <a:pt x="1118" y="354"/>
                    </a:lnTo>
                    <a:lnTo>
                      <a:pt x="1121" y="353"/>
                    </a:lnTo>
                    <a:lnTo>
                      <a:pt x="1123" y="349"/>
                    </a:lnTo>
                    <a:lnTo>
                      <a:pt x="1123" y="346"/>
                    </a:lnTo>
                    <a:lnTo>
                      <a:pt x="1119" y="340"/>
                    </a:lnTo>
                    <a:lnTo>
                      <a:pt x="1116" y="344"/>
                    </a:lnTo>
                    <a:lnTo>
                      <a:pt x="1112" y="342"/>
                    </a:lnTo>
                    <a:lnTo>
                      <a:pt x="1111" y="340"/>
                    </a:lnTo>
                    <a:lnTo>
                      <a:pt x="1112" y="337"/>
                    </a:lnTo>
                    <a:lnTo>
                      <a:pt x="1116" y="335"/>
                    </a:lnTo>
                    <a:lnTo>
                      <a:pt x="1114" y="335"/>
                    </a:lnTo>
                    <a:lnTo>
                      <a:pt x="1111" y="333"/>
                    </a:lnTo>
                    <a:lnTo>
                      <a:pt x="1109" y="328"/>
                    </a:lnTo>
                    <a:lnTo>
                      <a:pt x="1111" y="327"/>
                    </a:lnTo>
                    <a:lnTo>
                      <a:pt x="1111" y="323"/>
                    </a:lnTo>
                    <a:lnTo>
                      <a:pt x="1109" y="320"/>
                    </a:lnTo>
                    <a:lnTo>
                      <a:pt x="1109" y="323"/>
                    </a:lnTo>
                    <a:lnTo>
                      <a:pt x="1105" y="328"/>
                    </a:lnTo>
                    <a:lnTo>
                      <a:pt x="1109" y="335"/>
                    </a:lnTo>
                    <a:lnTo>
                      <a:pt x="1109" y="337"/>
                    </a:lnTo>
                    <a:lnTo>
                      <a:pt x="1107" y="337"/>
                    </a:lnTo>
                    <a:lnTo>
                      <a:pt x="1107" y="342"/>
                    </a:lnTo>
                    <a:lnTo>
                      <a:pt x="1105" y="344"/>
                    </a:lnTo>
                    <a:lnTo>
                      <a:pt x="1102" y="342"/>
                    </a:lnTo>
                    <a:lnTo>
                      <a:pt x="1100" y="342"/>
                    </a:lnTo>
                    <a:lnTo>
                      <a:pt x="1097" y="340"/>
                    </a:lnTo>
                    <a:lnTo>
                      <a:pt x="1097" y="340"/>
                    </a:lnTo>
                    <a:lnTo>
                      <a:pt x="1100" y="333"/>
                    </a:lnTo>
                    <a:lnTo>
                      <a:pt x="1097" y="328"/>
                    </a:lnTo>
                    <a:lnTo>
                      <a:pt x="1100" y="327"/>
                    </a:lnTo>
                    <a:lnTo>
                      <a:pt x="1102" y="323"/>
                    </a:lnTo>
                    <a:lnTo>
                      <a:pt x="1097" y="323"/>
                    </a:lnTo>
                    <a:lnTo>
                      <a:pt x="1097" y="327"/>
                    </a:lnTo>
                    <a:lnTo>
                      <a:pt x="1097" y="332"/>
                    </a:lnTo>
                    <a:lnTo>
                      <a:pt x="1097" y="335"/>
                    </a:lnTo>
                    <a:lnTo>
                      <a:pt x="1093" y="340"/>
                    </a:lnTo>
                    <a:lnTo>
                      <a:pt x="1091" y="340"/>
                    </a:lnTo>
                    <a:lnTo>
                      <a:pt x="1088" y="337"/>
                    </a:lnTo>
                    <a:lnTo>
                      <a:pt x="1088" y="335"/>
                    </a:lnTo>
                    <a:lnTo>
                      <a:pt x="1086" y="335"/>
                    </a:lnTo>
                    <a:lnTo>
                      <a:pt x="1086" y="332"/>
                    </a:lnTo>
                    <a:lnTo>
                      <a:pt x="1088" y="328"/>
                    </a:lnTo>
                    <a:lnTo>
                      <a:pt x="1090" y="327"/>
                    </a:lnTo>
                    <a:lnTo>
                      <a:pt x="1088" y="323"/>
                    </a:lnTo>
                    <a:lnTo>
                      <a:pt x="1086" y="323"/>
                    </a:lnTo>
                    <a:lnTo>
                      <a:pt x="1086" y="325"/>
                    </a:lnTo>
                    <a:lnTo>
                      <a:pt x="1086" y="328"/>
                    </a:lnTo>
                    <a:lnTo>
                      <a:pt x="1085" y="328"/>
                    </a:lnTo>
                    <a:lnTo>
                      <a:pt x="1083" y="333"/>
                    </a:lnTo>
                    <a:lnTo>
                      <a:pt x="1083" y="335"/>
                    </a:lnTo>
                    <a:lnTo>
                      <a:pt x="1079" y="335"/>
                    </a:lnTo>
                    <a:lnTo>
                      <a:pt x="1079" y="335"/>
                    </a:lnTo>
                    <a:lnTo>
                      <a:pt x="1078" y="337"/>
                    </a:lnTo>
                    <a:lnTo>
                      <a:pt x="1078" y="337"/>
                    </a:lnTo>
                    <a:lnTo>
                      <a:pt x="1078" y="337"/>
                    </a:lnTo>
                    <a:lnTo>
                      <a:pt x="1078" y="337"/>
                    </a:lnTo>
                    <a:close/>
                    <a:moveTo>
                      <a:pt x="1170" y="843"/>
                    </a:moveTo>
                    <a:lnTo>
                      <a:pt x="1170" y="850"/>
                    </a:lnTo>
                    <a:lnTo>
                      <a:pt x="1168" y="853"/>
                    </a:lnTo>
                    <a:lnTo>
                      <a:pt x="1170" y="857"/>
                    </a:lnTo>
                    <a:lnTo>
                      <a:pt x="1170" y="855"/>
                    </a:lnTo>
                    <a:lnTo>
                      <a:pt x="1170" y="852"/>
                    </a:lnTo>
                    <a:lnTo>
                      <a:pt x="1170" y="848"/>
                    </a:lnTo>
                    <a:lnTo>
                      <a:pt x="1170" y="845"/>
                    </a:lnTo>
                    <a:lnTo>
                      <a:pt x="1170" y="843"/>
                    </a:lnTo>
                    <a:lnTo>
                      <a:pt x="1170" y="843"/>
                    </a:lnTo>
                    <a:lnTo>
                      <a:pt x="1170" y="843"/>
                    </a:lnTo>
                    <a:lnTo>
                      <a:pt x="1170" y="843"/>
                    </a:lnTo>
                    <a:close/>
                    <a:moveTo>
                      <a:pt x="1166" y="826"/>
                    </a:moveTo>
                    <a:lnTo>
                      <a:pt x="1164" y="824"/>
                    </a:lnTo>
                    <a:lnTo>
                      <a:pt x="1166" y="822"/>
                    </a:lnTo>
                    <a:lnTo>
                      <a:pt x="1168" y="824"/>
                    </a:lnTo>
                    <a:lnTo>
                      <a:pt x="1168" y="826"/>
                    </a:lnTo>
                    <a:lnTo>
                      <a:pt x="1166" y="826"/>
                    </a:lnTo>
                    <a:lnTo>
                      <a:pt x="1166" y="826"/>
                    </a:lnTo>
                    <a:lnTo>
                      <a:pt x="1166" y="826"/>
                    </a:lnTo>
                    <a:lnTo>
                      <a:pt x="1166" y="826"/>
                    </a:lnTo>
                    <a:close/>
                    <a:moveTo>
                      <a:pt x="1161" y="815"/>
                    </a:moveTo>
                    <a:lnTo>
                      <a:pt x="1163" y="812"/>
                    </a:lnTo>
                    <a:lnTo>
                      <a:pt x="1166" y="812"/>
                    </a:lnTo>
                    <a:lnTo>
                      <a:pt x="1166" y="812"/>
                    </a:lnTo>
                    <a:lnTo>
                      <a:pt x="1164" y="815"/>
                    </a:lnTo>
                    <a:lnTo>
                      <a:pt x="1163" y="815"/>
                    </a:lnTo>
                    <a:lnTo>
                      <a:pt x="1161" y="815"/>
                    </a:lnTo>
                    <a:lnTo>
                      <a:pt x="1161" y="815"/>
                    </a:lnTo>
                    <a:lnTo>
                      <a:pt x="1161" y="815"/>
                    </a:lnTo>
                    <a:lnTo>
                      <a:pt x="1161" y="815"/>
                    </a:lnTo>
                    <a:close/>
                    <a:moveTo>
                      <a:pt x="1133" y="560"/>
                    </a:moveTo>
                    <a:lnTo>
                      <a:pt x="1133" y="556"/>
                    </a:lnTo>
                    <a:lnTo>
                      <a:pt x="1135" y="556"/>
                    </a:lnTo>
                    <a:lnTo>
                      <a:pt x="1135" y="560"/>
                    </a:lnTo>
                    <a:lnTo>
                      <a:pt x="1133" y="560"/>
                    </a:lnTo>
                    <a:lnTo>
                      <a:pt x="1133" y="560"/>
                    </a:lnTo>
                    <a:lnTo>
                      <a:pt x="1133" y="560"/>
                    </a:lnTo>
                    <a:lnTo>
                      <a:pt x="1133" y="560"/>
                    </a:lnTo>
                    <a:close/>
                    <a:moveTo>
                      <a:pt x="1138" y="561"/>
                    </a:moveTo>
                    <a:lnTo>
                      <a:pt x="1138" y="560"/>
                    </a:lnTo>
                    <a:lnTo>
                      <a:pt x="1138" y="556"/>
                    </a:lnTo>
                    <a:lnTo>
                      <a:pt x="1140" y="556"/>
                    </a:lnTo>
                    <a:lnTo>
                      <a:pt x="1142" y="560"/>
                    </a:lnTo>
                    <a:lnTo>
                      <a:pt x="1140" y="561"/>
                    </a:lnTo>
                    <a:lnTo>
                      <a:pt x="1138" y="561"/>
                    </a:lnTo>
                    <a:lnTo>
                      <a:pt x="1138" y="561"/>
                    </a:lnTo>
                    <a:lnTo>
                      <a:pt x="1138" y="561"/>
                    </a:lnTo>
                    <a:lnTo>
                      <a:pt x="1138" y="561"/>
                    </a:lnTo>
                    <a:close/>
                    <a:moveTo>
                      <a:pt x="1133" y="570"/>
                    </a:moveTo>
                    <a:lnTo>
                      <a:pt x="1131" y="568"/>
                    </a:lnTo>
                    <a:lnTo>
                      <a:pt x="1131" y="566"/>
                    </a:lnTo>
                    <a:lnTo>
                      <a:pt x="1131" y="565"/>
                    </a:lnTo>
                    <a:lnTo>
                      <a:pt x="1133" y="561"/>
                    </a:lnTo>
                    <a:lnTo>
                      <a:pt x="1135" y="565"/>
                    </a:lnTo>
                    <a:lnTo>
                      <a:pt x="1137" y="565"/>
                    </a:lnTo>
                    <a:lnTo>
                      <a:pt x="1138" y="565"/>
                    </a:lnTo>
                    <a:lnTo>
                      <a:pt x="1135" y="566"/>
                    </a:lnTo>
                    <a:lnTo>
                      <a:pt x="1133" y="570"/>
                    </a:lnTo>
                    <a:lnTo>
                      <a:pt x="1133" y="570"/>
                    </a:lnTo>
                    <a:lnTo>
                      <a:pt x="1133" y="570"/>
                    </a:lnTo>
                    <a:lnTo>
                      <a:pt x="1133" y="570"/>
                    </a:lnTo>
                    <a:lnTo>
                      <a:pt x="1133" y="570"/>
                    </a:lnTo>
                    <a:close/>
                    <a:moveTo>
                      <a:pt x="1184" y="646"/>
                    </a:moveTo>
                    <a:lnTo>
                      <a:pt x="1185" y="646"/>
                    </a:lnTo>
                    <a:lnTo>
                      <a:pt x="1189" y="646"/>
                    </a:lnTo>
                    <a:lnTo>
                      <a:pt x="1187" y="646"/>
                    </a:lnTo>
                    <a:lnTo>
                      <a:pt x="1185" y="646"/>
                    </a:lnTo>
                    <a:lnTo>
                      <a:pt x="1184" y="646"/>
                    </a:lnTo>
                    <a:lnTo>
                      <a:pt x="1184" y="646"/>
                    </a:lnTo>
                    <a:lnTo>
                      <a:pt x="1184" y="646"/>
                    </a:lnTo>
                    <a:lnTo>
                      <a:pt x="1184" y="646"/>
                    </a:lnTo>
                    <a:close/>
                    <a:moveTo>
                      <a:pt x="1178" y="646"/>
                    </a:moveTo>
                    <a:lnTo>
                      <a:pt x="1178" y="643"/>
                    </a:lnTo>
                    <a:lnTo>
                      <a:pt x="1182" y="643"/>
                    </a:lnTo>
                    <a:lnTo>
                      <a:pt x="1182" y="643"/>
                    </a:lnTo>
                    <a:lnTo>
                      <a:pt x="1184" y="643"/>
                    </a:lnTo>
                    <a:lnTo>
                      <a:pt x="1182" y="646"/>
                    </a:lnTo>
                    <a:lnTo>
                      <a:pt x="1178" y="646"/>
                    </a:lnTo>
                    <a:lnTo>
                      <a:pt x="1178" y="646"/>
                    </a:lnTo>
                    <a:lnTo>
                      <a:pt x="1178" y="646"/>
                    </a:lnTo>
                    <a:lnTo>
                      <a:pt x="1178" y="646"/>
                    </a:lnTo>
                    <a:lnTo>
                      <a:pt x="1178" y="646"/>
                    </a:lnTo>
                    <a:close/>
                    <a:moveTo>
                      <a:pt x="1168" y="681"/>
                    </a:moveTo>
                    <a:lnTo>
                      <a:pt x="1170" y="683"/>
                    </a:lnTo>
                    <a:lnTo>
                      <a:pt x="1173" y="681"/>
                    </a:lnTo>
                    <a:lnTo>
                      <a:pt x="1170" y="681"/>
                    </a:lnTo>
                    <a:lnTo>
                      <a:pt x="1168" y="681"/>
                    </a:lnTo>
                    <a:lnTo>
                      <a:pt x="1168" y="681"/>
                    </a:lnTo>
                    <a:lnTo>
                      <a:pt x="1168" y="681"/>
                    </a:lnTo>
                    <a:lnTo>
                      <a:pt x="1168" y="681"/>
                    </a:lnTo>
                    <a:close/>
                    <a:moveTo>
                      <a:pt x="1182" y="697"/>
                    </a:moveTo>
                    <a:lnTo>
                      <a:pt x="1185" y="699"/>
                    </a:lnTo>
                    <a:lnTo>
                      <a:pt x="1187" y="697"/>
                    </a:lnTo>
                    <a:lnTo>
                      <a:pt x="1185" y="697"/>
                    </a:lnTo>
                    <a:lnTo>
                      <a:pt x="1184" y="697"/>
                    </a:lnTo>
                    <a:lnTo>
                      <a:pt x="1184" y="697"/>
                    </a:lnTo>
                    <a:lnTo>
                      <a:pt x="1182" y="697"/>
                    </a:lnTo>
                    <a:lnTo>
                      <a:pt x="1182" y="697"/>
                    </a:lnTo>
                    <a:lnTo>
                      <a:pt x="1182" y="697"/>
                    </a:lnTo>
                    <a:lnTo>
                      <a:pt x="1182" y="697"/>
                    </a:lnTo>
                    <a:close/>
                    <a:moveTo>
                      <a:pt x="1210" y="721"/>
                    </a:moveTo>
                    <a:lnTo>
                      <a:pt x="1210" y="720"/>
                    </a:lnTo>
                    <a:lnTo>
                      <a:pt x="1210" y="718"/>
                    </a:lnTo>
                    <a:lnTo>
                      <a:pt x="1211" y="720"/>
                    </a:lnTo>
                    <a:lnTo>
                      <a:pt x="1211" y="721"/>
                    </a:lnTo>
                    <a:lnTo>
                      <a:pt x="1210" y="721"/>
                    </a:lnTo>
                    <a:lnTo>
                      <a:pt x="1210" y="721"/>
                    </a:lnTo>
                    <a:lnTo>
                      <a:pt x="1210" y="721"/>
                    </a:lnTo>
                    <a:lnTo>
                      <a:pt x="1210" y="721"/>
                    </a:lnTo>
                    <a:lnTo>
                      <a:pt x="1210" y="721"/>
                    </a:lnTo>
                    <a:close/>
                    <a:moveTo>
                      <a:pt x="1220" y="739"/>
                    </a:moveTo>
                    <a:lnTo>
                      <a:pt x="1220" y="735"/>
                    </a:lnTo>
                    <a:lnTo>
                      <a:pt x="1224" y="733"/>
                    </a:lnTo>
                    <a:lnTo>
                      <a:pt x="1227" y="733"/>
                    </a:lnTo>
                    <a:lnTo>
                      <a:pt x="1229" y="733"/>
                    </a:lnTo>
                    <a:lnTo>
                      <a:pt x="1224" y="737"/>
                    </a:lnTo>
                    <a:lnTo>
                      <a:pt x="1224" y="739"/>
                    </a:lnTo>
                    <a:lnTo>
                      <a:pt x="1224" y="739"/>
                    </a:lnTo>
                    <a:lnTo>
                      <a:pt x="1220" y="739"/>
                    </a:lnTo>
                    <a:lnTo>
                      <a:pt x="1220" y="739"/>
                    </a:lnTo>
                    <a:lnTo>
                      <a:pt x="1220" y="739"/>
                    </a:lnTo>
                    <a:lnTo>
                      <a:pt x="1220" y="739"/>
                    </a:lnTo>
                    <a:close/>
                    <a:moveTo>
                      <a:pt x="1128" y="373"/>
                    </a:moveTo>
                    <a:lnTo>
                      <a:pt x="1128" y="368"/>
                    </a:lnTo>
                    <a:lnTo>
                      <a:pt x="1128" y="368"/>
                    </a:lnTo>
                    <a:lnTo>
                      <a:pt x="1131" y="365"/>
                    </a:lnTo>
                    <a:lnTo>
                      <a:pt x="1138" y="360"/>
                    </a:lnTo>
                    <a:lnTo>
                      <a:pt x="1142" y="360"/>
                    </a:lnTo>
                    <a:lnTo>
                      <a:pt x="1140" y="365"/>
                    </a:lnTo>
                    <a:lnTo>
                      <a:pt x="1135" y="368"/>
                    </a:lnTo>
                    <a:lnTo>
                      <a:pt x="1133" y="370"/>
                    </a:lnTo>
                    <a:lnTo>
                      <a:pt x="1135" y="372"/>
                    </a:lnTo>
                    <a:lnTo>
                      <a:pt x="1135" y="373"/>
                    </a:lnTo>
                    <a:lnTo>
                      <a:pt x="1133" y="373"/>
                    </a:lnTo>
                    <a:lnTo>
                      <a:pt x="1131" y="370"/>
                    </a:lnTo>
                    <a:lnTo>
                      <a:pt x="1130" y="372"/>
                    </a:lnTo>
                    <a:lnTo>
                      <a:pt x="1128" y="373"/>
                    </a:lnTo>
                    <a:lnTo>
                      <a:pt x="1128" y="373"/>
                    </a:lnTo>
                    <a:lnTo>
                      <a:pt x="1128" y="373"/>
                    </a:lnTo>
                    <a:lnTo>
                      <a:pt x="1128" y="373"/>
                    </a:lnTo>
                    <a:lnTo>
                      <a:pt x="1128" y="373"/>
                    </a:lnTo>
                    <a:close/>
                    <a:moveTo>
                      <a:pt x="1111" y="358"/>
                    </a:moveTo>
                    <a:lnTo>
                      <a:pt x="1111" y="358"/>
                    </a:lnTo>
                    <a:lnTo>
                      <a:pt x="1112" y="360"/>
                    </a:lnTo>
                    <a:lnTo>
                      <a:pt x="1114" y="360"/>
                    </a:lnTo>
                    <a:lnTo>
                      <a:pt x="1116" y="358"/>
                    </a:lnTo>
                    <a:lnTo>
                      <a:pt x="1114" y="356"/>
                    </a:lnTo>
                    <a:lnTo>
                      <a:pt x="1111" y="358"/>
                    </a:lnTo>
                    <a:lnTo>
                      <a:pt x="1111" y="358"/>
                    </a:lnTo>
                    <a:lnTo>
                      <a:pt x="1111" y="358"/>
                    </a:lnTo>
                    <a:lnTo>
                      <a:pt x="1111" y="358"/>
                    </a:lnTo>
                    <a:close/>
                    <a:moveTo>
                      <a:pt x="1020" y="318"/>
                    </a:moveTo>
                    <a:lnTo>
                      <a:pt x="1015" y="314"/>
                    </a:lnTo>
                    <a:lnTo>
                      <a:pt x="1015" y="311"/>
                    </a:lnTo>
                    <a:lnTo>
                      <a:pt x="1015" y="306"/>
                    </a:lnTo>
                    <a:lnTo>
                      <a:pt x="1013" y="304"/>
                    </a:lnTo>
                    <a:lnTo>
                      <a:pt x="1013" y="300"/>
                    </a:lnTo>
                    <a:lnTo>
                      <a:pt x="1013" y="299"/>
                    </a:lnTo>
                    <a:lnTo>
                      <a:pt x="1017" y="297"/>
                    </a:lnTo>
                    <a:lnTo>
                      <a:pt x="1020" y="300"/>
                    </a:lnTo>
                    <a:lnTo>
                      <a:pt x="1024" y="304"/>
                    </a:lnTo>
                    <a:lnTo>
                      <a:pt x="1020" y="309"/>
                    </a:lnTo>
                    <a:lnTo>
                      <a:pt x="1020" y="311"/>
                    </a:lnTo>
                    <a:lnTo>
                      <a:pt x="1020" y="313"/>
                    </a:lnTo>
                    <a:lnTo>
                      <a:pt x="1020" y="318"/>
                    </a:lnTo>
                    <a:lnTo>
                      <a:pt x="1020" y="318"/>
                    </a:lnTo>
                    <a:lnTo>
                      <a:pt x="1020" y="318"/>
                    </a:lnTo>
                    <a:lnTo>
                      <a:pt x="1020" y="318"/>
                    </a:lnTo>
                    <a:lnTo>
                      <a:pt x="1020" y="318"/>
                    </a:lnTo>
                    <a:close/>
                    <a:moveTo>
                      <a:pt x="1018" y="127"/>
                    </a:moveTo>
                    <a:lnTo>
                      <a:pt x="1020" y="123"/>
                    </a:lnTo>
                    <a:lnTo>
                      <a:pt x="1024" y="118"/>
                    </a:lnTo>
                    <a:lnTo>
                      <a:pt x="1024" y="114"/>
                    </a:lnTo>
                    <a:lnTo>
                      <a:pt x="1029" y="113"/>
                    </a:lnTo>
                    <a:lnTo>
                      <a:pt x="1032" y="109"/>
                    </a:lnTo>
                    <a:lnTo>
                      <a:pt x="1029" y="106"/>
                    </a:lnTo>
                    <a:lnTo>
                      <a:pt x="1025" y="106"/>
                    </a:lnTo>
                    <a:lnTo>
                      <a:pt x="1024" y="106"/>
                    </a:lnTo>
                    <a:lnTo>
                      <a:pt x="1024" y="102"/>
                    </a:lnTo>
                    <a:lnTo>
                      <a:pt x="1024" y="102"/>
                    </a:lnTo>
                    <a:lnTo>
                      <a:pt x="1020" y="106"/>
                    </a:lnTo>
                    <a:lnTo>
                      <a:pt x="1015" y="107"/>
                    </a:lnTo>
                    <a:lnTo>
                      <a:pt x="1013" y="109"/>
                    </a:lnTo>
                    <a:lnTo>
                      <a:pt x="1012" y="113"/>
                    </a:lnTo>
                    <a:lnTo>
                      <a:pt x="1012" y="113"/>
                    </a:lnTo>
                    <a:lnTo>
                      <a:pt x="1015" y="114"/>
                    </a:lnTo>
                    <a:lnTo>
                      <a:pt x="1018" y="113"/>
                    </a:lnTo>
                    <a:lnTo>
                      <a:pt x="1018" y="118"/>
                    </a:lnTo>
                    <a:lnTo>
                      <a:pt x="1015" y="121"/>
                    </a:lnTo>
                    <a:lnTo>
                      <a:pt x="1015" y="123"/>
                    </a:lnTo>
                    <a:lnTo>
                      <a:pt x="1017" y="123"/>
                    </a:lnTo>
                    <a:lnTo>
                      <a:pt x="1018" y="127"/>
                    </a:lnTo>
                    <a:lnTo>
                      <a:pt x="1018" y="127"/>
                    </a:lnTo>
                    <a:lnTo>
                      <a:pt x="1018" y="127"/>
                    </a:lnTo>
                    <a:lnTo>
                      <a:pt x="1018" y="127"/>
                    </a:lnTo>
                    <a:close/>
                    <a:moveTo>
                      <a:pt x="975" y="231"/>
                    </a:moveTo>
                    <a:lnTo>
                      <a:pt x="975" y="227"/>
                    </a:lnTo>
                    <a:lnTo>
                      <a:pt x="975" y="224"/>
                    </a:lnTo>
                    <a:lnTo>
                      <a:pt x="975" y="222"/>
                    </a:lnTo>
                    <a:lnTo>
                      <a:pt x="975" y="217"/>
                    </a:lnTo>
                    <a:lnTo>
                      <a:pt x="970" y="215"/>
                    </a:lnTo>
                    <a:lnTo>
                      <a:pt x="973" y="214"/>
                    </a:lnTo>
                    <a:lnTo>
                      <a:pt x="973" y="210"/>
                    </a:lnTo>
                    <a:lnTo>
                      <a:pt x="979" y="212"/>
                    </a:lnTo>
                    <a:lnTo>
                      <a:pt x="980" y="214"/>
                    </a:lnTo>
                    <a:lnTo>
                      <a:pt x="982" y="215"/>
                    </a:lnTo>
                    <a:lnTo>
                      <a:pt x="982" y="212"/>
                    </a:lnTo>
                    <a:lnTo>
                      <a:pt x="979" y="208"/>
                    </a:lnTo>
                    <a:lnTo>
                      <a:pt x="975" y="203"/>
                    </a:lnTo>
                    <a:lnTo>
                      <a:pt x="975" y="201"/>
                    </a:lnTo>
                    <a:lnTo>
                      <a:pt x="979" y="201"/>
                    </a:lnTo>
                    <a:lnTo>
                      <a:pt x="975" y="200"/>
                    </a:lnTo>
                    <a:lnTo>
                      <a:pt x="979" y="196"/>
                    </a:lnTo>
                    <a:lnTo>
                      <a:pt x="979" y="191"/>
                    </a:lnTo>
                    <a:lnTo>
                      <a:pt x="980" y="186"/>
                    </a:lnTo>
                    <a:lnTo>
                      <a:pt x="982" y="186"/>
                    </a:lnTo>
                    <a:lnTo>
                      <a:pt x="985" y="184"/>
                    </a:lnTo>
                    <a:lnTo>
                      <a:pt x="985" y="179"/>
                    </a:lnTo>
                    <a:lnTo>
                      <a:pt x="987" y="177"/>
                    </a:lnTo>
                    <a:lnTo>
                      <a:pt x="992" y="174"/>
                    </a:lnTo>
                    <a:lnTo>
                      <a:pt x="996" y="174"/>
                    </a:lnTo>
                    <a:lnTo>
                      <a:pt x="998" y="179"/>
                    </a:lnTo>
                    <a:lnTo>
                      <a:pt x="1001" y="182"/>
                    </a:lnTo>
                    <a:lnTo>
                      <a:pt x="1001" y="186"/>
                    </a:lnTo>
                    <a:lnTo>
                      <a:pt x="1001" y="187"/>
                    </a:lnTo>
                    <a:lnTo>
                      <a:pt x="1003" y="189"/>
                    </a:lnTo>
                    <a:lnTo>
                      <a:pt x="1003" y="193"/>
                    </a:lnTo>
                    <a:lnTo>
                      <a:pt x="1005" y="194"/>
                    </a:lnTo>
                    <a:lnTo>
                      <a:pt x="1005" y="196"/>
                    </a:lnTo>
                    <a:lnTo>
                      <a:pt x="1006" y="200"/>
                    </a:lnTo>
                    <a:lnTo>
                      <a:pt x="1010" y="200"/>
                    </a:lnTo>
                    <a:lnTo>
                      <a:pt x="1010" y="200"/>
                    </a:lnTo>
                    <a:lnTo>
                      <a:pt x="1012" y="203"/>
                    </a:lnTo>
                    <a:lnTo>
                      <a:pt x="1013" y="210"/>
                    </a:lnTo>
                    <a:lnTo>
                      <a:pt x="1010" y="214"/>
                    </a:lnTo>
                    <a:lnTo>
                      <a:pt x="1008" y="215"/>
                    </a:lnTo>
                    <a:lnTo>
                      <a:pt x="1005" y="215"/>
                    </a:lnTo>
                    <a:lnTo>
                      <a:pt x="1003" y="215"/>
                    </a:lnTo>
                    <a:lnTo>
                      <a:pt x="1005" y="217"/>
                    </a:lnTo>
                    <a:lnTo>
                      <a:pt x="1006" y="217"/>
                    </a:lnTo>
                    <a:lnTo>
                      <a:pt x="1006" y="224"/>
                    </a:lnTo>
                    <a:lnTo>
                      <a:pt x="1006" y="227"/>
                    </a:lnTo>
                    <a:lnTo>
                      <a:pt x="1001" y="231"/>
                    </a:lnTo>
                    <a:lnTo>
                      <a:pt x="998" y="231"/>
                    </a:lnTo>
                    <a:lnTo>
                      <a:pt x="998" y="231"/>
                    </a:lnTo>
                    <a:lnTo>
                      <a:pt x="998" y="227"/>
                    </a:lnTo>
                    <a:lnTo>
                      <a:pt x="996" y="227"/>
                    </a:lnTo>
                    <a:lnTo>
                      <a:pt x="992" y="231"/>
                    </a:lnTo>
                    <a:lnTo>
                      <a:pt x="989" y="227"/>
                    </a:lnTo>
                    <a:lnTo>
                      <a:pt x="984" y="231"/>
                    </a:lnTo>
                    <a:lnTo>
                      <a:pt x="980" y="231"/>
                    </a:lnTo>
                    <a:lnTo>
                      <a:pt x="980" y="227"/>
                    </a:lnTo>
                    <a:lnTo>
                      <a:pt x="979" y="227"/>
                    </a:lnTo>
                    <a:lnTo>
                      <a:pt x="979" y="227"/>
                    </a:lnTo>
                    <a:lnTo>
                      <a:pt x="975" y="231"/>
                    </a:lnTo>
                    <a:lnTo>
                      <a:pt x="975" y="231"/>
                    </a:lnTo>
                    <a:lnTo>
                      <a:pt x="975" y="231"/>
                    </a:lnTo>
                    <a:lnTo>
                      <a:pt x="975" y="231"/>
                    </a:lnTo>
                    <a:close/>
                    <a:moveTo>
                      <a:pt x="1013" y="224"/>
                    </a:moveTo>
                    <a:lnTo>
                      <a:pt x="1015" y="224"/>
                    </a:lnTo>
                    <a:lnTo>
                      <a:pt x="1015" y="222"/>
                    </a:lnTo>
                    <a:lnTo>
                      <a:pt x="1015" y="215"/>
                    </a:lnTo>
                    <a:lnTo>
                      <a:pt x="1013" y="215"/>
                    </a:lnTo>
                    <a:lnTo>
                      <a:pt x="1012" y="219"/>
                    </a:lnTo>
                    <a:lnTo>
                      <a:pt x="1012" y="222"/>
                    </a:lnTo>
                    <a:lnTo>
                      <a:pt x="1013" y="224"/>
                    </a:lnTo>
                    <a:lnTo>
                      <a:pt x="1013" y="224"/>
                    </a:lnTo>
                    <a:lnTo>
                      <a:pt x="1013" y="224"/>
                    </a:lnTo>
                    <a:lnTo>
                      <a:pt x="1013" y="224"/>
                    </a:lnTo>
                    <a:close/>
                    <a:moveTo>
                      <a:pt x="1025" y="276"/>
                    </a:moveTo>
                    <a:lnTo>
                      <a:pt x="1025" y="278"/>
                    </a:lnTo>
                    <a:lnTo>
                      <a:pt x="1029" y="281"/>
                    </a:lnTo>
                    <a:lnTo>
                      <a:pt x="1032" y="281"/>
                    </a:lnTo>
                    <a:lnTo>
                      <a:pt x="1036" y="281"/>
                    </a:lnTo>
                    <a:lnTo>
                      <a:pt x="1039" y="274"/>
                    </a:lnTo>
                    <a:lnTo>
                      <a:pt x="1039" y="273"/>
                    </a:lnTo>
                    <a:lnTo>
                      <a:pt x="1038" y="271"/>
                    </a:lnTo>
                    <a:lnTo>
                      <a:pt x="1039" y="269"/>
                    </a:lnTo>
                    <a:lnTo>
                      <a:pt x="1038" y="267"/>
                    </a:lnTo>
                    <a:lnTo>
                      <a:pt x="1034" y="267"/>
                    </a:lnTo>
                    <a:lnTo>
                      <a:pt x="1032" y="262"/>
                    </a:lnTo>
                    <a:lnTo>
                      <a:pt x="1029" y="262"/>
                    </a:lnTo>
                    <a:lnTo>
                      <a:pt x="1025" y="266"/>
                    </a:lnTo>
                    <a:lnTo>
                      <a:pt x="1025" y="269"/>
                    </a:lnTo>
                    <a:lnTo>
                      <a:pt x="1024" y="273"/>
                    </a:lnTo>
                    <a:lnTo>
                      <a:pt x="1025" y="276"/>
                    </a:lnTo>
                    <a:lnTo>
                      <a:pt x="1025" y="276"/>
                    </a:lnTo>
                    <a:lnTo>
                      <a:pt x="1025" y="276"/>
                    </a:lnTo>
                    <a:lnTo>
                      <a:pt x="1025" y="276"/>
                    </a:lnTo>
                    <a:close/>
                    <a:moveTo>
                      <a:pt x="1020" y="278"/>
                    </a:moveTo>
                    <a:lnTo>
                      <a:pt x="1020" y="278"/>
                    </a:lnTo>
                    <a:lnTo>
                      <a:pt x="1020" y="281"/>
                    </a:lnTo>
                    <a:lnTo>
                      <a:pt x="1024" y="283"/>
                    </a:lnTo>
                    <a:lnTo>
                      <a:pt x="1024" y="281"/>
                    </a:lnTo>
                    <a:lnTo>
                      <a:pt x="1024" y="281"/>
                    </a:lnTo>
                    <a:lnTo>
                      <a:pt x="1024" y="278"/>
                    </a:lnTo>
                    <a:lnTo>
                      <a:pt x="1024" y="278"/>
                    </a:lnTo>
                    <a:lnTo>
                      <a:pt x="1020" y="278"/>
                    </a:lnTo>
                    <a:lnTo>
                      <a:pt x="1020" y="278"/>
                    </a:lnTo>
                    <a:lnTo>
                      <a:pt x="1020" y="278"/>
                    </a:lnTo>
                    <a:lnTo>
                      <a:pt x="1020" y="278"/>
                    </a:lnTo>
                    <a:close/>
                    <a:moveTo>
                      <a:pt x="970" y="250"/>
                    </a:moveTo>
                    <a:lnTo>
                      <a:pt x="970" y="247"/>
                    </a:lnTo>
                    <a:lnTo>
                      <a:pt x="973" y="241"/>
                    </a:lnTo>
                    <a:lnTo>
                      <a:pt x="975" y="238"/>
                    </a:lnTo>
                    <a:lnTo>
                      <a:pt x="979" y="238"/>
                    </a:lnTo>
                    <a:lnTo>
                      <a:pt x="980" y="238"/>
                    </a:lnTo>
                    <a:lnTo>
                      <a:pt x="984" y="238"/>
                    </a:lnTo>
                    <a:lnTo>
                      <a:pt x="985" y="238"/>
                    </a:lnTo>
                    <a:lnTo>
                      <a:pt x="989" y="238"/>
                    </a:lnTo>
                    <a:lnTo>
                      <a:pt x="989" y="240"/>
                    </a:lnTo>
                    <a:lnTo>
                      <a:pt x="992" y="241"/>
                    </a:lnTo>
                    <a:lnTo>
                      <a:pt x="992" y="240"/>
                    </a:lnTo>
                    <a:lnTo>
                      <a:pt x="996" y="241"/>
                    </a:lnTo>
                    <a:lnTo>
                      <a:pt x="998" y="241"/>
                    </a:lnTo>
                    <a:lnTo>
                      <a:pt x="1001" y="247"/>
                    </a:lnTo>
                    <a:lnTo>
                      <a:pt x="1003" y="247"/>
                    </a:lnTo>
                    <a:lnTo>
                      <a:pt x="1001" y="248"/>
                    </a:lnTo>
                    <a:lnTo>
                      <a:pt x="1003" y="250"/>
                    </a:lnTo>
                    <a:lnTo>
                      <a:pt x="1005" y="250"/>
                    </a:lnTo>
                    <a:lnTo>
                      <a:pt x="1008" y="248"/>
                    </a:lnTo>
                    <a:lnTo>
                      <a:pt x="1010" y="250"/>
                    </a:lnTo>
                    <a:lnTo>
                      <a:pt x="1012" y="254"/>
                    </a:lnTo>
                    <a:lnTo>
                      <a:pt x="1012" y="255"/>
                    </a:lnTo>
                    <a:lnTo>
                      <a:pt x="1013" y="255"/>
                    </a:lnTo>
                    <a:lnTo>
                      <a:pt x="1012" y="259"/>
                    </a:lnTo>
                    <a:lnTo>
                      <a:pt x="1006" y="259"/>
                    </a:lnTo>
                    <a:lnTo>
                      <a:pt x="1003" y="260"/>
                    </a:lnTo>
                    <a:lnTo>
                      <a:pt x="1001" y="262"/>
                    </a:lnTo>
                    <a:lnTo>
                      <a:pt x="996" y="259"/>
                    </a:lnTo>
                    <a:lnTo>
                      <a:pt x="991" y="259"/>
                    </a:lnTo>
                    <a:lnTo>
                      <a:pt x="985" y="255"/>
                    </a:lnTo>
                    <a:lnTo>
                      <a:pt x="982" y="255"/>
                    </a:lnTo>
                    <a:lnTo>
                      <a:pt x="979" y="255"/>
                    </a:lnTo>
                    <a:lnTo>
                      <a:pt x="979" y="250"/>
                    </a:lnTo>
                    <a:lnTo>
                      <a:pt x="975" y="250"/>
                    </a:lnTo>
                    <a:lnTo>
                      <a:pt x="970" y="250"/>
                    </a:lnTo>
                    <a:lnTo>
                      <a:pt x="970" y="250"/>
                    </a:lnTo>
                    <a:lnTo>
                      <a:pt x="970" y="250"/>
                    </a:lnTo>
                    <a:lnTo>
                      <a:pt x="970" y="250"/>
                    </a:lnTo>
                    <a:close/>
                    <a:moveTo>
                      <a:pt x="930" y="194"/>
                    </a:moveTo>
                    <a:lnTo>
                      <a:pt x="930" y="193"/>
                    </a:lnTo>
                    <a:lnTo>
                      <a:pt x="932" y="193"/>
                    </a:lnTo>
                    <a:lnTo>
                      <a:pt x="933" y="193"/>
                    </a:lnTo>
                    <a:lnTo>
                      <a:pt x="932" y="196"/>
                    </a:lnTo>
                    <a:lnTo>
                      <a:pt x="930" y="196"/>
                    </a:lnTo>
                    <a:lnTo>
                      <a:pt x="930" y="194"/>
                    </a:lnTo>
                    <a:lnTo>
                      <a:pt x="930" y="194"/>
                    </a:lnTo>
                    <a:lnTo>
                      <a:pt x="930" y="194"/>
                    </a:lnTo>
                    <a:lnTo>
                      <a:pt x="930" y="194"/>
                    </a:lnTo>
                    <a:close/>
                    <a:moveTo>
                      <a:pt x="932" y="214"/>
                    </a:moveTo>
                    <a:lnTo>
                      <a:pt x="933" y="219"/>
                    </a:lnTo>
                    <a:lnTo>
                      <a:pt x="937" y="222"/>
                    </a:lnTo>
                    <a:lnTo>
                      <a:pt x="939" y="222"/>
                    </a:lnTo>
                    <a:lnTo>
                      <a:pt x="942" y="222"/>
                    </a:lnTo>
                    <a:lnTo>
                      <a:pt x="944" y="224"/>
                    </a:lnTo>
                    <a:lnTo>
                      <a:pt x="946" y="224"/>
                    </a:lnTo>
                    <a:lnTo>
                      <a:pt x="951" y="219"/>
                    </a:lnTo>
                    <a:lnTo>
                      <a:pt x="951" y="219"/>
                    </a:lnTo>
                    <a:lnTo>
                      <a:pt x="952" y="217"/>
                    </a:lnTo>
                    <a:lnTo>
                      <a:pt x="956" y="212"/>
                    </a:lnTo>
                    <a:lnTo>
                      <a:pt x="956" y="208"/>
                    </a:lnTo>
                    <a:lnTo>
                      <a:pt x="958" y="201"/>
                    </a:lnTo>
                    <a:lnTo>
                      <a:pt x="959" y="200"/>
                    </a:lnTo>
                    <a:lnTo>
                      <a:pt x="958" y="196"/>
                    </a:lnTo>
                    <a:lnTo>
                      <a:pt x="958" y="196"/>
                    </a:lnTo>
                    <a:lnTo>
                      <a:pt x="959" y="194"/>
                    </a:lnTo>
                    <a:lnTo>
                      <a:pt x="963" y="189"/>
                    </a:lnTo>
                    <a:lnTo>
                      <a:pt x="965" y="189"/>
                    </a:lnTo>
                    <a:lnTo>
                      <a:pt x="968" y="186"/>
                    </a:lnTo>
                    <a:lnTo>
                      <a:pt x="970" y="182"/>
                    </a:lnTo>
                    <a:lnTo>
                      <a:pt x="970" y="179"/>
                    </a:lnTo>
                    <a:lnTo>
                      <a:pt x="970" y="177"/>
                    </a:lnTo>
                    <a:lnTo>
                      <a:pt x="975" y="174"/>
                    </a:lnTo>
                    <a:lnTo>
                      <a:pt x="975" y="172"/>
                    </a:lnTo>
                    <a:lnTo>
                      <a:pt x="973" y="168"/>
                    </a:lnTo>
                    <a:lnTo>
                      <a:pt x="973" y="165"/>
                    </a:lnTo>
                    <a:lnTo>
                      <a:pt x="970" y="165"/>
                    </a:lnTo>
                    <a:lnTo>
                      <a:pt x="968" y="163"/>
                    </a:lnTo>
                    <a:lnTo>
                      <a:pt x="965" y="163"/>
                    </a:lnTo>
                    <a:lnTo>
                      <a:pt x="963" y="160"/>
                    </a:lnTo>
                    <a:lnTo>
                      <a:pt x="965" y="158"/>
                    </a:lnTo>
                    <a:lnTo>
                      <a:pt x="970" y="156"/>
                    </a:lnTo>
                    <a:lnTo>
                      <a:pt x="970" y="154"/>
                    </a:lnTo>
                    <a:lnTo>
                      <a:pt x="968" y="151"/>
                    </a:lnTo>
                    <a:lnTo>
                      <a:pt x="968" y="149"/>
                    </a:lnTo>
                    <a:lnTo>
                      <a:pt x="968" y="144"/>
                    </a:lnTo>
                    <a:lnTo>
                      <a:pt x="965" y="140"/>
                    </a:lnTo>
                    <a:lnTo>
                      <a:pt x="963" y="140"/>
                    </a:lnTo>
                    <a:lnTo>
                      <a:pt x="959" y="144"/>
                    </a:lnTo>
                    <a:lnTo>
                      <a:pt x="954" y="144"/>
                    </a:lnTo>
                    <a:lnTo>
                      <a:pt x="952" y="149"/>
                    </a:lnTo>
                    <a:lnTo>
                      <a:pt x="951" y="149"/>
                    </a:lnTo>
                    <a:lnTo>
                      <a:pt x="947" y="149"/>
                    </a:lnTo>
                    <a:lnTo>
                      <a:pt x="947" y="146"/>
                    </a:lnTo>
                    <a:lnTo>
                      <a:pt x="951" y="144"/>
                    </a:lnTo>
                    <a:lnTo>
                      <a:pt x="952" y="144"/>
                    </a:lnTo>
                    <a:lnTo>
                      <a:pt x="952" y="137"/>
                    </a:lnTo>
                    <a:lnTo>
                      <a:pt x="954" y="132"/>
                    </a:lnTo>
                    <a:lnTo>
                      <a:pt x="952" y="128"/>
                    </a:lnTo>
                    <a:lnTo>
                      <a:pt x="951" y="127"/>
                    </a:lnTo>
                    <a:lnTo>
                      <a:pt x="951" y="123"/>
                    </a:lnTo>
                    <a:lnTo>
                      <a:pt x="947" y="121"/>
                    </a:lnTo>
                    <a:lnTo>
                      <a:pt x="944" y="121"/>
                    </a:lnTo>
                    <a:lnTo>
                      <a:pt x="939" y="121"/>
                    </a:lnTo>
                    <a:lnTo>
                      <a:pt x="935" y="125"/>
                    </a:lnTo>
                    <a:lnTo>
                      <a:pt x="932" y="123"/>
                    </a:lnTo>
                    <a:lnTo>
                      <a:pt x="932" y="118"/>
                    </a:lnTo>
                    <a:lnTo>
                      <a:pt x="932" y="118"/>
                    </a:lnTo>
                    <a:lnTo>
                      <a:pt x="928" y="121"/>
                    </a:lnTo>
                    <a:lnTo>
                      <a:pt x="928" y="123"/>
                    </a:lnTo>
                    <a:lnTo>
                      <a:pt x="925" y="125"/>
                    </a:lnTo>
                    <a:lnTo>
                      <a:pt x="921" y="128"/>
                    </a:lnTo>
                    <a:lnTo>
                      <a:pt x="919" y="134"/>
                    </a:lnTo>
                    <a:lnTo>
                      <a:pt x="919" y="137"/>
                    </a:lnTo>
                    <a:lnTo>
                      <a:pt x="921" y="137"/>
                    </a:lnTo>
                    <a:lnTo>
                      <a:pt x="925" y="137"/>
                    </a:lnTo>
                    <a:lnTo>
                      <a:pt x="928" y="135"/>
                    </a:lnTo>
                    <a:lnTo>
                      <a:pt x="928" y="137"/>
                    </a:lnTo>
                    <a:lnTo>
                      <a:pt x="925" y="140"/>
                    </a:lnTo>
                    <a:lnTo>
                      <a:pt x="921" y="144"/>
                    </a:lnTo>
                    <a:lnTo>
                      <a:pt x="916" y="149"/>
                    </a:lnTo>
                    <a:lnTo>
                      <a:pt x="916" y="149"/>
                    </a:lnTo>
                    <a:lnTo>
                      <a:pt x="921" y="146"/>
                    </a:lnTo>
                    <a:lnTo>
                      <a:pt x="928" y="144"/>
                    </a:lnTo>
                    <a:lnTo>
                      <a:pt x="928" y="144"/>
                    </a:lnTo>
                    <a:lnTo>
                      <a:pt x="932" y="140"/>
                    </a:lnTo>
                    <a:lnTo>
                      <a:pt x="933" y="144"/>
                    </a:lnTo>
                    <a:lnTo>
                      <a:pt x="932" y="149"/>
                    </a:lnTo>
                    <a:lnTo>
                      <a:pt x="930" y="149"/>
                    </a:lnTo>
                    <a:lnTo>
                      <a:pt x="925" y="151"/>
                    </a:lnTo>
                    <a:lnTo>
                      <a:pt x="925" y="154"/>
                    </a:lnTo>
                    <a:lnTo>
                      <a:pt x="925" y="156"/>
                    </a:lnTo>
                    <a:lnTo>
                      <a:pt x="930" y="154"/>
                    </a:lnTo>
                    <a:lnTo>
                      <a:pt x="933" y="156"/>
                    </a:lnTo>
                    <a:lnTo>
                      <a:pt x="930" y="160"/>
                    </a:lnTo>
                    <a:lnTo>
                      <a:pt x="925" y="160"/>
                    </a:lnTo>
                    <a:lnTo>
                      <a:pt x="921" y="160"/>
                    </a:lnTo>
                    <a:lnTo>
                      <a:pt x="921" y="163"/>
                    </a:lnTo>
                    <a:lnTo>
                      <a:pt x="925" y="163"/>
                    </a:lnTo>
                    <a:lnTo>
                      <a:pt x="925" y="167"/>
                    </a:lnTo>
                    <a:lnTo>
                      <a:pt x="921" y="172"/>
                    </a:lnTo>
                    <a:lnTo>
                      <a:pt x="919" y="172"/>
                    </a:lnTo>
                    <a:lnTo>
                      <a:pt x="916" y="167"/>
                    </a:lnTo>
                    <a:lnTo>
                      <a:pt x="914" y="165"/>
                    </a:lnTo>
                    <a:lnTo>
                      <a:pt x="913" y="160"/>
                    </a:lnTo>
                    <a:lnTo>
                      <a:pt x="906" y="165"/>
                    </a:lnTo>
                    <a:lnTo>
                      <a:pt x="906" y="167"/>
                    </a:lnTo>
                    <a:lnTo>
                      <a:pt x="900" y="172"/>
                    </a:lnTo>
                    <a:lnTo>
                      <a:pt x="906" y="177"/>
                    </a:lnTo>
                    <a:lnTo>
                      <a:pt x="906" y="179"/>
                    </a:lnTo>
                    <a:lnTo>
                      <a:pt x="907" y="180"/>
                    </a:lnTo>
                    <a:lnTo>
                      <a:pt x="909" y="177"/>
                    </a:lnTo>
                    <a:lnTo>
                      <a:pt x="913" y="177"/>
                    </a:lnTo>
                    <a:lnTo>
                      <a:pt x="916" y="179"/>
                    </a:lnTo>
                    <a:lnTo>
                      <a:pt x="921" y="179"/>
                    </a:lnTo>
                    <a:lnTo>
                      <a:pt x="925" y="180"/>
                    </a:lnTo>
                    <a:lnTo>
                      <a:pt x="928" y="179"/>
                    </a:lnTo>
                    <a:lnTo>
                      <a:pt x="928" y="182"/>
                    </a:lnTo>
                    <a:lnTo>
                      <a:pt x="925" y="182"/>
                    </a:lnTo>
                    <a:lnTo>
                      <a:pt x="925" y="184"/>
                    </a:lnTo>
                    <a:lnTo>
                      <a:pt x="925" y="187"/>
                    </a:lnTo>
                    <a:lnTo>
                      <a:pt x="930" y="187"/>
                    </a:lnTo>
                    <a:lnTo>
                      <a:pt x="933" y="191"/>
                    </a:lnTo>
                    <a:lnTo>
                      <a:pt x="935" y="196"/>
                    </a:lnTo>
                    <a:lnTo>
                      <a:pt x="939" y="196"/>
                    </a:lnTo>
                    <a:lnTo>
                      <a:pt x="940" y="196"/>
                    </a:lnTo>
                    <a:lnTo>
                      <a:pt x="939" y="200"/>
                    </a:lnTo>
                    <a:lnTo>
                      <a:pt x="939" y="203"/>
                    </a:lnTo>
                    <a:lnTo>
                      <a:pt x="932" y="214"/>
                    </a:lnTo>
                    <a:lnTo>
                      <a:pt x="932" y="214"/>
                    </a:lnTo>
                    <a:lnTo>
                      <a:pt x="932" y="214"/>
                    </a:lnTo>
                    <a:lnTo>
                      <a:pt x="932" y="214"/>
                    </a:lnTo>
                    <a:close/>
                    <a:moveTo>
                      <a:pt x="914" y="189"/>
                    </a:moveTo>
                    <a:lnTo>
                      <a:pt x="916" y="186"/>
                    </a:lnTo>
                    <a:lnTo>
                      <a:pt x="919" y="184"/>
                    </a:lnTo>
                    <a:lnTo>
                      <a:pt x="921" y="184"/>
                    </a:lnTo>
                    <a:lnTo>
                      <a:pt x="921" y="184"/>
                    </a:lnTo>
                    <a:lnTo>
                      <a:pt x="921" y="187"/>
                    </a:lnTo>
                    <a:lnTo>
                      <a:pt x="916" y="189"/>
                    </a:lnTo>
                    <a:lnTo>
                      <a:pt x="914" y="189"/>
                    </a:lnTo>
                    <a:lnTo>
                      <a:pt x="914" y="189"/>
                    </a:lnTo>
                    <a:lnTo>
                      <a:pt x="914" y="189"/>
                    </a:lnTo>
                    <a:lnTo>
                      <a:pt x="914" y="189"/>
                    </a:lnTo>
                    <a:close/>
                    <a:moveTo>
                      <a:pt x="907" y="208"/>
                    </a:moveTo>
                    <a:lnTo>
                      <a:pt x="909" y="203"/>
                    </a:lnTo>
                    <a:lnTo>
                      <a:pt x="916" y="203"/>
                    </a:lnTo>
                    <a:lnTo>
                      <a:pt x="919" y="205"/>
                    </a:lnTo>
                    <a:lnTo>
                      <a:pt x="925" y="210"/>
                    </a:lnTo>
                    <a:lnTo>
                      <a:pt x="925" y="214"/>
                    </a:lnTo>
                    <a:lnTo>
                      <a:pt x="925" y="219"/>
                    </a:lnTo>
                    <a:lnTo>
                      <a:pt x="921" y="219"/>
                    </a:lnTo>
                    <a:lnTo>
                      <a:pt x="919" y="219"/>
                    </a:lnTo>
                    <a:lnTo>
                      <a:pt x="916" y="219"/>
                    </a:lnTo>
                    <a:lnTo>
                      <a:pt x="914" y="219"/>
                    </a:lnTo>
                    <a:lnTo>
                      <a:pt x="911" y="215"/>
                    </a:lnTo>
                    <a:lnTo>
                      <a:pt x="907" y="212"/>
                    </a:lnTo>
                    <a:lnTo>
                      <a:pt x="907" y="208"/>
                    </a:lnTo>
                    <a:lnTo>
                      <a:pt x="907" y="208"/>
                    </a:lnTo>
                    <a:lnTo>
                      <a:pt x="907" y="208"/>
                    </a:lnTo>
                    <a:lnTo>
                      <a:pt x="907" y="208"/>
                    </a:lnTo>
                    <a:close/>
                    <a:moveTo>
                      <a:pt x="866" y="236"/>
                    </a:moveTo>
                    <a:lnTo>
                      <a:pt x="867" y="234"/>
                    </a:lnTo>
                    <a:lnTo>
                      <a:pt x="871" y="234"/>
                    </a:lnTo>
                    <a:lnTo>
                      <a:pt x="871" y="236"/>
                    </a:lnTo>
                    <a:lnTo>
                      <a:pt x="867" y="238"/>
                    </a:lnTo>
                    <a:lnTo>
                      <a:pt x="866" y="236"/>
                    </a:lnTo>
                    <a:lnTo>
                      <a:pt x="866" y="236"/>
                    </a:lnTo>
                    <a:lnTo>
                      <a:pt x="866" y="236"/>
                    </a:lnTo>
                    <a:lnTo>
                      <a:pt x="866" y="236"/>
                    </a:lnTo>
                    <a:close/>
                    <a:moveTo>
                      <a:pt x="862" y="231"/>
                    </a:moveTo>
                    <a:lnTo>
                      <a:pt x="860" y="227"/>
                    </a:lnTo>
                    <a:lnTo>
                      <a:pt x="862" y="224"/>
                    </a:lnTo>
                    <a:lnTo>
                      <a:pt x="864" y="219"/>
                    </a:lnTo>
                    <a:lnTo>
                      <a:pt x="864" y="217"/>
                    </a:lnTo>
                    <a:lnTo>
                      <a:pt x="867" y="214"/>
                    </a:lnTo>
                    <a:lnTo>
                      <a:pt x="867" y="212"/>
                    </a:lnTo>
                    <a:lnTo>
                      <a:pt x="869" y="210"/>
                    </a:lnTo>
                    <a:lnTo>
                      <a:pt x="869" y="208"/>
                    </a:lnTo>
                    <a:lnTo>
                      <a:pt x="871" y="203"/>
                    </a:lnTo>
                    <a:lnTo>
                      <a:pt x="871" y="200"/>
                    </a:lnTo>
                    <a:lnTo>
                      <a:pt x="871" y="200"/>
                    </a:lnTo>
                    <a:lnTo>
                      <a:pt x="874" y="200"/>
                    </a:lnTo>
                    <a:lnTo>
                      <a:pt x="874" y="205"/>
                    </a:lnTo>
                    <a:lnTo>
                      <a:pt x="876" y="208"/>
                    </a:lnTo>
                    <a:lnTo>
                      <a:pt x="874" y="214"/>
                    </a:lnTo>
                    <a:lnTo>
                      <a:pt x="874" y="217"/>
                    </a:lnTo>
                    <a:lnTo>
                      <a:pt x="871" y="219"/>
                    </a:lnTo>
                    <a:lnTo>
                      <a:pt x="874" y="222"/>
                    </a:lnTo>
                    <a:lnTo>
                      <a:pt x="871" y="231"/>
                    </a:lnTo>
                    <a:lnTo>
                      <a:pt x="867" y="233"/>
                    </a:lnTo>
                    <a:lnTo>
                      <a:pt x="862" y="231"/>
                    </a:lnTo>
                    <a:lnTo>
                      <a:pt x="862" y="231"/>
                    </a:lnTo>
                    <a:lnTo>
                      <a:pt x="862" y="231"/>
                    </a:lnTo>
                    <a:lnTo>
                      <a:pt x="862" y="231"/>
                    </a:lnTo>
                    <a:close/>
                    <a:moveTo>
                      <a:pt x="824" y="153"/>
                    </a:moveTo>
                    <a:lnTo>
                      <a:pt x="820" y="149"/>
                    </a:lnTo>
                    <a:lnTo>
                      <a:pt x="820" y="146"/>
                    </a:lnTo>
                    <a:lnTo>
                      <a:pt x="824" y="144"/>
                    </a:lnTo>
                    <a:lnTo>
                      <a:pt x="820" y="144"/>
                    </a:lnTo>
                    <a:lnTo>
                      <a:pt x="817" y="144"/>
                    </a:lnTo>
                    <a:lnTo>
                      <a:pt x="815" y="140"/>
                    </a:lnTo>
                    <a:lnTo>
                      <a:pt x="813" y="144"/>
                    </a:lnTo>
                    <a:lnTo>
                      <a:pt x="808" y="144"/>
                    </a:lnTo>
                    <a:lnTo>
                      <a:pt x="805" y="144"/>
                    </a:lnTo>
                    <a:lnTo>
                      <a:pt x="805" y="140"/>
                    </a:lnTo>
                    <a:lnTo>
                      <a:pt x="808" y="137"/>
                    </a:lnTo>
                    <a:lnTo>
                      <a:pt x="810" y="135"/>
                    </a:lnTo>
                    <a:lnTo>
                      <a:pt x="813" y="135"/>
                    </a:lnTo>
                    <a:lnTo>
                      <a:pt x="817" y="135"/>
                    </a:lnTo>
                    <a:lnTo>
                      <a:pt x="826" y="132"/>
                    </a:lnTo>
                    <a:lnTo>
                      <a:pt x="829" y="134"/>
                    </a:lnTo>
                    <a:lnTo>
                      <a:pt x="833" y="135"/>
                    </a:lnTo>
                    <a:lnTo>
                      <a:pt x="834" y="135"/>
                    </a:lnTo>
                    <a:lnTo>
                      <a:pt x="838" y="135"/>
                    </a:lnTo>
                    <a:lnTo>
                      <a:pt x="843" y="132"/>
                    </a:lnTo>
                    <a:lnTo>
                      <a:pt x="846" y="132"/>
                    </a:lnTo>
                    <a:lnTo>
                      <a:pt x="848" y="132"/>
                    </a:lnTo>
                    <a:lnTo>
                      <a:pt x="852" y="130"/>
                    </a:lnTo>
                    <a:lnTo>
                      <a:pt x="853" y="132"/>
                    </a:lnTo>
                    <a:lnTo>
                      <a:pt x="853" y="134"/>
                    </a:lnTo>
                    <a:lnTo>
                      <a:pt x="855" y="137"/>
                    </a:lnTo>
                    <a:lnTo>
                      <a:pt x="855" y="140"/>
                    </a:lnTo>
                    <a:lnTo>
                      <a:pt x="852" y="144"/>
                    </a:lnTo>
                    <a:lnTo>
                      <a:pt x="855" y="149"/>
                    </a:lnTo>
                    <a:lnTo>
                      <a:pt x="852" y="156"/>
                    </a:lnTo>
                    <a:lnTo>
                      <a:pt x="848" y="158"/>
                    </a:lnTo>
                    <a:lnTo>
                      <a:pt x="846" y="160"/>
                    </a:lnTo>
                    <a:lnTo>
                      <a:pt x="843" y="160"/>
                    </a:lnTo>
                    <a:lnTo>
                      <a:pt x="840" y="160"/>
                    </a:lnTo>
                    <a:lnTo>
                      <a:pt x="838" y="158"/>
                    </a:lnTo>
                    <a:lnTo>
                      <a:pt x="834" y="160"/>
                    </a:lnTo>
                    <a:lnTo>
                      <a:pt x="831" y="154"/>
                    </a:lnTo>
                    <a:lnTo>
                      <a:pt x="831" y="149"/>
                    </a:lnTo>
                    <a:lnTo>
                      <a:pt x="827" y="146"/>
                    </a:lnTo>
                    <a:lnTo>
                      <a:pt x="826" y="149"/>
                    </a:lnTo>
                    <a:lnTo>
                      <a:pt x="826" y="151"/>
                    </a:lnTo>
                    <a:lnTo>
                      <a:pt x="824" y="153"/>
                    </a:lnTo>
                    <a:lnTo>
                      <a:pt x="824" y="153"/>
                    </a:lnTo>
                    <a:lnTo>
                      <a:pt x="824" y="153"/>
                    </a:lnTo>
                    <a:lnTo>
                      <a:pt x="824" y="153"/>
                    </a:lnTo>
                    <a:close/>
                    <a:moveTo>
                      <a:pt x="775" y="180"/>
                    </a:moveTo>
                    <a:lnTo>
                      <a:pt x="779" y="177"/>
                    </a:lnTo>
                    <a:lnTo>
                      <a:pt x="779" y="174"/>
                    </a:lnTo>
                    <a:lnTo>
                      <a:pt x="784" y="172"/>
                    </a:lnTo>
                    <a:lnTo>
                      <a:pt x="784" y="168"/>
                    </a:lnTo>
                    <a:lnTo>
                      <a:pt x="787" y="167"/>
                    </a:lnTo>
                    <a:lnTo>
                      <a:pt x="789" y="163"/>
                    </a:lnTo>
                    <a:lnTo>
                      <a:pt x="793" y="163"/>
                    </a:lnTo>
                    <a:lnTo>
                      <a:pt x="801" y="160"/>
                    </a:lnTo>
                    <a:lnTo>
                      <a:pt x="801" y="163"/>
                    </a:lnTo>
                    <a:lnTo>
                      <a:pt x="805" y="163"/>
                    </a:lnTo>
                    <a:lnTo>
                      <a:pt x="808" y="165"/>
                    </a:lnTo>
                    <a:lnTo>
                      <a:pt x="812" y="165"/>
                    </a:lnTo>
                    <a:lnTo>
                      <a:pt x="813" y="163"/>
                    </a:lnTo>
                    <a:lnTo>
                      <a:pt x="820" y="165"/>
                    </a:lnTo>
                    <a:lnTo>
                      <a:pt x="820" y="167"/>
                    </a:lnTo>
                    <a:lnTo>
                      <a:pt x="824" y="167"/>
                    </a:lnTo>
                    <a:lnTo>
                      <a:pt x="827" y="167"/>
                    </a:lnTo>
                    <a:lnTo>
                      <a:pt x="829" y="168"/>
                    </a:lnTo>
                    <a:lnTo>
                      <a:pt x="833" y="168"/>
                    </a:lnTo>
                    <a:lnTo>
                      <a:pt x="834" y="168"/>
                    </a:lnTo>
                    <a:lnTo>
                      <a:pt x="831" y="177"/>
                    </a:lnTo>
                    <a:lnTo>
                      <a:pt x="827" y="174"/>
                    </a:lnTo>
                    <a:lnTo>
                      <a:pt x="820" y="177"/>
                    </a:lnTo>
                    <a:lnTo>
                      <a:pt x="817" y="177"/>
                    </a:lnTo>
                    <a:lnTo>
                      <a:pt x="813" y="182"/>
                    </a:lnTo>
                    <a:lnTo>
                      <a:pt x="813" y="184"/>
                    </a:lnTo>
                    <a:lnTo>
                      <a:pt x="817" y="184"/>
                    </a:lnTo>
                    <a:lnTo>
                      <a:pt x="819" y="184"/>
                    </a:lnTo>
                    <a:lnTo>
                      <a:pt x="819" y="186"/>
                    </a:lnTo>
                    <a:lnTo>
                      <a:pt x="815" y="191"/>
                    </a:lnTo>
                    <a:lnTo>
                      <a:pt x="813" y="194"/>
                    </a:lnTo>
                    <a:lnTo>
                      <a:pt x="810" y="194"/>
                    </a:lnTo>
                    <a:lnTo>
                      <a:pt x="810" y="196"/>
                    </a:lnTo>
                    <a:lnTo>
                      <a:pt x="808" y="200"/>
                    </a:lnTo>
                    <a:lnTo>
                      <a:pt x="805" y="200"/>
                    </a:lnTo>
                    <a:lnTo>
                      <a:pt x="801" y="200"/>
                    </a:lnTo>
                    <a:lnTo>
                      <a:pt x="798" y="200"/>
                    </a:lnTo>
                    <a:lnTo>
                      <a:pt x="793" y="196"/>
                    </a:lnTo>
                    <a:lnTo>
                      <a:pt x="793" y="200"/>
                    </a:lnTo>
                    <a:lnTo>
                      <a:pt x="789" y="200"/>
                    </a:lnTo>
                    <a:lnTo>
                      <a:pt x="786" y="200"/>
                    </a:lnTo>
                    <a:lnTo>
                      <a:pt x="784" y="196"/>
                    </a:lnTo>
                    <a:lnTo>
                      <a:pt x="786" y="196"/>
                    </a:lnTo>
                    <a:lnTo>
                      <a:pt x="784" y="191"/>
                    </a:lnTo>
                    <a:lnTo>
                      <a:pt x="780" y="189"/>
                    </a:lnTo>
                    <a:lnTo>
                      <a:pt x="779" y="187"/>
                    </a:lnTo>
                    <a:lnTo>
                      <a:pt x="779" y="184"/>
                    </a:lnTo>
                    <a:lnTo>
                      <a:pt x="775" y="180"/>
                    </a:lnTo>
                    <a:lnTo>
                      <a:pt x="775" y="180"/>
                    </a:lnTo>
                    <a:lnTo>
                      <a:pt x="775" y="180"/>
                    </a:lnTo>
                    <a:lnTo>
                      <a:pt x="775" y="180"/>
                    </a:lnTo>
                    <a:close/>
                    <a:moveTo>
                      <a:pt x="772" y="168"/>
                    </a:moveTo>
                    <a:lnTo>
                      <a:pt x="773" y="168"/>
                    </a:lnTo>
                    <a:lnTo>
                      <a:pt x="779" y="168"/>
                    </a:lnTo>
                    <a:lnTo>
                      <a:pt x="782" y="165"/>
                    </a:lnTo>
                    <a:lnTo>
                      <a:pt x="782" y="160"/>
                    </a:lnTo>
                    <a:lnTo>
                      <a:pt x="782" y="158"/>
                    </a:lnTo>
                    <a:lnTo>
                      <a:pt x="782" y="154"/>
                    </a:lnTo>
                    <a:lnTo>
                      <a:pt x="784" y="151"/>
                    </a:lnTo>
                    <a:lnTo>
                      <a:pt x="780" y="151"/>
                    </a:lnTo>
                    <a:lnTo>
                      <a:pt x="779" y="151"/>
                    </a:lnTo>
                    <a:lnTo>
                      <a:pt x="775" y="149"/>
                    </a:lnTo>
                    <a:lnTo>
                      <a:pt x="773" y="153"/>
                    </a:lnTo>
                    <a:lnTo>
                      <a:pt x="770" y="153"/>
                    </a:lnTo>
                    <a:lnTo>
                      <a:pt x="770" y="156"/>
                    </a:lnTo>
                    <a:lnTo>
                      <a:pt x="770" y="160"/>
                    </a:lnTo>
                    <a:lnTo>
                      <a:pt x="770" y="163"/>
                    </a:lnTo>
                    <a:lnTo>
                      <a:pt x="772" y="168"/>
                    </a:lnTo>
                    <a:lnTo>
                      <a:pt x="772" y="168"/>
                    </a:lnTo>
                    <a:lnTo>
                      <a:pt x="772" y="168"/>
                    </a:lnTo>
                    <a:lnTo>
                      <a:pt x="772" y="168"/>
                    </a:lnTo>
                    <a:close/>
                    <a:moveTo>
                      <a:pt x="1058" y="419"/>
                    </a:moveTo>
                    <a:lnTo>
                      <a:pt x="1058" y="419"/>
                    </a:lnTo>
                    <a:lnTo>
                      <a:pt x="1064" y="422"/>
                    </a:lnTo>
                    <a:lnTo>
                      <a:pt x="1067" y="419"/>
                    </a:lnTo>
                    <a:lnTo>
                      <a:pt x="1067" y="424"/>
                    </a:lnTo>
                    <a:lnTo>
                      <a:pt x="1071" y="424"/>
                    </a:lnTo>
                    <a:lnTo>
                      <a:pt x="1071" y="424"/>
                    </a:lnTo>
                    <a:lnTo>
                      <a:pt x="1074" y="424"/>
                    </a:lnTo>
                    <a:lnTo>
                      <a:pt x="1079" y="422"/>
                    </a:lnTo>
                    <a:lnTo>
                      <a:pt x="1083" y="422"/>
                    </a:lnTo>
                    <a:lnTo>
                      <a:pt x="1088" y="424"/>
                    </a:lnTo>
                    <a:lnTo>
                      <a:pt x="1091" y="424"/>
                    </a:lnTo>
                    <a:lnTo>
                      <a:pt x="1093" y="424"/>
                    </a:lnTo>
                    <a:lnTo>
                      <a:pt x="1093" y="424"/>
                    </a:lnTo>
                    <a:lnTo>
                      <a:pt x="1093" y="419"/>
                    </a:lnTo>
                    <a:lnTo>
                      <a:pt x="1097" y="415"/>
                    </a:lnTo>
                    <a:lnTo>
                      <a:pt x="1100" y="415"/>
                    </a:lnTo>
                    <a:lnTo>
                      <a:pt x="1100" y="415"/>
                    </a:lnTo>
                    <a:lnTo>
                      <a:pt x="1097" y="410"/>
                    </a:lnTo>
                    <a:lnTo>
                      <a:pt x="1097" y="407"/>
                    </a:lnTo>
                    <a:lnTo>
                      <a:pt x="1100" y="408"/>
                    </a:lnTo>
                    <a:lnTo>
                      <a:pt x="1100" y="412"/>
                    </a:lnTo>
                    <a:lnTo>
                      <a:pt x="1102" y="415"/>
                    </a:lnTo>
                    <a:lnTo>
                      <a:pt x="1102" y="413"/>
                    </a:lnTo>
                    <a:lnTo>
                      <a:pt x="1105" y="413"/>
                    </a:lnTo>
                    <a:lnTo>
                      <a:pt x="1107" y="412"/>
                    </a:lnTo>
                    <a:lnTo>
                      <a:pt x="1109" y="413"/>
                    </a:lnTo>
                    <a:lnTo>
                      <a:pt x="1109" y="412"/>
                    </a:lnTo>
                    <a:lnTo>
                      <a:pt x="1109" y="408"/>
                    </a:lnTo>
                    <a:lnTo>
                      <a:pt x="1109" y="405"/>
                    </a:lnTo>
                    <a:lnTo>
                      <a:pt x="1107" y="403"/>
                    </a:lnTo>
                    <a:lnTo>
                      <a:pt x="1102" y="405"/>
                    </a:lnTo>
                    <a:lnTo>
                      <a:pt x="1100" y="405"/>
                    </a:lnTo>
                    <a:lnTo>
                      <a:pt x="1100" y="401"/>
                    </a:lnTo>
                    <a:lnTo>
                      <a:pt x="1102" y="401"/>
                    </a:lnTo>
                    <a:lnTo>
                      <a:pt x="1102" y="401"/>
                    </a:lnTo>
                    <a:lnTo>
                      <a:pt x="1105" y="401"/>
                    </a:lnTo>
                    <a:lnTo>
                      <a:pt x="1107" y="398"/>
                    </a:lnTo>
                    <a:lnTo>
                      <a:pt x="1109" y="400"/>
                    </a:lnTo>
                    <a:lnTo>
                      <a:pt x="1112" y="400"/>
                    </a:lnTo>
                    <a:lnTo>
                      <a:pt x="1114" y="396"/>
                    </a:lnTo>
                    <a:lnTo>
                      <a:pt x="1112" y="393"/>
                    </a:lnTo>
                    <a:lnTo>
                      <a:pt x="1114" y="391"/>
                    </a:lnTo>
                    <a:lnTo>
                      <a:pt x="1114" y="387"/>
                    </a:lnTo>
                    <a:lnTo>
                      <a:pt x="1116" y="387"/>
                    </a:lnTo>
                    <a:lnTo>
                      <a:pt x="1118" y="387"/>
                    </a:lnTo>
                    <a:lnTo>
                      <a:pt x="1112" y="386"/>
                    </a:lnTo>
                    <a:lnTo>
                      <a:pt x="1109" y="387"/>
                    </a:lnTo>
                    <a:lnTo>
                      <a:pt x="1111" y="384"/>
                    </a:lnTo>
                    <a:lnTo>
                      <a:pt x="1112" y="384"/>
                    </a:lnTo>
                    <a:lnTo>
                      <a:pt x="1112" y="380"/>
                    </a:lnTo>
                    <a:lnTo>
                      <a:pt x="1109" y="377"/>
                    </a:lnTo>
                    <a:lnTo>
                      <a:pt x="1102" y="377"/>
                    </a:lnTo>
                    <a:lnTo>
                      <a:pt x="1102" y="375"/>
                    </a:lnTo>
                    <a:lnTo>
                      <a:pt x="1102" y="373"/>
                    </a:lnTo>
                    <a:lnTo>
                      <a:pt x="1105" y="373"/>
                    </a:lnTo>
                    <a:lnTo>
                      <a:pt x="1102" y="370"/>
                    </a:lnTo>
                    <a:lnTo>
                      <a:pt x="1097" y="365"/>
                    </a:lnTo>
                    <a:lnTo>
                      <a:pt x="1093" y="365"/>
                    </a:lnTo>
                    <a:lnTo>
                      <a:pt x="1093" y="368"/>
                    </a:lnTo>
                    <a:lnTo>
                      <a:pt x="1088" y="368"/>
                    </a:lnTo>
                    <a:lnTo>
                      <a:pt x="1083" y="368"/>
                    </a:lnTo>
                    <a:lnTo>
                      <a:pt x="1078" y="365"/>
                    </a:lnTo>
                    <a:lnTo>
                      <a:pt x="1078" y="363"/>
                    </a:lnTo>
                    <a:lnTo>
                      <a:pt x="1074" y="360"/>
                    </a:lnTo>
                    <a:lnTo>
                      <a:pt x="1071" y="363"/>
                    </a:lnTo>
                    <a:lnTo>
                      <a:pt x="1069" y="363"/>
                    </a:lnTo>
                    <a:lnTo>
                      <a:pt x="1067" y="365"/>
                    </a:lnTo>
                    <a:lnTo>
                      <a:pt x="1064" y="365"/>
                    </a:lnTo>
                    <a:lnTo>
                      <a:pt x="1062" y="368"/>
                    </a:lnTo>
                    <a:lnTo>
                      <a:pt x="1060" y="365"/>
                    </a:lnTo>
                    <a:lnTo>
                      <a:pt x="1057" y="363"/>
                    </a:lnTo>
                    <a:lnTo>
                      <a:pt x="1055" y="365"/>
                    </a:lnTo>
                    <a:lnTo>
                      <a:pt x="1052" y="365"/>
                    </a:lnTo>
                    <a:lnTo>
                      <a:pt x="1052" y="368"/>
                    </a:lnTo>
                    <a:lnTo>
                      <a:pt x="1048" y="368"/>
                    </a:lnTo>
                    <a:lnTo>
                      <a:pt x="1048" y="365"/>
                    </a:lnTo>
                    <a:lnTo>
                      <a:pt x="1048" y="365"/>
                    </a:lnTo>
                    <a:lnTo>
                      <a:pt x="1043" y="365"/>
                    </a:lnTo>
                    <a:lnTo>
                      <a:pt x="1038" y="365"/>
                    </a:lnTo>
                    <a:lnTo>
                      <a:pt x="1036" y="365"/>
                    </a:lnTo>
                    <a:lnTo>
                      <a:pt x="1038" y="368"/>
                    </a:lnTo>
                    <a:lnTo>
                      <a:pt x="1038" y="370"/>
                    </a:lnTo>
                    <a:lnTo>
                      <a:pt x="1041" y="372"/>
                    </a:lnTo>
                    <a:lnTo>
                      <a:pt x="1038" y="372"/>
                    </a:lnTo>
                    <a:lnTo>
                      <a:pt x="1036" y="368"/>
                    </a:lnTo>
                    <a:lnTo>
                      <a:pt x="1034" y="368"/>
                    </a:lnTo>
                    <a:lnTo>
                      <a:pt x="1029" y="370"/>
                    </a:lnTo>
                    <a:lnTo>
                      <a:pt x="1029" y="368"/>
                    </a:lnTo>
                    <a:lnTo>
                      <a:pt x="1032" y="368"/>
                    </a:lnTo>
                    <a:lnTo>
                      <a:pt x="1032" y="365"/>
                    </a:lnTo>
                    <a:lnTo>
                      <a:pt x="1029" y="360"/>
                    </a:lnTo>
                    <a:lnTo>
                      <a:pt x="1029" y="360"/>
                    </a:lnTo>
                    <a:lnTo>
                      <a:pt x="1025" y="358"/>
                    </a:lnTo>
                    <a:lnTo>
                      <a:pt x="1024" y="360"/>
                    </a:lnTo>
                    <a:lnTo>
                      <a:pt x="1024" y="363"/>
                    </a:lnTo>
                    <a:lnTo>
                      <a:pt x="1024" y="365"/>
                    </a:lnTo>
                    <a:lnTo>
                      <a:pt x="1020" y="363"/>
                    </a:lnTo>
                    <a:lnTo>
                      <a:pt x="1020" y="360"/>
                    </a:lnTo>
                    <a:lnTo>
                      <a:pt x="1020" y="360"/>
                    </a:lnTo>
                    <a:lnTo>
                      <a:pt x="1018" y="358"/>
                    </a:lnTo>
                    <a:lnTo>
                      <a:pt x="1015" y="360"/>
                    </a:lnTo>
                    <a:lnTo>
                      <a:pt x="1013" y="360"/>
                    </a:lnTo>
                    <a:lnTo>
                      <a:pt x="1013" y="356"/>
                    </a:lnTo>
                    <a:lnTo>
                      <a:pt x="1013" y="354"/>
                    </a:lnTo>
                    <a:lnTo>
                      <a:pt x="1013" y="351"/>
                    </a:lnTo>
                    <a:lnTo>
                      <a:pt x="1010" y="353"/>
                    </a:lnTo>
                    <a:lnTo>
                      <a:pt x="1006" y="356"/>
                    </a:lnTo>
                    <a:lnTo>
                      <a:pt x="1006" y="360"/>
                    </a:lnTo>
                    <a:lnTo>
                      <a:pt x="1005" y="360"/>
                    </a:lnTo>
                    <a:lnTo>
                      <a:pt x="1003" y="358"/>
                    </a:lnTo>
                    <a:lnTo>
                      <a:pt x="1005" y="354"/>
                    </a:lnTo>
                    <a:lnTo>
                      <a:pt x="1005" y="353"/>
                    </a:lnTo>
                    <a:lnTo>
                      <a:pt x="1006" y="347"/>
                    </a:lnTo>
                    <a:lnTo>
                      <a:pt x="1003" y="344"/>
                    </a:lnTo>
                    <a:lnTo>
                      <a:pt x="1001" y="346"/>
                    </a:lnTo>
                    <a:lnTo>
                      <a:pt x="1001" y="344"/>
                    </a:lnTo>
                    <a:lnTo>
                      <a:pt x="1003" y="342"/>
                    </a:lnTo>
                    <a:lnTo>
                      <a:pt x="1005" y="340"/>
                    </a:lnTo>
                    <a:lnTo>
                      <a:pt x="1003" y="337"/>
                    </a:lnTo>
                    <a:lnTo>
                      <a:pt x="1001" y="337"/>
                    </a:lnTo>
                    <a:lnTo>
                      <a:pt x="998" y="337"/>
                    </a:lnTo>
                    <a:lnTo>
                      <a:pt x="998" y="337"/>
                    </a:lnTo>
                    <a:lnTo>
                      <a:pt x="996" y="337"/>
                    </a:lnTo>
                    <a:lnTo>
                      <a:pt x="998" y="337"/>
                    </a:lnTo>
                    <a:lnTo>
                      <a:pt x="996" y="335"/>
                    </a:lnTo>
                    <a:lnTo>
                      <a:pt x="994" y="335"/>
                    </a:lnTo>
                    <a:lnTo>
                      <a:pt x="992" y="337"/>
                    </a:lnTo>
                    <a:lnTo>
                      <a:pt x="987" y="337"/>
                    </a:lnTo>
                    <a:lnTo>
                      <a:pt x="987" y="337"/>
                    </a:lnTo>
                    <a:lnTo>
                      <a:pt x="989" y="335"/>
                    </a:lnTo>
                    <a:lnTo>
                      <a:pt x="991" y="332"/>
                    </a:lnTo>
                    <a:lnTo>
                      <a:pt x="992" y="328"/>
                    </a:lnTo>
                    <a:lnTo>
                      <a:pt x="994" y="328"/>
                    </a:lnTo>
                    <a:lnTo>
                      <a:pt x="998" y="333"/>
                    </a:lnTo>
                    <a:lnTo>
                      <a:pt x="1001" y="333"/>
                    </a:lnTo>
                    <a:lnTo>
                      <a:pt x="1001" y="332"/>
                    </a:lnTo>
                    <a:lnTo>
                      <a:pt x="998" y="328"/>
                    </a:lnTo>
                    <a:lnTo>
                      <a:pt x="996" y="327"/>
                    </a:lnTo>
                    <a:lnTo>
                      <a:pt x="998" y="327"/>
                    </a:lnTo>
                    <a:lnTo>
                      <a:pt x="992" y="321"/>
                    </a:lnTo>
                    <a:lnTo>
                      <a:pt x="989" y="320"/>
                    </a:lnTo>
                    <a:lnTo>
                      <a:pt x="991" y="320"/>
                    </a:lnTo>
                    <a:lnTo>
                      <a:pt x="992" y="318"/>
                    </a:lnTo>
                    <a:lnTo>
                      <a:pt x="994" y="318"/>
                    </a:lnTo>
                    <a:lnTo>
                      <a:pt x="996" y="320"/>
                    </a:lnTo>
                    <a:lnTo>
                      <a:pt x="998" y="323"/>
                    </a:lnTo>
                    <a:lnTo>
                      <a:pt x="1001" y="325"/>
                    </a:lnTo>
                    <a:lnTo>
                      <a:pt x="1005" y="328"/>
                    </a:lnTo>
                    <a:lnTo>
                      <a:pt x="1006" y="327"/>
                    </a:lnTo>
                    <a:lnTo>
                      <a:pt x="1008" y="328"/>
                    </a:lnTo>
                    <a:lnTo>
                      <a:pt x="1013" y="328"/>
                    </a:lnTo>
                    <a:lnTo>
                      <a:pt x="1018" y="328"/>
                    </a:lnTo>
                    <a:lnTo>
                      <a:pt x="1018" y="327"/>
                    </a:lnTo>
                    <a:lnTo>
                      <a:pt x="1018" y="323"/>
                    </a:lnTo>
                    <a:lnTo>
                      <a:pt x="1010" y="318"/>
                    </a:lnTo>
                    <a:lnTo>
                      <a:pt x="1008" y="314"/>
                    </a:lnTo>
                    <a:lnTo>
                      <a:pt x="1005" y="314"/>
                    </a:lnTo>
                    <a:lnTo>
                      <a:pt x="1005" y="311"/>
                    </a:lnTo>
                    <a:lnTo>
                      <a:pt x="1001" y="309"/>
                    </a:lnTo>
                    <a:lnTo>
                      <a:pt x="1001" y="309"/>
                    </a:lnTo>
                    <a:lnTo>
                      <a:pt x="998" y="306"/>
                    </a:lnTo>
                    <a:lnTo>
                      <a:pt x="1001" y="306"/>
                    </a:lnTo>
                    <a:lnTo>
                      <a:pt x="1001" y="306"/>
                    </a:lnTo>
                    <a:lnTo>
                      <a:pt x="1005" y="309"/>
                    </a:lnTo>
                    <a:lnTo>
                      <a:pt x="1006" y="309"/>
                    </a:lnTo>
                    <a:lnTo>
                      <a:pt x="1008" y="311"/>
                    </a:lnTo>
                    <a:lnTo>
                      <a:pt x="1010" y="311"/>
                    </a:lnTo>
                    <a:lnTo>
                      <a:pt x="1012" y="309"/>
                    </a:lnTo>
                    <a:lnTo>
                      <a:pt x="1010" y="304"/>
                    </a:lnTo>
                    <a:lnTo>
                      <a:pt x="1005" y="299"/>
                    </a:lnTo>
                    <a:lnTo>
                      <a:pt x="1003" y="299"/>
                    </a:lnTo>
                    <a:lnTo>
                      <a:pt x="1001" y="299"/>
                    </a:lnTo>
                    <a:lnTo>
                      <a:pt x="998" y="299"/>
                    </a:lnTo>
                    <a:lnTo>
                      <a:pt x="996" y="300"/>
                    </a:lnTo>
                    <a:lnTo>
                      <a:pt x="992" y="300"/>
                    </a:lnTo>
                    <a:lnTo>
                      <a:pt x="989" y="299"/>
                    </a:lnTo>
                    <a:lnTo>
                      <a:pt x="987" y="299"/>
                    </a:lnTo>
                    <a:lnTo>
                      <a:pt x="984" y="297"/>
                    </a:lnTo>
                    <a:lnTo>
                      <a:pt x="980" y="302"/>
                    </a:lnTo>
                    <a:lnTo>
                      <a:pt x="975" y="304"/>
                    </a:lnTo>
                    <a:lnTo>
                      <a:pt x="975" y="306"/>
                    </a:lnTo>
                    <a:lnTo>
                      <a:pt x="973" y="309"/>
                    </a:lnTo>
                    <a:lnTo>
                      <a:pt x="973" y="306"/>
                    </a:lnTo>
                    <a:lnTo>
                      <a:pt x="975" y="302"/>
                    </a:lnTo>
                    <a:lnTo>
                      <a:pt x="979" y="302"/>
                    </a:lnTo>
                    <a:lnTo>
                      <a:pt x="984" y="295"/>
                    </a:lnTo>
                    <a:lnTo>
                      <a:pt x="984" y="293"/>
                    </a:lnTo>
                    <a:lnTo>
                      <a:pt x="982" y="290"/>
                    </a:lnTo>
                    <a:lnTo>
                      <a:pt x="984" y="281"/>
                    </a:lnTo>
                    <a:lnTo>
                      <a:pt x="984" y="281"/>
                    </a:lnTo>
                    <a:lnTo>
                      <a:pt x="982" y="278"/>
                    </a:lnTo>
                    <a:lnTo>
                      <a:pt x="980" y="281"/>
                    </a:lnTo>
                    <a:lnTo>
                      <a:pt x="975" y="281"/>
                    </a:lnTo>
                    <a:lnTo>
                      <a:pt x="975" y="278"/>
                    </a:lnTo>
                    <a:lnTo>
                      <a:pt x="975" y="276"/>
                    </a:lnTo>
                    <a:lnTo>
                      <a:pt x="975" y="273"/>
                    </a:lnTo>
                    <a:lnTo>
                      <a:pt x="970" y="271"/>
                    </a:lnTo>
                    <a:lnTo>
                      <a:pt x="966" y="267"/>
                    </a:lnTo>
                    <a:lnTo>
                      <a:pt x="963" y="267"/>
                    </a:lnTo>
                    <a:lnTo>
                      <a:pt x="959" y="266"/>
                    </a:lnTo>
                    <a:lnTo>
                      <a:pt x="958" y="267"/>
                    </a:lnTo>
                    <a:lnTo>
                      <a:pt x="951" y="269"/>
                    </a:lnTo>
                    <a:lnTo>
                      <a:pt x="951" y="269"/>
                    </a:lnTo>
                    <a:lnTo>
                      <a:pt x="947" y="269"/>
                    </a:lnTo>
                    <a:lnTo>
                      <a:pt x="947" y="273"/>
                    </a:lnTo>
                    <a:lnTo>
                      <a:pt x="951" y="276"/>
                    </a:lnTo>
                    <a:lnTo>
                      <a:pt x="951" y="278"/>
                    </a:lnTo>
                    <a:lnTo>
                      <a:pt x="947" y="278"/>
                    </a:lnTo>
                    <a:lnTo>
                      <a:pt x="946" y="274"/>
                    </a:lnTo>
                    <a:lnTo>
                      <a:pt x="946" y="278"/>
                    </a:lnTo>
                    <a:lnTo>
                      <a:pt x="946" y="281"/>
                    </a:lnTo>
                    <a:lnTo>
                      <a:pt x="947" y="281"/>
                    </a:lnTo>
                    <a:lnTo>
                      <a:pt x="951" y="287"/>
                    </a:lnTo>
                    <a:lnTo>
                      <a:pt x="954" y="287"/>
                    </a:lnTo>
                    <a:lnTo>
                      <a:pt x="952" y="288"/>
                    </a:lnTo>
                    <a:lnTo>
                      <a:pt x="951" y="288"/>
                    </a:lnTo>
                    <a:lnTo>
                      <a:pt x="951" y="292"/>
                    </a:lnTo>
                    <a:lnTo>
                      <a:pt x="954" y="299"/>
                    </a:lnTo>
                    <a:lnTo>
                      <a:pt x="958" y="300"/>
                    </a:lnTo>
                    <a:lnTo>
                      <a:pt x="958" y="302"/>
                    </a:lnTo>
                    <a:lnTo>
                      <a:pt x="956" y="300"/>
                    </a:lnTo>
                    <a:lnTo>
                      <a:pt x="951" y="300"/>
                    </a:lnTo>
                    <a:lnTo>
                      <a:pt x="951" y="302"/>
                    </a:lnTo>
                    <a:lnTo>
                      <a:pt x="947" y="304"/>
                    </a:lnTo>
                    <a:lnTo>
                      <a:pt x="947" y="306"/>
                    </a:lnTo>
                    <a:lnTo>
                      <a:pt x="952" y="304"/>
                    </a:lnTo>
                    <a:lnTo>
                      <a:pt x="954" y="306"/>
                    </a:lnTo>
                    <a:lnTo>
                      <a:pt x="959" y="304"/>
                    </a:lnTo>
                    <a:lnTo>
                      <a:pt x="961" y="306"/>
                    </a:lnTo>
                    <a:lnTo>
                      <a:pt x="965" y="306"/>
                    </a:lnTo>
                    <a:lnTo>
                      <a:pt x="965" y="309"/>
                    </a:lnTo>
                    <a:lnTo>
                      <a:pt x="970" y="313"/>
                    </a:lnTo>
                    <a:lnTo>
                      <a:pt x="970" y="313"/>
                    </a:lnTo>
                    <a:lnTo>
                      <a:pt x="970" y="309"/>
                    </a:lnTo>
                    <a:lnTo>
                      <a:pt x="973" y="311"/>
                    </a:lnTo>
                    <a:lnTo>
                      <a:pt x="975" y="309"/>
                    </a:lnTo>
                    <a:lnTo>
                      <a:pt x="979" y="309"/>
                    </a:lnTo>
                    <a:lnTo>
                      <a:pt x="979" y="313"/>
                    </a:lnTo>
                    <a:lnTo>
                      <a:pt x="979" y="318"/>
                    </a:lnTo>
                    <a:lnTo>
                      <a:pt x="979" y="321"/>
                    </a:lnTo>
                    <a:lnTo>
                      <a:pt x="975" y="327"/>
                    </a:lnTo>
                    <a:lnTo>
                      <a:pt x="975" y="328"/>
                    </a:lnTo>
                    <a:lnTo>
                      <a:pt x="979" y="333"/>
                    </a:lnTo>
                    <a:lnTo>
                      <a:pt x="979" y="337"/>
                    </a:lnTo>
                    <a:lnTo>
                      <a:pt x="979" y="340"/>
                    </a:lnTo>
                    <a:lnTo>
                      <a:pt x="975" y="342"/>
                    </a:lnTo>
                    <a:lnTo>
                      <a:pt x="970" y="346"/>
                    </a:lnTo>
                    <a:lnTo>
                      <a:pt x="968" y="347"/>
                    </a:lnTo>
                    <a:lnTo>
                      <a:pt x="966" y="349"/>
                    </a:lnTo>
                    <a:lnTo>
                      <a:pt x="963" y="354"/>
                    </a:lnTo>
                    <a:lnTo>
                      <a:pt x="963" y="356"/>
                    </a:lnTo>
                    <a:lnTo>
                      <a:pt x="959" y="360"/>
                    </a:lnTo>
                    <a:lnTo>
                      <a:pt x="958" y="360"/>
                    </a:lnTo>
                    <a:lnTo>
                      <a:pt x="958" y="365"/>
                    </a:lnTo>
                    <a:lnTo>
                      <a:pt x="961" y="365"/>
                    </a:lnTo>
                    <a:lnTo>
                      <a:pt x="961" y="368"/>
                    </a:lnTo>
                    <a:lnTo>
                      <a:pt x="958" y="368"/>
                    </a:lnTo>
                    <a:lnTo>
                      <a:pt x="956" y="372"/>
                    </a:lnTo>
                    <a:lnTo>
                      <a:pt x="958" y="373"/>
                    </a:lnTo>
                    <a:lnTo>
                      <a:pt x="956" y="377"/>
                    </a:lnTo>
                    <a:lnTo>
                      <a:pt x="954" y="380"/>
                    </a:lnTo>
                    <a:lnTo>
                      <a:pt x="956" y="384"/>
                    </a:lnTo>
                    <a:lnTo>
                      <a:pt x="959" y="384"/>
                    </a:lnTo>
                    <a:lnTo>
                      <a:pt x="959" y="387"/>
                    </a:lnTo>
                    <a:lnTo>
                      <a:pt x="961" y="387"/>
                    </a:lnTo>
                    <a:lnTo>
                      <a:pt x="963" y="387"/>
                    </a:lnTo>
                    <a:lnTo>
                      <a:pt x="965" y="386"/>
                    </a:lnTo>
                    <a:lnTo>
                      <a:pt x="965" y="384"/>
                    </a:lnTo>
                    <a:lnTo>
                      <a:pt x="966" y="386"/>
                    </a:lnTo>
                    <a:lnTo>
                      <a:pt x="968" y="386"/>
                    </a:lnTo>
                    <a:lnTo>
                      <a:pt x="970" y="380"/>
                    </a:lnTo>
                    <a:lnTo>
                      <a:pt x="973" y="382"/>
                    </a:lnTo>
                    <a:lnTo>
                      <a:pt x="970" y="387"/>
                    </a:lnTo>
                    <a:lnTo>
                      <a:pt x="968" y="387"/>
                    </a:lnTo>
                    <a:lnTo>
                      <a:pt x="968" y="387"/>
                    </a:lnTo>
                    <a:lnTo>
                      <a:pt x="968" y="391"/>
                    </a:lnTo>
                    <a:lnTo>
                      <a:pt x="970" y="393"/>
                    </a:lnTo>
                    <a:lnTo>
                      <a:pt x="970" y="396"/>
                    </a:lnTo>
                    <a:lnTo>
                      <a:pt x="975" y="396"/>
                    </a:lnTo>
                    <a:lnTo>
                      <a:pt x="975" y="396"/>
                    </a:lnTo>
                    <a:lnTo>
                      <a:pt x="980" y="396"/>
                    </a:lnTo>
                    <a:lnTo>
                      <a:pt x="982" y="396"/>
                    </a:lnTo>
                    <a:lnTo>
                      <a:pt x="985" y="393"/>
                    </a:lnTo>
                    <a:lnTo>
                      <a:pt x="985" y="391"/>
                    </a:lnTo>
                    <a:lnTo>
                      <a:pt x="987" y="391"/>
                    </a:lnTo>
                    <a:lnTo>
                      <a:pt x="989" y="387"/>
                    </a:lnTo>
                    <a:lnTo>
                      <a:pt x="989" y="391"/>
                    </a:lnTo>
                    <a:lnTo>
                      <a:pt x="989" y="393"/>
                    </a:lnTo>
                    <a:lnTo>
                      <a:pt x="989" y="393"/>
                    </a:lnTo>
                    <a:lnTo>
                      <a:pt x="991" y="393"/>
                    </a:lnTo>
                    <a:lnTo>
                      <a:pt x="992" y="387"/>
                    </a:lnTo>
                    <a:lnTo>
                      <a:pt x="996" y="387"/>
                    </a:lnTo>
                    <a:lnTo>
                      <a:pt x="996" y="387"/>
                    </a:lnTo>
                    <a:lnTo>
                      <a:pt x="996" y="393"/>
                    </a:lnTo>
                    <a:lnTo>
                      <a:pt x="991" y="398"/>
                    </a:lnTo>
                    <a:lnTo>
                      <a:pt x="989" y="400"/>
                    </a:lnTo>
                    <a:lnTo>
                      <a:pt x="989" y="403"/>
                    </a:lnTo>
                    <a:lnTo>
                      <a:pt x="992" y="405"/>
                    </a:lnTo>
                    <a:lnTo>
                      <a:pt x="996" y="407"/>
                    </a:lnTo>
                    <a:lnTo>
                      <a:pt x="998" y="407"/>
                    </a:lnTo>
                    <a:lnTo>
                      <a:pt x="998" y="408"/>
                    </a:lnTo>
                    <a:lnTo>
                      <a:pt x="1001" y="408"/>
                    </a:lnTo>
                    <a:lnTo>
                      <a:pt x="1003" y="405"/>
                    </a:lnTo>
                    <a:lnTo>
                      <a:pt x="1006" y="405"/>
                    </a:lnTo>
                    <a:lnTo>
                      <a:pt x="1005" y="407"/>
                    </a:lnTo>
                    <a:lnTo>
                      <a:pt x="1006" y="410"/>
                    </a:lnTo>
                    <a:lnTo>
                      <a:pt x="1008" y="410"/>
                    </a:lnTo>
                    <a:lnTo>
                      <a:pt x="1012" y="412"/>
                    </a:lnTo>
                    <a:lnTo>
                      <a:pt x="1013" y="410"/>
                    </a:lnTo>
                    <a:lnTo>
                      <a:pt x="1012" y="408"/>
                    </a:lnTo>
                    <a:lnTo>
                      <a:pt x="1012" y="405"/>
                    </a:lnTo>
                    <a:lnTo>
                      <a:pt x="1015" y="403"/>
                    </a:lnTo>
                    <a:lnTo>
                      <a:pt x="1015" y="405"/>
                    </a:lnTo>
                    <a:lnTo>
                      <a:pt x="1015" y="408"/>
                    </a:lnTo>
                    <a:lnTo>
                      <a:pt x="1015" y="412"/>
                    </a:lnTo>
                    <a:lnTo>
                      <a:pt x="1017" y="412"/>
                    </a:lnTo>
                    <a:lnTo>
                      <a:pt x="1018" y="408"/>
                    </a:lnTo>
                    <a:lnTo>
                      <a:pt x="1020" y="407"/>
                    </a:lnTo>
                    <a:lnTo>
                      <a:pt x="1020" y="407"/>
                    </a:lnTo>
                    <a:lnTo>
                      <a:pt x="1020" y="408"/>
                    </a:lnTo>
                    <a:lnTo>
                      <a:pt x="1020" y="410"/>
                    </a:lnTo>
                    <a:lnTo>
                      <a:pt x="1020" y="412"/>
                    </a:lnTo>
                    <a:lnTo>
                      <a:pt x="1024" y="412"/>
                    </a:lnTo>
                    <a:lnTo>
                      <a:pt x="1025" y="410"/>
                    </a:lnTo>
                    <a:lnTo>
                      <a:pt x="1029" y="405"/>
                    </a:lnTo>
                    <a:lnTo>
                      <a:pt x="1029" y="408"/>
                    </a:lnTo>
                    <a:lnTo>
                      <a:pt x="1029" y="410"/>
                    </a:lnTo>
                    <a:lnTo>
                      <a:pt x="1029" y="412"/>
                    </a:lnTo>
                    <a:lnTo>
                      <a:pt x="1032" y="412"/>
                    </a:lnTo>
                    <a:lnTo>
                      <a:pt x="1034" y="407"/>
                    </a:lnTo>
                    <a:lnTo>
                      <a:pt x="1034" y="405"/>
                    </a:lnTo>
                    <a:lnTo>
                      <a:pt x="1034" y="412"/>
                    </a:lnTo>
                    <a:lnTo>
                      <a:pt x="1034" y="415"/>
                    </a:lnTo>
                    <a:lnTo>
                      <a:pt x="1038" y="415"/>
                    </a:lnTo>
                    <a:lnTo>
                      <a:pt x="1043" y="415"/>
                    </a:lnTo>
                    <a:lnTo>
                      <a:pt x="1046" y="415"/>
                    </a:lnTo>
                    <a:lnTo>
                      <a:pt x="1048" y="415"/>
                    </a:lnTo>
                    <a:lnTo>
                      <a:pt x="1048" y="419"/>
                    </a:lnTo>
                    <a:lnTo>
                      <a:pt x="1052" y="415"/>
                    </a:lnTo>
                    <a:lnTo>
                      <a:pt x="1055" y="415"/>
                    </a:lnTo>
                    <a:lnTo>
                      <a:pt x="1055" y="412"/>
                    </a:lnTo>
                    <a:lnTo>
                      <a:pt x="1058" y="408"/>
                    </a:lnTo>
                    <a:lnTo>
                      <a:pt x="1058" y="407"/>
                    </a:lnTo>
                    <a:lnTo>
                      <a:pt x="1057" y="403"/>
                    </a:lnTo>
                    <a:lnTo>
                      <a:pt x="1058" y="400"/>
                    </a:lnTo>
                    <a:lnTo>
                      <a:pt x="1060" y="400"/>
                    </a:lnTo>
                    <a:lnTo>
                      <a:pt x="1060" y="405"/>
                    </a:lnTo>
                    <a:lnTo>
                      <a:pt x="1062" y="405"/>
                    </a:lnTo>
                    <a:lnTo>
                      <a:pt x="1064" y="407"/>
                    </a:lnTo>
                    <a:lnTo>
                      <a:pt x="1060" y="408"/>
                    </a:lnTo>
                    <a:lnTo>
                      <a:pt x="1058" y="413"/>
                    </a:lnTo>
                    <a:lnTo>
                      <a:pt x="1058" y="419"/>
                    </a:lnTo>
                    <a:lnTo>
                      <a:pt x="1058" y="419"/>
                    </a:lnTo>
                    <a:lnTo>
                      <a:pt x="1058" y="419"/>
                    </a:lnTo>
                    <a:lnTo>
                      <a:pt x="1058" y="419"/>
                    </a:lnTo>
                    <a:close/>
                    <a:moveTo>
                      <a:pt x="944" y="266"/>
                    </a:moveTo>
                    <a:lnTo>
                      <a:pt x="946" y="264"/>
                    </a:lnTo>
                    <a:lnTo>
                      <a:pt x="946" y="262"/>
                    </a:lnTo>
                    <a:lnTo>
                      <a:pt x="944" y="262"/>
                    </a:lnTo>
                    <a:lnTo>
                      <a:pt x="942" y="264"/>
                    </a:lnTo>
                    <a:lnTo>
                      <a:pt x="944" y="266"/>
                    </a:lnTo>
                    <a:lnTo>
                      <a:pt x="944" y="266"/>
                    </a:lnTo>
                    <a:lnTo>
                      <a:pt x="944" y="266"/>
                    </a:lnTo>
                    <a:lnTo>
                      <a:pt x="944" y="266"/>
                    </a:lnTo>
                    <a:close/>
                    <a:moveTo>
                      <a:pt x="937" y="287"/>
                    </a:moveTo>
                    <a:lnTo>
                      <a:pt x="939" y="283"/>
                    </a:lnTo>
                    <a:lnTo>
                      <a:pt x="940" y="281"/>
                    </a:lnTo>
                    <a:lnTo>
                      <a:pt x="940" y="283"/>
                    </a:lnTo>
                    <a:lnTo>
                      <a:pt x="939" y="287"/>
                    </a:lnTo>
                    <a:lnTo>
                      <a:pt x="937" y="287"/>
                    </a:lnTo>
                    <a:lnTo>
                      <a:pt x="937" y="287"/>
                    </a:lnTo>
                    <a:lnTo>
                      <a:pt x="937" y="287"/>
                    </a:lnTo>
                    <a:lnTo>
                      <a:pt x="937" y="287"/>
                    </a:lnTo>
                    <a:close/>
                    <a:moveTo>
                      <a:pt x="855" y="318"/>
                    </a:moveTo>
                    <a:lnTo>
                      <a:pt x="853" y="318"/>
                    </a:lnTo>
                    <a:lnTo>
                      <a:pt x="855" y="318"/>
                    </a:lnTo>
                    <a:lnTo>
                      <a:pt x="855" y="318"/>
                    </a:lnTo>
                    <a:lnTo>
                      <a:pt x="855" y="318"/>
                    </a:lnTo>
                    <a:lnTo>
                      <a:pt x="855" y="318"/>
                    </a:lnTo>
                    <a:lnTo>
                      <a:pt x="855" y="318"/>
                    </a:lnTo>
                    <a:lnTo>
                      <a:pt x="855" y="318"/>
                    </a:lnTo>
                    <a:close/>
                    <a:moveTo>
                      <a:pt x="907" y="264"/>
                    </a:moveTo>
                    <a:lnTo>
                      <a:pt x="907" y="266"/>
                    </a:lnTo>
                    <a:lnTo>
                      <a:pt x="909" y="269"/>
                    </a:lnTo>
                    <a:lnTo>
                      <a:pt x="911" y="271"/>
                    </a:lnTo>
                    <a:lnTo>
                      <a:pt x="913" y="269"/>
                    </a:lnTo>
                    <a:lnTo>
                      <a:pt x="911" y="266"/>
                    </a:lnTo>
                    <a:lnTo>
                      <a:pt x="909" y="264"/>
                    </a:lnTo>
                    <a:lnTo>
                      <a:pt x="907" y="264"/>
                    </a:lnTo>
                    <a:lnTo>
                      <a:pt x="907" y="264"/>
                    </a:lnTo>
                    <a:lnTo>
                      <a:pt x="907" y="264"/>
                    </a:lnTo>
                    <a:lnTo>
                      <a:pt x="907" y="264"/>
                    </a:lnTo>
                    <a:close/>
                    <a:moveTo>
                      <a:pt x="883" y="266"/>
                    </a:moveTo>
                    <a:lnTo>
                      <a:pt x="883" y="267"/>
                    </a:lnTo>
                    <a:lnTo>
                      <a:pt x="885" y="269"/>
                    </a:lnTo>
                    <a:lnTo>
                      <a:pt x="886" y="267"/>
                    </a:lnTo>
                    <a:lnTo>
                      <a:pt x="890" y="266"/>
                    </a:lnTo>
                    <a:lnTo>
                      <a:pt x="893" y="267"/>
                    </a:lnTo>
                    <a:lnTo>
                      <a:pt x="897" y="264"/>
                    </a:lnTo>
                    <a:lnTo>
                      <a:pt x="899" y="264"/>
                    </a:lnTo>
                    <a:lnTo>
                      <a:pt x="902" y="262"/>
                    </a:lnTo>
                    <a:lnTo>
                      <a:pt x="900" y="260"/>
                    </a:lnTo>
                    <a:lnTo>
                      <a:pt x="897" y="260"/>
                    </a:lnTo>
                    <a:lnTo>
                      <a:pt x="893" y="262"/>
                    </a:lnTo>
                    <a:lnTo>
                      <a:pt x="893" y="262"/>
                    </a:lnTo>
                    <a:lnTo>
                      <a:pt x="890" y="264"/>
                    </a:lnTo>
                    <a:lnTo>
                      <a:pt x="890" y="264"/>
                    </a:lnTo>
                    <a:lnTo>
                      <a:pt x="888" y="262"/>
                    </a:lnTo>
                    <a:lnTo>
                      <a:pt x="885" y="264"/>
                    </a:lnTo>
                    <a:lnTo>
                      <a:pt x="883" y="266"/>
                    </a:lnTo>
                    <a:lnTo>
                      <a:pt x="883" y="266"/>
                    </a:lnTo>
                    <a:lnTo>
                      <a:pt x="883" y="266"/>
                    </a:lnTo>
                    <a:lnTo>
                      <a:pt x="883" y="266"/>
                    </a:lnTo>
                    <a:close/>
                    <a:moveTo>
                      <a:pt x="855" y="274"/>
                    </a:moveTo>
                    <a:lnTo>
                      <a:pt x="853" y="273"/>
                    </a:lnTo>
                    <a:lnTo>
                      <a:pt x="848" y="273"/>
                    </a:lnTo>
                    <a:lnTo>
                      <a:pt x="846" y="271"/>
                    </a:lnTo>
                    <a:lnTo>
                      <a:pt x="846" y="266"/>
                    </a:lnTo>
                    <a:lnTo>
                      <a:pt x="846" y="264"/>
                    </a:lnTo>
                    <a:lnTo>
                      <a:pt x="848" y="260"/>
                    </a:lnTo>
                    <a:lnTo>
                      <a:pt x="846" y="259"/>
                    </a:lnTo>
                    <a:lnTo>
                      <a:pt x="848" y="255"/>
                    </a:lnTo>
                    <a:lnTo>
                      <a:pt x="852" y="255"/>
                    </a:lnTo>
                    <a:lnTo>
                      <a:pt x="855" y="255"/>
                    </a:lnTo>
                    <a:lnTo>
                      <a:pt x="855" y="255"/>
                    </a:lnTo>
                    <a:lnTo>
                      <a:pt x="857" y="255"/>
                    </a:lnTo>
                    <a:lnTo>
                      <a:pt x="859" y="259"/>
                    </a:lnTo>
                    <a:lnTo>
                      <a:pt x="855" y="259"/>
                    </a:lnTo>
                    <a:lnTo>
                      <a:pt x="855" y="260"/>
                    </a:lnTo>
                    <a:lnTo>
                      <a:pt x="857" y="260"/>
                    </a:lnTo>
                    <a:lnTo>
                      <a:pt x="860" y="260"/>
                    </a:lnTo>
                    <a:lnTo>
                      <a:pt x="859" y="262"/>
                    </a:lnTo>
                    <a:lnTo>
                      <a:pt x="859" y="264"/>
                    </a:lnTo>
                    <a:lnTo>
                      <a:pt x="859" y="267"/>
                    </a:lnTo>
                    <a:lnTo>
                      <a:pt x="860" y="271"/>
                    </a:lnTo>
                    <a:lnTo>
                      <a:pt x="859" y="274"/>
                    </a:lnTo>
                    <a:lnTo>
                      <a:pt x="855" y="274"/>
                    </a:lnTo>
                    <a:lnTo>
                      <a:pt x="855" y="274"/>
                    </a:lnTo>
                    <a:lnTo>
                      <a:pt x="855" y="274"/>
                    </a:lnTo>
                    <a:lnTo>
                      <a:pt x="855" y="274"/>
                    </a:lnTo>
                    <a:close/>
                    <a:moveTo>
                      <a:pt x="852" y="287"/>
                    </a:moveTo>
                    <a:lnTo>
                      <a:pt x="859" y="287"/>
                    </a:lnTo>
                    <a:lnTo>
                      <a:pt x="860" y="287"/>
                    </a:lnTo>
                    <a:lnTo>
                      <a:pt x="864" y="281"/>
                    </a:lnTo>
                    <a:lnTo>
                      <a:pt x="860" y="278"/>
                    </a:lnTo>
                    <a:lnTo>
                      <a:pt x="857" y="278"/>
                    </a:lnTo>
                    <a:lnTo>
                      <a:pt x="853" y="276"/>
                    </a:lnTo>
                    <a:lnTo>
                      <a:pt x="848" y="276"/>
                    </a:lnTo>
                    <a:lnTo>
                      <a:pt x="846" y="276"/>
                    </a:lnTo>
                    <a:lnTo>
                      <a:pt x="843" y="276"/>
                    </a:lnTo>
                    <a:lnTo>
                      <a:pt x="843" y="278"/>
                    </a:lnTo>
                    <a:lnTo>
                      <a:pt x="841" y="278"/>
                    </a:lnTo>
                    <a:lnTo>
                      <a:pt x="840" y="281"/>
                    </a:lnTo>
                    <a:lnTo>
                      <a:pt x="841" y="281"/>
                    </a:lnTo>
                    <a:lnTo>
                      <a:pt x="841" y="281"/>
                    </a:lnTo>
                    <a:lnTo>
                      <a:pt x="843" y="283"/>
                    </a:lnTo>
                    <a:lnTo>
                      <a:pt x="846" y="287"/>
                    </a:lnTo>
                    <a:lnTo>
                      <a:pt x="846" y="287"/>
                    </a:lnTo>
                    <a:lnTo>
                      <a:pt x="852" y="287"/>
                    </a:lnTo>
                    <a:lnTo>
                      <a:pt x="852" y="287"/>
                    </a:lnTo>
                    <a:lnTo>
                      <a:pt x="852" y="287"/>
                    </a:lnTo>
                    <a:lnTo>
                      <a:pt x="852" y="287"/>
                    </a:lnTo>
                    <a:close/>
                    <a:moveTo>
                      <a:pt x="840" y="292"/>
                    </a:moveTo>
                    <a:lnTo>
                      <a:pt x="846" y="293"/>
                    </a:lnTo>
                    <a:lnTo>
                      <a:pt x="852" y="292"/>
                    </a:lnTo>
                    <a:lnTo>
                      <a:pt x="853" y="292"/>
                    </a:lnTo>
                    <a:lnTo>
                      <a:pt x="853" y="293"/>
                    </a:lnTo>
                    <a:lnTo>
                      <a:pt x="857" y="292"/>
                    </a:lnTo>
                    <a:lnTo>
                      <a:pt x="860" y="292"/>
                    </a:lnTo>
                    <a:lnTo>
                      <a:pt x="860" y="290"/>
                    </a:lnTo>
                    <a:lnTo>
                      <a:pt x="857" y="288"/>
                    </a:lnTo>
                    <a:lnTo>
                      <a:pt x="852" y="290"/>
                    </a:lnTo>
                    <a:lnTo>
                      <a:pt x="846" y="290"/>
                    </a:lnTo>
                    <a:lnTo>
                      <a:pt x="846" y="288"/>
                    </a:lnTo>
                    <a:lnTo>
                      <a:pt x="841" y="288"/>
                    </a:lnTo>
                    <a:lnTo>
                      <a:pt x="840" y="290"/>
                    </a:lnTo>
                    <a:lnTo>
                      <a:pt x="840" y="292"/>
                    </a:lnTo>
                    <a:lnTo>
                      <a:pt x="840" y="292"/>
                    </a:lnTo>
                    <a:lnTo>
                      <a:pt x="840" y="292"/>
                    </a:lnTo>
                    <a:lnTo>
                      <a:pt x="840" y="292"/>
                    </a:lnTo>
                    <a:close/>
                    <a:moveTo>
                      <a:pt x="838" y="300"/>
                    </a:moveTo>
                    <a:lnTo>
                      <a:pt x="841" y="300"/>
                    </a:lnTo>
                    <a:lnTo>
                      <a:pt x="843" y="299"/>
                    </a:lnTo>
                    <a:lnTo>
                      <a:pt x="846" y="297"/>
                    </a:lnTo>
                    <a:lnTo>
                      <a:pt x="853" y="295"/>
                    </a:lnTo>
                    <a:lnTo>
                      <a:pt x="855" y="295"/>
                    </a:lnTo>
                    <a:lnTo>
                      <a:pt x="857" y="295"/>
                    </a:lnTo>
                    <a:lnTo>
                      <a:pt x="860" y="295"/>
                    </a:lnTo>
                    <a:lnTo>
                      <a:pt x="860" y="297"/>
                    </a:lnTo>
                    <a:lnTo>
                      <a:pt x="857" y="299"/>
                    </a:lnTo>
                    <a:lnTo>
                      <a:pt x="855" y="299"/>
                    </a:lnTo>
                    <a:lnTo>
                      <a:pt x="852" y="300"/>
                    </a:lnTo>
                    <a:lnTo>
                      <a:pt x="852" y="302"/>
                    </a:lnTo>
                    <a:lnTo>
                      <a:pt x="846" y="304"/>
                    </a:lnTo>
                    <a:lnTo>
                      <a:pt x="843" y="302"/>
                    </a:lnTo>
                    <a:lnTo>
                      <a:pt x="841" y="302"/>
                    </a:lnTo>
                    <a:lnTo>
                      <a:pt x="840" y="302"/>
                    </a:lnTo>
                    <a:lnTo>
                      <a:pt x="838" y="302"/>
                    </a:lnTo>
                    <a:lnTo>
                      <a:pt x="838" y="300"/>
                    </a:lnTo>
                    <a:lnTo>
                      <a:pt x="838" y="300"/>
                    </a:lnTo>
                    <a:lnTo>
                      <a:pt x="838" y="300"/>
                    </a:lnTo>
                    <a:lnTo>
                      <a:pt x="838" y="300"/>
                    </a:lnTo>
                    <a:close/>
                    <a:moveTo>
                      <a:pt x="758" y="196"/>
                    </a:moveTo>
                    <a:lnTo>
                      <a:pt x="756" y="196"/>
                    </a:lnTo>
                    <a:lnTo>
                      <a:pt x="758" y="194"/>
                    </a:lnTo>
                    <a:lnTo>
                      <a:pt x="761" y="194"/>
                    </a:lnTo>
                    <a:lnTo>
                      <a:pt x="760" y="196"/>
                    </a:lnTo>
                    <a:lnTo>
                      <a:pt x="758" y="196"/>
                    </a:lnTo>
                    <a:lnTo>
                      <a:pt x="758" y="196"/>
                    </a:lnTo>
                    <a:lnTo>
                      <a:pt x="758" y="196"/>
                    </a:lnTo>
                    <a:lnTo>
                      <a:pt x="758" y="196"/>
                    </a:lnTo>
                    <a:close/>
                    <a:moveTo>
                      <a:pt x="735" y="208"/>
                    </a:moveTo>
                    <a:lnTo>
                      <a:pt x="739" y="208"/>
                    </a:lnTo>
                    <a:lnTo>
                      <a:pt x="739" y="205"/>
                    </a:lnTo>
                    <a:lnTo>
                      <a:pt x="744" y="208"/>
                    </a:lnTo>
                    <a:lnTo>
                      <a:pt x="747" y="208"/>
                    </a:lnTo>
                    <a:lnTo>
                      <a:pt x="749" y="208"/>
                    </a:lnTo>
                    <a:lnTo>
                      <a:pt x="749" y="210"/>
                    </a:lnTo>
                    <a:lnTo>
                      <a:pt x="751" y="212"/>
                    </a:lnTo>
                    <a:lnTo>
                      <a:pt x="749" y="215"/>
                    </a:lnTo>
                    <a:lnTo>
                      <a:pt x="747" y="217"/>
                    </a:lnTo>
                    <a:lnTo>
                      <a:pt x="744" y="215"/>
                    </a:lnTo>
                    <a:lnTo>
                      <a:pt x="742" y="215"/>
                    </a:lnTo>
                    <a:lnTo>
                      <a:pt x="739" y="212"/>
                    </a:lnTo>
                    <a:lnTo>
                      <a:pt x="739" y="208"/>
                    </a:lnTo>
                    <a:lnTo>
                      <a:pt x="735" y="208"/>
                    </a:lnTo>
                    <a:lnTo>
                      <a:pt x="735" y="208"/>
                    </a:lnTo>
                    <a:lnTo>
                      <a:pt x="735" y="208"/>
                    </a:lnTo>
                    <a:lnTo>
                      <a:pt x="735" y="208"/>
                    </a:lnTo>
                    <a:lnTo>
                      <a:pt x="735" y="208"/>
                    </a:lnTo>
                    <a:lnTo>
                      <a:pt x="735" y="208"/>
                    </a:lnTo>
                    <a:close/>
                    <a:moveTo>
                      <a:pt x="617" y="214"/>
                    </a:moveTo>
                    <a:lnTo>
                      <a:pt x="612" y="214"/>
                    </a:lnTo>
                    <a:lnTo>
                      <a:pt x="612" y="212"/>
                    </a:lnTo>
                    <a:lnTo>
                      <a:pt x="612" y="210"/>
                    </a:lnTo>
                    <a:lnTo>
                      <a:pt x="617" y="212"/>
                    </a:lnTo>
                    <a:lnTo>
                      <a:pt x="617" y="214"/>
                    </a:lnTo>
                    <a:lnTo>
                      <a:pt x="617" y="214"/>
                    </a:lnTo>
                    <a:lnTo>
                      <a:pt x="617" y="214"/>
                    </a:lnTo>
                    <a:lnTo>
                      <a:pt x="617" y="214"/>
                    </a:lnTo>
                    <a:lnTo>
                      <a:pt x="617" y="214"/>
                    </a:lnTo>
                    <a:close/>
                    <a:moveTo>
                      <a:pt x="628" y="231"/>
                    </a:moveTo>
                    <a:lnTo>
                      <a:pt x="633" y="227"/>
                    </a:lnTo>
                    <a:lnTo>
                      <a:pt x="633" y="231"/>
                    </a:lnTo>
                    <a:lnTo>
                      <a:pt x="628" y="231"/>
                    </a:lnTo>
                    <a:lnTo>
                      <a:pt x="628" y="231"/>
                    </a:lnTo>
                    <a:lnTo>
                      <a:pt x="628" y="231"/>
                    </a:lnTo>
                    <a:lnTo>
                      <a:pt x="628" y="231"/>
                    </a:lnTo>
                    <a:lnTo>
                      <a:pt x="628" y="231"/>
                    </a:lnTo>
                    <a:lnTo>
                      <a:pt x="628" y="231"/>
                    </a:lnTo>
                    <a:close/>
                    <a:moveTo>
                      <a:pt x="634" y="227"/>
                    </a:moveTo>
                    <a:lnTo>
                      <a:pt x="636" y="224"/>
                    </a:lnTo>
                    <a:lnTo>
                      <a:pt x="636" y="222"/>
                    </a:lnTo>
                    <a:lnTo>
                      <a:pt x="638" y="219"/>
                    </a:lnTo>
                    <a:lnTo>
                      <a:pt x="640" y="217"/>
                    </a:lnTo>
                    <a:lnTo>
                      <a:pt x="640" y="215"/>
                    </a:lnTo>
                    <a:lnTo>
                      <a:pt x="643" y="214"/>
                    </a:lnTo>
                    <a:lnTo>
                      <a:pt x="647" y="215"/>
                    </a:lnTo>
                    <a:lnTo>
                      <a:pt x="647" y="217"/>
                    </a:lnTo>
                    <a:lnTo>
                      <a:pt x="643" y="219"/>
                    </a:lnTo>
                    <a:lnTo>
                      <a:pt x="640" y="224"/>
                    </a:lnTo>
                    <a:lnTo>
                      <a:pt x="643" y="227"/>
                    </a:lnTo>
                    <a:lnTo>
                      <a:pt x="640" y="227"/>
                    </a:lnTo>
                    <a:lnTo>
                      <a:pt x="640" y="231"/>
                    </a:lnTo>
                    <a:lnTo>
                      <a:pt x="640" y="233"/>
                    </a:lnTo>
                    <a:lnTo>
                      <a:pt x="643" y="231"/>
                    </a:lnTo>
                    <a:lnTo>
                      <a:pt x="643" y="231"/>
                    </a:lnTo>
                    <a:lnTo>
                      <a:pt x="643" y="233"/>
                    </a:lnTo>
                    <a:lnTo>
                      <a:pt x="647" y="234"/>
                    </a:lnTo>
                    <a:lnTo>
                      <a:pt x="650" y="231"/>
                    </a:lnTo>
                    <a:lnTo>
                      <a:pt x="654" y="227"/>
                    </a:lnTo>
                    <a:lnTo>
                      <a:pt x="655" y="227"/>
                    </a:lnTo>
                    <a:lnTo>
                      <a:pt x="657" y="224"/>
                    </a:lnTo>
                    <a:lnTo>
                      <a:pt x="657" y="222"/>
                    </a:lnTo>
                    <a:lnTo>
                      <a:pt x="659" y="222"/>
                    </a:lnTo>
                    <a:lnTo>
                      <a:pt x="662" y="219"/>
                    </a:lnTo>
                    <a:lnTo>
                      <a:pt x="662" y="214"/>
                    </a:lnTo>
                    <a:lnTo>
                      <a:pt x="662" y="214"/>
                    </a:lnTo>
                    <a:lnTo>
                      <a:pt x="662" y="214"/>
                    </a:lnTo>
                    <a:lnTo>
                      <a:pt x="662" y="217"/>
                    </a:lnTo>
                    <a:lnTo>
                      <a:pt x="662" y="219"/>
                    </a:lnTo>
                    <a:lnTo>
                      <a:pt x="662" y="224"/>
                    </a:lnTo>
                    <a:lnTo>
                      <a:pt x="666" y="227"/>
                    </a:lnTo>
                    <a:lnTo>
                      <a:pt x="666" y="227"/>
                    </a:lnTo>
                    <a:lnTo>
                      <a:pt x="669" y="224"/>
                    </a:lnTo>
                    <a:lnTo>
                      <a:pt x="669" y="219"/>
                    </a:lnTo>
                    <a:lnTo>
                      <a:pt x="671" y="219"/>
                    </a:lnTo>
                    <a:lnTo>
                      <a:pt x="674" y="217"/>
                    </a:lnTo>
                    <a:lnTo>
                      <a:pt x="676" y="212"/>
                    </a:lnTo>
                    <a:lnTo>
                      <a:pt x="676" y="208"/>
                    </a:lnTo>
                    <a:lnTo>
                      <a:pt x="676" y="205"/>
                    </a:lnTo>
                    <a:lnTo>
                      <a:pt x="678" y="201"/>
                    </a:lnTo>
                    <a:lnTo>
                      <a:pt x="680" y="205"/>
                    </a:lnTo>
                    <a:lnTo>
                      <a:pt x="685" y="201"/>
                    </a:lnTo>
                    <a:lnTo>
                      <a:pt x="688" y="196"/>
                    </a:lnTo>
                    <a:lnTo>
                      <a:pt x="688" y="194"/>
                    </a:lnTo>
                    <a:lnTo>
                      <a:pt x="692" y="194"/>
                    </a:lnTo>
                    <a:lnTo>
                      <a:pt x="694" y="193"/>
                    </a:lnTo>
                    <a:lnTo>
                      <a:pt x="694" y="194"/>
                    </a:lnTo>
                    <a:lnTo>
                      <a:pt x="697" y="193"/>
                    </a:lnTo>
                    <a:lnTo>
                      <a:pt x="699" y="193"/>
                    </a:lnTo>
                    <a:lnTo>
                      <a:pt x="697" y="200"/>
                    </a:lnTo>
                    <a:lnTo>
                      <a:pt x="694" y="203"/>
                    </a:lnTo>
                    <a:lnTo>
                      <a:pt x="694" y="208"/>
                    </a:lnTo>
                    <a:lnTo>
                      <a:pt x="692" y="208"/>
                    </a:lnTo>
                    <a:lnTo>
                      <a:pt x="690" y="210"/>
                    </a:lnTo>
                    <a:lnTo>
                      <a:pt x="688" y="212"/>
                    </a:lnTo>
                    <a:lnTo>
                      <a:pt x="683" y="219"/>
                    </a:lnTo>
                    <a:lnTo>
                      <a:pt x="683" y="222"/>
                    </a:lnTo>
                    <a:lnTo>
                      <a:pt x="685" y="224"/>
                    </a:lnTo>
                    <a:lnTo>
                      <a:pt x="685" y="227"/>
                    </a:lnTo>
                    <a:lnTo>
                      <a:pt x="685" y="227"/>
                    </a:lnTo>
                    <a:lnTo>
                      <a:pt x="690" y="227"/>
                    </a:lnTo>
                    <a:lnTo>
                      <a:pt x="692" y="227"/>
                    </a:lnTo>
                    <a:lnTo>
                      <a:pt x="694" y="224"/>
                    </a:lnTo>
                    <a:lnTo>
                      <a:pt x="697" y="222"/>
                    </a:lnTo>
                    <a:lnTo>
                      <a:pt x="697" y="219"/>
                    </a:lnTo>
                    <a:lnTo>
                      <a:pt x="697" y="217"/>
                    </a:lnTo>
                    <a:lnTo>
                      <a:pt x="699" y="214"/>
                    </a:lnTo>
                    <a:lnTo>
                      <a:pt x="702" y="214"/>
                    </a:lnTo>
                    <a:lnTo>
                      <a:pt x="704" y="214"/>
                    </a:lnTo>
                    <a:lnTo>
                      <a:pt x="706" y="215"/>
                    </a:lnTo>
                    <a:lnTo>
                      <a:pt x="709" y="215"/>
                    </a:lnTo>
                    <a:lnTo>
                      <a:pt x="711" y="214"/>
                    </a:lnTo>
                    <a:lnTo>
                      <a:pt x="716" y="212"/>
                    </a:lnTo>
                    <a:lnTo>
                      <a:pt x="716" y="210"/>
                    </a:lnTo>
                    <a:lnTo>
                      <a:pt x="720" y="203"/>
                    </a:lnTo>
                    <a:lnTo>
                      <a:pt x="721" y="200"/>
                    </a:lnTo>
                    <a:lnTo>
                      <a:pt x="721" y="196"/>
                    </a:lnTo>
                    <a:lnTo>
                      <a:pt x="725" y="194"/>
                    </a:lnTo>
                    <a:lnTo>
                      <a:pt x="727" y="200"/>
                    </a:lnTo>
                    <a:lnTo>
                      <a:pt x="728" y="200"/>
                    </a:lnTo>
                    <a:lnTo>
                      <a:pt x="730" y="196"/>
                    </a:lnTo>
                    <a:lnTo>
                      <a:pt x="730" y="196"/>
                    </a:lnTo>
                    <a:lnTo>
                      <a:pt x="727" y="191"/>
                    </a:lnTo>
                    <a:lnTo>
                      <a:pt x="727" y="187"/>
                    </a:lnTo>
                    <a:lnTo>
                      <a:pt x="730" y="184"/>
                    </a:lnTo>
                    <a:lnTo>
                      <a:pt x="734" y="184"/>
                    </a:lnTo>
                    <a:lnTo>
                      <a:pt x="737" y="182"/>
                    </a:lnTo>
                    <a:lnTo>
                      <a:pt x="739" y="184"/>
                    </a:lnTo>
                    <a:lnTo>
                      <a:pt x="742" y="182"/>
                    </a:lnTo>
                    <a:lnTo>
                      <a:pt x="744" y="179"/>
                    </a:lnTo>
                    <a:lnTo>
                      <a:pt x="744" y="177"/>
                    </a:lnTo>
                    <a:lnTo>
                      <a:pt x="744" y="168"/>
                    </a:lnTo>
                    <a:lnTo>
                      <a:pt x="744" y="168"/>
                    </a:lnTo>
                    <a:lnTo>
                      <a:pt x="744" y="167"/>
                    </a:lnTo>
                    <a:lnTo>
                      <a:pt x="744" y="163"/>
                    </a:lnTo>
                    <a:lnTo>
                      <a:pt x="739" y="160"/>
                    </a:lnTo>
                    <a:lnTo>
                      <a:pt x="739" y="163"/>
                    </a:lnTo>
                    <a:lnTo>
                      <a:pt x="734" y="165"/>
                    </a:lnTo>
                    <a:lnTo>
                      <a:pt x="734" y="168"/>
                    </a:lnTo>
                    <a:lnTo>
                      <a:pt x="734" y="172"/>
                    </a:lnTo>
                    <a:lnTo>
                      <a:pt x="734" y="174"/>
                    </a:lnTo>
                    <a:lnTo>
                      <a:pt x="732" y="174"/>
                    </a:lnTo>
                    <a:lnTo>
                      <a:pt x="730" y="172"/>
                    </a:lnTo>
                    <a:lnTo>
                      <a:pt x="728" y="172"/>
                    </a:lnTo>
                    <a:lnTo>
                      <a:pt x="728" y="172"/>
                    </a:lnTo>
                    <a:lnTo>
                      <a:pt x="727" y="174"/>
                    </a:lnTo>
                    <a:lnTo>
                      <a:pt x="725" y="172"/>
                    </a:lnTo>
                    <a:lnTo>
                      <a:pt x="725" y="168"/>
                    </a:lnTo>
                    <a:lnTo>
                      <a:pt x="721" y="165"/>
                    </a:lnTo>
                    <a:lnTo>
                      <a:pt x="720" y="165"/>
                    </a:lnTo>
                    <a:lnTo>
                      <a:pt x="720" y="167"/>
                    </a:lnTo>
                    <a:lnTo>
                      <a:pt x="716" y="165"/>
                    </a:lnTo>
                    <a:lnTo>
                      <a:pt x="713" y="165"/>
                    </a:lnTo>
                    <a:lnTo>
                      <a:pt x="709" y="165"/>
                    </a:lnTo>
                    <a:lnTo>
                      <a:pt x="702" y="163"/>
                    </a:lnTo>
                    <a:lnTo>
                      <a:pt x="699" y="167"/>
                    </a:lnTo>
                    <a:lnTo>
                      <a:pt x="697" y="168"/>
                    </a:lnTo>
                    <a:lnTo>
                      <a:pt x="697" y="172"/>
                    </a:lnTo>
                    <a:lnTo>
                      <a:pt x="694" y="168"/>
                    </a:lnTo>
                    <a:lnTo>
                      <a:pt x="694" y="168"/>
                    </a:lnTo>
                    <a:lnTo>
                      <a:pt x="685" y="177"/>
                    </a:lnTo>
                    <a:lnTo>
                      <a:pt x="681" y="179"/>
                    </a:lnTo>
                    <a:lnTo>
                      <a:pt x="680" y="179"/>
                    </a:lnTo>
                    <a:lnTo>
                      <a:pt x="674" y="182"/>
                    </a:lnTo>
                    <a:lnTo>
                      <a:pt x="671" y="182"/>
                    </a:lnTo>
                    <a:lnTo>
                      <a:pt x="671" y="184"/>
                    </a:lnTo>
                    <a:lnTo>
                      <a:pt x="669" y="187"/>
                    </a:lnTo>
                    <a:lnTo>
                      <a:pt x="662" y="187"/>
                    </a:lnTo>
                    <a:lnTo>
                      <a:pt x="662" y="187"/>
                    </a:lnTo>
                    <a:lnTo>
                      <a:pt x="659" y="187"/>
                    </a:lnTo>
                    <a:lnTo>
                      <a:pt x="657" y="189"/>
                    </a:lnTo>
                    <a:lnTo>
                      <a:pt x="654" y="189"/>
                    </a:lnTo>
                    <a:lnTo>
                      <a:pt x="648" y="194"/>
                    </a:lnTo>
                    <a:lnTo>
                      <a:pt x="647" y="196"/>
                    </a:lnTo>
                    <a:lnTo>
                      <a:pt x="640" y="194"/>
                    </a:lnTo>
                    <a:lnTo>
                      <a:pt x="638" y="196"/>
                    </a:lnTo>
                    <a:lnTo>
                      <a:pt x="629" y="196"/>
                    </a:lnTo>
                    <a:lnTo>
                      <a:pt x="626" y="201"/>
                    </a:lnTo>
                    <a:lnTo>
                      <a:pt x="624" y="201"/>
                    </a:lnTo>
                    <a:lnTo>
                      <a:pt x="621" y="203"/>
                    </a:lnTo>
                    <a:lnTo>
                      <a:pt x="617" y="208"/>
                    </a:lnTo>
                    <a:lnTo>
                      <a:pt x="621" y="208"/>
                    </a:lnTo>
                    <a:lnTo>
                      <a:pt x="621" y="208"/>
                    </a:lnTo>
                    <a:lnTo>
                      <a:pt x="621" y="208"/>
                    </a:lnTo>
                    <a:lnTo>
                      <a:pt x="617" y="210"/>
                    </a:lnTo>
                    <a:lnTo>
                      <a:pt x="621" y="212"/>
                    </a:lnTo>
                    <a:lnTo>
                      <a:pt x="621" y="215"/>
                    </a:lnTo>
                    <a:lnTo>
                      <a:pt x="615" y="217"/>
                    </a:lnTo>
                    <a:lnTo>
                      <a:pt x="615" y="219"/>
                    </a:lnTo>
                    <a:lnTo>
                      <a:pt x="617" y="219"/>
                    </a:lnTo>
                    <a:lnTo>
                      <a:pt x="621" y="219"/>
                    </a:lnTo>
                    <a:lnTo>
                      <a:pt x="624" y="215"/>
                    </a:lnTo>
                    <a:lnTo>
                      <a:pt x="626" y="215"/>
                    </a:lnTo>
                    <a:lnTo>
                      <a:pt x="629" y="217"/>
                    </a:lnTo>
                    <a:lnTo>
                      <a:pt x="631" y="219"/>
                    </a:lnTo>
                    <a:lnTo>
                      <a:pt x="631" y="224"/>
                    </a:lnTo>
                    <a:lnTo>
                      <a:pt x="634" y="227"/>
                    </a:lnTo>
                    <a:lnTo>
                      <a:pt x="634" y="227"/>
                    </a:lnTo>
                    <a:lnTo>
                      <a:pt x="634" y="227"/>
                    </a:lnTo>
                    <a:lnTo>
                      <a:pt x="634" y="227"/>
                    </a:lnTo>
                    <a:close/>
                    <a:moveTo>
                      <a:pt x="959" y="419"/>
                    </a:moveTo>
                    <a:lnTo>
                      <a:pt x="959" y="415"/>
                    </a:lnTo>
                    <a:lnTo>
                      <a:pt x="965" y="419"/>
                    </a:lnTo>
                    <a:lnTo>
                      <a:pt x="965" y="419"/>
                    </a:lnTo>
                    <a:lnTo>
                      <a:pt x="963" y="422"/>
                    </a:lnTo>
                    <a:lnTo>
                      <a:pt x="961" y="419"/>
                    </a:lnTo>
                    <a:lnTo>
                      <a:pt x="959" y="419"/>
                    </a:lnTo>
                    <a:lnTo>
                      <a:pt x="959" y="419"/>
                    </a:lnTo>
                    <a:lnTo>
                      <a:pt x="959" y="419"/>
                    </a:lnTo>
                    <a:lnTo>
                      <a:pt x="959" y="419"/>
                    </a:lnTo>
                    <a:close/>
                    <a:moveTo>
                      <a:pt x="921" y="342"/>
                    </a:moveTo>
                    <a:lnTo>
                      <a:pt x="919" y="340"/>
                    </a:lnTo>
                    <a:lnTo>
                      <a:pt x="916" y="340"/>
                    </a:lnTo>
                    <a:lnTo>
                      <a:pt x="914" y="342"/>
                    </a:lnTo>
                    <a:lnTo>
                      <a:pt x="916" y="342"/>
                    </a:lnTo>
                    <a:lnTo>
                      <a:pt x="919" y="344"/>
                    </a:lnTo>
                    <a:lnTo>
                      <a:pt x="919" y="344"/>
                    </a:lnTo>
                    <a:lnTo>
                      <a:pt x="914" y="346"/>
                    </a:lnTo>
                    <a:lnTo>
                      <a:pt x="913" y="346"/>
                    </a:lnTo>
                    <a:lnTo>
                      <a:pt x="914" y="349"/>
                    </a:lnTo>
                    <a:lnTo>
                      <a:pt x="916" y="351"/>
                    </a:lnTo>
                    <a:lnTo>
                      <a:pt x="916" y="351"/>
                    </a:lnTo>
                    <a:lnTo>
                      <a:pt x="911" y="351"/>
                    </a:lnTo>
                    <a:lnTo>
                      <a:pt x="907" y="351"/>
                    </a:lnTo>
                    <a:lnTo>
                      <a:pt x="906" y="354"/>
                    </a:lnTo>
                    <a:lnTo>
                      <a:pt x="906" y="358"/>
                    </a:lnTo>
                    <a:lnTo>
                      <a:pt x="902" y="358"/>
                    </a:lnTo>
                    <a:lnTo>
                      <a:pt x="902" y="360"/>
                    </a:lnTo>
                    <a:lnTo>
                      <a:pt x="906" y="360"/>
                    </a:lnTo>
                    <a:lnTo>
                      <a:pt x="906" y="360"/>
                    </a:lnTo>
                    <a:lnTo>
                      <a:pt x="906" y="363"/>
                    </a:lnTo>
                    <a:lnTo>
                      <a:pt x="906" y="365"/>
                    </a:lnTo>
                    <a:lnTo>
                      <a:pt x="906" y="360"/>
                    </a:lnTo>
                    <a:lnTo>
                      <a:pt x="907" y="360"/>
                    </a:lnTo>
                    <a:lnTo>
                      <a:pt x="906" y="365"/>
                    </a:lnTo>
                    <a:lnTo>
                      <a:pt x="906" y="365"/>
                    </a:lnTo>
                    <a:lnTo>
                      <a:pt x="909" y="368"/>
                    </a:lnTo>
                    <a:lnTo>
                      <a:pt x="911" y="368"/>
                    </a:lnTo>
                    <a:lnTo>
                      <a:pt x="911" y="368"/>
                    </a:lnTo>
                    <a:lnTo>
                      <a:pt x="913" y="370"/>
                    </a:lnTo>
                    <a:lnTo>
                      <a:pt x="913" y="370"/>
                    </a:lnTo>
                    <a:lnTo>
                      <a:pt x="914" y="368"/>
                    </a:lnTo>
                    <a:lnTo>
                      <a:pt x="916" y="368"/>
                    </a:lnTo>
                    <a:lnTo>
                      <a:pt x="916" y="373"/>
                    </a:lnTo>
                    <a:lnTo>
                      <a:pt x="916" y="375"/>
                    </a:lnTo>
                    <a:lnTo>
                      <a:pt x="921" y="375"/>
                    </a:lnTo>
                    <a:lnTo>
                      <a:pt x="921" y="379"/>
                    </a:lnTo>
                    <a:lnTo>
                      <a:pt x="925" y="379"/>
                    </a:lnTo>
                    <a:lnTo>
                      <a:pt x="928" y="380"/>
                    </a:lnTo>
                    <a:lnTo>
                      <a:pt x="930" y="380"/>
                    </a:lnTo>
                    <a:lnTo>
                      <a:pt x="932" y="382"/>
                    </a:lnTo>
                    <a:lnTo>
                      <a:pt x="933" y="380"/>
                    </a:lnTo>
                    <a:lnTo>
                      <a:pt x="932" y="379"/>
                    </a:lnTo>
                    <a:lnTo>
                      <a:pt x="935" y="377"/>
                    </a:lnTo>
                    <a:lnTo>
                      <a:pt x="937" y="372"/>
                    </a:lnTo>
                    <a:lnTo>
                      <a:pt x="935" y="368"/>
                    </a:lnTo>
                    <a:lnTo>
                      <a:pt x="939" y="365"/>
                    </a:lnTo>
                    <a:lnTo>
                      <a:pt x="940" y="365"/>
                    </a:lnTo>
                    <a:lnTo>
                      <a:pt x="942" y="358"/>
                    </a:lnTo>
                    <a:lnTo>
                      <a:pt x="942" y="353"/>
                    </a:lnTo>
                    <a:lnTo>
                      <a:pt x="942" y="353"/>
                    </a:lnTo>
                    <a:lnTo>
                      <a:pt x="942" y="349"/>
                    </a:lnTo>
                    <a:lnTo>
                      <a:pt x="939" y="346"/>
                    </a:lnTo>
                    <a:lnTo>
                      <a:pt x="939" y="342"/>
                    </a:lnTo>
                    <a:lnTo>
                      <a:pt x="937" y="340"/>
                    </a:lnTo>
                    <a:lnTo>
                      <a:pt x="937" y="337"/>
                    </a:lnTo>
                    <a:lnTo>
                      <a:pt x="932" y="337"/>
                    </a:lnTo>
                    <a:lnTo>
                      <a:pt x="928" y="337"/>
                    </a:lnTo>
                    <a:lnTo>
                      <a:pt x="925" y="337"/>
                    </a:lnTo>
                    <a:lnTo>
                      <a:pt x="921" y="337"/>
                    </a:lnTo>
                    <a:lnTo>
                      <a:pt x="921" y="340"/>
                    </a:lnTo>
                    <a:lnTo>
                      <a:pt x="921" y="340"/>
                    </a:lnTo>
                    <a:lnTo>
                      <a:pt x="921" y="342"/>
                    </a:lnTo>
                    <a:lnTo>
                      <a:pt x="921" y="342"/>
                    </a:lnTo>
                    <a:lnTo>
                      <a:pt x="921" y="342"/>
                    </a:lnTo>
                    <a:lnTo>
                      <a:pt x="921" y="342"/>
                    </a:lnTo>
                    <a:lnTo>
                      <a:pt x="921" y="342"/>
                    </a:lnTo>
                    <a:close/>
                    <a:moveTo>
                      <a:pt x="944" y="318"/>
                    </a:moveTo>
                    <a:lnTo>
                      <a:pt x="942" y="314"/>
                    </a:lnTo>
                    <a:lnTo>
                      <a:pt x="942" y="313"/>
                    </a:lnTo>
                    <a:lnTo>
                      <a:pt x="946" y="313"/>
                    </a:lnTo>
                    <a:lnTo>
                      <a:pt x="946" y="313"/>
                    </a:lnTo>
                    <a:lnTo>
                      <a:pt x="944" y="318"/>
                    </a:lnTo>
                    <a:lnTo>
                      <a:pt x="944" y="318"/>
                    </a:lnTo>
                    <a:lnTo>
                      <a:pt x="944" y="318"/>
                    </a:lnTo>
                    <a:lnTo>
                      <a:pt x="944" y="318"/>
                    </a:lnTo>
                    <a:close/>
                    <a:moveTo>
                      <a:pt x="940" y="333"/>
                    </a:moveTo>
                    <a:lnTo>
                      <a:pt x="939" y="332"/>
                    </a:lnTo>
                    <a:lnTo>
                      <a:pt x="937" y="328"/>
                    </a:lnTo>
                    <a:lnTo>
                      <a:pt x="939" y="328"/>
                    </a:lnTo>
                    <a:lnTo>
                      <a:pt x="939" y="327"/>
                    </a:lnTo>
                    <a:lnTo>
                      <a:pt x="939" y="323"/>
                    </a:lnTo>
                    <a:lnTo>
                      <a:pt x="940" y="321"/>
                    </a:lnTo>
                    <a:lnTo>
                      <a:pt x="946" y="321"/>
                    </a:lnTo>
                    <a:lnTo>
                      <a:pt x="942" y="328"/>
                    </a:lnTo>
                    <a:lnTo>
                      <a:pt x="940" y="333"/>
                    </a:lnTo>
                    <a:lnTo>
                      <a:pt x="940" y="333"/>
                    </a:lnTo>
                    <a:lnTo>
                      <a:pt x="940" y="333"/>
                    </a:lnTo>
                    <a:lnTo>
                      <a:pt x="940" y="333"/>
                    </a:lnTo>
                    <a:lnTo>
                      <a:pt x="940" y="333"/>
                    </a:lnTo>
                    <a:lnTo>
                      <a:pt x="940" y="333"/>
                    </a:lnTo>
                    <a:close/>
                    <a:moveTo>
                      <a:pt x="916" y="327"/>
                    </a:moveTo>
                    <a:lnTo>
                      <a:pt x="914" y="325"/>
                    </a:lnTo>
                    <a:lnTo>
                      <a:pt x="916" y="323"/>
                    </a:lnTo>
                    <a:lnTo>
                      <a:pt x="919" y="321"/>
                    </a:lnTo>
                    <a:lnTo>
                      <a:pt x="921" y="323"/>
                    </a:lnTo>
                    <a:lnTo>
                      <a:pt x="919" y="325"/>
                    </a:lnTo>
                    <a:lnTo>
                      <a:pt x="916" y="325"/>
                    </a:lnTo>
                    <a:lnTo>
                      <a:pt x="916" y="327"/>
                    </a:lnTo>
                    <a:lnTo>
                      <a:pt x="916" y="327"/>
                    </a:lnTo>
                    <a:lnTo>
                      <a:pt x="916" y="327"/>
                    </a:lnTo>
                    <a:lnTo>
                      <a:pt x="916" y="327"/>
                    </a:lnTo>
                    <a:close/>
                    <a:moveTo>
                      <a:pt x="909" y="328"/>
                    </a:moveTo>
                    <a:lnTo>
                      <a:pt x="909" y="328"/>
                    </a:lnTo>
                    <a:lnTo>
                      <a:pt x="911" y="328"/>
                    </a:lnTo>
                    <a:lnTo>
                      <a:pt x="913" y="328"/>
                    </a:lnTo>
                    <a:lnTo>
                      <a:pt x="911" y="328"/>
                    </a:lnTo>
                    <a:lnTo>
                      <a:pt x="909" y="328"/>
                    </a:lnTo>
                    <a:lnTo>
                      <a:pt x="909" y="328"/>
                    </a:lnTo>
                    <a:lnTo>
                      <a:pt x="909" y="328"/>
                    </a:lnTo>
                    <a:lnTo>
                      <a:pt x="909" y="328"/>
                    </a:lnTo>
                    <a:close/>
                    <a:moveTo>
                      <a:pt x="914" y="337"/>
                    </a:moveTo>
                    <a:lnTo>
                      <a:pt x="916" y="337"/>
                    </a:lnTo>
                    <a:lnTo>
                      <a:pt x="914" y="335"/>
                    </a:lnTo>
                    <a:lnTo>
                      <a:pt x="914" y="332"/>
                    </a:lnTo>
                    <a:lnTo>
                      <a:pt x="916" y="332"/>
                    </a:lnTo>
                    <a:lnTo>
                      <a:pt x="916" y="333"/>
                    </a:lnTo>
                    <a:lnTo>
                      <a:pt x="919" y="335"/>
                    </a:lnTo>
                    <a:lnTo>
                      <a:pt x="916" y="337"/>
                    </a:lnTo>
                    <a:lnTo>
                      <a:pt x="914" y="337"/>
                    </a:lnTo>
                    <a:lnTo>
                      <a:pt x="914" y="337"/>
                    </a:lnTo>
                    <a:lnTo>
                      <a:pt x="914" y="337"/>
                    </a:lnTo>
                    <a:lnTo>
                      <a:pt x="914" y="337"/>
                    </a:lnTo>
                    <a:close/>
                    <a:moveTo>
                      <a:pt x="907" y="340"/>
                    </a:moveTo>
                    <a:lnTo>
                      <a:pt x="906" y="340"/>
                    </a:lnTo>
                    <a:lnTo>
                      <a:pt x="906" y="335"/>
                    </a:lnTo>
                    <a:lnTo>
                      <a:pt x="906" y="335"/>
                    </a:lnTo>
                    <a:lnTo>
                      <a:pt x="907" y="333"/>
                    </a:lnTo>
                    <a:lnTo>
                      <a:pt x="909" y="333"/>
                    </a:lnTo>
                    <a:lnTo>
                      <a:pt x="913" y="335"/>
                    </a:lnTo>
                    <a:lnTo>
                      <a:pt x="913" y="335"/>
                    </a:lnTo>
                    <a:lnTo>
                      <a:pt x="913" y="337"/>
                    </a:lnTo>
                    <a:lnTo>
                      <a:pt x="913" y="337"/>
                    </a:lnTo>
                    <a:lnTo>
                      <a:pt x="909" y="340"/>
                    </a:lnTo>
                    <a:lnTo>
                      <a:pt x="909" y="340"/>
                    </a:lnTo>
                    <a:lnTo>
                      <a:pt x="907" y="340"/>
                    </a:lnTo>
                    <a:lnTo>
                      <a:pt x="907" y="340"/>
                    </a:lnTo>
                    <a:lnTo>
                      <a:pt x="907" y="340"/>
                    </a:lnTo>
                    <a:lnTo>
                      <a:pt x="907" y="340"/>
                    </a:lnTo>
                    <a:close/>
                    <a:moveTo>
                      <a:pt x="899" y="342"/>
                    </a:moveTo>
                    <a:lnTo>
                      <a:pt x="897" y="340"/>
                    </a:lnTo>
                    <a:lnTo>
                      <a:pt x="899" y="340"/>
                    </a:lnTo>
                    <a:lnTo>
                      <a:pt x="900" y="340"/>
                    </a:lnTo>
                    <a:lnTo>
                      <a:pt x="899" y="342"/>
                    </a:lnTo>
                    <a:lnTo>
                      <a:pt x="899" y="342"/>
                    </a:lnTo>
                    <a:lnTo>
                      <a:pt x="899" y="342"/>
                    </a:lnTo>
                    <a:lnTo>
                      <a:pt x="899" y="342"/>
                    </a:lnTo>
                    <a:lnTo>
                      <a:pt x="899" y="342"/>
                    </a:lnTo>
                    <a:close/>
                    <a:moveTo>
                      <a:pt x="864" y="347"/>
                    </a:moveTo>
                    <a:lnTo>
                      <a:pt x="862" y="346"/>
                    </a:lnTo>
                    <a:lnTo>
                      <a:pt x="859" y="346"/>
                    </a:lnTo>
                    <a:lnTo>
                      <a:pt x="857" y="344"/>
                    </a:lnTo>
                    <a:lnTo>
                      <a:pt x="857" y="340"/>
                    </a:lnTo>
                    <a:lnTo>
                      <a:pt x="859" y="340"/>
                    </a:lnTo>
                    <a:lnTo>
                      <a:pt x="857" y="337"/>
                    </a:lnTo>
                    <a:lnTo>
                      <a:pt x="859" y="335"/>
                    </a:lnTo>
                    <a:lnTo>
                      <a:pt x="860" y="335"/>
                    </a:lnTo>
                    <a:lnTo>
                      <a:pt x="862" y="337"/>
                    </a:lnTo>
                    <a:lnTo>
                      <a:pt x="864" y="337"/>
                    </a:lnTo>
                    <a:lnTo>
                      <a:pt x="862" y="335"/>
                    </a:lnTo>
                    <a:lnTo>
                      <a:pt x="862" y="332"/>
                    </a:lnTo>
                    <a:lnTo>
                      <a:pt x="860" y="332"/>
                    </a:lnTo>
                    <a:lnTo>
                      <a:pt x="859" y="328"/>
                    </a:lnTo>
                    <a:lnTo>
                      <a:pt x="859" y="328"/>
                    </a:lnTo>
                    <a:lnTo>
                      <a:pt x="857" y="327"/>
                    </a:lnTo>
                    <a:lnTo>
                      <a:pt x="859" y="327"/>
                    </a:lnTo>
                    <a:lnTo>
                      <a:pt x="860" y="328"/>
                    </a:lnTo>
                    <a:lnTo>
                      <a:pt x="862" y="327"/>
                    </a:lnTo>
                    <a:lnTo>
                      <a:pt x="860" y="325"/>
                    </a:lnTo>
                    <a:lnTo>
                      <a:pt x="864" y="325"/>
                    </a:lnTo>
                    <a:lnTo>
                      <a:pt x="866" y="325"/>
                    </a:lnTo>
                    <a:lnTo>
                      <a:pt x="871" y="327"/>
                    </a:lnTo>
                    <a:lnTo>
                      <a:pt x="871" y="325"/>
                    </a:lnTo>
                    <a:lnTo>
                      <a:pt x="871" y="323"/>
                    </a:lnTo>
                    <a:lnTo>
                      <a:pt x="869" y="323"/>
                    </a:lnTo>
                    <a:lnTo>
                      <a:pt x="871" y="323"/>
                    </a:lnTo>
                    <a:lnTo>
                      <a:pt x="874" y="323"/>
                    </a:lnTo>
                    <a:lnTo>
                      <a:pt x="878" y="320"/>
                    </a:lnTo>
                    <a:lnTo>
                      <a:pt x="881" y="320"/>
                    </a:lnTo>
                    <a:lnTo>
                      <a:pt x="886" y="321"/>
                    </a:lnTo>
                    <a:lnTo>
                      <a:pt x="888" y="320"/>
                    </a:lnTo>
                    <a:lnTo>
                      <a:pt x="886" y="318"/>
                    </a:lnTo>
                    <a:lnTo>
                      <a:pt x="874" y="314"/>
                    </a:lnTo>
                    <a:lnTo>
                      <a:pt x="871" y="314"/>
                    </a:lnTo>
                    <a:lnTo>
                      <a:pt x="867" y="314"/>
                    </a:lnTo>
                    <a:lnTo>
                      <a:pt x="862" y="314"/>
                    </a:lnTo>
                    <a:lnTo>
                      <a:pt x="859" y="313"/>
                    </a:lnTo>
                    <a:lnTo>
                      <a:pt x="857" y="313"/>
                    </a:lnTo>
                    <a:lnTo>
                      <a:pt x="853" y="313"/>
                    </a:lnTo>
                    <a:lnTo>
                      <a:pt x="852" y="313"/>
                    </a:lnTo>
                    <a:lnTo>
                      <a:pt x="852" y="313"/>
                    </a:lnTo>
                    <a:lnTo>
                      <a:pt x="848" y="313"/>
                    </a:lnTo>
                    <a:lnTo>
                      <a:pt x="846" y="313"/>
                    </a:lnTo>
                    <a:lnTo>
                      <a:pt x="843" y="311"/>
                    </a:lnTo>
                    <a:lnTo>
                      <a:pt x="843" y="309"/>
                    </a:lnTo>
                    <a:lnTo>
                      <a:pt x="846" y="309"/>
                    </a:lnTo>
                    <a:lnTo>
                      <a:pt x="848" y="306"/>
                    </a:lnTo>
                    <a:lnTo>
                      <a:pt x="852" y="309"/>
                    </a:lnTo>
                    <a:lnTo>
                      <a:pt x="853" y="306"/>
                    </a:lnTo>
                    <a:lnTo>
                      <a:pt x="852" y="306"/>
                    </a:lnTo>
                    <a:lnTo>
                      <a:pt x="852" y="304"/>
                    </a:lnTo>
                    <a:lnTo>
                      <a:pt x="855" y="302"/>
                    </a:lnTo>
                    <a:lnTo>
                      <a:pt x="859" y="302"/>
                    </a:lnTo>
                    <a:lnTo>
                      <a:pt x="860" y="300"/>
                    </a:lnTo>
                    <a:lnTo>
                      <a:pt x="860" y="304"/>
                    </a:lnTo>
                    <a:lnTo>
                      <a:pt x="862" y="306"/>
                    </a:lnTo>
                    <a:lnTo>
                      <a:pt x="862" y="309"/>
                    </a:lnTo>
                    <a:lnTo>
                      <a:pt x="864" y="309"/>
                    </a:lnTo>
                    <a:lnTo>
                      <a:pt x="866" y="309"/>
                    </a:lnTo>
                    <a:lnTo>
                      <a:pt x="864" y="306"/>
                    </a:lnTo>
                    <a:lnTo>
                      <a:pt x="862" y="302"/>
                    </a:lnTo>
                    <a:lnTo>
                      <a:pt x="864" y="300"/>
                    </a:lnTo>
                    <a:lnTo>
                      <a:pt x="867" y="299"/>
                    </a:lnTo>
                    <a:lnTo>
                      <a:pt x="867" y="297"/>
                    </a:lnTo>
                    <a:lnTo>
                      <a:pt x="866" y="295"/>
                    </a:lnTo>
                    <a:lnTo>
                      <a:pt x="866" y="290"/>
                    </a:lnTo>
                    <a:lnTo>
                      <a:pt x="869" y="290"/>
                    </a:lnTo>
                    <a:lnTo>
                      <a:pt x="871" y="287"/>
                    </a:lnTo>
                    <a:lnTo>
                      <a:pt x="874" y="287"/>
                    </a:lnTo>
                    <a:lnTo>
                      <a:pt x="871" y="283"/>
                    </a:lnTo>
                    <a:lnTo>
                      <a:pt x="871" y="283"/>
                    </a:lnTo>
                    <a:lnTo>
                      <a:pt x="869" y="283"/>
                    </a:lnTo>
                    <a:lnTo>
                      <a:pt x="869" y="281"/>
                    </a:lnTo>
                    <a:lnTo>
                      <a:pt x="871" y="278"/>
                    </a:lnTo>
                    <a:lnTo>
                      <a:pt x="871" y="278"/>
                    </a:lnTo>
                    <a:lnTo>
                      <a:pt x="874" y="276"/>
                    </a:lnTo>
                    <a:lnTo>
                      <a:pt x="876" y="278"/>
                    </a:lnTo>
                    <a:lnTo>
                      <a:pt x="878" y="281"/>
                    </a:lnTo>
                    <a:lnTo>
                      <a:pt x="879" y="281"/>
                    </a:lnTo>
                    <a:lnTo>
                      <a:pt x="879" y="287"/>
                    </a:lnTo>
                    <a:lnTo>
                      <a:pt x="878" y="287"/>
                    </a:lnTo>
                    <a:lnTo>
                      <a:pt x="879" y="288"/>
                    </a:lnTo>
                    <a:lnTo>
                      <a:pt x="881" y="290"/>
                    </a:lnTo>
                    <a:lnTo>
                      <a:pt x="883" y="300"/>
                    </a:lnTo>
                    <a:lnTo>
                      <a:pt x="881" y="304"/>
                    </a:lnTo>
                    <a:lnTo>
                      <a:pt x="881" y="306"/>
                    </a:lnTo>
                    <a:lnTo>
                      <a:pt x="885" y="306"/>
                    </a:lnTo>
                    <a:lnTo>
                      <a:pt x="888" y="304"/>
                    </a:lnTo>
                    <a:lnTo>
                      <a:pt x="886" y="302"/>
                    </a:lnTo>
                    <a:lnTo>
                      <a:pt x="888" y="297"/>
                    </a:lnTo>
                    <a:lnTo>
                      <a:pt x="890" y="297"/>
                    </a:lnTo>
                    <a:lnTo>
                      <a:pt x="890" y="293"/>
                    </a:lnTo>
                    <a:lnTo>
                      <a:pt x="885" y="290"/>
                    </a:lnTo>
                    <a:lnTo>
                      <a:pt x="886" y="288"/>
                    </a:lnTo>
                    <a:lnTo>
                      <a:pt x="888" y="288"/>
                    </a:lnTo>
                    <a:lnTo>
                      <a:pt x="892" y="290"/>
                    </a:lnTo>
                    <a:lnTo>
                      <a:pt x="892" y="287"/>
                    </a:lnTo>
                    <a:lnTo>
                      <a:pt x="888" y="283"/>
                    </a:lnTo>
                    <a:lnTo>
                      <a:pt x="886" y="281"/>
                    </a:lnTo>
                    <a:lnTo>
                      <a:pt x="888" y="278"/>
                    </a:lnTo>
                    <a:lnTo>
                      <a:pt x="888" y="274"/>
                    </a:lnTo>
                    <a:lnTo>
                      <a:pt x="890" y="273"/>
                    </a:lnTo>
                    <a:lnTo>
                      <a:pt x="893" y="273"/>
                    </a:lnTo>
                    <a:lnTo>
                      <a:pt x="893" y="271"/>
                    </a:lnTo>
                    <a:lnTo>
                      <a:pt x="897" y="271"/>
                    </a:lnTo>
                    <a:lnTo>
                      <a:pt x="897" y="271"/>
                    </a:lnTo>
                    <a:lnTo>
                      <a:pt x="900" y="269"/>
                    </a:lnTo>
                    <a:lnTo>
                      <a:pt x="900" y="269"/>
                    </a:lnTo>
                    <a:lnTo>
                      <a:pt x="902" y="269"/>
                    </a:lnTo>
                    <a:lnTo>
                      <a:pt x="906" y="271"/>
                    </a:lnTo>
                    <a:lnTo>
                      <a:pt x="906" y="273"/>
                    </a:lnTo>
                    <a:lnTo>
                      <a:pt x="909" y="273"/>
                    </a:lnTo>
                    <a:lnTo>
                      <a:pt x="911" y="274"/>
                    </a:lnTo>
                    <a:lnTo>
                      <a:pt x="909" y="281"/>
                    </a:lnTo>
                    <a:lnTo>
                      <a:pt x="907" y="281"/>
                    </a:lnTo>
                    <a:lnTo>
                      <a:pt x="907" y="287"/>
                    </a:lnTo>
                    <a:lnTo>
                      <a:pt x="909" y="287"/>
                    </a:lnTo>
                    <a:lnTo>
                      <a:pt x="911" y="283"/>
                    </a:lnTo>
                    <a:lnTo>
                      <a:pt x="913" y="283"/>
                    </a:lnTo>
                    <a:lnTo>
                      <a:pt x="914" y="281"/>
                    </a:lnTo>
                    <a:lnTo>
                      <a:pt x="914" y="278"/>
                    </a:lnTo>
                    <a:lnTo>
                      <a:pt x="916" y="276"/>
                    </a:lnTo>
                    <a:lnTo>
                      <a:pt x="919" y="278"/>
                    </a:lnTo>
                    <a:lnTo>
                      <a:pt x="921" y="276"/>
                    </a:lnTo>
                    <a:lnTo>
                      <a:pt x="921" y="274"/>
                    </a:lnTo>
                    <a:lnTo>
                      <a:pt x="921" y="273"/>
                    </a:lnTo>
                    <a:lnTo>
                      <a:pt x="921" y="273"/>
                    </a:lnTo>
                    <a:lnTo>
                      <a:pt x="925" y="274"/>
                    </a:lnTo>
                    <a:lnTo>
                      <a:pt x="925" y="278"/>
                    </a:lnTo>
                    <a:lnTo>
                      <a:pt x="925" y="278"/>
                    </a:lnTo>
                    <a:lnTo>
                      <a:pt x="925" y="281"/>
                    </a:lnTo>
                    <a:lnTo>
                      <a:pt x="921" y="278"/>
                    </a:lnTo>
                    <a:lnTo>
                      <a:pt x="925" y="281"/>
                    </a:lnTo>
                    <a:lnTo>
                      <a:pt x="925" y="283"/>
                    </a:lnTo>
                    <a:lnTo>
                      <a:pt x="928" y="287"/>
                    </a:lnTo>
                    <a:lnTo>
                      <a:pt x="928" y="290"/>
                    </a:lnTo>
                    <a:lnTo>
                      <a:pt x="925" y="292"/>
                    </a:lnTo>
                    <a:lnTo>
                      <a:pt x="921" y="297"/>
                    </a:lnTo>
                    <a:lnTo>
                      <a:pt x="921" y="302"/>
                    </a:lnTo>
                    <a:lnTo>
                      <a:pt x="921" y="304"/>
                    </a:lnTo>
                    <a:lnTo>
                      <a:pt x="916" y="306"/>
                    </a:lnTo>
                    <a:lnTo>
                      <a:pt x="914" y="309"/>
                    </a:lnTo>
                    <a:lnTo>
                      <a:pt x="913" y="311"/>
                    </a:lnTo>
                    <a:lnTo>
                      <a:pt x="909" y="314"/>
                    </a:lnTo>
                    <a:lnTo>
                      <a:pt x="909" y="318"/>
                    </a:lnTo>
                    <a:lnTo>
                      <a:pt x="907" y="320"/>
                    </a:lnTo>
                    <a:lnTo>
                      <a:pt x="906" y="320"/>
                    </a:lnTo>
                    <a:lnTo>
                      <a:pt x="906" y="320"/>
                    </a:lnTo>
                    <a:lnTo>
                      <a:pt x="902" y="320"/>
                    </a:lnTo>
                    <a:lnTo>
                      <a:pt x="902" y="321"/>
                    </a:lnTo>
                    <a:lnTo>
                      <a:pt x="906" y="325"/>
                    </a:lnTo>
                    <a:lnTo>
                      <a:pt x="906" y="327"/>
                    </a:lnTo>
                    <a:lnTo>
                      <a:pt x="902" y="332"/>
                    </a:lnTo>
                    <a:lnTo>
                      <a:pt x="900" y="333"/>
                    </a:lnTo>
                    <a:lnTo>
                      <a:pt x="900" y="332"/>
                    </a:lnTo>
                    <a:lnTo>
                      <a:pt x="900" y="328"/>
                    </a:lnTo>
                    <a:lnTo>
                      <a:pt x="897" y="328"/>
                    </a:lnTo>
                    <a:lnTo>
                      <a:pt x="897" y="328"/>
                    </a:lnTo>
                    <a:lnTo>
                      <a:pt x="897" y="332"/>
                    </a:lnTo>
                    <a:lnTo>
                      <a:pt x="893" y="333"/>
                    </a:lnTo>
                    <a:lnTo>
                      <a:pt x="893" y="335"/>
                    </a:lnTo>
                    <a:lnTo>
                      <a:pt x="890" y="337"/>
                    </a:lnTo>
                    <a:lnTo>
                      <a:pt x="888" y="340"/>
                    </a:lnTo>
                    <a:lnTo>
                      <a:pt x="890" y="340"/>
                    </a:lnTo>
                    <a:lnTo>
                      <a:pt x="893" y="340"/>
                    </a:lnTo>
                    <a:lnTo>
                      <a:pt x="893" y="340"/>
                    </a:lnTo>
                    <a:lnTo>
                      <a:pt x="892" y="342"/>
                    </a:lnTo>
                    <a:lnTo>
                      <a:pt x="892" y="344"/>
                    </a:lnTo>
                    <a:lnTo>
                      <a:pt x="892" y="347"/>
                    </a:lnTo>
                    <a:lnTo>
                      <a:pt x="890" y="349"/>
                    </a:lnTo>
                    <a:lnTo>
                      <a:pt x="888" y="346"/>
                    </a:lnTo>
                    <a:lnTo>
                      <a:pt x="888" y="342"/>
                    </a:lnTo>
                    <a:lnTo>
                      <a:pt x="886" y="340"/>
                    </a:lnTo>
                    <a:lnTo>
                      <a:pt x="886" y="342"/>
                    </a:lnTo>
                    <a:lnTo>
                      <a:pt x="885" y="344"/>
                    </a:lnTo>
                    <a:lnTo>
                      <a:pt x="886" y="347"/>
                    </a:lnTo>
                    <a:lnTo>
                      <a:pt x="883" y="351"/>
                    </a:lnTo>
                    <a:lnTo>
                      <a:pt x="874" y="349"/>
                    </a:lnTo>
                    <a:lnTo>
                      <a:pt x="874" y="347"/>
                    </a:lnTo>
                    <a:lnTo>
                      <a:pt x="874" y="346"/>
                    </a:lnTo>
                    <a:lnTo>
                      <a:pt x="871" y="347"/>
                    </a:lnTo>
                    <a:lnTo>
                      <a:pt x="869" y="347"/>
                    </a:lnTo>
                    <a:lnTo>
                      <a:pt x="869" y="346"/>
                    </a:lnTo>
                    <a:lnTo>
                      <a:pt x="871" y="342"/>
                    </a:lnTo>
                    <a:lnTo>
                      <a:pt x="867" y="344"/>
                    </a:lnTo>
                    <a:lnTo>
                      <a:pt x="866" y="346"/>
                    </a:lnTo>
                    <a:lnTo>
                      <a:pt x="864" y="347"/>
                    </a:lnTo>
                    <a:lnTo>
                      <a:pt x="864" y="347"/>
                    </a:lnTo>
                    <a:lnTo>
                      <a:pt x="864" y="347"/>
                    </a:lnTo>
                    <a:lnTo>
                      <a:pt x="864" y="347"/>
                    </a:lnTo>
                    <a:close/>
                    <a:moveTo>
                      <a:pt x="643" y="254"/>
                    </a:moveTo>
                    <a:lnTo>
                      <a:pt x="640" y="254"/>
                    </a:lnTo>
                    <a:lnTo>
                      <a:pt x="643" y="248"/>
                    </a:lnTo>
                    <a:lnTo>
                      <a:pt x="648" y="243"/>
                    </a:lnTo>
                    <a:lnTo>
                      <a:pt x="654" y="241"/>
                    </a:lnTo>
                    <a:lnTo>
                      <a:pt x="657" y="240"/>
                    </a:lnTo>
                    <a:lnTo>
                      <a:pt x="659" y="238"/>
                    </a:lnTo>
                    <a:lnTo>
                      <a:pt x="662" y="234"/>
                    </a:lnTo>
                    <a:lnTo>
                      <a:pt x="669" y="234"/>
                    </a:lnTo>
                    <a:lnTo>
                      <a:pt x="671" y="233"/>
                    </a:lnTo>
                    <a:lnTo>
                      <a:pt x="674" y="233"/>
                    </a:lnTo>
                    <a:lnTo>
                      <a:pt x="678" y="231"/>
                    </a:lnTo>
                    <a:lnTo>
                      <a:pt x="680" y="233"/>
                    </a:lnTo>
                    <a:lnTo>
                      <a:pt x="680" y="234"/>
                    </a:lnTo>
                    <a:lnTo>
                      <a:pt x="674" y="238"/>
                    </a:lnTo>
                    <a:lnTo>
                      <a:pt x="669" y="241"/>
                    </a:lnTo>
                    <a:lnTo>
                      <a:pt x="659" y="250"/>
                    </a:lnTo>
                    <a:lnTo>
                      <a:pt x="655" y="255"/>
                    </a:lnTo>
                    <a:lnTo>
                      <a:pt x="652" y="255"/>
                    </a:lnTo>
                    <a:lnTo>
                      <a:pt x="650" y="255"/>
                    </a:lnTo>
                    <a:lnTo>
                      <a:pt x="648" y="259"/>
                    </a:lnTo>
                    <a:lnTo>
                      <a:pt x="647" y="259"/>
                    </a:lnTo>
                    <a:lnTo>
                      <a:pt x="647" y="254"/>
                    </a:lnTo>
                    <a:lnTo>
                      <a:pt x="643" y="254"/>
                    </a:lnTo>
                    <a:lnTo>
                      <a:pt x="643" y="254"/>
                    </a:lnTo>
                    <a:lnTo>
                      <a:pt x="643" y="254"/>
                    </a:lnTo>
                    <a:lnTo>
                      <a:pt x="643" y="254"/>
                    </a:lnTo>
                    <a:lnTo>
                      <a:pt x="643" y="254"/>
                    </a:lnTo>
                    <a:close/>
                    <a:moveTo>
                      <a:pt x="807" y="323"/>
                    </a:moveTo>
                    <a:lnTo>
                      <a:pt x="805" y="321"/>
                    </a:lnTo>
                    <a:lnTo>
                      <a:pt x="807" y="321"/>
                    </a:lnTo>
                    <a:lnTo>
                      <a:pt x="810" y="320"/>
                    </a:lnTo>
                    <a:lnTo>
                      <a:pt x="812" y="318"/>
                    </a:lnTo>
                    <a:lnTo>
                      <a:pt x="812" y="314"/>
                    </a:lnTo>
                    <a:lnTo>
                      <a:pt x="817" y="313"/>
                    </a:lnTo>
                    <a:lnTo>
                      <a:pt x="817" y="311"/>
                    </a:lnTo>
                    <a:lnTo>
                      <a:pt x="820" y="311"/>
                    </a:lnTo>
                    <a:lnTo>
                      <a:pt x="820" y="314"/>
                    </a:lnTo>
                    <a:lnTo>
                      <a:pt x="820" y="318"/>
                    </a:lnTo>
                    <a:lnTo>
                      <a:pt x="820" y="321"/>
                    </a:lnTo>
                    <a:lnTo>
                      <a:pt x="820" y="325"/>
                    </a:lnTo>
                    <a:lnTo>
                      <a:pt x="817" y="327"/>
                    </a:lnTo>
                    <a:lnTo>
                      <a:pt x="815" y="327"/>
                    </a:lnTo>
                    <a:lnTo>
                      <a:pt x="813" y="328"/>
                    </a:lnTo>
                    <a:lnTo>
                      <a:pt x="810" y="328"/>
                    </a:lnTo>
                    <a:lnTo>
                      <a:pt x="808" y="325"/>
                    </a:lnTo>
                    <a:lnTo>
                      <a:pt x="807" y="323"/>
                    </a:lnTo>
                    <a:lnTo>
                      <a:pt x="807" y="323"/>
                    </a:lnTo>
                    <a:lnTo>
                      <a:pt x="807" y="323"/>
                    </a:lnTo>
                    <a:lnTo>
                      <a:pt x="807" y="323"/>
                    </a:lnTo>
                    <a:close/>
                    <a:moveTo>
                      <a:pt x="674" y="318"/>
                    </a:moveTo>
                    <a:lnTo>
                      <a:pt x="676" y="314"/>
                    </a:lnTo>
                    <a:lnTo>
                      <a:pt x="674" y="311"/>
                    </a:lnTo>
                    <a:lnTo>
                      <a:pt x="676" y="306"/>
                    </a:lnTo>
                    <a:lnTo>
                      <a:pt x="681" y="306"/>
                    </a:lnTo>
                    <a:lnTo>
                      <a:pt x="685" y="306"/>
                    </a:lnTo>
                    <a:lnTo>
                      <a:pt x="690" y="306"/>
                    </a:lnTo>
                    <a:lnTo>
                      <a:pt x="694" y="306"/>
                    </a:lnTo>
                    <a:lnTo>
                      <a:pt x="697" y="306"/>
                    </a:lnTo>
                    <a:lnTo>
                      <a:pt x="701" y="304"/>
                    </a:lnTo>
                    <a:lnTo>
                      <a:pt x="706" y="304"/>
                    </a:lnTo>
                    <a:lnTo>
                      <a:pt x="711" y="306"/>
                    </a:lnTo>
                    <a:lnTo>
                      <a:pt x="716" y="306"/>
                    </a:lnTo>
                    <a:lnTo>
                      <a:pt x="716" y="306"/>
                    </a:lnTo>
                    <a:lnTo>
                      <a:pt x="720" y="304"/>
                    </a:lnTo>
                    <a:lnTo>
                      <a:pt x="728" y="304"/>
                    </a:lnTo>
                    <a:lnTo>
                      <a:pt x="728" y="302"/>
                    </a:lnTo>
                    <a:lnTo>
                      <a:pt x="732" y="300"/>
                    </a:lnTo>
                    <a:lnTo>
                      <a:pt x="730" y="299"/>
                    </a:lnTo>
                    <a:lnTo>
                      <a:pt x="727" y="300"/>
                    </a:lnTo>
                    <a:lnTo>
                      <a:pt x="725" y="300"/>
                    </a:lnTo>
                    <a:lnTo>
                      <a:pt x="721" y="299"/>
                    </a:lnTo>
                    <a:lnTo>
                      <a:pt x="716" y="300"/>
                    </a:lnTo>
                    <a:lnTo>
                      <a:pt x="714" y="300"/>
                    </a:lnTo>
                    <a:lnTo>
                      <a:pt x="714" y="299"/>
                    </a:lnTo>
                    <a:lnTo>
                      <a:pt x="713" y="297"/>
                    </a:lnTo>
                    <a:lnTo>
                      <a:pt x="709" y="299"/>
                    </a:lnTo>
                    <a:lnTo>
                      <a:pt x="706" y="299"/>
                    </a:lnTo>
                    <a:lnTo>
                      <a:pt x="702" y="300"/>
                    </a:lnTo>
                    <a:lnTo>
                      <a:pt x="701" y="299"/>
                    </a:lnTo>
                    <a:lnTo>
                      <a:pt x="697" y="299"/>
                    </a:lnTo>
                    <a:lnTo>
                      <a:pt x="694" y="299"/>
                    </a:lnTo>
                    <a:lnTo>
                      <a:pt x="694" y="295"/>
                    </a:lnTo>
                    <a:lnTo>
                      <a:pt x="697" y="292"/>
                    </a:lnTo>
                    <a:lnTo>
                      <a:pt x="701" y="288"/>
                    </a:lnTo>
                    <a:lnTo>
                      <a:pt x="699" y="288"/>
                    </a:lnTo>
                    <a:lnTo>
                      <a:pt x="697" y="290"/>
                    </a:lnTo>
                    <a:lnTo>
                      <a:pt x="694" y="292"/>
                    </a:lnTo>
                    <a:lnTo>
                      <a:pt x="692" y="288"/>
                    </a:lnTo>
                    <a:lnTo>
                      <a:pt x="690" y="290"/>
                    </a:lnTo>
                    <a:lnTo>
                      <a:pt x="690" y="293"/>
                    </a:lnTo>
                    <a:lnTo>
                      <a:pt x="685" y="297"/>
                    </a:lnTo>
                    <a:lnTo>
                      <a:pt x="683" y="299"/>
                    </a:lnTo>
                    <a:lnTo>
                      <a:pt x="680" y="299"/>
                    </a:lnTo>
                    <a:lnTo>
                      <a:pt x="676" y="297"/>
                    </a:lnTo>
                    <a:lnTo>
                      <a:pt x="676" y="293"/>
                    </a:lnTo>
                    <a:lnTo>
                      <a:pt x="678" y="292"/>
                    </a:lnTo>
                    <a:lnTo>
                      <a:pt x="674" y="292"/>
                    </a:lnTo>
                    <a:lnTo>
                      <a:pt x="674" y="290"/>
                    </a:lnTo>
                    <a:lnTo>
                      <a:pt x="674" y="295"/>
                    </a:lnTo>
                    <a:lnTo>
                      <a:pt x="671" y="297"/>
                    </a:lnTo>
                    <a:lnTo>
                      <a:pt x="669" y="295"/>
                    </a:lnTo>
                    <a:lnTo>
                      <a:pt x="669" y="290"/>
                    </a:lnTo>
                    <a:lnTo>
                      <a:pt x="662" y="288"/>
                    </a:lnTo>
                    <a:lnTo>
                      <a:pt x="666" y="287"/>
                    </a:lnTo>
                    <a:lnTo>
                      <a:pt x="662" y="287"/>
                    </a:lnTo>
                    <a:lnTo>
                      <a:pt x="662" y="288"/>
                    </a:lnTo>
                    <a:lnTo>
                      <a:pt x="661" y="288"/>
                    </a:lnTo>
                    <a:lnTo>
                      <a:pt x="657" y="283"/>
                    </a:lnTo>
                    <a:lnTo>
                      <a:pt x="652" y="278"/>
                    </a:lnTo>
                    <a:lnTo>
                      <a:pt x="652" y="278"/>
                    </a:lnTo>
                    <a:lnTo>
                      <a:pt x="655" y="278"/>
                    </a:lnTo>
                    <a:lnTo>
                      <a:pt x="655" y="274"/>
                    </a:lnTo>
                    <a:lnTo>
                      <a:pt x="654" y="273"/>
                    </a:lnTo>
                    <a:lnTo>
                      <a:pt x="661" y="267"/>
                    </a:lnTo>
                    <a:lnTo>
                      <a:pt x="662" y="267"/>
                    </a:lnTo>
                    <a:lnTo>
                      <a:pt x="666" y="267"/>
                    </a:lnTo>
                    <a:lnTo>
                      <a:pt x="671" y="267"/>
                    </a:lnTo>
                    <a:lnTo>
                      <a:pt x="676" y="271"/>
                    </a:lnTo>
                    <a:lnTo>
                      <a:pt x="680" y="271"/>
                    </a:lnTo>
                    <a:lnTo>
                      <a:pt x="683" y="269"/>
                    </a:lnTo>
                    <a:lnTo>
                      <a:pt x="688" y="269"/>
                    </a:lnTo>
                    <a:lnTo>
                      <a:pt x="692" y="266"/>
                    </a:lnTo>
                    <a:lnTo>
                      <a:pt x="688" y="264"/>
                    </a:lnTo>
                    <a:lnTo>
                      <a:pt x="685" y="262"/>
                    </a:lnTo>
                    <a:lnTo>
                      <a:pt x="683" y="262"/>
                    </a:lnTo>
                    <a:lnTo>
                      <a:pt x="680" y="264"/>
                    </a:lnTo>
                    <a:lnTo>
                      <a:pt x="674" y="260"/>
                    </a:lnTo>
                    <a:lnTo>
                      <a:pt x="671" y="260"/>
                    </a:lnTo>
                    <a:lnTo>
                      <a:pt x="671" y="260"/>
                    </a:lnTo>
                    <a:lnTo>
                      <a:pt x="674" y="255"/>
                    </a:lnTo>
                    <a:lnTo>
                      <a:pt x="678" y="250"/>
                    </a:lnTo>
                    <a:lnTo>
                      <a:pt x="681" y="250"/>
                    </a:lnTo>
                    <a:lnTo>
                      <a:pt x="685" y="250"/>
                    </a:lnTo>
                    <a:lnTo>
                      <a:pt x="692" y="250"/>
                    </a:lnTo>
                    <a:lnTo>
                      <a:pt x="697" y="250"/>
                    </a:lnTo>
                    <a:lnTo>
                      <a:pt x="702" y="250"/>
                    </a:lnTo>
                    <a:lnTo>
                      <a:pt x="704" y="250"/>
                    </a:lnTo>
                    <a:lnTo>
                      <a:pt x="702" y="250"/>
                    </a:lnTo>
                    <a:lnTo>
                      <a:pt x="701" y="250"/>
                    </a:lnTo>
                    <a:lnTo>
                      <a:pt x="697" y="248"/>
                    </a:lnTo>
                    <a:lnTo>
                      <a:pt x="694" y="248"/>
                    </a:lnTo>
                    <a:lnTo>
                      <a:pt x="685" y="245"/>
                    </a:lnTo>
                    <a:lnTo>
                      <a:pt x="685" y="243"/>
                    </a:lnTo>
                    <a:lnTo>
                      <a:pt x="688" y="240"/>
                    </a:lnTo>
                    <a:lnTo>
                      <a:pt x="692" y="236"/>
                    </a:lnTo>
                    <a:lnTo>
                      <a:pt x="694" y="234"/>
                    </a:lnTo>
                    <a:lnTo>
                      <a:pt x="694" y="234"/>
                    </a:lnTo>
                    <a:lnTo>
                      <a:pt x="699" y="233"/>
                    </a:lnTo>
                    <a:lnTo>
                      <a:pt x="702" y="233"/>
                    </a:lnTo>
                    <a:lnTo>
                      <a:pt x="702" y="234"/>
                    </a:lnTo>
                    <a:lnTo>
                      <a:pt x="706" y="234"/>
                    </a:lnTo>
                    <a:lnTo>
                      <a:pt x="709" y="238"/>
                    </a:lnTo>
                    <a:lnTo>
                      <a:pt x="713" y="238"/>
                    </a:lnTo>
                    <a:lnTo>
                      <a:pt x="711" y="234"/>
                    </a:lnTo>
                    <a:lnTo>
                      <a:pt x="707" y="233"/>
                    </a:lnTo>
                    <a:lnTo>
                      <a:pt x="706" y="231"/>
                    </a:lnTo>
                    <a:lnTo>
                      <a:pt x="704" y="227"/>
                    </a:lnTo>
                    <a:lnTo>
                      <a:pt x="707" y="227"/>
                    </a:lnTo>
                    <a:lnTo>
                      <a:pt x="716" y="224"/>
                    </a:lnTo>
                    <a:lnTo>
                      <a:pt x="720" y="224"/>
                    </a:lnTo>
                    <a:lnTo>
                      <a:pt x="725" y="224"/>
                    </a:lnTo>
                    <a:lnTo>
                      <a:pt x="727" y="227"/>
                    </a:lnTo>
                    <a:lnTo>
                      <a:pt x="728" y="233"/>
                    </a:lnTo>
                    <a:lnTo>
                      <a:pt x="727" y="234"/>
                    </a:lnTo>
                    <a:lnTo>
                      <a:pt x="725" y="240"/>
                    </a:lnTo>
                    <a:lnTo>
                      <a:pt x="725" y="241"/>
                    </a:lnTo>
                    <a:lnTo>
                      <a:pt x="732" y="241"/>
                    </a:lnTo>
                    <a:lnTo>
                      <a:pt x="734" y="240"/>
                    </a:lnTo>
                    <a:lnTo>
                      <a:pt x="735" y="241"/>
                    </a:lnTo>
                    <a:lnTo>
                      <a:pt x="739" y="241"/>
                    </a:lnTo>
                    <a:lnTo>
                      <a:pt x="739" y="243"/>
                    </a:lnTo>
                    <a:lnTo>
                      <a:pt x="739" y="247"/>
                    </a:lnTo>
                    <a:lnTo>
                      <a:pt x="742" y="248"/>
                    </a:lnTo>
                    <a:lnTo>
                      <a:pt x="742" y="250"/>
                    </a:lnTo>
                    <a:lnTo>
                      <a:pt x="739" y="250"/>
                    </a:lnTo>
                    <a:lnTo>
                      <a:pt x="739" y="254"/>
                    </a:lnTo>
                    <a:lnTo>
                      <a:pt x="739" y="259"/>
                    </a:lnTo>
                    <a:lnTo>
                      <a:pt x="742" y="264"/>
                    </a:lnTo>
                    <a:lnTo>
                      <a:pt x="739" y="267"/>
                    </a:lnTo>
                    <a:lnTo>
                      <a:pt x="737" y="266"/>
                    </a:lnTo>
                    <a:lnTo>
                      <a:pt x="734" y="267"/>
                    </a:lnTo>
                    <a:lnTo>
                      <a:pt x="734" y="269"/>
                    </a:lnTo>
                    <a:lnTo>
                      <a:pt x="737" y="267"/>
                    </a:lnTo>
                    <a:lnTo>
                      <a:pt x="742" y="269"/>
                    </a:lnTo>
                    <a:lnTo>
                      <a:pt x="744" y="269"/>
                    </a:lnTo>
                    <a:lnTo>
                      <a:pt x="742" y="278"/>
                    </a:lnTo>
                    <a:lnTo>
                      <a:pt x="739" y="278"/>
                    </a:lnTo>
                    <a:lnTo>
                      <a:pt x="739" y="287"/>
                    </a:lnTo>
                    <a:lnTo>
                      <a:pt x="739" y="287"/>
                    </a:lnTo>
                    <a:lnTo>
                      <a:pt x="744" y="287"/>
                    </a:lnTo>
                    <a:lnTo>
                      <a:pt x="747" y="281"/>
                    </a:lnTo>
                    <a:lnTo>
                      <a:pt x="747" y="283"/>
                    </a:lnTo>
                    <a:lnTo>
                      <a:pt x="747" y="287"/>
                    </a:lnTo>
                    <a:lnTo>
                      <a:pt x="751" y="287"/>
                    </a:lnTo>
                    <a:lnTo>
                      <a:pt x="753" y="287"/>
                    </a:lnTo>
                    <a:lnTo>
                      <a:pt x="760" y="288"/>
                    </a:lnTo>
                    <a:lnTo>
                      <a:pt x="763" y="292"/>
                    </a:lnTo>
                    <a:lnTo>
                      <a:pt x="765" y="292"/>
                    </a:lnTo>
                    <a:lnTo>
                      <a:pt x="765" y="288"/>
                    </a:lnTo>
                    <a:lnTo>
                      <a:pt x="763" y="288"/>
                    </a:lnTo>
                    <a:lnTo>
                      <a:pt x="767" y="287"/>
                    </a:lnTo>
                    <a:lnTo>
                      <a:pt x="767" y="281"/>
                    </a:lnTo>
                    <a:lnTo>
                      <a:pt x="765" y="278"/>
                    </a:lnTo>
                    <a:lnTo>
                      <a:pt x="765" y="274"/>
                    </a:lnTo>
                    <a:lnTo>
                      <a:pt x="763" y="271"/>
                    </a:lnTo>
                    <a:lnTo>
                      <a:pt x="763" y="269"/>
                    </a:lnTo>
                    <a:lnTo>
                      <a:pt x="767" y="269"/>
                    </a:lnTo>
                    <a:lnTo>
                      <a:pt x="770" y="267"/>
                    </a:lnTo>
                    <a:lnTo>
                      <a:pt x="773" y="267"/>
                    </a:lnTo>
                    <a:lnTo>
                      <a:pt x="775" y="262"/>
                    </a:lnTo>
                    <a:lnTo>
                      <a:pt x="773" y="259"/>
                    </a:lnTo>
                    <a:lnTo>
                      <a:pt x="772" y="255"/>
                    </a:lnTo>
                    <a:lnTo>
                      <a:pt x="772" y="254"/>
                    </a:lnTo>
                    <a:lnTo>
                      <a:pt x="770" y="248"/>
                    </a:lnTo>
                    <a:lnTo>
                      <a:pt x="773" y="245"/>
                    </a:lnTo>
                    <a:lnTo>
                      <a:pt x="775" y="243"/>
                    </a:lnTo>
                    <a:lnTo>
                      <a:pt x="779" y="243"/>
                    </a:lnTo>
                    <a:lnTo>
                      <a:pt x="782" y="243"/>
                    </a:lnTo>
                    <a:lnTo>
                      <a:pt x="780" y="241"/>
                    </a:lnTo>
                    <a:lnTo>
                      <a:pt x="782" y="238"/>
                    </a:lnTo>
                    <a:lnTo>
                      <a:pt x="786" y="236"/>
                    </a:lnTo>
                    <a:lnTo>
                      <a:pt x="793" y="231"/>
                    </a:lnTo>
                    <a:lnTo>
                      <a:pt x="796" y="231"/>
                    </a:lnTo>
                    <a:lnTo>
                      <a:pt x="801" y="233"/>
                    </a:lnTo>
                    <a:lnTo>
                      <a:pt x="801" y="234"/>
                    </a:lnTo>
                    <a:lnTo>
                      <a:pt x="801" y="236"/>
                    </a:lnTo>
                    <a:lnTo>
                      <a:pt x="801" y="240"/>
                    </a:lnTo>
                    <a:lnTo>
                      <a:pt x="798" y="240"/>
                    </a:lnTo>
                    <a:lnTo>
                      <a:pt x="796" y="241"/>
                    </a:lnTo>
                    <a:lnTo>
                      <a:pt x="796" y="245"/>
                    </a:lnTo>
                    <a:lnTo>
                      <a:pt x="793" y="248"/>
                    </a:lnTo>
                    <a:lnTo>
                      <a:pt x="793" y="250"/>
                    </a:lnTo>
                    <a:lnTo>
                      <a:pt x="796" y="254"/>
                    </a:lnTo>
                    <a:lnTo>
                      <a:pt x="796" y="260"/>
                    </a:lnTo>
                    <a:lnTo>
                      <a:pt x="793" y="262"/>
                    </a:lnTo>
                    <a:lnTo>
                      <a:pt x="793" y="262"/>
                    </a:lnTo>
                    <a:lnTo>
                      <a:pt x="787" y="267"/>
                    </a:lnTo>
                    <a:lnTo>
                      <a:pt x="784" y="269"/>
                    </a:lnTo>
                    <a:lnTo>
                      <a:pt x="784" y="271"/>
                    </a:lnTo>
                    <a:lnTo>
                      <a:pt x="786" y="271"/>
                    </a:lnTo>
                    <a:lnTo>
                      <a:pt x="789" y="269"/>
                    </a:lnTo>
                    <a:lnTo>
                      <a:pt x="793" y="269"/>
                    </a:lnTo>
                    <a:lnTo>
                      <a:pt x="796" y="271"/>
                    </a:lnTo>
                    <a:lnTo>
                      <a:pt x="793" y="276"/>
                    </a:lnTo>
                    <a:lnTo>
                      <a:pt x="787" y="278"/>
                    </a:lnTo>
                    <a:lnTo>
                      <a:pt x="782" y="281"/>
                    </a:lnTo>
                    <a:lnTo>
                      <a:pt x="780" y="287"/>
                    </a:lnTo>
                    <a:lnTo>
                      <a:pt x="782" y="287"/>
                    </a:lnTo>
                    <a:lnTo>
                      <a:pt x="784" y="283"/>
                    </a:lnTo>
                    <a:lnTo>
                      <a:pt x="789" y="281"/>
                    </a:lnTo>
                    <a:lnTo>
                      <a:pt x="793" y="278"/>
                    </a:lnTo>
                    <a:lnTo>
                      <a:pt x="796" y="278"/>
                    </a:lnTo>
                    <a:lnTo>
                      <a:pt x="798" y="281"/>
                    </a:lnTo>
                    <a:lnTo>
                      <a:pt x="798" y="287"/>
                    </a:lnTo>
                    <a:lnTo>
                      <a:pt x="796" y="290"/>
                    </a:lnTo>
                    <a:lnTo>
                      <a:pt x="798" y="292"/>
                    </a:lnTo>
                    <a:lnTo>
                      <a:pt x="801" y="288"/>
                    </a:lnTo>
                    <a:lnTo>
                      <a:pt x="801" y="288"/>
                    </a:lnTo>
                    <a:lnTo>
                      <a:pt x="803" y="287"/>
                    </a:lnTo>
                    <a:lnTo>
                      <a:pt x="801" y="287"/>
                    </a:lnTo>
                    <a:lnTo>
                      <a:pt x="805" y="281"/>
                    </a:lnTo>
                    <a:lnTo>
                      <a:pt x="805" y="278"/>
                    </a:lnTo>
                    <a:lnTo>
                      <a:pt x="810" y="276"/>
                    </a:lnTo>
                    <a:lnTo>
                      <a:pt x="812" y="276"/>
                    </a:lnTo>
                    <a:lnTo>
                      <a:pt x="817" y="278"/>
                    </a:lnTo>
                    <a:lnTo>
                      <a:pt x="819" y="283"/>
                    </a:lnTo>
                    <a:lnTo>
                      <a:pt x="820" y="287"/>
                    </a:lnTo>
                    <a:lnTo>
                      <a:pt x="820" y="290"/>
                    </a:lnTo>
                    <a:lnTo>
                      <a:pt x="815" y="299"/>
                    </a:lnTo>
                    <a:lnTo>
                      <a:pt x="810" y="302"/>
                    </a:lnTo>
                    <a:lnTo>
                      <a:pt x="807" y="304"/>
                    </a:lnTo>
                    <a:lnTo>
                      <a:pt x="805" y="304"/>
                    </a:lnTo>
                    <a:lnTo>
                      <a:pt x="805" y="306"/>
                    </a:lnTo>
                    <a:lnTo>
                      <a:pt x="805" y="309"/>
                    </a:lnTo>
                    <a:lnTo>
                      <a:pt x="801" y="313"/>
                    </a:lnTo>
                    <a:lnTo>
                      <a:pt x="798" y="313"/>
                    </a:lnTo>
                    <a:lnTo>
                      <a:pt x="796" y="314"/>
                    </a:lnTo>
                    <a:lnTo>
                      <a:pt x="796" y="318"/>
                    </a:lnTo>
                    <a:lnTo>
                      <a:pt x="793" y="320"/>
                    </a:lnTo>
                    <a:lnTo>
                      <a:pt x="793" y="320"/>
                    </a:lnTo>
                    <a:lnTo>
                      <a:pt x="789" y="321"/>
                    </a:lnTo>
                    <a:lnTo>
                      <a:pt x="789" y="323"/>
                    </a:lnTo>
                    <a:lnTo>
                      <a:pt x="789" y="323"/>
                    </a:lnTo>
                    <a:lnTo>
                      <a:pt x="787" y="321"/>
                    </a:lnTo>
                    <a:lnTo>
                      <a:pt x="784" y="323"/>
                    </a:lnTo>
                    <a:lnTo>
                      <a:pt x="780" y="321"/>
                    </a:lnTo>
                    <a:lnTo>
                      <a:pt x="775" y="325"/>
                    </a:lnTo>
                    <a:lnTo>
                      <a:pt x="770" y="327"/>
                    </a:lnTo>
                    <a:lnTo>
                      <a:pt x="767" y="325"/>
                    </a:lnTo>
                    <a:lnTo>
                      <a:pt x="767" y="321"/>
                    </a:lnTo>
                    <a:lnTo>
                      <a:pt x="767" y="318"/>
                    </a:lnTo>
                    <a:lnTo>
                      <a:pt x="767" y="318"/>
                    </a:lnTo>
                    <a:lnTo>
                      <a:pt x="767" y="318"/>
                    </a:lnTo>
                    <a:lnTo>
                      <a:pt x="763" y="318"/>
                    </a:lnTo>
                    <a:lnTo>
                      <a:pt x="763" y="320"/>
                    </a:lnTo>
                    <a:lnTo>
                      <a:pt x="760" y="321"/>
                    </a:lnTo>
                    <a:lnTo>
                      <a:pt x="754" y="320"/>
                    </a:lnTo>
                    <a:lnTo>
                      <a:pt x="754" y="318"/>
                    </a:lnTo>
                    <a:lnTo>
                      <a:pt x="756" y="318"/>
                    </a:lnTo>
                    <a:lnTo>
                      <a:pt x="756" y="313"/>
                    </a:lnTo>
                    <a:lnTo>
                      <a:pt x="753" y="313"/>
                    </a:lnTo>
                    <a:lnTo>
                      <a:pt x="753" y="314"/>
                    </a:lnTo>
                    <a:lnTo>
                      <a:pt x="751" y="318"/>
                    </a:lnTo>
                    <a:lnTo>
                      <a:pt x="747" y="318"/>
                    </a:lnTo>
                    <a:lnTo>
                      <a:pt x="744" y="318"/>
                    </a:lnTo>
                    <a:lnTo>
                      <a:pt x="742" y="320"/>
                    </a:lnTo>
                    <a:lnTo>
                      <a:pt x="739" y="320"/>
                    </a:lnTo>
                    <a:lnTo>
                      <a:pt x="737" y="318"/>
                    </a:lnTo>
                    <a:lnTo>
                      <a:pt x="734" y="320"/>
                    </a:lnTo>
                    <a:lnTo>
                      <a:pt x="730" y="318"/>
                    </a:lnTo>
                    <a:lnTo>
                      <a:pt x="728" y="320"/>
                    </a:lnTo>
                    <a:lnTo>
                      <a:pt x="727" y="320"/>
                    </a:lnTo>
                    <a:lnTo>
                      <a:pt x="725" y="321"/>
                    </a:lnTo>
                    <a:lnTo>
                      <a:pt x="725" y="323"/>
                    </a:lnTo>
                    <a:lnTo>
                      <a:pt x="721" y="325"/>
                    </a:lnTo>
                    <a:lnTo>
                      <a:pt x="720" y="325"/>
                    </a:lnTo>
                    <a:lnTo>
                      <a:pt x="716" y="327"/>
                    </a:lnTo>
                    <a:lnTo>
                      <a:pt x="714" y="328"/>
                    </a:lnTo>
                    <a:lnTo>
                      <a:pt x="713" y="328"/>
                    </a:lnTo>
                    <a:lnTo>
                      <a:pt x="709" y="328"/>
                    </a:lnTo>
                    <a:lnTo>
                      <a:pt x="706" y="328"/>
                    </a:lnTo>
                    <a:lnTo>
                      <a:pt x="704" y="327"/>
                    </a:lnTo>
                    <a:lnTo>
                      <a:pt x="699" y="328"/>
                    </a:lnTo>
                    <a:lnTo>
                      <a:pt x="694" y="328"/>
                    </a:lnTo>
                    <a:lnTo>
                      <a:pt x="690" y="328"/>
                    </a:lnTo>
                    <a:lnTo>
                      <a:pt x="685" y="327"/>
                    </a:lnTo>
                    <a:lnTo>
                      <a:pt x="681" y="325"/>
                    </a:lnTo>
                    <a:lnTo>
                      <a:pt x="678" y="321"/>
                    </a:lnTo>
                    <a:lnTo>
                      <a:pt x="674" y="318"/>
                    </a:lnTo>
                    <a:lnTo>
                      <a:pt x="674" y="318"/>
                    </a:lnTo>
                    <a:lnTo>
                      <a:pt x="674" y="318"/>
                    </a:lnTo>
                    <a:lnTo>
                      <a:pt x="674" y="318"/>
                    </a:lnTo>
                    <a:close/>
                    <a:moveTo>
                      <a:pt x="475" y="427"/>
                    </a:moveTo>
                    <a:lnTo>
                      <a:pt x="475" y="419"/>
                    </a:lnTo>
                    <a:lnTo>
                      <a:pt x="475" y="413"/>
                    </a:lnTo>
                    <a:lnTo>
                      <a:pt x="475" y="410"/>
                    </a:lnTo>
                    <a:lnTo>
                      <a:pt x="475" y="405"/>
                    </a:lnTo>
                    <a:lnTo>
                      <a:pt x="475" y="400"/>
                    </a:lnTo>
                    <a:lnTo>
                      <a:pt x="475" y="398"/>
                    </a:lnTo>
                    <a:lnTo>
                      <a:pt x="469" y="391"/>
                    </a:lnTo>
                    <a:lnTo>
                      <a:pt x="475" y="391"/>
                    </a:lnTo>
                    <a:lnTo>
                      <a:pt x="475" y="387"/>
                    </a:lnTo>
                    <a:lnTo>
                      <a:pt x="468" y="387"/>
                    </a:lnTo>
                    <a:lnTo>
                      <a:pt x="462" y="386"/>
                    </a:lnTo>
                    <a:lnTo>
                      <a:pt x="462" y="384"/>
                    </a:lnTo>
                    <a:lnTo>
                      <a:pt x="466" y="384"/>
                    </a:lnTo>
                    <a:lnTo>
                      <a:pt x="468" y="382"/>
                    </a:lnTo>
                    <a:lnTo>
                      <a:pt x="475" y="379"/>
                    </a:lnTo>
                    <a:lnTo>
                      <a:pt x="475" y="377"/>
                    </a:lnTo>
                    <a:lnTo>
                      <a:pt x="476" y="377"/>
                    </a:lnTo>
                    <a:lnTo>
                      <a:pt x="478" y="373"/>
                    </a:lnTo>
                    <a:lnTo>
                      <a:pt x="482" y="372"/>
                    </a:lnTo>
                    <a:lnTo>
                      <a:pt x="483" y="368"/>
                    </a:lnTo>
                    <a:lnTo>
                      <a:pt x="489" y="365"/>
                    </a:lnTo>
                    <a:lnTo>
                      <a:pt x="489" y="365"/>
                    </a:lnTo>
                    <a:lnTo>
                      <a:pt x="494" y="365"/>
                    </a:lnTo>
                    <a:lnTo>
                      <a:pt x="497" y="360"/>
                    </a:lnTo>
                    <a:lnTo>
                      <a:pt x="497" y="354"/>
                    </a:lnTo>
                    <a:lnTo>
                      <a:pt x="497" y="356"/>
                    </a:lnTo>
                    <a:lnTo>
                      <a:pt x="506" y="358"/>
                    </a:lnTo>
                    <a:lnTo>
                      <a:pt x="506" y="353"/>
                    </a:lnTo>
                    <a:lnTo>
                      <a:pt x="504" y="347"/>
                    </a:lnTo>
                    <a:lnTo>
                      <a:pt x="504" y="344"/>
                    </a:lnTo>
                    <a:lnTo>
                      <a:pt x="508" y="342"/>
                    </a:lnTo>
                    <a:lnTo>
                      <a:pt x="516" y="337"/>
                    </a:lnTo>
                    <a:lnTo>
                      <a:pt x="520" y="333"/>
                    </a:lnTo>
                    <a:lnTo>
                      <a:pt x="525" y="332"/>
                    </a:lnTo>
                    <a:lnTo>
                      <a:pt x="527" y="328"/>
                    </a:lnTo>
                    <a:lnTo>
                      <a:pt x="532" y="323"/>
                    </a:lnTo>
                    <a:lnTo>
                      <a:pt x="535" y="323"/>
                    </a:lnTo>
                    <a:lnTo>
                      <a:pt x="539" y="320"/>
                    </a:lnTo>
                    <a:lnTo>
                      <a:pt x="535" y="318"/>
                    </a:lnTo>
                    <a:lnTo>
                      <a:pt x="537" y="309"/>
                    </a:lnTo>
                    <a:lnTo>
                      <a:pt x="537" y="306"/>
                    </a:lnTo>
                    <a:lnTo>
                      <a:pt x="539" y="302"/>
                    </a:lnTo>
                    <a:lnTo>
                      <a:pt x="537" y="300"/>
                    </a:lnTo>
                    <a:lnTo>
                      <a:pt x="539" y="299"/>
                    </a:lnTo>
                    <a:lnTo>
                      <a:pt x="542" y="297"/>
                    </a:lnTo>
                    <a:lnTo>
                      <a:pt x="548" y="297"/>
                    </a:lnTo>
                    <a:lnTo>
                      <a:pt x="556" y="297"/>
                    </a:lnTo>
                    <a:lnTo>
                      <a:pt x="558" y="297"/>
                    </a:lnTo>
                    <a:lnTo>
                      <a:pt x="570" y="297"/>
                    </a:lnTo>
                    <a:lnTo>
                      <a:pt x="577" y="293"/>
                    </a:lnTo>
                    <a:lnTo>
                      <a:pt x="588" y="297"/>
                    </a:lnTo>
                    <a:lnTo>
                      <a:pt x="586" y="300"/>
                    </a:lnTo>
                    <a:lnTo>
                      <a:pt x="589" y="302"/>
                    </a:lnTo>
                    <a:lnTo>
                      <a:pt x="589" y="306"/>
                    </a:lnTo>
                    <a:lnTo>
                      <a:pt x="598" y="311"/>
                    </a:lnTo>
                    <a:lnTo>
                      <a:pt x="600" y="313"/>
                    </a:lnTo>
                    <a:lnTo>
                      <a:pt x="596" y="318"/>
                    </a:lnTo>
                    <a:lnTo>
                      <a:pt x="600" y="314"/>
                    </a:lnTo>
                    <a:lnTo>
                      <a:pt x="603" y="313"/>
                    </a:lnTo>
                    <a:lnTo>
                      <a:pt x="607" y="318"/>
                    </a:lnTo>
                    <a:lnTo>
                      <a:pt x="605" y="320"/>
                    </a:lnTo>
                    <a:lnTo>
                      <a:pt x="600" y="325"/>
                    </a:lnTo>
                    <a:lnTo>
                      <a:pt x="601" y="327"/>
                    </a:lnTo>
                    <a:lnTo>
                      <a:pt x="608" y="323"/>
                    </a:lnTo>
                    <a:lnTo>
                      <a:pt x="608" y="320"/>
                    </a:lnTo>
                    <a:lnTo>
                      <a:pt x="610" y="318"/>
                    </a:lnTo>
                    <a:lnTo>
                      <a:pt x="615" y="318"/>
                    </a:lnTo>
                    <a:lnTo>
                      <a:pt x="621" y="318"/>
                    </a:lnTo>
                    <a:lnTo>
                      <a:pt x="621" y="318"/>
                    </a:lnTo>
                    <a:lnTo>
                      <a:pt x="624" y="320"/>
                    </a:lnTo>
                    <a:lnTo>
                      <a:pt x="628" y="327"/>
                    </a:lnTo>
                    <a:lnTo>
                      <a:pt x="629" y="335"/>
                    </a:lnTo>
                    <a:lnTo>
                      <a:pt x="628" y="337"/>
                    </a:lnTo>
                    <a:lnTo>
                      <a:pt x="631" y="344"/>
                    </a:lnTo>
                    <a:lnTo>
                      <a:pt x="629" y="349"/>
                    </a:lnTo>
                    <a:lnTo>
                      <a:pt x="629" y="351"/>
                    </a:lnTo>
                    <a:lnTo>
                      <a:pt x="631" y="353"/>
                    </a:lnTo>
                    <a:lnTo>
                      <a:pt x="631" y="356"/>
                    </a:lnTo>
                    <a:lnTo>
                      <a:pt x="631" y="360"/>
                    </a:lnTo>
                    <a:lnTo>
                      <a:pt x="628" y="365"/>
                    </a:lnTo>
                    <a:lnTo>
                      <a:pt x="621" y="365"/>
                    </a:lnTo>
                    <a:lnTo>
                      <a:pt x="621" y="368"/>
                    </a:lnTo>
                    <a:lnTo>
                      <a:pt x="612" y="368"/>
                    </a:lnTo>
                    <a:lnTo>
                      <a:pt x="607" y="368"/>
                    </a:lnTo>
                    <a:lnTo>
                      <a:pt x="598" y="370"/>
                    </a:lnTo>
                    <a:lnTo>
                      <a:pt x="593" y="372"/>
                    </a:lnTo>
                    <a:lnTo>
                      <a:pt x="584" y="375"/>
                    </a:lnTo>
                    <a:lnTo>
                      <a:pt x="582" y="375"/>
                    </a:lnTo>
                    <a:lnTo>
                      <a:pt x="577" y="377"/>
                    </a:lnTo>
                    <a:lnTo>
                      <a:pt x="572" y="377"/>
                    </a:lnTo>
                    <a:lnTo>
                      <a:pt x="570" y="379"/>
                    </a:lnTo>
                    <a:lnTo>
                      <a:pt x="567" y="377"/>
                    </a:lnTo>
                    <a:lnTo>
                      <a:pt x="567" y="379"/>
                    </a:lnTo>
                    <a:lnTo>
                      <a:pt x="560" y="380"/>
                    </a:lnTo>
                    <a:lnTo>
                      <a:pt x="558" y="384"/>
                    </a:lnTo>
                    <a:lnTo>
                      <a:pt x="555" y="387"/>
                    </a:lnTo>
                    <a:lnTo>
                      <a:pt x="553" y="387"/>
                    </a:lnTo>
                    <a:lnTo>
                      <a:pt x="551" y="393"/>
                    </a:lnTo>
                    <a:lnTo>
                      <a:pt x="548" y="393"/>
                    </a:lnTo>
                    <a:lnTo>
                      <a:pt x="542" y="396"/>
                    </a:lnTo>
                    <a:lnTo>
                      <a:pt x="539" y="396"/>
                    </a:lnTo>
                    <a:lnTo>
                      <a:pt x="537" y="393"/>
                    </a:lnTo>
                    <a:lnTo>
                      <a:pt x="535" y="396"/>
                    </a:lnTo>
                    <a:lnTo>
                      <a:pt x="534" y="400"/>
                    </a:lnTo>
                    <a:lnTo>
                      <a:pt x="530" y="401"/>
                    </a:lnTo>
                    <a:lnTo>
                      <a:pt x="525" y="407"/>
                    </a:lnTo>
                    <a:lnTo>
                      <a:pt x="525" y="408"/>
                    </a:lnTo>
                    <a:lnTo>
                      <a:pt x="520" y="413"/>
                    </a:lnTo>
                    <a:lnTo>
                      <a:pt x="522" y="415"/>
                    </a:lnTo>
                    <a:lnTo>
                      <a:pt x="516" y="419"/>
                    </a:lnTo>
                    <a:lnTo>
                      <a:pt x="513" y="424"/>
                    </a:lnTo>
                    <a:lnTo>
                      <a:pt x="509" y="424"/>
                    </a:lnTo>
                    <a:lnTo>
                      <a:pt x="504" y="424"/>
                    </a:lnTo>
                    <a:lnTo>
                      <a:pt x="501" y="424"/>
                    </a:lnTo>
                    <a:lnTo>
                      <a:pt x="499" y="424"/>
                    </a:lnTo>
                    <a:lnTo>
                      <a:pt x="502" y="419"/>
                    </a:lnTo>
                    <a:lnTo>
                      <a:pt x="501" y="415"/>
                    </a:lnTo>
                    <a:lnTo>
                      <a:pt x="499" y="415"/>
                    </a:lnTo>
                    <a:lnTo>
                      <a:pt x="497" y="415"/>
                    </a:lnTo>
                    <a:lnTo>
                      <a:pt x="497" y="419"/>
                    </a:lnTo>
                    <a:lnTo>
                      <a:pt x="494" y="419"/>
                    </a:lnTo>
                    <a:lnTo>
                      <a:pt x="489" y="424"/>
                    </a:lnTo>
                    <a:lnTo>
                      <a:pt x="485" y="424"/>
                    </a:lnTo>
                    <a:lnTo>
                      <a:pt x="483" y="424"/>
                    </a:lnTo>
                    <a:lnTo>
                      <a:pt x="480" y="424"/>
                    </a:lnTo>
                    <a:lnTo>
                      <a:pt x="476" y="427"/>
                    </a:lnTo>
                    <a:lnTo>
                      <a:pt x="475" y="427"/>
                    </a:lnTo>
                    <a:lnTo>
                      <a:pt x="471" y="427"/>
                    </a:lnTo>
                    <a:lnTo>
                      <a:pt x="475" y="427"/>
                    </a:lnTo>
                    <a:lnTo>
                      <a:pt x="475" y="427"/>
                    </a:lnTo>
                    <a:lnTo>
                      <a:pt x="475" y="427"/>
                    </a:lnTo>
                    <a:lnTo>
                      <a:pt x="475" y="427"/>
                    </a:lnTo>
                    <a:close/>
                    <a:moveTo>
                      <a:pt x="906" y="373"/>
                    </a:moveTo>
                    <a:lnTo>
                      <a:pt x="907" y="375"/>
                    </a:lnTo>
                    <a:lnTo>
                      <a:pt x="907" y="377"/>
                    </a:lnTo>
                    <a:lnTo>
                      <a:pt x="907" y="380"/>
                    </a:lnTo>
                    <a:lnTo>
                      <a:pt x="906" y="382"/>
                    </a:lnTo>
                    <a:lnTo>
                      <a:pt x="906" y="380"/>
                    </a:lnTo>
                    <a:lnTo>
                      <a:pt x="906" y="375"/>
                    </a:lnTo>
                    <a:lnTo>
                      <a:pt x="906" y="373"/>
                    </a:lnTo>
                    <a:lnTo>
                      <a:pt x="906" y="373"/>
                    </a:lnTo>
                    <a:lnTo>
                      <a:pt x="906" y="373"/>
                    </a:lnTo>
                    <a:lnTo>
                      <a:pt x="906" y="373"/>
                    </a:lnTo>
                    <a:close/>
                    <a:moveTo>
                      <a:pt x="871" y="375"/>
                    </a:moveTo>
                    <a:lnTo>
                      <a:pt x="874" y="370"/>
                    </a:lnTo>
                    <a:lnTo>
                      <a:pt x="878" y="368"/>
                    </a:lnTo>
                    <a:lnTo>
                      <a:pt x="879" y="370"/>
                    </a:lnTo>
                    <a:lnTo>
                      <a:pt x="879" y="373"/>
                    </a:lnTo>
                    <a:lnTo>
                      <a:pt x="876" y="373"/>
                    </a:lnTo>
                    <a:lnTo>
                      <a:pt x="874" y="375"/>
                    </a:lnTo>
                    <a:lnTo>
                      <a:pt x="871" y="375"/>
                    </a:lnTo>
                    <a:lnTo>
                      <a:pt x="871" y="375"/>
                    </a:lnTo>
                    <a:lnTo>
                      <a:pt x="871" y="375"/>
                    </a:lnTo>
                    <a:lnTo>
                      <a:pt x="871" y="375"/>
                    </a:lnTo>
                    <a:close/>
                    <a:moveTo>
                      <a:pt x="840" y="393"/>
                    </a:moveTo>
                    <a:lnTo>
                      <a:pt x="841" y="396"/>
                    </a:lnTo>
                    <a:lnTo>
                      <a:pt x="846" y="396"/>
                    </a:lnTo>
                    <a:lnTo>
                      <a:pt x="852" y="400"/>
                    </a:lnTo>
                    <a:lnTo>
                      <a:pt x="852" y="398"/>
                    </a:lnTo>
                    <a:lnTo>
                      <a:pt x="853" y="400"/>
                    </a:lnTo>
                    <a:lnTo>
                      <a:pt x="859" y="396"/>
                    </a:lnTo>
                    <a:lnTo>
                      <a:pt x="860" y="398"/>
                    </a:lnTo>
                    <a:lnTo>
                      <a:pt x="864" y="398"/>
                    </a:lnTo>
                    <a:lnTo>
                      <a:pt x="866" y="396"/>
                    </a:lnTo>
                    <a:lnTo>
                      <a:pt x="871" y="396"/>
                    </a:lnTo>
                    <a:lnTo>
                      <a:pt x="871" y="393"/>
                    </a:lnTo>
                    <a:lnTo>
                      <a:pt x="866" y="391"/>
                    </a:lnTo>
                    <a:lnTo>
                      <a:pt x="862" y="393"/>
                    </a:lnTo>
                    <a:lnTo>
                      <a:pt x="859" y="393"/>
                    </a:lnTo>
                    <a:lnTo>
                      <a:pt x="857" y="393"/>
                    </a:lnTo>
                    <a:lnTo>
                      <a:pt x="852" y="393"/>
                    </a:lnTo>
                    <a:lnTo>
                      <a:pt x="848" y="391"/>
                    </a:lnTo>
                    <a:lnTo>
                      <a:pt x="846" y="393"/>
                    </a:lnTo>
                    <a:lnTo>
                      <a:pt x="841" y="393"/>
                    </a:lnTo>
                    <a:lnTo>
                      <a:pt x="840" y="393"/>
                    </a:lnTo>
                    <a:lnTo>
                      <a:pt x="840" y="393"/>
                    </a:lnTo>
                    <a:lnTo>
                      <a:pt x="840" y="393"/>
                    </a:lnTo>
                    <a:lnTo>
                      <a:pt x="840" y="393"/>
                    </a:lnTo>
                    <a:close/>
                    <a:moveTo>
                      <a:pt x="820" y="513"/>
                    </a:moveTo>
                    <a:lnTo>
                      <a:pt x="820" y="511"/>
                    </a:lnTo>
                    <a:lnTo>
                      <a:pt x="820" y="509"/>
                    </a:lnTo>
                    <a:lnTo>
                      <a:pt x="820" y="509"/>
                    </a:lnTo>
                    <a:lnTo>
                      <a:pt x="820" y="513"/>
                    </a:lnTo>
                    <a:lnTo>
                      <a:pt x="820" y="513"/>
                    </a:lnTo>
                    <a:lnTo>
                      <a:pt x="820" y="513"/>
                    </a:lnTo>
                    <a:lnTo>
                      <a:pt x="820" y="513"/>
                    </a:lnTo>
                    <a:lnTo>
                      <a:pt x="820" y="513"/>
                    </a:lnTo>
                    <a:close/>
                    <a:moveTo>
                      <a:pt x="801" y="509"/>
                    </a:moveTo>
                    <a:lnTo>
                      <a:pt x="798" y="509"/>
                    </a:lnTo>
                    <a:lnTo>
                      <a:pt x="798" y="506"/>
                    </a:lnTo>
                    <a:lnTo>
                      <a:pt x="798" y="502"/>
                    </a:lnTo>
                    <a:lnTo>
                      <a:pt x="796" y="506"/>
                    </a:lnTo>
                    <a:lnTo>
                      <a:pt x="793" y="502"/>
                    </a:lnTo>
                    <a:lnTo>
                      <a:pt x="796" y="500"/>
                    </a:lnTo>
                    <a:lnTo>
                      <a:pt x="793" y="495"/>
                    </a:lnTo>
                    <a:lnTo>
                      <a:pt x="793" y="493"/>
                    </a:lnTo>
                    <a:lnTo>
                      <a:pt x="793" y="490"/>
                    </a:lnTo>
                    <a:lnTo>
                      <a:pt x="793" y="485"/>
                    </a:lnTo>
                    <a:lnTo>
                      <a:pt x="793" y="481"/>
                    </a:lnTo>
                    <a:lnTo>
                      <a:pt x="793" y="481"/>
                    </a:lnTo>
                    <a:lnTo>
                      <a:pt x="789" y="478"/>
                    </a:lnTo>
                    <a:lnTo>
                      <a:pt x="789" y="474"/>
                    </a:lnTo>
                    <a:lnTo>
                      <a:pt x="787" y="473"/>
                    </a:lnTo>
                    <a:lnTo>
                      <a:pt x="787" y="467"/>
                    </a:lnTo>
                    <a:lnTo>
                      <a:pt x="786" y="462"/>
                    </a:lnTo>
                    <a:lnTo>
                      <a:pt x="784" y="462"/>
                    </a:lnTo>
                    <a:lnTo>
                      <a:pt x="782" y="460"/>
                    </a:lnTo>
                    <a:lnTo>
                      <a:pt x="782" y="457"/>
                    </a:lnTo>
                    <a:lnTo>
                      <a:pt x="780" y="455"/>
                    </a:lnTo>
                    <a:lnTo>
                      <a:pt x="779" y="457"/>
                    </a:lnTo>
                    <a:lnTo>
                      <a:pt x="779" y="455"/>
                    </a:lnTo>
                    <a:lnTo>
                      <a:pt x="773" y="457"/>
                    </a:lnTo>
                    <a:lnTo>
                      <a:pt x="772" y="455"/>
                    </a:lnTo>
                    <a:lnTo>
                      <a:pt x="772" y="450"/>
                    </a:lnTo>
                    <a:lnTo>
                      <a:pt x="775" y="450"/>
                    </a:lnTo>
                    <a:lnTo>
                      <a:pt x="779" y="445"/>
                    </a:lnTo>
                    <a:lnTo>
                      <a:pt x="775" y="443"/>
                    </a:lnTo>
                    <a:lnTo>
                      <a:pt x="775" y="441"/>
                    </a:lnTo>
                    <a:lnTo>
                      <a:pt x="775" y="434"/>
                    </a:lnTo>
                    <a:lnTo>
                      <a:pt x="775" y="433"/>
                    </a:lnTo>
                    <a:lnTo>
                      <a:pt x="779" y="427"/>
                    </a:lnTo>
                    <a:lnTo>
                      <a:pt x="782" y="427"/>
                    </a:lnTo>
                    <a:lnTo>
                      <a:pt x="784" y="424"/>
                    </a:lnTo>
                    <a:lnTo>
                      <a:pt x="786" y="424"/>
                    </a:lnTo>
                    <a:lnTo>
                      <a:pt x="787" y="424"/>
                    </a:lnTo>
                    <a:lnTo>
                      <a:pt x="793" y="424"/>
                    </a:lnTo>
                    <a:lnTo>
                      <a:pt x="796" y="424"/>
                    </a:lnTo>
                    <a:lnTo>
                      <a:pt x="796" y="427"/>
                    </a:lnTo>
                    <a:lnTo>
                      <a:pt x="796" y="427"/>
                    </a:lnTo>
                    <a:lnTo>
                      <a:pt x="793" y="427"/>
                    </a:lnTo>
                    <a:lnTo>
                      <a:pt x="793" y="429"/>
                    </a:lnTo>
                    <a:lnTo>
                      <a:pt x="796" y="431"/>
                    </a:lnTo>
                    <a:lnTo>
                      <a:pt x="798" y="433"/>
                    </a:lnTo>
                    <a:lnTo>
                      <a:pt x="796" y="436"/>
                    </a:lnTo>
                    <a:lnTo>
                      <a:pt x="801" y="440"/>
                    </a:lnTo>
                    <a:lnTo>
                      <a:pt x="801" y="443"/>
                    </a:lnTo>
                    <a:lnTo>
                      <a:pt x="801" y="447"/>
                    </a:lnTo>
                    <a:lnTo>
                      <a:pt x="805" y="447"/>
                    </a:lnTo>
                    <a:lnTo>
                      <a:pt x="807" y="447"/>
                    </a:lnTo>
                    <a:lnTo>
                      <a:pt x="807" y="443"/>
                    </a:lnTo>
                    <a:lnTo>
                      <a:pt x="808" y="441"/>
                    </a:lnTo>
                    <a:lnTo>
                      <a:pt x="810" y="438"/>
                    </a:lnTo>
                    <a:lnTo>
                      <a:pt x="810" y="434"/>
                    </a:lnTo>
                    <a:lnTo>
                      <a:pt x="812" y="433"/>
                    </a:lnTo>
                    <a:lnTo>
                      <a:pt x="813" y="431"/>
                    </a:lnTo>
                    <a:lnTo>
                      <a:pt x="812" y="427"/>
                    </a:lnTo>
                    <a:lnTo>
                      <a:pt x="813" y="427"/>
                    </a:lnTo>
                    <a:lnTo>
                      <a:pt x="817" y="424"/>
                    </a:lnTo>
                    <a:lnTo>
                      <a:pt x="819" y="427"/>
                    </a:lnTo>
                    <a:lnTo>
                      <a:pt x="820" y="429"/>
                    </a:lnTo>
                    <a:lnTo>
                      <a:pt x="820" y="429"/>
                    </a:lnTo>
                    <a:lnTo>
                      <a:pt x="820" y="427"/>
                    </a:lnTo>
                    <a:lnTo>
                      <a:pt x="820" y="424"/>
                    </a:lnTo>
                    <a:lnTo>
                      <a:pt x="819" y="419"/>
                    </a:lnTo>
                    <a:lnTo>
                      <a:pt x="819" y="419"/>
                    </a:lnTo>
                    <a:lnTo>
                      <a:pt x="817" y="424"/>
                    </a:lnTo>
                    <a:lnTo>
                      <a:pt x="812" y="424"/>
                    </a:lnTo>
                    <a:lnTo>
                      <a:pt x="808" y="419"/>
                    </a:lnTo>
                    <a:lnTo>
                      <a:pt x="808" y="415"/>
                    </a:lnTo>
                    <a:lnTo>
                      <a:pt x="807" y="413"/>
                    </a:lnTo>
                    <a:lnTo>
                      <a:pt x="807" y="410"/>
                    </a:lnTo>
                    <a:lnTo>
                      <a:pt x="808" y="408"/>
                    </a:lnTo>
                    <a:lnTo>
                      <a:pt x="812" y="408"/>
                    </a:lnTo>
                    <a:lnTo>
                      <a:pt x="812" y="405"/>
                    </a:lnTo>
                    <a:lnTo>
                      <a:pt x="815" y="407"/>
                    </a:lnTo>
                    <a:lnTo>
                      <a:pt x="817" y="410"/>
                    </a:lnTo>
                    <a:lnTo>
                      <a:pt x="817" y="415"/>
                    </a:lnTo>
                    <a:lnTo>
                      <a:pt x="819" y="415"/>
                    </a:lnTo>
                    <a:lnTo>
                      <a:pt x="819" y="413"/>
                    </a:lnTo>
                    <a:lnTo>
                      <a:pt x="820" y="412"/>
                    </a:lnTo>
                    <a:lnTo>
                      <a:pt x="820" y="408"/>
                    </a:lnTo>
                    <a:lnTo>
                      <a:pt x="817" y="407"/>
                    </a:lnTo>
                    <a:lnTo>
                      <a:pt x="817" y="403"/>
                    </a:lnTo>
                    <a:lnTo>
                      <a:pt x="817" y="400"/>
                    </a:lnTo>
                    <a:lnTo>
                      <a:pt x="819" y="398"/>
                    </a:lnTo>
                    <a:lnTo>
                      <a:pt x="819" y="396"/>
                    </a:lnTo>
                    <a:lnTo>
                      <a:pt x="820" y="393"/>
                    </a:lnTo>
                    <a:lnTo>
                      <a:pt x="824" y="396"/>
                    </a:lnTo>
                    <a:lnTo>
                      <a:pt x="824" y="396"/>
                    </a:lnTo>
                    <a:lnTo>
                      <a:pt x="827" y="398"/>
                    </a:lnTo>
                    <a:lnTo>
                      <a:pt x="831" y="400"/>
                    </a:lnTo>
                    <a:lnTo>
                      <a:pt x="833" y="396"/>
                    </a:lnTo>
                    <a:lnTo>
                      <a:pt x="829" y="396"/>
                    </a:lnTo>
                    <a:lnTo>
                      <a:pt x="827" y="396"/>
                    </a:lnTo>
                    <a:lnTo>
                      <a:pt x="829" y="393"/>
                    </a:lnTo>
                    <a:lnTo>
                      <a:pt x="833" y="393"/>
                    </a:lnTo>
                    <a:lnTo>
                      <a:pt x="836" y="393"/>
                    </a:lnTo>
                    <a:lnTo>
                      <a:pt x="838" y="393"/>
                    </a:lnTo>
                    <a:lnTo>
                      <a:pt x="836" y="396"/>
                    </a:lnTo>
                    <a:lnTo>
                      <a:pt x="836" y="396"/>
                    </a:lnTo>
                    <a:lnTo>
                      <a:pt x="840" y="398"/>
                    </a:lnTo>
                    <a:lnTo>
                      <a:pt x="841" y="401"/>
                    </a:lnTo>
                    <a:lnTo>
                      <a:pt x="843" y="401"/>
                    </a:lnTo>
                    <a:lnTo>
                      <a:pt x="846" y="403"/>
                    </a:lnTo>
                    <a:lnTo>
                      <a:pt x="852" y="403"/>
                    </a:lnTo>
                    <a:lnTo>
                      <a:pt x="852" y="401"/>
                    </a:lnTo>
                    <a:lnTo>
                      <a:pt x="855" y="401"/>
                    </a:lnTo>
                    <a:lnTo>
                      <a:pt x="864" y="401"/>
                    </a:lnTo>
                    <a:lnTo>
                      <a:pt x="867" y="405"/>
                    </a:lnTo>
                    <a:lnTo>
                      <a:pt x="869" y="405"/>
                    </a:lnTo>
                    <a:lnTo>
                      <a:pt x="869" y="407"/>
                    </a:lnTo>
                    <a:lnTo>
                      <a:pt x="869" y="408"/>
                    </a:lnTo>
                    <a:lnTo>
                      <a:pt x="869" y="412"/>
                    </a:lnTo>
                    <a:lnTo>
                      <a:pt x="867" y="413"/>
                    </a:lnTo>
                    <a:lnTo>
                      <a:pt x="864" y="415"/>
                    </a:lnTo>
                    <a:lnTo>
                      <a:pt x="860" y="415"/>
                    </a:lnTo>
                    <a:lnTo>
                      <a:pt x="860" y="413"/>
                    </a:lnTo>
                    <a:lnTo>
                      <a:pt x="859" y="415"/>
                    </a:lnTo>
                    <a:lnTo>
                      <a:pt x="857" y="415"/>
                    </a:lnTo>
                    <a:lnTo>
                      <a:pt x="857" y="419"/>
                    </a:lnTo>
                    <a:lnTo>
                      <a:pt x="860" y="419"/>
                    </a:lnTo>
                    <a:lnTo>
                      <a:pt x="859" y="424"/>
                    </a:lnTo>
                    <a:lnTo>
                      <a:pt x="859" y="427"/>
                    </a:lnTo>
                    <a:lnTo>
                      <a:pt x="857" y="427"/>
                    </a:lnTo>
                    <a:lnTo>
                      <a:pt x="855" y="427"/>
                    </a:lnTo>
                    <a:lnTo>
                      <a:pt x="853" y="427"/>
                    </a:lnTo>
                    <a:lnTo>
                      <a:pt x="852" y="427"/>
                    </a:lnTo>
                    <a:lnTo>
                      <a:pt x="848" y="429"/>
                    </a:lnTo>
                    <a:lnTo>
                      <a:pt x="843" y="431"/>
                    </a:lnTo>
                    <a:lnTo>
                      <a:pt x="838" y="434"/>
                    </a:lnTo>
                    <a:lnTo>
                      <a:pt x="836" y="434"/>
                    </a:lnTo>
                    <a:lnTo>
                      <a:pt x="834" y="438"/>
                    </a:lnTo>
                    <a:lnTo>
                      <a:pt x="834" y="441"/>
                    </a:lnTo>
                    <a:lnTo>
                      <a:pt x="836" y="440"/>
                    </a:lnTo>
                    <a:lnTo>
                      <a:pt x="838" y="440"/>
                    </a:lnTo>
                    <a:lnTo>
                      <a:pt x="843" y="438"/>
                    </a:lnTo>
                    <a:lnTo>
                      <a:pt x="843" y="436"/>
                    </a:lnTo>
                    <a:lnTo>
                      <a:pt x="848" y="440"/>
                    </a:lnTo>
                    <a:lnTo>
                      <a:pt x="852" y="443"/>
                    </a:lnTo>
                    <a:lnTo>
                      <a:pt x="848" y="445"/>
                    </a:lnTo>
                    <a:lnTo>
                      <a:pt x="846" y="445"/>
                    </a:lnTo>
                    <a:lnTo>
                      <a:pt x="848" y="447"/>
                    </a:lnTo>
                    <a:lnTo>
                      <a:pt x="848" y="450"/>
                    </a:lnTo>
                    <a:lnTo>
                      <a:pt x="848" y="452"/>
                    </a:lnTo>
                    <a:lnTo>
                      <a:pt x="846" y="455"/>
                    </a:lnTo>
                    <a:lnTo>
                      <a:pt x="846" y="457"/>
                    </a:lnTo>
                    <a:lnTo>
                      <a:pt x="846" y="459"/>
                    </a:lnTo>
                    <a:lnTo>
                      <a:pt x="848" y="455"/>
                    </a:lnTo>
                    <a:lnTo>
                      <a:pt x="852" y="455"/>
                    </a:lnTo>
                    <a:lnTo>
                      <a:pt x="853" y="452"/>
                    </a:lnTo>
                    <a:lnTo>
                      <a:pt x="855" y="452"/>
                    </a:lnTo>
                    <a:lnTo>
                      <a:pt x="853" y="455"/>
                    </a:lnTo>
                    <a:lnTo>
                      <a:pt x="853" y="459"/>
                    </a:lnTo>
                    <a:lnTo>
                      <a:pt x="852" y="464"/>
                    </a:lnTo>
                    <a:lnTo>
                      <a:pt x="852" y="467"/>
                    </a:lnTo>
                    <a:lnTo>
                      <a:pt x="846" y="471"/>
                    </a:lnTo>
                    <a:lnTo>
                      <a:pt x="843" y="471"/>
                    </a:lnTo>
                    <a:lnTo>
                      <a:pt x="843" y="473"/>
                    </a:lnTo>
                    <a:lnTo>
                      <a:pt x="843" y="474"/>
                    </a:lnTo>
                    <a:lnTo>
                      <a:pt x="843" y="478"/>
                    </a:lnTo>
                    <a:lnTo>
                      <a:pt x="841" y="478"/>
                    </a:lnTo>
                    <a:lnTo>
                      <a:pt x="841" y="478"/>
                    </a:lnTo>
                    <a:lnTo>
                      <a:pt x="838" y="478"/>
                    </a:lnTo>
                    <a:lnTo>
                      <a:pt x="838" y="480"/>
                    </a:lnTo>
                    <a:lnTo>
                      <a:pt x="843" y="483"/>
                    </a:lnTo>
                    <a:lnTo>
                      <a:pt x="841" y="485"/>
                    </a:lnTo>
                    <a:lnTo>
                      <a:pt x="838" y="485"/>
                    </a:lnTo>
                    <a:lnTo>
                      <a:pt x="841" y="488"/>
                    </a:lnTo>
                    <a:lnTo>
                      <a:pt x="836" y="492"/>
                    </a:lnTo>
                    <a:lnTo>
                      <a:pt x="834" y="490"/>
                    </a:lnTo>
                    <a:lnTo>
                      <a:pt x="833" y="492"/>
                    </a:lnTo>
                    <a:lnTo>
                      <a:pt x="829" y="492"/>
                    </a:lnTo>
                    <a:lnTo>
                      <a:pt x="826" y="493"/>
                    </a:lnTo>
                    <a:lnTo>
                      <a:pt x="826" y="497"/>
                    </a:lnTo>
                    <a:lnTo>
                      <a:pt x="820" y="497"/>
                    </a:lnTo>
                    <a:lnTo>
                      <a:pt x="817" y="495"/>
                    </a:lnTo>
                    <a:lnTo>
                      <a:pt x="813" y="497"/>
                    </a:lnTo>
                    <a:lnTo>
                      <a:pt x="812" y="495"/>
                    </a:lnTo>
                    <a:lnTo>
                      <a:pt x="810" y="488"/>
                    </a:lnTo>
                    <a:lnTo>
                      <a:pt x="813" y="485"/>
                    </a:lnTo>
                    <a:lnTo>
                      <a:pt x="813" y="481"/>
                    </a:lnTo>
                    <a:lnTo>
                      <a:pt x="808" y="488"/>
                    </a:lnTo>
                    <a:lnTo>
                      <a:pt x="807" y="492"/>
                    </a:lnTo>
                    <a:lnTo>
                      <a:pt x="810" y="497"/>
                    </a:lnTo>
                    <a:lnTo>
                      <a:pt x="812" y="500"/>
                    </a:lnTo>
                    <a:lnTo>
                      <a:pt x="810" y="502"/>
                    </a:lnTo>
                    <a:lnTo>
                      <a:pt x="807" y="506"/>
                    </a:lnTo>
                    <a:lnTo>
                      <a:pt x="805" y="509"/>
                    </a:lnTo>
                    <a:lnTo>
                      <a:pt x="805" y="509"/>
                    </a:lnTo>
                    <a:lnTo>
                      <a:pt x="801" y="509"/>
                    </a:lnTo>
                    <a:lnTo>
                      <a:pt x="801" y="509"/>
                    </a:lnTo>
                    <a:lnTo>
                      <a:pt x="801" y="509"/>
                    </a:lnTo>
                    <a:lnTo>
                      <a:pt x="801" y="509"/>
                    </a:lnTo>
                    <a:close/>
                    <a:moveTo>
                      <a:pt x="857" y="429"/>
                    </a:moveTo>
                    <a:lnTo>
                      <a:pt x="857" y="431"/>
                    </a:lnTo>
                    <a:lnTo>
                      <a:pt x="859" y="431"/>
                    </a:lnTo>
                    <a:lnTo>
                      <a:pt x="860" y="429"/>
                    </a:lnTo>
                    <a:lnTo>
                      <a:pt x="857" y="429"/>
                    </a:lnTo>
                    <a:lnTo>
                      <a:pt x="857" y="429"/>
                    </a:lnTo>
                    <a:lnTo>
                      <a:pt x="857" y="429"/>
                    </a:lnTo>
                    <a:lnTo>
                      <a:pt x="857" y="429"/>
                    </a:lnTo>
                    <a:close/>
                    <a:moveTo>
                      <a:pt x="855" y="445"/>
                    </a:moveTo>
                    <a:lnTo>
                      <a:pt x="857" y="445"/>
                    </a:lnTo>
                    <a:lnTo>
                      <a:pt x="860" y="440"/>
                    </a:lnTo>
                    <a:lnTo>
                      <a:pt x="860" y="438"/>
                    </a:lnTo>
                    <a:lnTo>
                      <a:pt x="859" y="436"/>
                    </a:lnTo>
                    <a:lnTo>
                      <a:pt x="859" y="433"/>
                    </a:lnTo>
                    <a:lnTo>
                      <a:pt x="855" y="434"/>
                    </a:lnTo>
                    <a:lnTo>
                      <a:pt x="855" y="438"/>
                    </a:lnTo>
                    <a:lnTo>
                      <a:pt x="853" y="438"/>
                    </a:lnTo>
                    <a:lnTo>
                      <a:pt x="853" y="443"/>
                    </a:lnTo>
                    <a:lnTo>
                      <a:pt x="855" y="445"/>
                    </a:lnTo>
                    <a:lnTo>
                      <a:pt x="855" y="445"/>
                    </a:lnTo>
                    <a:lnTo>
                      <a:pt x="855" y="445"/>
                    </a:lnTo>
                    <a:lnTo>
                      <a:pt x="855" y="445"/>
                    </a:lnTo>
                    <a:close/>
                    <a:moveTo>
                      <a:pt x="853" y="450"/>
                    </a:moveTo>
                    <a:lnTo>
                      <a:pt x="855" y="450"/>
                    </a:lnTo>
                    <a:lnTo>
                      <a:pt x="855" y="447"/>
                    </a:lnTo>
                    <a:lnTo>
                      <a:pt x="853" y="447"/>
                    </a:lnTo>
                    <a:lnTo>
                      <a:pt x="852" y="447"/>
                    </a:lnTo>
                    <a:lnTo>
                      <a:pt x="852" y="450"/>
                    </a:lnTo>
                    <a:lnTo>
                      <a:pt x="853" y="450"/>
                    </a:lnTo>
                    <a:lnTo>
                      <a:pt x="853" y="450"/>
                    </a:lnTo>
                    <a:lnTo>
                      <a:pt x="853" y="450"/>
                    </a:lnTo>
                    <a:lnTo>
                      <a:pt x="853" y="450"/>
                    </a:lnTo>
                    <a:close/>
                    <a:moveTo>
                      <a:pt x="725" y="379"/>
                    </a:moveTo>
                    <a:lnTo>
                      <a:pt x="725" y="380"/>
                    </a:lnTo>
                    <a:lnTo>
                      <a:pt x="725" y="380"/>
                    </a:lnTo>
                    <a:lnTo>
                      <a:pt x="727" y="380"/>
                    </a:lnTo>
                    <a:lnTo>
                      <a:pt x="728" y="382"/>
                    </a:lnTo>
                    <a:lnTo>
                      <a:pt x="730" y="380"/>
                    </a:lnTo>
                    <a:lnTo>
                      <a:pt x="728" y="379"/>
                    </a:lnTo>
                    <a:lnTo>
                      <a:pt x="725" y="377"/>
                    </a:lnTo>
                    <a:lnTo>
                      <a:pt x="725" y="379"/>
                    </a:lnTo>
                    <a:lnTo>
                      <a:pt x="725" y="379"/>
                    </a:lnTo>
                    <a:lnTo>
                      <a:pt x="725" y="379"/>
                    </a:lnTo>
                    <a:lnTo>
                      <a:pt x="725" y="379"/>
                    </a:lnTo>
                    <a:close/>
                    <a:moveTo>
                      <a:pt x="744" y="422"/>
                    </a:moveTo>
                    <a:lnTo>
                      <a:pt x="744" y="419"/>
                    </a:lnTo>
                    <a:lnTo>
                      <a:pt x="742" y="412"/>
                    </a:lnTo>
                    <a:lnTo>
                      <a:pt x="739" y="407"/>
                    </a:lnTo>
                    <a:lnTo>
                      <a:pt x="739" y="405"/>
                    </a:lnTo>
                    <a:lnTo>
                      <a:pt x="742" y="403"/>
                    </a:lnTo>
                    <a:lnTo>
                      <a:pt x="739" y="398"/>
                    </a:lnTo>
                    <a:lnTo>
                      <a:pt x="739" y="396"/>
                    </a:lnTo>
                    <a:lnTo>
                      <a:pt x="737" y="391"/>
                    </a:lnTo>
                    <a:lnTo>
                      <a:pt x="734" y="387"/>
                    </a:lnTo>
                    <a:lnTo>
                      <a:pt x="735" y="387"/>
                    </a:lnTo>
                    <a:lnTo>
                      <a:pt x="739" y="382"/>
                    </a:lnTo>
                    <a:lnTo>
                      <a:pt x="742" y="380"/>
                    </a:lnTo>
                    <a:lnTo>
                      <a:pt x="744" y="379"/>
                    </a:lnTo>
                    <a:lnTo>
                      <a:pt x="749" y="377"/>
                    </a:lnTo>
                    <a:lnTo>
                      <a:pt x="753" y="380"/>
                    </a:lnTo>
                    <a:lnTo>
                      <a:pt x="754" y="380"/>
                    </a:lnTo>
                    <a:lnTo>
                      <a:pt x="758" y="382"/>
                    </a:lnTo>
                    <a:lnTo>
                      <a:pt x="760" y="380"/>
                    </a:lnTo>
                    <a:lnTo>
                      <a:pt x="763" y="382"/>
                    </a:lnTo>
                    <a:lnTo>
                      <a:pt x="765" y="382"/>
                    </a:lnTo>
                    <a:lnTo>
                      <a:pt x="767" y="382"/>
                    </a:lnTo>
                    <a:lnTo>
                      <a:pt x="770" y="387"/>
                    </a:lnTo>
                    <a:lnTo>
                      <a:pt x="770" y="387"/>
                    </a:lnTo>
                    <a:lnTo>
                      <a:pt x="770" y="391"/>
                    </a:lnTo>
                    <a:lnTo>
                      <a:pt x="770" y="393"/>
                    </a:lnTo>
                    <a:lnTo>
                      <a:pt x="770" y="396"/>
                    </a:lnTo>
                    <a:lnTo>
                      <a:pt x="770" y="396"/>
                    </a:lnTo>
                    <a:lnTo>
                      <a:pt x="770" y="400"/>
                    </a:lnTo>
                    <a:lnTo>
                      <a:pt x="767" y="403"/>
                    </a:lnTo>
                    <a:lnTo>
                      <a:pt x="765" y="403"/>
                    </a:lnTo>
                    <a:lnTo>
                      <a:pt x="760" y="408"/>
                    </a:lnTo>
                    <a:lnTo>
                      <a:pt x="754" y="412"/>
                    </a:lnTo>
                    <a:lnTo>
                      <a:pt x="751" y="415"/>
                    </a:lnTo>
                    <a:lnTo>
                      <a:pt x="747" y="415"/>
                    </a:lnTo>
                    <a:lnTo>
                      <a:pt x="747" y="419"/>
                    </a:lnTo>
                    <a:lnTo>
                      <a:pt x="747" y="419"/>
                    </a:lnTo>
                    <a:lnTo>
                      <a:pt x="744" y="422"/>
                    </a:lnTo>
                    <a:lnTo>
                      <a:pt x="744" y="422"/>
                    </a:lnTo>
                    <a:lnTo>
                      <a:pt x="744" y="422"/>
                    </a:lnTo>
                    <a:lnTo>
                      <a:pt x="744" y="422"/>
                    </a:lnTo>
                    <a:close/>
                    <a:moveTo>
                      <a:pt x="867" y="492"/>
                    </a:moveTo>
                    <a:lnTo>
                      <a:pt x="862" y="487"/>
                    </a:lnTo>
                    <a:lnTo>
                      <a:pt x="860" y="488"/>
                    </a:lnTo>
                    <a:lnTo>
                      <a:pt x="853" y="487"/>
                    </a:lnTo>
                    <a:lnTo>
                      <a:pt x="855" y="483"/>
                    </a:lnTo>
                    <a:lnTo>
                      <a:pt x="859" y="481"/>
                    </a:lnTo>
                    <a:lnTo>
                      <a:pt x="860" y="483"/>
                    </a:lnTo>
                    <a:lnTo>
                      <a:pt x="862" y="481"/>
                    </a:lnTo>
                    <a:lnTo>
                      <a:pt x="862" y="480"/>
                    </a:lnTo>
                    <a:lnTo>
                      <a:pt x="859" y="480"/>
                    </a:lnTo>
                    <a:lnTo>
                      <a:pt x="857" y="478"/>
                    </a:lnTo>
                    <a:lnTo>
                      <a:pt x="862" y="474"/>
                    </a:lnTo>
                    <a:lnTo>
                      <a:pt x="864" y="467"/>
                    </a:lnTo>
                    <a:lnTo>
                      <a:pt x="864" y="466"/>
                    </a:lnTo>
                    <a:lnTo>
                      <a:pt x="866" y="464"/>
                    </a:lnTo>
                    <a:lnTo>
                      <a:pt x="866" y="462"/>
                    </a:lnTo>
                    <a:lnTo>
                      <a:pt x="862" y="459"/>
                    </a:lnTo>
                    <a:lnTo>
                      <a:pt x="864" y="457"/>
                    </a:lnTo>
                    <a:lnTo>
                      <a:pt x="864" y="455"/>
                    </a:lnTo>
                    <a:lnTo>
                      <a:pt x="867" y="447"/>
                    </a:lnTo>
                    <a:lnTo>
                      <a:pt x="871" y="445"/>
                    </a:lnTo>
                    <a:lnTo>
                      <a:pt x="871" y="443"/>
                    </a:lnTo>
                    <a:lnTo>
                      <a:pt x="871" y="440"/>
                    </a:lnTo>
                    <a:lnTo>
                      <a:pt x="874" y="436"/>
                    </a:lnTo>
                    <a:lnTo>
                      <a:pt x="874" y="434"/>
                    </a:lnTo>
                    <a:lnTo>
                      <a:pt x="874" y="429"/>
                    </a:lnTo>
                    <a:lnTo>
                      <a:pt x="879" y="427"/>
                    </a:lnTo>
                    <a:lnTo>
                      <a:pt x="881" y="422"/>
                    </a:lnTo>
                    <a:lnTo>
                      <a:pt x="883" y="419"/>
                    </a:lnTo>
                    <a:lnTo>
                      <a:pt x="885" y="419"/>
                    </a:lnTo>
                    <a:lnTo>
                      <a:pt x="883" y="415"/>
                    </a:lnTo>
                    <a:lnTo>
                      <a:pt x="886" y="413"/>
                    </a:lnTo>
                    <a:lnTo>
                      <a:pt x="888" y="413"/>
                    </a:lnTo>
                    <a:lnTo>
                      <a:pt x="892" y="419"/>
                    </a:lnTo>
                    <a:lnTo>
                      <a:pt x="892" y="422"/>
                    </a:lnTo>
                    <a:lnTo>
                      <a:pt x="893" y="422"/>
                    </a:lnTo>
                    <a:lnTo>
                      <a:pt x="893" y="419"/>
                    </a:lnTo>
                    <a:lnTo>
                      <a:pt x="892" y="415"/>
                    </a:lnTo>
                    <a:lnTo>
                      <a:pt x="893" y="413"/>
                    </a:lnTo>
                    <a:lnTo>
                      <a:pt x="893" y="412"/>
                    </a:lnTo>
                    <a:lnTo>
                      <a:pt x="892" y="408"/>
                    </a:lnTo>
                    <a:lnTo>
                      <a:pt x="893" y="403"/>
                    </a:lnTo>
                    <a:lnTo>
                      <a:pt x="902" y="401"/>
                    </a:lnTo>
                    <a:lnTo>
                      <a:pt x="907" y="401"/>
                    </a:lnTo>
                    <a:lnTo>
                      <a:pt x="911" y="401"/>
                    </a:lnTo>
                    <a:lnTo>
                      <a:pt x="913" y="403"/>
                    </a:lnTo>
                    <a:lnTo>
                      <a:pt x="916" y="401"/>
                    </a:lnTo>
                    <a:lnTo>
                      <a:pt x="916" y="405"/>
                    </a:lnTo>
                    <a:lnTo>
                      <a:pt x="919" y="403"/>
                    </a:lnTo>
                    <a:lnTo>
                      <a:pt x="921" y="403"/>
                    </a:lnTo>
                    <a:lnTo>
                      <a:pt x="925" y="407"/>
                    </a:lnTo>
                    <a:lnTo>
                      <a:pt x="928" y="408"/>
                    </a:lnTo>
                    <a:lnTo>
                      <a:pt x="928" y="408"/>
                    </a:lnTo>
                    <a:lnTo>
                      <a:pt x="930" y="408"/>
                    </a:lnTo>
                    <a:lnTo>
                      <a:pt x="932" y="412"/>
                    </a:lnTo>
                    <a:lnTo>
                      <a:pt x="932" y="415"/>
                    </a:lnTo>
                    <a:lnTo>
                      <a:pt x="933" y="415"/>
                    </a:lnTo>
                    <a:lnTo>
                      <a:pt x="935" y="415"/>
                    </a:lnTo>
                    <a:lnTo>
                      <a:pt x="940" y="415"/>
                    </a:lnTo>
                    <a:lnTo>
                      <a:pt x="947" y="415"/>
                    </a:lnTo>
                    <a:lnTo>
                      <a:pt x="952" y="419"/>
                    </a:lnTo>
                    <a:lnTo>
                      <a:pt x="952" y="422"/>
                    </a:lnTo>
                    <a:lnTo>
                      <a:pt x="954" y="424"/>
                    </a:lnTo>
                    <a:lnTo>
                      <a:pt x="956" y="427"/>
                    </a:lnTo>
                    <a:lnTo>
                      <a:pt x="954" y="424"/>
                    </a:lnTo>
                    <a:lnTo>
                      <a:pt x="952" y="424"/>
                    </a:lnTo>
                    <a:lnTo>
                      <a:pt x="951" y="429"/>
                    </a:lnTo>
                    <a:lnTo>
                      <a:pt x="947" y="433"/>
                    </a:lnTo>
                    <a:lnTo>
                      <a:pt x="944" y="438"/>
                    </a:lnTo>
                    <a:lnTo>
                      <a:pt x="940" y="438"/>
                    </a:lnTo>
                    <a:lnTo>
                      <a:pt x="940" y="440"/>
                    </a:lnTo>
                    <a:lnTo>
                      <a:pt x="933" y="445"/>
                    </a:lnTo>
                    <a:lnTo>
                      <a:pt x="930" y="450"/>
                    </a:lnTo>
                    <a:lnTo>
                      <a:pt x="928" y="450"/>
                    </a:lnTo>
                    <a:lnTo>
                      <a:pt x="925" y="450"/>
                    </a:lnTo>
                    <a:lnTo>
                      <a:pt x="928" y="452"/>
                    </a:lnTo>
                    <a:lnTo>
                      <a:pt x="925" y="455"/>
                    </a:lnTo>
                    <a:lnTo>
                      <a:pt x="921" y="459"/>
                    </a:lnTo>
                    <a:lnTo>
                      <a:pt x="916" y="462"/>
                    </a:lnTo>
                    <a:lnTo>
                      <a:pt x="909" y="467"/>
                    </a:lnTo>
                    <a:lnTo>
                      <a:pt x="906" y="469"/>
                    </a:lnTo>
                    <a:lnTo>
                      <a:pt x="906" y="467"/>
                    </a:lnTo>
                    <a:lnTo>
                      <a:pt x="902" y="467"/>
                    </a:lnTo>
                    <a:lnTo>
                      <a:pt x="900" y="467"/>
                    </a:lnTo>
                    <a:lnTo>
                      <a:pt x="897" y="462"/>
                    </a:lnTo>
                    <a:lnTo>
                      <a:pt x="897" y="460"/>
                    </a:lnTo>
                    <a:lnTo>
                      <a:pt x="893" y="459"/>
                    </a:lnTo>
                    <a:lnTo>
                      <a:pt x="892" y="460"/>
                    </a:lnTo>
                    <a:lnTo>
                      <a:pt x="888" y="459"/>
                    </a:lnTo>
                    <a:lnTo>
                      <a:pt x="885" y="459"/>
                    </a:lnTo>
                    <a:lnTo>
                      <a:pt x="883" y="459"/>
                    </a:lnTo>
                    <a:lnTo>
                      <a:pt x="879" y="459"/>
                    </a:lnTo>
                    <a:lnTo>
                      <a:pt x="879" y="460"/>
                    </a:lnTo>
                    <a:lnTo>
                      <a:pt x="881" y="462"/>
                    </a:lnTo>
                    <a:lnTo>
                      <a:pt x="888" y="462"/>
                    </a:lnTo>
                    <a:lnTo>
                      <a:pt x="886" y="464"/>
                    </a:lnTo>
                    <a:lnTo>
                      <a:pt x="885" y="467"/>
                    </a:lnTo>
                    <a:lnTo>
                      <a:pt x="886" y="469"/>
                    </a:lnTo>
                    <a:lnTo>
                      <a:pt x="886" y="473"/>
                    </a:lnTo>
                    <a:lnTo>
                      <a:pt x="885" y="474"/>
                    </a:lnTo>
                    <a:lnTo>
                      <a:pt x="883" y="478"/>
                    </a:lnTo>
                    <a:lnTo>
                      <a:pt x="879" y="480"/>
                    </a:lnTo>
                    <a:lnTo>
                      <a:pt x="876" y="478"/>
                    </a:lnTo>
                    <a:lnTo>
                      <a:pt x="874" y="481"/>
                    </a:lnTo>
                    <a:lnTo>
                      <a:pt x="874" y="485"/>
                    </a:lnTo>
                    <a:lnTo>
                      <a:pt x="871" y="487"/>
                    </a:lnTo>
                    <a:lnTo>
                      <a:pt x="869" y="487"/>
                    </a:lnTo>
                    <a:lnTo>
                      <a:pt x="869" y="490"/>
                    </a:lnTo>
                    <a:lnTo>
                      <a:pt x="869" y="490"/>
                    </a:lnTo>
                    <a:lnTo>
                      <a:pt x="867" y="492"/>
                    </a:lnTo>
                    <a:lnTo>
                      <a:pt x="867" y="492"/>
                    </a:lnTo>
                    <a:lnTo>
                      <a:pt x="867" y="492"/>
                    </a:lnTo>
                    <a:lnTo>
                      <a:pt x="867" y="492"/>
                    </a:lnTo>
                    <a:close/>
                    <a:moveTo>
                      <a:pt x="1078" y="506"/>
                    </a:moveTo>
                    <a:lnTo>
                      <a:pt x="1071" y="502"/>
                    </a:lnTo>
                    <a:lnTo>
                      <a:pt x="1069" y="502"/>
                    </a:lnTo>
                    <a:lnTo>
                      <a:pt x="1067" y="497"/>
                    </a:lnTo>
                    <a:lnTo>
                      <a:pt x="1065" y="497"/>
                    </a:lnTo>
                    <a:lnTo>
                      <a:pt x="1064" y="493"/>
                    </a:lnTo>
                    <a:lnTo>
                      <a:pt x="1065" y="490"/>
                    </a:lnTo>
                    <a:lnTo>
                      <a:pt x="1069" y="487"/>
                    </a:lnTo>
                    <a:lnTo>
                      <a:pt x="1069" y="485"/>
                    </a:lnTo>
                    <a:lnTo>
                      <a:pt x="1071" y="481"/>
                    </a:lnTo>
                    <a:lnTo>
                      <a:pt x="1069" y="480"/>
                    </a:lnTo>
                    <a:lnTo>
                      <a:pt x="1065" y="478"/>
                    </a:lnTo>
                    <a:lnTo>
                      <a:pt x="1064" y="478"/>
                    </a:lnTo>
                    <a:lnTo>
                      <a:pt x="1065" y="469"/>
                    </a:lnTo>
                    <a:lnTo>
                      <a:pt x="1069" y="471"/>
                    </a:lnTo>
                    <a:lnTo>
                      <a:pt x="1069" y="467"/>
                    </a:lnTo>
                    <a:lnTo>
                      <a:pt x="1069" y="464"/>
                    </a:lnTo>
                    <a:lnTo>
                      <a:pt x="1071" y="462"/>
                    </a:lnTo>
                    <a:lnTo>
                      <a:pt x="1071" y="457"/>
                    </a:lnTo>
                    <a:lnTo>
                      <a:pt x="1074" y="455"/>
                    </a:lnTo>
                    <a:lnTo>
                      <a:pt x="1078" y="459"/>
                    </a:lnTo>
                    <a:lnTo>
                      <a:pt x="1078" y="460"/>
                    </a:lnTo>
                    <a:lnTo>
                      <a:pt x="1085" y="464"/>
                    </a:lnTo>
                    <a:lnTo>
                      <a:pt x="1086" y="466"/>
                    </a:lnTo>
                    <a:lnTo>
                      <a:pt x="1090" y="467"/>
                    </a:lnTo>
                    <a:lnTo>
                      <a:pt x="1091" y="466"/>
                    </a:lnTo>
                    <a:lnTo>
                      <a:pt x="1097" y="467"/>
                    </a:lnTo>
                    <a:lnTo>
                      <a:pt x="1102" y="467"/>
                    </a:lnTo>
                    <a:lnTo>
                      <a:pt x="1105" y="469"/>
                    </a:lnTo>
                    <a:lnTo>
                      <a:pt x="1105" y="473"/>
                    </a:lnTo>
                    <a:lnTo>
                      <a:pt x="1111" y="474"/>
                    </a:lnTo>
                    <a:lnTo>
                      <a:pt x="1112" y="478"/>
                    </a:lnTo>
                    <a:lnTo>
                      <a:pt x="1111" y="481"/>
                    </a:lnTo>
                    <a:lnTo>
                      <a:pt x="1111" y="485"/>
                    </a:lnTo>
                    <a:lnTo>
                      <a:pt x="1114" y="487"/>
                    </a:lnTo>
                    <a:lnTo>
                      <a:pt x="1112" y="488"/>
                    </a:lnTo>
                    <a:lnTo>
                      <a:pt x="1114" y="492"/>
                    </a:lnTo>
                    <a:lnTo>
                      <a:pt x="1114" y="493"/>
                    </a:lnTo>
                    <a:lnTo>
                      <a:pt x="1116" y="497"/>
                    </a:lnTo>
                    <a:lnTo>
                      <a:pt x="1114" y="500"/>
                    </a:lnTo>
                    <a:lnTo>
                      <a:pt x="1112" y="502"/>
                    </a:lnTo>
                    <a:lnTo>
                      <a:pt x="1118" y="502"/>
                    </a:lnTo>
                    <a:lnTo>
                      <a:pt x="1118" y="506"/>
                    </a:lnTo>
                    <a:lnTo>
                      <a:pt x="1116" y="506"/>
                    </a:lnTo>
                    <a:lnTo>
                      <a:pt x="1114" y="509"/>
                    </a:lnTo>
                    <a:lnTo>
                      <a:pt x="1107" y="506"/>
                    </a:lnTo>
                    <a:lnTo>
                      <a:pt x="1105" y="506"/>
                    </a:lnTo>
                    <a:lnTo>
                      <a:pt x="1102" y="506"/>
                    </a:lnTo>
                    <a:lnTo>
                      <a:pt x="1097" y="502"/>
                    </a:lnTo>
                    <a:lnTo>
                      <a:pt x="1093" y="502"/>
                    </a:lnTo>
                    <a:lnTo>
                      <a:pt x="1093" y="502"/>
                    </a:lnTo>
                    <a:lnTo>
                      <a:pt x="1090" y="500"/>
                    </a:lnTo>
                    <a:lnTo>
                      <a:pt x="1085" y="502"/>
                    </a:lnTo>
                    <a:lnTo>
                      <a:pt x="1083" y="502"/>
                    </a:lnTo>
                    <a:lnTo>
                      <a:pt x="1078" y="506"/>
                    </a:lnTo>
                    <a:lnTo>
                      <a:pt x="1078" y="506"/>
                    </a:lnTo>
                    <a:lnTo>
                      <a:pt x="1078" y="506"/>
                    </a:lnTo>
                    <a:lnTo>
                      <a:pt x="1078" y="506"/>
                    </a:lnTo>
                    <a:lnTo>
                      <a:pt x="1078" y="506"/>
                    </a:lnTo>
                    <a:close/>
                    <a:moveTo>
                      <a:pt x="1057" y="511"/>
                    </a:moveTo>
                    <a:lnTo>
                      <a:pt x="1057" y="509"/>
                    </a:lnTo>
                    <a:lnTo>
                      <a:pt x="1058" y="506"/>
                    </a:lnTo>
                    <a:lnTo>
                      <a:pt x="1058" y="506"/>
                    </a:lnTo>
                    <a:lnTo>
                      <a:pt x="1058" y="509"/>
                    </a:lnTo>
                    <a:lnTo>
                      <a:pt x="1057" y="511"/>
                    </a:lnTo>
                    <a:lnTo>
                      <a:pt x="1057" y="511"/>
                    </a:lnTo>
                    <a:lnTo>
                      <a:pt x="1057" y="511"/>
                    </a:lnTo>
                    <a:lnTo>
                      <a:pt x="1057" y="511"/>
                    </a:lnTo>
                    <a:close/>
                    <a:moveTo>
                      <a:pt x="1062" y="514"/>
                    </a:moveTo>
                    <a:lnTo>
                      <a:pt x="1060" y="511"/>
                    </a:lnTo>
                    <a:lnTo>
                      <a:pt x="1062" y="509"/>
                    </a:lnTo>
                    <a:lnTo>
                      <a:pt x="1064" y="511"/>
                    </a:lnTo>
                    <a:lnTo>
                      <a:pt x="1064" y="513"/>
                    </a:lnTo>
                    <a:lnTo>
                      <a:pt x="1062" y="514"/>
                    </a:lnTo>
                    <a:lnTo>
                      <a:pt x="1062" y="514"/>
                    </a:lnTo>
                    <a:lnTo>
                      <a:pt x="1062" y="514"/>
                    </a:lnTo>
                    <a:lnTo>
                      <a:pt x="1062" y="514"/>
                    </a:lnTo>
                    <a:close/>
                    <a:moveTo>
                      <a:pt x="1071" y="514"/>
                    </a:moveTo>
                    <a:lnTo>
                      <a:pt x="1069" y="513"/>
                    </a:lnTo>
                    <a:lnTo>
                      <a:pt x="1069" y="511"/>
                    </a:lnTo>
                    <a:lnTo>
                      <a:pt x="1071" y="511"/>
                    </a:lnTo>
                    <a:lnTo>
                      <a:pt x="1071" y="513"/>
                    </a:lnTo>
                    <a:lnTo>
                      <a:pt x="1071" y="514"/>
                    </a:lnTo>
                    <a:lnTo>
                      <a:pt x="1071" y="514"/>
                    </a:lnTo>
                    <a:lnTo>
                      <a:pt x="1071" y="514"/>
                    </a:lnTo>
                    <a:lnTo>
                      <a:pt x="1071" y="514"/>
                    </a:lnTo>
                    <a:close/>
                    <a:moveTo>
                      <a:pt x="860" y="587"/>
                    </a:moveTo>
                    <a:lnTo>
                      <a:pt x="859" y="584"/>
                    </a:lnTo>
                    <a:lnTo>
                      <a:pt x="860" y="584"/>
                    </a:lnTo>
                    <a:lnTo>
                      <a:pt x="862" y="584"/>
                    </a:lnTo>
                    <a:lnTo>
                      <a:pt x="864" y="584"/>
                    </a:lnTo>
                    <a:lnTo>
                      <a:pt x="864" y="584"/>
                    </a:lnTo>
                    <a:lnTo>
                      <a:pt x="862" y="587"/>
                    </a:lnTo>
                    <a:lnTo>
                      <a:pt x="860" y="587"/>
                    </a:lnTo>
                    <a:lnTo>
                      <a:pt x="860" y="587"/>
                    </a:lnTo>
                    <a:lnTo>
                      <a:pt x="860" y="587"/>
                    </a:lnTo>
                    <a:lnTo>
                      <a:pt x="860" y="587"/>
                    </a:lnTo>
                    <a:close/>
                    <a:moveTo>
                      <a:pt x="871" y="603"/>
                    </a:moveTo>
                    <a:lnTo>
                      <a:pt x="871" y="608"/>
                    </a:lnTo>
                    <a:lnTo>
                      <a:pt x="871" y="606"/>
                    </a:lnTo>
                    <a:lnTo>
                      <a:pt x="874" y="606"/>
                    </a:lnTo>
                    <a:lnTo>
                      <a:pt x="874" y="603"/>
                    </a:lnTo>
                    <a:lnTo>
                      <a:pt x="871" y="601"/>
                    </a:lnTo>
                    <a:lnTo>
                      <a:pt x="871" y="603"/>
                    </a:lnTo>
                    <a:lnTo>
                      <a:pt x="871" y="603"/>
                    </a:lnTo>
                    <a:lnTo>
                      <a:pt x="871" y="603"/>
                    </a:lnTo>
                    <a:lnTo>
                      <a:pt x="871" y="603"/>
                    </a:lnTo>
                    <a:close/>
                    <a:moveTo>
                      <a:pt x="867" y="605"/>
                    </a:moveTo>
                    <a:lnTo>
                      <a:pt x="866" y="606"/>
                    </a:lnTo>
                    <a:lnTo>
                      <a:pt x="867" y="608"/>
                    </a:lnTo>
                    <a:lnTo>
                      <a:pt x="867" y="610"/>
                    </a:lnTo>
                    <a:lnTo>
                      <a:pt x="869" y="612"/>
                    </a:lnTo>
                    <a:lnTo>
                      <a:pt x="869" y="610"/>
                    </a:lnTo>
                    <a:lnTo>
                      <a:pt x="869" y="605"/>
                    </a:lnTo>
                    <a:lnTo>
                      <a:pt x="869" y="603"/>
                    </a:lnTo>
                    <a:lnTo>
                      <a:pt x="867" y="605"/>
                    </a:lnTo>
                    <a:lnTo>
                      <a:pt x="867" y="605"/>
                    </a:lnTo>
                    <a:lnTo>
                      <a:pt x="867" y="605"/>
                    </a:lnTo>
                    <a:lnTo>
                      <a:pt x="867" y="605"/>
                    </a:lnTo>
                    <a:close/>
                    <a:moveTo>
                      <a:pt x="932" y="591"/>
                    </a:moveTo>
                    <a:lnTo>
                      <a:pt x="932" y="589"/>
                    </a:lnTo>
                    <a:lnTo>
                      <a:pt x="928" y="589"/>
                    </a:lnTo>
                    <a:lnTo>
                      <a:pt x="928" y="587"/>
                    </a:lnTo>
                    <a:lnTo>
                      <a:pt x="928" y="589"/>
                    </a:lnTo>
                    <a:lnTo>
                      <a:pt x="925" y="589"/>
                    </a:lnTo>
                    <a:lnTo>
                      <a:pt x="925" y="587"/>
                    </a:lnTo>
                    <a:lnTo>
                      <a:pt x="921" y="584"/>
                    </a:lnTo>
                    <a:lnTo>
                      <a:pt x="928" y="584"/>
                    </a:lnTo>
                    <a:lnTo>
                      <a:pt x="928" y="584"/>
                    </a:lnTo>
                    <a:lnTo>
                      <a:pt x="930" y="584"/>
                    </a:lnTo>
                    <a:lnTo>
                      <a:pt x="932" y="587"/>
                    </a:lnTo>
                    <a:lnTo>
                      <a:pt x="935" y="587"/>
                    </a:lnTo>
                    <a:lnTo>
                      <a:pt x="935" y="589"/>
                    </a:lnTo>
                    <a:lnTo>
                      <a:pt x="935" y="591"/>
                    </a:lnTo>
                    <a:lnTo>
                      <a:pt x="935" y="591"/>
                    </a:lnTo>
                    <a:lnTo>
                      <a:pt x="932" y="591"/>
                    </a:lnTo>
                    <a:lnTo>
                      <a:pt x="932" y="591"/>
                    </a:lnTo>
                    <a:lnTo>
                      <a:pt x="932" y="591"/>
                    </a:lnTo>
                    <a:lnTo>
                      <a:pt x="932" y="591"/>
                    </a:lnTo>
                    <a:close/>
                    <a:moveTo>
                      <a:pt x="970" y="606"/>
                    </a:moveTo>
                    <a:lnTo>
                      <a:pt x="968" y="606"/>
                    </a:lnTo>
                    <a:lnTo>
                      <a:pt x="966" y="603"/>
                    </a:lnTo>
                    <a:lnTo>
                      <a:pt x="968" y="605"/>
                    </a:lnTo>
                    <a:lnTo>
                      <a:pt x="970" y="605"/>
                    </a:lnTo>
                    <a:lnTo>
                      <a:pt x="970" y="606"/>
                    </a:lnTo>
                    <a:lnTo>
                      <a:pt x="970" y="606"/>
                    </a:lnTo>
                    <a:lnTo>
                      <a:pt x="970" y="606"/>
                    </a:lnTo>
                    <a:lnTo>
                      <a:pt x="970" y="606"/>
                    </a:lnTo>
                    <a:lnTo>
                      <a:pt x="970" y="606"/>
                    </a:lnTo>
                    <a:close/>
                    <a:moveTo>
                      <a:pt x="975" y="608"/>
                    </a:moveTo>
                    <a:lnTo>
                      <a:pt x="975" y="608"/>
                    </a:lnTo>
                    <a:lnTo>
                      <a:pt x="975" y="606"/>
                    </a:lnTo>
                    <a:lnTo>
                      <a:pt x="975" y="608"/>
                    </a:lnTo>
                    <a:lnTo>
                      <a:pt x="975" y="608"/>
                    </a:lnTo>
                    <a:lnTo>
                      <a:pt x="975" y="608"/>
                    </a:lnTo>
                    <a:lnTo>
                      <a:pt x="975" y="608"/>
                    </a:lnTo>
                    <a:close/>
                    <a:moveTo>
                      <a:pt x="979" y="610"/>
                    </a:moveTo>
                    <a:lnTo>
                      <a:pt x="980" y="610"/>
                    </a:lnTo>
                    <a:lnTo>
                      <a:pt x="982" y="612"/>
                    </a:lnTo>
                    <a:lnTo>
                      <a:pt x="984" y="612"/>
                    </a:lnTo>
                    <a:lnTo>
                      <a:pt x="984" y="610"/>
                    </a:lnTo>
                    <a:lnTo>
                      <a:pt x="982" y="608"/>
                    </a:lnTo>
                    <a:lnTo>
                      <a:pt x="980" y="606"/>
                    </a:lnTo>
                    <a:lnTo>
                      <a:pt x="979" y="606"/>
                    </a:lnTo>
                    <a:lnTo>
                      <a:pt x="979" y="608"/>
                    </a:lnTo>
                    <a:lnTo>
                      <a:pt x="979" y="610"/>
                    </a:lnTo>
                    <a:lnTo>
                      <a:pt x="979" y="610"/>
                    </a:lnTo>
                    <a:lnTo>
                      <a:pt x="979" y="610"/>
                    </a:lnTo>
                    <a:lnTo>
                      <a:pt x="979" y="610"/>
                    </a:lnTo>
                    <a:close/>
                    <a:moveTo>
                      <a:pt x="1018" y="662"/>
                    </a:moveTo>
                    <a:lnTo>
                      <a:pt x="1018" y="660"/>
                    </a:lnTo>
                    <a:lnTo>
                      <a:pt x="1020" y="659"/>
                    </a:lnTo>
                    <a:lnTo>
                      <a:pt x="1018" y="655"/>
                    </a:lnTo>
                    <a:lnTo>
                      <a:pt x="1020" y="657"/>
                    </a:lnTo>
                    <a:lnTo>
                      <a:pt x="1020" y="659"/>
                    </a:lnTo>
                    <a:lnTo>
                      <a:pt x="1020" y="660"/>
                    </a:lnTo>
                    <a:lnTo>
                      <a:pt x="1020" y="662"/>
                    </a:lnTo>
                    <a:lnTo>
                      <a:pt x="1018" y="662"/>
                    </a:lnTo>
                    <a:lnTo>
                      <a:pt x="1018" y="662"/>
                    </a:lnTo>
                    <a:lnTo>
                      <a:pt x="1018" y="662"/>
                    </a:lnTo>
                    <a:lnTo>
                      <a:pt x="1018" y="662"/>
                    </a:lnTo>
                    <a:close/>
                    <a:moveTo>
                      <a:pt x="1015" y="674"/>
                    </a:moveTo>
                    <a:lnTo>
                      <a:pt x="1013" y="669"/>
                    </a:lnTo>
                    <a:lnTo>
                      <a:pt x="1015" y="666"/>
                    </a:lnTo>
                    <a:lnTo>
                      <a:pt x="1017" y="666"/>
                    </a:lnTo>
                    <a:lnTo>
                      <a:pt x="1020" y="666"/>
                    </a:lnTo>
                    <a:lnTo>
                      <a:pt x="1020" y="671"/>
                    </a:lnTo>
                    <a:lnTo>
                      <a:pt x="1017" y="671"/>
                    </a:lnTo>
                    <a:lnTo>
                      <a:pt x="1017" y="671"/>
                    </a:lnTo>
                    <a:lnTo>
                      <a:pt x="1015" y="674"/>
                    </a:lnTo>
                    <a:lnTo>
                      <a:pt x="1015" y="674"/>
                    </a:lnTo>
                    <a:lnTo>
                      <a:pt x="1015" y="674"/>
                    </a:lnTo>
                    <a:lnTo>
                      <a:pt x="1015" y="674"/>
                    </a:lnTo>
                    <a:close/>
                    <a:moveTo>
                      <a:pt x="992" y="620"/>
                    </a:moveTo>
                    <a:lnTo>
                      <a:pt x="991" y="619"/>
                    </a:lnTo>
                    <a:lnTo>
                      <a:pt x="992" y="619"/>
                    </a:lnTo>
                    <a:lnTo>
                      <a:pt x="992" y="620"/>
                    </a:lnTo>
                    <a:lnTo>
                      <a:pt x="992" y="620"/>
                    </a:lnTo>
                    <a:lnTo>
                      <a:pt x="992" y="620"/>
                    </a:lnTo>
                    <a:lnTo>
                      <a:pt x="992" y="620"/>
                    </a:lnTo>
                    <a:close/>
                    <a:moveTo>
                      <a:pt x="987" y="624"/>
                    </a:moveTo>
                    <a:lnTo>
                      <a:pt x="985" y="619"/>
                    </a:lnTo>
                    <a:lnTo>
                      <a:pt x="987" y="619"/>
                    </a:lnTo>
                    <a:lnTo>
                      <a:pt x="987" y="620"/>
                    </a:lnTo>
                    <a:lnTo>
                      <a:pt x="987" y="624"/>
                    </a:lnTo>
                    <a:lnTo>
                      <a:pt x="987" y="624"/>
                    </a:lnTo>
                    <a:lnTo>
                      <a:pt x="987" y="624"/>
                    </a:lnTo>
                    <a:lnTo>
                      <a:pt x="987" y="624"/>
                    </a:lnTo>
                    <a:close/>
                    <a:moveTo>
                      <a:pt x="987" y="624"/>
                    </a:moveTo>
                    <a:lnTo>
                      <a:pt x="989" y="626"/>
                    </a:lnTo>
                    <a:lnTo>
                      <a:pt x="991" y="626"/>
                    </a:lnTo>
                    <a:lnTo>
                      <a:pt x="992" y="626"/>
                    </a:lnTo>
                    <a:lnTo>
                      <a:pt x="994" y="624"/>
                    </a:lnTo>
                    <a:lnTo>
                      <a:pt x="991" y="624"/>
                    </a:lnTo>
                    <a:lnTo>
                      <a:pt x="989" y="624"/>
                    </a:lnTo>
                    <a:lnTo>
                      <a:pt x="987" y="624"/>
                    </a:lnTo>
                    <a:lnTo>
                      <a:pt x="987" y="624"/>
                    </a:lnTo>
                    <a:lnTo>
                      <a:pt x="987" y="624"/>
                    </a:lnTo>
                    <a:lnTo>
                      <a:pt x="987" y="624"/>
                    </a:lnTo>
                    <a:close/>
                    <a:moveTo>
                      <a:pt x="1010" y="615"/>
                    </a:moveTo>
                    <a:lnTo>
                      <a:pt x="1012" y="615"/>
                    </a:lnTo>
                    <a:lnTo>
                      <a:pt x="1013" y="619"/>
                    </a:lnTo>
                    <a:lnTo>
                      <a:pt x="1013" y="619"/>
                    </a:lnTo>
                    <a:lnTo>
                      <a:pt x="1013" y="619"/>
                    </a:lnTo>
                    <a:lnTo>
                      <a:pt x="1015" y="620"/>
                    </a:lnTo>
                    <a:lnTo>
                      <a:pt x="1017" y="620"/>
                    </a:lnTo>
                    <a:lnTo>
                      <a:pt x="1017" y="619"/>
                    </a:lnTo>
                    <a:lnTo>
                      <a:pt x="1018" y="619"/>
                    </a:lnTo>
                    <a:lnTo>
                      <a:pt x="1020" y="619"/>
                    </a:lnTo>
                    <a:lnTo>
                      <a:pt x="1020" y="619"/>
                    </a:lnTo>
                    <a:lnTo>
                      <a:pt x="1024" y="619"/>
                    </a:lnTo>
                    <a:lnTo>
                      <a:pt x="1024" y="615"/>
                    </a:lnTo>
                    <a:lnTo>
                      <a:pt x="1018" y="615"/>
                    </a:lnTo>
                    <a:lnTo>
                      <a:pt x="1017" y="612"/>
                    </a:lnTo>
                    <a:lnTo>
                      <a:pt x="1013" y="612"/>
                    </a:lnTo>
                    <a:lnTo>
                      <a:pt x="1012" y="612"/>
                    </a:lnTo>
                    <a:lnTo>
                      <a:pt x="1012" y="612"/>
                    </a:lnTo>
                    <a:lnTo>
                      <a:pt x="1010" y="615"/>
                    </a:lnTo>
                    <a:lnTo>
                      <a:pt x="1010" y="615"/>
                    </a:lnTo>
                    <a:lnTo>
                      <a:pt x="1010" y="615"/>
                    </a:lnTo>
                    <a:lnTo>
                      <a:pt x="1010" y="615"/>
                    </a:lnTo>
                    <a:close/>
                    <a:moveTo>
                      <a:pt x="1048" y="612"/>
                    </a:moveTo>
                    <a:lnTo>
                      <a:pt x="1048" y="610"/>
                    </a:lnTo>
                    <a:lnTo>
                      <a:pt x="1052" y="610"/>
                    </a:lnTo>
                    <a:lnTo>
                      <a:pt x="1048" y="612"/>
                    </a:lnTo>
                    <a:lnTo>
                      <a:pt x="1048" y="612"/>
                    </a:lnTo>
                    <a:lnTo>
                      <a:pt x="1048" y="612"/>
                    </a:lnTo>
                    <a:lnTo>
                      <a:pt x="1048" y="612"/>
                    </a:lnTo>
                    <a:lnTo>
                      <a:pt x="1048" y="612"/>
                    </a:lnTo>
                    <a:close/>
                    <a:moveTo>
                      <a:pt x="1034" y="627"/>
                    </a:moveTo>
                    <a:lnTo>
                      <a:pt x="1038" y="626"/>
                    </a:lnTo>
                    <a:lnTo>
                      <a:pt x="1039" y="624"/>
                    </a:lnTo>
                    <a:lnTo>
                      <a:pt x="1041" y="624"/>
                    </a:lnTo>
                    <a:lnTo>
                      <a:pt x="1043" y="620"/>
                    </a:lnTo>
                    <a:lnTo>
                      <a:pt x="1043" y="620"/>
                    </a:lnTo>
                    <a:lnTo>
                      <a:pt x="1046" y="624"/>
                    </a:lnTo>
                    <a:lnTo>
                      <a:pt x="1043" y="624"/>
                    </a:lnTo>
                    <a:lnTo>
                      <a:pt x="1041" y="626"/>
                    </a:lnTo>
                    <a:lnTo>
                      <a:pt x="1039" y="627"/>
                    </a:lnTo>
                    <a:lnTo>
                      <a:pt x="1036" y="627"/>
                    </a:lnTo>
                    <a:lnTo>
                      <a:pt x="1034" y="627"/>
                    </a:lnTo>
                    <a:lnTo>
                      <a:pt x="1034" y="627"/>
                    </a:lnTo>
                    <a:lnTo>
                      <a:pt x="1034" y="627"/>
                    </a:lnTo>
                    <a:lnTo>
                      <a:pt x="1034" y="627"/>
                    </a:lnTo>
                    <a:close/>
                    <a:moveTo>
                      <a:pt x="1024" y="648"/>
                    </a:moveTo>
                    <a:lnTo>
                      <a:pt x="1029" y="643"/>
                    </a:lnTo>
                    <a:lnTo>
                      <a:pt x="1029" y="643"/>
                    </a:lnTo>
                    <a:lnTo>
                      <a:pt x="1032" y="643"/>
                    </a:lnTo>
                    <a:lnTo>
                      <a:pt x="1034" y="640"/>
                    </a:lnTo>
                    <a:lnTo>
                      <a:pt x="1038" y="634"/>
                    </a:lnTo>
                    <a:lnTo>
                      <a:pt x="1038" y="633"/>
                    </a:lnTo>
                    <a:lnTo>
                      <a:pt x="1036" y="633"/>
                    </a:lnTo>
                    <a:lnTo>
                      <a:pt x="1032" y="633"/>
                    </a:lnTo>
                    <a:lnTo>
                      <a:pt x="1032" y="634"/>
                    </a:lnTo>
                    <a:lnTo>
                      <a:pt x="1032" y="634"/>
                    </a:lnTo>
                    <a:lnTo>
                      <a:pt x="1029" y="640"/>
                    </a:lnTo>
                    <a:lnTo>
                      <a:pt x="1024" y="641"/>
                    </a:lnTo>
                    <a:lnTo>
                      <a:pt x="1020" y="641"/>
                    </a:lnTo>
                    <a:lnTo>
                      <a:pt x="1018" y="641"/>
                    </a:lnTo>
                    <a:lnTo>
                      <a:pt x="1017" y="643"/>
                    </a:lnTo>
                    <a:lnTo>
                      <a:pt x="1015" y="646"/>
                    </a:lnTo>
                    <a:lnTo>
                      <a:pt x="1015" y="648"/>
                    </a:lnTo>
                    <a:lnTo>
                      <a:pt x="1017" y="648"/>
                    </a:lnTo>
                    <a:lnTo>
                      <a:pt x="1020" y="648"/>
                    </a:lnTo>
                    <a:lnTo>
                      <a:pt x="1024" y="648"/>
                    </a:lnTo>
                    <a:lnTo>
                      <a:pt x="1024" y="648"/>
                    </a:lnTo>
                    <a:lnTo>
                      <a:pt x="1024" y="648"/>
                    </a:lnTo>
                    <a:lnTo>
                      <a:pt x="1024" y="648"/>
                    </a:lnTo>
                    <a:close/>
                    <a:moveTo>
                      <a:pt x="1048" y="646"/>
                    </a:moveTo>
                    <a:lnTo>
                      <a:pt x="1048" y="641"/>
                    </a:lnTo>
                    <a:lnTo>
                      <a:pt x="1052" y="640"/>
                    </a:lnTo>
                    <a:lnTo>
                      <a:pt x="1052" y="634"/>
                    </a:lnTo>
                    <a:lnTo>
                      <a:pt x="1055" y="634"/>
                    </a:lnTo>
                    <a:lnTo>
                      <a:pt x="1057" y="638"/>
                    </a:lnTo>
                    <a:lnTo>
                      <a:pt x="1057" y="641"/>
                    </a:lnTo>
                    <a:lnTo>
                      <a:pt x="1057" y="643"/>
                    </a:lnTo>
                    <a:lnTo>
                      <a:pt x="1055" y="643"/>
                    </a:lnTo>
                    <a:lnTo>
                      <a:pt x="1052" y="646"/>
                    </a:lnTo>
                    <a:lnTo>
                      <a:pt x="1048" y="646"/>
                    </a:lnTo>
                    <a:lnTo>
                      <a:pt x="1048" y="646"/>
                    </a:lnTo>
                    <a:lnTo>
                      <a:pt x="1048" y="646"/>
                    </a:lnTo>
                    <a:lnTo>
                      <a:pt x="1048" y="646"/>
                    </a:lnTo>
                    <a:close/>
                    <a:moveTo>
                      <a:pt x="1071" y="674"/>
                    </a:moveTo>
                    <a:lnTo>
                      <a:pt x="1071" y="669"/>
                    </a:lnTo>
                    <a:lnTo>
                      <a:pt x="1071" y="666"/>
                    </a:lnTo>
                    <a:lnTo>
                      <a:pt x="1071" y="662"/>
                    </a:lnTo>
                    <a:lnTo>
                      <a:pt x="1069" y="662"/>
                    </a:lnTo>
                    <a:lnTo>
                      <a:pt x="1069" y="666"/>
                    </a:lnTo>
                    <a:lnTo>
                      <a:pt x="1067" y="669"/>
                    </a:lnTo>
                    <a:lnTo>
                      <a:pt x="1067" y="671"/>
                    </a:lnTo>
                    <a:lnTo>
                      <a:pt x="1069" y="674"/>
                    </a:lnTo>
                    <a:lnTo>
                      <a:pt x="1069" y="676"/>
                    </a:lnTo>
                    <a:lnTo>
                      <a:pt x="1071" y="674"/>
                    </a:lnTo>
                    <a:lnTo>
                      <a:pt x="1071" y="674"/>
                    </a:lnTo>
                    <a:lnTo>
                      <a:pt x="1071" y="674"/>
                    </a:lnTo>
                    <a:lnTo>
                      <a:pt x="1071" y="674"/>
                    </a:lnTo>
                    <a:lnTo>
                      <a:pt x="1071" y="674"/>
                    </a:lnTo>
                    <a:close/>
                    <a:moveTo>
                      <a:pt x="1074" y="671"/>
                    </a:moveTo>
                    <a:lnTo>
                      <a:pt x="1074" y="669"/>
                    </a:lnTo>
                    <a:lnTo>
                      <a:pt x="1074" y="666"/>
                    </a:lnTo>
                    <a:lnTo>
                      <a:pt x="1074" y="669"/>
                    </a:lnTo>
                    <a:lnTo>
                      <a:pt x="1078" y="671"/>
                    </a:lnTo>
                    <a:lnTo>
                      <a:pt x="1074" y="671"/>
                    </a:lnTo>
                    <a:lnTo>
                      <a:pt x="1074" y="671"/>
                    </a:lnTo>
                    <a:lnTo>
                      <a:pt x="1074" y="671"/>
                    </a:lnTo>
                    <a:lnTo>
                      <a:pt x="1074" y="671"/>
                    </a:lnTo>
                    <a:lnTo>
                      <a:pt x="1074" y="671"/>
                    </a:lnTo>
                    <a:close/>
                    <a:moveTo>
                      <a:pt x="1079" y="678"/>
                    </a:moveTo>
                    <a:lnTo>
                      <a:pt x="1078" y="676"/>
                    </a:lnTo>
                    <a:lnTo>
                      <a:pt x="1078" y="674"/>
                    </a:lnTo>
                    <a:lnTo>
                      <a:pt x="1079" y="674"/>
                    </a:lnTo>
                    <a:lnTo>
                      <a:pt x="1079" y="678"/>
                    </a:lnTo>
                    <a:lnTo>
                      <a:pt x="1079" y="678"/>
                    </a:lnTo>
                    <a:lnTo>
                      <a:pt x="1079" y="678"/>
                    </a:lnTo>
                    <a:lnTo>
                      <a:pt x="1079" y="678"/>
                    </a:lnTo>
                    <a:lnTo>
                      <a:pt x="1079" y="678"/>
                    </a:lnTo>
                    <a:close/>
                    <a:moveTo>
                      <a:pt x="1069" y="685"/>
                    </a:moveTo>
                    <a:lnTo>
                      <a:pt x="1067" y="686"/>
                    </a:lnTo>
                    <a:lnTo>
                      <a:pt x="1069" y="690"/>
                    </a:lnTo>
                    <a:lnTo>
                      <a:pt x="1069" y="693"/>
                    </a:lnTo>
                    <a:lnTo>
                      <a:pt x="1071" y="693"/>
                    </a:lnTo>
                    <a:lnTo>
                      <a:pt x="1071" y="693"/>
                    </a:lnTo>
                    <a:lnTo>
                      <a:pt x="1074" y="693"/>
                    </a:lnTo>
                    <a:lnTo>
                      <a:pt x="1078" y="697"/>
                    </a:lnTo>
                    <a:lnTo>
                      <a:pt x="1079" y="697"/>
                    </a:lnTo>
                    <a:lnTo>
                      <a:pt x="1083" y="697"/>
                    </a:lnTo>
                    <a:lnTo>
                      <a:pt x="1083" y="693"/>
                    </a:lnTo>
                    <a:lnTo>
                      <a:pt x="1083" y="693"/>
                    </a:lnTo>
                    <a:lnTo>
                      <a:pt x="1083" y="688"/>
                    </a:lnTo>
                    <a:lnTo>
                      <a:pt x="1079" y="688"/>
                    </a:lnTo>
                    <a:lnTo>
                      <a:pt x="1078" y="686"/>
                    </a:lnTo>
                    <a:lnTo>
                      <a:pt x="1074" y="686"/>
                    </a:lnTo>
                    <a:lnTo>
                      <a:pt x="1074" y="686"/>
                    </a:lnTo>
                    <a:lnTo>
                      <a:pt x="1074" y="685"/>
                    </a:lnTo>
                    <a:lnTo>
                      <a:pt x="1074" y="683"/>
                    </a:lnTo>
                    <a:lnTo>
                      <a:pt x="1074" y="683"/>
                    </a:lnTo>
                    <a:lnTo>
                      <a:pt x="1071" y="685"/>
                    </a:lnTo>
                    <a:lnTo>
                      <a:pt x="1071" y="686"/>
                    </a:lnTo>
                    <a:lnTo>
                      <a:pt x="1069" y="685"/>
                    </a:lnTo>
                    <a:lnTo>
                      <a:pt x="1069" y="685"/>
                    </a:lnTo>
                    <a:lnTo>
                      <a:pt x="1069" y="685"/>
                    </a:lnTo>
                    <a:lnTo>
                      <a:pt x="1069" y="685"/>
                    </a:lnTo>
                    <a:close/>
                    <a:moveTo>
                      <a:pt x="979" y="812"/>
                    </a:moveTo>
                    <a:lnTo>
                      <a:pt x="982" y="812"/>
                    </a:lnTo>
                    <a:lnTo>
                      <a:pt x="984" y="812"/>
                    </a:lnTo>
                    <a:lnTo>
                      <a:pt x="982" y="808"/>
                    </a:lnTo>
                    <a:lnTo>
                      <a:pt x="979" y="808"/>
                    </a:lnTo>
                    <a:lnTo>
                      <a:pt x="979" y="812"/>
                    </a:lnTo>
                    <a:lnTo>
                      <a:pt x="979" y="812"/>
                    </a:lnTo>
                    <a:lnTo>
                      <a:pt x="979" y="812"/>
                    </a:lnTo>
                    <a:lnTo>
                      <a:pt x="979" y="812"/>
                    </a:lnTo>
                    <a:close/>
                    <a:moveTo>
                      <a:pt x="928" y="728"/>
                    </a:moveTo>
                    <a:lnTo>
                      <a:pt x="932" y="730"/>
                    </a:lnTo>
                    <a:lnTo>
                      <a:pt x="933" y="730"/>
                    </a:lnTo>
                    <a:lnTo>
                      <a:pt x="933" y="728"/>
                    </a:lnTo>
                    <a:lnTo>
                      <a:pt x="932" y="728"/>
                    </a:lnTo>
                    <a:lnTo>
                      <a:pt x="930" y="728"/>
                    </a:lnTo>
                    <a:lnTo>
                      <a:pt x="928" y="728"/>
                    </a:lnTo>
                    <a:lnTo>
                      <a:pt x="928" y="728"/>
                    </a:lnTo>
                    <a:lnTo>
                      <a:pt x="928" y="728"/>
                    </a:lnTo>
                    <a:lnTo>
                      <a:pt x="928" y="728"/>
                    </a:lnTo>
                    <a:close/>
                    <a:moveTo>
                      <a:pt x="916" y="747"/>
                    </a:moveTo>
                    <a:lnTo>
                      <a:pt x="916" y="746"/>
                    </a:lnTo>
                    <a:lnTo>
                      <a:pt x="916" y="742"/>
                    </a:lnTo>
                    <a:lnTo>
                      <a:pt x="913" y="740"/>
                    </a:lnTo>
                    <a:lnTo>
                      <a:pt x="914" y="739"/>
                    </a:lnTo>
                    <a:lnTo>
                      <a:pt x="913" y="735"/>
                    </a:lnTo>
                    <a:lnTo>
                      <a:pt x="911" y="733"/>
                    </a:lnTo>
                    <a:lnTo>
                      <a:pt x="911" y="728"/>
                    </a:lnTo>
                    <a:lnTo>
                      <a:pt x="911" y="728"/>
                    </a:lnTo>
                    <a:lnTo>
                      <a:pt x="913" y="733"/>
                    </a:lnTo>
                    <a:lnTo>
                      <a:pt x="916" y="733"/>
                    </a:lnTo>
                    <a:lnTo>
                      <a:pt x="916" y="735"/>
                    </a:lnTo>
                    <a:lnTo>
                      <a:pt x="919" y="737"/>
                    </a:lnTo>
                    <a:lnTo>
                      <a:pt x="919" y="742"/>
                    </a:lnTo>
                    <a:lnTo>
                      <a:pt x="921" y="744"/>
                    </a:lnTo>
                    <a:lnTo>
                      <a:pt x="925" y="744"/>
                    </a:lnTo>
                    <a:lnTo>
                      <a:pt x="925" y="747"/>
                    </a:lnTo>
                    <a:lnTo>
                      <a:pt x="921" y="747"/>
                    </a:lnTo>
                    <a:lnTo>
                      <a:pt x="916" y="747"/>
                    </a:lnTo>
                    <a:lnTo>
                      <a:pt x="916" y="747"/>
                    </a:lnTo>
                    <a:lnTo>
                      <a:pt x="916" y="747"/>
                    </a:lnTo>
                    <a:lnTo>
                      <a:pt x="916" y="747"/>
                    </a:lnTo>
                    <a:close/>
                    <a:moveTo>
                      <a:pt x="897" y="746"/>
                    </a:moveTo>
                    <a:lnTo>
                      <a:pt x="897" y="742"/>
                    </a:lnTo>
                    <a:lnTo>
                      <a:pt x="897" y="740"/>
                    </a:lnTo>
                    <a:lnTo>
                      <a:pt x="897" y="739"/>
                    </a:lnTo>
                    <a:lnTo>
                      <a:pt x="897" y="733"/>
                    </a:lnTo>
                    <a:lnTo>
                      <a:pt x="899" y="730"/>
                    </a:lnTo>
                    <a:lnTo>
                      <a:pt x="900" y="733"/>
                    </a:lnTo>
                    <a:lnTo>
                      <a:pt x="902" y="733"/>
                    </a:lnTo>
                    <a:lnTo>
                      <a:pt x="900" y="735"/>
                    </a:lnTo>
                    <a:lnTo>
                      <a:pt x="900" y="737"/>
                    </a:lnTo>
                    <a:lnTo>
                      <a:pt x="902" y="740"/>
                    </a:lnTo>
                    <a:lnTo>
                      <a:pt x="899" y="746"/>
                    </a:lnTo>
                    <a:lnTo>
                      <a:pt x="897" y="746"/>
                    </a:lnTo>
                    <a:lnTo>
                      <a:pt x="897" y="746"/>
                    </a:lnTo>
                    <a:lnTo>
                      <a:pt x="897" y="746"/>
                    </a:lnTo>
                    <a:lnTo>
                      <a:pt x="897" y="746"/>
                    </a:lnTo>
                    <a:close/>
                    <a:moveTo>
                      <a:pt x="897" y="666"/>
                    </a:moveTo>
                    <a:lnTo>
                      <a:pt x="897" y="669"/>
                    </a:lnTo>
                    <a:lnTo>
                      <a:pt x="897" y="669"/>
                    </a:lnTo>
                    <a:lnTo>
                      <a:pt x="900" y="669"/>
                    </a:lnTo>
                    <a:lnTo>
                      <a:pt x="902" y="666"/>
                    </a:lnTo>
                    <a:lnTo>
                      <a:pt x="902" y="666"/>
                    </a:lnTo>
                    <a:lnTo>
                      <a:pt x="899" y="666"/>
                    </a:lnTo>
                    <a:lnTo>
                      <a:pt x="897" y="666"/>
                    </a:lnTo>
                    <a:lnTo>
                      <a:pt x="897" y="666"/>
                    </a:lnTo>
                    <a:lnTo>
                      <a:pt x="897" y="666"/>
                    </a:lnTo>
                    <a:lnTo>
                      <a:pt x="897" y="666"/>
                    </a:lnTo>
                    <a:close/>
                    <a:moveTo>
                      <a:pt x="897" y="664"/>
                    </a:moveTo>
                    <a:lnTo>
                      <a:pt x="899" y="660"/>
                    </a:lnTo>
                    <a:lnTo>
                      <a:pt x="899" y="657"/>
                    </a:lnTo>
                    <a:lnTo>
                      <a:pt x="902" y="653"/>
                    </a:lnTo>
                    <a:lnTo>
                      <a:pt x="906" y="652"/>
                    </a:lnTo>
                    <a:lnTo>
                      <a:pt x="906" y="652"/>
                    </a:lnTo>
                    <a:lnTo>
                      <a:pt x="906" y="655"/>
                    </a:lnTo>
                    <a:lnTo>
                      <a:pt x="906" y="660"/>
                    </a:lnTo>
                    <a:lnTo>
                      <a:pt x="906" y="662"/>
                    </a:lnTo>
                    <a:lnTo>
                      <a:pt x="900" y="664"/>
                    </a:lnTo>
                    <a:lnTo>
                      <a:pt x="897" y="664"/>
                    </a:lnTo>
                    <a:lnTo>
                      <a:pt x="897" y="664"/>
                    </a:lnTo>
                    <a:lnTo>
                      <a:pt x="897" y="664"/>
                    </a:lnTo>
                    <a:lnTo>
                      <a:pt x="897" y="664"/>
                    </a:lnTo>
                    <a:close/>
                    <a:moveTo>
                      <a:pt x="734" y="629"/>
                    </a:moveTo>
                    <a:lnTo>
                      <a:pt x="735" y="627"/>
                    </a:lnTo>
                    <a:lnTo>
                      <a:pt x="735" y="626"/>
                    </a:lnTo>
                    <a:lnTo>
                      <a:pt x="732" y="626"/>
                    </a:lnTo>
                    <a:lnTo>
                      <a:pt x="732" y="627"/>
                    </a:lnTo>
                    <a:lnTo>
                      <a:pt x="734" y="629"/>
                    </a:lnTo>
                    <a:lnTo>
                      <a:pt x="734" y="629"/>
                    </a:lnTo>
                    <a:lnTo>
                      <a:pt x="734" y="629"/>
                    </a:lnTo>
                    <a:lnTo>
                      <a:pt x="734" y="629"/>
                    </a:lnTo>
                    <a:close/>
                    <a:moveTo>
                      <a:pt x="595" y="589"/>
                    </a:moveTo>
                    <a:lnTo>
                      <a:pt x="595" y="587"/>
                    </a:lnTo>
                    <a:lnTo>
                      <a:pt x="598" y="587"/>
                    </a:lnTo>
                    <a:lnTo>
                      <a:pt x="596" y="589"/>
                    </a:lnTo>
                    <a:lnTo>
                      <a:pt x="596" y="589"/>
                    </a:lnTo>
                    <a:lnTo>
                      <a:pt x="595" y="589"/>
                    </a:lnTo>
                    <a:lnTo>
                      <a:pt x="595" y="589"/>
                    </a:lnTo>
                    <a:lnTo>
                      <a:pt x="595" y="589"/>
                    </a:lnTo>
                    <a:lnTo>
                      <a:pt x="595" y="589"/>
                    </a:lnTo>
                    <a:close/>
                    <a:moveTo>
                      <a:pt x="584" y="596"/>
                    </a:moveTo>
                    <a:lnTo>
                      <a:pt x="588" y="596"/>
                    </a:lnTo>
                    <a:lnTo>
                      <a:pt x="588" y="593"/>
                    </a:lnTo>
                    <a:lnTo>
                      <a:pt x="584" y="593"/>
                    </a:lnTo>
                    <a:lnTo>
                      <a:pt x="584" y="596"/>
                    </a:lnTo>
                    <a:lnTo>
                      <a:pt x="584" y="596"/>
                    </a:lnTo>
                    <a:lnTo>
                      <a:pt x="584" y="596"/>
                    </a:lnTo>
                    <a:lnTo>
                      <a:pt x="584" y="596"/>
                    </a:lnTo>
                    <a:close/>
                    <a:moveTo>
                      <a:pt x="589" y="608"/>
                    </a:moveTo>
                    <a:lnTo>
                      <a:pt x="588" y="606"/>
                    </a:lnTo>
                    <a:lnTo>
                      <a:pt x="589" y="605"/>
                    </a:lnTo>
                    <a:lnTo>
                      <a:pt x="589" y="608"/>
                    </a:lnTo>
                    <a:lnTo>
                      <a:pt x="589" y="608"/>
                    </a:lnTo>
                    <a:lnTo>
                      <a:pt x="589" y="608"/>
                    </a:lnTo>
                    <a:lnTo>
                      <a:pt x="589" y="608"/>
                    </a:lnTo>
                    <a:lnTo>
                      <a:pt x="589" y="608"/>
                    </a:lnTo>
                    <a:close/>
                    <a:moveTo>
                      <a:pt x="589" y="610"/>
                    </a:moveTo>
                    <a:lnTo>
                      <a:pt x="586" y="605"/>
                    </a:lnTo>
                    <a:lnTo>
                      <a:pt x="586" y="606"/>
                    </a:lnTo>
                    <a:lnTo>
                      <a:pt x="588" y="608"/>
                    </a:lnTo>
                    <a:lnTo>
                      <a:pt x="589" y="610"/>
                    </a:lnTo>
                    <a:lnTo>
                      <a:pt x="589" y="610"/>
                    </a:lnTo>
                    <a:lnTo>
                      <a:pt x="589" y="610"/>
                    </a:lnTo>
                    <a:lnTo>
                      <a:pt x="589" y="610"/>
                    </a:lnTo>
                    <a:close/>
                    <a:moveTo>
                      <a:pt x="593" y="615"/>
                    </a:moveTo>
                    <a:lnTo>
                      <a:pt x="595" y="620"/>
                    </a:lnTo>
                    <a:lnTo>
                      <a:pt x="596" y="620"/>
                    </a:lnTo>
                    <a:lnTo>
                      <a:pt x="598" y="619"/>
                    </a:lnTo>
                    <a:lnTo>
                      <a:pt x="598" y="619"/>
                    </a:lnTo>
                    <a:lnTo>
                      <a:pt x="600" y="615"/>
                    </a:lnTo>
                    <a:lnTo>
                      <a:pt x="596" y="615"/>
                    </a:lnTo>
                    <a:lnTo>
                      <a:pt x="596" y="619"/>
                    </a:lnTo>
                    <a:lnTo>
                      <a:pt x="595" y="615"/>
                    </a:lnTo>
                    <a:lnTo>
                      <a:pt x="593" y="615"/>
                    </a:lnTo>
                    <a:lnTo>
                      <a:pt x="593" y="615"/>
                    </a:lnTo>
                    <a:lnTo>
                      <a:pt x="593" y="615"/>
                    </a:lnTo>
                    <a:lnTo>
                      <a:pt x="593" y="615"/>
                    </a:lnTo>
                    <a:close/>
                    <a:moveTo>
                      <a:pt x="589" y="638"/>
                    </a:moveTo>
                    <a:lnTo>
                      <a:pt x="589" y="633"/>
                    </a:lnTo>
                    <a:lnTo>
                      <a:pt x="589" y="631"/>
                    </a:lnTo>
                    <a:lnTo>
                      <a:pt x="589" y="627"/>
                    </a:lnTo>
                    <a:lnTo>
                      <a:pt x="593" y="624"/>
                    </a:lnTo>
                    <a:lnTo>
                      <a:pt x="593" y="626"/>
                    </a:lnTo>
                    <a:lnTo>
                      <a:pt x="593" y="627"/>
                    </a:lnTo>
                    <a:lnTo>
                      <a:pt x="593" y="629"/>
                    </a:lnTo>
                    <a:lnTo>
                      <a:pt x="593" y="631"/>
                    </a:lnTo>
                    <a:lnTo>
                      <a:pt x="593" y="633"/>
                    </a:lnTo>
                    <a:lnTo>
                      <a:pt x="593" y="634"/>
                    </a:lnTo>
                    <a:lnTo>
                      <a:pt x="589" y="634"/>
                    </a:lnTo>
                    <a:lnTo>
                      <a:pt x="589" y="638"/>
                    </a:lnTo>
                    <a:lnTo>
                      <a:pt x="589" y="638"/>
                    </a:lnTo>
                    <a:lnTo>
                      <a:pt x="589" y="638"/>
                    </a:lnTo>
                    <a:lnTo>
                      <a:pt x="589" y="638"/>
                    </a:lnTo>
                    <a:close/>
                    <a:moveTo>
                      <a:pt x="716" y="560"/>
                    </a:moveTo>
                    <a:lnTo>
                      <a:pt x="716" y="556"/>
                    </a:lnTo>
                    <a:lnTo>
                      <a:pt x="716" y="556"/>
                    </a:lnTo>
                    <a:lnTo>
                      <a:pt x="716" y="556"/>
                    </a:lnTo>
                    <a:lnTo>
                      <a:pt x="716" y="560"/>
                    </a:lnTo>
                    <a:lnTo>
                      <a:pt x="716" y="560"/>
                    </a:lnTo>
                    <a:lnTo>
                      <a:pt x="716" y="560"/>
                    </a:lnTo>
                    <a:lnTo>
                      <a:pt x="716" y="560"/>
                    </a:lnTo>
                    <a:lnTo>
                      <a:pt x="716" y="560"/>
                    </a:lnTo>
                    <a:close/>
                    <a:moveTo>
                      <a:pt x="758" y="533"/>
                    </a:moveTo>
                    <a:lnTo>
                      <a:pt x="756" y="528"/>
                    </a:lnTo>
                    <a:lnTo>
                      <a:pt x="756" y="528"/>
                    </a:lnTo>
                    <a:lnTo>
                      <a:pt x="756" y="525"/>
                    </a:lnTo>
                    <a:lnTo>
                      <a:pt x="758" y="523"/>
                    </a:lnTo>
                    <a:lnTo>
                      <a:pt x="760" y="525"/>
                    </a:lnTo>
                    <a:lnTo>
                      <a:pt x="760" y="525"/>
                    </a:lnTo>
                    <a:lnTo>
                      <a:pt x="761" y="528"/>
                    </a:lnTo>
                    <a:lnTo>
                      <a:pt x="760" y="528"/>
                    </a:lnTo>
                    <a:lnTo>
                      <a:pt x="760" y="533"/>
                    </a:lnTo>
                    <a:lnTo>
                      <a:pt x="758" y="533"/>
                    </a:lnTo>
                    <a:lnTo>
                      <a:pt x="758" y="533"/>
                    </a:lnTo>
                    <a:lnTo>
                      <a:pt x="758" y="533"/>
                    </a:lnTo>
                    <a:lnTo>
                      <a:pt x="758" y="533"/>
                    </a:lnTo>
                    <a:close/>
                    <a:moveTo>
                      <a:pt x="711" y="584"/>
                    </a:moveTo>
                    <a:lnTo>
                      <a:pt x="711" y="584"/>
                    </a:lnTo>
                    <a:lnTo>
                      <a:pt x="711" y="582"/>
                    </a:lnTo>
                    <a:lnTo>
                      <a:pt x="713" y="580"/>
                    </a:lnTo>
                    <a:lnTo>
                      <a:pt x="713" y="579"/>
                    </a:lnTo>
                    <a:lnTo>
                      <a:pt x="714" y="577"/>
                    </a:lnTo>
                    <a:lnTo>
                      <a:pt x="714" y="573"/>
                    </a:lnTo>
                    <a:lnTo>
                      <a:pt x="711" y="573"/>
                    </a:lnTo>
                    <a:lnTo>
                      <a:pt x="711" y="572"/>
                    </a:lnTo>
                    <a:lnTo>
                      <a:pt x="711" y="568"/>
                    </a:lnTo>
                    <a:lnTo>
                      <a:pt x="714" y="568"/>
                    </a:lnTo>
                    <a:lnTo>
                      <a:pt x="714" y="565"/>
                    </a:lnTo>
                    <a:lnTo>
                      <a:pt x="711" y="565"/>
                    </a:lnTo>
                    <a:lnTo>
                      <a:pt x="709" y="565"/>
                    </a:lnTo>
                    <a:lnTo>
                      <a:pt x="709" y="565"/>
                    </a:lnTo>
                    <a:lnTo>
                      <a:pt x="707" y="566"/>
                    </a:lnTo>
                    <a:lnTo>
                      <a:pt x="706" y="565"/>
                    </a:lnTo>
                    <a:lnTo>
                      <a:pt x="701" y="565"/>
                    </a:lnTo>
                    <a:lnTo>
                      <a:pt x="697" y="570"/>
                    </a:lnTo>
                    <a:lnTo>
                      <a:pt x="694" y="572"/>
                    </a:lnTo>
                    <a:lnTo>
                      <a:pt x="694" y="570"/>
                    </a:lnTo>
                    <a:lnTo>
                      <a:pt x="697" y="568"/>
                    </a:lnTo>
                    <a:lnTo>
                      <a:pt x="699" y="565"/>
                    </a:lnTo>
                    <a:lnTo>
                      <a:pt x="699" y="561"/>
                    </a:lnTo>
                    <a:lnTo>
                      <a:pt x="697" y="565"/>
                    </a:lnTo>
                    <a:lnTo>
                      <a:pt x="697" y="565"/>
                    </a:lnTo>
                    <a:lnTo>
                      <a:pt x="697" y="560"/>
                    </a:lnTo>
                    <a:lnTo>
                      <a:pt x="699" y="560"/>
                    </a:lnTo>
                    <a:lnTo>
                      <a:pt x="697" y="556"/>
                    </a:lnTo>
                    <a:lnTo>
                      <a:pt x="699" y="553"/>
                    </a:lnTo>
                    <a:lnTo>
                      <a:pt x="701" y="553"/>
                    </a:lnTo>
                    <a:lnTo>
                      <a:pt x="701" y="554"/>
                    </a:lnTo>
                    <a:lnTo>
                      <a:pt x="702" y="560"/>
                    </a:lnTo>
                    <a:lnTo>
                      <a:pt x="704" y="560"/>
                    </a:lnTo>
                    <a:lnTo>
                      <a:pt x="706" y="560"/>
                    </a:lnTo>
                    <a:lnTo>
                      <a:pt x="709" y="560"/>
                    </a:lnTo>
                    <a:lnTo>
                      <a:pt x="711" y="556"/>
                    </a:lnTo>
                    <a:lnTo>
                      <a:pt x="709" y="556"/>
                    </a:lnTo>
                    <a:lnTo>
                      <a:pt x="709" y="554"/>
                    </a:lnTo>
                    <a:lnTo>
                      <a:pt x="713" y="554"/>
                    </a:lnTo>
                    <a:lnTo>
                      <a:pt x="713" y="554"/>
                    </a:lnTo>
                    <a:lnTo>
                      <a:pt x="714" y="554"/>
                    </a:lnTo>
                    <a:lnTo>
                      <a:pt x="716" y="551"/>
                    </a:lnTo>
                    <a:lnTo>
                      <a:pt x="720" y="547"/>
                    </a:lnTo>
                    <a:lnTo>
                      <a:pt x="720" y="551"/>
                    </a:lnTo>
                    <a:lnTo>
                      <a:pt x="720" y="551"/>
                    </a:lnTo>
                    <a:lnTo>
                      <a:pt x="725" y="549"/>
                    </a:lnTo>
                    <a:lnTo>
                      <a:pt x="720" y="554"/>
                    </a:lnTo>
                    <a:lnTo>
                      <a:pt x="720" y="560"/>
                    </a:lnTo>
                    <a:lnTo>
                      <a:pt x="721" y="556"/>
                    </a:lnTo>
                    <a:lnTo>
                      <a:pt x="725" y="560"/>
                    </a:lnTo>
                    <a:lnTo>
                      <a:pt x="721" y="560"/>
                    </a:lnTo>
                    <a:lnTo>
                      <a:pt x="725" y="560"/>
                    </a:lnTo>
                    <a:lnTo>
                      <a:pt x="725" y="556"/>
                    </a:lnTo>
                    <a:lnTo>
                      <a:pt x="727" y="556"/>
                    </a:lnTo>
                    <a:lnTo>
                      <a:pt x="730" y="551"/>
                    </a:lnTo>
                    <a:lnTo>
                      <a:pt x="732" y="551"/>
                    </a:lnTo>
                    <a:lnTo>
                      <a:pt x="732" y="554"/>
                    </a:lnTo>
                    <a:lnTo>
                      <a:pt x="728" y="556"/>
                    </a:lnTo>
                    <a:lnTo>
                      <a:pt x="728" y="561"/>
                    </a:lnTo>
                    <a:lnTo>
                      <a:pt x="732" y="561"/>
                    </a:lnTo>
                    <a:lnTo>
                      <a:pt x="734" y="565"/>
                    </a:lnTo>
                    <a:lnTo>
                      <a:pt x="735" y="561"/>
                    </a:lnTo>
                    <a:lnTo>
                      <a:pt x="739" y="556"/>
                    </a:lnTo>
                    <a:lnTo>
                      <a:pt x="739" y="553"/>
                    </a:lnTo>
                    <a:lnTo>
                      <a:pt x="742" y="549"/>
                    </a:lnTo>
                    <a:lnTo>
                      <a:pt x="742" y="546"/>
                    </a:lnTo>
                    <a:lnTo>
                      <a:pt x="742" y="544"/>
                    </a:lnTo>
                    <a:lnTo>
                      <a:pt x="742" y="542"/>
                    </a:lnTo>
                    <a:lnTo>
                      <a:pt x="739" y="542"/>
                    </a:lnTo>
                    <a:lnTo>
                      <a:pt x="739" y="542"/>
                    </a:lnTo>
                    <a:lnTo>
                      <a:pt x="737" y="544"/>
                    </a:lnTo>
                    <a:lnTo>
                      <a:pt x="737" y="539"/>
                    </a:lnTo>
                    <a:lnTo>
                      <a:pt x="739" y="539"/>
                    </a:lnTo>
                    <a:lnTo>
                      <a:pt x="737" y="537"/>
                    </a:lnTo>
                    <a:lnTo>
                      <a:pt x="734" y="537"/>
                    </a:lnTo>
                    <a:lnTo>
                      <a:pt x="734" y="537"/>
                    </a:lnTo>
                    <a:lnTo>
                      <a:pt x="730" y="533"/>
                    </a:lnTo>
                    <a:lnTo>
                      <a:pt x="730" y="532"/>
                    </a:lnTo>
                    <a:lnTo>
                      <a:pt x="727" y="525"/>
                    </a:lnTo>
                    <a:lnTo>
                      <a:pt x="727" y="521"/>
                    </a:lnTo>
                    <a:lnTo>
                      <a:pt x="728" y="518"/>
                    </a:lnTo>
                    <a:lnTo>
                      <a:pt x="727" y="513"/>
                    </a:lnTo>
                    <a:lnTo>
                      <a:pt x="725" y="516"/>
                    </a:lnTo>
                    <a:lnTo>
                      <a:pt x="725" y="520"/>
                    </a:lnTo>
                    <a:lnTo>
                      <a:pt x="721" y="516"/>
                    </a:lnTo>
                    <a:lnTo>
                      <a:pt x="720" y="514"/>
                    </a:lnTo>
                    <a:lnTo>
                      <a:pt x="720" y="509"/>
                    </a:lnTo>
                    <a:lnTo>
                      <a:pt x="716" y="506"/>
                    </a:lnTo>
                    <a:lnTo>
                      <a:pt x="716" y="500"/>
                    </a:lnTo>
                    <a:lnTo>
                      <a:pt x="714" y="497"/>
                    </a:lnTo>
                    <a:lnTo>
                      <a:pt x="713" y="495"/>
                    </a:lnTo>
                    <a:lnTo>
                      <a:pt x="713" y="492"/>
                    </a:lnTo>
                    <a:lnTo>
                      <a:pt x="713" y="490"/>
                    </a:lnTo>
                    <a:lnTo>
                      <a:pt x="716" y="490"/>
                    </a:lnTo>
                    <a:lnTo>
                      <a:pt x="716" y="485"/>
                    </a:lnTo>
                    <a:lnTo>
                      <a:pt x="720" y="485"/>
                    </a:lnTo>
                    <a:lnTo>
                      <a:pt x="720" y="487"/>
                    </a:lnTo>
                    <a:lnTo>
                      <a:pt x="721" y="485"/>
                    </a:lnTo>
                    <a:lnTo>
                      <a:pt x="721" y="481"/>
                    </a:lnTo>
                    <a:lnTo>
                      <a:pt x="725" y="474"/>
                    </a:lnTo>
                    <a:lnTo>
                      <a:pt x="725" y="471"/>
                    </a:lnTo>
                    <a:lnTo>
                      <a:pt x="725" y="469"/>
                    </a:lnTo>
                    <a:lnTo>
                      <a:pt x="721" y="464"/>
                    </a:lnTo>
                    <a:lnTo>
                      <a:pt x="725" y="460"/>
                    </a:lnTo>
                    <a:lnTo>
                      <a:pt x="727" y="459"/>
                    </a:lnTo>
                    <a:lnTo>
                      <a:pt x="727" y="455"/>
                    </a:lnTo>
                    <a:lnTo>
                      <a:pt x="730" y="450"/>
                    </a:lnTo>
                    <a:lnTo>
                      <a:pt x="730" y="447"/>
                    </a:lnTo>
                    <a:lnTo>
                      <a:pt x="732" y="445"/>
                    </a:lnTo>
                    <a:lnTo>
                      <a:pt x="732" y="438"/>
                    </a:lnTo>
                    <a:lnTo>
                      <a:pt x="734" y="438"/>
                    </a:lnTo>
                    <a:lnTo>
                      <a:pt x="734" y="434"/>
                    </a:lnTo>
                    <a:lnTo>
                      <a:pt x="739" y="429"/>
                    </a:lnTo>
                    <a:lnTo>
                      <a:pt x="737" y="427"/>
                    </a:lnTo>
                    <a:lnTo>
                      <a:pt x="739" y="424"/>
                    </a:lnTo>
                    <a:lnTo>
                      <a:pt x="739" y="424"/>
                    </a:lnTo>
                    <a:lnTo>
                      <a:pt x="739" y="419"/>
                    </a:lnTo>
                    <a:lnTo>
                      <a:pt x="739" y="415"/>
                    </a:lnTo>
                    <a:lnTo>
                      <a:pt x="739" y="415"/>
                    </a:lnTo>
                    <a:lnTo>
                      <a:pt x="739" y="412"/>
                    </a:lnTo>
                    <a:lnTo>
                      <a:pt x="737" y="410"/>
                    </a:lnTo>
                    <a:lnTo>
                      <a:pt x="735" y="405"/>
                    </a:lnTo>
                    <a:lnTo>
                      <a:pt x="735" y="403"/>
                    </a:lnTo>
                    <a:lnTo>
                      <a:pt x="734" y="398"/>
                    </a:lnTo>
                    <a:lnTo>
                      <a:pt x="730" y="396"/>
                    </a:lnTo>
                    <a:lnTo>
                      <a:pt x="728" y="396"/>
                    </a:lnTo>
                    <a:lnTo>
                      <a:pt x="727" y="396"/>
                    </a:lnTo>
                    <a:lnTo>
                      <a:pt x="727" y="400"/>
                    </a:lnTo>
                    <a:lnTo>
                      <a:pt x="725" y="400"/>
                    </a:lnTo>
                    <a:lnTo>
                      <a:pt x="721" y="393"/>
                    </a:lnTo>
                    <a:lnTo>
                      <a:pt x="720" y="393"/>
                    </a:lnTo>
                    <a:lnTo>
                      <a:pt x="716" y="391"/>
                    </a:lnTo>
                    <a:lnTo>
                      <a:pt x="716" y="393"/>
                    </a:lnTo>
                    <a:lnTo>
                      <a:pt x="716" y="396"/>
                    </a:lnTo>
                    <a:lnTo>
                      <a:pt x="714" y="396"/>
                    </a:lnTo>
                    <a:lnTo>
                      <a:pt x="713" y="396"/>
                    </a:lnTo>
                    <a:lnTo>
                      <a:pt x="711" y="400"/>
                    </a:lnTo>
                    <a:lnTo>
                      <a:pt x="711" y="403"/>
                    </a:lnTo>
                    <a:lnTo>
                      <a:pt x="709" y="403"/>
                    </a:lnTo>
                    <a:lnTo>
                      <a:pt x="706" y="412"/>
                    </a:lnTo>
                    <a:lnTo>
                      <a:pt x="706" y="415"/>
                    </a:lnTo>
                    <a:lnTo>
                      <a:pt x="704" y="419"/>
                    </a:lnTo>
                    <a:lnTo>
                      <a:pt x="704" y="424"/>
                    </a:lnTo>
                    <a:lnTo>
                      <a:pt x="702" y="424"/>
                    </a:lnTo>
                    <a:lnTo>
                      <a:pt x="702" y="427"/>
                    </a:lnTo>
                    <a:lnTo>
                      <a:pt x="699" y="427"/>
                    </a:lnTo>
                    <a:lnTo>
                      <a:pt x="699" y="434"/>
                    </a:lnTo>
                    <a:lnTo>
                      <a:pt x="697" y="436"/>
                    </a:lnTo>
                    <a:lnTo>
                      <a:pt x="697" y="436"/>
                    </a:lnTo>
                    <a:lnTo>
                      <a:pt x="694" y="441"/>
                    </a:lnTo>
                    <a:lnTo>
                      <a:pt x="694" y="443"/>
                    </a:lnTo>
                    <a:lnTo>
                      <a:pt x="694" y="447"/>
                    </a:lnTo>
                    <a:lnTo>
                      <a:pt x="694" y="450"/>
                    </a:lnTo>
                    <a:lnTo>
                      <a:pt x="690" y="452"/>
                    </a:lnTo>
                    <a:lnTo>
                      <a:pt x="694" y="455"/>
                    </a:lnTo>
                    <a:lnTo>
                      <a:pt x="692" y="459"/>
                    </a:lnTo>
                    <a:lnTo>
                      <a:pt x="688" y="459"/>
                    </a:lnTo>
                    <a:lnTo>
                      <a:pt x="690" y="460"/>
                    </a:lnTo>
                    <a:lnTo>
                      <a:pt x="694" y="460"/>
                    </a:lnTo>
                    <a:lnTo>
                      <a:pt x="694" y="464"/>
                    </a:lnTo>
                    <a:lnTo>
                      <a:pt x="690" y="464"/>
                    </a:lnTo>
                    <a:lnTo>
                      <a:pt x="688" y="464"/>
                    </a:lnTo>
                    <a:lnTo>
                      <a:pt x="685" y="466"/>
                    </a:lnTo>
                    <a:lnTo>
                      <a:pt x="683" y="466"/>
                    </a:lnTo>
                    <a:lnTo>
                      <a:pt x="681" y="467"/>
                    </a:lnTo>
                    <a:lnTo>
                      <a:pt x="681" y="471"/>
                    </a:lnTo>
                    <a:lnTo>
                      <a:pt x="680" y="471"/>
                    </a:lnTo>
                    <a:lnTo>
                      <a:pt x="678" y="471"/>
                    </a:lnTo>
                    <a:lnTo>
                      <a:pt x="678" y="467"/>
                    </a:lnTo>
                    <a:lnTo>
                      <a:pt x="678" y="464"/>
                    </a:lnTo>
                    <a:lnTo>
                      <a:pt x="676" y="462"/>
                    </a:lnTo>
                    <a:lnTo>
                      <a:pt x="676" y="455"/>
                    </a:lnTo>
                    <a:lnTo>
                      <a:pt x="680" y="450"/>
                    </a:lnTo>
                    <a:lnTo>
                      <a:pt x="680" y="447"/>
                    </a:lnTo>
                    <a:lnTo>
                      <a:pt x="683" y="447"/>
                    </a:lnTo>
                    <a:lnTo>
                      <a:pt x="683" y="443"/>
                    </a:lnTo>
                    <a:lnTo>
                      <a:pt x="683" y="440"/>
                    </a:lnTo>
                    <a:lnTo>
                      <a:pt x="685" y="433"/>
                    </a:lnTo>
                    <a:lnTo>
                      <a:pt x="690" y="431"/>
                    </a:lnTo>
                    <a:lnTo>
                      <a:pt x="690" y="427"/>
                    </a:lnTo>
                    <a:lnTo>
                      <a:pt x="688" y="427"/>
                    </a:lnTo>
                    <a:lnTo>
                      <a:pt x="685" y="427"/>
                    </a:lnTo>
                    <a:lnTo>
                      <a:pt x="685" y="424"/>
                    </a:lnTo>
                    <a:lnTo>
                      <a:pt x="688" y="422"/>
                    </a:lnTo>
                    <a:lnTo>
                      <a:pt x="688" y="415"/>
                    </a:lnTo>
                    <a:lnTo>
                      <a:pt x="685" y="413"/>
                    </a:lnTo>
                    <a:lnTo>
                      <a:pt x="685" y="410"/>
                    </a:lnTo>
                    <a:lnTo>
                      <a:pt x="685" y="408"/>
                    </a:lnTo>
                    <a:lnTo>
                      <a:pt x="685" y="403"/>
                    </a:lnTo>
                    <a:lnTo>
                      <a:pt x="685" y="403"/>
                    </a:lnTo>
                    <a:lnTo>
                      <a:pt x="681" y="400"/>
                    </a:lnTo>
                    <a:lnTo>
                      <a:pt x="676" y="401"/>
                    </a:lnTo>
                    <a:lnTo>
                      <a:pt x="674" y="405"/>
                    </a:lnTo>
                    <a:lnTo>
                      <a:pt x="678" y="407"/>
                    </a:lnTo>
                    <a:lnTo>
                      <a:pt x="678" y="410"/>
                    </a:lnTo>
                    <a:lnTo>
                      <a:pt x="680" y="412"/>
                    </a:lnTo>
                    <a:lnTo>
                      <a:pt x="680" y="415"/>
                    </a:lnTo>
                    <a:lnTo>
                      <a:pt x="678" y="415"/>
                    </a:lnTo>
                    <a:lnTo>
                      <a:pt x="676" y="412"/>
                    </a:lnTo>
                    <a:lnTo>
                      <a:pt x="674" y="412"/>
                    </a:lnTo>
                    <a:lnTo>
                      <a:pt x="674" y="415"/>
                    </a:lnTo>
                    <a:lnTo>
                      <a:pt x="674" y="415"/>
                    </a:lnTo>
                    <a:lnTo>
                      <a:pt x="676" y="419"/>
                    </a:lnTo>
                    <a:lnTo>
                      <a:pt x="676" y="424"/>
                    </a:lnTo>
                    <a:lnTo>
                      <a:pt x="674" y="424"/>
                    </a:lnTo>
                    <a:lnTo>
                      <a:pt x="674" y="424"/>
                    </a:lnTo>
                    <a:lnTo>
                      <a:pt x="674" y="422"/>
                    </a:lnTo>
                    <a:lnTo>
                      <a:pt x="674" y="427"/>
                    </a:lnTo>
                    <a:lnTo>
                      <a:pt x="671" y="424"/>
                    </a:lnTo>
                    <a:lnTo>
                      <a:pt x="671" y="419"/>
                    </a:lnTo>
                    <a:lnTo>
                      <a:pt x="669" y="422"/>
                    </a:lnTo>
                    <a:lnTo>
                      <a:pt x="666" y="424"/>
                    </a:lnTo>
                    <a:lnTo>
                      <a:pt x="666" y="424"/>
                    </a:lnTo>
                    <a:lnTo>
                      <a:pt x="666" y="419"/>
                    </a:lnTo>
                    <a:lnTo>
                      <a:pt x="666" y="419"/>
                    </a:lnTo>
                    <a:lnTo>
                      <a:pt x="666" y="415"/>
                    </a:lnTo>
                    <a:lnTo>
                      <a:pt x="662" y="419"/>
                    </a:lnTo>
                    <a:lnTo>
                      <a:pt x="657" y="424"/>
                    </a:lnTo>
                    <a:lnTo>
                      <a:pt x="655" y="419"/>
                    </a:lnTo>
                    <a:lnTo>
                      <a:pt x="652" y="419"/>
                    </a:lnTo>
                    <a:lnTo>
                      <a:pt x="650" y="422"/>
                    </a:lnTo>
                    <a:lnTo>
                      <a:pt x="647" y="422"/>
                    </a:lnTo>
                    <a:lnTo>
                      <a:pt x="647" y="419"/>
                    </a:lnTo>
                    <a:lnTo>
                      <a:pt x="643" y="419"/>
                    </a:lnTo>
                    <a:lnTo>
                      <a:pt x="640" y="419"/>
                    </a:lnTo>
                    <a:lnTo>
                      <a:pt x="643" y="415"/>
                    </a:lnTo>
                    <a:lnTo>
                      <a:pt x="647" y="415"/>
                    </a:lnTo>
                    <a:lnTo>
                      <a:pt x="650" y="415"/>
                    </a:lnTo>
                    <a:lnTo>
                      <a:pt x="654" y="415"/>
                    </a:lnTo>
                    <a:lnTo>
                      <a:pt x="654" y="413"/>
                    </a:lnTo>
                    <a:lnTo>
                      <a:pt x="655" y="412"/>
                    </a:lnTo>
                    <a:lnTo>
                      <a:pt x="659" y="413"/>
                    </a:lnTo>
                    <a:lnTo>
                      <a:pt x="662" y="410"/>
                    </a:lnTo>
                    <a:lnTo>
                      <a:pt x="662" y="407"/>
                    </a:lnTo>
                    <a:lnTo>
                      <a:pt x="662" y="405"/>
                    </a:lnTo>
                    <a:lnTo>
                      <a:pt x="661" y="403"/>
                    </a:lnTo>
                    <a:lnTo>
                      <a:pt x="657" y="396"/>
                    </a:lnTo>
                    <a:lnTo>
                      <a:pt x="654" y="396"/>
                    </a:lnTo>
                    <a:lnTo>
                      <a:pt x="654" y="393"/>
                    </a:lnTo>
                    <a:lnTo>
                      <a:pt x="647" y="387"/>
                    </a:lnTo>
                    <a:lnTo>
                      <a:pt x="647" y="387"/>
                    </a:lnTo>
                    <a:lnTo>
                      <a:pt x="643" y="387"/>
                    </a:lnTo>
                    <a:lnTo>
                      <a:pt x="640" y="391"/>
                    </a:lnTo>
                    <a:lnTo>
                      <a:pt x="640" y="391"/>
                    </a:lnTo>
                    <a:lnTo>
                      <a:pt x="633" y="396"/>
                    </a:lnTo>
                    <a:lnTo>
                      <a:pt x="634" y="396"/>
                    </a:lnTo>
                    <a:lnTo>
                      <a:pt x="634" y="400"/>
                    </a:lnTo>
                    <a:lnTo>
                      <a:pt x="633" y="400"/>
                    </a:lnTo>
                    <a:lnTo>
                      <a:pt x="629" y="401"/>
                    </a:lnTo>
                    <a:lnTo>
                      <a:pt x="629" y="400"/>
                    </a:lnTo>
                    <a:lnTo>
                      <a:pt x="628" y="400"/>
                    </a:lnTo>
                    <a:lnTo>
                      <a:pt x="624" y="398"/>
                    </a:lnTo>
                    <a:lnTo>
                      <a:pt x="621" y="398"/>
                    </a:lnTo>
                    <a:lnTo>
                      <a:pt x="621" y="400"/>
                    </a:lnTo>
                    <a:lnTo>
                      <a:pt x="617" y="400"/>
                    </a:lnTo>
                    <a:lnTo>
                      <a:pt x="615" y="398"/>
                    </a:lnTo>
                    <a:lnTo>
                      <a:pt x="617" y="396"/>
                    </a:lnTo>
                    <a:lnTo>
                      <a:pt x="621" y="396"/>
                    </a:lnTo>
                    <a:lnTo>
                      <a:pt x="624" y="393"/>
                    </a:lnTo>
                    <a:lnTo>
                      <a:pt x="626" y="393"/>
                    </a:lnTo>
                    <a:lnTo>
                      <a:pt x="628" y="393"/>
                    </a:lnTo>
                    <a:lnTo>
                      <a:pt x="629" y="387"/>
                    </a:lnTo>
                    <a:lnTo>
                      <a:pt x="631" y="386"/>
                    </a:lnTo>
                    <a:lnTo>
                      <a:pt x="631" y="384"/>
                    </a:lnTo>
                    <a:lnTo>
                      <a:pt x="634" y="384"/>
                    </a:lnTo>
                    <a:lnTo>
                      <a:pt x="638" y="379"/>
                    </a:lnTo>
                    <a:lnTo>
                      <a:pt x="636" y="373"/>
                    </a:lnTo>
                    <a:lnTo>
                      <a:pt x="638" y="370"/>
                    </a:lnTo>
                    <a:lnTo>
                      <a:pt x="636" y="368"/>
                    </a:lnTo>
                    <a:lnTo>
                      <a:pt x="633" y="368"/>
                    </a:lnTo>
                    <a:lnTo>
                      <a:pt x="628" y="368"/>
                    </a:lnTo>
                    <a:lnTo>
                      <a:pt x="621" y="370"/>
                    </a:lnTo>
                    <a:lnTo>
                      <a:pt x="615" y="373"/>
                    </a:lnTo>
                    <a:lnTo>
                      <a:pt x="603" y="375"/>
                    </a:lnTo>
                    <a:lnTo>
                      <a:pt x="589" y="380"/>
                    </a:lnTo>
                    <a:lnTo>
                      <a:pt x="584" y="386"/>
                    </a:lnTo>
                    <a:lnTo>
                      <a:pt x="574" y="387"/>
                    </a:lnTo>
                    <a:lnTo>
                      <a:pt x="563" y="393"/>
                    </a:lnTo>
                    <a:lnTo>
                      <a:pt x="558" y="396"/>
                    </a:lnTo>
                    <a:lnTo>
                      <a:pt x="558" y="400"/>
                    </a:lnTo>
                    <a:lnTo>
                      <a:pt x="562" y="400"/>
                    </a:lnTo>
                    <a:lnTo>
                      <a:pt x="563" y="400"/>
                    </a:lnTo>
                    <a:lnTo>
                      <a:pt x="560" y="403"/>
                    </a:lnTo>
                    <a:lnTo>
                      <a:pt x="556" y="403"/>
                    </a:lnTo>
                    <a:lnTo>
                      <a:pt x="549" y="408"/>
                    </a:lnTo>
                    <a:lnTo>
                      <a:pt x="544" y="408"/>
                    </a:lnTo>
                    <a:lnTo>
                      <a:pt x="542" y="410"/>
                    </a:lnTo>
                    <a:lnTo>
                      <a:pt x="542" y="413"/>
                    </a:lnTo>
                    <a:lnTo>
                      <a:pt x="539" y="415"/>
                    </a:lnTo>
                    <a:lnTo>
                      <a:pt x="535" y="419"/>
                    </a:lnTo>
                    <a:lnTo>
                      <a:pt x="535" y="424"/>
                    </a:lnTo>
                    <a:lnTo>
                      <a:pt x="539" y="424"/>
                    </a:lnTo>
                    <a:lnTo>
                      <a:pt x="539" y="424"/>
                    </a:lnTo>
                    <a:lnTo>
                      <a:pt x="539" y="427"/>
                    </a:lnTo>
                    <a:lnTo>
                      <a:pt x="539" y="427"/>
                    </a:lnTo>
                    <a:lnTo>
                      <a:pt x="542" y="427"/>
                    </a:lnTo>
                    <a:lnTo>
                      <a:pt x="544" y="424"/>
                    </a:lnTo>
                    <a:lnTo>
                      <a:pt x="548" y="427"/>
                    </a:lnTo>
                    <a:lnTo>
                      <a:pt x="551" y="427"/>
                    </a:lnTo>
                    <a:lnTo>
                      <a:pt x="549" y="429"/>
                    </a:lnTo>
                    <a:lnTo>
                      <a:pt x="548" y="431"/>
                    </a:lnTo>
                    <a:lnTo>
                      <a:pt x="542" y="429"/>
                    </a:lnTo>
                    <a:lnTo>
                      <a:pt x="539" y="431"/>
                    </a:lnTo>
                    <a:lnTo>
                      <a:pt x="539" y="434"/>
                    </a:lnTo>
                    <a:lnTo>
                      <a:pt x="548" y="438"/>
                    </a:lnTo>
                    <a:lnTo>
                      <a:pt x="548" y="436"/>
                    </a:lnTo>
                    <a:lnTo>
                      <a:pt x="548" y="433"/>
                    </a:lnTo>
                    <a:lnTo>
                      <a:pt x="551" y="433"/>
                    </a:lnTo>
                    <a:lnTo>
                      <a:pt x="551" y="434"/>
                    </a:lnTo>
                    <a:lnTo>
                      <a:pt x="551" y="438"/>
                    </a:lnTo>
                    <a:lnTo>
                      <a:pt x="553" y="438"/>
                    </a:lnTo>
                    <a:lnTo>
                      <a:pt x="560" y="438"/>
                    </a:lnTo>
                    <a:lnTo>
                      <a:pt x="565" y="436"/>
                    </a:lnTo>
                    <a:lnTo>
                      <a:pt x="567" y="436"/>
                    </a:lnTo>
                    <a:lnTo>
                      <a:pt x="572" y="440"/>
                    </a:lnTo>
                    <a:lnTo>
                      <a:pt x="575" y="438"/>
                    </a:lnTo>
                    <a:lnTo>
                      <a:pt x="579" y="440"/>
                    </a:lnTo>
                    <a:lnTo>
                      <a:pt x="581" y="443"/>
                    </a:lnTo>
                    <a:lnTo>
                      <a:pt x="584" y="443"/>
                    </a:lnTo>
                    <a:lnTo>
                      <a:pt x="582" y="445"/>
                    </a:lnTo>
                    <a:lnTo>
                      <a:pt x="581" y="445"/>
                    </a:lnTo>
                    <a:lnTo>
                      <a:pt x="575" y="441"/>
                    </a:lnTo>
                    <a:lnTo>
                      <a:pt x="570" y="441"/>
                    </a:lnTo>
                    <a:lnTo>
                      <a:pt x="567" y="443"/>
                    </a:lnTo>
                    <a:lnTo>
                      <a:pt x="572" y="445"/>
                    </a:lnTo>
                    <a:lnTo>
                      <a:pt x="572" y="447"/>
                    </a:lnTo>
                    <a:lnTo>
                      <a:pt x="567" y="447"/>
                    </a:lnTo>
                    <a:lnTo>
                      <a:pt x="565" y="445"/>
                    </a:lnTo>
                    <a:lnTo>
                      <a:pt x="558" y="445"/>
                    </a:lnTo>
                    <a:lnTo>
                      <a:pt x="556" y="447"/>
                    </a:lnTo>
                    <a:lnTo>
                      <a:pt x="553" y="445"/>
                    </a:lnTo>
                    <a:lnTo>
                      <a:pt x="551" y="445"/>
                    </a:lnTo>
                    <a:lnTo>
                      <a:pt x="548" y="447"/>
                    </a:lnTo>
                    <a:lnTo>
                      <a:pt x="548" y="447"/>
                    </a:lnTo>
                    <a:lnTo>
                      <a:pt x="539" y="447"/>
                    </a:lnTo>
                    <a:lnTo>
                      <a:pt x="537" y="447"/>
                    </a:lnTo>
                    <a:lnTo>
                      <a:pt x="530" y="447"/>
                    </a:lnTo>
                    <a:lnTo>
                      <a:pt x="529" y="452"/>
                    </a:lnTo>
                    <a:lnTo>
                      <a:pt x="530" y="460"/>
                    </a:lnTo>
                    <a:lnTo>
                      <a:pt x="532" y="462"/>
                    </a:lnTo>
                    <a:lnTo>
                      <a:pt x="530" y="467"/>
                    </a:lnTo>
                    <a:lnTo>
                      <a:pt x="530" y="467"/>
                    </a:lnTo>
                    <a:lnTo>
                      <a:pt x="530" y="471"/>
                    </a:lnTo>
                    <a:lnTo>
                      <a:pt x="532" y="473"/>
                    </a:lnTo>
                    <a:lnTo>
                      <a:pt x="535" y="471"/>
                    </a:lnTo>
                    <a:lnTo>
                      <a:pt x="537" y="471"/>
                    </a:lnTo>
                    <a:lnTo>
                      <a:pt x="539" y="473"/>
                    </a:lnTo>
                    <a:lnTo>
                      <a:pt x="542" y="473"/>
                    </a:lnTo>
                    <a:lnTo>
                      <a:pt x="542" y="471"/>
                    </a:lnTo>
                    <a:lnTo>
                      <a:pt x="542" y="471"/>
                    </a:lnTo>
                    <a:lnTo>
                      <a:pt x="544" y="473"/>
                    </a:lnTo>
                    <a:lnTo>
                      <a:pt x="548" y="474"/>
                    </a:lnTo>
                    <a:lnTo>
                      <a:pt x="548" y="473"/>
                    </a:lnTo>
                    <a:lnTo>
                      <a:pt x="549" y="474"/>
                    </a:lnTo>
                    <a:lnTo>
                      <a:pt x="549" y="474"/>
                    </a:lnTo>
                    <a:lnTo>
                      <a:pt x="553" y="478"/>
                    </a:lnTo>
                    <a:lnTo>
                      <a:pt x="555" y="474"/>
                    </a:lnTo>
                    <a:lnTo>
                      <a:pt x="556" y="474"/>
                    </a:lnTo>
                    <a:lnTo>
                      <a:pt x="558" y="478"/>
                    </a:lnTo>
                    <a:lnTo>
                      <a:pt x="563" y="478"/>
                    </a:lnTo>
                    <a:lnTo>
                      <a:pt x="565" y="478"/>
                    </a:lnTo>
                    <a:lnTo>
                      <a:pt x="567" y="478"/>
                    </a:lnTo>
                    <a:lnTo>
                      <a:pt x="570" y="478"/>
                    </a:lnTo>
                    <a:lnTo>
                      <a:pt x="572" y="478"/>
                    </a:lnTo>
                    <a:lnTo>
                      <a:pt x="575" y="478"/>
                    </a:lnTo>
                    <a:lnTo>
                      <a:pt x="579" y="478"/>
                    </a:lnTo>
                    <a:lnTo>
                      <a:pt x="582" y="478"/>
                    </a:lnTo>
                    <a:lnTo>
                      <a:pt x="584" y="480"/>
                    </a:lnTo>
                    <a:lnTo>
                      <a:pt x="586" y="480"/>
                    </a:lnTo>
                    <a:lnTo>
                      <a:pt x="586" y="481"/>
                    </a:lnTo>
                    <a:lnTo>
                      <a:pt x="589" y="485"/>
                    </a:lnTo>
                    <a:lnTo>
                      <a:pt x="589" y="487"/>
                    </a:lnTo>
                    <a:lnTo>
                      <a:pt x="589" y="488"/>
                    </a:lnTo>
                    <a:lnTo>
                      <a:pt x="593" y="488"/>
                    </a:lnTo>
                    <a:lnTo>
                      <a:pt x="595" y="488"/>
                    </a:lnTo>
                    <a:lnTo>
                      <a:pt x="596" y="492"/>
                    </a:lnTo>
                    <a:lnTo>
                      <a:pt x="598" y="492"/>
                    </a:lnTo>
                    <a:lnTo>
                      <a:pt x="600" y="493"/>
                    </a:lnTo>
                    <a:lnTo>
                      <a:pt x="600" y="495"/>
                    </a:lnTo>
                    <a:lnTo>
                      <a:pt x="598" y="497"/>
                    </a:lnTo>
                    <a:lnTo>
                      <a:pt x="601" y="500"/>
                    </a:lnTo>
                    <a:lnTo>
                      <a:pt x="607" y="502"/>
                    </a:lnTo>
                    <a:lnTo>
                      <a:pt x="607" y="506"/>
                    </a:lnTo>
                    <a:lnTo>
                      <a:pt x="605" y="506"/>
                    </a:lnTo>
                    <a:lnTo>
                      <a:pt x="607" y="509"/>
                    </a:lnTo>
                    <a:lnTo>
                      <a:pt x="605" y="506"/>
                    </a:lnTo>
                    <a:lnTo>
                      <a:pt x="598" y="506"/>
                    </a:lnTo>
                    <a:lnTo>
                      <a:pt x="593" y="506"/>
                    </a:lnTo>
                    <a:lnTo>
                      <a:pt x="593" y="506"/>
                    </a:lnTo>
                    <a:lnTo>
                      <a:pt x="589" y="506"/>
                    </a:lnTo>
                    <a:lnTo>
                      <a:pt x="589" y="506"/>
                    </a:lnTo>
                    <a:lnTo>
                      <a:pt x="586" y="506"/>
                    </a:lnTo>
                    <a:lnTo>
                      <a:pt x="584" y="502"/>
                    </a:lnTo>
                    <a:lnTo>
                      <a:pt x="581" y="502"/>
                    </a:lnTo>
                    <a:lnTo>
                      <a:pt x="579" y="500"/>
                    </a:lnTo>
                    <a:lnTo>
                      <a:pt x="577" y="497"/>
                    </a:lnTo>
                    <a:lnTo>
                      <a:pt x="574" y="500"/>
                    </a:lnTo>
                    <a:lnTo>
                      <a:pt x="572" y="497"/>
                    </a:lnTo>
                    <a:lnTo>
                      <a:pt x="570" y="497"/>
                    </a:lnTo>
                    <a:lnTo>
                      <a:pt x="567" y="495"/>
                    </a:lnTo>
                    <a:lnTo>
                      <a:pt x="567" y="493"/>
                    </a:lnTo>
                    <a:lnTo>
                      <a:pt x="567" y="493"/>
                    </a:lnTo>
                    <a:lnTo>
                      <a:pt x="563" y="492"/>
                    </a:lnTo>
                    <a:lnTo>
                      <a:pt x="560" y="493"/>
                    </a:lnTo>
                    <a:lnTo>
                      <a:pt x="558" y="492"/>
                    </a:lnTo>
                    <a:lnTo>
                      <a:pt x="551" y="492"/>
                    </a:lnTo>
                    <a:lnTo>
                      <a:pt x="548" y="492"/>
                    </a:lnTo>
                    <a:lnTo>
                      <a:pt x="542" y="490"/>
                    </a:lnTo>
                    <a:lnTo>
                      <a:pt x="530" y="490"/>
                    </a:lnTo>
                    <a:lnTo>
                      <a:pt x="527" y="492"/>
                    </a:lnTo>
                    <a:lnTo>
                      <a:pt x="523" y="492"/>
                    </a:lnTo>
                    <a:lnTo>
                      <a:pt x="522" y="495"/>
                    </a:lnTo>
                    <a:lnTo>
                      <a:pt x="520" y="500"/>
                    </a:lnTo>
                    <a:lnTo>
                      <a:pt x="520" y="506"/>
                    </a:lnTo>
                    <a:lnTo>
                      <a:pt x="520" y="509"/>
                    </a:lnTo>
                    <a:lnTo>
                      <a:pt x="520" y="511"/>
                    </a:lnTo>
                    <a:lnTo>
                      <a:pt x="520" y="514"/>
                    </a:lnTo>
                    <a:lnTo>
                      <a:pt x="520" y="514"/>
                    </a:lnTo>
                    <a:lnTo>
                      <a:pt x="520" y="516"/>
                    </a:lnTo>
                    <a:lnTo>
                      <a:pt x="520" y="518"/>
                    </a:lnTo>
                    <a:lnTo>
                      <a:pt x="522" y="525"/>
                    </a:lnTo>
                    <a:lnTo>
                      <a:pt x="523" y="525"/>
                    </a:lnTo>
                    <a:lnTo>
                      <a:pt x="525" y="528"/>
                    </a:lnTo>
                    <a:lnTo>
                      <a:pt x="530" y="532"/>
                    </a:lnTo>
                    <a:lnTo>
                      <a:pt x="532" y="533"/>
                    </a:lnTo>
                    <a:lnTo>
                      <a:pt x="534" y="533"/>
                    </a:lnTo>
                    <a:lnTo>
                      <a:pt x="535" y="533"/>
                    </a:lnTo>
                    <a:lnTo>
                      <a:pt x="539" y="533"/>
                    </a:lnTo>
                    <a:lnTo>
                      <a:pt x="542" y="533"/>
                    </a:lnTo>
                    <a:lnTo>
                      <a:pt x="542" y="533"/>
                    </a:lnTo>
                    <a:lnTo>
                      <a:pt x="548" y="537"/>
                    </a:lnTo>
                    <a:lnTo>
                      <a:pt x="549" y="537"/>
                    </a:lnTo>
                    <a:lnTo>
                      <a:pt x="551" y="539"/>
                    </a:lnTo>
                    <a:lnTo>
                      <a:pt x="555" y="540"/>
                    </a:lnTo>
                    <a:lnTo>
                      <a:pt x="555" y="542"/>
                    </a:lnTo>
                    <a:lnTo>
                      <a:pt x="551" y="544"/>
                    </a:lnTo>
                    <a:lnTo>
                      <a:pt x="551" y="546"/>
                    </a:lnTo>
                    <a:lnTo>
                      <a:pt x="549" y="547"/>
                    </a:lnTo>
                    <a:lnTo>
                      <a:pt x="549" y="549"/>
                    </a:lnTo>
                    <a:lnTo>
                      <a:pt x="548" y="551"/>
                    </a:lnTo>
                    <a:lnTo>
                      <a:pt x="544" y="554"/>
                    </a:lnTo>
                    <a:lnTo>
                      <a:pt x="544" y="556"/>
                    </a:lnTo>
                    <a:lnTo>
                      <a:pt x="542" y="556"/>
                    </a:lnTo>
                    <a:lnTo>
                      <a:pt x="548" y="560"/>
                    </a:lnTo>
                    <a:lnTo>
                      <a:pt x="548" y="561"/>
                    </a:lnTo>
                    <a:lnTo>
                      <a:pt x="548" y="566"/>
                    </a:lnTo>
                    <a:lnTo>
                      <a:pt x="548" y="568"/>
                    </a:lnTo>
                    <a:lnTo>
                      <a:pt x="542" y="570"/>
                    </a:lnTo>
                    <a:lnTo>
                      <a:pt x="544" y="572"/>
                    </a:lnTo>
                    <a:lnTo>
                      <a:pt x="549" y="572"/>
                    </a:lnTo>
                    <a:lnTo>
                      <a:pt x="553" y="572"/>
                    </a:lnTo>
                    <a:lnTo>
                      <a:pt x="555" y="572"/>
                    </a:lnTo>
                    <a:lnTo>
                      <a:pt x="555" y="573"/>
                    </a:lnTo>
                    <a:lnTo>
                      <a:pt x="556" y="572"/>
                    </a:lnTo>
                    <a:lnTo>
                      <a:pt x="558" y="570"/>
                    </a:lnTo>
                    <a:lnTo>
                      <a:pt x="560" y="572"/>
                    </a:lnTo>
                    <a:lnTo>
                      <a:pt x="565" y="572"/>
                    </a:lnTo>
                    <a:lnTo>
                      <a:pt x="570" y="573"/>
                    </a:lnTo>
                    <a:lnTo>
                      <a:pt x="570" y="572"/>
                    </a:lnTo>
                    <a:lnTo>
                      <a:pt x="575" y="572"/>
                    </a:lnTo>
                    <a:lnTo>
                      <a:pt x="577" y="573"/>
                    </a:lnTo>
                    <a:lnTo>
                      <a:pt x="577" y="573"/>
                    </a:lnTo>
                    <a:lnTo>
                      <a:pt x="579" y="573"/>
                    </a:lnTo>
                    <a:lnTo>
                      <a:pt x="581" y="572"/>
                    </a:lnTo>
                    <a:lnTo>
                      <a:pt x="582" y="573"/>
                    </a:lnTo>
                    <a:lnTo>
                      <a:pt x="584" y="575"/>
                    </a:lnTo>
                    <a:lnTo>
                      <a:pt x="586" y="575"/>
                    </a:lnTo>
                    <a:lnTo>
                      <a:pt x="588" y="573"/>
                    </a:lnTo>
                    <a:lnTo>
                      <a:pt x="589" y="575"/>
                    </a:lnTo>
                    <a:lnTo>
                      <a:pt x="589" y="577"/>
                    </a:lnTo>
                    <a:lnTo>
                      <a:pt x="589" y="577"/>
                    </a:lnTo>
                    <a:lnTo>
                      <a:pt x="593" y="575"/>
                    </a:lnTo>
                    <a:lnTo>
                      <a:pt x="595" y="575"/>
                    </a:lnTo>
                    <a:lnTo>
                      <a:pt x="598" y="573"/>
                    </a:lnTo>
                    <a:lnTo>
                      <a:pt x="600" y="572"/>
                    </a:lnTo>
                    <a:lnTo>
                      <a:pt x="603" y="572"/>
                    </a:lnTo>
                    <a:lnTo>
                      <a:pt x="607" y="568"/>
                    </a:lnTo>
                    <a:lnTo>
                      <a:pt x="610" y="566"/>
                    </a:lnTo>
                    <a:lnTo>
                      <a:pt x="612" y="566"/>
                    </a:lnTo>
                    <a:lnTo>
                      <a:pt x="615" y="565"/>
                    </a:lnTo>
                    <a:lnTo>
                      <a:pt x="617" y="565"/>
                    </a:lnTo>
                    <a:lnTo>
                      <a:pt x="621" y="565"/>
                    </a:lnTo>
                    <a:lnTo>
                      <a:pt x="624" y="565"/>
                    </a:lnTo>
                    <a:lnTo>
                      <a:pt x="624" y="566"/>
                    </a:lnTo>
                    <a:lnTo>
                      <a:pt x="631" y="566"/>
                    </a:lnTo>
                    <a:lnTo>
                      <a:pt x="638" y="561"/>
                    </a:lnTo>
                    <a:lnTo>
                      <a:pt x="640" y="560"/>
                    </a:lnTo>
                    <a:lnTo>
                      <a:pt x="640" y="560"/>
                    </a:lnTo>
                    <a:lnTo>
                      <a:pt x="640" y="560"/>
                    </a:lnTo>
                    <a:lnTo>
                      <a:pt x="643" y="560"/>
                    </a:lnTo>
                    <a:lnTo>
                      <a:pt x="643" y="556"/>
                    </a:lnTo>
                    <a:lnTo>
                      <a:pt x="643" y="556"/>
                    </a:lnTo>
                    <a:lnTo>
                      <a:pt x="647" y="554"/>
                    </a:lnTo>
                    <a:lnTo>
                      <a:pt x="647" y="556"/>
                    </a:lnTo>
                    <a:lnTo>
                      <a:pt x="648" y="554"/>
                    </a:lnTo>
                    <a:lnTo>
                      <a:pt x="650" y="553"/>
                    </a:lnTo>
                    <a:lnTo>
                      <a:pt x="650" y="551"/>
                    </a:lnTo>
                    <a:lnTo>
                      <a:pt x="652" y="553"/>
                    </a:lnTo>
                    <a:lnTo>
                      <a:pt x="652" y="551"/>
                    </a:lnTo>
                    <a:lnTo>
                      <a:pt x="654" y="554"/>
                    </a:lnTo>
                    <a:lnTo>
                      <a:pt x="654" y="556"/>
                    </a:lnTo>
                    <a:lnTo>
                      <a:pt x="655" y="556"/>
                    </a:lnTo>
                    <a:lnTo>
                      <a:pt x="652" y="560"/>
                    </a:lnTo>
                    <a:lnTo>
                      <a:pt x="652" y="560"/>
                    </a:lnTo>
                    <a:lnTo>
                      <a:pt x="650" y="561"/>
                    </a:lnTo>
                    <a:lnTo>
                      <a:pt x="648" y="565"/>
                    </a:lnTo>
                    <a:lnTo>
                      <a:pt x="650" y="565"/>
                    </a:lnTo>
                    <a:lnTo>
                      <a:pt x="652" y="565"/>
                    </a:lnTo>
                    <a:lnTo>
                      <a:pt x="655" y="566"/>
                    </a:lnTo>
                    <a:lnTo>
                      <a:pt x="655" y="566"/>
                    </a:lnTo>
                    <a:lnTo>
                      <a:pt x="657" y="566"/>
                    </a:lnTo>
                    <a:lnTo>
                      <a:pt x="661" y="566"/>
                    </a:lnTo>
                    <a:lnTo>
                      <a:pt x="662" y="570"/>
                    </a:lnTo>
                    <a:lnTo>
                      <a:pt x="662" y="572"/>
                    </a:lnTo>
                    <a:lnTo>
                      <a:pt x="662" y="570"/>
                    </a:lnTo>
                    <a:lnTo>
                      <a:pt x="662" y="570"/>
                    </a:lnTo>
                    <a:lnTo>
                      <a:pt x="666" y="570"/>
                    </a:lnTo>
                    <a:lnTo>
                      <a:pt x="666" y="572"/>
                    </a:lnTo>
                    <a:lnTo>
                      <a:pt x="662" y="575"/>
                    </a:lnTo>
                    <a:lnTo>
                      <a:pt x="662" y="575"/>
                    </a:lnTo>
                    <a:lnTo>
                      <a:pt x="661" y="577"/>
                    </a:lnTo>
                    <a:lnTo>
                      <a:pt x="661" y="579"/>
                    </a:lnTo>
                    <a:lnTo>
                      <a:pt x="662" y="579"/>
                    </a:lnTo>
                    <a:lnTo>
                      <a:pt x="662" y="579"/>
                    </a:lnTo>
                    <a:lnTo>
                      <a:pt x="666" y="582"/>
                    </a:lnTo>
                    <a:lnTo>
                      <a:pt x="669" y="580"/>
                    </a:lnTo>
                    <a:lnTo>
                      <a:pt x="671" y="577"/>
                    </a:lnTo>
                    <a:lnTo>
                      <a:pt x="671" y="577"/>
                    </a:lnTo>
                    <a:lnTo>
                      <a:pt x="671" y="580"/>
                    </a:lnTo>
                    <a:lnTo>
                      <a:pt x="674" y="584"/>
                    </a:lnTo>
                    <a:lnTo>
                      <a:pt x="676" y="584"/>
                    </a:lnTo>
                    <a:lnTo>
                      <a:pt x="678" y="584"/>
                    </a:lnTo>
                    <a:lnTo>
                      <a:pt x="680" y="584"/>
                    </a:lnTo>
                    <a:lnTo>
                      <a:pt x="681" y="584"/>
                    </a:lnTo>
                    <a:lnTo>
                      <a:pt x="685" y="584"/>
                    </a:lnTo>
                    <a:lnTo>
                      <a:pt x="685" y="587"/>
                    </a:lnTo>
                    <a:lnTo>
                      <a:pt x="685" y="587"/>
                    </a:lnTo>
                    <a:lnTo>
                      <a:pt x="685" y="584"/>
                    </a:lnTo>
                    <a:lnTo>
                      <a:pt x="688" y="584"/>
                    </a:lnTo>
                    <a:lnTo>
                      <a:pt x="692" y="584"/>
                    </a:lnTo>
                    <a:lnTo>
                      <a:pt x="694" y="584"/>
                    </a:lnTo>
                    <a:lnTo>
                      <a:pt x="694" y="587"/>
                    </a:lnTo>
                    <a:lnTo>
                      <a:pt x="694" y="587"/>
                    </a:lnTo>
                    <a:lnTo>
                      <a:pt x="697" y="587"/>
                    </a:lnTo>
                    <a:lnTo>
                      <a:pt x="697" y="584"/>
                    </a:lnTo>
                    <a:lnTo>
                      <a:pt x="699" y="584"/>
                    </a:lnTo>
                    <a:lnTo>
                      <a:pt x="699" y="587"/>
                    </a:lnTo>
                    <a:lnTo>
                      <a:pt x="701" y="587"/>
                    </a:lnTo>
                    <a:lnTo>
                      <a:pt x="702" y="587"/>
                    </a:lnTo>
                    <a:lnTo>
                      <a:pt x="702" y="584"/>
                    </a:lnTo>
                    <a:lnTo>
                      <a:pt x="704" y="584"/>
                    </a:lnTo>
                    <a:lnTo>
                      <a:pt x="707" y="584"/>
                    </a:lnTo>
                    <a:lnTo>
                      <a:pt x="707" y="584"/>
                    </a:lnTo>
                    <a:lnTo>
                      <a:pt x="709" y="584"/>
                    </a:lnTo>
                    <a:lnTo>
                      <a:pt x="711" y="584"/>
                    </a:lnTo>
                    <a:lnTo>
                      <a:pt x="711" y="584"/>
                    </a:lnTo>
                    <a:lnTo>
                      <a:pt x="711" y="584"/>
                    </a:lnTo>
                    <a:lnTo>
                      <a:pt x="711" y="584"/>
                    </a:lnTo>
                    <a:close/>
                    <a:moveTo>
                      <a:pt x="1029" y="706"/>
                    </a:moveTo>
                    <a:lnTo>
                      <a:pt x="1029" y="702"/>
                    </a:lnTo>
                    <a:lnTo>
                      <a:pt x="1029" y="702"/>
                    </a:lnTo>
                    <a:lnTo>
                      <a:pt x="1029" y="697"/>
                    </a:lnTo>
                    <a:lnTo>
                      <a:pt x="1029" y="693"/>
                    </a:lnTo>
                    <a:lnTo>
                      <a:pt x="1032" y="688"/>
                    </a:lnTo>
                    <a:lnTo>
                      <a:pt x="1034" y="685"/>
                    </a:lnTo>
                    <a:lnTo>
                      <a:pt x="1038" y="683"/>
                    </a:lnTo>
                    <a:lnTo>
                      <a:pt x="1043" y="674"/>
                    </a:lnTo>
                    <a:lnTo>
                      <a:pt x="1046" y="674"/>
                    </a:lnTo>
                    <a:lnTo>
                      <a:pt x="1048" y="674"/>
                    </a:lnTo>
                    <a:lnTo>
                      <a:pt x="1048" y="671"/>
                    </a:lnTo>
                    <a:lnTo>
                      <a:pt x="1052" y="674"/>
                    </a:lnTo>
                    <a:lnTo>
                      <a:pt x="1055" y="671"/>
                    </a:lnTo>
                    <a:lnTo>
                      <a:pt x="1057" y="674"/>
                    </a:lnTo>
                    <a:lnTo>
                      <a:pt x="1058" y="674"/>
                    </a:lnTo>
                    <a:lnTo>
                      <a:pt x="1060" y="674"/>
                    </a:lnTo>
                    <a:lnTo>
                      <a:pt x="1064" y="676"/>
                    </a:lnTo>
                    <a:lnTo>
                      <a:pt x="1065" y="681"/>
                    </a:lnTo>
                    <a:lnTo>
                      <a:pt x="1065" y="683"/>
                    </a:lnTo>
                    <a:lnTo>
                      <a:pt x="1062" y="686"/>
                    </a:lnTo>
                    <a:lnTo>
                      <a:pt x="1060" y="690"/>
                    </a:lnTo>
                    <a:lnTo>
                      <a:pt x="1060" y="693"/>
                    </a:lnTo>
                    <a:lnTo>
                      <a:pt x="1055" y="699"/>
                    </a:lnTo>
                    <a:lnTo>
                      <a:pt x="1055" y="702"/>
                    </a:lnTo>
                    <a:lnTo>
                      <a:pt x="1052" y="702"/>
                    </a:lnTo>
                    <a:lnTo>
                      <a:pt x="1048" y="706"/>
                    </a:lnTo>
                    <a:lnTo>
                      <a:pt x="1046" y="706"/>
                    </a:lnTo>
                    <a:lnTo>
                      <a:pt x="1043" y="706"/>
                    </a:lnTo>
                    <a:lnTo>
                      <a:pt x="1039" y="707"/>
                    </a:lnTo>
                    <a:lnTo>
                      <a:pt x="1038" y="706"/>
                    </a:lnTo>
                    <a:lnTo>
                      <a:pt x="1032" y="707"/>
                    </a:lnTo>
                    <a:lnTo>
                      <a:pt x="1032" y="706"/>
                    </a:lnTo>
                    <a:lnTo>
                      <a:pt x="1029" y="706"/>
                    </a:lnTo>
                    <a:lnTo>
                      <a:pt x="1029" y="706"/>
                    </a:lnTo>
                    <a:lnTo>
                      <a:pt x="1029" y="706"/>
                    </a:lnTo>
                    <a:lnTo>
                      <a:pt x="1029" y="706"/>
                    </a:lnTo>
                    <a:lnTo>
                      <a:pt x="1029" y="706"/>
                    </a:lnTo>
                    <a:close/>
                    <a:moveTo>
                      <a:pt x="727" y="573"/>
                    </a:moveTo>
                    <a:lnTo>
                      <a:pt x="725" y="572"/>
                    </a:lnTo>
                    <a:lnTo>
                      <a:pt x="727" y="570"/>
                    </a:lnTo>
                    <a:lnTo>
                      <a:pt x="728" y="570"/>
                    </a:lnTo>
                    <a:lnTo>
                      <a:pt x="727" y="566"/>
                    </a:lnTo>
                    <a:lnTo>
                      <a:pt x="728" y="565"/>
                    </a:lnTo>
                    <a:lnTo>
                      <a:pt x="730" y="565"/>
                    </a:lnTo>
                    <a:lnTo>
                      <a:pt x="730" y="566"/>
                    </a:lnTo>
                    <a:lnTo>
                      <a:pt x="732" y="568"/>
                    </a:lnTo>
                    <a:lnTo>
                      <a:pt x="732" y="570"/>
                    </a:lnTo>
                    <a:lnTo>
                      <a:pt x="730" y="573"/>
                    </a:lnTo>
                    <a:lnTo>
                      <a:pt x="728" y="572"/>
                    </a:lnTo>
                    <a:lnTo>
                      <a:pt x="727" y="575"/>
                    </a:lnTo>
                    <a:lnTo>
                      <a:pt x="727" y="573"/>
                    </a:lnTo>
                    <a:lnTo>
                      <a:pt x="727" y="573"/>
                    </a:lnTo>
                    <a:lnTo>
                      <a:pt x="727" y="573"/>
                    </a:lnTo>
                    <a:lnTo>
                      <a:pt x="727" y="573"/>
                    </a:lnTo>
                    <a:close/>
                    <a:moveTo>
                      <a:pt x="697" y="601"/>
                    </a:moveTo>
                    <a:lnTo>
                      <a:pt x="699" y="600"/>
                    </a:lnTo>
                    <a:lnTo>
                      <a:pt x="701" y="598"/>
                    </a:lnTo>
                    <a:lnTo>
                      <a:pt x="701" y="596"/>
                    </a:lnTo>
                    <a:lnTo>
                      <a:pt x="701" y="593"/>
                    </a:lnTo>
                    <a:lnTo>
                      <a:pt x="701" y="593"/>
                    </a:lnTo>
                    <a:lnTo>
                      <a:pt x="697" y="596"/>
                    </a:lnTo>
                    <a:lnTo>
                      <a:pt x="697" y="596"/>
                    </a:lnTo>
                    <a:lnTo>
                      <a:pt x="694" y="596"/>
                    </a:lnTo>
                    <a:lnTo>
                      <a:pt x="694" y="596"/>
                    </a:lnTo>
                    <a:lnTo>
                      <a:pt x="697" y="600"/>
                    </a:lnTo>
                    <a:lnTo>
                      <a:pt x="697" y="601"/>
                    </a:lnTo>
                    <a:lnTo>
                      <a:pt x="697" y="601"/>
                    </a:lnTo>
                    <a:lnTo>
                      <a:pt x="697" y="601"/>
                    </a:lnTo>
                    <a:lnTo>
                      <a:pt x="697" y="601"/>
                    </a:lnTo>
                    <a:close/>
                    <a:moveTo>
                      <a:pt x="732" y="596"/>
                    </a:moveTo>
                    <a:lnTo>
                      <a:pt x="728" y="596"/>
                    </a:lnTo>
                    <a:lnTo>
                      <a:pt x="727" y="598"/>
                    </a:lnTo>
                    <a:lnTo>
                      <a:pt x="727" y="600"/>
                    </a:lnTo>
                    <a:lnTo>
                      <a:pt x="725" y="596"/>
                    </a:lnTo>
                    <a:lnTo>
                      <a:pt x="725" y="596"/>
                    </a:lnTo>
                    <a:lnTo>
                      <a:pt x="727" y="589"/>
                    </a:lnTo>
                    <a:lnTo>
                      <a:pt x="727" y="587"/>
                    </a:lnTo>
                    <a:lnTo>
                      <a:pt x="728" y="587"/>
                    </a:lnTo>
                    <a:lnTo>
                      <a:pt x="730" y="587"/>
                    </a:lnTo>
                    <a:lnTo>
                      <a:pt x="730" y="587"/>
                    </a:lnTo>
                    <a:lnTo>
                      <a:pt x="734" y="591"/>
                    </a:lnTo>
                    <a:lnTo>
                      <a:pt x="732" y="596"/>
                    </a:lnTo>
                    <a:lnTo>
                      <a:pt x="732" y="596"/>
                    </a:lnTo>
                    <a:lnTo>
                      <a:pt x="732" y="596"/>
                    </a:lnTo>
                    <a:lnTo>
                      <a:pt x="732" y="596"/>
                    </a:lnTo>
                    <a:close/>
                    <a:moveTo>
                      <a:pt x="735" y="589"/>
                    </a:moveTo>
                    <a:lnTo>
                      <a:pt x="735" y="587"/>
                    </a:lnTo>
                    <a:lnTo>
                      <a:pt x="734" y="587"/>
                    </a:lnTo>
                    <a:lnTo>
                      <a:pt x="737" y="582"/>
                    </a:lnTo>
                    <a:lnTo>
                      <a:pt x="737" y="582"/>
                    </a:lnTo>
                    <a:lnTo>
                      <a:pt x="739" y="584"/>
                    </a:lnTo>
                    <a:lnTo>
                      <a:pt x="739" y="587"/>
                    </a:lnTo>
                    <a:lnTo>
                      <a:pt x="737" y="589"/>
                    </a:lnTo>
                    <a:lnTo>
                      <a:pt x="737" y="589"/>
                    </a:lnTo>
                    <a:lnTo>
                      <a:pt x="735" y="589"/>
                    </a:lnTo>
                    <a:lnTo>
                      <a:pt x="735" y="589"/>
                    </a:lnTo>
                    <a:lnTo>
                      <a:pt x="735" y="589"/>
                    </a:lnTo>
                    <a:lnTo>
                      <a:pt x="735" y="589"/>
                    </a:lnTo>
                    <a:close/>
                    <a:moveTo>
                      <a:pt x="798" y="591"/>
                    </a:moveTo>
                    <a:lnTo>
                      <a:pt x="801" y="587"/>
                    </a:lnTo>
                    <a:lnTo>
                      <a:pt x="803" y="582"/>
                    </a:lnTo>
                    <a:lnTo>
                      <a:pt x="807" y="584"/>
                    </a:lnTo>
                    <a:lnTo>
                      <a:pt x="807" y="587"/>
                    </a:lnTo>
                    <a:lnTo>
                      <a:pt x="803" y="593"/>
                    </a:lnTo>
                    <a:lnTo>
                      <a:pt x="801" y="593"/>
                    </a:lnTo>
                    <a:lnTo>
                      <a:pt x="801" y="591"/>
                    </a:lnTo>
                    <a:lnTo>
                      <a:pt x="801" y="587"/>
                    </a:lnTo>
                    <a:lnTo>
                      <a:pt x="801" y="589"/>
                    </a:lnTo>
                    <a:lnTo>
                      <a:pt x="801" y="591"/>
                    </a:lnTo>
                    <a:lnTo>
                      <a:pt x="801" y="591"/>
                    </a:lnTo>
                    <a:lnTo>
                      <a:pt x="798" y="591"/>
                    </a:lnTo>
                    <a:lnTo>
                      <a:pt x="798" y="591"/>
                    </a:lnTo>
                    <a:lnTo>
                      <a:pt x="798" y="591"/>
                    </a:lnTo>
                    <a:lnTo>
                      <a:pt x="798" y="591"/>
                    </a:lnTo>
                    <a:close/>
                    <a:moveTo>
                      <a:pt x="796" y="587"/>
                    </a:moveTo>
                    <a:lnTo>
                      <a:pt x="798" y="587"/>
                    </a:lnTo>
                    <a:lnTo>
                      <a:pt x="798" y="584"/>
                    </a:lnTo>
                    <a:lnTo>
                      <a:pt x="798" y="580"/>
                    </a:lnTo>
                    <a:lnTo>
                      <a:pt x="796" y="582"/>
                    </a:lnTo>
                    <a:lnTo>
                      <a:pt x="796" y="587"/>
                    </a:lnTo>
                    <a:lnTo>
                      <a:pt x="796" y="587"/>
                    </a:lnTo>
                    <a:lnTo>
                      <a:pt x="796" y="587"/>
                    </a:lnTo>
                    <a:lnTo>
                      <a:pt x="796" y="587"/>
                    </a:lnTo>
                    <a:close/>
                    <a:moveTo>
                      <a:pt x="793" y="619"/>
                    </a:moveTo>
                    <a:lnTo>
                      <a:pt x="796" y="615"/>
                    </a:lnTo>
                    <a:lnTo>
                      <a:pt x="801" y="612"/>
                    </a:lnTo>
                    <a:lnTo>
                      <a:pt x="801" y="610"/>
                    </a:lnTo>
                    <a:lnTo>
                      <a:pt x="796" y="612"/>
                    </a:lnTo>
                    <a:lnTo>
                      <a:pt x="793" y="608"/>
                    </a:lnTo>
                    <a:lnTo>
                      <a:pt x="798" y="601"/>
                    </a:lnTo>
                    <a:lnTo>
                      <a:pt x="798" y="598"/>
                    </a:lnTo>
                    <a:lnTo>
                      <a:pt x="796" y="600"/>
                    </a:lnTo>
                    <a:lnTo>
                      <a:pt x="793" y="605"/>
                    </a:lnTo>
                    <a:lnTo>
                      <a:pt x="793" y="601"/>
                    </a:lnTo>
                    <a:lnTo>
                      <a:pt x="796" y="593"/>
                    </a:lnTo>
                    <a:lnTo>
                      <a:pt x="793" y="584"/>
                    </a:lnTo>
                    <a:lnTo>
                      <a:pt x="789" y="580"/>
                    </a:lnTo>
                    <a:lnTo>
                      <a:pt x="789" y="575"/>
                    </a:lnTo>
                    <a:lnTo>
                      <a:pt x="786" y="575"/>
                    </a:lnTo>
                    <a:lnTo>
                      <a:pt x="782" y="579"/>
                    </a:lnTo>
                    <a:lnTo>
                      <a:pt x="782" y="575"/>
                    </a:lnTo>
                    <a:lnTo>
                      <a:pt x="786" y="573"/>
                    </a:lnTo>
                    <a:lnTo>
                      <a:pt x="784" y="570"/>
                    </a:lnTo>
                    <a:lnTo>
                      <a:pt x="784" y="566"/>
                    </a:lnTo>
                    <a:lnTo>
                      <a:pt x="784" y="565"/>
                    </a:lnTo>
                    <a:lnTo>
                      <a:pt x="779" y="565"/>
                    </a:lnTo>
                    <a:lnTo>
                      <a:pt x="773" y="568"/>
                    </a:lnTo>
                    <a:lnTo>
                      <a:pt x="772" y="575"/>
                    </a:lnTo>
                    <a:lnTo>
                      <a:pt x="773" y="580"/>
                    </a:lnTo>
                    <a:lnTo>
                      <a:pt x="770" y="579"/>
                    </a:lnTo>
                    <a:lnTo>
                      <a:pt x="770" y="575"/>
                    </a:lnTo>
                    <a:lnTo>
                      <a:pt x="767" y="573"/>
                    </a:lnTo>
                    <a:lnTo>
                      <a:pt x="767" y="579"/>
                    </a:lnTo>
                    <a:lnTo>
                      <a:pt x="767" y="579"/>
                    </a:lnTo>
                    <a:lnTo>
                      <a:pt x="767" y="582"/>
                    </a:lnTo>
                    <a:lnTo>
                      <a:pt x="765" y="584"/>
                    </a:lnTo>
                    <a:lnTo>
                      <a:pt x="763" y="584"/>
                    </a:lnTo>
                    <a:lnTo>
                      <a:pt x="761" y="587"/>
                    </a:lnTo>
                    <a:lnTo>
                      <a:pt x="754" y="587"/>
                    </a:lnTo>
                    <a:lnTo>
                      <a:pt x="753" y="587"/>
                    </a:lnTo>
                    <a:lnTo>
                      <a:pt x="751" y="587"/>
                    </a:lnTo>
                    <a:lnTo>
                      <a:pt x="744" y="591"/>
                    </a:lnTo>
                    <a:lnTo>
                      <a:pt x="744" y="596"/>
                    </a:lnTo>
                    <a:lnTo>
                      <a:pt x="747" y="600"/>
                    </a:lnTo>
                    <a:lnTo>
                      <a:pt x="749" y="598"/>
                    </a:lnTo>
                    <a:lnTo>
                      <a:pt x="749" y="596"/>
                    </a:lnTo>
                    <a:lnTo>
                      <a:pt x="749" y="593"/>
                    </a:lnTo>
                    <a:lnTo>
                      <a:pt x="753" y="596"/>
                    </a:lnTo>
                    <a:lnTo>
                      <a:pt x="753" y="601"/>
                    </a:lnTo>
                    <a:lnTo>
                      <a:pt x="756" y="605"/>
                    </a:lnTo>
                    <a:lnTo>
                      <a:pt x="758" y="601"/>
                    </a:lnTo>
                    <a:lnTo>
                      <a:pt x="760" y="603"/>
                    </a:lnTo>
                    <a:lnTo>
                      <a:pt x="758" y="606"/>
                    </a:lnTo>
                    <a:lnTo>
                      <a:pt x="761" y="612"/>
                    </a:lnTo>
                    <a:lnTo>
                      <a:pt x="765" y="612"/>
                    </a:lnTo>
                    <a:lnTo>
                      <a:pt x="767" y="615"/>
                    </a:lnTo>
                    <a:lnTo>
                      <a:pt x="770" y="619"/>
                    </a:lnTo>
                    <a:lnTo>
                      <a:pt x="772" y="615"/>
                    </a:lnTo>
                    <a:lnTo>
                      <a:pt x="772" y="619"/>
                    </a:lnTo>
                    <a:lnTo>
                      <a:pt x="775" y="620"/>
                    </a:lnTo>
                    <a:lnTo>
                      <a:pt x="779" y="620"/>
                    </a:lnTo>
                    <a:lnTo>
                      <a:pt x="782" y="620"/>
                    </a:lnTo>
                    <a:lnTo>
                      <a:pt x="786" y="619"/>
                    </a:lnTo>
                    <a:lnTo>
                      <a:pt x="787" y="619"/>
                    </a:lnTo>
                    <a:lnTo>
                      <a:pt x="793" y="615"/>
                    </a:lnTo>
                    <a:lnTo>
                      <a:pt x="793" y="619"/>
                    </a:lnTo>
                    <a:lnTo>
                      <a:pt x="793" y="619"/>
                    </a:lnTo>
                    <a:lnTo>
                      <a:pt x="793" y="619"/>
                    </a:lnTo>
                    <a:lnTo>
                      <a:pt x="793" y="619"/>
                    </a:lnTo>
                    <a:close/>
                    <a:moveTo>
                      <a:pt x="1142" y="593"/>
                    </a:moveTo>
                    <a:lnTo>
                      <a:pt x="1142" y="589"/>
                    </a:lnTo>
                    <a:lnTo>
                      <a:pt x="1140" y="587"/>
                    </a:lnTo>
                    <a:lnTo>
                      <a:pt x="1142" y="587"/>
                    </a:lnTo>
                    <a:lnTo>
                      <a:pt x="1145" y="584"/>
                    </a:lnTo>
                    <a:lnTo>
                      <a:pt x="1147" y="584"/>
                    </a:lnTo>
                    <a:lnTo>
                      <a:pt x="1147" y="587"/>
                    </a:lnTo>
                    <a:lnTo>
                      <a:pt x="1151" y="587"/>
                    </a:lnTo>
                    <a:lnTo>
                      <a:pt x="1151" y="587"/>
                    </a:lnTo>
                    <a:lnTo>
                      <a:pt x="1151" y="591"/>
                    </a:lnTo>
                    <a:lnTo>
                      <a:pt x="1147" y="591"/>
                    </a:lnTo>
                    <a:lnTo>
                      <a:pt x="1145" y="591"/>
                    </a:lnTo>
                    <a:lnTo>
                      <a:pt x="1144" y="591"/>
                    </a:lnTo>
                    <a:lnTo>
                      <a:pt x="1142" y="593"/>
                    </a:lnTo>
                    <a:lnTo>
                      <a:pt x="1142" y="593"/>
                    </a:lnTo>
                    <a:lnTo>
                      <a:pt x="1142" y="593"/>
                    </a:lnTo>
                    <a:lnTo>
                      <a:pt x="1142" y="593"/>
                    </a:lnTo>
                    <a:lnTo>
                      <a:pt x="1142" y="593"/>
                    </a:lnTo>
                    <a:lnTo>
                      <a:pt x="1142" y="593"/>
                    </a:lnTo>
                    <a:close/>
                    <a:moveTo>
                      <a:pt x="1133" y="893"/>
                    </a:moveTo>
                    <a:lnTo>
                      <a:pt x="1130" y="893"/>
                    </a:lnTo>
                    <a:lnTo>
                      <a:pt x="1128" y="890"/>
                    </a:lnTo>
                    <a:lnTo>
                      <a:pt x="1123" y="890"/>
                    </a:lnTo>
                    <a:lnTo>
                      <a:pt x="1121" y="888"/>
                    </a:lnTo>
                    <a:lnTo>
                      <a:pt x="1118" y="888"/>
                    </a:lnTo>
                    <a:lnTo>
                      <a:pt x="1112" y="883"/>
                    </a:lnTo>
                    <a:lnTo>
                      <a:pt x="1112" y="881"/>
                    </a:lnTo>
                    <a:lnTo>
                      <a:pt x="1109" y="879"/>
                    </a:lnTo>
                    <a:lnTo>
                      <a:pt x="1107" y="881"/>
                    </a:lnTo>
                    <a:lnTo>
                      <a:pt x="1105" y="879"/>
                    </a:lnTo>
                    <a:lnTo>
                      <a:pt x="1105" y="881"/>
                    </a:lnTo>
                    <a:lnTo>
                      <a:pt x="1100" y="878"/>
                    </a:lnTo>
                    <a:lnTo>
                      <a:pt x="1100" y="876"/>
                    </a:lnTo>
                    <a:lnTo>
                      <a:pt x="1097" y="874"/>
                    </a:lnTo>
                    <a:lnTo>
                      <a:pt x="1093" y="874"/>
                    </a:lnTo>
                    <a:lnTo>
                      <a:pt x="1091" y="871"/>
                    </a:lnTo>
                    <a:lnTo>
                      <a:pt x="1091" y="867"/>
                    </a:lnTo>
                    <a:lnTo>
                      <a:pt x="1090" y="867"/>
                    </a:lnTo>
                    <a:lnTo>
                      <a:pt x="1088" y="867"/>
                    </a:lnTo>
                    <a:lnTo>
                      <a:pt x="1086" y="866"/>
                    </a:lnTo>
                    <a:lnTo>
                      <a:pt x="1088" y="862"/>
                    </a:lnTo>
                    <a:lnTo>
                      <a:pt x="1090" y="862"/>
                    </a:lnTo>
                    <a:lnTo>
                      <a:pt x="1086" y="862"/>
                    </a:lnTo>
                    <a:lnTo>
                      <a:pt x="1085" y="862"/>
                    </a:lnTo>
                    <a:lnTo>
                      <a:pt x="1085" y="862"/>
                    </a:lnTo>
                    <a:lnTo>
                      <a:pt x="1083" y="862"/>
                    </a:lnTo>
                    <a:lnTo>
                      <a:pt x="1083" y="860"/>
                    </a:lnTo>
                    <a:lnTo>
                      <a:pt x="1079" y="860"/>
                    </a:lnTo>
                    <a:lnTo>
                      <a:pt x="1074" y="857"/>
                    </a:lnTo>
                    <a:lnTo>
                      <a:pt x="1071" y="857"/>
                    </a:lnTo>
                    <a:lnTo>
                      <a:pt x="1071" y="855"/>
                    </a:lnTo>
                    <a:lnTo>
                      <a:pt x="1067" y="852"/>
                    </a:lnTo>
                    <a:lnTo>
                      <a:pt x="1069" y="850"/>
                    </a:lnTo>
                    <a:lnTo>
                      <a:pt x="1065" y="850"/>
                    </a:lnTo>
                    <a:lnTo>
                      <a:pt x="1064" y="848"/>
                    </a:lnTo>
                    <a:lnTo>
                      <a:pt x="1062" y="845"/>
                    </a:lnTo>
                    <a:lnTo>
                      <a:pt x="1062" y="839"/>
                    </a:lnTo>
                    <a:lnTo>
                      <a:pt x="1058" y="839"/>
                    </a:lnTo>
                    <a:lnTo>
                      <a:pt x="1058" y="839"/>
                    </a:lnTo>
                    <a:lnTo>
                      <a:pt x="1064" y="839"/>
                    </a:lnTo>
                    <a:lnTo>
                      <a:pt x="1071" y="834"/>
                    </a:lnTo>
                    <a:lnTo>
                      <a:pt x="1071" y="833"/>
                    </a:lnTo>
                    <a:lnTo>
                      <a:pt x="1067" y="834"/>
                    </a:lnTo>
                    <a:lnTo>
                      <a:pt x="1064" y="829"/>
                    </a:lnTo>
                    <a:lnTo>
                      <a:pt x="1064" y="826"/>
                    </a:lnTo>
                    <a:lnTo>
                      <a:pt x="1064" y="824"/>
                    </a:lnTo>
                    <a:lnTo>
                      <a:pt x="1062" y="826"/>
                    </a:lnTo>
                    <a:lnTo>
                      <a:pt x="1060" y="829"/>
                    </a:lnTo>
                    <a:lnTo>
                      <a:pt x="1060" y="831"/>
                    </a:lnTo>
                    <a:lnTo>
                      <a:pt x="1057" y="827"/>
                    </a:lnTo>
                    <a:lnTo>
                      <a:pt x="1058" y="826"/>
                    </a:lnTo>
                    <a:lnTo>
                      <a:pt x="1058" y="820"/>
                    </a:lnTo>
                    <a:lnTo>
                      <a:pt x="1057" y="824"/>
                    </a:lnTo>
                    <a:lnTo>
                      <a:pt x="1055" y="822"/>
                    </a:lnTo>
                    <a:lnTo>
                      <a:pt x="1055" y="819"/>
                    </a:lnTo>
                    <a:lnTo>
                      <a:pt x="1055" y="819"/>
                    </a:lnTo>
                    <a:lnTo>
                      <a:pt x="1052" y="815"/>
                    </a:lnTo>
                    <a:lnTo>
                      <a:pt x="1052" y="815"/>
                    </a:lnTo>
                    <a:lnTo>
                      <a:pt x="1052" y="808"/>
                    </a:lnTo>
                    <a:lnTo>
                      <a:pt x="1048" y="808"/>
                    </a:lnTo>
                    <a:lnTo>
                      <a:pt x="1048" y="803"/>
                    </a:lnTo>
                    <a:lnTo>
                      <a:pt x="1052" y="801"/>
                    </a:lnTo>
                    <a:lnTo>
                      <a:pt x="1052" y="799"/>
                    </a:lnTo>
                    <a:lnTo>
                      <a:pt x="1046" y="803"/>
                    </a:lnTo>
                    <a:lnTo>
                      <a:pt x="1046" y="808"/>
                    </a:lnTo>
                    <a:lnTo>
                      <a:pt x="1043" y="806"/>
                    </a:lnTo>
                    <a:lnTo>
                      <a:pt x="1046" y="801"/>
                    </a:lnTo>
                    <a:lnTo>
                      <a:pt x="1043" y="801"/>
                    </a:lnTo>
                    <a:lnTo>
                      <a:pt x="1043" y="801"/>
                    </a:lnTo>
                    <a:lnTo>
                      <a:pt x="1041" y="801"/>
                    </a:lnTo>
                    <a:lnTo>
                      <a:pt x="1039" y="806"/>
                    </a:lnTo>
                    <a:lnTo>
                      <a:pt x="1036" y="808"/>
                    </a:lnTo>
                    <a:lnTo>
                      <a:pt x="1036" y="803"/>
                    </a:lnTo>
                    <a:lnTo>
                      <a:pt x="1039" y="801"/>
                    </a:lnTo>
                    <a:lnTo>
                      <a:pt x="1039" y="798"/>
                    </a:lnTo>
                    <a:lnTo>
                      <a:pt x="1039" y="796"/>
                    </a:lnTo>
                    <a:lnTo>
                      <a:pt x="1036" y="798"/>
                    </a:lnTo>
                    <a:lnTo>
                      <a:pt x="1034" y="799"/>
                    </a:lnTo>
                    <a:lnTo>
                      <a:pt x="1032" y="799"/>
                    </a:lnTo>
                    <a:lnTo>
                      <a:pt x="1029" y="803"/>
                    </a:lnTo>
                    <a:lnTo>
                      <a:pt x="1029" y="803"/>
                    </a:lnTo>
                    <a:lnTo>
                      <a:pt x="1024" y="803"/>
                    </a:lnTo>
                    <a:lnTo>
                      <a:pt x="1024" y="801"/>
                    </a:lnTo>
                    <a:lnTo>
                      <a:pt x="1020" y="801"/>
                    </a:lnTo>
                    <a:lnTo>
                      <a:pt x="1017" y="796"/>
                    </a:lnTo>
                    <a:lnTo>
                      <a:pt x="1017" y="796"/>
                    </a:lnTo>
                    <a:lnTo>
                      <a:pt x="1015" y="798"/>
                    </a:lnTo>
                    <a:lnTo>
                      <a:pt x="1015" y="801"/>
                    </a:lnTo>
                    <a:lnTo>
                      <a:pt x="1013" y="803"/>
                    </a:lnTo>
                    <a:lnTo>
                      <a:pt x="1010" y="803"/>
                    </a:lnTo>
                    <a:lnTo>
                      <a:pt x="1008" y="803"/>
                    </a:lnTo>
                    <a:lnTo>
                      <a:pt x="1005" y="803"/>
                    </a:lnTo>
                    <a:lnTo>
                      <a:pt x="1003" y="803"/>
                    </a:lnTo>
                    <a:lnTo>
                      <a:pt x="1001" y="803"/>
                    </a:lnTo>
                    <a:lnTo>
                      <a:pt x="998" y="806"/>
                    </a:lnTo>
                    <a:lnTo>
                      <a:pt x="996" y="803"/>
                    </a:lnTo>
                    <a:lnTo>
                      <a:pt x="991" y="803"/>
                    </a:lnTo>
                    <a:lnTo>
                      <a:pt x="992" y="803"/>
                    </a:lnTo>
                    <a:lnTo>
                      <a:pt x="989" y="798"/>
                    </a:lnTo>
                    <a:lnTo>
                      <a:pt x="987" y="799"/>
                    </a:lnTo>
                    <a:lnTo>
                      <a:pt x="984" y="796"/>
                    </a:lnTo>
                    <a:lnTo>
                      <a:pt x="980" y="789"/>
                    </a:lnTo>
                    <a:lnTo>
                      <a:pt x="982" y="786"/>
                    </a:lnTo>
                    <a:lnTo>
                      <a:pt x="985" y="784"/>
                    </a:lnTo>
                    <a:lnTo>
                      <a:pt x="985" y="780"/>
                    </a:lnTo>
                    <a:lnTo>
                      <a:pt x="987" y="779"/>
                    </a:lnTo>
                    <a:lnTo>
                      <a:pt x="991" y="779"/>
                    </a:lnTo>
                    <a:lnTo>
                      <a:pt x="994" y="775"/>
                    </a:lnTo>
                    <a:lnTo>
                      <a:pt x="998" y="775"/>
                    </a:lnTo>
                    <a:lnTo>
                      <a:pt x="998" y="775"/>
                    </a:lnTo>
                    <a:lnTo>
                      <a:pt x="998" y="773"/>
                    </a:lnTo>
                    <a:lnTo>
                      <a:pt x="998" y="772"/>
                    </a:lnTo>
                    <a:lnTo>
                      <a:pt x="998" y="768"/>
                    </a:lnTo>
                    <a:lnTo>
                      <a:pt x="998" y="768"/>
                    </a:lnTo>
                    <a:lnTo>
                      <a:pt x="998" y="768"/>
                    </a:lnTo>
                    <a:lnTo>
                      <a:pt x="1001" y="766"/>
                    </a:lnTo>
                    <a:lnTo>
                      <a:pt x="1001" y="765"/>
                    </a:lnTo>
                    <a:lnTo>
                      <a:pt x="1001" y="763"/>
                    </a:lnTo>
                    <a:lnTo>
                      <a:pt x="1003" y="770"/>
                    </a:lnTo>
                    <a:lnTo>
                      <a:pt x="1008" y="770"/>
                    </a:lnTo>
                    <a:lnTo>
                      <a:pt x="1012" y="773"/>
                    </a:lnTo>
                    <a:lnTo>
                      <a:pt x="1013" y="775"/>
                    </a:lnTo>
                    <a:lnTo>
                      <a:pt x="1015" y="775"/>
                    </a:lnTo>
                    <a:lnTo>
                      <a:pt x="1020" y="779"/>
                    </a:lnTo>
                    <a:lnTo>
                      <a:pt x="1020" y="775"/>
                    </a:lnTo>
                    <a:lnTo>
                      <a:pt x="1024" y="775"/>
                    </a:lnTo>
                    <a:lnTo>
                      <a:pt x="1024" y="779"/>
                    </a:lnTo>
                    <a:lnTo>
                      <a:pt x="1029" y="779"/>
                    </a:lnTo>
                    <a:lnTo>
                      <a:pt x="1032" y="779"/>
                    </a:lnTo>
                    <a:lnTo>
                      <a:pt x="1032" y="775"/>
                    </a:lnTo>
                    <a:lnTo>
                      <a:pt x="1034" y="773"/>
                    </a:lnTo>
                    <a:lnTo>
                      <a:pt x="1039" y="773"/>
                    </a:lnTo>
                    <a:lnTo>
                      <a:pt x="1039" y="773"/>
                    </a:lnTo>
                    <a:lnTo>
                      <a:pt x="1038" y="775"/>
                    </a:lnTo>
                    <a:lnTo>
                      <a:pt x="1041" y="775"/>
                    </a:lnTo>
                    <a:lnTo>
                      <a:pt x="1043" y="773"/>
                    </a:lnTo>
                    <a:lnTo>
                      <a:pt x="1046" y="772"/>
                    </a:lnTo>
                    <a:lnTo>
                      <a:pt x="1048" y="768"/>
                    </a:lnTo>
                    <a:lnTo>
                      <a:pt x="1052" y="772"/>
                    </a:lnTo>
                    <a:lnTo>
                      <a:pt x="1052" y="775"/>
                    </a:lnTo>
                    <a:lnTo>
                      <a:pt x="1052" y="779"/>
                    </a:lnTo>
                    <a:lnTo>
                      <a:pt x="1052" y="775"/>
                    </a:lnTo>
                    <a:lnTo>
                      <a:pt x="1055" y="773"/>
                    </a:lnTo>
                    <a:lnTo>
                      <a:pt x="1055" y="775"/>
                    </a:lnTo>
                    <a:lnTo>
                      <a:pt x="1057" y="773"/>
                    </a:lnTo>
                    <a:lnTo>
                      <a:pt x="1055" y="765"/>
                    </a:lnTo>
                    <a:lnTo>
                      <a:pt x="1052" y="760"/>
                    </a:lnTo>
                    <a:lnTo>
                      <a:pt x="1052" y="756"/>
                    </a:lnTo>
                    <a:lnTo>
                      <a:pt x="1052" y="753"/>
                    </a:lnTo>
                    <a:lnTo>
                      <a:pt x="1052" y="751"/>
                    </a:lnTo>
                    <a:lnTo>
                      <a:pt x="1052" y="749"/>
                    </a:lnTo>
                    <a:lnTo>
                      <a:pt x="1055" y="749"/>
                    </a:lnTo>
                    <a:lnTo>
                      <a:pt x="1058" y="744"/>
                    </a:lnTo>
                    <a:lnTo>
                      <a:pt x="1065" y="740"/>
                    </a:lnTo>
                    <a:lnTo>
                      <a:pt x="1069" y="739"/>
                    </a:lnTo>
                    <a:lnTo>
                      <a:pt x="1071" y="735"/>
                    </a:lnTo>
                    <a:lnTo>
                      <a:pt x="1074" y="735"/>
                    </a:lnTo>
                    <a:lnTo>
                      <a:pt x="1074" y="737"/>
                    </a:lnTo>
                    <a:lnTo>
                      <a:pt x="1078" y="735"/>
                    </a:lnTo>
                    <a:lnTo>
                      <a:pt x="1079" y="735"/>
                    </a:lnTo>
                    <a:lnTo>
                      <a:pt x="1074" y="733"/>
                    </a:lnTo>
                    <a:lnTo>
                      <a:pt x="1074" y="730"/>
                    </a:lnTo>
                    <a:lnTo>
                      <a:pt x="1083" y="725"/>
                    </a:lnTo>
                    <a:lnTo>
                      <a:pt x="1083" y="725"/>
                    </a:lnTo>
                    <a:lnTo>
                      <a:pt x="1083" y="721"/>
                    </a:lnTo>
                    <a:lnTo>
                      <a:pt x="1088" y="725"/>
                    </a:lnTo>
                    <a:lnTo>
                      <a:pt x="1093" y="721"/>
                    </a:lnTo>
                    <a:lnTo>
                      <a:pt x="1093" y="720"/>
                    </a:lnTo>
                    <a:lnTo>
                      <a:pt x="1093" y="716"/>
                    </a:lnTo>
                    <a:lnTo>
                      <a:pt x="1093" y="714"/>
                    </a:lnTo>
                    <a:lnTo>
                      <a:pt x="1093" y="707"/>
                    </a:lnTo>
                    <a:lnTo>
                      <a:pt x="1093" y="706"/>
                    </a:lnTo>
                    <a:lnTo>
                      <a:pt x="1093" y="706"/>
                    </a:lnTo>
                    <a:lnTo>
                      <a:pt x="1093" y="702"/>
                    </a:lnTo>
                    <a:lnTo>
                      <a:pt x="1097" y="699"/>
                    </a:lnTo>
                    <a:lnTo>
                      <a:pt x="1097" y="697"/>
                    </a:lnTo>
                    <a:lnTo>
                      <a:pt x="1093" y="697"/>
                    </a:lnTo>
                    <a:lnTo>
                      <a:pt x="1093" y="693"/>
                    </a:lnTo>
                    <a:lnTo>
                      <a:pt x="1097" y="690"/>
                    </a:lnTo>
                    <a:lnTo>
                      <a:pt x="1097" y="690"/>
                    </a:lnTo>
                    <a:lnTo>
                      <a:pt x="1097" y="686"/>
                    </a:lnTo>
                    <a:lnTo>
                      <a:pt x="1100" y="683"/>
                    </a:lnTo>
                    <a:lnTo>
                      <a:pt x="1100" y="681"/>
                    </a:lnTo>
                    <a:lnTo>
                      <a:pt x="1097" y="681"/>
                    </a:lnTo>
                    <a:lnTo>
                      <a:pt x="1097" y="685"/>
                    </a:lnTo>
                    <a:lnTo>
                      <a:pt x="1097" y="686"/>
                    </a:lnTo>
                    <a:lnTo>
                      <a:pt x="1093" y="686"/>
                    </a:lnTo>
                    <a:lnTo>
                      <a:pt x="1093" y="685"/>
                    </a:lnTo>
                    <a:lnTo>
                      <a:pt x="1093" y="681"/>
                    </a:lnTo>
                    <a:lnTo>
                      <a:pt x="1093" y="680"/>
                    </a:lnTo>
                    <a:lnTo>
                      <a:pt x="1086" y="680"/>
                    </a:lnTo>
                    <a:lnTo>
                      <a:pt x="1085" y="678"/>
                    </a:lnTo>
                    <a:lnTo>
                      <a:pt x="1085" y="676"/>
                    </a:lnTo>
                    <a:lnTo>
                      <a:pt x="1090" y="674"/>
                    </a:lnTo>
                    <a:lnTo>
                      <a:pt x="1090" y="674"/>
                    </a:lnTo>
                    <a:lnTo>
                      <a:pt x="1086" y="671"/>
                    </a:lnTo>
                    <a:lnTo>
                      <a:pt x="1088" y="669"/>
                    </a:lnTo>
                    <a:lnTo>
                      <a:pt x="1088" y="666"/>
                    </a:lnTo>
                    <a:lnTo>
                      <a:pt x="1085" y="664"/>
                    </a:lnTo>
                    <a:lnTo>
                      <a:pt x="1083" y="664"/>
                    </a:lnTo>
                    <a:lnTo>
                      <a:pt x="1083" y="666"/>
                    </a:lnTo>
                    <a:lnTo>
                      <a:pt x="1085" y="669"/>
                    </a:lnTo>
                    <a:lnTo>
                      <a:pt x="1083" y="671"/>
                    </a:lnTo>
                    <a:lnTo>
                      <a:pt x="1079" y="671"/>
                    </a:lnTo>
                    <a:lnTo>
                      <a:pt x="1078" y="669"/>
                    </a:lnTo>
                    <a:lnTo>
                      <a:pt x="1078" y="669"/>
                    </a:lnTo>
                    <a:lnTo>
                      <a:pt x="1078" y="664"/>
                    </a:lnTo>
                    <a:lnTo>
                      <a:pt x="1078" y="660"/>
                    </a:lnTo>
                    <a:lnTo>
                      <a:pt x="1078" y="659"/>
                    </a:lnTo>
                    <a:lnTo>
                      <a:pt x="1074" y="659"/>
                    </a:lnTo>
                    <a:lnTo>
                      <a:pt x="1074" y="659"/>
                    </a:lnTo>
                    <a:lnTo>
                      <a:pt x="1078" y="657"/>
                    </a:lnTo>
                    <a:lnTo>
                      <a:pt x="1078" y="655"/>
                    </a:lnTo>
                    <a:lnTo>
                      <a:pt x="1078" y="655"/>
                    </a:lnTo>
                    <a:lnTo>
                      <a:pt x="1078" y="653"/>
                    </a:lnTo>
                    <a:lnTo>
                      <a:pt x="1079" y="652"/>
                    </a:lnTo>
                    <a:lnTo>
                      <a:pt x="1079" y="650"/>
                    </a:lnTo>
                    <a:lnTo>
                      <a:pt x="1078" y="648"/>
                    </a:lnTo>
                    <a:lnTo>
                      <a:pt x="1074" y="652"/>
                    </a:lnTo>
                    <a:lnTo>
                      <a:pt x="1074" y="655"/>
                    </a:lnTo>
                    <a:lnTo>
                      <a:pt x="1071" y="657"/>
                    </a:lnTo>
                    <a:lnTo>
                      <a:pt x="1071" y="655"/>
                    </a:lnTo>
                    <a:lnTo>
                      <a:pt x="1071" y="652"/>
                    </a:lnTo>
                    <a:lnTo>
                      <a:pt x="1069" y="653"/>
                    </a:lnTo>
                    <a:lnTo>
                      <a:pt x="1067" y="655"/>
                    </a:lnTo>
                    <a:lnTo>
                      <a:pt x="1064" y="655"/>
                    </a:lnTo>
                    <a:lnTo>
                      <a:pt x="1062" y="657"/>
                    </a:lnTo>
                    <a:lnTo>
                      <a:pt x="1058" y="657"/>
                    </a:lnTo>
                    <a:lnTo>
                      <a:pt x="1055" y="659"/>
                    </a:lnTo>
                    <a:lnTo>
                      <a:pt x="1055" y="660"/>
                    </a:lnTo>
                    <a:lnTo>
                      <a:pt x="1055" y="660"/>
                    </a:lnTo>
                    <a:lnTo>
                      <a:pt x="1055" y="657"/>
                    </a:lnTo>
                    <a:lnTo>
                      <a:pt x="1055" y="655"/>
                    </a:lnTo>
                    <a:lnTo>
                      <a:pt x="1055" y="653"/>
                    </a:lnTo>
                    <a:lnTo>
                      <a:pt x="1055" y="653"/>
                    </a:lnTo>
                    <a:lnTo>
                      <a:pt x="1055" y="650"/>
                    </a:lnTo>
                    <a:lnTo>
                      <a:pt x="1057" y="648"/>
                    </a:lnTo>
                    <a:lnTo>
                      <a:pt x="1060" y="650"/>
                    </a:lnTo>
                    <a:lnTo>
                      <a:pt x="1062" y="650"/>
                    </a:lnTo>
                    <a:lnTo>
                      <a:pt x="1064" y="650"/>
                    </a:lnTo>
                    <a:lnTo>
                      <a:pt x="1065" y="650"/>
                    </a:lnTo>
                    <a:lnTo>
                      <a:pt x="1069" y="646"/>
                    </a:lnTo>
                    <a:lnTo>
                      <a:pt x="1069" y="643"/>
                    </a:lnTo>
                    <a:lnTo>
                      <a:pt x="1069" y="643"/>
                    </a:lnTo>
                    <a:lnTo>
                      <a:pt x="1065" y="641"/>
                    </a:lnTo>
                    <a:lnTo>
                      <a:pt x="1062" y="640"/>
                    </a:lnTo>
                    <a:lnTo>
                      <a:pt x="1062" y="638"/>
                    </a:lnTo>
                    <a:lnTo>
                      <a:pt x="1060" y="634"/>
                    </a:lnTo>
                    <a:lnTo>
                      <a:pt x="1060" y="634"/>
                    </a:lnTo>
                    <a:lnTo>
                      <a:pt x="1060" y="631"/>
                    </a:lnTo>
                    <a:lnTo>
                      <a:pt x="1057" y="631"/>
                    </a:lnTo>
                    <a:lnTo>
                      <a:pt x="1057" y="631"/>
                    </a:lnTo>
                    <a:lnTo>
                      <a:pt x="1055" y="629"/>
                    </a:lnTo>
                    <a:lnTo>
                      <a:pt x="1055" y="627"/>
                    </a:lnTo>
                    <a:lnTo>
                      <a:pt x="1057" y="626"/>
                    </a:lnTo>
                    <a:lnTo>
                      <a:pt x="1057" y="627"/>
                    </a:lnTo>
                    <a:lnTo>
                      <a:pt x="1058" y="626"/>
                    </a:lnTo>
                    <a:lnTo>
                      <a:pt x="1058" y="624"/>
                    </a:lnTo>
                    <a:lnTo>
                      <a:pt x="1062" y="624"/>
                    </a:lnTo>
                    <a:lnTo>
                      <a:pt x="1058" y="624"/>
                    </a:lnTo>
                    <a:lnTo>
                      <a:pt x="1055" y="619"/>
                    </a:lnTo>
                    <a:lnTo>
                      <a:pt x="1055" y="619"/>
                    </a:lnTo>
                    <a:lnTo>
                      <a:pt x="1055" y="619"/>
                    </a:lnTo>
                    <a:lnTo>
                      <a:pt x="1052" y="619"/>
                    </a:lnTo>
                    <a:lnTo>
                      <a:pt x="1048" y="620"/>
                    </a:lnTo>
                    <a:lnTo>
                      <a:pt x="1048" y="620"/>
                    </a:lnTo>
                    <a:lnTo>
                      <a:pt x="1048" y="619"/>
                    </a:lnTo>
                    <a:lnTo>
                      <a:pt x="1052" y="615"/>
                    </a:lnTo>
                    <a:lnTo>
                      <a:pt x="1055" y="610"/>
                    </a:lnTo>
                    <a:lnTo>
                      <a:pt x="1055" y="608"/>
                    </a:lnTo>
                    <a:lnTo>
                      <a:pt x="1055" y="605"/>
                    </a:lnTo>
                    <a:lnTo>
                      <a:pt x="1055" y="601"/>
                    </a:lnTo>
                    <a:lnTo>
                      <a:pt x="1057" y="598"/>
                    </a:lnTo>
                    <a:lnTo>
                      <a:pt x="1055" y="596"/>
                    </a:lnTo>
                    <a:lnTo>
                      <a:pt x="1052" y="598"/>
                    </a:lnTo>
                    <a:lnTo>
                      <a:pt x="1052" y="598"/>
                    </a:lnTo>
                    <a:lnTo>
                      <a:pt x="1052" y="598"/>
                    </a:lnTo>
                    <a:lnTo>
                      <a:pt x="1048" y="600"/>
                    </a:lnTo>
                    <a:lnTo>
                      <a:pt x="1048" y="600"/>
                    </a:lnTo>
                    <a:lnTo>
                      <a:pt x="1043" y="596"/>
                    </a:lnTo>
                    <a:lnTo>
                      <a:pt x="1043" y="593"/>
                    </a:lnTo>
                    <a:lnTo>
                      <a:pt x="1043" y="589"/>
                    </a:lnTo>
                    <a:lnTo>
                      <a:pt x="1041" y="589"/>
                    </a:lnTo>
                    <a:lnTo>
                      <a:pt x="1041" y="587"/>
                    </a:lnTo>
                    <a:lnTo>
                      <a:pt x="1043" y="584"/>
                    </a:lnTo>
                    <a:lnTo>
                      <a:pt x="1043" y="584"/>
                    </a:lnTo>
                    <a:lnTo>
                      <a:pt x="1043" y="582"/>
                    </a:lnTo>
                    <a:lnTo>
                      <a:pt x="1043" y="579"/>
                    </a:lnTo>
                    <a:lnTo>
                      <a:pt x="1043" y="579"/>
                    </a:lnTo>
                    <a:lnTo>
                      <a:pt x="1039" y="580"/>
                    </a:lnTo>
                    <a:lnTo>
                      <a:pt x="1039" y="584"/>
                    </a:lnTo>
                    <a:lnTo>
                      <a:pt x="1038" y="587"/>
                    </a:lnTo>
                    <a:lnTo>
                      <a:pt x="1038" y="584"/>
                    </a:lnTo>
                    <a:lnTo>
                      <a:pt x="1036" y="584"/>
                    </a:lnTo>
                    <a:lnTo>
                      <a:pt x="1034" y="584"/>
                    </a:lnTo>
                    <a:lnTo>
                      <a:pt x="1034" y="587"/>
                    </a:lnTo>
                    <a:lnTo>
                      <a:pt x="1032" y="587"/>
                    </a:lnTo>
                    <a:lnTo>
                      <a:pt x="1032" y="589"/>
                    </a:lnTo>
                    <a:lnTo>
                      <a:pt x="1034" y="596"/>
                    </a:lnTo>
                    <a:lnTo>
                      <a:pt x="1038" y="593"/>
                    </a:lnTo>
                    <a:lnTo>
                      <a:pt x="1039" y="600"/>
                    </a:lnTo>
                    <a:lnTo>
                      <a:pt x="1041" y="601"/>
                    </a:lnTo>
                    <a:lnTo>
                      <a:pt x="1041" y="605"/>
                    </a:lnTo>
                    <a:lnTo>
                      <a:pt x="1039" y="608"/>
                    </a:lnTo>
                    <a:lnTo>
                      <a:pt x="1038" y="612"/>
                    </a:lnTo>
                    <a:lnTo>
                      <a:pt x="1036" y="612"/>
                    </a:lnTo>
                    <a:lnTo>
                      <a:pt x="1029" y="612"/>
                    </a:lnTo>
                    <a:lnTo>
                      <a:pt x="1025" y="612"/>
                    </a:lnTo>
                    <a:lnTo>
                      <a:pt x="1024" y="612"/>
                    </a:lnTo>
                    <a:lnTo>
                      <a:pt x="1020" y="610"/>
                    </a:lnTo>
                    <a:lnTo>
                      <a:pt x="1020" y="610"/>
                    </a:lnTo>
                    <a:lnTo>
                      <a:pt x="1020" y="606"/>
                    </a:lnTo>
                    <a:lnTo>
                      <a:pt x="1017" y="606"/>
                    </a:lnTo>
                    <a:lnTo>
                      <a:pt x="1010" y="603"/>
                    </a:lnTo>
                    <a:lnTo>
                      <a:pt x="1005" y="603"/>
                    </a:lnTo>
                    <a:lnTo>
                      <a:pt x="1008" y="608"/>
                    </a:lnTo>
                    <a:lnTo>
                      <a:pt x="1010" y="612"/>
                    </a:lnTo>
                    <a:lnTo>
                      <a:pt x="1008" y="612"/>
                    </a:lnTo>
                    <a:lnTo>
                      <a:pt x="1006" y="612"/>
                    </a:lnTo>
                    <a:lnTo>
                      <a:pt x="1005" y="610"/>
                    </a:lnTo>
                    <a:lnTo>
                      <a:pt x="1001" y="606"/>
                    </a:lnTo>
                    <a:lnTo>
                      <a:pt x="1001" y="606"/>
                    </a:lnTo>
                    <a:lnTo>
                      <a:pt x="1001" y="603"/>
                    </a:lnTo>
                    <a:lnTo>
                      <a:pt x="998" y="600"/>
                    </a:lnTo>
                    <a:lnTo>
                      <a:pt x="994" y="596"/>
                    </a:lnTo>
                    <a:lnTo>
                      <a:pt x="994" y="596"/>
                    </a:lnTo>
                    <a:lnTo>
                      <a:pt x="991" y="596"/>
                    </a:lnTo>
                    <a:lnTo>
                      <a:pt x="989" y="591"/>
                    </a:lnTo>
                    <a:lnTo>
                      <a:pt x="985" y="589"/>
                    </a:lnTo>
                    <a:lnTo>
                      <a:pt x="985" y="589"/>
                    </a:lnTo>
                    <a:lnTo>
                      <a:pt x="982" y="587"/>
                    </a:lnTo>
                    <a:lnTo>
                      <a:pt x="984" y="589"/>
                    </a:lnTo>
                    <a:lnTo>
                      <a:pt x="991" y="596"/>
                    </a:lnTo>
                    <a:lnTo>
                      <a:pt x="991" y="598"/>
                    </a:lnTo>
                    <a:lnTo>
                      <a:pt x="994" y="601"/>
                    </a:lnTo>
                    <a:lnTo>
                      <a:pt x="996" y="603"/>
                    </a:lnTo>
                    <a:lnTo>
                      <a:pt x="998" y="605"/>
                    </a:lnTo>
                    <a:lnTo>
                      <a:pt x="996" y="608"/>
                    </a:lnTo>
                    <a:lnTo>
                      <a:pt x="994" y="606"/>
                    </a:lnTo>
                    <a:lnTo>
                      <a:pt x="992" y="608"/>
                    </a:lnTo>
                    <a:lnTo>
                      <a:pt x="987" y="605"/>
                    </a:lnTo>
                    <a:lnTo>
                      <a:pt x="985" y="605"/>
                    </a:lnTo>
                    <a:lnTo>
                      <a:pt x="984" y="603"/>
                    </a:lnTo>
                    <a:lnTo>
                      <a:pt x="980" y="601"/>
                    </a:lnTo>
                    <a:lnTo>
                      <a:pt x="980" y="598"/>
                    </a:lnTo>
                    <a:lnTo>
                      <a:pt x="975" y="600"/>
                    </a:lnTo>
                    <a:lnTo>
                      <a:pt x="970" y="601"/>
                    </a:lnTo>
                    <a:lnTo>
                      <a:pt x="970" y="600"/>
                    </a:lnTo>
                    <a:lnTo>
                      <a:pt x="966" y="598"/>
                    </a:lnTo>
                    <a:lnTo>
                      <a:pt x="963" y="598"/>
                    </a:lnTo>
                    <a:lnTo>
                      <a:pt x="961" y="596"/>
                    </a:lnTo>
                    <a:lnTo>
                      <a:pt x="956" y="593"/>
                    </a:lnTo>
                    <a:lnTo>
                      <a:pt x="956" y="591"/>
                    </a:lnTo>
                    <a:lnTo>
                      <a:pt x="961" y="587"/>
                    </a:lnTo>
                    <a:lnTo>
                      <a:pt x="963" y="587"/>
                    </a:lnTo>
                    <a:lnTo>
                      <a:pt x="963" y="584"/>
                    </a:lnTo>
                    <a:lnTo>
                      <a:pt x="961" y="584"/>
                    </a:lnTo>
                    <a:lnTo>
                      <a:pt x="958" y="587"/>
                    </a:lnTo>
                    <a:lnTo>
                      <a:pt x="956" y="589"/>
                    </a:lnTo>
                    <a:lnTo>
                      <a:pt x="954" y="591"/>
                    </a:lnTo>
                    <a:lnTo>
                      <a:pt x="951" y="587"/>
                    </a:lnTo>
                    <a:lnTo>
                      <a:pt x="947" y="587"/>
                    </a:lnTo>
                    <a:lnTo>
                      <a:pt x="947" y="587"/>
                    </a:lnTo>
                    <a:lnTo>
                      <a:pt x="951" y="591"/>
                    </a:lnTo>
                    <a:lnTo>
                      <a:pt x="947" y="591"/>
                    </a:lnTo>
                    <a:lnTo>
                      <a:pt x="944" y="591"/>
                    </a:lnTo>
                    <a:lnTo>
                      <a:pt x="940" y="587"/>
                    </a:lnTo>
                    <a:lnTo>
                      <a:pt x="939" y="584"/>
                    </a:lnTo>
                    <a:lnTo>
                      <a:pt x="935" y="582"/>
                    </a:lnTo>
                    <a:lnTo>
                      <a:pt x="937" y="579"/>
                    </a:lnTo>
                    <a:lnTo>
                      <a:pt x="942" y="575"/>
                    </a:lnTo>
                    <a:lnTo>
                      <a:pt x="944" y="573"/>
                    </a:lnTo>
                    <a:lnTo>
                      <a:pt x="942" y="573"/>
                    </a:lnTo>
                    <a:lnTo>
                      <a:pt x="940" y="575"/>
                    </a:lnTo>
                    <a:lnTo>
                      <a:pt x="935" y="575"/>
                    </a:lnTo>
                    <a:lnTo>
                      <a:pt x="933" y="579"/>
                    </a:lnTo>
                    <a:lnTo>
                      <a:pt x="932" y="580"/>
                    </a:lnTo>
                    <a:lnTo>
                      <a:pt x="932" y="577"/>
                    </a:lnTo>
                    <a:lnTo>
                      <a:pt x="932" y="573"/>
                    </a:lnTo>
                    <a:lnTo>
                      <a:pt x="932" y="573"/>
                    </a:lnTo>
                    <a:lnTo>
                      <a:pt x="930" y="573"/>
                    </a:lnTo>
                    <a:lnTo>
                      <a:pt x="928" y="575"/>
                    </a:lnTo>
                    <a:lnTo>
                      <a:pt x="930" y="577"/>
                    </a:lnTo>
                    <a:lnTo>
                      <a:pt x="928" y="579"/>
                    </a:lnTo>
                    <a:lnTo>
                      <a:pt x="928" y="579"/>
                    </a:lnTo>
                    <a:lnTo>
                      <a:pt x="925" y="577"/>
                    </a:lnTo>
                    <a:lnTo>
                      <a:pt x="921" y="575"/>
                    </a:lnTo>
                    <a:lnTo>
                      <a:pt x="919" y="577"/>
                    </a:lnTo>
                    <a:lnTo>
                      <a:pt x="919" y="579"/>
                    </a:lnTo>
                    <a:lnTo>
                      <a:pt x="916" y="579"/>
                    </a:lnTo>
                    <a:lnTo>
                      <a:pt x="916" y="575"/>
                    </a:lnTo>
                    <a:lnTo>
                      <a:pt x="914" y="573"/>
                    </a:lnTo>
                    <a:lnTo>
                      <a:pt x="916" y="573"/>
                    </a:lnTo>
                    <a:lnTo>
                      <a:pt x="916" y="573"/>
                    </a:lnTo>
                    <a:lnTo>
                      <a:pt x="916" y="573"/>
                    </a:lnTo>
                    <a:lnTo>
                      <a:pt x="914" y="570"/>
                    </a:lnTo>
                    <a:lnTo>
                      <a:pt x="909" y="566"/>
                    </a:lnTo>
                    <a:lnTo>
                      <a:pt x="909" y="565"/>
                    </a:lnTo>
                    <a:lnTo>
                      <a:pt x="909" y="560"/>
                    </a:lnTo>
                    <a:lnTo>
                      <a:pt x="909" y="556"/>
                    </a:lnTo>
                    <a:lnTo>
                      <a:pt x="907" y="553"/>
                    </a:lnTo>
                    <a:lnTo>
                      <a:pt x="909" y="549"/>
                    </a:lnTo>
                    <a:lnTo>
                      <a:pt x="911" y="549"/>
                    </a:lnTo>
                    <a:lnTo>
                      <a:pt x="911" y="547"/>
                    </a:lnTo>
                    <a:lnTo>
                      <a:pt x="909" y="544"/>
                    </a:lnTo>
                    <a:lnTo>
                      <a:pt x="909" y="542"/>
                    </a:lnTo>
                    <a:lnTo>
                      <a:pt x="913" y="542"/>
                    </a:lnTo>
                    <a:lnTo>
                      <a:pt x="914" y="544"/>
                    </a:lnTo>
                    <a:lnTo>
                      <a:pt x="921" y="544"/>
                    </a:lnTo>
                    <a:lnTo>
                      <a:pt x="921" y="547"/>
                    </a:lnTo>
                    <a:lnTo>
                      <a:pt x="925" y="551"/>
                    </a:lnTo>
                    <a:lnTo>
                      <a:pt x="930" y="553"/>
                    </a:lnTo>
                    <a:lnTo>
                      <a:pt x="935" y="553"/>
                    </a:lnTo>
                    <a:lnTo>
                      <a:pt x="937" y="553"/>
                    </a:lnTo>
                    <a:lnTo>
                      <a:pt x="942" y="553"/>
                    </a:lnTo>
                    <a:lnTo>
                      <a:pt x="940" y="551"/>
                    </a:lnTo>
                    <a:lnTo>
                      <a:pt x="939" y="547"/>
                    </a:lnTo>
                    <a:lnTo>
                      <a:pt x="935" y="546"/>
                    </a:lnTo>
                    <a:lnTo>
                      <a:pt x="933" y="540"/>
                    </a:lnTo>
                    <a:lnTo>
                      <a:pt x="930" y="540"/>
                    </a:lnTo>
                    <a:lnTo>
                      <a:pt x="925" y="537"/>
                    </a:lnTo>
                    <a:lnTo>
                      <a:pt x="925" y="537"/>
                    </a:lnTo>
                    <a:lnTo>
                      <a:pt x="919" y="537"/>
                    </a:lnTo>
                    <a:lnTo>
                      <a:pt x="916" y="537"/>
                    </a:lnTo>
                    <a:lnTo>
                      <a:pt x="911" y="533"/>
                    </a:lnTo>
                    <a:lnTo>
                      <a:pt x="909" y="528"/>
                    </a:lnTo>
                    <a:lnTo>
                      <a:pt x="909" y="523"/>
                    </a:lnTo>
                    <a:lnTo>
                      <a:pt x="913" y="521"/>
                    </a:lnTo>
                    <a:lnTo>
                      <a:pt x="913" y="520"/>
                    </a:lnTo>
                    <a:lnTo>
                      <a:pt x="914" y="514"/>
                    </a:lnTo>
                    <a:lnTo>
                      <a:pt x="916" y="514"/>
                    </a:lnTo>
                    <a:lnTo>
                      <a:pt x="916" y="511"/>
                    </a:lnTo>
                    <a:lnTo>
                      <a:pt x="916" y="506"/>
                    </a:lnTo>
                    <a:lnTo>
                      <a:pt x="919" y="502"/>
                    </a:lnTo>
                    <a:lnTo>
                      <a:pt x="921" y="502"/>
                    </a:lnTo>
                    <a:lnTo>
                      <a:pt x="921" y="500"/>
                    </a:lnTo>
                    <a:lnTo>
                      <a:pt x="928" y="497"/>
                    </a:lnTo>
                    <a:lnTo>
                      <a:pt x="928" y="497"/>
                    </a:lnTo>
                    <a:lnTo>
                      <a:pt x="930" y="495"/>
                    </a:lnTo>
                    <a:lnTo>
                      <a:pt x="928" y="495"/>
                    </a:lnTo>
                    <a:lnTo>
                      <a:pt x="928" y="495"/>
                    </a:lnTo>
                    <a:lnTo>
                      <a:pt x="928" y="493"/>
                    </a:lnTo>
                    <a:lnTo>
                      <a:pt x="930" y="487"/>
                    </a:lnTo>
                    <a:lnTo>
                      <a:pt x="933" y="481"/>
                    </a:lnTo>
                    <a:lnTo>
                      <a:pt x="933" y="481"/>
                    </a:lnTo>
                    <a:lnTo>
                      <a:pt x="937" y="478"/>
                    </a:lnTo>
                    <a:lnTo>
                      <a:pt x="940" y="478"/>
                    </a:lnTo>
                    <a:lnTo>
                      <a:pt x="940" y="478"/>
                    </a:lnTo>
                    <a:lnTo>
                      <a:pt x="942" y="474"/>
                    </a:lnTo>
                    <a:lnTo>
                      <a:pt x="944" y="474"/>
                    </a:lnTo>
                    <a:lnTo>
                      <a:pt x="946" y="474"/>
                    </a:lnTo>
                    <a:lnTo>
                      <a:pt x="947" y="474"/>
                    </a:lnTo>
                    <a:lnTo>
                      <a:pt x="946" y="473"/>
                    </a:lnTo>
                    <a:lnTo>
                      <a:pt x="951" y="466"/>
                    </a:lnTo>
                    <a:lnTo>
                      <a:pt x="951" y="466"/>
                    </a:lnTo>
                    <a:lnTo>
                      <a:pt x="951" y="462"/>
                    </a:lnTo>
                    <a:lnTo>
                      <a:pt x="954" y="459"/>
                    </a:lnTo>
                    <a:lnTo>
                      <a:pt x="958" y="459"/>
                    </a:lnTo>
                    <a:lnTo>
                      <a:pt x="959" y="455"/>
                    </a:lnTo>
                    <a:lnTo>
                      <a:pt x="963" y="455"/>
                    </a:lnTo>
                    <a:lnTo>
                      <a:pt x="965" y="455"/>
                    </a:lnTo>
                    <a:lnTo>
                      <a:pt x="965" y="455"/>
                    </a:lnTo>
                    <a:lnTo>
                      <a:pt x="965" y="450"/>
                    </a:lnTo>
                    <a:lnTo>
                      <a:pt x="970" y="447"/>
                    </a:lnTo>
                    <a:lnTo>
                      <a:pt x="975" y="443"/>
                    </a:lnTo>
                    <a:lnTo>
                      <a:pt x="985" y="440"/>
                    </a:lnTo>
                    <a:lnTo>
                      <a:pt x="992" y="440"/>
                    </a:lnTo>
                    <a:lnTo>
                      <a:pt x="994" y="438"/>
                    </a:lnTo>
                    <a:lnTo>
                      <a:pt x="998" y="440"/>
                    </a:lnTo>
                    <a:lnTo>
                      <a:pt x="1001" y="438"/>
                    </a:lnTo>
                    <a:lnTo>
                      <a:pt x="1003" y="440"/>
                    </a:lnTo>
                    <a:lnTo>
                      <a:pt x="1008" y="440"/>
                    </a:lnTo>
                    <a:lnTo>
                      <a:pt x="1012" y="441"/>
                    </a:lnTo>
                    <a:lnTo>
                      <a:pt x="1020" y="445"/>
                    </a:lnTo>
                    <a:lnTo>
                      <a:pt x="1020" y="447"/>
                    </a:lnTo>
                    <a:lnTo>
                      <a:pt x="1018" y="450"/>
                    </a:lnTo>
                    <a:lnTo>
                      <a:pt x="1015" y="450"/>
                    </a:lnTo>
                    <a:lnTo>
                      <a:pt x="1008" y="455"/>
                    </a:lnTo>
                    <a:lnTo>
                      <a:pt x="1005" y="455"/>
                    </a:lnTo>
                    <a:lnTo>
                      <a:pt x="1003" y="455"/>
                    </a:lnTo>
                    <a:lnTo>
                      <a:pt x="1001" y="459"/>
                    </a:lnTo>
                    <a:lnTo>
                      <a:pt x="998" y="460"/>
                    </a:lnTo>
                    <a:lnTo>
                      <a:pt x="992" y="467"/>
                    </a:lnTo>
                    <a:lnTo>
                      <a:pt x="985" y="474"/>
                    </a:lnTo>
                    <a:lnTo>
                      <a:pt x="980" y="478"/>
                    </a:lnTo>
                    <a:lnTo>
                      <a:pt x="979" y="478"/>
                    </a:lnTo>
                    <a:lnTo>
                      <a:pt x="975" y="485"/>
                    </a:lnTo>
                    <a:lnTo>
                      <a:pt x="975" y="488"/>
                    </a:lnTo>
                    <a:lnTo>
                      <a:pt x="975" y="492"/>
                    </a:lnTo>
                    <a:lnTo>
                      <a:pt x="979" y="495"/>
                    </a:lnTo>
                    <a:lnTo>
                      <a:pt x="979" y="497"/>
                    </a:lnTo>
                    <a:lnTo>
                      <a:pt x="975" y="500"/>
                    </a:lnTo>
                    <a:lnTo>
                      <a:pt x="973" y="502"/>
                    </a:lnTo>
                    <a:lnTo>
                      <a:pt x="970" y="506"/>
                    </a:lnTo>
                    <a:lnTo>
                      <a:pt x="970" y="509"/>
                    </a:lnTo>
                    <a:lnTo>
                      <a:pt x="968" y="513"/>
                    </a:lnTo>
                    <a:lnTo>
                      <a:pt x="966" y="514"/>
                    </a:lnTo>
                    <a:lnTo>
                      <a:pt x="965" y="518"/>
                    </a:lnTo>
                    <a:lnTo>
                      <a:pt x="966" y="521"/>
                    </a:lnTo>
                    <a:lnTo>
                      <a:pt x="968" y="525"/>
                    </a:lnTo>
                    <a:lnTo>
                      <a:pt x="970" y="528"/>
                    </a:lnTo>
                    <a:lnTo>
                      <a:pt x="970" y="533"/>
                    </a:lnTo>
                    <a:lnTo>
                      <a:pt x="970" y="537"/>
                    </a:lnTo>
                    <a:lnTo>
                      <a:pt x="973" y="537"/>
                    </a:lnTo>
                    <a:lnTo>
                      <a:pt x="975" y="539"/>
                    </a:lnTo>
                    <a:lnTo>
                      <a:pt x="975" y="542"/>
                    </a:lnTo>
                    <a:lnTo>
                      <a:pt x="975" y="546"/>
                    </a:lnTo>
                    <a:lnTo>
                      <a:pt x="973" y="544"/>
                    </a:lnTo>
                    <a:lnTo>
                      <a:pt x="970" y="544"/>
                    </a:lnTo>
                    <a:lnTo>
                      <a:pt x="970" y="546"/>
                    </a:lnTo>
                    <a:lnTo>
                      <a:pt x="970" y="546"/>
                    </a:lnTo>
                    <a:lnTo>
                      <a:pt x="966" y="546"/>
                    </a:lnTo>
                    <a:lnTo>
                      <a:pt x="965" y="547"/>
                    </a:lnTo>
                    <a:lnTo>
                      <a:pt x="966" y="547"/>
                    </a:lnTo>
                    <a:lnTo>
                      <a:pt x="970" y="551"/>
                    </a:lnTo>
                    <a:lnTo>
                      <a:pt x="970" y="551"/>
                    </a:lnTo>
                    <a:lnTo>
                      <a:pt x="970" y="549"/>
                    </a:lnTo>
                    <a:lnTo>
                      <a:pt x="973" y="551"/>
                    </a:lnTo>
                    <a:lnTo>
                      <a:pt x="970" y="553"/>
                    </a:lnTo>
                    <a:lnTo>
                      <a:pt x="970" y="556"/>
                    </a:lnTo>
                    <a:lnTo>
                      <a:pt x="970" y="560"/>
                    </a:lnTo>
                    <a:lnTo>
                      <a:pt x="968" y="565"/>
                    </a:lnTo>
                    <a:lnTo>
                      <a:pt x="973" y="560"/>
                    </a:lnTo>
                    <a:lnTo>
                      <a:pt x="973" y="556"/>
                    </a:lnTo>
                    <a:lnTo>
                      <a:pt x="975" y="551"/>
                    </a:lnTo>
                    <a:lnTo>
                      <a:pt x="979" y="549"/>
                    </a:lnTo>
                    <a:lnTo>
                      <a:pt x="979" y="542"/>
                    </a:lnTo>
                    <a:lnTo>
                      <a:pt x="979" y="540"/>
                    </a:lnTo>
                    <a:lnTo>
                      <a:pt x="982" y="537"/>
                    </a:lnTo>
                    <a:lnTo>
                      <a:pt x="982" y="537"/>
                    </a:lnTo>
                    <a:lnTo>
                      <a:pt x="982" y="533"/>
                    </a:lnTo>
                    <a:lnTo>
                      <a:pt x="982" y="532"/>
                    </a:lnTo>
                    <a:lnTo>
                      <a:pt x="980" y="528"/>
                    </a:lnTo>
                    <a:lnTo>
                      <a:pt x="979" y="528"/>
                    </a:lnTo>
                    <a:lnTo>
                      <a:pt x="979" y="525"/>
                    </a:lnTo>
                    <a:lnTo>
                      <a:pt x="979" y="523"/>
                    </a:lnTo>
                    <a:lnTo>
                      <a:pt x="979" y="520"/>
                    </a:lnTo>
                    <a:lnTo>
                      <a:pt x="975" y="516"/>
                    </a:lnTo>
                    <a:lnTo>
                      <a:pt x="975" y="513"/>
                    </a:lnTo>
                    <a:lnTo>
                      <a:pt x="975" y="511"/>
                    </a:lnTo>
                    <a:lnTo>
                      <a:pt x="979" y="514"/>
                    </a:lnTo>
                    <a:lnTo>
                      <a:pt x="979" y="513"/>
                    </a:lnTo>
                    <a:lnTo>
                      <a:pt x="982" y="511"/>
                    </a:lnTo>
                    <a:lnTo>
                      <a:pt x="984" y="509"/>
                    </a:lnTo>
                    <a:lnTo>
                      <a:pt x="984" y="506"/>
                    </a:lnTo>
                    <a:lnTo>
                      <a:pt x="985" y="506"/>
                    </a:lnTo>
                    <a:lnTo>
                      <a:pt x="987" y="506"/>
                    </a:lnTo>
                    <a:lnTo>
                      <a:pt x="991" y="509"/>
                    </a:lnTo>
                    <a:lnTo>
                      <a:pt x="989" y="511"/>
                    </a:lnTo>
                    <a:lnTo>
                      <a:pt x="991" y="513"/>
                    </a:lnTo>
                    <a:lnTo>
                      <a:pt x="992" y="509"/>
                    </a:lnTo>
                    <a:lnTo>
                      <a:pt x="992" y="506"/>
                    </a:lnTo>
                    <a:lnTo>
                      <a:pt x="996" y="506"/>
                    </a:lnTo>
                    <a:lnTo>
                      <a:pt x="998" y="506"/>
                    </a:lnTo>
                    <a:lnTo>
                      <a:pt x="998" y="502"/>
                    </a:lnTo>
                    <a:lnTo>
                      <a:pt x="998" y="502"/>
                    </a:lnTo>
                    <a:lnTo>
                      <a:pt x="1001" y="500"/>
                    </a:lnTo>
                    <a:lnTo>
                      <a:pt x="1001" y="497"/>
                    </a:lnTo>
                    <a:lnTo>
                      <a:pt x="998" y="497"/>
                    </a:lnTo>
                    <a:lnTo>
                      <a:pt x="992" y="502"/>
                    </a:lnTo>
                    <a:lnTo>
                      <a:pt x="991" y="502"/>
                    </a:lnTo>
                    <a:lnTo>
                      <a:pt x="989" y="497"/>
                    </a:lnTo>
                    <a:lnTo>
                      <a:pt x="987" y="497"/>
                    </a:lnTo>
                    <a:lnTo>
                      <a:pt x="987" y="495"/>
                    </a:lnTo>
                    <a:lnTo>
                      <a:pt x="991" y="493"/>
                    </a:lnTo>
                    <a:lnTo>
                      <a:pt x="989" y="490"/>
                    </a:lnTo>
                    <a:lnTo>
                      <a:pt x="991" y="485"/>
                    </a:lnTo>
                    <a:lnTo>
                      <a:pt x="992" y="481"/>
                    </a:lnTo>
                    <a:lnTo>
                      <a:pt x="994" y="478"/>
                    </a:lnTo>
                    <a:lnTo>
                      <a:pt x="996" y="474"/>
                    </a:lnTo>
                    <a:lnTo>
                      <a:pt x="1001" y="478"/>
                    </a:lnTo>
                    <a:lnTo>
                      <a:pt x="1001" y="480"/>
                    </a:lnTo>
                    <a:lnTo>
                      <a:pt x="1003" y="481"/>
                    </a:lnTo>
                    <a:lnTo>
                      <a:pt x="1006" y="483"/>
                    </a:lnTo>
                    <a:lnTo>
                      <a:pt x="1010" y="487"/>
                    </a:lnTo>
                    <a:lnTo>
                      <a:pt x="1013" y="487"/>
                    </a:lnTo>
                    <a:lnTo>
                      <a:pt x="1010" y="485"/>
                    </a:lnTo>
                    <a:lnTo>
                      <a:pt x="1010" y="483"/>
                    </a:lnTo>
                    <a:lnTo>
                      <a:pt x="1005" y="480"/>
                    </a:lnTo>
                    <a:lnTo>
                      <a:pt x="1003" y="478"/>
                    </a:lnTo>
                    <a:lnTo>
                      <a:pt x="1003" y="474"/>
                    </a:lnTo>
                    <a:lnTo>
                      <a:pt x="1001" y="474"/>
                    </a:lnTo>
                    <a:lnTo>
                      <a:pt x="998" y="474"/>
                    </a:lnTo>
                    <a:lnTo>
                      <a:pt x="998" y="473"/>
                    </a:lnTo>
                    <a:lnTo>
                      <a:pt x="1005" y="473"/>
                    </a:lnTo>
                    <a:lnTo>
                      <a:pt x="1005" y="471"/>
                    </a:lnTo>
                    <a:lnTo>
                      <a:pt x="1006" y="471"/>
                    </a:lnTo>
                    <a:lnTo>
                      <a:pt x="1013" y="478"/>
                    </a:lnTo>
                    <a:lnTo>
                      <a:pt x="1017" y="478"/>
                    </a:lnTo>
                    <a:lnTo>
                      <a:pt x="1018" y="478"/>
                    </a:lnTo>
                    <a:lnTo>
                      <a:pt x="1015" y="478"/>
                    </a:lnTo>
                    <a:lnTo>
                      <a:pt x="1012" y="473"/>
                    </a:lnTo>
                    <a:lnTo>
                      <a:pt x="1008" y="469"/>
                    </a:lnTo>
                    <a:lnTo>
                      <a:pt x="1006" y="467"/>
                    </a:lnTo>
                    <a:lnTo>
                      <a:pt x="1008" y="464"/>
                    </a:lnTo>
                    <a:lnTo>
                      <a:pt x="1013" y="462"/>
                    </a:lnTo>
                    <a:lnTo>
                      <a:pt x="1015" y="462"/>
                    </a:lnTo>
                    <a:lnTo>
                      <a:pt x="1015" y="466"/>
                    </a:lnTo>
                    <a:lnTo>
                      <a:pt x="1015" y="469"/>
                    </a:lnTo>
                    <a:lnTo>
                      <a:pt x="1017" y="467"/>
                    </a:lnTo>
                    <a:lnTo>
                      <a:pt x="1017" y="464"/>
                    </a:lnTo>
                    <a:lnTo>
                      <a:pt x="1018" y="462"/>
                    </a:lnTo>
                    <a:lnTo>
                      <a:pt x="1024" y="462"/>
                    </a:lnTo>
                    <a:lnTo>
                      <a:pt x="1024" y="466"/>
                    </a:lnTo>
                    <a:lnTo>
                      <a:pt x="1025" y="467"/>
                    </a:lnTo>
                    <a:lnTo>
                      <a:pt x="1029" y="473"/>
                    </a:lnTo>
                    <a:lnTo>
                      <a:pt x="1029" y="469"/>
                    </a:lnTo>
                    <a:lnTo>
                      <a:pt x="1029" y="467"/>
                    </a:lnTo>
                    <a:lnTo>
                      <a:pt x="1025" y="462"/>
                    </a:lnTo>
                    <a:lnTo>
                      <a:pt x="1025" y="460"/>
                    </a:lnTo>
                    <a:lnTo>
                      <a:pt x="1034" y="459"/>
                    </a:lnTo>
                    <a:lnTo>
                      <a:pt x="1039" y="457"/>
                    </a:lnTo>
                    <a:lnTo>
                      <a:pt x="1043" y="455"/>
                    </a:lnTo>
                    <a:lnTo>
                      <a:pt x="1048" y="455"/>
                    </a:lnTo>
                    <a:lnTo>
                      <a:pt x="1052" y="455"/>
                    </a:lnTo>
                    <a:lnTo>
                      <a:pt x="1058" y="455"/>
                    </a:lnTo>
                    <a:lnTo>
                      <a:pt x="1064" y="457"/>
                    </a:lnTo>
                    <a:lnTo>
                      <a:pt x="1064" y="459"/>
                    </a:lnTo>
                    <a:lnTo>
                      <a:pt x="1064" y="460"/>
                    </a:lnTo>
                    <a:lnTo>
                      <a:pt x="1062" y="467"/>
                    </a:lnTo>
                    <a:lnTo>
                      <a:pt x="1062" y="471"/>
                    </a:lnTo>
                    <a:lnTo>
                      <a:pt x="1058" y="473"/>
                    </a:lnTo>
                    <a:lnTo>
                      <a:pt x="1057" y="478"/>
                    </a:lnTo>
                    <a:lnTo>
                      <a:pt x="1057" y="478"/>
                    </a:lnTo>
                    <a:lnTo>
                      <a:pt x="1060" y="480"/>
                    </a:lnTo>
                    <a:lnTo>
                      <a:pt x="1062" y="481"/>
                    </a:lnTo>
                    <a:lnTo>
                      <a:pt x="1062" y="485"/>
                    </a:lnTo>
                    <a:lnTo>
                      <a:pt x="1057" y="490"/>
                    </a:lnTo>
                    <a:lnTo>
                      <a:pt x="1055" y="492"/>
                    </a:lnTo>
                    <a:lnTo>
                      <a:pt x="1055" y="495"/>
                    </a:lnTo>
                    <a:lnTo>
                      <a:pt x="1058" y="497"/>
                    </a:lnTo>
                    <a:lnTo>
                      <a:pt x="1058" y="500"/>
                    </a:lnTo>
                    <a:lnTo>
                      <a:pt x="1055" y="502"/>
                    </a:lnTo>
                    <a:lnTo>
                      <a:pt x="1055" y="502"/>
                    </a:lnTo>
                    <a:lnTo>
                      <a:pt x="1052" y="506"/>
                    </a:lnTo>
                    <a:lnTo>
                      <a:pt x="1048" y="506"/>
                    </a:lnTo>
                    <a:lnTo>
                      <a:pt x="1046" y="509"/>
                    </a:lnTo>
                    <a:lnTo>
                      <a:pt x="1043" y="511"/>
                    </a:lnTo>
                    <a:lnTo>
                      <a:pt x="1041" y="514"/>
                    </a:lnTo>
                    <a:lnTo>
                      <a:pt x="1043" y="514"/>
                    </a:lnTo>
                    <a:lnTo>
                      <a:pt x="1048" y="509"/>
                    </a:lnTo>
                    <a:lnTo>
                      <a:pt x="1052" y="506"/>
                    </a:lnTo>
                    <a:lnTo>
                      <a:pt x="1055" y="506"/>
                    </a:lnTo>
                    <a:lnTo>
                      <a:pt x="1055" y="506"/>
                    </a:lnTo>
                    <a:lnTo>
                      <a:pt x="1052" y="509"/>
                    </a:lnTo>
                    <a:lnTo>
                      <a:pt x="1052" y="511"/>
                    </a:lnTo>
                    <a:lnTo>
                      <a:pt x="1048" y="516"/>
                    </a:lnTo>
                    <a:lnTo>
                      <a:pt x="1043" y="518"/>
                    </a:lnTo>
                    <a:lnTo>
                      <a:pt x="1043" y="520"/>
                    </a:lnTo>
                    <a:lnTo>
                      <a:pt x="1043" y="521"/>
                    </a:lnTo>
                    <a:lnTo>
                      <a:pt x="1043" y="523"/>
                    </a:lnTo>
                    <a:lnTo>
                      <a:pt x="1041" y="521"/>
                    </a:lnTo>
                    <a:lnTo>
                      <a:pt x="1039" y="521"/>
                    </a:lnTo>
                    <a:lnTo>
                      <a:pt x="1039" y="525"/>
                    </a:lnTo>
                    <a:lnTo>
                      <a:pt x="1041" y="525"/>
                    </a:lnTo>
                    <a:lnTo>
                      <a:pt x="1043" y="525"/>
                    </a:lnTo>
                    <a:lnTo>
                      <a:pt x="1043" y="528"/>
                    </a:lnTo>
                    <a:lnTo>
                      <a:pt x="1039" y="528"/>
                    </a:lnTo>
                    <a:lnTo>
                      <a:pt x="1043" y="528"/>
                    </a:lnTo>
                    <a:lnTo>
                      <a:pt x="1043" y="528"/>
                    </a:lnTo>
                    <a:lnTo>
                      <a:pt x="1046" y="528"/>
                    </a:lnTo>
                    <a:lnTo>
                      <a:pt x="1048" y="525"/>
                    </a:lnTo>
                    <a:lnTo>
                      <a:pt x="1048" y="521"/>
                    </a:lnTo>
                    <a:lnTo>
                      <a:pt x="1052" y="520"/>
                    </a:lnTo>
                    <a:lnTo>
                      <a:pt x="1052" y="518"/>
                    </a:lnTo>
                    <a:lnTo>
                      <a:pt x="1055" y="518"/>
                    </a:lnTo>
                    <a:lnTo>
                      <a:pt x="1055" y="523"/>
                    </a:lnTo>
                    <a:lnTo>
                      <a:pt x="1055" y="525"/>
                    </a:lnTo>
                    <a:lnTo>
                      <a:pt x="1055" y="520"/>
                    </a:lnTo>
                    <a:lnTo>
                      <a:pt x="1055" y="516"/>
                    </a:lnTo>
                    <a:lnTo>
                      <a:pt x="1055" y="514"/>
                    </a:lnTo>
                    <a:lnTo>
                      <a:pt x="1057" y="513"/>
                    </a:lnTo>
                    <a:lnTo>
                      <a:pt x="1060" y="513"/>
                    </a:lnTo>
                    <a:lnTo>
                      <a:pt x="1060" y="518"/>
                    </a:lnTo>
                    <a:lnTo>
                      <a:pt x="1060" y="520"/>
                    </a:lnTo>
                    <a:lnTo>
                      <a:pt x="1062" y="518"/>
                    </a:lnTo>
                    <a:lnTo>
                      <a:pt x="1065" y="514"/>
                    </a:lnTo>
                    <a:lnTo>
                      <a:pt x="1067" y="516"/>
                    </a:lnTo>
                    <a:lnTo>
                      <a:pt x="1069" y="520"/>
                    </a:lnTo>
                    <a:lnTo>
                      <a:pt x="1069" y="523"/>
                    </a:lnTo>
                    <a:lnTo>
                      <a:pt x="1064" y="528"/>
                    </a:lnTo>
                    <a:lnTo>
                      <a:pt x="1060" y="532"/>
                    </a:lnTo>
                    <a:lnTo>
                      <a:pt x="1058" y="533"/>
                    </a:lnTo>
                    <a:lnTo>
                      <a:pt x="1062" y="533"/>
                    </a:lnTo>
                    <a:lnTo>
                      <a:pt x="1065" y="537"/>
                    </a:lnTo>
                    <a:lnTo>
                      <a:pt x="1067" y="533"/>
                    </a:lnTo>
                    <a:lnTo>
                      <a:pt x="1065" y="532"/>
                    </a:lnTo>
                    <a:lnTo>
                      <a:pt x="1067" y="528"/>
                    </a:lnTo>
                    <a:lnTo>
                      <a:pt x="1071" y="525"/>
                    </a:lnTo>
                    <a:lnTo>
                      <a:pt x="1071" y="528"/>
                    </a:lnTo>
                    <a:lnTo>
                      <a:pt x="1071" y="533"/>
                    </a:lnTo>
                    <a:lnTo>
                      <a:pt x="1074" y="532"/>
                    </a:lnTo>
                    <a:lnTo>
                      <a:pt x="1071" y="525"/>
                    </a:lnTo>
                    <a:lnTo>
                      <a:pt x="1071" y="523"/>
                    </a:lnTo>
                    <a:lnTo>
                      <a:pt x="1071" y="516"/>
                    </a:lnTo>
                    <a:lnTo>
                      <a:pt x="1071" y="516"/>
                    </a:lnTo>
                    <a:lnTo>
                      <a:pt x="1074" y="518"/>
                    </a:lnTo>
                    <a:lnTo>
                      <a:pt x="1074" y="521"/>
                    </a:lnTo>
                    <a:lnTo>
                      <a:pt x="1074" y="523"/>
                    </a:lnTo>
                    <a:lnTo>
                      <a:pt x="1074" y="523"/>
                    </a:lnTo>
                    <a:lnTo>
                      <a:pt x="1078" y="521"/>
                    </a:lnTo>
                    <a:lnTo>
                      <a:pt x="1083" y="528"/>
                    </a:lnTo>
                    <a:lnTo>
                      <a:pt x="1083" y="528"/>
                    </a:lnTo>
                    <a:lnTo>
                      <a:pt x="1088" y="528"/>
                    </a:lnTo>
                    <a:lnTo>
                      <a:pt x="1090" y="532"/>
                    </a:lnTo>
                    <a:lnTo>
                      <a:pt x="1091" y="532"/>
                    </a:lnTo>
                    <a:lnTo>
                      <a:pt x="1090" y="528"/>
                    </a:lnTo>
                    <a:lnTo>
                      <a:pt x="1088" y="525"/>
                    </a:lnTo>
                    <a:lnTo>
                      <a:pt x="1086" y="525"/>
                    </a:lnTo>
                    <a:lnTo>
                      <a:pt x="1079" y="520"/>
                    </a:lnTo>
                    <a:lnTo>
                      <a:pt x="1078" y="520"/>
                    </a:lnTo>
                    <a:lnTo>
                      <a:pt x="1078" y="518"/>
                    </a:lnTo>
                    <a:lnTo>
                      <a:pt x="1079" y="513"/>
                    </a:lnTo>
                    <a:lnTo>
                      <a:pt x="1085" y="513"/>
                    </a:lnTo>
                    <a:lnTo>
                      <a:pt x="1088" y="509"/>
                    </a:lnTo>
                    <a:lnTo>
                      <a:pt x="1093" y="509"/>
                    </a:lnTo>
                    <a:lnTo>
                      <a:pt x="1097" y="509"/>
                    </a:lnTo>
                    <a:lnTo>
                      <a:pt x="1097" y="509"/>
                    </a:lnTo>
                    <a:lnTo>
                      <a:pt x="1100" y="509"/>
                    </a:lnTo>
                    <a:lnTo>
                      <a:pt x="1105" y="513"/>
                    </a:lnTo>
                    <a:lnTo>
                      <a:pt x="1105" y="514"/>
                    </a:lnTo>
                    <a:lnTo>
                      <a:pt x="1107" y="516"/>
                    </a:lnTo>
                    <a:lnTo>
                      <a:pt x="1109" y="518"/>
                    </a:lnTo>
                    <a:lnTo>
                      <a:pt x="1109" y="520"/>
                    </a:lnTo>
                    <a:lnTo>
                      <a:pt x="1112" y="520"/>
                    </a:lnTo>
                    <a:lnTo>
                      <a:pt x="1112" y="520"/>
                    </a:lnTo>
                    <a:lnTo>
                      <a:pt x="1116" y="520"/>
                    </a:lnTo>
                    <a:lnTo>
                      <a:pt x="1116" y="523"/>
                    </a:lnTo>
                    <a:lnTo>
                      <a:pt x="1121" y="525"/>
                    </a:lnTo>
                    <a:lnTo>
                      <a:pt x="1121" y="525"/>
                    </a:lnTo>
                    <a:lnTo>
                      <a:pt x="1121" y="528"/>
                    </a:lnTo>
                    <a:lnTo>
                      <a:pt x="1121" y="528"/>
                    </a:lnTo>
                    <a:lnTo>
                      <a:pt x="1121" y="533"/>
                    </a:lnTo>
                    <a:lnTo>
                      <a:pt x="1119" y="537"/>
                    </a:lnTo>
                    <a:lnTo>
                      <a:pt x="1116" y="537"/>
                    </a:lnTo>
                    <a:lnTo>
                      <a:pt x="1112" y="533"/>
                    </a:lnTo>
                    <a:lnTo>
                      <a:pt x="1107" y="537"/>
                    </a:lnTo>
                    <a:lnTo>
                      <a:pt x="1102" y="540"/>
                    </a:lnTo>
                    <a:lnTo>
                      <a:pt x="1107" y="537"/>
                    </a:lnTo>
                    <a:lnTo>
                      <a:pt x="1114" y="537"/>
                    </a:lnTo>
                    <a:lnTo>
                      <a:pt x="1114" y="537"/>
                    </a:lnTo>
                    <a:lnTo>
                      <a:pt x="1112" y="540"/>
                    </a:lnTo>
                    <a:lnTo>
                      <a:pt x="1109" y="542"/>
                    </a:lnTo>
                    <a:lnTo>
                      <a:pt x="1105" y="549"/>
                    </a:lnTo>
                    <a:lnTo>
                      <a:pt x="1102" y="551"/>
                    </a:lnTo>
                    <a:lnTo>
                      <a:pt x="1102" y="551"/>
                    </a:lnTo>
                    <a:lnTo>
                      <a:pt x="1100" y="554"/>
                    </a:lnTo>
                    <a:lnTo>
                      <a:pt x="1102" y="554"/>
                    </a:lnTo>
                    <a:lnTo>
                      <a:pt x="1107" y="547"/>
                    </a:lnTo>
                    <a:lnTo>
                      <a:pt x="1111" y="544"/>
                    </a:lnTo>
                    <a:lnTo>
                      <a:pt x="1114" y="542"/>
                    </a:lnTo>
                    <a:lnTo>
                      <a:pt x="1119" y="537"/>
                    </a:lnTo>
                    <a:lnTo>
                      <a:pt x="1123" y="539"/>
                    </a:lnTo>
                    <a:lnTo>
                      <a:pt x="1124" y="540"/>
                    </a:lnTo>
                    <a:lnTo>
                      <a:pt x="1124" y="540"/>
                    </a:lnTo>
                    <a:lnTo>
                      <a:pt x="1124" y="544"/>
                    </a:lnTo>
                    <a:lnTo>
                      <a:pt x="1124" y="546"/>
                    </a:lnTo>
                    <a:lnTo>
                      <a:pt x="1124" y="549"/>
                    </a:lnTo>
                    <a:lnTo>
                      <a:pt x="1121" y="551"/>
                    </a:lnTo>
                    <a:lnTo>
                      <a:pt x="1119" y="554"/>
                    </a:lnTo>
                    <a:lnTo>
                      <a:pt x="1116" y="554"/>
                    </a:lnTo>
                    <a:lnTo>
                      <a:pt x="1114" y="553"/>
                    </a:lnTo>
                    <a:lnTo>
                      <a:pt x="1111" y="553"/>
                    </a:lnTo>
                    <a:lnTo>
                      <a:pt x="1109" y="554"/>
                    </a:lnTo>
                    <a:lnTo>
                      <a:pt x="1112" y="554"/>
                    </a:lnTo>
                    <a:lnTo>
                      <a:pt x="1114" y="556"/>
                    </a:lnTo>
                    <a:lnTo>
                      <a:pt x="1107" y="560"/>
                    </a:lnTo>
                    <a:lnTo>
                      <a:pt x="1109" y="560"/>
                    </a:lnTo>
                    <a:lnTo>
                      <a:pt x="1112" y="560"/>
                    </a:lnTo>
                    <a:lnTo>
                      <a:pt x="1116" y="556"/>
                    </a:lnTo>
                    <a:lnTo>
                      <a:pt x="1118" y="556"/>
                    </a:lnTo>
                    <a:lnTo>
                      <a:pt x="1118" y="556"/>
                    </a:lnTo>
                    <a:lnTo>
                      <a:pt x="1116" y="560"/>
                    </a:lnTo>
                    <a:lnTo>
                      <a:pt x="1112" y="560"/>
                    </a:lnTo>
                    <a:lnTo>
                      <a:pt x="1109" y="561"/>
                    </a:lnTo>
                    <a:lnTo>
                      <a:pt x="1112" y="561"/>
                    </a:lnTo>
                    <a:lnTo>
                      <a:pt x="1112" y="565"/>
                    </a:lnTo>
                    <a:lnTo>
                      <a:pt x="1111" y="565"/>
                    </a:lnTo>
                    <a:lnTo>
                      <a:pt x="1107" y="568"/>
                    </a:lnTo>
                    <a:lnTo>
                      <a:pt x="1105" y="572"/>
                    </a:lnTo>
                    <a:lnTo>
                      <a:pt x="1107" y="572"/>
                    </a:lnTo>
                    <a:lnTo>
                      <a:pt x="1111" y="568"/>
                    </a:lnTo>
                    <a:lnTo>
                      <a:pt x="1114" y="565"/>
                    </a:lnTo>
                    <a:lnTo>
                      <a:pt x="1116" y="560"/>
                    </a:lnTo>
                    <a:lnTo>
                      <a:pt x="1123" y="556"/>
                    </a:lnTo>
                    <a:lnTo>
                      <a:pt x="1123" y="560"/>
                    </a:lnTo>
                    <a:lnTo>
                      <a:pt x="1123" y="560"/>
                    </a:lnTo>
                    <a:lnTo>
                      <a:pt x="1124" y="560"/>
                    </a:lnTo>
                    <a:lnTo>
                      <a:pt x="1124" y="556"/>
                    </a:lnTo>
                    <a:lnTo>
                      <a:pt x="1130" y="554"/>
                    </a:lnTo>
                    <a:lnTo>
                      <a:pt x="1131" y="554"/>
                    </a:lnTo>
                    <a:lnTo>
                      <a:pt x="1131" y="556"/>
                    </a:lnTo>
                    <a:lnTo>
                      <a:pt x="1128" y="560"/>
                    </a:lnTo>
                    <a:lnTo>
                      <a:pt x="1121" y="565"/>
                    </a:lnTo>
                    <a:lnTo>
                      <a:pt x="1119" y="565"/>
                    </a:lnTo>
                    <a:lnTo>
                      <a:pt x="1119" y="566"/>
                    </a:lnTo>
                    <a:lnTo>
                      <a:pt x="1121" y="566"/>
                    </a:lnTo>
                    <a:lnTo>
                      <a:pt x="1119" y="570"/>
                    </a:lnTo>
                    <a:lnTo>
                      <a:pt x="1118" y="573"/>
                    </a:lnTo>
                    <a:lnTo>
                      <a:pt x="1119" y="573"/>
                    </a:lnTo>
                    <a:lnTo>
                      <a:pt x="1121" y="570"/>
                    </a:lnTo>
                    <a:lnTo>
                      <a:pt x="1121" y="568"/>
                    </a:lnTo>
                    <a:lnTo>
                      <a:pt x="1124" y="565"/>
                    </a:lnTo>
                    <a:lnTo>
                      <a:pt x="1128" y="561"/>
                    </a:lnTo>
                    <a:lnTo>
                      <a:pt x="1128" y="565"/>
                    </a:lnTo>
                    <a:lnTo>
                      <a:pt x="1130" y="565"/>
                    </a:lnTo>
                    <a:lnTo>
                      <a:pt x="1128" y="568"/>
                    </a:lnTo>
                    <a:lnTo>
                      <a:pt x="1124" y="572"/>
                    </a:lnTo>
                    <a:lnTo>
                      <a:pt x="1124" y="573"/>
                    </a:lnTo>
                    <a:lnTo>
                      <a:pt x="1121" y="579"/>
                    </a:lnTo>
                    <a:lnTo>
                      <a:pt x="1119" y="580"/>
                    </a:lnTo>
                    <a:lnTo>
                      <a:pt x="1119" y="582"/>
                    </a:lnTo>
                    <a:lnTo>
                      <a:pt x="1123" y="580"/>
                    </a:lnTo>
                    <a:lnTo>
                      <a:pt x="1124" y="579"/>
                    </a:lnTo>
                    <a:lnTo>
                      <a:pt x="1128" y="572"/>
                    </a:lnTo>
                    <a:lnTo>
                      <a:pt x="1130" y="570"/>
                    </a:lnTo>
                    <a:lnTo>
                      <a:pt x="1131" y="573"/>
                    </a:lnTo>
                    <a:lnTo>
                      <a:pt x="1131" y="573"/>
                    </a:lnTo>
                    <a:lnTo>
                      <a:pt x="1131" y="575"/>
                    </a:lnTo>
                    <a:lnTo>
                      <a:pt x="1130" y="577"/>
                    </a:lnTo>
                    <a:lnTo>
                      <a:pt x="1128" y="582"/>
                    </a:lnTo>
                    <a:lnTo>
                      <a:pt x="1128" y="584"/>
                    </a:lnTo>
                    <a:lnTo>
                      <a:pt x="1128" y="584"/>
                    </a:lnTo>
                    <a:lnTo>
                      <a:pt x="1128" y="584"/>
                    </a:lnTo>
                    <a:lnTo>
                      <a:pt x="1130" y="580"/>
                    </a:lnTo>
                    <a:lnTo>
                      <a:pt x="1131" y="577"/>
                    </a:lnTo>
                    <a:lnTo>
                      <a:pt x="1135" y="575"/>
                    </a:lnTo>
                    <a:lnTo>
                      <a:pt x="1135" y="572"/>
                    </a:lnTo>
                    <a:lnTo>
                      <a:pt x="1137" y="570"/>
                    </a:lnTo>
                    <a:lnTo>
                      <a:pt x="1140" y="568"/>
                    </a:lnTo>
                    <a:lnTo>
                      <a:pt x="1140" y="565"/>
                    </a:lnTo>
                    <a:lnTo>
                      <a:pt x="1140" y="565"/>
                    </a:lnTo>
                    <a:lnTo>
                      <a:pt x="1142" y="565"/>
                    </a:lnTo>
                    <a:lnTo>
                      <a:pt x="1144" y="561"/>
                    </a:lnTo>
                    <a:lnTo>
                      <a:pt x="1144" y="560"/>
                    </a:lnTo>
                    <a:lnTo>
                      <a:pt x="1145" y="560"/>
                    </a:lnTo>
                    <a:lnTo>
                      <a:pt x="1147" y="565"/>
                    </a:lnTo>
                    <a:lnTo>
                      <a:pt x="1151" y="565"/>
                    </a:lnTo>
                    <a:lnTo>
                      <a:pt x="1152" y="568"/>
                    </a:lnTo>
                    <a:lnTo>
                      <a:pt x="1152" y="570"/>
                    </a:lnTo>
                    <a:lnTo>
                      <a:pt x="1156" y="573"/>
                    </a:lnTo>
                    <a:lnTo>
                      <a:pt x="1158" y="579"/>
                    </a:lnTo>
                    <a:lnTo>
                      <a:pt x="1158" y="580"/>
                    </a:lnTo>
                    <a:lnTo>
                      <a:pt x="1156" y="582"/>
                    </a:lnTo>
                    <a:lnTo>
                      <a:pt x="1152" y="584"/>
                    </a:lnTo>
                    <a:lnTo>
                      <a:pt x="1151" y="584"/>
                    </a:lnTo>
                    <a:lnTo>
                      <a:pt x="1147" y="584"/>
                    </a:lnTo>
                    <a:lnTo>
                      <a:pt x="1145" y="582"/>
                    </a:lnTo>
                    <a:lnTo>
                      <a:pt x="1144" y="582"/>
                    </a:lnTo>
                    <a:lnTo>
                      <a:pt x="1142" y="584"/>
                    </a:lnTo>
                    <a:lnTo>
                      <a:pt x="1140" y="584"/>
                    </a:lnTo>
                    <a:lnTo>
                      <a:pt x="1138" y="587"/>
                    </a:lnTo>
                    <a:lnTo>
                      <a:pt x="1137" y="587"/>
                    </a:lnTo>
                    <a:lnTo>
                      <a:pt x="1133" y="587"/>
                    </a:lnTo>
                    <a:lnTo>
                      <a:pt x="1131" y="589"/>
                    </a:lnTo>
                    <a:lnTo>
                      <a:pt x="1137" y="589"/>
                    </a:lnTo>
                    <a:lnTo>
                      <a:pt x="1138" y="589"/>
                    </a:lnTo>
                    <a:lnTo>
                      <a:pt x="1138" y="591"/>
                    </a:lnTo>
                    <a:lnTo>
                      <a:pt x="1137" y="596"/>
                    </a:lnTo>
                    <a:lnTo>
                      <a:pt x="1133" y="596"/>
                    </a:lnTo>
                    <a:lnTo>
                      <a:pt x="1130" y="598"/>
                    </a:lnTo>
                    <a:lnTo>
                      <a:pt x="1135" y="598"/>
                    </a:lnTo>
                    <a:lnTo>
                      <a:pt x="1137" y="596"/>
                    </a:lnTo>
                    <a:lnTo>
                      <a:pt x="1142" y="596"/>
                    </a:lnTo>
                    <a:lnTo>
                      <a:pt x="1144" y="596"/>
                    </a:lnTo>
                    <a:lnTo>
                      <a:pt x="1147" y="593"/>
                    </a:lnTo>
                    <a:lnTo>
                      <a:pt x="1151" y="593"/>
                    </a:lnTo>
                    <a:lnTo>
                      <a:pt x="1151" y="596"/>
                    </a:lnTo>
                    <a:lnTo>
                      <a:pt x="1151" y="596"/>
                    </a:lnTo>
                    <a:lnTo>
                      <a:pt x="1151" y="598"/>
                    </a:lnTo>
                    <a:lnTo>
                      <a:pt x="1152" y="596"/>
                    </a:lnTo>
                    <a:lnTo>
                      <a:pt x="1152" y="593"/>
                    </a:lnTo>
                    <a:lnTo>
                      <a:pt x="1152" y="589"/>
                    </a:lnTo>
                    <a:lnTo>
                      <a:pt x="1156" y="587"/>
                    </a:lnTo>
                    <a:lnTo>
                      <a:pt x="1159" y="584"/>
                    </a:lnTo>
                    <a:lnTo>
                      <a:pt x="1161" y="587"/>
                    </a:lnTo>
                    <a:lnTo>
                      <a:pt x="1159" y="587"/>
                    </a:lnTo>
                    <a:lnTo>
                      <a:pt x="1161" y="591"/>
                    </a:lnTo>
                    <a:lnTo>
                      <a:pt x="1159" y="596"/>
                    </a:lnTo>
                    <a:lnTo>
                      <a:pt x="1156" y="598"/>
                    </a:lnTo>
                    <a:lnTo>
                      <a:pt x="1152" y="600"/>
                    </a:lnTo>
                    <a:lnTo>
                      <a:pt x="1151" y="601"/>
                    </a:lnTo>
                    <a:lnTo>
                      <a:pt x="1151" y="603"/>
                    </a:lnTo>
                    <a:lnTo>
                      <a:pt x="1147" y="603"/>
                    </a:lnTo>
                    <a:lnTo>
                      <a:pt x="1145" y="603"/>
                    </a:lnTo>
                    <a:lnTo>
                      <a:pt x="1144" y="603"/>
                    </a:lnTo>
                    <a:lnTo>
                      <a:pt x="1142" y="605"/>
                    </a:lnTo>
                    <a:lnTo>
                      <a:pt x="1142" y="606"/>
                    </a:lnTo>
                    <a:lnTo>
                      <a:pt x="1138" y="610"/>
                    </a:lnTo>
                    <a:lnTo>
                      <a:pt x="1138" y="612"/>
                    </a:lnTo>
                    <a:lnTo>
                      <a:pt x="1137" y="615"/>
                    </a:lnTo>
                    <a:lnTo>
                      <a:pt x="1138" y="612"/>
                    </a:lnTo>
                    <a:lnTo>
                      <a:pt x="1142" y="610"/>
                    </a:lnTo>
                    <a:lnTo>
                      <a:pt x="1145" y="605"/>
                    </a:lnTo>
                    <a:lnTo>
                      <a:pt x="1147" y="605"/>
                    </a:lnTo>
                    <a:lnTo>
                      <a:pt x="1147" y="605"/>
                    </a:lnTo>
                    <a:lnTo>
                      <a:pt x="1147" y="605"/>
                    </a:lnTo>
                    <a:lnTo>
                      <a:pt x="1151" y="606"/>
                    </a:lnTo>
                    <a:lnTo>
                      <a:pt x="1147" y="608"/>
                    </a:lnTo>
                    <a:lnTo>
                      <a:pt x="1145" y="612"/>
                    </a:lnTo>
                    <a:lnTo>
                      <a:pt x="1142" y="615"/>
                    </a:lnTo>
                    <a:lnTo>
                      <a:pt x="1138" y="619"/>
                    </a:lnTo>
                    <a:lnTo>
                      <a:pt x="1138" y="619"/>
                    </a:lnTo>
                    <a:lnTo>
                      <a:pt x="1145" y="619"/>
                    </a:lnTo>
                    <a:lnTo>
                      <a:pt x="1151" y="612"/>
                    </a:lnTo>
                    <a:lnTo>
                      <a:pt x="1151" y="605"/>
                    </a:lnTo>
                    <a:lnTo>
                      <a:pt x="1152" y="603"/>
                    </a:lnTo>
                    <a:lnTo>
                      <a:pt x="1156" y="601"/>
                    </a:lnTo>
                    <a:lnTo>
                      <a:pt x="1156" y="601"/>
                    </a:lnTo>
                    <a:lnTo>
                      <a:pt x="1161" y="598"/>
                    </a:lnTo>
                    <a:lnTo>
                      <a:pt x="1164" y="596"/>
                    </a:lnTo>
                    <a:lnTo>
                      <a:pt x="1168" y="596"/>
                    </a:lnTo>
                    <a:lnTo>
                      <a:pt x="1168" y="596"/>
                    </a:lnTo>
                    <a:lnTo>
                      <a:pt x="1166" y="598"/>
                    </a:lnTo>
                    <a:lnTo>
                      <a:pt x="1163" y="601"/>
                    </a:lnTo>
                    <a:lnTo>
                      <a:pt x="1159" y="601"/>
                    </a:lnTo>
                    <a:lnTo>
                      <a:pt x="1158" y="605"/>
                    </a:lnTo>
                    <a:lnTo>
                      <a:pt x="1158" y="606"/>
                    </a:lnTo>
                    <a:lnTo>
                      <a:pt x="1158" y="608"/>
                    </a:lnTo>
                    <a:lnTo>
                      <a:pt x="1159" y="605"/>
                    </a:lnTo>
                    <a:lnTo>
                      <a:pt x="1164" y="605"/>
                    </a:lnTo>
                    <a:lnTo>
                      <a:pt x="1166" y="601"/>
                    </a:lnTo>
                    <a:lnTo>
                      <a:pt x="1170" y="601"/>
                    </a:lnTo>
                    <a:lnTo>
                      <a:pt x="1170" y="600"/>
                    </a:lnTo>
                    <a:lnTo>
                      <a:pt x="1173" y="598"/>
                    </a:lnTo>
                    <a:lnTo>
                      <a:pt x="1175" y="598"/>
                    </a:lnTo>
                    <a:lnTo>
                      <a:pt x="1178" y="601"/>
                    </a:lnTo>
                    <a:lnTo>
                      <a:pt x="1182" y="606"/>
                    </a:lnTo>
                    <a:lnTo>
                      <a:pt x="1182" y="608"/>
                    </a:lnTo>
                    <a:lnTo>
                      <a:pt x="1185" y="610"/>
                    </a:lnTo>
                    <a:lnTo>
                      <a:pt x="1185" y="612"/>
                    </a:lnTo>
                    <a:lnTo>
                      <a:pt x="1185" y="615"/>
                    </a:lnTo>
                    <a:lnTo>
                      <a:pt x="1182" y="619"/>
                    </a:lnTo>
                    <a:lnTo>
                      <a:pt x="1182" y="619"/>
                    </a:lnTo>
                    <a:lnTo>
                      <a:pt x="1182" y="615"/>
                    </a:lnTo>
                    <a:lnTo>
                      <a:pt x="1178" y="615"/>
                    </a:lnTo>
                    <a:lnTo>
                      <a:pt x="1178" y="615"/>
                    </a:lnTo>
                    <a:lnTo>
                      <a:pt x="1178" y="619"/>
                    </a:lnTo>
                    <a:lnTo>
                      <a:pt x="1175" y="619"/>
                    </a:lnTo>
                    <a:lnTo>
                      <a:pt x="1170" y="620"/>
                    </a:lnTo>
                    <a:lnTo>
                      <a:pt x="1166" y="620"/>
                    </a:lnTo>
                    <a:lnTo>
                      <a:pt x="1163" y="620"/>
                    </a:lnTo>
                    <a:lnTo>
                      <a:pt x="1158" y="624"/>
                    </a:lnTo>
                    <a:lnTo>
                      <a:pt x="1156" y="624"/>
                    </a:lnTo>
                    <a:lnTo>
                      <a:pt x="1151" y="627"/>
                    </a:lnTo>
                    <a:lnTo>
                      <a:pt x="1156" y="627"/>
                    </a:lnTo>
                    <a:lnTo>
                      <a:pt x="1156" y="627"/>
                    </a:lnTo>
                    <a:lnTo>
                      <a:pt x="1156" y="629"/>
                    </a:lnTo>
                    <a:lnTo>
                      <a:pt x="1151" y="631"/>
                    </a:lnTo>
                    <a:lnTo>
                      <a:pt x="1151" y="633"/>
                    </a:lnTo>
                    <a:lnTo>
                      <a:pt x="1156" y="631"/>
                    </a:lnTo>
                    <a:lnTo>
                      <a:pt x="1158" y="627"/>
                    </a:lnTo>
                    <a:lnTo>
                      <a:pt x="1163" y="624"/>
                    </a:lnTo>
                    <a:lnTo>
                      <a:pt x="1168" y="624"/>
                    </a:lnTo>
                    <a:lnTo>
                      <a:pt x="1170" y="624"/>
                    </a:lnTo>
                    <a:lnTo>
                      <a:pt x="1173" y="624"/>
                    </a:lnTo>
                    <a:lnTo>
                      <a:pt x="1175" y="624"/>
                    </a:lnTo>
                    <a:lnTo>
                      <a:pt x="1175" y="624"/>
                    </a:lnTo>
                    <a:lnTo>
                      <a:pt x="1175" y="627"/>
                    </a:lnTo>
                    <a:lnTo>
                      <a:pt x="1170" y="629"/>
                    </a:lnTo>
                    <a:lnTo>
                      <a:pt x="1170" y="631"/>
                    </a:lnTo>
                    <a:lnTo>
                      <a:pt x="1166" y="631"/>
                    </a:lnTo>
                    <a:lnTo>
                      <a:pt x="1164" y="633"/>
                    </a:lnTo>
                    <a:lnTo>
                      <a:pt x="1163" y="634"/>
                    </a:lnTo>
                    <a:lnTo>
                      <a:pt x="1159" y="638"/>
                    </a:lnTo>
                    <a:lnTo>
                      <a:pt x="1156" y="634"/>
                    </a:lnTo>
                    <a:lnTo>
                      <a:pt x="1156" y="634"/>
                    </a:lnTo>
                    <a:lnTo>
                      <a:pt x="1152" y="640"/>
                    </a:lnTo>
                    <a:lnTo>
                      <a:pt x="1156" y="640"/>
                    </a:lnTo>
                    <a:lnTo>
                      <a:pt x="1156" y="638"/>
                    </a:lnTo>
                    <a:lnTo>
                      <a:pt x="1159" y="638"/>
                    </a:lnTo>
                    <a:lnTo>
                      <a:pt x="1161" y="640"/>
                    </a:lnTo>
                    <a:lnTo>
                      <a:pt x="1164" y="634"/>
                    </a:lnTo>
                    <a:lnTo>
                      <a:pt x="1166" y="633"/>
                    </a:lnTo>
                    <a:lnTo>
                      <a:pt x="1170" y="633"/>
                    </a:lnTo>
                    <a:lnTo>
                      <a:pt x="1170" y="633"/>
                    </a:lnTo>
                    <a:lnTo>
                      <a:pt x="1175" y="634"/>
                    </a:lnTo>
                    <a:lnTo>
                      <a:pt x="1178" y="631"/>
                    </a:lnTo>
                    <a:lnTo>
                      <a:pt x="1182" y="629"/>
                    </a:lnTo>
                    <a:lnTo>
                      <a:pt x="1182" y="629"/>
                    </a:lnTo>
                    <a:lnTo>
                      <a:pt x="1182" y="626"/>
                    </a:lnTo>
                    <a:lnTo>
                      <a:pt x="1182" y="626"/>
                    </a:lnTo>
                    <a:lnTo>
                      <a:pt x="1182" y="624"/>
                    </a:lnTo>
                    <a:lnTo>
                      <a:pt x="1182" y="620"/>
                    </a:lnTo>
                    <a:lnTo>
                      <a:pt x="1184" y="620"/>
                    </a:lnTo>
                    <a:lnTo>
                      <a:pt x="1185" y="620"/>
                    </a:lnTo>
                    <a:lnTo>
                      <a:pt x="1185" y="620"/>
                    </a:lnTo>
                    <a:lnTo>
                      <a:pt x="1187" y="624"/>
                    </a:lnTo>
                    <a:lnTo>
                      <a:pt x="1191" y="631"/>
                    </a:lnTo>
                    <a:lnTo>
                      <a:pt x="1191" y="634"/>
                    </a:lnTo>
                    <a:lnTo>
                      <a:pt x="1194" y="638"/>
                    </a:lnTo>
                    <a:lnTo>
                      <a:pt x="1192" y="641"/>
                    </a:lnTo>
                    <a:lnTo>
                      <a:pt x="1191" y="643"/>
                    </a:lnTo>
                    <a:lnTo>
                      <a:pt x="1187" y="643"/>
                    </a:lnTo>
                    <a:lnTo>
                      <a:pt x="1185" y="641"/>
                    </a:lnTo>
                    <a:lnTo>
                      <a:pt x="1182" y="641"/>
                    </a:lnTo>
                    <a:lnTo>
                      <a:pt x="1178" y="643"/>
                    </a:lnTo>
                    <a:lnTo>
                      <a:pt x="1175" y="643"/>
                    </a:lnTo>
                    <a:lnTo>
                      <a:pt x="1173" y="643"/>
                    </a:lnTo>
                    <a:lnTo>
                      <a:pt x="1173" y="643"/>
                    </a:lnTo>
                    <a:lnTo>
                      <a:pt x="1170" y="643"/>
                    </a:lnTo>
                    <a:lnTo>
                      <a:pt x="1168" y="646"/>
                    </a:lnTo>
                    <a:lnTo>
                      <a:pt x="1163" y="646"/>
                    </a:lnTo>
                    <a:lnTo>
                      <a:pt x="1164" y="646"/>
                    </a:lnTo>
                    <a:lnTo>
                      <a:pt x="1170" y="646"/>
                    </a:lnTo>
                    <a:lnTo>
                      <a:pt x="1175" y="646"/>
                    </a:lnTo>
                    <a:lnTo>
                      <a:pt x="1178" y="650"/>
                    </a:lnTo>
                    <a:lnTo>
                      <a:pt x="1182" y="652"/>
                    </a:lnTo>
                    <a:lnTo>
                      <a:pt x="1182" y="650"/>
                    </a:lnTo>
                    <a:lnTo>
                      <a:pt x="1184" y="650"/>
                    </a:lnTo>
                    <a:lnTo>
                      <a:pt x="1185" y="652"/>
                    </a:lnTo>
                    <a:lnTo>
                      <a:pt x="1189" y="653"/>
                    </a:lnTo>
                    <a:lnTo>
                      <a:pt x="1192" y="655"/>
                    </a:lnTo>
                    <a:lnTo>
                      <a:pt x="1192" y="657"/>
                    </a:lnTo>
                    <a:lnTo>
                      <a:pt x="1194" y="660"/>
                    </a:lnTo>
                    <a:lnTo>
                      <a:pt x="1194" y="664"/>
                    </a:lnTo>
                    <a:lnTo>
                      <a:pt x="1192" y="666"/>
                    </a:lnTo>
                    <a:lnTo>
                      <a:pt x="1191" y="666"/>
                    </a:lnTo>
                    <a:lnTo>
                      <a:pt x="1189" y="662"/>
                    </a:lnTo>
                    <a:lnTo>
                      <a:pt x="1187" y="662"/>
                    </a:lnTo>
                    <a:lnTo>
                      <a:pt x="1185" y="664"/>
                    </a:lnTo>
                    <a:lnTo>
                      <a:pt x="1184" y="664"/>
                    </a:lnTo>
                    <a:lnTo>
                      <a:pt x="1184" y="662"/>
                    </a:lnTo>
                    <a:lnTo>
                      <a:pt x="1182" y="662"/>
                    </a:lnTo>
                    <a:lnTo>
                      <a:pt x="1178" y="662"/>
                    </a:lnTo>
                    <a:lnTo>
                      <a:pt x="1175" y="657"/>
                    </a:lnTo>
                    <a:lnTo>
                      <a:pt x="1175" y="657"/>
                    </a:lnTo>
                    <a:lnTo>
                      <a:pt x="1173" y="657"/>
                    </a:lnTo>
                    <a:lnTo>
                      <a:pt x="1170" y="657"/>
                    </a:lnTo>
                    <a:lnTo>
                      <a:pt x="1166" y="655"/>
                    </a:lnTo>
                    <a:lnTo>
                      <a:pt x="1168" y="657"/>
                    </a:lnTo>
                    <a:lnTo>
                      <a:pt x="1170" y="659"/>
                    </a:lnTo>
                    <a:lnTo>
                      <a:pt x="1175" y="659"/>
                    </a:lnTo>
                    <a:lnTo>
                      <a:pt x="1173" y="660"/>
                    </a:lnTo>
                    <a:lnTo>
                      <a:pt x="1168" y="660"/>
                    </a:lnTo>
                    <a:lnTo>
                      <a:pt x="1166" y="662"/>
                    </a:lnTo>
                    <a:lnTo>
                      <a:pt x="1163" y="662"/>
                    </a:lnTo>
                    <a:lnTo>
                      <a:pt x="1159" y="664"/>
                    </a:lnTo>
                    <a:lnTo>
                      <a:pt x="1161" y="666"/>
                    </a:lnTo>
                    <a:lnTo>
                      <a:pt x="1163" y="666"/>
                    </a:lnTo>
                    <a:lnTo>
                      <a:pt x="1163" y="664"/>
                    </a:lnTo>
                    <a:lnTo>
                      <a:pt x="1168" y="664"/>
                    </a:lnTo>
                    <a:lnTo>
                      <a:pt x="1170" y="662"/>
                    </a:lnTo>
                    <a:lnTo>
                      <a:pt x="1173" y="662"/>
                    </a:lnTo>
                    <a:lnTo>
                      <a:pt x="1175" y="666"/>
                    </a:lnTo>
                    <a:lnTo>
                      <a:pt x="1175" y="666"/>
                    </a:lnTo>
                    <a:lnTo>
                      <a:pt x="1175" y="666"/>
                    </a:lnTo>
                    <a:lnTo>
                      <a:pt x="1178" y="669"/>
                    </a:lnTo>
                    <a:lnTo>
                      <a:pt x="1175" y="669"/>
                    </a:lnTo>
                    <a:lnTo>
                      <a:pt x="1173" y="669"/>
                    </a:lnTo>
                    <a:lnTo>
                      <a:pt x="1170" y="671"/>
                    </a:lnTo>
                    <a:lnTo>
                      <a:pt x="1170" y="669"/>
                    </a:lnTo>
                    <a:lnTo>
                      <a:pt x="1170" y="666"/>
                    </a:lnTo>
                    <a:lnTo>
                      <a:pt x="1168" y="666"/>
                    </a:lnTo>
                    <a:lnTo>
                      <a:pt x="1166" y="669"/>
                    </a:lnTo>
                    <a:lnTo>
                      <a:pt x="1170" y="671"/>
                    </a:lnTo>
                    <a:lnTo>
                      <a:pt x="1170" y="671"/>
                    </a:lnTo>
                    <a:lnTo>
                      <a:pt x="1173" y="671"/>
                    </a:lnTo>
                    <a:lnTo>
                      <a:pt x="1173" y="674"/>
                    </a:lnTo>
                    <a:lnTo>
                      <a:pt x="1175" y="676"/>
                    </a:lnTo>
                    <a:lnTo>
                      <a:pt x="1170" y="676"/>
                    </a:lnTo>
                    <a:lnTo>
                      <a:pt x="1164" y="674"/>
                    </a:lnTo>
                    <a:lnTo>
                      <a:pt x="1161" y="674"/>
                    </a:lnTo>
                    <a:lnTo>
                      <a:pt x="1156" y="671"/>
                    </a:lnTo>
                    <a:lnTo>
                      <a:pt x="1152" y="671"/>
                    </a:lnTo>
                    <a:lnTo>
                      <a:pt x="1152" y="674"/>
                    </a:lnTo>
                    <a:lnTo>
                      <a:pt x="1156" y="674"/>
                    </a:lnTo>
                    <a:lnTo>
                      <a:pt x="1166" y="678"/>
                    </a:lnTo>
                    <a:lnTo>
                      <a:pt x="1166" y="680"/>
                    </a:lnTo>
                    <a:lnTo>
                      <a:pt x="1164" y="681"/>
                    </a:lnTo>
                    <a:lnTo>
                      <a:pt x="1159" y="678"/>
                    </a:lnTo>
                    <a:lnTo>
                      <a:pt x="1158" y="678"/>
                    </a:lnTo>
                    <a:lnTo>
                      <a:pt x="1156" y="681"/>
                    </a:lnTo>
                    <a:lnTo>
                      <a:pt x="1158" y="680"/>
                    </a:lnTo>
                    <a:lnTo>
                      <a:pt x="1159" y="681"/>
                    </a:lnTo>
                    <a:lnTo>
                      <a:pt x="1161" y="683"/>
                    </a:lnTo>
                    <a:lnTo>
                      <a:pt x="1163" y="683"/>
                    </a:lnTo>
                    <a:lnTo>
                      <a:pt x="1164" y="683"/>
                    </a:lnTo>
                    <a:lnTo>
                      <a:pt x="1164" y="685"/>
                    </a:lnTo>
                    <a:lnTo>
                      <a:pt x="1166" y="688"/>
                    </a:lnTo>
                    <a:lnTo>
                      <a:pt x="1166" y="686"/>
                    </a:lnTo>
                    <a:lnTo>
                      <a:pt x="1168" y="685"/>
                    </a:lnTo>
                    <a:lnTo>
                      <a:pt x="1170" y="685"/>
                    </a:lnTo>
                    <a:lnTo>
                      <a:pt x="1170" y="686"/>
                    </a:lnTo>
                    <a:lnTo>
                      <a:pt x="1170" y="688"/>
                    </a:lnTo>
                    <a:lnTo>
                      <a:pt x="1170" y="690"/>
                    </a:lnTo>
                    <a:lnTo>
                      <a:pt x="1170" y="690"/>
                    </a:lnTo>
                    <a:lnTo>
                      <a:pt x="1170" y="686"/>
                    </a:lnTo>
                    <a:lnTo>
                      <a:pt x="1173" y="686"/>
                    </a:lnTo>
                    <a:lnTo>
                      <a:pt x="1175" y="688"/>
                    </a:lnTo>
                    <a:lnTo>
                      <a:pt x="1178" y="688"/>
                    </a:lnTo>
                    <a:lnTo>
                      <a:pt x="1182" y="688"/>
                    </a:lnTo>
                    <a:lnTo>
                      <a:pt x="1182" y="692"/>
                    </a:lnTo>
                    <a:lnTo>
                      <a:pt x="1182" y="693"/>
                    </a:lnTo>
                    <a:lnTo>
                      <a:pt x="1178" y="692"/>
                    </a:lnTo>
                    <a:lnTo>
                      <a:pt x="1175" y="690"/>
                    </a:lnTo>
                    <a:lnTo>
                      <a:pt x="1170" y="692"/>
                    </a:lnTo>
                    <a:lnTo>
                      <a:pt x="1166" y="693"/>
                    </a:lnTo>
                    <a:lnTo>
                      <a:pt x="1166" y="697"/>
                    </a:lnTo>
                    <a:lnTo>
                      <a:pt x="1170" y="693"/>
                    </a:lnTo>
                    <a:lnTo>
                      <a:pt x="1173" y="693"/>
                    </a:lnTo>
                    <a:lnTo>
                      <a:pt x="1175" y="693"/>
                    </a:lnTo>
                    <a:lnTo>
                      <a:pt x="1173" y="693"/>
                    </a:lnTo>
                    <a:lnTo>
                      <a:pt x="1173" y="697"/>
                    </a:lnTo>
                    <a:lnTo>
                      <a:pt x="1175" y="697"/>
                    </a:lnTo>
                    <a:lnTo>
                      <a:pt x="1178" y="697"/>
                    </a:lnTo>
                    <a:lnTo>
                      <a:pt x="1178" y="697"/>
                    </a:lnTo>
                    <a:lnTo>
                      <a:pt x="1178" y="699"/>
                    </a:lnTo>
                    <a:lnTo>
                      <a:pt x="1182" y="699"/>
                    </a:lnTo>
                    <a:lnTo>
                      <a:pt x="1182" y="702"/>
                    </a:lnTo>
                    <a:lnTo>
                      <a:pt x="1182" y="706"/>
                    </a:lnTo>
                    <a:lnTo>
                      <a:pt x="1182" y="707"/>
                    </a:lnTo>
                    <a:lnTo>
                      <a:pt x="1182" y="709"/>
                    </a:lnTo>
                    <a:lnTo>
                      <a:pt x="1182" y="709"/>
                    </a:lnTo>
                    <a:lnTo>
                      <a:pt x="1182" y="706"/>
                    </a:lnTo>
                    <a:lnTo>
                      <a:pt x="1184" y="706"/>
                    </a:lnTo>
                    <a:lnTo>
                      <a:pt x="1187" y="706"/>
                    </a:lnTo>
                    <a:lnTo>
                      <a:pt x="1187" y="706"/>
                    </a:lnTo>
                    <a:lnTo>
                      <a:pt x="1185" y="707"/>
                    </a:lnTo>
                    <a:lnTo>
                      <a:pt x="1182" y="714"/>
                    </a:lnTo>
                    <a:lnTo>
                      <a:pt x="1182" y="716"/>
                    </a:lnTo>
                    <a:lnTo>
                      <a:pt x="1182" y="720"/>
                    </a:lnTo>
                    <a:lnTo>
                      <a:pt x="1182" y="718"/>
                    </a:lnTo>
                    <a:lnTo>
                      <a:pt x="1185" y="714"/>
                    </a:lnTo>
                    <a:lnTo>
                      <a:pt x="1185" y="713"/>
                    </a:lnTo>
                    <a:lnTo>
                      <a:pt x="1187" y="709"/>
                    </a:lnTo>
                    <a:lnTo>
                      <a:pt x="1191" y="707"/>
                    </a:lnTo>
                    <a:lnTo>
                      <a:pt x="1191" y="707"/>
                    </a:lnTo>
                    <a:lnTo>
                      <a:pt x="1191" y="706"/>
                    </a:lnTo>
                    <a:lnTo>
                      <a:pt x="1194" y="702"/>
                    </a:lnTo>
                    <a:lnTo>
                      <a:pt x="1194" y="706"/>
                    </a:lnTo>
                    <a:lnTo>
                      <a:pt x="1194" y="706"/>
                    </a:lnTo>
                    <a:lnTo>
                      <a:pt x="1191" y="711"/>
                    </a:lnTo>
                    <a:lnTo>
                      <a:pt x="1189" y="713"/>
                    </a:lnTo>
                    <a:lnTo>
                      <a:pt x="1189" y="716"/>
                    </a:lnTo>
                    <a:lnTo>
                      <a:pt x="1189" y="720"/>
                    </a:lnTo>
                    <a:lnTo>
                      <a:pt x="1191" y="720"/>
                    </a:lnTo>
                    <a:lnTo>
                      <a:pt x="1191" y="716"/>
                    </a:lnTo>
                    <a:lnTo>
                      <a:pt x="1191" y="713"/>
                    </a:lnTo>
                    <a:lnTo>
                      <a:pt x="1192" y="711"/>
                    </a:lnTo>
                    <a:lnTo>
                      <a:pt x="1194" y="709"/>
                    </a:lnTo>
                    <a:lnTo>
                      <a:pt x="1197" y="706"/>
                    </a:lnTo>
                    <a:lnTo>
                      <a:pt x="1201" y="706"/>
                    </a:lnTo>
                    <a:lnTo>
                      <a:pt x="1201" y="706"/>
                    </a:lnTo>
                    <a:lnTo>
                      <a:pt x="1201" y="709"/>
                    </a:lnTo>
                    <a:lnTo>
                      <a:pt x="1201" y="711"/>
                    </a:lnTo>
                    <a:lnTo>
                      <a:pt x="1197" y="711"/>
                    </a:lnTo>
                    <a:lnTo>
                      <a:pt x="1196" y="714"/>
                    </a:lnTo>
                    <a:lnTo>
                      <a:pt x="1196" y="716"/>
                    </a:lnTo>
                    <a:lnTo>
                      <a:pt x="1196" y="718"/>
                    </a:lnTo>
                    <a:lnTo>
                      <a:pt x="1197" y="716"/>
                    </a:lnTo>
                    <a:lnTo>
                      <a:pt x="1197" y="718"/>
                    </a:lnTo>
                    <a:lnTo>
                      <a:pt x="1201" y="716"/>
                    </a:lnTo>
                    <a:lnTo>
                      <a:pt x="1204" y="714"/>
                    </a:lnTo>
                    <a:lnTo>
                      <a:pt x="1204" y="716"/>
                    </a:lnTo>
                    <a:lnTo>
                      <a:pt x="1204" y="721"/>
                    </a:lnTo>
                    <a:lnTo>
                      <a:pt x="1204" y="721"/>
                    </a:lnTo>
                    <a:lnTo>
                      <a:pt x="1204" y="725"/>
                    </a:lnTo>
                    <a:lnTo>
                      <a:pt x="1204" y="725"/>
                    </a:lnTo>
                    <a:lnTo>
                      <a:pt x="1204" y="725"/>
                    </a:lnTo>
                    <a:lnTo>
                      <a:pt x="1206" y="728"/>
                    </a:lnTo>
                    <a:lnTo>
                      <a:pt x="1204" y="728"/>
                    </a:lnTo>
                    <a:lnTo>
                      <a:pt x="1201" y="728"/>
                    </a:lnTo>
                    <a:lnTo>
                      <a:pt x="1204" y="728"/>
                    </a:lnTo>
                    <a:lnTo>
                      <a:pt x="1206" y="730"/>
                    </a:lnTo>
                    <a:lnTo>
                      <a:pt x="1201" y="733"/>
                    </a:lnTo>
                    <a:lnTo>
                      <a:pt x="1197" y="733"/>
                    </a:lnTo>
                    <a:lnTo>
                      <a:pt x="1197" y="733"/>
                    </a:lnTo>
                    <a:lnTo>
                      <a:pt x="1201" y="733"/>
                    </a:lnTo>
                    <a:lnTo>
                      <a:pt x="1206" y="733"/>
                    </a:lnTo>
                    <a:lnTo>
                      <a:pt x="1210" y="733"/>
                    </a:lnTo>
                    <a:lnTo>
                      <a:pt x="1211" y="733"/>
                    </a:lnTo>
                    <a:lnTo>
                      <a:pt x="1211" y="733"/>
                    </a:lnTo>
                    <a:lnTo>
                      <a:pt x="1210" y="735"/>
                    </a:lnTo>
                    <a:lnTo>
                      <a:pt x="1210" y="739"/>
                    </a:lnTo>
                    <a:lnTo>
                      <a:pt x="1210" y="735"/>
                    </a:lnTo>
                    <a:lnTo>
                      <a:pt x="1213" y="735"/>
                    </a:lnTo>
                    <a:lnTo>
                      <a:pt x="1215" y="733"/>
                    </a:lnTo>
                    <a:lnTo>
                      <a:pt x="1218" y="730"/>
                    </a:lnTo>
                    <a:lnTo>
                      <a:pt x="1220" y="733"/>
                    </a:lnTo>
                    <a:lnTo>
                      <a:pt x="1220" y="733"/>
                    </a:lnTo>
                    <a:lnTo>
                      <a:pt x="1218" y="735"/>
                    </a:lnTo>
                    <a:lnTo>
                      <a:pt x="1217" y="735"/>
                    </a:lnTo>
                    <a:lnTo>
                      <a:pt x="1215" y="739"/>
                    </a:lnTo>
                    <a:lnTo>
                      <a:pt x="1213" y="742"/>
                    </a:lnTo>
                    <a:lnTo>
                      <a:pt x="1210" y="744"/>
                    </a:lnTo>
                    <a:lnTo>
                      <a:pt x="1210" y="746"/>
                    </a:lnTo>
                    <a:lnTo>
                      <a:pt x="1210" y="749"/>
                    </a:lnTo>
                    <a:lnTo>
                      <a:pt x="1210" y="749"/>
                    </a:lnTo>
                    <a:lnTo>
                      <a:pt x="1213" y="746"/>
                    </a:lnTo>
                    <a:lnTo>
                      <a:pt x="1213" y="744"/>
                    </a:lnTo>
                    <a:lnTo>
                      <a:pt x="1217" y="740"/>
                    </a:lnTo>
                    <a:lnTo>
                      <a:pt x="1220" y="739"/>
                    </a:lnTo>
                    <a:lnTo>
                      <a:pt x="1220" y="742"/>
                    </a:lnTo>
                    <a:lnTo>
                      <a:pt x="1217" y="746"/>
                    </a:lnTo>
                    <a:lnTo>
                      <a:pt x="1217" y="749"/>
                    </a:lnTo>
                    <a:lnTo>
                      <a:pt x="1215" y="753"/>
                    </a:lnTo>
                    <a:lnTo>
                      <a:pt x="1218" y="751"/>
                    </a:lnTo>
                    <a:lnTo>
                      <a:pt x="1220" y="746"/>
                    </a:lnTo>
                    <a:lnTo>
                      <a:pt x="1220" y="744"/>
                    </a:lnTo>
                    <a:lnTo>
                      <a:pt x="1220" y="742"/>
                    </a:lnTo>
                    <a:lnTo>
                      <a:pt x="1220" y="744"/>
                    </a:lnTo>
                    <a:lnTo>
                      <a:pt x="1224" y="749"/>
                    </a:lnTo>
                    <a:lnTo>
                      <a:pt x="1224" y="751"/>
                    </a:lnTo>
                    <a:lnTo>
                      <a:pt x="1224" y="751"/>
                    </a:lnTo>
                    <a:lnTo>
                      <a:pt x="1224" y="746"/>
                    </a:lnTo>
                    <a:lnTo>
                      <a:pt x="1227" y="744"/>
                    </a:lnTo>
                    <a:lnTo>
                      <a:pt x="1229" y="742"/>
                    </a:lnTo>
                    <a:lnTo>
                      <a:pt x="1232" y="742"/>
                    </a:lnTo>
                    <a:lnTo>
                      <a:pt x="1229" y="746"/>
                    </a:lnTo>
                    <a:lnTo>
                      <a:pt x="1232" y="746"/>
                    </a:lnTo>
                    <a:lnTo>
                      <a:pt x="1232" y="746"/>
                    </a:lnTo>
                    <a:lnTo>
                      <a:pt x="1234" y="747"/>
                    </a:lnTo>
                    <a:lnTo>
                      <a:pt x="1234" y="751"/>
                    </a:lnTo>
                    <a:lnTo>
                      <a:pt x="1236" y="751"/>
                    </a:lnTo>
                    <a:lnTo>
                      <a:pt x="1237" y="753"/>
                    </a:lnTo>
                    <a:lnTo>
                      <a:pt x="1237" y="753"/>
                    </a:lnTo>
                    <a:lnTo>
                      <a:pt x="1239" y="756"/>
                    </a:lnTo>
                    <a:lnTo>
                      <a:pt x="1241" y="758"/>
                    </a:lnTo>
                    <a:lnTo>
                      <a:pt x="1239" y="758"/>
                    </a:lnTo>
                    <a:lnTo>
                      <a:pt x="1237" y="760"/>
                    </a:lnTo>
                    <a:lnTo>
                      <a:pt x="1234" y="760"/>
                    </a:lnTo>
                    <a:lnTo>
                      <a:pt x="1234" y="758"/>
                    </a:lnTo>
                    <a:lnTo>
                      <a:pt x="1232" y="756"/>
                    </a:lnTo>
                    <a:lnTo>
                      <a:pt x="1232" y="756"/>
                    </a:lnTo>
                    <a:lnTo>
                      <a:pt x="1232" y="753"/>
                    </a:lnTo>
                    <a:lnTo>
                      <a:pt x="1229" y="756"/>
                    </a:lnTo>
                    <a:lnTo>
                      <a:pt x="1229" y="756"/>
                    </a:lnTo>
                    <a:lnTo>
                      <a:pt x="1229" y="756"/>
                    </a:lnTo>
                    <a:lnTo>
                      <a:pt x="1232" y="756"/>
                    </a:lnTo>
                    <a:lnTo>
                      <a:pt x="1232" y="758"/>
                    </a:lnTo>
                    <a:lnTo>
                      <a:pt x="1232" y="758"/>
                    </a:lnTo>
                    <a:lnTo>
                      <a:pt x="1232" y="760"/>
                    </a:lnTo>
                    <a:lnTo>
                      <a:pt x="1232" y="761"/>
                    </a:lnTo>
                    <a:lnTo>
                      <a:pt x="1232" y="761"/>
                    </a:lnTo>
                    <a:lnTo>
                      <a:pt x="1229" y="761"/>
                    </a:lnTo>
                    <a:lnTo>
                      <a:pt x="1229" y="763"/>
                    </a:lnTo>
                    <a:lnTo>
                      <a:pt x="1229" y="763"/>
                    </a:lnTo>
                    <a:lnTo>
                      <a:pt x="1232" y="763"/>
                    </a:lnTo>
                    <a:lnTo>
                      <a:pt x="1234" y="763"/>
                    </a:lnTo>
                    <a:lnTo>
                      <a:pt x="1234" y="765"/>
                    </a:lnTo>
                    <a:lnTo>
                      <a:pt x="1232" y="766"/>
                    </a:lnTo>
                    <a:lnTo>
                      <a:pt x="1232" y="766"/>
                    </a:lnTo>
                    <a:lnTo>
                      <a:pt x="1229" y="768"/>
                    </a:lnTo>
                    <a:lnTo>
                      <a:pt x="1224" y="766"/>
                    </a:lnTo>
                    <a:lnTo>
                      <a:pt x="1220" y="766"/>
                    </a:lnTo>
                    <a:lnTo>
                      <a:pt x="1224" y="763"/>
                    </a:lnTo>
                    <a:lnTo>
                      <a:pt x="1224" y="763"/>
                    </a:lnTo>
                    <a:lnTo>
                      <a:pt x="1220" y="761"/>
                    </a:lnTo>
                    <a:lnTo>
                      <a:pt x="1220" y="760"/>
                    </a:lnTo>
                    <a:lnTo>
                      <a:pt x="1218" y="760"/>
                    </a:lnTo>
                    <a:lnTo>
                      <a:pt x="1218" y="761"/>
                    </a:lnTo>
                    <a:lnTo>
                      <a:pt x="1220" y="763"/>
                    </a:lnTo>
                    <a:lnTo>
                      <a:pt x="1220" y="766"/>
                    </a:lnTo>
                    <a:lnTo>
                      <a:pt x="1220" y="768"/>
                    </a:lnTo>
                    <a:lnTo>
                      <a:pt x="1218" y="768"/>
                    </a:lnTo>
                    <a:lnTo>
                      <a:pt x="1215" y="766"/>
                    </a:lnTo>
                    <a:lnTo>
                      <a:pt x="1215" y="765"/>
                    </a:lnTo>
                    <a:lnTo>
                      <a:pt x="1215" y="768"/>
                    </a:lnTo>
                    <a:lnTo>
                      <a:pt x="1217" y="770"/>
                    </a:lnTo>
                    <a:lnTo>
                      <a:pt x="1220" y="770"/>
                    </a:lnTo>
                    <a:lnTo>
                      <a:pt x="1220" y="772"/>
                    </a:lnTo>
                    <a:lnTo>
                      <a:pt x="1224" y="772"/>
                    </a:lnTo>
                    <a:lnTo>
                      <a:pt x="1224" y="773"/>
                    </a:lnTo>
                    <a:lnTo>
                      <a:pt x="1224" y="775"/>
                    </a:lnTo>
                    <a:lnTo>
                      <a:pt x="1218" y="775"/>
                    </a:lnTo>
                    <a:lnTo>
                      <a:pt x="1217" y="773"/>
                    </a:lnTo>
                    <a:lnTo>
                      <a:pt x="1213" y="772"/>
                    </a:lnTo>
                    <a:lnTo>
                      <a:pt x="1211" y="770"/>
                    </a:lnTo>
                    <a:lnTo>
                      <a:pt x="1211" y="770"/>
                    </a:lnTo>
                    <a:lnTo>
                      <a:pt x="1211" y="772"/>
                    </a:lnTo>
                    <a:lnTo>
                      <a:pt x="1215" y="775"/>
                    </a:lnTo>
                    <a:lnTo>
                      <a:pt x="1217" y="775"/>
                    </a:lnTo>
                    <a:lnTo>
                      <a:pt x="1217" y="780"/>
                    </a:lnTo>
                    <a:lnTo>
                      <a:pt x="1215" y="784"/>
                    </a:lnTo>
                    <a:lnTo>
                      <a:pt x="1213" y="780"/>
                    </a:lnTo>
                    <a:lnTo>
                      <a:pt x="1213" y="780"/>
                    </a:lnTo>
                    <a:lnTo>
                      <a:pt x="1211" y="779"/>
                    </a:lnTo>
                    <a:lnTo>
                      <a:pt x="1210" y="775"/>
                    </a:lnTo>
                    <a:lnTo>
                      <a:pt x="1210" y="779"/>
                    </a:lnTo>
                    <a:lnTo>
                      <a:pt x="1210" y="780"/>
                    </a:lnTo>
                    <a:lnTo>
                      <a:pt x="1210" y="784"/>
                    </a:lnTo>
                    <a:lnTo>
                      <a:pt x="1210" y="786"/>
                    </a:lnTo>
                    <a:lnTo>
                      <a:pt x="1210" y="786"/>
                    </a:lnTo>
                    <a:lnTo>
                      <a:pt x="1210" y="786"/>
                    </a:lnTo>
                    <a:lnTo>
                      <a:pt x="1206" y="786"/>
                    </a:lnTo>
                    <a:lnTo>
                      <a:pt x="1206" y="784"/>
                    </a:lnTo>
                    <a:lnTo>
                      <a:pt x="1204" y="784"/>
                    </a:lnTo>
                    <a:lnTo>
                      <a:pt x="1204" y="784"/>
                    </a:lnTo>
                    <a:lnTo>
                      <a:pt x="1204" y="786"/>
                    </a:lnTo>
                    <a:lnTo>
                      <a:pt x="1201" y="784"/>
                    </a:lnTo>
                    <a:lnTo>
                      <a:pt x="1201" y="784"/>
                    </a:lnTo>
                    <a:lnTo>
                      <a:pt x="1201" y="780"/>
                    </a:lnTo>
                    <a:lnTo>
                      <a:pt x="1201" y="779"/>
                    </a:lnTo>
                    <a:lnTo>
                      <a:pt x="1201" y="775"/>
                    </a:lnTo>
                    <a:lnTo>
                      <a:pt x="1197" y="779"/>
                    </a:lnTo>
                    <a:lnTo>
                      <a:pt x="1197" y="784"/>
                    </a:lnTo>
                    <a:lnTo>
                      <a:pt x="1197" y="784"/>
                    </a:lnTo>
                    <a:lnTo>
                      <a:pt x="1196" y="784"/>
                    </a:lnTo>
                    <a:lnTo>
                      <a:pt x="1197" y="784"/>
                    </a:lnTo>
                    <a:lnTo>
                      <a:pt x="1197" y="786"/>
                    </a:lnTo>
                    <a:lnTo>
                      <a:pt x="1197" y="786"/>
                    </a:lnTo>
                    <a:lnTo>
                      <a:pt x="1197" y="787"/>
                    </a:lnTo>
                    <a:lnTo>
                      <a:pt x="1196" y="787"/>
                    </a:lnTo>
                    <a:lnTo>
                      <a:pt x="1194" y="787"/>
                    </a:lnTo>
                    <a:lnTo>
                      <a:pt x="1194" y="787"/>
                    </a:lnTo>
                    <a:lnTo>
                      <a:pt x="1196" y="789"/>
                    </a:lnTo>
                    <a:lnTo>
                      <a:pt x="1197" y="789"/>
                    </a:lnTo>
                    <a:lnTo>
                      <a:pt x="1197" y="791"/>
                    </a:lnTo>
                    <a:lnTo>
                      <a:pt x="1197" y="793"/>
                    </a:lnTo>
                    <a:lnTo>
                      <a:pt x="1196" y="794"/>
                    </a:lnTo>
                    <a:lnTo>
                      <a:pt x="1196" y="796"/>
                    </a:lnTo>
                    <a:lnTo>
                      <a:pt x="1197" y="798"/>
                    </a:lnTo>
                    <a:lnTo>
                      <a:pt x="1197" y="799"/>
                    </a:lnTo>
                    <a:lnTo>
                      <a:pt x="1196" y="799"/>
                    </a:lnTo>
                    <a:lnTo>
                      <a:pt x="1194" y="799"/>
                    </a:lnTo>
                    <a:lnTo>
                      <a:pt x="1194" y="799"/>
                    </a:lnTo>
                    <a:lnTo>
                      <a:pt x="1196" y="801"/>
                    </a:lnTo>
                    <a:lnTo>
                      <a:pt x="1197" y="803"/>
                    </a:lnTo>
                    <a:lnTo>
                      <a:pt x="1196" y="806"/>
                    </a:lnTo>
                    <a:lnTo>
                      <a:pt x="1192" y="808"/>
                    </a:lnTo>
                    <a:lnTo>
                      <a:pt x="1192" y="808"/>
                    </a:lnTo>
                    <a:lnTo>
                      <a:pt x="1191" y="808"/>
                    </a:lnTo>
                    <a:lnTo>
                      <a:pt x="1191" y="806"/>
                    </a:lnTo>
                    <a:lnTo>
                      <a:pt x="1189" y="806"/>
                    </a:lnTo>
                    <a:lnTo>
                      <a:pt x="1189" y="803"/>
                    </a:lnTo>
                    <a:lnTo>
                      <a:pt x="1187" y="803"/>
                    </a:lnTo>
                    <a:lnTo>
                      <a:pt x="1187" y="803"/>
                    </a:lnTo>
                    <a:lnTo>
                      <a:pt x="1189" y="801"/>
                    </a:lnTo>
                    <a:lnTo>
                      <a:pt x="1189" y="799"/>
                    </a:lnTo>
                    <a:lnTo>
                      <a:pt x="1187" y="799"/>
                    </a:lnTo>
                    <a:lnTo>
                      <a:pt x="1185" y="801"/>
                    </a:lnTo>
                    <a:lnTo>
                      <a:pt x="1184" y="803"/>
                    </a:lnTo>
                    <a:lnTo>
                      <a:pt x="1184" y="803"/>
                    </a:lnTo>
                    <a:lnTo>
                      <a:pt x="1182" y="801"/>
                    </a:lnTo>
                    <a:lnTo>
                      <a:pt x="1182" y="799"/>
                    </a:lnTo>
                    <a:lnTo>
                      <a:pt x="1182" y="798"/>
                    </a:lnTo>
                    <a:lnTo>
                      <a:pt x="1182" y="796"/>
                    </a:lnTo>
                    <a:lnTo>
                      <a:pt x="1182" y="794"/>
                    </a:lnTo>
                    <a:lnTo>
                      <a:pt x="1182" y="794"/>
                    </a:lnTo>
                    <a:lnTo>
                      <a:pt x="1184" y="793"/>
                    </a:lnTo>
                    <a:lnTo>
                      <a:pt x="1182" y="791"/>
                    </a:lnTo>
                    <a:lnTo>
                      <a:pt x="1182" y="794"/>
                    </a:lnTo>
                    <a:lnTo>
                      <a:pt x="1178" y="796"/>
                    </a:lnTo>
                    <a:lnTo>
                      <a:pt x="1178" y="799"/>
                    </a:lnTo>
                    <a:lnTo>
                      <a:pt x="1178" y="798"/>
                    </a:lnTo>
                    <a:lnTo>
                      <a:pt x="1178" y="796"/>
                    </a:lnTo>
                    <a:lnTo>
                      <a:pt x="1175" y="794"/>
                    </a:lnTo>
                    <a:lnTo>
                      <a:pt x="1175" y="793"/>
                    </a:lnTo>
                    <a:lnTo>
                      <a:pt x="1175" y="791"/>
                    </a:lnTo>
                    <a:lnTo>
                      <a:pt x="1178" y="789"/>
                    </a:lnTo>
                    <a:lnTo>
                      <a:pt x="1178" y="789"/>
                    </a:lnTo>
                    <a:lnTo>
                      <a:pt x="1182" y="787"/>
                    </a:lnTo>
                    <a:lnTo>
                      <a:pt x="1182" y="787"/>
                    </a:lnTo>
                    <a:lnTo>
                      <a:pt x="1178" y="787"/>
                    </a:lnTo>
                    <a:lnTo>
                      <a:pt x="1175" y="787"/>
                    </a:lnTo>
                    <a:lnTo>
                      <a:pt x="1175" y="787"/>
                    </a:lnTo>
                    <a:lnTo>
                      <a:pt x="1175" y="786"/>
                    </a:lnTo>
                    <a:lnTo>
                      <a:pt x="1175" y="784"/>
                    </a:lnTo>
                    <a:lnTo>
                      <a:pt x="1178" y="784"/>
                    </a:lnTo>
                    <a:lnTo>
                      <a:pt x="1178" y="780"/>
                    </a:lnTo>
                    <a:lnTo>
                      <a:pt x="1178" y="780"/>
                    </a:lnTo>
                    <a:lnTo>
                      <a:pt x="1175" y="784"/>
                    </a:lnTo>
                    <a:lnTo>
                      <a:pt x="1175" y="780"/>
                    </a:lnTo>
                    <a:lnTo>
                      <a:pt x="1175" y="780"/>
                    </a:lnTo>
                    <a:lnTo>
                      <a:pt x="1175" y="780"/>
                    </a:lnTo>
                    <a:lnTo>
                      <a:pt x="1178" y="779"/>
                    </a:lnTo>
                    <a:lnTo>
                      <a:pt x="1182" y="779"/>
                    </a:lnTo>
                    <a:lnTo>
                      <a:pt x="1178" y="775"/>
                    </a:lnTo>
                    <a:lnTo>
                      <a:pt x="1175" y="775"/>
                    </a:lnTo>
                    <a:lnTo>
                      <a:pt x="1175" y="779"/>
                    </a:lnTo>
                    <a:lnTo>
                      <a:pt x="1173" y="775"/>
                    </a:lnTo>
                    <a:lnTo>
                      <a:pt x="1173" y="775"/>
                    </a:lnTo>
                    <a:lnTo>
                      <a:pt x="1175" y="772"/>
                    </a:lnTo>
                    <a:lnTo>
                      <a:pt x="1178" y="772"/>
                    </a:lnTo>
                    <a:lnTo>
                      <a:pt x="1182" y="772"/>
                    </a:lnTo>
                    <a:lnTo>
                      <a:pt x="1184" y="768"/>
                    </a:lnTo>
                    <a:lnTo>
                      <a:pt x="1185" y="766"/>
                    </a:lnTo>
                    <a:lnTo>
                      <a:pt x="1187" y="765"/>
                    </a:lnTo>
                    <a:lnTo>
                      <a:pt x="1189" y="761"/>
                    </a:lnTo>
                    <a:lnTo>
                      <a:pt x="1191" y="761"/>
                    </a:lnTo>
                    <a:lnTo>
                      <a:pt x="1191" y="760"/>
                    </a:lnTo>
                    <a:lnTo>
                      <a:pt x="1189" y="760"/>
                    </a:lnTo>
                    <a:lnTo>
                      <a:pt x="1185" y="761"/>
                    </a:lnTo>
                    <a:lnTo>
                      <a:pt x="1184" y="763"/>
                    </a:lnTo>
                    <a:lnTo>
                      <a:pt x="1182" y="766"/>
                    </a:lnTo>
                    <a:lnTo>
                      <a:pt x="1178" y="768"/>
                    </a:lnTo>
                    <a:lnTo>
                      <a:pt x="1175" y="768"/>
                    </a:lnTo>
                    <a:lnTo>
                      <a:pt x="1173" y="772"/>
                    </a:lnTo>
                    <a:lnTo>
                      <a:pt x="1170" y="772"/>
                    </a:lnTo>
                    <a:lnTo>
                      <a:pt x="1168" y="770"/>
                    </a:lnTo>
                    <a:lnTo>
                      <a:pt x="1168" y="770"/>
                    </a:lnTo>
                    <a:lnTo>
                      <a:pt x="1170" y="765"/>
                    </a:lnTo>
                    <a:lnTo>
                      <a:pt x="1175" y="761"/>
                    </a:lnTo>
                    <a:lnTo>
                      <a:pt x="1175" y="761"/>
                    </a:lnTo>
                    <a:lnTo>
                      <a:pt x="1178" y="760"/>
                    </a:lnTo>
                    <a:lnTo>
                      <a:pt x="1178" y="756"/>
                    </a:lnTo>
                    <a:lnTo>
                      <a:pt x="1175" y="760"/>
                    </a:lnTo>
                    <a:lnTo>
                      <a:pt x="1168" y="765"/>
                    </a:lnTo>
                    <a:lnTo>
                      <a:pt x="1166" y="765"/>
                    </a:lnTo>
                    <a:lnTo>
                      <a:pt x="1164" y="765"/>
                    </a:lnTo>
                    <a:lnTo>
                      <a:pt x="1164" y="763"/>
                    </a:lnTo>
                    <a:lnTo>
                      <a:pt x="1164" y="761"/>
                    </a:lnTo>
                    <a:lnTo>
                      <a:pt x="1163" y="760"/>
                    </a:lnTo>
                    <a:lnTo>
                      <a:pt x="1161" y="761"/>
                    </a:lnTo>
                    <a:lnTo>
                      <a:pt x="1159" y="760"/>
                    </a:lnTo>
                    <a:lnTo>
                      <a:pt x="1161" y="758"/>
                    </a:lnTo>
                    <a:lnTo>
                      <a:pt x="1163" y="758"/>
                    </a:lnTo>
                    <a:lnTo>
                      <a:pt x="1163" y="756"/>
                    </a:lnTo>
                    <a:lnTo>
                      <a:pt x="1161" y="756"/>
                    </a:lnTo>
                    <a:lnTo>
                      <a:pt x="1159" y="756"/>
                    </a:lnTo>
                    <a:lnTo>
                      <a:pt x="1159" y="756"/>
                    </a:lnTo>
                    <a:lnTo>
                      <a:pt x="1159" y="753"/>
                    </a:lnTo>
                    <a:lnTo>
                      <a:pt x="1161" y="751"/>
                    </a:lnTo>
                    <a:lnTo>
                      <a:pt x="1161" y="749"/>
                    </a:lnTo>
                    <a:lnTo>
                      <a:pt x="1159" y="749"/>
                    </a:lnTo>
                    <a:lnTo>
                      <a:pt x="1158" y="747"/>
                    </a:lnTo>
                    <a:lnTo>
                      <a:pt x="1156" y="747"/>
                    </a:lnTo>
                    <a:lnTo>
                      <a:pt x="1156" y="749"/>
                    </a:lnTo>
                    <a:lnTo>
                      <a:pt x="1158" y="751"/>
                    </a:lnTo>
                    <a:lnTo>
                      <a:pt x="1156" y="753"/>
                    </a:lnTo>
                    <a:lnTo>
                      <a:pt x="1152" y="751"/>
                    </a:lnTo>
                    <a:lnTo>
                      <a:pt x="1151" y="749"/>
                    </a:lnTo>
                    <a:lnTo>
                      <a:pt x="1147" y="749"/>
                    </a:lnTo>
                    <a:lnTo>
                      <a:pt x="1151" y="751"/>
                    </a:lnTo>
                    <a:lnTo>
                      <a:pt x="1152" y="753"/>
                    </a:lnTo>
                    <a:lnTo>
                      <a:pt x="1156" y="756"/>
                    </a:lnTo>
                    <a:lnTo>
                      <a:pt x="1151" y="756"/>
                    </a:lnTo>
                    <a:lnTo>
                      <a:pt x="1151" y="756"/>
                    </a:lnTo>
                    <a:lnTo>
                      <a:pt x="1151" y="758"/>
                    </a:lnTo>
                    <a:lnTo>
                      <a:pt x="1151" y="758"/>
                    </a:lnTo>
                    <a:lnTo>
                      <a:pt x="1147" y="756"/>
                    </a:lnTo>
                    <a:lnTo>
                      <a:pt x="1147" y="753"/>
                    </a:lnTo>
                    <a:lnTo>
                      <a:pt x="1147" y="753"/>
                    </a:lnTo>
                    <a:lnTo>
                      <a:pt x="1145" y="753"/>
                    </a:lnTo>
                    <a:lnTo>
                      <a:pt x="1147" y="756"/>
                    </a:lnTo>
                    <a:lnTo>
                      <a:pt x="1147" y="756"/>
                    </a:lnTo>
                    <a:lnTo>
                      <a:pt x="1147" y="760"/>
                    </a:lnTo>
                    <a:lnTo>
                      <a:pt x="1147" y="760"/>
                    </a:lnTo>
                    <a:lnTo>
                      <a:pt x="1151" y="761"/>
                    </a:lnTo>
                    <a:lnTo>
                      <a:pt x="1151" y="765"/>
                    </a:lnTo>
                    <a:lnTo>
                      <a:pt x="1151" y="766"/>
                    </a:lnTo>
                    <a:lnTo>
                      <a:pt x="1151" y="768"/>
                    </a:lnTo>
                    <a:lnTo>
                      <a:pt x="1151" y="770"/>
                    </a:lnTo>
                    <a:lnTo>
                      <a:pt x="1151" y="770"/>
                    </a:lnTo>
                    <a:lnTo>
                      <a:pt x="1147" y="770"/>
                    </a:lnTo>
                    <a:lnTo>
                      <a:pt x="1145" y="768"/>
                    </a:lnTo>
                    <a:lnTo>
                      <a:pt x="1145" y="770"/>
                    </a:lnTo>
                    <a:lnTo>
                      <a:pt x="1144" y="770"/>
                    </a:lnTo>
                    <a:lnTo>
                      <a:pt x="1140" y="766"/>
                    </a:lnTo>
                    <a:lnTo>
                      <a:pt x="1140" y="765"/>
                    </a:lnTo>
                    <a:lnTo>
                      <a:pt x="1140" y="763"/>
                    </a:lnTo>
                    <a:lnTo>
                      <a:pt x="1140" y="760"/>
                    </a:lnTo>
                    <a:lnTo>
                      <a:pt x="1137" y="758"/>
                    </a:lnTo>
                    <a:lnTo>
                      <a:pt x="1135" y="758"/>
                    </a:lnTo>
                    <a:lnTo>
                      <a:pt x="1133" y="756"/>
                    </a:lnTo>
                    <a:lnTo>
                      <a:pt x="1133" y="756"/>
                    </a:lnTo>
                    <a:lnTo>
                      <a:pt x="1131" y="756"/>
                    </a:lnTo>
                    <a:lnTo>
                      <a:pt x="1128" y="756"/>
                    </a:lnTo>
                    <a:lnTo>
                      <a:pt x="1124" y="756"/>
                    </a:lnTo>
                    <a:lnTo>
                      <a:pt x="1124" y="758"/>
                    </a:lnTo>
                    <a:lnTo>
                      <a:pt x="1130" y="758"/>
                    </a:lnTo>
                    <a:lnTo>
                      <a:pt x="1131" y="760"/>
                    </a:lnTo>
                    <a:lnTo>
                      <a:pt x="1137" y="761"/>
                    </a:lnTo>
                    <a:lnTo>
                      <a:pt x="1137" y="765"/>
                    </a:lnTo>
                    <a:lnTo>
                      <a:pt x="1133" y="766"/>
                    </a:lnTo>
                    <a:lnTo>
                      <a:pt x="1133" y="768"/>
                    </a:lnTo>
                    <a:lnTo>
                      <a:pt x="1137" y="768"/>
                    </a:lnTo>
                    <a:lnTo>
                      <a:pt x="1137" y="770"/>
                    </a:lnTo>
                    <a:lnTo>
                      <a:pt x="1137" y="772"/>
                    </a:lnTo>
                    <a:lnTo>
                      <a:pt x="1137" y="772"/>
                    </a:lnTo>
                    <a:lnTo>
                      <a:pt x="1140" y="772"/>
                    </a:lnTo>
                    <a:lnTo>
                      <a:pt x="1140" y="773"/>
                    </a:lnTo>
                    <a:lnTo>
                      <a:pt x="1138" y="775"/>
                    </a:lnTo>
                    <a:lnTo>
                      <a:pt x="1133" y="780"/>
                    </a:lnTo>
                    <a:lnTo>
                      <a:pt x="1131" y="784"/>
                    </a:lnTo>
                    <a:lnTo>
                      <a:pt x="1137" y="780"/>
                    </a:lnTo>
                    <a:lnTo>
                      <a:pt x="1138" y="780"/>
                    </a:lnTo>
                    <a:lnTo>
                      <a:pt x="1140" y="779"/>
                    </a:lnTo>
                    <a:lnTo>
                      <a:pt x="1145" y="779"/>
                    </a:lnTo>
                    <a:lnTo>
                      <a:pt x="1147" y="780"/>
                    </a:lnTo>
                    <a:lnTo>
                      <a:pt x="1147" y="780"/>
                    </a:lnTo>
                    <a:lnTo>
                      <a:pt x="1144" y="784"/>
                    </a:lnTo>
                    <a:lnTo>
                      <a:pt x="1142" y="784"/>
                    </a:lnTo>
                    <a:lnTo>
                      <a:pt x="1144" y="784"/>
                    </a:lnTo>
                    <a:lnTo>
                      <a:pt x="1145" y="786"/>
                    </a:lnTo>
                    <a:lnTo>
                      <a:pt x="1147" y="787"/>
                    </a:lnTo>
                    <a:lnTo>
                      <a:pt x="1147" y="787"/>
                    </a:lnTo>
                    <a:lnTo>
                      <a:pt x="1144" y="789"/>
                    </a:lnTo>
                    <a:lnTo>
                      <a:pt x="1142" y="789"/>
                    </a:lnTo>
                    <a:lnTo>
                      <a:pt x="1144" y="791"/>
                    </a:lnTo>
                    <a:lnTo>
                      <a:pt x="1144" y="793"/>
                    </a:lnTo>
                    <a:lnTo>
                      <a:pt x="1144" y="793"/>
                    </a:lnTo>
                    <a:lnTo>
                      <a:pt x="1144" y="794"/>
                    </a:lnTo>
                    <a:lnTo>
                      <a:pt x="1145" y="794"/>
                    </a:lnTo>
                    <a:lnTo>
                      <a:pt x="1145" y="798"/>
                    </a:lnTo>
                    <a:lnTo>
                      <a:pt x="1147" y="798"/>
                    </a:lnTo>
                    <a:lnTo>
                      <a:pt x="1147" y="799"/>
                    </a:lnTo>
                    <a:lnTo>
                      <a:pt x="1147" y="803"/>
                    </a:lnTo>
                    <a:lnTo>
                      <a:pt x="1147" y="803"/>
                    </a:lnTo>
                    <a:lnTo>
                      <a:pt x="1147" y="803"/>
                    </a:lnTo>
                    <a:lnTo>
                      <a:pt x="1147" y="799"/>
                    </a:lnTo>
                    <a:lnTo>
                      <a:pt x="1151" y="798"/>
                    </a:lnTo>
                    <a:lnTo>
                      <a:pt x="1152" y="799"/>
                    </a:lnTo>
                    <a:lnTo>
                      <a:pt x="1152" y="803"/>
                    </a:lnTo>
                    <a:lnTo>
                      <a:pt x="1156" y="806"/>
                    </a:lnTo>
                    <a:lnTo>
                      <a:pt x="1152" y="806"/>
                    </a:lnTo>
                    <a:lnTo>
                      <a:pt x="1151" y="808"/>
                    </a:lnTo>
                    <a:lnTo>
                      <a:pt x="1151" y="808"/>
                    </a:lnTo>
                    <a:lnTo>
                      <a:pt x="1156" y="808"/>
                    </a:lnTo>
                    <a:lnTo>
                      <a:pt x="1156" y="808"/>
                    </a:lnTo>
                    <a:lnTo>
                      <a:pt x="1156" y="808"/>
                    </a:lnTo>
                    <a:lnTo>
                      <a:pt x="1158" y="808"/>
                    </a:lnTo>
                    <a:lnTo>
                      <a:pt x="1158" y="806"/>
                    </a:lnTo>
                    <a:lnTo>
                      <a:pt x="1159" y="806"/>
                    </a:lnTo>
                    <a:lnTo>
                      <a:pt x="1161" y="808"/>
                    </a:lnTo>
                    <a:lnTo>
                      <a:pt x="1161" y="812"/>
                    </a:lnTo>
                    <a:lnTo>
                      <a:pt x="1159" y="815"/>
                    </a:lnTo>
                    <a:lnTo>
                      <a:pt x="1158" y="815"/>
                    </a:lnTo>
                    <a:lnTo>
                      <a:pt x="1158" y="817"/>
                    </a:lnTo>
                    <a:lnTo>
                      <a:pt x="1159" y="817"/>
                    </a:lnTo>
                    <a:lnTo>
                      <a:pt x="1163" y="817"/>
                    </a:lnTo>
                    <a:lnTo>
                      <a:pt x="1166" y="817"/>
                    </a:lnTo>
                    <a:lnTo>
                      <a:pt x="1166" y="817"/>
                    </a:lnTo>
                    <a:lnTo>
                      <a:pt x="1164" y="820"/>
                    </a:lnTo>
                    <a:lnTo>
                      <a:pt x="1163" y="820"/>
                    </a:lnTo>
                    <a:lnTo>
                      <a:pt x="1159" y="822"/>
                    </a:lnTo>
                    <a:lnTo>
                      <a:pt x="1161" y="824"/>
                    </a:lnTo>
                    <a:lnTo>
                      <a:pt x="1164" y="827"/>
                    </a:lnTo>
                    <a:lnTo>
                      <a:pt x="1163" y="831"/>
                    </a:lnTo>
                    <a:lnTo>
                      <a:pt x="1164" y="831"/>
                    </a:lnTo>
                    <a:lnTo>
                      <a:pt x="1164" y="834"/>
                    </a:lnTo>
                    <a:lnTo>
                      <a:pt x="1170" y="839"/>
                    </a:lnTo>
                    <a:lnTo>
                      <a:pt x="1170" y="843"/>
                    </a:lnTo>
                    <a:lnTo>
                      <a:pt x="1168" y="843"/>
                    </a:lnTo>
                    <a:lnTo>
                      <a:pt x="1168" y="846"/>
                    </a:lnTo>
                    <a:lnTo>
                      <a:pt x="1166" y="852"/>
                    </a:lnTo>
                    <a:lnTo>
                      <a:pt x="1166" y="855"/>
                    </a:lnTo>
                    <a:lnTo>
                      <a:pt x="1166" y="855"/>
                    </a:lnTo>
                    <a:lnTo>
                      <a:pt x="1161" y="850"/>
                    </a:lnTo>
                    <a:lnTo>
                      <a:pt x="1159" y="846"/>
                    </a:lnTo>
                    <a:lnTo>
                      <a:pt x="1161" y="843"/>
                    </a:lnTo>
                    <a:lnTo>
                      <a:pt x="1159" y="839"/>
                    </a:lnTo>
                    <a:lnTo>
                      <a:pt x="1159" y="843"/>
                    </a:lnTo>
                    <a:lnTo>
                      <a:pt x="1158" y="848"/>
                    </a:lnTo>
                    <a:lnTo>
                      <a:pt x="1161" y="853"/>
                    </a:lnTo>
                    <a:lnTo>
                      <a:pt x="1161" y="859"/>
                    </a:lnTo>
                    <a:lnTo>
                      <a:pt x="1159" y="862"/>
                    </a:lnTo>
                    <a:lnTo>
                      <a:pt x="1161" y="866"/>
                    </a:lnTo>
                    <a:lnTo>
                      <a:pt x="1159" y="866"/>
                    </a:lnTo>
                    <a:lnTo>
                      <a:pt x="1158" y="866"/>
                    </a:lnTo>
                    <a:lnTo>
                      <a:pt x="1156" y="862"/>
                    </a:lnTo>
                    <a:lnTo>
                      <a:pt x="1152" y="862"/>
                    </a:lnTo>
                    <a:lnTo>
                      <a:pt x="1156" y="871"/>
                    </a:lnTo>
                    <a:lnTo>
                      <a:pt x="1156" y="873"/>
                    </a:lnTo>
                    <a:lnTo>
                      <a:pt x="1156" y="874"/>
                    </a:lnTo>
                    <a:lnTo>
                      <a:pt x="1156" y="876"/>
                    </a:lnTo>
                    <a:lnTo>
                      <a:pt x="1152" y="876"/>
                    </a:lnTo>
                    <a:lnTo>
                      <a:pt x="1151" y="874"/>
                    </a:lnTo>
                    <a:lnTo>
                      <a:pt x="1151" y="867"/>
                    </a:lnTo>
                    <a:lnTo>
                      <a:pt x="1151" y="866"/>
                    </a:lnTo>
                    <a:lnTo>
                      <a:pt x="1151" y="862"/>
                    </a:lnTo>
                    <a:lnTo>
                      <a:pt x="1151" y="866"/>
                    </a:lnTo>
                    <a:lnTo>
                      <a:pt x="1147" y="866"/>
                    </a:lnTo>
                    <a:lnTo>
                      <a:pt x="1145" y="862"/>
                    </a:lnTo>
                    <a:lnTo>
                      <a:pt x="1145" y="859"/>
                    </a:lnTo>
                    <a:lnTo>
                      <a:pt x="1144" y="860"/>
                    </a:lnTo>
                    <a:lnTo>
                      <a:pt x="1144" y="862"/>
                    </a:lnTo>
                    <a:lnTo>
                      <a:pt x="1144" y="862"/>
                    </a:lnTo>
                    <a:lnTo>
                      <a:pt x="1144" y="860"/>
                    </a:lnTo>
                    <a:lnTo>
                      <a:pt x="1142" y="857"/>
                    </a:lnTo>
                    <a:lnTo>
                      <a:pt x="1140" y="855"/>
                    </a:lnTo>
                    <a:lnTo>
                      <a:pt x="1140" y="857"/>
                    </a:lnTo>
                    <a:lnTo>
                      <a:pt x="1140" y="859"/>
                    </a:lnTo>
                    <a:lnTo>
                      <a:pt x="1140" y="860"/>
                    </a:lnTo>
                    <a:lnTo>
                      <a:pt x="1138" y="860"/>
                    </a:lnTo>
                    <a:lnTo>
                      <a:pt x="1137" y="859"/>
                    </a:lnTo>
                    <a:lnTo>
                      <a:pt x="1135" y="857"/>
                    </a:lnTo>
                    <a:lnTo>
                      <a:pt x="1137" y="853"/>
                    </a:lnTo>
                    <a:lnTo>
                      <a:pt x="1133" y="848"/>
                    </a:lnTo>
                    <a:lnTo>
                      <a:pt x="1133" y="845"/>
                    </a:lnTo>
                    <a:lnTo>
                      <a:pt x="1133" y="848"/>
                    </a:lnTo>
                    <a:lnTo>
                      <a:pt x="1133" y="853"/>
                    </a:lnTo>
                    <a:lnTo>
                      <a:pt x="1135" y="857"/>
                    </a:lnTo>
                    <a:lnTo>
                      <a:pt x="1131" y="859"/>
                    </a:lnTo>
                    <a:lnTo>
                      <a:pt x="1130" y="853"/>
                    </a:lnTo>
                    <a:lnTo>
                      <a:pt x="1128" y="852"/>
                    </a:lnTo>
                    <a:lnTo>
                      <a:pt x="1128" y="850"/>
                    </a:lnTo>
                    <a:lnTo>
                      <a:pt x="1124" y="848"/>
                    </a:lnTo>
                    <a:lnTo>
                      <a:pt x="1124" y="843"/>
                    </a:lnTo>
                    <a:lnTo>
                      <a:pt x="1123" y="843"/>
                    </a:lnTo>
                    <a:lnTo>
                      <a:pt x="1123" y="839"/>
                    </a:lnTo>
                    <a:lnTo>
                      <a:pt x="1121" y="839"/>
                    </a:lnTo>
                    <a:lnTo>
                      <a:pt x="1119" y="839"/>
                    </a:lnTo>
                    <a:lnTo>
                      <a:pt x="1119" y="839"/>
                    </a:lnTo>
                    <a:lnTo>
                      <a:pt x="1121" y="845"/>
                    </a:lnTo>
                    <a:lnTo>
                      <a:pt x="1121" y="846"/>
                    </a:lnTo>
                    <a:lnTo>
                      <a:pt x="1119" y="845"/>
                    </a:lnTo>
                    <a:lnTo>
                      <a:pt x="1119" y="843"/>
                    </a:lnTo>
                    <a:lnTo>
                      <a:pt x="1118" y="843"/>
                    </a:lnTo>
                    <a:lnTo>
                      <a:pt x="1114" y="839"/>
                    </a:lnTo>
                    <a:lnTo>
                      <a:pt x="1112" y="834"/>
                    </a:lnTo>
                    <a:lnTo>
                      <a:pt x="1111" y="833"/>
                    </a:lnTo>
                    <a:lnTo>
                      <a:pt x="1107" y="833"/>
                    </a:lnTo>
                    <a:lnTo>
                      <a:pt x="1105" y="834"/>
                    </a:lnTo>
                    <a:lnTo>
                      <a:pt x="1105" y="833"/>
                    </a:lnTo>
                    <a:lnTo>
                      <a:pt x="1105" y="834"/>
                    </a:lnTo>
                    <a:lnTo>
                      <a:pt x="1105" y="839"/>
                    </a:lnTo>
                    <a:lnTo>
                      <a:pt x="1109" y="843"/>
                    </a:lnTo>
                    <a:lnTo>
                      <a:pt x="1109" y="845"/>
                    </a:lnTo>
                    <a:lnTo>
                      <a:pt x="1111" y="848"/>
                    </a:lnTo>
                    <a:lnTo>
                      <a:pt x="1111" y="852"/>
                    </a:lnTo>
                    <a:lnTo>
                      <a:pt x="1112" y="852"/>
                    </a:lnTo>
                    <a:lnTo>
                      <a:pt x="1116" y="852"/>
                    </a:lnTo>
                    <a:lnTo>
                      <a:pt x="1118" y="855"/>
                    </a:lnTo>
                    <a:lnTo>
                      <a:pt x="1118" y="857"/>
                    </a:lnTo>
                    <a:lnTo>
                      <a:pt x="1119" y="857"/>
                    </a:lnTo>
                    <a:lnTo>
                      <a:pt x="1121" y="857"/>
                    </a:lnTo>
                    <a:lnTo>
                      <a:pt x="1119" y="860"/>
                    </a:lnTo>
                    <a:lnTo>
                      <a:pt x="1123" y="860"/>
                    </a:lnTo>
                    <a:lnTo>
                      <a:pt x="1124" y="862"/>
                    </a:lnTo>
                    <a:lnTo>
                      <a:pt x="1124" y="866"/>
                    </a:lnTo>
                    <a:lnTo>
                      <a:pt x="1124" y="867"/>
                    </a:lnTo>
                    <a:lnTo>
                      <a:pt x="1128" y="867"/>
                    </a:lnTo>
                    <a:lnTo>
                      <a:pt x="1128" y="867"/>
                    </a:lnTo>
                    <a:lnTo>
                      <a:pt x="1128" y="873"/>
                    </a:lnTo>
                    <a:lnTo>
                      <a:pt x="1128" y="876"/>
                    </a:lnTo>
                    <a:lnTo>
                      <a:pt x="1128" y="874"/>
                    </a:lnTo>
                    <a:lnTo>
                      <a:pt x="1128" y="878"/>
                    </a:lnTo>
                    <a:lnTo>
                      <a:pt x="1128" y="879"/>
                    </a:lnTo>
                    <a:lnTo>
                      <a:pt x="1131" y="876"/>
                    </a:lnTo>
                    <a:lnTo>
                      <a:pt x="1133" y="878"/>
                    </a:lnTo>
                    <a:lnTo>
                      <a:pt x="1131" y="881"/>
                    </a:lnTo>
                    <a:lnTo>
                      <a:pt x="1133" y="883"/>
                    </a:lnTo>
                    <a:lnTo>
                      <a:pt x="1135" y="881"/>
                    </a:lnTo>
                    <a:lnTo>
                      <a:pt x="1137" y="883"/>
                    </a:lnTo>
                    <a:lnTo>
                      <a:pt x="1135" y="886"/>
                    </a:lnTo>
                    <a:lnTo>
                      <a:pt x="1131" y="885"/>
                    </a:lnTo>
                    <a:lnTo>
                      <a:pt x="1131" y="886"/>
                    </a:lnTo>
                    <a:lnTo>
                      <a:pt x="1131" y="888"/>
                    </a:lnTo>
                    <a:lnTo>
                      <a:pt x="1135" y="890"/>
                    </a:lnTo>
                    <a:lnTo>
                      <a:pt x="1135" y="893"/>
                    </a:lnTo>
                    <a:lnTo>
                      <a:pt x="1133" y="893"/>
                    </a:lnTo>
                    <a:lnTo>
                      <a:pt x="1133" y="893"/>
                    </a:lnTo>
                    <a:lnTo>
                      <a:pt x="1133" y="893"/>
                    </a:lnTo>
                    <a:lnTo>
                      <a:pt x="1133" y="893"/>
                    </a:lnTo>
                    <a:close/>
                    <a:moveTo>
                      <a:pt x="848" y="808"/>
                    </a:moveTo>
                    <a:lnTo>
                      <a:pt x="848" y="808"/>
                    </a:lnTo>
                    <a:lnTo>
                      <a:pt x="852" y="808"/>
                    </a:lnTo>
                    <a:lnTo>
                      <a:pt x="852" y="806"/>
                    </a:lnTo>
                    <a:lnTo>
                      <a:pt x="853" y="806"/>
                    </a:lnTo>
                    <a:lnTo>
                      <a:pt x="853" y="806"/>
                    </a:lnTo>
                    <a:lnTo>
                      <a:pt x="857" y="808"/>
                    </a:lnTo>
                    <a:lnTo>
                      <a:pt x="859" y="808"/>
                    </a:lnTo>
                    <a:lnTo>
                      <a:pt x="860" y="806"/>
                    </a:lnTo>
                    <a:lnTo>
                      <a:pt x="862" y="806"/>
                    </a:lnTo>
                    <a:lnTo>
                      <a:pt x="864" y="808"/>
                    </a:lnTo>
                    <a:lnTo>
                      <a:pt x="864" y="808"/>
                    </a:lnTo>
                    <a:lnTo>
                      <a:pt x="862" y="812"/>
                    </a:lnTo>
                    <a:lnTo>
                      <a:pt x="862" y="815"/>
                    </a:lnTo>
                    <a:lnTo>
                      <a:pt x="860" y="819"/>
                    </a:lnTo>
                    <a:lnTo>
                      <a:pt x="860" y="824"/>
                    </a:lnTo>
                    <a:lnTo>
                      <a:pt x="860" y="824"/>
                    </a:lnTo>
                    <a:lnTo>
                      <a:pt x="864" y="824"/>
                    </a:lnTo>
                    <a:lnTo>
                      <a:pt x="864" y="824"/>
                    </a:lnTo>
                    <a:lnTo>
                      <a:pt x="867" y="826"/>
                    </a:lnTo>
                    <a:lnTo>
                      <a:pt x="869" y="824"/>
                    </a:lnTo>
                    <a:lnTo>
                      <a:pt x="871" y="824"/>
                    </a:lnTo>
                    <a:lnTo>
                      <a:pt x="871" y="822"/>
                    </a:lnTo>
                    <a:lnTo>
                      <a:pt x="874" y="820"/>
                    </a:lnTo>
                    <a:lnTo>
                      <a:pt x="876" y="820"/>
                    </a:lnTo>
                    <a:lnTo>
                      <a:pt x="879" y="819"/>
                    </a:lnTo>
                    <a:lnTo>
                      <a:pt x="879" y="815"/>
                    </a:lnTo>
                    <a:lnTo>
                      <a:pt x="883" y="812"/>
                    </a:lnTo>
                    <a:lnTo>
                      <a:pt x="885" y="812"/>
                    </a:lnTo>
                    <a:lnTo>
                      <a:pt x="886" y="808"/>
                    </a:lnTo>
                    <a:lnTo>
                      <a:pt x="888" y="812"/>
                    </a:lnTo>
                    <a:lnTo>
                      <a:pt x="890" y="808"/>
                    </a:lnTo>
                    <a:lnTo>
                      <a:pt x="892" y="808"/>
                    </a:lnTo>
                    <a:lnTo>
                      <a:pt x="893" y="808"/>
                    </a:lnTo>
                    <a:lnTo>
                      <a:pt x="893" y="803"/>
                    </a:lnTo>
                    <a:lnTo>
                      <a:pt x="893" y="801"/>
                    </a:lnTo>
                    <a:lnTo>
                      <a:pt x="897" y="798"/>
                    </a:lnTo>
                    <a:lnTo>
                      <a:pt x="897" y="796"/>
                    </a:lnTo>
                    <a:lnTo>
                      <a:pt x="900" y="796"/>
                    </a:lnTo>
                    <a:lnTo>
                      <a:pt x="902" y="798"/>
                    </a:lnTo>
                    <a:lnTo>
                      <a:pt x="906" y="796"/>
                    </a:lnTo>
                    <a:lnTo>
                      <a:pt x="906" y="794"/>
                    </a:lnTo>
                    <a:lnTo>
                      <a:pt x="907" y="796"/>
                    </a:lnTo>
                    <a:lnTo>
                      <a:pt x="907" y="799"/>
                    </a:lnTo>
                    <a:lnTo>
                      <a:pt x="906" y="801"/>
                    </a:lnTo>
                    <a:lnTo>
                      <a:pt x="906" y="803"/>
                    </a:lnTo>
                    <a:lnTo>
                      <a:pt x="907" y="803"/>
                    </a:lnTo>
                    <a:lnTo>
                      <a:pt x="911" y="803"/>
                    </a:lnTo>
                    <a:lnTo>
                      <a:pt x="914" y="803"/>
                    </a:lnTo>
                    <a:lnTo>
                      <a:pt x="914" y="808"/>
                    </a:lnTo>
                    <a:lnTo>
                      <a:pt x="913" y="812"/>
                    </a:lnTo>
                    <a:lnTo>
                      <a:pt x="911" y="812"/>
                    </a:lnTo>
                    <a:lnTo>
                      <a:pt x="911" y="815"/>
                    </a:lnTo>
                    <a:lnTo>
                      <a:pt x="913" y="815"/>
                    </a:lnTo>
                    <a:lnTo>
                      <a:pt x="914" y="815"/>
                    </a:lnTo>
                    <a:lnTo>
                      <a:pt x="916" y="815"/>
                    </a:lnTo>
                    <a:lnTo>
                      <a:pt x="916" y="815"/>
                    </a:lnTo>
                    <a:lnTo>
                      <a:pt x="919" y="815"/>
                    </a:lnTo>
                    <a:lnTo>
                      <a:pt x="921" y="817"/>
                    </a:lnTo>
                    <a:lnTo>
                      <a:pt x="925" y="817"/>
                    </a:lnTo>
                    <a:lnTo>
                      <a:pt x="925" y="819"/>
                    </a:lnTo>
                    <a:lnTo>
                      <a:pt x="928" y="819"/>
                    </a:lnTo>
                    <a:lnTo>
                      <a:pt x="930" y="822"/>
                    </a:lnTo>
                    <a:lnTo>
                      <a:pt x="932" y="820"/>
                    </a:lnTo>
                    <a:lnTo>
                      <a:pt x="933" y="817"/>
                    </a:lnTo>
                    <a:lnTo>
                      <a:pt x="937" y="817"/>
                    </a:lnTo>
                    <a:lnTo>
                      <a:pt x="939" y="815"/>
                    </a:lnTo>
                    <a:lnTo>
                      <a:pt x="942" y="815"/>
                    </a:lnTo>
                    <a:lnTo>
                      <a:pt x="942" y="812"/>
                    </a:lnTo>
                    <a:lnTo>
                      <a:pt x="940" y="812"/>
                    </a:lnTo>
                    <a:lnTo>
                      <a:pt x="939" y="808"/>
                    </a:lnTo>
                    <a:lnTo>
                      <a:pt x="940" y="808"/>
                    </a:lnTo>
                    <a:lnTo>
                      <a:pt x="942" y="806"/>
                    </a:lnTo>
                    <a:lnTo>
                      <a:pt x="940" y="806"/>
                    </a:lnTo>
                    <a:lnTo>
                      <a:pt x="939" y="803"/>
                    </a:lnTo>
                    <a:lnTo>
                      <a:pt x="937" y="803"/>
                    </a:lnTo>
                    <a:lnTo>
                      <a:pt x="937" y="806"/>
                    </a:lnTo>
                    <a:lnTo>
                      <a:pt x="935" y="806"/>
                    </a:lnTo>
                    <a:lnTo>
                      <a:pt x="935" y="806"/>
                    </a:lnTo>
                    <a:lnTo>
                      <a:pt x="932" y="803"/>
                    </a:lnTo>
                    <a:lnTo>
                      <a:pt x="932" y="803"/>
                    </a:lnTo>
                    <a:lnTo>
                      <a:pt x="930" y="803"/>
                    </a:lnTo>
                    <a:lnTo>
                      <a:pt x="928" y="803"/>
                    </a:lnTo>
                    <a:lnTo>
                      <a:pt x="921" y="803"/>
                    </a:lnTo>
                    <a:lnTo>
                      <a:pt x="921" y="803"/>
                    </a:lnTo>
                    <a:lnTo>
                      <a:pt x="925" y="801"/>
                    </a:lnTo>
                    <a:lnTo>
                      <a:pt x="925" y="801"/>
                    </a:lnTo>
                    <a:lnTo>
                      <a:pt x="928" y="799"/>
                    </a:lnTo>
                    <a:lnTo>
                      <a:pt x="928" y="798"/>
                    </a:lnTo>
                    <a:lnTo>
                      <a:pt x="928" y="796"/>
                    </a:lnTo>
                    <a:lnTo>
                      <a:pt x="928" y="793"/>
                    </a:lnTo>
                    <a:lnTo>
                      <a:pt x="928" y="791"/>
                    </a:lnTo>
                    <a:lnTo>
                      <a:pt x="928" y="787"/>
                    </a:lnTo>
                    <a:lnTo>
                      <a:pt x="928" y="786"/>
                    </a:lnTo>
                    <a:lnTo>
                      <a:pt x="928" y="784"/>
                    </a:lnTo>
                    <a:lnTo>
                      <a:pt x="921" y="780"/>
                    </a:lnTo>
                    <a:lnTo>
                      <a:pt x="916" y="779"/>
                    </a:lnTo>
                    <a:lnTo>
                      <a:pt x="916" y="775"/>
                    </a:lnTo>
                    <a:lnTo>
                      <a:pt x="916" y="773"/>
                    </a:lnTo>
                    <a:lnTo>
                      <a:pt x="914" y="773"/>
                    </a:lnTo>
                    <a:lnTo>
                      <a:pt x="913" y="770"/>
                    </a:lnTo>
                    <a:lnTo>
                      <a:pt x="914" y="766"/>
                    </a:lnTo>
                    <a:lnTo>
                      <a:pt x="913" y="763"/>
                    </a:lnTo>
                    <a:lnTo>
                      <a:pt x="907" y="763"/>
                    </a:lnTo>
                    <a:lnTo>
                      <a:pt x="902" y="761"/>
                    </a:lnTo>
                    <a:lnTo>
                      <a:pt x="900" y="758"/>
                    </a:lnTo>
                    <a:lnTo>
                      <a:pt x="902" y="756"/>
                    </a:lnTo>
                    <a:lnTo>
                      <a:pt x="902" y="756"/>
                    </a:lnTo>
                    <a:lnTo>
                      <a:pt x="899" y="753"/>
                    </a:lnTo>
                    <a:lnTo>
                      <a:pt x="899" y="751"/>
                    </a:lnTo>
                    <a:lnTo>
                      <a:pt x="897" y="751"/>
                    </a:lnTo>
                    <a:lnTo>
                      <a:pt x="893" y="753"/>
                    </a:lnTo>
                    <a:lnTo>
                      <a:pt x="893" y="756"/>
                    </a:lnTo>
                    <a:lnTo>
                      <a:pt x="893" y="758"/>
                    </a:lnTo>
                    <a:lnTo>
                      <a:pt x="892" y="756"/>
                    </a:lnTo>
                    <a:lnTo>
                      <a:pt x="892" y="753"/>
                    </a:lnTo>
                    <a:lnTo>
                      <a:pt x="890" y="751"/>
                    </a:lnTo>
                    <a:lnTo>
                      <a:pt x="892" y="749"/>
                    </a:lnTo>
                    <a:lnTo>
                      <a:pt x="893" y="749"/>
                    </a:lnTo>
                    <a:lnTo>
                      <a:pt x="893" y="749"/>
                    </a:lnTo>
                    <a:lnTo>
                      <a:pt x="893" y="746"/>
                    </a:lnTo>
                    <a:lnTo>
                      <a:pt x="893" y="744"/>
                    </a:lnTo>
                    <a:lnTo>
                      <a:pt x="893" y="740"/>
                    </a:lnTo>
                    <a:lnTo>
                      <a:pt x="892" y="740"/>
                    </a:lnTo>
                    <a:lnTo>
                      <a:pt x="892" y="739"/>
                    </a:lnTo>
                    <a:lnTo>
                      <a:pt x="893" y="735"/>
                    </a:lnTo>
                    <a:lnTo>
                      <a:pt x="892" y="735"/>
                    </a:lnTo>
                    <a:lnTo>
                      <a:pt x="885" y="737"/>
                    </a:lnTo>
                    <a:lnTo>
                      <a:pt x="881" y="740"/>
                    </a:lnTo>
                    <a:lnTo>
                      <a:pt x="879" y="747"/>
                    </a:lnTo>
                    <a:lnTo>
                      <a:pt x="876" y="753"/>
                    </a:lnTo>
                    <a:lnTo>
                      <a:pt x="876" y="753"/>
                    </a:lnTo>
                    <a:lnTo>
                      <a:pt x="874" y="756"/>
                    </a:lnTo>
                    <a:lnTo>
                      <a:pt x="874" y="758"/>
                    </a:lnTo>
                    <a:lnTo>
                      <a:pt x="871" y="765"/>
                    </a:lnTo>
                    <a:lnTo>
                      <a:pt x="871" y="766"/>
                    </a:lnTo>
                    <a:lnTo>
                      <a:pt x="871" y="768"/>
                    </a:lnTo>
                    <a:lnTo>
                      <a:pt x="869" y="772"/>
                    </a:lnTo>
                    <a:lnTo>
                      <a:pt x="869" y="773"/>
                    </a:lnTo>
                    <a:lnTo>
                      <a:pt x="864" y="779"/>
                    </a:lnTo>
                    <a:lnTo>
                      <a:pt x="864" y="780"/>
                    </a:lnTo>
                    <a:lnTo>
                      <a:pt x="864" y="784"/>
                    </a:lnTo>
                    <a:lnTo>
                      <a:pt x="862" y="786"/>
                    </a:lnTo>
                    <a:lnTo>
                      <a:pt x="862" y="791"/>
                    </a:lnTo>
                    <a:lnTo>
                      <a:pt x="860" y="794"/>
                    </a:lnTo>
                    <a:lnTo>
                      <a:pt x="855" y="794"/>
                    </a:lnTo>
                    <a:lnTo>
                      <a:pt x="852" y="796"/>
                    </a:lnTo>
                    <a:lnTo>
                      <a:pt x="852" y="799"/>
                    </a:lnTo>
                    <a:lnTo>
                      <a:pt x="848" y="806"/>
                    </a:lnTo>
                    <a:lnTo>
                      <a:pt x="848" y="808"/>
                    </a:lnTo>
                    <a:lnTo>
                      <a:pt x="848" y="808"/>
                    </a:lnTo>
                    <a:lnTo>
                      <a:pt x="848" y="808"/>
                    </a:lnTo>
                    <a:lnTo>
                      <a:pt x="848" y="808"/>
                    </a:lnTo>
                    <a:close/>
                    <a:moveTo>
                      <a:pt x="876" y="859"/>
                    </a:moveTo>
                    <a:lnTo>
                      <a:pt x="876" y="859"/>
                    </a:lnTo>
                    <a:lnTo>
                      <a:pt x="878" y="860"/>
                    </a:lnTo>
                    <a:lnTo>
                      <a:pt x="878" y="859"/>
                    </a:lnTo>
                    <a:lnTo>
                      <a:pt x="881" y="855"/>
                    </a:lnTo>
                    <a:lnTo>
                      <a:pt x="885" y="855"/>
                    </a:lnTo>
                    <a:lnTo>
                      <a:pt x="886" y="855"/>
                    </a:lnTo>
                    <a:lnTo>
                      <a:pt x="886" y="857"/>
                    </a:lnTo>
                    <a:lnTo>
                      <a:pt x="888" y="857"/>
                    </a:lnTo>
                    <a:lnTo>
                      <a:pt x="893" y="853"/>
                    </a:lnTo>
                    <a:lnTo>
                      <a:pt x="897" y="853"/>
                    </a:lnTo>
                    <a:lnTo>
                      <a:pt x="899" y="850"/>
                    </a:lnTo>
                    <a:lnTo>
                      <a:pt x="900" y="846"/>
                    </a:lnTo>
                    <a:lnTo>
                      <a:pt x="906" y="846"/>
                    </a:lnTo>
                    <a:lnTo>
                      <a:pt x="907" y="843"/>
                    </a:lnTo>
                    <a:lnTo>
                      <a:pt x="907" y="843"/>
                    </a:lnTo>
                    <a:lnTo>
                      <a:pt x="911" y="839"/>
                    </a:lnTo>
                    <a:lnTo>
                      <a:pt x="909" y="838"/>
                    </a:lnTo>
                    <a:lnTo>
                      <a:pt x="907" y="838"/>
                    </a:lnTo>
                    <a:lnTo>
                      <a:pt x="906" y="838"/>
                    </a:lnTo>
                    <a:lnTo>
                      <a:pt x="902" y="838"/>
                    </a:lnTo>
                    <a:lnTo>
                      <a:pt x="900" y="838"/>
                    </a:lnTo>
                    <a:lnTo>
                      <a:pt x="899" y="838"/>
                    </a:lnTo>
                    <a:lnTo>
                      <a:pt x="897" y="838"/>
                    </a:lnTo>
                    <a:lnTo>
                      <a:pt x="893" y="839"/>
                    </a:lnTo>
                    <a:lnTo>
                      <a:pt x="893" y="839"/>
                    </a:lnTo>
                    <a:lnTo>
                      <a:pt x="892" y="834"/>
                    </a:lnTo>
                    <a:lnTo>
                      <a:pt x="890" y="834"/>
                    </a:lnTo>
                    <a:lnTo>
                      <a:pt x="888" y="838"/>
                    </a:lnTo>
                    <a:lnTo>
                      <a:pt x="883" y="843"/>
                    </a:lnTo>
                    <a:lnTo>
                      <a:pt x="883" y="843"/>
                    </a:lnTo>
                    <a:lnTo>
                      <a:pt x="881" y="845"/>
                    </a:lnTo>
                    <a:lnTo>
                      <a:pt x="876" y="846"/>
                    </a:lnTo>
                    <a:lnTo>
                      <a:pt x="874" y="848"/>
                    </a:lnTo>
                    <a:lnTo>
                      <a:pt x="876" y="850"/>
                    </a:lnTo>
                    <a:lnTo>
                      <a:pt x="878" y="853"/>
                    </a:lnTo>
                    <a:lnTo>
                      <a:pt x="876" y="855"/>
                    </a:lnTo>
                    <a:lnTo>
                      <a:pt x="876" y="859"/>
                    </a:lnTo>
                    <a:lnTo>
                      <a:pt x="876" y="859"/>
                    </a:lnTo>
                    <a:lnTo>
                      <a:pt x="876" y="859"/>
                    </a:lnTo>
                    <a:lnTo>
                      <a:pt x="876" y="859"/>
                    </a:lnTo>
                    <a:close/>
                    <a:moveTo>
                      <a:pt x="1151" y="881"/>
                    </a:moveTo>
                    <a:lnTo>
                      <a:pt x="1151" y="881"/>
                    </a:lnTo>
                    <a:lnTo>
                      <a:pt x="1156" y="881"/>
                    </a:lnTo>
                    <a:lnTo>
                      <a:pt x="1158" y="885"/>
                    </a:lnTo>
                    <a:lnTo>
                      <a:pt x="1159" y="883"/>
                    </a:lnTo>
                    <a:lnTo>
                      <a:pt x="1159" y="881"/>
                    </a:lnTo>
                    <a:lnTo>
                      <a:pt x="1161" y="879"/>
                    </a:lnTo>
                    <a:lnTo>
                      <a:pt x="1161" y="878"/>
                    </a:lnTo>
                    <a:lnTo>
                      <a:pt x="1159" y="878"/>
                    </a:lnTo>
                    <a:lnTo>
                      <a:pt x="1156" y="878"/>
                    </a:lnTo>
                    <a:lnTo>
                      <a:pt x="1152" y="879"/>
                    </a:lnTo>
                    <a:lnTo>
                      <a:pt x="1151" y="881"/>
                    </a:lnTo>
                    <a:lnTo>
                      <a:pt x="1151" y="881"/>
                    </a:lnTo>
                    <a:lnTo>
                      <a:pt x="1151" y="881"/>
                    </a:lnTo>
                    <a:lnTo>
                      <a:pt x="1151" y="881"/>
                    </a:lnTo>
                    <a:close/>
                    <a:moveTo>
                      <a:pt x="1065" y="859"/>
                    </a:moveTo>
                    <a:lnTo>
                      <a:pt x="1067" y="859"/>
                    </a:lnTo>
                    <a:lnTo>
                      <a:pt x="1071" y="860"/>
                    </a:lnTo>
                    <a:lnTo>
                      <a:pt x="1071" y="862"/>
                    </a:lnTo>
                    <a:lnTo>
                      <a:pt x="1071" y="862"/>
                    </a:lnTo>
                    <a:lnTo>
                      <a:pt x="1071" y="866"/>
                    </a:lnTo>
                    <a:lnTo>
                      <a:pt x="1074" y="866"/>
                    </a:lnTo>
                    <a:lnTo>
                      <a:pt x="1074" y="866"/>
                    </a:lnTo>
                    <a:lnTo>
                      <a:pt x="1078" y="866"/>
                    </a:lnTo>
                    <a:lnTo>
                      <a:pt x="1078" y="866"/>
                    </a:lnTo>
                    <a:lnTo>
                      <a:pt x="1078" y="866"/>
                    </a:lnTo>
                    <a:lnTo>
                      <a:pt x="1078" y="862"/>
                    </a:lnTo>
                    <a:lnTo>
                      <a:pt x="1074" y="862"/>
                    </a:lnTo>
                    <a:lnTo>
                      <a:pt x="1074" y="860"/>
                    </a:lnTo>
                    <a:lnTo>
                      <a:pt x="1071" y="860"/>
                    </a:lnTo>
                    <a:lnTo>
                      <a:pt x="1069" y="859"/>
                    </a:lnTo>
                    <a:lnTo>
                      <a:pt x="1067" y="859"/>
                    </a:lnTo>
                    <a:lnTo>
                      <a:pt x="1065" y="859"/>
                    </a:lnTo>
                    <a:lnTo>
                      <a:pt x="1065" y="859"/>
                    </a:lnTo>
                    <a:lnTo>
                      <a:pt x="1065" y="859"/>
                    </a:lnTo>
                    <a:lnTo>
                      <a:pt x="1065" y="859"/>
                    </a:lnTo>
                    <a:close/>
                    <a:moveTo>
                      <a:pt x="1147" y="902"/>
                    </a:moveTo>
                    <a:lnTo>
                      <a:pt x="1145" y="902"/>
                    </a:lnTo>
                    <a:lnTo>
                      <a:pt x="1145" y="899"/>
                    </a:lnTo>
                    <a:lnTo>
                      <a:pt x="1144" y="897"/>
                    </a:lnTo>
                    <a:lnTo>
                      <a:pt x="1144" y="897"/>
                    </a:lnTo>
                    <a:lnTo>
                      <a:pt x="1145" y="893"/>
                    </a:lnTo>
                    <a:lnTo>
                      <a:pt x="1147" y="897"/>
                    </a:lnTo>
                    <a:lnTo>
                      <a:pt x="1147" y="897"/>
                    </a:lnTo>
                    <a:lnTo>
                      <a:pt x="1147" y="899"/>
                    </a:lnTo>
                    <a:lnTo>
                      <a:pt x="1147" y="902"/>
                    </a:lnTo>
                    <a:lnTo>
                      <a:pt x="1147" y="902"/>
                    </a:lnTo>
                    <a:lnTo>
                      <a:pt x="1147" y="902"/>
                    </a:lnTo>
                    <a:lnTo>
                      <a:pt x="1147" y="902"/>
                    </a:lnTo>
                    <a:lnTo>
                      <a:pt x="1147" y="902"/>
                    </a:lnTo>
                    <a:close/>
                    <a:moveTo>
                      <a:pt x="1145" y="913"/>
                    </a:moveTo>
                    <a:lnTo>
                      <a:pt x="1144" y="913"/>
                    </a:lnTo>
                    <a:lnTo>
                      <a:pt x="1144" y="911"/>
                    </a:lnTo>
                    <a:lnTo>
                      <a:pt x="1142" y="909"/>
                    </a:lnTo>
                    <a:lnTo>
                      <a:pt x="1140" y="909"/>
                    </a:lnTo>
                    <a:lnTo>
                      <a:pt x="1138" y="906"/>
                    </a:lnTo>
                    <a:lnTo>
                      <a:pt x="1138" y="904"/>
                    </a:lnTo>
                    <a:lnTo>
                      <a:pt x="1140" y="904"/>
                    </a:lnTo>
                    <a:lnTo>
                      <a:pt x="1142" y="902"/>
                    </a:lnTo>
                    <a:lnTo>
                      <a:pt x="1147" y="904"/>
                    </a:lnTo>
                    <a:lnTo>
                      <a:pt x="1151" y="906"/>
                    </a:lnTo>
                    <a:lnTo>
                      <a:pt x="1151" y="907"/>
                    </a:lnTo>
                    <a:lnTo>
                      <a:pt x="1147" y="909"/>
                    </a:lnTo>
                    <a:lnTo>
                      <a:pt x="1147" y="911"/>
                    </a:lnTo>
                    <a:lnTo>
                      <a:pt x="1147" y="911"/>
                    </a:lnTo>
                    <a:lnTo>
                      <a:pt x="1145" y="913"/>
                    </a:lnTo>
                    <a:lnTo>
                      <a:pt x="1145" y="913"/>
                    </a:lnTo>
                    <a:lnTo>
                      <a:pt x="1145" y="913"/>
                    </a:lnTo>
                    <a:lnTo>
                      <a:pt x="1145" y="913"/>
                    </a:lnTo>
                    <a:lnTo>
                      <a:pt x="1145" y="913"/>
                    </a:lnTo>
                    <a:close/>
                    <a:moveTo>
                      <a:pt x="1060" y="965"/>
                    </a:moveTo>
                    <a:lnTo>
                      <a:pt x="1060" y="966"/>
                    </a:lnTo>
                    <a:lnTo>
                      <a:pt x="1060" y="966"/>
                    </a:lnTo>
                    <a:lnTo>
                      <a:pt x="1060" y="965"/>
                    </a:lnTo>
                    <a:lnTo>
                      <a:pt x="1060" y="965"/>
                    </a:lnTo>
                    <a:lnTo>
                      <a:pt x="1060" y="965"/>
                    </a:lnTo>
                    <a:lnTo>
                      <a:pt x="1060" y="965"/>
                    </a:lnTo>
                    <a:close/>
                    <a:moveTo>
                      <a:pt x="1062" y="965"/>
                    </a:moveTo>
                    <a:lnTo>
                      <a:pt x="1062" y="968"/>
                    </a:lnTo>
                    <a:lnTo>
                      <a:pt x="1062" y="968"/>
                    </a:lnTo>
                    <a:lnTo>
                      <a:pt x="1062" y="965"/>
                    </a:lnTo>
                    <a:lnTo>
                      <a:pt x="1062" y="965"/>
                    </a:lnTo>
                    <a:lnTo>
                      <a:pt x="1062" y="965"/>
                    </a:lnTo>
                    <a:lnTo>
                      <a:pt x="1062" y="965"/>
                    </a:lnTo>
                    <a:close/>
                    <a:moveTo>
                      <a:pt x="1064" y="965"/>
                    </a:moveTo>
                    <a:lnTo>
                      <a:pt x="1064" y="966"/>
                    </a:lnTo>
                    <a:lnTo>
                      <a:pt x="1064" y="970"/>
                    </a:lnTo>
                    <a:lnTo>
                      <a:pt x="1064" y="972"/>
                    </a:lnTo>
                    <a:lnTo>
                      <a:pt x="1065" y="972"/>
                    </a:lnTo>
                    <a:lnTo>
                      <a:pt x="1065" y="968"/>
                    </a:lnTo>
                    <a:lnTo>
                      <a:pt x="1064" y="965"/>
                    </a:lnTo>
                    <a:lnTo>
                      <a:pt x="1064" y="965"/>
                    </a:lnTo>
                    <a:lnTo>
                      <a:pt x="1064" y="965"/>
                    </a:lnTo>
                    <a:lnTo>
                      <a:pt x="1064" y="965"/>
                    </a:lnTo>
                    <a:close/>
                    <a:moveTo>
                      <a:pt x="1086" y="940"/>
                    </a:moveTo>
                    <a:lnTo>
                      <a:pt x="1086" y="937"/>
                    </a:lnTo>
                    <a:lnTo>
                      <a:pt x="1086" y="935"/>
                    </a:lnTo>
                    <a:lnTo>
                      <a:pt x="1088" y="933"/>
                    </a:lnTo>
                    <a:lnTo>
                      <a:pt x="1088" y="932"/>
                    </a:lnTo>
                    <a:lnTo>
                      <a:pt x="1093" y="928"/>
                    </a:lnTo>
                    <a:lnTo>
                      <a:pt x="1097" y="928"/>
                    </a:lnTo>
                    <a:lnTo>
                      <a:pt x="1097" y="928"/>
                    </a:lnTo>
                    <a:lnTo>
                      <a:pt x="1097" y="930"/>
                    </a:lnTo>
                    <a:lnTo>
                      <a:pt x="1097" y="932"/>
                    </a:lnTo>
                    <a:lnTo>
                      <a:pt x="1097" y="933"/>
                    </a:lnTo>
                    <a:lnTo>
                      <a:pt x="1093" y="935"/>
                    </a:lnTo>
                    <a:lnTo>
                      <a:pt x="1093" y="937"/>
                    </a:lnTo>
                    <a:lnTo>
                      <a:pt x="1091" y="937"/>
                    </a:lnTo>
                    <a:lnTo>
                      <a:pt x="1088" y="940"/>
                    </a:lnTo>
                    <a:lnTo>
                      <a:pt x="1086" y="940"/>
                    </a:lnTo>
                    <a:lnTo>
                      <a:pt x="1086" y="940"/>
                    </a:lnTo>
                    <a:lnTo>
                      <a:pt x="1086" y="940"/>
                    </a:lnTo>
                    <a:lnTo>
                      <a:pt x="1086" y="940"/>
                    </a:lnTo>
                    <a:close/>
                    <a:moveTo>
                      <a:pt x="1012" y="855"/>
                    </a:moveTo>
                    <a:lnTo>
                      <a:pt x="1015" y="857"/>
                    </a:lnTo>
                    <a:lnTo>
                      <a:pt x="1017" y="859"/>
                    </a:lnTo>
                    <a:lnTo>
                      <a:pt x="1020" y="860"/>
                    </a:lnTo>
                    <a:lnTo>
                      <a:pt x="1024" y="860"/>
                    </a:lnTo>
                    <a:lnTo>
                      <a:pt x="1020" y="860"/>
                    </a:lnTo>
                    <a:lnTo>
                      <a:pt x="1020" y="859"/>
                    </a:lnTo>
                    <a:lnTo>
                      <a:pt x="1015" y="855"/>
                    </a:lnTo>
                    <a:lnTo>
                      <a:pt x="1013" y="855"/>
                    </a:lnTo>
                    <a:lnTo>
                      <a:pt x="1012" y="855"/>
                    </a:lnTo>
                    <a:lnTo>
                      <a:pt x="1012" y="855"/>
                    </a:lnTo>
                    <a:lnTo>
                      <a:pt x="1012" y="855"/>
                    </a:lnTo>
                    <a:lnTo>
                      <a:pt x="1012" y="855"/>
                    </a:lnTo>
                    <a:close/>
                    <a:moveTo>
                      <a:pt x="987" y="833"/>
                    </a:moveTo>
                    <a:lnTo>
                      <a:pt x="987" y="833"/>
                    </a:lnTo>
                    <a:lnTo>
                      <a:pt x="989" y="833"/>
                    </a:lnTo>
                    <a:lnTo>
                      <a:pt x="991" y="834"/>
                    </a:lnTo>
                    <a:lnTo>
                      <a:pt x="992" y="833"/>
                    </a:lnTo>
                    <a:lnTo>
                      <a:pt x="992" y="833"/>
                    </a:lnTo>
                    <a:lnTo>
                      <a:pt x="994" y="833"/>
                    </a:lnTo>
                    <a:lnTo>
                      <a:pt x="994" y="831"/>
                    </a:lnTo>
                    <a:lnTo>
                      <a:pt x="992" y="829"/>
                    </a:lnTo>
                    <a:lnTo>
                      <a:pt x="994" y="827"/>
                    </a:lnTo>
                    <a:lnTo>
                      <a:pt x="994" y="827"/>
                    </a:lnTo>
                    <a:lnTo>
                      <a:pt x="991" y="824"/>
                    </a:lnTo>
                    <a:lnTo>
                      <a:pt x="989" y="824"/>
                    </a:lnTo>
                    <a:lnTo>
                      <a:pt x="987" y="822"/>
                    </a:lnTo>
                    <a:lnTo>
                      <a:pt x="987" y="822"/>
                    </a:lnTo>
                    <a:lnTo>
                      <a:pt x="985" y="822"/>
                    </a:lnTo>
                    <a:lnTo>
                      <a:pt x="984" y="820"/>
                    </a:lnTo>
                    <a:lnTo>
                      <a:pt x="982" y="822"/>
                    </a:lnTo>
                    <a:lnTo>
                      <a:pt x="980" y="822"/>
                    </a:lnTo>
                    <a:lnTo>
                      <a:pt x="982" y="826"/>
                    </a:lnTo>
                    <a:lnTo>
                      <a:pt x="982" y="826"/>
                    </a:lnTo>
                    <a:lnTo>
                      <a:pt x="984" y="826"/>
                    </a:lnTo>
                    <a:lnTo>
                      <a:pt x="985" y="827"/>
                    </a:lnTo>
                    <a:lnTo>
                      <a:pt x="987" y="829"/>
                    </a:lnTo>
                    <a:lnTo>
                      <a:pt x="987" y="833"/>
                    </a:lnTo>
                    <a:lnTo>
                      <a:pt x="987" y="833"/>
                    </a:lnTo>
                    <a:lnTo>
                      <a:pt x="987" y="833"/>
                    </a:lnTo>
                    <a:lnTo>
                      <a:pt x="987" y="833"/>
                    </a:lnTo>
                    <a:close/>
                    <a:moveTo>
                      <a:pt x="970" y="839"/>
                    </a:moveTo>
                    <a:lnTo>
                      <a:pt x="973" y="839"/>
                    </a:lnTo>
                    <a:lnTo>
                      <a:pt x="975" y="839"/>
                    </a:lnTo>
                    <a:lnTo>
                      <a:pt x="975" y="839"/>
                    </a:lnTo>
                    <a:lnTo>
                      <a:pt x="979" y="838"/>
                    </a:lnTo>
                    <a:lnTo>
                      <a:pt x="979" y="834"/>
                    </a:lnTo>
                    <a:lnTo>
                      <a:pt x="979" y="834"/>
                    </a:lnTo>
                    <a:lnTo>
                      <a:pt x="979" y="831"/>
                    </a:lnTo>
                    <a:lnTo>
                      <a:pt x="975" y="829"/>
                    </a:lnTo>
                    <a:lnTo>
                      <a:pt x="970" y="829"/>
                    </a:lnTo>
                    <a:lnTo>
                      <a:pt x="970" y="827"/>
                    </a:lnTo>
                    <a:lnTo>
                      <a:pt x="968" y="826"/>
                    </a:lnTo>
                    <a:lnTo>
                      <a:pt x="966" y="826"/>
                    </a:lnTo>
                    <a:lnTo>
                      <a:pt x="965" y="826"/>
                    </a:lnTo>
                    <a:lnTo>
                      <a:pt x="963" y="826"/>
                    </a:lnTo>
                    <a:lnTo>
                      <a:pt x="961" y="827"/>
                    </a:lnTo>
                    <a:lnTo>
                      <a:pt x="963" y="831"/>
                    </a:lnTo>
                    <a:lnTo>
                      <a:pt x="965" y="833"/>
                    </a:lnTo>
                    <a:lnTo>
                      <a:pt x="966" y="834"/>
                    </a:lnTo>
                    <a:lnTo>
                      <a:pt x="968" y="838"/>
                    </a:lnTo>
                    <a:lnTo>
                      <a:pt x="968" y="839"/>
                    </a:lnTo>
                    <a:lnTo>
                      <a:pt x="970" y="839"/>
                    </a:lnTo>
                    <a:lnTo>
                      <a:pt x="970" y="839"/>
                    </a:lnTo>
                    <a:lnTo>
                      <a:pt x="970" y="839"/>
                    </a:lnTo>
                    <a:lnTo>
                      <a:pt x="970" y="839"/>
                    </a:lnTo>
                    <a:close/>
                    <a:moveTo>
                      <a:pt x="966" y="855"/>
                    </a:moveTo>
                    <a:lnTo>
                      <a:pt x="966" y="855"/>
                    </a:lnTo>
                    <a:lnTo>
                      <a:pt x="968" y="853"/>
                    </a:lnTo>
                    <a:lnTo>
                      <a:pt x="963" y="853"/>
                    </a:lnTo>
                    <a:lnTo>
                      <a:pt x="963" y="853"/>
                    </a:lnTo>
                    <a:lnTo>
                      <a:pt x="963" y="855"/>
                    </a:lnTo>
                    <a:lnTo>
                      <a:pt x="966" y="855"/>
                    </a:lnTo>
                    <a:lnTo>
                      <a:pt x="966" y="855"/>
                    </a:lnTo>
                    <a:lnTo>
                      <a:pt x="966" y="855"/>
                    </a:lnTo>
                    <a:lnTo>
                      <a:pt x="966" y="855"/>
                    </a:lnTo>
                    <a:close/>
                    <a:moveTo>
                      <a:pt x="928" y="881"/>
                    </a:moveTo>
                    <a:lnTo>
                      <a:pt x="928" y="881"/>
                    </a:lnTo>
                    <a:lnTo>
                      <a:pt x="930" y="879"/>
                    </a:lnTo>
                    <a:lnTo>
                      <a:pt x="930" y="878"/>
                    </a:lnTo>
                    <a:lnTo>
                      <a:pt x="932" y="876"/>
                    </a:lnTo>
                    <a:lnTo>
                      <a:pt x="932" y="876"/>
                    </a:lnTo>
                    <a:lnTo>
                      <a:pt x="932" y="874"/>
                    </a:lnTo>
                    <a:lnTo>
                      <a:pt x="932" y="873"/>
                    </a:lnTo>
                    <a:lnTo>
                      <a:pt x="935" y="871"/>
                    </a:lnTo>
                    <a:lnTo>
                      <a:pt x="937" y="867"/>
                    </a:lnTo>
                    <a:lnTo>
                      <a:pt x="939" y="867"/>
                    </a:lnTo>
                    <a:lnTo>
                      <a:pt x="940" y="866"/>
                    </a:lnTo>
                    <a:lnTo>
                      <a:pt x="939" y="866"/>
                    </a:lnTo>
                    <a:lnTo>
                      <a:pt x="939" y="862"/>
                    </a:lnTo>
                    <a:lnTo>
                      <a:pt x="940" y="862"/>
                    </a:lnTo>
                    <a:lnTo>
                      <a:pt x="942" y="860"/>
                    </a:lnTo>
                    <a:lnTo>
                      <a:pt x="942" y="859"/>
                    </a:lnTo>
                    <a:lnTo>
                      <a:pt x="942" y="857"/>
                    </a:lnTo>
                    <a:lnTo>
                      <a:pt x="940" y="855"/>
                    </a:lnTo>
                    <a:lnTo>
                      <a:pt x="939" y="855"/>
                    </a:lnTo>
                    <a:lnTo>
                      <a:pt x="937" y="855"/>
                    </a:lnTo>
                    <a:lnTo>
                      <a:pt x="935" y="853"/>
                    </a:lnTo>
                    <a:lnTo>
                      <a:pt x="933" y="853"/>
                    </a:lnTo>
                    <a:lnTo>
                      <a:pt x="933" y="855"/>
                    </a:lnTo>
                    <a:lnTo>
                      <a:pt x="930" y="859"/>
                    </a:lnTo>
                    <a:lnTo>
                      <a:pt x="928" y="859"/>
                    </a:lnTo>
                    <a:lnTo>
                      <a:pt x="928" y="860"/>
                    </a:lnTo>
                    <a:lnTo>
                      <a:pt x="925" y="862"/>
                    </a:lnTo>
                    <a:lnTo>
                      <a:pt x="928" y="866"/>
                    </a:lnTo>
                    <a:lnTo>
                      <a:pt x="925" y="866"/>
                    </a:lnTo>
                    <a:lnTo>
                      <a:pt x="925" y="871"/>
                    </a:lnTo>
                    <a:lnTo>
                      <a:pt x="925" y="871"/>
                    </a:lnTo>
                    <a:lnTo>
                      <a:pt x="921" y="874"/>
                    </a:lnTo>
                    <a:lnTo>
                      <a:pt x="925" y="874"/>
                    </a:lnTo>
                    <a:lnTo>
                      <a:pt x="925" y="876"/>
                    </a:lnTo>
                    <a:lnTo>
                      <a:pt x="928" y="878"/>
                    </a:lnTo>
                    <a:lnTo>
                      <a:pt x="928" y="878"/>
                    </a:lnTo>
                    <a:lnTo>
                      <a:pt x="928" y="881"/>
                    </a:lnTo>
                    <a:lnTo>
                      <a:pt x="928" y="881"/>
                    </a:lnTo>
                    <a:lnTo>
                      <a:pt x="928" y="881"/>
                    </a:lnTo>
                    <a:lnTo>
                      <a:pt x="928" y="881"/>
                    </a:lnTo>
                    <a:close/>
                    <a:moveTo>
                      <a:pt x="893" y="1026"/>
                    </a:moveTo>
                    <a:lnTo>
                      <a:pt x="893" y="1026"/>
                    </a:lnTo>
                    <a:lnTo>
                      <a:pt x="897" y="1026"/>
                    </a:lnTo>
                    <a:lnTo>
                      <a:pt x="897" y="1024"/>
                    </a:lnTo>
                    <a:lnTo>
                      <a:pt x="893" y="1026"/>
                    </a:lnTo>
                    <a:lnTo>
                      <a:pt x="893" y="1026"/>
                    </a:lnTo>
                    <a:lnTo>
                      <a:pt x="893" y="1026"/>
                    </a:lnTo>
                    <a:lnTo>
                      <a:pt x="893" y="1026"/>
                    </a:lnTo>
                    <a:close/>
                    <a:moveTo>
                      <a:pt x="897" y="1039"/>
                    </a:moveTo>
                    <a:lnTo>
                      <a:pt x="899" y="1036"/>
                    </a:lnTo>
                    <a:lnTo>
                      <a:pt x="899" y="1034"/>
                    </a:lnTo>
                    <a:lnTo>
                      <a:pt x="900" y="1034"/>
                    </a:lnTo>
                    <a:lnTo>
                      <a:pt x="900" y="1036"/>
                    </a:lnTo>
                    <a:lnTo>
                      <a:pt x="897" y="1039"/>
                    </a:lnTo>
                    <a:lnTo>
                      <a:pt x="897" y="1039"/>
                    </a:lnTo>
                    <a:lnTo>
                      <a:pt x="897" y="1039"/>
                    </a:lnTo>
                    <a:lnTo>
                      <a:pt x="897" y="1039"/>
                    </a:lnTo>
                    <a:lnTo>
                      <a:pt x="897" y="1039"/>
                    </a:lnTo>
                    <a:lnTo>
                      <a:pt x="897" y="1039"/>
                    </a:lnTo>
                    <a:close/>
                    <a:moveTo>
                      <a:pt x="876" y="1034"/>
                    </a:moveTo>
                    <a:lnTo>
                      <a:pt x="878" y="1031"/>
                    </a:lnTo>
                    <a:lnTo>
                      <a:pt x="879" y="1031"/>
                    </a:lnTo>
                    <a:lnTo>
                      <a:pt x="881" y="1031"/>
                    </a:lnTo>
                    <a:lnTo>
                      <a:pt x="883" y="1031"/>
                    </a:lnTo>
                    <a:lnTo>
                      <a:pt x="885" y="1029"/>
                    </a:lnTo>
                    <a:lnTo>
                      <a:pt x="886" y="1027"/>
                    </a:lnTo>
                    <a:lnTo>
                      <a:pt x="885" y="1031"/>
                    </a:lnTo>
                    <a:lnTo>
                      <a:pt x="879" y="1034"/>
                    </a:lnTo>
                    <a:lnTo>
                      <a:pt x="876" y="1034"/>
                    </a:lnTo>
                    <a:lnTo>
                      <a:pt x="876" y="1034"/>
                    </a:lnTo>
                    <a:lnTo>
                      <a:pt x="876" y="1034"/>
                    </a:lnTo>
                    <a:lnTo>
                      <a:pt x="876" y="1034"/>
                    </a:lnTo>
                    <a:lnTo>
                      <a:pt x="876" y="1034"/>
                    </a:lnTo>
                    <a:close/>
                    <a:moveTo>
                      <a:pt x="890" y="1041"/>
                    </a:moveTo>
                    <a:lnTo>
                      <a:pt x="893" y="1034"/>
                    </a:lnTo>
                    <a:lnTo>
                      <a:pt x="893" y="1034"/>
                    </a:lnTo>
                    <a:lnTo>
                      <a:pt x="897" y="1034"/>
                    </a:lnTo>
                    <a:lnTo>
                      <a:pt x="897" y="1034"/>
                    </a:lnTo>
                    <a:lnTo>
                      <a:pt x="892" y="1039"/>
                    </a:lnTo>
                    <a:lnTo>
                      <a:pt x="892" y="1043"/>
                    </a:lnTo>
                    <a:lnTo>
                      <a:pt x="893" y="1041"/>
                    </a:lnTo>
                    <a:lnTo>
                      <a:pt x="897" y="1036"/>
                    </a:lnTo>
                    <a:lnTo>
                      <a:pt x="897" y="1034"/>
                    </a:lnTo>
                    <a:lnTo>
                      <a:pt x="897" y="1031"/>
                    </a:lnTo>
                    <a:lnTo>
                      <a:pt x="897" y="1031"/>
                    </a:lnTo>
                    <a:lnTo>
                      <a:pt x="897" y="1031"/>
                    </a:lnTo>
                    <a:lnTo>
                      <a:pt x="897" y="1029"/>
                    </a:lnTo>
                    <a:lnTo>
                      <a:pt x="893" y="1027"/>
                    </a:lnTo>
                    <a:lnTo>
                      <a:pt x="893" y="1029"/>
                    </a:lnTo>
                    <a:lnTo>
                      <a:pt x="892" y="1034"/>
                    </a:lnTo>
                    <a:lnTo>
                      <a:pt x="888" y="1034"/>
                    </a:lnTo>
                    <a:lnTo>
                      <a:pt x="886" y="1036"/>
                    </a:lnTo>
                    <a:lnTo>
                      <a:pt x="886" y="1034"/>
                    </a:lnTo>
                    <a:lnTo>
                      <a:pt x="890" y="1031"/>
                    </a:lnTo>
                    <a:lnTo>
                      <a:pt x="890" y="1029"/>
                    </a:lnTo>
                    <a:lnTo>
                      <a:pt x="890" y="1029"/>
                    </a:lnTo>
                    <a:lnTo>
                      <a:pt x="888" y="1031"/>
                    </a:lnTo>
                    <a:lnTo>
                      <a:pt x="885" y="1034"/>
                    </a:lnTo>
                    <a:lnTo>
                      <a:pt x="881" y="1039"/>
                    </a:lnTo>
                    <a:lnTo>
                      <a:pt x="881" y="1039"/>
                    </a:lnTo>
                    <a:lnTo>
                      <a:pt x="878" y="1043"/>
                    </a:lnTo>
                    <a:lnTo>
                      <a:pt x="879" y="1045"/>
                    </a:lnTo>
                    <a:lnTo>
                      <a:pt x="879" y="1045"/>
                    </a:lnTo>
                    <a:lnTo>
                      <a:pt x="883" y="1039"/>
                    </a:lnTo>
                    <a:lnTo>
                      <a:pt x="886" y="1039"/>
                    </a:lnTo>
                    <a:lnTo>
                      <a:pt x="885" y="1041"/>
                    </a:lnTo>
                    <a:lnTo>
                      <a:pt x="883" y="1045"/>
                    </a:lnTo>
                    <a:lnTo>
                      <a:pt x="883" y="1045"/>
                    </a:lnTo>
                    <a:lnTo>
                      <a:pt x="886" y="1043"/>
                    </a:lnTo>
                    <a:lnTo>
                      <a:pt x="888" y="1043"/>
                    </a:lnTo>
                    <a:lnTo>
                      <a:pt x="888" y="1043"/>
                    </a:lnTo>
                    <a:lnTo>
                      <a:pt x="890" y="1041"/>
                    </a:lnTo>
                    <a:lnTo>
                      <a:pt x="890" y="1041"/>
                    </a:lnTo>
                    <a:lnTo>
                      <a:pt x="890" y="1041"/>
                    </a:lnTo>
                    <a:lnTo>
                      <a:pt x="890" y="1041"/>
                    </a:lnTo>
                    <a:close/>
                    <a:moveTo>
                      <a:pt x="886" y="1041"/>
                    </a:moveTo>
                    <a:lnTo>
                      <a:pt x="888" y="1039"/>
                    </a:lnTo>
                    <a:lnTo>
                      <a:pt x="892" y="1034"/>
                    </a:lnTo>
                    <a:lnTo>
                      <a:pt x="890" y="1039"/>
                    </a:lnTo>
                    <a:lnTo>
                      <a:pt x="888" y="1039"/>
                    </a:lnTo>
                    <a:lnTo>
                      <a:pt x="886" y="1041"/>
                    </a:lnTo>
                    <a:lnTo>
                      <a:pt x="886" y="1041"/>
                    </a:lnTo>
                    <a:lnTo>
                      <a:pt x="886" y="1041"/>
                    </a:lnTo>
                    <a:lnTo>
                      <a:pt x="886" y="1041"/>
                    </a:lnTo>
                    <a:close/>
                    <a:moveTo>
                      <a:pt x="1116" y="1276"/>
                    </a:moveTo>
                    <a:lnTo>
                      <a:pt x="1116" y="1276"/>
                    </a:lnTo>
                    <a:lnTo>
                      <a:pt x="1114" y="1274"/>
                    </a:lnTo>
                    <a:lnTo>
                      <a:pt x="1116" y="1274"/>
                    </a:lnTo>
                    <a:lnTo>
                      <a:pt x="1116" y="1271"/>
                    </a:lnTo>
                    <a:lnTo>
                      <a:pt x="1119" y="1269"/>
                    </a:lnTo>
                    <a:lnTo>
                      <a:pt x="1119" y="1269"/>
                    </a:lnTo>
                    <a:lnTo>
                      <a:pt x="1119" y="1269"/>
                    </a:lnTo>
                    <a:lnTo>
                      <a:pt x="1119" y="1269"/>
                    </a:lnTo>
                    <a:lnTo>
                      <a:pt x="1116" y="1271"/>
                    </a:lnTo>
                    <a:lnTo>
                      <a:pt x="1114" y="1274"/>
                    </a:lnTo>
                    <a:lnTo>
                      <a:pt x="1114" y="1276"/>
                    </a:lnTo>
                    <a:lnTo>
                      <a:pt x="1116" y="1276"/>
                    </a:lnTo>
                    <a:lnTo>
                      <a:pt x="1116" y="1276"/>
                    </a:lnTo>
                    <a:lnTo>
                      <a:pt x="1116" y="1276"/>
                    </a:lnTo>
                    <a:lnTo>
                      <a:pt x="1116" y="1276"/>
                    </a:lnTo>
                    <a:lnTo>
                      <a:pt x="1116" y="1276"/>
                    </a:lnTo>
                    <a:close/>
                    <a:moveTo>
                      <a:pt x="1201" y="1290"/>
                    </a:moveTo>
                    <a:lnTo>
                      <a:pt x="1201" y="1290"/>
                    </a:lnTo>
                    <a:lnTo>
                      <a:pt x="1201" y="1286"/>
                    </a:lnTo>
                    <a:lnTo>
                      <a:pt x="1201" y="1283"/>
                    </a:lnTo>
                    <a:lnTo>
                      <a:pt x="1197" y="1281"/>
                    </a:lnTo>
                    <a:lnTo>
                      <a:pt x="1201" y="1281"/>
                    </a:lnTo>
                    <a:lnTo>
                      <a:pt x="1201" y="1278"/>
                    </a:lnTo>
                    <a:lnTo>
                      <a:pt x="1201" y="1281"/>
                    </a:lnTo>
                    <a:lnTo>
                      <a:pt x="1201" y="1281"/>
                    </a:lnTo>
                    <a:lnTo>
                      <a:pt x="1201" y="1283"/>
                    </a:lnTo>
                    <a:lnTo>
                      <a:pt x="1201" y="1286"/>
                    </a:lnTo>
                    <a:lnTo>
                      <a:pt x="1201" y="1286"/>
                    </a:lnTo>
                    <a:lnTo>
                      <a:pt x="1201" y="1286"/>
                    </a:lnTo>
                    <a:lnTo>
                      <a:pt x="1201" y="1290"/>
                    </a:lnTo>
                    <a:lnTo>
                      <a:pt x="1201" y="1290"/>
                    </a:lnTo>
                    <a:lnTo>
                      <a:pt x="1201" y="1290"/>
                    </a:lnTo>
                    <a:lnTo>
                      <a:pt x="1201" y="1290"/>
                    </a:lnTo>
                    <a:lnTo>
                      <a:pt x="1201" y="1290"/>
                    </a:lnTo>
                    <a:lnTo>
                      <a:pt x="1201" y="1290"/>
                    </a:lnTo>
                    <a:close/>
                    <a:moveTo>
                      <a:pt x="1204" y="1292"/>
                    </a:moveTo>
                    <a:lnTo>
                      <a:pt x="1204" y="1290"/>
                    </a:lnTo>
                    <a:lnTo>
                      <a:pt x="1204" y="1290"/>
                    </a:lnTo>
                    <a:lnTo>
                      <a:pt x="1204" y="1292"/>
                    </a:lnTo>
                    <a:lnTo>
                      <a:pt x="1204" y="1293"/>
                    </a:lnTo>
                    <a:lnTo>
                      <a:pt x="1204" y="1292"/>
                    </a:lnTo>
                    <a:lnTo>
                      <a:pt x="1204" y="1292"/>
                    </a:lnTo>
                    <a:lnTo>
                      <a:pt x="1204" y="1292"/>
                    </a:lnTo>
                    <a:lnTo>
                      <a:pt x="1204" y="1292"/>
                    </a:lnTo>
                    <a:close/>
                    <a:moveTo>
                      <a:pt x="1236" y="1172"/>
                    </a:moveTo>
                    <a:lnTo>
                      <a:pt x="1237" y="1168"/>
                    </a:lnTo>
                    <a:lnTo>
                      <a:pt x="1239" y="1168"/>
                    </a:lnTo>
                    <a:lnTo>
                      <a:pt x="1239" y="1168"/>
                    </a:lnTo>
                    <a:lnTo>
                      <a:pt x="1239" y="1172"/>
                    </a:lnTo>
                    <a:lnTo>
                      <a:pt x="1237" y="1172"/>
                    </a:lnTo>
                    <a:lnTo>
                      <a:pt x="1237" y="1172"/>
                    </a:lnTo>
                    <a:lnTo>
                      <a:pt x="1236" y="1172"/>
                    </a:lnTo>
                    <a:lnTo>
                      <a:pt x="1236" y="1172"/>
                    </a:lnTo>
                    <a:lnTo>
                      <a:pt x="1236" y="1172"/>
                    </a:lnTo>
                    <a:lnTo>
                      <a:pt x="1236" y="1172"/>
                    </a:lnTo>
                    <a:close/>
                    <a:moveTo>
                      <a:pt x="1227" y="1196"/>
                    </a:moveTo>
                    <a:lnTo>
                      <a:pt x="1227" y="1199"/>
                    </a:lnTo>
                    <a:lnTo>
                      <a:pt x="1229" y="1199"/>
                    </a:lnTo>
                    <a:lnTo>
                      <a:pt x="1229" y="1199"/>
                    </a:lnTo>
                    <a:lnTo>
                      <a:pt x="1229" y="1199"/>
                    </a:lnTo>
                    <a:lnTo>
                      <a:pt x="1229" y="1196"/>
                    </a:lnTo>
                    <a:lnTo>
                      <a:pt x="1229" y="1196"/>
                    </a:lnTo>
                    <a:lnTo>
                      <a:pt x="1227" y="1196"/>
                    </a:lnTo>
                    <a:lnTo>
                      <a:pt x="1227" y="1196"/>
                    </a:lnTo>
                    <a:lnTo>
                      <a:pt x="1227" y="1196"/>
                    </a:lnTo>
                    <a:lnTo>
                      <a:pt x="1227" y="1196"/>
                    </a:lnTo>
                    <a:close/>
                    <a:moveTo>
                      <a:pt x="1244" y="1227"/>
                    </a:moveTo>
                    <a:lnTo>
                      <a:pt x="1243" y="1222"/>
                    </a:lnTo>
                    <a:lnTo>
                      <a:pt x="1243" y="1222"/>
                    </a:lnTo>
                    <a:lnTo>
                      <a:pt x="1244" y="1222"/>
                    </a:lnTo>
                    <a:lnTo>
                      <a:pt x="1246" y="1222"/>
                    </a:lnTo>
                    <a:lnTo>
                      <a:pt x="1246" y="1222"/>
                    </a:lnTo>
                    <a:lnTo>
                      <a:pt x="1248" y="1222"/>
                    </a:lnTo>
                    <a:lnTo>
                      <a:pt x="1248" y="1226"/>
                    </a:lnTo>
                    <a:lnTo>
                      <a:pt x="1246" y="1227"/>
                    </a:lnTo>
                    <a:lnTo>
                      <a:pt x="1246" y="1227"/>
                    </a:lnTo>
                    <a:lnTo>
                      <a:pt x="1244" y="1227"/>
                    </a:lnTo>
                    <a:lnTo>
                      <a:pt x="1244" y="1227"/>
                    </a:lnTo>
                    <a:lnTo>
                      <a:pt x="1244" y="1227"/>
                    </a:lnTo>
                    <a:lnTo>
                      <a:pt x="1244" y="1227"/>
                    </a:lnTo>
                    <a:close/>
                    <a:moveTo>
                      <a:pt x="1236" y="1226"/>
                    </a:moveTo>
                    <a:lnTo>
                      <a:pt x="1237" y="1227"/>
                    </a:lnTo>
                    <a:lnTo>
                      <a:pt x="1239" y="1226"/>
                    </a:lnTo>
                    <a:lnTo>
                      <a:pt x="1239" y="1222"/>
                    </a:lnTo>
                    <a:lnTo>
                      <a:pt x="1239" y="1222"/>
                    </a:lnTo>
                    <a:lnTo>
                      <a:pt x="1239" y="1222"/>
                    </a:lnTo>
                    <a:lnTo>
                      <a:pt x="1241" y="1226"/>
                    </a:lnTo>
                    <a:lnTo>
                      <a:pt x="1239" y="1227"/>
                    </a:lnTo>
                    <a:lnTo>
                      <a:pt x="1236" y="1227"/>
                    </a:lnTo>
                    <a:lnTo>
                      <a:pt x="1234" y="1227"/>
                    </a:lnTo>
                    <a:lnTo>
                      <a:pt x="1234" y="1227"/>
                    </a:lnTo>
                    <a:lnTo>
                      <a:pt x="1236" y="1226"/>
                    </a:lnTo>
                    <a:lnTo>
                      <a:pt x="1236" y="1226"/>
                    </a:lnTo>
                    <a:lnTo>
                      <a:pt x="1236" y="1226"/>
                    </a:lnTo>
                    <a:lnTo>
                      <a:pt x="1236" y="1226"/>
                    </a:lnTo>
                    <a:close/>
                    <a:moveTo>
                      <a:pt x="1210" y="1269"/>
                    </a:moveTo>
                    <a:lnTo>
                      <a:pt x="1210" y="1267"/>
                    </a:lnTo>
                    <a:lnTo>
                      <a:pt x="1210" y="1269"/>
                    </a:lnTo>
                    <a:lnTo>
                      <a:pt x="1210" y="1269"/>
                    </a:lnTo>
                    <a:lnTo>
                      <a:pt x="1210" y="1269"/>
                    </a:lnTo>
                    <a:lnTo>
                      <a:pt x="1210" y="1269"/>
                    </a:lnTo>
                    <a:lnTo>
                      <a:pt x="1210" y="1269"/>
                    </a:lnTo>
                    <a:lnTo>
                      <a:pt x="1210" y="1269"/>
                    </a:lnTo>
                    <a:close/>
                    <a:moveTo>
                      <a:pt x="1244" y="1259"/>
                    </a:moveTo>
                    <a:lnTo>
                      <a:pt x="1244" y="1260"/>
                    </a:lnTo>
                    <a:lnTo>
                      <a:pt x="1246" y="1260"/>
                    </a:lnTo>
                    <a:lnTo>
                      <a:pt x="1250" y="1260"/>
                    </a:lnTo>
                    <a:lnTo>
                      <a:pt x="1250" y="1260"/>
                    </a:lnTo>
                    <a:lnTo>
                      <a:pt x="1246" y="1259"/>
                    </a:lnTo>
                    <a:lnTo>
                      <a:pt x="1244" y="1259"/>
                    </a:lnTo>
                    <a:lnTo>
                      <a:pt x="1244" y="1259"/>
                    </a:lnTo>
                    <a:lnTo>
                      <a:pt x="1244" y="1259"/>
                    </a:lnTo>
                    <a:lnTo>
                      <a:pt x="1244" y="1259"/>
                    </a:lnTo>
                    <a:close/>
                    <a:moveTo>
                      <a:pt x="1206" y="1194"/>
                    </a:moveTo>
                    <a:lnTo>
                      <a:pt x="1204" y="1196"/>
                    </a:lnTo>
                    <a:lnTo>
                      <a:pt x="1201" y="1199"/>
                    </a:lnTo>
                    <a:lnTo>
                      <a:pt x="1201" y="1199"/>
                    </a:lnTo>
                    <a:lnTo>
                      <a:pt x="1201" y="1199"/>
                    </a:lnTo>
                    <a:lnTo>
                      <a:pt x="1201" y="1203"/>
                    </a:lnTo>
                    <a:lnTo>
                      <a:pt x="1197" y="1203"/>
                    </a:lnTo>
                    <a:lnTo>
                      <a:pt x="1197" y="1203"/>
                    </a:lnTo>
                    <a:lnTo>
                      <a:pt x="1197" y="1203"/>
                    </a:lnTo>
                    <a:lnTo>
                      <a:pt x="1197" y="1205"/>
                    </a:lnTo>
                    <a:lnTo>
                      <a:pt x="1196" y="1205"/>
                    </a:lnTo>
                    <a:lnTo>
                      <a:pt x="1194" y="1206"/>
                    </a:lnTo>
                    <a:lnTo>
                      <a:pt x="1194" y="1208"/>
                    </a:lnTo>
                    <a:lnTo>
                      <a:pt x="1196" y="1208"/>
                    </a:lnTo>
                    <a:lnTo>
                      <a:pt x="1196" y="1210"/>
                    </a:lnTo>
                    <a:lnTo>
                      <a:pt x="1194" y="1210"/>
                    </a:lnTo>
                    <a:lnTo>
                      <a:pt x="1192" y="1210"/>
                    </a:lnTo>
                    <a:lnTo>
                      <a:pt x="1191" y="1213"/>
                    </a:lnTo>
                    <a:lnTo>
                      <a:pt x="1191" y="1215"/>
                    </a:lnTo>
                    <a:lnTo>
                      <a:pt x="1187" y="1222"/>
                    </a:lnTo>
                    <a:lnTo>
                      <a:pt x="1187" y="1222"/>
                    </a:lnTo>
                    <a:lnTo>
                      <a:pt x="1187" y="1222"/>
                    </a:lnTo>
                    <a:lnTo>
                      <a:pt x="1187" y="1226"/>
                    </a:lnTo>
                    <a:lnTo>
                      <a:pt x="1187" y="1227"/>
                    </a:lnTo>
                    <a:lnTo>
                      <a:pt x="1185" y="1226"/>
                    </a:lnTo>
                    <a:lnTo>
                      <a:pt x="1185" y="1226"/>
                    </a:lnTo>
                    <a:lnTo>
                      <a:pt x="1182" y="1227"/>
                    </a:lnTo>
                    <a:lnTo>
                      <a:pt x="1182" y="1227"/>
                    </a:lnTo>
                    <a:lnTo>
                      <a:pt x="1182" y="1231"/>
                    </a:lnTo>
                    <a:lnTo>
                      <a:pt x="1182" y="1231"/>
                    </a:lnTo>
                    <a:lnTo>
                      <a:pt x="1184" y="1231"/>
                    </a:lnTo>
                    <a:lnTo>
                      <a:pt x="1182" y="1232"/>
                    </a:lnTo>
                    <a:lnTo>
                      <a:pt x="1182" y="1234"/>
                    </a:lnTo>
                    <a:lnTo>
                      <a:pt x="1182" y="1236"/>
                    </a:lnTo>
                    <a:lnTo>
                      <a:pt x="1178" y="1234"/>
                    </a:lnTo>
                    <a:lnTo>
                      <a:pt x="1175" y="1236"/>
                    </a:lnTo>
                    <a:lnTo>
                      <a:pt x="1175" y="1238"/>
                    </a:lnTo>
                    <a:lnTo>
                      <a:pt x="1175" y="1239"/>
                    </a:lnTo>
                    <a:lnTo>
                      <a:pt x="1173" y="1243"/>
                    </a:lnTo>
                    <a:lnTo>
                      <a:pt x="1170" y="1245"/>
                    </a:lnTo>
                    <a:lnTo>
                      <a:pt x="1170" y="1245"/>
                    </a:lnTo>
                    <a:lnTo>
                      <a:pt x="1170" y="1243"/>
                    </a:lnTo>
                    <a:lnTo>
                      <a:pt x="1168" y="1245"/>
                    </a:lnTo>
                    <a:lnTo>
                      <a:pt x="1168" y="1243"/>
                    </a:lnTo>
                    <a:lnTo>
                      <a:pt x="1168" y="1241"/>
                    </a:lnTo>
                    <a:lnTo>
                      <a:pt x="1170" y="1239"/>
                    </a:lnTo>
                    <a:lnTo>
                      <a:pt x="1170" y="1238"/>
                    </a:lnTo>
                    <a:lnTo>
                      <a:pt x="1170" y="1239"/>
                    </a:lnTo>
                    <a:lnTo>
                      <a:pt x="1168" y="1241"/>
                    </a:lnTo>
                    <a:lnTo>
                      <a:pt x="1163" y="1243"/>
                    </a:lnTo>
                    <a:lnTo>
                      <a:pt x="1161" y="1248"/>
                    </a:lnTo>
                    <a:lnTo>
                      <a:pt x="1163" y="1248"/>
                    </a:lnTo>
                    <a:lnTo>
                      <a:pt x="1164" y="1246"/>
                    </a:lnTo>
                    <a:lnTo>
                      <a:pt x="1170" y="1246"/>
                    </a:lnTo>
                    <a:lnTo>
                      <a:pt x="1175" y="1246"/>
                    </a:lnTo>
                    <a:lnTo>
                      <a:pt x="1170" y="1248"/>
                    </a:lnTo>
                    <a:lnTo>
                      <a:pt x="1168" y="1253"/>
                    </a:lnTo>
                    <a:lnTo>
                      <a:pt x="1166" y="1255"/>
                    </a:lnTo>
                    <a:lnTo>
                      <a:pt x="1163" y="1259"/>
                    </a:lnTo>
                    <a:lnTo>
                      <a:pt x="1159" y="1260"/>
                    </a:lnTo>
                    <a:lnTo>
                      <a:pt x="1156" y="1260"/>
                    </a:lnTo>
                    <a:lnTo>
                      <a:pt x="1156" y="1262"/>
                    </a:lnTo>
                    <a:lnTo>
                      <a:pt x="1156" y="1264"/>
                    </a:lnTo>
                    <a:lnTo>
                      <a:pt x="1156" y="1266"/>
                    </a:lnTo>
                    <a:lnTo>
                      <a:pt x="1156" y="1267"/>
                    </a:lnTo>
                    <a:lnTo>
                      <a:pt x="1159" y="1267"/>
                    </a:lnTo>
                    <a:lnTo>
                      <a:pt x="1163" y="1269"/>
                    </a:lnTo>
                    <a:lnTo>
                      <a:pt x="1166" y="1269"/>
                    </a:lnTo>
                    <a:lnTo>
                      <a:pt x="1168" y="1267"/>
                    </a:lnTo>
                    <a:lnTo>
                      <a:pt x="1170" y="1266"/>
                    </a:lnTo>
                    <a:lnTo>
                      <a:pt x="1173" y="1264"/>
                    </a:lnTo>
                    <a:lnTo>
                      <a:pt x="1175" y="1262"/>
                    </a:lnTo>
                    <a:lnTo>
                      <a:pt x="1175" y="1264"/>
                    </a:lnTo>
                    <a:lnTo>
                      <a:pt x="1173" y="1266"/>
                    </a:lnTo>
                    <a:lnTo>
                      <a:pt x="1175" y="1267"/>
                    </a:lnTo>
                    <a:lnTo>
                      <a:pt x="1178" y="1266"/>
                    </a:lnTo>
                    <a:lnTo>
                      <a:pt x="1178" y="1267"/>
                    </a:lnTo>
                    <a:lnTo>
                      <a:pt x="1184" y="1267"/>
                    </a:lnTo>
                    <a:lnTo>
                      <a:pt x="1187" y="1267"/>
                    </a:lnTo>
                    <a:lnTo>
                      <a:pt x="1187" y="1269"/>
                    </a:lnTo>
                    <a:lnTo>
                      <a:pt x="1189" y="1271"/>
                    </a:lnTo>
                    <a:lnTo>
                      <a:pt x="1192" y="1271"/>
                    </a:lnTo>
                    <a:lnTo>
                      <a:pt x="1192" y="1269"/>
                    </a:lnTo>
                    <a:lnTo>
                      <a:pt x="1194" y="1271"/>
                    </a:lnTo>
                    <a:lnTo>
                      <a:pt x="1196" y="1271"/>
                    </a:lnTo>
                    <a:lnTo>
                      <a:pt x="1197" y="1269"/>
                    </a:lnTo>
                    <a:lnTo>
                      <a:pt x="1197" y="1269"/>
                    </a:lnTo>
                    <a:lnTo>
                      <a:pt x="1197" y="1269"/>
                    </a:lnTo>
                    <a:lnTo>
                      <a:pt x="1201" y="1269"/>
                    </a:lnTo>
                    <a:lnTo>
                      <a:pt x="1201" y="1269"/>
                    </a:lnTo>
                    <a:lnTo>
                      <a:pt x="1204" y="1267"/>
                    </a:lnTo>
                    <a:lnTo>
                      <a:pt x="1204" y="1267"/>
                    </a:lnTo>
                    <a:lnTo>
                      <a:pt x="1206" y="1269"/>
                    </a:lnTo>
                    <a:lnTo>
                      <a:pt x="1206" y="1267"/>
                    </a:lnTo>
                    <a:lnTo>
                      <a:pt x="1206" y="1266"/>
                    </a:lnTo>
                    <a:lnTo>
                      <a:pt x="1206" y="1264"/>
                    </a:lnTo>
                    <a:lnTo>
                      <a:pt x="1206" y="1264"/>
                    </a:lnTo>
                    <a:lnTo>
                      <a:pt x="1210" y="1262"/>
                    </a:lnTo>
                    <a:lnTo>
                      <a:pt x="1210" y="1262"/>
                    </a:lnTo>
                    <a:lnTo>
                      <a:pt x="1210" y="1262"/>
                    </a:lnTo>
                    <a:lnTo>
                      <a:pt x="1210" y="1266"/>
                    </a:lnTo>
                    <a:lnTo>
                      <a:pt x="1210" y="1267"/>
                    </a:lnTo>
                    <a:lnTo>
                      <a:pt x="1210" y="1266"/>
                    </a:lnTo>
                    <a:lnTo>
                      <a:pt x="1211" y="1264"/>
                    </a:lnTo>
                    <a:lnTo>
                      <a:pt x="1211" y="1262"/>
                    </a:lnTo>
                    <a:lnTo>
                      <a:pt x="1211" y="1266"/>
                    </a:lnTo>
                    <a:lnTo>
                      <a:pt x="1211" y="1267"/>
                    </a:lnTo>
                    <a:lnTo>
                      <a:pt x="1211" y="1269"/>
                    </a:lnTo>
                    <a:lnTo>
                      <a:pt x="1213" y="1267"/>
                    </a:lnTo>
                    <a:lnTo>
                      <a:pt x="1213" y="1267"/>
                    </a:lnTo>
                    <a:lnTo>
                      <a:pt x="1213" y="1269"/>
                    </a:lnTo>
                    <a:lnTo>
                      <a:pt x="1210" y="1271"/>
                    </a:lnTo>
                    <a:lnTo>
                      <a:pt x="1206" y="1272"/>
                    </a:lnTo>
                    <a:lnTo>
                      <a:pt x="1210" y="1272"/>
                    </a:lnTo>
                    <a:lnTo>
                      <a:pt x="1210" y="1272"/>
                    </a:lnTo>
                    <a:lnTo>
                      <a:pt x="1211" y="1272"/>
                    </a:lnTo>
                    <a:lnTo>
                      <a:pt x="1211" y="1272"/>
                    </a:lnTo>
                    <a:lnTo>
                      <a:pt x="1213" y="1272"/>
                    </a:lnTo>
                    <a:lnTo>
                      <a:pt x="1215" y="1274"/>
                    </a:lnTo>
                    <a:lnTo>
                      <a:pt x="1215" y="1272"/>
                    </a:lnTo>
                    <a:lnTo>
                      <a:pt x="1218" y="1272"/>
                    </a:lnTo>
                    <a:lnTo>
                      <a:pt x="1218" y="1271"/>
                    </a:lnTo>
                    <a:lnTo>
                      <a:pt x="1218" y="1267"/>
                    </a:lnTo>
                    <a:lnTo>
                      <a:pt x="1220" y="1269"/>
                    </a:lnTo>
                    <a:lnTo>
                      <a:pt x="1224" y="1269"/>
                    </a:lnTo>
                    <a:lnTo>
                      <a:pt x="1224" y="1271"/>
                    </a:lnTo>
                    <a:lnTo>
                      <a:pt x="1224" y="1271"/>
                    </a:lnTo>
                    <a:lnTo>
                      <a:pt x="1227" y="1269"/>
                    </a:lnTo>
                    <a:lnTo>
                      <a:pt x="1229" y="1271"/>
                    </a:lnTo>
                    <a:lnTo>
                      <a:pt x="1229" y="1271"/>
                    </a:lnTo>
                    <a:lnTo>
                      <a:pt x="1229" y="1272"/>
                    </a:lnTo>
                    <a:lnTo>
                      <a:pt x="1224" y="1274"/>
                    </a:lnTo>
                    <a:lnTo>
                      <a:pt x="1220" y="1274"/>
                    </a:lnTo>
                    <a:lnTo>
                      <a:pt x="1220" y="1276"/>
                    </a:lnTo>
                    <a:lnTo>
                      <a:pt x="1220" y="1278"/>
                    </a:lnTo>
                    <a:lnTo>
                      <a:pt x="1218" y="1278"/>
                    </a:lnTo>
                    <a:lnTo>
                      <a:pt x="1218" y="1278"/>
                    </a:lnTo>
                    <a:lnTo>
                      <a:pt x="1217" y="1278"/>
                    </a:lnTo>
                    <a:lnTo>
                      <a:pt x="1215" y="1278"/>
                    </a:lnTo>
                    <a:lnTo>
                      <a:pt x="1215" y="1281"/>
                    </a:lnTo>
                    <a:lnTo>
                      <a:pt x="1213" y="1281"/>
                    </a:lnTo>
                    <a:lnTo>
                      <a:pt x="1210" y="1281"/>
                    </a:lnTo>
                    <a:lnTo>
                      <a:pt x="1210" y="1283"/>
                    </a:lnTo>
                    <a:lnTo>
                      <a:pt x="1206" y="1286"/>
                    </a:lnTo>
                    <a:lnTo>
                      <a:pt x="1210" y="1286"/>
                    </a:lnTo>
                    <a:lnTo>
                      <a:pt x="1210" y="1286"/>
                    </a:lnTo>
                    <a:lnTo>
                      <a:pt x="1211" y="1286"/>
                    </a:lnTo>
                    <a:lnTo>
                      <a:pt x="1211" y="1286"/>
                    </a:lnTo>
                    <a:lnTo>
                      <a:pt x="1213" y="1286"/>
                    </a:lnTo>
                    <a:lnTo>
                      <a:pt x="1215" y="1286"/>
                    </a:lnTo>
                    <a:lnTo>
                      <a:pt x="1215" y="1286"/>
                    </a:lnTo>
                    <a:lnTo>
                      <a:pt x="1215" y="1286"/>
                    </a:lnTo>
                    <a:lnTo>
                      <a:pt x="1218" y="1286"/>
                    </a:lnTo>
                    <a:lnTo>
                      <a:pt x="1220" y="1286"/>
                    </a:lnTo>
                    <a:lnTo>
                      <a:pt x="1220" y="1283"/>
                    </a:lnTo>
                    <a:lnTo>
                      <a:pt x="1220" y="1283"/>
                    </a:lnTo>
                    <a:lnTo>
                      <a:pt x="1220" y="1281"/>
                    </a:lnTo>
                    <a:lnTo>
                      <a:pt x="1220" y="1278"/>
                    </a:lnTo>
                    <a:lnTo>
                      <a:pt x="1224" y="1278"/>
                    </a:lnTo>
                    <a:lnTo>
                      <a:pt x="1227" y="1276"/>
                    </a:lnTo>
                    <a:lnTo>
                      <a:pt x="1229" y="1274"/>
                    </a:lnTo>
                    <a:lnTo>
                      <a:pt x="1229" y="1276"/>
                    </a:lnTo>
                    <a:lnTo>
                      <a:pt x="1232" y="1276"/>
                    </a:lnTo>
                    <a:lnTo>
                      <a:pt x="1229" y="1278"/>
                    </a:lnTo>
                    <a:lnTo>
                      <a:pt x="1232" y="1278"/>
                    </a:lnTo>
                    <a:lnTo>
                      <a:pt x="1232" y="1276"/>
                    </a:lnTo>
                    <a:lnTo>
                      <a:pt x="1234" y="1272"/>
                    </a:lnTo>
                    <a:lnTo>
                      <a:pt x="1236" y="1269"/>
                    </a:lnTo>
                    <a:lnTo>
                      <a:pt x="1236" y="1266"/>
                    </a:lnTo>
                    <a:lnTo>
                      <a:pt x="1236" y="1264"/>
                    </a:lnTo>
                    <a:lnTo>
                      <a:pt x="1237" y="1264"/>
                    </a:lnTo>
                    <a:lnTo>
                      <a:pt x="1237" y="1266"/>
                    </a:lnTo>
                    <a:lnTo>
                      <a:pt x="1239" y="1266"/>
                    </a:lnTo>
                    <a:lnTo>
                      <a:pt x="1241" y="1267"/>
                    </a:lnTo>
                    <a:lnTo>
                      <a:pt x="1241" y="1271"/>
                    </a:lnTo>
                    <a:lnTo>
                      <a:pt x="1241" y="1272"/>
                    </a:lnTo>
                    <a:lnTo>
                      <a:pt x="1241" y="1274"/>
                    </a:lnTo>
                    <a:lnTo>
                      <a:pt x="1241" y="1276"/>
                    </a:lnTo>
                    <a:lnTo>
                      <a:pt x="1241" y="1278"/>
                    </a:lnTo>
                    <a:lnTo>
                      <a:pt x="1237" y="1281"/>
                    </a:lnTo>
                    <a:lnTo>
                      <a:pt x="1236" y="1286"/>
                    </a:lnTo>
                    <a:lnTo>
                      <a:pt x="1236" y="1286"/>
                    </a:lnTo>
                    <a:lnTo>
                      <a:pt x="1234" y="1290"/>
                    </a:lnTo>
                    <a:lnTo>
                      <a:pt x="1234" y="1290"/>
                    </a:lnTo>
                    <a:lnTo>
                      <a:pt x="1236" y="1290"/>
                    </a:lnTo>
                    <a:lnTo>
                      <a:pt x="1239" y="1290"/>
                    </a:lnTo>
                    <a:lnTo>
                      <a:pt x="1241" y="1286"/>
                    </a:lnTo>
                    <a:lnTo>
                      <a:pt x="1243" y="1286"/>
                    </a:lnTo>
                    <a:lnTo>
                      <a:pt x="1244" y="1281"/>
                    </a:lnTo>
                    <a:lnTo>
                      <a:pt x="1246" y="1281"/>
                    </a:lnTo>
                    <a:lnTo>
                      <a:pt x="1246" y="1281"/>
                    </a:lnTo>
                    <a:lnTo>
                      <a:pt x="1250" y="1281"/>
                    </a:lnTo>
                    <a:lnTo>
                      <a:pt x="1250" y="1281"/>
                    </a:lnTo>
                    <a:lnTo>
                      <a:pt x="1248" y="1281"/>
                    </a:lnTo>
                    <a:lnTo>
                      <a:pt x="1244" y="1286"/>
                    </a:lnTo>
                    <a:lnTo>
                      <a:pt x="1244" y="1286"/>
                    </a:lnTo>
                    <a:lnTo>
                      <a:pt x="1244" y="1290"/>
                    </a:lnTo>
                    <a:lnTo>
                      <a:pt x="1244" y="1290"/>
                    </a:lnTo>
                    <a:lnTo>
                      <a:pt x="1244" y="1293"/>
                    </a:lnTo>
                    <a:lnTo>
                      <a:pt x="1246" y="1295"/>
                    </a:lnTo>
                    <a:lnTo>
                      <a:pt x="1248" y="1293"/>
                    </a:lnTo>
                    <a:lnTo>
                      <a:pt x="1250" y="1292"/>
                    </a:lnTo>
                    <a:lnTo>
                      <a:pt x="1250" y="1292"/>
                    </a:lnTo>
                    <a:lnTo>
                      <a:pt x="1251" y="1292"/>
                    </a:lnTo>
                    <a:lnTo>
                      <a:pt x="1251" y="1292"/>
                    </a:lnTo>
                    <a:lnTo>
                      <a:pt x="1251" y="1293"/>
                    </a:lnTo>
                    <a:lnTo>
                      <a:pt x="1251" y="1293"/>
                    </a:lnTo>
                    <a:lnTo>
                      <a:pt x="1255" y="1293"/>
                    </a:lnTo>
                    <a:lnTo>
                      <a:pt x="1255" y="1292"/>
                    </a:lnTo>
                    <a:lnTo>
                      <a:pt x="1255" y="1290"/>
                    </a:lnTo>
                    <a:lnTo>
                      <a:pt x="1257" y="1290"/>
                    </a:lnTo>
                    <a:lnTo>
                      <a:pt x="1257" y="1286"/>
                    </a:lnTo>
                    <a:lnTo>
                      <a:pt x="1257" y="1286"/>
                    </a:lnTo>
                    <a:lnTo>
                      <a:pt x="1257" y="1286"/>
                    </a:lnTo>
                    <a:lnTo>
                      <a:pt x="1257" y="1283"/>
                    </a:lnTo>
                    <a:lnTo>
                      <a:pt x="1257" y="1281"/>
                    </a:lnTo>
                    <a:lnTo>
                      <a:pt x="1260" y="1278"/>
                    </a:lnTo>
                    <a:lnTo>
                      <a:pt x="1262" y="1274"/>
                    </a:lnTo>
                    <a:lnTo>
                      <a:pt x="1262" y="1269"/>
                    </a:lnTo>
                    <a:lnTo>
                      <a:pt x="1262" y="1267"/>
                    </a:lnTo>
                    <a:lnTo>
                      <a:pt x="1260" y="1267"/>
                    </a:lnTo>
                    <a:lnTo>
                      <a:pt x="1260" y="1269"/>
                    </a:lnTo>
                    <a:lnTo>
                      <a:pt x="1260" y="1271"/>
                    </a:lnTo>
                    <a:lnTo>
                      <a:pt x="1257" y="1272"/>
                    </a:lnTo>
                    <a:lnTo>
                      <a:pt x="1255" y="1276"/>
                    </a:lnTo>
                    <a:lnTo>
                      <a:pt x="1255" y="1276"/>
                    </a:lnTo>
                    <a:lnTo>
                      <a:pt x="1251" y="1274"/>
                    </a:lnTo>
                    <a:lnTo>
                      <a:pt x="1255" y="1271"/>
                    </a:lnTo>
                    <a:lnTo>
                      <a:pt x="1255" y="1269"/>
                    </a:lnTo>
                    <a:lnTo>
                      <a:pt x="1255" y="1266"/>
                    </a:lnTo>
                    <a:lnTo>
                      <a:pt x="1257" y="1266"/>
                    </a:lnTo>
                    <a:lnTo>
                      <a:pt x="1258" y="1262"/>
                    </a:lnTo>
                    <a:lnTo>
                      <a:pt x="1260" y="1262"/>
                    </a:lnTo>
                    <a:lnTo>
                      <a:pt x="1262" y="1262"/>
                    </a:lnTo>
                    <a:lnTo>
                      <a:pt x="1260" y="1260"/>
                    </a:lnTo>
                    <a:lnTo>
                      <a:pt x="1258" y="1262"/>
                    </a:lnTo>
                    <a:lnTo>
                      <a:pt x="1258" y="1262"/>
                    </a:lnTo>
                    <a:lnTo>
                      <a:pt x="1255" y="1262"/>
                    </a:lnTo>
                    <a:lnTo>
                      <a:pt x="1255" y="1264"/>
                    </a:lnTo>
                    <a:lnTo>
                      <a:pt x="1251" y="1266"/>
                    </a:lnTo>
                    <a:lnTo>
                      <a:pt x="1251" y="1267"/>
                    </a:lnTo>
                    <a:lnTo>
                      <a:pt x="1248" y="1269"/>
                    </a:lnTo>
                    <a:lnTo>
                      <a:pt x="1248" y="1271"/>
                    </a:lnTo>
                    <a:lnTo>
                      <a:pt x="1246" y="1272"/>
                    </a:lnTo>
                    <a:lnTo>
                      <a:pt x="1244" y="1271"/>
                    </a:lnTo>
                    <a:lnTo>
                      <a:pt x="1244" y="1269"/>
                    </a:lnTo>
                    <a:lnTo>
                      <a:pt x="1243" y="1266"/>
                    </a:lnTo>
                    <a:lnTo>
                      <a:pt x="1243" y="1264"/>
                    </a:lnTo>
                    <a:lnTo>
                      <a:pt x="1244" y="1266"/>
                    </a:lnTo>
                    <a:lnTo>
                      <a:pt x="1244" y="1266"/>
                    </a:lnTo>
                    <a:lnTo>
                      <a:pt x="1248" y="1262"/>
                    </a:lnTo>
                    <a:lnTo>
                      <a:pt x="1246" y="1264"/>
                    </a:lnTo>
                    <a:lnTo>
                      <a:pt x="1243" y="1262"/>
                    </a:lnTo>
                    <a:lnTo>
                      <a:pt x="1244" y="1262"/>
                    </a:lnTo>
                    <a:lnTo>
                      <a:pt x="1248" y="1262"/>
                    </a:lnTo>
                    <a:lnTo>
                      <a:pt x="1244" y="1262"/>
                    </a:lnTo>
                    <a:lnTo>
                      <a:pt x="1244" y="1260"/>
                    </a:lnTo>
                    <a:lnTo>
                      <a:pt x="1244" y="1259"/>
                    </a:lnTo>
                    <a:lnTo>
                      <a:pt x="1244" y="1259"/>
                    </a:lnTo>
                    <a:lnTo>
                      <a:pt x="1248" y="1259"/>
                    </a:lnTo>
                    <a:lnTo>
                      <a:pt x="1248" y="1259"/>
                    </a:lnTo>
                    <a:lnTo>
                      <a:pt x="1251" y="1255"/>
                    </a:lnTo>
                    <a:lnTo>
                      <a:pt x="1251" y="1253"/>
                    </a:lnTo>
                    <a:lnTo>
                      <a:pt x="1255" y="1253"/>
                    </a:lnTo>
                    <a:lnTo>
                      <a:pt x="1255" y="1255"/>
                    </a:lnTo>
                    <a:lnTo>
                      <a:pt x="1258" y="1250"/>
                    </a:lnTo>
                    <a:lnTo>
                      <a:pt x="1258" y="1250"/>
                    </a:lnTo>
                    <a:lnTo>
                      <a:pt x="1258" y="1248"/>
                    </a:lnTo>
                    <a:lnTo>
                      <a:pt x="1258" y="1245"/>
                    </a:lnTo>
                    <a:lnTo>
                      <a:pt x="1255" y="1248"/>
                    </a:lnTo>
                    <a:lnTo>
                      <a:pt x="1255" y="1250"/>
                    </a:lnTo>
                    <a:lnTo>
                      <a:pt x="1255" y="1248"/>
                    </a:lnTo>
                    <a:lnTo>
                      <a:pt x="1251" y="1248"/>
                    </a:lnTo>
                    <a:lnTo>
                      <a:pt x="1251" y="1250"/>
                    </a:lnTo>
                    <a:lnTo>
                      <a:pt x="1251" y="1250"/>
                    </a:lnTo>
                    <a:lnTo>
                      <a:pt x="1251" y="1250"/>
                    </a:lnTo>
                    <a:lnTo>
                      <a:pt x="1250" y="1250"/>
                    </a:lnTo>
                    <a:lnTo>
                      <a:pt x="1248" y="1253"/>
                    </a:lnTo>
                    <a:lnTo>
                      <a:pt x="1246" y="1255"/>
                    </a:lnTo>
                    <a:lnTo>
                      <a:pt x="1246" y="1255"/>
                    </a:lnTo>
                    <a:lnTo>
                      <a:pt x="1244" y="1255"/>
                    </a:lnTo>
                    <a:lnTo>
                      <a:pt x="1244" y="1255"/>
                    </a:lnTo>
                    <a:lnTo>
                      <a:pt x="1244" y="1253"/>
                    </a:lnTo>
                    <a:lnTo>
                      <a:pt x="1244" y="1255"/>
                    </a:lnTo>
                    <a:lnTo>
                      <a:pt x="1243" y="1255"/>
                    </a:lnTo>
                    <a:lnTo>
                      <a:pt x="1244" y="1253"/>
                    </a:lnTo>
                    <a:lnTo>
                      <a:pt x="1246" y="1250"/>
                    </a:lnTo>
                    <a:lnTo>
                      <a:pt x="1246" y="1250"/>
                    </a:lnTo>
                    <a:lnTo>
                      <a:pt x="1244" y="1250"/>
                    </a:lnTo>
                    <a:lnTo>
                      <a:pt x="1246" y="1248"/>
                    </a:lnTo>
                    <a:lnTo>
                      <a:pt x="1248" y="1246"/>
                    </a:lnTo>
                    <a:lnTo>
                      <a:pt x="1246" y="1245"/>
                    </a:lnTo>
                    <a:lnTo>
                      <a:pt x="1244" y="1246"/>
                    </a:lnTo>
                    <a:lnTo>
                      <a:pt x="1246" y="1245"/>
                    </a:lnTo>
                    <a:lnTo>
                      <a:pt x="1246" y="1243"/>
                    </a:lnTo>
                    <a:lnTo>
                      <a:pt x="1244" y="1243"/>
                    </a:lnTo>
                    <a:lnTo>
                      <a:pt x="1243" y="1243"/>
                    </a:lnTo>
                    <a:lnTo>
                      <a:pt x="1239" y="1243"/>
                    </a:lnTo>
                    <a:lnTo>
                      <a:pt x="1243" y="1243"/>
                    </a:lnTo>
                    <a:lnTo>
                      <a:pt x="1244" y="1243"/>
                    </a:lnTo>
                    <a:lnTo>
                      <a:pt x="1246" y="1241"/>
                    </a:lnTo>
                    <a:lnTo>
                      <a:pt x="1250" y="1241"/>
                    </a:lnTo>
                    <a:lnTo>
                      <a:pt x="1250" y="1239"/>
                    </a:lnTo>
                    <a:lnTo>
                      <a:pt x="1251" y="1239"/>
                    </a:lnTo>
                    <a:lnTo>
                      <a:pt x="1251" y="1238"/>
                    </a:lnTo>
                    <a:lnTo>
                      <a:pt x="1251" y="1236"/>
                    </a:lnTo>
                    <a:lnTo>
                      <a:pt x="1255" y="1234"/>
                    </a:lnTo>
                    <a:lnTo>
                      <a:pt x="1255" y="1232"/>
                    </a:lnTo>
                    <a:lnTo>
                      <a:pt x="1251" y="1231"/>
                    </a:lnTo>
                    <a:lnTo>
                      <a:pt x="1250" y="1227"/>
                    </a:lnTo>
                    <a:lnTo>
                      <a:pt x="1248" y="1227"/>
                    </a:lnTo>
                    <a:lnTo>
                      <a:pt x="1244" y="1231"/>
                    </a:lnTo>
                    <a:lnTo>
                      <a:pt x="1243" y="1231"/>
                    </a:lnTo>
                    <a:lnTo>
                      <a:pt x="1243" y="1231"/>
                    </a:lnTo>
                    <a:lnTo>
                      <a:pt x="1241" y="1232"/>
                    </a:lnTo>
                    <a:lnTo>
                      <a:pt x="1241" y="1236"/>
                    </a:lnTo>
                    <a:lnTo>
                      <a:pt x="1239" y="1238"/>
                    </a:lnTo>
                    <a:lnTo>
                      <a:pt x="1239" y="1236"/>
                    </a:lnTo>
                    <a:lnTo>
                      <a:pt x="1241" y="1232"/>
                    </a:lnTo>
                    <a:lnTo>
                      <a:pt x="1239" y="1231"/>
                    </a:lnTo>
                    <a:lnTo>
                      <a:pt x="1241" y="1231"/>
                    </a:lnTo>
                    <a:lnTo>
                      <a:pt x="1241" y="1227"/>
                    </a:lnTo>
                    <a:lnTo>
                      <a:pt x="1241" y="1227"/>
                    </a:lnTo>
                    <a:lnTo>
                      <a:pt x="1237" y="1231"/>
                    </a:lnTo>
                    <a:lnTo>
                      <a:pt x="1237" y="1231"/>
                    </a:lnTo>
                    <a:lnTo>
                      <a:pt x="1236" y="1232"/>
                    </a:lnTo>
                    <a:lnTo>
                      <a:pt x="1234" y="1231"/>
                    </a:lnTo>
                    <a:lnTo>
                      <a:pt x="1232" y="1232"/>
                    </a:lnTo>
                    <a:lnTo>
                      <a:pt x="1232" y="1232"/>
                    </a:lnTo>
                    <a:lnTo>
                      <a:pt x="1232" y="1231"/>
                    </a:lnTo>
                    <a:lnTo>
                      <a:pt x="1229" y="1232"/>
                    </a:lnTo>
                    <a:lnTo>
                      <a:pt x="1229" y="1236"/>
                    </a:lnTo>
                    <a:lnTo>
                      <a:pt x="1227" y="1238"/>
                    </a:lnTo>
                    <a:lnTo>
                      <a:pt x="1229" y="1236"/>
                    </a:lnTo>
                    <a:lnTo>
                      <a:pt x="1229" y="1232"/>
                    </a:lnTo>
                    <a:lnTo>
                      <a:pt x="1229" y="1231"/>
                    </a:lnTo>
                    <a:lnTo>
                      <a:pt x="1229" y="1231"/>
                    </a:lnTo>
                    <a:lnTo>
                      <a:pt x="1229" y="1231"/>
                    </a:lnTo>
                    <a:lnTo>
                      <a:pt x="1227" y="1231"/>
                    </a:lnTo>
                    <a:lnTo>
                      <a:pt x="1224" y="1232"/>
                    </a:lnTo>
                    <a:lnTo>
                      <a:pt x="1224" y="1232"/>
                    </a:lnTo>
                    <a:lnTo>
                      <a:pt x="1224" y="1231"/>
                    </a:lnTo>
                    <a:lnTo>
                      <a:pt x="1227" y="1231"/>
                    </a:lnTo>
                    <a:lnTo>
                      <a:pt x="1224" y="1227"/>
                    </a:lnTo>
                    <a:lnTo>
                      <a:pt x="1224" y="1231"/>
                    </a:lnTo>
                    <a:lnTo>
                      <a:pt x="1220" y="1231"/>
                    </a:lnTo>
                    <a:lnTo>
                      <a:pt x="1220" y="1231"/>
                    </a:lnTo>
                    <a:lnTo>
                      <a:pt x="1218" y="1227"/>
                    </a:lnTo>
                    <a:lnTo>
                      <a:pt x="1218" y="1227"/>
                    </a:lnTo>
                    <a:lnTo>
                      <a:pt x="1215" y="1231"/>
                    </a:lnTo>
                    <a:lnTo>
                      <a:pt x="1213" y="1231"/>
                    </a:lnTo>
                    <a:lnTo>
                      <a:pt x="1213" y="1231"/>
                    </a:lnTo>
                    <a:lnTo>
                      <a:pt x="1217" y="1227"/>
                    </a:lnTo>
                    <a:lnTo>
                      <a:pt x="1218" y="1226"/>
                    </a:lnTo>
                    <a:lnTo>
                      <a:pt x="1218" y="1222"/>
                    </a:lnTo>
                    <a:lnTo>
                      <a:pt x="1218" y="1222"/>
                    </a:lnTo>
                    <a:lnTo>
                      <a:pt x="1217" y="1222"/>
                    </a:lnTo>
                    <a:lnTo>
                      <a:pt x="1213" y="1226"/>
                    </a:lnTo>
                    <a:lnTo>
                      <a:pt x="1215" y="1222"/>
                    </a:lnTo>
                    <a:lnTo>
                      <a:pt x="1218" y="1220"/>
                    </a:lnTo>
                    <a:lnTo>
                      <a:pt x="1220" y="1220"/>
                    </a:lnTo>
                    <a:lnTo>
                      <a:pt x="1220" y="1220"/>
                    </a:lnTo>
                    <a:lnTo>
                      <a:pt x="1224" y="1219"/>
                    </a:lnTo>
                    <a:lnTo>
                      <a:pt x="1227" y="1217"/>
                    </a:lnTo>
                    <a:lnTo>
                      <a:pt x="1227" y="1215"/>
                    </a:lnTo>
                    <a:lnTo>
                      <a:pt x="1224" y="1217"/>
                    </a:lnTo>
                    <a:lnTo>
                      <a:pt x="1220" y="1217"/>
                    </a:lnTo>
                    <a:lnTo>
                      <a:pt x="1220" y="1217"/>
                    </a:lnTo>
                    <a:lnTo>
                      <a:pt x="1218" y="1215"/>
                    </a:lnTo>
                    <a:lnTo>
                      <a:pt x="1217" y="1215"/>
                    </a:lnTo>
                    <a:lnTo>
                      <a:pt x="1215" y="1217"/>
                    </a:lnTo>
                    <a:lnTo>
                      <a:pt x="1217" y="1213"/>
                    </a:lnTo>
                    <a:lnTo>
                      <a:pt x="1218" y="1212"/>
                    </a:lnTo>
                    <a:lnTo>
                      <a:pt x="1217" y="1212"/>
                    </a:lnTo>
                    <a:lnTo>
                      <a:pt x="1215" y="1212"/>
                    </a:lnTo>
                    <a:lnTo>
                      <a:pt x="1213" y="1213"/>
                    </a:lnTo>
                    <a:lnTo>
                      <a:pt x="1211" y="1215"/>
                    </a:lnTo>
                    <a:lnTo>
                      <a:pt x="1210" y="1219"/>
                    </a:lnTo>
                    <a:lnTo>
                      <a:pt x="1210" y="1219"/>
                    </a:lnTo>
                    <a:lnTo>
                      <a:pt x="1210" y="1220"/>
                    </a:lnTo>
                    <a:lnTo>
                      <a:pt x="1204" y="1222"/>
                    </a:lnTo>
                    <a:lnTo>
                      <a:pt x="1204" y="1226"/>
                    </a:lnTo>
                    <a:lnTo>
                      <a:pt x="1204" y="1222"/>
                    </a:lnTo>
                    <a:lnTo>
                      <a:pt x="1204" y="1220"/>
                    </a:lnTo>
                    <a:lnTo>
                      <a:pt x="1204" y="1217"/>
                    </a:lnTo>
                    <a:lnTo>
                      <a:pt x="1204" y="1215"/>
                    </a:lnTo>
                    <a:lnTo>
                      <a:pt x="1206" y="1212"/>
                    </a:lnTo>
                    <a:lnTo>
                      <a:pt x="1210" y="1210"/>
                    </a:lnTo>
                    <a:lnTo>
                      <a:pt x="1210" y="1208"/>
                    </a:lnTo>
                    <a:lnTo>
                      <a:pt x="1210" y="1206"/>
                    </a:lnTo>
                    <a:lnTo>
                      <a:pt x="1211" y="1206"/>
                    </a:lnTo>
                    <a:lnTo>
                      <a:pt x="1213" y="1203"/>
                    </a:lnTo>
                    <a:lnTo>
                      <a:pt x="1215" y="1203"/>
                    </a:lnTo>
                    <a:lnTo>
                      <a:pt x="1217" y="1199"/>
                    </a:lnTo>
                    <a:lnTo>
                      <a:pt x="1218" y="1199"/>
                    </a:lnTo>
                    <a:lnTo>
                      <a:pt x="1218" y="1199"/>
                    </a:lnTo>
                    <a:lnTo>
                      <a:pt x="1218" y="1196"/>
                    </a:lnTo>
                    <a:lnTo>
                      <a:pt x="1220" y="1196"/>
                    </a:lnTo>
                    <a:lnTo>
                      <a:pt x="1220" y="1194"/>
                    </a:lnTo>
                    <a:lnTo>
                      <a:pt x="1220" y="1196"/>
                    </a:lnTo>
                    <a:lnTo>
                      <a:pt x="1220" y="1196"/>
                    </a:lnTo>
                    <a:lnTo>
                      <a:pt x="1220" y="1199"/>
                    </a:lnTo>
                    <a:lnTo>
                      <a:pt x="1224" y="1196"/>
                    </a:lnTo>
                    <a:lnTo>
                      <a:pt x="1227" y="1191"/>
                    </a:lnTo>
                    <a:lnTo>
                      <a:pt x="1227" y="1191"/>
                    </a:lnTo>
                    <a:lnTo>
                      <a:pt x="1227" y="1189"/>
                    </a:lnTo>
                    <a:lnTo>
                      <a:pt x="1224" y="1189"/>
                    </a:lnTo>
                    <a:lnTo>
                      <a:pt x="1224" y="1189"/>
                    </a:lnTo>
                    <a:lnTo>
                      <a:pt x="1224" y="1187"/>
                    </a:lnTo>
                    <a:lnTo>
                      <a:pt x="1220" y="1186"/>
                    </a:lnTo>
                    <a:lnTo>
                      <a:pt x="1224" y="1184"/>
                    </a:lnTo>
                    <a:lnTo>
                      <a:pt x="1224" y="1184"/>
                    </a:lnTo>
                    <a:lnTo>
                      <a:pt x="1227" y="1184"/>
                    </a:lnTo>
                    <a:lnTo>
                      <a:pt x="1229" y="1186"/>
                    </a:lnTo>
                    <a:lnTo>
                      <a:pt x="1229" y="1186"/>
                    </a:lnTo>
                    <a:lnTo>
                      <a:pt x="1232" y="1184"/>
                    </a:lnTo>
                    <a:lnTo>
                      <a:pt x="1232" y="1180"/>
                    </a:lnTo>
                    <a:lnTo>
                      <a:pt x="1229" y="1180"/>
                    </a:lnTo>
                    <a:lnTo>
                      <a:pt x="1229" y="1180"/>
                    </a:lnTo>
                    <a:lnTo>
                      <a:pt x="1229" y="1180"/>
                    </a:lnTo>
                    <a:lnTo>
                      <a:pt x="1227" y="1180"/>
                    </a:lnTo>
                    <a:lnTo>
                      <a:pt x="1227" y="1180"/>
                    </a:lnTo>
                    <a:lnTo>
                      <a:pt x="1227" y="1180"/>
                    </a:lnTo>
                    <a:lnTo>
                      <a:pt x="1224" y="1180"/>
                    </a:lnTo>
                    <a:lnTo>
                      <a:pt x="1224" y="1180"/>
                    </a:lnTo>
                    <a:lnTo>
                      <a:pt x="1220" y="1180"/>
                    </a:lnTo>
                    <a:lnTo>
                      <a:pt x="1220" y="1182"/>
                    </a:lnTo>
                    <a:lnTo>
                      <a:pt x="1218" y="1184"/>
                    </a:lnTo>
                    <a:lnTo>
                      <a:pt x="1215" y="1184"/>
                    </a:lnTo>
                    <a:lnTo>
                      <a:pt x="1211" y="1186"/>
                    </a:lnTo>
                    <a:lnTo>
                      <a:pt x="1210" y="1189"/>
                    </a:lnTo>
                    <a:lnTo>
                      <a:pt x="1210" y="1191"/>
                    </a:lnTo>
                    <a:lnTo>
                      <a:pt x="1206" y="1191"/>
                    </a:lnTo>
                    <a:lnTo>
                      <a:pt x="1204" y="1191"/>
                    </a:lnTo>
                    <a:lnTo>
                      <a:pt x="1204" y="1191"/>
                    </a:lnTo>
                    <a:lnTo>
                      <a:pt x="1206" y="1191"/>
                    </a:lnTo>
                    <a:lnTo>
                      <a:pt x="1206" y="1194"/>
                    </a:lnTo>
                    <a:lnTo>
                      <a:pt x="1206" y="1194"/>
                    </a:lnTo>
                    <a:lnTo>
                      <a:pt x="1206" y="1194"/>
                    </a:lnTo>
                    <a:lnTo>
                      <a:pt x="1206" y="1194"/>
                    </a:lnTo>
                    <a:close/>
                    <a:moveTo>
                      <a:pt x="1097" y="1226"/>
                    </a:moveTo>
                    <a:lnTo>
                      <a:pt x="1100" y="1227"/>
                    </a:lnTo>
                    <a:lnTo>
                      <a:pt x="1105" y="1231"/>
                    </a:lnTo>
                    <a:lnTo>
                      <a:pt x="1109" y="1231"/>
                    </a:lnTo>
                    <a:lnTo>
                      <a:pt x="1114" y="1231"/>
                    </a:lnTo>
                    <a:lnTo>
                      <a:pt x="1116" y="1232"/>
                    </a:lnTo>
                    <a:lnTo>
                      <a:pt x="1119" y="1232"/>
                    </a:lnTo>
                    <a:lnTo>
                      <a:pt x="1121" y="1234"/>
                    </a:lnTo>
                    <a:lnTo>
                      <a:pt x="1124" y="1232"/>
                    </a:lnTo>
                    <a:lnTo>
                      <a:pt x="1124" y="1231"/>
                    </a:lnTo>
                    <a:lnTo>
                      <a:pt x="1124" y="1231"/>
                    </a:lnTo>
                    <a:lnTo>
                      <a:pt x="1123" y="1227"/>
                    </a:lnTo>
                    <a:lnTo>
                      <a:pt x="1121" y="1227"/>
                    </a:lnTo>
                    <a:lnTo>
                      <a:pt x="1119" y="1227"/>
                    </a:lnTo>
                    <a:lnTo>
                      <a:pt x="1116" y="1222"/>
                    </a:lnTo>
                    <a:lnTo>
                      <a:pt x="1112" y="1220"/>
                    </a:lnTo>
                    <a:lnTo>
                      <a:pt x="1111" y="1220"/>
                    </a:lnTo>
                    <a:lnTo>
                      <a:pt x="1107" y="1217"/>
                    </a:lnTo>
                    <a:lnTo>
                      <a:pt x="1105" y="1215"/>
                    </a:lnTo>
                    <a:lnTo>
                      <a:pt x="1100" y="1215"/>
                    </a:lnTo>
                    <a:lnTo>
                      <a:pt x="1091" y="1212"/>
                    </a:lnTo>
                    <a:lnTo>
                      <a:pt x="1088" y="1210"/>
                    </a:lnTo>
                    <a:lnTo>
                      <a:pt x="1085" y="1212"/>
                    </a:lnTo>
                    <a:lnTo>
                      <a:pt x="1086" y="1215"/>
                    </a:lnTo>
                    <a:lnTo>
                      <a:pt x="1090" y="1217"/>
                    </a:lnTo>
                    <a:lnTo>
                      <a:pt x="1093" y="1222"/>
                    </a:lnTo>
                    <a:lnTo>
                      <a:pt x="1097" y="1226"/>
                    </a:lnTo>
                    <a:lnTo>
                      <a:pt x="1097" y="1226"/>
                    </a:lnTo>
                    <a:lnTo>
                      <a:pt x="1097" y="1226"/>
                    </a:lnTo>
                    <a:lnTo>
                      <a:pt x="1097" y="1226"/>
                    </a:lnTo>
                    <a:lnTo>
                      <a:pt x="1097" y="1226"/>
                    </a:lnTo>
                    <a:close/>
                    <a:moveTo>
                      <a:pt x="1097" y="1304"/>
                    </a:moveTo>
                    <a:lnTo>
                      <a:pt x="1093" y="1302"/>
                    </a:lnTo>
                    <a:lnTo>
                      <a:pt x="1093" y="1299"/>
                    </a:lnTo>
                    <a:lnTo>
                      <a:pt x="1085" y="1297"/>
                    </a:lnTo>
                    <a:lnTo>
                      <a:pt x="1083" y="1297"/>
                    </a:lnTo>
                    <a:lnTo>
                      <a:pt x="1083" y="1293"/>
                    </a:lnTo>
                    <a:lnTo>
                      <a:pt x="1083" y="1292"/>
                    </a:lnTo>
                    <a:lnTo>
                      <a:pt x="1079" y="1292"/>
                    </a:lnTo>
                    <a:lnTo>
                      <a:pt x="1078" y="1290"/>
                    </a:lnTo>
                    <a:lnTo>
                      <a:pt x="1078" y="1290"/>
                    </a:lnTo>
                    <a:lnTo>
                      <a:pt x="1078" y="1286"/>
                    </a:lnTo>
                    <a:lnTo>
                      <a:pt x="1074" y="1286"/>
                    </a:lnTo>
                    <a:lnTo>
                      <a:pt x="1074" y="1286"/>
                    </a:lnTo>
                    <a:lnTo>
                      <a:pt x="1074" y="1286"/>
                    </a:lnTo>
                    <a:lnTo>
                      <a:pt x="1074" y="1281"/>
                    </a:lnTo>
                    <a:lnTo>
                      <a:pt x="1079" y="1278"/>
                    </a:lnTo>
                    <a:lnTo>
                      <a:pt x="1083" y="1281"/>
                    </a:lnTo>
                    <a:lnTo>
                      <a:pt x="1078" y="1281"/>
                    </a:lnTo>
                    <a:lnTo>
                      <a:pt x="1078" y="1283"/>
                    </a:lnTo>
                    <a:lnTo>
                      <a:pt x="1079" y="1286"/>
                    </a:lnTo>
                    <a:lnTo>
                      <a:pt x="1079" y="1290"/>
                    </a:lnTo>
                    <a:lnTo>
                      <a:pt x="1083" y="1290"/>
                    </a:lnTo>
                    <a:lnTo>
                      <a:pt x="1083" y="1290"/>
                    </a:lnTo>
                    <a:lnTo>
                      <a:pt x="1086" y="1290"/>
                    </a:lnTo>
                    <a:lnTo>
                      <a:pt x="1090" y="1292"/>
                    </a:lnTo>
                    <a:lnTo>
                      <a:pt x="1091" y="1292"/>
                    </a:lnTo>
                    <a:lnTo>
                      <a:pt x="1093" y="1293"/>
                    </a:lnTo>
                    <a:lnTo>
                      <a:pt x="1097" y="1293"/>
                    </a:lnTo>
                    <a:lnTo>
                      <a:pt x="1100" y="1292"/>
                    </a:lnTo>
                    <a:lnTo>
                      <a:pt x="1102" y="1292"/>
                    </a:lnTo>
                    <a:lnTo>
                      <a:pt x="1107" y="1292"/>
                    </a:lnTo>
                    <a:lnTo>
                      <a:pt x="1105" y="1293"/>
                    </a:lnTo>
                    <a:lnTo>
                      <a:pt x="1102" y="1293"/>
                    </a:lnTo>
                    <a:lnTo>
                      <a:pt x="1102" y="1297"/>
                    </a:lnTo>
                    <a:lnTo>
                      <a:pt x="1102" y="1300"/>
                    </a:lnTo>
                    <a:lnTo>
                      <a:pt x="1102" y="1304"/>
                    </a:lnTo>
                    <a:lnTo>
                      <a:pt x="1097" y="1304"/>
                    </a:lnTo>
                    <a:lnTo>
                      <a:pt x="1097" y="1304"/>
                    </a:lnTo>
                    <a:lnTo>
                      <a:pt x="1097" y="1304"/>
                    </a:lnTo>
                    <a:lnTo>
                      <a:pt x="1097" y="1304"/>
                    </a:lnTo>
                    <a:close/>
                    <a:moveTo>
                      <a:pt x="1123" y="1314"/>
                    </a:moveTo>
                    <a:lnTo>
                      <a:pt x="1123" y="1312"/>
                    </a:lnTo>
                    <a:lnTo>
                      <a:pt x="1116" y="1309"/>
                    </a:lnTo>
                    <a:lnTo>
                      <a:pt x="1116" y="1305"/>
                    </a:lnTo>
                    <a:lnTo>
                      <a:pt x="1114" y="1304"/>
                    </a:lnTo>
                    <a:lnTo>
                      <a:pt x="1116" y="1300"/>
                    </a:lnTo>
                    <a:lnTo>
                      <a:pt x="1121" y="1299"/>
                    </a:lnTo>
                    <a:lnTo>
                      <a:pt x="1124" y="1293"/>
                    </a:lnTo>
                    <a:lnTo>
                      <a:pt x="1124" y="1292"/>
                    </a:lnTo>
                    <a:lnTo>
                      <a:pt x="1128" y="1286"/>
                    </a:lnTo>
                    <a:lnTo>
                      <a:pt x="1131" y="1283"/>
                    </a:lnTo>
                    <a:lnTo>
                      <a:pt x="1133" y="1281"/>
                    </a:lnTo>
                    <a:lnTo>
                      <a:pt x="1135" y="1281"/>
                    </a:lnTo>
                    <a:lnTo>
                      <a:pt x="1135" y="1281"/>
                    </a:lnTo>
                    <a:lnTo>
                      <a:pt x="1135" y="1286"/>
                    </a:lnTo>
                    <a:lnTo>
                      <a:pt x="1137" y="1286"/>
                    </a:lnTo>
                    <a:lnTo>
                      <a:pt x="1137" y="1286"/>
                    </a:lnTo>
                    <a:lnTo>
                      <a:pt x="1133" y="1293"/>
                    </a:lnTo>
                    <a:lnTo>
                      <a:pt x="1131" y="1297"/>
                    </a:lnTo>
                    <a:lnTo>
                      <a:pt x="1135" y="1297"/>
                    </a:lnTo>
                    <a:lnTo>
                      <a:pt x="1137" y="1300"/>
                    </a:lnTo>
                    <a:lnTo>
                      <a:pt x="1135" y="1302"/>
                    </a:lnTo>
                    <a:lnTo>
                      <a:pt x="1135" y="1304"/>
                    </a:lnTo>
                    <a:lnTo>
                      <a:pt x="1138" y="1302"/>
                    </a:lnTo>
                    <a:lnTo>
                      <a:pt x="1138" y="1300"/>
                    </a:lnTo>
                    <a:lnTo>
                      <a:pt x="1140" y="1299"/>
                    </a:lnTo>
                    <a:lnTo>
                      <a:pt x="1144" y="1300"/>
                    </a:lnTo>
                    <a:lnTo>
                      <a:pt x="1144" y="1304"/>
                    </a:lnTo>
                    <a:lnTo>
                      <a:pt x="1145" y="1305"/>
                    </a:lnTo>
                    <a:lnTo>
                      <a:pt x="1142" y="1307"/>
                    </a:lnTo>
                    <a:lnTo>
                      <a:pt x="1140" y="1309"/>
                    </a:lnTo>
                    <a:lnTo>
                      <a:pt x="1135" y="1309"/>
                    </a:lnTo>
                    <a:lnTo>
                      <a:pt x="1130" y="1312"/>
                    </a:lnTo>
                    <a:lnTo>
                      <a:pt x="1128" y="1312"/>
                    </a:lnTo>
                    <a:lnTo>
                      <a:pt x="1124" y="1312"/>
                    </a:lnTo>
                    <a:lnTo>
                      <a:pt x="1124" y="1312"/>
                    </a:lnTo>
                    <a:lnTo>
                      <a:pt x="1124" y="1314"/>
                    </a:lnTo>
                    <a:lnTo>
                      <a:pt x="1123" y="1314"/>
                    </a:lnTo>
                    <a:lnTo>
                      <a:pt x="1123" y="1314"/>
                    </a:lnTo>
                    <a:lnTo>
                      <a:pt x="1123" y="1314"/>
                    </a:lnTo>
                    <a:lnTo>
                      <a:pt x="1123" y="1314"/>
                    </a:lnTo>
                    <a:close/>
                    <a:moveTo>
                      <a:pt x="859" y="1109"/>
                    </a:moveTo>
                    <a:lnTo>
                      <a:pt x="859" y="1112"/>
                    </a:lnTo>
                    <a:lnTo>
                      <a:pt x="860" y="1112"/>
                    </a:lnTo>
                    <a:lnTo>
                      <a:pt x="860" y="1112"/>
                    </a:lnTo>
                    <a:lnTo>
                      <a:pt x="860" y="1107"/>
                    </a:lnTo>
                    <a:lnTo>
                      <a:pt x="860" y="1109"/>
                    </a:lnTo>
                    <a:lnTo>
                      <a:pt x="859" y="1109"/>
                    </a:lnTo>
                    <a:lnTo>
                      <a:pt x="859" y="1109"/>
                    </a:lnTo>
                    <a:lnTo>
                      <a:pt x="859" y="1109"/>
                    </a:lnTo>
                    <a:lnTo>
                      <a:pt x="859" y="1109"/>
                    </a:lnTo>
                    <a:close/>
                    <a:moveTo>
                      <a:pt x="859" y="1146"/>
                    </a:moveTo>
                    <a:lnTo>
                      <a:pt x="860" y="1144"/>
                    </a:lnTo>
                    <a:lnTo>
                      <a:pt x="862" y="1144"/>
                    </a:lnTo>
                    <a:lnTo>
                      <a:pt x="864" y="1144"/>
                    </a:lnTo>
                    <a:lnTo>
                      <a:pt x="864" y="1144"/>
                    </a:lnTo>
                    <a:lnTo>
                      <a:pt x="860" y="1149"/>
                    </a:lnTo>
                    <a:lnTo>
                      <a:pt x="859" y="1146"/>
                    </a:lnTo>
                    <a:lnTo>
                      <a:pt x="859" y="1146"/>
                    </a:lnTo>
                    <a:lnTo>
                      <a:pt x="859" y="1146"/>
                    </a:lnTo>
                    <a:lnTo>
                      <a:pt x="859" y="1146"/>
                    </a:lnTo>
                    <a:close/>
                    <a:moveTo>
                      <a:pt x="827" y="1121"/>
                    </a:moveTo>
                    <a:lnTo>
                      <a:pt x="831" y="1116"/>
                    </a:lnTo>
                    <a:lnTo>
                      <a:pt x="833" y="1116"/>
                    </a:lnTo>
                    <a:lnTo>
                      <a:pt x="833" y="1112"/>
                    </a:lnTo>
                    <a:lnTo>
                      <a:pt x="834" y="1112"/>
                    </a:lnTo>
                    <a:lnTo>
                      <a:pt x="838" y="1112"/>
                    </a:lnTo>
                    <a:lnTo>
                      <a:pt x="840" y="1112"/>
                    </a:lnTo>
                    <a:lnTo>
                      <a:pt x="843" y="1112"/>
                    </a:lnTo>
                    <a:lnTo>
                      <a:pt x="846" y="1118"/>
                    </a:lnTo>
                    <a:lnTo>
                      <a:pt x="846" y="1121"/>
                    </a:lnTo>
                    <a:lnTo>
                      <a:pt x="846" y="1121"/>
                    </a:lnTo>
                    <a:lnTo>
                      <a:pt x="846" y="1125"/>
                    </a:lnTo>
                    <a:lnTo>
                      <a:pt x="840" y="1123"/>
                    </a:lnTo>
                    <a:lnTo>
                      <a:pt x="836" y="1121"/>
                    </a:lnTo>
                    <a:lnTo>
                      <a:pt x="833" y="1121"/>
                    </a:lnTo>
                    <a:lnTo>
                      <a:pt x="833" y="1123"/>
                    </a:lnTo>
                    <a:lnTo>
                      <a:pt x="833" y="1123"/>
                    </a:lnTo>
                    <a:lnTo>
                      <a:pt x="831" y="1121"/>
                    </a:lnTo>
                    <a:lnTo>
                      <a:pt x="831" y="1121"/>
                    </a:lnTo>
                    <a:lnTo>
                      <a:pt x="827" y="1121"/>
                    </a:lnTo>
                    <a:lnTo>
                      <a:pt x="827" y="1121"/>
                    </a:lnTo>
                    <a:lnTo>
                      <a:pt x="827" y="1121"/>
                    </a:lnTo>
                    <a:lnTo>
                      <a:pt x="827" y="1121"/>
                    </a:lnTo>
                    <a:lnTo>
                      <a:pt x="827" y="1121"/>
                    </a:lnTo>
                    <a:close/>
                    <a:moveTo>
                      <a:pt x="131" y="1133"/>
                    </a:moveTo>
                    <a:lnTo>
                      <a:pt x="134" y="1137"/>
                    </a:lnTo>
                    <a:lnTo>
                      <a:pt x="136" y="1140"/>
                    </a:lnTo>
                    <a:lnTo>
                      <a:pt x="136" y="1144"/>
                    </a:lnTo>
                    <a:lnTo>
                      <a:pt x="131" y="1139"/>
                    </a:lnTo>
                    <a:lnTo>
                      <a:pt x="131" y="1133"/>
                    </a:lnTo>
                    <a:lnTo>
                      <a:pt x="131" y="1133"/>
                    </a:lnTo>
                    <a:lnTo>
                      <a:pt x="131" y="1133"/>
                    </a:lnTo>
                    <a:lnTo>
                      <a:pt x="131" y="1133"/>
                    </a:lnTo>
                    <a:close/>
                    <a:moveTo>
                      <a:pt x="124" y="1125"/>
                    </a:moveTo>
                    <a:lnTo>
                      <a:pt x="124" y="1121"/>
                    </a:lnTo>
                    <a:lnTo>
                      <a:pt x="125" y="1121"/>
                    </a:lnTo>
                    <a:lnTo>
                      <a:pt x="124" y="1125"/>
                    </a:lnTo>
                    <a:lnTo>
                      <a:pt x="124" y="1125"/>
                    </a:lnTo>
                    <a:lnTo>
                      <a:pt x="124" y="1125"/>
                    </a:lnTo>
                    <a:lnTo>
                      <a:pt x="124" y="1125"/>
                    </a:lnTo>
                    <a:close/>
                    <a:moveTo>
                      <a:pt x="105" y="1109"/>
                    </a:moveTo>
                    <a:lnTo>
                      <a:pt x="112" y="1112"/>
                    </a:lnTo>
                    <a:lnTo>
                      <a:pt x="112" y="1109"/>
                    </a:lnTo>
                    <a:lnTo>
                      <a:pt x="105" y="1109"/>
                    </a:lnTo>
                    <a:lnTo>
                      <a:pt x="105" y="1109"/>
                    </a:lnTo>
                    <a:lnTo>
                      <a:pt x="105" y="1109"/>
                    </a:lnTo>
                    <a:lnTo>
                      <a:pt x="105" y="1109"/>
                    </a:lnTo>
                    <a:close/>
                    <a:moveTo>
                      <a:pt x="77" y="1097"/>
                    </a:moveTo>
                    <a:lnTo>
                      <a:pt x="77" y="1102"/>
                    </a:lnTo>
                    <a:lnTo>
                      <a:pt x="80" y="1102"/>
                    </a:lnTo>
                    <a:lnTo>
                      <a:pt x="82" y="1106"/>
                    </a:lnTo>
                    <a:lnTo>
                      <a:pt x="89" y="1107"/>
                    </a:lnTo>
                    <a:lnTo>
                      <a:pt x="85" y="1109"/>
                    </a:lnTo>
                    <a:lnTo>
                      <a:pt x="82" y="1109"/>
                    </a:lnTo>
                    <a:lnTo>
                      <a:pt x="80" y="1112"/>
                    </a:lnTo>
                    <a:lnTo>
                      <a:pt x="82" y="1112"/>
                    </a:lnTo>
                    <a:lnTo>
                      <a:pt x="80" y="1118"/>
                    </a:lnTo>
                    <a:lnTo>
                      <a:pt x="82" y="1118"/>
                    </a:lnTo>
                    <a:lnTo>
                      <a:pt x="85" y="1118"/>
                    </a:lnTo>
                    <a:lnTo>
                      <a:pt x="85" y="1121"/>
                    </a:lnTo>
                    <a:lnTo>
                      <a:pt x="89" y="1121"/>
                    </a:lnTo>
                    <a:lnTo>
                      <a:pt x="89" y="1123"/>
                    </a:lnTo>
                    <a:lnTo>
                      <a:pt x="92" y="1126"/>
                    </a:lnTo>
                    <a:lnTo>
                      <a:pt x="96" y="1125"/>
                    </a:lnTo>
                    <a:lnTo>
                      <a:pt x="91" y="1130"/>
                    </a:lnTo>
                    <a:lnTo>
                      <a:pt x="94" y="1133"/>
                    </a:lnTo>
                    <a:lnTo>
                      <a:pt x="96" y="1133"/>
                    </a:lnTo>
                    <a:lnTo>
                      <a:pt x="96" y="1130"/>
                    </a:lnTo>
                    <a:lnTo>
                      <a:pt x="101" y="1128"/>
                    </a:lnTo>
                    <a:lnTo>
                      <a:pt x="99" y="1133"/>
                    </a:lnTo>
                    <a:lnTo>
                      <a:pt x="98" y="1135"/>
                    </a:lnTo>
                    <a:lnTo>
                      <a:pt x="98" y="1139"/>
                    </a:lnTo>
                    <a:lnTo>
                      <a:pt x="99" y="1139"/>
                    </a:lnTo>
                    <a:lnTo>
                      <a:pt x="99" y="1140"/>
                    </a:lnTo>
                    <a:lnTo>
                      <a:pt x="105" y="1140"/>
                    </a:lnTo>
                    <a:lnTo>
                      <a:pt x="105" y="1144"/>
                    </a:lnTo>
                    <a:lnTo>
                      <a:pt x="108" y="1144"/>
                    </a:lnTo>
                    <a:lnTo>
                      <a:pt x="108" y="1149"/>
                    </a:lnTo>
                    <a:lnTo>
                      <a:pt x="108" y="1151"/>
                    </a:lnTo>
                    <a:lnTo>
                      <a:pt x="112" y="1154"/>
                    </a:lnTo>
                    <a:lnTo>
                      <a:pt x="113" y="1151"/>
                    </a:lnTo>
                    <a:lnTo>
                      <a:pt x="117" y="1152"/>
                    </a:lnTo>
                    <a:lnTo>
                      <a:pt x="118" y="1152"/>
                    </a:lnTo>
                    <a:lnTo>
                      <a:pt x="113" y="1158"/>
                    </a:lnTo>
                    <a:lnTo>
                      <a:pt x="120" y="1165"/>
                    </a:lnTo>
                    <a:lnTo>
                      <a:pt x="122" y="1166"/>
                    </a:lnTo>
                    <a:lnTo>
                      <a:pt x="124" y="1168"/>
                    </a:lnTo>
                    <a:lnTo>
                      <a:pt x="136" y="1173"/>
                    </a:lnTo>
                    <a:lnTo>
                      <a:pt x="136" y="1172"/>
                    </a:lnTo>
                    <a:lnTo>
                      <a:pt x="139" y="1172"/>
                    </a:lnTo>
                    <a:lnTo>
                      <a:pt x="136" y="1165"/>
                    </a:lnTo>
                    <a:lnTo>
                      <a:pt x="136" y="1159"/>
                    </a:lnTo>
                    <a:lnTo>
                      <a:pt x="136" y="1158"/>
                    </a:lnTo>
                    <a:lnTo>
                      <a:pt x="136" y="1151"/>
                    </a:lnTo>
                    <a:lnTo>
                      <a:pt x="134" y="1146"/>
                    </a:lnTo>
                    <a:lnTo>
                      <a:pt x="127" y="1140"/>
                    </a:lnTo>
                    <a:lnTo>
                      <a:pt x="125" y="1132"/>
                    </a:lnTo>
                    <a:lnTo>
                      <a:pt x="122" y="1125"/>
                    </a:lnTo>
                    <a:lnTo>
                      <a:pt x="122" y="1121"/>
                    </a:lnTo>
                    <a:lnTo>
                      <a:pt x="118" y="1118"/>
                    </a:lnTo>
                    <a:lnTo>
                      <a:pt x="117" y="1118"/>
                    </a:lnTo>
                    <a:lnTo>
                      <a:pt x="112" y="1112"/>
                    </a:lnTo>
                    <a:lnTo>
                      <a:pt x="108" y="1112"/>
                    </a:lnTo>
                    <a:lnTo>
                      <a:pt x="103" y="1112"/>
                    </a:lnTo>
                    <a:lnTo>
                      <a:pt x="101" y="1109"/>
                    </a:lnTo>
                    <a:lnTo>
                      <a:pt x="96" y="1107"/>
                    </a:lnTo>
                    <a:lnTo>
                      <a:pt x="92" y="1104"/>
                    </a:lnTo>
                    <a:lnTo>
                      <a:pt x="92" y="1100"/>
                    </a:lnTo>
                    <a:lnTo>
                      <a:pt x="89" y="1100"/>
                    </a:lnTo>
                    <a:lnTo>
                      <a:pt x="85" y="1097"/>
                    </a:lnTo>
                    <a:lnTo>
                      <a:pt x="82" y="1095"/>
                    </a:lnTo>
                    <a:lnTo>
                      <a:pt x="82" y="1097"/>
                    </a:lnTo>
                    <a:lnTo>
                      <a:pt x="77" y="1097"/>
                    </a:lnTo>
                    <a:lnTo>
                      <a:pt x="77" y="1097"/>
                    </a:lnTo>
                    <a:lnTo>
                      <a:pt x="77" y="1097"/>
                    </a:lnTo>
                    <a:lnTo>
                      <a:pt x="77" y="1097"/>
                    </a:lnTo>
                    <a:close/>
                    <a:moveTo>
                      <a:pt x="108" y="1104"/>
                    </a:moveTo>
                    <a:lnTo>
                      <a:pt x="112" y="1104"/>
                    </a:lnTo>
                    <a:lnTo>
                      <a:pt x="112" y="1102"/>
                    </a:lnTo>
                    <a:lnTo>
                      <a:pt x="113" y="1104"/>
                    </a:lnTo>
                    <a:lnTo>
                      <a:pt x="112" y="1107"/>
                    </a:lnTo>
                    <a:lnTo>
                      <a:pt x="108" y="1107"/>
                    </a:lnTo>
                    <a:lnTo>
                      <a:pt x="108" y="1104"/>
                    </a:lnTo>
                    <a:lnTo>
                      <a:pt x="108" y="1104"/>
                    </a:lnTo>
                    <a:lnTo>
                      <a:pt x="108" y="1104"/>
                    </a:lnTo>
                    <a:lnTo>
                      <a:pt x="108" y="1104"/>
                    </a:lnTo>
                    <a:close/>
                    <a:moveTo>
                      <a:pt x="105" y="1102"/>
                    </a:moveTo>
                    <a:lnTo>
                      <a:pt x="108" y="1099"/>
                    </a:lnTo>
                    <a:lnTo>
                      <a:pt x="108" y="1102"/>
                    </a:lnTo>
                    <a:lnTo>
                      <a:pt x="105" y="1102"/>
                    </a:lnTo>
                    <a:lnTo>
                      <a:pt x="105" y="1102"/>
                    </a:lnTo>
                    <a:lnTo>
                      <a:pt x="105" y="1102"/>
                    </a:lnTo>
                    <a:lnTo>
                      <a:pt x="105" y="1102"/>
                    </a:lnTo>
                    <a:close/>
                    <a:moveTo>
                      <a:pt x="85" y="1027"/>
                    </a:moveTo>
                    <a:lnTo>
                      <a:pt x="85" y="1031"/>
                    </a:lnTo>
                    <a:lnTo>
                      <a:pt x="89" y="1029"/>
                    </a:lnTo>
                    <a:lnTo>
                      <a:pt x="85" y="1027"/>
                    </a:lnTo>
                    <a:lnTo>
                      <a:pt x="85" y="1027"/>
                    </a:lnTo>
                    <a:lnTo>
                      <a:pt x="85" y="1027"/>
                    </a:lnTo>
                    <a:lnTo>
                      <a:pt x="85" y="1027"/>
                    </a:lnTo>
                    <a:close/>
                    <a:moveTo>
                      <a:pt x="94" y="1062"/>
                    </a:moveTo>
                    <a:lnTo>
                      <a:pt x="94" y="1059"/>
                    </a:lnTo>
                    <a:lnTo>
                      <a:pt x="96" y="1059"/>
                    </a:lnTo>
                    <a:lnTo>
                      <a:pt x="96" y="1059"/>
                    </a:lnTo>
                    <a:lnTo>
                      <a:pt x="96" y="1062"/>
                    </a:lnTo>
                    <a:lnTo>
                      <a:pt x="94" y="1062"/>
                    </a:lnTo>
                    <a:lnTo>
                      <a:pt x="94" y="1062"/>
                    </a:lnTo>
                    <a:lnTo>
                      <a:pt x="94" y="1062"/>
                    </a:lnTo>
                    <a:lnTo>
                      <a:pt x="94" y="1062"/>
                    </a:lnTo>
                    <a:close/>
                    <a:moveTo>
                      <a:pt x="92" y="1072"/>
                    </a:moveTo>
                    <a:lnTo>
                      <a:pt x="91" y="1074"/>
                    </a:lnTo>
                    <a:lnTo>
                      <a:pt x="91" y="1078"/>
                    </a:lnTo>
                    <a:lnTo>
                      <a:pt x="92" y="1079"/>
                    </a:lnTo>
                    <a:lnTo>
                      <a:pt x="94" y="1074"/>
                    </a:lnTo>
                    <a:lnTo>
                      <a:pt x="92" y="1072"/>
                    </a:lnTo>
                    <a:lnTo>
                      <a:pt x="92" y="1072"/>
                    </a:lnTo>
                    <a:lnTo>
                      <a:pt x="92" y="1072"/>
                    </a:lnTo>
                    <a:lnTo>
                      <a:pt x="92" y="1072"/>
                    </a:lnTo>
                    <a:close/>
                    <a:moveTo>
                      <a:pt x="96" y="1067"/>
                    </a:moveTo>
                    <a:lnTo>
                      <a:pt x="99" y="1064"/>
                    </a:lnTo>
                    <a:lnTo>
                      <a:pt x="98" y="1062"/>
                    </a:lnTo>
                    <a:lnTo>
                      <a:pt x="92" y="1064"/>
                    </a:lnTo>
                    <a:lnTo>
                      <a:pt x="92" y="1067"/>
                    </a:lnTo>
                    <a:lnTo>
                      <a:pt x="94" y="1067"/>
                    </a:lnTo>
                    <a:lnTo>
                      <a:pt x="94" y="1067"/>
                    </a:lnTo>
                    <a:lnTo>
                      <a:pt x="96" y="1067"/>
                    </a:lnTo>
                    <a:lnTo>
                      <a:pt x="96" y="1067"/>
                    </a:lnTo>
                    <a:lnTo>
                      <a:pt x="96" y="1067"/>
                    </a:lnTo>
                    <a:lnTo>
                      <a:pt x="96" y="1067"/>
                    </a:lnTo>
                    <a:close/>
                    <a:moveTo>
                      <a:pt x="99" y="1064"/>
                    </a:moveTo>
                    <a:lnTo>
                      <a:pt x="105" y="1059"/>
                    </a:lnTo>
                    <a:lnTo>
                      <a:pt x="105" y="1059"/>
                    </a:lnTo>
                    <a:lnTo>
                      <a:pt x="108" y="1057"/>
                    </a:lnTo>
                    <a:lnTo>
                      <a:pt x="113" y="1055"/>
                    </a:lnTo>
                    <a:lnTo>
                      <a:pt x="112" y="1057"/>
                    </a:lnTo>
                    <a:lnTo>
                      <a:pt x="108" y="1062"/>
                    </a:lnTo>
                    <a:lnTo>
                      <a:pt x="105" y="1062"/>
                    </a:lnTo>
                    <a:lnTo>
                      <a:pt x="101" y="1064"/>
                    </a:lnTo>
                    <a:lnTo>
                      <a:pt x="99" y="1064"/>
                    </a:lnTo>
                    <a:lnTo>
                      <a:pt x="99" y="1064"/>
                    </a:lnTo>
                    <a:lnTo>
                      <a:pt x="99" y="1064"/>
                    </a:lnTo>
                    <a:lnTo>
                      <a:pt x="99" y="1064"/>
                    </a:lnTo>
                    <a:close/>
                    <a:moveTo>
                      <a:pt x="98" y="1046"/>
                    </a:moveTo>
                    <a:lnTo>
                      <a:pt x="98" y="1043"/>
                    </a:lnTo>
                    <a:lnTo>
                      <a:pt x="99" y="1039"/>
                    </a:lnTo>
                    <a:lnTo>
                      <a:pt x="101" y="1043"/>
                    </a:lnTo>
                    <a:lnTo>
                      <a:pt x="98" y="1045"/>
                    </a:lnTo>
                    <a:lnTo>
                      <a:pt x="98" y="1045"/>
                    </a:lnTo>
                    <a:lnTo>
                      <a:pt x="98" y="1046"/>
                    </a:lnTo>
                    <a:lnTo>
                      <a:pt x="98" y="1046"/>
                    </a:lnTo>
                    <a:lnTo>
                      <a:pt x="98" y="1046"/>
                    </a:lnTo>
                    <a:lnTo>
                      <a:pt x="98" y="1046"/>
                    </a:lnTo>
                    <a:close/>
                    <a:moveTo>
                      <a:pt x="89" y="1045"/>
                    </a:moveTo>
                    <a:lnTo>
                      <a:pt x="94" y="1046"/>
                    </a:lnTo>
                    <a:lnTo>
                      <a:pt x="94" y="1045"/>
                    </a:lnTo>
                    <a:lnTo>
                      <a:pt x="94" y="1043"/>
                    </a:lnTo>
                    <a:lnTo>
                      <a:pt x="89" y="1045"/>
                    </a:lnTo>
                    <a:lnTo>
                      <a:pt x="89" y="1045"/>
                    </a:lnTo>
                    <a:lnTo>
                      <a:pt x="89" y="1045"/>
                    </a:lnTo>
                    <a:lnTo>
                      <a:pt x="89" y="1045"/>
                    </a:lnTo>
                    <a:close/>
                    <a:moveTo>
                      <a:pt x="85" y="1034"/>
                    </a:moveTo>
                    <a:lnTo>
                      <a:pt x="85" y="1041"/>
                    </a:lnTo>
                    <a:lnTo>
                      <a:pt x="85" y="1043"/>
                    </a:lnTo>
                    <a:lnTo>
                      <a:pt x="85" y="1045"/>
                    </a:lnTo>
                    <a:lnTo>
                      <a:pt x="89" y="1041"/>
                    </a:lnTo>
                    <a:lnTo>
                      <a:pt x="89" y="1039"/>
                    </a:lnTo>
                    <a:lnTo>
                      <a:pt x="85" y="1034"/>
                    </a:lnTo>
                    <a:lnTo>
                      <a:pt x="85" y="1034"/>
                    </a:lnTo>
                    <a:lnTo>
                      <a:pt x="85" y="1034"/>
                    </a:lnTo>
                    <a:lnTo>
                      <a:pt x="85" y="1034"/>
                    </a:lnTo>
                    <a:close/>
                    <a:moveTo>
                      <a:pt x="89" y="1031"/>
                    </a:moveTo>
                    <a:lnTo>
                      <a:pt x="89" y="1034"/>
                    </a:lnTo>
                    <a:lnTo>
                      <a:pt x="89" y="1034"/>
                    </a:lnTo>
                    <a:lnTo>
                      <a:pt x="89" y="1036"/>
                    </a:lnTo>
                    <a:lnTo>
                      <a:pt x="92" y="1039"/>
                    </a:lnTo>
                    <a:lnTo>
                      <a:pt x="96" y="1034"/>
                    </a:lnTo>
                    <a:lnTo>
                      <a:pt x="94" y="1039"/>
                    </a:lnTo>
                    <a:lnTo>
                      <a:pt x="94" y="1041"/>
                    </a:lnTo>
                    <a:lnTo>
                      <a:pt x="98" y="1039"/>
                    </a:lnTo>
                    <a:lnTo>
                      <a:pt x="98" y="1031"/>
                    </a:lnTo>
                    <a:lnTo>
                      <a:pt x="94" y="1029"/>
                    </a:lnTo>
                    <a:lnTo>
                      <a:pt x="91" y="1029"/>
                    </a:lnTo>
                    <a:lnTo>
                      <a:pt x="89" y="1031"/>
                    </a:lnTo>
                    <a:lnTo>
                      <a:pt x="89" y="1031"/>
                    </a:lnTo>
                    <a:lnTo>
                      <a:pt x="89" y="1031"/>
                    </a:lnTo>
                    <a:lnTo>
                      <a:pt x="89" y="1031"/>
                    </a:lnTo>
                    <a:close/>
                    <a:moveTo>
                      <a:pt x="89" y="1026"/>
                    </a:moveTo>
                    <a:lnTo>
                      <a:pt x="89" y="1027"/>
                    </a:lnTo>
                    <a:lnTo>
                      <a:pt x="91" y="1026"/>
                    </a:lnTo>
                    <a:lnTo>
                      <a:pt x="89" y="1024"/>
                    </a:lnTo>
                    <a:lnTo>
                      <a:pt x="89" y="1026"/>
                    </a:lnTo>
                    <a:lnTo>
                      <a:pt x="89" y="1026"/>
                    </a:lnTo>
                    <a:lnTo>
                      <a:pt x="89" y="1026"/>
                    </a:lnTo>
                    <a:lnTo>
                      <a:pt x="89" y="1026"/>
                    </a:lnTo>
                    <a:close/>
                    <a:moveTo>
                      <a:pt x="94" y="1019"/>
                    </a:moveTo>
                    <a:lnTo>
                      <a:pt x="94" y="1015"/>
                    </a:lnTo>
                    <a:lnTo>
                      <a:pt x="99" y="1013"/>
                    </a:lnTo>
                    <a:lnTo>
                      <a:pt x="101" y="1013"/>
                    </a:lnTo>
                    <a:lnTo>
                      <a:pt x="99" y="1015"/>
                    </a:lnTo>
                    <a:lnTo>
                      <a:pt x="96" y="1017"/>
                    </a:lnTo>
                    <a:lnTo>
                      <a:pt x="94" y="1019"/>
                    </a:lnTo>
                    <a:lnTo>
                      <a:pt x="94" y="1019"/>
                    </a:lnTo>
                    <a:lnTo>
                      <a:pt x="94" y="1019"/>
                    </a:lnTo>
                    <a:lnTo>
                      <a:pt x="94" y="1019"/>
                    </a:lnTo>
                    <a:close/>
                    <a:moveTo>
                      <a:pt x="73" y="1008"/>
                    </a:moveTo>
                    <a:lnTo>
                      <a:pt x="80" y="1017"/>
                    </a:lnTo>
                    <a:lnTo>
                      <a:pt x="82" y="1022"/>
                    </a:lnTo>
                    <a:lnTo>
                      <a:pt x="82" y="1026"/>
                    </a:lnTo>
                    <a:lnTo>
                      <a:pt x="77" y="1024"/>
                    </a:lnTo>
                    <a:lnTo>
                      <a:pt x="77" y="1020"/>
                    </a:lnTo>
                    <a:lnTo>
                      <a:pt x="73" y="1015"/>
                    </a:lnTo>
                    <a:lnTo>
                      <a:pt x="72" y="1012"/>
                    </a:lnTo>
                    <a:lnTo>
                      <a:pt x="72" y="1012"/>
                    </a:lnTo>
                    <a:lnTo>
                      <a:pt x="73" y="1008"/>
                    </a:lnTo>
                    <a:lnTo>
                      <a:pt x="73" y="1008"/>
                    </a:lnTo>
                    <a:lnTo>
                      <a:pt x="73" y="1008"/>
                    </a:lnTo>
                    <a:lnTo>
                      <a:pt x="73" y="1008"/>
                    </a:lnTo>
                    <a:close/>
                    <a:moveTo>
                      <a:pt x="80" y="1006"/>
                    </a:moveTo>
                    <a:lnTo>
                      <a:pt x="80" y="1012"/>
                    </a:lnTo>
                    <a:lnTo>
                      <a:pt x="82" y="1013"/>
                    </a:lnTo>
                    <a:lnTo>
                      <a:pt x="82" y="1019"/>
                    </a:lnTo>
                    <a:lnTo>
                      <a:pt x="85" y="1022"/>
                    </a:lnTo>
                    <a:lnTo>
                      <a:pt x="89" y="1017"/>
                    </a:lnTo>
                    <a:lnTo>
                      <a:pt x="85" y="1008"/>
                    </a:lnTo>
                    <a:lnTo>
                      <a:pt x="82" y="1006"/>
                    </a:lnTo>
                    <a:lnTo>
                      <a:pt x="82" y="1003"/>
                    </a:lnTo>
                    <a:lnTo>
                      <a:pt x="80" y="1006"/>
                    </a:lnTo>
                    <a:lnTo>
                      <a:pt x="80" y="1006"/>
                    </a:lnTo>
                    <a:lnTo>
                      <a:pt x="80" y="1006"/>
                    </a:lnTo>
                    <a:lnTo>
                      <a:pt x="80" y="1006"/>
                    </a:lnTo>
                    <a:close/>
                    <a:moveTo>
                      <a:pt x="73" y="999"/>
                    </a:moveTo>
                    <a:lnTo>
                      <a:pt x="77" y="999"/>
                    </a:lnTo>
                    <a:lnTo>
                      <a:pt x="77" y="1003"/>
                    </a:lnTo>
                    <a:lnTo>
                      <a:pt x="82" y="1003"/>
                    </a:lnTo>
                    <a:lnTo>
                      <a:pt x="82" y="999"/>
                    </a:lnTo>
                    <a:lnTo>
                      <a:pt x="80" y="996"/>
                    </a:lnTo>
                    <a:lnTo>
                      <a:pt x="77" y="999"/>
                    </a:lnTo>
                    <a:lnTo>
                      <a:pt x="73" y="999"/>
                    </a:lnTo>
                    <a:lnTo>
                      <a:pt x="73" y="999"/>
                    </a:lnTo>
                    <a:lnTo>
                      <a:pt x="73" y="999"/>
                    </a:lnTo>
                    <a:lnTo>
                      <a:pt x="73" y="999"/>
                    </a:lnTo>
                    <a:close/>
                    <a:moveTo>
                      <a:pt x="37" y="1003"/>
                    </a:moveTo>
                    <a:lnTo>
                      <a:pt x="37" y="998"/>
                    </a:lnTo>
                    <a:lnTo>
                      <a:pt x="42" y="987"/>
                    </a:lnTo>
                    <a:lnTo>
                      <a:pt x="47" y="989"/>
                    </a:lnTo>
                    <a:lnTo>
                      <a:pt x="47" y="994"/>
                    </a:lnTo>
                    <a:lnTo>
                      <a:pt x="49" y="993"/>
                    </a:lnTo>
                    <a:lnTo>
                      <a:pt x="51" y="991"/>
                    </a:lnTo>
                    <a:lnTo>
                      <a:pt x="54" y="993"/>
                    </a:lnTo>
                    <a:lnTo>
                      <a:pt x="54" y="994"/>
                    </a:lnTo>
                    <a:lnTo>
                      <a:pt x="54" y="999"/>
                    </a:lnTo>
                    <a:lnTo>
                      <a:pt x="51" y="999"/>
                    </a:lnTo>
                    <a:lnTo>
                      <a:pt x="44" y="1003"/>
                    </a:lnTo>
                    <a:lnTo>
                      <a:pt x="46" y="1006"/>
                    </a:lnTo>
                    <a:lnTo>
                      <a:pt x="46" y="1006"/>
                    </a:lnTo>
                    <a:lnTo>
                      <a:pt x="51" y="1006"/>
                    </a:lnTo>
                    <a:lnTo>
                      <a:pt x="52" y="999"/>
                    </a:lnTo>
                    <a:lnTo>
                      <a:pt x="58" y="996"/>
                    </a:lnTo>
                    <a:lnTo>
                      <a:pt x="63" y="994"/>
                    </a:lnTo>
                    <a:lnTo>
                      <a:pt x="63" y="994"/>
                    </a:lnTo>
                    <a:lnTo>
                      <a:pt x="58" y="999"/>
                    </a:lnTo>
                    <a:lnTo>
                      <a:pt x="54" y="1006"/>
                    </a:lnTo>
                    <a:lnTo>
                      <a:pt x="52" y="1008"/>
                    </a:lnTo>
                    <a:lnTo>
                      <a:pt x="52" y="1015"/>
                    </a:lnTo>
                    <a:lnTo>
                      <a:pt x="49" y="1019"/>
                    </a:lnTo>
                    <a:lnTo>
                      <a:pt x="46" y="1019"/>
                    </a:lnTo>
                    <a:lnTo>
                      <a:pt x="44" y="1022"/>
                    </a:lnTo>
                    <a:lnTo>
                      <a:pt x="46" y="1022"/>
                    </a:lnTo>
                    <a:lnTo>
                      <a:pt x="49" y="1020"/>
                    </a:lnTo>
                    <a:lnTo>
                      <a:pt x="52" y="1020"/>
                    </a:lnTo>
                    <a:lnTo>
                      <a:pt x="52" y="1026"/>
                    </a:lnTo>
                    <a:lnTo>
                      <a:pt x="47" y="1026"/>
                    </a:lnTo>
                    <a:lnTo>
                      <a:pt x="46" y="1029"/>
                    </a:lnTo>
                    <a:lnTo>
                      <a:pt x="47" y="1031"/>
                    </a:lnTo>
                    <a:lnTo>
                      <a:pt x="46" y="1036"/>
                    </a:lnTo>
                    <a:lnTo>
                      <a:pt x="47" y="1043"/>
                    </a:lnTo>
                    <a:lnTo>
                      <a:pt x="49" y="1046"/>
                    </a:lnTo>
                    <a:lnTo>
                      <a:pt x="52" y="1046"/>
                    </a:lnTo>
                    <a:lnTo>
                      <a:pt x="52" y="1050"/>
                    </a:lnTo>
                    <a:lnTo>
                      <a:pt x="51" y="1052"/>
                    </a:lnTo>
                    <a:lnTo>
                      <a:pt x="47" y="1052"/>
                    </a:lnTo>
                    <a:lnTo>
                      <a:pt x="40" y="1039"/>
                    </a:lnTo>
                    <a:lnTo>
                      <a:pt x="40" y="1034"/>
                    </a:lnTo>
                    <a:lnTo>
                      <a:pt x="42" y="1034"/>
                    </a:lnTo>
                    <a:lnTo>
                      <a:pt x="37" y="1031"/>
                    </a:lnTo>
                    <a:lnTo>
                      <a:pt x="37" y="1029"/>
                    </a:lnTo>
                    <a:lnTo>
                      <a:pt x="39" y="1027"/>
                    </a:lnTo>
                    <a:lnTo>
                      <a:pt x="42" y="1027"/>
                    </a:lnTo>
                    <a:lnTo>
                      <a:pt x="39" y="1024"/>
                    </a:lnTo>
                    <a:lnTo>
                      <a:pt x="37" y="1024"/>
                    </a:lnTo>
                    <a:lnTo>
                      <a:pt x="39" y="1019"/>
                    </a:lnTo>
                    <a:lnTo>
                      <a:pt x="35" y="1017"/>
                    </a:lnTo>
                    <a:lnTo>
                      <a:pt x="37" y="1013"/>
                    </a:lnTo>
                    <a:lnTo>
                      <a:pt x="39" y="1015"/>
                    </a:lnTo>
                    <a:lnTo>
                      <a:pt x="40" y="1015"/>
                    </a:lnTo>
                    <a:lnTo>
                      <a:pt x="40" y="1012"/>
                    </a:lnTo>
                    <a:lnTo>
                      <a:pt x="39" y="1012"/>
                    </a:lnTo>
                    <a:lnTo>
                      <a:pt x="35" y="1008"/>
                    </a:lnTo>
                    <a:lnTo>
                      <a:pt x="35" y="1006"/>
                    </a:lnTo>
                    <a:lnTo>
                      <a:pt x="37" y="1003"/>
                    </a:lnTo>
                    <a:lnTo>
                      <a:pt x="37" y="1003"/>
                    </a:lnTo>
                    <a:lnTo>
                      <a:pt x="37" y="1003"/>
                    </a:lnTo>
                    <a:lnTo>
                      <a:pt x="37" y="1003"/>
                    </a:lnTo>
                    <a:close/>
                    <a:moveTo>
                      <a:pt x="80" y="986"/>
                    </a:moveTo>
                    <a:lnTo>
                      <a:pt x="77" y="980"/>
                    </a:lnTo>
                    <a:lnTo>
                      <a:pt x="82" y="980"/>
                    </a:lnTo>
                    <a:lnTo>
                      <a:pt x="82" y="984"/>
                    </a:lnTo>
                    <a:lnTo>
                      <a:pt x="80" y="986"/>
                    </a:lnTo>
                    <a:lnTo>
                      <a:pt x="80" y="986"/>
                    </a:lnTo>
                    <a:lnTo>
                      <a:pt x="80" y="986"/>
                    </a:lnTo>
                    <a:lnTo>
                      <a:pt x="80" y="986"/>
                    </a:lnTo>
                    <a:close/>
                    <a:moveTo>
                      <a:pt x="426" y="462"/>
                    </a:moveTo>
                    <a:lnTo>
                      <a:pt x="428" y="466"/>
                    </a:lnTo>
                    <a:lnTo>
                      <a:pt x="429" y="464"/>
                    </a:lnTo>
                    <a:lnTo>
                      <a:pt x="429" y="462"/>
                    </a:lnTo>
                    <a:lnTo>
                      <a:pt x="431" y="462"/>
                    </a:lnTo>
                    <a:lnTo>
                      <a:pt x="428" y="460"/>
                    </a:lnTo>
                    <a:lnTo>
                      <a:pt x="426" y="462"/>
                    </a:lnTo>
                    <a:lnTo>
                      <a:pt x="426" y="462"/>
                    </a:lnTo>
                    <a:lnTo>
                      <a:pt x="426" y="462"/>
                    </a:lnTo>
                    <a:lnTo>
                      <a:pt x="426" y="462"/>
                    </a:lnTo>
                    <a:close/>
                    <a:moveTo>
                      <a:pt x="393" y="429"/>
                    </a:moveTo>
                    <a:lnTo>
                      <a:pt x="395" y="431"/>
                    </a:lnTo>
                    <a:lnTo>
                      <a:pt x="398" y="429"/>
                    </a:lnTo>
                    <a:lnTo>
                      <a:pt x="398" y="427"/>
                    </a:lnTo>
                    <a:lnTo>
                      <a:pt x="395" y="427"/>
                    </a:lnTo>
                    <a:lnTo>
                      <a:pt x="393" y="429"/>
                    </a:lnTo>
                    <a:lnTo>
                      <a:pt x="393" y="429"/>
                    </a:lnTo>
                    <a:lnTo>
                      <a:pt x="393" y="429"/>
                    </a:lnTo>
                    <a:lnTo>
                      <a:pt x="393" y="429"/>
                    </a:lnTo>
                    <a:close/>
                    <a:moveTo>
                      <a:pt x="273" y="441"/>
                    </a:moveTo>
                    <a:lnTo>
                      <a:pt x="275" y="441"/>
                    </a:lnTo>
                    <a:lnTo>
                      <a:pt x="277" y="440"/>
                    </a:lnTo>
                    <a:lnTo>
                      <a:pt x="275" y="438"/>
                    </a:lnTo>
                    <a:lnTo>
                      <a:pt x="275" y="438"/>
                    </a:lnTo>
                    <a:lnTo>
                      <a:pt x="273" y="441"/>
                    </a:lnTo>
                    <a:lnTo>
                      <a:pt x="273" y="441"/>
                    </a:lnTo>
                    <a:lnTo>
                      <a:pt x="273" y="441"/>
                    </a:lnTo>
                    <a:lnTo>
                      <a:pt x="273" y="441"/>
                    </a:lnTo>
                    <a:close/>
                    <a:moveTo>
                      <a:pt x="273" y="447"/>
                    </a:moveTo>
                    <a:lnTo>
                      <a:pt x="271" y="445"/>
                    </a:lnTo>
                    <a:lnTo>
                      <a:pt x="273" y="445"/>
                    </a:lnTo>
                    <a:lnTo>
                      <a:pt x="275" y="447"/>
                    </a:lnTo>
                    <a:lnTo>
                      <a:pt x="273" y="447"/>
                    </a:lnTo>
                    <a:lnTo>
                      <a:pt x="273" y="447"/>
                    </a:lnTo>
                    <a:lnTo>
                      <a:pt x="273" y="447"/>
                    </a:lnTo>
                    <a:lnTo>
                      <a:pt x="273" y="447"/>
                    </a:lnTo>
                    <a:close/>
                    <a:moveTo>
                      <a:pt x="266" y="457"/>
                    </a:moveTo>
                    <a:lnTo>
                      <a:pt x="266" y="462"/>
                    </a:lnTo>
                    <a:lnTo>
                      <a:pt x="266" y="466"/>
                    </a:lnTo>
                    <a:lnTo>
                      <a:pt x="266" y="467"/>
                    </a:lnTo>
                    <a:lnTo>
                      <a:pt x="268" y="469"/>
                    </a:lnTo>
                    <a:lnTo>
                      <a:pt x="271" y="466"/>
                    </a:lnTo>
                    <a:lnTo>
                      <a:pt x="273" y="466"/>
                    </a:lnTo>
                    <a:lnTo>
                      <a:pt x="285" y="455"/>
                    </a:lnTo>
                    <a:lnTo>
                      <a:pt x="290" y="455"/>
                    </a:lnTo>
                    <a:lnTo>
                      <a:pt x="294" y="450"/>
                    </a:lnTo>
                    <a:lnTo>
                      <a:pt x="290" y="450"/>
                    </a:lnTo>
                    <a:lnTo>
                      <a:pt x="289" y="450"/>
                    </a:lnTo>
                    <a:lnTo>
                      <a:pt x="289" y="443"/>
                    </a:lnTo>
                    <a:lnTo>
                      <a:pt x="285" y="445"/>
                    </a:lnTo>
                    <a:lnTo>
                      <a:pt x="284" y="447"/>
                    </a:lnTo>
                    <a:lnTo>
                      <a:pt x="280" y="450"/>
                    </a:lnTo>
                    <a:lnTo>
                      <a:pt x="282" y="452"/>
                    </a:lnTo>
                    <a:lnTo>
                      <a:pt x="278" y="450"/>
                    </a:lnTo>
                    <a:lnTo>
                      <a:pt x="277" y="452"/>
                    </a:lnTo>
                    <a:lnTo>
                      <a:pt x="275" y="455"/>
                    </a:lnTo>
                    <a:lnTo>
                      <a:pt x="273" y="452"/>
                    </a:lnTo>
                    <a:lnTo>
                      <a:pt x="275" y="450"/>
                    </a:lnTo>
                    <a:lnTo>
                      <a:pt x="273" y="450"/>
                    </a:lnTo>
                    <a:lnTo>
                      <a:pt x="271" y="450"/>
                    </a:lnTo>
                    <a:lnTo>
                      <a:pt x="270" y="450"/>
                    </a:lnTo>
                    <a:lnTo>
                      <a:pt x="268" y="455"/>
                    </a:lnTo>
                    <a:lnTo>
                      <a:pt x="266" y="457"/>
                    </a:lnTo>
                    <a:lnTo>
                      <a:pt x="266" y="457"/>
                    </a:lnTo>
                    <a:lnTo>
                      <a:pt x="266" y="457"/>
                    </a:lnTo>
                    <a:lnTo>
                      <a:pt x="266" y="457"/>
                    </a:lnTo>
                    <a:close/>
                    <a:moveTo>
                      <a:pt x="254" y="467"/>
                    </a:moveTo>
                    <a:lnTo>
                      <a:pt x="254" y="464"/>
                    </a:lnTo>
                    <a:lnTo>
                      <a:pt x="254" y="457"/>
                    </a:lnTo>
                    <a:lnTo>
                      <a:pt x="252" y="460"/>
                    </a:lnTo>
                    <a:lnTo>
                      <a:pt x="250" y="464"/>
                    </a:lnTo>
                    <a:lnTo>
                      <a:pt x="250" y="464"/>
                    </a:lnTo>
                    <a:lnTo>
                      <a:pt x="250" y="466"/>
                    </a:lnTo>
                    <a:lnTo>
                      <a:pt x="250" y="466"/>
                    </a:lnTo>
                    <a:lnTo>
                      <a:pt x="254" y="467"/>
                    </a:lnTo>
                    <a:lnTo>
                      <a:pt x="254" y="467"/>
                    </a:lnTo>
                    <a:lnTo>
                      <a:pt x="254" y="467"/>
                    </a:lnTo>
                    <a:lnTo>
                      <a:pt x="254" y="467"/>
                    </a:lnTo>
                    <a:close/>
                    <a:moveTo>
                      <a:pt x="254" y="469"/>
                    </a:moveTo>
                    <a:lnTo>
                      <a:pt x="257" y="469"/>
                    </a:lnTo>
                    <a:lnTo>
                      <a:pt x="259" y="466"/>
                    </a:lnTo>
                    <a:lnTo>
                      <a:pt x="257" y="462"/>
                    </a:lnTo>
                    <a:lnTo>
                      <a:pt x="257" y="455"/>
                    </a:lnTo>
                    <a:lnTo>
                      <a:pt x="259" y="455"/>
                    </a:lnTo>
                    <a:lnTo>
                      <a:pt x="261" y="455"/>
                    </a:lnTo>
                    <a:lnTo>
                      <a:pt x="263" y="452"/>
                    </a:lnTo>
                    <a:lnTo>
                      <a:pt x="263" y="452"/>
                    </a:lnTo>
                    <a:lnTo>
                      <a:pt x="266" y="455"/>
                    </a:lnTo>
                    <a:lnTo>
                      <a:pt x="263" y="464"/>
                    </a:lnTo>
                    <a:lnTo>
                      <a:pt x="263" y="467"/>
                    </a:lnTo>
                    <a:lnTo>
                      <a:pt x="263" y="469"/>
                    </a:lnTo>
                    <a:lnTo>
                      <a:pt x="259" y="473"/>
                    </a:lnTo>
                    <a:lnTo>
                      <a:pt x="254" y="469"/>
                    </a:lnTo>
                    <a:lnTo>
                      <a:pt x="254" y="469"/>
                    </a:lnTo>
                    <a:lnTo>
                      <a:pt x="254" y="469"/>
                    </a:lnTo>
                    <a:lnTo>
                      <a:pt x="254" y="469"/>
                    </a:lnTo>
                    <a:close/>
                    <a:moveTo>
                      <a:pt x="261" y="487"/>
                    </a:moveTo>
                    <a:lnTo>
                      <a:pt x="263" y="483"/>
                    </a:lnTo>
                    <a:lnTo>
                      <a:pt x="261" y="478"/>
                    </a:lnTo>
                    <a:lnTo>
                      <a:pt x="261" y="474"/>
                    </a:lnTo>
                    <a:lnTo>
                      <a:pt x="257" y="474"/>
                    </a:lnTo>
                    <a:lnTo>
                      <a:pt x="252" y="469"/>
                    </a:lnTo>
                    <a:lnTo>
                      <a:pt x="250" y="469"/>
                    </a:lnTo>
                    <a:lnTo>
                      <a:pt x="250" y="473"/>
                    </a:lnTo>
                    <a:lnTo>
                      <a:pt x="257" y="478"/>
                    </a:lnTo>
                    <a:lnTo>
                      <a:pt x="252" y="474"/>
                    </a:lnTo>
                    <a:lnTo>
                      <a:pt x="252" y="478"/>
                    </a:lnTo>
                    <a:lnTo>
                      <a:pt x="254" y="480"/>
                    </a:lnTo>
                    <a:lnTo>
                      <a:pt x="261" y="487"/>
                    </a:lnTo>
                    <a:lnTo>
                      <a:pt x="261" y="487"/>
                    </a:lnTo>
                    <a:lnTo>
                      <a:pt x="261" y="487"/>
                    </a:lnTo>
                    <a:lnTo>
                      <a:pt x="261" y="487"/>
                    </a:lnTo>
                    <a:close/>
                    <a:moveTo>
                      <a:pt x="223" y="424"/>
                    </a:moveTo>
                    <a:lnTo>
                      <a:pt x="224" y="429"/>
                    </a:lnTo>
                    <a:lnTo>
                      <a:pt x="226" y="427"/>
                    </a:lnTo>
                    <a:lnTo>
                      <a:pt x="230" y="429"/>
                    </a:lnTo>
                    <a:lnTo>
                      <a:pt x="231" y="429"/>
                    </a:lnTo>
                    <a:lnTo>
                      <a:pt x="228" y="424"/>
                    </a:lnTo>
                    <a:lnTo>
                      <a:pt x="224" y="424"/>
                    </a:lnTo>
                    <a:lnTo>
                      <a:pt x="223" y="424"/>
                    </a:lnTo>
                    <a:lnTo>
                      <a:pt x="223" y="424"/>
                    </a:lnTo>
                    <a:lnTo>
                      <a:pt x="223" y="424"/>
                    </a:lnTo>
                    <a:lnTo>
                      <a:pt x="223" y="424"/>
                    </a:lnTo>
                    <a:close/>
                    <a:moveTo>
                      <a:pt x="152" y="1156"/>
                    </a:moveTo>
                    <a:lnTo>
                      <a:pt x="152" y="1156"/>
                    </a:lnTo>
                    <a:lnTo>
                      <a:pt x="148" y="1156"/>
                    </a:lnTo>
                    <a:lnTo>
                      <a:pt x="148" y="1149"/>
                    </a:lnTo>
                    <a:lnTo>
                      <a:pt x="152" y="1144"/>
                    </a:lnTo>
                    <a:lnTo>
                      <a:pt x="152" y="1139"/>
                    </a:lnTo>
                    <a:lnTo>
                      <a:pt x="150" y="1140"/>
                    </a:lnTo>
                    <a:lnTo>
                      <a:pt x="146" y="1144"/>
                    </a:lnTo>
                    <a:lnTo>
                      <a:pt x="141" y="1144"/>
                    </a:lnTo>
                    <a:lnTo>
                      <a:pt x="139" y="1140"/>
                    </a:lnTo>
                    <a:lnTo>
                      <a:pt x="139" y="1137"/>
                    </a:lnTo>
                    <a:lnTo>
                      <a:pt x="139" y="1137"/>
                    </a:lnTo>
                    <a:lnTo>
                      <a:pt x="141" y="1140"/>
                    </a:lnTo>
                    <a:lnTo>
                      <a:pt x="143" y="1140"/>
                    </a:lnTo>
                    <a:lnTo>
                      <a:pt x="143" y="1139"/>
                    </a:lnTo>
                    <a:lnTo>
                      <a:pt x="141" y="1135"/>
                    </a:lnTo>
                    <a:lnTo>
                      <a:pt x="141" y="1133"/>
                    </a:lnTo>
                    <a:lnTo>
                      <a:pt x="139" y="1133"/>
                    </a:lnTo>
                    <a:lnTo>
                      <a:pt x="136" y="1135"/>
                    </a:lnTo>
                    <a:lnTo>
                      <a:pt x="134" y="1132"/>
                    </a:lnTo>
                    <a:lnTo>
                      <a:pt x="131" y="1128"/>
                    </a:lnTo>
                    <a:lnTo>
                      <a:pt x="131" y="1126"/>
                    </a:lnTo>
                    <a:lnTo>
                      <a:pt x="136" y="1123"/>
                    </a:lnTo>
                    <a:lnTo>
                      <a:pt x="136" y="1118"/>
                    </a:lnTo>
                    <a:lnTo>
                      <a:pt x="139" y="1118"/>
                    </a:lnTo>
                    <a:lnTo>
                      <a:pt x="139" y="1118"/>
                    </a:lnTo>
                    <a:lnTo>
                      <a:pt x="136" y="1118"/>
                    </a:lnTo>
                    <a:lnTo>
                      <a:pt x="131" y="1118"/>
                    </a:lnTo>
                    <a:lnTo>
                      <a:pt x="131" y="1116"/>
                    </a:lnTo>
                    <a:lnTo>
                      <a:pt x="131" y="1112"/>
                    </a:lnTo>
                    <a:lnTo>
                      <a:pt x="136" y="1109"/>
                    </a:lnTo>
                    <a:lnTo>
                      <a:pt x="136" y="1104"/>
                    </a:lnTo>
                    <a:lnTo>
                      <a:pt x="136" y="1102"/>
                    </a:lnTo>
                    <a:lnTo>
                      <a:pt x="136" y="1100"/>
                    </a:lnTo>
                    <a:lnTo>
                      <a:pt x="136" y="1100"/>
                    </a:lnTo>
                    <a:lnTo>
                      <a:pt x="134" y="1104"/>
                    </a:lnTo>
                    <a:lnTo>
                      <a:pt x="134" y="1109"/>
                    </a:lnTo>
                    <a:lnTo>
                      <a:pt x="131" y="1116"/>
                    </a:lnTo>
                    <a:lnTo>
                      <a:pt x="127" y="1116"/>
                    </a:lnTo>
                    <a:lnTo>
                      <a:pt x="125" y="1112"/>
                    </a:lnTo>
                    <a:lnTo>
                      <a:pt x="124" y="1112"/>
                    </a:lnTo>
                    <a:lnTo>
                      <a:pt x="124" y="1109"/>
                    </a:lnTo>
                    <a:lnTo>
                      <a:pt x="125" y="1109"/>
                    </a:lnTo>
                    <a:lnTo>
                      <a:pt x="125" y="1109"/>
                    </a:lnTo>
                    <a:lnTo>
                      <a:pt x="122" y="1109"/>
                    </a:lnTo>
                    <a:lnTo>
                      <a:pt x="120" y="1112"/>
                    </a:lnTo>
                    <a:lnTo>
                      <a:pt x="118" y="1112"/>
                    </a:lnTo>
                    <a:lnTo>
                      <a:pt x="118" y="1109"/>
                    </a:lnTo>
                    <a:lnTo>
                      <a:pt x="117" y="1109"/>
                    </a:lnTo>
                    <a:lnTo>
                      <a:pt x="117" y="1112"/>
                    </a:lnTo>
                    <a:lnTo>
                      <a:pt x="112" y="1109"/>
                    </a:lnTo>
                    <a:lnTo>
                      <a:pt x="112" y="1109"/>
                    </a:lnTo>
                    <a:lnTo>
                      <a:pt x="117" y="1107"/>
                    </a:lnTo>
                    <a:lnTo>
                      <a:pt x="117" y="1107"/>
                    </a:lnTo>
                    <a:lnTo>
                      <a:pt x="122" y="1106"/>
                    </a:lnTo>
                    <a:lnTo>
                      <a:pt x="125" y="1102"/>
                    </a:lnTo>
                    <a:lnTo>
                      <a:pt x="127" y="1099"/>
                    </a:lnTo>
                    <a:lnTo>
                      <a:pt x="127" y="1095"/>
                    </a:lnTo>
                    <a:lnTo>
                      <a:pt x="127" y="1099"/>
                    </a:lnTo>
                    <a:lnTo>
                      <a:pt x="124" y="1100"/>
                    </a:lnTo>
                    <a:lnTo>
                      <a:pt x="122" y="1104"/>
                    </a:lnTo>
                    <a:lnTo>
                      <a:pt x="120" y="1106"/>
                    </a:lnTo>
                    <a:lnTo>
                      <a:pt x="117" y="1104"/>
                    </a:lnTo>
                    <a:lnTo>
                      <a:pt x="113" y="1102"/>
                    </a:lnTo>
                    <a:lnTo>
                      <a:pt x="112" y="1100"/>
                    </a:lnTo>
                    <a:lnTo>
                      <a:pt x="112" y="1100"/>
                    </a:lnTo>
                    <a:lnTo>
                      <a:pt x="113" y="1099"/>
                    </a:lnTo>
                    <a:lnTo>
                      <a:pt x="112" y="1097"/>
                    </a:lnTo>
                    <a:lnTo>
                      <a:pt x="108" y="1099"/>
                    </a:lnTo>
                    <a:lnTo>
                      <a:pt x="105" y="1097"/>
                    </a:lnTo>
                    <a:lnTo>
                      <a:pt x="103" y="1097"/>
                    </a:lnTo>
                    <a:lnTo>
                      <a:pt x="103" y="1100"/>
                    </a:lnTo>
                    <a:lnTo>
                      <a:pt x="99" y="1097"/>
                    </a:lnTo>
                    <a:lnTo>
                      <a:pt x="98" y="1093"/>
                    </a:lnTo>
                    <a:lnTo>
                      <a:pt x="98" y="1093"/>
                    </a:lnTo>
                    <a:lnTo>
                      <a:pt x="101" y="1093"/>
                    </a:lnTo>
                    <a:lnTo>
                      <a:pt x="105" y="1095"/>
                    </a:lnTo>
                    <a:lnTo>
                      <a:pt x="108" y="1093"/>
                    </a:lnTo>
                    <a:lnTo>
                      <a:pt x="108" y="1093"/>
                    </a:lnTo>
                    <a:lnTo>
                      <a:pt x="108" y="1093"/>
                    </a:lnTo>
                    <a:lnTo>
                      <a:pt x="103" y="1093"/>
                    </a:lnTo>
                    <a:lnTo>
                      <a:pt x="101" y="1093"/>
                    </a:lnTo>
                    <a:lnTo>
                      <a:pt x="101" y="1090"/>
                    </a:lnTo>
                    <a:lnTo>
                      <a:pt x="105" y="1093"/>
                    </a:lnTo>
                    <a:lnTo>
                      <a:pt x="108" y="1090"/>
                    </a:lnTo>
                    <a:lnTo>
                      <a:pt x="108" y="1090"/>
                    </a:lnTo>
                    <a:lnTo>
                      <a:pt x="105" y="1090"/>
                    </a:lnTo>
                    <a:lnTo>
                      <a:pt x="103" y="1090"/>
                    </a:lnTo>
                    <a:lnTo>
                      <a:pt x="98" y="1090"/>
                    </a:lnTo>
                    <a:lnTo>
                      <a:pt x="96" y="1090"/>
                    </a:lnTo>
                    <a:lnTo>
                      <a:pt x="94" y="1086"/>
                    </a:lnTo>
                    <a:lnTo>
                      <a:pt x="94" y="1086"/>
                    </a:lnTo>
                    <a:lnTo>
                      <a:pt x="98" y="1085"/>
                    </a:lnTo>
                    <a:lnTo>
                      <a:pt x="101" y="1086"/>
                    </a:lnTo>
                    <a:lnTo>
                      <a:pt x="105" y="1086"/>
                    </a:lnTo>
                    <a:lnTo>
                      <a:pt x="105" y="1085"/>
                    </a:lnTo>
                    <a:lnTo>
                      <a:pt x="103" y="1085"/>
                    </a:lnTo>
                    <a:lnTo>
                      <a:pt x="99" y="1081"/>
                    </a:lnTo>
                    <a:lnTo>
                      <a:pt x="96" y="1081"/>
                    </a:lnTo>
                    <a:lnTo>
                      <a:pt x="96" y="1081"/>
                    </a:lnTo>
                    <a:lnTo>
                      <a:pt x="101" y="1081"/>
                    </a:lnTo>
                    <a:lnTo>
                      <a:pt x="103" y="1081"/>
                    </a:lnTo>
                    <a:lnTo>
                      <a:pt x="105" y="1081"/>
                    </a:lnTo>
                    <a:lnTo>
                      <a:pt x="105" y="1079"/>
                    </a:lnTo>
                    <a:lnTo>
                      <a:pt x="105" y="1078"/>
                    </a:lnTo>
                    <a:lnTo>
                      <a:pt x="105" y="1076"/>
                    </a:lnTo>
                    <a:lnTo>
                      <a:pt x="112" y="1076"/>
                    </a:lnTo>
                    <a:lnTo>
                      <a:pt x="113" y="1076"/>
                    </a:lnTo>
                    <a:lnTo>
                      <a:pt x="113" y="1074"/>
                    </a:lnTo>
                    <a:lnTo>
                      <a:pt x="108" y="1074"/>
                    </a:lnTo>
                    <a:lnTo>
                      <a:pt x="108" y="1072"/>
                    </a:lnTo>
                    <a:lnTo>
                      <a:pt x="105" y="1072"/>
                    </a:lnTo>
                    <a:lnTo>
                      <a:pt x="105" y="1074"/>
                    </a:lnTo>
                    <a:lnTo>
                      <a:pt x="101" y="1076"/>
                    </a:lnTo>
                    <a:lnTo>
                      <a:pt x="99" y="1078"/>
                    </a:lnTo>
                    <a:lnTo>
                      <a:pt x="98" y="1076"/>
                    </a:lnTo>
                    <a:lnTo>
                      <a:pt x="98" y="1074"/>
                    </a:lnTo>
                    <a:lnTo>
                      <a:pt x="98" y="1071"/>
                    </a:lnTo>
                    <a:lnTo>
                      <a:pt x="99" y="1071"/>
                    </a:lnTo>
                    <a:lnTo>
                      <a:pt x="103" y="1067"/>
                    </a:lnTo>
                    <a:lnTo>
                      <a:pt x="105" y="1064"/>
                    </a:lnTo>
                    <a:lnTo>
                      <a:pt x="112" y="1059"/>
                    </a:lnTo>
                    <a:lnTo>
                      <a:pt x="117" y="1059"/>
                    </a:lnTo>
                    <a:lnTo>
                      <a:pt x="117" y="1059"/>
                    </a:lnTo>
                    <a:lnTo>
                      <a:pt x="117" y="1064"/>
                    </a:lnTo>
                    <a:lnTo>
                      <a:pt x="118" y="1067"/>
                    </a:lnTo>
                    <a:lnTo>
                      <a:pt x="118" y="1066"/>
                    </a:lnTo>
                    <a:lnTo>
                      <a:pt x="118" y="1062"/>
                    </a:lnTo>
                    <a:lnTo>
                      <a:pt x="118" y="1057"/>
                    </a:lnTo>
                    <a:lnTo>
                      <a:pt x="122" y="1057"/>
                    </a:lnTo>
                    <a:lnTo>
                      <a:pt x="125" y="1057"/>
                    </a:lnTo>
                    <a:lnTo>
                      <a:pt x="122" y="1055"/>
                    </a:lnTo>
                    <a:lnTo>
                      <a:pt x="118" y="1055"/>
                    </a:lnTo>
                    <a:lnTo>
                      <a:pt x="117" y="1057"/>
                    </a:lnTo>
                    <a:lnTo>
                      <a:pt x="113" y="1053"/>
                    </a:lnTo>
                    <a:lnTo>
                      <a:pt x="117" y="1052"/>
                    </a:lnTo>
                    <a:lnTo>
                      <a:pt x="118" y="1050"/>
                    </a:lnTo>
                    <a:lnTo>
                      <a:pt x="122" y="1048"/>
                    </a:lnTo>
                    <a:lnTo>
                      <a:pt x="125" y="1043"/>
                    </a:lnTo>
                    <a:lnTo>
                      <a:pt x="124" y="1039"/>
                    </a:lnTo>
                    <a:lnTo>
                      <a:pt x="124" y="1041"/>
                    </a:lnTo>
                    <a:lnTo>
                      <a:pt x="122" y="1045"/>
                    </a:lnTo>
                    <a:lnTo>
                      <a:pt x="118" y="1046"/>
                    </a:lnTo>
                    <a:lnTo>
                      <a:pt x="117" y="1046"/>
                    </a:lnTo>
                    <a:lnTo>
                      <a:pt x="112" y="1052"/>
                    </a:lnTo>
                    <a:lnTo>
                      <a:pt x="108" y="1055"/>
                    </a:lnTo>
                    <a:lnTo>
                      <a:pt x="103" y="1057"/>
                    </a:lnTo>
                    <a:lnTo>
                      <a:pt x="101" y="1053"/>
                    </a:lnTo>
                    <a:lnTo>
                      <a:pt x="101" y="1052"/>
                    </a:lnTo>
                    <a:lnTo>
                      <a:pt x="105" y="1052"/>
                    </a:lnTo>
                    <a:lnTo>
                      <a:pt x="101" y="1052"/>
                    </a:lnTo>
                    <a:lnTo>
                      <a:pt x="96" y="1053"/>
                    </a:lnTo>
                    <a:lnTo>
                      <a:pt x="94" y="1052"/>
                    </a:lnTo>
                    <a:lnTo>
                      <a:pt x="96" y="1050"/>
                    </a:lnTo>
                    <a:lnTo>
                      <a:pt x="99" y="1046"/>
                    </a:lnTo>
                    <a:lnTo>
                      <a:pt x="103" y="1045"/>
                    </a:lnTo>
                    <a:lnTo>
                      <a:pt x="105" y="1045"/>
                    </a:lnTo>
                    <a:lnTo>
                      <a:pt x="108" y="1045"/>
                    </a:lnTo>
                    <a:lnTo>
                      <a:pt x="108" y="1043"/>
                    </a:lnTo>
                    <a:lnTo>
                      <a:pt x="105" y="1041"/>
                    </a:lnTo>
                    <a:lnTo>
                      <a:pt x="105" y="1039"/>
                    </a:lnTo>
                    <a:lnTo>
                      <a:pt x="108" y="1039"/>
                    </a:lnTo>
                    <a:lnTo>
                      <a:pt x="105" y="1036"/>
                    </a:lnTo>
                    <a:lnTo>
                      <a:pt x="103" y="1039"/>
                    </a:lnTo>
                    <a:lnTo>
                      <a:pt x="101" y="1039"/>
                    </a:lnTo>
                    <a:lnTo>
                      <a:pt x="101" y="1034"/>
                    </a:lnTo>
                    <a:lnTo>
                      <a:pt x="99" y="1029"/>
                    </a:lnTo>
                    <a:lnTo>
                      <a:pt x="98" y="1027"/>
                    </a:lnTo>
                    <a:lnTo>
                      <a:pt x="98" y="1024"/>
                    </a:lnTo>
                    <a:lnTo>
                      <a:pt x="99" y="1020"/>
                    </a:lnTo>
                    <a:lnTo>
                      <a:pt x="105" y="1022"/>
                    </a:lnTo>
                    <a:lnTo>
                      <a:pt x="108" y="1024"/>
                    </a:lnTo>
                    <a:lnTo>
                      <a:pt x="112" y="1022"/>
                    </a:lnTo>
                    <a:lnTo>
                      <a:pt x="113" y="1026"/>
                    </a:lnTo>
                    <a:lnTo>
                      <a:pt x="113" y="1022"/>
                    </a:lnTo>
                    <a:lnTo>
                      <a:pt x="112" y="1022"/>
                    </a:lnTo>
                    <a:lnTo>
                      <a:pt x="108" y="1022"/>
                    </a:lnTo>
                    <a:lnTo>
                      <a:pt x="105" y="1019"/>
                    </a:lnTo>
                    <a:lnTo>
                      <a:pt x="103" y="1017"/>
                    </a:lnTo>
                    <a:lnTo>
                      <a:pt x="103" y="1015"/>
                    </a:lnTo>
                    <a:lnTo>
                      <a:pt x="105" y="1012"/>
                    </a:lnTo>
                    <a:lnTo>
                      <a:pt x="105" y="1012"/>
                    </a:lnTo>
                    <a:lnTo>
                      <a:pt x="108" y="1008"/>
                    </a:lnTo>
                    <a:lnTo>
                      <a:pt x="108" y="1003"/>
                    </a:lnTo>
                    <a:lnTo>
                      <a:pt x="105" y="1006"/>
                    </a:lnTo>
                    <a:lnTo>
                      <a:pt x="103" y="1008"/>
                    </a:lnTo>
                    <a:lnTo>
                      <a:pt x="99" y="1012"/>
                    </a:lnTo>
                    <a:lnTo>
                      <a:pt x="94" y="1012"/>
                    </a:lnTo>
                    <a:lnTo>
                      <a:pt x="92" y="1015"/>
                    </a:lnTo>
                    <a:lnTo>
                      <a:pt x="91" y="1017"/>
                    </a:lnTo>
                    <a:lnTo>
                      <a:pt x="89" y="1017"/>
                    </a:lnTo>
                    <a:lnTo>
                      <a:pt x="89" y="1012"/>
                    </a:lnTo>
                    <a:lnTo>
                      <a:pt x="85" y="1006"/>
                    </a:lnTo>
                    <a:lnTo>
                      <a:pt x="85" y="999"/>
                    </a:lnTo>
                    <a:lnTo>
                      <a:pt x="89" y="993"/>
                    </a:lnTo>
                    <a:lnTo>
                      <a:pt x="89" y="991"/>
                    </a:lnTo>
                    <a:lnTo>
                      <a:pt x="85" y="991"/>
                    </a:lnTo>
                    <a:lnTo>
                      <a:pt x="85" y="986"/>
                    </a:lnTo>
                    <a:lnTo>
                      <a:pt x="85" y="984"/>
                    </a:lnTo>
                    <a:lnTo>
                      <a:pt x="89" y="986"/>
                    </a:lnTo>
                    <a:lnTo>
                      <a:pt x="89" y="986"/>
                    </a:lnTo>
                    <a:lnTo>
                      <a:pt x="89" y="984"/>
                    </a:lnTo>
                    <a:lnTo>
                      <a:pt x="92" y="980"/>
                    </a:lnTo>
                    <a:lnTo>
                      <a:pt x="94" y="975"/>
                    </a:lnTo>
                    <a:lnTo>
                      <a:pt x="98" y="975"/>
                    </a:lnTo>
                    <a:lnTo>
                      <a:pt x="101" y="975"/>
                    </a:lnTo>
                    <a:lnTo>
                      <a:pt x="103" y="975"/>
                    </a:lnTo>
                    <a:lnTo>
                      <a:pt x="101" y="972"/>
                    </a:lnTo>
                    <a:lnTo>
                      <a:pt x="99" y="972"/>
                    </a:lnTo>
                    <a:lnTo>
                      <a:pt x="105" y="966"/>
                    </a:lnTo>
                    <a:lnTo>
                      <a:pt x="105" y="965"/>
                    </a:lnTo>
                    <a:lnTo>
                      <a:pt x="112" y="961"/>
                    </a:lnTo>
                    <a:lnTo>
                      <a:pt x="112" y="959"/>
                    </a:lnTo>
                    <a:lnTo>
                      <a:pt x="108" y="959"/>
                    </a:lnTo>
                    <a:lnTo>
                      <a:pt x="108" y="958"/>
                    </a:lnTo>
                    <a:lnTo>
                      <a:pt x="105" y="961"/>
                    </a:lnTo>
                    <a:lnTo>
                      <a:pt x="105" y="965"/>
                    </a:lnTo>
                    <a:lnTo>
                      <a:pt x="98" y="972"/>
                    </a:lnTo>
                    <a:lnTo>
                      <a:pt x="98" y="972"/>
                    </a:lnTo>
                    <a:lnTo>
                      <a:pt x="98" y="968"/>
                    </a:lnTo>
                    <a:lnTo>
                      <a:pt x="101" y="965"/>
                    </a:lnTo>
                    <a:lnTo>
                      <a:pt x="101" y="958"/>
                    </a:lnTo>
                    <a:lnTo>
                      <a:pt x="105" y="949"/>
                    </a:lnTo>
                    <a:lnTo>
                      <a:pt x="108" y="947"/>
                    </a:lnTo>
                    <a:lnTo>
                      <a:pt x="108" y="944"/>
                    </a:lnTo>
                    <a:lnTo>
                      <a:pt x="108" y="944"/>
                    </a:lnTo>
                    <a:lnTo>
                      <a:pt x="108" y="942"/>
                    </a:lnTo>
                    <a:lnTo>
                      <a:pt x="108" y="942"/>
                    </a:lnTo>
                    <a:lnTo>
                      <a:pt x="108" y="940"/>
                    </a:lnTo>
                    <a:lnTo>
                      <a:pt x="108" y="939"/>
                    </a:lnTo>
                    <a:lnTo>
                      <a:pt x="108" y="937"/>
                    </a:lnTo>
                    <a:lnTo>
                      <a:pt x="105" y="935"/>
                    </a:lnTo>
                    <a:lnTo>
                      <a:pt x="105" y="932"/>
                    </a:lnTo>
                    <a:lnTo>
                      <a:pt x="105" y="928"/>
                    </a:lnTo>
                    <a:lnTo>
                      <a:pt x="101" y="926"/>
                    </a:lnTo>
                    <a:lnTo>
                      <a:pt x="99" y="925"/>
                    </a:lnTo>
                    <a:lnTo>
                      <a:pt x="98" y="921"/>
                    </a:lnTo>
                    <a:lnTo>
                      <a:pt x="94" y="919"/>
                    </a:lnTo>
                    <a:lnTo>
                      <a:pt x="92" y="918"/>
                    </a:lnTo>
                    <a:lnTo>
                      <a:pt x="89" y="918"/>
                    </a:lnTo>
                    <a:lnTo>
                      <a:pt x="89" y="916"/>
                    </a:lnTo>
                    <a:lnTo>
                      <a:pt x="91" y="913"/>
                    </a:lnTo>
                    <a:lnTo>
                      <a:pt x="89" y="913"/>
                    </a:lnTo>
                    <a:lnTo>
                      <a:pt x="89" y="911"/>
                    </a:lnTo>
                    <a:lnTo>
                      <a:pt x="89" y="909"/>
                    </a:lnTo>
                    <a:lnTo>
                      <a:pt x="89" y="907"/>
                    </a:lnTo>
                    <a:lnTo>
                      <a:pt x="91" y="906"/>
                    </a:lnTo>
                    <a:lnTo>
                      <a:pt x="89" y="904"/>
                    </a:lnTo>
                    <a:lnTo>
                      <a:pt x="89" y="904"/>
                    </a:lnTo>
                    <a:lnTo>
                      <a:pt x="85" y="904"/>
                    </a:lnTo>
                    <a:lnTo>
                      <a:pt x="85" y="902"/>
                    </a:lnTo>
                    <a:lnTo>
                      <a:pt x="89" y="899"/>
                    </a:lnTo>
                    <a:lnTo>
                      <a:pt x="89" y="888"/>
                    </a:lnTo>
                    <a:lnTo>
                      <a:pt x="89" y="874"/>
                    </a:lnTo>
                    <a:lnTo>
                      <a:pt x="89" y="866"/>
                    </a:lnTo>
                    <a:lnTo>
                      <a:pt x="89" y="862"/>
                    </a:lnTo>
                    <a:lnTo>
                      <a:pt x="89" y="859"/>
                    </a:lnTo>
                    <a:lnTo>
                      <a:pt x="89" y="857"/>
                    </a:lnTo>
                    <a:lnTo>
                      <a:pt x="89" y="853"/>
                    </a:lnTo>
                    <a:lnTo>
                      <a:pt x="89" y="850"/>
                    </a:lnTo>
                    <a:lnTo>
                      <a:pt x="89" y="843"/>
                    </a:lnTo>
                    <a:lnTo>
                      <a:pt x="82" y="839"/>
                    </a:lnTo>
                    <a:lnTo>
                      <a:pt x="82" y="834"/>
                    </a:lnTo>
                    <a:lnTo>
                      <a:pt x="82" y="831"/>
                    </a:lnTo>
                    <a:lnTo>
                      <a:pt x="80" y="820"/>
                    </a:lnTo>
                    <a:lnTo>
                      <a:pt x="82" y="817"/>
                    </a:lnTo>
                    <a:lnTo>
                      <a:pt x="82" y="815"/>
                    </a:lnTo>
                    <a:lnTo>
                      <a:pt x="82" y="812"/>
                    </a:lnTo>
                    <a:lnTo>
                      <a:pt x="82" y="808"/>
                    </a:lnTo>
                    <a:lnTo>
                      <a:pt x="77" y="803"/>
                    </a:lnTo>
                    <a:lnTo>
                      <a:pt x="73" y="806"/>
                    </a:lnTo>
                    <a:lnTo>
                      <a:pt x="68" y="808"/>
                    </a:lnTo>
                    <a:lnTo>
                      <a:pt x="66" y="808"/>
                    </a:lnTo>
                    <a:lnTo>
                      <a:pt x="59" y="808"/>
                    </a:lnTo>
                    <a:lnTo>
                      <a:pt x="58" y="815"/>
                    </a:lnTo>
                    <a:lnTo>
                      <a:pt x="52" y="820"/>
                    </a:lnTo>
                    <a:lnTo>
                      <a:pt x="47" y="822"/>
                    </a:lnTo>
                    <a:lnTo>
                      <a:pt x="42" y="824"/>
                    </a:lnTo>
                    <a:lnTo>
                      <a:pt x="35" y="826"/>
                    </a:lnTo>
                    <a:lnTo>
                      <a:pt x="35" y="826"/>
                    </a:lnTo>
                    <a:lnTo>
                      <a:pt x="35" y="822"/>
                    </a:lnTo>
                    <a:lnTo>
                      <a:pt x="37" y="817"/>
                    </a:lnTo>
                    <a:lnTo>
                      <a:pt x="35" y="815"/>
                    </a:lnTo>
                    <a:lnTo>
                      <a:pt x="32" y="794"/>
                    </a:lnTo>
                    <a:lnTo>
                      <a:pt x="28" y="784"/>
                    </a:lnTo>
                    <a:lnTo>
                      <a:pt x="26" y="780"/>
                    </a:lnTo>
                    <a:lnTo>
                      <a:pt x="30" y="773"/>
                    </a:lnTo>
                    <a:lnTo>
                      <a:pt x="21" y="772"/>
                    </a:lnTo>
                    <a:lnTo>
                      <a:pt x="14" y="775"/>
                    </a:lnTo>
                    <a:lnTo>
                      <a:pt x="13" y="773"/>
                    </a:lnTo>
                    <a:lnTo>
                      <a:pt x="0" y="773"/>
                    </a:lnTo>
                    <a:lnTo>
                      <a:pt x="197" y="412"/>
                    </a:lnTo>
                    <a:lnTo>
                      <a:pt x="198" y="413"/>
                    </a:lnTo>
                    <a:lnTo>
                      <a:pt x="200" y="413"/>
                    </a:lnTo>
                    <a:lnTo>
                      <a:pt x="209" y="422"/>
                    </a:lnTo>
                    <a:lnTo>
                      <a:pt x="212" y="422"/>
                    </a:lnTo>
                    <a:lnTo>
                      <a:pt x="216" y="424"/>
                    </a:lnTo>
                    <a:lnTo>
                      <a:pt x="216" y="427"/>
                    </a:lnTo>
                    <a:lnTo>
                      <a:pt x="217" y="427"/>
                    </a:lnTo>
                    <a:lnTo>
                      <a:pt x="221" y="427"/>
                    </a:lnTo>
                    <a:lnTo>
                      <a:pt x="221" y="431"/>
                    </a:lnTo>
                    <a:lnTo>
                      <a:pt x="226" y="436"/>
                    </a:lnTo>
                    <a:lnTo>
                      <a:pt x="224" y="438"/>
                    </a:lnTo>
                    <a:lnTo>
                      <a:pt x="224" y="440"/>
                    </a:lnTo>
                    <a:lnTo>
                      <a:pt x="223" y="443"/>
                    </a:lnTo>
                    <a:lnTo>
                      <a:pt x="224" y="447"/>
                    </a:lnTo>
                    <a:lnTo>
                      <a:pt x="226" y="447"/>
                    </a:lnTo>
                    <a:lnTo>
                      <a:pt x="228" y="447"/>
                    </a:lnTo>
                    <a:lnTo>
                      <a:pt x="230" y="447"/>
                    </a:lnTo>
                    <a:lnTo>
                      <a:pt x="230" y="450"/>
                    </a:lnTo>
                    <a:lnTo>
                      <a:pt x="230" y="455"/>
                    </a:lnTo>
                    <a:lnTo>
                      <a:pt x="235" y="462"/>
                    </a:lnTo>
                    <a:lnTo>
                      <a:pt x="240" y="464"/>
                    </a:lnTo>
                    <a:lnTo>
                      <a:pt x="240" y="464"/>
                    </a:lnTo>
                    <a:lnTo>
                      <a:pt x="244" y="466"/>
                    </a:lnTo>
                    <a:lnTo>
                      <a:pt x="244" y="467"/>
                    </a:lnTo>
                    <a:lnTo>
                      <a:pt x="244" y="469"/>
                    </a:lnTo>
                    <a:lnTo>
                      <a:pt x="245" y="469"/>
                    </a:lnTo>
                    <a:lnTo>
                      <a:pt x="249" y="474"/>
                    </a:lnTo>
                    <a:lnTo>
                      <a:pt x="249" y="478"/>
                    </a:lnTo>
                    <a:lnTo>
                      <a:pt x="252" y="478"/>
                    </a:lnTo>
                    <a:lnTo>
                      <a:pt x="254" y="481"/>
                    </a:lnTo>
                    <a:lnTo>
                      <a:pt x="254" y="481"/>
                    </a:lnTo>
                    <a:lnTo>
                      <a:pt x="259" y="487"/>
                    </a:lnTo>
                    <a:lnTo>
                      <a:pt x="259" y="490"/>
                    </a:lnTo>
                    <a:lnTo>
                      <a:pt x="261" y="490"/>
                    </a:lnTo>
                    <a:lnTo>
                      <a:pt x="261" y="493"/>
                    </a:lnTo>
                    <a:lnTo>
                      <a:pt x="257" y="497"/>
                    </a:lnTo>
                    <a:lnTo>
                      <a:pt x="254" y="500"/>
                    </a:lnTo>
                    <a:lnTo>
                      <a:pt x="263" y="493"/>
                    </a:lnTo>
                    <a:lnTo>
                      <a:pt x="266" y="492"/>
                    </a:lnTo>
                    <a:lnTo>
                      <a:pt x="266" y="493"/>
                    </a:lnTo>
                    <a:lnTo>
                      <a:pt x="266" y="488"/>
                    </a:lnTo>
                    <a:lnTo>
                      <a:pt x="266" y="478"/>
                    </a:lnTo>
                    <a:lnTo>
                      <a:pt x="266" y="474"/>
                    </a:lnTo>
                    <a:lnTo>
                      <a:pt x="268" y="471"/>
                    </a:lnTo>
                    <a:lnTo>
                      <a:pt x="275" y="469"/>
                    </a:lnTo>
                    <a:lnTo>
                      <a:pt x="278" y="466"/>
                    </a:lnTo>
                    <a:lnTo>
                      <a:pt x="282" y="464"/>
                    </a:lnTo>
                    <a:lnTo>
                      <a:pt x="285" y="462"/>
                    </a:lnTo>
                    <a:lnTo>
                      <a:pt x="285" y="460"/>
                    </a:lnTo>
                    <a:lnTo>
                      <a:pt x="289" y="460"/>
                    </a:lnTo>
                    <a:lnTo>
                      <a:pt x="290" y="459"/>
                    </a:lnTo>
                    <a:lnTo>
                      <a:pt x="294" y="459"/>
                    </a:lnTo>
                    <a:lnTo>
                      <a:pt x="296" y="459"/>
                    </a:lnTo>
                    <a:lnTo>
                      <a:pt x="299" y="459"/>
                    </a:lnTo>
                    <a:lnTo>
                      <a:pt x="301" y="460"/>
                    </a:lnTo>
                    <a:lnTo>
                      <a:pt x="306" y="455"/>
                    </a:lnTo>
                    <a:lnTo>
                      <a:pt x="306" y="452"/>
                    </a:lnTo>
                    <a:lnTo>
                      <a:pt x="308" y="450"/>
                    </a:lnTo>
                    <a:lnTo>
                      <a:pt x="313" y="452"/>
                    </a:lnTo>
                    <a:lnTo>
                      <a:pt x="313" y="450"/>
                    </a:lnTo>
                    <a:lnTo>
                      <a:pt x="313" y="450"/>
                    </a:lnTo>
                    <a:lnTo>
                      <a:pt x="317" y="450"/>
                    </a:lnTo>
                    <a:lnTo>
                      <a:pt x="317" y="450"/>
                    </a:lnTo>
                    <a:lnTo>
                      <a:pt x="327" y="450"/>
                    </a:lnTo>
                    <a:lnTo>
                      <a:pt x="336" y="447"/>
                    </a:lnTo>
                    <a:lnTo>
                      <a:pt x="339" y="447"/>
                    </a:lnTo>
                    <a:lnTo>
                      <a:pt x="339" y="447"/>
                    </a:lnTo>
                    <a:lnTo>
                      <a:pt x="341" y="450"/>
                    </a:lnTo>
                    <a:lnTo>
                      <a:pt x="343" y="447"/>
                    </a:lnTo>
                    <a:lnTo>
                      <a:pt x="344" y="445"/>
                    </a:lnTo>
                    <a:lnTo>
                      <a:pt x="350" y="441"/>
                    </a:lnTo>
                    <a:lnTo>
                      <a:pt x="353" y="441"/>
                    </a:lnTo>
                    <a:lnTo>
                      <a:pt x="355" y="443"/>
                    </a:lnTo>
                    <a:lnTo>
                      <a:pt x="356" y="443"/>
                    </a:lnTo>
                    <a:lnTo>
                      <a:pt x="358" y="445"/>
                    </a:lnTo>
                    <a:lnTo>
                      <a:pt x="358" y="445"/>
                    </a:lnTo>
                    <a:lnTo>
                      <a:pt x="358" y="441"/>
                    </a:lnTo>
                    <a:lnTo>
                      <a:pt x="362" y="440"/>
                    </a:lnTo>
                    <a:lnTo>
                      <a:pt x="363" y="441"/>
                    </a:lnTo>
                    <a:lnTo>
                      <a:pt x="363" y="445"/>
                    </a:lnTo>
                    <a:lnTo>
                      <a:pt x="367" y="447"/>
                    </a:lnTo>
                    <a:lnTo>
                      <a:pt x="363" y="447"/>
                    </a:lnTo>
                    <a:lnTo>
                      <a:pt x="362" y="447"/>
                    </a:lnTo>
                    <a:lnTo>
                      <a:pt x="362" y="450"/>
                    </a:lnTo>
                    <a:lnTo>
                      <a:pt x="355" y="452"/>
                    </a:lnTo>
                    <a:lnTo>
                      <a:pt x="348" y="455"/>
                    </a:lnTo>
                    <a:lnTo>
                      <a:pt x="344" y="457"/>
                    </a:lnTo>
                    <a:lnTo>
                      <a:pt x="341" y="459"/>
                    </a:lnTo>
                    <a:lnTo>
                      <a:pt x="339" y="459"/>
                    </a:lnTo>
                    <a:lnTo>
                      <a:pt x="336" y="460"/>
                    </a:lnTo>
                    <a:lnTo>
                      <a:pt x="336" y="460"/>
                    </a:lnTo>
                    <a:lnTo>
                      <a:pt x="334" y="459"/>
                    </a:lnTo>
                    <a:lnTo>
                      <a:pt x="329" y="460"/>
                    </a:lnTo>
                    <a:lnTo>
                      <a:pt x="322" y="460"/>
                    </a:lnTo>
                    <a:lnTo>
                      <a:pt x="322" y="462"/>
                    </a:lnTo>
                    <a:lnTo>
                      <a:pt x="317" y="460"/>
                    </a:lnTo>
                    <a:lnTo>
                      <a:pt x="313" y="462"/>
                    </a:lnTo>
                    <a:lnTo>
                      <a:pt x="308" y="467"/>
                    </a:lnTo>
                    <a:lnTo>
                      <a:pt x="301" y="471"/>
                    </a:lnTo>
                    <a:lnTo>
                      <a:pt x="301" y="469"/>
                    </a:lnTo>
                    <a:lnTo>
                      <a:pt x="297" y="473"/>
                    </a:lnTo>
                    <a:lnTo>
                      <a:pt x="296" y="474"/>
                    </a:lnTo>
                    <a:lnTo>
                      <a:pt x="294" y="474"/>
                    </a:lnTo>
                    <a:lnTo>
                      <a:pt x="294" y="474"/>
                    </a:lnTo>
                    <a:lnTo>
                      <a:pt x="289" y="478"/>
                    </a:lnTo>
                    <a:lnTo>
                      <a:pt x="285" y="480"/>
                    </a:lnTo>
                    <a:lnTo>
                      <a:pt x="285" y="480"/>
                    </a:lnTo>
                    <a:lnTo>
                      <a:pt x="284" y="481"/>
                    </a:lnTo>
                    <a:lnTo>
                      <a:pt x="285" y="487"/>
                    </a:lnTo>
                    <a:lnTo>
                      <a:pt x="289" y="488"/>
                    </a:lnTo>
                    <a:lnTo>
                      <a:pt x="285" y="483"/>
                    </a:lnTo>
                    <a:lnTo>
                      <a:pt x="285" y="483"/>
                    </a:lnTo>
                    <a:lnTo>
                      <a:pt x="289" y="483"/>
                    </a:lnTo>
                    <a:lnTo>
                      <a:pt x="290" y="481"/>
                    </a:lnTo>
                    <a:lnTo>
                      <a:pt x="294" y="483"/>
                    </a:lnTo>
                    <a:lnTo>
                      <a:pt x="294" y="480"/>
                    </a:lnTo>
                    <a:lnTo>
                      <a:pt x="297" y="478"/>
                    </a:lnTo>
                    <a:lnTo>
                      <a:pt x="303" y="474"/>
                    </a:lnTo>
                    <a:lnTo>
                      <a:pt x="306" y="474"/>
                    </a:lnTo>
                    <a:lnTo>
                      <a:pt x="313" y="469"/>
                    </a:lnTo>
                    <a:lnTo>
                      <a:pt x="317" y="466"/>
                    </a:lnTo>
                    <a:lnTo>
                      <a:pt x="318" y="466"/>
                    </a:lnTo>
                    <a:lnTo>
                      <a:pt x="320" y="469"/>
                    </a:lnTo>
                    <a:lnTo>
                      <a:pt x="322" y="466"/>
                    </a:lnTo>
                    <a:lnTo>
                      <a:pt x="325" y="466"/>
                    </a:lnTo>
                    <a:lnTo>
                      <a:pt x="325" y="467"/>
                    </a:lnTo>
                    <a:lnTo>
                      <a:pt x="330" y="464"/>
                    </a:lnTo>
                    <a:lnTo>
                      <a:pt x="332" y="466"/>
                    </a:lnTo>
                    <a:lnTo>
                      <a:pt x="327" y="473"/>
                    </a:lnTo>
                    <a:lnTo>
                      <a:pt x="329" y="474"/>
                    </a:lnTo>
                    <a:lnTo>
                      <a:pt x="332" y="469"/>
                    </a:lnTo>
                    <a:lnTo>
                      <a:pt x="336" y="467"/>
                    </a:lnTo>
                    <a:lnTo>
                      <a:pt x="348" y="459"/>
                    </a:lnTo>
                    <a:lnTo>
                      <a:pt x="353" y="459"/>
                    </a:lnTo>
                    <a:lnTo>
                      <a:pt x="356" y="457"/>
                    </a:lnTo>
                    <a:lnTo>
                      <a:pt x="362" y="457"/>
                    </a:lnTo>
                    <a:lnTo>
                      <a:pt x="367" y="455"/>
                    </a:lnTo>
                    <a:lnTo>
                      <a:pt x="367" y="455"/>
                    </a:lnTo>
                    <a:lnTo>
                      <a:pt x="367" y="459"/>
                    </a:lnTo>
                    <a:lnTo>
                      <a:pt x="362" y="460"/>
                    </a:lnTo>
                    <a:lnTo>
                      <a:pt x="362" y="462"/>
                    </a:lnTo>
                    <a:lnTo>
                      <a:pt x="367" y="464"/>
                    </a:lnTo>
                    <a:lnTo>
                      <a:pt x="370" y="460"/>
                    </a:lnTo>
                    <a:lnTo>
                      <a:pt x="377" y="455"/>
                    </a:lnTo>
                    <a:lnTo>
                      <a:pt x="379" y="455"/>
                    </a:lnTo>
                    <a:lnTo>
                      <a:pt x="379" y="455"/>
                    </a:lnTo>
                    <a:lnTo>
                      <a:pt x="381" y="452"/>
                    </a:lnTo>
                    <a:lnTo>
                      <a:pt x="386" y="452"/>
                    </a:lnTo>
                    <a:lnTo>
                      <a:pt x="386" y="450"/>
                    </a:lnTo>
                    <a:lnTo>
                      <a:pt x="386" y="447"/>
                    </a:lnTo>
                    <a:lnTo>
                      <a:pt x="389" y="450"/>
                    </a:lnTo>
                    <a:lnTo>
                      <a:pt x="389" y="450"/>
                    </a:lnTo>
                    <a:lnTo>
                      <a:pt x="393" y="447"/>
                    </a:lnTo>
                    <a:lnTo>
                      <a:pt x="389" y="443"/>
                    </a:lnTo>
                    <a:lnTo>
                      <a:pt x="393" y="441"/>
                    </a:lnTo>
                    <a:lnTo>
                      <a:pt x="389" y="438"/>
                    </a:lnTo>
                    <a:lnTo>
                      <a:pt x="393" y="434"/>
                    </a:lnTo>
                    <a:lnTo>
                      <a:pt x="398" y="431"/>
                    </a:lnTo>
                    <a:lnTo>
                      <a:pt x="398" y="436"/>
                    </a:lnTo>
                    <a:lnTo>
                      <a:pt x="398" y="450"/>
                    </a:lnTo>
                    <a:lnTo>
                      <a:pt x="396" y="452"/>
                    </a:lnTo>
                    <a:lnTo>
                      <a:pt x="396" y="464"/>
                    </a:lnTo>
                    <a:lnTo>
                      <a:pt x="395" y="471"/>
                    </a:lnTo>
                    <a:lnTo>
                      <a:pt x="393" y="485"/>
                    </a:lnTo>
                    <a:lnTo>
                      <a:pt x="395" y="490"/>
                    </a:lnTo>
                    <a:lnTo>
                      <a:pt x="400" y="490"/>
                    </a:lnTo>
                    <a:lnTo>
                      <a:pt x="402" y="495"/>
                    </a:lnTo>
                    <a:lnTo>
                      <a:pt x="407" y="492"/>
                    </a:lnTo>
                    <a:lnTo>
                      <a:pt x="405" y="490"/>
                    </a:lnTo>
                    <a:lnTo>
                      <a:pt x="402" y="490"/>
                    </a:lnTo>
                    <a:lnTo>
                      <a:pt x="402" y="488"/>
                    </a:lnTo>
                    <a:lnTo>
                      <a:pt x="405" y="485"/>
                    </a:lnTo>
                    <a:lnTo>
                      <a:pt x="409" y="487"/>
                    </a:lnTo>
                    <a:lnTo>
                      <a:pt x="409" y="483"/>
                    </a:lnTo>
                    <a:lnTo>
                      <a:pt x="407" y="481"/>
                    </a:lnTo>
                    <a:lnTo>
                      <a:pt x="410" y="480"/>
                    </a:lnTo>
                    <a:lnTo>
                      <a:pt x="416" y="480"/>
                    </a:lnTo>
                    <a:lnTo>
                      <a:pt x="416" y="481"/>
                    </a:lnTo>
                    <a:lnTo>
                      <a:pt x="417" y="480"/>
                    </a:lnTo>
                    <a:lnTo>
                      <a:pt x="416" y="474"/>
                    </a:lnTo>
                    <a:lnTo>
                      <a:pt x="417" y="474"/>
                    </a:lnTo>
                    <a:lnTo>
                      <a:pt x="424" y="471"/>
                    </a:lnTo>
                    <a:lnTo>
                      <a:pt x="424" y="467"/>
                    </a:lnTo>
                    <a:lnTo>
                      <a:pt x="428" y="467"/>
                    </a:lnTo>
                    <a:lnTo>
                      <a:pt x="428" y="471"/>
                    </a:lnTo>
                    <a:lnTo>
                      <a:pt x="428" y="474"/>
                    </a:lnTo>
                    <a:lnTo>
                      <a:pt x="424" y="474"/>
                    </a:lnTo>
                    <a:lnTo>
                      <a:pt x="426" y="478"/>
                    </a:lnTo>
                    <a:lnTo>
                      <a:pt x="423" y="480"/>
                    </a:lnTo>
                    <a:lnTo>
                      <a:pt x="421" y="483"/>
                    </a:lnTo>
                    <a:lnTo>
                      <a:pt x="423" y="483"/>
                    </a:lnTo>
                    <a:lnTo>
                      <a:pt x="426" y="483"/>
                    </a:lnTo>
                    <a:lnTo>
                      <a:pt x="426" y="485"/>
                    </a:lnTo>
                    <a:lnTo>
                      <a:pt x="426" y="487"/>
                    </a:lnTo>
                    <a:lnTo>
                      <a:pt x="423" y="488"/>
                    </a:lnTo>
                    <a:lnTo>
                      <a:pt x="421" y="492"/>
                    </a:lnTo>
                    <a:lnTo>
                      <a:pt x="417" y="490"/>
                    </a:lnTo>
                    <a:lnTo>
                      <a:pt x="416" y="492"/>
                    </a:lnTo>
                    <a:lnTo>
                      <a:pt x="416" y="495"/>
                    </a:lnTo>
                    <a:lnTo>
                      <a:pt x="416" y="497"/>
                    </a:lnTo>
                    <a:lnTo>
                      <a:pt x="421" y="497"/>
                    </a:lnTo>
                    <a:lnTo>
                      <a:pt x="424" y="500"/>
                    </a:lnTo>
                    <a:lnTo>
                      <a:pt x="428" y="500"/>
                    </a:lnTo>
                    <a:lnTo>
                      <a:pt x="429" y="497"/>
                    </a:lnTo>
                    <a:lnTo>
                      <a:pt x="435" y="497"/>
                    </a:lnTo>
                    <a:lnTo>
                      <a:pt x="438" y="490"/>
                    </a:lnTo>
                    <a:lnTo>
                      <a:pt x="440" y="487"/>
                    </a:lnTo>
                    <a:lnTo>
                      <a:pt x="443" y="485"/>
                    </a:lnTo>
                    <a:lnTo>
                      <a:pt x="447" y="487"/>
                    </a:lnTo>
                    <a:lnTo>
                      <a:pt x="450" y="487"/>
                    </a:lnTo>
                    <a:lnTo>
                      <a:pt x="452" y="490"/>
                    </a:lnTo>
                    <a:lnTo>
                      <a:pt x="456" y="490"/>
                    </a:lnTo>
                    <a:lnTo>
                      <a:pt x="461" y="493"/>
                    </a:lnTo>
                    <a:lnTo>
                      <a:pt x="462" y="493"/>
                    </a:lnTo>
                    <a:lnTo>
                      <a:pt x="462" y="497"/>
                    </a:lnTo>
                    <a:lnTo>
                      <a:pt x="466" y="506"/>
                    </a:lnTo>
                    <a:lnTo>
                      <a:pt x="466" y="509"/>
                    </a:lnTo>
                    <a:lnTo>
                      <a:pt x="469" y="514"/>
                    </a:lnTo>
                    <a:lnTo>
                      <a:pt x="483" y="525"/>
                    </a:lnTo>
                    <a:lnTo>
                      <a:pt x="485" y="525"/>
                    </a:lnTo>
                    <a:lnTo>
                      <a:pt x="489" y="528"/>
                    </a:lnTo>
                    <a:lnTo>
                      <a:pt x="494" y="533"/>
                    </a:lnTo>
                    <a:lnTo>
                      <a:pt x="497" y="533"/>
                    </a:lnTo>
                    <a:lnTo>
                      <a:pt x="499" y="537"/>
                    </a:lnTo>
                    <a:lnTo>
                      <a:pt x="501" y="539"/>
                    </a:lnTo>
                    <a:lnTo>
                      <a:pt x="502" y="540"/>
                    </a:lnTo>
                    <a:lnTo>
                      <a:pt x="504" y="539"/>
                    </a:lnTo>
                    <a:lnTo>
                      <a:pt x="506" y="542"/>
                    </a:lnTo>
                    <a:lnTo>
                      <a:pt x="511" y="546"/>
                    </a:lnTo>
                    <a:lnTo>
                      <a:pt x="513" y="546"/>
                    </a:lnTo>
                    <a:lnTo>
                      <a:pt x="513" y="549"/>
                    </a:lnTo>
                    <a:lnTo>
                      <a:pt x="516" y="553"/>
                    </a:lnTo>
                    <a:lnTo>
                      <a:pt x="516" y="549"/>
                    </a:lnTo>
                    <a:lnTo>
                      <a:pt x="516" y="546"/>
                    </a:lnTo>
                    <a:lnTo>
                      <a:pt x="516" y="544"/>
                    </a:lnTo>
                    <a:lnTo>
                      <a:pt x="513" y="542"/>
                    </a:lnTo>
                    <a:lnTo>
                      <a:pt x="513" y="540"/>
                    </a:lnTo>
                    <a:lnTo>
                      <a:pt x="520" y="542"/>
                    </a:lnTo>
                    <a:lnTo>
                      <a:pt x="520" y="546"/>
                    </a:lnTo>
                    <a:lnTo>
                      <a:pt x="520" y="546"/>
                    </a:lnTo>
                    <a:lnTo>
                      <a:pt x="522" y="542"/>
                    </a:lnTo>
                    <a:lnTo>
                      <a:pt x="523" y="542"/>
                    </a:lnTo>
                    <a:lnTo>
                      <a:pt x="527" y="547"/>
                    </a:lnTo>
                    <a:lnTo>
                      <a:pt x="529" y="549"/>
                    </a:lnTo>
                    <a:lnTo>
                      <a:pt x="530" y="551"/>
                    </a:lnTo>
                    <a:lnTo>
                      <a:pt x="532" y="554"/>
                    </a:lnTo>
                    <a:lnTo>
                      <a:pt x="534" y="556"/>
                    </a:lnTo>
                    <a:lnTo>
                      <a:pt x="535" y="561"/>
                    </a:lnTo>
                    <a:lnTo>
                      <a:pt x="537" y="565"/>
                    </a:lnTo>
                    <a:lnTo>
                      <a:pt x="535" y="568"/>
                    </a:lnTo>
                    <a:lnTo>
                      <a:pt x="534" y="572"/>
                    </a:lnTo>
                    <a:lnTo>
                      <a:pt x="530" y="575"/>
                    </a:lnTo>
                    <a:lnTo>
                      <a:pt x="523" y="573"/>
                    </a:lnTo>
                    <a:lnTo>
                      <a:pt x="520" y="573"/>
                    </a:lnTo>
                    <a:lnTo>
                      <a:pt x="520" y="573"/>
                    </a:lnTo>
                    <a:lnTo>
                      <a:pt x="516" y="575"/>
                    </a:lnTo>
                    <a:lnTo>
                      <a:pt x="513" y="573"/>
                    </a:lnTo>
                    <a:lnTo>
                      <a:pt x="511" y="573"/>
                    </a:lnTo>
                    <a:lnTo>
                      <a:pt x="513" y="577"/>
                    </a:lnTo>
                    <a:lnTo>
                      <a:pt x="509" y="579"/>
                    </a:lnTo>
                    <a:lnTo>
                      <a:pt x="509" y="582"/>
                    </a:lnTo>
                    <a:lnTo>
                      <a:pt x="506" y="582"/>
                    </a:lnTo>
                    <a:lnTo>
                      <a:pt x="502" y="582"/>
                    </a:lnTo>
                    <a:lnTo>
                      <a:pt x="502" y="584"/>
                    </a:lnTo>
                    <a:lnTo>
                      <a:pt x="506" y="584"/>
                    </a:lnTo>
                    <a:lnTo>
                      <a:pt x="508" y="589"/>
                    </a:lnTo>
                    <a:lnTo>
                      <a:pt x="511" y="591"/>
                    </a:lnTo>
                    <a:lnTo>
                      <a:pt x="513" y="589"/>
                    </a:lnTo>
                    <a:lnTo>
                      <a:pt x="516" y="593"/>
                    </a:lnTo>
                    <a:lnTo>
                      <a:pt x="516" y="596"/>
                    </a:lnTo>
                    <a:lnTo>
                      <a:pt x="520" y="596"/>
                    </a:lnTo>
                    <a:lnTo>
                      <a:pt x="527" y="600"/>
                    </a:lnTo>
                    <a:lnTo>
                      <a:pt x="532" y="600"/>
                    </a:lnTo>
                    <a:lnTo>
                      <a:pt x="539" y="603"/>
                    </a:lnTo>
                    <a:lnTo>
                      <a:pt x="542" y="603"/>
                    </a:lnTo>
                    <a:lnTo>
                      <a:pt x="542" y="601"/>
                    </a:lnTo>
                    <a:lnTo>
                      <a:pt x="544" y="601"/>
                    </a:lnTo>
                    <a:lnTo>
                      <a:pt x="548" y="603"/>
                    </a:lnTo>
                    <a:lnTo>
                      <a:pt x="548" y="606"/>
                    </a:lnTo>
                    <a:lnTo>
                      <a:pt x="553" y="601"/>
                    </a:lnTo>
                    <a:lnTo>
                      <a:pt x="555" y="605"/>
                    </a:lnTo>
                    <a:lnTo>
                      <a:pt x="556" y="603"/>
                    </a:lnTo>
                    <a:lnTo>
                      <a:pt x="560" y="601"/>
                    </a:lnTo>
                    <a:lnTo>
                      <a:pt x="562" y="601"/>
                    </a:lnTo>
                    <a:lnTo>
                      <a:pt x="562" y="603"/>
                    </a:lnTo>
                    <a:lnTo>
                      <a:pt x="563" y="603"/>
                    </a:lnTo>
                    <a:lnTo>
                      <a:pt x="567" y="601"/>
                    </a:lnTo>
                    <a:lnTo>
                      <a:pt x="577" y="596"/>
                    </a:lnTo>
                    <a:lnTo>
                      <a:pt x="581" y="596"/>
                    </a:lnTo>
                    <a:lnTo>
                      <a:pt x="579" y="600"/>
                    </a:lnTo>
                    <a:lnTo>
                      <a:pt x="579" y="601"/>
                    </a:lnTo>
                    <a:lnTo>
                      <a:pt x="579" y="603"/>
                    </a:lnTo>
                    <a:lnTo>
                      <a:pt x="581" y="603"/>
                    </a:lnTo>
                    <a:lnTo>
                      <a:pt x="581" y="606"/>
                    </a:lnTo>
                    <a:lnTo>
                      <a:pt x="581" y="610"/>
                    </a:lnTo>
                    <a:lnTo>
                      <a:pt x="581" y="612"/>
                    </a:lnTo>
                    <a:lnTo>
                      <a:pt x="582" y="612"/>
                    </a:lnTo>
                    <a:lnTo>
                      <a:pt x="584" y="610"/>
                    </a:lnTo>
                    <a:lnTo>
                      <a:pt x="586" y="612"/>
                    </a:lnTo>
                    <a:lnTo>
                      <a:pt x="586" y="615"/>
                    </a:lnTo>
                    <a:lnTo>
                      <a:pt x="584" y="619"/>
                    </a:lnTo>
                    <a:lnTo>
                      <a:pt x="584" y="624"/>
                    </a:lnTo>
                    <a:lnTo>
                      <a:pt x="586" y="624"/>
                    </a:lnTo>
                    <a:lnTo>
                      <a:pt x="588" y="620"/>
                    </a:lnTo>
                    <a:lnTo>
                      <a:pt x="589" y="619"/>
                    </a:lnTo>
                    <a:lnTo>
                      <a:pt x="589" y="615"/>
                    </a:lnTo>
                    <a:lnTo>
                      <a:pt x="589" y="615"/>
                    </a:lnTo>
                    <a:lnTo>
                      <a:pt x="589" y="619"/>
                    </a:lnTo>
                    <a:lnTo>
                      <a:pt x="588" y="626"/>
                    </a:lnTo>
                    <a:lnTo>
                      <a:pt x="586" y="629"/>
                    </a:lnTo>
                    <a:lnTo>
                      <a:pt x="586" y="634"/>
                    </a:lnTo>
                    <a:lnTo>
                      <a:pt x="588" y="640"/>
                    </a:lnTo>
                    <a:lnTo>
                      <a:pt x="588" y="646"/>
                    </a:lnTo>
                    <a:lnTo>
                      <a:pt x="586" y="648"/>
                    </a:lnTo>
                    <a:lnTo>
                      <a:pt x="589" y="652"/>
                    </a:lnTo>
                    <a:lnTo>
                      <a:pt x="589" y="653"/>
                    </a:lnTo>
                    <a:lnTo>
                      <a:pt x="589" y="657"/>
                    </a:lnTo>
                    <a:lnTo>
                      <a:pt x="589" y="659"/>
                    </a:lnTo>
                    <a:lnTo>
                      <a:pt x="593" y="664"/>
                    </a:lnTo>
                    <a:lnTo>
                      <a:pt x="593" y="674"/>
                    </a:lnTo>
                    <a:lnTo>
                      <a:pt x="593" y="664"/>
                    </a:lnTo>
                    <a:lnTo>
                      <a:pt x="589" y="655"/>
                    </a:lnTo>
                    <a:lnTo>
                      <a:pt x="593" y="646"/>
                    </a:lnTo>
                    <a:lnTo>
                      <a:pt x="595" y="641"/>
                    </a:lnTo>
                    <a:lnTo>
                      <a:pt x="598" y="641"/>
                    </a:lnTo>
                    <a:lnTo>
                      <a:pt x="598" y="643"/>
                    </a:lnTo>
                    <a:lnTo>
                      <a:pt x="596" y="643"/>
                    </a:lnTo>
                    <a:lnTo>
                      <a:pt x="596" y="646"/>
                    </a:lnTo>
                    <a:lnTo>
                      <a:pt x="596" y="646"/>
                    </a:lnTo>
                    <a:lnTo>
                      <a:pt x="600" y="646"/>
                    </a:lnTo>
                    <a:lnTo>
                      <a:pt x="600" y="646"/>
                    </a:lnTo>
                    <a:lnTo>
                      <a:pt x="601" y="646"/>
                    </a:lnTo>
                    <a:lnTo>
                      <a:pt x="601" y="643"/>
                    </a:lnTo>
                    <a:lnTo>
                      <a:pt x="600" y="640"/>
                    </a:lnTo>
                    <a:lnTo>
                      <a:pt x="600" y="638"/>
                    </a:lnTo>
                    <a:lnTo>
                      <a:pt x="603" y="634"/>
                    </a:lnTo>
                    <a:lnTo>
                      <a:pt x="603" y="634"/>
                    </a:lnTo>
                    <a:lnTo>
                      <a:pt x="600" y="633"/>
                    </a:lnTo>
                    <a:lnTo>
                      <a:pt x="601" y="629"/>
                    </a:lnTo>
                    <a:lnTo>
                      <a:pt x="603" y="624"/>
                    </a:lnTo>
                    <a:lnTo>
                      <a:pt x="605" y="615"/>
                    </a:lnTo>
                    <a:lnTo>
                      <a:pt x="605" y="612"/>
                    </a:lnTo>
                    <a:lnTo>
                      <a:pt x="605" y="610"/>
                    </a:lnTo>
                    <a:lnTo>
                      <a:pt x="607" y="608"/>
                    </a:lnTo>
                    <a:lnTo>
                      <a:pt x="612" y="608"/>
                    </a:lnTo>
                    <a:lnTo>
                      <a:pt x="612" y="606"/>
                    </a:lnTo>
                    <a:lnTo>
                      <a:pt x="612" y="605"/>
                    </a:lnTo>
                    <a:lnTo>
                      <a:pt x="617" y="603"/>
                    </a:lnTo>
                    <a:lnTo>
                      <a:pt x="617" y="605"/>
                    </a:lnTo>
                    <a:lnTo>
                      <a:pt x="621" y="605"/>
                    </a:lnTo>
                    <a:lnTo>
                      <a:pt x="621" y="601"/>
                    </a:lnTo>
                    <a:lnTo>
                      <a:pt x="624" y="601"/>
                    </a:lnTo>
                    <a:lnTo>
                      <a:pt x="624" y="603"/>
                    </a:lnTo>
                    <a:lnTo>
                      <a:pt x="624" y="603"/>
                    </a:lnTo>
                    <a:lnTo>
                      <a:pt x="629" y="603"/>
                    </a:lnTo>
                    <a:lnTo>
                      <a:pt x="631" y="598"/>
                    </a:lnTo>
                    <a:lnTo>
                      <a:pt x="633" y="598"/>
                    </a:lnTo>
                    <a:lnTo>
                      <a:pt x="634" y="601"/>
                    </a:lnTo>
                    <a:lnTo>
                      <a:pt x="636" y="601"/>
                    </a:lnTo>
                    <a:lnTo>
                      <a:pt x="636" y="606"/>
                    </a:lnTo>
                    <a:lnTo>
                      <a:pt x="636" y="601"/>
                    </a:lnTo>
                    <a:lnTo>
                      <a:pt x="634" y="598"/>
                    </a:lnTo>
                    <a:lnTo>
                      <a:pt x="638" y="593"/>
                    </a:lnTo>
                    <a:lnTo>
                      <a:pt x="640" y="593"/>
                    </a:lnTo>
                    <a:lnTo>
                      <a:pt x="640" y="596"/>
                    </a:lnTo>
                    <a:lnTo>
                      <a:pt x="643" y="593"/>
                    </a:lnTo>
                    <a:lnTo>
                      <a:pt x="647" y="593"/>
                    </a:lnTo>
                    <a:lnTo>
                      <a:pt x="648" y="596"/>
                    </a:lnTo>
                    <a:lnTo>
                      <a:pt x="652" y="589"/>
                    </a:lnTo>
                    <a:lnTo>
                      <a:pt x="650" y="587"/>
                    </a:lnTo>
                    <a:lnTo>
                      <a:pt x="654" y="584"/>
                    </a:lnTo>
                    <a:lnTo>
                      <a:pt x="650" y="584"/>
                    </a:lnTo>
                    <a:lnTo>
                      <a:pt x="648" y="584"/>
                    </a:lnTo>
                    <a:lnTo>
                      <a:pt x="647" y="584"/>
                    </a:lnTo>
                    <a:lnTo>
                      <a:pt x="640" y="587"/>
                    </a:lnTo>
                    <a:lnTo>
                      <a:pt x="638" y="587"/>
                    </a:lnTo>
                    <a:lnTo>
                      <a:pt x="638" y="587"/>
                    </a:lnTo>
                    <a:lnTo>
                      <a:pt x="634" y="589"/>
                    </a:lnTo>
                    <a:lnTo>
                      <a:pt x="634" y="591"/>
                    </a:lnTo>
                    <a:lnTo>
                      <a:pt x="634" y="593"/>
                    </a:lnTo>
                    <a:lnTo>
                      <a:pt x="631" y="589"/>
                    </a:lnTo>
                    <a:lnTo>
                      <a:pt x="631" y="587"/>
                    </a:lnTo>
                    <a:lnTo>
                      <a:pt x="629" y="587"/>
                    </a:lnTo>
                    <a:lnTo>
                      <a:pt x="628" y="591"/>
                    </a:lnTo>
                    <a:lnTo>
                      <a:pt x="626" y="593"/>
                    </a:lnTo>
                    <a:lnTo>
                      <a:pt x="624" y="589"/>
                    </a:lnTo>
                    <a:lnTo>
                      <a:pt x="621" y="589"/>
                    </a:lnTo>
                    <a:lnTo>
                      <a:pt x="621" y="587"/>
                    </a:lnTo>
                    <a:lnTo>
                      <a:pt x="617" y="589"/>
                    </a:lnTo>
                    <a:lnTo>
                      <a:pt x="617" y="591"/>
                    </a:lnTo>
                    <a:lnTo>
                      <a:pt x="621" y="593"/>
                    </a:lnTo>
                    <a:lnTo>
                      <a:pt x="621" y="596"/>
                    </a:lnTo>
                    <a:lnTo>
                      <a:pt x="617" y="596"/>
                    </a:lnTo>
                    <a:lnTo>
                      <a:pt x="615" y="596"/>
                    </a:lnTo>
                    <a:lnTo>
                      <a:pt x="610" y="596"/>
                    </a:lnTo>
                    <a:lnTo>
                      <a:pt x="610" y="593"/>
                    </a:lnTo>
                    <a:lnTo>
                      <a:pt x="612" y="591"/>
                    </a:lnTo>
                    <a:lnTo>
                      <a:pt x="612" y="587"/>
                    </a:lnTo>
                    <a:lnTo>
                      <a:pt x="612" y="587"/>
                    </a:lnTo>
                    <a:lnTo>
                      <a:pt x="610" y="587"/>
                    </a:lnTo>
                    <a:lnTo>
                      <a:pt x="607" y="587"/>
                    </a:lnTo>
                    <a:lnTo>
                      <a:pt x="608" y="584"/>
                    </a:lnTo>
                    <a:lnTo>
                      <a:pt x="612" y="584"/>
                    </a:lnTo>
                    <a:lnTo>
                      <a:pt x="617" y="577"/>
                    </a:lnTo>
                    <a:lnTo>
                      <a:pt x="617" y="577"/>
                    </a:lnTo>
                    <a:lnTo>
                      <a:pt x="624" y="579"/>
                    </a:lnTo>
                    <a:lnTo>
                      <a:pt x="634" y="577"/>
                    </a:lnTo>
                    <a:lnTo>
                      <a:pt x="643" y="575"/>
                    </a:lnTo>
                    <a:lnTo>
                      <a:pt x="647" y="575"/>
                    </a:lnTo>
                    <a:lnTo>
                      <a:pt x="650" y="573"/>
                    </a:lnTo>
                    <a:lnTo>
                      <a:pt x="652" y="577"/>
                    </a:lnTo>
                    <a:lnTo>
                      <a:pt x="654" y="579"/>
                    </a:lnTo>
                    <a:lnTo>
                      <a:pt x="655" y="579"/>
                    </a:lnTo>
                    <a:lnTo>
                      <a:pt x="657" y="580"/>
                    </a:lnTo>
                    <a:lnTo>
                      <a:pt x="655" y="587"/>
                    </a:lnTo>
                    <a:lnTo>
                      <a:pt x="655" y="589"/>
                    </a:lnTo>
                    <a:lnTo>
                      <a:pt x="657" y="591"/>
                    </a:lnTo>
                    <a:lnTo>
                      <a:pt x="655" y="591"/>
                    </a:lnTo>
                    <a:lnTo>
                      <a:pt x="654" y="596"/>
                    </a:lnTo>
                    <a:lnTo>
                      <a:pt x="654" y="596"/>
                    </a:lnTo>
                    <a:lnTo>
                      <a:pt x="655" y="596"/>
                    </a:lnTo>
                    <a:lnTo>
                      <a:pt x="655" y="603"/>
                    </a:lnTo>
                    <a:lnTo>
                      <a:pt x="659" y="603"/>
                    </a:lnTo>
                    <a:lnTo>
                      <a:pt x="661" y="605"/>
                    </a:lnTo>
                    <a:lnTo>
                      <a:pt x="661" y="606"/>
                    </a:lnTo>
                    <a:lnTo>
                      <a:pt x="657" y="608"/>
                    </a:lnTo>
                    <a:lnTo>
                      <a:pt x="657" y="612"/>
                    </a:lnTo>
                    <a:lnTo>
                      <a:pt x="655" y="612"/>
                    </a:lnTo>
                    <a:lnTo>
                      <a:pt x="661" y="612"/>
                    </a:lnTo>
                    <a:lnTo>
                      <a:pt x="662" y="615"/>
                    </a:lnTo>
                    <a:lnTo>
                      <a:pt x="662" y="615"/>
                    </a:lnTo>
                    <a:lnTo>
                      <a:pt x="666" y="615"/>
                    </a:lnTo>
                    <a:lnTo>
                      <a:pt x="666" y="619"/>
                    </a:lnTo>
                    <a:lnTo>
                      <a:pt x="671" y="619"/>
                    </a:lnTo>
                    <a:lnTo>
                      <a:pt x="674" y="615"/>
                    </a:lnTo>
                    <a:lnTo>
                      <a:pt x="674" y="615"/>
                    </a:lnTo>
                    <a:lnTo>
                      <a:pt x="674" y="619"/>
                    </a:lnTo>
                    <a:lnTo>
                      <a:pt x="674" y="619"/>
                    </a:lnTo>
                    <a:lnTo>
                      <a:pt x="676" y="619"/>
                    </a:lnTo>
                    <a:lnTo>
                      <a:pt x="678" y="620"/>
                    </a:lnTo>
                    <a:lnTo>
                      <a:pt x="678" y="624"/>
                    </a:lnTo>
                    <a:lnTo>
                      <a:pt x="678" y="624"/>
                    </a:lnTo>
                    <a:lnTo>
                      <a:pt x="680" y="626"/>
                    </a:lnTo>
                    <a:lnTo>
                      <a:pt x="680" y="627"/>
                    </a:lnTo>
                    <a:lnTo>
                      <a:pt x="685" y="633"/>
                    </a:lnTo>
                    <a:lnTo>
                      <a:pt x="685" y="634"/>
                    </a:lnTo>
                    <a:lnTo>
                      <a:pt x="688" y="633"/>
                    </a:lnTo>
                    <a:lnTo>
                      <a:pt x="690" y="633"/>
                    </a:lnTo>
                    <a:lnTo>
                      <a:pt x="690" y="634"/>
                    </a:lnTo>
                    <a:lnTo>
                      <a:pt x="692" y="634"/>
                    </a:lnTo>
                    <a:lnTo>
                      <a:pt x="694" y="640"/>
                    </a:lnTo>
                    <a:lnTo>
                      <a:pt x="697" y="638"/>
                    </a:lnTo>
                    <a:lnTo>
                      <a:pt x="704" y="638"/>
                    </a:lnTo>
                    <a:lnTo>
                      <a:pt x="706" y="634"/>
                    </a:lnTo>
                    <a:lnTo>
                      <a:pt x="711" y="633"/>
                    </a:lnTo>
                    <a:lnTo>
                      <a:pt x="711" y="633"/>
                    </a:lnTo>
                    <a:lnTo>
                      <a:pt x="713" y="634"/>
                    </a:lnTo>
                    <a:lnTo>
                      <a:pt x="720" y="634"/>
                    </a:lnTo>
                    <a:lnTo>
                      <a:pt x="725" y="640"/>
                    </a:lnTo>
                    <a:lnTo>
                      <a:pt x="727" y="640"/>
                    </a:lnTo>
                    <a:lnTo>
                      <a:pt x="728" y="643"/>
                    </a:lnTo>
                    <a:lnTo>
                      <a:pt x="730" y="641"/>
                    </a:lnTo>
                    <a:lnTo>
                      <a:pt x="737" y="640"/>
                    </a:lnTo>
                    <a:lnTo>
                      <a:pt x="739" y="643"/>
                    </a:lnTo>
                    <a:lnTo>
                      <a:pt x="742" y="641"/>
                    </a:lnTo>
                    <a:lnTo>
                      <a:pt x="739" y="638"/>
                    </a:lnTo>
                    <a:lnTo>
                      <a:pt x="739" y="634"/>
                    </a:lnTo>
                    <a:lnTo>
                      <a:pt x="737" y="629"/>
                    </a:lnTo>
                    <a:lnTo>
                      <a:pt x="739" y="627"/>
                    </a:lnTo>
                    <a:lnTo>
                      <a:pt x="739" y="629"/>
                    </a:lnTo>
                    <a:lnTo>
                      <a:pt x="742" y="634"/>
                    </a:lnTo>
                    <a:lnTo>
                      <a:pt x="744" y="640"/>
                    </a:lnTo>
                    <a:lnTo>
                      <a:pt x="747" y="643"/>
                    </a:lnTo>
                    <a:lnTo>
                      <a:pt x="749" y="646"/>
                    </a:lnTo>
                    <a:lnTo>
                      <a:pt x="751" y="650"/>
                    </a:lnTo>
                    <a:lnTo>
                      <a:pt x="751" y="643"/>
                    </a:lnTo>
                    <a:lnTo>
                      <a:pt x="749" y="641"/>
                    </a:lnTo>
                    <a:lnTo>
                      <a:pt x="744" y="640"/>
                    </a:lnTo>
                    <a:lnTo>
                      <a:pt x="744" y="634"/>
                    </a:lnTo>
                    <a:lnTo>
                      <a:pt x="742" y="626"/>
                    </a:lnTo>
                    <a:lnTo>
                      <a:pt x="744" y="624"/>
                    </a:lnTo>
                    <a:lnTo>
                      <a:pt x="744" y="624"/>
                    </a:lnTo>
                    <a:lnTo>
                      <a:pt x="744" y="627"/>
                    </a:lnTo>
                    <a:lnTo>
                      <a:pt x="744" y="627"/>
                    </a:lnTo>
                    <a:lnTo>
                      <a:pt x="747" y="627"/>
                    </a:lnTo>
                    <a:lnTo>
                      <a:pt x="747" y="624"/>
                    </a:lnTo>
                    <a:lnTo>
                      <a:pt x="747" y="620"/>
                    </a:lnTo>
                    <a:lnTo>
                      <a:pt x="747" y="619"/>
                    </a:lnTo>
                    <a:lnTo>
                      <a:pt x="747" y="619"/>
                    </a:lnTo>
                    <a:lnTo>
                      <a:pt x="747" y="615"/>
                    </a:lnTo>
                    <a:lnTo>
                      <a:pt x="749" y="615"/>
                    </a:lnTo>
                    <a:lnTo>
                      <a:pt x="751" y="619"/>
                    </a:lnTo>
                    <a:lnTo>
                      <a:pt x="751" y="620"/>
                    </a:lnTo>
                    <a:lnTo>
                      <a:pt x="753" y="620"/>
                    </a:lnTo>
                    <a:lnTo>
                      <a:pt x="753" y="620"/>
                    </a:lnTo>
                    <a:lnTo>
                      <a:pt x="756" y="619"/>
                    </a:lnTo>
                    <a:lnTo>
                      <a:pt x="758" y="615"/>
                    </a:lnTo>
                    <a:lnTo>
                      <a:pt x="761" y="615"/>
                    </a:lnTo>
                    <a:lnTo>
                      <a:pt x="763" y="619"/>
                    </a:lnTo>
                    <a:lnTo>
                      <a:pt x="761" y="619"/>
                    </a:lnTo>
                    <a:lnTo>
                      <a:pt x="761" y="620"/>
                    </a:lnTo>
                    <a:lnTo>
                      <a:pt x="761" y="619"/>
                    </a:lnTo>
                    <a:lnTo>
                      <a:pt x="765" y="619"/>
                    </a:lnTo>
                    <a:lnTo>
                      <a:pt x="767" y="620"/>
                    </a:lnTo>
                    <a:lnTo>
                      <a:pt x="767" y="624"/>
                    </a:lnTo>
                    <a:lnTo>
                      <a:pt x="765" y="627"/>
                    </a:lnTo>
                    <a:lnTo>
                      <a:pt x="767" y="629"/>
                    </a:lnTo>
                    <a:lnTo>
                      <a:pt x="770" y="629"/>
                    </a:lnTo>
                    <a:lnTo>
                      <a:pt x="770" y="629"/>
                    </a:lnTo>
                    <a:lnTo>
                      <a:pt x="770" y="633"/>
                    </a:lnTo>
                    <a:lnTo>
                      <a:pt x="767" y="634"/>
                    </a:lnTo>
                    <a:lnTo>
                      <a:pt x="767" y="634"/>
                    </a:lnTo>
                    <a:lnTo>
                      <a:pt x="767" y="638"/>
                    </a:lnTo>
                    <a:lnTo>
                      <a:pt x="772" y="634"/>
                    </a:lnTo>
                    <a:lnTo>
                      <a:pt x="773" y="631"/>
                    </a:lnTo>
                    <a:lnTo>
                      <a:pt x="779" y="629"/>
                    </a:lnTo>
                    <a:lnTo>
                      <a:pt x="782" y="629"/>
                    </a:lnTo>
                    <a:lnTo>
                      <a:pt x="782" y="631"/>
                    </a:lnTo>
                    <a:lnTo>
                      <a:pt x="779" y="633"/>
                    </a:lnTo>
                    <a:lnTo>
                      <a:pt x="779" y="634"/>
                    </a:lnTo>
                    <a:lnTo>
                      <a:pt x="779" y="638"/>
                    </a:lnTo>
                    <a:lnTo>
                      <a:pt x="772" y="641"/>
                    </a:lnTo>
                    <a:lnTo>
                      <a:pt x="770" y="643"/>
                    </a:lnTo>
                    <a:lnTo>
                      <a:pt x="767" y="646"/>
                    </a:lnTo>
                    <a:lnTo>
                      <a:pt x="767" y="650"/>
                    </a:lnTo>
                    <a:lnTo>
                      <a:pt x="767" y="652"/>
                    </a:lnTo>
                    <a:lnTo>
                      <a:pt x="765" y="648"/>
                    </a:lnTo>
                    <a:lnTo>
                      <a:pt x="763" y="652"/>
                    </a:lnTo>
                    <a:lnTo>
                      <a:pt x="761" y="657"/>
                    </a:lnTo>
                    <a:lnTo>
                      <a:pt x="761" y="660"/>
                    </a:lnTo>
                    <a:lnTo>
                      <a:pt x="765" y="659"/>
                    </a:lnTo>
                    <a:lnTo>
                      <a:pt x="767" y="659"/>
                    </a:lnTo>
                    <a:lnTo>
                      <a:pt x="767" y="662"/>
                    </a:lnTo>
                    <a:lnTo>
                      <a:pt x="763" y="664"/>
                    </a:lnTo>
                    <a:lnTo>
                      <a:pt x="763" y="666"/>
                    </a:lnTo>
                    <a:lnTo>
                      <a:pt x="767" y="664"/>
                    </a:lnTo>
                    <a:lnTo>
                      <a:pt x="770" y="662"/>
                    </a:lnTo>
                    <a:lnTo>
                      <a:pt x="770" y="662"/>
                    </a:lnTo>
                    <a:lnTo>
                      <a:pt x="770" y="666"/>
                    </a:lnTo>
                    <a:lnTo>
                      <a:pt x="767" y="666"/>
                    </a:lnTo>
                    <a:lnTo>
                      <a:pt x="770" y="669"/>
                    </a:lnTo>
                    <a:lnTo>
                      <a:pt x="772" y="666"/>
                    </a:lnTo>
                    <a:lnTo>
                      <a:pt x="770" y="671"/>
                    </a:lnTo>
                    <a:lnTo>
                      <a:pt x="770" y="674"/>
                    </a:lnTo>
                    <a:lnTo>
                      <a:pt x="767" y="676"/>
                    </a:lnTo>
                    <a:lnTo>
                      <a:pt x="765" y="674"/>
                    </a:lnTo>
                    <a:lnTo>
                      <a:pt x="763" y="671"/>
                    </a:lnTo>
                    <a:lnTo>
                      <a:pt x="758" y="674"/>
                    </a:lnTo>
                    <a:lnTo>
                      <a:pt x="756" y="669"/>
                    </a:lnTo>
                    <a:lnTo>
                      <a:pt x="756" y="669"/>
                    </a:lnTo>
                    <a:lnTo>
                      <a:pt x="754" y="674"/>
                    </a:lnTo>
                    <a:lnTo>
                      <a:pt x="756" y="676"/>
                    </a:lnTo>
                    <a:lnTo>
                      <a:pt x="758" y="681"/>
                    </a:lnTo>
                    <a:lnTo>
                      <a:pt x="756" y="688"/>
                    </a:lnTo>
                    <a:lnTo>
                      <a:pt x="760" y="681"/>
                    </a:lnTo>
                    <a:lnTo>
                      <a:pt x="760" y="676"/>
                    </a:lnTo>
                    <a:lnTo>
                      <a:pt x="761" y="674"/>
                    </a:lnTo>
                    <a:lnTo>
                      <a:pt x="763" y="676"/>
                    </a:lnTo>
                    <a:lnTo>
                      <a:pt x="767" y="676"/>
                    </a:lnTo>
                    <a:lnTo>
                      <a:pt x="770" y="680"/>
                    </a:lnTo>
                    <a:lnTo>
                      <a:pt x="772" y="676"/>
                    </a:lnTo>
                    <a:lnTo>
                      <a:pt x="772" y="674"/>
                    </a:lnTo>
                    <a:lnTo>
                      <a:pt x="775" y="671"/>
                    </a:lnTo>
                    <a:lnTo>
                      <a:pt x="779" y="669"/>
                    </a:lnTo>
                    <a:lnTo>
                      <a:pt x="782" y="669"/>
                    </a:lnTo>
                    <a:lnTo>
                      <a:pt x="786" y="666"/>
                    </a:lnTo>
                    <a:lnTo>
                      <a:pt x="782" y="666"/>
                    </a:lnTo>
                    <a:lnTo>
                      <a:pt x="779" y="666"/>
                    </a:lnTo>
                    <a:lnTo>
                      <a:pt x="779" y="671"/>
                    </a:lnTo>
                    <a:lnTo>
                      <a:pt x="775" y="671"/>
                    </a:lnTo>
                    <a:lnTo>
                      <a:pt x="773" y="671"/>
                    </a:lnTo>
                    <a:lnTo>
                      <a:pt x="775" y="666"/>
                    </a:lnTo>
                    <a:lnTo>
                      <a:pt x="779" y="666"/>
                    </a:lnTo>
                    <a:lnTo>
                      <a:pt x="775" y="664"/>
                    </a:lnTo>
                    <a:lnTo>
                      <a:pt x="779" y="660"/>
                    </a:lnTo>
                    <a:lnTo>
                      <a:pt x="779" y="655"/>
                    </a:lnTo>
                    <a:lnTo>
                      <a:pt x="779" y="653"/>
                    </a:lnTo>
                    <a:lnTo>
                      <a:pt x="779" y="650"/>
                    </a:lnTo>
                    <a:lnTo>
                      <a:pt x="779" y="650"/>
                    </a:lnTo>
                    <a:lnTo>
                      <a:pt x="780" y="646"/>
                    </a:lnTo>
                    <a:lnTo>
                      <a:pt x="782" y="641"/>
                    </a:lnTo>
                    <a:lnTo>
                      <a:pt x="786" y="640"/>
                    </a:lnTo>
                    <a:lnTo>
                      <a:pt x="786" y="640"/>
                    </a:lnTo>
                    <a:lnTo>
                      <a:pt x="786" y="641"/>
                    </a:lnTo>
                    <a:lnTo>
                      <a:pt x="787" y="641"/>
                    </a:lnTo>
                    <a:lnTo>
                      <a:pt x="789" y="638"/>
                    </a:lnTo>
                    <a:lnTo>
                      <a:pt x="789" y="640"/>
                    </a:lnTo>
                    <a:lnTo>
                      <a:pt x="793" y="640"/>
                    </a:lnTo>
                    <a:lnTo>
                      <a:pt x="793" y="641"/>
                    </a:lnTo>
                    <a:lnTo>
                      <a:pt x="796" y="641"/>
                    </a:lnTo>
                    <a:lnTo>
                      <a:pt x="798" y="638"/>
                    </a:lnTo>
                    <a:lnTo>
                      <a:pt x="805" y="634"/>
                    </a:lnTo>
                    <a:lnTo>
                      <a:pt x="807" y="631"/>
                    </a:lnTo>
                    <a:lnTo>
                      <a:pt x="807" y="629"/>
                    </a:lnTo>
                    <a:lnTo>
                      <a:pt x="808" y="629"/>
                    </a:lnTo>
                    <a:lnTo>
                      <a:pt x="812" y="626"/>
                    </a:lnTo>
                    <a:lnTo>
                      <a:pt x="817" y="626"/>
                    </a:lnTo>
                    <a:lnTo>
                      <a:pt x="820" y="624"/>
                    </a:lnTo>
                    <a:lnTo>
                      <a:pt x="819" y="620"/>
                    </a:lnTo>
                    <a:lnTo>
                      <a:pt x="820" y="615"/>
                    </a:lnTo>
                    <a:lnTo>
                      <a:pt x="820" y="612"/>
                    </a:lnTo>
                    <a:lnTo>
                      <a:pt x="824" y="610"/>
                    </a:lnTo>
                    <a:lnTo>
                      <a:pt x="820" y="608"/>
                    </a:lnTo>
                    <a:lnTo>
                      <a:pt x="820" y="610"/>
                    </a:lnTo>
                    <a:lnTo>
                      <a:pt x="817" y="610"/>
                    </a:lnTo>
                    <a:lnTo>
                      <a:pt x="817" y="612"/>
                    </a:lnTo>
                    <a:lnTo>
                      <a:pt x="817" y="612"/>
                    </a:lnTo>
                    <a:lnTo>
                      <a:pt x="813" y="615"/>
                    </a:lnTo>
                    <a:lnTo>
                      <a:pt x="812" y="612"/>
                    </a:lnTo>
                    <a:lnTo>
                      <a:pt x="808" y="612"/>
                    </a:lnTo>
                    <a:lnTo>
                      <a:pt x="808" y="612"/>
                    </a:lnTo>
                    <a:lnTo>
                      <a:pt x="810" y="606"/>
                    </a:lnTo>
                    <a:lnTo>
                      <a:pt x="812" y="606"/>
                    </a:lnTo>
                    <a:lnTo>
                      <a:pt x="815" y="605"/>
                    </a:lnTo>
                    <a:lnTo>
                      <a:pt x="819" y="603"/>
                    </a:lnTo>
                    <a:lnTo>
                      <a:pt x="819" y="600"/>
                    </a:lnTo>
                    <a:lnTo>
                      <a:pt x="817" y="598"/>
                    </a:lnTo>
                    <a:lnTo>
                      <a:pt x="820" y="596"/>
                    </a:lnTo>
                    <a:lnTo>
                      <a:pt x="824" y="596"/>
                    </a:lnTo>
                    <a:lnTo>
                      <a:pt x="827" y="596"/>
                    </a:lnTo>
                    <a:lnTo>
                      <a:pt x="824" y="598"/>
                    </a:lnTo>
                    <a:lnTo>
                      <a:pt x="824" y="601"/>
                    </a:lnTo>
                    <a:lnTo>
                      <a:pt x="824" y="601"/>
                    </a:lnTo>
                    <a:lnTo>
                      <a:pt x="829" y="600"/>
                    </a:lnTo>
                    <a:lnTo>
                      <a:pt x="831" y="593"/>
                    </a:lnTo>
                    <a:lnTo>
                      <a:pt x="831" y="589"/>
                    </a:lnTo>
                    <a:lnTo>
                      <a:pt x="827" y="589"/>
                    </a:lnTo>
                    <a:lnTo>
                      <a:pt x="824" y="589"/>
                    </a:lnTo>
                    <a:lnTo>
                      <a:pt x="824" y="587"/>
                    </a:lnTo>
                    <a:lnTo>
                      <a:pt x="819" y="587"/>
                    </a:lnTo>
                    <a:lnTo>
                      <a:pt x="817" y="582"/>
                    </a:lnTo>
                    <a:lnTo>
                      <a:pt x="819" y="579"/>
                    </a:lnTo>
                    <a:lnTo>
                      <a:pt x="815" y="582"/>
                    </a:lnTo>
                    <a:lnTo>
                      <a:pt x="813" y="582"/>
                    </a:lnTo>
                    <a:lnTo>
                      <a:pt x="812" y="579"/>
                    </a:lnTo>
                    <a:lnTo>
                      <a:pt x="808" y="577"/>
                    </a:lnTo>
                    <a:lnTo>
                      <a:pt x="808" y="573"/>
                    </a:lnTo>
                    <a:lnTo>
                      <a:pt x="807" y="572"/>
                    </a:lnTo>
                    <a:lnTo>
                      <a:pt x="803" y="573"/>
                    </a:lnTo>
                    <a:lnTo>
                      <a:pt x="803" y="570"/>
                    </a:lnTo>
                    <a:lnTo>
                      <a:pt x="801" y="568"/>
                    </a:lnTo>
                    <a:lnTo>
                      <a:pt x="803" y="565"/>
                    </a:lnTo>
                    <a:lnTo>
                      <a:pt x="803" y="565"/>
                    </a:lnTo>
                    <a:lnTo>
                      <a:pt x="801" y="560"/>
                    </a:lnTo>
                    <a:lnTo>
                      <a:pt x="801" y="553"/>
                    </a:lnTo>
                    <a:lnTo>
                      <a:pt x="805" y="549"/>
                    </a:lnTo>
                    <a:lnTo>
                      <a:pt x="810" y="544"/>
                    </a:lnTo>
                    <a:lnTo>
                      <a:pt x="813" y="542"/>
                    </a:lnTo>
                    <a:lnTo>
                      <a:pt x="817" y="542"/>
                    </a:lnTo>
                    <a:lnTo>
                      <a:pt x="817" y="540"/>
                    </a:lnTo>
                    <a:lnTo>
                      <a:pt x="820" y="539"/>
                    </a:lnTo>
                    <a:lnTo>
                      <a:pt x="820" y="537"/>
                    </a:lnTo>
                    <a:lnTo>
                      <a:pt x="819" y="537"/>
                    </a:lnTo>
                    <a:lnTo>
                      <a:pt x="815" y="539"/>
                    </a:lnTo>
                    <a:lnTo>
                      <a:pt x="813" y="537"/>
                    </a:lnTo>
                    <a:lnTo>
                      <a:pt x="813" y="537"/>
                    </a:lnTo>
                    <a:lnTo>
                      <a:pt x="812" y="533"/>
                    </a:lnTo>
                    <a:lnTo>
                      <a:pt x="813" y="528"/>
                    </a:lnTo>
                    <a:lnTo>
                      <a:pt x="817" y="525"/>
                    </a:lnTo>
                    <a:lnTo>
                      <a:pt x="820" y="518"/>
                    </a:lnTo>
                    <a:lnTo>
                      <a:pt x="820" y="518"/>
                    </a:lnTo>
                    <a:lnTo>
                      <a:pt x="824" y="513"/>
                    </a:lnTo>
                    <a:lnTo>
                      <a:pt x="826" y="513"/>
                    </a:lnTo>
                    <a:lnTo>
                      <a:pt x="829" y="509"/>
                    </a:lnTo>
                    <a:lnTo>
                      <a:pt x="833" y="506"/>
                    </a:lnTo>
                    <a:lnTo>
                      <a:pt x="836" y="509"/>
                    </a:lnTo>
                    <a:lnTo>
                      <a:pt x="834" y="513"/>
                    </a:lnTo>
                    <a:lnTo>
                      <a:pt x="836" y="514"/>
                    </a:lnTo>
                    <a:lnTo>
                      <a:pt x="836" y="516"/>
                    </a:lnTo>
                    <a:lnTo>
                      <a:pt x="840" y="514"/>
                    </a:lnTo>
                    <a:lnTo>
                      <a:pt x="840" y="513"/>
                    </a:lnTo>
                    <a:lnTo>
                      <a:pt x="843" y="506"/>
                    </a:lnTo>
                    <a:lnTo>
                      <a:pt x="843" y="506"/>
                    </a:lnTo>
                    <a:lnTo>
                      <a:pt x="841" y="506"/>
                    </a:lnTo>
                    <a:lnTo>
                      <a:pt x="838" y="506"/>
                    </a:lnTo>
                    <a:lnTo>
                      <a:pt x="836" y="502"/>
                    </a:lnTo>
                    <a:lnTo>
                      <a:pt x="838" y="497"/>
                    </a:lnTo>
                    <a:lnTo>
                      <a:pt x="843" y="497"/>
                    </a:lnTo>
                    <a:lnTo>
                      <a:pt x="843" y="497"/>
                    </a:lnTo>
                    <a:lnTo>
                      <a:pt x="848" y="493"/>
                    </a:lnTo>
                    <a:lnTo>
                      <a:pt x="848" y="490"/>
                    </a:lnTo>
                    <a:lnTo>
                      <a:pt x="852" y="488"/>
                    </a:lnTo>
                    <a:lnTo>
                      <a:pt x="855" y="490"/>
                    </a:lnTo>
                    <a:lnTo>
                      <a:pt x="860" y="492"/>
                    </a:lnTo>
                    <a:lnTo>
                      <a:pt x="860" y="495"/>
                    </a:lnTo>
                    <a:lnTo>
                      <a:pt x="860" y="497"/>
                    </a:lnTo>
                    <a:lnTo>
                      <a:pt x="862" y="497"/>
                    </a:lnTo>
                    <a:lnTo>
                      <a:pt x="866" y="500"/>
                    </a:lnTo>
                    <a:lnTo>
                      <a:pt x="867" y="502"/>
                    </a:lnTo>
                    <a:lnTo>
                      <a:pt x="867" y="506"/>
                    </a:lnTo>
                    <a:lnTo>
                      <a:pt x="866" y="506"/>
                    </a:lnTo>
                    <a:lnTo>
                      <a:pt x="866" y="509"/>
                    </a:lnTo>
                    <a:lnTo>
                      <a:pt x="866" y="511"/>
                    </a:lnTo>
                    <a:lnTo>
                      <a:pt x="867" y="514"/>
                    </a:lnTo>
                    <a:lnTo>
                      <a:pt x="869" y="516"/>
                    </a:lnTo>
                    <a:lnTo>
                      <a:pt x="869" y="523"/>
                    </a:lnTo>
                    <a:lnTo>
                      <a:pt x="871" y="525"/>
                    </a:lnTo>
                    <a:lnTo>
                      <a:pt x="871" y="525"/>
                    </a:lnTo>
                    <a:lnTo>
                      <a:pt x="867" y="528"/>
                    </a:lnTo>
                    <a:lnTo>
                      <a:pt x="867" y="532"/>
                    </a:lnTo>
                    <a:lnTo>
                      <a:pt x="866" y="537"/>
                    </a:lnTo>
                    <a:lnTo>
                      <a:pt x="866" y="539"/>
                    </a:lnTo>
                    <a:lnTo>
                      <a:pt x="864" y="540"/>
                    </a:lnTo>
                    <a:lnTo>
                      <a:pt x="866" y="544"/>
                    </a:lnTo>
                    <a:lnTo>
                      <a:pt x="864" y="547"/>
                    </a:lnTo>
                    <a:lnTo>
                      <a:pt x="867" y="553"/>
                    </a:lnTo>
                    <a:lnTo>
                      <a:pt x="867" y="554"/>
                    </a:lnTo>
                    <a:lnTo>
                      <a:pt x="866" y="556"/>
                    </a:lnTo>
                    <a:lnTo>
                      <a:pt x="867" y="560"/>
                    </a:lnTo>
                    <a:lnTo>
                      <a:pt x="866" y="561"/>
                    </a:lnTo>
                    <a:lnTo>
                      <a:pt x="866" y="565"/>
                    </a:lnTo>
                    <a:lnTo>
                      <a:pt x="869" y="565"/>
                    </a:lnTo>
                    <a:lnTo>
                      <a:pt x="871" y="566"/>
                    </a:lnTo>
                    <a:lnTo>
                      <a:pt x="871" y="570"/>
                    </a:lnTo>
                    <a:lnTo>
                      <a:pt x="867" y="572"/>
                    </a:lnTo>
                    <a:lnTo>
                      <a:pt x="866" y="572"/>
                    </a:lnTo>
                    <a:lnTo>
                      <a:pt x="862" y="572"/>
                    </a:lnTo>
                    <a:lnTo>
                      <a:pt x="860" y="568"/>
                    </a:lnTo>
                    <a:lnTo>
                      <a:pt x="862" y="565"/>
                    </a:lnTo>
                    <a:lnTo>
                      <a:pt x="857" y="566"/>
                    </a:lnTo>
                    <a:lnTo>
                      <a:pt x="855" y="570"/>
                    </a:lnTo>
                    <a:lnTo>
                      <a:pt x="853" y="572"/>
                    </a:lnTo>
                    <a:lnTo>
                      <a:pt x="853" y="573"/>
                    </a:lnTo>
                    <a:lnTo>
                      <a:pt x="857" y="572"/>
                    </a:lnTo>
                    <a:lnTo>
                      <a:pt x="860" y="573"/>
                    </a:lnTo>
                    <a:lnTo>
                      <a:pt x="859" y="577"/>
                    </a:lnTo>
                    <a:lnTo>
                      <a:pt x="852" y="582"/>
                    </a:lnTo>
                    <a:lnTo>
                      <a:pt x="846" y="584"/>
                    </a:lnTo>
                    <a:lnTo>
                      <a:pt x="846" y="584"/>
                    </a:lnTo>
                    <a:lnTo>
                      <a:pt x="846" y="584"/>
                    </a:lnTo>
                    <a:lnTo>
                      <a:pt x="843" y="587"/>
                    </a:lnTo>
                    <a:lnTo>
                      <a:pt x="846" y="591"/>
                    </a:lnTo>
                    <a:lnTo>
                      <a:pt x="848" y="589"/>
                    </a:lnTo>
                    <a:lnTo>
                      <a:pt x="852" y="591"/>
                    </a:lnTo>
                    <a:lnTo>
                      <a:pt x="852" y="593"/>
                    </a:lnTo>
                    <a:lnTo>
                      <a:pt x="855" y="596"/>
                    </a:lnTo>
                    <a:lnTo>
                      <a:pt x="859" y="596"/>
                    </a:lnTo>
                    <a:lnTo>
                      <a:pt x="860" y="593"/>
                    </a:lnTo>
                    <a:lnTo>
                      <a:pt x="862" y="593"/>
                    </a:lnTo>
                    <a:lnTo>
                      <a:pt x="864" y="593"/>
                    </a:lnTo>
                    <a:lnTo>
                      <a:pt x="862" y="596"/>
                    </a:lnTo>
                    <a:lnTo>
                      <a:pt x="862" y="596"/>
                    </a:lnTo>
                    <a:lnTo>
                      <a:pt x="866" y="598"/>
                    </a:lnTo>
                    <a:lnTo>
                      <a:pt x="867" y="600"/>
                    </a:lnTo>
                    <a:lnTo>
                      <a:pt x="871" y="596"/>
                    </a:lnTo>
                    <a:lnTo>
                      <a:pt x="871" y="598"/>
                    </a:lnTo>
                    <a:lnTo>
                      <a:pt x="871" y="601"/>
                    </a:lnTo>
                    <a:lnTo>
                      <a:pt x="867" y="601"/>
                    </a:lnTo>
                    <a:lnTo>
                      <a:pt x="864" y="605"/>
                    </a:lnTo>
                    <a:lnTo>
                      <a:pt x="862" y="606"/>
                    </a:lnTo>
                    <a:lnTo>
                      <a:pt x="862" y="601"/>
                    </a:lnTo>
                    <a:lnTo>
                      <a:pt x="860" y="603"/>
                    </a:lnTo>
                    <a:lnTo>
                      <a:pt x="859" y="601"/>
                    </a:lnTo>
                    <a:lnTo>
                      <a:pt x="859" y="603"/>
                    </a:lnTo>
                    <a:lnTo>
                      <a:pt x="860" y="606"/>
                    </a:lnTo>
                    <a:lnTo>
                      <a:pt x="860" y="610"/>
                    </a:lnTo>
                    <a:lnTo>
                      <a:pt x="864" y="615"/>
                    </a:lnTo>
                    <a:lnTo>
                      <a:pt x="864" y="619"/>
                    </a:lnTo>
                    <a:lnTo>
                      <a:pt x="864" y="619"/>
                    </a:lnTo>
                    <a:lnTo>
                      <a:pt x="864" y="624"/>
                    </a:lnTo>
                    <a:lnTo>
                      <a:pt x="860" y="624"/>
                    </a:lnTo>
                    <a:lnTo>
                      <a:pt x="860" y="627"/>
                    </a:lnTo>
                    <a:lnTo>
                      <a:pt x="860" y="631"/>
                    </a:lnTo>
                    <a:lnTo>
                      <a:pt x="857" y="634"/>
                    </a:lnTo>
                    <a:lnTo>
                      <a:pt x="857" y="634"/>
                    </a:lnTo>
                    <a:lnTo>
                      <a:pt x="859" y="641"/>
                    </a:lnTo>
                    <a:lnTo>
                      <a:pt x="855" y="641"/>
                    </a:lnTo>
                    <a:lnTo>
                      <a:pt x="857" y="643"/>
                    </a:lnTo>
                    <a:lnTo>
                      <a:pt x="859" y="643"/>
                    </a:lnTo>
                    <a:lnTo>
                      <a:pt x="860" y="641"/>
                    </a:lnTo>
                    <a:lnTo>
                      <a:pt x="862" y="638"/>
                    </a:lnTo>
                    <a:lnTo>
                      <a:pt x="867" y="634"/>
                    </a:lnTo>
                    <a:lnTo>
                      <a:pt x="867" y="634"/>
                    </a:lnTo>
                    <a:lnTo>
                      <a:pt x="867" y="633"/>
                    </a:lnTo>
                    <a:lnTo>
                      <a:pt x="869" y="631"/>
                    </a:lnTo>
                    <a:lnTo>
                      <a:pt x="871" y="633"/>
                    </a:lnTo>
                    <a:lnTo>
                      <a:pt x="871" y="631"/>
                    </a:lnTo>
                    <a:lnTo>
                      <a:pt x="871" y="624"/>
                    </a:lnTo>
                    <a:lnTo>
                      <a:pt x="874" y="620"/>
                    </a:lnTo>
                    <a:lnTo>
                      <a:pt x="876" y="619"/>
                    </a:lnTo>
                    <a:lnTo>
                      <a:pt x="881" y="612"/>
                    </a:lnTo>
                    <a:lnTo>
                      <a:pt x="883" y="608"/>
                    </a:lnTo>
                    <a:lnTo>
                      <a:pt x="883" y="608"/>
                    </a:lnTo>
                    <a:lnTo>
                      <a:pt x="885" y="610"/>
                    </a:lnTo>
                    <a:lnTo>
                      <a:pt x="886" y="612"/>
                    </a:lnTo>
                    <a:lnTo>
                      <a:pt x="888" y="619"/>
                    </a:lnTo>
                    <a:lnTo>
                      <a:pt x="890" y="624"/>
                    </a:lnTo>
                    <a:lnTo>
                      <a:pt x="893" y="626"/>
                    </a:lnTo>
                    <a:lnTo>
                      <a:pt x="893" y="631"/>
                    </a:lnTo>
                    <a:lnTo>
                      <a:pt x="892" y="634"/>
                    </a:lnTo>
                    <a:lnTo>
                      <a:pt x="893" y="641"/>
                    </a:lnTo>
                    <a:lnTo>
                      <a:pt x="890" y="643"/>
                    </a:lnTo>
                    <a:lnTo>
                      <a:pt x="888" y="646"/>
                    </a:lnTo>
                    <a:lnTo>
                      <a:pt x="886" y="643"/>
                    </a:lnTo>
                    <a:lnTo>
                      <a:pt x="883" y="646"/>
                    </a:lnTo>
                    <a:lnTo>
                      <a:pt x="881" y="648"/>
                    </a:lnTo>
                    <a:lnTo>
                      <a:pt x="883" y="652"/>
                    </a:lnTo>
                    <a:lnTo>
                      <a:pt x="879" y="655"/>
                    </a:lnTo>
                    <a:lnTo>
                      <a:pt x="879" y="659"/>
                    </a:lnTo>
                    <a:lnTo>
                      <a:pt x="879" y="660"/>
                    </a:lnTo>
                    <a:lnTo>
                      <a:pt x="879" y="666"/>
                    </a:lnTo>
                    <a:lnTo>
                      <a:pt x="883" y="678"/>
                    </a:lnTo>
                    <a:lnTo>
                      <a:pt x="886" y="683"/>
                    </a:lnTo>
                    <a:lnTo>
                      <a:pt x="885" y="686"/>
                    </a:lnTo>
                    <a:lnTo>
                      <a:pt x="886" y="690"/>
                    </a:lnTo>
                    <a:lnTo>
                      <a:pt x="890" y="690"/>
                    </a:lnTo>
                    <a:lnTo>
                      <a:pt x="890" y="685"/>
                    </a:lnTo>
                    <a:lnTo>
                      <a:pt x="888" y="685"/>
                    </a:lnTo>
                    <a:lnTo>
                      <a:pt x="890" y="681"/>
                    </a:lnTo>
                    <a:lnTo>
                      <a:pt x="893" y="681"/>
                    </a:lnTo>
                    <a:lnTo>
                      <a:pt x="893" y="685"/>
                    </a:lnTo>
                    <a:lnTo>
                      <a:pt x="897" y="685"/>
                    </a:lnTo>
                    <a:lnTo>
                      <a:pt x="897" y="681"/>
                    </a:lnTo>
                    <a:lnTo>
                      <a:pt x="899" y="678"/>
                    </a:lnTo>
                    <a:lnTo>
                      <a:pt x="899" y="674"/>
                    </a:lnTo>
                    <a:lnTo>
                      <a:pt x="902" y="671"/>
                    </a:lnTo>
                    <a:lnTo>
                      <a:pt x="906" y="666"/>
                    </a:lnTo>
                    <a:lnTo>
                      <a:pt x="906" y="666"/>
                    </a:lnTo>
                    <a:lnTo>
                      <a:pt x="909" y="664"/>
                    </a:lnTo>
                    <a:lnTo>
                      <a:pt x="914" y="660"/>
                    </a:lnTo>
                    <a:lnTo>
                      <a:pt x="919" y="653"/>
                    </a:lnTo>
                    <a:lnTo>
                      <a:pt x="921" y="646"/>
                    </a:lnTo>
                    <a:lnTo>
                      <a:pt x="925" y="640"/>
                    </a:lnTo>
                    <a:lnTo>
                      <a:pt x="928" y="638"/>
                    </a:lnTo>
                    <a:lnTo>
                      <a:pt x="930" y="641"/>
                    </a:lnTo>
                    <a:lnTo>
                      <a:pt x="932" y="640"/>
                    </a:lnTo>
                    <a:lnTo>
                      <a:pt x="933" y="641"/>
                    </a:lnTo>
                    <a:lnTo>
                      <a:pt x="937" y="640"/>
                    </a:lnTo>
                    <a:lnTo>
                      <a:pt x="937" y="638"/>
                    </a:lnTo>
                    <a:lnTo>
                      <a:pt x="935" y="638"/>
                    </a:lnTo>
                    <a:lnTo>
                      <a:pt x="932" y="634"/>
                    </a:lnTo>
                    <a:lnTo>
                      <a:pt x="933" y="633"/>
                    </a:lnTo>
                    <a:lnTo>
                      <a:pt x="937" y="633"/>
                    </a:lnTo>
                    <a:lnTo>
                      <a:pt x="940" y="634"/>
                    </a:lnTo>
                    <a:lnTo>
                      <a:pt x="940" y="633"/>
                    </a:lnTo>
                    <a:lnTo>
                      <a:pt x="944" y="633"/>
                    </a:lnTo>
                    <a:lnTo>
                      <a:pt x="946" y="633"/>
                    </a:lnTo>
                    <a:lnTo>
                      <a:pt x="944" y="629"/>
                    </a:lnTo>
                    <a:lnTo>
                      <a:pt x="942" y="629"/>
                    </a:lnTo>
                    <a:lnTo>
                      <a:pt x="940" y="626"/>
                    </a:lnTo>
                    <a:lnTo>
                      <a:pt x="939" y="626"/>
                    </a:lnTo>
                    <a:lnTo>
                      <a:pt x="939" y="620"/>
                    </a:lnTo>
                    <a:lnTo>
                      <a:pt x="940" y="619"/>
                    </a:lnTo>
                    <a:lnTo>
                      <a:pt x="940" y="615"/>
                    </a:lnTo>
                    <a:lnTo>
                      <a:pt x="944" y="615"/>
                    </a:lnTo>
                    <a:lnTo>
                      <a:pt x="942" y="612"/>
                    </a:lnTo>
                    <a:lnTo>
                      <a:pt x="942" y="610"/>
                    </a:lnTo>
                    <a:lnTo>
                      <a:pt x="944" y="608"/>
                    </a:lnTo>
                    <a:lnTo>
                      <a:pt x="944" y="606"/>
                    </a:lnTo>
                    <a:lnTo>
                      <a:pt x="944" y="605"/>
                    </a:lnTo>
                    <a:lnTo>
                      <a:pt x="947" y="605"/>
                    </a:lnTo>
                    <a:lnTo>
                      <a:pt x="947" y="601"/>
                    </a:lnTo>
                    <a:lnTo>
                      <a:pt x="946" y="601"/>
                    </a:lnTo>
                    <a:lnTo>
                      <a:pt x="944" y="598"/>
                    </a:lnTo>
                    <a:lnTo>
                      <a:pt x="947" y="600"/>
                    </a:lnTo>
                    <a:lnTo>
                      <a:pt x="947" y="601"/>
                    </a:lnTo>
                    <a:lnTo>
                      <a:pt x="951" y="601"/>
                    </a:lnTo>
                    <a:lnTo>
                      <a:pt x="952" y="601"/>
                    </a:lnTo>
                    <a:lnTo>
                      <a:pt x="958" y="601"/>
                    </a:lnTo>
                    <a:lnTo>
                      <a:pt x="963" y="605"/>
                    </a:lnTo>
                    <a:lnTo>
                      <a:pt x="965" y="606"/>
                    </a:lnTo>
                    <a:lnTo>
                      <a:pt x="965" y="608"/>
                    </a:lnTo>
                    <a:lnTo>
                      <a:pt x="970" y="612"/>
                    </a:lnTo>
                    <a:lnTo>
                      <a:pt x="975" y="610"/>
                    </a:lnTo>
                    <a:lnTo>
                      <a:pt x="979" y="612"/>
                    </a:lnTo>
                    <a:lnTo>
                      <a:pt x="982" y="612"/>
                    </a:lnTo>
                    <a:lnTo>
                      <a:pt x="982" y="615"/>
                    </a:lnTo>
                    <a:lnTo>
                      <a:pt x="980" y="615"/>
                    </a:lnTo>
                    <a:lnTo>
                      <a:pt x="982" y="619"/>
                    </a:lnTo>
                    <a:lnTo>
                      <a:pt x="980" y="619"/>
                    </a:lnTo>
                    <a:lnTo>
                      <a:pt x="979" y="619"/>
                    </a:lnTo>
                    <a:lnTo>
                      <a:pt x="975" y="619"/>
                    </a:lnTo>
                    <a:lnTo>
                      <a:pt x="975" y="619"/>
                    </a:lnTo>
                    <a:lnTo>
                      <a:pt x="982" y="624"/>
                    </a:lnTo>
                    <a:lnTo>
                      <a:pt x="984" y="627"/>
                    </a:lnTo>
                    <a:lnTo>
                      <a:pt x="980" y="629"/>
                    </a:lnTo>
                    <a:lnTo>
                      <a:pt x="982" y="629"/>
                    </a:lnTo>
                    <a:lnTo>
                      <a:pt x="985" y="629"/>
                    </a:lnTo>
                    <a:lnTo>
                      <a:pt x="991" y="629"/>
                    </a:lnTo>
                    <a:lnTo>
                      <a:pt x="991" y="633"/>
                    </a:lnTo>
                    <a:lnTo>
                      <a:pt x="994" y="633"/>
                    </a:lnTo>
                    <a:lnTo>
                      <a:pt x="994" y="634"/>
                    </a:lnTo>
                    <a:lnTo>
                      <a:pt x="992" y="638"/>
                    </a:lnTo>
                    <a:lnTo>
                      <a:pt x="985" y="641"/>
                    </a:lnTo>
                    <a:lnTo>
                      <a:pt x="982" y="643"/>
                    </a:lnTo>
                    <a:lnTo>
                      <a:pt x="980" y="643"/>
                    </a:lnTo>
                    <a:lnTo>
                      <a:pt x="985" y="643"/>
                    </a:lnTo>
                    <a:lnTo>
                      <a:pt x="987" y="643"/>
                    </a:lnTo>
                    <a:lnTo>
                      <a:pt x="987" y="646"/>
                    </a:lnTo>
                    <a:lnTo>
                      <a:pt x="989" y="646"/>
                    </a:lnTo>
                    <a:lnTo>
                      <a:pt x="991" y="646"/>
                    </a:lnTo>
                    <a:lnTo>
                      <a:pt x="987" y="650"/>
                    </a:lnTo>
                    <a:lnTo>
                      <a:pt x="989" y="652"/>
                    </a:lnTo>
                    <a:lnTo>
                      <a:pt x="985" y="655"/>
                    </a:lnTo>
                    <a:lnTo>
                      <a:pt x="980" y="657"/>
                    </a:lnTo>
                    <a:lnTo>
                      <a:pt x="979" y="655"/>
                    </a:lnTo>
                    <a:lnTo>
                      <a:pt x="975" y="659"/>
                    </a:lnTo>
                    <a:lnTo>
                      <a:pt x="975" y="657"/>
                    </a:lnTo>
                    <a:lnTo>
                      <a:pt x="970" y="653"/>
                    </a:lnTo>
                    <a:lnTo>
                      <a:pt x="968" y="653"/>
                    </a:lnTo>
                    <a:lnTo>
                      <a:pt x="966" y="652"/>
                    </a:lnTo>
                    <a:lnTo>
                      <a:pt x="965" y="652"/>
                    </a:lnTo>
                    <a:lnTo>
                      <a:pt x="965" y="655"/>
                    </a:lnTo>
                    <a:lnTo>
                      <a:pt x="963" y="657"/>
                    </a:lnTo>
                    <a:lnTo>
                      <a:pt x="966" y="657"/>
                    </a:lnTo>
                    <a:lnTo>
                      <a:pt x="968" y="659"/>
                    </a:lnTo>
                    <a:lnTo>
                      <a:pt x="968" y="660"/>
                    </a:lnTo>
                    <a:lnTo>
                      <a:pt x="965" y="664"/>
                    </a:lnTo>
                    <a:lnTo>
                      <a:pt x="968" y="664"/>
                    </a:lnTo>
                    <a:lnTo>
                      <a:pt x="966" y="666"/>
                    </a:lnTo>
                    <a:lnTo>
                      <a:pt x="966" y="669"/>
                    </a:lnTo>
                    <a:lnTo>
                      <a:pt x="968" y="669"/>
                    </a:lnTo>
                    <a:lnTo>
                      <a:pt x="970" y="666"/>
                    </a:lnTo>
                    <a:lnTo>
                      <a:pt x="970" y="666"/>
                    </a:lnTo>
                    <a:lnTo>
                      <a:pt x="970" y="669"/>
                    </a:lnTo>
                    <a:lnTo>
                      <a:pt x="966" y="671"/>
                    </a:lnTo>
                    <a:lnTo>
                      <a:pt x="965" y="674"/>
                    </a:lnTo>
                    <a:lnTo>
                      <a:pt x="965" y="678"/>
                    </a:lnTo>
                    <a:lnTo>
                      <a:pt x="970" y="680"/>
                    </a:lnTo>
                    <a:lnTo>
                      <a:pt x="968" y="683"/>
                    </a:lnTo>
                    <a:lnTo>
                      <a:pt x="970" y="690"/>
                    </a:lnTo>
                    <a:lnTo>
                      <a:pt x="970" y="693"/>
                    </a:lnTo>
                    <a:lnTo>
                      <a:pt x="970" y="693"/>
                    </a:lnTo>
                    <a:lnTo>
                      <a:pt x="970" y="697"/>
                    </a:lnTo>
                    <a:lnTo>
                      <a:pt x="965" y="702"/>
                    </a:lnTo>
                    <a:lnTo>
                      <a:pt x="966" y="706"/>
                    </a:lnTo>
                    <a:lnTo>
                      <a:pt x="965" y="706"/>
                    </a:lnTo>
                    <a:lnTo>
                      <a:pt x="961" y="706"/>
                    </a:lnTo>
                    <a:lnTo>
                      <a:pt x="956" y="706"/>
                    </a:lnTo>
                    <a:lnTo>
                      <a:pt x="952" y="707"/>
                    </a:lnTo>
                    <a:lnTo>
                      <a:pt x="952" y="711"/>
                    </a:lnTo>
                    <a:lnTo>
                      <a:pt x="951" y="713"/>
                    </a:lnTo>
                    <a:lnTo>
                      <a:pt x="947" y="716"/>
                    </a:lnTo>
                    <a:lnTo>
                      <a:pt x="946" y="716"/>
                    </a:lnTo>
                    <a:lnTo>
                      <a:pt x="940" y="721"/>
                    </a:lnTo>
                    <a:lnTo>
                      <a:pt x="939" y="721"/>
                    </a:lnTo>
                    <a:lnTo>
                      <a:pt x="935" y="721"/>
                    </a:lnTo>
                    <a:lnTo>
                      <a:pt x="933" y="725"/>
                    </a:lnTo>
                    <a:lnTo>
                      <a:pt x="925" y="725"/>
                    </a:lnTo>
                    <a:lnTo>
                      <a:pt x="925" y="725"/>
                    </a:lnTo>
                    <a:lnTo>
                      <a:pt x="925" y="721"/>
                    </a:lnTo>
                    <a:lnTo>
                      <a:pt x="925" y="718"/>
                    </a:lnTo>
                    <a:lnTo>
                      <a:pt x="921" y="716"/>
                    </a:lnTo>
                    <a:lnTo>
                      <a:pt x="921" y="714"/>
                    </a:lnTo>
                    <a:lnTo>
                      <a:pt x="925" y="713"/>
                    </a:lnTo>
                    <a:lnTo>
                      <a:pt x="925" y="711"/>
                    </a:lnTo>
                    <a:lnTo>
                      <a:pt x="928" y="706"/>
                    </a:lnTo>
                    <a:lnTo>
                      <a:pt x="925" y="709"/>
                    </a:lnTo>
                    <a:lnTo>
                      <a:pt x="921" y="709"/>
                    </a:lnTo>
                    <a:lnTo>
                      <a:pt x="921" y="702"/>
                    </a:lnTo>
                    <a:lnTo>
                      <a:pt x="921" y="702"/>
                    </a:lnTo>
                    <a:lnTo>
                      <a:pt x="919" y="697"/>
                    </a:lnTo>
                    <a:lnTo>
                      <a:pt x="916" y="702"/>
                    </a:lnTo>
                    <a:lnTo>
                      <a:pt x="914" y="699"/>
                    </a:lnTo>
                    <a:lnTo>
                      <a:pt x="911" y="699"/>
                    </a:lnTo>
                    <a:lnTo>
                      <a:pt x="907" y="706"/>
                    </a:lnTo>
                    <a:lnTo>
                      <a:pt x="909" y="706"/>
                    </a:lnTo>
                    <a:lnTo>
                      <a:pt x="914" y="702"/>
                    </a:lnTo>
                    <a:lnTo>
                      <a:pt x="916" y="702"/>
                    </a:lnTo>
                    <a:lnTo>
                      <a:pt x="916" y="706"/>
                    </a:lnTo>
                    <a:lnTo>
                      <a:pt x="919" y="706"/>
                    </a:lnTo>
                    <a:lnTo>
                      <a:pt x="921" y="713"/>
                    </a:lnTo>
                    <a:lnTo>
                      <a:pt x="919" y="718"/>
                    </a:lnTo>
                    <a:lnTo>
                      <a:pt x="921" y="718"/>
                    </a:lnTo>
                    <a:lnTo>
                      <a:pt x="921" y="721"/>
                    </a:lnTo>
                    <a:lnTo>
                      <a:pt x="921" y="725"/>
                    </a:lnTo>
                    <a:lnTo>
                      <a:pt x="921" y="725"/>
                    </a:lnTo>
                    <a:lnTo>
                      <a:pt x="921" y="728"/>
                    </a:lnTo>
                    <a:lnTo>
                      <a:pt x="919" y="728"/>
                    </a:lnTo>
                    <a:lnTo>
                      <a:pt x="914" y="725"/>
                    </a:lnTo>
                    <a:lnTo>
                      <a:pt x="914" y="721"/>
                    </a:lnTo>
                    <a:lnTo>
                      <a:pt x="911" y="721"/>
                    </a:lnTo>
                    <a:lnTo>
                      <a:pt x="911" y="718"/>
                    </a:lnTo>
                    <a:lnTo>
                      <a:pt x="909" y="721"/>
                    </a:lnTo>
                    <a:lnTo>
                      <a:pt x="913" y="725"/>
                    </a:lnTo>
                    <a:lnTo>
                      <a:pt x="911" y="725"/>
                    </a:lnTo>
                    <a:lnTo>
                      <a:pt x="907" y="725"/>
                    </a:lnTo>
                    <a:lnTo>
                      <a:pt x="906" y="725"/>
                    </a:lnTo>
                    <a:lnTo>
                      <a:pt x="906" y="721"/>
                    </a:lnTo>
                    <a:lnTo>
                      <a:pt x="900" y="721"/>
                    </a:lnTo>
                    <a:lnTo>
                      <a:pt x="900" y="721"/>
                    </a:lnTo>
                    <a:lnTo>
                      <a:pt x="902" y="716"/>
                    </a:lnTo>
                    <a:lnTo>
                      <a:pt x="906" y="714"/>
                    </a:lnTo>
                    <a:lnTo>
                      <a:pt x="902" y="714"/>
                    </a:lnTo>
                    <a:lnTo>
                      <a:pt x="902" y="713"/>
                    </a:lnTo>
                    <a:lnTo>
                      <a:pt x="897" y="714"/>
                    </a:lnTo>
                    <a:lnTo>
                      <a:pt x="893" y="714"/>
                    </a:lnTo>
                    <a:lnTo>
                      <a:pt x="890" y="713"/>
                    </a:lnTo>
                    <a:lnTo>
                      <a:pt x="888" y="713"/>
                    </a:lnTo>
                    <a:lnTo>
                      <a:pt x="883" y="711"/>
                    </a:lnTo>
                    <a:lnTo>
                      <a:pt x="883" y="713"/>
                    </a:lnTo>
                    <a:lnTo>
                      <a:pt x="885" y="714"/>
                    </a:lnTo>
                    <a:lnTo>
                      <a:pt x="883" y="716"/>
                    </a:lnTo>
                    <a:lnTo>
                      <a:pt x="883" y="720"/>
                    </a:lnTo>
                    <a:lnTo>
                      <a:pt x="885" y="721"/>
                    </a:lnTo>
                    <a:lnTo>
                      <a:pt x="888" y="721"/>
                    </a:lnTo>
                    <a:lnTo>
                      <a:pt x="892" y="725"/>
                    </a:lnTo>
                    <a:lnTo>
                      <a:pt x="888" y="730"/>
                    </a:lnTo>
                    <a:lnTo>
                      <a:pt x="886" y="730"/>
                    </a:lnTo>
                    <a:lnTo>
                      <a:pt x="878" y="737"/>
                    </a:lnTo>
                    <a:lnTo>
                      <a:pt x="874" y="742"/>
                    </a:lnTo>
                    <a:lnTo>
                      <a:pt x="871" y="747"/>
                    </a:lnTo>
                    <a:lnTo>
                      <a:pt x="869" y="746"/>
                    </a:lnTo>
                    <a:lnTo>
                      <a:pt x="866" y="747"/>
                    </a:lnTo>
                    <a:lnTo>
                      <a:pt x="864" y="753"/>
                    </a:lnTo>
                    <a:lnTo>
                      <a:pt x="860" y="753"/>
                    </a:lnTo>
                    <a:lnTo>
                      <a:pt x="852" y="751"/>
                    </a:lnTo>
                    <a:lnTo>
                      <a:pt x="846" y="747"/>
                    </a:lnTo>
                    <a:lnTo>
                      <a:pt x="846" y="744"/>
                    </a:lnTo>
                    <a:lnTo>
                      <a:pt x="841" y="740"/>
                    </a:lnTo>
                    <a:lnTo>
                      <a:pt x="841" y="739"/>
                    </a:lnTo>
                    <a:lnTo>
                      <a:pt x="843" y="739"/>
                    </a:lnTo>
                    <a:lnTo>
                      <a:pt x="843" y="737"/>
                    </a:lnTo>
                    <a:lnTo>
                      <a:pt x="843" y="735"/>
                    </a:lnTo>
                    <a:lnTo>
                      <a:pt x="840" y="735"/>
                    </a:lnTo>
                    <a:lnTo>
                      <a:pt x="836" y="728"/>
                    </a:lnTo>
                    <a:lnTo>
                      <a:pt x="831" y="725"/>
                    </a:lnTo>
                    <a:lnTo>
                      <a:pt x="824" y="725"/>
                    </a:lnTo>
                    <a:lnTo>
                      <a:pt x="820" y="721"/>
                    </a:lnTo>
                    <a:lnTo>
                      <a:pt x="812" y="721"/>
                    </a:lnTo>
                    <a:lnTo>
                      <a:pt x="808" y="721"/>
                    </a:lnTo>
                    <a:lnTo>
                      <a:pt x="808" y="721"/>
                    </a:lnTo>
                    <a:lnTo>
                      <a:pt x="812" y="725"/>
                    </a:lnTo>
                    <a:lnTo>
                      <a:pt x="812" y="725"/>
                    </a:lnTo>
                    <a:lnTo>
                      <a:pt x="815" y="725"/>
                    </a:lnTo>
                    <a:lnTo>
                      <a:pt x="820" y="725"/>
                    </a:lnTo>
                    <a:lnTo>
                      <a:pt x="829" y="725"/>
                    </a:lnTo>
                    <a:lnTo>
                      <a:pt x="831" y="728"/>
                    </a:lnTo>
                    <a:lnTo>
                      <a:pt x="829" y="728"/>
                    </a:lnTo>
                    <a:lnTo>
                      <a:pt x="829" y="728"/>
                    </a:lnTo>
                    <a:lnTo>
                      <a:pt x="827" y="730"/>
                    </a:lnTo>
                    <a:lnTo>
                      <a:pt x="829" y="733"/>
                    </a:lnTo>
                    <a:lnTo>
                      <a:pt x="829" y="737"/>
                    </a:lnTo>
                    <a:lnTo>
                      <a:pt x="831" y="737"/>
                    </a:lnTo>
                    <a:lnTo>
                      <a:pt x="834" y="746"/>
                    </a:lnTo>
                    <a:lnTo>
                      <a:pt x="836" y="751"/>
                    </a:lnTo>
                    <a:lnTo>
                      <a:pt x="843" y="753"/>
                    </a:lnTo>
                    <a:lnTo>
                      <a:pt x="848" y="753"/>
                    </a:lnTo>
                    <a:lnTo>
                      <a:pt x="862" y="756"/>
                    </a:lnTo>
                    <a:lnTo>
                      <a:pt x="862" y="760"/>
                    </a:lnTo>
                    <a:lnTo>
                      <a:pt x="860" y="761"/>
                    </a:lnTo>
                    <a:lnTo>
                      <a:pt x="857" y="765"/>
                    </a:lnTo>
                    <a:lnTo>
                      <a:pt x="853" y="766"/>
                    </a:lnTo>
                    <a:lnTo>
                      <a:pt x="848" y="773"/>
                    </a:lnTo>
                    <a:lnTo>
                      <a:pt x="848" y="772"/>
                    </a:lnTo>
                    <a:lnTo>
                      <a:pt x="846" y="772"/>
                    </a:lnTo>
                    <a:lnTo>
                      <a:pt x="846" y="775"/>
                    </a:lnTo>
                    <a:lnTo>
                      <a:pt x="836" y="786"/>
                    </a:lnTo>
                    <a:lnTo>
                      <a:pt x="831" y="787"/>
                    </a:lnTo>
                    <a:lnTo>
                      <a:pt x="827" y="793"/>
                    </a:lnTo>
                    <a:lnTo>
                      <a:pt x="824" y="793"/>
                    </a:lnTo>
                    <a:lnTo>
                      <a:pt x="824" y="793"/>
                    </a:lnTo>
                    <a:lnTo>
                      <a:pt x="820" y="793"/>
                    </a:lnTo>
                    <a:lnTo>
                      <a:pt x="820" y="794"/>
                    </a:lnTo>
                    <a:lnTo>
                      <a:pt x="817" y="789"/>
                    </a:lnTo>
                    <a:lnTo>
                      <a:pt x="815" y="787"/>
                    </a:lnTo>
                    <a:lnTo>
                      <a:pt x="812" y="791"/>
                    </a:lnTo>
                    <a:lnTo>
                      <a:pt x="812" y="787"/>
                    </a:lnTo>
                    <a:lnTo>
                      <a:pt x="810" y="787"/>
                    </a:lnTo>
                    <a:lnTo>
                      <a:pt x="812" y="784"/>
                    </a:lnTo>
                    <a:lnTo>
                      <a:pt x="812" y="784"/>
                    </a:lnTo>
                    <a:lnTo>
                      <a:pt x="810" y="780"/>
                    </a:lnTo>
                    <a:lnTo>
                      <a:pt x="807" y="784"/>
                    </a:lnTo>
                    <a:lnTo>
                      <a:pt x="805" y="789"/>
                    </a:lnTo>
                    <a:lnTo>
                      <a:pt x="805" y="786"/>
                    </a:lnTo>
                    <a:lnTo>
                      <a:pt x="801" y="780"/>
                    </a:lnTo>
                    <a:lnTo>
                      <a:pt x="801" y="786"/>
                    </a:lnTo>
                    <a:lnTo>
                      <a:pt x="803" y="787"/>
                    </a:lnTo>
                    <a:lnTo>
                      <a:pt x="801" y="794"/>
                    </a:lnTo>
                    <a:lnTo>
                      <a:pt x="798" y="801"/>
                    </a:lnTo>
                    <a:lnTo>
                      <a:pt x="798" y="799"/>
                    </a:lnTo>
                    <a:lnTo>
                      <a:pt x="796" y="798"/>
                    </a:lnTo>
                    <a:lnTo>
                      <a:pt x="793" y="794"/>
                    </a:lnTo>
                    <a:lnTo>
                      <a:pt x="793" y="798"/>
                    </a:lnTo>
                    <a:lnTo>
                      <a:pt x="793" y="799"/>
                    </a:lnTo>
                    <a:lnTo>
                      <a:pt x="789" y="801"/>
                    </a:lnTo>
                    <a:lnTo>
                      <a:pt x="789" y="803"/>
                    </a:lnTo>
                    <a:lnTo>
                      <a:pt x="789" y="803"/>
                    </a:lnTo>
                    <a:lnTo>
                      <a:pt x="786" y="803"/>
                    </a:lnTo>
                    <a:lnTo>
                      <a:pt x="786" y="799"/>
                    </a:lnTo>
                    <a:lnTo>
                      <a:pt x="782" y="798"/>
                    </a:lnTo>
                    <a:lnTo>
                      <a:pt x="779" y="793"/>
                    </a:lnTo>
                    <a:lnTo>
                      <a:pt x="772" y="791"/>
                    </a:lnTo>
                    <a:lnTo>
                      <a:pt x="767" y="786"/>
                    </a:lnTo>
                    <a:lnTo>
                      <a:pt x="765" y="780"/>
                    </a:lnTo>
                    <a:lnTo>
                      <a:pt x="761" y="780"/>
                    </a:lnTo>
                    <a:lnTo>
                      <a:pt x="756" y="779"/>
                    </a:lnTo>
                    <a:lnTo>
                      <a:pt x="754" y="775"/>
                    </a:lnTo>
                    <a:lnTo>
                      <a:pt x="754" y="780"/>
                    </a:lnTo>
                    <a:lnTo>
                      <a:pt x="751" y="780"/>
                    </a:lnTo>
                    <a:lnTo>
                      <a:pt x="753" y="784"/>
                    </a:lnTo>
                    <a:lnTo>
                      <a:pt x="756" y="786"/>
                    </a:lnTo>
                    <a:lnTo>
                      <a:pt x="758" y="784"/>
                    </a:lnTo>
                    <a:lnTo>
                      <a:pt x="756" y="784"/>
                    </a:lnTo>
                    <a:lnTo>
                      <a:pt x="756" y="780"/>
                    </a:lnTo>
                    <a:lnTo>
                      <a:pt x="758" y="780"/>
                    </a:lnTo>
                    <a:lnTo>
                      <a:pt x="765" y="787"/>
                    </a:lnTo>
                    <a:lnTo>
                      <a:pt x="770" y="793"/>
                    </a:lnTo>
                    <a:lnTo>
                      <a:pt x="772" y="794"/>
                    </a:lnTo>
                    <a:lnTo>
                      <a:pt x="767" y="796"/>
                    </a:lnTo>
                    <a:lnTo>
                      <a:pt x="765" y="798"/>
                    </a:lnTo>
                    <a:lnTo>
                      <a:pt x="761" y="796"/>
                    </a:lnTo>
                    <a:lnTo>
                      <a:pt x="763" y="799"/>
                    </a:lnTo>
                    <a:lnTo>
                      <a:pt x="763" y="799"/>
                    </a:lnTo>
                    <a:lnTo>
                      <a:pt x="765" y="799"/>
                    </a:lnTo>
                    <a:lnTo>
                      <a:pt x="770" y="798"/>
                    </a:lnTo>
                    <a:lnTo>
                      <a:pt x="773" y="794"/>
                    </a:lnTo>
                    <a:lnTo>
                      <a:pt x="775" y="794"/>
                    </a:lnTo>
                    <a:lnTo>
                      <a:pt x="779" y="796"/>
                    </a:lnTo>
                    <a:lnTo>
                      <a:pt x="779" y="801"/>
                    </a:lnTo>
                    <a:lnTo>
                      <a:pt x="786" y="808"/>
                    </a:lnTo>
                    <a:lnTo>
                      <a:pt x="784" y="815"/>
                    </a:lnTo>
                    <a:lnTo>
                      <a:pt x="780" y="820"/>
                    </a:lnTo>
                    <a:lnTo>
                      <a:pt x="779" y="820"/>
                    </a:lnTo>
                    <a:lnTo>
                      <a:pt x="775" y="822"/>
                    </a:lnTo>
                    <a:lnTo>
                      <a:pt x="770" y="822"/>
                    </a:lnTo>
                    <a:lnTo>
                      <a:pt x="767" y="820"/>
                    </a:lnTo>
                    <a:lnTo>
                      <a:pt x="761" y="819"/>
                    </a:lnTo>
                    <a:lnTo>
                      <a:pt x="756" y="815"/>
                    </a:lnTo>
                    <a:lnTo>
                      <a:pt x="754" y="808"/>
                    </a:lnTo>
                    <a:lnTo>
                      <a:pt x="753" y="806"/>
                    </a:lnTo>
                    <a:lnTo>
                      <a:pt x="751" y="808"/>
                    </a:lnTo>
                    <a:lnTo>
                      <a:pt x="751" y="808"/>
                    </a:lnTo>
                    <a:lnTo>
                      <a:pt x="751" y="812"/>
                    </a:lnTo>
                    <a:lnTo>
                      <a:pt x="754" y="815"/>
                    </a:lnTo>
                    <a:lnTo>
                      <a:pt x="758" y="824"/>
                    </a:lnTo>
                    <a:lnTo>
                      <a:pt x="761" y="829"/>
                    </a:lnTo>
                    <a:lnTo>
                      <a:pt x="760" y="831"/>
                    </a:lnTo>
                    <a:lnTo>
                      <a:pt x="756" y="831"/>
                    </a:lnTo>
                    <a:lnTo>
                      <a:pt x="753" y="831"/>
                    </a:lnTo>
                    <a:lnTo>
                      <a:pt x="753" y="826"/>
                    </a:lnTo>
                    <a:lnTo>
                      <a:pt x="751" y="829"/>
                    </a:lnTo>
                    <a:lnTo>
                      <a:pt x="749" y="829"/>
                    </a:lnTo>
                    <a:lnTo>
                      <a:pt x="751" y="831"/>
                    </a:lnTo>
                    <a:lnTo>
                      <a:pt x="754" y="833"/>
                    </a:lnTo>
                    <a:lnTo>
                      <a:pt x="754" y="834"/>
                    </a:lnTo>
                    <a:lnTo>
                      <a:pt x="749" y="834"/>
                    </a:lnTo>
                    <a:lnTo>
                      <a:pt x="747" y="833"/>
                    </a:lnTo>
                    <a:lnTo>
                      <a:pt x="747" y="834"/>
                    </a:lnTo>
                    <a:lnTo>
                      <a:pt x="749" y="838"/>
                    </a:lnTo>
                    <a:lnTo>
                      <a:pt x="749" y="839"/>
                    </a:lnTo>
                    <a:lnTo>
                      <a:pt x="747" y="843"/>
                    </a:lnTo>
                    <a:lnTo>
                      <a:pt x="747" y="839"/>
                    </a:lnTo>
                    <a:lnTo>
                      <a:pt x="744" y="839"/>
                    </a:lnTo>
                    <a:lnTo>
                      <a:pt x="744" y="839"/>
                    </a:lnTo>
                    <a:lnTo>
                      <a:pt x="744" y="843"/>
                    </a:lnTo>
                    <a:lnTo>
                      <a:pt x="744" y="843"/>
                    </a:lnTo>
                    <a:lnTo>
                      <a:pt x="739" y="843"/>
                    </a:lnTo>
                    <a:lnTo>
                      <a:pt x="739" y="843"/>
                    </a:lnTo>
                    <a:lnTo>
                      <a:pt x="734" y="845"/>
                    </a:lnTo>
                    <a:lnTo>
                      <a:pt x="735" y="846"/>
                    </a:lnTo>
                    <a:lnTo>
                      <a:pt x="737" y="850"/>
                    </a:lnTo>
                    <a:lnTo>
                      <a:pt x="735" y="850"/>
                    </a:lnTo>
                    <a:lnTo>
                      <a:pt x="734" y="848"/>
                    </a:lnTo>
                    <a:lnTo>
                      <a:pt x="730" y="845"/>
                    </a:lnTo>
                    <a:lnTo>
                      <a:pt x="727" y="845"/>
                    </a:lnTo>
                    <a:lnTo>
                      <a:pt x="727" y="846"/>
                    </a:lnTo>
                    <a:lnTo>
                      <a:pt x="725" y="848"/>
                    </a:lnTo>
                    <a:lnTo>
                      <a:pt x="730" y="852"/>
                    </a:lnTo>
                    <a:lnTo>
                      <a:pt x="728" y="853"/>
                    </a:lnTo>
                    <a:lnTo>
                      <a:pt x="728" y="855"/>
                    </a:lnTo>
                    <a:lnTo>
                      <a:pt x="725" y="855"/>
                    </a:lnTo>
                    <a:lnTo>
                      <a:pt x="721" y="860"/>
                    </a:lnTo>
                    <a:lnTo>
                      <a:pt x="720" y="862"/>
                    </a:lnTo>
                    <a:lnTo>
                      <a:pt x="720" y="862"/>
                    </a:lnTo>
                    <a:lnTo>
                      <a:pt x="720" y="866"/>
                    </a:lnTo>
                    <a:lnTo>
                      <a:pt x="716" y="866"/>
                    </a:lnTo>
                    <a:lnTo>
                      <a:pt x="716" y="867"/>
                    </a:lnTo>
                    <a:lnTo>
                      <a:pt x="716" y="871"/>
                    </a:lnTo>
                    <a:lnTo>
                      <a:pt x="713" y="873"/>
                    </a:lnTo>
                    <a:lnTo>
                      <a:pt x="707" y="878"/>
                    </a:lnTo>
                    <a:lnTo>
                      <a:pt x="704" y="879"/>
                    </a:lnTo>
                    <a:lnTo>
                      <a:pt x="704" y="883"/>
                    </a:lnTo>
                    <a:lnTo>
                      <a:pt x="701" y="885"/>
                    </a:lnTo>
                    <a:lnTo>
                      <a:pt x="697" y="883"/>
                    </a:lnTo>
                    <a:lnTo>
                      <a:pt x="697" y="885"/>
                    </a:lnTo>
                    <a:lnTo>
                      <a:pt x="697" y="890"/>
                    </a:lnTo>
                    <a:lnTo>
                      <a:pt x="694" y="893"/>
                    </a:lnTo>
                    <a:lnTo>
                      <a:pt x="694" y="897"/>
                    </a:lnTo>
                    <a:lnTo>
                      <a:pt x="692" y="902"/>
                    </a:lnTo>
                    <a:lnTo>
                      <a:pt x="690" y="906"/>
                    </a:lnTo>
                    <a:lnTo>
                      <a:pt x="688" y="907"/>
                    </a:lnTo>
                    <a:lnTo>
                      <a:pt x="685" y="913"/>
                    </a:lnTo>
                    <a:lnTo>
                      <a:pt x="685" y="916"/>
                    </a:lnTo>
                    <a:lnTo>
                      <a:pt x="685" y="921"/>
                    </a:lnTo>
                    <a:lnTo>
                      <a:pt x="683" y="925"/>
                    </a:lnTo>
                    <a:lnTo>
                      <a:pt x="681" y="928"/>
                    </a:lnTo>
                    <a:lnTo>
                      <a:pt x="680" y="930"/>
                    </a:lnTo>
                    <a:lnTo>
                      <a:pt x="678" y="932"/>
                    </a:lnTo>
                    <a:lnTo>
                      <a:pt x="681" y="932"/>
                    </a:lnTo>
                    <a:lnTo>
                      <a:pt x="681" y="935"/>
                    </a:lnTo>
                    <a:lnTo>
                      <a:pt x="681" y="939"/>
                    </a:lnTo>
                    <a:lnTo>
                      <a:pt x="683" y="940"/>
                    </a:lnTo>
                    <a:lnTo>
                      <a:pt x="683" y="944"/>
                    </a:lnTo>
                    <a:lnTo>
                      <a:pt x="685" y="944"/>
                    </a:lnTo>
                    <a:lnTo>
                      <a:pt x="681" y="953"/>
                    </a:lnTo>
                    <a:lnTo>
                      <a:pt x="676" y="958"/>
                    </a:lnTo>
                    <a:lnTo>
                      <a:pt x="666" y="959"/>
                    </a:lnTo>
                    <a:lnTo>
                      <a:pt x="666" y="963"/>
                    </a:lnTo>
                    <a:lnTo>
                      <a:pt x="671" y="959"/>
                    </a:lnTo>
                    <a:lnTo>
                      <a:pt x="678" y="958"/>
                    </a:lnTo>
                    <a:lnTo>
                      <a:pt x="685" y="953"/>
                    </a:lnTo>
                    <a:lnTo>
                      <a:pt x="688" y="942"/>
                    </a:lnTo>
                    <a:lnTo>
                      <a:pt x="697" y="942"/>
                    </a:lnTo>
                    <a:lnTo>
                      <a:pt x="701" y="944"/>
                    </a:lnTo>
                    <a:lnTo>
                      <a:pt x="701" y="947"/>
                    </a:lnTo>
                    <a:lnTo>
                      <a:pt x="699" y="949"/>
                    </a:lnTo>
                    <a:lnTo>
                      <a:pt x="699" y="954"/>
                    </a:lnTo>
                    <a:lnTo>
                      <a:pt x="702" y="959"/>
                    </a:lnTo>
                    <a:lnTo>
                      <a:pt x="702" y="966"/>
                    </a:lnTo>
                    <a:lnTo>
                      <a:pt x="699" y="972"/>
                    </a:lnTo>
                    <a:lnTo>
                      <a:pt x="701" y="975"/>
                    </a:lnTo>
                    <a:lnTo>
                      <a:pt x="702" y="984"/>
                    </a:lnTo>
                    <a:lnTo>
                      <a:pt x="701" y="986"/>
                    </a:lnTo>
                    <a:lnTo>
                      <a:pt x="692" y="996"/>
                    </a:lnTo>
                    <a:lnTo>
                      <a:pt x="685" y="998"/>
                    </a:lnTo>
                    <a:lnTo>
                      <a:pt x="681" y="998"/>
                    </a:lnTo>
                    <a:lnTo>
                      <a:pt x="685" y="999"/>
                    </a:lnTo>
                    <a:lnTo>
                      <a:pt x="692" y="999"/>
                    </a:lnTo>
                    <a:lnTo>
                      <a:pt x="702" y="994"/>
                    </a:lnTo>
                    <a:lnTo>
                      <a:pt x="716" y="991"/>
                    </a:lnTo>
                    <a:lnTo>
                      <a:pt x="721" y="989"/>
                    </a:lnTo>
                    <a:lnTo>
                      <a:pt x="728" y="994"/>
                    </a:lnTo>
                    <a:lnTo>
                      <a:pt x="734" y="999"/>
                    </a:lnTo>
                    <a:lnTo>
                      <a:pt x="742" y="1003"/>
                    </a:lnTo>
                    <a:lnTo>
                      <a:pt x="744" y="1003"/>
                    </a:lnTo>
                    <a:lnTo>
                      <a:pt x="747" y="1003"/>
                    </a:lnTo>
                    <a:lnTo>
                      <a:pt x="751" y="1012"/>
                    </a:lnTo>
                    <a:lnTo>
                      <a:pt x="754" y="1012"/>
                    </a:lnTo>
                    <a:lnTo>
                      <a:pt x="758" y="1015"/>
                    </a:lnTo>
                    <a:lnTo>
                      <a:pt x="761" y="1019"/>
                    </a:lnTo>
                    <a:lnTo>
                      <a:pt x="761" y="1020"/>
                    </a:lnTo>
                    <a:lnTo>
                      <a:pt x="763" y="1024"/>
                    </a:lnTo>
                    <a:lnTo>
                      <a:pt x="765" y="1029"/>
                    </a:lnTo>
                    <a:lnTo>
                      <a:pt x="765" y="1031"/>
                    </a:lnTo>
                    <a:lnTo>
                      <a:pt x="767" y="1031"/>
                    </a:lnTo>
                    <a:lnTo>
                      <a:pt x="770" y="1031"/>
                    </a:lnTo>
                    <a:lnTo>
                      <a:pt x="775" y="1036"/>
                    </a:lnTo>
                    <a:lnTo>
                      <a:pt x="779" y="1036"/>
                    </a:lnTo>
                    <a:lnTo>
                      <a:pt x="784" y="1039"/>
                    </a:lnTo>
                    <a:lnTo>
                      <a:pt x="786" y="1041"/>
                    </a:lnTo>
                    <a:lnTo>
                      <a:pt x="793" y="1046"/>
                    </a:lnTo>
                    <a:lnTo>
                      <a:pt x="793" y="1050"/>
                    </a:lnTo>
                    <a:lnTo>
                      <a:pt x="798" y="1053"/>
                    </a:lnTo>
                    <a:lnTo>
                      <a:pt x="796" y="1055"/>
                    </a:lnTo>
                    <a:lnTo>
                      <a:pt x="798" y="1057"/>
                    </a:lnTo>
                    <a:lnTo>
                      <a:pt x="801" y="1057"/>
                    </a:lnTo>
                    <a:lnTo>
                      <a:pt x="803" y="1057"/>
                    </a:lnTo>
                    <a:lnTo>
                      <a:pt x="808" y="1057"/>
                    </a:lnTo>
                    <a:lnTo>
                      <a:pt x="815" y="1057"/>
                    </a:lnTo>
                    <a:lnTo>
                      <a:pt x="817" y="1059"/>
                    </a:lnTo>
                    <a:lnTo>
                      <a:pt x="819" y="1059"/>
                    </a:lnTo>
                    <a:lnTo>
                      <a:pt x="824" y="1059"/>
                    </a:lnTo>
                    <a:lnTo>
                      <a:pt x="829" y="1059"/>
                    </a:lnTo>
                    <a:lnTo>
                      <a:pt x="833" y="1059"/>
                    </a:lnTo>
                    <a:lnTo>
                      <a:pt x="836" y="1059"/>
                    </a:lnTo>
                    <a:lnTo>
                      <a:pt x="836" y="1059"/>
                    </a:lnTo>
                    <a:lnTo>
                      <a:pt x="836" y="1059"/>
                    </a:lnTo>
                    <a:lnTo>
                      <a:pt x="838" y="1059"/>
                    </a:lnTo>
                    <a:lnTo>
                      <a:pt x="840" y="1064"/>
                    </a:lnTo>
                    <a:lnTo>
                      <a:pt x="834" y="1072"/>
                    </a:lnTo>
                    <a:lnTo>
                      <a:pt x="834" y="1076"/>
                    </a:lnTo>
                    <a:lnTo>
                      <a:pt x="833" y="1079"/>
                    </a:lnTo>
                    <a:lnTo>
                      <a:pt x="829" y="1085"/>
                    </a:lnTo>
                    <a:lnTo>
                      <a:pt x="829" y="1086"/>
                    </a:lnTo>
                    <a:lnTo>
                      <a:pt x="831" y="1090"/>
                    </a:lnTo>
                    <a:lnTo>
                      <a:pt x="831" y="1095"/>
                    </a:lnTo>
                    <a:lnTo>
                      <a:pt x="827" y="1102"/>
                    </a:lnTo>
                    <a:lnTo>
                      <a:pt x="827" y="1106"/>
                    </a:lnTo>
                    <a:lnTo>
                      <a:pt x="826" y="1109"/>
                    </a:lnTo>
                    <a:lnTo>
                      <a:pt x="824" y="1112"/>
                    </a:lnTo>
                    <a:lnTo>
                      <a:pt x="820" y="1121"/>
                    </a:lnTo>
                    <a:lnTo>
                      <a:pt x="820" y="1123"/>
                    </a:lnTo>
                    <a:lnTo>
                      <a:pt x="826" y="1125"/>
                    </a:lnTo>
                    <a:lnTo>
                      <a:pt x="826" y="1130"/>
                    </a:lnTo>
                    <a:lnTo>
                      <a:pt x="827" y="1132"/>
                    </a:lnTo>
                    <a:lnTo>
                      <a:pt x="829" y="1133"/>
                    </a:lnTo>
                    <a:lnTo>
                      <a:pt x="829" y="1137"/>
                    </a:lnTo>
                    <a:lnTo>
                      <a:pt x="829" y="1139"/>
                    </a:lnTo>
                    <a:lnTo>
                      <a:pt x="829" y="1140"/>
                    </a:lnTo>
                    <a:lnTo>
                      <a:pt x="833" y="1140"/>
                    </a:lnTo>
                    <a:lnTo>
                      <a:pt x="836" y="1144"/>
                    </a:lnTo>
                    <a:lnTo>
                      <a:pt x="838" y="1144"/>
                    </a:lnTo>
                    <a:lnTo>
                      <a:pt x="838" y="1146"/>
                    </a:lnTo>
                    <a:lnTo>
                      <a:pt x="841" y="1149"/>
                    </a:lnTo>
                    <a:lnTo>
                      <a:pt x="841" y="1154"/>
                    </a:lnTo>
                    <a:lnTo>
                      <a:pt x="843" y="1156"/>
                    </a:lnTo>
                    <a:lnTo>
                      <a:pt x="841" y="1161"/>
                    </a:lnTo>
                    <a:lnTo>
                      <a:pt x="834" y="1168"/>
                    </a:lnTo>
                    <a:lnTo>
                      <a:pt x="840" y="1165"/>
                    </a:lnTo>
                    <a:lnTo>
                      <a:pt x="843" y="1163"/>
                    </a:lnTo>
                    <a:lnTo>
                      <a:pt x="846" y="1163"/>
                    </a:lnTo>
                    <a:lnTo>
                      <a:pt x="852" y="1166"/>
                    </a:lnTo>
                    <a:lnTo>
                      <a:pt x="853" y="1166"/>
                    </a:lnTo>
                    <a:lnTo>
                      <a:pt x="853" y="1165"/>
                    </a:lnTo>
                    <a:lnTo>
                      <a:pt x="853" y="1161"/>
                    </a:lnTo>
                    <a:lnTo>
                      <a:pt x="860" y="1152"/>
                    </a:lnTo>
                    <a:lnTo>
                      <a:pt x="862" y="1152"/>
                    </a:lnTo>
                    <a:lnTo>
                      <a:pt x="860" y="1156"/>
                    </a:lnTo>
                    <a:lnTo>
                      <a:pt x="860" y="1158"/>
                    </a:lnTo>
                    <a:lnTo>
                      <a:pt x="864" y="1159"/>
                    </a:lnTo>
                    <a:lnTo>
                      <a:pt x="864" y="1165"/>
                    </a:lnTo>
                    <a:lnTo>
                      <a:pt x="864" y="1168"/>
                    </a:lnTo>
                    <a:lnTo>
                      <a:pt x="867" y="1172"/>
                    </a:lnTo>
                    <a:lnTo>
                      <a:pt x="874" y="1172"/>
                    </a:lnTo>
                    <a:lnTo>
                      <a:pt x="871" y="1172"/>
                    </a:lnTo>
                    <a:lnTo>
                      <a:pt x="867" y="1168"/>
                    </a:lnTo>
                    <a:lnTo>
                      <a:pt x="867" y="1165"/>
                    </a:lnTo>
                    <a:lnTo>
                      <a:pt x="867" y="1158"/>
                    </a:lnTo>
                    <a:lnTo>
                      <a:pt x="869" y="1156"/>
                    </a:lnTo>
                    <a:lnTo>
                      <a:pt x="867" y="1154"/>
                    </a:lnTo>
                    <a:lnTo>
                      <a:pt x="867" y="1151"/>
                    </a:lnTo>
                    <a:lnTo>
                      <a:pt x="869" y="1151"/>
                    </a:lnTo>
                    <a:lnTo>
                      <a:pt x="871" y="1151"/>
                    </a:lnTo>
                    <a:lnTo>
                      <a:pt x="871" y="1146"/>
                    </a:lnTo>
                    <a:lnTo>
                      <a:pt x="874" y="1140"/>
                    </a:lnTo>
                    <a:lnTo>
                      <a:pt x="874" y="1140"/>
                    </a:lnTo>
                    <a:lnTo>
                      <a:pt x="874" y="1135"/>
                    </a:lnTo>
                    <a:lnTo>
                      <a:pt x="871" y="1135"/>
                    </a:lnTo>
                    <a:lnTo>
                      <a:pt x="871" y="1132"/>
                    </a:lnTo>
                    <a:lnTo>
                      <a:pt x="874" y="1126"/>
                    </a:lnTo>
                    <a:lnTo>
                      <a:pt x="874" y="1125"/>
                    </a:lnTo>
                    <a:lnTo>
                      <a:pt x="874" y="1123"/>
                    </a:lnTo>
                    <a:lnTo>
                      <a:pt x="871" y="1121"/>
                    </a:lnTo>
                    <a:lnTo>
                      <a:pt x="871" y="1121"/>
                    </a:lnTo>
                    <a:lnTo>
                      <a:pt x="874" y="1112"/>
                    </a:lnTo>
                    <a:lnTo>
                      <a:pt x="874" y="1109"/>
                    </a:lnTo>
                    <a:lnTo>
                      <a:pt x="874" y="1102"/>
                    </a:lnTo>
                    <a:lnTo>
                      <a:pt x="876" y="1100"/>
                    </a:lnTo>
                    <a:lnTo>
                      <a:pt x="874" y="1097"/>
                    </a:lnTo>
                    <a:lnTo>
                      <a:pt x="876" y="1097"/>
                    </a:lnTo>
                    <a:lnTo>
                      <a:pt x="876" y="1093"/>
                    </a:lnTo>
                    <a:lnTo>
                      <a:pt x="878" y="1093"/>
                    </a:lnTo>
                    <a:lnTo>
                      <a:pt x="876" y="1093"/>
                    </a:lnTo>
                    <a:lnTo>
                      <a:pt x="874" y="1090"/>
                    </a:lnTo>
                    <a:lnTo>
                      <a:pt x="876" y="1090"/>
                    </a:lnTo>
                    <a:lnTo>
                      <a:pt x="874" y="1086"/>
                    </a:lnTo>
                    <a:lnTo>
                      <a:pt x="874" y="1081"/>
                    </a:lnTo>
                    <a:lnTo>
                      <a:pt x="874" y="1081"/>
                    </a:lnTo>
                    <a:lnTo>
                      <a:pt x="874" y="1078"/>
                    </a:lnTo>
                    <a:lnTo>
                      <a:pt x="871" y="1074"/>
                    </a:lnTo>
                    <a:lnTo>
                      <a:pt x="876" y="1072"/>
                    </a:lnTo>
                    <a:lnTo>
                      <a:pt x="883" y="1071"/>
                    </a:lnTo>
                    <a:lnTo>
                      <a:pt x="886" y="1071"/>
                    </a:lnTo>
                    <a:lnTo>
                      <a:pt x="892" y="1071"/>
                    </a:lnTo>
                    <a:lnTo>
                      <a:pt x="893" y="1067"/>
                    </a:lnTo>
                    <a:lnTo>
                      <a:pt x="899" y="1064"/>
                    </a:lnTo>
                    <a:lnTo>
                      <a:pt x="911" y="1062"/>
                    </a:lnTo>
                    <a:lnTo>
                      <a:pt x="911" y="1059"/>
                    </a:lnTo>
                    <a:lnTo>
                      <a:pt x="913" y="1059"/>
                    </a:lnTo>
                    <a:lnTo>
                      <a:pt x="921" y="1053"/>
                    </a:lnTo>
                    <a:lnTo>
                      <a:pt x="921" y="1052"/>
                    </a:lnTo>
                    <a:lnTo>
                      <a:pt x="925" y="1050"/>
                    </a:lnTo>
                    <a:lnTo>
                      <a:pt x="928" y="1041"/>
                    </a:lnTo>
                    <a:lnTo>
                      <a:pt x="932" y="1041"/>
                    </a:lnTo>
                    <a:lnTo>
                      <a:pt x="933" y="1043"/>
                    </a:lnTo>
                    <a:lnTo>
                      <a:pt x="937" y="1043"/>
                    </a:lnTo>
                    <a:lnTo>
                      <a:pt x="939" y="1039"/>
                    </a:lnTo>
                    <a:lnTo>
                      <a:pt x="937" y="1036"/>
                    </a:lnTo>
                    <a:lnTo>
                      <a:pt x="935" y="1031"/>
                    </a:lnTo>
                    <a:lnTo>
                      <a:pt x="933" y="1034"/>
                    </a:lnTo>
                    <a:lnTo>
                      <a:pt x="933" y="1036"/>
                    </a:lnTo>
                    <a:lnTo>
                      <a:pt x="932" y="1039"/>
                    </a:lnTo>
                    <a:lnTo>
                      <a:pt x="932" y="1034"/>
                    </a:lnTo>
                    <a:lnTo>
                      <a:pt x="935" y="1026"/>
                    </a:lnTo>
                    <a:lnTo>
                      <a:pt x="937" y="1024"/>
                    </a:lnTo>
                    <a:lnTo>
                      <a:pt x="937" y="1017"/>
                    </a:lnTo>
                    <a:lnTo>
                      <a:pt x="937" y="1013"/>
                    </a:lnTo>
                    <a:lnTo>
                      <a:pt x="935" y="1008"/>
                    </a:lnTo>
                    <a:lnTo>
                      <a:pt x="935" y="998"/>
                    </a:lnTo>
                    <a:lnTo>
                      <a:pt x="933" y="989"/>
                    </a:lnTo>
                    <a:lnTo>
                      <a:pt x="928" y="980"/>
                    </a:lnTo>
                    <a:lnTo>
                      <a:pt x="925" y="977"/>
                    </a:lnTo>
                    <a:lnTo>
                      <a:pt x="925" y="975"/>
                    </a:lnTo>
                    <a:lnTo>
                      <a:pt x="921" y="975"/>
                    </a:lnTo>
                    <a:lnTo>
                      <a:pt x="921" y="972"/>
                    </a:lnTo>
                    <a:lnTo>
                      <a:pt x="921" y="965"/>
                    </a:lnTo>
                    <a:lnTo>
                      <a:pt x="925" y="963"/>
                    </a:lnTo>
                    <a:lnTo>
                      <a:pt x="933" y="953"/>
                    </a:lnTo>
                    <a:lnTo>
                      <a:pt x="937" y="953"/>
                    </a:lnTo>
                    <a:lnTo>
                      <a:pt x="939" y="949"/>
                    </a:lnTo>
                    <a:lnTo>
                      <a:pt x="939" y="949"/>
                    </a:lnTo>
                    <a:lnTo>
                      <a:pt x="939" y="949"/>
                    </a:lnTo>
                    <a:lnTo>
                      <a:pt x="939" y="947"/>
                    </a:lnTo>
                    <a:lnTo>
                      <a:pt x="942" y="942"/>
                    </a:lnTo>
                    <a:lnTo>
                      <a:pt x="944" y="942"/>
                    </a:lnTo>
                    <a:lnTo>
                      <a:pt x="946" y="944"/>
                    </a:lnTo>
                    <a:lnTo>
                      <a:pt x="947" y="947"/>
                    </a:lnTo>
                    <a:lnTo>
                      <a:pt x="947" y="944"/>
                    </a:lnTo>
                    <a:lnTo>
                      <a:pt x="947" y="940"/>
                    </a:lnTo>
                    <a:lnTo>
                      <a:pt x="951" y="939"/>
                    </a:lnTo>
                    <a:lnTo>
                      <a:pt x="952" y="932"/>
                    </a:lnTo>
                    <a:lnTo>
                      <a:pt x="952" y="930"/>
                    </a:lnTo>
                    <a:lnTo>
                      <a:pt x="947" y="930"/>
                    </a:lnTo>
                    <a:lnTo>
                      <a:pt x="947" y="928"/>
                    </a:lnTo>
                    <a:lnTo>
                      <a:pt x="951" y="925"/>
                    </a:lnTo>
                    <a:lnTo>
                      <a:pt x="951" y="925"/>
                    </a:lnTo>
                    <a:lnTo>
                      <a:pt x="947" y="921"/>
                    </a:lnTo>
                    <a:lnTo>
                      <a:pt x="951" y="919"/>
                    </a:lnTo>
                    <a:lnTo>
                      <a:pt x="952" y="918"/>
                    </a:lnTo>
                    <a:lnTo>
                      <a:pt x="951" y="918"/>
                    </a:lnTo>
                    <a:lnTo>
                      <a:pt x="951" y="916"/>
                    </a:lnTo>
                    <a:lnTo>
                      <a:pt x="951" y="911"/>
                    </a:lnTo>
                    <a:lnTo>
                      <a:pt x="954" y="909"/>
                    </a:lnTo>
                    <a:lnTo>
                      <a:pt x="951" y="907"/>
                    </a:lnTo>
                    <a:lnTo>
                      <a:pt x="947" y="909"/>
                    </a:lnTo>
                    <a:lnTo>
                      <a:pt x="946" y="907"/>
                    </a:lnTo>
                    <a:lnTo>
                      <a:pt x="946" y="906"/>
                    </a:lnTo>
                    <a:lnTo>
                      <a:pt x="951" y="899"/>
                    </a:lnTo>
                    <a:lnTo>
                      <a:pt x="956" y="893"/>
                    </a:lnTo>
                    <a:lnTo>
                      <a:pt x="958" y="890"/>
                    </a:lnTo>
                    <a:lnTo>
                      <a:pt x="959" y="890"/>
                    </a:lnTo>
                    <a:lnTo>
                      <a:pt x="961" y="888"/>
                    </a:lnTo>
                    <a:lnTo>
                      <a:pt x="961" y="883"/>
                    </a:lnTo>
                    <a:lnTo>
                      <a:pt x="959" y="883"/>
                    </a:lnTo>
                    <a:lnTo>
                      <a:pt x="959" y="881"/>
                    </a:lnTo>
                    <a:lnTo>
                      <a:pt x="958" y="881"/>
                    </a:lnTo>
                    <a:lnTo>
                      <a:pt x="954" y="878"/>
                    </a:lnTo>
                    <a:lnTo>
                      <a:pt x="954" y="871"/>
                    </a:lnTo>
                    <a:lnTo>
                      <a:pt x="958" y="866"/>
                    </a:lnTo>
                    <a:lnTo>
                      <a:pt x="958" y="862"/>
                    </a:lnTo>
                    <a:lnTo>
                      <a:pt x="961" y="860"/>
                    </a:lnTo>
                    <a:lnTo>
                      <a:pt x="961" y="862"/>
                    </a:lnTo>
                    <a:lnTo>
                      <a:pt x="965" y="862"/>
                    </a:lnTo>
                    <a:lnTo>
                      <a:pt x="965" y="859"/>
                    </a:lnTo>
                    <a:lnTo>
                      <a:pt x="966" y="857"/>
                    </a:lnTo>
                    <a:lnTo>
                      <a:pt x="968" y="857"/>
                    </a:lnTo>
                    <a:lnTo>
                      <a:pt x="970" y="855"/>
                    </a:lnTo>
                    <a:lnTo>
                      <a:pt x="973" y="857"/>
                    </a:lnTo>
                    <a:lnTo>
                      <a:pt x="979" y="857"/>
                    </a:lnTo>
                    <a:lnTo>
                      <a:pt x="984" y="860"/>
                    </a:lnTo>
                    <a:lnTo>
                      <a:pt x="992" y="866"/>
                    </a:lnTo>
                    <a:lnTo>
                      <a:pt x="996" y="866"/>
                    </a:lnTo>
                    <a:lnTo>
                      <a:pt x="996" y="867"/>
                    </a:lnTo>
                    <a:lnTo>
                      <a:pt x="991" y="871"/>
                    </a:lnTo>
                    <a:lnTo>
                      <a:pt x="996" y="871"/>
                    </a:lnTo>
                    <a:lnTo>
                      <a:pt x="1001" y="866"/>
                    </a:lnTo>
                    <a:lnTo>
                      <a:pt x="1003" y="866"/>
                    </a:lnTo>
                    <a:lnTo>
                      <a:pt x="1005" y="867"/>
                    </a:lnTo>
                    <a:lnTo>
                      <a:pt x="1008" y="867"/>
                    </a:lnTo>
                    <a:lnTo>
                      <a:pt x="1010" y="871"/>
                    </a:lnTo>
                    <a:lnTo>
                      <a:pt x="1010" y="867"/>
                    </a:lnTo>
                    <a:lnTo>
                      <a:pt x="1015" y="871"/>
                    </a:lnTo>
                    <a:lnTo>
                      <a:pt x="1017" y="867"/>
                    </a:lnTo>
                    <a:lnTo>
                      <a:pt x="1018" y="866"/>
                    </a:lnTo>
                    <a:lnTo>
                      <a:pt x="1024" y="866"/>
                    </a:lnTo>
                    <a:lnTo>
                      <a:pt x="1029" y="871"/>
                    </a:lnTo>
                    <a:lnTo>
                      <a:pt x="1029" y="873"/>
                    </a:lnTo>
                    <a:lnTo>
                      <a:pt x="1032" y="876"/>
                    </a:lnTo>
                    <a:lnTo>
                      <a:pt x="1036" y="876"/>
                    </a:lnTo>
                    <a:lnTo>
                      <a:pt x="1036" y="881"/>
                    </a:lnTo>
                    <a:lnTo>
                      <a:pt x="1034" y="885"/>
                    </a:lnTo>
                    <a:lnTo>
                      <a:pt x="1034" y="886"/>
                    </a:lnTo>
                    <a:lnTo>
                      <a:pt x="1036" y="885"/>
                    </a:lnTo>
                    <a:lnTo>
                      <a:pt x="1039" y="888"/>
                    </a:lnTo>
                    <a:lnTo>
                      <a:pt x="1041" y="893"/>
                    </a:lnTo>
                    <a:lnTo>
                      <a:pt x="1039" y="893"/>
                    </a:lnTo>
                    <a:lnTo>
                      <a:pt x="1043" y="897"/>
                    </a:lnTo>
                    <a:lnTo>
                      <a:pt x="1043" y="893"/>
                    </a:lnTo>
                    <a:lnTo>
                      <a:pt x="1048" y="897"/>
                    </a:lnTo>
                    <a:lnTo>
                      <a:pt x="1048" y="899"/>
                    </a:lnTo>
                    <a:lnTo>
                      <a:pt x="1043" y="897"/>
                    </a:lnTo>
                    <a:lnTo>
                      <a:pt x="1043" y="902"/>
                    </a:lnTo>
                    <a:lnTo>
                      <a:pt x="1039" y="902"/>
                    </a:lnTo>
                    <a:lnTo>
                      <a:pt x="1043" y="904"/>
                    </a:lnTo>
                    <a:lnTo>
                      <a:pt x="1043" y="907"/>
                    </a:lnTo>
                    <a:lnTo>
                      <a:pt x="1046" y="904"/>
                    </a:lnTo>
                    <a:lnTo>
                      <a:pt x="1046" y="907"/>
                    </a:lnTo>
                    <a:lnTo>
                      <a:pt x="1048" y="906"/>
                    </a:lnTo>
                    <a:lnTo>
                      <a:pt x="1055" y="911"/>
                    </a:lnTo>
                    <a:lnTo>
                      <a:pt x="1057" y="909"/>
                    </a:lnTo>
                    <a:lnTo>
                      <a:pt x="1057" y="913"/>
                    </a:lnTo>
                    <a:lnTo>
                      <a:pt x="1062" y="909"/>
                    </a:lnTo>
                    <a:lnTo>
                      <a:pt x="1065" y="911"/>
                    </a:lnTo>
                    <a:lnTo>
                      <a:pt x="1065" y="918"/>
                    </a:lnTo>
                    <a:lnTo>
                      <a:pt x="1067" y="921"/>
                    </a:lnTo>
                    <a:lnTo>
                      <a:pt x="1071" y="918"/>
                    </a:lnTo>
                    <a:lnTo>
                      <a:pt x="1071" y="913"/>
                    </a:lnTo>
                    <a:lnTo>
                      <a:pt x="1074" y="913"/>
                    </a:lnTo>
                    <a:lnTo>
                      <a:pt x="1074" y="918"/>
                    </a:lnTo>
                    <a:lnTo>
                      <a:pt x="1074" y="925"/>
                    </a:lnTo>
                    <a:lnTo>
                      <a:pt x="1069" y="925"/>
                    </a:lnTo>
                    <a:lnTo>
                      <a:pt x="1065" y="928"/>
                    </a:lnTo>
                    <a:lnTo>
                      <a:pt x="1067" y="939"/>
                    </a:lnTo>
                    <a:lnTo>
                      <a:pt x="1065" y="940"/>
                    </a:lnTo>
                    <a:lnTo>
                      <a:pt x="1064" y="937"/>
                    </a:lnTo>
                    <a:lnTo>
                      <a:pt x="1064" y="939"/>
                    </a:lnTo>
                    <a:lnTo>
                      <a:pt x="1062" y="944"/>
                    </a:lnTo>
                    <a:lnTo>
                      <a:pt x="1055" y="942"/>
                    </a:lnTo>
                    <a:lnTo>
                      <a:pt x="1046" y="940"/>
                    </a:lnTo>
                    <a:lnTo>
                      <a:pt x="1055" y="944"/>
                    </a:lnTo>
                    <a:lnTo>
                      <a:pt x="1060" y="944"/>
                    </a:lnTo>
                    <a:lnTo>
                      <a:pt x="1065" y="949"/>
                    </a:lnTo>
                    <a:lnTo>
                      <a:pt x="1064" y="954"/>
                    </a:lnTo>
                    <a:lnTo>
                      <a:pt x="1060" y="959"/>
                    </a:lnTo>
                    <a:lnTo>
                      <a:pt x="1060" y="961"/>
                    </a:lnTo>
                    <a:lnTo>
                      <a:pt x="1057" y="966"/>
                    </a:lnTo>
                    <a:lnTo>
                      <a:pt x="1058" y="966"/>
                    </a:lnTo>
                    <a:lnTo>
                      <a:pt x="1062" y="972"/>
                    </a:lnTo>
                    <a:lnTo>
                      <a:pt x="1065" y="975"/>
                    </a:lnTo>
                    <a:lnTo>
                      <a:pt x="1064" y="975"/>
                    </a:lnTo>
                    <a:lnTo>
                      <a:pt x="1057" y="972"/>
                    </a:lnTo>
                    <a:lnTo>
                      <a:pt x="1062" y="977"/>
                    </a:lnTo>
                    <a:lnTo>
                      <a:pt x="1065" y="980"/>
                    </a:lnTo>
                    <a:lnTo>
                      <a:pt x="1065" y="980"/>
                    </a:lnTo>
                    <a:lnTo>
                      <a:pt x="1065" y="975"/>
                    </a:lnTo>
                    <a:lnTo>
                      <a:pt x="1067" y="975"/>
                    </a:lnTo>
                    <a:lnTo>
                      <a:pt x="1071" y="980"/>
                    </a:lnTo>
                    <a:lnTo>
                      <a:pt x="1074" y="984"/>
                    </a:lnTo>
                    <a:lnTo>
                      <a:pt x="1071" y="986"/>
                    </a:lnTo>
                    <a:lnTo>
                      <a:pt x="1071" y="991"/>
                    </a:lnTo>
                    <a:lnTo>
                      <a:pt x="1069" y="996"/>
                    </a:lnTo>
                    <a:lnTo>
                      <a:pt x="1069" y="999"/>
                    </a:lnTo>
                    <a:lnTo>
                      <a:pt x="1065" y="1003"/>
                    </a:lnTo>
                    <a:lnTo>
                      <a:pt x="1069" y="999"/>
                    </a:lnTo>
                    <a:lnTo>
                      <a:pt x="1074" y="993"/>
                    </a:lnTo>
                    <a:lnTo>
                      <a:pt x="1078" y="987"/>
                    </a:lnTo>
                    <a:lnTo>
                      <a:pt x="1078" y="987"/>
                    </a:lnTo>
                    <a:lnTo>
                      <a:pt x="1078" y="991"/>
                    </a:lnTo>
                    <a:lnTo>
                      <a:pt x="1078" y="998"/>
                    </a:lnTo>
                    <a:lnTo>
                      <a:pt x="1078" y="999"/>
                    </a:lnTo>
                    <a:lnTo>
                      <a:pt x="1078" y="1003"/>
                    </a:lnTo>
                    <a:lnTo>
                      <a:pt x="1078" y="1006"/>
                    </a:lnTo>
                    <a:lnTo>
                      <a:pt x="1079" y="999"/>
                    </a:lnTo>
                    <a:lnTo>
                      <a:pt x="1083" y="998"/>
                    </a:lnTo>
                    <a:lnTo>
                      <a:pt x="1085" y="994"/>
                    </a:lnTo>
                    <a:lnTo>
                      <a:pt x="1088" y="994"/>
                    </a:lnTo>
                    <a:lnTo>
                      <a:pt x="1091" y="991"/>
                    </a:lnTo>
                    <a:lnTo>
                      <a:pt x="1093" y="993"/>
                    </a:lnTo>
                    <a:lnTo>
                      <a:pt x="1093" y="994"/>
                    </a:lnTo>
                    <a:lnTo>
                      <a:pt x="1093" y="991"/>
                    </a:lnTo>
                    <a:lnTo>
                      <a:pt x="1097" y="991"/>
                    </a:lnTo>
                    <a:lnTo>
                      <a:pt x="1097" y="987"/>
                    </a:lnTo>
                    <a:lnTo>
                      <a:pt x="1102" y="984"/>
                    </a:lnTo>
                    <a:lnTo>
                      <a:pt x="1105" y="980"/>
                    </a:lnTo>
                    <a:lnTo>
                      <a:pt x="1107" y="984"/>
                    </a:lnTo>
                    <a:lnTo>
                      <a:pt x="1109" y="987"/>
                    </a:lnTo>
                    <a:lnTo>
                      <a:pt x="1107" y="993"/>
                    </a:lnTo>
                    <a:lnTo>
                      <a:pt x="1111" y="987"/>
                    </a:lnTo>
                    <a:lnTo>
                      <a:pt x="1111" y="984"/>
                    </a:lnTo>
                    <a:lnTo>
                      <a:pt x="1111" y="980"/>
                    </a:lnTo>
                    <a:lnTo>
                      <a:pt x="1111" y="980"/>
                    </a:lnTo>
                    <a:lnTo>
                      <a:pt x="1112" y="975"/>
                    </a:lnTo>
                    <a:lnTo>
                      <a:pt x="1116" y="975"/>
                    </a:lnTo>
                    <a:lnTo>
                      <a:pt x="1118" y="972"/>
                    </a:lnTo>
                    <a:lnTo>
                      <a:pt x="1119" y="970"/>
                    </a:lnTo>
                    <a:lnTo>
                      <a:pt x="1123" y="966"/>
                    </a:lnTo>
                    <a:lnTo>
                      <a:pt x="1123" y="965"/>
                    </a:lnTo>
                    <a:lnTo>
                      <a:pt x="1124" y="965"/>
                    </a:lnTo>
                    <a:lnTo>
                      <a:pt x="1128" y="968"/>
                    </a:lnTo>
                    <a:lnTo>
                      <a:pt x="1128" y="965"/>
                    </a:lnTo>
                    <a:lnTo>
                      <a:pt x="1124" y="963"/>
                    </a:lnTo>
                    <a:lnTo>
                      <a:pt x="1123" y="963"/>
                    </a:lnTo>
                    <a:lnTo>
                      <a:pt x="1123" y="961"/>
                    </a:lnTo>
                    <a:lnTo>
                      <a:pt x="1124" y="954"/>
                    </a:lnTo>
                    <a:lnTo>
                      <a:pt x="1128" y="954"/>
                    </a:lnTo>
                    <a:lnTo>
                      <a:pt x="1128" y="956"/>
                    </a:lnTo>
                    <a:lnTo>
                      <a:pt x="1128" y="953"/>
                    </a:lnTo>
                    <a:lnTo>
                      <a:pt x="1130" y="953"/>
                    </a:lnTo>
                    <a:lnTo>
                      <a:pt x="1130" y="949"/>
                    </a:lnTo>
                    <a:lnTo>
                      <a:pt x="1135" y="944"/>
                    </a:lnTo>
                    <a:lnTo>
                      <a:pt x="1137" y="942"/>
                    </a:lnTo>
                    <a:lnTo>
                      <a:pt x="1135" y="940"/>
                    </a:lnTo>
                    <a:lnTo>
                      <a:pt x="1138" y="937"/>
                    </a:lnTo>
                    <a:lnTo>
                      <a:pt x="1142" y="935"/>
                    </a:lnTo>
                    <a:lnTo>
                      <a:pt x="1144" y="937"/>
                    </a:lnTo>
                    <a:lnTo>
                      <a:pt x="1140" y="939"/>
                    </a:lnTo>
                    <a:lnTo>
                      <a:pt x="1144" y="937"/>
                    </a:lnTo>
                    <a:lnTo>
                      <a:pt x="1145" y="939"/>
                    </a:lnTo>
                    <a:lnTo>
                      <a:pt x="1142" y="940"/>
                    </a:lnTo>
                    <a:lnTo>
                      <a:pt x="1142" y="944"/>
                    </a:lnTo>
                    <a:lnTo>
                      <a:pt x="1145" y="944"/>
                    </a:lnTo>
                    <a:lnTo>
                      <a:pt x="1142" y="947"/>
                    </a:lnTo>
                    <a:lnTo>
                      <a:pt x="1140" y="947"/>
                    </a:lnTo>
                    <a:lnTo>
                      <a:pt x="1140" y="949"/>
                    </a:lnTo>
                    <a:lnTo>
                      <a:pt x="1142" y="949"/>
                    </a:lnTo>
                    <a:lnTo>
                      <a:pt x="1145" y="949"/>
                    </a:lnTo>
                    <a:lnTo>
                      <a:pt x="1144" y="953"/>
                    </a:lnTo>
                    <a:lnTo>
                      <a:pt x="1144" y="953"/>
                    </a:lnTo>
                    <a:lnTo>
                      <a:pt x="1145" y="953"/>
                    </a:lnTo>
                    <a:lnTo>
                      <a:pt x="1145" y="956"/>
                    </a:lnTo>
                    <a:lnTo>
                      <a:pt x="1144" y="958"/>
                    </a:lnTo>
                    <a:lnTo>
                      <a:pt x="1144" y="961"/>
                    </a:lnTo>
                    <a:lnTo>
                      <a:pt x="1147" y="963"/>
                    </a:lnTo>
                    <a:lnTo>
                      <a:pt x="1147" y="968"/>
                    </a:lnTo>
                    <a:lnTo>
                      <a:pt x="1147" y="970"/>
                    </a:lnTo>
                    <a:lnTo>
                      <a:pt x="1145" y="968"/>
                    </a:lnTo>
                    <a:lnTo>
                      <a:pt x="1142" y="970"/>
                    </a:lnTo>
                    <a:lnTo>
                      <a:pt x="1145" y="972"/>
                    </a:lnTo>
                    <a:lnTo>
                      <a:pt x="1145" y="972"/>
                    </a:lnTo>
                    <a:lnTo>
                      <a:pt x="1147" y="972"/>
                    </a:lnTo>
                    <a:lnTo>
                      <a:pt x="1147" y="972"/>
                    </a:lnTo>
                    <a:lnTo>
                      <a:pt x="1147" y="972"/>
                    </a:lnTo>
                    <a:lnTo>
                      <a:pt x="1151" y="975"/>
                    </a:lnTo>
                    <a:lnTo>
                      <a:pt x="1147" y="980"/>
                    </a:lnTo>
                    <a:lnTo>
                      <a:pt x="1145" y="980"/>
                    </a:lnTo>
                    <a:lnTo>
                      <a:pt x="1142" y="980"/>
                    </a:lnTo>
                    <a:lnTo>
                      <a:pt x="1140" y="980"/>
                    </a:lnTo>
                    <a:lnTo>
                      <a:pt x="1144" y="984"/>
                    </a:lnTo>
                    <a:lnTo>
                      <a:pt x="1151" y="980"/>
                    </a:lnTo>
                    <a:lnTo>
                      <a:pt x="1152" y="980"/>
                    </a:lnTo>
                    <a:lnTo>
                      <a:pt x="1152" y="984"/>
                    </a:lnTo>
                    <a:lnTo>
                      <a:pt x="1151" y="987"/>
                    </a:lnTo>
                    <a:lnTo>
                      <a:pt x="1151" y="989"/>
                    </a:lnTo>
                    <a:lnTo>
                      <a:pt x="1156" y="987"/>
                    </a:lnTo>
                    <a:lnTo>
                      <a:pt x="1156" y="991"/>
                    </a:lnTo>
                    <a:lnTo>
                      <a:pt x="1151" y="994"/>
                    </a:lnTo>
                    <a:lnTo>
                      <a:pt x="1147" y="994"/>
                    </a:lnTo>
                    <a:lnTo>
                      <a:pt x="1145" y="993"/>
                    </a:lnTo>
                    <a:lnTo>
                      <a:pt x="1144" y="996"/>
                    </a:lnTo>
                    <a:lnTo>
                      <a:pt x="1144" y="998"/>
                    </a:lnTo>
                    <a:lnTo>
                      <a:pt x="1142" y="999"/>
                    </a:lnTo>
                    <a:lnTo>
                      <a:pt x="1147" y="999"/>
                    </a:lnTo>
                    <a:lnTo>
                      <a:pt x="1152" y="999"/>
                    </a:lnTo>
                    <a:lnTo>
                      <a:pt x="1156" y="998"/>
                    </a:lnTo>
                    <a:lnTo>
                      <a:pt x="1156" y="998"/>
                    </a:lnTo>
                    <a:lnTo>
                      <a:pt x="1156" y="999"/>
                    </a:lnTo>
                    <a:lnTo>
                      <a:pt x="1156" y="1003"/>
                    </a:lnTo>
                    <a:lnTo>
                      <a:pt x="1151" y="1003"/>
                    </a:lnTo>
                    <a:lnTo>
                      <a:pt x="1147" y="1003"/>
                    </a:lnTo>
                    <a:lnTo>
                      <a:pt x="1144" y="1008"/>
                    </a:lnTo>
                    <a:lnTo>
                      <a:pt x="1151" y="1006"/>
                    </a:lnTo>
                    <a:lnTo>
                      <a:pt x="1152" y="1006"/>
                    </a:lnTo>
                    <a:lnTo>
                      <a:pt x="1156" y="1006"/>
                    </a:lnTo>
                    <a:lnTo>
                      <a:pt x="1158" y="1006"/>
                    </a:lnTo>
                    <a:lnTo>
                      <a:pt x="1158" y="1012"/>
                    </a:lnTo>
                    <a:lnTo>
                      <a:pt x="1156" y="1012"/>
                    </a:lnTo>
                    <a:lnTo>
                      <a:pt x="1152" y="1012"/>
                    </a:lnTo>
                    <a:lnTo>
                      <a:pt x="1151" y="1015"/>
                    </a:lnTo>
                    <a:lnTo>
                      <a:pt x="1152" y="1013"/>
                    </a:lnTo>
                    <a:lnTo>
                      <a:pt x="1156" y="1015"/>
                    </a:lnTo>
                    <a:lnTo>
                      <a:pt x="1158" y="1012"/>
                    </a:lnTo>
                    <a:lnTo>
                      <a:pt x="1161" y="1015"/>
                    </a:lnTo>
                    <a:lnTo>
                      <a:pt x="1163" y="1022"/>
                    </a:lnTo>
                    <a:lnTo>
                      <a:pt x="1159" y="1024"/>
                    </a:lnTo>
                    <a:lnTo>
                      <a:pt x="1158" y="1024"/>
                    </a:lnTo>
                    <a:lnTo>
                      <a:pt x="1156" y="1026"/>
                    </a:lnTo>
                    <a:lnTo>
                      <a:pt x="1152" y="1026"/>
                    </a:lnTo>
                    <a:lnTo>
                      <a:pt x="1156" y="1027"/>
                    </a:lnTo>
                    <a:lnTo>
                      <a:pt x="1158" y="1027"/>
                    </a:lnTo>
                    <a:lnTo>
                      <a:pt x="1158" y="1027"/>
                    </a:lnTo>
                    <a:lnTo>
                      <a:pt x="1163" y="1027"/>
                    </a:lnTo>
                    <a:lnTo>
                      <a:pt x="1164" y="1029"/>
                    </a:lnTo>
                    <a:lnTo>
                      <a:pt x="1163" y="1031"/>
                    </a:lnTo>
                    <a:lnTo>
                      <a:pt x="1161" y="1034"/>
                    </a:lnTo>
                    <a:lnTo>
                      <a:pt x="1163" y="1034"/>
                    </a:lnTo>
                    <a:lnTo>
                      <a:pt x="1166" y="1034"/>
                    </a:lnTo>
                    <a:lnTo>
                      <a:pt x="1170" y="1036"/>
                    </a:lnTo>
                    <a:lnTo>
                      <a:pt x="1168" y="1039"/>
                    </a:lnTo>
                    <a:lnTo>
                      <a:pt x="1166" y="1041"/>
                    </a:lnTo>
                    <a:lnTo>
                      <a:pt x="1161" y="1045"/>
                    </a:lnTo>
                    <a:lnTo>
                      <a:pt x="1159" y="1043"/>
                    </a:lnTo>
                    <a:lnTo>
                      <a:pt x="1158" y="1045"/>
                    </a:lnTo>
                    <a:lnTo>
                      <a:pt x="1161" y="1046"/>
                    </a:lnTo>
                    <a:lnTo>
                      <a:pt x="1161" y="1048"/>
                    </a:lnTo>
                    <a:lnTo>
                      <a:pt x="1158" y="1050"/>
                    </a:lnTo>
                    <a:lnTo>
                      <a:pt x="1152" y="1046"/>
                    </a:lnTo>
                    <a:lnTo>
                      <a:pt x="1147" y="1046"/>
                    </a:lnTo>
                    <a:lnTo>
                      <a:pt x="1152" y="1050"/>
                    </a:lnTo>
                    <a:lnTo>
                      <a:pt x="1152" y="1052"/>
                    </a:lnTo>
                    <a:lnTo>
                      <a:pt x="1156" y="1055"/>
                    </a:lnTo>
                    <a:lnTo>
                      <a:pt x="1158" y="1059"/>
                    </a:lnTo>
                    <a:lnTo>
                      <a:pt x="1158" y="1059"/>
                    </a:lnTo>
                    <a:lnTo>
                      <a:pt x="1156" y="1059"/>
                    </a:lnTo>
                    <a:lnTo>
                      <a:pt x="1152" y="1062"/>
                    </a:lnTo>
                    <a:lnTo>
                      <a:pt x="1147" y="1062"/>
                    </a:lnTo>
                    <a:lnTo>
                      <a:pt x="1156" y="1062"/>
                    </a:lnTo>
                    <a:lnTo>
                      <a:pt x="1156" y="1062"/>
                    </a:lnTo>
                    <a:lnTo>
                      <a:pt x="1156" y="1062"/>
                    </a:lnTo>
                    <a:lnTo>
                      <a:pt x="1161" y="1059"/>
                    </a:lnTo>
                    <a:lnTo>
                      <a:pt x="1163" y="1062"/>
                    </a:lnTo>
                    <a:lnTo>
                      <a:pt x="1163" y="1062"/>
                    </a:lnTo>
                    <a:lnTo>
                      <a:pt x="1164" y="1064"/>
                    </a:lnTo>
                    <a:lnTo>
                      <a:pt x="1163" y="1066"/>
                    </a:lnTo>
                    <a:lnTo>
                      <a:pt x="1164" y="1066"/>
                    </a:lnTo>
                    <a:lnTo>
                      <a:pt x="1166" y="1067"/>
                    </a:lnTo>
                    <a:lnTo>
                      <a:pt x="1164" y="1071"/>
                    </a:lnTo>
                    <a:lnTo>
                      <a:pt x="1166" y="1071"/>
                    </a:lnTo>
                    <a:lnTo>
                      <a:pt x="1170" y="1071"/>
                    </a:lnTo>
                    <a:lnTo>
                      <a:pt x="1170" y="1071"/>
                    </a:lnTo>
                    <a:lnTo>
                      <a:pt x="1173" y="1071"/>
                    </a:lnTo>
                    <a:lnTo>
                      <a:pt x="1173" y="1074"/>
                    </a:lnTo>
                    <a:lnTo>
                      <a:pt x="1170" y="1076"/>
                    </a:lnTo>
                    <a:lnTo>
                      <a:pt x="1170" y="1078"/>
                    </a:lnTo>
                    <a:lnTo>
                      <a:pt x="1173" y="1078"/>
                    </a:lnTo>
                    <a:lnTo>
                      <a:pt x="1175" y="1072"/>
                    </a:lnTo>
                    <a:lnTo>
                      <a:pt x="1175" y="1074"/>
                    </a:lnTo>
                    <a:lnTo>
                      <a:pt x="1175" y="1076"/>
                    </a:lnTo>
                    <a:lnTo>
                      <a:pt x="1178" y="1079"/>
                    </a:lnTo>
                    <a:lnTo>
                      <a:pt x="1175" y="1081"/>
                    </a:lnTo>
                    <a:lnTo>
                      <a:pt x="1170" y="1086"/>
                    </a:lnTo>
                    <a:lnTo>
                      <a:pt x="1166" y="1090"/>
                    </a:lnTo>
                    <a:lnTo>
                      <a:pt x="1163" y="1090"/>
                    </a:lnTo>
                    <a:lnTo>
                      <a:pt x="1166" y="1090"/>
                    </a:lnTo>
                    <a:lnTo>
                      <a:pt x="1168" y="1090"/>
                    </a:lnTo>
                    <a:lnTo>
                      <a:pt x="1175" y="1085"/>
                    </a:lnTo>
                    <a:lnTo>
                      <a:pt x="1178" y="1085"/>
                    </a:lnTo>
                    <a:lnTo>
                      <a:pt x="1178" y="1086"/>
                    </a:lnTo>
                    <a:lnTo>
                      <a:pt x="1175" y="1090"/>
                    </a:lnTo>
                    <a:lnTo>
                      <a:pt x="1173" y="1093"/>
                    </a:lnTo>
                    <a:lnTo>
                      <a:pt x="1175" y="1093"/>
                    </a:lnTo>
                    <a:lnTo>
                      <a:pt x="1178" y="1086"/>
                    </a:lnTo>
                    <a:lnTo>
                      <a:pt x="1182" y="1085"/>
                    </a:lnTo>
                    <a:lnTo>
                      <a:pt x="1184" y="1085"/>
                    </a:lnTo>
                    <a:lnTo>
                      <a:pt x="1184" y="1086"/>
                    </a:lnTo>
                    <a:lnTo>
                      <a:pt x="1182" y="1086"/>
                    </a:lnTo>
                    <a:lnTo>
                      <a:pt x="1182" y="1090"/>
                    </a:lnTo>
                    <a:lnTo>
                      <a:pt x="1182" y="1090"/>
                    </a:lnTo>
                    <a:lnTo>
                      <a:pt x="1185" y="1086"/>
                    </a:lnTo>
                    <a:lnTo>
                      <a:pt x="1187" y="1090"/>
                    </a:lnTo>
                    <a:lnTo>
                      <a:pt x="1182" y="1093"/>
                    </a:lnTo>
                    <a:lnTo>
                      <a:pt x="1182" y="1095"/>
                    </a:lnTo>
                    <a:lnTo>
                      <a:pt x="1182" y="1095"/>
                    </a:lnTo>
                    <a:lnTo>
                      <a:pt x="1185" y="1093"/>
                    </a:lnTo>
                    <a:lnTo>
                      <a:pt x="1192" y="1086"/>
                    </a:lnTo>
                    <a:lnTo>
                      <a:pt x="1192" y="1086"/>
                    </a:lnTo>
                    <a:lnTo>
                      <a:pt x="1191" y="1090"/>
                    </a:lnTo>
                    <a:lnTo>
                      <a:pt x="1191" y="1090"/>
                    </a:lnTo>
                    <a:lnTo>
                      <a:pt x="1196" y="1086"/>
                    </a:lnTo>
                    <a:lnTo>
                      <a:pt x="1196" y="1090"/>
                    </a:lnTo>
                    <a:lnTo>
                      <a:pt x="1196" y="1095"/>
                    </a:lnTo>
                    <a:lnTo>
                      <a:pt x="1192" y="1095"/>
                    </a:lnTo>
                    <a:lnTo>
                      <a:pt x="1194" y="1097"/>
                    </a:lnTo>
                    <a:lnTo>
                      <a:pt x="1197" y="1097"/>
                    </a:lnTo>
                    <a:lnTo>
                      <a:pt x="1201" y="1100"/>
                    </a:lnTo>
                    <a:lnTo>
                      <a:pt x="1204" y="1097"/>
                    </a:lnTo>
                    <a:lnTo>
                      <a:pt x="1210" y="1095"/>
                    </a:lnTo>
                    <a:lnTo>
                      <a:pt x="1210" y="1095"/>
                    </a:lnTo>
                    <a:lnTo>
                      <a:pt x="1210" y="1099"/>
                    </a:lnTo>
                    <a:lnTo>
                      <a:pt x="1206" y="1099"/>
                    </a:lnTo>
                    <a:lnTo>
                      <a:pt x="1204" y="1100"/>
                    </a:lnTo>
                    <a:lnTo>
                      <a:pt x="1213" y="1104"/>
                    </a:lnTo>
                    <a:lnTo>
                      <a:pt x="1217" y="1106"/>
                    </a:lnTo>
                    <a:lnTo>
                      <a:pt x="1211" y="1107"/>
                    </a:lnTo>
                    <a:lnTo>
                      <a:pt x="1211" y="1109"/>
                    </a:lnTo>
                    <a:lnTo>
                      <a:pt x="1204" y="1109"/>
                    </a:lnTo>
                    <a:lnTo>
                      <a:pt x="1204" y="1109"/>
                    </a:lnTo>
                    <a:lnTo>
                      <a:pt x="1197" y="1109"/>
                    </a:lnTo>
                    <a:lnTo>
                      <a:pt x="1196" y="1112"/>
                    </a:lnTo>
                    <a:lnTo>
                      <a:pt x="1189" y="1112"/>
                    </a:lnTo>
                    <a:lnTo>
                      <a:pt x="1178" y="1116"/>
                    </a:lnTo>
                    <a:lnTo>
                      <a:pt x="1178" y="1118"/>
                    </a:lnTo>
                    <a:lnTo>
                      <a:pt x="1185" y="1116"/>
                    </a:lnTo>
                    <a:lnTo>
                      <a:pt x="1192" y="1112"/>
                    </a:lnTo>
                    <a:lnTo>
                      <a:pt x="1196" y="1116"/>
                    </a:lnTo>
                    <a:lnTo>
                      <a:pt x="1196" y="1118"/>
                    </a:lnTo>
                    <a:lnTo>
                      <a:pt x="1189" y="1118"/>
                    </a:lnTo>
                    <a:lnTo>
                      <a:pt x="1182" y="1118"/>
                    </a:lnTo>
                    <a:lnTo>
                      <a:pt x="1178" y="1121"/>
                    </a:lnTo>
                    <a:lnTo>
                      <a:pt x="1175" y="1123"/>
                    </a:lnTo>
                    <a:lnTo>
                      <a:pt x="1170" y="1123"/>
                    </a:lnTo>
                    <a:lnTo>
                      <a:pt x="1170" y="1126"/>
                    </a:lnTo>
                    <a:lnTo>
                      <a:pt x="1170" y="1128"/>
                    </a:lnTo>
                    <a:lnTo>
                      <a:pt x="1163" y="1125"/>
                    </a:lnTo>
                    <a:lnTo>
                      <a:pt x="1159" y="1118"/>
                    </a:lnTo>
                    <a:lnTo>
                      <a:pt x="1159" y="1121"/>
                    </a:lnTo>
                    <a:lnTo>
                      <a:pt x="1158" y="1123"/>
                    </a:lnTo>
                    <a:lnTo>
                      <a:pt x="1161" y="1123"/>
                    </a:lnTo>
                    <a:lnTo>
                      <a:pt x="1161" y="1125"/>
                    </a:lnTo>
                    <a:lnTo>
                      <a:pt x="1168" y="1132"/>
                    </a:lnTo>
                    <a:lnTo>
                      <a:pt x="1168" y="1133"/>
                    </a:lnTo>
                    <a:lnTo>
                      <a:pt x="1166" y="1132"/>
                    </a:lnTo>
                    <a:lnTo>
                      <a:pt x="1163" y="1135"/>
                    </a:lnTo>
                    <a:lnTo>
                      <a:pt x="1164" y="1137"/>
                    </a:lnTo>
                    <a:lnTo>
                      <a:pt x="1166" y="1139"/>
                    </a:lnTo>
                    <a:lnTo>
                      <a:pt x="1168" y="1137"/>
                    </a:lnTo>
                    <a:lnTo>
                      <a:pt x="1170" y="1137"/>
                    </a:lnTo>
                    <a:lnTo>
                      <a:pt x="1173" y="1130"/>
                    </a:lnTo>
                    <a:lnTo>
                      <a:pt x="1178" y="1130"/>
                    </a:lnTo>
                    <a:lnTo>
                      <a:pt x="1182" y="1126"/>
                    </a:lnTo>
                    <a:lnTo>
                      <a:pt x="1184" y="1126"/>
                    </a:lnTo>
                    <a:lnTo>
                      <a:pt x="1185" y="1123"/>
                    </a:lnTo>
                    <a:lnTo>
                      <a:pt x="1189" y="1121"/>
                    </a:lnTo>
                    <a:lnTo>
                      <a:pt x="1192" y="1121"/>
                    </a:lnTo>
                    <a:lnTo>
                      <a:pt x="1197" y="1118"/>
                    </a:lnTo>
                    <a:lnTo>
                      <a:pt x="1201" y="1118"/>
                    </a:lnTo>
                    <a:lnTo>
                      <a:pt x="1204" y="1118"/>
                    </a:lnTo>
                    <a:lnTo>
                      <a:pt x="1204" y="1118"/>
                    </a:lnTo>
                    <a:lnTo>
                      <a:pt x="1201" y="1118"/>
                    </a:lnTo>
                    <a:lnTo>
                      <a:pt x="1197" y="1116"/>
                    </a:lnTo>
                    <a:lnTo>
                      <a:pt x="1201" y="1116"/>
                    </a:lnTo>
                    <a:lnTo>
                      <a:pt x="1210" y="1112"/>
                    </a:lnTo>
                    <a:lnTo>
                      <a:pt x="1215" y="1116"/>
                    </a:lnTo>
                    <a:lnTo>
                      <a:pt x="1217" y="1121"/>
                    </a:lnTo>
                    <a:lnTo>
                      <a:pt x="1217" y="1123"/>
                    </a:lnTo>
                    <a:lnTo>
                      <a:pt x="1213" y="1126"/>
                    </a:lnTo>
                    <a:lnTo>
                      <a:pt x="1210" y="1126"/>
                    </a:lnTo>
                    <a:lnTo>
                      <a:pt x="1210" y="1130"/>
                    </a:lnTo>
                    <a:lnTo>
                      <a:pt x="1213" y="1130"/>
                    </a:lnTo>
                    <a:lnTo>
                      <a:pt x="1213" y="1133"/>
                    </a:lnTo>
                    <a:lnTo>
                      <a:pt x="1215" y="1132"/>
                    </a:lnTo>
                    <a:lnTo>
                      <a:pt x="1217" y="1128"/>
                    </a:lnTo>
                    <a:lnTo>
                      <a:pt x="1220" y="1125"/>
                    </a:lnTo>
                    <a:lnTo>
                      <a:pt x="1224" y="1125"/>
                    </a:lnTo>
                    <a:lnTo>
                      <a:pt x="1227" y="1126"/>
                    </a:lnTo>
                    <a:lnTo>
                      <a:pt x="1224" y="1128"/>
                    </a:lnTo>
                    <a:lnTo>
                      <a:pt x="1224" y="1130"/>
                    </a:lnTo>
                    <a:lnTo>
                      <a:pt x="1229" y="1130"/>
                    </a:lnTo>
                    <a:lnTo>
                      <a:pt x="1232" y="1132"/>
                    </a:lnTo>
                    <a:lnTo>
                      <a:pt x="1234" y="1133"/>
                    </a:lnTo>
                    <a:lnTo>
                      <a:pt x="1232" y="1132"/>
                    </a:lnTo>
                    <a:lnTo>
                      <a:pt x="1229" y="1133"/>
                    </a:lnTo>
                    <a:lnTo>
                      <a:pt x="1229" y="1137"/>
                    </a:lnTo>
                    <a:lnTo>
                      <a:pt x="1234" y="1139"/>
                    </a:lnTo>
                    <a:lnTo>
                      <a:pt x="1236" y="1140"/>
                    </a:lnTo>
                    <a:lnTo>
                      <a:pt x="1232" y="1144"/>
                    </a:lnTo>
                    <a:lnTo>
                      <a:pt x="1229" y="1140"/>
                    </a:lnTo>
                    <a:lnTo>
                      <a:pt x="1229" y="1144"/>
                    </a:lnTo>
                    <a:lnTo>
                      <a:pt x="1232" y="1146"/>
                    </a:lnTo>
                    <a:lnTo>
                      <a:pt x="1232" y="1149"/>
                    </a:lnTo>
                    <a:lnTo>
                      <a:pt x="1229" y="1149"/>
                    </a:lnTo>
                    <a:lnTo>
                      <a:pt x="1229" y="1152"/>
                    </a:lnTo>
                    <a:lnTo>
                      <a:pt x="1224" y="1154"/>
                    </a:lnTo>
                    <a:lnTo>
                      <a:pt x="1220" y="1151"/>
                    </a:lnTo>
                    <a:lnTo>
                      <a:pt x="1224" y="1154"/>
                    </a:lnTo>
                    <a:lnTo>
                      <a:pt x="1229" y="1156"/>
                    </a:lnTo>
                    <a:lnTo>
                      <a:pt x="1232" y="1156"/>
                    </a:lnTo>
                    <a:lnTo>
                      <a:pt x="1232" y="1159"/>
                    </a:lnTo>
                    <a:lnTo>
                      <a:pt x="1229" y="1159"/>
                    </a:lnTo>
                    <a:lnTo>
                      <a:pt x="1229" y="1159"/>
                    </a:lnTo>
                    <a:lnTo>
                      <a:pt x="1227" y="1159"/>
                    </a:lnTo>
                    <a:lnTo>
                      <a:pt x="1229" y="1161"/>
                    </a:lnTo>
                    <a:lnTo>
                      <a:pt x="1232" y="1161"/>
                    </a:lnTo>
                    <a:lnTo>
                      <a:pt x="1232" y="1161"/>
                    </a:lnTo>
                    <a:lnTo>
                      <a:pt x="1232" y="1165"/>
                    </a:lnTo>
                    <a:lnTo>
                      <a:pt x="1232" y="1168"/>
                    </a:lnTo>
                    <a:lnTo>
                      <a:pt x="1229" y="1168"/>
                    </a:lnTo>
                    <a:lnTo>
                      <a:pt x="1227" y="1172"/>
                    </a:lnTo>
                    <a:lnTo>
                      <a:pt x="1224" y="1173"/>
                    </a:lnTo>
                    <a:lnTo>
                      <a:pt x="1218" y="1173"/>
                    </a:lnTo>
                    <a:lnTo>
                      <a:pt x="1215" y="1177"/>
                    </a:lnTo>
                    <a:lnTo>
                      <a:pt x="1213" y="1177"/>
                    </a:lnTo>
                    <a:lnTo>
                      <a:pt x="1211" y="1180"/>
                    </a:lnTo>
                    <a:lnTo>
                      <a:pt x="1210" y="1180"/>
                    </a:lnTo>
                    <a:lnTo>
                      <a:pt x="1210" y="1182"/>
                    </a:lnTo>
                    <a:lnTo>
                      <a:pt x="1204" y="1182"/>
                    </a:lnTo>
                    <a:lnTo>
                      <a:pt x="1204" y="1180"/>
                    </a:lnTo>
                    <a:lnTo>
                      <a:pt x="1201" y="1182"/>
                    </a:lnTo>
                    <a:lnTo>
                      <a:pt x="1197" y="1182"/>
                    </a:lnTo>
                    <a:lnTo>
                      <a:pt x="1197" y="1180"/>
                    </a:lnTo>
                    <a:lnTo>
                      <a:pt x="1194" y="1182"/>
                    </a:lnTo>
                    <a:lnTo>
                      <a:pt x="1191" y="1182"/>
                    </a:lnTo>
                    <a:lnTo>
                      <a:pt x="1189" y="1180"/>
                    </a:lnTo>
                    <a:lnTo>
                      <a:pt x="1187" y="1180"/>
                    </a:lnTo>
                    <a:lnTo>
                      <a:pt x="1187" y="1182"/>
                    </a:lnTo>
                    <a:lnTo>
                      <a:pt x="1185" y="1184"/>
                    </a:lnTo>
                    <a:lnTo>
                      <a:pt x="1182" y="1184"/>
                    </a:lnTo>
                    <a:lnTo>
                      <a:pt x="1182" y="1186"/>
                    </a:lnTo>
                    <a:lnTo>
                      <a:pt x="1182" y="1186"/>
                    </a:lnTo>
                    <a:lnTo>
                      <a:pt x="1182" y="1187"/>
                    </a:lnTo>
                    <a:lnTo>
                      <a:pt x="1178" y="1191"/>
                    </a:lnTo>
                    <a:lnTo>
                      <a:pt x="1175" y="1189"/>
                    </a:lnTo>
                    <a:lnTo>
                      <a:pt x="1175" y="1191"/>
                    </a:lnTo>
                    <a:lnTo>
                      <a:pt x="1175" y="1196"/>
                    </a:lnTo>
                    <a:lnTo>
                      <a:pt x="1170" y="1196"/>
                    </a:lnTo>
                    <a:lnTo>
                      <a:pt x="1170" y="1199"/>
                    </a:lnTo>
                    <a:lnTo>
                      <a:pt x="1168" y="1199"/>
                    </a:lnTo>
                    <a:lnTo>
                      <a:pt x="1166" y="1203"/>
                    </a:lnTo>
                    <a:lnTo>
                      <a:pt x="1164" y="1203"/>
                    </a:lnTo>
                    <a:lnTo>
                      <a:pt x="1161" y="1203"/>
                    </a:lnTo>
                    <a:lnTo>
                      <a:pt x="1158" y="1203"/>
                    </a:lnTo>
                    <a:lnTo>
                      <a:pt x="1158" y="1205"/>
                    </a:lnTo>
                    <a:lnTo>
                      <a:pt x="1156" y="1206"/>
                    </a:lnTo>
                    <a:lnTo>
                      <a:pt x="1152" y="1205"/>
                    </a:lnTo>
                    <a:lnTo>
                      <a:pt x="1147" y="1205"/>
                    </a:lnTo>
                    <a:lnTo>
                      <a:pt x="1145" y="1205"/>
                    </a:lnTo>
                    <a:lnTo>
                      <a:pt x="1142" y="1205"/>
                    </a:lnTo>
                    <a:lnTo>
                      <a:pt x="1140" y="1205"/>
                    </a:lnTo>
                    <a:lnTo>
                      <a:pt x="1131" y="1208"/>
                    </a:lnTo>
                    <a:lnTo>
                      <a:pt x="1128" y="1206"/>
                    </a:lnTo>
                    <a:lnTo>
                      <a:pt x="1130" y="1205"/>
                    </a:lnTo>
                    <a:lnTo>
                      <a:pt x="1128" y="1205"/>
                    </a:lnTo>
                    <a:lnTo>
                      <a:pt x="1124" y="1206"/>
                    </a:lnTo>
                    <a:lnTo>
                      <a:pt x="1123" y="1206"/>
                    </a:lnTo>
                    <a:lnTo>
                      <a:pt x="1118" y="1203"/>
                    </a:lnTo>
                    <a:lnTo>
                      <a:pt x="1116" y="1205"/>
                    </a:lnTo>
                    <a:lnTo>
                      <a:pt x="1111" y="1203"/>
                    </a:lnTo>
                    <a:lnTo>
                      <a:pt x="1109" y="1203"/>
                    </a:lnTo>
                    <a:lnTo>
                      <a:pt x="1107" y="1203"/>
                    </a:lnTo>
                    <a:lnTo>
                      <a:pt x="1105" y="1203"/>
                    </a:lnTo>
                    <a:lnTo>
                      <a:pt x="1100" y="1203"/>
                    </a:lnTo>
                    <a:lnTo>
                      <a:pt x="1097" y="1199"/>
                    </a:lnTo>
                    <a:lnTo>
                      <a:pt x="1093" y="1203"/>
                    </a:lnTo>
                    <a:lnTo>
                      <a:pt x="1090" y="1203"/>
                    </a:lnTo>
                    <a:lnTo>
                      <a:pt x="1086" y="1199"/>
                    </a:lnTo>
                    <a:lnTo>
                      <a:pt x="1083" y="1203"/>
                    </a:lnTo>
                    <a:lnTo>
                      <a:pt x="1083" y="1203"/>
                    </a:lnTo>
                    <a:lnTo>
                      <a:pt x="1078" y="1203"/>
                    </a:lnTo>
                    <a:lnTo>
                      <a:pt x="1074" y="1199"/>
                    </a:lnTo>
                    <a:lnTo>
                      <a:pt x="1067" y="1203"/>
                    </a:lnTo>
                    <a:lnTo>
                      <a:pt x="1062" y="1199"/>
                    </a:lnTo>
                    <a:lnTo>
                      <a:pt x="1060" y="1196"/>
                    </a:lnTo>
                    <a:lnTo>
                      <a:pt x="1057" y="1199"/>
                    </a:lnTo>
                    <a:lnTo>
                      <a:pt x="1055" y="1199"/>
                    </a:lnTo>
                    <a:lnTo>
                      <a:pt x="1057" y="1203"/>
                    </a:lnTo>
                    <a:lnTo>
                      <a:pt x="1055" y="1203"/>
                    </a:lnTo>
                    <a:lnTo>
                      <a:pt x="1052" y="1203"/>
                    </a:lnTo>
                    <a:lnTo>
                      <a:pt x="1046" y="1210"/>
                    </a:lnTo>
                    <a:lnTo>
                      <a:pt x="1043" y="1212"/>
                    </a:lnTo>
                    <a:lnTo>
                      <a:pt x="1043" y="1213"/>
                    </a:lnTo>
                    <a:lnTo>
                      <a:pt x="1041" y="1217"/>
                    </a:lnTo>
                    <a:lnTo>
                      <a:pt x="1041" y="1220"/>
                    </a:lnTo>
                    <a:lnTo>
                      <a:pt x="1038" y="1222"/>
                    </a:lnTo>
                    <a:lnTo>
                      <a:pt x="1032" y="1222"/>
                    </a:lnTo>
                    <a:lnTo>
                      <a:pt x="1029" y="1226"/>
                    </a:lnTo>
                    <a:lnTo>
                      <a:pt x="1024" y="1226"/>
                    </a:lnTo>
                    <a:lnTo>
                      <a:pt x="1020" y="1227"/>
                    </a:lnTo>
                    <a:lnTo>
                      <a:pt x="1020" y="1231"/>
                    </a:lnTo>
                    <a:lnTo>
                      <a:pt x="1018" y="1227"/>
                    </a:lnTo>
                    <a:lnTo>
                      <a:pt x="1015" y="1231"/>
                    </a:lnTo>
                    <a:lnTo>
                      <a:pt x="1015" y="1232"/>
                    </a:lnTo>
                    <a:lnTo>
                      <a:pt x="1012" y="1232"/>
                    </a:lnTo>
                    <a:lnTo>
                      <a:pt x="1006" y="1236"/>
                    </a:lnTo>
                    <a:lnTo>
                      <a:pt x="1006" y="1238"/>
                    </a:lnTo>
                    <a:lnTo>
                      <a:pt x="1005" y="1238"/>
                    </a:lnTo>
                    <a:lnTo>
                      <a:pt x="1001" y="1245"/>
                    </a:lnTo>
                    <a:lnTo>
                      <a:pt x="994" y="1248"/>
                    </a:lnTo>
                    <a:lnTo>
                      <a:pt x="992" y="1255"/>
                    </a:lnTo>
                    <a:lnTo>
                      <a:pt x="987" y="1255"/>
                    </a:lnTo>
                    <a:lnTo>
                      <a:pt x="984" y="1260"/>
                    </a:lnTo>
                    <a:lnTo>
                      <a:pt x="980" y="1260"/>
                    </a:lnTo>
                    <a:lnTo>
                      <a:pt x="979" y="1266"/>
                    </a:lnTo>
                    <a:lnTo>
                      <a:pt x="979" y="1269"/>
                    </a:lnTo>
                    <a:lnTo>
                      <a:pt x="970" y="1274"/>
                    </a:lnTo>
                    <a:lnTo>
                      <a:pt x="968" y="1278"/>
                    </a:lnTo>
                    <a:lnTo>
                      <a:pt x="959" y="1281"/>
                    </a:lnTo>
                    <a:lnTo>
                      <a:pt x="954" y="1281"/>
                    </a:lnTo>
                    <a:lnTo>
                      <a:pt x="958" y="1281"/>
                    </a:lnTo>
                    <a:lnTo>
                      <a:pt x="968" y="1278"/>
                    </a:lnTo>
                    <a:lnTo>
                      <a:pt x="975" y="1274"/>
                    </a:lnTo>
                    <a:lnTo>
                      <a:pt x="980" y="1271"/>
                    </a:lnTo>
                    <a:lnTo>
                      <a:pt x="985" y="1266"/>
                    </a:lnTo>
                    <a:lnTo>
                      <a:pt x="989" y="1260"/>
                    </a:lnTo>
                    <a:lnTo>
                      <a:pt x="992" y="1259"/>
                    </a:lnTo>
                    <a:lnTo>
                      <a:pt x="1001" y="1250"/>
                    </a:lnTo>
                    <a:lnTo>
                      <a:pt x="1012" y="1245"/>
                    </a:lnTo>
                    <a:lnTo>
                      <a:pt x="1020" y="1238"/>
                    </a:lnTo>
                    <a:lnTo>
                      <a:pt x="1024" y="1238"/>
                    </a:lnTo>
                    <a:lnTo>
                      <a:pt x="1029" y="1236"/>
                    </a:lnTo>
                    <a:lnTo>
                      <a:pt x="1038" y="1234"/>
                    </a:lnTo>
                    <a:lnTo>
                      <a:pt x="1048" y="1231"/>
                    </a:lnTo>
                    <a:lnTo>
                      <a:pt x="1052" y="1231"/>
                    </a:lnTo>
                    <a:lnTo>
                      <a:pt x="1055" y="1227"/>
                    </a:lnTo>
                    <a:lnTo>
                      <a:pt x="1067" y="1227"/>
                    </a:lnTo>
                    <a:lnTo>
                      <a:pt x="1071" y="1231"/>
                    </a:lnTo>
                    <a:lnTo>
                      <a:pt x="1079" y="1234"/>
                    </a:lnTo>
                    <a:lnTo>
                      <a:pt x="1079" y="1236"/>
                    </a:lnTo>
                    <a:lnTo>
                      <a:pt x="1074" y="1236"/>
                    </a:lnTo>
                    <a:lnTo>
                      <a:pt x="1074" y="1236"/>
                    </a:lnTo>
                    <a:lnTo>
                      <a:pt x="1074" y="1238"/>
                    </a:lnTo>
                    <a:lnTo>
                      <a:pt x="1078" y="1238"/>
                    </a:lnTo>
                    <a:lnTo>
                      <a:pt x="1079" y="1238"/>
                    </a:lnTo>
                    <a:lnTo>
                      <a:pt x="1083" y="1241"/>
                    </a:lnTo>
                    <a:lnTo>
                      <a:pt x="1079" y="1241"/>
                    </a:lnTo>
                    <a:lnTo>
                      <a:pt x="1083" y="1243"/>
                    </a:lnTo>
                    <a:lnTo>
                      <a:pt x="1078" y="1250"/>
                    </a:lnTo>
                    <a:lnTo>
                      <a:pt x="1074" y="1250"/>
                    </a:lnTo>
                    <a:lnTo>
                      <a:pt x="1071" y="1253"/>
                    </a:lnTo>
                    <a:lnTo>
                      <a:pt x="1069" y="1253"/>
                    </a:lnTo>
                    <a:lnTo>
                      <a:pt x="1064" y="1255"/>
                    </a:lnTo>
                    <a:lnTo>
                      <a:pt x="1060" y="1255"/>
                    </a:lnTo>
                    <a:lnTo>
                      <a:pt x="1057" y="1255"/>
                    </a:lnTo>
                    <a:lnTo>
                      <a:pt x="1055" y="1253"/>
                    </a:lnTo>
                    <a:lnTo>
                      <a:pt x="1052" y="1255"/>
                    </a:lnTo>
                    <a:lnTo>
                      <a:pt x="1048" y="1255"/>
                    </a:lnTo>
                    <a:lnTo>
                      <a:pt x="1043" y="1255"/>
                    </a:lnTo>
                    <a:lnTo>
                      <a:pt x="1039" y="1255"/>
                    </a:lnTo>
                    <a:lnTo>
                      <a:pt x="1043" y="1255"/>
                    </a:lnTo>
                    <a:lnTo>
                      <a:pt x="1048" y="1255"/>
                    </a:lnTo>
                    <a:lnTo>
                      <a:pt x="1055" y="1259"/>
                    </a:lnTo>
                    <a:lnTo>
                      <a:pt x="1057" y="1260"/>
                    </a:lnTo>
                    <a:lnTo>
                      <a:pt x="1058" y="1262"/>
                    </a:lnTo>
                    <a:lnTo>
                      <a:pt x="1062" y="1260"/>
                    </a:lnTo>
                    <a:lnTo>
                      <a:pt x="1065" y="1259"/>
                    </a:lnTo>
                    <a:lnTo>
                      <a:pt x="1069" y="1259"/>
                    </a:lnTo>
                    <a:lnTo>
                      <a:pt x="1071" y="1260"/>
                    </a:lnTo>
                    <a:lnTo>
                      <a:pt x="1071" y="1260"/>
                    </a:lnTo>
                    <a:lnTo>
                      <a:pt x="1074" y="1262"/>
                    </a:lnTo>
                    <a:lnTo>
                      <a:pt x="1071" y="1266"/>
                    </a:lnTo>
                    <a:lnTo>
                      <a:pt x="1065" y="1274"/>
                    </a:lnTo>
                    <a:lnTo>
                      <a:pt x="1064" y="1274"/>
                    </a:lnTo>
                    <a:lnTo>
                      <a:pt x="1060" y="1278"/>
                    </a:lnTo>
                    <a:lnTo>
                      <a:pt x="1067" y="1278"/>
                    </a:lnTo>
                    <a:lnTo>
                      <a:pt x="1067" y="1278"/>
                    </a:lnTo>
                    <a:lnTo>
                      <a:pt x="1065" y="1281"/>
                    </a:lnTo>
                    <a:lnTo>
                      <a:pt x="1067" y="1283"/>
                    </a:lnTo>
                    <a:lnTo>
                      <a:pt x="1067" y="1286"/>
                    </a:lnTo>
                    <a:lnTo>
                      <a:pt x="1067" y="1292"/>
                    </a:lnTo>
                    <a:lnTo>
                      <a:pt x="1069" y="1292"/>
                    </a:lnTo>
                    <a:lnTo>
                      <a:pt x="1071" y="1297"/>
                    </a:lnTo>
                    <a:lnTo>
                      <a:pt x="1074" y="1297"/>
                    </a:lnTo>
                    <a:lnTo>
                      <a:pt x="1074" y="1299"/>
                    </a:lnTo>
                    <a:lnTo>
                      <a:pt x="1079" y="1299"/>
                    </a:lnTo>
                    <a:lnTo>
                      <a:pt x="1079" y="1302"/>
                    </a:lnTo>
                    <a:lnTo>
                      <a:pt x="1078" y="1302"/>
                    </a:lnTo>
                    <a:lnTo>
                      <a:pt x="1079" y="1305"/>
                    </a:lnTo>
                    <a:lnTo>
                      <a:pt x="1086" y="1305"/>
                    </a:lnTo>
                    <a:lnTo>
                      <a:pt x="1090" y="1307"/>
                    </a:lnTo>
                    <a:lnTo>
                      <a:pt x="1091" y="1307"/>
                    </a:lnTo>
                    <a:lnTo>
                      <a:pt x="1093" y="1309"/>
                    </a:lnTo>
                    <a:lnTo>
                      <a:pt x="1097" y="1309"/>
                    </a:lnTo>
                    <a:lnTo>
                      <a:pt x="1102" y="1309"/>
                    </a:lnTo>
                    <a:lnTo>
                      <a:pt x="1102" y="1309"/>
                    </a:lnTo>
                    <a:lnTo>
                      <a:pt x="1107" y="1305"/>
                    </a:lnTo>
                    <a:lnTo>
                      <a:pt x="1109" y="1309"/>
                    </a:lnTo>
                    <a:lnTo>
                      <a:pt x="1107" y="1309"/>
                    </a:lnTo>
                    <a:lnTo>
                      <a:pt x="1112" y="1309"/>
                    </a:lnTo>
                    <a:lnTo>
                      <a:pt x="1118" y="1312"/>
                    </a:lnTo>
                    <a:lnTo>
                      <a:pt x="1118" y="1314"/>
                    </a:lnTo>
                    <a:lnTo>
                      <a:pt x="1116" y="1314"/>
                    </a:lnTo>
                    <a:lnTo>
                      <a:pt x="1114" y="1318"/>
                    </a:lnTo>
                    <a:lnTo>
                      <a:pt x="1118" y="1318"/>
                    </a:lnTo>
                    <a:lnTo>
                      <a:pt x="1121" y="1318"/>
                    </a:lnTo>
                    <a:lnTo>
                      <a:pt x="1123" y="1319"/>
                    </a:lnTo>
                    <a:lnTo>
                      <a:pt x="1119" y="1321"/>
                    </a:lnTo>
                    <a:lnTo>
                      <a:pt x="1118" y="1319"/>
                    </a:lnTo>
                    <a:lnTo>
                      <a:pt x="1114" y="1319"/>
                    </a:lnTo>
                    <a:lnTo>
                      <a:pt x="1109" y="1321"/>
                    </a:lnTo>
                    <a:lnTo>
                      <a:pt x="1102" y="1326"/>
                    </a:lnTo>
                    <a:lnTo>
                      <a:pt x="1097" y="1326"/>
                    </a:lnTo>
                    <a:lnTo>
                      <a:pt x="1093" y="1328"/>
                    </a:lnTo>
                    <a:lnTo>
                      <a:pt x="1086" y="1330"/>
                    </a:lnTo>
                    <a:lnTo>
                      <a:pt x="1083" y="1332"/>
                    </a:lnTo>
                    <a:lnTo>
                      <a:pt x="1078" y="1332"/>
                    </a:lnTo>
                    <a:lnTo>
                      <a:pt x="1079" y="1333"/>
                    </a:lnTo>
                    <a:lnTo>
                      <a:pt x="1074" y="1333"/>
                    </a:lnTo>
                    <a:lnTo>
                      <a:pt x="1074" y="1330"/>
                    </a:lnTo>
                    <a:lnTo>
                      <a:pt x="1071" y="1330"/>
                    </a:lnTo>
                    <a:lnTo>
                      <a:pt x="1071" y="1332"/>
                    </a:lnTo>
                    <a:lnTo>
                      <a:pt x="1069" y="1332"/>
                    </a:lnTo>
                    <a:lnTo>
                      <a:pt x="1067" y="1335"/>
                    </a:lnTo>
                    <a:lnTo>
                      <a:pt x="1067" y="1337"/>
                    </a:lnTo>
                    <a:lnTo>
                      <a:pt x="1062" y="1340"/>
                    </a:lnTo>
                    <a:lnTo>
                      <a:pt x="1057" y="1345"/>
                    </a:lnTo>
                    <a:lnTo>
                      <a:pt x="1055" y="1347"/>
                    </a:lnTo>
                    <a:lnTo>
                      <a:pt x="1052" y="1351"/>
                    </a:lnTo>
                    <a:lnTo>
                      <a:pt x="1048" y="1351"/>
                    </a:lnTo>
                    <a:lnTo>
                      <a:pt x="1048" y="1351"/>
                    </a:lnTo>
                    <a:lnTo>
                      <a:pt x="1048" y="1354"/>
                    </a:lnTo>
                    <a:lnTo>
                      <a:pt x="1046" y="1356"/>
                    </a:lnTo>
                    <a:lnTo>
                      <a:pt x="1043" y="1354"/>
                    </a:lnTo>
                    <a:lnTo>
                      <a:pt x="1043" y="1356"/>
                    </a:lnTo>
                    <a:lnTo>
                      <a:pt x="1039" y="1352"/>
                    </a:lnTo>
                    <a:lnTo>
                      <a:pt x="1039" y="1349"/>
                    </a:lnTo>
                    <a:lnTo>
                      <a:pt x="1038" y="1347"/>
                    </a:lnTo>
                    <a:lnTo>
                      <a:pt x="1036" y="1349"/>
                    </a:lnTo>
                    <a:lnTo>
                      <a:pt x="1034" y="1345"/>
                    </a:lnTo>
                    <a:lnTo>
                      <a:pt x="1034" y="1342"/>
                    </a:lnTo>
                    <a:lnTo>
                      <a:pt x="1034" y="1340"/>
                    </a:lnTo>
                    <a:lnTo>
                      <a:pt x="1036" y="1333"/>
                    </a:lnTo>
                    <a:lnTo>
                      <a:pt x="1041" y="1330"/>
                    </a:lnTo>
                    <a:lnTo>
                      <a:pt x="1041" y="1328"/>
                    </a:lnTo>
                    <a:lnTo>
                      <a:pt x="1048" y="1323"/>
                    </a:lnTo>
                    <a:lnTo>
                      <a:pt x="1055" y="1321"/>
                    </a:lnTo>
                    <a:lnTo>
                      <a:pt x="1060" y="1318"/>
                    </a:lnTo>
                    <a:lnTo>
                      <a:pt x="1065" y="1318"/>
                    </a:lnTo>
                    <a:lnTo>
                      <a:pt x="1069" y="1318"/>
                    </a:lnTo>
                    <a:lnTo>
                      <a:pt x="1069" y="1319"/>
                    </a:lnTo>
                    <a:lnTo>
                      <a:pt x="1071" y="1321"/>
                    </a:lnTo>
                    <a:lnTo>
                      <a:pt x="1071" y="1319"/>
                    </a:lnTo>
                    <a:lnTo>
                      <a:pt x="1071" y="1318"/>
                    </a:lnTo>
                    <a:lnTo>
                      <a:pt x="1074" y="1318"/>
                    </a:lnTo>
                    <a:lnTo>
                      <a:pt x="1078" y="1318"/>
                    </a:lnTo>
                    <a:lnTo>
                      <a:pt x="1083" y="1314"/>
                    </a:lnTo>
                    <a:lnTo>
                      <a:pt x="1078" y="1318"/>
                    </a:lnTo>
                    <a:lnTo>
                      <a:pt x="1071" y="1314"/>
                    </a:lnTo>
                    <a:lnTo>
                      <a:pt x="1069" y="1312"/>
                    </a:lnTo>
                    <a:lnTo>
                      <a:pt x="1065" y="1312"/>
                    </a:lnTo>
                    <a:lnTo>
                      <a:pt x="1062" y="1318"/>
                    </a:lnTo>
                    <a:lnTo>
                      <a:pt x="1058" y="1314"/>
                    </a:lnTo>
                    <a:lnTo>
                      <a:pt x="1062" y="1312"/>
                    </a:lnTo>
                    <a:lnTo>
                      <a:pt x="1065" y="1309"/>
                    </a:lnTo>
                    <a:lnTo>
                      <a:pt x="1069" y="1307"/>
                    </a:lnTo>
                    <a:lnTo>
                      <a:pt x="1069" y="1305"/>
                    </a:lnTo>
                    <a:lnTo>
                      <a:pt x="1067" y="1307"/>
                    </a:lnTo>
                    <a:lnTo>
                      <a:pt x="1067" y="1304"/>
                    </a:lnTo>
                    <a:lnTo>
                      <a:pt x="1062" y="1309"/>
                    </a:lnTo>
                    <a:lnTo>
                      <a:pt x="1060" y="1309"/>
                    </a:lnTo>
                    <a:lnTo>
                      <a:pt x="1055" y="1312"/>
                    </a:lnTo>
                    <a:lnTo>
                      <a:pt x="1052" y="1312"/>
                    </a:lnTo>
                    <a:lnTo>
                      <a:pt x="1052" y="1318"/>
                    </a:lnTo>
                    <a:lnTo>
                      <a:pt x="1043" y="1318"/>
                    </a:lnTo>
                    <a:lnTo>
                      <a:pt x="1043" y="1318"/>
                    </a:lnTo>
                    <a:lnTo>
                      <a:pt x="1043" y="1314"/>
                    </a:lnTo>
                    <a:lnTo>
                      <a:pt x="1041" y="1314"/>
                    </a:lnTo>
                    <a:lnTo>
                      <a:pt x="1043" y="1312"/>
                    </a:lnTo>
                    <a:lnTo>
                      <a:pt x="1041" y="1314"/>
                    </a:lnTo>
                    <a:lnTo>
                      <a:pt x="1039" y="1318"/>
                    </a:lnTo>
                    <a:lnTo>
                      <a:pt x="1034" y="1319"/>
                    </a:lnTo>
                    <a:lnTo>
                      <a:pt x="1032" y="1318"/>
                    </a:lnTo>
                    <a:lnTo>
                      <a:pt x="1032" y="1319"/>
                    </a:lnTo>
                    <a:lnTo>
                      <a:pt x="1029" y="1319"/>
                    </a:lnTo>
                    <a:lnTo>
                      <a:pt x="1029" y="1318"/>
                    </a:lnTo>
                    <a:lnTo>
                      <a:pt x="1024" y="1318"/>
                    </a:lnTo>
                    <a:lnTo>
                      <a:pt x="1020" y="1318"/>
                    </a:lnTo>
                    <a:lnTo>
                      <a:pt x="1018" y="1318"/>
                    </a:lnTo>
                    <a:lnTo>
                      <a:pt x="1018" y="1314"/>
                    </a:lnTo>
                    <a:lnTo>
                      <a:pt x="1020" y="1312"/>
                    </a:lnTo>
                    <a:lnTo>
                      <a:pt x="1018" y="1312"/>
                    </a:lnTo>
                    <a:lnTo>
                      <a:pt x="1020" y="1309"/>
                    </a:lnTo>
                    <a:lnTo>
                      <a:pt x="1020" y="1309"/>
                    </a:lnTo>
                    <a:lnTo>
                      <a:pt x="1018" y="1307"/>
                    </a:lnTo>
                    <a:lnTo>
                      <a:pt x="1017" y="1304"/>
                    </a:lnTo>
                    <a:lnTo>
                      <a:pt x="1015" y="1304"/>
                    </a:lnTo>
                    <a:lnTo>
                      <a:pt x="1017" y="1302"/>
                    </a:lnTo>
                    <a:lnTo>
                      <a:pt x="1020" y="1278"/>
                    </a:lnTo>
                    <a:lnTo>
                      <a:pt x="1020" y="1274"/>
                    </a:lnTo>
                    <a:lnTo>
                      <a:pt x="1013" y="1267"/>
                    </a:lnTo>
                    <a:lnTo>
                      <a:pt x="1012" y="1269"/>
                    </a:lnTo>
                    <a:lnTo>
                      <a:pt x="1006" y="1267"/>
                    </a:lnTo>
                    <a:lnTo>
                      <a:pt x="1003" y="1269"/>
                    </a:lnTo>
                    <a:lnTo>
                      <a:pt x="1001" y="1266"/>
                    </a:lnTo>
                    <a:lnTo>
                      <a:pt x="998" y="1266"/>
                    </a:lnTo>
                    <a:lnTo>
                      <a:pt x="998" y="1266"/>
                    </a:lnTo>
                    <a:lnTo>
                      <a:pt x="996" y="1267"/>
                    </a:lnTo>
                    <a:lnTo>
                      <a:pt x="994" y="1271"/>
                    </a:lnTo>
                    <a:lnTo>
                      <a:pt x="987" y="1278"/>
                    </a:lnTo>
                    <a:lnTo>
                      <a:pt x="984" y="1281"/>
                    </a:lnTo>
                    <a:lnTo>
                      <a:pt x="984" y="1283"/>
                    </a:lnTo>
                    <a:lnTo>
                      <a:pt x="980" y="1286"/>
                    </a:lnTo>
                    <a:lnTo>
                      <a:pt x="979" y="1290"/>
                    </a:lnTo>
                    <a:lnTo>
                      <a:pt x="979" y="1293"/>
                    </a:lnTo>
                    <a:lnTo>
                      <a:pt x="975" y="1300"/>
                    </a:lnTo>
                    <a:lnTo>
                      <a:pt x="970" y="1300"/>
                    </a:lnTo>
                    <a:lnTo>
                      <a:pt x="966" y="1307"/>
                    </a:lnTo>
                    <a:lnTo>
                      <a:pt x="966" y="1309"/>
                    </a:lnTo>
                    <a:lnTo>
                      <a:pt x="963" y="1309"/>
                    </a:lnTo>
                    <a:lnTo>
                      <a:pt x="959" y="1309"/>
                    </a:lnTo>
                    <a:lnTo>
                      <a:pt x="958" y="1309"/>
                    </a:lnTo>
                    <a:lnTo>
                      <a:pt x="956" y="1312"/>
                    </a:lnTo>
                    <a:lnTo>
                      <a:pt x="954" y="1312"/>
                    </a:lnTo>
                    <a:lnTo>
                      <a:pt x="951" y="1314"/>
                    </a:lnTo>
                    <a:lnTo>
                      <a:pt x="900" y="1312"/>
                    </a:lnTo>
                    <a:lnTo>
                      <a:pt x="897" y="1314"/>
                    </a:lnTo>
                    <a:lnTo>
                      <a:pt x="893" y="1318"/>
                    </a:lnTo>
                    <a:lnTo>
                      <a:pt x="888" y="1319"/>
                    </a:lnTo>
                    <a:lnTo>
                      <a:pt x="885" y="1323"/>
                    </a:lnTo>
                    <a:lnTo>
                      <a:pt x="878" y="1330"/>
                    </a:lnTo>
                    <a:lnTo>
                      <a:pt x="874" y="1330"/>
                    </a:lnTo>
                    <a:lnTo>
                      <a:pt x="871" y="1333"/>
                    </a:lnTo>
                    <a:lnTo>
                      <a:pt x="855" y="1342"/>
                    </a:lnTo>
                    <a:lnTo>
                      <a:pt x="824" y="1352"/>
                    </a:lnTo>
                    <a:lnTo>
                      <a:pt x="820" y="1359"/>
                    </a:lnTo>
                    <a:lnTo>
                      <a:pt x="815" y="1365"/>
                    </a:lnTo>
                    <a:lnTo>
                      <a:pt x="756" y="1380"/>
                    </a:lnTo>
                    <a:lnTo>
                      <a:pt x="753" y="1373"/>
                    </a:lnTo>
                    <a:lnTo>
                      <a:pt x="756" y="1370"/>
                    </a:lnTo>
                    <a:lnTo>
                      <a:pt x="763" y="1368"/>
                    </a:lnTo>
                    <a:lnTo>
                      <a:pt x="767" y="1365"/>
                    </a:lnTo>
                    <a:lnTo>
                      <a:pt x="767" y="1359"/>
                    </a:lnTo>
                    <a:lnTo>
                      <a:pt x="770" y="1356"/>
                    </a:lnTo>
                    <a:lnTo>
                      <a:pt x="770" y="1333"/>
                    </a:lnTo>
                    <a:lnTo>
                      <a:pt x="760" y="1281"/>
                    </a:lnTo>
                    <a:lnTo>
                      <a:pt x="749" y="1272"/>
                    </a:lnTo>
                    <a:lnTo>
                      <a:pt x="744" y="1266"/>
                    </a:lnTo>
                    <a:lnTo>
                      <a:pt x="676" y="1234"/>
                    </a:lnTo>
                    <a:lnTo>
                      <a:pt x="674" y="1232"/>
                    </a:lnTo>
                    <a:lnTo>
                      <a:pt x="671" y="1231"/>
                    </a:lnTo>
                    <a:lnTo>
                      <a:pt x="669" y="1231"/>
                    </a:lnTo>
                    <a:lnTo>
                      <a:pt x="661" y="1231"/>
                    </a:lnTo>
                    <a:lnTo>
                      <a:pt x="659" y="1227"/>
                    </a:lnTo>
                    <a:lnTo>
                      <a:pt x="657" y="1226"/>
                    </a:lnTo>
                    <a:lnTo>
                      <a:pt x="654" y="1227"/>
                    </a:lnTo>
                    <a:lnTo>
                      <a:pt x="648" y="1227"/>
                    </a:lnTo>
                    <a:lnTo>
                      <a:pt x="647" y="1226"/>
                    </a:lnTo>
                    <a:lnTo>
                      <a:pt x="643" y="1222"/>
                    </a:lnTo>
                    <a:lnTo>
                      <a:pt x="640" y="1222"/>
                    </a:lnTo>
                    <a:lnTo>
                      <a:pt x="634" y="1220"/>
                    </a:lnTo>
                    <a:lnTo>
                      <a:pt x="633" y="1217"/>
                    </a:lnTo>
                    <a:lnTo>
                      <a:pt x="631" y="1217"/>
                    </a:lnTo>
                    <a:lnTo>
                      <a:pt x="628" y="1213"/>
                    </a:lnTo>
                    <a:lnTo>
                      <a:pt x="624" y="1213"/>
                    </a:lnTo>
                    <a:lnTo>
                      <a:pt x="621" y="1212"/>
                    </a:lnTo>
                    <a:lnTo>
                      <a:pt x="617" y="1213"/>
                    </a:lnTo>
                    <a:lnTo>
                      <a:pt x="617" y="1213"/>
                    </a:lnTo>
                    <a:lnTo>
                      <a:pt x="615" y="1212"/>
                    </a:lnTo>
                    <a:lnTo>
                      <a:pt x="612" y="1210"/>
                    </a:lnTo>
                    <a:lnTo>
                      <a:pt x="612" y="1210"/>
                    </a:lnTo>
                    <a:lnTo>
                      <a:pt x="608" y="1208"/>
                    </a:lnTo>
                    <a:lnTo>
                      <a:pt x="607" y="1208"/>
                    </a:lnTo>
                    <a:lnTo>
                      <a:pt x="605" y="1205"/>
                    </a:lnTo>
                    <a:lnTo>
                      <a:pt x="605" y="1203"/>
                    </a:lnTo>
                    <a:lnTo>
                      <a:pt x="600" y="1203"/>
                    </a:lnTo>
                    <a:lnTo>
                      <a:pt x="596" y="1203"/>
                    </a:lnTo>
                    <a:lnTo>
                      <a:pt x="593" y="1199"/>
                    </a:lnTo>
                    <a:lnTo>
                      <a:pt x="152" y="1156"/>
                    </a:lnTo>
                    <a:lnTo>
                      <a:pt x="152" y="1156"/>
                    </a:lnTo>
                    <a:lnTo>
                      <a:pt x="152" y="1156"/>
                    </a:lnTo>
                    <a:close/>
                  </a:path>
                </a:pathLst>
              </a:custGeom>
              <a:solidFill>
                <a:srgbClr val="0058AB"/>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42" name="Freeform 40">
                <a:extLst>
                  <a:ext uri="{FF2B5EF4-FFF2-40B4-BE49-F238E27FC236}">
                    <a16:creationId xmlns:a16="http://schemas.microsoft.com/office/drawing/2014/main" id="{3517779E-7151-C0B3-C990-69AFA43C0BA5}"/>
                  </a:ext>
                </a:extLst>
              </p:cNvPr>
              <p:cNvSpPr>
                <a:spLocks noEditPoints="1"/>
              </p:cNvSpPr>
              <p:nvPr/>
            </p:nvSpPr>
            <p:spPr bwMode="auto">
              <a:xfrm>
                <a:off x="-3176" y="1244600"/>
                <a:ext cx="1454150" cy="1114425"/>
              </a:xfrm>
              <a:custGeom>
                <a:avLst/>
                <a:gdLst/>
                <a:ahLst/>
                <a:cxnLst>
                  <a:cxn ang="0">
                    <a:pos x="800" y="544"/>
                  </a:cxn>
                  <a:cxn ang="0">
                    <a:pos x="878" y="113"/>
                  </a:cxn>
                  <a:cxn ang="0">
                    <a:pos x="824" y="85"/>
                  </a:cxn>
                  <a:cxn ang="0">
                    <a:pos x="775" y="31"/>
                  </a:cxn>
                  <a:cxn ang="0">
                    <a:pos x="767" y="5"/>
                  </a:cxn>
                  <a:cxn ang="0">
                    <a:pos x="687" y="22"/>
                  </a:cxn>
                  <a:cxn ang="0">
                    <a:pos x="551" y="127"/>
                  </a:cxn>
                  <a:cxn ang="0">
                    <a:pos x="558" y="163"/>
                  </a:cxn>
                  <a:cxn ang="0">
                    <a:pos x="525" y="175"/>
                  </a:cxn>
                  <a:cxn ang="0">
                    <a:pos x="464" y="219"/>
                  </a:cxn>
                  <a:cxn ang="0">
                    <a:pos x="492" y="259"/>
                  </a:cxn>
                  <a:cxn ang="0">
                    <a:pos x="473" y="297"/>
                  </a:cxn>
                  <a:cxn ang="0">
                    <a:pos x="372" y="360"/>
                  </a:cxn>
                  <a:cxn ang="0">
                    <a:pos x="379" y="391"/>
                  </a:cxn>
                  <a:cxn ang="0">
                    <a:pos x="403" y="438"/>
                  </a:cxn>
                  <a:cxn ang="0">
                    <a:pos x="416" y="481"/>
                  </a:cxn>
                  <a:cxn ang="0">
                    <a:pos x="433" y="520"/>
                  </a:cxn>
                  <a:cxn ang="0">
                    <a:pos x="351" y="579"/>
                  </a:cxn>
                  <a:cxn ang="0">
                    <a:pos x="325" y="600"/>
                  </a:cxn>
                  <a:cxn ang="0">
                    <a:pos x="386" y="582"/>
                  </a:cxn>
                  <a:cxn ang="0">
                    <a:pos x="445" y="547"/>
                  </a:cxn>
                  <a:cxn ang="0">
                    <a:pos x="494" y="511"/>
                  </a:cxn>
                  <a:cxn ang="0">
                    <a:pos x="537" y="455"/>
                  </a:cxn>
                  <a:cxn ang="0">
                    <a:pos x="572" y="448"/>
                  </a:cxn>
                  <a:cxn ang="0">
                    <a:pos x="575" y="488"/>
                  </a:cxn>
                  <a:cxn ang="0">
                    <a:pos x="621" y="450"/>
                  </a:cxn>
                  <a:cxn ang="0">
                    <a:pos x="652" y="466"/>
                  </a:cxn>
                  <a:cxn ang="0">
                    <a:pos x="704" y="504"/>
                  </a:cxn>
                  <a:cxn ang="0">
                    <a:pos x="746" y="544"/>
                  </a:cxn>
                  <a:cxn ang="0">
                    <a:pos x="772" y="563"/>
                  </a:cxn>
                  <a:cxn ang="0">
                    <a:pos x="794" y="591"/>
                  </a:cxn>
                  <a:cxn ang="0">
                    <a:pos x="805" y="643"/>
                  </a:cxn>
                  <a:cxn ang="0">
                    <a:pos x="812" y="693"/>
                  </a:cxn>
                  <a:cxn ang="0">
                    <a:pos x="794" y="688"/>
                  </a:cxn>
                  <a:cxn ang="0">
                    <a:pos x="767" y="693"/>
                  </a:cxn>
                  <a:cxn ang="0">
                    <a:pos x="770" y="666"/>
                  </a:cxn>
                  <a:cxn ang="0">
                    <a:pos x="786" y="697"/>
                  </a:cxn>
                  <a:cxn ang="0">
                    <a:pos x="800" y="660"/>
                  </a:cxn>
                  <a:cxn ang="0">
                    <a:pos x="791" y="643"/>
                  </a:cxn>
                  <a:cxn ang="0">
                    <a:pos x="779" y="643"/>
                  </a:cxn>
                  <a:cxn ang="0">
                    <a:pos x="760" y="643"/>
                  </a:cxn>
                  <a:cxn ang="0">
                    <a:pos x="777" y="606"/>
                  </a:cxn>
                  <a:cxn ang="0">
                    <a:pos x="767" y="589"/>
                  </a:cxn>
                  <a:cxn ang="0">
                    <a:pos x="256" y="368"/>
                  </a:cxn>
                  <a:cxn ang="0">
                    <a:pos x="433" y="304"/>
                  </a:cxn>
                  <a:cxn ang="0">
                    <a:pos x="662" y="497"/>
                  </a:cxn>
                  <a:cxn ang="0">
                    <a:pos x="617" y="488"/>
                  </a:cxn>
                  <a:cxn ang="0">
                    <a:pos x="419" y="214"/>
                  </a:cxn>
                  <a:cxn ang="0">
                    <a:pos x="360" y="285"/>
                  </a:cxn>
                  <a:cxn ang="0">
                    <a:pos x="520" y="480"/>
                  </a:cxn>
                  <a:cxn ang="0">
                    <a:pos x="508" y="525"/>
                  </a:cxn>
                  <a:cxn ang="0">
                    <a:pos x="506" y="537"/>
                  </a:cxn>
                  <a:cxn ang="0">
                    <a:pos x="478" y="560"/>
                  </a:cxn>
                  <a:cxn ang="0">
                    <a:pos x="419" y="566"/>
                  </a:cxn>
                  <a:cxn ang="0">
                    <a:pos x="348" y="615"/>
                  </a:cxn>
                  <a:cxn ang="0">
                    <a:pos x="4" y="678"/>
                  </a:cxn>
                  <a:cxn ang="0">
                    <a:pos x="33" y="671"/>
                  </a:cxn>
                  <a:cxn ang="0">
                    <a:pos x="94" y="669"/>
                  </a:cxn>
                  <a:cxn ang="0">
                    <a:pos x="165" y="652"/>
                  </a:cxn>
                  <a:cxn ang="0">
                    <a:pos x="226" y="633"/>
                  </a:cxn>
                  <a:cxn ang="0">
                    <a:pos x="266" y="626"/>
                  </a:cxn>
                  <a:cxn ang="0">
                    <a:pos x="398" y="481"/>
                  </a:cxn>
                </a:cxnLst>
                <a:rect l="0" t="0" r="r" b="b"/>
                <a:pathLst>
                  <a:path w="916" h="702">
                    <a:moveTo>
                      <a:pt x="826" y="671"/>
                    </a:moveTo>
                    <a:lnTo>
                      <a:pt x="826" y="671"/>
                    </a:lnTo>
                    <a:lnTo>
                      <a:pt x="826" y="669"/>
                    </a:lnTo>
                    <a:lnTo>
                      <a:pt x="826" y="669"/>
                    </a:lnTo>
                    <a:lnTo>
                      <a:pt x="826" y="666"/>
                    </a:lnTo>
                    <a:lnTo>
                      <a:pt x="827" y="666"/>
                    </a:lnTo>
                    <a:lnTo>
                      <a:pt x="826" y="662"/>
                    </a:lnTo>
                    <a:lnTo>
                      <a:pt x="824" y="662"/>
                    </a:lnTo>
                    <a:lnTo>
                      <a:pt x="824" y="659"/>
                    </a:lnTo>
                    <a:lnTo>
                      <a:pt x="822" y="655"/>
                    </a:lnTo>
                    <a:lnTo>
                      <a:pt x="819" y="653"/>
                    </a:lnTo>
                    <a:lnTo>
                      <a:pt x="817" y="652"/>
                    </a:lnTo>
                    <a:lnTo>
                      <a:pt x="817" y="648"/>
                    </a:lnTo>
                    <a:lnTo>
                      <a:pt x="813" y="646"/>
                    </a:lnTo>
                    <a:lnTo>
                      <a:pt x="812" y="643"/>
                    </a:lnTo>
                    <a:lnTo>
                      <a:pt x="808" y="643"/>
                    </a:lnTo>
                    <a:lnTo>
                      <a:pt x="808" y="643"/>
                    </a:lnTo>
                    <a:lnTo>
                      <a:pt x="808" y="640"/>
                    </a:lnTo>
                    <a:lnTo>
                      <a:pt x="808" y="638"/>
                    </a:lnTo>
                    <a:lnTo>
                      <a:pt x="806" y="638"/>
                    </a:lnTo>
                    <a:lnTo>
                      <a:pt x="806" y="634"/>
                    </a:lnTo>
                    <a:lnTo>
                      <a:pt x="808" y="634"/>
                    </a:lnTo>
                    <a:lnTo>
                      <a:pt x="808" y="633"/>
                    </a:lnTo>
                    <a:lnTo>
                      <a:pt x="808" y="631"/>
                    </a:lnTo>
                    <a:lnTo>
                      <a:pt x="806" y="631"/>
                    </a:lnTo>
                    <a:lnTo>
                      <a:pt x="805" y="631"/>
                    </a:lnTo>
                    <a:lnTo>
                      <a:pt x="805" y="627"/>
                    </a:lnTo>
                    <a:lnTo>
                      <a:pt x="808" y="626"/>
                    </a:lnTo>
                    <a:lnTo>
                      <a:pt x="806" y="615"/>
                    </a:lnTo>
                    <a:lnTo>
                      <a:pt x="808" y="601"/>
                    </a:lnTo>
                    <a:lnTo>
                      <a:pt x="808" y="591"/>
                    </a:lnTo>
                    <a:lnTo>
                      <a:pt x="808" y="587"/>
                    </a:lnTo>
                    <a:lnTo>
                      <a:pt x="806" y="584"/>
                    </a:lnTo>
                    <a:lnTo>
                      <a:pt x="808" y="584"/>
                    </a:lnTo>
                    <a:lnTo>
                      <a:pt x="808" y="579"/>
                    </a:lnTo>
                    <a:lnTo>
                      <a:pt x="806" y="575"/>
                    </a:lnTo>
                    <a:lnTo>
                      <a:pt x="806" y="570"/>
                    </a:lnTo>
                    <a:lnTo>
                      <a:pt x="801" y="566"/>
                    </a:lnTo>
                    <a:lnTo>
                      <a:pt x="801" y="560"/>
                    </a:lnTo>
                    <a:lnTo>
                      <a:pt x="801" y="556"/>
                    </a:lnTo>
                    <a:lnTo>
                      <a:pt x="798" y="547"/>
                    </a:lnTo>
                    <a:lnTo>
                      <a:pt x="800" y="544"/>
                    </a:lnTo>
                    <a:lnTo>
                      <a:pt x="801" y="540"/>
                    </a:lnTo>
                    <a:lnTo>
                      <a:pt x="801" y="537"/>
                    </a:lnTo>
                    <a:lnTo>
                      <a:pt x="800" y="533"/>
                    </a:lnTo>
                    <a:lnTo>
                      <a:pt x="796" y="530"/>
                    </a:lnTo>
                    <a:lnTo>
                      <a:pt x="791" y="532"/>
                    </a:lnTo>
                    <a:lnTo>
                      <a:pt x="786" y="533"/>
                    </a:lnTo>
                    <a:lnTo>
                      <a:pt x="786" y="533"/>
                    </a:lnTo>
                    <a:lnTo>
                      <a:pt x="779" y="535"/>
                    </a:lnTo>
                    <a:lnTo>
                      <a:pt x="775" y="540"/>
                    </a:lnTo>
                    <a:lnTo>
                      <a:pt x="770" y="547"/>
                    </a:lnTo>
                    <a:lnTo>
                      <a:pt x="767" y="547"/>
                    </a:lnTo>
                    <a:lnTo>
                      <a:pt x="760" y="551"/>
                    </a:lnTo>
                    <a:lnTo>
                      <a:pt x="754" y="553"/>
                    </a:lnTo>
                    <a:lnTo>
                      <a:pt x="753" y="553"/>
                    </a:lnTo>
                    <a:lnTo>
                      <a:pt x="753" y="547"/>
                    </a:lnTo>
                    <a:lnTo>
                      <a:pt x="756" y="544"/>
                    </a:lnTo>
                    <a:lnTo>
                      <a:pt x="754" y="540"/>
                    </a:lnTo>
                    <a:lnTo>
                      <a:pt x="749" y="520"/>
                    </a:lnTo>
                    <a:lnTo>
                      <a:pt x="746" y="511"/>
                    </a:lnTo>
                    <a:lnTo>
                      <a:pt x="744" y="507"/>
                    </a:lnTo>
                    <a:lnTo>
                      <a:pt x="747" y="500"/>
                    </a:lnTo>
                    <a:lnTo>
                      <a:pt x="740" y="497"/>
                    </a:lnTo>
                    <a:lnTo>
                      <a:pt x="732" y="500"/>
                    </a:lnTo>
                    <a:lnTo>
                      <a:pt x="730" y="500"/>
                    </a:lnTo>
                    <a:lnTo>
                      <a:pt x="718" y="500"/>
                    </a:lnTo>
                    <a:lnTo>
                      <a:pt x="916" y="137"/>
                    </a:lnTo>
                    <a:lnTo>
                      <a:pt x="916" y="135"/>
                    </a:lnTo>
                    <a:lnTo>
                      <a:pt x="912" y="135"/>
                    </a:lnTo>
                    <a:lnTo>
                      <a:pt x="909" y="135"/>
                    </a:lnTo>
                    <a:lnTo>
                      <a:pt x="907" y="132"/>
                    </a:lnTo>
                    <a:lnTo>
                      <a:pt x="905" y="127"/>
                    </a:lnTo>
                    <a:lnTo>
                      <a:pt x="904" y="123"/>
                    </a:lnTo>
                    <a:lnTo>
                      <a:pt x="902" y="121"/>
                    </a:lnTo>
                    <a:lnTo>
                      <a:pt x="900" y="118"/>
                    </a:lnTo>
                    <a:lnTo>
                      <a:pt x="899" y="113"/>
                    </a:lnTo>
                    <a:lnTo>
                      <a:pt x="897" y="111"/>
                    </a:lnTo>
                    <a:lnTo>
                      <a:pt x="890" y="111"/>
                    </a:lnTo>
                    <a:lnTo>
                      <a:pt x="890" y="113"/>
                    </a:lnTo>
                    <a:lnTo>
                      <a:pt x="886" y="113"/>
                    </a:lnTo>
                    <a:lnTo>
                      <a:pt x="881" y="113"/>
                    </a:lnTo>
                    <a:lnTo>
                      <a:pt x="879" y="111"/>
                    </a:lnTo>
                    <a:lnTo>
                      <a:pt x="878" y="113"/>
                    </a:lnTo>
                    <a:lnTo>
                      <a:pt x="876" y="111"/>
                    </a:lnTo>
                    <a:lnTo>
                      <a:pt x="874" y="113"/>
                    </a:lnTo>
                    <a:lnTo>
                      <a:pt x="873" y="111"/>
                    </a:lnTo>
                    <a:lnTo>
                      <a:pt x="873" y="111"/>
                    </a:lnTo>
                    <a:lnTo>
                      <a:pt x="874" y="111"/>
                    </a:lnTo>
                    <a:lnTo>
                      <a:pt x="874" y="109"/>
                    </a:lnTo>
                    <a:lnTo>
                      <a:pt x="871" y="107"/>
                    </a:lnTo>
                    <a:lnTo>
                      <a:pt x="871" y="107"/>
                    </a:lnTo>
                    <a:lnTo>
                      <a:pt x="867" y="107"/>
                    </a:lnTo>
                    <a:lnTo>
                      <a:pt x="867" y="107"/>
                    </a:lnTo>
                    <a:lnTo>
                      <a:pt x="871" y="104"/>
                    </a:lnTo>
                    <a:lnTo>
                      <a:pt x="867" y="104"/>
                    </a:lnTo>
                    <a:lnTo>
                      <a:pt x="867" y="104"/>
                    </a:lnTo>
                    <a:lnTo>
                      <a:pt x="864" y="104"/>
                    </a:lnTo>
                    <a:lnTo>
                      <a:pt x="864" y="100"/>
                    </a:lnTo>
                    <a:lnTo>
                      <a:pt x="862" y="99"/>
                    </a:lnTo>
                    <a:lnTo>
                      <a:pt x="857" y="95"/>
                    </a:lnTo>
                    <a:lnTo>
                      <a:pt x="855" y="95"/>
                    </a:lnTo>
                    <a:lnTo>
                      <a:pt x="855" y="95"/>
                    </a:lnTo>
                    <a:lnTo>
                      <a:pt x="853" y="95"/>
                    </a:lnTo>
                    <a:lnTo>
                      <a:pt x="852" y="95"/>
                    </a:lnTo>
                    <a:lnTo>
                      <a:pt x="852" y="95"/>
                    </a:lnTo>
                    <a:lnTo>
                      <a:pt x="852" y="94"/>
                    </a:lnTo>
                    <a:lnTo>
                      <a:pt x="848" y="94"/>
                    </a:lnTo>
                    <a:lnTo>
                      <a:pt x="846" y="95"/>
                    </a:lnTo>
                    <a:lnTo>
                      <a:pt x="845" y="95"/>
                    </a:lnTo>
                    <a:lnTo>
                      <a:pt x="845" y="92"/>
                    </a:lnTo>
                    <a:lnTo>
                      <a:pt x="846" y="92"/>
                    </a:lnTo>
                    <a:lnTo>
                      <a:pt x="845" y="90"/>
                    </a:lnTo>
                    <a:lnTo>
                      <a:pt x="841" y="88"/>
                    </a:lnTo>
                    <a:lnTo>
                      <a:pt x="839" y="90"/>
                    </a:lnTo>
                    <a:lnTo>
                      <a:pt x="839" y="88"/>
                    </a:lnTo>
                    <a:lnTo>
                      <a:pt x="839" y="87"/>
                    </a:lnTo>
                    <a:lnTo>
                      <a:pt x="839" y="85"/>
                    </a:lnTo>
                    <a:lnTo>
                      <a:pt x="836" y="81"/>
                    </a:lnTo>
                    <a:lnTo>
                      <a:pt x="836" y="80"/>
                    </a:lnTo>
                    <a:lnTo>
                      <a:pt x="836" y="80"/>
                    </a:lnTo>
                    <a:lnTo>
                      <a:pt x="833" y="78"/>
                    </a:lnTo>
                    <a:lnTo>
                      <a:pt x="833" y="80"/>
                    </a:lnTo>
                    <a:lnTo>
                      <a:pt x="826" y="87"/>
                    </a:lnTo>
                    <a:lnTo>
                      <a:pt x="817" y="90"/>
                    </a:lnTo>
                    <a:lnTo>
                      <a:pt x="824" y="85"/>
                    </a:lnTo>
                    <a:lnTo>
                      <a:pt x="827" y="80"/>
                    </a:lnTo>
                    <a:lnTo>
                      <a:pt x="833" y="76"/>
                    </a:lnTo>
                    <a:lnTo>
                      <a:pt x="833" y="73"/>
                    </a:lnTo>
                    <a:lnTo>
                      <a:pt x="831" y="71"/>
                    </a:lnTo>
                    <a:lnTo>
                      <a:pt x="826" y="67"/>
                    </a:lnTo>
                    <a:lnTo>
                      <a:pt x="820" y="67"/>
                    </a:lnTo>
                    <a:lnTo>
                      <a:pt x="817" y="67"/>
                    </a:lnTo>
                    <a:lnTo>
                      <a:pt x="813" y="67"/>
                    </a:lnTo>
                    <a:lnTo>
                      <a:pt x="813" y="71"/>
                    </a:lnTo>
                    <a:lnTo>
                      <a:pt x="808" y="71"/>
                    </a:lnTo>
                    <a:lnTo>
                      <a:pt x="805" y="76"/>
                    </a:lnTo>
                    <a:lnTo>
                      <a:pt x="800" y="78"/>
                    </a:lnTo>
                    <a:lnTo>
                      <a:pt x="803" y="76"/>
                    </a:lnTo>
                    <a:lnTo>
                      <a:pt x="803" y="71"/>
                    </a:lnTo>
                    <a:lnTo>
                      <a:pt x="803" y="67"/>
                    </a:lnTo>
                    <a:lnTo>
                      <a:pt x="803" y="64"/>
                    </a:lnTo>
                    <a:lnTo>
                      <a:pt x="798" y="60"/>
                    </a:lnTo>
                    <a:lnTo>
                      <a:pt x="798" y="59"/>
                    </a:lnTo>
                    <a:lnTo>
                      <a:pt x="801" y="57"/>
                    </a:lnTo>
                    <a:lnTo>
                      <a:pt x="803" y="57"/>
                    </a:lnTo>
                    <a:lnTo>
                      <a:pt x="803" y="55"/>
                    </a:lnTo>
                    <a:lnTo>
                      <a:pt x="794" y="52"/>
                    </a:lnTo>
                    <a:lnTo>
                      <a:pt x="794" y="48"/>
                    </a:lnTo>
                    <a:lnTo>
                      <a:pt x="796" y="48"/>
                    </a:lnTo>
                    <a:lnTo>
                      <a:pt x="801" y="45"/>
                    </a:lnTo>
                    <a:lnTo>
                      <a:pt x="803" y="43"/>
                    </a:lnTo>
                    <a:lnTo>
                      <a:pt x="801" y="40"/>
                    </a:lnTo>
                    <a:lnTo>
                      <a:pt x="800" y="36"/>
                    </a:lnTo>
                    <a:lnTo>
                      <a:pt x="798" y="36"/>
                    </a:lnTo>
                    <a:lnTo>
                      <a:pt x="796" y="36"/>
                    </a:lnTo>
                    <a:lnTo>
                      <a:pt x="794" y="34"/>
                    </a:lnTo>
                    <a:lnTo>
                      <a:pt x="791" y="34"/>
                    </a:lnTo>
                    <a:lnTo>
                      <a:pt x="789" y="34"/>
                    </a:lnTo>
                    <a:lnTo>
                      <a:pt x="786" y="33"/>
                    </a:lnTo>
                    <a:lnTo>
                      <a:pt x="784" y="31"/>
                    </a:lnTo>
                    <a:lnTo>
                      <a:pt x="780" y="33"/>
                    </a:lnTo>
                    <a:lnTo>
                      <a:pt x="777" y="33"/>
                    </a:lnTo>
                    <a:lnTo>
                      <a:pt x="775" y="36"/>
                    </a:lnTo>
                    <a:lnTo>
                      <a:pt x="775" y="36"/>
                    </a:lnTo>
                    <a:lnTo>
                      <a:pt x="773" y="34"/>
                    </a:lnTo>
                    <a:lnTo>
                      <a:pt x="773" y="31"/>
                    </a:lnTo>
                    <a:lnTo>
                      <a:pt x="775" y="31"/>
                    </a:lnTo>
                    <a:lnTo>
                      <a:pt x="775" y="27"/>
                    </a:lnTo>
                    <a:lnTo>
                      <a:pt x="777" y="24"/>
                    </a:lnTo>
                    <a:lnTo>
                      <a:pt x="779" y="24"/>
                    </a:lnTo>
                    <a:lnTo>
                      <a:pt x="779" y="20"/>
                    </a:lnTo>
                    <a:lnTo>
                      <a:pt x="780" y="17"/>
                    </a:lnTo>
                    <a:lnTo>
                      <a:pt x="779" y="17"/>
                    </a:lnTo>
                    <a:lnTo>
                      <a:pt x="777" y="17"/>
                    </a:lnTo>
                    <a:lnTo>
                      <a:pt x="773" y="20"/>
                    </a:lnTo>
                    <a:lnTo>
                      <a:pt x="772" y="22"/>
                    </a:lnTo>
                    <a:lnTo>
                      <a:pt x="772" y="22"/>
                    </a:lnTo>
                    <a:lnTo>
                      <a:pt x="768" y="20"/>
                    </a:lnTo>
                    <a:lnTo>
                      <a:pt x="767" y="22"/>
                    </a:lnTo>
                    <a:lnTo>
                      <a:pt x="767" y="24"/>
                    </a:lnTo>
                    <a:lnTo>
                      <a:pt x="767" y="27"/>
                    </a:lnTo>
                    <a:lnTo>
                      <a:pt x="763" y="29"/>
                    </a:lnTo>
                    <a:lnTo>
                      <a:pt x="763" y="29"/>
                    </a:lnTo>
                    <a:lnTo>
                      <a:pt x="763" y="29"/>
                    </a:lnTo>
                    <a:lnTo>
                      <a:pt x="760" y="33"/>
                    </a:lnTo>
                    <a:lnTo>
                      <a:pt x="760" y="36"/>
                    </a:lnTo>
                    <a:lnTo>
                      <a:pt x="760" y="33"/>
                    </a:lnTo>
                    <a:lnTo>
                      <a:pt x="758" y="29"/>
                    </a:lnTo>
                    <a:lnTo>
                      <a:pt x="760" y="26"/>
                    </a:lnTo>
                    <a:lnTo>
                      <a:pt x="760" y="26"/>
                    </a:lnTo>
                    <a:lnTo>
                      <a:pt x="756" y="27"/>
                    </a:lnTo>
                    <a:lnTo>
                      <a:pt x="756" y="31"/>
                    </a:lnTo>
                    <a:lnTo>
                      <a:pt x="753" y="31"/>
                    </a:lnTo>
                    <a:lnTo>
                      <a:pt x="754" y="26"/>
                    </a:lnTo>
                    <a:lnTo>
                      <a:pt x="753" y="22"/>
                    </a:lnTo>
                    <a:lnTo>
                      <a:pt x="749" y="22"/>
                    </a:lnTo>
                    <a:lnTo>
                      <a:pt x="751" y="20"/>
                    </a:lnTo>
                    <a:lnTo>
                      <a:pt x="754" y="17"/>
                    </a:lnTo>
                    <a:lnTo>
                      <a:pt x="758" y="17"/>
                    </a:lnTo>
                    <a:lnTo>
                      <a:pt x="760" y="20"/>
                    </a:lnTo>
                    <a:lnTo>
                      <a:pt x="767" y="17"/>
                    </a:lnTo>
                    <a:lnTo>
                      <a:pt x="768" y="17"/>
                    </a:lnTo>
                    <a:lnTo>
                      <a:pt x="772" y="14"/>
                    </a:lnTo>
                    <a:lnTo>
                      <a:pt x="772" y="14"/>
                    </a:lnTo>
                    <a:lnTo>
                      <a:pt x="773" y="12"/>
                    </a:lnTo>
                    <a:lnTo>
                      <a:pt x="772" y="8"/>
                    </a:lnTo>
                    <a:lnTo>
                      <a:pt x="768" y="8"/>
                    </a:lnTo>
                    <a:lnTo>
                      <a:pt x="767" y="8"/>
                    </a:lnTo>
                    <a:lnTo>
                      <a:pt x="767" y="5"/>
                    </a:lnTo>
                    <a:lnTo>
                      <a:pt x="767" y="3"/>
                    </a:lnTo>
                    <a:lnTo>
                      <a:pt x="767" y="3"/>
                    </a:lnTo>
                    <a:lnTo>
                      <a:pt x="767" y="1"/>
                    </a:lnTo>
                    <a:lnTo>
                      <a:pt x="767" y="1"/>
                    </a:lnTo>
                    <a:lnTo>
                      <a:pt x="767" y="0"/>
                    </a:lnTo>
                    <a:lnTo>
                      <a:pt x="767" y="0"/>
                    </a:lnTo>
                    <a:lnTo>
                      <a:pt x="760" y="3"/>
                    </a:lnTo>
                    <a:lnTo>
                      <a:pt x="760" y="3"/>
                    </a:lnTo>
                    <a:lnTo>
                      <a:pt x="754" y="5"/>
                    </a:lnTo>
                    <a:lnTo>
                      <a:pt x="751" y="7"/>
                    </a:lnTo>
                    <a:lnTo>
                      <a:pt x="744" y="14"/>
                    </a:lnTo>
                    <a:lnTo>
                      <a:pt x="740" y="14"/>
                    </a:lnTo>
                    <a:lnTo>
                      <a:pt x="732" y="14"/>
                    </a:lnTo>
                    <a:lnTo>
                      <a:pt x="727" y="12"/>
                    </a:lnTo>
                    <a:lnTo>
                      <a:pt x="725" y="8"/>
                    </a:lnTo>
                    <a:lnTo>
                      <a:pt x="725" y="12"/>
                    </a:lnTo>
                    <a:lnTo>
                      <a:pt x="721" y="12"/>
                    </a:lnTo>
                    <a:lnTo>
                      <a:pt x="718" y="8"/>
                    </a:lnTo>
                    <a:lnTo>
                      <a:pt x="714" y="8"/>
                    </a:lnTo>
                    <a:lnTo>
                      <a:pt x="714" y="14"/>
                    </a:lnTo>
                    <a:lnTo>
                      <a:pt x="713" y="14"/>
                    </a:lnTo>
                    <a:lnTo>
                      <a:pt x="713" y="8"/>
                    </a:lnTo>
                    <a:lnTo>
                      <a:pt x="713" y="8"/>
                    </a:lnTo>
                    <a:lnTo>
                      <a:pt x="714" y="7"/>
                    </a:lnTo>
                    <a:lnTo>
                      <a:pt x="713" y="5"/>
                    </a:lnTo>
                    <a:lnTo>
                      <a:pt x="709" y="7"/>
                    </a:lnTo>
                    <a:lnTo>
                      <a:pt x="704" y="8"/>
                    </a:lnTo>
                    <a:lnTo>
                      <a:pt x="699" y="14"/>
                    </a:lnTo>
                    <a:lnTo>
                      <a:pt x="697" y="17"/>
                    </a:lnTo>
                    <a:lnTo>
                      <a:pt x="697" y="20"/>
                    </a:lnTo>
                    <a:lnTo>
                      <a:pt x="702" y="20"/>
                    </a:lnTo>
                    <a:lnTo>
                      <a:pt x="700" y="20"/>
                    </a:lnTo>
                    <a:lnTo>
                      <a:pt x="695" y="20"/>
                    </a:lnTo>
                    <a:lnTo>
                      <a:pt x="690" y="26"/>
                    </a:lnTo>
                    <a:lnTo>
                      <a:pt x="687" y="33"/>
                    </a:lnTo>
                    <a:lnTo>
                      <a:pt x="687" y="40"/>
                    </a:lnTo>
                    <a:lnTo>
                      <a:pt x="685" y="40"/>
                    </a:lnTo>
                    <a:lnTo>
                      <a:pt x="685" y="36"/>
                    </a:lnTo>
                    <a:lnTo>
                      <a:pt x="685" y="33"/>
                    </a:lnTo>
                    <a:lnTo>
                      <a:pt x="690" y="24"/>
                    </a:lnTo>
                    <a:lnTo>
                      <a:pt x="690" y="22"/>
                    </a:lnTo>
                    <a:lnTo>
                      <a:pt x="687" y="22"/>
                    </a:lnTo>
                    <a:lnTo>
                      <a:pt x="680" y="26"/>
                    </a:lnTo>
                    <a:lnTo>
                      <a:pt x="676" y="26"/>
                    </a:lnTo>
                    <a:lnTo>
                      <a:pt x="674" y="24"/>
                    </a:lnTo>
                    <a:lnTo>
                      <a:pt x="671" y="20"/>
                    </a:lnTo>
                    <a:lnTo>
                      <a:pt x="667" y="20"/>
                    </a:lnTo>
                    <a:lnTo>
                      <a:pt x="664" y="20"/>
                    </a:lnTo>
                    <a:lnTo>
                      <a:pt x="664" y="20"/>
                    </a:lnTo>
                    <a:lnTo>
                      <a:pt x="671" y="24"/>
                    </a:lnTo>
                    <a:lnTo>
                      <a:pt x="673" y="26"/>
                    </a:lnTo>
                    <a:lnTo>
                      <a:pt x="671" y="27"/>
                    </a:lnTo>
                    <a:lnTo>
                      <a:pt x="667" y="26"/>
                    </a:lnTo>
                    <a:lnTo>
                      <a:pt x="659" y="24"/>
                    </a:lnTo>
                    <a:lnTo>
                      <a:pt x="654" y="27"/>
                    </a:lnTo>
                    <a:lnTo>
                      <a:pt x="643" y="36"/>
                    </a:lnTo>
                    <a:lnTo>
                      <a:pt x="634" y="40"/>
                    </a:lnTo>
                    <a:lnTo>
                      <a:pt x="628" y="45"/>
                    </a:lnTo>
                    <a:lnTo>
                      <a:pt x="621" y="52"/>
                    </a:lnTo>
                    <a:lnTo>
                      <a:pt x="614" y="60"/>
                    </a:lnTo>
                    <a:lnTo>
                      <a:pt x="605" y="62"/>
                    </a:lnTo>
                    <a:lnTo>
                      <a:pt x="603" y="62"/>
                    </a:lnTo>
                    <a:lnTo>
                      <a:pt x="598" y="66"/>
                    </a:lnTo>
                    <a:lnTo>
                      <a:pt x="595" y="66"/>
                    </a:lnTo>
                    <a:lnTo>
                      <a:pt x="588" y="67"/>
                    </a:lnTo>
                    <a:lnTo>
                      <a:pt x="582" y="67"/>
                    </a:lnTo>
                    <a:lnTo>
                      <a:pt x="582" y="67"/>
                    </a:lnTo>
                    <a:lnTo>
                      <a:pt x="577" y="67"/>
                    </a:lnTo>
                    <a:lnTo>
                      <a:pt x="572" y="64"/>
                    </a:lnTo>
                    <a:lnTo>
                      <a:pt x="568" y="62"/>
                    </a:lnTo>
                    <a:lnTo>
                      <a:pt x="563" y="60"/>
                    </a:lnTo>
                    <a:lnTo>
                      <a:pt x="560" y="60"/>
                    </a:lnTo>
                    <a:lnTo>
                      <a:pt x="558" y="64"/>
                    </a:lnTo>
                    <a:lnTo>
                      <a:pt x="551" y="71"/>
                    </a:lnTo>
                    <a:lnTo>
                      <a:pt x="549" y="76"/>
                    </a:lnTo>
                    <a:lnTo>
                      <a:pt x="546" y="78"/>
                    </a:lnTo>
                    <a:lnTo>
                      <a:pt x="544" y="81"/>
                    </a:lnTo>
                    <a:lnTo>
                      <a:pt x="541" y="81"/>
                    </a:lnTo>
                    <a:lnTo>
                      <a:pt x="541" y="80"/>
                    </a:lnTo>
                    <a:lnTo>
                      <a:pt x="537" y="81"/>
                    </a:lnTo>
                    <a:lnTo>
                      <a:pt x="541" y="88"/>
                    </a:lnTo>
                    <a:lnTo>
                      <a:pt x="544" y="104"/>
                    </a:lnTo>
                    <a:lnTo>
                      <a:pt x="549" y="116"/>
                    </a:lnTo>
                    <a:lnTo>
                      <a:pt x="551" y="127"/>
                    </a:lnTo>
                    <a:lnTo>
                      <a:pt x="549" y="135"/>
                    </a:lnTo>
                    <a:lnTo>
                      <a:pt x="546" y="142"/>
                    </a:lnTo>
                    <a:lnTo>
                      <a:pt x="542" y="147"/>
                    </a:lnTo>
                    <a:lnTo>
                      <a:pt x="542" y="149"/>
                    </a:lnTo>
                    <a:lnTo>
                      <a:pt x="549" y="154"/>
                    </a:lnTo>
                    <a:lnTo>
                      <a:pt x="553" y="158"/>
                    </a:lnTo>
                    <a:lnTo>
                      <a:pt x="553" y="154"/>
                    </a:lnTo>
                    <a:lnTo>
                      <a:pt x="555" y="154"/>
                    </a:lnTo>
                    <a:lnTo>
                      <a:pt x="558" y="154"/>
                    </a:lnTo>
                    <a:lnTo>
                      <a:pt x="560" y="154"/>
                    </a:lnTo>
                    <a:lnTo>
                      <a:pt x="558" y="154"/>
                    </a:lnTo>
                    <a:lnTo>
                      <a:pt x="558" y="158"/>
                    </a:lnTo>
                    <a:lnTo>
                      <a:pt x="565" y="165"/>
                    </a:lnTo>
                    <a:lnTo>
                      <a:pt x="563" y="167"/>
                    </a:lnTo>
                    <a:lnTo>
                      <a:pt x="560" y="165"/>
                    </a:lnTo>
                    <a:lnTo>
                      <a:pt x="560" y="168"/>
                    </a:lnTo>
                    <a:lnTo>
                      <a:pt x="560" y="177"/>
                    </a:lnTo>
                    <a:lnTo>
                      <a:pt x="560" y="182"/>
                    </a:lnTo>
                    <a:lnTo>
                      <a:pt x="560" y="182"/>
                    </a:lnTo>
                    <a:lnTo>
                      <a:pt x="563" y="180"/>
                    </a:lnTo>
                    <a:lnTo>
                      <a:pt x="567" y="180"/>
                    </a:lnTo>
                    <a:lnTo>
                      <a:pt x="568" y="180"/>
                    </a:lnTo>
                    <a:lnTo>
                      <a:pt x="572" y="182"/>
                    </a:lnTo>
                    <a:lnTo>
                      <a:pt x="575" y="182"/>
                    </a:lnTo>
                    <a:lnTo>
                      <a:pt x="581" y="182"/>
                    </a:lnTo>
                    <a:lnTo>
                      <a:pt x="586" y="186"/>
                    </a:lnTo>
                    <a:lnTo>
                      <a:pt x="581" y="187"/>
                    </a:lnTo>
                    <a:lnTo>
                      <a:pt x="582" y="191"/>
                    </a:lnTo>
                    <a:lnTo>
                      <a:pt x="581" y="194"/>
                    </a:lnTo>
                    <a:lnTo>
                      <a:pt x="575" y="196"/>
                    </a:lnTo>
                    <a:lnTo>
                      <a:pt x="575" y="194"/>
                    </a:lnTo>
                    <a:lnTo>
                      <a:pt x="572" y="191"/>
                    </a:lnTo>
                    <a:lnTo>
                      <a:pt x="568" y="194"/>
                    </a:lnTo>
                    <a:lnTo>
                      <a:pt x="565" y="191"/>
                    </a:lnTo>
                    <a:lnTo>
                      <a:pt x="563" y="189"/>
                    </a:lnTo>
                    <a:lnTo>
                      <a:pt x="563" y="186"/>
                    </a:lnTo>
                    <a:lnTo>
                      <a:pt x="560" y="186"/>
                    </a:lnTo>
                    <a:lnTo>
                      <a:pt x="558" y="186"/>
                    </a:lnTo>
                    <a:lnTo>
                      <a:pt x="553" y="182"/>
                    </a:lnTo>
                    <a:lnTo>
                      <a:pt x="555" y="177"/>
                    </a:lnTo>
                    <a:lnTo>
                      <a:pt x="558" y="167"/>
                    </a:lnTo>
                    <a:lnTo>
                      <a:pt x="558" y="163"/>
                    </a:lnTo>
                    <a:lnTo>
                      <a:pt x="556" y="163"/>
                    </a:lnTo>
                    <a:lnTo>
                      <a:pt x="553" y="165"/>
                    </a:lnTo>
                    <a:lnTo>
                      <a:pt x="553" y="177"/>
                    </a:lnTo>
                    <a:lnTo>
                      <a:pt x="551" y="182"/>
                    </a:lnTo>
                    <a:lnTo>
                      <a:pt x="548" y="186"/>
                    </a:lnTo>
                    <a:lnTo>
                      <a:pt x="548" y="187"/>
                    </a:lnTo>
                    <a:lnTo>
                      <a:pt x="549" y="186"/>
                    </a:lnTo>
                    <a:lnTo>
                      <a:pt x="553" y="186"/>
                    </a:lnTo>
                    <a:lnTo>
                      <a:pt x="555" y="186"/>
                    </a:lnTo>
                    <a:lnTo>
                      <a:pt x="558" y="186"/>
                    </a:lnTo>
                    <a:lnTo>
                      <a:pt x="560" y="191"/>
                    </a:lnTo>
                    <a:lnTo>
                      <a:pt x="560" y="196"/>
                    </a:lnTo>
                    <a:lnTo>
                      <a:pt x="556" y="201"/>
                    </a:lnTo>
                    <a:lnTo>
                      <a:pt x="551" y="203"/>
                    </a:lnTo>
                    <a:lnTo>
                      <a:pt x="556" y="196"/>
                    </a:lnTo>
                    <a:lnTo>
                      <a:pt x="556" y="194"/>
                    </a:lnTo>
                    <a:lnTo>
                      <a:pt x="553" y="194"/>
                    </a:lnTo>
                    <a:lnTo>
                      <a:pt x="551" y="194"/>
                    </a:lnTo>
                    <a:lnTo>
                      <a:pt x="549" y="194"/>
                    </a:lnTo>
                    <a:lnTo>
                      <a:pt x="544" y="198"/>
                    </a:lnTo>
                    <a:lnTo>
                      <a:pt x="544" y="201"/>
                    </a:lnTo>
                    <a:lnTo>
                      <a:pt x="541" y="203"/>
                    </a:lnTo>
                    <a:lnTo>
                      <a:pt x="537" y="205"/>
                    </a:lnTo>
                    <a:lnTo>
                      <a:pt x="537" y="201"/>
                    </a:lnTo>
                    <a:lnTo>
                      <a:pt x="537" y="200"/>
                    </a:lnTo>
                    <a:lnTo>
                      <a:pt x="532" y="200"/>
                    </a:lnTo>
                    <a:lnTo>
                      <a:pt x="530" y="200"/>
                    </a:lnTo>
                    <a:lnTo>
                      <a:pt x="528" y="194"/>
                    </a:lnTo>
                    <a:lnTo>
                      <a:pt x="527" y="194"/>
                    </a:lnTo>
                    <a:lnTo>
                      <a:pt x="525" y="196"/>
                    </a:lnTo>
                    <a:lnTo>
                      <a:pt x="522" y="194"/>
                    </a:lnTo>
                    <a:lnTo>
                      <a:pt x="522" y="194"/>
                    </a:lnTo>
                    <a:lnTo>
                      <a:pt x="518" y="191"/>
                    </a:lnTo>
                    <a:lnTo>
                      <a:pt x="518" y="194"/>
                    </a:lnTo>
                    <a:lnTo>
                      <a:pt x="515" y="191"/>
                    </a:lnTo>
                    <a:lnTo>
                      <a:pt x="515" y="187"/>
                    </a:lnTo>
                    <a:lnTo>
                      <a:pt x="513" y="186"/>
                    </a:lnTo>
                    <a:lnTo>
                      <a:pt x="513" y="182"/>
                    </a:lnTo>
                    <a:lnTo>
                      <a:pt x="518" y="182"/>
                    </a:lnTo>
                    <a:lnTo>
                      <a:pt x="520" y="179"/>
                    </a:lnTo>
                    <a:lnTo>
                      <a:pt x="522" y="177"/>
                    </a:lnTo>
                    <a:lnTo>
                      <a:pt x="525" y="175"/>
                    </a:lnTo>
                    <a:lnTo>
                      <a:pt x="525" y="174"/>
                    </a:lnTo>
                    <a:lnTo>
                      <a:pt x="520" y="168"/>
                    </a:lnTo>
                    <a:lnTo>
                      <a:pt x="518" y="167"/>
                    </a:lnTo>
                    <a:lnTo>
                      <a:pt x="513" y="167"/>
                    </a:lnTo>
                    <a:lnTo>
                      <a:pt x="509" y="170"/>
                    </a:lnTo>
                    <a:lnTo>
                      <a:pt x="506" y="170"/>
                    </a:lnTo>
                    <a:lnTo>
                      <a:pt x="502" y="167"/>
                    </a:lnTo>
                    <a:lnTo>
                      <a:pt x="499" y="168"/>
                    </a:lnTo>
                    <a:lnTo>
                      <a:pt x="490" y="172"/>
                    </a:lnTo>
                    <a:lnTo>
                      <a:pt x="490" y="174"/>
                    </a:lnTo>
                    <a:lnTo>
                      <a:pt x="490" y="175"/>
                    </a:lnTo>
                    <a:lnTo>
                      <a:pt x="494" y="179"/>
                    </a:lnTo>
                    <a:lnTo>
                      <a:pt x="494" y="180"/>
                    </a:lnTo>
                    <a:lnTo>
                      <a:pt x="490" y="180"/>
                    </a:lnTo>
                    <a:lnTo>
                      <a:pt x="487" y="180"/>
                    </a:lnTo>
                    <a:lnTo>
                      <a:pt x="487" y="179"/>
                    </a:lnTo>
                    <a:lnTo>
                      <a:pt x="483" y="177"/>
                    </a:lnTo>
                    <a:lnTo>
                      <a:pt x="478" y="175"/>
                    </a:lnTo>
                    <a:lnTo>
                      <a:pt x="471" y="177"/>
                    </a:lnTo>
                    <a:lnTo>
                      <a:pt x="468" y="179"/>
                    </a:lnTo>
                    <a:lnTo>
                      <a:pt x="468" y="180"/>
                    </a:lnTo>
                    <a:lnTo>
                      <a:pt x="464" y="180"/>
                    </a:lnTo>
                    <a:lnTo>
                      <a:pt x="464" y="180"/>
                    </a:lnTo>
                    <a:lnTo>
                      <a:pt x="462" y="180"/>
                    </a:lnTo>
                    <a:lnTo>
                      <a:pt x="455" y="182"/>
                    </a:lnTo>
                    <a:lnTo>
                      <a:pt x="455" y="182"/>
                    </a:lnTo>
                    <a:lnTo>
                      <a:pt x="454" y="186"/>
                    </a:lnTo>
                    <a:lnTo>
                      <a:pt x="449" y="186"/>
                    </a:lnTo>
                    <a:lnTo>
                      <a:pt x="445" y="189"/>
                    </a:lnTo>
                    <a:lnTo>
                      <a:pt x="445" y="189"/>
                    </a:lnTo>
                    <a:lnTo>
                      <a:pt x="445" y="187"/>
                    </a:lnTo>
                    <a:lnTo>
                      <a:pt x="445" y="186"/>
                    </a:lnTo>
                    <a:lnTo>
                      <a:pt x="442" y="187"/>
                    </a:lnTo>
                    <a:lnTo>
                      <a:pt x="438" y="191"/>
                    </a:lnTo>
                    <a:lnTo>
                      <a:pt x="438" y="194"/>
                    </a:lnTo>
                    <a:lnTo>
                      <a:pt x="445" y="200"/>
                    </a:lnTo>
                    <a:lnTo>
                      <a:pt x="449" y="205"/>
                    </a:lnTo>
                    <a:lnTo>
                      <a:pt x="454" y="208"/>
                    </a:lnTo>
                    <a:lnTo>
                      <a:pt x="455" y="214"/>
                    </a:lnTo>
                    <a:lnTo>
                      <a:pt x="459" y="214"/>
                    </a:lnTo>
                    <a:lnTo>
                      <a:pt x="462" y="217"/>
                    </a:lnTo>
                    <a:lnTo>
                      <a:pt x="464" y="219"/>
                    </a:lnTo>
                    <a:lnTo>
                      <a:pt x="469" y="222"/>
                    </a:lnTo>
                    <a:lnTo>
                      <a:pt x="468" y="222"/>
                    </a:lnTo>
                    <a:lnTo>
                      <a:pt x="464" y="222"/>
                    </a:lnTo>
                    <a:lnTo>
                      <a:pt x="462" y="219"/>
                    </a:lnTo>
                    <a:lnTo>
                      <a:pt x="459" y="217"/>
                    </a:lnTo>
                    <a:lnTo>
                      <a:pt x="455" y="214"/>
                    </a:lnTo>
                    <a:lnTo>
                      <a:pt x="454" y="214"/>
                    </a:lnTo>
                    <a:lnTo>
                      <a:pt x="450" y="217"/>
                    </a:lnTo>
                    <a:lnTo>
                      <a:pt x="449" y="217"/>
                    </a:lnTo>
                    <a:lnTo>
                      <a:pt x="445" y="214"/>
                    </a:lnTo>
                    <a:lnTo>
                      <a:pt x="449" y="210"/>
                    </a:lnTo>
                    <a:lnTo>
                      <a:pt x="449" y="210"/>
                    </a:lnTo>
                    <a:lnTo>
                      <a:pt x="445" y="210"/>
                    </a:lnTo>
                    <a:lnTo>
                      <a:pt x="445" y="214"/>
                    </a:lnTo>
                    <a:lnTo>
                      <a:pt x="445" y="222"/>
                    </a:lnTo>
                    <a:lnTo>
                      <a:pt x="445" y="222"/>
                    </a:lnTo>
                    <a:lnTo>
                      <a:pt x="445" y="226"/>
                    </a:lnTo>
                    <a:lnTo>
                      <a:pt x="442" y="229"/>
                    </a:lnTo>
                    <a:lnTo>
                      <a:pt x="438" y="233"/>
                    </a:lnTo>
                    <a:lnTo>
                      <a:pt x="438" y="238"/>
                    </a:lnTo>
                    <a:lnTo>
                      <a:pt x="438" y="241"/>
                    </a:lnTo>
                    <a:lnTo>
                      <a:pt x="445" y="248"/>
                    </a:lnTo>
                    <a:lnTo>
                      <a:pt x="450" y="250"/>
                    </a:lnTo>
                    <a:lnTo>
                      <a:pt x="454" y="255"/>
                    </a:lnTo>
                    <a:lnTo>
                      <a:pt x="455" y="255"/>
                    </a:lnTo>
                    <a:lnTo>
                      <a:pt x="459" y="252"/>
                    </a:lnTo>
                    <a:lnTo>
                      <a:pt x="464" y="250"/>
                    </a:lnTo>
                    <a:lnTo>
                      <a:pt x="469" y="252"/>
                    </a:lnTo>
                    <a:lnTo>
                      <a:pt x="476" y="253"/>
                    </a:lnTo>
                    <a:lnTo>
                      <a:pt x="480" y="255"/>
                    </a:lnTo>
                    <a:lnTo>
                      <a:pt x="482" y="260"/>
                    </a:lnTo>
                    <a:lnTo>
                      <a:pt x="483" y="260"/>
                    </a:lnTo>
                    <a:lnTo>
                      <a:pt x="485" y="259"/>
                    </a:lnTo>
                    <a:lnTo>
                      <a:pt x="485" y="253"/>
                    </a:lnTo>
                    <a:lnTo>
                      <a:pt x="485" y="253"/>
                    </a:lnTo>
                    <a:lnTo>
                      <a:pt x="487" y="253"/>
                    </a:lnTo>
                    <a:lnTo>
                      <a:pt x="487" y="255"/>
                    </a:lnTo>
                    <a:lnTo>
                      <a:pt x="485" y="260"/>
                    </a:lnTo>
                    <a:lnTo>
                      <a:pt x="485" y="264"/>
                    </a:lnTo>
                    <a:lnTo>
                      <a:pt x="487" y="264"/>
                    </a:lnTo>
                    <a:lnTo>
                      <a:pt x="490" y="260"/>
                    </a:lnTo>
                    <a:lnTo>
                      <a:pt x="492" y="259"/>
                    </a:lnTo>
                    <a:lnTo>
                      <a:pt x="497" y="257"/>
                    </a:lnTo>
                    <a:lnTo>
                      <a:pt x="504" y="252"/>
                    </a:lnTo>
                    <a:lnTo>
                      <a:pt x="509" y="252"/>
                    </a:lnTo>
                    <a:lnTo>
                      <a:pt x="513" y="248"/>
                    </a:lnTo>
                    <a:lnTo>
                      <a:pt x="513" y="248"/>
                    </a:lnTo>
                    <a:lnTo>
                      <a:pt x="513" y="250"/>
                    </a:lnTo>
                    <a:lnTo>
                      <a:pt x="515" y="250"/>
                    </a:lnTo>
                    <a:lnTo>
                      <a:pt x="522" y="247"/>
                    </a:lnTo>
                    <a:lnTo>
                      <a:pt x="525" y="247"/>
                    </a:lnTo>
                    <a:lnTo>
                      <a:pt x="527" y="245"/>
                    </a:lnTo>
                    <a:lnTo>
                      <a:pt x="527" y="248"/>
                    </a:lnTo>
                    <a:lnTo>
                      <a:pt x="522" y="250"/>
                    </a:lnTo>
                    <a:lnTo>
                      <a:pt x="522" y="252"/>
                    </a:lnTo>
                    <a:lnTo>
                      <a:pt x="523" y="253"/>
                    </a:lnTo>
                    <a:lnTo>
                      <a:pt x="522" y="259"/>
                    </a:lnTo>
                    <a:lnTo>
                      <a:pt x="518" y="260"/>
                    </a:lnTo>
                    <a:lnTo>
                      <a:pt x="515" y="259"/>
                    </a:lnTo>
                    <a:lnTo>
                      <a:pt x="513" y="259"/>
                    </a:lnTo>
                    <a:lnTo>
                      <a:pt x="508" y="262"/>
                    </a:lnTo>
                    <a:lnTo>
                      <a:pt x="509" y="262"/>
                    </a:lnTo>
                    <a:lnTo>
                      <a:pt x="513" y="264"/>
                    </a:lnTo>
                    <a:lnTo>
                      <a:pt x="513" y="264"/>
                    </a:lnTo>
                    <a:lnTo>
                      <a:pt x="513" y="269"/>
                    </a:lnTo>
                    <a:lnTo>
                      <a:pt x="509" y="276"/>
                    </a:lnTo>
                    <a:lnTo>
                      <a:pt x="508" y="280"/>
                    </a:lnTo>
                    <a:lnTo>
                      <a:pt x="506" y="283"/>
                    </a:lnTo>
                    <a:lnTo>
                      <a:pt x="506" y="285"/>
                    </a:lnTo>
                    <a:lnTo>
                      <a:pt x="506" y="287"/>
                    </a:lnTo>
                    <a:lnTo>
                      <a:pt x="506" y="290"/>
                    </a:lnTo>
                    <a:lnTo>
                      <a:pt x="506" y="292"/>
                    </a:lnTo>
                    <a:lnTo>
                      <a:pt x="502" y="297"/>
                    </a:lnTo>
                    <a:lnTo>
                      <a:pt x="499" y="299"/>
                    </a:lnTo>
                    <a:lnTo>
                      <a:pt x="495" y="299"/>
                    </a:lnTo>
                    <a:lnTo>
                      <a:pt x="494" y="300"/>
                    </a:lnTo>
                    <a:lnTo>
                      <a:pt x="490" y="304"/>
                    </a:lnTo>
                    <a:lnTo>
                      <a:pt x="487" y="304"/>
                    </a:lnTo>
                    <a:lnTo>
                      <a:pt x="485" y="304"/>
                    </a:lnTo>
                    <a:lnTo>
                      <a:pt x="480" y="300"/>
                    </a:lnTo>
                    <a:lnTo>
                      <a:pt x="478" y="300"/>
                    </a:lnTo>
                    <a:lnTo>
                      <a:pt x="476" y="300"/>
                    </a:lnTo>
                    <a:lnTo>
                      <a:pt x="473" y="297"/>
                    </a:lnTo>
                    <a:lnTo>
                      <a:pt x="473" y="297"/>
                    </a:lnTo>
                    <a:lnTo>
                      <a:pt x="469" y="300"/>
                    </a:lnTo>
                    <a:lnTo>
                      <a:pt x="464" y="304"/>
                    </a:lnTo>
                    <a:lnTo>
                      <a:pt x="464" y="307"/>
                    </a:lnTo>
                    <a:lnTo>
                      <a:pt x="455" y="309"/>
                    </a:lnTo>
                    <a:lnTo>
                      <a:pt x="454" y="311"/>
                    </a:lnTo>
                    <a:lnTo>
                      <a:pt x="450" y="311"/>
                    </a:lnTo>
                    <a:lnTo>
                      <a:pt x="447" y="311"/>
                    </a:lnTo>
                    <a:lnTo>
                      <a:pt x="442" y="311"/>
                    </a:lnTo>
                    <a:lnTo>
                      <a:pt x="438" y="314"/>
                    </a:lnTo>
                    <a:lnTo>
                      <a:pt x="433" y="314"/>
                    </a:lnTo>
                    <a:lnTo>
                      <a:pt x="433" y="316"/>
                    </a:lnTo>
                    <a:lnTo>
                      <a:pt x="433" y="320"/>
                    </a:lnTo>
                    <a:lnTo>
                      <a:pt x="429" y="327"/>
                    </a:lnTo>
                    <a:lnTo>
                      <a:pt x="428" y="328"/>
                    </a:lnTo>
                    <a:lnTo>
                      <a:pt x="428" y="327"/>
                    </a:lnTo>
                    <a:lnTo>
                      <a:pt x="422" y="323"/>
                    </a:lnTo>
                    <a:lnTo>
                      <a:pt x="417" y="321"/>
                    </a:lnTo>
                    <a:lnTo>
                      <a:pt x="416" y="323"/>
                    </a:lnTo>
                    <a:lnTo>
                      <a:pt x="416" y="327"/>
                    </a:lnTo>
                    <a:lnTo>
                      <a:pt x="419" y="328"/>
                    </a:lnTo>
                    <a:lnTo>
                      <a:pt x="417" y="328"/>
                    </a:lnTo>
                    <a:lnTo>
                      <a:pt x="416" y="328"/>
                    </a:lnTo>
                    <a:lnTo>
                      <a:pt x="414" y="328"/>
                    </a:lnTo>
                    <a:lnTo>
                      <a:pt x="410" y="323"/>
                    </a:lnTo>
                    <a:lnTo>
                      <a:pt x="410" y="323"/>
                    </a:lnTo>
                    <a:lnTo>
                      <a:pt x="405" y="328"/>
                    </a:lnTo>
                    <a:lnTo>
                      <a:pt x="403" y="332"/>
                    </a:lnTo>
                    <a:lnTo>
                      <a:pt x="402" y="333"/>
                    </a:lnTo>
                    <a:lnTo>
                      <a:pt x="400" y="333"/>
                    </a:lnTo>
                    <a:lnTo>
                      <a:pt x="391" y="340"/>
                    </a:lnTo>
                    <a:lnTo>
                      <a:pt x="391" y="346"/>
                    </a:lnTo>
                    <a:lnTo>
                      <a:pt x="388" y="347"/>
                    </a:lnTo>
                    <a:lnTo>
                      <a:pt x="386" y="347"/>
                    </a:lnTo>
                    <a:lnTo>
                      <a:pt x="383" y="347"/>
                    </a:lnTo>
                    <a:lnTo>
                      <a:pt x="381" y="347"/>
                    </a:lnTo>
                    <a:lnTo>
                      <a:pt x="386" y="351"/>
                    </a:lnTo>
                    <a:lnTo>
                      <a:pt x="383" y="354"/>
                    </a:lnTo>
                    <a:lnTo>
                      <a:pt x="383" y="354"/>
                    </a:lnTo>
                    <a:lnTo>
                      <a:pt x="381" y="351"/>
                    </a:lnTo>
                    <a:lnTo>
                      <a:pt x="379" y="351"/>
                    </a:lnTo>
                    <a:lnTo>
                      <a:pt x="377" y="354"/>
                    </a:lnTo>
                    <a:lnTo>
                      <a:pt x="372" y="360"/>
                    </a:lnTo>
                    <a:lnTo>
                      <a:pt x="372" y="361"/>
                    </a:lnTo>
                    <a:lnTo>
                      <a:pt x="376" y="365"/>
                    </a:lnTo>
                    <a:lnTo>
                      <a:pt x="377" y="370"/>
                    </a:lnTo>
                    <a:lnTo>
                      <a:pt x="376" y="373"/>
                    </a:lnTo>
                    <a:lnTo>
                      <a:pt x="374" y="375"/>
                    </a:lnTo>
                    <a:lnTo>
                      <a:pt x="376" y="379"/>
                    </a:lnTo>
                    <a:lnTo>
                      <a:pt x="377" y="379"/>
                    </a:lnTo>
                    <a:lnTo>
                      <a:pt x="379" y="375"/>
                    </a:lnTo>
                    <a:lnTo>
                      <a:pt x="381" y="377"/>
                    </a:lnTo>
                    <a:lnTo>
                      <a:pt x="381" y="382"/>
                    </a:lnTo>
                    <a:lnTo>
                      <a:pt x="379" y="382"/>
                    </a:lnTo>
                    <a:lnTo>
                      <a:pt x="377" y="386"/>
                    </a:lnTo>
                    <a:lnTo>
                      <a:pt x="379" y="387"/>
                    </a:lnTo>
                    <a:lnTo>
                      <a:pt x="381" y="386"/>
                    </a:lnTo>
                    <a:lnTo>
                      <a:pt x="383" y="386"/>
                    </a:lnTo>
                    <a:lnTo>
                      <a:pt x="383" y="386"/>
                    </a:lnTo>
                    <a:lnTo>
                      <a:pt x="386" y="386"/>
                    </a:lnTo>
                    <a:lnTo>
                      <a:pt x="386" y="387"/>
                    </a:lnTo>
                    <a:lnTo>
                      <a:pt x="388" y="387"/>
                    </a:lnTo>
                    <a:lnTo>
                      <a:pt x="391" y="391"/>
                    </a:lnTo>
                    <a:lnTo>
                      <a:pt x="395" y="391"/>
                    </a:lnTo>
                    <a:lnTo>
                      <a:pt x="398" y="387"/>
                    </a:lnTo>
                    <a:lnTo>
                      <a:pt x="400" y="379"/>
                    </a:lnTo>
                    <a:lnTo>
                      <a:pt x="402" y="379"/>
                    </a:lnTo>
                    <a:lnTo>
                      <a:pt x="409" y="379"/>
                    </a:lnTo>
                    <a:lnTo>
                      <a:pt x="410" y="377"/>
                    </a:lnTo>
                    <a:lnTo>
                      <a:pt x="409" y="379"/>
                    </a:lnTo>
                    <a:lnTo>
                      <a:pt x="405" y="379"/>
                    </a:lnTo>
                    <a:lnTo>
                      <a:pt x="400" y="386"/>
                    </a:lnTo>
                    <a:lnTo>
                      <a:pt x="398" y="387"/>
                    </a:lnTo>
                    <a:lnTo>
                      <a:pt x="396" y="391"/>
                    </a:lnTo>
                    <a:lnTo>
                      <a:pt x="400" y="394"/>
                    </a:lnTo>
                    <a:lnTo>
                      <a:pt x="400" y="396"/>
                    </a:lnTo>
                    <a:lnTo>
                      <a:pt x="395" y="398"/>
                    </a:lnTo>
                    <a:lnTo>
                      <a:pt x="393" y="396"/>
                    </a:lnTo>
                    <a:lnTo>
                      <a:pt x="393" y="394"/>
                    </a:lnTo>
                    <a:lnTo>
                      <a:pt x="391" y="393"/>
                    </a:lnTo>
                    <a:lnTo>
                      <a:pt x="391" y="393"/>
                    </a:lnTo>
                    <a:lnTo>
                      <a:pt x="388" y="391"/>
                    </a:lnTo>
                    <a:lnTo>
                      <a:pt x="383" y="391"/>
                    </a:lnTo>
                    <a:lnTo>
                      <a:pt x="383" y="387"/>
                    </a:lnTo>
                    <a:lnTo>
                      <a:pt x="379" y="391"/>
                    </a:lnTo>
                    <a:lnTo>
                      <a:pt x="376" y="391"/>
                    </a:lnTo>
                    <a:lnTo>
                      <a:pt x="376" y="393"/>
                    </a:lnTo>
                    <a:lnTo>
                      <a:pt x="372" y="394"/>
                    </a:lnTo>
                    <a:lnTo>
                      <a:pt x="369" y="393"/>
                    </a:lnTo>
                    <a:lnTo>
                      <a:pt x="369" y="396"/>
                    </a:lnTo>
                    <a:lnTo>
                      <a:pt x="370" y="398"/>
                    </a:lnTo>
                    <a:lnTo>
                      <a:pt x="372" y="400"/>
                    </a:lnTo>
                    <a:lnTo>
                      <a:pt x="370" y="401"/>
                    </a:lnTo>
                    <a:lnTo>
                      <a:pt x="369" y="407"/>
                    </a:lnTo>
                    <a:lnTo>
                      <a:pt x="370" y="410"/>
                    </a:lnTo>
                    <a:lnTo>
                      <a:pt x="372" y="410"/>
                    </a:lnTo>
                    <a:lnTo>
                      <a:pt x="372" y="413"/>
                    </a:lnTo>
                    <a:lnTo>
                      <a:pt x="374" y="419"/>
                    </a:lnTo>
                    <a:lnTo>
                      <a:pt x="374" y="419"/>
                    </a:lnTo>
                    <a:lnTo>
                      <a:pt x="377" y="422"/>
                    </a:lnTo>
                    <a:lnTo>
                      <a:pt x="377" y="424"/>
                    </a:lnTo>
                    <a:lnTo>
                      <a:pt x="372" y="424"/>
                    </a:lnTo>
                    <a:lnTo>
                      <a:pt x="372" y="426"/>
                    </a:lnTo>
                    <a:lnTo>
                      <a:pt x="383" y="431"/>
                    </a:lnTo>
                    <a:lnTo>
                      <a:pt x="386" y="431"/>
                    </a:lnTo>
                    <a:lnTo>
                      <a:pt x="391" y="429"/>
                    </a:lnTo>
                    <a:lnTo>
                      <a:pt x="395" y="427"/>
                    </a:lnTo>
                    <a:lnTo>
                      <a:pt x="396" y="429"/>
                    </a:lnTo>
                    <a:lnTo>
                      <a:pt x="398" y="429"/>
                    </a:lnTo>
                    <a:lnTo>
                      <a:pt x="403" y="422"/>
                    </a:lnTo>
                    <a:lnTo>
                      <a:pt x="403" y="419"/>
                    </a:lnTo>
                    <a:lnTo>
                      <a:pt x="402" y="419"/>
                    </a:lnTo>
                    <a:lnTo>
                      <a:pt x="402" y="415"/>
                    </a:lnTo>
                    <a:lnTo>
                      <a:pt x="407" y="413"/>
                    </a:lnTo>
                    <a:lnTo>
                      <a:pt x="410" y="410"/>
                    </a:lnTo>
                    <a:lnTo>
                      <a:pt x="419" y="405"/>
                    </a:lnTo>
                    <a:lnTo>
                      <a:pt x="422" y="407"/>
                    </a:lnTo>
                    <a:lnTo>
                      <a:pt x="417" y="407"/>
                    </a:lnTo>
                    <a:lnTo>
                      <a:pt x="410" y="413"/>
                    </a:lnTo>
                    <a:lnTo>
                      <a:pt x="407" y="415"/>
                    </a:lnTo>
                    <a:lnTo>
                      <a:pt x="407" y="419"/>
                    </a:lnTo>
                    <a:lnTo>
                      <a:pt x="410" y="419"/>
                    </a:lnTo>
                    <a:lnTo>
                      <a:pt x="410" y="422"/>
                    </a:lnTo>
                    <a:lnTo>
                      <a:pt x="407" y="427"/>
                    </a:lnTo>
                    <a:lnTo>
                      <a:pt x="403" y="429"/>
                    </a:lnTo>
                    <a:lnTo>
                      <a:pt x="403" y="433"/>
                    </a:lnTo>
                    <a:lnTo>
                      <a:pt x="403" y="438"/>
                    </a:lnTo>
                    <a:lnTo>
                      <a:pt x="403" y="441"/>
                    </a:lnTo>
                    <a:lnTo>
                      <a:pt x="403" y="441"/>
                    </a:lnTo>
                    <a:lnTo>
                      <a:pt x="403" y="445"/>
                    </a:lnTo>
                    <a:lnTo>
                      <a:pt x="403" y="448"/>
                    </a:lnTo>
                    <a:lnTo>
                      <a:pt x="398" y="450"/>
                    </a:lnTo>
                    <a:lnTo>
                      <a:pt x="396" y="452"/>
                    </a:lnTo>
                    <a:lnTo>
                      <a:pt x="395" y="455"/>
                    </a:lnTo>
                    <a:lnTo>
                      <a:pt x="393" y="453"/>
                    </a:lnTo>
                    <a:lnTo>
                      <a:pt x="391" y="455"/>
                    </a:lnTo>
                    <a:lnTo>
                      <a:pt x="393" y="459"/>
                    </a:lnTo>
                    <a:lnTo>
                      <a:pt x="393" y="462"/>
                    </a:lnTo>
                    <a:lnTo>
                      <a:pt x="395" y="462"/>
                    </a:lnTo>
                    <a:lnTo>
                      <a:pt x="398" y="462"/>
                    </a:lnTo>
                    <a:lnTo>
                      <a:pt x="402" y="462"/>
                    </a:lnTo>
                    <a:lnTo>
                      <a:pt x="402" y="464"/>
                    </a:lnTo>
                    <a:lnTo>
                      <a:pt x="400" y="466"/>
                    </a:lnTo>
                    <a:lnTo>
                      <a:pt x="395" y="466"/>
                    </a:lnTo>
                    <a:lnTo>
                      <a:pt x="395" y="466"/>
                    </a:lnTo>
                    <a:lnTo>
                      <a:pt x="395" y="469"/>
                    </a:lnTo>
                    <a:lnTo>
                      <a:pt x="395" y="469"/>
                    </a:lnTo>
                    <a:lnTo>
                      <a:pt x="395" y="473"/>
                    </a:lnTo>
                    <a:lnTo>
                      <a:pt x="393" y="474"/>
                    </a:lnTo>
                    <a:lnTo>
                      <a:pt x="391" y="474"/>
                    </a:lnTo>
                    <a:lnTo>
                      <a:pt x="388" y="478"/>
                    </a:lnTo>
                    <a:lnTo>
                      <a:pt x="386" y="478"/>
                    </a:lnTo>
                    <a:lnTo>
                      <a:pt x="383" y="478"/>
                    </a:lnTo>
                    <a:lnTo>
                      <a:pt x="386" y="478"/>
                    </a:lnTo>
                    <a:lnTo>
                      <a:pt x="391" y="478"/>
                    </a:lnTo>
                    <a:lnTo>
                      <a:pt x="391" y="480"/>
                    </a:lnTo>
                    <a:lnTo>
                      <a:pt x="395" y="478"/>
                    </a:lnTo>
                    <a:lnTo>
                      <a:pt x="402" y="473"/>
                    </a:lnTo>
                    <a:lnTo>
                      <a:pt x="403" y="473"/>
                    </a:lnTo>
                    <a:lnTo>
                      <a:pt x="407" y="473"/>
                    </a:lnTo>
                    <a:lnTo>
                      <a:pt x="409" y="469"/>
                    </a:lnTo>
                    <a:lnTo>
                      <a:pt x="414" y="469"/>
                    </a:lnTo>
                    <a:lnTo>
                      <a:pt x="414" y="469"/>
                    </a:lnTo>
                    <a:lnTo>
                      <a:pt x="410" y="473"/>
                    </a:lnTo>
                    <a:lnTo>
                      <a:pt x="410" y="473"/>
                    </a:lnTo>
                    <a:lnTo>
                      <a:pt x="414" y="474"/>
                    </a:lnTo>
                    <a:lnTo>
                      <a:pt x="414" y="478"/>
                    </a:lnTo>
                    <a:lnTo>
                      <a:pt x="414" y="480"/>
                    </a:lnTo>
                    <a:lnTo>
                      <a:pt x="416" y="481"/>
                    </a:lnTo>
                    <a:lnTo>
                      <a:pt x="419" y="478"/>
                    </a:lnTo>
                    <a:lnTo>
                      <a:pt x="421" y="478"/>
                    </a:lnTo>
                    <a:lnTo>
                      <a:pt x="421" y="478"/>
                    </a:lnTo>
                    <a:lnTo>
                      <a:pt x="421" y="480"/>
                    </a:lnTo>
                    <a:lnTo>
                      <a:pt x="422" y="483"/>
                    </a:lnTo>
                    <a:lnTo>
                      <a:pt x="424" y="488"/>
                    </a:lnTo>
                    <a:lnTo>
                      <a:pt x="422" y="492"/>
                    </a:lnTo>
                    <a:lnTo>
                      <a:pt x="424" y="497"/>
                    </a:lnTo>
                    <a:lnTo>
                      <a:pt x="426" y="497"/>
                    </a:lnTo>
                    <a:lnTo>
                      <a:pt x="428" y="493"/>
                    </a:lnTo>
                    <a:lnTo>
                      <a:pt x="428" y="488"/>
                    </a:lnTo>
                    <a:lnTo>
                      <a:pt x="431" y="485"/>
                    </a:lnTo>
                    <a:lnTo>
                      <a:pt x="431" y="481"/>
                    </a:lnTo>
                    <a:lnTo>
                      <a:pt x="436" y="478"/>
                    </a:lnTo>
                    <a:lnTo>
                      <a:pt x="436" y="478"/>
                    </a:lnTo>
                    <a:lnTo>
                      <a:pt x="438" y="474"/>
                    </a:lnTo>
                    <a:lnTo>
                      <a:pt x="445" y="474"/>
                    </a:lnTo>
                    <a:lnTo>
                      <a:pt x="440" y="478"/>
                    </a:lnTo>
                    <a:lnTo>
                      <a:pt x="436" y="483"/>
                    </a:lnTo>
                    <a:lnTo>
                      <a:pt x="436" y="485"/>
                    </a:lnTo>
                    <a:lnTo>
                      <a:pt x="438" y="488"/>
                    </a:lnTo>
                    <a:lnTo>
                      <a:pt x="442" y="488"/>
                    </a:lnTo>
                    <a:lnTo>
                      <a:pt x="447" y="488"/>
                    </a:lnTo>
                    <a:lnTo>
                      <a:pt x="454" y="487"/>
                    </a:lnTo>
                    <a:lnTo>
                      <a:pt x="455" y="485"/>
                    </a:lnTo>
                    <a:lnTo>
                      <a:pt x="459" y="483"/>
                    </a:lnTo>
                    <a:lnTo>
                      <a:pt x="464" y="481"/>
                    </a:lnTo>
                    <a:lnTo>
                      <a:pt x="468" y="481"/>
                    </a:lnTo>
                    <a:lnTo>
                      <a:pt x="464" y="481"/>
                    </a:lnTo>
                    <a:lnTo>
                      <a:pt x="459" y="487"/>
                    </a:lnTo>
                    <a:lnTo>
                      <a:pt x="459" y="488"/>
                    </a:lnTo>
                    <a:lnTo>
                      <a:pt x="459" y="488"/>
                    </a:lnTo>
                    <a:lnTo>
                      <a:pt x="449" y="497"/>
                    </a:lnTo>
                    <a:lnTo>
                      <a:pt x="445" y="500"/>
                    </a:lnTo>
                    <a:lnTo>
                      <a:pt x="442" y="504"/>
                    </a:lnTo>
                    <a:lnTo>
                      <a:pt x="442" y="507"/>
                    </a:lnTo>
                    <a:lnTo>
                      <a:pt x="442" y="511"/>
                    </a:lnTo>
                    <a:lnTo>
                      <a:pt x="445" y="513"/>
                    </a:lnTo>
                    <a:lnTo>
                      <a:pt x="440" y="511"/>
                    </a:lnTo>
                    <a:lnTo>
                      <a:pt x="438" y="513"/>
                    </a:lnTo>
                    <a:lnTo>
                      <a:pt x="436" y="516"/>
                    </a:lnTo>
                    <a:lnTo>
                      <a:pt x="433" y="520"/>
                    </a:lnTo>
                    <a:lnTo>
                      <a:pt x="429" y="525"/>
                    </a:lnTo>
                    <a:lnTo>
                      <a:pt x="428" y="528"/>
                    </a:lnTo>
                    <a:lnTo>
                      <a:pt x="429" y="530"/>
                    </a:lnTo>
                    <a:lnTo>
                      <a:pt x="429" y="532"/>
                    </a:lnTo>
                    <a:lnTo>
                      <a:pt x="429" y="533"/>
                    </a:lnTo>
                    <a:lnTo>
                      <a:pt x="428" y="533"/>
                    </a:lnTo>
                    <a:lnTo>
                      <a:pt x="426" y="532"/>
                    </a:lnTo>
                    <a:lnTo>
                      <a:pt x="424" y="530"/>
                    </a:lnTo>
                    <a:lnTo>
                      <a:pt x="421" y="533"/>
                    </a:lnTo>
                    <a:lnTo>
                      <a:pt x="416" y="537"/>
                    </a:lnTo>
                    <a:lnTo>
                      <a:pt x="417" y="539"/>
                    </a:lnTo>
                    <a:lnTo>
                      <a:pt x="416" y="542"/>
                    </a:lnTo>
                    <a:lnTo>
                      <a:pt x="414" y="540"/>
                    </a:lnTo>
                    <a:lnTo>
                      <a:pt x="414" y="539"/>
                    </a:lnTo>
                    <a:lnTo>
                      <a:pt x="410" y="540"/>
                    </a:lnTo>
                    <a:lnTo>
                      <a:pt x="405" y="547"/>
                    </a:lnTo>
                    <a:lnTo>
                      <a:pt x="402" y="551"/>
                    </a:lnTo>
                    <a:lnTo>
                      <a:pt x="403" y="553"/>
                    </a:lnTo>
                    <a:lnTo>
                      <a:pt x="402" y="553"/>
                    </a:lnTo>
                    <a:lnTo>
                      <a:pt x="398" y="553"/>
                    </a:lnTo>
                    <a:lnTo>
                      <a:pt x="398" y="547"/>
                    </a:lnTo>
                    <a:lnTo>
                      <a:pt x="393" y="553"/>
                    </a:lnTo>
                    <a:lnTo>
                      <a:pt x="391" y="553"/>
                    </a:lnTo>
                    <a:lnTo>
                      <a:pt x="386" y="556"/>
                    </a:lnTo>
                    <a:lnTo>
                      <a:pt x="386" y="560"/>
                    </a:lnTo>
                    <a:lnTo>
                      <a:pt x="383" y="560"/>
                    </a:lnTo>
                    <a:lnTo>
                      <a:pt x="379" y="560"/>
                    </a:lnTo>
                    <a:lnTo>
                      <a:pt x="374" y="563"/>
                    </a:lnTo>
                    <a:lnTo>
                      <a:pt x="367" y="566"/>
                    </a:lnTo>
                    <a:lnTo>
                      <a:pt x="360" y="570"/>
                    </a:lnTo>
                    <a:lnTo>
                      <a:pt x="360" y="575"/>
                    </a:lnTo>
                    <a:lnTo>
                      <a:pt x="360" y="575"/>
                    </a:lnTo>
                    <a:lnTo>
                      <a:pt x="360" y="579"/>
                    </a:lnTo>
                    <a:lnTo>
                      <a:pt x="360" y="584"/>
                    </a:lnTo>
                    <a:lnTo>
                      <a:pt x="360" y="584"/>
                    </a:lnTo>
                    <a:lnTo>
                      <a:pt x="358" y="579"/>
                    </a:lnTo>
                    <a:lnTo>
                      <a:pt x="356" y="579"/>
                    </a:lnTo>
                    <a:lnTo>
                      <a:pt x="355" y="582"/>
                    </a:lnTo>
                    <a:lnTo>
                      <a:pt x="355" y="584"/>
                    </a:lnTo>
                    <a:lnTo>
                      <a:pt x="353" y="584"/>
                    </a:lnTo>
                    <a:lnTo>
                      <a:pt x="351" y="584"/>
                    </a:lnTo>
                    <a:lnTo>
                      <a:pt x="351" y="579"/>
                    </a:lnTo>
                    <a:lnTo>
                      <a:pt x="353" y="579"/>
                    </a:lnTo>
                    <a:lnTo>
                      <a:pt x="351" y="575"/>
                    </a:lnTo>
                    <a:lnTo>
                      <a:pt x="348" y="575"/>
                    </a:lnTo>
                    <a:lnTo>
                      <a:pt x="346" y="575"/>
                    </a:lnTo>
                    <a:lnTo>
                      <a:pt x="343" y="575"/>
                    </a:lnTo>
                    <a:lnTo>
                      <a:pt x="337" y="575"/>
                    </a:lnTo>
                    <a:lnTo>
                      <a:pt x="336" y="579"/>
                    </a:lnTo>
                    <a:lnTo>
                      <a:pt x="332" y="582"/>
                    </a:lnTo>
                    <a:lnTo>
                      <a:pt x="329" y="584"/>
                    </a:lnTo>
                    <a:lnTo>
                      <a:pt x="323" y="587"/>
                    </a:lnTo>
                    <a:lnTo>
                      <a:pt x="320" y="589"/>
                    </a:lnTo>
                    <a:lnTo>
                      <a:pt x="320" y="591"/>
                    </a:lnTo>
                    <a:lnTo>
                      <a:pt x="318" y="593"/>
                    </a:lnTo>
                    <a:lnTo>
                      <a:pt x="318" y="593"/>
                    </a:lnTo>
                    <a:lnTo>
                      <a:pt x="315" y="594"/>
                    </a:lnTo>
                    <a:lnTo>
                      <a:pt x="310" y="596"/>
                    </a:lnTo>
                    <a:lnTo>
                      <a:pt x="310" y="598"/>
                    </a:lnTo>
                    <a:lnTo>
                      <a:pt x="310" y="598"/>
                    </a:lnTo>
                    <a:lnTo>
                      <a:pt x="306" y="598"/>
                    </a:lnTo>
                    <a:lnTo>
                      <a:pt x="303" y="598"/>
                    </a:lnTo>
                    <a:lnTo>
                      <a:pt x="303" y="601"/>
                    </a:lnTo>
                    <a:lnTo>
                      <a:pt x="301" y="605"/>
                    </a:lnTo>
                    <a:lnTo>
                      <a:pt x="303" y="606"/>
                    </a:lnTo>
                    <a:lnTo>
                      <a:pt x="304" y="606"/>
                    </a:lnTo>
                    <a:lnTo>
                      <a:pt x="306" y="603"/>
                    </a:lnTo>
                    <a:lnTo>
                      <a:pt x="306" y="601"/>
                    </a:lnTo>
                    <a:lnTo>
                      <a:pt x="306" y="600"/>
                    </a:lnTo>
                    <a:lnTo>
                      <a:pt x="310" y="601"/>
                    </a:lnTo>
                    <a:lnTo>
                      <a:pt x="306" y="605"/>
                    </a:lnTo>
                    <a:lnTo>
                      <a:pt x="310" y="605"/>
                    </a:lnTo>
                    <a:lnTo>
                      <a:pt x="310" y="605"/>
                    </a:lnTo>
                    <a:lnTo>
                      <a:pt x="315" y="600"/>
                    </a:lnTo>
                    <a:lnTo>
                      <a:pt x="315" y="598"/>
                    </a:lnTo>
                    <a:lnTo>
                      <a:pt x="318" y="601"/>
                    </a:lnTo>
                    <a:lnTo>
                      <a:pt x="315" y="603"/>
                    </a:lnTo>
                    <a:lnTo>
                      <a:pt x="318" y="605"/>
                    </a:lnTo>
                    <a:lnTo>
                      <a:pt x="318" y="605"/>
                    </a:lnTo>
                    <a:lnTo>
                      <a:pt x="322" y="601"/>
                    </a:lnTo>
                    <a:lnTo>
                      <a:pt x="322" y="603"/>
                    </a:lnTo>
                    <a:lnTo>
                      <a:pt x="323" y="603"/>
                    </a:lnTo>
                    <a:lnTo>
                      <a:pt x="323" y="601"/>
                    </a:lnTo>
                    <a:lnTo>
                      <a:pt x="325" y="600"/>
                    </a:lnTo>
                    <a:lnTo>
                      <a:pt x="329" y="600"/>
                    </a:lnTo>
                    <a:lnTo>
                      <a:pt x="332" y="598"/>
                    </a:lnTo>
                    <a:lnTo>
                      <a:pt x="334" y="594"/>
                    </a:lnTo>
                    <a:lnTo>
                      <a:pt x="334" y="591"/>
                    </a:lnTo>
                    <a:lnTo>
                      <a:pt x="337" y="589"/>
                    </a:lnTo>
                    <a:lnTo>
                      <a:pt x="337" y="587"/>
                    </a:lnTo>
                    <a:lnTo>
                      <a:pt x="341" y="587"/>
                    </a:lnTo>
                    <a:lnTo>
                      <a:pt x="344" y="587"/>
                    </a:lnTo>
                    <a:lnTo>
                      <a:pt x="343" y="589"/>
                    </a:lnTo>
                    <a:lnTo>
                      <a:pt x="341" y="591"/>
                    </a:lnTo>
                    <a:lnTo>
                      <a:pt x="337" y="593"/>
                    </a:lnTo>
                    <a:lnTo>
                      <a:pt x="337" y="596"/>
                    </a:lnTo>
                    <a:lnTo>
                      <a:pt x="341" y="598"/>
                    </a:lnTo>
                    <a:lnTo>
                      <a:pt x="344" y="594"/>
                    </a:lnTo>
                    <a:lnTo>
                      <a:pt x="344" y="591"/>
                    </a:lnTo>
                    <a:lnTo>
                      <a:pt x="348" y="591"/>
                    </a:lnTo>
                    <a:lnTo>
                      <a:pt x="348" y="593"/>
                    </a:lnTo>
                    <a:lnTo>
                      <a:pt x="350" y="589"/>
                    </a:lnTo>
                    <a:lnTo>
                      <a:pt x="351" y="589"/>
                    </a:lnTo>
                    <a:lnTo>
                      <a:pt x="351" y="593"/>
                    </a:lnTo>
                    <a:lnTo>
                      <a:pt x="350" y="594"/>
                    </a:lnTo>
                    <a:lnTo>
                      <a:pt x="351" y="594"/>
                    </a:lnTo>
                    <a:lnTo>
                      <a:pt x="355" y="591"/>
                    </a:lnTo>
                    <a:lnTo>
                      <a:pt x="356" y="591"/>
                    </a:lnTo>
                    <a:lnTo>
                      <a:pt x="360" y="589"/>
                    </a:lnTo>
                    <a:lnTo>
                      <a:pt x="363" y="589"/>
                    </a:lnTo>
                    <a:lnTo>
                      <a:pt x="365" y="584"/>
                    </a:lnTo>
                    <a:lnTo>
                      <a:pt x="367" y="584"/>
                    </a:lnTo>
                    <a:lnTo>
                      <a:pt x="370" y="584"/>
                    </a:lnTo>
                    <a:lnTo>
                      <a:pt x="370" y="587"/>
                    </a:lnTo>
                    <a:lnTo>
                      <a:pt x="367" y="589"/>
                    </a:lnTo>
                    <a:lnTo>
                      <a:pt x="365" y="593"/>
                    </a:lnTo>
                    <a:lnTo>
                      <a:pt x="365" y="594"/>
                    </a:lnTo>
                    <a:lnTo>
                      <a:pt x="367" y="594"/>
                    </a:lnTo>
                    <a:lnTo>
                      <a:pt x="372" y="589"/>
                    </a:lnTo>
                    <a:lnTo>
                      <a:pt x="372" y="584"/>
                    </a:lnTo>
                    <a:lnTo>
                      <a:pt x="372" y="584"/>
                    </a:lnTo>
                    <a:lnTo>
                      <a:pt x="376" y="584"/>
                    </a:lnTo>
                    <a:lnTo>
                      <a:pt x="377" y="584"/>
                    </a:lnTo>
                    <a:lnTo>
                      <a:pt x="379" y="584"/>
                    </a:lnTo>
                    <a:lnTo>
                      <a:pt x="383" y="584"/>
                    </a:lnTo>
                    <a:lnTo>
                      <a:pt x="386" y="582"/>
                    </a:lnTo>
                    <a:lnTo>
                      <a:pt x="386" y="582"/>
                    </a:lnTo>
                    <a:lnTo>
                      <a:pt x="388" y="582"/>
                    </a:lnTo>
                    <a:lnTo>
                      <a:pt x="391" y="579"/>
                    </a:lnTo>
                    <a:lnTo>
                      <a:pt x="391" y="575"/>
                    </a:lnTo>
                    <a:lnTo>
                      <a:pt x="391" y="575"/>
                    </a:lnTo>
                    <a:lnTo>
                      <a:pt x="391" y="579"/>
                    </a:lnTo>
                    <a:lnTo>
                      <a:pt x="391" y="584"/>
                    </a:lnTo>
                    <a:lnTo>
                      <a:pt x="393" y="582"/>
                    </a:lnTo>
                    <a:lnTo>
                      <a:pt x="396" y="579"/>
                    </a:lnTo>
                    <a:lnTo>
                      <a:pt x="395" y="579"/>
                    </a:lnTo>
                    <a:lnTo>
                      <a:pt x="396" y="575"/>
                    </a:lnTo>
                    <a:lnTo>
                      <a:pt x="396" y="575"/>
                    </a:lnTo>
                    <a:lnTo>
                      <a:pt x="391" y="575"/>
                    </a:lnTo>
                    <a:lnTo>
                      <a:pt x="391" y="573"/>
                    </a:lnTo>
                    <a:lnTo>
                      <a:pt x="395" y="572"/>
                    </a:lnTo>
                    <a:lnTo>
                      <a:pt x="400" y="570"/>
                    </a:lnTo>
                    <a:lnTo>
                      <a:pt x="407" y="568"/>
                    </a:lnTo>
                    <a:lnTo>
                      <a:pt x="409" y="568"/>
                    </a:lnTo>
                    <a:lnTo>
                      <a:pt x="409" y="565"/>
                    </a:lnTo>
                    <a:lnTo>
                      <a:pt x="407" y="565"/>
                    </a:lnTo>
                    <a:lnTo>
                      <a:pt x="409" y="563"/>
                    </a:lnTo>
                    <a:lnTo>
                      <a:pt x="410" y="563"/>
                    </a:lnTo>
                    <a:lnTo>
                      <a:pt x="414" y="561"/>
                    </a:lnTo>
                    <a:lnTo>
                      <a:pt x="414" y="561"/>
                    </a:lnTo>
                    <a:lnTo>
                      <a:pt x="416" y="565"/>
                    </a:lnTo>
                    <a:lnTo>
                      <a:pt x="417" y="565"/>
                    </a:lnTo>
                    <a:lnTo>
                      <a:pt x="417" y="563"/>
                    </a:lnTo>
                    <a:lnTo>
                      <a:pt x="417" y="561"/>
                    </a:lnTo>
                    <a:lnTo>
                      <a:pt x="421" y="560"/>
                    </a:lnTo>
                    <a:lnTo>
                      <a:pt x="421" y="556"/>
                    </a:lnTo>
                    <a:lnTo>
                      <a:pt x="421" y="556"/>
                    </a:lnTo>
                    <a:lnTo>
                      <a:pt x="422" y="556"/>
                    </a:lnTo>
                    <a:lnTo>
                      <a:pt x="422" y="560"/>
                    </a:lnTo>
                    <a:lnTo>
                      <a:pt x="424" y="560"/>
                    </a:lnTo>
                    <a:lnTo>
                      <a:pt x="429" y="560"/>
                    </a:lnTo>
                    <a:lnTo>
                      <a:pt x="431" y="556"/>
                    </a:lnTo>
                    <a:lnTo>
                      <a:pt x="433" y="556"/>
                    </a:lnTo>
                    <a:lnTo>
                      <a:pt x="433" y="553"/>
                    </a:lnTo>
                    <a:lnTo>
                      <a:pt x="436" y="553"/>
                    </a:lnTo>
                    <a:lnTo>
                      <a:pt x="436" y="553"/>
                    </a:lnTo>
                    <a:lnTo>
                      <a:pt x="440" y="553"/>
                    </a:lnTo>
                    <a:lnTo>
                      <a:pt x="445" y="547"/>
                    </a:lnTo>
                    <a:lnTo>
                      <a:pt x="445" y="546"/>
                    </a:lnTo>
                    <a:lnTo>
                      <a:pt x="442" y="546"/>
                    </a:lnTo>
                    <a:lnTo>
                      <a:pt x="440" y="546"/>
                    </a:lnTo>
                    <a:lnTo>
                      <a:pt x="440" y="546"/>
                    </a:lnTo>
                    <a:lnTo>
                      <a:pt x="445" y="542"/>
                    </a:lnTo>
                    <a:lnTo>
                      <a:pt x="447" y="540"/>
                    </a:lnTo>
                    <a:lnTo>
                      <a:pt x="450" y="537"/>
                    </a:lnTo>
                    <a:lnTo>
                      <a:pt x="452" y="539"/>
                    </a:lnTo>
                    <a:lnTo>
                      <a:pt x="452" y="539"/>
                    </a:lnTo>
                    <a:lnTo>
                      <a:pt x="455" y="535"/>
                    </a:lnTo>
                    <a:lnTo>
                      <a:pt x="459" y="533"/>
                    </a:lnTo>
                    <a:lnTo>
                      <a:pt x="459" y="532"/>
                    </a:lnTo>
                    <a:lnTo>
                      <a:pt x="462" y="530"/>
                    </a:lnTo>
                    <a:lnTo>
                      <a:pt x="464" y="528"/>
                    </a:lnTo>
                    <a:lnTo>
                      <a:pt x="464" y="528"/>
                    </a:lnTo>
                    <a:lnTo>
                      <a:pt x="468" y="530"/>
                    </a:lnTo>
                    <a:lnTo>
                      <a:pt x="468" y="532"/>
                    </a:lnTo>
                    <a:lnTo>
                      <a:pt x="468" y="528"/>
                    </a:lnTo>
                    <a:lnTo>
                      <a:pt x="471" y="528"/>
                    </a:lnTo>
                    <a:lnTo>
                      <a:pt x="473" y="528"/>
                    </a:lnTo>
                    <a:lnTo>
                      <a:pt x="473" y="525"/>
                    </a:lnTo>
                    <a:lnTo>
                      <a:pt x="476" y="525"/>
                    </a:lnTo>
                    <a:lnTo>
                      <a:pt x="476" y="525"/>
                    </a:lnTo>
                    <a:lnTo>
                      <a:pt x="478" y="525"/>
                    </a:lnTo>
                    <a:lnTo>
                      <a:pt x="483" y="525"/>
                    </a:lnTo>
                    <a:lnTo>
                      <a:pt x="483" y="523"/>
                    </a:lnTo>
                    <a:lnTo>
                      <a:pt x="485" y="523"/>
                    </a:lnTo>
                    <a:lnTo>
                      <a:pt x="487" y="525"/>
                    </a:lnTo>
                    <a:lnTo>
                      <a:pt x="487" y="525"/>
                    </a:lnTo>
                    <a:lnTo>
                      <a:pt x="487" y="523"/>
                    </a:lnTo>
                    <a:lnTo>
                      <a:pt x="490" y="525"/>
                    </a:lnTo>
                    <a:lnTo>
                      <a:pt x="490" y="523"/>
                    </a:lnTo>
                    <a:lnTo>
                      <a:pt x="492" y="518"/>
                    </a:lnTo>
                    <a:lnTo>
                      <a:pt x="490" y="518"/>
                    </a:lnTo>
                    <a:lnTo>
                      <a:pt x="490" y="520"/>
                    </a:lnTo>
                    <a:lnTo>
                      <a:pt x="490" y="516"/>
                    </a:lnTo>
                    <a:lnTo>
                      <a:pt x="494" y="514"/>
                    </a:lnTo>
                    <a:lnTo>
                      <a:pt x="495" y="514"/>
                    </a:lnTo>
                    <a:lnTo>
                      <a:pt x="497" y="514"/>
                    </a:lnTo>
                    <a:lnTo>
                      <a:pt x="497" y="514"/>
                    </a:lnTo>
                    <a:lnTo>
                      <a:pt x="495" y="513"/>
                    </a:lnTo>
                    <a:lnTo>
                      <a:pt x="494" y="511"/>
                    </a:lnTo>
                    <a:lnTo>
                      <a:pt x="495" y="509"/>
                    </a:lnTo>
                    <a:lnTo>
                      <a:pt x="499" y="511"/>
                    </a:lnTo>
                    <a:lnTo>
                      <a:pt x="502" y="507"/>
                    </a:lnTo>
                    <a:lnTo>
                      <a:pt x="508" y="507"/>
                    </a:lnTo>
                    <a:lnTo>
                      <a:pt x="509" y="504"/>
                    </a:lnTo>
                    <a:lnTo>
                      <a:pt x="513" y="504"/>
                    </a:lnTo>
                    <a:lnTo>
                      <a:pt x="518" y="500"/>
                    </a:lnTo>
                    <a:lnTo>
                      <a:pt x="518" y="495"/>
                    </a:lnTo>
                    <a:lnTo>
                      <a:pt x="515" y="495"/>
                    </a:lnTo>
                    <a:lnTo>
                      <a:pt x="513" y="495"/>
                    </a:lnTo>
                    <a:lnTo>
                      <a:pt x="513" y="488"/>
                    </a:lnTo>
                    <a:lnTo>
                      <a:pt x="509" y="488"/>
                    </a:lnTo>
                    <a:lnTo>
                      <a:pt x="508" y="488"/>
                    </a:lnTo>
                    <a:lnTo>
                      <a:pt x="508" y="487"/>
                    </a:lnTo>
                    <a:lnTo>
                      <a:pt x="508" y="483"/>
                    </a:lnTo>
                    <a:lnTo>
                      <a:pt x="513" y="481"/>
                    </a:lnTo>
                    <a:lnTo>
                      <a:pt x="513" y="480"/>
                    </a:lnTo>
                    <a:lnTo>
                      <a:pt x="515" y="478"/>
                    </a:lnTo>
                    <a:lnTo>
                      <a:pt x="515" y="478"/>
                    </a:lnTo>
                    <a:lnTo>
                      <a:pt x="515" y="478"/>
                    </a:lnTo>
                    <a:lnTo>
                      <a:pt x="518" y="474"/>
                    </a:lnTo>
                    <a:lnTo>
                      <a:pt x="520" y="474"/>
                    </a:lnTo>
                    <a:lnTo>
                      <a:pt x="525" y="473"/>
                    </a:lnTo>
                    <a:lnTo>
                      <a:pt x="527" y="474"/>
                    </a:lnTo>
                    <a:lnTo>
                      <a:pt x="532" y="473"/>
                    </a:lnTo>
                    <a:lnTo>
                      <a:pt x="532" y="474"/>
                    </a:lnTo>
                    <a:lnTo>
                      <a:pt x="532" y="478"/>
                    </a:lnTo>
                    <a:lnTo>
                      <a:pt x="532" y="478"/>
                    </a:lnTo>
                    <a:lnTo>
                      <a:pt x="537" y="473"/>
                    </a:lnTo>
                    <a:lnTo>
                      <a:pt x="537" y="473"/>
                    </a:lnTo>
                    <a:lnTo>
                      <a:pt x="535" y="473"/>
                    </a:lnTo>
                    <a:lnTo>
                      <a:pt x="535" y="469"/>
                    </a:lnTo>
                    <a:lnTo>
                      <a:pt x="537" y="469"/>
                    </a:lnTo>
                    <a:lnTo>
                      <a:pt x="541" y="469"/>
                    </a:lnTo>
                    <a:lnTo>
                      <a:pt x="544" y="469"/>
                    </a:lnTo>
                    <a:lnTo>
                      <a:pt x="546" y="464"/>
                    </a:lnTo>
                    <a:lnTo>
                      <a:pt x="544" y="460"/>
                    </a:lnTo>
                    <a:lnTo>
                      <a:pt x="541" y="457"/>
                    </a:lnTo>
                    <a:lnTo>
                      <a:pt x="537" y="457"/>
                    </a:lnTo>
                    <a:lnTo>
                      <a:pt x="537" y="459"/>
                    </a:lnTo>
                    <a:lnTo>
                      <a:pt x="537" y="457"/>
                    </a:lnTo>
                    <a:lnTo>
                      <a:pt x="537" y="455"/>
                    </a:lnTo>
                    <a:lnTo>
                      <a:pt x="542" y="455"/>
                    </a:lnTo>
                    <a:lnTo>
                      <a:pt x="544" y="457"/>
                    </a:lnTo>
                    <a:lnTo>
                      <a:pt x="549" y="457"/>
                    </a:lnTo>
                    <a:lnTo>
                      <a:pt x="553" y="453"/>
                    </a:lnTo>
                    <a:lnTo>
                      <a:pt x="553" y="452"/>
                    </a:lnTo>
                    <a:lnTo>
                      <a:pt x="560" y="447"/>
                    </a:lnTo>
                    <a:lnTo>
                      <a:pt x="565" y="443"/>
                    </a:lnTo>
                    <a:lnTo>
                      <a:pt x="568" y="443"/>
                    </a:lnTo>
                    <a:lnTo>
                      <a:pt x="572" y="441"/>
                    </a:lnTo>
                    <a:lnTo>
                      <a:pt x="572" y="441"/>
                    </a:lnTo>
                    <a:lnTo>
                      <a:pt x="577" y="436"/>
                    </a:lnTo>
                    <a:lnTo>
                      <a:pt x="582" y="434"/>
                    </a:lnTo>
                    <a:lnTo>
                      <a:pt x="591" y="427"/>
                    </a:lnTo>
                    <a:lnTo>
                      <a:pt x="595" y="427"/>
                    </a:lnTo>
                    <a:lnTo>
                      <a:pt x="601" y="420"/>
                    </a:lnTo>
                    <a:lnTo>
                      <a:pt x="600" y="424"/>
                    </a:lnTo>
                    <a:lnTo>
                      <a:pt x="600" y="429"/>
                    </a:lnTo>
                    <a:lnTo>
                      <a:pt x="601" y="429"/>
                    </a:lnTo>
                    <a:lnTo>
                      <a:pt x="603" y="431"/>
                    </a:lnTo>
                    <a:lnTo>
                      <a:pt x="605" y="431"/>
                    </a:lnTo>
                    <a:lnTo>
                      <a:pt x="610" y="426"/>
                    </a:lnTo>
                    <a:lnTo>
                      <a:pt x="614" y="426"/>
                    </a:lnTo>
                    <a:lnTo>
                      <a:pt x="619" y="422"/>
                    </a:lnTo>
                    <a:lnTo>
                      <a:pt x="621" y="420"/>
                    </a:lnTo>
                    <a:lnTo>
                      <a:pt x="619" y="424"/>
                    </a:lnTo>
                    <a:lnTo>
                      <a:pt x="614" y="427"/>
                    </a:lnTo>
                    <a:lnTo>
                      <a:pt x="610" y="427"/>
                    </a:lnTo>
                    <a:lnTo>
                      <a:pt x="603" y="436"/>
                    </a:lnTo>
                    <a:lnTo>
                      <a:pt x="603" y="438"/>
                    </a:lnTo>
                    <a:lnTo>
                      <a:pt x="605" y="443"/>
                    </a:lnTo>
                    <a:lnTo>
                      <a:pt x="608" y="447"/>
                    </a:lnTo>
                    <a:lnTo>
                      <a:pt x="605" y="445"/>
                    </a:lnTo>
                    <a:lnTo>
                      <a:pt x="601" y="445"/>
                    </a:lnTo>
                    <a:lnTo>
                      <a:pt x="600" y="445"/>
                    </a:lnTo>
                    <a:lnTo>
                      <a:pt x="596" y="445"/>
                    </a:lnTo>
                    <a:lnTo>
                      <a:pt x="595" y="443"/>
                    </a:lnTo>
                    <a:lnTo>
                      <a:pt x="595" y="438"/>
                    </a:lnTo>
                    <a:lnTo>
                      <a:pt x="586" y="441"/>
                    </a:lnTo>
                    <a:lnTo>
                      <a:pt x="586" y="441"/>
                    </a:lnTo>
                    <a:lnTo>
                      <a:pt x="581" y="445"/>
                    </a:lnTo>
                    <a:lnTo>
                      <a:pt x="575" y="445"/>
                    </a:lnTo>
                    <a:lnTo>
                      <a:pt x="572" y="448"/>
                    </a:lnTo>
                    <a:lnTo>
                      <a:pt x="572" y="452"/>
                    </a:lnTo>
                    <a:lnTo>
                      <a:pt x="572" y="453"/>
                    </a:lnTo>
                    <a:lnTo>
                      <a:pt x="568" y="459"/>
                    </a:lnTo>
                    <a:lnTo>
                      <a:pt x="565" y="462"/>
                    </a:lnTo>
                    <a:lnTo>
                      <a:pt x="563" y="466"/>
                    </a:lnTo>
                    <a:lnTo>
                      <a:pt x="555" y="474"/>
                    </a:lnTo>
                    <a:lnTo>
                      <a:pt x="551" y="478"/>
                    </a:lnTo>
                    <a:lnTo>
                      <a:pt x="553" y="480"/>
                    </a:lnTo>
                    <a:lnTo>
                      <a:pt x="556" y="485"/>
                    </a:lnTo>
                    <a:lnTo>
                      <a:pt x="558" y="481"/>
                    </a:lnTo>
                    <a:lnTo>
                      <a:pt x="560" y="481"/>
                    </a:lnTo>
                    <a:lnTo>
                      <a:pt x="563" y="480"/>
                    </a:lnTo>
                    <a:lnTo>
                      <a:pt x="563" y="480"/>
                    </a:lnTo>
                    <a:lnTo>
                      <a:pt x="563" y="483"/>
                    </a:lnTo>
                    <a:lnTo>
                      <a:pt x="560" y="487"/>
                    </a:lnTo>
                    <a:lnTo>
                      <a:pt x="556" y="488"/>
                    </a:lnTo>
                    <a:lnTo>
                      <a:pt x="555" y="488"/>
                    </a:lnTo>
                    <a:lnTo>
                      <a:pt x="551" y="488"/>
                    </a:lnTo>
                    <a:lnTo>
                      <a:pt x="548" y="488"/>
                    </a:lnTo>
                    <a:lnTo>
                      <a:pt x="546" y="488"/>
                    </a:lnTo>
                    <a:lnTo>
                      <a:pt x="546" y="493"/>
                    </a:lnTo>
                    <a:lnTo>
                      <a:pt x="544" y="493"/>
                    </a:lnTo>
                    <a:lnTo>
                      <a:pt x="541" y="493"/>
                    </a:lnTo>
                    <a:lnTo>
                      <a:pt x="541" y="497"/>
                    </a:lnTo>
                    <a:lnTo>
                      <a:pt x="546" y="502"/>
                    </a:lnTo>
                    <a:lnTo>
                      <a:pt x="548" y="500"/>
                    </a:lnTo>
                    <a:lnTo>
                      <a:pt x="549" y="500"/>
                    </a:lnTo>
                    <a:lnTo>
                      <a:pt x="551" y="500"/>
                    </a:lnTo>
                    <a:lnTo>
                      <a:pt x="553" y="497"/>
                    </a:lnTo>
                    <a:lnTo>
                      <a:pt x="555" y="497"/>
                    </a:lnTo>
                    <a:lnTo>
                      <a:pt x="555" y="500"/>
                    </a:lnTo>
                    <a:lnTo>
                      <a:pt x="556" y="500"/>
                    </a:lnTo>
                    <a:lnTo>
                      <a:pt x="558" y="497"/>
                    </a:lnTo>
                    <a:lnTo>
                      <a:pt x="560" y="497"/>
                    </a:lnTo>
                    <a:lnTo>
                      <a:pt x="563" y="493"/>
                    </a:lnTo>
                    <a:lnTo>
                      <a:pt x="563" y="488"/>
                    </a:lnTo>
                    <a:lnTo>
                      <a:pt x="565" y="488"/>
                    </a:lnTo>
                    <a:lnTo>
                      <a:pt x="565" y="488"/>
                    </a:lnTo>
                    <a:lnTo>
                      <a:pt x="563" y="492"/>
                    </a:lnTo>
                    <a:lnTo>
                      <a:pt x="565" y="493"/>
                    </a:lnTo>
                    <a:lnTo>
                      <a:pt x="572" y="493"/>
                    </a:lnTo>
                    <a:lnTo>
                      <a:pt x="575" y="488"/>
                    </a:lnTo>
                    <a:lnTo>
                      <a:pt x="579" y="488"/>
                    </a:lnTo>
                    <a:lnTo>
                      <a:pt x="581" y="488"/>
                    </a:lnTo>
                    <a:lnTo>
                      <a:pt x="582" y="488"/>
                    </a:lnTo>
                    <a:lnTo>
                      <a:pt x="582" y="483"/>
                    </a:lnTo>
                    <a:lnTo>
                      <a:pt x="586" y="480"/>
                    </a:lnTo>
                    <a:lnTo>
                      <a:pt x="588" y="480"/>
                    </a:lnTo>
                    <a:lnTo>
                      <a:pt x="586" y="485"/>
                    </a:lnTo>
                    <a:lnTo>
                      <a:pt x="586" y="488"/>
                    </a:lnTo>
                    <a:lnTo>
                      <a:pt x="586" y="487"/>
                    </a:lnTo>
                    <a:lnTo>
                      <a:pt x="591" y="481"/>
                    </a:lnTo>
                    <a:lnTo>
                      <a:pt x="595" y="474"/>
                    </a:lnTo>
                    <a:lnTo>
                      <a:pt x="595" y="474"/>
                    </a:lnTo>
                    <a:lnTo>
                      <a:pt x="595" y="478"/>
                    </a:lnTo>
                    <a:lnTo>
                      <a:pt x="595" y="481"/>
                    </a:lnTo>
                    <a:lnTo>
                      <a:pt x="595" y="481"/>
                    </a:lnTo>
                    <a:lnTo>
                      <a:pt x="596" y="478"/>
                    </a:lnTo>
                    <a:lnTo>
                      <a:pt x="598" y="480"/>
                    </a:lnTo>
                    <a:lnTo>
                      <a:pt x="598" y="481"/>
                    </a:lnTo>
                    <a:lnTo>
                      <a:pt x="601" y="483"/>
                    </a:lnTo>
                    <a:lnTo>
                      <a:pt x="603" y="485"/>
                    </a:lnTo>
                    <a:lnTo>
                      <a:pt x="605" y="481"/>
                    </a:lnTo>
                    <a:lnTo>
                      <a:pt x="608" y="478"/>
                    </a:lnTo>
                    <a:lnTo>
                      <a:pt x="610" y="478"/>
                    </a:lnTo>
                    <a:lnTo>
                      <a:pt x="614" y="474"/>
                    </a:lnTo>
                    <a:lnTo>
                      <a:pt x="614" y="474"/>
                    </a:lnTo>
                    <a:lnTo>
                      <a:pt x="614" y="469"/>
                    </a:lnTo>
                    <a:lnTo>
                      <a:pt x="619" y="469"/>
                    </a:lnTo>
                    <a:lnTo>
                      <a:pt x="621" y="466"/>
                    </a:lnTo>
                    <a:lnTo>
                      <a:pt x="621" y="464"/>
                    </a:lnTo>
                    <a:lnTo>
                      <a:pt x="617" y="464"/>
                    </a:lnTo>
                    <a:lnTo>
                      <a:pt x="617" y="462"/>
                    </a:lnTo>
                    <a:lnTo>
                      <a:pt x="614" y="462"/>
                    </a:lnTo>
                    <a:lnTo>
                      <a:pt x="614" y="459"/>
                    </a:lnTo>
                    <a:lnTo>
                      <a:pt x="617" y="459"/>
                    </a:lnTo>
                    <a:lnTo>
                      <a:pt x="619" y="460"/>
                    </a:lnTo>
                    <a:lnTo>
                      <a:pt x="621" y="459"/>
                    </a:lnTo>
                    <a:lnTo>
                      <a:pt x="621" y="455"/>
                    </a:lnTo>
                    <a:lnTo>
                      <a:pt x="617" y="457"/>
                    </a:lnTo>
                    <a:lnTo>
                      <a:pt x="614" y="453"/>
                    </a:lnTo>
                    <a:lnTo>
                      <a:pt x="614" y="450"/>
                    </a:lnTo>
                    <a:lnTo>
                      <a:pt x="617" y="450"/>
                    </a:lnTo>
                    <a:lnTo>
                      <a:pt x="621" y="450"/>
                    </a:lnTo>
                    <a:lnTo>
                      <a:pt x="622" y="450"/>
                    </a:lnTo>
                    <a:lnTo>
                      <a:pt x="622" y="448"/>
                    </a:lnTo>
                    <a:lnTo>
                      <a:pt x="621" y="445"/>
                    </a:lnTo>
                    <a:lnTo>
                      <a:pt x="626" y="441"/>
                    </a:lnTo>
                    <a:lnTo>
                      <a:pt x="629" y="445"/>
                    </a:lnTo>
                    <a:lnTo>
                      <a:pt x="633" y="443"/>
                    </a:lnTo>
                    <a:lnTo>
                      <a:pt x="636" y="443"/>
                    </a:lnTo>
                    <a:lnTo>
                      <a:pt x="631" y="448"/>
                    </a:lnTo>
                    <a:lnTo>
                      <a:pt x="631" y="452"/>
                    </a:lnTo>
                    <a:lnTo>
                      <a:pt x="631" y="457"/>
                    </a:lnTo>
                    <a:lnTo>
                      <a:pt x="633" y="457"/>
                    </a:lnTo>
                    <a:lnTo>
                      <a:pt x="636" y="450"/>
                    </a:lnTo>
                    <a:lnTo>
                      <a:pt x="636" y="448"/>
                    </a:lnTo>
                    <a:lnTo>
                      <a:pt x="640" y="448"/>
                    </a:lnTo>
                    <a:lnTo>
                      <a:pt x="640" y="450"/>
                    </a:lnTo>
                    <a:lnTo>
                      <a:pt x="636" y="453"/>
                    </a:lnTo>
                    <a:lnTo>
                      <a:pt x="636" y="455"/>
                    </a:lnTo>
                    <a:lnTo>
                      <a:pt x="640" y="452"/>
                    </a:lnTo>
                    <a:lnTo>
                      <a:pt x="641" y="450"/>
                    </a:lnTo>
                    <a:lnTo>
                      <a:pt x="643" y="452"/>
                    </a:lnTo>
                    <a:lnTo>
                      <a:pt x="648" y="450"/>
                    </a:lnTo>
                    <a:lnTo>
                      <a:pt x="648" y="450"/>
                    </a:lnTo>
                    <a:lnTo>
                      <a:pt x="652" y="447"/>
                    </a:lnTo>
                    <a:lnTo>
                      <a:pt x="657" y="447"/>
                    </a:lnTo>
                    <a:lnTo>
                      <a:pt x="659" y="447"/>
                    </a:lnTo>
                    <a:lnTo>
                      <a:pt x="659" y="448"/>
                    </a:lnTo>
                    <a:lnTo>
                      <a:pt x="655" y="448"/>
                    </a:lnTo>
                    <a:lnTo>
                      <a:pt x="652" y="453"/>
                    </a:lnTo>
                    <a:lnTo>
                      <a:pt x="648" y="453"/>
                    </a:lnTo>
                    <a:lnTo>
                      <a:pt x="647" y="455"/>
                    </a:lnTo>
                    <a:lnTo>
                      <a:pt x="648" y="457"/>
                    </a:lnTo>
                    <a:lnTo>
                      <a:pt x="655" y="459"/>
                    </a:lnTo>
                    <a:lnTo>
                      <a:pt x="657" y="460"/>
                    </a:lnTo>
                    <a:lnTo>
                      <a:pt x="657" y="462"/>
                    </a:lnTo>
                    <a:lnTo>
                      <a:pt x="654" y="459"/>
                    </a:lnTo>
                    <a:lnTo>
                      <a:pt x="648" y="459"/>
                    </a:lnTo>
                    <a:lnTo>
                      <a:pt x="645" y="460"/>
                    </a:lnTo>
                    <a:lnTo>
                      <a:pt x="645" y="464"/>
                    </a:lnTo>
                    <a:lnTo>
                      <a:pt x="648" y="464"/>
                    </a:lnTo>
                    <a:lnTo>
                      <a:pt x="650" y="462"/>
                    </a:lnTo>
                    <a:lnTo>
                      <a:pt x="654" y="464"/>
                    </a:lnTo>
                    <a:lnTo>
                      <a:pt x="652" y="466"/>
                    </a:lnTo>
                    <a:lnTo>
                      <a:pt x="648" y="466"/>
                    </a:lnTo>
                    <a:lnTo>
                      <a:pt x="648" y="469"/>
                    </a:lnTo>
                    <a:lnTo>
                      <a:pt x="654" y="469"/>
                    </a:lnTo>
                    <a:lnTo>
                      <a:pt x="655" y="473"/>
                    </a:lnTo>
                    <a:lnTo>
                      <a:pt x="652" y="473"/>
                    </a:lnTo>
                    <a:lnTo>
                      <a:pt x="650" y="473"/>
                    </a:lnTo>
                    <a:lnTo>
                      <a:pt x="650" y="474"/>
                    </a:lnTo>
                    <a:lnTo>
                      <a:pt x="654" y="474"/>
                    </a:lnTo>
                    <a:lnTo>
                      <a:pt x="657" y="473"/>
                    </a:lnTo>
                    <a:lnTo>
                      <a:pt x="659" y="478"/>
                    </a:lnTo>
                    <a:lnTo>
                      <a:pt x="664" y="478"/>
                    </a:lnTo>
                    <a:lnTo>
                      <a:pt x="667" y="474"/>
                    </a:lnTo>
                    <a:lnTo>
                      <a:pt x="667" y="478"/>
                    </a:lnTo>
                    <a:lnTo>
                      <a:pt x="667" y="480"/>
                    </a:lnTo>
                    <a:lnTo>
                      <a:pt x="667" y="480"/>
                    </a:lnTo>
                    <a:lnTo>
                      <a:pt x="667" y="483"/>
                    </a:lnTo>
                    <a:lnTo>
                      <a:pt x="667" y="483"/>
                    </a:lnTo>
                    <a:lnTo>
                      <a:pt x="669" y="485"/>
                    </a:lnTo>
                    <a:lnTo>
                      <a:pt x="671" y="487"/>
                    </a:lnTo>
                    <a:lnTo>
                      <a:pt x="674" y="483"/>
                    </a:lnTo>
                    <a:lnTo>
                      <a:pt x="673" y="481"/>
                    </a:lnTo>
                    <a:lnTo>
                      <a:pt x="674" y="480"/>
                    </a:lnTo>
                    <a:lnTo>
                      <a:pt x="678" y="480"/>
                    </a:lnTo>
                    <a:lnTo>
                      <a:pt x="676" y="483"/>
                    </a:lnTo>
                    <a:lnTo>
                      <a:pt x="676" y="485"/>
                    </a:lnTo>
                    <a:lnTo>
                      <a:pt x="671" y="488"/>
                    </a:lnTo>
                    <a:lnTo>
                      <a:pt x="674" y="493"/>
                    </a:lnTo>
                    <a:lnTo>
                      <a:pt x="673" y="493"/>
                    </a:lnTo>
                    <a:lnTo>
                      <a:pt x="671" y="493"/>
                    </a:lnTo>
                    <a:lnTo>
                      <a:pt x="669" y="493"/>
                    </a:lnTo>
                    <a:lnTo>
                      <a:pt x="671" y="497"/>
                    </a:lnTo>
                    <a:lnTo>
                      <a:pt x="680" y="497"/>
                    </a:lnTo>
                    <a:lnTo>
                      <a:pt x="681" y="497"/>
                    </a:lnTo>
                    <a:lnTo>
                      <a:pt x="685" y="497"/>
                    </a:lnTo>
                    <a:lnTo>
                      <a:pt x="687" y="497"/>
                    </a:lnTo>
                    <a:lnTo>
                      <a:pt x="690" y="497"/>
                    </a:lnTo>
                    <a:lnTo>
                      <a:pt x="695" y="497"/>
                    </a:lnTo>
                    <a:lnTo>
                      <a:pt x="697" y="497"/>
                    </a:lnTo>
                    <a:lnTo>
                      <a:pt x="697" y="500"/>
                    </a:lnTo>
                    <a:lnTo>
                      <a:pt x="699" y="500"/>
                    </a:lnTo>
                    <a:lnTo>
                      <a:pt x="700" y="502"/>
                    </a:lnTo>
                    <a:lnTo>
                      <a:pt x="704" y="504"/>
                    </a:lnTo>
                    <a:lnTo>
                      <a:pt x="704" y="506"/>
                    </a:lnTo>
                    <a:lnTo>
                      <a:pt x="707" y="506"/>
                    </a:lnTo>
                    <a:lnTo>
                      <a:pt x="713" y="504"/>
                    </a:lnTo>
                    <a:lnTo>
                      <a:pt x="713" y="502"/>
                    </a:lnTo>
                    <a:lnTo>
                      <a:pt x="714" y="502"/>
                    </a:lnTo>
                    <a:lnTo>
                      <a:pt x="714" y="506"/>
                    </a:lnTo>
                    <a:lnTo>
                      <a:pt x="713" y="507"/>
                    </a:lnTo>
                    <a:lnTo>
                      <a:pt x="709" y="509"/>
                    </a:lnTo>
                    <a:lnTo>
                      <a:pt x="709" y="511"/>
                    </a:lnTo>
                    <a:lnTo>
                      <a:pt x="713" y="511"/>
                    </a:lnTo>
                    <a:lnTo>
                      <a:pt x="714" y="514"/>
                    </a:lnTo>
                    <a:lnTo>
                      <a:pt x="716" y="518"/>
                    </a:lnTo>
                    <a:lnTo>
                      <a:pt x="721" y="520"/>
                    </a:lnTo>
                    <a:lnTo>
                      <a:pt x="728" y="518"/>
                    </a:lnTo>
                    <a:lnTo>
                      <a:pt x="732" y="516"/>
                    </a:lnTo>
                    <a:lnTo>
                      <a:pt x="732" y="518"/>
                    </a:lnTo>
                    <a:lnTo>
                      <a:pt x="735" y="514"/>
                    </a:lnTo>
                    <a:lnTo>
                      <a:pt x="737" y="513"/>
                    </a:lnTo>
                    <a:lnTo>
                      <a:pt x="740" y="513"/>
                    </a:lnTo>
                    <a:lnTo>
                      <a:pt x="740" y="514"/>
                    </a:lnTo>
                    <a:lnTo>
                      <a:pt x="737" y="516"/>
                    </a:lnTo>
                    <a:lnTo>
                      <a:pt x="735" y="523"/>
                    </a:lnTo>
                    <a:lnTo>
                      <a:pt x="732" y="525"/>
                    </a:lnTo>
                    <a:lnTo>
                      <a:pt x="732" y="525"/>
                    </a:lnTo>
                    <a:lnTo>
                      <a:pt x="728" y="525"/>
                    </a:lnTo>
                    <a:lnTo>
                      <a:pt x="727" y="525"/>
                    </a:lnTo>
                    <a:lnTo>
                      <a:pt x="728" y="528"/>
                    </a:lnTo>
                    <a:lnTo>
                      <a:pt x="730" y="532"/>
                    </a:lnTo>
                    <a:lnTo>
                      <a:pt x="732" y="533"/>
                    </a:lnTo>
                    <a:lnTo>
                      <a:pt x="735" y="532"/>
                    </a:lnTo>
                    <a:lnTo>
                      <a:pt x="737" y="533"/>
                    </a:lnTo>
                    <a:lnTo>
                      <a:pt x="737" y="535"/>
                    </a:lnTo>
                    <a:lnTo>
                      <a:pt x="732" y="535"/>
                    </a:lnTo>
                    <a:lnTo>
                      <a:pt x="732" y="537"/>
                    </a:lnTo>
                    <a:lnTo>
                      <a:pt x="737" y="542"/>
                    </a:lnTo>
                    <a:lnTo>
                      <a:pt x="740" y="542"/>
                    </a:lnTo>
                    <a:lnTo>
                      <a:pt x="744" y="542"/>
                    </a:lnTo>
                    <a:lnTo>
                      <a:pt x="746" y="539"/>
                    </a:lnTo>
                    <a:lnTo>
                      <a:pt x="749" y="530"/>
                    </a:lnTo>
                    <a:lnTo>
                      <a:pt x="747" y="537"/>
                    </a:lnTo>
                    <a:lnTo>
                      <a:pt x="747" y="540"/>
                    </a:lnTo>
                    <a:lnTo>
                      <a:pt x="746" y="544"/>
                    </a:lnTo>
                    <a:lnTo>
                      <a:pt x="744" y="544"/>
                    </a:lnTo>
                    <a:lnTo>
                      <a:pt x="744" y="547"/>
                    </a:lnTo>
                    <a:lnTo>
                      <a:pt x="744" y="547"/>
                    </a:lnTo>
                    <a:lnTo>
                      <a:pt x="746" y="551"/>
                    </a:lnTo>
                    <a:lnTo>
                      <a:pt x="744" y="553"/>
                    </a:lnTo>
                    <a:lnTo>
                      <a:pt x="744" y="560"/>
                    </a:lnTo>
                    <a:lnTo>
                      <a:pt x="746" y="561"/>
                    </a:lnTo>
                    <a:lnTo>
                      <a:pt x="747" y="561"/>
                    </a:lnTo>
                    <a:lnTo>
                      <a:pt x="747" y="565"/>
                    </a:lnTo>
                    <a:lnTo>
                      <a:pt x="749" y="568"/>
                    </a:lnTo>
                    <a:lnTo>
                      <a:pt x="754" y="573"/>
                    </a:lnTo>
                    <a:lnTo>
                      <a:pt x="756" y="575"/>
                    </a:lnTo>
                    <a:lnTo>
                      <a:pt x="756" y="575"/>
                    </a:lnTo>
                    <a:lnTo>
                      <a:pt x="758" y="575"/>
                    </a:lnTo>
                    <a:lnTo>
                      <a:pt x="760" y="579"/>
                    </a:lnTo>
                    <a:lnTo>
                      <a:pt x="763" y="575"/>
                    </a:lnTo>
                    <a:lnTo>
                      <a:pt x="760" y="575"/>
                    </a:lnTo>
                    <a:lnTo>
                      <a:pt x="763" y="573"/>
                    </a:lnTo>
                    <a:lnTo>
                      <a:pt x="763" y="575"/>
                    </a:lnTo>
                    <a:lnTo>
                      <a:pt x="767" y="575"/>
                    </a:lnTo>
                    <a:lnTo>
                      <a:pt x="767" y="573"/>
                    </a:lnTo>
                    <a:lnTo>
                      <a:pt x="763" y="568"/>
                    </a:lnTo>
                    <a:lnTo>
                      <a:pt x="763" y="568"/>
                    </a:lnTo>
                    <a:lnTo>
                      <a:pt x="760" y="568"/>
                    </a:lnTo>
                    <a:lnTo>
                      <a:pt x="760" y="568"/>
                    </a:lnTo>
                    <a:lnTo>
                      <a:pt x="763" y="565"/>
                    </a:lnTo>
                    <a:lnTo>
                      <a:pt x="763" y="563"/>
                    </a:lnTo>
                    <a:lnTo>
                      <a:pt x="760" y="560"/>
                    </a:lnTo>
                    <a:lnTo>
                      <a:pt x="760" y="560"/>
                    </a:lnTo>
                    <a:lnTo>
                      <a:pt x="760" y="556"/>
                    </a:lnTo>
                    <a:lnTo>
                      <a:pt x="760" y="556"/>
                    </a:lnTo>
                    <a:lnTo>
                      <a:pt x="760" y="553"/>
                    </a:lnTo>
                    <a:lnTo>
                      <a:pt x="763" y="553"/>
                    </a:lnTo>
                    <a:lnTo>
                      <a:pt x="763" y="556"/>
                    </a:lnTo>
                    <a:lnTo>
                      <a:pt x="763" y="560"/>
                    </a:lnTo>
                    <a:lnTo>
                      <a:pt x="767" y="556"/>
                    </a:lnTo>
                    <a:lnTo>
                      <a:pt x="767" y="556"/>
                    </a:lnTo>
                    <a:lnTo>
                      <a:pt x="768" y="560"/>
                    </a:lnTo>
                    <a:lnTo>
                      <a:pt x="767" y="561"/>
                    </a:lnTo>
                    <a:lnTo>
                      <a:pt x="767" y="565"/>
                    </a:lnTo>
                    <a:lnTo>
                      <a:pt x="768" y="565"/>
                    </a:lnTo>
                    <a:lnTo>
                      <a:pt x="772" y="563"/>
                    </a:lnTo>
                    <a:lnTo>
                      <a:pt x="773" y="561"/>
                    </a:lnTo>
                    <a:lnTo>
                      <a:pt x="772" y="565"/>
                    </a:lnTo>
                    <a:lnTo>
                      <a:pt x="770" y="566"/>
                    </a:lnTo>
                    <a:lnTo>
                      <a:pt x="770" y="570"/>
                    </a:lnTo>
                    <a:lnTo>
                      <a:pt x="772" y="573"/>
                    </a:lnTo>
                    <a:lnTo>
                      <a:pt x="770" y="575"/>
                    </a:lnTo>
                    <a:lnTo>
                      <a:pt x="770" y="579"/>
                    </a:lnTo>
                    <a:lnTo>
                      <a:pt x="775" y="579"/>
                    </a:lnTo>
                    <a:lnTo>
                      <a:pt x="775" y="579"/>
                    </a:lnTo>
                    <a:lnTo>
                      <a:pt x="777" y="575"/>
                    </a:lnTo>
                    <a:lnTo>
                      <a:pt x="777" y="579"/>
                    </a:lnTo>
                    <a:lnTo>
                      <a:pt x="777" y="579"/>
                    </a:lnTo>
                    <a:lnTo>
                      <a:pt x="777" y="584"/>
                    </a:lnTo>
                    <a:lnTo>
                      <a:pt x="780" y="584"/>
                    </a:lnTo>
                    <a:lnTo>
                      <a:pt x="782" y="579"/>
                    </a:lnTo>
                    <a:lnTo>
                      <a:pt x="784" y="575"/>
                    </a:lnTo>
                    <a:lnTo>
                      <a:pt x="784" y="572"/>
                    </a:lnTo>
                    <a:lnTo>
                      <a:pt x="786" y="563"/>
                    </a:lnTo>
                    <a:lnTo>
                      <a:pt x="786" y="556"/>
                    </a:lnTo>
                    <a:lnTo>
                      <a:pt x="786" y="551"/>
                    </a:lnTo>
                    <a:lnTo>
                      <a:pt x="786" y="544"/>
                    </a:lnTo>
                    <a:lnTo>
                      <a:pt x="786" y="542"/>
                    </a:lnTo>
                    <a:lnTo>
                      <a:pt x="786" y="542"/>
                    </a:lnTo>
                    <a:lnTo>
                      <a:pt x="786" y="542"/>
                    </a:lnTo>
                    <a:lnTo>
                      <a:pt x="789" y="547"/>
                    </a:lnTo>
                    <a:lnTo>
                      <a:pt x="789" y="547"/>
                    </a:lnTo>
                    <a:lnTo>
                      <a:pt x="791" y="542"/>
                    </a:lnTo>
                    <a:lnTo>
                      <a:pt x="794" y="540"/>
                    </a:lnTo>
                    <a:lnTo>
                      <a:pt x="794" y="546"/>
                    </a:lnTo>
                    <a:lnTo>
                      <a:pt x="791" y="551"/>
                    </a:lnTo>
                    <a:lnTo>
                      <a:pt x="794" y="556"/>
                    </a:lnTo>
                    <a:lnTo>
                      <a:pt x="789" y="561"/>
                    </a:lnTo>
                    <a:lnTo>
                      <a:pt x="789" y="566"/>
                    </a:lnTo>
                    <a:lnTo>
                      <a:pt x="789" y="568"/>
                    </a:lnTo>
                    <a:lnTo>
                      <a:pt x="789" y="570"/>
                    </a:lnTo>
                    <a:lnTo>
                      <a:pt x="789" y="575"/>
                    </a:lnTo>
                    <a:lnTo>
                      <a:pt x="789" y="579"/>
                    </a:lnTo>
                    <a:lnTo>
                      <a:pt x="789" y="582"/>
                    </a:lnTo>
                    <a:lnTo>
                      <a:pt x="791" y="584"/>
                    </a:lnTo>
                    <a:lnTo>
                      <a:pt x="794" y="587"/>
                    </a:lnTo>
                    <a:lnTo>
                      <a:pt x="794" y="587"/>
                    </a:lnTo>
                    <a:lnTo>
                      <a:pt x="794" y="591"/>
                    </a:lnTo>
                    <a:lnTo>
                      <a:pt x="796" y="594"/>
                    </a:lnTo>
                    <a:lnTo>
                      <a:pt x="798" y="593"/>
                    </a:lnTo>
                    <a:lnTo>
                      <a:pt x="800" y="594"/>
                    </a:lnTo>
                    <a:lnTo>
                      <a:pt x="803" y="593"/>
                    </a:lnTo>
                    <a:lnTo>
                      <a:pt x="808" y="593"/>
                    </a:lnTo>
                    <a:lnTo>
                      <a:pt x="808" y="593"/>
                    </a:lnTo>
                    <a:lnTo>
                      <a:pt x="803" y="596"/>
                    </a:lnTo>
                    <a:lnTo>
                      <a:pt x="801" y="598"/>
                    </a:lnTo>
                    <a:lnTo>
                      <a:pt x="801" y="598"/>
                    </a:lnTo>
                    <a:lnTo>
                      <a:pt x="803" y="601"/>
                    </a:lnTo>
                    <a:lnTo>
                      <a:pt x="801" y="601"/>
                    </a:lnTo>
                    <a:lnTo>
                      <a:pt x="800" y="601"/>
                    </a:lnTo>
                    <a:lnTo>
                      <a:pt x="800" y="605"/>
                    </a:lnTo>
                    <a:lnTo>
                      <a:pt x="801" y="606"/>
                    </a:lnTo>
                    <a:lnTo>
                      <a:pt x="801" y="612"/>
                    </a:lnTo>
                    <a:lnTo>
                      <a:pt x="800" y="612"/>
                    </a:lnTo>
                    <a:lnTo>
                      <a:pt x="798" y="610"/>
                    </a:lnTo>
                    <a:lnTo>
                      <a:pt x="796" y="606"/>
                    </a:lnTo>
                    <a:lnTo>
                      <a:pt x="796" y="606"/>
                    </a:lnTo>
                    <a:lnTo>
                      <a:pt x="796" y="612"/>
                    </a:lnTo>
                    <a:lnTo>
                      <a:pt x="794" y="612"/>
                    </a:lnTo>
                    <a:lnTo>
                      <a:pt x="794" y="615"/>
                    </a:lnTo>
                    <a:lnTo>
                      <a:pt x="796" y="617"/>
                    </a:lnTo>
                    <a:lnTo>
                      <a:pt x="794" y="619"/>
                    </a:lnTo>
                    <a:lnTo>
                      <a:pt x="794" y="619"/>
                    </a:lnTo>
                    <a:lnTo>
                      <a:pt x="791" y="622"/>
                    </a:lnTo>
                    <a:lnTo>
                      <a:pt x="791" y="624"/>
                    </a:lnTo>
                    <a:lnTo>
                      <a:pt x="794" y="624"/>
                    </a:lnTo>
                    <a:lnTo>
                      <a:pt x="794" y="624"/>
                    </a:lnTo>
                    <a:lnTo>
                      <a:pt x="796" y="627"/>
                    </a:lnTo>
                    <a:lnTo>
                      <a:pt x="798" y="629"/>
                    </a:lnTo>
                    <a:lnTo>
                      <a:pt x="800" y="629"/>
                    </a:lnTo>
                    <a:lnTo>
                      <a:pt x="803" y="631"/>
                    </a:lnTo>
                    <a:lnTo>
                      <a:pt x="803" y="631"/>
                    </a:lnTo>
                    <a:lnTo>
                      <a:pt x="800" y="631"/>
                    </a:lnTo>
                    <a:lnTo>
                      <a:pt x="798" y="633"/>
                    </a:lnTo>
                    <a:lnTo>
                      <a:pt x="800" y="634"/>
                    </a:lnTo>
                    <a:lnTo>
                      <a:pt x="801" y="634"/>
                    </a:lnTo>
                    <a:lnTo>
                      <a:pt x="803" y="638"/>
                    </a:lnTo>
                    <a:lnTo>
                      <a:pt x="806" y="640"/>
                    </a:lnTo>
                    <a:lnTo>
                      <a:pt x="808" y="640"/>
                    </a:lnTo>
                    <a:lnTo>
                      <a:pt x="805" y="643"/>
                    </a:lnTo>
                    <a:lnTo>
                      <a:pt x="803" y="643"/>
                    </a:lnTo>
                    <a:lnTo>
                      <a:pt x="801" y="643"/>
                    </a:lnTo>
                    <a:lnTo>
                      <a:pt x="801" y="648"/>
                    </a:lnTo>
                    <a:lnTo>
                      <a:pt x="805" y="653"/>
                    </a:lnTo>
                    <a:lnTo>
                      <a:pt x="806" y="655"/>
                    </a:lnTo>
                    <a:lnTo>
                      <a:pt x="812" y="655"/>
                    </a:lnTo>
                    <a:lnTo>
                      <a:pt x="813" y="655"/>
                    </a:lnTo>
                    <a:lnTo>
                      <a:pt x="808" y="657"/>
                    </a:lnTo>
                    <a:lnTo>
                      <a:pt x="805" y="657"/>
                    </a:lnTo>
                    <a:lnTo>
                      <a:pt x="803" y="657"/>
                    </a:lnTo>
                    <a:lnTo>
                      <a:pt x="801" y="662"/>
                    </a:lnTo>
                    <a:lnTo>
                      <a:pt x="796" y="666"/>
                    </a:lnTo>
                    <a:lnTo>
                      <a:pt x="791" y="669"/>
                    </a:lnTo>
                    <a:lnTo>
                      <a:pt x="791" y="674"/>
                    </a:lnTo>
                    <a:lnTo>
                      <a:pt x="794" y="676"/>
                    </a:lnTo>
                    <a:lnTo>
                      <a:pt x="796" y="674"/>
                    </a:lnTo>
                    <a:lnTo>
                      <a:pt x="800" y="669"/>
                    </a:lnTo>
                    <a:lnTo>
                      <a:pt x="800" y="669"/>
                    </a:lnTo>
                    <a:lnTo>
                      <a:pt x="801" y="666"/>
                    </a:lnTo>
                    <a:lnTo>
                      <a:pt x="806" y="662"/>
                    </a:lnTo>
                    <a:lnTo>
                      <a:pt x="806" y="666"/>
                    </a:lnTo>
                    <a:lnTo>
                      <a:pt x="808" y="662"/>
                    </a:lnTo>
                    <a:lnTo>
                      <a:pt x="813" y="662"/>
                    </a:lnTo>
                    <a:lnTo>
                      <a:pt x="812" y="666"/>
                    </a:lnTo>
                    <a:lnTo>
                      <a:pt x="812" y="669"/>
                    </a:lnTo>
                    <a:lnTo>
                      <a:pt x="813" y="669"/>
                    </a:lnTo>
                    <a:lnTo>
                      <a:pt x="813" y="669"/>
                    </a:lnTo>
                    <a:lnTo>
                      <a:pt x="812" y="674"/>
                    </a:lnTo>
                    <a:lnTo>
                      <a:pt x="812" y="674"/>
                    </a:lnTo>
                    <a:lnTo>
                      <a:pt x="813" y="678"/>
                    </a:lnTo>
                    <a:lnTo>
                      <a:pt x="808" y="681"/>
                    </a:lnTo>
                    <a:lnTo>
                      <a:pt x="808" y="685"/>
                    </a:lnTo>
                    <a:lnTo>
                      <a:pt x="808" y="685"/>
                    </a:lnTo>
                    <a:lnTo>
                      <a:pt x="812" y="688"/>
                    </a:lnTo>
                    <a:lnTo>
                      <a:pt x="808" y="688"/>
                    </a:lnTo>
                    <a:lnTo>
                      <a:pt x="805" y="688"/>
                    </a:lnTo>
                    <a:lnTo>
                      <a:pt x="803" y="690"/>
                    </a:lnTo>
                    <a:lnTo>
                      <a:pt x="803" y="692"/>
                    </a:lnTo>
                    <a:lnTo>
                      <a:pt x="805" y="692"/>
                    </a:lnTo>
                    <a:lnTo>
                      <a:pt x="806" y="692"/>
                    </a:lnTo>
                    <a:lnTo>
                      <a:pt x="808" y="692"/>
                    </a:lnTo>
                    <a:lnTo>
                      <a:pt x="812" y="693"/>
                    </a:lnTo>
                    <a:lnTo>
                      <a:pt x="808" y="693"/>
                    </a:lnTo>
                    <a:lnTo>
                      <a:pt x="806" y="693"/>
                    </a:lnTo>
                    <a:lnTo>
                      <a:pt x="803" y="693"/>
                    </a:lnTo>
                    <a:lnTo>
                      <a:pt x="801" y="697"/>
                    </a:lnTo>
                    <a:lnTo>
                      <a:pt x="801" y="699"/>
                    </a:lnTo>
                    <a:lnTo>
                      <a:pt x="803" y="702"/>
                    </a:lnTo>
                    <a:lnTo>
                      <a:pt x="805" y="702"/>
                    </a:lnTo>
                    <a:lnTo>
                      <a:pt x="806" y="699"/>
                    </a:lnTo>
                    <a:lnTo>
                      <a:pt x="808" y="699"/>
                    </a:lnTo>
                    <a:lnTo>
                      <a:pt x="812" y="699"/>
                    </a:lnTo>
                    <a:lnTo>
                      <a:pt x="813" y="693"/>
                    </a:lnTo>
                    <a:lnTo>
                      <a:pt x="819" y="688"/>
                    </a:lnTo>
                    <a:lnTo>
                      <a:pt x="819" y="681"/>
                    </a:lnTo>
                    <a:lnTo>
                      <a:pt x="824" y="674"/>
                    </a:lnTo>
                    <a:lnTo>
                      <a:pt x="826" y="671"/>
                    </a:lnTo>
                    <a:lnTo>
                      <a:pt x="826" y="671"/>
                    </a:lnTo>
                    <a:lnTo>
                      <a:pt x="826" y="671"/>
                    </a:lnTo>
                    <a:lnTo>
                      <a:pt x="826" y="671"/>
                    </a:lnTo>
                    <a:lnTo>
                      <a:pt x="826" y="671"/>
                    </a:lnTo>
                    <a:close/>
                    <a:moveTo>
                      <a:pt x="775" y="692"/>
                    </a:moveTo>
                    <a:lnTo>
                      <a:pt x="773" y="690"/>
                    </a:lnTo>
                    <a:lnTo>
                      <a:pt x="773" y="688"/>
                    </a:lnTo>
                    <a:lnTo>
                      <a:pt x="775" y="690"/>
                    </a:lnTo>
                    <a:lnTo>
                      <a:pt x="775" y="692"/>
                    </a:lnTo>
                    <a:lnTo>
                      <a:pt x="775" y="692"/>
                    </a:lnTo>
                    <a:lnTo>
                      <a:pt x="775" y="692"/>
                    </a:lnTo>
                    <a:lnTo>
                      <a:pt x="775" y="692"/>
                    </a:lnTo>
                    <a:close/>
                    <a:moveTo>
                      <a:pt x="794" y="697"/>
                    </a:moveTo>
                    <a:lnTo>
                      <a:pt x="796" y="693"/>
                    </a:lnTo>
                    <a:lnTo>
                      <a:pt x="798" y="697"/>
                    </a:lnTo>
                    <a:lnTo>
                      <a:pt x="796" y="699"/>
                    </a:lnTo>
                    <a:lnTo>
                      <a:pt x="794" y="697"/>
                    </a:lnTo>
                    <a:lnTo>
                      <a:pt x="794" y="697"/>
                    </a:lnTo>
                    <a:lnTo>
                      <a:pt x="794" y="697"/>
                    </a:lnTo>
                    <a:lnTo>
                      <a:pt x="794" y="697"/>
                    </a:lnTo>
                    <a:close/>
                    <a:moveTo>
                      <a:pt x="794" y="688"/>
                    </a:moveTo>
                    <a:lnTo>
                      <a:pt x="798" y="685"/>
                    </a:lnTo>
                    <a:lnTo>
                      <a:pt x="800" y="692"/>
                    </a:lnTo>
                    <a:lnTo>
                      <a:pt x="796" y="693"/>
                    </a:lnTo>
                    <a:lnTo>
                      <a:pt x="794" y="693"/>
                    </a:lnTo>
                    <a:lnTo>
                      <a:pt x="794" y="690"/>
                    </a:lnTo>
                    <a:lnTo>
                      <a:pt x="794" y="688"/>
                    </a:lnTo>
                    <a:lnTo>
                      <a:pt x="794" y="688"/>
                    </a:lnTo>
                    <a:lnTo>
                      <a:pt x="794" y="688"/>
                    </a:lnTo>
                    <a:lnTo>
                      <a:pt x="794" y="688"/>
                    </a:lnTo>
                    <a:close/>
                    <a:moveTo>
                      <a:pt x="794" y="680"/>
                    </a:moveTo>
                    <a:lnTo>
                      <a:pt x="796" y="685"/>
                    </a:lnTo>
                    <a:lnTo>
                      <a:pt x="794" y="685"/>
                    </a:lnTo>
                    <a:lnTo>
                      <a:pt x="794" y="683"/>
                    </a:lnTo>
                    <a:lnTo>
                      <a:pt x="794" y="681"/>
                    </a:lnTo>
                    <a:lnTo>
                      <a:pt x="794" y="680"/>
                    </a:lnTo>
                    <a:lnTo>
                      <a:pt x="794" y="680"/>
                    </a:lnTo>
                    <a:lnTo>
                      <a:pt x="794" y="680"/>
                    </a:lnTo>
                    <a:lnTo>
                      <a:pt x="794" y="680"/>
                    </a:lnTo>
                    <a:close/>
                    <a:moveTo>
                      <a:pt x="796" y="680"/>
                    </a:moveTo>
                    <a:lnTo>
                      <a:pt x="800" y="676"/>
                    </a:lnTo>
                    <a:lnTo>
                      <a:pt x="800" y="674"/>
                    </a:lnTo>
                    <a:lnTo>
                      <a:pt x="801" y="669"/>
                    </a:lnTo>
                    <a:lnTo>
                      <a:pt x="805" y="669"/>
                    </a:lnTo>
                    <a:lnTo>
                      <a:pt x="805" y="669"/>
                    </a:lnTo>
                    <a:lnTo>
                      <a:pt x="808" y="666"/>
                    </a:lnTo>
                    <a:lnTo>
                      <a:pt x="808" y="671"/>
                    </a:lnTo>
                    <a:lnTo>
                      <a:pt x="808" y="674"/>
                    </a:lnTo>
                    <a:lnTo>
                      <a:pt x="808" y="678"/>
                    </a:lnTo>
                    <a:lnTo>
                      <a:pt x="806" y="685"/>
                    </a:lnTo>
                    <a:lnTo>
                      <a:pt x="800" y="688"/>
                    </a:lnTo>
                    <a:lnTo>
                      <a:pt x="798" y="685"/>
                    </a:lnTo>
                    <a:lnTo>
                      <a:pt x="801" y="683"/>
                    </a:lnTo>
                    <a:lnTo>
                      <a:pt x="805" y="680"/>
                    </a:lnTo>
                    <a:lnTo>
                      <a:pt x="805" y="678"/>
                    </a:lnTo>
                    <a:lnTo>
                      <a:pt x="798" y="681"/>
                    </a:lnTo>
                    <a:lnTo>
                      <a:pt x="796" y="680"/>
                    </a:lnTo>
                    <a:lnTo>
                      <a:pt x="796" y="680"/>
                    </a:lnTo>
                    <a:lnTo>
                      <a:pt x="796" y="680"/>
                    </a:lnTo>
                    <a:lnTo>
                      <a:pt x="796" y="680"/>
                    </a:lnTo>
                    <a:close/>
                    <a:moveTo>
                      <a:pt x="767" y="692"/>
                    </a:moveTo>
                    <a:lnTo>
                      <a:pt x="768" y="690"/>
                    </a:lnTo>
                    <a:lnTo>
                      <a:pt x="770" y="692"/>
                    </a:lnTo>
                    <a:lnTo>
                      <a:pt x="770" y="693"/>
                    </a:lnTo>
                    <a:lnTo>
                      <a:pt x="772" y="697"/>
                    </a:lnTo>
                    <a:lnTo>
                      <a:pt x="770" y="702"/>
                    </a:lnTo>
                    <a:lnTo>
                      <a:pt x="768" y="702"/>
                    </a:lnTo>
                    <a:lnTo>
                      <a:pt x="768" y="697"/>
                    </a:lnTo>
                    <a:lnTo>
                      <a:pt x="767" y="693"/>
                    </a:lnTo>
                    <a:lnTo>
                      <a:pt x="767" y="692"/>
                    </a:lnTo>
                    <a:lnTo>
                      <a:pt x="767" y="692"/>
                    </a:lnTo>
                    <a:lnTo>
                      <a:pt x="767" y="692"/>
                    </a:lnTo>
                    <a:lnTo>
                      <a:pt x="767" y="692"/>
                    </a:lnTo>
                    <a:close/>
                    <a:moveTo>
                      <a:pt x="767" y="685"/>
                    </a:moveTo>
                    <a:lnTo>
                      <a:pt x="768" y="685"/>
                    </a:lnTo>
                    <a:lnTo>
                      <a:pt x="770" y="685"/>
                    </a:lnTo>
                    <a:lnTo>
                      <a:pt x="772" y="688"/>
                    </a:lnTo>
                    <a:lnTo>
                      <a:pt x="768" y="690"/>
                    </a:lnTo>
                    <a:lnTo>
                      <a:pt x="767" y="685"/>
                    </a:lnTo>
                    <a:lnTo>
                      <a:pt x="767" y="685"/>
                    </a:lnTo>
                    <a:lnTo>
                      <a:pt x="767" y="685"/>
                    </a:lnTo>
                    <a:lnTo>
                      <a:pt x="767" y="685"/>
                    </a:lnTo>
                    <a:close/>
                    <a:moveTo>
                      <a:pt x="767" y="683"/>
                    </a:moveTo>
                    <a:lnTo>
                      <a:pt x="768" y="680"/>
                    </a:lnTo>
                    <a:lnTo>
                      <a:pt x="768" y="683"/>
                    </a:lnTo>
                    <a:lnTo>
                      <a:pt x="767" y="683"/>
                    </a:lnTo>
                    <a:lnTo>
                      <a:pt x="767" y="683"/>
                    </a:lnTo>
                    <a:lnTo>
                      <a:pt x="767" y="683"/>
                    </a:lnTo>
                    <a:lnTo>
                      <a:pt x="767" y="683"/>
                    </a:lnTo>
                    <a:close/>
                    <a:moveTo>
                      <a:pt x="763" y="676"/>
                    </a:moveTo>
                    <a:lnTo>
                      <a:pt x="767" y="678"/>
                    </a:lnTo>
                    <a:lnTo>
                      <a:pt x="763" y="681"/>
                    </a:lnTo>
                    <a:lnTo>
                      <a:pt x="763" y="676"/>
                    </a:lnTo>
                    <a:lnTo>
                      <a:pt x="763" y="676"/>
                    </a:lnTo>
                    <a:lnTo>
                      <a:pt x="763" y="676"/>
                    </a:lnTo>
                    <a:lnTo>
                      <a:pt x="763" y="676"/>
                    </a:lnTo>
                    <a:close/>
                    <a:moveTo>
                      <a:pt x="763" y="662"/>
                    </a:moveTo>
                    <a:lnTo>
                      <a:pt x="760" y="659"/>
                    </a:lnTo>
                    <a:lnTo>
                      <a:pt x="763" y="660"/>
                    </a:lnTo>
                    <a:lnTo>
                      <a:pt x="763" y="662"/>
                    </a:lnTo>
                    <a:lnTo>
                      <a:pt x="763" y="662"/>
                    </a:lnTo>
                    <a:lnTo>
                      <a:pt x="763" y="662"/>
                    </a:lnTo>
                    <a:lnTo>
                      <a:pt x="763" y="662"/>
                    </a:lnTo>
                    <a:close/>
                    <a:moveTo>
                      <a:pt x="770" y="666"/>
                    </a:moveTo>
                    <a:lnTo>
                      <a:pt x="772" y="662"/>
                    </a:lnTo>
                    <a:lnTo>
                      <a:pt x="773" y="666"/>
                    </a:lnTo>
                    <a:lnTo>
                      <a:pt x="772" y="666"/>
                    </a:lnTo>
                    <a:lnTo>
                      <a:pt x="770" y="666"/>
                    </a:lnTo>
                    <a:lnTo>
                      <a:pt x="770" y="666"/>
                    </a:lnTo>
                    <a:lnTo>
                      <a:pt x="770" y="666"/>
                    </a:lnTo>
                    <a:lnTo>
                      <a:pt x="770" y="666"/>
                    </a:lnTo>
                    <a:close/>
                    <a:moveTo>
                      <a:pt x="772" y="660"/>
                    </a:moveTo>
                    <a:lnTo>
                      <a:pt x="773" y="657"/>
                    </a:lnTo>
                    <a:lnTo>
                      <a:pt x="777" y="655"/>
                    </a:lnTo>
                    <a:lnTo>
                      <a:pt x="779" y="657"/>
                    </a:lnTo>
                    <a:lnTo>
                      <a:pt x="777" y="659"/>
                    </a:lnTo>
                    <a:lnTo>
                      <a:pt x="775" y="659"/>
                    </a:lnTo>
                    <a:lnTo>
                      <a:pt x="773" y="660"/>
                    </a:lnTo>
                    <a:lnTo>
                      <a:pt x="772" y="660"/>
                    </a:lnTo>
                    <a:lnTo>
                      <a:pt x="772" y="660"/>
                    </a:lnTo>
                    <a:lnTo>
                      <a:pt x="772" y="660"/>
                    </a:lnTo>
                    <a:lnTo>
                      <a:pt x="772" y="660"/>
                    </a:lnTo>
                    <a:close/>
                    <a:moveTo>
                      <a:pt x="779" y="662"/>
                    </a:moveTo>
                    <a:lnTo>
                      <a:pt x="780" y="659"/>
                    </a:lnTo>
                    <a:lnTo>
                      <a:pt x="780" y="655"/>
                    </a:lnTo>
                    <a:lnTo>
                      <a:pt x="777" y="652"/>
                    </a:lnTo>
                    <a:lnTo>
                      <a:pt x="780" y="650"/>
                    </a:lnTo>
                    <a:lnTo>
                      <a:pt x="782" y="650"/>
                    </a:lnTo>
                    <a:lnTo>
                      <a:pt x="786" y="653"/>
                    </a:lnTo>
                    <a:lnTo>
                      <a:pt x="782" y="657"/>
                    </a:lnTo>
                    <a:lnTo>
                      <a:pt x="782" y="660"/>
                    </a:lnTo>
                    <a:lnTo>
                      <a:pt x="784" y="662"/>
                    </a:lnTo>
                    <a:lnTo>
                      <a:pt x="786" y="662"/>
                    </a:lnTo>
                    <a:lnTo>
                      <a:pt x="789" y="662"/>
                    </a:lnTo>
                    <a:lnTo>
                      <a:pt x="789" y="669"/>
                    </a:lnTo>
                    <a:lnTo>
                      <a:pt x="786" y="669"/>
                    </a:lnTo>
                    <a:lnTo>
                      <a:pt x="789" y="671"/>
                    </a:lnTo>
                    <a:lnTo>
                      <a:pt x="789" y="674"/>
                    </a:lnTo>
                    <a:lnTo>
                      <a:pt x="786" y="674"/>
                    </a:lnTo>
                    <a:lnTo>
                      <a:pt x="786" y="674"/>
                    </a:lnTo>
                    <a:lnTo>
                      <a:pt x="784" y="676"/>
                    </a:lnTo>
                    <a:lnTo>
                      <a:pt x="789" y="680"/>
                    </a:lnTo>
                    <a:lnTo>
                      <a:pt x="789" y="683"/>
                    </a:lnTo>
                    <a:lnTo>
                      <a:pt x="786" y="685"/>
                    </a:lnTo>
                    <a:lnTo>
                      <a:pt x="786" y="685"/>
                    </a:lnTo>
                    <a:lnTo>
                      <a:pt x="789" y="685"/>
                    </a:lnTo>
                    <a:lnTo>
                      <a:pt x="789" y="685"/>
                    </a:lnTo>
                    <a:lnTo>
                      <a:pt x="789" y="688"/>
                    </a:lnTo>
                    <a:lnTo>
                      <a:pt x="786" y="692"/>
                    </a:lnTo>
                    <a:lnTo>
                      <a:pt x="786" y="692"/>
                    </a:lnTo>
                    <a:lnTo>
                      <a:pt x="784" y="693"/>
                    </a:lnTo>
                    <a:lnTo>
                      <a:pt x="786" y="693"/>
                    </a:lnTo>
                    <a:lnTo>
                      <a:pt x="786" y="697"/>
                    </a:lnTo>
                    <a:lnTo>
                      <a:pt x="786" y="697"/>
                    </a:lnTo>
                    <a:lnTo>
                      <a:pt x="786" y="699"/>
                    </a:lnTo>
                    <a:lnTo>
                      <a:pt x="784" y="702"/>
                    </a:lnTo>
                    <a:lnTo>
                      <a:pt x="782" y="702"/>
                    </a:lnTo>
                    <a:lnTo>
                      <a:pt x="780" y="699"/>
                    </a:lnTo>
                    <a:lnTo>
                      <a:pt x="780" y="697"/>
                    </a:lnTo>
                    <a:lnTo>
                      <a:pt x="777" y="693"/>
                    </a:lnTo>
                    <a:lnTo>
                      <a:pt x="777" y="692"/>
                    </a:lnTo>
                    <a:lnTo>
                      <a:pt x="780" y="690"/>
                    </a:lnTo>
                    <a:lnTo>
                      <a:pt x="779" y="688"/>
                    </a:lnTo>
                    <a:lnTo>
                      <a:pt x="779" y="685"/>
                    </a:lnTo>
                    <a:lnTo>
                      <a:pt x="782" y="685"/>
                    </a:lnTo>
                    <a:lnTo>
                      <a:pt x="780" y="683"/>
                    </a:lnTo>
                    <a:lnTo>
                      <a:pt x="777" y="683"/>
                    </a:lnTo>
                    <a:lnTo>
                      <a:pt x="777" y="685"/>
                    </a:lnTo>
                    <a:lnTo>
                      <a:pt x="775" y="683"/>
                    </a:lnTo>
                    <a:lnTo>
                      <a:pt x="772" y="683"/>
                    </a:lnTo>
                    <a:lnTo>
                      <a:pt x="772" y="681"/>
                    </a:lnTo>
                    <a:lnTo>
                      <a:pt x="773" y="680"/>
                    </a:lnTo>
                    <a:lnTo>
                      <a:pt x="775" y="680"/>
                    </a:lnTo>
                    <a:lnTo>
                      <a:pt x="775" y="678"/>
                    </a:lnTo>
                    <a:lnTo>
                      <a:pt x="775" y="676"/>
                    </a:lnTo>
                    <a:lnTo>
                      <a:pt x="779" y="674"/>
                    </a:lnTo>
                    <a:lnTo>
                      <a:pt x="779" y="671"/>
                    </a:lnTo>
                    <a:lnTo>
                      <a:pt x="777" y="671"/>
                    </a:lnTo>
                    <a:lnTo>
                      <a:pt x="775" y="671"/>
                    </a:lnTo>
                    <a:lnTo>
                      <a:pt x="773" y="669"/>
                    </a:lnTo>
                    <a:lnTo>
                      <a:pt x="775" y="669"/>
                    </a:lnTo>
                    <a:lnTo>
                      <a:pt x="779" y="669"/>
                    </a:lnTo>
                    <a:lnTo>
                      <a:pt x="780" y="666"/>
                    </a:lnTo>
                    <a:lnTo>
                      <a:pt x="779" y="662"/>
                    </a:lnTo>
                    <a:lnTo>
                      <a:pt x="779" y="662"/>
                    </a:lnTo>
                    <a:lnTo>
                      <a:pt x="779" y="662"/>
                    </a:lnTo>
                    <a:lnTo>
                      <a:pt x="779" y="662"/>
                    </a:lnTo>
                    <a:close/>
                    <a:moveTo>
                      <a:pt x="800" y="660"/>
                    </a:moveTo>
                    <a:lnTo>
                      <a:pt x="798" y="657"/>
                    </a:lnTo>
                    <a:lnTo>
                      <a:pt x="800" y="655"/>
                    </a:lnTo>
                    <a:lnTo>
                      <a:pt x="800" y="652"/>
                    </a:lnTo>
                    <a:lnTo>
                      <a:pt x="801" y="653"/>
                    </a:lnTo>
                    <a:lnTo>
                      <a:pt x="801" y="657"/>
                    </a:lnTo>
                    <a:lnTo>
                      <a:pt x="800" y="660"/>
                    </a:lnTo>
                    <a:lnTo>
                      <a:pt x="800" y="660"/>
                    </a:lnTo>
                    <a:lnTo>
                      <a:pt x="800" y="660"/>
                    </a:lnTo>
                    <a:lnTo>
                      <a:pt x="800" y="660"/>
                    </a:lnTo>
                    <a:close/>
                    <a:moveTo>
                      <a:pt x="794" y="662"/>
                    </a:moveTo>
                    <a:lnTo>
                      <a:pt x="794" y="659"/>
                    </a:lnTo>
                    <a:lnTo>
                      <a:pt x="796" y="659"/>
                    </a:lnTo>
                    <a:lnTo>
                      <a:pt x="796" y="662"/>
                    </a:lnTo>
                    <a:lnTo>
                      <a:pt x="794" y="662"/>
                    </a:lnTo>
                    <a:lnTo>
                      <a:pt x="794" y="662"/>
                    </a:lnTo>
                    <a:lnTo>
                      <a:pt x="794" y="662"/>
                    </a:lnTo>
                    <a:lnTo>
                      <a:pt x="794" y="662"/>
                    </a:lnTo>
                    <a:lnTo>
                      <a:pt x="794" y="662"/>
                    </a:lnTo>
                    <a:close/>
                    <a:moveTo>
                      <a:pt x="789" y="660"/>
                    </a:moveTo>
                    <a:lnTo>
                      <a:pt x="791" y="657"/>
                    </a:lnTo>
                    <a:lnTo>
                      <a:pt x="796" y="653"/>
                    </a:lnTo>
                    <a:lnTo>
                      <a:pt x="796" y="655"/>
                    </a:lnTo>
                    <a:lnTo>
                      <a:pt x="794" y="657"/>
                    </a:lnTo>
                    <a:lnTo>
                      <a:pt x="794" y="660"/>
                    </a:lnTo>
                    <a:lnTo>
                      <a:pt x="789" y="660"/>
                    </a:lnTo>
                    <a:lnTo>
                      <a:pt x="789" y="660"/>
                    </a:lnTo>
                    <a:lnTo>
                      <a:pt x="789" y="660"/>
                    </a:lnTo>
                    <a:lnTo>
                      <a:pt x="789" y="660"/>
                    </a:lnTo>
                    <a:close/>
                    <a:moveTo>
                      <a:pt x="786" y="652"/>
                    </a:moveTo>
                    <a:lnTo>
                      <a:pt x="789" y="648"/>
                    </a:lnTo>
                    <a:lnTo>
                      <a:pt x="794" y="648"/>
                    </a:lnTo>
                    <a:lnTo>
                      <a:pt x="794" y="650"/>
                    </a:lnTo>
                    <a:lnTo>
                      <a:pt x="791" y="655"/>
                    </a:lnTo>
                    <a:lnTo>
                      <a:pt x="789" y="653"/>
                    </a:lnTo>
                    <a:lnTo>
                      <a:pt x="786" y="652"/>
                    </a:lnTo>
                    <a:lnTo>
                      <a:pt x="786" y="652"/>
                    </a:lnTo>
                    <a:lnTo>
                      <a:pt x="786" y="652"/>
                    </a:lnTo>
                    <a:lnTo>
                      <a:pt x="786" y="652"/>
                    </a:lnTo>
                    <a:close/>
                    <a:moveTo>
                      <a:pt x="791" y="643"/>
                    </a:moveTo>
                    <a:lnTo>
                      <a:pt x="794" y="638"/>
                    </a:lnTo>
                    <a:lnTo>
                      <a:pt x="798" y="638"/>
                    </a:lnTo>
                    <a:lnTo>
                      <a:pt x="800" y="643"/>
                    </a:lnTo>
                    <a:lnTo>
                      <a:pt x="796" y="646"/>
                    </a:lnTo>
                    <a:lnTo>
                      <a:pt x="794" y="646"/>
                    </a:lnTo>
                    <a:lnTo>
                      <a:pt x="791" y="646"/>
                    </a:lnTo>
                    <a:lnTo>
                      <a:pt x="791" y="643"/>
                    </a:lnTo>
                    <a:lnTo>
                      <a:pt x="791" y="643"/>
                    </a:lnTo>
                    <a:lnTo>
                      <a:pt x="791" y="643"/>
                    </a:lnTo>
                    <a:lnTo>
                      <a:pt x="791" y="643"/>
                    </a:lnTo>
                    <a:close/>
                    <a:moveTo>
                      <a:pt x="780" y="646"/>
                    </a:moveTo>
                    <a:lnTo>
                      <a:pt x="780" y="643"/>
                    </a:lnTo>
                    <a:lnTo>
                      <a:pt x="784" y="634"/>
                    </a:lnTo>
                    <a:lnTo>
                      <a:pt x="786" y="633"/>
                    </a:lnTo>
                    <a:lnTo>
                      <a:pt x="782" y="633"/>
                    </a:lnTo>
                    <a:lnTo>
                      <a:pt x="782" y="629"/>
                    </a:lnTo>
                    <a:lnTo>
                      <a:pt x="780" y="627"/>
                    </a:lnTo>
                    <a:lnTo>
                      <a:pt x="782" y="624"/>
                    </a:lnTo>
                    <a:lnTo>
                      <a:pt x="786" y="624"/>
                    </a:lnTo>
                    <a:lnTo>
                      <a:pt x="789" y="629"/>
                    </a:lnTo>
                    <a:lnTo>
                      <a:pt x="791" y="629"/>
                    </a:lnTo>
                    <a:lnTo>
                      <a:pt x="794" y="633"/>
                    </a:lnTo>
                    <a:lnTo>
                      <a:pt x="794" y="634"/>
                    </a:lnTo>
                    <a:lnTo>
                      <a:pt x="791" y="640"/>
                    </a:lnTo>
                    <a:lnTo>
                      <a:pt x="789" y="640"/>
                    </a:lnTo>
                    <a:lnTo>
                      <a:pt x="789" y="634"/>
                    </a:lnTo>
                    <a:lnTo>
                      <a:pt x="789" y="638"/>
                    </a:lnTo>
                    <a:lnTo>
                      <a:pt x="789" y="640"/>
                    </a:lnTo>
                    <a:lnTo>
                      <a:pt x="786" y="643"/>
                    </a:lnTo>
                    <a:lnTo>
                      <a:pt x="789" y="646"/>
                    </a:lnTo>
                    <a:lnTo>
                      <a:pt x="786" y="646"/>
                    </a:lnTo>
                    <a:lnTo>
                      <a:pt x="786" y="646"/>
                    </a:lnTo>
                    <a:lnTo>
                      <a:pt x="784" y="648"/>
                    </a:lnTo>
                    <a:lnTo>
                      <a:pt x="780" y="646"/>
                    </a:lnTo>
                    <a:lnTo>
                      <a:pt x="780" y="646"/>
                    </a:lnTo>
                    <a:lnTo>
                      <a:pt x="780" y="646"/>
                    </a:lnTo>
                    <a:lnTo>
                      <a:pt x="780" y="646"/>
                    </a:lnTo>
                    <a:close/>
                    <a:moveTo>
                      <a:pt x="772" y="643"/>
                    </a:moveTo>
                    <a:lnTo>
                      <a:pt x="768" y="640"/>
                    </a:lnTo>
                    <a:lnTo>
                      <a:pt x="772" y="638"/>
                    </a:lnTo>
                    <a:lnTo>
                      <a:pt x="770" y="634"/>
                    </a:lnTo>
                    <a:lnTo>
                      <a:pt x="770" y="633"/>
                    </a:lnTo>
                    <a:lnTo>
                      <a:pt x="772" y="631"/>
                    </a:lnTo>
                    <a:lnTo>
                      <a:pt x="775" y="631"/>
                    </a:lnTo>
                    <a:lnTo>
                      <a:pt x="775" y="627"/>
                    </a:lnTo>
                    <a:lnTo>
                      <a:pt x="775" y="627"/>
                    </a:lnTo>
                    <a:lnTo>
                      <a:pt x="779" y="633"/>
                    </a:lnTo>
                    <a:lnTo>
                      <a:pt x="777" y="634"/>
                    </a:lnTo>
                    <a:lnTo>
                      <a:pt x="779" y="638"/>
                    </a:lnTo>
                    <a:lnTo>
                      <a:pt x="780" y="634"/>
                    </a:lnTo>
                    <a:lnTo>
                      <a:pt x="780" y="638"/>
                    </a:lnTo>
                    <a:lnTo>
                      <a:pt x="779" y="643"/>
                    </a:lnTo>
                    <a:lnTo>
                      <a:pt x="773" y="648"/>
                    </a:lnTo>
                    <a:lnTo>
                      <a:pt x="773" y="652"/>
                    </a:lnTo>
                    <a:lnTo>
                      <a:pt x="772" y="653"/>
                    </a:lnTo>
                    <a:lnTo>
                      <a:pt x="768" y="655"/>
                    </a:lnTo>
                    <a:lnTo>
                      <a:pt x="768" y="652"/>
                    </a:lnTo>
                    <a:lnTo>
                      <a:pt x="768" y="650"/>
                    </a:lnTo>
                    <a:lnTo>
                      <a:pt x="767" y="657"/>
                    </a:lnTo>
                    <a:lnTo>
                      <a:pt x="767" y="655"/>
                    </a:lnTo>
                    <a:lnTo>
                      <a:pt x="767" y="652"/>
                    </a:lnTo>
                    <a:lnTo>
                      <a:pt x="767" y="648"/>
                    </a:lnTo>
                    <a:lnTo>
                      <a:pt x="767" y="646"/>
                    </a:lnTo>
                    <a:lnTo>
                      <a:pt x="768" y="646"/>
                    </a:lnTo>
                    <a:lnTo>
                      <a:pt x="770" y="646"/>
                    </a:lnTo>
                    <a:lnTo>
                      <a:pt x="772" y="646"/>
                    </a:lnTo>
                    <a:lnTo>
                      <a:pt x="772" y="643"/>
                    </a:lnTo>
                    <a:lnTo>
                      <a:pt x="772" y="643"/>
                    </a:lnTo>
                    <a:lnTo>
                      <a:pt x="772" y="643"/>
                    </a:lnTo>
                    <a:lnTo>
                      <a:pt x="772" y="643"/>
                    </a:lnTo>
                    <a:close/>
                    <a:moveTo>
                      <a:pt x="770" y="612"/>
                    </a:moveTo>
                    <a:lnTo>
                      <a:pt x="772" y="612"/>
                    </a:lnTo>
                    <a:lnTo>
                      <a:pt x="772" y="615"/>
                    </a:lnTo>
                    <a:lnTo>
                      <a:pt x="770" y="612"/>
                    </a:lnTo>
                    <a:lnTo>
                      <a:pt x="770" y="612"/>
                    </a:lnTo>
                    <a:lnTo>
                      <a:pt x="770" y="612"/>
                    </a:lnTo>
                    <a:lnTo>
                      <a:pt x="770" y="612"/>
                    </a:lnTo>
                    <a:close/>
                    <a:moveTo>
                      <a:pt x="763" y="615"/>
                    </a:moveTo>
                    <a:lnTo>
                      <a:pt x="763" y="612"/>
                    </a:lnTo>
                    <a:lnTo>
                      <a:pt x="767" y="612"/>
                    </a:lnTo>
                    <a:lnTo>
                      <a:pt x="767" y="612"/>
                    </a:lnTo>
                    <a:lnTo>
                      <a:pt x="768" y="615"/>
                    </a:lnTo>
                    <a:lnTo>
                      <a:pt x="768" y="622"/>
                    </a:lnTo>
                    <a:lnTo>
                      <a:pt x="768" y="627"/>
                    </a:lnTo>
                    <a:lnTo>
                      <a:pt x="767" y="629"/>
                    </a:lnTo>
                    <a:lnTo>
                      <a:pt x="767" y="634"/>
                    </a:lnTo>
                    <a:lnTo>
                      <a:pt x="763" y="638"/>
                    </a:lnTo>
                    <a:lnTo>
                      <a:pt x="763" y="643"/>
                    </a:lnTo>
                    <a:lnTo>
                      <a:pt x="763" y="646"/>
                    </a:lnTo>
                    <a:lnTo>
                      <a:pt x="763" y="648"/>
                    </a:lnTo>
                    <a:lnTo>
                      <a:pt x="760" y="648"/>
                    </a:lnTo>
                    <a:lnTo>
                      <a:pt x="760" y="646"/>
                    </a:lnTo>
                    <a:lnTo>
                      <a:pt x="760" y="643"/>
                    </a:lnTo>
                    <a:lnTo>
                      <a:pt x="760" y="643"/>
                    </a:lnTo>
                    <a:lnTo>
                      <a:pt x="758" y="638"/>
                    </a:lnTo>
                    <a:lnTo>
                      <a:pt x="760" y="634"/>
                    </a:lnTo>
                    <a:lnTo>
                      <a:pt x="760" y="634"/>
                    </a:lnTo>
                    <a:lnTo>
                      <a:pt x="763" y="634"/>
                    </a:lnTo>
                    <a:lnTo>
                      <a:pt x="763" y="633"/>
                    </a:lnTo>
                    <a:lnTo>
                      <a:pt x="760" y="634"/>
                    </a:lnTo>
                    <a:lnTo>
                      <a:pt x="760" y="634"/>
                    </a:lnTo>
                    <a:lnTo>
                      <a:pt x="760" y="631"/>
                    </a:lnTo>
                    <a:lnTo>
                      <a:pt x="760" y="631"/>
                    </a:lnTo>
                    <a:lnTo>
                      <a:pt x="760" y="629"/>
                    </a:lnTo>
                    <a:lnTo>
                      <a:pt x="758" y="627"/>
                    </a:lnTo>
                    <a:lnTo>
                      <a:pt x="758" y="626"/>
                    </a:lnTo>
                    <a:lnTo>
                      <a:pt x="760" y="626"/>
                    </a:lnTo>
                    <a:lnTo>
                      <a:pt x="763" y="624"/>
                    </a:lnTo>
                    <a:lnTo>
                      <a:pt x="763" y="620"/>
                    </a:lnTo>
                    <a:lnTo>
                      <a:pt x="763" y="617"/>
                    </a:lnTo>
                    <a:lnTo>
                      <a:pt x="763" y="615"/>
                    </a:lnTo>
                    <a:lnTo>
                      <a:pt x="763" y="615"/>
                    </a:lnTo>
                    <a:lnTo>
                      <a:pt x="763" y="615"/>
                    </a:lnTo>
                    <a:lnTo>
                      <a:pt x="763" y="615"/>
                    </a:lnTo>
                    <a:lnTo>
                      <a:pt x="763" y="615"/>
                    </a:lnTo>
                    <a:close/>
                    <a:moveTo>
                      <a:pt x="756" y="615"/>
                    </a:moveTo>
                    <a:lnTo>
                      <a:pt x="758" y="612"/>
                    </a:lnTo>
                    <a:lnTo>
                      <a:pt x="760" y="615"/>
                    </a:lnTo>
                    <a:lnTo>
                      <a:pt x="758" y="617"/>
                    </a:lnTo>
                    <a:lnTo>
                      <a:pt x="758" y="620"/>
                    </a:lnTo>
                    <a:lnTo>
                      <a:pt x="754" y="622"/>
                    </a:lnTo>
                    <a:lnTo>
                      <a:pt x="754" y="620"/>
                    </a:lnTo>
                    <a:lnTo>
                      <a:pt x="756" y="617"/>
                    </a:lnTo>
                    <a:lnTo>
                      <a:pt x="754" y="617"/>
                    </a:lnTo>
                    <a:lnTo>
                      <a:pt x="756" y="615"/>
                    </a:lnTo>
                    <a:lnTo>
                      <a:pt x="756" y="615"/>
                    </a:lnTo>
                    <a:lnTo>
                      <a:pt x="756" y="615"/>
                    </a:lnTo>
                    <a:lnTo>
                      <a:pt x="756" y="615"/>
                    </a:lnTo>
                    <a:close/>
                    <a:moveTo>
                      <a:pt x="772" y="622"/>
                    </a:moveTo>
                    <a:lnTo>
                      <a:pt x="773" y="619"/>
                    </a:lnTo>
                    <a:lnTo>
                      <a:pt x="773" y="615"/>
                    </a:lnTo>
                    <a:lnTo>
                      <a:pt x="775" y="612"/>
                    </a:lnTo>
                    <a:lnTo>
                      <a:pt x="780" y="612"/>
                    </a:lnTo>
                    <a:lnTo>
                      <a:pt x="779" y="612"/>
                    </a:lnTo>
                    <a:lnTo>
                      <a:pt x="780" y="610"/>
                    </a:lnTo>
                    <a:lnTo>
                      <a:pt x="777" y="606"/>
                    </a:lnTo>
                    <a:lnTo>
                      <a:pt x="779" y="601"/>
                    </a:lnTo>
                    <a:lnTo>
                      <a:pt x="782" y="596"/>
                    </a:lnTo>
                    <a:lnTo>
                      <a:pt x="782" y="587"/>
                    </a:lnTo>
                    <a:lnTo>
                      <a:pt x="784" y="582"/>
                    </a:lnTo>
                    <a:lnTo>
                      <a:pt x="786" y="584"/>
                    </a:lnTo>
                    <a:lnTo>
                      <a:pt x="786" y="587"/>
                    </a:lnTo>
                    <a:lnTo>
                      <a:pt x="789" y="589"/>
                    </a:lnTo>
                    <a:lnTo>
                      <a:pt x="791" y="593"/>
                    </a:lnTo>
                    <a:lnTo>
                      <a:pt x="794" y="605"/>
                    </a:lnTo>
                    <a:lnTo>
                      <a:pt x="789" y="610"/>
                    </a:lnTo>
                    <a:lnTo>
                      <a:pt x="789" y="610"/>
                    </a:lnTo>
                    <a:lnTo>
                      <a:pt x="789" y="601"/>
                    </a:lnTo>
                    <a:lnTo>
                      <a:pt x="789" y="594"/>
                    </a:lnTo>
                    <a:lnTo>
                      <a:pt x="789" y="598"/>
                    </a:lnTo>
                    <a:lnTo>
                      <a:pt x="786" y="610"/>
                    </a:lnTo>
                    <a:lnTo>
                      <a:pt x="786" y="612"/>
                    </a:lnTo>
                    <a:lnTo>
                      <a:pt x="786" y="615"/>
                    </a:lnTo>
                    <a:lnTo>
                      <a:pt x="786" y="615"/>
                    </a:lnTo>
                    <a:lnTo>
                      <a:pt x="782" y="615"/>
                    </a:lnTo>
                    <a:lnTo>
                      <a:pt x="780" y="619"/>
                    </a:lnTo>
                    <a:lnTo>
                      <a:pt x="775" y="622"/>
                    </a:lnTo>
                    <a:lnTo>
                      <a:pt x="773" y="624"/>
                    </a:lnTo>
                    <a:lnTo>
                      <a:pt x="772" y="622"/>
                    </a:lnTo>
                    <a:lnTo>
                      <a:pt x="772" y="622"/>
                    </a:lnTo>
                    <a:lnTo>
                      <a:pt x="772" y="622"/>
                    </a:lnTo>
                    <a:lnTo>
                      <a:pt x="772" y="622"/>
                    </a:lnTo>
                    <a:close/>
                    <a:moveTo>
                      <a:pt x="763" y="584"/>
                    </a:moveTo>
                    <a:lnTo>
                      <a:pt x="767" y="582"/>
                    </a:lnTo>
                    <a:lnTo>
                      <a:pt x="770" y="584"/>
                    </a:lnTo>
                    <a:lnTo>
                      <a:pt x="770" y="587"/>
                    </a:lnTo>
                    <a:lnTo>
                      <a:pt x="768" y="589"/>
                    </a:lnTo>
                    <a:lnTo>
                      <a:pt x="770" y="591"/>
                    </a:lnTo>
                    <a:lnTo>
                      <a:pt x="772" y="589"/>
                    </a:lnTo>
                    <a:lnTo>
                      <a:pt x="775" y="587"/>
                    </a:lnTo>
                    <a:lnTo>
                      <a:pt x="779" y="591"/>
                    </a:lnTo>
                    <a:lnTo>
                      <a:pt x="779" y="593"/>
                    </a:lnTo>
                    <a:lnTo>
                      <a:pt x="775" y="594"/>
                    </a:lnTo>
                    <a:lnTo>
                      <a:pt x="775" y="596"/>
                    </a:lnTo>
                    <a:lnTo>
                      <a:pt x="773" y="598"/>
                    </a:lnTo>
                    <a:lnTo>
                      <a:pt x="772" y="598"/>
                    </a:lnTo>
                    <a:lnTo>
                      <a:pt x="768" y="594"/>
                    </a:lnTo>
                    <a:lnTo>
                      <a:pt x="767" y="589"/>
                    </a:lnTo>
                    <a:lnTo>
                      <a:pt x="767" y="591"/>
                    </a:lnTo>
                    <a:lnTo>
                      <a:pt x="768" y="598"/>
                    </a:lnTo>
                    <a:lnTo>
                      <a:pt x="768" y="601"/>
                    </a:lnTo>
                    <a:lnTo>
                      <a:pt x="773" y="601"/>
                    </a:lnTo>
                    <a:lnTo>
                      <a:pt x="775" y="605"/>
                    </a:lnTo>
                    <a:lnTo>
                      <a:pt x="773" y="606"/>
                    </a:lnTo>
                    <a:lnTo>
                      <a:pt x="772" y="612"/>
                    </a:lnTo>
                    <a:lnTo>
                      <a:pt x="770" y="612"/>
                    </a:lnTo>
                    <a:lnTo>
                      <a:pt x="767" y="606"/>
                    </a:lnTo>
                    <a:lnTo>
                      <a:pt x="767" y="605"/>
                    </a:lnTo>
                    <a:lnTo>
                      <a:pt x="763" y="596"/>
                    </a:lnTo>
                    <a:lnTo>
                      <a:pt x="763" y="600"/>
                    </a:lnTo>
                    <a:lnTo>
                      <a:pt x="763" y="605"/>
                    </a:lnTo>
                    <a:lnTo>
                      <a:pt x="763" y="606"/>
                    </a:lnTo>
                    <a:lnTo>
                      <a:pt x="763" y="612"/>
                    </a:lnTo>
                    <a:lnTo>
                      <a:pt x="760" y="612"/>
                    </a:lnTo>
                    <a:lnTo>
                      <a:pt x="758" y="606"/>
                    </a:lnTo>
                    <a:lnTo>
                      <a:pt x="760" y="605"/>
                    </a:lnTo>
                    <a:lnTo>
                      <a:pt x="756" y="603"/>
                    </a:lnTo>
                    <a:lnTo>
                      <a:pt x="758" y="600"/>
                    </a:lnTo>
                    <a:lnTo>
                      <a:pt x="756" y="594"/>
                    </a:lnTo>
                    <a:lnTo>
                      <a:pt x="758" y="591"/>
                    </a:lnTo>
                    <a:lnTo>
                      <a:pt x="760" y="593"/>
                    </a:lnTo>
                    <a:lnTo>
                      <a:pt x="760" y="591"/>
                    </a:lnTo>
                    <a:lnTo>
                      <a:pt x="758" y="589"/>
                    </a:lnTo>
                    <a:lnTo>
                      <a:pt x="758" y="587"/>
                    </a:lnTo>
                    <a:lnTo>
                      <a:pt x="760" y="582"/>
                    </a:lnTo>
                    <a:lnTo>
                      <a:pt x="760" y="587"/>
                    </a:lnTo>
                    <a:lnTo>
                      <a:pt x="763" y="584"/>
                    </a:lnTo>
                    <a:lnTo>
                      <a:pt x="763" y="584"/>
                    </a:lnTo>
                    <a:lnTo>
                      <a:pt x="763" y="584"/>
                    </a:lnTo>
                    <a:lnTo>
                      <a:pt x="763" y="584"/>
                    </a:lnTo>
                    <a:lnTo>
                      <a:pt x="763" y="584"/>
                    </a:lnTo>
                    <a:close/>
                    <a:moveTo>
                      <a:pt x="763" y="579"/>
                    </a:moveTo>
                    <a:lnTo>
                      <a:pt x="767" y="575"/>
                    </a:lnTo>
                    <a:lnTo>
                      <a:pt x="768" y="579"/>
                    </a:lnTo>
                    <a:lnTo>
                      <a:pt x="767" y="579"/>
                    </a:lnTo>
                    <a:lnTo>
                      <a:pt x="763" y="579"/>
                    </a:lnTo>
                    <a:lnTo>
                      <a:pt x="763" y="579"/>
                    </a:lnTo>
                    <a:lnTo>
                      <a:pt x="763" y="579"/>
                    </a:lnTo>
                    <a:lnTo>
                      <a:pt x="763" y="579"/>
                    </a:lnTo>
                    <a:close/>
                    <a:moveTo>
                      <a:pt x="256" y="368"/>
                    </a:moveTo>
                    <a:lnTo>
                      <a:pt x="254" y="367"/>
                    </a:lnTo>
                    <a:lnTo>
                      <a:pt x="256" y="365"/>
                    </a:lnTo>
                    <a:lnTo>
                      <a:pt x="256" y="367"/>
                    </a:lnTo>
                    <a:lnTo>
                      <a:pt x="256" y="368"/>
                    </a:lnTo>
                    <a:lnTo>
                      <a:pt x="256" y="368"/>
                    </a:lnTo>
                    <a:lnTo>
                      <a:pt x="256" y="368"/>
                    </a:lnTo>
                    <a:lnTo>
                      <a:pt x="256" y="368"/>
                    </a:lnTo>
                    <a:close/>
                    <a:moveTo>
                      <a:pt x="256" y="370"/>
                    </a:moveTo>
                    <a:lnTo>
                      <a:pt x="256" y="372"/>
                    </a:lnTo>
                    <a:lnTo>
                      <a:pt x="256" y="375"/>
                    </a:lnTo>
                    <a:lnTo>
                      <a:pt x="261" y="379"/>
                    </a:lnTo>
                    <a:lnTo>
                      <a:pt x="261" y="382"/>
                    </a:lnTo>
                    <a:lnTo>
                      <a:pt x="254" y="377"/>
                    </a:lnTo>
                    <a:lnTo>
                      <a:pt x="254" y="373"/>
                    </a:lnTo>
                    <a:lnTo>
                      <a:pt x="252" y="372"/>
                    </a:lnTo>
                    <a:lnTo>
                      <a:pt x="252" y="372"/>
                    </a:lnTo>
                    <a:lnTo>
                      <a:pt x="256" y="370"/>
                    </a:lnTo>
                    <a:lnTo>
                      <a:pt x="256" y="370"/>
                    </a:lnTo>
                    <a:lnTo>
                      <a:pt x="256" y="370"/>
                    </a:lnTo>
                    <a:lnTo>
                      <a:pt x="256" y="370"/>
                    </a:lnTo>
                    <a:close/>
                    <a:moveTo>
                      <a:pt x="431" y="313"/>
                    </a:moveTo>
                    <a:lnTo>
                      <a:pt x="429" y="316"/>
                    </a:lnTo>
                    <a:lnTo>
                      <a:pt x="429" y="323"/>
                    </a:lnTo>
                    <a:lnTo>
                      <a:pt x="426" y="323"/>
                    </a:lnTo>
                    <a:lnTo>
                      <a:pt x="426" y="320"/>
                    </a:lnTo>
                    <a:lnTo>
                      <a:pt x="424" y="318"/>
                    </a:lnTo>
                    <a:lnTo>
                      <a:pt x="419" y="320"/>
                    </a:lnTo>
                    <a:lnTo>
                      <a:pt x="416" y="318"/>
                    </a:lnTo>
                    <a:lnTo>
                      <a:pt x="416" y="316"/>
                    </a:lnTo>
                    <a:lnTo>
                      <a:pt x="426" y="306"/>
                    </a:lnTo>
                    <a:lnTo>
                      <a:pt x="429" y="304"/>
                    </a:lnTo>
                    <a:lnTo>
                      <a:pt x="431" y="304"/>
                    </a:lnTo>
                    <a:lnTo>
                      <a:pt x="431" y="313"/>
                    </a:lnTo>
                    <a:lnTo>
                      <a:pt x="431" y="313"/>
                    </a:lnTo>
                    <a:lnTo>
                      <a:pt x="431" y="313"/>
                    </a:lnTo>
                    <a:lnTo>
                      <a:pt x="431" y="313"/>
                    </a:lnTo>
                    <a:close/>
                    <a:moveTo>
                      <a:pt x="433" y="313"/>
                    </a:moveTo>
                    <a:lnTo>
                      <a:pt x="433" y="313"/>
                    </a:lnTo>
                    <a:lnTo>
                      <a:pt x="436" y="309"/>
                    </a:lnTo>
                    <a:lnTo>
                      <a:pt x="436" y="307"/>
                    </a:lnTo>
                    <a:lnTo>
                      <a:pt x="433" y="306"/>
                    </a:lnTo>
                    <a:lnTo>
                      <a:pt x="433" y="304"/>
                    </a:lnTo>
                    <a:lnTo>
                      <a:pt x="431" y="300"/>
                    </a:lnTo>
                    <a:lnTo>
                      <a:pt x="433" y="300"/>
                    </a:lnTo>
                    <a:lnTo>
                      <a:pt x="440" y="299"/>
                    </a:lnTo>
                    <a:lnTo>
                      <a:pt x="447" y="304"/>
                    </a:lnTo>
                    <a:lnTo>
                      <a:pt x="447" y="304"/>
                    </a:lnTo>
                    <a:lnTo>
                      <a:pt x="445" y="306"/>
                    </a:lnTo>
                    <a:lnTo>
                      <a:pt x="436" y="313"/>
                    </a:lnTo>
                    <a:lnTo>
                      <a:pt x="433" y="313"/>
                    </a:lnTo>
                    <a:lnTo>
                      <a:pt x="433" y="313"/>
                    </a:lnTo>
                    <a:lnTo>
                      <a:pt x="433" y="313"/>
                    </a:lnTo>
                    <a:lnTo>
                      <a:pt x="433" y="313"/>
                    </a:lnTo>
                    <a:close/>
                    <a:moveTo>
                      <a:pt x="468" y="290"/>
                    </a:moveTo>
                    <a:lnTo>
                      <a:pt x="468" y="290"/>
                    </a:lnTo>
                    <a:lnTo>
                      <a:pt x="473" y="288"/>
                    </a:lnTo>
                    <a:lnTo>
                      <a:pt x="475" y="292"/>
                    </a:lnTo>
                    <a:lnTo>
                      <a:pt x="473" y="295"/>
                    </a:lnTo>
                    <a:lnTo>
                      <a:pt x="471" y="295"/>
                    </a:lnTo>
                    <a:lnTo>
                      <a:pt x="468" y="290"/>
                    </a:lnTo>
                    <a:lnTo>
                      <a:pt x="468" y="290"/>
                    </a:lnTo>
                    <a:lnTo>
                      <a:pt x="468" y="290"/>
                    </a:lnTo>
                    <a:lnTo>
                      <a:pt x="468" y="290"/>
                    </a:lnTo>
                    <a:close/>
                    <a:moveTo>
                      <a:pt x="640" y="455"/>
                    </a:moveTo>
                    <a:lnTo>
                      <a:pt x="641" y="453"/>
                    </a:lnTo>
                    <a:lnTo>
                      <a:pt x="643" y="455"/>
                    </a:lnTo>
                    <a:lnTo>
                      <a:pt x="641" y="457"/>
                    </a:lnTo>
                    <a:lnTo>
                      <a:pt x="640" y="455"/>
                    </a:lnTo>
                    <a:lnTo>
                      <a:pt x="640" y="455"/>
                    </a:lnTo>
                    <a:lnTo>
                      <a:pt x="640" y="455"/>
                    </a:lnTo>
                    <a:lnTo>
                      <a:pt x="640" y="455"/>
                    </a:lnTo>
                    <a:close/>
                    <a:moveTo>
                      <a:pt x="624" y="507"/>
                    </a:moveTo>
                    <a:lnTo>
                      <a:pt x="628" y="504"/>
                    </a:lnTo>
                    <a:lnTo>
                      <a:pt x="629" y="506"/>
                    </a:lnTo>
                    <a:lnTo>
                      <a:pt x="624" y="507"/>
                    </a:lnTo>
                    <a:lnTo>
                      <a:pt x="624" y="507"/>
                    </a:lnTo>
                    <a:lnTo>
                      <a:pt x="624" y="507"/>
                    </a:lnTo>
                    <a:lnTo>
                      <a:pt x="624" y="507"/>
                    </a:lnTo>
                    <a:close/>
                    <a:moveTo>
                      <a:pt x="662" y="497"/>
                    </a:moveTo>
                    <a:lnTo>
                      <a:pt x="664" y="497"/>
                    </a:lnTo>
                    <a:lnTo>
                      <a:pt x="667" y="497"/>
                    </a:lnTo>
                    <a:lnTo>
                      <a:pt x="664" y="500"/>
                    </a:lnTo>
                    <a:lnTo>
                      <a:pt x="662" y="500"/>
                    </a:lnTo>
                    <a:lnTo>
                      <a:pt x="662" y="497"/>
                    </a:lnTo>
                    <a:lnTo>
                      <a:pt x="662" y="497"/>
                    </a:lnTo>
                    <a:lnTo>
                      <a:pt x="662" y="497"/>
                    </a:lnTo>
                    <a:lnTo>
                      <a:pt x="662" y="497"/>
                    </a:lnTo>
                    <a:close/>
                    <a:moveTo>
                      <a:pt x="634" y="464"/>
                    </a:moveTo>
                    <a:lnTo>
                      <a:pt x="634" y="460"/>
                    </a:lnTo>
                    <a:lnTo>
                      <a:pt x="636" y="460"/>
                    </a:lnTo>
                    <a:lnTo>
                      <a:pt x="636" y="464"/>
                    </a:lnTo>
                    <a:lnTo>
                      <a:pt x="634" y="464"/>
                    </a:lnTo>
                    <a:lnTo>
                      <a:pt x="634" y="464"/>
                    </a:lnTo>
                    <a:lnTo>
                      <a:pt x="634" y="464"/>
                    </a:lnTo>
                    <a:lnTo>
                      <a:pt x="634" y="464"/>
                    </a:lnTo>
                    <a:close/>
                    <a:moveTo>
                      <a:pt x="640" y="478"/>
                    </a:moveTo>
                    <a:lnTo>
                      <a:pt x="640" y="473"/>
                    </a:lnTo>
                    <a:lnTo>
                      <a:pt x="640" y="469"/>
                    </a:lnTo>
                    <a:lnTo>
                      <a:pt x="641" y="469"/>
                    </a:lnTo>
                    <a:lnTo>
                      <a:pt x="641" y="473"/>
                    </a:lnTo>
                    <a:lnTo>
                      <a:pt x="645" y="473"/>
                    </a:lnTo>
                    <a:lnTo>
                      <a:pt x="645" y="478"/>
                    </a:lnTo>
                    <a:lnTo>
                      <a:pt x="643" y="478"/>
                    </a:lnTo>
                    <a:lnTo>
                      <a:pt x="640" y="478"/>
                    </a:lnTo>
                    <a:lnTo>
                      <a:pt x="640" y="478"/>
                    </a:lnTo>
                    <a:lnTo>
                      <a:pt x="640" y="478"/>
                    </a:lnTo>
                    <a:lnTo>
                      <a:pt x="640" y="478"/>
                    </a:lnTo>
                    <a:close/>
                    <a:moveTo>
                      <a:pt x="610" y="488"/>
                    </a:moveTo>
                    <a:lnTo>
                      <a:pt x="614" y="488"/>
                    </a:lnTo>
                    <a:lnTo>
                      <a:pt x="614" y="488"/>
                    </a:lnTo>
                    <a:lnTo>
                      <a:pt x="614" y="487"/>
                    </a:lnTo>
                    <a:lnTo>
                      <a:pt x="621" y="481"/>
                    </a:lnTo>
                    <a:lnTo>
                      <a:pt x="624" y="481"/>
                    </a:lnTo>
                    <a:lnTo>
                      <a:pt x="628" y="478"/>
                    </a:lnTo>
                    <a:lnTo>
                      <a:pt x="629" y="478"/>
                    </a:lnTo>
                    <a:lnTo>
                      <a:pt x="633" y="473"/>
                    </a:lnTo>
                    <a:lnTo>
                      <a:pt x="634" y="474"/>
                    </a:lnTo>
                    <a:lnTo>
                      <a:pt x="633" y="478"/>
                    </a:lnTo>
                    <a:lnTo>
                      <a:pt x="634" y="478"/>
                    </a:lnTo>
                    <a:lnTo>
                      <a:pt x="633" y="480"/>
                    </a:lnTo>
                    <a:lnTo>
                      <a:pt x="629" y="480"/>
                    </a:lnTo>
                    <a:lnTo>
                      <a:pt x="624" y="487"/>
                    </a:lnTo>
                    <a:lnTo>
                      <a:pt x="621" y="488"/>
                    </a:lnTo>
                    <a:lnTo>
                      <a:pt x="621" y="488"/>
                    </a:lnTo>
                    <a:lnTo>
                      <a:pt x="619" y="492"/>
                    </a:lnTo>
                    <a:lnTo>
                      <a:pt x="617" y="488"/>
                    </a:lnTo>
                    <a:lnTo>
                      <a:pt x="614" y="492"/>
                    </a:lnTo>
                    <a:lnTo>
                      <a:pt x="610" y="492"/>
                    </a:lnTo>
                    <a:lnTo>
                      <a:pt x="610" y="488"/>
                    </a:lnTo>
                    <a:lnTo>
                      <a:pt x="610" y="488"/>
                    </a:lnTo>
                    <a:lnTo>
                      <a:pt x="610" y="488"/>
                    </a:lnTo>
                    <a:lnTo>
                      <a:pt x="610" y="488"/>
                    </a:lnTo>
                    <a:close/>
                    <a:moveTo>
                      <a:pt x="610" y="483"/>
                    </a:moveTo>
                    <a:lnTo>
                      <a:pt x="614" y="480"/>
                    </a:lnTo>
                    <a:lnTo>
                      <a:pt x="614" y="483"/>
                    </a:lnTo>
                    <a:lnTo>
                      <a:pt x="610" y="485"/>
                    </a:lnTo>
                    <a:lnTo>
                      <a:pt x="610" y="485"/>
                    </a:lnTo>
                    <a:lnTo>
                      <a:pt x="610" y="483"/>
                    </a:lnTo>
                    <a:lnTo>
                      <a:pt x="610" y="483"/>
                    </a:lnTo>
                    <a:lnTo>
                      <a:pt x="610" y="483"/>
                    </a:lnTo>
                    <a:lnTo>
                      <a:pt x="610" y="483"/>
                    </a:lnTo>
                    <a:close/>
                    <a:moveTo>
                      <a:pt x="619" y="474"/>
                    </a:moveTo>
                    <a:lnTo>
                      <a:pt x="624" y="469"/>
                    </a:lnTo>
                    <a:lnTo>
                      <a:pt x="624" y="469"/>
                    </a:lnTo>
                    <a:lnTo>
                      <a:pt x="626" y="466"/>
                    </a:lnTo>
                    <a:lnTo>
                      <a:pt x="628" y="466"/>
                    </a:lnTo>
                    <a:lnTo>
                      <a:pt x="629" y="469"/>
                    </a:lnTo>
                    <a:lnTo>
                      <a:pt x="626" y="469"/>
                    </a:lnTo>
                    <a:lnTo>
                      <a:pt x="626" y="473"/>
                    </a:lnTo>
                    <a:lnTo>
                      <a:pt x="622" y="474"/>
                    </a:lnTo>
                    <a:lnTo>
                      <a:pt x="621" y="478"/>
                    </a:lnTo>
                    <a:lnTo>
                      <a:pt x="619" y="478"/>
                    </a:lnTo>
                    <a:lnTo>
                      <a:pt x="619" y="474"/>
                    </a:lnTo>
                    <a:lnTo>
                      <a:pt x="619" y="474"/>
                    </a:lnTo>
                    <a:lnTo>
                      <a:pt x="619" y="474"/>
                    </a:lnTo>
                    <a:lnTo>
                      <a:pt x="619" y="474"/>
                    </a:lnTo>
                    <a:close/>
                    <a:moveTo>
                      <a:pt x="624" y="453"/>
                    </a:moveTo>
                    <a:lnTo>
                      <a:pt x="626" y="450"/>
                    </a:lnTo>
                    <a:lnTo>
                      <a:pt x="628" y="452"/>
                    </a:lnTo>
                    <a:lnTo>
                      <a:pt x="628" y="453"/>
                    </a:lnTo>
                    <a:lnTo>
                      <a:pt x="628" y="455"/>
                    </a:lnTo>
                    <a:lnTo>
                      <a:pt x="628" y="457"/>
                    </a:lnTo>
                    <a:lnTo>
                      <a:pt x="624" y="453"/>
                    </a:lnTo>
                    <a:lnTo>
                      <a:pt x="624" y="453"/>
                    </a:lnTo>
                    <a:lnTo>
                      <a:pt x="624" y="453"/>
                    </a:lnTo>
                    <a:lnTo>
                      <a:pt x="624" y="453"/>
                    </a:lnTo>
                    <a:close/>
                    <a:moveTo>
                      <a:pt x="419" y="214"/>
                    </a:moveTo>
                    <a:lnTo>
                      <a:pt x="419" y="214"/>
                    </a:lnTo>
                    <a:lnTo>
                      <a:pt x="421" y="214"/>
                    </a:lnTo>
                    <a:lnTo>
                      <a:pt x="424" y="214"/>
                    </a:lnTo>
                    <a:lnTo>
                      <a:pt x="421" y="217"/>
                    </a:lnTo>
                    <a:lnTo>
                      <a:pt x="419" y="214"/>
                    </a:lnTo>
                    <a:lnTo>
                      <a:pt x="419" y="214"/>
                    </a:lnTo>
                    <a:lnTo>
                      <a:pt x="419" y="214"/>
                    </a:lnTo>
                    <a:lnTo>
                      <a:pt x="419" y="214"/>
                    </a:lnTo>
                    <a:close/>
                    <a:moveTo>
                      <a:pt x="353" y="287"/>
                    </a:moveTo>
                    <a:lnTo>
                      <a:pt x="356" y="281"/>
                    </a:lnTo>
                    <a:lnTo>
                      <a:pt x="355" y="278"/>
                    </a:lnTo>
                    <a:lnTo>
                      <a:pt x="351" y="276"/>
                    </a:lnTo>
                    <a:lnTo>
                      <a:pt x="353" y="273"/>
                    </a:lnTo>
                    <a:lnTo>
                      <a:pt x="351" y="267"/>
                    </a:lnTo>
                    <a:lnTo>
                      <a:pt x="348" y="264"/>
                    </a:lnTo>
                    <a:lnTo>
                      <a:pt x="341" y="264"/>
                    </a:lnTo>
                    <a:lnTo>
                      <a:pt x="341" y="264"/>
                    </a:lnTo>
                    <a:lnTo>
                      <a:pt x="337" y="267"/>
                    </a:lnTo>
                    <a:lnTo>
                      <a:pt x="334" y="262"/>
                    </a:lnTo>
                    <a:lnTo>
                      <a:pt x="334" y="257"/>
                    </a:lnTo>
                    <a:lnTo>
                      <a:pt x="341" y="250"/>
                    </a:lnTo>
                    <a:lnTo>
                      <a:pt x="344" y="245"/>
                    </a:lnTo>
                    <a:lnTo>
                      <a:pt x="346" y="245"/>
                    </a:lnTo>
                    <a:lnTo>
                      <a:pt x="346" y="250"/>
                    </a:lnTo>
                    <a:lnTo>
                      <a:pt x="344" y="252"/>
                    </a:lnTo>
                    <a:lnTo>
                      <a:pt x="350" y="253"/>
                    </a:lnTo>
                    <a:lnTo>
                      <a:pt x="350" y="257"/>
                    </a:lnTo>
                    <a:lnTo>
                      <a:pt x="353" y="257"/>
                    </a:lnTo>
                    <a:lnTo>
                      <a:pt x="355" y="255"/>
                    </a:lnTo>
                    <a:lnTo>
                      <a:pt x="360" y="255"/>
                    </a:lnTo>
                    <a:lnTo>
                      <a:pt x="363" y="259"/>
                    </a:lnTo>
                    <a:lnTo>
                      <a:pt x="363" y="262"/>
                    </a:lnTo>
                    <a:lnTo>
                      <a:pt x="363" y="264"/>
                    </a:lnTo>
                    <a:lnTo>
                      <a:pt x="363" y="267"/>
                    </a:lnTo>
                    <a:lnTo>
                      <a:pt x="367" y="269"/>
                    </a:lnTo>
                    <a:lnTo>
                      <a:pt x="367" y="273"/>
                    </a:lnTo>
                    <a:lnTo>
                      <a:pt x="374" y="280"/>
                    </a:lnTo>
                    <a:lnTo>
                      <a:pt x="374" y="281"/>
                    </a:lnTo>
                    <a:lnTo>
                      <a:pt x="372" y="285"/>
                    </a:lnTo>
                    <a:lnTo>
                      <a:pt x="367" y="281"/>
                    </a:lnTo>
                    <a:lnTo>
                      <a:pt x="365" y="281"/>
                    </a:lnTo>
                    <a:lnTo>
                      <a:pt x="363" y="283"/>
                    </a:lnTo>
                    <a:lnTo>
                      <a:pt x="360" y="285"/>
                    </a:lnTo>
                    <a:lnTo>
                      <a:pt x="356" y="288"/>
                    </a:lnTo>
                    <a:lnTo>
                      <a:pt x="353" y="287"/>
                    </a:lnTo>
                    <a:lnTo>
                      <a:pt x="353" y="287"/>
                    </a:lnTo>
                    <a:lnTo>
                      <a:pt x="353" y="287"/>
                    </a:lnTo>
                    <a:lnTo>
                      <a:pt x="353" y="287"/>
                    </a:lnTo>
                    <a:close/>
                    <a:moveTo>
                      <a:pt x="329" y="403"/>
                    </a:moveTo>
                    <a:lnTo>
                      <a:pt x="336" y="403"/>
                    </a:lnTo>
                    <a:lnTo>
                      <a:pt x="337" y="405"/>
                    </a:lnTo>
                    <a:lnTo>
                      <a:pt x="341" y="405"/>
                    </a:lnTo>
                    <a:lnTo>
                      <a:pt x="344" y="405"/>
                    </a:lnTo>
                    <a:lnTo>
                      <a:pt x="348" y="401"/>
                    </a:lnTo>
                    <a:lnTo>
                      <a:pt x="353" y="401"/>
                    </a:lnTo>
                    <a:lnTo>
                      <a:pt x="353" y="403"/>
                    </a:lnTo>
                    <a:lnTo>
                      <a:pt x="356" y="407"/>
                    </a:lnTo>
                    <a:lnTo>
                      <a:pt x="358" y="410"/>
                    </a:lnTo>
                    <a:lnTo>
                      <a:pt x="355" y="413"/>
                    </a:lnTo>
                    <a:lnTo>
                      <a:pt x="353" y="419"/>
                    </a:lnTo>
                    <a:lnTo>
                      <a:pt x="348" y="419"/>
                    </a:lnTo>
                    <a:lnTo>
                      <a:pt x="344" y="415"/>
                    </a:lnTo>
                    <a:lnTo>
                      <a:pt x="341" y="419"/>
                    </a:lnTo>
                    <a:lnTo>
                      <a:pt x="337" y="415"/>
                    </a:lnTo>
                    <a:lnTo>
                      <a:pt x="336" y="415"/>
                    </a:lnTo>
                    <a:lnTo>
                      <a:pt x="332" y="410"/>
                    </a:lnTo>
                    <a:lnTo>
                      <a:pt x="329" y="403"/>
                    </a:lnTo>
                    <a:lnTo>
                      <a:pt x="329" y="403"/>
                    </a:lnTo>
                    <a:lnTo>
                      <a:pt x="329" y="403"/>
                    </a:lnTo>
                    <a:lnTo>
                      <a:pt x="329" y="403"/>
                    </a:lnTo>
                    <a:close/>
                    <a:moveTo>
                      <a:pt x="556" y="455"/>
                    </a:moveTo>
                    <a:lnTo>
                      <a:pt x="560" y="450"/>
                    </a:lnTo>
                    <a:lnTo>
                      <a:pt x="563" y="450"/>
                    </a:lnTo>
                    <a:lnTo>
                      <a:pt x="563" y="453"/>
                    </a:lnTo>
                    <a:lnTo>
                      <a:pt x="560" y="455"/>
                    </a:lnTo>
                    <a:lnTo>
                      <a:pt x="556" y="455"/>
                    </a:lnTo>
                    <a:lnTo>
                      <a:pt x="556" y="455"/>
                    </a:lnTo>
                    <a:lnTo>
                      <a:pt x="556" y="455"/>
                    </a:lnTo>
                    <a:lnTo>
                      <a:pt x="556" y="455"/>
                    </a:lnTo>
                    <a:close/>
                    <a:moveTo>
                      <a:pt x="520" y="480"/>
                    </a:moveTo>
                    <a:lnTo>
                      <a:pt x="523" y="480"/>
                    </a:lnTo>
                    <a:lnTo>
                      <a:pt x="525" y="480"/>
                    </a:lnTo>
                    <a:lnTo>
                      <a:pt x="523" y="481"/>
                    </a:lnTo>
                    <a:lnTo>
                      <a:pt x="520" y="480"/>
                    </a:lnTo>
                    <a:lnTo>
                      <a:pt x="520" y="480"/>
                    </a:lnTo>
                    <a:lnTo>
                      <a:pt x="520" y="480"/>
                    </a:lnTo>
                    <a:lnTo>
                      <a:pt x="520" y="480"/>
                    </a:lnTo>
                    <a:close/>
                    <a:moveTo>
                      <a:pt x="520" y="509"/>
                    </a:moveTo>
                    <a:lnTo>
                      <a:pt x="522" y="509"/>
                    </a:lnTo>
                    <a:lnTo>
                      <a:pt x="525" y="509"/>
                    </a:lnTo>
                    <a:lnTo>
                      <a:pt x="523" y="511"/>
                    </a:lnTo>
                    <a:lnTo>
                      <a:pt x="522" y="514"/>
                    </a:lnTo>
                    <a:lnTo>
                      <a:pt x="520" y="513"/>
                    </a:lnTo>
                    <a:lnTo>
                      <a:pt x="520" y="509"/>
                    </a:lnTo>
                    <a:lnTo>
                      <a:pt x="520" y="509"/>
                    </a:lnTo>
                    <a:lnTo>
                      <a:pt x="520" y="509"/>
                    </a:lnTo>
                    <a:lnTo>
                      <a:pt x="520" y="509"/>
                    </a:lnTo>
                    <a:close/>
                    <a:moveTo>
                      <a:pt x="508" y="525"/>
                    </a:moveTo>
                    <a:lnTo>
                      <a:pt x="506" y="525"/>
                    </a:lnTo>
                    <a:lnTo>
                      <a:pt x="508" y="523"/>
                    </a:lnTo>
                    <a:lnTo>
                      <a:pt x="509" y="525"/>
                    </a:lnTo>
                    <a:lnTo>
                      <a:pt x="509" y="523"/>
                    </a:lnTo>
                    <a:lnTo>
                      <a:pt x="513" y="525"/>
                    </a:lnTo>
                    <a:lnTo>
                      <a:pt x="515" y="520"/>
                    </a:lnTo>
                    <a:lnTo>
                      <a:pt x="513" y="520"/>
                    </a:lnTo>
                    <a:lnTo>
                      <a:pt x="515" y="516"/>
                    </a:lnTo>
                    <a:lnTo>
                      <a:pt x="518" y="516"/>
                    </a:lnTo>
                    <a:lnTo>
                      <a:pt x="520" y="516"/>
                    </a:lnTo>
                    <a:lnTo>
                      <a:pt x="520" y="520"/>
                    </a:lnTo>
                    <a:lnTo>
                      <a:pt x="520" y="520"/>
                    </a:lnTo>
                    <a:lnTo>
                      <a:pt x="522" y="518"/>
                    </a:lnTo>
                    <a:lnTo>
                      <a:pt x="523" y="518"/>
                    </a:lnTo>
                    <a:lnTo>
                      <a:pt x="525" y="520"/>
                    </a:lnTo>
                    <a:lnTo>
                      <a:pt x="523" y="520"/>
                    </a:lnTo>
                    <a:lnTo>
                      <a:pt x="522" y="525"/>
                    </a:lnTo>
                    <a:lnTo>
                      <a:pt x="525" y="525"/>
                    </a:lnTo>
                    <a:lnTo>
                      <a:pt x="525" y="528"/>
                    </a:lnTo>
                    <a:lnTo>
                      <a:pt x="523" y="528"/>
                    </a:lnTo>
                    <a:lnTo>
                      <a:pt x="522" y="525"/>
                    </a:lnTo>
                    <a:lnTo>
                      <a:pt x="518" y="528"/>
                    </a:lnTo>
                    <a:lnTo>
                      <a:pt x="518" y="528"/>
                    </a:lnTo>
                    <a:lnTo>
                      <a:pt x="515" y="528"/>
                    </a:lnTo>
                    <a:lnTo>
                      <a:pt x="513" y="528"/>
                    </a:lnTo>
                    <a:lnTo>
                      <a:pt x="509" y="528"/>
                    </a:lnTo>
                    <a:lnTo>
                      <a:pt x="508" y="525"/>
                    </a:lnTo>
                    <a:lnTo>
                      <a:pt x="508" y="525"/>
                    </a:lnTo>
                    <a:lnTo>
                      <a:pt x="508" y="525"/>
                    </a:lnTo>
                    <a:lnTo>
                      <a:pt x="508" y="525"/>
                    </a:lnTo>
                    <a:close/>
                    <a:moveTo>
                      <a:pt x="471" y="561"/>
                    </a:moveTo>
                    <a:lnTo>
                      <a:pt x="469" y="563"/>
                    </a:lnTo>
                    <a:lnTo>
                      <a:pt x="468" y="563"/>
                    </a:lnTo>
                    <a:lnTo>
                      <a:pt x="468" y="563"/>
                    </a:lnTo>
                    <a:lnTo>
                      <a:pt x="468" y="560"/>
                    </a:lnTo>
                    <a:lnTo>
                      <a:pt x="468" y="556"/>
                    </a:lnTo>
                    <a:lnTo>
                      <a:pt x="468" y="553"/>
                    </a:lnTo>
                    <a:lnTo>
                      <a:pt x="468" y="547"/>
                    </a:lnTo>
                    <a:lnTo>
                      <a:pt x="468" y="547"/>
                    </a:lnTo>
                    <a:lnTo>
                      <a:pt x="468" y="546"/>
                    </a:lnTo>
                    <a:lnTo>
                      <a:pt x="473" y="542"/>
                    </a:lnTo>
                    <a:lnTo>
                      <a:pt x="480" y="539"/>
                    </a:lnTo>
                    <a:lnTo>
                      <a:pt x="485" y="539"/>
                    </a:lnTo>
                    <a:lnTo>
                      <a:pt x="485" y="539"/>
                    </a:lnTo>
                    <a:lnTo>
                      <a:pt x="487" y="546"/>
                    </a:lnTo>
                    <a:lnTo>
                      <a:pt x="487" y="546"/>
                    </a:lnTo>
                    <a:lnTo>
                      <a:pt x="490" y="542"/>
                    </a:lnTo>
                    <a:lnTo>
                      <a:pt x="487" y="539"/>
                    </a:lnTo>
                    <a:lnTo>
                      <a:pt x="490" y="539"/>
                    </a:lnTo>
                    <a:lnTo>
                      <a:pt x="490" y="540"/>
                    </a:lnTo>
                    <a:lnTo>
                      <a:pt x="492" y="537"/>
                    </a:lnTo>
                    <a:lnTo>
                      <a:pt x="490" y="535"/>
                    </a:lnTo>
                    <a:lnTo>
                      <a:pt x="490" y="533"/>
                    </a:lnTo>
                    <a:lnTo>
                      <a:pt x="492" y="530"/>
                    </a:lnTo>
                    <a:lnTo>
                      <a:pt x="494" y="530"/>
                    </a:lnTo>
                    <a:lnTo>
                      <a:pt x="495" y="532"/>
                    </a:lnTo>
                    <a:lnTo>
                      <a:pt x="495" y="535"/>
                    </a:lnTo>
                    <a:lnTo>
                      <a:pt x="495" y="537"/>
                    </a:lnTo>
                    <a:lnTo>
                      <a:pt x="495" y="539"/>
                    </a:lnTo>
                    <a:lnTo>
                      <a:pt x="497" y="539"/>
                    </a:lnTo>
                    <a:lnTo>
                      <a:pt x="499" y="535"/>
                    </a:lnTo>
                    <a:lnTo>
                      <a:pt x="501" y="535"/>
                    </a:lnTo>
                    <a:lnTo>
                      <a:pt x="502" y="537"/>
                    </a:lnTo>
                    <a:lnTo>
                      <a:pt x="502" y="533"/>
                    </a:lnTo>
                    <a:lnTo>
                      <a:pt x="501" y="530"/>
                    </a:lnTo>
                    <a:lnTo>
                      <a:pt x="502" y="530"/>
                    </a:lnTo>
                    <a:lnTo>
                      <a:pt x="506" y="532"/>
                    </a:lnTo>
                    <a:lnTo>
                      <a:pt x="506" y="533"/>
                    </a:lnTo>
                    <a:lnTo>
                      <a:pt x="504" y="535"/>
                    </a:lnTo>
                    <a:lnTo>
                      <a:pt x="504" y="537"/>
                    </a:lnTo>
                    <a:lnTo>
                      <a:pt x="506" y="537"/>
                    </a:lnTo>
                    <a:lnTo>
                      <a:pt x="509" y="533"/>
                    </a:lnTo>
                    <a:lnTo>
                      <a:pt x="513" y="533"/>
                    </a:lnTo>
                    <a:lnTo>
                      <a:pt x="515" y="533"/>
                    </a:lnTo>
                    <a:lnTo>
                      <a:pt x="515" y="537"/>
                    </a:lnTo>
                    <a:lnTo>
                      <a:pt x="513" y="539"/>
                    </a:lnTo>
                    <a:lnTo>
                      <a:pt x="509" y="539"/>
                    </a:lnTo>
                    <a:lnTo>
                      <a:pt x="509" y="540"/>
                    </a:lnTo>
                    <a:lnTo>
                      <a:pt x="513" y="542"/>
                    </a:lnTo>
                    <a:lnTo>
                      <a:pt x="513" y="544"/>
                    </a:lnTo>
                    <a:lnTo>
                      <a:pt x="509" y="547"/>
                    </a:lnTo>
                    <a:lnTo>
                      <a:pt x="508" y="547"/>
                    </a:lnTo>
                    <a:lnTo>
                      <a:pt x="508" y="546"/>
                    </a:lnTo>
                    <a:lnTo>
                      <a:pt x="504" y="546"/>
                    </a:lnTo>
                    <a:lnTo>
                      <a:pt x="502" y="546"/>
                    </a:lnTo>
                    <a:lnTo>
                      <a:pt x="501" y="546"/>
                    </a:lnTo>
                    <a:lnTo>
                      <a:pt x="499" y="547"/>
                    </a:lnTo>
                    <a:lnTo>
                      <a:pt x="502" y="547"/>
                    </a:lnTo>
                    <a:lnTo>
                      <a:pt x="504" y="553"/>
                    </a:lnTo>
                    <a:lnTo>
                      <a:pt x="501" y="553"/>
                    </a:lnTo>
                    <a:lnTo>
                      <a:pt x="499" y="553"/>
                    </a:lnTo>
                    <a:lnTo>
                      <a:pt x="495" y="551"/>
                    </a:lnTo>
                    <a:lnTo>
                      <a:pt x="492" y="551"/>
                    </a:lnTo>
                    <a:lnTo>
                      <a:pt x="490" y="553"/>
                    </a:lnTo>
                    <a:lnTo>
                      <a:pt x="492" y="553"/>
                    </a:lnTo>
                    <a:lnTo>
                      <a:pt x="494" y="556"/>
                    </a:lnTo>
                    <a:lnTo>
                      <a:pt x="492" y="556"/>
                    </a:lnTo>
                    <a:lnTo>
                      <a:pt x="490" y="556"/>
                    </a:lnTo>
                    <a:lnTo>
                      <a:pt x="487" y="556"/>
                    </a:lnTo>
                    <a:lnTo>
                      <a:pt x="485" y="556"/>
                    </a:lnTo>
                    <a:lnTo>
                      <a:pt x="483" y="560"/>
                    </a:lnTo>
                    <a:lnTo>
                      <a:pt x="482" y="560"/>
                    </a:lnTo>
                    <a:lnTo>
                      <a:pt x="480" y="561"/>
                    </a:lnTo>
                    <a:lnTo>
                      <a:pt x="482" y="563"/>
                    </a:lnTo>
                    <a:lnTo>
                      <a:pt x="476" y="565"/>
                    </a:lnTo>
                    <a:lnTo>
                      <a:pt x="476" y="568"/>
                    </a:lnTo>
                    <a:lnTo>
                      <a:pt x="475" y="568"/>
                    </a:lnTo>
                    <a:lnTo>
                      <a:pt x="473" y="572"/>
                    </a:lnTo>
                    <a:lnTo>
                      <a:pt x="469" y="570"/>
                    </a:lnTo>
                    <a:lnTo>
                      <a:pt x="469" y="568"/>
                    </a:lnTo>
                    <a:lnTo>
                      <a:pt x="476" y="563"/>
                    </a:lnTo>
                    <a:lnTo>
                      <a:pt x="476" y="561"/>
                    </a:lnTo>
                    <a:lnTo>
                      <a:pt x="478" y="560"/>
                    </a:lnTo>
                    <a:lnTo>
                      <a:pt x="476" y="560"/>
                    </a:lnTo>
                    <a:lnTo>
                      <a:pt x="475" y="561"/>
                    </a:lnTo>
                    <a:lnTo>
                      <a:pt x="473" y="560"/>
                    </a:lnTo>
                    <a:lnTo>
                      <a:pt x="475" y="560"/>
                    </a:lnTo>
                    <a:lnTo>
                      <a:pt x="469" y="560"/>
                    </a:lnTo>
                    <a:lnTo>
                      <a:pt x="468" y="560"/>
                    </a:lnTo>
                    <a:lnTo>
                      <a:pt x="469" y="560"/>
                    </a:lnTo>
                    <a:lnTo>
                      <a:pt x="471" y="561"/>
                    </a:lnTo>
                    <a:lnTo>
                      <a:pt x="471" y="561"/>
                    </a:lnTo>
                    <a:lnTo>
                      <a:pt x="471" y="561"/>
                    </a:lnTo>
                    <a:lnTo>
                      <a:pt x="471" y="561"/>
                    </a:lnTo>
                    <a:close/>
                    <a:moveTo>
                      <a:pt x="464" y="575"/>
                    </a:moveTo>
                    <a:lnTo>
                      <a:pt x="468" y="575"/>
                    </a:lnTo>
                    <a:lnTo>
                      <a:pt x="464" y="575"/>
                    </a:lnTo>
                    <a:lnTo>
                      <a:pt x="464" y="575"/>
                    </a:lnTo>
                    <a:lnTo>
                      <a:pt x="464" y="575"/>
                    </a:lnTo>
                    <a:lnTo>
                      <a:pt x="464" y="575"/>
                    </a:lnTo>
                    <a:lnTo>
                      <a:pt x="464" y="575"/>
                    </a:lnTo>
                    <a:close/>
                    <a:moveTo>
                      <a:pt x="455" y="579"/>
                    </a:moveTo>
                    <a:lnTo>
                      <a:pt x="455" y="575"/>
                    </a:lnTo>
                    <a:lnTo>
                      <a:pt x="464" y="572"/>
                    </a:lnTo>
                    <a:lnTo>
                      <a:pt x="459" y="579"/>
                    </a:lnTo>
                    <a:lnTo>
                      <a:pt x="455" y="579"/>
                    </a:lnTo>
                    <a:lnTo>
                      <a:pt x="455" y="579"/>
                    </a:lnTo>
                    <a:lnTo>
                      <a:pt x="455" y="579"/>
                    </a:lnTo>
                    <a:lnTo>
                      <a:pt x="455" y="579"/>
                    </a:lnTo>
                    <a:close/>
                    <a:moveTo>
                      <a:pt x="433" y="598"/>
                    </a:moveTo>
                    <a:lnTo>
                      <a:pt x="431" y="598"/>
                    </a:lnTo>
                    <a:lnTo>
                      <a:pt x="431" y="596"/>
                    </a:lnTo>
                    <a:lnTo>
                      <a:pt x="433" y="594"/>
                    </a:lnTo>
                    <a:lnTo>
                      <a:pt x="433" y="598"/>
                    </a:lnTo>
                    <a:lnTo>
                      <a:pt x="433" y="598"/>
                    </a:lnTo>
                    <a:lnTo>
                      <a:pt x="433" y="598"/>
                    </a:lnTo>
                    <a:lnTo>
                      <a:pt x="433" y="598"/>
                    </a:lnTo>
                    <a:lnTo>
                      <a:pt x="433" y="598"/>
                    </a:lnTo>
                    <a:close/>
                    <a:moveTo>
                      <a:pt x="419" y="566"/>
                    </a:moveTo>
                    <a:lnTo>
                      <a:pt x="422" y="566"/>
                    </a:lnTo>
                    <a:lnTo>
                      <a:pt x="424" y="568"/>
                    </a:lnTo>
                    <a:lnTo>
                      <a:pt x="422" y="570"/>
                    </a:lnTo>
                    <a:lnTo>
                      <a:pt x="419" y="566"/>
                    </a:lnTo>
                    <a:lnTo>
                      <a:pt x="419" y="566"/>
                    </a:lnTo>
                    <a:lnTo>
                      <a:pt x="419" y="566"/>
                    </a:lnTo>
                    <a:lnTo>
                      <a:pt x="419" y="566"/>
                    </a:lnTo>
                    <a:close/>
                    <a:moveTo>
                      <a:pt x="353" y="598"/>
                    </a:moveTo>
                    <a:lnTo>
                      <a:pt x="353" y="598"/>
                    </a:lnTo>
                    <a:lnTo>
                      <a:pt x="355" y="596"/>
                    </a:lnTo>
                    <a:lnTo>
                      <a:pt x="355" y="598"/>
                    </a:lnTo>
                    <a:lnTo>
                      <a:pt x="353" y="598"/>
                    </a:lnTo>
                    <a:lnTo>
                      <a:pt x="353" y="598"/>
                    </a:lnTo>
                    <a:lnTo>
                      <a:pt x="353" y="598"/>
                    </a:lnTo>
                    <a:lnTo>
                      <a:pt x="353" y="598"/>
                    </a:lnTo>
                    <a:close/>
                    <a:moveTo>
                      <a:pt x="350" y="600"/>
                    </a:moveTo>
                    <a:lnTo>
                      <a:pt x="351" y="600"/>
                    </a:lnTo>
                    <a:lnTo>
                      <a:pt x="350" y="601"/>
                    </a:lnTo>
                    <a:lnTo>
                      <a:pt x="350" y="600"/>
                    </a:lnTo>
                    <a:lnTo>
                      <a:pt x="350" y="600"/>
                    </a:lnTo>
                    <a:lnTo>
                      <a:pt x="350" y="600"/>
                    </a:lnTo>
                    <a:lnTo>
                      <a:pt x="350" y="600"/>
                    </a:lnTo>
                    <a:close/>
                    <a:moveTo>
                      <a:pt x="363" y="612"/>
                    </a:moveTo>
                    <a:lnTo>
                      <a:pt x="363" y="615"/>
                    </a:lnTo>
                    <a:lnTo>
                      <a:pt x="363" y="615"/>
                    </a:lnTo>
                    <a:lnTo>
                      <a:pt x="363" y="612"/>
                    </a:lnTo>
                    <a:lnTo>
                      <a:pt x="363" y="612"/>
                    </a:lnTo>
                    <a:lnTo>
                      <a:pt x="363" y="612"/>
                    </a:lnTo>
                    <a:lnTo>
                      <a:pt x="363" y="612"/>
                    </a:lnTo>
                    <a:lnTo>
                      <a:pt x="363" y="612"/>
                    </a:lnTo>
                    <a:close/>
                    <a:moveTo>
                      <a:pt x="360" y="612"/>
                    </a:moveTo>
                    <a:lnTo>
                      <a:pt x="363" y="606"/>
                    </a:lnTo>
                    <a:lnTo>
                      <a:pt x="363" y="610"/>
                    </a:lnTo>
                    <a:lnTo>
                      <a:pt x="363" y="610"/>
                    </a:lnTo>
                    <a:lnTo>
                      <a:pt x="360" y="612"/>
                    </a:lnTo>
                    <a:lnTo>
                      <a:pt x="360" y="612"/>
                    </a:lnTo>
                    <a:lnTo>
                      <a:pt x="360" y="612"/>
                    </a:lnTo>
                    <a:lnTo>
                      <a:pt x="360" y="612"/>
                    </a:lnTo>
                    <a:close/>
                    <a:moveTo>
                      <a:pt x="348" y="615"/>
                    </a:moveTo>
                    <a:lnTo>
                      <a:pt x="350" y="610"/>
                    </a:lnTo>
                    <a:lnTo>
                      <a:pt x="353" y="606"/>
                    </a:lnTo>
                    <a:lnTo>
                      <a:pt x="353" y="606"/>
                    </a:lnTo>
                    <a:lnTo>
                      <a:pt x="358" y="605"/>
                    </a:lnTo>
                    <a:lnTo>
                      <a:pt x="355" y="606"/>
                    </a:lnTo>
                    <a:lnTo>
                      <a:pt x="355" y="610"/>
                    </a:lnTo>
                    <a:lnTo>
                      <a:pt x="350" y="612"/>
                    </a:lnTo>
                    <a:lnTo>
                      <a:pt x="348" y="615"/>
                    </a:lnTo>
                    <a:lnTo>
                      <a:pt x="348" y="615"/>
                    </a:lnTo>
                    <a:lnTo>
                      <a:pt x="348" y="615"/>
                    </a:lnTo>
                    <a:lnTo>
                      <a:pt x="348" y="615"/>
                    </a:lnTo>
                    <a:close/>
                    <a:moveTo>
                      <a:pt x="343" y="605"/>
                    </a:moveTo>
                    <a:lnTo>
                      <a:pt x="341" y="601"/>
                    </a:lnTo>
                    <a:lnTo>
                      <a:pt x="343" y="600"/>
                    </a:lnTo>
                    <a:lnTo>
                      <a:pt x="344" y="598"/>
                    </a:lnTo>
                    <a:lnTo>
                      <a:pt x="346" y="600"/>
                    </a:lnTo>
                    <a:lnTo>
                      <a:pt x="346" y="603"/>
                    </a:lnTo>
                    <a:lnTo>
                      <a:pt x="344" y="605"/>
                    </a:lnTo>
                    <a:lnTo>
                      <a:pt x="343" y="605"/>
                    </a:lnTo>
                    <a:lnTo>
                      <a:pt x="343" y="605"/>
                    </a:lnTo>
                    <a:lnTo>
                      <a:pt x="343" y="605"/>
                    </a:lnTo>
                    <a:lnTo>
                      <a:pt x="343" y="605"/>
                    </a:lnTo>
                    <a:close/>
                    <a:moveTo>
                      <a:pt x="327" y="603"/>
                    </a:moveTo>
                    <a:lnTo>
                      <a:pt x="329" y="601"/>
                    </a:lnTo>
                    <a:lnTo>
                      <a:pt x="329" y="605"/>
                    </a:lnTo>
                    <a:lnTo>
                      <a:pt x="327" y="606"/>
                    </a:lnTo>
                    <a:lnTo>
                      <a:pt x="327" y="603"/>
                    </a:lnTo>
                    <a:lnTo>
                      <a:pt x="327" y="603"/>
                    </a:lnTo>
                    <a:lnTo>
                      <a:pt x="327" y="603"/>
                    </a:lnTo>
                    <a:lnTo>
                      <a:pt x="327" y="603"/>
                    </a:lnTo>
                    <a:close/>
                    <a:moveTo>
                      <a:pt x="315" y="612"/>
                    </a:moveTo>
                    <a:lnTo>
                      <a:pt x="315" y="606"/>
                    </a:lnTo>
                    <a:lnTo>
                      <a:pt x="318" y="606"/>
                    </a:lnTo>
                    <a:lnTo>
                      <a:pt x="318" y="606"/>
                    </a:lnTo>
                    <a:lnTo>
                      <a:pt x="315" y="612"/>
                    </a:lnTo>
                    <a:lnTo>
                      <a:pt x="315" y="612"/>
                    </a:lnTo>
                    <a:lnTo>
                      <a:pt x="315" y="612"/>
                    </a:lnTo>
                    <a:lnTo>
                      <a:pt x="315" y="612"/>
                    </a:lnTo>
                    <a:close/>
                    <a:moveTo>
                      <a:pt x="303" y="619"/>
                    </a:moveTo>
                    <a:lnTo>
                      <a:pt x="306" y="622"/>
                    </a:lnTo>
                    <a:lnTo>
                      <a:pt x="304" y="622"/>
                    </a:lnTo>
                    <a:lnTo>
                      <a:pt x="301" y="620"/>
                    </a:lnTo>
                    <a:lnTo>
                      <a:pt x="303" y="619"/>
                    </a:lnTo>
                    <a:lnTo>
                      <a:pt x="303" y="619"/>
                    </a:lnTo>
                    <a:lnTo>
                      <a:pt x="303" y="619"/>
                    </a:lnTo>
                    <a:lnTo>
                      <a:pt x="303" y="619"/>
                    </a:lnTo>
                    <a:close/>
                    <a:moveTo>
                      <a:pt x="4" y="678"/>
                    </a:moveTo>
                    <a:lnTo>
                      <a:pt x="0" y="681"/>
                    </a:lnTo>
                    <a:lnTo>
                      <a:pt x="4" y="680"/>
                    </a:lnTo>
                    <a:lnTo>
                      <a:pt x="4" y="678"/>
                    </a:lnTo>
                    <a:lnTo>
                      <a:pt x="4" y="678"/>
                    </a:lnTo>
                    <a:lnTo>
                      <a:pt x="4" y="678"/>
                    </a:lnTo>
                    <a:lnTo>
                      <a:pt x="4" y="678"/>
                    </a:lnTo>
                    <a:close/>
                    <a:moveTo>
                      <a:pt x="5" y="669"/>
                    </a:moveTo>
                    <a:lnTo>
                      <a:pt x="4" y="671"/>
                    </a:lnTo>
                    <a:lnTo>
                      <a:pt x="5" y="674"/>
                    </a:lnTo>
                    <a:lnTo>
                      <a:pt x="7" y="671"/>
                    </a:lnTo>
                    <a:lnTo>
                      <a:pt x="5" y="669"/>
                    </a:lnTo>
                    <a:lnTo>
                      <a:pt x="5" y="669"/>
                    </a:lnTo>
                    <a:lnTo>
                      <a:pt x="5" y="669"/>
                    </a:lnTo>
                    <a:lnTo>
                      <a:pt x="5" y="669"/>
                    </a:lnTo>
                    <a:close/>
                    <a:moveTo>
                      <a:pt x="11" y="662"/>
                    </a:moveTo>
                    <a:lnTo>
                      <a:pt x="11" y="666"/>
                    </a:lnTo>
                    <a:lnTo>
                      <a:pt x="11" y="660"/>
                    </a:lnTo>
                    <a:lnTo>
                      <a:pt x="11" y="662"/>
                    </a:lnTo>
                    <a:lnTo>
                      <a:pt x="11" y="662"/>
                    </a:lnTo>
                    <a:lnTo>
                      <a:pt x="11" y="662"/>
                    </a:lnTo>
                    <a:lnTo>
                      <a:pt x="11" y="662"/>
                    </a:lnTo>
                    <a:close/>
                    <a:moveTo>
                      <a:pt x="30" y="666"/>
                    </a:moveTo>
                    <a:lnTo>
                      <a:pt x="26" y="660"/>
                    </a:lnTo>
                    <a:lnTo>
                      <a:pt x="25" y="660"/>
                    </a:lnTo>
                    <a:lnTo>
                      <a:pt x="21" y="662"/>
                    </a:lnTo>
                    <a:lnTo>
                      <a:pt x="23" y="662"/>
                    </a:lnTo>
                    <a:lnTo>
                      <a:pt x="26" y="666"/>
                    </a:lnTo>
                    <a:lnTo>
                      <a:pt x="23" y="666"/>
                    </a:lnTo>
                    <a:lnTo>
                      <a:pt x="25" y="669"/>
                    </a:lnTo>
                    <a:lnTo>
                      <a:pt x="26" y="669"/>
                    </a:lnTo>
                    <a:lnTo>
                      <a:pt x="30" y="666"/>
                    </a:lnTo>
                    <a:lnTo>
                      <a:pt x="30" y="666"/>
                    </a:lnTo>
                    <a:lnTo>
                      <a:pt x="30" y="666"/>
                    </a:lnTo>
                    <a:lnTo>
                      <a:pt x="30" y="666"/>
                    </a:lnTo>
                    <a:lnTo>
                      <a:pt x="30" y="666"/>
                    </a:lnTo>
                    <a:close/>
                    <a:moveTo>
                      <a:pt x="33" y="671"/>
                    </a:moveTo>
                    <a:lnTo>
                      <a:pt x="33" y="674"/>
                    </a:lnTo>
                    <a:lnTo>
                      <a:pt x="38" y="669"/>
                    </a:lnTo>
                    <a:lnTo>
                      <a:pt x="38" y="666"/>
                    </a:lnTo>
                    <a:lnTo>
                      <a:pt x="42" y="662"/>
                    </a:lnTo>
                    <a:lnTo>
                      <a:pt x="38" y="662"/>
                    </a:lnTo>
                    <a:lnTo>
                      <a:pt x="37" y="666"/>
                    </a:lnTo>
                    <a:lnTo>
                      <a:pt x="37" y="669"/>
                    </a:lnTo>
                    <a:lnTo>
                      <a:pt x="33" y="671"/>
                    </a:lnTo>
                    <a:lnTo>
                      <a:pt x="33" y="671"/>
                    </a:lnTo>
                    <a:lnTo>
                      <a:pt x="33" y="671"/>
                    </a:lnTo>
                    <a:lnTo>
                      <a:pt x="33" y="671"/>
                    </a:lnTo>
                    <a:close/>
                    <a:moveTo>
                      <a:pt x="51" y="669"/>
                    </a:moveTo>
                    <a:lnTo>
                      <a:pt x="49" y="666"/>
                    </a:lnTo>
                    <a:lnTo>
                      <a:pt x="47" y="662"/>
                    </a:lnTo>
                    <a:lnTo>
                      <a:pt x="47" y="669"/>
                    </a:lnTo>
                    <a:lnTo>
                      <a:pt x="44" y="669"/>
                    </a:lnTo>
                    <a:lnTo>
                      <a:pt x="42" y="674"/>
                    </a:lnTo>
                    <a:lnTo>
                      <a:pt x="45" y="674"/>
                    </a:lnTo>
                    <a:lnTo>
                      <a:pt x="51" y="669"/>
                    </a:lnTo>
                    <a:lnTo>
                      <a:pt x="51" y="669"/>
                    </a:lnTo>
                    <a:lnTo>
                      <a:pt x="51" y="669"/>
                    </a:lnTo>
                    <a:lnTo>
                      <a:pt x="51" y="669"/>
                    </a:lnTo>
                    <a:close/>
                    <a:moveTo>
                      <a:pt x="91" y="669"/>
                    </a:moveTo>
                    <a:lnTo>
                      <a:pt x="91" y="666"/>
                    </a:lnTo>
                    <a:lnTo>
                      <a:pt x="94" y="662"/>
                    </a:lnTo>
                    <a:lnTo>
                      <a:pt x="92" y="660"/>
                    </a:lnTo>
                    <a:lnTo>
                      <a:pt x="91" y="659"/>
                    </a:lnTo>
                    <a:lnTo>
                      <a:pt x="87" y="660"/>
                    </a:lnTo>
                    <a:lnTo>
                      <a:pt x="87" y="662"/>
                    </a:lnTo>
                    <a:lnTo>
                      <a:pt x="87" y="666"/>
                    </a:lnTo>
                    <a:lnTo>
                      <a:pt x="84" y="662"/>
                    </a:lnTo>
                    <a:lnTo>
                      <a:pt x="82" y="666"/>
                    </a:lnTo>
                    <a:lnTo>
                      <a:pt x="80" y="666"/>
                    </a:lnTo>
                    <a:lnTo>
                      <a:pt x="77" y="666"/>
                    </a:lnTo>
                    <a:lnTo>
                      <a:pt x="75" y="666"/>
                    </a:lnTo>
                    <a:lnTo>
                      <a:pt x="78" y="669"/>
                    </a:lnTo>
                    <a:lnTo>
                      <a:pt x="80" y="669"/>
                    </a:lnTo>
                    <a:lnTo>
                      <a:pt x="84" y="669"/>
                    </a:lnTo>
                    <a:lnTo>
                      <a:pt x="87" y="666"/>
                    </a:lnTo>
                    <a:lnTo>
                      <a:pt x="91" y="669"/>
                    </a:lnTo>
                    <a:lnTo>
                      <a:pt x="91" y="669"/>
                    </a:lnTo>
                    <a:lnTo>
                      <a:pt x="91" y="669"/>
                    </a:lnTo>
                    <a:lnTo>
                      <a:pt x="91" y="669"/>
                    </a:lnTo>
                    <a:close/>
                    <a:moveTo>
                      <a:pt x="98" y="669"/>
                    </a:moveTo>
                    <a:lnTo>
                      <a:pt x="106" y="669"/>
                    </a:lnTo>
                    <a:lnTo>
                      <a:pt x="106" y="669"/>
                    </a:lnTo>
                    <a:lnTo>
                      <a:pt x="110" y="671"/>
                    </a:lnTo>
                    <a:lnTo>
                      <a:pt x="106" y="674"/>
                    </a:lnTo>
                    <a:lnTo>
                      <a:pt x="98" y="671"/>
                    </a:lnTo>
                    <a:lnTo>
                      <a:pt x="96" y="671"/>
                    </a:lnTo>
                    <a:lnTo>
                      <a:pt x="94" y="669"/>
                    </a:lnTo>
                    <a:lnTo>
                      <a:pt x="94" y="669"/>
                    </a:lnTo>
                    <a:lnTo>
                      <a:pt x="98" y="669"/>
                    </a:lnTo>
                    <a:lnTo>
                      <a:pt x="98" y="669"/>
                    </a:lnTo>
                    <a:lnTo>
                      <a:pt x="98" y="669"/>
                    </a:lnTo>
                    <a:lnTo>
                      <a:pt x="98" y="669"/>
                    </a:lnTo>
                    <a:close/>
                    <a:moveTo>
                      <a:pt x="125" y="666"/>
                    </a:moveTo>
                    <a:lnTo>
                      <a:pt x="122" y="662"/>
                    </a:lnTo>
                    <a:lnTo>
                      <a:pt x="117" y="662"/>
                    </a:lnTo>
                    <a:lnTo>
                      <a:pt x="117" y="666"/>
                    </a:lnTo>
                    <a:lnTo>
                      <a:pt x="122" y="666"/>
                    </a:lnTo>
                    <a:lnTo>
                      <a:pt x="125" y="666"/>
                    </a:lnTo>
                    <a:lnTo>
                      <a:pt x="125" y="666"/>
                    </a:lnTo>
                    <a:lnTo>
                      <a:pt x="125" y="666"/>
                    </a:lnTo>
                    <a:lnTo>
                      <a:pt x="125" y="666"/>
                    </a:lnTo>
                    <a:close/>
                    <a:moveTo>
                      <a:pt x="143" y="662"/>
                    </a:moveTo>
                    <a:lnTo>
                      <a:pt x="143" y="659"/>
                    </a:lnTo>
                    <a:lnTo>
                      <a:pt x="141" y="662"/>
                    </a:lnTo>
                    <a:lnTo>
                      <a:pt x="143" y="662"/>
                    </a:lnTo>
                    <a:lnTo>
                      <a:pt x="143" y="662"/>
                    </a:lnTo>
                    <a:lnTo>
                      <a:pt x="143" y="662"/>
                    </a:lnTo>
                    <a:lnTo>
                      <a:pt x="143" y="662"/>
                    </a:lnTo>
                    <a:close/>
                    <a:moveTo>
                      <a:pt x="157" y="659"/>
                    </a:moveTo>
                    <a:lnTo>
                      <a:pt x="153" y="655"/>
                    </a:lnTo>
                    <a:lnTo>
                      <a:pt x="151" y="657"/>
                    </a:lnTo>
                    <a:lnTo>
                      <a:pt x="150" y="660"/>
                    </a:lnTo>
                    <a:lnTo>
                      <a:pt x="155" y="657"/>
                    </a:lnTo>
                    <a:lnTo>
                      <a:pt x="157" y="659"/>
                    </a:lnTo>
                    <a:lnTo>
                      <a:pt x="157" y="659"/>
                    </a:lnTo>
                    <a:lnTo>
                      <a:pt x="157" y="659"/>
                    </a:lnTo>
                    <a:lnTo>
                      <a:pt x="157" y="659"/>
                    </a:lnTo>
                    <a:close/>
                    <a:moveTo>
                      <a:pt x="164" y="657"/>
                    </a:moveTo>
                    <a:lnTo>
                      <a:pt x="164" y="655"/>
                    </a:lnTo>
                    <a:lnTo>
                      <a:pt x="160" y="657"/>
                    </a:lnTo>
                    <a:lnTo>
                      <a:pt x="164" y="659"/>
                    </a:lnTo>
                    <a:lnTo>
                      <a:pt x="164" y="657"/>
                    </a:lnTo>
                    <a:lnTo>
                      <a:pt x="164" y="657"/>
                    </a:lnTo>
                    <a:lnTo>
                      <a:pt x="164" y="657"/>
                    </a:lnTo>
                    <a:lnTo>
                      <a:pt x="164" y="657"/>
                    </a:lnTo>
                    <a:close/>
                    <a:moveTo>
                      <a:pt x="165" y="652"/>
                    </a:moveTo>
                    <a:lnTo>
                      <a:pt x="165" y="650"/>
                    </a:lnTo>
                    <a:lnTo>
                      <a:pt x="164" y="652"/>
                    </a:lnTo>
                    <a:lnTo>
                      <a:pt x="165" y="652"/>
                    </a:lnTo>
                    <a:lnTo>
                      <a:pt x="165" y="652"/>
                    </a:lnTo>
                    <a:lnTo>
                      <a:pt x="165" y="652"/>
                    </a:lnTo>
                    <a:lnTo>
                      <a:pt x="165" y="652"/>
                    </a:lnTo>
                    <a:close/>
                    <a:moveTo>
                      <a:pt x="169" y="653"/>
                    </a:moveTo>
                    <a:lnTo>
                      <a:pt x="169" y="657"/>
                    </a:lnTo>
                    <a:lnTo>
                      <a:pt x="172" y="655"/>
                    </a:lnTo>
                    <a:lnTo>
                      <a:pt x="171" y="652"/>
                    </a:lnTo>
                    <a:lnTo>
                      <a:pt x="169" y="653"/>
                    </a:lnTo>
                    <a:lnTo>
                      <a:pt x="169" y="653"/>
                    </a:lnTo>
                    <a:lnTo>
                      <a:pt x="169" y="653"/>
                    </a:lnTo>
                    <a:lnTo>
                      <a:pt x="169" y="653"/>
                    </a:lnTo>
                    <a:close/>
                    <a:moveTo>
                      <a:pt x="207" y="634"/>
                    </a:moveTo>
                    <a:lnTo>
                      <a:pt x="209" y="638"/>
                    </a:lnTo>
                    <a:lnTo>
                      <a:pt x="210" y="640"/>
                    </a:lnTo>
                    <a:lnTo>
                      <a:pt x="207" y="643"/>
                    </a:lnTo>
                    <a:lnTo>
                      <a:pt x="205" y="646"/>
                    </a:lnTo>
                    <a:lnTo>
                      <a:pt x="200" y="646"/>
                    </a:lnTo>
                    <a:lnTo>
                      <a:pt x="195" y="652"/>
                    </a:lnTo>
                    <a:lnTo>
                      <a:pt x="191" y="652"/>
                    </a:lnTo>
                    <a:lnTo>
                      <a:pt x="188" y="657"/>
                    </a:lnTo>
                    <a:lnTo>
                      <a:pt x="179" y="657"/>
                    </a:lnTo>
                    <a:lnTo>
                      <a:pt x="183" y="653"/>
                    </a:lnTo>
                    <a:lnTo>
                      <a:pt x="186" y="653"/>
                    </a:lnTo>
                    <a:lnTo>
                      <a:pt x="188" y="650"/>
                    </a:lnTo>
                    <a:lnTo>
                      <a:pt x="191" y="648"/>
                    </a:lnTo>
                    <a:lnTo>
                      <a:pt x="191" y="646"/>
                    </a:lnTo>
                    <a:lnTo>
                      <a:pt x="193" y="643"/>
                    </a:lnTo>
                    <a:lnTo>
                      <a:pt x="197" y="643"/>
                    </a:lnTo>
                    <a:lnTo>
                      <a:pt x="198" y="638"/>
                    </a:lnTo>
                    <a:lnTo>
                      <a:pt x="198" y="638"/>
                    </a:lnTo>
                    <a:lnTo>
                      <a:pt x="202" y="638"/>
                    </a:lnTo>
                    <a:lnTo>
                      <a:pt x="202" y="638"/>
                    </a:lnTo>
                    <a:lnTo>
                      <a:pt x="207" y="634"/>
                    </a:lnTo>
                    <a:lnTo>
                      <a:pt x="207" y="634"/>
                    </a:lnTo>
                    <a:lnTo>
                      <a:pt x="207" y="634"/>
                    </a:lnTo>
                    <a:lnTo>
                      <a:pt x="207" y="634"/>
                    </a:lnTo>
                    <a:close/>
                    <a:moveTo>
                      <a:pt x="233" y="624"/>
                    </a:moveTo>
                    <a:lnTo>
                      <a:pt x="233" y="624"/>
                    </a:lnTo>
                    <a:lnTo>
                      <a:pt x="230" y="627"/>
                    </a:lnTo>
                    <a:lnTo>
                      <a:pt x="230" y="631"/>
                    </a:lnTo>
                    <a:lnTo>
                      <a:pt x="231" y="633"/>
                    </a:lnTo>
                    <a:lnTo>
                      <a:pt x="230" y="634"/>
                    </a:lnTo>
                    <a:lnTo>
                      <a:pt x="226" y="633"/>
                    </a:lnTo>
                    <a:lnTo>
                      <a:pt x="223" y="634"/>
                    </a:lnTo>
                    <a:lnTo>
                      <a:pt x="224" y="638"/>
                    </a:lnTo>
                    <a:lnTo>
                      <a:pt x="223" y="638"/>
                    </a:lnTo>
                    <a:lnTo>
                      <a:pt x="219" y="640"/>
                    </a:lnTo>
                    <a:lnTo>
                      <a:pt x="217" y="640"/>
                    </a:lnTo>
                    <a:lnTo>
                      <a:pt x="214" y="643"/>
                    </a:lnTo>
                    <a:lnTo>
                      <a:pt x="210" y="643"/>
                    </a:lnTo>
                    <a:lnTo>
                      <a:pt x="209" y="643"/>
                    </a:lnTo>
                    <a:lnTo>
                      <a:pt x="210" y="646"/>
                    </a:lnTo>
                    <a:lnTo>
                      <a:pt x="216" y="646"/>
                    </a:lnTo>
                    <a:lnTo>
                      <a:pt x="221" y="646"/>
                    </a:lnTo>
                    <a:lnTo>
                      <a:pt x="224" y="640"/>
                    </a:lnTo>
                    <a:lnTo>
                      <a:pt x="224" y="643"/>
                    </a:lnTo>
                    <a:lnTo>
                      <a:pt x="226" y="643"/>
                    </a:lnTo>
                    <a:lnTo>
                      <a:pt x="228" y="640"/>
                    </a:lnTo>
                    <a:lnTo>
                      <a:pt x="228" y="638"/>
                    </a:lnTo>
                    <a:lnTo>
                      <a:pt x="231" y="638"/>
                    </a:lnTo>
                    <a:lnTo>
                      <a:pt x="231" y="640"/>
                    </a:lnTo>
                    <a:lnTo>
                      <a:pt x="233" y="640"/>
                    </a:lnTo>
                    <a:lnTo>
                      <a:pt x="237" y="638"/>
                    </a:lnTo>
                    <a:lnTo>
                      <a:pt x="242" y="634"/>
                    </a:lnTo>
                    <a:lnTo>
                      <a:pt x="242" y="634"/>
                    </a:lnTo>
                    <a:lnTo>
                      <a:pt x="237" y="633"/>
                    </a:lnTo>
                    <a:lnTo>
                      <a:pt x="242" y="631"/>
                    </a:lnTo>
                    <a:lnTo>
                      <a:pt x="238" y="627"/>
                    </a:lnTo>
                    <a:lnTo>
                      <a:pt x="237" y="626"/>
                    </a:lnTo>
                    <a:lnTo>
                      <a:pt x="233" y="624"/>
                    </a:lnTo>
                    <a:lnTo>
                      <a:pt x="233" y="624"/>
                    </a:lnTo>
                    <a:lnTo>
                      <a:pt x="233" y="624"/>
                    </a:lnTo>
                    <a:lnTo>
                      <a:pt x="233" y="624"/>
                    </a:lnTo>
                    <a:close/>
                    <a:moveTo>
                      <a:pt x="245" y="629"/>
                    </a:moveTo>
                    <a:lnTo>
                      <a:pt x="245" y="627"/>
                    </a:lnTo>
                    <a:lnTo>
                      <a:pt x="242" y="626"/>
                    </a:lnTo>
                    <a:lnTo>
                      <a:pt x="242" y="627"/>
                    </a:lnTo>
                    <a:lnTo>
                      <a:pt x="245" y="629"/>
                    </a:lnTo>
                    <a:lnTo>
                      <a:pt x="245" y="629"/>
                    </a:lnTo>
                    <a:lnTo>
                      <a:pt x="245" y="629"/>
                    </a:lnTo>
                    <a:lnTo>
                      <a:pt x="245" y="629"/>
                    </a:lnTo>
                    <a:close/>
                    <a:moveTo>
                      <a:pt x="264" y="626"/>
                    </a:moveTo>
                    <a:lnTo>
                      <a:pt x="261" y="624"/>
                    </a:lnTo>
                    <a:lnTo>
                      <a:pt x="264" y="624"/>
                    </a:lnTo>
                    <a:lnTo>
                      <a:pt x="266" y="626"/>
                    </a:lnTo>
                    <a:lnTo>
                      <a:pt x="264" y="627"/>
                    </a:lnTo>
                    <a:lnTo>
                      <a:pt x="264" y="626"/>
                    </a:lnTo>
                    <a:lnTo>
                      <a:pt x="264" y="626"/>
                    </a:lnTo>
                    <a:lnTo>
                      <a:pt x="264" y="626"/>
                    </a:lnTo>
                    <a:lnTo>
                      <a:pt x="264" y="626"/>
                    </a:lnTo>
                    <a:close/>
                    <a:moveTo>
                      <a:pt x="256" y="627"/>
                    </a:moveTo>
                    <a:lnTo>
                      <a:pt x="259" y="626"/>
                    </a:lnTo>
                    <a:lnTo>
                      <a:pt x="261" y="627"/>
                    </a:lnTo>
                    <a:lnTo>
                      <a:pt x="256" y="627"/>
                    </a:lnTo>
                    <a:lnTo>
                      <a:pt x="256" y="627"/>
                    </a:lnTo>
                    <a:lnTo>
                      <a:pt x="256" y="627"/>
                    </a:lnTo>
                    <a:lnTo>
                      <a:pt x="256" y="627"/>
                    </a:lnTo>
                    <a:close/>
                    <a:moveTo>
                      <a:pt x="256" y="624"/>
                    </a:moveTo>
                    <a:lnTo>
                      <a:pt x="256" y="620"/>
                    </a:lnTo>
                    <a:lnTo>
                      <a:pt x="256" y="619"/>
                    </a:lnTo>
                    <a:lnTo>
                      <a:pt x="256" y="619"/>
                    </a:lnTo>
                    <a:lnTo>
                      <a:pt x="259" y="622"/>
                    </a:lnTo>
                    <a:lnTo>
                      <a:pt x="256" y="624"/>
                    </a:lnTo>
                    <a:lnTo>
                      <a:pt x="256" y="624"/>
                    </a:lnTo>
                    <a:lnTo>
                      <a:pt x="256" y="624"/>
                    </a:lnTo>
                    <a:lnTo>
                      <a:pt x="256" y="624"/>
                    </a:lnTo>
                    <a:close/>
                    <a:moveTo>
                      <a:pt x="249" y="620"/>
                    </a:moveTo>
                    <a:lnTo>
                      <a:pt x="245" y="622"/>
                    </a:lnTo>
                    <a:lnTo>
                      <a:pt x="245" y="624"/>
                    </a:lnTo>
                    <a:lnTo>
                      <a:pt x="249" y="627"/>
                    </a:lnTo>
                    <a:lnTo>
                      <a:pt x="252" y="626"/>
                    </a:lnTo>
                    <a:lnTo>
                      <a:pt x="252" y="624"/>
                    </a:lnTo>
                    <a:lnTo>
                      <a:pt x="250" y="622"/>
                    </a:lnTo>
                    <a:lnTo>
                      <a:pt x="249" y="620"/>
                    </a:lnTo>
                    <a:lnTo>
                      <a:pt x="249" y="620"/>
                    </a:lnTo>
                    <a:lnTo>
                      <a:pt x="249" y="620"/>
                    </a:lnTo>
                    <a:lnTo>
                      <a:pt x="249" y="620"/>
                    </a:lnTo>
                    <a:close/>
                    <a:moveTo>
                      <a:pt x="407" y="481"/>
                    </a:moveTo>
                    <a:lnTo>
                      <a:pt x="407" y="480"/>
                    </a:lnTo>
                    <a:lnTo>
                      <a:pt x="409" y="478"/>
                    </a:lnTo>
                    <a:lnTo>
                      <a:pt x="409" y="481"/>
                    </a:lnTo>
                    <a:lnTo>
                      <a:pt x="407" y="481"/>
                    </a:lnTo>
                    <a:lnTo>
                      <a:pt x="407" y="481"/>
                    </a:lnTo>
                    <a:lnTo>
                      <a:pt x="407" y="481"/>
                    </a:lnTo>
                    <a:lnTo>
                      <a:pt x="407" y="481"/>
                    </a:lnTo>
                    <a:close/>
                    <a:moveTo>
                      <a:pt x="400" y="483"/>
                    </a:moveTo>
                    <a:lnTo>
                      <a:pt x="398" y="481"/>
                    </a:lnTo>
                    <a:lnTo>
                      <a:pt x="398" y="478"/>
                    </a:lnTo>
                    <a:lnTo>
                      <a:pt x="402" y="478"/>
                    </a:lnTo>
                    <a:lnTo>
                      <a:pt x="405" y="474"/>
                    </a:lnTo>
                    <a:lnTo>
                      <a:pt x="405" y="478"/>
                    </a:lnTo>
                    <a:lnTo>
                      <a:pt x="402" y="481"/>
                    </a:lnTo>
                    <a:lnTo>
                      <a:pt x="400" y="483"/>
                    </a:lnTo>
                    <a:lnTo>
                      <a:pt x="400" y="483"/>
                    </a:lnTo>
                    <a:lnTo>
                      <a:pt x="400" y="483"/>
                    </a:lnTo>
                    <a:lnTo>
                      <a:pt x="400" y="483"/>
                    </a:lnTo>
                    <a:close/>
                    <a:moveTo>
                      <a:pt x="270" y="612"/>
                    </a:moveTo>
                    <a:lnTo>
                      <a:pt x="270" y="610"/>
                    </a:lnTo>
                    <a:lnTo>
                      <a:pt x="271" y="606"/>
                    </a:lnTo>
                    <a:lnTo>
                      <a:pt x="273" y="610"/>
                    </a:lnTo>
                    <a:lnTo>
                      <a:pt x="277" y="606"/>
                    </a:lnTo>
                    <a:lnTo>
                      <a:pt x="278" y="606"/>
                    </a:lnTo>
                    <a:lnTo>
                      <a:pt x="280" y="600"/>
                    </a:lnTo>
                    <a:lnTo>
                      <a:pt x="282" y="600"/>
                    </a:lnTo>
                    <a:lnTo>
                      <a:pt x="283" y="603"/>
                    </a:lnTo>
                    <a:lnTo>
                      <a:pt x="287" y="601"/>
                    </a:lnTo>
                    <a:lnTo>
                      <a:pt x="289" y="601"/>
                    </a:lnTo>
                    <a:lnTo>
                      <a:pt x="292" y="601"/>
                    </a:lnTo>
                    <a:lnTo>
                      <a:pt x="292" y="600"/>
                    </a:lnTo>
                    <a:lnTo>
                      <a:pt x="297" y="600"/>
                    </a:lnTo>
                    <a:lnTo>
                      <a:pt x="299" y="603"/>
                    </a:lnTo>
                    <a:lnTo>
                      <a:pt x="297" y="606"/>
                    </a:lnTo>
                    <a:lnTo>
                      <a:pt x="303" y="610"/>
                    </a:lnTo>
                    <a:lnTo>
                      <a:pt x="303" y="612"/>
                    </a:lnTo>
                    <a:lnTo>
                      <a:pt x="299" y="612"/>
                    </a:lnTo>
                    <a:lnTo>
                      <a:pt x="296" y="612"/>
                    </a:lnTo>
                    <a:lnTo>
                      <a:pt x="290" y="615"/>
                    </a:lnTo>
                    <a:lnTo>
                      <a:pt x="287" y="612"/>
                    </a:lnTo>
                    <a:lnTo>
                      <a:pt x="282" y="612"/>
                    </a:lnTo>
                    <a:lnTo>
                      <a:pt x="278" y="615"/>
                    </a:lnTo>
                    <a:lnTo>
                      <a:pt x="277" y="615"/>
                    </a:lnTo>
                    <a:lnTo>
                      <a:pt x="273" y="617"/>
                    </a:lnTo>
                    <a:lnTo>
                      <a:pt x="270" y="615"/>
                    </a:lnTo>
                    <a:lnTo>
                      <a:pt x="270" y="612"/>
                    </a:lnTo>
                    <a:lnTo>
                      <a:pt x="270" y="612"/>
                    </a:lnTo>
                    <a:lnTo>
                      <a:pt x="270" y="612"/>
                    </a:lnTo>
                    <a:close/>
                  </a:path>
                </a:pathLst>
              </a:custGeom>
              <a:solidFill>
                <a:srgbClr val="0058AB"/>
              </a:solid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43" name="Freeform 41">
                <a:extLst>
                  <a:ext uri="{FF2B5EF4-FFF2-40B4-BE49-F238E27FC236}">
                    <a16:creationId xmlns:a16="http://schemas.microsoft.com/office/drawing/2014/main" id="{D0319AE7-30DF-5F52-8FA7-1BA63B7F118D}"/>
                  </a:ext>
                </a:extLst>
              </p:cNvPr>
              <p:cNvSpPr>
                <a:spLocks noEditPoints="1"/>
              </p:cNvSpPr>
              <p:nvPr/>
            </p:nvSpPr>
            <p:spPr bwMode="auto">
              <a:xfrm>
                <a:off x="1249363" y="2646362"/>
                <a:ext cx="1530351" cy="908051"/>
              </a:xfrm>
              <a:custGeom>
                <a:avLst/>
                <a:gdLst/>
                <a:ahLst/>
                <a:cxnLst>
                  <a:cxn ang="0">
                    <a:pos x="561" y="57"/>
                  </a:cxn>
                  <a:cxn ang="0">
                    <a:pos x="676" y="110"/>
                  </a:cxn>
                  <a:cxn ang="0">
                    <a:pos x="806" y="174"/>
                  </a:cxn>
                  <a:cxn ang="0">
                    <a:pos x="907" y="143"/>
                  </a:cxn>
                  <a:cxn ang="0">
                    <a:pos x="952" y="116"/>
                  </a:cxn>
                  <a:cxn ang="0">
                    <a:pos x="957" y="170"/>
                  </a:cxn>
                  <a:cxn ang="0">
                    <a:pos x="928" y="179"/>
                  </a:cxn>
                  <a:cxn ang="0">
                    <a:pos x="900" y="193"/>
                  </a:cxn>
                  <a:cxn ang="0">
                    <a:pos x="895" y="226"/>
                  </a:cxn>
                  <a:cxn ang="0">
                    <a:pos x="874" y="243"/>
                  </a:cxn>
                  <a:cxn ang="0">
                    <a:pos x="825" y="263"/>
                  </a:cxn>
                  <a:cxn ang="0">
                    <a:pos x="808" y="294"/>
                  </a:cxn>
                  <a:cxn ang="0">
                    <a:pos x="803" y="299"/>
                  </a:cxn>
                  <a:cxn ang="0">
                    <a:pos x="787" y="320"/>
                  </a:cxn>
                  <a:cxn ang="0">
                    <a:pos x="784" y="287"/>
                  </a:cxn>
                  <a:cxn ang="0">
                    <a:pos x="780" y="311"/>
                  </a:cxn>
                  <a:cxn ang="0">
                    <a:pos x="780" y="323"/>
                  </a:cxn>
                  <a:cxn ang="0">
                    <a:pos x="770" y="334"/>
                  </a:cxn>
                  <a:cxn ang="0">
                    <a:pos x="775" y="356"/>
                  </a:cxn>
                  <a:cxn ang="0">
                    <a:pos x="784" y="365"/>
                  </a:cxn>
                  <a:cxn ang="0">
                    <a:pos x="768" y="377"/>
                  </a:cxn>
                  <a:cxn ang="0">
                    <a:pos x="740" y="402"/>
                  </a:cxn>
                  <a:cxn ang="0">
                    <a:pos x="699" y="426"/>
                  </a:cxn>
                  <a:cxn ang="0">
                    <a:pos x="676" y="471"/>
                  </a:cxn>
                  <a:cxn ang="0">
                    <a:pos x="688" y="548"/>
                  </a:cxn>
                  <a:cxn ang="0">
                    <a:pos x="660" y="556"/>
                  </a:cxn>
                  <a:cxn ang="0">
                    <a:pos x="648" y="532"/>
                  </a:cxn>
                  <a:cxn ang="0">
                    <a:pos x="645" y="494"/>
                  </a:cxn>
                  <a:cxn ang="0">
                    <a:pos x="617" y="482"/>
                  </a:cxn>
                  <a:cxn ang="0">
                    <a:pos x="601" y="471"/>
                  </a:cxn>
                  <a:cxn ang="0">
                    <a:pos x="570" y="468"/>
                  </a:cxn>
                  <a:cxn ang="0">
                    <a:pos x="532" y="478"/>
                  </a:cxn>
                  <a:cxn ang="0">
                    <a:pos x="535" y="494"/>
                  </a:cxn>
                  <a:cxn ang="0">
                    <a:pos x="507" y="490"/>
                  </a:cxn>
                  <a:cxn ang="0">
                    <a:pos x="481" y="482"/>
                  </a:cxn>
                  <a:cxn ang="0">
                    <a:pos x="445" y="483"/>
                  </a:cxn>
                  <a:cxn ang="0">
                    <a:pos x="414" y="502"/>
                  </a:cxn>
                  <a:cxn ang="0">
                    <a:pos x="398" y="553"/>
                  </a:cxn>
                  <a:cxn ang="0">
                    <a:pos x="367" y="525"/>
                  </a:cxn>
                  <a:cxn ang="0">
                    <a:pos x="348" y="482"/>
                  </a:cxn>
                  <a:cxn ang="0">
                    <a:pos x="316" y="482"/>
                  </a:cxn>
                  <a:cxn ang="0">
                    <a:pos x="292" y="482"/>
                  </a:cxn>
                  <a:cxn ang="0">
                    <a:pos x="282" y="461"/>
                  </a:cxn>
                  <a:cxn ang="0">
                    <a:pos x="259" y="431"/>
                  </a:cxn>
                  <a:cxn ang="0">
                    <a:pos x="68" y="377"/>
                  </a:cxn>
                  <a:cxn ang="0">
                    <a:pos x="37" y="351"/>
                  </a:cxn>
                  <a:cxn ang="0">
                    <a:pos x="23" y="306"/>
                  </a:cxn>
                  <a:cxn ang="0">
                    <a:pos x="23" y="283"/>
                  </a:cxn>
                  <a:cxn ang="0">
                    <a:pos x="16" y="283"/>
                  </a:cxn>
                  <a:cxn ang="0">
                    <a:pos x="4" y="224"/>
                  </a:cxn>
                  <a:cxn ang="0">
                    <a:pos x="11" y="165"/>
                  </a:cxn>
                  <a:cxn ang="0">
                    <a:pos x="42" y="80"/>
                  </a:cxn>
                  <a:cxn ang="0">
                    <a:pos x="45" y="70"/>
                  </a:cxn>
                  <a:cxn ang="0">
                    <a:pos x="49" y="33"/>
                  </a:cxn>
                  <a:cxn ang="0">
                    <a:pos x="71" y="35"/>
                  </a:cxn>
                  <a:cxn ang="0">
                    <a:pos x="73" y="50"/>
                  </a:cxn>
                  <a:cxn ang="0">
                    <a:pos x="90" y="10"/>
                  </a:cxn>
                  <a:cxn ang="0">
                    <a:pos x="883" y="243"/>
                  </a:cxn>
                  <a:cxn ang="0">
                    <a:pos x="860" y="252"/>
                  </a:cxn>
                  <a:cxn ang="0">
                    <a:pos x="831" y="257"/>
                  </a:cxn>
                  <a:cxn ang="0">
                    <a:pos x="412" y="511"/>
                  </a:cxn>
                  <a:cxn ang="0">
                    <a:pos x="400" y="542"/>
                  </a:cxn>
                </a:cxnLst>
                <a:rect l="0" t="0" r="r" b="b"/>
                <a:pathLst>
                  <a:path w="964" h="572">
                    <a:moveTo>
                      <a:pt x="85" y="0"/>
                    </a:moveTo>
                    <a:lnTo>
                      <a:pt x="527" y="43"/>
                    </a:lnTo>
                    <a:lnTo>
                      <a:pt x="530" y="45"/>
                    </a:lnTo>
                    <a:lnTo>
                      <a:pt x="532" y="45"/>
                    </a:lnTo>
                    <a:lnTo>
                      <a:pt x="539" y="47"/>
                    </a:lnTo>
                    <a:lnTo>
                      <a:pt x="539" y="49"/>
                    </a:lnTo>
                    <a:lnTo>
                      <a:pt x="539" y="52"/>
                    </a:lnTo>
                    <a:lnTo>
                      <a:pt x="540" y="52"/>
                    </a:lnTo>
                    <a:lnTo>
                      <a:pt x="544" y="54"/>
                    </a:lnTo>
                    <a:lnTo>
                      <a:pt x="544" y="54"/>
                    </a:lnTo>
                    <a:lnTo>
                      <a:pt x="547" y="56"/>
                    </a:lnTo>
                    <a:lnTo>
                      <a:pt x="549" y="57"/>
                    </a:lnTo>
                    <a:lnTo>
                      <a:pt x="549" y="57"/>
                    </a:lnTo>
                    <a:lnTo>
                      <a:pt x="554" y="56"/>
                    </a:lnTo>
                    <a:lnTo>
                      <a:pt x="558" y="57"/>
                    </a:lnTo>
                    <a:lnTo>
                      <a:pt x="561" y="57"/>
                    </a:lnTo>
                    <a:lnTo>
                      <a:pt x="563" y="61"/>
                    </a:lnTo>
                    <a:lnTo>
                      <a:pt x="565" y="61"/>
                    </a:lnTo>
                    <a:lnTo>
                      <a:pt x="566" y="64"/>
                    </a:lnTo>
                    <a:lnTo>
                      <a:pt x="573" y="64"/>
                    </a:lnTo>
                    <a:lnTo>
                      <a:pt x="577" y="66"/>
                    </a:lnTo>
                    <a:lnTo>
                      <a:pt x="580" y="70"/>
                    </a:lnTo>
                    <a:lnTo>
                      <a:pt x="580" y="70"/>
                    </a:lnTo>
                    <a:lnTo>
                      <a:pt x="586" y="70"/>
                    </a:lnTo>
                    <a:lnTo>
                      <a:pt x="589" y="70"/>
                    </a:lnTo>
                    <a:lnTo>
                      <a:pt x="591" y="70"/>
                    </a:lnTo>
                    <a:lnTo>
                      <a:pt x="593" y="73"/>
                    </a:lnTo>
                    <a:lnTo>
                      <a:pt x="601" y="73"/>
                    </a:lnTo>
                    <a:lnTo>
                      <a:pt x="603" y="75"/>
                    </a:lnTo>
                    <a:lnTo>
                      <a:pt x="606" y="76"/>
                    </a:lnTo>
                    <a:lnTo>
                      <a:pt x="608" y="78"/>
                    </a:lnTo>
                    <a:lnTo>
                      <a:pt x="676" y="110"/>
                    </a:lnTo>
                    <a:lnTo>
                      <a:pt x="681" y="115"/>
                    </a:lnTo>
                    <a:lnTo>
                      <a:pt x="692" y="123"/>
                    </a:lnTo>
                    <a:lnTo>
                      <a:pt x="704" y="176"/>
                    </a:lnTo>
                    <a:lnTo>
                      <a:pt x="702" y="198"/>
                    </a:lnTo>
                    <a:lnTo>
                      <a:pt x="699" y="202"/>
                    </a:lnTo>
                    <a:lnTo>
                      <a:pt x="699" y="207"/>
                    </a:lnTo>
                    <a:lnTo>
                      <a:pt x="695" y="210"/>
                    </a:lnTo>
                    <a:lnTo>
                      <a:pt x="688" y="214"/>
                    </a:lnTo>
                    <a:lnTo>
                      <a:pt x="685" y="217"/>
                    </a:lnTo>
                    <a:lnTo>
                      <a:pt x="688" y="224"/>
                    </a:lnTo>
                    <a:lnTo>
                      <a:pt x="747" y="207"/>
                    </a:lnTo>
                    <a:lnTo>
                      <a:pt x="752" y="203"/>
                    </a:lnTo>
                    <a:lnTo>
                      <a:pt x="756" y="196"/>
                    </a:lnTo>
                    <a:lnTo>
                      <a:pt x="787" y="186"/>
                    </a:lnTo>
                    <a:lnTo>
                      <a:pt x="803" y="176"/>
                    </a:lnTo>
                    <a:lnTo>
                      <a:pt x="806" y="174"/>
                    </a:lnTo>
                    <a:lnTo>
                      <a:pt x="810" y="174"/>
                    </a:lnTo>
                    <a:lnTo>
                      <a:pt x="817" y="167"/>
                    </a:lnTo>
                    <a:lnTo>
                      <a:pt x="820" y="162"/>
                    </a:lnTo>
                    <a:lnTo>
                      <a:pt x="825" y="162"/>
                    </a:lnTo>
                    <a:lnTo>
                      <a:pt x="829" y="158"/>
                    </a:lnTo>
                    <a:lnTo>
                      <a:pt x="834" y="156"/>
                    </a:lnTo>
                    <a:lnTo>
                      <a:pt x="883" y="158"/>
                    </a:lnTo>
                    <a:lnTo>
                      <a:pt x="888" y="155"/>
                    </a:lnTo>
                    <a:lnTo>
                      <a:pt x="888" y="155"/>
                    </a:lnTo>
                    <a:lnTo>
                      <a:pt x="890" y="153"/>
                    </a:lnTo>
                    <a:lnTo>
                      <a:pt x="891" y="153"/>
                    </a:lnTo>
                    <a:lnTo>
                      <a:pt x="895" y="153"/>
                    </a:lnTo>
                    <a:lnTo>
                      <a:pt x="898" y="151"/>
                    </a:lnTo>
                    <a:lnTo>
                      <a:pt x="898" y="151"/>
                    </a:lnTo>
                    <a:lnTo>
                      <a:pt x="902" y="143"/>
                    </a:lnTo>
                    <a:lnTo>
                      <a:pt x="907" y="143"/>
                    </a:lnTo>
                    <a:lnTo>
                      <a:pt x="911" y="137"/>
                    </a:lnTo>
                    <a:lnTo>
                      <a:pt x="911" y="134"/>
                    </a:lnTo>
                    <a:lnTo>
                      <a:pt x="912" y="130"/>
                    </a:lnTo>
                    <a:lnTo>
                      <a:pt x="916" y="127"/>
                    </a:lnTo>
                    <a:lnTo>
                      <a:pt x="916" y="125"/>
                    </a:lnTo>
                    <a:lnTo>
                      <a:pt x="919" y="120"/>
                    </a:lnTo>
                    <a:lnTo>
                      <a:pt x="926" y="115"/>
                    </a:lnTo>
                    <a:lnTo>
                      <a:pt x="928" y="111"/>
                    </a:lnTo>
                    <a:lnTo>
                      <a:pt x="930" y="110"/>
                    </a:lnTo>
                    <a:lnTo>
                      <a:pt x="930" y="110"/>
                    </a:lnTo>
                    <a:lnTo>
                      <a:pt x="933" y="110"/>
                    </a:lnTo>
                    <a:lnTo>
                      <a:pt x="935" y="111"/>
                    </a:lnTo>
                    <a:lnTo>
                      <a:pt x="938" y="111"/>
                    </a:lnTo>
                    <a:lnTo>
                      <a:pt x="944" y="111"/>
                    </a:lnTo>
                    <a:lnTo>
                      <a:pt x="945" y="111"/>
                    </a:lnTo>
                    <a:lnTo>
                      <a:pt x="952" y="116"/>
                    </a:lnTo>
                    <a:lnTo>
                      <a:pt x="952" y="122"/>
                    </a:lnTo>
                    <a:lnTo>
                      <a:pt x="949" y="144"/>
                    </a:lnTo>
                    <a:lnTo>
                      <a:pt x="947" y="146"/>
                    </a:lnTo>
                    <a:lnTo>
                      <a:pt x="949" y="146"/>
                    </a:lnTo>
                    <a:lnTo>
                      <a:pt x="950" y="151"/>
                    </a:lnTo>
                    <a:lnTo>
                      <a:pt x="952" y="151"/>
                    </a:lnTo>
                    <a:lnTo>
                      <a:pt x="952" y="153"/>
                    </a:lnTo>
                    <a:lnTo>
                      <a:pt x="950" y="155"/>
                    </a:lnTo>
                    <a:lnTo>
                      <a:pt x="952" y="156"/>
                    </a:lnTo>
                    <a:lnTo>
                      <a:pt x="950" y="158"/>
                    </a:lnTo>
                    <a:lnTo>
                      <a:pt x="950" y="160"/>
                    </a:lnTo>
                    <a:lnTo>
                      <a:pt x="952" y="160"/>
                    </a:lnTo>
                    <a:lnTo>
                      <a:pt x="952" y="160"/>
                    </a:lnTo>
                    <a:lnTo>
                      <a:pt x="956" y="162"/>
                    </a:lnTo>
                    <a:lnTo>
                      <a:pt x="956" y="167"/>
                    </a:lnTo>
                    <a:lnTo>
                      <a:pt x="957" y="170"/>
                    </a:lnTo>
                    <a:lnTo>
                      <a:pt x="959" y="167"/>
                    </a:lnTo>
                    <a:lnTo>
                      <a:pt x="964" y="170"/>
                    </a:lnTo>
                    <a:lnTo>
                      <a:pt x="961" y="174"/>
                    </a:lnTo>
                    <a:lnTo>
                      <a:pt x="957" y="174"/>
                    </a:lnTo>
                    <a:lnTo>
                      <a:pt x="956" y="170"/>
                    </a:lnTo>
                    <a:lnTo>
                      <a:pt x="952" y="174"/>
                    </a:lnTo>
                    <a:lnTo>
                      <a:pt x="950" y="174"/>
                    </a:lnTo>
                    <a:lnTo>
                      <a:pt x="947" y="174"/>
                    </a:lnTo>
                    <a:lnTo>
                      <a:pt x="945" y="176"/>
                    </a:lnTo>
                    <a:lnTo>
                      <a:pt x="942" y="174"/>
                    </a:lnTo>
                    <a:lnTo>
                      <a:pt x="940" y="179"/>
                    </a:lnTo>
                    <a:lnTo>
                      <a:pt x="937" y="179"/>
                    </a:lnTo>
                    <a:lnTo>
                      <a:pt x="937" y="174"/>
                    </a:lnTo>
                    <a:lnTo>
                      <a:pt x="933" y="174"/>
                    </a:lnTo>
                    <a:lnTo>
                      <a:pt x="930" y="177"/>
                    </a:lnTo>
                    <a:lnTo>
                      <a:pt x="928" y="179"/>
                    </a:lnTo>
                    <a:lnTo>
                      <a:pt x="926" y="176"/>
                    </a:lnTo>
                    <a:lnTo>
                      <a:pt x="928" y="174"/>
                    </a:lnTo>
                    <a:lnTo>
                      <a:pt x="923" y="177"/>
                    </a:lnTo>
                    <a:lnTo>
                      <a:pt x="919" y="183"/>
                    </a:lnTo>
                    <a:lnTo>
                      <a:pt x="917" y="184"/>
                    </a:lnTo>
                    <a:lnTo>
                      <a:pt x="916" y="183"/>
                    </a:lnTo>
                    <a:lnTo>
                      <a:pt x="914" y="188"/>
                    </a:lnTo>
                    <a:lnTo>
                      <a:pt x="912" y="188"/>
                    </a:lnTo>
                    <a:lnTo>
                      <a:pt x="911" y="183"/>
                    </a:lnTo>
                    <a:lnTo>
                      <a:pt x="911" y="188"/>
                    </a:lnTo>
                    <a:lnTo>
                      <a:pt x="907" y="189"/>
                    </a:lnTo>
                    <a:lnTo>
                      <a:pt x="907" y="188"/>
                    </a:lnTo>
                    <a:lnTo>
                      <a:pt x="907" y="186"/>
                    </a:lnTo>
                    <a:lnTo>
                      <a:pt x="905" y="189"/>
                    </a:lnTo>
                    <a:lnTo>
                      <a:pt x="902" y="189"/>
                    </a:lnTo>
                    <a:lnTo>
                      <a:pt x="900" y="193"/>
                    </a:lnTo>
                    <a:lnTo>
                      <a:pt x="893" y="198"/>
                    </a:lnTo>
                    <a:lnTo>
                      <a:pt x="891" y="203"/>
                    </a:lnTo>
                    <a:lnTo>
                      <a:pt x="890" y="207"/>
                    </a:lnTo>
                    <a:lnTo>
                      <a:pt x="888" y="210"/>
                    </a:lnTo>
                    <a:lnTo>
                      <a:pt x="888" y="210"/>
                    </a:lnTo>
                    <a:lnTo>
                      <a:pt x="888" y="214"/>
                    </a:lnTo>
                    <a:lnTo>
                      <a:pt x="888" y="214"/>
                    </a:lnTo>
                    <a:lnTo>
                      <a:pt x="888" y="216"/>
                    </a:lnTo>
                    <a:lnTo>
                      <a:pt x="883" y="221"/>
                    </a:lnTo>
                    <a:lnTo>
                      <a:pt x="883" y="224"/>
                    </a:lnTo>
                    <a:lnTo>
                      <a:pt x="888" y="224"/>
                    </a:lnTo>
                    <a:lnTo>
                      <a:pt x="888" y="229"/>
                    </a:lnTo>
                    <a:lnTo>
                      <a:pt x="890" y="233"/>
                    </a:lnTo>
                    <a:lnTo>
                      <a:pt x="895" y="233"/>
                    </a:lnTo>
                    <a:lnTo>
                      <a:pt x="897" y="229"/>
                    </a:lnTo>
                    <a:lnTo>
                      <a:pt x="895" y="226"/>
                    </a:lnTo>
                    <a:lnTo>
                      <a:pt x="897" y="226"/>
                    </a:lnTo>
                    <a:lnTo>
                      <a:pt x="898" y="231"/>
                    </a:lnTo>
                    <a:lnTo>
                      <a:pt x="897" y="235"/>
                    </a:lnTo>
                    <a:lnTo>
                      <a:pt x="888" y="240"/>
                    </a:lnTo>
                    <a:lnTo>
                      <a:pt x="888" y="238"/>
                    </a:lnTo>
                    <a:lnTo>
                      <a:pt x="888" y="236"/>
                    </a:lnTo>
                    <a:lnTo>
                      <a:pt x="884" y="233"/>
                    </a:lnTo>
                    <a:lnTo>
                      <a:pt x="883" y="240"/>
                    </a:lnTo>
                    <a:lnTo>
                      <a:pt x="879" y="243"/>
                    </a:lnTo>
                    <a:lnTo>
                      <a:pt x="878" y="242"/>
                    </a:lnTo>
                    <a:lnTo>
                      <a:pt x="878" y="240"/>
                    </a:lnTo>
                    <a:lnTo>
                      <a:pt x="878" y="236"/>
                    </a:lnTo>
                    <a:lnTo>
                      <a:pt x="874" y="233"/>
                    </a:lnTo>
                    <a:lnTo>
                      <a:pt x="874" y="236"/>
                    </a:lnTo>
                    <a:lnTo>
                      <a:pt x="874" y="242"/>
                    </a:lnTo>
                    <a:lnTo>
                      <a:pt x="874" y="243"/>
                    </a:lnTo>
                    <a:lnTo>
                      <a:pt x="872" y="243"/>
                    </a:lnTo>
                    <a:lnTo>
                      <a:pt x="865" y="243"/>
                    </a:lnTo>
                    <a:lnTo>
                      <a:pt x="860" y="243"/>
                    </a:lnTo>
                    <a:lnTo>
                      <a:pt x="857" y="243"/>
                    </a:lnTo>
                    <a:lnTo>
                      <a:pt x="851" y="243"/>
                    </a:lnTo>
                    <a:lnTo>
                      <a:pt x="848" y="243"/>
                    </a:lnTo>
                    <a:lnTo>
                      <a:pt x="848" y="243"/>
                    </a:lnTo>
                    <a:lnTo>
                      <a:pt x="843" y="249"/>
                    </a:lnTo>
                    <a:lnTo>
                      <a:pt x="839" y="249"/>
                    </a:lnTo>
                    <a:lnTo>
                      <a:pt x="834" y="249"/>
                    </a:lnTo>
                    <a:lnTo>
                      <a:pt x="829" y="252"/>
                    </a:lnTo>
                    <a:lnTo>
                      <a:pt x="829" y="252"/>
                    </a:lnTo>
                    <a:lnTo>
                      <a:pt x="829" y="256"/>
                    </a:lnTo>
                    <a:lnTo>
                      <a:pt x="824" y="257"/>
                    </a:lnTo>
                    <a:lnTo>
                      <a:pt x="825" y="261"/>
                    </a:lnTo>
                    <a:lnTo>
                      <a:pt x="825" y="263"/>
                    </a:lnTo>
                    <a:lnTo>
                      <a:pt x="825" y="264"/>
                    </a:lnTo>
                    <a:lnTo>
                      <a:pt x="825" y="268"/>
                    </a:lnTo>
                    <a:lnTo>
                      <a:pt x="825" y="268"/>
                    </a:lnTo>
                    <a:lnTo>
                      <a:pt x="824" y="271"/>
                    </a:lnTo>
                    <a:lnTo>
                      <a:pt x="825" y="271"/>
                    </a:lnTo>
                    <a:lnTo>
                      <a:pt x="824" y="275"/>
                    </a:lnTo>
                    <a:lnTo>
                      <a:pt x="822" y="280"/>
                    </a:lnTo>
                    <a:lnTo>
                      <a:pt x="820" y="280"/>
                    </a:lnTo>
                    <a:lnTo>
                      <a:pt x="818" y="280"/>
                    </a:lnTo>
                    <a:lnTo>
                      <a:pt x="817" y="285"/>
                    </a:lnTo>
                    <a:lnTo>
                      <a:pt x="815" y="287"/>
                    </a:lnTo>
                    <a:lnTo>
                      <a:pt x="815" y="289"/>
                    </a:lnTo>
                    <a:lnTo>
                      <a:pt x="811" y="289"/>
                    </a:lnTo>
                    <a:lnTo>
                      <a:pt x="811" y="290"/>
                    </a:lnTo>
                    <a:lnTo>
                      <a:pt x="808" y="294"/>
                    </a:lnTo>
                    <a:lnTo>
                      <a:pt x="808" y="294"/>
                    </a:lnTo>
                    <a:lnTo>
                      <a:pt x="806" y="296"/>
                    </a:lnTo>
                    <a:lnTo>
                      <a:pt x="808" y="290"/>
                    </a:lnTo>
                    <a:lnTo>
                      <a:pt x="806" y="289"/>
                    </a:lnTo>
                    <a:lnTo>
                      <a:pt x="803" y="289"/>
                    </a:lnTo>
                    <a:lnTo>
                      <a:pt x="801" y="285"/>
                    </a:lnTo>
                    <a:lnTo>
                      <a:pt x="799" y="283"/>
                    </a:lnTo>
                    <a:lnTo>
                      <a:pt x="801" y="280"/>
                    </a:lnTo>
                    <a:lnTo>
                      <a:pt x="806" y="275"/>
                    </a:lnTo>
                    <a:lnTo>
                      <a:pt x="803" y="275"/>
                    </a:lnTo>
                    <a:lnTo>
                      <a:pt x="799" y="280"/>
                    </a:lnTo>
                    <a:lnTo>
                      <a:pt x="798" y="283"/>
                    </a:lnTo>
                    <a:lnTo>
                      <a:pt x="798" y="285"/>
                    </a:lnTo>
                    <a:lnTo>
                      <a:pt x="799" y="287"/>
                    </a:lnTo>
                    <a:lnTo>
                      <a:pt x="799" y="292"/>
                    </a:lnTo>
                    <a:lnTo>
                      <a:pt x="801" y="294"/>
                    </a:lnTo>
                    <a:lnTo>
                      <a:pt x="803" y="299"/>
                    </a:lnTo>
                    <a:lnTo>
                      <a:pt x="803" y="303"/>
                    </a:lnTo>
                    <a:lnTo>
                      <a:pt x="801" y="311"/>
                    </a:lnTo>
                    <a:lnTo>
                      <a:pt x="796" y="313"/>
                    </a:lnTo>
                    <a:lnTo>
                      <a:pt x="794" y="320"/>
                    </a:lnTo>
                    <a:lnTo>
                      <a:pt x="792" y="323"/>
                    </a:lnTo>
                    <a:lnTo>
                      <a:pt x="792" y="325"/>
                    </a:lnTo>
                    <a:lnTo>
                      <a:pt x="791" y="327"/>
                    </a:lnTo>
                    <a:lnTo>
                      <a:pt x="791" y="325"/>
                    </a:lnTo>
                    <a:lnTo>
                      <a:pt x="791" y="323"/>
                    </a:lnTo>
                    <a:lnTo>
                      <a:pt x="787" y="330"/>
                    </a:lnTo>
                    <a:lnTo>
                      <a:pt x="785" y="330"/>
                    </a:lnTo>
                    <a:lnTo>
                      <a:pt x="785" y="334"/>
                    </a:lnTo>
                    <a:lnTo>
                      <a:pt x="785" y="330"/>
                    </a:lnTo>
                    <a:lnTo>
                      <a:pt x="785" y="327"/>
                    </a:lnTo>
                    <a:lnTo>
                      <a:pt x="787" y="323"/>
                    </a:lnTo>
                    <a:lnTo>
                      <a:pt x="787" y="320"/>
                    </a:lnTo>
                    <a:lnTo>
                      <a:pt x="789" y="318"/>
                    </a:lnTo>
                    <a:lnTo>
                      <a:pt x="789" y="316"/>
                    </a:lnTo>
                    <a:lnTo>
                      <a:pt x="792" y="315"/>
                    </a:lnTo>
                    <a:lnTo>
                      <a:pt x="787" y="315"/>
                    </a:lnTo>
                    <a:lnTo>
                      <a:pt x="785" y="313"/>
                    </a:lnTo>
                    <a:lnTo>
                      <a:pt x="787" y="311"/>
                    </a:lnTo>
                    <a:lnTo>
                      <a:pt x="787" y="311"/>
                    </a:lnTo>
                    <a:lnTo>
                      <a:pt x="785" y="311"/>
                    </a:lnTo>
                    <a:lnTo>
                      <a:pt x="785" y="308"/>
                    </a:lnTo>
                    <a:lnTo>
                      <a:pt x="784" y="311"/>
                    </a:lnTo>
                    <a:lnTo>
                      <a:pt x="780" y="306"/>
                    </a:lnTo>
                    <a:lnTo>
                      <a:pt x="780" y="303"/>
                    </a:lnTo>
                    <a:lnTo>
                      <a:pt x="784" y="299"/>
                    </a:lnTo>
                    <a:lnTo>
                      <a:pt x="784" y="296"/>
                    </a:lnTo>
                    <a:lnTo>
                      <a:pt x="784" y="290"/>
                    </a:lnTo>
                    <a:lnTo>
                      <a:pt x="784" y="287"/>
                    </a:lnTo>
                    <a:lnTo>
                      <a:pt x="787" y="285"/>
                    </a:lnTo>
                    <a:lnTo>
                      <a:pt x="785" y="283"/>
                    </a:lnTo>
                    <a:lnTo>
                      <a:pt x="787" y="280"/>
                    </a:lnTo>
                    <a:lnTo>
                      <a:pt x="785" y="280"/>
                    </a:lnTo>
                    <a:lnTo>
                      <a:pt x="785" y="280"/>
                    </a:lnTo>
                    <a:lnTo>
                      <a:pt x="785" y="283"/>
                    </a:lnTo>
                    <a:lnTo>
                      <a:pt x="780" y="287"/>
                    </a:lnTo>
                    <a:lnTo>
                      <a:pt x="780" y="289"/>
                    </a:lnTo>
                    <a:lnTo>
                      <a:pt x="778" y="289"/>
                    </a:lnTo>
                    <a:lnTo>
                      <a:pt x="780" y="290"/>
                    </a:lnTo>
                    <a:lnTo>
                      <a:pt x="780" y="292"/>
                    </a:lnTo>
                    <a:lnTo>
                      <a:pt x="780" y="297"/>
                    </a:lnTo>
                    <a:lnTo>
                      <a:pt x="780" y="299"/>
                    </a:lnTo>
                    <a:lnTo>
                      <a:pt x="780" y="303"/>
                    </a:lnTo>
                    <a:lnTo>
                      <a:pt x="780" y="306"/>
                    </a:lnTo>
                    <a:lnTo>
                      <a:pt x="780" y="311"/>
                    </a:lnTo>
                    <a:lnTo>
                      <a:pt x="778" y="311"/>
                    </a:lnTo>
                    <a:lnTo>
                      <a:pt x="775" y="306"/>
                    </a:lnTo>
                    <a:lnTo>
                      <a:pt x="770" y="306"/>
                    </a:lnTo>
                    <a:lnTo>
                      <a:pt x="768" y="303"/>
                    </a:lnTo>
                    <a:lnTo>
                      <a:pt x="766" y="303"/>
                    </a:lnTo>
                    <a:lnTo>
                      <a:pt x="766" y="303"/>
                    </a:lnTo>
                    <a:lnTo>
                      <a:pt x="768" y="297"/>
                    </a:lnTo>
                    <a:lnTo>
                      <a:pt x="765" y="299"/>
                    </a:lnTo>
                    <a:lnTo>
                      <a:pt x="765" y="303"/>
                    </a:lnTo>
                    <a:lnTo>
                      <a:pt x="768" y="306"/>
                    </a:lnTo>
                    <a:lnTo>
                      <a:pt x="770" y="308"/>
                    </a:lnTo>
                    <a:lnTo>
                      <a:pt x="773" y="311"/>
                    </a:lnTo>
                    <a:lnTo>
                      <a:pt x="778" y="315"/>
                    </a:lnTo>
                    <a:lnTo>
                      <a:pt x="780" y="316"/>
                    </a:lnTo>
                    <a:lnTo>
                      <a:pt x="780" y="318"/>
                    </a:lnTo>
                    <a:lnTo>
                      <a:pt x="780" y="323"/>
                    </a:lnTo>
                    <a:lnTo>
                      <a:pt x="777" y="322"/>
                    </a:lnTo>
                    <a:lnTo>
                      <a:pt x="777" y="320"/>
                    </a:lnTo>
                    <a:lnTo>
                      <a:pt x="775" y="318"/>
                    </a:lnTo>
                    <a:lnTo>
                      <a:pt x="777" y="323"/>
                    </a:lnTo>
                    <a:lnTo>
                      <a:pt x="780" y="325"/>
                    </a:lnTo>
                    <a:lnTo>
                      <a:pt x="780" y="329"/>
                    </a:lnTo>
                    <a:lnTo>
                      <a:pt x="780" y="329"/>
                    </a:lnTo>
                    <a:lnTo>
                      <a:pt x="780" y="330"/>
                    </a:lnTo>
                    <a:lnTo>
                      <a:pt x="775" y="330"/>
                    </a:lnTo>
                    <a:lnTo>
                      <a:pt x="780" y="334"/>
                    </a:lnTo>
                    <a:lnTo>
                      <a:pt x="778" y="334"/>
                    </a:lnTo>
                    <a:lnTo>
                      <a:pt x="777" y="334"/>
                    </a:lnTo>
                    <a:lnTo>
                      <a:pt x="775" y="330"/>
                    </a:lnTo>
                    <a:lnTo>
                      <a:pt x="770" y="330"/>
                    </a:lnTo>
                    <a:lnTo>
                      <a:pt x="768" y="330"/>
                    </a:lnTo>
                    <a:lnTo>
                      <a:pt x="770" y="334"/>
                    </a:lnTo>
                    <a:lnTo>
                      <a:pt x="773" y="334"/>
                    </a:lnTo>
                    <a:lnTo>
                      <a:pt x="775" y="334"/>
                    </a:lnTo>
                    <a:lnTo>
                      <a:pt x="777" y="337"/>
                    </a:lnTo>
                    <a:lnTo>
                      <a:pt x="780" y="337"/>
                    </a:lnTo>
                    <a:lnTo>
                      <a:pt x="780" y="337"/>
                    </a:lnTo>
                    <a:lnTo>
                      <a:pt x="784" y="339"/>
                    </a:lnTo>
                    <a:lnTo>
                      <a:pt x="784" y="343"/>
                    </a:lnTo>
                    <a:lnTo>
                      <a:pt x="784" y="346"/>
                    </a:lnTo>
                    <a:lnTo>
                      <a:pt x="780" y="344"/>
                    </a:lnTo>
                    <a:lnTo>
                      <a:pt x="780" y="346"/>
                    </a:lnTo>
                    <a:lnTo>
                      <a:pt x="780" y="348"/>
                    </a:lnTo>
                    <a:lnTo>
                      <a:pt x="784" y="351"/>
                    </a:lnTo>
                    <a:lnTo>
                      <a:pt x="780" y="353"/>
                    </a:lnTo>
                    <a:lnTo>
                      <a:pt x="780" y="353"/>
                    </a:lnTo>
                    <a:lnTo>
                      <a:pt x="778" y="353"/>
                    </a:lnTo>
                    <a:lnTo>
                      <a:pt x="775" y="356"/>
                    </a:lnTo>
                    <a:lnTo>
                      <a:pt x="772" y="356"/>
                    </a:lnTo>
                    <a:lnTo>
                      <a:pt x="770" y="356"/>
                    </a:lnTo>
                    <a:lnTo>
                      <a:pt x="768" y="353"/>
                    </a:lnTo>
                    <a:lnTo>
                      <a:pt x="766" y="353"/>
                    </a:lnTo>
                    <a:lnTo>
                      <a:pt x="766" y="358"/>
                    </a:lnTo>
                    <a:lnTo>
                      <a:pt x="766" y="362"/>
                    </a:lnTo>
                    <a:lnTo>
                      <a:pt x="770" y="358"/>
                    </a:lnTo>
                    <a:lnTo>
                      <a:pt x="777" y="358"/>
                    </a:lnTo>
                    <a:lnTo>
                      <a:pt x="778" y="358"/>
                    </a:lnTo>
                    <a:lnTo>
                      <a:pt x="778" y="363"/>
                    </a:lnTo>
                    <a:lnTo>
                      <a:pt x="780" y="365"/>
                    </a:lnTo>
                    <a:lnTo>
                      <a:pt x="780" y="362"/>
                    </a:lnTo>
                    <a:lnTo>
                      <a:pt x="784" y="358"/>
                    </a:lnTo>
                    <a:lnTo>
                      <a:pt x="784" y="358"/>
                    </a:lnTo>
                    <a:lnTo>
                      <a:pt x="784" y="362"/>
                    </a:lnTo>
                    <a:lnTo>
                      <a:pt x="784" y="365"/>
                    </a:lnTo>
                    <a:lnTo>
                      <a:pt x="784" y="365"/>
                    </a:lnTo>
                    <a:lnTo>
                      <a:pt x="780" y="369"/>
                    </a:lnTo>
                    <a:lnTo>
                      <a:pt x="778" y="372"/>
                    </a:lnTo>
                    <a:lnTo>
                      <a:pt x="777" y="372"/>
                    </a:lnTo>
                    <a:lnTo>
                      <a:pt x="775" y="370"/>
                    </a:lnTo>
                    <a:lnTo>
                      <a:pt x="772" y="372"/>
                    </a:lnTo>
                    <a:lnTo>
                      <a:pt x="770" y="367"/>
                    </a:lnTo>
                    <a:lnTo>
                      <a:pt x="770" y="370"/>
                    </a:lnTo>
                    <a:lnTo>
                      <a:pt x="768" y="370"/>
                    </a:lnTo>
                    <a:lnTo>
                      <a:pt x="765" y="370"/>
                    </a:lnTo>
                    <a:lnTo>
                      <a:pt x="763" y="370"/>
                    </a:lnTo>
                    <a:lnTo>
                      <a:pt x="765" y="372"/>
                    </a:lnTo>
                    <a:lnTo>
                      <a:pt x="768" y="372"/>
                    </a:lnTo>
                    <a:lnTo>
                      <a:pt x="770" y="374"/>
                    </a:lnTo>
                    <a:lnTo>
                      <a:pt x="768" y="376"/>
                    </a:lnTo>
                    <a:lnTo>
                      <a:pt x="768" y="377"/>
                    </a:lnTo>
                    <a:lnTo>
                      <a:pt x="765" y="379"/>
                    </a:lnTo>
                    <a:lnTo>
                      <a:pt x="761" y="379"/>
                    </a:lnTo>
                    <a:lnTo>
                      <a:pt x="763" y="381"/>
                    </a:lnTo>
                    <a:lnTo>
                      <a:pt x="768" y="381"/>
                    </a:lnTo>
                    <a:lnTo>
                      <a:pt x="772" y="379"/>
                    </a:lnTo>
                    <a:lnTo>
                      <a:pt x="772" y="379"/>
                    </a:lnTo>
                    <a:lnTo>
                      <a:pt x="773" y="381"/>
                    </a:lnTo>
                    <a:lnTo>
                      <a:pt x="770" y="384"/>
                    </a:lnTo>
                    <a:lnTo>
                      <a:pt x="766" y="384"/>
                    </a:lnTo>
                    <a:lnTo>
                      <a:pt x="766" y="381"/>
                    </a:lnTo>
                    <a:lnTo>
                      <a:pt x="765" y="381"/>
                    </a:lnTo>
                    <a:lnTo>
                      <a:pt x="763" y="384"/>
                    </a:lnTo>
                    <a:lnTo>
                      <a:pt x="761" y="384"/>
                    </a:lnTo>
                    <a:lnTo>
                      <a:pt x="752" y="388"/>
                    </a:lnTo>
                    <a:lnTo>
                      <a:pt x="742" y="395"/>
                    </a:lnTo>
                    <a:lnTo>
                      <a:pt x="740" y="402"/>
                    </a:lnTo>
                    <a:lnTo>
                      <a:pt x="739" y="402"/>
                    </a:lnTo>
                    <a:lnTo>
                      <a:pt x="737" y="400"/>
                    </a:lnTo>
                    <a:lnTo>
                      <a:pt x="733" y="402"/>
                    </a:lnTo>
                    <a:lnTo>
                      <a:pt x="730" y="403"/>
                    </a:lnTo>
                    <a:lnTo>
                      <a:pt x="723" y="412"/>
                    </a:lnTo>
                    <a:lnTo>
                      <a:pt x="723" y="416"/>
                    </a:lnTo>
                    <a:lnTo>
                      <a:pt x="719" y="416"/>
                    </a:lnTo>
                    <a:lnTo>
                      <a:pt x="718" y="416"/>
                    </a:lnTo>
                    <a:lnTo>
                      <a:pt x="718" y="417"/>
                    </a:lnTo>
                    <a:lnTo>
                      <a:pt x="714" y="421"/>
                    </a:lnTo>
                    <a:lnTo>
                      <a:pt x="712" y="421"/>
                    </a:lnTo>
                    <a:lnTo>
                      <a:pt x="711" y="421"/>
                    </a:lnTo>
                    <a:lnTo>
                      <a:pt x="711" y="422"/>
                    </a:lnTo>
                    <a:lnTo>
                      <a:pt x="707" y="422"/>
                    </a:lnTo>
                    <a:lnTo>
                      <a:pt x="704" y="426"/>
                    </a:lnTo>
                    <a:lnTo>
                      <a:pt x="699" y="426"/>
                    </a:lnTo>
                    <a:lnTo>
                      <a:pt x="699" y="428"/>
                    </a:lnTo>
                    <a:lnTo>
                      <a:pt x="695" y="428"/>
                    </a:lnTo>
                    <a:lnTo>
                      <a:pt x="695" y="429"/>
                    </a:lnTo>
                    <a:lnTo>
                      <a:pt x="690" y="429"/>
                    </a:lnTo>
                    <a:lnTo>
                      <a:pt x="690" y="431"/>
                    </a:lnTo>
                    <a:lnTo>
                      <a:pt x="690" y="431"/>
                    </a:lnTo>
                    <a:lnTo>
                      <a:pt x="690" y="435"/>
                    </a:lnTo>
                    <a:lnTo>
                      <a:pt x="688" y="438"/>
                    </a:lnTo>
                    <a:lnTo>
                      <a:pt x="688" y="438"/>
                    </a:lnTo>
                    <a:lnTo>
                      <a:pt x="685" y="440"/>
                    </a:lnTo>
                    <a:lnTo>
                      <a:pt x="681" y="440"/>
                    </a:lnTo>
                    <a:lnTo>
                      <a:pt x="679" y="445"/>
                    </a:lnTo>
                    <a:lnTo>
                      <a:pt x="676" y="450"/>
                    </a:lnTo>
                    <a:lnTo>
                      <a:pt x="676" y="456"/>
                    </a:lnTo>
                    <a:lnTo>
                      <a:pt x="676" y="466"/>
                    </a:lnTo>
                    <a:lnTo>
                      <a:pt x="676" y="471"/>
                    </a:lnTo>
                    <a:lnTo>
                      <a:pt x="676" y="478"/>
                    </a:lnTo>
                    <a:lnTo>
                      <a:pt x="676" y="483"/>
                    </a:lnTo>
                    <a:lnTo>
                      <a:pt x="679" y="490"/>
                    </a:lnTo>
                    <a:lnTo>
                      <a:pt x="679" y="494"/>
                    </a:lnTo>
                    <a:lnTo>
                      <a:pt x="681" y="502"/>
                    </a:lnTo>
                    <a:lnTo>
                      <a:pt x="685" y="504"/>
                    </a:lnTo>
                    <a:lnTo>
                      <a:pt x="685" y="508"/>
                    </a:lnTo>
                    <a:lnTo>
                      <a:pt x="685" y="513"/>
                    </a:lnTo>
                    <a:lnTo>
                      <a:pt x="681" y="516"/>
                    </a:lnTo>
                    <a:lnTo>
                      <a:pt x="685" y="520"/>
                    </a:lnTo>
                    <a:lnTo>
                      <a:pt x="685" y="530"/>
                    </a:lnTo>
                    <a:lnTo>
                      <a:pt x="688" y="532"/>
                    </a:lnTo>
                    <a:lnTo>
                      <a:pt x="690" y="537"/>
                    </a:lnTo>
                    <a:lnTo>
                      <a:pt x="688" y="539"/>
                    </a:lnTo>
                    <a:lnTo>
                      <a:pt x="688" y="541"/>
                    </a:lnTo>
                    <a:lnTo>
                      <a:pt x="688" y="548"/>
                    </a:lnTo>
                    <a:lnTo>
                      <a:pt x="688" y="548"/>
                    </a:lnTo>
                    <a:lnTo>
                      <a:pt x="688" y="553"/>
                    </a:lnTo>
                    <a:lnTo>
                      <a:pt x="685" y="556"/>
                    </a:lnTo>
                    <a:lnTo>
                      <a:pt x="685" y="562"/>
                    </a:lnTo>
                    <a:lnTo>
                      <a:pt x="681" y="565"/>
                    </a:lnTo>
                    <a:lnTo>
                      <a:pt x="679" y="569"/>
                    </a:lnTo>
                    <a:lnTo>
                      <a:pt x="679" y="570"/>
                    </a:lnTo>
                    <a:lnTo>
                      <a:pt x="676" y="572"/>
                    </a:lnTo>
                    <a:lnTo>
                      <a:pt x="672" y="570"/>
                    </a:lnTo>
                    <a:lnTo>
                      <a:pt x="671" y="569"/>
                    </a:lnTo>
                    <a:lnTo>
                      <a:pt x="667" y="567"/>
                    </a:lnTo>
                    <a:lnTo>
                      <a:pt x="669" y="567"/>
                    </a:lnTo>
                    <a:lnTo>
                      <a:pt x="666" y="563"/>
                    </a:lnTo>
                    <a:lnTo>
                      <a:pt x="666" y="560"/>
                    </a:lnTo>
                    <a:lnTo>
                      <a:pt x="666" y="556"/>
                    </a:lnTo>
                    <a:lnTo>
                      <a:pt x="660" y="556"/>
                    </a:lnTo>
                    <a:lnTo>
                      <a:pt x="659" y="556"/>
                    </a:lnTo>
                    <a:lnTo>
                      <a:pt x="659" y="553"/>
                    </a:lnTo>
                    <a:lnTo>
                      <a:pt x="659" y="548"/>
                    </a:lnTo>
                    <a:lnTo>
                      <a:pt x="653" y="544"/>
                    </a:lnTo>
                    <a:lnTo>
                      <a:pt x="653" y="544"/>
                    </a:lnTo>
                    <a:lnTo>
                      <a:pt x="657" y="542"/>
                    </a:lnTo>
                    <a:lnTo>
                      <a:pt x="657" y="539"/>
                    </a:lnTo>
                    <a:lnTo>
                      <a:pt x="659" y="536"/>
                    </a:lnTo>
                    <a:lnTo>
                      <a:pt x="657" y="537"/>
                    </a:lnTo>
                    <a:lnTo>
                      <a:pt x="653" y="536"/>
                    </a:lnTo>
                    <a:lnTo>
                      <a:pt x="653" y="537"/>
                    </a:lnTo>
                    <a:lnTo>
                      <a:pt x="653" y="539"/>
                    </a:lnTo>
                    <a:lnTo>
                      <a:pt x="653" y="536"/>
                    </a:lnTo>
                    <a:lnTo>
                      <a:pt x="652" y="536"/>
                    </a:lnTo>
                    <a:lnTo>
                      <a:pt x="652" y="534"/>
                    </a:lnTo>
                    <a:lnTo>
                      <a:pt x="648" y="532"/>
                    </a:lnTo>
                    <a:lnTo>
                      <a:pt x="648" y="529"/>
                    </a:lnTo>
                    <a:lnTo>
                      <a:pt x="648" y="525"/>
                    </a:lnTo>
                    <a:lnTo>
                      <a:pt x="652" y="522"/>
                    </a:lnTo>
                    <a:lnTo>
                      <a:pt x="652" y="516"/>
                    </a:lnTo>
                    <a:lnTo>
                      <a:pt x="650" y="516"/>
                    </a:lnTo>
                    <a:lnTo>
                      <a:pt x="648" y="516"/>
                    </a:lnTo>
                    <a:lnTo>
                      <a:pt x="648" y="520"/>
                    </a:lnTo>
                    <a:lnTo>
                      <a:pt x="646" y="522"/>
                    </a:lnTo>
                    <a:lnTo>
                      <a:pt x="646" y="522"/>
                    </a:lnTo>
                    <a:lnTo>
                      <a:pt x="643" y="520"/>
                    </a:lnTo>
                    <a:lnTo>
                      <a:pt x="643" y="516"/>
                    </a:lnTo>
                    <a:lnTo>
                      <a:pt x="646" y="509"/>
                    </a:lnTo>
                    <a:lnTo>
                      <a:pt x="650" y="502"/>
                    </a:lnTo>
                    <a:lnTo>
                      <a:pt x="650" y="497"/>
                    </a:lnTo>
                    <a:lnTo>
                      <a:pt x="648" y="494"/>
                    </a:lnTo>
                    <a:lnTo>
                      <a:pt x="645" y="494"/>
                    </a:lnTo>
                    <a:lnTo>
                      <a:pt x="643" y="490"/>
                    </a:lnTo>
                    <a:lnTo>
                      <a:pt x="643" y="490"/>
                    </a:lnTo>
                    <a:lnTo>
                      <a:pt x="641" y="490"/>
                    </a:lnTo>
                    <a:lnTo>
                      <a:pt x="639" y="489"/>
                    </a:lnTo>
                    <a:lnTo>
                      <a:pt x="639" y="485"/>
                    </a:lnTo>
                    <a:lnTo>
                      <a:pt x="638" y="485"/>
                    </a:lnTo>
                    <a:lnTo>
                      <a:pt x="636" y="482"/>
                    </a:lnTo>
                    <a:lnTo>
                      <a:pt x="634" y="476"/>
                    </a:lnTo>
                    <a:lnTo>
                      <a:pt x="631" y="475"/>
                    </a:lnTo>
                    <a:lnTo>
                      <a:pt x="629" y="475"/>
                    </a:lnTo>
                    <a:lnTo>
                      <a:pt x="626" y="475"/>
                    </a:lnTo>
                    <a:lnTo>
                      <a:pt x="622" y="476"/>
                    </a:lnTo>
                    <a:lnTo>
                      <a:pt x="622" y="476"/>
                    </a:lnTo>
                    <a:lnTo>
                      <a:pt x="622" y="478"/>
                    </a:lnTo>
                    <a:lnTo>
                      <a:pt x="620" y="476"/>
                    </a:lnTo>
                    <a:lnTo>
                      <a:pt x="617" y="482"/>
                    </a:lnTo>
                    <a:lnTo>
                      <a:pt x="613" y="482"/>
                    </a:lnTo>
                    <a:lnTo>
                      <a:pt x="608" y="483"/>
                    </a:lnTo>
                    <a:lnTo>
                      <a:pt x="606" y="482"/>
                    </a:lnTo>
                    <a:lnTo>
                      <a:pt x="606" y="480"/>
                    </a:lnTo>
                    <a:lnTo>
                      <a:pt x="608" y="482"/>
                    </a:lnTo>
                    <a:lnTo>
                      <a:pt x="608" y="480"/>
                    </a:lnTo>
                    <a:lnTo>
                      <a:pt x="608" y="478"/>
                    </a:lnTo>
                    <a:lnTo>
                      <a:pt x="606" y="476"/>
                    </a:lnTo>
                    <a:lnTo>
                      <a:pt x="603" y="475"/>
                    </a:lnTo>
                    <a:lnTo>
                      <a:pt x="603" y="475"/>
                    </a:lnTo>
                    <a:lnTo>
                      <a:pt x="606" y="475"/>
                    </a:lnTo>
                    <a:lnTo>
                      <a:pt x="606" y="475"/>
                    </a:lnTo>
                    <a:lnTo>
                      <a:pt x="603" y="471"/>
                    </a:lnTo>
                    <a:lnTo>
                      <a:pt x="603" y="471"/>
                    </a:lnTo>
                    <a:lnTo>
                      <a:pt x="601" y="468"/>
                    </a:lnTo>
                    <a:lnTo>
                      <a:pt x="601" y="471"/>
                    </a:lnTo>
                    <a:lnTo>
                      <a:pt x="603" y="475"/>
                    </a:lnTo>
                    <a:lnTo>
                      <a:pt x="600" y="471"/>
                    </a:lnTo>
                    <a:lnTo>
                      <a:pt x="596" y="468"/>
                    </a:lnTo>
                    <a:lnTo>
                      <a:pt x="593" y="468"/>
                    </a:lnTo>
                    <a:lnTo>
                      <a:pt x="587" y="468"/>
                    </a:lnTo>
                    <a:lnTo>
                      <a:pt x="587" y="468"/>
                    </a:lnTo>
                    <a:lnTo>
                      <a:pt x="593" y="468"/>
                    </a:lnTo>
                    <a:lnTo>
                      <a:pt x="594" y="466"/>
                    </a:lnTo>
                    <a:lnTo>
                      <a:pt x="594" y="466"/>
                    </a:lnTo>
                    <a:lnTo>
                      <a:pt x="589" y="466"/>
                    </a:lnTo>
                    <a:lnTo>
                      <a:pt x="586" y="468"/>
                    </a:lnTo>
                    <a:lnTo>
                      <a:pt x="584" y="468"/>
                    </a:lnTo>
                    <a:lnTo>
                      <a:pt x="580" y="468"/>
                    </a:lnTo>
                    <a:lnTo>
                      <a:pt x="579" y="466"/>
                    </a:lnTo>
                    <a:lnTo>
                      <a:pt x="575" y="468"/>
                    </a:lnTo>
                    <a:lnTo>
                      <a:pt x="570" y="468"/>
                    </a:lnTo>
                    <a:lnTo>
                      <a:pt x="568" y="468"/>
                    </a:lnTo>
                    <a:lnTo>
                      <a:pt x="565" y="466"/>
                    </a:lnTo>
                    <a:lnTo>
                      <a:pt x="563" y="462"/>
                    </a:lnTo>
                    <a:lnTo>
                      <a:pt x="565" y="462"/>
                    </a:lnTo>
                    <a:lnTo>
                      <a:pt x="561" y="462"/>
                    </a:lnTo>
                    <a:lnTo>
                      <a:pt x="561" y="466"/>
                    </a:lnTo>
                    <a:lnTo>
                      <a:pt x="561" y="466"/>
                    </a:lnTo>
                    <a:lnTo>
                      <a:pt x="558" y="466"/>
                    </a:lnTo>
                    <a:lnTo>
                      <a:pt x="556" y="466"/>
                    </a:lnTo>
                    <a:lnTo>
                      <a:pt x="549" y="466"/>
                    </a:lnTo>
                    <a:lnTo>
                      <a:pt x="540" y="468"/>
                    </a:lnTo>
                    <a:lnTo>
                      <a:pt x="539" y="471"/>
                    </a:lnTo>
                    <a:lnTo>
                      <a:pt x="532" y="475"/>
                    </a:lnTo>
                    <a:lnTo>
                      <a:pt x="530" y="476"/>
                    </a:lnTo>
                    <a:lnTo>
                      <a:pt x="530" y="480"/>
                    </a:lnTo>
                    <a:lnTo>
                      <a:pt x="532" y="478"/>
                    </a:lnTo>
                    <a:lnTo>
                      <a:pt x="535" y="476"/>
                    </a:lnTo>
                    <a:lnTo>
                      <a:pt x="535" y="476"/>
                    </a:lnTo>
                    <a:lnTo>
                      <a:pt x="535" y="478"/>
                    </a:lnTo>
                    <a:lnTo>
                      <a:pt x="539" y="480"/>
                    </a:lnTo>
                    <a:lnTo>
                      <a:pt x="539" y="480"/>
                    </a:lnTo>
                    <a:lnTo>
                      <a:pt x="532" y="483"/>
                    </a:lnTo>
                    <a:lnTo>
                      <a:pt x="532" y="485"/>
                    </a:lnTo>
                    <a:lnTo>
                      <a:pt x="535" y="489"/>
                    </a:lnTo>
                    <a:lnTo>
                      <a:pt x="539" y="490"/>
                    </a:lnTo>
                    <a:lnTo>
                      <a:pt x="544" y="494"/>
                    </a:lnTo>
                    <a:lnTo>
                      <a:pt x="542" y="494"/>
                    </a:lnTo>
                    <a:lnTo>
                      <a:pt x="540" y="494"/>
                    </a:lnTo>
                    <a:lnTo>
                      <a:pt x="539" y="497"/>
                    </a:lnTo>
                    <a:lnTo>
                      <a:pt x="539" y="494"/>
                    </a:lnTo>
                    <a:lnTo>
                      <a:pt x="539" y="494"/>
                    </a:lnTo>
                    <a:lnTo>
                      <a:pt x="535" y="494"/>
                    </a:lnTo>
                    <a:lnTo>
                      <a:pt x="535" y="490"/>
                    </a:lnTo>
                    <a:lnTo>
                      <a:pt x="530" y="490"/>
                    </a:lnTo>
                    <a:lnTo>
                      <a:pt x="530" y="485"/>
                    </a:lnTo>
                    <a:lnTo>
                      <a:pt x="527" y="485"/>
                    </a:lnTo>
                    <a:lnTo>
                      <a:pt x="527" y="489"/>
                    </a:lnTo>
                    <a:lnTo>
                      <a:pt x="527" y="494"/>
                    </a:lnTo>
                    <a:lnTo>
                      <a:pt x="525" y="494"/>
                    </a:lnTo>
                    <a:lnTo>
                      <a:pt x="523" y="494"/>
                    </a:lnTo>
                    <a:lnTo>
                      <a:pt x="521" y="490"/>
                    </a:lnTo>
                    <a:lnTo>
                      <a:pt x="518" y="494"/>
                    </a:lnTo>
                    <a:lnTo>
                      <a:pt x="516" y="494"/>
                    </a:lnTo>
                    <a:lnTo>
                      <a:pt x="511" y="494"/>
                    </a:lnTo>
                    <a:lnTo>
                      <a:pt x="509" y="490"/>
                    </a:lnTo>
                    <a:lnTo>
                      <a:pt x="507" y="490"/>
                    </a:lnTo>
                    <a:lnTo>
                      <a:pt x="504" y="490"/>
                    </a:lnTo>
                    <a:lnTo>
                      <a:pt x="507" y="490"/>
                    </a:lnTo>
                    <a:lnTo>
                      <a:pt x="507" y="489"/>
                    </a:lnTo>
                    <a:lnTo>
                      <a:pt x="507" y="485"/>
                    </a:lnTo>
                    <a:lnTo>
                      <a:pt x="504" y="485"/>
                    </a:lnTo>
                    <a:lnTo>
                      <a:pt x="504" y="485"/>
                    </a:lnTo>
                    <a:lnTo>
                      <a:pt x="504" y="482"/>
                    </a:lnTo>
                    <a:lnTo>
                      <a:pt x="502" y="482"/>
                    </a:lnTo>
                    <a:lnTo>
                      <a:pt x="500" y="482"/>
                    </a:lnTo>
                    <a:lnTo>
                      <a:pt x="499" y="482"/>
                    </a:lnTo>
                    <a:lnTo>
                      <a:pt x="499" y="480"/>
                    </a:lnTo>
                    <a:lnTo>
                      <a:pt x="497" y="478"/>
                    </a:lnTo>
                    <a:lnTo>
                      <a:pt x="494" y="480"/>
                    </a:lnTo>
                    <a:lnTo>
                      <a:pt x="494" y="482"/>
                    </a:lnTo>
                    <a:lnTo>
                      <a:pt x="494" y="483"/>
                    </a:lnTo>
                    <a:lnTo>
                      <a:pt x="490" y="485"/>
                    </a:lnTo>
                    <a:lnTo>
                      <a:pt x="481" y="483"/>
                    </a:lnTo>
                    <a:lnTo>
                      <a:pt x="481" y="482"/>
                    </a:lnTo>
                    <a:lnTo>
                      <a:pt x="473" y="480"/>
                    </a:lnTo>
                    <a:lnTo>
                      <a:pt x="467" y="480"/>
                    </a:lnTo>
                    <a:lnTo>
                      <a:pt x="462" y="482"/>
                    </a:lnTo>
                    <a:lnTo>
                      <a:pt x="459" y="482"/>
                    </a:lnTo>
                    <a:lnTo>
                      <a:pt x="457" y="483"/>
                    </a:lnTo>
                    <a:lnTo>
                      <a:pt x="454" y="485"/>
                    </a:lnTo>
                    <a:lnTo>
                      <a:pt x="450" y="485"/>
                    </a:lnTo>
                    <a:lnTo>
                      <a:pt x="452" y="485"/>
                    </a:lnTo>
                    <a:lnTo>
                      <a:pt x="450" y="482"/>
                    </a:lnTo>
                    <a:lnTo>
                      <a:pt x="452" y="478"/>
                    </a:lnTo>
                    <a:lnTo>
                      <a:pt x="452" y="475"/>
                    </a:lnTo>
                    <a:lnTo>
                      <a:pt x="450" y="476"/>
                    </a:lnTo>
                    <a:lnTo>
                      <a:pt x="447" y="480"/>
                    </a:lnTo>
                    <a:lnTo>
                      <a:pt x="445" y="480"/>
                    </a:lnTo>
                    <a:lnTo>
                      <a:pt x="443" y="478"/>
                    </a:lnTo>
                    <a:lnTo>
                      <a:pt x="445" y="483"/>
                    </a:lnTo>
                    <a:lnTo>
                      <a:pt x="445" y="485"/>
                    </a:lnTo>
                    <a:lnTo>
                      <a:pt x="447" y="490"/>
                    </a:lnTo>
                    <a:lnTo>
                      <a:pt x="445" y="490"/>
                    </a:lnTo>
                    <a:lnTo>
                      <a:pt x="441" y="490"/>
                    </a:lnTo>
                    <a:lnTo>
                      <a:pt x="436" y="497"/>
                    </a:lnTo>
                    <a:lnTo>
                      <a:pt x="429" y="499"/>
                    </a:lnTo>
                    <a:lnTo>
                      <a:pt x="427" y="499"/>
                    </a:lnTo>
                    <a:lnTo>
                      <a:pt x="424" y="502"/>
                    </a:lnTo>
                    <a:lnTo>
                      <a:pt x="422" y="502"/>
                    </a:lnTo>
                    <a:lnTo>
                      <a:pt x="424" y="499"/>
                    </a:lnTo>
                    <a:lnTo>
                      <a:pt x="422" y="497"/>
                    </a:lnTo>
                    <a:lnTo>
                      <a:pt x="421" y="499"/>
                    </a:lnTo>
                    <a:lnTo>
                      <a:pt x="419" y="497"/>
                    </a:lnTo>
                    <a:lnTo>
                      <a:pt x="415" y="499"/>
                    </a:lnTo>
                    <a:lnTo>
                      <a:pt x="417" y="501"/>
                    </a:lnTo>
                    <a:lnTo>
                      <a:pt x="414" y="502"/>
                    </a:lnTo>
                    <a:lnTo>
                      <a:pt x="412" y="501"/>
                    </a:lnTo>
                    <a:lnTo>
                      <a:pt x="412" y="506"/>
                    </a:lnTo>
                    <a:lnTo>
                      <a:pt x="408" y="508"/>
                    </a:lnTo>
                    <a:lnTo>
                      <a:pt x="408" y="506"/>
                    </a:lnTo>
                    <a:lnTo>
                      <a:pt x="405" y="511"/>
                    </a:lnTo>
                    <a:lnTo>
                      <a:pt x="408" y="513"/>
                    </a:lnTo>
                    <a:lnTo>
                      <a:pt x="403" y="516"/>
                    </a:lnTo>
                    <a:lnTo>
                      <a:pt x="400" y="516"/>
                    </a:lnTo>
                    <a:lnTo>
                      <a:pt x="403" y="522"/>
                    </a:lnTo>
                    <a:lnTo>
                      <a:pt x="400" y="525"/>
                    </a:lnTo>
                    <a:lnTo>
                      <a:pt x="398" y="530"/>
                    </a:lnTo>
                    <a:lnTo>
                      <a:pt x="396" y="536"/>
                    </a:lnTo>
                    <a:lnTo>
                      <a:pt x="398" y="539"/>
                    </a:lnTo>
                    <a:lnTo>
                      <a:pt x="398" y="544"/>
                    </a:lnTo>
                    <a:lnTo>
                      <a:pt x="398" y="548"/>
                    </a:lnTo>
                    <a:lnTo>
                      <a:pt x="398" y="553"/>
                    </a:lnTo>
                    <a:lnTo>
                      <a:pt x="394" y="556"/>
                    </a:lnTo>
                    <a:lnTo>
                      <a:pt x="394" y="555"/>
                    </a:lnTo>
                    <a:lnTo>
                      <a:pt x="393" y="553"/>
                    </a:lnTo>
                    <a:lnTo>
                      <a:pt x="389" y="553"/>
                    </a:lnTo>
                    <a:lnTo>
                      <a:pt x="386" y="553"/>
                    </a:lnTo>
                    <a:lnTo>
                      <a:pt x="381" y="548"/>
                    </a:lnTo>
                    <a:lnTo>
                      <a:pt x="377" y="548"/>
                    </a:lnTo>
                    <a:lnTo>
                      <a:pt x="377" y="544"/>
                    </a:lnTo>
                    <a:lnTo>
                      <a:pt x="374" y="544"/>
                    </a:lnTo>
                    <a:lnTo>
                      <a:pt x="372" y="544"/>
                    </a:lnTo>
                    <a:lnTo>
                      <a:pt x="372" y="544"/>
                    </a:lnTo>
                    <a:lnTo>
                      <a:pt x="370" y="542"/>
                    </a:lnTo>
                    <a:lnTo>
                      <a:pt x="370" y="539"/>
                    </a:lnTo>
                    <a:lnTo>
                      <a:pt x="367" y="529"/>
                    </a:lnTo>
                    <a:lnTo>
                      <a:pt x="367" y="527"/>
                    </a:lnTo>
                    <a:lnTo>
                      <a:pt x="367" y="525"/>
                    </a:lnTo>
                    <a:lnTo>
                      <a:pt x="367" y="525"/>
                    </a:lnTo>
                    <a:lnTo>
                      <a:pt x="367" y="522"/>
                    </a:lnTo>
                    <a:lnTo>
                      <a:pt x="363" y="516"/>
                    </a:lnTo>
                    <a:lnTo>
                      <a:pt x="361" y="513"/>
                    </a:lnTo>
                    <a:lnTo>
                      <a:pt x="361" y="511"/>
                    </a:lnTo>
                    <a:lnTo>
                      <a:pt x="358" y="509"/>
                    </a:lnTo>
                    <a:lnTo>
                      <a:pt x="358" y="508"/>
                    </a:lnTo>
                    <a:lnTo>
                      <a:pt x="358" y="506"/>
                    </a:lnTo>
                    <a:lnTo>
                      <a:pt x="355" y="499"/>
                    </a:lnTo>
                    <a:lnTo>
                      <a:pt x="355" y="497"/>
                    </a:lnTo>
                    <a:lnTo>
                      <a:pt x="353" y="497"/>
                    </a:lnTo>
                    <a:lnTo>
                      <a:pt x="353" y="494"/>
                    </a:lnTo>
                    <a:lnTo>
                      <a:pt x="353" y="490"/>
                    </a:lnTo>
                    <a:lnTo>
                      <a:pt x="351" y="490"/>
                    </a:lnTo>
                    <a:lnTo>
                      <a:pt x="349" y="485"/>
                    </a:lnTo>
                    <a:lnTo>
                      <a:pt x="348" y="482"/>
                    </a:lnTo>
                    <a:lnTo>
                      <a:pt x="344" y="478"/>
                    </a:lnTo>
                    <a:lnTo>
                      <a:pt x="342" y="476"/>
                    </a:lnTo>
                    <a:lnTo>
                      <a:pt x="339" y="475"/>
                    </a:lnTo>
                    <a:lnTo>
                      <a:pt x="337" y="475"/>
                    </a:lnTo>
                    <a:lnTo>
                      <a:pt x="335" y="475"/>
                    </a:lnTo>
                    <a:lnTo>
                      <a:pt x="335" y="475"/>
                    </a:lnTo>
                    <a:lnTo>
                      <a:pt x="332" y="475"/>
                    </a:lnTo>
                    <a:lnTo>
                      <a:pt x="330" y="475"/>
                    </a:lnTo>
                    <a:lnTo>
                      <a:pt x="327" y="475"/>
                    </a:lnTo>
                    <a:lnTo>
                      <a:pt x="325" y="475"/>
                    </a:lnTo>
                    <a:lnTo>
                      <a:pt x="325" y="475"/>
                    </a:lnTo>
                    <a:lnTo>
                      <a:pt x="323" y="475"/>
                    </a:lnTo>
                    <a:lnTo>
                      <a:pt x="323" y="475"/>
                    </a:lnTo>
                    <a:lnTo>
                      <a:pt x="320" y="475"/>
                    </a:lnTo>
                    <a:lnTo>
                      <a:pt x="318" y="476"/>
                    </a:lnTo>
                    <a:lnTo>
                      <a:pt x="316" y="482"/>
                    </a:lnTo>
                    <a:lnTo>
                      <a:pt x="315" y="483"/>
                    </a:lnTo>
                    <a:lnTo>
                      <a:pt x="315" y="485"/>
                    </a:lnTo>
                    <a:lnTo>
                      <a:pt x="315" y="485"/>
                    </a:lnTo>
                    <a:lnTo>
                      <a:pt x="313" y="485"/>
                    </a:lnTo>
                    <a:lnTo>
                      <a:pt x="309" y="489"/>
                    </a:lnTo>
                    <a:lnTo>
                      <a:pt x="309" y="490"/>
                    </a:lnTo>
                    <a:lnTo>
                      <a:pt x="308" y="490"/>
                    </a:lnTo>
                    <a:lnTo>
                      <a:pt x="308" y="490"/>
                    </a:lnTo>
                    <a:lnTo>
                      <a:pt x="308" y="489"/>
                    </a:lnTo>
                    <a:lnTo>
                      <a:pt x="302" y="485"/>
                    </a:lnTo>
                    <a:lnTo>
                      <a:pt x="301" y="485"/>
                    </a:lnTo>
                    <a:lnTo>
                      <a:pt x="299" y="485"/>
                    </a:lnTo>
                    <a:lnTo>
                      <a:pt x="295" y="483"/>
                    </a:lnTo>
                    <a:lnTo>
                      <a:pt x="294" y="483"/>
                    </a:lnTo>
                    <a:lnTo>
                      <a:pt x="292" y="482"/>
                    </a:lnTo>
                    <a:lnTo>
                      <a:pt x="292" y="482"/>
                    </a:lnTo>
                    <a:lnTo>
                      <a:pt x="292" y="480"/>
                    </a:lnTo>
                    <a:lnTo>
                      <a:pt x="290" y="478"/>
                    </a:lnTo>
                    <a:lnTo>
                      <a:pt x="288" y="480"/>
                    </a:lnTo>
                    <a:lnTo>
                      <a:pt x="287" y="478"/>
                    </a:lnTo>
                    <a:lnTo>
                      <a:pt x="287" y="478"/>
                    </a:lnTo>
                    <a:lnTo>
                      <a:pt x="287" y="476"/>
                    </a:lnTo>
                    <a:lnTo>
                      <a:pt x="285" y="475"/>
                    </a:lnTo>
                    <a:lnTo>
                      <a:pt x="285" y="471"/>
                    </a:lnTo>
                    <a:lnTo>
                      <a:pt x="282" y="468"/>
                    </a:lnTo>
                    <a:lnTo>
                      <a:pt x="282" y="466"/>
                    </a:lnTo>
                    <a:lnTo>
                      <a:pt x="282" y="466"/>
                    </a:lnTo>
                    <a:lnTo>
                      <a:pt x="285" y="466"/>
                    </a:lnTo>
                    <a:lnTo>
                      <a:pt x="285" y="462"/>
                    </a:lnTo>
                    <a:lnTo>
                      <a:pt x="282" y="462"/>
                    </a:lnTo>
                    <a:lnTo>
                      <a:pt x="282" y="461"/>
                    </a:lnTo>
                    <a:lnTo>
                      <a:pt x="282" y="461"/>
                    </a:lnTo>
                    <a:lnTo>
                      <a:pt x="280" y="459"/>
                    </a:lnTo>
                    <a:lnTo>
                      <a:pt x="280" y="454"/>
                    </a:lnTo>
                    <a:lnTo>
                      <a:pt x="278" y="452"/>
                    </a:lnTo>
                    <a:lnTo>
                      <a:pt x="275" y="450"/>
                    </a:lnTo>
                    <a:lnTo>
                      <a:pt x="273" y="450"/>
                    </a:lnTo>
                    <a:lnTo>
                      <a:pt x="275" y="449"/>
                    </a:lnTo>
                    <a:lnTo>
                      <a:pt x="275" y="447"/>
                    </a:lnTo>
                    <a:lnTo>
                      <a:pt x="271" y="445"/>
                    </a:lnTo>
                    <a:lnTo>
                      <a:pt x="268" y="443"/>
                    </a:lnTo>
                    <a:lnTo>
                      <a:pt x="269" y="443"/>
                    </a:lnTo>
                    <a:lnTo>
                      <a:pt x="268" y="440"/>
                    </a:lnTo>
                    <a:lnTo>
                      <a:pt x="266" y="440"/>
                    </a:lnTo>
                    <a:lnTo>
                      <a:pt x="266" y="440"/>
                    </a:lnTo>
                    <a:lnTo>
                      <a:pt x="264" y="435"/>
                    </a:lnTo>
                    <a:lnTo>
                      <a:pt x="262" y="433"/>
                    </a:lnTo>
                    <a:lnTo>
                      <a:pt x="259" y="431"/>
                    </a:lnTo>
                    <a:lnTo>
                      <a:pt x="231" y="429"/>
                    </a:lnTo>
                    <a:lnTo>
                      <a:pt x="231" y="435"/>
                    </a:lnTo>
                    <a:lnTo>
                      <a:pt x="182" y="435"/>
                    </a:lnTo>
                    <a:lnTo>
                      <a:pt x="123" y="409"/>
                    </a:lnTo>
                    <a:lnTo>
                      <a:pt x="123" y="407"/>
                    </a:lnTo>
                    <a:lnTo>
                      <a:pt x="123" y="403"/>
                    </a:lnTo>
                    <a:lnTo>
                      <a:pt x="82" y="407"/>
                    </a:lnTo>
                    <a:lnTo>
                      <a:pt x="82" y="403"/>
                    </a:lnTo>
                    <a:lnTo>
                      <a:pt x="82" y="398"/>
                    </a:lnTo>
                    <a:lnTo>
                      <a:pt x="82" y="393"/>
                    </a:lnTo>
                    <a:lnTo>
                      <a:pt x="77" y="384"/>
                    </a:lnTo>
                    <a:lnTo>
                      <a:pt x="73" y="381"/>
                    </a:lnTo>
                    <a:lnTo>
                      <a:pt x="71" y="381"/>
                    </a:lnTo>
                    <a:lnTo>
                      <a:pt x="70" y="381"/>
                    </a:lnTo>
                    <a:lnTo>
                      <a:pt x="68" y="381"/>
                    </a:lnTo>
                    <a:lnTo>
                      <a:pt x="68" y="377"/>
                    </a:lnTo>
                    <a:lnTo>
                      <a:pt x="68" y="376"/>
                    </a:lnTo>
                    <a:lnTo>
                      <a:pt x="63" y="376"/>
                    </a:lnTo>
                    <a:lnTo>
                      <a:pt x="59" y="376"/>
                    </a:lnTo>
                    <a:lnTo>
                      <a:pt x="56" y="372"/>
                    </a:lnTo>
                    <a:lnTo>
                      <a:pt x="56" y="369"/>
                    </a:lnTo>
                    <a:lnTo>
                      <a:pt x="54" y="367"/>
                    </a:lnTo>
                    <a:lnTo>
                      <a:pt x="49" y="367"/>
                    </a:lnTo>
                    <a:lnTo>
                      <a:pt x="47" y="365"/>
                    </a:lnTo>
                    <a:lnTo>
                      <a:pt x="44" y="363"/>
                    </a:lnTo>
                    <a:lnTo>
                      <a:pt x="40" y="363"/>
                    </a:lnTo>
                    <a:lnTo>
                      <a:pt x="37" y="363"/>
                    </a:lnTo>
                    <a:lnTo>
                      <a:pt x="33" y="362"/>
                    </a:lnTo>
                    <a:lnTo>
                      <a:pt x="33" y="358"/>
                    </a:lnTo>
                    <a:lnTo>
                      <a:pt x="33" y="358"/>
                    </a:lnTo>
                    <a:lnTo>
                      <a:pt x="33" y="356"/>
                    </a:lnTo>
                    <a:lnTo>
                      <a:pt x="37" y="351"/>
                    </a:lnTo>
                    <a:lnTo>
                      <a:pt x="33" y="348"/>
                    </a:lnTo>
                    <a:lnTo>
                      <a:pt x="31" y="344"/>
                    </a:lnTo>
                    <a:lnTo>
                      <a:pt x="31" y="344"/>
                    </a:lnTo>
                    <a:lnTo>
                      <a:pt x="33" y="343"/>
                    </a:lnTo>
                    <a:lnTo>
                      <a:pt x="31" y="341"/>
                    </a:lnTo>
                    <a:lnTo>
                      <a:pt x="28" y="337"/>
                    </a:lnTo>
                    <a:lnTo>
                      <a:pt x="24" y="330"/>
                    </a:lnTo>
                    <a:lnTo>
                      <a:pt x="23" y="325"/>
                    </a:lnTo>
                    <a:lnTo>
                      <a:pt x="21" y="322"/>
                    </a:lnTo>
                    <a:lnTo>
                      <a:pt x="21" y="320"/>
                    </a:lnTo>
                    <a:lnTo>
                      <a:pt x="21" y="316"/>
                    </a:lnTo>
                    <a:lnTo>
                      <a:pt x="19" y="313"/>
                    </a:lnTo>
                    <a:lnTo>
                      <a:pt x="19" y="311"/>
                    </a:lnTo>
                    <a:lnTo>
                      <a:pt x="21" y="311"/>
                    </a:lnTo>
                    <a:lnTo>
                      <a:pt x="23" y="311"/>
                    </a:lnTo>
                    <a:lnTo>
                      <a:pt x="23" y="306"/>
                    </a:lnTo>
                    <a:lnTo>
                      <a:pt x="21" y="306"/>
                    </a:lnTo>
                    <a:lnTo>
                      <a:pt x="19" y="303"/>
                    </a:lnTo>
                    <a:lnTo>
                      <a:pt x="17" y="299"/>
                    </a:lnTo>
                    <a:lnTo>
                      <a:pt x="16" y="299"/>
                    </a:lnTo>
                    <a:lnTo>
                      <a:pt x="16" y="297"/>
                    </a:lnTo>
                    <a:lnTo>
                      <a:pt x="17" y="294"/>
                    </a:lnTo>
                    <a:lnTo>
                      <a:pt x="16" y="292"/>
                    </a:lnTo>
                    <a:lnTo>
                      <a:pt x="17" y="290"/>
                    </a:lnTo>
                    <a:lnTo>
                      <a:pt x="17" y="289"/>
                    </a:lnTo>
                    <a:lnTo>
                      <a:pt x="19" y="287"/>
                    </a:lnTo>
                    <a:lnTo>
                      <a:pt x="21" y="287"/>
                    </a:lnTo>
                    <a:lnTo>
                      <a:pt x="23" y="290"/>
                    </a:lnTo>
                    <a:lnTo>
                      <a:pt x="24" y="292"/>
                    </a:lnTo>
                    <a:lnTo>
                      <a:pt x="24" y="290"/>
                    </a:lnTo>
                    <a:lnTo>
                      <a:pt x="23" y="289"/>
                    </a:lnTo>
                    <a:lnTo>
                      <a:pt x="23" y="283"/>
                    </a:lnTo>
                    <a:lnTo>
                      <a:pt x="21" y="283"/>
                    </a:lnTo>
                    <a:lnTo>
                      <a:pt x="21" y="280"/>
                    </a:lnTo>
                    <a:lnTo>
                      <a:pt x="23" y="280"/>
                    </a:lnTo>
                    <a:lnTo>
                      <a:pt x="24" y="280"/>
                    </a:lnTo>
                    <a:lnTo>
                      <a:pt x="28" y="280"/>
                    </a:lnTo>
                    <a:lnTo>
                      <a:pt x="28" y="280"/>
                    </a:lnTo>
                    <a:lnTo>
                      <a:pt x="26" y="280"/>
                    </a:lnTo>
                    <a:lnTo>
                      <a:pt x="24" y="276"/>
                    </a:lnTo>
                    <a:lnTo>
                      <a:pt x="23" y="276"/>
                    </a:lnTo>
                    <a:lnTo>
                      <a:pt x="21" y="275"/>
                    </a:lnTo>
                    <a:lnTo>
                      <a:pt x="21" y="276"/>
                    </a:lnTo>
                    <a:lnTo>
                      <a:pt x="17" y="275"/>
                    </a:lnTo>
                    <a:lnTo>
                      <a:pt x="17" y="280"/>
                    </a:lnTo>
                    <a:lnTo>
                      <a:pt x="17" y="283"/>
                    </a:lnTo>
                    <a:lnTo>
                      <a:pt x="17" y="283"/>
                    </a:lnTo>
                    <a:lnTo>
                      <a:pt x="16" y="283"/>
                    </a:lnTo>
                    <a:lnTo>
                      <a:pt x="16" y="280"/>
                    </a:lnTo>
                    <a:lnTo>
                      <a:pt x="11" y="276"/>
                    </a:lnTo>
                    <a:lnTo>
                      <a:pt x="11" y="275"/>
                    </a:lnTo>
                    <a:lnTo>
                      <a:pt x="11" y="271"/>
                    </a:lnTo>
                    <a:lnTo>
                      <a:pt x="11" y="269"/>
                    </a:lnTo>
                    <a:lnTo>
                      <a:pt x="5" y="259"/>
                    </a:lnTo>
                    <a:lnTo>
                      <a:pt x="4" y="256"/>
                    </a:lnTo>
                    <a:lnTo>
                      <a:pt x="5" y="254"/>
                    </a:lnTo>
                    <a:lnTo>
                      <a:pt x="5" y="252"/>
                    </a:lnTo>
                    <a:lnTo>
                      <a:pt x="5" y="249"/>
                    </a:lnTo>
                    <a:lnTo>
                      <a:pt x="4" y="247"/>
                    </a:lnTo>
                    <a:lnTo>
                      <a:pt x="4" y="243"/>
                    </a:lnTo>
                    <a:lnTo>
                      <a:pt x="5" y="242"/>
                    </a:lnTo>
                    <a:lnTo>
                      <a:pt x="5" y="236"/>
                    </a:lnTo>
                    <a:lnTo>
                      <a:pt x="5" y="229"/>
                    </a:lnTo>
                    <a:lnTo>
                      <a:pt x="4" y="224"/>
                    </a:lnTo>
                    <a:lnTo>
                      <a:pt x="0" y="221"/>
                    </a:lnTo>
                    <a:lnTo>
                      <a:pt x="0" y="216"/>
                    </a:lnTo>
                    <a:lnTo>
                      <a:pt x="2" y="212"/>
                    </a:lnTo>
                    <a:lnTo>
                      <a:pt x="9" y="209"/>
                    </a:lnTo>
                    <a:lnTo>
                      <a:pt x="9" y="203"/>
                    </a:lnTo>
                    <a:lnTo>
                      <a:pt x="9" y="203"/>
                    </a:lnTo>
                    <a:lnTo>
                      <a:pt x="9" y="202"/>
                    </a:lnTo>
                    <a:lnTo>
                      <a:pt x="9" y="198"/>
                    </a:lnTo>
                    <a:lnTo>
                      <a:pt x="11" y="196"/>
                    </a:lnTo>
                    <a:lnTo>
                      <a:pt x="11" y="189"/>
                    </a:lnTo>
                    <a:lnTo>
                      <a:pt x="11" y="184"/>
                    </a:lnTo>
                    <a:lnTo>
                      <a:pt x="11" y="181"/>
                    </a:lnTo>
                    <a:lnTo>
                      <a:pt x="12" y="179"/>
                    </a:lnTo>
                    <a:lnTo>
                      <a:pt x="9" y="176"/>
                    </a:lnTo>
                    <a:lnTo>
                      <a:pt x="9" y="170"/>
                    </a:lnTo>
                    <a:lnTo>
                      <a:pt x="11" y="165"/>
                    </a:lnTo>
                    <a:lnTo>
                      <a:pt x="11" y="158"/>
                    </a:lnTo>
                    <a:lnTo>
                      <a:pt x="12" y="155"/>
                    </a:lnTo>
                    <a:lnTo>
                      <a:pt x="16" y="151"/>
                    </a:lnTo>
                    <a:lnTo>
                      <a:pt x="17" y="146"/>
                    </a:lnTo>
                    <a:lnTo>
                      <a:pt x="19" y="144"/>
                    </a:lnTo>
                    <a:lnTo>
                      <a:pt x="21" y="139"/>
                    </a:lnTo>
                    <a:lnTo>
                      <a:pt x="24" y="136"/>
                    </a:lnTo>
                    <a:lnTo>
                      <a:pt x="28" y="130"/>
                    </a:lnTo>
                    <a:lnTo>
                      <a:pt x="28" y="122"/>
                    </a:lnTo>
                    <a:lnTo>
                      <a:pt x="33" y="115"/>
                    </a:lnTo>
                    <a:lnTo>
                      <a:pt x="33" y="106"/>
                    </a:lnTo>
                    <a:lnTo>
                      <a:pt x="37" y="96"/>
                    </a:lnTo>
                    <a:lnTo>
                      <a:pt x="38" y="92"/>
                    </a:lnTo>
                    <a:lnTo>
                      <a:pt x="42" y="89"/>
                    </a:lnTo>
                    <a:lnTo>
                      <a:pt x="42" y="85"/>
                    </a:lnTo>
                    <a:lnTo>
                      <a:pt x="42" y="80"/>
                    </a:lnTo>
                    <a:lnTo>
                      <a:pt x="45" y="78"/>
                    </a:lnTo>
                    <a:lnTo>
                      <a:pt x="45" y="75"/>
                    </a:lnTo>
                    <a:lnTo>
                      <a:pt x="45" y="75"/>
                    </a:lnTo>
                    <a:lnTo>
                      <a:pt x="49" y="75"/>
                    </a:lnTo>
                    <a:lnTo>
                      <a:pt x="54" y="76"/>
                    </a:lnTo>
                    <a:lnTo>
                      <a:pt x="56" y="78"/>
                    </a:lnTo>
                    <a:lnTo>
                      <a:pt x="59" y="76"/>
                    </a:lnTo>
                    <a:lnTo>
                      <a:pt x="61" y="80"/>
                    </a:lnTo>
                    <a:lnTo>
                      <a:pt x="63" y="83"/>
                    </a:lnTo>
                    <a:lnTo>
                      <a:pt x="63" y="78"/>
                    </a:lnTo>
                    <a:lnTo>
                      <a:pt x="59" y="76"/>
                    </a:lnTo>
                    <a:lnTo>
                      <a:pt x="56" y="76"/>
                    </a:lnTo>
                    <a:lnTo>
                      <a:pt x="56" y="73"/>
                    </a:lnTo>
                    <a:lnTo>
                      <a:pt x="50" y="73"/>
                    </a:lnTo>
                    <a:lnTo>
                      <a:pt x="45" y="71"/>
                    </a:lnTo>
                    <a:lnTo>
                      <a:pt x="45" y="70"/>
                    </a:lnTo>
                    <a:lnTo>
                      <a:pt x="45" y="70"/>
                    </a:lnTo>
                    <a:lnTo>
                      <a:pt x="47" y="70"/>
                    </a:lnTo>
                    <a:lnTo>
                      <a:pt x="49" y="66"/>
                    </a:lnTo>
                    <a:lnTo>
                      <a:pt x="49" y="64"/>
                    </a:lnTo>
                    <a:lnTo>
                      <a:pt x="50" y="61"/>
                    </a:lnTo>
                    <a:lnTo>
                      <a:pt x="47" y="61"/>
                    </a:lnTo>
                    <a:lnTo>
                      <a:pt x="45" y="57"/>
                    </a:lnTo>
                    <a:lnTo>
                      <a:pt x="47" y="56"/>
                    </a:lnTo>
                    <a:lnTo>
                      <a:pt x="49" y="56"/>
                    </a:lnTo>
                    <a:lnTo>
                      <a:pt x="50" y="54"/>
                    </a:lnTo>
                    <a:lnTo>
                      <a:pt x="50" y="52"/>
                    </a:lnTo>
                    <a:lnTo>
                      <a:pt x="47" y="52"/>
                    </a:lnTo>
                    <a:lnTo>
                      <a:pt x="47" y="50"/>
                    </a:lnTo>
                    <a:lnTo>
                      <a:pt x="49" y="45"/>
                    </a:lnTo>
                    <a:lnTo>
                      <a:pt x="47" y="40"/>
                    </a:lnTo>
                    <a:lnTo>
                      <a:pt x="49" y="33"/>
                    </a:lnTo>
                    <a:lnTo>
                      <a:pt x="47" y="26"/>
                    </a:lnTo>
                    <a:lnTo>
                      <a:pt x="47" y="23"/>
                    </a:lnTo>
                    <a:lnTo>
                      <a:pt x="50" y="16"/>
                    </a:lnTo>
                    <a:lnTo>
                      <a:pt x="50" y="12"/>
                    </a:lnTo>
                    <a:lnTo>
                      <a:pt x="52" y="12"/>
                    </a:lnTo>
                    <a:lnTo>
                      <a:pt x="59" y="19"/>
                    </a:lnTo>
                    <a:lnTo>
                      <a:pt x="63" y="23"/>
                    </a:lnTo>
                    <a:lnTo>
                      <a:pt x="71" y="23"/>
                    </a:lnTo>
                    <a:lnTo>
                      <a:pt x="73" y="24"/>
                    </a:lnTo>
                    <a:lnTo>
                      <a:pt x="75" y="28"/>
                    </a:lnTo>
                    <a:lnTo>
                      <a:pt x="77" y="26"/>
                    </a:lnTo>
                    <a:lnTo>
                      <a:pt x="78" y="26"/>
                    </a:lnTo>
                    <a:lnTo>
                      <a:pt x="78" y="30"/>
                    </a:lnTo>
                    <a:lnTo>
                      <a:pt x="78" y="30"/>
                    </a:lnTo>
                    <a:lnTo>
                      <a:pt x="75" y="33"/>
                    </a:lnTo>
                    <a:lnTo>
                      <a:pt x="71" y="35"/>
                    </a:lnTo>
                    <a:lnTo>
                      <a:pt x="71" y="38"/>
                    </a:lnTo>
                    <a:lnTo>
                      <a:pt x="75" y="38"/>
                    </a:lnTo>
                    <a:lnTo>
                      <a:pt x="77" y="33"/>
                    </a:lnTo>
                    <a:lnTo>
                      <a:pt x="78" y="33"/>
                    </a:lnTo>
                    <a:lnTo>
                      <a:pt x="82" y="30"/>
                    </a:lnTo>
                    <a:lnTo>
                      <a:pt x="82" y="33"/>
                    </a:lnTo>
                    <a:lnTo>
                      <a:pt x="78" y="35"/>
                    </a:lnTo>
                    <a:lnTo>
                      <a:pt x="77" y="40"/>
                    </a:lnTo>
                    <a:lnTo>
                      <a:pt x="77" y="43"/>
                    </a:lnTo>
                    <a:lnTo>
                      <a:pt x="77" y="45"/>
                    </a:lnTo>
                    <a:lnTo>
                      <a:pt x="75" y="43"/>
                    </a:lnTo>
                    <a:lnTo>
                      <a:pt x="73" y="45"/>
                    </a:lnTo>
                    <a:lnTo>
                      <a:pt x="71" y="43"/>
                    </a:lnTo>
                    <a:lnTo>
                      <a:pt x="70" y="47"/>
                    </a:lnTo>
                    <a:lnTo>
                      <a:pt x="71" y="49"/>
                    </a:lnTo>
                    <a:lnTo>
                      <a:pt x="73" y="50"/>
                    </a:lnTo>
                    <a:lnTo>
                      <a:pt x="78" y="47"/>
                    </a:lnTo>
                    <a:lnTo>
                      <a:pt x="78" y="43"/>
                    </a:lnTo>
                    <a:lnTo>
                      <a:pt x="78" y="42"/>
                    </a:lnTo>
                    <a:lnTo>
                      <a:pt x="78" y="38"/>
                    </a:lnTo>
                    <a:lnTo>
                      <a:pt x="82" y="38"/>
                    </a:lnTo>
                    <a:lnTo>
                      <a:pt x="82" y="33"/>
                    </a:lnTo>
                    <a:lnTo>
                      <a:pt x="85" y="30"/>
                    </a:lnTo>
                    <a:lnTo>
                      <a:pt x="90" y="28"/>
                    </a:lnTo>
                    <a:lnTo>
                      <a:pt x="87" y="26"/>
                    </a:lnTo>
                    <a:lnTo>
                      <a:pt x="87" y="23"/>
                    </a:lnTo>
                    <a:lnTo>
                      <a:pt x="85" y="23"/>
                    </a:lnTo>
                    <a:lnTo>
                      <a:pt x="87" y="19"/>
                    </a:lnTo>
                    <a:lnTo>
                      <a:pt x="90" y="17"/>
                    </a:lnTo>
                    <a:lnTo>
                      <a:pt x="85" y="16"/>
                    </a:lnTo>
                    <a:lnTo>
                      <a:pt x="85" y="12"/>
                    </a:lnTo>
                    <a:lnTo>
                      <a:pt x="90" y="10"/>
                    </a:lnTo>
                    <a:lnTo>
                      <a:pt x="90" y="10"/>
                    </a:lnTo>
                    <a:lnTo>
                      <a:pt x="85" y="7"/>
                    </a:lnTo>
                    <a:lnTo>
                      <a:pt x="85" y="0"/>
                    </a:lnTo>
                    <a:lnTo>
                      <a:pt x="85" y="0"/>
                    </a:lnTo>
                    <a:lnTo>
                      <a:pt x="85" y="0"/>
                    </a:lnTo>
                    <a:lnTo>
                      <a:pt x="85" y="0"/>
                    </a:lnTo>
                    <a:close/>
                    <a:moveTo>
                      <a:pt x="883" y="243"/>
                    </a:moveTo>
                    <a:lnTo>
                      <a:pt x="883" y="243"/>
                    </a:lnTo>
                    <a:lnTo>
                      <a:pt x="888" y="243"/>
                    </a:lnTo>
                    <a:lnTo>
                      <a:pt x="888" y="243"/>
                    </a:lnTo>
                    <a:lnTo>
                      <a:pt x="890" y="243"/>
                    </a:lnTo>
                    <a:lnTo>
                      <a:pt x="888" y="242"/>
                    </a:lnTo>
                    <a:lnTo>
                      <a:pt x="884" y="242"/>
                    </a:lnTo>
                    <a:lnTo>
                      <a:pt x="884" y="242"/>
                    </a:lnTo>
                    <a:lnTo>
                      <a:pt x="883" y="243"/>
                    </a:lnTo>
                    <a:lnTo>
                      <a:pt x="883" y="243"/>
                    </a:lnTo>
                    <a:lnTo>
                      <a:pt x="883" y="243"/>
                    </a:lnTo>
                    <a:lnTo>
                      <a:pt x="883" y="243"/>
                    </a:lnTo>
                    <a:close/>
                    <a:moveTo>
                      <a:pt x="831" y="257"/>
                    </a:moveTo>
                    <a:lnTo>
                      <a:pt x="829" y="257"/>
                    </a:lnTo>
                    <a:lnTo>
                      <a:pt x="834" y="257"/>
                    </a:lnTo>
                    <a:lnTo>
                      <a:pt x="834" y="256"/>
                    </a:lnTo>
                    <a:lnTo>
                      <a:pt x="838" y="256"/>
                    </a:lnTo>
                    <a:lnTo>
                      <a:pt x="841" y="256"/>
                    </a:lnTo>
                    <a:lnTo>
                      <a:pt x="846" y="254"/>
                    </a:lnTo>
                    <a:lnTo>
                      <a:pt x="848" y="254"/>
                    </a:lnTo>
                    <a:lnTo>
                      <a:pt x="853" y="254"/>
                    </a:lnTo>
                    <a:lnTo>
                      <a:pt x="857" y="252"/>
                    </a:lnTo>
                    <a:lnTo>
                      <a:pt x="857" y="252"/>
                    </a:lnTo>
                    <a:lnTo>
                      <a:pt x="862" y="252"/>
                    </a:lnTo>
                    <a:lnTo>
                      <a:pt x="864" y="249"/>
                    </a:lnTo>
                    <a:lnTo>
                      <a:pt x="860" y="252"/>
                    </a:lnTo>
                    <a:lnTo>
                      <a:pt x="860" y="249"/>
                    </a:lnTo>
                    <a:lnTo>
                      <a:pt x="857" y="252"/>
                    </a:lnTo>
                    <a:lnTo>
                      <a:pt x="857" y="249"/>
                    </a:lnTo>
                    <a:lnTo>
                      <a:pt x="857" y="249"/>
                    </a:lnTo>
                    <a:lnTo>
                      <a:pt x="857" y="249"/>
                    </a:lnTo>
                    <a:lnTo>
                      <a:pt x="853" y="249"/>
                    </a:lnTo>
                    <a:lnTo>
                      <a:pt x="848" y="249"/>
                    </a:lnTo>
                    <a:lnTo>
                      <a:pt x="843" y="252"/>
                    </a:lnTo>
                    <a:lnTo>
                      <a:pt x="839" y="252"/>
                    </a:lnTo>
                    <a:lnTo>
                      <a:pt x="834" y="252"/>
                    </a:lnTo>
                    <a:lnTo>
                      <a:pt x="831" y="252"/>
                    </a:lnTo>
                    <a:lnTo>
                      <a:pt x="829" y="256"/>
                    </a:lnTo>
                    <a:lnTo>
                      <a:pt x="829" y="257"/>
                    </a:lnTo>
                    <a:lnTo>
                      <a:pt x="831" y="257"/>
                    </a:lnTo>
                    <a:lnTo>
                      <a:pt x="831" y="257"/>
                    </a:lnTo>
                    <a:lnTo>
                      <a:pt x="831" y="257"/>
                    </a:lnTo>
                    <a:lnTo>
                      <a:pt x="831" y="257"/>
                    </a:lnTo>
                    <a:close/>
                    <a:moveTo>
                      <a:pt x="85" y="17"/>
                    </a:moveTo>
                    <a:lnTo>
                      <a:pt x="82" y="19"/>
                    </a:lnTo>
                    <a:lnTo>
                      <a:pt x="82" y="24"/>
                    </a:lnTo>
                    <a:lnTo>
                      <a:pt x="82" y="30"/>
                    </a:lnTo>
                    <a:lnTo>
                      <a:pt x="85" y="30"/>
                    </a:lnTo>
                    <a:lnTo>
                      <a:pt x="82" y="23"/>
                    </a:lnTo>
                    <a:lnTo>
                      <a:pt x="82" y="19"/>
                    </a:lnTo>
                    <a:lnTo>
                      <a:pt x="85" y="19"/>
                    </a:lnTo>
                    <a:lnTo>
                      <a:pt x="85" y="17"/>
                    </a:lnTo>
                    <a:lnTo>
                      <a:pt x="85" y="17"/>
                    </a:lnTo>
                    <a:lnTo>
                      <a:pt x="85" y="17"/>
                    </a:lnTo>
                    <a:lnTo>
                      <a:pt x="85" y="17"/>
                    </a:lnTo>
                    <a:close/>
                    <a:moveTo>
                      <a:pt x="408" y="516"/>
                    </a:moveTo>
                    <a:lnTo>
                      <a:pt x="408" y="513"/>
                    </a:lnTo>
                    <a:lnTo>
                      <a:pt x="412" y="511"/>
                    </a:lnTo>
                    <a:lnTo>
                      <a:pt x="414" y="508"/>
                    </a:lnTo>
                    <a:lnTo>
                      <a:pt x="412" y="509"/>
                    </a:lnTo>
                    <a:lnTo>
                      <a:pt x="408" y="516"/>
                    </a:lnTo>
                    <a:lnTo>
                      <a:pt x="408" y="516"/>
                    </a:lnTo>
                    <a:lnTo>
                      <a:pt x="408" y="516"/>
                    </a:lnTo>
                    <a:lnTo>
                      <a:pt x="408" y="516"/>
                    </a:lnTo>
                    <a:close/>
                    <a:moveTo>
                      <a:pt x="403" y="525"/>
                    </a:moveTo>
                    <a:lnTo>
                      <a:pt x="405" y="525"/>
                    </a:lnTo>
                    <a:lnTo>
                      <a:pt x="407" y="520"/>
                    </a:lnTo>
                    <a:lnTo>
                      <a:pt x="407" y="516"/>
                    </a:lnTo>
                    <a:lnTo>
                      <a:pt x="403" y="525"/>
                    </a:lnTo>
                    <a:lnTo>
                      <a:pt x="403" y="525"/>
                    </a:lnTo>
                    <a:lnTo>
                      <a:pt x="403" y="525"/>
                    </a:lnTo>
                    <a:lnTo>
                      <a:pt x="403" y="525"/>
                    </a:lnTo>
                    <a:close/>
                    <a:moveTo>
                      <a:pt x="400" y="548"/>
                    </a:moveTo>
                    <a:lnTo>
                      <a:pt x="400" y="542"/>
                    </a:lnTo>
                    <a:lnTo>
                      <a:pt x="400" y="536"/>
                    </a:lnTo>
                    <a:lnTo>
                      <a:pt x="403" y="527"/>
                    </a:lnTo>
                    <a:lnTo>
                      <a:pt x="400" y="534"/>
                    </a:lnTo>
                    <a:lnTo>
                      <a:pt x="400" y="542"/>
                    </a:lnTo>
                    <a:lnTo>
                      <a:pt x="400" y="542"/>
                    </a:lnTo>
                    <a:lnTo>
                      <a:pt x="400" y="548"/>
                    </a:lnTo>
                    <a:lnTo>
                      <a:pt x="400" y="548"/>
                    </a:lnTo>
                    <a:lnTo>
                      <a:pt x="400" y="548"/>
                    </a:lnTo>
                    <a:lnTo>
                      <a:pt x="400" y="548"/>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grpSp>
        <p:grpSp>
          <p:nvGrpSpPr>
            <p:cNvPr id="9" name="Groupe 211">
              <a:extLst>
                <a:ext uri="{FF2B5EF4-FFF2-40B4-BE49-F238E27FC236}">
                  <a16:creationId xmlns:a16="http://schemas.microsoft.com/office/drawing/2014/main" id="{A6E6FB32-7CE6-1CA9-D2E4-08866466F75E}"/>
                </a:ext>
              </a:extLst>
            </p:cNvPr>
            <p:cNvGrpSpPr/>
            <p:nvPr/>
          </p:nvGrpSpPr>
          <p:grpSpPr>
            <a:xfrm>
              <a:off x="7184897" y="4799381"/>
              <a:ext cx="1128123" cy="1446756"/>
              <a:chOff x="1382712" y="3289300"/>
              <a:chExt cx="2152651" cy="2760663"/>
            </a:xfrm>
            <a:solidFill>
              <a:schemeClr val="accent1"/>
            </a:solidFill>
          </p:grpSpPr>
          <p:sp>
            <p:nvSpPr>
              <p:cNvPr id="235" name="Freeform 42">
                <a:extLst>
                  <a:ext uri="{FF2B5EF4-FFF2-40B4-BE49-F238E27FC236}">
                    <a16:creationId xmlns:a16="http://schemas.microsoft.com/office/drawing/2014/main" id="{EDDBDB32-9644-7154-20CA-86BEF3F49DB7}"/>
                  </a:ext>
                </a:extLst>
              </p:cNvPr>
              <p:cNvSpPr>
                <a:spLocks/>
              </p:cNvSpPr>
              <p:nvPr/>
            </p:nvSpPr>
            <p:spPr bwMode="auto">
              <a:xfrm>
                <a:off x="1990724" y="3770311"/>
                <a:ext cx="107951" cy="115889"/>
              </a:xfrm>
              <a:custGeom>
                <a:avLst/>
                <a:gdLst/>
                <a:ahLst/>
                <a:cxnLst>
                  <a:cxn ang="0">
                    <a:pos x="35" y="73"/>
                  </a:cxn>
                  <a:cxn ang="0">
                    <a:pos x="37" y="67"/>
                  </a:cxn>
                  <a:cxn ang="0">
                    <a:pos x="46" y="64"/>
                  </a:cxn>
                  <a:cxn ang="0">
                    <a:pos x="49" y="61"/>
                  </a:cxn>
                  <a:cxn ang="0">
                    <a:pos x="51" y="54"/>
                  </a:cxn>
                  <a:cxn ang="0">
                    <a:pos x="60" y="45"/>
                  </a:cxn>
                  <a:cxn ang="0">
                    <a:pos x="65" y="41"/>
                  </a:cxn>
                  <a:cxn ang="0">
                    <a:pos x="68" y="38"/>
                  </a:cxn>
                  <a:cxn ang="0">
                    <a:pos x="68" y="34"/>
                  </a:cxn>
                  <a:cxn ang="0">
                    <a:pos x="63" y="38"/>
                  </a:cxn>
                  <a:cxn ang="0">
                    <a:pos x="60" y="34"/>
                  </a:cxn>
                  <a:cxn ang="0">
                    <a:pos x="56" y="33"/>
                  </a:cxn>
                  <a:cxn ang="0">
                    <a:pos x="53" y="33"/>
                  </a:cxn>
                  <a:cxn ang="0">
                    <a:pos x="53" y="0"/>
                  </a:cxn>
                  <a:cxn ang="0">
                    <a:pos x="23" y="10"/>
                  </a:cxn>
                  <a:cxn ang="0">
                    <a:pos x="20" y="12"/>
                  </a:cxn>
                  <a:cxn ang="0">
                    <a:pos x="23" y="17"/>
                  </a:cxn>
                  <a:cxn ang="0">
                    <a:pos x="27" y="19"/>
                  </a:cxn>
                  <a:cxn ang="0">
                    <a:pos x="28" y="22"/>
                  </a:cxn>
                  <a:cxn ang="0">
                    <a:pos x="33" y="26"/>
                  </a:cxn>
                  <a:cxn ang="0">
                    <a:pos x="35" y="27"/>
                  </a:cxn>
                  <a:cxn ang="0">
                    <a:pos x="11" y="31"/>
                  </a:cxn>
                  <a:cxn ang="0">
                    <a:pos x="2" y="50"/>
                  </a:cxn>
                  <a:cxn ang="0">
                    <a:pos x="2" y="54"/>
                  </a:cxn>
                  <a:cxn ang="0">
                    <a:pos x="4" y="54"/>
                  </a:cxn>
                  <a:cxn ang="0">
                    <a:pos x="2" y="57"/>
                  </a:cxn>
                  <a:cxn ang="0">
                    <a:pos x="0" y="59"/>
                  </a:cxn>
                  <a:cxn ang="0">
                    <a:pos x="6" y="64"/>
                  </a:cxn>
                  <a:cxn ang="0">
                    <a:pos x="9" y="69"/>
                  </a:cxn>
                  <a:cxn ang="0">
                    <a:pos x="23" y="73"/>
                  </a:cxn>
                  <a:cxn ang="0">
                    <a:pos x="33" y="73"/>
                  </a:cxn>
                  <a:cxn ang="0">
                    <a:pos x="33" y="73"/>
                  </a:cxn>
                </a:cxnLst>
                <a:rect l="0" t="0" r="r" b="b"/>
                <a:pathLst>
                  <a:path w="68" h="73">
                    <a:moveTo>
                      <a:pt x="33" y="73"/>
                    </a:moveTo>
                    <a:lnTo>
                      <a:pt x="35" y="73"/>
                    </a:lnTo>
                    <a:lnTo>
                      <a:pt x="35" y="71"/>
                    </a:lnTo>
                    <a:lnTo>
                      <a:pt x="37" y="67"/>
                    </a:lnTo>
                    <a:lnTo>
                      <a:pt x="42" y="64"/>
                    </a:lnTo>
                    <a:lnTo>
                      <a:pt x="46" y="64"/>
                    </a:lnTo>
                    <a:lnTo>
                      <a:pt x="46" y="64"/>
                    </a:lnTo>
                    <a:lnTo>
                      <a:pt x="49" y="61"/>
                    </a:lnTo>
                    <a:lnTo>
                      <a:pt x="53" y="55"/>
                    </a:lnTo>
                    <a:lnTo>
                      <a:pt x="51" y="54"/>
                    </a:lnTo>
                    <a:lnTo>
                      <a:pt x="54" y="50"/>
                    </a:lnTo>
                    <a:lnTo>
                      <a:pt x="60" y="45"/>
                    </a:lnTo>
                    <a:lnTo>
                      <a:pt x="60" y="45"/>
                    </a:lnTo>
                    <a:lnTo>
                      <a:pt x="65" y="41"/>
                    </a:lnTo>
                    <a:lnTo>
                      <a:pt x="66" y="40"/>
                    </a:lnTo>
                    <a:lnTo>
                      <a:pt x="68" y="38"/>
                    </a:lnTo>
                    <a:lnTo>
                      <a:pt x="68" y="36"/>
                    </a:lnTo>
                    <a:lnTo>
                      <a:pt x="68" y="34"/>
                    </a:lnTo>
                    <a:lnTo>
                      <a:pt x="65" y="34"/>
                    </a:lnTo>
                    <a:lnTo>
                      <a:pt x="63" y="38"/>
                    </a:lnTo>
                    <a:lnTo>
                      <a:pt x="63" y="34"/>
                    </a:lnTo>
                    <a:lnTo>
                      <a:pt x="60" y="34"/>
                    </a:lnTo>
                    <a:lnTo>
                      <a:pt x="58" y="33"/>
                    </a:lnTo>
                    <a:lnTo>
                      <a:pt x="56" y="33"/>
                    </a:lnTo>
                    <a:lnTo>
                      <a:pt x="56" y="33"/>
                    </a:lnTo>
                    <a:lnTo>
                      <a:pt x="53" y="33"/>
                    </a:lnTo>
                    <a:lnTo>
                      <a:pt x="53" y="0"/>
                    </a:lnTo>
                    <a:lnTo>
                      <a:pt x="53" y="0"/>
                    </a:lnTo>
                    <a:lnTo>
                      <a:pt x="23" y="0"/>
                    </a:lnTo>
                    <a:lnTo>
                      <a:pt x="23" y="10"/>
                    </a:lnTo>
                    <a:lnTo>
                      <a:pt x="16" y="10"/>
                    </a:lnTo>
                    <a:lnTo>
                      <a:pt x="20" y="12"/>
                    </a:lnTo>
                    <a:lnTo>
                      <a:pt x="20" y="14"/>
                    </a:lnTo>
                    <a:lnTo>
                      <a:pt x="23" y="17"/>
                    </a:lnTo>
                    <a:lnTo>
                      <a:pt x="27" y="19"/>
                    </a:lnTo>
                    <a:lnTo>
                      <a:pt x="27" y="19"/>
                    </a:lnTo>
                    <a:lnTo>
                      <a:pt x="28" y="22"/>
                    </a:lnTo>
                    <a:lnTo>
                      <a:pt x="28" y="22"/>
                    </a:lnTo>
                    <a:lnTo>
                      <a:pt x="30" y="26"/>
                    </a:lnTo>
                    <a:lnTo>
                      <a:pt x="33" y="26"/>
                    </a:lnTo>
                    <a:lnTo>
                      <a:pt x="35" y="26"/>
                    </a:lnTo>
                    <a:lnTo>
                      <a:pt x="35" y="27"/>
                    </a:lnTo>
                    <a:lnTo>
                      <a:pt x="33" y="31"/>
                    </a:lnTo>
                    <a:lnTo>
                      <a:pt x="11" y="31"/>
                    </a:lnTo>
                    <a:lnTo>
                      <a:pt x="2" y="48"/>
                    </a:lnTo>
                    <a:lnTo>
                      <a:pt x="2" y="50"/>
                    </a:lnTo>
                    <a:lnTo>
                      <a:pt x="2" y="50"/>
                    </a:lnTo>
                    <a:lnTo>
                      <a:pt x="2" y="54"/>
                    </a:lnTo>
                    <a:lnTo>
                      <a:pt x="4" y="54"/>
                    </a:lnTo>
                    <a:lnTo>
                      <a:pt x="4" y="54"/>
                    </a:lnTo>
                    <a:lnTo>
                      <a:pt x="4" y="55"/>
                    </a:lnTo>
                    <a:lnTo>
                      <a:pt x="2" y="57"/>
                    </a:lnTo>
                    <a:lnTo>
                      <a:pt x="0" y="59"/>
                    </a:lnTo>
                    <a:lnTo>
                      <a:pt x="0" y="59"/>
                    </a:lnTo>
                    <a:lnTo>
                      <a:pt x="4" y="62"/>
                    </a:lnTo>
                    <a:lnTo>
                      <a:pt x="6" y="64"/>
                    </a:lnTo>
                    <a:lnTo>
                      <a:pt x="9" y="64"/>
                    </a:lnTo>
                    <a:lnTo>
                      <a:pt x="9" y="69"/>
                    </a:lnTo>
                    <a:lnTo>
                      <a:pt x="20" y="73"/>
                    </a:lnTo>
                    <a:lnTo>
                      <a:pt x="23" y="73"/>
                    </a:lnTo>
                    <a:lnTo>
                      <a:pt x="27" y="73"/>
                    </a:lnTo>
                    <a:lnTo>
                      <a:pt x="33" y="73"/>
                    </a:lnTo>
                    <a:lnTo>
                      <a:pt x="33" y="73"/>
                    </a:lnTo>
                    <a:lnTo>
                      <a:pt x="33" y="73"/>
                    </a:lnTo>
                    <a:close/>
                  </a:path>
                </a:pathLst>
              </a:custGeom>
              <a:grp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36" name="Freeform 43">
                <a:extLst>
                  <a:ext uri="{FF2B5EF4-FFF2-40B4-BE49-F238E27FC236}">
                    <a16:creationId xmlns:a16="http://schemas.microsoft.com/office/drawing/2014/main" id="{75FEC2BA-4082-5C04-312E-E7C156814D49}"/>
                  </a:ext>
                </a:extLst>
              </p:cNvPr>
              <p:cNvSpPr>
                <a:spLocks noEditPoints="1"/>
              </p:cNvSpPr>
              <p:nvPr/>
            </p:nvSpPr>
            <p:spPr bwMode="auto">
              <a:xfrm>
                <a:off x="1382712" y="3289300"/>
                <a:ext cx="771525" cy="574676"/>
              </a:xfrm>
              <a:custGeom>
                <a:avLst/>
                <a:gdLst/>
                <a:ahLst/>
                <a:cxnLst>
                  <a:cxn ang="0">
                    <a:pos x="182" y="35"/>
                  </a:cxn>
                  <a:cxn ang="0">
                    <a:pos x="196" y="49"/>
                  </a:cxn>
                  <a:cxn ang="0">
                    <a:pos x="201" y="71"/>
                  </a:cxn>
                  <a:cxn ang="0">
                    <a:pos x="215" y="80"/>
                  </a:cxn>
                  <a:cxn ang="0">
                    <a:pos x="231" y="80"/>
                  </a:cxn>
                  <a:cxn ang="0">
                    <a:pos x="251" y="70"/>
                  </a:cxn>
                  <a:cxn ang="0">
                    <a:pos x="269" y="92"/>
                  </a:cxn>
                  <a:cxn ang="0">
                    <a:pos x="283" y="122"/>
                  </a:cxn>
                  <a:cxn ang="0">
                    <a:pos x="302" y="148"/>
                  </a:cxn>
                  <a:cxn ang="0">
                    <a:pos x="314" y="153"/>
                  </a:cxn>
                  <a:cxn ang="0">
                    <a:pos x="305" y="171"/>
                  </a:cxn>
                  <a:cxn ang="0">
                    <a:pos x="298" y="214"/>
                  </a:cxn>
                  <a:cxn ang="0">
                    <a:pos x="304" y="242"/>
                  </a:cxn>
                  <a:cxn ang="0">
                    <a:pos x="331" y="284"/>
                  </a:cxn>
                  <a:cxn ang="0">
                    <a:pos x="368" y="290"/>
                  </a:cxn>
                  <a:cxn ang="0">
                    <a:pos x="397" y="294"/>
                  </a:cxn>
                  <a:cxn ang="0">
                    <a:pos x="413" y="270"/>
                  </a:cxn>
                  <a:cxn ang="0">
                    <a:pos x="458" y="235"/>
                  </a:cxn>
                  <a:cxn ang="0">
                    <a:pos x="479" y="252"/>
                  </a:cxn>
                  <a:cxn ang="0">
                    <a:pos x="467" y="278"/>
                  </a:cxn>
                  <a:cxn ang="0">
                    <a:pos x="460" y="285"/>
                  </a:cxn>
                  <a:cxn ang="0">
                    <a:pos x="441" y="303"/>
                  </a:cxn>
                  <a:cxn ang="0">
                    <a:pos x="403" y="317"/>
                  </a:cxn>
                  <a:cxn ang="0">
                    <a:pos x="392" y="334"/>
                  </a:cxn>
                  <a:cxn ang="0">
                    <a:pos x="378" y="358"/>
                  </a:cxn>
                  <a:cxn ang="0">
                    <a:pos x="345" y="330"/>
                  </a:cxn>
                  <a:cxn ang="0">
                    <a:pos x="345" y="330"/>
                  </a:cxn>
                  <a:cxn ang="0">
                    <a:pos x="338" y="334"/>
                  </a:cxn>
                  <a:cxn ang="0">
                    <a:pos x="283" y="332"/>
                  </a:cxn>
                  <a:cxn ang="0">
                    <a:pos x="246" y="317"/>
                  </a:cxn>
                  <a:cxn ang="0">
                    <a:pos x="203" y="297"/>
                  </a:cxn>
                  <a:cxn ang="0">
                    <a:pos x="173" y="277"/>
                  </a:cxn>
                  <a:cxn ang="0">
                    <a:pos x="166" y="252"/>
                  </a:cxn>
                  <a:cxn ang="0">
                    <a:pos x="165" y="216"/>
                  </a:cxn>
                  <a:cxn ang="0">
                    <a:pos x="130" y="172"/>
                  </a:cxn>
                  <a:cxn ang="0">
                    <a:pos x="111" y="150"/>
                  </a:cxn>
                  <a:cxn ang="0">
                    <a:pos x="114" y="134"/>
                  </a:cxn>
                  <a:cxn ang="0">
                    <a:pos x="93" y="108"/>
                  </a:cxn>
                  <a:cxn ang="0">
                    <a:pos x="76" y="91"/>
                  </a:cxn>
                  <a:cxn ang="0">
                    <a:pos x="64" y="61"/>
                  </a:cxn>
                  <a:cxn ang="0">
                    <a:pos x="53" y="30"/>
                  </a:cxn>
                  <a:cxn ang="0">
                    <a:pos x="34" y="35"/>
                  </a:cxn>
                  <a:cxn ang="0">
                    <a:pos x="48" y="80"/>
                  </a:cxn>
                  <a:cxn ang="0">
                    <a:pos x="64" y="106"/>
                  </a:cxn>
                  <a:cxn ang="0">
                    <a:pos x="74" y="125"/>
                  </a:cxn>
                  <a:cxn ang="0">
                    <a:pos x="83" y="157"/>
                  </a:cxn>
                  <a:cxn ang="0">
                    <a:pos x="92" y="176"/>
                  </a:cxn>
                  <a:cxn ang="0">
                    <a:pos x="97" y="204"/>
                  </a:cxn>
                  <a:cxn ang="0">
                    <a:pos x="71" y="172"/>
                  </a:cxn>
                  <a:cxn ang="0">
                    <a:pos x="59" y="136"/>
                  </a:cxn>
                  <a:cxn ang="0">
                    <a:pos x="41" y="122"/>
                  </a:cxn>
                  <a:cxn ang="0">
                    <a:pos x="26" y="103"/>
                  </a:cxn>
                  <a:cxn ang="0">
                    <a:pos x="36" y="94"/>
                  </a:cxn>
                  <a:cxn ang="0">
                    <a:pos x="17" y="64"/>
                  </a:cxn>
                  <a:cxn ang="0">
                    <a:pos x="10" y="33"/>
                  </a:cxn>
                  <a:cxn ang="0">
                    <a:pos x="0" y="4"/>
                  </a:cxn>
                  <a:cxn ang="0">
                    <a:pos x="90" y="172"/>
                  </a:cxn>
                  <a:cxn ang="0">
                    <a:pos x="307" y="165"/>
                  </a:cxn>
                  <a:cxn ang="0">
                    <a:pos x="307" y="172"/>
                  </a:cxn>
                </a:cxnLst>
                <a:rect l="0" t="0" r="r" b="b"/>
                <a:pathLst>
                  <a:path w="486" h="362">
                    <a:moveTo>
                      <a:pt x="0" y="4"/>
                    </a:moveTo>
                    <a:lnTo>
                      <a:pt x="39" y="0"/>
                    </a:lnTo>
                    <a:lnTo>
                      <a:pt x="41" y="4"/>
                    </a:lnTo>
                    <a:lnTo>
                      <a:pt x="39" y="4"/>
                    </a:lnTo>
                    <a:lnTo>
                      <a:pt x="98" y="30"/>
                    </a:lnTo>
                    <a:lnTo>
                      <a:pt x="147" y="31"/>
                    </a:lnTo>
                    <a:lnTo>
                      <a:pt x="147" y="26"/>
                    </a:lnTo>
                    <a:lnTo>
                      <a:pt x="173" y="26"/>
                    </a:lnTo>
                    <a:lnTo>
                      <a:pt x="178" y="30"/>
                    </a:lnTo>
                    <a:lnTo>
                      <a:pt x="180" y="31"/>
                    </a:lnTo>
                    <a:lnTo>
                      <a:pt x="182" y="35"/>
                    </a:lnTo>
                    <a:lnTo>
                      <a:pt x="182" y="35"/>
                    </a:lnTo>
                    <a:lnTo>
                      <a:pt x="184" y="35"/>
                    </a:lnTo>
                    <a:lnTo>
                      <a:pt x="185" y="38"/>
                    </a:lnTo>
                    <a:lnTo>
                      <a:pt x="184" y="40"/>
                    </a:lnTo>
                    <a:lnTo>
                      <a:pt x="187" y="42"/>
                    </a:lnTo>
                    <a:lnTo>
                      <a:pt x="189" y="44"/>
                    </a:lnTo>
                    <a:lnTo>
                      <a:pt x="189" y="45"/>
                    </a:lnTo>
                    <a:lnTo>
                      <a:pt x="189" y="45"/>
                    </a:lnTo>
                    <a:lnTo>
                      <a:pt x="189" y="45"/>
                    </a:lnTo>
                    <a:lnTo>
                      <a:pt x="192" y="49"/>
                    </a:lnTo>
                    <a:lnTo>
                      <a:pt x="196" y="49"/>
                    </a:lnTo>
                    <a:lnTo>
                      <a:pt x="196" y="54"/>
                    </a:lnTo>
                    <a:lnTo>
                      <a:pt x="198" y="56"/>
                    </a:lnTo>
                    <a:lnTo>
                      <a:pt x="198" y="56"/>
                    </a:lnTo>
                    <a:lnTo>
                      <a:pt x="198" y="57"/>
                    </a:lnTo>
                    <a:lnTo>
                      <a:pt x="201" y="59"/>
                    </a:lnTo>
                    <a:lnTo>
                      <a:pt x="201" y="61"/>
                    </a:lnTo>
                    <a:lnTo>
                      <a:pt x="198" y="63"/>
                    </a:lnTo>
                    <a:lnTo>
                      <a:pt x="198" y="63"/>
                    </a:lnTo>
                    <a:lnTo>
                      <a:pt x="198" y="64"/>
                    </a:lnTo>
                    <a:lnTo>
                      <a:pt x="201" y="68"/>
                    </a:lnTo>
                    <a:lnTo>
                      <a:pt x="201" y="71"/>
                    </a:lnTo>
                    <a:lnTo>
                      <a:pt x="203" y="71"/>
                    </a:lnTo>
                    <a:lnTo>
                      <a:pt x="203" y="75"/>
                    </a:lnTo>
                    <a:lnTo>
                      <a:pt x="203" y="75"/>
                    </a:lnTo>
                    <a:lnTo>
                      <a:pt x="204" y="75"/>
                    </a:lnTo>
                    <a:lnTo>
                      <a:pt x="206" y="75"/>
                    </a:lnTo>
                    <a:lnTo>
                      <a:pt x="208" y="75"/>
                    </a:lnTo>
                    <a:lnTo>
                      <a:pt x="208" y="77"/>
                    </a:lnTo>
                    <a:lnTo>
                      <a:pt x="208" y="77"/>
                    </a:lnTo>
                    <a:lnTo>
                      <a:pt x="210" y="80"/>
                    </a:lnTo>
                    <a:lnTo>
                      <a:pt x="211" y="80"/>
                    </a:lnTo>
                    <a:lnTo>
                      <a:pt x="215" y="80"/>
                    </a:lnTo>
                    <a:lnTo>
                      <a:pt x="215" y="82"/>
                    </a:lnTo>
                    <a:lnTo>
                      <a:pt x="218" y="82"/>
                    </a:lnTo>
                    <a:lnTo>
                      <a:pt x="224" y="84"/>
                    </a:lnTo>
                    <a:lnTo>
                      <a:pt x="224" y="85"/>
                    </a:lnTo>
                    <a:lnTo>
                      <a:pt x="224" y="85"/>
                    </a:lnTo>
                    <a:lnTo>
                      <a:pt x="225" y="85"/>
                    </a:lnTo>
                    <a:lnTo>
                      <a:pt x="225" y="84"/>
                    </a:lnTo>
                    <a:lnTo>
                      <a:pt x="229" y="82"/>
                    </a:lnTo>
                    <a:lnTo>
                      <a:pt x="231" y="82"/>
                    </a:lnTo>
                    <a:lnTo>
                      <a:pt x="231" y="80"/>
                    </a:lnTo>
                    <a:lnTo>
                      <a:pt x="231" y="80"/>
                    </a:lnTo>
                    <a:lnTo>
                      <a:pt x="232" y="77"/>
                    </a:lnTo>
                    <a:lnTo>
                      <a:pt x="234" y="71"/>
                    </a:lnTo>
                    <a:lnTo>
                      <a:pt x="236" y="71"/>
                    </a:lnTo>
                    <a:lnTo>
                      <a:pt x="239" y="71"/>
                    </a:lnTo>
                    <a:lnTo>
                      <a:pt x="239" y="71"/>
                    </a:lnTo>
                    <a:lnTo>
                      <a:pt x="241" y="71"/>
                    </a:lnTo>
                    <a:lnTo>
                      <a:pt x="241" y="71"/>
                    </a:lnTo>
                    <a:lnTo>
                      <a:pt x="243" y="70"/>
                    </a:lnTo>
                    <a:lnTo>
                      <a:pt x="246" y="70"/>
                    </a:lnTo>
                    <a:lnTo>
                      <a:pt x="248" y="70"/>
                    </a:lnTo>
                    <a:lnTo>
                      <a:pt x="251" y="70"/>
                    </a:lnTo>
                    <a:lnTo>
                      <a:pt x="251" y="70"/>
                    </a:lnTo>
                    <a:lnTo>
                      <a:pt x="253" y="71"/>
                    </a:lnTo>
                    <a:lnTo>
                      <a:pt x="255" y="71"/>
                    </a:lnTo>
                    <a:lnTo>
                      <a:pt x="258" y="71"/>
                    </a:lnTo>
                    <a:lnTo>
                      <a:pt x="260" y="75"/>
                    </a:lnTo>
                    <a:lnTo>
                      <a:pt x="264" y="77"/>
                    </a:lnTo>
                    <a:lnTo>
                      <a:pt x="265" y="80"/>
                    </a:lnTo>
                    <a:lnTo>
                      <a:pt x="265" y="85"/>
                    </a:lnTo>
                    <a:lnTo>
                      <a:pt x="269" y="85"/>
                    </a:lnTo>
                    <a:lnTo>
                      <a:pt x="269" y="89"/>
                    </a:lnTo>
                    <a:lnTo>
                      <a:pt x="269" y="92"/>
                    </a:lnTo>
                    <a:lnTo>
                      <a:pt x="269" y="94"/>
                    </a:lnTo>
                    <a:lnTo>
                      <a:pt x="271" y="94"/>
                    </a:lnTo>
                    <a:lnTo>
                      <a:pt x="272" y="103"/>
                    </a:lnTo>
                    <a:lnTo>
                      <a:pt x="274" y="103"/>
                    </a:lnTo>
                    <a:lnTo>
                      <a:pt x="274" y="104"/>
                    </a:lnTo>
                    <a:lnTo>
                      <a:pt x="277" y="106"/>
                    </a:lnTo>
                    <a:lnTo>
                      <a:pt x="277" y="110"/>
                    </a:lnTo>
                    <a:lnTo>
                      <a:pt x="279" y="113"/>
                    </a:lnTo>
                    <a:lnTo>
                      <a:pt x="283" y="117"/>
                    </a:lnTo>
                    <a:lnTo>
                      <a:pt x="283" y="120"/>
                    </a:lnTo>
                    <a:lnTo>
                      <a:pt x="283" y="122"/>
                    </a:lnTo>
                    <a:lnTo>
                      <a:pt x="283" y="122"/>
                    </a:lnTo>
                    <a:lnTo>
                      <a:pt x="283" y="125"/>
                    </a:lnTo>
                    <a:lnTo>
                      <a:pt x="286" y="134"/>
                    </a:lnTo>
                    <a:lnTo>
                      <a:pt x="286" y="137"/>
                    </a:lnTo>
                    <a:lnTo>
                      <a:pt x="288" y="141"/>
                    </a:lnTo>
                    <a:lnTo>
                      <a:pt x="288" y="141"/>
                    </a:lnTo>
                    <a:lnTo>
                      <a:pt x="288" y="141"/>
                    </a:lnTo>
                    <a:lnTo>
                      <a:pt x="291" y="141"/>
                    </a:lnTo>
                    <a:lnTo>
                      <a:pt x="293" y="143"/>
                    </a:lnTo>
                    <a:lnTo>
                      <a:pt x="297" y="144"/>
                    </a:lnTo>
                    <a:lnTo>
                      <a:pt x="302" y="148"/>
                    </a:lnTo>
                    <a:lnTo>
                      <a:pt x="305" y="148"/>
                    </a:lnTo>
                    <a:lnTo>
                      <a:pt x="309" y="148"/>
                    </a:lnTo>
                    <a:lnTo>
                      <a:pt x="310" y="150"/>
                    </a:lnTo>
                    <a:lnTo>
                      <a:pt x="310" y="153"/>
                    </a:lnTo>
                    <a:lnTo>
                      <a:pt x="310" y="153"/>
                    </a:lnTo>
                    <a:lnTo>
                      <a:pt x="314" y="153"/>
                    </a:lnTo>
                    <a:lnTo>
                      <a:pt x="314" y="148"/>
                    </a:lnTo>
                    <a:lnTo>
                      <a:pt x="316" y="144"/>
                    </a:lnTo>
                    <a:lnTo>
                      <a:pt x="316" y="148"/>
                    </a:lnTo>
                    <a:lnTo>
                      <a:pt x="314" y="153"/>
                    </a:lnTo>
                    <a:lnTo>
                      <a:pt x="314" y="153"/>
                    </a:lnTo>
                    <a:lnTo>
                      <a:pt x="314" y="157"/>
                    </a:lnTo>
                    <a:lnTo>
                      <a:pt x="310" y="160"/>
                    </a:lnTo>
                    <a:lnTo>
                      <a:pt x="310" y="164"/>
                    </a:lnTo>
                    <a:lnTo>
                      <a:pt x="309" y="164"/>
                    </a:lnTo>
                    <a:lnTo>
                      <a:pt x="309" y="162"/>
                    </a:lnTo>
                    <a:lnTo>
                      <a:pt x="309" y="158"/>
                    </a:lnTo>
                    <a:lnTo>
                      <a:pt x="307" y="158"/>
                    </a:lnTo>
                    <a:lnTo>
                      <a:pt x="307" y="164"/>
                    </a:lnTo>
                    <a:lnTo>
                      <a:pt x="304" y="167"/>
                    </a:lnTo>
                    <a:lnTo>
                      <a:pt x="307" y="167"/>
                    </a:lnTo>
                    <a:lnTo>
                      <a:pt x="305" y="171"/>
                    </a:lnTo>
                    <a:lnTo>
                      <a:pt x="304" y="176"/>
                    </a:lnTo>
                    <a:lnTo>
                      <a:pt x="302" y="176"/>
                    </a:lnTo>
                    <a:lnTo>
                      <a:pt x="302" y="179"/>
                    </a:lnTo>
                    <a:lnTo>
                      <a:pt x="304" y="181"/>
                    </a:lnTo>
                    <a:lnTo>
                      <a:pt x="302" y="183"/>
                    </a:lnTo>
                    <a:lnTo>
                      <a:pt x="304" y="186"/>
                    </a:lnTo>
                    <a:lnTo>
                      <a:pt x="300" y="195"/>
                    </a:lnTo>
                    <a:lnTo>
                      <a:pt x="302" y="198"/>
                    </a:lnTo>
                    <a:lnTo>
                      <a:pt x="300" y="207"/>
                    </a:lnTo>
                    <a:lnTo>
                      <a:pt x="298" y="212"/>
                    </a:lnTo>
                    <a:lnTo>
                      <a:pt x="298" y="214"/>
                    </a:lnTo>
                    <a:lnTo>
                      <a:pt x="300" y="221"/>
                    </a:lnTo>
                    <a:lnTo>
                      <a:pt x="300" y="224"/>
                    </a:lnTo>
                    <a:lnTo>
                      <a:pt x="304" y="231"/>
                    </a:lnTo>
                    <a:lnTo>
                      <a:pt x="304" y="237"/>
                    </a:lnTo>
                    <a:lnTo>
                      <a:pt x="304" y="237"/>
                    </a:lnTo>
                    <a:lnTo>
                      <a:pt x="302" y="231"/>
                    </a:lnTo>
                    <a:lnTo>
                      <a:pt x="298" y="226"/>
                    </a:lnTo>
                    <a:lnTo>
                      <a:pt x="298" y="230"/>
                    </a:lnTo>
                    <a:lnTo>
                      <a:pt x="300" y="231"/>
                    </a:lnTo>
                    <a:lnTo>
                      <a:pt x="304" y="240"/>
                    </a:lnTo>
                    <a:lnTo>
                      <a:pt x="304" y="242"/>
                    </a:lnTo>
                    <a:lnTo>
                      <a:pt x="302" y="244"/>
                    </a:lnTo>
                    <a:lnTo>
                      <a:pt x="305" y="247"/>
                    </a:lnTo>
                    <a:lnTo>
                      <a:pt x="305" y="249"/>
                    </a:lnTo>
                    <a:lnTo>
                      <a:pt x="314" y="261"/>
                    </a:lnTo>
                    <a:lnTo>
                      <a:pt x="316" y="264"/>
                    </a:lnTo>
                    <a:lnTo>
                      <a:pt x="319" y="270"/>
                    </a:lnTo>
                    <a:lnTo>
                      <a:pt x="319" y="271"/>
                    </a:lnTo>
                    <a:lnTo>
                      <a:pt x="319" y="275"/>
                    </a:lnTo>
                    <a:lnTo>
                      <a:pt x="326" y="282"/>
                    </a:lnTo>
                    <a:lnTo>
                      <a:pt x="330" y="285"/>
                    </a:lnTo>
                    <a:lnTo>
                      <a:pt x="331" y="284"/>
                    </a:lnTo>
                    <a:lnTo>
                      <a:pt x="337" y="285"/>
                    </a:lnTo>
                    <a:lnTo>
                      <a:pt x="337" y="285"/>
                    </a:lnTo>
                    <a:lnTo>
                      <a:pt x="342" y="289"/>
                    </a:lnTo>
                    <a:lnTo>
                      <a:pt x="345" y="294"/>
                    </a:lnTo>
                    <a:lnTo>
                      <a:pt x="347" y="297"/>
                    </a:lnTo>
                    <a:lnTo>
                      <a:pt x="350" y="294"/>
                    </a:lnTo>
                    <a:lnTo>
                      <a:pt x="357" y="294"/>
                    </a:lnTo>
                    <a:lnTo>
                      <a:pt x="359" y="297"/>
                    </a:lnTo>
                    <a:lnTo>
                      <a:pt x="361" y="297"/>
                    </a:lnTo>
                    <a:lnTo>
                      <a:pt x="368" y="292"/>
                    </a:lnTo>
                    <a:lnTo>
                      <a:pt x="368" y="290"/>
                    </a:lnTo>
                    <a:lnTo>
                      <a:pt x="373" y="290"/>
                    </a:lnTo>
                    <a:lnTo>
                      <a:pt x="378" y="290"/>
                    </a:lnTo>
                    <a:lnTo>
                      <a:pt x="382" y="287"/>
                    </a:lnTo>
                    <a:lnTo>
                      <a:pt x="385" y="287"/>
                    </a:lnTo>
                    <a:lnTo>
                      <a:pt x="390" y="289"/>
                    </a:lnTo>
                    <a:lnTo>
                      <a:pt x="390" y="287"/>
                    </a:lnTo>
                    <a:lnTo>
                      <a:pt x="396" y="289"/>
                    </a:lnTo>
                    <a:lnTo>
                      <a:pt x="392" y="290"/>
                    </a:lnTo>
                    <a:lnTo>
                      <a:pt x="390" y="292"/>
                    </a:lnTo>
                    <a:lnTo>
                      <a:pt x="394" y="294"/>
                    </a:lnTo>
                    <a:lnTo>
                      <a:pt x="397" y="294"/>
                    </a:lnTo>
                    <a:lnTo>
                      <a:pt x="397" y="294"/>
                    </a:lnTo>
                    <a:lnTo>
                      <a:pt x="399" y="294"/>
                    </a:lnTo>
                    <a:lnTo>
                      <a:pt x="403" y="290"/>
                    </a:lnTo>
                    <a:lnTo>
                      <a:pt x="403" y="285"/>
                    </a:lnTo>
                    <a:lnTo>
                      <a:pt x="404" y="282"/>
                    </a:lnTo>
                    <a:lnTo>
                      <a:pt x="401" y="284"/>
                    </a:lnTo>
                    <a:lnTo>
                      <a:pt x="401" y="284"/>
                    </a:lnTo>
                    <a:lnTo>
                      <a:pt x="408" y="278"/>
                    </a:lnTo>
                    <a:lnTo>
                      <a:pt x="410" y="278"/>
                    </a:lnTo>
                    <a:lnTo>
                      <a:pt x="413" y="275"/>
                    </a:lnTo>
                    <a:lnTo>
                      <a:pt x="413" y="270"/>
                    </a:lnTo>
                    <a:lnTo>
                      <a:pt x="420" y="263"/>
                    </a:lnTo>
                    <a:lnTo>
                      <a:pt x="418" y="261"/>
                    </a:lnTo>
                    <a:lnTo>
                      <a:pt x="420" y="252"/>
                    </a:lnTo>
                    <a:lnTo>
                      <a:pt x="427" y="244"/>
                    </a:lnTo>
                    <a:lnTo>
                      <a:pt x="423" y="244"/>
                    </a:lnTo>
                    <a:lnTo>
                      <a:pt x="423" y="240"/>
                    </a:lnTo>
                    <a:lnTo>
                      <a:pt x="436" y="238"/>
                    </a:lnTo>
                    <a:lnTo>
                      <a:pt x="449" y="238"/>
                    </a:lnTo>
                    <a:lnTo>
                      <a:pt x="451" y="235"/>
                    </a:lnTo>
                    <a:lnTo>
                      <a:pt x="455" y="235"/>
                    </a:lnTo>
                    <a:lnTo>
                      <a:pt x="458" y="235"/>
                    </a:lnTo>
                    <a:lnTo>
                      <a:pt x="460" y="233"/>
                    </a:lnTo>
                    <a:lnTo>
                      <a:pt x="460" y="231"/>
                    </a:lnTo>
                    <a:lnTo>
                      <a:pt x="467" y="231"/>
                    </a:lnTo>
                    <a:lnTo>
                      <a:pt x="476" y="233"/>
                    </a:lnTo>
                    <a:lnTo>
                      <a:pt x="477" y="233"/>
                    </a:lnTo>
                    <a:lnTo>
                      <a:pt x="477" y="231"/>
                    </a:lnTo>
                    <a:lnTo>
                      <a:pt x="481" y="230"/>
                    </a:lnTo>
                    <a:lnTo>
                      <a:pt x="486" y="237"/>
                    </a:lnTo>
                    <a:lnTo>
                      <a:pt x="486" y="242"/>
                    </a:lnTo>
                    <a:lnTo>
                      <a:pt x="482" y="244"/>
                    </a:lnTo>
                    <a:lnTo>
                      <a:pt x="479" y="252"/>
                    </a:lnTo>
                    <a:lnTo>
                      <a:pt x="470" y="257"/>
                    </a:lnTo>
                    <a:lnTo>
                      <a:pt x="469" y="261"/>
                    </a:lnTo>
                    <a:lnTo>
                      <a:pt x="469" y="266"/>
                    </a:lnTo>
                    <a:lnTo>
                      <a:pt x="465" y="268"/>
                    </a:lnTo>
                    <a:lnTo>
                      <a:pt x="463" y="270"/>
                    </a:lnTo>
                    <a:lnTo>
                      <a:pt x="467" y="271"/>
                    </a:lnTo>
                    <a:lnTo>
                      <a:pt x="469" y="271"/>
                    </a:lnTo>
                    <a:lnTo>
                      <a:pt x="469" y="271"/>
                    </a:lnTo>
                    <a:lnTo>
                      <a:pt x="465" y="277"/>
                    </a:lnTo>
                    <a:lnTo>
                      <a:pt x="465" y="278"/>
                    </a:lnTo>
                    <a:lnTo>
                      <a:pt x="467" y="278"/>
                    </a:lnTo>
                    <a:lnTo>
                      <a:pt x="469" y="277"/>
                    </a:lnTo>
                    <a:lnTo>
                      <a:pt x="470" y="277"/>
                    </a:lnTo>
                    <a:lnTo>
                      <a:pt x="469" y="280"/>
                    </a:lnTo>
                    <a:lnTo>
                      <a:pt x="465" y="290"/>
                    </a:lnTo>
                    <a:lnTo>
                      <a:pt x="463" y="297"/>
                    </a:lnTo>
                    <a:lnTo>
                      <a:pt x="463" y="297"/>
                    </a:lnTo>
                    <a:lnTo>
                      <a:pt x="460" y="294"/>
                    </a:lnTo>
                    <a:lnTo>
                      <a:pt x="455" y="292"/>
                    </a:lnTo>
                    <a:lnTo>
                      <a:pt x="455" y="290"/>
                    </a:lnTo>
                    <a:lnTo>
                      <a:pt x="458" y="289"/>
                    </a:lnTo>
                    <a:lnTo>
                      <a:pt x="460" y="285"/>
                    </a:lnTo>
                    <a:lnTo>
                      <a:pt x="455" y="285"/>
                    </a:lnTo>
                    <a:lnTo>
                      <a:pt x="453" y="290"/>
                    </a:lnTo>
                    <a:lnTo>
                      <a:pt x="449" y="292"/>
                    </a:lnTo>
                    <a:lnTo>
                      <a:pt x="449" y="292"/>
                    </a:lnTo>
                    <a:lnTo>
                      <a:pt x="448" y="292"/>
                    </a:lnTo>
                    <a:lnTo>
                      <a:pt x="446" y="294"/>
                    </a:lnTo>
                    <a:lnTo>
                      <a:pt x="446" y="294"/>
                    </a:lnTo>
                    <a:lnTo>
                      <a:pt x="444" y="297"/>
                    </a:lnTo>
                    <a:lnTo>
                      <a:pt x="443" y="299"/>
                    </a:lnTo>
                    <a:lnTo>
                      <a:pt x="443" y="303"/>
                    </a:lnTo>
                    <a:lnTo>
                      <a:pt x="441" y="303"/>
                    </a:lnTo>
                    <a:lnTo>
                      <a:pt x="441" y="303"/>
                    </a:lnTo>
                    <a:lnTo>
                      <a:pt x="441" y="303"/>
                    </a:lnTo>
                    <a:lnTo>
                      <a:pt x="441" y="299"/>
                    </a:lnTo>
                    <a:lnTo>
                      <a:pt x="437" y="299"/>
                    </a:lnTo>
                    <a:lnTo>
                      <a:pt x="437" y="303"/>
                    </a:lnTo>
                    <a:lnTo>
                      <a:pt x="436" y="303"/>
                    </a:lnTo>
                    <a:lnTo>
                      <a:pt x="406" y="303"/>
                    </a:lnTo>
                    <a:lnTo>
                      <a:pt x="406" y="313"/>
                    </a:lnTo>
                    <a:lnTo>
                      <a:pt x="397" y="313"/>
                    </a:lnTo>
                    <a:lnTo>
                      <a:pt x="401" y="315"/>
                    </a:lnTo>
                    <a:lnTo>
                      <a:pt x="403" y="317"/>
                    </a:lnTo>
                    <a:lnTo>
                      <a:pt x="404" y="320"/>
                    </a:lnTo>
                    <a:lnTo>
                      <a:pt x="408" y="322"/>
                    </a:lnTo>
                    <a:lnTo>
                      <a:pt x="410" y="322"/>
                    </a:lnTo>
                    <a:lnTo>
                      <a:pt x="410" y="325"/>
                    </a:lnTo>
                    <a:lnTo>
                      <a:pt x="410" y="325"/>
                    </a:lnTo>
                    <a:lnTo>
                      <a:pt x="413" y="329"/>
                    </a:lnTo>
                    <a:lnTo>
                      <a:pt x="415" y="329"/>
                    </a:lnTo>
                    <a:lnTo>
                      <a:pt x="418" y="329"/>
                    </a:lnTo>
                    <a:lnTo>
                      <a:pt x="418" y="330"/>
                    </a:lnTo>
                    <a:lnTo>
                      <a:pt x="415" y="334"/>
                    </a:lnTo>
                    <a:lnTo>
                      <a:pt x="392" y="334"/>
                    </a:lnTo>
                    <a:lnTo>
                      <a:pt x="383" y="351"/>
                    </a:lnTo>
                    <a:lnTo>
                      <a:pt x="383" y="351"/>
                    </a:lnTo>
                    <a:lnTo>
                      <a:pt x="383" y="353"/>
                    </a:lnTo>
                    <a:lnTo>
                      <a:pt x="383" y="355"/>
                    </a:lnTo>
                    <a:lnTo>
                      <a:pt x="385" y="357"/>
                    </a:lnTo>
                    <a:lnTo>
                      <a:pt x="385" y="357"/>
                    </a:lnTo>
                    <a:lnTo>
                      <a:pt x="385" y="358"/>
                    </a:lnTo>
                    <a:lnTo>
                      <a:pt x="383" y="360"/>
                    </a:lnTo>
                    <a:lnTo>
                      <a:pt x="382" y="362"/>
                    </a:lnTo>
                    <a:lnTo>
                      <a:pt x="382" y="362"/>
                    </a:lnTo>
                    <a:lnTo>
                      <a:pt x="378" y="358"/>
                    </a:lnTo>
                    <a:lnTo>
                      <a:pt x="375" y="355"/>
                    </a:lnTo>
                    <a:lnTo>
                      <a:pt x="373" y="351"/>
                    </a:lnTo>
                    <a:lnTo>
                      <a:pt x="370" y="351"/>
                    </a:lnTo>
                    <a:lnTo>
                      <a:pt x="359" y="343"/>
                    </a:lnTo>
                    <a:lnTo>
                      <a:pt x="357" y="341"/>
                    </a:lnTo>
                    <a:lnTo>
                      <a:pt x="357" y="339"/>
                    </a:lnTo>
                    <a:lnTo>
                      <a:pt x="354" y="334"/>
                    </a:lnTo>
                    <a:lnTo>
                      <a:pt x="350" y="332"/>
                    </a:lnTo>
                    <a:lnTo>
                      <a:pt x="347" y="330"/>
                    </a:lnTo>
                    <a:lnTo>
                      <a:pt x="347" y="330"/>
                    </a:lnTo>
                    <a:lnTo>
                      <a:pt x="345" y="330"/>
                    </a:lnTo>
                    <a:lnTo>
                      <a:pt x="345" y="332"/>
                    </a:lnTo>
                    <a:lnTo>
                      <a:pt x="352" y="334"/>
                    </a:lnTo>
                    <a:lnTo>
                      <a:pt x="356" y="339"/>
                    </a:lnTo>
                    <a:lnTo>
                      <a:pt x="356" y="339"/>
                    </a:lnTo>
                    <a:lnTo>
                      <a:pt x="354" y="337"/>
                    </a:lnTo>
                    <a:lnTo>
                      <a:pt x="347" y="334"/>
                    </a:lnTo>
                    <a:lnTo>
                      <a:pt x="345" y="332"/>
                    </a:lnTo>
                    <a:lnTo>
                      <a:pt x="342" y="332"/>
                    </a:lnTo>
                    <a:lnTo>
                      <a:pt x="342" y="332"/>
                    </a:lnTo>
                    <a:lnTo>
                      <a:pt x="342" y="332"/>
                    </a:lnTo>
                    <a:lnTo>
                      <a:pt x="345" y="330"/>
                    </a:lnTo>
                    <a:lnTo>
                      <a:pt x="345" y="330"/>
                    </a:lnTo>
                    <a:lnTo>
                      <a:pt x="342" y="330"/>
                    </a:lnTo>
                    <a:lnTo>
                      <a:pt x="338" y="330"/>
                    </a:lnTo>
                    <a:lnTo>
                      <a:pt x="338" y="329"/>
                    </a:lnTo>
                    <a:lnTo>
                      <a:pt x="338" y="329"/>
                    </a:lnTo>
                    <a:lnTo>
                      <a:pt x="333" y="330"/>
                    </a:lnTo>
                    <a:lnTo>
                      <a:pt x="333" y="332"/>
                    </a:lnTo>
                    <a:lnTo>
                      <a:pt x="338" y="332"/>
                    </a:lnTo>
                    <a:lnTo>
                      <a:pt x="342" y="332"/>
                    </a:lnTo>
                    <a:lnTo>
                      <a:pt x="342" y="334"/>
                    </a:lnTo>
                    <a:lnTo>
                      <a:pt x="338" y="334"/>
                    </a:lnTo>
                    <a:lnTo>
                      <a:pt x="333" y="334"/>
                    </a:lnTo>
                    <a:lnTo>
                      <a:pt x="331" y="334"/>
                    </a:lnTo>
                    <a:lnTo>
                      <a:pt x="326" y="337"/>
                    </a:lnTo>
                    <a:lnTo>
                      <a:pt x="323" y="337"/>
                    </a:lnTo>
                    <a:lnTo>
                      <a:pt x="314" y="343"/>
                    </a:lnTo>
                    <a:lnTo>
                      <a:pt x="310" y="343"/>
                    </a:lnTo>
                    <a:lnTo>
                      <a:pt x="302" y="339"/>
                    </a:lnTo>
                    <a:lnTo>
                      <a:pt x="297" y="336"/>
                    </a:lnTo>
                    <a:lnTo>
                      <a:pt x="291" y="336"/>
                    </a:lnTo>
                    <a:lnTo>
                      <a:pt x="286" y="334"/>
                    </a:lnTo>
                    <a:lnTo>
                      <a:pt x="283" y="332"/>
                    </a:lnTo>
                    <a:lnTo>
                      <a:pt x="281" y="332"/>
                    </a:lnTo>
                    <a:lnTo>
                      <a:pt x="277" y="332"/>
                    </a:lnTo>
                    <a:lnTo>
                      <a:pt x="274" y="330"/>
                    </a:lnTo>
                    <a:lnTo>
                      <a:pt x="271" y="325"/>
                    </a:lnTo>
                    <a:lnTo>
                      <a:pt x="271" y="325"/>
                    </a:lnTo>
                    <a:lnTo>
                      <a:pt x="269" y="325"/>
                    </a:lnTo>
                    <a:lnTo>
                      <a:pt x="264" y="325"/>
                    </a:lnTo>
                    <a:lnTo>
                      <a:pt x="260" y="325"/>
                    </a:lnTo>
                    <a:lnTo>
                      <a:pt x="257" y="322"/>
                    </a:lnTo>
                    <a:lnTo>
                      <a:pt x="253" y="320"/>
                    </a:lnTo>
                    <a:lnTo>
                      <a:pt x="246" y="317"/>
                    </a:lnTo>
                    <a:lnTo>
                      <a:pt x="237" y="315"/>
                    </a:lnTo>
                    <a:lnTo>
                      <a:pt x="232" y="310"/>
                    </a:lnTo>
                    <a:lnTo>
                      <a:pt x="231" y="310"/>
                    </a:lnTo>
                    <a:lnTo>
                      <a:pt x="224" y="303"/>
                    </a:lnTo>
                    <a:lnTo>
                      <a:pt x="220" y="297"/>
                    </a:lnTo>
                    <a:lnTo>
                      <a:pt x="218" y="299"/>
                    </a:lnTo>
                    <a:lnTo>
                      <a:pt x="218" y="299"/>
                    </a:lnTo>
                    <a:lnTo>
                      <a:pt x="215" y="299"/>
                    </a:lnTo>
                    <a:lnTo>
                      <a:pt x="208" y="297"/>
                    </a:lnTo>
                    <a:lnTo>
                      <a:pt x="206" y="297"/>
                    </a:lnTo>
                    <a:lnTo>
                      <a:pt x="203" y="297"/>
                    </a:lnTo>
                    <a:lnTo>
                      <a:pt x="201" y="297"/>
                    </a:lnTo>
                    <a:lnTo>
                      <a:pt x="198" y="294"/>
                    </a:lnTo>
                    <a:lnTo>
                      <a:pt x="196" y="292"/>
                    </a:lnTo>
                    <a:lnTo>
                      <a:pt x="192" y="287"/>
                    </a:lnTo>
                    <a:lnTo>
                      <a:pt x="189" y="284"/>
                    </a:lnTo>
                    <a:lnTo>
                      <a:pt x="184" y="282"/>
                    </a:lnTo>
                    <a:lnTo>
                      <a:pt x="184" y="280"/>
                    </a:lnTo>
                    <a:lnTo>
                      <a:pt x="185" y="277"/>
                    </a:lnTo>
                    <a:lnTo>
                      <a:pt x="184" y="277"/>
                    </a:lnTo>
                    <a:lnTo>
                      <a:pt x="180" y="278"/>
                    </a:lnTo>
                    <a:lnTo>
                      <a:pt x="173" y="277"/>
                    </a:lnTo>
                    <a:lnTo>
                      <a:pt x="173" y="275"/>
                    </a:lnTo>
                    <a:lnTo>
                      <a:pt x="170" y="275"/>
                    </a:lnTo>
                    <a:lnTo>
                      <a:pt x="170" y="275"/>
                    </a:lnTo>
                    <a:lnTo>
                      <a:pt x="170" y="270"/>
                    </a:lnTo>
                    <a:lnTo>
                      <a:pt x="166" y="266"/>
                    </a:lnTo>
                    <a:lnTo>
                      <a:pt x="166" y="263"/>
                    </a:lnTo>
                    <a:lnTo>
                      <a:pt x="163" y="261"/>
                    </a:lnTo>
                    <a:lnTo>
                      <a:pt x="161" y="254"/>
                    </a:lnTo>
                    <a:lnTo>
                      <a:pt x="161" y="252"/>
                    </a:lnTo>
                    <a:lnTo>
                      <a:pt x="163" y="252"/>
                    </a:lnTo>
                    <a:lnTo>
                      <a:pt x="166" y="252"/>
                    </a:lnTo>
                    <a:lnTo>
                      <a:pt x="166" y="249"/>
                    </a:lnTo>
                    <a:lnTo>
                      <a:pt x="166" y="249"/>
                    </a:lnTo>
                    <a:lnTo>
                      <a:pt x="165" y="249"/>
                    </a:lnTo>
                    <a:lnTo>
                      <a:pt x="165" y="247"/>
                    </a:lnTo>
                    <a:lnTo>
                      <a:pt x="170" y="244"/>
                    </a:lnTo>
                    <a:lnTo>
                      <a:pt x="170" y="240"/>
                    </a:lnTo>
                    <a:lnTo>
                      <a:pt x="170" y="237"/>
                    </a:lnTo>
                    <a:lnTo>
                      <a:pt x="166" y="226"/>
                    </a:lnTo>
                    <a:lnTo>
                      <a:pt x="165" y="221"/>
                    </a:lnTo>
                    <a:lnTo>
                      <a:pt x="165" y="217"/>
                    </a:lnTo>
                    <a:lnTo>
                      <a:pt x="165" y="216"/>
                    </a:lnTo>
                    <a:lnTo>
                      <a:pt x="165" y="212"/>
                    </a:lnTo>
                    <a:lnTo>
                      <a:pt x="158" y="205"/>
                    </a:lnTo>
                    <a:lnTo>
                      <a:pt x="158" y="202"/>
                    </a:lnTo>
                    <a:lnTo>
                      <a:pt x="152" y="195"/>
                    </a:lnTo>
                    <a:lnTo>
                      <a:pt x="147" y="190"/>
                    </a:lnTo>
                    <a:lnTo>
                      <a:pt x="144" y="183"/>
                    </a:lnTo>
                    <a:lnTo>
                      <a:pt x="138" y="179"/>
                    </a:lnTo>
                    <a:lnTo>
                      <a:pt x="137" y="176"/>
                    </a:lnTo>
                    <a:lnTo>
                      <a:pt x="137" y="176"/>
                    </a:lnTo>
                    <a:lnTo>
                      <a:pt x="132" y="172"/>
                    </a:lnTo>
                    <a:lnTo>
                      <a:pt x="130" y="172"/>
                    </a:lnTo>
                    <a:lnTo>
                      <a:pt x="128" y="171"/>
                    </a:lnTo>
                    <a:lnTo>
                      <a:pt x="132" y="171"/>
                    </a:lnTo>
                    <a:lnTo>
                      <a:pt x="132" y="167"/>
                    </a:lnTo>
                    <a:lnTo>
                      <a:pt x="132" y="165"/>
                    </a:lnTo>
                    <a:lnTo>
                      <a:pt x="130" y="162"/>
                    </a:lnTo>
                    <a:lnTo>
                      <a:pt x="128" y="158"/>
                    </a:lnTo>
                    <a:lnTo>
                      <a:pt x="126" y="158"/>
                    </a:lnTo>
                    <a:lnTo>
                      <a:pt x="125" y="158"/>
                    </a:lnTo>
                    <a:lnTo>
                      <a:pt x="118" y="153"/>
                    </a:lnTo>
                    <a:lnTo>
                      <a:pt x="114" y="150"/>
                    </a:lnTo>
                    <a:lnTo>
                      <a:pt x="111" y="150"/>
                    </a:lnTo>
                    <a:lnTo>
                      <a:pt x="109" y="148"/>
                    </a:lnTo>
                    <a:lnTo>
                      <a:pt x="107" y="144"/>
                    </a:lnTo>
                    <a:lnTo>
                      <a:pt x="109" y="141"/>
                    </a:lnTo>
                    <a:lnTo>
                      <a:pt x="112" y="137"/>
                    </a:lnTo>
                    <a:lnTo>
                      <a:pt x="116" y="137"/>
                    </a:lnTo>
                    <a:lnTo>
                      <a:pt x="118" y="139"/>
                    </a:lnTo>
                    <a:lnTo>
                      <a:pt x="118" y="137"/>
                    </a:lnTo>
                    <a:lnTo>
                      <a:pt x="118" y="134"/>
                    </a:lnTo>
                    <a:lnTo>
                      <a:pt x="118" y="134"/>
                    </a:lnTo>
                    <a:lnTo>
                      <a:pt x="116" y="134"/>
                    </a:lnTo>
                    <a:lnTo>
                      <a:pt x="114" y="134"/>
                    </a:lnTo>
                    <a:lnTo>
                      <a:pt x="112" y="131"/>
                    </a:lnTo>
                    <a:lnTo>
                      <a:pt x="109" y="127"/>
                    </a:lnTo>
                    <a:lnTo>
                      <a:pt x="107" y="127"/>
                    </a:lnTo>
                    <a:lnTo>
                      <a:pt x="104" y="127"/>
                    </a:lnTo>
                    <a:lnTo>
                      <a:pt x="102" y="125"/>
                    </a:lnTo>
                    <a:lnTo>
                      <a:pt x="104" y="122"/>
                    </a:lnTo>
                    <a:lnTo>
                      <a:pt x="102" y="122"/>
                    </a:lnTo>
                    <a:lnTo>
                      <a:pt x="98" y="122"/>
                    </a:lnTo>
                    <a:lnTo>
                      <a:pt x="93" y="115"/>
                    </a:lnTo>
                    <a:lnTo>
                      <a:pt x="93" y="111"/>
                    </a:lnTo>
                    <a:lnTo>
                      <a:pt x="93" y="108"/>
                    </a:lnTo>
                    <a:lnTo>
                      <a:pt x="93" y="104"/>
                    </a:lnTo>
                    <a:lnTo>
                      <a:pt x="93" y="103"/>
                    </a:lnTo>
                    <a:lnTo>
                      <a:pt x="90" y="104"/>
                    </a:lnTo>
                    <a:lnTo>
                      <a:pt x="90" y="103"/>
                    </a:lnTo>
                    <a:lnTo>
                      <a:pt x="86" y="103"/>
                    </a:lnTo>
                    <a:lnTo>
                      <a:pt x="86" y="103"/>
                    </a:lnTo>
                    <a:lnTo>
                      <a:pt x="83" y="99"/>
                    </a:lnTo>
                    <a:lnTo>
                      <a:pt x="83" y="97"/>
                    </a:lnTo>
                    <a:lnTo>
                      <a:pt x="81" y="94"/>
                    </a:lnTo>
                    <a:lnTo>
                      <a:pt x="79" y="92"/>
                    </a:lnTo>
                    <a:lnTo>
                      <a:pt x="76" y="91"/>
                    </a:lnTo>
                    <a:lnTo>
                      <a:pt x="76" y="87"/>
                    </a:lnTo>
                    <a:lnTo>
                      <a:pt x="76" y="84"/>
                    </a:lnTo>
                    <a:lnTo>
                      <a:pt x="74" y="84"/>
                    </a:lnTo>
                    <a:lnTo>
                      <a:pt x="71" y="77"/>
                    </a:lnTo>
                    <a:lnTo>
                      <a:pt x="71" y="75"/>
                    </a:lnTo>
                    <a:lnTo>
                      <a:pt x="69" y="75"/>
                    </a:lnTo>
                    <a:lnTo>
                      <a:pt x="69" y="75"/>
                    </a:lnTo>
                    <a:lnTo>
                      <a:pt x="69" y="71"/>
                    </a:lnTo>
                    <a:lnTo>
                      <a:pt x="71" y="71"/>
                    </a:lnTo>
                    <a:lnTo>
                      <a:pt x="65" y="64"/>
                    </a:lnTo>
                    <a:lnTo>
                      <a:pt x="64" y="61"/>
                    </a:lnTo>
                    <a:lnTo>
                      <a:pt x="65" y="59"/>
                    </a:lnTo>
                    <a:lnTo>
                      <a:pt x="64" y="54"/>
                    </a:lnTo>
                    <a:lnTo>
                      <a:pt x="62" y="52"/>
                    </a:lnTo>
                    <a:lnTo>
                      <a:pt x="62" y="45"/>
                    </a:lnTo>
                    <a:lnTo>
                      <a:pt x="60" y="42"/>
                    </a:lnTo>
                    <a:lnTo>
                      <a:pt x="60" y="40"/>
                    </a:lnTo>
                    <a:lnTo>
                      <a:pt x="62" y="37"/>
                    </a:lnTo>
                    <a:lnTo>
                      <a:pt x="62" y="35"/>
                    </a:lnTo>
                    <a:lnTo>
                      <a:pt x="59" y="33"/>
                    </a:lnTo>
                    <a:lnTo>
                      <a:pt x="57" y="33"/>
                    </a:lnTo>
                    <a:lnTo>
                      <a:pt x="53" y="30"/>
                    </a:lnTo>
                    <a:lnTo>
                      <a:pt x="52" y="30"/>
                    </a:lnTo>
                    <a:lnTo>
                      <a:pt x="52" y="30"/>
                    </a:lnTo>
                    <a:lnTo>
                      <a:pt x="48" y="30"/>
                    </a:lnTo>
                    <a:lnTo>
                      <a:pt x="46" y="30"/>
                    </a:lnTo>
                    <a:lnTo>
                      <a:pt x="43" y="23"/>
                    </a:lnTo>
                    <a:lnTo>
                      <a:pt x="38" y="23"/>
                    </a:lnTo>
                    <a:lnTo>
                      <a:pt x="36" y="17"/>
                    </a:lnTo>
                    <a:lnTo>
                      <a:pt x="36" y="23"/>
                    </a:lnTo>
                    <a:lnTo>
                      <a:pt x="38" y="26"/>
                    </a:lnTo>
                    <a:lnTo>
                      <a:pt x="36" y="30"/>
                    </a:lnTo>
                    <a:lnTo>
                      <a:pt x="34" y="35"/>
                    </a:lnTo>
                    <a:lnTo>
                      <a:pt x="34" y="42"/>
                    </a:lnTo>
                    <a:lnTo>
                      <a:pt x="36" y="52"/>
                    </a:lnTo>
                    <a:lnTo>
                      <a:pt x="34" y="56"/>
                    </a:lnTo>
                    <a:lnTo>
                      <a:pt x="36" y="57"/>
                    </a:lnTo>
                    <a:lnTo>
                      <a:pt x="38" y="63"/>
                    </a:lnTo>
                    <a:lnTo>
                      <a:pt x="38" y="66"/>
                    </a:lnTo>
                    <a:lnTo>
                      <a:pt x="39" y="66"/>
                    </a:lnTo>
                    <a:lnTo>
                      <a:pt x="41" y="70"/>
                    </a:lnTo>
                    <a:lnTo>
                      <a:pt x="46" y="71"/>
                    </a:lnTo>
                    <a:lnTo>
                      <a:pt x="48" y="77"/>
                    </a:lnTo>
                    <a:lnTo>
                      <a:pt x="48" y="80"/>
                    </a:lnTo>
                    <a:lnTo>
                      <a:pt x="48" y="82"/>
                    </a:lnTo>
                    <a:lnTo>
                      <a:pt x="52" y="84"/>
                    </a:lnTo>
                    <a:lnTo>
                      <a:pt x="52" y="85"/>
                    </a:lnTo>
                    <a:lnTo>
                      <a:pt x="52" y="89"/>
                    </a:lnTo>
                    <a:lnTo>
                      <a:pt x="53" y="91"/>
                    </a:lnTo>
                    <a:lnTo>
                      <a:pt x="57" y="92"/>
                    </a:lnTo>
                    <a:lnTo>
                      <a:pt x="59" y="94"/>
                    </a:lnTo>
                    <a:lnTo>
                      <a:pt x="59" y="99"/>
                    </a:lnTo>
                    <a:lnTo>
                      <a:pt x="59" y="103"/>
                    </a:lnTo>
                    <a:lnTo>
                      <a:pt x="62" y="106"/>
                    </a:lnTo>
                    <a:lnTo>
                      <a:pt x="64" y="106"/>
                    </a:lnTo>
                    <a:lnTo>
                      <a:pt x="67" y="111"/>
                    </a:lnTo>
                    <a:lnTo>
                      <a:pt x="67" y="118"/>
                    </a:lnTo>
                    <a:lnTo>
                      <a:pt x="69" y="118"/>
                    </a:lnTo>
                    <a:lnTo>
                      <a:pt x="71" y="120"/>
                    </a:lnTo>
                    <a:lnTo>
                      <a:pt x="69" y="122"/>
                    </a:lnTo>
                    <a:lnTo>
                      <a:pt x="69" y="125"/>
                    </a:lnTo>
                    <a:lnTo>
                      <a:pt x="71" y="129"/>
                    </a:lnTo>
                    <a:lnTo>
                      <a:pt x="74" y="127"/>
                    </a:lnTo>
                    <a:lnTo>
                      <a:pt x="74" y="125"/>
                    </a:lnTo>
                    <a:lnTo>
                      <a:pt x="74" y="125"/>
                    </a:lnTo>
                    <a:lnTo>
                      <a:pt x="74" y="125"/>
                    </a:lnTo>
                    <a:lnTo>
                      <a:pt x="74" y="127"/>
                    </a:lnTo>
                    <a:lnTo>
                      <a:pt x="79" y="131"/>
                    </a:lnTo>
                    <a:lnTo>
                      <a:pt x="79" y="137"/>
                    </a:lnTo>
                    <a:lnTo>
                      <a:pt x="79" y="139"/>
                    </a:lnTo>
                    <a:lnTo>
                      <a:pt x="79" y="144"/>
                    </a:lnTo>
                    <a:lnTo>
                      <a:pt x="79" y="144"/>
                    </a:lnTo>
                    <a:lnTo>
                      <a:pt x="79" y="148"/>
                    </a:lnTo>
                    <a:lnTo>
                      <a:pt x="81" y="150"/>
                    </a:lnTo>
                    <a:lnTo>
                      <a:pt x="81" y="153"/>
                    </a:lnTo>
                    <a:lnTo>
                      <a:pt x="83" y="157"/>
                    </a:lnTo>
                    <a:lnTo>
                      <a:pt x="83" y="157"/>
                    </a:lnTo>
                    <a:lnTo>
                      <a:pt x="81" y="160"/>
                    </a:lnTo>
                    <a:lnTo>
                      <a:pt x="85" y="164"/>
                    </a:lnTo>
                    <a:lnTo>
                      <a:pt x="85" y="167"/>
                    </a:lnTo>
                    <a:lnTo>
                      <a:pt x="83" y="171"/>
                    </a:lnTo>
                    <a:lnTo>
                      <a:pt x="83" y="172"/>
                    </a:lnTo>
                    <a:lnTo>
                      <a:pt x="86" y="176"/>
                    </a:lnTo>
                    <a:lnTo>
                      <a:pt x="88" y="179"/>
                    </a:lnTo>
                    <a:lnTo>
                      <a:pt x="90" y="179"/>
                    </a:lnTo>
                    <a:lnTo>
                      <a:pt x="92" y="179"/>
                    </a:lnTo>
                    <a:lnTo>
                      <a:pt x="92" y="176"/>
                    </a:lnTo>
                    <a:lnTo>
                      <a:pt x="92" y="176"/>
                    </a:lnTo>
                    <a:lnTo>
                      <a:pt x="93" y="179"/>
                    </a:lnTo>
                    <a:lnTo>
                      <a:pt x="93" y="179"/>
                    </a:lnTo>
                    <a:lnTo>
                      <a:pt x="97" y="181"/>
                    </a:lnTo>
                    <a:lnTo>
                      <a:pt x="98" y="183"/>
                    </a:lnTo>
                    <a:lnTo>
                      <a:pt x="98" y="186"/>
                    </a:lnTo>
                    <a:lnTo>
                      <a:pt x="102" y="188"/>
                    </a:lnTo>
                    <a:lnTo>
                      <a:pt x="102" y="191"/>
                    </a:lnTo>
                    <a:lnTo>
                      <a:pt x="104" y="193"/>
                    </a:lnTo>
                    <a:lnTo>
                      <a:pt x="104" y="195"/>
                    </a:lnTo>
                    <a:lnTo>
                      <a:pt x="102" y="202"/>
                    </a:lnTo>
                    <a:lnTo>
                      <a:pt x="97" y="204"/>
                    </a:lnTo>
                    <a:lnTo>
                      <a:pt x="93" y="202"/>
                    </a:lnTo>
                    <a:lnTo>
                      <a:pt x="93" y="198"/>
                    </a:lnTo>
                    <a:lnTo>
                      <a:pt x="92" y="198"/>
                    </a:lnTo>
                    <a:lnTo>
                      <a:pt x="90" y="195"/>
                    </a:lnTo>
                    <a:lnTo>
                      <a:pt x="90" y="191"/>
                    </a:lnTo>
                    <a:lnTo>
                      <a:pt x="88" y="188"/>
                    </a:lnTo>
                    <a:lnTo>
                      <a:pt x="85" y="188"/>
                    </a:lnTo>
                    <a:lnTo>
                      <a:pt x="81" y="184"/>
                    </a:lnTo>
                    <a:lnTo>
                      <a:pt x="79" y="183"/>
                    </a:lnTo>
                    <a:lnTo>
                      <a:pt x="79" y="181"/>
                    </a:lnTo>
                    <a:lnTo>
                      <a:pt x="71" y="172"/>
                    </a:lnTo>
                    <a:lnTo>
                      <a:pt x="69" y="171"/>
                    </a:lnTo>
                    <a:lnTo>
                      <a:pt x="65" y="171"/>
                    </a:lnTo>
                    <a:lnTo>
                      <a:pt x="65" y="167"/>
                    </a:lnTo>
                    <a:lnTo>
                      <a:pt x="64" y="167"/>
                    </a:lnTo>
                    <a:lnTo>
                      <a:pt x="60" y="165"/>
                    </a:lnTo>
                    <a:lnTo>
                      <a:pt x="60" y="162"/>
                    </a:lnTo>
                    <a:lnTo>
                      <a:pt x="62" y="157"/>
                    </a:lnTo>
                    <a:lnTo>
                      <a:pt x="64" y="153"/>
                    </a:lnTo>
                    <a:lnTo>
                      <a:pt x="64" y="144"/>
                    </a:lnTo>
                    <a:lnTo>
                      <a:pt x="60" y="139"/>
                    </a:lnTo>
                    <a:lnTo>
                      <a:pt x="59" y="136"/>
                    </a:lnTo>
                    <a:lnTo>
                      <a:pt x="57" y="136"/>
                    </a:lnTo>
                    <a:lnTo>
                      <a:pt x="57" y="136"/>
                    </a:lnTo>
                    <a:lnTo>
                      <a:pt x="48" y="129"/>
                    </a:lnTo>
                    <a:lnTo>
                      <a:pt x="48" y="125"/>
                    </a:lnTo>
                    <a:lnTo>
                      <a:pt x="48" y="122"/>
                    </a:lnTo>
                    <a:lnTo>
                      <a:pt x="48" y="122"/>
                    </a:lnTo>
                    <a:lnTo>
                      <a:pt x="46" y="125"/>
                    </a:lnTo>
                    <a:lnTo>
                      <a:pt x="43" y="125"/>
                    </a:lnTo>
                    <a:lnTo>
                      <a:pt x="41" y="125"/>
                    </a:lnTo>
                    <a:lnTo>
                      <a:pt x="39" y="122"/>
                    </a:lnTo>
                    <a:lnTo>
                      <a:pt x="41" y="122"/>
                    </a:lnTo>
                    <a:lnTo>
                      <a:pt x="38" y="122"/>
                    </a:lnTo>
                    <a:lnTo>
                      <a:pt x="36" y="122"/>
                    </a:lnTo>
                    <a:lnTo>
                      <a:pt x="36" y="120"/>
                    </a:lnTo>
                    <a:lnTo>
                      <a:pt x="31" y="118"/>
                    </a:lnTo>
                    <a:lnTo>
                      <a:pt x="29" y="117"/>
                    </a:lnTo>
                    <a:lnTo>
                      <a:pt x="29" y="113"/>
                    </a:lnTo>
                    <a:lnTo>
                      <a:pt x="26" y="110"/>
                    </a:lnTo>
                    <a:lnTo>
                      <a:pt x="26" y="110"/>
                    </a:lnTo>
                    <a:lnTo>
                      <a:pt x="20" y="104"/>
                    </a:lnTo>
                    <a:lnTo>
                      <a:pt x="22" y="103"/>
                    </a:lnTo>
                    <a:lnTo>
                      <a:pt x="26" y="103"/>
                    </a:lnTo>
                    <a:lnTo>
                      <a:pt x="29" y="104"/>
                    </a:lnTo>
                    <a:lnTo>
                      <a:pt x="32" y="104"/>
                    </a:lnTo>
                    <a:lnTo>
                      <a:pt x="34" y="106"/>
                    </a:lnTo>
                    <a:lnTo>
                      <a:pt x="36" y="104"/>
                    </a:lnTo>
                    <a:lnTo>
                      <a:pt x="36" y="103"/>
                    </a:lnTo>
                    <a:lnTo>
                      <a:pt x="34" y="103"/>
                    </a:lnTo>
                    <a:lnTo>
                      <a:pt x="32" y="103"/>
                    </a:lnTo>
                    <a:lnTo>
                      <a:pt x="34" y="99"/>
                    </a:lnTo>
                    <a:lnTo>
                      <a:pt x="38" y="99"/>
                    </a:lnTo>
                    <a:lnTo>
                      <a:pt x="38" y="97"/>
                    </a:lnTo>
                    <a:lnTo>
                      <a:pt x="36" y="94"/>
                    </a:lnTo>
                    <a:lnTo>
                      <a:pt x="36" y="94"/>
                    </a:lnTo>
                    <a:lnTo>
                      <a:pt x="39" y="92"/>
                    </a:lnTo>
                    <a:lnTo>
                      <a:pt x="36" y="87"/>
                    </a:lnTo>
                    <a:lnTo>
                      <a:pt x="34" y="87"/>
                    </a:lnTo>
                    <a:lnTo>
                      <a:pt x="32" y="82"/>
                    </a:lnTo>
                    <a:lnTo>
                      <a:pt x="29" y="77"/>
                    </a:lnTo>
                    <a:lnTo>
                      <a:pt x="29" y="75"/>
                    </a:lnTo>
                    <a:lnTo>
                      <a:pt x="26" y="71"/>
                    </a:lnTo>
                    <a:lnTo>
                      <a:pt x="22" y="66"/>
                    </a:lnTo>
                    <a:lnTo>
                      <a:pt x="20" y="68"/>
                    </a:lnTo>
                    <a:lnTo>
                      <a:pt x="17" y="64"/>
                    </a:lnTo>
                    <a:lnTo>
                      <a:pt x="15" y="59"/>
                    </a:lnTo>
                    <a:lnTo>
                      <a:pt x="15" y="52"/>
                    </a:lnTo>
                    <a:lnTo>
                      <a:pt x="13" y="52"/>
                    </a:lnTo>
                    <a:lnTo>
                      <a:pt x="12" y="49"/>
                    </a:lnTo>
                    <a:lnTo>
                      <a:pt x="12" y="45"/>
                    </a:lnTo>
                    <a:lnTo>
                      <a:pt x="13" y="45"/>
                    </a:lnTo>
                    <a:lnTo>
                      <a:pt x="12" y="42"/>
                    </a:lnTo>
                    <a:lnTo>
                      <a:pt x="8" y="38"/>
                    </a:lnTo>
                    <a:lnTo>
                      <a:pt x="8" y="37"/>
                    </a:lnTo>
                    <a:lnTo>
                      <a:pt x="10" y="35"/>
                    </a:lnTo>
                    <a:lnTo>
                      <a:pt x="10" y="33"/>
                    </a:lnTo>
                    <a:lnTo>
                      <a:pt x="6" y="30"/>
                    </a:lnTo>
                    <a:lnTo>
                      <a:pt x="3" y="26"/>
                    </a:lnTo>
                    <a:lnTo>
                      <a:pt x="3" y="23"/>
                    </a:lnTo>
                    <a:lnTo>
                      <a:pt x="6" y="21"/>
                    </a:lnTo>
                    <a:lnTo>
                      <a:pt x="3" y="17"/>
                    </a:lnTo>
                    <a:lnTo>
                      <a:pt x="3" y="16"/>
                    </a:lnTo>
                    <a:lnTo>
                      <a:pt x="0" y="7"/>
                    </a:lnTo>
                    <a:lnTo>
                      <a:pt x="0" y="4"/>
                    </a:lnTo>
                    <a:lnTo>
                      <a:pt x="0" y="4"/>
                    </a:lnTo>
                    <a:lnTo>
                      <a:pt x="0" y="4"/>
                    </a:lnTo>
                    <a:lnTo>
                      <a:pt x="0" y="4"/>
                    </a:lnTo>
                    <a:close/>
                    <a:moveTo>
                      <a:pt x="86" y="165"/>
                    </a:moveTo>
                    <a:lnTo>
                      <a:pt x="88" y="164"/>
                    </a:lnTo>
                    <a:lnTo>
                      <a:pt x="88" y="162"/>
                    </a:lnTo>
                    <a:lnTo>
                      <a:pt x="86" y="158"/>
                    </a:lnTo>
                    <a:lnTo>
                      <a:pt x="85" y="160"/>
                    </a:lnTo>
                    <a:lnTo>
                      <a:pt x="86" y="162"/>
                    </a:lnTo>
                    <a:lnTo>
                      <a:pt x="86" y="165"/>
                    </a:lnTo>
                    <a:lnTo>
                      <a:pt x="86" y="165"/>
                    </a:lnTo>
                    <a:lnTo>
                      <a:pt x="86" y="165"/>
                    </a:lnTo>
                    <a:lnTo>
                      <a:pt x="86" y="165"/>
                    </a:lnTo>
                    <a:close/>
                    <a:moveTo>
                      <a:pt x="90" y="172"/>
                    </a:moveTo>
                    <a:lnTo>
                      <a:pt x="90" y="176"/>
                    </a:lnTo>
                    <a:lnTo>
                      <a:pt x="92" y="176"/>
                    </a:lnTo>
                    <a:lnTo>
                      <a:pt x="92" y="172"/>
                    </a:lnTo>
                    <a:lnTo>
                      <a:pt x="90" y="172"/>
                    </a:lnTo>
                    <a:lnTo>
                      <a:pt x="90" y="172"/>
                    </a:lnTo>
                    <a:lnTo>
                      <a:pt x="90" y="172"/>
                    </a:lnTo>
                    <a:lnTo>
                      <a:pt x="90" y="172"/>
                    </a:lnTo>
                    <a:close/>
                    <a:moveTo>
                      <a:pt x="307" y="167"/>
                    </a:moveTo>
                    <a:lnTo>
                      <a:pt x="309" y="167"/>
                    </a:lnTo>
                    <a:lnTo>
                      <a:pt x="309" y="165"/>
                    </a:lnTo>
                    <a:lnTo>
                      <a:pt x="307" y="165"/>
                    </a:lnTo>
                    <a:lnTo>
                      <a:pt x="307" y="167"/>
                    </a:lnTo>
                    <a:lnTo>
                      <a:pt x="307" y="167"/>
                    </a:lnTo>
                    <a:lnTo>
                      <a:pt x="307" y="167"/>
                    </a:lnTo>
                    <a:lnTo>
                      <a:pt x="307" y="167"/>
                    </a:lnTo>
                    <a:close/>
                    <a:moveTo>
                      <a:pt x="307" y="172"/>
                    </a:moveTo>
                    <a:lnTo>
                      <a:pt x="307" y="172"/>
                    </a:lnTo>
                    <a:lnTo>
                      <a:pt x="309" y="171"/>
                    </a:lnTo>
                    <a:lnTo>
                      <a:pt x="307" y="171"/>
                    </a:lnTo>
                    <a:lnTo>
                      <a:pt x="307" y="172"/>
                    </a:lnTo>
                    <a:lnTo>
                      <a:pt x="307" y="172"/>
                    </a:lnTo>
                    <a:lnTo>
                      <a:pt x="307" y="172"/>
                    </a:lnTo>
                    <a:lnTo>
                      <a:pt x="307" y="172"/>
                    </a:lnTo>
                    <a:close/>
                    <a:moveTo>
                      <a:pt x="305" y="179"/>
                    </a:moveTo>
                    <a:lnTo>
                      <a:pt x="307" y="176"/>
                    </a:lnTo>
                    <a:lnTo>
                      <a:pt x="305" y="172"/>
                    </a:lnTo>
                    <a:lnTo>
                      <a:pt x="305" y="179"/>
                    </a:lnTo>
                    <a:lnTo>
                      <a:pt x="305" y="179"/>
                    </a:lnTo>
                    <a:lnTo>
                      <a:pt x="305" y="179"/>
                    </a:lnTo>
                    <a:close/>
                  </a:path>
                </a:pathLst>
              </a:custGeom>
              <a:solidFill>
                <a:srgbClr val="0058AB"/>
              </a:solid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37" name="Freeform 44">
                <a:extLst>
                  <a:ext uri="{FF2B5EF4-FFF2-40B4-BE49-F238E27FC236}">
                    <a16:creationId xmlns:a16="http://schemas.microsoft.com/office/drawing/2014/main" id="{ABE194A7-E70D-2109-F619-4E7267E9CEDE}"/>
                  </a:ext>
                </a:extLst>
              </p:cNvPr>
              <p:cNvSpPr>
                <a:spLocks noEditPoints="1"/>
              </p:cNvSpPr>
              <p:nvPr/>
            </p:nvSpPr>
            <p:spPr bwMode="auto">
              <a:xfrm>
                <a:off x="2476500" y="4119562"/>
                <a:ext cx="1058863" cy="1116012"/>
              </a:xfrm>
              <a:custGeom>
                <a:avLst/>
                <a:gdLst/>
                <a:ahLst/>
                <a:cxnLst>
                  <a:cxn ang="0">
                    <a:pos x="393" y="98"/>
                  </a:cxn>
                  <a:cxn ang="0">
                    <a:pos x="400" y="87"/>
                  </a:cxn>
                  <a:cxn ang="0">
                    <a:pos x="409" y="82"/>
                  </a:cxn>
                  <a:cxn ang="0">
                    <a:pos x="405" y="87"/>
                  </a:cxn>
                  <a:cxn ang="0">
                    <a:pos x="412" y="93"/>
                  </a:cxn>
                  <a:cxn ang="0">
                    <a:pos x="402" y="56"/>
                  </a:cxn>
                  <a:cxn ang="0">
                    <a:pos x="367" y="39"/>
                  </a:cxn>
                  <a:cxn ang="0">
                    <a:pos x="341" y="56"/>
                  </a:cxn>
                  <a:cxn ang="0">
                    <a:pos x="304" y="49"/>
                  </a:cxn>
                  <a:cxn ang="0">
                    <a:pos x="285" y="56"/>
                  </a:cxn>
                  <a:cxn ang="0">
                    <a:pos x="245" y="58"/>
                  </a:cxn>
                  <a:cxn ang="0">
                    <a:pos x="242" y="18"/>
                  </a:cxn>
                  <a:cxn ang="0">
                    <a:pos x="216" y="13"/>
                  </a:cxn>
                  <a:cxn ang="0">
                    <a:pos x="160" y="23"/>
                  </a:cxn>
                  <a:cxn ang="0">
                    <a:pos x="153" y="68"/>
                  </a:cxn>
                  <a:cxn ang="0">
                    <a:pos x="99" y="63"/>
                  </a:cxn>
                  <a:cxn ang="0">
                    <a:pos x="66" y="86"/>
                  </a:cxn>
                  <a:cxn ang="0">
                    <a:pos x="56" y="164"/>
                  </a:cxn>
                  <a:cxn ang="0">
                    <a:pos x="11" y="197"/>
                  </a:cxn>
                  <a:cxn ang="0">
                    <a:pos x="14" y="251"/>
                  </a:cxn>
                  <a:cxn ang="0">
                    <a:pos x="59" y="279"/>
                  </a:cxn>
                  <a:cxn ang="0">
                    <a:pos x="105" y="279"/>
                  </a:cxn>
                  <a:cxn ang="0">
                    <a:pos x="150" y="286"/>
                  </a:cxn>
                  <a:cxn ang="0">
                    <a:pos x="204" y="322"/>
                  </a:cxn>
                  <a:cxn ang="0">
                    <a:pos x="270" y="387"/>
                  </a:cxn>
                  <a:cxn ang="0">
                    <a:pos x="287" y="475"/>
                  </a:cxn>
                  <a:cxn ang="0">
                    <a:pos x="343" y="512"/>
                  </a:cxn>
                  <a:cxn ang="0">
                    <a:pos x="360" y="553"/>
                  </a:cxn>
                  <a:cxn ang="0">
                    <a:pos x="329" y="593"/>
                  </a:cxn>
                  <a:cxn ang="0">
                    <a:pos x="304" y="633"/>
                  </a:cxn>
                  <a:cxn ang="0">
                    <a:pos x="351" y="658"/>
                  </a:cxn>
                  <a:cxn ang="0">
                    <a:pos x="379" y="703"/>
                  </a:cxn>
                  <a:cxn ang="0">
                    <a:pos x="402" y="653"/>
                  </a:cxn>
                  <a:cxn ang="0">
                    <a:pos x="414" y="633"/>
                  </a:cxn>
                  <a:cxn ang="0">
                    <a:pos x="400" y="663"/>
                  </a:cxn>
                  <a:cxn ang="0">
                    <a:pos x="445" y="593"/>
                  </a:cxn>
                  <a:cxn ang="0">
                    <a:pos x="443" y="555"/>
                  </a:cxn>
                  <a:cxn ang="0">
                    <a:pos x="466" y="527"/>
                  </a:cxn>
                  <a:cxn ang="0">
                    <a:pos x="509" y="496"/>
                  </a:cxn>
                  <a:cxn ang="0">
                    <a:pos x="523" y="496"/>
                  </a:cxn>
                  <a:cxn ang="0">
                    <a:pos x="555" y="489"/>
                  </a:cxn>
                  <a:cxn ang="0">
                    <a:pos x="581" y="449"/>
                  </a:cxn>
                  <a:cxn ang="0">
                    <a:pos x="598" y="380"/>
                  </a:cxn>
                  <a:cxn ang="0">
                    <a:pos x="600" y="320"/>
                  </a:cxn>
                  <a:cxn ang="0">
                    <a:pos x="603" y="315"/>
                  </a:cxn>
                  <a:cxn ang="0">
                    <a:pos x="643" y="268"/>
                  </a:cxn>
                  <a:cxn ang="0">
                    <a:pos x="659" y="195"/>
                  </a:cxn>
                  <a:cxn ang="0">
                    <a:pos x="595" y="147"/>
                  </a:cxn>
                  <a:cxn ang="0">
                    <a:pos x="546" y="138"/>
                  </a:cxn>
                  <a:cxn ang="0">
                    <a:pos x="516" y="136"/>
                  </a:cxn>
                  <a:cxn ang="0">
                    <a:pos x="501" y="143"/>
                  </a:cxn>
                  <a:cxn ang="0">
                    <a:pos x="482" y="117"/>
                  </a:cxn>
                  <a:cxn ang="0">
                    <a:pos x="454" y="105"/>
                  </a:cxn>
                  <a:cxn ang="0">
                    <a:pos x="419" y="131"/>
                  </a:cxn>
                  <a:cxn ang="0">
                    <a:pos x="417" y="126"/>
                  </a:cxn>
                  <a:cxn ang="0">
                    <a:pos x="419" y="120"/>
                  </a:cxn>
                  <a:cxn ang="0">
                    <a:pos x="409" y="94"/>
                  </a:cxn>
                  <a:cxn ang="0">
                    <a:pos x="383" y="114"/>
                  </a:cxn>
                  <a:cxn ang="0">
                    <a:pos x="389" y="89"/>
                  </a:cxn>
                  <a:cxn ang="0">
                    <a:pos x="400" y="58"/>
                  </a:cxn>
                </a:cxnLst>
                <a:rect l="0" t="0" r="r" b="b"/>
                <a:pathLst>
                  <a:path w="667" h="703">
                    <a:moveTo>
                      <a:pt x="389" y="101"/>
                    </a:moveTo>
                    <a:lnTo>
                      <a:pt x="391" y="101"/>
                    </a:lnTo>
                    <a:lnTo>
                      <a:pt x="395" y="100"/>
                    </a:lnTo>
                    <a:lnTo>
                      <a:pt x="395" y="100"/>
                    </a:lnTo>
                    <a:lnTo>
                      <a:pt x="395" y="101"/>
                    </a:lnTo>
                    <a:lnTo>
                      <a:pt x="391" y="101"/>
                    </a:lnTo>
                    <a:lnTo>
                      <a:pt x="389" y="101"/>
                    </a:lnTo>
                    <a:lnTo>
                      <a:pt x="389" y="101"/>
                    </a:lnTo>
                    <a:lnTo>
                      <a:pt x="389" y="101"/>
                    </a:lnTo>
                    <a:lnTo>
                      <a:pt x="389" y="101"/>
                    </a:lnTo>
                    <a:close/>
                    <a:moveTo>
                      <a:pt x="388" y="101"/>
                    </a:moveTo>
                    <a:lnTo>
                      <a:pt x="388" y="101"/>
                    </a:lnTo>
                    <a:lnTo>
                      <a:pt x="389" y="101"/>
                    </a:lnTo>
                    <a:lnTo>
                      <a:pt x="393" y="98"/>
                    </a:lnTo>
                    <a:lnTo>
                      <a:pt x="395" y="98"/>
                    </a:lnTo>
                    <a:lnTo>
                      <a:pt x="396" y="94"/>
                    </a:lnTo>
                    <a:lnTo>
                      <a:pt x="396" y="93"/>
                    </a:lnTo>
                    <a:lnTo>
                      <a:pt x="396" y="93"/>
                    </a:lnTo>
                    <a:lnTo>
                      <a:pt x="395" y="93"/>
                    </a:lnTo>
                    <a:lnTo>
                      <a:pt x="393" y="93"/>
                    </a:lnTo>
                    <a:lnTo>
                      <a:pt x="389" y="96"/>
                    </a:lnTo>
                    <a:lnTo>
                      <a:pt x="388" y="101"/>
                    </a:lnTo>
                    <a:lnTo>
                      <a:pt x="388" y="101"/>
                    </a:lnTo>
                    <a:lnTo>
                      <a:pt x="388" y="101"/>
                    </a:lnTo>
                    <a:lnTo>
                      <a:pt x="388" y="101"/>
                    </a:lnTo>
                    <a:close/>
                    <a:moveTo>
                      <a:pt x="402" y="89"/>
                    </a:moveTo>
                    <a:lnTo>
                      <a:pt x="400" y="87"/>
                    </a:lnTo>
                    <a:lnTo>
                      <a:pt x="400" y="87"/>
                    </a:lnTo>
                    <a:lnTo>
                      <a:pt x="400" y="89"/>
                    </a:lnTo>
                    <a:lnTo>
                      <a:pt x="400" y="91"/>
                    </a:lnTo>
                    <a:lnTo>
                      <a:pt x="400" y="91"/>
                    </a:lnTo>
                    <a:lnTo>
                      <a:pt x="402" y="89"/>
                    </a:lnTo>
                    <a:lnTo>
                      <a:pt x="402" y="89"/>
                    </a:lnTo>
                    <a:lnTo>
                      <a:pt x="402" y="89"/>
                    </a:lnTo>
                    <a:lnTo>
                      <a:pt x="402" y="89"/>
                    </a:lnTo>
                    <a:close/>
                    <a:moveTo>
                      <a:pt x="402" y="86"/>
                    </a:moveTo>
                    <a:lnTo>
                      <a:pt x="400" y="82"/>
                    </a:lnTo>
                    <a:lnTo>
                      <a:pt x="402" y="82"/>
                    </a:lnTo>
                    <a:lnTo>
                      <a:pt x="403" y="82"/>
                    </a:lnTo>
                    <a:lnTo>
                      <a:pt x="409" y="79"/>
                    </a:lnTo>
                    <a:lnTo>
                      <a:pt x="409" y="79"/>
                    </a:lnTo>
                    <a:lnTo>
                      <a:pt x="409" y="82"/>
                    </a:lnTo>
                    <a:lnTo>
                      <a:pt x="405" y="82"/>
                    </a:lnTo>
                    <a:lnTo>
                      <a:pt x="403" y="86"/>
                    </a:lnTo>
                    <a:lnTo>
                      <a:pt x="402" y="86"/>
                    </a:lnTo>
                    <a:lnTo>
                      <a:pt x="402" y="86"/>
                    </a:lnTo>
                    <a:lnTo>
                      <a:pt x="402" y="86"/>
                    </a:lnTo>
                    <a:lnTo>
                      <a:pt x="402" y="86"/>
                    </a:lnTo>
                    <a:close/>
                    <a:moveTo>
                      <a:pt x="402" y="89"/>
                    </a:moveTo>
                    <a:lnTo>
                      <a:pt x="403" y="89"/>
                    </a:lnTo>
                    <a:lnTo>
                      <a:pt x="409" y="89"/>
                    </a:lnTo>
                    <a:lnTo>
                      <a:pt x="410" y="91"/>
                    </a:lnTo>
                    <a:lnTo>
                      <a:pt x="412" y="89"/>
                    </a:lnTo>
                    <a:lnTo>
                      <a:pt x="412" y="87"/>
                    </a:lnTo>
                    <a:lnTo>
                      <a:pt x="410" y="86"/>
                    </a:lnTo>
                    <a:lnTo>
                      <a:pt x="405" y="87"/>
                    </a:lnTo>
                    <a:lnTo>
                      <a:pt x="403" y="87"/>
                    </a:lnTo>
                    <a:lnTo>
                      <a:pt x="402" y="89"/>
                    </a:lnTo>
                    <a:lnTo>
                      <a:pt x="402" y="89"/>
                    </a:lnTo>
                    <a:lnTo>
                      <a:pt x="402" y="89"/>
                    </a:lnTo>
                    <a:lnTo>
                      <a:pt x="402" y="89"/>
                    </a:lnTo>
                    <a:close/>
                    <a:moveTo>
                      <a:pt x="412" y="93"/>
                    </a:moveTo>
                    <a:lnTo>
                      <a:pt x="416" y="91"/>
                    </a:lnTo>
                    <a:lnTo>
                      <a:pt x="416" y="91"/>
                    </a:lnTo>
                    <a:lnTo>
                      <a:pt x="419" y="89"/>
                    </a:lnTo>
                    <a:lnTo>
                      <a:pt x="419" y="91"/>
                    </a:lnTo>
                    <a:lnTo>
                      <a:pt x="419" y="94"/>
                    </a:lnTo>
                    <a:lnTo>
                      <a:pt x="416" y="94"/>
                    </a:lnTo>
                    <a:lnTo>
                      <a:pt x="412" y="93"/>
                    </a:lnTo>
                    <a:lnTo>
                      <a:pt x="412" y="93"/>
                    </a:lnTo>
                    <a:lnTo>
                      <a:pt x="412" y="93"/>
                    </a:lnTo>
                    <a:lnTo>
                      <a:pt x="412" y="93"/>
                    </a:lnTo>
                    <a:close/>
                    <a:moveTo>
                      <a:pt x="402" y="56"/>
                    </a:moveTo>
                    <a:lnTo>
                      <a:pt x="400" y="54"/>
                    </a:lnTo>
                    <a:lnTo>
                      <a:pt x="400" y="51"/>
                    </a:lnTo>
                    <a:lnTo>
                      <a:pt x="400" y="49"/>
                    </a:lnTo>
                    <a:lnTo>
                      <a:pt x="402" y="51"/>
                    </a:lnTo>
                    <a:lnTo>
                      <a:pt x="403" y="54"/>
                    </a:lnTo>
                    <a:lnTo>
                      <a:pt x="403" y="58"/>
                    </a:lnTo>
                    <a:lnTo>
                      <a:pt x="403" y="58"/>
                    </a:lnTo>
                    <a:lnTo>
                      <a:pt x="402" y="56"/>
                    </a:lnTo>
                    <a:lnTo>
                      <a:pt x="402" y="56"/>
                    </a:lnTo>
                    <a:lnTo>
                      <a:pt x="402" y="56"/>
                    </a:lnTo>
                    <a:lnTo>
                      <a:pt x="402" y="56"/>
                    </a:lnTo>
                    <a:close/>
                    <a:moveTo>
                      <a:pt x="386" y="23"/>
                    </a:moveTo>
                    <a:lnTo>
                      <a:pt x="386" y="23"/>
                    </a:lnTo>
                    <a:lnTo>
                      <a:pt x="384" y="20"/>
                    </a:lnTo>
                    <a:lnTo>
                      <a:pt x="383" y="14"/>
                    </a:lnTo>
                    <a:lnTo>
                      <a:pt x="381" y="16"/>
                    </a:lnTo>
                    <a:lnTo>
                      <a:pt x="383" y="18"/>
                    </a:lnTo>
                    <a:lnTo>
                      <a:pt x="381" y="21"/>
                    </a:lnTo>
                    <a:lnTo>
                      <a:pt x="377" y="23"/>
                    </a:lnTo>
                    <a:lnTo>
                      <a:pt x="377" y="23"/>
                    </a:lnTo>
                    <a:lnTo>
                      <a:pt x="377" y="23"/>
                    </a:lnTo>
                    <a:lnTo>
                      <a:pt x="374" y="23"/>
                    </a:lnTo>
                    <a:lnTo>
                      <a:pt x="372" y="32"/>
                    </a:lnTo>
                    <a:lnTo>
                      <a:pt x="367" y="35"/>
                    </a:lnTo>
                    <a:lnTo>
                      <a:pt x="367" y="39"/>
                    </a:lnTo>
                    <a:lnTo>
                      <a:pt x="363" y="46"/>
                    </a:lnTo>
                    <a:lnTo>
                      <a:pt x="360" y="51"/>
                    </a:lnTo>
                    <a:lnTo>
                      <a:pt x="358" y="54"/>
                    </a:lnTo>
                    <a:lnTo>
                      <a:pt x="355" y="54"/>
                    </a:lnTo>
                    <a:lnTo>
                      <a:pt x="355" y="56"/>
                    </a:lnTo>
                    <a:lnTo>
                      <a:pt x="355" y="58"/>
                    </a:lnTo>
                    <a:lnTo>
                      <a:pt x="350" y="63"/>
                    </a:lnTo>
                    <a:lnTo>
                      <a:pt x="350" y="60"/>
                    </a:lnTo>
                    <a:lnTo>
                      <a:pt x="350" y="56"/>
                    </a:lnTo>
                    <a:lnTo>
                      <a:pt x="346" y="54"/>
                    </a:lnTo>
                    <a:lnTo>
                      <a:pt x="346" y="54"/>
                    </a:lnTo>
                    <a:lnTo>
                      <a:pt x="344" y="54"/>
                    </a:lnTo>
                    <a:lnTo>
                      <a:pt x="343" y="54"/>
                    </a:lnTo>
                    <a:lnTo>
                      <a:pt x="341" y="56"/>
                    </a:lnTo>
                    <a:lnTo>
                      <a:pt x="337" y="56"/>
                    </a:lnTo>
                    <a:lnTo>
                      <a:pt x="336" y="54"/>
                    </a:lnTo>
                    <a:lnTo>
                      <a:pt x="336" y="51"/>
                    </a:lnTo>
                    <a:lnTo>
                      <a:pt x="334" y="51"/>
                    </a:lnTo>
                    <a:lnTo>
                      <a:pt x="332" y="49"/>
                    </a:lnTo>
                    <a:lnTo>
                      <a:pt x="332" y="47"/>
                    </a:lnTo>
                    <a:lnTo>
                      <a:pt x="330" y="47"/>
                    </a:lnTo>
                    <a:lnTo>
                      <a:pt x="327" y="44"/>
                    </a:lnTo>
                    <a:lnTo>
                      <a:pt x="323" y="44"/>
                    </a:lnTo>
                    <a:lnTo>
                      <a:pt x="320" y="46"/>
                    </a:lnTo>
                    <a:lnTo>
                      <a:pt x="311" y="46"/>
                    </a:lnTo>
                    <a:lnTo>
                      <a:pt x="308" y="44"/>
                    </a:lnTo>
                    <a:lnTo>
                      <a:pt x="304" y="46"/>
                    </a:lnTo>
                    <a:lnTo>
                      <a:pt x="304" y="49"/>
                    </a:lnTo>
                    <a:lnTo>
                      <a:pt x="308" y="51"/>
                    </a:lnTo>
                    <a:lnTo>
                      <a:pt x="308" y="54"/>
                    </a:lnTo>
                    <a:lnTo>
                      <a:pt x="310" y="58"/>
                    </a:lnTo>
                    <a:lnTo>
                      <a:pt x="310" y="60"/>
                    </a:lnTo>
                    <a:lnTo>
                      <a:pt x="306" y="60"/>
                    </a:lnTo>
                    <a:lnTo>
                      <a:pt x="301" y="58"/>
                    </a:lnTo>
                    <a:lnTo>
                      <a:pt x="301" y="56"/>
                    </a:lnTo>
                    <a:lnTo>
                      <a:pt x="301" y="56"/>
                    </a:lnTo>
                    <a:lnTo>
                      <a:pt x="301" y="56"/>
                    </a:lnTo>
                    <a:lnTo>
                      <a:pt x="301" y="56"/>
                    </a:lnTo>
                    <a:lnTo>
                      <a:pt x="292" y="56"/>
                    </a:lnTo>
                    <a:lnTo>
                      <a:pt x="290" y="58"/>
                    </a:lnTo>
                    <a:lnTo>
                      <a:pt x="290" y="56"/>
                    </a:lnTo>
                    <a:lnTo>
                      <a:pt x="285" y="56"/>
                    </a:lnTo>
                    <a:lnTo>
                      <a:pt x="282" y="58"/>
                    </a:lnTo>
                    <a:lnTo>
                      <a:pt x="278" y="63"/>
                    </a:lnTo>
                    <a:lnTo>
                      <a:pt x="273" y="63"/>
                    </a:lnTo>
                    <a:lnTo>
                      <a:pt x="270" y="65"/>
                    </a:lnTo>
                    <a:lnTo>
                      <a:pt x="268" y="67"/>
                    </a:lnTo>
                    <a:lnTo>
                      <a:pt x="266" y="68"/>
                    </a:lnTo>
                    <a:lnTo>
                      <a:pt x="261" y="70"/>
                    </a:lnTo>
                    <a:lnTo>
                      <a:pt x="261" y="68"/>
                    </a:lnTo>
                    <a:lnTo>
                      <a:pt x="259" y="68"/>
                    </a:lnTo>
                    <a:lnTo>
                      <a:pt x="256" y="72"/>
                    </a:lnTo>
                    <a:lnTo>
                      <a:pt x="254" y="70"/>
                    </a:lnTo>
                    <a:lnTo>
                      <a:pt x="247" y="65"/>
                    </a:lnTo>
                    <a:lnTo>
                      <a:pt x="245" y="63"/>
                    </a:lnTo>
                    <a:lnTo>
                      <a:pt x="245" y="58"/>
                    </a:lnTo>
                    <a:lnTo>
                      <a:pt x="242" y="54"/>
                    </a:lnTo>
                    <a:lnTo>
                      <a:pt x="238" y="51"/>
                    </a:lnTo>
                    <a:lnTo>
                      <a:pt x="238" y="49"/>
                    </a:lnTo>
                    <a:lnTo>
                      <a:pt x="238" y="47"/>
                    </a:lnTo>
                    <a:lnTo>
                      <a:pt x="238" y="46"/>
                    </a:lnTo>
                    <a:lnTo>
                      <a:pt x="238" y="42"/>
                    </a:lnTo>
                    <a:lnTo>
                      <a:pt x="240" y="39"/>
                    </a:lnTo>
                    <a:lnTo>
                      <a:pt x="240" y="35"/>
                    </a:lnTo>
                    <a:lnTo>
                      <a:pt x="242" y="28"/>
                    </a:lnTo>
                    <a:lnTo>
                      <a:pt x="242" y="23"/>
                    </a:lnTo>
                    <a:lnTo>
                      <a:pt x="247" y="21"/>
                    </a:lnTo>
                    <a:lnTo>
                      <a:pt x="247" y="20"/>
                    </a:lnTo>
                    <a:lnTo>
                      <a:pt x="242" y="20"/>
                    </a:lnTo>
                    <a:lnTo>
                      <a:pt x="242" y="18"/>
                    </a:lnTo>
                    <a:lnTo>
                      <a:pt x="240" y="14"/>
                    </a:lnTo>
                    <a:lnTo>
                      <a:pt x="237" y="14"/>
                    </a:lnTo>
                    <a:lnTo>
                      <a:pt x="233" y="13"/>
                    </a:lnTo>
                    <a:lnTo>
                      <a:pt x="235" y="11"/>
                    </a:lnTo>
                    <a:lnTo>
                      <a:pt x="238" y="7"/>
                    </a:lnTo>
                    <a:lnTo>
                      <a:pt x="238" y="4"/>
                    </a:lnTo>
                    <a:lnTo>
                      <a:pt x="235" y="0"/>
                    </a:lnTo>
                    <a:lnTo>
                      <a:pt x="231" y="0"/>
                    </a:lnTo>
                    <a:lnTo>
                      <a:pt x="228" y="0"/>
                    </a:lnTo>
                    <a:lnTo>
                      <a:pt x="228" y="0"/>
                    </a:lnTo>
                    <a:lnTo>
                      <a:pt x="228" y="0"/>
                    </a:lnTo>
                    <a:lnTo>
                      <a:pt x="228" y="4"/>
                    </a:lnTo>
                    <a:lnTo>
                      <a:pt x="224" y="6"/>
                    </a:lnTo>
                    <a:lnTo>
                      <a:pt x="216" y="13"/>
                    </a:lnTo>
                    <a:lnTo>
                      <a:pt x="211" y="13"/>
                    </a:lnTo>
                    <a:lnTo>
                      <a:pt x="202" y="16"/>
                    </a:lnTo>
                    <a:lnTo>
                      <a:pt x="200" y="14"/>
                    </a:lnTo>
                    <a:lnTo>
                      <a:pt x="197" y="16"/>
                    </a:lnTo>
                    <a:lnTo>
                      <a:pt x="190" y="21"/>
                    </a:lnTo>
                    <a:lnTo>
                      <a:pt x="184" y="23"/>
                    </a:lnTo>
                    <a:lnTo>
                      <a:pt x="183" y="21"/>
                    </a:lnTo>
                    <a:lnTo>
                      <a:pt x="174" y="23"/>
                    </a:lnTo>
                    <a:lnTo>
                      <a:pt x="169" y="23"/>
                    </a:lnTo>
                    <a:lnTo>
                      <a:pt x="164" y="20"/>
                    </a:lnTo>
                    <a:lnTo>
                      <a:pt x="158" y="20"/>
                    </a:lnTo>
                    <a:lnTo>
                      <a:pt x="153" y="18"/>
                    </a:lnTo>
                    <a:lnTo>
                      <a:pt x="155" y="21"/>
                    </a:lnTo>
                    <a:lnTo>
                      <a:pt x="160" y="23"/>
                    </a:lnTo>
                    <a:lnTo>
                      <a:pt x="164" y="27"/>
                    </a:lnTo>
                    <a:lnTo>
                      <a:pt x="165" y="28"/>
                    </a:lnTo>
                    <a:lnTo>
                      <a:pt x="160" y="37"/>
                    </a:lnTo>
                    <a:lnTo>
                      <a:pt x="162" y="40"/>
                    </a:lnTo>
                    <a:lnTo>
                      <a:pt x="160" y="46"/>
                    </a:lnTo>
                    <a:lnTo>
                      <a:pt x="169" y="49"/>
                    </a:lnTo>
                    <a:lnTo>
                      <a:pt x="174" y="49"/>
                    </a:lnTo>
                    <a:lnTo>
                      <a:pt x="179" y="49"/>
                    </a:lnTo>
                    <a:lnTo>
                      <a:pt x="179" y="51"/>
                    </a:lnTo>
                    <a:lnTo>
                      <a:pt x="174" y="54"/>
                    </a:lnTo>
                    <a:lnTo>
                      <a:pt x="165" y="54"/>
                    </a:lnTo>
                    <a:lnTo>
                      <a:pt x="165" y="58"/>
                    </a:lnTo>
                    <a:lnTo>
                      <a:pt x="164" y="63"/>
                    </a:lnTo>
                    <a:lnTo>
                      <a:pt x="153" y="68"/>
                    </a:lnTo>
                    <a:lnTo>
                      <a:pt x="151" y="72"/>
                    </a:lnTo>
                    <a:lnTo>
                      <a:pt x="146" y="74"/>
                    </a:lnTo>
                    <a:lnTo>
                      <a:pt x="141" y="79"/>
                    </a:lnTo>
                    <a:lnTo>
                      <a:pt x="134" y="79"/>
                    </a:lnTo>
                    <a:lnTo>
                      <a:pt x="131" y="79"/>
                    </a:lnTo>
                    <a:lnTo>
                      <a:pt x="124" y="74"/>
                    </a:lnTo>
                    <a:lnTo>
                      <a:pt x="118" y="70"/>
                    </a:lnTo>
                    <a:lnTo>
                      <a:pt x="113" y="70"/>
                    </a:lnTo>
                    <a:lnTo>
                      <a:pt x="113" y="67"/>
                    </a:lnTo>
                    <a:lnTo>
                      <a:pt x="113" y="63"/>
                    </a:lnTo>
                    <a:lnTo>
                      <a:pt x="110" y="58"/>
                    </a:lnTo>
                    <a:lnTo>
                      <a:pt x="108" y="56"/>
                    </a:lnTo>
                    <a:lnTo>
                      <a:pt x="105" y="56"/>
                    </a:lnTo>
                    <a:lnTo>
                      <a:pt x="99" y="63"/>
                    </a:lnTo>
                    <a:lnTo>
                      <a:pt x="98" y="63"/>
                    </a:lnTo>
                    <a:lnTo>
                      <a:pt x="96" y="60"/>
                    </a:lnTo>
                    <a:lnTo>
                      <a:pt x="92" y="60"/>
                    </a:lnTo>
                    <a:lnTo>
                      <a:pt x="92" y="63"/>
                    </a:lnTo>
                    <a:lnTo>
                      <a:pt x="73" y="63"/>
                    </a:lnTo>
                    <a:lnTo>
                      <a:pt x="70" y="68"/>
                    </a:lnTo>
                    <a:lnTo>
                      <a:pt x="73" y="72"/>
                    </a:lnTo>
                    <a:lnTo>
                      <a:pt x="78" y="74"/>
                    </a:lnTo>
                    <a:lnTo>
                      <a:pt x="80" y="79"/>
                    </a:lnTo>
                    <a:lnTo>
                      <a:pt x="78" y="79"/>
                    </a:lnTo>
                    <a:lnTo>
                      <a:pt x="82" y="82"/>
                    </a:lnTo>
                    <a:lnTo>
                      <a:pt x="80" y="86"/>
                    </a:lnTo>
                    <a:lnTo>
                      <a:pt x="77" y="82"/>
                    </a:lnTo>
                    <a:lnTo>
                      <a:pt x="66" y="86"/>
                    </a:lnTo>
                    <a:lnTo>
                      <a:pt x="66" y="96"/>
                    </a:lnTo>
                    <a:lnTo>
                      <a:pt x="70" y="100"/>
                    </a:lnTo>
                    <a:lnTo>
                      <a:pt x="75" y="105"/>
                    </a:lnTo>
                    <a:lnTo>
                      <a:pt x="78" y="114"/>
                    </a:lnTo>
                    <a:lnTo>
                      <a:pt x="78" y="117"/>
                    </a:lnTo>
                    <a:lnTo>
                      <a:pt x="78" y="120"/>
                    </a:lnTo>
                    <a:lnTo>
                      <a:pt x="70" y="157"/>
                    </a:lnTo>
                    <a:lnTo>
                      <a:pt x="66" y="164"/>
                    </a:lnTo>
                    <a:lnTo>
                      <a:pt x="66" y="166"/>
                    </a:lnTo>
                    <a:lnTo>
                      <a:pt x="66" y="169"/>
                    </a:lnTo>
                    <a:lnTo>
                      <a:pt x="61" y="167"/>
                    </a:lnTo>
                    <a:lnTo>
                      <a:pt x="63" y="167"/>
                    </a:lnTo>
                    <a:lnTo>
                      <a:pt x="58" y="164"/>
                    </a:lnTo>
                    <a:lnTo>
                      <a:pt x="56" y="164"/>
                    </a:lnTo>
                    <a:lnTo>
                      <a:pt x="52" y="164"/>
                    </a:lnTo>
                    <a:lnTo>
                      <a:pt x="51" y="164"/>
                    </a:lnTo>
                    <a:lnTo>
                      <a:pt x="51" y="167"/>
                    </a:lnTo>
                    <a:lnTo>
                      <a:pt x="40" y="173"/>
                    </a:lnTo>
                    <a:lnTo>
                      <a:pt x="30" y="173"/>
                    </a:lnTo>
                    <a:lnTo>
                      <a:pt x="28" y="174"/>
                    </a:lnTo>
                    <a:lnTo>
                      <a:pt x="26" y="176"/>
                    </a:lnTo>
                    <a:lnTo>
                      <a:pt x="23" y="180"/>
                    </a:lnTo>
                    <a:lnTo>
                      <a:pt x="19" y="181"/>
                    </a:lnTo>
                    <a:lnTo>
                      <a:pt x="16" y="183"/>
                    </a:lnTo>
                    <a:lnTo>
                      <a:pt x="16" y="188"/>
                    </a:lnTo>
                    <a:lnTo>
                      <a:pt x="14" y="192"/>
                    </a:lnTo>
                    <a:lnTo>
                      <a:pt x="16" y="192"/>
                    </a:lnTo>
                    <a:lnTo>
                      <a:pt x="11" y="197"/>
                    </a:lnTo>
                    <a:lnTo>
                      <a:pt x="12" y="204"/>
                    </a:lnTo>
                    <a:lnTo>
                      <a:pt x="14" y="207"/>
                    </a:lnTo>
                    <a:lnTo>
                      <a:pt x="11" y="209"/>
                    </a:lnTo>
                    <a:lnTo>
                      <a:pt x="9" y="209"/>
                    </a:lnTo>
                    <a:lnTo>
                      <a:pt x="4" y="213"/>
                    </a:lnTo>
                    <a:lnTo>
                      <a:pt x="4" y="214"/>
                    </a:lnTo>
                    <a:lnTo>
                      <a:pt x="0" y="218"/>
                    </a:lnTo>
                    <a:lnTo>
                      <a:pt x="2" y="220"/>
                    </a:lnTo>
                    <a:lnTo>
                      <a:pt x="2" y="223"/>
                    </a:lnTo>
                    <a:lnTo>
                      <a:pt x="0" y="227"/>
                    </a:lnTo>
                    <a:lnTo>
                      <a:pt x="2" y="230"/>
                    </a:lnTo>
                    <a:lnTo>
                      <a:pt x="0" y="232"/>
                    </a:lnTo>
                    <a:lnTo>
                      <a:pt x="5" y="237"/>
                    </a:lnTo>
                    <a:lnTo>
                      <a:pt x="14" y="251"/>
                    </a:lnTo>
                    <a:lnTo>
                      <a:pt x="11" y="256"/>
                    </a:lnTo>
                    <a:lnTo>
                      <a:pt x="19" y="254"/>
                    </a:lnTo>
                    <a:lnTo>
                      <a:pt x="25" y="256"/>
                    </a:lnTo>
                    <a:lnTo>
                      <a:pt x="28" y="261"/>
                    </a:lnTo>
                    <a:lnTo>
                      <a:pt x="30" y="267"/>
                    </a:lnTo>
                    <a:lnTo>
                      <a:pt x="38" y="267"/>
                    </a:lnTo>
                    <a:lnTo>
                      <a:pt x="45" y="267"/>
                    </a:lnTo>
                    <a:lnTo>
                      <a:pt x="52" y="260"/>
                    </a:lnTo>
                    <a:lnTo>
                      <a:pt x="59" y="256"/>
                    </a:lnTo>
                    <a:lnTo>
                      <a:pt x="61" y="258"/>
                    </a:lnTo>
                    <a:lnTo>
                      <a:pt x="61" y="263"/>
                    </a:lnTo>
                    <a:lnTo>
                      <a:pt x="59" y="265"/>
                    </a:lnTo>
                    <a:lnTo>
                      <a:pt x="59" y="270"/>
                    </a:lnTo>
                    <a:lnTo>
                      <a:pt x="59" y="279"/>
                    </a:lnTo>
                    <a:lnTo>
                      <a:pt x="59" y="284"/>
                    </a:lnTo>
                    <a:lnTo>
                      <a:pt x="63" y="286"/>
                    </a:lnTo>
                    <a:lnTo>
                      <a:pt x="66" y="286"/>
                    </a:lnTo>
                    <a:lnTo>
                      <a:pt x="70" y="284"/>
                    </a:lnTo>
                    <a:lnTo>
                      <a:pt x="73" y="284"/>
                    </a:lnTo>
                    <a:lnTo>
                      <a:pt x="73" y="284"/>
                    </a:lnTo>
                    <a:lnTo>
                      <a:pt x="75" y="284"/>
                    </a:lnTo>
                    <a:lnTo>
                      <a:pt x="77" y="286"/>
                    </a:lnTo>
                    <a:lnTo>
                      <a:pt x="77" y="286"/>
                    </a:lnTo>
                    <a:lnTo>
                      <a:pt x="87" y="284"/>
                    </a:lnTo>
                    <a:lnTo>
                      <a:pt x="92" y="286"/>
                    </a:lnTo>
                    <a:lnTo>
                      <a:pt x="96" y="282"/>
                    </a:lnTo>
                    <a:lnTo>
                      <a:pt x="99" y="282"/>
                    </a:lnTo>
                    <a:lnTo>
                      <a:pt x="105" y="279"/>
                    </a:lnTo>
                    <a:lnTo>
                      <a:pt x="108" y="279"/>
                    </a:lnTo>
                    <a:lnTo>
                      <a:pt x="113" y="277"/>
                    </a:lnTo>
                    <a:lnTo>
                      <a:pt x="115" y="270"/>
                    </a:lnTo>
                    <a:lnTo>
                      <a:pt x="124" y="265"/>
                    </a:lnTo>
                    <a:lnTo>
                      <a:pt x="129" y="265"/>
                    </a:lnTo>
                    <a:lnTo>
                      <a:pt x="134" y="261"/>
                    </a:lnTo>
                    <a:lnTo>
                      <a:pt x="139" y="261"/>
                    </a:lnTo>
                    <a:lnTo>
                      <a:pt x="143" y="265"/>
                    </a:lnTo>
                    <a:lnTo>
                      <a:pt x="146" y="261"/>
                    </a:lnTo>
                    <a:lnTo>
                      <a:pt x="146" y="263"/>
                    </a:lnTo>
                    <a:lnTo>
                      <a:pt x="146" y="268"/>
                    </a:lnTo>
                    <a:lnTo>
                      <a:pt x="150" y="273"/>
                    </a:lnTo>
                    <a:lnTo>
                      <a:pt x="146" y="277"/>
                    </a:lnTo>
                    <a:lnTo>
                      <a:pt x="150" y="286"/>
                    </a:lnTo>
                    <a:lnTo>
                      <a:pt x="146" y="289"/>
                    </a:lnTo>
                    <a:lnTo>
                      <a:pt x="150" y="296"/>
                    </a:lnTo>
                    <a:lnTo>
                      <a:pt x="153" y="298"/>
                    </a:lnTo>
                    <a:lnTo>
                      <a:pt x="155" y="305"/>
                    </a:lnTo>
                    <a:lnTo>
                      <a:pt x="158" y="305"/>
                    </a:lnTo>
                    <a:lnTo>
                      <a:pt x="165" y="308"/>
                    </a:lnTo>
                    <a:lnTo>
                      <a:pt x="169" y="312"/>
                    </a:lnTo>
                    <a:lnTo>
                      <a:pt x="169" y="310"/>
                    </a:lnTo>
                    <a:lnTo>
                      <a:pt x="177" y="308"/>
                    </a:lnTo>
                    <a:lnTo>
                      <a:pt x="183" y="313"/>
                    </a:lnTo>
                    <a:lnTo>
                      <a:pt x="188" y="313"/>
                    </a:lnTo>
                    <a:lnTo>
                      <a:pt x="193" y="320"/>
                    </a:lnTo>
                    <a:lnTo>
                      <a:pt x="197" y="320"/>
                    </a:lnTo>
                    <a:lnTo>
                      <a:pt x="204" y="322"/>
                    </a:lnTo>
                    <a:lnTo>
                      <a:pt x="209" y="324"/>
                    </a:lnTo>
                    <a:lnTo>
                      <a:pt x="209" y="329"/>
                    </a:lnTo>
                    <a:lnTo>
                      <a:pt x="212" y="329"/>
                    </a:lnTo>
                    <a:lnTo>
                      <a:pt x="217" y="333"/>
                    </a:lnTo>
                    <a:lnTo>
                      <a:pt x="228" y="333"/>
                    </a:lnTo>
                    <a:lnTo>
                      <a:pt x="233" y="334"/>
                    </a:lnTo>
                    <a:lnTo>
                      <a:pt x="235" y="338"/>
                    </a:lnTo>
                    <a:lnTo>
                      <a:pt x="235" y="347"/>
                    </a:lnTo>
                    <a:lnTo>
                      <a:pt x="235" y="352"/>
                    </a:lnTo>
                    <a:lnTo>
                      <a:pt x="233" y="355"/>
                    </a:lnTo>
                    <a:lnTo>
                      <a:pt x="240" y="367"/>
                    </a:lnTo>
                    <a:lnTo>
                      <a:pt x="240" y="376"/>
                    </a:lnTo>
                    <a:lnTo>
                      <a:pt x="270" y="376"/>
                    </a:lnTo>
                    <a:lnTo>
                      <a:pt x="270" y="387"/>
                    </a:lnTo>
                    <a:lnTo>
                      <a:pt x="270" y="393"/>
                    </a:lnTo>
                    <a:lnTo>
                      <a:pt x="278" y="395"/>
                    </a:lnTo>
                    <a:lnTo>
                      <a:pt x="289" y="411"/>
                    </a:lnTo>
                    <a:lnTo>
                      <a:pt x="289" y="420"/>
                    </a:lnTo>
                    <a:lnTo>
                      <a:pt x="282" y="437"/>
                    </a:lnTo>
                    <a:lnTo>
                      <a:pt x="282" y="439"/>
                    </a:lnTo>
                    <a:lnTo>
                      <a:pt x="278" y="442"/>
                    </a:lnTo>
                    <a:lnTo>
                      <a:pt x="282" y="444"/>
                    </a:lnTo>
                    <a:lnTo>
                      <a:pt x="278" y="447"/>
                    </a:lnTo>
                    <a:lnTo>
                      <a:pt x="283" y="451"/>
                    </a:lnTo>
                    <a:lnTo>
                      <a:pt x="283" y="456"/>
                    </a:lnTo>
                    <a:lnTo>
                      <a:pt x="287" y="461"/>
                    </a:lnTo>
                    <a:lnTo>
                      <a:pt x="285" y="473"/>
                    </a:lnTo>
                    <a:lnTo>
                      <a:pt x="287" y="475"/>
                    </a:lnTo>
                    <a:lnTo>
                      <a:pt x="285" y="479"/>
                    </a:lnTo>
                    <a:lnTo>
                      <a:pt x="287" y="484"/>
                    </a:lnTo>
                    <a:lnTo>
                      <a:pt x="292" y="482"/>
                    </a:lnTo>
                    <a:lnTo>
                      <a:pt x="296" y="484"/>
                    </a:lnTo>
                    <a:lnTo>
                      <a:pt x="304" y="484"/>
                    </a:lnTo>
                    <a:lnTo>
                      <a:pt x="308" y="486"/>
                    </a:lnTo>
                    <a:lnTo>
                      <a:pt x="315" y="482"/>
                    </a:lnTo>
                    <a:lnTo>
                      <a:pt x="320" y="486"/>
                    </a:lnTo>
                    <a:lnTo>
                      <a:pt x="323" y="486"/>
                    </a:lnTo>
                    <a:lnTo>
                      <a:pt x="323" y="489"/>
                    </a:lnTo>
                    <a:lnTo>
                      <a:pt x="329" y="508"/>
                    </a:lnTo>
                    <a:lnTo>
                      <a:pt x="332" y="515"/>
                    </a:lnTo>
                    <a:lnTo>
                      <a:pt x="334" y="517"/>
                    </a:lnTo>
                    <a:lnTo>
                      <a:pt x="343" y="512"/>
                    </a:lnTo>
                    <a:lnTo>
                      <a:pt x="346" y="513"/>
                    </a:lnTo>
                    <a:lnTo>
                      <a:pt x="350" y="517"/>
                    </a:lnTo>
                    <a:lnTo>
                      <a:pt x="350" y="517"/>
                    </a:lnTo>
                    <a:lnTo>
                      <a:pt x="350" y="520"/>
                    </a:lnTo>
                    <a:lnTo>
                      <a:pt x="350" y="536"/>
                    </a:lnTo>
                    <a:lnTo>
                      <a:pt x="346" y="538"/>
                    </a:lnTo>
                    <a:lnTo>
                      <a:pt x="346" y="538"/>
                    </a:lnTo>
                    <a:lnTo>
                      <a:pt x="346" y="540"/>
                    </a:lnTo>
                    <a:lnTo>
                      <a:pt x="346" y="541"/>
                    </a:lnTo>
                    <a:lnTo>
                      <a:pt x="346" y="543"/>
                    </a:lnTo>
                    <a:lnTo>
                      <a:pt x="350" y="543"/>
                    </a:lnTo>
                    <a:lnTo>
                      <a:pt x="356" y="543"/>
                    </a:lnTo>
                    <a:lnTo>
                      <a:pt x="356" y="546"/>
                    </a:lnTo>
                    <a:lnTo>
                      <a:pt x="360" y="553"/>
                    </a:lnTo>
                    <a:lnTo>
                      <a:pt x="360" y="559"/>
                    </a:lnTo>
                    <a:lnTo>
                      <a:pt x="362" y="566"/>
                    </a:lnTo>
                    <a:lnTo>
                      <a:pt x="362" y="571"/>
                    </a:lnTo>
                    <a:lnTo>
                      <a:pt x="360" y="574"/>
                    </a:lnTo>
                    <a:lnTo>
                      <a:pt x="356" y="574"/>
                    </a:lnTo>
                    <a:lnTo>
                      <a:pt x="355" y="576"/>
                    </a:lnTo>
                    <a:lnTo>
                      <a:pt x="351" y="580"/>
                    </a:lnTo>
                    <a:lnTo>
                      <a:pt x="350" y="580"/>
                    </a:lnTo>
                    <a:lnTo>
                      <a:pt x="350" y="580"/>
                    </a:lnTo>
                    <a:lnTo>
                      <a:pt x="343" y="585"/>
                    </a:lnTo>
                    <a:lnTo>
                      <a:pt x="341" y="586"/>
                    </a:lnTo>
                    <a:lnTo>
                      <a:pt x="337" y="586"/>
                    </a:lnTo>
                    <a:lnTo>
                      <a:pt x="332" y="593"/>
                    </a:lnTo>
                    <a:lnTo>
                      <a:pt x="329" y="593"/>
                    </a:lnTo>
                    <a:lnTo>
                      <a:pt x="329" y="599"/>
                    </a:lnTo>
                    <a:lnTo>
                      <a:pt x="327" y="599"/>
                    </a:lnTo>
                    <a:lnTo>
                      <a:pt x="323" y="599"/>
                    </a:lnTo>
                    <a:lnTo>
                      <a:pt x="320" y="606"/>
                    </a:lnTo>
                    <a:lnTo>
                      <a:pt x="318" y="606"/>
                    </a:lnTo>
                    <a:lnTo>
                      <a:pt x="320" y="611"/>
                    </a:lnTo>
                    <a:lnTo>
                      <a:pt x="315" y="611"/>
                    </a:lnTo>
                    <a:lnTo>
                      <a:pt x="315" y="614"/>
                    </a:lnTo>
                    <a:lnTo>
                      <a:pt x="311" y="620"/>
                    </a:lnTo>
                    <a:lnTo>
                      <a:pt x="310" y="623"/>
                    </a:lnTo>
                    <a:lnTo>
                      <a:pt x="306" y="628"/>
                    </a:lnTo>
                    <a:lnTo>
                      <a:pt x="306" y="630"/>
                    </a:lnTo>
                    <a:lnTo>
                      <a:pt x="304" y="630"/>
                    </a:lnTo>
                    <a:lnTo>
                      <a:pt x="304" y="633"/>
                    </a:lnTo>
                    <a:lnTo>
                      <a:pt x="304" y="633"/>
                    </a:lnTo>
                    <a:lnTo>
                      <a:pt x="306" y="633"/>
                    </a:lnTo>
                    <a:lnTo>
                      <a:pt x="315" y="630"/>
                    </a:lnTo>
                    <a:lnTo>
                      <a:pt x="320" y="633"/>
                    </a:lnTo>
                    <a:lnTo>
                      <a:pt x="323" y="639"/>
                    </a:lnTo>
                    <a:lnTo>
                      <a:pt x="327" y="640"/>
                    </a:lnTo>
                    <a:lnTo>
                      <a:pt x="329" y="646"/>
                    </a:lnTo>
                    <a:lnTo>
                      <a:pt x="332" y="653"/>
                    </a:lnTo>
                    <a:lnTo>
                      <a:pt x="334" y="653"/>
                    </a:lnTo>
                    <a:lnTo>
                      <a:pt x="337" y="649"/>
                    </a:lnTo>
                    <a:lnTo>
                      <a:pt x="339" y="649"/>
                    </a:lnTo>
                    <a:lnTo>
                      <a:pt x="344" y="656"/>
                    </a:lnTo>
                    <a:lnTo>
                      <a:pt x="350" y="658"/>
                    </a:lnTo>
                    <a:lnTo>
                      <a:pt x="351" y="658"/>
                    </a:lnTo>
                    <a:lnTo>
                      <a:pt x="356" y="661"/>
                    </a:lnTo>
                    <a:lnTo>
                      <a:pt x="356" y="666"/>
                    </a:lnTo>
                    <a:lnTo>
                      <a:pt x="360" y="665"/>
                    </a:lnTo>
                    <a:lnTo>
                      <a:pt x="367" y="668"/>
                    </a:lnTo>
                    <a:lnTo>
                      <a:pt x="369" y="673"/>
                    </a:lnTo>
                    <a:lnTo>
                      <a:pt x="374" y="680"/>
                    </a:lnTo>
                    <a:lnTo>
                      <a:pt x="377" y="684"/>
                    </a:lnTo>
                    <a:lnTo>
                      <a:pt x="377" y="689"/>
                    </a:lnTo>
                    <a:lnTo>
                      <a:pt x="374" y="693"/>
                    </a:lnTo>
                    <a:lnTo>
                      <a:pt x="377" y="696"/>
                    </a:lnTo>
                    <a:lnTo>
                      <a:pt x="377" y="698"/>
                    </a:lnTo>
                    <a:lnTo>
                      <a:pt x="377" y="700"/>
                    </a:lnTo>
                    <a:lnTo>
                      <a:pt x="379" y="701"/>
                    </a:lnTo>
                    <a:lnTo>
                      <a:pt x="379" y="703"/>
                    </a:lnTo>
                    <a:lnTo>
                      <a:pt x="386" y="698"/>
                    </a:lnTo>
                    <a:lnTo>
                      <a:pt x="388" y="693"/>
                    </a:lnTo>
                    <a:lnTo>
                      <a:pt x="391" y="680"/>
                    </a:lnTo>
                    <a:lnTo>
                      <a:pt x="395" y="672"/>
                    </a:lnTo>
                    <a:lnTo>
                      <a:pt x="395" y="670"/>
                    </a:lnTo>
                    <a:lnTo>
                      <a:pt x="395" y="668"/>
                    </a:lnTo>
                    <a:lnTo>
                      <a:pt x="391" y="665"/>
                    </a:lnTo>
                    <a:lnTo>
                      <a:pt x="393" y="661"/>
                    </a:lnTo>
                    <a:lnTo>
                      <a:pt x="395" y="661"/>
                    </a:lnTo>
                    <a:lnTo>
                      <a:pt x="395" y="658"/>
                    </a:lnTo>
                    <a:lnTo>
                      <a:pt x="396" y="653"/>
                    </a:lnTo>
                    <a:lnTo>
                      <a:pt x="396" y="653"/>
                    </a:lnTo>
                    <a:lnTo>
                      <a:pt x="400" y="653"/>
                    </a:lnTo>
                    <a:lnTo>
                      <a:pt x="402" y="653"/>
                    </a:lnTo>
                    <a:lnTo>
                      <a:pt x="403" y="651"/>
                    </a:lnTo>
                    <a:lnTo>
                      <a:pt x="405" y="647"/>
                    </a:lnTo>
                    <a:lnTo>
                      <a:pt x="405" y="646"/>
                    </a:lnTo>
                    <a:lnTo>
                      <a:pt x="405" y="642"/>
                    </a:lnTo>
                    <a:lnTo>
                      <a:pt x="409" y="640"/>
                    </a:lnTo>
                    <a:lnTo>
                      <a:pt x="409" y="640"/>
                    </a:lnTo>
                    <a:lnTo>
                      <a:pt x="410" y="637"/>
                    </a:lnTo>
                    <a:lnTo>
                      <a:pt x="409" y="633"/>
                    </a:lnTo>
                    <a:lnTo>
                      <a:pt x="409" y="633"/>
                    </a:lnTo>
                    <a:lnTo>
                      <a:pt x="409" y="628"/>
                    </a:lnTo>
                    <a:lnTo>
                      <a:pt x="409" y="626"/>
                    </a:lnTo>
                    <a:lnTo>
                      <a:pt x="409" y="626"/>
                    </a:lnTo>
                    <a:lnTo>
                      <a:pt x="410" y="630"/>
                    </a:lnTo>
                    <a:lnTo>
                      <a:pt x="414" y="633"/>
                    </a:lnTo>
                    <a:lnTo>
                      <a:pt x="416" y="633"/>
                    </a:lnTo>
                    <a:lnTo>
                      <a:pt x="417" y="633"/>
                    </a:lnTo>
                    <a:lnTo>
                      <a:pt x="419" y="635"/>
                    </a:lnTo>
                    <a:lnTo>
                      <a:pt x="419" y="637"/>
                    </a:lnTo>
                    <a:lnTo>
                      <a:pt x="417" y="639"/>
                    </a:lnTo>
                    <a:lnTo>
                      <a:pt x="416" y="644"/>
                    </a:lnTo>
                    <a:lnTo>
                      <a:pt x="412" y="651"/>
                    </a:lnTo>
                    <a:lnTo>
                      <a:pt x="409" y="651"/>
                    </a:lnTo>
                    <a:lnTo>
                      <a:pt x="409" y="656"/>
                    </a:lnTo>
                    <a:lnTo>
                      <a:pt x="409" y="658"/>
                    </a:lnTo>
                    <a:lnTo>
                      <a:pt x="405" y="658"/>
                    </a:lnTo>
                    <a:lnTo>
                      <a:pt x="402" y="658"/>
                    </a:lnTo>
                    <a:lnTo>
                      <a:pt x="400" y="661"/>
                    </a:lnTo>
                    <a:lnTo>
                      <a:pt x="400" y="663"/>
                    </a:lnTo>
                    <a:lnTo>
                      <a:pt x="396" y="663"/>
                    </a:lnTo>
                    <a:lnTo>
                      <a:pt x="396" y="665"/>
                    </a:lnTo>
                    <a:lnTo>
                      <a:pt x="396" y="666"/>
                    </a:lnTo>
                    <a:lnTo>
                      <a:pt x="400" y="668"/>
                    </a:lnTo>
                    <a:lnTo>
                      <a:pt x="409" y="661"/>
                    </a:lnTo>
                    <a:lnTo>
                      <a:pt x="416" y="653"/>
                    </a:lnTo>
                    <a:lnTo>
                      <a:pt x="424" y="639"/>
                    </a:lnTo>
                    <a:lnTo>
                      <a:pt x="428" y="633"/>
                    </a:lnTo>
                    <a:lnTo>
                      <a:pt x="428" y="625"/>
                    </a:lnTo>
                    <a:lnTo>
                      <a:pt x="436" y="611"/>
                    </a:lnTo>
                    <a:lnTo>
                      <a:pt x="445" y="600"/>
                    </a:lnTo>
                    <a:lnTo>
                      <a:pt x="447" y="597"/>
                    </a:lnTo>
                    <a:lnTo>
                      <a:pt x="445" y="597"/>
                    </a:lnTo>
                    <a:lnTo>
                      <a:pt x="445" y="593"/>
                    </a:lnTo>
                    <a:lnTo>
                      <a:pt x="447" y="593"/>
                    </a:lnTo>
                    <a:lnTo>
                      <a:pt x="449" y="590"/>
                    </a:lnTo>
                    <a:lnTo>
                      <a:pt x="450" y="588"/>
                    </a:lnTo>
                    <a:lnTo>
                      <a:pt x="450" y="585"/>
                    </a:lnTo>
                    <a:lnTo>
                      <a:pt x="450" y="583"/>
                    </a:lnTo>
                    <a:lnTo>
                      <a:pt x="450" y="583"/>
                    </a:lnTo>
                    <a:lnTo>
                      <a:pt x="449" y="580"/>
                    </a:lnTo>
                    <a:lnTo>
                      <a:pt x="449" y="576"/>
                    </a:lnTo>
                    <a:lnTo>
                      <a:pt x="445" y="571"/>
                    </a:lnTo>
                    <a:lnTo>
                      <a:pt x="445" y="571"/>
                    </a:lnTo>
                    <a:lnTo>
                      <a:pt x="447" y="569"/>
                    </a:lnTo>
                    <a:lnTo>
                      <a:pt x="445" y="567"/>
                    </a:lnTo>
                    <a:lnTo>
                      <a:pt x="445" y="560"/>
                    </a:lnTo>
                    <a:lnTo>
                      <a:pt x="443" y="555"/>
                    </a:lnTo>
                    <a:lnTo>
                      <a:pt x="443" y="555"/>
                    </a:lnTo>
                    <a:lnTo>
                      <a:pt x="449" y="553"/>
                    </a:lnTo>
                    <a:lnTo>
                      <a:pt x="447" y="552"/>
                    </a:lnTo>
                    <a:lnTo>
                      <a:pt x="445" y="552"/>
                    </a:lnTo>
                    <a:lnTo>
                      <a:pt x="450" y="548"/>
                    </a:lnTo>
                    <a:lnTo>
                      <a:pt x="450" y="546"/>
                    </a:lnTo>
                    <a:lnTo>
                      <a:pt x="445" y="543"/>
                    </a:lnTo>
                    <a:lnTo>
                      <a:pt x="449" y="543"/>
                    </a:lnTo>
                    <a:lnTo>
                      <a:pt x="450" y="540"/>
                    </a:lnTo>
                    <a:lnTo>
                      <a:pt x="454" y="541"/>
                    </a:lnTo>
                    <a:lnTo>
                      <a:pt x="457" y="536"/>
                    </a:lnTo>
                    <a:lnTo>
                      <a:pt x="461" y="534"/>
                    </a:lnTo>
                    <a:lnTo>
                      <a:pt x="461" y="533"/>
                    </a:lnTo>
                    <a:lnTo>
                      <a:pt x="466" y="527"/>
                    </a:lnTo>
                    <a:lnTo>
                      <a:pt x="471" y="524"/>
                    </a:lnTo>
                    <a:lnTo>
                      <a:pt x="478" y="517"/>
                    </a:lnTo>
                    <a:lnTo>
                      <a:pt x="483" y="517"/>
                    </a:lnTo>
                    <a:lnTo>
                      <a:pt x="487" y="513"/>
                    </a:lnTo>
                    <a:lnTo>
                      <a:pt x="490" y="510"/>
                    </a:lnTo>
                    <a:lnTo>
                      <a:pt x="494" y="510"/>
                    </a:lnTo>
                    <a:lnTo>
                      <a:pt x="497" y="512"/>
                    </a:lnTo>
                    <a:lnTo>
                      <a:pt x="499" y="512"/>
                    </a:lnTo>
                    <a:lnTo>
                      <a:pt x="499" y="510"/>
                    </a:lnTo>
                    <a:lnTo>
                      <a:pt x="501" y="505"/>
                    </a:lnTo>
                    <a:lnTo>
                      <a:pt x="508" y="501"/>
                    </a:lnTo>
                    <a:lnTo>
                      <a:pt x="511" y="501"/>
                    </a:lnTo>
                    <a:lnTo>
                      <a:pt x="511" y="498"/>
                    </a:lnTo>
                    <a:lnTo>
                      <a:pt x="509" y="496"/>
                    </a:lnTo>
                    <a:lnTo>
                      <a:pt x="508" y="496"/>
                    </a:lnTo>
                    <a:lnTo>
                      <a:pt x="506" y="496"/>
                    </a:lnTo>
                    <a:lnTo>
                      <a:pt x="509" y="493"/>
                    </a:lnTo>
                    <a:lnTo>
                      <a:pt x="513" y="493"/>
                    </a:lnTo>
                    <a:lnTo>
                      <a:pt x="516" y="493"/>
                    </a:lnTo>
                    <a:lnTo>
                      <a:pt x="520" y="493"/>
                    </a:lnTo>
                    <a:lnTo>
                      <a:pt x="522" y="489"/>
                    </a:lnTo>
                    <a:lnTo>
                      <a:pt x="523" y="489"/>
                    </a:lnTo>
                    <a:lnTo>
                      <a:pt x="523" y="493"/>
                    </a:lnTo>
                    <a:lnTo>
                      <a:pt x="520" y="493"/>
                    </a:lnTo>
                    <a:lnTo>
                      <a:pt x="515" y="496"/>
                    </a:lnTo>
                    <a:lnTo>
                      <a:pt x="515" y="496"/>
                    </a:lnTo>
                    <a:lnTo>
                      <a:pt x="516" y="496"/>
                    </a:lnTo>
                    <a:lnTo>
                      <a:pt x="523" y="496"/>
                    </a:lnTo>
                    <a:lnTo>
                      <a:pt x="532" y="493"/>
                    </a:lnTo>
                    <a:lnTo>
                      <a:pt x="528" y="489"/>
                    </a:lnTo>
                    <a:lnTo>
                      <a:pt x="532" y="489"/>
                    </a:lnTo>
                    <a:lnTo>
                      <a:pt x="535" y="489"/>
                    </a:lnTo>
                    <a:lnTo>
                      <a:pt x="532" y="489"/>
                    </a:lnTo>
                    <a:lnTo>
                      <a:pt x="532" y="489"/>
                    </a:lnTo>
                    <a:lnTo>
                      <a:pt x="535" y="493"/>
                    </a:lnTo>
                    <a:lnTo>
                      <a:pt x="535" y="493"/>
                    </a:lnTo>
                    <a:lnTo>
                      <a:pt x="539" y="496"/>
                    </a:lnTo>
                    <a:lnTo>
                      <a:pt x="541" y="493"/>
                    </a:lnTo>
                    <a:lnTo>
                      <a:pt x="546" y="493"/>
                    </a:lnTo>
                    <a:lnTo>
                      <a:pt x="551" y="493"/>
                    </a:lnTo>
                    <a:lnTo>
                      <a:pt x="555" y="493"/>
                    </a:lnTo>
                    <a:lnTo>
                      <a:pt x="555" y="489"/>
                    </a:lnTo>
                    <a:lnTo>
                      <a:pt x="555" y="489"/>
                    </a:lnTo>
                    <a:lnTo>
                      <a:pt x="555" y="487"/>
                    </a:lnTo>
                    <a:lnTo>
                      <a:pt x="561" y="482"/>
                    </a:lnTo>
                    <a:lnTo>
                      <a:pt x="568" y="479"/>
                    </a:lnTo>
                    <a:lnTo>
                      <a:pt x="572" y="477"/>
                    </a:lnTo>
                    <a:lnTo>
                      <a:pt x="574" y="475"/>
                    </a:lnTo>
                    <a:lnTo>
                      <a:pt x="572" y="473"/>
                    </a:lnTo>
                    <a:lnTo>
                      <a:pt x="570" y="466"/>
                    </a:lnTo>
                    <a:lnTo>
                      <a:pt x="572" y="461"/>
                    </a:lnTo>
                    <a:lnTo>
                      <a:pt x="574" y="460"/>
                    </a:lnTo>
                    <a:lnTo>
                      <a:pt x="574" y="456"/>
                    </a:lnTo>
                    <a:lnTo>
                      <a:pt x="574" y="456"/>
                    </a:lnTo>
                    <a:lnTo>
                      <a:pt x="577" y="453"/>
                    </a:lnTo>
                    <a:lnTo>
                      <a:pt x="581" y="449"/>
                    </a:lnTo>
                    <a:lnTo>
                      <a:pt x="577" y="449"/>
                    </a:lnTo>
                    <a:lnTo>
                      <a:pt x="582" y="442"/>
                    </a:lnTo>
                    <a:lnTo>
                      <a:pt x="589" y="433"/>
                    </a:lnTo>
                    <a:lnTo>
                      <a:pt x="589" y="430"/>
                    </a:lnTo>
                    <a:lnTo>
                      <a:pt x="588" y="420"/>
                    </a:lnTo>
                    <a:lnTo>
                      <a:pt x="588" y="416"/>
                    </a:lnTo>
                    <a:lnTo>
                      <a:pt x="589" y="411"/>
                    </a:lnTo>
                    <a:lnTo>
                      <a:pt x="591" y="409"/>
                    </a:lnTo>
                    <a:lnTo>
                      <a:pt x="591" y="407"/>
                    </a:lnTo>
                    <a:lnTo>
                      <a:pt x="596" y="402"/>
                    </a:lnTo>
                    <a:lnTo>
                      <a:pt x="598" y="400"/>
                    </a:lnTo>
                    <a:lnTo>
                      <a:pt x="596" y="393"/>
                    </a:lnTo>
                    <a:lnTo>
                      <a:pt x="600" y="387"/>
                    </a:lnTo>
                    <a:lnTo>
                      <a:pt x="598" y="380"/>
                    </a:lnTo>
                    <a:lnTo>
                      <a:pt x="600" y="376"/>
                    </a:lnTo>
                    <a:lnTo>
                      <a:pt x="600" y="373"/>
                    </a:lnTo>
                    <a:lnTo>
                      <a:pt x="600" y="367"/>
                    </a:lnTo>
                    <a:lnTo>
                      <a:pt x="598" y="343"/>
                    </a:lnTo>
                    <a:lnTo>
                      <a:pt x="598" y="340"/>
                    </a:lnTo>
                    <a:lnTo>
                      <a:pt x="600" y="336"/>
                    </a:lnTo>
                    <a:lnTo>
                      <a:pt x="600" y="333"/>
                    </a:lnTo>
                    <a:lnTo>
                      <a:pt x="598" y="334"/>
                    </a:lnTo>
                    <a:lnTo>
                      <a:pt x="596" y="333"/>
                    </a:lnTo>
                    <a:lnTo>
                      <a:pt x="596" y="329"/>
                    </a:lnTo>
                    <a:lnTo>
                      <a:pt x="598" y="327"/>
                    </a:lnTo>
                    <a:lnTo>
                      <a:pt x="598" y="324"/>
                    </a:lnTo>
                    <a:lnTo>
                      <a:pt x="598" y="320"/>
                    </a:lnTo>
                    <a:lnTo>
                      <a:pt x="600" y="320"/>
                    </a:lnTo>
                    <a:lnTo>
                      <a:pt x="600" y="315"/>
                    </a:lnTo>
                    <a:lnTo>
                      <a:pt x="598" y="312"/>
                    </a:lnTo>
                    <a:lnTo>
                      <a:pt x="595" y="310"/>
                    </a:lnTo>
                    <a:lnTo>
                      <a:pt x="595" y="308"/>
                    </a:lnTo>
                    <a:lnTo>
                      <a:pt x="596" y="307"/>
                    </a:lnTo>
                    <a:lnTo>
                      <a:pt x="596" y="310"/>
                    </a:lnTo>
                    <a:lnTo>
                      <a:pt x="600" y="312"/>
                    </a:lnTo>
                    <a:lnTo>
                      <a:pt x="600" y="312"/>
                    </a:lnTo>
                    <a:lnTo>
                      <a:pt x="603" y="308"/>
                    </a:lnTo>
                    <a:lnTo>
                      <a:pt x="605" y="308"/>
                    </a:lnTo>
                    <a:lnTo>
                      <a:pt x="605" y="310"/>
                    </a:lnTo>
                    <a:lnTo>
                      <a:pt x="608" y="312"/>
                    </a:lnTo>
                    <a:lnTo>
                      <a:pt x="605" y="313"/>
                    </a:lnTo>
                    <a:lnTo>
                      <a:pt x="603" y="315"/>
                    </a:lnTo>
                    <a:lnTo>
                      <a:pt x="603" y="319"/>
                    </a:lnTo>
                    <a:lnTo>
                      <a:pt x="605" y="319"/>
                    </a:lnTo>
                    <a:lnTo>
                      <a:pt x="608" y="315"/>
                    </a:lnTo>
                    <a:lnTo>
                      <a:pt x="612" y="312"/>
                    </a:lnTo>
                    <a:lnTo>
                      <a:pt x="619" y="305"/>
                    </a:lnTo>
                    <a:lnTo>
                      <a:pt x="621" y="298"/>
                    </a:lnTo>
                    <a:lnTo>
                      <a:pt x="622" y="293"/>
                    </a:lnTo>
                    <a:lnTo>
                      <a:pt x="624" y="291"/>
                    </a:lnTo>
                    <a:lnTo>
                      <a:pt x="626" y="286"/>
                    </a:lnTo>
                    <a:lnTo>
                      <a:pt x="628" y="282"/>
                    </a:lnTo>
                    <a:lnTo>
                      <a:pt x="636" y="273"/>
                    </a:lnTo>
                    <a:lnTo>
                      <a:pt x="638" y="270"/>
                    </a:lnTo>
                    <a:lnTo>
                      <a:pt x="641" y="270"/>
                    </a:lnTo>
                    <a:lnTo>
                      <a:pt x="643" y="268"/>
                    </a:lnTo>
                    <a:lnTo>
                      <a:pt x="650" y="260"/>
                    </a:lnTo>
                    <a:lnTo>
                      <a:pt x="659" y="251"/>
                    </a:lnTo>
                    <a:lnTo>
                      <a:pt x="659" y="247"/>
                    </a:lnTo>
                    <a:lnTo>
                      <a:pt x="662" y="240"/>
                    </a:lnTo>
                    <a:lnTo>
                      <a:pt x="664" y="235"/>
                    </a:lnTo>
                    <a:lnTo>
                      <a:pt x="666" y="232"/>
                    </a:lnTo>
                    <a:lnTo>
                      <a:pt x="666" y="230"/>
                    </a:lnTo>
                    <a:lnTo>
                      <a:pt x="664" y="227"/>
                    </a:lnTo>
                    <a:lnTo>
                      <a:pt x="664" y="223"/>
                    </a:lnTo>
                    <a:lnTo>
                      <a:pt x="667" y="220"/>
                    </a:lnTo>
                    <a:lnTo>
                      <a:pt x="666" y="213"/>
                    </a:lnTo>
                    <a:lnTo>
                      <a:pt x="664" y="211"/>
                    </a:lnTo>
                    <a:lnTo>
                      <a:pt x="664" y="207"/>
                    </a:lnTo>
                    <a:lnTo>
                      <a:pt x="659" y="195"/>
                    </a:lnTo>
                    <a:lnTo>
                      <a:pt x="659" y="190"/>
                    </a:lnTo>
                    <a:lnTo>
                      <a:pt x="655" y="183"/>
                    </a:lnTo>
                    <a:lnTo>
                      <a:pt x="647" y="180"/>
                    </a:lnTo>
                    <a:lnTo>
                      <a:pt x="640" y="180"/>
                    </a:lnTo>
                    <a:lnTo>
                      <a:pt x="634" y="181"/>
                    </a:lnTo>
                    <a:lnTo>
                      <a:pt x="631" y="176"/>
                    </a:lnTo>
                    <a:lnTo>
                      <a:pt x="628" y="176"/>
                    </a:lnTo>
                    <a:lnTo>
                      <a:pt x="624" y="173"/>
                    </a:lnTo>
                    <a:lnTo>
                      <a:pt x="619" y="169"/>
                    </a:lnTo>
                    <a:lnTo>
                      <a:pt x="615" y="169"/>
                    </a:lnTo>
                    <a:lnTo>
                      <a:pt x="608" y="160"/>
                    </a:lnTo>
                    <a:lnTo>
                      <a:pt x="603" y="152"/>
                    </a:lnTo>
                    <a:lnTo>
                      <a:pt x="600" y="152"/>
                    </a:lnTo>
                    <a:lnTo>
                      <a:pt x="595" y="147"/>
                    </a:lnTo>
                    <a:lnTo>
                      <a:pt x="591" y="148"/>
                    </a:lnTo>
                    <a:lnTo>
                      <a:pt x="581" y="141"/>
                    </a:lnTo>
                    <a:lnTo>
                      <a:pt x="577" y="141"/>
                    </a:lnTo>
                    <a:lnTo>
                      <a:pt x="572" y="138"/>
                    </a:lnTo>
                    <a:lnTo>
                      <a:pt x="568" y="141"/>
                    </a:lnTo>
                    <a:lnTo>
                      <a:pt x="563" y="141"/>
                    </a:lnTo>
                    <a:lnTo>
                      <a:pt x="560" y="138"/>
                    </a:lnTo>
                    <a:lnTo>
                      <a:pt x="558" y="141"/>
                    </a:lnTo>
                    <a:lnTo>
                      <a:pt x="555" y="141"/>
                    </a:lnTo>
                    <a:lnTo>
                      <a:pt x="555" y="141"/>
                    </a:lnTo>
                    <a:lnTo>
                      <a:pt x="549" y="136"/>
                    </a:lnTo>
                    <a:lnTo>
                      <a:pt x="549" y="138"/>
                    </a:lnTo>
                    <a:lnTo>
                      <a:pt x="546" y="136"/>
                    </a:lnTo>
                    <a:lnTo>
                      <a:pt x="546" y="138"/>
                    </a:lnTo>
                    <a:lnTo>
                      <a:pt x="546" y="141"/>
                    </a:lnTo>
                    <a:lnTo>
                      <a:pt x="542" y="138"/>
                    </a:lnTo>
                    <a:lnTo>
                      <a:pt x="542" y="136"/>
                    </a:lnTo>
                    <a:lnTo>
                      <a:pt x="541" y="136"/>
                    </a:lnTo>
                    <a:lnTo>
                      <a:pt x="541" y="136"/>
                    </a:lnTo>
                    <a:lnTo>
                      <a:pt x="539" y="138"/>
                    </a:lnTo>
                    <a:lnTo>
                      <a:pt x="535" y="136"/>
                    </a:lnTo>
                    <a:lnTo>
                      <a:pt x="532" y="136"/>
                    </a:lnTo>
                    <a:lnTo>
                      <a:pt x="528" y="136"/>
                    </a:lnTo>
                    <a:lnTo>
                      <a:pt x="520" y="131"/>
                    </a:lnTo>
                    <a:lnTo>
                      <a:pt x="516" y="133"/>
                    </a:lnTo>
                    <a:lnTo>
                      <a:pt x="516" y="133"/>
                    </a:lnTo>
                    <a:lnTo>
                      <a:pt x="516" y="133"/>
                    </a:lnTo>
                    <a:lnTo>
                      <a:pt x="516" y="136"/>
                    </a:lnTo>
                    <a:lnTo>
                      <a:pt x="513" y="133"/>
                    </a:lnTo>
                    <a:lnTo>
                      <a:pt x="513" y="136"/>
                    </a:lnTo>
                    <a:lnTo>
                      <a:pt x="513" y="136"/>
                    </a:lnTo>
                    <a:lnTo>
                      <a:pt x="509" y="136"/>
                    </a:lnTo>
                    <a:lnTo>
                      <a:pt x="508" y="141"/>
                    </a:lnTo>
                    <a:lnTo>
                      <a:pt x="508" y="143"/>
                    </a:lnTo>
                    <a:lnTo>
                      <a:pt x="506" y="141"/>
                    </a:lnTo>
                    <a:lnTo>
                      <a:pt x="504" y="138"/>
                    </a:lnTo>
                    <a:lnTo>
                      <a:pt x="504" y="138"/>
                    </a:lnTo>
                    <a:lnTo>
                      <a:pt x="504" y="141"/>
                    </a:lnTo>
                    <a:lnTo>
                      <a:pt x="501" y="147"/>
                    </a:lnTo>
                    <a:lnTo>
                      <a:pt x="501" y="152"/>
                    </a:lnTo>
                    <a:lnTo>
                      <a:pt x="501" y="147"/>
                    </a:lnTo>
                    <a:lnTo>
                      <a:pt x="501" y="143"/>
                    </a:lnTo>
                    <a:lnTo>
                      <a:pt x="501" y="141"/>
                    </a:lnTo>
                    <a:lnTo>
                      <a:pt x="501" y="133"/>
                    </a:lnTo>
                    <a:lnTo>
                      <a:pt x="504" y="133"/>
                    </a:lnTo>
                    <a:lnTo>
                      <a:pt x="501" y="133"/>
                    </a:lnTo>
                    <a:lnTo>
                      <a:pt x="501" y="133"/>
                    </a:lnTo>
                    <a:lnTo>
                      <a:pt x="504" y="127"/>
                    </a:lnTo>
                    <a:lnTo>
                      <a:pt x="499" y="122"/>
                    </a:lnTo>
                    <a:lnTo>
                      <a:pt x="495" y="117"/>
                    </a:lnTo>
                    <a:lnTo>
                      <a:pt x="494" y="117"/>
                    </a:lnTo>
                    <a:lnTo>
                      <a:pt x="489" y="117"/>
                    </a:lnTo>
                    <a:lnTo>
                      <a:pt x="487" y="120"/>
                    </a:lnTo>
                    <a:lnTo>
                      <a:pt x="485" y="120"/>
                    </a:lnTo>
                    <a:lnTo>
                      <a:pt x="483" y="119"/>
                    </a:lnTo>
                    <a:lnTo>
                      <a:pt x="482" y="117"/>
                    </a:lnTo>
                    <a:lnTo>
                      <a:pt x="482" y="115"/>
                    </a:lnTo>
                    <a:lnTo>
                      <a:pt x="478" y="114"/>
                    </a:lnTo>
                    <a:lnTo>
                      <a:pt x="478" y="114"/>
                    </a:lnTo>
                    <a:lnTo>
                      <a:pt x="476" y="114"/>
                    </a:lnTo>
                    <a:lnTo>
                      <a:pt x="473" y="110"/>
                    </a:lnTo>
                    <a:lnTo>
                      <a:pt x="471" y="114"/>
                    </a:lnTo>
                    <a:lnTo>
                      <a:pt x="471" y="114"/>
                    </a:lnTo>
                    <a:lnTo>
                      <a:pt x="469" y="110"/>
                    </a:lnTo>
                    <a:lnTo>
                      <a:pt x="469" y="108"/>
                    </a:lnTo>
                    <a:lnTo>
                      <a:pt x="466" y="110"/>
                    </a:lnTo>
                    <a:lnTo>
                      <a:pt x="462" y="108"/>
                    </a:lnTo>
                    <a:lnTo>
                      <a:pt x="457" y="105"/>
                    </a:lnTo>
                    <a:lnTo>
                      <a:pt x="456" y="105"/>
                    </a:lnTo>
                    <a:lnTo>
                      <a:pt x="454" y="105"/>
                    </a:lnTo>
                    <a:lnTo>
                      <a:pt x="454" y="105"/>
                    </a:lnTo>
                    <a:lnTo>
                      <a:pt x="450" y="105"/>
                    </a:lnTo>
                    <a:lnTo>
                      <a:pt x="450" y="105"/>
                    </a:lnTo>
                    <a:lnTo>
                      <a:pt x="449" y="105"/>
                    </a:lnTo>
                    <a:lnTo>
                      <a:pt x="447" y="105"/>
                    </a:lnTo>
                    <a:lnTo>
                      <a:pt x="443" y="105"/>
                    </a:lnTo>
                    <a:lnTo>
                      <a:pt x="440" y="105"/>
                    </a:lnTo>
                    <a:lnTo>
                      <a:pt x="438" y="110"/>
                    </a:lnTo>
                    <a:lnTo>
                      <a:pt x="438" y="110"/>
                    </a:lnTo>
                    <a:lnTo>
                      <a:pt x="435" y="114"/>
                    </a:lnTo>
                    <a:lnTo>
                      <a:pt x="431" y="117"/>
                    </a:lnTo>
                    <a:lnTo>
                      <a:pt x="424" y="120"/>
                    </a:lnTo>
                    <a:lnTo>
                      <a:pt x="419" y="126"/>
                    </a:lnTo>
                    <a:lnTo>
                      <a:pt x="419" y="131"/>
                    </a:lnTo>
                    <a:lnTo>
                      <a:pt x="419" y="133"/>
                    </a:lnTo>
                    <a:lnTo>
                      <a:pt x="417" y="136"/>
                    </a:lnTo>
                    <a:lnTo>
                      <a:pt x="414" y="141"/>
                    </a:lnTo>
                    <a:lnTo>
                      <a:pt x="414" y="141"/>
                    </a:lnTo>
                    <a:lnTo>
                      <a:pt x="414" y="145"/>
                    </a:lnTo>
                    <a:lnTo>
                      <a:pt x="414" y="152"/>
                    </a:lnTo>
                    <a:lnTo>
                      <a:pt x="412" y="148"/>
                    </a:lnTo>
                    <a:lnTo>
                      <a:pt x="410" y="143"/>
                    </a:lnTo>
                    <a:lnTo>
                      <a:pt x="410" y="141"/>
                    </a:lnTo>
                    <a:lnTo>
                      <a:pt x="412" y="138"/>
                    </a:lnTo>
                    <a:lnTo>
                      <a:pt x="416" y="136"/>
                    </a:lnTo>
                    <a:lnTo>
                      <a:pt x="416" y="133"/>
                    </a:lnTo>
                    <a:lnTo>
                      <a:pt x="417" y="127"/>
                    </a:lnTo>
                    <a:lnTo>
                      <a:pt x="417" y="126"/>
                    </a:lnTo>
                    <a:lnTo>
                      <a:pt x="414" y="126"/>
                    </a:lnTo>
                    <a:lnTo>
                      <a:pt x="410" y="127"/>
                    </a:lnTo>
                    <a:lnTo>
                      <a:pt x="405" y="126"/>
                    </a:lnTo>
                    <a:lnTo>
                      <a:pt x="402" y="126"/>
                    </a:lnTo>
                    <a:lnTo>
                      <a:pt x="400" y="127"/>
                    </a:lnTo>
                    <a:lnTo>
                      <a:pt x="396" y="124"/>
                    </a:lnTo>
                    <a:lnTo>
                      <a:pt x="400" y="126"/>
                    </a:lnTo>
                    <a:lnTo>
                      <a:pt x="402" y="122"/>
                    </a:lnTo>
                    <a:lnTo>
                      <a:pt x="405" y="122"/>
                    </a:lnTo>
                    <a:lnTo>
                      <a:pt x="410" y="122"/>
                    </a:lnTo>
                    <a:lnTo>
                      <a:pt x="414" y="122"/>
                    </a:lnTo>
                    <a:lnTo>
                      <a:pt x="416" y="119"/>
                    </a:lnTo>
                    <a:lnTo>
                      <a:pt x="417" y="119"/>
                    </a:lnTo>
                    <a:lnTo>
                      <a:pt x="419" y="120"/>
                    </a:lnTo>
                    <a:lnTo>
                      <a:pt x="419" y="119"/>
                    </a:lnTo>
                    <a:lnTo>
                      <a:pt x="424" y="117"/>
                    </a:lnTo>
                    <a:lnTo>
                      <a:pt x="428" y="115"/>
                    </a:lnTo>
                    <a:lnTo>
                      <a:pt x="428" y="114"/>
                    </a:lnTo>
                    <a:lnTo>
                      <a:pt x="433" y="108"/>
                    </a:lnTo>
                    <a:lnTo>
                      <a:pt x="433" y="101"/>
                    </a:lnTo>
                    <a:lnTo>
                      <a:pt x="435" y="101"/>
                    </a:lnTo>
                    <a:lnTo>
                      <a:pt x="435" y="98"/>
                    </a:lnTo>
                    <a:lnTo>
                      <a:pt x="431" y="96"/>
                    </a:lnTo>
                    <a:lnTo>
                      <a:pt x="428" y="94"/>
                    </a:lnTo>
                    <a:lnTo>
                      <a:pt x="424" y="94"/>
                    </a:lnTo>
                    <a:lnTo>
                      <a:pt x="419" y="96"/>
                    </a:lnTo>
                    <a:lnTo>
                      <a:pt x="414" y="98"/>
                    </a:lnTo>
                    <a:lnTo>
                      <a:pt x="409" y="94"/>
                    </a:lnTo>
                    <a:lnTo>
                      <a:pt x="402" y="94"/>
                    </a:lnTo>
                    <a:lnTo>
                      <a:pt x="396" y="100"/>
                    </a:lnTo>
                    <a:lnTo>
                      <a:pt x="396" y="101"/>
                    </a:lnTo>
                    <a:lnTo>
                      <a:pt x="400" y="101"/>
                    </a:lnTo>
                    <a:lnTo>
                      <a:pt x="400" y="105"/>
                    </a:lnTo>
                    <a:lnTo>
                      <a:pt x="396" y="105"/>
                    </a:lnTo>
                    <a:lnTo>
                      <a:pt x="396" y="105"/>
                    </a:lnTo>
                    <a:lnTo>
                      <a:pt x="395" y="108"/>
                    </a:lnTo>
                    <a:lnTo>
                      <a:pt x="395" y="105"/>
                    </a:lnTo>
                    <a:lnTo>
                      <a:pt x="393" y="105"/>
                    </a:lnTo>
                    <a:lnTo>
                      <a:pt x="389" y="105"/>
                    </a:lnTo>
                    <a:lnTo>
                      <a:pt x="384" y="110"/>
                    </a:lnTo>
                    <a:lnTo>
                      <a:pt x="379" y="117"/>
                    </a:lnTo>
                    <a:lnTo>
                      <a:pt x="383" y="114"/>
                    </a:lnTo>
                    <a:lnTo>
                      <a:pt x="383" y="110"/>
                    </a:lnTo>
                    <a:lnTo>
                      <a:pt x="384" y="105"/>
                    </a:lnTo>
                    <a:lnTo>
                      <a:pt x="384" y="105"/>
                    </a:lnTo>
                    <a:lnTo>
                      <a:pt x="383" y="105"/>
                    </a:lnTo>
                    <a:lnTo>
                      <a:pt x="379" y="108"/>
                    </a:lnTo>
                    <a:lnTo>
                      <a:pt x="377" y="110"/>
                    </a:lnTo>
                    <a:lnTo>
                      <a:pt x="377" y="115"/>
                    </a:lnTo>
                    <a:lnTo>
                      <a:pt x="374" y="117"/>
                    </a:lnTo>
                    <a:lnTo>
                      <a:pt x="377" y="114"/>
                    </a:lnTo>
                    <a:lnTo>
                      <a:pt x="377" y="108"/>
                    </a:lnTo>
                    <a:lnTo>
                      <a:pt x="383" y="101"/>
                    </a:lnTo>
                    <a:lnTo>
                      <a:pt x="384" y="96"/>
                    </a:lnTo>
                    <a:lnTo>
                      <a:pt x="386" y="93"/>
                    </a:lnTo>
                    <a:lnTo>
                      <a:pt x="389" y="89"/>
                    </a:lnTo>
                    <a:lnTo>
                      <a:pt x="393" y="87"/>
                    </a:lnTo>
                    <a:lnTo>
                      <a:pt x="396" y="86"/>
                    </a:lnTo>
                    <a:lnTo>
                      <a:pt x="400" y="82"/>
                    </a:lnTo>
                    <a:lnTo>
                      <a:pt x="409" y="74"/>
                    </a:lnTo>
                    <a:lnTo>
                      <a:pt x="409" y="72"/>
                    </a:lnTo>
                    <a:lnTo>
                      <a:pt x="409" y="70"/>
                    </a:lnTo>
                    <a:lnTo>
                      <a:pt x="409" y="68"/>
                    </a:lnTo>
                    <a:lnTo>
                      <a:pt x="409" y="67"/>
                    </a:lnTo>
                    <a:lnTo>
                      <a:pt x="409" y="65"/>
                    </a:lnTo>
                    <a:lnTo>
                      <a:pt x="409" y="63"/>
                    </a:lnTo>
                    <a:lnTo>
                      <a:pt x="405" y="58"/>
                    </a:lnTo>
                    <a:lnTo>
                      <a:pt x="402" y="60"/>
                    </a:lnTo>
                    <a:lnTo>
                      <a:pt x="400" y="60"/>
                    </a:lnTo>
                    <a:lnTo>
                      <a:pt x="400" y="58"/>
                    </a:lnTo>
                    <a:lnTo>
                      <a:pt x="396" y="51"/>
                    </a:lnTo>
                    <a:lnTo>
                      <a:pt x="393" y="42"/>
                    </a:lnTo>
                    <a:lnTo>
                      <a:pt x="389" y="37"/>
                    </a:lnTo>
                    <a:lnTo>
                      <a:pt x="388" y="32"/>
                    </a:lnTo>
                    <a:lnTo>
                      <a:pt x="388" y="27"/>
                    </a:lnTo>
                    <a:lnTo>
                      <a:pt x="386" y="23"/>
                    </a:lnTo>
                    <a:lnTo>
                      <a:pt x="386" y="23"/>
                    </a:lnTo>
                    <a:lnTo>
                      <a:pt x="386" y="23"/>
                    </a:lnTo>
                    <a:close/>
                  </a:path>
                </a:pathLst>
              </a:custGeom>
              <a:solidFill>
                <a:schemeClr val="bg2">
                  <a:lumMod val="90000"/>
                </a:schemeClr>
              </a:solid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38" name="Freeform 45">
                <a:extLst>
                  <a:ext uri="{FF2B5EF4-FFF2-40B4-BE49-F238E27FC236}">
                    <a16:creationId xmlns:a16="http://schemas.microsoft.com/office/drawing/2014/main" id="{296783A4-75E8-7384-8476-2EA935C0E8F8}"/>
                  </a:ext>
                </a:extLst>
              </p:cNvPr>
              <p:cNvSpPr>
                <a:spLocks/>
              </p:cNvSpPr>
              <p:nvPr/>
            </p:nvSpPr>
            <p:spPr bwMode="auto">
              <a:xfrm>
                <a:off x="2338387" y="3919536"/>
                <a:ext cx="325438" cy="463550"/>
              </a:xfrm>
              <a:custGeom>
                <a:avLst/>
                <a:gdLst/>
                <a:ahLst/>
                <a:cxnLst>
                  <a:cxn ang="0">
                    <a:pos x="165" y="240"/>
                  </a:cxn>
                  <a:cxn ang="0">
                    <a:pos x="164" y="210"/>
                  </a:cxn>
                  <a:cxn ang="0">
                    <a:pos x="165" y="200"/>
                  </a:cxn>
                  <a:cxn ang="0">
                    <a:pos x="179" y="187"/>
                  </a:cxn>
                  <a:cxn ang="0">
                    <a:pos x="195" y="184"/>
                  </a:cxn>
                  <a:cxn ang="0">
                    <a:pos x="205" y="196"/>
                  </a:cxn>
                  <a:cxn ang="0">
                    <a:pos x="197" y="175"/>
                  </a:cxn>
                  <a:cxn ang="0">
                    <a:pos x="192" y="172"/>
                  </a:cxn>
                  <a:cxn ang="0">
                    <a:pos x="190" y="144"/>
                  </a:cxn>
                  <a:cxn ang="0">
                    <a:pos x="192" y="125"/>
                  </a:cxn>
                  <a:cxn ang="0">
                    <a:pos x="197" y="109"/>
                  </a:cxn>
                  <a:cxn ang="0">
                    <a:pos x="183" y="109"/>
                  </a:cxn>
                  <a:cxn ang="0">
                    <a:pos x="172" y="107"/>
                  </a:cxn>
                  <a:cxn ang="0">
                    <a:pos x="141" y="93"/>
                  </a:cxn>
                  <a:cxn ang="0">
                    <a:pos x="124" y="93"/>
                  </a:cxn>
                  <a:cxn ang="0">
                    <a:pos x="113" y="85"/>
                  </a:cxn>
                  <a:cxn ang="0">
                    <a:pos x="105" y="55"/>
                  </a:cxn>
                  <a:cxn ang="0">
                    <a:pos x="105" y="45"/>
                  </a:cxn>
                  <a:cxn ang="0">
                    <a:pos x="113" y="22"/>
                  </a:cxn>
                  <a:cxn ang="0">
                    <a:pos x="132" y="8"/>
                  </a:cxn>
                  <a:cxn ang="0">
                    <a:pos x="136" y="3"/>
                  </a:cxn>
                  <a:cxn ang="0">
                    <a:pos x="124" y="3"/>
                  </a:cxn>
                  <a:cxn ang="0">
                    <a:pos x="117" y="7"/>
                  </a:cxn>
                  <a:cxn ang="0">
                    <a:pos x="98" y="19"/>
                  </a:cxn>
                  <a:cxn ang="0">
                    <a:pos x="84" y="26"/>
                  </a:cxn>
                  <a:cxn ang="0">
                    <a:pos x="80" y="26"/>
                  </a:cxn>
                  <a:cxn ang="0">
                    <a:pos x="66" y="26"/>
                  </a:cxn>
                  <a:cxn ang="0">
                    <a:pos x="58" y="43"/>
                  </a:cxn>
                  <a:cxn ang="0">
                    <a:pos x="53" y="53"/>
                  </a:cxn>
                  <a:cxn ang="0">
                    <a:pos x="39" y="64"/>
                  </a:cxn>
                  <a:cxn ang="0">
                    <a:pos x="39" y="80"/>
                  </a:cxn>
                  <a:cxn ang="0">
                    <a:pos x="32" y="73"/>
                  </a:cxn>
                  <a:cxn ang="0">
                    <a:pos x="28" y="74"/>
                  </a:cxn>
                  <a:cxn ang="0">
                    <a:pos x="19" y="90"/>
                  </a:cxn>
                  <a:cxn ang="0">
                    <a:pos x="25" y="102"/>
                  </a:cxn>
                  <a:cxn ang="0">
                    <a:pos x="28" y="113"/>
                  </a:cxn>
                  <a:cxn ang="0">
                    <a:pos x="28" y="123"/>
                  </a:cxn>
                  <a:cxn ang="0">
                    <a:pos x="25" y="144"/>
                  </a:cxn>
                  <a:cxn ang="0">
                    <a:pos x="33" y="151"/>
                  </a:cxn>
                  <a:cxn ang="0">
                    <a:pos x="23" y="168"/>
                  </a:cxn>
                  <a:cxn ang="0">
                    <a:pos x="2" y="191"/>
                  </a:cxn>
                  <a:cxn ang="0">
                    <a:pos x="21" y="205"/>
                  </a:cxn>
                  <a:cxn ang="0">
                    <a:pos x="35" y="217"/>
                  </a:cxn>
                  <a:cxn ang="0">
                    <a:pos x="47" y="212"/>
                  </a:cxn>
                  <a:cxn ang="0">
                    <a:pos x="59" y="219"/>
                  </a:cxn>
                  <a:cxn ang="0">
                    <a:pos x="73" y="224"/>
                  </a:cxn>
                  <a:cxn ang="0">
                    <a:pos x="84" y="240"/>
                  </a:cxn>
                  <a:cxn ang="0">
                    <a:pos x="98" y="253"/>
                  </a:cxn>
                  <a:cxn ang="0">
                    <a:pos x="106" y="260"/>
                  </a:cxn>
                  <a:cxn ang="0">
                    <a:pos x="127" y="259"/>
                  </a:cxn>
                  <a:cxn ang="0">
                    <a:pos x="143" y="260"/>
                  </a:cxn>
                  <a:cxn ang="0">
                    <a:pos x="141" y="286"/>
                  </a:cxn>
                  <a:cxn ang="0">
                    <a:pos x="152" y="292"/>
                  </a:cxn>
                </a:cxnLst>
                <a:rect l="0" t="0" r="r" b="b"/>
                <a:pathLst>
                  <a:path w="205" h="292">
                    <a:moveTo>
                      <a:pt x="152" y="292"/>
                    </a:moveTo>
                    <a:lnTo>
                      <a:pt x="155" y="283"/>
                    </a:lnTo>
                    <a:lnTo>
                      <a:pt x="165" y="246"/>
                    </a:lnTo>
                    <a:lnTo>
                      <a:pt x="165" y="245"/>
                    </a:lnTo>
                    <a:lnTo>
                      <a:pt x="165" y="240"/>
                    </a:lnTo>
                    <a:lnTo>
                      <a:pt x="162" y="231"/>
                    </a:lnTo>
                    <a:lnTo>
                      <a:pt x="155" y="227"/>
                    </a:lnTo>
                    <a:lnTo>
                      <a:pt x="152" y="224"/>
                    </a:lnTo>
                    <a:lnTo>
                      <a:pt x="152" y="213"/>
                    </a:lnTo>
                    <a:lnTo>
                      <a:pt x="164" y="210"/>
                    </a:lnTo>
                    <a:lnTo>
                      <a:pt x="167" y="212"/>
                    </a:lnTo>
                    <a:lnTo>
                      <a:pt x="169" y="210"/>
                    </a:lnTo>
                    <a:lnTo>
                      <a:pt x="165" y="206"/>
                    </a:lnTo>
                    <a:lnTo>
                      <a:pt x="167" y="205"/>
                    </a:lnTo>
                    <a:lnTo>
                      <a:pt x="165" y="200"/>
                    </a:lnTo>
                    <a:lnTo>
                      <a:pt x="159" y="200"/>
                    </a:lnTo>
                    <a:lnTo>
                      <a:pt x="157" y="196"/>
                    </a:lnTo>
                    <a:lnTo>
                      <a:pt x="159" y="189"/>
                    </a:lnTo>
                    <a:lnTo>
                      <a:pt x="178" y="189"/>
                    </a:lnTo>
                    <a:lnTo>
                      <a:pt x="179" y="187"/>
                    </a:lnTo>
                    <a:lnTo>
                      <a:pt x="183" y="187"/>
                    </a:lnTo>
                    <a:lnTo>
                      <a:pt x="185" y="189"/>
                    </a:lnTo>
                    <a:lnTo>
                      <a:pt x="186" y="189"/>
                    </a:lnTo>
                    <a:lnTo>
                      <a:pt x="190" y="184"/>
                    </a:lnTo>
                    <a:lnTo>
                      <a:pt x="195" y="184"/>
                    </a:lnTo>
                    <a:lnTo>
                      <a:pt x="197" y="186"/>
                    </a:lnTo>
                    <a:lnTo>
                      <a:pt x="200" y="189"/>
                    </a:lnTo>
                    <a:lnTo>
                      <a:pt x="200" y="194"/>
                    </a:lnTo>
                    <a:lnTo>
                      <a:pt x="200" y="196"/>
                    </a:lnTo>
                    <a:lnTo>
                      <a:pt x="205" y="196"/>
                    </a:lnTo>
                    <a:lnTo>
                      <a:pt x="205" y="194"/>
                    </a:lnTo>
                    <a:lnTo>
                      <a:pt x="200" y="186"/>
                    </a:lnTo>
                    <a:lnTo>
                      <a:pt x="197" y="180"/>
                    </a:lnTo>
                    <a:lnTo>
                      <a:pt x="200" y="179"/>
                    </a:lnTo>
                    <a:lnTo>
                      <a:pt x="197" y="175"/>
                    </a:lnTo>
                    <a:lnTo>
                      <a:pt x="197" y="173"/>
                    </a:lnTo>
                    <a:lnTo>
                      <a:pt x="195" y="172"/>
                    </a:lnTo>
                    <a:lnTo>
                      <a:pt x="195" y="172"/>
                    </a:lnTo>
                    <a:lnTo>
                      <a:pt x="193" y="172"/>
                    </a:lnTo>
                    <a:lnTo>
                      <a:pt x="192" y="172"/>
                    </a:lnTo>
                    <a:lnTo>
                      <a:pt x="190" y="168"/>
                    </a:lnTo>
                    <a:lnTo>
                      <a:pt x="197" y="160"/>
                    </a:lnTo>
                    <a:lnTo>
                      <a:pt x="192" y="149"/>
                    </a:lnTo>
                    <a:lnTo>
                      <a:pt x="192" y="149"/>
                    </a:lnTo>
                    <a:lnTo>
                      <a:pt x="190" y="144"/>
                    </a:lnTo>
                    <a:lnTo>
                      <a:pt x="190" y="140"/>
                    </a:lnTo>
                    <a:lnTo>
                      <a:pt x="192" y="135"/>
                    </a:lnTo>
                    <a:lnTo>
                      <a:pt x="192" y="133"/>
                    </a:lnTo>
                    <a:lnTo>
                      <a:pt x="190" y="126"/>
                    </a:lnTo>
                    <a:lnTo>
                      <a:pt x="192" y="125"/>
                    </a:lnTo>
                    <a:lnTo>
                      <a:pt x="197" y="123"/>
                    </a:lnTo>
                    <a:lnTo>
                      <a:pt x="197" y="121"/>
                    </a:lnTo>
                    <a:lnTo>
                      <a:pt x="197" y="118"/>
                    </a:lnTo>
                    <a:lnTo>
                      <a:pt x="197" y="114"/>
                    </a:lnTo>
                    <a:lnTo>
                      <a:pt x="197" y="109"/>
                    </a:lnTo>
                    <a:lnTo>
                      <a:pt x="195" y="107"/>
                    </a:lnTo>
                    <a:lnTo>
                      <a:pt x="192" y="107"/>
                    </a:lnTo>
                    <a:lnTo>
                      <a:pt x="192" y="109"/>
                    </a:lnTo>
                    <a:lnTo>
                      <a:pt x="186" y="109"/>
                    </a:lnTo>
                    <a:lnTo>
                      <a:pt x="183" y="109"/>
                    </a:lnTo>
                    <a:lnTo>
                      <a:pt x="179" y="109"/>
                    </a:lnTo>
                    <a:lnTo>
                      <a:pt x="178" y="109"/>
                    </a:lnTo>
                    <a:lnTo>
                      <a:pt x="174" y="109"/>
                    </a:lnTo>
                    <a:lnTo>
                      <a:pt x="172" y="109"/>
                    </a:lnTo>
                    <a:lnTo>
                      <a:pt x="172" y="107"/>
                    </a:lnTo>
                    <a:lnTo>
                      <a:pt x="167" y="109"/>
                    </a:lnTo>
                    <a:lnTo>
                      <a:pt x="155" y="95"/>
                    </a:lnTo>
                    <a:lnTo>
                      <a:pt x="152" y="93"/>
                    </a:lnTo>
                    <a:lnTo>
                      <a:pt x="146" y="93"/>
                    </a:lnTo>
                    <a:lnTo>
                      <a:pt x="141" y="93"/>
                    </a:lnTo>
                    <a:lnTo>
                      <a:pt x="139" y="95"/>
                    </a:lnTo>
                    <a:lnTo>
                      <a:pt x="134" y="93"/>
                    </a:lnTo>
                    <a:lnTo>
                      <a:pt x="132" y="93"/>
                    </a:lnTo>
                    <a:lnTo>
                      <a:pt x="127" y="95"/>
                    </a:lnTo>
                    <a:lnTo>
                      <a:pt x="124" y="93"/>
                    </a:lnTo>
                    <a:lnTo>
                      <a:pt x="120" y="92"/>
                    </a:lnTo>
                    <a:lnTo>
                      <a:pt x="117" y="90"/>
                    </a:lnTo>
                    <a:lnTo>
                      <a:pt x="113" y="86"/>
                    </a:lnTo>
                    <a:lnTo>
                      <a:pt x="113" y="85"/>
                    </a:lnTo>
                    <a:lnTo>
                      <a:pt x="113" y="85"/>
                    </a:lnTo>
                    <a:lnTo>
                      <a:pt x="113" y="81"/>
                    </a:lnTo>
                    <a:lnTo>
                      <a:pt x="115" y="78"/>
                    </a:lnTo>
                    <a:lnTo>
                      <a:pt x="115" y="74"/>
                    </a:lnTo>
                    <a:lnTo>
                      <a:pt x="112" y="69"/>
                    </a:lnTo>
                    <a:lnTo>
                      <a:pt x="105" y="55"/>
                    </a:lnTo>
                    <a:lnTo>
                      <a:pt x="101" y="55"/>
                    </a:lnTo>
                    <a:lnTo>
                      <a:pt x="98" y="59"/>
                    </a:lnTo>
                    <a:lnTo>
                      <a:pt x="101" y="53"/>
                    </a:lnTo>
                    <a:lnTo>
                      <a:pt x="101" y="50"/>
                    </a:lnTo>
                    <a:lnTo>
                      <a:pt x="105" y="45"/>
                    </a:lnTo>
                    <a:lnTo>
                      <a:pt x="101" y="41"/>
                    </a:lnTo>
                    <a:lnTo>
                      <a:pt x="105" y="38"/>
                    </a:lnTo>
                    <a:lnTo>
                      <a:pt x="108" y="31"/>
                    </a:lnTo>
                    <a:lnTo>
                      <a:pt x="110" y="27"/>
                    </a:lnTo>
                    <a:lnTo>
                      <a:pt x="113" y="22"/>
                    </a:lnTo>
                    <a:lnTo>
                      <a:pt x="117" y="22"/>
                    </a:lnTo>
                    <a:lnTo>
                      <a:pt x="119" y="20"/>
                    </a:lnTo>
                    <a:lnTo>
                      <a:pt x="124" y="13"/>
                    </a:lnTo>
                    <a:lnTo>
                      <a:pt x="132" y="10"/>
                    </a:lnTo>
                    <a:lnTo>
                      <a:pt x="132" y="8"/>
                    </a:lnTo>
                    <a:lnTo>
                      <a:pt x="134" y="8"/>
                    </a:lnTo>
                    <a:lnTo>
                      <a:pt x="134" y="8"/>
                    </a:lnTo>
                    <a:lnTo>
                      <a:pt x="138" y="7"/>
                    </a:lnTo>
                    <a:lnTo>
                      <a:pt x="138" y="5"/>
                    </a:lnTo>
                    <a:lnTo>
                      <a:pt x="136" y="3"/>
                    </a:lnTo>
                    <a:lnTo>
                      <a:pt x="129" y="0"/>
                    </a:lnTo>
                    <a:lnTo>
                      <a:pt x="127" y="0"/>
                    </a:lnTo>
                    <a:lnTo>
                      <a:pt x="127" y="0"/>
                    </a:lnTo>
                    <a:lnTo>
                      <a:pt x="127" y="3"/>
                    </a:lnTo>
                    <a:lnTo>
                      <a:pt x="124" y="3"/>
                    </a:lnTo>
                    <a:lnTo>
                      <a:pt x="120" y="3"/>
                    </a:lnTo>
                    <a:lnTo>
                      <a:pt x="120" y="3"/>
                    </a:lnTo>
                    <a:lnTo>
                      <a:pt x="117" y="3"/>
                    </a:lnTo>
                    <a:lnTo>
                      <a:pt x="115" y="5"/>
                    </a:lnTo>
                    <a:lnTo>
                      <a:pt x="117" y="7"/>
                    </a:lnTo>
                    <a:lnTo>
                      <a:pt x="117" y="8"/>
                    </a:lnTo>
                    <a:lnTo>
                      <a:pt x="112" y="12"/>
                    </a:lnTo>
                    <a:lnTo>
                      <a:pt x="105" y="15"/>
                    </a:lnTo>
                    <a:lnTo>
                      <a:pt x="101" y="17"/>
                    </a:lnTo>
                    <a:lnTo>
                      <a:pt x="98" y="19"/>
                    </a:lnTo>
                    <a:lnTo>
                      <a:pt x="92" y="19"/>
                    </a:lnTo>
                    <a:lnTo>
                      <a:pt x="87" y="19"/>
                    </a:lnTo>
                    <a:lnTo>
                      <a:pt x="82" y="20"/>
                    </a:lnTo>
                    <a:lnTo>
                      <a:pt x="84" y="22"/>
                    </a:lnTo>
                    <a:lnTo>
                      <a:pt x="84" y="26"/>
                    </a:lnTo>
                    <a:lnTo>
                      <a:pt x="84" y="27"/>
                    </a:lnTo>
                    <a:lnTo>
                      <a:pt x="80" y="31"/>
                    </a:lnTo>
                    <a:lnTo>
                      <a:pt x="79" y="31"/>
                    </a:lnTo>
                    <a:lnTo>
                      <a:pt x="80" y="26"/>
                    </a:lnTo>
                    <a:lnTo>
                      <a:pt x="80" y="26"/>
                    </a:lnTo>
                    <a:lnTo>
                      <a:pt x="82" y="26"/>
                    </a:lnTo>
                    <a:lnTo>
                      <a:pt x="79" y="26"/>
                    </a:lnTo>
                    <a:lnTo>
                      <a:pt x="75" y="22"/>
                    </a:lnTo>
                    <a:lnTo>
                      <a:pt x="73" y="22"/>
                    </a:lnTo>
                    <a:lnTo>
                      <a:pt x="66" y="26"/>
                    </a:lnTo>
                    <a:lnTo>
                      <a:pt x="66" y="27"/>
                    </a:lnTo>
                    <a:lnTo>
                      <a:pt x="61" y="33"/>
                    </a:lnTo>
                    <a:lnTo>
                      <a:pt x="56" y="41"/>
                    </a:lnTo>
                    <a:lnTo>
                      <a:pt x="56" y="45"/>
                    </a:lnTo>
                    <a:lnTo>
                      <a:pt x="58" y="43"/>
                    </a:lnTo>
                    <a:lnTo>
                      <a:pt x="59" y="45"/>
                    </a:lnTo>
                    <a:lnTo>
                      <a:pt x="59" y="48"/>
                    </a:lnTo>
                    <a:lnTo>
                      <a:pt x="58" y="50"/>
                    </a:lnTo>
                    <a:lnTo>
                      <a:pt x="56" y="53"/>
                    </a:lnTo>
                    <a:lnTo>
                      <a:pt x="53" y="53"/>
                    </a:lnTo>
                    <a:lnTo>
                      <a:pt x="51" y="53"/>
                    </a:lnTo>
                    <a:lnTo>
                      <a:pt x="47" y="59"/>
                    </a:lnTo>
                    <a:lnTo>
                      <a:pt x="46" y="59"/>
                    </a:lnTo>
                    <a:lnTo>
                      <a:pt x="42" y="64"/>
                    </a:lnTo>
                    <a:lnTo>
                      <a:pt x="39" y="64"/>
                    </a:lnTo>
                    <a:lnTo>
                      <a:pt x="37" y="64"/>
                    </a:lnTo>
                    <a:lnTo>
                      <a:pt x="37" y="67"/>
                    </a:lnTo>
                    <a:lnTo>
                      <a:pt x="40" y="71"/>
                    </a:lnTo>
                    <a:lnTo>
                      <a:pt x="40" y="76"/>
                    </a:lnTo>
                    <a:lnTo>
                      <a:pt x="39" y="80"/>
                    </a:lnTo>
                    <a:lnTo>
                      <a:pt x="37" y="80"/>
                    </a:lnTo>
                    <a:lnTo>
                      <a:pt x="33" y="76"/>
                    </a:lnTo>
                    <a:lnTo>
                      <a:pt x="33" y="74"/>
                    </a:lnTo>
                    <a:lnTo>
                      <a:pt x="35" y="73"/>
                    </a:lnTo>
                    <a:lnTo>
                      <a:pt x="32" y="73"/>
                    </a:lnTo>
                    <a:lnTo>
                      <a:pt x="32" y="69"/>
                    </a:lnTo>
                    <a:lnTo>
                      <a:pt x="28" y="66"/>
                    </a:lnTo>
                    <a:lnTo>
                      <a:pt x="28" y="67"/>
                    </a:lnTo>
                    <a:lnTo>
                      <a:pt x="28" y="71"/>
                    </a:lnTo>
                    <a:lnTo>
                      <a:pt x="28" y="74"/>
                    </a:lnTo>
                    <a:lnTo>
                      <a:pt x="28" y="80"/>
                    </a:lnTo>
                    <a:lnTo>
                      <a:pt x="25" y="85"/>
                    </a:lnTo>
                    <a:lnTo>
                      <a:pt x="25" y="85"/>
                    </a:lnTo>
                    <a:lnTo>
                      <a:pt x="23" y="85"/>
                    </a:lnTo>
                    <a:lnTo>
                      <a:pt x="19" y="90"/>
                    </a:lnTo>
                    <a:lnTo>
                      <a:pt x="21" y="90"/>
                    </a:lnTo>
                    <a:lnTo>
                      <a:pt x="21" y="95"/>
                    </a:lnTo>
                    <a:lnTo>
                      <a:pt x="21" y="99"/>
                    </a:lnTo>
                    <a:lnTo>
                      <a:pt x="25" y="104"/>
                    </a:lnTo>
                    <a:lnTo>
                      <a:pt x="25" y="102"/>
                    </a:lnTo>
                    <a:lnTo>
                      <a:pt x="28" y="102"/>
                    </a:lnTo>
                    <a:lnTo>
                      <a:pt x="28" y="104"/>
                    </a:lnTo>
                    <a:lnTo>
                      <a:pt x="28" y="107"/>
                    </a:lnTo>
                    <a:lnTo>
                      <a:pt x="28" y="109"/>
                    </a:lnTo>
                    <a:lnTo>
                      <a:pt x="28" y="113"/>
                    </a:lnTo>
                    <a:lnTo>
                      <a:pt x="28" y="113"/>
                    </a:lnTo>
                    <a:lnTo>
                      <a:pt x="28" y="118"/>
                    </a:lnTo>
                    <a:lnTo>
                      <a:pt x="28" y="120"/>
                    </a:lnTo>
                    <a:lnTo>
                      <a:pt x="25" y="121"/>
                    </a:lnTo>
                    <a:lnTo>
                      <a:pt x="28" y="123"/>
                    </a:lnTo>
                    <a:lnTo>
                      <a:pt x="28" y="126"/>
                    </a:lnTo>
                    <a:lnTo>
                      <a:pt x="28" y="132"/>
                    </a:lnTo>
                    <a:lnTo>
                      <a:pt x="28" y="140"/>
                    </a:lnTo>
                    <a:lnTo>
                      <a:pt x="25" y="142"/>
                    </a:lnTo>
                    <a:lnTo>
                      <a:pt x="25" y="144"/>
                    </a:lnTo>
                    <a:lnTo>
                      <a:pt x="28" y="149"/>
                    </a:lnTo>
                    <a:lnTo>
                      <a:pt x="30" y="146"/>
                    </a:lnTo>
                    <a:lnTo>
                      <a:pt x="28" y="149"/>
                    </a:lnTo>
                    <a:lnTo>
                      <a:pt x="32" y="151"/>
                    </a:lnTo>
                    <a:lnTo>
                      <a:pt x="33" y="151"/>
                    </a:lnTo>
                    <a:lnTo>
                      <a:pt x="33" y="153"/>
                    </a:lnTo>
                    <a:lnTo>
                      <a:pt x="32" y="154"/>
                    </a:lnTo>
                    <a:lnTo>
                      <a:pt x="30" y="158"/>
                    </a:lnTo>
                    <a:lnTo>
                      <a:pt x="25" y="165"/>
                    </a:lnTo>
                    <a:lnTo>
                      <a:pt x="23" y="168"/>
                    </a:lnTo>
                    <a:lnTo>
                      <a:pt x="18" y="172"/>
                    </a:lnTo>
                    <a:lnTo>
                      <a:pt x="11" y="173"/>
                    </a:lnTo>
                    <a:lnTo>
                      <a:pt x="6" y="177"/>
                    </a:lnTo>
                    <a:lnTo>
                      <a:pt x="2" y="186"/>
                    </a:lnTo>
                    <a:lnTo>
                      <a:pt x="2" y="191"/>
                    </a:lnTo>
                    <a:lnTo>
                      <a:pt x="0" y="194"/>
                    </a:lnTo>
                    <a:lnTo>
                      <a:pt x="6" y="196"/>
                    </a:lnTo>
                    <a:lnTo>
                      <a:pt x="11" y="200"/>
                    </a:lnTo>
                    <a:lnTo>
                      <a:pt x="18" y="205"/>
                    </a:lnTo>
                    <a:lnTo>
                      <a:pt x="21" y="205"/>
                    </a:lnTo>
                    <a:lnTo>
                      <a:pt x="25" y="208"/>
                    </a:lnTo>
                    <a:lnTo>
                      <a:pt x="25" y="212"/>
                    </a:lnTo>
                    <a:lnTo>
                      <a:pt x="25" y="213"/>
                    </a:lnTo>
                    <a:lnTo>
                      <a:pt x="30" y="215"/>
                    </a:lnTo>
                    <a:lnTo>
                      <a:pt x="35" y="217"/>
                    </a:lnTo>
                    <a:lnTo>
                      <a:pt x="39" y="219"/>
                    </a:lnTo>
                    <a:lnTo>
                      <a:pt x="44" y="219"/>
                    </a:lnTo>
                    <a:lnTo>
                      <a:pt x="46" y="219"/>
                    </a:lnTo>
                    <a:lnTo>
                      <a:pt x="46" y="215"/>
                    </a:lnTo>
                    <a:lnTo>
                      <a:pt x="47" y="212"/>
                    </a:lnTo>
                    <a:lnTo>
                      <a:pt x="51" y="213"/>
                    </a:lnTo>
                    <a:lnTo>
                      <a:pt x="56" y="215"/>
                    </a:lnTo>
                    <a:lnTo>
                      <a:pt x="56" y="217"/>
                    </a:lnTo>
                    <a:lnTo>
                      <a:pt x="58" y="219"/>
                    </a:lnTo>
                    <a:lnTo>
                      <a:pt x="59" y="219"/>
                    </a:lnTo>
                    <a:lnTo>
                      <a:pt x="59" y="219"/>
                    </a:lnTo>
                    <a:lnTo>
                      <a:pt x="61" y="219"/>
                    </a:lnTo>
                    <a:lnTo>
                      <a:pt x="63" y="222"/>
                    </a:lnTo>
                    <a:lnTo>
                      <a:pt x="70" y="224"/>
                    </a:lnTo>
                    <a:lnTo>
                      <a:pt x="73" y="224"/>
                    </a:lnTo>
                    <a:lnTo>
                      <a:pt x="75" y="227"/>
                    </a:lnTo>
                    <a:lnTo>
                      <a:pt x="79" y="229"/>
                    </a:lnTo>
                    <a:lnTo>
                      <a:pt x="79" y="233"/>
                    </a:lnTo>
                    <a:lnTo>
                      <a:pt x="82" y="240"/>
                    </a:lnTo>
                    <a:lnTo>
                      <a:pt x="84" y="240"/>
                    </a:lnTo>
                    <a:lnTo>
                      <a:pt x="92" y="241"/>
                    </a:lnTo>
                    <a:lnTo>
                      <a:pt x="96" y="246"/>
                    </a:lnTo>
                    <a:lnTo>
                      <a:pt x="96" y="250"/>
                    </a:lnTo>
                    <a:lnTo>
                      <a:pt x="98" y="250"/>
                    </a:lnTo>
                    <a:lnTo>
                      <a:pt x="98" y="253"/>
                    </a:lnTo>
                    <a:lnTo>
                      <a:pt x="101" y="259"/>
                    </a:lnTo>
                    <a:lnTo>
                      <a:pt x="101" y="259"/>
                    </a:lnTo>
                    <a:lnTo>
                      <a:pt x="101" y="260"/>
                    </a:lnTo>
                    <a:lnTo>
                      <a:pt x="105" y="262"/>
                    </a:lnTo>
                    <a:lnTo>
                      <a:pt x="106" y="260"/>
                    </a:lnTo>
                    <a:lnTo>
                      <a:pt x="110" y="262"/>
                    </a:lnTo>
                    <a:lnTo>
                      <a:pt x="115" y="262"/>
                    </a:lnTo>
                    <a:lnTo>
                      <a:pt x="117" y="260"/>
                    </a:lnTo>
                    <a:lnTo>
                      <a:pt x="120" y="259"/>
                    </a:lnTo>
                    <a:lnTo>
                      <a:pt x="127" y="259"/>
                    </a:lnTo>
                    <a:lnTo>
                      <a:pt x="129" y="260"/>
                    </a:lnTo>
                    <a:lnTo>
                      <a:pt x="136" y="259"/>
                    </a:lnTo>
                    <a:lnTo>
                      <a:pt x="139" y="259"/>
                    </a:lnTo>
                    <a:lnTo>
                      <a:pt x="141" y="260"/>
                    </a:lnTo>
                    <a:lnTo>
                      <a:pt x="143" y="260"/>
                    </a:lnTo>
                    <a:lnTo>
                      <a:pt x="146" y="262"/>
                    </a:lnTo>
                    <a:lnTo>
                      <a:pt x="148" y="264"/>
                    </a:lnTo>
                    <a:lnTo>
                      <a:pt x="152" y="264"/>
                    </a:lnTo>
                    <a:lnTo>
                      <a:pt x="152" y="266"/>
                    </a:lnTo>
                    <a:lnTo>
                      <a:pt x="141" y="286"/>
                    </a:lnTo>
                    <a:lnTo>
                      <a:pt x="141" y="286"/>
                    </a:lnTo>
                    <a:lnTo>
                      <a:pt x="146" y="286"/>
                    </a:lnTo>
                    <a:lnTo>
                      <a:pt x="150" y="286"/>
                    </a:lnTo>
                    <a:lnTo>
                      <a:pt x="152" y="288"/>
                    </a:lnTo>
                    <a:lnTo>
                      <a:pt x="152" y="292"/>
                    </a:lnTo>
                    <a:lnTo>
                      <a:pt x="152" y="292"/>
                    </a:lnTo>
                    <a:lnTo>
                      <a:pt x="152" y="292"/>
                    </a:lnTo>
                    <a:close/>
                  </a:path>
                </a:pathLst>
              </a:custGeom>
              <a:solidFill>
                <a:schemeClr val="bg2">
                  <a:lumMod val="90000"/>
                </a:schemeClr>
              </a:solid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39" name="Freeform 46">
                <a:extLst>
                  <a:ext uri="{FF2B5EF4-FFF2-40B4-BE49-F238E27FC236}">
                    <a16:creationId xmlns:a16="http://schemas.microsoft.com/office/drawing/2014/main" id="{74B3B57A-7E75-66B5-5E8B-772D72CD5A32}"/>
                  </a:ext>
                </a:extLst>
              </p:cNvPr>
              <p:cNvSpPr>
                <a:spLocks noEditPoints="1"/>
              </p:cNvSpPr>
              <p:nvPr/>
            </p:nvSpPr>
            <p:spPr bwMode="auto">
              <a:xfrm>
                <a:off x="2617789" y="4887911"/>
                <a:ext cx="438150" cy="1123950"/>
              </a:xfrm>
              <a:custGeom>
                <a:avLst/>
                <a:gdLst/>
                <a:ahLst/>
                <a:cxnLst>
                  <a:cxn ang="0">
                    <a:pos x="76" y="3"/>
                  </a:cxn>
                  <a:cxn ang="0">
                    <a:pos x="92" y="3"/>
                  </a:cxn>
                  <a:cxn ang="0">
                    <a:pos x="144" y="26"/>
                  </a:cxn>
                  <a:cxn ang="0">
                    <a:pos x="200" y="57"/>
                  </a:cxn>
                  <a:cxn ang="0">
                    <a:pos x="193" y="96"/>
                  </a:cxn>
                  <a:cxn ang="0">
                    <a:pos x="236" y="101"/>
                  </a:cxn>
                  <a:cxn ang="0">
                    <a:pos x="261" y="69"/>
                  </a:cxn>
                  <a:cxn ang="0">
                    <a:pos x="276" y="90"/>
                  </a:cxn>
                  <a:cxn ang="0">
                    <a:pos x="252" y="106"/>
                  </a:cxn>
                  <a:cxn ang="0">
                    <a:pos x="229" y="130"/>
                  </a:cxn>
                  <a:cxn ang="0">
                    <a:pos x="212" y="158"/>
                  </a:cxn>
                  <a:cxn ang="0">
                    <a:pos x="208" y="195"/>
                  </a:cxn>
                  <a:cxn ang="0">
                    <a:pos x="207" y="228"/>
                  </a:cxn>
                  <a:cxn ang="0">
                    <a:pos x="236" y="257"/>
                  </a:cxn>
                  <a:cxn ang="0">
                    <a:pos x="245" y="280"/>
                  </a:cxn>
                  <a:cxn ang="0">
                    <a:pos x="236" y="311"/>
                  </a:cxn>
                  <a:cxn ang="0">
                    <a:pos x="181" y="329"/>
                  </a:cxn>
                  <a:cxn ang="0">
                    <a:pos x="160" y="330"/>
                  </a:cxn>
                  <a:cxn ang="0">
                    <a:pos x="160" y="349"/>
                  </a:cxn>
                  <a:cxn ang="0">
                    <a:pos x="160" y="372"/>
                  </a:cxn>
                  <a:cxn ang="0">
                    <a:pos x="120" y="370"/>
                  </a:cxn>
                  <a:cxn ang="0">
                    <a:pos x="125" y="402"/>
                  </a:cxn>
                  <a:cxn ang="0">
                    <a:pos x="132" y="402"/>
                  </a:cxn>
                  <a:cxn ang="0">
                    <a:pos x="148" y="412"/>
                  </a:cxn>
                  <a:cxn ang="0">
                    <a:pos x="125" y="414"/>
                  </a:cxn>
                  <a:cxn ang="0">
                    <a:pos x="125" y="429"/>
                  </a:cxn>
                  <a:cxn ang="0">
                    <a:pos x="125" y="454"/>
                  </a:cxn>
                  <a:cxn ang="0">
                    <a:pos x="115" y="468"/>
                  </a:cxn>
                  <a:cxn ang="0">
                    <a:pos x="92" y="488"/>
                  </a:cxn>
                  <a:cxn ang="0">
                    <a:pos x="123" y="515"/>
                  </a:cxn>
                  <a:cxn ang="0">
                    <a:pos x="128" y="530"/>
                  </a:cxn>
                  <a:cxn ang="0">
                    <a:pos x="120" y="548"/>
                  </a:cxn>
                  <a:cxn ang="0">
                    <a:pos x="109" y="568"/>
                  </a:cxn>
                  <a:cxn ang="0">
                    <a:pos x="95" y="584"/>
                  </a:cxn>
                  <a:cxn ang="0">
                    <a:pos x="95" y="619"/>
                  </a:cxn>
                  <a:cxn ang="0">
                    <a:pos x="113" y="638"/>
                  </a:cxn>
                  <a:cxn ang="0">
                    <a:pos x="59" y="631"/>
                  </a:cxn>
                  <a:cxn ang="0">
                    <a:pos x="29" y="607"/>
                  </a:cxn>
                  <a:cxn ang="0">
                    <a:pos x="28" y="535"/>
                  </a:cxn>
                  <a:cxn ang="0">
                    <a:pos x="28" y="483"/>
                  </a:cxn>
                  <a:cxn ang="0">
                    <a:pos x="24" y="462"/>
                  </a:cxn>
                  <a:cxn ang="0">
                    <a:pos x="16" y="429"/>
                  </a:cxn>
                  <a:cxn ang="0">
                    <a:pos x="5" y="379"/>
                  </a:cxn>
                  <a:cxn ang="0">
                    <a:pos x="9" y="304"/>
                  </a:cxn>
                  <a:cxn ang="0">
                    <a:pos x="12" y="250"/>
                  </a:cxn>
                  <a:cxn ang="0">
                    <a:pos x="5" y="193"/>
                  </a:cxn>
                  <a:cxn ang="0">
                    <a:pos x="5" y="136"/>
                  </a:cxn>
                  <a:cxn ang="0">
                    <a:pos x="26" y="89"/>
                  </a:cxn>
                  <a:cxn ang="0">
                    <a:pos x="22" y="57"/>
                  </a:cxn>
                  <a:cxn ang="0">
                    <a:pos x="184" y="699"/>
                  </a:cxn>
                  <a:cxn ang="0">
                    <a:pos x="184" y="699"/>
                  </a:cxn>
                  <a:cxn ang="0">
                    <a:pos x="113" y="661"/>
                  </a:cxn>
                  <a:cxn ang="0">
                    <a:pos x="122" y="668"/>
                  </a:cxn>
                  <a:cxn ang="0">
                    <a:pos x="160" y="694"/>
                  </a:cxn>
                  <a:cxn ang="0">
                    <a:pos x="160" y="706"/>
                  </a:cxn>
                  <a:cxn ang="0">
                    <a:pos x="122" y="697"/>
                  </a:cxn>
                  <a:cxn ang="0">
                    <a:pos x="113" y="664"/>
                  </a:cxn>
                </a:cxnLst>
                <a:rect l="0" t="0" r="r" b="b"/>
                <a:pathLst>
                  <a:path w="276" h="708">
                    <a:moveTo>
                      <a:pt x="43" y="16"/>
                    </a:moveTo>
                    <a:lnTo>
                      <a:pt x="45" y="14"/>
                    </a:lnTo>
                    <a:lnTo>
                      <a:pt x="49" y="7"/>
                    </a:lnTo>
                    <a:lnTo>
                      <a:pt x="54" y="2"/>
                    </a:lnTo>
                    <a:lnTo>
                      <a:pt x="59" y="0"/>
                    </a:lnTo>
                    <a:lnTo>
                      <a:pt x="64" y="3"/>
                    </a:lnTo>
                    <a:lnTo>
                      <a:pt x="68" y="3"/>
                    </a:lnTo>
                    <a:lnTo>
                      <a:pt x="73" y="2"/>
                    </a:lnTo>
                    <a:lnTo>
                      <a:pt x="76" y="3"/>
                    </a:lnTo>
                    <a:lnTo>
                      <a:pt x="82" y="2"/>
                    </a:lnTo>
                    <a:lnTo>
                      <a:pt x="85" y="2"/>
                    </a:lnTo>
                    <a:lnTo>
                      <a:pt x="85" y="7"/>
                    </a:lnTo>
                    <a:lnTo>
                      <a:pt x="88" y="14"/>
                    </a:lnTo>
                    <a:lnTo>
                      <a:pt x="88" y="16"/>
                    </a:lnTo>
                    <a:lnTo>
                      <a:pt x="90" y="14"/>
                    </a:lnTo>
                    <a:lnTo>
                      <a:pt x="90" y="10"/>
                    </a:lnTo>
                    <a:lnTo>
                      <a:pt x="92" y="7"/>
                    </a:lnTo>
                    <a:lnTo>
                      <a:pt x="92" y="3"/>
                    </a:lnTo>
                    <a:lnTo>
                      <a:pt x="95" y="0"/>
                    </a:lnTo>
                    <a:lnTo>
                      <a:pt x="104" y="0"/>
                    </a:lnTo>
                    <a:lnTo>
                      <a:pt x="113" y="0"/>
                    </a:lnTo>
                    <a:lnTo>
                      <a:pt x="118" y="3"/>
                    </a:lnTo>
                    <a:lnTo>
                      <a:pt x="122" y="7"/>
                    </a:lnTo>
                    <a:lnTo>
                      <a:pt x="125" y="9"/>
                    </a:lnTo>
                    <a:lnTo>
                      <a:pt x="128" y="16"/>
                    </a:lnTo>
                    <a:lnTo>
                      <a:pt x="141" y="26"/>
                    </a:lnTo>
                    <a:lnTo>
                      <a:pt x="144" y="26"/>
                    </a:lnTo>
                    <a:lnTo>
                      <a:pt x="148" y="29"/>
                    </a:lnTo>
                    <a:lnTo>
                      <a:pt x="151" y="35"/>
                    </a:lnTo>
                    <a:lnTo>
                      <a:pt x="160" y="38"/>
                    </a:lnTo>
                    <a:lnTo>
                      <a:pt x="168" y="42"/>
                    </a:lnTo>
                    <a:lnTo>
                      <a:pt x="172" y="42"/>
                    </a:lnTo>
                    <a:lnTo>
                      <a:pt x="179" y="49"/>
                    </a:lnTo>
                    <a:lnTo>
                      <a:pt x="186" y="52"/>
                    </a:lnTo>
                    <a:lnTo>
                      <a:pt x="196" y="54"/>
                    </a:lnTo>
                    <a:lnTo>
                      <a:pt x="200" y="57"/>
                    </a:lnTo>
                    <a:lnTo>
                      <a:pt x="205" y="62"/>
                    </a:lnTo>
                    <a:lnTo>
                      <a:pt x="207" y="66"/>
                    </a:lnTo>
                    <a:lnTo>
                      <a:pt x="207" y="69"/>
                    </a:lnTo>
                    <a:lnTo>
                      <a:pt x="205" y="75"/>
                    </a:lnTo>
                    <a:lnTo>
                      <a:pt x="200" y="76"/>
                    </a:lnTo>
                    <a:lnTo>
                      <a:pt x="200" y="80"/>
                    </a:lnTo>
                    <a:lnTo>
                      <a:pt x="200" y="83"/>
                    </a:lnTo>
                    <a:lnTo>
                      <a:pt x="196" y="89"/>
                    </a:lnTo>
                    <a:lnTo>
                      <a:pt x="193" y="96"/>
                    </a:lnTo>
                    <a:lnTo>
                      <a:pt x="193" y="99"/>
                    </a:lnTo>
                    <a:lnTo>
                      <a:pt x="194" y="99"/>
                    </a:lnTo>
                    <a:lnTo>
                      <a:pt x="207" y="97"/>
                    </a:lnTo>
                    <a:lnTo>
                      <a:pt x="217" y="101"/>
                    </a:lnTo>
                    <a:lnTo>
                      <a:pt x="224" y="104"/>
                    </a:lnTo>
                    <a:lnTo>
                      <a:pt x="228" y="102"/>
                    </a:lnTo>
                    <a:lnTo>
                      <a:pt x="229" y="102"/>
                    </a:lnTo>
                    <a:lnTo>
                      <a:pt x="233" y="104"/>
                    </a:lnTo>
                    <a:lnTo>
                      <a:pt x="236" y="101"/>
                    </a:lnTo>
                    <a:lnTo>
                      <a:pt x="236" y="99"/>
                    </a:lnTo>
                    <a:lnTo>
                      <a:pt x="241" y="101"/>
                    </a:lnTo>
                    <a:lnTo>
                      <a:pt x="243" y="96"/>
                    </a:lnTo>
                    <a:lnTo>
                      <a:pt x="245" y="92"/>
                    </a:lnTo>
                    <a:lnTo>
                      <a:pt x="254" y="85"/>
                    </a:lnTo>
                    <a:lnTo>
                      <a:pt x="255" y="83"/>
                    </a:lnTo>
                    <a:lnTo>
                      <a:pt x="257" y="80"/>
                    </a:lnTo>
                    <a:lnTo>
                      <a:pt x="261" y="76"/>
                    </a:lnTo>
                    <a:lnTo>
                      <a:pt x="261" y="69"/>
                    </a:lnTo>
                    <a:lnTo>
                      <a:pt x="261" y="68"/>
                    </a:lnTo>
                    <a:lnTo>
                      <a:pt x="261" y="62"/>
                    </a:lnTo>
                    <a:lnTo>
                      <a:pt x="264" y="61"/>
                    </a:lnTo>
                    <a:lnTo>
                      <a:pt x="271" y="61"/>
                    </a:lnTo>
                    <a:lnTo>
                      <a:pt x="271" y="64"/>
                    </a:lnTo>
                    <a:lnTo>
                      <a:pt x="274" y="73"/>
                    </a:lnTo>
                    <a:lnTo>
                      <a:pt x="274" y="78"/>
                    </a:lnTo>
                    <a:lnTo>
                      <a:pt x="276" y="85"/>
                    </a:lnTo>
                    <a:lnTo>
                      <a:pt x="276" y="90"/>
                    </a:lnTo>
                    <a:lnTo>
                      <a:pt x="274" y="94"/>
                    </a:lnTo>
                    <a:lnTo>
                      <a:pt x="271" y="94"/>
                    </a:lnTo>
                    <a:lnTo>
                      <a:pt x="269" y="96"/>
                    </a:lnTo>
                    <a:lnTo>
                      <a:pt x="266" y="97"/>
                    </a:lnTo>
                    <a:lnTo>
                      <a:pt x="264" y="99"/>
                    </a:lnTo>
                    <a:lnTo>
                      <a:pt x="264" y="99"/>
                    </a:lnTo>
                    <a:lnTo>
                      <a:pt x="257" y="104"/>
                    </a:lnTo>
                    <a:lnTo>
                      <a:pt x="255" y="106"/>
                    </a:lnTo>
                    <a:lnTo>
                      <a:pt x="252" y="106"/>
                    </a:lnTo>
                    <a:lnTo>
                      <a:pt x="247" y="111"/>
                    </a:lnTo>
                    <a:lnTo>
                      <a:pt x="243" y="111"/>
                    </a:lnTo>
                    <a:lnTo>
                      <a:pt x="243" y="116"/>
                    </a:lnTo>
                    <a:lnTo>
                      <a:pt x="241" y="116"/>
                    </a:lnTo>
                    <a:lnTo>
                      <a:pt x="238" y="116"/>
                    </a:lnTo>
                    <a:lnTo>
                      <a:pt x="233" y="123"/>
                    </a:lnTo>
                    <a:lnTo>
                      <a:pt x="233" y="125"/>
                    </a:lnTo>
                    <a:lnTo>
                      <a:pt x="233" y="130"/>
                    </a:lnTo>
                    <a:lnTo>
                      <a:pt x="229" y="130"/>
                    </a:lnTo>
                    <a:lnTo>
                      <a:pt x="228" y="134"/>
                    </a:lnTo>
                    <a:lnTo>
                      <a:pt x="224" y="139"/>
                    </a:lnTo>
                    <a:lnTo>
                      <a:pt x="224" y="142"/>
                    </a:lnTo>
                    <a:lnTo>
                      <a:pt x="221" y="146"/>
                    </a:lnTo>
                    <a:lnTo>
                      <a:pt x="221" y="148"/>
                    </a:lnTo>
                    <a:lnTo>
                      <a:pt x="217" y="149"/>
                    </a:lnTo>
                    <a:lnTo>
                      <a:pt x="215" y="153"/>
                    </a:lnTo>
                    <a:lnTo>
                      <a:pt x="214" y="156"/>
                    </a:lnTo>
                    <a:lnTo>
                      <a:pt x="212" y="158"/>
                    </a:lnTo>
                    <a:lnTo>
                      <a:pt x="212" y="165"/>
                    </a:lnTo>
                    <a:lnTo>
                      <a:pt x="210" y="167"/>
                    </a:lnTo>
                    <a:lnTo>
                      <a:pt x="212" y="170"/>
                    </a:lnTo>
                    <a:lnTo>
                      <a:pt x="212" y="179"/>
                    </a:lnTo>
                    <a:lnTo>
                      <a:pt x="210" y="181"/>
                    </a:lnTo>
                    <a:lnTo>
                      <a:pt x="210" y="184"/>
                    </a:lnTo>
                    <a:lnTo>
                      <a:pt x="208" y="188"/>
                    </a:lnTo>
                    <a:lnTo>
                      <a:pt x="210" y="193"/>
                    </a:lnTo>
                    <a:lnTo>
                      <a:pt x="208" y="195"/>
                    </a:lnTo>
                    <a:lnTo>
                      <a:pt x="210" y="203"/>
                    </a:lnTo>
                    <a:lnTo>
                      <a:pt x="212" y="209"/>
                    </a:lnTo>
                    <a:lnTo>
                      <a:pt x="210" y="210"/>
                    </a:lnTo>
                    <a:lnTo>
                      <a:pt x="207" y="212"/>
                    </a:lnTo>
                    <a:lnTo>
                      <a:pt x="207" y="216"/>
                    </a:lnTo>
                    <a:lnTo>
                      <a:pt x="207" y="216"/>
                    </a:lnTo>
                    <a:lnTo>
                      <a:pt x="207" y="216"/>
                    </a:lnTo>
                    <a:lnTo>
                      <a:pt x="205" y="221"/>
                    </a:lnTo>
                    <a:lnTo>
                      <a:pt x="207" y="228"/>
                    </a:lnTo>
                    <a:lnTo>
                      <a:pt x="207" y="229"/>
                    </a:lnTo>
                    <a:lnTo>
                      <a:pt x="208" y="231"/>
                    </a:lnTo>
                    <a:lnTo>
                      <a:pt x="208" y="235"/>
                    </a:lnTo>
                    <a:lnTo>
                      <a:pt x="207" y="235"/>
                    </a:lnTo>
                    <a:lnTo>
                      <a:pt x="210" y="240"/>
                    </a:lnTo>
                    <a:lnTo>
                      <a:pt x="217" y="243"/>
                    </a:lnTo>
                    <a:lnTo>
                      <a:pt x="224" y="247"/>
                    </a:lnTo>
                    <a:lnTo>
                      <a:pt x="233" y="254"/>
                    </a:lnTo>
                    <a:lnTo>
                      <a:pt x="236" y="257"/>
                    </a:lnTo>
                    <a:lnTo>
                      <a:pt x="236" y="261"/>
                    </a:lnTo>
                    <a:lnTo>
                      <a:pt x="229" y="268"/>
                    </a:lnTo>
                    <a:lnTo>
                      <a:pt x="229" y="269"/>
                    </a:lnTo>
                    <a:lnTo>
                      <a:pt x="233" y="275"/>
                    </a:lnTo>
                    <a:lnTo>
                      <a:pt x="236" y="278"/>
                    </a:lnTo>
                    <a:lnTo>
                      <a:pt x="241" y="278"/>
                    </a:lnTo>
                    <a:lnTo>
                      <a:pt x="243" y="276"/>
                    </a:lnTo>
                    <a:lnTo>
                      <a:pt x="245" y="276"/>
                    </a:lnTo>
                    <a:lnTo>
                      <a:pt x="245" y="280"/>
                    </a:lnTo>
                    <a:lnTo>
                      <a:pt x="245" y="285"/>
                    </a:lnTo>
                    <a:lnTo>
                      <a:pt x="245" y="290"/>
                    </a:lnTo>
                    <a:lnTo>
                      <a:pt x="240" y="294"/>
                    </a:lnTo>
                    <a:lnTo>
                      <a:pt x="240" y="301"/>
                    </a:lnTo>
                    <a:lnTo>
                      <a:pt x="238" y="302"/>
                    </a:lnTo>
                    <a:lnTo>
                      <a:pt x="238" y="301"/>
                    </a:lnTo>
                    <a:lnTo>
                      <a:pt x="236" y="301"/>
                    </a:lnTo>
                    <a:lnTo>
                      <a:pt x="236" y="308"/>
                    </a:lnTo>
                    <a:lnTo>
                      <a:pt x="236" y="311"/>
                    </a:lnTo>
                    <a:lnTo>
                      <a:pt x="236" y="315"/>
                    </a:lnTo>
                    <a:lnTo>
                      <a:pt x="224" y="320"/>
                    </a:lnTo>
                    <a:lnTo>
                      <a:pt x="217" y="322"/>
                    </a:lnTo>
                    <a:lnTo>
                      <a:pt x="217" y="320"/>
                    </a:lnTo>
                    <a:lnTo>
                      <a:pt x="215" y="322"/>
                    </a:lnTo>
                    <a:lnTo>
                      <a:pt x="205" y="327"/>
                    </a:lnTo>
                    <a:lnTo>
                      <a:pt x="194" y="330"/>
                    </a:lnTo>
                    <a:lnTo>
                      <a:pt x="186" y="330"/>
                    </a:lnTo>
                    <a:lnTo>
                      <a:pt x="181" y="329"/>
                    </a:lnTo>
                    <a:lnTo>
                      <a:pt x="177" y="330"/>
                    </a:lnTo>
                    <a:lnTo>
                      <a:pt x="172" y="330"/>
                    </a:lnTo>
                    <a:lnTo>
                      <a:pt x="168" y="329"/>
                    </a:lnTo>
                    <a:lnTo>
                      <a:pt x="163" y="327"/>
                    </a:lnTo>
                    <a:lnTo>
                      <a:pt x="160" y="327"/>
                    </a:lnTo>
                    <a:lnTo>
                      <a:pt x="160" y="325"/>
                    </a:lnTo>
                    <a:lnTo>
                      <a:pt x="158" y="325"/>
                    </a:lnTo>
                    <a:lnTo>
                      <a:pt x="158" y="329"/>
                    </a:lnTo>
                    <a:lnTo>
                      <a:pt x="160" y="330"/>
                    </a:lnTo>
                    <a:lnTo>
                      <a:pt x="160" y="337"/>
                    </a:lnTo>
                    <a:lnTo>
                      <a:pt x="160" y="339"/>
                    </a:lnTo>
                    <a:lnTo>
                      <a:pt x="160" y="339"/>
                    </a:lnTo>
                    <a:lnTo>
                      <a:pt x="163" y="339"/>
                    </a:lnTo>
                    <a:lnTo>
                      <a:pt x="165" y="344"/>
                    </a:lnTo>
                    <a:lnTo>
                      <a:pt x="163" y="348"/>
                    </a:lnTo>
                    <a:lnTo>
                      <a:pt x="163" y="348"/>
                    </a:lnTo>
                    <a:lnTo>
                      <a:pt x="163" y="348"/>
                    </a:lnTo>
                    <a:lnTo>
                      <a:pt x="160" y="349"/>
                    </a:lnTo>
                    <a:lnTo>
                      <a:pt x="160" y="351"/>
                    </a:lnTo>
                    <a:lnTo>
                      <a:pt x="158" y="355"/>
                    </a:lnTo>
                    <a:lnTo>
                      <a:pt x="158" y="358"/>
                    </a:lnTo>
                    <a:lnTo>
                      <a:pt x="160" y="362"/>
                    </a:lnTo>
                    <a:lnTo>
                      <a:pt x="163" y="362"/>
                    </a:lnTo>
                    <a:lnTo>
                      <a:pt x="163" y="365"/>
                    </a:lnTo>
                    <a:lnTo>
                      <a:pt x="160" y="367"/>
                    </a:lnTo>
                    <a:lnTo>
                      <a:pt x="163" y="370"/>
                    </a:lnTo>
                    <a:lnTo>
                      <a:pt x="160" y="372"/>
                    </a:lnTo>
                    <a:lnTo>
                      <a:pt x="158" y="374"/>
                    </a:lnTo>
                    <a:lnTo>
                      <a:pt x="158" y="375"/>
                    </a:lnTo>
                    <a:lnTo>
                      <a:pt x="153" y="381"/>
                    </a:lnTo>
                    <a:lnTo>
                      <a:pt x="142" y="381"/>
                    </a:lnTo>
                    <a:lnTo>
                      <a:pt x="137" y="379"/>
                    </a:lnTo>
                    <a:lnTo>
                      <a:pt x="132" y="374"/>
                    </a:lnTo>
                    <a:lnTo>
                      <a:pt x="125" y="372"/>
                    </a:lnTo>
                    <a:lnTo>
                      <a:pt x="122" y="372"/>
                    </a:lnTo>
                    <a:lnTo>
                      <a:pt x="120" y="370"/>
                    </a:lnTo>
                    <a:lnTo>
                      <a:pt x="122" y="370"/>
                    </a:lnTo>
                    <a:lnTo>
                      <a:pt x="118" y="370"/>
                    </a:lnTo>
                    <a:lnTo>
                      <a:pt x="115" y="372"/>
                    </a:lnTo>
                    <a:lnTo>
                      <a:pt x="115" y="379"/>
                    </a:lnTo>
                    <a:lnTo>
                      <a:pt x="118" y="382"/>
                    </a:lnTo>
                    <a:lnTo>
                      <a:pt x="120" y="389"/>
                    </a:lnTo>
                    <a:lnTo>
                      <a:pt x="120" y="398"/>
                    </a:lnTo>
                    <a:lnTo>
                      <a:pt x="122" y="402"/>
                    </a:lnTo>
                    <a:lnTo>
                      <a:pt x="125" y="402"/>
                    </a:lnTo>
                    <a:lnTo>
                      <a:pt x="130" y="402"/>
                    </a:lnTo>
                    <a:lnTo>
                      <a:pt x="132" y="402"/>
                    </a:lnTo>
                    <a:lnTo>
                      <a:pt x="130" y="403"/>
                    </a:lnTo>
                    <a:lnTo>
                      <a:pt x="128" y="405"/>
                    </a:lnTo>
                    <a:lnTo>
                      <a:pt x="132" y="407"/>
                    </a:lnTo>
                    <a:lnTo>
                      <a:pt x="137" y="405"/>
                    </a:lnTo>
                    <a:lnTo>
                      <a:pt x="137" y="403"/>
                    </a:lnTo>
                    <a:lnTo>
                      <a:pt x="135" y="402"/>
                    </a:lnTo>
                    <a:lnTo>
                      <a:pt x="132" y="402"/>
                    </a:lnTo>
                    <a:lnTo>
                      <a:pt x="135" y="402"/>
                    </a:lnTo>
                    <a:lnTo>
                      <a:pt x="137" y="402"/>
                    </a:lnTo>
                    <a:lnTo>
                      <a:pt x="141" y="398"/>
                    </a:lnTo>
                    <a:lnTo>
                      <a:pt x="142" y="398"/>
                    </a:lnTo>
                    <a:lnTo>
                      <a:pt x="146" y="402"/>
                    </a:lnTo>
                    <a:lnTo>
                      <a:pt x="144" y="405"/>
                    </a:lnTo>
                    <a:lnTo>
                      <a:pt x="142" y="405"/>
                    </a:lnTo>
                    <a:lnTo>
                      <a:pt x="146" y="409"/>
                    </a:lnTo>
                    <a:lnTo>
                      <a:pt x="148" y="412"/>
                    </a:lnTo>
                    <a:lnTo>
                      <a:pt x="146" y="415"/>
                    </a:lnTo>
                    <a:lnTo>
                      <a:pt x="141" y="417"/>
                    </a:lnTo>
                    <a:lnTo>
                      <a:pt x="137" y="417"/>
                    </a:lnTo>
                    <a:lnTo>
                      <a:pt x="137" y="415"/>
                    </a:lnTo>
                    <a:lnTo>
                      <a:pt x="137" y="414"/>
                    </a:lnTo>
                    <a:lnTo>
                      <a:pt x="137" y="412"/>
                    </a:lnTo>
                    <a:lnTo>
                      <a:pt x="132" y="409"/>
                    </a:lnTo>
                    <a:lnTo>
                      <a:pt x="128" y="410"/>
                    </a:lnTo>
                    <a:lnTo>
                      <a:pt x="125" y="414"/>
                    </a:lnTo>
                    <a:lnTo>
                      <a:pt x="125" y="415"/>
                    </a:lnTo>
                    <a:lnTo>
                      <a:pt x="125" y="417"/>
                    </a:lnTo>
                    <a:lnTo>
                      <a:pt x="130" y="417"/>
                    </a:lnTo>
                    <a:lnTo>
                      <a:pt x="135" y="417"/>
                    </a:lnTo>
                    <a:lnTo>
                      <a:pt x="135" y="421"/>
                    </a:lnTo>
                    <a:lnTo>
                      <a:pt x="130" y="424"/>
                    </a:lnTo>
                    <a:lnTo>
                      <a:pt x="125" y="426"/>
                    </a:lnTo>
                    <a:lnTo>
                      <a:pt x="123" y="429"/>
                    </a:lnTo>
                    <a:lnTo>
                      <a:pt x="125" y="429"/>
                    </a:lnTo>
                    <a:lnTo>
                      <a:pt x="123" y="433"/>
                    </a:lnTo>
                    <a:lnTo>
                      <a:pt x="120" y="436"/>
                    </a:lnTo>
                    <a:lnTo>
                      <a:pt x="122" y="440"/>
                    </a:lnTo>
                    <a:lnTo>
                      <a:pt x="123" y="443"/>
                    </a:lnTo>
                    <a:lnTo>
                      <a:pt x="123" y="445"/>
                    </a:lnTo>
                    <a:lnTo>
                      <a:pt x="122" y="447"/>
                    </a:lnTo>
                    <a:lnTo>
                      <a:pt x="127" y="452"/>
                    </a:lnTo>
                    <a:lnTo>
                      <a:pt x="127" y="452"/>
                    </a:lnTo>
                    <a:lnTo>
                      <a:pt x="125" y="454"/>
                    </a:lnTo>
                    <a:lnTo>
                      <a:pt x="125" y="455"/>
                    </a:lnTo>
                    <a:lnTo>
                      <a:pt x="120" y="459"/>
                    </a:lnTo>
                    <a:lnTo>
                      <a:pt x="120" y="461"/>
                    </a:lnTo>
                    <a:lnTo>
                      <a:pt x="120" y="462"/>
                    </a:lnTo>
                    <a:lnTo>
                      <a:pt x="123" y="464"/>
                    </a:lnTo>
                    <a:lnTo>
                      <a:pt x="125" y="466"/>
                    </a:lnTo>
                    <a:lnTo>
                      <a:pt x="125" y="468"/>
                    </a:lnTo>
                    <a:lnTo>
                      <a:pt x="118" y="469"/>
                    </a:lnTo>
                    <a:lnTo>
                      <a:pt x="115" y="468"/>
                    </a:lnTo>
                    <a:lnTo>
                      <a:pt x="109" y="469"/>
                    </a:lnTo>
                    <a:lnTo>
                      <a:pt x="108" y="471"/>
                    </a:lnTo>
                    <a:lnTo>
                      <a:pt x="104" y="471"/>
                    </a:lnTo>
                    <a:lnTo>
                      <a:pt x="101" y="475"/>
                    </a:lnTo>
                    <a:lnTo>
                      <a:pt x="99" y="476"/>
                    </a:lnTo>
                    <a:lnTo>
                      <a:pt x="95" y="480"/>
                    </a:lnTo>
                    <a:lnTo>
                      <a:pt x="95" y="483"/>
                    </a:lnTo>
                    <a:lnTo>
                      <a:pt x="92" y="485"/>
                    </a:lnTo>
                    <a:lnTo>
                      <a:pt x="92" y="488"/>
                    </a:lnTo>
                    <a:lnTo>
                      <a:pt x="94" y="492"/>
                    </a:lnTo>
                    <a:lnTo>
                      <a:pt x="94" y="494"/>
                    </a:lnTo>
                    <a:lnTo>
                      <a:pt x="95" y="502"/>
                    </a:lnTo>
                    <a:lnTo>
                      <a:pt x="102" y="502"/>
                    </a:lnTo>
                    <a:lnTo>
                      <a:pt x="104" y="504"/>
                    </a:lnTo>
                    <a:lnTo>
                      <a:pt x="108" y="508"/>
                    </a:lnTo>
                    <a:lnTo>
                      <a:pt x="115" y="515"/>
                    </a:lnTo>
                    <a:lnTo>
                      <a:pt x="120" y="515"/>
                    </a:lnTo>
                    <a:lnTo>
                      <a:pt x="123" y="515"/>
                    </a:lnTo>
                    <a:lnTo>
                      <a:pt x="125" y="513"/>
                    </a:lnTo>
                    <a:lnTo>
                      <a:pt x="128" y="515"/>
                    </a:lnTo>
                    <a:lnTo>
                      <a:pt x="130" y="516"/>
                    </a:lnTo>
                    <a:lnTo>
                      <a:pt x="128" y="518"/>
                    </a:lnTo>
                    <a:lnTo>
                      <a:pt x="128" y="520"/>
                    </a:lnTo>
                    <a:lnTo>
                      <a:pt x="130" y="522"/>
                    </a:lnTo>
                    <a:lnTo>
                      <a:pt x="130" y="525"/>
                    </a:lnTo>
                    <a:lnTo>
                      <a:pt x="127" y="530"/>
                    </a:lnTo>
                    <a:lnTo>
                      <a:pt x="128" y="530"/>
                    </a:lnTo>
                    <a:lnTo>
                      <a:pt x="132" y="534"/>
                    </a:lnTo>
                    <a:lnTo>
                      <a:pt x="130" y="534"/>
                    </a:lnTo>
                    <a:lnTo>
                      <a:pt x="130" y="535"/>
                    </a:lnTo>
                    <a:lnTo>
                      <a:pt x="130" y="537"/>
                    </a:lnTo>
                    <a:lnTo>
                      <a:pt x="127" y="539"/>
                    </a:lnTo>
                    <a:lnTo>
                      <a:pt x="125" y="541"/>
                    </a:lnTo>
                    <a:lnTo>
                      <a:pt x="123" y="544"/>
                    </a:lnTo>
                    <a:lnTo>
                      <a:pt x="122" y="544"/>
                    </a:lnTo>
                    <a:lnTo>
                      <a:pt x="120" y="548"/>
                    </a:lnTo>
                    <a:lnTo>
                      <a:pt x="118" y="553"/>
                    </a:lnTo>
                    <a:lnTo>
                      <a:pt x="115" y="553"/>
                    </a:lnTo>
                    <a:lnTo>
                      <a:pt x="113" y="556"/>
                    </a:lnTo>
                    <a:lnTo>
                      <a:pt x="109" y="560"/>
                    </a:lnTo>
                    <a:lnTo>
                      <a:pt x="108" y="563"/>
                    </a:lnTo>
                    <a:lnTo>
                      <a:pt x="108" y="567"/>
                    </a:lnTo>
                    <a:lnTo>
                      <a:pt x="104" y="568"/>
                    </a:lnTo>
                    <a:lnTo>
                      <a:pt x="108" y="567"/>
                    </a:lnTo>
                    <a:lnTo>
                      <a:pt x="109" y="568"/>
                    </a:lnTo>
                    <a:lnTo>
                      <a:pt x="109" y="574"/>
                    </a:lnTo>
                    <a:lnTo>
                      <a:pt x="109" y="575"/>
                    </a:lnTo>
                    <a:lnTo>
                      <a:pt x="108" y="579"/>
                    </a:lnTo>
                    <a:lnTo>
                      <a:pt x="108" y="581"/>
                    </a:lnTo>
                    <a:lnTo>
                      <a:pt x="102" y="584"/>
                    </a:lnTo>
                    <a:lnTo>
                      <a:pt x="101" y="584"/>
                    </a:lnTo>
                    <a:lnTo>
                      <a:pt x="99" y="581"/>
                    </a:lnTo>
                    <a:lnTo>
                      <a:pt x="95" y="579"/>
                    </a:lnTo>
                    <a:lnTo>
                      <a:pt x="95" y="584"/>
                    </a:lnTo>
                    <a:lnTo>
                      <a:pt x="95" y="584"/>
                    </a:lnTo>
                    <a:lnTo>
                      <a:pt x="99" y="586"/>
                    </a:lnTo>
                    <a:lnTo>
                      <a:pt x="95" y="589"/>
                    </a:lnTo>
                    <a:lnTo>
                      <a:pt x="92" y="593"/>
                    </a:lnTo>
                    <a:lnTo>
                      <a:pt x="90" y="598"/>
                    </a:lnTo>
                    <a:lnTo>
                      <a:pt x="92" y="603"/>
                    </a:lnTo>
                    <a:lnTo>
                      <a:pt x="95" y="608"/>
                    </a:lnTo>
                    <a:lnTo>
                      <a:pt x="95" y="617"/>
                    </a:lnTo>
                    <a:lnTo>
                      <a:pt x="95" y="619"/>
                    </a:lnTo>
                    <a:lnTo>
                      <a:pt x="99" y="619"/>
                    </a:lnTo>
                    <a:lnTo>
                      <a:pt x="99" y="622"/>
                    </a:lnTo>
                    <a:lnTo>
                      <a:pt x="95" y="624"/>
                    </a:lnTo>
                    <a:lnTo>
                      <a:pt x="95" y="626"/>
                    </a:lnTo>
                    <a:lnTo>
                      <a:pt x="99" y="624"/>
                    </a:lnTo>
                    <a:lnTo>
                      <a:pt x="102" y="626"/>
                    </a:lnTo>
                    <a:lnTo>
                      <a:pt x="104" y="629"/>
                    </a:lnTo>
                    <a:lnTo>
                      <a:pt x="108" y="635"/>
                    </a:lnTo>
                    <a:lnTo>
                      <a:pt x="113" y="638"/>
                    </a:lnTo>
                    <a:lnTo>
                      <a:pt x="113" y="640"/>
                    </a:lnTo>
                    <a:lnTo>
                      <a:pt x="113" y="640"/>
                    </a:lnTo>
                    <a:lnTo>
                      <a:pt x="108" y="638"/>
                    </a:lnTo>
                    <a:lnTo>
                      <a:pt x="102" y="635"/>
                    </a:lnTo>
                    <a:lnTo>
                      <a:pt x="99" y="635"/>
                    </a:lnTo>
                    <a:lnTo>
                      <a:pt x="95" y="631"/>
                    </a:lnTo>
                    <a:lnTo>
                      <a:pt x="76" y="631"/>
                    </a:lnTo>
                    <a:lnTo>
                      <a:pt x="62" y="635"/>
                    </a:lnTo>
                    <a:lnTo>
                      <a:pt x="59" y="631"/>
                    </a:lnTo>
                    <a:lnTo>
                      <a:pt x="50" y="631"/>
                    </a:lnTo>
                    <a:lnTo>
                      <a:pt x="49" y="626"/>
                    </a:lnTo>
                    <a:lnTo>
                      <a:pt x="49" y="619"/>
                    </a:lnTo>
                    <a:lnTo>
                      <a:pt x="43" y="615"/>
                    </a:lnTo>
                    <a:lnTo>
                      <a:pt x="43" y="607"/>
                    </a:lnTo>
                    <a:lnTo>
                      <a:pt x="43" y="602"/>
                    </a:lnTo>
                    <a:lnTo>
                      <a:pt x="40" y="602"/>
                    </a:lnTo>
                    <a:lnTo>
                      <a:pt x="33" y="603"/>
                    </a:lnTo>
                    <a:lnTo>
                      <a:pt x="29" y="607"/>
                    </a:lnTo>
                    <a:lnTo>
                      <a:pt x="26" y="607"/>
                    </a:lnTo>
                    <a:lnTo>
                      <a:pt x="21" y="591"/>
                    </a:lnTo>
                    <a:lnTo>
                      <a:pt x="17" y="586"/>
                    </a:lnTo>
                    <a:lnTo>
                      <a:pt x="21" y="572"/>
                    </a:lnTo>
                    <a:lnTo>
                      <a:pt x="24" y="567"/>
                    </a:lnTo>
                    <a:lnTo>
                      <a:pt x="29" y="560"/>
                    </a:lnTo>
                    <a:lnTo>
                      <a:pt x="31" y="551"/>
                    </a:lnTo>
                    <a:lnTo>
                      <a:pt x="29" y="542"/>
                    </a:lnTo>
                    <a:lnTo>
                      <a:pt x="28" y="535"/>
                    </a:lnTo>
                    <a:lnTo>
                      <a:pt x="29" y="528"/>
                    </a:lnTo>
                    <a:lnTo>
                      <a:pt x="33" y="525"/>
                    </a:lnTo>
                    <a:lnTo>
                      <a:pt x="29" y="516"/>
                    </a:lnTo>
                    <a:lnTo>
                      <a:pt x="29" y="511"/>
                    </a:lnTo>
                    <a:lnTo>
                      <a:pt x="33" y="508"/>
                    </a:lnTo>
                    <a:lnTo>
                      <a:pt x="31" y="502"/>
                    </a:lnTo>
                    <a:lnTo>
                      <a:pt x="29" y="492"/>
                    </a:lnTo>
                    <a:lnTo>
                      <a:pt x="28" y="487"/>
                    </a:lnTo>
                    <a:lnTo>
                      <a:pt x="28" y="483"/>
                    </a:lnTo>
                    <a:lnTo>
                      <a:pt x="31" y="480"/>
                    </a:lnTo>
                    <a:lnTo>
                      <a:pt x="31" y="476"/>
                    </a:lnTo>
                    <a:lnTo>
                      <a:pt x="28" y="471"/>
                    </a:lnTo>
                    <a:lnTo>
                      <a:pt x="22" y="466"/>
                    </a:lnTo>
                    <a:lnTo>
                      <a:pt x="21" y="466"/>
                    </a:lnTo>
                    <a:lnTo>
                      <a:pt x="17" y="468"/>
                    </a:lnTo>
                    <a:lnTo>
                      <a:pt x="16" y="466"/>
                    </a:lnTo>
                    <a:lnTo>
                      <a:pt x="16" y="462"/>
                    </a:lnTo>
                    <a:lnTo>
                      <a:pt x="24" y="462"/>
                    </a:lnTo>
                    <a:lnTo>
                      <a:pt x="28" y="457"/>
                    </a:lnTo>
                    <a:lnTo>
                      <a:pt x="28" y="454"/>
                    </a:lnTo>
                    <a:lnTo>
                      <a:pt x="26" y="452"/>
                    </a:lnTo>
                    <a:lnTo>
                      <a:pt x="22" y="454"/>
                    </a:lnTo>
                    <a:lnTo>
                      <a:pt x="21" y="454"/>
                    </a:lnTo>
                    <a:lnTo>
                      <a:pt x="17" y="447"/>
                    </a:lnTo>
                    <a:lnTo>
                      <a:pt x="16" y="440"/>
                    </a:lnTo>
                    <a:lnTo>
                      <a:pt x="16" y="435"/>
                    </a:lnTo>
                    <a:lnTo>
                      <a:pt x="16" y="429"/>
                    </a:lnTo>
                    <a:lnTo>
                      <a:pt x="9" y="426"/>
                    </a:lnTo>
                    <a:lnTo>
                      <a:pt x="9" y="421"/>
                    </a:lnTo>
                    <a:lnTo>
                      <a:pt x="9" y="409"/>
                    </a:lnTo>
                    <a:lnTo>
                      <a:pt x="12" y="407"/>
                    </a:lnTo>
                    <a:lnTo>
                      <a:pt x="12" y="402"/>
                    </a:lnTo>
                    <a:lnTo>
                      <a:pt x="9" y="398"/>
                    </a:lnTo>
                    <a:lnTo>
                      <a:pt x="7" y="398"/>
                    </a:lnTo>
                    <a:lnTo>
                      <a:pt x="7" y="389"/>
                    </a:lnTo>
                    <a:lnTo>
                      <a:pt x="5" y="379"/>
                    </a:lnTo>
                    <a:lnTo>
                      <a:pt x="7" y="365"/>
                    </a:lnTo>
                    <a:lnTo>
                      <a:pt x="3" y="360"/>
                    </a:lnTo>
                    <a:lnTo>
                      <a:pt x="2" y="353"/>
                    </a:lnTo>
                    <a:lnTo>
                      <a:pt x="9" y="344"/>
                    </a:lnTo>
                    <a:lnTo>
                      <a:pt x="9" y="335"/>
                    </a:lnTo>
                    <a:lnTo>
                      <a:pt x="16" y="334"/>
                    </a:lnTo>
                    <a:lnTo>
                      <a:pt x="16" y="330"/>
                    </a:lnTo>
                    <a:lnTo>
                      <a:pt x="7" y="311"/>
                    </a:lnTo>
                    <a:lnTo>
                      <a:pt x="9" y="304"/>
                    </a:lnTo>
                    <a:lnTo>
                      <a:pt x="9" y="299"/>
                    </a:lnTo>
                    <a:lnTo>
                      <a:pt x="9" y="289"/>
                    </a:lnTo>
                    <a:lnTo>
                      <a:pt x="12" y="280"/>
                    </a:lnTo>
                    <a:lnTo>
                      <a:pt x="16" y="276"/>
                    </a:lnTo>
                    <a:lnTo>
                      <a:pt x="16" y="269"/>
                    </a:lnTo>
                    <a:lnTo>
                      <a:pt x="12" y="262"/>
                    </a:lnTo>
                    <a:lnTo>
                      <a:pt x="9" y="262"/>
                    </a:lnTo>
                    <a:lnTo>
                      <a:pt x="12" y="257"/>
                    </a:lnTo>
                    <a:lnTo>
                      <a:pt x="12" y="250"/>
                    </a:lnTo>
                    <a:lnTo>
                      <a:pt x="16" y="243"/>
                    </a:lnTo>
                    <a:lnTo>
                      <a:pt x="17" y="243"/>
                    </a:lnTo>
                    <a:lnTo>
                      <a:pt x="17" y="235"/>
                    </a:lnTo>
                    <a:lnTo>
                      <a:pt x="16" y="221"/>
                    </a:lnTo>
                    <a:lnTo>
                      <a:pt x="16" y="217"/>
                    </a:lnTo>
                    <a:lnTo>
                      <a:pt x="12" y="209"/>
                    </a:lnTo>
                    <a:lnTo>
                      <a:pt x="9" y="203"/>
                    </a:lnTo>
                    <a:lnTo>
                      <a:pt x="7" y="196"/>
                    </a:lnTo>
                    <a:lnTo>
                      <a:pt x="5" y="193"/>
                    </a:lnTo>
                    <a:lnTo>
                      <a:pt x="2" y="189"/>
                    </a:lnTo>
                    <a:lnTo>
                      <a:pt x="0" y="181"/>
                    </a:lnTo>
                    <a:lnTo>
                      <a:pt x="2" y="174"/>
                    </a:lnTo>
                    <a:lnTo>
                      <a:pt x="7" y="172"/>
                    </a:lnTo>
                    <a:lnTo>
                      <a:pt x="7" y="165"/>
                    </a:lnTo>
                    <a:lnTo>
                      <a:pt x="9" y="162"/>
                    </a:lnTo>
                    <a:lnTo>
                      <a:pt x="9" y="153"/>
                    </a:lnTo>
                    <a:lnTo>
                      <a:pt x="7" y="148"/>
                    </a:lnTo>
                    <a:lnTo>
                      <a:pt x="5" y="136"/>
                    </a:lnTo>
                    <a:lnTo>
                      <a:pt x="9" y="134"/>
                    </a:lnTo>
                    <a:lnTo>
                      <a:pt x="9" y="122"/>
                    </a:lnTo>
                    <a:lnTo>
                      <a:pt x="12" y="116"/>
                    </a:lnTo>
                    <a:lnTo>
                      <a:pt x="16" y="106"/>
                    </a:lnTo>
                    <a:lnTo>
                      <a:pt x="21" y="101"/>
                    </a:lnTo>
                    <a:lnTo>
                      <a:pt x="24" y="99"/>
                    </a:lnTo>
                    <a:lnTo>
                      <a:pt x="28" y="96"/>
                    </a:lnTo>
                    <a:lnTo>
                      <a:pt x="26" y="94"/>
                    </a:lnTo>
                    <a:lnTo>
                      <a:pt x="26" y="89"/>
                    </a:lnTo>
                    <a:lnTo>
                      <a:pt x="24" y="89"/>
                    </a:lnTo>
                    <a:lnTo>
                      <a:pt x="22" y="85"/>
                    </a:lnTo>
                    <a:lnTo>
                      <a:pt x="22" y="83"/>
                    </a:lnTo>
                    <a:lnTo>
                      <a:pt x="26" y="80"/>
                    </a:lnTo>
                    <a:lnTo>
                      <a:pt x="26" y="76"/>
                    </a:lnTo>
                    <a:lnTo>
                      <a:pt x="22" y="71"/>
                    </a:lnTo>
                    <a:lnTo>
                      <a:pt x="21" y="64"/>
                    </a:lnTo>
                    <a:lnTo>
                      <a:pt x="22" y="61"/>
                    </a:lnTo>
                    <a:lnTo>
                      <a:pt x="22" y="57"/>
                    </a:lnTo>
                    <a:lnTo>
                      <a:pt x="21" y="56"/>
                    </a:lnTo>
                    <a:lnTo>
                      <a:pt x="21" y="52"/>
                    </a:lnTo>
                    <a:lnTo>
                      <a:pt x="40" y="40"/>
                    </a:lnTo>
                    <a:lnTo>
                      <a:pt x="45" y="21"/>
                    </a:lnTo>
                    <a:lnTo>
                      <a:pt x="43" y="16"/>
                    </a:lnTo>
                    <a:lnTo>
                      <a:pt x="43" y="16"/>
                    </a:lnTo>
                    <a:lnTo>
                      <a:pt x="43" y="16"/>
                    </a:lnTo>
                    <a:lnTo>
                      <a:pt x="43" y="16"/>
                    </a:lnTo>
                    <a:close/>
                    <a:moveTo>
                      <a:pt x="184" y="699"/>
                    </a:moveTo>
                    <a:lnTo>
                      <a:pt x="188" y="701"/>
                    </a:lnTo>
                    <a:lnTo>
                      <a:pt x="191" y="699"/>
                    </a:lnTo>
                    <a:lnTo>
                      <a:pt x="194" y="697"/>
                    </a:lnTo>
                    <a:lnTo>
                      <a:pt x="196" y="694"/>
                    </a:lnTo>
                    <a:lnTo>
                      <a:pt x="194" y="694"/>
                    </a:lnTo>
                    <a:lnTo>
                      <a:pt x="191" y="697"/>
                    </a:lnTo>
                    <a:lnTo>
                      <a:pt x="186" y="697"/>
                    </a:lnTo>
                    <a:lnTo>
                      <a:pt x="184" y="699"/>
                    </a:lnTo>
                    <a:lnTo>
                      <a:pt x="184" y="699"/>
                    </a:lnTo>
                    <a:lnTo>
                      <a:pt x="184" y="699"/>
                    </a:lnTo>
                    <a:lnTo>
                      <a:pt x="184" y="699"/>
                    </a:lnTo>
                    <a:close/>
                    <a:moveTo>
                      <a:pt x="108" y="643"/>
                    </a:moveTo>
                    <a:lnTo>
                      <a:pt x="108" y="643"/>
                    </a:lnTo>
                    <a:lnTo>
                      <a:pt x="109" y="647"/>
                    </a:lnTo>
                    <a:lnTo>
                      <a:pt x="116" y="654"/>
                    </a:lnTo>
                    <a:lnTo>
                      <a:pt x="118" y="661"/>
                    </a:lnTo>
                    <a:lnTo>
                      <a:pt x="116" y="661"/>
                    </a:lnTo>
                    <a:lnTo>
                      <a:pt x="113" y="661"/>
                    </a:lnTo>
                    <a:lnTo>
                      <a:pt x="113" y="662"/>
                    </a:lnTo>
                    <a:lnTo>
                      <a:pt x="108" y="643"/>
                    </a:lnTo>
                    <a:lnTo>
                      <a:pt x="108" y="643"/>
                    </a:lnTo>
                    <a:lnTo>
                      <a:pt x="108" y="643"/>
                    </a:lnTo>
                    <a:lnTo>
                      <a:pt x="108" y="643"/>
                    </a:lnTo>
                    <a:close/>
                    <a:moveTo>
                      <a:pt x="113" y="664"/>
                    </a:moveTo>
                    <a:lnTo>
                      <a:pt x="116" y="666"/>
                    </a:lnTo>
                    <a:lnTo>
                      <a:pt x="120" y="664"/>
                    </a:lnTo>
                    <a:lnTo>
                      <a:pt x="122" y="668"/>
                    </a:lnTo>
                    <a:lnTo>
                      <a:pt x="125" y="675"/>
                    </a:lnTo>
                    <a:lnTo>
                      <a:pt x="128" y="675"/>
                    </a:lnTo>
                    <a:lnTo>
                      <a:pt x="132" y="678"/>
                    </a:lnTo>
                    <a:lnTo>
                      <a:pt x="132" y="683"/>
                    </a:lnTo>
                    <a:lnTo>
                      <a:pt x="137" y="683"/>
                    </a:lnTo>
                    <a:lnTo>
                      <a:pt x="149" y="688"/>
                    </a:lnTo>
                    <a:lnTo>
                      <a:pt x="151" y="688"/>
                    </a:lnTo>
                    <a:lnTo>
                      <a:pt x="158" y="690"/>
                    </a:lnTo>
                    <a:lnTo>
                      <a:pt x="160" y="694"/>
                    </a:lnTo>
                    <a:lnTo>
                      <a:pt x="165" y="695"/>
                    </a:lnTo>
                    <a:lnTo>
                      <a:pt x="172" y="694"/>
                    </a:lnTo>
                    <a:lnTo>
                      <a:pt x="174" y="694"/>
                    </a:lnTo>
                    <a:lnTo>
                      <a:pt x="174" y="697"/>
                    </a:lnTo>
                    <a:lnTo>
                      <a:pt x="172" y="701"/>
                    </a:lnTo>
                    <a:lnTo>
                      <a:pt x="168" y="699"/>
                    </a:lnTo>
                    <a:lnTo>
                      <a:pt x="165" y="699"/>
                    </a:lnTo>
                    <a:lnTo>
                      <a:pt x="165" y="702"/>
                    </a:lnTo>
                    <a:lnTo>
                      <a:pt x="160" y="706"/>
                    </a:lnTo>
                    <a:lnTo>
                      <a:pt x="158" y="708"/>
                    </a:lnTo>
                    <a:lnTo>
                      <a:pt x="153" y="706"/>
                    </a:lnTo>
                    <a:lnTo>
                      <a:pt x="149" y="704"/>
                    </a:lnTo>
                    <a:lnTo>
                      <a:pt x="142" y="702"/>
                    </a:lnTo>
                    <a:lnTo>
                      <a:pt x="137" y="702"/>
                    </a:lnTo>
                    <a:lnTo>
                      <a:pt x="130" y="702"/>
                    </a:lnTo>
                    <a:lnTo>
                      <a:pt x="125" y="704"/>
                    </a:lnTo>
                    <a:lnTo>
                      <a:pt x="123" y="704"/>
                    </a:lnTo>
                    <a:lnTo>
                      <a:pt x="122" y="697"/>
                    </a:lnTo>
                    <a:lnTo>
                      <a:pt x="130" y="697"/>
                    </a:lnTo>
                    <a:lnTo>
                      <a:pt x="132" y="695"/>
                    </a:lnTo>
                    <a:lnTo>
                      <a:pt x="137" y="695"/>
                    </a:lnTo>
                    <a:lnTo>
                      <a:pt x="137" y="694"/>
                    </a:lnTo>
                    <a:lnTo>
                      <a:pt x="132" y="695"/>
                    </a:lnTo>
                    <a:lnTo>
                      <a:pt x="128" y="695"/>
                    </a:lnTo>
                    <a:lnTo>
                      <a:pt x="122" y="695"/>
                    </a:lnTo>
                    <a:lnTo>
                      <a:pt x="120" y="695"/>
                    </a:lnTo>
                    <a:lnTo>
                      <a:pt x="113" y="664"/>
                    </a:lnTo>
                    <a:lnTo>
                      <a:pt x="113" y="664"/>
                    </a:lnTo>
                    <a:lnTo>
                      <a:pt x="113" y="664"/>
                    </a:lnTo>
                    <a:close/>
                  </a:path>
                </a:pathLst>
              </a:custGeom>
              <a:solidFill>
                <a:schemeClr val="bg2">
                  <a:lumMod val="90000"/>
                </a:schemeClr>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40" name="Freeform 47">
                <a:extLst>
                  <a:ext uri="{FF2B5EF4-FFF2-40B4-BE49-F238E27FC236}">
                    <a16:creationId xmlns:a16="http://schemas.microsoft.com/office/drawing/2014/main" id="{8C3EF403-BCB1-7AEE-AB15-8EF6E0BA5484}"/>
                  </a:ext>
                </a:extLst>
              </p:cNvPr>
              <p:cNvSpPr>
                <a:spLocks noEditPoints="1"/>
              </p:cNvSpPr>
              <p:nvPr/>
            </p:nvSpPr>
            <p:spPr bwMode="auto">
              <a:xfrm>
                <a:off x="2562225" y="4754564"/>
                <a:ext cx="295276" cy="1295399"/>
              </a:xfrm>
              <a:custGeom>
                <a:avLst/>
                <a:gdLst/>
                <a:ahLst/>
                <a:cxnLst>
                  <a:cxn ang="0">
                    <a:pos x="122" y="781"/>
                  </a:cxn>
                  <a:cxn ang="0">
                    <a:pos x="129" y="800"/>
                  </a:cxn>
                  <a:cxn ang="0">
                    <a:pos x="144" y="774"/>
                  </a:cxn>
                  <a:cxn ang="0">
                    <a:pos x="123" y="738"/>
                  </a:cxn>
                  <a:cxn ang="0">
                    <a:pos x="96" y="717"/>
                  </a:cxn>
                  <a:cxn ang="0">
                    <a:pos x="68" y="586"/>
                  </a:cxn>
                  <a:cxn ang="0">
                    <a:pos x="45" y="493"/>
                  </a:cxn>
                  <a:cxn ang="0">
                    <a:pos x="49" y="334"/>
                  </a:cxn>
                  <a:cxn ang="0">
                    <a:pos x="63" y="180"/>
                  </a:cxn>
                  <a:cxn ang="0">
                    <a:pos x="52" y="46"/>
                  </a:cxn>
                  <a:cxn ang="0">
                    <a:pos x="19" y="28"/>
                  </a:cxn>
                  <a:cxn ang="0">
                    <a:pos x="24" y="148"/>
                  </a:cxn>
                  <a:cxn ang="0">
                    <a:pos x="14" y="242"/>
                  </a:cxn>
                  <a:cxn ang="0">
                    <a:pos x="18" y="331"/>
                  </a:cxn>
                  <a:cxn ang="0">
                    <a:pos x="2" y="390"/>
                  </a:cxn>
                  <a:cxn ang="0">
                    <a:pos x="9" y="468"/>
                  </a:cxn>
                  <a:cxn ang="0">
                    <a:pos x="35" y="494"/>
                  </a:cxn>
                  <a:cxn ang="0">
                    <a:pos x="45" y="545"/>
                  </a:cxn>
                  <a:cxn ang="0">
                    <a:pos x="24" y="581"/>
                  </a:cxn>
                  <a:cxn ang="0">
                    <a:pos x="12" y="600"/>
                  </a:cxn>
                  <a:cxn ang="0">
                    <a:pos x="28" y="612"/>
                  </a:cxn>
                  <a:cxn ang="0">
                    <a:pos x="37" y="637"/>
                  </a:cxn>
                  <a:cxn ang="0">
                    <a:pos x="42" y="670"/>
                  </a:cxn>
                  <a:cxn ang="0">
                    <a:pos x="59" y="710"/>
                  </a:cxn>
                  <a:cxn ang="0">
                    <a:pos x="77" y="713"/>
                  </a:cxn>
                  <a:cxn ang="0">
                    <a:pos x="73" y="724"/>
                  </a:cxn>
                  <a:cxn ang="0">
                    <a:pos x="82" y="739"/>
                  </a:cxn>
                  <a:cxn ang="0">
                    <a:pos x="87" y="741"/>
                  </a:cxn>
                  <a:cxn ang="0">
                    <a:pos x="108" y="741"/>
                  </a:cxn>
                  <a:cxn ang="0">
                    <a:pos x="110" y="769"/>
                  </a:cxn>
                  <a:cxn ang="0">
                    <a:pos x="144" y="724"/>
                  </a:cxn>
                  <a:cxn ang="0">
                    <a:pos x="12" y="513"/>
                  </a:cxn>
                  <a:cxn ang="0">
                    <a:pos x="26" y="494"/>
                  </a:cxn>
                  <a:cxn ang="0">
                    <a:pos x="30" y="531"/>
                  </a:cxn>
                  <a:cxn ang="0">
                    <a:pos x="18" y="536"/>
                  </a:cxn>
                  <a:cxn ang="0">
                    <a:pos x="24" y="548"/>
                  </a:cxn>
                  <a:cxn ang="0">
                    <a:pos x="18" y="546"/>
                  </a:cxn>
                  <a:cxn ang="0">
                    <a:pos x="24" y="571"/>
                  </a:cxn>
                  <a:cxn ang="0">
                    <a:pos x="30" y="548"/>
                  </a:cxn>
                  <a:cxn ang="0">
                    <a:pos x="19" y="559"/>
                  </a:cxn>
                  <a:cxn ang="0">
                    <a:pos x="28" y="635"/>
                  </a:cxn>
                  <a:cxn ang="0">
                    <a:pos x="24" y="639"/>
                  </a:cxn>
                  <a:cxn ang="0">
                    <a:pos x="19" y="656"/>
                  </a:cxn>
                  <a:cxn ang="0">
                    <a:pos x="33" y="668"/>
                  </a:cxn>
                  <a:cxn ang="0">
                    <a:pos x="37" y="673"/>
                  </a:cxn>
                  <a:cxn ang="0">
                    <a:pos x="33" y="687"/>
                  </a:cxn>
                  <a:cxn ang="0">
                    <a:pos x="37" y="686"/>
                  </a:cxn>
                  <a:cxn ang="0">
                    <a:pos x="47" y="705"/>
                  </a:cxn>
                  <a:cxn ang="0">
                    <a:pos x="45" y="717"/>
                  </a:cxn>
                  <a:cxn ang="0">
                    <a:pos x="49" y="732"/>
                  </a:cxn>
                  <a:cxn ang="0">
                    <a:pos x="57" y="724"/>
                  </a:cxn>
                  <a:cxn ang="0">
                    <a:pos x="59" y="738"/>
                  </a:cxn>
                  <a:cxn ang="0">
                    <a:pos x="77" y="755"/>
                  </a:cxn>
                  <a:cxn ang="0">
                    <a:pos x="87" y="776"/>
                  </a:cxn>
                  <a:cxn ang="0">
                    <a:pos x="96" y="766"/>
                  </a:cxn>
                  <a:cxn ang="0">
                    <a:pos x="117" y="776"/>
                  </a:cxn>
                  <a:cxn ang="0">
                    <a:pos x="127" y="769"/>
                  </a:cxn>
                  <a:cxn ang="0">
                    <a:pos x="115" y="797"/>
                  </a:cxn>
                  <a:cxn ang="0">
                    <a:pos x="146" y="793"/>
                  </a:cxn>
                  <a:cxn ang="0">
                    <a:pos x="158" y="799"/>
                  </a:cxn>
                  <a:cxn ang="0">
                    <a:pos x="139" y="802"/>
                  </a:cxn>
                </a:cxnLst>
                <a:rect l="0" t="0" r="r" b="b"/>
                <a:pathLst>
                  <a:path w="186" h="816">
                    <a:moveTo>
                      <a:pt x="158" y="788"/>
                    </a:moveTo>
                    <a:lnTo>
                      <a:pt x="158" y="783"/>
                    </a:lnTo>
                    <a:lnTo>
                      <a:pt x="155" y="783"/>
                    </a:lnTo>
                    <a:lnTo>
                      <a:pt x="151" y="781"/>
                    </a:lnTo>
                    <a:lnTo>
                      <a:pt x="146" y="779"/>
                    </a:lnTo>
                    <a:lnTo>
                      <a:pt x="139" y="776"/>
                    </a:lnTo>
                    <a:lnTo>
                      <a:pt x="132" y="774"/>
                    </a:lnTo>
                    <a:lnTo>
                      <a:pt x="132" y="776"/>
                    </a:lnTo>
                    <a:lnTo>
                      <a:pt x="136" y="778"/>
                    </a:lnTo>
                    <a:lnTo>
                      <a:pt x="132" y="779"/>
                    </a:lnTo>
                    <a:lnTo>
                      <a:pt x="132" y="778"/>
                    </a:lnTo>
                    <a:lnTo>
                      <a:pt x="125" y="776"/>
                    </a:lnTo>
                    <a:lnTo>
                      <a:pt x="123" y="774"/>
                    </a:lnTo>
                    <a:lnTo>
                      <a:pt x="122" y="774"/>
                    </a:lnTo>
                    <a:lnTo>
                      <a:pt x="123" y="776"/>
                    </a:lnTo>
                    <a:lnTo>
                      <a:pt x="130" y="779"/>
                    </a:lnTo>
                    <a:lnTo>
                      <a:pt x="132" y="781"/>
                    </a:lnTo>
                    <a:lnTo>
                      <a:pt x="129" y="781"/>
                    </a:lnTo>
                    <a:lnTo>
                      <a:pt x="129" y="781"/>
                    </a:lnTo>
                    <a:lnTo>
                      <a:pt x="129" y="783"/>
                    </a:lnTo>
                    <a:lnTo>
                      <a:pt x="127" y="783"/>
                    </a:lnTo>
                    <a:lnTo>
                      <a:pt x="125" y="781"/>
                    </a:lnTo>
                    <a:lnTo>
                      <a:pt x="122" y="779"/>
                    </a:lnTo>
                    <a:lnTo>
                      <a:pt x="122" y="781"/>
                    </a:lnTo>
                    <a:lnTo>
                      <a:pt x="122" y="783"/>
                    </a:lnTo>
                    <a:lnTo>
                      <a:pt x="120" y="783"/>
                    </a:lnTo>
                    <a:lnTo>
                      <a:pt x="113" y="783"/>
                    </a:lnTo>
                    <a:lnTo>
                      <a:pt x="113" y="785"/>
                    </a:lnTo>
                    <a:lnTo>
                      <a:pt x="113" y="786"/>
                    </a:lnTo>
                    <a:lnTo>
                      <a:pt x="113" y="786"/>
                    </a:lnTo>
                    <a:lnTo>
                      <a:pt x="110" y="786"/>
                    </a:lnTo>
                    <a:lnTo>
                      <a:pt x="108" y="786"/>
                    </a:lnTo>
                    <a:lnTo>
                      <a:pt x="108" y="788"/>
                    </a:lnTo>
                    <a:lnTo>
                      <a:pt x="113" y="788"/>
                    </a:lnTo>
                    <a:lnTo>
                      <a:pt x="115" y="788"/>
                    </a:lnTo>
                    <a:lnTo>
                      <a:pt x="115" y="788"/>
                    </a:lnTo>
                    <a:lnTo>
                      <a:pt x="117" y="786"/>
                    </a:lnTo>
                    <a:lnTo>
                      <a:pt x="118" y="788"/>
                    </a:lnTo>
                    <a:lnTo>
                      <a:pt x="122" y="788"/>
                    </a:lnTo>
                    <a:lnTo>
                      <a:pt x="123" y="788"/>
                    </a:lnTo>
                    <a:lnTo>
                      <a:pt x="125" y="792"/>
                    </a:lnTo>
                    <a:lnTo>
                      <a:pt x="125" y="792"/>
                    </a:lnTo>
                    <a:lnTo>
                      <a:pt x="127" y="793"/>
                    </a:lnTo>
                    <a:lnTo>
                      <a:pt x="123" y="793"/>
                    </a:lnTo>
                    <a:lnTo>
                      <a:pt x="122" y="797"/>
                    </a:lnTo>
                    <a:lnTo>
                      <a:pt x="125" y="800"/>
                    </a:lnTo>
                    <a:lnTo>
                      <a:pt x="127" y="800"/>
                    </a:lnTo>
                    <a:lnTo>
                      <a:pt x="129" y="800"/>
                    </a:lnTo>
                    <a:lnTo>
                      <a:pt x="132" y="804"/>
                    </a:lnTo>
                    <a:lnTo>
                      <a:pt x="132" y="804"/>
                    </a:lnTo>
                    <a:lnTo>
                      <a:pt x="132" y="802"/>
                    </a:lnTo>
                    <a:lnTo>
                      <a:pt x="132" y="800"/>
                    </a:lnTo>
                    <a:lnTo>
                      <a:pt x="129" y="799"/>
                    </a:lnTo>
                    <a:lnTo>
                      <a:pt x="129" y="797"/>
                    </a:lnTo>
                    <a:lnTo>
                      <a:pt x="129" y="797"/>
                    </a:lnTo>
                    <a:lnTo>
                      <a:pt x="132" y="797"/>
                    </a:lnTo>
                    <a:lnTo>
                      <a:pt x="132" y="797"/>
                    </a:lnTo>
                    <a:lnTo>
                      <a:pt x="132" y="797"/>
                    </a:lnTo>
                    <a:lnTo>
                      <a:pt x="132" y="793"/>
                    </a:lnTo>
                    <a:lnTo>
                      <a:pt x="130" y="793"/>
                    </a:lnTo>
                    <a:lnTo>
                      <a:pt x="136" y="792"/>
                    </a:lnTo>
                    <a:lnTo>
                      <a:pt x="139" y="788"/>
                    </a:lnTo>
                    <a:lnTo>
                      <a:pt x="153" y="792"/>
                    </a:lnTo>
                    <a:lnTo>
                      <a:pt x="155" y="792"/>
                    </a:lnTo>
                    <a:lnTo>
                      <a:pt x="155" y="788"/>
                    </a:lnTo>
                    <a:lnTo>
                      <a:pt x="158" y="788"/>
                    </a:lnTo>
                    <a:lnTo>
                      <a:pt x="158" y="788"/>
                    </a:lnTo>
                    <a:lnTo>
                      <a:pt x="158" y="788"/>
                    </a:lnTo>
                    <a:lnTo>
                      <a:pt x="158" y="788"/>
                    </a:lnTo>
                    <a:close/>
                    <a:moveTo>
                      <a:pt x="155" y="781"/>
                    </a:moveTo>
                    <a:lnTo>
                      <a:pt x="153" y="781"/>
                    </a:lnTo>
                    <a:lnTo>
                      <a:pt x="144" y="774"/>
                    </a:lnTo>
                    <a:lnTo>
                      <a:pt x="139" y="772"/>
                    </a:lnTo>
                    <a:lnTo>
                      <a:pt x="136" y="772"/>
                    </a:lnTo>
                    <a:lnTo>
                      <a:pt x="132" y="771"/>
                    </a:lnTo>
                    <a:lnTo>
                      <a:pt x="130" y="769"/>
                    </a:lnTo>
                    <a:lnTo>
                      <a:pt x="129" y="766"/>
                    </a:lnTo>
                    <a:lnTo>
                      <a:pt x="129" y="764"/>
                    </a:lnTo>
                    <a:lnTo>
                      <a:pt x="132" y="760"/>
                    </a:lnTo>
                    <a:lnTo>
                      <a:pt x="136" y="760"/>
                    </a:lnTo>
                    <a:lnTo>
                      <a:pt x="139" y="760"/>
                    </a:lnTo>
                    <a:lnTo>
                      <a:pt x="139" y="755"/>
                    </a:lnTo>
                    <a:lnTo>
                      <a:pt x="139" y="753"/>
                    </a:lnTo>
                    <a:lnTo>
                      <a:pt x="136" y="753"/>
                    </a:lnTo>
                    <a:lnTo>
                      <a:pt x="130" y="755"/>
                    </a:lnTo>
                    <a:lnTo>
                      <a:pt x="129" y="757"/>
                    </a:lnTo>
                    <a:lnTo>
                      <a:pt x="125" y="757"/>
                    </a:lnTo>
                    <a:lnTo>
                      <a:pt x="122" y="753"/>
                    </a:lnTo>
                    <a:lnTo>
                      <a:pt x="122" y="750"/>
                    </a:lnTo>
                    <a:lnTo>
                      <a:pt x="122" y="748"/>
                    </a:lnTo>
                    <a:lnTo>
                      <a:pt x="123" y="745"/>
                    </a:lnTo>
                    <a:lnTo>
                      <a:pt x="125" y="743"/>
                    </a:lnTo>
                    <a:lnTo>
                      <a:pt x="122" y="743"/>
                    </a:lnTo>
                    <a:lnTo>
                      <a:pt x="120" y="741"/>
                    </a:lnTo>
                    <a:lnTo>
                      <a:pt x="122" y="738"/>
                    </a:lnTo>
                    <a:lnTo>
                      <a:pt x="123" y="738"/>
                    </a:lnTo>
                    <a:lnTo>
                      <a:pt x="127" y="741"/>
                    </a:lnTo>
                    <a:lnTo>
                      <a:pt x="129" y="739"/>
                    </a:lnTo>
                    <a:lnTo>
                      <a:pt x="132" y="738"/>
                    </a:lnTo>
                    <a:lnTo>
                      <a:pt x="132" y="734"/>
                    </a:lnTo>
                    <a:lnTo>
                      <a:pt x="132" y="732"/>
                    </a:lnTo>
                    <a:lnTo>
                      <a:pt x="132" y="729"/>
                    </a:lnTo>
                    <a:lnTo>
                      <a:pt x="136" y="729"/>
                    </a:lnTo>
                    <a:lnTo>
                      <a:pt x="139" y="732"/>
                    </a:lnTo>
                    <a:lnTo>
                      <a:pt x="139" y="729"/>
                    </a:lnTo>
                    <a:lnTo>
                      <a:pt x="144" y="729"/>
                    </a:lnTo>
                    <a:lnTo>
                      <a:pt x="148" y="748"/>
                    </a:lnTo>
                    <a:lnTo>
                      <a:pt x="148" y="750"/>
                    </a:lnTo>
                    <a:lnTo>
                      <a:pt x="148" y="750"/>
                    </a:lnTo>
                    <a:lnTo>
                      <a:pt x="155" y="781"/>
                    </a:lnTo>
                    <a:lnTo>
                      <a:pt x="155" y="781"/>
                    </a:lnTo>
                    <a:lnTo>
                      <a:pt x="155" y="781"/>
                    </a:lnTo>
                    <a:lnTo>
                      <a:pt x="155" y="781"/>
                    </a:lnTo>
                    <a:close/>
                    <a:moveTo>
                      <a:pt x="144" y="724"/>
                    </a:moveTo>
                    <a:lnTo>
                      <a:pt x="139" y="719"/>
                    </a:lnTo>
                    <a:lnTo>
                      <a:pt x="136" y="719"/>
                    </a:lnTo>
                    <a:lnTo>
                      <a:pt x="132" y="717"/>
                    </a:lnTo>
                    <a:lnTo>
                      <a:pt x="113" y="717"/>
                    </a:lnTo>
                    <a:lnTo>
                      <a:pt x="99" y="719"/>
                    </a:lnTo>
                    <a:lnTo>
                      <a:pt x="96" y="717"/>
                    </a:lnTo>
                    <a:lnTo>
                      <a:pt x="87" y="717"/>
                    </a:lnTo>
                    <a:lnTo>
                      <a:pt x="87" y="710"/>
                    </a:lnTo>
                    <a:lnTo>
                      <a:pt x="85" y="705"/>
                    </a:lnTo>
                    <a:lnTo>
                      <a:pt x="80" y="701"/>
                    </a:lnTo>
                    <a:lnTo>
                      <a:pt x="80" y="691"/>
                    </a:lnTo>
                    <a:lnTo>
                      <a:pt x="80" y="686"/>
                    </a:lnTo>
                    <a:lnTo>
                      <a:pt x="77" y="686"/>
                    </a:lnTo>
                    <a:lnTo>
                      <a:pt x="70" y="689"/>
                    </a:lnTo>
                    <a:lnTo>
                      <a:pt x="68" y="692"/>
                    </a:lnTo>
                    <a:lnTo>
                      <a:pt x="64" y="692"/>
                    </a:lnTo>
                    <a:lnTo>
                      <a:pt x="57" y="675"/>
                    </a:lnTo>
                    <a:lnTo>
                      <a:pt x="56" y="670"/>
                    </a:lnTo>
                    <a:lnTo>
                      <a:pt x="57" y="656"/>
                    </a:lnTo>
                    <a:lnTo>
                      <a:pt x="63" y="651"/>
                    </a:lnTo>
                    <a:lnTo>
                      <a:pt x="68" y="646"/>
                    </a:lnTo>
                    <a:lnTo>
                      <a:pt x="68" y="635"/>
                    </a:lnTo>
                    <a:lnTo>
                      <a:pt x="68" y="626"/>
                    </a:lnTo>
                    <a:lnTo>
                      <a:pt x="64" y="619"/>
                    </a:lnTo>
                    <a:lnTo>
                      <a:pt x="68" y="612"/>
                    </a:lnTo>
                    <a:lnTo>
                      <a:pt x="70" y="609"/>
                    </a:lnTo>
                    <a:lnTo>
                      <a:pt x="68" y="600"/>
                    </a:lnTo>
                    <a:lnTo>
                      <a:pt x="68" y="595"/>
                    </a:lnTo>
                    <a:lnTo>
                      <a:pt x="70" y="592"/>
                    </a:lnTo>
                    <a:lnTo>
                      <a:pt x="68" y="586"/>
                    </a:lnTo>
                    <a:lnTo>
                      <a:pt x="68" y="576"/>
                    </a:lnTo>
                    <a:lnTo>
                      <a:pt x="64" y="571"/>
                    </a:lnTo>
                    <a:lnTo>
                      <a:pt x="64" y="567"/>
                    </a:lnTo>
                    <a:lnTo>
                      <a:pt x="68" y="564"/>
                    </a:lnTo>
                    <a:lnTo>
                      <a:pt x="68" y="560"/>
                    </a:lnTo>
                    <a:lnTo>
                      <a:pt x="64" y="555"/>
                    </a:lnTo>
                    <a:lnTo>
                      <a:pt x="59" y="550"/>
                    </a:lnTo>
                    <a:lnTo>
                      <a:pt x="57" y="550"/>
                    </a:lnTo>
                    <a:lnTo>
                      <a:pt x="56" y="552"/>
                    </a:lnTo>
                    <a:lnTo>
                      <a:pt x="54" y="550"/>
                    </a:lnTo>
                    <a:lnTo>
                      <a:pt x="54" y="546"/>
                    </a:lnTo>
                    <a:lnTo>
                      <a:pt x="63" y="546"/>
                    </a:lnTo>
                    <a:lnTo>
                      <a:pt x="64" y="541"/>
                    </a:lnTo>
                    <a:lnTo>
                      <a:pt x="64" y="538"/>
                    </a:lnTo>
                    <a:lnTo>
                      <a:pt x="64" y="536"/>
                    </a:lnTo>
                    <a:lnTo>
                      <a:pt x="59" y="538"/>
                    </a:lnTo>
                    <a:lnTo>
                      <a:pt x="57" y="538"/>
                    </a:lnTo>
                    <a:lnTo>
                      <a:pt x="56" y="531"/>
                    </a:lnTo>
                    <a:lnTo>
                      <a:pt x="52" y="524"/>
                    </a:lnTo>
                    <a:lnTo>
                      <a:pt x="52" y="519"/>
                    </a:lnTo>
                    <a:lnTo>
                      <a:pt x="52" y="512"/>
                    </a:lnTo>
                    <a:lnTo>
                      <a:pt x="47" y="510"/>
                    </a:lnTo>
                    <a:lnTo>
                      <a:pt x="45" y="505"/>
                    </a:lnTo>
                    <a:lnTo>
                      <a:pt x="45" y="493"/>
                    </a:lnTo>
                    <a:lnTo>
                      <a:pt x="49" y="491"/>
                    </a:lnTo>
                    <a:lnTo>
                      <a:pt x="51" y="486"/>
                    </a:lnTo>
                    <a:lnTo>
                      <a:pt x="47" y="482"/>
                    </a:lnTo>
                    <a:lnTo>
                      <a:pt x="45" y="480"/>
                    </a:lnTo>
                    <a:lnTo>
                      <a:pt x="45" y="472"/>
                    </a:lnTo>
                    <a:lnTo>
                      <a:pt x="42" y="461"/>
                    </a:lnTo>
                    <a:lnTo>
                      <a:pt x="45" y="447"/>
                    </a:lnTo>
                    <a:lnTo>
                      <a:pt x="40" y="444"/>
                    </a:lnTo>
                    <a:lnTo>
                      <a:pt x="40" y="437"/>
                    </a:lnTo>
                    <a:lnTo>
                      <a:pt x="45" y="428"/>
                    </a:lnTo>
                    <a:lnTo>
                      <a:pt x="47" y="418"/>
                    </a:lnTo>
                    <a:lnTo>
                      <a:pt x="52" y="416"/>
                    </a:lnTo>
                    <a:lnTo>
                      <a:pt x="54" y="413"/>
                    </a:lnTo>
                    <a:lnTo>
                      <a:pt x="45" y="393"/>
                    </a:lnTo>
                    <a:lnTo>
                      <a:pt x="45" y="386"/>
                    </a:lnTo>
                    <a:lnTo>
                      <a:pt x="45" y="381"/>
                    </a:lnTo>
                    <a:lnTo>
                      <a:pt x="45" y="371"/>
                    </a:lnTo>
                    <a:lnTo>
                      <a:pt x="49" y="362"/>
                    </a:lnTo>
                    <a:lnTo>
                      <a:pt x="52" y="359"/>
                    </a:lnTo>
                    <a:lnTo>
                      <a:pt x="52" y="353"/>
                    </a:lnTo>
                    <a:lnTo>
                      <a:pt x="49" y="345"/>
                    </a:lnTo>
                    <a:lnTo>
                      <a:pt x="45" y="345"/>
                    </a:lnTo>
                    <a:lnTo>
                      <a:pt x="51" y="339"/>
                    </a:lnTo>
                    <a:lnTo>
                      <a:pt x="49" y="334"/>
                    </a:lnTo>
                    <a:lnTo>
                      <a:pt x="52" y="326"/>
                    </a:lnTo>
                    <a:lnTo>
                      <a:pt x="56" y="326"/>
                    </a:lnTo>
                    <a:lnTo>
                      <a:pt x="56" y="317"/>
                    </a:lnTo>
                    <a:lnTo>
                      <a:pt x="54" y="303"/>
                    </a:lnTo>
                    <a:lnTo>
                      <a:pt x="52" y="300"/>
                    </a:lnTo>
                    <a:lnTo>
                      <a:pt x="51" y="291"/>
                    </a:lnTo>
                    <a:lnTo>
                      <a:pt x="47" y="286"/>
                    </a:lnTo>
                    <a:lnTo>
                      <a:pt x="45" y="279"/>
                    </a:lnTo>
                    <a:lnTo>
                      <a:pt x="42" y="275"/>
                    </a:lnTo>
                    <a:lnTo>
                      <a:pt x="40" y="270"/>
                    </a:lnTo>
                    <a:lnTo>
                      <a:pt x="37" y="263"/>
                    </a:lnTo>
                    <a:lnTo>
                      <a:pt x="40" y="256"/>
                    </a:lnTo>
                    <a:lnTo>
                      <a:pt x="45" y="254"/>
                    </a:lnTo>
                    <a:lnTo>
                      <a:pt x="45" y="246"/>
                    </a:lnTo>
                    <a:lnTo>
                      <a:pt x="45" y="242"/>
                    </a:lnTo>
                    <a:lnTo>
                      <a:pt x="47" y="235"/>
                    </a:lnTo>
                    <a:lnTo>
                      <a:pt x="45" y="230"/>
                    </a:lnTo>
                    <a:lnTo>
                      <a:pt x="42" y="218"/>
                    </a:lnTo>
                    <a:lnTo>
                      <a:pt x="45" y="216"/>
                    </a:lnTo>
                    <a:lnTo>
                      <a:pt x="47" y="202"/>
                    </a:lnTo>
                    <a:lnTo>
                      <a:pt x="51" y="199"/>
                    </a:lnTo>
                    <a:lnTo>
                      <a:pt x="54" y="186"/>
                    </a:lnTo>
                    <a:lnTo>
                      <a:pt x="59" y="183"/>
                    </a:lnTo>
                    <a:lnTo>
                      <a:pt x="63" y="180"/>
                    </a:lnTo>
                    <a:lnTo>
                      <a:pt x="64" y="176"/>
                    </a:lnTo>
                    <a:lnTo>
                      <a:pt x="64" y="176"/>
                    </a:lnTo>
                    <a:lnTo>
                      <a:pt x="64" y="171"/>
                    </a:lnTo>
                    <a:lnTo>
                      <a:pt x="63" y="169"/>
                    </a:lnTo>
                    <a:lnTo>
                      <a:pt x="59" y="167"/>
                    </a:lnTo>
                    <a:lnTo>
                      <a:pt x="59" y="164"/>
                    </a:lnTo>
                    <a:lnTo>
                      <a:pt x="64" y="160"/>
                    </a:lnTo>
                    <a:lnTo>
                      <a:pt x="64" y="157"/>
                    </a:lnTo>
                    <a:lnTo>
                      <a:pt x="59" y="152"/>
                    </a:lnTo>
                    <a:lnTo>
                      <a:pt x="59" y="146"/>
                    </a:lnTo>
                    <a:lnTo>
                      <a:pt x="59" y="143"/>
                    </a:lnTo>
                    <a:lnTo>
                      <a:pt x="59" y="140"/>
                    </a:lnTo>
                    <a:lnTo>
                      <a:pt x="57" y="136"/>
                    </a:lnTo>
                    <a:lnTo>
                      <a:pt x="57" y="133"/>
                    </a:lnTo>
                    <a:lnTo>
                      <a:pt x="78" y="120"/>
                    </a:lnTo>
                    <a:lnTo>
                      <a:pt x="82" y="101"/>
                    </a:lnTo>
                    <a:lnTo>
                      <a:pt x="80" y="96"/>
                    </a:lnTo>
                    <a:lnTo>
                      <a:pt x="78" y="98"/>
                    </a:lnTo>
                    <a:lnTo>
                      <a:pt x="77" y="100"/>
                    </a:lnTo>
                    <a:lnTo>
                      <a:pt x="71" y="100"/>
                    </a:lnTo>
                    <a:lnTo>
                      <a:pt x="59" y="65"/>
                    </a:lnTo>
                    <a:lnTo>
                      <a:pt x="51" y="60"/>
                    </a:lnTo>
                    <a:lnTo>
                      <a:pt x="49" y="54"/>
                    </a:lnTo>
                    <a:lnTo>
                      <a:pt x="52" y="46"/>
                    </a:lnTo>
                    <a:lnTo>
                      <a:pt x="51" y="42"/>
                    </a:lnTo>
                    <a:lnTo>
                      <a:pt x="54" y="37"/>
                    </a:lnTo>
                    <a:lnTo>
                      <a:pt x="52" y="33"/>
                    </a:lnTo>
                    <a:lnTo>
                      <a:pt x="45" y="28"/>
                    </a:lnTo>
                    <a:lnTo>
                      <a:pt x="42" y="25"/>
                    </a:lnTo>
                    <a:lnTo>
                      <a:pt x="40" y="18"/>
                    </a:lnTo>
                    <a:lnTo>
                      <a:pt x="40" y="16"/>
                    </a:lnTo>
                    <a:lnTo>
                      <a:pt x="40" y="13"/>
                    </a:lnTo>
                    <a:lnTo>
                      <a:pt x="40" y="9"/>
                    </a:lnTo>
                    <a:lnTo>
                      <a:pt x="40" y="9"/>
                    </a:lnTo>
                    <a:lnTo>
                      <a:pt x="37" y="6"/>
                    </a:lnTo>
                    <a:lnTo>
                      <a:pt x="37" y="0"/>
                    </a:lnTo>
                    <a:lnTo>
                      <a:pt x="33" y="0"/>
                    </a:lnTo>
                    <a:lnTo>
                      <a:pt x="31" y="2"/>
                    </a:lnTo>
                    <a:lnTo>
                      <a:pt x="30" y="6"/>
                    </a:lnTo>
                    <a:lnTo>
                      <a:pt x="33" y="9"/>
                    </a:lnTo>
                    <a:lnTo>
                      <a:pt x="31" y="11"/>
                    </a:lnTo>
                    <a:lnTo>
                      <a:pt x="28" y="14"/>
                    </a:lnTo>
                    <a:lnTo>
                      <a:pt x="26" y="13"/>
                    </a:lnTo>
                    <a:lnTo>
                      <a:pt x="21" y="16"/>
                    </a:lnTo>
                    <a:lnTo>
                      <a:pt x="18" y="18"/>
                    </a:lnTo>
                    <a:lnTo>
                      <a:pt x="19" y="20"/>
                    </a:lnTo>
                    <a:lnTo>
                      <a:pt x="19" y="25"/>
                    </a:lnTo>
                    <a:lnTo>
                      <a:pt x="19" y="28"/>
                    </a:lnTo>
                    <a:lnTo>
                      <a:pt x="19" y="33"/>
                    </a:lnTo>
                    <a:lnTo>
                      <a:pt x="23" y="46"/>
                    </a:lnTo>
                    <a:lnTo>
                      <a:pt x="23" y="51"/>
                    </a:lnTo>
                    <a:lnTo>
                      <a:pt x="21" y="54"/>
                    </a:lnTo>
                    <a:lnTo>
                      <a:pt x="19" y="56"/>
                    </a:lnTo>
                    <a:lnTo>
                      <a:pt x="21" y="61"/>
                    </a:lnTo>
                    <a:lnTo>
                      <a:pt x="23" y="68"/>
                    </a:lnTo>
                    <a:lnTo>
                      <a:pt x="24" y="73"/>
                    </a:lnTo>
                    <a:lnTo>
                      <a:pt x="24" y="84"/>
                    </a:lnTo>
                    <a:lnTo>
                      <a:pt x="24" y="84"/>
                    </a:lnTo>
                    <a:lnTo>
                      <a:pt x="23" y="87"/>
                    </a:lnTo>
                    <a:lnTo>
                      <a:pt x="24" y="100"/>
                    </a:lnTo>
                    <a:lnTo>
                      <a:pt x="24" y="101"/>
                    </a:lnTo>
                    <a:lnTo>
                      <a:pt x="21" y="103"/>
                    </a:lnTo>
                    <a:lnTo>
                      <a:pt x="19" y="105"/>
                    </a:lnTo>
                    <a:lnTo>
                      <a:pt x="19" y="112"/>
                    </a:lnTo>
                    <a:lnTo>
                      <a:pt x="21" y="113"/>
                    </a:lnTo>
                    <a:lnTo>
                      <a:pt x="23" y="112"/>
                    </a:lnTo>
                    <a:lnTo>
                      <a:pt x="24" y="113"/>
                    </a:lnTo>
                    <a:lnTo>
                      <a:pt x="23" y="115"/>
                    </a:lnTo>
                    <a:lnTo>
                      <a:pt x="23" y="133"/>
                    </a:lnTo>
                    <a:lnTo>
                      <a:pt x="24" y="141"/>
                    </a:lnTo>
                    <a:lnTo>
                      <a:pt x="26" y="146"/>
                    </a:lnTo>
                    <a:lnTo>
                      <a:pt x="24" y="148"/>
                    </a:lnTo>
                    <a:lnTo>
                      <a:pt x="21" y="153"/>
                    </a:lnTo>
                    <a:lnTo>
                      <a:pt x="21" y="159"/>
                    </a:lnTo>
                    <a:lnTo>
                      <a:pt x="24" y="166"/>
                    </a:lnTo>
                    <a:lnTo>
                      <a:pt x="24" y="169"/>
                    </a:lnTo>
                    <a:lnTo>
                      <a:pt x="24" y="176"/>
                    </a:lnTo>
                    <a:lnTo>
                      <a:pt x="23" y="180"/>
                    </a:lnTo>
                    <a:lnTo>
                      <a:pt x="23" y="185"/>
                    </a:lnTo>
                    <a:lnTo>
                      <a:pt x="23" y="186"/>
                    </a:lnTo>
                    <a:lnTo>
                      <a:pt x="23" y="190"/>
                    </a:lnTo>
                    <a:lnTo>
                      <a:pt x="19" y="193"/>
                    </a:lnTo>
                    <a:lnTo>
                      <a:pt x="19" y="199"/>
                    </a:lnTo>
                    <a:lnTo>
                      <a:pt x="18" y="202"/>
                    </a:lnTo>
                    <a:lnTo>
                      <a:pt x="19" y="207"/>
                    </a:lnTo>
                    <a:lnTo>
                      <a:pt x="18" y="207"/>
                    </a:lnTo>
                    <a:lnTo>
                      <a:pt x="18" y="214"/>
                    </a:lnTo>
                    <a:lnTo>
                      <a:pt x="18" y="218"/>
                    </a:lnTo>
                    <a:lnTo>
                      <a:pt x="19" y="223"/>
                    </a:lnTo>
                    <a:lnTo>
                      <a:pt x="19" y="228"/>
                    </a:lnTo>
                    <a:lnTo>
                      <a:pt x="21" y="230"/>
                    </a:lnTo>
                    <a:lnTo>
                      <a:pt x="19" y="233"/>
                    </a:lnTo>
                    <a:lnTo>
                      <a:pt x="18" y="235"/>
                    </a:lnTo>
                    <a:lnTo>
                      <a:pt x="19" y="239"/>
                    </a:lnTo>
                    <a:lnTo>
                      <a:pt x="18" y="242"/>
                    </a:lnTo>
                    <a:lnTo>
                      <a:pt x="14" y="242"/>
                    </a:lnTo>
                    <a:lnTo>
                      <a:pt x="14" y="247"/>
                    </a:lnTo>
                    <a:lnTo>
                      <a:pt x="18" y="253"/>
                    </a:lnTo>
                    <a:lnTo>
                      <a:pt x="18" y="256"/>
                    </a:lnTo>
                    <a:lnTo>
                      <a:pt x="19" y="266"/>
                    </a:lnTo>
                    <a:lnTo>
                      <a:pt x="19" y="270"/>
                    </a:lnTo>
                    <a:lnTo>
                      <a:pt x="18" y="273"/>
                    </a:lnTo>
                    <a:lnTo>
                      <a:pt x="18" y="275"/>
                    </a:lnTo>
                    <a:lnTo>
                      <a:pt x="23" y="282"/>
                    </a:lnTo>
                    <a:lnTo>
                      <a:pt x="23" y="287"/>
                    </a:lnTo>
                    <a:lnTo>
                      <a:pt x="21" y="293"/>
                    </a:lnTo>
                    <a:lnTo>
                      <a:pt x="21" y="294"/>
                    </a:lnTo>
                    <a:lnTo>
                      <a:pt x="23" y="298"/>
                    </a:lnTo>
                    <a:lnTo>
                      <a:pt x="21" y="298"/>
                    </a:lnTo>
                    <a:lnTo>
                      <a:pt x="21" y="301"/>
                    </a:lnTo>
                    <a:lnTo>
                      <a:pt x="23" y="303"/>
                    </a:lnTo>
                    <a:lnTo>
                      <a:pt x="26" y="308"/>
                    </a:lnTo>
                    <a:lnTo>
                      <a:pt x="26" y="312"/>
                    </a:lnTo>
                    <a:lnTo>
                      <a:pt x="24" y="315"/>
                    </a:lnTo>
                    <a:lnTo>
                      <a:pt x="21" y="317"/>
                    </a:lnTo>
                    <a:lnTo>
                      <a:pt x="19" y="322"/>
                    </a:lnTo>
                    <a:lnTo>
                      <a:pt x="19" y="322"/>
                    </a:lnTo>
                    <a:lnTo>
                      <a:pt x="21" y="326"/>
                    </a:lnTo>
                    <a:lnTo>
                      <a:pt x="19" y="327"/>
                    </a:lnTo>
                    <a:lnTo>
                      <a:pt x="18" y="331"/>
                    </a:lnTo>
                    <a:lnTo>
                      <a:pt x="18" y="334"/>
                    </a:lnTo>
                    <a:lnTo>
                      <a:pt x="18" y="339"/>
                    </a:lnTo>
                    <a:lnTo>
                      <a:pt x="18" y="341"/>
                    </a:lnTo>
                    <a:lnTo>
                      <a:pt x="18" y="345"/>
                    </a:lnTo>
                    <a:lnTo>
                      <a:pt x="14" y="345"/>
                    </a:lnTo>
                    <a:lnTo>
                      <a:pt x="14" y="350"/>
                    </a:lnTo>
                    <a:lnTo>
                      <a:pt x="14" y="353"/>
                    </a:lnTo>
                    <a:lnTo>
                      <a:pt x="14" y="353"/>
                    </a:lnTo>
                    <a:lnTo>
                      <a:pt x="14" y="357"/>
                    </a:lnTo>
                    <a:lnTo>
                      <a:pt x="12" y="359"/>
                    </a:lnTo>
                    <a:lnTo>
                      <a:pt x="12" y="364"/>
                    </a:lnTo>
                    <a:lnTo>
                      <a:pt x="12" y="367"/>
                    </a:lnTo>
                    <a:lnTo>
                      <a:pt x="11" y="369"/>
                    </a:lnTo>
                    <a:lnTo>
                      <a:pt x="11" y="373"/>
                    </a:lnTo>
                    <a:lnTo>
                      <a:pt x="9" y="374"/>
                    </a:lnTo>
                    <a:lnTo>
                      <a:pt x="9" y="378"/>
                    </a:lnTo>
                    <a:lnTo>
                      <a:pt x="11" y="379"/>
                    </a:lnTo>
                    <a:lnTo>
                      <a:pt x="11" y="381"/>
                    </a:lnTo>
                    <a:lnTo>
                      <a:pt x="7" y="385"/>
                    </a:lnTo>
                    <a:lnTo>
                      <a:pt x="5" y="385"/>
                    </a:lnTo>
                    <a:lnTo>
                      <a:pt x="4" y="385"/>
                    </a:lnTo>
                    <a:lnTo>
                      <a:pt x="0" y="385"/>
                    </a:lnTo>
                    <a:lnTo>
                      <a:pt x="0" y="386"/>
                    </a:lnTo>
                    <a:lnTo>
                      <a:pt x="2" y="390"/>
                    </a:lnTo>
                    <a:lnTo>
                      <a:pt x="2" y="395"/>
                    </a:lnTo>
                    <a:lnTo>
                      <a:pt x="4" y="400"/>
                    </a:lnTo>
                    <a:lnTo>
                      <a:pt x="7" y="402"/>
                    </a:lnTo>
                    <a:lnTo>
                      <a:pt x="9" y="407"/>
                    </a:lnTo>
                    <a:lnTo>
                      <a:pt x="7" y="409"/>
                    </a:lnTo>
                    <a:lnTo>
                      <a:pt x="14" y="421"/>
                    </a:lnTo>
                    <a:lnTo>
                      <a:pt x="14" y="421"/>
                    </a:lnTo>
                    <a:lnTo>
                      <a:pt x="14" y="425"/>
                    </a:lnTo>
                    <a:lnTo>
                      <a:pt x="14" y="430"/>
                    </a:lnTo>
                    <a:lnTo>
                      <a:pt x="14" y="439"/>
                    </a:lnTo>
                    <a:lnTo>
                      <a:pt x="14" y="439"/>
                    </a:lnTo>
                    <a:lnTo>
                      <a:pt x="14" y="440"/>
                    </a:lnTo>
                    <a:lnTo>
                      <a:pt x="14" y="444"/>
                    </a:lnTo>
                    <a:lnTo>
                      <a:pt x="12" y="444"/>
                    </a:lnTo>
                    <a:lnTo>
                      <a:pt x="11" y="444"/>
                    </a:lnTo>
                    <a:lnTo>
                      <a:pt x="9" y="446"/>
                    </a:lnTo>
                    <a:lnTo>
                      <a:pt x="11" y="449"/>
                    </a:lnTo>
                    <a:lnTo>
                      <a:pt x="12" y="451"/>
                    </a:lnTo>
                    <a:lnTo>
                      <a:pt x="11" y="458"/>
                    </a:lnTo>
                    <a:lnTo>
                      <a:pt x="11" y="461"/>
                    </a:lnTo>
                    <a:lnTo>
                      <a:pt x="9" y="463"/>
                    </a:lnTo>
                    <a:lnTo>
                      <a:pt x="11" y="465"/>
                    </a:lnTo>
                    <a:lnTo>
                      <a:pt x="11" y="468"/>
                    </a:lnTo>
                    <a:lnTo>
                      <a:pt x="9" y="468"/>
                    </a:lnTo>
                    <a:lnTo>
                      <a:pt x="11" y="468"/>
                    </a:lnTo>
                    <a:lnTo>
                      <a:pt x="14" y="477"/>
                    </a:lnTo>
                    <a:lnTo>
                      <a:pt x="18" y="479"/>
                    </a:lnTo>
                    <a:lnTo>
                      <a:pt x="18" y="482"/>
                    </a:lnTo>
                    <a:lnTo>
                      <a:pt x="23" y="484"/>
                    </a:lnTo>
                    <a:lnTo>
                      <a:pt x="28" y="484"/>
                    </a:lnTo>
                    <a:lnTo>
                      <a:pt x="28" y="479"/>
                    </a:lnTo>
                    <a:lnTo>
                      <a:pt x="30" y="477"/>
                    </a:lnTo>
                    <a:lnTo>
                      <a:pt x="33" y="477"/>
                    </a:lnTo>
                    <a:lnTo>
                      <a:pt x="35" y="480"/>
                    </a:lnTo>
                    <a:lnTo>
                      <a:pt x="37" y="480"/>
                    </a:lnTo>
                    <a:lnTo>
                      <a:pt x="37" y="479"/>
                    </a:lnTo>
                    <a:lnTo>
                      <a:pt x="37" y="482"/>
                    </a:lnTo>
                    <a:lnTo>
                      <a:pt x="33" y="486"/>
                    </a:lnTo>
                    <a:lnTo>
                      <a:pt x="33" y="487"/>
                    </a:lnTo>
                    <a:lnTo>
                      <a:pt x="37" y="489"/>
                    </a:lnTo>
                    <a:lnTo>
                      <a:pt x="37" y="487"/>
                    </a:lnTo>
                    <a:lnTo>
                      <a:pt x="37" y="491"/>
                    </a:lnTo>
                    <a:lnTo>
                      <a:pt x="37" y="496"/>
                    </a:lnTo>
                    <a:lnTo>
                      <a:pt x="40" y="499"/>
                    </a:lnTo>
                    <a:lnTo>
                      <a:pt x="40" y="499"/>
                    </a:lnTo>
                    <a:lnTo>
                      <a:pt x="37" y="496"/>
                    </a:lnTo>
                    <a:lnTo>
                      <a:pt x="37" y="494"/>
                    </a:lnTo>
                    <a:lnTo>
                      <a:pt x="35" y="494"/>
                    </a:lnTo>
                    <a:lnTo>
                      <a:pt x="33" y="496"/>
                    </a:lnTo>
                    <a:lnTo>
                      <a:pt x="33" y="496"/>
                    </a:lnTo>
                    <a:lnTo>
                      <a:pt x="37" y="499"/>
                    </a:lnTo>
                    <a:lnTo>
                      <a:pt x="37" y="499"/>
                    </a:lnTo>
                    <a:lnTo>
                      <a:pt x="35" y="501"/>
                    </a:lnTo>
                    <a:lnTo>
                      <a:pt x="33" y="503"/>
                    </a:lnTo>
                    <a:lnTo>
                      <a:pt x="35" y="508"/>
                    </a:lnTo>
                    <a:lnTo>
                      <a:pt x="37" y="510"/>
                    </a:lnTo>
                    <a:lnTo>
                      <a:pt x="35" y="513"/>
                    </a:lnTo>
                    <a:lnTo>
                      <a:pt x="35" y="515"/>
                    </a:lnTo>
                    <a:lnTo>
                      <a:pt x="35" y="517"/>
                    </a:lnTo>
                    <a:lnTo>
                      <a:pt x="31" y="519"/>
                    </a:lnTo>
                    <a:lnTo>
                      <a:pt x="33" y="522"/>
                    </a:lnTo>
                    <a:lnTo>
                      <a:pt x="37" y="524"/>
                    </a:lnTo>
                    <a:lnTo>
                      <a:pt x="35" y="527"/>
                    </a:lnTo>
                    <a:lnTo>
                      <a:pt x="35" y="531"/>
                    </a:lnTo>
                    <a:lnTo>
                      <a:pt x="33" y="533"/>
                    </a:lnTo>
                    <a:lnTo>
                      <a:pt x="33" y="536"/>
                    </a:lnTo>
                    <a:lnTo>
                      <a:pt x="35" y="536"/>
                    </a:lnTo>
                    <a:lnTo>
                      <a:pt x="37" y="538"/>
                    </a:lnTo>
                    <a:lnTo>
                      <a:pt x="40" y="539"/>
                    </a:lnTo>
                    <a:lnTo>
                      <a:pt x="40" y="541"/>
                    </a:lnTo>
                    <a:lnTo>
                      <a:pt x="42" y="543"/>
                    </a:lnTo>
                    <a:lnTo>
                      <a:pt x="45" y="545"/>
                    </a:lnTo>
                    <a:lnTo>
                      <a:pt x="45" y="550"/>
                    </a:lnTo>
                    <a:lnTo>
                      <a:pt x="40" y="555"/>
                    </a:lnTo>
                    <a:lnTo>
                      <a:pt x="37" y="555"/>
                    </a:lnTo>
                    <a:lnTo>
                      <a:pt x="35" y="555"/>
                    </a:lnTo>
                    <a:lnTo>
                      <a:pt x="35" y="559"/>
                    </a:lnTo>
                    <a:lnTo>
                      <a:pt x="37" y="562"/>
                    </a:lnTo>
                    <a:lnTo>
                      <a:pt x="35" y="564"/>
                    </a:lnTo>
                    <a:lnTo>
                      <a:pt x="35" y="567"/>
                    </a:lnTo>
                    <a:lnTo>
                      <a:pt x="37" y="567"/>
                    </a:lnTo>
                    <a:lnTo>
                      <a:pt x="35" y="571"/>
                    </a:lnTo>
                    <a:lnTo>
                      <a:pt x="31" y="576"/>
                    </a:lnTo>
                    <a:lnTo>
                      <a:pt x="31" y="581"/>
                    </a:lnTo>
                    <a:lnTo>
                      <a:pt x="33" y="581"/>
                    </a:lnTo>
                    <a:lnTo>
                      <a:pt x="33" y="583"/>
                    </a:lnTo>
                    <a:lnTo>
                      <a:pt x="33" y="588"/>
                    </a:lnTo>
                    <a:lnTo>
                      <a:pt x="30" y="590"/>
                    </a:lnTo>
                    <a:lnTo>
                      <a:pt x="30" y="595"/>
                    </a:lnTo>
                    <a:lnTo>
                      <a:pt x="28" y="592"/>
                    </a:lnTo>
                    <a:lnTo>
                      <a:pt x="30" y="590"/>
                    </a:lnTo>
                    <a:lnTo>
                      <a:pt x="31" y="586"/>
                    </a:lnTo>
                    <a:lnTo>
                      <a:pt x="30" y="583"/>
                    </a:lnTo>
                    <a:lnTo>
                      <a:pt x="31" y="581"/>
                    </a:lnTo>
                    <a:lnTo>
                      <a:pt x="30" y="581"/>
                    </a:lnTo>
                    <a:lnTo>
                      <a:pt x="24" y="581"/>
                    </a:lnTo>
                    <a:lnTo>
                      <a:pt x="21" y="583"/>
                    </a:lnTo>
                    <a:lnTo>
                      <a:pt x="19" y="583"/>
                    </a:lnTo>
                    <a:lnTo>
                      <a:pt x="19" y="583"/>
                    </a:lnTo>
                    <a:lnTo>
                      <a:pt x="23" y="581"/>
                    </a:lnTo>
                    <a:lnTo>
                      <a:pt x="24" y="579"/>
                    </a:lnTo>
                    <a:lnTo>
                      <a:pt x="24" y="574"/>
                    </a:lnTo>
                    <a:lnTo>
                      <a:pt x="23" y="574"/>
                    </a:lnTo>
                    <a:lnTo>
                      <a:pt x="19" y="576"/>
                    </a:lnTo>
                    <a:lnTo>
                      <a:pt x="14" y="576"/>
                    </a:lnTo>
                    <a:lnTo>
                      <a:pt x="12" y="574"/>
                    </a:lnTo>
                    <a:lnTo>
                      <a:pt x="11" y="576"/>
                    </a:lnTo>
                    <a:lnTo>
                      <a:pt x="11" y="578"/>
                    </a:lnTo>
                    <a:lnTo>
                      <a:pt x="12" y="581"/>
                    </a:lnTo>
                    <a:lnTo>
                      <a:pt x="14" y="581"/>
                    </a:lnTo>
                    <a:lnTo>
                      <a:pt x="14" y="583"/>
                    </a:lnTo>
                    <a:lnTo>
                      <a:pt x="12" y="583"/>
                    </a:lnTo>
                    <a:lnTo>
                      <a:pt x="11" y="586"/>
                    </a:lnTo>
                    <a:lnTo>
                      <a:pt x="9" y="588"/>
                    </a:lnTo>
                    <a:lnTo>
                      <a:pt x="7" y="592"/>
                    </a:lnTo>
                    <a:lnTo>
                      <a:pt x="2" y="595"/>
                    </a:lnTo>
                    <a:lnTo>
                      <a:pt x="2" y="597"/>
                    </a:lnTo>
                    <a:lnTo>
                      <a:pt x="7" y="602"/>
                    </a:lnTo>
                    <a:lnTo>
                      <a:pt x="11" y="602"/>
                    </a:lnTo>
                    <a:lnTo>
                      <a:pt x="12" y="600"/>
                    </a:lnTo>
                    <a:lnTo>
                      <a:pt x="11" y="599"/>
                    </a:lnTo>
                    <a:lnTo>
                      <a:pt x="7" y="597"/>
                    </a:lnTo>
                    <a:lnTo>
                      <a:pt x="7" y="595"/>
                    </a:lnTo>
                    <a:lnTo>
                      <a:pt x="9" y="592"/>
                    </a:lnTo>
                    <a:lnTo>
                      <a:pt x="14" y="592"/>
                    </a:lnTo>
                    <a:lnTo>
                      <a:pt x="14" y="590"/>
                    </a:lnTo>
                    <a:lnTo>
                      <a:pt x="14" y="595"/>
                    </a:lnTo>
                    <a:lnTo>
                      <a:pt x="18" y="597"/>
                    </a:lnTo>
                    <a:lnTo>
                      <a:pt x="21" y="597"/>
                    </a:lnTo>
                    <a:lnTo>
                      <a:pt x="23" y="595"/>
                    </a:lnTo>
                    <a:lnTo>
                      <a:pt x="24" y="597"/>
                    </a:lnTo>
                    <a:lnTo>
                      <a:pt x="26" y="599"/>
                    </a:lnTo>
                    <a:lnTo>
                      <a:pt x="31" y="600"/>
                    </a:lnTo>
                    <a:lnTo>
                      <a:pt x="33" y="602"/>
                    </a:lnTo>
                    <a:lnTo>
                      <a:pt x="31" y="604"/>
                    </a:lnTo>
                    <a:lnTo>
                      <a:pt x="30" y="606"/>
                    </a:lnTo>
                    <a:lnTo>
                      <a:pt x="31" y="606"/>
                    </a:lnTo>
                    <a:lnTo>
                      <a:pt x="30" y="609"/>
                    </a:lnTo>
                    <a:lnTo>
                      <a:pt x="28" y="611"/>
                    </a:lnTo>
                    <a:lnTo>
                      <a:pt x="30" y="612"/>
                    </a:lnTo>
                    <a:lnTo>
                      <a:pt x="33" y="614"/>
                    </a:lnTo>
                    <a:lnTo>
                      <a:pt x="31" y="614"/>
                    </a:lnTo>
                    <a:lnTo>
                      <a:pt x="30" y="614"/>
                    </a:lnTo>
                    <a:lnTo>
                      <a:pt x="28" y="612"/>
                    </a:lnTo>
                    <a:lnTo>
                      <a:pt x="26" y="614"/>
                    </a:lnTo>
                    <a:lnTo>
                      <a:pt x="26" y="614"/>
                    </a:lnTo>
                    <a:lnTo>
                      <a:pt x="28" y="618"/>
                    </a:lnTo>
                    <a:lnTo>
                      <a:pt x="30" y="619"/>
                    </a:lnTo>
                    <a:lnTo>
                      <a:pt x="35" y="619"/>
                    </a:lnTo>
                    <a:lnTo>
                      <a:pt x="37" y="618"/>
                    </a:lnTo>
                    <a:lnTo>
                      <a:pt x="40" y="619"/>
                    </a:lnTo>
                    <a:lnTo>
                      <a:pt x="42" y="619"/>
                    </a:lnTo>
                    <a:lnTo>
                      <a:pt x="45" y="618"/>
                    </a:lnTo>
                    <a:lnTo>
                      <a:pt x="45" y="623"/>
                    </a:lnTo>
                    <a:lnTo>
                      <a:pt x="45" y="623"/>
                    </a:lnTo>
                    <a:lnTo>
                      <a:pt x="42" y="623"/>
                    </a:lnTo>
                    <a:lnTo>
                      <a:pt x="40" y="623"/>
                    </a:lnTo>
                    <a:lnTo>
                      <a:pt x="40" y="625"/>
                    </a:lnTo>
                    <a:lnTo>
                      <a:pt x="37" y="623"/>
                    </a:lnTo>
                    <a:lnTo>
                      <a:pt x="31" y="623"/>
                    </a:lnTo>
                    <a:lnTo>
                      <a:pt x="31" y="626"/>
                    </a:lnTo>
                    <a:lnTo>
                      <a:pt x="31" y="628"/>
                    </a:lnTo>
                    <a:lnTo>
                      <a:pt x="35" y="630"/>
                    </a:lnTo>
                    <a:lnTo>
                      <a:pt x="35" y="633"/>
                    </a:lnTo>
                    <a:lnTo>
                      <a:pt x="37" y="633"/>
                    </a:lnTo>
                    <a:lnTo>
                      <a:pt x="40" y="633"/>
                    </a:lnTo>
                    <a:lnTo>
                      <a:pt x="40" y="635"/>
                    </a:lnTo>
                    <a:lnTo>
                      <a:pt x="37" y="637"/>
                    </a:lnTo>
                    <a:lnTo>
                      <a:pt x="37" y="639"/>
                    </a:lnTo>
                    <a:lnTo>
                      <a:pt x="37" y="640"/>
                    </a:lnTo>
                    <a:lnTo>
                      <a:pt x="37" y="642"/>
                    </a:lnTo>
                    <a:lnTo>
                      <a:pt x="37" y="642"/>
                    </a:lnTo>
                    <a:lnTo>
                      <a:pt x="35" y="646"/>
                    </a:lnTo>
                    <a:lnTo>
                      <a:pt x="37" y="652"/>
                    </a:lnTo>
                    <a:lnTo>
                      <a:pt x="40" y="654"/>
                    </a:lnTo>
                    <a:lnTo>
                      <a:pt x="40" y="659"/>
                    </a:lnTo>
                    <a:lnTo>
                      <a:pt x="40" y="663"/>
                    </a:lnTo>
                    <a:lnTo>
                      <a:pt x="45" y="663"/>
                    </a:lnTo>
                    <a:lnTo>
                      <a:pt x="45" y="658"/>
                    </a:lnTo>
                    <a:lnTo>
                      <a:pt x="45" y="651"/>
                    </a:lnTo>
                    <a:lnTo>
                      <a:pt x="47" y="651"/>
                    </a:lnTo>
                    <a:lnTo>
                      <a:pt x="49" y="651"/>
                    </a:lnTo>
                    <a:lnTo>
                      <a:pt x="47" y="651"/>
                    </a:lnTo>
                    <a:lnTo>
                      <a:pt x="45" y="658"/>
                    </a:lnTo>
                    <a:lnTo>
                      <a:pt x="45" y="661"/>
                    </a:lnTo>
                    <a:lnTo>
                      <a:pt x="47" y="663"/>
                    </a:lnTo>
                    <a:lnTo>
                      <a:pt x="49" y="663"/>
                    </a:lnTo>
                    <a:lnTo>
                      <a:pt x="49" y="663"/>
                    </a:lnTo>
                    <a:lnTo>
                      <a:pt x="45" y="665"/>
                    </a:lnTo>
                    <a:lnTo>
                      <a:pt x="42" y="666"/>
                    </a:lnTo>
                    <a:lnTo>
                      <a:pt x="42" y="668"/>
                    </a:lnTo>
                    <a:lnTo>
                      <a:pt x="42" y="670"/>
                    </a:lnTo>
                    <a:lnTo>
                      <a:pt x="42" y="673"/>
                    </a:lnTo>
                    <a:lnTo>
                      <a:pt x="40" y="675"/>
                    </a:lnTo>
                    <a:lnTo>
                      <a:pt x="40" y="679"/>
                    </a:lnTo>
                    <a:lnTo>
                      <a:pt x="40" y="682"/>
                    </a:lnTo>
                    <a:lnTo>
                      <a:pt x="45" y="684"/>
                    </a:lnTo>
                    <a:lnTo>
                      <a:pt x="51" y="686"/>
                    </a:lnTo>
                    <a:lnTo>
                      <a:pt x="52" y="687"/>
                    </a:lnTo>
                    <a:lnTo>
                      <a:pt x="52" y="689"/>
                    </a:lnTo>
                    <a:lnTo>
                      <a:pt x="51" y="689"/>
                    </a:lnTo>
                    <a:lnTo>
                      <a:pt x="52" y="692"/>
                    </a:lnTo>
                    <a:lnTo>
                      <a:pt x="52" y="694"/>
                    </a:lnTo>
                    <a:lnTo>
                      <a:pt x="56" y="691"/>
                    </a:lnTo>
                    <a:lnTo>
                      <a:pt x="56" y="694"/>
                    </a:lnTo>
                    <a:lnTo>
                      <a:pt x="56" y="696"/>
                    </a:lnTo>
                    <a:lnTo>
                      <a:pt x="52" y="698"/>
                    </a:lnTo>
                    <a:lnTo>
                      <a:pt x="51" y="699"/>
                    </a:lnTo>
                    <a:lnTo>
                      <a:pt x="52" y="701"/>
                    </a:lnTo>
                    <a:lnTo>
                      <a:pt x="54" y="701"/>
                    </a:lnTo>
                    <a:lnTo>
                      <a:pt x="54" y="701"/>
                    </a:lnTo>
                    <a:lnTo>
                      <a:pt x="57" y="705"/>
                    </a:lnTo>
                    <a:lnTo>
                      <a:pt x="59" y="705"/>
                    </a:lnTo>
                    <a:lnTo>
                      <a:pt x="59" y="705"/>
                    </a:lnTo>
                    <a:lnTo>
                      <a:pt x="59" y="706"/>
                    </a:lnTo>
                    <a:lnTo>
                      <a:pt x="59" y="710"/>
                    </a:lnTo>
                    <a:lnTo>
                      <a:pt x="59" y="710"/>
                    </a:lnTo>
                    <a:lnTo>
                      <a:pt x="57" y="710"/>
                    </a:lnTo>
                    <a:lnTo>
                      <a:pt x="56" y="710"/>
                    </a:lnTo>
                    <a:lnTo>
                      <a:pt x="56" y="712"/>
                    </a:lnTo>
                    <a:lnTo>
                      <a:pt x="59" y="715"/>
                    </a:lnTo>
                    <a:lnTo>
                      <a:pt x="59" y="715"/>
                    </a:lnTo>
                    <a:lnTo>
                      <a:pt x="59" y="719"/>
                    </a:lnTo>
                    <a:lnTo>
                      <a:pt x="63" y="720"/>
                    </a:lnTo>
                    <a:lnTo>
                      <a:pt x="64" y="724"/>
                    </a:lnTo>
                    <a:lnTo>
                      <a:pt x="68" y="724"/>
                    </a:lnTo>
                    <a:lnTo>
                      <a:pt x="64" y="719"/>
                    </a:lnTo>
                    <a:lnTo>
                      <a:pt x="68" y="717"/>
                    </a:lnTo>
                    <a:lnTo>
                      <a:pt x="64" y="713"/>
                    </a:lnTo>
                    <a:lnTo>
                      <a:pt x="68" y="717"/>
                    </a:lnTo>
                    <a:lnTo>
                      <a:pt x="68" y="719"/>
                    </a:lnTo>
                    <a:lnTo>
                      <a:pt x="71" y="722"/>
                    </a:lnTo>
                    <a:lnTo>
                      <a:pt x="71" y="719"/>
                    </a:lnTo>
                    <a:lnTo>
                      <a:pt x="75" y="717"/>
                    </a:lnTo>
                    <a:lnTo>
                      <a:pt x="75" y="713"/>
                    </a:lnTo>
                    <a:lnTo>
                      <a:pt x="71" y="713"/>
                    </a:lnTo>
                    <a:lnTo>
                      <a:pt x="68" y="712"/>
                    </a:lnTo>
                    <a:lnTo>
                      <a:pt x="68" y="712"/>
                    </a:lnTo>
                    <a:lnTo>
                      <a:pt x="70" y="712"/>
                    </a:lnTo>
                    <a:lnTo>
                      <a:pt x="77" y="713"/>
                    </a:lnTo>
                    <a:lnTo>
                      <a:pt x="77" y="713"/>
                    </a:lnTo>
                    <a:lnTo>
                      <a:pt x="80" y="713"/>
                    </a:lnTo>
                    <a:lnTo>
                      <a:pt x="80" y="712"/>
                    </a:lnTo>
                    <a:lnTo>
                      <a:pt x="77" y="710"/>
                    </a:lnTo>
                    <a:lnTo>
                      <a:pt x="70" y="710"/>
                    </a:lnTo>
                    <a:lnTo>
                      <a:pt x="70" y="706"/>
                    </a:lnTo>
                    <a:lnTo>
                      <a:pt x="71" y="706"/>
                    </a:lnTo>
                    <a:lnTo>
                      <a:pt x="77" y="710"/>
                    </a:lnTo>
                    <a:lnTo>
                      <a:pt x="82" y="712"/>
                    </a:lnTo>
                    <a:lnTo>
                      <a:pt x="82" y="717"/>
                    </a:lnTo>
                    <a:lnTo>
                      <a:pt x="82" y="719"/>
                    </a:lnTo>
                    <a:lnTo>
                      <a:pt x="82" y="722"/>
                    </a:lnTo>
                    <a:lnTo>
                      <a:pt x="82" y="726"/>
                    </a:lnTo>
                    <a:lnTo>
                      <a:pt x="82" y="729"/>
                    </a:lnTo>
                    <a:lnTo>
                      <a:pt x="80" y="729"/>
                    </a:lnTo>
                    <a:lnTo>
                      <a:pt x="82" y="727"/>
                    </a:lnTo>
                    <a:lnTo>
                      <a:pt x="80" y="720"/>
                    </a:lnTo>
                    <a:lnTo>
                      <a:pt x="77" y="719"/>
                    </a:lnTo>
                    <a:lnTo>
                      <a:pt x="75" y="720"/>
                    </a:lnTo>
                    <a:lnTo>
                      <a:pt x="75" y="724"/>
                    </a:lnTo>
                    <a:lnTo>
                      <a:pt x="77" y="726"/>
                    </a:lnTo>
                    <a:lnTo>
                      <a:pt x="75" y="729"/>
                    </a:lnTo>
                    <a:lnTo>
                      <a:pt x="75" y="727"/>
                    </a:lnTo>
                    <a:lnTo>
                      <a:pt x="73" y="724"/>
                    </a:lnTo>
                    <a:lnTo>
                      <a:pt x="71" y="724"/>
                    </a:lnTo>
                    <a:lnTo>
                      <a:pt x="68" y="726"/>
                    </a:lnTo>
                    <a:lnTo>
                      <a:pt x="64" y="726"/>
                    </a:lnTo>
                    <a:lnTo>
                      <a:pt x="63" y="727"/>
                    </a:lnTo>
                    <a:lnTo>
                      <a:pt x="64" y="729"/>
                    </a:lnTo>
                    <a:lnTo>
                      <a:pt x="64" y="732"/>
                    </a:lnTo>
                    <a:lnTo>
                      <a:pt x="68" y="738"/>
                    </a:lnTo>
                    <a:lnTo>
                      <a:pt x="68" y="738"/>
                    </a:lnTo>
                    <a:lnTo>
                      <a:pt x="68" y="739"/>
                    </a:lnTo>
                    <a:lnTo>
                      <a:pt x="68" y="741"/>
                    </a:lnTo>
                    <a:lnTo>
                      <a:pt x="68" y="741"/>
                    </a:lnTo>
                    <a:lnTo>
                      <a:pt x="70" y="738"/>
                    </a:lnTo>
                    <a:lnTo>
                      <a:pt x="71" y="739"/>
                    </a:lnTo>
                    <a:lnTo>
                      <a:pt x="75" y="739"/>
                    </a:lnTo>
                    <a:lnTo>
                      <a:pt x="75" y="741"/>
                    </a:lnTo>
                    <a:lnTo>
                      <a:pt x="71" y="743"/>
                    </a:lnTo>
                    <a:lnTo>
                      <a:pt x="70" y="745"/>
                    </a:lnTo>
                    <a:lnTo>
                      <a:pt x="70" y="746"/>
                    </a:lnTo>
                    <a:lnTo>
                      <a:pt x="75" y="746"/>
                    </a:lnTo>
                    <a:lnTo>
                      <a:pt x="80" y="750"/>
                    </a:lnTo>
                    <a:lnTo>
                      <a:pt x="82" y="748"/>
                    </a:lnTo>
                    <a:lnTo>
                      <a:pt x="82" y="746"/>
                    </a:lnTo>
                    <a:lnTo>
                      <a:pt x="82" y="743"/>
                    </a:lnTo>
                    <a:lnTo>
                      <a:pt x="82" y="739"/>
                    </a:lnTo>
                    <a:lnTo>
                      <a:pt x="82" y="738"/>
                    </a:lnTo>
                    <a:lnTo>
                      <a:pt x="80" y="738"/>
                    </a:lnTo>
                    <a:lnTo>
                      <a:pt x="77" y="738"/>
                    </a:lnTo>
                    <a:lnTo>
                      <a:pt x="78" y="738"/>
                    </a:lnTo>
                    <a:lnTo>
                      <a:pt x="80" y="738"/>
                    </a:lnTo>
                    <a:lnTo>
                      <a:pt x="80" y="732"/>
                    </a:lnTo>
                    <a:lnTo>
                      <a:pt x="82" y="732"/>
                    </a:lnTo>
                    <a:lnTo>
                      <a:pt x="85" y="734"/>
                    </a:lnTo>
                    <a:lnTo>
                      <a:pt x="87" y="732"/>
                    </a:lnTo>
                    <a:lnTo>
                      <a:pt x="87" y="734"/>
                    </a:lnTo>
                    <a:lnTo>
                      <a:pt x="90" y="738"/>
                    </a:lnTo>
                    <a:lnTo>
                      <a:pt x="90" y="734"/>
                    </a:lnTo>
                    <a:lnTo>
                      <a:pt x="92" y="732"/>
                    </a:lnTo>
                    <a:lnTo>
                      <a:pt x="96" y="734"/>
                    </a:lnTo>
                    <a:lnTo>
                      <a:pt x="99" y="734"/>
                    </a:lnTo>
                    <a:lnTo>
                      <a:pt x="103" y="734"/>
                    </a:lnTo>
                    <a:lnTo>
                      <a:pt x="103" y="734"/>
                    </a:lnTo>
                    <a:lnTo>
                      <a:pt x="101" y="738"/>
                    </a:lnTo>
                    <a:lnTo>
                      <a:pt x="99" y="738"/>
                    </a:lnTo>
                    <a:lnTo>
                      <a:pt x="97" y="738"/>
                    </a:lnTo>
                    <a:lnTo>
                      <a:pt x="94" y="738"/>
                    </a:lnTo>
                    <a:lnTo>
                      <a:pt x="92" y="738"/>
                    </a:lnTo>
                    <a:lnTo>
                      <a:pt x="87" y="741"/>
                    </a:lnTo>
                    <a:lnTo>
                      <a:pt x="87" y="741"/>
                    </a:lnTo>
                    <a:lnTo>
                      <a:pt x="85" y="741"/>
                    </a:lnTo>
                    <a:lnTo>
                      <a:pt x="82" y="743"/>
                    </a:lnTo>
                    <a:lnTo>
                      <a:pt x="82" y="746"/>
                    </a:lnTo>
                    <a:lnTo>
                      <a:pt x="82" y="748"/>
                    </a:lnTo>
                    <a:lnTo>
                      <a:pt x="82" y="750"/>
                    </a:lnTo>
                    <a:lnTo>
                      <a:pt x="82" y="752"/>
                    </a:lnTo>
                    <a:lnTo>
                      <a:pt x="82" y="752"/>
                    </a:lnTo>
                    <a:lnTo>
                      <a:pt x="82" y="753"/>
                    </a:lnTo>
                    <a:lnTo>
                      <a:pt x="82" y="755"/>
                    </a:lnTo>
                    <a:lnTo>
                      <a:pt x="87" y="757"/>
                    </a:lnTo>
                    <a:lnTo>
                      <a:pt x="90" y="760"/>
                    </a:lnTo>
                    <a:lnTo>
                      <a:pt x="90" y="760"/>
                    </a:lnTo>
                    <a:lnTo>
                      <a:pt x="90" y="757"/>
                    </a:lnTo>
                    <a:lnTo>
                      <a:pt x="90" y="755"/>
                    </a:lnTo>
                    <a:lnTo>
                      <a:pt x="92" y="753"/>
                    </a:lnTo>
                    <a:lnTo>
                      <a:pt x="96" y="753"/>
                    </a:lnTo>
                    <a:lnTo>
                      <a:pt x="96" y="752"/>
                    </a:lnTo>
                    <a:lnTo>
                      <a:pt x="92" y="748"/>
                    </a:lnTo>
                    <a:lnTo>
                      <a:pt x="97" y="746"/>
                    </a:lnTo>
                    <a:lnTo>
                      <a:pt x="101" y="745"/>
                    </a:lnTo>
                    <a:lnTo>
                      <a:pt x="103" y="739"/>
                    </a:lnTo>
                    <a:lnTo>
                      <a:pt x="106" y="739"/>
                    </a:lnTo>
                    <a:lnTo>
                      <a:pt x="106" y="739"/>
                    </a:lnTo>
                    <a:lnTo>
                      <a:pt x="108" y="741"/>
                    </a:lnTo>
                    <a:lnTo>
                      <a:pt x="110" y="741"/>
                    </a:lnTo>
                    <a:lnTo>
                      <a:pt x="110" y="741"/>
                    </a:lnTo>
                    <a:lnTo>
                      <a:pt x="108" y="743"/>
                    </a:lnTo>
                    <a:lnTo>
                      <a:pt x="106" y="746"/>
                    </a:lnTo>
                    <a:lnTo>
                      <a:pt x="106" y="748"/>
                    </a:lnTo>
                    <a:lnTo>
                      <a:pt x="103" y="752"/>
                    </a:lnTo>
                    <a:lnTo>
                      <a:pt x="103" y="755"/>
                    </a:lnTo>
                    <a:lnTo>
                      <a:pt x="104" y="757"/>
                    </a:lnTo>
                    <a:lnTo>
                      <a:pt x="103" y="757"/>
                    </a:lnTo>
                    <a:lnTo>
                      <a:pt x="99" y="760"/>
                    </a:lnTo>
                    <a:lnTo>
                      <a:pt x="99" y="757"/>
                    </a:lnTo>
                    <a:lnTo>
                      <a:pt x="101" y="757"/>
                    </a:lnTo>
                    <a:lnTo>
                      <a:pt x="101" y="753"/>
                    </a:lnTo>
                    <a:lnTo>
                      <a:pt x="99" y="753"/>
                    </a:lnTo>
                    <a:lnTo>
                      <a:pt x="97" y="753"/>
                    </a:lnTo>
                    <a:lnTo>
                      <a:pt x="97" y="757"/>
                    </a:lnTo>
                    <a:lnTo>
                      <a:pt x="96" y="755"/>
                    </a:lnTo>
                    <a:lnTo>
                      <a:pt x="94" y="757"/>
                    </a:lnTo>
                    <a:lnTo>
                      <a:pt x="92" y="757"/>
                    </a:lnTo>
                    <a:lnTo>
                      <a:pt x="96" y="760"/>
                    </a:lnTo>
                    <a:lnTo>
                      <a:pt x="101" y="766"/>
                    </a:lnTo>
                    <a:lnTo>
                      <a:pt x="106" y="766"/>
                    </a:lnTo>
                    <a:lnTo>
                      <a:pt x="110" y="769"/>
                    </a:lnTo>
                    <a:lnTo>
                      <a:pt x="110" y="769"/>
                    </a:lnTo>
                    <a:lnTo>
                      <a:pt x="113" y="769"/>
                    </a:lnTo>
                    <a:lnTo>
                      <a:pt x="113" y="769"/>
                    </a:lnTo>
                    <a:lnTo>
                      <a:pt x="117" y="764"/>
                    </a:lnTo>
                    <a:lnTo>
                      <a:pt x="115" y="757"/>
                    </a:lnTo>
                    <a:lnTo>
                      <a:pt x="115" y="757"/>
                    </a:lnTo>
                    <a:lnTo>
                      <a:pt x="115" y="753"/>
                    </a:lnTo>
                    <a:lnTo>
                      <a:pt x="115" y="750"/>
                    </a:lnTo>
                    <a:lnTo>
                      <a:pt x="115" y="745"/>
                    </a:lnTo>
                    <a:lnTo>
                      <a:pt x="115" y="739"/>
                    </a:lnTo>
                    <a:lnTo>
                      <a:pt x="115" y="738"/>
                    </a:lnTo>
                    <a:lnTo>
                      <a:pt x="120" y="734"/>
                    </a:lnTo>
                    <a:lnTo>
                      <a:pt x="123" y="732"/>
                    </a:lnTo>
                    <a:lnTo>
                      <a:pt x="125" y="729"/>
                    </a:lnTo>
                    <a:lnTo>
                      <a:pt x="130" y="729"/>
                    </a:lnTo>
                    <a:lnTo>
                      <a:pt x="130" y="729"/>
                    </a:lnTo>
                    <a:lnTo>
                      <a:pt x="130" y="726"/>
                    </a:lnTo>
                    <a:lnTo>
                      <a:pt x="132" y="722"/>
                    </a:lnTo>
                    <a:lnTo>
                      <a:pt x="136" y="722"/>
                    </a:lnTo>
                    <a:lnTo>
                      <a:pt x="139" y="724"/>
                    </a:lnTo>
                    <a:lnTo>
                      <a:pt x="144" y="724"/>
                    </a:lnTo>
                    <a:lnTo>
                      <a:pt x="144" y="724"/>
                    </a:lnTo>
                    <a:lnTo>
                      <a:pt x="144" y="724"/>
                    </a:lnTo>
                    <a:lnTo>
                      <a:pt x="144" y="724"/>
                    </a:lnTo>
                    <a:lnTo>
                      <a:pt x="144" y="724"/>
                    </a:lnTo>
                    <a:close/>
                    <a:moveTo>
                      <a:pt x="177" y="814"/>
                    </a:moveTo>
                    <a:lnTo>
                      <a:pt x="177" y="816"/>
                    </a:lnTo>
                    <a:lnTo>
                      <a:pt x="181" y="814"/>
                    </a:lnTo>
                    <a:lnTo>
                      <a:pt x="177" y="814"/>
                    </a:lnTo>
                    <a:lnTo>
                      <a:pt x="177" y="814"/>
                    </a:lnTo>
                    <a:lnTo>
                      <a:pt x="177" y="814"/>
                    </a:lnTo>
                    <a:lnTo>
                      <a:pt x="177" y="814"/>
                    </a:lnTo>
                    <a:lnTo>
                      <a:pt x="177" y="814"/>
                    </a:lnTo>
                    <a:lnTo>
                      <a:pt x="177" y="814"/>
                    </a:lnTo>
                    <a:close/>
                    <a:moveTo>
                      <a:pt x="23" y="501"/>
                    </a:moveTo>
                    <a:lnTo>
                      <a:pt x="19" y="499"/>
                    </a:lnTo>
                    <a:lnTo>
                      <a:pt x="18" y="499"/>
                    </a:lnTo>
                    <a:lnTo>
                      <a:pt x="18" y="503"/>
                    </a:lnTo>
                    <a:lnTo>
                      <a:pt x="23" y="508"/>
                    </a:lnTo>
                    <a:lnTo>
                      <a:pt x="21" y="508"/>
                    </a:lnTo>
                    <a:lnTo>
                      <a:pt x="24" y="512"/>
                    </a:lnTo>
                    <a:lnTo>
                      <a:pt x="23" y="512"/>
                    </a:lnTo>
                    <a:lnTo>
                      <a:pt x="19" y="512"/>
                    </a:lnTo>
                    <a:lnTo>
                      <a:pt x="19" y="513"/>
                    </a:lnTo>
                    <a:lnTo>
                      <a:pt x="19" y="517"/>
                    </a:lnTo>
                    <a:lnTo>
                      <a:pt x="19" y="519"/>
                    </a:lnTo>
                    <a:lnTo>
                      <a:pt x="14" y="519"/>
                    </a:lnTo>
                    <a:lnTo>
                      <a:pt x="11" y="519"/>
                    </a:lnTo>
                    <a:lnTo>
                      <a:pt x="12" y="513"/>
                    </a:lnTo>
                    <a:lnTo>
                      <a:pt x="11" y="503"/>
                    </a:lnTo>
                    <a:lnTo>
                      <a:pt x="11" y="499"/>
                    </a:lnTo>
                    <a:lnTo>
                      <a:pt x="9" y="499"/>
                    </a:lnTo>
                    <a:lnTo>
                      <a:pt x="7" y="496"/>
                    </a:lnTo>
                    <a:lnTo>
                      <a:pt x="9" y="494"/>
                    </a:lnTo>
                    <a:lnTo>
                      <a:pt x="11" y="493"/>
                    </a:lnTo>
                    <a:lnTo>
                      <a:pt x="11" y="489"/>
                    </a:lnTo>
                    <a:lnTo>
                      <a:pt x="11" y="487"/>
                    </a:lnTo>
                    <a:lnTo>
                      <a:pt x="11" y="486"/>
                    </a:lnTo>
                    <a:lnTo>
                      <a:pt x="12" y="484"/>
                    </a:lnTo>
                    <a:lnTo>
                      <a:pt x="14" y="484"/>
                    </a:lnTo>
                    <a:lnTo>
                      <a:pt x="18" y="486"/>
                    </a:lnTo>
                    <a:lnTo>
                      <a:pt x="21" y="489"/>
                    </a:lnTo>
                    <a:lnTo>
                      <a:pt x="21" y="494"/>
                    </a:lnTo>
                    <a:lnTo>
                      <a:pt x="21" y="496"/>
                    </a:lnTo>
                    <a:lnTo>
                      <a:pt x="21" y="499"/>
                    </a:lnTo>
                    <a:lnTo>
                      <a:pt x="18" y="496"/>
                    </a:lnTo>
                    <a:lnTo>
                      <a:pt x="23" y="499"/>
                    </a:lnTo>
                    <a:lnTo>
                      <a:pt x="23" y="501"/>
                    </a:lnTo>
                    <a:lnTo>
                      <a:pt x="23" y="501"/>
                    </a:lnTo>
                    <a:lnTo>
                      <a:pt x="23" y="501"/>
                    </a:lnTo>
                    <a:lnTo>
                      <a:pt x="23" y="501"/>
                    </a:lnTo>
                    <a:lnTo>
                      <a:pt x="23" y="501"/>
                    </a:lnTo>
                    <a:close/>
                    <a:moveTo>
                      <a:pt x="26" y="494"/>
                    </a:moveTo>
                    <a:lnTo>
                      <a:pt x="28" y="494"/>
                    </a:lnTo>
                    <a:lnTo>
                      <a:pt x="30" y="496"/>
                    </a:lnTo>
                    <a:lnTo>
                      <a:pt x="28" y="496"/>
                    </a:lnTo>
                    <a:lnTo>
                      <a:pt x="26" y="494"/>
                    </a:lnTo>
                    <a:lnTo>
                      <a:pt x="26" y="494"/>
                    </a:lnTo>
                    <a:lnTo>
                      <a:pt x="26" y="494"/>
                    </a:lnTo>
                    <a:lnTo>
                      <a:pt x="26" y="494"/>
                    </a:lnTo>
                    <a:close/>
                    <a:moveTo>
                      <a:pt x="5" y="527"/>
                    </a:moveTo>
                    <a:lnTo>
                      <a:pt x="7" y="526"/>
                    </a:lnTo>
                    <a:lnTo>
                      <a:pt x="11" y="526"/>
                    </a:lnTo>
                    <a:lnTo>
                      <a:pt x="12" y="527"/>
                    </a:lnTo>
                    <a:lnTo>
                      <a:pt x="9" y="527"/>
                    </a:lnTo>
                    <a:lnTo>
                      <a:pt x="5" y="527"/>
                    </a:lnTo>
                    <a:lnTo>
                      <a:pt x="5" y="527"/>
                    </a:lnTo>
                    <a:lnTo>
                      <a:pt x="5" y="527"/>
                    </a:lnTo>
                    <a:lnTo>
                      <a:pt x="5" y="527"/>
                    </a:lnTo>
                    <a:close/>
                    <a:moveTo>
                      <a:pt x="30" y="531"/>
                    </a:moveTo>
                    <a:lnTo>
                      <a:pt x="33" y="527"/>
                    </a:lnTo>
                    <a:lnTo>
                      <a:pt x="33" y="531"/>
                    </a:lnTo>
                    <a:lnTo>
                      <a:pt x="31" y="533"/>
                    </a:lnTo>
                    <a:lnTo>
                      <a:pt x="30" y="531"/>
                    </a:lnTo>
                    <a:lnTo>
                      <a:pt x="30" y="531"/>
                    </a:lnTo>
                    <a:lnTo>
                      <a:pt x="30" y="531"/>
                    </a:lnTo>
                    <a:lnTo>
                      <a:pt x="30" y="531"/>
                    </a:lnTo>
                    <a:close/>
                    <a:moveTo>
                      <a:pt x="24" y="531"/>
                    </a:moveTo>
                    <a:lnTo>
                      <a:pt x="26" y="531"/>
                    </a:lnTo>
                    <a:lnTo>
                      <a:pt x="28" y="533"/>
                    </a:lnTo>
                    <a:lnTo>
                      <a:pt x="24" y="536"/>
                    </a:lnTo>
                    <a:lnTo>
                      <a:pt x="24" y="533"/>
                    </a:lnTo>
                    <a:lnTo>
                      <a:pt x="23" y="531"/>
                    </a:lnTo>
                    <a:lnTo>
                      <a:pt x="24" y="531"/>
                    </a:lnTo>
                    <a:lnTo>
                      <a:pt x="24" y="531"/>
                    </a:lnTo>
                    <a:lnTo>
                      <a:pt x="24" y="531"/>
                    </a:lnTo>
                    <a:lnTo>
                      <a:pt x="24" y="531"/>
                    </a:lnTo>
                    <a:close/>
                    <a:moveTo>
                      <a:pt x="18" y="527"/>
                    </a:moveTo>
                    <a:lnTo>
                      <a:pt x="18" y="527"/>
                    </a:lnTo>
                    <a:lnTo>
                      <a:pt x="21" y="527"/>
                    </a:lnTo>
                    <a:lnTo>
                      <a:pt x="18" y="531"/>
                    </a:lnTo>
                    <a:lnTo>
                      <a:pt x="18" y="527"/>
                    </a:lnTo>
                    <a:lnTo>
                      <a:pt x="18" y="527"/>
                    </a:lnTo>
                    <a:lnTo>
                      <a:pt x="18" y="527"/>
                    </a:lnTo>
                    <a:lnTo>
                      <a:pt x="18" y="527"/>
                    </a:lnTo>
                    <a:close/>
                    <a:moveTo>
                      <a:pt x="18" y="536"/>
                    </a:moveTo>
                    <a:lnTo>
                      <a:pt x="18" y="536"/>
                    </a:lnTo>
                    <a:lnTo>
                      <a:pt x="19" y="536"/>
                    </a:lnTo>
                    <a:lnTo>
                      <a:pt x="19" y="538"/>
                    </a:lnTo>
                    <a:lnTo>
                      <a:pt x="18" y="536"/>
                    </a:lnTo>
                    <a:lnTo>
                      <a:pt x="18" y="536"/>
                    </a:lnTo>
                    <a:lnTo>
                      <a:pt x="18" y="536"/>
                    </a:lnTo>
                    <a:lnTo>
                      <a:pt x="18" y="536"/>
                    </a:lnTo>
                    <a:close/>
                    <a:moveTo>
                      <a:pt x="14" y="539"/>
                    </a:moveTo>
                    <a:lnTo>
                      <a:pt x="14" y="538"/>
                    </a:lnTo>
                    <a:lnTo>
                      <a:pt x="18" y="538"/>
                    </a:lnTo>
                    <a:lnTo>
                      <a:pt x="18" y="539"/>
                    </a:lnTo>
                    <a:lnTo>
                      <a:pt x="18" y="541"/>
                    </a:lnTo>
                    <a:lnTo>
                      <a:pt x="14" y="541"/>
                    </a:lnTo>
                    <a:lnTo>
                      <a:pt x="14" y="541"/>
                    </a:lnTo>
                    <a:lnTo>
                      <a:pt x="14" y="539"/>
                    </a:lnTo>
                    <a:lnTo>
                      <a:pt x="14" y="539"/>
                    </a:lnTo>
                    <a:lnTo>
                      <a:pt x="14" y="539"/>
                    </a:lnTo>
                    <a:lnTo>
                      <a:pt x="14" y="539"/>
                    </a:lnTo>
                    <a:close/>
                    <a:moveTo>
                      <a:pt x="11" y="545"/>
                    </a:moveTo>
                    <a:lnTo>
                      <a:pt x="12" y="548"/>
                    </a:lnTo>
                    <a:lnTo>
                      <a:pt x="11" y="550"/>
                    </a:lnTo>
                    <a:lnTo>
                      <a:pt x="9" y="548"/>
                    </a:lnTo>
                    <a:lnTo>
                      <a:pt x="11" y="545"/>
                    </a:lnTo>
                    <a:lnTo>
                      <a:pt x="11" y="545"/>
                    </a:lnTo>
                    <a:lnTo>
                      <a:pt x="11" y="545"/>
                    </a:lnTo>
                    <a:lnTo>
                      <a:pt x="11" y="545"/>
                    </a:lnTo>
                    <a:close/>
                    <a:moveTo>
                      <a:pt x="26" y="545"/>
                    </a:moveTo>
                    <a:lnTo>
                      <a:pt x="28" y="548"/>
                    </a:lnTo>
                    <a:lnTo>
                      <a:pt x="24" y="548"/>
                    </a:lnTo>
                    <a:lnTo>
                      <a:pt x="26" y="545"/>
                    </a:lnTo>
                    <a:lnTo>
                      <a:pt x="26" y="545"/>
                    </a:lnTo>
                    <a:lnTo>
                      <a:pt x="26" y="545"/>
                    </a:lnTo>
                    <a:lnTo>
                      <a:pt x="26" y="545"/>
                    </a:lnTo>
                    <a:close/>
                    <a:moveTo>
                      <a:pt x="21" y="543"/>
                    </a:moveTo>
                    <a:lnTo>
                      <a:pt x="24" y="541"/>
                    </a:lnTo>
                    <a:lnTo>
                      <a:pt x="24" y="546"/>
                    </a:lnTo>
                    <a:lnTo>
                      <a:pt x="21" y="543"/>
                    </a:lnTo>
                    <a:lnTo>
                      <a:pt x="21" y="543"/>
                    </a:lnTo>
                    <a:lnTo>
                      <a:pt x="21" y="543"/>
                    </a:lnTo>
                    <a:lnTo>
                      <a:pt x="21" y="543"/>
                    </a:lnTo>
                    <a:close/>
                    <a:moveTo>
                      <a:pt x="14" y="569"/>
                    </a:moveTo>
                    <a:lnTo>
                      <a:pt x="14" y="569"/>
                    </a:lnTo>
                    <a:lnTo>
                      <a:pt x="18" y="572"/>
                    </a:lnTo>
                    <a:lnTo>
                      <a:pt x="14" y="572"/>
                    </a:lnTo>
                    <a:lnTo>
                      <a:pt x="14" y="569"/>
                    </a:lnTo>
                    <a:lnTo>
                      <a:pt x="14" y="569"/>
                    </a:lnTo>
                    <a:lnTo>
                      <a:pt x="14" y="569"/>
                    </a:lnTo>
                    <a:lnTo>
                      <a:pt x="14" y="569"/>
                    </a:lnTo>
                    <a:close/>
                    <a:moveTo>
                      <a:pt x="14" y="548"/>
                    </a:moveTo>
                    <a:lnTo>
                      <a:pt x="14" y="545"/>
                    </a:lnTo>
                    <a:lnTo>
                      <a:pt x="14" y="543"/>
                    </a:lnTo>
                    <a:lnTo>
                      <a:pt x="18" y="543"/>
                    </a:lnTo>
                    <a:lnTo>
                      <a:pt x="18" y="546"/>
                    </a:lnTo>
                    <a:lnTo>
                      <a:pt x="18" y="546"/>
                    </a:lnTo>
                    <a:lnTo>
                      <a:pt x="14" y="548"/>
                    </a:lnTo>
                    <a:lnTo>
                      <a:pt x="14" y="548"/>
                    </a:lnTo>
                    <a:lnTo>
                      <a:pt x="14" y="548"/>
                    </a:lnTo>
                    <a:lnTo>
                      <a:pt x="14" y="548"/>
                    </a:lnTo>
                    <a:close/>
                    <a:moveTo>
                      <a:pt x="7" y="553"/>
                    </a:moveTo>
                    <a:lnTo>
                      <a:pt x="4" y="552"/>
                    </a:lnTo>
                    <a:lnTo>
                      <a:pt x="4" y="550"/>
                    </a:lnTo>
                    <a:lnTo>
                      <a:pt x="7" y="550"/>
                    </a:lnTo>
                    <a:lnTo>
                      <a:pt x="9" y="552"/>
                    </a:lnTo>
                    <a:lnTo>
                      <a:pt x="7" y="553"/>
                    </a:lnTo>
                    <a:lnTo>
                      <a:pt x="7" y="553"/>
                    </a:lnTo>
                    <a:lnTo>
                      <a:pt x="7" y="553"/>
                    </a:lnTo>
                    <a:lnTo>
                      <a:pt x="7" y="553"/>
                    </a:lnTo>
                    <a:close/>
                    <a:moveTo>
                      <a:pt x="19" y="564"/>
                    </a:moveTo>
                    <a:lnTo>
                      <a:pt x="21" y="564"/>
                    </a:lnTo>
                    <a:lnTo>
                      <a:pt x="21" y="567"/>
                    </a:lnTo>
                    <a:lnTo>
                      <a:pt x="19" y="564"/>
                    </a:lnTo>
                    <a:lnTo>
                      <a:pt x="19" y="564"/>
                    </a:lnTo>
                    <a:lnTo>
                      <a:pt x="19" y="564"/>
                    </a:lnTo>
                    <a:lnTo>
                      <a:pt x="19" y="564"/>
                    </a:lnTo>
                    <a:close/>
                    <a:moveTo>
                      <a:pt x="23" y="569"/>
                    </a:moveTo>
                    <a:lnTo>
                      <a:pt x="26" y="569"/>
                    </a:lnTo>
                    <a:lnTo>
                      <a:pt x="24" y="571"/>
                    </a:lnTo>
                    <a:lnTo>
                      <a:pt x="23" y="569"/>
                    </a:lnTo>
                    <a:lnTo>
                      <a:pt x="23" y="569"/>
                    </a:lnTo>
                    <a:lnTo>
                      <a:pt x="23" y="569"/>
                    </a:lnTo>
                    <a:lnTo>
                      <a:pt x="23" y="569"/>
                    </a:lnTo>
                    <a:close/>
                    <a:moveTo>
                      <a:pt x="30" y="538"/>
                    </a:moveTo>
                    <a:lnTo>
                      <a:pt x="31" y="538"/>
                    </a:lnTo>
                    <a:lnTo>
                      <a:pt x="35" y="539"/>
                    </a:lnTo>
                    <a:lnTo>
                      <a:pt x="31" y="539"/>
                    </a:lnTo>
                    <a:lnTo>
                      <a:pt x="30" y="538"/>
                    </a:lnTo>
                    <a:lnTo>
                      <a:pt x="30" y="538"/>
                    </a:lnTo>
                    <a:lnTo>
                      <a:pt x="30" y="538"/>
                    </a:lnTo>
                    <a:lnTo>
                      <a:pt x="30" y="538"/>
                    </a:lnTo>
                    <a:close/>
                    <a:moveTo>
                      <a:pt x="37" y="541"/>
                    </a:moveTo>
                    <a:lnTo>
                      <a:pt x="37" y="541"/>
                    </a:lnTo>
                    <a:lnTo>
                      <a:pt x="40" y="545"/>
                    </a:lnTo>
                    <a:lnTo>
                      <a:pt x="42" y="548"/>
                    </a:lnTo>
                    <a:lnTo>
                      <a:pt x="40" y="550"/>
                    </a:lnTo>
                    <a:lnTo>
                      <a:pt x="40" y="553"/>
                    </a:lnTo>
                    <a:lnTo>
                      <a:pt x="37" y="553"/>
                    </a:lnTo>
                    <a:lnTo>
                      <a:pt x="37" y="553"/>
                    </a:lnTo>
                    <a:lnTo>
                      <a:pt x="33" y="552"/>
                    </a:lnTo>
                    <a:lnTo>
                      <a:pt x="31" y="555"/>
                    </a:lnTo>
                    <a:lnTo>
                      <a:pt x="31" y="552"/>
                    </a:lnTo>
                    <a:lnTo>
                      <a:pt x="30" y="548"/>
                    </a:lnTo>
                    <a:lnTo>
                      <a:pt x="31" y="543"/>
                    </a:lnTo>
                    <a:lnTo>
                      <a:pt x="37" y="541"/>
                    </a:lnTo>
                    <a:lnTo>
                      <a:pt x="37" y="541"/>
                    </a:lnTo>
                    <a:lnTo>
                      <a:pt x="37" y="541"/>
                    </a:lnTo>
                    <a:lnTo>
                      <a:pt x="37" y="541"/>
                    </a:lnTo>
                    <a:close/>
                    <a:moveTo>
                      <a:pt x="18" y="552"/>
                    </a:moveTo>
                    <a:lnTo>
                      <a:pt x="18" y="550"/>
                    </a:lnTo>
                    <a:lnTo>
                      <a:pt x="24" y="550"/>
                    </a:lnTo>
                    <a:lnTo>
                      <a:pt x="23" y="552"/>
                    </a:lnTo>
                    <a:lnTo>
                      <a:pt x="18" y="552"/>
                    </a:lnTo>
                    <a:lnTo>
                      <a:pt x="18" y="553"/>
                    </a:lnTo>
                    <a:lnTo>
                      <a:pt x="18" y="553"/>
                    </a:lnTo>
                    <a:lnTo>
                      <a:pt x="18" y="552"/>
                    </a:lnTo>
                    <a:lnTo>
                      <a:pt x="18" y="552"/>
                    </a:lnTo>
                    <a:lnTo>
                      <a:pt x="18" y="552"/>
                    </a:lnTo>
                    <a:lnTo>
                      <a:pt x="18" y="552"/>
                    </a:lnTo>
                    <a:close/>
                    <a:moveTo>
                      <a:pt x="19" y="559"/>
                    </a:moveTo>
                    <a:lnTo>
                      <a:pt x="18" y="555"/>
                    </a:lnTo>
                    <a:lnTo>
                      <a:pt x="23" y="555"/>
                    </a:lnTo>
                    <a:lnTo>
                      <a:pt x="24" y="555"/>
                    </a:lnTo>
                    <a:lnTo>
                      <a:pt x="24" y="559"/>
                    </a:lnTo>
                    <a:lnTo>
                      <a:pt x="19" y="559"/>
                    </a:lnTo>
                    <a:lnTo>
                      <a:pt x="19" y="559"/>
                    </a:lnTo>
                    <a:lnTo>
                      <a:pt x="19" y="559"/>
                    </a:lnTo>
                    <a:lnTo>
                      <a:pt x="19" y="559"/>
                    </a:lnTo>
                    <a:close/>
                    <a:moveTo>
                      <a:pt x="21" y="560"/>
                    </a:moveTo>
                    <a:lnTo>
                      <a:pt x="24" y="559"/>
                    </a:lnTo>
                    <a:lnTo>
                      <a:pt x="28" y="559"/>
                    </a:lnTo>
                    <a:lnTo>
                      <a:pt x="28" y="564"/>
                    </a:lnTo>
                    <a:lnTo>
                      <a:pt x="26" y="567"/>
                    </a:lnTo>
                    <a:lnTo>
                      <a:pt x="24" y="566"/>
                    </a:lnTo>
                    <a:lnTo>
                      <a:pt x="23" y="562"/>
                    </a:lnTo>
                    <a:lnTo>
                      <a:pt x="21" y="560"/>
                    </a:lnTo>
                    <a:lnTo>
                      <a:pt x="21" y="560"/>
                    </a:lnTo>
                    <a:lnTo>
                      <a:pt x="21" y="560"/>
                    </a:lnTo>
                    <a:lnTo>
                      <a:pt x="21" y="560"/>
                    </a:lnTo>
                    <a:close/>
                    <a:moveTo>
                      <a:pt x="18" y="569"/>
                    </a:moveTo>
                    <a:lnTo>
                      <a:pt x="18" y="567"/>
                    </a:lnTo>
                    <a:lnTo>
                      <a:pt x="19" y="569"/>
                    </a:lnTo>
                    <a:lnTo>
                      <a:pt x="21" y="569"/>
                    </a:lnTo>
                    <a:lnTo>
                      <a:pt x="23" y="572"/>
                    </a:lnTo>
                    <a:lnTo>
                      <a:pt x="19" y="572"/>
                    </a:lnTo>
                    <a:lnTo>
                      <a:pt x="18" y="569"/>
                    </a:lnTo>
                    <a:lnTo>
                      <a:pt x="18" y="569"/>
                    </a:lnTo>
                    <a:lnTo>
                      <a:pt x="18" y="569"/>
                    </a:lnTo>
                    <a:lnTo>
                      <a:pt x="18" y="569"/>
                    </a:lnTo>
                    <a:close/>
                    <a:moveTo>
                      <a:pt x="26" y="637"/>
                    </a:moveTo>
                    <a:lnTo>
                      <a:pt x="28" y="635"/>
                    </a:lnTo>
                    <a:lnTo>
                      <a:pt x="26" y="633"/>
                    </a:lnTo>
                    <a:lnTo>
                      <a:pt x="24" y="635"/>
                    </a:lnTo>
                    <a:lnTo>
                      <a:pt x="21" y="628"/>
                    </a:lnTo>
                    <a:lnTo>
                      <a:pt x="18" y="625"/>
                    </a:lnTo>
                    <a:lnTo>
                      <a:pt x="19" y="623"/>
                    </a:lnTo>
                    <a:lnTo>
                      <a:pt x="23" y="623"/>
                    </a:lnTo>
                    <a:lnTo>
                      <a:pt x="24" y="623"/>
                    </a:lnTo>
                    <a:lnTo>
                      <a:pt x="26" y="626"/>
                    </a:lnTo>
                    <a:lnTo>
                      <a:pt x="30" y="628"/>
                    </a:lnTo>
                    <a:lnTo>
                      <a:pt x="30" y="632"/>
                    </a:lnTo>
                    <a:lnTo>
                      <a:pt x="31" y="635"/>
                    </a:lnTo>
                    <a:lnTo>
                      <a:pt x="33" y="640"/>
                    </a:lnTo>
                    <a:lnTo>
                      <a:pt x="30" y="640"/>
                    </a:lnTo>
                    <a:lnTo>
                      <a:pt x="26" y="640"/>
                    </a:lnTo>
                    <a:lnTo>
                      <a:pt x="26" y="637"/>
                    </a:lnTo>
                    <a:lnTo>
                      <a:pt x="26" y="637"/>
                    </a:lnTo>
                    <a:lnTo>
                      <a:pt x="26" y="637"/>
                    </a:lnTo>
                    <a:lnTo>
                      <a:pt x="26" y="637"/>
                    </a:lnTo>
                    <a:close/>
                    <a:moveTo>
                      <a:pt x="14" y="630"/>
                    </a:moveTo>
                    <a:lnTo>
                      <a:pt x="14" y="628"/>
                    </a:lnTo>
                    <a:lnTo>
                      <a:pt x="14" y="626"/>
                    </a:lnTo>
                    <a:lnTo>
                      <a:pt x="18" y="626"/>
                    </a:lnTo>
                    <a:lnTo>
                      <a:pt x="21" y="635"/>
                    </a:lnTo>
                    <a:lnTo>
                      <a:pt x="24" y="639"/>
                    </a:lnTo>
                    <a:lnTo>
                      <a:pt x="24" y="642"/>
                    </a:lnTo>
                    <a:lnTo>
                      <a:pt x="23" y="646"/>
                    </a:lnTo>
                    <a:lnTo>
                      <a:pt x="19" y="642"/>
                    </a:lnTo>
                    <a:lnTo>
                      <a:pt x="19" y="639"/>
                    </a:lnTo>
                    <a:lnTo>
                      <a:pt x="19" y="637"/>
                    </a:lnTo>
                    <a:lnTo>
                      <a:pt x="18" y="635"/>
                    </a:lnTo>
                    <a:lnTo>
                      <a:pt x="14" y="633"/>
                    </a:lnTo>
                    <a:lnTo>
                      <a:pt x="14" y="630"/>
                    </a:lnTo>
                    <a:lnTo>
                      <a:pt x="14" y="630"/>
                    </a:lnTo>
                    <a:lnTo>
                      <a:pt x="14" y="630"/>
                    </a:lnTo>
                    <a:lnTo>
                      <a:pt x="14" y="630"/>
                    </a:lnTo>
                    <a:close/>
                    <a:moveTo>
                      <a:pt x="14" y="635"/>
                    </a:moveTo>
                    <a:lnTo>
                      <a:pt x="14" y="637"/>
                    </a:lnTo>
                    <a:lnTo>
                      <a:pt x="18" y="637"/>
                    </a:lnTo>
                    <a:lnTo>
                      <a:pt x="18" y="640"/>
                    </a:lnTo>
                    <a:lnTo>
                      <a:pt x="18" y="642"/>
                    </a:lnTo>
                    <a:lnTo>
                      <a:pt x="18" y="642"/>
                    </a:lnTo>
                    <a:lnTo>
                      <a:pt x="18" y="642"/>
                    </a:lnTo>
                    <a:lnTo>
                      <a:pt x="14" y="640"/>
                    </a:lnTo>
                    <a:lnTo>
                      <a:pt x="14" y="635"/>
                    </a:lnTo>
                    <a:lnTo>
                      <a:pt x="14" y="635"/>
                    </a:lnTo>
                    <a:lnTo>
                      <a:pt x="14" y="635"/>
                    </a:lnTo>
                    <a:lnTo>
                      <a:pt x="14" y="635"/>
                    </a:lnTo>
                    <a:close/>
                    <a:moveTo>
                      <a:pt x="19" y="656"/>
                    </a:moveTo>
                    <a:lnTo>
                      <a:pt x="18" y="654"/>
                    </a:lnTo>
                    <a:lnTo>
                      <a:pt x="19" y="652"/>
                    </a:lnTo>
                    <a:lnTo>
                      <a:pt x="18" y="646"/>
                    </a:lnTo>
                    <a:lnTo>
                      <a:pt x="19" y="646"/>
                    </a:lnTo>
                    <a:lnTo>
                      <a:pt x="19" y="646"/>
                    </a:lnTo>
                    <a:lnTo>
                      <a:pt x="23" y="647"/>
                    </a:lnTo>
                    <a:lnTo>
                      <a:pt x="24" y="651"/>
                    </a:lnTo>
                    <a:lnTo>
                      <a:pt x="23" y="651"/>
                    </a:lnTo>
                    <a:lnTo>
                      <a:pt x="19" y="656"/>
                    </a:lnTo>
                    <a:lnTo>
                      <a:pt x="19" y="656"/>
                    </a:lnTo>
                    <a:lnTo>
                      <a:pt x="19" y="656"/>
                    </a:lnTo>
                    <a:lnTo>
                      <a:pt x="19" y="656"/>
                    </a:lnTo>
                    <a:close/>
                    <a:moveTo>
                      <a:pt x="24" y="670"/>
                    </a:moveTo>
                    <a:lnTo>
                      <a:pt x="23" y="670"/>
                    </a:lnTo>
                    <a:lnTo>
                      <a:pt x="21" y="668"/>
                    </a:lnTo>
                    <a:lnTo>
                      <a:pt x="21" y="666"/>
                    </a:lnTo>
                    <a:lnTo>
                      <a:pt x="19" y="665"/>
                    </a:lnTo>
                    <a:lnTo>
                      <a:pt x="23" y="663"/>
                    </a:lnTo>
                    <a:lnTo>
                      <a:pt x="24" y="666"/>
                    </a:lnTo>
                    <a:lnTo>
                      <a:pt x="24" y="670"/>
                    </a:lnTo>
                    <a:lnTo>
                      <a:pt x="24" y="670"/>
                    </a:lnTo>
                    <a:lnTo>
                      <a:pt x="24" y="670"/>
                    </a:lnTo>
                    <a:lnTo>
                      <a:pt x="24" y="670"/>
                    </a:lnTo>
                    <a:close/>
                    <a:moveTo>
                      <a:pt x="33" y="668"/>
                    </a:moveTo>
                    <a:lnTo>
                      <a:pt x="33" y="670"/>
                    </a:lnTo>
                    <a:lnTo>
                      <a:pt x="31" y="670"/>
                    </a:lnTo>
                    <a:lnTo>
                      <a:pt x="28" y="670"/>
                    </a:lnTo>
                    <a:lnTo>
                      <a:pt x="26" y="665"/>
                    </a:lnTo>
                    <a:lnTo>
                      <a:pt x="23" y="658"/>
                    </a:lnTo>
                    <a:lnTo>
                      <a:pt x="26" y="658"/>
                    </a:lnTo>
                    <a:lnTo>
                      <a:pt x="30" y="656"/>
                    </a:lnTo>
                    <a:lnTo>
                      <a:pt x="30" y="652"/>
                    </a:lnTo>
                    <a:lnTo>
                      <a:pt x="28" y="654"/>
                    </a:lnTo>
                    <a:lnTo>
                      <a:pt x="26" y="654"/>
                    </a:lnTo>
                    <a:lnTo>
                      <a:pt x="26" y="652"/>
                    </a:lnTo>
                    <a:lnTo>
                      <a:pt x="26" y="651"/>
                    </a:lnTo>
                    <a:lnTo>
                      <a:pt x="24" y="647"/>
                    </a:lnTo>
                    <a:lnTo>
                      <a:pt x="24" y="646"/>
                    </a:lnTo>
                    <a:lnTo>
                      <a:pt x="26" y="642"/>
                    </a:lnTo>
                    <a:lnTo>
                      <a:pt x="31" y="642"/>
                    </a:lnTo>
                    <a:lnTo>
                      <a:pt x="35" y="646"/>
                    </a:lnTo>
                    <a:lnTo>
                      <a:pt x="37" y="651"/>
                    </a:lnTo>
                    <a:lnTo>
                      <a:pt x="37" y="656"/>
                    </a:lnTo>
                    <a:lnTo>
                      <a:pt x="37" y="663"/>
                    </a:lnTo>
                    <a:lnTo>
                      <a:pt x="37" y="663"/>
                    </a:lnTo>
                    <a:lnTo>
                      <a:pt x="40" y="668"/>
                    </a:lnTo>
                    <a:lnTo>
                      <a:pt x="40" y="673"/>
                    </a:lnTo>
                    <a:lnTo>
                      <a:pt x="37" y="673"/>
                    </a:lnTo>
                    <a:lnTo>
                      <a:pt x="35" y="673"/>
                    </a:lnTo>
                    <a:lnTo>
                      <a:pt x="35" y="670"/>
                    </a:lnTo>
                    <a:lnTo>
                      <a:pt x="33" y="668"/>
                    </a:lnTo>
                    <a:lnTo>
                      <a:pt x="33" y="668"/>
                    </a:lnTo>
                    <a:lnTo>
                      <a:pt x="33" y="668"/>
                    </a:lnTo>
                    <a:lnTo>
                      <a:pt x="33" y="668"/>
                    </a:lnTo>
                    <a:close/>
                    <a:moveTo>
                      <a:pt x="31" y="684"/>
                    </a:moveTo>
                    <a:lnTo>
                      <a:pt x="30" y="682"/>
                    </a:lnTo>
                    <a:lnTo>
                      <a:pt x="28" y="682"/>
                    </a:lnTo>
                    <a:lnTo>
                      <a:pt x="30" y="679"/>
                    </a:lnTo>
                    <a:lnTo>
                      <a:pt x="30" y="677"/>
                    </a:lnTo>
                    <a:lnTo>
                      <a:pt x="30" y="675"/>
                    </a:lnTo>
                    <a:lnTo>
                      <a:pt x="31" y="677"/>
                    </a:lnTo>
                    <a:lnTo>
                      <a:pt x="35" y="677"/>
                    </a:lnTo>
                    <a:lnTo>
                      <a:pt x="35" y="682"/>
                    </a:lnTo>
                    <a:lnTo>
                      <a:pt x="35" y="682"/>
                    </a:lnTo>
                    <a:lnTo>
                      <a:pt x="33" y="684"/>
                    </a:lnTo>
                    <a:lnTo>
                      <a:pt x="31" y="684"/>
                    </a:lnTo>
                    <a:lnTo>
                      <a:pt x="31" y="684"/>
                    </a:lnTo>
                    <a:lnTo>
                      <a:pt x="31" y="684"/>
                    </a:lnTo>
                    <a:lnTo>
                      <a:pt x="31" y="684"/>
                    </a:lnTo>
                    <a:close/>
                    <a:moveTo>
                      <a:pt x="28" y="689"/>
                    </a:moveTo>
                    <a:lnTo>
                      <a:pt x="28" y="687"/>
                    </a:lnTo>
                    <a:lnTo>
                      <a:pt x="33" y="687"/>
                    </a:lnTo>
                    <a:lnTo>
                      <a:pt x="30" y="689"/>
                    </a:lnTo>
                    <a:lnTo>
                      <a:pt x="28" y="689"/>
                    </a:lnTo>
                    <a:lnTo>
                      <a:pt x="28" y="689"/>
                    </a:lnTo>
                    <a:lnTo>
                      <a:pt x="28" y="689"/>
                    </a:lnTo>
                    <a:lnTo>
                      <a:pt x="28" y="689"/>
                    </a:lnTo>
                    <a:close/>
                    <a:moveTo>
                      <a:pt x="35" y="687"/>
                    </a:moveTo>
                    <a:lnTo>
                      <a:pt x="37" y="689"/>
                    </a:lnTo>
                    <a:lnTo>
                      <a:pt x="37" y="692"/>
                    </a:lnTo>
                    <a:lnTo>
                      <a:pt x="37" y="694"/>
                    </a:lnTo>
                    <a:lnTo>
                      <a:pt x="35" y="691"/>
                    </a:lnTo>
                    <a:lnTo>
                      <a:pt x="35" y="687"/>
                    </a:lnTo>
                    <a:lnTo>
                      <a:pt x="35" y="687"/>
                    </a:lnTo>
                    <a:lnTo>
                      <a:pt x="35" y="687"/>
                    </a:lnTo>
                    <a:lnTo>
                      <a:pt x="35" y="687"/>
                    </a:lnTo>
                    <a:close/>
                    <a:moveTo>
                      <a:pt x="37" y="686"/>
                    </a:moveTo>
                    <a:lnTo>
                      <a:pt x="37" y="684"/>
                    </a:lnTo>
                    <a:lnTo>
                      <a:pt x="40" y="684"/>
                    </a:lnTo>
                    <a:lnTo>
                      <a:pt x="40" y="687"/>
                    </a:lnTo>
                    <a:lnTo>
                      <a:pt x="45" y="687"/>
                    </a:lnTo>
                    <a:lnTo>
                      <a:pt x="45" y="692"/>
                    </a:lnTo>
                    <a:lnTo>
                      <a:pt x="47" y="696"/>
                    </a:lnTo>
                    <a:lnTo>
                      <a:pt x="45" y="691"/>
                    </a:lnTo>
                    <a:lnTo>
                      <a:pt x="40" y="691"/>
                    </a:lnTo>
                    <a:lnTo>
                      <a:pt x="37" y="686"/>
                    </a:lnTo>
                    <a:lnTo>
                      <a:pt x="37" y="686"/>
                    </a:lnTo>
                    <a:lnTo>
                      <a:pt x="37" y="686"/>
                    </a:lnTo>
                    <a:lnTo>
                      <a:pt x="37" y="686"/>
                    </a:lnTo>
                    <a:close/>
                    <a:moveTo>
                      <a:pt x="37" y="692"/>
                    </a:moveTo>
                    <a:lnTo>
                      <a:pt x="40" y="692"/>
                    </a:lnTo>
                    <a:lnTo>
                      <a:pt x="42" y="694"/>
                    </a:lnTo>
                    <a:lnTo>
                      <a:pt x="45" y="699"/>
                    </a:lnTo>
                    <a:lnTo>
                      <a:pt x="45" y="701"/>
                    </a:lnTo>
                    <a:lnTo>
                      <a:pt x="42" y="701"/>
                    </a:lnTo>
                    <a:lnTo>
                      <a:pt x="37" y="696"/>
                    </a:lnTo>
                    <a:lnTo>
                      <a:pt x="37" y="692"/>
                    </a:lnTo>
                    <a:lnTo>
                      <a:pt x="37" y="692"/>
                    </a:lnTo>
                    <a:lnTo>
                      <a:pt x="37" y="692"/>
                    </a:lnTo>
                    <a:lnTo>
                      <a:pt x="37" y="692"/>
                    </a:lnTo>
                    <a:close/>
                    <a:moveTo>
                      <a:pt x="40" y="710"/>
                    </a:moveTo>
                    <a:lnTo>
                      <a:pt x="37" y="710"/>
                    </a:lnTo>
                    <a:lnTo>
                      <a:pt x="35" y="710"/>
                    </a:lnTo>
                    <a:lnTo>
                      <a:pt x="37" y="706"/>
                    </a:lnTo>
                    <a:lnTo>
                      <a:pt x="37" y="705"/>
                    </a:lnTo>
                    <a:lnTo>
                      <a:pt x="37" y="701"/>
                    </a:lnTo>
                    <a:lnTo>
                      <a:pt x="37" y="701"/>
                    </a:lnTo>
                    <a:lnTo>
                      <a:pt x="40" y="701"/>
                    </a:lnTo>
                    <a:lnTo>
                      <a:pt x="42" y="701"/>
                    </a:lnTo>
                    <a:lnTo>
                      <a:pt x="47" y="705"/>
                    </a:lnTo>
                    <a:lnTo>
                      <a:pt x="47" y="706"/>
                    </a:lnTo>
                    <a:lnTo>
                      <a:pt x="45" y="706"/>
                    </a:lnTo>
                    <a:lnTo>
                      <a:pt x="45" y="710"/>
                    </a:lnTo>
                    <a:lnTo>
                      <a:pt x="40" y="710"/>
                    </a:lnTo>
                    <a:lnTo>
                      <a:pt x="40" y="710"/>
                    </a:lnTo>
                    <a:lnTo>
                      <a:pt x="40" y="710"/>
                    </a:lnTo>
                    <a:lnTo>
                      <a:pt x="40" y="710"/>
                    </a:lnTo>
                    <a:close/>
                    <a:moveTo>
                      <a:pt x="45" y="724"/>
                    </a:moveTo>
                    <a:lnTo>
                      <a:pt x="42" y="724"/>
                    </a:lnTo>
                    <a:lnTo>
                      <a:pt x="40" y="722"/>
                    </a:lnTo>
                    <a:lnTo>
                      <a:pt x="40" y="719"/>
                    </a:lnTo>
                    <a:lnTo>
                      <a:pt x="40" y="717"/>
                    </a:lnTo>
                    <a:lnTo>
                      <a:pt x="42" y="717"/>
                    </a:lnTo>
                    <a:lnTo>
                      <a:pt x="42" y="715"/>
                    </a:lnTo>
                    <a:lnTo>
                      <a:pt x="40" y="713"/>
                    </a:lnTo>
                    <a:lnTo>
                      <a:pt x="45" y="713"/>
                    </a:lnTo>
                    <a:lnTo>
                      <a:pt x="45" y="715"/>
                    </a:lnTo>
                    <a:lnTo>
                      <a:pt x="45" y="719"/>
                    </a:lnTo>
                    <a:lnTo>
                      <a:pt x="42" y="720"/>
                    </a:lnTo>
                    <a:lnTo>
                      <a:pt x="45" y="724"/>
                    </a:lnTo>
                    <a:lnTo>
                      <a:pt x="45" y="724"/>
                    </a:lnTo>
                    <a:lnTo>
                      <a:pt x="45" y="724"/>
                    </a:lnTo>
                    <a:lnTo>
                      <a:pt x="45" y="724"/>
                    </a:lnTo>
                    <a:close/>
                    <a:moveTo>
                      <a:pt x="45" y="717"/>
                    </a:moveTo>
                    <a:lnTo>
                      <a:pt x="45" y="715"/>
                    </a:lnTo>
                    <a:lnTo>
                      <a:pt x="47" y="715"/>
                    </a:lnTo>
                    <a:lnTo>
                      <a:pt x="49" y="717"/>
                    </a:lnTo>
                    <a:lnTo>
                      <a:pt x="51" y="719"/>
                    </a:lnTo>
                    <a:lnTo>
                      <a:pt x="51" y="722"/>
                    </a:lnTo>
                    <a:lnTo>
                      <a:pt x="49" y="724"/>
                    </a:lnTo>
                    <a:lnTo>
                      <a:pt x="47" y="722"/>
                    </a:lnTo>
                    <a:lnTo>
                      <a:pt x="47" y="722"/>
                    </a:lnTo>
                    <a:lnTo>
                      <a:pt x="45" y="720"/>
                    </a:lnTo>
                    <a:lnTo>
                      <a:pt x="45" y="717"/>
                    </a:lnTo>
                    <a:lnTo>
                      <a:pt x="45" y="717"/>
                    </a:lnTo>
                    <a:lnTo>
                      <a:pt x="45" y="717"/>
                    </a:lnTo>
                    <a:lnTo>
                      <a:pt x="45" y="717"/>
                    </a:lnTo>
                    <a:close/>
                    <a:moveTo>
                      <a:pt x="51" y="719"/>
                    </a:moveTo>
                    <a:lnTo>
                      <a:pt x="56" y="720"/>
                    </a:lnTo>
                    <a:lnTo>
                      <a:pt x="56" y="724"/>
                    </a:lnTo>
                    <a:lnTo>
                      <a:pt x="54" y="724"/>
                    </a:lnTo>
                    <a:lnTo>
                      <a:pt x="52" y="722"/>
                    </a:lnTo>
                    <a:lnTo>
                      <a:pt x="51" y="719"/>
                    </a:lnTo>
                    <a:lnTo>
                      <a:pt x="51" y="719"/>
                    </a:lnTo>
                    <a:lnTo>
                      <a:pt x="51" y="719"/>
                    </a:lnTo>
                    <a:lnTo>
                      <a:pt x="51" y="719"/>
                    </a:lnTo>
                    <a:close/>
                    <a:moveTo>
                      <a:pt x="51" y="729"/>
                    </a:moveTo>
                    <a:lnTo>
                      <a:pt x="49" y="732"/>
                    </a:lnTo>
                    <a:lnTo>
                      <a:pt x="47" y="729"/>
                    </a:lnTo>
                    <a:lnTo>
                      <a:pt x="49" y="729"/>
                    </a:lnTo>
                    <a:lnTo>
                      <a:pt x="49" y="726"/>
                    </a:lnTo>
                    <a:lnTo>
                      <a:pt x="51" y="726"/>
                    </a:lnTo>
                    <a:lnTo>
                      <a:pt x="52" y="727"/>
                    </a:lnTo>
                    <a:lnTo>
                      <a:pt x="51" y="729"/>
                    </a:lnTo>
                    <a:lnTo>
                      <a:pt x="51" y="729"/>
                    </a:lnTo>
                    <a:lnTo>
                      <a:pt x="51" y="729"/>
                    </a:lnTo>
                    <a:lnTo>
                      <a:pt x="51" y="729"/>
                    </a:lnTo>
                    <a:close/>
                    <a:moveTo>
                      <a:pt x="59" y="722"/>
                    </a:moveTo>
                    <a:lnTo>
                      <a:pt x="56" y="720"/>
                    </a:lnTo>
                    <a:lnTo>
                      <a:pt x="54" y="717"/>
                    </a:lnTo>
                    <a:lnTo>
                      <a:pt x="54" y="712"/>
                    </a:lnTo>
                    <a:lnTo>
                      <a:pt x="56" y="712"/>
                    </a:lnTo>
                    <a:lnTo>
                      <a:pt x="57" y="717"/>
                    </a:lnTo>
                    <a:lnTo>
                      <a:pt x="59" y="720"/>
                    </a:lnTo>
                    <a:lnTo>
                      <a:pt x="59" y="722"/>
                    </a:lnTo>
                    <a:lnTo>
                      <a:pt x="59" y="722"/>
                    </a:lnTo>
                    <a:lnTo>
                      <a:pt x="59" y="722"/>
                    </a:lnTo>
                    <a:lnTo>
                      <a:pt x="59" y="722"/>
                    </a:lnTo>
                    <a:lnTo>
                      <a:pt x="59" y="722"/>
                    </a:lnTo>
                    <a:close/>
                    <a:moveTo>
                      <a:pt x="59" y="727"/>
                    </a:moveTo>
                    <a:lnTo>
                      <a:pt x="57" y="726"/>
                    </a:lnTo>
                    <a:lnTo>
                      <a:pt x="57" y="724"/>
                    </a:lnTo>
                    <a:lnTo>
                      <a:pt x="59" y="724"/>
                    </a:lnTo>
                    <a:lnTo>
                      <a:pt x="59" y="727"/>
                    </a:lnTo>
                    <a:lnTo>
                      <a:pt x="59" y="727"/>
                    </a:lnTo>
                    <a:lnTo>
                      <a:pt x="59" y="727"/>
                    </a:lnTo>
                    <a:lnTo>
                      <a:pt x="59" y="727"/>
                    </a:lnTo>
                    <a:lnTo>
                      <a:pt x="59" y="727"/>
                    </a:lnTo>
                    <a:close/>
                    <a:moveTo>
                      <a:pt x="59" y="732"/>
                    </a:moveTo>
                    <a:lnTo>
                      <a:pt x="57" y="729"/>
                    </a:lnTo>
                    <a:lnTo>
                      <a:pt x="56" y="727"/>
                    </a:lnTo>
                    <a:lnTo>
                      <a:pt x="57" y="727"/>
                    </a:lnTo>
                    <a:lnTo>
                      <a:pt x="63" y="729"/>
                    </a:lnTo>
                    <a:lnTo>
                      <a:pt x="63" y="732"/>
                    </a:lnTo>
                    <a:lnTo>
                      <a:pt x="59" y="732"/>
                    </a:lnTo>
                    <a:lnTo>
                      <a:pt x="59" y="732"/>
                    </a:lnTo>
                    <a:lnTo>
                      <a:pt x="59" y="732"/>
                    </a:lnTo>
                    <a:lnTo>
                      <a:pt x="59" y="732"/>
                    </a:lnTo>
                    <a:close/>
                    <a:moveTo>
                      <a:pt x="64" y="741"/>
                    </a:moveTo>
                    <a:lnTo>
                      <a:pt x="64" y="739"/>
                    </a:lnTo>
                    <a:lnTo>
                      <a:pt x="63" y="739"/>
                    </a:lnTo>
                    <a:lnTo>
                      <a:pt x="59" y="738"/>
                    </a:lnTo>
                    <a:lnTo>
                      <a:pt x="57" y="738"/>
                    </a:lnTo>
                    <a:lnTo>
                      <a:pt x="56" y="738"/>
                    </a:lnTo>
                    <a:lnTo>
                      <a:pt x="59" y="734"/>
                    </a:lnTo>
                    <a:lnTo>
                      <a:pt x="59" y="738"/>
                    </a:lnTo>
                    <a:lnTo>
                      <a:pt x="64" y="734"/>
                    </a:lnTo>
                    <a:lnTo>
                      <a:pt x="68" y="738"/>
                    </a:lnTo>
                    <a:lnTo>
                      <a:pt x="64" y="741"/>
                    </a:lnTo>
                    <a:lnTo>
                      <a:pt x="64" y="741"/>
                    </a:lnTo>
                    <a:lnTo>
                      <a:pt x="64" y="741"/>
                    </a:lnTo>
                    <a:lnTo>
                      <a:pt x="64" y="741"/>
                    </a:lnTo>
                    <a:close/>
                    <a:moveTo>
                      <a:pt x="75" y="757"/>
                    </a:moveTo>
                    <a:lnTo>
                      <a:pt x="70" y="757"/>
                    </a:lnTo>
                    <a:lnTo>
                      <a:pt x="68" y="757"/>
                    </a:lnTo>
                    <a:lnTo>
                      <a:pt x="68" y="757"/>
                    </a:lnTo>
                    <a:lnTo>
                      <a:pt x="64" y="755"/>
                    </a:lnTo>
                    <a:lnTo>
                      <a:pt x="59" y="753"/>
                    </a:lnTo>
                    <a:lnTo>
                      <a:pt x="57" y="753"/>
                    </a:lnTo>
                    <a:lnTo>
                      <a:pt x="54" y="748"/>
                    </a:lnTo>
                    <a:lnTo>
                      <a:pt x="54" y="745"/>
                    </a:lnTo>
                    <a:lnTo>
                      <a:pt x="54" y="743"/>
                    </a:lnTo>
                    <a:lnTo>
                      <a:pt x="56" y="745"/>
                    </a:lnTo>
                    <a:lnTo>
                      <a:pt x="59" y="750"/>
                    </a:lnTo>
                    <a:lnTo>
                      <a:pt x="63" y="752"/>
                    </a:lnTo>
                    <a:lnTo>
                      <a:pt x="64" y="752"/>
                    </a:lnTo>
                    <a:lnTo>
                      <a:pt x="68" y="752"/>
                    </a:lnTo>
                    <a:lnTo>
                      <a:pt x="70" y="753"/>
                    </a:lnTo>
                    <a:lnTo>
                      <a:pt x="75" y="753"/>
                    </a:lnTo>
                    <a:lnTo>
                      <a:pt x="77" y="755"/>
                    </a:lnTo>
                    <a:lnTo>
                      <a:pt x="80" y="757"/>
                    </a:lnTo>
                    <a:lnTo>
                      <a:pt x="82" y="757"/>
                    </a:lnTo>
                    <a:lnTo>
                      <a:pt x="82" y="760"/>
                    </a:lnTo>
                    <a:lnTo>
                      <a:pt x="82" y="760"/>
                    </a:lnTo>
                    <a:lnTo>
                      <a:pt x="78" y="760"/>
                    </a:lnTo>
                    <a:lnTo>
                      <a:pt x="75" y="757"/>
                    </a:lnTo>
                    <a:lnTo>
                      <a:pt x="75" y="757"/>
                    </a:lnTo>
                    <a:lnTo>
                      <a:pt x="75" y="757"/>
                    </a:lnTo>
                    <a:lnTo>
                      <a:pt x="75" y="757"/>
                    </a:lnTo>
                    <a:close/>
                    <a:moveTo>
                      <a:pt x="64" y="760"/>
                    </a:moveTo>
                    <a:lnTo>
                      <a:pt x="64" y="760"/>
                    </a:lnTo>
                    <a:lnTo>
                      <a:pt x="64" y="764"/>
                    </a:lnTo>
                    <a:lnTo>
                      <a:pt x="63" y="760"/>
                    </a:lnTo>
                    <a:lnTo>
                      <a:pt x="64" y="760"/>
                    </a:lnTo>
                    <a:lnTo>
                      <a:pt x="64" y="760"/>
                    </a:lnTo>
                    <a:lnTo>
                      <a:pt x="64" y="760"/>
                    </a:lnTo>
                    <a:lnTo>
                      <a:pt x="64" y="760"/>
                    </a:lnTo>
                    <a:close/>
                    <a:moveTo>
                      <a:pt x="87" y="776"/>
                    </a:moveTo>
                    <a:lnTo>
                      <a:pt x="87" y="776"/>
                    </a:lnTo>
                    <a:lnTo>
                      <a:pt x="90" y="776"/>
                    </a:lnTo>
                    <a:lnTo>
                      <a:pt x="87" y="774"/>
                    </a:lnTo>
                    <a:lnTo>
                      <a:pt x="87" y="774"/>
                    </a:lnTo>
                    <a:lnTo>
                      <a:pt x="87" y="776"/>
                    </a:lnTo>
                    <a:lnTo>
                      <a:pt x="87" y="776"/>
                    </a:lnTo>
                    <a:lnTo>
                      <a:pt x="87" y="776"/>
                    </a:lnTo>
                    <a:lnTo>
                      <a:pt x="87" y="776"/>
                    </a:lnTo>
                    <a:close/>
                    <a:moveTo>
                      <a:pt x="96" y="778"/>
                    </a:moveTo>
                    <a:lnTo>
                      <a:pt x="92" y="778"/>
                    </a:lnTo>
                    <a:lnTo>
                      <a:pt x="90" y="776"/>
                    </a:lnTo>
                    <a:lnTo>
                      <a:pt x="90" y="774"/>
                    </a:lnTo>
                    <a:lnTo>
                      <a:pt x="90" y="772"/>
                    </a:lnTo>
                    <a:lnTo>
                      <a:pt x="85" y="772"/>
                    </a:lnTo>
                    <a:lnTo>
                      <a:pt x="82" y="772"/>
                    </a:lnTo>
                    <a:lnTo>
                      <a:pt x="80" y="769"/>
                    </a:lnTo>
                    <a:lnTo>
                      <a:pt x="77" y="769"/>
                    </a:lnTo>
                    <a:lnTo>
                      <a:pt x="75" y="764"/>
                    </a:lnTo>
                    <a:lnTo>
                      <a:pt x="71" y="764"/>
                    </a:lnTo>
                    <a:lnTo>
                      <a:pt x="71" y="760"/>
                    </a:lnTo>
                    <a:lnTo>
                      <a:pt x="73" y="760"/>
                    </a:lnTo>
                    <a:lnTo>
                      <a:pt x="75" y="760"/>
                    </a:lnTo>
                    <a:lnTo>
                      <a:pt x="77" y="760"/>
                    </a:lnTo>
                    <a:lnTo>
                      <a:pt x="78" y="764"/>
                    </a:lnTo>
                    <a:lnTo>
                      <a:pt x="82" y="760"/>
                    </a:lnTo>
                    <a:lnTo>
                      <a:pt x="85" y="760"/>
                    </a:lnTo>
                    <a:lnTo>
                      <a:pt x="90" y="764"/>
                    </a:lnTo>
                    <a:lnTo>
                      <a:pt x="92" y="766"/>
                    </a:lnTo>
                    <a:lnTo>
                      <a:pt x="92" y="769"/>
                    </a:lnTo>
                    <a:lnTo>
                      <a:pt x="96" y="766"/>
                    </a:lnTo>
                    <a:lnTo>
                      <a:pt x="99" y="769"/>
                    </a:lnTo>
                    <a:lnTo>
                      <a:pt x="99" y="769"/>
                    </a:lnTo>
                    <a:lnTo>
                      <a:pt x="97" y="769"/>
                    </a:lnTo>
                    <a:lnTo>
                      <a:pt x="96" y="771"/>
                    </a:lnTo>
                    <a:lnTo>
                      <a:pt x="97" y="771"/>
                    </a:lnTo>
                    <a:lnTo>
                      <a:pt x="97" y="772"/>
                    </a:lnTo>
                    <a:lnTo>
                      <a:pt x="94" y="776"/>
                    </a:lnTo>
                    <a:lnTo>
                      <a:pt x="96" y="778"/>
                    </a:lnTo>
                    <a:lnTo>
                      <a:pt x="96" y="778"/>
                    </a:lnTo>
                    <a:lnTo>
                      <a:pt x="96" y="778"/>
                    </a:lnTo>
                    <a:lnTo>
                      <a:pt x="96" y="778"/>
                    </a:lnTo>
                    <a:close/>
                    <a:moveTo>
                      <a:pt x="99" y="776"/>
                    </a:moveTo>
                    <a:lnTo>
                      <a:pt x="97" y="779"/>
                    </a:lnTo>
                    <a:lnTo>
                      <a:pt x="97" y="781"/>
                    </a:lnTo>
                    <a:lnTo>
                      <a:pt x="101" y="779"/>
                    </a:lnTo>
                    <a:lnTo>
                      <a:pt x="101" y="778"/>
                    </a:lnTo>
                    <a:lnTo>
                      <a:pt x="103" y="776"/>
                    </a:lnTo>
                    <a:lnTo>
                      <a:pt x="101" y="776"/>
                    </a:lnTo>
                    <a:lnTo>
                      <a:pt x="99" y="776"/>
                    </a:lnTo>
                    <a:lnTo>
                      <a:pt x="99" y="776"/>
                    </a:lnTo>
                    <a:lnTo>
                      <a:pt x="99" y="776"/>
                    </a:lnTo>
                    <a:lnTo>
                      <a:pt x="99" y="776"/>
                    </a:lnTo>
                    <a:close/>
                    <a:moveTo>
                      <a:pt x="118" y="772"/>
                    </a:moveTo>
                    <a:lnTo>
                      <a:pt x="117" y="776"/>
                    </a:lnTo>
                    <a:lnTo>
                      <a:pt x="118" y="778"/>
                    </a:lnTo>
                    <a:lnTo>
                      <a:pt x="117" y="779"/>
                    </a:lnTo>
                    <a:lnTo>
                      <a:pt x="113" y="779"/>
                    </a:lnTo>
                    <a:lnTo>
                      <a:pt x="113" y="778"/>
                    </a:lnTo>
                    <a:lnTo>
                      <a:pt x="110" y="778"/>
                    </a:lnTo>
                    <a:lnTo>
                      <a:pt x="110" y="776"/>
                    </a:lnTo>
                    <a:lnTo>
                      <a:pt x="106" y="776"/>
                    </a:lnTo>
                    <a:lnTo>
                      <a:pt x="104" y="778"/>
                    </a:lnTo>
                    <a:lnTo>
                      <a:pt x="103" y="774"/>
                    </a:lnTo>
                    <a:lnTo>
                      <a:pt x="101" y="774"/>
                    </a:lnTo>
                    <a:lnTo>
                      <a:pt x="101" y="771"/>
                    </a:lnTo>
                    <a:lnTo>
                      <a:pt x="106" y="771"/>
                    </a:lnTo>
                    <a:lnTo>
                      <a:pt x="108" y="771"/>
                    </a:lnTo>
                    <a:lnTo>
                      <a:pt x="113" y="772"/>
                    </a:lnTo>
                    <a:lnTo>
                      <a:pt x="113" y="774"/>
                    </a:lnTo>
                    <a:lnTo>
                      <a:pt x="115" y="772"/>
                    </a:lnTo>
                    <a:lnTo>
                      <a:pt x="117" y="772"/>
                    </a:lnTo>
                    <a:lnTo>
                      <a:pt x="118" y="772"/>
                    </a:lnTo>
                    <a:lnTo>
                      <a:pt x="118" y="772"/>
                    </a:lnTo>
                    <a:lnTo>
                      <a:pt x="118" y="772"/>
                    </a:lnTo>
                    <a:lnTo>
                      <a:pt x="118" y="772"/>
                    </a:lnTo>
                    <a:close/>
                    <a:moveTo>
                      <a:pt x="129" y="772"/>
                    </a:moveTo>
                    <a:lnTo>
                      <a:pt x="125" y="769"/>
                    </a:lnTo>
                    <a:lnTo>
                      <a:pt x="127" y="769"/>
                    </a:lnTo>
                    <a:lnTo>
                      <a:pt x="125" y="764"/>
                    </a:lnTo>
                    <a:lnTo>
                      <a:pt x="125" y="764"/>
                    </a:lnTo>
                    <a:lnTo>
                      <a:pt x="123" y="760"/>
                    </a:lnTo>
                    <a:lnTo>
                      <a:pt x="123" y="757"/>
                    </a:lnTo>
                    <a:lnTo>
                      <a:pt x="120" y="757"/>
                    </a:lnTo>
                    <a:lnTo>
                      <a:pt x="120" y="760"/>
                    </a:lnTo>
                    <a:lnTo>
                      <a:pt x="118" y="764"/>
                    </a:lnTo>
                    <a:lnTo>
                      <a:pt x="120" y="766"/>
                    </a:lnTo>
                    <a:lnTo>
                      <a:pt x="120" y="769"/>
                    </a:lnTo>
                    <a:lnTo>
                      <a:pt x="120" y="769"/>
                    </a:lnTo>
                    <a:lnTo>
                      <a:pt x="122" y="771"/>
                    </a:lnTo>
                    <a:lnTo>
                      <a:pt x="125" y="772"/>
                    </a:lnTo>
                    <a:lnTo>
                      <a:pt x="127" y="774"/>
                    </a:lnTo>
                    <a:lnTo>
                      <a:pt x="129" y="772"/>
                    </a:lnTo>
                    <a:lnTo>
                      <a:pt x="129" y="772"/>
                    </a:lnTo>
                    <a:lnTo>
                      <a:pt x="129" y="772"/>
                    </a:lnTo>
                    <a:lnTo>
                      <a:pt x="129" y="772"/>
                    </a:lnTo>
                    <a:close/>
                    <a:moveTo>
                      <a:pt x="115" y="797"/>
                    </a:moveTo>
                    <a:lnTo>
                      <a:pt x="118" y="797"/>
                    </a:lnTo>
                    <a:lnTo>
                      <a:pt x="120" y="797"/>
                    </a:lnTo>
                    <a:lnTo>
                      <a:pt x="117" y="799"/>
                    </a:lnTo>
                    <a:lnTo>
                      <a:pt x="115" y="797"/>
                    </a:lnTo>
                    <a:lnTo>
                      <a:pt x="115" y="797"/>
                    </a:lnTo>
                    <a:lnTo>
                      <a:pt x="115" y="797"/>
                    </a:lnTo>
                    <a:lnTo>
                      <a:pt x="115" y="797"/>
                    </a:lnTo>
                    <a:close/>
                    <a:moveTo>
                      <a:pt x="117" y="793"/>
                    </a:moveTo>
                    <a:lnTo>
                      <a:pt x="115" y="793"/>
                    </a:lnTo>
                    <a:lnTo>
                      <a:pt x="117" y="792"/>
                    </a:lnTo>
                    <a:lnTo>
                      <a:pt x="118" y="792"/>
                    </a:lnTo>
                    <a:lnTo>
                      <a:pt x="118" y="793"/>
                    </a:lnTo>
                    <a:lnTo>
                      <a:pt x="117" y="793"/>
                    </a:lnTo>
                    <a:lnTo>
                      <a:pt x="117" y="793"/>
                    </a:lnTo>
                    <a:lnTo>
                      <a:pt x="117" y="793"/>
                    </a:lnTo>
                    <a:lnTo>
                      <a:pt x="117" y="793"/>
                    </a:lnTo>
                    <a:close/>
                    <a:moveTo>
                      <a:pt x="184" y="812"/>
                    </a:moveTo>
                    <a:lnTo>
                      <a:pt x="181" y="811"/>
                    </a:lnTo>
                    <a:lnTo>
                      <a:pt x="184" y="809"/>
                    </a:lnTo>
                    <a:lnTo>
                      <a:pt x="181" y="807"/>
                    </a:lnTo>
                    <a:lnTo>
                      <a:pt x="186" y="807"/>
                    </a:lnTo>
                    <a:lnTo>
                      <a:pt x="186" y="811"/>
                    </a:lnTo>
                    <a:lnTo>
                      <a:pt x="186" y="812"/>
                    </a:lnTo>
                    <a:lnTo>
                      <a:pt x="184" y="812"/>
                    </a:lnTo>
                    <a:lnTo>
                      <a:pt x="184" y="812"/>
                    </a:lnTo>
                    <a:lnTo>
                      <a:pt x="184" y="812"/>
                    </a:lnTo>
                    <a:lnTo>
                      <a:pt x="184" y="812"/>
                    </a:lnTo>
                    <a:close/>
                    <a:moveTo>
                      <a:pt x="141" y="797"/>
                    </a:moveTo>
                    <a:lnTo>
                      <a:pt x="144" y="793"/>
                    </a:lnTo>
                    <a:lnTo>
                      <a:pt x="146" y="793"/>
                    </a:lnTo>
                    <a:lnTo>
                      <a:pt x="148" y="793"/>
                    </a:lnTo>
                    <a:lnTo>
                      <a:pt x="151" y="793"/>
                    </a:lnTo>
                    <a:lnTo>
                      <a:pt x="158" y="792"/>
                    </a:lnTo>
                    <a:lnTo>
                      <a:pt x="163" y="792"/>
                    </a:lnTo>
                    <a:lnTo>
                      <a:pt x="169" y="792"/>
                    </a:lnTo>
                    <a:lnTo>
                      <a:pt x="174" y="792"/>
                    </a:lnTo>
                    <a:lnTo>
                      <a:pt x="177" y="792"/>
                    </a:lnTo>
                    <a:lnTo>
                      <a:pt x="181" y="792"/>
                    </a:lnTo>
                    <a:lnTo>
                      <a:pt x="181" y="793"/>
                    </a:lnTo>
                    <a:lnTo>
                      <a:pt x="184" y="797"/>
                    </a:lnTo>
                    <a:lnTo>
                      <a:pt x="181" y="797"/>
                    </a:lnTo>
                    <a:lnTo>
                      <a:pt x="181" y="799"/>
                    </a:lnTo>
                    <a:lnTo>
                      <a:pt x="177" y="797"/>
                    </a:lnTo>
                    <a:lnTo>
                      <a:pt x="177" y="797"/>
                    </a:lnTo>
                    <a:lnTo>
                      <a:pt x="174" y="799"/>
                    </a:lnTo>
                    <a:lnTo>
                      <a:pt x="169" y="799"/>
                    </a:lnTo>
                    <a:lnTo>
                      <a:pt x="167" y="797"/>
                    </a:lnTo>
                    <a:lnTo>
                      <a:pt x="167" y="793"/>
                    </a:lnTo>
                    <a:lnTo>
                      <a:pt x="163" y="793"/>
                    </a:lnTo>
                    <a:lnTo>
                      <a:pt x="162" y="797"/>
                    </a:lnTo>
                    <a:lnTo>
                      <a:pt x="158" y="797"/>
                    </a:lnTo>
                    <a:lnTo>
                      <a:pt x="155" y="797"/>
                    </a:lnTo>
                    <a:lnTo>
                      <a:pt x="158" y="799"/>
                    </a:lnTo>
                    <a:lnTo>
                      <a:pt x="158" y="799"/>
                    </a:lnTo>
                    <a:lnTo>
                      <a:pt x="163" y="800"/>
                    </a:lnTo>
                    <a:lnTo>
                      <a:pt x="163" y="800"/>
                    </a:lnTo>
                    <a:lnTo>
                      <a:pt x="163" y="802"/>
                    </a:lnTo>
                    <a:lnTo>
                      <a:pt x="167" y="804"/>
                    </a:lnTo>
                    <a:lnTo>
                      <a:pt x="170" y="807"/>
                    </a:lnTo>
                    <a:lnTo>
                      <a:pt x="170" y="811"/>
                    </a:lnTo>
                    <a:lnTo>
                      <a:pt x="169" y="809"/>
                    </a:lnTo>
                    <a:lnTo>
                      <a:pt x="167" y="806"/>
                    </a:lnTo>
                    <a:lnTo>
                      <a:pt x="163" y="806"/>
                    </a:lnTo>
                    <a:lnTo>
                      <a:pt x="158" y="807"/>
                    </a:lnTo>
                    <a:lnTo>
                      <a:pt x="158" y="806"/>
                    </a:lnTo>
                    <a:lnTo>
                      <a:pt x="155" y="802"/>
                    </a:lnTo>
                    <a:lnTo>
                      <a:pt x="153" y="802"/>
                    </a:lnTo>
                    <a:lnTo>
                      <a:pt x="153" y="804"/>
                    </a:lnTo>
                    <a:lnTo>
                      <a:pt x="155" y="806"/>
                    </a:lnTo>
                    <a:lnTo>
                      <a:pt x="155" y="809"/>
                    </a:lnTo>
                    <a:lnTo>
                      <a:pt x="153" y="809"/>
                    </a:lnTo>
                    <a:lnTo>
                      <a:pt x="150" y="806"/>
                    </a:lnTo>
                    <a:lnTo>
                      <a:pt x="148" y="807"/>
                    </a:lnTo>
                    <a:lnTo>
                      <a:pt x="146" y="806"/>
                    </a:lnTo>
                    <a:lnTo>
                      <a:pt x="144" y="804"/>
                    </a:lnTo>
                    <a:lnTo>
                      <a:pt x="144" y="802"/>
                    </a:lnTo>
                    <a:lnTo>
                      <a:pt x="144" y="804"/>
                    </a:lnTo>
                    <a:lnTo>
                      <a:pt x="139" y="802"/>
                    </a:lnTo>
                    <a:lnTo>
                      <a:pt x="139" y="800"/>
                    </a:lnTo>
                    <a:lnTo>
                      <a:pt x="144" y="799"/>
                    </a:lnTo>
                    <a:lnTo>
                      <a:pt x="148" y="797"/>
                    </a:lnTo>
                    <a:lnTo>
                      <a:pt x="144" y="797"/>
                    </a:lnTo>
                    <a:lnTo>
                      <a:pt x="144" y="797"/>
                    </a:lnTo>
                    <a:lnTo>
                      <a:pt x="141" y="797"/>
                    </a:lnTo>
                    <a:lnTo>
                      <a:pt x="141" y="797"/>
                    </a:lnTo>
                    <a:lnTo>
                      <a:pt x="141" y="797"/>
                    </a:lnTo>
                    <a:close/>
                  </a:path>
                </a:pathLst>
              </a:custGeom>
              <a:solidFill>
                <a:schemeClr val="bg2">
                  <a:lumMod val="90000"/>
                </a:schemeClr>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grpSp>
        <p:sp>
          <p:nvSpPr>
            <p:cNvPr id="10" name="Freeform 5">
              <a:extLst>
                <a:ext uri="{FF2B5EF4-FFF2-40B4-BE49-F238E27FC236}">
                  <a16:creationId xmlns:a16="http://schemas.microsoft.com/office/drawing/2014/main" id="{3D05265D-EA45-52B4-AACE-47C93B8EAA7C}"/>
                </a:ext>
              </a:extLst>
            </p:cNvPr>
            <p:cNvSpPr>
              <a:spLocks noEditPoints="1"/>
            </p:cNvSpPr>
            <p:nvPr/>
          </p:nvSpPr>
          <p:spPr bwMode="auto">
            <a:xfrm>
              <a:off x="9657451" y="4352629"/>
              <a:ext cx="924296" cy="687190"/>
            </a:xfrm>
            <a:custGeom>
              <a:avLst/>
              <a:gdLst/>
              <a:ahLst/>
              <a:cxnLst>
                <a:cxn ang="0">
                  <a:pos x="828" y="109"/>
                </a:cxn>
                <a:cxn ang="0">
                  <a:pos x="836" y="78"/>
                </a:cxn>
                <a:cxn ang="0">
                  <a:pos x="840" y="38"/>
                </a:cxn>
                <a:cxn ang="0">
                  <a:pos x="834" y="14"/>
                </a:cxn>
                <a:cxn ang="0">
                  <a:pos x="867" y="3"/>
                </a:cxn>
                <a:cxn ang="0">
                  <a:pos x="900" y="5"/>
                </a:cxn>
                <a:cxn ang="0">
                  <a:pos x="918" y="17"/>
                </a:cxn>
                <a:cxn ang="0">
                  <a:pos x="935" y="38"/>
                </a:cxn>
                <a:cxn ang="0">
                  <a:pos x="961" y="69"/>
                </a:cxn>
                <a:cxn ang="0">
                  <a:pos x="984" y="99"/>
                </a:cxn>
                <a:cxn ang="0">
                  <a:pos x="1006" y="101"/>
                </a:cxn>
                <a:cxn ang="0">
                  <a:pos x="1029" y="116"/>
                </a:cxn>
                <a:cxn ang="0">
                  <a:pos x="1039" y="137"/>
                </a:cxn>
                <a:cxn ang="0">
                  <a:pos x="1073" y="142"/>
                </a:cxn>
                <a:cxn ang="0">
                  <a:pos x="1095" y="120"/>
                </a:cxn>
                <a:cxn ang="0">
                  <a:pos x="1106" y="148"/>
                </a:cxn>
                <a:cxn ang="0">
                  <a:pos x="1107" y="177"/>
                </a:cxn>
                <a:cxn ang="0">
                  <a:pos x="1106" y="203"/>
                </a:cxn>
                <a:cxn ang="0">
                  <a:pos x="1076" y="219"/>
                </a:cxn>
                <a:cxn ang="0">
                  <a:pos x="1086" y="264"/>
                </a:cxn>
                <a:cxn ang="0">
                  <a:pos x="1003" y="356"/>
                </a:cxn>
                <a:cxn ang="0">
                  <a:pos x="963" y="382"/>
                </a:cxn>
                <a:cxn ang="0">
                  <a:pos x="963" y="372"/>
                </a:cxn>
                <a:cxn ang="0">
                  <a:pos x="963" y="344"/>
                </a:cxn>
                <a:cxn ang="0">
                  <a:pos x="923" y="356"/>
                </a:cxn>
                <a:cxn ang="0">
                  <a:pos x="895" y="388"/>
                </a:cxn>
                <a:cxn ang="0">
                  <a:pos x="918" y="410"/>
                </a:cxn>
                <a:cxn ang="0">
                  <a:pos x="944" y="410"/>
                </a:cxn>
                <a:cxn ang="0">
                  <a:pos x="986" y="419"/>
                </a:cxn>
                <a:cxn ang="0">
                  <a:pos x="963" y="436"/>
                </a:cxn>
                <a:cxn ang="0">
                  <a:pos x="940" y="461"/>
                </a:cxn>
                <a:cxn ang="0">
                  <a:pos x="972" y="514"/>
                </a:cxn>
                <a:cxn ang="0">
                  <a:pos x="979" y="542"/>
                </a:cxn>
                <a:cxn ang="0">
                  <a:pos x="949" y="539"/>
                </a:cxn>
                <a:cxn ang="0">
                  <a:pos x="991" y="572"/>
                </a:cxn>
                <a:cxn ang="0">
                  <a:pos x="991" y="579"/>
                </a:cxn>
                <a:cxn ang="0">
                  <a:pos x="1006" y="591"/>
                </a:cxn>
                <a:cxn ang="0">
                  <a:pos x="1003" y="607"/>
                </a:cxn>
                <a:cxn ang="0">
                  <a:pos x="994" y="628"/>
                </a:cxn>
                <a:cxn ang="0">
                  <a:pos x="991" y="648"/>
                </a:cxn>
                <a:cxn ang="0">
                  <a:pos x="979" y="662"/>
                </a:cxn>
                <a:cxn ang="0">
                  <a:pos x="979" y="683"/>
                </a:cxn>
                <a:cxn ang="0">
                  <a:pos x="968" y="690"/>
                </a:cxn>
                <a:cxn ang="0">
                  <a:pos x="956" y="706"/>
                </a:cxn>
                <a:cxn ang="0">
                  <a:pos x="944" y="716"/>
                </a:cxn>
                <a:cxn ang="0">
                  <a:pos x="923" y="737"/>
                </a:cxn>
                <a:cxn ang="0">
                  <a:pos x="899" y="744"/>
                </a:cxn>
                <a:cxn ang="0">
                  <a:pos x="881" y="749"/>
                </a:cxn>
                <a:cxn ang="0">
                  <a:pos x="848" y="763"/>
                </a:cxn>
                <a:cxn ang="0">
                  <a:pos x="836" y="768"/>
                </a:cxn>
                <a:cxn ang="0">
                  <a:pos x="829" y="784"/>
                </a:cxn>
                <a:cxn ang="0">
                  <a:pos x="812" y="761"/>
                </a:cxn>
                <a:cxn ang="0">
                  <a:pos x="682" y="779"/>
                </a:cxn>
                <a:cxn ang="0">
                  <a:pos x="949" y="725"/>
                </a:cxn>
                <a:cxn ang="0">
                  <a:pos x="980" y="678"/>
                </a:cxn>
                <a:cxn ang="0">
                  <a:pos x="994" y="551"/>
                </a:cxn>
                <a:cxn ang="0">
                  <a:pos x="1013" y="737"/>
                </a:cxn>
                <a:cxn ang="0">
                  <a:pos x="1019" y="681"/>
                </a:cxn>
                <a:cxn ang="0">
                  <a:pos x="996" y="730"/>
                </a:cxn>
                <a:cxn ang="0">
                  <a:pos x="836" y="772"/>
                </a:cxn>
                <a:cxn ang="0">
                  <a:pos x="824" y="793"/>
                </a:cxn>
                <a:cxn ang="0">
                  <a:pos x="831" y="821"/>
                </a:cxn>
                <a:cxn ang="0">
                  <a:pos x="840" y="791"/>
                </a:cxn>
              </a:cxnLst>
              <a:rect l="0" t="0" r="r" b="b"/>
              <a:pathLst>
                <a:path w="1111" h="826">
                  <a:moveTo>
                    <a:pt x="336" y="175"/>
                  </a:moveTo>
                  <a:lnTo>
                    <a:pt x="341" y="175"/>
                  </a:lnTo>
                  <a:lnTo>
                    <a:pt x="344" y="177"/>
                  </a:lnTo>
                  <a:lnTo>
                    <a:pt x="346" y="177"/>
                  </a:lnTo>
                  <a:lnTo>
                    <a:pt x="497" y="181"/>
                  </a:lnTo>
                  <a:lnTo>
                    <a:pt x="763" y="153"/>
                  </a:lnTo>
                  <a:lnTo>
                    <a:pt x="798" y="116"/>
                  </a:lnTo>
                  <a:lnTo>
                    <a:pt x="805" y="115"/>
                  </a:lnTo>
                  <a:lnTo>
                    <a:pt x="805" y="115"/>
                  </a:lnTo>
                  <a:lnTo>
                    <a:pt x="808" y="116"/>
                  </a:lnTo>
                  <a:lnTo>
                    <a:pt x="812" y="116"/>
                  </a:lnTo>
                  <a:lnTo>
                    <a:pt x="817" y="116"/>
                  </a:lnTo>
                  <a:lnTo>
                    <a:pt x="817" y="118"/>
                  </a:lnTo>
                  <a:lnTo>
                    <a:pt x="819" y="118"/>
                  </a:lnTo>
                  <a:lnTo>
                    <a:pt x="828" y="109"/>
                  </a:lnTo>
                  <a:lnTo>
                    <a:pt x="833" y="109"/>
                  </a:lnTo>
                  <a:lnTo>
                    <a:pt x="836" y="106"/>
                  </a:lnTo>
                  <a:lnTo>
                    <a:pt x="840" y="106"/>
                  </a:lnTo>
                  <a:lnTo>
                    <a:pt x="841" y="101"/>
                  </a:lnTo>
                  <a:lnTo>
                    <a:pt x="840" y="97"/>
                  </a:lnTo>
                  <a:lnTo>
                    <a:pt x="840" y="97"/>
                  </a:lnTo>
                  <a:lnTo>
                    <a:pt x="840" y="97"/>
                  </a:lnTo>
                  <a:lnTo>
                    <a:pt x="836" y="97"/>
                  </a:lnTo>
                  <a:lnTo>
                    <a:pt x="836" y="97"/>
                  </a:lnTo>
                  <a:lnTo>
                    <a:pt x="836" y="92"/>
                  </a:lnTo>
                  <a:lnTo>
                    <a:pt x="836" y="90"/>
                  </a:lnTo>
                  <a:lnTo>
                    <a:pt x="836" y="85"/>
                  </a:lnTo>
                  <a:lnTo>
                    <a:pt x="834" y="82"/>
                  </a:lnTo>
                  <a:lnTo>
                    <a:pt x="836" y="82"/>
                  </a:lnTo>
                  <a:lnTo>
                    <a:pt x="836" y="78"/>
                  </a:lnTo>
                  <a:lnTo>
                    <a:pt x="836" y="76"/>
                  </a:lnTo>
                  <a:lnTo>
                    <a:pt x="836" y="75"/>
                  </a:lnTo>
                  <a:lnTo>
                    <a:pt x="836" y="71"/>
                  </a:lnTo>
                  <a:lnTo>
                    <a:pt x="836" y="68"/>
                  </a:lnTo>
                  <a:lnTo>
                    <a:pt x="834" y="66"/>
                  </a:lnTo>
                  <a:lnTo>
                    <a:pt x="834" y="62"/>
                  </a:lnTo>
                  <a:lnTo>
                    <a:pt x="836" y="59"/>
                  </a:lnTo>
                  <a:lnTo>
                    <a:pt x="840" y="59"/>
                  </a:lnTo>
                  <a:lnTo>
                    <a:pt x="840" y="54"/>
                  </a:lnTo>
                  <a:lnTo>
                    <a:pt x="840" y="50"/>
                  </a:lnTo>
                  <a:lnTo>
                    <a:pt x="845" y="48"/>
                  </a:lnTo>
                  <a:lnTo>
                    <a:pt x="845" y="45"/>
                  </a:lnTo>
                  <a:lnTo>
                    <a:pt x="841" y="43"/>
                  </a:lnTo>
                  <a:lnTo>
                    <a:pt x="841" y="40"/>
                  </a:lnTo>
                  <a:lnTo>
                    <a:pt x="840" y="38"/>
                  </a:lnTo>
                  <a:lnTo>
                    <a:pt x="840" y="35"/>
                  </a:lnTo>
                  <a:lnTo>
                    <a:pt x="836" y="31"/>
                  </a:lnTo>
                  <a:lnTo>
                    <a:pt x="834" y="31"/>
                  </a:lnTo>
                  <a:lnTo>
                    <a:pt x="833" y="31"/>
                  </a:lnTo>
                  <a:lnTo>
                    <a:pt x="829" y="33"/>
                  </a:lnTo>
                  <a:lnTo>
                    <a:pt x="826" y="33"/>
                  </a:lnTo>
                  <a:lnTo>
                    <a:pt x="826" y="31"/>
                  </a:lnTo>
                  <a:lnTo>
                    <a:pt x="826" y="28"/>
                  </a:lnTo>
                  <a:lnTo>
                    <a:pt x="826" y="28"/>
                  </a:lnTo>
                  <a:lnTo>
                    <a:pt x="826" y="26"/>
                  </a:lnTo>
                  <a:lnTo>
                    <a:pt x="828" y="22"/>
                  </a:lnTo>
                  <a:lnTo>
                    <a:pt x="829" y="19"/>
                  </a:lnTo>
                  <a:lnTo>
                    <a:pt x="831" y="17"/>
                  </a:lnTo>
                  <a:lnTo>
                    <a:pt x="831" y="15"/>
                  </a:lnTo>
                  <a:lnTo>
                    <a:pt x="834" y="14"/>
                  </a:lnTo>
                  <a:lnTo>
                    <a:pt x="836" y="12"/>
                  </a:lnTo>
                  <a:lnTo>
                    <a:pt x="840" y="12"/>
                  </a:lnTo>
                  <a:lnTo>
                    <a:pt x="841" y="12"/>
                  </a:lnTo>
                  <a:lnTo>
                    <a:pt x="841" y="10"/>
                  </a:lnTo>
                  <a:lnTo>
                    <a:pt x="845" y="12"/>
                  </a:lnTo>
                  <a:lnTo>
                    <a:pt x="847" y="10"/>
                  </a:lnTo>
                  <a:lnTo>
                    <a:pt x="848" y="7"/>
                  </a:lnTo>
                  <a:lnTo>
                    <a:pt x="852" y="7"/>
                  </a:lnTo>
                  <a:lnTo>
                    <a:pt x="854" y="5"/>
                  </a:lnTo>
                  <a:lnTo>
                    <a:pt x="857" y="5"/>
                  </a:lnTo>
                  <a:lnTo>
                    <a:pt x="861" y="5"/>
                  </a:lnTo>
                  <a:lnTo>
                    <a:pt x="864" y="5"/>
                  </a:lnTo>
                  <a:lnTo>
                    <a:pt x="864" y="3"/>
                  </a:lnTo>
                  <a:lnTo>
                    <a:pt x="867" y="3"/>
                  </a:lnTo>
                  <a:lnTo>
                    <a:pt x="867" y="3"/>
                  </a:lnTo>
                  <a:lnTo>
                    <a:pt x="871" y="0"/>
                  </a:lnTo>
                  <a:lnTo>
                    <a:pt x="873" y="0"/>
                  </a:lnTo>
                  <a:lnTo>
                    <a:pt x="874" y="0"/>
                  </a:lnTo>
                  <a:lnTo>
                    <a:pt x="878" y="0"/>
                  </a:lnTo>
                  <a:lnTo>
                    <a:pt x="880" y="3"/>
                  </a:lnTo>
                  <a:lnTo>
                    <a:pt x="885" y="3"/>
                  </a:lnTo>
                  <a:lnTo>
                    <a:pt x="887" y="5"/>
                  </a:lnTo>
                  <a:lnTo>
                    <a:pt x="887" y="7"/>
                  </a:lnTo>
                  <a:lnTo>
                    <a:pt x="892" y="7"/>
                  </a:lnTo>
                  <a:lnTo>
                    <a:pt x="895" y="5"/>
                  </a:lnTo>
                  <a:lnTo>
                    <a:pt x="895" y="7"/>
                  </a:lnTo>
                  <a:lnTo>
                    <a:pt x="899" y="8"/>
                  </a:lnTo>
                  <a:lnTo>
                    <a:pt x="899" y="8"/>
                  </a:lnTo>
                  <a:lnTo>
                    <a:pt x="899" y="5"/>
                  </a:lnTo>
                  <a:lnTo>
                    <a:pt x="900" y="5"/>
                  </a:lnTo>
                  <a:lnTo>
                    <a:pt x="902" y="5"/>
                  </a:lnTo>
                  <a:lnTo>
                    <a:pt x="906" y="5"/>
                  </a:lnTo>
                  <a:lnTo>
                    <a:pt x="906" y="5"/>
                  </a:lnTo>
                  <a:lnTo>
                    <a:pt x="907" y="7"/>
                  </a:lnTo>
                  <a:lnTo>
                    <a:pt x="909" y="7"/>
                  </a:lnTo>
                  <a:lnTo>
                    <a:pt x="913" y="7"/>
                  </a:lnTo>
                  <a:lnTo>
                    <a:pt x="913" y="8"/>
                  </a:lnTo>
                  <a:lnTo>
                    <a:pt x="913" y="10"/>
                  </a:lnTo>
                  <a:lnTo>
                    <a:pt x="914" y="12"/>
                  </a:lnTo>
                  <a:lnTo>
                    <a:pt x="914" y="14"/>
                  </a:lnTo>
                  <a:lnTo>
                    <a:pt x="914" y="14"/>
                  </a:lnTo>
                  <a:lnTo>
                    <a:pt x="918" y="12"/>
                  </a:lnTo>
                  <a:lnTo>
                    <a:pt x="921" y="14"/>
                  </a:lnTo>
                  <a:lnTo>
                    <a:pt x="921" y="15"/>
                  </a:lnTo>
                  <a:lnTo>
                    <a:pt x="918" y="17"/>
                  </a:lnTo>
                  <a:lnTo>
                    <a:pt x="921" y="19"/>
                  </a:lnTo>
                  <a:lnTo>
                    <a:pt x="923" y="19"/>
                  </a:lnTo>
                  <a:lnTo>
                    <a:pt x="925" y="19"/>
                  </a:lnTo>
                  <a:lnTo>
                    <a:pt x="925" y="19"/>
                  </a:lnTo>
                  <a:lnTo>
                    <a:pt x="925" y="22"/>
                  </a:lnTo>
                  <a:lnTo>
                    <a:pt x="928" y="22"/>
                  </a:lnTo>
                  <a:lnTo>
                    <a:pt x="928" y="22"/>
                  </a:lnTo>
                  <a:lnTo>
                    <a:pt x="928" y="28"/>
                  </a:lnTo>
                  <a:lnTo>
                    <a:pt x="930" y="28"/>
                  </a:lnTo>
                  <a:lnTo>
                    <a:pt x="930" y="31"/>
                  </a:lnTo>
                  <a:lnTo>
                    <a:pt x="930" y="31"/>
                  </a:lnTo>
                  <a:lnTo>
                    <a:pt x="935" y="31"/>
                  </a:lnTo>
                  <a:lnTo>
                    <a:pt x="935" y="33"/>
                  </a:lnTo>
                  <a:lnTo>
                    <a:pt x="935" y="36"/>
                  </a:lnTo>
                  <a:lnTo>
                    <a:pt x="935" y="38"/>
                  </a:lnTo>
                  <a:lnTo>
                    <a:pt x="937" y="40"/>
                  </a:lnTo>
                  <a:lnTo>
                    <a:pt x="940" y="43"/>
                  </a:lnTo>
                  <a:lnTo>
                    <a:pt x="940" y="45"/>
                  </a:lnTo>
                  <a:lnTo>
                    <a:pt x="944" y="48"/>
                  </a:lnTo>
                  <a:lnTo>
                    <a:pt x="944" y="50"/>
                  </a:lnTo>
                  <a:lnTo>
                    <a:pt x="946" y="50"/>
                  </a:lnTo>
                  <a:lnTo>
                    <a:pt x="949" y="54"/>
                  </a:lnTo>
                  <a:lnTo>
                    <a:pt x="949" y="54"/>
                  </a:lnTo>
                  <a:lnTo>
                    <a:pt x="946" y="55"/>
                  </a:lnTo>
                  <a:lnTo>
                    <a:pt x="949" y="59"/>
                  </a:lnTo>
                  <a:lnTo>
                    <a:pt x="949" y="55"/>
                  </a:lnTo>
                  <a:lnTo>
                    <a:pt x="951" y="59"/>
                  </a:lnTo>
                  <a:lnTo>
                    <a:pt x="951" y="61"/>
                  </a:lnTo>
                  <a:lnTo>
                    <a:pt x="954" y="66"/>
                  </a:lnTo>
                  <a:lnTo>
                    <a:pt x="961" y="69"/>
                  </a:lnTo>
                  <a:lnTo>
                    <a:pt x="963" y="73"/>
                  </a:lnTo>
                  <a:lnTo>
                    <a:pt x="963" y="76"/>
                  </a:lnTo>
                  <a:lnTo>
                    <a:pt x="965" y="78"/>
                  </a:lnTo>
                  <a:lnTo>
                    <a:pt x="965" y="82"/>
                  </a:lnTo>
                  <a:lnTo>
                    <a:pt x="967" y="82"/>
                  </a:lnTo>
                  <a:lnTo>
                    <a:pt x="968" y="82"/>
                  </a:lnTo>
                  <a:lnTo>
                    <a:pt x="968" y="85"/>
                  </a:lnTo>
                  <a:lnTo>
                    <a:pt x="968" y="87"/>
                  </a:lnTo>
                  <a:lnTo>
                    <a:pt x="972" y="90"/>
                  </a:lnTo>
                  <a:lnTo>
                    <a:pt x="973" y="95"/>
                  </a:lnTo>
                  <a:lnTo>
                    <a:pt x="977" y="95"/>
                  </a:lnTo>
                  <a:lnTo>
                    <a:pt x="979" y="99"/>
                  </a:lnTo>
                  <a:lnTo>
                    <a:pt x="980" y="99"/>
                  </a:lnTo>
                  <a:lnTo>
                    <a:pt x="982" y="97"/>
                  </a:lnTo>
                  <a:lnTo>
                    <a:pt x="984" y="99"/>
                  </a:lnTo>
                  <a:lnTo>
                    <a:pt x="986" y="99"/>
                  </a:lnTo>
                  <a:lnTo>
                    <a:pt x="989" y="99"/>
                  </a:lnTo>
                  <a:lnTo>
                    <a:pt x="991" y="97"/>
                  </a:lnTo>
                  <a:lnTo>
                    <a:pt x="994" y="97"/>
                  </a:lnTo>
                  <a:lnTo>
                    <a:pt x="994" y="99"/>
                  </a:lnTo>
                  <a:lnTo>
                    <a:pt x="991" y="99"/>
                  </a:lnTo>
                  <a:lnTo>
                    <a:pt x="994" y="101"/>
                  </a:lnTo>
                  <a:lnTo>
                    <a:pt x="996" y="101"/>
                  </a:lnTo>
                  <a:lnTo>
                    <a:pt x="1000" y="101"/>
                  </a:lnTo>
                  <a:lnTo>
                    <a:pt x="1000" y="104"/>
                  </a:lnTo>
                  <a:lnTo>
                    <a:pt x="1001" y="104"/>
                  </a:lnTo>
                  <a:lnTo>
                    <a:pt x="1001" y="104"/>
                  </a:lnTo>
                  <a:lnTo>
                    <a:pt x="1003" y="101"/>
                  </a:lnTo>
                  <a:lnTo>
                    <a:pt x="1005" y="104"/>
                  </a:lnTo>
                  <a:lnTo>
                    <a:pt x="1006" y="101"/>
                  </a:lnTo>
                  <a:lnTo>
                    <a:pt x="1008" y="101"/>
                  </a:lnTo>
                  <a:lnTo>
                    <a:pt x="1010" y="101"/>
                  </a:lnTo>
                  <a:lnTo>
                    <a:pt x="1010" y="104"/>
                  </a:lnTo>
                  <a:lnTo>
                    <a:pt x="1012" y="106"/>
                  </a:lnTo>
                  <a:lnTo>
                    <a:pt x="1013" y="106"/>
                  </a:lnTo>
                  <a:lnTo>
                    <a:pt x="1013" y="106"/>
                  </a:lnTo>
                  <a:lnTo>
                    <a:pt x="1017" y="109"/>
                  </a:lnTo>
                  <a:lnTo>
                    <a:pt x="1017" y="109"/>
                  </a:lnTo>
                  <a:lnTo>
                    <a:pt x="1019" y="109"/>
                  </a:lnTo>
                  <a:lnTo>
                    <a:pt x="1019" y="113"/>
                  </a:lnTo>
                  <a:lnTo>
                    <a:pt x="1022" y="113"/>
                  </a:lnTo>
                  <a:lnTo>
                    <a:pt x="1022" y="115"/>
                  </a:lnTo>
                  <a:lnTo>
                    <a:pt x="1024" y="115"/>
                  </a:lnTo>
                  <a:lnTo>
                    <a:pt x="1026" y="116"/>
                  </a:lnTo>
                  <a:lnTo>
                    <a:pt x="1029" y="116"/>
                  </a:lnTo>
                  <a:lnTo>
                    <a:pt x="1031" y="116"/>
                  </a:lnTo>
                  <a:lnTo>
                    <a:pt x="1033" y="116"/>
                  </a:lnTo>
                  <a:lnTo>
                    <a:pt x="1034" y="115"/>
                  </a:lnTo>
                  <a:lnTo>
                    <a:pt x="1036" y="115"/>
                  </a:lnTo>
                  <a:lnTo>
                    <a:pt x="1038" y="115"/>
                  </a:lnTo>
                  <a:lnTo>
                    <a:pt x="1038" y="116"/>
                  </a:lnTo>
                  <a:lnTo>
                    <a:pt x="1036" y="120"/>
                  </a:lnTo>
                  <a:lnTo>
                    <a:pt x="1036" y="122"/>
                  </a:lnTo>
                  <a:lnTo>
                    <a:pt x="1036" y="123"/>
                  </a:lnTo>
                  <a:lnTo>
                    <a:pt x="1039" y="123"/>
                  </a:lnTo>
                  <a:lnTo>
                    <a:pt x="1039" y="127"/>
                  </a:lnTo>
                  <a:lnTo>
                    <a:pt x="1041" y="130"/>
                  </a:lnTo>
                  <a:lnTo>
                    <a:pt x="1039" y="132"/>
                  </a:lnTo>
                  <a:lnTo>
                    <a:pt x="1039" y="132"/>
                  </a:lnTo>
                  <a:lnTo>
                    <a:pt x="1039" y="137"/>
                  </a:lnTo>
                  <a:lnTo>
                    <a:pt x="1041" y="141"/>
                  </a:lnTo>
                  <a:lnTo>
                    <a:pt x="1045" y="141"/>
                  </a:lnTo>
                  <a:lnTo>
                    <a:pt x="1045" y="144"/>
                  </a:lnTo>
                  <a:lnTo>
                    <a:pt x="1048" y="146"/>
                  </a:lnTo>
                  <a:lnTo>
                    <a:pt x="1050" y="146"/>
                  </a:lnTo>
                  <a:lnTo>
                    <a:pt x="1053" y="144"/>
                  </a:lnTo>
                  <a:lnTo>
                    <a:pt x="1053" y="144"/>
                  </a:lnTo>
                  <a:lnTo>
                    <a:pt x="1055" y="146"/>
                  </a:lnTo>
                  <a:lnTo>
                    <a:pt x="1057" y="148"/>
                  </a:lnTo>
                  <a:lnTo>
                    <a:pt x="1059" y="148"/>
                  </a:lnTo>
                  <a:lnTo>
                    <a:pt x="1060" y="146"/>
                  </a:lnTo>
                  <a:lnTo>
                    <a:pt x="1064" y="146"/>
                  </a:lnTo>
                  <a:lnTo>
                    <a:pt x="1064" y="146"/>
                  </a:lnTo>
                  <a:lnTo>
                    <a:pt x="1071" y="144"/>
                  </a:lnTo>
                  <a:lnTo>
                    <a:pt x="1073" y="142"/>
                  </a:lnTo>
                  <a:lnTo>
                    <a:pt x="1073" y="142"/>
                  </a:lnTo>
                  <a:lnTo>
                    <a:pt x="1073" y="141"/>
                  </a:lnTo>
                  <a:lnTo>
                    <a:pt x="1073" y="137"/>
                  </a:lnTo>
                  <a:lnTo>
                    <a:pt x="1076" y="137"/>
                  </a:lnTo>
                  <a:lnTo>
                    <a:pt x="1076" y="132"/>
                  </a:lnTo>
                  <a:lnTo>
                    <a:pt x="1076" y="132"/>
                  </a:lnTo>
                  <a:lnTo>
                    <a:pt x="1079" y="132"/>
                  </a:lnTo>
                  <a:lnTo>
                    <a:pt x="1083" y="132"/>
                  </a:lnTo>
                  <a:lnTo>
                    <a:pt x="1083" y="128"/>
                  </a:lnTo>
                  <a:lnTo>
                    <a:pt x="1085" y="127"/>
                  </a:lnTo>
                  <a:lnTo>
                    <a:pt x="1086" y="127"/>
                  </a:lnTo>
                  <a:lnTo>
                    <a:pt x="1088" y="123"/>
                  </a:lnTo>
                  <a:lnTo>
                    <a:pt x="1090" y="122"/>
                  </a:lnTo>
                  <a:lnTo>
                    <a:pt x="1093" y="122"/>
                  </a:lnTo>
                  <a:lnTo>
                    <a:pt x="1095" y="120"/>
                  </a:lnTo>
                  <a:lnTo>
                    <a:pt x="1099" y="122"/>
                  </a:lnTo>
                  <a:lnTo>
                    <a:pt x="1099" y="123"/>
                  </a:lnTo>
                  <a:lnTo>
                    <a:pt x="1100" y="123"/>
                  </a:lnTo>
                  <a:lnTo>
                    <a:pt x="1104" y="125"/>
                  </a:lnTo>
                  <a:lnTo>
                    <a:pt x="1104" y="128"/>
                  </a:lnTo>
                  <a:lnTo>
                    <a:pt x="1104" y="130"/>
                  </a:lnTo>
                  <a:lnTo>
                    <a:pt x="1104" y="132"/>
                  </a:lnTo>
                  <a:lnTo>
                    <a:pt x="1106" y="135"/>
                  </a:lnTo>
                  <a:lnTo>
                    <a:pt x="1106" y="137"/>
                  </a:lnTo>
                  <a:lnTo>
                    <a:pt x="1107" y="137"/>
                  </a:lnTo>
                  <a:lnTo>
                    <a:pt x="1111" y="141"/>
                  </a:lnTo>
                  <a:lnTo>
                    <a:pt x="1109" y="142"/>
                  </a:lnTo>
                  <a:lnTo>
                    <a:pt x="1109" y="146"/>
                  </a:lnTo>
                  <a:lnTo>
                    <a:pt x="1109" y="148"/>
                  </a:lnTo>
                  <a:lnTo>
                    <a:pt x="1106" y="148"/>
                  </a:lnTo>
                  <a:lnTo>
                    <a:pt x="1104" y="151"/>
                  </a:lnTo>
                  <a:lnTo>
                    <a:pt x="1104" y="153"/>
                  </a:lnTo>
                  <a:lnTo>
                    <a:pt x="1106" y="155"/>
                  </a:lnTo>
                  <a:lnTo>
                    <a:pt x="1106" y="156"/>
                  </a:lnTo>
                  <a:lnTo>
                    <a:pt x="1106" y="158"/>
                  </a:lnTo>
                  <a:lnTo>
                    <a:pt x="1104" y="160"/>
                  </a:lnTo>
                  <a:lnTo>
                    <a:pt x="1106" y="163"/>
                  </a:lnTo>
                  <a:lnTo>
                    <a:pt x="1107" y="163"/>
                  </a:lnTo>
                  <a:lnTo>
                    <a:pt x="1107" y="165"/>
                  </a:lnTo>
                  <a:lnTo>
                    <a:pt x="1107" y="165"/>
                  </a:lnTo>
                  <a:lnTo>
                    <a:pt x="1107" y="168"/>
                  </a:lnTo>
                  <a:lnTo>
                    <a:pt x="1107" y="168"/>
                  </a:lnTo>
                  <a:lnTo>
                    <a:pt x="1106" y="168"/>
                  </a:lnTo>
                  <a:lnTo>
                    <a:pt x="1106" y="172"/>
                  </a:lnTo>
                  <a:lnTo>
                    <a:pt x="1107" y="177"/>
                  </a:lnTo>
                  <a:lnTo>
                    <a:pt x="1109" y="179"/>
                  </a:lnTo>
                  <a:lnTo>
                    <a:pt x="1109" y="179"/>
                  </a:lnTo>
                  <a:lnTo>
                    <a:pt x="1107" y="181"/>
                  </a:lnTo>
                  <a:lnTo>
                    <a:pt x="1106" y="184"/>
                  </a:lnTo>
                  <a:lnTo>
                    <a:pt x="1107" y="186"/>
                  </a:lnTo>
                  <a:lnTo>
                    <a:pt x="1107" y="188"/>
                  </a:lnTo>
                  <a:lnTo>
                    <a:pt x="1109" y="188"/>
                  </a:lnTo>
                  <a:lnTo>
                    <a:pt x="1106" y="191"/>
                  </a:lnTo>
                  <a:lnTo>
                    <a:pt x="1106" y="191"/>
                  </a:lnTo>
                  <a:lnTo>
                    <a:pt x="1106" y="191"/>
                  </a:lnTo>
                  <a:lnTo>
                    <a:pt x="1107" y="196"/>
                  </a:lnTo>
                  <a:lnTo>
                    <a:pt x="1106" y="196"/>
                  </a:lnTo>
                  <a:lnTo>
                    <a:pt x="1104" y="200"/>
                  </a:lnTo>
                  <a:lnTo>
                    <a:pt x="1104" y="202"/>
                  </a:lnTo>
                  <a:lnTo>
                    <a:pt x="1106" y="203"/>
                  </a:lnTo>
                  <a:lnTo>
                    <a:pt x="1104" y="205"/>
                  </a:lnTo>
                  <a:lnTo>
                    <a:pt x="1106" y="207"/>
                  </a:lnTo>
                  <a:lnTo>
                    <a:pt x="1106" y="208"/>
                  </a:lnTo>
                  <a:lnTo>
                    <a:pt x="1106" y="212"/>
                  </a:lnTo>
                  <a:lnTo>
                    <a:pt x="1106" y="214"/>
                  </a:lnTo>
                  <a:lnTo>
                    <a:pt x="1104" y="214"/>
                  </a:lnTo>
                  <a:lnTo>
                    <a:pt x="1100" y="212"/>
                  </a:lnTo>
                  <a:lnTo>
                    <a:pt x="1092" y="210"/>
                  </a:lnTo>
                  <a:lnTo>
                    <a:pt x="1088" y="210"/>
                  </a:lnTo>
                  <a:lnTo>
                    <a:pt x="1086" y="208"/>
                  </a:lnTo>
                  <a:lnTo>
                    <a:pt x="1085" y="208"/>
                  </a:lnTo>
                  <a:lnTo>
                    <a:pt x="1081" y="214"/>
                  </a:lnTo>
                  <a:lnTo>
                    <a:pt x="1081" y="217"/>
                  </a:lnTo>
                  <a:lnTo>
                    <a:pt x="1079" y="219"/>
                  </a:lnTo>
                  <a:lnTo>
                    <a:pt x="1076" y="219"/>
                  </a:lnTo>
                  <a:lnTo>
                    <a:pt x="1076" y="219"/>
                  </a:lnTo>
                  <a:lnTo>
                    <a:pt x="1076" y="222"/>
                  </a:lnTo>
                  <a:lnTo>
                    <a:pt x="1076" y="224"/>
                  </a:lnTo>
                  <a:lnTo>
                    <a:pt x="1079" y="231"/>
                  </a:lnTo>
                  <a:lnTo>
                    <a:pt x="1079" y="233"/>
                  </a:lnTo>
                  <a:lnTo>
                    <a:pt x="1081" y="235"/>
                  </a:lnTo>
                  <a:lnTo>
                    <a:pt x="1083" y="238"/>
                  </a:lnTo>
                  <a:lnTo>
                    <a:pt x="1083" y="242"/>
                  </a:lnTo>
                  <a:lnTo>
                    <a:pt x="1085" y="247"/>
                  </a:lnTo>
                  <a:lnTo>
                    <a:pt x="1085" y="247"/>
                  </a:lnTo>
                  <a:lnTo>
                    <a:pt x="1085" y="254"/>
                  </a:lnTo>
                  <a:lnTo>
                    <a:pt x="1086" y="255"/>
                  </a:lnTo>
                  <a:lnTo>
                    <a:pt x="1086" y="259"/>
                  </a:lnTo>
                  <a:lnTo>
                    <a:pt x="1086" y="262"/>
                  </a:lnTo>
                  <a:lnTo>
                    <a:pt x="1086" y="264"/>
                  </a:lnTo>
                  <a:lnTo>
                    <a:pt x="1086" y="266"/>
                  </a:lnTo>
                  <a:lnTo>
                    <a:pt x="1086" y="268"/>
                  </a:lnTo>
                  <a:lnTo>
                    <a:pt x="1086" y="269"/>
                  </a:lnTo>
                  <a:lnTo>
                    <a:pt x="1085" y="269"/>
                  </a:lnTo>
                  <a:lnTo>
                    <a:pt x="1081" y="269"/>
                  </a:lnTo>
                  <a:lnTo>
                    <a:pt x="1078" y="269"/>
                  </a:lnTo>
                  <a:lnTo>
                    <a:pt x="1078" y="273"/>
                  </a:lnTo>
                  <a:lnTo>
                    <a:pt x="1079" y="275"/>
                  </a:lnTo>
                  <a:lnTo>
                    <a:pt x="1079" y="278"/>
                  </a:lnTo>
                  <a:lnTo>
                    <a:pt x="1079" y="278"/>
                  </a:lnTo>
                  <a:lnTo>
                    <a:pt x="1079" y="281"/>
                  </a:lnTo>
                  <a:lnTo>
                    <a:pt x="1064" y="292"/>
                  </a:lnTo>
                  <a:lnTo>
                    <a:pt x="1060" y="318"/>
                  </a:lnTo>
                  <a:lnTo>
                    <a:pt x="1012" y="355"/>
                  </a:lnTo>
                  <a:lnTo>
                    <a:pt x="1003" y="356"/>
                  </a:lnTo>
                  <a:lnTo>
                    <a:pt x="1001" y="356"/>
                  </a:lnTo>
                  <a:lnTo>
                    <a:pt x="1001" y="355"/>
                  </a:lnTo>
                  <a:lnTo>
                    <a:pt x="996" y="360"/>
                  </a:lnTo>
                  <a:lnTo>
                    <a:pt x="991" y="360"/>
                  </a:lnTo>
                  <a:lnTo>
                    <a:pt x="991" y="360"/>
                  </a:lnTo>
                  <a:lnTo>
                    <a:pt x="989" y="360"/>
                  </a:lnTo>
                  <a:lnTo>
                    <a:pt x="984" y="361"/>
                  </a:lnTo>
                  <a:lnTo>
                    <a:pt x="980" y="361"/>
                  </a:lnTo>
                  <a:lnTo>
                    <a:pt x="979" y="365"/>
                  </a:lnTo>
                  <a:lnTo>
                    <a:pt x="977" y="365"/>
                  </a:lnTo>
                  <a:lnTo>
                    <a:pt x="972" y="370"/>
                  </a:lnTo>
                  <a:lnTo>
                    <a:pt x="967" y="374"/>
                  </a:lnTo>
                  <a:lnTo>
                    <a:pt x="968" y="379"/>
                  </a:lnTo>
                  <a:lnTo>
                    <a:pt x="968" y="379"/>
                  </a:lnTo>
                  <a:lnTo>
                    <a:pt x="963" y="382"/>
                  </a:lnTo>
                  <a:lnTo>
                    <a:pt x="960" y="384"/>
                  </a:lnTo>
                  <a:lnTo>
                    <a:pt x="958" y="384"/>
                  </a:lnTo>
                  <a:lnTo>
                    <a:pt x="954" y="388"/>
                  </a:lnTo>
                  <a:lnTo>
                    <a:pt x="953" y="388"/>
                  </a:lnTo>
                  <a:lnTo>
                    <a:pt x="953" y="384"/>
                  </a:lnTo>
                  <a:lnTo>
                    <a:pt x="949" y="384"/>
                  </a:lnTo>
                  <a:lnTo>
                    <a:pt x="951" y="382"/>
                  </a:lnTo>
                  <a:lnTo>
                    <a:pt x="954" y="382"/>
                  </a:lnTo>
                  <a:lnTo>
                    <a:pt x="956" y="379"/>
                  </a:lnTo>
                  <a:lnTo>
                    <a:pt x="960" y="379"/>
                  </a:lnTo>
                  <a:lnTo>
                    <a:pt x="961" y="379"/>
                  </a:lnTo>
                  <a:lnTo>
                    <a:pt x="961" y="377"/>
                  </a:lnTo>
                  <a:lnTo>
                    <a:pt x="960" y="375"/>
                  </a:lnTo>
                  <a:lnTo>
                    <a:pt x="960" y="374"/>
                  </a:lnTo>
                  <a:lnTo>
                    <a:pt x="963" y="372"/>
                  </a:lnTo>
                  <a:lnTo>
                    <a:pt x="965" y="368"/>
                  </a:lnTo>
                  <a:lnTo>
                    <a:pt x="960" y="372"/>
                  </a:lnTo>
                  <a:lnTo>
                    <a:pt x="956" y="374"/>
                  </a:lnTo>
                  <a:lnTo>
                    <a:pt x="954" y="372"/>
                  </a:lnTo>
                  <a:lnTo>
                    <a:pt x="954" y="368"/>
                  </a:lnTo>
                  <a:lnTo>
                    <a:pt x="956" y="368"/>
                  </a:lnTo>
                  <a:lnTo>
                    <a:pt x="956" y="368"/>
                  </a:lnTo>
                  <a:lnTo>
                    <a:pt x="953" y="361"/>
                  </a:lnTo>
                  <a:lnTo>
                    <a:pt x="953" y="360"/>
                  </a:lnTo>
                  <a:lnTo>
                    <a:pt x="953" y="356"/>
                  </a:lnTo>
                  <a:lnTo>
                    <a:pt x="956" y="356"/>
                  </a:lnTo>
                  <a:lnTo>
                    <a:pt x="956" y="353"/>
                  </a:lnTo>
                  <a:lnTo>
                    <a:pt x="960" y="348"/>
                  </a:lnTo>
                  <a:lnTo>
                    <a:pt x="961" y="346"/>
                  </a:lnTo>
                  <a:lnTo>
                    <a:pt x="963" y="344"/>
                  </a:lnTo>
                  <a:lnTo>
                    <a:pt x="963" y="341"/>
                  </a:lnTo>
                  <a:lnTo>
                    <a:pt x="954" y="337"/>
                  </a:lnTo>
                  <a:lnTo>
                    <a:pt x="949" y="332"/>
                  </a:lnTo>
                  <a:lnTo>
                    <a:pt x="949" y="334"/>
                  </a:lnTo>
                  <a:lnTo>
                    <a:pt x="946" y="334"/>
                  </a:lnTo>
                  <a:lnTo>
                    <a:pt x="944" y="332"/>
                  </a:lnTo>
                  <a:lnTo>
                    <a:pt x="940" y="332"/>
                  </a:lnTo>
                  <a:lnTo>
                    <a:pt x="937" y="337"/>
                  </a:lnTo>
                  <a:lnTo>
                    <a:pt x="937" y="337"/>
                  </a:lnTo>
                  <a:lnTo>
                    <a:pt x="937" y="341"/>
                  </a:lnTo>
                  <a:lnTo>
                    <a:pt x="932" y="346"/>
                  </a:lnTo>
                  <a:lnTo>
                    <a:pt x="932" y="353"/>
                  </a:lnTo>
                  <a:lnTo>
                    <a:pt x="930" y="353"/>
                  </a:lnTo>
                  <a:lnTo>
                    <a:pt x="927" y="356"/>
                  </a:lnTo>
                  <a:lnTo>
                    <a:pt x="923" y="356"/>
                  </a:lnTo>
                  <a:lnTo>
                    <a:pt x="918" y="360"/>
                  </a:lnTo>
                  <a:lnTo>
                    <a:pt x="914" y="368"/>
                  </a:lnTo>
                  <a:lnTo>
                    <a:pt x="914" y="372"/>
                  </a:lnTo>
                  <a:lnTo>
                    <a:pt x="914" y="372"/>
                  </a:lnTo>
                  <a:lnTo>
                    <a:pt x="918" y="377"/>
                  </a:lnTo>
                  <a:lnTo>
                    <a:pt x="914" y="377"/>
                  </a:lnTo>
                  <a:lnTo>
                    <a:pt x="914" y="379"/>
                  </a:lnTo>
                  <a:lnTo>
                    <a:pt x="914" y="382"/>
                  </a:lnTo>
                  <a:lnTo>
                    <a:pt x="909" y="382"/>
                  </a:lnTo>
                  <a:lnTo>
                    <a:pt x="904" y="382"/>
                  </a:lnTo>
                  <a:lnTo>
                    <a:pt x="899" y="379"/>
                  </a:lnTo>
                  <a:lnTo>
                    <a:pt x="895" y="382"/>
                  </a:lnTo>
                  <a:lnTo>
                    <a:pt x="895" y="384"/>
                  </a:lnTo>
                  <a:lnTo>
                    <a:pt x="895" y="388"/>
                  </a:lnTo>
                  <a:lnTo>
                    <a:pt x="895" y="388"/>
                  </a:lnTo>
                  <a:lnTo>
                    <a:pt x="895" y="391"/>
                  </a:lnTo>
                  <a:lnTo>
                    <a:pt x="892" y="391"/>
                  </a:lnTo>
                  <a:lnTo>
                    <a:pt x="895" y="395"/>
                  </a:lnTo>
                  <a:lnTo>
                    <a:pt x="895" y="400"/>
                  </a:lnTo>
                  <a:lnTo>
                    <a:pt x="899" y="401"/>
                  </a:lnTo>
                  <a:lnTo>
                    <a:pt x="904" y="405"/>
                  </a:lnTo>
                  <a:lnTo>
                    <a:pt x="904" y="407"/>
                  </a:lnTo>
                  <a:lnTo>
                    <a:pt x="907" y="410"/>
                  </a:lnTo>
                  <a:lnTo>
                    <a:pt x="907" y="410"/>
                  </a:lnTo>
                  <a:lnTo>
                    <a:pt x="909" y="410"/>
                  </a:lnTo>
                  <a:lnTo>
                    <a:pt x="909" y="410"/>
                  </a:lnTo>
                  <a:lnTo>
                    <a:pt x="913" y="410"/>
                  </a:lnTo>
                  <a:lnTo>
                    <a:pt x="913" y="410"/>
                  </a:lnTo>
                  <a:lnTo>
                    <a:pt x="914" y="410"/>
                  </a:lnTo>
                  <a:lnTo>
                    <a:pt x="918" y="410"/>
                  </a:lnTo>
                  <a:lnTo>
                    <a:pt x="918" y="414"/>
                  </a:lnTo>
                  <a:lnTo>
                    <a:pt x="918" y="419"/>
                  </a:lnTo>
                  <a:lnTo>
                    <a:pt x="923" y="428"/>
                  </a:lnTo>
                  <a:lnTo>
                    <a:pt x="928" y="428"/>
                  </a:lnTo>
                  <a:lnTo>
                    <a:pt x="932" y="426"/>
                  </a:lnTo>
                  <a:lnTo>
                    <a:pt x="935" y="428"/>
                  </a:lnTo>
                  <a:lnTo>
                    <a:pt x="937" y="426"/>
                  </a:lnTo>
                  <a:lnTo>
                    <a:pt x="937" y="422"/>
                  </a:lnTo>
                  <a:lnTo>
                    <a:pt x="937" y="419"/>
                  </a:lnTo>
                  <a:lnTo>
                    <a:pt x="935" y="419"/>
                  </a:lnTo>
                  <a:lnTo>
                    <a:pt x="940" y="419"/>
                  </a:lnTo>
                  <a:lnTo>
                    <a:pt x="944" y="415"/>
                  </a:lnTo>
                  <a:lnTo>
                    <a:pt x="944" y="414"/>
                  </a:lnTo>
                  <a:lnTo>
                    <a:pt x="940" y="410"/>
                  </a:lnTo>
                  <a:lnTo>
                    <a:pt x="944" y="410"/>
                  </a:lnTo>
                  <a:lnTo>
                    <a:pt x="953" y="407"/>
                  </a:lnTo>
                  <a:lnTo>
                    <a:pt x="954" y="410"/>
                  </a:lnTo>
                  <a:lnTo>
                    <a:pt x="956" y="410"/>
                  </a:lnTo>
                  <a:lnTo>
                    <a:pt x="958" y="414"/>
                  </a:lnTo>
                  <a:lnTo>
                    <a:pt x="960" y="415"/>
                  </a:lnTo>
                  <a:lnTo>
                    <a:pt x="963" y="415"/>
                  </a:lnTo>
                  <a:lnTo>
                    <a:pt x="972" y="415"/>
                  </a:lnTo>
                  <a:lnTo>
                    <a:pt x="973" y="415"/>
                  </a:lnTo>
                  <a:lnTo>
                    <a:pt x="979" y="415"/>
                  </a:lnTo>
                  <a:lnTo>
                    <a:pt x="977" y="415"/>
                  </a:lnTo>
                  <a:lnTo>
                    <a:pt x="982" y="415"/>
                  </a:lnTo>
                  <a:lnTo>
                    <a:pt x="987" y="415"/>
                  </a:lnTo>
                  <a:lnTo>
                    <a:pt x="989" y="415"/>
                  </a:lnTo>
                  <a:lnTo>
                    <a:pt x="986" y="415"/>
                  </a:lnTo>
                  <a:lnTo>
                    <a:pt x="986" y="419"/>
                  </a:lnTo>
                  <a:lnTo>
                    <a:pt x="987" y="422"/>
                  </a:lnTo>
                  <a:lnTo>
                    <a:pt x="986" y="422"/>
                  </a:lnTo>
                  <a:lnTo>
                    <a:pt x="984" y="424"/>
                  </a:lnTo>
                  <a:lnTo>
                    <a:pt x="984" y="428"/>
                  </a:lnTo>
                  <a:lnTo>
                    <a:pt x="987" y="428"/>
                  </a:lnTo>
                  <a:lnTo>
                    <a:pt x="987" y="429"/>
                  </a:lnTo>
                  <a:lnTo>
                    <a:pt x="982" y="433"/>
                  </a:lnTo>
                  <a:lnTo>
                    <a:pt x="979" y="431"/>
                  </a:lnTo>
                  <a:lnTo>
                    <a:pt x="977" y="428"/>
                  </a:lnTo>
                  <a:lnTo>
                    <a:pt x="977" y="431"/>
                  </a:lnTo>
                  <a:lnTo>
                    <a:pt x="975" y="428"/>
                  </a:lnTo>
                  <a:lnTo>
                    <a:pt x="972" y="433"/>
                  </a:lnTo>
                  <a:lnTo>
                    <a:pt x="968" y="433"/>
                  </a:lnTo>
                  <a:lnTo>
                    <a:pt x="967" y="436"/>
                  </a:lnTo>
                  <a:lnTo>
                    <a:pt x="963" y="436"/>
                  </a:lnTo>
                  <a:lnTo>
                    <a:pt x="963" y="438"/>
                  </a:lnTo>
                  <a:lnTo>
                    <a:pt x="960" y="436"/>
                  </a:lnTo>
                  <a:lnTo>
                    <a:pt x="956" y="436"/>
                  </a:lnTo>
                  <a:lnTo>
                    <a:pt x="960" y="438"/>
                  </a:lnTo>
                  <a:lnTo>
                    <a:pt x="960" y="441"/>
                  </a:lnTo>
                  <a:lnTo>
                    <a:pt x="956" y="443"/>
                  </a:lnTo>
                  <a:lnTo>
                    <a:pt x="956" y="447"/>
                  </a:lnTo>
                  <a:lnTo>
                    <a:pt x="951" y="447"/>
                  </a:lnTo>
                  <a:lnTo>
                    <a:pt x="949" y="448"/>
                  </a:lnTo>
                  <a:lnTo>
                    <a:pt x="949" y="450"/>
                  </a:lnTo>
                  <a:lnTo>
                    <a:pt x="953" y="452"/>
                  </a:lnTo>
                  <a:lnTo>
                    <a:pt x="949" y="455"/>
                  </a:lnTo>
                  <a:lnTo>
                    <a:pt x="949" y="455"/>
                  </a:lnTo>
                  <a:lnTo>
                    <a:pt x="944" y="461"/>
                  </a:lnTo>
                  <a:lnTo>
                    <a:pt x="940" y="461"/>
                  </a:lnTo>
                  <a:lnTo>
                    <a:pt x="940" y="461"/>
                  </a:lnTo>
                  <a:lnTo>
                    <a:pt x="940" y="466"/>
                  </a:lnTo>
                  <a:lnTo>
                    <a:pt x="940" y="469"/>
                  </a:lnTo>
                  <a:lnTo>
                    <a:pt x="940" y="475"/>
                  </a:lnTo>
                  <a:lnTo>
                    <a:pt x="940" y="483"/>
                  </a:lnTo>
                  <a:lnTo>
                    <a:pt x="940" y="483"/>
                  </a:lnTo>
                  <a:lnTo>
                    <a:pt x="949" y="487"/>
                  </a:lnTo>
                  <a:lnTo>
                    <a:pt x="949" y="490"/>
                  </a:lnTo>
                  <a:lnTo>
                    <a:pt x="953" y="488"/>
                  </a:lnTo>
                  <a:lnTo>
                    <a:pt x="963" y="494"/>
                  </a:lnTo>
                  <a:lnTo>
                    <a:pt x="968" y="502"/>
                  </a:lnTo>
                  <a:lnTo>
                    <a:pt x="968" y="506"/>
                  </a:lnTo>
                  <a:lnTo>
                    <a:pt x="968" y="508"/>
                  </a:lnTo>
                  <a:lnTo>
                    <a:pt x="972" y="509"/>
                  </a:lnTo>
                  <a:lnTo>
                    <a:pt x="972" y="514"/>
                  </a:lnTo>
                  <a:lnTo>
                    <a:pt x="977" y="520"/>
                  </a:lnTo>
                  <a:lnTo>
                    <a:pt x="977" y="525"/>
                  </a:lnTo>
                  <a:lnTo>
                    <a:pt x="982" y="530"/>
                  </a:lnTo>
                  <a:lnTo>
                    <a:pt x="986" y="532"/>
                  </a:lnTo>
                  <a:lnTo>
                    <a:pt x="989" y="530"/>
                  </a:lnTo>
                  <a:lnTo>
                    <a:pt x="991" y="532"/>
                  </a:lnTo>
                  <a:lnTo>
                    <a:pt x="991" y="534"/>
                  </a:lnTo>
                  <a:lnTo>
                    <a:pt x="994" y="539"/>
                  </a:lnTo>
                  <a:lnTo>
                    <a:pt x="996" y="541"/>
                  </a:lnTo>
                  <a:lnTo>
                    <a:pt x="1000" y="546"/>
                  </a:lnTo>
                  <a:lnTo>
                    <a:pt x="996" y="546"/>
                  </a:lnTo>
                  <a:lnTo>
                    <a:pt x="991" y="544"/>
                  </a:lnTo>
                  <a:lnTo>
                    <a:pt x="986" y="548"/>
                  </a:lnTo>
                  <a:lnTo>
                    <a:pt x="982" y="542"/>
                  </a:lnTo>
                  <a:lnTo>
                    <a:pt x="979" y="542"/>
                  </a:lnTo>
                  <a:lnTo>
                    <a:pt x="975" y="541"/>
                  </a:lnTo>
                  <a:lnTo>
                    <a:pt x="968" y="539"/>
                  </a:lnTo>
                  <a:lnTo>
                    <a:pt x="968" y="542"/>
                  </a:lnTo>
                  <a:lnTo>
                    <a:pt x="965" y="542"/>
                  </a:lnTo>
                  <a:lnTo>
                    <a:pt x="963" y="541"/>
                  </a:lnTo>
                  <a:lnTo>
                    <a:pt x="960" y="535"/>
                  </a:lnTo>
                  <a:lnTo>
                    <a:pt x="956" y="537"/>
                  </a:lnTo>
                  <a:lnTo>
                    <a:pt x="953" y="535"/>
                  </a:lnTo>
                  <a:lnTo>
                    <a:pt x="953" y="537"/>
                  </a:lnTo>
                  <a:lnTo>
                    <a:pt x="949" y="537"/>
                  </a:lnTo>
                  <a:lnTo>
                    <a:pt x="949" y="537"/>
                  </a:lnTo>
                  <a:lnTo>
                    <a:pt x="944" y="537"/>
                  </a:lnTo>
                  <a:lnTo>
                    <a:pt x="940" y="546"/>
                  </a:lnTo>
                  <a:lnTo>
                    <a:pt x="946" y="541"/>
                  </a:lnTo>
                  <a:lnTo>
                    <a:pt x="949" y="539"/>
                  </a:lnTo>
                  <a:lnTo>
                    <a:pt x="954" y="539"/>
                  </a:lnTo>
                  <a:lnTo>
                    <a:pt x="958" y="537"/>
                  </a:lnTo>
                  <a:lnTo>
                    <a:pt x="960" y="539"/>
                  </a:lnTo>
                  <a:lnTo>
                    <a:pt x="960" y="541"/>
                  </a:lnTo>
                  <a:lnTo>
                    <a:pt x="965" y="544"/>
                  </a:lnTo>
                  <a:lnTo>
                    <a:pt x="967" y="546"/>
                  </a:lnTo>
                  <a:lnTo>
                    <a:pt x="972" y="541"/>
                  </a:lnTo>
                  <a:lnTo>
                    <a:pt x="975" y="541"/>
                  </a:lnTo>
                  <a:lnTo>
                    <a:pt x="982" y="548"/>
                  </a:lnTo>
                  <a:lnTo>
                    <a:pt x="989" y="551"/>
                  </a:lnTo>
                  <a:lnTo>
                    <a:pt x="996" y="556"/>
                  </a:lnTo>
                  <a:lnTo>
                    <a:pt x="1000" y="563"/>
                  </a:lnTo>
                  <a:lnTo>
                    <a:pt x="1000" y="565"/>
                  </a:lnTo>
                  <a:lnTo>
                    <a:pt x="996" y="567"/>
                  </a:lnTo>
                  <a:lnTo>
                    <a:pt x="991" y="572"/>
                  </a:lnTo>
                  <a:lnTo>
                    <a:pt x="991" y="570"/>
                  </a:lnTo>
                  <a:lnTo>
                    <a:pt x="989" y="572"/>
                  </a:lnTo>
                  <a:lnTo>
                    <a:pt x="989" y="575"/>
                  </a:lnTo>
                  <a:lnTo>
                    <a:pt x="986" y="575"/>
                  </a:lnTo>
                  <a:lnTo>
                    <a:pt x="980" y="575"/>
                  </a:lnTo>
                  <a:lnTo>
                    <a:pt x="979" y="575"/>
                  </a:lnTo>
                  <a:lnTo>
                    <a:pt x="977" y="575"/>
                  </a:lnTo>
                  <a:lnTo>
                    <a:pt x="972" y="579"/>
                  </a:lnTo>
                  <a:lnTo>
                    <a:pt x="972" y="584"/>
                  </a:lnTo>
                  <a:lnTo>
                    <a:pt x="973" y="579"/>
                  </a:lnTo>
                  <a:lnTo>
                    <a:pt x="977" y="579"/>
                  </a:lnTo>
                  <a:lnTo>
                    <a:pt x="980" y="575"/>
                  </a:lnTo>
                  <a:lnTo>
                    <a:pt x="984" y="581"/>
                  </a:lnTo>
                  <a:lnTo>
                    <a:pt x="987" y="584"/>
                  </a:lnTo>
                  <a:lnTo>
                    <a:pt x="991" y="579"/>
                  </a:lnTo>
                  <a:lnTo>
                    <a:pt x="994" y="579"/>
                  </a:lnTo>
                  <a:lnTo>
                    <a:pt x="1001" y="588"/>
                  </a:lnTo>
                  <a:lnTo>
                    <a:pt x="1001" y="584"/>
                  </a:lnTo>
                  <a:lnTo>
                    <a:pt x="1003" y="588"/>
                  </a:lnTo>
                  <a:lnTo>
                    <a:pt x="1006" y="588"/>
                  </a:lnTo>
                  <a:lnTo>
                    <a:pt x="1008" y="588"/>
                  </a:lnTo>
                  <a:lnTo>
                    <a:pt x="1000" y="594"/>
                  </a:lnTo>
                  <a:lnTo>
                    <a:pt x="994" y="594"/>
                  </a:lnTo>
                  <a:lnTo>
                    <a:pt x="994" y="598"/>
                  </a:lnTo>
                  <a:lnTo>
                    <a:pt x="996" y="600"/>
                  </a:lnTo>
                  <a:lnTo>
                    <a:pt x="1001" y="594"/>
                  </a:lnTo>
                  <a:lnTo>
                    <a:pt x="1005" y="596"/>
                  </a:lnTo>
                  <a:lnTo>
                    <a:pt x="1005" y="594"/>
                  </a:lnTo>
                  <a:lnTo>
                    <a:pt x="1005" y="593"/>
                  </a:lnTo>
                  <a:lnTo>
                    <a:pt x="1006" y="591"/>
                  </a:lnTo>
                  <a:lnTo>
                    <a:pt x="1008" y="593"/>
                  </a:lnTo>
                  <a:lnTo>
                    <a:pt x="1010" y="598"/>
                  </a:lnTo>
                  <a:lnTo>
                    <a:pt x="1010" y="600"/>
                  </a:lnTo>
                  <a:lnTo>
                    <a:pt x="1008" y="601"/>
                  </a:lnTo>
                  <a:lnTo>
                    <a:pt x="1008" y="600"/>
                  </a:lnTo>
                  <a:lnTo>
                    <a:pt x="1006" y="600"/>
                  </a:lnTo>
                  <a:lnTo>
                    <a:pt x="1005" y="601"/>
                  </a:lnTo>
                  <a:lnTo>
                    <a:pt x="1005" y="601"/>
                  </a:lnTo>
                  <a:lnTo>
                    <a:pt x="1001" y="601"/>
                  </a:lnTo>
                  <a:lnTo>
                    <a:pt x="996" y="605"/>
                  </a:lnTo>
                  <a:lnTo>
                    <a:pt x="996" y="607"/>
                  </a:lnTo>
                  <a:lnTo>
                    <a:pt x="1003" y="605"/>
                  </a:lnTo>
                  <a:lnTo>
                    <a:pt x="1005" y="607"/>
                  </a:lnTo>
                  <a:lnTo>
                    <a:pt x="1005" y="607"/>
                  </a:lnTo>
                  <a:lnTo>
                    <a:pt x="1003" y="607"/>
                  </a:lnTo>
                  <a:lnTo>
                    <a:pt x="1000" y="610"/>
                  </a:lnTo>
                  <a:lnTo>
                    <a:pt x="1003" y="610"/>
                  </a:lnTo>
                  <a:lnTo>
                    <a:pt x="1005" y="612"/>
                  </a:lnTo>
                  <a:lnTo>
                    <a:pt x="1001" y="615"/>
                  </a:lnTo>
                  <a:lnTo>
                    <a:pt x="1000" y="615"/>
                  </a:lnTo>
                  <a:lnTo>
                    <a:pt x="1000" y="615"/>
                  </a:lnTo>
                  <a:lnTo>
                    <a:pt x="1000" y="617"/>
                  </a:lnTo>
                  <a:lnTo>
                    <a:pt x="1003" y="617"/>
                  </a:lnTo>
                  <a:lnTo>
                    <a:pt x="1005" y="621"/>
                  </a:lnTo>
                  <a:lnTo>
                    <a:pt x="1003" y="622"/>
                  </a:lnTo>
                  <a:lnTo>
                    <a:pt x="1001" y="626"/>
                  </a:lnTo>
                  <a:lnTo>
                    <a:pt x="1001" y="624"/>
                  </a:lnTo>
                  <a:lnTo>
                    <a:pt x="1000" y="621"/>
                  </a:lnTo>
                  <a:lnTo>
                    <a:pt x="1000" y="622"/>
                  </a:lnTo>
                  <a:lnTo>
                    <a:pt x="994" y="628"/>
                  </a:lnTo>
                  <a:lnTo>
                    <a:pt x="994" y="629"/>
                  </a:lnTo>
                  <a:lnTo>
                    <a:pt x="989" y="628"/>
                  </a:lnTo>
                  <a:lnTo>
                    <a:pt x="991" y="629"/>
                  </a:lnTo>
                  <a:lnTo>
                    <a:pt x="991" y="633"/>
                  </a:lnTo>
                  <a:lnTo>
                    <a:pt x="994" y="634"/>
                  </a:lnTo>
                  <a:lnTo>
                    <a:pt x="991" y="634"/>
                  </a:lnTo>
                  <a:lnTo>
                    <a:pt x="991" y="638"/>
                  </a:lnTo>
                  <a:lnTo>
                    <a:pt x="991" y="638"/>
                  </a:lnTo>
                  <a:lnTo>
                    <a:pt x="991" y="640"/>
                  </a:lnTo>
                  <a:lnTo>
                    <a:pt x="991" y="643"/>
                  </a:lnTo>
                  <a:lnTo>
                    <a:pt x="989" y="645"/>
                  </a:lnTo>
                  <a:lnTo>
                    <a:pt x="987" y="641"/>
                  </a:lnTo>
                  <a:lnTo>
                    <a:pt x="986" y="645"/>
                  </a:lnTo>
                  <a:lnTo>
                    <a:pt x="989" y="645"/>
                  </a:lnTo>
                  <a:lnTo>
                    <a:pt x="991" y="648"/>
                  </a:lnTo>
                  <a:lnTo>
                    <a:pt x="987" y="648"/>
                  </a:lnTo>
                  <a:lnTo>
                    <a:pt x="987" y="650"/>
                  </a:lnTo>
                  <a:lnTo>
                    <a:pt x="982" y="655"/>
                  </a:lnTo>
                  <a:lnTo>
                    <a:pt x="980" y="655"/>
                  </a:lnTo>
                  <a:lnTo>
                    <a:pt x="980" y="652"/>
                  </a:lnTo>
                  <a:lnTo>
                    <a:pt x="979" y="652"/>
                  </a:lnTo>
                  <a:lnTo>
                    <a:pt x="977" y="652"/>
                  </a:lnTo>
                  <a:lnTo>
                    <a:pt x="977" y="654"/>
                  </a:lnTo>
                  <a:lnTo>
                    <a:pt x="973" y="654"/>
                  </a:lnTo>
                  <a:lnTo>
                    <a:pt x="975" y="655"/>
                  </a:lnTo>
                  <a:lnTo>
                    <a:pt x="973" y="657"/>
                  </a:lnTo>
                  <a:lnTo>
                    <a:pt x="977" y="657"/>
                  </a:lnTo>
                  <a:lnTo>
                    <a:pt x="979" y="661"/>
                  </a:lnTo>
                  <a:lnTo>
                    <a:pt x="975" y="661"/>
                  </a:lnTo>
                  <a:lnTo>
                    <a:pt x="979" y="662"/>
                  </a:lnTo>
                  <a:lnTo>
                    <a:pt x="982" y="662"/>
                  </a:lnTo>
                  <a:lnTo>
                    <a:pt x="984" y="662"/>
                  </a:lnTo>
                  <a:lnTo>
                    <a:pt x="977" y="666"/>
                  </a:lnTo>
                  <a:lnTo>
                    <a:pt x="973" y="668"/>
                  </a:lnTo>
                  <a:lnTo>
                    <a:pt x="973" y="671"/>
                  </a:lnTo>
                  <a:lnTo>
                    <a:pt x="975" y="669"/>
                  </a:lnTo>
                  <a:lnTo>
                    <a:pt x="977" y="669"/>
                  </a:lnTo>
                  <a:lnTo>
                    <a:pt x="979" y="671"/>
                  </a:lnTo>
                  <a:lnTo>
                    <a:pt x="975" y="674"/>
                  </a:lnTo>
                  <a:lnTo>
                    <a:pt x="979" y="676"/>
                  </a:lnTo>
                  <a:lnTo>
                    <a:pt x="979" y="678"/>
                  </a:lnTo>
                  <a:lnTo>
                    <a:pt x="975" y="680"/>
                  </a:lnTo>
                  <a:lnTo>
                    <a:pt x="977" y="681"/>
                  </a:lnTo>
                  <a:lnTo>
                    <a:pt x="979" y="681"/>
                  </a:lnTo>
                  <a:lnTo>
                    <a:pt x="979" y="683"/>
                  </a:lnTo>
                  <a:lnTo>
                    <a:pt x="979" y="688"/>
                  </a:lnTo>
                  <a:lnTo>
                    <a:pt x="977" y="685"/>
                  </a:lnTo>
                  <a:lnTo>
                    <a:pt x="975" y="685"/>
                  </a:lnTo>
                  <a:lnTo>
                    <a:pt x="975" y="683"/>
                  </a:lnTo>
                  <a:lnTo>
                    <a:pt x="972" y="680"/>
                  </a:lnTo>
                  <a:lnTo>
                    <a:pt x="972" y="683"/>
                  </a:lnTo>
                  <a:lnTo>
                    <a:pt x="972" y="683"/>
                  </a:lnTo>
                  <a:lnTo>
                    <a:pt x="968" y="685"/>
                  </a:lnTo>
                  <a:lnTo>
                    <a:pt x="972" y="688"/>
                  </a:lnTo>
                  <a:lnTo>
                    <a:pt x="972" y="690"/>
                  </a:lnTo>
                  <a:lnTo>
                    <a:pt x="972" y="688"/>
                  </a:lnTo>
                  <a:lnTo>
                    <a:pt x="968" y="688"/>
                  </a:lnTo>
                  <a:lnTo>
                    <a:pt x="968" y="685"/>
                  </a:lnTo>
                  <a:lnTo>
                    <a:pt x="967" y="688"/>
                  </a:lnTo>
                  <a:lnTo>
                    <a:pt x="968" y="690"/>
                  </a:lnTo>
                  <a:lnTo>
                    <a:pt x="968" y="694"/>
                  </a:lnTo>
                  <a:lnTo>
                    <a:pt x="972" y="694"/>
                  </a:lnTo>
                  <a:lnTo>
                    <a:pt x="972" y="694"/>
                  </a:lnTo>
                  <a:lnTo>
                    <a:pt x="968" y="694"/>
                  </a:lnTo>
                  <a:lnTo>
                    <a:pt x="967" y="694"/>
                  </a:lnTo>
                  <a:lnTo>
                    <a:pt x="967" y="694"/>
                  </a:lnTo>
                  <a:lnTo>
                    <a:pt x="967" y="697"/>
                  </a:lnTo>
                  <a:lnTo>
                    <a:pt x="968" y="697"/>
                  </a:lnTo>
                  <a:lnTo>
                    <a:pt x="968" y="701"/>
                  </a:lnTo>
                  <a:lnTo>
                    <a:pt x="963" y="697"/>
                  </a:lnTo>
                  <a:lnTo>
                    <a:pt x="961" y="699"/>
                  </a:lnTo>
                  <a:lnTo>
                    <a:pt x="960" y="699"/>
                  </a:lnTo>
                  <a:lnTo>
                    <a:pt x="958" y="702"/>
                  </a:lnTo>
                  <a:lnTo>
                    <a:pt x="951" y="702"/>
                  </a:lnTo>
                  <a:lnTo>
                    <a:pt x="956" y="706"/>
                  </a:lnTo>
                  <a:lnTo>
                    <a:pt x="960" y="704"/>
                  </a:lnTo>
                  <a:lnTo>
                    <a:pt x="961" y="706"/>
                  </a:lnTo>
                  <a:lnTo>
                    <a:pt x="961" y="708"/>
                  </a:lnTo>
                  <a:lnTo>
                    <a:pt x="958" y="709"/>
                  </a:lnTo>
                  <a:lnTo>
                    <a:pt x="958" y="713"/>
                  </a:lnTo>
                  <a:lnTo>
                    <a:pt x="956" y="709"/>
                  </a:lnTo>
                  <a:lnTo>
                    <a:pt x="954" y="713"/>
                  </a:lnTo>
                  <a:lnTo>
                    <a:pt x="953" y="714"/>
                  </a:lnTo>
                  <a:lnTo>
                    <a:pt x="953" y="713"/>
                  </a:lnTo>
                  <a:lnTo>
                    <a:pt x="951" y="713"/>
                  </a:lnTo>
                  <a:lnTo>
                    <a:pt x="951" y="716"/>
                  </a:lnTo>
                  <a:lnTo>
                    <a:pt x="949" y="716"/>
                  </a:lnTo>
                  <a:lnTo>
                    <a:pt x="949" y="720"/>
                  </a:lnTo>
                  <a:lnTo>
                    <a:pt x="944" y="720"/>
                  </a:lnTo>
                  <a:lnTo>
                    <a:pt x="944" y="716"/>
                  </a:lnTo>
                  <a:lnTo>
                    <a:pt x="940" y="716"/>
                  </a:lnTo>
                  <a:lnTo>
                    <a:pt x="937" y="721"/>
                  </a:lnTo>
                  <a:lnTo>
                    <a:pt x="937" y="720"/>
                  </a:lnTo>
                  <a:lnTo>
                    <a:pt x="937" y="721"/>
                  </a:lnTo>
                  <a:lnTo>
                    <a:pt x="937" y="727"/>
                  </a:lnTo>
                  <a:lnTo>
                    <a:pt x="937" y="728"/>
                  </a:lnTo>
                  <a:lnTo>
                    <a:pt x="937" y="730"/>
                  </a:lnTo>
                  <a:lnTo>
                    <a:pt x="935" y="732"/>
                  </a:lnTo>
                  <a:lnTo>
                    <a:pt x="934" y="732"/>
                  </a:lnTo>
                  <a:lnTo>
                    <a:pt x="932" y="734"/>
                  </a:lnTo>
                  <a:lnTo>
                    <a:pt x="932" y="730"/>
                  </a:lnTo>
                  <a:lnTo>
                    <a:pt x="930" y="732"/>
                  </a:lnTo>
                  <a:lnTo>
                    <a:pt x="928" y="735"/>
                  </a:lnTo>
                  <a:lnTo>
                    <a:pt x="923" y="735"/>
                  </a:lnTo>
                  <a:lnTo>
                    <a:pt x="923" y="737"/>
                  </a:lnTo>
                  <a:lnTo>
                    <a:pt x="921" y="737"/>
                  </a:lnTo>
                  <a:lnTo>
                    <a:pt x="921" y="735"/>
                  </a:lnTo>
                  <a:lnTo>
                    <a:pt x="918" y="735"/>
                  </a:lnTo>
                  <a:lnTo>
                    <a:pt x="918" y="739"/>
                  </a:lnTo>
                  <a:lnTo>
                    <a:pt x="918" y="741"/>
                  </a:lnTo>
                  <a:lnTo>
                    <a:pt x="914" y="737"/>
                  </a:lnTo>
                  <a:lnTo>
                    <a:pt x="913" y="735"/>
                  </a:lnTo>
                  <a:lnTo>
                    <a:pt x="913" y="737"/>
                  </a:lnTo>
                  <a:lnTo>
                    <a:pt x="909" y="737"/>
                  </a:lnTo>
                  <a:lnTo>
                    <a:pt x="909" y="741"/>
                  </a:lnTo>
                  <a:lnTo>
                    <a:pt x="906" y="741"/>
                  </a:lnTo>
                  <a:lnTo>
                    <a:pt x="904" y="739"/>
                  </a:lnTo>
                  <a:lnTo>
                    <a:pt x="902" y="741"/>
                  </a:lnTo>
                  <a:lnTo>
                    <a:pt x="899" y="742"/>
                  </a:lnTo>
                  <a:lnTo>
                    <a:pt x="899" y="744"/>
                  </a:lnTo>
                  <a:lnTo>
                    <a:pt x="892" y="748"/>
                  </a:lnTo>
                  <a:lnTo>
                    <a:pt x="892" y="748"/>
                  </a:lnTo>
                  <a:lnTo>
                    <a:pt x="895" y="744"/>
                  </a:lnTo>
                  <a:lnTo>
                    <a:pt x="895" y="744"/>
                  </a:lnTo>
                  <a:lnTo>
                    <a:pt x="895" y="744"/>
                  </a:lnTo>
                  <a:lnTo>
                    <a:pt x="890" y="741"/>
                  </a:lnTo>
                  <a:lnTo>
                    <a:pt x="890" y="739"/>
                  </a:lnTo>
                  <a:lnTo>
                    <a:pt x="887" y="735"/>
                  </a:lnTo>
                  <a:lnTo>
                    <a:pt x="885" y="734"/>
                  </a:lnTo>
                  <a:lnTo>
                    <a:pt x="885" y="735"/>
                  </a:lnTo>
                  <a:lnTo>
                    <a:pt x="885" y="739"/>
                  </a:lnTo>
                  <a:lnTo>
                    <a:pt x="885" y="742"/>
                  </a:lnTo>
                  <a:lnTo>
                    <a:pt x="887" y="744"/>
                  </a:lnTo>
                  <a:lnTo>
                    <a:pt x="883" y="748"/>
                  </a:lnTo>
                  <a:lnTo>
                    <a:pt x="881" y="749"/>
                  </a:lnTo>
                  <a:lnTo>
                    <a:pt x="880" y="753"/>
                  </a:lnTo>
                  <a:lnTo>
                    <a:pt x="878" y="749"/>
                  </a:lnTo>
                  <a:lnTo>
                    <a:pt x="878" y="748"/>
                  </a:lnTo>
                  <a:lnTo>
                    <a:pt x="876" y="749"/>
                  </a:lnTo>
                  <a:lnTo>
                    <a:pt x="874" y="753"/>
                  </a:lnTo>
                  <a:lnTo>
                    <a:pt x="871" y="756"/>
                  </a:lnTo>
                  <a:lnTo>
                    <a:pt x="867" y="758"/>
                  </a:lnTo>
                  <a:lnTo>
                    <a:pt x="867" y="758"/>
                  </a:lnTo>
                  <a:lnTo>
                    <a:pt x="864" y="758"/>
                  </a:lnTo>
                  <a:lnTo>
                    <a:pt x="861" y="758"/>
                  </a:lnTo>
                  <a:lnTo>
                    <a:pt x="857" y="758"/>
                  </a:lnTo>
                  <a:lnTo>
                    <a:pt x="859" y="761"/>
                  </a:lnTo>
                  <a:lnTo>
                    <a:pt x="854" y="763"/>
                  </a:lnTo>
                  <a:lnTo>
                    <a:pt x="850" y="765"/>
                  </a:lnTo>
                  <a:lnTo>
                    <a:pt x="848" y="763"/>
                  </a:lnTo>
                  <a:lnTo>
                    <a:pt x="847" y="765"/>
                  </a:lnTo>
                  <a:lnTo>
                    <a:pt x="845" y="767"/>
                  </a:lnTo>
                  <a:lnTo>
                    <a:pt x="841" y="768"/>
                  </a:lnTo>
                  <a:lnTo>
                    <a:pt x="840" y="768"/>
                  </a:lnTo>
                  <a:lnTo>
                    <a:pt x="841" y="767"/>
                  </a:lnTo>
                  <a:lnTo>
                    <a:pt x="840" y="767"/>
                  </a:lnTo>
                  <a:lnTo>
                    <a:pt x="840" y="767"/>
                  </a:lnTo>
                  <a:lnTo>
                    <a:pt x="840" y="765"/>
                  </a:lnTo>
                  <a:lnTo>
                    <a:pt x="840" y="765"/>
                  </a:lnTo>
                  <a:lnTo>
                    <a:pt x="840" y="765"/>
                  </a:lnTo>
                  <a:lnTo>
                    <a:pt x="840" y="763"/>
                  </a:lnTo>
                  <a:lnTo>
                    <a:pt x="836" y="765"/>
                  </a:lnTo>
                  <a:lnTo>
                    <a:pt x="836" y="765"/>
                  </a:lnTo>
                  <a:lnTo>
                    <a:pt x="836" y="767"/>
                  </a:lnTo>
                  <a:lnTo>
                    <a:pt x="836" y="768"/>
                  </a:lnTo>
                  <a:lnTo>
                    <a:pt x="834" y="772"/>
                  </a:lnTo>
                  <a:lnTo>
                    <a:pt x="834" y="772"/>
                  </a:lnTo>
                  <a:lnTo>
                    <a:pt x="834" y="775"/>
                  </a:lnTo>
                  <a:lnTo>
                    <a:pt x="836" y="775"/>
                  </a:lnTo>
                  <a:lnTo>
                    <a:pt x="840" y="779"/>
                  </a:lnTo>
                  <a:lnTo>
                    <a:pt x="840" y="779"/>
                  </a:lnTo>
                  <a:lnTo>
                    <a:pt x="840" y="779"/>
                  </a:lnTo>
                  <a:lnTo>
                    <a:pt x="840" y="781"/>
                  </a:lnTo>
                  <a:lnTo>
                    <a:pt x="836" y="784"/>
                  </a:lnTo>
                  <a:lnTo>
                    <a:pt x="836" y="784"/>
                  </a:lnTo>
                  <a:lnTo>
                    <a:pt x="836" y="784"/>
                  </a:lnTo>
                  <a:lnTo>
                    <a:pt x="833" y="784"/>
                  </a:lnTo>
                  <a:lnTo>
                    <a:pt x="831" y="786"/>
                  </a:lnTo>
                  <a:lnTo>
                    <a:pt x="829" y="786"/>
                  </a:lnTo>
                  <a:lnTo>
                    <a:pt x="829" y="784"/>
                  </a:lnTo>
                  <a:lnTo>
                    <a:pt x="829" y="781"/>
                  </a:lnTo>
                  <a:lnTo>
                    <a:pt x="828" y="779"/>
                  </a:lnTo>
                  <a:lnTo>
                    <a:pt x="822" y="775"/>
                  </a:lnTo>
                  <a:lnTo>
                    <a:pt x="822" y="772"/>
                  </a:lnTo>
                  <a:lnTo>
                    <a:pt x="826" y="768"/>
                  </a:lnTo>
                  <a:lnTo>
                    <a:pt x="826" y="767"/>
                  </a:lnTo>
                  <a:lnTo>
                    <a:pt x="829" y="765"/>
                  </a:lnTo>
                  <a:lnTo>
                    <a:pt x="828" y="765"/>
                  </a:lnTo>
                  <a:lnTo>
                    <a:pt x="826" y="763"/>
                  </a:lnTo>
                  <a:lnTo>
                    <a:pt x="824" y="765"/>
                  </a:lnTo>
                  <a:lnTo>
                    <a:pt x="821" y="761"/>
                  </a:lnTo>
                  <a:lnTo>
                    <a:pt x="819" y="765"/>
                  </a:lnTo>
                  <a:lnTo>
                    <a:pt x="817" y="765"/>
                  </a:lnTo>
                  <a:lnTo>
                    <a:pt x="817" y="765"/>
                  </a:lnTo>
                  <a:lnTo>
                    <a:pt x="812" y="761"/>
                  </a:lnTo>
                  <a:lnTo>
                    <a:pt x="810" y="763"/>
                  </a:lnTo>
                  <a:lnTo>
                    <a:pt x="805" y="760"/>
                  </a:lnTo>
                  <a:lnTo>
                    <a:pt x="805" y="756"/>
                  </a:lnTo>
                  <a:lnTo>
                    <a:pt x="805" y="760"/>
                  </a:lnTo>
                  <a:lnTo>
                    <a:pt x="805" y="761"/>
                  </a:lnTo>
                  <a:lnTo>
                    <a:pt x="801" y="763"/>
                  </a:lnTo>
                  <a:lnTo>
                    <a:pt x="800" y="761"/>
                  </a:lnTo>
                  <a:lnTo>
                    <a:pt x="798" y="763"/>
                  </a:lnTo>
                  <a:lnTo>
                    <a:pt x="796" y="761"/>
                  </a:lnTo>
                  <a:lnTo>
                    <a:pt x="796" y="761"/>
                  </a:lnTo>
                  <a:lnTo>
                    <a:pt x="796" y="761"/>
                  </a:lnTo>
                  <a:lnTo>
                    <a:pt x="794" y="761"/>
                  </a:lnTo>
                  <a:lnTo>
                    <a:pt x="777" y="763"/>
                  </a:lnTo>
                  <a:lnTo>
                    <a:pt x="741" y="748"/>
                  </a:lnTo>
                  <a:lnTo>
                    <a:pt x="682" y="779"/>
                  </a:lnTo>
                  <a:lnTo>
                    <a:pt x="640" y="765"/>
                  </a:lnTo>
                  <a:lnTo>
                    <a:pt x="539" y="692"/>
                  </a:lnTo>
                  <a:lnTo>
                    <a:pt x="327" y="671"/>
                  </a:lnTo>
                  <a:lnTo>
                    <a:pt x="214" y="565"/>
                  </a:lnTo>
                  <a:lnTo>
                    <a:pt x="0" y="471"/>
                  </a:lnTo>
                  <a:lnTo>
                    <a:pt x="18" y="288"/>
                  </a:lnTo>
                  <a:lnTo>
                    <a:pt x="159" y="212"/>
                  </a:lnTo>
                  <a:lnTo>
                    <a:pt x="324" y="177"/>
                  </a:lnTo>
                  <a:lnTo>
                    <a:pt x="336" y="175"/>
                  </a:lnTo>
                  <a:lnTo>
                    <a:pt x="336" y="175"/>
                  </a:lnTo>
                  <a:lnTo>
                    <a:pt x="336" y="175"/>
                  </a:lnTo>
                  <a:lnTo>
                    <a:pt x="336" y="175"/>
                  </a:lnTo>
                  <a:close/>
                  <a:moveTo>
                    <a:pt x="944" y="721"/>
                  </a:moveTo>
                  <a:lnTo>
                    <a:pt x="944" y="725"/>
                  </a:lnTo>
                  <a:lnTo>
                    <a:pt x="949" y="725"/>
                  </a:lnTo>
                  <a:lnTo>
                    <a:pt x="949" y="725"/>
                  </a:lnTo>
                  <a:lnTo>
                    <a:pt x="946" y="721"/>
                  </a:lnTo>
                  <a:lnTo>
                    <a:pt x="944" y="721"/>
                  </a:lnTo>
                  <a:lnTo>
                    <a:pt x="944" y="721"/>
                  </a:lnTo>
                  <a:lnTo>
                    <a:pt x="944" y="721"/>
                  </a:lnTo>
                  <a:lnTo>
                    <a:pt x="944" y="721"/>
                  </a:lnTo>
                  <a:close/>
                  <a:moveTo>
                    <a:pt x="980" y="678"/>
                  </a:moveTo>
                  <a:lnTo>
                    <a:pt x="982" y="683"/>
                  </a:lnTo>
                  <a:lnTo>
                    <a:pt x="984" y="681"/>
                  </a:lnTo>
                  <a:lnTo>
                    <a:pt x="984" y="680"/>
                  </a:lnTo>
                  <a:lnTo>
                    <a:pt x="982" y="678"/>
                  </a:lnTo>
                  <a:lnTo>
                    <a:pt x="980" y="678"/>
                  </a:lnTo>
                  <a:lnTo>
                    <a:pt x="980" y="678"/>
                  </a:lnTo>
                  <a:lnTo>
                    <a:pt x="980" y="678"/>
                  </a:lnTo>
                  <a:lnTo>
                    <a:pt x="980" y="678"/>
                  </a:lnTo>
                  <a:close/>
                  <a:moveTo>
                    <a:pt x="1006" y="579"/>
                  </a:moveTo>
                  <a:lnTo>
                    <a:pt x="1008" y="581"/>
                  </a:lnTo>
                  <a:lnTo>
                    <a:pt x="1012" y="584"/>
                  </a:lnTo>
                  <a:lnTo>
                    <a:pt x="1013" y="584"/>
                  </a:lnTo>
                  <a:lnTo>
                    <a:pt x="1013" y="581"/>
                  </a:lnTo>
                  <a:lnTo>
                    <a:pt x="1010" y="579"/>
                  </a:lnTo>
                  <a:lnTo>
                    <a:pt x="1008" y="579"/>
                  </a:lnTo>
                  <a:lnTo>
                    <a:pt x="1006" y="579"/>
                  </a:lnTo>
                  <a:lnTo>
                    <a:pt x="1006" y="579"/>
                  </a:lnTo>
                  <a:lnTo>
                    <a:pt x="1006" y="579"/>
                  </a:lnTo>
                  <a:lnTo>
                    <a:pt x="1006" y="579"/>
                  </a:lnTo>
                  <a:close/>
                  <a:moveTo>
                    <a:pt x="989" y="546"/>
                  </a:moveTo>
                  <a:lnTo>
                    <a:pt x="989" y="548"/>
                  </a:lnTo>
                  <a:lnTo>
                    <a:pt x="991" y="551"/>
                  </a:lnTo>
                  <a:lnTo>
                    <a:pt x="994" y="551"/>
                  </a:lnTo>
                  <a:lnTo>
                    <a:pt x="996" y="553"/>
                  </a:lnTo>
                  <a:lnTo>
                    <a:pt x="996" y="548"/>
                  </a:lnTo>
                  <a:lnTo>
                    <a:pt x="994" y="548"/>
                  </a:lnTo>
                  <a:lnTo>
                    <a:pt x="991" y="548"/>
                  </a:lnTo>
                  <a:lnTo>
                    <a:pt x="989" y="546"/>
                  </a:lnTo>
                  <a:lnTo>
                    <a:pt x="989" y="546"/>
                  </a:lnTo>
                  <a:lnTo>
                    <a:pt x="989" y="546"/>
                  </a:lnTo>
                  <a:lnTo>
                    <a:pt x="989" y="546"/>
                  </a:lnTo>
                  <a:close/>
                  <a:moveTo>
                    <a:pt x="1010" y="753"/>
                  </a:moveTo>
                  <a:lnTo>
                    <a:pt x="1012" y="753"/>
                  </a:lnTo>
                  <a:lnTo>
                    <a:pt x="1013" y="753"/>
                  </a:lnTo>
                  <a:lnTo>
                    <a:pt x="1013" y="749"/>
                  </a:lnTo>
                  <a:lnTo>
                    <a:pt x="1013" y="744"/>
                  </a:lnTo>
                  <a:lnTo>
                    <a:pt x="1013" y="741"/>
                  </a:lnTo>
                  <a:lnTo>
                    <a:pt x="1013" y="737"/>
                  </a:lnTo>
                  <a:lnTo>
                    <a:pt x="1019" y="730"/>
                  </a:lnTo>
                  <a:lnTo>
                    <a:pt x="1019" y="725"/>
                  </a:lnTo>
                  <a:lnTo>
                    <a:pt x="1022" y="725"/>
                  </a:lnTo>
                  <a:lnTo>
                    <a:pt x="1019" y="725"/>
                  </a:lnTo>
                  <a:lnTo>
                    <a:pt x="1022" y="716"/>
                  </a:lnTo>
                  <a:lnTo>
                    <a:pt x="1022" y="713"/>
                  </a:lnTo>
                  <a:lnTo>
                    <a:pt x="1019" y="708"/>
                  </a:lnTo>
                  <a:lnTo>
                    <a:pt x="1022" y="704"/>
                  </a:lnTo>
                  <a:lnTo>
                    <a:pt x="1022" y="697"/>
                  </a:lnTo>
                  <a:lnTo>
                    <a:pt x="1024" y="692"/>
                  </a:lnTo>
                  <a:lnTo>
                    <a:pt x="1024" y="692"/>
                  </a:lnTo>
                  <a:lnTo>
                    <a:pt x="1024" y="688"/>
                  </a:lnTo>
                  <a:lnTo>
                    <a:pt x="1022" y="685"/>
                  </a:lnTo>
                  <a:lnTo>
                    <a:pt x="1022" y="685"/>
                  </a:lnTo>
                  <a:lnTo>
                    <a:pt x="1019" y="681"/>
                  </a:lnTo>
                  <a:lnTo>
                    <a:pt x="1013" y="681"/>
                  </a:lnTo>
                  <a:lnTo>
                    <a:pt x="1013" y="681"/>
                  </a:lnTo>
                  <a:lnTo>
                    <a:pt x="1013" y="685"/>
                  </a:lnTo>
                  <a:lnTo>
                    <a:pt x="1010" y="685"/>
                  </a:lnTo>
                  <a:lnTo>
                    <a:pt x="1006" y="690"/>
                  </a:lnTo>
                  <a:lnTo>
                    <a:pt x="1003" y="697"/>
                  </a:lnTo>
                  <a:lnTo>
                    <a:pt x="1003" y="697"/>
                  </a:lnTo>
                  <a:lnTo>
                    <a:pt x="1003" y="699"/>
                  </a:lnTo>
                  <a:lnTo>
                    <a:pt x="1001" y="701"/>
                  </a:lnTo>
                  <a:lnTo>
                    <a:pt x="1000" y="708"/>
                  </a:lnTo>
                  <a:lnTo>
                    <a:pt x="996" y="714"/>
                  </a:lnTo>
                  <a:lnTo>
                    <a:pt x="994" y="716"/>
                  </a:lnTo>
                  <a:lnTo>
                    <a:pt x="994" y="716"/>
                  </a:lnTo>
                  <a:lnTo>
                    <a:pt x="996" y="725"/>
                  </a:lnTo>
                  <a:lnTo>
                    <a:pt x="996" y="730"/>
                  </a:lnTo>
                  <a:lnTo>
                    <a:pt x="1000" y="732"/>
                  </a:lnTo>
                  <a:lnTo>
                    <a:pt x="1000" y="734"/>
                  </a:lnTo>
                  <a:lnTo>
                    <a:pt x="1000" y="734"/>
                  </a:lnTo>
                  <a:lnTo>
                    <a:pt x="1000" y="735"/>
                  </a:lnTo>
                  <a:lnTo>
                    <a:pt x="1000" y="739"/>
                  </a:lnTo>
                  <a:lnTo>
                    <a:pt x="1001" y="739"/>
                  </a:lnTo>
                  <a:lnTo>
                    <a:pt x="1001" y="742"/>
                  </a:lnTo>
                  <a:lnTo>
                    <a:pt x="1006" y="744"/>
                  </a:lnTo>
                  <a:lnTo>
                    <a:pt x="1010" y="748"/>
                  </a:lnTo>
                  <a:lnTo>
                    <a:pt x="1010" y="749"/>
                  </a:lnTo>
                  <a:lnTo>
                    <a:pt x="1010" y="753"/>
                  </a:lnTo>
                  <a:lnTo>
                    <a:pt x="1010" y="753"/>
                  </a:lnTo>
                  <a:lnTo>
                    <a:pt x="1010" y="753"/>
                  </a:lnTo>
                  <a:lnTo>
                    <a:pt x="1010" y="753"/>
                  </a:lnTo>
                  <a:close/>
                  <a:moveTo>
                    <a:pt x="836" y="772"/>
                  </a:moveTo>
                  <a:lnTo>
                    <a:pt x="840" y="772"/>
                  </a:lnTo>
                  <a:lnTo>
                    <a:pt x="841" y="772"/>
                  </a:lnTo>
                  <a:lnTo>
                    <a:pt x="845" y="775"/>
                  </a:lnTo>
                  <a:lnTo>
                    <a:pt x="845" y="772"/>
                  </a:lnTo>
                  <a:lnTo>
                    <a:pt x="841" y="772"/>
                  </a:lnTo>
                  <a:lnTo>
                    <a:pt x="836" y="772"/>
                  </a:lnTo>
                  <a:lnTo>
                    <a:pt x="836" y="772"/>
                  </a:lnTo>
                  <a:lnTo>
                    <a:pt x="836" y="772"/>
                  </a:lnTo>
                  <a:lnTo>
                    <a:pt x="836" y="772"/>
                  </a:lnTo>
                  <a:close/>
                  <a:moveTo>
                    <a:pt x="840" y="789"/>
                  </a:moveTo>
                  <a:lnTo>
                    <a:pt x="834" y="789"/>
                  </a:lnTo>
                  <a:lnTo>
                    <a:pt x="833" y="789"/>
                  </a:lnTo>
                  <a:lnTo>
                    <a:pt x="831" y="791"/>
                  </a:lnTo>
                  <a:lnTo>
                    <a:pt x="828" y="791"/>
                  </a:lnTo>
                  <a:lnTo>
                    <a:pt x="824" y="793"/>
                  </a:lnTo>
                  <a:lnTo>
                    <a:pt x="821" y="793"/>
                  </a:lnTo>
                  <a:lnTo>
                    <a:pt x="819" y="794"/>
                  </a:lnTo>
                  <a:lnTo>
                    <a:pt x="814" y="800"/>
                  </a:lnTo>
                  <a:lnTo>
                    <a:pt x="812" y="803"/>
                  </a:lnTo>
                  <a:lnTo>
                    <a:pt x="814" y="807"/>
                  </a:lnTo>
                  <a:lnTo>
                    <a:pt x="814" y="814"/>
                  </a:lnTo>
                  <a:lnTo>
                    <a:pt x="814" y="817"/>
                  </a:lnTo>
                  <a:lnTo>
                    <a:pt x="814" y="819"/>
                  </a:lnTo>
                  <a:lnTo>
                    <a:pt x="817" y="822"/>
                  </a:lnTo>
                  <a:lnTo>
                    <a:pt x="821" y="822"/>
                  </a:lnTo>
                  <a:lnTo>
                    <a:pt x="822" y="824"/>
                  </a:lnTo>
                  <a:lnTo>
                    <a:pt x="826" y="824"/>
                  </a:lnTo>
                  <a:lnTo>
                    <a:pt x="829" y="826"/>
                  </a:lnTo>
                  <a:lnTo>
                    <a:pt x="831" y="824"/>
                  </a:lnTo>
                  <a:lnTo>
                    <a:pt x="831" y="821"/>
                  </a:lnTo>
                  <a:lnTo>
                    <a:pt x="834" y="821"/>
                  </a:lnTo>
                  <a:lnTo>
                    <a:pt x="836" y="822"/>
                  </a:lnTo>
                  <a:lnTo>
                    <a:pt x="840" y="819"/>
                  </a:lnTo>
                  <a:lnTo>
                    <a:pt x="840" y="817"/>
                  </a:lnTo>
                  <a:lnTo>
                    <a:pt x="841" y="815"/>
                  </a:lnTo>
                  <a:lnTo>
                    <a:pt x="845" y="814"/>
                  </a:lnTo>
                  <a:lnTo>
                    <a:pt x="845" y="810"/>
                  </a:lnTo>
                  <a:lnTo>
                    <a:pt x="845" y="807"/>
                  </a:lnTo>
                  <a:lnTo>
                    <a:pt x="847" y="803"/>
                  </a:lnTo>
                  <a:lnTo>
                    <a:pt x="848" y="801"/>
                  </a:lnTo>
                  <a:lnTo>
                    <a:pt x="850" y="798"/>
                  </a:lnTo>
                  <a:lnTo>
                    <a:pt x="850" y="793"/>
                  </a:lnTo>
                  <a:lnTo>
                    <a:pt x="845" y="791"/>
                  </a:lnTo>
                  <a:lnTo>
                    <a:pt x="841" y="789"/>
                  </a:lnTo>
                  <a:lnTo>
                    <a:pt x="840" y="791"/>
                  </a:lnTo>
                  <a:lnTo>
                    <a:pt x="840" y="791"/>
                  </a:lnTo>
                  <a:lnTo>
                    <a:pt x="840" y="789"/>
                  </a:lnTo>
                  <a:lnTo>
                    <a:pt x="840" y="789"/>
                  </a:lnTo>
                  <a:lnTo>
                    <a:pt x="840" y="789"/>
                  </a:lnTo>
                  <a:lnTo>
                    <a:pt x="840" y="789"/>
                  </a:lnTo>
                  <a:close/>
                </a:path>
              </a:pathLst>
            </a:custGeom>
            <a:solidFill>
              <a:srgbClr val="0058AB"/>
            </a:solid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grpSp>
          <p:nvGrpSpPr>
            <p:cNvPr id="11" name="Groupe 220">
              <a:extLst>
                <a:ext uri="{FF2B5EF4-FFF2-40B4-BE49-F238E27FC236}">
                  <a16:creationId xmlns:a16="http://schemas.microsoft.com/office/drawing/2014/main" id="{DE11691A-DF9B-F7A5-0435-D57A66BC9CFC}"/>
                </a:ext>
              </a:extLst>
            </p:cNvPr>
            <p:cNvGrpSpPr/>
            <p:nvPr/>
          </p:nvGrpSpPr>
          <p:grpSpPr>
            <a:xfrm>
              <a:off x="8661607" y="3548134"/>
              <a:ext cx="2311987" cy="1222130"/>
              <a:chOff x="4200525" y="901702"/>
              <a:chExt cx="4411664" cy="2332032"/>
            </a:xfrm>
            <a:solidFill>
              <a:schemeClr val="accent1"/>
            </a:solidFill>
          </p:grpSpPr>
          <p:sp>
            <p:nvSpPr>
              <p:cNvPr id="211" name="Freeform 6">
                <a:extLst>
                  <a:ext uri="{FF2B5EF4-FFF2-40B4-BE49-F238E27FC236}">
                    <a16:creationId xmlns:a16="http://schemas.microsoft.com/office/drawing/2014/main" id="{A52D9BF3-7FE4-0D8B-9CD6-BA0C235260DA}"/>
                  </a:ext>
                </a:extLst>
              </p:cNvPr>
              <p:cNvSpPr>
                <a:spLocks noEditPoints="1"/>
              </p:cNvSpPr>
              <p:nvPr/>
            </p:nvSpPr>
            <p:spPr bwMode="auto">
              <a:xfrm>
                <a:off x="5049838" y="901702"/>
                <a:ext cx="3562351" cy="2163764"/>
              </a:xfrm>
              <a:custGeom>
                <a:avLst/>
                <a:gdLst/>
                <a:ahLst/>
                <a:cxnLst>
                  <a:cxn ang="0">
                    <a:pos x="1712" y="1113"/>
                  </a:cxn>
                  <a:cxn ang="0">
                    <a:pos x="1557" y="975"/>
                  </a:cxn>
                  <a:cxn ang="0">
                    <a:pos x="1357" y="1113"/>
                  </a:cxn>
                  <a:cxn ang="0">
                    <a:pos x="1048" y="1104"/>
                  </a:cxn>
                  <a:cxn ang="0">
                    <a:pos x="732" y="1047"/>
                  </a:cxn>
                  <a:cxn ang="0">
                    <a:pos x="569" y="1120"/>
                  </a:cxn>
                  <a:cxn ang="0">
                    <a:pos x="400" y="1240"/>
                  </a:cxn>
                  <a:cxn ang="0">
                    <a:pos x="259" y="1309"/>
                  </a:cxn>
                  <a:cxn ang="0">
                    <a:pos x="115" y="1087"/>
                  </a:cxn>
                  <a:cxn ang="0">
                    <a:pos x="26" y="706"/>
                  </a:cxn>
                  <a:cxn ang="0">
                    <a:pos x="160" y="682"/>
                  </a:cxn>
                  <a:cxn ang="0">
                    <a:pos x="152" y="814"/>
                  </a:cxn>
                  <a:cxn ang="0">
                    <a:pos x="261" y="715"/>
                  </a:cxn>
                  <a:cxn ang="0">
                    <a:pos x="430" y="647"/>
                  </a:cxn>
                  <a:cxn ang="0">
                    <a:pos x="506" y="463"/>
                  </a:cxn>
                  <a:cxn ang="0">
                    <a:pos x="635" y="652"/>
                  </a:cxn>
                  <a:cxn ang="0">
                    <a:pos x="622" y="516"/>
                  </a:cxn>
                  <a:cxn ang="0">
                    <a:pos x="728" y="529"/>
                  </a:cxn>
                  <a:cxn ang="0">
                    <a:pos x="695" y="313"/>
                  </a:cxn>
                  <a:cxn ang="0">
                    <a:pos x="798" y="195"/>
                  </a:cxn>
                  <a:cxn ang="0">
                    <a:pos x="986" y="216"/>
                  </a:cxn>
                  <a:cxn ang="0">
                    <a:pos x="1010" y="299"/>
                  </a:cxn>
                  <a:cxn ang="0">
                    <a:pos x="1239" y="266"/>
                  </a:cxn>
                  <a:cxn ang="0">
                    <a:pos x="1411" y="303"/>
                  </a:cxn>
                  <a:cxn ang="0">
                    <a:pos x="1557" y="243"/>
                  </a:cxn>
                  <a:cxn ang="0">
                    <a:pos x="1886" y="250"/>
                  </a:cxn>
                  <a:cxn ang="0">
                    <a:pos x="2113" y="209"/>
                  </a:cxn>
                  <a:cxn ang="0">
                    <a:pos x="2216" y="273"/>
                  </a:cxn>
                  <a:cxn ang="0">
                    <a:pos x="2158" y="379"/>
                  </a:cxn>
                  <a:cxn ang="0">
                    <a:pos x="2165" y="522"/>
                  </a:cxn>
                  <a:cxn ang="0">
                    <a:pos x="2061" y="715"/>
                  </a:cxn>
                  <a:cxn ang="0">
                    <a:pos x="2082" y="956"/>
                  </a:cxn>
                  <a:cxn ang="0">
                    <a:pos x="1995" y="541"/>
                  </a:cxn>
                  <a:cxn ang="0">
                    <a:pos x="1924" y="690"/>
                  </a:cxn>
                  <a:cxn ang="0">
                    <a:pos x="1741" y="767"/>
                  </a:cxn>
                  <a:cxn ang="0">
                    <a:pos x="1827" y="972"/>
                  </a:cxn>
                  <a:cxn ang="0">
                    <a:pos x="106" y="165"/>
                  </a:cxn>
                  <a:cxn ang="0">
                    <a:pos x="131" y="160"/>
                  </a:cxn>
                  <a:cxn ang="0">
                    <a:pos x="214" y="92"/>
                  </a:cxn>
                  <a:cxn ang="0">
                    <a:pos x="219" y="137"/>
                  </a:cxn>
                  <a:cxn ang="0">
                    <a:pos x="209" y="169"/>
                  </a:cxn>
                  <a:cxn ang="0">
                    <a:pos x="247" y="172"/>
                  </a:cxn>
                  <a:cxn ang="0">
                    <a:pos x="278" y="118"/>
                  </a:cxn>
                  <a:cxn ang="0">
                    <a:pos x="379" y="374"/>
                  </a:cxn>
                  <a:cxn ang="0">
                    <a:pos x="298" y="400"/>
                  </a:cxn>
                  <a:cxn ang="0">
                    <a:pos x="365" y="565"/>
                  </a:cxn>
                  <a:cxn ang="0">
                    <a:pos x="325" y="574"/>
                  </a:cxn>
                  <a:cxn ang="0">
                    <a:pos x="355" y="656"/>
                  </a:cxn>
                  <a:cxn ang="0">
                    <a:pos x="410" y="588"/>
                  </a:cxn>
                  <a:cxn ang="0">
                    <a:pos x="570" y="421"/>
                  </a:cxn>
                  <a:cxn ang="0">
                    <a:pos x="664" y="363"/>
                  </a:cxn>
                  <a:cxn ang="0">
                    <a:pos x="735" y="238"/>
                  </a:cxn>
                  <a:cxn ang="0">
                    <a:pos x="605" y="82"/>
                  </a:cxn>
                  <a:cxn ang="0">
                    <a:pos x="1384" y="78"/>
                  </a:cxn>
                  <a:cxn ang="0">
                    <a:pos x="1295" y="77"/>
                  </a:cxn>
                  <a:cxn ang="0">
                    <a:pos x="1317" y="71"/>
                  </a:cxn>
                  <a:cxn ang="0">
                    <a:pos x="836" y="123"/>
                  </a:cxn>
                  <a:cxn ang="0">
                    <a:pos x="1411" y="183"/>
                  </a:cxn>
                  <a:cxn ang="0">
                    <a:pos x="1844" y="223"/>
                  </a:cxn>
                  <a:cxn ang="0">
                    <a:pos x="1844" y="930"/>
                  </a:cxn>
                  <a:cxn ang="0">
                    <a:pos x="1726" y="894"/>
                  </a:cxn>
                  <a:cxn ang="0">
                    <a:pos x="2066" y="975"/>
                  </a:cxn>
                  <a:cxn ang="0">
                    <a:pos x="2054" y="1095"/>
                  </a:cxn>
                </a:cxnLst>
                <a:rect l="0" t="0" r="r" b="b"/>
                <a:pathLst>
                  <a:path w="2244" h="1363">
                    <a:moveTo>
                      <a:pt x="1741" y="1250"/>
                    </a:moveTo>
                    <a:lnTo>
                      <a:pt x="1741" y="1250"/>
                    </a:lnTo>
                    <a:lnTo>
                      <a:pt x="1738" y="1248"/>
                    </a:lnTo>
                    <a:lnTo>
                      <a:pt x="1738" y="1248"/>
                    </a:lnTo>
                    <a:lnTo>
                      <a:pt x="1738" y="1247"/>
                    </a:lnTo>
                    <a:lnTo>
                      <a:pt x="1738" y="1245"/>
                    </a:lnTo>
                    <a:lnTo>
                      <a:pt x="1738" y="1242"/>
                    </a:lnTo>
                    <a:lnTo>
                      <a:pt x="1736" y="1240"/>
                    </a:lnTo>
                    <a:lnTo>
                      <a:pt x="1736" y="1238"/>
                    </a:lnTo>
                    <a:lnTo>
                      <a:pt x="1740" y="1238"/>
                    </a:lnTo>
                    <a:lnTo>
                      <a:pt x="1743" y="1238"/>
                    </a:lnTo>
                    <a:lnTo>
                      <a:pt x="1745" y="1238"/>
                    </a:lnTo>
                    <a:lnTo>
                      <a:pt x="1745" y="1235"/>
                    </a:lnTo>
                    <a:lnTo>
                      <a:pt x="1745" y="1233"/>
                    </a:lnTo>
                    <a:lnTo>
                      <a:pt x="1745" y="1231"/>
                    </a:lnTo>
                    <a:lnTo>
                      <a:pt x="1745" y="1231"/>
                    </a:lnTo>
                    <a:lnTo>
                      <a:pt x="1745" y="1226"/>
                    </a:lnTo>
                    <a:lnTo>
                      <a:pt x="1745" y="1222"/>
                    </a:lnTo>
                    <a:lnTo>
                      <a:pt x="1743" y="1222"/>
                    </a:lnTo>
                    <a:lnTo>
                      <a:pt x="1743" y="1215"/>
                    </a:lnTo>
                    <a:lnTo>
                      <a:pt x="1743" y="1214"/>
                    </a:lnTo>
                    <a:lnTo>
                      <a:pt x="1741" y="1209"/>
                    </a:lnTo>
                    <a:lnTo>
                      <a:pt x="1741" y="1205"/>
                    </a:lnTo>
                    <a:lnTo>
                      <a:pt x="1740" y="1202"/>
                    </a:lnTo>
                    <a:lnTo>
                      <a:pt x="1738" y="1200"/>
                    </a:lnTo>
                    <a:lnTo>
                      <a:pt x="1738" y="1200"/>
                    </a:lnTo>
                    <a:lnTo>
                      <a:pt x="1735" y="1191"/>
                    </a:lnTo>
                    <a:lnTo>
                      <a:pt x="1735" y="1189"/>
                    </a:lnTo>
                    <a:lnTo>
                      <a:pt x="1735" y="1188"/>
                    </a:lnTo>
                    <a:lnTo>
                      <a:pt x="1735" y="1186"/>
                    </a:lnTo>
                    <a:lnTo>
                      <a:pt x="1738" y="1186"/>
                    </a:lnTo>
                    <a:lnTo>
                      <a:pt x="1740" y="1184"/>
                    </a:lnTo>
                    <a:lnTo>
                      <a:pt x="1740" y="1181"/>
                    </a:lnTo>
                    <a:lnTo>
                      <a:pt x="1743" y="1175"/>
                    </a:lnTo>
                    <a:lnTo>
                      <a:pt x="1745" y="1175"/>
                    </a:lnTo>
                    <a:lnTo>
                      <a:pt x="1747" y="1177"/>
                    </a:lnTo>
                    <a:lnTo>
                      <a:pt x="1750" y="1177"/>
                    </a:lnTo>
                    <a:lnTo>
                      <a:pt x="1759" y="1179"/>
                    </a:lnTo>
                    <a:lnTo>
                      <a:pt x="1762" y="1181"/>
                    </a:lnTo>
                    <a:lnTo>
                      <a:pt x="1764" y="1181"/>
                    </a:lnTo>
                    <a:lnTo>
                      <a:pt x="1764" y="1179"/>
                    </a:lnTo>
                    <a:lnTo>
                      <a:pt x="1764" y="1175"/>
                    </a:lnTo>
                    <a:lnTo>
                      <a:pt x="1764" y="1174"/>
                    </a:lnTo>
                    <a:lnTo>
                      <a:pt x="1762" y="1172"/>
                    </a:lnTo>
                    <a:lnTo>
                      <a:pt x="1764" y="1172"/>
                    </a:lnTo>
                    <a:lnTo>
                      <a:pt x="1762" y="1169"/>
                    </a:lnTo>
                    <a:lnTo>
                      <a:pt x="1762" y="1169"/>
                    </a:lnTo>
                    <a:lnTo>
                      <a:pt x="1764" y="1163"/>
                    </a:lnTo>
                    <a:lnTo>
                      <a:pt x="1766" y="1163"/>
                    </a:lnTo>
                    <a:lnTo>
                      <a:pt x="1764" y="1160"/>
                    </a:lnTo>
                    <a:lnTo>
                      <a:pt x="1764" y="1158"/>
                    </a:lnTo>
                    <a:lnTo>
                      <a:pt x="1764" y="1158"/>
                    </a:lnTo>
                    <a:lnTo>
                      <a:pt x="1768" y="1156"/>
                    </a:lnTo>
                    <a:lnTo>
                      <a:pt x="1766" y="1155"/>
                    </a:lnTo>
                    <a:lnTo>
                      <a:pt x="1766" y="1153"/>
                    </a:lnTo>
                    <a:lnTo>
                      <a:pt x="1764" y="1151"/>
                    </a:lnTo>
                    <a:lnTo>
                      <a:pt x="1766" y="1148"/>
                    </a:lnTo>
                    <a:lnTo>
                      <a:pt x="1768" y="1146"/>
                    </a:lnTo>
                    <a:lnTo>
                      <a:pt x="1768" y="1146"/>
                    </a:lnTo>
                    <a:lnTo>
                      <a:pt x="1766" y="1144"/>
                    </a:lnTo>
                    <a:lnTo>
                      <a:pt x="1764" y="1141"/>
                    </a:lnTo>
                    <a:lnTo>
                      <a:pt x="1764" y="1135"/>
                    </a:lnTo>
                    <a:lnTo>
                      <a:pt x="1766" y="1135"/>
                    </a:lnTo>
                    <a:lnTo>
                      <a:pt x="1766" y="1135"/>
                    </a:lnTo>
                    <a:lnTo>
                      <a:pt x="1766" y="1132"/>
                    </a:lnTo>
                    <a:lnTo>
                      <a:pt x="1766" y="1132"/>
                    </a:lnTo>
                    <a:lnTo>
                      <a:pt x="1766" y="1130"/>
                    </a:lnTo>
                    <a:lnTo>
                      <a:pt x="1764" y="1130"/>
                    </a:lnTo>
                    <a:lnTo>
                      <a:pt x="1762" y="1129"/>
                    </a:lnTo>
                    <a:lnTo>
                      <a:pt x="1764" y="1125"/>
                    </a:lnTo>
                    <a:lnTo>
                      <a:pt x="1764" y="1123"/>
                    </a:lnTo>
                    <a:lnTo>
                      <a:pt x="1764" y="1122"/>
                    </a:lnTo>
                    <a:lnTo>
                      <a:pt x="1762" y="1120"/>
                    </a:lnTo>
                    <a:lnTo>
                      <a:pt x="1762" y="1118"/>
                    </a:lnTo>
                    <a:lnTo>
                      <a:pt x="1764" y="1115"/>
                    </a:lnTo>
                    <a:lnTo>
                      <a:pt x="1768" y="1115"/>
                    </a:lnTo>
                    <a:lnTo>
                      <a:pt x="1768" y="1113"/>
                    </a:lnTo>
                    <a:lnTo>
                      <a:pt x="1768" y="1109"/>
                    </a:lnTo>
                    <a:lnTo>
                      <a:pt x="1769" y="1108"/>
                    </a:lnTo>
                    <a:lnTo>
                      <a:pt x="1766" y="1104"/>
                    </a:lnTo>
                    <a:lnTo>
                      <a:pt x="1764" y="1104"/>
                    </a:lnTo>
                    <a:lnTo>
                      <a:pt x="1764" y="1102"/>
                    </a:lnTo>
                    <a:lnTo>
                      <a:pt x="1762" y="1099"/>
                    </a:lnTo>
                    <a:lnTo>
                      <a:pt x="1762" y="1097"/>
                    </a:lnTo>
                    <a:lnTo>
                      <a:pt x="1762" y="1095"/>
                    </a:lnTo>
                    <a:lnTo>
                      <a:pt x="1762" y="1092"/>
                    </a:lnTo>
                    <a:lnTo>
                      <a:pt x="1759" y="1090"/>
                    </a:lnTo>
                    <a:lnTo>
                      <a:pt x="1757" y="1090"/>
                    </a:lnTo>
                    <a:lnTo>
                      <a:pt x="1757" y="1089"/>
                    </a:lnTo>
                    <a:lnTo>
                      <a:pt x="1754" y="1087"/>
                    </a:lnTo>
                    <a:lnTo>
                      <a:pt x="1752" y="1089"/>
                    </a:lnTo>
                    <a:lnTo>
                      <a:pt x="1748" y="1089"/>
                    </a:lnTo>
                    <a:lnTo>
                      <a:pt x="1747" y="1090"/>
                    </a:lnTo>
                    <a:lnTo>
                      <a:pt x="1745" y="1094"/>
                    </a:lnTo>
                    <a:lnTo>
                      <a:pt x="1743" y="1094"/>
                    </a:lnTo>
                    <a:lnTo>
                      <a:pt x="1741" y="1095"/>
                    </a:lnTo>
                    <a:lnTo>
                      <a:pt x="1741" y="1099"/>
                    </a:lnTo>
                    <a:lnTo>
                      <a:pt x="1738" y="1099"/>
                    </a:lnTo>
                    <a:lnTo>
                      <a:pt x="1735" y="1099"/>
                    </a:lnTo>
                    <a:lnTo>
                      <a:pt x="1735" y="1101"/>
                    </a:lnTo>
                    <a:lnTo>
                      <a:pt x="1735" y="1104"/>
                    </a:lnTo>
                    <a:lnTo>
                      <a:pt x="1731" y="1104"/>
                    </a:lnTo>
                    <a:lnTo>
                      <a:pt x="1731" y="1109"/>
                    </a:lnTo>
                    <a:lnTo>
                      <a:pt x="1731" y="1109"/>
                    </a:lnTo>
                    <a:lnTo>
                      <a:pt x="1731" y="1109"/>
                    </a:lnTo>
                    <a:lnTo>
                      <a:pt x="1729" y="1113"/>
                    </a:lnTo>
                    <a:lnTo>
                      <a:pt x="1722" y="1113"/>
                    </a:lnTo>
                    <a:lnTo>
                      <a:pt x="1722" y="1113"/>
                    </a:lnTo>
                    <a:lnTo>
                      <a:pt x="1719" y="1113"/>
                    </a:lnTo>
                    <a:lnTo>
                      <a:pt x="1717" y="1115"/>
                    </a:lnTo>
                    <a:lnTo>
                      <a:pt x="1715" y="1115"/>
                    </a:lnTo>
                    <a:lnTo>
                      <a:pt x="1714" y="1113"/>
                    </a:lnTo>
                    <a:lnTo>
                      <a:pt x="1712" y="1113"/>
                    </a:lnTo>
                    <a:lnTo>
                      <a:pt x="1712" y="1113"/>
                    </a:lnTo>
                    <a:lnTo>
                      <a:pt x="1708" y="1113"/>
                    </a:lnTo>
                    <a:lnTo>
                      <a:pt x="1707" y="1113"/>
                    </a:lnTo>
                    <a:lnTo>
                      <a:pt x="1703" y="1113"/>
                    </a:lnTo>
                    <a:lnTo>
                      <a:pt x="1703" y="1109"/>
                    </a:lnTo>
                    <a:lnTo>
                      <a:pt x="1700" y="1108"/>
                    </a:lnTo>
                    <a:lnTo>
                      <a:pt x="1698" y="1104"/>
                    </a:lnTo>
                    <a:lnTo>
                      <a:pt x="1698" y="1101"/>
                    </a:lnTo>
                    <a:lnTo>
                      <a:pt x="1698" y="1101"/>
                    </a:lnTo>
                    <a:lnTo>
                      <a:pt x="1700" y="1097"/>
                    </a:lnTo>
                    <a:lnTo>
                      <a:pt x="1698" y="1094"/>
                    </a:lnTo>
                    <a:lnTo>
                      <a:pt x="1698" y="1090"/>
                    </a:lnTo>
                    <a:lnTo>
                      <a:pt x="1695" y="1090"/>
                    </a:lnTo>
                    <a:lnTo>
                      <a:pt x="1695" y="1089"/>
                    </a:lnTo>
                    <a:lnTo>
                      <a:pt x="1695" y="1087"/>
                    </a:lnTo>
                    <a:lnTo>
                      <a:pt x="1696" y="1085"/>
                    </a:lnTo>
                    <a:lnTo>
                      <a:pt x="1696" y="1082"/>
                    </a:lnTo>
                    <a:lnTo>
                      <a:pt x="1695" y="1082"/>
                    </a:lnTo>
                    <a:lnTo>
                      <a:pt x="1693" y="1082"/>
                    </a:lnTo>
                    <a:lnTo>
                      <a:pt x="1691" y="1085"/>
                    </a:lnTo>
                    <a:lnTo>
                      <a:pt x="1689" y="1085"/>
                    </a:lnTo>
                    <a:lnTo>
                      <a:pt x="1688" y="1085"/>
                    </a:lnTo>
                    <a:lnTo>
                      <a:pt x="1684" y="1085"/>
                    </a:lnTo>
                    <a:lnTo>
                      <a:pt x="1682" y="1082"/>
                    </a:lnTo>
                    <a:lnTo>
                      <a:pt x="1681" y="1082"/>
                    </a:lnTo>
                    <a:lnTo>
                      <a:pt x="1681" y="1082"/>
                    </a:lnTo>
                    <a:lnTo>
                      <a:pt x="1677" y="1080"/>
                    </a:lnTo>
                    <a:lnTo>
                      <a:pt x="1677" y="1078"/>
                    </a:lnTo>
                    <a:lnTo>
                      <a:pt x="1675" y="1076"/>
                    </a:lnTo>
                    <a:lnTo>
                      <a:pt x="1675" y="1076"/>
                    </a:lnTo>
                    <a:lnTo>
                      <a:pt x="1672" y="1073"/>
                    </a:lnTo>
                    <a:lnTo>
                      <a:pt x="1672" y="1073"/>
                    </a:lnTo>
                    <a:lnTo>
                      <a:pt x="1670" y="1073"/>
                    </a:lnTo>
                    <a:lnTo>
                      <a:pt x="1668" y="1071"/>
                    </a:lnTo>
                    <a:lnTo>
                      <a:pt x="1668" y="1069"/>
                    </a:lnTo>
                    <a:lnTo>
                      <a:pt x="1667" y="1068"/>
                    </a:lnTo>
                    <a:lnTo>
                      <a:pt x="1665" y="1068"/>
                    </a:lnTo>
                    <a:lnTo>
                      <a:pt x="1663" y="1071"/>
                    </a:lnTo>
                    <a:lnTo>
                      <a:pt x="1662" y="1069"/>
                    </a:lnTo>
                    <a:lnTo>
                      <a:pt x="1660" y="1071"/>
                    </a:lnTo>
                    <a:lnTo>
                      <a:pt x="1660" y="1071"/>
                    </a:lnTo>
                    <a:lnTo>
                      <a:pt x="1658" y="1071"/>
                    </a:lnTo>
                    <a:lnTo>
                      <a:pt x="1658" y="1069"/>
                    </a:lnTo>
                    <a:lnTo>
                      <a:pt x="1655" y="1068"/>
                    </a:lnTo>
                    <a:lnTo>
                      <a:pt x="1653" y="1068"/>
                    </a:lnTo>
                    <a:lnTo>
                      <a:pt x="1649" y="1066"/>
                    </a:lnTo>
                    <a:lnTo>
                      <a:pt x="1653" y="1066"/>
                    </a:lnTo>
                    <a:lnTo>
                      <a:pt x="1653" y="1064"/>
                    </a:lnTo>
                    <a:lnTo>
                      <a:pt x="1649" y="1064"/>
                    </a:lnTo>
                    <a:lnTo>
                      <a:pt x="1648" y="1066"/>
                    </a:lnTo>
                    <a:lnTo>
                      <a:pt x="1644" y="1066"/>
                    </a:lnTo>
                    <a:lnTo>
                      <a:pt x="1642" y="1066"/>
                    </a:lnTo>
                    <a:lnTo>
                      <a:pt x="1641" y="1064"/>
                    </a:lnTo>
                    <a:lnTo>
                      <a:pt x="1639" y="1066"/>
                    </a:lnTo>
                    <a:lnTo>
                      <a:pt x="1637" y="1066"/>
                    </a:lnTo>
                    <a:lnTo>
                      <a:pt x="1635" y="1062"/>
                    </a:lnTo>
                    <a:lnTo>
                      <a:pt x="1632" y="1062"/>
                    </a:lnTo>
                    <a:lnTo>
                      <a:pt x="1630" y="1057"/>
                    </a:lnTo>
                    <a:lnTo>
                      <a:pt x="1627" y="1054"/>
                    </a:lnTo>
                    <a:lnTo>
                      <a:pt x="1627" y="1054"/>
                    </a:lnTo>
                    <a:lnTo>
                      <a:pt x="1627" y="1050"/>
                    </a:lnTo>
                    <a:lnTo>
                      <a:pt x="1625" y="1050"/>
                    </a:lnTo>
                    <a:lnTo>
                      <a:pt x="1623" y="1049"/>
                    </a:lnTo>
                    <a:lnTo>
                      <a:pt x="1623" y="1045"/>
                    </a:lnTo>
                    <a:lnTo>
                      <a:pt x="1622" y="1043"/>
                    </a:lnTo>
                    <a:lnTo>
                      <a:pt x="1622" y="1040"/>
                    </a:lnTo>
                    <a:lnTo>
                      <a:pt x="1620" y="1036"/>
                    </a:lnTo>
                    <a:lnTo>
                      <a:pt x="1613" y="1035"/>
                    </a:lnTo>
                    <a:lnTo>
                      <a:pt x="1609" y="1028"/>
                    </a:lnTo>
                    <a:lnTo>
                      <a:pt x="1609" y="1026"/>
                    </a:lnTo>
                    <a:lnTo>
                      <a:pt x="1608" y="1022"/>
                    </a:lnTo>
                    <a:lnTo>
                      <a:pt x="1608" y="1026"/>
                    </a:lnTo>
                    <a:lnTo>
                      <a:pt x="1604" y="1022"/>
                    </a:lnTo>
                    <a:lnTo>
                      <a:pt x="1608" y="1022"/>
                    </a:lnTo>
                    <a:lnTo>
                      <a:pt x="1608" y="1021"/>
                    </a:lnTo>
                    <a:lnTo>
                      <a:pt x="1604" y="1019"/>
                    </a:lnTo>
                    <a:lnTo>
                      <a:pt x="1604" y="1017"/>
                    </a:lnTo>
                    <a:lnTo>
                      <a:pt x="1602" y="1015"/>
                    </a:lnTo>
                    <a:lnTo>
                      <a:pt x="1599" y="1012"/>
                    </a:lnTo>
                    <a:lnTo>
                      <a:pt x="1599" y="1010"/>
                    </a:lnTo>
                    <a:lnTo>
                      <a:pt x="1596" y="1007"/>
                    </a:lnTo>
                    <a:lnTo>
                      <a:pt x="1594" y="1005"/>
                    </a:lnTo>
                    <a:lnTo>
                      <a:pt x="1594" y="1003"/>
                    </a:lnTo>
                    <a:lnTo>
                      <a:pt x="1594" y="1000"/>
                    </a:lnTo>
                    <a:lnTo>
                      <a:pt x="1594" y="1000"/>
                    </a:lnTo>
                    <a:lnTo>
                      <a:pt x="1589" y="1000"/>
                    </a:lnTo>
                    <a:lnTo>
                      <a:pt x="1589" y="998"/>
                    </a:lnTo>
                    <a:lnTo>
                      <a:pt x="1589" y="995"/>
                    </a:lnTo>
                    <a:lnTo>
                      <a:pt x="1587" y="995"/>
                    </a:lnTo>
                    <a:lnTo>
                      <a:pt x="1587" y="991"/>
                    </a:lnTo>
                    <a:lnTo>
                      <a:pt x="1587" y="989"/>
                    </a:lnTo>
                    <a:lnTo>
                      <a:pt x="1583" y="989"/>
                    </a:lnTo>
                    <a:lnTo>
                      <a:pt x="1583" y="988"/>
                    </a:lnTo>
                    <a:lnTo>
                      <a:pt x="1583" y="986"/>
                    </a:lnTo>
                    <a:lnTo>
                      <a:pt x="1582" y="986"/>
                    </a:lnTo>
                    <a:lnTo>
                      <a:pt x="1580" y="986"/>
                    </a:lnTo>
                    <a:lnTo>
                      <a:pt x="1576" y="984"/>
                    </a:lnTo>
                    <a:lnTo>
                      <a:pt x="1580" y="982"/>
                    </a:lnTo>
                    <a:lnTo>
                      <a:pt x="1580" y="981"/>
                    </a:lnTo>
                    <a:lnTo>
                      <a:pt x="1576" y="979"/>
                    </a:lnTo>
                    <a:lnTo>
                      <a:pt x="1573" y="981"/>
                    </a:lnTo>
                    <a:lnTo>
                      <a:pt x="1573" y="981"/>
                    </a:lnTo>
                    <a:lnTo>
                      <a:pt x="1573" y="979"/>
                    </a:lnTo>
                    <a:lnTo>
                      <a:pt x="1571" y="977"/>
                    </a:lnTo>
                    <a:lnTo>
                      <a:pt x="1571" y="975"/>
                    </a:lnTo>
                    <a:lnTo>
                      <a:pt x="1571" y="975"/>
                    </a:lnTo>
                    <a:lnTo>
                      <a:pt x="1568" y="975"/>
                    </a:lnTo>
                    <a:lnTo>
                      <a:pt x="1566" y="975"/>
                    </a:lnTo>
                    <a:lnTo>
                      <a:pt x="1564" y="972"/>
                    </a:lnTo>
                    <a:lnTo>
                      <a:pt x="1564" y="972"/>
                    </a:lnTo>
                    <a:lnTo>
                      <a:pt x="1561" y="972"/>
                    </a:lnTo>
                    <a:lnTo>
                      <a:pt x="1559" y="972"/>
                    </a:lnTo>
                    <a:lnTo>
                      <a:pt x="1557" y="972"/>
                    </a:lnTo>
                    <a:lnTo>
                      <a:pt x="1557" y="975"/>
                    </a:lnTo>
                    <a:lnTo>
                      <a:pt x="1557" y="975"/>
                    </a:lnTo>
                    <a:lnTo>
                      <a:pt x="1554" y="975"/>
                    </a:lnTo>
                    <a:lnTo>
                      <a:pt x="1554" y="972"/>
                    </a:lnTo>
                    <a:lnTo>
                      <a:pt x="1550" y="975"/>
                    </a:lnTo>
                    <a:lnTo>
                      <a:pt x="1545" y="975"/>
                    </a:lnTo>
                    <a:lnTo>
                      <a:pt x="1545" y="972"/>
                    </a:lnTo>
                    <a:lnTo>
                      <a:pt x="1543" y="972"/>
                    </a:lnTo>
                    <a:lnTo>
                      <a:pt x="1538" y="972"/>
                    </a:lnTo>
                    <a:lnTo>
                      <a:pt x="1536" y="969"/>
                    </a:lnTo>
                    <a:lnTo>
                      <a:pt x="1535" y="969"/>
                    </a:lnTo>
                    <a:lnTo>
                      <a:pt x="1531" y="969"/>
                    </a:lnTo>
                    <a:lnTo>
                      <a:pt x="1529" y="969"/>
                    </a:lnTo>
                    <a:lnTo>
                      <a:pt x="1526" y="970"/>
                    </a:lnTo>
                    <a:lnTo>
                      <a:pt x="1526" y="972"/>
                    </a:lnTo>
                    <a:lnTo>
                      <a:pt x="1523" y="972"/>
                    </a:lnTo>
                    <a:lnTo>
                      <a:pt x="1523" y="972"/>
                    </a:lnTo>
                    <a:lnTo>
                      <a:pt x="1519" y="972"/>
                    </a:lnTo>
                    <a:lnTo>
                      <a:pt x="1516" y="972"/>
                    </a:lnTo>
                    <a:lnTo>
                      <a:pt x="1512" y="972"/>
                    </a:lnTo>
                    <a:lnTo>
                      <a:pt x="1510" y="975"/>
                    </a:lnTo>
                    <a:lnTo>
                      <a:pt x="1507" y="975"/>
                    </a:lnTo>
                    <a:lnTo>
                      <a:pt x="1505" y="977"/>
                    </a:lnTo>
                    <a:lnTo>
                      <a:pt x="1503" y="979"/>
                    </a:lnTo>
                    <a:lnTo>
                      <a:pt x="1500" y="977"/>
                    </a:lnTo>
                    <a:lnTo>
                      <a:pt x="1500" y="979"/>
                    </a:lnTo>
                    <a:lnTo>
                      <a:pt x="1500" y="979"/>
                    </a:lnTo>
                    <a:lnTo>
                      <a:pt x="1495" y="979"/>
                    </a:lnTo>
                    <a:lnTo>
                      <a:pt x="1493" y="981"/>
                    </a:lnTo>
                    <a:lnTo>
                      <a:pt x="1490" y="982"/>
                    </a:lnTo>
                    <a:lnTo>
                      <a:pt x="1490" y="984"/>
                    </a:lnTo>
                    <a:lnTo>
                      <a:pt x="1488" y="988"/>
                    </a:lnTo>
                    <a:lnTo>
                      <a:pt x="1486" y="991"/>
                    </a:lnTo>
                    <a:lnTo>
                      <a:pt x="1484" y="993"/>
                    </a:lnTo>
                    <a:lnTo>
                      <a:pt x="1484" y="995"/>
                    </a:lnTo>
                    <a:lnTo>
                      <a:pt x="1484" y="995"/>
                    </a:lnTo>
                    <a:lnTo>
                      <a:pt x="1484" y="1000"/>
                    </a:lnTo>
                    <a:lnTo>
                      <a:pt x="1484" y="1000"/>
                    </a:lnTo>
                    <a:lnTo>
                      <a:pt x="1488" y="1000"/>
                    </a:lnTo>
                    <a:lnTo>
                      <a:pt x="1491" y="1000"/>
                    </a:lnTo>
                    <a:lnTo>
                      <a:pt x="1493" y="998"/>
                    </a:lnTo>
                    <a:lnTo>
                      <a:pt x="1495" y="998"/>
                    </a:lnTo>
                    <a:lnTo>
                      <a:pt x="1498" y="1003"/>
                    </a:lnTo>
                    <a:lnTo>
                      <a:pt x="1500" y="1005"/>
                    </a:lnTo>
                    <a:lnTo>
                      <a:pt x="1500" y="1007"/>
                    </a:lnTo>
                    <a:lnTo>
                      <a:pt x="1500" y="1010"/>
                    </a:lnTo>
                    <a:lnTo>
                      <a:pt x="1503" y="1012"/>
                    </a:lnTo>
                    <a:lnTo>
                      <a:pt x="1503" y="1015"/>
                    </a:lnTo>
                    <a:lnTo>
                      <a:pt x="1500" y="1017"/>
                    </a:lnTo>
                    <a:lnTo>
                      <a:pt x="1498" y="1021"/>
                    </a:lnTo>
                    <a:lnTo>
                      <a:pt x="1498" y="1026"/>
                    </a:lnTo>
                    <a:lnTo>
                      <a:pt x="1495" y="1026"/>
                    </a:lnTo>
                    <a:lnTo>
                      <a:pt x="1493" y="1031"/>
                    </a:lnTo>
                    <a:lnTo>
                      <a:pt x="1493" y="1035"/>
                    </a:lnTo>
                    <a:lnTo>
                      <a:pt x="1495" y="1035"/>
                    </a:lnTo>
                    <a:lnTo>
                      <a:pt x="1495" y="1038"/>
                    </a:lnTo>
                    <a:lnTo>
                      <a:pt x="1495" y="1042"/>
                    </a:lnTo>
                    <a:lnTo>
                      <a:pt x="1495" y="1043"/>
                    </a:lnTo>
                    <a:lnTo>
                      <a:pt x="1495" y="1047"/>
                    </a:lnTo>
                    <a:lnTo>
                      <a:pt x="1495" y="1049"/>
                    </a:lnTo>
                    <a:lnTo>
                      <a:pt x="1493" y="1050"/>
                    </a:lnTo>
                    <a:lnTo>
                      <a:pt x="1495" y="1054"/>
                    </a:lnTo>
                    <a:lnTo>
                      <a:pt x="1495" y="1057"/>
                    </a:lnTo>
                    <a:lnTo>
                      <a:pt x="1495" y="1059"/>
                    </a:lnTo>
                    <a:lnTo>
                      <a:pt x="1495" y="1064"/>
                    </a:lnTo>
                    <a:lnTo>
                      <a:pt x="1495" y="1064"/>
                    </a:lnTo>
                    <a:lnTo>
                      <a:pt x="1498" y="1064"/>
                    </a:lnTo>
                    <a:lnTo>
                      <a:pt x="1498" y="1064"/>
                    </a:lnTo>
                    <a:lnTo>
                      <a:pt x="1500" y="1064"/>
                    </a:lnTo>
                    <a:lnTo>
                      <a:pt x="1500" y="1069"/>
                    </a:lnTo>
                    <a:lnTo>
                      <a:pt x="1500" y="1073"/>
                    </a:lnTo>
                    <a:lnTo>
                      <a:pt x="1495" y="1073"/>
                    </a:lnTo>
                    <a:lnTo>
                      <a:pt x="1491" y="1076"/>
                    </a:lnTo>
                    <a:lnTo>
                      <a:pt x="1486" y="1078"/>
                    </a:lnTo>
                    <a:lnTo>
                      <a:pt x="1477" y="1085"/>
                    </a:lnTo>
                    <a:lnTo>
                      <a:pt x="1476" y="1085"/>
                    </a:lnTo>
                    <a:lnTo>
                      <a:pt x="1476" y="1085"/>
                    </a:lnTo>
                    <a:lnTo>
                      <a:pt x="1470" y="1085"/>
                    </a:lnTo>
                    <a:lnTo>
                      <a:pt x="1467" y="1085"/>
                    </a:lnTo>
                    <a:lnTo>
                      <a:pt x="1465" y="1082"/>
                    </a:lnTo>
                    <a:lnTo>
                      <a:pt x="1463" y="1082"/>
                    </a:lnTo>
                    <a:lnTo>
                      <a:pt x="1462" y="1082"/>
                    </a:lnTo>
                    <a:lnTo>
                      <a:pt x="1460" y="1082"/>
                    </a:lnTo>
                    <a:lnTo>
                      <a:pt x="1453" y="1080"/>
                    </a:lnTo>
                    <a:lnTo>
                      <a:pt x="1446" y="1082"/>
                    </a:lnTo>
                    <a:lnTo>
                      <a:pt x="1446" y="1082"/>
                    </a:lnTo>
                    <a:lnTo>
                      <a:pt x="1444" y="1085"/>
                    </a:lnTo>
                    <a:lnTo>
                      <a:pt x="1441" y="1085"/>
                    </a:lnTo>
                    <a:lnTo>
                      <a:pt x="1439" y="1082"/>
                    </a:lnTo>
                    <a:lnTo>
                      <a:pt x="1436" y="1085"/>
                    </a:lnTo>
                    <a:lnTo>
                      <a:pt x="1432" y="1085"/>
                    </a:lnTo>
                    <a:lnTo>
                      <a:pt x="1430" y="1082"/>
                    </a:lnTo>
                    <a:lnTo>
                      <a:pt x="1427" y="1078"/>
                    </a:lnTo>
                    <a:lnTo>
                      <a:pt x="1423" y="1078"/>
                    </a:lnTo>
                    <a:lnTo>
                      <a:pt x="1418" y="1080"/>
                    </a:lnTo>
                    <a:lnTo>
                      <a:pt x="1418" y="1078"/>
                    </a:lnTo>
                    <a:lnTo>
                      <a:pt x="1415" y="1078"/>
                    </a:lnTo>
                    <a:lnTo>
                      <a:pt x="1413" y="1082"/>
                    </a:lnTo>
                    <a:lnTo>
                      <a:pt x="1411" y="1085"/>
                    </a:lnTo>
                    <a:lnTo>
                      <a:pt x="1408" y="1087"/>
                    </a:lnTo>
                    <a:lnTo>
                      <a:pt x="1404" y="1089"/>
                    </a:lnTo>
                    <a:lnTo>
                      <a:pt x="1403" y="1092"/>
                    </a:lnTo>
                    <a:lnTo>
                      <a:pt x="1403" y="1094"/>
                    </a:lnTo>
                    <a:lnTo>
                      <a:pt x="1401" y="1097"/>
                    </a:lnTo>
                    <a:lnTo>
                      <a:pt x="1399" y="1101"/>
                    </a:lnTo>
                    <a:lnTo>
                      <a:pt x="1390" y="1101"/>
                    </a:lnTo>
                    <a:lnTo>
                      <a:pt x="1389" y="1101"/>
                    </a:lnTo>
                    <a:lnTo>
                      <a:pt x="1385" y="1104"/>
                    </a:lnTo>
                    <a:lnTo>
                      <a:pt x="1380" y="1104"/>
                    </a:lnTo>
                    <a:lnTo>
                      <a:pt x="1377" y="1108"/>
                    </a:lnTo>
                    <a:lnTo>
                      <a:pt x="1371" y="1113"/>
                    </a:lnTo>
                    <a:lnTo>
                      <a:pt x="1371" y="1113"/>
                    </a:lnTo>
                    <a:lnTo>
                      <a:pt x="1368" y="1109"/>
                    </a:lnTo>
                    <a:lnTo>
                      <a:pt x="1363" y="1109"/>
                    </a:lnTo>
                    <a:lnTo>
                      <a:pt x="1361" y="1109"/>
                    </a:lnTo>
                    <a:lnTo>
                      <a:pt x="1357" y="1113"/>
                    </a:lnTo>
                    <a:lnTo>
                      <a:pt x="1345" y="1113"/>
                    </a:lnTo>
                    <a:lnTo>
                      <a:pt x="1340" y="1109"/>
                    </a:lnTo>
                    <a:lnTo>
                      <a:pt x="1333" y="1109"/>
                    </a:lnTo>
                    <a:lnTo>
                      <a:pt x="1330" y="1109"/>
                    </a:lnTo>
                    <a:lnTo>
                      <a:pt x="1326" y="1108"/>
                    </a:lnTo>
                    <a:lnTo>
                      <a:pt x="1326" y="1108"/>
                    </a:lnTo>
                    <a:lnTo>
                      <a:pt x="1321" y="1104"/>
                    </a:lnTo>
                    <a:lnTo>
                      <a:pt x="1317" y="1104"/>
                    </a:lnTo>
                    <a:lnTo>
                      <a:pt x="1317" y="1097"/>
                    </a:lnTo>
                    <a:lnTo>
                      <a:pt x="1314" y="1095"/>
                    </a:lnTo>
                    <a:lnTo>
                      <a:pt x="1312" y="1097"/>
                    </a:lnTo>
                    <a:lnTo>
                      <a:pt x="1307" y="1097"/>
                    </a:lnTo>
                    <a:lnTo>
                      <a:pt x="1300" y="1094"/>
                    </a:lnTo>
                    <a:lnTo>
                      <a:pt x="1298" y="1089"/>
                    </a:lnTo>
                    <a:lnTo>
                      <a:pt x="1291" y="1090"/>
                    </a:lnTo>
                    <a:lnTo>
                      <a:pt x="1286" y="1089"/>
                    </a:lnTo>
                    <a:lnTo>
                      <a:pt x="1283" y="1087"/>
                    </a:lnTo>
                    <a:lnTo>
                      <a:pt x="1278" y="1089"/>
                    </a:lnTo>
                    <a:lnTo>
                      <a:pt x="1272" y="1089"/>
                    </a:lnTo>
                    <a:lnTo>
                      <a:pt x="1269" y="1090"/>
                    </a:lnTo>
                    <a:lnTo>
                      <a:pt x="1264" y="1090"/>
                    </a:lnTo>
                    <a:lnTo>
                      <a:pt x="1258" y="1092"/>
                    </a:lnTo>
                    <a:lnTo>
                      <a:pt x="1255" y="1095"/>
                    </a:lnTo>
                    <a:lnTo>
                      <a:pt x="1253" y="1097"/>
                    </a:lnTo>
                    <a:lnTo>
                      <a:pt x="1251" y="1095"/>
                    </a:lnTo>
                    <a:lnTo>
                      <a:pt x="1248" y="1095"/>
                    </a:lnTo>
                    <a:lnTo>
                      <a:pt x="1246" y="1097"/>
                    </a:lnTo>
                    <a:lnTo>
                      <a:pt x="1241" y="1097"/>
                    </a:lnTo>
                    <a:lnTo>
                      <a:pt x="1241" y="1099"/>
                    </a:lnTo>
                    <a:lnTo>
                      <a:pt x="1238" y="1099"/>
                    </a:lnTo>
                    <a:lnTo>
                      <a:pt x="1232" y="1095"/>
                    </a:lnTo>
                    <a:lnTo>
                      <a:pt x="1227" y="1094"/>
                    </a:lnTo>
                    <a:lnTo>
                      <a:pt x="1225" y="1092"/>
                    </a:lnTo>
                    <a:lnTo>
                      <a:pt x="1222" y="1089"/>
                    </a:lnTo>
                    <a:lnTo>
                      <a:pt x="1222" y="1089"/>
                    </a:lnTo>
                    <a:lnTo>
                      <a:pt x="1218" y="1087"/>
                    </a:lnTo>
                    <a:lnTo>
                      <a:pt x="1218" y="1085"/>
                    </a:lnTo>
                    <a:lnTo>
                      <a:pt x="1218" y="1082"/>
                    </a:lnTo>
                    <a:lnTo>
                      <a:pt x="1217" y="1080"/>
                    </a:lnTo>
                    <a:lnTo>
                      <a:pt x="1217" y="1076"/>
                    </a:lnTo>
                    <a:lnTo>
                      <a:pt x="1213" y="1073"/>
                    </a:lnTo>
                    <a:lnTo>
                      <a:pt x="1213" y="1071"/>
                    </a:lnTo>
                    <a:lnTo>
                      <a:pt x="1213" y="1069"/>
                    </a:lnTo>
                    <a:lnTo>
                      <a:pt x="1210" y="1068"/>
                    </a:lnTo>
                    <a:lnTo>
                      <a:pt x="1203" y="1068"/>
                    </a:lnTo>
                    <a:lnTo>
                      <a:pt x="1199" y="1068"/>
                    </a:lnTo>
                    <a:lnTo>
                      <a:pt x="1196" y="1066"/>
                    </a:lnTo>
                    <a:lnTo>
                      <a:pt x="1194" y="1066"/>
                    </a:lnTo>
                    <a:lnTo>
                      <a:pt x="1191" y="1064"/>
                    </a:lnTo>
                    <a:lnTo>
                      <a:pt x="1187" y="1062"/>
                    </a:lnTo>
                    <a:lnTo>
                      <a:pt x="1184" y="1062"/>
                    </a:lnTo>
                    <a:lnTo>
                      <a:pt x="1178" y="1062"/>
                    </a:lnTo>
                    <a:lnTo>
                      <a:pt x="1175" y="1062"/>
                    </a:lnTo>
                    <a:lnTo>
                      <a:pt x="1173" y="1059"/>
                    </a:lnTo>
                    <a:lnTo>
                      <a:pt x="1168" y="1057"/>
                    </a:lnTo>
                    <a:lnTo>
                      <a:pt x="1165" y="1057"/>
                    </a:lnTo>
                    <a:lnTo>
                      <a:pt x="1163" y="1054"/>
                    </a:lnTo>
                    <a:lnTo>
                      <a:pt x="1159" y="1054"/>
                    </a:lnTo>
                    <a:lnTo>
                      <a:pt x="1158" y="1057"/>
                    </a:lnTo>
                    <a:lnTo>
                      <a:pt x="1158" y="1059"/>
                    </a:lnTo>
                    <a:lnTo>
                      <a:pt x="1158" y="1062"/>
                    </a:lnTo>
                    <a:lnTo>
                      <a:pt x="1156" y="1064"/>
                    </a:lnTo>
                    <a:lnTo>
                      <a:pt x="1154" y="1064"/>
                    </a:lnTo>
                    <a:lnTo>
                      <a:pt x="1152" y="1066"/>
                    </a:lnTo>
                    <a:lnTo>
                      <a:pt x="1151" y="1068"/>
                    </a:lnTo>
                    <a:lnTo>
                      <a:pt x="1151" y="1071"/>
                    </a:lnTo>
                    <a:lnTo>
                      <a:pt x="1145" y="1073"/>
                    </a:lnTo>
                    <a:lnTo>
                      <a:pt x="1145" y="1085"/>
                    </a:lnTo>
                    <a:lnTo>
                      <a:pt x="1149" y="1087"/>
                    </a:lnTo>
                    <a:lnTo>
                      <a:pt x="1152" y="1089"/>
                    </a:lnTo>
                    <a:lnTo>
                      <a:pt x="1154" y="1090"/>
                    </a:lnTo>
                    <a:lnTo>
                      <a:pt x="1158" y="1092"/>
                    </a:lnTo>
                    <a:lnTo>
                      <a:pt x="1159" y="1094"/>
                    </a:lnTo>
                    <a:lnTo>
                      <a:pt x="1158" y="1101"/>
                    </a:lnTo>
                    <a:lnTo>
                      <a:pt x="1158" y="1104"/>
                    </a:lnTo>
                    <a:lnTo>
                      <a:pt x="1159" y="1108"/>
                    </a:lnTo>
                    <a:lnTo>
                      <a:pt x="1163" y="1109"/>
                    </a:lnTo>
                    <a:lnTo>
                      <a:pt x="1159" y="1115"/>
                    </a:lnTo>
                    <a:lnTo>
                      <a:pt x="1154" y="1115"/>
                    </a:lnTo>
                    <a:lnTo>
                      <a:pt x="1151" y="1115"/>
                    </a:lnTo>
                    <a:lnTo>
                      <a:pt x="1149" y="1115"/>
                    </a:lnTo>
                    <a:lnTo>
                      <a:pt x="1145" y="1116"/>
                    </a:lnTo>
                    <a:lnTo>
                      <a:pt x="1144" y="1115"/>
                    </a:lnTo>
                    <a:lnTo>
                      <a:pt x="1137" y="1115"/>
                    </a:lnTo>
                    <a:lnTo>
                      <a:pt x="1133" y="1115"/>
                    </a:lnTo>
                    <a:lnTo>
                      <a:pt x="1132" y="1113"/>
                    </a:lnTo>
                    <a:lnTo>
                      <a:pt x="1128" y="1113"/>
                    </a:lnTo>
                    <a:lnTo>
                      <a:pt x="1125" y="1113"/>
                    </a:lnTo>
                    <a:lnTo>
                      <a:pt x="1121" y="1115"/>
                    </a:lnTo>
                    <a:lnTo>
                      <a:pt x="1118" y="1116"/>
                    </a:lnTo>
                    <a:lnTo>
                      <a:pt x="1114" y="1118"/>
                    </a:lnTo>
                    <a:lnTo>
                      <a:pt x="1109" y="1115"/>
                    </a:lnTo>
                    <a:lnTo>
                      <a:pt x="1107" y="1113"/>
                    </a:lnTo>
                    <a:lnTo>
                      <a:pt x="1097" y="1109"/>
                    </a:lnTo>
                    <a:lnTo>
                      <a:pt x="1097" y="1104"/>
                    </a:lnTo>
                    <a:lnTo>
                      <a:pt x="1095" y="1104"/>
                    </a:lnTo>
                    <a:lnTo>
                      <a:pt x="1095" y="1101"/>
                    </a:lnTo>
                    <a:lnTo>
                      <a:pt x="1090" y="1101"/>
                    </a:lnTo>
                    <a:lnTo>
                      <a:pt x="1086" y="1102"/>
                    </a:lnTo>
                    <a:lnTo>
                      <a:pt x="1085" y="1102"/>
                    </a:lnTo>
                    <a:lnTo>
                      <a:pt x="1083" y="1102"/>
                    </a:lnTo>
                    <a:lnTo>
                      <a:pt x="1079" y="1104"/>
                    </a:lnTo>
                    <a:lnTo>
                      <a:pt x="1078" y="1101"/>
                    </a:lnTo>
                    <a:lnTo>
                      <a:pt x="1076" y="1099"/>
                    </a:lnTo>
                    <a:lnTo>
                      <a:pt x="1074" y="1095"/>
                    </a:lnTo>
                    <a:lnTo>
                      <a:pt x="1072" y="1095"/>
                    </a:lnTo>
                    <a:lnTo>
                      <a:pt x="1071" y="1097"/>
                    </a:lnTo>
                    <a:lnTo>
                      <a:pt x="1067" y="1097"/>
                    </a:lnTo>
                    <a:lnTo>
                      <a:pt x="1064" y="1097"/>
                    </a:lnTo>
                    <a:lnTo>
                      <a:pt x="1062" y="1099"/>
                    </a:lnTo>
                    <a:lnTo>
                      <a:pt x="1055" y="1099"/>
                    </a:lnTo>
                    <a:lnTo>
                      <a:pt x="1052" y="1101"/>
                    </a:lnTo>
                    <a:lnTo>
                      <a:pt x="1050" y="1104"/>
                    </a:lnTo>
                    <a:lnTo>
                      <a:pt x="1048" y="1104"/>
                    </a:lnTo>
                    <a:lnTo>
                      <a:pt x="1041" y="1104"/>
                    </a:lnTo>
                    <a:lnTo>
                      <a:pt x="1041" y="1104"/>
                    </a:lnTo>
                    <a:lnTo>
                      <a:pt x="1041" y="1109"/>
                    </a:lnTo>
                    <a:lnTo>
                      <a:pt x="1045" y="1109"/>
                    </a:lnTo>
                    <a:lnTo>
                      <a:pt x="1041" y="1109"/>
                    </a:lnTo>
                    <a:lnTo>
                      <a:pt x="1039" y="1113"/>
                    </a:lnTo>
                    <a:lnTo>
                      <a:pt x="1036" y="1115"/>
                    </a:lnTo>
                    <a:lnTo>
                      <a:pt x="1033" y="1118"/>
                    </a:lnTo>
                    <a:lnTo>
                      <a:pt x="1033" y="1120"/>
                    </a:lnTo>
                    <a:lnTo>
                      <a:pt x="1029" y="1122"/>
                    </a:lnTo>
                    <a:lnTo>
                      <a:pt x="1029" y="1125"/>
                    </a:lnTo>
                    <a:lnTo>
                      <a:pt x="1027" y="1130"/>
                    </a:lnTo>
                    <a:lnTo>
                      <a:pt x="1022" y="1132"/>
                    </a:lnTo>
                    <a:lnTo>
                      <a:pt x="1019" y="1135"/>
                    </a:lnTo>
                    <a:lnTo>
                      <a:pt x="1019" y="1135"/>
                    </a:lnTo>
                    <a:lnTo>
                      <a:pt x="1010" y="1135"/>
                    </a:lnTo>
                    <a:lnTo>
                      <a:pt x="1008" y="1137"/>
                    </a:lnTo>
                    <a:lnTo>
                      <a:pt x="1005" y="1144"/>
                    </a:lnTo>
                    <a:lnTo>
                      <a:pt x="1005" y="1144"/>
                    </a:lnTo>
                    <a:lnTo>
                      <a:pt x="1003" y="1144"/>
                    </a:lnTo>
                    <a:lnTo>
                      <a:pt x="1000" y="1144"/>
                    </a:lnTo>
                    <a:lnTo>
                      <a:pt x="998" y="1144"/>
                    </a:lnTo>
                    <a:lnTo>
                      <a:pt x="996" y="1141"/>
                    </a:lnTo>
                    <a:lnTo>
                      <a:pt x="991" y="1141"/>
                    </a:lnTo>
                    <a:lnTo>
                      <a:pt x="987" y="1135"/>
                    </a:lnTo>
                    <a:lnTo>
                      <a:pt x="986" y="1135"/>
                    </a:lnTo>
                    <a:lnTo>
                      <a:pt x="986" y="1132"/>
                    </a:lnTo>
                    <a:lnTo>
                      <a:pt x="986" y="1129"/>
                    </a:lnTo>
                    <a:lnTo>
                      <a:pt x="986" y="1129"/>
                    </a:lnTo>
                    <a:lnTo>
                      <a:pt x="982" y="1130"/>
                    </a:lnTo>
                    <a:lnTo>
                      <a:pt x="980" y="1132"/>
                    </a:lnTo>
                    <a:lnTo>
                      <a:pt x="975" y="1135"/>
                    </a:lnTo>
                    <a:lnTo>
                      <a:pt x="967" y="1135"/>
                    </a:lnTo>
                    <a:lnTo>
                      <a:pt x="965" y="1135"/>
                    </a:lnTo>
                    <a:lnTo>
                      <a:pt x="963" y="1137"/>
                    </a:lnTo>
                    <a:lnTo>
                      <a:pt x="963" y="1135"/>
                    </a:lnTo>
                    <a:lnTo>
                      <a:pt x="960" y="1135"/>
                    </a:lnTo>
                    <a:lnTo>
                      <a:pt x="958" y="1135"/>
                    </a:lnTo>
                    <a:lnTo>
                      <a:pt x="956" y="1135"/>
                    </a:lnTo>
                    <a:lnTo>
                      <a:pt x="954" y="1132"/>
                    </a:lnTo>
                    <a:lnTo>
                      <a:pt x="954" y="1130"/>
                    </a:lnTo>
                    <a:lnTo>
                      <a:pt x="951" y="1129"/>
                    </a:lnTo>
                    <a:lnTo>
                      <a:pt x="954" y="1127"/>
                    </a:lnTo>
                    <a:lnTo>
                      <a:pt x="954" y="1123"/>
                    </a:lnTo>
                    <a:lnTo>
                      <a:pt x="951" y="1123"/>
                    </a:lnTo>
                    <a:lnTo>
                      <a:pt x="949" y="1123"/>
                    </a:lnTo>
                    <a:lnTo>
                      <a:pt x="946" y="1120"/>
                    </a:lnTo>
                    <a:lnTo>
                      <a:pt x="942" y="1118"/>
                    </a:lnTo>
                    <a:lnTo>
                      <a:pt x="940" y="1118"/>
                    </a:lnTo>
                    <a:lnTo>
                      <a:pt x="940" y="1115"/>
                    </a:lnTo>
                    <a:lnTo>
                      <a:pt x="935" y="1109"/>
                    </a:lnTo>
                    <a:lnTo>
                      <a:pt x="932" y="1108"/>
                    </a:lnTo>
                    <a:lnTo>
                      <a:pt x="927" y="1104"/>
                    </a:lnTo>
                    <a:lnTo>
                      <a:pt x="920" y="1104"/>
                    </a:lnTo>
                    <a:lnTo>
                      <a:pt x="914" y="1104"/>
                    </a:lnTo>
                    <a:lnTo>
                      <a:pt x="913" y="1108"/>
                    </a:lnTo>
                    <a:lnTo>
                      <a:pt x="914" y="1109"/>
                    </a:lnTo>
                    <a:lnTo>
                      <a:pt x="913" y="1109"/>
                    </a:lnTo>
                    <a:lnTo>
                      <a:pt x="909" y="1113"/>
                    </a:lnTo>
                    <a:lnTo>
                      <a:pt x="909" y="1113"/>
                    </a:lnTo>
                    <a:lnTo>
                      <a:pt x="904" y="1113"/>
                    </a:lnTo>
                    <a:lnTo>
                      <a:pt x="900" y="1109"/>
                    </a:lnTo>
                    <a:lnTo>
                      <a:pt x="897" y="1113"/>
                    </a:lnTo>
                    <a:lnTo>
                      <a:pt x="894" y="1113"/>
                    </a:lnTo>
                    <a:lnTo>
                      <a:pt x="892" y="1113"/>
                    </a:lnTo>
                    <a:lnTo>
                      <a:pt x="890" y="1109"/>
                    </a:lnTo>
                    <a:lnTo>
                      <a:pt x="887" y="1109"/>
                    </a:lnTo>
                    <a:lnTo>
                      <a:pt x="883" y="1108"/>
                    </a:lnTo>
                    <a:lnTo>
                      <a:pt x="887" y="1104"/>
                    </a:lnTo>
                    <a:lnTo>
                      <a:pt x="881" y="1102"/>
                    </a:lnTo>
                    <a:lnTo>
                      <a:pt x="878" y="1104"/>
                    </a:lnTo>
                    <a:lnTo>
                      <a:pt x="878" y="1108"/>
                    </a:lnTo>
                    <a:lnTo>
                      <a:pt x="878" y="1109"/>
                    </a:lnTo>
                    <a:lnTo>
                      <a:pt x="878" y="1109"/>
                    </a:lnTo>
                    <a:lnTo>
                      <a:pt x="876" y="1113"/>
                    </a:lnTo>
                    <a:lnTo>
                      <a:pt x="871" y="1113"/>
                    </a:lnTo>
                    <a:lnTo>
                      <a:pt x="827" y="1059"/>
                    </a:lnTo>
                    <a:lnTo>
                      <a:pt x="798" y="1036"/>
                    </a:lnTo>
                    <a:lnTo>
                      <a:pt x="798" y="1035"/>
                    </a:lnTo>
                    <a:lnTo>
                      <a:pt x="800" y="1035"/>
                    </a:lnTo>
                    <a:lnTo>
                      <a:pt x="801" y="1031"/>
                    </a:lnTo>
                    <a:lnTo>
                      <a:pt x="801" y="1026"/>
                    </a:lnTo>
                    <a:lnTo>
                      <a:pt x="801" y="1026"/>
                    </a:lnTo>
                    <a:lnTo>
                      <a:pt x="796" y="1028"/>
                    </a:lnTo>
                    <a:lnTo>
                      <a:pt x="793" y="1028"/>
                    </a:lnTo>
                    <a:lnTo>
                      <a:pt x="789" y="1031"/>
                    </a:lnTo>
                    <a:lnTo>
                      <a:pt x="788" y="1031"/>
                    </a:lnTo>
                    <a:lnTo>
                      <a:pt x="782" y="1036"/>
                    </a:lnTo>
                    <a:lnTo>
                      <a:pt x="782" y="1038"/>
                    </a:lnTo>
                    <a:lnTo>
                      <a:pt x="782" y="1042"/>
                    </a:lnTo>
                    <a:lnTo>
                      <a:pt x="779" y="1043"/>
                    </a:lnTo>
                    <a:lnTo>
                      <a:pt x="777" y="1047"/>
                    </a:lnTo>
                    <a:lnTo>
                      <a:pt x="772" y="1047"/>
                    </a:lnTo>
                    <a:lnTo>
                      <a:pt x="768" y="1049"/>
                    </a:lnTo>
                    <a:lnTo>
                      <a:pt x="768" y="1050"/>
                    </a:lnTo>
                    <a:lnTo>
                      <a:pt x="767" y="1054"/>
                    </a:lnTo>
                    <a:lnTo>
                      <a:pt x="765" y="1050"/>
                    </a:lnTo>
                    <a:lnTo>
                      <a:pt x="758" y="1050"/>
                    </a:lnTo>
                    <a:lnTo>
                      <a:pt x="755" y="1050"/>
                    </a:lnTo>
                    <a:lnTo>
                      <a:pt x="751" y="1054"/>
                    </a:lnTo>
                    <a:lnTo>
                      <a:pt x="751" y="1054"/>
                    </a:lnTo>
                    <a:lnTo>
                      <a:pt x="748" y="1050"/>
                    </a:lnTo>
                    <a:lnTo>
                      <a:pt x="748" y="1047"/>
                    </a:lnTo>
                    <a:lnTo>
                      <a:pt x="751" y="1045"/>
                    </a:lnTo>
                    <a:lnTo>
                      <a:pt x="751" y="1042"/>
                    </a:lnTo>
                    <a:lnTo>
                      <a:pt x="749" y="1040"/>
                    </a:lnTo>
                    <a:lnTo>
                      <a:pt x="748" y="1043"/>
                    </a:lnTo>
                    <a:lnTo>
                      <a:pt x="744" y="1043"/>
                    </a:lnTo>
                    <a:lnTo>
                      <a:pt x="737" y="1040"/>
                    </a:lnTo>
                    <a:lnTo>
                      <a:pt x="734" y="1040"/>
                    </a:lnTo>
                    <a:lnTo>
                      <a:pt x="735" y="1042"/>
                    </a:lnTo>
                    <a:lnTo>
                      <a:pt x="737" y="1043"/>
                    </a:lnTo>
                    <a:lnTo>
                      <a:pt x="734" y="1045"/>
                    </a:lnTo>
                    <a:lnTo>
                      <a:pt x="732" y="1047"/>
                    </a:lnTo>
                    <a:lnTo>
                      <a:pt x="732" y="1042"/>
                    </a:lnTo>
                    <a:lnTo>
                      <a:pt x="728" y="1036"/>
                    </a:lnTo>
                    <a:lnTo>
                      <a:pt x="723" y="1031"/>
                    </a:lnTo>
                    <a:lnTo>
                      <a:pt x="723" y="1031"/>
                    </a:lnTo>
                    <a:lnTo>
                      <a:pt x="723" y="1036"/>
                    </a:lnTo>
                    <a:lnTo>
                      <a:pt x="723" y="1038"/>
                    </a:lnTo>
                    <a:lnTo>
                      <a:pt x="722" y="1038"/>
                    </a:lnTo>
                    <a:lnTo>
                      <a:pt x="722" y="1035"/>
                    </a:lnTo>
                    <a:lnTo>
                      <a:pt x="718" y="1036"/>
                    </a:lnTo>
                    <a:lnTo>
                      <a:pt x="718" y="1040"/>
                    </a:lnTo>
                    <a:lnTo>
                      <a:pt x="716" y="1040"/>
                    </a:lnTo>
                    <a:lnTo>
                      <a:pt x="713" y="1038"/>
                    </a:lnTo>
                    <a:lnTo>
                      <a:pt x="709" y="1040"/>
                    </a:lnTo>
                    <a:lnTo>
                      <a:pt x="709" y="1038"/>
                    </a:lnTo>
                    <a:lnTo>
                      <a:pt x="706" y="1035"/>
                    </a:lnTo>
                    <a:lnTo>
                      <a:pt x="709" y="1035"/>
                    </a:lnTo>
                    <a:lnTo>
                      <a:pt x="709" y="1035"/>
                    </a:lnTo>
                    <a:lnTo>
                      <a:pt x="709" y="1031"/>
                    </a:lnTo>
                    <a:lnTo>
                      <a:pt x="709" y="1026"/>
                    </a:lnTo>
                    <a:lnTo>
                      <a:pt x="709" y="1026"/>
                    </a:lnTo>
                    <a:lnTo>
                      <a:pt x="706" y="1022"/>
                    </a:lnTo>
                    <a:lnTo>
                      <a:pt x="704" y="1021"/>
                    </a:lnTo>
                    <a:lnTo>
                      <a:pt x="704" y="1017"/>
                    </a:lnTo>
                    <a:lnTo>
                      <a:pt x="701" y="1017"/>
                    </a:lnTo>
                    <a:lnTo>
                      <a:pt x="701" y="1012"/>
                    </a:lnTo>
                    <a:lnTo>
                      <a:pt x="697" y="1012"/>
                    </a:lnTo>
                    <a:lnTo>
                      <a:pt x="694" y="1014"/>
                    </a:lnTo>
                    <a:lnTo>
                      <a:pt x="688" y="1014"/>
                    </a:lnTo>
                    <a:lnTo>
                      <a:pt x="685" y="1010"/>
                    </a:lnTo>
                    <a:lnTo>
                      <a:pt x="682" y="1012"/>
                    </a:lnTo>
                    <a:lnTo>
                      <a:pt x="676" y="1009"/>
                    </a:lnTo>
                    <a:lnTo>
                      <a:pt x="675" y="1010"/>
                    </a:lnTo>
                    <a:lnTo>
                      <a:pt x="669" y="1010"/>
                    </a:lnTo>
                    <a:lnTo>
                      <a:pt x="668" y="1012"/>
                    </a:lnTo>
                    <a:lnTo>
                      <a:pt x="668" y="1015"/>
                    </a:lnTo>
                    <a:lnTo>
                      <a:pt x="662" y="1015"/>
                    </a:lnTo>
                    <a:lnTo>
                      <a:pt x="661" y="1017"/>
                    </a:lnTo>
                    <a:lnTo>
                      <a:pt x="662" y="1019"/>
                    </a:lnTo>
                    <a:lnTo>
                      <a:pt x="662" y="1022"/>
                    </a:lnTo>
                    <a:lnTo>
                      <a:pt x="659" y="1022"/>
                    </a:lnTo>
                    <a:lnTo>
                      <a:pt x="655" y="1022"/>
                    </a:lnTo>
                    <a:lnTo>
                      <a:pt x="654" y="1026"/>
                    </a:lnTo>
                    <a:lnTo>
                      <a:pt x="650" y="1026"/>
                    </a:lnTo>
                    <a:lnTo>
                      <a:pt x="647" y="1026"/>
                    </a:lnTo>
                    <a:lnTo>
                      <a:pt x="647" y="1026"/>
                    </a:lnTo>
                    <a:lnTo>
                      <a:pt x="638" y="1031"/>
                    </a:lnTo>
                    <a:lnTo>
                      <a:pt x="635" y="1035"/>
                    </a:lnTo>
                    <a:lnTo>
                      <a:pt x="631" y="1035"/>
                    </a:lnTo>
                    <a:lnTo>
                      <a:pt x="629" y="1035"/>
                    </a:lnTo>
                    <a:lnTo>
                      <a:pt x="628" y="1031"/>
                    </a:lnTo>
                    <a:lnTo>
                      <a:pt x="624" y="1035"/>
                    </a:lnTo>
                    <a:lnTo>
                      <a:pt x="624" y="1036"/>
                    </a:lnTo>
                    <a:lnTo>
                      <a:pt x="622" y="1036"/>
                    </a:lnTo>
                    <a:lnTo>
                      <a:pt x="619" y="1038"/>
                    </a:lnTo>
                    <a:lnTo>
                      <a:pt x="619" y="1042"/>
                    </a:lnTo>
                    <a:lnTo>
                      <a:pt x="619" y="1043"/>
                    </a:lnTo>
                    <a:lnTo>
                      <a:pt x="616" y="1042"/>
                    </a:lnTo>
                    <a:lnTo>
                      <a:pt x="614" y="1043"/>
                    </a:lnTo>
                    <a:lnTo>
                      <a:pt x="610" y="1045"/>
                    </a:lnTo>
                    <a:lnTo>
                      <a:pt x="605" y="1045"/>
                    </a:lnTo>
                    <a:lnTo>
                      <a:pt x="602" y="1047"/>
                    </a:lnTo>
                    <a:lnTo>
                      <a:pt x="600" y="1049"/>
                    </a:lnTo>
                    <a:lnTo>
                      <a:pt x="596" y="1050"/>
                    </a:lnTo>
                    <a:lnTo>
                      <a:pt x="593" y="1050"/>
                    </a:lnTo>
                    <a:lnTo>
                      <a:pt x="588" y="1050"/>
                    </a:lnTo>
                    <a:lnTo>
                      <a:pt x="583" y="1054"/>
                    </a:lnTo>
                    <a:lnTo>
                      <a:pt x="581" y="1057"/>
                    </a:lnTo>
                    <a:lnTo>
                      <a:pt x="579" y="1057"/>
                    </a:lnTo>
                    <a:lnTo>
                      <a:pt x="577" y="1054"/>
                    </a:lnTo>
                    <a:lnTo>
                      <a:pt x="574" y="1054"/>
                    </a:lnTo>
                    <a:lnTo>
                      <a:pt x="574" y="1057"/>
                    </a:lnTo>
                    <a:lnTo>
                      <a:pt x="574" y="1059"/>
                    </a:lnTo>
                    <a:lnTo>
                      <a:pt x="572" y="1062"/>
                    </a:lnTo>
                    <a:lnTo>
                      <a:pt x="569" y="1057"/>
                    </a:lnTo>
                    <a:lnTo>
                      <a:pt x="563" y="1059"/>
                    </a:lnTo>
                    <a:lnTo>
                      <a:pt x="563" y="1057"/>
                    </a:lnTo>
                    <a:lnTo>
                      <a:pt x="560" y="1057"/>
                    </a:lnTo>
                    <a:lnTo>
                      <a:pt x="558" y="1059"/>
                    </a:lnTo>
                    <a:lnTo>
                      <a:pt x="555" y="1059"/>
                    </a:lnTo>
                    <a:lnTo>
                      <a:pt x="555" y="1059"/>
                    </a:lnTo>
                    <a:lnTo>
                      <a:pt x="555" y="1064"/>
                    </a:lnTo>
                    <a:lnTo>
                      <a:pt x="555" y="1066"/>
                    </a:lnTo>
                    <a:lnTo>
                      <a:pt x="556" y="1068"/>
                    </a:lnTo>
                    <a:lnTo>
                      <a:pt x="562" y="1066"/>
                    </a:lnTo>
                    <a:lnTo>
                      <a:pt x="563" y="1069"/>
                    </a:lnTo>
                    <a:lnTo>
                      <a:pt x="558" y="1069"/>
                    </a:lnTo>
                    <a:lnTo>
                      <a:pt x="556" y="1071"/>
                    </a:lnTo>
                    <a:lnTo>
                      <a:pt x="556" y="1073"/>
                    </a:lnTo>
                    <a:lnTo>
                      <a:pt x="562" y="1073"/>
                    </a:lnTo>
                    <a:lnTo>
                      <a:pt x="565" y="1076"/>
                    </a:lnTo>
                    <a:lnTo>
                      <a:pt x="567" y="1073"/>
                    </a:lnTo>
                    <a:lnTo>
                      <a:pt x="570" y="1073"/>
                    </a:lnTo>
                    <a:lnTo>
                      <a:pt x="574" y="1076"/>
                    </a:lnTo>
                    <a:lnTo>
                      <a:pt x="577" y="1078"/>
                    </a:lnTo>
                    <a:lnTo>
                      <a:pt x="577" y="1082"/>
                    </a:lnTo>
                    <a:lnTo>
                      <a:pt x="574" y="1082"/>
                    </a:lnTo>
                    <a:lnTo>
                      <a:pt x="572" y="1082"/>
                    </a:lnTo>
                    <a:lnTo>
                      <a:pt x="563" y="1082"/>
                    </a:lnTo>
                    <a:lnTo>
                      <a:pt x="560" y="1085"/>
                    </a:lnTo>
                    <a:lnTo>
                      <a:pt x="555" y="1090"/>
                    </a:lnTo>
                    <a:lnTo>
                      <a:pt x="556" y="1094"/>
                    </a:lnTo>
                    <a:lnTo>
                      <a:pt x="558" y="1095"/>
                    </a:lnTo>
                    <a:lnTo>
                      <a:pt x="560" y="1099"/>
                    </a:lnTo>
                    <a:lnTo>
                      <a:pt x="556" y="1102"/>
                    </a:lnTo>
                    <a:lnTo>
                      <a:pt x="556" y="1104"/>
                    </a:lnTo>
                    <a:lnTo>
                      <a:pt x="555" y="1104"/>
                    </a:lnTo>
                    <a:lnTo>
                      <a:pt x="555" y="1108"/>
                    </a:lnTo>
                    <a:lnTo>
                      <a:pt x="555" y="1109"/>
                    </a:lnTo>
                    <a:lnTo>
                      <a:pt x="555" y="1113"/>
                    </a:lnTo>
                    <a:lnTo>
                      <a:pt x="558" y="1113"/>
                    </a:lnTo>
                    <a:lnTo>
                      <a:pt x="560" y="1113"/>
                    </a:lnTo>
                    <a:lnTo>
                      <a:pt x="565" y="1115"/>
                    </a:lnTo>
                    <a:lnTo>
                      <a:pt x="565" y="1116"/>
                    </a:lnTo>
                    <a:lnTo>
                      <a:pt x="569" y="1120"/>
                    </a:lnTo>
                    <a:lnTo>
                      <a:pt x="574" y="1120"/>
                    </a:lnTo>
                    <a:lnTo>
                      <a:pt x="574" y="1122"/>
                    </a:lnTo>
                    <a:lnTo>
                      <a:pt x="577" y="1135"/>
                    </a:lnTo>
                    <a:lnTo>
                      <a:pt x="574" y="1137"/>
                    </a:lnTo>
                    <a:lnTo>
                      <a:pt x="569" y="1141"/>
                    </a:lnTo>
                    <a:lnTo>
                      <a:pt x="563" y="1137"/>
                    </a:lnTo>
                    <a:lnTo>
                      <a:pt x="558" y="1135"/>
                    </a:lnTo>
                    <a:lnTo>
                      <a:pt x="556" y="1135"/>
                    </a:lnTo>
                    <a:lnTo>
                      <a:pt x="556" y="1141"/>
                    </a:lnTo>
                    <a:lnTo>
                      <a:pt x="555" y="1144"/>
                    </a:lnTo>
                    <a:lnTo>
                      <a:pt x="551" y="1144"/>
                    </a:lnTo>
                    <a:lnTo>
                      <a:pt x="546" y="1141"/>
                    </a:lnTo>
                    <a:lnTo>
                      <a:pt x="539" y="1141"/>
                    </a:lnTo>
                    <a:lnTo>
                      <a:pt x="537" y="1141"/>
                    </a:lnTo>
                    <a:lnTo>
                      <a:pt x="536" y="1141"/>
                    </a:lnTo>
                    <a:lnTo>
                      <a:pt x="532" y="1141"/>
                    </a:lnTo>
                    <a:lnTo>
                      <a:pt x="529" y="1135"/>
                    </a:lnTo>
                    <a:lnTo>
                      <a:pt x="532" y="1135"/>
                    </a:lnTo>
                    <a:lnTo>
                      <a:pt x="532" y="1132"/>
                    </a:lnTo>
                    <a:lnTo>
                      <a:pt x="530" y="1132"/>
                    </a:lnTo>
                    <a:lnTo>
                      <a:pt x="527" y="1130"/>
                    </a:lnTo>
                    <a:lnTo>
                      <a:pt x="523" y="1132"/>
                    </a:lnTo>
                    <a:lnTo>
                      <a:pt x="520" y="1132"/>
                    </a:lnTo>
                    <a:lnTo>
                      <a:pt x="518" y="1132"/>
                    </a:lnTo>
                    <a:lnTo>
                      <a:pt x="520" y="1135"/>
                    </a:lnTo>
                    <a:lnTo>
                      <a:pt x="515" y="1135"/>
                    </a:lnTo>
                    <a:lnTo>
                      <a:pt x="513" y="1135"/>
                    </a:lnTo>
                    <a:lnTo>
                      <a:pt x="508" y="1130"/>
                    </a:lnTo>
                    <a:lnTo>
                      <a:pt x="504" y="1132"/>
                    </a:lnTo>
                    <a:lnTo>
                      <a:pt x="504" y="1132"/>
                    </a:lnTo>
                    <a:lnTo>
                      <a:pt x="501" y="1132"/>
                    </a:lnTo>
                    <a:lnTo>
                      <a:pt x="497" y="1132"/>
                    </a:lnTo>
                    <a:lnTo>
                      <a:pt x="497" y="1135"/>
                    </a:lnTo>
                    <a:lnTo>
                      <a:pt x="496" y="1135"/>
                    </a:lnTo>
                    <a:lnTo>
                      <a:pt x="492" y="1141"/>
                    </a:lnTo>
                    <a:lnTo>
                      <a:pt x="490" y="1144"/>
                    </a:lnTo>
                    <a:lnTo>
                      <a:pt x="487" y="1144"/>
                    </a:lnTo>
                    <a:lnTo>
                      <a:pt x="485" y="1141"/>
                    </a:lnTo>
                    <a:lnTo>
                      <a:pt x="478" y="1141"/>
                    </a:lnTo>
                    <a:lnTo>
                      <a:pt x="475" y="1135"/>
                    </a:lnTo>
                    <a:lnTo>
                      <a:pt x="473" y="1137"/>
                    </a:lnTo>
                    <a:lnTo>
                      <a:pt x="473" y="1144"/>
                    </a:lnTo>
                    <a:lnTo>
                      <a:pt x="470" y="1146"/>
                    </a:lnTo>
                    <a:lnTo>
                      <a:pt x="470" y="1146"/>
                    </a:lnTo>
                    <a:lnTo>
                      <a:pt x="470" y="1141"/>
                    </a:lnTo>
                    <a:lnTo>
                      <a:pt x="468" y="1141"/>
                    </a:lnTo>
                    <a:lnTo>
                      <a:pt x="464" y="1141"/>
                    </a:lnTo>
                    <a:lnTo>
                      <a:pt x="461" y="1135"/>
                    </a:lnTo>
                    <a:lnTo>
                      <a:pt x="457" y="1132"/>
                    </a:lnTo>
                    <a:lnTo>
                      <a:pt x="454" y="1132"/>
                    </a:lnTo>
                    <a:lnTo>
                      <a:pt x="450" y="1129"/>
                    </a:lnTo>
                    <a:lnTo>
                      <a:pt x="447" y="1127"/>
                    </a:lnTo>
                    <a:lnTo>
                      <a:pt x="447" y="1125"/>
                    </a:lnTo>
                    <a:lnTo>
                      <a:pt x="445" y="1125"/>
                    </a:lnTo>
                    <a:lnTo>
                      <a:pt x="438" y="1127"/>
                    </a:lnTo>
                    <a:lnTo>
                      <a:pt x="433" y="1123"/>
                    </a:lnTo>
                    <a:lnTo>
                      <a:pt x="431" y="1120"/>
                    </a:lnTo>
                    <a:lnTo>
                      <a:pt x="428" y="1120"/>
                    </a:lnTo>
                    <a:lnTo>
                      <a:pt x="424" y="1122"/>
                    </a:lnTo>
                    <a:lnTo>
                      <a:pt x="423" y="1122"/>
                    </a:lnTo>
                    <a:lnTo>
                      <a:pt x="423" y="1125"/>
                    </a:lnTo>
                    <a:lnTo>
                      <a:pt x="419" y="1127"/>
                    </a:lnTo>
                    <a:lnTo>
                      <a:pt x="419" y="1123"/>
                    </a:lnTo>
                    <a:lnTo>
                      <a:pt x="417" y="1125"/>
                    </a:lnTo>
                    <a:lnTo>
                      <a:pt x="416" y="1129"/>
                    </a:lnTo>
                    <a:lnTo>
                      <a:pt x="414" y="1130"/>
                    </a:lnTo>
                    <a:lnTo>
                      <a:pt x="410" y="1129"/>
                    </a:lnTo>
                    <a:lnTo>
                      <a:pt x="414" y="1125"/>
                    </a:lnTo>
                    <a:lnTo>
                      <a:pt x="414" y="1123"/>
                    </a:lnTo>
                    <a:lnTo>
                      <a:pt x="410" y="1122"/>
                    </a:lnTo>
                    <a:lnTo>
                      <a:pt x="405" y="1118"/>
                    </a:lnTo>
                    <a:lnTo>
                      <a:pt x="404" y="1120"/>
                    </a:lnTo>
                    <a:lnTo>
                      <a:pt x="405" y="1123"/>
                    </a:lnTo>
                    <a:lnTo>
                      <a:pt x="404" y="1127"/>
                    </a:lnTo>
                    <a:lnTo>
                      <a:pt x="400" y="1125"/>
                    </a:lnTo>
                    <a:lnTo>
                      <a:pt x="400" y="1129"/>
                    </a:lnTo>
                    <a:lnTo>
                      <a:pt x="397" y="1132"/>
                    </a:lnTo>
                    <a:lnTo>
                      <a:pt x="393" y="1132"/>
                    </a:lnTo>
                    <a:lnTo>
                      <a:pt x="388" y="1135"/>
                    </a:lnTo>
                    <a:lnTo>
                      <a:pt x="388" y="1141"/>
                    </a:lnTo>
                    <a:lnTo>
                      <a:pt x="391" y="1144"/>
                    </a:lnTo>
                    <a:lnTo>
                      <a:pt x="391" y="1146"/>
                    </a:lnTo>
                    <a:lnTo>
                      <a:pt x="384" y="1146"/>
                    </a:lnTo>
                    <a:lnTo>
                      <a:pt x="379" y="1148"/>
                    </a:lnTo>
                    <a:lnTo>
                      <a:pt x="384" y="1162"/>
                    </a:lnTo>
                    <a:lnTo>
                      <a:pt x="381" y="1163"/>
                    </a:lnTo>
                    <a:lnTo>
                      <a:pt x="383" y="1169"/>
                    </a:lnTo>
                    <a:lnTo>
                      <a:pt x="377" y="1169"/>
                    </a:lnTo>
                    <a:lnTo>
                      <a:pt x="371" y="1167"/>
                    </a:lnTo>
                    <a:lnTo>
                      <a:pt x="371" y="1163"/>
                    </a:lnTo>
                    <a:lnTo>
                      <a:pt x="362" y="1155"/>
                    </a:lnTo>
                    <a:lnTo>
                      <a:pt x="360" y="1158"/>
                    </a:lnTo>
                    <a:lnTo>
                      <a:pt x="360" y="1162"/>
                    </a:lnTo>
                    <a:lnTo>
                      <a:pt x="355" y="1169"/>
                    </a:lnTo>
                    <a:lnTo>
                      <a:pt x="351" y="1169"/>
                    </a:lnTo>
                    <a:lnTo>
                      <a:pt x="351" y="1177"/>
                    </a:lnTo>
                    <a:lnTo>
                      <a:pt x="355" y="1179"/>
                    </a:lnTo>
                    <a:lnTo>
                      <a:pt x="353" y="1191"/>
                    </a:lnTo>
                    <a:lnTo>
                      <a:pt x="350" y="1196"/>
                    </a:lnTo>
                    <a:lnTo>
                      <a:pt x="358" y="1200"/>
                    </a:lnTo>
                    <a:lnTo>
                      <a:pt x="360" y="1203"/>
                    </a:lnTo>
                    <a:lnTo>
                      <a:pt x="360" y="1207"/>
                    </a:lnTo>
                    <a:lnTo>
                      <a:pt x="365" y="1212"/>
                    </a:lnTo>
                    <a:lnTo>
                      <a:pt x="365" y="1209"/>
                    </a:lnTo>
                    <a:lnTo>
                      <a:pt x="377" y="1212"/>
                    </a:lnTo>
                    <a:lnTo>
                      <a:pt x="386" y="1219"/>
                    </a:lnTo>
                    <a:lnTo>
                      <a:pt x="393" y="1231"/>
                    </a:lnTo>
                    <a:lnTo>
                      <a:pt x="386" y="1231"/>
                    </a:lnTo>
                    <a:lnTo>
                      <a:pt x="386" y="1233"/>
                    </a:lnTo>
                    <a:lnTo>
                      <a:pt x="391" y="1238"/>
                    </a:lnTo>
                    <a:lnTo>
                      <a:pt x="397" y="1236"/>
                    </a:lnTo>
                    <a:lnTo>
                      <a:pt x="400" y="1240"/>
                    </a:lnTo>
                    <a:lnTo>
                      <a:pt x="400" y="1240"/>
                    </a:lnTo>
                    <a:lnTo>
                      <a:pt x="400" y="1240"/>
                    </a:lnTo>
                    <a:lnTo>
                      <a:pt x="400" y="1240"/>
                    </a:lnTo>
                    <a:lnTo>
                      <a:pt x="400" y="1242"/>
                    </a:lnTo>
                    <a:lnTo>
                      <a:pt x="397" y="1242"/>
                    </a:lnTo>
                    <a:lnTo>
                      <a:pt x="400" y="1245"/>
                    </a:lnTo>
                    <a:lnTo>
                      <a:pt x="400" y="1247"/>
                    </a:lnTo>
                    <a:lnTo>
                      <a:pt x="397" y="1247"/>
                    </a:lnTo>
                    <a:lnTo>
                      <a:pt x="400" y="1248"/>
                    </a:lnTo>
                    <a:lnTo>
                      <a:pt x="400" y="1250"/>
                    </a:lnTo>
                    <a:lnTo>
                      <a:pt x="397" y="1248"/>
                    </a:lnTo>
                    <a:lnTo>
                      <a:pt x="393" y="1250"/>
                    </a:lnTo>
                    <a:lnTo>
                      <a:pt x="391" y="1248"/>
                    </a:lnTo>
                    <a:lnTo>
                      <a:pt x="388" y="1248"/>
                    </a:lnTo>
                    <a:lnTo>
                      <a:pt x="393" y="1250"/>
                    </a:lnTo>
                    <a:lnTo>
                      <a:pt x="393" y="1254"/>
                    </a:lnTo>
                    <a:lnTo>
                      <a:pt x="393" y="1254"/>
                    </a:lnTo>
                    <a:lnTo>
                      <a:pt x="393" y="1254"/>
                    </a:lnTo>
                    <a:lnTo>
                      <a:pt x="393" y="1254"/>
                    </a:lnTo>
                    <a:lnTo>
                      <a:pt x="388" y="1254"/>
                    </a:lnTo>
                    <a:lnTo>
                      <a:pt x="388" y="1254"/>
                    </a:lnTo>
                    <a:lnTo>
                      <a:pt x="388" y="1254"/>
                    </a:lnTo>
                    <a:lnTo>
                      <a:pt x="386" y="1254"/>
                    </a:lnTo>
                    <a:lnTo>
                      <a:pt x="388" y="1254"/>
                    </a:lnTo>
                    <a:lnTo>
                      <a:pt x="388" y="1255"/>
                    </a:lnTo>
                    <a:lnTo>
                      <a:pt x="386" y="1257"/>
                    </a:lnTo>
                    <a:lnTo>
                      <a:pt x="384" y="1257"/>
                    </a:lnTo>
                    <a:lnTo>
                      <a:pt x="383" y="1257"/>
                    </a:lnTo>
                    <a:lnTo>
                      <a:pt x="381" y="1255"/>
                    </a:lnTo>
                    <a:lnTo>
                      <a:pt x="381" y="1259"/>
                    </a:lnTo>
                    <a:lnTo>
                      <a:pt x="379" y="1259"/>
                    </a:lnTo>
                    <a:lnTo>
                      <a:pt x="377" y="1257"/>
                    </a:lnTo>
                    <a:lnTo>
                      <a:pt x="377" y="1257"/>
                    </a:lnTo>
                    <a:lnTo>
                      <a:pt x="377" y="1259"/>
                    </a:lnTo>
                    <a:lnTo>
                      <a:pt x="374" y="1262"/>
                    </a:lnTo>
                    <a:lnTo>
                      <a:pt x="372" y="1266"/>
                    </a:lnTo>
                    <a:lnTo>
                      <a:pt x="371" y="1268"/>
                    </a:lnTo>
                    <a:lnTo>
                      <a:pt x="371" y="1271"/>
                    </a:lnTo>
                    <a:lnTo>
                      <a:pt x="369" y="1273"/>
                    </a:lnTo>
                    <a:lnTo>
                      <a:pt x="369" y="1282"/>
                    </a:lnTo>
                    <a:lnTo>
                      <a:pt x="369" y="1282"/>
                    </a:lnTo>
                    <a:lnTo>
                      <a:pt x="365" y="1283"/>
                    </a:lnTo>
                    <a:lnTo>
                      <a:pt x="369" y="1290"/>
                    </a:lnTo>
                    <a:lnTo>
                      <a:pt x="371" y="1290"/>
                    </a:lnTo>
                    <a:lnTo>
                      <a:pt x="372" y="1290"/>
                    </a:lnTo>
                    <a:lnTo>
                      <a:pt x="374" y="1294"/>
                    </a:lnTo>
                    <a:lnTo>
                      <a:pt x="377" y="1294"/>
                    </a:lnTo>
                    <a:lnTo>
                      <a:pt x="377" y="1301"/>
                    </a:lnTo>
                    <a:lnTo>
                      <a:pt x="383" y="1301"/>
                    </a:lnTo>
                    <a:lnTo>
                      <a:pt x="384" y="1301"/>
                    </a:lnTo>
                    <a:lnTo>
                      <a:pt x="386" y="1301"/>
                    </a:lnTo>
                    <a:lnTo>
                      <a:pt x="384" y="1304"/>
                    </a:lnTo>
                    <a:lnTo>
                      <a:pt x="384" y="1306"/>
                    </a:lnTo>
                    <a:lnTo>
                      <a:pt x="381" y="1304"/>
                    </a:lnTo>
                    <a:lnTo>
                      <a:pt x="381" y="1309"/>
                    </a:lnTo>
                    <a:lnTo>
                      <a:pt x="384" y="1309"/>
                    </a:lnTo>
                    <a:lnTo>
                      <a:pt x="384" y="1309"/>
                    </a:lnTo>
                    <a:lnTo>
                      <a:pt x="386" y="1313"/>
                    </a:lnTo>
                    <a:lnTo>
                      <a:pt x="386" y="1318"/>
                    </a:lnTo>
                    <a:lnTo>
                      <a:pt x="388" y="1322"/>
                    </a:lnTo>
                    <a:lnTo>
                      <a:pt x="388" y="1327"/>
                    </a:lnTo>
                    <a:lnTo>
                      <a:pt x="397" y="1332"/>
                    </a:lnTo>
                    <a:lnTo>
                      <a:pt x="405" y="1341"/>
                    </a:lnTo>
                    <a:lnTo>
                      <a:pt x="407" y="1342"/>
                    </a:lnTo>
                    <a:lnTo>
                      <a:pt x="405" y="1342"/>
                    </a:lnTo>
                    <a:lnTo>
                      <a:pt x="400" y="1349"/>
                    </a:lnTo>
                    <a:lnTo>
                      <a:pt x="397" y="1351"/>
                    </a:lnTo>
                    <a:lnTo>
                      <a:pt x="393" y="1355"/>
                    </a:lnTo>
                    <a:lnTo>
                      <a:pt x="386" y="1355"/>
                    </a:lnTo>
                    <a:lnTo>
                      <a:pt x="384" y="1349"/>
                    </a:lnTo>
                    <a:lnTo>
                      <a:pt x="377" y="1344"/>
                    </a:lnTo>
                    <a:lnTo>
                      <a:pt x="371" y="1342"/>
                    </a:lnTo>
                    <a:lnTo>
                      <a:pt x="369" y="1349"/>
                    </a:lnTo>
                    <a:lnTo>
                      <a:pt x="374" y="1351"/>
                    </a:lnTo>
                    <a:lnTo>
                      <a:pt x="377" y="1356"/>
                    </a:lnTo>
                    <a:lnTo>
                      <a:pt x="374" y="1363"/>
                    </a:lnTo>
                    <a:lnTo>
                      <a:pt x="369" y="1360"/>
                    </a:lnTo>
                    <a:lnTo>
                      <a:pt x="364" y="1358"/>
                    </a:lnTo>
                    <a:lnTo>
                      <a:pt x="353" y="1351"/>
                    </a:lnTo>
                    <a:lnTo>
                      <a:pt x="346" y="1356"/>
                    </a:lnTo>
                    <a:lnTo>
                      <a:pt x="346" y="1358"/>
                    </a:lnTo>
                    <a:lnTo>
                      <a:pt x="350" y="1360"/>
                    </a:lnTo>
                    <a:lnTo>
                      <a:pt x="346" y="1358"/>
                    </a:lnTo>
                    <a:lnTo>
                      <a:pt x="336" y="1358"/>
                    </a:lnTo>
                    <a:lnTo>
                      <a:pt x="334" y="1358"/>
                    </a:lnTo>
                    <a:lnTo>
                      <a:pt x="325" y="1360"/>
                    </a:lnTo>
                    <a:lnTo>
                      <a:pt x="320" y="1360"/>
                    </a:lnTo>
                    <a:lnTo>
                      <a:pt x="320" y="1360"/>
                    </a:lnTo>
                    <a:lnTo>
                      <a:pt x="318" y="1360"/>
                    </a:lnTo>
                    <a:lnTo>
                      <a:pt x="311" y="1355"/>
                    </a:lnTo>
                    <a:lnTo>
                      <a:pt x="308" y="1351"/>
                    </a:lnTo>
                    <a:lnTo>
                      <a:pt x="304" y="1355"/>
                    </a:lnTo>
                    <a:lnTo>
                      <a:pt x="303" y="1356"/>
                    </a:lnTo>
                    <a:lnTo>
                      <a:pt x="298" y="1355"/>
                    </a:lnTo>
                    <a:lnTo>
                      <a:pt x="296" y="1356"/>
                    </a:lnTo>
                    <a:lnTo>
                      <a:pt x="296" y="1355"/>
                    </a:lnTo>
                    <a:lnTo>
                      <a:pt x="296" y="1351"/>
                    </a:lnTo>
                    <a:lnTo>
                      <a:pt x="292" y="1351"/>
                    </a:lnTo>
                    <a:lnTo>
                      <a:pt x="292" y="1351"/>
                    </a:lnTo>
                    <a:lnTo>
                      <a:pt x="292" y="1351"/>
                    </a:lnTo>
                    <a:lnTo>
                      <a:pt x="292" y="1348"/>
                    </a:lnTo>
                    <a:lnTo>
                      <a:pt x="292" y="1346"/>
                    </a:lnTo>
                    <a:lnTo>
                      <a:pt x="291" y="1341"/>
                    </a:lnTo>
                    <a:lnTo>
                      <a:pt x="291" y="1332"/>
                    </a:lnTo>
                    <a:lnTo>
                      <a:pt x="287" y="1332"/>
                    </a:lnTo>
                    <a:lnTo>
                      <a:pt x="284" y="1325"/>
                    </a:lnTo>
                    <a:lnTo>
                      <a:pt x="280" y="1325"/>
                    </a:lnTo>
                    <a:lnTo>
                      <a:pt x="278" y="1323"/>
                    </a:lnTo>
                    <a:lnTo>
                      <a:pt x="275" y="1318"/>
                    </a:lnTo>
                    <a:lnTo>
                      <a:pt x="273" y="1320"/>
                    </a:lnTo>
                    <a:lnTo>
                      <a:pt x="273" y="1318"/>
                    </a:lnTo>
                    <a:lnTo>
                      <a:pt x="268" y="1318"/>
                    </a:lnTo>
                    <a:lnTo>
                      <a:pt x="265" y="1315"/>
                    </a:lnTo>
                    <a:lnTo>
                      <a:pt x="265" y="1315"/>
                    </a:lnTo>
                    <a:lnTo>
                      <a:pt x="261" y="1313"/>
                    </a:lnTo>
                    <a:lnTo>
                      <a:pt x="259" y="1309"/>
                    </a:lnTo>
                    <a:lnTo>
                      <a:pt x="256" y="1309"/>
                    </a:lnTo>
                    <a:lnTo>
                      <a:pt x="254" y="1309"/>
                    </a:lnTo>
                    <a:lnTo>
                      <a:pt x="252" y="1306"/>
                    </a:lnTo>
                    <a:lnTo>
                      <a:pt x="249" y="1304"/>
                    </a:lnTo>
                    <a:lnTo>
                      <a:pt x="247" y="1301"/>
                    </a:lnTo>
                    <a:lnTo>
                      <a:pt x="237" y="1294"/>
                    </a:lnTo>
                    <a:lnTo>
                      <a:pt x="232" y="1292"/>
                    </a:lnTo>
                    <a:lnTo>
                      <a:pt x="225" y="1287"/>
                    </a:lnTo>
                    <a:lnTo>
                      <a:pt x="219" y="1288"/>
                    </a:lnTo>
                    <a:lnTo>
                      <a:pt x="214" y="1283"/>
                    </a:lnTo>
                    <a:lnTo>
                      <a:pt x="214" y="1282"/>
                    </a:lnTo>
                    <a:lnTo>
                      <a:pt x="211" y="1278"/>
                    </a:lnTo>
                    <a:lnTo>
                      <a:pt x="209" y="1278"/>
                    </a:lnTo>
                    <a:lnTo>
                      <a:pt x="205" y="1278"/>
                    </a:lnTo>
                    <a:lnTo>
                      <a:pt x="207" y="1276"/>
                    </a:lnTo>
                    <a:lnTo>
                      <a:pt x="211" y="1273"/>
                    </a:lnTo>
                    <a:lnTo>
                      <a:pt x="209" y="1273"/>
                    </a:lnTo>
                    <a:lnTo>
                      <a:pt x="209" y="1271"/>
                    </a:lnTo>
                    <a:lnTo>
                      <a:pt x="211" y="1271"/>
                    </a:lnTo>
                    <a:lnTo>
                      <a:pt x="214" y="1273"/>
                    </a:lnTo>
                    <a:lnTo>
                      <a:pt x="214" y="1273"/>
                    </a:lnTo>
                    <a:lnTo>
                      <a:pt x="219" y="1273"/>
                    </a:lnTo>
                    <a:lnTo>
                      <a:pt x="219" y="1269"/>
                    </a:lnTo>
                    <a:lnTo>
                      <a:pt x="219" y="1268"/>
                    </a:lnTo>
                    <a:lnTo>
                      <a:pt x="219" y="1264"/>
                    </a:lnTo>
                    <a:lnTo>
                      <a:pt x="221" y="1261"/>
                    </a:lnTo>
                    <a:lnTo>
                      <a:pt x="221" y="1259"/>
                    </a:lnTo>
                    <a:lnTo>
                      <a:pt x="223" y="1257"/>
                    </a:lnTo>
                    <a:lnTo>
                      <a:pt x="225" y="1257"/>
                    </a:lnTo>
                    <a:lnTo>
                      <a:pt x="226" y="1255"/>
                    </a:lnTo>
                    <a:lnTo>
                      <a:pt x="230" y="1255"/>
                    </a:lnTo>
                    <a:lnTo>
                      <a:pt x="230" y="1254"/>
                    </a:lnTo>
                    <a:lnTo>
                      <a:pt x="225" y="1254"/>
                    </a:lnTo>
                    <a:lnTo>
                      <a:pt x="225" y="1250"/>
                    </a:lnTo>
                    <a:lnTo>
                      <a:pt x="223" y="1254"/>
                    </a:lnTo>
                    <a:lnTo>
                      <a:pt x="219" y="1250"/>
                    </a:lnTo>
                    <a:lnTo>
                      <a:pt x="219" y="1245"/>
                    </a:lnTo>
                    <a:lnTo>
                      <a:pt x="223" y="1245"/>
                    </a:lnTo>
                    <a:lnTo>
                      <a:pt x="228" y="1245"/>
                    </a:lnTo>
                    <a:lnTo>
                      <a:pt x="230" y="1242"/>
                    </a:lnTo>
                    <a:lnTo>
                      <a:pt x="228" y="1242"/>
                    </a:lnTo>
                    <a:lnTo>
                      <a:pt x="226" y="1242"/>
                    </a:lnTo>
                    <a:lnTo>
                      <a:pt x="230" y="1238"/>
                    </a:lnTo>
                    <a:lnTo>
                      <a:pt x="238" y="1233"/>
                    </a:lnTo>
                    <a:lnTo>
                      <a:pt x="238" y="1231"/>
                    </a:lnTo>
                    <a:lnTo>
                      <a:pt x="238" y="1231"/>
                    </a:lnTo>
                    <a:lnTo>
                      <a:pt x="233" y="1231"/>
                    </a:lnTo>
                    <a:lnTo>
                      <a:pt x="230" y="1233"/>
                    </a:lnTo>
                    <a:lnTo>
                      <a:pt x="226" y="1231"/>
                    </a:lnTo>
                    <a:lnTo>
                      <a:pt x="226" y="1231"/>
                    </a:lnTo>
                    <a:lnTo>
                      <a:pt x="226" y="1231"/>
                    </a:lnTo>
                    <a:lnTo>
                      <a:pt x="226" y="1224"/>
                    </a:lnTo>
                    <a:lnTo>
                      <a:pt x="230" y="1222"/>
                    </a:lnTo>
                    <a:lnTo>
                      <a:pt x="233" y="1217"/>
                    </a:lnTo>
                    <a:lnTo>
                      <a:pt x="242" y="1217"/>
                    </a:lnTo>
                    <a:lnTo>
                      <a:pt x="245" y="1215"/>
                    </a:lnTo>
                    <a:lnTo>
                      <a:pt x="245" y="1210"/>
                    </a:lnTo>
                    <a:lnTo>
                      <a:pt x="245" y="1203"/>
                    </a:lnTo>
                    <a:lnTo>
                      <a:pt x="245" y="1200"/>
                    </a:lnTo>
                    <a:lnTo>
                      <a:pt x="238" y="1195"/>
                    </a:lnTo>
                    <a:lnTo>
                      <a:pt x="242" y="1188"/>
                    </a:lnTo>
                    <a:lnTo>
                      <a:pt x="245" y="1188"/>
                    </a:lnTo>
                    <a:lnTo>
                      <a:pt x="247" y="1184"/>
                    </a:lnTo>
                    <a:lnTo>
                      <a:pt x="247" y="1179"/>
                    </a:lnTo>
                    <a:lnTo>
                      <a:pt x="245" y="1177"/>
                    </a:lnTo>
                    <a:lnTo>
                      <a:pt x="245" y="1174"/>
                    </a:lnTo>
                    <a:lnTo>
                      <a:pt x="242" y="1175"/>
                    </a:lnTo>
                    <a:lnTo>
                      <a:pt x="237" y="1175"/>
                    </a:lnTo>
                    <a:lnTo>
                      <a:pt x="232" y="1172"/>
                    </a:lnTo>
                    <a:lnTo>
                      <a:pt x="228" y="1172"/>
                    </a:lnTo>
                    <a:lnTo>
                      <a:pt x="225" y="1172"/>
                    </a:lnTo>
                    <a:lnTo>
                      <a:pt x="219" y="1172"/>
                    </a:lnTo>
                    <a:lnTo>
                      <a:pt x="214" y="1169"/>
                    </a:lnTo>
                    <a:lnTo>
                      <a:pt x="211" y="1172"/>
                    </a:lnTo>
                    <a:lnTo>
                      <a:pt x="211" y="1169"/>
                    </a:lnTo>
                    <a:lnTo>
                      <a:pt x="205" y="1167"/>
                    </a:lnTo>
                    <a:lnTo>
                      <a:pt x="200" y="1156"/>
                    </a:lnTo>
                    <a:lnTo>
                      <a:pt x="198" y="1158"/>
                    </a:lnTo>
                    <a:lnTo>
                      <a:pt x="192" y="1162"/>
                    </a:lnTo>
                    <a:lnTo>
                      <a:pt x="188" y="1162"/>
                    </a:lnTo>
                    <a:lnTo>
                      <a:pt x="186" y="1163"/>
                    </a:lnTo>
                    <a:lnTo>
                      <a:pt x="181" y="1160"/>
                    </a:lnTo>
                    <a:lnTo>
                      <a:pt x="178" y="1163"/>
                    </a:lnTo>
                    <a:lnTo>
                      <a:pt x="169" y="1156"/>
                    </a:lnTo>
                    <a:lnTo>
                      <a:pt x="169" y="1149"/>
                    </a:lnTo>
                    <a:lnTo>
                      <a:pt x="169" y="1144"/>
                    </a:lnTo>
                    <a:lnTo>
                      <a:pt x="165" y="1144"/>
                    </a:lnTo>
                    <a:lnTo>
                      <a:pt x="165" y="1141"/>
                    </a:lnTo>
                    <a:lnTo>
                      <a:pt x="160" y="1137"/>
                    </a:lnTo>
                    <a:lnTo>
                      <a:pt x="152" y="1141"/>
                    </a:lnTo>
                    <a:lnTo>
                      <a:pt x="146" y="1132"/>
                    </a:lnTo>
                    <a:lnTo>
                      <a:pt x="148" y="1130"/>
                    </a:lnTo>
                    <a:lnTo>
                      <a:pt x="145" y="1127"/>
                    </a:lnTo>
                    <a:lnTo>
                      <a:pt x="141" y="1118"/>
                    </a:lnTo>
                    <a:lnTo>
                      <a:pt x="138" y="1118"/>
                    </a:lnTo>
                    <a:lnTo>
                      <a:pt x="134" y="1120"/>
                    </a:lnTo>
                    <a:lnTo>
                      <a:pt x="126" y="1120"/>
                    </a:lnTo>
                    <a:lnTo>
                      <a:pt x="119" y="1118"/>
                    </a:lnTo>
                    <a:lnTo>
                      <a:pt x="115" y="1120"/>
                    </a:lnTo>
                    <a:lnTo>
                      <a:pt x="115" y="1123"/>
                    </a:lnTo>
                    <a:lnTo>
                      <a:pt x="110" y="1125"/>
                    </a:lnTo>
                    <a:lnTo>
                      <a:pt x="106" y="1123"/>
                    </a:lnTo>
                    <a:lnTo>
                      <a:pt x="106" y="1120"/>
                    </a:lnTo>
                    <a:lnTo>
                      <a:pt x="105" y="1115"/>
                    </a:lnTo>
                    <a:lnTo>
                      <a:pt x="105" y="1109"/>
                    </a:lnTo>
                    <a:lnTo>
                      <a:pt x="101" y="1104"/>
                    </a:lnTo>
                    <a:lnTo>
                      <a:pt x="101" y="1101"/>
                    </a:lnTo>
                    <a:lnTo>
                      <a:pt x="103" y="1099"/>
                    </a:lnTo>
                    <a:lnTo>
                      <a:pt x="106" y="1102"/>
                    </a:lnTo>
                    <a:lnTo>
                      <a:pt x="115" y="1101"/>
                    </a:lnTo>
                    <a:lnTo>
                      <a:pt x="119" y="1094"/>
                    </a:lnTo>
                    <a:lnTo>
                      <a:pt x="120" y="1092"/>
                    </a:lnTo>
                    <a:lnTo>
                      <a:pt x="115" y="1090"/>
                    </a:lnTo>
                    <a:lnTo>
                      <a:pt x="115" y="1087"/>
                    </a:lnTo>
                    <a:lnTo>
                      <a:pt x="110" y="1082"/>
                    </a:lnTo>
                    <a:lnTo>
                      <a:pt x="103" y="1080"/>
                    </a:lnTo>
                    <a:lnTo>
                      <a:pt x="101" y="1073"/>
                    </a:lnTo>
                    <a:lnTo>
                      <a:pt x="98" y="1071"/>
                    </a:lnTo>
                    <a:lnTo>
                      <a:pt x="96" y="1064"/>
                    </a:lnTo>
                    <a:lnTo>
                      <a:pt x="91" y="1062"/>
                    </a:lnTo>
                    <a:lnTo>
                      <a:pt x="87" y="1057"/>
                    </a:lnTo>
                    <a:lnTo>
                      <a:pt x="87" y="1050"/>
                    </a:lnTo>
                    <a:lnTo>
                      <a:pt x="84" y="1049"/>
                    </a:lnTo>
                    <a:lnTo>
                      <a:pt x="87" y="1043"/>
                    </a:lnTo>
                    <a:lnTo>
                      <a:pt x="84" y="1040"/>
                    </a:lnTo>
                    <a:lnTo>
                      <a:pt x="79" y="1036"/>
                    </a:lnTo>
                    <a:lnTo>
                      <a:pt x="75" y="1036"/>
                    </a:lnTo>
                    <a:lnTo>
                      <a:pt x="73" y="1035"/>
                    </a:lnTo>
                    <a:lnTo>
                      <a:pt x="68" y="1035"/>
                    </a:lnTo>
                    <a:lnTo>
                      <a:pt x="65" y="1038"/>
                    </a:lnTo>
                    <a:lnTo>
                      <a:pt x="61" y="1035"/>
                    </a:lnTo>
                    <a:lnTo>
                      <a:pt x="56" y="1035"/>
                    </a:lnTo>
                    <a:lnTo>
                      <a:pt x="53" y="1035"/>
                    </a:lnTo>
                    <a:lnTo>
                      <a:pt x="49" y="1031"/>
                    </a:lnTo>
                    <a:lnTo>
                      <a:pt x="46" y="1031"/>
                    </a:lnTo>
                    <a:lnTo>
                      <a:pt x="42" y="1031"/>
                    </a:lnTo>
                    <a:lnTo>
                      <a:pt x="40" y="1031"/>
                    </a:lnTo>
                    <a:lnTo>
                      <a:pt x="40" y="1026"/>
                    </a:lnTo>
                    <a:lnTo>
                      <a:pt x="39" y="1022"/>
                    </a:lnTo>
                    <a:lnTo>
                      <a:pt x="37" y="1017"/>
                    </a:lnTo>
                    <a:lnTo>
                      <a:pt x="37" y="1015"/>
                    </a:lnTo>
                    <a:lnTo>
                      <a:pt x="33" y="1010"/>
                    </a:lnTo>
                    <a:lnTo>
                      <a:pt x="33" y="1009"/>
                    </a:lnTo>
                    <a:lnTo>
                      <a:pt x="33" y="1005"/>
                    </a:lnTo>
                    <a:lnTo>
                      <a:pt x="32" y="1005"/>
                    </a:lnTo>
                    <a:lnTo>
                      <a:pt x="33" y="1003"/>
                    </a:lnTo>
                    <a:lnTo>
                      <a:pt x="32" y="1000"/>
                    </a:lnTo>
                    <a:lnTo>
                      <a:pt x="28" y="1000"/>
                    </a:lnTo>
                    <a:lnTo>
                      <a:pt x="32" y="995"/>
                    </a:lnTo>
                    <a:lnTo>
                      <a:pt x="32" y="993"/>
                    </a:lnTo>
                    <a:lnTo>
                      <a:pt x="33" y="991"/>
                    </a:lnTo>
                    <a:lnTo>
                      <a:pt x="33" y="988"/>
                    </a:lnTo>
                    <a:lnTo>
                      <a:pt x="25" y="972"/>
                    </a:lnTo>
                    <a:lnTo>
                      <a:pt x="26" y="960"/>
                    </a:lnTo>
                    <a:lnTo>
                      <a:pt x="28" y="958"/>
                    </a:lnTo>
                    <a:lnTo>
                      <a:pt x="30" y="953"/>
                    </a:lnTo>
                    <a:lnTo>
                      <a:pt x="33" y="949"/>
                    </a:lnTo>
                    <a:lnTo>
                      <a:pt x="33" y="948"/>
                    </a:lnTo>
                    <a:lnTo>
                      <a:pt x="33" y="948"/>
                    </a:lnTo>
                    <a:lnTo>
                      <a:pt x="32" y="944"/>
                    </a:lnTo>
                    <a:lnTo>
                      <a:pt x="32" y="944"/>
                    </a:lnTo>
                    <a:lnTo>
                      <a:pt x="33" y="941"/>
                    </a:lnTo>
                    <a:lnTo>
                      <a:pt x="32" y="939"/>
                    </a:lnTo>
                    <a:lnTo>
                      <a:pt x="32" y="937"/>
                    </a:lnTo>
                    <a:lnTo>
                      <a:pt x="33" y="937"/>
                    </a:lnTo>
                    <a:lnTo>
                      <a:pt x="33" y="941"/>
                    </a:lnTo>
                    <a:lnTo>
                      <a:pt x="37" y="939"/>
                    </a:lnTo>
                    <a:lnTo>
                      <a:pt x="37" y="936"/>
                    </a:lnTo>
                    <a:lnTo>
                      <a:pt x="37" y="934"/>
                    </a:lnTo>
                    <a:lnTo>
                      <a:pt x="40" y="936"/>
                    </a:lnTo>
                    <a:lnTo>
                      <a:pt x="46" y="932"/>
                    </a:lnTo>
                    <a:lnTo>
                      <a:pt x="47" y="930"/>
                    </a:lnTo>
                    <a:lnTo>
                      <a:pt x="49" y="929"/>
                    </a:lnTo>
                    <a:lnTo>
                      <a:pt x="54" y="930"/>
                    </a:lnTo>
                    <a:lnTo>
                      <a:pt x="56" y="927"/>
                    </a:lnTo>
                    <a:lnTo>
                      <a:pt x="53" y="925"/>
                    </a:lnTo>
                    <a:lnTo>
                      <a:pt x="51" y="925"/>
                    </a:lnTo>
                    <a:lnTo>
                      <a:pt x="49" y="925"/>
                    </a:lnTo>
                    <a:lnTo>
                      <a:pt x="44" y="925"/>
                    </a:lnTo>
                    <a:lnTo>
                      <a:pt x="42" y="922"/>
                    </a:lnTo>
                    <a:lnTo>
                      <a:pt x="39" y="922"/>
                    </a:lnTo>
                    <a:lnTo>
                      <a:pt x="33" y="916"/>
                    </a:lnTo>
                    <a:lnTo>
                      <a:pt x="33" y="913"/>
                    </a:lnTo>
                    <a:lnTo>
                      <a:pt x="39" y="916"/>
                    </a:lnTo>
                    <a:lnTo>
                      <a:pt x="39" y="913"/>
                    </a:lnTo>
                    <a:lnTo>
                      <a:pt x="37" y="913"/>
                    </a:lnTo>
                    <a:lnTo>
                      <a:pt x="40" y="911"/>
                    </a:lnTo>
                    <a:lnTo>
                      <a:pt x="37" y="911"/>
                    </a:lnTo>
                    <a:lnTo>
                      <a:pt x="37" y="911"/>
                    </a:lnTo>
                    <a:lnTo>
                      <a:pt x="32" y="913"/>
                    </a:lnTo>
                    <a:lnTo>
                      <a:pt x="32" y="913"/>
                    </a:lnTo>
                    <a:lnTo>
                      <a:pt x="32" y="913"/>
                    </a:lnTo>
                    <a:lnTo>
                      <a:pt x="32" y="913"/>
                    </a:lnTo>
                    <a:lnTo>
                      <a:pt x="30" y="909"/>
                    </a:lnTo>
                    <a:lnTo>
                      <a:pt x="37" y="902"/>
                    </a:lnTo>
                    <a:lnTo>
                      <a:pt x="42" y="899"/>
                    </a:lnTo>
                    <a:lnTo>
                      <a:pt x="47" y="890"/>
                    </a:lnTo>
                    <a:lnTo>
                      <a:pt x="51" y="885"/>
                    </a:lnTo>
                    <a:lnTo>
                      <a:pt x="56" y="876"/>
                    </a:lnTo>
                    <a:lnTo>
                      <a:pt x="61" y="866"/>
                    </a:lnTo>
                    <a:lnTo>
                      <a:pt x="66" y="852"/>
                    </a:lnTo>
                    <a:lnTo>
                      <a:pt x="65" y="847"/>
                    </a:lnTo>
                    <a:lnTo>
                      <a:pt x="59" y="838"/>
                    </a:lnTo>
                    <a:lnTo>
                      <a:pt x="54" y="838"/>
                    </a:lnTo>
                    <a:lnTo>
                      <a:pt x="46" y="826"/>
                    </a:lnTo>
                    <a:lnTo>
                      <a:pt x="47" y="821"/>
                    </a:lnTo>
                    <a:lnTo>
                      <a:pt x="51" y="816"/>
                    </a:lnTo>
                    <a:lnTo>
                      <a:pt x="51" y="810"/>
                    </a:lnTo>
                    <a:lnTo>
                      <a:pt x="46" y="807"/>
                    </a:lnTo>
                    <a:lnTo>
                      <a:pt x="42" y="803"/>
                    </a:lnTo>
                    <a:lnTo>
                      <a:pt x="42" y="798"/>
                    </a:lnTo>
                    <a:lnTo>
                      <a:pt x="44" y="796"/>
                    </a:lnTo>
                    <a:lnTo>
                      <a:pt x="42" y="793"/>
                    </a:lnTo>
                    <a:lnTo>
                      <a:pt x="39" y="791"/>
                    </a:lnTo>
                    <a:lnTo>
                      <a:pt x="37" y="789"/>
                    </a:lnTo>
                    <a:lnTo>
                      <a:pt x="37" y="784"/>
                    </a:lnTo>
                    <a:lnTo>
                      <a:pt x="39" y="779"/>
                    </a:lnTo>
                    <a:lnTo>
                      <a:pt x="37" y="779"/>
                    </a:lnTo>
                    <a:lnTo>
                      <a:pt x="37" y="776"/>
                    </a:lnTo>
                    <a:lnTo>
                      <a:pt x="37" y="765"/>
                    </a:lnTo>
                    <a:lnTo>
                      <a:pt x="39" y="765"/>
                    </a:lnTo>
                    <a:lnTo>
                      <a:pt x="32" y="748"/>
                    </a:lnTo>
                    <a:lnTo>
                      <a:pt x="25" y="734"/>
                    </a:lnTo>
                    <a:lnTo>
                      <a:pt x="23" y="729"/>
                    </a:lnTo>
                    <a:lnTo>
                      <a:pt x="20" y="725"/>
                    </a:lnTo>
                    <a:lnTo>
                      <a:pt x="21" y="716"/>
                    </a:lnTo>
                    <a:lnTo>
                      <a:pt x="25" y="711"/>
                    </a:lnTo>
                    <a:lnTo>
                      <a:pt x="26" y="706"/>
                    </a:lnTo>
                    <a:lnTo>
                      <a:pt x="25" y="704"/>
                    </a:lnTo>
                    <a:lnTo>
                      <a:pt x="16" y="699"/>
                    </a:lnTo>
                    <a:lnTo>
                      <a:pt x="16" y="697"/>
                    </a:lnTo>
                    <a:lnTo>
                      <a:pt x="14" y="692"/>
                    </a:lnTo>
                    <a:lnTo>
                      <a:pt x="9" y="690"/>
                    </a:lnTo>
                    <a:lnTo>
                      <a:pt x="7" y="689"/>
                    </a:lnTo>
                    <a:lnTo>
                      <a:pt x="2" y="682"/>
                    </a:lnTo>
                    <a:lnTo>
                      <a:pt x="0" y="678"/>
                    </a:lnTo>
                    <a:lnTo>
                      <a:pt x="2" y="671"/>
                    </a:lnTo>
                    <a:lnTo>
                      <a:pt x="2" y="669"/>
                    </a:lnTo>
                    <a:lnTo>
                      <a:pt x="0" y="666"/>
                    </a:lnTo>
                    <a:lnTo>
                      <a:pt x="2" y="666"/>
                    </a:lnTo>
                    <a:lnTo>
                      <a:pt x="7" y="663"/>
                    </a:lnTo>
                    <a:lnTo>
                      <a:pt x="7" y="663"/>
                    </a:lnTo>
                    <a:lnTo>
                      <a:pt x="11" y="663"/>
                    </a:lnTo>
                    <a:lnTo>
                      <a:pt x="11" y="657"/>
                    </a:lnTo>
                    <a:lnTo>
                      <a:pt x="14" y="652"/>
                    </a:lnTo>
                    <a:lnTo>
                      <a:pt x="18" y="652"/>
                    </a:lnTo>
                    <a:lnTo>
                      <a:pt x="21" y="649"/>
                    </a:lnTo>
                    <a:lnTo>
                      <a:pt x="20" y="643"/>
                    </a:lnTo>
                    <a:lnTo>
                      <a:pt x="23" y="643"/>
                    </a:lnTo>
                    <a:lnTo>
                      <a:pt x="26" y="643"/>
                    </a:lnTo>
                    <a:lnTo>
                      <a:pt x="30" y="643"/>
                    </a:lnTo>
                    <a:lnTo>
                      <a:pt x="28" y="638"/>
                    </a:lnTo>
                    <a:lnTo>
                      <a:pt x="30" y="638"/>
                    </a:lnTo>
                    <a:lnTo>
                      <a:pt x="33" y="638"/>
                    </a:lnTo>
                    <a:lnTo>
                      <a:pt x="33" y="640"/>
                    </a:lnTo>
                    <a:lnTo>
                      <a:pt x="33" y="643"/>
                    </a:lnTo>
                    <a:lnTo>
                      <a:pt x="37" y="647"/>
                    </a:lnTo>
                    <a:lnTo>
                      <a:pt x="37" y="640"/>
                    </a:lnTo>
                    <a:lnTo>
                      <a:pt x="37" y="638"/>
                    </a:lnTo>
                    <a:lnTo>
                      <a:pt x="39" y="638"/>
                    </a:lnTo>
                    <a:lnTo>
                      <a:pt x="40" y="638"/>
                    </a:lnTo>
                    <a:lnTo>
                      <a:pt x="37" y="635"/>
                    </a:lnTo>
                    <a:lnTo>
                      <a:pt x="37" y="635"/>
                    </a:lnTo>
                    <a:lnTo>
                      <a:pt x="39" y="635"/>
                    </a:lnTo>
                    <a:lnTo>
                      <a:pt x="42" y="635"/>
                    </a:lnTo>
                    <a:lnTo>
                      <a:pt x="42" y="635"/>
                    </a:lnTo>
                    <a:lnTo>
                      <a:pt x="40" y="635"/>
                    </a:lnTo>
                    <a:lnTo>
                      <a:pt x="39" y="631"/>
                    </a:lnTo>
                    <a:lnTo>
                      <a:pt x="40" y="631"/>
                    </a:lnTo>
                    <a:lnTo>
                      <a:pt x="44" y="631"/>
                    </a:lnTo>
                    <a:lnTo>
                      <a:pt x="47" y="633"/>
                    </a:lnTo>
                    <a:lnTo>
                      <a:pt x="49" y="635"/>
                    </a:lnTo>
                    <a:lnTo>
                      <a:pt x="51" y="635"/>
                    </a:lnTo>
                    <a:lnTo>
                      <a:pt x="53" y="635"/>
                    </a:lnTo>
                    <a:lnTo>
                      <a:pt x="54" y="635"/>
                    </a:lnTo>
                    <a:lnTo>
                      <a:pt x="56" y="638"/>
                    </a:lnTo>
                    <a:lnTo>
                      <a:pt x="56" y="638"/>
                    </a:lnTo>
                    <a:lnTo>
                      <a:pt x="56" y="640"/>
                    </a:lnTo>
                    <a:lnTo>
                      <a:pt x="56" y="643"/>
                    </a:lnTo>
                    <a:lnTo>
                      <a:pt x="53" y="643"/>
                    </a:lnTo>
                    <a:lnTo>
                      <a:pt x="49" y="643"/>
                    </a:lnTo>
                    <a:lnTo>
                      <a:pt x="46" y="638"/>
                    </a:lnTo>
                    <a:lnTo>
                      <a:pt x="46" y="638"/>
                    </a:lnTo>
                    <a:lnTo>
                      <a:pt x="44" y="638"/>
                    </a:lnTo>
                    <a:lnTo>
                      <a:pt x="44" y="643"/>
                    </a:lnTo>
                    <a:lnTo>
                      <a:pt x="44" y="647"/>
                    </a:lnTo>
                    <a:lnTo>
                      <a:pt x="47" y="643"/>
                    </a:lnTo>
                    <a:lnTo>
                      <a:pt x="49" y="647"/>
                    </a:lnTo>
                    <a:lnTo>
                      <a:pt x="49" y="649"/>
                    </a:lnTo>
                    <a:lnTo>
                      <a:pt x="53" y="647"/>
                    </a:lnTo>
                    <a:lnTo>
                      <a:pt x="54" y="647"/>
                    </a:lnTo>
                    <a:lnTo>
                      <a:pt x="56" y="649"/>
                    </a:lnTo>
                    <a:lnTo>
                      <a:pt x="56" y="649"/>
                    </a:lnTo>
                    <a:lnTo>
                      <a:pt x="56" y="647"/>
                    </a:lnTo>
                    <a:lnTo>
                      <a:pt x="59" y="649"/>
                    </a:lnTo>
                    <a:lnTo>
                      <a:pt x="56" y="649"/>
                    </a:lnTo>
                    <a:lnTo>
                      <a:pt x="56" y="652"/>
                    </a:lnTo>
                    <a:lnTo>
                      <a:pt x="61" y="647"/>
                    </a:lnTo>
                    <a:lnTo>
                      <a:pt x="61" y="647"/>
                    </a:lnTo>
                    <a:lnTo>
                      <a:pt x="65" y="647"/>
                    </a:lnTo>
                    <a:lnTo>
                      <a:pt x="61" y="649"/>
                    </a:lnTo>
                    <a:lnTo>
                      <a:pt x="61" y="650"/>
                    </a:lnTo>
                    <a:lnTo>
                      <a:pt x="65" y="650"/>
                    </a:lnTo>
                    <a:lnTo>
                      <a:pt x="65" y="652"/>
                    </a:lnTo>
                    <a:lnTo>
                      <a:pt x="65" y="654"/>
                    </a:lnTo>
                    <a:lnTo>
                      <a:pt x="61" y="657"/>
                    </a:lnTo>
                    <a:lnTo>
                      <a:pt x="65" y="656"/>
                    </a:lnTo>
                    <a:lnTo>
                      <a:pt x="66" y="652"/>
                    </a:lnTo>
                    <a:lnTo>
                      <a:pt x="66" y="650"/>
                    </a:lnTo>
                    <a:lnTo>
                      <a:pt x="68" y="649"/>
                    </a:lnTo>
                    <a:lnTo>
                      <a:pt x="72" y="647"/>
                    </a:lnTo>
                    <a:lnTo>
                      <a:pt x="73" y="650"/>
                    </a:lnTo>
                    <a:lnTo>
                      <a:pt x="75" y="649"/>
                    </a:lnTo>
                    <a:lnTo>
                      <a:pt x="73" y="647"/>
                    </a:lnTo>
                    <a:lnTo>
                      <a:pt x="73" y="647"/>
                    </a:lnTo>
                    <a:lnTo>
                      <a:pt x="77" y="647"/>
                    </a:lnTo>
                    <a:lnTo>
                      <a:pt x="79" y="649"/>
                    </a:lnTo>
                    <a:lnTo>
                      <a:pt x="84" y="649"/>
                    </a:lnTo>
                    <a:lnTo>
                      <a:pt x="87" y="650"/>
                    </a:lnTo>
                    <a:lnTo>
                      <a:pt x="89" y="649"/>
                    </a:lnTo>
                    <a:lnTo>
                      <a:pt x="87" y="647"/>
                    </a:lnTo>
                    <a:lnTo>
                      <a:pt x="93" y="649"/>
                    </a:lnTo>
                    <a:lnTo>
                      <a:pt x="96" y="650"/>
                    </a:lnTo>
                    <a:lnTo>
                      <a:pt x="96" y="649"/>
                    </a:lnTo>
                    <a:lnTo>
                      <a:pt x="101" y="650"/>
                    </a:lnTo>
                    <a:lnTo>
                      <a:pt x="119" y="661"/>
                    </a:lnTo>
                    <a:lnTo>
                      <a:pt x="131" y="669"/>
                    </a:lnTo>
                    <a:lnTo>
                      <a:pt x="132" y="671"/>
                    </a:lnTo>
                    <a:lnTo>
                      <a:pt x="134" y="671"/>
                    </a:lnTo>
                    <a:lnTo>
                      <a:pt x="141" y="678"/>
                    </a:lnTo>
                    <a:lnTo>
                      <a:pt x="141" y="678"/>
                    </a:lnTo>
                    <a:lnTo>
                      <a:pt x="141" y="676"/>
                    </a:lnTo>
                    <a:lnTo>
                      <a:pt x="141" y="675"/>
                    </a:lnTo>
                    <a:lnTo>
                      <a:pt x="143" y="675"/>
                    </a:lnTo>
                    <a:lnTo>
                      <a:pt x="148" y="680"/>
                    </a:lnTo>
                    <a:lnTo>
                      <a:pt x="152" y="680"/>
                    </a:lnTo>
                    <a:lnTo>
                      <a:pt x="155" y="683"/>
                    </a:lnTo>
                    <a:lnTo>
                      <a:pt x="157" y="683"/>
                    </a:lnTo>
                    <a:lnTo>
                      <a:pt x="155" y="678"/>
                    </a:lnTo>
                    <a:lnTo>
                      <a:pt x="155" y="676"/>
                    </a:lnTo>
                    <a:lnTo>
                      <a:pt x="157" y="676"/>
                    </a:lnTo>
                    <a:lnTo>
                      <a:pt x="160" y="682"/>
                    </a:lnTo>
                    <a:lnTo>
                      <a:pt x="160" y="683"/>
                    </a:lnTo>
                    <a:lnTo>
                      <a:pt x="165" y="689"/>
                    </a:lnTo>
                    <a:lnTo>
                      <a:pt x="165" y="692"/>
                    </a:lnTo>
                    <a:lnTo>
                      <a:pt x="169" y="694"/>
                    </a:lnTo>
                    <a:lnTo>
                      <a:pt x="171" y="692"/>
                    </a:lnTo>
                    <a:lnTo>
                      <a:pt x="172" y="692"/>
                    </a:lnTo>
                    <a:lnTo>
                      <a:pt x="178" y="697"/>
                    </a:lnTo>
                    <a:lnTo>
                      <a:pt x="178" y="699"/>
                    </a:lnTo>
                    <a:lnTo>
                      <a:pt x="181" y="701"/>
                    </a:lnTo>
                    <a:lnTo>
                      <a:pt x="183" y="706"/>
                    </a:lnTo>
                    <a:lnTo>
                      <a:pt x="185" y="704"/>
                    </a:lnTo>
                    <a:lnTo>
                      <a:pt x="186" y="706"/>
                    </a:lnTo>
                    <a:lnTo>
                      <a:pt x="186" y="711"/>
                    </a:lnTo>
                    <a:lnTo>
                      <a:pt x="186" y="715"/>
                    </a:lnTo>
                    <a:lnTo>
                      <a:pt x="185" y="720"/>
                    </a:lnTo>
                    <a:lnTo>
                      <a:pt x="185" y="722"/>
                    </a:lnTo>
                    <a:lnTo>
                      <a:pt x="185" y="725"/>
                    </a:lnTo>
                    <a:lnTo>
                      <a:pt x="179" y="729"/>
                    </a:lnTo>
                    <a:lnTo>
                      <a:pt x="179" y="732"/>
                    </a:lnTo>
                    <a:lnTo>
                      <a:pt x="172" y="741"/>
                    </a:lnTo>
                    <a:lnTo>
                      <a:pt x="169" y="744"/>
                    </a:lnTo>
                    <a:lnTo>
                      <a:pt x="164" y="744"/>
                    </a:lnTo>
                    <a:lnTo>
                      <a:pt x="160" y="744"/>
                    </a:lnTo>
                    <a:lnTo>
                      <a:pt x="155" y="744"/>
                    </a:lnTo>
                    <a:lnTo>
                      <a:pt x="155" y="748"/>
                    </a:lnTo>
                    <a:lnTo>
                      <a:pt x="146" y="748"/>
                    </a:lnTo>
                    <a:lnTo>
                      <a:pt x="138" y="748"/>
                    </a:lnTo>
                    <a:lnTo>
                      <a:pt x="131" y="748"/>
                    </a:lnTo>
                    <a:lnTo>
                      <a:pt x="127" y="744"/>
                    </a:lnTo>
                    <a:lnTo>
                      <a:pt x="124" y="744"/>
                    </a:lnTo>
                    <a:lnTo>
                      <a:pt x="122" y="744"/>
                    </a:lnTo>
                    <a:lnTo>
                      <a:pt x="119" y="744"/>
                    </a:lnTo>
                    <a:lnTo>
                      <a:pt x="115" y="742"/>
                    </a:lnTo>
                    <a:lnTo>
                      <a:pt x="115" y="742"/>
                    </a:lnTo>
                    <a:lnTo>
                      <a:pt x="110" y="744"/>
                    </a:lnTo>
                    <a:lnTo>
                      <a:pt x="106" y="739"/>
                    </a:lnTo>
                    <a:lnTo>
                      <a:pt x="106" y="737"/>
                    </a:lnTo>
                    <a:lnTo>
                      <a:pt x="103" y="737"/>
                    </a:lnTo>
                    <a:lnTo>
                      <a:pt x="101" y="737"/>
                    </a:lnTo>
                    <a:lnTo>
                      <a:pt x="101" y="737"/>
                    </a:lnTo>
                    <a:lnTo>
                      <a:pt x="96" y="737"/>
                    </a:lnTo>
                    <a:lnTo>
                      <a:pt x="96" y="739"/>
                    </a:lnTo>
                    <a:lnTo>
                      <a:pt x="91" y="739"/>
                    </a:lnTo>
                    <a:lnTo>
                      <a:pt x="91" y="736"/>
                    </a:lnTo>
                    <a:lnTo>
                      <a:pt x="89" y="736"/>
                    </a:lnTo>
                    <a:lnTo>
                      <a:pt x="93" y="734"/>
                    </a:lnTo>
                    <a:lnTo>
                      <a:pt x="89" y="730"/>
                    </a:lnTo>
                    <a:lnTo>
                      <a:pt x="89" y="732"/>
                    </a:lnTo>
                    <a:lnTo>
                      <a:pt x="84" y="732"/>
                    </a:lnTo>
                    <a:lnTo>
                      <a:pt x="80" y="730"/>
                    </a:lnTo>
                    <a:lnTo>
                      <a:pt x="80" y="730"/>
                    </a:lnTo>
                    <a:lnTo>
                      <a:pt x="79" y="730"/>
                    </a:lnTo>
                    <a:lnTo>
                      <a:pt x="70" y="725"/>
                    </a:lnTo>
                    <a:lnTo>
                      <a:pt x="70" y="722"/>
                    </a:lnTo>
                    <a:lnTo>
                      <a:pt x="65" y="722"/>
                    </a:lnTo>
                    <a:lnTo>
                      <a:pt x="65" y="722"/>
                    </a:lnTo>
                    <a:lnTo>
                      <a:pt x="61" y="722"/>
                    </a:lnTo>
                    <a:lnTo>
                      <a:pt x="61" y="722"/>
                    </a:lnTo>
                    <a:lnTo>
                      <a:pt x="65" y="725"/>
                    </a:lnTo>
                    <a:lnTo>
                      <a:pt x="65" y="729"/>
                    </a:lnTo>
                    <a:lnTo>
                      <a:pt x="68" y="730"/>
                    </a:lnTo>
                    <a:lnTo>
                      <a:pt x="70" y="734"/>
                    </a:lnTo>
                    <a:lnTo>
                      <a:pt x="75" y="736"/>
                    </a:lnTo>
                    <a:lnTo>
                      <a:pt x="75" y="736"/>
                    </a:lnTo>
                    <a:lnTo>
                      <a:pt x="72" y="739"/>
                    </a:lnTo>
                    <a:lnTo>
                      <a:pt x="70" y="741"/>
                    </a:lnTo>
                    <a:lnTo>
                      <a:pt x="72" y="741"/>
                    </a:lnTo>
                    <a:lnTo>
                      <a:pt x="77" y="739"/>
                    </a:lnTo>
                    <a:lnTo>
                      <a:pt x="80" y="739"/>
                    </a:lnTo>
                    <a:lnTo>
                      <a:pt x="82" y="741"/>
                    </a:lnTo>
                    <a:lnTo>
                      <a:pt x="80" y="741"/>
                    </a:lnTo>
                    <a:lnTo>
                      <a:pt x="80" y="742"/>
                    </a:lnTo>
                    <a:lnTo>
                      <a:pt x="84" y="742"/>
                    </a:lnTo>
                    <a:lnTo>
                      <a:pt x="82" y="744"/>
                    </a:lnTo>
                    <a:lnTo>
                      <a:pt x="79" y="744"/>
                    </a:lnTo>
                    <a:lnTo>
                      <a:pt x="77" y="748"/>
                    </a:lnTo>
                    <a:lnTo>
                      <a:pt x="82" y="748"/>
                    </a:lnTo>
                    <a:lnTo>
                      <a:pt x="84" y="748"/>
                    </a:lnTo>
                    <a:lnTo>
                      <a:pt x="84" y="748"/>
                    </a:lnTo>
                    <a:lnTo>
                      <a:pt x="87" y="748"/>
                    </a:lnTo>
                    <a:lnTo>
                      <a:pt x="89" y="748"/>
                    </a:lnTo>
                    <a:lnTo>
                      <a:pt x="96" y="749"/>
                    </a:lnTo>
                    <a:lnTo>
                      <a:pt x="101" y="756"/>
                    </a:lnTo>
                    <a:lnTo>
                      <a:pt x="103" y="756"/>
                    </a:lnTo>
                    <a:lnTo>
                      <a:pt x="101" y="758"/>
                    </a:lnTo>
                    <a:lnTo>
                      <a:pt x="101" y="760"/>
                    </a:lnTo>
                    <a:lnTo>
                      <a:pt x="103" y="760"/>
                    </a:lnTo>
                    <a:lnTo>
                      <a:pt x="103" y="763"/>
                    </a:lnTo>
                    <a:lnTo>
                      <a:pt x="103" y="770"/>
                    </a:lnTo>
                    <a:lnTo>
                      <a:pt x="99" y="770"/>
                    </a:lnTo>
                    <a:lnTo>
                      <a:pt x="99" y="774"/>
                    </a:lnTo>
                    <a:lnTo>
                      <a:pt x="101" y="776"/>
                    </a:lnTo>
                    <a:lnTo>
                      <a:pt x="101" y="779"/>
                    </a:lnTo>
                    <a:lnTo>
                      <a:pt x="106" y="784"/>
                    </a:lnTo>
                    <a:lnTo>
                      <a:pt x="106" y="784"/>
                    </a:lnTo>
                    <a:lnTo>
                      <a:pt x="110" y="788"/>
                    </a:lnTo>
                    <a:lnTo>
                      <a:pt x="110" y="791"/>
                    </a:lnTo>
                    <a:lnTo>
                      <a:pt x="110" y="795"/>
                    </a:lnTo>
                    <a:lnTo>
                      <a:pt x="110" y="798"/>
                    </a:lnTo>
                    <a:lnTo>
                      <a:pt x="110" y="800"/>
                    </a:lnTo>
                    <a:lnTo>
                      <a:pt x="112" y="803"/>
                    </a:lnTo>
                    <a:lnTo>
                      <a:pt x="119" y="803"/>
                    </a:lnTo>
                    <a:lnTo>
                      <a:pt x="122" y="803"/>
                    </a:lnTo>
                    <a:lnTo>
                      <a:pt x="124" y="803"/>
                    </a:lnTo>
                    <a:lnTo>
                      <a:pt x="126" y="807"/>
                    </a:lnTo>
                    <a:lnTo>
                      <a:pt x="129" y="807"/>
                    </a:lnTo>
                    <a:lnTo>
                      <a:pt x="129" y="812"/>
                    </a:lnTo>
                    <a:lnTo>
                      <a:pt x="131" y="812"/>
                    </a:lnTo>
                    <a:lnTo>
                      <a:pt x="134" y="812"/>
                    </a:lnTo>
                    <a:lnTo>
                      <a:pt x="138" y="814"/>
                    </a:lnTo>
                    <a:lnTo>
                      <a:pt x="143" y="816"/>
                    </a:lnTo>
                    <a:lnTo>
                      <a:pt x="146" y="817"/>
                    </a:lnTo>
                    <a:lnTo>
                      <a:pt x="148" y="817"/>
                    </a:lnTo>
                    <a:lnTo>
                      <a:pt x="152" y="814"/>
                    </a:lnTo>
                    <a:lnTo>
                      <a:pt x="155" y="814"/>
                    </a:lnTo>
                    <a:lnTo>
                      <a:pt x="157" y="812"/>
                    </a:lnTo>
                    <a:lnTo>
                      <a:pt x="157" y="807"/>
                    </a:lnTo>
                    <a:lnTo>
                      <a:pt x="155" y="807"/>
                    </a:lnTo>
                    <a:lnTo>
                      <a:pt x="155" y="803"/>
                    </a:lnTo>
                    <a:lnTo>
                      <a:pt x="155" y="803"/>
                    </a:lnTo>
                    <a:lnTo>
                      <a:pt x="152" y="802"/>
                    </a:lnTo>
                    <a:lnTo>
                      <a:pt x="152" y="798"/>
                    </a:lnTo>
                    <a:lnTo>
                      <a:pt x="148" y="800"/>
                    </a:lnTo>
                    <a:lnTo>
                      <a:pt x="146" y="800"/>
                    </a:lnTo>
                    <a:lnTo>
                      <a:pt x="143" y="802"/>
                    </a:lnTo>
                    <a:lnTo>
                      <a:pt x="138" y="800"/>
                    </a:lnTo>
                    <a:lnTo>
                      <a:pt x="134" y="795"/>
                    </a:lnTo>
                    <a:lnTo>
                      <a:pt x="132" y="793"/>
                    </a:lnTo>
                    <a:lnTo>
                      <a:pt x="131" y="789"/>
                    </a:lnTo>
                    <a:lnTo>
                      <a:pt x="127" y="784"/>
                    </a:lnTo>
                    <a:lnTo>
                      <a:pt x="132" y="784"/>
                    </a:lnTo>
                    <a:lnTo>
                      <a:pt x="134" y="784"/>
                    </a:lnTo>
                    <a:lnTo>
                      <a:pt x="132" y="781"/>
                    </a:lnTo>
                    <a:lnTo>
                      <a:pt x="134" y="779"/>
                    </a:lnTo>
                    <a:lnTo>
                      <a:pt x="132" y="776"/>
                    </a:lnTo>
                    <a:lnTo>
                      <a:pt x="132" y="776"/>
                    </a:lnTo>
                    <a:lnTo>
                      <a:pt x="138" y="776"/>
                    </a:lnTo>
                    <a:lnTo>
                      <a:pt x="141" y="776"/>
                    </a:lnTo>
                    <a:lnTo>
                      <a:pt x="145" y="779"/>
                    </a:lnTo>
                    <a:lnTo>
                      <a:pt x="148" y="781"/>
                    </a:lnTo>
                    <a:lnTo>
                      <a:pt x="150" y="784"/>
                    </a:lnTo>
                    <a:lnTo>
                      <a:pt x="157" y="784"/>
                    </a:lnTo>
                    <a:lnTo>
                      <a:pt x="157" y="786"/>
                    </a:lnTo>
                    <a:lnTo>
                      <a:pt x="160" y="786"/>
                    </a:lnTo>
                    <a:lnTo>
                      <a:pt x="172" y="793"/>
                    </a:lnTo>
                    <a:lnTo>
                      <a:pt x="178" y="796"/>
                    </a:lnTo>
                    <a:lnTo>
                      <a:pt x="179" y="793"/>
                    </a:lnTo>
                    <a:lnTo>
                      <a:pt x="181" y="791"/>
                    </a:lnTo>
                    <a:lnTo>
                      <a:pt x="181" y="788"/>
                    </a:lnTo>
                    <a:lnTo>
                      <a:pt x="185" y="788"/>
                    </a:lnTo>
                    <a:lnTo>
                      <a:pt x="188" y="784"/>
                    </a:lnTo>
                    <a:lnTo>
                      <a:pt x="183" y="779"/>
                    </a:lnTo>
                    <a:lnTo>
                      <a:pt x="174" y="770"/>
                    </a:lnTo>
                    <a:lnTo>
                      <a:pt x="172" y="765"/>
                    </a:lnTo>
                    <a:lnTo>
                      <a:pt x="172" y="762"/>
                    </a:lnTo>
                    <a:lnTo>
                      <a:pt x="178" y="758"/>
                    </a:lnTo>
                    <a:lnTo>
                      <a:pt x="181" y="753"/>
                    </a:lnTo>
                    <a:lnTo>
                      <a:pt x="183" y="748"/>
                    </a:lnTo>
                    <a:lnTo>
                      <a:pt x="186" y="744"/>
                    </a:lnTo>
                    <a:lnTo>
                      <a:pt x="188" y="744"/>
                    </a:lnTo>
                    <a:lnTo>
                      <a:pt x="195" y="741"/>
                    </a:lnTo>
                    <a:lnTo>
                      <a:pt x="198" y="732"/>
                    </a:lnTo>
                    <a:lnTo>
                      <a:pt x="202" y="730"/>
                    </a:lnTo>
                    <a:lnTo>
                      <a:pt x="205" y="730"/>
                    </a:lnTo>
                    <a:lnTo>
                      <a:pt x="209" y="734"/>
                    </a:lnTo>
                    <a:lnTo>
                      <a:pt x="214" y="734"/>
                    </a:lnTo>
                    <a:lnTo>
                      <a:pt x="219" y="734"/>
                    </a:lnTo>
                    <a:lnTo>
                      <a:pt x="221" y="736"/>
                    </a:lnTo>
                    <a:lnTo>
                      <a:pt x="219" y="741"/>
                    </a:lnTo>
                    <a:lnTo>
                      <a:pt x="225" y="736"/>
                    </a:lnTo>
                    <a:lnTo>
                      <a:pt x="228" y="739"/>
                    </a:lnTo>
                    <a:lnTo>
                      <a:pt x="230" y="744"/>
                    </a:lnTo>
                    <a:lnTo>
                      <a:pt x="233" y="744"/>
                    </a:lnTo>
                    <a:lnTo>
                      <a:pt x="232" y="739"/>
                    </a:lnTo>
                    <a:lnTo>
                      <a:pt x="230" y="734"/>
                    </a:lnTo>
                    <a:lnTo>
                      <a:pt x="232" y="732"/>
                    </a:lnTo>
                    <a:lnTo>
                      <a:pt x="232" y="725"/>
                    </a:lnTo>
                    <a:lnTo>
                      <a:pt x="232" y="722"/>
                    </a:lnTo>
                    <a:lnTo>
                      <a:pt x="230" y="722"/>
                    </a:lnTo>
                    <a:lnTo>
                      <a:pt x="230" y="720"/>
                    </a:lnTo>
                    <a:lnTo>
                      <a:pt x="232" y="716"/>
                    </a:lnTo>
                    <a:lnTo>
                      <a:pt x="230" y="716"/>
                    </a:lnTo>
                    <a:lnTo>
                      <a:pt x="232" y="715"/>
                    </a:lnTo>
                    <a:lnTo>
                      <a:pt x="228" y="711"/>
                    </a:lnTo>
                    <a:lnTo>
                      <a:pt x="225" y="709"/>
                    </a:lnTo>
                    <a:lnTo>
                      <a:pt x="219" y="709"/>
                    </a:lnTo>
                    <a:lnTo>
                      <a:pt x="219" y="704"/>
                    </a:lnTo>
                    <a:lnTo>
                      <a:pt x="219" y="699"/>
                    </a:lnTo>
                    <a:lnTo>
                      <a:pt x="219" y="694"/>
                    </a:lnTo>
                    <a:lnTo>
                      <a:pt x="219" y="692"/>
                    </a:lnTo>
                    <a:lnTo>
                      <a:pt x="219" y="690"/>
                    </a:lnTo>
                    <a:lnTo>
                      <a:pt x="219" y="687"/>
                    </a:lnTo>
                    <a:lnTo>
                      <a:pt x="221" y="685"/>
                    </a:lnTo>
                    <a:lnTo>
                      <a:pt x="219" y="682"/>
                    </a:lnTo>
                    <a:lnTo>
                      <a:pt x="219" y="678"/>
                    </a:lnTo>
                    <a:lnTo>
                      <a:pt x="216" y="671"/>
                    </a:lnTo>
                    <a:lnTo>
                      <a:pt x="211" y="666"/>
                    </a:lnTo>
                    <a:lnTo>
                      <a:pt x="204" y="661"/>
                    </a:lnTo>
                    <a:lnTo>
                      <a:pt x="204" y="659"/>
                    </a:lnTo>
                    <a:lnTo>
                      <a:pt x="207" y="659"/>
                    </a:lnTo>
                    <a:lnTo>
                      <a:pt x="214" y="663"/>
                    </a:lnTo>
                    <a:lnTo>
                      <a:pt x="219" y="663"/>
                    </a:lnTo>
                    <a:lnTo>
                      <a:pt x="221" y="663"/>
                    </a:lnTo>
                    <a:lnTo>
                      <a:pt x="228" y="663"/>
                    </a:lnTo>
                    <a:lnTo>
                      <a:pt x="237" y="663"/>
                    </a:lnTo>
                    <a:lnTo>
                      <a:pt x="242" y="666"/>
                    </a:lnTo>
                    <a:lnTo>
                      <a:pt x="242" y="669"/>
                    </a:lnTo>
                    <a:lnTo>
                      <a:pt x="245" y="671"/>
                    </a:lnTo>
                    <a:lnTo>
                      <a:pt x="247" y="675"/>
                    </a:lnTo>
                    <a:lnTo>
                      <a:pt x="249" y="675"/>
                    </a:lnTo>
                    <a:lnTo>
                      <a:pt x="254" y="682"/>
                    </a:lnTo>
                    <a:lnTo>
                      <a:pt x="252" y="685"/>
                    </a:lnTo>
                    <a:lnTo>
                      <a:pt x="247" y="685"/>
                    </a:lnTo>
                    <a:lnTo>
                      <a:pt x="245" y="687"/>
                    </a:lnTo>
                    <a:lnTo>
                      <a:pt x="238" y="687"/>
                    </a:lnTo>
                    <a:lnTo>
                      <a:pt x="238" y="689"/>
                    </a:lnTo>
                    <a:lnTo>
                      <a:pt x="238" y="690"/>
                    </a:lnTo>
                    <a:lnTo>
                      <a:pt x="238" y="694"/>
                    </a:lnTo>
                    <a:lnTo>
                      <a:pt x="237" y="692"/>
                    </a:lnTo>
                    <a:lnTo>
                      <a:pt x="233" y="694"/>
                    </a:lnTo>
                    <a:lnTo>
                      <a:pt x="233" y="699"/>
                    </a:lnTo>
                    <a:lnTo>
                      <a:pt x="238" y="699"/>
                    </a:lnTo>
                    <a:lnTo>
                      <a:pt x="245" y="706"/>
                    </a:lnTo>
                    <a:lnTo>
                      <a:pt x="251" y="716"/>
                    </a:lnTo>
                    <a:lnTo>
                      <a:pt x="254" y="716"/>
                    </a:lnTo>
                    <a:lnTo>
                      <a:pt x="259" y="713"/>
                    </a:lnTo>
                    <a:lnTo>
                      <a:pt x="261" y="716"/>
                    </a:lnTo>
                    <a:lnTo>
                      <a:pt x="261" y="715"/>
                    </a:lnTo>
                    <a:lnTo>
                      <a:pt x="265" y="715"/>
                    </a:lnTo>
                    <a:lnTo>
                      <a:pt x="268" y="711"/>
                    </a:lnTo>
                    <a:lnTo>
                      <a:pt x="273" y="709"/>
                    </a:lnTo>
                    <a:lnTo>
                      <a:pt x="273" y="706"/>
                    </a:lnTo>
                    <a:lnTo>
                      <a:pt x="273" y="699"/>
                    </a:lnTo>
                    <a:lnTo>
                      <a:pt x="275" y="697"/>
                    </a:lnTo>
                    <a:lnTo>
                      <a:pt x="275" y="694"/>
                    </a:lnTo>
                    <a:lnTo>
                      <a:pt x="273" y="690"/>
                    </a:lnTo>
                    <a:lnTo>
                      <a:pt x="273" y="689"/>
                    </a:lnTo>
                    <a:lnTo>
                      <a:pt x="284" y="689"/>
                    </a:lnTo>
                    <a:lnTo>
                      <a:pt x="284" y="685"/>
                    </a:lnTo>
                    <a:lnTo>
                      <a:pt x="291" y="689"/>
                    </a:lnTo>
                    <a:lnTo>
                      <a:pt x="291" y="685"/>
                    </a:lnTo>
                    <a:lnTo>
                      <a:pt x="284" y="682"/>
                    </a:lnTo>
                    <a:lnTo>
                      <a:pt x="284" y="678"/>
                    </a:lnTo>
                    <a:lnTo>
                      <a:pt x="284" y="678"/>
                    </a:lnTo>
                    <a:lnTo>
                      <a:pt x="287" y="682"/>
                    </a:lnTo>
                    <a:lnTo>
                      <a:pt x="291" y="680"/>
                    </a:lnTo>
                    <a:lnTo>
                      <a:pt x="296" y="671"/>
                    </a:lnTo>
                    <a:lnTo>
                      <a:pt x="298" y="671"/>
                    </a:lnTo>
                    <a:lnTo>
                      <a:pt x="306" y="663"/>
                    </a:lnTo>
                    <a:lnTo>
                      <a:pt x="306" y="661"/>
                    </a:lnTo>
                    <a:lnTo>
                      <a:pt x="308" y="659"/>
                    </a:lnTo>
                    <a:lnTo>
                      <a:pt x="311" y="661"/>
                    </a:lnTo>
                    <a:lnTo>
                      <a:pt x="315" y="659"/>
                    </a:lnTo>
                    <a:lnTo>
                      <a:pt x="315" y="656"/>
                    </a:lnTo>
                    <a:lnTo>
                      <a:pt x="324" y="654"/>
                    </a:lnTo>
                    <a:lnTo>
                      <a:pt x="324" y="657"/>
                    </a:lnTo>
                    <a:lnTo>
                      <a:pt x="325" y="657"/>
                    </a:lnTo>
                    <a:lnTo>
                      <a:pt x="325" y="659"/>
                    </a:lnTo>
                    <a:lnTo>
                      <a:pt x="324" y="661"/>
                    </a:lnTo>
                    <a:lnTo>
                      <a:pt x="325" y="663"/>
                    </a:lnTo>
                    <a:lnTo>
                      <a:pt x="331" y="659"/>
                    </a:lnTo>
                    <a:lnTo>
                      <a:pt x="331" y="656"/>
                    </a:lnTo>
                    <a:lnTo>
                      <a:pt x="329" y="656"/>
                    </a:lnTo>
                    <a:lnTo>
                      <a:pt x="325" y="652"/>
                    </a:lnTo>
                    <a:lnTo>
                      <a:pt x="325" y="650"/>
                    </a:lnTo>
                    <a:lnTo>
                      <a:pt x="332" y="643"/>
                    </a:lnTo>
                    <a:lnTo>
                      <a:pt x="334" y="643"/>
                    </a:lnTo>
                    <a:lnTo>
                      <a:pt x="334" y="647"/>
                    </a:lnTo>
                    <a:lnTo>
                      <a:pt x="332" y="647"/>
                    </a:lnTo>
                    <a:lnTo>
                      <a:pt x="331" y="649"/>
                    </a:lnTo>
                    <a:lnTo>
                      <a:pt x="334" y="652"/>
                    </a:lnTo>
                    <a:lnTo>
                      <a:pt x="338" y="652"/>
                    </a:lnTo>
                    <a:lnTo>
                      <a:pt x="338" y="649"/>
                    </a:lnTo>
                    <a:lnTo>
                      <a:pt x="338" y="647"/>
                    </a:lnTo>
                    <a:lnTo>
                      <a:pt x="336" y="643"/>
                    </a:lnTo>
                    <a:lnTo>
                      <a:pt x="336" y="643"/>
                    </a:lnTo>
                    <a:lnTo>
                      <a:pt x="338" y="640"/>
                    </a:lnTo>
                    <a:lnTo>
                      <a:pt x="346" y="638"/>
                    </a:lnTo>
                    <a:lnTo>
                      <a:pt x="353" y="635"/>
                    </a:lnTo>
                    <a:lnTo>
                      <a:pt x="353" y="638"/>
                    </a:lnTo>
                    <a:lnTo>
                      <a:pt x="350" y="638"/>
                    </a:lnTo>
                    <a:lnTo>
                      <a:pt x="346" y="638"/>
                    </a:lnTo>
                    <a:lnTo>
                      <a:pt x="341" y="643"/>
                    </a:lnTo>
                    <a:lnTo>
                      <a:pt x="343" y="643"/>
                    </a:lnTo>
                    <a:lnTo>
                      <a:pt x="346" y="643"/>
                    </a:lnTo>
                    <a:lnTo>
                      <a:pt x="346" y="643"/>
                    </a:lnTo>
                    <a:lnTo>
                      <a:pt x="350" y="647"/>
                    </a:lnTo>
                    <a:lnTo>
                      <a:pt x="348" y="647"/>
                    </a:lnTo>
                    <a:lnTo>
                      <a:pt x="346" y="649"/>
                    </a:lnTo>
                    <a:lnTo>
                      <a:pt x="350" y="652"/>
                    </a:lnTo>
                    <a:lnTo>
                      <a:pt x="348" y="656"/>
                    </a:lnTo>
                    <a:lnTo>
                      <a:pt x="346" y="656"/>
                    </a:lnTo>
                    <a:lnTo>
                      <a:pt x="343" y="659"/>
                    </a:lnTo>
                    <a:lnTo>
                      <a:pt x="343" y="663"/>
                    </a:lnTo>
                    <a:lnTo>
                      <a:pt x="346" y="663"/>
                    </a:lnTo>
                    <a:lnTo>
                      <a:pt x="346" y="663"/>
                    </a:lnTo>
                    <a:lnTo>
                      <a:pt x="350" y="663"/>
                    </a:lnTo>
                    <a:lnTo>
                      <a:pt x="351" y="661"/>
                    </a:lnTo>
                    <a:lnTo>
                      <a:pt x="355" y="663"/>
                    </a:lnTo>
                    <a:lnTo>
                      <a:pt x="355" y="666"/>
                    </a:lnTo>
                    <a:lnTo>
                      <a:pt x="357" y="663"/>
                    </a:lnTo>
                    <a:lnTo>
                      <a:pt x="360" y="657"/>
                    </a:lnTo>
                    <a:lnTo>
                      <a:pt x="362" y="657"/>
                    </a:lnTo>
                    <a:lnTo>
                      <a:pt x="364" y="659"/>
                    </a:lnTo>
                    <a:lnTo>
                      <a:pt x="365" y="663"/>
                    </a:lnTo>
                    <a:lnTo>
                      <a:pt x="369" y="661"/>
                    </a:lnTo>
                    <a:lnTo>
                      <a:pt x="365" y="659"/>
                    </a:lnTo>
                    <a:lnTo>
                      <a:pt x="369" y="656"/>
                    </a:lnTo>
                    <a:lnTo>
                      <a:pt x="365" y="654"/>
                    </a:lnTo>
                    <a:lnTo>
                      <a:pt x="365" y="652"/>
                    </a:lnTo>
                    <a:lnTo>
                      <a:pt x="369" y="649"/>
                    </a:lnTo>
                    <a:lnTo>
                      <a:pt x="371" y="649"/>
                    </a:lnTo>
                    <a:lnTo>
                      <a:pt x="372" y="647"/>
                    </a:lnTo>
                    <a:lnTo>
                      <a:pt x="377" y="643"/>
                    </a:lnTo>
                    <a:lnTo>
                      <a:pt x="379" y="647"/>
                    </a:lnTo>
                    <a:lnTo>
                      <a:pt x="381" y="647"/>
                    </a:lnTo>
                    <a:lnTo>
                      <a:pt x="383" y="647"/>
                    </a:lnTo>
                    <a:lnTo>
                      <a:pt x="386" y="647"/>
                    </a:lnTo>
                    <a:lnTo>
                      <a:pt x="393" y="647"/>
                    </a:lnTo>
                    <a:lnTo>
                      <a:pt x="397" y="643"/>
                    </a:lnTo>
                    <a:lnTo>
                      <a:pt x="397" y="643"/>
                    </a:lnTo>
                    <a:lnTo>
                      <a:pt x="397" y="638"/>
                    </a:lnTo>
                    <a:lnTo>
                      <a:pt x="400" y="638"/>
                    </a:lnTo>
                    <a:lnTo>
                      <a:pt x="402" y="638"/>
                    </a:lnTo>
                    <a:lnTo>
                      <a:pt x="405" y="635"/>
                    </a:lnTo>
                    <a:lnTo>
                      <a:pt x="407" y="635"/>
                    </a:lnTo>
                    <a:lnTo>
                      <a:pt x="412" y="629"/>
                    </a:lnTo>
                    <a:lnTo>
                      <a:pt x="414" y="629"/>
                    </a:lnTo>
                    <a:lnTo>
                      <a:pt x="417" y="628"/>
                    </a:lnTo>
                    <a:lnTo>
                      <a:pt x="417" y="629"/>
                    </a:lnTo>
                    <a:lnTo>
                      <a:pt x="414" y="633"/>
                    </a:lnTo>
                    <a:lnTo>
                      <a:pt x="417" y="633"/>
                    </a:lnTo>
                    <a:lnTo>
                      <a:pt x="419" y="638"/>
                    </a:lnTo>
                    <a:lnTo>
                      <a:pt x="419" y="638"/>
                    </a:lnTo>
                    <a:lnTo>
                      <a:pt x="419" y="640"/>
                    </a:lnTo>
                    <a:lnTo>
                      <a:pt x="419" y="643"/>
                    </a:lnTo>
                    <a:lnTo>
                      <a:pt x="419" y="647"/>
                    </a:lnTo>
                    <a:lnTo>
                      <a:pt x="419" y="650"/>
                    </a:lnTo>
                    <a:lnTo>
                      <a:pt x="430" y="650"/>
                    </a:lnTo>
                    <a:lnTo>
                      <a:pt x="431" y="649"/>
                    </a:lnTo>
                    <a:lnTo>
                      <a:pt x="431" y="647"/>
                    </a:lnTo>
                    <a:lnTo>
                      <a:pt x="430" y="647"/>
                    </a:lnTo>
                    <a:lnTo>
                      <a:pt x="426" y="640"/>
                    </a:lnTo>
                    <a:lnTo>
                      <a:pt x="426" y="638"/>
                    </a:lnTo>
                    <a:lnTo>
                      <a:pt x="428" y="638"/>
                    </a:lnTo>
                    <a:lnTo>
                      <a:pt x="433" y="638"/>
                    </a:lnTo>
                    <a:lnTo>
                      <a:pt x="437" y="635"/>
                    </a:lnTo>
                    <a:lnTo>
                      <a:pt x="438" y="631"/>
                    </a:lnTo>
                    <a:lnTo>
                      <a:pt x="442" y="631"/>
                    </a:lnTo>
                    <a:lnTo>
                      <a:pt x="442" y="633"/>
                    </a:lnTo>
                    <a:lnTo>
                      <a:pt x="447" y="633"/>
                    </a:lnTo>
                    <a:lnTo>
                      <a:pt x="442" y="628"/>
                    </a:lnTo>
                    <a:lnTo>
                      <a:pt x="438" y="626"/>
                    </a:lnTo>
                    <a:lnTo>
                      <a:pt x="438" y="624"/>
                    </a:lnTo>
                    <a:lnTo>
                      <a:pt x="435" y="617"/>
                    </a:lnTo>
                    <a:lnTo>
                      <a:pt x="433" y="617"/>
                    </a:lnTo>
                    <a:lnTo>
                      <a:pt x="433" y="621"/>
                    </a:lnTo>
                    <a:lnTo>
                      <a:pt x="430" y="617"/>
                    </a:lnTo>
                    <a:lnTo>
                      <a:pt x="428" y="612"/>
                    </a:lnTo>
                    <a:lnTo>
                      <a:pt x="426" y="610"/>
                    </a:lnTo>
                    <a:lnTo>
                      <a:pt x="423" y="607"/>
                    </a:lnTo>
                    <a:lnTo>
                      <a:pt x="423" y="605"/>
                    </a:lnTo>
                    <a:lnTo>
                      <a:pt x="428" y="603"/>
                    </a:lnTo>
                    <a:lnTo>
                      <a:pt x="428" y="602"/>
                    </a:lnTo>
                    <a:lnTo>
                      <a:pt x="426" y="596"/>
                    </a:lnTo>
                    <a:lnTo>
                      <a:pt x="428" y="595"/>
                    </a:lnTo>
                    <a:lnTo>
                      <a:pt x="431" y="596"/>
                    </a:lnTo>
                    <a:lnTo>
                      <a:pt x="433" y="595"/>
                    </a:lnTo>
                    <a:lnTo>
                      <a:pt x="435" y="596"/>
                    </a:lnTo>
                    <a:lnTo>
                      <a:pt x="438" y="596"/>
                    </a:lnTo>
                    <a:lnTo>
                      <a:pt x="442" y="598"/>
                    </a:lnTo>
                    <a:lnTo>
                      <a:pt x="454" y="596"/>
                    </a:lnTo>
                    <a:lnTo>
                      <a:pt x="470" y="596"/>
                    </a:lnTo>
                    <a:lnTo>
                      <a:pt x="475" y="600"/>
                    </a:lnTo>
                    <a:lnTo>
                      <a:pt x="487" y="605"/>
                    </a:lnTo>
                    <a:lnTo>
                      <a:pt x="487" y="607"/>
                    </a:lnTo>
                    <a:lnTo>
                      <a:pt x="487" y="607"/>
                    </a:lnTo>
                    <a:lnTo>
                      <a:pt x="489" y="612"/>
                    </a:lnTo>
                    <a:lnTo>
                      <a:pt x="492" y="610"/>
                    </a:lnTo>
                    <a:lnTo>
                      <a:pt x="496" y="607"/>
                    </a:lnTo>
                    <a:lnTo>
                      <a:pt x="501" y="610"/>
                    </a:lnTo>
                    <a:lnTo>
                      <a:pt x="501" y="610"/>
                    </a:lnTo>
                    <a:lnTo>
                      <a:pt x="504" y="612"/>
                    </a:lnTo>
                    <a:lnTo>
                      <a:pt x="508" y="616"/>
                    </a:lnTo>
                    <a:lnTo>
                      <a:pt x="518" y="619"/>
                    </a:lnTo>
                    <a:lnTo>
                      <a:pt x="527" y="621"/>
                    </a:lnTo>
                    <a:lnTo>
                      <a:pt x="530" y="623"/>
                    </a:lnTo>
                    <a:lnTo>
                      <a:pt x="532" y="628"/>
                    </a:lnTo>
                    <a:lnTo>
                      <a:pt x="537" y="629"/>
                    </a:lnTo>
                    <a:lnTo>
                      <a:pt x="543" y="633"/>
                    </a:lnTo>
                    <a:lnTo>
                      <a:pt x="546" y="640"/>
                    </a:lnTo>
                    <a:lnTo>
                      <a:pt x="551" y="640"/>
                    </a:lnTo>
                    <a:lnTo>
                      <a:pt x="551" y="638"/>
                    </a:lnTo>
                    <a:lnTo>
                      <a:pt x="549" y="635"/>
                    </a:lnTo>
                    <a:lnTo>
                      <a:pt x="551" y="635"/>
                    </a:lnTo>
                    <a:lnTo>
                      <a:pt x="551" y="633"/>
                    </a:lnTo>
                    <a:lnTo>
                      <a:pt x="551" y="629"/>
                    </a:lnTo>
                    <a:lnTo>
                      <a:pt x="551" y="626"/>
                    </a:lnTo>
                    <a:lnTo>
                      <a:pt x="551" y="617"/>
                    </a:lnTo>
                    <a:lnTo>
                      <a:pt x="555" y="616"/>
                    </a:lnTo>
                    <a:lnTo>
                      <a:pt x="551" y="616"/>
                    </a:lnTo>
                    <a:lnTo>
                      <a:pt x="551" y="612"/>
                    </a:lnTo>
                    <a:lnTo>
                      <a:pt x="546" y="612"/>
                    </a:lnTo>
                    <a:lnTo>
                      <a:pt x="543" y="616"/>
                    </a:lnTo>
                    <a:lnTo>
                      <a:pt x="541" y="616"/>
                    </a:lnTo>
                    <a:lnTo>
                      <a:pt x="534" y="607"/>
                    </a:lnTo>
                    <a:lnTo>
                      <a:pt x="532" y="605"/>
                    </a:lnTo>
                    <a:lnTo>
                      <a:pt x="529" y="602"/>
                    </a:lnTo>
                    <a:lnTo>
                      <a:pt x="529" y="596"/>
                    </a:lnTo>
                    <a:lnTo>
                      <a:pt x="527" y="595"/>
                    </a:lnTo>
                    <a:lnTo>
                      <a:pt x="523" y="598"/>
                    </a:lnTo>
                    <a:lnTo>
                      <a:pt x="520" y="596"/>
                    </a:lnTo>
                    <a:lnTo>
                      <a:pt x="516" y="596"/>
                    </a:lnTo>
                    <a:lnTo>
                      <a:pt x="513" y="595"/>
                    </a:lnTo>
                    <a:lnTo>
                      <a:pt x="511" y="596"/>
                    </a:lnTo>
                    <a:lnTo>
                      <a:pt x="511" y="591"/>
                    </a:lnTo>
                    <a:lnTo>
                      <a:pt x="508" y="588"/>
                    </a:lnTo>
                    <a:lnTo>
                      <a:pt x="504" y="583"/>
                    </a:lnTo>
                    <a:lnTo>
                      <a:pt x="504" y="579"/>
                    </a:lnTo>
                    <a:lnTo>
                      <a:pt x="508" y="581"/>
                    </a:lnTo>
                    <a:lnTo>
                      <a:pt x="510" y="579"/>
                    </a:lnTo>
                    <a:lnTo>
                      <a:pt x="510" y="574"/>
                    </a:lnTo>
                    <a:lnTo>
                      <a:pt x="504" y="570"/>
                    </a:lnTo>
                    <a:lnTo>
                      <a:pt x="504" y="567"/>
                    </a:lnTo>
                    <a:lnTo>
                      <a:pt x="508" y="565"/>
                    </a:lnTo>
                    <a:lnTo>
                      <a:pt x="510" y="565"/>
                    </a:lnTo>
                    <a:lnTo>
                      <a:pt x="506" y="560"/>
                    </a:lnTo>
                    <a:lnTo>
                      <a:pt x="504" y="560"/>
                    </a:lnTo>
                    <a:lnTo>
                      <a:pt x="501" y="553"/>
                    </a:lnTo>
                    <a:lnTo>
                      <a:pt x="497" y="553"/>
                    </a:lnTo>
                    <a:lnTo>
                      <a:pt x="496" y="553"/>
                    </a:lnTo>
                    <a:lnTo>
                      <a:pt x="492" y="549"/>
                    </a:lnTo>
                    <a:lnTo>
                      <a:pt x="492" y="544"/>
                    </a:lnTo>
                    <a:lnTo>
                      <a:pt x="492" y="541"/>
                    </a:lnTo>
                    <a:lnTo>
                      <a:pt x="492" y="537"/>
                    </a:lnTo>
                    <a:lnTo>
                      <a:pt x="492" y="534"/>
                    </a:lnTo>
                    <a:lnTo>
                      <a:pt x="492" y="532"/>
                    </a:lnTo>
                    <a:lnTo>
                      <a:pt x="501" y="525"/>
                    </a:lnTo>
                    <a:lnTo>
                      <a:pt x="504" y="522"/>
                    </a:lnTo>
                    <a:lnTo>
                      <a:pt x="504" y="520"/>
                    </a:lnTo>
                    <a:lnTo>
                      <a:pt x="504" y="515"/>
                    </a:lnTo>
                    <a:lnTo>
                      <a:pt x="504" y="511"/>
                    </a:lnTo>
                    <a:lnTo>
                      <a:pt x="504" y="508"/>
                    </a:lnTo>
                    <a:lnTo>
                      <a:pt x="501" y="503"/>
                    </a:lnTo>
                    <a:lnTo>
                      <a:pt x="501" y="497"/>
                    </a:lnTo>
                    <a:lnTo>
                      <a:pt x="504" y="496"/>
                    </a:lnTo>
                    <a:lnTo>
                      <a:pt x="501" y="494"/>
                    </a:lnTo>
                    <a:lnTo>
                      <a:pt x="501" y="489"/>
                    </a:lnTo>
                    <a:lnTo>
                      <a:pt x="501" y="487"/>
                    </a:lnTo>
                    <a:lnTo>
                      <a:pt x="501" y="480"/>
                    </a:lnTo>
                    <a:lnTo>
                      <a:pt x="504" y="478"/>
                    </a:lnTo>
                    <a:lnTo>
                      <a:pt x="501" y="475"/>
                    </a:lnTo>
                    <a:lnTo>
                      <a:pt x="501" y="469"/>
                    </a:lnTo>
                    <a:lnTo>
                      <a:pt x="501" y="463"/>
                    </a:lnTo>
                    <a:lnTo>
                      <a:pt x="504" y="463"/>
                    </a:lnTo>
                    <a:lnTo>
                      <a:pt x="506" y="463"/>
                    </a:lnTo>
                    <a:lnTo>
                      <a:pt x="504" y="464"/>
                    </a:lnTo>
                    <a:lnTo>
                      <a:pt x="506" y="466"/>
                    </a:lnTo>
                    <a:lnTo>
                      <a:pt x="510" y="464"/>
                    </a:lnTo>
                    <a:lnTo>
                      <a:pt x="515" y="464"/>
                    </a:lnTo>
                    <a:lnTo>
                      <a:pt x="520" y="463"/>
                    </a:lnTo>
                    <a:lnTo>
                      <a:pt x="520" y="463"/>
                    </a:lnTo>
                    <a:lnTo>
                      <a:pt x="523" y="464"/>
                    </a:lnTo>
                    <a:lnTo>
                      <a:pt x="527" y="463"/>
                    </a:lnTo>
                    <a:lnTo>
                      <a:pt x="530" y="463"/>
                    </a:lnTo>
                    <a:lnTo>
                      <a:pt x="541" y="466"/>
                    </a:lnTo>
                    <a:lnTo>
                      <a:pt x="546" y="466"/>
                    </a:lnTo>
                    <a:lnTo>
                      <a:pt x="549" y="466"/>
                    </a:lnTo>
                    <a:lnTo>
                      <a:pt x="551" y="469"/>
                    </a:lnTo>
                    <a:lnTo>
                      <a:pt x="546" y="473"/>
                    </a:lnTo>
                    <a:lnTo>
                      <a:pt x="551" y="475"/>
                    </a:lnTo>
                    <a:lnTo>
                      <a:pt x="551" y="478"/>
                    </a:lnTo>
                    <a:lnTo>
                      <a:pt x="551" y="482"/>
                    </a:lnTo>
                    <a:lnTo>
                      <a:pt x="551" y="487"/>
                    </a:lnTo>
                    <a:lnTo>
                      <a:pt x="555" y="494"/>
                    </a:lnTo>
                    <a:lnTo>
                      <a:pt x="551" y="501"/>
                    </a:lnTo>
                    <a:lnTo>
                      <a:pt x="555" y="506"/>
                    </a:lnTo>
                    <a:lnTo>
                      <a:pt x="555" y="506"/>
                    </a:lnTo>
                    <a:lnTo>
                      <a:pt x="555" y="509"/>
                    </a:lnTo>
                    <a:lnTo>
                      <a:pt x="555" y="513"/>
                    </a:lnTo>
                    <a:lnTo>
                      <a:pt x="551" y="515"/>
                    </a:lnTo>
                    <a:lnTo>
                      <a:pt x="555" y="518"/>
                    </a:lnTo>
                    <a:lnTo>
                      <a:pt x="556" y="522"/>
                    </a:lnTo>
                    <a:lnTo>
                      <a:pt x="558" y="525"/>
                    </a:lnTo>
                    <a:lnTo>
                      <a:pt x="563" y="529"/>
                    </a:lnTo>
                    <a:lnTo>
                      <a:pt x="563" y="529"/>
                    </a:lnTo>
                    <a:lnTo>
                      <a:pt x="565" y="529"/>
                    </a:lnTo>
                    <a:lnTo>
                      <a:pt x="569" y="529"/>
                    </a:lnTo>
                    <a:lnTo>
                      <a:pt x="569" y="534"/>
                    </a:lnTo>
                    <a:lnTo>
                      <a:pt x="574" y="537"/>
                    </a:lnTo>
                    <a:lnTo>
                      <a:pt x="574" y="541"/>
                    </a:lnTo>
                    <a:lnTo>
                      <a:pt x="577" y="553"/>
                    </a:lnTo>
                    <a:lnTo>
                      <a:pt x="579" y="556"/>
                    </a:lnTo>
                    <a:lnTo>
                      <a:pt x="579" y="556"/>
                    </a:lnTo>
                    <a:lnTo>
                      <a:pt x="577" y="560"/>
                    </a:lnTo>
                    <a:lnTo>
                      <a:pt x="581" y="565"/>
                    </a:lnTo>
                    <a:lnTo>
                      <a:pt x="581" y="569"/>
                    </a:lnTo>
                    <a:lnTo>
                      <a:pt x="588" y="576"/>
                    </a:lnTo>
                    <a:lnTo>
                      <a:pt x="586" y="583"/>
                    </a:lnTo>
                    <a:lnTo>
                      <a:pt x="588" y="584"/>
                    </a:lnTo>
                    <a:lnTo>
                      <a:pt x="591" y="588"/>
                    </a:lnTo>
                    <a:lnTo>
                      <a:pt x="589" y="589"/>
                    </a:lnTo>
                    <a:lnTo>
                      <a:pt x="591" y="591"/>
                    </a:lnTo>
                    <a:lnTo>
                      <a:pt x="593" y="600"/>
                    </a:lnTo>
                    <a:lnTo>
                      <a:pt x="600" y="607"/>
                    </a:lnTo>
                    <a:lnTo>
                      <a:pt x="605" y="610"/>
                    </a:lnTo>
                    <a:lnTo>
                      <a:pt x="607" y="612"/>
                    </a:lnTo>
                    <a:lnTo>
                      <a:pt x="610" y="612"/>
                    </a:lnTo>
                    <a:lnTo>
                      <a:pt x="616" y="617"/>
                    </a:lnTo>
                    <a:lnTo>
                      <a:pt x="616" y="621"/>
                    </a:lnTo>
                    <a:lnTo>
                      <a:pt x="614" y="621"/>
                    </a:lnTo>
                    <a:lnTo>
                      <a:pt x="614" y="624"/>
                    </a:lnTo>
                    <a:lnTo>
                      <a:pt x="612" y="629"/>
                    </a:lnTo>
                    <a:lnTo>
                      <a:pt x="616" y="635"/>
                    </a:lnTo>
                    <a:lnTo>
                      <a:pt x="619" y="638"/>
                    </a:lnTo>
                    <a:lnTo>
                      <a:pt x="619" y="643"/>
                    </a:lnTo>
                    <a:lnTo>
                      <a:pt x="616" y="647"/>
                    </a:lnTo>
                    <a:lnTo>
                      <a:pt x="616" y="649"/>
                    </a:lnTo>
                    <a:lnTo>
                      <a:pt x="614" y="652"/>
                    </a:lnTo>
                    <a:lnTo>
                      <a:pt x="616" y="654"/>
                    </a:lnTo>
                    <a:lnTo>
                      <a:pt x="616" y="661"/>
                    </a:lnTo>
                    <a:lnTo>
                      <a:pt x="612" y="663"/>
                    </a:lnTo>
                    <a:lnTo>
                      <a:pt x="612" y="663"/>
                    </a:lnTo>
                    <a:lnTo>
                      <a:pt x="616" y="663"/>
                    </a:lnTo>
                    <a:lnTo>
                      <a:pt x="616" y="666"/>
                    </a:lnTo>
                    <a:lnTo>
                      <a:pt x="610" y="669"/>
                    </a:lnTo>
                    <a:lnTo>
                      <a:pt x="610" y="675"/>
                    </a:lnTo>
                    <a:lnTo>
                      <a:pt x="609" y="676"/>
                    </a:lnTo>
                    <a:lnTo>
                      <a:pt x="605" y="675"/>
                    </a:lnTo>
                    <a:lnTo>
                      <a:pt x="605" y="678"/>
                    </a:lnTo>
                    <a:lnTo>
                      <a:pt x="609" y="682"/>
                    </a:lnTo>
                    <a:lnTo>
                      <a:pt x="609" y="683"/>
                    </a:lnTo>
                    <a:lnTo>
                      <a:pt x="605" y="687"/>
                    </a:lnTo>
                    <a:lnTo>
                      <a:pt x="602" y="690"/>
                    </a:lnTo>
                    <a:lnTo>
                      <a:pt x="596" y="690"/>
                    </a:lnTo>
                    <a:lnTo>
                      <a:pt x="593" y="687"/>
                    </a:lnTo>
                    <a:lnTo>
                      <a:pt x="600" y="683"/>
                    </a:lnTo>
                    <a:lnTo>
                      <a:pt x="600" y="682"/>
                    </a:lnTo>
                    <a:lnTo>
                      <a:pt x="596" y="682"/>
                    </a:lnTo>
                    <a:lnTo>
                      <a:pt x="595" y="683"/>
                    </a:lnTo>
                    <a:lnTo>
                      <a:pt x="591" y="683"/>
                    </a:lnTo>
                    <a:lnTo>
                      <a:pt x="584" y="680"/>
                    </a:lnTo>
                    <a:lnTo>
                      <a:pt x="583" y="682"/>
                    </a:lnTo>
                    <a:lnTo>
                      <a:pt x="574" y="683"/>
                    </a:lnTo>
                    <a:lnTo>
                      <a:pt x="569" y="683"/>
                    </a:lnTo>
                    <a:lnTo>
                      <a:pt x="565" y="689"/>
                    </a:lnTo>
                    <a:lnTo>
                      <a:pt x="569" y="689"/>
                    </a:lnTo>
                    <a:lnTo>
                      <a:pt x="569" y="690"/>
                    </a:lnTo>
                    <a:lnTo>
                      <a:pt x="570" y="687"/>
                    </a:lnTo>
                    <a:lnTo>
                      <a:pt x="577" y="685"/>
                    </a:lnTo>
                    <a:lnTo>
                      <a:pt x="577" y="689"/>
                    </a:lnTo>
                    <a:lnTo>
                      <a:pt x="581" y="694"/>
                    </a:lnTo>
                    <a:lnTo>
                      <a:pt x="595" y="694"/>
                    </a:lnTo>
                    <a:lnTo>
                      <a:pt x="600" y="697"/>
                    </a:lnTo>
                    <a:lnTo>
                      <a:pt x="605" y="694"/>
                    </a:lnTo>
                    <a:lnTo>
                      <a:pt x="612" y="694"/>
                    </a:lnTo>
                    <a:lnTo>
                      <a:pt x="614" y="697"/>
                    </a:lnTo>
                    <a:lnTo>
                      <a:pt x="619" y="697"/>
                    </a:lnTo>
                    <a:lnTo>
                      <a:pt x="624" y="697"/>
                    </a:lnTo>
                    <a:lnTo>
                      <a:pt x="624" y="692"/>
                    </a:lnTo>
                    <a:lnTo>
                      <a:pt x="624" y="690"/>
                    </a:lnTo>
                    <a:lnTo>
                      <a:pt x="624" y="685"/>
                    </a:lnTo>
                    <a:lnTo>
                      <a:pt x="624" y="683"/>
                    </a:lnTo>
                    <a:lnTo>
                      <a:pt x="628" y="682"/>
                    </a:lnTo>
                    <a:lnTo>
                      <a:pt x="628" y="678"/>
                    </a:lnTo>
                    <a:lnTo>
                      <a:pt x="633" y="675"/>
                    </a:lnTo>
                    <a:lnTo>
                      <a:pt x="633" y="669"/>
                    </a:lnTo>
                    <a:lnTo>
                      <a:pt x="636" y="663"/>
                    </a:lnTo>
                    <a:lnTo>
                      <a:pt x="633" y="657"/>
                    </a:lnTo>
                    <a:lnTo>
                      <a:pt x="635" y="652"/>
                    </a:lnTo>
                    <a:lnTo>
                      <a:pt x="640" y="643"/>
                    </a:lnTo>
                    <a:lnTo>
                      <a:pt x="640" y="638"/>
                    </a:lnTo>
                    <a:lnTo>
                      <a:pt x="635" y="628"/>
                    </a:lnTo>
                    <a:lnTo>
                      <a:pt x="628" y="623"/>
                    </a:lnTo>
                    <a:lnTo>
                      <a:pt x="628" y="619"/>
                    </a:lnTo>
                    <a:lnTo>
                      <a:pt x="624" y="610"/>
                    </a:lnTo>
                    <a:lnTo>
                      <a:pt x="631" y="607"/>
                    </a:lnTo>
                    <a:lnTo>
                      <a:pt x="633" y="602"/>
                    </a:lnTo>
                    <a:lnTo>
                      <a:pt x="638" y="602"/>
                    </a:lnTo>
                    <a:lnTo>
                      <a:pt x="645" y="595"/>
                    </a:lnTo>
                    <a:lnTo>
                      <a:pt x="650" y="593"/>
                    </a:lnTo>
                    <a:lnTo>
                      <a:pt x="654" y="600"/>
                    </a:lnTo>
                    <a:lnTo>
                      <a:pt x="654" y="605"/>
                    </a:lnTo>
                    <a:lnTo>
                      <a:pt x="661" y="607"/>
                    </a:lnTo>
                    <a:lnTo>
                      <a:pt x="662" y="610"/>
                    </a:lnTo>
                    <a:lnTo>
                      <a:pt x="664" y="610"/>
                    </a:lnTo>
                    <a:lnTo>
                      <a:pt x="668" y="616"/>
                    </a:lnTo>
                    <a:lnTo>
                      <a:pt x="668" y="619"/>
                    </a:lnTo>
                    <a:lnTo>
                      <a:pt x="669" y="621"/>
                    </a:lnTo>
                    <a:lnTo>
                      <a:pt x="669" y="624"/>
                    </a:lnTo>
                    <a:lnTo>
                      <a:pt x="675" y="629"/>
                    </a:lnTo>
                    <a:lnTo>
                      <a:pt x="676" y="633"/>
                    </a:lnTo>
                    <a:lnTo>
                      <a:pt x="675" y="635"/>
                    </a:lnTo>
                    <a:lnTo>
                      <a:pt x="676" y="638"/>
                    </a:lnTo>
                    <a:lnTo>
                      <a:pt x="682" y="638"/>
                    </a:lnTo>
                    <a:lnTo>
                      <a:pt x="683" y="643"/>
                    </a:lnTo>
                    <a:lnTo>
                      <a:pt x="688" y="640"/>
                    </a:lnTo>
                    <a:lnTo>
                      <a:pt x="692" y="640"/>
                    </a:lnTo>
                    <a:lnTo>
                      <a:pt x="697" y="638"/>
                    </a:lnTo>
                    <a:lnTo>
                      <a:pt x="699" y="638"/>
                    </a:lnTo>
                    <a:lnTo>
                      <a:pt x="701" y="635"/>
                    </a:lnTo>
                    <a:lnTo>
                      <a:pt x="699" y="635"/>
                    </a:lnTo>
                    <a:lnTo>
                      <a:pt x="695" y="635"/>
                    </a:lnTo>
                    <a:lnTo>
                      <a:pt x="694" y="635"/>
                    </a:lnTo>
                    <a:lnTo>
                      <a:pt x="690" y="638"/>
                    </a:lnTo>
                    <a:lnTo>
                      <a:pt x="685" y="638"/>
                    </a:lnTo>
                    <a:lnTo>
                      <a:pt x="683" y="635"/>
                    </a:lnTo>
                    <a:lnTo>
                      <a:pt x="682" y="635"/>
                    </a:lnTo>
                    <a:lnTo>
                      <a:pt x="678" y="633"/>
                    </a:lnTo>
                    <a:lnTo>
                      <a:pt x="678" y="629"/>
                    </a:lnTo>
                    <a:lnTo>
                      <a:pt x="678" y="628"/>
                    </a:lnTo>
                    <a:lnTo>
                      <a:pt x="675" y="623"/>
                    </a:lnTo>
                    <a:lnTo>
                      <a:pt x="676" y="617"/>
                    </a:lnTo>
                    <a:lnTo>
                      <a:pt x="678" y="616"/>
                    </a:lnTo>
                    <a:lnTo>
                      <a:pt x="682" y="616"/>
                    </a:lnTo>
                    <a:lnTo>
                      <a:pt x="678" y="612"/>
                    </a:lnTo>
                    <a:lnTo>
                      <a:pt x="678" y="610"/>
                    </a:lnTo>
                    <a:lnTo>
                      <a:pt x="678" y="607"/>
                    </a:lnTo>
                    <a:lnTo>
                      <a:pt x="676" y="607"/>
                    </a:lnTo>
                    <a:lnTo>
                      <a:pt x="669" y="603"/>
                    </a:lnTo>
                    <a:lnTo>
                      <a:pt x="669" y="600"/>
                    </a:lnTo>
                    <a:lnTo>
                      <a:pt x="666" y="595"/>
                    </a:lnTo>
                    <a:lnTo>
                      <a:pt x="661" y="595"/>
                    </a:lnTo>
                    <a:lnTo>
                      <a:pt x="654" y="591"/>
                    </a:lnTo>
                    <a:lnTo>
                      <a:pt x="650" y="588"/>
                    </a:lnTo>
                    <a:lnTo>
                      <a:pt x="647" y="589"/>
                    </a:lnTo>
                    <a:lnTo>
                      <a:pt x="640" y="584"/>
                    </a:lnTo>
                    <a:lnTo>
                      <a:pt x="638" y="588"/>
                    </a:lnTo>
                    <a:lnTo>
                      <a:pt x="633" y="584"/>
                    </a:lnTo>
                    <a:lnTo>
                      <a:pt x="628" y="589"/>
                    </a:lnTo>
                    <a:lnTo>
                      <a:pt x="628" y="595"/>
                    </a:lnTo>
                    <a:lnTo>
                      <a:pt x="624" y="596"/>
                    </a:lnTo>
                    <a:lnTo>
                      <a:pt x="619" y="595"/>
                    </a:lnTo>
                    <a:lnTo>
                      <a:pt x="614" y="598"/>
                    </a:lnTo>
                    <a:lnTo>
                      <a:pt x="610" y="596"/>
                    </a:lnTo>
                    <a:lnTo>
                      <a:pt x="607" y="593"/>
                    </a:lnTo>
                    <a:lnTo>
                      <a:pt x="609" y="589"/>
                    </a:lnTo>
                    <a:lnTo>
                      <a:pt x="607" y="584"/>
                    </a:lnTo>
                    <a:lnTo>
                      <a:pt x="600" y="579"/>
                    </a:lnTo>
                    <a:lnTo>
                      <a:pt x="600" y="576"/>
                    </a:lnTo>
                    <a:lnTo>
                      <a:pt x="600" y="567"/>
                    </a:lnTo>
                    <a:lnTo>
                      <a:pt x="596" y="560"/>
                    </a:lnTo>
                    <a:lnTo>
                      <a:pt x="596" y="556"/>
                    </a:lnTo>
                    <a:lnTo>
                      <a:pt x="596" y="546"/>
                    </a:lnTo>
                    <a:lnTo>
                      <a:pt x="596" y="539"/>
                    </a:lnTo>
                    <a:lnTo>
                      <a:pt x="591" y="534"/>
                    </a:lnTo>
                    <a:lnTo>
                      <a:pt x="588" y="534"/>
                    </a:lnTo>
                    <a:lnTo>
                      <a:pt x="584" y="529"/>
                    </a:lnTo>
                    <a:lnTo>
                      <a:pt x="577" y="523"/>
                    </a:lnTo>
                    <a:lnTo>
                      <a:pt x="572" y="520"/>
                    </a:lnTo>
                    <a:lnTo>
                      <a:pt x="572" y="515"/>
                    </a:lnTo>
                    <a:lnTo>
                      <a:pt x="574" y="508"/>
                    </a:lnTo>
                    <a:lnTo>
                      <a:pt x="572" y="503"/>
                    </a:lnTo>
                    <a:lnTo>
                      <a:pt x="570" y="501"/>
                    </a:lnTo>
                    <a:lnTo>
                      <a:pt x="570" y="497"/>
                    </a:lnTo>
                    <a:lnTo>
                      <a:pt x="574" y="496"/>
                    </a:lnTo>
                    <a:lnTo>
                      <a:pt x="577" y="489"/>
                    </a:lnTo>
                    <a:lnTo>
                      <a:pt x="581" y="482"/>
                    </a:lnTo>
                    <a:lnTo>
                      <a:pt x="577" y="473"/>
                    </a:lnTo>
                    <a:lnTo>
                      <a:pt x="572" y="457"/>
                    </a:lnTo>
                    <a:lnTo>
                      <a:pt x="574" y="457"/>
                    </a:lnTo>
                    <a:lnTo>
                      <a:pt x="577" y="461"/>
                    </a:lnTo>
                    <a:lnTo>
                      <a:pt x="579" y="466"/>
                    </a:lnTo>
                    <a:lnTo>
                      <a:pt x="581" y="466"/>
                    </a:lnTo>
                    <a:lnTo>
                      <a:pt x="583" y="466"/>
                    </a:lnTo>
                    <a:lnTo>
                      <a:pt x="583" y="473"/>
                    </a:lnTo>
                    <a:lnTo>
                      <a:pt x="588" y="478"/>
                    </a:lnTo>
                    <a:lnTo>
                      <a:pt x="586" y="483"/>
                    </a:lnTo>
                    <a:lnTo>
                      <a:pt x="589" y="489"/>
                    </a:lnTo>
                    <a:lnTo>
                      <a:pt x="588" y="494"/>
                    </a:lnTo>
                    <a:lnTo>
                      <a:pt x="589" y="497"/>
                    </a:lnTo>
                    <a:lnTo>
                      <a:pt x="595" y="501"/>
                    </a:lnTo>
                    <a:lnTo>
                      <a:pt x="595" y="503"/>
                    </a:lnTo>
                    <a:lnTo>
                      <a:pt x="596" y="506"/>
                    </a:lnTo>
                    <a:lnTo>
                      <a:pt x="596" y="508"/>
                    </a:lnTo>
                    <a:lnTo>
                      <a:pt x="595" y="511"/>
                    </a:lnTo>
                    <a:lnTo>
                      <a:pt x="596" y="513"/>
                    </a:lnTo>
                    <a:lnTo>
                      <a:pt x="600" y="513"/>
                    </a:lnTo>
                    <a:lnTo>
                      <a:pt x="605" y="516"/>
                    </a:lnTo>
                    <a:lnTo>
                      <a:pt x="612" y="516"/>
                    </a:lnTo>
                    <a:lnTo>
                      <a:pt x="616" y="515"/>
                    </a:lnTo>
                    <a:lnTo>
                      <a:pt x="617" y="516"/>
                    </a:lnTo>
                    <a:lnTo>
                      <a:pt x="619" y="520"/>
                    </a:lnTo>
                    <a:lnTo>
                      <a:pt x="622" y="516"/>
                    </a:lnTo>
                    <a:lnTo>
                      <a:pt x="624" y="515"/>
                    </a:lnTo>
                    <a:lnTo>
                      <a:pt x="628" y="513"/>
                    </a:lnTo>
                    <a:lnTo>
                      <a:pt x="631" y="515"/>
                    </a:lnTo>
                    <a:lnTo>
                      <a:pt x="636" y="520"/>
                    </a:lnTo>
                    <a:lnTo>
                      <a:pt x="640" y="520"/>
                    </a:lnTo>
                    <a:lnTo>
                      <a:pt x="645" y="523"/>
                    </a:lnTo>
                    <a:lnTo>
                      <a:pt x="650" y="522"/>
                    </a:lnTo>
                    <a:lnTo>
                      <a:pt x="654" y="518"/>
                    </a:lnTo>
                    <a:lnTo>
                      <a:pt x="650" y="520"/>
                    </a:lnTo>
                    <a:lnTo>
                      <a:pt x="645" y="520"/>
                    </a:lnTo>
                    <a:lnTo>
                      <a:pt x="643" y="516"/>
                    </a:lnTo>
                    <a:lnTo>
                      <a:pt x="642" y="515"/>
                    </a:lnTo>
                    <a:lnTo>
                      <a:pt x="640" y="509"/>
                    </a:lnTo>
                    <a:lnTo>
                      <a:pt x="633" y="509"/>
                    </a:lnTo>
                    <a:lnTo>
                      <a:pt x="633" y="508"/>
                    </a:lnTo>
                    <a:lnTo>
                      <a:pt x="631" y="508"/>
                    </a:lnTo>
                    <a:lnTo>
                      <a:pt x="628" y="509"/>
                    </a:lnTo>
                    <a:lnTo>
                      <a:pt x="619" y="509"/>
                    </a:lnTo>
                    <a:lnTo>
                      <a:pt x="617" y="506"/>
                    </a:lnTo>
                    <a:lnTo>
                      <a:pt x="612" y="506"/>
                    </a:lnTo>
                    <a:lnTo>
                      <a:pt x="605" y="501"/>
                    </a:lnTo>
                    <a:lnTo>
                      <a:pt x="605" y="497"/>
                    </a:lnTo>
                    <a:lnTo>
                      <a:pt x="602" y="497"/>
                    </a:lnTo>
                    <a:lnTo>
                      <a:pt x="596" y="489"/>
                    </a:lnTo>
                    <a:lnTo>
                      <a:pt x="600" y="487"/>
                    </a:lnTo>
                    <a:lnTo>
                      <a:pt x="600" y="485"/>
                    </a:lnTo>
                    <a:lnTo>
                      <a:pt x="605" y="482"/>
                    </a:lnTo>
                    <a:lnTo>
                      <a:pt x="609" y="482"/>
                    </a:lnTo>
                    <a:lnTo>
                      <a:pt x="614" y="487"/>
                    </a:lnTo>
                    <a:lnTo>
                      <a:pt x="619" y="490"/>
                    </a:lnTo>
                    <a:lnTo>
                      <a:pt x="624" y="490"/>
                    </a:lnTo>
                    <a:lnTo>
                      <a:pt x="629" y="483"/>
                    </a:lnTo>
                    <a:lnTo>
                      <a:pt x="628" y="478"/>
                    </a:lnTo>
                    <a:lnTo>
                      <a:pt x="619" y="475"/>
                    </a:lnTo>
                    <a:lnTo>
                      <a:pt x="614" y="478"/>
                    </a:lnTo>
                    <a:lnTo>
                      <a:pt x="612" y="478"/>
                    </a:lnTo>
                    <a:lnTo>
                      <a:pt x="614" y="475"/>
                    </a:lnTo>
                    <a:lnTo>
                      <a:pt x="616" y="475"/>
                    </a:lnTo>
                    <a:lnTo>
                      <a:pt x="617" y="475"/>
                    </a:lnTo>
                    <a:lnTo>
                      <a:pt x="617" y="469"/>
                    </a:lnTo>
                    <a:lnTo>
                      <a:pt x="622" y="464"/>
                    </a:lnTo>
                    <a:lnTo>
                      <a:pt x="624" y="461"/>
                    </a:lnTo>
                    <a:lnTo>
                      <a:pt x="628" y="463"/>
                    </a:lnTo>
                    <a:lnTo>
                      <a:pt x="640" y="463"/>
                    </a:lnTo>
                    <a:lnTo>
                      <a:pt x="645" y="466"/>
                    </a:lnTo>
                    <a:lnTo>
                      <a:pt x="647" y="469"/>
                    </a:lnTo>
                    <a:lnTo>
                      <a:pt x="659" y="469"/>
                    </a:lnTo>
                    <a:lnTo>
                      <a:pt x="659" y="475"/>
                    </a:lnTo>
                    <a:lnTo>
                      <a:pt x="662" y="478"/>
                    </a:lnTo>
                    <a:lnTo>
                      <a:pt x="669" y="483"/>
                    </a:lnTo>
                    <a:lnTo>
                      <a:pt x="676" y="483"/>
                    </a:lnTo>
                    <a:lnTo>
                      <a:pt x="683" y="483"/>
                    </a:lnTo>
                    <a:lnTo>
                      <a:pt x="692" y="478"/>
                    </a:lnTo>
                    <a:lnTo>
                      <a:pt x="694" y="480"/>
                    </a:lnTo>
                    <a:lnTo>
                      <a:pt x="695" y="480"/>
                    </a:lnTo>
                    <a:lnTo>
                      <a:pt x="701" y="480"/>
                    </a:lnTo>
                    <a:lnTo>
                      <a:pt x="699" y="487"/>
                    </a:lnTo>
                    <a:lnTo>
                      <a:pt x="699" y="490"/>
                    </a:lnTo>
                    <a:lnTo>
                      <a:pt x="699" y="494"/>
                    </a:lnTo>
                    <a:lnTo>
                      <a:pt x="694" y="497"/>
                    </a:lnTo>
                    <a:lnTo>
                      <a:pt x="694" y="501"/>
                    </a:lnTo>
                    <a:lnTo>
                      <a:pt x="697" y="506"/>
                    </a:lnTo>
                    <a:lnTo>
                      <a:pt x="697" y="509"/>
                    </a:lnTo>
                    <a:lnTo>
                      <a:pt x="701" y="515"/>
                    </a:lnTo>
                    <a:lnTo>
                      <a:pt x="701" y="518"/>
                    </a:lnTo>
                    <a:lnTo>
                      <a:pt x="701" y="522"/>
                    </a:lnTo>
                    <a:lnTo>
                      <a:pt x="701" y="532"/>
                    </a:lnTo>
                    <a:lnTo>
                      <a:pt x="704" y="532"/>
                    </a:lnTo>
                    <a:lnTo>
                      <a:pt x="704" y="529"/>
                    </a:lnTo>
                    <a:lnTo>
                      <a:pt x="704" y="525"/>
                    </a:lnTo>
                    <a:lnTo>
                      <a:pt x="704" y="523"/>
                    </a:lnTo>
                    <a:lnTo>
                      <a:pt x="704" y="520"/>
                    </a:lnTo>
                    <a:lnTo>
                      <a:pt x="709" y="518"/>
                    </a:lnTo>
                    <a:lnTo>
                      <a:pt x="709" y="513"/>
                    </a:lnTo>
                    <a:lnTo>
                      <a:pt x="713" y="515"/>
                    </a:lnTo>
                    <a:lnTo>
                      <a:pt x="715" y="522"/>
                    </a:lnTo>
                    <a:lnTo>
                      <a:pt x="715" y="529"/>
                    </a:lnTo>
                    <a:lnTo>
                      <a:pt x="716" y="530"/>
                    </a:lnTo>
                    <a:lnTo>
                      <a:pt x="713" y="532"/>
                    </a:lnTo>
                    <a:lnTo>
                      <a:pt x="713" y="537"/>
                    </a:lnTo>
                    <a:lnTo>
                      <a:pt x="711" y="537"/>
                    </a:lnTo>
                    <a:lnTo>
                      <a:pt x="718" y="543"/>
                    </a:lnTo>
                    <a:lnTo>
                      <a:pt x="723" y="543"/>
                    </a:lnTo>
                    <a:lnTo>
                      <a:pt x="728" y="544"/>
                    </a:lnTo>
                    <a:lnTo>
                      <a:pt x="732" y="548"/>
                    </a:lnTo>
                    <a:lnTo>
                      <a:pt x="732" y="551"/>
                    </a:lnTo>
                    <a:lnTo>
                      <a:pt x="735" y="553"/>
                    </a:lnTo>
                    <a:lnTo>
                      <a:pt x="742" y="553"/>
                    </a:lnTo>
                    <a:lnTo>
                      <a:pt x="749" y="562"/>
                    </a:lnTo>
                    <a:lnTo>
                      <a:pt x="749" y="560"/>
                    </a:lnTo>
                    <a:lnTo>
                      <a:pt x="749" y="553"/>
                    </a:lnTo>
                    <a:lnTo>
                      <a:pt x="755" y="549"/>
                    </a:lnTo>
                    <a:lnTo>
                      <a:pt x="756" y="549"/>
                    </a:lnTo>
                    <a:lnTo>
                      <a:pt x="765" y="553"/>
                    </a:lnTo>
                    <a:lnTo>
                      <a:pt x="770" y="553"/>
                    </a:lnTo>
                    <a:lnTo>
                      <a:pt x="774" y="556"/>
                    </a:lnTo>
                    <a:lnTo>
                      <a:pt x="774" y="565"/>
                    </a:lnTo>
                    <a:lnTo>
                      <a:pt x="774" y="556"/>
                    </a:lnTo>
                    <a:lnTo>
                      <a:pt x="772" y="553"/>
                    </a:lnTo>
                    <a:lnTo>
                      <a:pt x="768" y="553"/>
                    </a:lnTo>
                    <a:lnTo>
                      <a:pt x="763" y="551"/>
                    </a:lnTo>
                    <a:lnTo>
                      <a:pt x="756" y="548"/>
                    </a:lnTo>
                    <a:lnTo>
                      <a:pt x="751" y="548"/>
                    </a:lnTo>
                    <a:lnTo>
                      <a:pt x="748" y="553"/>
                    </a:lnTo>
                    <a:lnTo>
                      <a:pt x="744" y="551"/>
                    </a:lnTo>
                    <a:lnTo>
                      <a:pt x="744" y="553"/>
                    </a:lnTo>
                    <a:lnTo>
                      <a:pt x="737" y="549"/>
                    </a:lnTo>
                    <a:lnTo>
                      <a:pt x="732" y="543"/>
                    </a:lnTo>
                    <a:lnTo>
                      <a:pt x="728" y="541"/>
                    </a:lnTo>
                    <a:lnTo>
                      <a:pt x="722" y="539"/>
                    </a:lnTo>
                    <a:lnTo>
                      <a:pt x="718" y="534"/>
                    </a:lnTo>
                    <a:lnTo>
                      <a:pt x="722" y="537"/>
                    </a:lnTo>
                    <a:lnTo>
                      <a:pt x="723" y="537"/>
                    </a:lnTo>
                    <a:lnTo>
                      <a:pt x="728" y="529"/>
                    </a:lnTo>
                    <a:lnTo>
                      <a:pt x="727" y="525"/>
                    </a:lnTo>
                    <a:lnTo>
                      <a:pt x="722" y="520"/>
                    </a:lnTo>
                    <a:lnTo>
                      <a:pt x="720" y="513"/>
                    </a:lnTo>
                    <a:lnTo>
                      <a:pt x="715" y="506"/>
                    </a:lnTo>
                    <a:lnTo>
                      <a:pt x="709" y="501"/>
                    </a:lnTo>
                    <a:lnTo>
                      <a:pt x="706" y="497"/>
                    </a:lnTo>
                    <a:lnTo>
                      <a:pt x="709" y="494"/>
                    </a:lnTo>
                    <a:lnTo>
                      <a:pt x="706" y="490"/>
                    </a:lnTo>
                    <a:lnTo>
                      <a:pt x="704" y="482"/>
                    </a:lnTo>
                    <a:lnTo>
                      <a:pt x="701" y="478"/>
                    </a:lnTo>
                    <a:lnTo>
                      <a:pt x="701" y="478"/>
                    </a:lnTo>
                    <a:lnTo>
                      <a:pt x="694" y="475"/>
                    </a:lnTo>
                    <a:lnTo>
                      <a:pt x="685" y="473"/>
                    </a:lnTo>
                    <a:lnTo>
                      <a:pt x="682" y="469"/>
                    </a:lnTo>
                    <a:lnTo>
                      <a:pt x="678" y="466"/>
                    </a:lnTo>
                    <a:lnTo>
                      <a:pt x="678" y="461"/>
                    </a:lnTo>
                    <a:lnTo>
                      <a:pt x="676" y="457"/>
                    </a:lnTo>
                    <a:lnTo>
                      <a:pt x="676" y="456"/>
                    </a:lnTo>
                    <a:lnTo>
                      <a:pt x="673" y="457"/>
                    </a:lnTo>
                    <a:lnTo>
                      <a:pt x="659" y="457"/>
                    </a:lnTo>
                    <a:lnTo>
                      <a:pt x="655" y="457"/>
                    </a:lnTo>
                    <a:lnTo>
                      <a:pt x="650" y="454"/>
                    </a:lnTo>
                    <a:lnTo>
                      <a:pt x="650" y="450"/>
                    </a:lnTo>
                    <a:lnTo>
                      <a:pt x="650" y="450"/>
                    </a:lnTo>
                    <a:lnTo>
                      <a:pt x="647" y="447"/>
                    </a:lnTo>
                    <a:lnTo>
                      <a:pt x="647" y="442"/>
                    </a:lnTo>
                    <a:lnTo>
                      <a:pt x="643" y="433"/>
                    </a:lnTo>
                    <a:lnTo>
                      <a:pt x="636" y="430"/>
                    </a:lnTo>
                    <a:lnTo>
                      <a:pt x="638" y="428"/>
                    </a:lnTo>
                    <a:lnTo>
                      <a:pt x="638" y="424"/>
                    </a:lnTo>
                    <a:lnTo>
                      <a:pt x="635" y="424"/>
                    </a:lnTo>
                    <a:lnTo>
                      <a:pt x="633" y="423"/>
                    </a:lnTo>
                    <a:lnTo>
                      <a:pt x="633" y="419"/>
                    </a:lnTo>
                    <a:lnTo>
                      <a:pt x="635" y="416"/>
                    </a:lnTo>
                    <a:lnTo>
                      <a:pt x="629" y="412"/>
                    </a:lnTo>
                    <a:lnTo>
                      <a:pt x="633" y="410"/>
                    </a:lnTo>
                    <a:lnTo>
                      <a:pt x="638" y="410"/>
                    </a:lnTo>
                    <a:lnTo>
                      <a:pt x="642" y="407"/>
                    </a:lnTo>
                    <a:lnTo>
                      <a:pt x="647" y="407"/>
                    </a:lnTo>
                    <a:lnTo>
                      <a:pt x="654" y="403"/>
                    </a:lnTo>
                    <a:lnTo>
                      <a:pt x="668" y="398"/>
                    </a:lnTo>
                    <a:lnTo>
                      <a:pt x="673" y="396"/>
                    </a:lnTo>
                    <a:lnTo>
                      <a:pt x="678" y="393"/>
                    </a:lnTo>
                    <a:lnTo>
                      <a:pt x="682" y="396"/>
                    </a:lnTo>
                    <a:lnTo>
                      <a:pt x="685" y="393"/>
                    </a:lnTo>
                    <a:lnTo>
                      <a:pt x="687" y="388"/>
                    </a:lnTo>
                    <a:lnTo>
                      <a:pt x="694" y="388"/>
                    </a:lnTo>
                    <a:lnTo>
                      <a:pt x="704" y="383"/>
                    </a:lnTo>
                    <a:lnTo>
                      <a:pt x="706" y="384"/>
                    </a:lnTo>
                    <a:lnTo>
                      <a:pt x="704" y="388"/>
                    </a:lnTo>
                    <a:lnTo>
                      <a:pt x="704" y="391"/>
                    </a:lnTo>
                    <a:lnTo>
                      <a:pt x="701" y="391"/>
                    </a:lnTo>
                    <a:lnTo>
                      <a:pt x="699" y="398"/>
                    </a:lnTo>
                    <a:lnTo>
                      <a:pt x="699" y="402"/>
                    </a:lnTo>
                    <a:lnTo>
                      <a:pt x="704" y="409"/>
                    </a:lnTo>
                    <a:lnTo>
                      <a:pt x="711" y="409"/>
                    </a:lnTo>
                    <a:lnTo>
                      <a:pt x="709" y="407"/>
                    </a:lnTo>
                    <a:lnTo>
                      <a:pt x="701" y="400"/>
                    </a:lnTo>
                    <a:lnTo>
                      <a:pt x="701" y="398"/>
                    </a:lnTo>
                    <a:lnTo>
                      <a:pt x="704" y="393"/>
                    </a:lnTo>
                    <a:lnTo>
                      <a:pt x="711" y="391"/>
                    </a:lnTo>
                    <a:lnTo>
                      <a:pt x="715" y="384"/>
                    </a:lnTo>
                    <a:lnTo>
                      <a:pt x="711" y="379"/>
                    </a:lnTo>
                    <a:lnTo>
                      <a:pt x="709" y="379"/>
                    </a:lnTo>
                    <a:lnTo>
                      <a:pt x="704" y="376"/>
                    </a:lnTo>
                    <a:lnTo>
                      <a:pt x="704" y="372"/>
                    </a:lnTo>
                    <a:lnTo>
                      <a:pt x="699" y="372"/>
                    </a:lnTo>
                    <a:lnTo>
                      <a:pt x="697" y="374"/>
                    </a:lnTo>
                    <a:lnTo>
                      <a:pt x="695" y="372"/>
                    </a:lnTo>
                    <a:lnTo>
                      <a:pt x="694" y="369"/>
                    </a:lnTo>
                    <a:lnTo>
                      <a:pt x="687" y="369"/>
                    </a:lnTo>
                    <a:lnTo>
                      <a:pt x="685" y="369"/>
                    </a:lnTo>
                    <a:lnTo>
                      <a:pt x="682" y="365"/>
                    </a:lnTo>
                    <a:lnTo>
                      <a:pt x="682" y="363"/>
                    </a:lnTo>
                    <a:lnTo>
                      <a:pt x="682" y="360"/>
                    </a:lnTo>
                    <a:lnTo>
                      <a:pt x="685" y="360"/>
                    </a:lnTo>
                    <a:lnTo>
                      <a:pt x="688" y="363"/>
                    </a:lnTo>
                    <a:lnTo>
                      <a:pt x="692" y="363"/>
                    </a:lnTo>
                    <a:lnTo>
                      <a:pt x="695" y="360"/>
                    </a:lnTo>
                    <a:lnTo>
                      <a:pt x="694" y="360"/>
                    </a:lnTo>
                    <a:lnTo>
                      <a:pt x="692" y="360"/>
                    </a:lnTo>
                    <a:lnTo>
                      <a:pt x="688" y="360"/>
                    </a:lnTo>
                    <a:lnTo>
                      <a:pt x="685" y="356"/>
                    </a:lnTo>
                    <a:lnTo>
                      <a:pt x="685" y="355"/>
                    </a:lnTo>
                    <a:lnTo>
                      <a:pt x="682" y="355"/>
                    </a:lnTo>
                    <a:lnTo>
                      <a:pt x="676" y="353"/>
                    </a:lnTo>
                    <a:lnTo>
                      <a:pt x="673" y="355"/>
                    </a:lnTo>
                    <a:lnTo>
                      <a:pt x="669" y="351"/>
                    </a:lnTo>
                    <a:lnTo>
                      <a:pt x="673" y="348"/>
                    </a:lnTo>
                    <a:lnTo>
                      <a:pt x="673" y="344"/>
                    </a:lnTo>
                    <a:lnTo>
                      <a:pt x="669" y="343"/>
                    </a:lnTo>
                    <a:lnTo>
                      <a:pt x="669" y="341"/>
                    </a:lnTo>
                    <a:lnTo>
                      <a:pt x="673" y="343"/>
                    </a:lnTo>
                    <a:lnTo>
                      <a:pt x="678" y="348"/>
                    </a:lnTo>
                    <a:lnTo>
                      <a:pt x="682" y="346"/>
                    </a:lnTo>
                    <a:lnTo>
                      <a:pt x="683" y="351"/>
                    </a:lnTo>
                    <a:lnTo>
                      <a:pt x="683" y="348"/>
                    </a:lnTo>
                    <a:lnTo>
                      <a:pt x="683" y="346"/>
                    </a:lnTo>
                    <a:lnTo>
                      <a:pt x="687" y="344"/>
                    </a:lnTo>
                    <a:lnTo>
                      <a:pt x="687" y="337"/>
                    </a:lnTo>
                    <a:lnTo>
                      <a:pt x="685" y="334"/>
                    </a:lnTo>
                    <a:lnTo>
                      <a:pt x="685" y="334"/>
                    </a:lnTo>
                    <a:lnTo>
                      <a:pt x="688" y="334"/>
                    </a:lnTo>
                    <a:lnTo>
                      <a:pt x="690" y="332"/>
                    </a:lnTo>
                    <a:lnTo>
                      <a:pt x="682" y="329"/>
                    </a:lnTo>
                    <a:lnTo>
                      <a:pt x="682" y="332"/>
                    </a:lnTo>
                    <a:lnTo>
                      <a:pt x="678" y="332"/>
                    </a:lnTo>
                    <a:lnTo>
                      <a:pt x="678" y="329"/>
                    </a:lnTo>
                    <a:lnTo>
                      <a:pt x="682" y="327"/>
                    </a:lnTo>
                    <a:lnTo>
                      <a:pt x="687" y="325"/>
                    </a:lnTo>
                    <a:lnTo>
                      <a:pt x="692" y="325"/>
                    </a:lnTo>
                    <a:lnTo>
                      <a:pt x="692" y="322"/>
                    </a:lnTo>
                    <a:lnTo>
                      <a:pt x="695" y="316"/>
                    </a:lnTo>
                    <a:lnTo>
                      <a:pt x="695" y="313"/>
                    </a:lnTo>
                    <a:lnTo>
                      <a:pt x="695" y="313"/>
                    </a:lnTo>
                    <a:lnTo>
                      <a:pt x="695" y="311"/>
                    </a:lnTo>
                    <a:lnTo>
                      <a:pt x="699" y="306"/>
                    </a:lnTo>
                    <a:lnTo>
                      <a:pt x="701" y="306"/>
                    </a:lnTo>
                    <a:lnTo>
                      <a:pt x="701" y="310"/>
                    </a:lnTo>
                    <a:lnTo>
                      <a:pt x="704" y="310"/>
                    </a:lnTo>
                    <a:lnTo>
                      <a:pt x="704" y="306"/>
                    </a:lnTo>
                    <a:lnTo>
                      <a:pt x="704" y="306"/>
                    </a:lnTo>
                    <a:lnTo>
                      <a:pt x="704" y="303"/>
                    </a:lnTo>
                    <a:lnTo>
                      <a:pt x="704" y="301"/>
                    </a:lnTo>
                    <a:lnTo>
                      <a:pt x="709" y="299"/>
                    </a:lnTo>
                    <a:lnTo>
                      <a:pt x="711" y="297"/>
                    </a:lnTo>
                    <a:lnTo>
                      <a:pt x="711" y="294"/>
                    </a:lnTo>
                    <a:lnTo>
                      <a:pt x="715" y="294"/>
                    </a:lnTo>
                    <a:lnTo>
                      <a:pt x="716" y="296"/>
                    </a:lnTo>
                    <a:lnTo>
                      <a:pt x="723" y="294"/>
                    </a:lnTo>
                    <a:lnTo>
                      <a:pt x="722" y="292"/>
                    </a:lnTo>
                    <a:lnTo>
                      <a:pt x="722" y="289"/>
                    </a:lnTo>
                    <a:lnTo>
                      <a:pt x="728" y="287"/>
                    </a:lnTo>
                    <a:lnTo>
                      <a:pt x="734" y="287"/>
                    </a:lnTo>
                    <a:lnTo>
                      <a:pt x="735" y="282"/>
                    </a:lnTo>
                    <a:lnTo>
                      <a:pt x="746" y="278"/>
                    </a:lnTo>
                    <a:lnTo>
                      <a:pt x="746" y="275"/>
                    </a:lnTo>
                    <a:lnTo>
                      <a:pt x="744" y="275"/>
                    </a:lnTo>
                    <a:lnTo>
                      <a:pt x="737" y="278"/>
                    </a:lnTo>
                    <a:lnTo>
                      <a:pt x="735" y="276"/>
                    </a:lnTo>
                    <a:lnTo>
                      <a:pt x="732" y="278"/>
                    </a:lnTo>
                    <a:lnTo>
                      <a:pt x="728" y="278"/>
                    </a:lnTo>
                    <a:lnTo>
                      <a:pt x="728" y="270"/>
                    </a:lnTo>
                    <a:lnTo>
                      <a:pt x="732" y="270"/>
                    </a:lnTo>
                    <a:lnTo>
                      <a:pt x="732" y="266"/>
                    </a:lnTo>
                    <a:lnTo>
                      <a:pt x="734" y="266"/>
                    </a:lnTo>
                    <a:lnTo>
                      <a:pt x="735" y="268"/>
                    </a:lnTo>
                    <a:lnTo>
                      <a:pt x="735" y="268"/>
                    </a:lnTo>
                    <a:lnTo>
                      <a:pt x="739" y="266"/>
                    </a:lnTo>
                    <a:lnTo>
                      <a:pt x="734" y="263"/>
                    </a:lnTo>
                    <a:lnTo>
                      <a:pt x="739" y="261"/>
                    </a:lnTo>
                    <a:lnTo>
                      <a:pt x="742" y="263"/>
                    </a:lnTo>
                    <a:lnTo>
                      <a:pt x="746" y="264"/>
                    </a:lnTo>
                    <a:lnTo>
                      <a:pt x="751" y="261"/>
                    </a:lnTo>
                    <a:lnTo>
                      <a:pt x="755" y="261"/>
                    </a:lnTo>
                    <a:lnTo>
                      <a:pt x="763" y="259"/>
                    </a:lnTo>
                    <a:lnTo>
                      <a:pt x="767" y="259"/>
                    </a:lnTo>
                    <a:lnTo>
                      <a:pt x="768" y="261"/>
                    </a:lnTo>
                    <a:lnTo>
                      <a:pt x="763" y="270"/>
                    </a:lnTo>
                    <a:lnTo>
                      <a:pt x="763" y="273"/>
                    </a:lnTo>
                    <a:lnTo>
                      <a:pt x="768" y="275"/>
                    </a:lnTo>
                    <a:lnTo>
                      <a:pt x="768" y="270"/>
                    </a:lnTo>
                    <a:lnTo>
                      <a:pt x="772" y="264"/>
                    </a:lnTo>
                    <a:lnTo>
                      <a:pt x="772" y="261"/>
                    </a:lnTo>
                    <a:lnTo>
                      <a:pt x="772" y="259"/>
                    </a:lnTo>
                    <a:lnTo>
                      <a:pt x="774" y="263"/>
                    </a:lnTo>
                    <a:lnTo>
                      <a:pt x="774" y="268"/>
                    </a:lnTo>
                    <a:lnTo>
                      <a:pt x="777" y="268"/>
                    </a:lnTo>
                    <a:lnTo>
                      <a:pt x="779" y="264"/>
                    </a:lnTo>
                    <a:lnTo>
                      <a:pt x="777" y="261"/>
                    </a:lnTo>
                    <a:lnTo>
                      <a:pt x="782" y="259"/>
                    </a:lnTo>
                    <a:lnTo>
                      <a:pt x="782" y="259"/>
                    </a:lnTo>
                    <a:lnTo>
                      <a:pt x="782" y="263"/>
                    </a:lnTo>
                    <a:lnTo>
                      <a:pt x="788" y="259"/>
                    </a:lnTo>
                    <a:lnTo>
                      <a:pt x="788" y="256"/>
                    </a:lnTo>
                    <a:lnTo>
                      <a:pt x="786" y="256"/>
                    </a:lnTo>
                    <a:lnTo>
                      <a:pt x="789" y="256"/>
                    </a:lnTo>
                    <a:lnTo>
                      <a:pt x="791" y="252"/>
                    </a:lnTo>
                    <a:lnTo>
                      <a:pt x="788" y="250"/>
                    </a:lnTo>
                    <a:lnTo>
                      <a:pt x="793" y="247"/>
                    </a:lnTo>
                    <a:lnTo>
                      <a:pt x="796" y="247"/>
                    </a:lnTo>
                    <a:lnTo>
                      <a:pt x="800" y="245"/>
                    </a:lnTo>
                    <a:lnTo>
                      <a:pt x="801" y="247"/>
                    </a:lnTo>
                    <a:lnTo>
                      <a:pt x="801" y="247"/>
                    </a:lnTo>
                    <a:lnTo>
                      <a:pt x="801" y="250"/>
                    </a:lnTo>
                    <a:lnTo>
                      <a:pt x="808" y="250"/>
                    </a:lnTo>
                    <a:lnTo>
                      <a:pt x="808" y="256"/>
                    </a:lnTo>
                    <a:lnTo>
                      <a:pt x="810" y="256"/>
                    </a:lnTo>
                    <a:lnTo>
                      <a:pt x="808" y="264"/>
                    </a:lnTo>
                    <a:lnTo>
                      <a:pt x="812" y="261"/>
                    </a:lnTo>
                    <a:lnTo>
                      <a:pt x="815" y="256"/>
                    </a:lnTo>
                    <a:lnTo>
                      <a:pt x="812" y="247"/>
                    </a:lnTo>
                    <a:lnTo>
                      <a:pt x="808" y="245"/>
                    </a:lnTo>
                    <a:lnTo>
                      <a:pt x="805" y="240"/>
                    </a:lnTo>
                    <a:lnTo>
                      <a:pt x="801" y="243"/>
                    </a:lnTo>
                    <a:lnTo>
                      <a:pt x="800" y="242"/>
                    </a:lnTo>
                    <a:lnTo>
                      <a:pt x="794" y="242"/>
                    </a:lnTo>
                    <a:lnTo>
                      <a:pt x="794" y="240"/>
                    </a:lnTo>
                    <a:lnTo>
                      <a:pt x="789" y="238"/>
                    </a:lnTo>
                    <a:lnTo>
                      <a:pt x="789" y="236"/>
                    </a:lnTo>
                    <a:lnTo>
                      <a:pt x="793" y="233"/>
                    </a:lnTo>
                    <a:lnTo>
                      <a:pt x="800" y="233"/>
                    </a:lnTo>
                    <a:lnTo>
                      <a:pt x="801" y="231"/>
                    </a:lnTo>
                    <a:lnTo>
                      <a:pt x="805" y="231"/>
                    </a:lnTo>
                    <a:lnTo>
                      <a:pt x="808" y="231"/>
                    </a:lnTo>
                    <a:lnTo>
                      <a:pt x="810" y="231"/>
                    </a:lnTo>
                    <a:lnTo>
                      <a:pt x="814" y="231"/>
                    </a:lnTo>
                    <a:lnTo>
                      <a:pt x="821" y="228"/>
                    </a:lnTo>
                    <a:lnTo>
                      <a:pt x="826" y="231"/>
                    </a:lnTo>
                    <a:lnTo>
                      <a:pt x="827" y="231"/>
                    </a:lnTo>
                    <a:lnTo>
                      <a:pt x="831" y="231"/>
                    </a:lnTo>
                    <a:lnTo>
                      <a:pt x="833" y="230"/>
                    </a:lnTo>
                    <a:lnTo>
                      <a:pt x="833" y="228"/>
                    </a:lnTo>
                    <a:lnTo>
                      <a:pt x="827" y="228"/>
                    </a:lnTo>
                    <a:lnTo>
                      <a:pt x="822" y="224"/>
                    </a:lnTo>
                    <a:lnTo>
                      <a:pt x="817" y="228"/>
                    </a:lnTo>
                    <a:lnTo>
                      <a:pt x="810" y="224"/>
                    </a:lnTo>
                    <a:lnTo>
                      <a:pt x="810" y="223"/>
                    </a:lnTo>
                    <a:lnTo>
                      <a:pt x="808" y="219"/>
                    </a:lnTo>
                    <a:lnTo>
                      <a:pt x="814" y="216"/>
                    </a:lnTo>
                    <a:lnTo>
                      <a:pt x="810" y="216"/>
                    </a:lnTo>
                    <a:lnTo>
                      <a:pt x="805" y="210"/>
                    </a:lnTo>
                    <a:lnTo>
                      <a:pt x="801" y="210"/>
                    </a:lnTo>
                    <a:lnTo>
                      <a:pt x="800" y="205"/>
                    </a:lnTo>
                    <a:lnTo>
                      <a:pt x="800" y="202"/>
                    </a:lnTo>
                    <a:lnTo>
                      <a:pt x="801" y="202"/>
                    </a:lnTo>
                    <a:lnTo>
                      <a:pt x="801" y="197"/>
                    </a:lnTo>
                    <a:lnTo>
                      <a:pt x="798" y="195"/>
                    </a:lnTo>
                    <a:lnTo>
                      <a:pt x="800" y="177"/>
                    </a:lnTo>
                    <a:lnTo>
                      <a:pt x="801" y="174"/>
                    </a:lnTo>
                    <a:lnTo>
                      <a:pt x="801" y="169"/>
                    </a:lnTo>
                    <a:lnTo>
                      <a:pt x="801" y="165"/>
                    </a:lnTo>
                    <a:lnTo>
                      <a:pt x="805" y="160"/>
                    </a:lnTo>
                    <a:lnTo>
                      <a:pt x="801" y="158"/>
                    </a:lnTo>
                    <a:lnTo>
                      <a:pt x="805" y="157"/>
                    </a:lnTo>
                    <a:lnTo>
                      <a:pt x="805" y="153"/>
                    </a:lnTo>
                    <a:lnTo>
                      <a:pt x="810" y="150"/>
                    </a:lnTo>
                    <a:lnTo>
                      <a:pt x="814" y="150"/>
                    </a:lnTo>
                    <a:lnTo>
                      <a:pt x="817" y="155"/>
                    </a:lnTo>
                    <a:lnTo>
                      <a:pt x="821" y="151"/>
                    </a:lnTo>
                    <a:lnTo>
                      <a:pt x="824" y="151"/>
                    </a:lnTo>
                    <a:lnTo>
                      <a:pt x="826" y="157"/>
                    </a:lnTo>
                    <a:lnTo>
                      <a:pt x="831" y="157"/>
                    </a:lnTo>
                    <a:lnTo>
                      <a:pt x="836" y="153"/>
                    </a:lnTo>
                    <a:lnTo>
                      <a:pt x="836" y="153"/>
                    </a:lnTo>
                    <a:lnTo>
                      <a:pt x="836" y="158"/>
                    </a:lnTo>
                    <a:lnTo>
                      <a:pt x="838" y="160"/>
                    </a:lnTo>
                    <a:lnTo>
                      <a:pt x="843" y="160"/>
                    </a:lnTo>
                    <a:lnTo>
                      <a:pt x="843" y="163"/>
                    </a:lnTo>
                    <a:lnTo>
                      <a:pt x="840" y="165"/>
                    </a:lnTo>
                    <a:lnTo>
                      <a:pt x="840" y="165"/>
                    </a:lnTo>
                    <a:lnTo>
                      <a:pt x="838" y="169"/>
                    </a:lnTo>
                    <a:lnTo>
                      <a:pt x="840" y="172"/>
                    </a:lnTo>
                    <a:lnTo>
                      <a:pt x="836" y="177"/>
                    </a:lnTo>
                    <a:lnTo>
                      <a:pt x="833" y="179"/>
                    </a:lnTo>
                    <a:lnTo>
                      <a:pt x="831" y="184"/>
                    </a:lnTo>
                    <a:lnTo>
                      <a:pt x="833" y="184"/>
                    </a:lnTo>
                    <a:lnTo>
                      <a:pt x="840" y="181"/>
                    </a:lnTo>
                    <a:lnTo>
                      <a:pt x="845" y="172"/>
                    </a:lnTo>
                    <a:lnTo>
                      <a:pt x="848" y="174"/>
                    </a:lnTo>
                    <a:lnTo>
                      <a:pt x="848" y="176"/>
                    </a:lnTo>
                    <a:lnTo>
                      <a:pt x="845" y="179"/>
                    </a:lnTo>
                    <a:lnTo>
                      <a:pt x="847" y="183"/>
                    </a:lnTo>
                    <a:lnTo>
                      <a:pt x="850" y="183"/>
                    </a:lnTo>
                    <a:lnTo>
                      <a:pt x="852" y="177"/>
                    </a:lnTo>
                    <a:lnTo>
                      <a:pt x="855" y="176"/>
                    </a:lnTo>
                    <a:lnTo>
                      <a:pt x="859" y="177"/>
                    </a:lnTo>
                    <a:lnTo>
                      <a:pt x="861" y="176"/>
                    </a:lnTo>
                    <a:lnTo>
                      <a:pt x="862" y="172"/>
                    </a:lnTo>
                    <a:lnTo>
                      <a:pt x="864" y="172"/>
                    </a:lnTo>
                    <a:lnTo>
                      <a:pt x="866" y="174"/>
                    </a:lnTo>
                    <a:lnTo>
                      <a:pt x="869" y="172"/>
                    </a:lnTo>
                    <a:lnTo>
                      <a:pt x="874" y="177"/>
                    </a:lnTo>
                    <a:lnTo>
                      <a:pt x="874" y="181"/>
                    </a:lnTo>
                    <a:lnTo>
                      <a:pt x="876" y="186"/>
                    </a:lnTo>
                    <a:lnTo>
                      <a:pt x="874" y="188"/>
                    </a:lnTo>
                    <a:lnTo>
                      <a:pt x="874" y="191"/>
                    </a:lnTo>
                    <a:lnTo>
                      <a:pt x="873" y="197"/>
                    </a:lnTo>
                    <a:lnTo>
                      <a:pt x="876" y="202"/>
                    </a:lnTo>
                    <a:lnTo>
                      <a:pt x="876" y="207"/>
                    </a:lnTo>
                    <a:lnTo>
                      <a:pt x="873" y="207"/>
                    </a:lnTo>
                    <a:lnTo>
                      <a:pt x="871" y="210"/>
                    </a:lnTo>
                    <a:lnTo>
                      <a:pt x="873" y="210"/>
                    </a:lnTo>
                    <a:lnTo>
                      <a:pt x="878" y="209"/>
                    </a:lnTo>
                    <a:lnTo>
                      <a:pt x="881" y="205"/>
                    </a:lnTo>
                    <a:lnTo>
                      <a:pt x="890" y="205"/>
                    </a:lnTo>
                    <a:lnTo>
                      <a:pt x="890" y="200"/>
                    </a:lnTo>
                    <a:lnTo>
                      <a:pt x="890" y="195"/>
                    </a:lnTo>
                    <a:lnTo>
                      <a:pt x="890" y="190"/>
                    </a:lnTo>
                    <a:lnTo>
                      <a:pt x="887" y="190"/>
                    </a:lnTo>
                    <a:lnTo>
                      <a:pt x="883" y="190"/>
                    </a:lnTo>
                    <a:lnTo>
                      <a:pt x="883" y="186"/>
                    </a:lnTo>
                    <a:lnTo>
                      <a:pt x="887" y="184"/>
                    </a:lnTo>
                    <a:lnTo>
                      <a:pt x="887" y="184"/>
                    </a:lnTo>
                    <a:lnTo>
                      <a:pt x="890" y="186"/>
                    </a:lnTo>
                    <a:lnTo>
                      <a:pt x="892" y="184"/>
                    </a:lnTo>
                    <a:lnTo>
                      <a:pt x="897" y="183"/>
                    </a:lnTo>
                    <a:lnTo>
                      <a:pt x="902" y="177"/>
                    </a:lnTo>
                    <a:lnTo>
                      <a:pt x="904" y="179"/>
                    </a:lnTo>
                    <a:lnTo>
                      <a:pt x="909" y="179"/>
                    </a:lnTo>
                    <a:lnTo>
                      <a:pt x="909" y="176"/>
                    </a:lnTo>
                    <a:lnTo>
                      <a:pt x="913" y="172"/>
                    </a:lnTo>
                    <a:lnTo>
                      <a:pt x="914" y="172"/>
                    </a:lnTo>
                    <a:lnTo>
                      <a:pt x="916" y="172"/>
                    </a:lnTo>
                    <a:lnTo>
                      <a:pt x="920" y="169"/>
                    </a:lnTo>
                    <a:lnTo>
                      <a:pt x="921" y="172"/>
                    </a:lnTo>
                    <a:lnTo>
                      <a:pt x="925" y="172"/>
                    </a:lnTo>
                    <a:lnTo>
                      <a:pt x="927" y="172"/>
                    </a:lnTo>
                    <a:lnTo>
                      <a:pt x="925" y="174"/>
                    </a:lnTo>
                    <a:lnTo>
                      <a:pt x="925" y="177"/>
                    </a:lnTo>
                    <a:lnTo>
                      <a:pt x="932" y="176"/>
                    </a:lnTo>
                    <a:lnTo>
                      <a:pt x="935" y="177"/>
                    </a:lnTo>
                    <a:lnTo>
                      <a:pt x="937" y="179"/>
                    </a:lnTo>
                    <a:lnTo>
                      <a:pt x="949" y="186"/>
                    </a:lnTo>
                    <a:lnTo>
                      <a:pt x="951" y="188"/>
                    </a:lnTo>
                    <a:lnTo>
                      <a:pt x="954" y="191"/>
                    </a:lnTo>
                    <a:lnTo>
                      <a:pt x="954" y="191"/>
                    </a:lnTo>
                    <a:lnTo>
                      <a:pt x="960" y="200"/>
                    </a:lnTo>
                    <a:lnTo>
                      <a:pt x="963" y="200"/>
                    </a:lnTo>
                    <a:lnTo>
                      <a:pt x="963" y="197"/>
                    </a:lnTo>
                    <a:lnTo>
                      <a:pt x="963" y="197"/>
                    </a:lnTo>
                    <a:lnTo>
                      <a:pt x="963" y="195"/>
                    </a:lnTo>
                    <a:lnTo>
                      <a:pt x="963" y="191"/>
                    </a:lnTo>
                    <a:lnTo>
                      <a:pt x="960" y="191"/>
                    </a:lnTo>
                    <a:lnTo>
                      <a:pt x="960" y="190"/>
                    </a:lnTo>
                    <a:lnTo>
                      <a:pt x="963" y="188"/>
                    </a:lnTo>
                    <a:lnTo>
                      <a:pt x="963" y="188"/>
                    </a:lnTo>
                    <a:lnTo>
                      <a:pt x="965" y="190"/>
                    </a:lnTo>
                    <a:lnTo>
                      <a:pt x="968" y="191"/>
                    </a:lnTo>
                    <a:lnTo>
                      <a:pt x="968" y="195"/>
                    </a:lnTo>
                    <a:lnTo>
                      <a:pt x="973" y="200"/>
                    </a:lnTo>
                    <a:lnTo>
                      <a:pt x="973" y="202"/>
                    </a:lnTo>
                    <a:lnTo>
                      <a:pt x="977" y="203"/>
                    </a:lnTo>
                    <a:lnTo>
                      <a:pt x="979" y="202"/>
                    </a:lnTo>
                    <a:lnTo>
                      <a:pt x="980" y="202"/>
                    </a:lnTo>
                    <a:lnTo>
                      <a:pt x="982" y="203"/>
                    </a:lnTo>
                    <a:lnTo>
                      <a:pt x="982" y="207"/>
                    </a:lnTo>
                    <a:lnTo>
                      <a:pt x="986" y="210"/>
                    </a:lnTo>
                    <a:lnTo>
                      <a:pt x="986" y="214"/>
                    </a:lnTo>
                    <a:lnTo>
                      <a:pt x="986" y="217"/>
                    </a:lnTo>
                    <a:lnTo>
                      <a:pt x="986" y="217"/>
                    </a:lnTo>
                    <a:lnTo>
                      <a:pt x="986" y="216"/>
                    </a:lnTo>
                    <a:lnTo>
                      <a:pt x="982" y="212"/>
                    </a:lnTo>
                    <a:lnTo>
                      <a:pt x="982" y="212"/>
                    </a:lnTo>
                    <a:lnTo>
                      <a:pt x="982" y="214"/>
                    </a:lnTo>
                    <a:lnTo>
                      <a:pt x="979" y="212"/>
                    </a:lnTo>
                    <a:lnTo>
                      <a:pt x="972" y="209"/>
                    </a:lnTo>
                    <a:lnTo>
                      <a:pt x="967" y="210"/>
                    </a:lnTo>
                    <a:lnTo>
                      <a:pt x="967" y="210"/>
                    </a:lnTo>
                    <a:lnTo>
                      <a:pt x="968" y="214"/>
                    </a:lnTo>
                    <a:lnTo>
                      <a:pt x="973" y="214"/>
                    </a:lnTo>
                    <a:lnTo>
                      <a:pt x="975" y="216"/>
                    </a:lnTo>
                    <a:lnTo>
                      <a:pt x="975" y="217"/>
                    </a:lnTo>
                    <a:lnTo>
                      <a:pt x="977" y="219"/>
                    </a:lnTo>
                    <a:lnTo>
                      <a:pt x="979" y="223"/>
                    </a:lnTo>
                    <a:lnTo>
                      <a:pt x="980" y="219"/>
                    </a:lnTo>
                    <a:lnTo>
                      <a:pt x="982" y="217"/>
                    </a:lnTo>
                    <a:lnTo>
                      <a:pt x="982" y="217"/>
                    </a:lnTo>
                    <a:lnTo>
                      <a:pt x="986" y="219"/>
                    </a:lnTo>
                    <a:lnTo>
                      <a:pt x="986" y="219"/>
                    </a:lnTo>
                    <a:lnTo>
                      <a:pt x="987" y="219"/>
                    </a:lnTo>
                    <a:lnTo>
                      <a:pt x="991" y="219"/>
                    </a:lnTo>
                    <a:lnTo>
                      <a:pt x="991" y="223"/>
                    </a:lnTo>
                    <a:lnTo>
                      <a:pt x="991" y="224"/>
                    </a:lnTo>
                    <a:lnTo>
                      <a:pt x="993" y="230"/>
                    </a:lnTo>
                    <a:lnTo>
                      <a:pt x="994" y="236"/>
                    </a:lnTo>
                    <a:lnTo>
                      <a:pt x="994" y="243"/>
                    </a:lnTo>
                    <a:lnTo>
                      <a:pt x="991" y="247"/>
                    </a:lnTo>
                    <a:lnTo>
                      <a:pt x="991" y="247"/>
                    </a:lnTo>
                    <a:lnTo>
                      <a:pt x="991" y="250"/>
                    </a:lnTo>
                    <a:lnTo>
                      <a:pt x="991" y="256"/>
                    </a:lnTo>
                    <a:lnTo>
                      <a:pt x="987" y="259"/>
                    </a:lnTo>
                    <a:lnTo>
                      <a:pt x="987" y="261"/>
                    </a:lnTo>
                    <a:lnTo>
                      <a:pt x="991" y="263"/>
                    </a:lnTo>
                    <a:lnTo>
                      <a:pt x="991" y="266"/>
                    </a:lnTo>
                    <a:lnTo>
                      <a:pt x="986" y="268"/>
                    </a:lnTo>
                    <a:lnTo>
                      <a:pt x="986" y="271"/>
                    </a:lnTo>
                    <a:lnTo>
                      <a:pt x="986" y="273"/>
                    </a:lnTo>
                    <a:lnTo>
                      <a:pt x="982" y="278"/>
                    </a:lnTo>
                    <a:lnTo>
                      <a:pt x="982" y="282"/>
                    </a:lnTo>
                    <a:lnTo>
                      <a:pt x="982" y="282"/>
                    </a:lnTo>
                    <a:lnTo>
                      <a:pt x="980" y="287"/>
                    </a:lnTo>
                    <a:lnTo>
                      <a:pt x="977" y="287"/>
                    </a:lnTo>
                    <a:lnTo>
                      <a:pt x="973" y="290"/>
                    </a:lnTo>
                    <a:lnTo>
                      <a:pt x="968" y="290"/>
                    </a:lnTo>
                    <a:lnTo>
                      <a:pt x="973" y="292"/>
                    </a:lnTo>
                    <a:lnTo>
                      <a:pt x="975" y="292"/>
                    </a:lnTo>
                    <a:lnTo>
                      <a:pt x="979" y="289"/>
                    </a:lnTo>
                    <a:lnTo>
                      <a:pt x="979" y="289"/>
                    </a:lnTo>
                    <a:lnTo>
                      <a:pt x="980" y="294"/>
                    </a:lnTo>
                    <a:lnTo>
                      <a:pt x="979" y="301"/>
                    </a:lnTo>
                    <a:lnTo>
                      <a:pt x="975" y="304"/>
                    </a:lnTo>
                    <a:lnTo>
                      <a:pt x="973" y="311"/>
                    </a:lnTo>
                    <a:lnTo>
                      <a:pt x="975" y="315"/>
                    </a:lnTo>
                    <a:lnTo>
                      <a:pt x="975" y="318"/>
                    </a:lnTo>
                    <a:lnTo>
                      <a:pt x="973" y="327"/>
                    </a:lnTo>
                    <a:lnTo>
                      <a:pt x="968" y="329"/>
                    </a:lnTo>
                    <a:lnTo>
                      <a:pt x="967" y="327"/>
                    </a:lnTo>
                    <a:lnTo>
                      <a:pt x="965" y="329"/>
                    </a:lnTo>
                    <a:lnTo>
                      <a:pt x="963" y="329"/>
                    </a:lnTo>
                    <a:lnTo>
                      <a:pt x="963" y="332"/>
                    </a:lnTo>
                    <a:lnTo>
                      <a:pt x="967" y="337"/>
                    </a:lnTo>
                    <a:lnTo>
                      <a:pt x="965" y="341"/>
                    </a:lnTo>
                    <a:lnTo>
                      <a:pt x="963" y="343"/>
                    </a:lnTo>
                    <a:lnTo>
                      <a:pt x="960" y="348"/>
                    </a:lnTo>
                    <a:lnTo>
                      <a:pt x="963" y="353"/>
                    </a:lnTo>
                    <a:lnTo>
                      <a:pt x="963" y="356"/>
                    </a:lnTo>
                    <a:lnTo>
                      <a:pt x="960" y="360"/>
                    </a:lnTo>
                    <a:lnTo>
                      <a:pt x="960" y="360"/>
                    </a:lnTo>
                    <a:lnTo>
                      <a:pt x="963" y="363"/>
                    </a:lnTo>
                    <a:lnTo>
                      <a:pt x="960" y="372"/>
                    </a:lnTo>
                    <a:lnTo>
                      <a:pt x="960" y="374"/>
                    </a:lnTo>
                    <a:lnTo>
                      <a:pt x="958" y="377"/>
                    </a:lnTo>
                    <a:lnTo>
                      <a:pt x="960" y="376"/>
                    </a:lnTo>
                    <a:lnTo>
                      <a:pt x="963" y="376"/>
                    </a:lnTo>
                    <a:lnTo>
                      <a:pt x="965" y="372"/>
                    </a:lnTo>
                    <a:lnTo>
                      <a:pt x="967" y="369"/>
                    </a:lnTo>
                    <a:lnTo>
                      <a:pt x="965" y="369"/>
                    </a:lnTo>
                    <a:lnTo>
                      <a:pt x="967" y="365"/>
                    </a:lnTo>
                    <a:lnTo>
                      <a:pt x="972" y="365"/>
                    </a:lnTo>
                    <a:lnTo>
                      <a:pt x="973" y="365"/>
                    </a:lnTo>
                    <a:lnTo>
                      <a:pt x="972" y="365"/>
                    </a:lnTo>
                    <a:lnTo>
                      <a:pt x="965" y="356"/>
                    </a:lnTo>
                    <a:lnTo>
                      <a:pt x="963" y="353"/>
                    </a:lnTo>
                    <a:lnTo>
                      <a:pt x="965" y="350"/>
                    </a:lnTo>
                    <a:lnTo>
                      <a:pt x="972" y="348"/>
                    </a:lnTo>
                    <a:lnTo>
                      <a:pt x="979" y="348"/>
                    </a:lnTo>
                    <a:lnTo>
                      <a:pt x="982" y="343"/>
                    </a:lnTo>
                    <a:lnTo>
                      <a:pt x="986" y="343"/>
                    </a:lnTo>
                    <a:lnTo>
                      <a:pt x="986" y="341"/>
                    </a:lnTo>
                    <a:lnTo>
                      <a:pt x="986" y="337"/>
                    </a:lnTo>
                    <a:lnTo>
                      <a:pt x="991" y="334"/>
                    </a:lnTo>
                    <a:lnTo>
                      <a:pt x="993" y="332"/>
                    </a:lnTo>
                    <a:lnTo>
                      <a:pt x="991" y="327"/>
                    </a:lnTo>
                    <a:lnTo>
                      <a:pt x="991" y="327"/>
                    </a:lnTo>
                    <a:lnTo>
                      <a:pt x="994" y="329"/>
                    </a:lnTo>
                    <a:lnTo>
                      <a:pt x="998" y="327"/>
                    </a:lnTo>
                    <a:lnTo>
                      <a:pt x="1001" y="323"/>
                    </a:lnTo>
                    <a:lnTo>
                      <a:pt x="1000" y="320"/>
                    </a:lnTo>
                    <a:lnTo>
                      <a:pt x="1005" y="315"/>
                    </a:lnTo>
                    <a:lnTo>
                      <a:pt x="1005" y="311"/>
                    </a:lnTo>
                    <a:lnTo>
                      <a:pt x="1005" y="310"/>
                    </a:lnTo>
                    <a:lnTo>
                      <a:pt x="998" y="313"/>
                    </a:lnTo>
                    <a:lnTo>
                      <a:pt x="998" y="315"/>
                    </a:lnTo>
                    <a:lnTo>
                      <a:pt x="993" y="318"/>
                    </a:lnTo>
                    <a:lnTo>
                      <a:pt x="987" y="316"/>
                    </a:lnTo>
                    <a:lnTo>
                      <a:pt x="986" y="311"/>
                    </a:lnTo>
                    <a:lnTo>
                      <a:pt x="991" y="310"/>
                    </a:lnTo>
                    <a:lnTo>
                      <a:pt x="987" y="304"/>
                    </a:lnTo>
                    <a:lnTo>
                      <a:pt x="991" y="301"/>
                    </a:lnTo>
                    <a:lnTo>
                      <a:pt x="996" y="301"/>
                    </a:lnTo>
                    <a:lnTo>
                      <a:pt x="1003" y="304"/>
                    </a:lnTo>
                    <a:lnTo>
                      <a:pt x="1005" y="301"/>
                    </a:lnTo>
                    <a:lnTo>
                      <a:pt x="1005" y="297"/>
                    </a:lnTo>
                    <a:lnTo>
                      <a:pt x="1010" y="296"/>
                    </a:lnTo>
                    <a:lnTo>
                      <a:pt x="1010" y="299"/>
                    </a:lnTo>
                    <a:lnTo>
                      <a:pt x="1008" y="301"/>
                    </a:lnTo>
                    <a:lnTo>
                      <a:pt x="1008" y="304"/>
                    </a:lnTo>
                    <a:lnTo>
                      <a:pt x="1017" y="311"/>
                    </a:lnTo>
                    <a:lnTo>
                      <a:pt x="1022" y="311"/>
                    </a:lnTo>
                    <a:lnTo>
                      <a:pt x="1024" y="310"/>
                    </a:lnTo>
                    <a:lnTo>
                      <a:pt x="1031" y="310"/>
                    </a:lnTo>
                    <a:lnTo>
                      <a:pt x="1033" y="306"/>
                    </a:lnTo>
                    <a:lnTo>
                      <a:pt x="1033" y="303"/>
                    </a:lnTo>
                    <a:lnTo>
                      <a:pt x="1027" y="296"/>
                    </a:lnTo>
                    <a:lnTo>
                      <a:pt x="1027" y="294"/>
                    </a:lnTo>
                    <a:lnTo>
                      <a:pt x="1029" y="294"/>
                    </a:lnTo>
                    <a:lnTo>
                      <a:pt x="1036" y="301"/>
                    </a:lnTo>
                    <a:lnTo>
                      <a:pt x="1038" y="301"/>
                    </a:lnTo>
                    <a:lnTo>
                      <a:pt x="1041" y="304"/>
                    </a:lnTo>
                    <a:lnTo>
                      <a:pt x="1039" y="306"/>
                    </a:lnTo>
                    <a:lnTo>
                      <a:pt x="1041" y="310"/>
                    </a:lnTo>
                    <a:lnTo>
                      <a:pt x="1046" y="313"/>
                    </a:lnTo>
                    <a:lnTo>
                      <a:pt x="1046" y="320"/>
                    </a:lnTo>
                    <a:lnTo>
                      <a:pt x="1048" y="320"/>
                    </a:lnTo>
                    <a:lnTo>
                      <a:pt x="1048" y="318"/>
                    </a:lnTo>
                    <a:lnTo>
                      <a:pt x="1052" y="315"/>
                    </a:lnTo>
                    <a:lnTo>
                      <a:pt x="1053" y="315"/>
                    </a:lnTo>
                    <a:lnTo>
                      <a:pt x="1055" y="311"/>
                    </a:lnTo>
                    <a:lnTo>
                      <a:pt x="1053" y="311"/>
                    </a:lnTo>
                    <a:lnTo>
                      <a:pt x="1050" y="313"/>
                    </a:lnTo>
                    <a:lnTo>
                      <a:pt x="1048" y="311"/>
                    </a:lnTo>
                    <a:lnTo>
                      <a:pt x="1045" y="310"/>
                    </a:lnTo>
                    <a:lnTo>
                      <a:pt x="1050" y="304"/>
                    </a:lnTo>
                    <a:lnTo>
                      <a:pt x="1053" y="303"/>
                    </a:lnTo>
                    <a:lnTo>
                      <a:pt x="1055" y="299"/>
                    </a:lnTo>
                    <a:lnTo>
                      <a:pt x="1059" y="299"/>
                    </a:lnTo>
                    <a:lnTo>
                      <a:pt x="1059" y="297"/>
                    </a:lnTo>
                    <a:lnTo>
                      <a:pt x="1067" y="296"/>
                    </a:lnTo>
                    <a:lnTo>
                      <a:pt x="1078" y="292"/>
                    </a:lnTo>
                    <a:lnTo>
                      <a:pt x="1090" y="292"/>
                    </a:lnTo>
                    <a:lnTo>
                      <a:pt x="1100" y="287"/>
                    </a:lnTo>
                    <a:lnTo>
                      <a:pt x="1107" y="287"/>
                    </a:lnTo>
                    <a:lnTo>
                      <a:pt x="1109" y="289"/>
                    </a:lnTo>
                    <a:lnTo>
                      <a:pt x="1109" y="292"/>
                    </a:lnTo>
                    <a:lnTo>
                      <a:pt x="1109" y="292"/>
                    </a:lnTo>
                    <a:lnTo>
                      <a:pt x="1107" y="297"/>
                    </a:lnTo>
                    <a:lnTo>
                      <a:pt x="1109" y="304"/>
                    </a:lnTo>
                    <a:lnTo>
                      <a:pt x="1114" y="306"/>
                    </a:lnTo>
                    <a:lnTo>
                      <a:pt x="1128" y="306"/>
                    </a:lnTo>
                    <a:lnTo>
                      <a:pt x="1132" y="310"/>
                    </a:lnTo>
                    <a:lnTo>
                      <a:pt x="1133" y="306"/>
                    </a:lnTo>
                    <a:lnTo>
                      <a:pt x="1137" y="306"/>
                    </a:lnTo>
                    <a:lnTo>
                      <a:pt x="1142" y="310"/>
                    </a:lnTo>
                    <a:lnTo>
                      <a:pt x="1152" y="306"/>
                    </a:lnTo>
                    <a:lnTo>
                      <a:pt x="1159" y="304"/>
                    </a:lnTo>
                    <a:lnTo>
                      <a:pt x="1163" y="304"/>
                    </a:lnTo>
                    <a:lnTo>
                      <a:pt x="1168" y="304"/>
                    </a:lnTo>
                    <a:lnTo>
                      <a:pt x="1168" y="301"/>
                    </a:lnTo>
                    <a:lnTo>
                      <a:pt x="1168" y="299"/>
                    </a:lnTo>
                    <a:lnTo>
                      <a:pt x="1172" y="297"/>
                    </a:lnTo>
                    <a:lnTo>
                      <a:pt x="1173" y="299"/>
                    </a:lnTo>
                    <a:lnTo>
                      <a:pt x="1178" y="297"/>
                    </a:lnTo>
                    <a:lnTo>
                      <a:pt x="1178" y="299"/>
                    </a:lnTo>
                    <a:lnTo>
                      <a:pt x="1180" y="301"/>
                    </a:lnTo>
                    <a:lnTo>
                      <a:pt x="1184" y="297"/>
                    </a:lnTo>
                    <a:lnTo>
                      <a:pt x="1182" y="294"/>
                    </a:lnTo>
                    <a:lnTo>
                      <a:pt x="1178" y="290"/>
                    </a:lnTo>
                    <a:lnTo>
                      <a:pt x="1180" y="287"/>
                    </a:lnTo>
                    <a:lnTo>
                      <a:pt x="1178" y="287"/>
                    </a:lnTo>
                    <a:lnTo>
                      <a:pt x="1173" y="283"/>
                    </a:lnTo>
                    <a:lnTo>
                      <a:pt x="1173" y="282"/>
                    </a:lnTo>
                    <a:lnTo>
                      <a:pt x="1172" y="278"/>
                    </a:lnTo>
                    <a:lnTo>
                      <a:pt x="1172" y="276"/>
                    </a:lnTo>
                    <a:lnTo>
                      <a:pt x="1168" y="273"/>
                    </a:lnTo>
                    <a:lnTo>
                      <a:pt x="1168" y="270"/>
                    </a:lnTo>
                    <a:lnTo>
                      <a:pt x="1172" y="266"/>
                    </a:lnTo>
                    <a:lnTo>
                      <a:pt x="1172" y="268"/>
                    </a:lnTo>
                    <a:lnTo>
                      <a:pt x="1172" y="270"/>
                    </a:lnTo>
                    <a:lnTo>
                      <a:pt x="1175" y="266"/>
                    </a:lnTo>
                    <a:lnTo>
                      <a:pt x="1175" y="264"/>
                    </a:lnTo>
                    <a:lnTo>
                      <a:pt x="1173" y="261"/>
                    </a:lnTo>
                    <a:lnTo>
                      <a:pt x="1177" y="261"/>
                    </a:lnTo>
                    <a:lnTo>
                      <a:pt x="1180" y="264"/>
                    </a:lnTo>
                    <a:lnTo>
                      <a:pt x="1184" y="263"/>
                    </a:lnTo>
                    <a:lnTo>
                      <a:pt x="1184" y="259"/>
                    </a:lnTo>
                    <a:lnTo>
                      <a:pt x="1185" y="261"/>
                    </a:lnTo>
                    <a:lnTo>
                      <a:pt x="1191" y="261"/>
                    </a:lnTo>
                    <a:lnTo>
                      <a:pt x="1191" y="261"/>
                    </a:lnTo>
                    <a:lnTo>
                      <a:pt x="1194" y="259"/>
                    </a:lnTo>
                    <a:lnTo>
                      <a:pt x="1196" y="263"/>
                    </a:lnTo>
                    <a:lnTo>
                      <a:pt x="1199" y="263"/>
                    </a:lnTo>
                    <a:lnTo>
                      <a:pt x="1201" y="266"/>
                    </a:lnTo>
                    <a:lnTo>
                      <a:pt x="1203" y="264"/>
                    </a:lnTo>
                    <a:lnTo>
                      <a:pt x="1203" y="261"/>
                    </a:lnTo>
                    <a:lnTo>
                      <a:pt x="1206" y="261"/>
                    </a:lnTo>
                    <a:lnTo>
                      <a:pt x="1208" y="264"/>
                    </a:lnTo>
                    <a:lnTo>
                      <a:pt x="1206" y="268"/>
                    </a:lnTo>
                    <a:lnTo>
                      <a:pt x="1205" y="270"/>
                    </a:lnTo>
                    <a:lnTo>
                      <a:pt x="1206" y="271"/>
                    </a:lnTo>
                    <a:lnTo>
                      <a:pt x="1210" y="270"/>
                    </a:lnTo>
                    <a:lnTo>
                      <a:pt x="1212" y="271"/>
                    </a:lnTo>
                    <a:lnTo>
                      <a:pt x="1212" y="268"/>
                    </a:lnTo>
                    <a:lnTo>
                      <a:pt x="1213" y="268"/>
                    </a:lnTo>
                    <a:lnTo>
                      <a:pt x="1213" y="268"/>
                    </a:lnTo>
                    <a:lnTo>
                      <a:pt x="1213" y="264"/>
                    </a:lnTo>
                    <a:lnTo>
                      <a:pt x="1212" y="263"/>
                    </a:lnTo>
                    <a:lnTo>
                      <a:pt x="1213" y="261"/>
                    </a:lnTo>
                    <a:lnTo>
                      <a:pt x="1213" y="261"/>
                    </a:lnTo>
                    <a:lnTo>
                      <a:pt x="1222" y="259"/>
                    </a:lnTo>
                    <a:lnTo>
                      <a:pt x="1222" y="261"/>
                    </a:lnTo>
                    <a:lnTo>
                      <a:pt x="1224" y="259"/>
                    </a:lnTo>
                    <a:lnTo>
                      <a:pt x="1229" y="259"/>
                    </a:lnTo>
                    <a:lnTo>
                      <a:pt x="1229" y="263"/>
                    </a:lnTo>
                    <a:lnTo>
                      <a:pt x="1229" y="268"/>
                    </a:lnTo>
                    <a:lnTo>
                      <a:pt x="1231" y="264"/>
                    </a:lnTo>
                    <a:lnTo>
                      <a:pt x="1232" y="264"/>
                    </a:lnTo>
                    <a:lnTo>
                      <a:pt x="1236" y="261"/>
                    </a:lnTo>
                    <a:lnTo>
                      <a:pt x="1236" y="266"/>
                    </a:lnTo>
                    <a:lnTo>
                      <a:pt x="1239" y="266"/>
                    </a:lnTo>
                    <a:lnTo>
                      <a:pt x="1241" y="264"/>
                    </a:lnTo>
                    <a:lnTo>
                      <a:pt x="1245" y="268"/>
                    </a:lnTo>
                    <a:lnTo>
                      <a:pt x="1245" y="275"/>
                    </a:lnTo>
                    <a:lnTo>
                      <a:pt x="1248" y="270"/>
                    </a:lnTo>
                    <a:lnTo>
                      <a:pt x="1250" y="268"/>
                    </a:lnTo>
                    <a:lnTo>
                      <a:pt x="1251" y="270"/>
                    </a:lnTo>
                    <a:lnTo>
                      <a:pt x="1250" y="275"/>
                    </a:lnTo>
                    <a:lnTo>
                      <a:pt x="1251" y="276"/>
                    </a:lnTo>
                    <a:lnTo>
                      <a:pt x="1253" y="278"/>
                    </a:lnTo>
                    <a:lnTo>
                      <a:pt x="1257" y="278"/>
                    </a:lnTo>
                    <a:lnTo>
                      <a:pt x="1257" y="282"/>
                    </a:lnTo>
                    <a:lnTo>
                      <a:pt x="1258" y="278"/>
                    </a:lnTo>
                    <a:lnTo>
                      <a:pt x="1260" y="278"/>
                    </a:lnTo>
                    <a:lnTo>
                      <a:pt x="1262" y="282"/>
                    </a:lnTo>
                    <a:lnTo>
                      <a:pt x="1258" y="287"/>
                    </a:lnTo>
                    <a:lnTo>
                      <a:pt x="1258" y="289"/>
                    </a:lnTo>
                    <a:lnTo>
                      <a:pt x="1264" y="287"/>
                    </a:lnTo>
                    <a:lnTo>
                      <a:pt x="1267" y="287"/>
                    </a:lnTo>
                    <a:lnTo>
                      <a:pt x="1267" y="287"/>
                    </a:lnTo>
                    <a:lnTo>
                      <a:pt x="1260" y="294"/>
                    </a:lnTo>
                    <a:lnTo>
                      <a:pt x="1262" y="299"/>
                    </a:lnTo>
                    <a:lnTo>
                      <a:pt x="1267" y="299"/>
                    </a:lnTo>
                    <a:lnTo>
                      <a:pt x="1267" y="297"/>
                    </a:lnTo>
                    <a:lnTo>
                      <a:pt x="1269" y="296"/>
                    </a:lnTo>
                    <a:lnTo>
                      <a:pt x="1272" y="297"/>
                    </a:lnTo>
                    <a:lnTo>
                      <a:pt x="1272" y="299"/>
                    </a:lnTo>
                    <a:lnTo>
                      <a:pt x="1276" y="299"/>
                    </a:lnTo>
                    <a:lnTo>
                      <a:pt x="1279" y="303"/>
                    </a:lnTo>
                    <a:lnTo>
                      <a:pt x="1278" y="306"/>
                    </a:lnTo>
                    <a:lnTo>
                      <a:pt x="1281" y="306"/>
                    </a:lnTo>
                    <a:lnTo>
                      <a:pt x="1283" y="310"/>
                    </a:lnTo>
                    <a:lnTo>
                      <a:pt x="1284" y="310"/>
                    </a:lnTo>
                    <a:lnTo>
                      <a:pt x="1286" y="310"/>
                    </a:lnTo>
                    <a:lnTo>
                      <a:pt x="1283" y="316"/>
                    </a:lnTo>
                    <a:lnTo>
                      <a:pt x="1278" y="318"/>
                    </a:lnTo>
                    <a:lnTo>
                      <a:pt x="1274" y="315"/>
                    </a:lnTo>
                    <a:lnTo>
                      <a:pt x="1267" y="313"/>
                    </a:lnTo>
                    <a:lnTo>
                      <a:pt x="1262" y="313"/>
                    </a:lnTo>
                    <a:lnTo>
                      <a:pt x="1264" y="315"/>
                    </a:lnTo>
                    <a:lnTo>
                      <a:pt x="1264" y="318"/>
                    </a:lnTo>
                    <a:lnTo>
                      <a:pt x="1272" y="320"/>
                    </a:lnTo>
                    <a:lnTo>
                      <a:pt x="1272" y="323"/>
                    </a:lnTo>
                    <a:lnTo>
                      <a:pt x="1279" y="327"/>
                    </a:lnTo>
                    <a:lnTo>
                      <a:pt x="1286" y="329"/>
                    </a:lnTo>
                    <a:lnTo>
                      <a:pt x="1291" y="327"/>
                    </a:lnTo>
                    <a:lnTo>
                      <a:pt x="1291" y="323"/>
                    </a:lnTo>
                    <a:lnTo>
                      <a:pt x="1288" y="320"/>
                    </a:lnTo>
                    <a:lnTo>
                      <a:pt x="1286" y="316"/>
                    </a:lnTo>
                    <a:lnTo>
                      <a:pt x="1288" y="316"/>
                    </a:lnTo>
                    <a:lnTo>
                      <a:pt x="1291" y="322"/>
                    </a:lnTo>
                    <a:lnTo>
                      <a:pt x="1295" y="323"/>
                    </a:lnTo>
                    <a:lnTo>
                      <a:pt x="1298" y="325"/>
                    </a:lnTo>
                    <a:lnTo>
                      <a:pt x="1295" y="325"/>
                    </a:lnTo>
                    <a:lnTo>
                      <a:pt x="1288" y="332"/>
                    </a:lnTo>
                    <a:lnTo>
                      <a:pt x="1290" y="334"/>
                    </a:lnTo>
                    <a:lnTo>
                      <a:pt x="1291" y="334"/>
                    </a:lnTo>
                    <a:lnTo>
                      <a:pt x="1295" y="332"/>
                    </a:lnTo>
                    <a:lnTo>
                      <a:pt x="1295" y="332"/>
                    </a:lnTo>
                    <a:lnTo>
                      <a:pt x="1307" y="341"/>
                    </a:lnTo>
                    <a:lnTo>
                      <a:pt x="1311" y="343"/>
                    </a:lnTo>
                    <a:lnTo>
                      <a:pt x="1314" y="348"/>
                    </a:lnTo>
                    <a:lnTo>
                      <a:pt x="1321" y="348"/>
                    </a:lnTo>
                    <a:lnTo>
                      <a:pt x="1326" y="355"/>
                    </a:lnTo>
                    <a:lnTo>
                      <a:pt x="1331" y="356"/>
                    </a:lnTo>
                    <a:lnTo>
                      <a:pt x="1333" y="353"/>
                    </a:lnTo>
                    <a:lnTo>
                      <a:pt x="1331" y="351"/>
                    </a:lnTo>
                    <a:lnTo>
                      <a:pt x="1333" y="350"/>
                    </a:lnTo>
                    <a:lnTo>
                      <a:pt x="1337" y="353"/>
                    </a:lnTo>
                    <a:lnTo>
                      <a:pt x="1337" y="356"/>
                    </a:lnTo>
                    <a:lnTo>
                      <a:pt x="1340" y="356"/>
                    </a:lnTo>
                    <a:lnTo>
                      <a:pt x="1342" y="356"/>
                    </a:lnTo>
                    <a:lnTo>
                      <a:pt x="1344" y="355"/>
                    </a:lnTo>
                    <a:lnTo>
                      <a:pt x="1340" y="337"/>
                    </a:lnTo>
                    <a:lnTo>
                      <a:pt x="1335" y="329"/>
                    </a:lnTo>
                    <a:lnTo>
                      <a:pt x="1330" y="318"/>
                    </a:lnTo>
                    <a:lnTo>
                      <a:pt x="1330" y="310"/>
                    </a:lnTo>
                    <a:lnTo>
                      <a:pt x="1326" y="304"/>
                    </a:lnTo>
                    <a:lnTo>
                      <a:pt x="1326" y="301"/>
                    </a:lnTo>
                    <a:lnTo>
                      <a:pt x="1330" y="303"/>
                    </a:lnTo>
                    <a:lnTo>
                      <a:pt x="1331" y="306"/>
                    </a:lnTo>
                    <a:lnTo>
                      <a:pt x="1335" y="310"/>
                    </a:lnTo>
                    <a:lnTo>
                      <a:pt x="1340" y="311"/>
                    </a:lnTo>
                    <a:lnTo>
                      <a:pt x="1344" y="315"/>
                    </a:lnTo>
                    <a:lnTo>
                      <a:pt x="1349" y="316"/>
                    </a:lnTo>
                    <a:lnTo>
                      <a:pt x="1363" y="315"/>
                    </a:lnTo>
                    <a:lnTo>
                      <a:pt x="1366" y="315"/>
                    </a:lnTo>
                    <a:lnTo>
                      <a:pt x="1368" y="315"/>
                    </a:lnTo>
                    <a:lnTo>
                      <a:pt x="1371" y="316"/>
                    </a:lnTo>
                    <a:lnTo>
                      <a:pt x="1371" y="316"/>
                    </a:lnTo>
                    <a:lnTo>
                      <a:pt x="1371" y="311"/>
                    </a:lnTo>
                    <a:lnTo>
                      <a:pt x="1371" y="310"/>
                    </a:lnTo>
                    <a:lnTo>
                      <a:pt x="1368" y="310"/>
                    </a:lnTo>
                    <a:lnTo>
                      <a:pt x="1368" y="306"/>
                    </a:lnTo>
                    <a:lnTo>
                      <a:pt x="1371" y="304"/>
                    </a:lnTo>
                    <a:lnTo>
                      <a:pt x="1382" y="299"/>
                    </a:lnTo>
                    <a:lnTo>
                      <a:pt x="1384" y="299"/>
                    </a:lnTo>
                    <a:lnTo>
                      <a:pt x="1385" y="299"/>
                    </a:lnTo>
                    <a:lnTo>
                      <a:pt x="1390" y="301"/>
                    </a:lnTo>
                    <a:lnTo>
                      <a:pt x="1396" y="301"/>
                    </a:lnTo>
                    <a:lnTo>
                      <a:pt x="1399" y="306"/>
                    </a:lnTo>
                    <a:lnTo>
                      <a:pt x="1403" y="306"/>
                    </a:lnTo>
                    <a:lnTo>
                      <a:pt x="1404" y="310"/>
                    </a:lnTo>
                    <a:lnTo>
                      <a:pt x="1411" y="310"/>
                    </a:lnTo>
                    <a:lnTo>
                      <a:pt x="1413" y="313"/>
                    </a:lnTo>
                    <a:lnTo>
                      <a:pt x="1418" y="313"/>
                    </a:lnTo>
                    <a:lnTo>
                      <a:pt x="1417" y="310"/>
                    </a:lnTo>
                    <a:lnTo>
                      <a:pt x="1415" y="310"/>
                    </a:lnTo>
                    <a:lnTo>
                      <a:pt x="1418" y="310"/>
                    </a:lnTo>
                    <a:lnTo>
                      <a:pt x="1422" y="306"/>
                    </a:lnTo>
                    <a:lnTo>
                      <a:pt x="1418" y="306"/>
                    </a:lnTo>
                    <a:lnTo>
                      <a:pt x="1422" y="304"/>
                    </a:lnTo>
                    <a:lnTo>
                      <a:pt x="1418" y="301"/>
                    </a:lnTo>
                    <a:lnTo>
                      <a:pt x="1415" y="303"/>
                    </a:lnTo>
                    <a:lnTo>
                      <a:pt x="1411" y="303"/>
                    </a:lnTo>
                    <a:lnTo>
                      <a:pt x="1410" y="296"/>
                    </a:lnTo>
                    <a:lnTo>
                      <a:pt x="1408" y="292"/>
                    </a:lnTo>
                    <a:lnTo>
                      <a:pt x="1411" y="290"/>
                    </a:lnTo>
                    <a:lnTo>
                      <a:pt x="1413" y="292"/>
                    </a:lnTo>
                    <a:lnTo>
                      <a:pt x="1417" y="290"/>
                    </a:lnTo>
                    <a:lnTo>
                      <a:pt x="1415" y="287"/>
                    </a:lnTo>
                    <a:lnTo>
                      <a:pt x="1417" y="287"/>
                    </a:lnTo>
                    <a:lnTo>
                      <a:pt x="1422" y="290"/>
                    </a:lnTo>
                    <a:lnTo>
                      <a:pt x="1422" y="294"/>
                    </a:lnTo>
                    <a:lnTo>
                      <a:pt x="1425" y="294"/>
                    </a:lnTo>
                    <a:lnTo>
                      <a:pt x="1427" y="296"/>
                    </a:lnTo>
                    <a:lnTo>
                      <a:pt x="1430" y="294"/>
                    </a:lnTo>
                    <a:lnTo>
                      <a:pt x="1427" y="290"/>
                    </a:lnTo>
                    <a:lnTo>
                      <a:pt x="1432" y="289"/>
                    </a:lnTo>
                    <a:lnTo>
                      <a:pt x="1434" y="290"/>
                    </a:lnTo>
                    <a:lnTo>
                      <a:pt x="1436" y="287"/>
                    </a:lnTo>
                    <a:lnTo>
                      <a:pt x="1430" y="282"/>
                    </a:lnTo>
                    <a:lnTo>
                      <a:pt x="1425" y="282"/>
                    </a:lnTo>
                    <a:lnTo>
                      <a:pt x="1422" y="276"/>
                    </a:lnTo>
                    <a:lnTo>
                      <a:pt x="1422" y="273"/>
                    </a:lnTo>
                    <a:lnTo>
                      <a:pt x="1422" y="270"/>
                    </a:lnTo>
                    <a:lnTo>
                      <a:pt x="1418" y="271"/>
                    </a:lnTo>
                    <a:lnTo>
                      <a:pt x="1413" y="271"/>
                    </a:lnTo>
                    <a:lnTo>
                      <a:pt x="1418" y="268"/>
                    </a:lnTo>
                    <a:lnTo>
                      <a:pt x="1417" y="264"/>
                    </a:lnTo>
                    <a:lnTo>
                      <a:pt x="1418" y="264"/>
                    </a:lnTo>
                    <a:lnTo>
                      <a:pt x="1415" y="259"/>
                    </a:lnTo>
                    <a:lnTo>
                      <a:pt x="1418" y="259"/>
                    </a:lnTo>
                    <a:lnTo>
                      <a:pt x="1422" y="252"/>
                    </a:lnTo>
                    <a:lnTo>
                      <a:pt x="1415" y="256"/>
                    </a:lnTo>
                    <a:lnTo>
                      <a:pt x="1411" y="259"/>
                    </a:lnTo>
                    <a:lnTo>
                      <a:pt x="1411" y="263"/>
                    </a:lnTo>
                    <a:lnTo>
                      <a:pt x="1404" y="261"/>
                    </a:lnTo>
                    <a:lnTo>
                      <a:pt x="1401" y="256"/>
                    </a:lnTo>
                    <a:lnTo>
                      <a:pt x="1403" y="250"/>
                    </a:lnTo>
                    <a:lnTo>
                      <a:pt x="1403" y="247"/>
                    </a:lnTo>
                    <a:lnTo>
                      <a:pt x="1410" y="245"/>
                    </a:lnTo>
                    <a:lnTo>
                      <a:pt x="1413" y="245"/>
                    </a:lnTo>
                    <a:lnTo>
                      <a:pt x="1418" y="240"/>
                    </a:lnTo>
                    <a:lnTo>
                      <a:pt x="1418" y="236"/>
                    </a:lnTo>
                    <a:lnTo>
                      <a:pt x="1417" y="233"/>
                    </a:lnTo>
                    <a:lnTo>
                      <a:pt x="1413" y="233"/>
                    </a:lnTo>
                    <a:lnTo>
                      <a:pt x="1410" y="231"/>
                    </a:lnTo>
                    <a:lnTo>
                      <a:pt x="1403" y="231"/>
                    </a:lnTo>
                    <a:lnTo>
                      <a:pt x="1399" y="228"/>
                    </a:lnTo>
                    <a:lnTo>
                      <a:pt x="1404" y="224"/>
                    </a:lnTo>
                    <a:lnTo>
                      <a:pt x="1411" y="224"/>
                    </a:lnTo>
                    <a:lnTo>
                      <a:pt x="1418" y="228"/>
                    </a:lnTo>
                    <a:lnTo>
                      <a:pt x="1425" y="228"/>
                    </a:lnTo>
                    <a:lnTo>
                      <a:pt x="1437" y="228"/>
                    </a:lnTo>
                    <a:lnTo>
                      <a:pt x="1456" y="224"/>
                    </a:lnTo>
                    <a:lnTo>
                      <a:pt x="1460" y="223"/>
                    </a:lnTo>
                    <a:lnTo>
                      <a:pt x="1476" y="223"/>
                    </a:lnTo>
                    <a:lnTo>
                      <a:pt x="1481" y="223"/>
                    </a:lnTo>
                    <a:lnTo>
                      <a:pt x="1486" y="223"/>
                    </a:lnTo>
                    <a:lnTo>
                      <a:pt x="1495" y="223"/>
                    </a:lnTo>
                    <a:lnTo>
                      <a:pt x="1491" y="223"/>
                    </a:lnTo>
                    <a:lnTo>
                      <a:pt x="1479" y="228"/>
                    </a:lnTo>
                    <a:lnTo>
                      <a:pt x="1476" y="228"/>
                    </a:lnTo>
                    <a:lnTo>
                      <a:pt x="1472" y="228"/>
                    </a:lnTo>
                    <a:lnTo>
                      <a:pt x="1470" y="228"/>
                    </a:lnTo>
                    <a:lnTo>
                      <a:pt x="1469" y="233"/>
                    </a:lnTo>
                    <a:lnTo>
                      <a:pt x="1472" y="238"/>
                    </a:lnTo>
                    <a:lnTo>
                      <a:pt x="1469" y="238"/>
                    </a:lnTo>
                    <a:lnTo>
                      <a:pt x="1469" y="242"/>
                    </a:lnTo>
                    <a:lnTo>
                      <a:pt x="1472" y="243"/>
                    </a:lnTo>
                    <a:lnTo>
                      <a:pt x="1476" y="240"/>
                    </a:lnTo>
                    <a:lnTo>
                      <a:pt x="1476" y="236"/>
                    </a:lnTo>
                    <a:lnTo>
                      <a:pt x="1484" y="230"/>
                    </a:lnTo>
                    <a:lnTo>
                      <a:pt x="1498" y="224"/>
                    </a:lnTo>
                    <a:lnTo>
                      <a:pt x="1500" y="231"/>
                    </a:lnTo>
                    <a:lnTo>
                      <a:pt x="1500" y="240"/>
                    </a:lnTo>
                    <a:lnTo>
                      <a:pt x="1498" y="243"/>
                    </a:lnTo>
                    <a:lnTo>
                      <a:pt x="1495" y="236"/>
                    </a:lnTo>
                    <a:lnTo>
                      <a:pt x="1493" y="233"/>
                    </a:lnTo>
                    <a:lnTo>
                      <a:pt x="1493" y="230"/>
                    </a:lnTo>
                    <a:lnTo>
                      <a:pt x="1490" y="233"/>
                    </a:lnTo>
                    <a:lnTo>
                      <a:pt x="1486" y="231"/>
                    </a:lnTo>
                    <a:lnTo>
                      <a:pt x="1490" y="238"/>
                    </a:lnTo>
                    <a:lnTo>
                      <a:pt x="1493" y="240"/>
                    </a:lnTo>
                    <a:lnTo>
                      <a:pt x="1495" y="247"/>
                    </a:lnTo>
                    <a:lnTo>
                      <a:pt x="1491" y="250"/>
                    </a:lnTo>
                    <a:lnTo>
                      <a:pt x="1490" y="250"/>
                    </a:lnTo>
                    <a:lnTo>
                      <a:pt x="1486" y="252"/>
                    </a:lnTo>
                    <a:lnTo>
                      <a:pt x="1491" y="256"/>
                    </a:lnTo>
                    <a:lnTo>
                      <a:pt x="1490" y="259"/>
                    </a:lnTo>
                    <a:lnTo>
                      <a:pt x="1491" y="259"/>
                    </a:lnTo>
                    <a:lnTo>
                      <a:pt x="1495" y="259"/>
                    </a:lnTo>
                    <a:lnTo>
                      <a:pt x="1500" y="256"/>
                    </a:lnTo>
                    <a:lnTo>
                      <a:pt x="1500" y="250"/>
                    </a:lnTo>
                    <a:lnTo>
                      <a:pt x="1503" y="247"/>
                    </a:lnTo>
                    <a:lnTo>
                      <a:pt x="1500" y="243"/>
                    </a:lnTo>
                    <a:lnTo>
                      <a:pt x="1500" y="238"/>
                    </a:lnTo>
                    <a:lnTo>
                      <a:pt x="1500" y="223"/>
                    </a:lnTo>
                    <a:lnTo>
                      <a:pt x="1505" y="217"/>
                    </a:lnTo>
                    <a:lnTo>
                      <a:pt x="1516" y="216"/>
                    </a:lnTo>
                    <a:lnTo>
                      <a:pt x="1526" y="212"/>
                    </a:lnTo>
                    <a:lnTo>
                      <a:pt x="1535" y="214"/>
                    </a:lnTo>
                    <a:lnTo>
                      <a:pt x="1545" y="217"/>
                    </a:lnTo>
                    <a:lnTo>
                      <a:pt x="1550" y="224"/>
                    </a:lnTo>
                    <a:lnTo>
                      <a:pt x="1550" y="228"/>
                    </a:lnTo>
                    <a:lnTo>
                      <a:pt x="1549" y="231"/>
                    </a:lnTo>
                    <a:lnTo>
                      <a:pt x="1542" y="228"/>
                    </a:lnTo>
                    <a:lnTo>
                      <a:pt x="1542" y="228"/>
                    </a:lnTo>
                    <a:lnTo>
                      <a:pt x="1542" y="230"/>
                    </a:lnTo>
                    <a:lnTo>
                      <a:pt x="1542" y="233"/>
                    </a:lnTo>
                    <a:lnTo>
                      <a:pt x="1543" y="236"/>
                    </a:lnTo>
                    <a:lnTo>
                      <a:pt x="1540" y="240"/>
                    </a:lnTo>
                    <a:lnTo>
                      <a:pt x="1542" y="242"/>
                    </a:lnTo>
                    <a:lnTo>
                      <a:pt x="1545" y="238"/>
                    </a:lnTo>
                    <a:lnTo>
                      <a:pt x="1550" y="238"/>
                    </a:lnTo>
                    <a:lnTo>
                      <a:pt x="1554" y="235"/>
                    </a:lnTo>
                    <a:lnTo>
                      <a:pt x="1557" y="240"/>
                    </a:lnTo>
                    <a:lnTo>
                      <a:pt x="1557" y="243"/>
                    </a:lnTo>
                    <a:lnTo>
                      <a:pt x="1559" y="247"/>
                    </a:lnTo>
                    <a:lnTo>
                      <a:pt x="1561" y="250"/>
                    </a:lnTo>
                    <a:lnTo>
                      <a:pt x="1562" y="247"/>
                    </a:lnTo>
                    <a:lnTo>
                      <a:pt x="1562" y="243"/>
                    </a:lnTo>
                    <a:lnTo>
                      <a:pt x="1566" y="240"/>
                    </a:lnTo>
                    <a:lnTo>
                      <a:pt x="1571" y="242"/>
                    </a:lnTo>
                    <a:lnTo>
                      <a:pt x="1573" y="247"/>
                    </a:lnTo>
                    <a:lnTo>
                      <a:pt x="1571" y="247"/>
                    </a:lnTo>
                    <a:lnTo>
                      <a:pt x="1569" y="252"/>
                    </a:lnTo>
                    <a:lnTo>
                      <a:pt x="1571" y="256"/>
                    </a:lnTo>
                    <a:lnTo>
                      <a:pt x="1573" y="252"/>
                    </a:lnTo>
                    <a:lnTo>
                      <a:pt x="1573" y="250"/>
                    </a:lnTo>
                    <a:lnTo>
                      <a:pt x="1576" y="247"/>
                    </a:lnTo>
                    <a:lnTo>
                      <a:pt x="1576" y="250"/>
                    </a:lnTo>
                    <a:lnTo>
                      <a:pt x="1576" y="247"/>
                    </a:lnTo>
                    <a:lnTo>
                      <a:pt x="1580" y="240"/>
                    </a:lnTo>
                    <a:lnTo>
                      <a:pt x="1582" y="238"/>
                    </a:lnTo>
                    <a:lnTo>
                      <a:pt x="1585" y="240"/>
                    </a:lnTo>
                    <a:lnTo>
                      <a:pt x="1594" y="247"/>
                    </a:lnTo>
                    <a:lnTo>
                      <a:pt x="1602" y="247"/>
                    </a:lnTo>
                    <a:lnTo>
                      <a:pt x="1608" y="252"/>
                    </a:lnTo>
                    <a:lnTo>
                      <a:pt x="1608" y="256"/>
                    </a:lnTo>
                    <a:lnTo>
                      <a:pt x="1599" y="259"/>
                    </a:lnTo>
                    <a:lnTo>
                      <a:pt x="1596" y="264"/>
                    </a:lnTo>
                    <a:lnTo>
                      <a:pt x="1602" y="261"/>
                    </a:lnTo>
                    <a:lnTo>
                      <a:pt x="1608" y="259"/>
                    </a:lnTo>
                    <a:lnTo>
                      <a:pt x="1613" y="261"/>
                    </a:lnTo>
                    <a:lnTo>
                      <a:pt x="1620" y="259"/>
                    </a:lnTo>
                    <a:lnTo>
                      <a:pt x="1623" y="256"/>
                    </a:lnTo>
                    <a:lnTo>
                      <a:pt x="1627" y="256"/>
                    </a:lnTo>
                    <a:lnTo>
                      <a:pt x="1634" y="247"/>
                    </a:lnTo>
                    <a:lnTo>
                      <a:pt x="1637" y="247"/>
                    </a:lnTo>
                    <a:lnTo>
                      <a:pt x="1642" y="242"/>
                    </a:lnTo>
                    <a:lnTo>
                      <a:pt x="1648" y="242"/>
                    </a:lnTo>
                    <a:lnTo>
                      <a:pt x="1660" y="235"/>
                    </a:lnTo>
                    <a:lnTo>
                      <a:pt x="1667" y="231"/>
                    </a:lnTo>
                    <a:lnTo>
                      <a:pt x="1670" y="233"/>
                    </a:lnTo>
                    <a:lnTo>
                      <a:pt x="1670" y="231"/>
                    </a:lnTo>
                    <a:lnTo>
                      <a:pt x="1677" y="228"/>
                    </a:lnTo>
                    <a:lnTo>
                      <a:pt x="1681" y="224"/>
                    </a:lnTo>
                    <a:lnTo>
                      <a:pt x="1691" y="228"/>
                    </a:lnTo>
                    <a:lnTo>
                      <a:pt x="1707" y="231"/>
                    </a:lnTo>
                    <a:lnTo>
                      <a:pt x="1714" y="240"/>
                    </a:lnTo>
                    <a:lnTo>
                      <a:pt x="1722" y="243"/>
                    </a:lnTo>
                    <a:lnTo>
                      <a:pt x="1728" y="250"/>
                    </a:lnTo>
                    <a:lnTo>
                      <a:pt x="1731" y="256"/>
                    </a:lnTo>
                    <a:lnTo>
                      <a:pt x="1731" y="259"/>
                    </a:lnTo>
                    <a:lnTo>
                      <a:pt x="1735" y="261"/>
                    </a:lnTo>
                    <a:lnTo>
                      <a:pt x="1731" y="266"/>
                    </a:lnTo>
                    <a:lnTo>
                      <a:pt x="1736" y="273"/>
                    </a:lnTo>
                    <a:lnTo>
                      <a:pt x="1736" y="276"/>
                    </a:lnTo>
                    <a:lnTo>
                      <a:pt x="1735" y="278"/>
                    </a:lnTo>
                    <a:lnTo>
                      <a:pt x="1738" y="278"/>
                    </a:lnTo>
                    <a:lnTo>
                      <a:pt x="1741" y="275"/>
                    </a:lnTo>
                    <a:lnTo>
                      <a:pt x="1747" y="275"/>
                    </a:lnTo>
                    <a:lnTo>
                      <a:pt x="1748" y="276"/>
                    </a:lnTo>
                    <a:lnTo>
                      <a:pt x="1750" y="275"/>
                    </a:lnTo>
                    <a:lnTo>
                      <a:pt x="1754" y="273"/>
                    </a:lnTo>
                    <a:lnTo>
                      <a:pt x="1757" y="276"/>
                    </a:lnTo>
                    <a:lnTo>
                      <a:pt x="1759" y="278"/>
                    </a:lnTo>
                    <a:lnTo>
                      <a:pt x="1759" y="276"/>
                    </a:lnTo>
                    <a:lnTo>
                      <a:pt x="1757" y="271"/>
                    </a:lnTo>
                    <a:lnTo>
                      <a:pt x="1762" y="271"/>
                    </a:lnTo>
                    <a:lnTo>
                      <a:pt x="1764" y="275"/>
                    </a:lnTo>
                    <a:lnTo>
                      <a:pt x="1769" y="282"/>
                    </a:lnTo>
                    <a:lnTo>
                      <a:pt x="1771" y="287"/>
                    </a:lnTo>
                    <a:lnTo>
                      <a:pt x="1774" y="287"/>
                    </a:lnTo>
                    <a:lnTo>
                      <a:pt x="1780" y="292"/>
                    </a:lnTo>
                    <a:lnTo>
                      <a:pt x="1780" y="290"/>
                    </a:lnTo>
                    <a:lnTo>
                      <a:pt x="1776" y="287"/>
                    </a:lnTo>
                    <a:lnTo>
                      <a:pt x="1774" y="283"/>
                    </a:lnTo>
                    <a:lnTo>
                      <a:pt x="1773" y="282"/>
                    </a:lnTo>
                    <a:lnTo>
                      <a:pt x="1776" y="282"/>
                    </a:lnTo>
                    <a:lnTo>
                      <a:pt x="1780" y="282"/>
                    </a:lnTo>
                    <a:lnTo>
                      <a:pt x="1781" y="287"/>
                    </a:lnTo>
                    <a:lnTo>
                      <a:pt x="1787" y="292"/>
                    </a:lnTo>
                    <a:lnTo>
                      <a:pt x="1787" y="287"/>
                    </a:lnTo>
                    <a:lnTo>
                      <a:pt x="1781" y="278"/>
                    </a:lnTo>
                    <a:lnTo>
                      <a:pt x="1781" y="271"/>
                    </a:lnTo>
                    <a:lnTo>
                      <a:pt x="1781" y="264"/>
                    </a:lnTo>
                    <a:lnTo>
                      <a:pt x="1785" y="259"/>
                    </a:lnTo>
                    <a:lnTo>
                      <a:pt x="1790" y="259"/>
                    </a:lnTo>
                    <a:lnTo>
                      <a:pt x="1794" y="256"/>
                    </a:lnTo>
                    <a:lnTo>
                      <a:pt x="1801" y="252"/>
                    </a:lnTo>
                    <a:lnTo>
                      <a:pt x="1801" y="250"/>
                    </a:lnTo>
                    <a:lnTo>
                      <a:pt x="1801" y="250"/>
                    </a:lnTo>
                    <a:lnTo>
                      <a:pt x="1804" y="250"/>
                    </a:lnTo>
                    <a:lnTo>
                      <a:pt x="1807" y="252"/>
                    </a:lnTo>
                    <a:lnTo>
                      <a:pt x="1809" y="256"/>
                    </a:lnTo>
                    <a:lnTo>
                      <a:pt x="1816" y="252"/>
                    </a:lnTo>
                    <a:lnTo>
                      <a:pt x="1820" y="250"/>
                    </a:lnTo>
                    <a:lnTo>
                      <a:pt x="1821" y="250"/>
                    </a:lnTo>
                    <a:lnTo>
                      <a:pt x="1827" y="247"/>
                    </a:lnTo>
                    <a:lnTo>
                      <a:pt x="1835" y="247"/>
                    </a:lnTo>
                    <a:lnTo>
                      <a:pt x="1839" y="247"/>
                    </a:lnTo>
                    <a:lnTo>
                      <a:pt x="1839" y="247"/>
                    </a:lnTo>
                    <a:lnTo>
                      <a:pt x="1839" y="247"/>
                    </a:lnTo>
                    <a:lnTo>
                      <a:pt x="1842" y="250"/>
                    </a:lnTo>
                    <a:lnTo>
                      <a:pt x="1844" y="247"/>
                    </a:lnTo>
                    <a:lnTo>
                      <a:pt x="1847" y="242"/>
                    </a:lnTo>
                    <a:lnTo>
                      <a:pt x="1847" y="238"/>
                    </a:lnTo>
                    <a:lnTo>
                      <a:pt x="1847" y="235"/>
                    </a:lnTo>
                    <a:lnTo>
                      <a:pt x="1847" y="230"/>
                    </a:lnTo>
                    <a:lnTo>
                      <a:pt x="1849" y="228"/>
                    </a:lnTo>
                    <a:lnTo>
                      <a:pt x="1854" y="230"/>
                    </a:lnTo>
                    <a:lnTo>
                      <a:pt x="1858" y="233"/>
                    </a:lnTo>
                    <a:lnTo>
                      <a:pt x="1858" y="236"/>
                    </a:lnTo>
                    <a:lnTo>
                      <a:pt x="1861" y="236"/>
                    </a:lnTo>
                    <a:lnTo>
                      <a:pt x="1865" y="238"/>
                    </a:lnTo>
                    <a:lnTo>
                      <a:pt x="1865" y="243"/>
                    </a:lnTo>
                    <a:lnTo>
                      <a:pt x="1870" y="247"/>
                    </a:lnTo>
                    <a:lnTo>
                      <a:pt x="1872" y="250"/>
                    </a:lnTo>
                    <a:lnTo>
                      <a:pt x="1877" y="250"/>
                    </a:lnTo>
                    <a:lnTo>
                      <a:pt x="1886" y="250"/>
                    </a:lnTo>
                    <a:lnTo>
                      <a:pt x="1886" y="250"/>
                    </a:lnTo>
                    <a:lnTo>
                      <a:pt x="1889" y="250"/>
                    </a:lnTo>
                    <a:lnTo>
                      <a:pt x="1894" y="259"/>
                    </a:lnTo>
                    <a:lnTo>
                      <a:pt x="1894" y="263"/>
                    </a:lnTo>
                    <a:lnTo>
                      <a:pt x="1896" y="264"/>
                    </a:lnTo>
                    <a:lnTo>
                      <a:pt x="1903" y="264"/>
                    </a:lnTo>
                    <a:lnTo>
                      <a:pt x="1905" y="263"/>
                    </a:lnTo>
                    <a:lnTo>
                      <a:pt x="1908" y="263"/>
                    </a:lnTo>
                    <a:lnTo>
                      <a:pt x="1908" y="259"/>
                    </a:lnTo>
                    <a:lnTo>
                      <a:pt x="1912" y="259"/>
                    </a:lnTo>
                    <a:lnTo>
                      <a:pt x="1915" y="259"/>
                    </a:lnTo>
                    <a:lnTo>
                      <a:pt x="1915" y="256"/>
                    </a:lnTo>
                    <a:lnTo>
                      <a:pt x="1913" y="252"/>
                    </a:lnTo>
                    <a:lnTo>
                      <a:pt x="1915" y="250"/>
                    </a:lnTo>
                    <a:lnTo>
                      <a:pt x="1913" y="250"/>
                    </a:lnTo>
                    <a:lnTo>
                      <a:pt x="1915" y="247"/>
                    </a:lnTo>
                    <a:lnTo>
                      <a:pt x="1912" y="243"/>
                    </a:lnTo>
                    <a:lnTo>
                      <a:pt x="1907" y="242"/>
                    </a:lnTo>
                    <a:lnTo>
                      <a:pt x="1907" y="236"/>
                    </a:lnTo>
                    <a:lnTo>
                      <a:pt x="1900" y="230"/>
                    </a:lnTo>
                    <a:lnTo>
                      <a:pt x="1896" y="230"/>
                    </a:lnTo>
                    <a:lnTo>
                      <a:pt x="1896" y="228"/>
                    </a:lnTo>
                    <a:lnTo>
                      <a:pt x="1889" y="223"/>
                    </a:lnTo>
                    <a:lnTo>
                      <a:pt x="1886" y="228"/>
                    </a:lnTo>
                    <a:lnTo>
                      <a:pt x="1886" y="228"/>
                    </a:lnTo>
                    <a:lnTo>
                      <a:pt x="1886" y="223"/>
                    </a:lnTo>
                    <a:lnTo>
                      <a:pt x="1886" y="219"/>
                    </a:lnTo>
                    <a:lnTo>
                      <a:pt x="1884" y="216"/>
                    </a:lnTo>
                    <a:lnTo>
                      <a:pt x="1880" y="212"/>
                    </a:lnTo>
                    <a:lnTo>
                      <a:pt x="1880" y="210"/>
                    </a:lnTo>
                    <a:lnTo>
                      <a:pt x="1879" y="203"/>
                    </a:lnTo>
                    <a:lnTo>
                      <a:pt x="1874" y="200"/>
                    </a:lnTo>
                    <a:lnTo>
                      <a:pt x="1874" y="200"/>
                    </a:lnTo>
                    <a:lnTo>
                      <a:pt x="1880" y="200"/>
                    </a:lnTo>
                    <a:lnTo>
                      <a:pt x="1884" y="200"/>
                    </a:lnTo>
                    <a:lnTo>
                      <a:pt x="1893" y="200"/>
                    </a:lnTo>
                    <a:lnTo>
                      <a:pt x="1901" y="200"/>
                    </a:lnTo>
                    <a:lnTo>
                      <a:pt x="1901" y="197"/>
                    </a:lnTo>
                    <a:lnTo>
                      <a:pt x="1905" y="197"/>
                    </a:lnTo>
                    <a:lnTo>
                      <a:pt x="1908" y="200"/>
                    </a:lnTo>
                    <a:lnTo>
                      <a:pt x="1912" y="197"/>
                    </a:lnTo>
                    <a:lnTo>
                      <a:pt x="1913" y="197"/>
                    </a:lnTo>
                    <a:lnTo>
                      <a:pt x="1913" y="195"/>
                    </a:lnTo>
                    <a:lnTo>
                      <a:pt x="1919" y="195"/>
                    </a:lnTo>
                    <a:lnTo>
                      <a:pt x="1920" y="197"/>
                    </a:lnTo>
                    <a:lnTo>
                      <a:pt x="1922" y="197"/>
                    </a:lnTo>
                    <a:lnTo>
                      <a:pt x="1924" y="191"/>
                    </a:lnTo>
                    <a:lnTo>
                      <a:pt x="1927" y="191"/>
                    </a:lnTo>
                    <a:lnTo>
                      <a:pt x="1927" y="190"/>
                    </a:lnTo>
                    <a:lnTo>
                      <a:pt x="1940" y="186"/>
                    </a:lnTo>
                    <a:lnTo>
                      <a:pt x="1943" y="190"/>
                    </a:lnTo>
                    <a:lnTo>
                      <a:pt x="1943" y="186"/>
                    </a:lnTo>
                    <a:lnTo>
                      <a:pt x="1945" y="184"/>
                    </a:lnTo>
                    <a:lnTo>
                      <a:pt x="1946" y="184"/>
                    </a:lnTo>
                    <a:lnTo>
                      <a:pt x="1952" y="184"/>
                    </a:lnTo>
                    <a:lnTo>
                      <a:pt x="1953" y="184"/>
                    </a:lnTo>
                    <a:lnTo>
                      <a:pt x="1957" y="186"/>
                    </a:lnTo>
                    <a:lnTo>
                      <a:pt x="1962" y="186"/>
                    </a:lnTo>
                    <a:lnTo>
                      <a:pt x="1966" y="184"/>
                    </a:lnTo>
                    <a:lnTo>
                      <a:pt x="1967" y="188"/>
                    </a:lnTo>
                    <a:lnTo>
                      <a:pt x="1971" y="188"/>
                    </a:lnTo>
                    <a:lnTo>
                      <a:pt x="1973" y="186"/>
                    </a:lnTo>
                    <a:lnTo>
                      <a:pt x="1978" y="184"/>
                    </a:lnTo>
                    <a:lnTo>
                      <a:pt x="1990" y="190"/>
                    </a:lnTo>
                    <a:lnTo>
                      <a:pt x="1993" y="191"/>
                    </a:lnTo>
                    <a:lnTo>
                      <a:pt x="1995" y="190"/>
                    </a:lnTo>
                    <a:lnTo>
                      <a:pt x="1993" y="190"/>
                    </a:lnTo>
                    <a:lnTo>
                      <a:pt x="1997" y="188"/>
                    </a:lnTo>
                    <a:lnTo>
                      <a:pt x="2000" y="190"/>
                    </a:lnTo>
                    <a:lnTo>
                      <a:pt x="1999" y="191"/>
                    </a:lnTo>
                    <a:lnTo>
                      <a:pt x="2000" y="191"/>
                    </a:lnTo>
                    <a:lnTo>
                      <a:pt x="2004" y="191"/>
                    </a:lnTo>
                    <a:lnTo>
                      <a:pt x="2016" y="191"/>
                    </a:lnTo>
                    <a:lnTo>
                      <a:pt x="2026" y="200"/>
                    </a:lnTo>
                    <a:lnTo>
                      <a:pt x="2026" y="200"/>
                    </a:lnTo>
                    <a:lnTo>
                      <a:pt x="2023" y="200"/>
                    </a:lnTo>
                    <a:lnTo>
                      <a:pt x="2016" y="197"/>
                    </a:lnTo>
                    <a:lnTo>
                      <a:pt x="2016" y="200"/>
                    </a:lnTo>
                    <a:lnTo>
                      <a:pt x="2026" y="202"/>
                    </a:lnTo>
                    <a:lnTo>
                      <a:pt x="2032" y="202"/>
                    </a:lnTo>
                    <a:lnTo>
                      <a:pt x="2033" y="200"/>
                    </a:lnTo>
                    <a:lnTo>
                      <a:pt x="2039" y="200"/>
                    </a:lnTo>
                    <a:lnTo>
                      <a:pt x="2044" y="200"/>
                    </a:lnTo>
                    <a:lnTo>
                      <a:pt x="2040" y="197"/>
                    </a:lnTo>
                    <a:lnTo>
                      <a:pt x="2044" y="197"/>
                    </a:lnTo>
                    <a:lnTo>
                      <a:pt x="2046" y="197"/>
                    </a:lnTo>
                    <a:lnTo>
                      <a:pt x="2049" y="200"/>
                    </a:lnTo>
                    <a:lnTo>
                      <a:pt x="2051" y="200"/>
                    </a:lnTo>
                    <a:lnTo>
                      <a:pt x="2052" y="200"/>
                    </a:lnTo>
                    <a:lnTo>
                      <a:pt x="2052" y="197"/>
                    </a:lnTo>
                    <a:lnTo>
                      <a:pt x="2058" y="200"/>
                    </a:lnTo>
                    <a:lnTo>
                      <a:pt x="2058" y="200"/>
                    </a:lnTo>
                    <a:lnTo>
                      <a:pt x="2063" y="202"/>
                    </a:lnTo>
                    <a:lnTo>
                      <a:pt x="2066" y="200"/>
                    </a:lnTo>
                    <a:lnTo>
                      <a:pt x="2082" y="203"/>
                    </a:lnTo>
                    <a:lnTo>
                      <a:pt x="2080" y="200"/>
                    </a:lnTo>
                    <a:lnTo>
                      <a:pt x="2085" y="200"/>
                    </a:lnTo>
                    <a:lnTo>
                      <a:pt x="2085" y="203"/>
                    </a:lnTo>
                    <a:lnTo>
                      <a:pt x="2089" y="205"/>
                    </a:lnTo>
                    <a:lnTo>
                      <a:pt x="2089" y="202"/>
                    </a:lnTo>
                    <a:lnTo>
                      <a:pt x="2089" y="200"/>
                    </a:lnTo>
                    <a:lnTo>
                      <a:pt x="2094" y="202"/>
                    </a:lnTo>
                    <a:lnTo>
                      <a:pt x="2094" y="203"/>
                    </a:lnTo>
                    <a:lnTo>
                      <a:pt x="2098" y="207"/>
                    </a:lnTo>
                    <a:lnTo>
                      <a:pt x="2101" y="205"/>
                    </a:lnTo>
                    <a:lnTo>
                      <a:pt x="2101" y="203"/>
                    </a:lnTo>
                    <a:lnTo>
                      <a:pt x="2099" y="203"/>
                    </a:lnTo>
                    <a:lnTo>
                      <a:pt x="2105" y="203"/>
                    </a:lnTo>
                    <a:lnTo>
                      <a:pt x="2108" y="203"/>
                    </a:lnTo>
                    <a:lnTo>
                      <a:pt x="2106" y="207"/>
                    </a:lnTo>
                    <a:lnTo>
                      <a:pt x="2108" y="210"/>
                    </a:lnTo>
                    <a:lnTo>
                      <a:pt x="2117" y="212"/>
                    </a:lnTo>
                    <a:lnTo>
                      <a:pt x="2120" y="210"/>
                    </a:lnTo>
                    <a:lnTo>
                      <a:pt x="2113" y="209"/>
                    </a:lnTo>
                    <a:lnTo>
                      <a:pt x="2112" y="207"/>
                    </a:lnTo>
                    <a:lnTo>
                      <a:pt x="2108" y="203"/>
                    </a:lnTo>
                    <a:lnTo>
                      <a:pt x="2113" y="203"/>
                    </a:lnTo>
                    <a:lnTo>
                      <a:pt x="2117" y="203"/>
                    </a:lnTo>
                    <a:lnTo>
                      <a:pt x="2124" y="207"/>
                    </a:lnTo>
                    <a:lnTo>
                      <a:pt x="2125" y="212"/>
                    </a:lnTo>
                    <a:lnTo>
                      <a:pt x="2127" y="212"/>
                    </a:lnTo>
                    <a:lnTo>
                      <a:pt x="2127" y="210"/>
                    </a:lnTo>
                    <a:lnTo>
                      <a:pt x="2127" y="209"/>
                    </a:lnTo>
                    <a:lnTo>
                      <a:pt x="2131" y="209"/>
                    </a:lnTo>
                    <a:lnTo>
                      <a:pt x="2132" y="210"/>
                    </a:lnTo>
                    <a:lnTo>
                      <a:pt x="2132" y="212"/>
                    </a:lnTo>
                    <a:lnTo>
                      <a:pt x="2136" y="217"/>
                    </a:lnTo>
                    <a:lnTo>
                      <a:pt x="2139" y="228"/>
                    </a:lnTo>
                    <a:lnTo>
                      <a:pt x="2148" y="228"/>
                    </a:lnTo>
                    <a:lnTo>
                      <a:pt x="2148" y="231"/>
                    </a:lnTo>
                    <a:lnTo>
                      <a:pt x="2150" y="235"/>
                    </a:lnTo>
                    <a:lnTo>
                      <a:pt x="2152" y="238"/>
                    </a:lnTo>
                    <a:lnTo>
                      <a:pt x="2150" y="240"/>
                    </a:lnTo>
                    <a:lnTo>
                      <a:pt x="2152" y="243"/>
                    </a:lnTo>
                    <a:lnTo>
                      <a:pt x="2155" y="245"/>
                    </a:lnTo>
                    <a:lnTo>
                      <a:pt x="2158" y="242"/>
                    </a:lnTo>
                    <a:lnTo>
                      <a:pt x="2162" y="243"/>
                    </a:lnTo>
                    <a:lnTo>
                      <a:pt x="2165" y="247"/>
                    </a:lnTo>
                    <a:lnTo>
                      <a:pt x="2167" y="247"/>
                    </a:lnTo>
                    <a:lnTo>
                      <a:pt x="2167" y="247"/>
                    </a:lnTo>
                    <a:lnTo>
                      <a:pt x="2167" y="247"/>
                    </a:lnTo>
                    <a:lnTo>
                      <a:pt x="2167" y="243"/>
                    </a:lnTo>
                    <a:lnTo>
                      <a:pt x="2167" y="240"/>
                    </a:lnTo>
                    <a:lnTo>
                      <a:pt x="2171" y="242"/>
                    </a:lnTo>
                    <a:lnTo>
                      <a:pt x="2172" y="245"/>
                    </a:lnTo>
                    <a:lnTo>
                      <a:pt x="2174" y="247"/>
                    </a:lnTo>
                    <a:lnTo>
                      <a:pt x="2174" y="247"/>
                    </a:lnTo>
                    <a:lnTo>
                      <a:pt x="2172" y="242"/>
                    </a:lnTo>
                    <a:lnTo>
                      <a:pt x="2172" y="238"/>
                    </a:lnTo>
                    <a:lnTo>
                      <a:pt x="2171" y="235"/>
                    </a:lnTo>
                    <a:lnTo>
                      <a:pt x="2167" y="238"/>
                    </a:lnTo>
                    <a:lnTo>
                      <a:pt x="2162" y="238"/>
                    </a:lnTo>
                    <a:lnTo>
                      <a:pt x="2160" y="235"/>
                    </a:lnTo>
                    <a:lnTo>
                      <a:pt x="2162" y="233"/>
                    </a:lnTo>
                    <a:lnTo>
                      <a:pt x="2162" y="228"/>
                    </a:lnTo>
                    <a:lnTo>
                      <a:pt x="2155" y="224"/>
                    </a:lnTo>
                    <a:lnTo>
                      <a:pt x="2153" y="223"/>
                    </a:lnTo>
                    <a:lnTo>
                      <a:pt x="2152" y="219"/>
                    </a:lnTo>
                    <a:lnTo>
                      <a:pt x="2148" y="219"/>
                    </a:lnTo>
                    <a:lnTo>
                      <a:pt x="2143" y="223"/>
                    </a:lnTo>
                    <a:lnTo>
                      <a:pt x="2143" y="219"/>
                    </a:lnTo>
                    <a:lnTo>
                      <a:pt x="2148" y="217"/>
                    </a:lnTo>
                    <a:lnTo>
                      <a:pt x="2150" y="212"/>
                    </a:lnTo>
                    <a:lnTo>
                      <a:pt x="2155" y="205"/>
                    </a:lnTo>
                    <a:lnTo>
                      <a:pt x="2157" y="205"/>
                    </a:lnTo>
                    <a:lnTo>
                      <a:pt x="2157" y="207"/>
                    </a:lnTo>
                    <a:lnTo>
                      <a:pt x="2158" y="214"/>
                    </a:lnTo>
                    <a:lnTo>
                      <a:pt x="2162" y="216"/>
                    </a:lnTo>
                    <a:lnTo>
                      <a:pt x="2162" y="214"/>
                    </a:lnTo>
                    <a:lnTo>
                      <a:pt x="2160" y="210"/>
                    </a:lnTo>
                    <a:lnTo>
                      <a:pt x="2158" y="207"/>
                    </a:lnTo>
                    <a:lnTo>
                      <a:pt x="2160" y="207"/>
                    </a:lnTo>
                    <a:lnTo>
                      <a:pt x="2165" y="205"/>
                    </a:lnTo>
                    <a:lnTo>
                      <a:pt x="2167" y="202"/>
                    </a:lnTo>
                    <a:lnTo>
                      <a:pt x="2162" y="202"/>
                    </a:lnTo>
                    <a:lnTo>
                      <a:pt x="2162" y="200"/>
                    </a:lnTo>
                    <a:lnTo>
                      <a:pt x="2165" y="200"/>
                    </a:lnTo>
                    <a:lnTo>
                      <a:pt x="2167" y="200"/>
                    </a:lnTo>
                    <a:lnTo>
                      <a:pt x="2171" y="195"/>
                    </a:lnTo>
                    <a:lnTo>
                      <a:pt x="2174" y="195"/>
                    </a:lnTo>
                    <a:lnTo>
                      <a:pt x="2176" y="197"/>
                    </a:lnTo>
                    <a:lnTo>
                      <a:pt x="2178" y="197"/>
                    </a:lnTo>
                    <a:lnTo>
                      <a:pt x="2179" y="197"/>
                    </a:lnTo>
                    <a:lnTo>
                      <a:pt x="2181" y="200"/>
                    </a:lnTo>
                    <a:lnTo>
                      <a:pt x="2185" y="200"/>
                    </a:lnTo>
                    <a:lnTo>
                      <a:pt x="2190" y="202"/>
                    </a:lnTo>
                    <a:lnTo>
                      <a:pt x="2190" y="200"/>
                    </a:lnTo>
                    <a:lnTo>
                      <a:pt x="2202" y="202"/>
                    </a:lnTo>
                    <a:lnTo>
                      <a:pt x="2202" y="207"/>
                    </a:lnTo>
                    <a:lnTo>
                      <a:pt x="2202" y="209"/>
                    </a:lnTo>
                    <a:lnTo>
                      <a:pt x="2204" y="207"/>
                    </a:lnTo>
                    <a:lnTo>
                      <a:pt x="2204" y="205"/>
                    </a:lnTo>
                    <a:lnTo>
                      <a:pt x="2207" y="205"/>
                    </a:lnTo>
                    <a:lnTo>
                      <a:pt x="2207" y="209"/>
                    </a:lnTo>
                    <a:lnTo>
                      <a:pt x="2211" y="207"/>
                    </a:lnTo>
                    <a:lnTo>
                      <a:pt x="2212" y="203"/>
                    </a:lnTo>
                    <a:lnTo>
                      <a:pt x="2216" y="203"/>
                    </a:lnTo>
                    <a:lnTo>
                      <a:pt x="2216" y="207"/>
                    </a:lnTo>
                    <a:lnTo>
                      <a:pt x="2212" y="210"/>
                    </a:lnTo>
                    <a:lnTo>
                      <a:pt x="2212" y="212"/>
                    </a:lnTo>
                    <a:lnTo>
                      <a:pt x="2216" y="219"/>
                    </a:lnTo>
                    <a:lnTo>
                      <a:pt x="2216" y="224"/>
                    </a:lnTo>
                    <a:lnTo>
                      <a:pt x="2216" y="228"/>
                    </a:lnTo>
                    <a:lnTo>
                      <a:pt x="2218" y="228"/>
                    </a:lnTo>
                    <a:lnTo>
                      <a:pt x="2221" y="230"/>
                    </a:lnTo>
                    <a:lnTo>
                      <a:pt x="2225" y="231"/>
                    </a:lnTo>
                    <a:lnTo>
                      <a:pt x="2226" y="235"/>
                    </a:lnTo>
                    <a:lnTo>
                      <a:pt x="2225" y="238"/>
                    </a:lnTo>
                    <a:lnTo>
                      <a:pt x="2218" y="238"/>
                    </a:lnTo>
                    <a:lnTo>
                      <a:pt x="2212" y="238"/>
                    </a:lnTo>
                    <a:lnTo>
                      <a:pt x="2221" y="240"/>
                    </a:lnTo>
                    <a:lnTo>
                      <a:pt x="2225" y="243"/>
                    </a:lnTo>
                    <a:lnTo>
                      <a:pt x="2221" y="247"/>
                    </a:lnTo>
                    <a:lnTo>
                      <a:pt x="2218" y="247"/>
                    </a:lnTo>
                    <a:lnTo>
                      <a:pt x="2216" y="252"/>
                    </a:lnTo>
                    <a:lnTo>
                      <a:pt x="2212" y="250"/>
                    </a:lnTo>
                    <a:lnTo>
                      <a:pt x="2209" y="256"/>
                    </a:lnTo>
                    <a:lnTo>
                      <a:pt x="2205" y="256"/>
                    </a:lnTo>
                    <a:lnTo>
                      <a:pt x="2202" y="259"/>
                    </a:lnTo>
                    <a:lnTo>
                      <a:pt x="2205" y="256"/>
                    </a:lnTo>
                    <a:lnTo>
                      <a:pt x="2209" y="259"/>
                    </a:lnTo>
                    <a:lnTo>
                      <a:pt x="2211" y="261"/>
                    </a:lnTo>
                    <a:lnTo>
                      <a:pt x="2212" y="259"/>
                    </a:lnTo>
                    <a:lnTo>
                      <a:pt x="2216" y="259"/>
                    </a:lnTo>
                    <a:lnTo>
                      <a:pt x="2216" y="261"/>
                    </a:lnTo>
                    <a:lnTo>
                      <a:pt x="2218" y="266"/>
                    </a:lnTo>
                    <a:lnTo>
                      <a:pt x="2216" y="268"/>
                    </a:lnTo>
                    <a:lnTo>
                      <a:pt x="2216" y="273"/>
                    </a:lnTo>
                    <a:lnTo>
                      <a:pt x="2218" y="268"/>
                    </a:lnTo>
                    <a:lnTo>
                      <a:pt x="2225" y="268"/>
                    </a:lnTo>
                    <a:lnTo>
                      <a:pt x="2228" y="271"/>
                    </a:lnTo>
                    <a:lnTo>
                      <a:pt x="2226" y="275"/>
                    </a:lnTo>
                    <a:lnTo>
                      <a:pt x="2230" y="278"/>
                    </a:lnTo>
                    <a:lnTo>
                      <a:pt x="2225" y="282"/>
                    </a:lnTo>
                    <a:lnTo>
                      <a:pt x="2228" y="282"/>
                    </a:lnTo>
                    <a:lnTo>
                      <a:pt x="2228" y="287"/>
                    </a:lnTo>
                    <a:lnTo>
                      <a:pt x="2225" y="289"/>
                    </a:lnTo>
                    <a:lnTo>
                      <a:pt x="2225" y="292"/>
                    </a:lnTo>
                    <a:lnTo>
                      <a:pt x="2226" y="294"/>
                    </a:lnTo>
                    <a:lnTo>
                      <a:pt x="2226" y="290"/>
                    </a:lnTo>
                    <a:lnTo>
                      <a:pt x="2230" y="290"/>
                    </a:lnTo>
                    <a:lnTo>
                      <a:pt x="2231" y="292"/>
                    </a:lnTo>
                    <a:lnTo>
                      <a:pt x="2230" y="297"/>
                    </a:lnTo>
                    <a:lnTo>
                      <a:pt x="2235" y="296"/>
                    </a:lnTo>
                    <a:lnTo>
                      <a:pt x="2237" y="299"/>
                    </a:lnTo>
                    <a:lnTo>
                      <a:pt x="2237" y="296"/>
                    </a:lnTo>
                    <a:lnTo>
                      <a:pt x="2238" y="294"/>
                    </a:lnTo>
                    <a:lnTo>
                      <a:pt x="2240" y="296"/>
                    </a:lnTo>
                    <a:lnTo>
                      <a:pt x="2244" y="296"/>
                    </a:lnTo>
                    <a:lnTo>
                      <a:pt x="2244" y="301"/>
                    </a:lnTo>
                    <a:lnTo>
                      <a:pt x="2240" y="303"/>
                    </a:lnTo>
                    <a:lnTo>
                      <a:pt x="2238" y="299"/>
                    </a:lnTo>
                    <a:lnTo>
                      <a:pt x="2237" y="303"/>
                    </a:lnTo>
                    <a:lnTo>
                      <a:pt x="2240" y="306"/>
                    </a:lnTo>
                    <a:lnTo>
                      <a:pt x="2244" y="304"/>
                    </a:lnTo>
                    <a:lnTo>
                      <a:pt x="2244" y="310"/>
                    </a:lnTo>
                    <a:lnTo>
                      <a:pt x="2244" y="311"/>
                    </a:lnTo>
                    <a:lnTo>
                      <a:pt x="2240" y="313"/>
                    </a:lnTo>
                    <a:lnTo>
                      <a:pt x="2237" y="310"/>
                    </a:lnTo>
                    <a:lnTo>
                      <a:pt x="2235" y="306"/>
                    </a:lnTo>
                    <a:lnTo>
                      <a:pt x="2237" y="313"/>
                    </a:lnTo>
                    <a:lnTo>
                      <a:pt x="2235" y="315"/>
                    </a:lnTo>
                    <a:lnTo>
                      <a:pt x="2233" y="315"/>
                    </a:lnTo>
                    <a:lnTo>
                      <a:pt x="2231" y="313"/>
                    </a:lnTo>
                    <a:lnTo>
                      <a:pt x="2230" y="315"/>
                    </a:lnTo>
                    <a:lnTo>
                      <a:pt x="2226" y="313"/>
                    </a:lnTo>
                    <a:lnTo>
                      <a:pt x="2218" y="311"/>
                    </a:lnTo>
                    <a:lnTo>
                      <a:pt x="2216" y="313"/>
                    </a:lnTo>
                    <a:lnTo>
                      <a:pt x="2212" y="313"/>
                    </a:lnTo>
                    <a:lnTo>
                      <a:pt x="2212" y="311"/>
                    </a:lnTo>
                    <a:lnTo>
                      <a:pt x="2212" y="310"/>
                    </a:lnTo>
                    <a:lnTo>
                      <a:pt x="2211" y="310"/>
                    </a:lnTo>
                    <a:lnTo>
                      <a:pt x="2211" y="313"/>
                    </a:lnTo>
                    <a:lnTo>
                      <a:pt x="2209" y="313"/>
                    </a:lnTo>
                    <a:lnTo>
                      <a:pt x="2209" y="313"/>
                    </a:lnTo>
                    <a:lnTo>
                      <a:pt x="2211" y="316"/>
                    </a:lnTo>
                    <a:lnTo>
                      <a:pt x="2207" y="320"/>
                    </a:lnTo>
                    <a:lnTo>
                      <a:pt x="2205" y="320"/>
                    </a:lnTo>
                    <a:lnTo>
                      <a:pt x="2205" y="318"/>
                    </a:lnTo>
                    <a:lnTo>
                      <a:pt x="2204" y="318"/>
                    </a:lnTo>
                    <a:lnTo>
                      <a:pt x="2197" y="320"/>
                    </a:lnTo>
                    <a:lnTo>
                      <a:pt x="2195" y="318"/>
                    </a:lnTo>
                    <a:lnTo>
                      <a:pt x="2195" y="316"/>
                    </a:lnTo>
                    <a:lnTo>
                      <a:pt x="2193" y="311"/>
                    </a:lnTo>
                    <a:lnTo>
                      <a:pt x="2193" y="311"/>
                    </a:lnTo>
                    <a:lnTo>
                      <a:pt x="2185" y="306"/>
                    </a:lnTo>
                    <a:lnTo>
                      <a:pt x="2185" y="304"/>
                    </a:lnTo>
                    <a:lnTo>
                      <a:pt x="2185" y="303"/>
                    </a:lnTo>
                    <a:lnTo>
                      <a:pt x="2179" y="301"/>
                    </a:lnTo>
                    <a:lnTo>
                      <a:pt x="2178" y="304"/>
                    </a:lnTo>
                    <a:lnTo>
                      <a:pt x="2172" y="306"/>
                    </a:lnTo>
                    <a:lnTo>
                      <a:pt x="2171" y="310"/>
                    </a:lnTo>
                    <a:lnTo>
                      <a:pt x="2167" y="310"/>
                    </a:lnTo>
                    <a:lnTo>
                      <a:pt x="2167" y="306"/>
                    </a:lnTo>
                    <a:lnTo>
                      <a:pt x="2165" y="303"/>
                    </a:lnTo>
                    <a:lnTo>
                      <a:pt x="2167" y="306"/>
                    </a:lnTo>
                    <a:lnTo>
                      <a:pt x="2167" y="311"/>
                    </a:lnTo>
                    <a:lnTo>
                      <a:pt x="2167" y="315"/>
                    </a:lnTo>
                    <a:lnTo>
                      <a:pt x="2167" y="320"/>
                    </a:lnTo>
                    <a:lnTo>
                      <a:pt x="2160" y="329"/>
                    </a:lnTo>
                    <a:lnTo>
                      <a:pt x="2157" y="329"/>
                    </a:lnTo>
                    <a:lnTo>
                      <a:pt x="2157" y="322"/>
                    </a:lnTo>
                    <a:lnTo>
                      <a:pt x="2153" y="320"/>
                    </a:lnTo>
                    <a:lnTo>
                      <a:pt x="2150" y="323"/>
                    </a:lnTo>
                    <a:lnTo>
                      <a:pt x="2143" y="316"/>
                    </a:lnTo>
                    <a:lnTo>
                      <a:pt x="2143" y="313"/>
                    </a:lnTo>
                    <a:lnTo>
                      <a:pt x="2139" y="306"/>
                    </a:lnTo>
                    <a:lnTo>
                      <a:pt x="2138" y="304"/>
                    </a:lnTo>
                    <a:lnTo>
                      <a:pt x="2136" y="303"/>
                    </a:lnTo>
                    <a:lnTo>
                      <a:pt x="2134" y="301"/>
                    </a:lnTo>
                    <a:lnTo>
                      <a:pt x="2132" y="303"/>
                    </a:lnTo>
                    <a:lnTo>
                      <a:pt x="2134" y="304"/>
                    </a:lnTo>
                    <a:lnTo>
                      <a:pt x="2134" y="306"/>
                    </a:lnTo>
                    <a:lnTo>
                      <a:pt x="2136" y="310"/>
                    </a:lnTo>
                    <a:lnTo>
                      <a:pt x="2136" y="311"/>
                    </a:lnTo>
                    <a:lnTo>
                      <a:pt x="2129" y="310"/>
                    </a:lnTo>
                    <a:lnTo>
                      <a:pt x="2125" y="304"/>
                    </a:lnTo>
                    <a:lnTo>
                      <a:pt x="2124" y="304"/>
                    </a:lnTo>
                    <a:lnTo>
                      <a:pt x="2127" y="310"/>
                    </a:lnTo>
                    <a:lnTo>
                      <a:pt x="2124" y="310"/>
                    </a:lnTo>
                    <a:lnTo>
                      <a:pt x="2125" y="311"/>
                    </a:lnTo>
                    <a:lnTo>
                      <a:pt x="2131" y="311"/>
                    </a:lnTo>
                    <a:lnTo>
                      <a:pt x="2132" y="315"/>
                    </a:lnTo>
                    <a:lnTo>
                      <a:pt x="2131" y="318"/>
                    </a:lnTo>
                    <a:lnTo>
                      <a:pt x="2125" y="318"/>
                    </a:lnTo>
                    <a:lnTo>
                      <a:pt x="2125" y="320"/>
                    </a:lnTo>
                    <a:lnTo>
                      <a:pt x="2127" y="322"/>
                    </a:lnTo>
                    <a:lnTo>
                      <a:pt x="2138" y="334"/>
                    </a:lnTo>
                    <a:lnTo>
                      <a:pt x="2143" y="334"/>
                    </a:lnTo>
                    <a:lnTo>
                      <a:pt x="2148" y="334"/>
                    </a:lnTo>
                    <a:lnTo>
                      <a:pt x="2152" y="337"/>
                    </a:lnTo>
                    <a:lnTo>
                      <a:pt x="2153" y="339"/>
                    </a:lnTo>
                    <a:lnTo>
                      <a:pt x="2153" y="339"/>
                    </a:lnTo>
                    <a:lnTo>
                      <a:pt x="2150" y="337"/>
                    </a:lnTo>
                    <a:lnTo>
                      <a:pt x="2148" y="337"/>
                    </a:lnTo>
                    <a:lnTo>
                      <a:pt x="2150" y="341"/>
                    </a:lnTo>
                    <a:lnTo>
                      <a:pt x="2155" y="344"/>
                    </a:lnTo>
                    <a:lnTo>
                      <a:pt x="2157" y="350"/>
                    </a:lnTo>
                    <a:lnTo>
                      <a:pt x="2160" y="353"/>
                    </a:lnTo>
                    <a:lnTo>
                      <a:pt x="2160" y="360"/>
                    </a:lnTo>
                    <a:lnTo>
                      <a:pt x="2157" y="372"/>
                    </a:lnTo>
                    <a:lnTo>
                      <a:pt x="2158" y="379"/>
                    </a:lnTo>
                    <a:lnTo>
                      <a:pt x="2158" y="383"/>
                    </a:lnTo>
                    <a:lnTo>
                      <a:pt x="2160" y="386"/>
                    </a:lnTo>
                    <a:lnTo>
                      <a:pt x="2155" y="391"/>
                    </a:lnTo>
                    <a:lnTo>
                      <a:pt x="2155" y="396"/>
                    </a:lnTo>
                    <a:lnTo>
                      <a:pt x="2152" y="398"/>
                    </a:lnTo>
                    <a:lnTo>
                      <a:pt x="2153" y="396"/>
                    </a:lnTo>
                    <a:lnTo>
                      <a:pt x="2152" y="393"/>
                    </a:lnTo>
                    <a:lnTo>
                      <a:pt x="2145" y="400"/>
                    </a:lnTo>
                    <a:lnTo>
                      <a:pt x="2143" y="396"/>
                    </a:lnTo>
                    <a:lnTo>
                      <a:pt x="2139" y="400"/>
                    </a:lnTo>
                    <a:lnTo>
                      <a:pt x="2138" y="398"/>
                    </a:lnTo>
                    <a:lnTo>
                      <a:pt x="2136" y="396"/>
                    </a:lnTo>
                    <a:lnTo>
                      <a:pt x="2131" y="396"/>
                    </a:lnTo>
                    <a:lnTo>
                      <a:pt x="2125" y="391"/>
                    </a:lnTo>
                    <a:lnTo>
                      <a:pt x="2122" y="388"/>
                    </a:lnTo>
                    <a:lnTo>
                      <a:pt x="2117" y="388"/>
                    </a:lnTo>
                    <a:lnTo>
                      <a:pt x="2115" y="386"/>
                    </a:lnTo>
                    <a:lnTo>
                      <a:pt x="2113" y="386"/>
                    </a:lnTo>
                    <a:lnTo>
                      <a:pt x="2108" y="391"/>
                    </a:lnTo>
                    <a:lnTo>
                      <a:pt x="2105" y="391"/>
                    </a:lnTo>
                    <a:lnTo>
                      <a:pt x="2108" y="391"/>
                    </a:lnTo>
                    <a:lnTo>
                      <a:pt x="2115" y="391"/>
                    </a:lnTo>
                    <a:lnTo>
                      <a:pt x="2117" y="388"/>
                    </a:lnTo>
                    <a:lnTo>
                      <a:pt x="2125" y="391"/>
                    </a:lnTo>
                    <a:lnTo>
                      <a:pt x="2127" y="396"/>
                    </a:lnTo>
                    <a:lnTo>
                      <a:pt x="2122" y="398"/>
                    </a:lnTo>
                    <a:lnTo>
                      <a:pt x="2120" y="396"/>
                    </a:lnTo>
                    <a:lnTo>
                      <a:pt x="2117" y="396"/>
                    </a:lnTo>
                    <a:lnTo>
                      <a:pt x="2117" y="400"/>
                    </a:lnTo>
                    <a:lnTo>
                      <a:pt x="2113" y="396"/>
                    </a:lnTo>
                    <a:lnTo>
                      <a:pt x="2108" y="396"/>
                    </a:lnTo>
                    <a:lnTo>
                      <a:pt x="2112" y="396"/>
                    </a:lnTo>
                    <a:lnTo>
                      <a:pt x="2113" y="402"/>
                    </a:lnTo>
                    <a:lnTo>
                      <a:pt x="2117" y="403"/>
                    </a:lnTo>
                    <a:lnTo>
                      <a:pt x="2117" y="409"/>
                    </a:lnTo>
                    <a:lnTo>
                      <a:pt x="2117" y="416"/>
                    </a:lnTo>
                    <a:lnTo>
                      <a:pt x="2120" y="416"/>
                    </a:lnTo>
                    <a:lnTo>
                      <a:pt x="2120" y="416"/>
                    </a:lnTo>
                    <a:lnTo>
                      <a:pt x="2120" y="409"/>
                    </a:lnTo>
                    <a:lnTo>
                      <a:pt x="2122" y="407"/>
                    </a:lnTo>
                    <a:lnTo>
                      <a:pt x="2125" y="407"/>
                    </a:lnTo>
                    <a:lnTo>
                      <a:pt x="2125" y="405"/>
                    </a:lnTo>
                    <a:lnTo>
                      <a:pt x="2131" y="400"/>
                    </a:lnTo>
                    <a:lnTo>
                      <a:pt x="2134" y="400"/>
                    </a:lnTo>
                    <a:lnTo>
                      <a:pt x="2136" y="402"/>
                    </a:lnTo>
                    <a:lnTo>
                      <a:pt x="2136" y="403"/>
                    </a:lnTo>
                    <a:lnTo>
                      <a:pt x="2139" y="410"/>
                    </a:lnTo>
                    <a:lnTo>
                      <a:pt x="2143" y="412"/>
                    </a:lnTo>
                    <a:lnTo>
                      <a:pt x="2148" y="416"/>
                    </a:lnTo>
                    <a:lnTo>
                      <a:pt x="2153" y="416"/>
                    </a:lnTo>
                    <a:lnTo>
                      <a:pt x="2153" y="412"/>
                    </a:lnTo>
                    <a:lnTo>
                      <a:pt x="2153" y="410"/>
                    </a:lnTo>
                    <a:lnTo>
                      <a:pt x="2155" y="410"/>
                    </a:lnTo>
                    <a:lnTo>
                      <a:pt x="2162" y="416"/>
                    </a:lnTo>
                    <a:lnTo>
                      <a:pt x="2165" y="419"/>
                    </a:lnTo>
                    <a:lnTo>
                      <a:pt x="2162" y="419"/>
                    </a:lnTo>
                    <a:lnTo>
                      <a:pt x="2162" y="423"/>
                    </a:lnTo>
                    <a:lnTo>
                      <a:pt x="2167" y="428"/>
                    </a:lnTo>
                    <a:lnTo>
                      <a:pt x="2171" y="428"/>
                    </a:lnTo>
                    <a:lnTo>
                      <a:pt x="2171" y="426"/>
                    </a:lnTo>
                    <a:lnTo>
                      <a:pt x="2171" y="421"/>
                    </a:lnTo>
                    <a:lnTo>
                      <a:pt x="2174" y="426"/>
                    </a:lnTo>
                    <a:lnTo>
                      <a:pt x="2181" y="436"/>
                    </a:lnTo>
                    <a:lnTo>
                      <a:pt x="2179" y="435"/>
                    </a:lnTo>
                    <a:lnTo>
                      <a:pt x="2178" y="435"/>
                    </a:lnTo>
                    <a:lnTo>
                      <a:pt x="2176" y="435"/>
                    </a:lnTo>
                    <a:lnTo>
                      <a:pt x="2179" y="438"/>
                    </a:lnTo>
                    <a:lnTo>
                      <a:pt x="2176" y="442"/>
                    </a:lnTo>
                    <a:lnTo>
                      <a:pt x="2174" y="443"/>
                    </a:lnTo>
                    <a:lnTo>
                      <a:pt x="2176" y="447"/>
                    </a:lnTo>
                    <a:lnTo>
                      <a:pt x="2179" y="447"/>
                    </a:lnTo>
                    <a:lnTo>
                      <a:pt x="2181" y="443"/>
                    </a:lnTo>
                    <a:lnTo>
                      <a:pt x="2181" y="442"/>
                    </a:lnTo>
                    <a:lnTo>
                      <a:pt x="2185" y="443"/>
                    </a:lnTo>
                    <a:lnTo>
                      <a:pt x="2185" y="438"/>
                    </a:lnTo>
                    <a:lnTo>
                      <a:pt x="2188" y="443"/>
                    </a:lnTo>
                    <a:lnTo>
                      <a:pt x="2195" y="450"/>
                    </a:lnTo>
                    <a:lnTo>
                      <a:pt x="2204" y="450"/>
                    </a:lnTo>
                    <a:lnTo>
                      <a:pt x="2207" y="454"/>
                    </a:lnTo>
                    <a:lnTo>
                      <a:pt x="2205" y="457"/>
                    </a:lnTo>
                    <a:lnTo>
                      <a:pt x="2211" y="464"/>
                    </a:lnTo>
                    <a:lnTo>
                      <a:pt x="2212" y="464"/>
                    </a:lnTo>
                    <a:lnTo>
                      <a:pt x="2218" y="473"/>
                    </a:lnTo>
                    <a:lnTo>
                      <a:pt x="2218" y="482"/>
                    </a:lnTo>
                    <a:lnTo>
                      <a:pt x="2216" y="482"/>
                    </a:lnTo>
                    <a:lnTo>
                      <a:pt x="2216" y="483"/>
                    </a:lnTo>
                    <a:lnTo>
                      <a:pt x="2221" y="487"/>
                    </a:lnTo>
                    <a:lnTo>
                      <a:pt x="2221" y="490"/>
                    </a:lnTo>
                    <a:lnTo>
                      <a:pt x="2221" y="492"/>
                    </a:lnTo>
                    <a:lnTo>
                      <a:pt x="2216" y="489"/>
                    </a:lnTo>
                    <a:lnTo>
                      <a:pt x="2205" y="489"/>
                    </a:lnTo>
                    <a:lnTo>
                      <a:pt x="2202" y="487"/>
                    </a:lnTo>
                    <a:lnTo>
                      <a:pt x="2198" y="489"/>
                    </a:lnTo>
                    <a:lnTo>
                      <a:pt x="2195" y="487"/>
                    </a:lnTo>
                    <a:lnTo>
                      <a:pt x="2193" y="485"/>
                    </a:lnTo>
                    <a:lnTo>
                      <a:pt x="2193" y="483"/>
                    </a:lnTo>
                    <a:lnTo>
                      <a:pt x="2193" y="485"/>
                    </a:lnTo>
                    <a:lnTo>
                      <a:pt x="2193" y="487"/>
                    </a:lnTo>
                    <a:lnTo>
                      <a:pt x="2188" y="490"/>
                    </a:lnTo>
                    <a:lnTo>
                      <a:pt x="2185" y="490"/>
                    </a:lnTo>
                    <a:lnTo>
                      <a:pt x="2183" y="492"/>
                    </a:lnTo>
                    <a:lnTo>
                      <a:pt x="2185" y="494"/>
                    </a:lnTo>
                    <a:lnTo>
                      <a:pt x="2179" y="497"/>
                    </a:lnTo>
                    <a:lnTo>
                      <a:pt x="2176" y="497"/>
                    </a:lnTo>
                    <a:lnTo>
                      <a:pt x="2176" y="501"/>
                    </a:lnTo>
                    <a:lnTo>
                      <a:pt x="2178" y="503"/>
                    </a:lnTo>
                    <a:lnTo>
                      <a:pt x="2172" y="509"/>
                    </a:lnTo>
                    <a:lnTo>
                      <a:pt x="2171" y="511"/>
                    </a:lnTo>
                    <a:lnTo>
                      <a:pt x="2171" y="509"/>
                    </a:lnTo>
                    <a:lnTo>
                      <a:pt x="2167" y="509"/>
                    </a:lnTo>
                    <a:lnTo>
                      <a:pt x="2167" y="515"/>
                    </a:lnTo>
                    <a:lnTo>
                      <a:pt x="2171" y="520"/>
                    </a:lnTo>
                    <a:lnTo>
                      <a:pt x="2167" y="523"/>
                    </a:lnTo>
                    <a:lnTo>
                      <a:pt x="2165" y="522"/>
                    </a:lnTo>
                    <a:lnTo>
                      <a:pt x="2162" y="525"/>
                    </a:lnTo>
                    <a:lnTo>
                      <a:pt x="2165" y="529"/>
                    </a:lnTo>
                    <a:lnTo>
                      <a:pt x="2162" y="530"/>
                    </a:lnTo>
                    <a:lnTo>
                      <a:pt x="2158" y="532"/>
                    </a:lnTo>
                    <a:lnTo>
                      <a:pt x="2160" y="534"/>
                    </a:lnTo>
                    <a:lnTo>
                      <a:pt x="2160" y="537"/>
                    </a:lnTo>
                    <a:lnTo>
                      <a:pt x="2158" y="539"/>
                    </a:lnTo>
                    <a:lnTo>
                      <a:pt x="2157" y="537"/>
                    </a:lnTo>
                    <a:lnTo>
                      <a:pt x="2153" y="539"/>
                    </a:lnTo>
                    <a:lnTo>
                      <a:pt x="2155" y="541"/>
                    </a:lnTo>
                    <a:lnTo>
                      <a:pt x="2157" y="544"/>
                    </a:lnTo>
                    <a:lnTo>
                      <a:pt x="2153" y="548"/>
                    </a:lnTo>
                    <a:lnTo>
                      <a:pt x="2155" y="549"/>
                    </a:lnTo>
                    <a:lnTo>
                      <a:pt x="2153" y="553"/>
                    </a:lnTo>
                    <a:lnTo>
                      <a:pt x="2152" y="553"/>
                    </a:lnTo>
                    <a:lnTo>
                      <a:pt x="2150" y="551"/>
                    </a:lnTo>
                    <a:lnTo>
                      <a:pt x="2148" y="553"/>
                    </a:lnTo>
                    <a:lnTo>
                      <a:pt x="2148" y="553"/>
                    </a:lnTo>
                    <a:lnTo>
                      <a:pt x="2153" y="556"/>
                    </a:lnTo>
                    <a:lnTo>
                      <a:pt x="2152" y="560"/>
                    </a:lnTo>
                    <a:lnTo>
                      <a:pt x="2148" y="560"/>
                    </a:lnTo>
                    <a:lnTo>
                      <a:pt x="2148" y="562"/>
                    </a:lnTo>
                    <a:lnTo>
                      <a:pt x="2150" y="565"/>
                    </a:lnTo>
                    <a:lnTo>
                      <a:pt x="2152" y="569"/>
                    </a:lnTo>
                    <a:lnTo>
                      <a:pt x="2150" y="572"/>
                    </a:lnTo>
                    <a:lnTo>
                      <a:pt x="2152" y="574"/>
                    </a:lnTo>
                    <a:lnTo>
                      <a:pt x="2148" y="579"/>
                    </a:lnTo>
                    <a:lnTo>
                      <a:pt x="2148" y="583"/>
                    </a:lnTo>
                    <a:lnTo>
                      <a:pt x="2148" y="588"/>
                    </a:lnTo>
                    <a:lnTo>
                      <a:pt x="2145" y="595"/>
                    </a:lnTo>
                    <a:lnTo>
                      <a:pt x="2143" y="598"/>
                    </a:lnTo>
                    <a:lnTo>
                      <a:pt x="2143" y="602"/>
                    </a:lnTo>
                    <a:lnTo>
                      <a:pt x="2145" y="603"/>
                    </a:lnTo>
                    <a:lnTo>
                      <a:pt x="2148" y="605"/>
                    </a:lnTo>
                    <a:lnTo>
                      <a:pt x="2145" y="607"/>
                    </a:lnTo>
                    <a:lnTo>
                      <a:pt x="2150" y="612"/>
                    </a:lnTo>
                    <a:lnTo>
                      <a:pt x="2150" y="616"/>
                    </a:lnTo>
                    <a:lnTo>
                      <a:pt x="2148" y="616"/>
                    </a:lnTo>
                    <a:lnTo>
                      <a:pt x="2143" y="616"/>
                    </a:lnTo>
                    <a:lnTo>
                      <a:pt x="2139" y="612"/>
                    </a:lnTo>
                    <a:lnTo>
                      <a:pt x="2139" y="616"/>
                    </a:lnTo>
                    <a:lnTo>
                      <a:pt x="2134" y="607"/>
                    </a:lnTo>
                    <a:lnTo>
                      <a:pt x="2136" y="607"/>
                    </a:lnTo>
                    <a:lnTo>
                      <a:pt x="2134" y="607"/>
                    </a:lnTo>
                    <a:lnTo>
                      <a:pt x="2131" y="607"/>
                    </a:lnTo>
                    <a:lnTo>
                      <a:pt x="2127" y="607"/>
                    </a:lnTo>
                    <a:lnTo>
                      <a:pt x="2127" y="605"/>
                    </a:lnTo>
                    <a:lnTo>
                      <a:pt x="2117" y="598"/>
                    </a:lnTo>
                    <a:lnTo>
                      <a:pt x="2115" y="598"/>
                    </a:lnTo>
                    <a:lnTo>
                      <a:pt x="2108" y="602"/>
                    </a:lnTo>
                    <a:lnTo>
                      <a:pt x="2106" y="600"/>
                    </a:lnTo>
                    <a:lnTo>
                      <a:pt x="2103" y="602"/>
                    </a:lnTo>
                    <a:lnTo>
                      <a:pt x="2099" y="607"/>
                    </a:lnTo>
                    <a:lnTo>
                      <a:pt x="2094" y="607"/>
                    </a:lnTo>
                    <a:lnTo>
                      <a:pt x="2092" y="612"/>
                    </a:lnTo>
                    <a:lnTo>
                      <a:pt x="2091" y="616"/>
                    </a:lnTo>
                    <a:lnTo>
                      <a:pt x="2089" y="612"/>
                    </a:lnTo>
                    <a:lnTo>
                      <a:pt x="2091" y="617"/>
                    </a:lnTo>
                    <a:lnTo>
                      <a:pt x="2089" y="619"/>
                    </a:lnTo>
                    <a:lnTo>
                      <a:pt x="2089" y="624"/>
                    </a:lnTo>
                    <a:lnTo>
                      <a:pt x="2089" y="628"/>
                    </a:lnTo>
                    <a:lnTo>
                      <a:pt x="2085" y="635"/>
                    </a:lnTo>
                    <a:lnTo>
                      <a:pt x="2085" y="638"/>
                    </a:lnTo>
                    <a:lnTo>
                      <a:pt x="2084" y="635"/>
                    </a:lnTo>
                    <a:lnTo>
                      <a:pt x="2079" y="624"/>
                    </a:lnTo>
                    <a:lnTo>
                      <a:pt x="2079" y="619"/>
                    </a:lnTo>
                    <a:lnTo>
                      <a:pt x="2075" y="617"/>
                    </a:lnTo>
                    <a:lnTo>
                      <a:pt x="2073" y="616"/>
                    </a:lnTo>
                    <a:lnTo>
                      <a:pt x="2073" y="619"/>
                    </a:lnTo>
                    <a:lnTo>
                      <a:pt x="2068" y="626"/>
                    </a:lnTo>
                    <a:lnTo>
                      <a:pt x="2066" y="628"/>
                    </a:lnTo>
                    <a:lnTo>
                      <a:pt x="2066" y="631"/>
                    </a:lnTo>
                    <a:lnTo>
                      <a:pt x="2068" y="633"/>
                    </a:lnTo>
                    <a:lnTo>
                      <a:pt x="2066" y="640"/>
                    </a:lnTo>
                    <a:lnTo>
                      <a:pt x="2063" y="635"/>
                    </a:lnTo>
                    <a:lnTo>
                      <a:pt x="2061" y="635"/>
                    </a:lnTo>
                    <a:lnTo>
                      <a:pt x="2058" y="635"/>
                    </a:lnTo>
                    <a:lnTo>
                      <a:pt x="2058" y="635"/>
                    </a:lnTo>
                    <a:lnTo>
                      <a:pt x="2056" y="638"/>
                    </a:lnTo>
                    <a:lnTo>
                      <a:pt x="2054" y="638"/>
                    </a:lnTo>
                    <a:lnTo>
                      <a:pt x="2051" y="638"/>
                    </a:lnTo>
                    <a:lnTo>
                      <a:pt x="2047" y="638"/>
                    </a:lnTo>
                    <a:lnTo>
                      <a:pt x="2047" y="640"/>
                    </a:lnTo>
                    <a:lnTo>
                      <a:pt x="2049" y="643"/>
                    </a:lnTo>
                    <a:lnTo>
                      <a:pt x="2047" y="643"/>
                    </a:lnTo>
                    <a:lnTo>
                      <a:pt x="2046" y="647"/>
                    </a:lnTo>
                    <a:lnTo>
                      <a:pt x="2046" y="650"/>
                    </a:lnTo>
                    <a:lnTo>
                      <a:pt x="2049" y="654"/>
                    </a:lnTo>
                    <a:lnTo>
                      <a:pt x="2051" y="659"/>
                    </a:lnTo>
                    <a:lnTo>
                      <a:pt x="2049" y="659"/>
                    </a:lnTo>
                    <a:lnTo>
                      <a:pt x="2049" y="661"/>
                    </a:lnTo>
                    <a:lnTo>
                      <a:pt x="2052" y="663"/>
                    </a:lnTo>
                    <a:lnTo>
                      <a:pt x="2056" y="666"/>
                    </a:lnTo>
                    <a:lnTo>
                      <a:pt x="2056" y="666"/>
                    </a:lnTo>
                    <a:lnTo>
                      <a:pt x="2054" y="666"/>
                    </a:lnTo>
                    <a:lnTo>
                      <a:pt x="2054" y="669"/>
                    </a:lnTo>
                    <a:lnTo>
                      <a:pt x="2056" y="671"/>
                    </a:lnTo>
                    <a:lnTo>
                      <a:pt x="2058" y="675"/>
                    </a:lnTo>
                    <a:lnTo>
                      <a:pt x="2058" y="675"/>
                    </a:lnTo>
                    <a:lnTo>
                      <a:pt x="2056" y="675"/>
                    </a:lnTo>
                    <a:lnTo>
                      <a:pt x="2052" y="675"/>
                    </a:lnTo>
                    <a:lnTo>
                      <a:pt x="2052" y="675"/>
                    </a:lnTo>
                    <a:lnTo>
                      <a:pt x="2056" y="680"/>
                    </a:lnTo>
                    <a:lnTo>
                      <a:pt x="2058" y="678"/>
                    </a:lnTo>
                    <a:lnTo>
                      <a:pt x="2058" y="682"/>
                    </a:lnTo>
                    <a:lnTo>
                      <a:pt x="2058" y="685"/>
                    </a:lnTo>
                    <a:lnTo>
                      <a:pt x="2058" y="689"/>
                    </a:lnTo>
                    <a:lnTo>
                      <a:pt x="2056" y="692"/>
                    </a:lnTo>
                    <a:lnTo>
                      <a:pt x="2058" y="697"/>
                    </a:lnTo>
                    <a:lnTo>
                      <a:pt x="2056" y="699"/>
                    </a:lnTo>
                    <a:lnTo>
                      <a:pt x="2058" y="703"/>
                    </a:lnTo>
                    <a:lnTo>
                      <a:pt x="2058" y="704"/>
                    </a:lnTo>
                    <a:lnTo>
                      <a:pt x="2058" y="708"/>
                    </a:lnTo>
                    <a:lnTo>
                      <a:pt x="2061" y="715"/>
                    </a:lnTo>
                    <a:lnTo>
                      <a:pt x="2058" y="716"/>
                    </a:lnTo>
                    <a:lnTo>
                      <a:pt x="2063" y="716"/>
                    </a:lnTo>
                    <a:lnTo>
                      <a:pt x="2063" y="722"/>
                    </a:lnTo>
                    <a:lnTo>
                      <a:pt x="2068" y="727"/>
                    </a:lnTo>
                    <a:lnTo>
                      <a:pt x="2073" y="729"/>
                    </a:lnTo>
                    <a:lnTo>
                      <a:pt x="2075" y="727"/>
                    </a:lnTo>
                    <a:lnTo>
                      <a:pt x="2075" y="725"/>
                    </a:lnTo>
                    <a:lnTo>
                      <a:pt x="2070" y="720"/>
                    </a:lnTo>
                    <a:lnTo>
                      <a:pt x="2070" y="716"/>
                    </a:lnTo>
                    <a:lnTo>
                      <a:pt x="2073" y="716"/>
                    </a:lnTo>
                    <a:lnTo>
                      <a:pt x="2077" y="716"/>
                    </a:lnTo>
                    <a:lnTo>
                      <a:pt x="2082" y="720"/>
                    </a:lnTo>
                    <a:lnTo>
                      <a:pt x="2085" y="720"/>
                    </a:lnTo>
                    <a:lnTo>
                      <a:pt x="2089" y="722"/>
                    </a:lnTo>
                    <a:lnTo>
                      <a:pt x="2089" y="725"/>
                    </a:lnTo>
                    <a:lnTo>
                      <a:pt x="2085" y="725"/>
                    </a:lnTo>
                    <a:lnTo>
                      <a:pt x="2089" y="729"/>
                    </a:lnTo>
                    <a:lnTo>
                      <a:pt x="2085" y="730"/>
                    </a:lnTo>
                    <a:lnTo>
                      <a:pt x="2089" y="734"/>
                    </a:lnTo>
                    <a:lnTo>
                      <a:pt x="2085" y="736"/>
                    </a:lnTo>
                    <a:lnTo>
                      <a:pt x="2085" y="739"/>
                    </a:lnTo>
                    <a:lnTo>
                      <a:pt x="2089" y="744"/>
                    </a:lnTo>
                    <a:lnTo>
                      <a:pt x="2089" y="748"/>
                    </a:lnTo>
                    <a:lnTo>
                      <a:pt x="2089" y="756"/>
                    </a:lnTo>
                    <a:lnTo>
                      <a:pt x="2092" y="756"/>
                    </a:lnTo>
                    <a:lnTo>
                      <a:pt x="2094" y="756"/>
                    </a:lnTo>
                    <a:lnTo>
                      <a:pt x="2094" y="753"/>
                    </a:lnTo>
                    <a:lnTo>
                      <a:pt x="2098" y="753"/>
                    </a:lnTo>
                    <a:lnTo>
                      <a:pt x="2098" y="749"/>
                    </a:lnTo>
                    <a:lnTo>
                      <a:pt x="2099" y="753"/>
                    </a:lnTo>
                    <a:lnTo>
                      <a:pt x="2103" y="753"/>
                    </a:lnTo>
                    <a:lnTo>
                      <a:pt x="2103" y="762"/>
                    </a:lnTo>
                    <a:lnTo>
                      <a:pt x="2112" y="769"/>
                    </a:lnTo>
                    <a:lnTo>
                      <a:pt x="2113" y="774"/>
                    </a:lnTo>
                    <a:lnTo>
                      <a:pt x="2112" y="776"/>
                    </a:lnTo>
                    <a:lnTo>
                      <a:pt x="2112" y="779"/>
                    </a:lnTo>
                    <a:lnTo>
                      <a:pt x="2108" y="781"/>
                    </a:lnTo>
                    <a:lnTo>
                      <a:pt x="2105" y="779"/>
                    </a:lnTo>
                    <a:lnTo>
                      <a:pt x="2099" y="776"/>
                    </a:lnTo>
                    <a:lnTo>
                      <a:pt x="2099" y="772"/>
                    </a:lnTo>
                    <a:lnTo>
                      <a:pt x="2101" y="767"/>
                    </a:lnTo>
                    <a:lnTo>
                      <a:pt x="2101" y="763"/>
                    </a:lnTo>
                    <a:lnTo>
                      <a:pt x="2099" y="760"/>
                    </a:lnTo>
                    <a:lnTo>
                      <a:pt x="2098" y="762"/>
                    </a:lnTo>
                    <a:lnTo>
                      <a:pt x="2099" y="763"/>
                    </a:lnTo>
                    <a:lnTo>
                      <a:pt x="2099" y="767"/>
                    </a:lnTo>
                    <a:lnTo>
                      <a:pt x="2098" y="767"/>
                    </a:lnTo>
                    <a:lnTo>
                      <a:pt x="2092" y="772"/>
                    </a:lnTo>
                    <a:lnTo>
                      <a:pt x="2092" y="774"/>
                    </a:lnTo>
                    <a:lnTo>
                      <a:pt x="2098" y="774"/>
                    </a:lnTo>
                    <a:lnTo>
                      <a:pt x="2098" y="776"/>
                    </a:lnTo>
                    <a:lnTo>
                      <a:pt x="2094" y="779"/>
                    </a:lnTo>
                    <a:lnTo>
                      <a:pt x="2098" y="784"/>
                    </a:lnTo>
                    <a:lnTo>
                      <a:pt x="2098" y="786"/>
                    </a:lnTo>
                    <a:lnTo>
                      <a:pt x="2098" y="800"/>
                    </a:lnTo>
                    <a:lnTo>
                      <a:pt x="2098" y="802"/>
                    </a:lnTo>
                    <a:lnTo>
                      <a:pt x="2098" y="803"/>
                    </a:lnTo>
                    <a:lnTo>
                      <a:pt x="2108" y="817"/>
                    </a:lnTo>
                    <a:lnTo>
                      <a:pt x="2108" y="817"/>
                    </a:lnTo>
                    <a:lnTo>
                      <a:pt x="2117" y="826"/>
                    </a:lnTo>
                    <a:lnTo>
                      <a:pt x="2120" y="826"/>
                    </a:lnTo>
                    <a:lnTo>
                      <a:pt x="2117" y="831"/>
                    </a:lnTo>
                    <a:lnTo>
                      <a:pt x="2117" y="835"/>
                    </a:lnTo>
                    <a:lnTo>
                      <a:pt x="2108" y="838"/>
                    </a:lnTo>
                    <a:lnTo>
                      <a:pt x="2106" y="838"/>
                    </a:lnTo>
                    <a:lnTo>
                      <a:pt x="2101" y="840"/>
                    </a:lnTo>
                    <a:lnTo>
                      <a:pt x="2098" y="840"/>
                    </a:lnTo>
                    <a:lnTo>
                      <a:pt x="2099" y="842"/>
                    </a:lnTo>
                    <a:lnTo>
                      <a:pt x="2098" y="849"/>
                    </a:lnTo>
                    <a:lnTo>
                      <a:pt x="2098" y="852"/>
                    </a:lnTo>
                    <a:lnTo>
                      <a:pt x="2094" y="854"/>
                    </a:lnTo>
                    <a:lnTo>
                      <a:pt x="2098" y="859"/>
                    </a:lnTo>
                    <a:lnTo>
                      <a:pt x="2094" y="866"/>
                    </a:lnTo>
                    <a:lnTo>
                      <a:pt x="2098" y="876"/>
                    </a:lnTo>
                    <a:lnTo>
                      <a:pt x="2103" y="878"/>
                    </a:lnTo>
                    <a:lnTo>
                      <a:pt x="2103" y="883"/>
                    </a:lnTo>
                    <a:lnTo>
                      <a:pt x="2108" y="885"/>
                    </a:lnTo>
                    <a:lnTo>
                      <a:pt x="2108" y="890"/>
                    </a:lnTo>
                    <a:lnTo>
                      <a:pt x="2106" y="889"/>
                    </a:lnTo>
                    <a:lnTo>
                      <a:pt x="2105" y="889"/>
                    </a:lnTo>
                    <a:lnTo>
                      <a:pt x="2101" y="890"/>
                    </a:lnTo>
                    <a:lnTo>
                      <a:pt x="2098" y="894"/>
                    </a:lnTo>
                    <a:lnTo>
                      <a:pt x="2098" y="890"/>
                    </a:lnTo>
                    <a:lnTo>
                      <a:pt x="2091" y="896"/>
                    </a:lnTo>
                    <a:lnTo>
                      <a:pt x="2089" y="894"/>
                    </a:lnTo>
                    <a:lnTo>
                      <a:pt x="2085" y="897"/>
                    </a:lnTo>
                    <a:lnTo>
                      <a:pt x="2089" y="899"/>
                    </a:lnTo>
                    <a:lnTo>
                      <a:pt x="2091" y="897"/>
                    </a:lnTo>
                    <a:lnTo>
                      <a:pt x="2091" y="902"/>
                    </a:lnTo>
                    <a:lnTo>
                      <a:pt x="2089" y="904"/>
                    </a:lnTo>
                    <a:lnTo>
                      <a:pt x="2092" y="908"/>
                    </a:lnTo>
                    <a:lnTo>
                      <a:pt x="2091" y="909"/>
                    </a:lnTo>
                    <a:lnTo>
                      <a:pt x="2089" y="909"/>
                    </a:lnTo>
                    <a:lnTo>
                      <a:pt x="2092" y="913"/>
                    </a:lnTo>
                    <a:lnTo>
                      <a:pt x="2091" y="916"/>
                    </a:lnTo>
                    <a:lnTo>
                      <a:pt x="2092" y="916"/>
                    </a:lnTo>
                    <a:lnTo>
                      <a:pt x="2094" y="916"/>
                    </a:lnTo>
                    <a:lnTo>
                      <a:pt x="2098" y="918"/>
                    </a:lnTo>
                    <a:lnTo>
                      <a:pt x="2098" y="922"/>
                    </a:lnTo>
                    <a:lnTo>
                      <a:pt x="2094" y="927"/>
                    </a:lnTo>
                    <a:lnTo>
                      <a:pt x="2098" y="930"/>
                    </a:lnTo>
                    <a:lnTo>
                      <a:pt x="2098" y="937"/>
                    </a:lnTo>
                    <a:lnTo>
                      <a:pt x="2094" y="941"/>
                    </a:lnTo>
                    <a:lnTo>
                      <a:pt x="2094" y="941"/>
                    </a:lnTo>
                    <a:lnTo>
                      <a:pt x="2094" y="944"/>
                    </a:lnTo>
                    <a:lnTo>
                      <a:pt x="2089" y="948"/>
                    </a:lnTo>
                    <a:lnTo>
                      <a:pt x="2089" y="953"/>
                    </a:lnTo>
                    <a:lnTo>
                      <a:pt x="2089" y="953"/>
                    </a:lnTo>
                    <a:lnTo>
                      <a:pt x="2085" y="960"/>
                    </a:lnTo>
                    <a:lnTo>
                      <a:pt x="2084" y="969"/>
                    </a:lnTo>
                    <a:lnTo>
                      <a:pt x="2085" y="963"/>
                    </a:lnTo>
                    <a:lnTo>
                      <a:pt x="2084" y="962"/>
                    </a:lnTo>
                    <a:lnTo>
                      <a:pt x="2084" y="958"/>
                    </a:lnTo>
                    <a:lnTo>
                      <a:pt x="2082" y="956"/>
                    </a:lnTo>
                    <a:lnTo>
                      <a:pt x="2075" y="955"/>
                    </a:lnTo>
                    <a:lnTo>
                      <a:pt x="2072" y="949"/>
                    </a:lnTo>
                    <a:lnTo>
                      <a:pt x="2072" y="944"/>
                    </a:lnTo>
                    <a:lnTo>
                      <a:pt x="2066" y="929"/>
                    </a:lnTo>
                    <a:lnTo>
                      <a:pt x="2061" y="922"/>
                    </a:lnTo>
                    <a:lnTo>
                      <a:pt x="2063" y="922"/>
                    </a:lnTo>
                    <a:lnTo>
                      <a:pt x="2066" y="922"/>
                    </a:lnTo>
                    <a:lnTo>
                      <a:pt x="2066" y="916"/>
                    </a:lnTo>
                    <a:lnTo>
                      <a:pt x="2063" y="918"/>
                    </a:lnTo>
                    <a:lnTo>
                      <a:pt x="2061" y="918"/>
                    </a:lnTo>
                    <a:lnTo>
                      <a:pt x="2054" y="916"/>
                    </a:lnTo>
                    <a:lnTo>
                      <a:pt x="2040" y="894"/>
                    </a:lnTo>
                    <a:lnTo>
                      <a:pt x="2028" y="878"/>
                    </a:lnTo>
                    <a:lnTo>
                      <a:pt x="2028" y="873"/>
                    </a:lnTo>
                    <a:lnTo>
                      <a:pt x="2025" y="868"/>
                    </a:lnTo>
                    <a:lnTo>
                      <a:pt x="2016" y="854"/>
                    </a:lnTo>
                    <a:lnTo>
                      <a:pt x="2004" y="835"/>
                    </a:lnTo>
                    <a:lnTo>
                      <a:pt x="1999" y="817"/>
                    </a:lnTo>
                    <a:lnTo>
                      <a:pt x="1999" y="810"/>
                    </a:lnTo>
                    <a:lnTo>
                      <a:pt x="1993" y="803"/>
                    </a:lnTo>
                    <a:lnTo>
                      <a:pt x="1993" y="793"/>
                    </a:lnTo>
                    <a:lnTo>
                      <a:pt x="1990" y="786"/>
                    </a:lnTo>
                    <a:lnTo>
                      <a:pt x="1990" y="779"/>
                    </a:lnTo>
                    <a:lnTo>
                      <a:pt x="1993" y="776"/>
                    </a:lnTo>
                    <a:lnTo>
                      <a:pt x="1993" y="769"/>
                    </a:lnTo>
                    <a:lnTo>
                      <a:pt x="1997" y="769"/>
                    </a:lnTo>
                    <a:lnTo>
                      <a:pt x="1995" y="765"/>
                    </a:lnTo>
                    <a:lnTo>
                      <a:pt x="1997" y="763"/>
                    </a:lnTo>
                    <a:lnTo>
                      <a:pt x="1997" y="756"/>
                    </a:lnTo>
                    <a:lnTo>
                      <a:pt x="1990" y="744"/>
                    </a:lnTo>
                    <a:lnTo>
                      <a:pt x="1985" y="744"/>
                    </a:lnTo>
                    <a:lnTo>
                      <a:pt x="1985" y="744"/>
                    </a:lnTo>
                    <a:lnTo>
                      <a:pt x="1990" y="741"/>
                    </a:lnTo>
                    <a:lnTo>
                      <a:pt x="1995" y="744"/>
                    </a:lnTo>
                    <a:lnTo>
                      <a:pt x="2000" y="739"/>
                    </a:lnTo>
                    <a:lnTo>
                      <a:pt x="1999" y="737"/>
                    </a:lnTo>
                    <a:lnTo>
                      <a:pt x="1999" y="730"/>
                    </a:lnTo>
                    <a:lnTo>
                      <a:pt x="2004" y="729"/>
                    </a:lnTo>
                    <a:lnTo>
                      <a:pt x="2009" y="730"/>
                    </a:lnTo>
                    <a:lnTo>
                      <a:pt x="2004" y="725"/>
                    </a:lnTo>
                    <a:lnTo>
                      <a:pt x="2011" y="716"/>
                    </a:lnTo>
                    <a:lnTo>
                      <a:pt x="2009" y="709"/>
                    </a:lnTo>
                    <a:lnTo>
                      <a:pt x="2009" y="703"/>
                    </a:lnTo>
                    <a:lnTo>
                      <a:pt x="2007" y="699"/>
                    </a:lnTo>
                    <a:lnTo>
                      <a:pt x="2009" y="697"/>
                    </a:lnTo>
                    <a:lnTo>
                      <a:pt x="2009" y="692"/>
                    </a:lnTo>
                    <a:lnTo>
                      <a:pt x="2009" y="690"/>
                    </a:lnTo>
                    <a:lnTo>
                      <a:pt x="2009" y="685"/>
                    </a:lnTo>
                    <a:lnTo>
                      <a:pt x="2013" y="685"/>
                    </a:lnTo>
                    <a:lnTo>
                      <a:pt x="2009" y="682"/>
                    </a:lnTo>
                    <a:lnTo>
                      <a:pt x="2009" y="678"/>
                    </a:lnTo>
                    <a:lnTo>
                      <a:pt x="2009" y="676"/>
                    </a:lnTo>
                    <a:lnTo>
                      <a:pt x="2011" y="669"/>
                    </a:lnTo>
                    <a:lnTo>
                      <a:pt x="2009" y="669"/>
                    </a:lnTo>
                    <a:lnTo>
                      <a:pt x="2009" y="666"/>
                    </a:lnTo>
                    <a:lnTo>
                      <a:pt x="2013" y="663"/>
                    </a:lnTo>
                    <a:lnTo>
                      <a:pt x="2016" y="663"/>
                    </a:lnTo>
                    <a:lnTo>
                      <a:pt x="2013" y="656"/>
                    </a:lnTo>
                    <a:lnTo>
                      <a:pt x="2016" y="649"/>
                    </a:lnTo>
                    <a:lnTo>
                      <a:pt x="2013" y="647"/>
                    </a:lnTo>
                    <a:lnTo>
                      <a:pt x="2013" y="647"/>
                    </a:lnTo>
                    <a:lnTo>
                      <a:pt x="2016" y="640"/>
                    </a:lnTo>
                    <a:lnTo>
                      <a:pt x="2016" y="635"/>
                    </a:lnTo>
                    <a:lnTo>
                      <a:pt x="2013" y="635"/>
                    </a:lnTo>
                    <a:lnTo>
                      <a:pt x="2013" y="633"/>
                    </a:lnTo>
                    <a:lnTo>
                      <a:pt x="2013" y="629"/>
                    </a:lnTo>
                    <a:lnTo>
                      <a:pt x="2013" y="626"/>
                    </a:lnTo>
                    <a:lnTo>
                      <a:pt x="2016" y="624"/>
                    </a:lnTo>
                    <a:lnTo>
                      <a:pt x="2016" y="623"/>
                    </a:lnTo>
                    <a:lnTo>
                      <a:pt x="2019" y="621"/>
                    </a:lnTo>
                    <a:lnTo>
                      <a:pt x="2021" y="617"/>
                    </a:lnTo>
                    <a:lnTo>
                      <a:pt x="2025" y="612"/>
                    </a:lnTo>
                    <a:lnTo>
                      <a:pt x="2026" y="612"/>
                    </a:lnTo>
                    <a:lnTo>
                      <a:pt x="2030" y="612"/>
                    </a:lnTo>
                    <a:lnTo>
                      <a:pt x="2032" y="612"/>
                    </a:lnTo>
                    <a:lnTo>
                      <a:pt x="2033" y="610"/>
                    </a:lnTo>
                    <a:lnTo>
                      <a:pt x="2032" y="607"/>
                    </a:lnTo>
                    <a:lnTo>
                      <a:pt x="2028" y="607"/>
                    </a:lnTo>
                    <a:lnTo>
                      <a:pt x="2026" y="607"/>
                    </a:lnTo>
                    <a:lnTo>
                      <a:pt x="2023" y="607"/>
                    </a:lnTo>
                    <a:lnTo>
                      <a:pt x="2023" y="600"/>
                    </a:lnTo>
                    <a:lnTo>
                      <a:pt x="2025" y="595"/>
                    </a:lnTo>
                    <a:lnTo>
                      <a:pt x="2025" y="593"/>
                    </a:lnTo>
                    <a:lnTo>
                      <a:pt x="2023" y="589"/>
                    </a:lnTo>
                    <a:lnTo>
                      <a:pt x="2021" y="588"/>
                    </a:lnTo>
                    <a:lnTo>
                      <a:pt x="2019" y="591"/>
                    </a:lnTo>
                    <a:lnTo>
                      <a:pt x="2018" y="591"/>
                    </a:lnTo>
                    <a:lnTo>
                      <a:pt x="2018" y="584"/>
                    </a:lnTo>
                    <a:lnTo>
                      <a:pt x="2019" y="583"/>
                    </a:lnTo>
                    <a:lnTo>
                      <a:pt x="2019" y="579"/>
                    </a:lnTo>
                    <a:lnTo>
                      <a:pt x="2018" y="576"/>
                    </a:lnTo>
                    <a:lnTo>
                      <a:pt x="2016" y="574"/>
                    </a:lnTo>
                    <a:lnTo>
                      <a:pt x="2016" y="572"/>
                    </a:lnTo>
                    <a:lnTo>
                      <a:pt x="2016" y="572"/>
                    </a:lnTo>
                    <a:lnTo>
                      <a:pt x="2016" y="570"/>
                    </a:lnTo>
                    <a:lnTo>
                      <a:pt x="2013" y="565"/>
                    </a:lnTo>
                    <a:lnTo>
                      <a:pt x="2011" y="562"/>
                    </a:lnTo>
                    <a:lnTo>
                      <a:pt x="2009" y="560"/>
                    </a:lnTo>
                    <a:lnTo>
                      <a:pt x="2009" y="556"/>
                    </a:lnTo>
                    <a:lnTo>
                      <a:pt x="2007" y="553"/>
                    </a:lnTo>
                    <a:lnTo>
                      <a:pt x="2007" y="551"/>
                    </a:lnTo>
                    <a:lnTo>
                      <a:pt x="2013" y="546"/>
                    </a:lnTo>
                    <a:lnTo>
                      <a:pt x="2016" y="548"/>
                    </a:lnTo>
                    <a:lnTo>
                      <a:pt x="2018" y="546"/>
                    </a:lnTo>
                    <a:lnTo>
                      <a:pt x="2016" y="544"/>
                    </a:lnTo>
                    <a:lnTo>
                      <a:pt x="2021" y="541"/>
                    </a:lnTo>
                    <a:lnTo>
                      <a:pt x="2019" y="543"/>
                    </a:lnTo>
                    <a:lnTo>
                      <a:pt x="2016" y="541"/>
                    </a:lnTo>
                    <a:lnTo>
                      <a:pt x="2013" y="541"/>
                    </a:lnTo>
                    <a:lnTo>
                      <a:pt x="2009" y="541"/>
                    </a:lnTo>
                    <a:lnTo>
                      <a:pt x="2004" y="537"/>
                    </a:lnTo>
                    <a:lnTo>
                      <a:pt x="2002" y="537"/>
                    </a:lnTo>
                    <a:lnTo>
                      <a:pt x="1999" y="537"/>
                    </a:lnTo>
                    <a:lnTo>
                      <a:pt x="1995" y="541"/>
                    </a:lnTo>
                    <a:lnTo>
                      <a:pt x="1993" y="541"/>
                    </a:lnTo>
                    <a:lnTo>
                      <a:pt x="1988" y="546"/>
                    </a:lnTo>
                    <a:lnTo>
                      <a:pt x="1990" y="548"/>
                    </a:lnTo>
                    <a:lnTo>
                      <a:pt x="1990" y="551"/>
                    </a:lnTo>
                    <a:lnTo>
                      <a:pt x="1993" y="553"/>
                    </a:lnTo>
                    <a:lnTo>
                      <a:pt x="1993" y="556"/>
                    </a:lnTo>
                    <a:lnTo>
                      <a:pt x="1993" y="560"/>
                    </a:lnTo>
                    <a:lnTo>
                      <a:pt x="1993" y="565"/>
                    </a:lnTo>
                    <a:lnTo>
                      <a:pt x="1995" y="565"/>
                    </a:lnTo>
                    <a:lnTo>
                      <a:pt x="1995" y="567"/>
                    </a:lnTo>
                    <a:lnTo>
                      <a:pt x="1999" y="569"/>
                    </a:lnTo>
                    <a:lnTo>
                      <a:pt x="2000" y="576"/>
                    </a:lnTo>
                    <a:lnTo>
                      <a:pt x="2004" y="579"/>
                    </a:lnTo>
                    <a:lnTo>
                      <a:pt x="2004" y="583"/>
                    </a:lnTo>
                    <a:lnTo>
                      <a:pt x="2007" y="584"/>
                    </a:lnTo>
                    <a:lnTo>
                      <a:pt x="2004" y="588"/>
                    </a:lnTo>
                    <a:lnTo>
                      <a:pt x="2004" y="584"/>
                    </a:lnTo>
                    <a:lnTo>
                      <a:pt x="2002" y="583"/>
                    </a:lnTo>
                    <a:lnTo>
                      <a:pt x="1997" y="584"/>
                    </a:lnTo>
                    <a:lnTo>
                      <a:pt x="1993" y="584"/>
                    </a:lnTo>
                    <a:lnTo>
                      <a:pt x="1993" y="589"/>
                    </a:lnTo>
                    <a:lnTo>
                      <a:pt x="1993" y="591"/>
                    </a:lnTo>
                    <a:lnTo>
                      <a:pt x="1993" y="596"/>
                    </a:lnTo>
                    <a:lnTo>
                      <a:pt x="1993" y="598"/>
                    </a:lnTo>
                    <a:lnTo>
                      <a:pt x="1993" y="600"/>
                    </a:lnTo>
                    <a:lnTo>
                      <a:pt x="1993" y="600"/>
                    </a:lnTo>
                    <a:lnTo>
                      <a:pt x="1993" y="603"/>
                    </a:lnTo>
                    <a:lnTo>
                      <a:pt x="1990" y="607"/>
                    </a:lnTo>
                    <a:lnTo>
                      <a:pt x="1993" y="607"/>
                    </a:lnTo>
                    <a:lnTo>
                      <a:pt x="1990" y="610"/>
                    </a:lnTo>
                    <a:lnTo>
                      <a:pt x="1990" y="619"/>
                    </a:lnTo>
                    <a:lnTo>
                      <a:pt x="1990" y="621"/>
                    </a:lnTo>
                    <a:lnTo>
                      <a:pt x="1990" y="623"/>
                    </a:lnTo>
                    <a:lnTo>
                      <a:pt x="1988" y="624"/>
                    </a:lnTo>
                    <a:lnTo>
                      <a:pt x="1985" y="629"/>
                    </a:lnTo>
                    <a:lnTo>
                      <a:pt x="1985" y="626"/>
                    </a:lnTo>
                    <a:lnTo>
                      <a:pt x="1981" y="623"/>
                    </a:lnTo>
                    <a:lnTo>
                      <a:pt x="1985" y="617"/>
                    </a:lnTo>
                    <a:lnTo>
                      <a:pt x="1981" y="616"/>
                    </a:lnTo>
                    <a:lnTo>
                      <a:pt x="1980" y="616"/>
                    </a:lnTo>
                    <a:lnTo>
                      <a:pt x="1976" y="619"/>
                    </a:lnTo>
                    <a:lnTo>
                      <a:pt x="1976" y="621"/>
                    </a:lnTo>
                    <a:lnTo>
                      <a:pt x="1974" y="623"/>
                    </a:lnTo>
                    <a:lnTo>
                      <a:pt x="1974" y="616"/>
                    </a:lnTo>
                    <a:lnTo>
                      <a:pt x="1971" y="616"/>
                    </a:lnTo>
                    <a:lnTo>
                      <a:pt x="1969" y="612"/>
                    </a:lnTo>
                    <a:lnTo>
                      <a:pt x="1966" y="616"/>
                    </a:lnTo>
                    <a:lnTo>
                      <a:pt x="1966" y="616"/>
                    </a:lnTo>
                    <a:lnTo>
                      <a:pt x="1966" y="612"/>
                    </a:lnTo>
                    <a:lnTo>
                      <a:pt x="1967" y="612"/>
                    </a:lnTo>
                    <a:lnTo>
                      <a:pt x="1966" y="610"/>
                    </a:lnTo>
                    <a:lnTo>
                      <a:pt x="1966" y="607"/>
                    </a:lnTo>
                    <a:lnTo>
                      <a:pt x="1967" y="607"/>
                    </a:lnTo>
                    <a:lnTo>
                      <a:pt x="1966" y="603"/>
                    </a:lnTo>
                    <a:lnTo>
                      <a:pt x="1966" y="602"/>
                    </a:lnTo>
                    <a:lnTo>
                      <a:pt x="1967" y="600"/>
                    </a:lnTo>
                    <a:lnTo>
                      <a:pt x="1966" y="596"/>
                    </a:lnTo>
                    <a:lnTo>
                      <a:pt x="1966" y="595"/>
                    </a:lnTo>
                    <a:lnTo>
                      <a:pt x="1966" y="593"/>
                    </a:lnTo>
                    <a:lnTo>
                      <a:pt x="1966" y="588"/>
                    </a:lnTo>
                    <a:lnTo>
                      <a:pt x="1962" y="588"/>
                    </a:lnTo>
                    <a:lnTo>
                      <a:pt x="1962" y="584"/>
                    </a:lnTo>
                    <a:lnTo>
                      <a:pt x="1959" y="584"/>
                    </a:lnTo>
                    <a:lnTo>
                      <a:pt x="1959" y="588"/>
                    </a:lnTo>
                    <a:lnTo>
                      <a:pt x="1957" y="588"/>
                    </a:lnTo>
                    <a:lnTo>
                      <a:pt x="1957" y="593"/>
                    </a:lnTo>
                    <a:lnTo>
                      <a:pt x="1955" y="596"/>
                    </a:lnTo>
                    <a:lnTo>
                      <a:pt x="1953" y="596"/>
                    </a:lnTo>
                    <a:lnTo>
                      <a:pt x="1952" y="591"/>
                    </a:lnTo>
                    <a:lnTo>
                      <a:pt x="1950" y="591"/>
                    </a:lnTo>
                    <a:lnTo>
                      <a:pt x="1948" y="593"/>
                    </a:lnTo>
                    <a:lnTo>
                      <a:pt x="1948" y="589"/>
                    </a:lnTo>
                    <a:lnTo>
                      <a:pt x="1943" y="589"/>
                    </a:lnTo>
                    <a:lnTo>
                      <a:pt x="1943" y="591"/>
                    </a:lnTo>
                    <a:lnTo>
                      <a:pt x="1940" y="591"/>
                    </a:lnTo>
                    <a:lnTo>
                      <a:pt x="1940" y="595"/>
                    </a:lnTo>
                    <a:lnTo>
                      <a:pt x="1936" y="595"/>
                    </a:lnTo>
                    <a:lnTo>
                      <a:pt x="1936" y="596"/>
                    </a:lnTo>
                    <a:lnTo>
                      <a:pt x="1931" y="596"/>
                    </a:lnTo>
                    <a:lnTo>
                      <a:pt x="1929" y="600"/>
                    </a:lnTo>
                    <a:lnTo>
                      <a:pt x="1927" y="598"/>
                    </a:lnTo>
                    <a:lnTo>
                      <a:pt x="1926" y="600"/>
                    </a:lnTo>
                    <a:lnTo>
                      <a:pt x="1920" y="600"/>
                    </a:lnTo>
                    <a:lnTo>
                      <a:pt x="1917" y="607"/>
                    </a:lnTo>
                    <a:lnTo>
                      <a:pt x="1913" y="607"/>
                    </a:lnTo>
                    <a:lnTo>
                      <a:pt x="1915" y="612"/>
                    </a:lnTo>
                    <a:lnTo>
                      <a:pt x="1912" y="616"/>
                    </a:lnTo>
                    <a:lnTo>
                      <a:pt x="1912" y="616"/>
                    </a:lnTo>
                    <a:lnTo>
                      <a:pt x="1913" y="617"/>
                    </a:lnTo>
                    <a:lnTo>
                      <a:pt x="1915" y="621"/>
                    </a:lnTo>
                    <a:lnTo>
                      <a:pt x="1919" y="626"/>
                    </a:lnTo>
                    <a:lnTo>
                      <a:pt x="1915" y="629"/>
                    </a:lnTo>
                    <a:lnTo>
                      <a:pt x="1913" y="640"/>
                    </a:lnTo>
                    <a:lnTo>
                      <a:pt x="1919" y="647"/>
                    </a:lnTo>
                    <a:lnTo>
                      <a:pt x="1913" y="647"/>
                    </a:lnTo>
                    <a:lnTo>
                      <a:pt x="1915" y="647"/>
                    </a:lnTo>
                    <a:lnTo>
                      <a:pt x="1915" y="652"/>
                    </a:lnTo>
                    <a:lnTo>
                      <a:pt x="1912" y="656"/>
                    </a:lnTo>
                    <a:lnTo>
                      <a:pt x="1912" y="661"/>
                    </a:lnTo>
                    <a:lnTo>
                      <a:pt x="1908" y="663"/>
                    </a:lnTo>
                    <a:lnTo>
                      <a:pt x="1908" y="666"/>
                    </a:lnTo>
                    <a:lnTo>
                      <a:pt x="1908" y="675"/>
                    </a:lnTo>
                    <a:lnTo>
                      <a:pt x="1912" y="678"/>
                    </a:lnTo>
                    <a:lnTo>
                      <a:pt x="1908" y="680"/>
                    </a:lnTo>
                    <a:lnTo>
                      <a:pt x="1912" y="687"/>
                    </a:lnTo>
                    <a:lnTo>
                      <a:pt x="1912" y="687"/>
                    </a:lnTo>
                    <a:lnTo>
                      <a:pt x="1912" y="690"/>
                    </a:lnTo>
                    <a:lnTo>
                      <a:pt x="1912" y="692"/>
                    </a:lnTo>
                    <a:lnTo>
                      <a:pt x="1913" y="690"/>
                    </a:lnTo>
                    <a:lnTo>
                      <a:pt x="1917" y="690"/>
                    </a:lnTo>
                    <a:lnTo>
                      <a:pt x="1917" y="689"/>
                    </a:lnTo>
                    <a:lnTo>
                      <a:pt x="1919" y="689"/>
                    </a:lnTo>
                    <a:lnTo>
                      <a:pt x="1920" y="690"/>
                    </a:lnTo>
                    <a:lnTo>
                      <a:pt x="1924" y="690"/>
                    </a:lnTo>
                    <a:lnTo>
                      <a:pt x="1922" y="689"/>
                    </a:lnTo>
                    <a:lnTo>
                      <a:pt x="1924" y="687"/>
                    </a:lnTo>
                    <a:lnTo>
                      <a:pt x="1926" y="689"/>
                    </a:lnTo>
                    <a:lnTo>
                      <a:pt x="1929" y="690"/>
                    </a:lnTo>
                    <a:lnTo>
                      <a:pt x="1929" y="692"/>
                    </a:lnTo>
                    <a:lnTo>
                      <a:pt x="1929" y="694"/>
                    </a:lnTo>
                    <a:lnTo>
                      <a:pt x="1931" y="697"/>
                    </a:lnTo>
                    <a:lnTo>
                      <a:pt x="1931" y="697"/>
                    </a:lnTo>
                    <a:lnTo>
                      <a:pt x="1929" y="697"/>
                    </a:lnTo>
                    <a:lnTo>
                      <a:pt x="1927" y="699"/>
                    </a:lnTo>
                    <a:lnTo>
                      <a:pt x="1924" y="697"/>
                    </a:lnTo>
                    <a:lnTo>
                      <a:pt x="1920" y="699"/>
                    </a:lnTo>
                    <a:lnTo>
                      <a:pt x="1920" y="701"/>
                    </a:lnTo>
                    <a:lnTo>
                      <a:pt x="1922" y="703"/>
                    </a:lnTo>
                    <a:lnTo>
                      <a:pt x="1919" y="708"/>
                    </a:lnTo>
                    <a:lnTo>
                      <a:pt x="1915" y="706"/>
                    </a:lnTo>
                    <a:lnTo>
                      <a:pt x="1915" y="703"/>
                    </a:lnTo>
                    <a:lnTo>
                      <a:pt x="1913" y="701"/>
                    </a:lnTo>
                    <a:lnTo>
                      <a:pt x="1912" y="703"/>
                    </a:lnTo>
                    <a:lnTo>
                      <a:pt x="1908" y="701"/>
                    </a:lnTo>
                    <a:lnTo>
                      <a:pt x="1908" y="703"/>
                    </a:lnTo>
                    <a:lnTo>
                      <a:pt x="1908" y="704"/>
                    </a:lnTo>
                    <a:lnTo>
                      <a:pt x="1908" y="708"/>
                    </a:lnTo>
                    <a:lnTo>
                      <a:pt x="1907" y="708"/>
                    </a:lnTo>
                    <a:lnTo>
                      <a:pt x="1905" y="709"/>
                    </a:lnTo>
                    <a:lnTo>
                      <a:pt x="1903" y="711"/>
                    </a:lnTo>
                    <a:lnTo>
                      <a:pt x="1905" y="713"/>
                    </a:lnTo>
                    <a:lnTo>
                      <a:pt x="1903" y="716"/>
                    </a:lnTo>
                    <a:lnTo>
                      <a:pt x="1901" y="715"/>
                    </a:lnTo>
                    <a:lnTo>
                      <a:pt x="1896" y="711"/>
                    </a:lnTo>
                    <a:lnTo>
                      <a:pt x="1894" y="711"/>
                    </a:lnTo>
                    <a:lnTo>
                      <a:pt x="1896" y="715"/>
                    </a:lnTo>
                    <a:lnTo>
                      <a:pt x="1893" y="716"/>
                    </a:lnTo>
                    <a:lnTo>
                      <a:pt x="1894" y="716"/>
                    </a:lnTo>
                    <a:lnTo>
                      <a:pt x="1891" y="720"/>
                    </a:lnTo>
                    <a:lnTo>
                      <a:pt x="1886" y="722"/>
                    </a:lnTo>
                    <a:lnTo>
                      <a:pt x="1886" y="722"/>
                    </a:lnTo>
                    <a:lnTo>
                      <a:pt x="1880" y="716"/>
                    </a:lnTo>
                    <a:lnTo>
                      <a:pt x="1879" y="716"/>
                    </a:lnTo>
                    <a:lnTo>
                      <a:pt x="1877" y="716"/>
                    </a:lnTo>
                    <a:lnTo>
                      <a:pt x="1877" y="715"/>
                    </a:lnTo>
                    <a:lnTo>
                      <a:pt x="1880" y="715"/>
                    </a:lnTo>
                    <a:lnTo>
                      <a:pt x="1880" y="711"/>
                    </a:lnTo>
                    <a:lnTo>
                      <a:pt x="1880" y="709"/>
                    </a:lnTo>
                    <a:lnTo>
                      <a:pt x="1886" y="709"/>
                    </a:lnTo>
                    <a:lnTo>
                      <a:pt x="1893" y="704"/>
                    </a:lnTo>
                    <a:lnTo>
                      <a:pt x="1891" y="703"/>
                    </a:lnTo>
                    <a:lnTo>
                      <a:pt x="1889" y="703"/>
                    </a:lnTo>
                    <a:lnTo>
                      <a:pt x="1886" y="704"/>
                    </a:lnTo>
                    <a:lnTo>
                      <a:pt x="1880" y="704"/>
                    </a:lnTo>
                    <a:lnTo>
                      <a:pt x="1880" y="703"/>
                    </a:lnTo>
                    <a:lnTo>
                      <a:pt x="1879" y="699"/>
                    </a:lnTo>
                    <a:lnTo>
                      <a:pt x="1875" y="699"/>
                    </a:lnTo>
                    <a:lnTo>
                      <a:pt x="1870" y="699"/>
                    </a:lnTo>
                    <a:lnTo>
                      <a:pt x="1865" y="699"/>
                    </a:lnTo>
                    <a:lnTo>
                      <a:pt x="1867" y="701"/>
                    </a:lnTo>
                    <a:lnTo>
                      <a:pt x="1863" y="703"/>
                    </a:lnTo>
                    <a:lnTo>
                      <a:pt x="1861" y="701"/>
                    </a:lnTo>
                    <a:lnTo>
                      <a:pt x="1861" y="699"/>
                    </a:lnTo>
                    <a:lnTo>
                      <a:pt x="1858" y="699"/>
                    </a:lnTo>
                    <a:lnTo>
                      <a:pt x="1853" y="697"/>
                    </a:lnTo>
                    <a:lnTo>
                      <a:pt x="1849" y="699"/>
                    </a:lnTo>
                    <a:lnTo>
                      <a:pt x="1846" y="697"/>
                    </a:lnTo>
                    <a:lnTo>
                      <a:pt x="1841" y="697"/>
                    </a:lnTo>
                    <a:lnTo>
                      <a:pt x="1839" y="703"/>
                    </a:lnTo>
                    <a:lnTo>
                      <a:pt x="1835" y="703"/>
                    </a:lnTo>
                    <a:lnTo>
                      <a:pt x="1835" y="704"/>
                    </a:lnTo>
                    <a:lnTo>
                      <a:pt x="1839" y="708"/>
                    </a:lnTo>
                    <a:lnTo>
                      <a:pt x="1835" y="709"/>
                    </a:lnTo>
                    <a:lnTo>
                      <a:pt x="1835" y="708"/>
                    </a:lnTo>
                    <a:lnTo>
                      <a:pt x="1832" y="711"/>
                    </a:lnTo>
                    <a:lnTo>
                      <a:pt x="1835" y="713"/>
                    </a:lnTo>
                    <a:lnTo>
                      <a:pt x="1835" y="713"/>
                    </a:lnTo>
                    <a:lnTo>
                      <a:pt x="1839" y="713"/>
                    </a:lnTo>
                    <a:lnTo>
                      <a:pt x="1839" y="716"/>
                    </a:lnTo>
                    <a:lnTo>
                      <a:pt x="1832" y="720"/>
                    </a:lnTo>
                    <a:lnTo>
                      <a:pt x="1830" y="716"/>
                    </a:lnTo>
                    <a:lnTo>
                      <a:pt x="1825" y="716"/>
                    </a:lnTo>
                    <a:lnTo>
                      <a:pt x="1823" y="716"/>
                    </a:lnTo>
                    <a:lnTo>
                      <a:pt x="1823" y="720"/>
                    </a:lnTo>
                    <a:lnTo>
                      <a:pt x="1821" y="720"/>
                    </a:lnTo>
                    <a:lnTo>
                      <a:pt x="1818" y="722"/>
                    </a:lnTo>
                    <a:lnTo>
                      <a:pt x="1816" y="722"/>
                    </a:lnTo>
                    <a:lnTo>
                      <a:pt x="1816" y="720"/>
                    </a:lnTo>
                    <a:lnTo>
                      <a:pt x="1807" y="720"/>
                    </a:lnTo>
                    <a:lnTo>
                      <a:pt x="1807" y="722"/>
                    </a:lnTo>
                    <a:lnTo>
                      <a:pt x="1801" y="720"/>
                    </a:lnTo>
                    <a:lnTo>
                      <a:pt x="1795" y="722"/>
                    </a:lnTo>
                    <a:lnTo>
                      <a:pt x="1795" y="722"/>
                    </a:lnTo>
                    <a:lnTo>
                      <a:pt x="1801" y="727"/>
                    </a:lnTo>
                    <a:lnTo>
                      <a:pt x="1799" y="729"/>
                    </a:lnTo>
                    <a:lnTo>
                      <a:pt x="1795" y="732"/>
                    </a:lnTo>
                    <a:lnTo>
                      <a:pt x="1794" y="729"/>
                    </a:lnTo>
                    <a:lnTo>
                      <a:pt x="1790" y="729"/>
                    </a:lnTo>
                    <a:lnTo>
                      <a:pt x="1792" y="725"/>
                    </a:lnTo>
                    <a:lnTo>
                      <a:pt x="1788" y="722"/>
                    </a:lnTo>
                    <a:lnTo>
                      <a:pt x="1787" y="725"/>
                    </a:lnTo>
                    <a:lnTo>
                      <a:pt x="1785" y="725"/>
                    </a:lnTo>
                    <a:lnTo>
                      <a:pt x="1781" y="725"/>
                    </a:lnTo>
                    <a:lnTo>
                      <a:pt x="1776" y="729"/>
                    </a:lnTo>
                    <a:lnTo>
                      <a:pt x="1774" y="727"/>
                    </a:lnTo>
                    <a:lnTo>
                      <a:pt x="1769" y="730"/>
                    </a:lnTo>
                    <a:lnTo>
                      <a:pt x="1764" y="732"/>
                    </a:lnTo>
                    <a:lnTo>
                      <a:pt x="1757" y="736"/>
                    </a:lnTo>
                    <a:lnTo>
                      <a:pt x="1754" y="737"/>
                    </a:lnTo>
                    <a:lnTo>
                      <a:pt x="1754" y="734"/>
                    </a:lnTo>
                    <a:lnTo>
                      <a:pt x="1750" y="736"/>
                    </a:lnTo>
                    <a:lnTo>
                      <a:pt x="1750" y="739"/>
                    </a:lnTo>
                    <a:lnTo>
                      <a:pt x="1743" y="742"/>
                    </a:lnTo>
                    <a:lnTo>
                      <a:pt x="1743" y="748"/>
                    </a:lnTo>
                    <a:lnTo>
                      <a:pt x="1740" y="748"/>
                    </a:lnTo>
                    <a:lnTo>
                      <a:pt x="1738" y="753"/>
                    </a:lnTo>
                    <a:lnTo>
                      <a:pt x="1743" y="760"/>
                    </a:lnTo>
                    <a:lnTo>
                      <a:pt x="1741" y="767"/>
                    </a:lnTo>
                    <a:lnTo>
                      <a:pt x="1736" y="774"/>
                    </a:lnTo>
                    <a:lnTo>
                      <a:pt x="1735" y="779"/>
                    </a:lnTo>
                    <a:lnTo>
                      <a:pt x="1735" y="781"/>
                    </a:lnTo>
                    <a:lnTo>
                      <a:pt x="1735" y="789"/>
                    </a:lnTo>
                    <a:lnTo>
                      <a:pt x="1736" y="791"/>
                    </a:lnTo>
                    <a:lnTo>
                      <a:pt x="1736" y="795"/>
                    </a:lnTo>
                    <a:lnTo>
                      <a:pt x="1735" y="795"/>
                    </a:lnTo>
                    <a:lnTo>
                      <a:pt x="1735" y="796"/>
                    </a:lnTo>
                    <a:lnTo>
                      <a:pt x="1735" y="802"/>
                    </a:lnTo>
                    <a:lnTo>
                      <a:pt x="1731" y="802"/>
                    </a:lnTo>
                    <a:lnTo>
                      <a:pt x="1735" y="807"/>
                    </a:lnTo>
                    <a:lnTo>
                      <a:pt x="1731" y="810"/>
                    </a:lnTo>
                    <a:lnTo>
                      <a:pt x="1729" y="814"/>
                    </a:lnTo>
                    <a:lnTo>
                      <a:pt x="1726" y="821"/>
                    </a:lnTo>
                    <a:lnTo>
                      <a:pt x="1726" y="824"/>
                    </a:lnTo>
                    <a:lnTo>
                      <a:pt x="1722" y="826"/>
                    </a:lnTo>
                    <a:lnTo>
                      <a:pt x="1722" y="831"/>
                    </a:lnTo>
                    <a:lnTo>
                      <a:pt x="1721" y="831"/>
                    </a:lnTo>
                    <a:lnTo>
                      <a:pt x="1719" y="840"/>
                    </a:lnTo>
                    <a:lnTo>
                      <a:pt x="1719" y="847"/>
                    </a:lnTo>
                    <a:lnTo>
                      <a:pt x="1717" y="849"/>
                    </a:lnTo>
                    <a:lnTo>
                      <a:pt x="1719" y="852"/>
                    </a:lnTo>
                    <a:lnTo>
                      <a:pt x="1717" y="857"/>
                    </a:lnTo>
                    <a:lnTo>
                      <a:pt x="1715" y="861"/>
                    </a:lnTo>
                    <a:lnTo>
                      <a:pt x="1712" y="866"/>
                    </a:lnTo>
                    <a:lnTo>
                      <a:pt x="1712" y="866"/>
                    </a:lnTo>
                    <a:lnTo>
                      <a:pt x="1712" y="866"/>
                    </a:lnTo>
                    <a:lnTo>
                      <a:pt x="1712" y="871"/>
                    </a:lnTo>
                    <a:lnTo>
                      <a:pt x="1707" y="876"/>
                    </a:lnTo>
                    <a:lnTo>
                      <a:pt x="1707" y="882"/>
                    </a:lnTo>
                    <a:lnTo>
                      <a:pt x="1700" y="885"/>
                    </a:lnTo>
                    <a:lnTo>
                      <a:pt x="1700" y="890"/>
                    </a:lnTo>
                    <a:lnTo>
                      <a:pt x="1698" y="894"/>
                    </a:lnTo>
                    <a:lnTo>
                      <a:pt x="1698" y="897"/>
                    </a:lnTo>
                    <a:lnTo>
                      <a:pt x="1695" y="901"/>
                    </a:lnTo>
                    <a:lnTo>
                      <a:pt x="1698" y="904"/>
                    </a:lnTo>
                    <a:lnTo>
                      <a:pt x="1700" y="906"/>
                    </a:lnTo>
                    <a:lnTo>
                      <a:pt x="1703" y="904"/>
                    </a:lnTo>
                    <a:lnTo>
                      <a:pt x="1707" y="908"/>
                    </a:lnTo>
                    <a:lnTo>
                      <a:pt x="1708" y="908"/>
                    </a:lnTo>
                    <a:lnTo>
                      <a:pt x="1714" y="904"/>
                    </a:lnTo>
                    <a:lnTo>
                      <a:pt x="1717" y="904"/>
                    </a:lnTo>
                    <a:lnTo>
                      <a:pt x="1719" y="901"/>
                    </a:lnTo>
                    <a:lnTo>
                      <a:pt x="1721" y="902"/>
                    </a:lnTo>
                    <a:lnTo>
                      <a:pt x="1726" y="901"/>
                    </a:lnTo>
                    <a:lnTo>
                      <a:pt x="1726" y="909"/>
                    </a:lnTo>
                    <a:lnTo>
                      <a:pt x="1729" y="916"/>
                    </a:lnTo>
                    <a:lnTo>
                      <a:pt x="1731" y="922"/>
                    </a:lnTo>
                    <a:lnTo>
                      <a:pt x="1729" y="925"/>
                    </a:lnTo>
                    <a:lnTo>
                      <a:pt x="1735" y="929"/>
                    </a:lnTo>
                    <a:lnTo>
                      <a:pt x="1736" y="925"/>
                    </a:lnTo>
                    <a:lnTo>
                      <a:pt x="1736" y="925"/>
                    </a:lnTo>
                    <a:lnTo>
                      <a:pt x="1738" y="925"/>
                    </a:lnTo>
                    <a:lnTo>
                      <a:pt x="1740" y="922"/>
                    </a:lnTo>
                    <a:lnTo>
                      <a:pt x="1743" y="922"/>
                    </a:lnTo>
                    <a:lnTo>
                      <a:pt x="1743" y="922"/>
                    </a:lnTo>
                    <a:lnTo>
                      <a:pt x="1747" y="922"/>
                    </a:lnTo>
                    <a:lnTo>
                      <a:pt x="1750" y="922"/>
                    </a:lnTo>
                    <a:lnTo>
                      <a:pt x="1748" y="922"/>
                    </a:lnTo>
                    <a:lnTo>
                      <a:pt x="1747" y="925"/>
                    </a:lnTo>
                    <a:lnTo>
                      <a:pt x="1747" y="929"/>
                    </a:lnTo>
                    <a:lnTo>
                      <a:pt x="1745" y="929"/>
                    </a:lnTo>
                    <a:lnTo>
                      <a:pt x="1743" y="932"/>
                    </a:lnTo>
                    <a:lnTo>
                      <a:pt x="1743" y="934"/>
                    </a:lnTo>
                    <a:lnTo>
                      <a:pt x="1752" y="932"/>
                    </a:lnTo>
                    <a:lnTo>
                      <a:pt x="1754" y="930"/>
                    </a:lnTo>
                    <a:lnTo>
                      <a:pt x="1757" y="925"/>
                    </a:lnTo>
                    <a:lnTo>
                      <a:pt x="1757" y="922"/>
                    </a:lnTo>
                    <a:lnTo>
                      <a:pt x="1757" y="918"/>
                    </a:lnTo>
                    <a:lnTo>
                      <a:pt x="1759" y="925"/>
                    </a:lnTo>
                    <a:lnTo>
                      <a:pt x="1757" y="929"/>
                    </a:lnTo>
                    <a:lnTo>
                      <a:pt x="1759" y="932"/>
                    </a:lnTo>
                    <a:lnTo>
                      <a:pt x="1762" y="930"/>
                    </a:lnTo>
                    <a:lnTo>
                      <a:pt x="1762" y="925"/>
                    </a:lnTo>
                    <a:lnTo>
                      <a:pt x="1762" y="922"/>
                    </a:lnTo>
                    <a:lnTo>
                      <a:pt x="1762" y="916"/>
                    </a:lnTo>
                    <a:lnTo>
                      <a:pt x="1759" y="913"/>
                    </a:lnTo>
                    <a:lnTo>
                      <a:pt x="1757" y="909"/>
                    </a:lnTo>
                    <a:lnTo>
                      <a:pt x="1762" y="909"/>
                    </a:lnTo>
                    <a:lnTo>
                      <a:pt x="1764" y="911"/>
                    </a:lnTo>
                    <a:lnTo>
                      <a:pt x="1764" y="913"/>
                    </a:lnTo>
                    <a:lnTo>
                      <a:pt x="1764" y="913"/>
                    </a:lnTo>
                    <a:lnTo>
                      <a:pt x="1766" y="913"/>
                    </a:lnTo>
                    <a:lnTo>
                      <a:pt x="1768" y="911"/>
                    </a:lnTo>
                    <a:lnTo>
                      <a:pt x="1771" y="911"/>
                    </a:lnTo>
                    <a:lnTo>
                      <a:pt x="1776" y="908"/>
                    </a:lnTo>
                    <a:lnTo>
                      <a:pt x="1780" y="911"/>
                    </a:lnTo>
                    <a:lnTo>
                      <a:pt x="1785" y="911"/>
                    </a:lnTo>
                    <a:lnTo>
                      <a:pt x="1785" y="913"/>
                    </a:lnTo>
                    <a:lnTo>
                      <a:pt x="1787" y="916"/>
                    </a:lnTo>
                    <a:lnTo>
                      <a:pt x="1790" y="918"/>
                    </a:lnTo>
                    <a:lnTo>
                      <a:pt x="1794" y="918"/>
                    </a:lnTo>
                    <a:lnTo>
                      <a:pt x="1795" y="922"/>
                    </a:lnTo>
                    <a:lnTo>
                      <a:pt x="1804" y="925"/>
                    </a:lnTo>
                    <a:lnTo>
                      <a:pt x="1804" y="927"/>
                    </a:lnTo>
                    <a:lnTo>
                      <a:pt x="1807" y="927"/>
                    </a:lnTo>
                    <a:lnTo>
                      <a:pt x="1809" y="930"/>
                    </a:lnTo>
                    <a:lnTo>
                      <a:pt x="1811" y="930"/>
                    </a:lnTo>
                    <a:lnTo>
                      <a:pt x="1816" y="936"/>
                    </a:lnTo>
                    <a:lnTo>
                      <a:pt x="1813" y="939"/>
                    </a:lnTo>
                    <a:lnTo>
                      <a:pt x="1811" y="941"/>
                    </a:lnTo>
                    <a:lnTo>
                      <a:pt x="1809" y="941"/>
                    </a:lnTo>
                    <a:lnTo>
                      <a:pt x="1813" y="948"/>
                    </a:lnTo>
                    <a:lnTo>
                      <a:pt x="1816" y="948"/>
                    </a:lnTo>
                    <a:lnTo>
                      <a:pt x="1820" y="953"/>
                    </a:lnTo>
                    <a:lnTo>
                      <a:pt x="1820" y="955"/>
                    </a:lnTo>
                    <a:lnTo>
                      <a:pt x="1818" y="958"/>
                    </a:lnTo>
                    <a:lnTo>
                      <a:pt x="1818" y="962"/>
                    </a:lnTo>
                    <a:lnTo>
                      <a:pt x="1821" y="963"/>
                    </a:lnTo>
                    <a:lnTo>
                      <a:pt x="1825" y="963"/>
                    </a:lnTo>
                    <a:lnTo>
                      <a:pt x="1827" y="963"/>
                    </a:lnTo>
                    <a:lnTo>
                      <a:pt x="1827" y="967"/>
                    </a:lnTo>
                    <a:lnTo>
                      <a:pt x="1827" y="969"/>
                    </a:lnTo>
                    <a:lnTo>
                      <a:pt x="1827" y="972"/>
                    </a:lnTo>
                    <a:lnTo>
                      <a:pt x="1830" y="975"/>
                    </a:lnTo>
                    <a:lnTo>
                      <a:pt x="1827" y="975"/>
                    </a:lnTo>
                    <a:lnTo>
                      <a:pt x="1827" y="979"/>
                    </a:lnTo>
                    <a:lnTo>
                      <a:pt x="1827" y="981"/>
                    </a:lnTo>
                    <a:lnTo>
                      <a:pt x="1827" y="986"/>
                    </a:lnTo>
                    <a:lnTo>
                      <a:pt x="1827" y="986"/>
                    </a:lnTo>
                    <a:lnTo>
                      <a:pt x="1827" y="989"/>
                    </a:lnTo>
                    <a:lnTo>
                      <a:pt x="1827" y="991"/>
                    </a:lnTo>
                    <a:lnTo>
                      <a:pt x="1830" y="991"/>
                    </a:lnTo>
                    <a:lnTo>
                      <a:pt x="1827" y="995"/>
                    </a:lnTo>
                    <a:lnTo>
                      <a:pt x="1830" y="1003"/>
                    </a:lnTo>
                    <a:lnTo>
                      <a:pt x="1827" y="1003"/>
                    </a:lnTo>
                    <a:lnTo>
                      <a:pt x="1830" y="1010"/>
                    </a:lnTo>
                    <a:lnTo>
                      <a:pt x="1830" y="1014"/>
                    </a:lnTo>
                    <a:lnTo>
                      <a:pt x="1830" y="1017"/>
                    </a:lnTo>
                    <a:lnTo>
                      <a:pt x="1832" y="1026"/>
                    </a:lnTo>
                    <a:lnTo>
                      <a:pt x="1835" y="1028"/>
                    </a:lnTo>
                    <a:lnTo>
                      <a:pt x="1839" y="1026"/>
                    </a:lnTo>
                    <a:lnTo>
                      <a:pt x="1839" y="1026"/>
                    </a:lnTo>
                    <a:lnTo>
                      <a:pt x="1835" y="1031"/>
                    </a:lnTo>
                    <a:lnTo>
                      <a:pt x="1835" y="1035"/>
                    </a:lnTo>
                    <a:lnTo>
                      <a:pt x="1835" y="1036"/>
                    </a:lnTo>
                    <a:lnTo>
                      <a:pt x="1839" y="1036"/>
                    </a:lnTo>
                    <a:lnTo>
                      <a:pt x="1842" y="1042"/>
                    </a:lnTo>
                    <a:lnTo>
                      <a:pt x="1842" y="1049"/>
                    </a:lnTo>
                    <a:lnTo>
                      <a:pt x="1844" y="1050"/>
                    </a:lnTo>
                    <a:lnTo>
                      <a:pt x="1842" y="1054"/>
                    </a:lnTo>
                    <a:lnTo>
                      <a:pt x="1844" y="1062"/>
                    </a:lnTo>
                    <a:lnTo>
                      <a:pt x="1847" y="1062"/>
                    </a:lnTo>
                    <a:lnTo>
                      <a:pt x="1847" y="1064"/>
                    </a:lnTo>
                    <a:lnTo>
                      <a:pt x="1846" y="1066"/>
                    </a:lnTo>
                    <a:lnTo>
                      <a:pt x="1846" y="1071"/>
                    </a:lnTo>
                    <a:lnTo>
                      <a:pt x="1847" y="1073"/>
                    </a:lnTo>
                    <a:lnTo>
                      <a:pt x="1847" y="1080"/>
                    </a:lnTo>
                    <a:lnTo>
                      <a:pt x="1842" y="1085"/>
                    </a:lnTo>
                    <a:lnTo>
                      <a:pt x="1842" y="1089"/>
                    </a:lnTo>
                    <a:lnTo>
                      <a:pt x="1841" y="1094"/>
                    </a:lnTo>
                    <a:lnTo>
                      <a:pt x="1841" y="1101"/>
                    </a:lnTo>
                    <a:lnTo>
                      <a:pt x="1842" y="1101"/>
                    </a:lnTo>
                    <a:lnTo>
                      <a:pt x="1841" y="1104"/>
                    </a:lnTo>
                    <a:lnTo>
                      <a:pt x="1839" y="1109"/>
                    </a:lnTo>
                    <a:lnTo>
                      <a:pt x="1839" y="1113"/>
                    </a:lnTo>
                    <a:lnTo>
                      <a:pt x="1835" y="1118"/>
                    </a:lnTo>
                    <a:lnTo>
                      <a:pt x="1839" y="1118"/>
                    </a:lnTo>
                    <a:lnTo>
                      <a:pt x="1839" y="1122"/>
                    </a:lnTo>
                    <a:lnTo>
                      <a:pt x="1835" y="1125"/>
                    </a:lnTo>
                    <a:lnTo>
                      <a:pt x="1835" y="1132"/>
                    </a:lnTo>
                    <a:lnTo>
                      <a:pt x="1832" y="1135"/>
                    </a:lnTo>
                    <a:lnTo>
                      <a:pt x="1835" y="1141"/>
                    </a:lnTo>
                    <a:lnTo>
                      <a:pt x="1835" y="1141"/>
                    </a:lnTo>
                    <a:lnTo>
                      <a:pt x="1835" y="1144"/>
                    </a:lnTo>
                    <a:lnTo>
                      <a:pt x="1832" y="1149"/>
                    </a:lnTo>
                    <a:lnTo>
                      <a:pt x="1832" y="1155"/>
                    </a:lnTo>
                    <a:lnTo>
                      <a:pt x="1827" y="1158"/>
                    </a:lnTo>
                    <a:lnTo>
                      <a:pt x="1827" y="1162"/>
                    </a:lnTo>
                    <a:lnTo>
                      <a:pt x="1823" y="1163"/>
                    </a:lnTo>
                    <a:lnTo>
                      <a:pt x="1820" y="1179"/>
                    </a:lnTo>
                    <a:lnTo>
                      <a:pt x="1818" y="1181"/>
                    </a:lnTo>
                    <a:lnTo>
                      <a:pt x="1818" y="1186"/>
                    </a:lnTo>
                    <a:lnTo>
                      <a:pt x="1820" y="1186"/>
                    </a:lnTo>
                    <a:lnTo>
                      <a:pt x="1818" y="1188"/>
                    </a:lnTo>
                    <a:lnTo>
                      <a:pt x="1813" y="1191"/>
                    </a:lnTo>
                    <a:lnTo>
                      <a:pt x="1813" y="1195"/>
                    </a:lnTo>
                    <a:lnTo>
                      <a:pt x="1809" y="1195"/>
                    </a:lnTo>
                    <a:lnTo>
                      <a:pt x="1811" y="1202"/>
                    </a:lnTo>
                    <a:lnTo>
                      <a:pt x="1807" y="1202"/>
                    </a:lnTo>
                    <a:lnTo>
                      <a:pt x="1809" y="1205"/>
                    </a:lnTo>
                    <a:lnTo>
                      <a:pt x="1807" y="1210"/>
                    </a:lnTo>
                    <a:lnTo>
                      <a:pt x="1807" y="1210"/>
                    </a:lnTo>
                    <a:lnTo>
                      <a:pt x="1804" y="1209"/>
                    </a:lnTo>
                    <a:lnTo>
                      <a:pt x="1804" y="1214"/>
                    </a:lnTo>
                    <a:lnTo>
                      <a:pt x="1804" y="1217"/>
                    </a:lnTo>
                    <a:lnTo>
                      <a:pt x="1802" y="1219"/>
                    </a:lnTo>
                    <a:lnTo>
                      <a:pt x="1802" y="1219"/>
                    </a:lnTo>
                    <a:lnTo>
                      <a:pt x="1797" y="1228"/>
                    </a:lnTo>
                    <a:lnTo>
                      <a:pt x="1794" y="1231"/>
                    </a:lnTo>
                    <a:lnTo>
                      <a:pt x="1792" y="1231"/>
                    </a:lnTo>
                    <a:lnTo>
                      <a:pt x="1790" y="1235"/>
                    </a:lnTo>
                    <a:lnTo>
                      <a:pt x="1785" y="1235"/>
                    </a:lnTo>
                    <a:lnTo>
                      <a:pt x="1781" y="1240"/>
                    </a:lnTo>
                    <a:lnTo>
                      <a:pt x="1781" y="1236"/>
                    </a:lnTo>
                    <a:lnTo>
                      <a:pt x="1780" y="1240"/>
                    </a:lnTo>
                    <a:lnTo>
                      <a:pt x="1773" y="1235"/>
                    </a:lnTo>
                    <a:lnTo>
                      <a:pt x="1768" y="1235"/>
                    </a:lnTo>
                    <a:lnTo>
                      <a:pt x="1768" y="1228"/>
                    </a:lnTo>
                    <a:lnTo>
                      <a:pt x="1766" y="1226"/>
                    </a:lnTo>
                    <a:lnTo>
                      <a:pt x="1762" y="1228"/>
                    </a:lnTo>
                    <a:lnTo>
                      <a:pt x="1757" y="1226"/>
                    </a:lnTo>
                    <a:lnTo>
                      <a:pt x="1757" y="1228"/>
                    </a:lnTo>
                    <a:lnTo>
                      <a:pt x="1757" y="1231"/>
                    </a:lnTo>
                    <a:lnTo>
                      <a:pt x="1754" y="1233"/>
                    </a:lnTo>
                    <a:lnTo>
                      <a:pt x="1754" y="1240"/>
                    </a:lnTo>
                    <a:lnTo>
                      <a:pt x="1752" y="1242"/>
                    </a:lnTo>
                    <a:lnTo>
                      <a:pt x="1750" y="1247"/>
                    </a:lnTo>
                    <a:lnTo>
                      <a:pt x="1748" y="1245"/>
                    </a:lnTo>
                    <a:lnTo>
                      <a:pt x="1743" y="1247"/>
                    </a:lnTo>
                    <a:lnTo>
                      <a:pt x="1743" y="1250"/>
                    </a:lnTo>
                    <a:lnTo>
                      <a:pt x="1741" y="1250"/>
                    </a:lnTo>
                    <a:lnTo>
                      <a:pt x="1741" y="1250"/>
                    </a:lnTo>
                    <a:lnTo>
                      <a:pt x="1741" y="1250"/>
                    </a:lnTo>
                    <a:lnTo>
                      <a:pt x="1741" y="1250"/>
                    </a:lnTo>
                    <a:close/>
                    <a:moveTo>
                      <a:pt x="1993" y="1191"/>
                    </a:moveTo>
                    <a:lnTo>
                      <a:pt x="1993" y="1191"/>
                    </a:lnTo>
                    <a:lnTo>
                      <a:pt x="1997" y="1189"/>
                    </a:lnTo>
                    <a:lnTo>
                      <a:pt x="1997" y="1186"/>
                    </a:lnTo>
                    <a:lnTo>
                      <a:pt x="1995" y="1188"/>
                    </a:lnTo>
                    <a:lnTo>
                      <a:pt x="1993" y="1191"/>
                    </a:lnTo>
                    <a:lnTo>
                      <a:pt x="1993" y="1191"/>
                    </a:lnTo>
                    <a:lnTo>
                      <a:pt x="1993" y="1191"/>
                    </a:lnTo>
                    <a:lnTo>
                      <a:pt x="1993" y="1191"/>
                    </a:lnTo>
                    <a:close/>
                    <a:moveTo>
                      <a:pt x="112" y="176"/>
                    </a:moveTo>
                    <a:lnTo>
                      <a:pt x="110" y="172"/>
                    </a:lnTo>
                    <a:lnTo>
                      <a:pt x="110" y="169"/>
                    </a:lnTo>
                    <a:lnTo>
                      <a:pt x="106" y="165"/>
                    </a:lnTo>
                    <a:lnTo>
                      <a:pt x="106" y="165"/>
                    </a:lnTo>
                    <a:lnTo>
                      <a:pt x="105" y="160"/>
                    </a:lnTo>
                    <a:lnTo>
                      <a:pt x="106" y="158"/>
                    </a:lnTo>
                    <a:lnTo>
                      <a:pt x="110" y="155"/>
                    </a:lnTo>
                    <a:lnTo>
                      <a:pt x="115" y="153"/>
                    </a:lnTo>
                    <a:lnTo>
                      <a:pt x="119" y="151"/>
                    </a:lnTo>
                    <a:lnTo>
                      <a:pt x="119" y="153"/>
                    </a:lnTo>
                    <a:lnTo>
                      <a:pt x="122" y="157"/>
                    </a:lnTo>
                    <a:lnTo>
                      <a:pt x="126" y="158"/>
                    </a:lnTo>
                    <a:lnTo>
                      <a:pt x="129" y="158"/>
                    </a:lnTo>
                    <a:lnTo>
                      <a:pt x="131" y="157"/>
                    </a:lnTo>
                    <a:lnTo>
                      <a:pt x="132" y="155"/>
                    </a:lnTo>
                    <a:lnTo>
                      <a:pt x="129" y="153"/>
                    </a:lnTo>
                    <a:lnTo>
                      <a:pt x="126" y="151"/>
                    </a:lnTo>
                    <a:lnTo>
                      <a:pt x="119" y="146"/>
                    </a:lnTo>
                    <a:lnTo>
                      <a:pt x="110" y="144"/>
                    </a:lnTo>
                    <a:lnTo>
                      <a:pt x="105" y="146"/>
                    </a:lnTo>
                    <a:lnTo>
                      <a:pt x="98" y="151"/>
                    </a:lnTo>
                    <a:lnTo>
                      <a:pt x="96" y="157"/>
                    </a:lnTo>
                    <a:lnTo>
                      <a:pt x="91" y="158"/>
                    </a:lnTo>
                    <a:lnTo>
                      <a:pt x="87" y="160"/>
                    </a:lnTo>
                    <a:lnTo>
                      <a:pt x="87" y="169"/>
                    </a:lnTo>
                    <a:lnTo>
                      <a:pt x="91" y="172"/>
                    </a:lnTo>
                    <a:lnTo>
                      <a:pt x="96" y="169"/>
                    </a:lnTo>
                    <a:lnTo>
                      <a:pt x="98" y="172"/>
                    </a:lnTo>
                    <a:lnTo>
                      <a:pt x="99" y="174"/>
                    </a:lnTo>
                    <a:lnTo>
                      <a:pt x="101" y="174"/>
                    </a:lnTo>
                    <a:lnTo>
                      <a:pt x="103" y="172"/>
                    </a:lnTo>
                    <a:lnTo>
                      <a:pt x="103" y="172"/>
                    </a:lnTo>
                    <a:lnTo>
                      <a:pt x="105" y="169"/>
                    </a:lnTo>
                    <a:lnTo>
                      <a:pt x="106" y="172"/>
                    </a:lnTo>
                    <a:lnTo>
                      <a:pt x="110" y="176"/>
                    </a:lnTo>
                    <a:lnTo>
                      <a:pt x="110" y="177"/>
                    </a:lnTo>
                    <a:lnTo>
                      <a:pt x="112" y="176"/>
                    </a:lnTo>
                    <a:lnTo>
                      <a:pt x="112" y="176"/>
                    </a:lnTo>
                    <a:lnTo>
                      <a:pt x="112" y="176"/>
                    </a:lnTo>
                    <a:lnTo>
                      <a:pt x="112" y="176"/>
                    </a:lnTo>
                    <a:close/>
                    <a:moveTo>
                      <a:pt x="138" y="125"/>
                    </a:moveTo>
                    <a:lnTo>
                      <a:pt x="141" y="122"/>
                    </a:lnTo>
                    <a:lnTo>
                      <a:pt x="141" y="118"/>
                    </a:lnTo>
                    <a:lnTo>
                      <a:pt x="143" y="118"/>
                    </a:lnTo>
                    <a:lnTo>
                      <a:pt x="143" y="122"/>
                    </a:lnTo>
                    <a:lnTo>
                      <a:pt x="145" y="123"/>
                    </a:lnTo>
                    <a:lnTo>
                      <a:pt x="145" y="127"/>
                    </a:lnTo>
                    <a:lnTo>
                      <a:pt x="141" y="127"/>
                    </a:lnTo>
                    <a:lnTo>
                      <a:pt x="141" y="127"/>
                    </a:lnTo>
                    <a:lnTo>
                      <a:pt x="138" y="125"/>
                    </a:lnTo>
                    <a:lnTo>
                      <a:pt x="138" y="125"/>
                    </a:lnTo>
                    <a:lnTo>
                      <a:pt x="138" y="125"/>
                    </a:lnTo>
                    <a:lnTo>
                      <a:pt x="138" y="125"/>
                    </a:lnTo>
                    <a:close/>
                    <a:moveTo>
                      <a:pt x="132" y="195"/>
                    </a:moveTo>
                    <a:lnTo>
                      <a:pt x="134" y="195"/>
                    </a:lnTo>
                    <a:lnTo>
                      <a:pt x="134" y="191"/>
                    </a:lnTo>
                    <a:lnTo>
                      <a:pt x="138" y="190"/>
                    </a:lnTo>
                    <a:lnTo>
                      <a:pt x="138" y="188"/>
                    </a:lnTo>
                    <a:lnTo>
                      <a:pt x="138" y="186"/>
                    </a:lnTo>
                    <a:lnTo>
                      <a:pt x="138" y="188"/>
                    </a:lnTo>
                    <a:lnTo>
                      <a:pt x="141" y="186"/>
                    </a:lnTo>
                    <a:lnTo>
                      <a:pt x="141" y="181"/>
                    </a:lnTo>
                    <a:lnTo>
                      <a:pt x="141" y="176"/>
                    </a:lnTo>
                    <a:lnTo>
                      <a:pt x="138" y="174"/>
                    </a:lnTo>
                    <a:lnTo>
                      <a:pt x="138" y="172"/>
                    </a:lnTo>
                    <a:lnTo>
                      <a:pt x="141" y="172"/>
                    </a:lnTo>
                    <a:lnTo>
                      <a:pt x="145" y="172"/>
                    </a:lnTo>
                    <a:lnTo>
                      <a:pt x="150" y="169"/>
                    </a:lnTo>
                    <a:lnTo>
                      <a:pt x="152" y="169"/>
                    </a:lnTo>
                    <a:lnTo>
                      <a:pt x="152" y="169"/>
                    </a:lnTo>
                    <a:lnTo>
                      <a:pt x="150" y="165"/>
                    </a:lnTo>
                    <a:lnTo>
                      <a:pt x="148" y="165"/>
                    </a:lnTo>
                    <a:lnTo>
                      <a:pt x="146" y="165"/>
                    </a:lnTo>
                    <a:lnTo>
                      <a:pt x="146" y="163"/>
                    </a:lnTo>
                    <a:lnTo>
                      <a:pt x="146" y="160"/>
                    </a:lnTo>
                    <a:lnTo>
                      <a:pt x="148" y="158"/>
                    </a:lnTo>
                    <a:lnTo>
                      <a:pt x="150" y="158"/>
                    </a:lnTo>
                    <a:lnTo>
                      <a:pt x="150" y="160"/>
                    </a:lnTo>
                    <a:lnTo>
                      <a:pt x="152" y="160"/>
                    </a:lnTo>
                    <a:lnTo>
                      <a:pt x="153" y="160"/>
                    </a:lnTo>
                    <a:lnTo>
                      <a:pt x="157" y="157"/>
                    </a:lnTo>
                    <a:lnTo>
                      <a:pt x="160" y="155"/>
                    </a:lnTo>
                    <a:lnTo>
                      <a:pt x="160" y="153"/>
                    </a:lnTo>
                    <a:lnTo>
                      <a:pt x="157" y="150"/>
                    </a:lnTo>
                    <a:lnTo>
                      <a:pt x="157" y="150"/>
                    </a:lnTo>
                    <a:lnTo>
                      <a:pt x="155" y="146"/>
                    </a:lnTo>
                    <a:lnTo>
                      <a:pt x="153" y="143"/>
                    </a:lnTo>
                    <a:lnTo>
                      <a:pt x="152" y="143"/>
                    </a:lnTo>
                    <a:lnTo>
                      <a:pt x="148" y="144"/>
                    </a:lnTo>
                    <a:lnTo>
                      <a:pt x="146" y="150"/>
                    </a:lnTo>
                    <a:lnTo>
                      <a:pt x="145" y="150"/>
                    </a:lnTo>
                    <a:lnTo>
                      <a:pt x="143" y="150"/>
                    </a:lnTo>
                    <a:lnTo>
                      <a:pt x="145" y="144"/>
                    </a:lnTo>
                    <a:lnTo>
                      <a:pt x="146" y="141"/>
                    </a:lnTo>
                    <a:lnTo>
                      <a:pt x="148" y="137"/>
                    </a:lnTo>
                    <a:lnTo>
                      <a:pt x="150" y="134"/>
                    </a:lnTo>
                    <a:lnTo>
                      <a:pt x="148" y="132"/>
                    </a:lnTo>
                    <a:lnTo>
                      <a:pt x="145" y="137"/>
                    </a:lnTo>
                    <a:lnTo>
                      <a:pt x="143" y="141"/>
                    </a:lnTo>
                    <a:lnTo>
                      <a:pt x="141" y="141"/>
                    </a:lnTo>
                    <a:lnTo>
                      <a:pt x="141" y="141"/>
                    </a:lnTo>
                    <a:lnTo>
                      <a:pt x="141" y="137"/>
                    </a:lnTo>
                    <a:lnTo>
                      <a:pt x="141" y="136"/>
                    </a:lnTo>
                    <a:lnTo>
                      <a:pt x="141" y="137"/>
                    </a:lnTo>
                    <a:lnTo>
                      <a:pt x="138" y="141"/>
                    </a:lnTo>
                    <a:lnTo>
                      <a:pt x="134" y="141"/>
                    </a:lnTo>
                    <a:lnTo>
                      <a:pt x="134" y="144"/>
                    </a:lnTo>
                    <a:lnTo>
                      <a:pt x="138" y="146"/>
                    </a:lnTo>
                    <a:lnTo>
                      <a:pt x="141" y="144"/>
                    </a:lnTo>
                    <a:lnTo>
                      <a:pt x="141" y="146"/>
                    </a:lnTo>
                    <a:lnTo>
                      <a:pt x="141" y="150"/>
                    </a:lnTo>
                    <a:lnTo>
                      <a:pt x="138" y="150"/>
                    </a:lnTo>
                    <a:lnTo>
                      <a:pt x="134" y="151"/>
                    </a:lnTo>
                    <a:lnTo>
                      <a:pt x="138" y="155"/>
                    </a:lnTo>
                    <a:lnTo>
                      <a:pt x="134" y="158"/>
                    </a:lnTo>
                    <a:lnTo>
                      <a:pt x="134" y="158"/>
                    </a:lnTo>
                    <a:lnTo>
                      <a:pt x="131" y="160"/>
                    </a:lnTo>
                    <a:lnTo>
                      <a:pt x="127" y="163"/>
                    </a:lnTo>
                    <a:lnTo>
                      <a:pt x="124" y="160"/>
                    </a:lnTo>
                    <a:lnTo>
                      <a:pt x="122" y="163"/>
                    </a:lnTo>
                    <a:lnTo>
                      <a:pt x="119" y="160"/>
                    </a:lnTo>
                    <a:lnTo>
                      <a:pt x="115" y="158"/>
                    </a:lnTo>
                    <a:lnTo>
                      <a:pt x="115" y="160"/>
                    </a:lnTo>
                    <a:lnTo>
                      <a:pt x="115" y="163"/>
                    </a:lnTo>
                    <a:lnTo>
                      <a:pt x="115" y="165"/>
                    </a:lnTo>
                    <a:lnTo>
                      <a:pt x="115" y="169"/>
                    </a:lnTo>
                    <a:lnTo>
                      <a:pt x="119" y="169"/>
                    </a:lnTo>
                    <a:lnTo>
                      <a:pt x="119" y="165"/>
                    </a:lnTo>
                    <a:lnTo>
                      <a:pt x="122" y="169"/>
                    </a:lnTo>
                    <a:lnTo>
                      <a:pt x="122" y="172"/>
                    </a:lnTo>
                    <a:lnTo>
                      <a:pt x="126" y="172"/>
                    </a:lnTo>
                    <a:lnTo>
                      <a:pt x="127" y="172"/>
                    </a:lnTo>
                    <a:lnTo>
                      <a:pt x="124" y="174"/>
                    </a:lnTo>
                    <a:lnTo>
                      <a:pt x="120" y="174"/>
                    </a:lnTo>
                    <a:lnTo>
                      <a:pt x="119" y="176"/>
                    </a:lnTo>
                    <a:lnTo>
                      <a:pt x="119" y="184"/>
                    </a:lnTo>
                    <a:lnTo>
                      <a:pt x="120" y="188"/>
                    </a:lnTo>
                    <a:lnTo>
                      <a:pt x="119" y="190"/>
                    </a:lnTo>
                    <a:lnTo>
                      <a:pt x="120" y="191"/>
                    </a:lnTo>
                    <a:lnTo>
                      <a:pt x="122" y="191"/>
                    </a:lnTo>
                    <a:lnTo>
                      <a:pt x="126" y="191"/>
                    </a:lnTo>
                    <a:lnTo>
                      <a:pt x="127" y="188"/>
                    </a:lnTo>
                    <a:lnTo>
                      <a:pt x="127" y="184"/>
                    </a:lnTo>
                    <a:lnTo>
                      <a:pt x="129" y="184"/>
                    </a:lnTo>
                    <a:lnTo>
                      <a:pt x="132" y="188"/>
                    </a:lnTo>
                    <a:lnTo>
                      <a:pt x="132" y="195"/>
                    </a:lnTo>
                    <a:lnTo>
                      <a:pt x="132" y="195"/>
                    </a:lnTo>
                    <a:lnTo>
                      <a:pt x="132" y="195"/>
                    </a:lnTo>
                    <a:lnTo>
                      <a:pt x="132" y="195"/>
                    </a:lnTo>
                    <a:close/>
                    <a:moveTo>
                      <a:pt x="155" y="188"/>
                    </a:moveTo>
                    <a:lnTo>
                      <a:pt x="155" y="184"/>
                    </a:lnTo>
                    <a:lnTo>
                      <a:pt x="157" y="183"/>
                    </a:lnTo>
                    <a:lnTo>
                      <a:pt x="157" y="179"/>
                    </a:lnTo>
                    <a:lnTo>
                      <a:pt x="153" y="177"/>
                    </a:lnTo>
                    <a:lnTo>
                      <a:pt x="150" y="176"/>
                    </a:lnTo>
                    <a:lnTo>
                      <a:pt x="148" y="179"/>
                    </a:lnTo>
                    <a:lnTo>
                      <a:pt x="148" y="183"/>
                    </a:lnTo>
                    <a:lnTo>
                      <a:pt x="150" y="184"/>
                    </a:lnTo>
                    <a:lnTo>
                      <a:pt x="155" y="188"/>
                    </a:lnTo>
                    <a:lnTo>
                      <a:pt x="155" y="188"/>
                    </a:lnTo>
                    <a:lnTo>
                      <a:pt x="155" y="188"/>
                    </a:lnTo>
                    <a:lnTo>
                      <a:pt x="155" y="188"/>
                    </a:lnTo>
                    <a:close/>
                    <a:moveTo>
                      <a:pt x="160" y="197"/>
                    </a:moveTo>
                    <a:lnTo>
                      <a:pt x="160" y="197"/>
                    </a:lnTo>
                    <a:lnTo>
                      <a:pt x="160" y="197"/>
                    </a:lnTo>
                    <a:lnTo>
                      <a:pt x="165" y="195"/>
                    </a:lnTo>
                    <a:lnTo>
                      <a:pt x="169" y="195"/>
                    </a:lnTo>
                    <a:lnTo>
                      <a:pt x="171" y="191"/>
                    </a:lnTo>
                    <a:lnTo>
                      <a:pt x="169" y="191"/>
                    </a:lnTo>
                    <a:lnTo>
                      <a:pt x="165" y="190"/>
                    </a:lnTo>
                    <a:lnTo>
                      <a:pt x="165" y="186"/>
                    </a:lnTo>
                    <a:lnTo>
                      <a:pt x="164" y="181"/>
                    </a:lnTo>
                    <a:lnTo>
                      <a:pt x="160" y="183"/>
                    </a:lnTo>
                    <a:lnTo>
                      <a:pt x="160" y="188"/>
                    </a:lnTo>
                    <a:lnTo>
                      <a:pt x="160" y="191"/>
                    </a:lnTo>
                    <a:lnTo>
                      <a:pt x="157" y="191"/>
                    </a:lnTo>
                    <a:lnTo>
                      <a:pt x="155" y="191"/>
                    </a:lnTo>
                    <a:lnTo>
                      <a:pt x="157" y="195"/>
                    </a:lnTo>
                    <a:lnTo>
                      <a:pt x="160" y="197"/>
                    </a:lnTo>
                    <a:lnTo>
                      <a:pt x="160" y="197"/>
                    </a:lnTo>
                    <a:lnTo>
                      <a:pt x="160" y="197"/>
                    </a:lnTo>
                    <a:lnTo>
                      <a:pt x="160" y="197"/>
                    </a:lnTo>
                    <a:close/>
                    <a:moveTo>
                      <a:pt x="204" y="75"/>
                    </a:moveTo>
                    <a:lnTo>
                      <a:pt x="207" y="73"/>
                    </a:lnTo>
                    <a:lnTo>
                      <a:pt x="211" y="73"/>
                    </a:lnTo>
                    <a:lnTo>
                      <a:pt x="211" y="71"/>
                    </a:lnTo>
                    <a:lnTo>
                      <a:pt x="211" y="70"/>
                    </a:lnTo>
                    <a:lnTo>
                      <a:pt x="211" y="68"/>
                    </a:lnTo>
                    <a:lnTo>
                      <a:pt x="211" y="64"/>
                    </a:lnTo>
                    <a:lnTo>
                      <a:pt x="209" y="63"/>
                    </a:lnTo>
                    <a:lnTo>
                      <a:pt x="205" y="64"/>
                    </a:lnTo>
                    <a:lnTo>
                      <a:pt x="202" y="66"/>
                    </a:lnTo>
                    <a:lnTo>
                      <a:pt x="198" y="68"/>
                    </a:lnTo>
                    <a:lnTo>
                      <a:pt x="198" y="68"/>
                    </a:lnTo>
                    <a:lnTo>
                      <a:pt x="200" y="70"/>
                    </a:lnTo>
                    <a:lnTo>
                      <a:pt x="202" y="73"/>
                    </a:lnTo>
                    <a:lnTo>
                      <a:pt x="202" y="73"/>
                    </a:lnTo>
                    <a:lnTo>
                      <a:pt x="204" y="75"/>
                    </a:lnTo>
                    <a:lnTo>
                      <a:pt x="204" y="75"/>
                    </a:lnTo>
                    <a:lnTo>
                      <a:pt x="204" y="75"/>
                    </a:lnTo>
                    <a:lnTo>
                      <a:pt x="204" y="75"/>
                    </a:lnTo>
                    <a:close/>
                    <a:moveTo>
                      <a:pt x="207" y="82"/>
                    </a:moveTo>
                    <a:lnTo>
                      <a:pt x="207" y="78"/>
                    </a:lnTo>
                    <a:lnTo>
                      <a:pt x="207" y="78"/>
                    </a:lnTo>
                    <a:lnTo>
                      <a:pt x="209" y="78"/>
                    </a:lnTo>
                    <a:lnTo>
                      <a:pt x="207" y="82"/>
                    </a:lnTo>
                    <a:lnTo>
                      <a:pt x="207" y="82"/>
                    </a:lnTo>
                    <a:lnTo>
                      <a:pt x="207" y="82"/>
                    </a:lnTo>
                    <a:lnTo>
                      <a:pt x="207" y="82"/>
                    </a:lnTo>
                    <a:close/>
                    <a:moveTo>
                      <a:pt x="207" y="92"/>
                    </a:moveTo>
                    <a:lnTo>
                      <a:pt x="209" y="90"/>
                    </a:lnTo>
                    <a:lnTo>
                      <a:pt x="211" y="87"/>
                    </a:lnTo>
                    <a:lnTo>
                      <a:pt x="211" y="87"/>
                    </a:lnTo>
                    <a:lnTo>
                      <a:pt x="211" y="85"/>
                    </a:lnTo>
                    <a:lnTo>
                      <a:pt x="209" y="87"/>
                    </a:lnTo>
                    <a:lnTo>
                      <a:pt x="205" y="87"/>
                    </a:lnTo>
                    <a:lnTo>
                      <a:pt x="204" y="85"/>
                    </a:lnTo>
                    <a:lnTo>
                      <a:pt x="200" y="85"/>
                    </a:lnTo>
                    <a:lnTo>
                      <a:pt x="198" y="87"/>
                    </a:lnTo>
                    <a:lnTo>
                      <a:pt x="195" y="87"/>
                    </a:lnTo>
                    <a:lnTo>
                      <a:pt x="193" y="90"/>
                    </a:lnTo>
                    <a:lnTo>
                      <a:pt x="195" y="92"/>
                    </a:lnTo>
                    <a:lnTo>
                      <a:pt x="198" y="94"/>
                    </a:lnTo>
                    <a:lnTo>
                      <a:pt x="202" y="90"/>
                    </a:lnTo>
                    <a:lnTo>
                      <a:pt x="204" y="94"/>
                    </a:lnTo>
                    <a:lnTo>
                      <a:pt x="205" y="94"/>
                    </a:lnTo>
                    <a:lnTo>
                      <a:pt x="207" y="92"/>
                    </a:lnTo>
                    <a:lnTo>
                      <a:pt x="207" y="92"/>
                    </a:lnTo>
                    <a:lnTo>
                      <a:pt x="207" y="92"/>
                    </a:lnTo>
                    <a:lnTo>
                      <a:pt x="207" y="92"/>
                    </a:lnTo>
                    <a:close/>
                    <a:moveTo>
                      <a:pt x="214" y="92"/>
                    </a:moveTo>
                    <a:lnTo>
                      <a:pt x="214" y="90"/>
                    </a:lnTo>
                    <a:lnTo>
                      <a:pt x="216" y="87"/>
                    </a:lnTo>
                    <a:lnTo>
                      <a:pt x="219" y="87"/>
                    </a:lnTo>
                    <a:lnTo>
                      <a:pt x="219" y="87"/>
                    </a:lnTo>
                    <a:lnTo>
                      <a:pt x="221" y="90"/>
                    </a:lnTo>
                    <a:lnTo>
                      <a:pt x="219" y="92"/>
                    </a:lnTo>
                    <a:lnTo>
                      <a:pt x="219" y="94"/>
                    </a:lnTo>
                    <a:lnTo>
                      <a:pt x="214" y="92"/>
                    </a:lnTo>
                    <a:lnTo>
                      <a:pt x="214" y="92"/>
                    </a:lnTo>
                    <a:lnTo>
                      <a:pt x="214" y="92"/>
                    </a:lnTo>
                    <a:lnTo>
                      <a:pt x="214" y="92"/>
                    </a:lnTo>
                    <a:close/>
                    <a:moveTo>
                      <a:pt x="202" y="110"/>
                    </a:moveTo>
                    <a:lnTo>
                      <a:pt x="205" y="106"/>
                    </a:lnTo>
                    <a:lnTo>
                      <a:pt x="207" y="101"/>
                    </a:lnTo>
                    <a:lnTo>
                      <a:pt x="211" y="99"/>
                    </a:lnTo>
                    <a:lnTo>
                      <a:pt x="211" y="97"/>
                    </a:lnTo>
                    <a:lnTo>
                      <a:pt x="207" y="96"/>
                    </a:lnTo>
                    <a:lnTo>
                      <a:pt x="204" y="97"/>
                    </a:lnTo>
                    <a:lnTo>
                      <a:pt x="200" y="96"/>
                    </a:lnTo>
                    <a:lnTo>
                      <a:pt x="195" y="96"/>
                    </a:lnTo>
                    <a:lnTo>
                      <a:pt x="195" y="99"/>
                    </a:lnTo>
                    <a:lnTo>
                      <a:pt x="193" y="103"/>
                    </a:lnTo>
                    <a:lnTo>
                      <a:pt x="195" y="103"/>
                    </a:lnTo>
                    <a:lnTo>
                      <a:pt x="197" y="103"/>
                    </a:lnTo>
                    <a:lnTo>
                      <a:pt x="198" y="106"/>
                    </a:lnTo>
                    <a:lnTo>
                      <a:pt x="198" y="108"/>
                    </a:lnTo>
                    <a:lnTo>
                      <a:pt x="195" y="108"/>
                    </a:lnTo>
                    <a:lnTo>
                      <a:pt x="188" y="110"/>
                    </a:lnTo>
                    <a:lnTo>
                      <a:pt x="188" y="113"/>
                    </a:lnTo>
                    <a:lnTo>
                      <a:pt x="192" y="113"/>
                    </a:lnTo>
                    <a:lnTo>
                      <a:pt x="193" y="115"/>
                    </a:lnTo>
                    <a:lnTo>
                      <a:pt x="197" y="113"/>
                    </a:lnTo>
                    <a:lnTo>
                      <a:pt x="197" y="113"/>
                    </a:lnTo>
                    <a:lnTo>
                      <a:pt x="202" y="110"/>
                    </a:lnTo>
                    <a:lnTo>
                      <a:pt x="202" y="110"/>
                    </a:lnTo>
                    <a:lnTo>
                      <a:pt x="202" y="110"/>
                    </a:lnTo>
                    <a:lnTo>
                      <a:pt x="202" y="110"/>
                    </a:lnTo>
                    <a:close/>
                    <a:moveTo>
                      <a:pt x="211" y="110"/>
                    </a:moveTo>
                    <a:lnTo>
                      <a:pt x="209" y="110"/>
                    </a:lnTo>
                    <a:lnTo>
                      <a:pt x="207" y="113"/>
                    </a:lnTo>
                    <a:lnTo>
                      <a:pt x="204" y="110"/>
                    </a:lnTo>
                    <a:lnTo>
                      <a:pt x="205" y="108"/>
                    </a:lnTo>
                    <a:lnTo>
                      <a:pt x="209" y="106"/>
                    </a:lnTo>
                    <a:lnTo>
                      <a:pt x="211" y="104"/>
                    </a:lnTo>
                    <a:lnTo>
                      <a:pt x="214" y="106"/>
                    </a:lnTo>
                    <a:lnTo>
                      <a:pt x="211" y="108"/>
                    </a:lnTo>
                    <a:lnTo>
                      <a:pt x="211" y="110"/>
                    </a:lnTo>
                    <a:lnTo>
                      <a:pt x="211" y="110"/>
                    </a:lnTo>
                    <a:lnTo>
                      <a:pt x="211" y="110"/>
                    </a:lnTo>
                    <a:lnTo>
                      <a:pt x="211" y="110"/>
                    </a:lnTo>
                    <a:close/>
                    <a:moveTo>
                      <a:pt x="221" y="118"/>
                    </a:moveTo>
                    <a:lnTo>
                      <a:pt x="216" y="113"/>
                    </a:lnTo>
                    <a:lnTo>
                      <a:pt x="214" y="110"/>
                    </a:lnTo>
                    <a:lnTo>
                      <a:pt x="216" y="110"/>
                    </a:lnTo>
                    <a:lnTo>
                      <a:pt x="219" y="110"/>
                    </a:lnTo>
                    <a:lnTo>
                      <a:pt x="219" y="113"/>
                    </a:lnTo>
                    <a:lnTo>
                      <a:pt x="223" y="110"/>
                    </a:lnTo>
                    <a:lnTo>
                      <a:pt x="225" y="113"/>
                    </a:lnTo>
                    <a:lnTo>
                      <a:pt x="225" y="118"/>
                    </a:lnTo>
                    <a:lnTo>
                      <a:pt x="221" y="118"/>
                    </a:lnTo>
                    <a:lnTo>
                      <a:pt x="221" y="118"/>
                    </a:lnTo>
                    <a:lnTo>
                      <a:pt x="221" y="118"/>
                    </a:lnTo>
                    <a:lnTo>
                      <a:pt x="221" y="118"/>
                    </a:lnTo>
                    <a:close/>
                    <a:moveTo>
                      <a:pt x="216" y="127"/>
                    </a:moveTo>
                    <a:lnTo>
                      <a:pt x="214" y="123"/>
                    </a:lnTo>
                    <a:lnTo>
                      <a:pt x="207" y="118"/>
                    </a:lnTo>
                    <a:lnTo>
                      <a:pt x="202" y="118"/>
                    </a:lnTo>
                    <a:lnTo>
                      <a:pt x="198" y="118"/>
                    </a:lnTo>
                    <a:lnTo>
                      <a:pt x="197" y="115"/>
                    </a:lnTo>
                    <a:lnTo>
                      <a:pt x="197" y="113"/>
                    </a:lnTo>
                    <a:lnTo>
                      <a:pt x="200" y="113"/>
                    </a:lnTo>
                    <a:lnTo>
                      <a:pt x="205" y="113"/>
                    </a:lnTo>
                    <a:lnTo>
                      <a:pt x="211" y="115"/>
                    </a:lnTo>
                    <a:lnTo>
                      <a:pt x="216" y="120"/>
                    </a:lnTo>
                    <a:lnTo>
                      <a:pt x="219" y="120"/>
                    </a:lnTo>
                    <a:lnTo>
                      <a:pt x="219" y="118"/>
                    </a:lnTo>
                    <a:lnTo>
                      <a:pt x="221" y="120"/>
                    </a:lnTo>
                    <a:lnTo>
                      <a:pt x="219" y="122"/>
                    </a:lnTo>
                    <a:lnTo>
                      <a:pt x="219" y="127"/>
                    </a:lnTo>
                    <a:lnTo>
                      <a:pt x="216" y="127"/>
                    </a:lnTo>
                    <a:lnTo>
                      <a:pt x="216" y="127"/>
                    </a:lnTo>
                    <a:lnTo>
                      <a:pt x="216" y="127"/>
                    </a:lnTo>
                    <a:lnTo>
                      <a:pt x="216" y="127"/>
                    </a:lnTo>
                    <a:close/>
                    <a:moveTo>
                      <a:pt x="219" y="137"/>
                    </a:moveTo>
                    <a:lnTo>
                      <a:pt x="219" y="132"/>
                    </a:lnTo>
                    <a:lnTo>
                      <a:pt x="216" y="129"/>
                    </a:lnTo>
                    <a:lnTo>
                      <a:pt x="214" y="129"/>
                    </a:lnTo>
                    <a:lnTo>
                      <a:pt x="209" y="127"/>
                    </a:lnTo>
                    <a:lnTo>
                      <a:pt x="204" y="123"/>
                    </a:lnTo>
                    <a:lnTo>
                      <a:pt x="202" y="122"/>
                    </a:lnTo>
                    <a:lnTo>
                      <a:pt x="200" y="120"/>
                    </a:lnTo>
                    <a:lnTo>
                      <a:pt x="195" y="122"/>
                    </a:lnTo>
                    <a:lnTo>
                      <a:pt x="192" y="120"/>
                    </a:lnTo>
                    <a:lnTo>
                      <a:pt x="186" y="120"/>
                    </a:lnTo>
                    <a:lnTo>
                      <a:pt x="181" y="120"/>
                    </a:lnTo>
                    <a:lnTo>
                      <a:pt x="183" y="123"/>
                    </a:lnTo>
                    <a:lnTo>
                      <a:pt x="183" y="125"/>
                    </a:lnTo>
                    <a:lnTo>
                      <a:pt x="185" y="127"/>
                    </a:lnTo>
                    <a:lnTo>
                      <a:pt x="188" y="129"/>
                    </a:lnTo>
                    <a:lnTo>
                      <a:pt x="192" y="125"/>
                    </a:lnTo>
                    <a:lnTo>
                      <a:pt x="192" y="125"/>
                    </a:lnTo>
                    <a:lnTo>
                      <a:pt x="195" y="129"/>
                    </a:lnTo>
                    <a:lnTo>
                      <a:pt x="195" y="132"/>
                    </a:lnTo>
                    <a:lnTo>
                      <a:pt x="198" y="132"/>
                    </a:lnTo>
                    <a:lnTo>
                      <a:pt x="200" y="130"/>
                    </a:lnTo>
                    <a:lnTo>
                      <a:pt x="202" y="134"/>
                    </a:lnTo>
                    <a:lnTo>
                      <a:pt x="205" y="136"/>
                    </a:lnTo>
                    <a:lnTo>
                      <a:pt x="211" y="136"/>
                    </a:lnTo>
                    <a:lnTo>
                      <a:pt x="214" y="137"/>
                    </a:lnTo>
                    <a:lnTo>
                      <a:pt x="216" y="137"/>
                    </a:lnTo>
                    <a:lnTo>
                      <a:pt x="219" y="137"/>
                    </a:lnTo>
                    <a:lnTo>
                      <a:pt x="219" y="137"/>
                    </a:lnTo>
                    <a:lnTo>
                      <a:pt x="219" y="137"/>
                    </a:lnTo>
                    <a:lnTo>
                      <a:pt x="219" y="137"/>
                    </a:lnTo>
                    <a:close/>
                    <a:moveTo>
                      <a:pt x="193" y="143"/>
                    </a:moveTo>
                    <a:lnTo>
                      <a:pt x="193" y="143"/>
                    </a:lnTo>
                    <a:lnTo>
                      <a:pt x="192" y="141"/>
                    </a:lnTo>
                    <a:lnTo>
                      <a:pt x="192" y="141"/>
                    </a:lnTo>
                    <a:lnTo>
                      <a:pt x="186" y="141"/>
                    </a:lnTo>
                    <a:lnTo>
                      <a:pt x="185" y="137"/>
                    </a:lnTo>
                    <a:lnTo>
                      <a:pt x="185" y="137"/>
                    </a:lnTo>
                    <a:lnTo>
                      <a:pt x="186" y="136"/>
                    </a:lnTo>
                    <a:lnTo>
                      <a:pt x="188" y="134"/>
                    </a:lnTo>
                    <a:lnTo>
                      <a:pt x="193" y="136"/>
                    </a:lnTo>
                    <a:lnTo>
                      <a:pt x="195" y="134"/>
                    </a:lnTo>
                    <a:lnTo>
                      <a:pt x="197" y="137"/>
                    </a:lnTo>
                    <a:lnTo>
                      <a:pt x="198" y="137"/>
                    </a:lnTo>
                    <a:lnTo>
                      <a:pt x="198" y="136"/>
                    </a:lnTo>
                    <a:lnTo>
                      <a:pt x="200" y="137"/>
                    </a:lnTo>
                    <a:lnTo>
                      <a:pt x="202" y="137"/>
                    </a:lnTo>
                    <a:lnTo>
                      <a:pt x="200" y="141"/>
                    </a:lnTo>
                    <a:lnTo>
                      <a:pt x="193" y="143"/>
                    </a:lnTo>
                    <a:lnTo>
                      <a:pt x="193" y="143"/>
                    </a:lnTo>
                    <a:lnTo>
                      <a:pt x="193" y="143"/>
                    </a:lnTo>
                    <a:lnTo>
                      <a:pt x="193" y="143"/>
                    </a:lnTo>
                    <a:close/>
                    <a:moveTo>
                      <a:pt x="188" y="160"/>
                    </a:moveTo>
                    <a:lnTo>
                      <a:pt x="185" y="158"/>
                    </a:lnTo>
                    <a:lnTo>
                      <a:pt x="185" y="153"/>
                    </a:lnTo>
                    <a:lnTo>
                      <a:pt x="183" y="153"/>
                    </a:lnTo>
                    <a:lnTo>
                      <a:pt x="183" y="158"/>
                    </a:lnTo>
                    <a:lnTo>
                      <a:pt x="181" y="158"/>
                    </a:lnTo>
                    <a:lnTo>
                      <a:pt x="183" y="160"/>
                    </a:lnTo>
                    <a:lnTo>
                      <a:pt x="186" y="160"/>
                    </a:lnTo>
                    <a:lnTo>
                      <a:pt x="188" y="160"/>
                    </a:lnTo>
                    <a:lnTo>
                      <a:pt x="188" y="160"/>
                    </a:lnTo>
                    <a:lnTo>
                      <a:pt x="188" y="160"/>
                    </a:lnTo>
                    <a:lnTo>
                      <a:pt x="188" y="160"/>
                    </a:lnTo>
                    <a:close/>
                    <a:moveTo>
                      <a:pt x="192" y="160"/>
                    </a:moveTo>
                    <a:lnTo>
                      <a:pt x="192" y="160"/>
                    </a:lnTo>
                    <a:lnTo>
                      <a:pt x="192" y="158"/>
                    </a:lnTo>
                    <a:lnTo>
                      <a:pt x="192" y="155"/>
                    </a:lnTo>
                    <a:lnTo>
                      <a:pt x="188" y="151"/>
                    </a:lnTo>
                    <a:lnTo>
                      <a:pt x="188" y="151"/>
                    </a:lnTo>
                    <a:lnTo>
                      <a:pt x="188" y="155"/>
                    </a:lnTo>
                    <a:lnTo>
                      <a:pt x="192" y="160"/>
                    </a:lnTo>
                    <a:lnTo>
                      <a:pt x="192" y="160"/>
                    </a:lnTo>
                    <a:lnTo>
                      <a:pt x="192" y="160"/>
                    </a:lnTo>
                    <a:lnTo>
                      <a:pt x="192" y="160"/>
                    </a:lnTo>
                    <a:close/>
                    <a:moveTo>
                      <a:pt x="197" y="157"/>
                    </a:moveTo>
                    <a:lnTo>
                      <a:pt x="197" y="157"/>
                    </a:lnTo>
                    <a:lnTo>
                      <a:pt x="200" y="158"/>
                    </a:lnTo>
                    <a:lnTo>
                      <a:pt x="200" y="157"/>
                    </a:lnTo>
                    <a:lnTo>
                      <a:pt x="198" y="153"/>
                    </a:lnTo>
                    <a:lnTo>
                      <a:pt x="195" y="151"/>
                    </a:lnTo>
                    <a:lnTo>
                      <a:pt x="193" y="153"/>
                    </a:lnTo>
                    <a:lnTo>
                      <a:pt x="197" y="157"/>
                    </a:lnTo>
                    <a:lnTo>
                      <a:pt x="197" y="157"/>
                    </a:lnTo>
                    <a:lnTo>
                      <a:pt x="197" y="157"/>
                    </a:lnTo>
                    <a:lnTo>
                      <a:pt x="197" y="157"/>
                    </a:lnTo>
                    <a:close/>
                    <a:moveTo>
                      <a:pt x="195" y="165"/>
                    </a:moveTo>
                    <a:lnTo>
                      <a:pt x="197" y="165"/>
                    </a:lnTo>
                    <a:lnTo>
                      <a:pt x="198" y="160"/>
                    </a:lnTo>
                    <a:lnTo>
                      <a:pt x="197" y="158"/>
                    </a:lnTo>
                    <a:lnTo>
                      <a:pt x="195" y="157"/>
                    </a:lnTo>
                    <a:lnTo>
                      <a:pt x="193" y="158"/>
                    </a:lnTo>
                    <a:lnTo>
                      <a:pt x="195" y="160"/>
                    </a:lnTo>
                    <a:lnTo>
                      <a:pt x="193" y="163"/>
                    </a:lnTo>
                    <a:lnTo>
                      <a:pt x="195" y="165"/>
                    </a:lnTo>
                    <a:lnTo>
                      <a:pt x="195" y="165"/>
                    </a:lnTo>
                    <a:lnTo>
                      <a:pt x="195" y="165"/>
                    </a:lnTo>
                    <a:lnTo>
                      <a:pt x="195" y="165"/>
                    </a:lnTo>
                    <a:close/>
                    <a:moveTo>
                      <a:pt x="192" y="172"/>
                    </a:moveTo>
                    <a:lnTo>
                      <a:pt x="192" y="172"/>
                    </a:lnTo>
                    <a:lnTo>
                      <a:pt x="188" y="172"/>
                    </a:lnTo>
                    <a:lnTo>
                      <a:pt x="186" y="169"/>
                    </a:lnTo>
                    <a:lnTo>
                      <a:pt x="185" y="169"/>
                    </a:lnTo>
                    <a:lnTo>
                      <a:pt x="181" y="169"/>
                    </a:lnTo>
                    <a:lnTo>
                      <a:pt x="183" y="172"/>
                    </a:lnTo>
                    <a:lnTo>
                      <a:pt x="183" y="174"/>
                    </a:lnTo>
                    <a:lnTo>
                      <a:pt x="179" y="176"/>
                    </a:lnTo>
                    <a:lnTo>
                      <a:pt x="181" y="179"/>
                    </a:lnTo>
                    <a:lnTo>
                      <a:pt x="186" y="179"/>
                    </a:lnTo>
                    <a:lnTo>
                      <a:pt x="192" y="177"/>
                    </a:lnTo>
                    <a:lnTo>
                      <a:pt x="192" y="172"/>
                    </a:lnTo>
                    <a:lnTo>
                      <a:pt x="192" y="172"/>
                    </a:lnTo>
                    <a:lnTo>
                      <a:pt x="192" y="172"/>
                    </a:lnTo>
                    <a:lnTo>
                      <a:pt x="192" y="172"/>
                    </a:lnTo>
                    <a:close/>
                    <a:moveTo>
                      <a:pt x="193" y="169"/>
                    </a:moveTo>
                    <a:lnTo>
                      <a:pt x="193" y="172"/>
                    </a:lnTo>
                    <a:lnTo>
                      <a:pt x="195" y="174"/>
                    </a:lnTo>
                    <a:lnTo>
                      <a:pt x="197" y="174"/>
                    </a:lnTo>
                    <a:lnTo>
                      <a:pt x="197" y="172"/>
                    </a:lnTo>
                    <a:lnTo>
                      <a:pt x="195" y="169"/>
                    </a:lnTo>
                    <a:lnTo>
                      <a:pt x="193" y="169"/>
                    </a:lnTo>
                    <a:lnTo>
                      <a:pt x="193" y="169"/>
                    </a:lnTo>
                    <a:lnTo>
                      <a:pt x="193" y="169"/>
                    </a:lnTo>
                    <a:lnTo>
                      <a:pt x="193" y="169"/>
                    </a:lnTo>
                    <a:close/>
                    <a:moveTo>
                      <a:pt x="221" y="130"/>
                    </a:moveTo>
                    <a:lnTo>
                      <a:pt x="221" y="127"/>
                    </a:lnTo>
                    <a:lnTo>
                      <a:pt x="223" y="125"/>
                    </a:lnTo>
                    <a:lnTo>
                      <a:pt x="223" y="122"/>
                    </a:lnTo>
                    <a:lnTo>
                      <a:pt x="225" y="120"/>
                    </a:lnTo>
                    <a:lnTo>
                      <a:pt x="226" y="120"/>
                    </a:lnTo>
                    <a:lnTo>
                      <a:pt x="228" y="123"/>
                    </a:lnTo>
                    <a:lnTo>
                      <a:pt x="230" y="127"/>
                    </a:lnTo>
                    <a:lnTo>
                      <a:pt x="228" y="127"/>
                    </a:lnTo>
                    <a:lnTo>
                      <a:pt x="228" y="129"/>
                    </a:lnTo>
                    <a:lnTo>
                      <a:pt x="226" y="130"/>
                    </a:lnTo>
                    <a:lnTo>
                      <a:pt x="223" y="130"/>
                    </a:lnTo>
                    <a:lnTo>
                      <a:pt x="221" y="130"/>
                    </a:lnTo>
                    <a:lnTo>
                      <a:pt x="221" y="130"/>
                    </a:lnTo>
                    <a:lnTo>
                      <a:pt x="221" y="130"/>
                    </a:lnTo>
                    <a:lnTo>
                      <a:pt x="221" y="130"/>
                    </a:lnTo>
                    <a:close/>
                    <a:moveTo>
                      <a:pt x="200" y="165"/>
                    </a:moveTo>
                    <a:lnTo>
                      <a:pt x="202" y="169"/>
                    </a:lnTo>
                    <a:lnTo>
                      <a:pt x="205" y="169"/>
                    </a:lnTo>
                    <a:lnTo>
                      <a:pt x="209" y="169"/>
                    </a:lnTo>
                    <a:lnTo>
                      <a:pt x="209" y="169"/>
                    </a:lnTo>
                    <a:lnTo>
                      <a:pt x="209" y="165"/>
                    </a:lnTo>
                    <a:lnTo>
                      <a:pt x="207" y="163"/>
                    </a:lnTo>
                    <a:lnTo>
                      <a:pt x="205" y="163"/>
                    </a:lnTo>
                    <a:lnTo>
                      <a:pt x="204" y="165"/>
                    </a:lnTo>
                    <a:lnTo>
                      <a:pt x="200" y="165"/>
                    </a:lnTo>
                    <a:lnTo>
                      <a:pt x="200" y="165"/>
                    </a:lnTo>
                    <a:lnTo>
                      <a:pt x="200" y="165"/>
                    </a:lnTo>
                    <a:lnTo>
                      <a:pt x="200" y="165"/>
                    </a:lnTo>
                    <a:close/>
                    <a:moveTo>
                      <a:pt x="202" y="160"/>
                    </a:moveTo>
                    <a:lnTo>
                      <a:pt x="204" y="160"/>
                    </a:lnTo>
                    <a:lnTo>
                      <a:pt x="205" y="158"/>
                    </a:lnTo>
                    <a:lnTo>
                      <a:pt x="205" y="157"/>
                    </a:lnTo>
                    <a:lnTo>
                      <a:pt x="204" y="157"/>
                    </a:lnTo>
                    <a:lnTo>
                      <a:pt x="202" y="160"/>
                    </a:lnTo>
                    <a:lnTo>
                      <a:pt x="202" y="160"/>
                    </a:lnTo>
                    <a:lnTo>
                      <a:pt x="202" y="160"/>
                    </a:lnTo>
                    <a:lnTo>
                      <a:pt x="202" y="160"/>
                    </a:lnTo>
                    <a:close/>
                    <a:moveTo>
                      <a:pt x="207" y="158"/>
                    </a:moveTo>
                    <a:lnTo>
                      <a:pt x="209" y="160"/>
                    </a:lnTo>
                    <a:lnTo>
                      <a:pt x="211" y="160"/>
                    </a:lnTo>
                    <a:lnTo>
                      <a:pt x="211" y="158"/>
                    </a:lnTo>
                    <a:lnTo>
                      <a:pt x="214" y="157"/>
                    </a:lnTo>
                    <a:lnTo>
                      <a:pt x="211" y="157"/>
                    </a:lnTo>
                    <a:lnTo>
                      <a:pt x="211" y="157"/>
                    </a:lnTo>
                    <a:lnTo>
                      <a:pt x="211" y="157"/>
                    </a:lnTo>
                    <a:lnTo>
                      <a:pt x="207" y="158"/>
                    </a:lnTo>
                    <a:lnTo>
                      <a:pt x="207" y="158"/>
                    </a:lnTo>
                    <a:lnTo>
                      <a:pt x="207" y="158"/>
                    </a:lnTo>
                    <a:lnTo>
                      <a:pt x="207" y="158"/>
                    </a:lnTo>
                    <a:close/>
                    <a:moveTo>
                      <a:pt x="209" y="143"/>
                    </a:moveTo>
                    <a:lnTo>
                      <a:pt x="207" y="146"/>
                    </a:lnTo>
                    <a:lnTo>
                      <a:pt x="204" y="146"/>
                    </a:lnTo>
                    <a:lnTo>
                      <a:pt x="202" y="144"/>
                    </a:lnTo>
                    <a:lnTo>
                      <a:pt x="202" y="141"/>
                    </a:lnTo>
                    <a:lnTo>
                      <a:pt x="205" y="137"/>
                    </a:lnTo>
                    <a:lnTo>
                      <a:pt x="209" y="137"/>
                    </a:lnTo>
                    <a:lnTo>
                      <a:pt x="211" y="137"/>
                    </a:lnTo>
                    <a:lnTo>
                      <a:pt x="214" y="141"/>
                    </a:lnTo>
                    <a:lnTo>
                      <a:pt x="214" y="141"/>
                    </a:lnTo>
                    <a:lnTo>
                      <a:pt x="214" y="143"/>
                    </a:lnTo>
                    <a:lnTo>
                      <a:pt x="214" y="144"/>
                    </a:lnTo>
                    <a:lnTo>
                      <a:pt x="211" y="144"/>
                    </a:lnTo>
                    <a:lnTo>
                      <a:pt x="209" y="143"/>
                    </a:lnTo>
                    <a:lnTo>
                      <a:pt x="209" y="143"/>
                    </a:lnTo>
                    <a:lnTo>
                      <a:pt x="209" y="143"/>
                    </a:lnTo>
                    <a:lnTo>
                      <a:pt x="209" y="143"/>
                    </a:lnTo>
                    <a:close/>
                    <a:moveTo>
                      <a:pt x="221" y="143"/>
                    </a:moveTo>
                    <a:lnTo>
                      <a:pt x="223" y="144"/>
                    </a:lnTo>
                    <a:lnTo>
                      <a:pt x="226" y="144"/>
                    </a:lnTo>
                    <a:lnTo>
                      <a:pt x="228" y="143"/>
                    </a:lnTo>
                    <a:lnTo>
                      <a:pt x="230" y="141"/>
                    </a:lnTo>
                    <a:lnTo>
                      <a:pt x="228" y="141"/>
                    </a:lnTo>
                    <a:lnTo>
                      <a:pt x="225" y="141"/>
                    </a:lnTo>
                    <a:lnTo>
                      <a:pt x="223" y="143"/>
                    </a:lnTo>
                    <a:lnTo>
                      <a:pt x="221" y="143"/>
                    </a:lnTo>
                    <a:lnTo>
                      <a:pt x="221" y="143"/>
                    </a:lnTo>
                    <a:lnTo>
                      <a:pt x="221" y="143"/>
                    </a:lnTo>
                    <a:lnTo>
                      <a:pt x="221" y="143"/>
                    </a:lnTo>
                    <a:close/>
                    <a:moveTo>
                      <a:pt x="230" y="174"/>
                    </a:moveTo>
                    <a:lnTo>
                      <a:pt x="230" y="172"/>
                    </a:lnTo>
                    <a:lnTo>
                      <a:pt x="226" y="169"/>
                    </a:lnTo>
                    <a:lnTo>
                      <a:pt x="226" y="165"/>
                    </a:lnTo>
                    <a:lnTo>
                      <a:pt x="226" y="163"/>
                    </a:lnTo>
                    <a:lnTo>
                      <a:pt x="225" y="158"/>
                    </a:lnTo>
                    <a:lnTo>
                      <a:pt x="221" y="157"/>
                    </a:lnTo>
                    <a:lnTo>
                      <a:pt x="219" y="158"/>
                    </a:lnTo>
                    <a:lnTo>
                      <a:pt x="216" y="158"/>
                    </a:lnTo>
                    <a:lnTo>
                      <a:pt x="211" y="160"/>
                    </a:lnTo>
                    <a:lnTo>
                      <a:pt x="211" y="165"/>
                    </a:lnTo>
                    <a:lnTo>
                      <a:pt x="214" y="169"/>
                    </a:lnTo>
                    <a:lnTo>
                      <a:pt x="214" y="174"/>
                    </a:lnTo>
                    <a:lnTo>
                      <a:pt x="219" y="176"/>
                    </a:lnTo>
                    <a:lnTo>
                      <a:pt x="219" y="176"/>
                    </a:lnTo>
                    <a:lnTo>
                      <a:pt x="225" y="174"/>
                    </a:lnTo>
                    <a:lnTo>
                      <a:pt x="230" y="174"/>
                    </a:lnTo>
                    <a:lnTo>
                      <a:pt x="230" y="174"/>
                    </a:lnTo>
                    <a:lnTo>
                      <a:pt x="230" y="174"/>
                    </a:lnTo>
                    <a:lnTo>
                      <a:pt x="230" y="174"/>
                    </a:lnTo>
                    <a:close/>
                    <a:moveTo>
                      <a:pt x="238" y="172"/>
                    </a:moveTo>
                    <a:lnTo>
                      <a:pt x="238" y="169"/>
                    </a:lnTo>
                    <a:lnTo>
                      <a:pt x="237" y="169"/>
                    </a:lnTo>
                    <a:lnTo>
                      <a:pt x="237" y="165"/>
                    </a:lnTo>
                    <a:lnTo>
                      <a:pt x="238" y="165"/>
                    </a:lnTo>
                    <a:lnTo>
                      <a:pt x="238" y="160"/>
                    </a:lnTo>
                    <a:lnTo>
                      <a:pt x="238" y="160"/>
                    </a:lnTo>
                    <a:lnTo>
                      <a:pt x="245" y="157"/>
                    </a:lnTo>
                    <a:lnTo>
                      <a:pt x="245" y="157"/>
                    </a:lnTo>
                    <a:lnTo>
                      <a:pt x="247" y="155"/>
                    </a:lnTo>
                    <a:lnTo>
                      <a:pt x="245" y="155"/>
                    </a:lnTo>
                    <a:lnTo>
                      <a:pt x="242" y="155"/>
                    </a:lnTo>
                    <a:lnTo>
                      <a:pt x="237" y="151"/>
                    </a:lnTo>
                    <a:lnTo>
                      <a:pt x="232" y="150"/>
                    </a:lnTo>
                    <a:lnTo>
                      <a:pt x="230" y="150"/>
                    </a:lnTo>
                    <a:lnTo>
                      <a:pt x="226" y="150"/>
                    </a:lnTo>
                    <a:lnTo>
                      <a:pt x="225" y="150"/>
                    </a:lnTo>
                    <a:lnTo>
                      <a:pt x="225" y="153"/>
                    </a:lnTo>
                    <a:lnTo>
                      <a:pt x="230" y="160"/>
                    </a:lnTo>
                    <a:lnTo>
                      <a:pt x="228" y="165"/>
                    </a:lnTo>
                    <a:lnTo>
                      <a:pt x="232" y="169"/>
                    </a:lnTo>
                    <a:lnTo>
                      <a:pt x="233" y="172"/>
                    </a:lnTo>
                    <a:lnTo>
                      <a:pt x="238" y="172"/>
                    </a:lnTo>
                    <a:lnTo>
                      <a:pt x="238" y="172"/>
                    </a:lnTo>
                    <a:lnTo>
                      <a:pt x="238" y="172"/>
                    </a:lnTo>
                    <a:lnTo>
                      <a:pt x="238" y="172"/>
                    </a:lnTo>
                    <a:close/>
                    <a:moveTo>
                      <a:pt x="247" y="172"/>
                    </a:moveTo>
                    <a:lnTo>
                      <a:pt x="247" y="174"/>
                    </a:lnTo>
                    <a:lnTo>
                      <a:pt x="252" y="176"/>
                    </a:lnTo>
                    <a:lnTo>
                      <a:pt x="254" y="179"/>
                    </a:lnTo>
                    <a:lnTo>
                      <a:pt x="259" y="179"/>
                    </a:lnTo>
                    <a:lnTo>
                      <a:pt x="261" y="174"/>
                    </a:lnTo>
                    <a:lnTo>
                      <a:pt x="261" y="169"/>
                    </a:lnTo>
                    <a:lnTo>
                      <a:pt x="258" y="169"/>
                    </a:lnTo>
                    <a:lnTo>
                      <a:pt x="252" y="169"/>
                    </a:lnTo>
                    <a:lnTo>
                      <a:pt x="247" y="172"/>
                    </a:lnTo>
                    <a:lnTo>
                      <a:pt x="247" y="172"/>
                    </a:lnTo>
                    <a:lnTo>
                      <a:pt x="247" y="172"/>
                    </a:lnTo>
                    <a:lnTo>
                      <a:pt x="247" y="172"/>
                    </a:lnTo>
                    <a:close/>
                    <a:moveTo>
                      <a:pt x="247" y="179"/>
                    </a:moveTo>
                    <a:lnTo>
                      <a:pt x="247" y="183"/>
                    </a:lnTo>
                    <a:lnTo>
                      <a:pt x="251" y="183"/>
                    </a:lnTo>
                    <a:lnTo>
                      <a:pt x="252" y="184"/>
                    </a:lnTo>
                    <a:lnTo>
                      <a:pt x="254" y="183"/>
                    </a:lnTo>
                    <a:lnTo>
                      <a:pt x="251" y="179"/>
                    </a:lnTo>
                    <a:lnTo>
                      <a:pt x="247" y="179"/>
                    </a:lnTo>
                    <a:lnTo>
                      <a:pt x="247" y="179"/>
                    </a:lnTo>
                    <a:lnTo>
                      <a:pt x="247" y="179"/>
                    </a:lnTo>
                    <a:lnTo>
                      <a:pt x="247" y="179"/>
                    </a:lnTo>
                    <a:close/>
                    <a:moveTo>
                      <a:pt x="247" y="70"/>
                    </a:moveTo>
                    <a:lnTo>
                      <a:pt x="249" y="68"/>
                    </a:lnTo>
                    <a:lnTo>
                      <a:pt x="252" y="68"/>
                    </a:lnTo>
                    <a:lnTo>
                      <a:pt x="254" y="66"/>
                    </a:lnTo>
                    <a:lnTo>
                      <a:pt x="258" y="66"/>
                    </a:lnTo>
                    <a:lnTo>
                      <a:pt x="258" y="68"/>
                    </a:lnTo>
                    <a:lnTo>
                      <a:pt x="261" y="68"/>
                    </a:lnTo>
                    <a:lnTo>
                      <a:pt x="261" y="70"/>
                    </a:lnTo>
                    <a:lnTo>
                      <a:pt x="259" y="73"/>
                    </a:lnTo>
                    <a:lnTo>
                      <a:pt x="256" y="73"/>
                    </a:lnTo>
                    <a:lnTo>
                      <a:pt x="254" y="71"/>
                    </a:lnTo>
                    <a:lnTo>
                      <a:pt x="249" y="71"/>
                    </a:lnTo>
                    <a:lnTo>
                      <a:pt x="247" y="70"/>
                    </a:lnTo>
                    <a:lnTo>
                      <a:pt x="247" y="70"/>
                    </a:lnTo>
                    <a:lnTo>
                      <a:pt x="247" y="70"/>
                    </a:lnTo>
                    <a:lnTo>
                      <a:pt x="247" y="70"/>
                    </a:lnTo>
                    <a:close/>
                    <a:moveTo>
                      <a:pt x="254" y="118"/>
                    </a:moveTo>
                    <a:lnTo>
                      <a:pt x="256" y="113"/>
                    </a:lnTo>
                    <a:lnTo>
                      <a:pt x="258" y="113"/>
                    </a:lnTo>
                    <a:lnTo>
                      <a:pt x="258" y="110"/>
                    </a:lnTo>
                    <a:lnTo>
                      <a:pt x="256" y="110"/>
                    </a:lnTo>
                    <a:lnTo>
                      <a:pt x="254" y="106"/>
                    </a:lnTo>
                    <a:lnTo>
                      <a:pt x="251" y="106"/>
                    </a:lnTo>
                    <a:lnTo>
                      <a:pt x="245" y="108"/>
                    </a:lnTo>
                    <a:lnTo>
                      <a:pt x="242" y="110"/>
                    </a:lnTo>
                    <a:lnTo>
                      <a:pt x="242" y="113"/>
                    </a:lnTo>
                    <a:lnTo>
                      <a:pt x="242" y="113"/>
                    </a:lnTo>
                    <a:lnTo>
                      <a:pt x="247" y="118"/>
                    </a:lnTo>
                    <a:lnTo>
                      <a:pt x="251" y="118"/>
                    </a:lnTo>
                    <a:lnTo>
                      <a:pt x="254" y="118"/>
                    </a:lnTo>
                    <a:lnTo>
                      <a:pt x="254" y="118"/>
                    </a:lnTo>
                    <a:lnTo>
                      <a:pt x="254" y="118"/>
                    </a:lnTo>
                    <a:lnTo>
                      <a:pt x="254" y="118"/>
                    </a:lnTo>
                    <a:close/>
                    <a:moveTo>
                      <a:pt x="261" y="113"/>
                    </a:moveTo>
                    <a:lnTo>
                      <a:pt x="261" y="113"/>
                    </a:lnTo>
                    <a:lnTo>
                      <a:pt x="261" y="118"/>
                    </a:lnTo>
                    <a:lnTo>
                      <a:pt x="259" y="120"/>
                    </a:lnTo>
                    <a:lnTo>
                      <a:pt x="258" y="118"/>
                    </a:lnTo>
                    <a:lnTo>
                      <a:pt x="256" y="120"/>
                    </a:lnTo>
                    <a:lnTo>
                      <a:pt x="251" y="123"/>
                    </a:lnTo>
                    <a:lnTo>
                      <a:pt x="247" y="123"/>
                    </a:lnTo>
                    <a:lnTo>
                      <a:pt x="245" y="122"/>
                    </a:lnTo>
                    <a:lnTo>
                      <a:pt x="242" y="123"/>
                    </a:lnTo>
                    <a:lnTo>
                      <a:pt x="242" y="125"/>
                    </a:lnTo>
                    <a:lnTo>
                      <a:pt x="245" y="130"/>
                    </a:lnTo>
                    <a:lnTo>
                      <a:pt x="245" y="137"/>
                    </a:lnTo>
                    <a:lnTo>
                      <a:pt x="245" y="144"/>
                    </a:lnTo>
                    <a:lnTo>
                      <a:pt x="251" y="150"/>
                    </a:lnTo>
                    <a:lnTo>
                      <a:pt x="254" y="150"/>
                    </a:lnTo>
                    <a:lnTo>
                      <a:pt x="259" y="150"/>
                    </a:lnTo>
                    <a:lnTo>
                      <a:pt x="265" y="150"/>
                    </a:lnTo>
                    <a:lnTo>
                      <a:pt x="268" y="144"/>
                    </a:lnTo>
                    <a:lnTo>
                      <a:pt x="273" y="144"/>
                    </a:lnTo>
                    <a:lnTo>
                      <a:pt x="273" y="141"/>
                    </a:lnTo>
                    <a:lnTo>
                      <a:pt x="268" y="141"/>
                    </a:lnTo>
                    <a:lnTo>
                      <a:pt x="268" y="137"/>
                    </a:lnTo>
                    <a:lnTo>
                      <a:pt x="261" y="136"/>
                    </a:lnTo>
                    <a:lnTo>
                      <a:pt x="261" y="130"/>
                    </a:lnTo>
                    <a:lnTo>
                      <a:pt x="261" y="129"/>
                    </a:lnTo>
                    <a:lnTo>
                      <a:pt x="265" y="125"/>
                    </a:lnTo>
                    <a:lnTo>
                      <a:pt x="268" y="125"/>
                    </a:lnTo>
                    <a:lnTo>
                      <a:pt x="270" y="123"/>
                    </a:lnTo>
                    <a:lnTo>
                      <a:pt x="270" y="122"/>
                    </a:lnTo>
                    <a:lnTo>
                      <a:pt x="268" y="118"/>
                    </a:lnTo>
                    <a:lnTo>
                      <a:pt x="265" y="115"/>
                    </a:lnTo>
                    <a:lnTo>
                      <a:pt x="261" y="113"/>
                    </a:lnTo>
                    <a:lnTo>
                      <a:pt x="261" y="113"/>
                    </a:lnTo>
                    <a:lnTo>
                      <a:pt x="261" y="113"/>
                    </a:lnTo>
                    <a:lnTo>
                      <a:pt x="261" y="113"/>
                    </a:lnTo>
                    <a:close/>
                    <a:moveTo>
                      <a:pt x="278" y="118"/>
                    </a:moveTo>
                    <a:lnTo>
                      <a:pt x="275" y="118"/>
                    </a:lnTo>
                    <a:lnTo>
                      <a:pt x="275" y="113"/>
                    </a:lnTo>
                    <a:lnTo>
                      <a:pt x="273" y="113"/>
                    </a:lnTo>
                    <a:lnTo>
                      <a:pt x="270" y="113"/>
                    </a:lnTo>
                    <a:lnTo>
                      <a:pt x="268" y="110"/>
                    </a:lnTo>
                    <a:lnTo>
                      <a:pt x="268" y="108"/>
                    </a:lnTo>
                    <a:lnTo>
                      <a:pt x="268" y="104"/>
                    </a:lnTo>
                    <a:lnTo>
                      <a:pt x="268" y="101"/>
                    </a:lnTo>
                    <a:lnTo>
                      <a:pt x="265" y="96"/>
                    </a:lnTo>
                    <a:lnTo>
                      <a:pt x="268" y="90"/>
                    </a:lnTo>
                    <a:lnTo>
                      <a:pt x="270" y="90"/>
                    </a:lnTo>
                    <a:lnTo>
                      <a:pt x="273" y="87"/>
                    </a:lnTo>
                    <a:lnTo>
                      <a:pt x="273" y="82"/>
                    </a:lnTo>
                    <a:lnTo>
                      <a:pt x="273" y="82"/>
                    </a:lnTo>
                    <a:lnTo>
                      <a:pt x="277" y="82"/>
                    </a:lnTo>
                    <a:lnTo>
                      <a:pt x="278" y="82"/>
                    </a:lnTo>
                    <a:lnTo>
                      <a:pt x="282" y="82"/>
                    </a:lnTo>
                    <a:lnTo>
                      <a:pt x="284" y="87"/>
                    </a:lnTo>
                    <a:lnTo>
                      <a:pt x="282" y="90"/>
                    </a:lnTo>
                    <a:lnTo>
                      <a:pt x="284" y="92"/>
                    </a:lnTo>
                    <a:lnTo>
                      <a:pt x="287" y="94"/>
                    </a:lnTo>
                    <a:lnTo>
                      <a:pt x="291" y="99"/>
                    </a:lnTo>
                    <a:lnTo>
                      <a:pt x="292" y="99"/>
                    </a:lnTo>
                    <a:lnTo>
                      <a:pt x="292" y="101"/>
                    </a:lnTo>
                    <a:lnTo>
                      <a:pt x="287" y="104"/>
                    </a:lnTo>
                    <a:lnTo>
                      <a:pt x="282" y="106"/>
                    </a:lnTo>
                    <a:lnTo>
                      <a:pt x="280" y="108"/>
                    </a:lnTo>
                    <a:lnTo>
                      <a:pt x="282" y="110"/>
                    </a:lnTo>
                    <a:lnTo>
                      <a:pt x="282" y="115"/>
                    </a:lnTo>
                    <a:lnTo>
                      <a:pt x="278" y="118"/>
                    </a:lnTo>
                    <a:lnTo>
                      <a:pt x="278" y="118"/>
                    </a:lnTo>
                    <a:lnTo>
                      <a:pt x="278" y="118"/>
                    </a:lnTo>
                    <a:lnTo>
                      <a:pt x="278" y="118"/>
                    </a:lnTo>
                    <a:close/>
                    <a:moveTo>
                      <a:pt x="2011" y="581"/>
                    </a:moveTo>
                    <a:lnTo>
                      <a:pt x="2009" y="583"/>
                    </a:lnTo>
                    <a:lnTo>
                      <a:pt x="2011" y="584"/>
                    </a:lnTo>
                    <a:lnTo>
                      <a:pt x="2013" y="584"/>
                    </a:lnTo>
                    <a:lnTo>
                      <a:pt x="2013" y="581"/>
                    </a:lnTo>
                    <a:lnTo>
                      <a:pt x="2011" y="581"/>
                    </a:lnTo>
                    <a:lnTo>
                      <a:pt x="2011" y="581"/>
                    </a:lnTo>
                    <a:lnTo>
                      <a:pt x="2011" y="581"/>
                    </a:lnTo>
                    <a:lnTo>
                      <a:pt x="2011" y="581"/>
                    </a:lnTo>
                    <a:lnTo>
                      <a:pt x="2011" y="581"/>
                    </a:lnTo>
                    <a:close/>
                    <a:moveTo>
                      <a:pt x="2004" y="574"/>
                    </a:moveTo>
                    <a:lnTo>
                      <a:pt x="2009" y="576"/>
                    </a:lnTo>
                    <a:lnTo>
                      <a:pt x="2011" y="576"/>
                    </a:lnTo>
                    <a:lnTo>
                      <a:pt x="2011" y="576"/>
                    </a:lnTo>
                    <a:lnTo>
                      <a:pt x="2009" y="572"/>
                    </a:lnTo>
                    <a:lnTo>
                      <a:pt x="2007" y="572"/>
                    </a:lnTo>
                    <a:lnTo>
                      <a:pt x="2004" y="574"/>
                    </a:lnTo>
                    <a:lnTo>
                      <a:pt x="2004" y="574"/>
                    </a:lnTo>
                    <a:lnTo>
                      <a:pt x="2004" y="574"/>
                    </a:lnTo>
                    <a:lnTo>
                      <a:pt x="2004" y="574"/>
                    </a:lnTo>
                    <a:close/>
                    <a:moveTo>
                      <a:pt x="318" y="365"/>
                    </a:moveTo>
                    <a:lnTo>
                      <a:pt x="320" y="365"/>
                    </a:lnTo>
                    <a:lnTo>
                      <a:pt x="324" y="365"/>
                    </a:lnTo>
                    <a:lnTo>
                      <a:pt x="327" y="360"/>
                    </a:lnTo>
                    <a:lnTo>
                      <a:pt x="327" y="360"/>
                    </a:lnTo>
                    <a:lnTo>
                      <a:pt x="325" y="356"/>
                    </a:lnTo>
                    <a:lnTo>
                      <a:pt x="324" y="360"/>
                    </a:lnTo>
                    <a:lnTo>
                      <a:pt x="320" y="360"/>
                    </a:lnTo>
                    <a:lnTo>
                      <a:pt x="318" y="365"/>
                    </a:lnTo>
                    <a:lnTo>
                      <a:pt x="318" y="365"/>
                    </a:lnTo>
                    <a:lnTo>
                      <a:pt x="318" y="365"/>
                    </a:lnTo>
                    <a:lnTo>
                      <a:pt x="318" y="365"/>
                    </a:lnTo>
                    <a:lnTo>
                      <a:pt x="318" y="365"/>
                    </a:lnTo>
                    <a:close/>
                    <a:moveTo>
                      <a:pt x="299" y="475"/>
                    </a:moveTo>
                    <a:lnTo>
                      <a:pt x="304" y="475"/>
                    </a:lnTo>
                    <a:lnTo>
                      <a:pt x="310" y="475"/>
                    </a:lnTo>
                    <a:lnTo>
                      <a:pt x="313" y="473"/>
                    </a:lnTo>
                    <a:lnTo>
                      <a:pt x="315" y="473"/>
                    </a:lnTo>
                    <a:lnTo>
                      <a:pt x="318" y="475"/>
                    </a:lnTo>
                    <a:lnTo>
                      <a:pt x="320" y="475"/>
                    </a:lnTo>
                    <a:lnTo>
                      <a:pt x="324" y="475"/>
                    </a:lnTo>
                    <a:lnTo>
                      <a:pt x="324" y="473"/>
                    </a:lnTo>
                    <a:lnTo>
                      <a:pt x="324" y="469"/>
                    </a:lnTo>
                    <a:lnTo>
                      <a:pt x="324" y="469"/>
                    </a:lnTo>
                    <a:lnTo>
                      <a:pt x="325" y="475"/>
                    </a:lnTo>
                    <a:lnTo>
                      <a:pt x="329" y="475"/>
                    </a:lnTo>
                    <a:lnTo>
                      <a:pt x="334" y="475"/>
                    </a:lnTo>
                    <a:lnTo>
                      <a:pt x="334" y="475"/>
                    </a:lnTo>
                    <a:lnTo>
                      <a:pt x="338" y="473"/>
                    </a:lnTo>
                    <a:lnTo>
                      <a:pt x="338" y="469"/>
                    </a:lnTo>
                    <a:lnTo>
                      <a:pt x="338" y="464"/>
                    </a:lnTo>
                    <a:lnTo>
                      <a:pt x="341" y="461"/>
                    </a:lnTo>
                    <a:lnTo>
                      <a:pt x="343" y="457"/>
                    </a:lnTo>
                    <a:lnTo>
                      <a:pt x="338" y="456"/>
                    </a:lnTo>
                    <a:lnTo>
                      <a:pt x="338" y="450"/>
                    </a:lnTo>
                    <a:lnTo>
                      <a:pt x="334" y="450"/>
                    </a:lnTo>
                    <a:lnTo>
                      <a:pt x="332" y="450"/>
                    </a:lnTo>
                    <a:lnTo>
                      <a:pt x="331" y="450"/>
                    </a:lnTo>
                    <a:lnTo>
                      <a:pt x="332" y="447"/>
                    </a:lnTo>
                    <a:lnTo>
                      <a:pt x="336" y="450"/>
                    </a:lnTo>
                    <a:lnTo>
                      <a:pt x="338" y="447"/>
                    </a:lnTo>
                    <a:lnTo>
                      <a:pt x="338" y="450"/>
                    </a:lnTo>
                    <a:lnTo>
                      <a:pt x="338" y="452"/>
                    </a:lnTo>
                    <a:lnTo>
                      <a:pt x="341" y="454"/>
                    </a:lnTo>
                    <a:lnTo>
                      <a:pt x="343" y="452"/>
                    </a:lnTo>
                    <a:lnTo>
                      <a:pt x="341" y="447"/>
                    </a:lnTo>
                    <a:lnTo>
                      <a:pt x="338" y="442"/>
                    </a:lnTo>
                    <a:lnTo>
                      <a:pt x="334" y="438"/>
                    </a:lnTo>
                    <a:lnTo>
                      <a:pt x="336" y="435"/>
                    </a:lnTo>
                    <a:lnTo>
                      <a:pt x="338" y="438"/>
                    </a:lnTo>
                    <a:lnTo>
                      <a:pt x="338" y="442"/>
                    </a:lnTo>
                    <a:lnTo>
                      <a:pt x="343" y="443"/>
                    </a:lnTo>
                    <a:lnTo>
                      <a:pt x="343" y="443"/>
                    </a:lnTo>
                    <a:lnTo>
                      <a:pt x="346" y="442"/>
                    </a:lnTo>
                    <a:lnTo>
                      <a:pt x="346" y="438"/>
                    </a:lnTo>
                    <a:lnTo>
                      <a:pt x="343" y="438"/>
                    </a:lnTo>
                    <a:lnTo>
                      <a:pt x="343" y="435"/>
                    </a:lnTo>
                    <a:lnTo>
                      <a:pt x="346" y="431"/>
                    </a:lnTo>
                    <a:lnTo>
                      <a:pt x="346" y="428"/>
                    </a:lnTo>
                    <a:lnTo>
                      <a:pt x="343" y="424"/>
                    </a:lnTo>
                    <a:lnTo>
                      <a:pt x="338" y="421"/>
                    </a:lnTo>
                    <a:lnTo>
                      <a:pt x="343" y="419"/>
                    </a:lnTo>
                    <a:lnTo>
                      <a:pt x="343" y="423"/>
                    </a:lnTo>
                    <a:lnTo>
                      <a:pt x="346" y="423"/>
                    </a:lnTo>
                    <a:lnTo>
                      <a:pt x="348" y="419"/>
                    </a:lnTo>
                    <a:lnTo>
                      <a:pt x="346" y="419"/>
                    </a:lnTo>
                    <a:lnTo>
                      <a:pt x="346" y="419"/>
                    </a:lnTo>
                    <a:lnTo>
                      <a:pt x="346" y="414"/>
                    </a:lnTo>
                    <a:lnTo>
                      <a:pt x="346" y="414"/>
                    </a:lnTo>
                    <a:lnTo>
                      <a:pt x="350" y="416"/>
                    </a:lnTo>
                    <a:lnTo>
                      <a:pt x="355" y="416"/>
                    </a:lnTo>
                    <a:lnTo>
                      <a:pt x="355" y="416"/>
                    </a:lnTo>
                    <a:lnTo>
                      <a:pt x="353" y="414"/>
                    </a:lnTo>
                    <a:lnTo>
                      <a:pt x="353" y="412"/>
                    </a:lnTo>
                    <a:lnTo>
                      <a:pt x="355" y="412"/>
                    </a:lnTo>
                    <a:lnTo>
                      <a:pt x="358" y="412"/>
                    </a:lnTo>
                    <a:lnTo>
                      <a:pt x="360" y="410"/>
                    </a:lnTo>
                    <a:lnTo>
                      <a:pt x="360" y="407"/>
                    </a:lnTo>
                    <a:lnTo>
                      <a:pt x="360" y="405"/>
                    </a:lnTo>
                    <a:lnTo>
                      <a:pt x="360" y="403"/>
                    </a:lnTo>
                    <a:lnTo>
                      <a:pt x="365" y="402"/>
                    </a:lnTo>
                    <a:lnTo>
                      <a:pt x="365" y="398"/>
                    </a:lnTo>
                    <a:lnTo>
                      <a:pt x="362" y="396"/>
                    </a:lnTo>
                    <a:lnTo>
                      <a:pt x="362" y="396"/>
                    </a:lnTo>
                    <a:lnTo>
                      <a:pt x="364" y="391"/>
                    </a:lnTo>
                    <a:lnTo>
                      <a:pt x="365" y="396"/>
                    </a:lnTo>
                    <a:lnTo>
                      <a:pt x="365" y="393"/>
                    </a:lnTo>
                    <a:lnTo>
                      <a:pt x="371" y="388"/>
                    </a:lnTo>
                    <a:lnTo>
                      <a:pt x="372" y="384"/>
                    </a:lnTo>
                    <a:lnTo>
                      <a:pt x="374" y="383"/>
                    </a:lnTo>
                    <a:lnTo>
                      <a:pt x="374" y="377"/>
                    </a:lnTo>
                    <a:lnTo>
                      <a:pt x="379" y="374"/>
                    </a:lnTo>
                    <a:lnTo>
                      <a:pt x="383" y="369"/>
                    </a:lnTo>
                    <a:lnTo>
                      <a:pt x="384" y="363"/>
                    </a:lnTo>
                    <a:lnTo>
                      <a:pt x="388" y="363"/>
                    </a:lnTo>
                    <a:lnTo>
                      <a:pt x="393" y="356"/>
                    </a:lnTo>
                    <a:lnTo>
                      <a:pt x="400" y="351"/>
                    </a:lnTo>
                    <a:lnTo>
                      <a:pt x="405" y="346"/>
                    </a:lnTo>
                    <a:lnTo>
                      <a:pt x="407" y="346"/>
                    </a:lnTo>
                    <a:lnTo>
                      <a:pt x="412" y="341"/>
                    </a:lnTo>
                    <a:lnTo>
                      <a:pt x="417" y="339"/>
                    </a:lnTo>
                    <a:lnTo>
                      <a:pt x="419" y="337"/>
                    </a:lnTo>
                    <a:lnTo>
                      <a:pt x="424" y="332"/>
                    </a:lnTo>
                    <a:lnTo>
                      <a:pt x="428" y="329"/>
                    </a:lnTo>
                    <a:lnTo>
                      <a:pt x="430" y="329"/>
                    </a:lnTo>
                    <a:lnTo>
                      <a:pt x="433" y="329"/>
                    </a:lnTo>
                    <a:lnTo>
                      <a:pt x="433" y="327"/>
                    </a:lnTo>
                    <a:lnTo>
                      <a:pt x="431" y="325"/>
                    </a:lnTo>
                    <a:lnTo>
                      <a:pt x="433" y="322"/>
                    </a:lnTo>
                    <a:lnTo>
                      <a:pt x="433" y="318"/>
                    </a:lnTo>
                    <a:lnTo>
                      <a:pt x="433" y="315"/>
                    </a:lnTo>
                    <a:lnTo>
                      <a:pt x="431" y="313"/>
                    </a:lnTo>
                    <a:lnTo>
                      <a:pt x="430" y="313"/>
                    </a:lnTo>
                    <a:lnTo>
                      <a:pt x="430" y="310"/>
                    </a:lnTo>
                    <a:lnTo>
                      <a:pt x="431" y="306"/>
                    </a:lnTo>
                    <a:lnTo>
                      <a:pt x="430" y="304"/>
                    </a:lnTo>
                    <a:lnTo>
                      <a:pt x="426" y="303"/>
                    </a:lnTo>
                    <a:lnTo>
                      <a:pt x="424" y="301"/>
                    </a:lnTo>
                    <a:lnTo>
                      <a:pt x="423" y="301"/>
                    </a:lnTo>
                    <a:lnTo>
                      <a:pt x="419" y="297"/>
                    </a:lnTo>
                    <a:lnTo>
                      <a:pt x="419" y="296"/>
                    </a:lnTo>
                    <a:lnTo>
                      <a:pt x="419" y="294"/>
                    </a:lnTo>
                    <a:lnTo>
                      <a:pt x="416" y="296"/>
                    </a:lnTo>
                    <a:lnTo>
                      <a:pt x="414" y="297"/>
                    </a:lnTo>
                    <a:lnTo>
                      <a:pt x="412" y="297"/>
                    </a:lnTo>
                    <a:lnTo>
                      <a:pt x="409" y="296"/>
                    </a:lnTo>
                    <a:lnTo>
                      <a:pt x="407" y="297"/>
                    </a:lnTo>
                    <a:lnTo>
                      <a:pt x="402" y="299"/>
                    </a:lnTo>
                    <a:lnTo>
                      <a:pt x="400" y="303"/>
                    </a:lnTo>
                    <a:lnTo>
                      <a:pt x="400" y="304"/>
                    </a:lnTo>
                    <a:lnTo>
                      <a:pt x="397" y="304"/>
                    </a:lnTo>
                    <a:lnTo>
                      <a:pt x="393" y="306"/>
                    </a:lnTo>
                    <a:lnTo>
                      <a:pt x="393" y="310"/>
                    </a:lnTo>
                    <a:lnTo>
                      <a:pt x="393" y="311"/>
                    </a:lnTo>
                    <a:lnTo>
                      <a:pt x="393" y="313"/>
                    </a:lnTo>
                    <a:lnTo>
                      <a:pt x="393" y="316"/>
                    </a:lnTo>
                    <a:lnTo>
                      <a:pt x="393" y="318"/>
                    </a:lnTo>
                    <a:lnTo>
                      <a:pt x="391" y="318"/>
                    </a:lnTo>
                    <a:lnTo>
                      <a:pt x="388" y="320"/>
                    </a:lnTo>
                    <a:lnTo>
                      <a:pt x="388" y="323"/>
                    </a:lnTo>
                    <a:lnTo>
                      <a:pt x="388" y="325"/>
                    </a:lnTo>
                    <a:lnTo>
                      <a:pt x="386" y="327"/>
                    </a:lnTo>
                    <a:lnTo>
                      <a:pt x="379" y="332"/>
                    </a:lnTo>
                    <a:lnTo>
                      <a:pt x="377" y="334"/>
                    </a:lnTo>
                    <a:lnTo>
                      <a:pt x="377" y="332"/>
                    </a:lnTo>
                    <a:lnTo>
                      <a:pt x="372" y="332"/>
                    </a:lnTo>
                    <a:lnTo>
                      <a:pt x="371" y="334"/>
                    </a:lnTo>
                    <a:lnTo>
                      <a:pt x="369" y="337"/>
                    </a:lnTo>
                    <a:lnTo>
                      <a:pt x="365" y="339"/>
                    </a:lnTo>
                    <a:lnTo>
                      <a:pt x="365" y="337"/>
                    </a:lnTo>
                    <a:lnTo>
                      <a:pt x="364" y="337"/>
                    </a:lnTo>
                    <a:lnTo>
                      <a:pt x="362" y="337"/>
                    </a:lnTo>
                    <a:lnTo>
                      <a:pt x="362" y="337"/>
                    </a:lnTo>
                    <a:lnTo>
                      <a:pt x="362" y="343"/>
                    </a:lnTo>
                    <a:lnTo>
                      <a:pt x="362" y="343"/>
                    </a:lnTo>
                    <a:lnTo>
                      <a:pt x="360" y="339"/>
                    </a:lnTo>
                    <a:lnTo>
                      <a:pt x="358" y="337"/>
                    </a:lnTo>
                    <a:lnTo>
                      <a:pt x="353" y="337"/>
                    </a:lnTo>
                    <a:lnTo>
                      <a:pt x="346" y="339"/>
                    </a:lnTo>
                    <a:lnTo>
                      <a:pt x="346" y="341"/>
                    </a:lnTo>
                    <a:lnTo>
                      <a:pt x="343" y="341"/>
                    </a:lnTo>
                    <a:lnTo>
                      <a:pt x="343" y="343"/>
                    </a:lnTo>
                    <a:lnTo>
                      <a:pt x="343" y="348"/>
                    </a:lnTo>
                    <a:lnTo>
                      <a:pt x="346" y="350"/>
                    </a:lnTo>
                    <a:lnTo>
                      <a:pt x="346" y="351"/>
                    </a:lnTo>
                    <a:lnTo>
                      <a:pt x="343" y="351"/>
                    </a:lnTo>
                    <a:lnTo>
                      <a:pt x="343" y="355"/>
                    </a:lnTo>
                    <a:lnTo>
                      <a:pt x="341" y="355"/>
                    </a:lnTo>
                    <a:lnTo>
                      <a:pt x="341" y="351"/>
                    </a:lnTo>
                    <a:lnTo>
                      <a:pt x="343" y="351"/>
                    </a:lnTo>
                    <a:lnTo>
                      <a:pt x="343" y="348"/>
                    </a:lnTo>
                    <a:lnTo>
                      <a:pt x="338" y="348"/>
                    </a:lnTo>
                    <a:lnTo>
                      <a:pt x="338" y="351"/>
                    </a:lnTo>
                    <a:lnTo>
                      <a:pt x="334" y="355"/>
                    </a:lnTo>
                    <a:lnTo>
                      <a:pt x="334" y="356"/>
                    </a:lnTo>
                    <a:lnTo>
                      <a:pt x="336" y="356"/>
                    </a:lnTo>
                    <a:lnTo>
                      <a:pt x="334" y="360"/>
                    </a:lnTo>
                    <a:lnTo>
                      <a:pt x="334" y="360"/>
                    </a:lnTo>
                    <a:lnTo>
                      <a:pt x="329" y="360"/>
                    </a:lnTo>
                    <a:lnTo>
                      <a:pt x="327" y="363"/>
                    </a:lnTo>
                    <a:lnTo>
                      <a:pt x="327" y="365"/>
                    </a:lnTo>
                    <a:lnTo>
                      <a:pt x="324" y="365"/>
                    </a:lnTo>
                    <a:lnTo>
                      <a:pt x="324" y="369"/>
                    </a:lnTo>
                    <a:lnTo>
                      <a:pt x="320" y="372"/>
                    </a:lnTo>
                    <a:lnTo>
                      <a:pt x="324" y="374"/>
                    </a:lnTo>
                    <a:lnTo>
                      <a:pt x="324" y="374"/>
                    </a:lnTo>
                    <a:lnTo>
                      <a:pt x="320" y="377"/>
                    </a:lnTo>
                    <a:lnTo>
                      <a:pt x="315" y="377"/>
                    </a:lnTo>
                    <a:lnTo>
                      <a:pt x="315" y="379"/>
                    </a:lnTo>
                    <a:lnTo>
                      <a:pt x="315" y="383"/>
                    </a:lnTo>
                    <a:lnTo>
                      <a:pt x="315" y="386"/>
                    </a:lnTo>
                    <a:lnTo>
                      <a:pt x="315" y="386"/>
                    </a:lnTo>
                    <a:lnTo>
                      <a:pt x="318" y="386"/>
                    </a:lnTo>
                    <a:lnTo>
                      <a:pt x="318" y="388"/>
                    </a:lnTo>
                    <a:lnTo>
                      <a:pt x="318" y="388"/>
                    </a:lnTo>
                    <a:lnTo>
                      <a:pt x="318" y="391"/>
                    </a:lnTo>
                    <a:lnTo>
                      <a:pt x="318" y="393"/>
                    </a:lnTo>
                    <a:lnTo>
                      <a:pt x="315" y="391"/>
                    </a:lnTo>
                    <a:lnTo>
                      <a:pt x="311" y="391"/>
                    </a:lnTo>
                    <a:lnTo>
                      <a:pt x="308" y="393"/>
                    </a:lnTo>
                    <a:lnTo>
                      <a:pt x="306" y="396"/>
                    </a:lnTo>
                    <a:lnTo>
                      <a:pt x="306" y="398"/>
                    </a:lnTo>
                    <a:lnTo>
                      <a:pt x="304" y="400"/>
                    </a:lnTo>
                    <a:lnTo>
                      <a:pt x="301" y="403"/>
                    </a:lnTo>
                    <a:lnTo>
                      <a:pt x="299" y="402"/>
                    </a:lnTo>
                    <a:lnTo>
                      <a:pt x="298" y="400"/>
                    </a:lnTo>
                    <a:lnTo>
                      <a:pt x="296" y="396"/>
                    </a:lnTo>
                    <a:lnTo>
                      <a:pt x="296" y="398"/>
                    </a:lnTo>
                    <a:lnTo>
                      <a:pt x="296" y="402"/>
                    </a:lnTo>
                    <a:lnTo>
                      <a:pt x="296" y="407"/>
                    </a:lnTo>
                    <a:lnTo>
                      <a:pt x="298" y="409"/>
                    </a:lnTo>
                    <a:lnTo>
                      <a:pt x="301" y="409"/>
                    </a:lnTo>
                    <a:lnTo>
                      <a:pt x="301" y="409"/>
                    </a:lnTo>
                    <a:lnTo>
                      <a:pt x="301" y="410"/>
                    </a:lnTo>
                    <a:lnTo>
                      <a:pt x="299" y="416"/>
                    </a:lnTo>
                    <a:lnTo>
                      <a:pt x="301" y="416"/>
                    </a:lnTo>
                    <a:lnTo>
                      <a:pt x="303" y="416"/>
                    </a:lnTo>
                    <a:lnTo>
                      <a:pt x="304" y="416"/>
                    </a:lnTo>
                    <a:lnTo>
                      <a:pt x="306" y="416"/>
                    </a:lnTo>
                    <a:lnTo>
                      <a:pt x="308" y="416"/>
                    </a:lnTo>
                    <a:lnTo>
                      <a:pt x="311" y="416"/>
                    </a:lnTo>
                    <a:lnTo>
                      <a:pt x="313" y="416"/>
                    </a:lnTo>
                    <a:lnTo>
                      <a:pt x="315" y="416"/>
                    </a:lnTo>
                    <a:lnTo>
                      <a:pt x="313" y="419"/>
                    </a:lnTo>
                    <a:lnTo>
                      <a:pt x="310" y="419"/>
                    </a:lnTo>
                    <a:lnTo>
                      <a:pt x="306" y="419"/>
                    </a:lnTo>
                    <a:lnTo>
                      <a:pt x="304" y="419"/>
                    </a:lnTo>
                    <a:lnTo>
                      <a:pt x="303" y="419"/>
                    </a:lnTo>
                    <a:lnTo>
                      <a:pt x="301" y="421"/>
                    </a:lnTo>
                    <a:lnTo>
                      <a:pt x="303" y="424"/>
                    </a:lnTo>
                    <a:lnTo>
                      <a:pt x="304" y="426"/>
                    </a:lnTo>
                    <a:lnTo>
                      <a:pt x="308" y="426"/>
                    </a:lnTo>
                    <a:lnTo>
                      <a:pt x="310" y="426"/>
                    </a:lnTo>
                    <a:lnTo>
                      <a:pt x="311" y="428"/>
                    </a:lnTo>
                    <a:lnTo>
                      <a:pt x="310" y="428"/>
                    </a:lnTo>
                    <a:lnTo>
                      <a:pt x="306" y="430"/>
                    </a:lnTo>
                    <a:lnTo>
                      <a:pt x="301" y="430"/>
                    </a:lnTo>
                    <a:lnTo>
                      <a:pt x="299" y="431"/>
                    </a:lnTo>
                    <a:lnTo>
                      <a:pt x="299" y="433"/>
                    </a:lnTo>
                    <a:lnTo>
                      <a:pt x="301" y="435"/>
                    </a:lnTo>
                    <a:lnTo>
                      <a:pt x="304" y="435"/>
                    </a:lnTo>
                    <a:lnTo>
                      <a:pt x="308" y="435"/>
                    </a:lnTo>
                    <a:lnTo>
                      <a:pt x="308" y="436"/>
                    </a:lnTo>
                    <a:lnTo>
                      <a:pt x="306" y="436"/>
                    </a:lnTo>
                    <a:lnTo>
                      <a:pt x="303" y="436"/>
                    </a:lnTo>
                    <a:lnTo>
                      <a:pt x="303" y="438"/>
                    </a:lnTo>
                    <a:lnTo>
                      <a:pt x="303" y="438"/>
                    </a:lnTo>
                    <a:lnTo>
                      <a:pt x="308" y="438"/>
                    </a:lnTo>
                    <a:lnTo>
                      <a:pt x="313" y="443"/>
                    </a:lnTo>
                    <a:lnTo>
                      <a:pt x="315" y="443"/>
                    </a:lnTo>
                    <a:lnTo>
                      <a:pt x="315" y="443"/>
                    </a:lnTo>
                    <a:lnTo>
                      <a:pt x="315" y="447"/>
                    </a:lnTo>
                    <a:lnTo>
                      <a:pt x="313" y="443"/>
                    </a:lnTo>
                    <a:lnTo>
                      <a:pt x="310" y="443"/>
                    </a:lnTo>
                    <a:lnTo>
                      <a:pt x="306" y="443"/>
                    </a:lnTo>
                    <a:lnTo>
                      <a:pt x="304" y="442"/>
                    </a:lnTo>
                    <a:lnTo>
                      <a:pt x="301" y="442"/>
                    </a:lnTo>
                    <a:lnTo>
                      <a:pt x="299" y="443"/>
                    </a:lnTo>
                    <a:lnTo>
                      <a:pt x="298" y="447"/>
                    </a:lnTo>
                    <a:lnTo>
                      <a:pt x="296" y="447"/>
                    </a:lnTo>
                    <a:lnTo>
                      <a:pt x="298" y="447"/>
                    </a:lnTo>
                    <a:lnTo>
                      <a:pt x="298" y="450"/>
                    </a:lnTo>
                    <a:lnTo>
                      <a:pt x="298" y="450"/>
                    </a:lnTo>
                    <a:lnTo>
                      <a:pt x="296" y="452"/>
                    </a:lnTo>
                    <a:lnTo>
                      <a:pt x="296" y="452"/>
                    </a:lnTo>
                    <a:lnTo>
                      <a:pt x="292" y="454"/>
                    </a:lnTo>
                    <a:lnTo>
                      <a:pt x="292" y="457"/>
                    </a:lnTo>
                    <a:lnTo>
                      <a:pt x="292" y="457"/>
                    </a:lnTo>
                    <a:lnTo>
                      <a:pt x="292" y="459"/>
                    </a:lnTo>
                    <a:lnTo>
                      <a:pt x="289" y="461"/>
                    </a:lnTo>
                    <a:lnTo>
                      <a:pt x="289" y="461"/>
                    </a:lnTo>
                    <a:lnTo>
                      <a:pt x="292" y="466"/>
                    </a:lnTo>
                    <a:lnTo>
                      <a:pt x="296" y="466"/>
                    </a:lnTo>
                    <a:lnTo>
                      <a:pt x="296" y="466"/>
                    </a:lnTo>
                    <a:lnTo>
                      <a:pt x="298" y="464"/>
                    </a:lnTo>
                    <a:lnTo>
                      <a:pt x="299" y="463"/>
                    </a:lnTo>
                    <a:lnTo>
                      <a:pt x="304" y="459"/>
                    </a:lnTo>
                    <a:lnTo>
                      <a:pt x="308" y="457"/>
                    </a:lnTo>
                    <a:lnTo>
                      <a:pt x="311" y="457"/>
                    </a:lnTo>
                    <a:lnTo>
                      <a:pt x="313" y="459"/>
                    </a:lnTo>
                    <a:lnTo>
                      <a:pt x="313" y="461"/>
                    </a:lnTo>
                    <a:lnTo>
                      <a:pt x="311" y="461"/>
                    </a:lnTo>
                    <a:lnTo>
                      <a:pt x="310" y="459"/>
                    </a:lnTo>
                    <a:lnTo>
                      <a:pt x="308" y="459"/>
                    </a:lnTo>
                    <a:lnTo>
                      <a:pt x="306" y="463"/>
                    </a:lnTo>
                    <a:lnTo>
                      <a:pt x="301" y="464"/>
                    </a:lnTo>
                    <a:lnTo>
                      <a:pt x="299" y="466"/>
                    </a:lnTo>
                    <a:lnTo>
                      <a:pt x="299" y="469"/>
                    </a:lnTo>
                    <a:lnTo>
                      <a:pt x="299" y="475"/>
                    </a:lnTo>
                    <a:lnTo>
                      <a:pt x="299" y="475"/>
                    </a:lnTo>
                    <a:lnTo>
                      <a:pt x="299" y="475"/>
                    </a:lnTo>
                    <a:lnTo>
                      <a:pt x="299" y="475"/>
                    </a:lnTo>
                    <a:lnTo>
                      <a:pt x="299" y="475"/>
                    </a:lnTo>
                    <a:lnTo>
                      <a:pt x="299" y="475"/>
                    </a:lnTo>
                    <a:lnTo>
                      <a:pt x="299" y="475"/>
                    </a:lnTo>
                    <a:close/>
                    <a:moveTo>
                      <a:pt x="315" y="569"/>
                    </a:moveTo>
                    <a:lnTo>
                      <a:pt x="315" y="569"/>
                    </a:lnTo>
                    <a:lnTo>
                      <a:pt x="315" y="567"/>
                    </a:lnTo>
                    <a:lnTo>
                      <a:pt x="315" y="565"/>
                    </a:lnTo>
                    <a:lnTo>
                      <a:pt x="315" y="562"/>
                    </a:lnTo>
                    <a:lnTo>
                      <a:pt x="315" y="560"/>
                    </a:lnTo>
                    <a:lnTo>
                      <a:pt x="311" y="560"/>
                    </a:lnTo>
                    <a:lnTo>
                      <a:pt x="311" y="556"/>
                    </a:lnTo>
                    <a:lnTo>
                      <a:pt x="308" y="556"/>
                    </a:lnTo>
                    <a:lnTo>
                      <a:pt x="304" y="556"/>
                    </a:lnTo>
                    <a:lnTo>
                      <a:pt x="301" y="556"/>
                    </a:lnTo>
                    <a:lnTo>
                      <a:pt x="303" y="560"/>
                    </a:lnTo>
                    <a:lnTo>
                      <a:pt x="304" y="560"/>
                    </a:lnTo>
                    <a:lnTo>
                      <a:pt x="306" y="560"/>
                    </a:lnTo>
                    <a:lnTo>
                      <a:pt x="310" y="562"/>
                    </a:lnTo>
                    <a:lnTo>
                      <a:pt x="310" y="565"/>
                    </a:lnTo>
                    <a:lnTo>
                      <a:pt x="311" y="565"/>
                    </a:lnTo>
                    <a:lnTo>
                      <a:pt x="315" y="569"/>
                    </a:lnTo>
                    <a:lnTo>
                      <a:pt x="315" y="569"/>
                    </a:lnTo>
                    <a:lnTo>
                      <a:pt x="315" y="569"/>
                    </a:lnTo>
                    <a:lnTo>
                      <a:pt x="315" y="569"/>
                    </a:lnTo>
                    <a:close/>
                    <a:moveTo>
                      <a:pt x="377" y="569"/>
                    </a:moveTo>
                    <a:lnTo>
                      <a:pt x="371" y="565"/>
                    </a:lnTo>
                    <a:lnTo>
                      <a:pt x="369" y="567"/>
                    </a:lnTo>
                    <a:lnTo>
                      <a:pt x="365" y="565"/>
                    </a:lnTo>
                    <a:lnTo>
                      <a:pt x="365" y="562"/>
                    </a:lnTo>
                    <a:lnTo>
                      <a:pt x="362" y="562"/>
                    </a:lnTo>
                    <a:lnTo>
                      <a:pt x="355" y="556"/>
                    </a:lnTo>
                    <a:lnTo>
                      <a:pt x="353" y="553"/>
                    </a:lnTo>
                    <a:lnTo>
                      <a:pt x="350" y="553"/>
                    </a:lnTo>
                    <a:lnTo>
                      <a:pt x="346" y="546"/>
                    </a:lnTo>
                    <a:lnTo>
                      <a:pt x="341" y="539"/>
                    </a:lnTo>
                    <a:lnTo>
                      <a:pt x="338" y="530"/>
                    </a:lnTo>
                    <a:lnTo>
                      <a:pt x="334" y="525"/>
                    </a:lnTo>
                    <a:lnTo>
                      <a:pt x="334" y="518"/>
                    </a:lnTo>
                    <a:lnTo>
                      <a:pt x="332" y="513"/>
                    </a:lnTo>
                    <a:lnTo>
                      <a:pt x="331" y="503"/>
                    </a:lnTo>
                    <a:lnTo>
                      <a:pt x="329" y="501"/>
                    </a:lnTo>
                    <a:lnTo>
                      <a:pt x="331" y="497"/>
                    </a:lnTo>
                    <a:lnTo>
                      <a:pt x="331" y="497"/>
                    </a:lnTo>
                    <a:lnTo>
                      <a:pt x="327" y="496"/>
                    </a:lnTo>
                    <a:lnTo>
                      <a:pt x="325" y="497"/>
                    </a:lnTo>
                    <a:lnTo>
                      <a:pt x="324" y="496"/>
                    </a:lnTo>
                    <a:lnTo>
                      <a:pt x="324" y="494"/>
                    </a:lnTo>
                    <a:lnTo>
                      <a:pt x="329" y="496"/>
                    </a:lnTo>
                    <a:lnTo>
                      <a:pt x="332" y="492"/>
                    </a:lnTo>
                    <a:lnTo>
                      <a:pt x="332" y="485"/>
                    </a:lnTo>
                    <a:lnTo>
                      <a:pt x="332" y="482"/>
                    </a:lnTo>
                    <a:lnTo>
                      <a:pt x="329" y="483"/>
                    </a:lnTo>
                    <a:lnTo>
                      <a:pt x="325" y="483"/>
                    </a:lnTo>
                    <a:lnTo>
                      <a:pt x="327" y="482"/>
                    </a:lnTo>
                    <a:lnTo>
                      <a:pt x="332" y="480"/>
                    </a:lnTo>
                    <a:lnTo>
                      <a:pt x="332" y="478"/>
                    </a:lnTo>
                    <a:lnTo>
                      <a:pt x="331" y="478"/>
                    </a:lnTo>
                    <a:lnTo>
                      <a:pt x="325" y="478"/>
                    </a:lnTo>
                    <a:lnTo>
                      <a:pt x="318" y="475"/>
                    </a:lnTo>
                    <a:lnTo>
                      <a:pt x="315" y="475"/>
                    </a:lnTo>
                    <a:lnTo>
                      <a:pt x="311" y="475"/>
                    </a:lnTo>
                    <a:lnTo>
                      <a:pt x="304" y="478"/>
                    </a:lnTo>
                    <a:lnTo>
                      <a:pt x="299" y="478"/>
                    </a:lnTo>
                    <a:lnTo>
                      <a:pt x="296" y="480"/>
                    </a:lnTo>
                    <a:lnTo>
                      <a:pt x="292" y="483"/>
                    </a:lnTo>
                    <a:lnTo>
                      <a:pt x="292" y="487"/>
                    </a:lnTo>
                    <a:lnTo>
                      <a:pt x="292" y="489"/>
                    </a:lnTo>
                    <a:lnTo>
                      <a:pt x="292" y="492"/>
                    </a:lnTo>
                    <a:lnTo>
                      <a:pt x="296" y="492"/>
                    </a:lnTo>
                    <a:lnTo>
                      <a:pt x="296" y="494"/>
                    </a:lnTo>
                    <a:lnTo>
                      <a:pt x="296" y="496"/>
                    </a:lnTo>
                    <a:lnTo>
                      <a:pt x="292" y="496"/>
                    </a:lnTo>
                    <a:lnTo>
                      <a:pt x="289" y="497"/>
                    </a:lnTo>
                    <a:lnTo>
                      <a:pt x="287" y="501"/>
                    </a:lnTo>
                    <a:lnTo>
                      <a:pt x="284" y="506"/>
                    </a:lnTo>
                    <a:lnTo>
                      <a:pt x="287" y="506"/>
                    </a:lnTo>
                    <a:lnTo>
                      <a:pt x="291" y="506"/>
                    </a:lnTo>
                    <a:lnTo>
                      <a:pt x="296" y="503"/>
                    </a:lnTo>
                    <a:lnTo>
                      <a:pt x="296" y="506"/>
                    </a:lnTo>
                    <a:lnTo>
                      <a:pt x="292" y="508"/>
                    </a:lnTo>
                    <a:lnTo>
                      <a:pt x="292" y="511"/>
                    </a:lnTo>
                    <a:lnTo>
                      <a:pt x="292" y="511"/>
                    </a:lnTo>
                    <a:lnTo>
                      <a:pt x="296" y="508"/>
                    </a:lnTo>
                    <a:lnTo>
                      <a:pt x="298" y="508"/>
                    </a:lnTo>
                    <a:lnTo>
                      <a:pt x="298" y="509"/>
                    </a:lnTo>
                    <a:lnTo>
                      <a:pt x="296" y="511"/>
                    </a:lnTo>
                    <a:lnTo>
                      <a:pt x="296" y="515"/>
                    </a:lnTo>
                    <a:lnTo>
                      <a:pt x="298" y="516"/>
                    </a:lnTo>
                    <a:lnTo>
                      <a:pt x="301" y="516"/>
                    </a:lnTo>
                    <a:lnTo>
                      <a:pt x="299" y="518"/>
                    </a:lnTo>
                    <a:lnTo>
                      <a:pt x="296" y="518"/>
                    </a:lnTo>
                    <a:lnTo>
                      <a:pt x="296" y="520"/>
                    </a:lnTo>
                    <a:lnTo>
                      <a:pt x="296" y="523"/>
                    </a:lnTo>
                    <a:lnTo>
                      <a:pt x="296" y="525"/>
                    </a:lnTo>
                    <a:lnTo>
                      <a:pt x="296" y="529"/>
                    </a:lnTo>
                    <a:lnTo>
                      <a:pt x="292" y="525"/>
                    </a:lnTo>
                    <a:lnTo>
                      <a:pt x="291" y="529"/>
                    </a:lnTo>
                    <a:lnTo>
                      <a:pt x="289" y="525"/>
                    </a:lnTo>
                    <a:lnTo>
                      <a:pt x="284" y="525"/>
                    </a:lnTo>
                    <a:lnTo>
                      <a:pt x="284" y="529"/>
                    </a:lnTo>
                    <a:lnTo>
                      <a:pt x="284" y="532"/>
                    </a:lnTo>
                    <a:lnTo>
                      <a:pt x="284" y="537"/>
                    </a:lnTo>
                    <a:lnTo>
                      <a:pt x="284" y="541"/>
                    </a:lnTo>
                    <a:lnTo>
                      <a:pt x="284" y="544"/>
                    </a:lnTo>
                    <a:lnTo>
                      <a:pt x="289" y="549"/>
                    </a:lnTo>
                    <a:lnTo>
                      <a:pt x="289" y="551"/>
                    </a:lnTo>
                    <a:lnTo>
                      <a:pt x="292" y="553"/>
                    </a:lnTo>
                    <a:lnTo>
                      <a:pt x="296" y="556"/>
                    </a:lnTo>
                    <a:lnTo>
                      <a:pt x="298" y="553"/>
                    </a:lnTo>
                    <a:lnTo>
                      <a:pt x="301" y="553"/>
                    </a:lnTo>
                    <a:lnTo>
                      <a:pt x="303" y="549"/>
                    </a:lnTo>
                    <a:lnTo>
                      <a:pt x="303" y="544"/>
                    </a:lnTo>
                    <a:lnTo>
                      <a:pt x="303" y="541"/>
                    </a:lnTo>
                    <a:lnTo>
                      <a:pt x="304" y="537"/>
                    </a:lnTo>
                    <a:lnTo>
                      <a:pt x="303" y="543"/>
                    </a:lnTo>
                    <a:lnTo>
                      <a:pt x="303" y="544"/>
                    </a:lnTo>
                    <a:lnTo>
                      <a:pt x="304" y="548"/>
                    </a:lnTo>
                    <a:lnTo>
                      <a:pt x="306" y="551"/>
                    </a:lnTo>
                    <a:lnTo>
                      <a:pt x="308" y="553"/>
                    </a:lnTo>
                    <a:lnTo>
                      <a:pt x="311" y="551"/>
                    </a:lnTo>
                    <a:lnTo>
                      <a:pt x="311" y="548"/>
                    </a:lnTo>
                    <a:lnTo>
                      <a:pt x="313" y="544"/>
                    </a:lnTo>
                    <a:lnTo>
                      <a:pt x="313" y="546"/>
                    </a:lnTo>
                    <a:lnTo>
                      <a:pt x="313" y="548"/>
                    </a:lnTo>
                    <a:lnTo>
                      <a:pt x="313" y="551"/>
                    </a:lnTo>
                    <a:lnTo>
                      <a:pt x="315" y="556"/>
                    </a:lnTo>
                    <a:lnTo>
                      <a:pt x="318" y="560"/>
                    </a:lnTo>
                    <a:lnTo>
                      <a:pt x="324" y="560"/>
                    </a:lnTo>
                    <a:lnTo>
                      <a:pt x="325" y="556"/>
                    </a:lnTo>
                    <a:lnTo>
                      <a:pt x="327" y="556"/>
                    </a:lnTo>
                    <a:lnTo>
                      <a:pt x="325" y="560"/>
                    </a:lnTo>
                    <a:lnTo>
                      <a:pt x="324" y="560"/>
                    </a:lnTo>
                    <a:lnTo>
                      <a:pt x="324" y="560"/>
                    </a:lnTo>
                    <a:lnTo>
                      <a:pt x="320" y="562"/>
                    </a:lnTo>
                    <a:lnTo>
                      <a:pt x="318" y="565"/>
                    </a:lnTo>
                    <a:lnTo>
                      <a:pt x="324" y="567"/>
                    </a:lnTo>
                    <a:lnTo>
                      <a:pt x="324" y="570"/>
                    </a:lnTo>
                    <a:lnTo>
                      <a:pt x="320" y="570"/>
                    </a:lnTo>
                    <a:lnTo>
                      <a:pt x="318" y="569"/>
                    </a:lnTo>
                    <a:lnTo>
                      <a:pt x="318" y="572"/>
                    </a:lnTo>
                    <a:lnTo>
                      <a:pt x="320" y="574"/>
                    </a:lnTo>
                    <a:lnTo>
                      <a:pt x="325" y="574"/>
                    </a:lnTo>
                    <a:lnTo>
                      <a:pt x="329" y="576"/>
                    </a:lnTo>
                    <a:lnTo>
                      <a:pt x="334" y="574"/>
                    </a:lnTo>
                    <a:lnTo>
                      <a:pt x="338" y="576"/>
                    </a:lnTo>
                    <a:lnTo>
                      <a:pt x="338" y="574"/>
                    </a:lnTo>
                    <a:lnTo>
                      <a:pt x="338" y="574"/>
                    </a:lnTo>
                    <a:lnTo>
                      <a:pt x="341" y="576"/>
                    </a:lnTo>
                    <a:lnTo>
                      <a:pt x="343" y="581"/>
                    </a:lnTo>
                    <a:lnTo>
                      <a:pt x="343" y="584"/>
                    </a:lnTo>
                    <a:lnTo>
                      <a:pt x="346" y="583"/>
                    </a:lnTo>
                    <a:lnTo>
                      <a:pt x="348" y="581"/>
                    </a:lnTo>
                    <a:lnTo>
                      <a:pt x="348" y="576"/>
                    </a:lnTo>
                    <a:lnTo>
                      <a:pt x="343" y="574"/>
                    </a:lnTo>
                    <a:lnTo>
                      <a:pt x="343" y="574"/>
                    </a:lnTo>
                    <a:lnTo>
                      <a:pt x="343" y="572"/>
                    </a:lnTo>
                    <a:lnTo>
                      <a:pt x="346" y="574"/>
                    </a:lnTo>
                    <a:lnTo>
                      <a:pt x="350" y="576"/>
                    </a:lnTo>
                    <a:lnTo>
                      <a:pt x="350" y="576"/>
                    </a:lnTo>
                    <a:lnTo>
                      <a:pt x="351" y="581"/>
                    </a:lnTo>
                    <a:lnTo>
                      <a:pt x="353" y="581"/>
                    </a:lnTo>
                    <a:lnTo>
                      <a:pt x="355" y="579"/>
                    </a:lnTo>
                    <a:lnTo>
                      <a:pt x="355" y="576"/>
                    </a:lnTo>
                    <a:lnTo>
                      <a:pt x="358" y="581"/>
                    </a:lnTo>
                    <a:lnTo>
                      <a:pt x="362" y="583"/>
                    </a:lnTo>
                    <a:lnTo>
                      <a:pt x="364" y="583"/>
                    </a:lnTo>
                    <a:lnTo>
                      <a:pt x="364" y="581"/>
                    </a:lnTo>
                    <a:lnTo>
                      <a:pt x="362" y="576"/>
                    </a:lnTo>
                    <a:lnTo>
                      <a:pt x="362" y="576"/>
                    </a:lnTo>
                    <a:lnTo>
                      <a:pt x="364" y="576"/>
                    </a:lnTo>
                    <a:lnTo>
                      <a:pt x="365" y="576"/>
                    </a:lnTo>
                    <a:lnTo>
                      <a:pt x="365" y="579"/>
                    </a:lnTo>
                    <a:lnTo>
                      <a:pt x="369" y="579"/>
                    </a:lnTo>
                    <a:lnTo>
                      <a:pt x="369" y="583"/>
                    </a:lnTo>
                    <a:lnTo>
                      <a:pt x="371" y="584"/>
                    </a:lnTo>
                    <a:lnTo>
                      <a:pt x="372" y="583"/>
                    </a:lnTo>
                    <a:lnTo>
                      <a:pt x="372" y="581"/>
                    </a:lnTo>
                    <a:lnTo>
                      <a:pt x="372" y="576"/>
                    </a:lnTo>
                    <a:lnTo>
                      <a:pt x="369" y="576"/>
                    </a:lnTo>
                    <a:lnTo>
                      <a:pt x="369" y="576"/>
                    </a:lnTo>
                    <a:lnTo>
                      <a:pt x="369" y="574"/>
                    </a:lnTo>
                    <a:lnTo>
                      <a:pt x="371" y="576"/>
                    </a:lnTo>
                    <a:lnTo>
                      <a:pt x="372" y="576"/>
                    </a:lnTo>
                    <a:lnTo>
                      <a:pt x="374" y="572"/>
                    </a:lnTo>
                    <a:lnTo>
                      <a:pt x="377" y="570"/>
                    </a:lnTo>
                    <a:lnTo>
                      <a:pt x="377" y="569"/>
                    </a:lnTo>
                    <a:lnTo>
                      <a:pt x="377" y="569"/>
                    </a:lnTo>
                    <a:lnTo>
                      <a:pt x="377" y="569"/>
                    </a:lnTo>
                    <a:lnTo>
                      <a:pt x="377" y="569"/>
                    </a:lnTo>
                    <a:close/>
                    <a:moveTo>
                      <a:pt x="119" y="784"/>
                    </a:moveTo>
                    <a:lnTo>
                      <a:pt x="119" y="779"/>
                    </a:lnTo>
                    <a:lnTo>
                      <a:pt x="119" y="779"/>
                    </a:lnTo>
                    <a:lnTo>
                      <a:pt x="119" y="776"/>
                    </a:lnTo>
                    <a:lnTo>
                      <a:pt x="115" y="776"/>
                    </a:lnTo>
                    <a:lnTo>
                      <a:pt x="115" y="779"/>
                    </a:lnTo>
                    <a:lnTo>
                      <a:pt x="115" y="779"/>
                    </a:lnTo>
                    <a:lnTo>
                      <a:pt x="119" y="784"/>
                    </a:lnTo>
                    <a:lnTo>
                      <a:pt x="119" y="784"/>
                    </a:lnTo>
                    <a:lnTo>
                      <a:pt x="119" y="784"/>
                    </a:lnTo>
                    <a:lnTo>
                      <a:pt x="119" y="784"/>
                    </a:lnTo>
                    <a:lnTo>
                      <a:pt x="119" y="784"/>
                    </a:lnTo>
                    <a:lnTo>
                      <a:pt x="119" y="784"/>
                    </a:lnTo>
                    <a:lnTo>
                      <a:pt x="119" y="784"/>
                    </a:lnTo>
                    <a:close/>
                    <a:moveTo>
                      <a:pt x="207" y="725"/>
                    </a:moveTo>
                    <a:lnTo>
                      <a:pt x="209" y="725"/>
                    </a:lnTo>
                    <a:lnTo>
                      <a:pt x="209" y="725"/>
                    </a:lnTo>
                    <a:lnTo>
                      <a:pt x="207" y="722"/>
                    </a:lnTo>
                    <a:lnTo>
                      <a:pt x="205" y="722"/>
                    </a:lnTo>
                    <a:lnTo>
                      <a:pt x="205" y="725"/>
                    </a:lnTo>
                    <a:lnTo>
                      <a:pt x="207" y="725"/>
                    </a:lnTo>
                    <a:lnTo>
                      <a:pt x="207" y="725"/>
                    </a:lnTo>
                    <a:lnTo>
                      <a:pt x="207" y="725"/>
                    </a:lnTo>
                    <a:lnTo>
                      <a:pt x="207" y="725"/>
                    </a:lnTo>
                    <a:close/>
                    <a:moveTo>
                      <a:pt x="277" y="652"/>
                    </a:moveTo>
                    <a:lnTo>
                      <a:pt x="280" y="652"/>
                    </a:lnTo>
                    <a:lnTo>
                      <a:pt x="284" y="647"/>
                    </a:lnTo>
                    <a:lnTo>
                      <a:pt x="287" y="643"/>
                    </a:lnTo>
                    <a:lnTo>
                      <a:pt x="287" y="638"/>
                    </a:lnTo>
                    <a:lnTo>
                      <a:pt x="291" y="635"/>
                    </a:lnTo>
                    <a:lnTo>
                      <a:pt x="291" y="638"/>
                    </a:lnTo>
                    <a:lnTo>
                      <a:pt x="291" y="643"/>
                    </a:lnTo>
                    <a:lnTo>
                      <a:pt x="292" y="638"/>
                    </a:lnTo>
                    <a:lnTo>
                      <a:pt x="292" y="635"/>
                    </a:lnTo>
                    <a:lnTo>
                      <a:pt x="289" y="631"/>
                    </a:lnTo>
                    <a:lnTo>
                      <a:pt x="277" y="626"/>
                    </a:lnTo>
                    <a:lnTo>
                      <a:pt x="270" y="626"/>
                    </a:lnTo>
                    <a:lnTo>
                      <a:pt x="268" y="628"/>
                    </a:lnTo>
                    <a:lnTo>
                      <a:pt x="265" y="635"/>
                    </a:lnTo>
                    <a:lnTo>
                      <a:pt x="265" y="643"/>
                    </a:lnTo>
                    <a:lnTo>
                      <a:pt x="268" y="647"/>
                    </a:lnTo>
                    <a:lnTo>
                      <a:pt x="268" y="650"/>
                    </a:lnTo>
                    <a:lnTo>
                      <a:pt x="268" y="650"/>
                    </a:lnTo>
                    <a:lnTo>
                      <a:pt x="273" y="652"/>
                    </a:lnTo>
                    <a:lnTo>
                      <a:pt x="270" y="654"/>
                    </a:lnTo>
                    <a:lnTo>
                      <a:pt x="273" y="654"/>
                    </a:lnTo>
                    <a:lnTo>
                      <a:pt x="277" y="652"/>
                    </a:lnTo>
                    <a:lnTo>
                      <a:pt x="277" y="652"/>
                    </a:lnTo>
                    <a:lnTo>
                      <a:pt x="277" y="652"/>
                    </a:lnTo>
                    <a:lnTo>
                      <a:pt x="277" y="652"/>
                    </a:lnTo>
                    <a:close/>
                    <a:moveTo>
                      <a:pt x="306" y="659"/>
                    </a:moveTo>
                    <a:lnTo>
                      <a:pt x="308" y="659"/>
                    </a:lnTo>
                    <a:lnTo>
                      <a:pt x="310" y="657"/>
                    </a:lnTo>
                    <a:lnTo>
                      <a:pt x="313" y="657"/>
                    </a:lnTo>
                    <a:lnTo>
                      <a:pt x="315" y="656"/>
                    </a:lnTo>
                    <a:lnTo>
                      <a:pt x="310" y="656"/>
                    </a:lnTo>
                    <a:lnTo>
                      <a:pt x="306" y="657"/>
                    </a:lnTo>
                    <a:lnTo>
                      <a:pt x="306" y="659"/>
                    </a:lnTo>
                    <a:lnTo>
                      <a:pt x="306" y="659"/>
                    </a:lnTo>
                    <a:lnTo>
                      <a:pt x="306" y="659"/>
                    </a:lnTo>
                    <a:lnTo>
                      <a:pt x="306" y="659"/>
                    </a:lnTo>
                    <a:close/>
                    <a:moveTo>
                      <a:pt x="357" y="657"/>
                    </a:moveTo>
                    <a:lnTo>
                      <a:pt x="357" y="659"/>
                    </a:lnTo>
                    <a:lnTo>
                      <a:pt x="360" y="656"/>
                    </a:lnTo>
                    <a:lnTo>
                      <a:pt x="360" y="652"/>
                    </a:lnTo>
                    <a:lnTo>
                      <a:pt x="357" y="654"/>
                    </a:lnTo>
                    <a:lnTo>
                      <a:pt x="355" y="656"/>
                    </a:lnTo>
                    <a:lnTo>
                      <a:pt x="357" y="657"/>
                    </a:lnTo>
                    <a:lnTo>
                      <a:pt x="357" y="657"/>
                    </a:lnTo>
                    <a:lnTo>
                      <a:pt x="357" y="657"/>
                    </a:lnTo>
                    <a:lnTo>
                      <a:pt x="357" y="657"/>
                    </a:lnTo>
                    <a:close/>
                    <a:moveTo>
                      <a:pt x="348" y="659"/>
                    </a:moveTo>
                    <a:lnTo>
                      <a:pt x="351" y="659"/>
                    </a:lnTo>
                    <a:lnTo>
                      <a:pt x="353" y="657"/>
                    </a:lnTo>
                    <a:lnTo>
                      <a:pt x="351" y="654"/>
                    </a:lnTo>
                    <a:lnTo>
                      <a:pt x="350" y="656"/>
                    </a:lnTo>
                    <a:lnTo>
                      <a:pt x="348" y="659"/>
                    </a:lnTo>
                    <a:lnTo>
                      <a:pt x="348" y="659"/>
                    </a:lnTo>
                    <a:lnTo>
                      <a:pt x="348" y="659"/>
                    </a:lnTo>
                    <a:lnTo>
                      <a:pt x="348" y="659"/>
                    </a:lnTo>
                    <a:close/>
                    <a:moveTo>
                      <a:pt x="388" y="640"/>
                    </a:moveTo>
                    <a:lnTo>
                      <a:pt x="391" y="640"/>
                    </a:lnTo>
                    <a:lnTo>
                      <a:pt x="393" y="638"/>
                    </a:lnTo>
                    <a:lnTo>
                      <a:pt x="397" y="638"/>
                    </a:lnTo>
                    <a:lnTo>
                      <a:pt x="400" y="635"/>
                    </a:lnTo>
                    <a:lnTo>
                      <a:pt x="397" y="635"/>
                    </a:lnTo>
                    <a:lnTo>
                      <a:pt x="391" y="638"/>
                    </a:lnTo>
                    <a:lnTo>
                      <a:pt x="388" y="640"/>
                    </a:lnTo>
                    <a:lnTo>
                      <a:pt x="388" y="640"/>
                    </a:lnTo>
                    <a:lnTo>
                      <a:pt x="388" y="640"/>
                    </a:lnTo>
                    <a:lnTo>
                      <a:pt x="388" y="640"/>
                    </a:lnTo>
                    <a:close/>
                    <a:moveTo>
                      <a:pt x="372" y="638"/>
                    </a:moveTo>
                    <a:lnTo>
                      <a:pt x="374" y="638"/>
                    </a:lnTo>
                    <a:lnTo>
                      <a:pt x="377" y="638"/>
                    </a:lnTo>
                    <a:lnTo>
                      <a:pt x="377" y="638"/>
                    </a:lnTo>
                    <a:lnTo>
                      <a:pt x="374" y="635"/>
                    </a:lnTo>
                    <a:lnTo>
                      <a:pt x="372" y="638"/>
                    </a:lnTo>
                    <a:lnTo>
                      <a:pt x="372" y="638"/>
                    </a:lnTo>
                    <a:lnTo>
                      <a:pt x="372" y="638"/>
                    </a:lnTo>
                    <a:lnTo>
                      <a:pt x="372" y="638"/>
                    </a:lnTo>
                    <a:close/>
                    <a:moveTo>
                      <a:pt x="364" y="635"/>
                    </a:moveTo>
                    <a:lnTo>
                      <a:pt x="365" y="638"/>
                    </a:lnTo>
                    <a:lnTo>
                      <a:pt x="365" y="638"/>
                    </a:lnTo>
                    <a:lnTo>
                      <a:pt x="369" y="638"/>
                    </a:lnTo>
                    <a:lnTo>
                      <a:pt x="369" y="635"/>
                    </a:lnTo>
                    <a:lnTo>
                      <a:pt x="365" y="635"/>
                    </a:lnTo>
                    <a:lnTo>
                      <a:pt x="364" y="635"/>
                    </a:lnTo>
                    <a:lnTo>
                      <a:pt x="364" y="635"/>
                    </a:lnTo>
                    <a:lnTo>
                      <a:pt x="364" y="635"/>
                    </a:lnTo>
                    <a:lnTo>
                      <a:pt x="364" y="635"/>
                    </a:lnTo>
                    <a:close/>
                    <a:moveTo>
                      <a:pt x="358" y="638"/>
                    </a:moveTo>
                    <a:lnTo>
                      <a:pt x="358" y="638"/>
                    </a:lnTo>
                    <a:lnTo>
                      <a:pt x="360" y="638"/>
                    </a:lnTo>
                    <a:lnTo>
                      <a:pt x="362" y="635"/>
                    </a:lnTo>
                    <a:lnTo>
                      <a:pt x="360" y="635"/>
                    </a:lnTo>
                    <a:lnTo>
                      <a:pt x="358" y="638"/>
                    </a:lnTo>
                    <a:lnTo>
                      <a:pt x="358" y="638"/>
                    </a:lnTo>
                    <a:lnTo>
                      <a:pt x="358" y="638"/>
                    </a:lnTo>
                    <a:lnTo>
                      <a:pt x="358" y="638"/>
                    </a:lnTo>
                    <a:close/>
                    <a:moveTo>
                      <a:pt x="723" y="525"/>
                    </a:moveTo>
                    <a:lnTo>
                      <a:pt x="723" y="529"/>
                    </a:lnTo>
                    <a:lnTo>
                      <a:pt x="723" y="530"/>
                    </a:lnTo>
                    <a:lnTo>
                      <a:pt x="723" y="529"/>
                    </a:lnTo>
                    <a:lnTo>
                      <a:pt x="723" y="525"/>
                    </a:lnTo>
                    <a:lnTo>
                      <a:pt x="723" y="525"/>
                    </a:lnTo>
                    <a:lnTo>
                      <a:pt x="723" y="525"/>
                    </a:lnTo>
                    <a:lnTo>
                      <a:pt x="723" y="525"/>
                    </a:lnTo>
                    <a:lnTo>
                      <a:pt x="723" y="525"/>
                    </a:lnTo>
                    <a:close/>
                    <a:moveTo>
                      <a:pt x="716" y="515"/>
                    </a:moveTo>
                    <a:lnTo>
                      <a:pt x="716" y="522"/>
                    </a:lnTo>
                    <a:lnTo>
                      <a:pt x="718" y="525"/>
                    </a:lnTo>
                    <a:lnTo>
                      <a:pt x="716" y="530"/>
                    </a:lnTo>
                    <a:lnTo>
                      <a:pt x="718" y="530"/>
                    </a:lnTo>
                    <a:lnTo>
                      <a:pt x="720" y="529"/>
                    </a:lnTo>
                    <a:lnTo>
                      <a:pt x="720" y="520"/>
                    </a:lnTo>
                    <a:lnTo>
                      <a:pt x="716" y="515"/>
                    </a:lnTo>
                    <a:lnTo>
                      <a:pt x="716" y="515"/>
                    </a:lnTo>
                    <a:lnTo>
                      <a:pt x="716" y="515"/>
                    </a:lnTo>
                    <a:lnTo>
                      <a:pt x="716" y="515"/>
                    </a:lnTo>
                    <a:lnTo>
                      <a:pt x="716" y="515"/>
                    </a:lnTo>
                    <a:close/>
                    <a:moveTo>
                      <a:pt x="711" y="508"/>
                    </a:moveTo>
                    <a:lnTo>
                      <a:pt x="713" y="511"/>
                    </a:lnTo>
                    <a:lnTo>
                      <a:pt x="715" y="513"/>
                    </a:lnTo>
                    <a:lnTo>
                      <a:pt x="715" y="509"/>
                    </a:lnTo>
                    <a:lnTo>
                      <a:pt x="713" y="508"/>
                    </a:lnTo>
                    <a:lnTo>
                      <a:pt x="711" y="508"/>
                    </a:lnTo>
                    <a:lnTo>
                      <a:pt x="711" y="508"/>
                    </a:lnTo>
                    <a:lnTo>
                      <a:pt x="711" y="508"/>
                    </a:lnTo>
                    <a:lnTo>
                      <a:pt x="711" y="508"/>
                    </a:lnTo>
                    <a:close/>
                    <a:moveTo>
                      <a:pt x="400" y="612"/>
                    </a:moveTo>
                    <a:lnTo>
                      <a:pt x="402" y="612"/>
                    </a:lnTo>
                    <a:lnTo>
                      <a:pt x="402" y="607"/>
                    </a:lnTo>
                    <a:lnTo>
                      <a:pt x="400" y="607"/>
                    </a:lnTo>
                    <a:lnTo>
                      <a:pt x="400" y="612"/>
                    </a:lnTo>
                    <a:lnTo>
                      <a:pt x="400" y="612"/>
                    </a:lnTo>
                    <a:lnTo>
                      <a:pt x="400" y="612"/>
                    </a:lnTo>
                    <a:lnTo>
                      <a:pt x="400" y="612"/>
                    </a:lnTo>
                    <a:close/>
                    <a:moveTo>
                      <a:pt x="417" y="626"/>
                    </a:moveTo>
                    <a:lnTo>
                      <a:pt x="417" y="626"/>
                    </a:lnTo>
                    <a:lnTo>
                      <a:pt x="419" y="623"/>
                    </a:lnTo>
                    <a:lnTo>
                      <a:pt x="417" y="623"/>
                    </a:lnTo>
                    <a:lnTo>
                      <a:pt x="417" y="626"/>
                    </a:lnTo>
                    <a:lnTo>
                      <a:pt x="417" y="626"/>
                    </a:lnTo>
                    <a:lnTo>
                      <a:pt x="417" y="626"/>
                    </a:lnTo>
                    <a:lnTo>
                      <a:pt x="417" y="626"/>
                    </a:lnTo>
                    <a:close/>
                    <a:moveTo>
                      <a:pt x="416" y="621"/>
                    </a:moveTo>
                    <a:lnTo>
                      <a:pt x="414" y="616"/>
                    </a:lnTo>
                    <a:lnTo>
                      <a:pt x="409" y="616"/>
                    </a:lnTo>
                    <a:lnTo>
                      <a:pt x="405" y="612"/>
                    </a:lnTo>
                    <a:lnTo>
                      <a:pt x="405" y="612"/>
                    </a:lnTo>
                    <a:lnTo>
                      <a:pt x="409" y="616"/>
                    </a:lnTo>
                    <a:lnTo>
                      <a:pt x="416" y="621"/>
                    </a:lnTo>
                    <a:lnTo>
                      <a:pt x="416" y="621"/>
                    </a:lnTo>
                    <a:lnTo>
                      <a:pt x="416" y="621"/>
                    </a:lnTo>
                    <a:lnTo>
                      <a:pt x="416" y="621"/>
                    </a:lnTo>
                    <a:close/>
                    <a:moveTo>
                      <a:pt x="423" y="605"/>
                    </a:moveTo>
                    <a:lnTo>
                      <a:pt x="424" y="600"/>
                    </a:lnTo>
                    <a:lnTo>
                      <a:pt x="423" y="595"/>
                    </a:lnTo>
                    <a:lnTo>
                      <a:pt x="419" y="591"/>
                    </a:lnTo>
                    <a:lnTo>
                      <a:pt x="414" y="588"/>
                    </a:lnTo>
                    <a:lnTo>
                      <a:pt x="410" y="588"/>
                    </a:lnTo>
                    <a:lnTo>
                      <a:pt x="407" y="583"/>
                    </a:lnTo>
                    <a:lnTo>
                      <a:pt x="404" y="581"/>
                    </a:lnTo>
                    <a:lnTo>
                      <a:pt x="402" y="579"/>
                    </a:lnTo>
                    <a:lnTo>
                      <a:pt x="397" y="576"/>
                    </a:lnTo>
                    <a:lnTo>
                      <a:pt x="397" y="576"/>
                    </a:lnTo>
                    <a:lnTo>
                      <a:pt x="393" y="576"/>
                    </a:lnTo>
                    <a:lnTo>
                      <a:pt x="393" y="579"/>
                    </a:lnTo>
                    <a:lnTo>
                      <a:pt x="391" y="581"/>
                    </a:lnTo>
                    <a:lnTo>
                      <a:pt x="393" y="584"/>
                    </a:lnTo>
                    <a:lnTo>
                      <a:pt x="397" y="584"/>
                    </a:lnTo>
                    <a:lnTo>
                      <a:pt x="397" y="584"/>
                    </a:lnTo>
                    <a:lnTo>
                      <a:pt x="393" y="584"/>
                    </a:lnTo>
                    <a:lnTo>
                      <a:pt x="391" y="584"/>
                    </a:lnTo>
                    <a:lnTo>
                      <a:pt x="391" y="584"/>
                    </a:lnTo>
                    <a:lnTo>
                      <a:pt x="391" y="588"/>
                    </a:lnTo>
                    <a:lnTo>
                      <a:pt x="397" y="593"/>
                    </a:lnTo>
                    <a:lnTo>
                      <a:pt x="400" y="595"/>
                    </a:lnTo>
                    <a:lnTo>
                      <a:pt x="402" y="598"/>
                    </a:lnTo>
                    <a:lnTo>
                      <a:pt x="404" y="598"/>
                    </a:lnTo>
                    <a:lnTo>
                      <a:pt x="405" y="595"/>
                    </a:lnTo>
                    <a:lnTo>
                      <a:pt x="407" y="596"/>
                    </a:lnTo>
                    <a:lnTo>
                      <a:pt x="410" y="595"/>
                    </a:lnTo>
                    <a:lnTo>
                      <a:pt x="410" y="596"/>
                    </a:lnTo>
                    <a:lnTo>
                      <a:pt x="412" y="602"/>
                    </a:lnTo>
                    <a:lnTo>
                      <a:pt x="412" y="603"/>
                    </a:lnTo>
                    <a:lnTo>
                      <a:pt x="414" y="605"/>
                    </a:lnTo>
                    <a:lnTo>
                      <a:pt x="419" y="605"/>
                    </a:lnTo>
                    <a:lnTo>
                      <a:pt x="419" y="603"/>
                    </a:lnTo>
                    <a:lnTo>
                      <a:pt x="423" y="605"/>
                    </a:lnTo>
                    <a:lnTo>
                      <a:pt x="423" y="605"/>
                    </a:lnTo>
                    <a:lnTo>
                      <a:pt x="423" y="605"/>
                    </a:lnTo>
                    <a:lnTo>
                      <a:pt x="423" y="605"/>
                    </a:lnTo>
                    <a:close/>
                    <a:moveTo>
                      <a:pt x="504" y="459"/>
                    </a:moveTo>
                    <a:lnTo>
                      <a:pt x="504" y="459"/>
                    </a:lnTo>
                    <a:lnTo>
                      <a:pt x="504" y="457"/>
                    </a:lnTo>
                    <a:lnTo>
                      <a:pt x="504" y="454"/>
                    </a:lnTo>
                    <a:lnTo>
                      <a:pt x="506" y="454"/>
                    </a:lnTo>
                    <a:lnTo>
                      <a:pt x="508" y="457"/>
                    </a:lnTo>
                    <a:lnTo>
                      <a:pt x="510" y="457"/>
                    </a:lnTo>
                    <a:lnTo>
                      <a:pt x="511" y="457"/>
                    </a:lnTo>
                    <a:lnTo>
                      <a:pt x="515" y="457"/>
                    </a:lnTo>
                    <a:lnTo>
                      <a:pt x="515" y="454"/>
                    </a:lnTo>
                    <a:lnTo>
                      <a:pt x="518" y="450"/>
                    </a:lnTo>
                    <a:lnTo>
                      <a:pt x="523" y="450"/>
                    </a:lnTo>
                    <a:lnTo>
                      <a:pt x="523" y="447"/>
                    </a:lnTo>
                    <a:lnTo>
                      <a:pt x="520" y="443"/>
                    </a:lnTo>
                    <a:lnTo>
                      <a:pt x="516" y="443"/>
                    </a:lnTo>
                    <a:lnTo>
                      <a:pt x="516" y="438"/>
                    </a:lnTo>
                    <a:lnTo>
                      <a:pt x="513" y="436"/>
                    </a:lnTo>
                    <a:lnTo>
                      <a:pt x="511" y="435"/>
                    </a:lnTo>
                    <a:lnTo>
                      <a:pt x="508" y="436"/>
                    </a:lnTo>
                    <a:lnTo>
                      <a:pt x="504" y="438"/>
                    </a:lnTo>
                    <a:lnTo>
                      <a:pt x="501" y="438"/>
                    </a:lnTo>
                    <a:lnTo>
                      <a:pt x="497" y="443"/>
                    </a:lnTo>
                    <a:lnTo>
                      <a:pt x="497" y="443"/>
                    </a:lnTo>
                    <a:lnTo>
                      <a:pt x="501" y="447"/>
                    </a:lnTo>
                    <a:lnTo>
                      <a:pt x="501" y="450"/>
                    </a:lnTo>
                    <a:lnTo>
                      <a:pt x="501" y="456"/>
                    </a:lnTo>
                    <a:lnTo>
                      <a:pt x="504" y="459"/>
                    </a:lnTo>
                    <a:lnTo>
                      <a:pt x="504" y="459"/>
                    </a:lnTo>
                    <a:lnTo>
                      <a:pt x="504" y="459"/>
                    </a:lnTo>
                    <a:lnTo>
                      <a:pt x="504" y="459"/>
                    </a:lnTo>
                    <a:close/>
                    <a:moveTo>
                      <a:pt x="515" y="603"/>
                    </a:moveTo>
                    <a:lnTo>
                      <a:pt x="515" y="603"/>
                    </a:lnTo>
                    <a:lnTo>
                      <a:pt x="515" y="605"/>
                    </a:lnTo>
                    <a:lnTo>
                      <a:pt x="518" y="605"/>
                    </a:lnTo>
                    <a:lnTo>
                      <a:pt x="520" y="603"/>
                    </a:lnTo>
                    <a:lnTo>
                      <a:pt x="520" y="600"/>
                    </a:lnTo>
                    <a:lnTo>
                      <a:pt x="518" y="598"/>
                    </a:lnTo>
                    <a:lnTo>
                      <a:pt x="516" y="600"/>
                    </a:lnTo>
                    <a:lnTo>
                      <a:pt x="516" y="602"/>
                    </a:lnTo>
                    <a:lnTo>
                      <a:pt x="515" y="603"/>
                    </a:lnTo>
                    <a:lnTo>
                      <a:pt x="515" y="603"/>
                    </a:lnTo>
                    <a:lnTo>
                      <a:pt x="515" y="603"/>
                    </a:lnTo>
                    <a:lnTo>
                      <a:pt x="515" y="603"/>
                    </a:lnTo>
                    <a:close/>
                    <a:moveTo>
                      <a:pt x="577" y="683"/>
                    </a:moveTo>
                    <a:lnTo>
                      <a:pt x="577" y="685"/>
                    </a:lnTo>
                    <a:lnTo>
                      <a:pt x="581" y="687"/>
                    </a:lnTo>
                    <a:lnTo>
                      <a:pt x="581" y="689"/>
                    </a:lnTo>
                    <a:lnTo>
                      <a:pt x="584" y="692"/>
                    </a:lnTo>
                    <a:lnTo>
                      <a:pt x="588" y="690"/>
                    </a:lnTo>
                    <a:lnTo>
                      <a:pt x="589" y="689"/>
                    </a:lnTo>
                    <a:lnTo>
                      <a:pt x="588" y="685"/>
                    </a:lnTo>
                    <a:lnTo>
                      <a:pt x="586" y="683"/>
                    </a:lnTo>
                    <a:lnTo>
                      <a:pt x="583" y="685"/>
                    </a:lnTo>
                    <a:lnTo>
                      <a:pt x="581" y="683"/>
                    </a:lnTo>
                    <a:lnTo>
                      <a:pt x="577" y="683"/>
                    </a:lnTo>
                    <a:lnTo>
                      <a:pt x="577" y="683"/>
                    </a:lnTo>
                    <a:lnTo>
                      <a:pt x="577" y="683"/>
                    </a:lnTo>
                    <a:lnTo>
                      <a:pt x="577" y="683"/>
                    </a:lnTo>
                    <a:close/>
                    <a:moveTo>
                      <a:pt x="567" y="456"/>
                    </a:moveTo>
                    <a:lnTo>
                      <a:pt x="567" y="452"/>
                    </a:lnTo>
                    <a:lnTo>
                      <a:pt x="565" y="450"/>
                    </a:lnTo>
                    <a:lnTo>
                      <a:pt x="565" y="450"/>
                    </a:lnTo>
                    <a:lnTo>
                      <a:pt x="567" y="447"/>
                    </a:lnTo>
                    <a:lnTo>
                      <a:pt x="565" y="443"/>
                    </a:lnTo>
                    <a:lnTo>
                      <a:pt x="562" y="443"/>
                    </a:lnTo>
                    <a:lnTo>
                      <a:pt x="560" y="447"/>
                    </a:lnTo>
                    <a:lnTo>
                      <a:pt x="558" y="450"/>
                    </a:lnTo>
                    <a:lnTo>
                      <a:pt x="560" y="454"/>
                    </a:lnTo>
                    <a:lnTo>
                      <a:pt x="562" y="454"/>
                    </a:lnTo>
                    <a:lnTo>
                      <a:pt x="565" y="456"/>
                    </a:lnTo>
                    <a:lnTo>
                      <a:pt x="567" y="456"/>
                    </a:lnTo>
                    <a:lnTo>
                      <a:pt x="567" y="456"/>
                    </a:lnTo>
                    <a:lnTo>
                      <a:pt x="567" y="456"/>
                    </a:lnTo>
                    <a:lnTo>
                      <a:pt x="567" y="456"/>
                    </a:lnTo>
                    <a:close/>
                    <a:moveTo>
                      <a:pt x="562" y="431"/>
                    </a:moveTo>
                    <a:lnTo>
                      <a:pt x="563" y="428"/>
                    </a:lnTo>
                    <a:lnTo>
                      <a:pt x="567" y="430"/>
                    </a:lnTo>
                    <a:lnTo>
                      <a:pt x="570" y="426"/>
                    </a:lnTo>
                    <a:lnTo>
                      <a:pt x="569" y="424"/>
                    </a:lnTo>
                    <a:lnTo>
                      <a:pt x="569" y="423"/>
                    </a:lnTo>
                    <a:lnTo>
                      <a:pt x="572" y="423"/>
                    </a:lnTo>
                    <a:lnTo>
                      <a:pt x="570" y="421"/>
                    </a:lnTo>
                    <a:lnTo>
                      <a:pt x="567" y="421"/>
                    </a:lnTo>
                    <a:lnTo>
                      <a:pt x="563" y="424"/>
                    </a:lnTo>
                    <a:lnTo>
                      <a:pt x="560" y="430"/>
                    </a:lnTo>
                    <a:lnTo>
                      <a:pt x="562" y="431"/>
                    </a:lnTo>
                    <a:lnTo>
                      <a:pt x="562" y="431"/>
                    </a:lnTo>
                    <a:lnTo>
                      <a:pt x="562" y="431"/>
                    </a:lnTo>
                    <a:lnTo>
                      <a:pt x="562" y="431"/>
                    </a:lnTo>
                    <a:close/>
                    <a:moveTo>
                      <a:pt x="577" y="436"/>
                    </a:moveTo>
                    <a:lnTo>
                      <a:pt x="579" y="438"/>
                    </a:lnTo>
                    <a:lnTo>
                      <a:pt x="584" y="438"/>
                    </a:lnTo>
                    <a:lnTo>
                      <a:pt x="586" y="438"/>
                    </a:lnTo>
                    <a:lnTo>
                      <a:pt x="586" y="436"/>
                    </a:lnTo>
                    <a:lnTo>
                      <a:pt x="581" y="436"/>
                    </a:lnTo>
                    <a:lnTo>
                      <a:pt x="577" y="435"/>
                    </a:lnTo>
                    <a:lnTo>
                      <a:pt x="577" y="436"/>
                    </a:lnTo>
                    <a:lnTo>
                      <a:pt x="577" y="436"/>
                    </a:lnTo>
                    <a:lnTo>
                      <a:pt x="577" y="436"/>
                    </a:lnTo>
                    <a:lnTo>
                      <a:pt x="577" y="436"/>
                    </a:lnTo>
                    <a:close/>
                    <a:moveTo>
                      <a:pt x="609" y="461"/>
                    </a:moveTo>
                    <a:lnTo>
                      <a:pt x="609" y="464"/>
                    </a:lnTo>
                    <a:lnTo>
                      <a:pt x="607" y="466"/>
                    </a:lnTo>
                    <a:lnTo>
                      <a:pt x="605" y="466"/>
                    </a:lnTo>
                    <a:lnTo>
                      <a:pt x="605" y="469"/>
                    </a:lnTo>
                    <a:lnTo>
                      <a:pt x="605" y="475"/>
                    </a:lnTo>
                    <a:lnTo>
                      <a:pt x="607" y="473"/>
                    </a:lnTo>
                    <a:lnTo>
                      <a:pt x="610" y="469"/>
                    </a:lnTo>
                    <a:lnTo>
                      <a:pt x="614" y="469"/>
                    </a:lnTo>
                    <a:lnTo>
                      <a:pt x="616" y="466"/>
                    </a:lnTo>
                    <a:lnTo>
                      <a:pt x="619" y="464"/>
                    </a:lnTo>
                    <a:lnTo>
                      <a:pt x="622" y="461"/>
                    </a:lnTo>
                    <a:lnTo>
                      <a:pt x="619" y="457"/>
                    </a:lnTo>
                    <a:lnTo>
                      <a:pt x="619" y="456"/>
                    </a:lnTo>
                    <a:lnTo>
                      <a:pt x="616" y="456"/>
                    </a:lnTo>
                    <a:lnTo>
                      <a:pt x="610" y="457"/>
                    </a:lnTo>
                    <a:lnTo>
                      <a:pt x="609" y="461"/>
                    </a:lnTo>
                    <a:lnTo>
                      <a:pt x="609" y="461"/>
                    </a:lnTo>
                    <a:lnTo>
                      <a:pt x="609" y="461"/>
                    </a:lnTo>
                    <a:lnTo>
                      <a:pt x="609" y="461"/>
                    </a:lnTo>
                    <a:close/>
                    <a:moveTo>
                      <a:pt x="619" y="428"/>
                    </a:moveTo>
                    <a:lnTo>
                      <a:pt x="619" y="433"/>
                    </a:lnTo>
                    <a:lnTo>
                      <a:pt x="617" y="438"/>
                    </a:lnTo>
                    <a:lnTo>
                      <a:pt x="616" y="443"/>
                    </a:lnTo>
                    <a:lnTo>
                      <a:pt x="616" y="443"/>
                    </a:lnTo>
                    <a:lnTo>
                      <a:pt x="619" y="447"/>
                    </a:lnTo>
                    <a:lnTo>
                      <a:pt x="619" y="447"/>
                    </a:lnTo>
                    <a:lnTo>
                      <a:pt x="624" y="447"/>
                    </a:lnTo>
                    <a:lnTo>
                      <a:pt x="628" y="450"/>
                    </a:lnTo>
                    <a:lnTo>
                      <a:pt x="629" y="447"/>
                    </a:lnTo>
                    <a:lnTo>
                      <a:pt x="629" y="447"/>
                    </a:lnTo>
                    <a:lnTo>
                      <a:pt x="628" y="442"/>
                    </a:lnTo>
                    <a:lnTo>
                      <a:pt x="628" y="436"/>
                    </a:lnTo>
                    <a:lnTo>
                      <a:pt x="622" y="433"/>
                    </a:lnTo>
                    <a:lnTo>
                      <a:pt x="619" y="428"/>
                    </a:lnTo>
                    <a:lnTo>
                      <a:pt x="619" y="428"/>
                    </a:lnTo>
                    <a:lnTo>
                      <a:pt x="619" y="428"/>
                    </a:lnTo>
                    <a:lnTo>
                      <a:pt x="619" y="428"/>
                    </a:lnTo>
                    <a:close/>
                    <a:moveTo>
                      <a:pt x="642" y="388"/>
                    </a:moveTo>
                    <a:lnTo>
                      <a:pt x="645" y="384"/>
                    </a:lnTo>
                    <a:lnTo>
                      <a:pt x="643" y="383"/>
                    </a:lnTo>
                    <a:lnTo>
                      <a:pt x="640" y="383"/>
                    </a:lnTo>
                    <a:lnTo>
                      <a:pt x="638" y="384"/>
                    </a:lnTo>
                    <a:lnTo>
                      <a:pt x="640" y="388"/>
                    </a:lnTo>
                    <a:lnTo>
                      <a:pt x="642" y="388"/>
                    </a:lnTo>
                    <a:lnTo>
                      <a:pt x="642" y="388"/>
                    </a:lnTo>
                    <a:lnTo>
                      <a:pt x="642" y="388"/>
                    </a:lnTo>
                    <a:lnTo>
                      <a:pt x="642" y="388"/>
                    </a:lnTo>
                    <a:close/>
                    <a:moveTo>
                      <a:pt x="650" y="386"/>
                    </a:moveTo>
                    <a:lnTo>
                      <a:pt x="654" y="383"/>
                    </a:lnTo>
                    <a:lnTo>
                      <a:pt x="654" y="381"/>
                    </a:lnTo>
                    <a:lnTo>
                      <a:pt x="650" y="381"/>
                    </a:lnTo>
                    <a:lnTo>
                      <a:pt x="650" y="381"/>
                    </a:lnTo>
                    <a:lnTo>
                      <a:pt x="647" y="383"/>
                    </a:lnTo>
                    <a:lnTo>
                      <a:pt x="647" y="384"/>
                    </a:lnTo>
                    <a:lnTo>
                      <a:pt x="650" y="386"/>
                    </a:lnTo>
                    <a:lnTo>
                      <a:pt x="650" y="386"/>
                    </a:lnTo>
                    <a:lnTo>
                      <a:pt x="650" y="386"/>
                    </a:lnTo>
                    <a:lnTo>
                      <a:pt x="650" y="386"/>
                    </a:lnTo>
                    <a:close/>
                    <a:moveTo>
                      <a:pt x="668" y="388"/>
                    </a:moveTo>
                    <a:lnTo>
                      <a:pt x="669" y="386"/>
                    </a:lnTo>
                    <a:lnTo>
                      <a:pt x="664" y="384"/>
                    </a:lnTo>
                    <a:lnTo>
                      <a:pt x="661" y="386"/>
                    </a:lnTo>
                    <a:lnTo>
                      <a:pt x="662" y="388"/>
                    </a:lnTo>
                    <a:lnTo>
                      <a:pt x="668" y="388"/>
                    </a:lnTo>
                    <a:lnTo>
                      <a:pt x="668" y="388"/>
                    </a:lnTo>
                    <a:lnTo>
                      <a:pt x="668" y="388"/>
                    </a:lnTo>
                    <a:lnTo>
                      <a:pt x="668" y="388"/>
                    </a:lnTo>
                    <a:close/>
                    <a:moveTo>
                      <a:pt x="692" y="379"/>
                    </a:moveTo>
                    <a:lnTo>
                      <a:pt x="692" y="384"/>
                    </a:lnTo>
                    <a:lnTo>
                      <a:pt x="695" y="384"/>
                    </a:lnTo>
                    <a:lnTo>
                      <a:pt x="695" y="383"/>
                    </a:lnTo>
                    <a:lnTo>
                      <a:pt x="694" y="381"/>
                    </a:lnTo>
                    <a:lnTo>
                      <a:pt x="692" y="379"/>
                    </a:lnTo>
                    <a:lnTo>
                      <a:pt x="692" y="379"/>
                    </a:lnTo>
                    <a:lnTo>
                      <a:pt x="692" y="379"/>
                    </a:lnTo>
                    <a:lnTo>
                      <a:pt x="692" y="379"/>
                    </a:lnTo>
                    <a:close/>
                    <a:moveTo>
                      <a:pt x="678" y="377"/>
                    </a:moveTo>
                    <a:lnTo>
                      <a:pt x="682" y="377"/>
                    </a:lnTo>
                    <a:lnTo>
                      <a:pt x="682" y="374"/>
                    </a:lnTo>
                    <a:lnTo>
                      <a:pt x="682" y="372"/>
                    </a:lnTo>
                    <a:lnTo>
                      <a:pt x="678" y="374"/>
                    </a:lnTo>
                    <a:lnTo>
                      <a:pt x="678" y="376"/>
                    </a:lnTo>
                    <a:lnTo>
                      <a:pt x="678" y="377"/>
                    </a:lnTo>
                    <a:lnTo>
                      <a:pt x="678" y="377"/>
                    </a:lnTo>
                    <a:lnTo>
                      <a:pt x="678" y="377"/>
                    </a:lnTo>
                    <a:lnTo>
                      <a:pt x="678" y="377"/>
                    </a:lnTo>
                    <a:close/>
                    <a:moveTo>
                      <a:pt x="666" y="363"/>
                    </a:moveTo>
                    <a:lnTo>
                      <a:pt x="666" y="360"/>
                    </a:lnTo>
                    <a:lnTo>
                      <a:pt x="664" y="360"/>
                    </a:lnTo>
                    <a:lnTo>
                      <a:pt x="659" y="365"/>
                    </a:lnTo>
                    <a:lnTo>
                      <a:pt x="659" y="365"/>
                    </a:lnTo>
                    <a:lnTo>
                      <a:pt x="662" y="369"/>
                    </a:lnTo>
                    <a:lnTo>
                      <a:pt x="664" y="365"/>
                    </a:lnTo>
                    <a:lnTo>
                      <a:pt x="662" y="365"/>
                    </a:lnTo>
                    <a:lnTo>
                      <a:pt x="664" y="363"/>
                    </a:lnTo>
                    <a:lnTo>
                      <a:pt x="666" y="363"/>
                    </a:lnTo>
                    <a:lnTo>
                      <a:pt x="666" y="363"/>
                    </a:lnTo>
                    <a:lnTo>
                      <a:pt x="666" y="363"/>
                    </a:lnTo>
                    <a:lnTo>
                      <a:pt x="666" y="363"/>
                    </a:lnTo>
                    <a:close/>
                    <a:moveTo>
                      <a:pt x="676" y="360"/>
                    </a:moveTo>
                    <a:lnTo>
                      <a:pt x="675" y="356"/>
                    </a:lnTo>
                    <a:lnTo>
                      <a:pt x="669" y="356"/>
                    </a:lnTo>
                    <a:lnTo>
                      <a:pt x="669" y="360"/>
                    </a:lnTo>
                    <a:lnTo>
                      <a:pt x="669" y="363"/>
                    </a:lnTo>
                    <a:lnTo>
                      <a:pt x="673" y="363"/>
                    </a:lnTo>
                    <a:lnTo>
                      <a:pt x="675" y="360"/>
                    </a:lnTo>
                    <a:lnTo>
                      <a:pt x="676" y="360"/>
                    </a:lnTo>
                    <a:lnTo>
                      <a:pt x="676" y="360"/>
                    </a:lnTo>
                    <a:lnTo>
                      <a:pt x="676" y="360"/>
                    </a:lnTo>
                    <a:lnTo>
                      <a:pt x="676" y="360"/>
                    </a:lnTo>
                    <a:close/>
                    <a:moveTo>
                      <a:pt x="676" y="360"/>
                    </a:moveTo>
                    <a:lnTo>
                      <a:pt x="678" y="363"/>
                    </a:lnTo>
                    <a:lnTo>
                      <a:pt x="678" y="360"/>
                    </a:lnTo>
                    <a:lnTo>
                      <a:pt x="682" y="360"/>
                    </a:lnTo>
                    <a:lnTo>
                      <a:pt x="682" y="356"/>
                    </a:lnTo>
                    <a:lnTo>
                      <a:pt x="682" y="355"/>
                    </a:lnTo>
                    <a:lnTo>
                      <a:pt x="678" y="355"/>
                    </a:lnTo>
                    <a:lnTo>
                      <a:pt x="678" y="356"/>
                    </a:lnTo>
                    <a:lnTo>
                      <a:pt x="678" y="360"/>
                    </a:lnTo>
                    <a:lnTo>
                      <a:pt x="676" y="360"/>
                    </a:lnTo>
                    <a:lnTo>
                      <a:pt x="676" y="360"/>
                    </a:lnTo>
                    <a:lnTo>
                      <a:pt x="676" y="360"/>
                    </a:lnTo>
                    <a:lnTo>
                      <a:pt x="676" y="360"/>
                    </a:lnTo>
                    <a:close/>
                    <a:moveTo>
                      <a:pt x="666" y="351"/>
                    </a:moveTo>
                    <a:lnTo>
                      <a:pt x="669" y="348"/>
                    </a:lnTo>
                    <a:lnTo>
                      <a:pt x="668" y="346"/>
                    </a:lnTo>
                    <a:lnTo>
                      <a:pt x="666" y="346"/>
                    </a:lnTo>
                    <a:lnTo>
                      <a:pt x="662" y="346"/>
                    </a:lnTo>
                    <a:lnTo>
                      <a:pt x="661" y="348"/>
                    </a:lnTo>
                    <a:lnTo>
                      <a:pt x="661" y="348"/>
                    </a:lnTo>
                    <a:lnTo>
                      <a:pt x="664" y="350"/>
                    </a:lnTo>
                    <a:lnTo>
                      <a:pt x="666" y="351"/>
                    </a:lnTo>
                    <a:lnTo>
                      <a:pt x="666" y="351"/>
                    </a:lnTo>
                    <a:lnTo>
                      <a:pt x="666" y="351"/>
                    </a:lnTo>
                    <a:lnTo>
                      <a:pt x="666" y="351"/>
                    </a:lnTo>
                    <a:close/>
                    <a:moveTo>
                      <a:pt x="682" y="343"/>
                    </a:moveTo>
                    <a:lnTo>
                      <a:pt x="683" y="343"/>
                    </a:lnTo>
                    <a:lnTo>
                      <a:pt x="683" y="341"/>
                    </a:lnTo>
                    <a:lnTo>
                      <a:pt x="682" y="339"/>
                    </a:lnTo>
                    <a:lnTo>
                      <a:pt x="685" y="337"/>
                    </a:lnTo>
                    <a:lnTo>
                      <a:pt x="685" y="337"/>
                    </a:lnTo>
                    <a:lnTo>
                      <a:pt x="682" y="334"/>
                    </a:lnTo>
                    <a:lnTo>
                      <a:pt x="678" y="334"/>
                    </a:lnTo>
                    <a:lnTo>
                      <a:pt x="678" y="334"/>
                    </a:lnTo>
                    <a:lnTo>
                      <a:pt x="678" y="337"/>
                    </a:lnTo>
                    <a:lnTo>
                      <a:pt x="676" y="337"/>
                    </a:lnTo>
                    <a:lnTo>
                      <a:pt x="675" y="337"/>
                    </a:lnTo>
                    <a:lnTo>
                      <a:pt x="673" y="337"/>
                    </a:lnTo>
                    <a:lnTo>
                      <a:pt x="675" y="339"/>
                    </a:lnTo>
                    <a:lnTo>
                      <a:pt x="676" y="341"/>
                    </a:lnTo>
                    <a:lnTo>
                      <a:pt x="678" y="341"/>
                    </a:lnTo>
                    <a:lnTo>
                      <a:pt x="682" y="343"/>
                    </a:lnTo>
                    <a:lnTo>
                      <a:pt x="682" y="343"/>
                    </a:lnTo>
                    <a:lnTo>
                      <a:pt x="682" y="343"/>
                    </a:lnTo>
                    <a:lnTo>
                      <a:pt x="682" y="343"/>
                    </a:lnTo>
                    <a:close/>
                    <a:moveTo>
                      <a:pt x="727" y="219"/>
                    </a:moveTo>
                    <a:lnTo>
                      <a:pt x="728" y="219"/>
                    </a:lnTo>
                    <a:lnTo>
                      <a:pt x="732" y="219"/>
                    </a:lnTo>
                    <a:lnTo>
                      <a:pt x="734" y="216"/>
                    </a:lnTo>
                    <a:lnTo>
                      <a:pt x="734" y="216"/>
                    </a:lnTo>
                    <a:lnTo>
                      <a:pt x="735" y="217"/>
                    </a:lnTo>
                    <a:lnTo>
                      <a:pt x="734" y="219"/>
                    </a:lnTo>
                    <a:lnTo>
                      <a:pt x="737" y="217"/>
                    </a:lnTo>
                    <a:lnTo>
                      <a:pt x="741" y="214"/>
                    </a:lnTo>
                    <a:lnTo>
                      <a:pt x="741" y="210"/>
                    </a:lnTo>
                    <a:lnTo>
                      <a:pt x="742" y="209"/>
                    </a:lnTo>
                    <a:lnTo>
                      <a:pt x="742" y="205"/>
                    </a:lnTo>
                    <a:lnTo>
                      <a:pt x="741" y="203"/>
                    </a:lnTo>
                    <a:lnTo>
                      <a:pt x="739" y="203"/>
                    </a:lnTo>
                    <a:lnTo>
                      <a:pt x="739" y="205"/>
                    </a:lnTo>
                    <a:lnTo>
                      <a:pt x="735" y="209"/>
                    </a:lnTo>
                    <a:lnTo>
                      <a:pt x="732" y="210"/>
                    </a:lnTo>
                    <a:lnTo>
                      <a:pt x="728" y="216"/>
                    </a:lnTo>
                    <a:lnTo>
                      <a:pt x="727" y="219"/>
                    </a:lnTo>
                    <a:lnTo>
                      <a:pt x="727" y="219"/>
                    </a:lnTo>
                    <a:lnTo>
                      <a:pt x="727" y="219"/>
                    </a:lnTo>
                    <a:lnTo>
                      <a:pt x="727" y="219"/>
                    </a:lnTo>
                    <a:close/>
                    <a:moveTo>
                      <a:pt x="760" y="223"/>
                    </a:moveTo>
                    <a:lnTo>
                      <a:pt x="763" y="223"/>
                    </a:lnTo>
                    <a:lnTo>
                      <a:pt x="765" y="219"/>
                    </a:lnTo>
                    <a:lnTo>
                      <a:pt x="763" y="219"/>
                    </a:lnTo>
                    <a:lnTo>
                      <a:pt x="760" y="219"/>
                    </a:lnTo>
                    <a:lnTo>
                      <a:pt x="758" y="223"/>
                    </a:lnTo>
                    <a:lnTo>
                      <a:pt x="760" y="223"/>
                    </a:lnTo>
                    <a:lnTo>
                      <a:pt x="760" y="223"/>
                    </a:lnTo>
                    <a:lnTo>
                      <a:pt x="760" y="223"/>
                    </a:lnTo>
                    <a:lnTo>
                      <a:pt x="760" y="223"/>
                    </a:lnTo>
                    <a:close/>
                    <a:moveTo>
                      <a:pt x="765" y="230"/>
                    </a:moveTo>
                    <a:lnTo>
                      <a:pt x="767" y="230"/>
                    </a:lnTo>
                    <a:lnTo>
                      <a:pt x="768" y="228"/>
                    </a:lnTo>
                    <a:lnTo>
                      <a:pt x="768" y="228"/>
                    </a:lnTo>
                    <a:lnTo>
                      <a:pt x="765" y="224"/>
                    </a:lnTo>
                    <a:lnTo>
                      <a:pt x="765" y="223"/>
                    </a:lnTo>
                    <a:lnTo>
                      <a:pt x="763" y="223"/>
                    </a:lnTo>
                    <a:lnTo>
                      <a:pt x="763" y="224"/>
                    </a:lnTo>
                    <a:lnTo>
                      <a:pt x="765" y="228"/>
                    </a:lnTo>
                    <a:lnTo>
                      <a:pt x="765" y="230"/>
                    </a:lnTo>
                    <a:lnTo>
                      <a:pt x="765" y="230"/>
                    </a:lnTo>
                    <a:lnTo>
                      <a:pt x="765" y="230"/>
                    </a:lnTo>
                    <a:lnTo>
                      <a:pt x="765" y="230"/>
                    </a:lnTo>
                    <a:close/>
                    <a:moveTo>
                      <a:pt x="735" y="238"/>
                    </a:moveTo>
                    <a:lnTo>
                      <a:pt x="739" y="236"/>
                    </a:lnTo>
                    <a:lnTo>
                      <a:pt x="739" y="235"/>
                    </a:lnTo>
                    <a:lnTo>
                      <a:pt x="737" y="233"/>
                    </a:lnTo>
                    <a:lnTo>
                      <a:pt x="735" y="235"/>
                    </a:lnTo>
                    <a:lnTo>
                      <a:pt x="732" y="236"/>
                    </a:lnTo>
                    <a:lnTo>
                      <a:pt x="732" y="238"/>
                    </a:lnTo>
                    <a:lnTo>
                      <a:pt x="735" y="238"/>
                    </a:lnTo>
                    <a:lnTo>
                      <a:pt x="735" y="238"/>
                    </a:lnTo>
                    <a:lnTo>
                      <a:pt x="735" y="238"/>
                    </a:lnTo>
                    <a:lnTo>
                      <a:pt x="735" y="238"/>
                    </a:lnTo>
                    <a:close/>
                    <a:moveTo>
                      <a:pt x="751" y="238"/>
                    </a:moveTo>
                    <a:lnTo>
                      <a:pt x="755" y="236"/>
                    </a:lnTo>
                    <a:lnTo>
                      <a:pt x="755" y="233"/>
                    </a:lnTo>
                    <a:lnTo>
                      <a:pt x="755" y="233"/>
                    </a:lnTo>
                    <a:lnTo>
                      <a:pt x="755" y="228"/>
                    </a:lnTo>
                    <a:lnTo>
                      <a:pt x="751" y="228"/>
                    </a:lnTo>
                    <a:lnTo>
                      <a:pt x="751" y="230"/>
                    </a:lnTo>
                    <a:lnTo>
                      <a:pt x="749" y="233"/>
                    </a:lnTo>
                    <a:lnTo>
                      <a:pt x="746" y="235"/>
                    </a:lnTo>
                    <a:lnTo>
                      <a:pt x="748" y="236"/>
                    </a:lnTo>
                    <a:lnTo>
                      <a:pt x="749" y="236"/>
                    </a:lnTo>
                    <a:lnTo>
                      <a:pt x="751" y="235"/>
                    </a:lnTo>
                    <a:lnTo>
                      <a:pt x="751" y="235"/>
                    </a:lnTo>
                    <a:lnTo>
                      <a:pt x="751" y="238"/>
                    </a:lnTo>
                    <a:lnTo>
                      <a:pt x="751" y="238"/>
                    </a:lnTo>
                    <a:lnTo>
                      <a:pt x="751" y="238"/>
                    </a:lnTo>
                    <a:lnTo>
                      <a:pt x="751" y="238"/>
                    </a:lnTo>
                    <a:close/>
                    <a:moveTo>
                      <a:pt x="755" y="256"/>
                    </a:moveTo>
                    <a:lnTo>
                      <a:pt x="756" y="256"/>
                    </a:lnTo>
                    <a:lnTo>
                      <a:pt x="758" y="256"/>
                    </a:lnTo>
                    <a:lnTo>
                      <a:pt x="763" y="256"/>
                    </a:lnTo>
                    <a:lnTo>
                      <a:pt x="763" y="256"/>
                    </a:lnTo>
                    <a:lnTo>
                      <a:pt x="767" y="256"/>
                    </a:lnTo>
                    <a:lnTo>
                      <a:pt x="770" y="256"/>
                    </a:lnTo>
                    <a:lnTo>
                      <a:pt x="772" y="252"/>
                    </a:lnTo>
                    <a:lnTo>
                      <a:pt x="772" y="250"/>
                    </a:lnTo>
                    <a:lnTo>
                      <a:pt x="770" y="250"/>
                    </a:lnTo>
                    <a:lnTo>
                      <a:pt x="770" y="250"/>
                    </a:lnTo>
                    <a:lnTo>
                      <a:pt x="770" y="247"/>
                    </a:lnTo>
                    <a:lnTo>
                      <a:pt x="767" y="247"/>
                    </a:lnTo>
                    <a:lnTo>
                      <a:pt x="765" y="250"/>
                    </a:lnTo>
                    <a:lnTo>
                      <a:pt x="765" y="250"/>
                    </a:lnTo>
                    <a:lnTo>
                      <a:pt x="765" y="250"/>
                    </a:lnTo>
                    <a:lnTo>
                      <a:pt x="763" y="250"/>
                    </a:lnTo>
                    <a:lnTo>
                      <a:pt x="763" y="250"/>
                    </a:lnTo>
                    <a:lnTo>
                      <a:pt x="760" y="250"/>
                    </a:lnTo>
                    <a:lnTo>
                      <a:pt x="758" y="250"/>
                    </a:lnTo>
                    <a:lnTo>
                      <a:pt x="756" y="252"/>
                    </a:lnTo>
                    <a:lnTo>
                      <a:pt x="755" y="250"/>
                    </a:lnTo>
                    <a:lnTo>
                      <a:pt x="755" y="256"/>
                    </a:lnTo>
                    <a:lnTo>
                      <a:pt x="755" y="256"/>
                    </a:lnTo>
                    <a:lnTo>
                      <a:pt x="755" y="256"/>
                    </a:lnTo>
                    <a:lnTo>
                      <a:pt x="755" y="256"/>
                    </a:lnTo>
                    <a:lnTo>
                      <a:pt x="755" y="256"/>
                    </a:lnTo>
                    <a:close/>
                    <a:moveTo>
                      <a:pt x="622" y="75"/>
                    </a:moveTo>
                    <a:lnTo>
                      <a:pt x="628" y="71"/>
                    </a:lnTo>
                    <a:lnTo>
                      <a:pt x="629" y="68"/>
                    </a:lnTo>
                    <a:lnTo>
                      <a:pt x="629" y="64"/>
                    </a:lnTo>
                    <a:lnTo>
                      <a:pt x="635" y="59"/>
                    </a:lnTo>
                    <a:lnTo>
                      <a:pt x="642" y="56"/>
                    </a:lnTo>
                    <a:lnTo>
                      <a:pt x="647" y="54"/>
                    </a:lnTo>
                    <a:lnTo>
                      <a:pt x="647" y="50"/>
                    </a:lnTo>
                    <a:lnTo>
                      <a:pt x="647" y="47"/>
                    </a:lnTo>
                    <a:lnTo>
                      <a:pt x="642" y="43"/>
                    </a:lnTo>
                    <a:lnTo>
                      <a:pt x="636" y="40"/>
                    </a:lnTo>
                    <a:lnTo>
                      <a:pt x="633" y="31"/>
                    </a:lnTo>
                    <a:lnTo>
                      <a:pt x="633" y="28"/>
                    </a:lnTo>
                    <a:lnTo>
                      <a:pt x="635" y="26"/>
                    </a:lnTo>
                    <a:lnTo>
                      <a:pt x="635" y="23"/>
                    </a:lnTo>
                    <a:lnTo>
                      <a:pt x="633" y="23"/>
                    </a:lnTo>
                    <a:lnTo>
                      <a:pt x="624" y="23"/>
                    </a:lnTo>
                    <a:lnTo>
                      <a:pt x="619" y="21"/>
                    </a:lnTo>
                    <a:lnTo>
                      <a:pt x="614" y="17"/>
                    </a:lnTo>
                    <a:lnTo>
                      <a:pt x="607" y="9"/>
                    </a:lnTo>
                    <a:lnTo>
                      <a:pt x="602" y="3"/>
                    </a:lnTo>
                    <a:lnTo>
                      <a:pt x="596" y="0"/>
                    </a:lnTo>
                    <a:lnTo>
                      <a:pt x="595" y="0"/>
                    </a:lnTo>
                    <a:lnTo>
                      <a:pt x="595" y="3"/>
                    </a:lnTo>
                    <a:lnTo>
                      <a:pt x="593" y="5"/>
                    </a:lnTo>
                    <a:lnTo>
                      <a:pt x="595" y="9"/>
                    </a:lnTo>
                    <a:lnTo>
                      <a:pt x="593" y="12"/>
                    </a:lnTo>
                    <a:lnTo>
                      <a:pt x="591" y="17"/>
                    </a:lnTo>
                    <a:lnTo>
                      <a:pt x="588" y="23"/>
                    </a:lnTo>
                    <a:lnTo>
                      <a:pt x="584" y="28"/>
                    </a:lnTo>
                    <a:lnTo>
                      <a:pt x="583" y="31"/>
                    </a:lnTo>
                    <a:lnTo>
                      <a:pt x="584" y="43"/>
                    </a:lnTo>
                    <a:lnTo>
                      <a:pt x="586" y="47"/>
                    </a:lnTo>
                    <a:lnTo>
                      <a:pt x="589" y="49"/>
                    </a:lnTo>
                    <a:lnTo>
                      <a:pt x="589" y="50"/>
                    </a:lnTo>
                    <a:lnTo>
                      <a:pt x="589" y="63"/>
                    </a:lnTo>
                    <a:lnTo>
                      <a:pt x="586" y="64"/>
                    </a:lnTo>
                    <a:lnTo>
                      <a:pt x="586" y="68"/>
                    </a:lnTo>
                    <a:lnTo>
                      <a:pt x="586" y="71"/>
                    </a:lnTo>
                    <a:lnTo>
                      <a:pt x="588" y="70"/>
                    </a:lnTo>
                    <a:lnTo>
                      <a:pt x="591" y="66"/>
                    </a:lnTo>
                    <a:lnTo>
                      <a:pt x="595" y="64"/>
                    </a:lnTo>
                    <a:lnTo>
                      <a:pt x="596" y="66"/>
                    </a:lnTo>
                    <a:lnTo>
                      <a:pt x="596" y="70"/>
                    </a:lnTo>
                    <a:lnTo>
                      <a:pt x="602" y="73"/>
                    </a:lnTo>
                    <a:lnTo>
                      <a:pt x="605" y="73"/>
                    </a:lnTo>
                    <a:lnTo>
                      <a:pt x="607" y="71"/>
                    </a:lnTo>
                    <a:lnTo>
                      <a:pt x="609" y="71"/>
                    </a:lnTo>
                    <a:lnTo>
                      <a:pt x="614" y="75"/>
                    </a:lnTo>
                    <a:lnTo>
                      <a:pt x="619" y="75"/>
                    </a:lnTo>
                    <a:lnTo>
                      <a:pt x="622" y="75"/>
                    </a:lnTo>
                    <a:lnTo>
                      <a:pt x="622" y="75"/>
                    </a:lnTo>
                    <a:lnTo>
                      <a:pt x="622" y="75"/>
                    </a:lnTo>
                    <a:lnTo>
                      <a:pt x="622" y="75"/>
                    </a:lnTo>
                    <a:close/>
                    <a:moveTo>
                      <a:pt x="605" y="99"/>
                    </a:moveTo>
                    <a:lnTo>
                      <a:pt x="607" y="101"/>
                    </a:lnTo>
                    <a:lnTo>
                      <a:pt x="610" y="103"/>
                    </a:lnTo>
                    <a:lnTo>
                      <a:pt x="614" y="103"/>
                    </a:lnTo>
                    <a:lnTo>
                      <a:pt x="617" y="99"/>
                    </a:lnTo>
                    <a:lnTo>
                      <a:pt x="619" y="96"/>
                    </a:lnTo>
                    <a:lnTo>
                      <a:pt x="624" y="94"/>
                    </a:lnTo>
                    <a:lnTo>
                      <a:pt x="624" y="90"/>
                    </a:lnTo>
                    <a:lnTo>
                      <a:pt x="628" y="85"/>
                    </a:lnTo>
                    <a:lnTo>
                      <a:pt x="624" y="82"/>
                    </a:lnTo>
                    <a:lnTo>
                      <a:pt x="619" y="78"/>
                    </a:lnTo>
                    <a:lnTo>
                      <a:pt x="612" y="78"/>
                    </a:lnTo>
                    <a:lnTo>
                      <a:pt x="607" y="78"/>
                    </a:lnTo>
                    <a:lnTo>
                      <a:pt x="605" y="82"/>
                    </a:lnTo>
                    <a:lnTo>
                      <a:pt x="600" y="78"/>
                    </a:lnTo>
                    <a:lnTo>
                      <a:pt x="600" y="78"/>
                    </a:lnTo>
                    <a:lnTo>
                      <a:pt x="596" y="82"/>
                    </a:lnTo>
                    <a:lnTo>
                      <a:pt x="591" y="82"/>
                    </a:lnTo>
                    <a:lnTo>
                      <a:pt x="591" y="82"/>
                    </a:lnTo>
                    <a:lnTo>
                      <a:pt x="593" y="85"/>
                    </a:lnTo>
                    <a:lnTo>
                      <a:pt x="596" y="87"/>
                    </a:lnTo>
                    <a:lnTo>
                      <a:pt x="596" y="90"/>
                    </a:lnTo>
                    <a:lnTo>
                      <a:pt x="602" y="90"/>
                    </a:lnTo>
                    <a:lnTo>
                      <a:pt x="605" y="94"/>
                    </a:lnTo>
                    <a:lnTo>
                      <a:pt x="609" y="96"/>
                    </a:lnTo>
                    <a:lnTo>
                      <a:pt x="614" y="96"/>
                    </a:lnTo>
                    <a:lnTo>
                      <a:pt x="617" y="96"/>
                    </a:lnTo>
                    <a:lnTo>
                      <a:pt x="616" y="97"/>
                    </a:lnTo>
                    <a:lnTo>
                      <a:pt x="610" y="99"/>
                    </a:lnTo>
                    <a:lnTo>
                      <a:pt x="605" y="99"/>
                    </a:lnTo>
                    <a:lnTo>
                      <a:pt x="605" y="99"/>
                    </a:lnTo>
                    <a:lnTo>
                      <a:pt x="605" y="99"/>
                    </a:lnTo>
                    <a:lnTo>
                      <a:pt x="605" y="99"/>
                    </a:lnTo>
                    <a:close/>
                    <a:moveTo>
                      <a:pt x="722" y="110"/>
                    </a:moveTo>
                    <a:lnTo>
                      <a:pt x="722" y="113"/>
                    </a:lnTo>
                    <a:lnTo>
                      <a:pt x="718" y="118"/>
                    </a:lnTo>
                    <a:lnTo>
                      <a:pt x="713" y="118"/>
                    </a:lnTo>
                    <a:lnTo>
                      <a:pt x="709" y="122"/>
                    </a:lnTo>
                    <a:lnTo>
                      <a:pt x="704" y="125"/>
                    </a:lnTo>
                    <a:lnTo>
                      <a:pt x="704" y="125"/>
                    </a:lnTo>
                    <a:lnTo>
                      <a:pt x="699" y="122"/>
                    </a:lnTo>
                    <a:lnTo>
                      <a:pt x="697" y="120"/>
                    </a:lnTo>
                    <a:lnTo>
                      <a:pt x="694" y="120"/>
                    </a:lnTo>
                    <a:lnTo>
                      <a:pt x="692" y="120"/>
                    </a:lnTo>
                    <a:lnTo>
                      <a:pt x="687" y="120"/>
                    </a:lnTo>
                    <a:lnTo>
                      <a:pt x="678" y="120"/>
                    </a:lnTo>
                    <a:lnTo>
                      <a:pt x="676" y="118"/>
                    </a:lnTo>
                    <a:lnTo>
                      <a:pt x="673" y="115"/>
                    </a:lnTo>
                    <a:lnTo>
                      <a:pt x="669" y="118"/>
                    </a:lnTo>
                    <a:lnTo>
                      <a:pt x="664" y="120"/>
                    </a:lnTo>
                    <a:lnTo>
                      <a:pt x="661" y="118"/>
                    </a:lnTo>
                    <a:lnTo>
                      <a:pt x="659" y="118"/>
                    </a:lnTo>
                    <a:lnTo>
                      <a:pt x="654" y="115"/>
                    </a:lnTo>
                    <a:lnTo>
                      <a:pt x="650" y="113"/>
                    </a:lnTo>
                    <a:lnTo>
                      <a:pt x="650" y="108"/>
                    </a:lnTo>
                    <a:lnTo>
                      <a:pt x="647" y="104"/>
                    </a:lnTo>
                    <a:lnTo>
                      <a:pt x="645" y="104"/>
                    </a:lnTo>
                    <a:lnTo>
                      <a:pt x="642" y="106"/>
                    </a:lnTo>
                    <a:lnTo>
                      <a:pt x="638" y="103"/>
                    </a:lnTo>
                    <a:lnTo>
                      <a:pt x="635" y="101"/>
                    </a:lnTo>
                    <a:lnTo>
                      <a:pt x="635" y="103"/>
                    </a:lnTo>
                    <a:lnTo>
                      <a:pt x="635" y="106"/>
                    </a:lnTo>
                    <a:lnTo>
                      <a:pt x="633" y="106"/>
                    </a:lnTo>
                    <a:lnTo>
                      <a:pt x="631" y="106"/>
                    </a:lnTo>
                    <a:lnTo>
                      <a:pt x="628" y="103"/>
                    </a:lnTo>
                    <a:lnTo>
                      <a:pt x="629" y="101"/>
                    </a:lnTo>
                    <a:lnTo>
                      <a:pt x="633" y="99"/>
                    </a:lnTo>
                    <a:lnTo>
                      <a:pt x="633" y="96"/>
                    </a:lnTo>
                    <a:lnTo>
                      <a:pt x="633" y="90"/>
                    </a:lnTo>
                    <a:lnTo>
                      <a:pt x="633" y="87"/>
                    </a:lnTo>
                    <a:lnTo>
                      <a:pt x="638" y="85"/>
                    </a:lnTo>
                    <a:lnTo>
                      <a:pt x="636" y="82"/>
                    </a:lnTo>
                    <a:lnTo>
                      <a:pt x="633" y="82"/>
                    </a:lnTo>
                    <a:lnTo>
                      <a:pt x="629" y="78"/>
                    </a:lnTo>
                    <a:lnTo>
                      <a:pt x="629" y="78"/>
                    </a:lnTo>
                    <a:lnTo>
                      <a:pt x="631" y="71"/>
                    </a:lnTo>
                    <a:lnTo>
                      <a:pt x="635" y="70"/>
                    </a:lnTo>
                    <a:lnTo>
                      <a:pt x="640" y="68"/>
                    </a:lnTo>
                    <a:lnTo>
                      <a:pt x="640" y="64"/>
                    </a:lnTo>
                    <a:lnTo>
                      <a:pt x="642" y="63"/>
                    </a:lnTo>
                    <a:lnTo>
                      <a:pt x="647" y="63"/>
                    </a:lnTo>
                    <a:lnTo>
                      <a:pt x="650" y="56"/>
                    </a:lnTo>
                    <a:lnTo>
                      <a:pt x="654" y="54"/>
                    </a:lnTo>
                    <a:lnTo>
                      <a:pt x="654" y="50"/>
                    </a:lnTo>
                    <a:lnTo>
                      <a:pt x="661" y="54"/>
                    </a:lnTo>
                    <a:lnTo>
                      <a:pt x="664" y="56"/>
                    </a:lnTo>
                    <a:lnTo>
                      <a:pt x="669" y="64"/>
                    </a:lnTo>
                    <a:lnTo>
                      <a:pt x="673" y="68"/>
                    </a:lnTo>
                    <a:lnTo>
                      <a:pt x="669" y="73"/>
                    </a:lnTo>
                    <a:lnTo>
                      <a:pt x="673" y="75"/>
                    </a:lnTo>
                    <a:lnTo>
                      <a:pt x="669" y="78"/>
                    </a:lnTo>
                    <a:lnTo>
                      <a:pt x="669" y="78"/>
                    </a:lnTo>
                    <a:lnTo>
                      <a:pt x="669" y="82"/>
                    </a:lnTo>
                    <a:lnTo>
                      <a:pt x="669" y="82"/>
                    </a:lnTo>
                    <a:lnTo>
                      <a:pt x="675" y="77"/>
                    </a:lnTo>
                    <a:lnTo>
                      <a:pt x="675" y="73"/>
                    </a:lnTo>
                    <a:lnTo>
                      <a:pt x="675" y="70"/>
                    </a:lnTo>
                    <a:lnTo>
                      <a:pt x="676" y="66"/>
                    </a:lnTo>
                    <a:lnTo>
                      <a:pt x="676" y="64"/>
                    </a:lnTo>
                    <a:lnTo>
                      <a:pt x="669" y="59"/>
                    </a:lnTo>
                    <a:lnTo>
                      <a:pt x="669" y="56"/>
                    </a:lnTo>
                    <a:lnTo>
                      <a:pt x="669" y="56"/>
                    </a:lnTo>
                    <a:lnTo>
                      <a:pt x="678" y="56"/>
                    </a:lnTo>
                    <a:lnTo>
                      <a:pt x="683" y="56"/>
                    </a:lnTo>
                    <a:lnTo>
                      <a:pt x="694" y="63"/>
                    </a:lnTo>
                    <a:lnTo>
                      <a:pt x="695" y="64"/>
                    </a:lnTo>
                    <a:lnTo>
                      <a:pt x="697" y="64"/>
                    </a:lnTo>
                    <a:lnTo>
                      <a:pt x="697" y="70"/>
                    </a:lnTo>
                    <a:lnTo>
                      <a:pt x="701" y="71"/>
                    </a:lnTo>
                    <a:lnTo>
                      <a:pt x="701" y="77"/>
                    </a:lnTo>
                    <a:lnTo>
                      <a:pt x="701" y="82"/>
                    </a:lnTo>
                    <a:lnTo>
                      <a:pt x="706" y="87"/>
                    </a:lnTo>
                    <a:lnTo>
                      <a:pt x="709" y="90"/>
                    </a:lnTo>
                    <a:lnTo>
                      <a:pt x="709" y="92"/>
                    </a:lnTo>
                    <a:lnTo>
                      <a:pt x="706" y="92"/>
                    </a:lnTo>
                    <a:lnTo>
                      <a:pt x="704" y="90"/>
                    </a:lnTo>
                    <a:lnTo>
                      <a:pt x="701" y="90"/>
                    </a:lnTo>
                    <a:lnTo>
                      <a:pt x="704" y="96"/>
                    </a:lnTo>
                    <a:lnTo>
                      <a:pt x="706" y="97"/>
                    </a:lnTo>
                    <a:lnTo>
                      <a:pt x="711" y="99"/>
                    </a:lnTo>
                    <a:lnTo>
                      <a:pt x="715" y="104"/>
                    </a:lnTo>
                    <a:lnTo>
                      <a:pt x="718" y="104"/>
                    </a:lnTo>
                    <a:lnTo>
                      <a:pt x="722" y="110"/>
                    </a:lnTo>
                    <a:lnTo>
                      <a:pt x="722" y="110"/>
                    </a:lnTo>
                    <a:lnTo>
                      <a:pt x="722" y="110"/>
                    </a:lnTo>
                    <a:lnTo>
                      <a:pt x="722" y="110"/>
                    </a:lnTo>
                    <a:close/>
                    <a:moveTo>
                      <a:pt x="1382" y="71"/>
                    </a:moveTo>
                    <a:lnTo>
                      <a:pt x="1384" y="78"/>
                    </a:lnTo>
                    <a:lnTo>
                      <a:pt x="1389" y="87"/>
                    </a:lnTo>
                    <a:lnTo>
                      <a:pt x="1390" y="90"/>
                    </a:lnTo>
                    <a:lnTo>
                      <a:pt x="1401" y="92"/>
                    </a:lnTo>
                    <a:lnTo>
                      <a:pt x="1411" y="94"/>
                    </a:lnTo>
                    <a:lnTo>
                      <a:pt x="1418" y="97"/>
                    </a:lnTo>
                    <a:lnTo>
                      <a:pt x="1422" y="97"/>
                    </a:lnTo>
                    <a:lnTo>
                      <a:pt x="1427" y="96"/>
                    </a:lnTo>
                    <a:lnTo>
                      <a:pt x="1432" y="97"/>
                    </a:lnTo>
                    <a:lnTo>
                      <a:pt x="1436" y="96"/>
                    </a:lnTo>
                    <a:lnTo>
                      <a:pt x="1441" y="92"/>
                    </a:lnTo>
                    <a:lnTo>
                      <a:pt x="1444" y="87"/>
                    </a:lnTo>
                    <a:lnTo>
                      <a:pt x="1446" y="85"/>
                    </a:lnTo>
                    <a:lnTo>
                      <a:pt x="1444" y="78"/>
                    </a:lnTo>
                    <a:lnTo>
                      <a:pt x="1441" y="78"/>
                    </a:lnTo>
                    <a:lnTo>
                      <a:pt x="1439" y="78"/>
                    </a:lnTo>
                    <a:lnTo>
                      <a:pt x="1439" y="77"/>
                    </a:lnTo>
                    <a:lnTo>
                      <a:pt x="1439" y="73"/>
                    </a:lnTo>
                    <a:lnTo>
                      <a:pt x="1437" y="71"/>
                    </a:lnTo>
                    <a:lnTo>
                      <a:pt x="1434" y="73"/>
                    </a:lnTo>
                    <a:lnTo>
                      <a:pt x="1430" y="71"/>
                    </a:lnTo>
                    <a:lnTo>
                      <a:pt x="1422" y="73"/>
                    </a:lnTo>
                    <a:lnTo>
                      <a:pt x="1417" y="78"/>
                    </a:lnTo>
                    <a:lnTo>
                      <a:pt x="1411" y="78"/>
                    </a:lnTo>
                    <a:lnTo>
                      <a:pt x="1411" y="77"/>
                    </a:lnTo>
                    <a:lnTo>
                      <a:pt x="1410" y="73"/>
                    </a:lnTo>
                    <a:lnTo>
                      <a:pt x="1408" y="73"/>
                    </a:lnTo>
                    <a:lnTo>
                      <a:pt x="1403" y="75"/>
                    </a:lnTo>
                    <a:lnTo>
                      <a:pt x="1399" y="75"/>
                    </a:lnTo>
                    <a:lnTo>
                      <a:pt x="1396" y="73"/>
                    </a:lnTo>
                    <a:lnTo>
                      <a:pt x="1396" y="77"/>
                    </a:lnTo>
                    <a:lnTo>
                      <a:pt x="1394" y="78"/>
                    </a:lnTo>
                    <a:lnTo>
                      <a:pt x="1387" y="77"/>
                    </a:lnTo>
                    <a:lnTo>
                      <a:pt x="1385" y="75"/>
                    </a:lnTo>
                    <a:lnTo>
                      <a:pt x="1384" y="73"/>
                    </a:lnTo>
                    <a:lnTo>
                      <a:pt x="1382" y="71"/>
                    </a:lnTo>
                    <a:lnTo>
                      <a:pt x="1382" y="71"/>
                    </a:lnTo>
                    <a:lnTo>
                      <a:pt x="1382" y="71"/>
                    </a:lnTo>
                    <a:lnTo>
                      <a:pt x="1382" y="71"/>
                    </a:lnTo>
                    <a:close/>
                    <a:moveTo>
                      <a:pt x="1250" y="130"/>
                    </a:moveTo>
                    <a:lnTo>
                      <a:pt x="1246" y="122"/>
                    </a:lnTo>
                    <a:lnTo>
                      <a:pt x="1245" y="118"/>
                    </a:lnTo>
                    <a:lnTo>
                      <a:pt x="1241" y="115"/>
                    </a:lnTo>
                    <a:lnTo>
                      <a:pt x="1238" y="115"/>
                    </a:lnTo>
                    <a:lnTo>
                      <a:pt x="1234" y="110"/>
                    </a:lnTo>
                    <a:lnTo>
                      <a:pt x="1231" y="110"/>
                    </a:lnTo>
                    <a:lnTo>
                      <a:pt x="1229" y="108"/>
                    </a:lnTo>
                    <a:lnTo>
                      <a:pt x="1229" y="110"/>
                    </a:lnTo>
                    <a:lnTo>
                      <a:pt x="1232" y="115"/>
                    </a:lnTo>
                    <a:lnTo>
                      <a:pt x="1238" y="120"/>
                    </a:lnTo>
                    <a:lnTo>
                      <a:pt x="1241" y="127"/>
                    </a:lnTo>
                    <a:lnTo>
                      <a:pt x="1245" y="136"/>
                    </a:lnTo>
                    <a:lnTo>
                      <a:pt x="1248" y="137"/>
                    </a:lnTo>
                    <a:lnTo>
                      <a:pt x="1250" y="136"/>
                    </a:lnTo>
                    <a:lnTo>
                      <a:pt x="1250" y="130"/>
                    </a:lnTo>
                    <a:lnTo>
                      <a:pt x="1250" y="130"/>
                    </a:lnTo>
                    <a:lnTo>
                      <a:pt x="1250" y="130"/>
                    </a:lnTo>
                    <a:lnTo>
                      <a:pt x="1250" y="130"/>
                    </a:lnTo>
                    <a:close/>
                    <a:moveTo>
                      <a:pt x="1317" y="137"/>
                    </a:moveTo>
                    <a:lnTo>
                      <a:pt x="1314" y="137"/>
                    </a:lnTo>
                    <a:lnTo>
                      <a:pt x="1312" y="137"/>
                    </a:lnTo>
                    <a:lnTo>
                      <a:pt x="1312" y="136"/>
                    </a:lnTo>
                    <a:lnTo>
                      <a:pt x="1314" y="132"/>
                    </a:lnTo>
                    <a:lnTo>
                      <a:pt x="1314" y="134"/>
                    </a:lnTo>
                    <a:lnTo>
                      <a:pt x="1317" y="137"/>
                    </a:lnTo>
                    <a:lnTo>
                      <a:pt x="1321" y="137"/>
                    </a:lnTo>
                    <a:lnTo>
                      <a:pt x="1321" y="141"/>
                    </a:lnTo>
                    <a:lnTo>
                      <a:pt x="1321" y="141"/>
                    </a:lnTo>
                    <a:lnTo>
                      <a:pt x="1323" y="141"/>
                    </a:lnTo>
                    <a:lnTo>
                      <a:pt x="1326" y="137"/>
                    </a:lnTo>
                    <a:lnTo>
                      <a:pt x="1330" y="130"/>
                    </a:lnTo>
                    <a:lnTo>
                      <a:pt x="1335" y="123"/>
                    </a:lnTo>
                    <a:lnTo>
                      <a:pt x="1340" y="123"/>
                    </a:lnTo>
                    <a:lnTo>
                      <a:pt x="1344" y="120"/>
                    </a:lnTo>
                    <a:lnTo>
                      <a:pt x="1345" y="122"/>
                    </a:lnTo>
                    <a:lnTo>
                      <a:pt x="1344" y="123"/>
                    </a:lnTo>
                    <a:lnTo>
                      <a:pt x="1345" y="125"/>
                    </a:lnTo>
                    <a:lnTo>
                      <a:pt x="1349" y="125"/>
                    </a:lnTo>
                    <a:lnTo>
                      <a:pt x="1351" y="125"/>
                    </a:lnTo>
                    <a:lnTo>
                      <a:pt x="1351" y="122"/>
                    </a:lnTo>
                    <a:lnTo>
                      <a:pt x="1356" y="118"/>
                    </a:lnTo>
                    <a:lnTo>
                      <a:pt x="1359" y="115"/>
                    </a:lnTo>
                    <a:lnTo>
                      <a:pt x="1357" y="113"/>
                    </a:lnTo>
                    <a:lnTo>
                      <a:pt x="1352" y="115"/>
                    </a:lnTo>
                    <a:lnTo>
                      <a:pt x="1349" y="118"/>
                    </a:lnTo>
                    <a:lnTo>
                      <a:pt x="1344" y="113"/>
                    </a:lnTo>
                    <a:lnTo>
                      <a:pt x="1337" y="113"/>
                    </a:lnTo>
                    <a:lnTo>
                      <a:pt x="1337" y="110"/>
                    </a:lnTo>
                    <a:lnTo>
                      <a:pt x="1331" y="110"/>
                    </a:lnTo>
                    <a:lnTo>
                      <a:pt x="1331" y="110"/>
                    </a:lnTo>
                    <a:lnTo>
                      <a:pt x="1326" y="104"/>
                    </a:lnTo>
                    <a:lnTo>
                      <a:pt x="1323" y="103"/>
                    </a:lnTo>
                    <a:lnTo>
                      <a:pt x="1321" y="96"/>
                    </a:lnTo>
                    <a:lnTo>
                      <a:pt x="1321" y="92"/>
                    </a:lnTo>
                    <a:lnTo>
                      <a:pt x="1317" y="90"/>
                    </a:lnTo>
                    <a:lnTo>
                      <a:pt x="1317" y="87"/>
                    </a:lnTo>
                    <a:lnTo>
                      <a:pt x="1314" y="85"/>
                    </a:lnTo>
                    <a:lnTo>
                      <a:pt x="1314" y="82"/>
                    </a:lnTo>
                    <a:lnTo>
                      <a:pt x="1314" y="82"/>
                    </a:lnTo>
                    <a:lnTo>
                      <a:pt x="1314" y="78"/>
                    </a:lnTo>
                    <a:lnTo>
                      <a:pt x="1314" y="78"/>
                    </a:lnTo>
                    <a:lnTo>
                      <a:pt x="1317" y="78"/>
                    </a:lnTo>
                    <a:lnTo>
                      <a:pt x="1317" y="75"/>
                    </a:lnTo>
                    <a:lnTo>
                      <a:pt x="1314" y="75"/>
                    </a:lnTo>
                    <a:lnTo>
                      <a:pt x="1312" y="73"/>
                    </a:lnTo>
                    <a:lnTo>
                      <a:pt x="1305" y="73"/>
                    </a:lnTo>
                    <a:lnTo>
                      <a:pt x="1302" y="71"/>
                    </a:lnTo>
                    <a:lnTo>
                      <a:pt x="1298" y="68"/>
                    </a:lnTo>
                    <a:lnTo>
                      <a:pt x="1295" y="68"/>
                    </a:lnTo>
                    <a:lnTo>
                      <a:pt x="1291" y="68"/>
                    </a:lnTo>
                    <a:lnTo>
                      <a:pt x="1291" y="68"/>
                    </a:lnTo>
                    <a:lnTo>
                      <a:pt x="1295" y="73"/>
                    </a:lnTo>
                    <a:lnTo>
                      <a:pt x="1298" y="73"/>
                    </a:lnTo>
                    <a:lnTo>
                      <a:pt x="1300" y="77"/>
                    </a:lnTo>
                    <a:lnTo>
                      <a:pt x="1295" y="77"/>
                    </a:lnTo>
                    <a:lnTo>
                      <a:pt x="1295" y="75"/>
                    </a:lnTo>
                    <a:lnTo>
                      <a:pt x="1291" y="75"/>
                    </a:lnTo>
                    <a:lnTo>
                      <a:pt x="1291" y="78"/>
                    </a:lnTo>
                    <a:lnTo>
                      <a:pt x="1291" y="82"/>
                    </a:lnTo>
                    <a:lnTo>
                      <a:pt x="1291" y="85"/>
                    </a:lnTo>
                    <a:lnTo>
                      <a:pt x="1295" y="90"/>
                    </a:lnTo>
                    <a:lnTo>
                      <a:pt x="1298" y="94"/>
                    </a:lnTo>
                    <a:lnTo>
                      <a:pt x="1300" y="97"/>
                    </a:lnTo>
                    <a:lnTo>
                      <a:pt x="1298" y="99"/>
                    </a:lnTo>
                    <a:lnTo>
                      <a:pt x="1295" y="99"/>
                    </a:lnTo>
                    <a:lnTo>
                      <a:pt x="1291" y="94"/>
                    </a:lnTo>
                    <a:lnTo>
                      <a:pt x="1290" y="90"/>
                    </a:lnTo>
                    <a:lnTo>
                      <a:pt x="1288" y="87"/>
                    </a:lnTo>
                    <a:lnTo>
                      <a:pt x="1283" y="90"/>
                    </a:lnTo>
                    <a:lnTo>
                      <a:pt x="1281" y="90"/>
                    </a:lnTo>
                    <a:lnTo>
                      <a:pt x="1281" y="90"/>
                    </a:lnTo>
                    <a:lnTo>
                      <a:pt x="1278" y="90"/>
                    </a:lnTo>
                    <a:lnTo>
                      <a:pt x="1276" y="85"/>
                    </a:lnTo>
                    <a:lnTo>
                      <a:pt x="1276" y="82"/>
                    </a:lnTo>
                    <a:lnTo>
                      <a:pt x="1272" y="82"/>
                    </a:lnTo>
                    <a:lnTo>
                      <a:pt x="1269" y="78"/>
                    </a:lnTo>
                    <a:lnTo>
                      <a:pt x="1264" y="78"/>
                    </a:lnTo>
                    <a:lnTo>
                      <a:pt x="1262" y="77"/>
                    </a:lnTo>
                    <a:lnTo>
                      <a:pt x="1260" y="75"/>
                    </a:lnTo>
                    <a:lnTo>
                      <a:pt x="1257" y="75"/>
                    </a:lnTo>
                    <a:lnTo>
                      <a:pt x="1253" y="78"/>
                    </a:lnTo>
                    <a:lnTo>
                      <a:pt x="1255" y="82"/>
                    </a:lnTo>
                    <a:lnTo>
                      <a:pt x="1253" y="82"/>
                    </a:lnTo>
                    <a:lnTo>
                      <a:pt x="1253" y="87"/>
                    </a:lnTo>
                    <a:lnTo>
                      <a:pt x="1251" y="92"/>
                    </a:lnTo>
                    <a:lnTo>
                      <a:pt x="1248" y="96"/>
                    </a:lnTo>
                    <a:lnTo>
                      <a:pt x="1248" y="97"/>
                    </a:lnTo>
                    <a:lnTo>
                      <a:pt x="1251" y="104"/>
                    </a:lnTo>
                    <a:lnTo>
                      <a:pt x="1255" y="104"/>
                    </a:lnTo>
                    <a:lnTo>
                      <a:pt x="1257" y="106"/>
                    </a:lnTo>
                    <a:lnTo>
                      <a:pt x="1255" y="108"/>
                    </a:lnTo>
                    <a:lnTo>
                      <a:pt x="1253" y="108"/>
                    </a:lnTo>
                    <a:lnTo>
                      <a:pt x="1253" y="110"/>
                    </a:lnTo>
                    <a:lnTo>
                      <a:pt x="1257" y="110"/>
                    </a:lnTo>
                    <a:lnTo>
                      <a:pt x="1258" y="113"/>
                    </a:lnTo>
                    <a:lnTo>
                      <a:pt x="1258" y="118"/>
                    </a:lnTo>
                    <a:lnTo>
                      <a:pt x="1260" y="118"/>
                    </a:lnTo>
                    <a:lnTo>
                      <a:pt x="1264" y="120"/>
                    </a:lnTo>
                    <a:lnTo>
                      <a:pt x="1264" y="122"/>
                    </a:lnTo>
                    <a:lnTo>
                      <a:pt x="1264" y="123"/>
                    </a:lnTo>
                    <a:lnTo>
                      <a:pt x="1267" y="125"/>
                    </a:lnTo>
                    <a:lnTo>
                      <a:pt x="1267" y="123"/>
                    </a:lnTo>
                    <a:lnTo>
                      <a:pt x="1269" y="123"/>
                    </a:lnTo>
                    <a:lnTo>
                      <a:pt x="1272" y="125"/>
                    </a:lnTo>
                    <a:lnTo>
                      <a:pt x="1267" y="127"/>
                    </a:lnTo>
                    <a:lnTo>
                      <a:pt x="1267" y="127"/>
                    </a:lnTo>
                    <a:lnTo>
                      <a:pt x="1264" y="127"/>
                    </a:lnTo>
                    <a:lnTo>
                      <a:pt x="1264" y="129"/>
                    </a:lnTo>
                    <a:lnTo>
                      <a:pt x="1264" y="132"/>
                    </a:lnTo>
                    <a:lnTo>
                      <a:pt x="1276" y="137"/>
                    </a:lnTo>
                    <a:lnTo>
                      <a:pt x="1281" y="141"/>
                    </a:lnTo>
                    <a:lnTo>
                      <a:pt x="1286" y="141"/>
                    </a:lnTo>
                    <a:lnTo>
                      <a:pt x="1290" y="143"/>
                    </a:lnTo>
                    <a:lnTo>
                      <a:pt x="1291" y="144"/>
                    </a:lnTo>
                    <a:lnTo>
                      <a:pt x="1291" y="150"/>
                    </a:lnTo>
                    <a:lnTo>
                      <a:pt x="1295" y="151"/>
                    </a:lnTo>
                    <a:lnTo>
                      <a:pt x="1300" y="151"/>
                    </a:lnTo>
                    <a:lnTo>
                      <a:pt x="1305" y="150"/>
                    </a:lnTo>
                    <a:lnTo>
                      <a:pt x="1311" y="150"/>
                    </a:lnTo>
                    <a:lnTo>
                      <a:pt x="1314" y="151"/>
                    </a:lnTo>
                    <a:lnTo>
                      <a:pt x="1317" y="151"/>
                    </a:lnTo>
                    <a:lnTo>
                      <a:pt x="1317" y="150"/>
                    </a:lnTo>
                    <a:lnTo>
                      <a:pt x="1317" y="144"/>
                    </a:lnTo>
                    <a:lnTo>
                      <a:pt x="1317" y="141"/>
                    </a:lnTo>
                    <a:lnTo>
                      <a:pt x="1317" y="137"/>
                    </a:lnTo>
                    <a:lnTo>
                      <a:pt x="1317" y="137"/>
                    </a:lnTo>
                    <a:lnTo>
                      <a:pt x="1317" y="137"/>
                    </a:lnTo>
                    <a:lnTo>
                      <a:pt x="1317" y="137"/>
                    </a:lnTo>
                    <a:close/>
                    <a:moveTo>
                      <a:pt x="1317" y="71"/>
                    </a:moveTo>
                    <a:lnTo>
                      <a:pt x="1323" y="71"/>
                    </a:lnTo>
                    <a:lnTo>
                      <a:pt x="1328" y="71"/>
                    </a:lnTo>
                    <a:lnTo>
                      <a:pt x="1331" y="71"/>
                    </a:lnTo>
                    <a:lnTo>
                      <a:pt x="1342" y="77"/>
                    </a:lnTo>
                    <a:lnTo>
                      <a:pt x="1345" y="77"/>
                    </a:lnTo>
                    <a:lnTo>
                      <a:pt x="1349" y="77"/>
                    </a:lnTo>
                    <a:lnTo>
                      <a:pt x="1356" y="77"/>
                    </a:lnTo>
                    <a:lnTo>
                      <a:pt x="1364" y="78"/>
                    </a:lnTo>
                    <a:lnTo>
                      <a:pt x="1364" y="82"/>
                    </a:lnTo>
                    <a:lnTo>
                      <a:pt x="1361" y="82"/>
                    </a:lnTo>
                    <a:lnTo>
                      <a:pt x="1357" y="85"/>
                    </a:lnTo>
                    <a:lnTo>
                      <a:pt x="1357" y="87"/>
                    </a:lnTo>
                    <a:lnTo>
                      <a:pt x="1363" y="92"/>
                    </a:lnTo>
                    <a:lnTo>
                      <a:pt x="1366" y="92"/>
                    </a:lnTo>
                    <a:lnTo>
                      <a:pt x="1366" y="97"/>
                    </a:lnTo>
                    <a:lnTo>
                      <a:pt x="1368" y="99"/>
                    </a:lnTo>
                    <a:lnTo>
                      <a:pt x="1364" y="103"/>
                    </a:lnTo>
                    <a:lnTo>
                      <a:pt x="1364" y="108"/>
                    </a:lnTo>
                    <a:lnTo>
                      <a:pt x="1361" y="110"/>
                    </a:lnTo>
                    <a:lnTo>
                      <a:pt x="1359" y="113"/>
                    </a:lnTo>
                    <a:lnTo>
                      <a:pt x="1356" y="110"/>
                    </a:lnTo>
                    <a:lnTo>
                      <a:pt x="1354" y="110"/>
                    </a:lnTo>
                    <a:lnTo>
                      <a:pt x="1351" y="113"/>
                    </a:lnTo>
                    <a:lnTo>
                      <a:pt x="1349" y="113"/>
                    </a:lnTo>
                    <a:lnTo>
                      <a:pt x="1340" y="110"/>
                    </a:lnTo>
                    <a:lnTo>
                      <a:pt x="1337" y="106"/>
                    </a:lnTo>
                    <a:lnTo>
                      <a:pt x="1328" y="99"/>
                    </a:lnTo>
                    <a:lnTo>
                      <a:pt x="1326" y="94"/>
                    </a:lnTo>
                    <a:lnTo>
                      <a:pt x="1328" y="90"/>
                    </a:lnTo>
                    <a:lnTo>
                      <a:pt x="1328" y="87"/>
                    </a:lnTo>
                    <a:lnTo>
                      <a:pt x="1330" y="87"/>
                    </a:lnTo>
                    <a:lnTo>
                      <a:pt x="1328" y="82"/>
                    </a:lnTo>
                    <a:lnTo>
                      <a:pt x="1326" y="82"/>
                    </a:lnTo>
                    <a:lnTo>
                      <a:pt x="1326" y="78"/>
                    </a:lnTo>
                    <a:lnTo>
                      <a:pt x="1323" y="78"/>
                    </a:lnTo>
                    <a:lnTo>
                      <a:pt x="1321" y="75"/>
                    </a:lnTo>
                    <a:lnTo>
                      <a:pt x="1317" y="71"/>
                    </a:lnTo>
                    <a:lnTo>
                      <a:pt x="1317" y="71"/>
                    </a:lnTo>
                    <a:lnTo>
                      <a:pt x="1317" y="71"/>
                    </a:lnTo>
                    <a:lnTo>
                      <a:pt x="1317" y="71"/>
                    </a:lnTo>
                    <a:close/>
                    <a:moveTo>
                      <a:pt x="751" y="160"/>
                    </a:moveTo>
                    <a:lnTo>
                      <a:pt x="751" y="160"/>
                    </a:lnTo>
                    <a:lnTo>
                      <a:pt x="755" y="158"/>
                    </a:lnTo>
                    <a:lnTo>
                      <a:pt x="758" y="155"/>
                    </a:lnTo>
                    <a:lnTo>
                      <a:pt x="763" y="150"/>
                    </a:lnTo>
                    <a:lnTo>
                      <a:pt x="765" y="150"/>
                    </a:lnTo>
                    <a:lnTo>
                      <a:pt x="763" y="144"/>
                    </a:lnTo>
                    <a:lnTo>
                      <a:pt x="765" y="143"/>
                    </a:lnTo>
                    <a:lnTo>
                      <a:pt x="772" y="137"/>
                    </a:lnTo>
                    <a:lnTo>
                      <a:pt x="774" y="137"/>
                    </a:lnTo>
                    <a:lnTo>
                      <a:pt x="777" y="137"/>
                    </a:lnTo>
                    <a:lnTo>
                      <a:pt x="779" y="137"/>
                    </a:lnTo>
                    <a:lnTo>
                      <a:pt x="782" y="136"/>
                    </a:lnTo>
                    <a:lnTo>
                      <a:pt x="782" y="132"/>
                    </a:lnTo>
                    <a:lnTo>
                      <a:pt x="786" y="132"/>
                    </a:lnTo>
                    <a:lnTo>
                      <a:pt x="791" y="127"/>
                    </a:lnTo>
                    <a:lnTo>
                      <a:pt x="793" y="123"/>
                    </a:lnTo>
                    <a:lnTo>
                      <a:pt x="794" y="122"/>
                    </a:lnTo>
                    <a:lnTo>
                      <a:pt x="798" y="115"/>
                    </a:lnTo>
                    <a:lnTo>
                      <a:pt x="796" y="113"/>
                    </a:lnTo>
                    <a:lnTo>
                      <a:pt x="793" y="108"/>
                    </a:lnTo>
                    <a:lnTo>
                      <a:pt x="791" y="103"/>
                    </a:lnTo>
                    <a:lnTo>
                      <a:pt x="789" y="99"/>
                    </a:lnTo>
                    <a:lnTo>
                      <a:pt x="786" y="96"/>
                    </a:lnTo>
                    <a:lnTo>
                      <a:pt x="782" y="96"/>
                    </a:lnTo>
                    <a:lnTo>
                      <a:pt x="779" y="96"/>
                    </a:lnTo>
                    <a:lnTo>
                      <a:pt x="777" y="94"/>
                    </a:lnTo>
                    <a:lnTo>
                      <a:pt x="774" y="94"/>
                    </a:lnTo>
                    <a:lnTo>
                      <a:pt x="768" y="90"/>
                    </a:lnTo>
                    <a:lnTo>
                      <a:pt x="767" y="90"/>
                    </a:lnTo>
                    <a:lnTo>
                      <a:pt x="767" y="90"/>
                    </a:lnTo>
                    <a:lnTo>
                      <a:pt x="763" y="90"/>
                    </a:lnTo>
                    <a:lnTo>
                      <a:pt x="763" y="87"/>
                    </a:lnTo>
                    <a:lnTo>
                      <a:pt x="760" y="85"/>
                    </a:lnTo>
                    <a:lnTo>
                      <a:pt x="758" y="85"/>
                    </a:lnTo>
                    <a:lnTo>
                      <a:pt x="756" y="87"/>
                    </a:lnTo>
                    <a:lnTo>
                      <a:pt x="755" y="87"/>
                    </a:lnTo>
                    <a:lnTo>
                      <a:pt x="751" y="82"/>
                    </a:lnTo>
                    <a:lnTo>
                      <a:pt x="751" y="82"/>
                    </a:lnTo>
                    <a:lnTo>
                      <a:pt x="751" y="82"/>
                    </a:lnTo>
                    <a:lnTo>
                      <a:pt x="755" y="87"/>
                    </a:lnTo>
                    <a:lnTo>
                      <a:pt x="755" y="87"/>
                    </a:lnTo>
                    <a:lnTo>
                      <a:pt x="751" y="90"/>
                    </a:lnTo>
                    <a:lnTo>
                      <a:pt x="751" y="92"/>
                    </a:lnTo>
                    <a:lnTo>
                      <a:pt x="749" y="92"/>
                    </a:lnTo>
                    <a:lnTo>
                      <a:pt x="749" y="90"/>
                    </a:lnTo>
                    <a:lnTo>
                      <a:pt x="748" y="78"/>
                    </a:lnTo>
                    <a:lnTo>
                      <a:pt x="744" y="78"/>
                    </a:lnTo>
                    <a:lnTo>
                      <a:pt x="741" y="78"/>
                    </a:lnTo>
                    <a:lnTo>
                      <a:pt x="735" y="75"/>
                    </a:lnTo>
                    <a:lnTo>
                      <a:pt x="734" y="75"/>
                    </a:lnTo>
                    <a:lnTo>
                      <a:pt x="732" y="78"/>
                    </a:lnTo>
                    <a:lnTo>
                      <a:pt x="732" y="82"/>
                    </a:lnTo>
                    <a:lnTo>
                      <a:pt x="735" y="82"/>
                    </a:lnTo>
                    <a:lnTo>
                      <a:pt x="739" y="87"/>
                    </a:lnTo>
                    <a:lnTo>
                      <a:pt x="737" y="87"/>
                    </a:lnTo>
                    <a:lnTo>
                      <a:pt x="734" y="87"/>
                    </a:lnTo>
                    <a:lnTo>
                      <a:pt x="732" y="87"/>
                    </a:lnTo>
                    <a:lnTo>
                      <a:pt x="732" y="85"/>
                    </a:lnTo>
                    <a:lnTo>
                      <a:pt x="728" y="85"/>
                    </a:lnTo>
                    <a:lnTo>
                      <a:pt x="732" y="87"/>
                    </a:lnTo>
                    <a:lnTo>
                      <a:pt x="732" y="90"/>
                    </a:lnTo>
                    <a:lnTo>
                      <a:pt x="732" y="90"/>
                    </a:lnTo>
                    <a:lnTo>
                      <a:pt x="732" y="94"/>
                    </a:lnTo>
                    <a:lnTo>
                      <a:pt x="732" y="96"/>
                    </a:lnTo>
                    <a:lnTo>
                      <a:pt x="734" y="96"/>
                    </a:lnTo>
                    <a:lnTo>
                      <a:pt x="735" y="97"/>
                    </a:lnTo>
                    <a:lnTo>
                      <a:pt x="735" y="101"/>
                    </a:lnTo>
                    <a:lnTo>
                      <a:pt x="739" y="110"/>
                    </a:lnTo>
                    <a:lnTo>
                      <a:pt x="742" y="113"/>
                    </a:lnTo>
                    <a:lnTo>
                      <a:pt x="744" y="113"/>
                    </a:lnTo>
                    <a:lnTo>
                      <a:pt x="742" y="113"/>
                    </a:lnTo>
                    <a:lnTo>
                      <a:pt x="739" y="115"/>
                    </a:lnTo>
                    <a:lnTo>
                      <a:pt x="737" y="120"/>
                    </a:lnTo>
                    <a:lnTo>
                      <a:pt x="741" y="127"/>
                    </a:lnTo>
                    <a:lnTo>
                      <a:pt x="742" y="132"/>
                    </a:lnTo>
                    <a:lnTo>
                      <a:pt x="742" y="136"/>
                    </a:lnTo>
                    <a:lnTo>
                      <a:pt x="744" y="137"/>
                    </a:lnTo>
                    <a:lnTo>
                      <a:pt x="744" y="141"/>
                    </a:lnTo>
                    <a:lnTo>
                      <a:pt x="742" y="141"/>
                    </a:lnTo>
                    <a:lnTo>
                      <a:pt x="746" y="146"/>
                    </a:lnTo>
                    <a:lnTo>
                      <a:pt x="748" y="151"/>
                    </a:lnTo>
                    <a:lnTo>
                      <a:pt x="751" y="155"/>
                    </a:lnTo>
                    <a:lnTo>
                      <a:pt x="749" y="158"/>
                    </a:lnTo>
                    <a:lnTo>
                      <a:pt x="751" y="160"/>
                    </a:lnTo>
                    <a:lnTo>
                      <a:pt x="751" y="160"/>
                    </a:lnTo>
                    <a:lnTo>
                      <a:pt x="751" y="160"/>
                    </a:lnTo>
                    <a:lnTo>
                      <a:pt x="751" y="160"/>
                    </a:lnTo>
                    <a:close/>
                    <a:moveTo>
                      <a:pt x="817" y="122"/>
                    </a:moveTo>
                    <a:lnTo>
                      <a:pt x="821" y="120"/>
                    </a:lnTo>
                    <a:lnTo>
                      <a:pt x="821" y="118"/>
                    </a:lnTo>
                    <a:lnTo>
                      <a:pt x="819" y="118"/>
                    </a:lnTo>
                    <a:lnTo>
                      <a:pt x="821" y="115"/>
                    </a:lnTo>
                    <a:lnTo>
                      <a:pt x="822" y="115"/>
                    </a:lnTo>
                    <a:lnTo>
                      <a:pt x="821" y="113"/>
                    </a:lnTo>
                    <a:lnTo>
                      <a:pt x="819" y="113"/>
                    </a:lnTo>
                    <a:lnTo>
                      <a:pt x="815" y="118"/>
                    </a:lnTo>
                    <a:lnTo>
                      <a:pt x="817" y="118"/>
                    </a:lnTo>
                    <a:lnTo>
                      <a:pt x="814" y="118"/>
                    </a:lnTo>
                    <a:lnTo>
                      <a:pt x="814" y="122"/>
                    </a:lnTo>
                    <a:lnTo>
                      <a:pt x="815" y="123"/>
                    </a:lnTo>
                    <a:lnTo>
                      <a:pt x="817" y="122"/>
                    </a:lnTo>
                    <a:lnTo>
                      <a:pt x="817" y="122"/>
                    </a:lnTo>
                    <a:lnTo>
                      <a:pt x="817" y="122"/>
                    </a:lnTo>
                    <a:lnTo>
                      <a:pt x="817" y="122"/>
                    </a:lnTo>
                    <a:close/>
                    <a:moveTo>
                      <a:pt x="822" y="122"/>
                    </a:moveTo>
                    <a:lnTo>
                      <a:pt x="824" y="120"/>
                    </a:lnTo>
                    <a:lnTo>
                      <a:pt x="827" y="120"/>
                    </a:lnTo>
                    <a:lnTo>
                      <a:pt x="831" y="118"/>
                    </a:lnTo>
                    <a:lnTo>
                      <a:pt x="833" y="118"/>
                    </a:lnTo>
                    <a:lnTo>
                      <a:pt x="833" y="118"/>
                    </a:lnTo>
                    <a:lnTo>
                      <a:pt x="836" y="118"/>
                    </a:lnTo>
                    <a:lnTo>
                      <a:pt x="836" y="120"/>
                    </a:lnTo>
                    <a:lnTo>
                      <a:pt x="836" y="123"/>
                    </a:lnTo>
                    <a:lnTo>
                      <a:pt x="833" y="122"/>
                    </a:lnTo>
                    <a:lnTo>
                      <a:pt x="833" y="123"/>
                    </a:lnTo>
                    <a:lnTo>
                      <a:pt x="827" y="125"/>
                    </a:lnTo>
                    <a:lnTo>
                      <a:pt x="822" y="125"/>
                    </a:lnTo>
                    <a:lnTo>
                      <a:pt x="822" y="122"/>
                    </a:lnTo>
                    <a:lnTo>
                      <a:pt x="822" y="122"/>
                    </a:lnTo>
                    <a:lnTo>
                      <a:pt x="822" y="122"/>
                    </a:lnTo>
                    <a:lnTo>
                      <a:pt x="822" y="122"/>
                    </a:lnTo>
                    <a:close/>
                    <a:moveTo>
                      <a:pt x="855" y="155"/>
                    </a:moveTo>
                    <a:lnTo>
                      <a:pt x="855" y="158"/>
                    </a:lnTo>
                    <a:lnTo>
                      <a:pt x="859" y="160"/>
                    </a:lnTo>
                    <a:lnTo>
                      <a:pt x="859" y="163"/>
                    </a:lnTo>
                    <a:lnTo>
                      <a:pt x="859" y="165"/>
                    </a:lnTo>
                    <a:lnTo>
                      <a:pt x="862" y="163"/>
                    </a:lnTo>
                    <a:lnTo>
                      <a:pt x="862" y="160"/>
                    </a:lnTo>
                    <a:lnTo>
                      <a:pt x="861" y="155"/>
                    </a:lnTo>
                    <a:lnTo>
                      <a:pt x="859" y="155"/>
                    </a:lnTo>
                    <a:lnTo>
                      <a:pt x="855" y="155"/>
                    </a:lnTo>
                    <a:lnTo>
                      <a:pt x="855" y="155"/>
                    </a:lnTo>
                    <a:lnTo>
                      <a:pt x="855" y="155"/>
                    </a:lnTo>
                    <a:lnTo>
                      <a:pt x="855" y="155"/>
                    </a:lnTo>
                    <a:close/>
                    <a:moveTo>
                      <a:pt x="1173" y="259"/>
                    </a:moveTo>
                    <a:lnTo>
                      <a:pt x="1175" y="259"/>
                    </a:lnTo>
                    <a:lnTo>
                      <a:pt x="1175" y="256"/>
                    </a:lnTo>
                    <a:lnTo>
                      <a:pt x="1175" y="250"/>
                    </a:lnTo>
                    <a:lnTo>
                      <a:pt x="1172" y="252"/>
                    </a:lnTo>
                    <a:lnTo>
                      <a:pt x="1172" y="256"/>
                    </a:lnTo>
                    <a:lnTo>
                      <a:pt x="1172" y="259"/>
                    </a:lnTo>
                    <a:lnTo>
                      <a:pt x="1172" y="259"/>
                    </a:lnTo>
                    <a:lnTo>
                      <a:pt x="1173" y="259"/>
                    </a:lnTo>
                    <a:lnTo>
                      <a:pt x="1173" y="259"/>
                    </a:lnTo>
                    <a:lnTo>
                      <a:pt x="1173" y="259"/>
                    </a:lnTo>
                    <a:lnTo>
                      <a:pt x="1173" y="259"/>
                    </a:lnTo>
                    <a:close/>
                    <a:moveTo>
                      <a:pt x="1132" y="306"/>
                    </a:moveTo>
                    <a:lnTo>
                      <a:pt x="1137" y="306"/>
                    </a:lnTo>
                    <a:lnTo>
                      <a:pt x="1137" y="306"/>
                    </a:lnTo>
                    <a:lnTo>
                      <a:pt x="1137" y="306"/>
                    </a:lnTo>
                    <a:lnTo>
                      <a:pt x="1137" y="304"/>
                    </a:lnTo>
                    <a:lnTo>
                      <a:pt x="1137" y="303"/>
                    </a:lnTo>
                    <a:lnTo>
                      <a:pt x="1133" y="299"/>
                    </a:lnTo>
                    <a:lnTo>
                      <a:pt x="1130" y="299"/>
                    </a:lnTo>
                    <a:lnTo>
                      <a:pt x="1128" y="301"/>
                    </a:lnTo>
                    <a:lnTo>
                      <a:pt x="1130" y="303"/>
                    </a:lnTo>
                    <a:lnTo>
                      <a:pt x="1132" y="304"/>
                    </a:lnTo>
                    <a:lnTo>
                      <a:pt x="1132" y="304"/>
                    </a:lnTo>
                    <a:lnTo>
                      <a:pt x="1132" y="306"/>
                    </a:lnTo>
                    <a:lnTo>
                      <a:pt x="1132" y="306"/>
                    </a:lnTo>
                    <a:lnTo>
                      <a:pt x="1132" y="306"/>
                    </a:lnTo>
                    <a:lnTo>
                      <a:pt x="1132" y="306"/>
                    </a:lnTo>
                    <a:close/>
                    <a:moveTo>
                      <a:pt x="1013" y="287"/>
                    </a:moveTo>
                    <a:lnTo>
                      <a:pt x="1017" y="287"/>
                    </a:lnTo>
                    <a:lnTo>
                      <a:pt x="1019" y="287"/>
                    </a:lnTo>
                    <a:lnTo>
                      <a:pt x="1020" y="287"/>
                    </a:lnTo>
                    <a:lnTo>
                      <a:pt x="1022" y="282"/>
                    </a:lnTo>
                    <a:lnTo>
                      <a:pt x="1024" y="282"/>
                    </a:lnTo>
                    <a:lnTo>
                      <a:pt x="1024" y="278"/>
                    </a:lnTo>
                    <a:lnTo>
                      <a:pt x="1022" y="278"/>
                    </a:lnTo>
                    <a:lnTo>
                      <a:pt x="1020" y="271"/>
                    </a:lnTo>
                    <a:lnTo>
                      <a:pt x="1019" y="270"/>
                    </a:lnTo>
                    <a:lnTo>
                      <a:pt x="1017" y="266"/>
                    </a:lnTo>
                    <a:lnTo>
                      <a:pt x="1017" y="264"/>
                    </a:lnTo>
                    <a:lnTo>
                      <a:pt x="1015" y="263"/>
                    </a:lnTo>
                    <a:lnTo>
                      <a:pt x="1010" y="264"/>
                    </a:lnTo>
                    <a:lnTo>
                      <a:pt x="1003" y="270"/>
                    </a:lnTo>
                    <a:lnTo>
                      <a:pt x="1000" y="270"/>
                    </a:lnTo>
                    <a:lnTo>
                      <a:pt x="1000" y="271"/>
                    </a:lnTo>
                    <a:lnTo>
                      <a:pt x="1000" y="275"/>
                    </a:lnTo>
                    <a:lnTo>
                      <a:pt x="1003" y="276"/>
                    </a:lnTo>
                    <a:lnTo>
                      <a:pt x="1003" y="278"/>
                    </a:lnTo>
                    <a:lnTo>
                      <a:pt x="1001" y="282"/>
                    </a:lnTo>
                    <a:lnTo>
                      <a:pt x="998" y="278"/>
                    </a:lnTo>
                    <a:lnTo>
                      <a:pt x="998" y="282"/>
                    </a:lnTo>
                    <a:lnTo>
                      <a:pt x="1000" y="282"/>
                    </a:lnTo>
                    <a:lnTo>
                      <a:pt x="1005" y="282"/>
                    </a:lnTo>
                    <a:lnTo>
                      <a:pt x="1013" y="287"/>
                    </a:lnTo>
                    <a:lnTo>
                      <a:pt x="1013" y="287"/>
                    </a:lnTo>
                    <a:lnTo>
                      <a:pt x="1013" y="287"/>
                    </a:lnTo>
                    <a:lnTo>
                      <a:pt x="1013" y="287"/>
                    </a:lnTo>
                    <a:close/>
                    <a:moveTo>
                      <a:pt x="1359" y="181"/>
                    </a:moveTo>
                    <a:lnTo>
                      <a:pt x="1361" y="179"/>
                    </a:lnTo>
                    <a:lnTo>
                      <a:pt x="1361" y="179"/>
                    </a:lnTo>
                    <a:lnTo>
                      <a:pt x="1363" y="176"/>
                    </a:lnTo>
                    <a:lnTo>
                      <a:pt x="1364" y="172"/>
                    </a:lnTo>
                    <a:lnTo>
                      <a:pt x="1363" y="169"/>
                    </a:lnTo>
                    <a:lnTo>
                      <a:pt x="1359" y="165"/>
                    </a:lnTo>
                    <a:lnTo>
                      <a:pt x="1357" y="160"/>
                    </a:lnTo>
                    <a:lnTo>
                      <a:pt x="1354" y="160"/>
                    </a:lnTo>
                    <a:lnTo>
                      <a:pt x="1351" y="160"/>
                    </a:lnTo>
                    <a:lnTo>
                      <a:pt x="1349" y="165"/>
                    </a:lnTo>
                    <a:lnTo>
                      <a:pt x="1349" y="165"/>
                    </a:lnTo>
                    <a:lnTo>
                      <a:pt x="1349" y="172"/>
                    </a:lnTo>
                    <a:lnTo>
                      <a:pt x="1349" y="172"/>
                    </a:lnTo>
                    <a:lnTo>
                      <a:pt x="1351" y="174"/>
                    </a:lnTo>
                    <a:lnTo>
                      <a:pt x="1354" y="176"/>
                    </a:lnTo>
                    <a:lnTo>
                      <a:pt x="1356" y="179"/>
                    </a:lnTo>
                    <a:lnTo>
                      <a:pt x="1359" y="181"/>
                    </a:lnTo>
                    <a:lnTo>
                      <a:pt x="1359" y="181"/>
                    </a:lnTo>
                    <a:lnTo>
                      <a:pt x="1359" y="181"/>
                    </a:lnTo>
                    <a:lnTo>
                      <a:pt x="1359" y="181"/>
                    </a:lnTo>
                    <a:close/>
                    <a:moveTo>
                      <a:pt x="1368" y="207"/>
                    </a:moveTo>
                    <a:lnTo>
                      <a:pt x="1371" y="205"/>
                    </a:lnTo>
                    <a:lnTo>
                      <a:pt x="1373" y="202"/>
                    </a:lnTo>
                    <a:lnTo>
                      <a:pt x="1380" y="200"/>
                    </a:lnTo>
                    <a:lnTo>
                      <a:pt x="1385" y="200"/>
                    </a:lnTo>
                    <a:lnTo>
                      <a:pt x="1390" y="200"/>
                    </a:lnTo>
                    <a:lnTo>
                      <a:pt x="1396" y="200"/>
                    </a:lnTo>
                    <a:lnTo>
                      <a:pt x="1404" y="200"/>
                    </a:lnTo>
                    <a:lnTo>
                      <a:pt x="1408" y="197"/>
                    </a:lnTo>
                    <a:lnTo>
                      <a:pt x="1413" y="197"/>
                    </a:lnTo>
                    <a:lnTo>
                      <a:pt x="1417" y="197"/>
                    </a:lnTo>
                    <a:lnTo>
                      <a:pt x="1418" y="195"/>
                    </a:lnTo>
                    <a:lnTo>
                      <a:pt x="1417" y="191"/>
                    </a:lnTo>
                    <a:lnTo>
                      <a:pt x="1415" y="190"/>
                    </a:lnTo>
                    <a:lnTo>
                      <a:pt x="1411" y="183"/>
                    </a:lnTo>
                    <a:lnTo>
                      <a:pt x="1403" y="177"/>
                    </a:lnTo>
                    <a:lnTo>
                      <a:pt x="1399" y="177"/>
                    </a:lnTo>
                    <a:lnTo>
                      <a:pt x="1396" y="176"/>
                    </a:lnTo>
                    <a:lnTo>
                      <a:pt x="1390" y="172"/>
                    </a:lnTo>
                    <a:lnTo>
                      <a:pt x="1389" y="172"/>
                    </a:lnTo>
                    <a:lnTo>
                      <a:pt x="1387" y="174"/>
                    </a:lnTo>
                    <a:lnTo>
                      <a:pt x="1382" y="172"/>
                    </a:lnTo>
                    <a:lnTo>
                      <a:pt x="1378" y="172"/>
                    </a:lnTo>
                    <a:lnTo>
                      <a:pt x="1377" y="176"/>
                    </a:lnTo>
                    <a:lnTo>
                      <a:pt x="1371" y="181"/>
                    </a:lnTo>
                    <a:lnTo>
                      <a:pt x="1373" y="186"/>
                    </a:lnTo>
                    <a:lnTo>
                      <a:pt x="1373" y="191"/>
                    </a:lnTo>
                    <a:lnTo>
                      <a:pt x="1371" y="200"/>
                    </a:lnTo>
                    <a:lnTo>
                      <a:pt x="1368" y="203"/>
                    </a:lnTo>
                    <a:lnTo>
                      <a:pt x="1368" y="207"/>
                    </a:lnTo>
                    <a:lnTo>
                      <a:pt x="1368" y="207"/>
                    </a:lnTo>
                    <a:lnTo>
                      <a:pt x="1368" y="207"/>
                    </a:lnTo>
                    <a:lnTo>
                      <a:pt x="1368" y="207"/>
                    </a:lnTo>
                    <a:lnTo>
                      <a:pt x="1368" y="207"/>
                    </a:lnTo>
                    <a:close/>
                    <a:moveTo>
                      <a:pt x="1290" y="190"/>
                    </a:moveTo>
                    <a:lnTo>
                      <a:pt x="1290" y="191"/>
                    </a:lnTo>
                    <a:lnTo>
                      <a:pt x="1291" y="197"/>
                    </a:lnTo>
                    <a:lnTo>
                      <a:pt x="1295" y="197"/>
                    </a:lnTo>
                    <a:lnTo>
                      <a:pt x="1298" y="197"/>
                    </a:lnTo>
                    <a:lnTo>
                      <a:pt x="1302" y="200"/>
                    </a:lnTo>
                    <a:lnTo>
                      <a:pt x="1305" y="202"/>
                    </a:lnTo>
                    <a:lnTo>
                      <a:pt x="1307" y="202"/>
                    </a:lnTo>
                    <a:lnTo>
                      <a:pt x="1309" y="200"/>
                    </a:lnTo>
                    <a:lnTo>
                      <a:pt x="1304" y="195"/>
                    </a:lnTo>
                    <a:lnTo>
                      <a:pt x="1300" y="195"/>
                    </a:lnTo>
                    <a:lnTo>
                      <a:pt x="1295" y="191"/>
                    </a:lnTo>
                    <a:lnTo>
                      <a:pt x="1291" y="190"/>
                    </a:lnTo>
                    <a:lnTo>
                      <a:pt x="1290" y="190"/>
                    </a:lnTo>
                    <a:lnTo>
                      <a:pt x="1290" y="190"/>
                    </a:lnTo>
                    <a:lnTo>
                      <a:pt x="1290" y="190"/>
                    </a:lnTo>
                    <a:lnTo>
                      <a:pt x="1290" y="190"/>
                    </a:lnTo>
                    <a:lnTo>
                      <a:pt x="1290" y="190"/>
                    </a:lnTo>
                    <a:close/>
                    <a:moveTo>
                      <a:pt x="1396" y="299"/>
                    </a:moveTo>
                    <a:lnTo>
                      <a:pt x="1399" y="303"/>
                    </a:lnTo>
                    <a:lnTo>
                      <a:pt x="1403" y="304"/>
                    </a:lnTo>
                    <a:lnTo>
                      <a:pt x="1403" y="303"/>
                    </a:lnTo>
                    <a:lnTo>
                      <a:pt x="1408" y="301"/>
                    </a:lnTo>
                    <a:lnTo>
                      <a:pt x="1408" y="299"/>
                    </a:lnTo>
                    <a:lnTo>
                      <a:pt x="1408" y="296"/>
                    </a:lnTo>
                    <a:lnTo>
                      <a:pt x="1406" y="292"/>
                    </a:lnTo>
                    <a:lnTo>
                      <a:pt x="1404" y="292"/>
                    </a:lnTo>
                    <a:lnTo>
                      <a:pt x="1404" y="296"/>
                    </a:lnTo>
                    <a:lnTo>
                      <a:pt x="1401" y="299"/>
                    </a:lnTo>
                    <a:lnTo>
                      <a:pt x="1401" y="299"/>
                    </a:lnTo>
                    <a:lnTo>
                      <a:pt x="1396" y="299"/>
                    </a:lnTo>
                    <a:lnTo>
                      <a:pt x="1396" y="299"/>
                    </a:lnTo>
                    <a:lnTo>
                      <a:pt x="1396" y="299"/>
                    </a:lnTo>
                    <a:lnTo>
                      <a:pt x="1396" y="299"/>
                    </a:lnTo>
                    <a:close/>
                    <a:moveTo>
                      <a:pt x="1776" y="270"/>
                    </a:moveTo>
                    <a:lnTo>
                      <a:pt x="1780" y="268"/>
                    </a:lnTo>
                    <a:lnTo>
                      <a:pt x="1780" y="266"/>
                    </a:lnTo>
                    <a:lnTo>
                      <a:pt x="1776" y="263"/>
                    </a:lnTo>
                    <a:lnTo>
                      <a:pt x="1776" y="263"/>
                    </a:lnTo>
                    <a:lnTo>
                      <a:pt x="1776" y="264"/>
                    </a:lnTo>
                    <a:lnTo>
                      <a:pt x="1776" y="270"/>
                    </a:lnTo>
                    <a:lnTo>
                      <a:pt x="1776" y="270"/>
                    </a:lnTo>
                    <a:lnTo>
                      <a:pt x="1776" y="270"/>
                    </a:lnTo>
                    <a:lnTo>
                      <a:pt x="1776" y="270"/>
                    </a:lnTo>
                    <a:close/>
                    <a:moveTo>
                      <a:pt x="1774" y="271"/>
                    </a:moveTo>
                    <a:lnTo>
                      <a:pt x="1776" y="273"/>
                    </a:lnTo>
                    <a:lnTo>
                      <a:pt x="1776" y="270"/>
                    </a:lnTo>
                    <a:lnTo>
                      <a:pt x="1774" y="266"/>
                    </a:lnTo>
                    <a:lnTo>
                      <a:pt x="1773" y="266"/>
                    </a:lnTo>
                    <a:lnTo>
                      <a:pt x="1773" y="268"/>
                    </a:lnTo>
                    <a:lnTo>
                      <a:pt x="1774" y="271"/>
                    </a:lnTo>
                    <a:lnTo>
                      <a:pt x="1774" y="271"/>
                    </a:lnTo>
                    <a:lnTo>
                      <a:pt x="1774" y="271"/>
                    </a:lnTo>
                    <a:lnTo>
                      <a:pt x="1774" y="271"/>
                    </a:lnTo>
                    <a:close/>
                    <a:moveTo>
                      <a:pt x="1773" y="273"/>
                    </a:moveTo>
                    <a:lnTo>
                      <a:pt x="1774" y="278"/>
                    </a:lnTo>
                    <a:lnTo>
                      <a:pt x="1776" y="282"/>
                    </a:lnTo>
                    <a:lnTo>
                      <a:pt x="1776" y="278"/>
                    </a:lnTo>
                    <a:lnTo>
                      <a:pt x="1776" y="275"/>
                    </a:lnTo>
                    <a:lnTo>
                      <a:pt x="1773" y="271"/>
                    </a:lnTo>
                    <a:lnTo>
                      <a:pt x="1771" y="271"/>
                    </a:lnTo>
                    <a:lnTo>
                      <a:pt x="1773" y="273"/>
                    </a:lnTo>
                    <a:lnTo>
                      <a:pt x="1773" y="273"/>
                    </a:lnTo>
                    <a:lnTo>
                      <a:pt x="1773" y="273"/>
                    </a:lnTo>
                    <a:lnTo>
                      <a:pt x="1773" y="273"/>
                    </a:lnTo>
                    <a:close/>
                    <a:moveTo>
                      <a:pt x="1762" y="271"/>
                    </a:moveTo>
                    <a:lnTo>
                      <a:pt x="1764" y="275"/>
                    </a:lnTo>
                    <a:lnTo>
                      <a:pt x="1768" y="276"/>
                    </a:lnTo>
                    <a:lnTo>
                      <a:pt x="1768" y="275"/>
                    </a:lnTo>
                    <a:lnTo>
                      <a:pt x="1769" y="275"/>
                    </a:lnTo>
                    <a:lnTo>
                      <a:pt x="1768" y="270"/>
                    </a:lnTo>
                    <a:lnTo>
                      <a:pt x="1766" y="270"/>
                    </a:lnTo>
                    <a:lnTo>
                      <a:pt x="1766" y="270"/>
                    </a:lnTo>
                    <a:lnTo>
                      <a:pt x="1762" y="271"/>
                    </a:lnTo>
                    <a:lnTo>
                      <a:pt x="1762" y="271"/>
                    </a:lnTo>
                    <a:lnTo>
                      <a:pt x="1762" y="271"/>
                    </a:lnTo>
                    <a:lnTo>
                      <a:pt x="1762" y="271"/>
                    </a:lnTo>
                    <a:close/>
                    <a:moveTo>
                      <a:pt x="1858" y="231"/>
                    </a:moveTo>
                    <a:lnTo>
                      <a:pt x="1861" y="233"/>
                    </a:lnTo>
                    <a:lnTo>
                      <a:pt x="1865" y="233"/>
                    </a:lnTo>
                    <a:lnTo>
                      <a:pt x="1867" y="228"/>
                    </a:lnTo>
                    <a:lnTo>
                      <a:pt x="1867" y="224"/>
                    </a:lnTo>
                    <a:lnTo>
                      <a:pt x="1863" y="223"/>
                    </a:lnTo>
                    <a:lnTo>
                      <a:pt x="1865" y="223"/>
                    </a:lnTo>
                    <a:lnTo>
                      <a:pt x="1863" y="219"/>
                    </a:lnTo>
                    <a:lnTo>
                      <a:pt x="1861" y="216"/>
                    </a:lnTo>
                    <a:lnTo>
                      <a:pt x="1861" y="217"/>
                    </a:lnTo>
                    <a:lnTo>
                      <a:pt x="1858" y="217"/>
                    </a:lnTo>
                    <a:lnTo>
                      <a:pt x="1854" y="216"/>
                    </a:lnTo>
                    <a:lnTo>
                      <a:pt x="1851" y="216"/>
                    </a:lnTo>
                    <a:lnTo>
                      <a:pt x="1851" y="217"/>
                    </a:lnTo>
                    <a:lnTo>
                      <a:pt x="1847" y="217"/>
                    </a:lnTo>
                    <a:lnTo>
                      <a:pt x="1849" y="219"/>
                    </a:lnTo>
                    <a:lnTo>
                      <a:pt x="1846" y="219"/>
                    </a:lnTo>
                    <a:lnTo>
                      <a:pt x="1844" y="223"/>
                    </a:lnTo>
                    <a:lnTo>
                      <a:pt x="1846" y="228"/>
                    </a:lnTo>
                    <a:lnTo>
                      <a:pt x="1846" y="228"/>
                    </a:lnTo>
                    <a:lnTo>
                      <a:pt x="1849" y="228"/>
                    </a:lnTo>
                    <a:lnTo>
                      <a:pt x="1854" y="228"/>
                    </a:lnTo>
                    <a:lnTo>
                      <a:pt x="1858" y="231"/>
                    </a:lnTo>
                    <a:lnTo>
                      <a:pt x="1858" y="231"/>
                    </a:lnTo>
                    <a:lnTo>
                      <a:pt x="1858" y="231"/>
                    </a:lnTo>
                    <a:lnTo>
                      <a:pt x="1858" y="231"/>
                    </a:lnTo>
                    <a:close/>
                    <a:moveTo>
                      <a:pt x="1880" y="223"/>
                    </a:moveTo>
                    <a:lnTo>
                      <a:pt x="1880" y="223"/>
                    </a:lnTo>
                    <a:lnTo>
                      <a:pt x="1880" y="219"/>
                    </a:lnTo>
                    <a:lnTo>
                      <a:pt x="1879" y="219"/>
                    </a:lnTo>
                    <a:lnTo>
                      <a:pt x="1879" y="223"/>
                    </a:lnTo>
                    <a:lnTo>
                      <a:pt x="1880" y="223"/>
                    </a:lnTo>
                    <a:lnTo>
                      <a:pt x="1880" y="223"/>
                    </a:lnTo>
                    <a:lnTo>
                      <a:pt x="1880" y="223"/>
                    </a:lnTo>
                    <a:lnTo>
                      <a:pt x="1880" y="223"/>
                    </a:lnTo>
                    <a:close/>
                    <a:moveTo>
                      <a:pt x="1903" y="1144"/>
                    </a:moveTo>
                    <a:lnTo>
                      <a:pt x="1903" y="1137"/>
                    </a:lnTo>
                    <a:lnTo>
                      <a:pt x="1903" y="1135"/>
                    </a:lnTo>
                    <a:lnTo>
                      <a:pt x="1901" y="1132"/>
                    </a:lnTo>
                    <a:lnTo>
                      <a:pt x="1900" y="1129"/>
                    </a:lnTo>
                    <a:lnTo>
                      <a:pt x="1901" y="1122"/>
                    </a:lnTo>
                    <a:lnTo>
                      <a:pt x="1905" y="1120"/>
                    </a:lnTo>
                    <a:lnTo>
                      <a:pt x="1907" y="1120"/>
                    </a:lnTo>
                    <a:lnTo>
                      <a:pt x="1907" y="1122"/>
                    </a:lnTo>
                    <a:lnTo>
                      <a:pt x="1908" y="1123"/>
                    </a:lnTo>
                    <a:lnTo>
                      <a:pt x="1913" y="1123"/>
                    </a:lnTo>
                    <a:lnTo>
                      <a:pt x="1913" y="1122"/>
                    </a:lnTo>
                    <a:lnTo>
                      <a:pt x="1915" y="1122"/>
                    </a:lnTo>
                    <a:lnTo>
                      <a:pt x="1917" y="1123"/>
                    </a:lnTo>
                    <a:lnTo>
                      <a:pt x="1917" y="1125"/>
                    </a:lnTo>
                    <a:lnTo>
                      <a:pt x="1917" y="1127"/>
                    </a:lnTo>
                    <a:lnTo>
                      <a:pt x="1920" y="1130"/>
                    </a:lnTo>
                    <a:lnTo>
                      <a:pt x="1920" y="1132"/>
                    </a:lnTo>
                    <a:lnTo>
                      <a:pt x="1922" y="1135"/>
                    </a:lnTo>
                    <a:lnTo>
                      <a:pt x="1924" y="1132"/>
                    </a:lnTo>
                    <a:lnTo>
                      <a:pt x="1922" y="1132"/>
                    </a:lnTo>
                    <a:lnTo>
                      <a:pt x="1922" y="1129"/>
                    </a:lnTo>
                    <a:lnTo>
                      <a:pt x="1922" y="1123"/>
                    </a:lnTo>
                    <a:lnTo>
                      <a:pt x="1919" y="1122"/>
                    </a:lnTo>
                    <a:lnTo>
                      <a:pt x="1919" y="1116"/>
                    </a:lnTo>
                    <a:lnTo>
                      <a:pt x="1917" y="1113"/>
                    </a:lnTo>
                    <a:lnTo>
                      <a:pt x="1913" y="1115"/>
                    </a:lnTo>
                    <a:lnTo>
                      <a:pt x="1912" y="1115"/>
                    </a:lnTo>
                    <a:lnTo>
                      <a:pt x="1908" y="1113"/>
                    </a:lnTo>
                    <a:lnTo>
                      <a:pt x="1908" y="1108"/>
                    </a:lnTo>
                    <a:lnTo>
                      <a:pt x="1905" y="1104"/>
                    </a:lnTo>
                    <a:lnTo>
                      <a:pt x="1901" y="1099"/>
                    </a:lnTo>
                    <a:lnTo>
                      <a:pt x="1898" y="1099"/>
                    </a:lnTo>
                    <a:lnTo>
                      <a:pt x="1896" y="1095"/>
                    </a:lnTo>
                    <a:lnTo>
                      <a:pt x="1894" y="1089"/>
                    </a:lnTo>
                    <a:lnTo>
                      <a:pt x="1891" y="1085"/>
                    </a:lnTo>
                    <a:lnTo>
                      <a:pt x="1889" y="1082"/>
                    </a:lnTo>
                    <a:lnTo>
                      <a:pt x="1889" y="1076"/>
                    </a:lnTo>
                    <a:lnTo>
                      <a:pt x="1889" y="1069"/>
                    </a:lnTo>
                    <a:lnTo>
                      <a:pt x="1889" y="1066"/>
                    </a:lnTo>
                    <a:lnTo>
                      <a:pt x="1889" y="1059"/>
                    </a:lnTo>
                    <a:lnTo>
                      <a:pt x="1889" y="1057"/>
                    </a:lnTo>
                    <a:lnTo>
                      <a:pt x="1886" y="1050"/>
                    </a:lnTo>
                    <a:lnTo>
                      <a:pt x="1889" y="1050"/>
                    </a:lnTo>
                    <a:lnTo>
                      <a:pt x="1889" y="1047"/>
                    </a:lnTo>
                    <a:lnTo>
                      <a:pt x="1889" y="1045"/>
                    </a:lnTo>
                    <a:lnTo>
                      <a:pt x="1889" y="1045"/>
                    </a:lnTo>
                    <a:lnTo>
                      <a:pt x="1891" y="1045"/>
                    </a:lnTo>
                    <a:lnTo>
                      <a:pt x="1896" y="1045"/>
                    </a:lnTo>
                    <a:lnTo>
                      <a:pt x="1900" y="1045"/>
                    </a:lnTo>
                    <a:lnTo>
                      <a:pt x="1903" y="1049"/>
                    </a:lnTo>
                    <a:lnTo>
                      <a:pt x="1907" y="1054"/>
                    </a:lnTo>
                    <a:lnTo>
                      <a:pt x="1908" y="1054"/>
                    </a:lnTo>
                    <a:lnTo>
                      <a:pt x="1912" y="1057"/>
                    </a:lnTo>
                    <a:lnTo>
                      <a:pt x="1915" y="1062"/>
                    </a:lnTo>
                    <a:lnTo>
                      <a:pt x="1917" y="1062"/>
                    </a:lnTo>
                    <a:lnTo>
                      <a:pt x="1915" y="1057"/>
                    </a:lnTo>
                    <a:lnTo>
                      <a:pt x="1912" y="1054"/>
                    </a:lnTo>
                    <a:lnTo>
                      <a:pt x="1908" y="1050"/>
                    </a:lnTo>
                    <a:lnTo>
                      <a:pt x="1905" y="1045"/>
                    </a:lnTo>
                    <a:lnTo>
                      <a:pt x="1901" y="1040"/>
                    </a:lnTo>
                    <a:lnTo>
                      <a:pt x="1901" y="1038"/>
                    </a:lnTo>
                    <a:lnTo>
                      <a:pt x="1900" y="1036"/>
                    </a:lnTo>
                    <a:lnTo>
                      <a:pt x="1896" y="1031"/>
                    </a:lnTo>
                    <a:lnTo>
                      <a:pt x="1894" y="1026"/>
                    </a:lnTo>
                    <a:lnTo>
                      <a:pt x="1893" y="1026"/>
                    </a:lnTo>
                    <a:lnTo>
                      <a:pt x="1891" y="1022"/>
                    </a:lnTo>
                    <a:lnTo>
                      <a:pt x="1886" y="1015"/>
                    </a:lnTo>
                    <a:lnTo>
                      <a:pt x="1884" y="1007"/>
                    </a:lnTo>
                    <a:lnTo>
                      <a:pt x="1880" y="1003"/>
                    </a:lnTo>
                    <a:lnTo>
                      <a:pt x="1875" y="995"/>
                    </a:lnTo>
                    <a:lnTo>
                      <a:pt x="1872" y="989"/>
                    </a:lnTo>
                    <a:lnTo>
                      <a:pt x="1870" y="988"/>
                    </a:lnTo>
                    <a:lnTo>
                      <a:pt x="1870" y="984"/>
                    </a:lnTo>
                    <a:lnTo>
                      <a:pt x="1868" y="981"/>
                    </a:lnTo>
                    <a:lnTo>
                      <a:pt x="1865" y="979"/>
                    </a:lnTo>
                    <a:lnTo>
                      <a:pt x="1865" y="981"/>
                    </a:lnTo>
                    <a:lnTo>
                      <a:pt x="1863" y="981"/>
                    </a:lnTo>
                    <a:lnTo>
                      <a:pt x="1861" y="979"/>
                    </a:lnTo>
                    <a:lnTo>
                      <a:pt x="1863" y="975"/>
                    </a:lnTo>
                    <a:lnTo>
                      <a:pt x="1861" y="975"/>
                    </a:lnTo>
                    <a:lnTo>
                      <a:pt x="1858" y="972"/>
                    </a:lnTo>
                    <a:lnTo>
                      <a:pt x="1856" y="969"/>
                    </a:lnTo>
                    <a:lnTo>
                      <a:pt x="1854" y="963"/>
                    </a:lnTo>
                    <a:lnTo>
                      <a:pt x="1853" y="962"/>
                    </a:lnTo>
                    <a:lnTo>
                      <a:pt x="1853" y="958"/>
                    </a:lnTo>
                    <a:lnTo>
                      <a:pt x="1853" y="955"/>
                    </a:lnTo>
                    <a:lnTo>
                      <a:pt x="1854" y="955"/>
                    </a:lnTo>
                    <a:lnTo>
                      <a:pt x="1853" y="949"/>
                    </a:lnTo>
                    <a:lnTo>
                      <a:pt x="1853" y="944"/>
                    </a:lnTo>
                    <a:lnTo>
                      <a:pt x="1851" y="941"/>
                    </a:lnTo>
                    <a:lnTo>
                      <a:pt x="1847" y="941"/>
                    </a:lnTo>
                    <a:lnTo>
                      <a:pt x="1844" y="936"/>
                    </a:lnTo>
                    <a:lnTo>
                      <a:pt x="1844" y="934"/>
                    </a:lnTo>
                    <a:lnTo>
                      <a:pt x="1842" y="932"/>
                    </a:lnTo>
                    <a:lnTo>
                      <a:pt x="1842" y="930"/>
                    </a:lnTo>
                    <a:lnTo>
                      <a:pt x="1844" y="930"/>
                    </a:lnTo>
                    <a:lnTo>
                      <a:pt x="1847" y="932"/>
                    </a:lnTo>
                    <a:lnTo>
                      <a:pt x="1851" y="937"/>
                    </a:lnTo>
                    <a:lnTo>
                      <a:pt x="1849" y="934"/>
                    </a:lnTo>
                    <a:lnTo>
                      <a:pt x="1844" y="927"/>
                    </a:lnTo>
                    <a:lnTo>
                      <a:pt x="1841" y="925"/>
                    </a:lnTo>
                    <a:lnTo>
                      <a:pt x="1839" y="925"/>
                    </a:lnTo>
                    <a:lnTo>
                      <a:pt x="1839" y="922"/>
                    </a:lnTo>
                    <a:lnTo>
                      <a:pt x="1832" y="913"/>
                    </a:lnTo>
                    <a:lnTo>
                      <a:pt x="1830" y="911"/>
                    </a:lnTo>
                    <a:lnTo>
                      <a:pt x="1830" y="906"/>
                    </a:lnTo>
                    <a:lnTo>
                      <a:pt x="1827" y="902"/>
                    </a:lnTo>
                    <a:lnTo>
                      <a:pt x="1821" y="901"/>
                    </a:lnTo>
                    <a:lnTo>
                      <a:pt x="1820" y="896"/>
                    </a:lnTo>
                    <a:lnTo>
                      <a:pt x="1818" y="894"/>
                    </a:lnTo>
                    <a:lnTo>
                      <a:pt x="1818" y="896"/>
                    </a:lnTo>
                    <a:lnTo>
                      <a:pt x="1818" y="897"/>
                    </a:lnTo>
                    <a:lnTo>
                      <a:pt x="1818" y="901"/>
                    </a:lnTo>
                    <a:lnTo>
                      <a:pt x="1816" y="901"/>
                    </a:lnTo>
                    <a:lnTo>
                      <a:pt x="1816" y="899"/>
                    </a:lnTo>
                    <a:lnTo>
                      <a:pt x="1811" y="899"/>
                    </a:lnTo>
                    <a:lnTo>
                      <a:pt x="1816" y="904"/>
                    </a:lnTo>
                    <a:lnTo>
                      <a:pt x="1821" y="908"/>
                    </a:lnTo>
                    <a:lnTo>
                      <a:pt x="1823" y="911"/>
                    </a:lnTo>
                    <a:lnTo>
                      <a:pt x="1823" y="913"/>
                    </a:lnTo>
                    <a:lnTo>
                      <a:pt x="1825" y="913"/>
                    </a:lnTo>
                    <a:lnTo>
                      <a:pt x="1827" y="913"/>
                    </a:lnTo>
                    <a:lnTo>
                      <a:pt x="1827" y="913"/>
                    </a:lnTo>
                    <a:lnTo>
                      <a:pt x="1827" y="916"/>
                    </a:lnTo>
                    <a:lnTo>
                      <a:pt x="1823" y="916"/>
                    </a:lnTo>
                    <a:lnTo>
                      <a:pt x="1825" y="918"/>
                    </a:lnTo>
                    <a:lnTo>
                      <a:pt x="1827" y="918"/>
                    </a:lnTo>
                    <a:lnTo>
                      <a:pt x="1827" y="925"/>
                    </a:lnTo>
                    <a:lnTo>
                      <a:pt x="1825" y="925"/>
                    </a:lnTo>
                    <a:lnTo>
                      <a:pt x="1823" y="925"/>
                    </a:lnTo>
                    <a:lnTo>
                      <a:pt x="1820" y="922"/>
                    </a:lnTo>
                    <a:lnTo>
                      <a:pt x="1818" y="925"/>
                    </a:lnTo>
                    <a:lnTo>
                      <a:pt x="1816" y="929"/>
                    </a:lnTo>
                    <a:lnTo>
                      <a:pt x="1820" y="932"/>
                    </a:lnTo>
                    <a:lnTo>
                      <a:pt x="1820" y="936"/>
                    </a:lnTo>
                    <a:lnTo>
                      <a:pt x="1825" y="941"/>
                    </a:lnTo>
                    <a:lnTo>
                      <a:pt x="1827" y="944"/>
                    </a:lnTo>
                    <a:lnTo>
                      <a:pt x="1827" y="953"/>
                    </a:lnTo>
                    <a:lnTo>
                      <a:pt x="1827" y="955"/>
                    </a:lnTo>
                    <a:lnTo>
                      <a:pt x="1830" y="960"/>
                    </a:lnTo>
                    <a:lnTo>
                      <a:pt x="1832" y="969"/>
                    </a:lnTo>
                    <a:lnTo>
                      <a:pt x="1835" y="972"/>
                    </a:lnTo>
                    <a:lnTo>
                      <a:pt x="1839" y="975"/>
                    </a:lnTo>
                    <a:lnTo>
                      <a:pt x="1839" y="975"/>
                    </a:lnTo>
                    <a:lnTo>
                      <a:pt x="1835" y="977"/>
                    </a:lnTo>
                    <a:lnTo>
                      <a:pt x="1844" y="986"/>
                    </a:lnTo>
                    <a:lnTo>
                      <a:pt x="1847" y="988"/>
                    </a:lnTo>
                    <a:lnTo>
                      <a:pt x="1853" y="993"/>
                    </a:lnTo>
                    <a:lnTo>
                      <a:pt x="1853" y="1000"/>
                    </a:lnTo>
                    <a:lnTo>
                      <a:pt x="1853" y="1003"/>
                    </a:lnTo>
                    <a:lnTo>
                      <a:pt x="1856" y="1007"/>
                    </a:lnTo>
                    <a:lnTo>
                      <a:pt x="1856" y="1010"/>
                    </a:lnTo>
                    <a:lnTo>
                      <a:pt x="1858" y="1014"/>
                    </a:lnTo>
                    <a:lnTo>
                      <a:pt x="1861" y="1017"/>
                    </a:lnTo>
                    <a:lnTo>
                      <a:pt x="1861" y="1017"/>
                    </a:lnTo>
                    <a:lnTo>
                      <a:pt x="1861" y="1021"/>
                    </a:lnTo>
                    <a:lnTo>
                      <a:pt x="1863" y="1026"/>
                    </a:lnTo>
                    <a:lnTo>
                      <a:pt x="1865" y="1031"/>
                    </a:lnTo>
                    <a:lnTo>
                      <a:pt x="1867" y="1035"/>
                    </a:lnTo>
                    <a:lnTo>
                      <a:pt x="1867" y="1042"/>
                    </a:lnTo>
                    <a:lnTo>
                      <a:pt x="1868" y="1043"/>
                    </a:lnTo>
                    <a:lnTo>
                      <a:pt x="1868" y="1047"/>
                    </a:lnTo>
                    <a:lnTo>
                      <a:pt x="1868" y="1050"/>
                    </a:lnTo>
                    <a:lnTo>
                      <a:pt x="1872" y="1059"/>
                    </a:lnTo>
                    <a:lnTo>
                      <a:pt x="1870" y="1062"/>
                    </a:lnTo>
                    <a:lnTo>
                      <a:pt x="1872" y="1066"/>
                    </a:lnTo>
                    <a:lnTo>
                      <a:pt x="1875" y="1069"/>
                    </a:lnTo>
                    <a:lnTo>
                      <a:pt x="1880" y="1076"/>
                    </a:lnTo>
                    <a:lnTo>
                      <a:pt x="1880" y="1082"/>
                    </a:lnTo>
                    <a:lnTo>
                      <a:pt x="1884" y="1085"/>
                    </a:lnTo>
                    <a:lnTo>
                      <a:pt x="1884" y="1092"/>
                    </a:lnTo>
                    <a:lnTo>
                      <a:pt x="1884" y="1097"/>
                    </a:lnTo>
                    <a:lnTo>
                      <a:pt x="1886" y="1102"/>
                    </a:lnTo>
                    <a:lnTo>
                      <a:pt x="1889" y="1108"/>
                    </a:lnTo>
                    <a:lnTo>
                      <a:pt x="1891" y="1113"/>
                    </a:lnTo>
                    <a:lnTo>
                      <a:pt x="1893" y="1115"/>
                    </a:lnTo>
                    <a:lnTo>
                      <a:pt x="1891" y="1120"/>
                    </a:lnTo>
                    <a:lnTo>
                      <a:pt x="1891" y="1129"/>
                    </a:lnTo>
                    <a:lnTo>
                      <a:pt x="1893" y="1132"/>
                    </a:lnTo>
                    <a:lnTo>
                      <a:pt x="1896" y="1135"/>
                    </a:lnTo>
                    <a:lnTo>
                      <a:pt x="1898" y="1141"/>
                    </a:lnTo>
                    <a:lnTo>
                      <a:pt x="1903" y="1144"/>
                    </a:lnTo>
                    <a:lnTo>
                      <a:pt x="1903" y="1144"/>
                    </a:lnTo>
                    <a:lnTo>
                      <a:pt x="1903" y="1144"/>
                    </a:lnTo>
                    <a:lnTo>
                      <a:pt x="1903" y="1144"/>
                    </a:lnTo>
                    <a:close/>
                    <a:moveTo>
                      <a:pt x="1729" y="899"/>
                    </a:moveTo>
                    <a:lnTo>
                      <a:pt x="1731" y="899"/>
                    </a:lnTo>
                    <a:lnTo>
                      <a:pt x="1731" y="897"/>
                    </a:lnTo>
                    <a:lnTo>
                      <a:pt x="1731" y="896"/>
                    </a:lnTo>
                    <a:lnTo>
                      <a:pt x="1735" y="897"/>
                    </a:lnTo>
                    <a:lnTo>
                      <a:pt x="1735" y="899"/>
                    </a:lnTo>
                    <a:lnTo>
                      <a:pt x="1738" y="901"/>
                    </a:lnTo>
                    <a:lnTo>
                      <a:pt x="1740" y="897"/>
                    </a:lnTo>
                    <a:lnTo>
                      <a:pt x="1740" y="896"/>
                    </a:lnTo>
                    <a:lnTo>
                      <a:pt x="1740" y="894"/>
                    </a:lnTo>
                    <a:lnTo>
                      <a:pt x="1740" y="894"/>
                    </a:lnTo>
                    <a:lnTo>
                      <a:pt x="1741" y="890"/>
                    </a:lnTo>
                    <a:lnTo>
                      <a:pt x="1741" y="890"/>
                    </a:lnTo>
                    <a:lnTo>
                      <a:pt x="1740" y="890"/>
                    </a:lnTo>
                    <a:lnTo>
                      <a:pt x="1738" y="890"/>
                    </a:lnTo>
                    <a:lnTo>
                      <a:pt x="1736" y="890"/>
                    </a:lnTo>
                    <a:lnTo>
                      <a:pt x="1736" y="890"/>
                    </a:lnTo>
                    <a:lnTo>
                      <a:pt x="1738" y="889"/>
                    </a:lnTo>
                    <a:lnTo>
                      <a:pt x="1738" y="889"/>
                    </a:lnTo>
                    <a:lnTo>
                      <a:pt x="1736" y="885"/>
                    </a:lnTo>
                    <a:lnTo>
                      <a:pt x="1735" y="889"/>
                    </a:lnTo>
                    <a:lnTo>
                      <a:pt x="1731" y="885"/>
                    </a:lnTo>
                    <a:lnTo>
                      <a:pt x="1729" y="889"/>
                    </a:lnTo>
                    <a:lnTo>
                      <a:pt x="1729" y="890"/>
                    </a:lnTo>
                    <a:lnTo>
                      <a:pt x="1726" y="894"/>
                    </a:lnTo>
                    <a:lnTo>
                      <a:pt x="1726" y="896"/>
                    </a:lnTo>
                    <a:lnTo>
                      <a:pt x="1729" y="899"/>
                    </a:lnTo>
                    <a:lnTo>
                      <a:pt x="1729" y="899"/>
                    </a:lnTo>
                    <a:lnTo>
                      <a:pt x="1729" y="899"/>
                    </a:lnTo>
                    <a:lnTo>
                      <a:pt x="1729" y="899"/>
                    </a:lnTo>
                    <a:close/>
                    <a:moveTo>
                      <a:pt x="1717" y="897"/>
                    </a:moveTo>
                    <a:lnTo>
                      <a:pt x="1719" y="896"/>
                    </a:lnTo>
                    <a:lnTo>
                      <a:pt x="1719" y="896"/>
                    </a:lnTo>
                    <a:lnTo>
                      <a:pt x="1721" y="894"/>
                    </a:lnTo>
                    <a:lnTo>
                      <a:pt x="1722" y="896"/>
                    </a:lnTo>
                    <a:lnTo>
                      <a:pt x="1722" y="894"/>
                    </a:lnTo>
                    <a:lnTo>
                      <a:pt x="1722" y="894"/>
                    </a:lnTo>
                    <a:lnTo>
                      <a:pt x="1722" y="890"/>
                    </a:lnTo>
                    <a:lnTo>
                      <a:pt x="1722" y="889"/>
                    </a:lnTo>
                    <a:lnTo>
                      <a:pt x="1722" y="890"/>
                    </a:lnTo>
                    <a:lnTo>
                      <a:pt x="1721" y="890"/>
                    </a:lnTo>
                    <a:lnTo>
                      <a:pt x="1715" y="894"/>
                    </a:lnTo>
                    <a:lnTo>
                      <a:pt x="1715" y="894"/>
                    </a:lnTo>
                    <a:lnTo>
                      <a:pt x="1717" y="897"/>
                    </a:lnTo>
                    <a:lnTo>
                      <a:pt x="1717" y="897"/>
                    </a:lnTo>
                    <a:lnTo>
                      <a:pt x="1717" y="897"/>
                    </a:lnTo>
                    <a:lnTo>
                      <a:pt x="1717" y="897"/>
                    </a:lnTo>
                    <a:close/>
                    <a:moveTo>
                      <a:pt x="1741" y="909"/>
                    </a:moveTo>
                    <a:lnTo>
                      <a:pt x="1741" y="909"/>
                    </a:lnTo>
                    <a:lnTo>
                      <a:pt x="1743" y="908"/>
                    </a:lnTo>
                    <a:lnTo>
                      <a:pt x="1745" y="906"/>
                    </a:lnTo>
                    <a:lnTo>
                      <a:pt x="1743" y="904"/>
                    </a:lnTo>
                    <a:lnTo>
                      <a:pt x="1741" y="906"/>
                    </a:lnTo>
                    <a:lnTo>
                      <a:pt x="1741" y="906"/>
                    </a:lnTo>
                    <a:lnTo>
                      <a:pt x="1741" y="909"/>
                    </a:lnTo>
                    <a:lnTo>
                      <a:pt x="1741" y="909"/>
                    </a:lnTo>
                    <a:lnTo>
                      <a:pt x="1741" y="909"/>
                    </a:lnTo>
                    <a:lnTo>
                      <a:pt x="1741" y="909"/>
                    </a:lnTo>
                    <a:close/>
                    <a:moveTo>
                      <a:pt x="1736" y="904"/>
                    </a:moveTo>
                    <a:lnTo>
                      <a:pt x="1736" y="906"/>
                    </a:lnTo>
                    <a:lnTo>
                      <a:pt x="1738" y="909"/>
                    </a:lnTo>
                    <a:lnTo>
                      <a:pt x="1740" y="908"/>
                    </a:lnTo>
                    <a:lnTo>
                      <a:pt x="1740" y="904"/>
                    </a:lnTo>
                    <a:lnTo>
                      <a:pt x="1738" y="904"/>
                    </a:lnTo>
                    <a:lnTo>
                      <a:pt x="1736" y="904"/>
                    </a:lnTo>
                    <a:lnTo>
                      <a:pt x="1736" y="904"/>
                    </a:lnTo>
                    <a:lnTo>
                      <a:pt x="1736" y="904"/>
                    </a:lnTo>
                    <a:lnTo>
                      <a:pt x="1736" y="904"/>
                    </a:lnTo>
                    <a:close/>
                    <a:moveTo>
                      <a:pt x="1738" y="922"/>
                    </a:moveTo>
                    <a:lnTo>
                      <a:pt x="1740" y="916"/>
                    </a:lnTo>
                    <a:lnTo>
                      <a:pt x="1741" y="916"/>
                    </a:lnTo>
                    <a:lnTo>
                      <a:pt x="1743" y="913"/>
                    </a:lnTo>
                    <a:lnTo>
                      <a:pt x="1741" y="913"/>
                    </a:lnTo>
                    <a:lnTo>
                      <a:pt x="1743" y="911"/>
                    </a:lnTo>
                    <a:lnTo>
                      <a:pt x="1738" y="913"/>
                    </a:lnTo>
                    <a:lnTo>
                      <a:pt x="1735" y="916"/>
                    </a:lnTo>
                    <a:lnTo>
                      <a:pt x="1735" y="918"/>
                    </a:lnTo>
                    <a:lnTo>
                      <a:pt x="1738" y="922"/>
                    </a:lnTo>
                    <a:lnTo>
                      <a:pt x="1738" y="922"/>
                    </a:lnTo>
                    <a:lnTo>
                      <a:pt x="1738" y="922"/>
                    </a:lnTo>
                    <a:lnTo>
                      <a:pt x="1738" y="922"/>
                    </a:lnTo>
                    <a:close/>
                    <a:moveTo>
                      <a:pt x="1868" y="720"/>
                    </a:moveTo>
                    <a:lnTo>
                      <a:pt x="1870" y="722"/>
                    </a:lnTo>
                    <a:lnTo>
                      <a:pt x="1872" y="716"/>
                    </a:lnTo>
                    <a:lnTo>
                      <a:pt x="1874" y="715"/>
                    </a:lnTo>
                    <a:lnTo>
                      <a:pt x="1870" y="715"/>
                    </a:lnTo>
                    <a:lnTo>
                      <a:pt x="1868" y="716"/>
                    </a:lnTo>
                    <a:lnTo>
                      <a:pt x="1868" y="720"/>
                    </a:lnTo>
                    <a:lnTo>
                      <a:pt x="1868" y="720"/>
                    </a:lnTo>
                    <a:lnTo>
                      <a:pt x="1868" y="720"/>
                    </a:lnTo>
                    <a:lnTo>
                      <a:pt x="1868" y="720"/>
                    </a:lnTo>
                    <a:close/>
                    <a:moveTo>
                      <a:pt x="2077" y="697"/>
                    </a:moveTo>
                    <a:lnTo>
                      <a:pt x="2079" y="697"/>
                    </a:lnTo>
                    <a:lnTo>
                      <a:pt x="2077" y="694"/>
                    </a:lnTo>
                    <a:lnTo>
                      <a:pt x="2077" y="692"/>
                    </a:lnTo>
                    <a:lnTo>
                      <a:pt x="2077" y="690"/>
                    </a:lnTo>
                    <a:lnTo>
                      <a:pt x="2077" y="689"/>
                    </a:lnTo>
                    <a:lnTo>
                      <a:pt x="2079" y="683"/>
                    </a:lnTo>
                    <a:lnTo>
                      <a:pt x="2082" y="680"/>
                    </a:lnTo>
                    <a:lnTo>
                      <a:pt x="2085" y="676"/>
                    </a:lnTo>
                    <a:lnTo>
                      <a:pt x="2085" y="676"/>
                    </a:lnTo>
                    <a:lnTo>
                      <a:pt x="2085" y="675"/>
                    </a:lnTo>
                    <a:lnTo>
                      <a:pt x="2085" y="669"/>
                    </a:lnTo>
                    <a:lnTo>
                      <a:pt x="2080" y="663"/>
                    </a:lnTo>
                    <a:lnTo>
                      <a:pt x="2079" y="663"/>
                    </a:lnTo>
                    <a:lnTo>
                      <a:pt x="2077" y="666"/>
                    </a:lnTo>
                    <a:lnTo>
                      <a:pt x="2077" y="666"/>
                    </a:lnTo>
                    <a:lnTo>
                      <a:pt x="2075" y="669"/>
                    </a:lnTo>
                    <a:lnTo>
                      <a:pt x="2070" y="675"/>
                    </a:lnTo>
                    <a:lnTo>
                      <a:pt x="2068" y="675"/>
                    </a:lnTo>
                    <a:lnTo>
                      <a:pt x="2066" y="676"/>
                    </a:lnTo>
                    <a:lnTo>
                      <a:pt x="2068" y="676"/>
                    </a:lnTo>
                    <a:lnTo>
                      <a:pt x="2072" y="675"/>
                    </a:lnTo>
                    <a:lnTo>
                      <a:pt x="2072" y="676"/>
                    </a:lnTo>
                    <a:lnTo>
                      <a:pt x="2072" y="678"/>
                    </a:lnTo>
                    <a:lnTo>
                      <a:pt x="2073" y="685"/>
                    </a:lnTo>
                    <a:lnTo>
                      <a:pt x="2075" y="687"/>
                    </a:lnTo>
                    <a:lnTo>
                      <a:pt x="2075" y="692"/>
                    </a:lnTo>
                    <a:lnTo>
                      <a:pt x="2073" y="694"/>
                    </a:lnTo>
                    <a:lnTo>
                      <a:pt x="2073" y="694"/>
                    </a:lnTo>
                    <a:lnTo>
                      <a:pt x="2077" y="697"/>
                    </a:lnTo>
                    <a:lnTo>
                      <a:pt x="2077" y="697"/>
                    </a:lnTo>
                    <a:lnTo>
                      <a:pt x="2077" y="697"/>
                    </a:lnTo>
                    <a:lnTo>
                      <a:pt x="2077" y="697"/>
                    </a:lnTo>
                    <a:close/>
                    <a:moveTo>
                      <a:pt x="2080" y="975"/>
                    </a:moveTo>
                    <a:lnTo>
                      <a:pt x="2082" y="975"/>
                    </a:lnTo>
                    <a:lnTo>
                      <a:pt x="2084" y="972"/>
                    </a:lnTo>
                    <a:lnTo>
                      <a:pt x="2082" y="970"/>
                    </a:lnTo>
                    <a:lnTo>
                      <a:pt x="2080" y="969"/>
                    </a:lnTo>
                    <a:lnTo>
                      <a:pt x="2079" y="970"/>
                    </a:lnTo>
                    <a:lnTo>
                      <a:pt x="2079" y="972"/>
                    </a:lnTo>
                    <a:lnTo>
                      <a:pt x="2080" y="975"/>
                    </a:lnTo>
                    <a:lnTo>
                      <a:pt x="2080" y="975"/>
                    </a:lnTo>
                    <a:lnTo>
                      <a:pt x="2080" y="975"/>
                    </a:lnTo>
                    <a:lnTo>
                      <a:pt x="2080" y="975"/>
                    </a:lnTo>
                    <a:close/>
                    <a:moveTo>
                      <a:pt x="2063" y="970"/>
                    </a:moveTo>
                    <a:lnTo>
                      <a:pt x="2063" y="972"/>
                    </a:lnTo>
                    <a:lnTo>
                      <a:pt x="2063" y="975"/>
                    </a:lnTo>
                    <a:lnTo>
                      <a:pt x="2066" y="975"/>
                    </a:lnTo>
                    <a:lnTo>
                      <a:pt x="2066" y="972"/>
                    </a:lnTo>
                    <a:lnTo>
                      <a:pt x="2063" y="970"/>
                    </a:lnTo>
                    <a:lnTo>
                      <a:pt x="2063" y="970"/>
                    </a:lnTo>
                    <a:lnTo>
                      <a:pt x="2063" y="970"/>
                    </a:lnTo>
                    <a:lnTo>
                      <a:pt x="2063" y="970"/>
                    </a:lnTo>
                    <a:lnTo>
                      <a:pt x="2063" y="970"/>
                    </a:lnTo>
                    <a:close/>
                    <a:moveTo>
                      <a:pt x="2072" y="1000"/>
                    </a:moveTo>
                    <a:lnTo>
                      <a:pt x="2073" y="1000"/>
                    </a:lnTo>
                    <a:lnTo>
                      <a:pt x="2073" y="995"/>
                    </a:lnTo>
                    <a:lnTo>
                      <a:pt x="2073" y="993"/>
                    </a:lnTo>
                    <a:lnTo>
                      <a:pt x="2077" y="991"/>
                    </a:lnTo>
                    <a:lnTo>
                      <a:pt x="2079" y="988"/>
                    </a:lnTo>
                    <a:lnTo>
                      <a:pt x="2079" y="984"/>
                    </a:lnTo>
                    <a:lnTo>
                      <a:pt x="2079" y="981"/>
                    </a:lnTo>
                    <a:lnTo>
                      <a:pt x="2080" y="979"/>
                    </a:lnTo>
                    <a:lnTo>
                      <a:pt x="2080" y="975"/>
                    </a:lnTo>
                    <a:lnTo>
                      <a:pt x="2073" y="972"/>
                    </a:lnTo>
                    <a:lnTo>
                      <a:pt x="2073" y="975"/>
                    </a:lnTo>
                    <a:lnTo>
                      <a:pt x="2073" y="981"/>
                    </a:lnTo>
                    <a:lnTo>
                      <a:pt x="2073" y="984"/>
                    </a:lnTo>
                    <a:lnTo>
                      <a:pt x="2070" y="986"/>
                    </a:lnTo>
                    <a:lnTo>
                      <a:pt x="2068" y="988"/>
                    </a:lnTo>
                    <a:lnTo>
                      <a:pt x="2066" y="989"/>
                    </a:lnTo>
                    <a:lnTo>
                      <a:pt x="2066" y="989"/>
                    </a:lnTo>
                    <a:lnTo>
                      <a:pt x="2068" y="993"/>
                    </a:lnTo>
                    <a:lnTo>
                      <a:pt x="2068" y="995"/>
                    </a:lnTo>
                    <a:lnTo>
                      <a:pt x="2066" y="995"/>
                    </a:lnTo>
                    <a:lnTo>
                      <a:pt x="2066" y="998"/>
                    </a:lnTo>
                    <a:lnTo>
                      <a:pt x="2070" y="998"/>
                    </a:lnTo>
                    <a:lnTo>
                      <a:pt x="2072" y="1000"/>
                    </a:lnTo>
                    <a:lnTo>
                      <a:pt x="2072" y="1000"/>
                    </a:lnTo>
                    <a:lnTo>
                      <a:pt x="2072" y="1000"/>
                    </a:lnTo>
                    <a:lnTo>
                      <a:pt x="2072" y="1000"/>
                    </a:lnTo>
                    <a:close/>
                    <a:moveTo>
                      <a:pt x="2068" y="1021"/>
                    </a:moveTo>
                    <a:lnTo>
                      <a:pt x="2068" y="1021"/>
                    </a:lnTo>
                    <a:lnTo>
                      <a:pt x="2070" y="1019"/>
                    </a:lnTo>
                    <a:lnTo>
                      <a:pt x="2068" y="1014"/>
                    </a:lnTo>
                    <a:lnTo>
                      <a:pt x="2068" y="1012"/>
                    </a:lnTo>
                    <a:lnTo>
                      <a:pt x="2066" y="1010"/>
                    </a:lnTo>
                    <a:lnTo>
                      <a:pt x="2066" y="1014"/>
                    </a:lnTo>
                    <a:lnTo>
                      <a:pt x="2066" y="1017"/>
                    </a:lnTo>
                    <a:lnTo>
                      <a:pt x="2068" y="1021"/>
                    </a:lnTo>
                    <a:lnTo>
                      <a:pt x="2068" y="1021"/>
                    </a:lnTo>
                    <a:lnTo>
                      <a:pt x="2068" y="1021"/>
                    </a:lnTo>
                    <a:lnTo>
                      <a:pt x="2068" y="1021"/>
                    </a:lnTo>
                    <a:close/>
                    <a:moveTo>
                      <a:pt x="2070" y="1026"/>
                    </a:moveTo>
                    <a:lnTo>
                      <a:pt x="2072" y="1026"/>
                    </a:lnTo>
                    <a:lnTo>
                      <a:pt x="2070" y="1022"/>
                    </a:lnTo>
                    <a:lnTo>
                      <a:pt x="2068" y="1022"/>
                    </a:lnTo>
                    <a:lnTo>
                      <a:pt x="2066" y="1022"/>
                    </a:lnTo>
                    <a:lnTo>
                      <a:pt x="2066" y="1026"/>
                    </a:lnTo>
                    <a:lnTo>
                      <a:pt x="2070" y="1026"/>
                    </a:lnTo>
                    <a:lnTo>
                      <a:pt x="2070" y="1026"/>
                    </a:lnTo>
                    <a:lnTo>
                      <a:pt x="2070" y="1026"/>
                    </a:lnTo>
                    <a:lnTo>
                      <a:pt x="2070" y="1026"/>
                    </a:lnTo>
                    <a:close/>
                    <a:moveTo>
                      <a:pt x="2063" y="1031"/>
                    </a:moveTo>
                    <a:lnTo>
                      <a:pt x="2063" y="1031"/>
                    </a:lnTo>
                    <a:lnTo>
                      <a:pt x="2063" y="1031"/>
                    </a:lnTo>
                    <a:lnTo>
                      <a:pt x="2063" y="1031"/>
                    </a:lnTo>
                    <a:lnTo>
                      <a:pt x="2063" y="1031"/>
                    </a:lnTo>
                    <a:lnTo>
                      <a:pt x="2063" y="1031"/>
                    </a:lnTo>
                    <a:lnTo>
                      <a:pt x="2063" y="1031"/>
                    </a:lnTo>
                    <a:lnTo>
                      <a:pt x="2063" y="1031"/>
                    </a:lnTo>
                    <a:lnTo>
                      <a:pt x="2063" y="1031"/>
                    </a:lnTo>
                    <a:close/>
                    <a:moveTo>
                      <a:pt x="2066" y="1040"/>
                    </a:moveTo>
                    <a:lnTo>
                      <a:pt x="2066" y="1038"/>
                    </a:lnTo>
                    <a:lnTo>
                      <a:pt x="2068" y="1036"/>
                    </a:lnTo>
                    <a:lnTo>
                      <a:pt x="2068" y="1035"/>
                    </a:lnTo>
                    <a:lnTo>
                      <a:pt x="2066" y="1035"/>
                    </a:lnTo>
                    <a:lnTo>
                      <a:pt x="2066" y="1035"/>
                    </a:lnTo>
                    <a:lnTo>
                      <a:pt x="2066" y="1040"/>
                    </a:lnTo>
                    <a:lnTo>
                      <a:pt x="2066" y="1040"/>
                    </a:lnTo>
                    <a:lnTo>
                      <a:pt x="2066" y="1040"/>
                    </a:lnTo>
                    <a:lnTo>
                      <a:pt x="2066" y="1040"/>
                    </a:lnTo>
                    <a:close/>
                    <a:moveTo>
                      <a:pt x="2061" y="1062"/>
                    </a:moveTo>
                    <a:lnTo>
                      <a:pt x="2063" y="1059"/>
                    </a:lnTo>
                    <a:lnTo>
                      <a:pt x="2061" y="1057"/>
                    </a:lnTo>
                    <a:lnTo>
                      <a:pt x="2061" y="1059"/>
                    </a:lnTo>
                    <a:lnTo>
                      <a:pt x="2061" y="1062"/>
                    </a:lnTo>
                    <a:lnTo>
                      <a:pt x="2061" y="1062"/>
                    </a:lnTo>
                    <a:lnTo>
                      <a:pt x="2061" y="1062"/>
                    </a:lnTo>
                    <a:lnTo>
                      <a:pt x="2061" y="1062"/>
                    </a:lnTo>
                    <a:close/>
                    <a:moveTo>
                      <a:pt x="2061" y="1073"/>
                    </a:moveTo>
                    <a:lnTo>
                      <a:pt x="2061" y="1069"/>
                    </a:lnTo>
                    <a:lnTo>
                      <a:pt x="2061" y="1068"/>
                    </a:lnTo>
                    <a:lnTo>
                      <a:pt x="2058" y="1069"/>
                    </a:lnTo>
                    <a:lnTo>
                      <a:pt x="2061" y="1073"/>
                    </a:lnTo>
                    <a:lnTo>
                      <a:pt x="2061" y="1073"/>
                    </a:lnTo>
                    <a:lnTo>
                      <a:pt x="2061" y="1073"/>
                    </a:lnTo>
                    <a:lnTo>
                      <a:pt x="2061" y="1073"/>
                    </a:lnTo>
                    <a:close/>
                    <a:moveTo>
                      <a:pt x="2058" y="1076"/>
                    </a:moveTo>
                    <a:lnTo>
                      <a:pt x="2061" y="1078"/>
                    </a:lnTo>
                    <a:lnTo>
                      <a:pt x="2061" y="1076"/>
                    </a:lnTo>
                    <a:lnTo>
                      <a:pt x="2058" y="1076"/>
                    </a:lnTo>
                    <a:lnTo>
                      <a:pt x="2058" y="1076"/>
                    </a:lnTo>
                    <a:lnTo>
                      <a:pt x="2058" y="1076"/>
                    </a:lnTo>
                    <a:lnTo>
                      <a:pt x="2058" y="1076"/>
                    </a:lnTo>
                    <a:close/>
                    <a:moveTo>
                      <a:pt x="2056" y="1082"/>
                    </a:moveTo>
                    <a:lnTo>
                      <a:pt x="2058" y="1082"/>
                    </a:lnTo>
                    <a:lnTo>
                      <a:pt x="2058" y="1082"/>
                    </a:lnTo>
                    <a:lnTo>
                      <a:pt x="2058" y="1082"/>
                    </a:lnTo>
                    <a:lnTo>
                      <a:pt x="2058" y="1082"/>
                    </a:lnTo>
                    <a:lnTo>
                      <a:pt x="2056" y="1082"/>
                    </a:lnTo>
                    <a:lnTo>
                      <a:pt x="2056" y="1082"/>
                    </a:lnTo>
                    <a:lnTo>
                      <a:pt x="2056" y="1082"/>
                    </a:lnTo>
                    <a:lnTo>
                      <a:pt x="2056" y="1082"/>
                    </a:lnTo>
                    <a:close/>
                    <a:moveTo>
                      <a:pt x="2054" y="1095"/>
                    </a:moveTo>
                    <a:lnTo>
                      <a:pt x="2056" y="1094"/>
                    </a:lnTo>
                    <a:lnTo>
                      <a:pt x="2056" y="1087"/>
                    </a:lnTo>
                    <a:lnTo>
                      <a:pt x="2054" y="1087"/>
                    </a:lnTo>
                    <a:lnTo>
                      <a:pt x="2054" y="1090"/>
                    </a:lnTo>
                    <a:lnTo>
                      <a:pt x="2052" y="1095"/>
                    </a:lnTo>
                    <a:lnTo>
                      <a:pt x="2054" y="1095"/>
                    </a:lnTo>
                    <a:lnTo>
                      <a:pt x="2054" y="1095"/>
                    </a:lnTo>
                    <a:lnTo>
                      <a:pt x="2054" y="1095"/>
                    </a:lnTo>
                    <a:lnTo>
                      <a:pt x="2054" y="1095"/>
                    </a:lnTo>
                    <a:close/>
                    <a:moveTo>
                      <a:pt x="2025" y="1135"/>
                    </a:moveTo>
                    <a:lnTo>
                      <a:pt x="2026" y="1135"/>
                    </a:lnTo>
                    <a:lnTo>
                      <a:pt x="2030" y="1132"/>
                    </a:lnTo>
                    <a:lnTo>
                      <a:pt x="2032" y="1127"/>
                    </a:lnTo>
                    <a:lnTo>
                      <a:pt x="2035" y="1125"/>
                    </a:lnTo>
                    <a:lnTo>
                      <a:pt x="2035" y="1122"/>
                    </a:lnTo>
                    <a:lnTo>
                      <a:pt x="2035" y="1118"/>
                    </a:lnTo>
                    <a:lnTo>
                      <a:pt x="2039" y="1113"/>
                    </a:lnTo>
                    <a:lnTo>
                      <a:pt x="2039" y="1115"/>
                    </a:lnTo>
                    <a:lnTo>
                      <a:pt x="2033" y="1115"/>
                    </a:lnTo>
                    <a:lnTo>
                      <a:pt x="2032" y="1118"/>
                    </a:lnTo>
                    <a:lnTo>
                      <a:pt x="2032" y="1120"/>
                    </a:lnTo>
                    <a:lnTo>
                      <a:pt x="2030" y="1123"/>
                    </a:lnTo>
                    <a:lnTo>
                      <a:pt x="2028" y="1125"/>
                    </a:lnTo>
                    <a:lnTo>
                      <a:pt x="2028" y="1127"/>
                    </a:lnTo>
                    <a:lnTo>
                      <a:pt x="2025" y="1130"/>
                    </a:lnTo>
                    <a:lnTo>
                      <a:pt x="2025" y="1135"/>
                    </a:lnTo>
                    <a:lnTo>
                      <a:pt x="2025" y="1135"/>
                    </a:lnTo>
                    <a:lnTo>
                      <a:pt x="2025" y="1135"/>
                    </a:lnTo>
                    <a:lnTo>
                      <a:pt x="2025" y="1135"/>
                    </a:lnTo>
                    <a:close/>
                    <a:moveTo>
                      <a:pt x="1993" y="1172"/>
                    </a:moveTo>
                    <a:lnTo>
                      <a:pt x="1993" y="1172"/>
                    </a:lnTo>
                    <a:lnTo>
                      <a:pt x="1995" y="1169"/>
                    </a:lnTo>
                    <a:lnTo>
                      <a:pt x="1997" y="1167"/>
                    </a:lnTo>
                    <a:lnTo>
                      <a:pt x="1997" y="1162"/>
                    </a:lnTo>
                    <a:lnTo>
                      <a:pt x="1999" y="1160"/>
                    </a:lnTo>
                    <a:lnTo>
                      <a:pt x="1999" y="1158"/>
                    </a:lnTo>
                    <a:lnTo>
                      <a:pt x="2000" y="1156"/>
                    </a:lnTo>
                    <a:lnTo>
                      <a:pt x="2002" y="1158"/>
                    </a:lnTo>
                    <a:lnTo>
                      <a:pt x="2004" y="1155"/>
                    </a:lnTo>
                    <a:lnTo>
                      <a:pt x="2007" y="1149"/>
                    </a:lnTo>
                    <a:lnTo>
                      <a:pt x="2011" y="1146"/>
                    </a:lnTo>
                    <a:lnTo>
                      <a:pt x="2013" y="1146"/>
                    </a:lnTo>
                    <a:lnTo>
                      <a:pt x="2016" y="1144"/>
                    </a:lnTo>
                    <a:lnTo>
                      <a:pt x="2016" y="1141"/>
                    </a:lnTo>
                    <a:lnTo>
                      <a:pt x="2016" y="1135"/>
                    </a:lnTo>
                    <a:lnTo>
                      <a:pt x="2013" y="1137"/>
                    </a:lnTo>
                    <a:lnTo>
                      <a:pt x="2011" y="1141"/>
                    </a:lnTo>
                    <a:lnTo>
                      <a:pt x="2009" y="1144"/>
                    </a:lnTo>
                    <a:lnTo>
                      <a:pt x="2007" y="1144"/>
                    </a:lnTo>
                    <a:lnTo>
                      <a:pt x="2004" y="1146"/>
                    </a:lnTo>
                    <a:lnTo>
                      <a:pt x="2002" y="1146"/>
                    </a:lnTo>
                    <a:lnTo>
                      <a:pt x="2002" y="1144"/>
                    </a:lnTo>
                    <a:lnTo>
                      <a:pt x="2000" y="1144"/>
                    </a:lnTo>
                    <a:lnTo>
                      <a:pt x="1999" y="1146"/>
                    </a:lnTo>
                    <a:lnTo>
                      <a:pt x="2000" y="1148"/>
                    </a:lnTo>
                    <a:lnTo>
                      <a:pt x="1999" y="1151"/>
                    </a:lnTo>
                    <a:lnTo>
                      <a:pt x="1997" y="1155"/>
                    </a:lnTo>
                    <a:lnTo>
                      <a:pt x="1995" y="1155"/>
                    </a:lnTo>
                    <a:lnTo>
                      <a:pt x="1995" y="1156"/>
                    </a:lnTo>
                    <a:lnTo>
                      <a:pt x="1995" y="1160"/>
                    </a:lnTo>
                    <a:lnTo>
                      <a:pt x="1993" y="1162"/>
                    </a:lnTo>
                    <a:lnTo>
                      <a:pt x="1993" y="1163"/>
                    </a:lnTo>
                    <a:lnTo>
                      <a:pt x="1993" y="1163"/>
                    </a:lnTo>
                    <a:lnTo>
                      <a:pt x="1993" y="1167"/>
                    </a:lnTo>
                    <a:lnTo>
                      <a:pt x="1993" y="1169"/>
                    </a:lnTo>
                    <a:lnTo>
                      <a:pt x="1993" y="1172"/>
                    </a:lnTo>
                    <a:lnTo>
                      <a:pt x="1993" y="1172"/>
                    </a:lnTo>
                    <a:lnTo>
                      <a:pt x="1993" y="1172"/>
                    </a:lnTo>
                    <a:lnTo>
                      <a:pt x="1993" y="1172"/>
                    </a:lnTo>
                    <a:close/>
                    <a:moveTo>
                      <a:pt x="1978" y="1195"/>
                    </a:moveTo>
                    <a:lnTo>
                      <a:pt x="1978" y="1195"/>
                    </a:lnTo>
                    <a:lnTo>
                      <a:pt x="1978" y="1191"/>
                    </a:lnTo>
                    <a:lnTo>
                      <a:pt x="1980" y="1182"/>
                    </a:lnTo>
                    <a:lnTo>
                      <a:pt x="1981" y="1181"/>
                    </a:lnTo>
                    <a:lnTo>
                      <a:pt x="1985" y="1177"/>
                    </a:lnTo>
                    <a:lnTo>
                      <a:pt x="1985" y="1174"/>
                    </a:lnTo>
                    <a:lnTo>
                      <a:pt x="1985" y="1174"/>
                    </a:lnTo>
                    <a:lnTo>
                      <a:pt x="1981" y="1174"/>
                    </a:lnTo>
                    <a:lnTo>
                      <a:pt x="1981" y="1174"/>
                    </a:lnTo>
                    <a:lnTo>
                      <a:pt x="1980" y="1172"/>
                    </a:lnTo>
                    <a:lnTo>
                      <a:pt x="1978" y="1172"/>
                    </a:lnTo>
                    <a:lnTo>
                      <a:pt x="1978" y="1177"/>
                    </a:lnTo>
                    <a:lnTo>
                      <a:pt x="1976" y="1181"/>
                    </a:lnTo>
                    <a:lnTo>
                      <a:pt x="1976" y="1186"/>
                    </a:lnTo>
                    <a:lnTo>
                      <a:pt x="1974" y="1189"/>
                    </a:lnTo>
                    <a:lnTo>
                      <a:pt x="1976" y="1191"/>
                    </a:lnTo>
                    <a:lnTo>
                      <a:pt x="1978" y="1195"/>
                    </a:lnTo>
                    <a:lnTo>
                      <a:pt x="1978" y="1195"/>
                    </a:lnTo>
                    <a:lnTo>
                      <a:pt x="1978" y="1195"/>
                    </a:lnTo>
                    <a:lnTo>
                      <a:pt x="1978" y="1195"/>
                    </a:lnTo>
                    <a:close/>
                    <a:moveTo>
                      <a:pt x="33" y="922"/>
                    </a:moveTo>
                    <a:lnTo>
                      <a:pt x="33" y="922"/>
                    </a:lnTo>
                    <a:lnTo>
                      <a:pt x="33" y="925"/>
                    </a:lnTo>
                    <a:lnTo>
                      <a:pt x="37" y="925"/>
                    </a:lnTo>
                    <a:lnTo>
                      <a:pt x="37" y="925"/>
                    </a:lnTo>
                    <a:lnTo>
                      <a:pt x="33" y="922"/>
                    </a:lnTo>
                    <a:lnTo>
                      <a:pt x="33" y="922"/>
                    </a:lnTo>
                    <a:lnTo>
                      <a:pt x="33" y="922"/>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grpSp>
            <p:nvGrpSpPr>
              <p:cNvPr id="212" name="Groupe 219">
                <a:extLst>
                  <a:ext uri="{FF2B5EF4-FFF2-40B4-BE49-F238E27FC236}">
                    <a16:creationId xmlns:a16="http://schemas.microsoft.com/office/drawing/2014/main" id="{FAD924E2-592F-A5C0-287C-ABD850AD55D5}"/>
                  </a:ext>
                </a:extLst>
              </p:cNvPr>
              <p:cNvGrpSpPr/>
              <p:nvPr/>
            </p:nvGrpSpPr>
            <p:grpSpPr>
              <a:xfrm>
                <a:off x="4556126" y="1839915"/>
                <a:ext cx="601663" cy="736600"/>
                <a:chOff x="4556125" y="1839913"/>
                <a:chExt cx="601663" cy="736600"/>
              </a:xfrm>
              <a:grpFill/>
            </p:grpSpPr>
            <p:sp>
              <p:nvSpPr>
                <p:cNvPr id="232" name="Freeform 8">
                  <a:extLst>
                    <a:ext uri="{FF2B5EF4-FFF2-40B4-BE49-F238E27FC236}">
                      <a16:creationId xmlns:a16="http://schemas.microsoft.com/office/drawing/2014/main" id="{D2D3653A-E10E-D112-381D-608521BE084D}"/>
                    </a:ext>
                  </a:extLst>
                </p:cNvPr>
                <p:cNvSpPr>
                  <a:spLocks noEditPoints="1"/>
                </p:cNvSpPr>
                <p:nvPr/>
              </p:nvSpPr>
              <p:spPr bwMode="auto">
                <a:xfrm>
                  <a:off x="4556125" y="1839913"/>
                  <a:ext cx="549275" cy="635000"/>
                </a:xfrm>
                <a:custGeom>
                  <a:avLst/>
                  <a:gdLst/>
                  <a:ahLst/>
                  <a:cxnLst>
                    <a:cxn ang="0">
                      <a:pos x="329" y="45"/>
                    </a:cxn>
                    <a:cxn ang="0">
                      <a:pos x="343" y="21"/>
                    </a:cxn>
                    <a:cxn ang="0">
                      <a:pos x="310" y="11"/>
                    </a:cxn>
                    <a:cxn ang="0">
                      <a:pos x="296" y="14"/>
                    </a:cxn>
                    <a:cxn ang="0">
                      <a:pos x="287" y="11"/>
                    </a:cxn>
                    <a:cxn ang="0">
                      <a:pos x="270" y="14"/>
                    </a:cxn>
                    <a:cxn ang="0">
                      <a:pos x="258" y="11"/>
                    </a:cxn>
                    <a:cxn ang="0">
                      <a:pos x="240" y="32"/>
                    </a:cxn>
                    <a:cxn ang="0">
                      <a:pos x="214" y="42"/>
                    </a:cxn>
                    <a:cxn ang="0">
                      <a:pos x="200" y="65"/>
                    </a:cxn>
                    <a:cxn ang="0">
                      <a:pos x="186" y="70"/>
                    </a:cxn>
                    <a:cxn ang="0">
                      <a:pos x="164" y="78"/>
                    </a:cxn>
                    <a:cxn ang="0">
                      <a:pos x="165" y="96"/>
                    </a:cxn>
                    <a:cxn ang="0">
                      <a:pos x="141" y="108"/>
                    </a:cxn>
                    <a:cxn ang="0">
                      <a:pos x="143" y="131"/>
                    </a:cxn>
                    <a:cxn ang="0">
                      <a:pos x="124" y="143"/>
                    </a:cxn>
                    <a:cxn ang="0">
                      <a:pos x="112" y="164"/>
                    </a:cxn>
                    <a:cxn ang="0">
                      <a:pos x="108" y="186"/>
                    </a:cxn>
                    <a:cxn ang="0">
                      <a:pos x="96" y="209"/>
                    </a:cxn>
                    <a:cxn ang="0">
                      <a:pos x="73" y="238"/>
                    </a:cxn>
                    <a:cxn ang="0">
                      <a:pos x="92" y="240"/>
                    </a:cxn>
                    <a:cxn ang="0">
                      <a:pos x="66" y="252"/>
                    </a:cxn>
                    <a:cxn ang="0">
                      <a:pos x="46" y="261"/>
                    </a:cxn>
                    <a:cxn ang="0">
                      <a:pos x="44" y="273"/>
                    </a:cxn>
                    <a:cxn ang="0">
                      <a:pos x="25" y="284"/>
                    </a:cxn>
                    <a:cxn ang="0">
                      <a:pos x="25" y="298"/>
                    </a:cxn>
                    <a:cxn ang="0">
                      <a:pos x="6" y="311"/>
                    </a:cxn>
                    <a:cxn ang="0">
                      <a:pos x="39" y="315"/>
                    </a:cxn>
                    <a:cxn ang="0">
                      <a:pos x="7" y="322"/>
                    </a:cxn>
                    <a:cxn ang="0">
                      <a:pos x="28" y="332"/>
                    </a:cxn>
                    <a:cxn ang="0">
                      <a:pos x="14" y="353"/>
                    </a:cxn>
                    <a:cxn ang="0">
                      <a:pos x="25" y="378"/>
                    </a:cxn>
                    <a:cxn ang="0">
                      <a:pos x="46" y="397"/>
                    </a:cxn>
                    <a:cxn ang="0">
                      <a:pos x="68" y="362"/>
                    </a:cxn>
                    <a:cxn ang="0">
                      <a:pos x="86" y="348"/>
                    </a:cxn>
                    <a:cxn ang="0">
                      <a:pos x="112" y="339"/>
                    </a:cxn>
                    <a:cxn ang="0">
                      <a:pos x="124" y="228"/>
                    </a:cxn>
                    <a:cxn ang="0">
                      <a:pos x="157" y="115"/>
                    </a:cxn>
                    <a:cxn ang="0">
                      <a:pos x="200" y="89"/>
                    </a:cxn>
                    <a:cxn ang="0">
                      <a:pos x="247" y="82"/>
                    </a:cxn>
                    <a:cxn ang="0">
                      <a:pos x="292" y="38"/>
                    </a:cxn>
                    <a:cxn ang="0">
                      <a:pos x="6" y="350"/>
                    </a:cxn>
                    <a:cxn ang="0">
                      <a:pos x="0" y="325"/>
                    </a:cxn>
                    <a:cxn ang="0">
                      <a:pos x="0" y="334"/>
                    </a:cxn>
                    <a:cxn ang="0">
                      <a:pos x="2" y="292"/>
                    </a:cxn>
                    <a:cxn ang="0">
                      <a:pos x="47" y="258"/>
                    </a:cxn>
                    <a:cxn ang="0">
                      <a:pos x="51" y="252"/>
                    </a:cxn>
                    <a:cxn ang="0">
                      <a:pos x="86" y="209"/>
                    </a:cxn>
                    <a:cxn ang="0">
                      <a:pos x="105" y="176"/>
                    </a:cxn>
                    <a:cxn ang="0">
                      <a:pos x="103" y="120"/>
                    </a:cxn>
                    <a:cxn ang="0">
                      <a:pos x="117" y="105"/>
                    </a:cxn>
                    <a:cxn ang="0">
                      <a:pos x="134" y="89"/>
                    </a:cxn>
                    <a:cxn ang="0">
                      <a:pos x="143" y="77"/>
                    </a:cxn>
                    <a:cxn ang="0">
                      <a:pos x="148" y="89"/>
                    </a:cxn>
                    <a:cxn ang="0">
                      <a:pos x="169" y="66"/>
                    </a:cxn>
                    <a:cxn ang="0">
                      <a:pos x="169" y="66"/>
                    </a:cxn>
                    <a:cxn ang="0">
                      <a:pos x="178" y="44"/>
                    </a:cxn>
                    <a:cxn ang="0">
                      <a:pos x="188" y="44"/>
                    </a:cxn>
                    <a:cxn ang="0">
                      <a:pos x="205" y="38"/>
                    </a:cxn>
                    <a:cxn ang="0">
                      <a:pos x="233" y="32"/>
                    </a:cxn>
                    <a:cxn ang="0">
                      <a:pos x="240" y="23"/>
                    </a:cxn>
                    <a:cxn ang="0">
                      <a:pos x="259" y="7"/>
                    </a:cxn>
                  </a:cxnLst>
                  <a:rect l="0" t="0" r="r" b="b"/>
                  <a:pathLst>
                    <a:path w="346" h="400">
                      <a:moveTo>
                        <a:pt x="320" y="72"/>
                      </a:moveTo>
                      <a:lnTo>
                        <a:pt x="324" y="70"/>
                      </a:lnTo>
                      <a:lnTo>
                        <a:pt x="324" y="65"/>
                      </a:lnTo>
                      <a:lnTo>
                        <a:pt x="327" y="61"/>
                      </a:lnTo>
                      <a:lnTo>
                        <a:pt x="331" y="61"/>
                      </a:lnTo>
                      <a:lnTo>
                        <a:pt x="334" y="58"/>
                      </a:lnTo>
                      <a:lnTo>
                        <a:pt x="332" y="52"/>
                      </a:lnTo>
                      <a:lnTo>
                        <a:pt x="336" y="51"/>
                      </a:lnTo>
                      <a:lnTo>
                        <a:pt x="339" y="52"/>
                      </a:lnTo>
                      <a:lnTo>
                        <a:pt x="343" y="51"/>
                      </a:lnTo>
                      <a:lnTo>
                        <a:pt x="341" y="47"/>
                      </a:lnTo>
                      <a:lnTo>
                        <a:pt x="341" y="45"/>
                      </a:lnTo>
                      <a:lnTo>
                        <a:pt x="337" y="44"/>
                      </a:lnTo>
                      <a:lnTo>
                        <a:pt x="337" y="44"/>
                      </a:lnTo>
                      <a:lnTo>
                        <a:pt x="336" y="45"/>
                      </a:lnTo>
                      <a:lnTo>
                        <a:pt x="336" y="47"/>
                      </a:lnTo>
                      <a:lnTo>
                        <a:pt x="334" y="45"/>
                      </a:lnTo>
                      <a:lnTo>
                        <a:pt x="332" y="44"/>
                      </a:lnTo>
                      <a:lnTo>
                        <a:pt x="331" y="44"/>
                      </a:lnTo>
                      <a:lnTo>
                        <a:pt x="332" y="45"/>
                      </a:lnTo>
                      <a:lnTo>
                        <a:pt x="331" y="49"/>
                      </a:lnTo>
                      <a:lnTo>
                        <a:pt x="329" y="49"/>
                      </a:lnTo>
                      <a:lnTo>
                        <a:pt x="329" y="45"/>
                      </a:lnTo>
                      <a:lnTo>
                        <a:pt x="327" y="47"/>
                      </a:lnTo>
                      <a:lnTo>
                        <a:pt x="327" y="49"/>
                      </a:lnTo>
                      <a:lnTo>
                        <a:pt x="324" y="47"/>
                      </a:lnTo>
                      <a:lnTo>
                        <a:pt x="324" y="44"/>
                      </a:lnTo>
                      <a:lnTo>
                        <a:pt x="324" y="42"/>
                      </a:lnTo>
                      <a:lnTo>
                        <a:pt x="322" y="38"/>
                      </a:lnTo>
                      <a:lnTo>
                        <a:pt x="320" y="38"/>
                      </a:lnTo>
                      <a:lnTo>
                        <a:pt x="315" y="38"/>
                      </a:lnTo>
                      <a:lnTo>
                        <a:pt x="315" y="38"/>
                      </a:lnTo>
                      <a:lnTo>
                        <a:pt x="310" y="38"/>
                      </a:lnTo>
                      <a:lnTo>
                        <a:pt x="308" y="33"/>
                      </a:lnTo>
                      <a:lnTo>
                        <a:pt x="310" y="33"/>
                      </a:lnTo>
                      <a:lnTo>
                        <a:pt x="315" y="37"/>
                      </a:lnTo>
                      <a:lnTo>
                        <a:pt x="318" y="33"/>
                      </a:lnTo>
                      <a:lnTo>
                        <a:pt x="322" y="37"/>
                      </a:lnTo>
                      <a:lnTo>
                        <a:pt x="327" y="37"/>
                      </a:lnTo>
                      <a:lnTo>
                        <a:pt x="332" y="33"/>
                      </a:lnTo>
                      <a:lnTo>
                        <a:pt x="336" y="30"/>
                      </a:lnTo>
                      <a:lnTo>
                        <a:pt x="343" y="28"/>
                      </a:lnTo>
                      <a:lnTo>
                        <a:pt x="346" y="25"/>
                      </a:lnTo>
                      <a:lnTo>
                        <a:pt x="346" y="25"/>
                      </a:lnTo>
                      <a:lnTo>
                        <a:pt x="344" y="23"/>
                      </a:lnTo>
                      <a:lnTo>
                        <a:pt x="343" y="21"/>
                      </a:lnTo>
                      <a:lnTo>
                        <a:pt x="341" y="21"/>
                      </a:lnTo>
                      <a:lnTo>
                        <a:pt x="337" y="21"/>
                      </a:lnTo>
                      <a:lnTo>
                        <a:pt x="332" y="18"/>
                      </a:lnTo>
                      <a:lnTo>
                        <a:pt x="331" y="18"/>
                      </a:lnTo>
                      <a:lnTo>
                        <a:pt x="327" y="21"/>
                      </a:lnTo>
                      <a:lnTo>
                        <a:pt x="327" y="21"/>
                      </a:lnTo>
                      <a:lnTo>
                        <a:pt x="327" y="19"/>
                      </a:lnTo>
                      <a:lnTo>
                        <a:pt x="329" y="18"/>
                      </a:lnTo>
                      <a:lnTo>
                        <a:pt x="329" y="16"/>
                      </a:lnTo>
                      <a:lnTo>
                        <a:pt x="327" y="14"/>
                      </a:lnTo>
                      <a:lnTo>
                        <a:pt x="324" y="14"/>
                      </a:lnTo>
                      <a:lnTo>
                        <a:pt x="324" y="14"/>
                      </a:lnTo>
                      <a:lnTo>
                        <a:pt x="322" y="18"/>
                      </a:lnTo>
                      <a:lnTo>
                        <a:pt x="320" y="18"/>
                      </a:lnTo>
                      <a:lnTo>
                        <a:pt x="320" y="14"/>
                      </a:lnTo>
                      <a:lnTo>
                        <a:pt x="318" y="14"/>
                      </a:lnTo>
                      <a:lnTo>
                        <a:pt x="315" y="18"/>
                      </a:lnTo>
                      <a:lnTo>
                        <a:pt x="315" y="18"/>
                      </a:lnTo>
                      <a:lnTo>
                        <a:pt x="315" y="14"/>
                      </a:lnTo>
                      <a:lnTo>
                        <a:pt x="315" y="14"/>
                      </a:lnTo>
                      <a:lnTo>
                        <a:pt x="315" y="11"/>
                      </a:lnTo>
                      <a:lnTo>
                        <a:pt x="313" y="11"/>
                      </a:lnTo>
                      <a:lnTo>
                        <a:pt x="310" y="11"/>
                      </a:lnTo>
                      <a:lnTo>
                        <a:pt x="308" y="11"/>
                      </a:lnTo>
                      <a:lnTo>
                        <a:pt x="308" y="16"/>
                      </a:lnTo>
                      <a:lnTo>
                        <a:pt x="304" y="16"/>
                      </a:lnTo>
                      <a:lnTo>
                        <a:pt x="304" y="18"/>
                      </a:lnTo>
                      <a:lnTo>
                        <a:pt x="308" y="23"/>
                      </a:lnTo>
                      <a:lnTo>
                        <a:pt x="306" y="25"/>
                      </a:lnTo>
                      <a:lnTo>
                        <a:pt x="304" y="26"/>
                      </a:lnTo>
                      <a:lnTo>
                        <a:pt x="304" y="25"/>
                      </a:lnTo>
                      <a:lnTo>
                        <a:pt x="301" y="25"/>
                      </a:lnTo>
                      <a:lnTo>
                        <a:pt x="301" y="25"/>
                      </a:lnTo>
                      <a:lnTo>
                        <a:pt x="298" y="25"/>
                      </a:lnTo>
                      <a:lnTo>
                        <a:pt x="296" y="26"/>
                      </a:lnTo>
                      <a:lnTo>
                        <a:pt x="298" y="21"/>
                      </a:lnTo>
                      <a:lnTo>
                        <a:pt x="301" y="21"/>
                      </a:lnTo>
                      <a:lnTo>
                        <a:pt x="301" y="18"/>
                      </a:lnTo>
                      <a:lnTo>
                        <a:pt x="301" y="16"/>
                      </a:lnTo>
                      <a:lnTo>
                        <a:pt x="301" y="16"/>
                      </a:lnTo>
                      <a:lnTo>
                        <a:pt x="296" y="19"/>
                      </a:lnTo>
                      <a:lnTo>
                        <a:pt x="296" y="18"/>
                      </a:lnTo>
                      <a:lnTo>
                        <a:pt x="296" y="16"/>
                      </a:lnTo>
                      <a:lnTo>
                        <a:pt x="296" y="14"/>
                      </a:lnTo>
                      <a:lnTo>
                        <a:pt x="298" y="14"/>
                      </a:lnTo>
                      <a:lnTo>
                        <a:pt x="296" y="14"/>
                      </a:lnTo>
                      <a:lnTo>
                        <a:pt x="292" y="11"/>
                      </a:lnTo>
                      <a:lnTo>
                        <a:pt x="296" y="11"/>
                      </a:lnTo>
                      <a:lnTo>
                        <a:pt x="298" y="11"/>
                      </a:lnTo>
                      <a:lnTo>
                        <a:pt x="301" y="11"/>
                      </a:lnTo>
                      <a:lnTo>
                        <a:pt x="304" y="7"/>
                      </a:lnTo>
                      <a:lnTo>
                        <a:pt x="304" y="5"/>
                      </a:lnTo>
                      <a:lnTo>
                        <a:pt x="301" y="5"/>
                      </a:lnTo>
                      <a:lnTo>
                        <a:pt x="298" y="5"/>
                      </a:lnTo>
                      <a:lnTo>
                        <a:pt x="298" y="2"/>
                      </a:lnTo>
                      <a:lnTo>
                        <a:pt x="298" y="0"/>
                      </a:lnTo>
                      <a:lnTo>
                        <a:pt x="296" y="2"/>
                      </a:lnTo>
                      <a:lnTo>
                        <a:pt x="292" y="2"/>
                      </a:lnTo>
                      <a:lnTo>
                        <a:pt x="292" y="0"/>
                      </a:lnTo>
                      <a:lnTo>
                        <a:pt x="289" y="2"/>
                      </a:lnTo>
                      <a:lnTo>
                        <a:pt x="289" y="2"/>
                      </a:lnTo>
                      <a:lnTo>
                        <a:pt x="292" y="7"/>
                      </a:lnTo>
                      <a:lnTo>
                        <a:pt x="291" y="9"/>
                      </a:lnTo>
                      <a:lnTo>
                        <a:pt x="289" y="9"/>
                      </a:lnTo>
                      <a:lnTo>
                        <a:pt x="285" y="5"/>
                      </a:lnTo>
                      <a:lnTo>
                        <a:pt x="284" y="7"/>
                      </a:lnTo>
                      <a:lnTo>
                        <a:pt x="284" y="9"/>
                      </a:lnTo>
                      <a:lnTo>
                        <a:pt x="284" y="11"/>
                      </a:lnTo>
                      <a:lnTo>
                        <a:pt x="287" y="11"/>
                      </a:lnTo>
                      <a:lnTo>
                        <a:pt x="289" y="11"/>
                      </a:lnTo>
                      <a:lnTo>
                        <a:pt x="289" y="14"/>
                      </a:lnTo>
                      <a:lnTo>
                        <a:pt x="285" y="14"/>
                      </a:lnTo>
                      <a:lnTo>
                        <a:pt x="285" y="16"/>
                      </a:lnTo>
                      <a:lnTo>
                        <a:pt x="284" y="16"/>
                      </a:lnTo>
                      <a:lnTo>
                        <a:pt x="284" y="19"/>
                      </a:lnTo>
                      <a:lnTo>
                        <a:pt x="284" y="19"/>
                      </a:lnTo>
                      <a:lnTo>
                        <a:pt x="282" y="21"/>
                      </a:lnTo>
                      <a:lnTo>
                        <a:pt x="284" y="25"/>
                      </a:lnTo>
                      <a:lnTo>
                        <a:pt x="282" y="26"/>
                      </a:lnTo>
                      <a:lnTo>
                        <a:pt x="282" y="25"/>
                      </a:lnTo>
                      <a:lnTo>
                        <a:pt x="278" y="26"/>
                      </a:lnTo>
                      <a:lnTo>
                        <a:pt x="277" y="28"/>
                      </a:lnTo>
                      <a:lnTo>
                        <a:pt x="275" y="30"/>
                      </a:lnTo>
                      <a:lnTo>
                        <a:pt x="275" y="26"/>
                      </a:lnTo>
                      <a:lnTo>
                        <a:pt x="278" y="19"/>
                      </a:lnTo>
                      <a:lnTo>
                        <a:pt x="275" y="18"/>
                      </a:lnTo>
                      <a:lnTo>
                        <a:pt x="275" y="18"/>
                      </a:lnTo>
                      <a:lnTo>
                        <a:pt x="277" y="14"/>
                      </a:lnTo>
                      <a:lnTo>
                        <a:pt x="277" y="11"/>
                      </a:lnTo>
                      <a:lnTo>
                        <a:pt x="277" y="9"/>
                      </a:lnTo>
                      <a:lnTo>
                        <a:pt x="275" y="9"/>
                      </a:lnTo>
                      <a:lnTo>
                        <a:pt x="270" y="14"/>
                      </a:lnTo>
                      <a:lnTo>
                        <a:pt x="270" y="19"/>
                      </a:lnTo>
                      <a:lnTo>
                        <a:pt x="266" y="26"/>
                      </a:lnTo>
                      <a:lnTo>
                        <a:pt x="266" y="30"/>
                      </a:lnTo>
                      <a:lnTo>
                        <a:pt x="266" y="32"/>
                      </a:lnTo>
                      <a:lnTo>
                        <a:pt x="266" y="33"/>
                      </a:lnTo>
                      <a:lnTo>
                        <a:pt x="261" y="38"/>
                      </a:lnTo>
                      <a:lnTo>
                        <a:pt x="259" y="42"/>
                      </a:lnTo>
                      <a:lnTo>
                        <a:pt x="259" y="38"/>
                      </a:lnTo>
                      <a:lnTo>
                        <a:pt x="258" y="37"/>
                      </a:lnTo>
                      <a:lnTo>
                        <a:pt x="261" y="32"/>
                      </a:lnTo>
                      <a:lnTo>
                        <a:pt x="261" y="28"/>
                      </a:lnTo>
                      <a:lnTo>
                        <a:pt x="263" y="26"/>
                      </a:lnTo>
                      <a:lnTo>
                        <a:pt x="261" y="23"/>
                      </a:lnTo>
                      <a:lnTo>
                        <a:pt x="266" y="18"/>
                      </a:lnTo>
                      <a:lnTo>
                        <a:pt x="266" y="14"/>
                      </a:lnTo>
                      <a:lnTo>
                        <a:pt x="268" y="14"/>
                      </a:lnTo>
                      <a:lnTo>
                        <a:pt x="268" y="11"/>
                      </a:lnTo>
                      <a:lnTo>
                        <a:pt x="265" y="11"/>
                      </a:lnTo>
                      <a:lnTo>
                        <a:pt x="261" y="9"/>
                      </a:lnTo>
                      <a:lnTo>
                        <a:pt x="259" y="11"/>
                      </a:lnTo>
                      <a:lnTo>
                        <a:pt x="261" y="11"/>
                      </a:lnTo>
                      <a:lnTo>
                        <a:pt x="259" y="14"/>
                      </a:lnTo>
                      <a:lnTo>
                        <a:pt x="258" y="11"/>
                      </a:lnTo>
                      <a:lnTo>
                        <a:pt x="256" y="11"/>
                      </a:lnTo>
                      <a:lnTo>
                        <a:pt x="252" y="9"/>
                      </a:lnTo>
                      <a:lnTo>
                        <a:pt x="251" y="11"/>
                      </a:lnTo>
                      <a:lnTo>
                        <a:pt x="251" y="14"/>
                      </a:lnTo>
                      <a:lnTo>
                        <a:pt x="251" y="16"/>
                      </a:lnTo>
                      <a:lnTo>
                        <a:pt x="251" y="14"/>
                      </a:lnTo>
                      <a:lnTo>
                        <a:pt x="247" y="14"/>
                      </a:lnTo>
                      <a:lnTo>
                        <a:pt x="247" y="14"/>
                      </a:lnTo>
                      <a:lnTo>
                        <a:pt x="247" y="16"/>
                      </a:lnTo>
                      <a:lnTo>
                        <a:pt x="251" y="18"/>
                      </a:lnTo>
                      <a:lnTo>
                        <a:pt x="251" y="21"/>
                      </a:lnTo>
                      <a:lnTo>
                        <a:pt x="251" y="23"/>
                      </a:lnTo>
                      <a:lnTo>
                        <a:pt x="247" y="19"/>
                      </a:lnTo>
                      <a:lnTo>
                        <a:pt x="247" y="23"/>
                      </a:lnTo>
                      <a:lnTo>
                        <a:pt x="247" y="25"/>
                      </a:lnTo>
                      <a:lnTo>
                        <a:pt x="247" y="26"/>
                      </a:lnTo>
                      <a:lnTo>
                        <a:pt x="247" y="26"/>
                      </a:lnTo>
                      <a:lnTo>
                        <a:pt x="242" y="25"/>
                      </a:lnTo>
                      <a:lnTo>
                        <a:pt x="242" y="25"/>
                      </a:lnTo>
                      <a:lnTo>
                        <a:pt x="240" y="28"/>
                      </a:lnTo>
                      <a:lnTo>
                        <a:pt x="238" y="30"/>
                      </a:lnTo>
                      <a:lnTo>
                        <a:pt x="238" y="32"/>
                      </a:lnTo>
                      <a:lnTo>
                        <a:pt x="240" y="32"/>
                      </a:lnTo>
                      <a:lnTo>
                        <a:pt x="237" y="33"/>
                      </a:lnTo>
                      <a:lnTo>
                        <a:pt x="235" y="37"/>
                      </a:lnTo>
                      <a:lnTo>
                        <a:pt x="238" y="38"/>
                      </a:lnTo>
                      <a:lnTo>
                        <a:pt x="237" y="42"/>
                      </a:lnTo>
                      <a:lnTo>
                        <a:pt x="238" y="42"/>
                      </a:lnTo>
                      <a:lnTo>
                        <a:pt x="240" y="42"/>
                      </a:lnTo>
                      <a:lnTo>
                        <a:pt x="238" y="44"/>
                      </a:lnTo>
                      <a:lnTo>
                        <a:pt x="233" y="44"/>
                      </a:lnTo>
                      <a:lnTo>
                        <a:pt x="233" y="38"/>
                      </a:lnTo>
                      <a:lnTo>
                        <a:pt x="231" y="38"/>
                      </a:lnTo>
                      <a:lnTo>
                        <a:pt x="233" y="38"/>
                      </a:lnTo>
                      <a:lnTo>
                        <a:pt x="230" y="37"/>
                      </a:lnTo>
                      <a:lnTo>
                        <a:pt x="228" y="37"/>
                      </a:lnTo>
                      <a:lnTo>
                        <a:pt x="223" y="37"/>
                      </a:lnTo>
                      <a:lnTo>
                        <a:pt x="219" y="32"/>
                      </a:lnTo>
                      <a:lnTo>
                        <a:pt x="218" y="32"/>
                      </a:lnTo>
                      <a:lnTo>
                        <a:pt x="216" y="33"/>
                      </a:lnTo>
                      <a:lnTo>
                        <a:pt x="214" y="32"/>
                      </a:lnTo>
                      <a:lnTo>
                        <a:pt x="212" y="33"/>
                      </a:lnTo>
                      <a:lnTo>
                        <a:pt x="209" y="33"/>
                      </a:lnTo>
                      <a:lnTo>
                        <a:pt x="209" y="37"/>
                      </a:lnTo>
                      <a:lnTo>
                        <a:pt x="212" y="42"/>
                      </a:lnTo>
                      <a:lnTo>
                        <a:pt x="214" y="42"/>
                      </a:lnTo>
                      <a:lnTo>
                        <a:pt x="216" y="42"/>
                      </a:lnTo>
                      <a:lnTo>
                        <a:pt x="219" y="42"/>
                      </a:lnTo>
                      <a:lnTo>
                        <a:pt x="219" y="45"/>
                      </a:lnTo>
                      <a:lnTo>
                        <a:pt x="219" y="49"/>
                      </a:lnTo>
                      <a:lnTo>
                        <a:pt x="219" y="52"/>
                      </a:lnTo>
                      <a:lnTo>
                        <a:pt x="219" y="54"/>
                      </a:lnTo>
                      <a:lnTo>
                        <a:pt x="219" y="52"/>
                      </a:lnTo>
                      <a:lnTo>
                        <a:pt x="216" y="49"/>
                      </a:lnTo>
                      <a:lnTo>
                        <a:pt x="214" y="47"/>
                      </a:lnTo>
                      <a:lnTo>
                        <a:pt x="211" y="45"/>
                      </a:lnTo>
                      <a:lnTo>
                        <a:pt x="211" y="49"/>
                      </a:lnTo>
                      <a:lnTo>
                        <a:pt x="207" y="51"/>
                      </a:lnTo>
                      <a:lnTo>
                        <a:pt x="207" y="45"/>
                      </a:lnTo>
                      <a:lnTo>
                        <a:pt x="204" y="49"/>
                      </a:lnTo>
                      <a:lnTo>
                        <a:pt x="204" y="51"/>
                      </a:lnTo>
                      <a:lnTo>
                        <a:pt x="202" y="52"/>
                      </a:lnTo>
                      <a:lnTo>
                        <a:pt x="202" y="56"/>
                      </a:lnTo>
                      <a:lnTo>
                        <a:pt x="205" y="58"/>
                      </a:lnTo>
                      <a:lnTo>
                        <a:pt x="207" y="61"/>
                      </a:lnTo>
                      <a:lnTo>
                        <a:pt x="204" y="61"/>
                      </a:lnTo>
                      <a:lnTo>
                        <a:pt x="202" y="59"/>
                      </a:lnTo>
                      <a:lnTo>
                        <a:pt x="200" y="61"/>
                      </a:lnTo>
                      <a:lnTo>
                        <a:pt x="200" y="65"/>
                      </a:lnTo>
                      <a:lnTo>
                        <a:pt x="197" y="66"/>
                      </a:lnTo>
                      <a:lnTo>
                        <a:pt x="197" y="65"/>
                      </a:lnTo>
                      <a:lnTo>
                        <a:pt x="200" y="65"/>
                      </a:lnTo>
                      <a:lnTo>
                        <a:pt x="197" y="61"/>
                      </a:lnTo>
                      <a:lnTo>
                        <a:pt x="200" y="58"/>
                      </a:lnTo>
                      <a:lnTo>
                        <a:pt x="197" y="47"/>
                      </a:lnTo>
                      <a:lnTo>
                        <a:pt x="197" y="49"/>
                      </a:lnTo>
                      <a:lnTo>
                        <a:pt x="193" y="54"/>
                      </a:lnTo>
                      <a:lnTo>
                        <a:pt x="192" y="59"/>
                      </a:lnTo>
                      <a:lnTo>
                        <a:pt x="193" y="61"/>
                      </a:lnTo>
                      <a:lnTo>
                        <a:pt x="190" y="65"/>
                      </a:lnTo>
                      <a:lnTo>
                        <a:pt x="190" y="61"/>
                      </a:lnTo>
                      <a:lnTo>
                        <a:pt x="192" y="58"/>
                      </a:lnTo>
                      <a:lnTo>
                        <a:pt x="190" y="52"/>
                      </a:lnTo>
                      <a:lnTo>
                        <a:pt x="188" y="52"/>
                      </a:lnTo>
                      <a:lnTo>
                        <a:pt x="185" y="54"/>
                      </a:lnTo>
                      <a:lnTo>
                        <a:pt x="183" y="59"/>
                      </a:lnTo>
                      <a:lnTo>
                        <a:pt x="185" y="61"/>
                      </a:lnTo>
                      <a:lnTo>
                        <a:pt x="185" y="65"/>
                      </a:lnTo>
                      <a:lnTo>
                        <a:pt x="188" y="70"/>
                      </a:lnTo>
                      <a:lnTo>
                        <a:pt x="190" y="70"/>
                      </a:lnTo>
                      <a:lnTo>
                        <a:pt x="188" y="73"/>
                      </a:lnTo>
                      <a:lnTo>
                        <a:pt x="186" y="70"/>
                      </a:lnTo>
                      <a:lnTo>
                        <a:pt x="183" y="70"/>
                      </a:lnTo>
                      <a:lnTo>
                        <a:pt x="181" y="61"/>
                      </a:lnTo>
                      <a:lnTo>
                        <a:pt x="179" y="61"/>
                      </a:lnTo>
                      <a:lnTo>
                        <a:pt x="174" y="61"/>
                      </a:lnTo>
                      <a:lnTo>
                        <a:pt x="174" y="65"/>
                      </a:lnTo>
                      <a:lnTo>
                        <a:pt x="179" y="70"/>
                      </a:lnTo>
                      <a:lnTo>
                        <a:pt x="181" y="70"/>
                      </a:lnTo>
                      <a:lnTo>
                        <a:pt x="183" y="70"/>
                      </a:lnTo>
                      <a:lnTo>
                        <a:pt x="179" y="70"/>
                      </a:lnTo>
                      <a:lnTo>
                        <a:pt x="178" y="70"/>
                      </a:lnTo>
                      <a:lnTo>
                        <a:pt x="178" y="73"/>
                      </a:lnTo>
                      <a:lnTo>
                        <a:pt x="174" y="72"/>
                      </a:lnTo>
                      <a:lnTo>
                        <a:pt x="174" y="66"/>
                      </a:lnTo>
                      <a:lnTo>
                        <a:pt x="174" y="66"/>
                      </a:lnTo>
                      <a:lnTo>
                        <a:pt x="174" y="65"/>
                      </a:lnTo>
                      <a:lnTo>
                        <a:pt x="172" y="65"/>
                      </a:lnTo>
                      <a:lnTo>
                        <a:pt x="171" y="70"/>
                      </a:lnTo>
                      <a:lnTo>
                        <a:pt x="172" y="72"/>
                      </a:lnTo>
                      <a:lnTo>
                        <a:pt x="172" y="75"/>
                      </a:lnTo>
                      <a:lnTo>
                        <a:pt x="169" y="73"/>
                      </a:lnTo>
                      <a:lnTo>
                        <a:pt x="165" y="75"/>
                      </a:lnTo>
                      <a:lnTo>
                        <a:pt x="164" y="78"/>
                      </a:lnTo>
                      <a:lnTo>
                        <a:pt x="164" y="78"/>
                      </a:lnTo>
                      <a:lnTo>
                        <a:pt x="165" y="78"/>
                      </a:lnTo>
                      <a:lnTo>
                        <a:pt x="169" y="82"/>
                      </a:lnTo>
                      <a:lnTo>
                        <a:pt x="165" y="82"/>
                      </a:lnTo>
                      <a:lnTo>
                        <a:pt x="164" y="84"/>
                      </a:lnTo>
                      <a:lnTo>
                        <a:pt x="165" y="84"/>
                      </a:lnTo>
                      <a:lnTo>
                        <a:pt x="164" y="84"/>
                      </a:lnTo>
                      <a:lnTo>
                        <a:pt x="162" y="87"/>
                      </a:lnTo>
                      <a:lnTo>
                        <a:pt x="162" y="89"/>
                      </a:lnTo>
                      <a:lnTo>
                        <a:pt x="162" y="89"/>
                      </a:lnTo>
                      <a:lnTo>
                        <a:pt x="160" y="89"/>
                      </a:lnTo>
                      <a:lnTo>
                        <a:pt x="159" y="87"/>
                      </a:lnTo>
                      <a:lnTo>
                        <a:pt x="157" y="89"/>
                      </a:lnTo>
                      <a:lnTo>
                        <a:pt x="155" y="89"/>
                      </a:lnTo>
                      <a:lnTo>
                        <a:pt x="155" y="92"/>
                      </a:lnTo>
                      <a:lnTo>
                        <a:pt x="155" y="92"/>
                      </a:lnTo>
                      <a:lnTo>
                        <a:pt x="150" y="92"/>
                      </a:lnTo>
                      <a:lnTo>
                        <a:pt x="148" y="96"/>
                      </a:lnTo>
                      <a:lnTo>
                        <a:pt x="152" y="98"/>
                      </a:lnTo>
                      <a:lnTo>
                        <a:pt x="159" y="96"/>
                      </a:lnTo>
                      <a:lnTo>
                        <a:pt x="160" y="96"/>
                      </a:lnTo>
                      <a:lnTo>
                        <a:pt x="164" y="96"/>
                      </a:lnTo>
                      <a:lnTo>
                        <a:pt x="165" y="96"/>
                      </a:lnTo>
                      <a:lnTo>
                        <a:pt x="165" y="96"/>
                      </a:lnTo>
                      <a:lnTo>
                        <a:pt x="164" y="99"/>
                      </a:lnTo>
                      <a:lnTo>
                        <a:pt x="164" y="105"/>
                      </a:lnTo>
                      <a:lnTo>
                        <a:pt x="162" y="105"/>
                      </a:lnTo>
                      <a:lnTo>
                        <a:pt x="160" y="103"/>
                      </a:lnTo>
                      <a:lnTo>
                        <a:pt x="160" y="101"/>
                      </a:lnTo>
                      <a:lnTo>
                        <a:pt x="159" y="101"/>
                      </a:lnTo>
                      <a:lnTo>
                        <a:pt x="157" y="99"/>
                      </a:lnTo>
                      <a:lnTo>
                        <a:pt x="155" y="99"/>
                      </a:lnTo>
                      <a:lnTo>
                        <a:pt x="155" y="101"/>
                      </a:lnTo>
                      <a:lnTo>
                        <a:pt x="155" y="103"/>
                      </a:lnTo>
                      <a:lnTo>
                        <a:pt x="150" y="101"/>
                      </a:lnTo>
                      <a:lnTo>
                        <a:pt x="148" y="103"/>
                      </a:lnTo>
                      <a:lnTo>
                        <a:pt x="152" y="105"/>
                      </a:lnTo>
                      <a:lnTo>
                        <a:pt x="152" y="106"/>
                      </a:lnTo>
                      <a:lnTo>
                        <a:pt x="150" y="106"/>
                      </a:lnTo>
                      <a:lnTo>
                        <a:pt x="150" y="110"/>
                      </a:lnTo>
                      <a:lnTo>
                        <a:pt x="150" y="112"/>
                      </a:lnTo>
                      <a:lnTo>
                        <a:pt x="150" y="112"/>
                      </a:lnTo>
                      <a:lnTo>
                        <a:pt x="148" y="112"/>
                      </a:lnTo>
                      <a:lnTo>
                        <a:pt x="148" y="108"/>
                      </a:lnTo>
                      <a:lnTo>
                        <a:pt x="146" y="105"/>
                      </a:lnTo>
                      <a:lnTo>
                        <a:pt x="143" y="106"/>
                      </a:lnTo>
                      <a:lnTo>
                        <a:pt x="141" y="108"/>
                      </a:lnTo>
                      <a:lnTo>
                        <a:pt x="141" y="106"/>
                      </a:lnTo>
                      <a:lnTo>
                        <a:pt x="141" y="105"/>
                      </a:lnTo>
                      <a:lnTo>
                        <a:pt x="139" y="105"/>
                      </a:lnTo>
                      <a:lnTo>
                        <a:pt x="136" y="106"/>
                      </a:lnTo>
                      <a:lnTo>
                        <a:pt x="139" y="110"/>
                      </a:lnTo>
                      <a:lnTo>
                        <a:pt x="143" y="110"/>
                      </a:lnTo>
                      <a:lnTo>
                        <a:pt x="146" y="112"/>
                      </a:lnTo>
                      <a:lnTo>
                        <a:pt x="143" y="115"/>
                      </a:lnTo>
                      <a:lnTo>
                        <a:pt x="138" y="115"/>
                      </a:lnTo>
                      <a:lnTo>
                        <a:pt x="136" y="112"/>
                      </a:lnTo>
                      <a:lnTo>
                        <a:pt x="134" y="112"/>
                      </a:lnTo>
                      <a:lnTo>
                        <a:pt x="132" y="115"/>
                      </a:lnTo>
                      <a:lnTo>
                        <a:pt x="134" y="120"/>
                      </a:lnTo>
                      <a:lnTo>
                        <a:pt x="132" y="120"/>
                      </a:lnTo>
                      <a:lnTo>
                        <a:pt x="134" y="120"/>
                      </a:lnTo>
                      <a:lnTo>
                        <a:pt x="138" y="118"/>
                      </a:lnTo>
                      <a:lnTo>
                        <a:pt x="141" y="118"/>
                      </a:lnTo>
                      <a:lnTo>
                        <a:pt x="143" y="120"/>
                      </a:lnTo>
                      <a:lnTo>
                        <a:pt x="138" y="120"/>
                      </a:lnTo>
                      <a:lnTo>
                        <a:pt x="138" y="124"/>
                      </a:lnTo>
                      <a:lnTo>
                        <a:pt x="139" y="125"/>
                      </a:lnTo>
                      <a:lnTo>
                        <a:pt x="143" y="127"/>
                      </a:lnTo>
                      <a:lnTo>
                        <a:pt x="143" y="131"/>
                      </a:lnTo>
                      <a:lnTo>
                        <a:pt x="139" y="129"/>
                      </a:lnTo>
                      <a:lnTo>
                        <a:pt x="138" y="129"/>
                      </a:lnTo>
                      <a:lnTo>
                        <a:pt x="136" y="125"/>
                      </a:lnTo>
                      <a:lnTo>
                        <a:pt x="134" y="125"/>
                      </a:lnTo>
                      <a:lnTo>
                        <a:pt x="131" y="127"/>
                      </a:lnTo>
                      <a:lnTo>
                        <a:pt x="134" y="131"/>
                      </a:lnTo>
                      <a:lnTo>
                        <a:pt x="131" y="131"/>
                      </a:lnTo>
                      <a:lnTo>
                        <a:pt x="127" y="132"/>
                      </a:lnTo>
                      <a:lnTo>
                        <a:pt x="127" y="134"/>
                      </a:lnTo>
                      <a:lnTo>
                        <a:pt x="131" y="136"/>
                      </a:lnTo>
                      <a:lnTo>
                        <a:pt x="134" y="134"/>
                      </a:lnTo>
                      <a:lnTo>
                        <a:pt x="136" y="136"/>
                      </a:lnTo>
                      <a:lnTo>
                        <a:pt x="139" y="136"/>
                      </a:lnTo>
                      <a:lnTo>
                        <a:pt x="139" y="138"/>
                      </a:lnTo>
                      <a:lnTo>
                        <a:pt x="141" y="139"/>
                      </a:lnTo>
                      <a:lnTo>
                        <a:pt x="141" y="141"/>
                      </a:lnTo>
                      <a:lnTo>
                        <a:pt x="138" y="138"/>
                      </a:lnTo>
                      <a:lnTo>
                        <a:pt x="134" y="138"/>
                      </a:lnTo>
                      <a:lnTo>
                        <a:pt x="132" y="139"/>
                      </a:lnTo>
                      <a:lnTo>
                        <a:pt x="127" y="141"/>
                      </a:lnTo>
                      <a:lnTo>
                        <a:pt x="127" y="143"/>
                      </a:lnTo>
                      <a:lnTo>
                        <a:pt x="124" y="143"/>
                      </a:lnTo>
                      <a:lnTo>
                        <a:pt x="124" y="143"/>
                      </a:lnTo>
                      <a:lnTo>
                        <a:pt x="120" y="146"/>
                      </a:lnTo>
                      <a:lnTo>
                        <a:pt x="117" y="146"/>
                      </a:lnTo>
                      <a:lnTo>
                        <a:pt x="117" y="146"/>
                      </a:lnTo>
                      <a:lnTo>
                        <a:pt x="120" y="146"/>
                      </a:lnTo>
                      <a:lnTo>
                        <a:pt x="120" y="151"/>
                      </a:lnTo>
                      <a:lnTo>
                        <a:pt x="119" y="151"/>
                      </a:lnTo>
                      <a:lnTo>
                        <a:pt x="119" y="151"/>
                      </a:lnTo>
                      <a:lnTo>
                        <a:pt x="117" y="151"/>
                      </a:lnTo>
                      <a:lnTo>
                        <a:pt x="119" y="153"/>
                      </a:lnTo>
                      <a:lnTo>
                        <a:pt x="119" y="153"/>
                      </a:lnTo>
                      <a:lnTo>
                        <a:pt x="115" y="153"/>
                      </a:lnTo>
                      <a:lnTo>
                        <a:pt x="115" y="153"/>
                      </a:lnTo>
                      <a:lnTo>
                        <a:pt x="113" y="153"/>
                      </a:lnTo>
                      <a:lnTo>
                        <a:pt x="115" y="155"/>
                      </a:lnTo>
                      <a:lnTo>
                        <a:pt x="115" y="157"/>
                      </a:lnTo>
                      <a:lnTo>
                        <a:pt x="115" y="158"/>
                      </a:lnTo>
                      <a:lnTo>
                        <a:pt x="117" y="158"/>
                      </a:lnTo>
                      <a:lnTo>
                        <a:pt x="115" y="160"/>
                      </a:lnTo>
                      <a:lnTo>
                        <a:pt x="113" y="160"/>
                      </a:lnTo>
                      <a:lnTo>
                        <a:pt x="112" y="158"/>
                      </a:lnTo>
                      <a:lnTo>
                        <a:pt x="112" y="162"/>
                      </a:lnTo>
                      <a:lnTo>
                        <a:pt x="110" y="164"/>
                      </a:lnTo>
                      <a:lnTo>
                        <a:pt x="112" y="164"/>
                      </a:lnTo>
                      <a:lnTo>
                        <a:pt x="117" y="165"/>
                      </a:lnTo>
                      <a:lnTo>
                        <a:pt x="117" y="167"/>
                      </a:lnTo>
                      <a:lnTo>
                        <a:pt x="120" y="169"/>
                      </a:lnTo>
                      <a:lnTo>
                        <a:pt x="120" y="167"/>
                      </a:lnTo>
                      <a:lnTo>
                        <a:pt x="120" y="169"/>
                      </a:lnTo>
                      <a:lnTo>
                        <a:pt x="120" y="171"/>
                      </a:lnTo>
                      <a:lnTo>
                        <a:pt x="117" y="171"/>
                      </a:lnTo>
                      <a:lnTo>
                        <a:pt x="115" y="169"/>
                      </a:lnTo>
                      <a:lnTo>
                        <a:pt x="112" y="171"/>
                      </a:lnTo>
                      <a:lnTo>
                        <a:pt x="108" y="171"/>
                      </a:lnTo>
                      <a:lnTo>
                        <a:pt x="108" y="174"/>
                      </a:lnTo>
                      <a:lnTo>
                        <a:pt x="112" y="174"/>
                      </a:lnTo>
                      <a:lnTo>
                        <a:pt x="112" y="174"/>
                      </a:lnTo>
                      <a:lnTo>
                        <a:pt x="113" y="176"/>
                      </a:lnTo>
                      <a:lnTo>
                        <a:pt x="113" y="179"/>
                      </a:lnTo>
                      <a:lnTo>
                        <a:pt x="112" y="178"/>
                      </a:lnTo>
                      <a:lnTo>
                        <a:pt x="110" y="178"/>
                      </a:lnTo>
                      <a:lnTo>
                        <a:pt x="108" y="179"/>
                      </a:lnTo>
                      <a:lnTo>
                        <a:pt x="108" y="181"/>
                      </a:lnTo>
                      <a:lnTo>
                        <a:pt x="108" y="183"/>
                      </a:lnTo>
                      <a:lnTo>
                        <a:pt x="110" y="185"/>
                      </a:lnTo>
                      <a:lnTo>
                        <a:pt x="110" y="186"/>
                      </a:lnTo>
                      <a:lnTo>
                        <a:pt x="108" y="186"/>
                      </a:lnTo>
                      <a:lnTo>
                        <a:pt x="106" y="185"/>
                      </a:lnTo>
                      <a:lnTo>
                        <a:pt x="105" y="185"/>
                      </a:lnTo>
                      <a:lnTo>
                        <a:pt x="105" y="188"/>
                      </a:lnTo>
                      <a:lnTo>
                        <a:pt x="108" y="190"/>
                      </a:lnTo>
                      <a:lnTo>
                        <a:pt x="108" y="190"/>
                      </a:lnTo>
                      <a:lnTo>
                        <a:pt x="108" y="193"/>
                      </a:lnTo>
                      <a:lnTo>
                        <a:pt x="105" y="190"/>
                      </a:lnTo>
                      <a:lnTo>
                        <a:pt x="103" y="191"/>
                      </a:lnTo>
                      <a:lnTo>
                        <a:pt x="103" y="193"/>
                      </a:lnTo>
                      <a:lnTo>
                        <a:pt x="105" y="193"/>
                      </a:lnTo>
                      <a:lnTo>
                        <a:pt x="103" y="197"/>
                      </a:lnTo>
                      <a:lnTo>
                        <a:pt x="105" y="198"/>
                      </a:lnTo>
                      <a:lnTo>
                        <a:pt x="106" y="198"/>
                      </a:lnTo>
                      <a:lnTo>
                        <a:pt x="108" y="197"/>
                      </a:lnTo>
                      <a:lnTo>
                        <a:pt x="110" y="197"/>
                      </a:lnTo>
                      <a:lnTo>
                        <a:pt x="108" y="202"/>
                      </a:lnTo>
                      <a:lnTo>
                        <a:pt x="106" y="202"/>
                      </a:lnTo>
                      <a:lnTo>
                        <a:pt x="103" y="205"/>
                      </a:lnTo>
                      <a:lnTo>
                        <a:pt x="101" y="205"/>
                      </a:lnTo>
                      <a:lnTo>
                        <a:pt x="101" y="205"/>
                      </a:lnTo>
                      <a:lnTo>
                        <a:pt x="101" y="205"/>
                      </a:lnTo>
                      <a:lnTo>
                        <a:pt x="98" y="207"/>
                      </a:lnTo>
                      <a:lnTo>
                        <a:pt x="96" y="209"/>
                      </a:lnTo>
                      <a:lnTo>
                        <a:pt x="98" y="211"/>
                      </a:lnTo>
                      <a:lnTo>
                        <a:pt x="96" y="212"/>
                      </a:lnTo>
                      <a:lnTo>
                        <a:pt x="92" y="212"/>
                      </a:lnTo>
                      <a:lnTo>
                        <a:pt x="91" y="216"/>
                      </a:lnTo>
                      <a:lnTo>
                        <a:pt x="91" y="218"/>
                      </a:lnTo>
                      <a:lnTo>
                        <a:pt x="92" y="218"/>
                      </a:lnTo>
                      <a:lnTo>
                        <a:pt x="91" y="219"/>
                      </a:lnTo>
                      <a:lnTo>
                        <a:pt x="91" y="221"/>
                      </a:lnTo>
                      <a:lnTo>
                        <a:pt x="87" y="221"/>
                      </a:lnTo>
                      <a:lnTo>
                        <a:pt x="87" y="219"/>
                      </a:lnTo>
                      <a:lnTo>
                        <a:pt x="86" y="219"/>
                      </a:lnTo>
                      <a:lnTo>
                        <a:pt x="84" y="221"/>
                      </a:lnTo>
                      <a:lnTo>
                        <a:pt x="82" y="221"/>
                      </a:lnTo>
                      <a:lnTo>
                        <a:pt x="82" y="221"/>
                      </a:lnTo>
                      <a:lnTo>
                        <a:pt x="80" y="225"/>
                      </a:lnTo>
                      <a:lnTo>
                        <a:pt x="80" y="225"/>
                      </a:lnTo>
                      <a:lnTo>
                        <a:pt x="80" y="228"/>
                      </a:lnTo>
                      <a:lnTo>
                        <a:pt x="79" y="228"/>
                      </a:lnTo>
                      <a:lnTo>
                        <a:pt x="75" y="228"/>
                      </a:lnTo>
                      <a:lnTo>
                        <a:pt x="75" y="233"/>
                      </a:lnTo>
                      <a:lnTo>
                        <a:pt x="73" y="233"/>
                      </a:lnTo>
                      <a:lnTo>
                        <a:pt x="73" y="233"/>
                      </a:lnTo>
                      <a:lnTo>
                        <a:pt x="73" y="238"/>
                      </a:lnTo>
                      <a:lnTo>
                        <a:pt x="70" y="240"/>
                      </a:lnTo>
                      <a:lnTo>
                        <a:pt x="68" y="242"/>
                      </a:lnTo>
                      <a:lnTo>
                        <a:pt x="70" y="244"/>
                      </a:lnTo>
                      <a:lnTo>
                        <a:pt x="73" y="242"/>
                      </a:lnTo>
                      <a:lnTo>
                        <a:pt x="73" y="242"/>
                      </a:lnTo>
                      <a:lnTo>
                        <a:pt x="73" y="244"/>
                      </a:lnTo>
                      <a:lnTo>
                        <a:pt x="70" y="245"/>
                      </a:lnTo>
                      <a:lnTo>
                        <a:pt x="70" y="249"/>
                      </a:lnTo>
                      <a:lnTo>
                        <a:pt x="73" y="251"/>
                      </a:lnTo>
                      <a:lnTo>
                        <a:pt x="79" y="249"/>
                      </a:lnTo>
                      <a:lnTo>
                        <a:pt x="80" y="249"/>
                      </a:lnTo>
                      <a:lnTo>
                        <a:pt x="86" y="244"/>
                      </a:lnTo>
                      <a:lnTo>
                        <a:pt x="86" y="240"/>
                      </a:lnTo>
                      <a:lnTo>
                        <a:pt x="84" y="242"/>
                      </a:lnTo>
                      <a:lnTo>
                        <a:pt x="86" y="238"/>
                      </a:lnTo>
                      <a:lnTo>
                        <a:pt x="86" y="235"/>
                      </a:lnTo>
                      <a:lnTo>
                        <a:pt x="87" y="233"/>
                      </a:lnTo>
                      <a:lnTo>
                        <a:pt x="89" y="233"/>
                      </a:lnTo>
                      <a:lnTo>
                        <a:pt x="92" y="233"/>
                      </a:lnTo>
                      <a:lnTo>
                        <a:pt x="92" y="233"/>
                      </a:lnTo>
                      <a:lnTo>
                        <a:pt x="89" y="237"/>
                      </a:lnTo>
                      <a:lnTo>
                        <a:pt x="89" y="238"/>
                      </a:lnTo>
                      <a:lnTo>
                        <a:pt x="92" y="240"/>
                      </a:lnTo>
                      <a:lnTo>
                        <a:pt x="92" y="242"/>
                      </a:lnTo>
                      <a:lnTo>
                        <a:pt x="89" y="242"/>
                      </a:lnTo>
                      <a:lnTo>
                        <a:pt x="84" y="247"/>
                      </a:lnTo>
                      <a:lnTo>
                        <a:pt x="87" y="249"/>
                      </a:lnTo>
                      <a:lnTo>
                        <a:pt x="86" y="252"/>
                      </a:lnTo>
                      <a:lnTo>
                        <a:pt x="86" y="256"/>
                      </a:lnTo>
                      <a:lnTo>
                        <a:pt x="82" y="252"/>
                      </a:lnTo>
                      <a:lnTo>
                        <a:pt x="80" y="252"/>
                      </a:lnTo>
                      <a:lnTo>
                        <a:pt x="79" y="252"/>
                      </a:lnTo>
                      <a:lnTo>
                        <a:pt x="75" y="252"/>
                      </a:lnTo>
                      <a:lnTo>
                        <a:pt x="73" y="256"/>
                      </a:lnTo>
                      <a:lnTo>
                        <a:pt x="73" y="258"/>
                      </a:lnTo>
                      <a:lnTo>
                        <a:pt x="70" y="259"/>
                      </a:lnTo>
                      <a:lnTo>
                        <a:pt x="70" y="256"/>
                      </a:lnTo>
                      <a:lnTo>
                        <a:pt x="73" y="256"/>
                      </a:lnTo>
                      <a:lnTo>
                        <a:pt x="70" y="252"/>
                      </a:lnTo>
                      <a:lnTo>
                        <a:pt x="70" y="251"/>
                      </a:lnTo>
                      <a:lnTo>
                        <a:pt x="70" y="247"/>
                      </a:lnTo>
                      <a:lnTo>
                        <a:pt x="66" y="247"/>
                      </a:lnTo>
                      <a:lnTo>
                        <a:pt x="65" y="249"/>
                      </a:lnTo>
                      <a:lnTo>
                        <a:pt x="61" y="251"/>
                      </a:lnTo>
                      <a:lnTo>
                        <a:pt x="61" y="252"/>
                      </a:lnTo>
                      <a:lnTo>
                        <a:pt x="66" y="252"/>
                      </a:lnTo>
                      <a:lnTo>
                        <a:pt x="61" y="256"/>
                      </a:lnTo>
                      <a:lnTo>
                        <a:pt x="59" y="252"/>
                      </a:lnTo>
                      <a:lnTo>
                        <a:pt x="56" y="252"/>
                      </a:lnTo>
                      <a:lnTo>
                        <a:pt x="53" y="256"/>
                      </a:lnTo>
                      <a:lnTo>
                        <a:pt x="54" y="256"/>
                      </a:lnTo>
                      <a:lnTo>
                        <a:pt x="56" y="256"/>
                      </a:lnTo>
                      <a:lnTo>
                        <a:pt x="58" y="258"/>
                      </a:lnTo>
                      <a:lnTo>
                        <a:pt x="54" y="259"/>
                      </a:lnTo>
                      <a:lnTo>
                        <a:pt x="53" y="261"/>
                      </a:lnTo>
                      <a:lnTo>
                        <a:pt x="51" y="259"/>
                      </a:lnTo>
                      <a:lnTo>
                        <a:pt x="47" y="259"/>
                      </a:lnTo>
                      <a:lnTo>
                        <a:pt x="47" y="261"/>
                      </a:lnTo>
                      <a:lnTo>
                        <a:pt x="51" y="263"/>
                      </a:lnTo>
                      <a:lnTo>
                        <a:pt x="56" y="263"/>
                      </a:lnTo>
                      <a:lnTo>
                        <a:pt x="54" y="266"/>
                      </a:lnTo>
                      <a:lnTo>
                        <a:pt x="58" y="266"/>
                      </a:lnTo>
                      <a:lnTo>
                        <a:pt x="58" y="270"/>
                      </a:lnTo>
                      <a:lnTo>
                        <a:pt x="53" y="268"/>
                      </a:lnTo>
                      <a:lnTo>
                        <a:pt x="53" y="265"/>
                      </a:lnTo>
                      <a:lnTo>
                        <a:pt x="51" y="265"/>
                      </a:lnTo>
                      <a:lnTo>
                        <a:pt x="47" y="263"/>
                      </a:lnTo>
                      <a:lnTo>
                        <a:pt x="47" y="261"/>
                      </a:lnTo>
                      <a:lnTo>
                        <a:pt x="46" y="261"/>
                      </a:lnTo>
                      <a:lnTo>
                        <a:pt x="46" y="263"/>
                      </a:lnTo>
                      <a:lnTo>
                        <a:pt x="47" y="268"/>
                      </a:lnTo>
                      <a:lnTo>
                        <a:pt x="51" y="270"/>
                      </a:lnTo>
                      <a:lnTo>
                        <a:pt x="53" y="270"/>
                      </a:lnTo>
                      <a:lnTo>
                        <a:pt x="54" y="271"/>
                      </a:lnTo>
                      <a:lnTo>
                        <a:pt x="51" y="271"/>
                      </a:lnTo>
                      <a:lnTo>
                        <a:pt x="47" y="270"/>
                      </a:lnTo>
                      <a:lnTo>
                        <a:pt x="44" y="265"/>
                      </a:lnTo>
                      <a:lnTo>
                        <a:pt x="39" y="266"/>
                      </a:lnTo>
                      <a:lnTo>
                        <a:pt x="39" y="265"/>
                      </a:lnTo>
                      <a:lnTo>
                        <a:pt x="35" y="265"/>
                      </a:lnTo>
                      <a:lnTo>
                        <a:pt x="33" y="263"/>
                      </a:lnTo>
                      <a:lnTo>
                        <a:pt x="32" y="265"/>
                      </a:lnTo>
                      <a:lnTo>
                        <a:pt x="32" y="268"/>
                      </a:lnTo>
                      <a:lnTo>
                        <a:pt x="30" y="270"/>
                      </a:lnTo>
                      <a:lnTo>
                        <a:pt x="33" y="271"/>
                      </a:lnTo>
                      <a:lnTo>
                        <a:pt x="39" y="270"/>
                      </a:lnTo>
                      <a:lnTo>
                        <a:pt x="39" y="271"/>
                      </a:lnTo>
                      <a:lnTo>
                        <a:pt x="37" y="273"/>
                      </a:lnTo>
                      <a:lnTo>
                        <a:pt x="39" y="273"/>
                      </a:lnTo>
                      <a:lnTo>
                        <a:pt x="44" y="271"/>
                      </a:lnTo>
                      <a:lnTo>
                        <a:pt x="46" y="271"/>
                      </a:lnTo>
                      <a:lnTo>
                        <a:pt x="44" y="273"/>
                      </a:lnTo>
                      <a:lnTo>
                        <a:pt x="39" y="275"/>
                      </a:lnTo>
                      <a:lnTo>
                        <a:pt x="37" y="278"/>
                      </a:lnTo>
                      <a:lnTo>
                        <a:pt x="33" y="278"/>
                      </a:lnTo>
                      <a:lnTo>
                        <a:pt x="30" y="273"/>
                      </a:lnTo>
                      <a:lnTo>
                        <a:pt x="28" y="273"/>
                      </a:lnTo>
                      <a:lnTo>
                        <a:pt x="28" y="275"/>
                      </a:lnTo>
                      <a:lnTo>
                        <a:pt x="25" y="273"/>
                      </a:lnTo>
                      <a:lnTo>
                        <a:pt x="23" y="275"/>
                      </a:lnTo>
                      <a:lnTo>
                        <a:pt x="23" y="273"/>
                      </a:lnTo>
                      <a:lnTo>
                        <a:pt x="20" y="275"/>
                      </a:lnTo>
                      <a:lnTo>
                        <a:pt x="20" y="275"/>
                      </a:lnTo>
                      <a:lnTo>
                        <a:pt x="25" y="275"/>
                      </a:lnTo>
                      <a:lnTo>
                        <a:pt x="28" y="278"/>
                      </a:lnTo>
                      <a:lnTo>
                        <a:pt x="32" y="280"/>
                      </a:lnTo>
                      <a:lnTo>
                        <a:pt x="32" y="284"/>
                      </a:lnTo>
                      <a:lnTo>
                        <a:pt x="32" y="285"/>
                      </a:lnTo>
                      <a:lnTo>
                        <a:pt x="30" y="287"/>
                      </a:lnTo>
                      <a:lnTo>
                        <a:pt x="28" y="285"/>
                      </a:lnTo>
                      <a:lnTo>
                        <a:pt x="28" y="280"/>
                      </a:lnTo>
                      <a:lnTo>
                        <a:pt x="28" y="280"/>
                      </a:lnTo>
                      <a:lnTo>
                        <a:pt x="25" y="280"/>
                      </a:lnTo>
                      <a:lnTo>
                        <a:pt x="25" y="284"/>
                      </a:lnTo>
                      <a:lnTo>
                        <a:pt x="25" y="284"/>
                      </a:lnTo>
                      <a:lnTo>
                        <a:pt x="20" y="284"/>
                      </a:lnTo>
                      <a:lnTo>
                        <a:pt x="16" y="285"/>
                      </a:lnTo>
                      <a:lnTo>
                        <a:pt x="20" y="287"/>
                      </a:lnTo>
                      <a:lnTo>
                        <a:pt x="16" y="289"/>
                      </a:lnTo>
                      <a:lnTo>
                        <a:pt x="16" y="289"/>
                      </a:lnTo>
                      <a:lnTo>
                        <a:pt x="14" y="285"/>
                      </a:lnTo>
                      <a:lnTo>
                        <a:pt x="9" y="285"/>
                      </a:lnTo>
                      <a:lnTo>
                        <a:pt x="11" y="289"/>
                      </a:lnTo>
                      <a:lnTo>
                        <a:pt x="9" y="291"/>
                      </a:lnTo>
                      <a:lnTo>
                        <a:pt x="9" y="287"/>
                      </a:lnTo>
                      <a:lnTo>
                        <a:pt x="6" y="284"/>
                      </a:lnTo>
                      <a:lnTo>
                        <a:pt x="6" y="285"/>
                      </a:lnTo>
                      <a:lnTo>
                        <a:pt x="6" y="287"/>
                      </a:lnTo>
                      <a:lnTo>
                        <a:pt x="7" y="291"/>
                      </a:lnTo>
                      <a:lnTo>
                        <a:pt x="6" y="292"/>
                      </a:lnTo>
                      <a:lnTo>
                        <a:pt x="7" y="294"/>
                      </a:lnTo>
                      <a:lnTo>
                        <a:pt x="11" y="292"/>
                      </a:lnTo>
                      <a:lnTo>
                        <a:pt x="16" y="294"/>
                      </a:lnTo>
                      <a:lnTo>
                        <a:pt x="20" y="296"/>
                      </a:lnTo>
                      <a:lnTo>
                        <a:pt x="25" y="296"/>
                      </a:lnTo>
                      <a:lnTo>
                        <a:pt x="25" y="294"/>
                      </a:lnTo>
                      <a:lnTo>
                        <a:pt x="28" y="294"/>
                      </a:lnTo>
                      <a:lnTo>
                        <a:pt x="25" y="298"/>
                      </a:lnTo>
                      <a:lnTo>
                        <a:pt x="20" y="298"/>
                      </a:lnTo>
                      <a:lnTo>
                        <a:pt x="20" y="298"/>
                      </a:lnTo>
                      <a:lnTo>
                        <a:pt x="14" y="296"/>
                      </a:lnTo>
                      <a:lnTo>
                        <a:pt x="11" y="296"/>
                      </a:lnTo>
                      <a:lnTo>
                        <a:pt x="9" y="296"/>
                      </a:lnTo>
                      <a:lnTo>
                        <a:pt x="6" y="298"/>
                      </a:lnTo>
                      <a:lnTo>
                        <a:pt x="2" y="298"/>
                      </a:lnTo>
                      <a:lnTo>
                        <a:pt x="2" y="299"/>
                      </a:lnTo>
                      <a:lnTo>
                        <a:pt x="7" y="303"/>
                      </a:lnTo>
                      <a:lnTo>
                        <a:pt x="6" y="303"/>
                      </a:lnTo>
                      <a:lnTo>
                        <a:pt x="9" y="306"/>
                      </a:lnTo>
                      <a:lnTo>
                        <a:pt x="11" y="303"/>
                      </a:lnTo>
                      <a:lnTo>
                        <a:pt x="16" y="303"/>
                      </a:lnTo>
                      <a:lnTo>
                        <a:pt x="13" y="306"/>
                      </a:lnTo>
                      <a:lnTo>
                        <a:pt x="7" y="306"/>
                      </a:lnTo>
                      <a:lnTo>
                        <a:pt x="6" y="306"/>
                      </a:lnTo>
                      <a:lnTo>
                        <a:pt x="6" y="306"/>
                      </a:lnTo>
                      <a:lnTo>
                        <a:pt x="6" y="306"/>
                      </a:lnTo>
                      <a:lnTo>
                        <a:pt x="6" y="308"/>
                      </a:lnTo>
                      <a:lnTo>
                        <a:pt x="9" y="308"/>
                      </a:lnTo>
                      <a:lnTo>
                        <a:pt x="6" y="310"/>
                      </a:lnTo>
                      <a:lnTo>
                        <a:pt x="6" y="310"/>
                      </a:lnTo>
                      <a:lnTo>
                        <a:pt x="6" y="311"/>
                      </a:lnTo>
                      <a:lnTo>
                        <a:pt x="6" y="315"/>
                      </a:lnTo>
                      <a:lnTo>
                        <a:pt x="7" y="315"/>
                      </a:lnTo>
                      <a:lnTo>
                        <a:pt x="11" y="315"/>
                      </a:lnTo>
                      <a:lnTo>
                        <a:pt x="14" y="315"/>
                      </a:lnTo>
                      <a:lnTo>
                        <a:pt x="20" y="311"/>
                      </a:lnTo>
                      <a:lnTo>
                        <a:pt x="23" y="315"/>
                      </a:lnTo>
                      <a:lnTo>
                        <a:pt x="25" y="315"/>
                      </a:lnTo>
                      <a:lnTo>
                        <a:pt x="25" y="311"/>
                      </a:lnTo>
                      <a:lnTo>
                        <a:pt x="25" y="310"/>
                      </a:lnTo>
                      <a:lnTo>
                        <a:pt x="28" y="310"/>
                      </a:lnTo>
                      <a:lnTo>
                        <a:pt x="28" y="311"/>
                      </a:lnTo>
                      <a:lnTo>
                        <a:pt x="32" y="311"/>
                      </a:lnTo>
                      <a:lnTo>
                        <a:pt x="35" y="308"/>
                      </a:lnTo>
                      <a:lnTo>
                        <a:pt x="37" y="308"/>
                      </a:lnTo>
                      <a:lnTo>
                        <a:pt x="35" y="310"/>
                      </a:lnTo>
                      <a:lnTo>
                        <a:pt x="33" y="311"/>
                      </a:lnTo>
                      <a:lnTo>
                        <a:pt x="37" y="315"/>
                      </a:lnTo>
                      <a:lnTo>
                        <a:pt x="39" y="311"/>
                      </a:lnTo>
                      <a:lnTo>
                        <a:pt x="39" y="310"/>
                      </a:lnTo>
                      <a:lnTo>
                        <a:pt x="39" y="306"/>
                      </a:lnTo>
                      <a:lnTo>
                        <a:pt x="39" y="308"/>
                      </a:lnTo>
                      <a:lnTo>
                        <a:pt x="44" y="311"/>
                      </a:lnTo>
                      <a:lnTo>
                        <a:pt x="39" y="315"/>
                      </a:lnTo>
                      <a:lnTo>
                        <a:pt x="37" y="315"/>
                      </a:lnTo>
                      <a:lnTo>
                        <a:pt x="33" y="317"/>
                      </a:lnTo>
                      <a:lnTo>
                        <a:pt x="35" y="318"/>
                      </a:lnTo>
                      <a:lnTo>
                        <a:pt x="33" y="320"/>
                      </a:lnTo>
                      <a:lnTo>
                        <a:pt x="30" y="322"/>
                      </a:lnTo>
                      <a:lnTo>
                        <a:pt x="30" y="320"/>
                      </a:lnTo>
                      <a:lnTo>
                        <a:pt x="32" y="318"/>
                      </a:lnTo>
                      <a:lnTo>
                        <a:pt x="30" y="315"/>
                      </a:lnTo>
                      <a:lnTo>
                        <a:pt x="28" y="315"/>
                      </a:lnTo>
                      <a:lnTo>
                        <a:pt x="25" y="318"/>
                      </a:lnTo>
                      <a:lnTo>
                        <a:pt x="25" y="320"/>
                      </a:lnTo>
                      <a:lnTo>
                        <a:pt x="23" y="317"/>
                      </a:lnTo>
                      <a:lnTo>
                        <a:pt x="20" y="315"/>
                      </a:lnTo>
                      <a:lnTo>
                        <a:pt x="16" y="317"/>
                      </a:lnTo>
                      <a:lnTo>
                        <a:pt x="13" y="315"/>
                      </a:lnTo>
                      <a:lnTo>
                        <a:pt x="9" y="318"/>
                      </a:lnTo>
                      <a:lnTo>
                        <a:pt x="6" y="318"/>
                      </a:lnTo>
                      <a:lnTo>
                        <a:pt x="6" y="317"/>
                      </a:lnTo>
                      <a:lnTo>
                        <a:pt x="2" y="317"/>
                      </a:lnTo>
                      <a:lnTo>
                        <a:pt x="6" y="320"/>
                      </a:lnTo>
                      <a:lnTo>
                        <a:pt x="6" y="322"/>
                      </a:lnTo>
                      <a:lnTo>
                        <a:pt x="6" y="324"/>
                      </a:lnTo>
                      <a:lnTo>
                        <a:pt x="7" y="322"/>
                      </a:lnTo>
                      <a:lnTo>
                        <a:pt x="9" y="320"/>
                      </a:lnTo>
                      <a:lnTo>
                        <a:pt x="11" y="320"/>
                      </a:lnTo>
                      <a:lnTo>
                        <a:pt x="9" y="324"/>
                      </a:lnTo>
                      <a:lnTo>
                        <a:pt x="9" y="325"/>
                      </a:lnTo>
                      <a:lnTo>
                        <a:pt x="7" y="325"/>
                      </a:lnTo>
                      <a:lnTo>
                        <a:pt x="6" y="325"/>
                      </a:lnTo>
                      <a:lnTo>
                        <a:pt x="6" y="331"/>
                      </a:lnTo>
                      <a:lnTo>
                        <a:pt x="9" y="332"/>
                      </a:lnTo>
                      <a:lnTo>
                        <a:pt x="14" y="325"/>
                      </a:lnTo>
                      <a:lnTo>
                        <a:pt x="16" y="325"/>
                      </a:lnTo>
                      <a:lnTo>
                        <a:pt x="16" y="329"/>
                      </a:lnTo>
                      <a:lnTo>
                        <a:pt x="16" y="332"/>
                      </a:lnTo>
                      <a:lnTo>
                        <a:pt x="11" y="334"/>
                      </a:lnTo>
                      <a:lnTo>
                        <a:pt x="13" y="334"/>
                      </a:lnTo>
                      <a:lnTo>
                        <a:pt x="14" y="334"/>
                      </a:lnTo>
                      <a:lnTo>
                        <a:pt x="14" y="338"/>
                      </a:lnTo>
                      <a:lnTo>
                        <a:pt x="16" y="339"/>
                      </a:lnTo>
                      <a:lnTo>
                        <a:pt x="14" y="343"/>
                      </a:lnTo>
                      <a:lnTo>
                        <a:pt x="16" y="343"/>
                      </a:lnTo>
                      <a:lnTo>
                        <a:pt x="16" y="339"/>
                      </a:lnTo>
                      <a:lnTo>
                        <a:pt x="20" y="338"/>
                      </a:lnTo>
                      <a:lnTo>
                        <a:pt x="20" y="334"/>
                      </a:lnTo>
                      <a:lnTo>
                        <a:pt x="28" y="332"/>
                      </a:lnTo>
                      <a:lnTo>
                        <a:pt x="30" y="332"/>
                      </a:lnTo>
                      <a:lnTo>
                        <a:pt x="32" y="332"/>
                      </a:lnTo>
                      <a:lnTo>
                        <a:pt x="30" y="334"/>
                      </a:lnTo>
                      <a:lnTo>
                        <a:pt x="28" y="334"/>
                      </a:lnTo>
                      <a:lnTo>
                        <a:pt x="28" y="339"/>
                      </a:lnTo>
                      <a:lnTo>
                        <a:pt x="28" y="341"/>
                      </a:lnTo>
                      <a:lnTo>
                        <a:pt x="25" y="339"/>
                      </a:lnTo>
                      <a:lnTo>
                        <a:pt x="25" y="338"/>
                      </a:lnTo>
                      <a:lnTo>
                        <a:pt x="25" y="338"/>
                      </a:lnTo>
                      <a:lnTo>
                        <a:pt x="23" y="339"/>
                      </a:lnTo>
                      <a:lnTo>
                        <a:pt x="20" y="339"/>
                      </a:lnTo>
                      <a:lnTo>
                        <a:pt x="23" y="341"/>
                      </a:lnTo>
                      <a:lnTo>
                        <a:pt x="20" y="345"/>
                      </a:lnTo>
                      <a:lnTo>
                        <a:pt x="16" y="345"/>
                      </a:lnTo>
                      <a:lnTo>
                        <a:pt x="16" y="348"/>
                      </a:lnTo>
                      <a:lnTo>
                        <a:pt x="20" y="348"/>
                      </a:lnTo>
                      <a:lnTo>
                        <a:pt x="25" y="348"/>
                      </a:lnTo>
                      <a:lnTo>
                        <a:pt x="25" y="350"/>
                      </a:lnTo>
                      <a:lnTo>
                        <a:pt x="20" y="351"/>
                      </a:lnTo>
                      <a:lnTo>
                        <a:pt x="20" y="353"/>
                      </a:lnTo>
                      <a:lnTo>
                        <a:pt x="20" y="355"/>
                      </a:lnTo>
                      <a:lnTo>
                        <a:pt x="16" y="353"/>
                      </a:lnTo>
                      <a:lnTo>
                        <a:pt x="14" y="353"/>
                      </a:lnTo>
                      <a:lnTo>
                        <a:pt x="14" y="357"/>
                      </a:lnTo>
                      <a:lnTo>
                        <a:pt x="13" y="353"/>
                      </a:lnTo>
                      <a:lnTo>
                        <a:pt x="11" y="355"/>
                      </a:lnTo>
                      <a:lnTo>
                        <a:pt x="7" y="357"/>
                      </a:lnTo>
                      <a:lnTo>
                        <a:pt x="9" y="362"/>
                      </a:lnTo>
                      <a:lnTo>
                        <a:pt x="14" y="365"/>
                      </a:lnTo>
                      <a:lnTo>
                        <a:pt x="14" y="362"/>
                      </a:lnTo>
                      <a:lnTo>
                        <a:pt x="16" y="365"/>
                      </a:lnTo>
                      <a:lnTo>
                        <a:pt x="16" y="362"/>
                      </a:lnTo>
                      <a:lnTo>
                        <a:pt x="16" y="362"/>
                      </a:lnTo>
                      <a:lnTo>
                        <a:pt x="20" y="357"/>
                      </a:lnTo>
                      <a:lnTo>
                        <a:pt x="23" y="362"/>
                      </a:lnTo>
                      <a:lnTo>
                        <a:pt x="20" y="362"/>
                      </a:lnTo>
                      <a:lnTo>
                        <a:pt x="23" y="365"/>
                      </a:lnTo>
                      <a:lnTo>
                        <a:pt x="23" y="367"/>
                      </a:lnTo>
                      <a:lnTo>
                        <a:pt x="20" y="369"/>
                      </a:lnTo>
                      <a:lnTo>
                        <a:pt x="23" y="374"/>
                      </a:lnTo>
                      <a:lnTo>
                        <a:pt x="25" y="372"/>
                      </a:lnTo>
                      <a:lnTo>
                        <a:pt x="28" y="371"/>
                      </a:lnTo>
                      <a:lnTo>
                        <a:pt x="28" y="372"/>
                      </a:lnTo>
                      <a:lnTo>
                        <a:pt x="25" y="372"/>
                      </a:lnTo>
                      <a:lnTo>
                        <a:pt x="25" y="374"/>
                      </a:lnTo>
                      <a:lnTo>
                        <a:pt x="25" y="378"/>
                      </a:lnTo>
                      <a:lnTo>
                        <a:pt x="25" y="379"/>
                      </a:lnTo>
                      <a:lnTo>
                        <a:pt x="20" y="374"/>
                      </a:lnTo>
                      <a:lnTo>
                        <a:pt x="16" y="374"/>
                      </a:lnTo>
                      <a:lnTo>
                        <a:pt x="16" y="374"/>
                      </a:lnTo>
                      <a:lnTo>
                        <a:pt x="13" y="374"/>
                      </a:lnTo>
                      <a:lnTo>
                        <a:pt x="13" y="376"/>
                      </a:lnTo>
                      <a:lnTo>
                        <a:pt x="11" y="378"/>
                      </a:lnTo>
                      <a:lnTo>
                        <a:pt x="16" y="384"/>
                      </a:lnTo>
                      <a:lnTo>
                        <a:pt x="20" y="384"/>
                      </a:lnTo>
                      <a:lnTo>
                        <a:pt x="25" y="390"/>
                      </a:lnTo>
                      <a:lnTo>
                        <a:pt x="28" y="391"/>
                      </a:lnTo>
                      <a:lnTo>
                        <a:pt x="30" y="393"/>
                      </a:lnTo>
                      <a:lnTo>
                        <a:pt x="28" y="395"/>
                      </a:lnTo>
                      <a:lnTo>
                        <a:pt x="32" y="397"/>
                      </a:lnTo>
                      <a:lnTo>
                        <a:pt x="33" y="397"/>
                      </a:lnTo>
                      <a:lnTo>
                        <a:pt x="32" y="393"/>
                      </a:lnTo>
                      <a:lnTo>
                        <a:pt x="35" y="393"/>
                      </a:lnTo>
                      <a:lnTo>
                        <a:pt x="37" y="395"/>
                      </a:lnTo>
                      <a:lnTo>
                        <a:pt x="37" y="395"/>
                      </a:lnTo>
                      <a:lnTo>
                        <a:pt x="39" y="400"/>
                      </a:lnTo>
                      <a:lnTo>
                        <a:pt x="42" y="398"/>
                      </a:lnTo>
                      <a:lnTo>
                        <a:pt x="42" y="398"/>
                      </a:lnTo>
                      <a:lnTo>
                        <a:pt x="46" y="397"/>
                      </a:lnTo>
                      <a:lnTo>
                        <a:pt x="47" y="393"/>
                      </a:lnTo>
                      <a:lnTo>
                        <a:pt x="51" y="393"/>
                      </a:lnTo>
                      <a:lnTo>
                        <a:pt x="51" y="391"/>
                      </a:lnTo>
                      <a:lnTo>
                        <a:pt x="53" y="391"/>
                      </a:lnTo>
                      <a:lnTo>
                        <a:pt x="53" y="395"/>
                      </a:lnTo>
                      <a:lnTo>
                        <a:pt x="54" y="395"/>
                      </a:lnTo>
                      <a:lnTo>
                        <a:pt x="61" y="388"/>
                      </a:lnTo>
                      <a:lnTo>
                        <a:pt x="61" y="388"/>
                      </a:lnTo>
                      <a:lnTo>
                        <a:pt x="58" y="384"/>
                      </a:lnTo>
                      <a:lnTo>
                        <a:pt x="63" y="388"/>
                      </a:lnTo>
                      <a:lnTo>
                        <a:pt x="66" y="383"/>
                      </a:lnTo>
                      <a:lnTo>
                        <a:pt x="66" y="383"/>
                      </a:lnTo>
                      <a:lnTo>
                        <a:pt x="68" y="381"/>
                      </a:lnTo>
                      <a:lnTo>
                        <a:pt x="68" y="378"/>
                      </a:lnTo>
                      <a:lnTo>
                        <a:pt x="70" y="376"/>
                      </a:lnTo>
                      <a:lnTo>
                        <a:pt x="73" y="376"/>
                      </a:lnTo>
                      <a:lnTo>
                        <a:pt x="73" y="374"/>
                      </a:lnTo>
                      <a:lnTo>
                        <a:pt x="70" y="371"/>
                      </a:lnTo>
                      <a:lnTo>
                        <a:pt x="73" y="367"/>
                      </a:lnTo>
                      <a:lnTo>
                        <a:pt x="70" y="365"/>
                      </a:lnTo>
                      <a:lnTo>
                        <a:pt x="66" y="362"/>
                      </a:lnTo>
                      <a:lnTo>
                        <a:pt x="66" y="360"/>
                      </a:lnTo>
                      <a:lnTo>
                        <a:pt x="68" y="362"/>
                      </a:lnTo>
                      <a:lnTo>
                        <a:pt x="70" y="365"/>
                      </a:lnTo>
                      <a:lnTo>
                        <a:pt x="73" y="369"/>
                      </a:lnTo>
                      <a:lnTo>
                        <a:pt x="73" y="371"/>
                      </a:lnTo>
                      <a:lnTo>
                        <a:pt x="75" y="371"/>
                      </a:lnTo>
                      <a:lnTo>
                        <a:pt x="75" y="372"/>
                      </a:lnTo>
                      <a:lnTo>
                        <a:pt x="79" y="374"/>
                      </a:lnTo>
                      <a:lnTo>
                        <a:pt x="80" y="372"/>
                      </a:lnTo>
                      <a:lnTo>
                        <a:pt x="79" y="371"/>
                      </a:lnTo>
                      <a:lnTo>
                        <a:pt x="79" y="371"/>
                      </a:lnTo>
                      <a:lnTo>
                        <a:pt x="79" y="367"/>
                      </a:lnTo>
                      <a:lnTo>
                        <a:pt x="82" y="371"/>
                      </a:lnTo>
                      <a:lnTo>
                        <a:pt x="82" y="371"/>
                      </a:lnTo>
                      <a:lnTo>
                        <a:pt x="86" y="367"/>
                      </a:lnTo>
                      <a:lnTo>
                        <a:pt x="87" y="365"/>
                      </a:lnTo>
                      <a:lnTo>
                        <a:pt x="87" y="362"/>
                      </a:lnTo>
                      <a:lnTo>
                        <a:pt x="84" y="360"/>
                      </a:lnTo>
                      <a:lnTo>
                        <a:pt x="82" y="357"/>
                      </a:lnTo>
                      <a:lnTo>
                        <a:pt x="84" y="357"/>
                      </a:lnTo>
                      <a:lnTo>
                        <a:pt x="86" y="355"/>
                      </a:lnTo>
                      <a:lnTo>
                        <a:pt x="87" y="355"/>
                      </a:lnTo>
                      <a:lnTo>
                        <a:pt x="87" y="353"/>
                      </a:lnTo>
                      <a:lnTo>
                        <a:pt x="86" y="351"/>
                      </a:lnTo>
                      <a:lnTo>
                        <a:pt x="86" y="348"/>
                      </a:lnTo>
                      <a:lnTo>
                        <a:pt x="89" y="346"/>
                      </a:lnTo>
                      <a:lnTo>
                        <a:pt x="91" y="350"/>
                      </a:lnTo>
                      <a:lnTo>
                        <a:pt x="89" y="351"/>
                      </a:lnTo>
                      <a:lnTo>
                        <a:pt x="91" y="357"/>
                      </a:lnTo>
                      <a:lnTo>
                        <a:pt x="89" y="360"/>
                      </a:lnTo>
                      <a:lnTo>
                        <a:pt x="91" y="362"/>
                      </a:lnTo>
                      <a:lnTo>
                        <a:pt x="92" y="365"/>
                      </a:lnTo>
                      <a:lnTo>
                        <a:pt x="96" y="367"/>
                      </a:lnTo>
                      <a:lnTo>
                        <a:pt x="98" y="367"/>
                      </a:lnTo>
                      <a:lnTo>
                        <a:pt x="101" y="369"/>
                      </a:lnTo>
                      <a:lnTo>
                        <a:pt x="101" y="371"/>
                      </a:lnTo>
                      <a:lnTo>
                        <a:pt x="101" y="371"/>
                      </a:lnTo>
                      <a:lnTo>
                        <a:pt x="103" y="376"/>
                      </a:lnTo>
                      <a:lnTo>
                        <a:pt x="105" y="371"/>
                      </a:lnTo>
                      <a:lnTo>
                        <a:pt x="105" y="362"/>
                      </a:lnTo>
                      <a:lnTo>
                        <a:pt x="101" y="357"/>
                      </a:lnTo>
                      <a:lnTo>
                        <a:pt x="103" y="353"/>
                      </a:lnTo>
                      <a:lnTo>
                        <a:pt x="106" y="353"/>
                      </a:lnTo>
                      <a:lnTo>
                        <a:pt x="105" y="350"/>
                      </a:lnTo>
                      <a:lnTo>
                        <a:pt x="105" y="346"/>
                      </a:lnTo>
                      <a:lnTo>
                        <a:pt x="110" y="346"/>
                      </a:lnTo>
                      <a:lnTo>
                        <a:pt x="112" y="343"/>
                      </a:lnTo>
                      <a:lnTo>
                        <a:pt x="112" y="339"/>
                      </a:lnTo>
                      <a:lnTo>
                        <a:pt x="115" y="334"/>
                      </a:lnTo>
                      <a:lnTo>
                        <a:pt x="112" y="332"/>
                      </a:lnTo>
                      <a:lnTo>
                        <a:pt x="110" y="324"/>
                      </a:lnTo>
                      <a:lnTo>
                        <a:pt x="106" y="317"/>
                      </a:lnTo>
                      <a:lnTo>
                        <a:pt x="108" y="315"/>
                      </a:lnTo>
                      <a:lnTo>
                        <a:pt x="115" y="311"/>
                      </a:lnTo>
                      <a:lnTo>
                        <a:pt x="115" y="306"/>
                      </a:lnTo>
                      <a:lnTo>
                        <a:pt x="117" y="303"/>
                      </a:lnTo>
                      <a:lnTo>
                        <a:pt x="112" y="296"/>
                      </a:lnTo>
                      <a:lnTo>
                        <a:pt x="106" y="294"/>
                      </a:lnTo>
                      <a:lnTo>
                        <a:pt x="106" y="287"/>
                      </a:lnTo>
                      <a:lnTo>
                        <a:pt x="106" y="280"/>
                      </a:lnTo>
                      <a:lnTo>
                        <a:pt x="106" y="275"/>
                      </a:lnTo>
                      <a:lnTo>
                        <a:pt x="105" y="270"/>
                      </a:lnTo>
                      <a:lnTo>
                        <a:pt x="106" y="265"/>
                      </a:lnTo>
                      <a:lnTo>
                        <a:pt x="105" y="256"/>
                      </a:lnTo>
                      <a:lnTo>
                        <a:pt x="103" y="247"/>
                      </a:lnTo>
                      <a:lnTo>
                        <a:pt x="105" y="238"/>
                      </a:lnTo>
                      <a:lnTo>
                        <a:pt x="108" y="233"/>
                      </a:lnTo>
                      <a:lnTo>
                        <a:pt x="112" y="230"/>
                      </a:lnTo>
                      <a:lnTo>
                        <a:pt x="117" y="230"/>
                      </a:lnTo>
                      <a:lnTo>
                        <a:pt x="124" y="230"/>
                      </a:lnTo>
                      <a:lnTo>
                        <a:pt x="124" y="228"/>
                      </a:lnTo>
                      <a:lnTo>
                        <a:pt x="124" y="221"/>
                      </a:lnTo>
                      <a:lnTo>
                        <a:pt x="124" y="218"/>
                      </a:lnTo>
                      <a:lnTo>
                        <a:pt x="124" y="214"/>
                      </a:lnTo>
                      <a:lnTo>
                        <a:pt x="129" y="198"/>
                      </a:lnTo>
                      <a:lnTo>
                        <a:pt x="129" y="191"/>
                      </a:lnTo>
                      <a:lnTo>
                        <a:pt x="131" y="183"/>
                      </a:lnTo>
                      <a:lnTo>
                        <a:pt x="132" y="179"/>
                      </a:lnTo>
                      <a:lnTo>
                        <a:pt x="132" y="174"/>
                      </a:lnTo>
                      <a:lnTo>
                        <a:pt x="131" y="171"/>
                      </a:lnTo>
                      <a:lnTo>
                        <a:pt x="131" y="169"/>
                      </a:lnTo>
                      <a:lnTo>
                        <a:pt x="136" y="165"/>
                      </a:lnTo>
                      <a:lnTo>
                        <a:pt x="143" y="164"/>
                      </a:lnTo>
                      <a:lnTo>
                        <a:pt x="143" y="162"/>
                      </a:lnTo>
                      <a:lnTo>
                        <a:pt x="143" y="158"/>
                      </a:lnTo>
                      <a:lnTo>
                        <a:pt x="148" y="151"/>
                      </a:lnTo>
                      <a:lnTo>
                        <a:pt x="155" y="143"/>
                      </a:lnTo>
                      <a:lnTo>
                        <a:pt x="155" y="139"/>
                      </a:lnTo>
                      <a:lnTo>
                        <a:pt x="155" y="134"/>
                      </a:lnTo>
                      <a:lnTo>
                        <a:pt x="152" y="132"/>
                      </a:lnTo>
                      <a:lnTo>
                        <a:pt x="152" y="124"/>
                      </a:lnTo>
                      <a:lnTo>
                        <a:pt x="155" y="124"/>
                      </a:lnTo>
                      <a:lnTo>
                        <a:pt x="155" y="120"/>
                      </a:lnTo>
                      <a:lnTo>
                        <a:pt x="157" y="115"/>
                      </a:lnTo>
                      <a:lnTo>
                        <a:pt x="159" y="115"/>
                      </a:lnTo>
                      <a:lnTo>
                        <a:pt x="162" y="110"/>
                      </a:lnTo>
                      <a:lnTo>
                        <a:pt x="165" y="106"/>
                      </a:lnTo>
                      <a:lnTo>
                        <a:pt x="169" y="108"/>
                      </a:lnTo>
                      <a:lnTo>
                        <a:pt x="171" y="110"/>
                      </a:lnTo>
                      <a:lnTo>
                        <a:pt x="174" y="110"/>
                      </a:lnTo>
                      <a:lnTo>
                        <a:pt x="174" y="108"/>
                      </a:lnTo>
                      <a:lnTo>
                        <a:pt x="174" y="105"/>
                      </a:lnTo>
                      <a:lnTo>
                        <a:pt x="174" y="101"/>
                      </a:lnTo>
                      <a:lnTo>
                        <a:pt x="174" y="99"/>
                      </a:lnTo>
                      <a:lnTo>
                        <a:pt x="178" y="98"/>
                      </a:lnTo>
                      <a:lnTo>
                        <a:pt x="174" y="96"/>
                      </a:lnTo>
                      <a:lnTo>
                        <a:pt x="174" y="92"/>
                      </a:lnTo>
                      <a:lnTo>
                        <a:pt x="179" y="92"/>
                      </a:lnTo>
                      <a:lnTo>
                        <a:pt x="185" y="92"/>
                      </a:lnTo>
                      <a:lnTo>
                        <a:pt x="190" y="92"/>
                      </a:lnTo>
                      <a:lnTo>
                        <a:pt x="193" y="96"/>
                      </a:lnTo>
                      <a:lnTo>
                        <a:pt x="197" y="96"/>
                      </a:lnTo>
                      <a:lnTo>
                        <a:pt x="200" y="96"/>
                      </a:lnTo>
                      <a:lnTo>
                        <a:pt x="200" y="96"/>
                      </a:lnTo>
                      <a:lnTo>
                        <a:pt x="202" y="98"/>
                      </a:lnTo>
                      <a:lnTo>
                        <a:pt x="202" y="92"/>
                      </a:lnTo>
                      <a:lnTo>
                        <a:pt x="200" y="89"/>
                      </a:lnTo>
                      <a:lnTo>
                        <a:pt x="200" y="84"/>
                      </a:lnTo>
                      <a:lnTo>
                        <a:pt x="204" y="84"/>
                      </a:lnTo>
                      <a:lnTo>
                        <a:pt x="202" y="80"/>
                      </a:lnTo>
                      <a:lnTo>
                        <a:pt x="200" y="78"/>
                      </a:lnTo>
                      <a:lnTo>
                        <a:pt x="200" y="75"/>
                      </a:lnTo>
                      <a:lnTo>
                        <a:pt x="204" y="77"/>
                      </a:lnTo>
                      <a:lnTo>
                        <a:pt x="207" y="75"/>
                      </a:lnTo>
                      <a:lnTo>
                        <a:pt x="209" y="75"/>
                      </a:lnTo>
                      <a:lnTo>
                        <a:pt x="209" y="75"/>
                      </a:lnTo>
                      <a:lnTo>
                        <a:pt x="209" y="73"/>
                      </a:lnTo>
                      <a:lnTo>
                        <a:pt x="211" y="75"/>
                      </a:lnTo>
                      <a:lnTo>
                        <a:pt x="212" y="73"/>
                      </a:lnTo>
                      <a:lnTo>
                        <a:pt x="211" y="72"/>
                      </a:lnTo>
                      <a:lnTo>
                        <a:pt x="212" y="70"/>
                      </a:lnTo>
                      <a:lnTo>
                        <a:pt x="214" y="66"/>
                      </a:lnTo>
                      <a:lnTo>
                        <a:pt x="218" y="66"/>
                      </a:lnTo>
                      <a:lnTo>
                        <a:pt x="219" y="70"/>
                      </a:lnTo>
                      <a:lnTo>
                        <a:pt x="228" y="77"/>
                      </a:lnTo>
                      <a:lnTo>
                        <a:pt x="228" y="80"/>
                      </a:lnTo>
                      <a:lnTo>
                        <a:pt x="231" y="84"/>
                      </a:lnTo>
                      <a:lnTo>
                        <a:pt x="237" y="87"/>
                      </a:lnTo>
                      <a:lnTo>
                        <a:pt x="242" y="87"/>
                      </a:lnTo>
                      <a:lnTo>
                        <a:pt x="247" y="82"/>
                      </a:lnTo>
                      <a:lnTo>
                        <a:pt x="251" y="80"/>
                      </a:lnTo>
                      <a:lnTo>
                        <a:pt x="254" y="80"/>
                      </a:lnTo>
                      <a:lnTo>
                        <a:pt x="259" y="84"/>
                      </a:lnTo>
                      <a:lnTo>
                        <a:pt x="263" y="84"/>
                      </a:lnTo>
                      <a:lnTo>
                        <a:pt x="266" y="80"/>
                      </a:lnTo>
                      <a:lnTo>
                        <a:pt x="268" y="80"/>
                      </a:lnTo>
                      <a:lnTo>
                        <a:pt x="270" y="77"/>
                      </a:lnTo>
                      <a:lnTo>
                        <a:pt x="273" y="77"/>
                      </a:lnTo>
                      <a:lnTo>
                        <a:pt x="275" y="75"/>
                      </a:lnTo>
                      <a:lnTo>
                        <a:pt x="277" y="73"/>
                      </a:lnTo>
                      <a:lnTo>
                        <a:pt x="275" y="70"/>
                      </a:lnTo>
                      <a:lnTo>
                        <a:pt x="273" y="65"/>
                      </a:lnTo>
                      <a:lnTo>
                        <a:pt x="275" y="56"/>
                      </a:lnTo>
                      <a:lnTo>
                        <a:pt x="277" y="54"/>
                      </a:lnTo>
                      <a:lnTo>
                        <a:pt x="275" y="51"/>
                      </a:lnTo>
                      <a:lnTo>
                        <a:pt x="277" y="49"/>
                      </a:lnTo>
                      <a:lnTo>
                        <a:pt x="278" y="45"/>
                      </a:lnTo>
                      <a:lnTo>
                        <a:pt x="278" y="44"/>
                      </a:lnTo>
                      <a:lnTo>
                        <a:pt x="282" y="42"/>
                      </a:lnTo>
                      <a:lnTo>
                        <a:pt x="287" y="42"/>
                      </a:lnTo>
                      <a:lnTo>
                        <a:pt x="291" y="42"/>
                      </a:lnTo>
                      <a:lnTo>
                        <a:pt x="291" y="42"/>
                      </a:lnTo>
                      <a:lnTo>
                        <a:pt x="292" y="38"/>
                      </a:lnTo>
                      <a:lnTo>
                        <a:pt x="301" y="38"/>
                      </a:lnTo>
                      <a:lnTo>
                        <a:pt x="304" y="42"/>
                      </a:lnTo>
                      <a:lnTo>
                        <a:pt x="306" y="45"/>
                      </a:lnTo>
                      <a:lnTo>
                        <a:pt x="310" y="47"/>
                      </a:lnTo>
                      <a:lnTo>
                        <a:pt x="313" y="49"/>
                      </a:lnTo>
                      <a:lnTo>
                        <a:pt x="320" y="49"/>
                      </a:lnTo>
                      <a:lnTo>
                        <a:pt x="320" y="52"/>
                      </a:lnTo>
                      <a:lnTo>
                        <a:pt x="324" y="56"/>
                      </a:lnTo>
                      <a:lnTo>
                        <a:pt x="324" y="61"/>
                      </a:lnTo>
                      <a:lnTo>
                        <a:pt x="320" y="65"/>
                      </a:lnTo>
                      <a:lnTo>
                        <a:pt x="320" y="72"/>
                      </a:lnTo>
                      <a:lnTo>
                        <a:pt x="320" y="72"/>
                      </a:lnTo>
                      <a:lnTo>
                        <a:pt x="320" y="72"/>
                      </a:lnTo>
                      <a:lnTo>
                        <a:pt x="320" y="72"/>
                      </a:lnTo>
                      <a:close/>
                      <a:moveTo>
                        <a:pt x="14" y="367"/>
                      </a:moveTo>
                      <a:lnTo>
                        <a:pt x="16" y="371"/>
                      </a:lnTo>
                      <a:lnTo>
                        <a:pt x="14" y="371"/>
                      </a:lnTo>
                      <a:lnTo>
                        <a:pt x="14" y="367"/>
                      </a:lnTo>
                      <a:lnTo>
                        <a:pt x="14" y="367"/>
                      </a:lnTo>
                      <a:lnTo>
                        <a:pt x="14" y="367"/>
                      </a:lnTo>
                      <a:lnTo>
                        <a:pt x="14" y="367"/>
                      </a:lnTo>
                      <a:close/>
                      <a:moveTo>
                        <a:pt x="6" y="350"/>
                      </a:moveTo>
                      <a:lnTo>
                        <a:pt x="6" y="350"/>
                      </a:lnTo>
                      <a:lnTo>
                        <a:pt x="9" y="348"/>
                      </a:lnTo>
                      <a:lnTo>
                        <a:pt x="11" y="350"/>
                      </a:lnTo>
                      <a:lnTo>
                        <a:pt x="9" y="353"/>
                      </a:lnTo>
                      <a:lnTo>
                        <a:pt x="6" y="350"/>
                      </a:lnTo>
                      <a:lnTo>
                        <a:pt x="6" y="350"/>
                      </a:lnTo>
                      <a:lnTo>
                        <a:pt x="6" y="350"/>
                      </a:lnTo>
                      <a:lnTo>
                        <a:pt x="6" y="350"/>
                      </a:lnTo>
                      <a:close/>
                      <a:moveTo>
                        <a:pt x="13" y="343"/>
                      </a:moveTo>
                      <a:lnTo>
                        <a:pt x="13" y="345"/>
                      </a:lnTo>
                      <a:lnTo>
                        <a:pt x="11" y="345"/>
                      </a:lnTo>
                      <a:lnTo>
                        <a:pt x="13" y="343"/>
                      </a:lnTo>
                      <a:lnTo>
                        <a:pt x="13" y="343"/>
                      </a:lnTo>
                      <a:lnTo>
                        <a:pt x="13" y="343"/>
                      </a:lnTo>
                      <a:lnTo>
                        <a:pt x="13" y="343"/>
                      </a:lnTo>
                      <a:close/>
                      <a:moveTo>
                        <a:pt x="9" y="341"/>
                      </a:moveTo>
                      <a:lnTo>
                        <a:pt x="9" y="343"/>
                      </a:lnTo>
                      <a:lnTo>
                        <a:pt x="6" y="343"/>
                      </a:lnTo>
                      <a:lnTo>
                        <a:pt x="9" y="341"/>
                      </a:lnTo>
                      <a:lnTo>
                        <a:pt x="9" y="341"/>
                      </a:lnTo>
                      <a:lnTo>
                        <a:pt x="9" y="341"/>
                      </a:lnTo>
                      <a:lnTo>
                        <a:pt x="9" y="341"/>
                      </a:lnTo>
                      <a:close/>
                      <a:moveTo>
                        <a:pt x="6" y="329"/>
                      </a:moveTo>
                      <a:lnTo>
                        <a:pt x="0" y="325"/>
                      </a:lnTo>
                      <a:lnTo>
                        <a:pt x="6" y="324"/>
                      </a:lnTo>
                      <a:lnTo>
                        <a:pt x="6" y="324"/>
                      </a:lnTo>
                      <a:lnTo>
                        <a:pt x="6" y="329"/>
                      </a:lnTo>
                      <a:lnTo>
                        <a:pt x="6" y="329"/>
                      </a:lnTo>
                      <a:lnTo>
                        <a:pt x="6" y="329"/>
                      </a:lnTo>
                      <a:lnTo>
                        <a:pt x="6" y="329"/>
                      </a:lnTo>
                      <a:close/>
                      <a:moveTo>
                        <a:pt x="2" y="331"/>
                      </a:moveTo>
                      <a:lnTo>
                        <a:pt x="6" y="331"/>
                      </a:lnTo>
                      <a:lnTo>
                        <a:pt x="6" y="332"/>
                      </a:lnTo>
                      <a:lnTo>
                        <a:pt x="2" y="331"/>
                      </a:lnTo>
                      <a:lnTo>
                        <a:pt x="2" y="331"/>
                      </a:lnTo>
                      <a:lnTo>
                        <a:pt x="2" y="331"/>
                      </a:lnTo>
                      <a:lnTo>
                        <a:pt x="2" y="331"/>
                      </a:lnTo>
                      <a:close/>
                      <a:moveTo>
                        <a:pt x="9" y="334"/>
                      </a:moveTo>
                      <a:lnTo>
                        <a:pt x="9" y="334"/>
                      </a:lnTo>
                      <a:lnTo>
                        <a:pt x="11" y="338"/>
                      </a:lnTo>
                      <a:lnTo>
                        <a:pt x="11" y="339"/>
                      </a:lnTo>
                      <a:lnTo>
                        <a:pt x="9" y="334"/>
                      </a:lnTo>
                      <a:lnTo>
                        <a:pt x="9" y="334"/>
                      </a:lnTo>
                      <a:lnTo>
                        <a:pt x="9" y="334"/>
                      </a:lnTo>
                      <a:lnTo>
                        <a:pt x="9" y="334"/>
                      </a:lnTo>
                      <a:close/>
                      <a:moveTo>
                        <a:pt x="6" y="338"/>
                      </a:moveTo>
                      <a:lnTo>
                        <a:pt x="0" y="334"/>
                      </a:lnTo>
                      <a:lnTo>
                        <a:pt x="6" y="334"/>
                      </a:lnTo>
                      <a:lnTo>
                        <a:pt x="6" y="338"/>
                      </a:lnTo>
                      <a:lnTo>
                        <a:pt x="6" y="338"/>
                      </a:lnTo>
                      <a:lnTo>
                        <a:pt x="6" y="338"/>
                      </a:lnTo>
                      <a:lnTo>
                        <a:pt x="6" y="338"/>
                      </a:lnTo>
                      <a:close/>
                      <a:moveTo>
                        <a:pt x="0" y="318"/>
                      </a:moveTo>
                      <a:lnTo>
                        <a:pt x="0" y="320"/>
                      </a:lnTo>
                      <a:lnTo>
                        <a:pt x="0" y="322"/>
                      </a:lnTo>
                      <a:lnTo>
                        <a:pt x="2" y="320"/>
                      </a:lnTo>
                      <a:lnTo>
                        <a:pt x="0" y="318"/>
                      </a:lnTo>
                      <a:lnTo>
                        <a:pt x="0" y="318"/>
                      </a:lnTo>
                      <a:lnTo>
                        <a:pt x="0" y="318"/>
                      </a:lnTo>
                      <a:lnTo>
                        <a:pt x="0" y="318"/>
                      </a:lnTo>
                      <a:close/>
                      <a:moveTo>
                        <a:pt x="0" y="294"/>
                      </a:moveTo>
                      <a:lnTo>
                        <a:pt x="6" y="296"/>
                      </a:lnTo>
                      <a:lnTo>
                        <a:pt x="0" y="298"/>
                      </a:lnTo>
                      <a:lnTo>
                        <a:pt x="0" y="294"/>
                      </a:lnTo>
                      <a:lnTo>
                        <a:pt x="0" y="294"/>
                      </a:lnTo>
                      <a:lnTo>
                        <a:pt x="0" y="294"/>
                      </a:lnTo>
                      <a:lnTo>
                        <a:pt x="0" y="294"/>
                      </a:lnTo>
                      <a:close/>
                      <a:moveTo>
                        <a:pt x="0" y="287"/>
                      </a:moveTo>
                      <a:lnTo>
                        <a:pt x="6" y="291"/>
                      </a:lnTo>
                      <a:lnTo>
                        <a:pt x="2" y="292"/>
                      </a:lnTo>
                      <a:lnTo>
                        <a:pt x="0" y="287"/>
                      </a:lnTo>
                      <a:lnTo>
                        <a:pt x="0" y="287"/>
                      </a:lnTo>
                      <a:lnTo>
                        <a:pt x="0" y="287"/>
                      </a:lnTo>
                      <a:lnTo>
                        <a:pt x="0" y="287"/>
                      </a:lnTo>
                      <a:close/>
                      <a:moveTo>
                        <a:pt x="11" y="280"/>
                      </a:moveTo>
                      <a:lnTo>
                        <a:pt x="13" y="284"/>
                      </a:lnTo>
                      <a:lnTo>
                        <a:pt x="9" y="284"/>
                      </a:lnTo>
                      <a:lnTo>
                        <a:pt x="11" y="280"/>
                      </a:lnTo>
                      <a:lnTo>
                        <a:pt x="11" y="280"/>
                      </a:lnTo>
                      <a:lnTo>
                        <a:pt x="11" y="280"/>
                      </a:lnTo>
                      <a:lnTo>
                        <a:pt x="11" y="280"/>
                      </a:lnTo>
                      <a:close/>
                      <a:moveTo>
                        <a:pt x="14" y="278"/>
                      </a:moveTo>
                      <a:lnTo>
                        <a:pt x="16" y="278"/>
                      </a:lnTo>
                      <a:lnTo>
                        <a:pt x="16" y="284"/>
                      </a:lnTo>
                      <a:lnTo>
                        <a:pt x="14" y="284"/>
                      </a:lnTo>
                      <a:lnTo>
                        <a:pt x="14" y="278"/>
                      </a:lnTo>
                      <a:lnTo>
                        <a:pt x="14" y="278"/>
                      </a:lnTo>
                      <a:lnTo>
                        <a:pt x="14" y="278"/>
                      </a:lnTo>
                      <a:lnTo>
                        <a:pt x="14" y="278"/>
                      </a:lnTo>
                      <a:close/>
                      <a:moveTo>
                        <a:pt x="46" y="258"/>
                      </a:moveTo>
                      <a:lnTo>
                        <a:pt x="46" y="258"/>
                      </a:lnTo>
                      <a:lnTo>
                        <a:pt x="47" y="256"/>
                      </a:lnTo>
                      <a:lnTo>
                        <a:pt x="47" y="258"/>
                      </a:lnTo>
                      <a:lnTo>
                        <a:pt x="47" y="259"/>
                      </a:lnTo>
                      <a:lnTo>
                        <a:pt x="46" y="258"/>
                      </a:lnTo>
                      <a:lnTo>
                        <a:pt x="46" y="258"/>
                      </a:lnTo>
                      <a:lnTo>
                        <a:pt x="46" y="258"/>
                      </a:lnTo>
                      <a:lnTo>
                        <a:pt x="46" y="258"/>
                      </a:lnTo>
                      <a:close/>
                      <a:moveTo>
                        <a:pt x="46" y="252"/>
                      </a:moveTo>
                      <a:lnTo>
                        <a:pt x="46" y="252"/>
                      </a:lnTo>
                      <a:lnTo>
                        <a:pt x="46" y="252"/>
                      </a:lnTo>
                      <a:lnTo>
                        <a:pt x="42" y="251"/>
                      </a:lnTo>
                      <a:lnTo>
                        <a:pt x="46" y="251"/>
                      </a:lnTo>
                      <a:lnTo>
                        <a:pt x="46" y="252"/>
                      </a:lnTo>
                      <a:lnTo>
                        <a:pt x="46" y="252"/>
                      </a:lnTo>
                      <a:lnTo>
                        <a:pt x="46" y="252"/>
                      </a:lnTo>
                      <a:lnTo>
                        <a:pt x="46" y="252"/>
                      </a:lnTo>
                      <a:close/>
                      <a:moveTo>
                        <a:pt x="47" y="245"/>
                      </a:moveTo>
                      <a:lnTo>
                        <a:pt x="54" y="240"/>
                      </a:lnTo>
                      <a:lnTo>
                        <a:pt x="56" y="242"/>
                      </a:lnTo>
                      <a:lnTo>
                        <a:pt x="53" y="245"/>
                      </a:lnTo>
                      <a:lnTo>
                        <a:pt x="47" y="245"/>
                      </a:lnTo>
                      <a:lnTo>
                        <a:pt x="47" y="245"/>
                      </a:lnTo>
                      <a:lnTo>
                        <a:pt x="47" y="245"/>
                      </a:lnTo>
                      <a:lnTo>
                        <a:pt x="47" y="245"/>
                      </a:lnTo>
                      <a:close/>
                      <a:moveTo>
                        <a:pt x="51" y="252"/>
                      </a:moveTo>
                      <a:lnTo>
                        <a:pt x="51" y="249"/>
                      </a:lnTo>
                      <a:lnTo>
                        <a:pt x="54" y="249"/>
                      </a:lnTo>
                      <a:lnTo>
                        <a:pt x="56" y="247"/>
                      </a:lnTo>
                      <a:lnTo>
                        <a:pt x="58" y="245"/>
                      </a:lnTo>
                      <a:lnTo>
                        <a:pt x="61" y="249"/>
                      </a:lnTo>
                      <a:lnTo>
                        <a:pt x="58" y="251"/>
                      </a:lnTo>
                      <a:lnTo>
                        <a:pt x="54" y="251"/>
                      </a:lnTo>
                      <a:lnTo>
                        <a:pt x="51" y="252"/>
                      </a:lnTo>
                      <a:lnTo>
                        <a:pt x="51" y="252"/>
                      </a:lnTo>
                      <a:lnTo>
                        <a:pt x="51" y="252"/>
                      </a:lnTo>
                      <a:lnTo>
                        <a:pt x="51" y="252"/>
                      </a:lnTo>
                      <a:lnTo>
                        <a:pt x="51" y="252"/>
                      </a:lnTo>
                      <a:close/>
                      <a:moveTo>
                        <a:pt x="92" y="202"/>
                      </a:moveTo>
                      <a:lnTo>
                        <a:pt x="96" y="202"/>
                      </a:lnTo>
                      <a:lnTo>
                        <a:pt x="98" y="198"/>
                      </a:lnTo>
                      <a:lnTo>
                        <a:pt x="96" y="205"/>
                      </a:lnTo>
                      <a:lnTo>
                        <a:pt x="92" y="202"/>
                      </a:lnTo>
                      <a:lnTo>
                        <a:pt x="92" y="202"/>
                      </a:lnTo>
                      <a:lnTo>
                        <a:pt x="92" y="202"/>
                      </a:lnTo>
                      <a:lnTo>
                        <a:pt x="92" y="202"/>
                      </a:lnTo>
                      <a:close/>
                      <a:moveTo>
                        <a:pt x="91" y="211"/>
                      </a:moveTo>
                      <a:lnTo>
                        <a:pt x="89" y="209"/>
                      </a:lnTo>
                      <a:lnTo>
                        <a:pt x="86" y="209"/>
                      </a:lnTo>
                      <a:lnTo>
                        <a:pt x="89" y="205"/>
                      </a:lnTo>
                      <a:lnTo>
                        <a:pt x="92" y="205"/>
                      </a:lnTo>
                      <a:lnTo>
                        <a:pt x="96" y="205"/>
                      </a:lnTo>
                      <a:lnTo>
                        <a:pt x="92" y="209"/>
                      </a:lnTo>
                      <a:lnTo>
                        <a:pt x="91" y="211"/>
                      </a:lnTo>
                      <a:lnTo>
                        <a:pt x="91" y="211"/>
                      </a:lnTo>
                      <a:lnTo>
                        <a:pt x="91" y="211"/>
                      </a:lnTo>
                      <a:lnTo>
                        <a:pt x="91" y="211"/>
                      </a:lnTo>
                      <a:close/>
                      <a:moveTo>
                        <a:pt x="98" y="183"/>
                      </a:moveTo>
                      <a:lnTo>
                        <a:pt x="101" y="183"/>
                      </a:lnTo>
                      <a:lnTo>
                        <a:pt x="101" y="186"/>
                      </a:lnTo>
                      <a:lnTo>
                        <a:pt x="98" y="188"/>
                      </a:lnTo>
                      <a:lnTo>
                        <a:pt x="98" y="185"/>
                      </a:lnTo>
                      <a:lnTo>
                        <a:pt x="98" y="183"/>
                      </a:lnTo>
                      <a:lnTo>
                        <a:pt x="98" y="183"/>
                      </a:lnTo>
                      <a:lnTo>
                        <a:pt x="98" y="183"/>
                      </a:lnTo>
                      <a:lnTo>
                        <a:pt x="98" y="183"/>
                      </a:lnTo>
                      <a:close/>
                      <a:moveTo>
                        <a:pt x="105" y="176"/>
                      </a:moveTo>
                      <a:lnTo>
                        <a:pt x="106" y="174"/>
                      </a:lnTo>
                      <a:lnTo>
                        <a:pt x="110" y="174"/>
                      </a:lnTo>
                      <a:lnTo>
                        <a:pt x="105" y="178"/>
                      </a:lnTo>
                      <a:lnTo>
                        <a:pt x="105" y="176"/>
                      </a:lnTo>
                      <a:lnTo>
                        <a:pt x="105" y="176"/>
                      </a:lnTo>
                      <a:lnTo>
                        <a:pt x="105" y="176"/>
                      </a:lnTo>
                      <a:lnTo>
                        <a:pt x="105" y="176"/>
                      </a:lnTo>
                      <a:close/>
                      <a:moveTo>
                        <a:pt x="103" y="171"/>
                      </a:moveTo>
                      <a:lnTo>
                        <a:pt x="105" y="167"/>
                      </a:lnTo>
                      <a:lnTo>
                        <a:pt x="106" y="171"/>
                      </a:lnTo>
                      <a:lnTo>
                        <a:pt x="103" y="174"/>
                      </a:lnTo>
                      <a:lnTo>
                        <a:pt x="103" y="171"/>
                      </a:lnTo>
                      <a:lnTo>
                        <a:pt x="103" y="171"/>
                      </a:lnTo>
                      <a:lnTo>
                        <a:pt x="103" y="171"/>
                      </a:lnTo>
                      <a:lnTo>
                        <a:pt x="103" y="171"/>
                      </a:lnTo>
                      <a:close/>
                      <a:moveTo>
                        <a:pt x="124" y="139"/>
                      </a:moveTo>
                      <a:lnTo>
                        <a:pt x="124" y="138"/>
                      </a:lnTo>
                      <a:lnTo>
                        <a:pt x="125" y="138"/>
                      </a:lnTo>
                      <a:lnTo>
                        <a:pt x="124" y="141"/>
                      </a:lnTo>
                      <a:lnTo>
                        <a:pt x="124" y="139"/>
                      </a:lnTo>
                      <a:lnTo>
                        <a:pt x="124" y="139"/>
                      </a:lnTo>
                      <a:lnTo>
                        <a:pt x="124" y="139"/>
                      </a:lnTo>
                      <a:lnTo>
                        <a:pt x="124" y="139"/>
                      </a:lnTo>
                      <a:close/>
                      <a:moveTo>
                        <a:pt x="103" y="120"/>
                      </a:moveTo>
                      <a:lnTo>
                        <a:pt x="105" y="124"/>
                      </a:lnTo>
                      <a:lnTo>
                        <a:pt x="103" y="125"/>
                      </a:lnTo>
                      <a:lnTo>
                        <a:pt x="101" y="124"/>
                      </a:lnTo>
                      <a:lnTo>
                        <a:pt x="103" y="120"/>
                      </a:lnTo>
                      <a:lnTo>
                        <a:pt x="103" y="120"/>
                      </a:lnTo>
                      <a:lnTo>
                        <a:pt x="103" y="120"/>
                      </a:lnTo>
                      <a:lnTo>
                        <a:pt x="103" y="120"/>
                      </a:lnTo>
                      <a:close/>
                      <a:moveTo>
                        <a:pt x="108" y="112"/>
                      </a:moveTo>
                      <a:lnTo>
                        <a:pt x="105" y="115"/>
                      </a:lnTo>
                      <a:lnTo>
                        <a:pt x="105" y="112"/>
                      </a:lnTo>
                      <a:lnTo>
                        <a:pt x="108" y="108"/>
                      </a:lnTo>
                      <a:lnTo>
                        <a:pt x="108" y="112"/>
                      </a:lnTo>
                      <a:lnTo>
                        <a:pt x="108" y="112"/>
                      </a:lnTo>
                      <a:lnTo>
                        <a:pt x="108" y="112"/>
                      </a:lnTo>
                      <a:lnTo>
                        <a:pt x="108" y="112"/>
                      </a:lnTo>
                      <a:close/>
                      <a:moveTo>
                        <a:pt x="112" y="112"/>
                      </a:moveTo>
                      <a:lnTo>
                        <a:pt x="110" y="108"/>
                      </a:lnTo>
                      <a:lnTo>
                        <a:pt x="112" y="106"/>
                      </a:lnTo>
                      <a:lnTo>
                        <a:pt x="113" y="108"/>
                      </a:lnTo>
                      <a:lnTo>
                        <a:pt x="112" y="112"/>
                      </a:lnTo>
                      <a:lnTo>
                        <a:pt x="112" y="112"/>
                      </a:lnTo>
                      <a:lnTo>
                        <a:pt x="112" y="112"/>
                      </a:lnTo>
                      <a:lnTo>
                        <a:pt x="112" y="112"/>
                      </a:lnTo>
                      <a:close/>
                      <a:moveTo>
                        <a:pt x="120" y="103"/>
                      </a:moveTo>
                      <a:lnTo>
                        <a:pt x="120" y="106"/>
                      </a:lnTo>
                      <a:lnTo>
                        <a:pt x="115" y="112"/>
                      </a:lnTo>
                      <a:lnTo>
                        <a:pt x="117" y="105"/>
                      </a:lnTo>
                      <a:lnTo>
                        <a:pt x="120" y="103"/>
                      </a:lnTo>
                      <a:lnTo>
                        <a:pt x="120" y="103"/>
                      </a:lnTo>
                      <a:lnTo>
                        <a:pt x="120" y="103"/>
                      </a:lnTo>
                      <a:lnTo>
                        <a:pt x="120" y="103"/>
                      </a:lnTo>
                      <a:close/>
                      <a:moveTo>
                        <a:pt x="125" y="96"/>
                      </a:moveTo>
                      <a:lnTo>
                        <a:pt x="129" y="92"/>
                      </a:lnTo>
                      <a:lnTo>
                        <a:pt x="131" y="96"/>
                      </a:lnTo>
                      <a:lnTo>
                        <a:pt x="125" y="96"/>
                      </a:lnTo>
                      <a:lnTo>
                        <a:pt x="125" y="96"/>
                      </a:lnTo>
                      <a:lnTo>
                        <a:pt x="125" y="96"/>
                      </a:lnTo>
                      <a:lnTo>
                        <a:pt x="125" y="96"/>
                      </a:lnTo>
                      <a:close/>
                      <a:moveTo>
                        <a:pt x="131" y="96"/>
                      </a:moveTo>
                      <a:lnTo>
                        <a:pt x="131" y="103"/>
                      </a:lnTo>
                      <a:lnTo>
                        <a:pt x="127" y="101"/>
                      </a:lnTo>
                      <a:lnTo>
                        <a:pt x="124" y="105"/>
                      </a:lnTo>
                      <a:lnTo>
                        <a:pt x="124" y="101"/>
                      </a:lnTo>
                      <a:lnTo>
                        <a:pt x="131" y="96"/>
                      </a:lnTo>
                      <a:lnTo>
                        <a:pt x="131" y="96"/>
                      </a:lnTo>
                      <a:lnTo>
                        <a:pt x="131" y="96"/>
                      </a:lnTo>
                      <a:lnTo>
                        <a:pt x="131" y="96"/>
                      </a:lnTo>
                      <a:close/>
                      <a:moveTo>
                        <a:pt x="132" y="80"/>
                      </a:moveTo>
                      <a:lnTo>
                        <a:pt x="134" y="84"/>
                      </a:lnTo>
                      <a:lnTo>
                        <a:pt x="134" y="89"/>
                      </a:lnTo>
                      <a:lnTo>
                        <a:pt x="129" y="92"/>
                      </a:lnTo>
                      <a:lnTo>
                        <a:pt x="127" y="89"/>
                      </a:lnTo>
                      <a:lnTo>
                        <a:pt x="132" y="87"/>
                      </a:lnTo>
                      <a:lnTo>
                        <a:pt x="129" y="87"/>
                      </a:lnTo>
                      <a:lnTo>
                        <a:pt x="125" y="89"/>
                      </a:lnTo>
                      <a:lnTo>
                        <a:pt x="124" y="89"/>
                      </a:lnTo>
                      <a:lnTo>
                        <a:pt x="125" y="84"/>
                      </a:lnTo>
                      <a:lnTo>
                        <a:pt x="129" y="84"/>
                      </a:lnTo>
                      <a:lnTo>
                        <a:pt x="131" y="82"/>
                      </a:lnTo>
                      <a:lnTo>
                        <a:pt x="131" y="80"/>
                      </a:lnTo>
                      <a:lnTo>
                        <a:pt x="132" y="80"/>
                      </a:lnTo>
                      <a:lnTo>
                        <a:pt x="132" y="80"/>
                      </a:lnTo>
                      <a:lnTo>
                        <a:pt x="132" y="80"/>
                      </a:lnTo>
                      <a:lnTo>
                        <a:pt x="132" y="80"/>
                      </a:lnTo>
                      <a:close/>
                      <a:moveTo>
                        <a:pt x="138" y="82"/>
                      </a:moveTo>
                      <a:lnTo>
                        <a:pt x="136" y="80"/>
                      </a:lnTo>
                      <a:lnTo>
                        <a:pt x="136" y="75"/>
                      </a:lnTo>
                      <a:lnTo>
                        <a:pt x="141" y="72"/>
                      </a:lnTo>
                      <a:lnTo>
                        <a:pt x="141" y="70"/>
                      </a:lnTo>
                      <a:lnTo>
                        <a:pt x="143" y="66"/>
                      </a:lnTo>
                      <a:lnTo>
                        <a:pt x="146" y="70"/>
                      </a:lnTo>
                      <a:lnTo>
                        <a:pt x="143" y="73"/>
                      </a:lnTo>
                      <a:lnTo>
                        <a:pt x="143" y="77"/>
                      </a:lnTo>
                      <a:lnTo>
                        <a:pt x="138" y="82"/>
                      </a:lnTo>
                      <a:lnTo>
                        <a:pt x="138" y="82"/>
                      </a:lnTo>
                      <a:lnTo>
                        <a:pt x="138" y="82"/>
                      </a:lnTo>
                      <a:lnTo>
                        <a:pt x="138" y="82"/>
                      </a:lnTo>
                      <a:close/>
                      <a:moveTo>
                        <a:pt x="148" y="84"/>
                      </a:moveTo>
                      <a:lnTo>
                        <a:pt x="152" y="89"/>
                      </a:lnTo>
                      <a:lnTo>
                        <a:pt x="146" y="96"/>
                      </a:lnTo>
                      <a:lnTo>
                        <a:pt x="143" y="96"/>
                      </a:lnTo>
                      <a:lnTo>
                        <a:pt x="141" y="99"/>
                      </a:lnTo>
                      <a:lnTo>
                        <a:pt x="139" y="98"/>
                      </a:lnTo>
                      <a:lnTo>
                        <a:pt x="139" y="96"/>
                      </a:lnTo>
                      <a:lnTo>
                        <a:pt x="136" y="101"/>
                      </a:lnTo>
                      <a:lnTo>
                        <a:pt x="134" y="101"/>
                      </a:lnTo>
                      <a:lnTo>
                        <a:pt x="134" y="96"/>
                      </a:lnTo>
                      <a:lnTo>
                        <a:pt x="136" y="96"/>
                      </a:lnTo>
                      <a:lnTo>
                        <a:pt x="136" y="92"/>
                      </a:lnTo>
                      <a:lnTo>
                        <a:pt x="138" y="89"/>
                      </a:lnTo>
                      <a:lnTo>
                        <a:pt x="138" y="87"/>
                      </a:lnTo>
                      <a:lnTo>
                        <a:pt x="143" y="80"/>
                      </a:lnTo>
                      <a:lnTo>
                        <a:pt x="139" y="89"/>
                      </a:lnTo>
                      <a:lnTo>
                        <a:pt x="141" y="92"/>
                      </a:lnTo>
                      <a:lnTo>
                        <a:pt x="143" y="89"/>
                      </a:lnTo>
                      <a:lnTo>
                        <a:pt x="148" y="89"/>
                      </a:lnTo>
                      <a:lnTo>
                        <a:pt x="146" y="84"/>
                      </a:lnTo>
                      <a:lnTo>
                        <a:pt x="146" y="82"/>
                      </a:lnTo>
                      <a:lnTo>
                        <a:pt x="148" y="84"/>
                      </a:lnTo>
                      <a:lnTo>
                        <a:pt x="148" y="84"/>
                      </a:lnTo>
                      <a:lnTo>
                        <a:pt x="148" y="84"/>
                      </a:lnTo>
                      <a:lnTo>
                        <a:pt x="148" y="84"/>
                      </a:lnTo>
                      <a:close/>
                      <a:moveTo>
                        <a:pt x="146" y="80"/>
                      </a:moveTo>
                      <a:lnTo>
                        <a:pt x="146" y="78"/>
                      </a:lnTo>
                      <a:lnTo>
                        <a:pt x="148" y="78"/>
                      </a:lnTo>
                      <a:lnTo>
                        <a:pt x="152" y="80"/>
                      </a:lnTo>
                      <a:lnTo>
                        <a:pt x="152" y="82"/>
                      </a:lnTo>
                      <a:lnTo>
                        <a:pt x="146" y="80"/>
                      </a:lnTo>
                      <a:lnTo>
                        <a:pt x="146" y="80"/>
                      </a:lnTo>
                      <a:lnTo>
                        <a:pt x="146" y="80"/>
                      </a:lnTo>
                      <a:lnTo>
                        <a:pt x="146" y="80"/>
                      </a:lnTo>
                      <a:close/>
                      <a:moveTo>
                        <a:pt x="157" y="84"/>
                      </a:moveTo>
                      <a:lnTo>
                        <a:pt x="159" y="82"/>
                      </a:lnTo>
                      <a:lnTo>
                        <a:pt x="160" y="84"/>
                      </a:lnTo>
                      <a:lnTo>
                        <a:pt x="157" y="84"/>
                      </a:lnTo>
                      <a:lnTo>
                        <a:pt x="157" y="84"/>
                      </a:lnTo>
                      <a:lnTo>
                        <a:pt x="157" y="84"/>
                      </a:lnTo>
                      <a:lnTo>
                        <a:pt x="157" y="84"/>
                      </a:lnTo>
                      <a:close/>
                      <a:moveTo>
                        <a:pt x="169" y="66"/>
                      </a:moveTo>
                      <a:lnTo>
                        <a:pt x="169" y="70"/>
                      </a:lnTo>
                      <a:lnTo>
                        <a:pt x="169" y="72"/>
                      </a:lnTo>
                      <a:lnTo>
                        <a:pt x="165" y="72"/>
                      </a:lnTo>
                      <a:lnTo>
                        <a:pt x="164" y="73"/>
                      </a:lnTo>
                      <a:lnTo>
                        <a:pt x="160" y="73"/>
                      </a:lnTo>
                      <a:lnTo>
                        <a:pt x="159" y="78"/>
                      </a:lnTo>
                      <a:lnTo>
                        <a:pt x="157" y="78"/>
                      </a:lnTo>
                      <a:lnTo>
                        <a:pt x="157" y="75"/>
                      </a:lnTo>
                      <a:lnTo>
                        <a:pt x="155" y="75"/>
                      </a:lnTo>
                      <a:lnTo>
                        <a:pt x="157" y="70"/>
                      </a:lnTo>
                      <a:lnTo>
                        <a:pt x="155" y="70"/>
                      </a:lnTo>
                      <a:lnTo>
                        <a:pt x="155" y="66"/>
                      </a:lnTo>
                      <a:lnTo>
                        <a:pt x="160" y="66"/>
                      </a:lnTo>
                      <a:lnTo>
                        <a:pt x="155" y="65"/>
                      </a:lnTo>
                      <a:lnTo>
                        <a:pt x="159" y="61"/>
                      </a:lnTo>
                      <a:lnTo>
                        <a:pt x="160" y="61"/>
                      </a:lnTo>
                      <a:lnTo>
                        <a:pt x="160" y="59"/>
                      </a:lnTo>
                      <a:lnTo>
                        <a:pt x="165" y="59"/>
                      </a:lnTo>
                      <a:lnTo>
                        <a:pt x="165" y="61"/>
                      </a:lnTo>
                      <a:lnTo>
                        <a:pt x="169" y="65"/>
                      </a:lnTo>
                      <a:lnTo>
                        <a:pt x="169" y="66"/>
                      </a:lnTo>
                      <a:lnTo>
                        <a:pt x="169" y="66"/>
                      </a:lnTo>
                      <a:lnTo>
                        <a:pt x="169" y="66"/>
                      </a:lnTo>
                      <a:lnTo>
                        <a:pt x="169" y="66"/>
                      </a:lnTo>
                      <a:close/>
                      <a:moveTo>
                        <a:pt x="169" y="58"/>
                      </a:moveTo>
                      <a:lnTo>
                        <a:pt x="174" y="58"/>
                      </a:lnTo>
                      <a:lnTo>
                        <a:pt x="174" y="54"/>
                      </a:lnTo>
                      <a:lnTo>
                        <a:pt x="178" y="54"/>
                      </a:lnTo>
                      <a:lnTo>
                        <a:pt x="179" y="51"/>
                      </a:lnTo>
                      <a:lnTo>
                        <a:pt x="181" y="54"/>
                      </a:lnTo>
                      <a:lnTo>
                        <a:pt x="179" y="58"/>
                      </a:lnTo>
                      <a:lnTo>
                        <a:pt x="179" y="61"/>
                      </a:lnTo>
                      <a:lnTo>
                        <a:pt x="174" y="61"/>
                      </a:lnTo>
                      <a:lnTo>
                        <a:pt x="172" y="61"/>
                      </a:lnTo>
                      <a:lnTo>
                        <a:pt x="169" y="58"/>
                      </a:lnTo>
                      <a:lnTo>
                        <a:pt x="169" y="58"/>
                      </a:lnTo>
                      <a:lnTo>
                        <a:pt x="169" y="58"/>
                      </a:lnTo>
                      <a:lnTo>
                        <a:pt x="169" y="58"/>
                      </a:lnTo>
                      <a:close/>
                      <a:moveTo>
                        <a:pt x="183" y="38"/>
                      </a:moveTo>
                      <a:lnTo>
                        <a:pt x="181" y="37"/>
                      </a:lnTo>
                      <a:lnTo>
                        <a:pt x="185" y="33"/>
                      </a:lnTo>
                      <a:lnTo>
                        <a:pt x="183" y="38"/>
                      </a:lnTo>
                      <a:lnTo>
                        <a:pt x="183" y="38"/>
                      </a:lnTo>
                      <a:lnTo>
                        <a:pt x="183" y="38"/>
                      </a:lnTo>
                      <a:lnTo>
                        <a:pt x="183" y="38"/>
                      </a:lnTo>
                      <a:close/>
                      <a:moveTo>
                        <a:pt x="178" y="44"/>
                      </a:moveTo>
                      <a:lnTo>
                        <a:pt x="178" y="42"/>
                      </a:lnTo>
                      <a:lnTo>
                        <a:pt x="181" y="38"/>
                      </a:lnTo>
                      <a:lnTo>
                        <a:pt x="179" y="42"/>
                      </a:lnTo>
                      <a:lnTo>
                        <a:pt x="179" y="42"/>
                      </a:lnTo>
                      <a:lnTo>
                        <a:pt x="178" y="44"/>
                      </a:lnTo>
                      <a:lnTo>
                        <a:pt x="178" y="44"/>
                      </a:lnTo>
                      <a:lnTo>
                        <a:pt x="178" y="44"/>
                      </a:lnTo>
                      <a:lnTo>
                        <a:pt x="178" y="44"/>
                      </a:lnTo>
                      <a:close/>
                      <a:moveTo>
                        <a:pt x="188" y="51"/>
                      </a:moveTo>
                      <a:lnTo>
                        <a:pt x="188" y="45"/>
                      </a:lnTo>
                      <a:lnTo>
                        <a:pt x="190" y="49"/>
                      </a:lnTo>
                      <a:lnTo>
                        <a:pt x="188" y="51"/>
                      </a:lnTo>
                      <a:lnTo>
                        <a:pt x="188" y="51"/>
                      </a:lnTo>
                      <a:lnTo>
                        <a:pt x="188" y="51"/>
                      </a:lnTo>
                      <a:lnTo>
                        <a:pt x="188" y="51"/>
                      </a:lnTo>
                      <a:close/>
                      <a:moveTo>
                        <a:pt x="186" y="49"/>
                      </a:moveTo>
                      <a:lnTo>
                        <a:pt x="185" y="51"/>
                      </a:lnTo>
                      <a:lnTo>
                        <a:pt x="183" y="51"/>
                      </a:lnTo>
                      <a:lnTo>
                        <a:pt x="178" y="47"/>
                      </a:lnTo>
                      <a:lnTo>
                        <a:pt x="183" y="42"/>
                      </a:lnTo>
                      <a:lnTo>
                        <a:pt x="185" y="44"/>
                      </a:lnTo>
                      <a:lnTo>
                        <a:pt x="188" y="44"/>
                      </a:lnTo>
                      <a:lnTo>
                        <a:pt x="188" y="44"/>
                      </a:lnTo>
                      <a:lnTo>
                        <a:pt x="186" y="47"/>
                      </a:lnTo>
                      <a:lnTo>
                        <a:pt x="186" y="49"/>
                      </a:lnTo>
                      <a:lnTo>
                        <a:pt x="186" y="49"/>
                      </a:lnTo>
                      <a:lnTo>
                        <a:pt x="186" y="49"/>
                      </a:lnTo>
                      <a:lnTo>
                        <a:pt x="186" y="49"/>
                      </a:lnTo>
                      <a:close/>
                      <a:moveTo>
                        <a:pt x="195" y="42"/>
                      </a:moveTo>
                      <a:lnTo>
                        <a:pt x="193" y="42"/>
                      </a:lnTo>
                      <a:lnTo>
                        <a:pt x="190" y="42"/>
                      </a:lnTo>
                      <a:lnTo>
                        <a:pt x="190" y="38"/>
                      </a:lnTo>
                      <a:lnTo>
                        <a:pt x="188" y="33"/>
                      </a:lnTo>
                      <a:lnTo>
                        <a:pt x="190" y="33"/>
                      </a:lnTo>
                      <a:lnTo>
                        <a:pt x="192" y="38"/>
                      </a:lnTo>
                      <a:lnTo>
                        <a:pt x="195" y="38"/>
                      </a:lnTo>
                      <a:lnTo>
                        <a:pt x="195" y="42"/>
                      </a:lnTo>
                      <a:lnTo>
                        <a:pt x="195" y="42"/>
                      </a:lnTo>
                      <a:lnTo>
                        <a:pt x="195" y="42"/>
                      </a:lnTo>
                      <a:lnTo>
                        <a:pt x="195" y="42"/>
                      </a:lnTo>
                      <a:close/>
                      <a:moveTo>
                        <a:pt x="204" y="47"/>
                      </a:moveTo>
                      <a:lnTo>
                        <a:pt x="202" y="44"/>
                      </a:lnTo>
                      <a:lnTo>
                        <a:pt x="200" y="42"/>
                      </a:lnTo>
                      <a:lnTo>
                        <a:pt x="200" y="38"/>
                      </a:lnTo>
                      <a:lnTo>
                        <a:pt x="200" y="33"/>
                      </a:lnTo>
                      <a:lnTo>
                        <a:pt x="205" y="38"/>
                      </a:lnTo>
                      <a:lnTo>
                        <a:pt x="204" y="42"/>
                      </a:lnTo>
                      <a:lnTo>
                        <a:pt x="205" y="44"/>
                      </a:lnTo>
                      <a:lnTo>
                        <a:pt x="204" y="47"/>
                      </a:lnTo>
                      <a:lnTo>
                        <a:pt x="204" y="47"/>
                      </a:lnTo>
                      <a:lnTo>
                        <a:pt x="204" y="47"/>
                      </a:lnTo>
                      <a:lnTo>
                        <a:pt x="204" y="47"/>
                      </a:lnTo>
                      <a:close/>
                      <a:moveTo>
                        <a:pt x="230" y="33"/>
                      </a:moveTo>
                      <a:lnTo>
                        <a:pt x="228" y="33"/>
                      </a:lnTo>
                      <a:lnTo>
                        <a:pt x="223" y="32"/>
                      </a:lnTo>
                      <a:lnTo>
                        <a:pt x="225" y="30"/>
                      </a:lnTo>
                      <a:lnTo>
                        <a:pt x="228" y="30"/>
                      </a:lnTo>
                      <a:lnTo>
                        <a:pt x="230" y="32"/>
                      </a:lnTo>
                      <a:lnTo>
                        <a:pt x="230" y="33"/>
                      </a:lnTo>
                      <a:lnTo>
                        <a:pt x="230" y="33"/>
                      </a:lnTo>
                      <a:lnTo>
                        <a:pt x="230" y="33"/>
                      </a:lnTo>
                      <a:lnTo>
                        <a:pt x="230" y="33"/>
                      </a:lnTo>
                      <a:close/>
                      <a:moveTo>
                        <a:pt x="233" y="32"/>
                      </a:moveTo>
                      <a:lnTo>
                        <a:pt x="230" y="26"/>
                      </a:lnTo>
                      <a:lnTo>
                        <a:pt x="237" y="21"/>
                      </a:lnTo>
                      <a:lnTo>
                        <a:pt x="237" y="25"/>
                      </a:lnTo>
                      <a:lnTo>
                        <a:pt x="235" y="28"/>
                      </a:lnTo>
                      <a:lnTo>
                        <a:pt x="233" y="32"/>
                      </a:lnTo>
                      <a:lnTo>
                        <a:pt x="233" y="32"/>
                      </a:lnTo>
                      <a:lnTo>
                        <a:pt x="233" y="32"/>
                      </a:lnTo>
                      <a:lnTo>
                        <a:pt x="233" y="32"/>
                      </a:lnTo>
                      <a:close/>
                      <a:moveTo>
                        <a:pt x="228" y="25"/>
                      </a:moveTo>
                      <a:lnTo>
                        <a:pt x="225" y="25"/>
                      </a:lnTo>
                      <a:lnTo>
                        <a:pt x="219" y="23"/>
                      </a:lnTo>
                      <a:lnTo>
                        <a:pt x="218" y="19"/>
                      </a:lnTo>
                      <a:lnTo>
                        <a:pt x="219" y="21"/>
                      </a:lnTo>
                      <a:lnTo>
                        <a:pt x="223" y="18"/>
                      </a:lnTo>
                      <a:lnTo>
                        <a:pt x="225" y="21"/>
                      </a:lnTo>
                      <a:lnTo>
                        <a:pt x="228" y="18"/>
                      </a:lnTo>
                      <a:lnTo>
                        <a:pt x="230" y="18"/>
                      </a:lnTo>
                      <a:lnTo>
                        <a:pt x="235" y="14"/>
                      </a:lnTo>
                      <a:lnTo>
                        <a:pt x="235" y="16"/>
                      </a:lnTo>
                      <a:lnTo>
                        <a:pt x="228" y="25"/>
                      </a:lnTo>
                      <a:lnTo>
                        <a:pt x="228" y="25"/>
                      </a:lnTo>
                      <a:lnTo>
                        <a:pt x="228" y="25"/>
                      </a:lnTo>
                      <a:lnTo>
                        <a:pt x="228" y="25"/>
                      </a:lnTo>
                      <a:close/>
                      <a:moveTo>
                        <a:pt x="237" y="18"/>
                      </a:moveTo>
                      <a:lnTo>
                        <a:pt x="237" y="18"/>
                      </a:lnTo>
                      <a:lnTo>
                        <a:pt x="242" y="16"/>
                      </a:lnTo>
                      <a:lnTo>
                        <a:pt x="247" y="18"/>
                      </a:lnTo>
                      <a:lnTo>
                        <a:pt x="245" y="21"/>
                      </a:lnTo>
                      <a:lnTo>
                        <a:pt x="240" y="23"/>
                      </a:lnTo>
                      <a:lnTo>
                        <a:pt x="240" y="19"/>
                      </a:lnTo>
                      <a:lnTo>
                        <a:pt x="237" y="18"/>
                      </a:lnTo>
                      <a:lnTo>
                        <a:pt x="237" y="18"/>
                      </a:lnTo>
                      <a:lnTo>
                        <a:pt x="237" y="18"/>
                      </a:lnTo>
                      <a:lnTo>
                        <a:pt x="237" y="18"/>
                      </a:lnTo>
                      <a:close/>
                      <a:moveTo>
                        <a:pt x="247" y="11"/>
                      </a:moveTo>
                      <a:lnTo>
                        <a:pt x="245" y="11"/>
                      </a:lnTo>
                      <a:lnTo>
                        <a:pt x="245" y="11"/>
                      </a:lnTo>
                      <a:lnTo>
                        <a:pt x="242" y="9"/>
                      </a:lnTo>
                      <a:lnTo>
                        <a:pt x="245" y="7"/>
                      </a:lnTo>
                      <a:lnTo>
                        <a:pt x="247" y="11"/>
                      </a:lnTo>
                      <a:lnTo>
                        <a:pt x="247" y="11"/>
                      </a:lnTo>
                      <a:lnTo>
                        <a:pt x="247" y="11"/>
                      </a:lnTo>
                      <a:lnTo>
                        <a:pt x="247" y="11"/>
                      </a:lnTo>
                      <a:close/>
                      <a:moveTo>
                        <a:pt x="254" y="2"/>
                      </a:moveTo>
                      <a:lnTo>
                        <a:pt x="251" y="2"/>
                      </a:lnTo>
                      <a:lnTo>
                        <a:pt x="252" y="2"/>
                      </a:lnTo>
                      <a:lnTo>
                        <a:pt x="254" y="2"/>
                      </a:lnTo>
                      <a:lnTo>
                        <a:pt x="254" y="2"/>
                      </a:lnTo>
                      <a:lnTo>
                        <a:pt x="254" y="2"/>
                      </a:lnTo>
                      <a:lnTo>
                        <a:pt x="254" y="2"/>
                      </a:lnTo>
                      <a:lnTo>
                        <a:pt x="254" y="2"/>
                      </a:lnTo>
                      <a:close/>
                      <a:moveTo>
                        <a:pt x="259" y="7"/>
                      </a:moveTo>
                      <a:lnTo>
                        <a:pt x="259" y="5"/>
                      </a:lnTo>
                      <a:lnTo>
                        <a:pt x="261" y="2"/>
                      </a:lnTo>
                      <a:lnTo>
                        <a:pt x="263" y="2"/>
                      </a:lnTo>
                      <a:lnTo>
                        <a:pt x="265" y="2"/>
                      </a:lnTo>
                      <a:lnTo>
                        <a:pt x="265" y="0"/>
                      </a:lnTo>
                      <a:lnTo>
                        <a:pt x="266" y="2"/>
                      </a:lnTo>
                      <a:lnTo>
                        <a:pt x="270" y="2"/>
                      </a:lnTo>
                      <a:lnTo>
                        <a:pt x="268" y="5"/>
                      </a:lnTo>
                      <a:lnTo>
                        <a:pt x="270" y="5"/>
                      </a:lnTo>
                      <a:lnTo>
                        <a:pt x="270" y="9"/>
                      </a:lnTo>
                      <a:lnTo>
                        <a:pt x="266" y="11"/>
                      </a:lnTo>
                      <a:lnTo>
                        <a:pt x="263" y="7"/>
                      </a:lnTo>
                      <a:lnTo>
                        <a:pt x="259" y="7"/>
                      </a:lnTo>
                      <a:lnTo>
                        <a:pt x="259" y="7"/>
                      </a:lnTo>
                      <a:lnTo>
                        <a:pt x="259" y="7"/>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33" name="Freeform 9">
                  <a:extLst>
                    <a:ext uri="{FF2B5EF4-FFF2-40B4-BE49-F238E27FC236}">
                      <a16:creationId xmlns:a16="http://schemas.microsoft.com/office/drawing/2014/main" id="{2711CDC6-63BF-2C3A-076D-1F9E5B5BAFDD}"/>
                    </a:ext>
                  </a:extLst>
                </p:cNvPr>
                <p:cNvSpPr>
                  <a:spLocks noEditPoints="1"/>
                </p:cNvSpPr>
                <p:nvPr/>
              </p:nvSpPr>
              <p:spPr bwMode="auto">
                <a:xfrm>
                  <a:off x="4711700" y="1963738"/>
                  <a:ext cx="261938" cy="612775"/>
                </a:xfrm>
                <a:custGeom>
                  <a:avLst/>
                  <a:gdLst/>
                  <a:ahLst/>
                  <a:cxnLst>
                    <a:cxn ang="0">
                      <a:pos x="5" y="279"/>
                    </a:cxn>
                    <a:cxn ang="0">
                      <a:pos x="17" y="260"/>
                    </a:cxn>
                    <a:cxn ang="0">
                      <a:pos x="19" y="228"/>
                    </a:cxn>
                    <a:cxn ang="0">
                      <a:pos x="8" y="190"/>
                    </a:cxn>
                    <a:cxn ang="0">
                      <a:pos x="26" y="155"/>
                    </a:cxn>
                    <a:cxn ang="0">
                      <a:pos x="33" y="108"/>
                    </a:cxn>
                    <a:cxn ang="0">
                      <a:pos x="45" y="87"/>
                    </a:cxn>
                    <a:cxn ang="0">
                      <a:pos x="54" y="49"/>
                    </a:cxn>
                    <a:cxn ang="0">
                      <a:pos x="69" y="34"/>
                    </a:cxn>
                    <a:cxn ang="0">
                      <a:pos x="78" y="23"/>
                    </a:cxn>
                    <a:cxn ang="0">
                      <a:pos x="99" y="21"/>
                    </a:cxn>
                    <a:cxn ang="0">
                      <a:pos x="106" y="9"/>
                    </a:cxn>
                    <a:cxn ang="0">
                      <a:pos x="113" y="4"/>
                    </a:cxn>
                    <a:cxn ang="0">
                      <a:pos x="142" y="23"/>
                    </a:cxn>
                    <a:cxn ang="0">
                      <a:pos x="151" y="37"/>
                    </a:cxn>
                    <a:cxn ang="0">
                      <a:pos x="154" y="60"/>
                    </a:cxn>
                    <a:cxn ang="0">
                      <a:pos x="160" y="89"/>
                    </a:cxn>
                    <a:cxn ang="0">
                      <a:pos x="160" y="101"/>
                    </a:cxn>
                    <a:cxn ang="0">
                      <a:pos x="146" y="103"/>
                    </a:cxn>
                    <a:cxn ang="0">
                      <a:pos x="132" y="105"/>
                    </a:cxn>
                    <a:cxn ang="0">
                      <a:pos x="132" y="119"/>
                    </a:cxn>
                    <a:cxn ang="0">
                      <a:pos x="132" y="122"/>
                    </a:cxn>
                    <a:cxn ang="0">
                      <a:pos x="132" y="138"/>
                    </a:cxn>
                    <a:cxn ang="0">
                      <a:pos x="127" y="153"/>
                    </a:cxn>
                    <a:cxn ang="0">
                      <a:pos x="113" y="171"/>
                    </a:cxn>
                    <a:cxn ang="0">
                      <a:pos x="102" y="181"/>
                    </a:cxn>
                    <a:cxn ang="0">
                      <a:pos x="94" y="185"/>
                    </a:cxn>
                    <a:cxn ang="0">
                      <a:pos x="85" y="200"/>
                    </a:cxn>
                    <a:cxn ang="0">
                      <a:pos x="80" y="220"/>
                    </a:cxn>
                    <a:cxn ang="0">
                      <a:pos x="80" y="233"/>
                    </a:cxn>
                    <a:cxn ang="0">
                      <a:pos x="85" y="249"/>
                    </a:cxn>
                    <a:cxn ang="0">
                      <a:pos x="100" y="260"/>
                    </a:cxn>
                    <a:cxn ang="0">
                      <a:pos x="100" y="282"/>
                    </a:cxn>
                    <a:cxn ang="0">
                      <a:pos x="85" y="280"/>
                    </a:cxn>
                    <a:cxn ang="0">
                      <a:pos x="71" y="282"/>
                    </a:cxn>
                    <a:cxn ang="0">
                      <a:pos x="83" y="286"/>
                    </a:cxn>
                    <a:cxn ang="0">
                      <a:pos x="102" y="291"/>
                    </a:cxn>
                    <a:cxn ang="0">
                      <a:pos x="92" y="294"/>
                    </a:cxn>
                    <a:cxn ang="0">
                      <a:pos x="83" y="305"/>
                    </a:cxn>
                    <a:cxn ang="0">
                      <a:pos x="78" y="310"/>
                    </a:cxn>
                    <a:cxn ang="0">
                      <a:pos x="80" y="326"/>
                    </a:cxn>
                    <a:cxn ang="0">
                      <a:pos x="80" y="346"/>
                    </a:cxn>
                    <a:cxn ang="0">
                      <a:pos x="66" y="367"/>
                    </a:cxn>
                    <a:cxn ang="0">
                      <a:pos x="48" y="380"/>
                    </a:cxn>
                    <a:cxn ang="0">
                      <a:pos x="29" y="381"/>
                    </a:cxn>
                    <a:cxn ang="0">
                      <a:pos x="29" y="360"/>
                    </a:cxn>
                    <a:cxn ang="0">
                      <a:pos x="14" y="341"/>
                    </a:cxn>
                    <a:cxn ang="0">
                      <a:pos x="8" y="322"/>
                    </a:cxn>
                    <a:cxn ang="0">
                      <a:pos x="5" y="313"/>
                    </a:cxn>
                    <a:cxn ang="0">
                      <a:pos x="0" y="305"/>
                    </a:cxn>
                    <a:cxn ang="0">
                      <a:pos x="100" y="286"/>
                    </a:cxn>
                    <a:cxn ang="0">
                      <a:pos x="100" y="286"/>
                    </a:cxn>
                    <a:cxn ang="0">
                      <a:pos x="5" y="319"/>
                    </a:cxn>
                    <a:cxn ang="0">
                      <a:pos x="118" y="310"/>
                    </a:cxn>
                    <a:cxn ang="0">
                      <a:pos x="118" y="327"/>
                    </a:cxn>
                    <a:cxn ang="0">
                      <a:pos x="116" y="326"/>
                    </a:cxn>
                    <a:cxn ang="0">
                      <a:pos x="113" y="341"/>
                    </a:cxn>
                    <a:cxn ang="0">
                      <a:pos x="116" y="327"/>
                    </a:cxn>
                    <a:cxn ang="0">
                      <a:pos x="102" y="338"/>
                    </a:cxn>
                    <a:cxn ang="0">
                      <a:pos x="106" y="352"/>
                    </a:cxn>
                    <a:cxn ang="0">
                      <a:pos x="83" y="364"/>
                    </a:cxn>
                    <a:cxn ang="0">
                      <a:pos x="83" y="345"/>
                    </a:cxn>
                  </a:cxnLst>
                  <a:rect l="0" t="0" r="r" b="b"/>
                  <a:pathLst>
                    <a:path w="165" h="386">
                      <a:moveTo>
                        <a:pt x="3" y="296"/>
                      </a:moveTo>
                      <a:lnTo>
                        <a:pt x="5" y="296"/>
                      </a:lnTo>
                      <a:lnTo>
                        <a:pt x="5" y="301"/>
                      </a:lnTo>
                      <a:lnTo>
                        <a:pt x="8" y="296"/>
                      </a:lnTo>
                      <a:lnTo>
                        <a:pt x="8" y="286"/>
                      </a:lnTo>
                      <a:lnTo>
                        <a:pt x="5" y="282"/>
                      </a:lnTo>
                      <a:lnTo>
                        <a:pt x="5" y="279"/>
                      </a:lnTo>
                      <a:lnTo>
                        <a:pt x="8" y="279"/>
                      </a:lnTo>
                      <a:lnTo>
                        <a:pt x="8" y="275"/>
                      </a:lnTo>
                      <a:lnTo>
                        <a:pt x="8" y="272"/>
                      </a:lnTo>
                      <a:lnTo>
                        <a:pt x="12" y="272"/>
                      </a:lnTo>
                      <a:lnTo>
                        <a:pt x="14" y="268"/>
                      </a:lnTo>
                      <a:lnTo>
                        <a:pt x="14" y="265"/>
                      </a:lnTo>
                      <a:lnTo>
                        <a:pt x="17" y="260"/>
                      </a:lnTo>
                      <a:lnTo>
                        <a:pt x="14" y="258"/>
                      </a:lnTo>
                      <a:lnTo>
                        <a:pt x="12" y="249"/>
                      </a:lnTo>
                      <a:lnTo>
                        <a:pt x="8" y="242"/>
                      </a:lnTo>
                      <a:lnTo>
                        <a:pt x="12" y="240"/>
                      </a:lnTo>
                      <a:lnTo>
                        <a:pt x="17" y="237"/>
                      </a:lnTo>
                      <a:lnTo>
                        <a:pt x="17" y="232"/>
                      </a:lnTo>
                      <a:lnTo>
                        <a:pt x="19" y="228"/>
                      </a:lnTo>
                      <a:lnTo>
                        <a:pt x="14" y="221"/>
                      </a:lnTo>
                      <a:lnTo>
                        <a:pt x="8" y="220"/>
                      </a:lnTo>
                      <a:lnTo>
                        <a:pt x="8" y="213"/>
                      </a:lnTo>
                      <a:lnTo>
                        <a:pt x="8" y="206"/>
                      </a:lnTo>
                      <a:lnTo>
                        <a:pt x="8" y="200"/>
                      </a:lnTo>
                      <a:lnTo>
                        <a:pt x="8" y="195"/>
                      </a:lnTo>
                      <a:lnTo>
                        <a:pt x="8" y="190"/>
                      </a:lnTo>
                      <a:lnTo>
                        <a:pt x="8" y="181"/>
                      </a:lnTo>
                      <a:lnTo>
                        <a:pt x="5" y="173"/>
                      </a:lnTo>
                      <a:lnTo>
                        <a:pt x="8" y="164"/>
                      </a:lnTo>
                      <a:lnTo>
                        <a:pt x="12" y="159"/>
                      </a:lnTo>
                      <a:lnTo>
                        <a:pt x="14" y="155"/>
                      </a:lnTo>
                      <a:lnTo>
                        <a:pt x="19" y="155"/>
                      </a:lnTo>
                      <a:lnTo>
                        <a:pt x="26" y="155"/>
                      </a:lnTo>
                      <a:lnTo>
                        <a:pt x="26" y="153"/>
                      </a:lnTo>
                      <a:lnTo>
                        <a:pt x="26" y="147"/>
                      </a:lnTo>
                      <a:lnTo>
                        <a:pt x="26" y="143"/>
                      </a:lnTo>
                      <a:lnTo>
                        <a:pt x="26" y="140"/>
                      </a:lnTo>
                      <a:lnTo>
                        <a:pt x="31" y="124"/>
                      </a:lnTo>
                      <a:lnTo>
                        <a:pt x="31" y="117"/>
                      </a:lnTo>
                      <a:lnTo>
                        <a:pt x="33" y="108"/>
                      </a:lnTo>
                      <a:lnTo>
                        <a:pt x="34" y="105"/>
                      </a:lnTo>
                      <a:lnTo>
                        <a:pt x="34" y="100"/>
                      </a:lnTo>
                      <a:lnTo>
                        <a:pt x="33" y="96"/>
                      </a:lnTo>
                      <a:lnTo>
                        <a:pt x="33" y="94"/>
                      </a:lnTo>
                      <a:lnTo>
                        <a:pt x="38" y="91"/>
                      </a:lnTo>
                      <a:lnTo>
                        <a:pt x="43" y="89"/>
                      </a:lnTo>
                      <a:lnTo>
                        <a:pt x="45" y="87"/>
                      </a:lnTo>
                      <a:lnTo>
                        <a:pt x="45" y="84"/>
                      </a:lnTo>
                      <a:lnTo>
                        <a:pt x="50" y="77"/>
                      </a:lnTo>
                      <a:lnTo>
                        <a:pt x="55" y="68"/>
                      </a:lnTo>
                      <a:lnTo>
                        <a:pt x="57" y="65"/>
                      </a:lnTo>
                      <a:lnTo>
                        <a:pt x="55" y="60"/>
                      </a:lnTo>
                      <a:lnTo>
                        <a:pt x="54" y="58"/>
                      </a:lnTo>
                      <a:lnTo>
                        <a:pt x="54" y="49"/>
                      </a:lnTo>
                      <a:lnTo>
                        <a:pt x="55" y="49"/>
                      </a:lnTo>
                      <a:lnTo>
                        <a:pt x="57" y="46"/>
                      </a:lnTo>
                      <a:lnTo>
                        <a:pt x="59" y="42"/>
                      </a:lnTo>
                      <a:lnTo>
                        <a:pt x="61" y="40"/>
                      </a:lnTo>
                      <a:lnTo>
                        <a:pt x="62" y="35"/>
                      </a:lnTo>
                      <a:lnTo>
                        <a:pt x="66" y="32"/>
                      </a:lnTo>
                      <a:lnTo>
                        <a:pt x="69" y="34"/>
                      </a:lnTo>
                      <a:lnTo>
                        <a:pt x="71" y="35"/>
                      </a:lnTo>
                      <a:lnTo>
                        <a:pt x="74" y="35"/>
                      </a:lnTo>
                      <a:lnTo>
                        <a:pt x="76" y="34"/>
                      </a:lnTo>
                      <a:lnTo>
                        <a:pt x="74" y="30"/>
                      </a:lnTo>
                      <a:lnTo>
                        <a:pt x="76" y="27"/>
                      </a:lnTo>
                      <a:lnTo>
                        <a:pt x="76" y="27"/>
                      </a:lnTo>
                      <a:lnTo>
                        <a:pt x="78" y="23"/>
                      </a:lnTo>
                      <a:lnTo>
                        <a:pt x="74" y="21"/>
                      </a:lnTo>
                      <a:lnTo>
                        <a:pt x="76" y="18"/>
                      </a:lnTo>
                      <a:lnTo>
                        <a:pt x="80" y="18"/>
                      </a:lnTo>
                      <a:lnTo>
                        <a:pt x="85" y="18"/>
                      </a:lnTo>
                      <a:lnTo>
                        <a:pt x="90" y="18"/>
                      </a:lnTo>
                      <a:lnTo>
                        <a:pt x="94" y="21"/>
                      </a:lnTo>
                      <a:lnTo>
                        <a:pt x="99" y="21"/>
                      </a:lnTo>
                      <a:lnTo>
                        <a:pt x="100" y="21"/>
                      </a:lnTo>
                      <a:lnTo>
                        <a:pt x="102" y="21"/>
                      </a:lnTo>
                      <a:lnTo>
                        <a:pt x="102" y="23"/>
                      </a:lnTo>
                      <a:lnTo>
                        <a:pt x="102" y="18"/>
                      </a:lnTo>
                      <a:lnTo>
                        <a:pt x="102" y="14"/>
                      </a:lnTo>
                      <a:lnTo>
                        <a:pt x="102" y="11"/>
                      </a:lnTo>
                      <a:lnTo>
                        <a:pt x="106" y="9"/>
                      </a:lnTo>
                      <a:lnTo>
                        <a:pt x="102" y="6"/>
                      </a:lnTo>
                      <a:lnTo>
                        <a:pt x="102" y="4"/>
                      </a:lnTo>
                      <a:lnTo>
                        <a:pt x="100" y="0"/>
                      </a:lnTo>
                      <a:lnTo>
                        <a:pt x="106" y="2"/>
                      </a:lnTo>
                      <a:lnTo>
                        <a:pt x="107" y="0"/>
                      </a:lnTo>
                      <a:lnTo>
                        <a:pt x="109" y="0"/>
                      </a:lnTo>
                      <a:lnTo>
                        <a:pt x="113" y="4"/>
                      </a:lnTo>
                      <a:lnTo>
                        <a:pt x="116" y="6"/>
                      </a:lnTo>
                      <a:lnTo>
                        <a:pt x="123" y="14"/>
                      </a:lnTo>
                      <a:lnTo>
                        <a:pt x="127" y="18"/>
                      </a:lnTo>
                      <a:lnTo>
                        <a:pt x="133" y="18"/>
                      </a:lnTo>
                      <a:lnTo>
                        <a:pt x="133" y="18"/>
                      </a:lnTo>
                      <a:lnTo>
                        <a:pt x="139" y="18"/>
                      </a:lnTo>
                      <a:lnTo>
                        <a:pt x="142" y="23"/>
                      </a:lnTo>
                      <a:lnTo>
                        <a:pt x="142" y="27"/>
                      </a:lnTo>
                      <a:lnTo>
                        <a:pt x="146" y="27"/>
                      </a:lnTo>
                      <a:lnTo>
                        <a:pt x="146" y="27"/>
                      </a:lnTo>
                      <a:lnTo>
                        <a:pt x="147" y="30"/>
                      </a:lnTo>
                      <a:lnTo>
                        <a:pt x="151" y="30"/>
                      </a:lnTo>
                      <a:lnTo>
                        <a:pt x="153" y="34"/>
                      </a:lnTo>
                      <a:lnTo>
                        <a:pt x="151" y="37"/>
                      </a:lnTo>
                      <a:lnTo>
                        <a:pt x="151" y="42"/>
                      </a:lnTo>
                      <a:lnTo>
                        <a:pt x="149" y="46"/>
                      </a:lnTo>
                      <a:lnTo>
                        <a:pt x="151" y="49"/>
                      </a:lnTo>
                      <a:lnTo>
                        <a:pt x="154" y="49"/>
                      </a:lnTo>
                      <a:lnTo>
                        <a:pt x="156" y="53"/>
                      </a:lnTo>
                      <a:lnTo>
                        <a:pt x="154" y="54"/>
                      </a:lnTo>
                      <a:lnTo>
                        <a:pt x="154" y="60"/>
                      </a:lnTo>
                      <a:lnTo>
                        <a:pt x="158" y="63"/>
                      </a:lnTo>
                      <a:lnTo>
                        <a:pt x="158" y="68"/>
                      </a:lnTo>
                      <a:lnTo>
                        <a:pt x="158" y="72"/>
                      </a:lnTo>
                      <a:lnTo>
                        <a:pt x="158" y="73"/>
                      </a:lnTo>
                      <a:lnTo>
                        <a:pt x="158" y="80"/>
                      </a:lnTo>
                      <a:lnTo>
                        <a:pt x="156" y="84"/>
                      </a:lnTo>
                      <a:lnTo>
                        <a:pt x="160" y="89"/>
                      </a:lnTo>
                      <a:lnTo>
                        <a:pt x="163" y="89"/>
                      </a:lnTo>
                      <a:lnTo>
                        <a:pt x="163" y="96"/>
                      </a:lnTo>
                      <a:lnTo>
                        <a:pt x="165" y="96"/>
                      </a:lnTo>
                      <a:lnTo>
                        <a:pt x="165" y="101"/>
                      </a:lnTo>
                      <a:lnTo>
                        <a:pt x="165" y="101"/>
                      </a:lnTo>
                      <a:lnTo>
                        <a:pt x="163" y="101"/>
                      </a:lnTo>
                      <a:lnTo>
                        <a:pt x="160" y="101"/>
                      </a:lnTo>
                      <a:lnTo>
                        <a:pt x="160" y="100"/>
                      </a:lnTo>
                      <a:lnTo>
                        <a:pt x="154" y="101"/>
                      </a:lnTo>
                      <a:lnTo>
                        <a:pt x="153" y="101"/>
                      </a:lnTo>
                      <a:lnTo>
                        <a:pt x="151" y="103"/>
                      </a:lnTo>
                      <a:lnTo>
                        <a:pt x="147" y="103"/>
                      </a:lnTo>
                      <a:lnTo>
                        <a:pt x="146" y="100"/>
                      </a:lnTo>
                      <a:lnTo>
                        <a:pt x="146" y="103"/>
                      </a:lnTo>
                      <a:lnTo>
                        <a:pt x="142" y="100"/>
                      </a:lnTo>
                      <a:lnTo>
                        <a:pt x="140" y="100"/>
                      </a:lnTo>
                      <a:lnTo>
                        <a:pt x="140" y="103"/>
                      </a:lnTo>
                      <a:lnTo>
                        <a:pt x="139" y="108"/>
                      </a:lnTo>
                      <a:lnTo>
                        <a:pt x="137" y="108"/>
                      </a:lnTo>
                      <a:lnTo>
                        <a:pt x="133" y="105"/>
                      </a:lnTo>
                      <a:lnTo>
                        <a:pt x="132" y="105"/>
                      </a:lnTo>
                      <a:lnTo>
                        <a:pt x="133" y="108"/>
                      </a:lnTo>
                      <a:lnTo>
                        <a:pt x="137" y="110"/>
                      </a:lnTo>
                      <a:lnTo>
                        <a:pt x="133" y="113"/>
                      </a:lnTo>
                      <a:lnTo>
                        <a:pt x="132" y="113"/>
                      </a:lnTo>
                      <a:lnTo>
                        <a:pt x="128" y="115"/>
                      </a:lnTo>
                      <a:lnTo>
                        <a:pt x="132" y="117"/>
                      </a:lnTo>
                      <a:lnTo>
                        <a:pt x="132" y="119"/>
                      </a:lnTo>
                      <a:lnTo>
                        <a:pt x="130" y="119"/>
                      </a:lnTo>
                      <a:lnTo>
                        <a:pt x="130" y="117"/>
                      </a:lnTo>
                      <a:lnTo>
                        <a:pt x="127" y="117"/>
                      </a:lnTo>
                      <a:lnTo>
                        <a:pt x="127" y="117"/>
                      </a:lnTo>
                      <a:lnTo>
                        <a:pt x="128" y="119"/>
                      </a:lnTo>
                      <a:lnTo>
                        <a:pt x="130" y="119"/>
                      </a:lnTo>
                      <a:lnTo>
                        <a:pt x="132" y="122"/>
                      </a:lnTo>
                      <a:lnTo>
                        <a:pt x="130" y="122"/>
                      </a:lnTo>
                      <a:lnTo>
                        <a:pt x="128" y="131"/>
                      </a:lnTo>
                      <a:lnTo>
                        <a:pt x="128" y="133"/>
                      </a:lnTo>
                      <a:lnTo>
                        <a:pt x="125" y="133"/>
                      </a:lnTo>
                      <a:lnTo>
                        <a:pt x="128" y="136"/>
                      </a:lnTo>
                      <a:lnTo>
                        <a:pt x="132" y="136"/>
                      </a:lnTo>
                      <a:lnTo>
                        <a:pt x="132" y="138"/>
                      </a:lnTo>
                      <a:lnTo>
                        <a:pt x="130" y="140"/>
                      </a:lnTo>
                      <a:lnTo>
                        <a:pt x="132" y="141"/>
                      </a:lnTo>
                      <a:lnTo>
                        <a:pt x="133" y="141"/>
                      </a:lnTo>
                      <a:lnTo>
                        <a:pt x="132" y="147"/>
                      </a:lnTo>
                      <a:lnTo>
                        <a:pt x="128" y="147"/>
                      </a:lnTo>
                      <a:lnTo>
                        <a:pt x="127" y="150"/>
                      </a:lnTo>
                      <a:lnTo>
                        <a:pt x="127" y="153"/>
                      </a:lnTo>
                      <a:lnTo>
                        <a:pt x="123" y="160"/>
                      </a:lnTo>
                      <a:lnTo>
                        <a:pt x="123" y="160"/>
                      </a:lnTo>
                      <a:lnTo>
                        <a:pt x="120" y="164"/>
                      </a:lnTo>
                      <a:lnTo>
                        <a:pt x="116" y="160"/>
                      </a:lnTo>
                      <a:lnTo>
                        <a:pt x="116" y="164"/>
                      </a:lnTo>
                      <a:lnTo>
                        <a:pt x="118" y="167"/>
                      </a:lnTo>
                      <a:lnTo>
                        <a:pt x="113" y="171"/>
                      </a:lnTo>
                      <a:lnTo>
                        <a:pt x="111" y="174"/>
                      </a:lnTo>
                      <a:lnTo>
                        <a:pt x="109" y="174"/>
                      </a:lnTo>
                      <a:lnTo>
                        <a:pt x="109" y="171"/>
                      </a:lnTo>
                      <a:lnTo>
                        <a:pt x="106" y="171"/>
                      </a:lnTo>
                      <a:lnTo>
                        <a:pt x="106" y="174"/>
                      </a:lnTo>
                      <a:lnTo>
                        <a:pt x="106" y="178"/>
                      </a:lnTo>
                      <a:lnTo>
                        <a:pt x="102" y="181"/>
                      </a:lnTo>
                      <a:lnTo>
                        <a:pt x="102" y="178"/>
                      </a:lnTo>
                      <a:lnTo>
                        <a:pt x="100" y="178"/>
                      </a:lnTo>
                      <a:lnTo>
                        <a:pt x="100" y="181"/>
                      </a:lnTo>
                      <a:lnTo>
                        <a:pt x="99" y="181"/>
                      </a:lnTo>
                      <a:lnTo>
                        <a:pt x="97" y="181"/>
                      </a:lnTo>
                      <a:lnTo>
                        <a:pt x="94" y="181"/>
                      </a:lnTo>
                      <a:lnTo>
                        <a:pt x="94" y="185"/>
                      </a:lnTo>
                      <a:lnTo>
                        <a:pt x="95" y="185"/>
                      </a:lnTo>
                      <a:lnTo>
                        <a:pt x="95" y="188"/>
                      </a:lnTo>
                      <a:lnTo>
                        <a:pt x="90" y="192"/>
                      </a:lnTo>
                      <a:lnTo>
                        <a:pt x="87" y="190"/>
                      </a:lnTo>
                      <a:lnTo>
                        <a:pt x="87" y="193"/>
                      </a:lnTo>
                      <a:lnTo>
                        <a:pt x="88" y="195"/>
                      </a:lnTo>
                      <a:lnTo>
                        <a:pt x="85" y="200"/>
                      </a:lnTo>
                      <a:lnTo>
                        <a:pt x="80" y="200"/>
                      </a:lnTo>
                      <a:lnTo>
                        <a:pt x="78" y="200"/>
                      </a:lnTo>
                      <a:lnTo>
                        <a:pt x="83" y="204"/>
                      </a:lnTo>
                      <a:lnTo>
                        <a:pt x="83" y="209"/>
                      </a:lnTo>
                      <a:lnTo>
                        <a:pt x="80" y="209"/>
                      </a:lnTo>
                      <a:lnTo>
                        <a:pt x="83" y="214"/>
                      </a:lnTo>
                      <a:lnTo>
                        <a:pt x="80" y="220"/>
                      </a:lnTo>
                      <a:lnTo>
                        <a:pt x="83" y="221"/>
                      </a:lnTo>
                      <a:lnTo>
                        <a:pt x="83" y="225"/>
                      </a:lnTo>
                      <a:lnTo>
                        <a:pt x="80" y="223"/>
                      </a:lnTo>
                      <a:lnTo>
                        <a:pt x="80" y="225"/>
                      </a:lnTo>
                      <a:lnTo>
                        <a:pt x="80" y="228"/>
                      </a:lnTo>
                      <a:lnTo>
                        <a:pt x="80" y="232"/>
                      </a:lnTo>
                      <a:lnTo>
                        <a:pt x="80" y="233"/>
                      </a:lnTo>
                      <a:lnTo>
                        <a:pt x="80" y="235"/>
                      </a:lnTo>
                      <a:lnTo>
                        <a:pt x="80" y="235"/>
                      </a:lnTo>
                      <a:lnTo>
                        <a:pt x="80" y="240"/>
                      </a:lnTo>
                      <a:lnTo>
                        <a:pt x="80" y="244"/>
                      </a:lnTo>
                      <a:lnTo>
                        <a:pt x="80" y="246"/>
                      </a:lnTo>
                      <a:lnTo>
                        <a:pt x="83" y="247"/>
                      </a:lnTo>
                      <a:lnTo>
                        <a:pt x="85" y="249"/>
                      </a:lnTo>
                      <a:lnTo>
                        <a:pt x="85" y="251"/>
                      </a:lnTo>
                      <a:lnTo>
                        <a:pt x="87" y="251"/>
                      </a:lnTo>
                      <a:lnTo>
                        <a:pt x="88" y="254"/>
                      </a:lnTo>
                      <a:lnTo>
                        <a:pt x="92" y="251"/>
                      </a:lnTo>
                      <a:lnTo>
                        <a:pt x="94" y="251"/>
                      </a:lnTo>
                      <a:lnTo>
                        <a:pt x="95" y="256"/>
                      </a:lnTo>
                      <a:lnTo>
                        <a:pt x="100" y="260"/>
                      </a:lnTo>
                      <a:lnTo>
                        <a:pt x="100" y="263"/>
                      </a:lnTo>
                      <a:lnTo>
                        <a:pt x="106" y="265"/>
                      </a:lnTo>
                      <a:lnTo>
                        <a:pt x="106" y="267"/>
                      </a:lnTo>
                      <a:lnTo>
                        <a:pt x="107" y="270"/>
                      </a:lnTo>
                      <a:lnTo>
                        <a:pt x="106" y="275"/>
                      </a:lnTo>
                      <a:lnTo>
                        <a:pt x="102" y="280"/>
                      </a:lnTo>
                      <a:lnTo>
                        <a:pt x="100" y="282"/>
                      </a:lnTo>
                      <a:lnTo>
                        <a:pt x="95" y="286"/>
                      </a:lnTo>
                      <a:lnTo>
                        <a:pt x="94" y="282"/>
                      </a:lnTo>
                      <a:lnTo>
                        <a:pt x="94" y="282"/>
                      </a:lnTo>
                      <a:lnTo>
                        <a:pt x="88" y="280"/>
                      </a:lnTo>
                      <a:lnTo>
                        <a:pt x="87" y="279"/>
                      </a:lnTo>
                      <a:lnTo>
                        <a:pt x="87" y="280"/>
                      </a:lnTo>
                      <a:lnTo>
                        <a:pt x="85" y="280"/>
                      </a:lnTo>
                      <a:lnTo>
                        <a:pt x="83" y="279"/>
                      </a:lnTo>
                      <a:lnTo>
                        <a:pt x="80" y="279"/>
                      </a:lnTo>
                      <a:lnTo>
                        <a:pt x="80" y="280"/>
                      </a:lnTo>
                      <a:lnTo>
                        <a:pt x="78" y="282"/>
                      </a:lnTo>
                      <a:lnTo>
                        <a:pt x="76" y="280"/>
                      </a:lnTo>
                      <a:lnTo>
                        <a:pt x="74" y="282"/>
                      </a:lnTo>
                      <a:lnTo>
                        <a:pt x="71" y="282"/>
                      </a:lnTo>
                      <a:lnTo>
                        <a:pt x="69" y="282"/>
                      </a:lnTo>
                      <a:lnTo>
                        <a:pt x="69" y="282"/>
                      </a:lnTo>
                      <a:lnTo>
                        <a:pt x="74" y="286"/>
                      </a:lnTo>
                      <a:lnTo>
                        <a:pt x="76" y="286"/>
                      </a:lnTo>
                      <a:lnTo>
                        <a:pt x="76" y="282"/>
                      </a:lnTo>
                      <a:lnTo>
                        <a:pt x="80" y="282"/>
                      </a:lnTo>
                      <a:lnTo>
                        <a:pt x="83" y="286"/>
                      </a:lnTo>
                      <a:lnTo>
                        <a:pt x="85" y="286"/>
                      </a:lnTo>
                      <a:lnTo>
                        <a:pt x="87" y="287"/>
                      </a:lnTo>
                      <a:lnTo>
                        <a:pt x="90" y="286"/>
                      </a:lnTo>
                      <a:lnTo>
                        <a:pt x="92" y="287"/>
                      </a:lnTo>
                      <a:lnTo>
                        <a:pt x="95" y="286"/>
                      </a:lnTo>
                      <a:lnTo>
                        <a:pt x="100" y="286"/>
                      </a:lnTo>
                      <a:lnTo>
                        <a:pt x="102" y="291"/>
                      </a:lnTo>
                      <a:lnTo>
                        <a:pt x="102" y="293"/>
                      </a:lnTo>
                      <a:lnTo>
                        <a:pt x="100" y="294"/>
                      </a:lnTo>
                      <a:lnTo>
                        <a:pt x="97" y="294"/>
                      </a:lnTo>
                      <a:lnTo>
                        <a:pt x="94" y="300"/>
                      </a:lnTo>
                      <a:lnTo>
                        <a:pt x="92" y="298"/>
                      </a:lnTo>
                      <a:lnTo>
                        <a:pt x="94" y="296"/>
                      </a:lnTo>
                      <a:lnTo>
                        <a:pt x="92" y="294"/>
                      </a:lnTo>
                      <a:lnTo>
                        <a:pt x="90" y="296"/>
                      </a:lnTo>
                      <a:lnTo>
                        <a:pt x="90" y="298"/>
                      </a:lnTo>
                      <a:lnTo>
                        <a:pt x="88" y="298"/>
                      </a:lnTo>
                      <a:lnTo>
                        <a:pt x="87" y="301"/>
                      </a:lnTo>
                      <a:lnTo>
                        <a:pt x="85" y="305"/>
                      </a:lnTo>
                      <a:lnTo>
                        <a:pt x="83" y="303"/>
                      </a:lnTo>
                      <a:lnTo>
                        <a:pt x="83" y="305"/>
                      </a:lnTo>
                      <a:lnTo>
                        <a:pt x="80" y="306"/>
                      </a:lnTo>
                      <a:lnTo>
                        <a:pt x="80" y="306"/>
                      </a:lnTo>
                      <a:lnTo>
                        <a:pt x="80" y="306"/>
                      </a:lnTo>
                      <a:lnTo>
                        <a:pt x="78" y="308"/>
                      </a:lnTo>
                      <a:lnTo>
                        <a:pt x="80" y="308"/>
                      </a:lnTo>
                      <a:lnTo>
                        <a:pt x="83" y="310"/>
                      </a:lnTo>
                      <a:lnTo>
                        <a:pt x="78" y="310"/>
                      </a:lnTo>
                      <a:lnTo>
                        <a:pt x="83" y="313"/>
                      </a:lnTo>
                      <a:lnTo>
                        <a:pt x="83" y="315"/>
                      </a:lnTo>
                      <a:lnTo>
                        <a:pt x="80" y="319"/>
                      </a:lnTo>
                      <a:lnTo>
                        <a:pt x="83" y="322"/>
                      </a:lnTo>
                      <a:lnTo>
                        <a:pt x="80" y="324"/>
                      </a:lnTo>
                      <a:lnTo>
                        <a:pt x="76" y="322"/>
                      </a:lnTo>
                      <a:lnTo>
                        <a:pt x="80" y="326"/>
                      </a:lnTo>
                      <a:lnTo>
                        <a:pt x="78" y="329"/>
                      </a:lnTo>
                      <a:lnTo>
                        <a:pt x="80" y="331"/>
                      </a:lnTo>
                      <a:lnTo>
                        <a:pt x="78" y="333"/>
                      </a:lnTo>
                      <a:lnTo>
                        <a:pt x="80" y="336"/>
                      </a:lnTo>
                      <a:lnTo>
                        <a:pt x="78" y="341"/>
                      </a:lnTo>
                      <a:lnTo>
                        <a:pt x="78" y="345"/>
                      </a:lnTo>
                      <a:lnTo>
                        <a:pt x="80" y="346"/>
                      </a:lnTo>
                      <a:lnTo>
                        <a:pt x="80" y="348"/>
                      </a:lnTo>
                      <a:lnTo>
                        <a:pt x="78" y="357"/>
                      </a:lnTo>
                      <a:lnTo>
                        <a:pt x="76" y="360"/>
                      </a:lnTo>
                      <a:lnTo>
                        <a:pt x="74" y="367"/>
                      </a:lnTo>
                      <a:lnTo>
                        <a:pt x="71" y="373"/>
                      </a:lnTo>
                      <a:lnTo>
                        <a:pt x="67" y="369"/>
                      </a:lnTo>
                      <a:lnTo>
                        <a:pt x="66" y="367"/>
                      </a:lnTo>
                      <a:lnTo>
                        <a:pt x="62" y="369"/>
                      </a:lnTo>
                      <a:lnTo>
                        <a:pt x="55" y="367"/>
                      </a:lnTo>
                      <a:lnTo>
                        <a:pt x="55" y="367"/>
                      </a:lnTo>
                      <a:lnTo>
                        <a:pt x="54" y="373"/>
                      </a:lnTo>
                      <a:lnTo>
                        <a:pt x="48" y="373"/>
                      </a:lnTo>
                      <a:lnTo>
                        <a:pt x="45" y="378"/>
                      </a:lnTo>
                      <a:lnTo>
                        <a:pt x="48" y="380"/>
                      </a:lnTo>
                      <a:lnTo>
                        <a:pt x="48" y="383"/>
                      </a:lnTo>
                      <a:lnTo>
                        <a:pt x="45" y="386"/>
                      </a:lnTo>
                      <a:lnTo>
                        <a:pt x="40" y="383"/>
                      </a:lnTo>
                      <a:lnTo>
                        <a:pt x="33" y="386"/>
                      </a:lnTo>
                      <a:lnTo>
                        <a:pt x="29" y="386"/>
                      </a:lnTo>
                      <a:lnTo>
                        <a:pt x="27" y="383"/>
                      </a:lnTo>
                      <a:lnTo>
                        <a:pt x="29" y="381"/>
                      </a:lnTo>
                      <a:lnTo>
                        <a:pt x="27" y="373"/>
                      </a:lnTo>
                      <a:lnTo>
                        <a:pt x="26" y="373"/>
                      </a:lnTo>
                      <a:lnTo>
                        <a:pt x="22" y="369"/>
                      </a:lnTo>
                      <a:lnTo>
                        <a:pt x="22" y="367"/>
                      </a:lnTo>
                      <a:lnTo>
                        <a:pt x="22" y="367"/>
                      </a:lnTo>
                      <a:lnTo>
                        <a:pt x="26" y="364"/>
                      </a:lnTo>
                      <a:lnTo>
                        <a:pt x="29" y="360"/>
                      </a:lnTo>
                      <a:lnTo>
                        <a:pt x="27" y="357"/>
                      </a:lnTo>
                      <a:lnTo>
                        <a:pt x="26" y="359"/>
                      </a:lnTo>
                      <a:lnTo>
                        <a:pt x="22" y="355"/>
                      </a:lnTo>
                      <a:lnTo>
                        <a:pt x="21" y="352"/>
                      </a:lnTo>
                      <a:lnTo>
                        <a:pt x="17" y="350"/>
                      </a:lnTo>
                      <a:lnTo>
                        <a:pt x="17" y="346"/>
                      </a:lnTo>
                      <a:lnTo>
                        <a:pt x="14" y="341"/>
                      </a:lnTo>
                      <a:lnTo>
                        <a:pt x="12" y="338"/>
                      </a:lnTo>
                      <a:lnTo>
                        <a:pt x="12" y="333"/>
                      </a:lnTo>
                      <a:lnTo>
                        <a:pt x="8" y="333"/>
                      </a:lnTo>
                      <a:lnTo>
                        <a:pt x="5" y="331"/>
                      </a:lnTo>
                      <a:lnTo>
                        <a:pt x="8" y="329"/>
                      </a:lnTo>
                      <a:lnTo>
                        <a:pt x="8" y="326"/>
                      </a:lnTo>
                      <a:lnTo>
                        <a:pt x="8" y="322"/>
                      </a:lnTo>
                      <a:lnTo>
                        <a:pt x="8" y="319"/>
                      </a:lnTo>
                      <a:lnTo>
                        <a:pt x="12" y="317"/>
                      </a:lnTo>
                      <a:lnTo>
                        <a:pt x="8" y="315"/>
                      </a:lnTo>
                      <a:lnTo>
                        <a:pt x="8" y="313"/>
                      </a:lnTo>
                      <a:lnTo>
                        <a:pt x="8" y="313"/>
                      </a:lnTo>
                      <a:lnTo>
                        <a:pt x="5" y="313"/>
                      </a:lnTo>
                      <a:lnTo>
                        <a:pt x="5" y="313"/>
                      </a:lnTo>
                      <a:lnTo>
                        <a:pt x="8" y="317"/>
                      </a:lnTo>
                      <a:lnTo>
                        <a:pt x="5" y="319"/>
                      </a:lnTo>
                      <a:lnTo>
                        <a:pt x="5" y="313"/>
                      </a:lnTo>
                      <a:lnTo>
                        <a:pt x="5" y="313"/>
                      </a:lnTo>
                      <a:lnTo>
                        <a:pt x="0" y="313"/>
                      </a:lnTo>
                      <a:lnTo>
                        <a:pt x="0" y="306"/>
                      </a:lnTo>
                      <a:lnTo>
                        <a:pt x="0" y="305"/>
                      </a:lnTo>
                      <a:lnTo>
                        <a:pt x="0" y="298"/>
                      </a:lnTo>
                      <a:lnTo>
                        <a:pt x="3" y="296"/>
                      </a:lnTo>
                      <a:lnTo>
                        <a:pt x="3" y="296"/>
                      </a:lnTo>
                      <a:lnTo>
                        <a:pt x="3" y="296"/>
                      </a:lnTo>
                      <a:lnTo>
                        <a:pt x="3" y="296"/>
                      </a:lnTo>
                      <a:lnTo>
                        <a:pt x="3" y="296"/>
                      </a:lnTo>
                      <a:close/>
                      <a:moveTo>
                        <a:pt x="100" y="286"/>
                      </a:moveTo>
                      <a:lnTo>
                        <a:pt x="102" y="291"/>
                      </a:lnTo>
                      <a:lnTo>
                        <a:pt x="102" y="291"/>
                      </a:lnTo>
                      <a:lnTo>
                        <a:pt x="106" y="286"/>
                      </a:lnTo>
                      <a:lnTo>
                        <a:pt x="107" y="282"/>
                      </a:lnTo>
                      <a:lnTo>
                        <a:pt x="107" y="280"/>
                      </a:lnTo>
                      <a:lnTo>
                        <a:pt x="102" y="280"/>
                      </a:lnTo>
                      <a:lnTo>
                        <a:pt x="100" y="286"/>
                      </a:lnTo>
                      <a:lnTo>
                        <a:pt x="100" y="286"/>
                      </a:lnTo>
                      <a:lnTo>
                        <a:pt x="100" y="286"/>
                      </a:lnTo>
                      <a:lnTo>
                        <a:pt x="100" y="286"/>
                      </a:lnTo>
                      <a:close/>
                      <a:moveTo>
                        <a:pt x="5" y="319"/>
                      </a:moveTo>
                      <a:lnTo>
                        <a:pt x="5" y="322"/>
                      </a:lnTo>
                      <a:lnTo>
                        <a:pt x="5" y="322"/>
                      </a:lnTo>
                      <a:lnTo>
                        <a:pt x="5" y="319"/>
                      </a:lnTo>
                      <a:lnTo>
                        <a:pt x="5" y="319"/>
                      </a:lnTo>
                      <a:lnTo>
                        <a:pt x="5" y="319"/>
                      </a:lnTo>
                      <a:lnTo>
                        <a:pt x="5" y="319"/>
                      </a:lnTo>
                      <a:lnTo>
                        <a:pt x="5" y="319"/>
                      </a:lnTo>
                      <a:close/>
                      <a:moveTo>
                        <a:pt x="114" y="310"/>
                      </a:moveTo>
                      <a:lnTo>
                        <a:pt x="116" y="313"/>
                      </a:lnTo>
                      <a:lnTo>
                        <a:pt x="118" y="310"/>
                      </a:lnTo>
                      <a:lnTo>
                        <a:pt x="116" y="308"/>
                      </a:lnTo>
                      <a:lnTo>
                        <a:pt x="114" y="310"/>
                      </a:lnTo>
                      <a:lnTo>
                        <a:pt x="114" y="310"/>
                      </a:lnTo>
                      <a:lnTo>
                        <a:pt x="114" y="310"/>
                      </a:lnTo>
                      <a:lnTo>
                        <a:pt x="114" y="310"/>
                      </a:lnTo>
                      <a:close/>
                      <a:moveTo>
                        <a:pt x="116" y="326"/>
                      </a:moveTo>
                      <a:lnTo>
                        <a:pt x="118" y="327"/>
                      </a:lnTo>
                      <a:lnTo>
                        <a:pt x="120" y="324"/>
                      </a:lnTo>
                      <a:lnTo>
                        <a:pt x="123" y="324"/>
                      </a:lnTo>
                      <a:lnTo>
                        <a:pt x="120" y="322"/>
                      </a:lnTo>
                      <a:lnTo>
                        <a:pt x="118" y="322"/>
                      </a:lnTo>
                      <a:lnTo>
                        <a:pt x="116" y="326"/>
                      </a:lnTo>
                      <a:lnTo>
                        <a:pt x="116" y="326"/>
                      </a:lnTo>
                      <a:lnTo>
                        <a:pt x="116" y="326"/>
                      </a:lnTo>
                      <a:lnTo>
                        <a:pt x="116" y="326"/>
                      </a:lnTo>
                      <a:close/>
                      <a:moveTo>
                        <a:pt x="106" y="352"/>
                      </a:moveTo>
                      <a:lnTo>
                        <a:pt x="107" y="350"/>
                      </a:lnTo>
                      <a:lnTo>
                        <a:pt x="109" y="348"/>
                      </a:lnTo>
                      <a:lnTo>
                        <a:pt x="107" y="346"/>
                      </a:lnTo>
                      <a:lnTo>
                        <a:pt x="107" y="345"/>
                      </a:lnTo>
                      <a:lnTo>
                        <a:pt x="113" y="341"/>
                      </a:lnTo>
                      <a:lnTo>
                        <a:pt x="113" y="341"/>
                      </a:lnTo>
                      <a:lnTo>
                        <a:pt x="116" y="336"/>
                      </a:lnTo>
                      <a:lnTo>
                        <a:pt x="114" y="336"/>
                      </a:lnTo>
                      <a:lnTo>
                        <a:pt x="113" y="333"/>
                      </a:lnTo>
                      <a:lnTo>
                        <a:pt x="114" y="331"/>
                      </a:lnTo>
                      <a:lnTo>
                        <a:pt x="114" y="329"/>
                      </a:lnTo>
                      <a:lnTo>
                        <a:pt x="116" y="327"/>
                      </a:lnTo>
                      <a:lnTo>
                        <a:pt x="114" y="326"/>
                      </a:lnTo>
                      <a:lnTo>
                        <a:pt x="113" y="327"/>
                      </a:lnTo>
                      <a:lnTo>
                        <a:pt x="107" y="327"/>
                      </a:lnTo>
                      <a:lnTo>
                        <a:pt x="106" y="331"/>
                      </a:lnTo>
                      <a:lnTo>
                        <a:pt x="106" y="333"/>
                      </a:lnTo>
                      <a:lnTo>
                        <a:pt x="102" y="336"/>
                      </a:lnTo>
                      <a:lnTo>
                        <a:pt x="102" y="338"/>
                      </a:lnTo>
                      <a:lnTo>
                        <a:pt x="102" y="341"/>
                      </a:lnTo>
                      <a:lnTo>
                        <a:pt x="106" y="345"/>
                      </a:lnTo>
                      <a:lnTo>
                        <a:pt x="106" y="345"/>
                      </a:lnTo>
                      <a:lnTo>
                        <a:pt x="106" y="346"/>
                      </a:lnTo>
                      <a:lnTo>
                        <a:pt x="106" y="350"/>
                      </a:lnTo>
                      <a:lnTo>
                        <a:pt x="106" y="352"/>
                      </a:lnTo>
                      <a:lnTo>
                        <a:pt x="106" y="352"/>
                      </a:lnTo>
                      <a:lnTo>
                        <a:pt x="106" y="352"/>
                      </a:lnTo>
                      <a:lnTo>
                        <a:pt x="106" y="352"/>
                      </a:lnTo>
                      <a:close/>
                      <a:moveTo>
                        <a:pt x="80" y="360"/>
                      </a:moveTo>
                      <a:lnTo>
                        <a:pt x="80" y="364"/>
                      </a:lnTo>
                      <a:lnTo>
                        <a:pt x="80" y="367"/>
                      </a:lnTo>
                      <a:lnTo>
                        <a:pt x="80" y="367"/>
                      </a:lnTo>
                      <a:lnTo>
                        <a:pt x="83" y="364"/>
                      </a:lnTo>
                      <a:lnTo>
                        <a:pt x="83" y="360"/>
                      </a:lnTo>
                      <a:lnTo>
                        <a:pt x="85" y="353"/>
                      </a:lnTo>
                      <a:lnTo>
                        <a:pt x="87" y="348"/>
                      </a:lnTo>
                      <a:lnTo>
                        <a:pt x="87" y="345"/>
                      </a:lnTo>
                      <a:lnTo>
                        <a:pt x="85" y="341"/>
                      </a:lnTo>
                      <a:lnTo>
                        <a:pt x="83" y="345"/>
                      </a:lnTo>
                      <a:lnTo>
                        <a:pt x="83" y="345"/>
                      </a:lnTo>
                      <a:lnTo>
                        <a:pt x="83" y="352"/>
                      </a:lnTo>
                      <a:lnTo>
                        <a:pt x="80" y="352"/>
                      </a:lnTo>
                      <a:lnTo>
                        <a:pt x="80" y="360"/>
                      </a:lnTo>
                      <a:lnTo>
                        <a:pt x="80" y="360"/>
                      </a:lnTo>
                      <a:lnTo>
                        <a:pt x="80" y="360"/>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34" name="Freeform 10">
                  <a:extLst>
                    <a:ext uri="{FF2B5EF4-FFF2-40B4-BE49-F238E27FC236}">
                      <a16:creationId xmlns:a16="http://schemas.microsoft.com/office/drawing/2014/main" id="{29BEC938-EFD0-5DB0-2E44-6011FAA6F6AE}"/>
                    </a:ext>
                  </a:extLst>
                </p:cNvPr>
                <p:cNvSpPr>
                  <a:spLocks noEditPoints="1"/>
                </p:cNvSpPr>
                <p:nvPr/>
              </p:nvSpPr>
              <p:spPr bwMode="auto">
                <a:xfrm>
                  <a:off x="4887913" y="1903413"/>
                  <a:ext cx="269875" cy="485775"/>
                </a:xfrm>
                <a:custGeom>
                  <a:avLst/>
                  <a:gdLst/>
                  <a:ahLst/>
                  <a:cxnLst>
                    <a:cxn ang="0">
                      <a:pos x="155" y="256"/>
                    </a:cxn>
                    <a:cxn ang="0">
                      <a:pos x="158" y="209"/>
                    </a:cxn>
                    <a:cxn ang="0">
                      <a:pos x="146" y="174"/>
                    </a:cxn>
                    <a:cxn ang="0">
                      <a:pos x="141" y="153"/>
                    </a:cxn>
                    <a:cxn ang="0">
                      <a:pos x="135" y="118"/>
                    </a:cxn>
                    <a:cxn ang="0">
                      <a:pos x="130" y="77"/>
                    </a:cxn>
                    <a:cxn ang="0">
                      <a:pos x="111" y="59"/>
                    </a:cxn>
                    <a:cxn ang="0">
                      <a:pos x="108" y="35"/>
                    </a:cxn>
                    <a:cxn ang="0">
                      <a:pos x="111" y="11"/>
                    </a:cxn>
                    <a:cxn ang="0">
                      <a:pos x="83" y="0"/>
                    </a:cxn>
                    <a:cxn ang="0">
                      <a:pos x="69" y="7"/>
                    </a:cxn>
                    <a:cxn ang="0">
                      <a:pos x="66" y="32"/>
                    </a:cxn>
                    <a:cxn ang="0">
                      <a:pos x="57" y="42"/>
                    </a:cxn>
                    <a:cxn ang="0">
                      <a:pos x="35" y="49"/>
                    </a:cxn>
                    <a:cxn ang="0">
                      <a:pos x="9" y="28"/>
                    </a:cxn>
                    <a:cxn ang="0">
                      <a:pos x="0" y="35"/>
                    </a:cxn>
                    <a:cxn ang="0">
                      <a:pos x="24" y="54"/>
                    </a:cxn>
                    <a:cxn ang="0">
                      <a:pos x="36" y="63"/>
                    </a:cxn>
                    <a:cxn ang="0">
                      <a:pos x="42" y="82"/>
                    </a:cxn>
                    <a:cxn ang="0">
                      <a:pos x="50" y="99"/>
                    </a:cxn>
                    <a:cxn ang="0">
                      <a:pos x="50" y="125"/>
                    </a:cxn>
                    <a:cxn ang="0">
                      <a:pos x="61" y="138"/>
                    </a:cxn>
                    <a:cxn ang="0">
                      <a:pos x="75" y="155"/>
                    </a:cxn>
                    <a:cxn ang="0">
                      <a:pos x="78" y="167"/>
                    </a:cxn>
                    <a:cxn ang="0">
                      <a:pos x="61" y="178"/>
                    </a:cxn>
                    <a:cxn ang="0">
                      <a:pos x="50" y="186"/>
                    </a:cxn>
                    <a:cxn ang="0">
                      <a:pos x="50" y="202"/>
                    </a:cxn>
                    <a:cxn ang="0">
                      <a:pos x="38" y="204"/>
                    </a:cxn>
                    <a:cxn ang="0">
                      <a:pos x="35" y="216"/>
                    </a:cxn>
                    <a:cxn ang="0">
                      <a:pos x="26" y="218"/>
                    </a:cxn>
                    <a:cxn ang="0">
                      <a:pos x="24" y="231"/>
                    </a:cxn>
                    <a:cxn ang="0">
                      <a:pos x="28" y="244"/>
                    </a:cxn>
                    <a:cxn ang="0">
                      <a:pos x="35" y="261"/>
                    </a:cxn>
                    <a:cxn ang="0">
                      <a:pos x="31" y="284"/>
                    </a:cxn>
                    <a:cxn ang="0">
                      <a:pos x="42" y="289"/>
                    </a:cxn>
                    <a:cxn ang="0">
                      <a:pos x="54" y="292"/>
                    </a:cxn>
                    <a:cxn ang="0">
                      <a:pos x="61" y="306"/>
                    </a:cxn>
                    <a:cxn ang="0">
                      <a:pos x="73" y="303"/>
                    </a:cxn>
                    <a:cxn ang="0">
                      <a:pos x="95" y="292"/>
                    </a:cxn>
                    <a:cxn ang="0">
                      <a:pos x="101" y="291"/>
                    </a:cxn>
                    <a:cxn ang="0">
                      <a:pos x="108" y="291"/>
                    </a:cxn>
                    <a:cxn ang="0">
                      <a:pos x="120" y="287"/>
                    </a:cxn>
                    <a:cxn ang="0">
                      <a:pos x="130" y="284"/>
                    </a:cxn>
                    <a:cxn ang="0">
                      <a:pos x="135" y="284"/>
                    </a:cxn>
                    <a:cxn ang="0">
                      <a:pos x="69" y="155"/>
                    </a:cxn>
                    <a:cxn ang="0">
                      <a:pos x="73" y="160"/>
                    </a:cxn>
                    <a:cxn ang="0">
                      <a:pos x="22" y="209"/>
                    </a:cxn>
                    <a:cxn ang="0">
                      <a:pos x="26" y="211"/>
                    </a:cxn>
                    <a:cxn ang="0">
                      <a:pos x="21" y="211"/>
                    </a:cxn>
                    <a:cxn ang="0">
                      <a:pos x="56" y="303"/>
                    </a:cxn>
                    <a:cxn ang="0">
                      <a:pos x="52" y="298"/>
                    </a:cxn>
                    <a:cxn ang="0">
                      <a:pos x="52" y="298"/>
                    </a:cxn>
                    <a:cxn ang="0">
                      <a:pos x="45" y="296"/>
                    </a:cxn>
                    <a:cxn ang="0">
                      <a:pos x="42" y="292"/>
                    </a:cxn>
                    <a:cxn ang="0">
                      <a:pos x="31" y="289"/>
                    </a:cxn>
                    <a:cxn ang="0">
                      <a:pos x="31" y="289"/>
                    </a:cxn>
                    <a:cxn ang="0">
                      <a:pos x="10" y="289"/>
                    </a:cxn>
                    <a:cxn ang="0">
                      <a:pos x="16" y="299"/>
                    </a:cxn>
                    <a:cxn ang="0">
                      <a:pos x="10" y="298"/>
                    </a:cxn>
                  </a:cxnLst>
                  <a:rect l="0" t="0" r="r" b="b"/>
                  <a:pathLst>
                    <a:path w="170" h="306">
                      <a:moveTo>
                        <a:pt x="135" y="284"/>
                      </a:moveTo>
                      <a:lnTo>
                        <a:pt x="134" y="278"/>
                      </a:lnTo>
                      <a:lnTo>
                        <a:pt x="142" y="273"/>
                      </a:lnTo>
                      <a:lnTo>
                        <a:pt x="146" y="270"/>
                      </a:lnTo>
                      <a:lnTo>
                        <a:pt x="151" y="261"/>
                      </a:lnTo>
                      <a:lnTo>
                        <a:pt x="155" y="256"/>
                      </a:lnTo>
                      <a:lnTo>
                        <a:pt x="160" y="247"/>
                      </a:lnTo>
                      <a:lnTo>
                        <a:pt x="167" y="237"/>
                      </a:lnTo>
                      <a:lnTo>
                        <a:pt x="170" y="223"/>
                      </a:lnTo>
                      <a:lnTo>
                        <a:pt x="170" y="218"/>
                      </a:lnTo>
                      <a:lnTo>
                        <a:pt x="163" y="209"/>
                      </a:lnTo>
                      <a:lnTo>
                        <a:pt x="158" y="209"/>
                      </a:lnTo>
                      <a:lnTo>
                        <a:pt x="151" y="197"/>
                      </a:lnTo>
                      <a:lnTo>
                        <a:pt x="151" y="191"/>
                      </a:lnTo>
                      <a:lnTo>
                        <a:pt x="155" y="186"/>
                      </a:lnTo>
                      <a:lnTo>
                        <a:pt x="155" y="181"/>
                      </a:lnTo>
                      <a:lnTo>
                        <a:pt x="151" y="178"/>
                      </a:lnTo>
                      <a:lnTo>
                        <a:pt x="146" y="174"/>
                      </a:lnTo>
                      <a:lnTo>
                        <a:pt x="146" y="169"/>
                      </a:lnTo>
                      <a:lnTo>
                        <a:pt x="148" y="167"/>
                      </a:lnTo>
                      <a:lnTo>
                        <a:pt x="146" y="164"/>
                      </a:lnTo>
                      <a:lnTo>
                        <a:pt x="142" y="162"/>
                      </a:lnTo>
                      <a:lnTo>
                        <a:pt x="141" y="160"/>
                      </a:lnTo>
                      <a:lnTo>
                        <a:pt x="141" y="153"/>
                      </a:lnTo>
                      <a:lnTo>
                        <a:pt x="142" y="150"/>
                      </a:lnTo>
                      <a:lnTo>
                        <a:pt x="141" y="150"/>
                      </a:lnTo>
                      <a:lnTo>
                        <a:pt x="141" y="146"/>
                      </a:lnTo>
                      <a:lnTo>
                        <a:pt x="141" y="136"/>
                      </a:lnTo>
                      <a:lnTo>
                        <a:pt x="142" y="136"/>
                      </a:lnTo>
                      <a:lnTo>
                        <a:pt x="135" y="118"/>
                      </a:lnTo>
                      <a:lnTo>
                        <a:pt x="128" y="105"/>
                      </a:lnTo>
                      <a:lnTo>
                        <a:pt x="127" y="99"/>
                      </a:lnTo>
                      <a:lnTo>
                        <a:pt x="123" y="94"/>
                      </a:lnTo>
                      <a:lnTo>
                        <a:pt x="125" y="85"/>
                      </a:lnTo>
                      <a:lnTo>
                        <a:pt x="128" y="82"/>
                      </a:lnTo>
                      <a:lnTo>
                        <a:pt x="130" y="77"/>
                      </a:lnTo>
                      <a:lnTo>
                        <a:pt x="128" y="75"/>
                      </a:lnTo>
                      <a:lnTo>
                        <a:pt x="120" y="70"/>
                      </a:lnTo>
                      <a:lnTo>
                        <a:pt x="120" y="66"/>
                      </a:lnTo>
                      <a:lnTo>
                        <a:pt x="118" y="63"/>
                      </a:lnTo>
                      <a:lnTo>
                        <a:pt x="113" y="59"/>
                      </a:lnTo>
                      <a:lnTo>
                        <a:pt x="111" y="59"/>
                      </a:lnTo>
                      <a:lnTo>
                        <a:pt x="108" y="51"/>
                      </a:lnTo>
                      <a:lnTo>
                        <a:pt x="104" y="49"/>
                      </a:lnTo>
                      <a:lnTo>
                        <a:pt x="106" y="42"/>
                      </a:lnTo>
                      <a:lnTo>
                        <a:pt x="108" y="38"/>
                      </a:lnTo>
                      <a:lnTo>
                        <a:pt x="104" y="37"/>
                      </a:lnTo>
                      <a:lnTo>
                        <a:pt x="108" y="35"/>
                      </a:lnTo>
                      <a:lnTo>
                        <a:pt x="111" y="33"/>
                      </a:lnTo>
                      <a:lnTo>
                        <a:pt x="111" y="26"/>
                      </a:lnTo>
                      <a:lnTo>
                        <a:pt x="115" y="23"/>
                      </a:lnTo>
                      <a:lnTo>
                        <a:pt x="115" y="18"/>
                      </a:lnTo>
                      <a:lnTo>
                        <a:pt x="111" y="14"/>
                      </a:lnTo>
                      <a:lnTo>
                        <a:pt x="111" y="11"/>
                      </a:lnTo>
                      <a:lnTo>
                        <a:pt x="104" y="11"/>
                      </a:lnTo>
                      <a:lnTo>
                        <a:pt x="101" y="9"/>
                      </a:lnTo>
                      <a:lnTo>
                        <a:pt x="97" y="7"/>
                      </a:lnTo>
                      <a:lnTo>
                        <a:pt x="95" y="4"/>
                      </a:lnTo>
                      <a:lnTo>
                        <a:pt x="92" y="0"/>
                      </a:lnTo>
                      <a:lnTo>
                        <a:pt x="83" y="0"/>
                      </a:lnTo>
                      <a:lnTo>
                        <a:pt x="82" y="4"/>
                      </a:lnTo>
                      <a:lnTo>
                        <a:pt x="82" y="4"/>
                      </a:lnTo>
                      <a:lnTo>
                        <a:pt x="78" y="4"/>
                      </a:lnTo>
                      <a:lnTo>
                        <a:pt x="73" y="4"/>
                      </a:lnTo>
                      <a:lnTo>
                        <a:pt x="69" y="5"/>
                      </a:lnTo>
                      <a:lnTo>
                        <a:pt x="69" y="7"/>
                      </a:lnTo>
                      <a:lnTo>
                        <a:pt x="69" y="11"/>
                      </a:lnTo>
                      <a:lnTo>
                        <a:pt x="66" y="12"/>
                      </a:lnTo>
                      <a:lnTo>
                        <a:pt x="69" y="16"/>
                      </a:lnTo>
                      <a:lnTo>
                        <a:pt x="66" y="18"/>
                      </a:lnTo>
                      <a:lnTo>
                        <a:pt x="66" y="28"/>
                      </a:lnTo>
                      <a:lnTo>
                        <a:pt x="66" y="32"/>
                      </a:lnTo>
                      <a:lnTo>
                        <a:pt x="69" y="35"/>
                      </a:lnTo>
                      <a:lnTo>
                        <a:pt x="66" y="37"/>
                      </a:lnTo>
                      <a:lnTo>
                        <a:pt x="66" y="38"/>
                      </a:lnTo>
                      <a:lnTo>
                        <a:pt x="61" y="38"/>
                      </a:lnTo>
                      <a:lnTo>
                        <a:pt x="59" y="42"/>
                      </a:lnTo>
                      <a:lnTo>
                        <a:pt x="57" y="42"/>
                      </a:lnTo>
                      <a:lnTo>
                        <a:pt x="54" y="47"/>
                      </a:lnTo>
                      <a:lnTo>
                        <a:pt x="50" y="45"/>
                      </a:lnTo>
                      <a:lnTo>
                        <a:pt x="45" y="42"/>
                      </a:lnTo>
                      <a:lnTo>
                        <a:pt x="42" y="42"/>
                      </a:lnTo>
                      <a:lnTo>
                        <a:pt x="38" y="44"/>
                      </a:lnTo>
                      <a:lnTo>
                        <a:pt x="35" y="49"/>
                      </a:lnTo>
                      <a:lnTo>
                        <a:pt x="28" y="49"/>
                      </a:lnTo>
                      <a:lnTo>
                        <a:pt x="22" y="45"/>
                      </a:lnTo>
                      <a:lnTo>
                        <a:pt x="19" y="42"/>
                      </a:lnTo>
                      <a:lnTo>
                        <a:pt x="19" y="38"/>
                      </a:lnTo>
                      <a:lnTo>
                        <a:pt x="10" y="32"/>
                      </a:lnTo>
                      <a:lnTo>
                        <a:pt x="9" y="28"/>
                      </a:lnTo>
                      <a:lnTo>
                        <a:pt x="5" y="28"/>
                      </a:lnTo>
                      <a:lnTo>
                        <a:pt x="3" y="32"/>
                      </a:lnTo>
                      <a:lnTo>
                        <a:pt x="2" y="33"/>
                      </a:lnTo>
                      <a:lnTo>
                        <a:pt x="3" y="35"/>
                      </a:lnTo>
                      <a:lnTo>
                        <a:pt x="2" y="37"/>
                      </a:lnTo>
                      <a:lnTo>
                        <a:pt x="0" y="35"/>
                      </a:lnTo>
                      <a:lnTo>
                        <a:pt x="0" y="37"/>
                      </a:lnTo>
                      <a:lnTo>
                        <a:pt x="3" y="40"/>
                      </a:lnTo>
                      <a:lnTo>
                        <a:pt x="7" y="42"/>
                      </a:lnTo>
                      <a:lnTo>
                        <a:pt x="14" y="51"/>
                      </a:lnTo>
                      <a:lnTo>
                        <a:pt x="19" y="54"/>
                      </a:lnTo>
                      <a:lnTo>
                        <a:pt x="24" y="54"/>
                      </a:lnTo>
                      <a:lnTo>
                        <a:pt x="26" y="54"/>
                      </a:lnTo>
                      <a:lnTo>
                        <a:pt x="29" y="54"/>
                      </a:lnTo>
                      <a:lnTo>
                        <a:pt x="33" y="59"/>
                      </a:lnTo>
                      <a:lnTo>
                        <a:pt x="35" y="63"/>
                      </a:lnTo>
                      <a:lnTo>
                        <a:pt x="36" y="63"/>
                      </a:lnTo>
                      <a:lnTo>
                        <a:pt x="36" y="63"/>
                      </a:lnTo>
                      <a:lnTo>
                        <a:pt x="38" y="66"/>
                      </a:lnTo>
                      <a:lnTo>
                        <a:pt x="42" y="66"/>
                      </a:lnTo>
                      <a:lnTo>
                        <a:pt x="43" y="70"/>
                      </a:lnTo>
                      <a:lnTo>
                        <a:pt x="42" y="73"/>
                      </a:lnTo>
                      <a:lnTo>
                        <a:pt x="42" y="78"/>
                      </a:lnTo>
                      <a:lnTo>
                        <a:pt x="42" y="82"/>
                      </a:lnTo>
                      <a:lnTo>
                        <a:pt x="42" y="85"/>
                      </a:lnTo>
                      <a:lnTo>
                        <a:pt x="45" y="85"/>
                      </a:lnTo>
                      <a:lnTo>
                        <a:pt x="47" y="91"/>
                      </a:lnTo>
                      <a:lnTo>
                        <a:pt x="45" y="91"/>
                      </a:lnTo>
                      <a:lnTo>
                        <a:pt x="45" y="96"/>
                      </a:lnTo>
                      <a:lnTo>
                        <a:pt x="50" y="99"/>
                      </a:lnTo>
                      <a:lnTo>
                        <a:pt x="50" y="106"/>
                      </a:lnTo>
                      <a:lnTo>
                        <a:pt x="50" y="108"/>
                      </a:lnTo>
                      <a:lnTo>
                        <a:pt x="50" y="110"/>
                      </a:lnTo>
                      <a:lnTo>
                        <a:pt x="50" y="118"/>
                      </a:lnTo>
                      <a:lnTo>
                        <a:pt x="47" y="120"/>
                      </a:lnTo>
                      <a:lnTo>
                        <a:pt x="50" y="125"/>
                      </a:lnTo>
                      <a:lnTo>
                        <a:pt x="54" y="125"/>
                      </a:lnTo>
                      <a:lnTo>
                        <a:pt x="56" y="132"/>
                      </a:lnTo>
                      <a:lnTo>
                        <a:pt x="57" y="134"/>
                      </a:lnTo>
                      <a:lnTo>
                        <a:pt x="57" y="138"/>
                      </a:lnTo>
                      <a:lnTo>
                        <a:pt x="59" y="138"/>
                      </a:lnTo>
                      <a:lnTo>
                        <a:pt x="61" y="138"/>
                      </a:lnTo>
                      <a:lnTo>
                        <a:pt x="66" y="141"/>
                      </a:lnTo>
                      <a:lnTo>
                        <a:pt x="73" y="141"/>
                      </a:lnTo>
                      <a:lnTo>
                        <a:pt x="76" y="146"/>
                      </a:lnTo>
                      <a:lnTo>
                        <a:pt x="73" y="150"/>
                      </a:lnTo>
                      <a:lnTo>
                        <a:pt x="75" y="150"/>
                      </a:lnTo>
                      <a:lnTo>
                        <a:pt x="75" y="155"/>
                      </a:lnTo>
                      <a:lnTo>
                        <a:pt x="75" y="157"/>
                      </a:lnTo>
                      <a:lnTo>
                        <a:pt x="80" y="162"/>
                      </a:lnTo>
                      <a:lnTo>
                        <a:pt x="75" y="160"/>
                      </a:lnTo>
                      <a:lnTo>
                        <a:pt x="75" y="162"/>
                      </a:lnTo>
                      <a:lnTo>
                        <a:pt x="78" y="165"/>
                      </a:lnTo>
                      <a:lnTo>
                        <a:pt x="78" y="167"/>
                      </a:lnTo>
                      <a:lnTo>
                        <a:pt x="73" y="165"/>
                      </a:lnTo>
                      <a:lnTo>
                        <a:pt x="69" y="165"/>
                      </a:lnTo>
                      <a:lnTo>
                        <a:pt x="66" y="167"/>
                      </a:lnTo>
                      <a:lnTo>
                        <a:pt x="66" y="169"/>
                      </a:lnTo>
                      <a:lnTo>
                        <a:pt x="61" y="172"/>
                      </a:lnTo>
                      <a:lnTo>
                        <a:pt x="61" y="178"/>
                      </a:lnTo>
                      <a:lnTo>
                        <a:pt x="61" y="178"/>
                      </a:lnTo>
                      <a:lnTo>
                        <a:pt x="56" y="183"/>
                      </a:lnTo>
                      <a:lnTo>
                        <a:pt x="54" y="188"/>
                      </a:lnTo>
                      <a:lnTo>
                        <a:pt x="54" y="188"/>
                      </a:lnTo>
                      <a:lnTo>
                        <a:pt x="52" y="186"/>
                      </a:lnTo>
                      <a:lnTo>
                        <a:pt x="50" y="186"/>
                      </a:lnTo>
                      <a:lnTo>
                        <a:pt x="52" y="190"/>
                      </a:lnTo>
                      <a:lnTo>
                        <a:pt x="50" y="193"/>
                      </a:lnTo>
                      <a:lnTo>
                        <a:pt x="47" y="193"/>
                      </a:lnTo>
                      <a:lnTo>
                        <a:pt x="45" y="197"/>
                      </a:lnTo>
                      <a:lnTo>
                        <a:pt x="45" y="200"/>
                      </a:lnTo>
                      <a:lnTo>
                        <a:pt x="50" y="202"/>
                      </a:lnTo>
                      <a:lnTo>
                        <a:pt x="43" y="200"/>
                      </a:lnTo>
                      <a:lnTo>
                        <a:pt x="43" y="200"/>
                      </a:lnTo>
                      <a:lnTo>
                        <a:pt x="42" y="200"/>
                      </a:lnTo>
                      <a:lnTo>
                        <a:pt x="38" y="204"/>
                      </a:lnTo>
                      <a:lnTo>
                        <a:pt x="42" y="205"/>
                      </a:lnTo>
                      <a:lnTo>
                        <a:pt x="38" y="204"/>
                      </a:lnTo>
                      <a:lnTo>
                        <a:pt x="38" y="205"/>
                      </a:lnTo>
                      <a:lnTo>
                        <a:pt x="38" y="209"/>
                      </a:lnTo>
                      <a:lnTo>
                        <a:pt x="38" y="209"/>
                      </a:lnTo>
                      <a:lnTo>
                        <a:pt x="38" y="212"/>
                      </a:lnTo>
                      <a:lnTo>
                        <a:pt x="36" y="214"/>
                      </a:lnTo>
                      <a:lnTo>
                        <a:pt x="35" y="216"/>
                      </a:lnTo>
                      <a:lnTo>
                        <a:pt x="33" y="214"/>
                      </a:lnTo>
                      <a:lnTo>
                        <a:pt x="31" y="214"/>
                      </a:lnTo>
                      <a:lnTo>
                        <a:pt x="29" y="212"/>
                      </a:lnTo>
                      <a:lnTo>
                        <a:pt x="28" y="214"/>
                      </a:lnTo>
                      <a:lnTo>
                        <a:pt x="28" y="216"/>
                      </a:lnTo>
                      <a:lnTo>
                        <a:pt x="26" y="218"/>
                      </a:lnTo>
                      <a:lnTo>
                        <a:pt x="28" y="219"/>
                      </a:lnTo>
                      <a:lnTo>
                        <a:pt x="26" y="225"/>
                      </a:lnTo>
                      <a:lnTo>
                        <a:pt x="24" y="225"/>
                      </a:lnTo>
                      <a:lnTo>
                        <a:pt x="22" y="228"/>
                      </a:lnTo>
                      <a:lnTo>
                        <a:pt x="24" y="231"/>
                      </a:lnTo>
                      <a:lnTo>
                        <a:pt x="24" y="231"/>
                      </a:lnTo>
                      <a:lnTo>
                        <a:pt x="24" y="237"/>
                      </a:lnTo>
                      <a:lnTo>
                        <a:pt x="24" y="237"/>
                      </a:lnTo>
                      <a:lnTo>
                        <a:pt x="26" y="237"/>
                      </a:lnTo>
                      <a:lnTo>
                        <a:pt x="28" y="238"/>
                      </a:lnTo>
                      <a:lnTo>
                        <a:pt x="28" y="242"/>
                      </a:lnTo>
                      <a:lnTo>
                        <a:pt x="28" y="244"/>
                      </a:lnTo>
                      <a:lnTo>
                        <a:pt x="28" y="247"/>
                      </a:lnTo>
                      <a:lnTo>
                        <a:pt x="28" y="247"/>
                      </a:lnTo>
                      <a:lnTo>
                        <a:pt x="31" y="254"/>
                      </a:lnTo>
                      <a:lnTo>
                        <a:pt x="33" y="256"/>
                      </a:lnTo>
                      <a:lnTo>
                        <a:pt x="31" y="259"/>
                      </a:lnTo>
                      <a:lnTo>
                        <a:pt x="35" y="261"/>
                      </a:lnTo>
                      <a:lnTo>
                        <a:pt x="31" y="263"/>
                      </a:lnTo>
                      <a:lnTo>
                        <a:pt x="33" y="268"/>
                      </a:lnTo>
                      <a:lnTo>
                        <a:pt x="31" y="270"/>
                      </a:lnTo>
                      <a:lnTo>
                        <a:pt x="31" y="277"/>
                      </a:lnTo>
                      <a:lnTo>
                        <a:pt x="33" y="278"/>
                      </a:lnTo>
                      <a:lnTo>
                        <a:pt x="31" y="284"/>
                      </a:lnTo>
                      <a:lnTo>
                        <a:pt x="31" y="287"/>
                      </a:lnTo>
                      <a:lnTo>
                        <a:pt x="33" y="287"/>
                      </a:lnTo>
                      <a:lnTo>
                        <a:pt x="36" y="287"/>
                      </a:lnTo>
                      <a:lnTo>
                        <a:pt x="38" y="287"/>
                      </a:lnTo>
                      <a:lnTo>
                        <a:pt x="38" y="284"/>
                      </a:lnTo>
                      <a:lnTo>
                        <a:pt x="42" y="289"/>
                      </a:lnTo>
                      <a:lnTo>
                        <a:pt x="45" y="289"/>
                      </a:lnTo>
                      <a:lnTo>
                        <a:pt x="47" y="291"/>
                      </a:lnTo>
                      <a:lnTo>
                        <a:pt x="52" y="289"/>
                      </a:lnTo>
                      <a:lnTo>
                        <a:pt x="54" y="291"/>
                      </a:lnTo>
                      <a:lnTo>
                        <a:pt x="52" y="292"/>
                      </a:lnTo>
                      <a:lnTo>
                        <a:pt x="54" y="292"/>
                      </a:lnTo>
                      <a:lnTo>
                        <a:pt x="59" y="291"/>
                      </a:lnTo>
                      <a:lnTo>
                        <a:pt x="59" y="292"/>
                      </a:lnTo>
                      <a:lnTo>
                        <a:pt x="57" y="296"/>
                      </a:lnTo>
                      <a:lnTo>
                        <a:pt x="61" y="303"/>
                      </a:lnTo>
                      <a:lnTo>
                        <a:pt x="61" y="305"/>
                      </a:lnTo>
                      <a:lnTo>
                        <a:pt x="61" y="306"/>
                      </a:lnTo>
                      <a:lnTo>
                        <a:pt x="61" y="306"/>
                      </a:lnTo>
                      <a:lnTo>
                        <a:pt x="64" y="303"/>
                      </a:lnTo>
                      <a:lnTo>
                        <a:pt x="66" y="303"/>
                      </a:lnTo>
                      <a:lnTo>
                        <a:pt x="66" y="305"/>
                      </a:lnTo>
                      <a:lnTo>
                        <a:pt x="69" y="303"/>
                      </a:lnTo>
                      <a:lnTo>
                        <a:pt x="73" y="303"/>
                      </a:lnTo>
                      <a:lnTo>
                        <a:pt x="76" y="299"/>
                      </a:lnTo>
                      <a:lnTo>
                        <a:pt x="80" y="299"/>
                      </a:lnTo>
                      <a:lnTo>
                        <a:pt x="87" y="296"/>
                      </a:lnTo>
                      <a:lnTo>
                        <a:pt x="87" y="292"/>
                      </a:lnTo>
                      <a:lnTo>
                        <a:pt x="92" y="296"/>
                      </a:lnTo>
                      <a:lnTo>
                        <a:pt x="95" y="292"/>
                      </a:lnTo>
                      <a:lnTo>
                        <a:pt x="97" y="289"/>
                      </a:lnTo>
                      <a:lnTo>
                        <a:pt x="97" y="291"/>
                      </a:lnTo>
                      <a:lnTo>
                        <a:pt x="95" y="292"/>
                      </a:lnTo>
                      <a:lnTo>
                        <a:pt x="97" y="296"/>
                      </a:lnTo>
                      <a:lnTo>
                        <a:pt x="101" y="289"/>
                      </a:lnTo>
                      <a:lnTo>
                        <a:pt x="101" y="291"/>
                      </a:lnTo>
                      <a:lnTo>
                        <a:pt x="101" y="287"/>
                      </a:lnTo>
                      <a:lnTo>
                        <a:pt x="101" y="287"/>
                      </a:lnTo>
                      <a:lnTo>
                        <a:pt x="102" y="289"/>
                      </a:lnTo>
                      <a:lnTo>
                        <a:pt x="104" y="289"/>
                      </a:lnTo>
                      <a:lnTo>
                        <a:pt x="106" y="287"/>
                      </a:lnTo>
                      <a:lnTo>
                        <a:pt x="108" y="291"/>
                      </a:lnTo>
                      <a:lnTo>
                        <a:pt x="109" y="289"/>
                      </a:lnTo>
                      <a:lnTo>
                        <a:pt x="109" y="287"/>
                      </a:lnTo>
                      <a:lnTo>
                        <a:pt x="113" y="287"/>
                      </a:lnTo>
                      <a:lnTo>
                        <a:pt x="113" y="289"/>
                      </a:lnTo>
                      <a:lnTo>
                        <a:pt x="115" y="287"/>
                      </a:lnTo>
                      <a:lnTo>
                        <a:pt x="120" y="287"/>
                      </a:lnTo>
                      <a:lnTo>
                        <a:pt x="123" y="289"/>
                      </a:lnTo>
                      <a:lnTo>
                        <a:pt x="127" y="287"/>
                      </a:lnTo>
                      <a:lnTo>
                        <a:pt x="127" y="287"/>
                      </a:lnTo>
                      <a:lnTo>
                        <a:pt x="125" y="284"/>
                      </a:lnTo>
                      <a:lnTo>
                        <a:pt x="127" y="284"/>
                      </a:lnTo>
                      <a:lnTo>
                        <a:pt x="130" y="284"/>
                      </a:lnTo>
                      <a:lnTo>
                        <a:pt x="130" y="287"/>
                      </a:lnTo>
                      <a:lnTo>
                        <a:pt x="134" y="287"/>
                      </a:lnTo>
                      <a:lnTo>
                        <a:pt x="134" y="287"/>
                      </a:lnTo>
                      <a:lnTo>
                        <a:pt x="135" y="284"/>
                      </a:lnTo>
                      <a:lnTo>
                        <a:pt x="135" y="284"/>
                      </a:lnTo>
                      <a:lnTo>
                        <a:pt x="135" y="284"/>
                      </a:lnTo>
                      <a:lnTo>
                        <a:pt x="135" y="284"/>
                      </a:lnTo>
                      <a:close/>
                      <a:moveTo>
                        <a:pt x="73" y="160"/>
                      </a:moveTo>
                      <a:lnTo>
                        <a:pt x="69" y="162"/>
                      </a:lnTo>
                      <a:lnTo>
                        <a:pt x="66" y="162"/>
                      </a:lnTo>
                      <a:lnTo>
                        <a:pt x="66" y="158"/>
                      </a:lnTo>
                      <a:lnTo>
                        <a:pt x="69" y="155"/>
                      </a:lnTo>
                      <a:lnTo>
                        <a:pt x="73" y="157"/>
                      </a:lnTo>
                      <a:lnTo>
                        <a:pt x="73" y="158"/>
                      </a:lnTo>
                      <a:lnTo>
                        <a:pt x="69" y="158"/>
                      </a:lnTo>
                      <a:lnTo>
                        <a:pt x="73" y="160"/>
                      </a:lnTo>
                      <a:lnTo>
                        <a:pt x="73" y="160"/>
                      </a:lnTo>
                      <a:lnTo>
                        <a:pt x="73" y="160"/>
                      </a:lnTo>
                      <a:lnTo>
                        <a:pt x="73" y="160"/>
                      </a:lnTo>
                      <a:close/>
                      <a:moveTo>
                        <a:pt x="22" y="209"/>
                      </a:moveTo>
                      <a:lnTo>
                        <a:pt x="24" y="205"/>
                      </a:lnTo>
                      <a:lnTo>
                        <a:pt x="26" y="209"/>
                      </a:lnTo>
                      <a:lnTo>
                        <a:pt x="24" y="209"/>
                      </a:lnTo>
                      <a:lnTo>
                        <a:pt x="22" y="209"/>
                      </a:lnTo>
                      <a:lnTo>
                        <a:pt x="22" y="209"/>
                      </a:lnTo>
                      <a:lnTo>
                        <a:pt x="22" y="209"/>
                      </a:lnTo>
                      <a:lnTo>
                        <a:pt x="22" y="209"/>
                      </a:lnTo>
                      <a:close/>
                      <a:moveTo>
                        <a:pt x="21" y="211"/>
                      </a:moveTo>
                      <a:lnTo>
                        <a:pt x="24" y="212"/>
                      </a:lnTo>
                      <a:lnTo>
                        <a:pt x="26" y="211"/>
                      </a:lnTo>
                      <a:lnTo>
                        <a:pt x="26" y="214"/>
                      </a:lnTo>
                      <a:lnTo>
                        <a:pt x="22" y="216"/>
                      </a:lnTo>
                      <a:lnTo>
                        <a:pt x="21" y="214"/>
                      </a:lnTo>
                      <a:lnTo>
                        <a:pt x="21" y="211"/>
                      </a:lnTo>
                      <a:lnTo>
                        <a:pt x="21" y="211"/>
                      </a:lnTo>
                      <a:lnTo>
                        <a:pt x="21" y="211"/>
                      </a:lnTo>
                      <a:lnTo>
                        <a:pt x="21" y="211"/>
                      </a:lnTo>
                      <a:close/>
                      <a:moveTo>
                        <a:pt x="57" y="301"/>
                      </a:moveTo>
                      <a:lnTo>
                        <a:pt x="57" y="305"/>
                      </a:lnTo>
                      <a:lnTo>
                        <a:pt x="56" y="306"/>
                      </a:lnTo>
                      <a:lnTo>
                        <a:pt x="54" y="305"/>
                      </a:lnTo>
                      <a:lnTo>
                        <a:pt x="56" y="303"/>
                      </a:lnTo>
                      <a:lnTo>
                        <a:pt x="57" y="301"/>
                      </a:lnTo>
                      <a:lnTo>
                        <a:pt x="57" y="301"/>
                      </a:lnTo>
                      <a:lnTo>
                        <a:pt x="57" y="301"/>
                      </a:lnTo>
                      <a:lnTo>
                        <a:pt x="57" y="301"/>
                      </a:lnTo>
                      <a:close/>
                      <a:moveTo>
                        <a:pt x="52" y="298"/>
                      </a:moveTo>
                      <a:lnTo>
                        <a:pt x="52" y="298"/>
                      </a:lnTo>
                      <a:lnTo>
                        <a:pt x="54" y="299"/>
                      </a:lnTo>
                      <a:lnTo>
                        <a:pt x="52" y="299"/>
                      </a:lnTo>
                      <a:lnTo>
                        <a:pt x="52" y="298"/>
                      </a:lnTo>
                      <a:lnTo>
                        <a:pt x="52" y="298"/>
                      </a:lnTo>
                      <a:lnTo>
                        <a:pt x="52" y="298"/>
                      </a:lnTo>
                      <a:lnTo>
                        <a:pt x="52" y="298"/>
                      </a:lnTo>
                      <a:close/>
                      <a:moveTo>
                        <a:pt x="45" y="296"/>
                      </a:moveTo>
                      <a:lnTo>
                        <a:pt x="50" y="292"/>
                      </a:lnTo>
                      <a:lnTo>
                        <a:pt x="50" y="296"/>
                      </a:lnTo>
                      <a:lnTo>
                        <a:pt x="47" y="298"/>
                      </a:lnTo>
                      <a:lnTo>
                        <a:pt x="45" y="296"/>
                      </a:lnTo>
                      <a:lnTo>
                        <a:pt x="45" y="296"/>
                      </a:lnTo>
                      <a:lnTo>
                        <a:pt x="45" y="296"/>
                      </a:lnTo>
                      <a:lnTo>
                        <a:pt x="45" y="296"/>
                      </a:lnTo>
                      <a:lnTo>
                        <a:pt x="45" y="296"/>
                      </a:lnTo>
                      <a:close/>
                      <a:moveTo>
                        <a:pt x="38" y="287"/>
                      </a:moveTo>
                      <a:lnTo>
                        <a:pt x="42" y="291"/>
                      </a:lnTo>
                      <a:lnTo>
                        <a:pt x="42" y="292"/>
                      </a:lnTo>
                      <a:lnTo>
                        <a:pt x="38" y="291"/>
                      </a:lnTo>
                      <a:lnTo>
                        <a:pt x="38" y="287"/>
                      </a:lnTo>
                      <a:lnTo>
                        <a:pt x="38" y="287"/>
                      </a:lnTo>
                      <a:lnTo>
                        <a:pt x="38" y="287"/>
                      </a:lnTo>
                      <a:lnTo>
                        <a:pt x="38" y="287"/>
                      </a:lnTo>
                      <a:close/>
                      <a:moveTo>
                        <a:pt x="31" y="289"/>
                      </a:moveTo>
                      <a:lnTo>
                        <a:pt x="35" y="289"/>
                      </a:lnTo>
                      <a:lnTo>
                        <a:pt x="33" y="291"/>
                      </a:lnTo>
                      <a:lnTo>
                        <a:pt x="33" y="291"/>
                      </a:lnTo>
                      <a:lnTo>
                        <a:pt x="31" y="289"/>
                      </a:lnTo>
                      <a:lnTo>
                        <a:pt x="31" y="289"/>
                      </a:lnTo>
                      <a:lnTo>
                        <a:pt x="31" y="289"/>
                      </a:lnTo>
                      <a:lnTo>
                        <a:pt x="31" y="289"/>
                      </a:lnTo>
                      <a:close/>
                      <a:moveTo>
                        <a:pt x="9" y="296"/>
                      </a:moveTo>
                      <a:lnTo>
                        <a:pt x="10" y="296"/>
                      </a:lnTo>
                      <a:lnTo>
                        <a:pt x="14" y="296"/>
                      </a:lnTo>
                      <a:lnTo>
                        <a:pt x="10" y="292"/>
                      </a:lnTo>
                      <a:lnTo>
                        <a:pt x="10" y="289"/>
                      </a:lnTo>
                      <a:lnTo>
                        <a:pt x="14" y="289"/>
                      </a:lnTo>
                      <a:lnTo>
                        <a:pt x="19" y="292"/>
                      </a:lnTo>
                      <a:lnTo>
                        <a:pt x="19" y="296"/>
                      </a:lnTo>
                      <a:lnTo>
                        <a:pt x="16" y="296"/>
                      </a:lnTo>
                      <a:lnTo>
                        <a:pt x="16" y="298"/>
                      </a:lnTo>
                      <a:lnTo>
                        <a:pt x="16" y="299"/>
                      </a:lnTo>
                      <a:lnTo>
                        <a:pt x="19" y="299"/>
                      </a:lnTo>
                      <a:lnTo>
                        <a:pt x="19" y="303"/>
                      </a:lnTo>
                      <a:lnTo>
                        <a:pt x="19" y="305"/>
                      </a:lnTo>
                      <a:lnTo>
                        <a:pt x="16" y="301"/>
                      </a:lnTo>
                      <a:lnTo>
                        <a:pt x="10" y="299"/>
                      </a:lnTo>
                      <a:lnTo>
                        <a:pt x="10" y="298"/>
                      </a:lnTo>
                      <a:lnTo>
                        <a:pt x="7" y="296"/>
                      </a:lnTo>
                      <a:lnTo>
                        <a:pt x="9" y="296"/>
                      </a:lnTo>
                      <a:lnTo>
                        <a:pt x="9" y="296"/>
                      </a:lnTo>
                      <a:lnTo>
                        <a:pt x="9" y="296"/>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grpSp>
          <p:grpSp>
            <p:nvGrpSpPr>
              <p:cNvPr id="213" name="Groupe 218">
                <a:extLst>
                  <a:ext uri="{FF2B5EF4-FFF2-40B4-BE49-F238E27FC236}">
                    <a16:creationId xmlns:a16="http://schemas.microsoft.com/office/drawing/2014/main" id="{057622F8-91FC-B994-AFED-8EE1EA968EE7}"/>
                  </a:ext>
                </a:extLst>
              </p:cNvPr>
              <p:cNvGrpSpPr/>
              <p:nvPr/>
            </p:nvGrpSpPr>
            <p:grpSpPr>
              <a:xfrm>
                <a:off x="4200525" y="2351084"/>
                <a:ext cx="996950" cy="882650"/>
                <a:chOff x="4200525" y="2351088"/>
                <a:chExt cx="996950" cy="882650"/>
              </a:xfrm>
              <a:grpFill/>
            </p:grpSpPr>
            <p:sp>
              <p:nvSpPr>
                <p:cNvPr id="214" name="Freeform 12">
                  <a:extLst>
                    <a:ext uri="{FF2B5EF4-FFF2-40B4-BE49-F238E27FC236}">
                      <a16:creationId xmlns:a16="http://schemas.microsoft.com/office/drawing/2014/main" id="{563323D1-A1F3-258C-E8F9-053C0F1F1096}"/>
                    </a:ext>
                  </a:extLst>
                </p:cNvPr>
                <p:cNvSpPr>
                  <a:spLocks/>
                </p:cNvSpPr>
                <p:nvPr/>
              </p:nvSpPr>
              <p:spPr bwMode="auto">
                <a:xfrm>
                  <a:off x="4956175" y="2830513"/>
                  <a:ext cx="241300" cy="158750"/>
                </a:xfrm>
                <a:custGeom>
                  <a:avLst/>
                  <a:gdLst/>
                  <a:ahLst/>
                  <a:cxnLst>
                    <a:cxn ang="0">
                      <a:pos x="39" y="6"/>
                    </a:cxn>
                    <a:cxn ang="0">
                      <a:pos x="44" y="4"/>
                    </a:cxn>
                    <a:cxn ang="0">
                      <a:pos x="56" y="9"/>
                    </a:cxn>
                    <a:cxn ang="0">
                      <a:pos x="59" y="13"/>
                    </a:cxn>
                    <a:cxn ang="0">
                      <a:pos x="70" y="13"/>
                    </a:cxn>
                    <a:cxn ang="0">
                      <a:pos x="77" y="9"/>
                    </a:cxn>
                    <a:cxn ang="0">
                      <a:pos x="92" y="6"/>
                    </a:cxn>
                    <a:cxn ang="0">
                      <a:pos x="105" y="9"/>
                    </a:cxn>
                    <a:cxn ang="0">
                      <a:pos x="113" y="20"/>
                    </a:cxn>
                    <a:cxn ang="0">
                      <a:pos x="124" y="32"/>
                    </a:cxn>
                    <a:cxn ang="0">
                      <a:pos x="124" y="51"/>
                    </a:cxn>
                    <a:cxn ang="0">
                      <a:pos x="131" y="61"/>
                    </a:cxn>
                    <a:cxn ang="0">
                      <a:pos x="141" y="63"/>
                    </a:cxn>
                    <a:cxn ang="0">
                      <a:pos x="148" y="60"/>
                    </a:cxn>
                    <a:cxn ang="0">
                      <a:pos x="152" y="65"/>
                    </a:cxn>
                    <a:cxn ang="0">
                      <a:pos x="152" y="68"/>
                    </a:cxn>
                    <a:cxn ang="0">
                      <a:pos x="146" y="73"/>
                    </a:cxn>
                    <a:cxn ang="0">
                      <a:pos x="139" y="77"/>
                    </a:cxn>
                    <a:cxn ang="0">
                      <a:pos x="139" y="82"/>
                    </a:cxn>
                    <a:cxn ang="0">
                      <a:pos x="136" y="91"/>
                    </a:cxn>
                    <a:cxn ang="0">
                      <a:pos x="134" y="94"/>
                    </a:cxn>
                    <a:cxn ang="0">
                      <a:pos x="129" y="91"/>
                    </a:cxn>
                    <a:cxn ang="0">
                      <a:pos x="124" y="89"/>
                    </a:cxn>
                    <a:cxn ang="0">
                      <a:pos x="113" y="87"/>
                    </a:cxn>
                    <a:cxn ang="0">
                      <a:pos x="98" y="93"/>
                    </a:cxn>
                    <a:cxn ang="0">
                      <a:pos x="92" y="96"/>
                    </a:cxn>
                    <a:cxn ang="0">
                      <a:pos x="84" y="96"/>
                    </a:cxn>
                    <a:cxn ang="0">
                      <a:pos x="77" y="96"/>
                    </a:cxn>
                    <a:cxn ang="0">
                      <a:pos x="70" y="96"/>
                    </a:cxn>
                    <a:cxn ang="0">
                      <a:pos x="59" y="96"/>
                    </a:cxn>
                    <a:cxn ang="0">
                      <a:pos x="56" y="94"/>
                    </a:cxn>
                    <a:cxn ang="0">
                      <a:pos x="47" y="96"/>
                    </a:cxn>
                    <a:cxn ang="0">
                      <a:pos x="47" y="93"/>
                    </a:cxn>
                    <a:cxn ang="0">
                      <a:pos x="46" y="87"/>
                    </a:cxn>
                    <a:cxn ang="0">
                      <a:pos x="39" y="84"/>
                    </a:cxn>
                    <a:cxn ang="0">
                      <a:pos x="42" y="77"/>
                    </a:cxn>
                    <a:cxn ang="0">
                      <a:pos x="33" y="80"/>
                    </a:cxn>
                    <a:cxn ang="0">
                      <a:pos x="26" y="80"/>
                    </a:cxn>
                    <a:cxn ang="0">
                      <a:pos x="19" y="73"/>
                    </a:cxn>
                    <a:cxn ang="0">
                      <a:pos x="21" y="70"/>
                    </a:cxn>
                    <a:cxn ang="0">
                      <a:pos x="11" y="63"/>
                    </a:cxn>
                    <a:cxn ang="0">
                      <a:pos x="6" y="54"/>
                    </a:cxn>
                    <a:cxn ang="0">
                      <a:pos x="0" y="51"/>
                    </a:cxn>
                    <a:cxn ang="0">
                      <a:pos x="9" y="47"/>
                    </a:cxn>
                    <a:cxn ang="0">
                      <a:pos x="13" y="44"/>
                    </a:cxn>
                    <a:cxn ang="0">
                      <a:pos x="16" y="37"/>
                    </a:cxn>
                    <a:cxn ang="0">
                      <a:pos x="26" y="18"/>
                    </a:cxn>
                    <a:cxn ang="0">
                      <a:pos x="33" y="11"/>
                    </a:cxn>
                    <a:cxn ang="0">
                      <a:pos x="37" y="6"/>
                    </a:cxn>
                    <a:cxn ang="0">
                      <a:pos x="37" y="6"/>
                    </a:cxn>
                  </a:cxnLst>
                  <a:rect l="0" t="0" r="r" b="b"/>
                  <a:pathLst>
                    <a:path w="152" h="100">
                      <a:moveTo>
                        <a:pt x="37" y="6"/>
                      </a:moveTo>
                      <a:lnTo>
                        <a:pt x="39" y="6"/>
                      </a:lnTo>
                      <a:lnTo>
                        <a:pt x="40" y="4"/>
                      </a:lnTo>
                      <a:lnTo>
                        <a:pt x="44" y="4"/>
                      </a:lnTo>
                      <a:lnTo>
                        <a:pt x="51" y="6"/>
                      </a:lnTo>
                      <a:lnTo>
                        <a:pt x="56" y="9"/>
                      </a:lnTo>
                      <a:lnTo>
                        <a:pt x="59" y="9"/>
                      </a:lnTo>
                      <a:lnTo>
                        <a:pt x="59" y="13"/>
                      </a:lnTo>
                      <a:lnTo>
                        <a:pt x="65" y="14"/>
                      </a:lnTo>
                      <a:lnTo>
                        <a:pt x="70" y="13"/>
                      </a:lnTo>
                      <a:lnTo>
                        <a:pt x="73" y="11"/>
                      </a:lnTo>
                      <a:lnTo>
                        <a:pt x="77" y="9"/>
                      </a:lnTo>
                      <a:lnTo>
                        <a:pt x="87" y="6"/>
                      </a:lnTo>
                      <a:lnTo>
                        <a:pt x="92" y="6"/>
                      </a:lnTo>
                      <a:lnTo>
                        <a:pt x="103" y="0"/>
                      </a:lnTo>
                      <a:lnTo>
                        <a:pt x="105" y="9"/>
                      </a:lnTo>
                      <a:lnTo>
                        <a:pt x="112" y="16"/>
                      </a:lnTo>
                      <a:lnTo>
                        <a:pt x="113" y="20"/>
                      </a:lnTo>
                      <a:lnTo>
                        <a:pt x="120" y="27"/>
                      </a:lnTo>
                      <a:lnTo>
                        <a:pt x="124" y="32"/>
                      </a:lnTo>
                      <a:lnTo>
                        <a:pt x="125" y="35"/>
                      </a:lnTo>
                      <a:lnTo>
                        <a:pt x="124" y="51"/>
                      </a:lnTo>
                      <a:lnTo>
                        <a:pt x="127" y="58"/>
                      </a:lnTo>
                      <a:lnTo>
                        <a:pt x="131" y="61"/>
                      </a:lnTo>
                      <a:lnTo>
                        <a:pt x="136" y="63"/>
                      </a:lnTo>
                      <a:lnTo>
                        <a:pt x="141" y="63"/>
                      </a:lnTo>
                      <a:lnTo>
                        <a:pt x="143" y="61"/>
                      </a:lnTo>
                      <a:lnTo>
                        <a:pt x="148" y="60"/>
                      </a:lnTo>
                      <a:lnTo>
                        <a:pt x="152" y="63"/>
                      </a:lnTo>
                      <a:lnTo>
                        <a:pt x="152" y="65"/>
                      </a:lnTo>
                      <a:lnTo>
                        <a:pt x="152" y="67"/>
                      </a:lnTo>
                      <a:lnTo>
                        <a:pt x="152" y="68"/>
                      </a:lnTo>
                      <a:lnTo>
                        <a:pt x="152" y="73"/>
                      </a:lnTo>
                      <a:lnTo>
                        <a:pt x="146" y="73"/>
                      </a:lnTo>
                      <a:lnTo>
                        <a:pt x="141" y="73"/>
                      </a:lnTo>
                      <a:lnTo>
                        <a:pt x="139" y="77"/>
                      </a:lnTo>
                      <a:lnTo>
                        <a:pt x="138" y="80"/>
                      </a:lnTo>
                      <a:lnTo>
                        <a:pt x="139" y="82"/>
                      </a:lnTo>
                      <a:lnTo>
                        <a:pt x="139" y="87"/>
                      </a:lnTo>
                      <a:lnTo>
                        <a:pt x="136" y="91"/>
                      </a:lnTo>
                      <a:lnTo>
                        <a:pt x="138" y="94"/>
                      </a:lnTo>
                      <a:lnTo>
                        <a:pt x="134" y="94"/>
                      </a:lnTo>
                      <a:lnTo>
                        <a:pt x="132" y="93"/>
                      </a:lnTo>
                      <a:lnTo>
                        <a:pt x="129" y="91"/>
                      </a:lnTo>
                      <a:lnTo>
                        <a:pt x="125" y="93"/>
                      </a:lnTo>
                      <a:lnTo>
                        <a:pt x="124" y="89"/>
                      </a:lnTo>
                      <a:lnTo>
                        <a:pt x="118" y="87"/>
                      </a:lnTo>
                      <a:lnTo>
                        <a:pt x="113" y="87"/>
                      </a:lnTo>
                      <a:lnTo>
                        <a:pt x="108" y="87"/>
                      </a:lnTo>
                      <a:lnTo>
                        <a:pt x="98" y="93"/>
                      </a:lnTo>
                      <a:lnTo>
                        <a:pt x="96" y="96"/>
                      </a:lnTo>
                      <a:lnTo>
                        <a:pt x="92" y="96"/>
                      </a:lnTo>
                      <a:lnTo>
                        <a:pt x="91" y="96"/>
                      </a:lnTo>
                      <a:lnTo>
                        <a:pt x="84" y="96"/>
                      </a:lnTo>
                      <a:lnTo>
                        <a:pt x="80" y="96"/>
                      </a:lnTo>
                      <a:lnTo>
                        <a:pt x="77" y="96"/>
                      </a:lnTo>
                      <a:lnTo>
                        <a:pt x="73" y="96"/>
                      </a:lnTo>
                      <a:lnTo>
                        <a:pt x="70" y="96"/>
                      </a:lnTo>
                      <a:lnTo>
                        <a:pt x="65" y="100"/>
                      </a:lnTo>
                      <a:lnTo>
                        <a:pt x="59" y="96"/>
                      </a:lnTo>
                      <a:lnTo>
                        <a:pt x="59" y="96"/>
                      </a:lnTo>
                      <a:lnTo>
                        <a:pt x="56" y="94"/>
                      </a:lnTo>
                      <a:lnTo>
                        <a:pt x="52" y="94"/>
                      </a:lnTo>
                      <a:lnTo>
                        <a:pt x="47" y="96"/>
                      </a:lnTo>
                      <a:lnTo>
                        <a:pt x="46" y="94"/>
                      </a:lnTo>
                      <a:lnTo>
                        <a:pt x="47" y="93"/>
                      </a:lnTo>
                      <a:lnTo>
                        <a:pt x="47" y="89"/>
                      </a:lnTo>
                      <a:lnTo>
                        <a:pt x="46" y="87"/>
                      </a:lnTo>
                      <a:lnTo>
                        <a:pt x="40" y="87"/>
                      </a:lnTo>
                      <a:lnTo>
                        <a:pt x="39" y="84"/>
                      </a:lnTo>
                      <a:lnTo>
                        <a:pt x="39" y="80"/>
                      </a:lnTo>
                      <a:lnTo>
                        <a:pt x="42" y="77"/>
                      </a:lnTo>
                      <a:lnTo>
                        <a:pt x="37" y="77"/>
                      </a:lnTo>
                      <a:lnTo>
                        <a:pt x="33" y="80"/>
                      </a:lnTo>
                      <a:lnTo>
                        <a:pt x="32" y="77"/>
                      </a:lnTo>
                      <a:lnTo>
                        <a:pt x="26" y="80"/>
                      </a:lnTo>
                      <a:lnTo>
                        <a:pt x="25" y="77"/>
                      </a:lnTo>
                      <a:lnTo>
                        <a:pt x="19" y="73"/>
                      </a:lnTo>
                      <a:lnTo>
                        <a:pt x="19" y="73"/>
                      </a:lnTo>
                      <a:lnTo>
                        <a:pt x="21" y="70"/>
                      </a:lnTo>
                      <a:lnTo>
                        <a:pt x="16" y="65"/>
                      </a:lnTo>
                      <a:lnTo>
                        <a:pt x="11" y="63"/>
                      </a:lnTo>
                      <a:lnTo>
                        <a:pt x="11" y="60"/>
                      </a:lnTo>
                      <a:lnTo>
                        <a:pt x="6" y="54"/>
                      </a:lnTo>
                      <a:lnTo>
                        <a:pt x="6" y="51"/>
                      </a:lnTo>
                      <a:lnTo>
                        <a:pt x="0" y="51"/>
                      </a:lnTo>
                      <a:lnTo>
                        <a:pt x="6" y="47"/>
                      </a:lnTo>
                      <a:lnTo>
                        <a:pt x="9" y="47"/>
                      </a:lnTo>
                      <a:lnTo>
                        <a:pt x="9" y="44"/>
                      </a:lnTo>
                      <a:lnTo>
                        <a:pt x="13" y="44"/>
                      </a:lnTo>
                      <a:lnTo>
                        <a:pt x="16" y="40"/>
                      </a:lnTo>
                      <a:lnTo>
                        <a:pt x="16" y="37"/>
                      </a:lnTo>
                      <a:lnTo>
                        <a:pt x="23" y="28"/>
                      </a:lnTo>
                      <a:lnTo>
                        <a:pt x="26" y="18"/>
                      </a:lnTo>
                      <a:lnTo>
                        <a:pt x="28" y="11"/>
                      </a:lnTo>
                      <a:lnTo>
                        <a:pt x="33" y="11"/>
                      </a:lnTo>
                      <a:lnTo>
                        <a:pt x="37" y="6"/>
                      </a:lnTo>
                      <a:lnTo>
                        <a:pt x="37" y="6"/>
                      </a:lnTo>
                      <a:lnTo>
                        <a:pt x="37" y="6"/>
                      </a:lnTo>
                      <a:lnTo>
                        <a:pt x="37" y="6"/>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15" name="Freeform 7">
                  <a:extLst>
                    <a:ext uri="{FF2B5EF4-FFF2-40B4-BE49-F238E27FC236}">
                      <a16:creationId xmlns:a16="http://schemas.microsoft.com/office/drawing/2014/main" id="{DBBC350E-5FBA-F25E-89B9-E975AD696BC4}"/>
                    </a:ext>
                  </a:extLst>
                </p:cNvPr>
                <p:cNvSpPr>
                  <a:spLocks noEditPoints="1"/>
                </p:cNvSpPr>
                <p:nvPr/>
              </p:nvSpPr>
              <p:spPr bwMode="auto">
                <a:xfrm>
                  <a:off x="4633913" y="2482851"/>
                  <a:ext cx="176213" cy="133350"/>
                </a:xfrm>
                <a:custGeom>
                  <a:avLst/>
                  <a:gdLst/>
                  <a:ahLst/>
                  <a:cxnLst>
                    <a:cxn ang="0">
                      <a:pos x="89" y="80"/>
                    </a:cxn>
                    <a:cxn ang="0">
                      <a:pos x="83" y="73"/>
                    </a:cxn>
                    <a:cxn ang="0">
                      <a:pos x="83" y="77"/>
                    </a:cxn>
                    <a:cxn ang="0">
                      <a:pos x="80" y="80"/>
                    </a:cxn>
                    <a:cxn ang="0">
                      <a:pos x="111" y="65"/>
                    </a:cxn>
                    <a:cxn ang="0">
                      <a:pos x="106" y="58"/>
                    </a:cxn>
                    <a:cxn ang="0">
                      <a:pos x="71" y="49"/>
                    </a:cxn>
                    <a:cxn ang="0">
                      <a:pos x="57" y="65"/>
                    </a:cxn>
                    <a:cxn ang="0">
                      <a:pos x="50" y="58"/>
                    </a:cxn>
                    <a:cxn ang="0">
                      <a:pos x="52" y="47"/>
                    </a:cxn>
                    <a:cxn ang="0">
                      <a:pos x="59" y="49"/>
                    </a:cxn>
                    <a:cxn ang="0">
                      <a:pos x="59" y="44"/>
                    </a:cxn>
                    <a:cxn ang="0">
                      <a:pos x="70" y="53"/>
                    </a:cxn>
                    <a:cxn ang="0">
                      <a:pos x="68" y="61"/>
                    </a:cxn>
                    <a:cxn ang="0">
                      <a:pos x="63" y="66"/>
                    </a:cxn>
                    <a:cxn ang="0">
                      <a:pos x="70" y="66"/>
                    </a:cxn>
                    <a:cxn ang="0">
                      <a:pos x="64" y="66"/>
                    </a:cxn>
                    <a:cxn ang="0">
                      <a:pos x="57" y="70"/>
                    </a:cxn>
                    <a:cxn ang="0">
                      <a:pos x="63" y="72"/>
                    </a:cxn>
                    <a:cxn ang="0">
                      <a:pos x="54" y="75"/>
                    </a:cxn>
                    <a:cxn ang="0">
                      <a:pos x="49" y="66"/>
                    </a:cxn>
                    <a:cxn ang="0">
                      <a:pos x="40" y="49"/>
                    </a:cxn>
                    <a:cxn ang="0">
                      <a:pos x="40" y="49"/>
                    </a:cxn>
                    <a:cxn ang="0">
                      <a:pos x="40" y="70"/>
                    </a:cxn>
                    <a:cxn ang="0">
                      <a:pos x="37" y="66"/>
                    </a:cxn>
                    <a:cxn ang="0">
                      <a:pos x="45" y="70"/>
                    </a:cxn>
                    <a:cxn ang="0">
                      <a:pos x="45" y="63"/>
                    </a:cxn>
                    <a:cxn ang="0">
                      <a:pos x="40" y="54"/>
                    </a:cxn>
                    <a:cxn ang="0">
                      <a:pos x="37" y="66"/>
                    </a:cxn>
                    <a:cxn ang="0">
                      <a:pos x="28" y="54"/>
                    </a:cxn>
                    <a:cxn ang="0">
                      <a:pos x="47" y="11"/>
                    </a:cxn>
                    <a:cxn ang="0">
                      <a:pos x="42" y="13"/>
                    </a:cxn>
                    <a:cxn ang="0">
                      <a:pos x="16" y="25"/>
                    </a:cxn>
                    <a:cxn ang="0">
                      <a:pos x="12" y="28"/>
                    </a:cxn>
                    <a:cxn ang="0">
                      <a:pos x="17" y="21"/>
                    </a:cxn>
                    <a:cxn ang="0">
                      <a:pos x="31" y="21"/>
                    </a:cxn>
                    <a:cxn ang="0">
                      <a:pos x="37" y="6"/>
                    </a:cxn>
                    <a:cxn ang="0">
                      <a:pos x="28" y="7"/>
                    </a:cxn>
                    <a:cxn ang="0">
                      <a:pos x="10" y="21"/>
                    </a:cxn>
                    <a:cxn ang="0">
                      <a:pos x="5" y="26"/>
                    </a:cxn>
                    <a:cxn ang="0">
                      <a:pos x="10" y="30"/>
                    </a:cxn>
                    <a:cxn ang="0">
                      <a:pos x="23" y="65"/>
                    </a:cxn>
                    <a:cxn ang="0">
                      <a:pos x="23" y="54"/>
                    </a:cxn>
                    <a:cxn ang="0">
                      <a:pos x="37" y="49"/>
                    </a:cxn>
                    <a:cxn ang="0">
                      <a:pos x="42" y="40"/>
                    </a:cxn>
                    <a:cxn ang="0">
                      <a:pos x="45" y="32"/>
                    </a:cxn>
                    <a:cxn ang="0">
                      <a:pos x="31" y="28"/>
                    </a:cxn>
                    <a:cxn ang="0">
                      <a:pos x="23" y="23"/>
                    </a:cxn>
                    <a:cxn ang="0">
                      <a:pos x="23" y="32"/>
                    </a:cxn>
                    <a:cxn ang="0">
                      <a:pos x="19" y="30"/>
                    </a:cxn>
                    <a:cxn ang="0">
                      <a:pos x="12" y="35"/>
                    </a:cxn>
                    <a:cxn ang="0">
                      <a:pos x="5" y="35"/>
                    </a:cxn>
                    <a:cxn ang="0">
                      <a:pos x="5" y="44"/>
                    </a:cxn>
                    <a:cxn ang="0">
                      <a:pos x="2" y="56"/>
                    </a:cxn>
                    <a:cxn ang="0">
                      <a:pos x="9" y="66"/>
                    </a:cxn>
                    <a:cxn ang="0">
                      <a:pos x="26" y="70"/>
                    </a:cxn>
                  </a:cxnLst>
                  <a:rect l="0" t="0" r="r" b="b"/>
                  <a:pathLst>
                    <a:path w="111" h="84">
                      <a:moveTo>
                        <a:pt x="80" y="80"/>
                      </a:moveTo>
                      <a:lnTo>
                        <a:pt x="82" y="82"/>
                      </a:lnTo>
                      <a:lnTo>
                        <a:pt x="83" y="84"/>
                      </a:lnTo>
                      <a:lnTo>
                        <a:pt x="87" y="80"/>
                      </a:lnTo>
                      <a:lnTo>
                        <a:pt x="89" y="80"/>
                      </a:lnTo>
                      <a:lnTo>
                        <a:pt x="89" y="79"/>
                      </a:lnTo>
                      <a:lnTo>
                        <a:pt x="89" y="77"/>
                      </a:lnTo>
                      <a:lnTo>
                        <a:pt x="89" y="73"/>
                      </a:lnTo>
                      <a:lnTo>
                        <a:pt x="87" y="73"/>
                      </a:lnTo>
                      <a:lnTo>
                        <a:pt x="83" y="73"/>
                      </a:lnTo>
                      <a:lnTo>
                        <a:pt x="83" y="73"/>
                      </a:lnTo>
                      <a:lnTo>
                        <a:pt x="82" y="73"/>
                      </a:lnTo>
                      <a:lnTo>
                        <a:pt x="82" y="75"/>
                      </a:lnTo>
                      <a:lnTo>
                        <a:pt x="83" y="75"/>
                      </a:lnTo>
                      <a:lnTo>
                        <a:pt x="83" y="77"/>
                      </a:lnTo>
                      <a:lnTo>
                        <a:pt x="82" y="79"/>
                      </a:lnTo>
                      <a:lnTo>
                        <a:pt x="80" y="80"/>
                      </a:lnTo>
                      <a:lnTo>
                        <a:pt x="80" y="80"/>
                      </a:lnTo>
                      <a:lnTo>
                        <a:pt x="80" y="80"/>
                      </a:lnTo>
                      <a:lnTo>
                        <a:pt x="80" y="80"/>
                      </a:lnTo>
                      <a:close/>
                      <a:moveTo>
                        <a:pt x="106" y="58"/>
                      </a:moveTo>
                      <a:lnTo>
                        <a:pt x="106" y="61"/>
                      </a:lnTo>
                      <a:lnTo>
                        <a:pt x="106" y="65"/>
                      </a:lnTo>
                      <a:lnTo>
                        <a:pt x="111" y="66"/>
                      </a:lnTo>
                      <a:lnTo>
                        <a:pt x="111" y="65"/>
                      </a:lnTo>
                      <a:lnTo>
                        <a:pt x="108" y="59"/>
                      </a:lnTo>
                      <a:lnTo>
                        <a:pt x="106" y="58"/>
                      </a:lnTo>
                      <a:lnTo>
                        <a:pt x="106" y="58"/>
                      </a:lnTo>
                      <a:lnTo>
                        <a:pt x="106" y="58"/>
                      </a:lnTo>
                      <a:lnTo>
                        <a:pt x="106" y="58"/>
                      </a:lnTo>
                      <a:close/>
                      <a:moveTo>
                        <a:pt x="71" y="49"/>
                      </a:moveTo>
                      <a:lnTo>
                        <a:pt x="70" y="53"/>
                      </a:lnTo>
                      <a:lnTo>
                        <a:pt x="73" y="54"/>
                      </a:lnTo>
                      <a:lnTo>
                        <a:pt x="71" y="49"/>
                      </a:lnTo>
                      <a:lnTo>
                        <a:pt x="71" y="49"/>
                      </a:lnTo>
                      <a:lnTo>
                        <a:pt x="71" y="49"/>
                      </a:lnTo>
                      <a:lnTo>
                        <a:pt x="71" y="49"/>
                      </a:lnTo>
                      <a:close/>
                      <a:moveTo>
                        <a:pt x="63" y="66"/>
                      </a:moveTo>
                      <a:lnTo>
                        <a:pt x="59" y="66"/>
                      </a:lnTo>
                      <a:lnTo>
                        <a:pt x="57" y="65"/>
                      </a:lnTo>
                      <a:lnTo>
                        <a:pt x="59" y="63"/>
                      </a:lnTo>
                      <a:lnTo>
                        <a:pt x="59" y="61"/>
                      </a:lnTo>
                      <a:lnTo>
                        <a:pt x="54" y="61"/>
                      </a:lnTo>
                      <a:lnTo>
                        <a:pt x="52" y="61"/>
                      </a:lnTo>
                      <a:lnTo>
                        <a:pt x="50" y="58"/>
                      </a:lnTo>
                      <a:lnTo>
                        <a:pt x="50" y="54"/>
                      </a:lnTo>
                      <a:lnTo>
                        <a:pt x="49" y="53"/>
                      </a:lnTo>
                      <a:lnTo>
                        <a:pt x="49" y="49"/>
                      </a:lnTo>
                      <a:lnTo>
                        <a:pt x="50" y="49"/>
                      </a:lnTo>
                      <a:lnTo>
                        <a:pt x="52" y="47"/>
                      </a:lnTo>
                      <a:lnTo>
                        <a:pt x="54" y="46"/>
                      </a:lnTo>
                      <a:lnTo>
                        <a:pt x="56" y="49"/>
                      </a:lnTo>
                      <a:lnTo>
                        <a:pt x="56" y="49"/>
                      </a:lnTo>
                      <a:lnTo>
                        <a:pt x="59" y="53"/>
                      </a:lnTo>
                      <a:lnTo>
                        <a:pt x="59" y="49"/>
                      </a:lnTo>
                      <a:lnTo>
                        <a:pt x="63" y="53"/>
                      </a:lnTo>
                      <a:lnTo>
                        <a:pt x="63" y="49"/>
                      </a:lnTo>
                      <a:lnTo>
                        <a:pt x="59" y="49"/>
                      </a:lnTo>
                      <a:lnTo>
                        <a:pt x="57" y="47"/>
                      </a:lnTo>
                      <a:lnTo>
                        <a:pt x="59" y="44"/>
                      </a:lnTo>
                      <a:lnTo>
                        <a:pt x="64" y="42"/>
                      </a:lnTo>
                      <a:lnTo>
                        <a:pt x="68" y="42"/>
                      </a:lnTo>
                      <a:lnTo>
                        <a:pt x="70" y="46"/>
                      </a:lnTo>
                      <a:lnTo>
                        <a:pt x="70" y="49"/>
                      </a:lnTo>
                      <a:lnTo>
                        <a:pt x="70" y="53"/>
                      </a:lnTo>
                      <a:lnTo>
                        <a:pt x="64" y="54"/>
                      </a:lnTo>
                      <a:lnTo>
                        <a:pt x="64" y="54"/>
                      </a:lnTo>
                      <a:lnTo>
                        <a:pt x="68" y="58"/>
                      </a:lnTo>
                      <a:lnTo>
                        <a:pt x="70" y="59"/>
                      </a:lnTo>
                      <a:lnTo>
                        <a:pt x="68" y="61"/>
                      </a:lnTo>
                      <a:lnTo>
                        <a:pt x="63" y="63"/>
                      </a:lnTo>
                      <a:lnTo>
                        <a:pt x="64" y="65"/>
                      </a:lnTo>
                      <a:lnTo>
                        <a:pt x="63" y="66"/>
                      </a:lnTo>
                      <a:lnTo>
                        <a:pt x="63" y="66"/>
                      </a:lnTo>
                      <a:lnTo>
                        <a:pt x="63" y="66"/>
                      </a:lnTo>
                      <a:lnTo>
                        <a:pt x="63" y="66"/>
                      </a:lnTo>
                      <a:close/>
                      <a:moveTo>
                        <a:pt x="64" y="66"/>
                      </a:moveTo>
                      <a:lnTo>
                        <a:pt x="64" y="70"/>
                      </a:lnTo>
                      <a:lnTo>
                        <a:pt x="66" y="66"/>
                      </a:lnTo>
                      <a:lnTo>
                        <a:pt x="70" y="66"/>
                      </a:lnTo>
                      <a:lnTo>
                        <a:pt x="68" y="65"/>
                      </a:lnTo>
                      <a:lnTo>
                        <a:pt x="66" y="66"/>
                      </a:lnTo>
                      <a:lnTo>
                        <a:pt x="64" y="66"/>
                      </a:lnTo>
                      <a:lnTo>
                        <a:pt x="64" y="66"/>
                      </a:lnTo>
                      <a:lnTo>
                        <a:pt x="64" y="66"/>
                      </a:lnTo>
                      <a:lnTo>
                        <a:pt x="64" y="66"/>
                      </a:lnTo>
                      <a:close/>
                      <a:moveTo>
                        <a:pt x="50" y="66"/>
                      </a:moveTo>
                      <a:lnTo>
                        <a:pt x="54" y="70"/>
                      </a:lnTo>
                      <a:lnTo>
                        <a:pt x="56" y="70"/>
                      </a:lnTo>
                      <a:lnTo>
                        <a:pt x="57" y="70"/>
                      </a:lnTo>
                      <a:lnTo>
                        <a:pt x="59" y="66"/>
                      </a:lnTo>
                      <a:lnTo>
                        <a:pt x="63" y="66"/>
                      </a:lnTo>
                      <a:lnTo>
                        <a:pt x="63" y="66"/>
                      </a:lnTo>
                      <a:lnTo>
                        <a:pt x="64" y="70"/>
                      </a:lnTo>
                      <a:lnTo>
                        <a:pt x="63" y="72"/>
                      </a:lnTo>
                      <a:lnTo>
                        <a:pt x="63" y="75"/>
                      </a:lnTo>
                      <a:lnTo>
                        <a:pt x="61" y="75"/>
                      </a:lnTo>
                      <a:lnTo>
                        <a:pt x="61" y="72"/>
                      </a:lnTo>
                      <a:lnTo>
                        <a:pt x="59" y="73"/>
                      </a:lnTo>
                      <a:lnTo>
                        <a:pt x="54" y="75"/>
                      </a:lnTo>
                      <a:lnTo>
                        <a:pt x="49" y="73"/>
                      </a:lnTo>
                      <a:lnTo>
                        <a:pt x="47" y="72"/>
                      </a:lnTo>
                      <a:lnTo>
                        <a:pt x="49" y="70"/>
                      </a:lnTo>
                      <a:lnTo>
                        <a:pt x="47" y="70"/>
                      </a:lnTo>
                      <a:lnTo>
                        <a:pt x="49" y="66"/>
                      </a:lnTo>
                      <a:lnTo>
                        <a:pt x="50" y="66"/>
                      </a:lnTo>
                      <a:lnTo>
                        <a:pt x="50" y="66"/>
                      </a:lnTo>
                      <a:lnTo>
                        <a:pt x="50" y="66"/>
                      </a:lnTo>
                      <a:lnTo>
                        <a:pt x="50" y="66"/>
                      </a:lnTo>
                      <a:close/>
                      <a:moveTo>
                        <a:pt x="40" y="49"/>
                      </a:moveTo>
                      <a:lnTo>
                        <a:pt x="40" y="49"/>
                      </a:lnTo>
                      <a:lnTo>
                        <a:pt x="40" y="44"/>
                      </a:lnTo>
                      <a:lnTo>
                        <a:pt x="40" y="47"/>
                      </a:lnTo>
                      <a:lnTo>
                        <a:pt x="40" y="49"/>
                      </a:lnTo>
                      <a:lnTo>
                        <a:pt x="40" y="49"/>
                      </a:lnTo>
                      <a:lnTo>
                        <a:pt x="40" y="49"/>
                      </a:lnTo>
                      <a:lnTo>
                        <a:pt x="40" y="49"/>
                      </a:lnTo>
                      <a:lnTo>
                        <a:pt x="40" y="49"/>
                      </a:lnTo>
                      <a:close/>
                      <a:moveTo>
                        <a:pt x="37" y="66"/>
                      </a:moveTo>
                      <a:lnTo>
                        <a:pt x="40" y="70"/>
                      </a:lnTo>
                      <a:lnTo>
                        <a:pt x="40" y="70"/>
                      </a:lnTo>
                      <a:lnTo>
                        <a:pt x="37" y="66"/>
                      </a:lnTo>
                      <a:lnTo>
                        <a:pt x="37" y="66"/>
                      </a:lnTo>
                      <a:lnTo>
                        <a:pt x="37" y="66"/>
                      </a:lnTo>
                      <a:lnTo>
                        <a:pt x="37" y="66"/>
                      </a:lnTo>
                      <a:close/>
                      <a:moveTo>
                        <a:pt x="45" y="63"/>
                      </a:moveTo>
                      <a:lnTo>
                        <a:pt x="45" y="66"/>
                      </a:lnTo>
                      <a:lnTo>
                        <a:pt x="42" y="70"/>
                      </a:lnTo>
                      <a:lnTo>
                        <a:pt x="42" y="70"/>
                      </a:lnTo>
                      <a:lnTo>
                        <a:pt x="45" y="70"/>
                      </a:lnTo>
                      <a:lnTo>
                        <a:pt x="47" y="65"/>
                      </a:lnTo>
                      <a:lnTo>
                        <a:pt x="47" y="65"/>
                      </a:lnTo>
                      <a:lnTo>
                        <a:pt x="45" y="63"/>
                      </a:lnTo>
                      <a:lnTo>
                        <a:pt x="45" y="63"/>
                      </a:lnTo>
                      <a:lnTo>
                        <a:pt x="45" y="63"/>
                      </a:lnTo>
                      <a:lnTo>
                        <a:pt x="45" y="63"/>
                      </a:lnTo>
                      <a:close/>
                      <a:moveTo>
                        <a:pt x="28" y="54"/>
                      </a:moveTo>
                      <a:lnTo>
                        <a:pt x="35" y="53"/>
                      </a:lnTo>
                      <a:lnTo>
                        <a:pt x="37" y="54"/>
                      </a:lnTo>
                      <a:lnTo>
                        <a:pt x="40" y="54"/>
                      </a:lnTo>
                      <a:lnTo>
                        <a:pt x="42" y="59"/>
                      </a:lnTo>
                      <a:lnTo>
                        <a:pt x="45" y="63"/>
                      </a:lnTo>
                      <a:lnTo>
                        <a:pt x="40" y="66"/>
                      </a:lnTo>
                      <a:lnTo>
                        <a:pt x="37" y="66"/>
                      </a:lnTo>
                      <a:lnTo>
                        <a:pt x="37" y="66"/>
                      </a:lnTo>
                      <a:lnTo>
                        <a:pt x="31" y="65"/>
                      </a:lnTo>
                      <a:lnTo>
                        <a:pt x="28" y="61"/>
                      </a:lnTo>
                      <a:lnTo>
                        <a:pt x="28" y="58"/>
                      </a:lnTo>
                      <a:lnTo>
                        <a:pt x="28" y="54"/>
                      </a:lnTo>
                      <a:lnTo>
                        <a:pt x="28" y="54"/>
                      </a:lnTo>
                      <a:lnTo>
                        <a:pt x="28" y="54"/>
                      </a:lnTo>
                      <a:lnTo>
                        <a:pt x="28" y="54"/>
                      </a:lnTo>
                      <a:close/>
                      <a:moveTo>
                        <a:pt x="42" y="13"/>
                      </a:moveTo>
                      <a:lnTo>
                        <a:pt x="45" y="11"/>
                      </a:lnTo>
                      <a:lnTo>
                        <a:pt x="47" y="11"/>
                      </a:lnTo>
                      <a:lnTo>
                        <a:pt x="45" y="13"/>
                      </a:lnTo>
                      <a:lnTo>
                        <a:pt x="42" y="13"/>
                      </a:lnTo>
                      <a:lnTo>
                        <a:pt x="42" y="13"/>
                      </a:lnTo>
                      <a:lnTo>
                        <a:pt x="42" y="13"/>
                      </a:lnTo>
                      <a:lnTo>
                        <a:pt x="42" y="13"/>
                      </a:lnTo>
                      <a:close/>
                      <a:moveTo>
                        <a:pt x="12" y="28"/>
                      </a:moveTo>
                      <a:lnTo>
                        <a:pt x="10" y="25"/>
                      </a:lnTo>
                      <a:lnTo>
                        <a:pt x="14" y="23"/>
                      </a:lnTo>
                      <a:lnTo>
                        <a:pt x="17" y="23"/>
                      </a:lnTo>
                      <a:lnTo>
                        <a:pt x="16" y="25"/>
                      </a:lnTo>
                      <a:lnTo>
                        <a:pt x="14" y="28"/>
                      </a:lnTo>
                      <a:lnTo>
                        <a:pt x="12" y="28"/>
                      </a:lnTo>
                      <a:lnTo>
                        <a:pt x="12" y="28"/>
                      </a:lnTo>
                      <a:lnTo>
                        <a:pt x="12" y="28"/>
                      </a:lnTo>
                      <a:lnTo>
                        <a:pt x="12" y="28"/>
                      </a:lnTo>
                      <a:close/>
                      <a:moveTo>
                        <a:pt x="10" y="30"/>
                      </a:moveTo>
                      <a:lnTo>
                        <a:pt x="9" y="26"/>
                      </a:lnTo>
                      <a:lnTo>
                        <a:pt x="10" y="23"/>
                      </a:lnTo>
                      <a:lnTo>
                        <a:pt x="16" y="21"/>
                      </a:lnTo>
                      <a:lnTo>
                        <a:pt x="17" y="21"/>
                      </a:lnTo>
                      <a:lnTo>
                        <a:pt x="21" y="21"/>
                      </a:lnTo>
                      <a:lnTo>
                        <a:pt x="23" y="21"/>
                      </a:lnTo>
                      <a:lnTo>
                        <a:pt x="26" y="21"/>
                      </a:lnTo>
                      <a:lnTo>
                        <a:pt x="28" y="21"/>
                      </a:lnTo>
                      <a:lnTo>
                        <a:pt x="31" y="21"/>
                      </a:lnTo>
                      <a:lnTo>
                        <a:pt x="35" y="21"/>
                      </a:lnTo>
                      <a:lnTo>
                        <a:pt x="37" y="16"/>
                      </a:lnTo>
                      <a:lnTo>
                        <a:pt x="37" y="11"/>
                      </a:lnTo>
                      <a:lnTo>
                        <a:pt x="37" y="11"/>
                      </a:lnTo>
                      <a:lnTo>
                        <a:pt x="37" y="6"/>
                      </a:lnTo>
                      <a:lnTo>
                        <a:pt x="40" y="2"/>
                      </a:lnTo>
                      <a:lnTo>
                        <a:pt x="40" y="0"/>
                      </a:lnTo>
                      <a:lnTo>
                        <a:pt x="35" y="6"/>
                      </a:lnTo>
                      <a:lnTo>
                        <a:pt x="28" y="7"/>
                      </a:lnTo>
                      <a:lnTo>
                        <a:pt x="28" y="7"/>
                      </a:lnTo>
                      <a:lnTo>
                        <a:pt x="23" y="11"/>
                      </a:lnTo>
                      <a:lnTo>
                        <a:pt x="23" y="16"/>
                      </a:lnTo>
                      <a:lnTo>
                        <a:pt x="19" y="18"/>
                      </a:lnTo>
                      <a:lnTo>
                        <a:pt x="16" y="18"/>
                      </a:lnTo>
                      <a:lnTo>
                        <a:pt x="10" y="21"/>
                      </a:lnTo>
                      <a:lnTo>
                        <a:pt x="10" y="21"/>
                      </a:lnTo>
                      <a:lnTo>
                        <a:pt x="7" y="21"/>
                      </a:lnTo>
                      <a:lnTo>
                        <a:pt x="5" y="23"/>
                      </a:lnTo>
                      <a:lnTo>
                        <a:pt x="4" y="26"/>
                      </a:lnTo>
                      <a:lnTo>
                        <a:pt x="5" y="26"/>
                      </a:lnTo>
                      <a:lnTo>
                        <a:pt x="7" y="26"/>
                      </a:lnTo>
                      <a:lnTo>
                        <a:pt x="10" y="30"/>
                      </a:lnTo>
                      <a:lnTo>
                        <a:pt x="10" y="30"/>
                      </a:lnTo>
                      <a:lnTo>
                        <a:pt x="10" y="30"/>
                      </a:lnTo>
                      <a:lnTo>
                        <a:pt x="10" y="30"/>
                      </a:lnTo>
                      <a:close/>
                      <a:moveTo>
                        <a:pt x="26" y="70"/>
                      </a:moveTo>
                      <a:lnTo>
                        <a:pt x="26" y="70"/>
                      </a:lnTo>
                      <a:lnTo>
                        <a:pt x="26" y="66"/>
                      </a:lnTo>
                      <a:lnTo>
                        <a:pt x="23" y="65"/>
                      </a:lnTo>
                      <a:lnTo>
                        <a:pt x="23" y="65"/>
                      </a:lnTo>
                      <a:lnTo>
                        <a:pt x="23" y="63"/>
                      </a:lnTo>
                      <a:lnTo>
                        <a:pt x="23" y="61"/>
                      </a:lnTo>
                      <a:lnTo>
                        <a:pt x="26" y="58"/>
                      </a:lnTo>
                      <a:lnTo>
                        <a:pt x="23" y="58"/>
                      </a:lnTo>
                      <a:lnTo>
                        <a:pt x="23" y="54"/>
                      </a:lnTo>
                      <a:lnTo>
                        <a:pt x="31" y="53"/>
                      </a:lnTo>
                      <a:lnTo>
                        <a:pt x="28" y="53"/>
                      </a:lnTo>
                      <a:lnTo>
                        <a:pt x="31" y="49"/>
                      </a:lnTo>
                      <a:lnTo>
                        <a:pt x="31" y="49"/>
                      </a:lnTo>
                      <a:lnTo>
                        <a:pt x="37" y="49"/>
                      </a:lnTo>
                      <a:lnTo>
                        <a:pt x="37" y="44"/>
                      </a:lnTo>
                      <a:lnTo>
                        <a:pt x="35" y="40"/>
                      </a:lnTo>
                      <a:lnTo>
                        <a:pt x="37" y="39"/>
                      </a:lnTo>
                      <a:lnTo>
                        <a:pt x="40" y="39"/>
                      </a:lnTo>
                      <a:lnTo>
                        <a:pt x="42" y="40"/>
                      </a:lnTo>
                      <a:lnTo>
                        <a:pt x="42" y="39"/>
                      </a:lnTo>
                      <a:lnTo>
                        <a:pt x="45" y="40"/>
                      </a:lnTo>
                      <a:lnTo>
                        <a:pt x="45" y="39"/>
                      </a:lnTo>
                      <a:lnTo>
                        <a:pt x="45" y="35"/>
                      </a:lnTo>
                      <a:lnTo>
                        <a:pt x="45" y="32"/>
                      </a:lnTo>
                      <a:lnTo>
                        <a:pt x="42" y="35"/>
                      </a:lnTo>
                      <a:lnTo>
                        <a:pt x="37" y="35"/>
                      </a:lnTo>
                      <a:lnTo>
                        <a:pt x="37" y="32"/>
                      </a:lnTo>
                      <a:lnTo>
                        <a:pt x="35" y="30"/>
                      </a:lnTo>
                      <a:lnTo>
                        <a:pt x="31" y="28"/>
                      </a:lnTo>
                      <a:lnTo>
                        <a:pt x="35" y="26"/>
                      </a:lnTo>
                      <a:lnTo>
                        <a:pt x="35" y="23"/>
                      </a:lnTo>
                      <a:lnTo>
                        <a:pt x="31" y="21"/>
                      </a:lnTo>
                      <a:lnTo>
                        <a:pt x="26" y="21"/>
                      </a:lnTo>
                      <a:lnTo>
                        <a:pt x="23" y="23"/>
                      </a:lnTo>
                      <a:lnTo>
                        <a:pt x="19" y="21"/>
                      </a:lnTo>
                      <a:lnTo>
                        <a:pt x="19" y="23"/>
                      </a:lnTo>
                      <a:lnTo>
                        <a:pt x="21" y="28"/>
                      </a:lnTo>
                      <a:lnTo>
                        <a:pt x="21" y="28"/>
                      </a:lnTo>
                      <a:lnTo>
                        <a:pt x="23" y="32"/>
                      </a:lnTo>
                      <a:lnTo>
                        <a:pt x="23" y="32"/>
                      </a:lnTo>
                      <a:lnTo>
                        <a:pt x="21" y="32"/>
                      </a:lnTo>
                      <a:lnTo>
                        <a:pt x="17" y="32"/>
                      </a:lnTo>
                      <a:lnTo>
                        <a:pt x="17" y="32"/>
                      </a:lnTo>
                      <a:lnTo>
                        <a:pt x="19" y="30"/>
                      </a:lnTo>
                      <a:lnTo>
                        <a:pt x="17" y="26"/>
                      </a:lnTo>
                      <a:lnTo>
                        <a:pt x="16" y="26"/>
                      </a:lnTo>
                      <a:lnTo>
                        <a:pt x="14" y="30"/>
                      </a:lnTo>
                      <a:lnTo>
                        <a:pt x="16" y="32"/>
                      </a:lnTo>
                      <a:lnTo>
                        <a:pt x="12" y="35"/>
                      </a:lnTo>
                      <a:lnTo>
                        <a:pt x="9" y="32"/>
                      </a:lnTo>
                      <a:lnTo>
                        <a:pt x="7" y="32"/>
                      </a:lnTo>
                      <a:lnTo>
                        <a:pt x="4" y="32"/>
                      </a:lnTo>
                      <a:lnTo>
                        <a:pt x="2" y="32"/>
                      </a:lnTo>
                      <a:lnTo>
                        <a:pt x="5" y="35"/>
                      </a:lnTo>
                      <a:lnTo>
                        <a:pt x="5" y="39"/>
                      </a:lnTo>
                      <a:lnTo>
                        <a:pt x="4" y="39"/>
                      </a:lnTo>
                      <a:lnTo>
                        <a:pt x="2" y="39"/>
                      </a:lnTo>
                      <a:lnTo>
                        <a:pt x="2" y="42"/>
                      </a:lnTo>
                      <a:lnTo>
                        <a:pt x="5" y="44"/>
                      </a:lnTo>
                      <a:lnTo>
                        <a:pt x="5" y="47"/>
                      </a:lnTo>
                      <a:lnTo>
                        <a:pt x="7" y="49"/>
                      </a:lnTo>
                      <a:lnTo>
                        <a:pt x="2" y="49"/>
                      </a:lnTo>
                      <a:lnTo>
                        <a:pt x="0" y="54"/>
                      </a:lnTo>
                      <a:lnTo>
                        <a:pt x="2" y="56"/>
                      </a:lnTo>
                      <a:lnTo>
                        <a:pt x="5" y="54"/>
                      </a:lnTo>
                      <a:lnTo>
                        <a:pt x="9" y="59"/>
                      </a:lnTo>
                      <a:lnTo>
                        <a:pt x="10" y="65"/>
                      </a:lnTo>
                      <a:lnTo>
                        <a:pt x="9" y="65"/>
                      </a:lnTo>
                      <a:lnTo>
                        <a:pt x="9" y="66"/>
                      </a:lnTo>
                      <a:lnTo>
                        <a:pt x="14" y="66"/>
                      </a:lnTo>
                      <a:lnTo>
                        <a:pt x="21" y="70"/>
                      </a:lnTo>
                      <a:lnTo>
                        <a:pt x="23" y="70"/>
                      </a:lnTo>
                      <a:lnTo>
                        <a:pt x="26" y="70"/>
                      </a:lnTo>
                      <a:lnTo>
                        <a:pt x="26" y="70"/>
                      </a:lnTo>
                      <a:lnTo>
                        <a:pt x="26" y="70"/>
                      </a:ln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16" name="Freeform 11">
                  <a:extLst>
                    <a:ext uri="{FF2B5EF4-FFF2-40B4-BE49-F238E27FC236}">
                      <a16:creationId xmlns:a16="http://schemas.microsoft.com/office/drawing/2014/main" id="{009DF6F4-BC16-64A3-641A-EF17FED9D1D5}"/>
                    </a:ext>
                  </a:extLst>
                </p:cNvPr>
                <p:cNvSpPr>
                  <a:spLocks/>
                </p:cNvSpPr>
                <p:nvPr/>
              </p:nvSpPr>
              <p:spPr bwMode="auto">
                <a:xfrm>
                  <a:off x="4587875" y="2590801"/>
                  <a:ext cx="230188" cy="273050"/>
                </a:xfrm>
                <a:custGeom>
                  <a:avLst/>
                  <a:gdLst/>
                  <a:ahLst/>
                  <a:cxnLst>
                    <a:cxn ang="0">
                      <a:pos x="52" y="4"/>
                    </a:cxn>
                    <a:cxn ang="0">
                      <a:pos x="60" y="11"/>
                    </a:cxn>
                    <a:cxn ang="0">
                      <a:pos x="64" y="18"/>
                    </a:cxn>
                    <a:cxn ang="0">
                      <a:pos x="71" y="14"/>
                    </a:cxn>
                    <a:cxn ang="0">
                      <a:pos x="79" y="16"/>
                    </a:cxn>
                    <a:cxn ang="0">
                      <a:pos x="72" y="23"/>
                    </a:cxn>
                    <a:cxn ang="0">
                      <a:pos x="81" y="26"/>
                    </a:cxn>
                    <a:cxn ang="0">
                      <a:pos x="95" y="19"/>
                    </a:cxn>
                    <a:cxn ang="0">
                      <a:pos x="100" y="12"/>
                    </a:cxn>
                    <a:cxn ang="0">
                      <a:pos x="100" y="16"/>
                    </a:cxn>
                    <a:cxn ang="0">
                      <a:pos x="107" y="16"/>
                    </a:cxn>
                    <a:cxn ang="0">
                      <a:pos x="118" y="23"/>
                    </a:cxn>
                    <a:cxn ang="0">
                      <a:pos x="126" y="28"/>
                    </a:cxn>
                    <a:cxn ang="0">
                      <a:pos x="135" y="40"/>
                    </a:cxn>
                    <a:cxn ang="0">
                      <a:pos x="135" y="56"/>
                    </a:cxn>
                    <a:cxn ang="0">
                      <a:pos x="139" y="68"/>
                    </a:cxn>
                    <a:cxn ang="0">
                      <a:pos x="144" y="82"/>
                    </a:cxn>
                    <a:cxn ang="0">
                      <a:pos x="139" y="92"/>
                    </a:cxn>
                    <a:cxn ang="0">
                      <a:pos x="126" y="96"/>
                    </a:cxn>
                    <a:cxn ang="0">
                      <a:pos x="112" y="103"/>
                    </a:cxn>
                    <a:cxn ang="0">
                      <a:pos x="99" y="106"/>
                    </a:cxn>
                    <a:cxn ang="0">
                      <a:pos x="105" y="118"/>
                    </a:cxn>
                    <a:cxn ang="0">
                      <a:pos x="116" y="131"/>
                    </a:cxn>
                    <a:cxn ang="0">
                      <a:pos x="126" y="150"/>
                    </a:cxn>
                    <a:cxn ang="0">
                      <a:pos x="112" y="158"/>
                    </a:cxn>
                    <a:cxn ang="0">
                      <a:pos x="116" y="169"/>
                    </a:cxn>
                    <a:cxn ang="0">
                      <a:pos x="100" y="167"/>
                    </a:cxn>
                    <a:cxn ang="0">
                      <a:pos x="88" y="169"/>
                    </a:cxn>
                    <a:cxn ang="0">
                      <a:pos x="76" y="169"/>
                    </a:cxn>
                    <a:cxn ang="0">
                      <a:pos x="64" y="169"/>
                    </a:cxn>
                    <a:cxn ang="0">
                      <a:pos x="53" y="167"/>
                    </a:cxn>
                    <a:cxn ang="0">
                      <a:pos x="48" y="164"/>
                    </a:cxn>
                    <a:cxn ang="0">
                      <a:pos x="39" y="167"/>
                    </a:cxn>
                    <a:cxn ang="0">
                      <a:pos x="31" y="165"/>
                    </a:cxn>
                    <a:cxn ang="0">
                      <a:pos x="33" y="150"/>
                    </a:cxn>
                    <a:cxn ang="0">
                      <a:pos x="34" y="136"/>
                    </a:cxn>
                    <a:cxn ang="0">
                      <a:pos x="20" y="134"/>
                    </a:cxn>
                    <a:cxn ang="0">
                      <a:pos x="12" y="131"/>
                    </a:cxn>
                    <a:cxn ang="0">
                      <a:pos x="6" y="122"/>
                    </a:cxn>
                    <a:cxn ang="0">
                      <a:pos x="5" y="108"/>
                    </a:cxn>
                    <a:cxn ang="0">
                      <a:pos x="1" y="94"/>
                    </a:cxn>
                    <a:cxn ang="0">
                      <a:pos x="1" y="80"/>
                    </a:cxn>
                    <a:cxn ang="0">
                      <a:pos x="13" y="73"/>
                    </a:cxn>
                    <a:cxn ang="0">
                      <a:pos x="17" y="63"/>
                    </a:cxn>
                    <a:cxn ang="0">
                      <a:pos x="12" y="59"/>
                    </a:cxn>
                    <a:cxn ang="0">
                      <a:pos x="20" y="51"/>
                    </a:cxn>
                    <a:cxn ang="0">
                      <a:pos x="22" y="44"/>
                    </a:cxn>
                    <a:cxn ang="0">
                      <a:pos x="17" y="37"/>
                    </a:cxn>
                    <a:cxn ang="0">
                      <a:pos x="31" y="35"/>
                    </a:cxn>
                    <a:cxn ang="0">
                      <a:pos x="34" y="37"/>
                    </a:cxn>
                    <a:cxn ang="0">
                      <a:pos x="38" y="40"/>
                    </a:cxn>
                    <a:cxn ang="0">
                      <a:pos x="39" y="31"/>
                    </a:cxn>
                    <a:cxn ang="0">
                      <a:pos x="52" y="28"/>
                    </a:cxn>
                    <a:cxn ang="0">
                      <a:pos x="52" y="28"/>
                    </a:cxn>
                    <a:cxn ang="0">
                      <a:pos x="48" y="21"/>
                    </a:cxn>
                    <a:cxn ang="0">
                      <a:pos x="39" y="12"/>
                    </a:cxn>
                    <a:cxn ang="0">
                      <a:pos x="43" y="5"/>
                    </a:cxn>
                    <a:cxn ang="0">
                      <a:pos x="39" y="0"/>
                    </a:cxn>
                  </a:cxnLst>
                  <a:rect l="0" t="0" r="r" b="b"/>
                  <a:pathLst>
                    <a:path w="145" h="172">
                      <a:moveTo>
                        <a:pt x="39" y="0"/>
                      </a:moveTo>
                      <a:lnTo>
                        <a:pt x="43" y="0"/>
                      </a:lnTo>
                      <a:lnTo>
                        <a:pt x="52" y="4"/>
                      </a:lnTo>
                      <a:lnTo>
                        <a:pt x="52" y="4"/>
                      </a:lnTo>
                      <a:lnTo>
                        <a:pt x="55" y="4"/>
                      </a:lnTo>
                      <a:lnTo>
                        <a:pt x="59" y="5"/>
                      </a:lnTo>
                      <a:lnTo>
                        <a:pt x="62" y="5"/>
                      </a:lnTo>
                      <a:lnTo>
                        <a:pt x="60" y="11"/>
                      </a:lnTo>
                      <a:lnTo>
                        <a:pt x="59" y="12"/>
                      </a:lnTo>
                      <a:lnTo>
                        <a:pt x="59" y="14"/>
                      </a:lnTo>
                      <a:lnTo>
                        <a:pt x="62" y="16"/>
                      </a:lnTo>
                      <a:lnTo>
                        <a:pt x="64" y="18"/>
                      </a:lnTo>
                      <a:lnTo>
                        <a:pt x="66" y="16"/>
                      </a:lnTo>
                      <a:lnTo>
                        <a:pt x="67" y="14"/>
                      </a:lnTo>
                      <a:lnTo>
                        <a:pt x="69" y="12"/>
                      </a:lnTo>
                      <a:lnTo>
                        <a:pt x="71" y="14"/>
                      </a:lnTo>
                      <a:lnTo>
                        <a:pt x="74" y="18"/>
                      </a:lnTo>
                      <a:lnTo>
                        <a:pt x="76" y="18"/>
                      </a:lnTo>
                      <a:lnTo>
                        <a:pt x="76" y="14"/>
                      </a:lnTo>
                      <a:lnTo>
                        <a:pt x="79" y="16"/>
                      </a:lnTo>
                      <a:lnTo>
                        <a:pt x="79" y="19"/>
                      </a:lnTo>
                      <a:lnTo>
                        <a:pt x="76" y="21"/>
                      </a:lnTo>
                      <a:lnTo>
                        <a:pt x="76" y="21"/>
                      </a:lnTo>
                      <a:lnTo>
                        <a:pt x="72" y="23"/>
                      </a:lnTo>
                      <a:lnTo>
                        <a:pt x="76" y="25"/>
                      </a:lnTo>
                      <a:lnTo>
                        <a:pt x="76" y="25"/>
                      </a:lnTo>
                      <a:lnTo>
                        <a:pt x="81" y="25"/>
                      </a:lnTo>
                      <a:lnTo>
                        <a:pt x="81" y="26"/>
                      </a:lnTo>
                      <a:lnTo>
                        <a:pt x="85" y="26"/>
                      </a:lnTo>
                      <a:lnTo>
                        <a:pt x="88" y="23"/>
                      </a:lnTo>
                      <a:lnTo>
                        <a:pt x="90" y="19"/>
                      </a:lnTo>
                      <a:lnTo>
                        <a:pt x="95" y="19"/>
                      </a:lnTo>
                      <a:lnTo>
                        <a:pt x="95" y="18"/>
                      </a:lnTo>
                      <a:lnTo>
                        <a:pt x="99" y="16"/>
                      </a:lnTo>
                      <a:lnTo>
                        <a:pt x="99" y="14"/>
                      </a:lnTo>
                      <a:lnTo>
                        <a:pt x="100" y="12"/>
                      </a:lnTo>
                      <a:lnTo>
                        <a:pt x="105" y="12"/>
                      </a:lnTo>
                      <a:lnTo>
                        <a:pt x="102" y="14"/>
                      </a:lnTo>
                      <a:lnTo>
                        <a:pt x="100" y="16"/>
                      </a:lnTo>
                      <a:lnTo>
                        <a:pt x="100" y="16"/>
                      </a:lnTo>
                      <a:lnTo>
                        <a:pt x="99" y="18"/>
                      </a:lnTo>
                      <a:lnTo>
                        <a:pt x="99" y="19"/>
                      </a:lnTo>
                      <a:lnTo>
                        <a:pt x="102" y="16"/>
                      </a:lnTo>
                      <a:lnTo>
                        <a:pt x="107" y="16"/>
                      </a:lnTo>
                      <a:lnTo>
                        <a:pt x="109" y="16"/>
                      </a:lnTo>
                      <a:lnTo>
                        <a:pt x="109" y="18"/>
                      </a:lnTo>
                      <a:lnTo>
                        <a:pt x="112" y="18"/>
                      </a:lnTo>
                      <a:lnTo>
                        <a:pt x="118" y="23"/>
                      </a:lnTo>
                      <a:lnTo>
                        <a:pt x="121" y="21"/>
                      </a:lnTo>
                      <a:lnTo>
                        <a:pt x="123" y="25"/>
                      </a:lnTo>
                      <a:lnTo>
                        <a:pt x="123" y="28"/>
                      </a:lnTo>
                      <a:lnTo>
                        <a:pt x="126" y="28"/>
                      </a:lnTo>
                      <a:lnTo>
                        <a:pt x="126" y="28"/>
                      </a:lnTo>
                      <a:lnTo>
                        <a:pt x="132" y="31"/>
                      </a:lnTo>
                      <a:lnTo>
                        <a:pt x="135" y="31"/>
                      </a:lnTo>
                      <a:lnTo>
                        <a:pt x="135" y="40"/>
                      </a:lnTo>
                      <a:lnTo>
                        <a:pt x="135" y="44"/>
                      </a:lnTo>
                      <a:lnTo>
                        <a:pt x="128" y="47"/>
                      </a:lnTo>
                      <a:lnTo>
                        <a:pt x="128" y="49"/>
                      </a:lnTo>
                      <a:lnTo>
                        <a:pt x="135" y="56"/>
                      </a:lnTo>
                      <a:lnTo>
                        <a:pt x="135" y="59"/>
                      </a:lnTo>
                      <a:lnTo>
                        <a:pt x="137" y="63"/>
                      </a:lnTo>
                      <a:lnTo>
                        <a:pt x="137" y="63"/>
                      </a:lnTo>
                      <a:lnTo>
                        <a:pt x="139" y="68"/>
                      </a:lnTo>
                      <a:lnTo>
                        <a:pt x="137" y="70"/>
                      </a:lnTo>
                      <a:lnTo>
                        <a:pt x="140" y="78"/>
                      </a:lnTo>
                      <a:lnTo>
                        <a:pt x="142" y="80"/>
                      </a:lnTo>
                      <a:lnTo>
                        <a:pt x="144" y="82"/>
                      </a:lnTo>
                      <a:lnTo>
                        <a:pt x="145" y="91"/>
                      </a:lnTo>
                      <a:lnTo>
                        <a:pt x="144" y="92"/>
                      </a:lnTo>
                      <a:lnTo>
                        <a:pt x="140" y="92"/>
                      </a:lnTo>
                      <a:lnTo>
                        <a:pt x="139" y="92"/>
                      </a:lnTo>
                      <a:lnTo>
                        <a:pt x="132" y="92"/>
                      </a:lnTo>
                      <a:lnTo>
                        <a:pt x="132" y="96"/>
                      </a:lnTo>
                      <a:lnTo>
                        <a:pt x="132" y="98"/>
                      </a:lnTo>
                      <a:lnTo>
                        <a:pt x="126" y="96"/>
                      </a:lnTo>
                      <a:lnTo>
                        <a:pt x="123" y="96"/>
                      </a:lnTo>
                      <a:lnTo>
                        <a:pt x="121" y="99"/>
                      </a:lnTo>
                      <a:lnTo>
                        <a:pt x="116" y="99"/>
                      </a:lnTo>
                      <a:lnTo>
                        <a:pt x="112" y="103"/>
                      </a:lnTo>
                      <a:lnTo>
                        <a:pt x="111" y="105"/>
                      </a:lnTo>
                      <a:lnTo>
                        <a:pt x="104" y="110"/>
                      </a:lnTo>
                      <a:lnTo>
                        <a:pt x="100" y="108"/>
                      </a:lnTo>
                      <a:lnTo>
                        <a:pt x="99" y="106"/>
                      </a:lnTo>
                      <a:lnTo>
                        <a:pt x="97" y="108"/>
                      </a:lnTo>
                      <a:lnTo>
                        <a:pt x="97" y="110"/>
                      </a:lnTo>
                      <a:lnTo>
                        <a:pt x="102" y="113"/>
                      </a:lnTo>
                      <a:lnTo>
                        <a:pt x="105" y="118"/>
                      </a:lnTo>
                      <a:lnTo>
                        <a:pt x="105" y="122"/>
                      </a:lnTo>
                      <a:lnTo>
                        <a:pt x="107" y="125"/>
                      </a:lnTo>
                      <a:lnTo>
                        <a:pt x="111" y="127"/>
                      </a:lnTo>
                      <a:lnTo>
                        <a:pt x="116" y="131"/>
                      </a:lnTo>
                      <a:lnTo>
                        <a:pt x="118" y="134"/>
                      </a:lnTo>
                      <a:lnTo>
                        <a:pt x="126" y="141"/>
                      </a:lnTo>
                      <a:lnTo>
                        <a:pt x="126" y="145"/>
                      </a:lnTo>
                      <a:lnTo>
                        <a:pt x="126" y="150"/>
                      </a:lnTo>
                      <a:lnTo>
                        <a:pt x="123" y="150"/>
                      </a:lnTo>
                      <a:lnTo>
                        <a:pt x="121" y="151"/>
                      </a:lnTo>
                      <a:lnTo>
                        <a:pt x="118" y="153"/>
                      </a:lnTo>
                      <a:lnTo>
                        <a:pt x="112" y="158"/>
                      </a:lnTo>
                      <a:lnTo>
                        <a:pt x="112" y="160"/>
                      </a:lnTo>
                      <a:lnTo>
                        <a:pt x="118" y="164"/>
                      </a:lnTo>
                      <a:lnTo>
                        <a:pt x="118" y="167"/>
                      </a:lnTo>
                      <a:lnTo>
                        <a:pt x="116" y="169"/>
                      </a:lnTo>
                      <a:lnTo>
                        <a:pt x="112" y="165"/>
                      </a:lnTo>
                      <a:lnTo>
                        <a:pt x="107" y="167"/>
                      </a:lnTo>
                      <a:lnTo>
                        <a:pt x="104" y="165"/>
                      </a:lnTo>
                      <a:lnTo>
                        <a:pt x="100" y="167"/>
                      </a:lnTo>
                      <a:lnTo>
                        <a:pt x="95" y="169"/>
                      </a:lnTo>
                      <a:lnTo>
                        <a:pt x="93" y="169"/>
                      </a:lnTo>
                      <a:lnTo>
                        <a:pt x="90" y="169"/>
                      </a:lnTo>
                      <a:lnTo>
                        <a:pt x="88" y="169"/>
                      </a:lnTo>
                      <a:lnTo>
                        <a:pt x="85" y="169"/>
                      </a:lnTo>
                      <a:lnTo>
                        <a:pt x="79" y="169"/>
                      </a:lnTo>
                      <a:lnTo>
                        <a:pt x="74" y="169"/>
                      </a:lnTo>
                      <a:lnTo>
                        <a:pt x="76" y="169"/>
                      </a:lnTo>
                      <a:lnTo>
                        <a:pt x="74" y="172"/>
                      </a:lnTo>
                      <a:lnTo>
                        <a:pt x="69" y="172"/>
                      </a:lnTo>
                      <a:lnTo>
                        <a:pt x="67" y="169"/>
                      </a:lnTo>
                      <a:lnTo>
                        <a:pt x="64" y="169"/>
                      </a:lnTo>
                      <a:lnTo>
                        <a:pt x="62" y="169"/>
                      </a:lnTo>
                      <a:lnTo>
                        <a:pt x="60" y="169"/>
                      </a:lnTo>
                      <a:lnTo>
                        <a:pt x="59" y="169"/>
                      </a:lnTo>
                      <a:lnTo>
                        <a:pt x="53" y="167"/>
                      </a:lnTo>
                      <a:lnTo>
                        <a:pt x="52" y="165"/>
                      </a:lnTo>
                      <a:lnTo>
                        <a:pt x="52" y="167"/>
                      </a:lnTo>
                      <a:lnTo>
                        <a:pt x="48" y="167"/>
                      </a:lnTo>
                      <a:lnTo>
                        <a:pt x="48" y="164"/>
                      </a:lnTo>
                      <a:lnTo>
                        <a:pt x="43" y="165"/>
                      </a:lnTo>
                      <a:lnTo>
                        <a:pt x="43" y="167"/>
                      </a:lnTo>
                      <a:lnTo>
                        <a:pt x="43" y="169"/>
                      </a:lnTo>
                      <a:lnTo>
                        <a:pt x="39" y="167"/>
                      </a:lnTo>
                      <a:lnTo>
                        <a:pt x="34" y="169"/>
                      </a:lnTo>
                      <a:lnTo>
                        <a:pt x="33" y="169"/>
                      </a:lnTo>
                      <a:lnTo>
                        <a:pt x="33" y="169"/>
                      </a:lnTo>
                      <a:lnTo>
                        <a:pt x="31" y="165"/>
                      </a:lnTo>
                      <a:lnTo>
                        <a:pt x="27" y="164"/>
                      </a:lnTo>
                      <a:lnTo>
                        <a:pt x="27" y="158"/>
                      </a:lnTo>
                      <a:lnTo>
                        <a:pt x="29" y="151"/>
                      </a:lnTo>
                      <a:lnTo>
                        <a:pt x="33" y="150"/>
                      </a:lnTo>
                      <a:lnTo>
                        <a:pt x="33" y="146"/>
                      </a:lnTo>
                      <a:lnTo>
                        <a:pt x="34" y="141"/>
                      </a:lnTo>
                      <a:lnTo>
                        <a:pt x="38" y="138"/>
                      </a:lnTo>
                      <a:lnTo>
                        <a:pt x="34" y="136"/>
                      </a:lnTo>
                      <a:lnTo>
                        <a:pt x="31" y="136"/>
                      </a:lnTo>
                      <a:lnTo>
                        <a:pt x="27" y="134"/>
                      </a:lnTo>
                      <a:lnTo>
                        <a:pt x="24" y="136"/>
                      </a:lnTo>
                      <a:lnTo>
                        <a:pt x="20" y="134"/>
                      </a:lnTo>
                      <a:lnTo>
                        <a:pt x="19" y="134"/>
                      </a:lnTo>
                      <a:lnTo>
                        <a:pt x="15" y="136"/>
                      </a:lnTo>
                      <a:lnTo>
                        <a:pt x="12" y="132"/>
                      </a:lnTo>
                      <a:lnTo>
                        <a:pt x="12" y="131"/>
                      </a:lnTo>
                      <a:lnTo>
                        <a:pt x="10" y="129"/>
                      </a:lnTo>
                      <a:lnTo>
                        <a:pt x="10" y="129"/>
                      </a:lnTo>
                      <a:lnTo>
                        <a:pt x="10" y="122"/>
                      </a:lnTo>
                      <a:lnTo>
                        <a:pt x="6" y="122"/>
                      </a:lnTo>
                      <a:lnTo>
                        <a:pt x="6" y="118"/>
                      </a:lnTo>
                      <a:lnTo>
                        <a:pt x="1" y="113"/>
                      </a:lnTo>
                      <a:lnTo>
                        <a:pt x="1" y="113"/>
                      </a:lnTo>
                      <a:lnTo>
                        <a:pt x="5" y="108"/>
                      </a:lnTo>
                      <a:lnTo>
                        <a:pt x="1" y="105"/>
                      </a:lnTo>
                      <a:lnTo>
                        <a:pt x="1" y="103"/>
                      </a:lnTo>
                      <a:lnTo>
                        <a:pt x="0" y="98"/>
                      </a:lnTo>
                      <a:lnTo>
                        <a:pt x="1" y="94"/>
                      </a:lnTo>
                      <a:lnTo>
                        <a:pt x="0" y="94"/>
                      </a:lnTo>
                      <a:lnTo>
                        <a:pt x="1" y="91"/>
                      </a:lnTo>
                      <a:lnTo>
                        <a:pt x="1" y="85"/>
                      </a:lnTo>
                      <a:lnTo>
                        <a:pt x="1" y="80"/>
                      </a:lnTo>
                      <a:lnTo>
                        <a:pt x="5" y="77"/>
                      </a:lnTo>
                      <a:lnTo>
                        <a:pt x="6" y="73"/>
                      </a:lnTo>
                      <a:lnTo>
                        <a:pt x="10" y="73"/>
                      </a:lnTo>
                      <a:lnTo>
                        <a:pt x="13" y="73"/>
                      </a:lnTo>
                      <a:lnTo>
                        <a:pt x="17" y="71"/>
                      </a:lnTo>
                      <a:lnTo>
                        <a:pt x="15" y="68"/>
                      </a:lnTo>
                      <a:lnTo>
                        <a:pt x="17" y="68"/>
                      </a:lnTo>
                      <a:lnTo>
                        <a:pt x="17" y="63"/>
                      </a:lnTo>
                      <a:lnTo>
                        <a:pt x="19" y="63"/>
                      </a:lnTo>
                      <a:lnTo>
                        <a:pt x="17" y="59"/>
                      </a:lnTo>
                      <a:lnTo>
                        <a:pt x="12" y="59"/>
                      </a:lnTo>
                      <a:lnTo>
                        <a:pt x="12" y="59"/>
                      </a:lnTo>
                      <a:lnTo>
                        <a:pt x="13" y="56"/>
                      </a:lnTo>
                      <a:lnTo>
                        <a:pt x="17" y="58"/>
                      </a:lnTo>
                      <a:lnTo>
                        <a:pt x="20" y="56"/>
                      </a:lnTo>
                      <a:lnTo>
                        <a:pt x="20" y="51"/>
                      </a:lnTo>
                      <a:lnTo>
                        <a:pt x="20" y="49"/>
                      </a:lnTo>
                      <a:lnTo>
                        <a:pt x="22" y="45"/>
                      </a:lnTo>
                      <a:lnTo>
                        <a:pt x="22" y="45"/>
                      </a:lnTo>
                      <a:lnTo>
                        <a:pt x="22" y="44"/>
                      </a:lnTo>
                      <a:lnTo>
                        <a:pt x="22" y="44"/>
                      </a:lnTo>
                      <a:lnTo>
                        <a:pt x="22" y="40"/>
                      </a:lnTo>
                      <a:lnTo>
                        <a:pt x="19" y="40"/>
                      </a:lnTo>
                      <a:lnTo>
                        <a:pt x="17" y="37"/>
                      </a:lnTo>
                      <a:lnTo>
                        <a:pt x="17" y="35"/>
                      </a:lnTo>
                      <a:lnTo>
                        <a:pt x="26" y="31"/>
                      </a:lnTo>
                      <a:lnTo>
                        <a:pt x="27" y="31"/>
                      </a:lnTo>
                      <a:lnTo>
                        <a:pt x="31" y="35"/>
                      </a:lnTo>
                      <a:lnTo>
                        <a:pt x="31" y="37"/>
                      </a:lnTo>
                      <a:lnTo>
                        <a:pt x="34" y="40"/>
                      </a:lnTo>
                      <a:lnTo>
                        <a:pt x="34" y="40"/>
                      </a:lnTo>
                      <a:lnTo>
                        <a:pt x="34" y="37"/>
                      </a:lnTo>
                      <a:lnTo>
                        <a:pt x="34" y="35"/>
                      </a:lnTo>
                      <a:lnTo>
                        <a:pt x="34" y="31"/>
                      </a:lnTo>
                      <a:lnTo>
                        <a:pt x="39" y="37"/>
                      </a:lnTo>
                      <a:lnTo>
                        <a:pt x="38" y="40"/>
                      </a:lnTo>
                      <a:lnTo>
                        <a:pt x="43" y="44"/>
                      </a:lnTo>
                      <a:lnTo>
                        <a:pt x="39" y="40"/>
                      </a:lnTo>
                      <a:lnTo>
                        <a:pt x="39" y="37"/>
                      </a:lnTo>
                      <a:lnTo>
                        <a:pt x="39" y="31"/>
                      </a:lnTo>
                      <a:lnTo>
                        <a:pt x="43" y="28"/>
                      </a:lnTo>
                      <a:lnTo>
                        <a:pt x="43" y="28"/>
                      </a:lnTo>
                      <a:lnTo>
                        <a:pt x="48" y="31"/>
                      </a:lnTo>
                      <a:lnTo>
                        <a:pt x="52" y="28"/>
                      </a:lnTo>
                      <a:lnTo>
                        <a:pt x="55" y="35"/>
                      </a:lnTo>
                      <a:lnTo>
                        <a:pt x="64" y="37"/>
                      </a:lnTo>
                      <a:lnTo>
                        <a:pt x="57" y="31"/>
                      </a:lnTo>
                      <a:lnTo>
                        <a:pt x="52" y="28"/>
                      </a:lnTo>
                      <a:lnTo>
                        <a:pt x="48" y="28"/>
                      </a:lnTo>
                      <a:lnTo>
                        <a:pt x="43" y="26"/>
                      </a:lnTo>
                      <a:lnTo>
                        <a:pt x="43" y="23"/>
                      </a:lnTo>
                      <a:lnTo>
                        <a:pt x="48" y="21"/>
                      </a:lnTo>
                      <a:lnTo>
                        <a:pt x="43" y="19"/>
                      </a:lnTo>
                      <a:lnTo>
                        <a:pt x="43" y="16"/>
                      </a:lnTo>
                      <a:lnTo>
                        <a:pt x="39" y="16"/>
                      </a:lnTo>
                      <a:lnTo>
                        <a:pt x="39" y="12"/>
                      </a:lnTo>
                      <a:lnTo>
                        <a:pt x="43" y="12"/>
                      </a:lnTo>
                      <a:lnTo>
                        <a:pt x="48" y="12"/>
                      </a:lnTo>
                      <a:lnTo>
                        <a:pt x="43" y="9"/>
                      </a:lnTo>
                      <a:lnTo>
                        <a:pt x="43" y="5"/>
                      </a:lnTo>
                      <a:lnTo>
                        <a:pt x="43" y="5"/>
                      </a:lnTo>
                      <a:lnTo>
                        <a:pt x="39" y="5"/>
                      </a:lnTo>
                      <a:lnTo>
                        <a:pt x="39" y="0"/>
                      </a:lnTo>
                      <a:lnTo>
                        <a:pt x="39" y="0"/>
                      </a:lnTo>
                      <a:lnTo>
                        <a:pt x="39" y="0"/>
                      </a:lnTo>
                      <a:lnTo>
                        <a:pt x="39" y="0"/>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17" name="Freeform 14">
                  <a:extLst>
                    <a:ext uri="{FF2B5EF4-FFF2-40B4-BE49-F238E27FC236}">
                      <a16:creationId xmlns:a16="http://schemas.microsoft.com/office/drawing/2014/main" id="{6DC85BAF-C14F-8C10-26E7-01975EB4BE33}"/>
                    </a:ext>
                  </a:extLst>
                </p:cNvPr>
                <p:cNvSpPr>
                  <a:spLocks/>
                </p:cNvSpPr>
                <p:nvPr/>
              </p:nvSpPr>
              <p:spPr bwMode="auto">
                <a:xfrm>
                  <a:off x="4857750" y="2825751"/>
                  <a:ext cx="153988" cy="100013"/>
                </a:xfrm>
                <a:custGeom>
                  <a:avLst/>
                  <a:gdLst/>
                  <a:ahLst/>
                  <a:cxnLst>
                    <a:cxn ang="0">
                      <a:pos x="62" y="54"/>
                    </a:cxn>
                    <a:cxn ang="0">
                      <a:pos x="66" y="50"/>
                    </a:cxn>
                    <a:cxn ang="0">
                      <a:pos x="69" y="50"/>
                    </a:cxn>
                    <a:cxn ang="0">
                      <a:pos x="71" y="47"/>
                    </a:cxn>
                    <a:cxn ang="0">
                      <a:pos x="75" y="47"/>
                    </a:cxn>
                    <a:cxn ang="0">
                      <a:pos x="76" y="43"/>
                    </a:cxn>
                    <a:cxn ang="0">
                      <a:pos x="76" y="40"/>
                    </a:cxn>
                    <a:cxn ang="0">
                      <a:pos x="85" y="31"/>
                    </a:cxn>
                    <a:cxn ang="0">
                      <a:pos x="88" y="21"/>
                    </a:cxn>
                    <a:cxn ang="0">
                      <a:pos x="90" y="14"/>
                    </a:cxn>
                    <a:cxn ang="0">
                      <a:pos x="95" y="14"/>
                    </a:cxn>
                    <a:cxn ang="0">
                      <a:pos x="97" y="9"/>
                    </a:cxn>
                    <a:cxn ang="0">
                      <a:pos x="95" y="7"/>
                    </a:cxn>
                    <a:cxn ang="0">
                      <a:pos x="90" y="3"/>
                    </a:cxn>
                    <a:cxn ang="0">
                      <a:pos x="88" y="0"/>
                    </a:cxn>
                    <a:cxn ang="0">
                      <a:pos x="81" y="2"/>
                    </a:cxn>
                    <a:cxn ang="0">
                      <a:pos x="76" y="0"/>
                    </a:cxn>
                    <a:cxn ang="0">
                      <a:pos x="71" y="2"/>
                    </a:cxn>
                    <a:cxn ang="0">
                      <a:pos x="66" y="0"/>
                    </a:cxn>
                    <a:cxn ang="0">
                      <a:pos x="62" y="0"/>
                    </a:cxn>
                    <a:cxn ang="0">
                      <a:pos x="59" y="3"/>
                    </a:cxn>
                    <a:cxn ang="0">
                      <a:pos x="54" y="7"/>
                    </a:cxn>
                    <a:cxn ang="0">
                      <a:pos x="54" y="12"/>
                    </a:cxn>
                    <a:cxn ang="0">
                      <a:pos x="50" y="7"/>
                    </a:cxn>
                    <a:cxn ang="0">
                      <a:pos x="45" y="9"/>
                    </a:cxn>
                    <a:cxn ang="0">
                      <a:pos x="40" y="12"/>
                    </a:cxn>
                    <a:cxn ang="0">
                      <a:pos x="40" y="14"/>
                    </a:cxn>
                    <a:cxn ang="0">
                      <a:pos x="31" y="16"/>
                    </a:cxn>
                    <a:cxn ang="0">
                      <a:pos x="24" y="17"/>
                    </a:cxn>
                    <a:cxn ang="0">
                      <a:pos x="19" y="16"/>
                    </a:cxn>
                    <a:cxn ang="0">
                      <a:pos x="8" y="9"/>
                    </a:cxn>
                    <a:cxn ang="0">
                      <a:pos x="8" y="12"/>
                    </a:cxn>
                    <a:cxn ang="0">
                      <a:pos x="8" y="16"/>
                    </a:cxn>
                    <a:cxn ang="0">
                      <a:pos x="8" y="19"/>
                    </a:cxn>
                    <a:cxn ang="0">
                      <a:pos x="0" y="19"/>
                    </a:cxn>
                    <a:cxn ang="0">
                      <a:pos x="0" y="21"/>
                    </a:cxn>
                    <a:cxn ang="0">
                      <a:pos x="3" y="24"/>
                    </a:cxn>
                    <a:cxn ang="0">
                      <a:pos x="2" y="28"/>
                    </a:cxn>
                    <a:cxn ang="0">
                      <a:pos x="2" y="31"/>
                    </a:cxn>
                    <a:cxn ang="0">
                      <a:pos x="3" y="35"/>
                    </a:cxn>
                    <a:cxn ang="0">
                      <a:pos x="0" y="38"/>
                    </a:cxn>
                    <a:cxn ang="0">
                      <a:pos x="0" y="38"/>
                    </a:cxn>
                    <a:cxn ang="0">
                      <a:pos x="3" y="43"/>
                    </a:cxn>
                    <a:cxn ang="0">
                      <a:pos x="5" y="49"/>
                    </a:cxn>
                    <a:cxn ang="0">
                      <a:pos x="7" y="49"/>
                    </a:cxn>
                    <a:cxn ang="0">
                      <a:pos x="14" y="54"/>
                    </a:cxn>
                    <a:cxn ang="0">
                      <a:pos x="17" y="57"/>
                    </a:cxn>
                    <a:cxn ang="0">
                      <a:pos x="21" y="61"/>
                    </a:cxn>
                    <a:cxn ang="0">
                      <a:pos x="29" y="61"/>
                    </a:cxn>
                    <a:cxn ang="0">
                      <a:pos x="36" y="63"/>
                    </a:cxn>
                    <a:cxn ang="0">
                      <a:pos x="40" y="61"/>
                    </a:cxn>
                    <a:cxn ang="0">
                      <a:pos x="40" y="61"/>
                    </a:cxn>
                    <a:cxn ang="0">
                      <a:pos x="41" y="57"/>
                    </a:cxn>
                    <a:cxn ang="0">
                      <a:pos x="47" y="57"/>
                    </a:cxn>
                    <a:cxn ang="0">
                      <a:pos x="48" y="57"/>
                    </a:cxn>
                    <a:cxn ang="0">
                      <a:pos x="50" y="54"/>
                    </a:cxn>
                    <a:cxn ang="0">
                      <a:pos x="54" y="52"/>
                    </a:cxn>
                    <a:cxn ang="0">
                      <a:pos x="57" y="52"/>
                    </a:cxn>
                    <a:cxn ang="0">
                      <a:pos x="59" y="54"/>
                    </a:cxn>
                    <a:cxn ang="0">
                      <a:pos x="62" y="54"/>
                    </a:cxn>
                    <a:cxn ang="0">
                      <a:pos x="62" y="54"/>
                    </a:cxn>
                    <a:cxn ang="0">
                      <a:pos x="62" y="54"/>
                    </a:cxn>
                  </a:cxnLst>
                  <a:rect l="0" t="0" r="r" b="b"/>
                  <a:pathLst>
                    <a:path w="97" h="63">
                      <a:moveTo>
                        <a:pt x="62" y="54"/>
                      </a:moveTo>
                      <a:lnTo>
                        <a:pt x="66" y="50"/>
                      </a:lnTo>
                      <a:lnTo>
                        <a:pt x="69" y="50"/>
                      </a:lnTo>
                      <a:lnTo>
                        <a:pt x="71" y="47"/>
                      </a:lnTo>
                      <a:lnTo>
                        <a:pt x="75" y="47"/>
                      </a:lnTo>
                      <a:lnTo>
                        <a:pt x="76" y="43"/>
                      </a:lnTo>
                      <a:lnTo>
                        <a:pt x="76" y="40"/>
                      </a:lnTo>
                      <a:lnTo>
                        <a:pt x="85" y="31"/>
                      </a:lnTo>
                      <a:lnTo>
                        <a:pt x="88" y="21"/>
                      </a:lnTo>
                      <a:lnTo>
                        <a:pt x="90" y="14"/>
                      </a:lnTo>
                      <a:lnTo>
                        <a:pt x="95" y="14"/>
                      </a:lnTo>
                      <a:lnTo>
                        <a:pt x="97" y="9"/>
                      </a:lnTo>
                      <a:lnTo>
                        <a:pt x="95" y="7"/>
                      </a:lnTo>
                      <a:lnTo>
                        <a:pt x="90" y="3"/>
                      </a:lnTo>
                      <a:lnTo>
                        <a:pt x="88" y="0"/>
                      </a:lnTo>
                      <a:lnTo>
                        <a:pt x="81" y="2"/>
                      </a:lnTo>
                      <a:lnTo>
                        <a:pt x="76" y="0"/>
                      </a:lnTo>
                      <a:lnTo>
                        <a:pt x="71" y="2"/>
                      </a:lnTo>
                      <a:lnTo>
                        <a:pt x="66" y="0"/>
                      </a:lnTo>
                      <a:lnTo>
                        <a:pt x="62" y="0"/>
                      </a:lnTo>
                      <a:lnTo>
                        <a:pt x="59" y="3"/>
                      </a:lnTo>
                      <a:lnTo>
                        <a:pt x="54" y="7"/>
                      </a:lnTo>
                      <a:lnTo>
                        <a:pt x="54" y="12"/>
                      </a:lnTo>
                      <a:lnTo>
                        <a:pt x="50" y="7"/>
                      </a:lnTo>
                      <a:lnTo>
                        <a:pt x="45" y="9"/>
                      </a:lnTo>
                      <a:lnTo>
                        <a:pt x="40" y="12"/>
                      </a:lnTo>
                      <a:lnTo>
                        <a:pt x="40" y="14"/>
                      </a:lnTo>
                      <a:lnTo>
                        <a:pt x="31" y="16"/>
                      </a:lnTo>
                      <a:lnTo>
                        <a:pt x="24" y="17"/>
                      </a:lnTo>
                      <a:lnTo>
                        <a:pt x="19" y="16"/>
                      </a:lnTo>
                      <a:lnTo>
                        <a:pt x="8" y="9"/>
                      </a:lnTo>
                      <a:lnTo>
                        <a:pt x="8" y="12"/>
                      </a:lnTo>
                      <a:lnTo>
                        <a:pt x="8" y="16"/>
                      </a:lnTo>
                      <a:lnTo>
                        <a:pt x="8" y="19"/>
                      </a:lnTo>
                      <a:lnTo>
                        <a:pt x="0" y="19"/>
                      </a:lnTo>
                      <a:lnTo>
                        <a:pt x="0" y="21"/>
                      </a:lnTo>
                      <a:lnTo>
                        <a:pt x="3" y="24"/>
                      </a:lnTo>
                      <a:lnTo>
                        <a:pt x="2" y="28"/>
                      </a:lnTo>
                      <a:lnTo>
                        <a:pt x="2" y="31"/>
                      </a:lnTo>
                      <a:lnTo>
                        <a:pt x="3" y="35"/>
                      </a:lnTo>
                      <a:lnTo>
                        <a:pt x="0" y="38"/>
                      </a:lnTo>
                      <a:lnTo>
                        <a:pt x="0" y="38"/>
                      </a:lnTo>
                      <a:lnTo>
                        <a:pt x="3" y="43"/>
                      </a:lnTo>
                      <a:lnTo>
                        <a:pt x="5" y="49"/>
                      </a:lnTo>
                      <a:lnTo>
                        <a:pt x="7" y="49"/>
                      </a:lnTo>
                      <a:lnTo>
                        <a:pt x="14" y="54"/>
                      </a:lnTo>
                      <a:lnTo>
                        <a:pt x="17" y="57"/>
                      </a:lnTo>
                      <a:lnTo>
                        <a:pt x="21" y="61"/>
                      </a:lnTo>
                      <a:lnTo>
                        <a:pt x="29" y="61"/>
                      </a:lnTo>
                      <a:lnTo>
                        <a:pt x="36" y="63"/>
                      </a:lnTo>
                      <a:lnTo>
                        <a:pt x="40" y="61"/>
                      </a:lnTo>
                      <a:lnTo>
                        <a:pt x="40" y="61"/>
                      </a:lnTo>
                      <a:lnTo>
                        <a:pt x="41" y="57"/>
                      </a:lnTo>
                      <a:lnTo>
                        <a:pt x="47" y="57"/>
                      </a:lnTo>
                      <a:lnTo>
                        <a:pt x="48" y="57"/>
                      </a:lnTo>
                      <a:lnTo>
                        <a:pt x="50" y="54"/>
                      </a:lnTo>
                      <a:lnTo>
                        <a:pt x="54" y="52"/>
                      </a:lnTo>
                      <a:lnTo>
                        <a:pt x="57" y="52"/>
                      </a:lnTo>
                      <a:lnTo>
                        <a:pt x="59" y="54"/>
                      </a:lnTo>
                      <a:lnTo>
                        <a:pt x="62" y="54"/>
                      </a:lnTo>
                      <a:lnTo>
                        <a:pt x="62" y="54"/>
                      </a:lnTo>
                      <a:lnTo>
                        <a:pt x="62" y="54"/>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18" name="Freeform 15">
                  <a:extLst>
                    <a:ext uri="{FF2B5EF4-FFF2-40B4-BE49-F238E27FC236}">
                      <a16:creationId xmlns:a16="http://schemas.microsoft.com/office/drawing/2014/main" id="{843D6635-DAA1-C942-FE01-DA97B04FB8CB}"/>
                    </a:ext>
                  </a:extLst>
                </p:cNvPr>
                <p:cNvSpPr>
                  <a:spLocks/>
                </p:cNvSpPr>
                <p:nvPr/>
              </p:nvSpPr>
              <p:spPr bwMode="auto">
                <a:xfrm>
                  <a:off x="4873625" y="2792413"/>
                  <a:ext cx="130175" cy="55563"/>
                </a:xfrm>
                <a:custGeom>
                  <a:avLst/>
                  <a:gdLst/>
                  <a:ahLst/>
                  <a:cxnLst>
                    <a:cxn ang="0">
                      <a:pos x="0" y="28"/>
                    </a:cxn>
                    <a:cxn ang="0">
                      <a:pos x="11" y="33"/>
                    </a:cxn>
                    <a:cxn ang="0">
                      <a:pos x="18" y="35"/>
                    </a:cxn>
                    <a:cxn ang="0">
                      <a:pos x="23" y="33"/>
                    </a:cxn>
                    <a:cxn ang="0">
                      <a:pos x="30" y="31"/>
                    </a:cxn>
                    <a:cxn ang="0">
                      <a:pos x="31" y="30"/>
                    </a:cxn>
                    <a:cxn ang="0">
                      <a:pos x="37" y="28"/>
                    </a:cxn>
                    <a:cxn ang="0">
                      <a:pos x="40" y="24"/>
                    </a:cxn>
                    <a:cxn ang="0">
                      <a:pos x="45" y="30"/>
                    </a:cxn>
                    <a:cxn ang="0">
                      <a:pos x="45" y="26"/>
                    </a:cxn>
                    <a:cxn ang="0">
                      <a:pos x="49" y="23"/>
                    </a:cxn>
                    <a:cxn ang="0">
                      <a:pos x="52" y="19"/>
                    </a:cxn>
                    <a:cxn ang="0">
                      <a:pos x="58" y="19"/>
                    </a:cxn>
                    <a:cxn ang="0">
                      <a:pos x="61" y="21"/>
                    </a:cxn>
                    <a:cxn ang="0">
                      <a:pos x="68" y="19"/>
                    </a:cxn>
                    <a:cxn ang="0">
                      <a:pos x="71" y="21"/>
                    </a:cxn>
                    <a:cxn ang="0">
                      <a:pos x="78" y="18"/>
                    </a:cxn>
                    <a:cxn ang="0">
                      <a:pos x="78" y="12"/>
                    </a:cxn>
                    <a:cxn ang="0">
                      <a:pos x="82" y="5"/>
                    </a:cxn>
                    <a:cxn ang="0">
                      <a:pos x="80" y="5"/>
                    </a:cxn>
                    <a:cxn ang="0">
                      <a:pos x="75" y="2"/>
                    </a:cxn>
                    <a:cxn ang="0">
                      <a:pos x="68" y="2"/>
                    </a:cxn>
                    <a:cxn ang="0">
                      <a:pos x="66" y="2"/>
                    </a:cxn>
                    <a:cxn ang="0">
                      <a:pos x="63" y="0"/>
                    </a:cxn>
                    <a:cxn ang="0">
                      <a:pos x="61" y="2"/>
                    </a:cxn>
                    <a:cxn ang="0">
                      <a:pos x="58" y="4"/>
                    </a:cxn>
                    <a:cxn ang="0">
                      <a:pos x="58" y="2"/>
                    </a:cxn>
                    <a:cxn ang="0">
                      <a:pos x="52" y="2"/>
                    </a:cxn>
                    <a:cxn ang="0">
                      <a:pos x="51" y="2"/>
                    </a:cxn>
                    <a:cxn ang="0">
                      <a:pos x="47" y="2"/>
                    </a:cxn>
                    <a:cxn ang="0">
                      <a:pos x="45" y="5"/>
                    </a:cxn>
                    <a:cxn ang="0">
                      <a:pos x="44" y="5"/>
                    </a:cxn>
                    <a:cxn ang="0">
                      <a:pos x="40" y="5"/>
                    </a:cxn>
                    <a:cxn ang="0">
                      <a:pos x="40" y="5"/>
                    </a:cxn>
                    <a:cxn ang="0">
                      <a:pos x="33" y="5"/>
                    </a:cxn>
                    <a:cxn ang="0">
                      <a:pos x="30" y="9"/>
                    </a:cxn>
                    <a:cxn ang="0">
                      <a:pos x="26" y="9"/>
                    </a:cxn>
                    <a:cxn ang="0">
                      <a:pos x="23" y="12"/>
                    </a:cxn>
                    <a:cxn ang="0">
                      <a:pos x="18" y="12"/>
                    </a:cxn>
                    <a:cxn ang="0">
                      <a:pos x="11" y="16"/>
                    </a:cxn>
                    <a:cxn ang="0">
                      <a:pos x="9" y="14"/>
                    </a:cxn>
                    <a:cxn ang="0">
                      <a:pos x="4" y="14"/>
                    </a:cxn>
                    <a:cxn ang="0">
                      <a:pos x="0" y="18"/>
                    </a:cxn>
                    <a:cxn ang="0">
                      <a:pos x="0" y="18"/>
                    </a:cxn>
                    <a:cxn ang="0">
                      <a:pos x="0" y="21"/>
                    </a:cxn>
                    <a:cxn ang="0">
                      <a:pos x="0" y="28"/>
                    </a:cxn>
                    <a:cxn ang="0">
                      <a:pos x="0" y="28"/>
                    </a:cxn>
                    <a:cxn ang="0">
                      <a:pos x="0" y="28"/>
                    </a:cxn>
                  </a:cxnLst>
                  <a:rect l="0" t="0" r="r" b="b"/>
                  <a:pathLst>
                    <a:path w="82" h="35">
                      <a:moveTo>
                        <a:pt x="0" y="28"/>
                      </a:moveTo>
                      <a:lnTo>
                        <a:pt x="11" y="33"/>
                      </a:lnTo>
                      <a:lnTo>
                        <a:pt x="18" y="35"/>
                      </a:lnTo>
                      <a:lnTo>
                        <a:pt x="23" y="33"/>
                      </a:lnTo>
                      <a:lnTo>
                        <a:pt x="30" y="31"/>
                      </a:lnTo>
                      <a:lnTo>
                        <a:pt x="31" y="30"/>
                      </a:lnTo>
                      <a:lnTo>
                        <a:pt x="37" y="28"/>
                      </a:lnTo>
                      <a:lnTo>
                        <a:pt x="40" y="24"/>
                      </a:lnTo>
                      <a:lnTo>
                        <a:pt x="45" y="30"/>
                      </a:lnTo>
                      <a:lnTo>
                        <a:pt x="45" y="26"/>
                      </a:lnTo>
                      <a:lnTo>
                        <a:pt x="49" y="23"/>
                      </a:lnTo>
                      <a:lnTo>
                        <a:pt x="52" y="19"/>
                      </a:lnTo>
                      <a:lnTo>
                        <a:pt x="58" y="19"/>
                      </a:lnTo>
                      <a:lnTo>
                        <a:pt x="61" y="21"/>
                      </a:lnTo>
                      <a:lnTo>
                        <a:pt x="68" y="19"/>
                      </a:lnTo>
                      <a:lnTo>
                        <a:pt x="71" y="21"/>
                      </a:lnTo>
                      <a:lnTo>
                        <a:pt x="78" y="18"/>
                      </a:lnTo>
                      <a:lnTo>
                        <a:pt x="78" y="12"/>
                      </a:lnTo>
                      <a:lnTo>
                        <a:pt x="82" y="5"/>
                      </a:lnTo>
                      <a:lnTo>
                        <a:pt x="80" y="5"/>
                      </a:lnTo>
                      <a:lnTo>
                        <a:pt x="75" y="2"/>
                      </a:lnTo>
                      <a:lnTo>
                        <a:pt x="68" y="2"/>
                      </a:lnTo>
                      <a:lnTo>
                        <a:pt x="66" y="2"/>
                      </a:lnTo>
                      <a:lnTo>
                        <a:pt x="63" y="0"/>
                      </a:lnTo>
                      <a:lnTo>
                        <a:pt x="61" y="2"/>
                      </a:lnTo>
                      <a:lnTo>
                        <a:pt x="58" y="4"/>
                      </a:lnTo>
                      <a:lnTo>
                        <a:pt x="58" y="2"/>
                      </a:lnTo>
                      <a:lnTo>
                        <a:pt x="52" y="2"/>
                      </a:lnTo>
                      <a:lnTo>
                        <a:pt x="51" y="2"/>
                      </a:lnTo>
                      <a:lnTo>
                        <a:pt x="47" y="2"/>
                      </a:lnTo>
                      <a:lnTo>
                        <a:pt x="45" y="5"/>
                      </a:lnTo>
                      <a:lnTo>
                        <a:pt x="44" y="5"/>
                      </a:lnTo>
                      <a:lnTo>
                        <a:pt x="40" y="5"/>
                      </a:lnTo>
                      <a:lnTo>
                        <a:pt x="40" y="5"/>
                      </a:lnTo>
                      <a:lnTo>
                        <a:pt x="33" y="5"/>
                      </a:lnTo>
                      <a:lnTo>
                        <a:pt x="30" y="9"/>
                      </a:lnTo>
                      <a:lnTo>
                        <a:pt x="26" y="9"/>
                      </a:lnTo>
                      <a:lnTo>
                        <a:pt x="23" y="12"/>
                      </a:lnTo>
                      <a:lnTo>
                        <a:pt x="18" y="12"/>
                      </a:lnTo>
                      <a:lnTo>
                        <a:pt x="11" y="16"/>
                      </a:lnTo>
                      <a:lnTo>
                        <a:pt x="9" y="14"/>
                      </a:lnTo>
                      <a:lnTo>
                        <a:pt x="4" y="14"/>
                      </a:lnTo>
                      <a:lnTo>
                        <a:pt x="0" y="18"/>
                      </a:lnTo>
                      <a:lnTo>
                        <a:pt x="0" y="18"/>
                      </a:lnTo>
                      <a:lnTo>
                        <a:pt x="0" y="21"/>
                      </a:lnTo>
                      <a:lnTo>
                        <a:pt x="0" y="28"/>
                      </a:lnTo>
                      <a:lnTo>
                        <a:pt x="0" y="28"/>
                      </a:lnTo>
                      <a:lnTo>
                        <a:pt x="0" y="28"/>
                      </a:ln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19" name="Freeform 16">
                  <a:extLst>
                    <a:ext uri="{FF2B5EF4-FFF2-40B4-BE49-F238E27FC236}">
                      <a16:creationId xmlns:a16="http://schemas.microsoft.com/office/drawing/2014/main" id="{61198C10-0E1F-6432-11D3-9EB75A361B27}"/>
                    </a:ext>
                  </a:extLst>
                </p:cNvPr>
                <p:cNvSpPr>
                  <a:spLocks/>
                </p:cNvSpPr>
                <p:nvPr/>
              </p:nvSpPr>
              <p:spPr bwMode="auto">
                <a:xfrm>
                  <a:off x="4686300" y="2809876"/>
                  <a:ext cx="187325" cy="93663"/>
                </a:xfrm>
                <a:custGeom>
                  <a:avLst/>
                  <a:gdLst/>
                  <a:ahLst/>
                  <a:cxnLst>
                    <a:cxn ang="0">
                      <a:pos x="73" y="55"/>
                    </a:cxn>
                    <a:cxn ang="0">
                      <a:pos x="82" y="59"/>
                    </a:cxn>
                    <a:cxn ang="0">
                      <a:pos x="89" y="55"/>
                    </a:cxn>
                    <a:cxn ang="0">
                      <a:pos x="96" y="55"/>
                    </a:cxn>
                    <a:cxn ang="0">
                      <a:pos x="104" y="50"/>
                    </a:cxn>
                    <a:cxn ang="0">
                      <a:pos x="113" y="45"/>
                    </a:cxn>
                    <a:cxn ang="0">
                      <a:pos x="111" y="38"/>
                    </a:cxn>
                    <a:cxn ang="0">
                      <a:pos x="110" y="31"/>
                    </a:cxn>
                    <a:cxn ang="0">
                      <a:pos x="118" y="31"/>
                    </a:cxn>
                    <a:cxn ang="0">
                      <a:pos x="118" y="22"/>
                    </a:cxn>
                    <a:cxn ang="0">
                      <a:pos x="116" y="8"/>
                    </a:cxn>
                    <a:cxn ang="0">
                      <a:pos x="106" y="3"/>
                    </a:cxn>
                    <a:cxn ang="0">
                      <a:pos x="99" y="5"/>
                    </a:cxn>
                    <a:cxn ang="0">
                      <a:pos x="87" y="1"/>
                    </a:cxn>
                    <a:cxn ang="0">
                      <a:pos x="82" y="3"/>
                    </a:cxn>
                    <a:cxn ang="0">
                      <a:pos x="82" y="7"/>
                    </a:cxn>
                    <a:cxn ang="0">
                      <a:pos x="75" y="10"/>
                    </a:cxn>
                    <a:cxn ang="0">
                      <a:pos x="63" y="5"/>
                    </a:cxn>
                    <a:cxn ang="0">
                      <a:pos x="63" y="12"/>
                    </a:cxn>
                    <a:cxn ang="0">
                      <a:pos x="59" y="13"/>
                    </a:cxn>
                    <a:cxn ang="0">
                      <a:pos x="50" y="22"/>
                    </a:cxn>
                    <a:cxn ang="0">
                      <a:pos x="56" y="26"/>
                    </a:cxn>
                    <a:cxn ang="0">
                      <a:pos x="54" y="31"/>
                    </a:cxn>
                    <a:cxn ang="0">
                      <a:pos x="45" y="31"/>
                    </a:cxn>
                    <a:cxn ang="0">
                      <a:pos x="38" y="31"/>
                    </a:cxn>
                    <a:cxn ang="0">
                      <a:pos x="31" y="33"/>
                    </a:cxn>
                    <a:cxn ang="0">
                      <a:pos x="26" y="33"/>
                    </a:cxn>
                    <a:cxn ang="0">
                      <a:pos x="19" y="31"/>
                    </a:cxn>
                    <a:cxn ang="0">
                      <a:pos x="16" y="33"/>
                    </a:cxn>
                    <a:cxn ang="0">
                      <a:pos x="9" y="34"/>
                    </a:cxn>
                    <a:cxn ang="0">
                      <a:pos x="4" y="33"/>
                    </a:cxn>
                    <a:cxn ang="0">
                      <a:pos x="0" y="33"/>
                    </a:cxn>
                    <a:cxn ang="0">
                      <a:pos x="2" y="38"/>
                    </a:cxn>
                    <a:cxn ang="0">
                      <a:pos x="5" y="43"/>
                    </a:cxn>
                    <a:cxn ang="0">
                      <a:pos x="10" y="41"/>
                    </a:cxn>
                    <a:cxn ang="0">
                      <a:pos x="16" y="43"/>
                    </a:cxn>
                    <a:cxn ang="0">
                      <a:pos x="19" y="45"/>
                    </a:cxn>
                    <a:cxn ang="0">
                      <a:pos x="26" y="48"/>
                    </a:cxn>
                    <a:cxn ang="0">
                      <a:pos x="37" y="43"/>
                    </a:cxn>
                    <a:cxn ang="0">
                      <a:pos x="43" y="46"/>
                    </a:cxn>
                    <a:cxn ang="0">
                      <a:pos x="61" y="53"/>
                    </a:cxn>
                    <a:cxn ang="0">
                      <a:pos x="70" y="55"/>
                    </a:cxn>
                    <a:cxn ang="0">
                      <a:pos x="70" y="55"/>
                    </a:cxn>
                  </a:cxnLst>
                  <a:rect l="0" t="0" r="r" b="b"/>
                  <a:pathLst>
                    <a:path w="118" h="59">
                      <a:moveTo>
                        <a:pt x="70" y="55"/>
                      </a:moveTo>
                      <a:lnTo>
                        <a:pt x="73" y="55"/>
                      </a:lnTo>
                      <a:lnTo>
                        <a:pt x="78" y="55"/>
                      </a:lnTo>
                      <a:lnTo>
                        <a:pt x="82" y="59"/>
                      </a:lnTo>
                      <a:lnTo>
                        <a:pt x="85" y="55"/>
                      </a:lnTo>
                      <a:lnTo>
                        <a:pt x="89" y="55"/>
                      </a:lnTo>
                      <a:lnTo>
                        <a:pt x="94" y="55"/>
                      </a:lnTo>
                      <a:lnTo>
                        <a:pt x="96" y="55"/>
                      </a:lnTo>
                      <a:lnTo>
                        <a:pt x="96" y="55"/>
                      </a:lnTo>
                      <a:lnTo>
                        <a:pt x="104" y="50"/>
                      </a:lnTo>
                      <a:lnTo>
                        <a:pt x="110" y="48"/>
                      </a:lnTo>
                      <a:lnTo>
                        <a:pt x="113" y="45"/>
                      </a:lnTo>
                      <a:lnTo>
                        <a:pt x="111" y="41"/>
                      </a:lnTo>
                      <a:lnTo>
                        <a:pt x="111" y="38"/>
                      </a:lnTo>
                      <a:lnTo>
                        <a:pt x="113" y="34"/>
                      </a:lnTo>
                      <a:lnTo>
                        <a:pt x="110" y="31"/>
                      </a:lnTo>
                      <a:lnTo>
                        <a:pt x="110" y="31"/>
                      </a:lnTo>
                      <a:lnTo>
                        <a:pt x="118" y="31"/>
                      </a:lnTo>
                      <a:lnTo>
                        <a:pt x="118" y="26"/>
                      </a:lnTo>
                      <a:lnTo>
                        <a:pt x="118" y="22"/>
                      </a:lnTo>
                      <a:lnTo>
                        <a:pt x="116" y="13"/>
                      </a:lnTo>
                      <a:lnTo>
                        <a:pt x="116" y="8"/>
                      </a:lnTo>
                      <a:lnTo>
                        <a:pt x="110" y="7"/>
                      </a:lnTo>
                      <a:lnTo>
                        <a:pt x="106" y="3"/>
                      </a:lnTo>
                      <a:lnTo>
                        <a:pt x="103" y="5"/>
                      </a:lnTo>
                      <a:lnTo>
                        <a:pt x="99" y="5"/>
                      </a:lnTo>
                      <a:lnTo>
                        <a:pt x="94" y="1"/>
                      </a:lnTo>
                      <a:lnTo>
                        <a:pt x="87" y="1"/>
                      </a:lnTo>
                      <a:lnTo>
                        <a:pt x="83" y="0"/>
                      </a:lnTo>
                      <a:lnTo>
                        <a:pt x="82" y="3"/>
                      </a:lnTo>
                      <a:lnTo>
                        <a:pt x="82" y="5"/>
                      </a:lnTo>
                      <a:lnTo>
                        <a:pt x="82" y="7"/>
                      </a:lnTo>
                      <a:lnTo>
                        <a:pt x="77" y="8"/>
                      </a:lnTo>
                      <a:lnTo>
                        <a:pt x="75" y="10"/>
                      </a:lnTo>
                      <a:lnTo>
                        <a:pt x="66" y="5"/>
                      </a:lnTo>
                      <a:lnTo>
                        <a:pt x="63" y="5"/>
                      </a:lnTo>
                      <a:lnTo>
                        <a:pt x="63" y="7"/>
                      </a:lnTo>
                      <a:lnTo>
                        <a:pt x="63" y="12"/>
                      </a:lnTo>
                      <a:lnTo>
                        <a:pt x="61" y="12"/>
                      </a:lnTo>
                      <a:lnTo>
                        <a:pt x="59" y="13"/>
                      </a:lnTo>
                      <a:lnTo>
                        <a:pt x="56" y="17"/>
                      </a:lnTo>
                      <a:lnTo>
                        <a:pt x="50" y="22"/>
                      </a:lnTo>
                      <a:lnTo>
                        <a:pt x="50" y="24"/>
                      </a:lnTo>
                      <a:lnTo>
                        <a:pt x="56" y="26"/>
                      </a:lnTo>
                      <a:lnTo>
                        <a:pt x="56" y="31"/>
                      </a:lnTo>
                      <a:lnTo>
                        <a:pt x="54" y="31"/>
                      </a:lnTo>
                      <a:lnTo>
                        <a:pt x="50" y="27"/>
                      </a:lnTo>
                      <a:lnTo>
                        <a:pt x="45" y="31"/>
                      </a:lnTo>
                      <a:lnTo>
                        <a:pt x="42" y="27"/>
                      </a:lnTo>
                      <a:lnTo>
                        <a:pt x="38" y="31"/>
                      </a:lnTo>
                      <a:lnTo>
                        <a:pt x="33" y="33"/>
                      </a:lnTo>
                      <a:lnTo>
                        <a:pt x="31" y="33"/>
                      </a:lnTo>
                      <a:lnTo>
                        <a:pt x="28" y="33"/>
                      </a:lnTo>
                      <a:lnTo>
                        <a:pt x="26" y="33"/>
                      </a:lnTo>
                      <a:lnTo>
                        <a:pt x="23" y="31"/>
                      </a:lnTo>
                      <a:lnTo>
                        <a:pt x="19" y="31"/>
                      </a:lnTo>
                      <a:lnTo>
                        <a:pt x="14" y="31"/>
                      </a:lnTo>
                      <a:lnTo>
                        <a:pt x="16" y="33"/>
                      </a:lnTo>
                      <a:lnTo>
                        <a:pt x="14" y="34"/>
                      </a:lnTo>
                      <a:lnTo>
                        <a:pt x="9" y="34"/>
                      </a:lnTo>
                      <a:lnTo>
                        <a:pt x="7" y="31"/>
                      </a:lnTo>
                      <a:lnTo>
                        <a:pt x="4" y="33"/>
                      </a:lnTo>
                      <a:lnTo>
                        <a:pt x="2" y="33"/>
                      </a:lnTo>
                      <a:lnTo>
                        <a:pt x="0" y="33"/>
                      </a:lnTo>
                      <a:lnTo>
                        <a:pt x="4" y="34"/>
                      </a:lnTo>
                      <a:lnTo>
                        <a:pt x="2" y="38"/>
                      </a:lnTo>
                      <a:lnTo>
                        <a:pt x="5" y="40"/>
                      </a:lnTo>
                      <a:lnTo>
                        <a:pt x="5" y="43"/>
                      </a:lnTo>
                      <a:lnTo>
                        <a:pt x="7" y="43"/>
                      </a:lnTo>
                      <a:lnTo>
                        <a:pt x="10" y="41"/>
                      </a:lnTo>
                      <a:lnTo>
                        <a:pt x="14" y="45"/>
                      </a:lnTo>
                      <a:lnTo>
                        <a:pt x="16" y="43"/>
                      </a:lnTo>
                      <a:lnTo>
                        <a:pt x="19" y="43"/>
                      </a:lnTo>
                      <a:lnTo>
                        <a:pt x="19" y="45"/>
                      </a:lnTo>
                      <a:lnTo>
                        <a:pt x="19" y="45"/>
                      </a:lnTo>
                      <a:lnTo>
                        <a:pt x="26" y="48"/>
                      </a:lnTo>
                      <a:lnTo>
                        <a:pt x="33" y="43"/>
                      </a:lnTo>
                      <a:lnTo>
                        <a:pt x="37" y="43"/>
                      </a:lnTo>
                      <a:lnTo>
                        <a:pt x="43" y="43"/>
                      </a:lnTo>
                      <a:lnTo>
                        <a:pt x="43" y="46"/>
                      </a:lnTo>
                      <a:lnTo>
                        <a:pt x="52" y="52"/>
                      </a:lnTo>
                      <a:lnTo>
                        <a:pt x="61" y="53"/>
                      </a:lnTo>
                      <a:lnTo>
                        <a:pt x="68" y="53"/>
                      </a:lnTo>
                      <a:lnTo>
                        <a:pt x="70" y="55"/>
                      </a:lnTo>
                      <a:lnTo>
                        <a:pt x="70" y="55"/>
                      </a:lnTo>
                      <a:lnTo>
                        <a:pt x="70" y="55"/>
                      </a:lnTo>
                      <a:lnTo>
                        <a:pt x="70" y="55"/>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20" name="Freeform 17">
                  <a:extLst>
                    <a:ext uri="{FF2B5EF4-FFF2-40B4-BE49-F238E27FC236}">
                      <a16:creationId xmlns:a16="http://schemas.microsoft.com/office/drawing/2014/main" id="{79448629-8FBA-7887-F160-BEF37402B389}"/>
                    </a:ext>
                  </a:extLst>
                </p:cNvPr>
                <p:cNvSpPr>
                  <a:spLocks/>
                </p:cNvSpPr>
                <p:nvPr/>
              </p:nvSpPr>
              <p:spPr bwMode="auto">
                <a:xfrm>
                  <a:off x="4787900" y="2590801"/>
                  <a:ext cx="254000" cy="209550"/>
                </a:xfrm>
                <a:custGeom>
                  <a:avLst/>
                  <a:gdLst/>
                  <a:ahLst/>
                  <a:cxnLst>
                    <a:cxn ang="0">
                      <a:pos x="99" y="132"/>
                    </a:cxn>
                    <a:cxn ang="0">
                      <a:pos x="103" y="129"/>
                    </a:cxn>
                    <a:cxn ang="0">
                      <a:pos x="108" y="129"/>
                    </a:cxn>
                    <a:cxn ang="0">
                      <a:pos x="115" y="132"/>
                    </a:cxn>
                    <a:cxn ang="0">
                      <a:pos x="119" y="127"/>
                    </a:cxn>
                    <a:cxn ang="0">
                      <a:pos x="124" y="129"/>
                    </a:cxn>
                    <a:cxn ang="0">
                      <a:pos x="138" y="132"/>
                    </a:cxn>
                    <a:cxn ang="0">
                      <a:pos x="143" y="127"/>
                    </a:cxn>
                    <a:cxn ang="0">
                      <a:pos x="152" y="111"/>
                    </a:cxn>
                    <a:cxn ang="0">
                      <a:pos x="155" y="105"/>
                    </a:cxn>
                    <a:cxn ang="0">
                      <a:pos x="160" y="99"/>
                    </a:cxn>
                    <a:cxn ang="0">
                      <a:pos x="160" y="94"/>
                    </a:cxn>
                    <a:cxn ang="0">
                      <a:pos x="155" y="91"/>
                    </a:cxn>
                    <a:cxn ang="0">
                      <a:pos x="152" y="82"/>
                    </a:cxn>
                    <a:cxn ang="0">
                      <a:pos x="152" y="70"/>
                    </a:cxn>
                    <a:cxn ang="0">
                      <a:pos x="148" y="59"/>
                    </a:cxn>
                    <a:cxn ang="0">
                      <a:pos x="152" y="54"/>
                    </a:cxn>
                    <a:cxn ang="0">
                      <a:pos x="152" y="42"/>
                    </a:cxn>
                    <a:cxn ang="0">
                      <a:pos x="148" y="33"/>
                    </a:cxn>
                    <a:cxn ang="0">
                      <a:pos x="143" y="23"/>
                    </a:cxn>
                    <a:cxn ang="0">
                      <a:pos x="141" y="11"/>
                    </a:cxn>
                    <a:cxn ang="0">
                      <a:pos x="136" y="7"/>
                    </a:cxn>
                    <a:cxn ang="0">
                      <a:pos x="91" y="9"/>
                    </a:cxn>
                    <a:cxn ang="0">
                      <a:pos x="82" y="14"/>
                    </a:cxn>
                    <a:cxn ang="0">
                      <a:pos x="75" y="14"/>
                    </a:cxn>
                    <a:cxn ang="0">
                      <a:pos x="85" y="7"/>
                    </a:cxn>
                    <a:cxn ang="0">
                      <a:pos x="80" y="11"/>
                    </a:cxn>
                    <a:cxn ang="0">
                      <a:pos x="66" y="12"/>
                    </a:cxn>
                    <a:cxn ang="0">
                      <a:pos x="65" y="5"/>
                    </a:cxn>
                    <a:cxn ang="0">
                      <a:pos x="72" y="7"/>
                    </a:cxn>
                    <a:cxn ang="0">
                      <a:pos x="66" y="2"/>
                    </a:cxn>
                    <a:cxn ang="0">
                      <a:pos x="52" y="5"/>
                    </a:cxn>
                    <a:cxn ang="0">
                      <a:pos x="40" y="5"/>
                    </a:cxn>
                    <a:cxn ang="0">
                      <a:pos x="32" y="11"/>
                    </a:cxn>
                    <a:cxn ang="0">
                      <a:pos x="30" y="18"/>
                    </a:cxn>
                    <a:cxn ang="0">
                      <a:pos x="16" y="19"/>
                    </a:cxn>
                    <a:cxn ang="0">
                      <a:pos x="9" y="25"/>
                    </a:cxn>
                    <a:cxn ang="0">
                      <a:pos x="6" y="30"/>
                    </a:cxn>
                    <a:cxn ang="0">
                      <a:pos x="6" y="31"/>
                    </a:cxn>
                    <a:cxn ang="0">
                      <a:pos x="6" y="45"/>
                    </a:cxn>
                    <a:cxn ang="0">
                      <a:pos x="0" y="51"/>
                    </a:cxn>
                    <a:cxn ang="0">
                      <a:pos x="6" y="59"/>
                    </a:cxn>
                    <a:cxn ang="0">
                      <a:pos x="9" y="65"/>
                    </a:cxn>
                    <a:cxn ang="0">
                      <a:pos x="9" y="70"/>
                    </a:cxn>
                    <a:cxn ang="0">
                      <a:pos x="14" y="82"/>
                    </a:cxn>
                    <a:cxn ang="0">
                      <a:pos x="18" y="92"/>
                    </a:cxn>
                    <a:cxn ang="0">
                      <a:pos x="18" y="96"/>
                    </a:cxn>
                    <a:cxn ang="0">
                      <a:pos x="21" y="96"/>
                    </a:cxn>
                    <a:cxn ang="0">
                      <a:pos x="30" y="96"/>
                    </a:cxn>
                    <a:cxn ang="0">
                      <a:pos x="32" y="101"/>
                    </a:cxn>
                    <a:cxn ang="0">
                      <a:pos x="39" y="101"/>
                    </a:cxn>
                    <a:cxn ang="0">
                      <a:pos x="37" y="106"/>
                    </a:cxn>
                    <a:cxn ang="0">
                      <a:pos x="39" y="111"/>
                    </a:cxn>
                    <a:cxn ang="0">
                      <a:pos x="44" y="110"/>
                    </a:cxn>
                    <a:cxn ang="0">
                      <a:pos x="40" y="105"/>
                    </a:cxn>
                    <a:cxn ang="0">
                      <a:pos x="51" y="108"/>
                    </a:cxn>
                    <a:cxn ang="0">
                      <a:pos x="54" y="111"/>
                    </a:cxn>
                    <a:cxn ang="0">
                      <a:pos x="65" y="113"/>
                    </a:cxn>
                    <a:cxn ang="0">
                      <a:pos x="82" y="122"/>
                    </a:cxn>
                    <a:cxn ang="0">
                      <a:pos x="87" y="127"/>
                    </a:cxn>
                    <a:cxn ang="0">
                      <a:pos x="94" y="127"/>
                    </a:cxn>
                    <a:cxn ang="0">
                      <a:pos x="96" y="132"/>
                    </a:cxn>
                    <a:cxn ang="0">
                      <a:pos x="96" y="132"/>
                    </a:cxn>
                  </a:cxnLst>
                  <a:rect l="0" t="0" r="r" b="b"/>
                  <a:pathLst>
                    <a:path w="160" h="132">
                      <a:moveTo>
                        <a:pt x="96" y="132"/>
                      </a:moveTo>
                      <a:lnTo>
                        <a:pt x="99" y="132"/>
                      </a:lnTo>
                      <a:lnTo>
                        <a:pt x="101" y="132"/>
                      </a:lnTo>
                      <a:lnTo>
                        <a:pt x="103" y="129"/>
                      </a:lnTo>
                      <a:lnTo>
                        <a:pt x="106" y="129"/>
                      </a:lnTo>
                      <a:lnTo>
                        <a:pt x="108" y="129"/>
                      </a:lnTo>
                      <a:lnTo>
                        <a:pt x="113" y="129"/>
                      </a:lnTo>
                      <a:lnTo>
                        <a:pt x="115" y="132"/>
                      </a:lnTo>
                      <a:lnTo>
                        <a:pt x="119" y="129"/>
                      </a:lnTo>
                      <a:lnTo>
                        <a:pt x="119" y="127"/>
                      </a:lnTo>
                      <a:lnTo>
                        <a:pt x="124" y="129"/>
                      </a:lnTo>
                      <a:lnTo>
                        <a:pt x="124" y="129"/>
                      </a:lnTo>
                      <a:lnTo>
                        <a:pt x="131" y="129"/>
                      </a:lnTo>
                      <a:lnTo>
                        <a:pt x="138" y="132"/>
                      </a:lnTo>
                      <a:lnTo>
                        <a:pt x="143" y="132"/>
                      </a:lnTo>
                      <a:lnTo>
                        <a:pt x="143" y="127"/>
                      </a:lnTo>
                      <a:lnTo>
                        <a:pt x="141" y="124"/>
                      </a:lnTo>
                      <a:lnTo>
                        <a:pt x="152" y="111"/>
                      </a:lnTo>
                      <a:lnTo>
                        <a:pt x="155" y="106"/>
                      </a:lnTo>
                      <a:lnTo>
                        <a:pt x="155" y="105"/>
                      </a:lnTo>
                      <a:lnTo>
                        <a:pt x="160" y="105"/>
                      </a:lnTo>
                      <a:lnTo>
                        <a:pt x="160" y="99"/>
                      </a:lnTo>
                      <a:lnTo>
                        <a:pt x="160" y="98"/>
                      </a:lnTo>
                      <a:lnTo>
                        <a:pt x="160" y="94"/>
                      </a:lnTo>
                      <a:lnTo>
                        <a:pt x="160" y="92"/>
                      </a:lnTo>
                      <a:lnTo>
                        <a:pt x="155" y="91"/>
                      </a:lnTo>
                      <a:lnTo>
                        <a:pt x="155" y="84"/>
                      </a:lnTo>
                      <a:lnTo>
                        <a:pt x="152" y="82"/>
                      </a:lnTo>
                      <a:lnTo>
                        <a:pt x="152" y="73"/>
                      </a:lnTo>
                      <a:lnTo>
                        <a:pt x="152" y="70"/>
                      </a:lnTo>
                      <a:lnTo>
                        <a:pt x="148" y="65"/>
                      </a:lnTo>
                      <a:lnTo>
                        <a:pt x="148" y="59"/>
                      </a:lnTo>
                      <a:lnTo>
                        <a:pt x="150" y="54"/>
                      </a:lnTo>
                      <a:lnTo>
                        <a:pt x="152" y="54"/>
                      </a:lnTo>
                      <a:lnTo>
                        <a:pt x="152" y="44"/>
                      </a:lnTo>
                      <a:lnTo>
                        <a:pt x="152" y="42"/>
                      </a:lnTo>
                      <a:lnTo>
                        <a:pt x="152" y="38"/>
                      </a:lnTo>
                      <a:lnTo>
                        <a:pt x="148" y="33"/>
                      </a:lnTo>
                      <a:lnTo>
                        <a:pt x="146" y="25"/>
                      </a:lnTo>
                      <a:lnTo>
                        <a:pt x="143" y="23"/>
                      </a:lnTo>
                      <a:lnTo>
                        <a:pt x="143" y="18"/>
                      </a:lnTo>
                      <a:lnTo>
                        <a:pt x="141" y="11"/>
                      </a:lnTo>
                      <a:lnTo>
                        <a:pt x="138" y="11"/>
                      </a:lnTo>
                      <a:lnTo>
                        <a:pt x="136" y="7"/>
                      </a:lnTo>
                      <a:lnTo>
                        <a:pt x="112" y="11"/>
                      </a:lnTo>
                      <a:lnTo>
                        <a:pt x="91" y="9"/>
                      </a:lnTo>
                      <a:lnTo>
                        <a:pt x="87" y="9"/>
                      </a:lnTo>
                      <a:lnTo>
                        <a:pt x="82" y="14"/>
                      </a:lnTo>
                      <a:lnTo>
                        <a:pt x="77" y="16"/>
                      </a:lnTo>
                      <a:lnTo>
                        <a:pt x="75" y="14"/>
                      </a:lnTo>
                      <a:lnTo>
                        <a:pt x="80" y="12"/>
                      </a:lnTo>
                      <a:lnTo>
                        <a:pt x="85" y="7"/>
                      </a:lnTo>
                      <a:lnTo>
                        <a:pt x="82" y="7"/>
                      </a:lnTo>
                      <a:lnTo>
                        <a:pt x="80" y="11"/>
                      </a:lnTo>
                      <a:lnTo>
                        <a:pt x="73" y="14"/>
                      </a:lnTo>
                      <a:lnTo>
                        <a:pt x="66" y="12"/>
                      </a:lnTo>
                      <a:lnTo>
                        <a:pt x="65" y="7"/>
                      </a:lnTo>
                      <a:lnTo>
                        <a:pt x="65" y="5"/>
                      </a:lnTo>
                      <a:lnTo>
                        <a:pt x="70" y="5"/>
                      </a:lnTo>
                      <a:lnTo>
                        <a:pt x="72" y="7"/>
                      </a:lnTo>
                      <a:lnTo>
                        <a:pt x="72" y="5"/>
                      </a:lnTo>
                      <a:lnTo>
                        <a:pt x="66" y="2"/>
                      </a:lnTo>
                      <a:lnTo>
                        <a:pt x="58" y="0"/>
                      </a:lnTo>
                      <a:lnTo>
                        <a:pt x="52" y="5"/>
                      </a:lnTo>
                      <a:lnTo>
                        <a:pt x="46" y="5"/>
                      </a:lnTo>
                      <a:lnTo>
                        <a:pt x="40" y="5"/>
                      </a:lnTo>
                      <a:lnTo>
                        <a:pt x="39" y="11"/>
                      </a:lnTo>
                      <a:lnTo>
                        <a:pt x="32" y="11"/>
                      </a:lnTo>
                      <a:lnTo>
                        <a:pt x="30" y="14"/>
                      </a:lnTo>
                      <a:lnTo>
                        <a:pt x="30" y="18"/>
                      </a:lnTo>
                      <a:lnTo>
                        <a:pt x="25" y="18"/>
                      </a:lnTo>
                      <a:lnTo>
                        <a:pt x="16" y="19"/>
                      </a:lnTo>
                      <a:lnTo>
                        <a:pt x="11" y="23"/>
                      </a:lnTo>
                      <a:lnTo>
                        <a:pt x="9" y="25"/>
                      </a:lnTo>
                      <a:lnTo>
                        <a:pt x="7" y="30"/>
                      </a:lnTo>
                      <a:lnTo>
                        <a:pt x="6" y="30"/>
                      </a:lnTo>
                      <a:lnTo>
                        <a:pt x="7" y="31"/>
                      </a:lnTo>
                      <a:lnTo>
                        <a:pt x="6" y="31"/>
                      </a:lnTo>
                      <a:lnTo>
                        <a:pt x="7" y="40"/>
                      </a:lnTo>
                      <a:lnTo>
                        <a:pt x="6" y="45"/>
                      </a:lnTo>
                      <a:lnTo>
                        <a:pt x="0" y="47"/>
                      </a:lnTo>
                      <a:lnTo>
                        <a:pt x="0" y="51"/>
                      </a:lnTo>
                      <a:lnTo>
                        <a:pt x="7" y="56"/>
                      </a:lnTo>
                      <a:lnTo>
                        <a:pt x="6" y="59"/>
                      </a:lnTo>
                      <a:lnTo>
                        <a:pt x="9" y="63"/>
                      </a:lnTo>
                      <a:lnTo>
                        <a:pt x="9" y="65"/>
                      </a:lnTo>
                      <a:lnTo>
                        <a:pt x="11" y="70"/>
                      </a:lnTo>
                      <a:lnTo>
                        <a:pt x="9" y="70"/>
                      </a:lnTo>
                      <a:lnTo>
                        <a:pt x="13" y="78"/>
                      </a:lnTo>
                      <a:lnTo>
                        <a:pt x="14" y="82"/>
                      </a:lnTo>
                      <a:lnTo>
                        <a:pt x="16" y="82"/>
                      </a:lnTo>
                      <a:lnTo>
                        <a:pt x="18" y="92"/>
                      </a:lnTo>
                      <a:lnTo>
                        <a:pt x="16" y="94"/>
                      </a:lnTo>
                      <a:lnTo>
                        <a:pt x="18" y="96"/>
                      </a:lnTo>
                      <a:lnTo>
                        <a:pt x="18" y="94"/>
                      </a:lnTo>
                      <a:lnTo>
                        <a:pt x="21" y="96"/>
                      </a:lnTo>
                      <a:lnTo>
                        <a:pt x="21" y="94"/>
                      </a:lnTo>
                      <a:lnTo>
                        <a:pt x="30" y="96"/>
                      </a:lnTo>
                      <a:lnTo>
                        <a:pt x="30" y="98"/>
                      </a:lnTo>
                      <a:lnTo>
                        <a:pt x="32" y="101"/>
                      </a:lnTo>
                      <a:lnTo>
                        <a:pt x="35" y="101"/>
                      </a:lnTo>
                      <a:lnTo>
                        <a:pt x="39" y="101"/>
                      </a:lnTo>
                      <a:lnTo>
                        <a:pt x="37" y="105"/>
                      </a:lnTo>
                      <a:lnTo>
                        <a:pt x="37" y="106"/>
                      </a:lnTo>
                      <a:lnTo>
                        <a:pt x="39" y="108"/>
                      </a:lnTo>
                      <a:lnTo>
                        <a:pt x="39" y="111"/>
                      </a:lnTo>
                      <a:lnTo>
                        <a:pt x="42" y="111"/>
                      </a:lnTo>
                      <a:lnTo>
                        <a:pt x="44" y="110"/>
                      </a:lnTo>
                      <a:lnTo>
                        <a:pt x="46" y="110"/>
                      </a:lnTo>
                      <a:lnTo>
                        <a:pt x="40" y="105"/>
                      </a:lnTo>
                      <a:lnTo>
                        <a:pt x="42" y="105"/>
                      </a:lnTo>
                      <a:lnTo>
                        <a:pt x="51" y="108"/>
                      </a:lnTo>
                      <a:lnTo>
                        <a:pt x="54" y="108"/>
                      </a:lnTo>
                      <a:lnTo>
                        <a:pt x="54" y="111"/>
                      </a:lnTo>
                      <a:lnTo>
                        <a:pt x="58" y="113"/>
                      </a:lnTo>
                      <a:lnTo>
                        <a:pt x="65" y="113"/>
                      </a:lnTo>
                      <a:lnTo>
                        <a:pt x="70" y="115"/>
                      </a:lnTo>
                      <a:lnTo>
                        <a:pt x="82" y="122"/>
                      </a:lnTo>
                      <a:lnTo>
                        <a:pt x="85" y="127"/>
                      </a:lnTo>
                      <a:lnTo>
                        <a:pt x="87" y="127"/>
                      </a:lnTo>
                      <a:lnTo>
                        <a:pt x="87" y="127"/>
                      </a:lnTo>
                      <a:lnTo>
                        <a:pt x="94" y="127"/>
                      </a:lnTo>
                      <a:lnTo>
                        <a:pt x="96" y="127"/>
                      </a:lnTo>
                      <a:lnTo>
                        <a:pt x="96" y="132"/>
                      </a:lnTo>
                      <a:lnTo>
                        <a:pt x="96" y="132"/>
                      </a:lnTo>
                      <a:lnTo>
                        <a:pt x="96" y="132"/>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21" name="Freeform 18">
                  <a:extLst>
                    <a:ext uri="{FF2B5EF4-FFF2-40B4-BE49-F238E27FC236}">
                      <a16:creationId xmlns:a16="http://schemas.microsoft.com/office/drawing/2014/main" id="{04380AFE-5BDD-0909-F3C0-C13C98A67E95}"/>
                    </a:ext>
                  </a:extLst>
                </p:cNvPr>
                <p:cNvSpPr>
                  <a:spLocks/>
                </p:cNvSpPr>
                <p:nvPr/>
              </p:nvSpPr>
              <p:spPr bwMode="auto">
                <a:xfrm>
                  <a:off x="4741863" y="2740026"/>
                  <a:ext cx="201613" cy="85725"/>
                </a:xfrm>
                <a:custGeom>
                  <a:avLst/>
                  <a:gdLst/>
                  <a:ahLst/>
                  <a:cxnLst>
                    <a:cxn ang="0">
                      <a:pos x="47" y="2"/>
                    </a:cxn>
                    <a:cxn ang="0">
                      <a:pos x="50" y="2"/>
                    </a:cxn>
                    <a:cxn ang="0">
                      <a:pos x="61" y="2"/>
                    </a:cxn>
                    <a:cxn ang="0">
                      <a:pos x="62" y="7"/>
                    </a:cxn>
                    <a:cxn ang="0">
                      <a:pos x="69" y="9"/>
                    </a:cxn>
                    <a:cxn ang="0">
                      <a:pos x="68" y="12"/>
                    </a:cxn>
                    <a:cxn ang="0">
                      <a:pos x="69" y="17"/>
                    </a:cxn>
                    <a:cxn ang="0">
                      <a:pos x="75" y="16"/>
                    </a:cxn>
                    <a:cxn ang="0">
                      <a:pos x="71" y="12"/>
                    </a:cxn>
                    <a:cxn ang="0">
                      <a:pos x="80" y="16"/>
                    </a:cxn>
                    <a:cxn ang="0">
                      <a:pos x="85" y="17"/>
                    </a:cxn>
                    <a:cxn ang="0">
                      <a:pos x="95" y="19"/>
                    </a:cxn>
                    <a:cxn ang="0">
                      <a:pos x="111" y="28"/>
                    </a:cxn>
                    <a:cxn ang="0">
                      <a:pos x="116" y="35"/>
                    </a:cxn>
                    <a:cxn ang="0">
                      <a:pos x="123" y="33"/>
                    </a:cxn>
                    <a:cxn ang="0">
                      <a:pos x="127" y="38"/>
                    </a:cxn>
                    <a:cxn ang="0">
                      <a:pos x="116" y="42"/>
                    </a:cxn>
                    <a:cxn ang="0">
                      <a:pos x="108" y="47"/>
                    </a:cxn>
                    <a:cxn ang="0">
                      <a:pos x="94" y="51"/>
                    </a:cxn>
                    <a:cxn ang="0">
                      <a:pos x="87" y="49"/>
                    </a:cxn>
                    <a:cxn ang="0">
                      <a:pos x="75" y="51"/>
                    </a:cxn>
                    <a:cxn ang="0">
                      <a:pos x="69" y="49"/>
                    </a:cxn>
                    <a:cxn ang="0">
                      <a:pos x="59" y="45"/>
                    </a:cxn>
                    <a:cxn ang="0">
                      <a:pos x="48" y="44"/>
                    </a:cxn>
                    <a:cxn ang="0">
                      <a:pos x="47" y="49"/>
                    </a:cxn>
                    <a:cxn ang="0">
                      <a:pos x="42" y="52"/>
                    </a:cxn>
                    <a:cxn ang="0">
                      <a:pos x="31" y="49"/>
                    </a:cxn>
                    <a:cxn ang="0">
                      <a:pos x="29" y="49"/>
                    </a:cxn>
                    <a:cxn ang="0">
                      <a:pos x="19" y="38"/>
                    </a:cxn>
                    <a:cxn ang="0">
                      <a:pos x="10" y="33"/>
                    </a:cxn>
                    <a:cxn ang="0">
                      <a:pos x="7" y="26"/>
                    </a:cxn>
                    <a:cxn ang="0">
                      <a:pos x="0" y="17"/>
                    </a:cxn>
                    <a:cxn ang="0">
                      <a:pos x="2" y="12"/>
                    </a:cxn>
                    <a:cxn ang="0">
                      <a:pos x="7" y="16"/>
                    </a:cxn>
                    <a:cxn ang="0">
                      <a:pos x="14" y="11"/>
                    </a:cxn>
                    <a:cxn ang="0">
                      <a:pos x="22" y="7"/>
                    </a:cxn>
                    <a:cxn ang="0">
                      <a:pos x="29" y="4"/>
                    </a:cxn>
                    <a:cxn ang="0">
                      <a:pos x="35" y="4"/>
                    </a:cxn>
                    <a:cxn ang="0">
                      <a:pos x="42" y="0"/>
                    </a:cxn>
                    <a:cxn ang="0">
                      <a:pos x="47" y="0"/>
                    </a:cxn>
                    <a:cxn ang="0">
                      <a:pos x="47" y="0"/>
                    </a:cxn>
                  </a:cxnLst>
                  <a:rect l="0" t="0" r="r" b="b"/>
                  <a:pathLst>
                    <a:path w="127" h="54">
                      <a:moveTo>
                        <a:pt x="47" y="0"/>
                      </a:moveTo>
                      <a:lnTo>
                        <a:pt x="47" y="2"/>
                      </a:lnTo>
                      <a:lnTo>
                        <a:pt x="48" y="0"/>
                      </a:lnTo>
                      <a:lnTo>
                        <a:pt x="50" y="2"/>
                      </a:lnTo>
                      <a:lnTo>
                        <a:pt x="52" y="0"/>
                      </a:lnTo>
                      <a:lnTo>
                        <a:pt x="61" y="2"/>
                      </a:lnTo>
                      <a:lnTo>
                        <a:pt x="61" y="4"/>
                      </a:lnTo>
                      <a:lnTo>
                        <a:pt x="62" y="7"/>
                      </a:lnTo>
                      <a:lnTo>
                        <a:pt x="66" y="7"/>
                      </a:lnTo>
                      <a:lnTo>
                        <a:pt x="69" y="9"/>
                      </a:lnTo>
                      <a:lnTo>
                        <a:pt x="68" y="12"/>
                      </a:lnTo>
                      <a:lnTo>
                        <a:pt x="68" y="12"/>
                      </a:lnTo>
                      <a:lnTo>
                        <a:pt x="69" y="16"/>
                      </a:lnTo>
                      <a:lnTo>
                        <a:pt x="69" y="17"/>
                      </a:lnTo>
                      <a:lnTo>
                        <a:pt x="71" y="17"/>
                      </a:lnTo>
                      <a:lnTo>
                        <a:pt x="75" y="16"/>
                      </a:lnTo>
                      <a:lnTo>
                        <a:pt x="75" y="16"/>
                      </a:lnTo>
                      <a:lnTo>
                        <a:pt x="71" y="12"/>
                      </a:lnTo>
                      <a:lnTo>
                        <a:pt x="71" y="12"/>
                      </a:lnTo>
                      <a:lnTo>
                        <a:pt x="80" y="16"/>
                      </a:lnTo>
                      <a:lnTo>
                        <a:pt x="85" y="16"/>
                      </a:lnTo>
                      <a:lnTo>
                        <a:pt x="85" y="17"/>
                      </a:lnTo>
                      <a:lnTo>
                        <a:pt x="88" y="19"/>
                      </a:lnTo>
                      <a:lnTo>
                        <a:pt x="95" y="19"/>
                      </a:lnTo>
                      <a:lnTo>
                        <a:pt x="101" y="21"/>
                      </a:lnTo>
                      <a:lnTo>
                        <a:pt x="111" y="28"/>
                      </a:lnTo>
                      <a:lnTo>
                        <a:pt x="116" y="35"/>
                      </a:lnTo>
                      <a:lnTo>
                        <a:pt x="116" y="35"/>
                      </a:lnTo>
                      <a:lnTo>
                        <a:pt x="118" y="33"/>
                      </a:lnTo>
                      <a:lnTo>
                        <a:pt x="123" y="33"/>
                      </a:lnTo>
                      <a:lnTo>
                        <a:pt x="127" y="35"/>
                      </a:lnTo>
                      <a:lnTo>
                        <a:pt x="127" y="38"/>
                      </a:lnTo>
                      <a:lnTo>
                        <a:pt x="118" y="38"/>
                      </a:lnTo>
                      <a:lnTo>
                        <a:pt x="116" y="42"/>
                      </a:lnTo>
                      <a:lnTo>
                        <a:pt x="111" y="42"/>
                      </a:lnTo>
                      <a:lnTo>
                        <a:pt x="108" y="47"/>
                      </a:lnTo>
                      <a:lnTo>
                        <a:pt x="101" y="47"/>
                      </a:lnTo>
                      <a:lnTo>
                        <a:pt x="94" y="51"/>
                      </a:lnTo>
                      <a:lnTo>
                        <a:pt x="92" y="49"/>
                      </a:lnTo>
                      <a:lnTo>
                        <a:pt x="87" y="49"/>
                      </a:lnTo>
                      <a:lnTo>
                        <a:pt x="83" y="52"/>
                      </a:lnTo>
                      <a:lnTo>
                        <a:pt x="75" y="51"/>
                      </a:lnTo>
                      <a:lnTo>
                        <a:pt x="71" y="47"/>
                      </a:lnTo>
                      <a:lnTo>
                        <a:pt x="69" y="49"/>
                      </a:lnTo>
                      <a:lnTo>
                        <a:pt x="64" y="49"/>
                      </a:lnTo>
                      <a:lnTo>
                        <a:pt x="59" y="45"/>
                      </a:lnTo>
                      <a:lnTo>
                        <a:pt x="52" y="45"/>
                      </a:lnTo>
                      <a:lnTo>
                        <a:pt x="48" y="44"/>
                      </a:lnTo>
                      <a:lnTo>
                        <a:pt x="47" y="47"/>
                      </a:lnTo>
                      <a:lnTo>
                        <a:pt x="47" y="49"/>
                      </a:lnTo>
                      <a:lnTo>
                        <a:pt x="47" y="51"/>
                      </a:lnTo>
                      <a:lnTo>
                        <a:pt x="42" y="52"/>
                      </a:lnTo>
                      <a:lnTo>
                        <a:pt x="38" y="54"/>
                      </a:lnTo>
                      <a:lnTo>
                        <a:pt x="31" y="49"/>
                      </a:lnTo>
                      <a:lnTo>
                        <a:pt x="28" y="49"/>
                      </a:lnTo>
                      <a:lnTo>
                        <a:pt x="29" y="49"/>
                      </a:lnTo>
                      <a:lnTo>
                        <a:pt x="21" y="40"/>
                      </a:lnTo>
                      <a:lnTo>
                        <a:pt x="19" y="38"/>
                      </a:lnTo>
                      <a:lnTo>
                        <a:pt x="14" y="35"/>
                      </a:lnTo>
                      <a:lnTo>
                        <a:pt x="10" y="33"/>
                      </a:lnTo>
                      <a:lnTo>
                        <a:pt x="7" y="30"/>
                      </a:lnTo>
                      <a:lnTo>
                        <a:pt x="7" y="26"/>
                      </a:lnTo>
                      <a:lnTo>
                        <a:pt x="5" y="19"/>
                      </a:lnTo>
                      <a:lnTo>
                        <a:pt x="0" y="17"/>
                      </a:lnTo>
                      <a:lnTo>
                        <a:pt x="0" y="16"/>
                      </a:lnTo>
                      <a:lnTo>
                        <a:pt x="2" y="12"/>
                      </a:lnTo>
                      <a:lnTo>
                        <a:pt x="2" y="16"/>
                      </a:lnTo>
                      <a:lnTo>
                        <a:pt x="7" y="16"/>
                      </a:lnTo>
                      <a:lnTo>
                        <a:pt x="14" y="12"/>
                      </a:lnTo>
                      <a:lnTo>
                        <a:pt x="14" y="11"/>
                      </a:lnTo>
                      <a:lnTo>
                        <a:pt x="19" y="7"/>
                      </a:lnTo>
                      <a:lnTo>
                        <a:pt x="22" y="7"/>
                      </a:lnTo>
                      <a:lnTo>
                        <a:pt x="24" y="4"/>
                      </a:lnTo>
                      <a:lnTo>
                        <a:pt x="29" y="4"/>
                      </a:lnTo>
                      <a:lnTo>
                        <a:pt x="33" y="5"/>
                      </a:lnTo>
                      <a:lnTo>
                        <a:pt x="35" y="4"/>
                      </a:lnTo>
                      <a:lnTo>
                        <a:pt x="35" y="0"/>
                      </a:lnTo>
                      <a:lnTo>
                        <a:pt x="42" y="0"/>
                      </a:lnTo>
                      <a:lnTo>
                        <a:pt x="43" y="0"/>
                      </a:lnTo>
                      <a:lnTo>
                        <a:pt x="47" y="0"/>
                      </a:lnTo>
                      <a:lnTo>
                        <a:pt x="47" y="0"/>
                      </a:lnTo>
                      <a:lnTo>
                        <a:pt x="47" y="0"/>
                      </a:lnTo>
                      <a:lnTo>
                        <a:pt x="47" y="0"/>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22" name="Freeform 19">
                  <a:extLst>
                    <a:ext uri="{FF2B5EF4-FFF2-40B4-BE49-F238E27FC236}">
                      <a16:creationId xmlns:a16="http://schemas.microsoft.com/office/drawing/2014/main" id="{D5D779B1-B053-A46C-ABD1-366D5D39F22C}"/>
                    </a:ext>
                  </a:extLst>
                </p:cNvPr>
                <p:cNvSpPr>
                  <a:spLocks/>
                </p:cNvSpPr>
                <p:nvPr/>
              </p:nvSpPr>
              <p:spPr bwMode="auto">
                <a:xfrm>
                  <a:off x="4595813" y="2847976"/>
                  <a:ext cx="123825" cy="68263"/>
                </a:xfrm>
                <a:custGeom>
                  <a:avLst/>
                  <a:gdLst/>
                  <a:ahLst/>
                  <a:cxnLst>
                    <a:cxn ang="0">
                      <a:pos x="33" y="7"/>
                    </a:cxn>
                    <a:cxn ang="0">
                      <a:pos x="40" y="5"/>
                    </a:cxn>
                    <a:cxn ang="0">
                      <a:pos x="41" y="2"/>
                    </a:cxn>
                    <a:cxn ang="0">
                      <a:pos x="45" y="3"/>
                    </a:cxn>
                    <a:cxn ang="0">
                      <a:pos x="50" y="2"/>
                    </a:cxn>
                    <a:cxn ang="0">
                      <a:pos x="55" y="7"/>
                    </a:cxn>
                    <a:cxn ang="0">
                      <a:pos x="59" y="10"/>
                    </a:cxn>
                    <a:cxn ang="0">
                      <a:pos x="62" y="16"/>
                    </a:cxn>
                    <a:cxn ang="0">
                      <a:pos x="67" y="14"/>
                    </a:cxn>
                    <a:cxn ang="0">
                      <a:pos x="74" y="16"/>
                    </a:cxn>
                    <a:cxn ang="0">
                      <a:pos x="78" y="17"/>
                    </a:cxn>
                    <a:cxn ang="0">
                      <a:pos x="76" y="28"/>
                    </a:cxn>
                    <a:cxn ang="0">
                      <a:pos x="67" y="36"/>
                    </a:cxn>
                    <a:cxn ang="0">
                      <a:pos x="62" y="33"/>
                    </a:cxn>
                    <a:cxn ang="0">
                      <a:pos x="54" y="36"/>
                    </a:cxn>
                    <a:cxn ang="0">
                      <a:pos x="50" y="38"/>
                    </a:cxn>
                    <a:cxn ang="0">
                      <a:pos x="45" y="33"/>
                    </a:cxn>
                    <a:cxn ang="0">
                      <a:pos x="34" y="40"/>
                    </a:cxn>
                    <a:cxn ang="0">
                      <a:pos x="22" y="43"/>
                    </a:cxn>
                    <a:cxn ang="0">
                      <a:pos x="21" y="38"/>
                    </a:cxn>
                    <a:cxn ang="0">
                      <a:pos x="17" y="33"/>
                    </a:cxn>
                    <a:cxn ang="0">
                      <a:pos x="8" y="28"/>
                    </a:cxn>
                    <a:cxn ang="0">
                      <a:pos x="8" y="36"/>
                    </a:cxn>
                    <a:cxn ang="0">
                      <a:pos x="0" y="36"/>
                    </a:cxn>
                    <a:cxn ang="0">
                      <a:pos x="1" y="33"/>
                    </a:cxn>
                    <a:cxn ang="0">
                      <a:pos x="3" y="31"/>
                    </a:cxn>
                    <a:cxn ang="0">
                      <a:pos x="8" y="17"/>
                    </a:cxn>
                    <a:cxn ang="0">
                      <a:pos x="14" y="14"/>
                    </a:cxn>
                    <a:cxn ang="0">
                      <a:pos x="17" y="9"/>
                    </a:cxn>
                    <a:cxn ang="0">
                      <a:pos x="17" y="5"/>
                    </a:cxn>
                    <a:cxn ang="0">
                      <a:pos x="21" y="7"/>
                    </a:cxn>
                    <a:cxn ang="0">
                      <a:pos x="29" y="5"/>
                    </a:cxn>
                    <a:cxn ang="0">
                      <a:pos x="29" y="5"/>
                    </a:cxn>
                  </a:cxnLst>
                  <a:rect l="0" t="0" r="r" b="b"/>
                  <a:pathLst>
                    <a:path w="78" h="43">
                      <a:moveTo>
                        <a:pt x="29" y="5"/>
                      </a:moveTo>
                      <a:lnTo>
                        <a:pt x="33" y="7"/>
                      </a:lnTo>
                      <a:lnTo>
                        <a:pt x="36" y="3"/>
                      </a:lnTo>
                      <a:lnTo>
                        <a:pt x="40" y="5"/>
                      </a:lnTo>
                      <a:lnTo>
                        <a:pt x="41" y="3"/>
                      </a:lnTo>
                      <a:lnTo>
                        <a:pt x="41" y="2"/>
                      </a:lnTo>
                      <a:lnTo>
                        <a:pt x="45" y="0"/>
                      </a:lnTo>
                      <a:lnTo>
                        <a:pt x="45" y="3"/>
                      </a:lnTo>
                      <a:lnTo>
                        <a:pt x="48" y="3"/>
                      </a:lnTo>
                      <a:lnTo>
                        <a:pt x="50" y="2"/>
                      </a:lnTo>
                      <a:lnTo>
                        <a:pt x="50" y="3"/>
                      </a:lnTo>
                      <a:lnTo>
                        <a:pt x="55" y="7"/>
                      </a:lnTo>
                      <a:lnTo>
                        <a:pt x="62" y="9"/>
                      </a:lnTo>
                      <a:lnTo>
                        <a:pt x="59" y="10"/>
                      </a:lnTo>
                      <a:lnTo>
                        <a:pt x="59" y="14"/>
                      </a:lnTo>
                      <a:lnTo>
                        <a:pt x="62" y="16"/>
                      </a:lnTo>
                      <a:lnTo>
                        <a:pt x="64" y="16"/>
                      </a:lnTo>
                      <a:lnTo>
                        <a:pt x="67" y="14"/>
                      </a:lnTo>
                      <a:lnTo>
                        <a:pt x="71" y="17"/>
                      </a:lnTo>
                      <a:lnTo>
                        <a:pt x="74" y="16"/>
                      </a:lnTo>
                      <a:lnTo>
                        <a:pt x="76" y="16"/>
                      </a:lnTo>
                      <a:lnTo>
                        <a:pt x="78" y="17"/>
                      </a:lnTo>
                      <a:lnTo>
                        <a:pt x="74" y="22"/>
                      </a:lnTo>
                      <a:lnTo>
                        <a:pt x="76" y="28"/>
                      </a:lnTo>
                      <a:lnTo>
                        <a:pt x="69" y="28"/>
                      </a:lnTo>
                      <a:lnTo>
                        <a:pt x="67" y="36"/>
                      </a:lnTo>
                      <a:lnTo>
                        <a:pt x="66" y="33"/>
                      </a:lnTo>
                      <a:lnTo>
                        <a:pt x="62" y="33"/>
                      </a:lnTo>
                      <a:lnTo>
                        <a:pt x="54" y="31"/>
                      </a:lnTo>
                      <a:lnTo>
                        <a:pt x="54" y="36"/>
                      </a:lnTo>
                      <a:lnTo>
                        <a:pt x="50" y="42"/>
                      </a:lnTo>
                      <a:lnTo>
                        <a:pt x="50" y="38"/>
                      </a:lnTo>
                      <a:lnTo>
                        <a:pt x="45" y="36"/>
                      </a:lnTo>
                      <a:lnTo>
                        <a:pt x="45" y="33"/>
                      </a:lnTo>
                      <a:lnTo>
                        <a:pt x="41" y="28"/>
                      </a:lnTo>
                      <a:lnTo>
                        <a:pt x="34" y="40"/>
                      </a:lnTo>
                      <a:lnTo>
                        <a:pt x="29" y="38"/>
                      </a:lnTo>
                      <a:lnTo>
                        <a:pt x="22" y="43"/>
                      </a:lnTo>
                      <a:lnTo>
                        <a:pt x="21" y="42"/>
                      </a:lnTo>
                      <a:lnTo>
                        <a:pt x="21" y="38"/>
                      </a:lnTo>
                      <a:lnTo>
                        <a:pt x="17" y="36"/>
                      </a:lnTo>
                      <a:lnTo>
                        <a:pt x="17" y="33"/>
                      </a:lnTo>
                      <a:lnTo>
                        <a:pt x="14" y="31"/>
                      </a:lnTo>
                      <a:lnTo>
                        <a:pt x="8" y="28"/>
                      </a:lnTo>
                      <a:lnTo>
                        <a:pt x="7" y="33"/>
                      </a:lnTo>
                      <a:lnTo>
                        <a:pt x="8" y="36"/>
                      </a:lnTo>
                      <a:lnTo>
                        <a:pt x="3" y="36"/>
                      </a:lnTo>
                      <a:lnTo>
                        <a:pt x="0" y="36"/>
                      </a:lnTo>
                      <a:lnTo>
                        <a:pt x="0" y="33"/>
                      </a:lnTo>
                      <a:lnTo>
                        <a:pt x="1" y="33"/>
                      </a:lnTo>
                      <a:lnTo>
                        <a:pt x="3" y="33"/>
                      </a:lnTo>
                      <a:lnTo>
                        <a:pt x="3" y="31"/>
                      </a:lnTo>
                      <a:lnTo>
                        <a:pt x="5" y="26"/>
                      </a:lnTo>
                      <a:lnTo>
                        <a:pt x="8" y="17"/>
                      </a:lnTo>
                      <a:lnTo>
                        <a:pt x="12" y="17"/>
                      </a:lnTo>
                      <a:lnTo>
                        <a:pt x="14" y="14"/>
                      </a:lnTo>
                      <a:lnTo>
                        <a:pt x="17" y="10"/>
                      </a:lnTo>
                      <a:lnTo>
                        <a:pt x="17" y="9"/>
                      </a:lnTo>
                      <a:lnTo>
                        <a:pt x="12" y="7"/>
                      </a:lnTo>
                      <a:lnTo>
                        <a:pt x="17" y="5"/>
                      </a:lnTo>
                      <a:lnTo>
                        <a:pt x="21" y="3"/>
                      </a:lnTo>
                      <a:lnTo>
                        <a:pt x="21" y="7"/>
                      </a:lnTo>
                      <a:lnTo>
                        <a:pt x="26" y="7"/>
                      </a:lnTo>
                      <a:lnTo>
                        <a:pt x="29" y="5"/>
                      </a:lnTo>
                      <a:lnTo>
                        <a:pt x="29" y="5"/>
                      </a:lnTo>
                      <a:lnTo>
                        <a:pt x="29" y="5"/>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23" name="Freeform 20">
                  <a:extLst>
                    <a:ext uri="{FF2B5EF4-FFF2-40B4-BE49-F238E27FC236}">
                      <a16:creationId xmlns:a16="http://schemas.microsoft.com/office/drawing/2014/main" id="{D6D0B2E7-B95D-8F94-652F-8A32E97110C7}"/>
                    </a:ext>
                  </a:extLst>
                </p:cNvPr>
                <p:cNvSpPr>
                  <a:spLocks noEditPoints="1"/>
                </p:cNvSpPr>
                <p:nvPr/>
              </p:nvSpPr>
              <p:spPr bwMode="auto">
                <a:xfrm>
                  <a:off x="4525963" y="2654301"/>
                  <a:ext cx="100013" cy="85725"/>
                </a:xfrm>
                <a:custGeom>
                  <a:avLst/>
                  <a:gdLst/>
                  <a:ahLst/>
                  <a:cxnLst>
                    <a:cxn ang="0">
                      <a:pos x="40" y="51"/>
                    </a:cxn>
                    <a:cxn ang="0">
                      <a:pos x="40" y="40"/>
                    </a:cxn>
                    <a:cxn ang="0">
                      <a:pos x="45" y="33"/>
                    </a:cxn>
                    <a:cxn ang="0">
                      <a:pos x="54" y="33"/>
                    </a:cxn>
                    <a:cxn ang="0">
                      <a:pos x="56" y="28"/>
                    </a:cxn>
                    <a:cxn ang="0">
                      <a:pos x="56" y="23"/>
                    </a:cxn>
                    <a:cxn ang="0">
                      <a:pos x="56" y="19"/>
                    </a:cxn>
                    <a:cxn ang="0">
                      <a:pos x="52" y="19"/>
                    </a:cxn>
                    <a:cxn ang="0">
                      <a:pos x="56" y="18"/>
                    </a:cxn>
                    <a:cxn ang="0">
                      <a:pos x="61" y="11"/>
                    </a:cxn>
                    <a:cxn ang="0">
                      <a:pos x="63" y="5"/>
                    </a:cxn>
                    <a:cxn ang="0">
                      <a:pos x="63" y="5"/>
                    </a:cxn>
                    <a:cxn ang="0">
                      <a:pos x="56" y="2"/>
                    </a:cxn>
                    <a:cxn ang="0">
                      <a:pos x="47" y="0"/>
                    </a:cxn>
                    <a:cxn ang="0">
                      <a:pos x="40" y="2"/>
                    </a:cxn>
                    <a:cxn ang="0">
                      <a:pos x="33" y="2"/>
                    </a:cxn>
                    <a:cxn ang="0">
                      <a:pos x="23" y="11"/>
                    </a:cxn>
                    <a:cxn ang="0">
                      <a:pos x="18" y="11"/>
                    </a:cxn>
                    <a:cxn ang="0">
                      <a:pos x="16" y="18"/>
                    </a:cxn>
                    <a:cxn ang="0">
                      <a:pos x="16" y="25"/>
                    </a:cxn>
                    <a:cxn ang="0">
                      <a:pos x="12" y="30"/>
                    </a:cxn>
                    <a:cxn ang="0">
                      <a:pos x="9" y="33"/>
                    </a:cxn>
                    <a:cxn ang="0">
                      <a:pos x="18" y="37"/>
                    </a:cxn>
                    <a:cxn ang="0">
                      <a:pos x="12" y="40"/>
                    </a:cxn>
                    <a:cxn ang="0">
                      <a:pos x="12" y="42"/>
                    </a:cxn>
                    <a:cxn ang="0">
                      <a:pos x="16" y="44"/>
                    </a:cxn>
                    <a:cxn ang="0">
                      <a:pos x="9" y="40"/>
                    </a:cxn>
                    <a:cxn ang="0">
                      <a:pos x="2" y="40"/>
                    </a:cxn>
                    <a:cxn ang="0">
                      <a:pos x="7" y="42"/>
                    </a:cxn>
                    <a:cxn ang="0">
                      <a:pos x="9" y="45"/>
                    </a:cxn>
                    <a:cxn ang="0">
                      <a:pos x="9" y="45"/>
                    </a:cxn>
                    <a:cxn ang="0">
                      <a:pos x="4" y="44"/>
                    </a:cxn>
                    <a:cxn ang="0">
                      <a:pos x="0" y="44"/>
                    </a:cxn>
                    <a:cxn ang="0">
                      <a:pos x="4" y="47"/>
                    </a:cxn>
                    <a:cxn ang="0">
                      <a:pos x="9" y="51"/>
                    </a:cxn>
                    <a:cxn ang="0">
                      <a:pos x="12" y="47"/>
                    </a:cxn>
                    <a:cxn ang="0">
                      <a:pos x="18" y="45"/>
                    </a:cxn>
                    <a:cxn ang="0">
                      <a:pos x="23" y="44"/>
                    </a:cxn>
                    <a:cxn ang="0">
                      <a:pos x="28" y="45"/>
                    </a:cxn>
                    <a:cxn ang="0">
                      <a:pos x="35" y="47"/>
                    </a:cxn>
                    <a:cxn ang="0">
                      <a:pos x="37" y="51"/>
                    </a:cxn>
                    <a:cxn ang="0">
                      <a:pos x="39" y="54"/>
                    </a:cxn>
                    <a:cxn ang="0">
                      <a:pos x="39" y="54"/>
                    </a:cxn>
                    <a:cxn ang="0">
                      <a:pos x="9" y="37"/>
                    </a:cxn>
                    <a:cxn ang="0">
                      <a:pos x="9" y="40"/>
                    </a:cxn>
                    <a:cxn ang="0">
                      <a:pos x="4" y="40"/>
                    </a:cxn>
                    <a:cxn ang="0">
                      <a:pos x="4" y="40"/>
                    </a:cxn>
                    <a:cxn ang="0">
                      <a:pos x="7" y="37"/>
                    </a:cxn>
                    <a:cxn ang="0">
                      <a:pos x="12" y="37"/>
                    </a:cxn>
                    <a:cxn ang="0">
                      <a:pos x="9" y="37"/>
                    </a:cxn>
                    <a:cxn ang="0">
                      <a:pos x="9" y="37"/>
                    </a:cxn>
                    <a:cxn ang="0">
                      <a:pos x="7" y="37"/>
                    </a:cxn>
                  </a:cxnLst>
                  <a:rect l="0" t="0" r="r" b="b"/>
                  <a:pathLst>
                    <a:path w="63" h="54">
                      <a:moveTo>
                        <a:pt x="39" y="54"/>
                      </a:moveTo>
                      <a:lnTo>
                        <a:pt x="40" y="51"/>
                      </a:lnTo>
                      <a:lnTo>
                        <a:pt x="42" y="44"/>
                      </a:lnTo>
                      <a:lnTo>
                        <a:pt x="40" y="40"/>
                      </a:lnTo>
                      <a:lnTo>
                        <a:pt x="44" y="37"/>
                      </a:lnTo>
                      <a:lnTo>
                        <a:pt x="45" y="33"/>
                      </a:lnTo>
                      <a:lnTo>
                        <a:pt x="51" y="33"/>
                      </a:lnTo>
                      <a:lnTo>
                        <a:pt x="54" y="33"/>
                      </a:lnTo>
                      <a:lnTo>
                        <a:pt x="56" y="31"/>
                      </a:lnTo>
                      <a:lnTo>
                        <a:pt x="56" y="28"/>
                      </a:lnTo>
                      <a:lnTo>
                        <a:pt x="56" y="28"/>
                      </a:lnTo>
                      <a:lnTo>
                        <a:pt x="56" y="23"/>
                      </a:lnTo>
                      <a:lnTo>
                        <a:pt x="59" y="23"/>
                      </a:lnTo>
                      <a:lnTo>
                        <a:pt x="56" y="19"/>
                      </a:lnTo>
                      <a:lnTo>
                        <a:pt x="52" y="19"/>
                      </a:lnTo>
                      <a:lnTo>
                        <a:pt x="52" y="19"/>
                      </a:lnTo>
                      <a:lnTo>
                        <a:pt x="54" y="16"/>
                      </a:lnTo>
                      <a:lnTo>
                        <a:pt x="56" y="18"/>
                      </a:lnTo>
                      <a:lnTo>
                        <a:pt x="61" y="16"/>
                      </a:lnTo>
                      <a:lnTo>
                        <a:pt x="61" y="11"/>
                      </a:lnTo>
                      <a:lnTo>
                        <a:pt x="61" y="9"/>
                      </a:lnTo>
                      <a:lnTo>
                        <a:pt x="63" y="5"/>
                      </a:lnTo>
                      <a:lnTo>
                        <a:pt x="63" y="5"/>
                      </a:lnTo>
                      <a:lnTo>
                        <a:pt x="63" y="5"/>
                      </a:lnTo>
                      <a:lnTo>
                        <a:pt x="59" y="5"/>
                      </a:lnTo>
                      <a:lnTo>
                        <a:pt x="56" y="2"/>
                      </a:lnTo>
                      <a:lnTo>
                        <a:pt x="52" y="0"/>
                      </a:lnTo>
                      <a:lnTo>
                        <a:pt x="47" y="0"/>
                      </a:lnTo>
                      <a:lnTo>
                        <a:pt x="44" y="2"/>
                      </a:lnTo>
                      <a:lnTo>
                        <a:pt x="40" y="2"/>
                      </a:lnTo>
                      <a:lnTo>
                        <a:pt x="39" y="2"/>
                      </a:lnTo>
                      <a:lnTo>
                        <a:pt x="33" y="2"/>
                      </a:lnTo>
                      <a:lnTo>
                        <a:pt x="30" y="5"/>
                      </a:lnTo>
                      <a:lnTo>
                        <a:pt x="23" y="11"/>
                      </a:lnTo>
                      <a:lnTo>
                        <a:pt x="21" y="9"/>
                      </a:lnTo>
                      <a:lnTo>
                        <a:pt x="18" y="11"/>
                      </a:lnTo>
                      <a:lnTo>
                        <a:pt x="18" y="14"/>
                      </a:lnTo>
                      <a:lnTo>
                        <a:pt x="16" y="18"/>
                      </a:lnTo>
                      <a:lnTo>
                        <a:pt x="18" y="19"/>
                      </a:lnTo>
                      <a:lnTo>
                        <a:pt x="16" y="25"/>
                      </a:lnTo>
                      <a:lnTo>
                        <a:pt x="12" y="26"/>
                      </a:lnTo>
                      <a:lnTo>
                        <a:pt x="12" y="30"/>
                      </a:lnTo>
                      <a:lnTo>
                        <a:pt x="9" y="31"/>
                      </a:lnTo>
                      <a:lnTo>
                        <a:pt x="9" y="33"/>
                      </a:lnTo>
                      <a:lnTo>
                        <a:pt x="12" y="37"/>
                      </a:lnTo>
                      <a:lnTo>
                        <a:pt x="18" y="37"/>
                      </a:lnTo>
                      <a:lnTo>
                        <a:pt x="12" y="37"/>
                      </a:lnTo>
                      <a:lnTo>
                        <a:pt x="12" y="40"/>
                      </a:lnTo>
                      <a:lnTo>
                        <a:pt x="9" y="40"/>
                      </a:lnTo>
                      <a:lnTo>
                        <a:pt x="12" y="42"/>
                      </a:lnTo>
                      <a:lnTo>
                        <a:pt x="16" y="42"/>
                      </a:lnTo>
                      <a:lnTo>
                        <a:pt x="16" y="44"/>
                      </a:lnTo>
                      <a:lnTo>
                        <a:pt x="12" y="44"/>
                      </a:lnTo>
                      <a:lnTo>
                        <a:pt x="9" y="40"/>
                      </a:lnTo>
                      <a:lnTo>
                        <a:pt x="4" y="40"/>
                      </a:lnTo>
                      <a:lnTo>
                        <a:pt x="2" y="40"/>
                      </a:lnTo>
                      <a:lnTo>
                        <a:pt x="4" y="42"/>
                      </a:lnTo>
                      <a:lnTo>
                        <a:pt x="7" y="42"/>
                      </a:lnTo>
                      <a:lnTo>
                        <a:pt x="9" y="45"/>
                      </a:lnTo>
                      <a:lnTo>
                        <a:pt x="9" y="45"/>
                      </a:lnTo>
                      <a:lnTo>
                        <a:pt x="12" y="47"/>
                      </a:lnTo>
                      <a:lnTo>
                        <a:pt x="9" y="45"/>
                      </a:lnTo>
                      <a:lnTo>
                        <a:pt x="9" y="45"/>
                      </a:lnTo>
                      <a:lnTo>
                        <a:pt x="4" y="44"/>
                      </a:lnTo>
                      <a:lnTo>
                        <a:pt x="0" y="44"/>
                      </a:lnTo>
                      <a:lnTo>
                        <a:pt x="0" y="44"/>
                      </a:lnTo>
                      <a:lnTo>
                        <a:pt x="2" y="45"/>
                      </a:lnTo>
                      <a:lnTo>
                        <a:pt x="4" y="47"/>
                      </a:lnTo>
                      <a:lnTo>
                        <a:pt x="7" y="47"/>
                      </a:lnTo>
                      <a:lnTo>
                        <a:pt x="9" y="51"/>
                      </a:lnTo>
                      <a:lnTo>
                        <a:pt x="9" y="47"/>
                      </a:lnTo>
                      <a:lnTo>
                        <a:pt x="12" y="47"/>
                      </a:lnTo>
                      <a:lnTo>
                        <a:pt x="12" y="45"/>
                      </a:lnTo>
                      <a:lnTo>
                        <a:pt x="18" y="45"/>
                      </a:lnTo>
                      <a:lnTo>
                        <a:pt x="18" y="44"/>
                      </a:lnTo>
                      <a:lnTo>
                        <a:pt x="23" y="44"/>
                      </a:lnTo>
                      <a:lnTo>
                        <a:pt x="26" y="45"/>
                      </a:lnTo>
                      <a:lnTo>
                        <a:pt x="28" y="45"/>
                      </a:lnTo>
                      <a:lnTo>
                        <a:pt x="30" y="47"/>
                      </a:lnTo>
                      <a:lnTo>
                        <a:pt x="35" y="47"/>
                      </a:lnTo>
                      <a:lnTo>
                        <a:pt x="37" y="51"/>
                      </a:lnTo>
                      <a:lnTo>
                        <a:pt x="37" y="51"/>
                      </a:lnTo>
                      <a:lnTo>
                        <a:pt x="39" y="54"/>
                      </a:lnTo>
                      <a:lnTo>
                        <a:pt x="39" y="54"/>
                      </a:lnTo>
                      <a:lnTo>
                        <a:pt x="39" y="54"/>
                      </a:lnTo>
                      <a:lnTo>
                        <a:pt x="39" y="54"/>
                      </a:lnTo>
                      <a:close/>
                      <a:moveTo>
                        <a:pt x="4" y="40"/>
                      </a:moveTo>
                      <a:lnTo>
                        <a:pt x="9" y="37"/>
                      </a:lnTo>
                      <a:lnTo>
                        <a:pt x="9" y="40"/>
                      </a:lnTo>
                      <a:lnTo>
                        <a:pt x="9" y="40"/>
                      </a:lnTo>
                      <a:lnTo>
                        <a:pt x="9" y="40"/>
                      </a:lnTo>
                      <a:lnTo>
                        <a:pt x="4" y="40"/>
                      </a:lnTo>
                      <a:lnTo>
                        <a:pt x="4" y="40"/>
                      </a:lnTo>
                      <a:lnTo>
                        <a:pt x="4" y="40"/>
                      </a:lnTo>
                      <a:lnTo>
                        <a:pt x="4" y="40"/>
                      </a:lnTo>
                      <a:close/>
                      <a:moveTo>
                        <a:pt x="7" y="37"/>
                      </a:moveTo>
                      <a:lnTo>
                        <a:pt x="9" y="37"/>
                      </a:lnTo>
                      <a:lnTo>
                        <a:pt x="12" y="37"/>
                      </a:lnTo>
                      <a:lnTo>
                        <a:pt x="12" y="37"/>
                      </a:lnTo>
                      <a:lnTo>
                        <a:pt x="9" y="37"/>
                      </a:lnTo>
                      <a:lnTo>
                        <a:pt x="9" y="37"/>
                      </a:lnTo>
                      <a:lnTo>
                        <a:pt x="9" y="37"/>
                      </a:lnTo>
                      <a:lnTo>
                        <a:pt x="7" y="37"/>
                      </a:lnTo>
                      <a:lnTo>
                        <a:pt x="7" y="37"/>
                      </a:lnTo>
                      <a:lnTo>
                        <a:pt x="7" y="37"/>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24" name="Freeform 21">
                  <a:extLst>
                    <a:ext uri="{FF2B5EF4-FFF2-40B4-BE49-F238E27FC236}">
                      <a16:creationId xmlns:a16="http://schemas.microsoft.com/office/drawing/2014/main" id="{3ACE9452-8E89-5D5F-5920-B1F28470611A}"/>
                    </a:ext>
                  </a:extLst>
                </p:cNvPr>
                <p:cNvSpPr>
                  <a:spLocks/>
                </p:cNvSpPr>
                <p:nvPr/>
              </p:nvSpPr>
              <p:spPr bwMode="auto">
                <a:xfrm>
                  <a:off x="4518025" y="2724151"/>
                  <a:ext cx="77788" cy="63500"/>
                </a:xfrm>
                <a:custGeom>
                  <a:avLst/>
                  <a:gdLst/>
                  <a:ahLst/>
                  <a:cxnLst>
                    <a:cxn ang="0">
                      <a:pos x="45" y="26"/>
                    </a:cxn>
                    <a:cxn ang="0">
                      <a:pos x="49" y="22"/>
                    </a:cxn>
                    <a:cxn ang="0">
                      <a:pos x="45" y="19"/>
                    </a:cxn>
                    <a:cxn ang="0">
                      <a:pos x="45" y="17"/>
                    </a:cxn>
                    <a:cxn ang="0">
                      <a:pos x="44" y="12"/>
                    </a:cxn>
                    <a:cxn ang="0">
                      <a:pos x="45" y="8"/>
                    </a:cxn>
                    <a:cxn ang="0">
                      <a:pos x="42" y="7"/>
                    </a:cxn>
                    <a:cxn ang="0">
                      <a:pos x="42" y="5"/>
                    </a:cxn>
                    <a:cxn ang="0">
                      <a:pos x="40" y="1"/>
                    </a:cxn>
                    <a:cxn ang="0">
                      <a:pos x="35" y="1"/>
                    </a:cxn>
                    <a:cxn ang="0">
                      <a:pos x="33" y="1"/>
                    </a:cxn>
                    <a:cxn ang="0">
                      <a:pos x="31" y="1"/>
                    </a:cxn>
                    <a:cxn ang="0">
                      <a:pos x="28" y="0"/>
                    </a:cxn>
                    <a:cxn ang="0">
                      <a:pos x="23" y="0"/>
                    </a:cxn>
                    <a:cxn ang="0">
                      <a:pos x="23" y="1"/>
                    </a:cxn>
                    <a:cxn ang="0">
                      <a:pos x="19" y="1"/>
                    </a:cxn>
                    <a:cxn ang="0">
                      <a:pos x="19" y="1"/>
                    </a:cxn>
                    <a:cxn ang="0">
                      <a:pos x="16" y="1"/>
                    </a:cxn>
                    <a:cxn ang="0">
                      <a:pos x="14" y="5"/>
                    </a:cxn>
                    <a:cxn ang="0">
                      <a:pos x="12" y="1"/>
                    </a:cxn>
                    <a:cxn ang="0">
                      <a:pos x="9" y="1"/>
                    </a:cxn>
                    <a:cxn ang="0">
                      <a:pos x="9" y="1"/>
                    </a:cxn>
                    <a:cxn ang="0">
                      <a:pos x="5" y="0"/>
                    </a:cxn>
                    <a:cxn ang="0">
                      <a:pos x="4" y="1"/>
                    </a:cxn>
                    <a:cxn ang="0">
                      <a:pos x="0" y="7"/>
                    </a:cxn>
                    <a:cxn ang="0">
                      <a:pos x="4" y="8"/>
                    </a:cxn>
                    <a:cxn ang="0">
                      <a:pos x="4" y="14"/>
                    </a:cxn>
                    <a:cxn ang="0">
                      <a:pos x="5" y="15"/>
                    </a:cxn>
                    <a:cxn ang="0">
                      <a:pos x="9" y="19"/>
                    </a:cxn>
                    <a:cxn ang="0">
                      <a:pos x="12" y="22"/>
                    </a:cxn>
                    <a:cxn ang="0">
                      <a:pos x="14" y="22"/>
                    </a:cxn>
                    <a:cxn ang="0">
                      <a:pos x="16" y="22"/>
                    </a:cxn>
                    <a:cxn ang="0">
                      <a:pos x="19" y="24"/>
                    </a:cxn>
                    <a:cxn ang="0">
                      <a:pos x="19" y="29"/>
                    </a:cxn>
                    <a:cxn ang="0">
                      <a:pos x="23" y="31"/>
                    </a:cxn>
                    <a:cxn ang="0">
                      <a:pos x="23" y="29"/>
                    </a:cxn>
                    <a:cxn ang="0">
                      <a:pos x="26" y="29"/>
                    </a:cxn>
                    <a:cxn ang="0">
                      <a:pos x="26" y="31"/>
                    </a:cxn>
                    <a:cxn ang="0">
                      <a:pos x="31" y="33"/>
                    </a:cxn>
                    <a:cxn ang="0">
                      <a:pos x="33" y="36"/>
                    </a:cxn>
                    <a:cxn ang="0">
                      <a:pos x="37" y="36"/>
                    </a:cxn>
                    <a:cxn ang="0">
                      <a:pos x="40" y="40"/>
                    </a:cxn>
                    <a:cxn ang="0">
                      <a:pos x="42" y="36"/>
                    </a:cxn>
                    <a:cxn ang="0">
                      <a:pos x="45" y="36"/>
                    </a:cxn>
                    <a:cxn ang="0">
                      <a:pos x="45" y="36"/>
                    </a:cxn>
                    <a:cxn ang="0">
                      <a:pos x="44" y="36"/>
                    </a:cxn>
                    <a:cxn ang="0">
                      <a:pos x="44" y="33"/>
                    </a:cxn>
                    <a:cxn ang="0">
                      <a:pos x="42" y="31"/>
                    </a:cxn>
                    <a:cxn ang="0">
                      <a:pos x="44" y="29"/>
                    </a:cxn>
                    <a:cxn ang="0">
                      <a:pos x="45" y="26"/>
                    </a:cxn>
                    <a:cxn ang="0">
                      <a:pos x="45" y="26"/>
                    </a:cxn>
                    <a:cxn ang="0">
                      <a:pos x="45" y="26"/>
                    </a:cxn>
                    <a:cxn ang="0">
                      <a:pos x="45" y="26"/>
                    </a:cxn>
                  </a:cxnLst>
                  <a:rect l="0" t="0" r="r" b="b"/>
                  <a:pathLst>
                    <a:path w="49" h="40">
                      <a:moveTo>
                        <a:pt x="45" y="26"/>
                      </a:moveTo>
                      <a:lnTo>
                        <a:pt x="49" y="22"/>
                      </a:lnTo>
                      <a:lnTo>
                        <a:pt x="45" y="19"/>
                      </a:lnTo>
                      <a:lnTo>
                        <a:pt x="45" y="17"/>
                      </a:lnTo>
                      <a:lnTo>
                        <a:pt x="44" y="12"/>
                      </a:lnTo>
                      <a:lnTo>
                        <a:pt x="45" y="8"/>
                      </a:lnTo>
                      <a:lnTo>
                        <a:pt x="42" y="7"/>
                      </a:lnTo>
                      <a:lnTo>
                        <a:pt x="42" y="5"/>
                      </a:lnTo>
                      <a:lnTo>
                        <a:pt x="40" y="1"/>
                      </a:lnTo>
                      <a:lnTo>
                        <a:pt x="35" y="1"/>
                      </a:lnTo>
                      <a:lnTo>
                        <a:pt x="33" y="1"/>
                      </a:lnTo>
                      <a:lnTo>
                        <a:pt x="31" y="1"/>
                      </a:lnTo>
                      <a:lnTo>
                        <a:pt x="28" y="0"/>
                      </a:lnTo>
                      <a:lnTo>
                        <a:pt x="23" y="0"/>
                      </a:lnTo>
                      <a:lnTo>
                        <a:pt x="23" y="1"/>
                      </a:lnTo>
                      <a:lnTo>
                        <a:pt x="19" y="1"/>
                      </a:lnTo>
                      <a:lnTo>
                        <a:pt x="19" y="1"/>
                      </a:lnTo>
                      <a:lnTo>
                        <a:pt x="16" y="1"/>
                      </a:lnTo>
                      <a:lnTo>
                        <a:pt x="14" y="5"/>
                      </a:lnTo>
                      <a:lnTo>
                        <a:pt x="12" y="1"/>
                      </a:lnTo>
                      <a:lnTo>
                        <a:pt x="9" y="1"/>
                      </a:lnTo>
                      <a:lnTo>
                        <a:pt x="9" y="1"/>
                      </a:lnTo>
                      <a:lnTo>
                        <a:pt x="5" y="0"/>
                      </a:lnTo>
                      <a:lnTo>
                        <a:pt x="4" y="1"/>
                      </a:lnTo>
                      <a:lnTo>
                        <a:pt x="0" y="7"/>
                      </a:lnTo>
                      <a:lnTo>
                        <a:pt x="4" y="8"/>
                      </a:lnTo>
                      <a:lnTo>
                        <a:pt x="4" y="14"/>
                      </a:lnTo>
                      <a:lnTo>
                        <a:pt x="5" y="15"/>
                      </a:lnTo>
                      <a:lnTo>
                        <a:pt x="9" y="19"/>
                      </a:lnTo>
                      <a:lnTo>
                        <a:pt x="12" y="22"/>
                      </a:lnTo>
                      <a:lnTo>
                        <a:pt x="14" y="22"/>
                      </a:lnTo>
                      <a:lnTo>
                        <a:pt x="16" y="22"/>
                      </a:lnTo>
                      <a:lnTo>
                        <a:pt x="19" y="24"/>
                      </a:lnTo>
                      <a:lnTo>
                        <a:pt x="19" y="29"/>
                      </a:lnTo>
                      <a:lnTo>
                        <a:pt x="23" y="31"/>
                      </a:lnTo>
                      <a:lnTo>
                        <a:pt x="23" y="29"/>
                      </a:lnTo>
                      <a:lnTo>
                        <a:pt x="26" y="29"/>
                      </a:lnTo>
                      <a:lnTo>
                        <a:pt x="26" y="31"/>
                      </a:lnTo>
                      <a:lnTo>
                        <a:pt x="31" y="33"/>
                      </a:lnTo>
                      <a:lnTo>
                        <a:pt x="33" y="36"/>
                      </a:lnTo>
                      <a:lnTo>
                        <a:pt x="37" y="36"/>
                      </a:lnTo>
                      <a:lnTo>
                        <a:pt x="40" y="40"/>
                      </a:lnTo>
                      <a:lnTo>
                        <a:pt x="42" y="36"/>
                      </a:lnTo>
                      <a:lnTo>
                        <a:pt x="45" y="36"/>
                      </a:lnTo>
                      <a:lnTo>
                        <a:pt x="45" y="36"/>
                      </a:lnTo>
                      <a:lnTo>
                        <a:pt x="44" y="36"/>
                      </a:lnTo>
                      <a:lnTo>
                        <a:pt x="44" y="33"/>
                      </a:lnTo>
                      <a:lnTo>
                        <a:pt x="42" y="31"/>
                      </a:lnTo>
                      <a:lnTo>
                        <a:pt x="44" y="29"/>
                      </a:lnTo>
                      <a:lnTo>
                        <a:pt x="45" y="26"/>
                      </a:lnTo>
                      <a:lnTo>
                        <a:pt x="45" y="26"/>
                      </a:lnTo>
                      <a:lnTo>
                        <a:pt x="45" y="26"/>
                      </a:lnTo>
                      <a:lnTo>
                        <a:pt x="45" y="26"/>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25" name="Freeform 22">
                  <a:extLst>
                    <a:ext uri="{FF2B5EF4-FFF2-40B4-BE49-F238E27FC236}">
                      <a16:creationId xmlns:a16="http://schemas.microsoft.com/office/drawing/2014/main" id="{6B285EAA-6E4E-EAF7-86C3-28C607239FC6}"/>
                    </a:ext>
                  </a:extLst>
                </p:cNvPr>
                <p:cNvSpPr>
                  <a:spLocks/>
                </p:cNvSpPr>
                <p:nvPr/>
              </p:nvSpPr>
              <p:spPr bwMode="auto">
                <a:xfrm>
                  <a:off x="4587875" y="2770188"/>
                  <a:ext cx="15875" cy="22225"/>
                </a:xfrm>
                <a:custGeom>
                  <a:avLst/>
                  <a:gdLst/>
                  <a:ahLst/>
                  <a:cxnLst>
                    <a:cxn ang="0">
                      <a:pos x="3" y="11"/>
                    </a:cxn>
                    <a:cxn ang="0">
                      <a:pos x="3" y="9"/>
                    </a:cxn>
                    <a:cxn ang="0">
                      <a:pos x="1" y="9"/>
                    </a:cxn>
                    <a:cxn ang="0">
                      <a:pos x="1" y="5"/>
                    </a:cxn>
                    <a:cxn ang="0">
                      <a:pos x="0" y="5"/>
                    </a:cxn>
                    <a:cxn ang="0">
                      <a:pos x="1" y="2"/>
                    </a:cxn>
                    <a:cxn ang="0">
                      <a:pos x="3" y="0"/>
                    </a:cxn>
                    <a:cxn ang="0">
                      <a:pos x="3" y="0"/>
                    </a:cxn>
                    <a:cxn ang="0">
                      <a:pos x="6" y="5"/>
                    </a:cxn>
                    <a:cxn ang="0">
                      <a:pos x="6" y="9"/>
                    </a:cxn>
                    <a:cxn ang="0">
                      <a:pos x="10" y="9"/>
                    </a:cxn>
                    <a:cxn ang="0">
                      <a:pos x="10" y="14"/>
                    </a:cxn>
                    <a:cxn ang="0">
                      <a:pos x="6" y="14"/>
                    </a:cxn>
                    <a:cxn ang="0">
                      <a:pos x="3" y="14"/>
                    </a:cxn>
                    <a:cxn ang="0">
                      <a:pos x="3" y="11"/>
                    </a:cxn>
                    <a:cxn ang="0">
                      <a:pos x="3" y="11"/>
                    </a:cxn>
                    <a:cxn ang="0">
                      <a:pos x="3" y="11"/>
                    </a:cxn>
                    <a:cxn ang="0">
                      <a:pos x="3" y="11"/>
                    </a:cxn>
                  </a:cxnLst>
                  <a:rect l="0" t="0" r="r" b="b"/>
                  <a:pathLst>
                    <a:path w="10" h="14">
                      <a:moveTo>
                        <a:pt x="3" y="11"/>
                      </a:moveTo>
                      <a:lnTo>
                        <a:pt x="3" y="9"/>
                      </a:lnTo>
                      <a:lnTo>
                        <a:pt x="1" y="9"/>
                      </a:lnTo>
                      <a:lnTo>
                        <a:pt x="1" y="5"/>
                      </a:lnTo>
                      <a:lnTo>
                        <a:pt x="0" y="5"/>
                      </a:lnTo>
                      <a:lnTo>
                        <a:pt x="1" y="2"/>
                      </a:lnTo>
                      <a:lnTo>
                        <a:pt x="3" y="0"/>
                      </a:lnTo>
                      <a:lnTo>
                        <a:pt x="3" y="0"/>
                      </a:lnTo>
                      <a:lnTo>
                        <a:pt x="6" y="5"/>
                      </a:lnTo>
                      <a:lnTo>
                        <a:pt x="6" y="9"/>
                      </a:lnTo>
                      <a:lnTo>
                        <a:pt x="10" y="9"/>
                      </a:lnTo>
                      <a:lnTo>
                        <a:pt x="10" y="14"/>
                      </a:lnTo>
                      <a:lnTo>
                        <a:pt x="6" y="14"/>
                      </a:lnTo>
                      <a:lnTo>
                        <a:pt x="3" y="14"/>
                      </a:lnTo>
                      <a:lnTo>
                        <a:pt x="3" y="11"/>
                      </a:lnTo>
                      <a:lnTo>
                        <a:pt x="3" y="11"/>
                      </a:lnTo>
                      <a:lnTo>
                        <a:pt x="3" y="11"/>
                      </a:lnTo>
                      <a:lnTo>
                        <a:pt x="3" y="11"/>
                      </a:ln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26" name="Freeform 23">
                  <a:extLst>
                    <a:ext uri="{FF2B5EF4-FFF2-40B4-BE49-F238E27FC236}">
                      <a16:creationId xmlns:a16="http://schemas.microsoft.com/office/drawing/2014/main" id="{3B5F404E-015C-7885-86A8-31191E19F3A2}"/>
                    </a:ext>
                  </a:extLst>
                </p:cNvPr>
                <p:cNvSpPr>
                  <a:spLocks/>
                </p:cNvSpPr>
                <p:nvPr/>
              </p:nvSpPr>
              <p:spPr bwMode="auto">
                <a:xfrm>
                  <a:off x="4200525" y="2576513"/>
                  <a:ext cx="107950" cy="138113"/>
                </a:xfrm>
                <a:custGeom>
                  <a:avLst/>
                  <a:gdLst/>
                  <a:ahLst/>
                  <a:cxnLst>
                    <a:cxn ang="0">
                      <a:pos x="28" y="84"/>
                    </a:cxn>
                    <a:cxn ang="0">
                      <a:pos x="33" y="80"/>
                    </a:cxn>
                    <a:cxn ang="0">
                      <a:pos x="38" y="79"/>
                    </a:cxn>
                    <a:cxn ang="0">
                      <a:pos x="52" y="74"/>
                    </a:cxn>
                    <a:cxn ang="0">
                      <a:pos x="56" y="72"/>
                    </a:cxn>
                    <a:cxn ang="0">
                      <a:pos x="59" y="70"/>
                    </a:cxn>
                    <a:cxn ang="0">
                      <a:pos x="65" y="63"/>
                    </a:cxn>
                    <a:cxn ang="0">
                      <a:pos x="66" y="49"/>
                    </a:cxn>
                    <a:cxn ang="0">
                      <a:pos x="66" y="42"/>
                    </a:cxn>
                    <a:cxn ang="0">
                      <a:pos x="63" y="35"/>
                    </a:cxn>
                    <a:cxn ang="0">
                      <a:pos x="63" y="30"/>
                    </a:cxn>
                    <a:cxn ang="0">
                      <a:pos x="52" y="21"/>
                    </a:cxn>
                    <a:cxn ang="0">
                      <a:pos x="47" y="28"/>
                    </a:cxn>
                    <a:cxn ang="0">
                      <a:pos x="47" y="14"/>
                    </a:cxn>
                    <a:cxn ang="0">
                      <a:pos x="52" y="7"/>
                    </a:cxn>
                    <a:cxn ang="0">
                      <a:pos x="56" y="4"/>
                    </a:cxn>
                    <a:cxn ang="0">
                      <a:pos x="52" y="0"/>
                    </a:cxn>
                    <a:cxn ang="0">
                      <a:pos x="45" y="9"/>
                    </a:cxn>
                    <a:cxn ang="0">
                      <a:pos x="45" y="4"/>
                    </a:cxn>
                    <a:cxn ang="0">
                      <a:pos x="42" y="4"/>
                    </a:cxn>
                    <a:cxn ang="0">
                      <a:pos x="37" y="6"/>
                    </a:cxn>
                    <a:cxn ang="0">
                      <a:pos x="37" y="11"/>
                    </a:cxn>
                    <a:cxn ang="0">
                      <a:pos x="33" y="13"/>
                    </a:cxn>
                    <a:cxn ang="0">
                      <a:pos x="33" y="18"/>
                    </a:cxn>
                    <a:cxn ang="0">
                      <a:pos x="38" y="18"/>
                    </a:cxn>
                    <a:cxn ang="0">
                      <a:pos x="33" y="23"/>
                    </a:cxn>
                    <a:cxn ang="0">
                      <a:pos x="23" y="27"/>
                    </a:cxn>
                    <a:cxn ang="0">
                      <a:pos x="14" y="23"/>
                    </a:cxn>
                    <a:cxn ang="0">
                      <a:pos x="11" y="25"/>
                    </a:cxn>
                    <a:cxn ang="0">
                      <a:pos x="14" y="30"/>
                    </a:cxn>
                    <a:cxn ang="0">
                      <a:pos x="5" y="30"/>
                    </a:cxn>
                    <a:cxn ang="0">
                      <a:pos x="16" y="35"/>
                    </a:cxn>
                    <a:cxn ang="0">
                      <a:pos x="14" y="39"/>
                    </a:cxn>
                    <a:cxn ang="0">
                      <a:pos x="5" y="42"/>
                    </a:cxn>
                    <a:cxn ang="0">
                      <a:pos x="9" y="44"/>
                    </a:cxn>
                    <a:cxn ang="0">
                      <a:pos x="25" y="47"/>
                    </a:cxn>
                    <a:cxn ang="0">
                      <a:pos x="16" y="54"/>
                    </a:cxn>
                    <a:cxn ang="0">
                      <a:pos x="9" y="63"/>
                    </a:cxn>
                    <a:cxn ang="0">
                      <a:pos x="16" y="61"/>
                    </a:cxn>
                    <a:cxn ang="0">
                      <a:pos x="23" y="60"/>
                    </a:cxn>
                    <a:cxn ang="0">
                      <a:pos x="14" y="63"/>
                    </a:cxn>
                    <a:cxn ang="0">
                      <a:pos x="9" y="67"/>
                    </a:cxn>
                    <a:cxn ang="0">
                      <a:pos x="9" y="70"/>
                    </a:cxn>
                    <a:cxn ang="0">
                      <a:pos x="2" y="70"/>
                    </a:cxn>
                    <a:cxn ang="0">
                      <a:pos x="9" y="72"/>
                    </a:cxn>
                    <a:cxn ang="0">
                      <a:pos x="2" y="79"/>
                    </a:cxn>
                    <a:cxn ang="0">
                      <a:pos x="14" y="79"/>
                    </a:cxn>
                    <a:cxn ang="0">
                      <a:pos x="9" y="84"/>
                    </a:cxn>
                    <a:cxn ang="0">
                      <a:pos x="9" y="84"/>
                    </a:cxn>
                    <a:cxn ang="0">
                      <a:pos x="14" y="87"/>
                    </a:cxn>
                    <a:cxn ang="0">
                      <a:pos x="16" y="87"/>
                    </a:cxn>
                  </a:cxnLst>
                  <a:rect l="0" t="0" r="r" b="b"/>
                  <a:pathLst>
                    <a:path w="68" h="87">
                      <a:moveTo>
                        <a:pt x="16" y="87"/>
                      </a:moveTo>
                      <a:lnTo>
                        <a:pt x="23" y="87"/>
                      </a:lnTo>
                      <a:lnTo>
                        <a:pt x="28" y="84"/>
                      </a:lnTo>
                      <a:lnTo>
                        <a:pt x="33" y="80"/>
                      </a:lnTo>
                      <a:lnTo>
                        <a:pt x="32" y="79"/>
                      </a:lnTo>
                      <a:lnTo>
                        <a:pt x="33" y="80"/>
                      </a:lnTo>
                      <a:lnTo>
                        <a:pt x="33" y="80"/>
                      </a:lnTo>
                      <a:lnTo>
                        <a:pt x="37" y="80"/>
                      </a:lnTo>
                      <a:lnTo>
                        <a:pt x="38" y="79"/>
                      </a:lnTo>
                      <a:lnTo>
                        <a:pt x="42" y="79"/>
                      </a:lnTo>
                      <a:lnTo>
                        <a:pt x="42" y="75"/>
                      </a:lnTo>
                      <a:lnTo>
                        <a:pt x="52" y="74"/>
                      </a:lnTo>
                      <a:lnTo>
                        <a:pt x="54" y="72"/>
                      </a:lnTo>
                      <a:lnTo>
                        <a:pt x="54" y="74"/>
                      </a:lnTo>
                      <a:lnTo>
                        <a:pt x="56" y="72"/>
                      </a:lnTo>
                      <a:lnTo>
                        <a:pt x="59" y="74"/>
                      </a:lnTo>
                      <a:lnTo>
                        <a:pt x="63" y="74"/>
                      </a:lnTo>
                      <a:lnTo>
                        <a:pt x="59" y="70"/>
                      </a:lnTo>
                      <a:lnTo>
                        <a:pt x="61" y="67"/>
                      </a:lnTo>
                      <a:lnTo>
                        <a:pt x="65" y="65"/>
                      </a:lnTo>
                      <a:lnTo>
                        <a:pt x="65" y="63"/>
                      </a:lnTo>
                      <a:lnTo>
                        <a:pt x="66" y="60"/>
                      </a:lnTo>
                      <a:lnTo>
                        <a:pt x="68" y="56"/>
                      </a:lnTo>
                      <a:lnTo>
                        <a:pt x="66" y="49"/>
                      </a:lnTo>
                      <a:lnTo>
                        <a:pt x="65" y="47"/>
                      </a:lnTo>
                      <a:lnTo>
                        <a:pt x="66" y="46"/>
                      </a:lnTo>
                      <a:lnTo>
                        <a:pt x="66" y="42"/>
                      </a:lnTo>
                      <a:lnTo>
                        <a:pt x="65" y="39"/>
                      </a:lnTo>
                      <a:lnTo>
                        <a:pt x="65" y="35"/>
                      </a:lnTo>
                      <a:lnTo>
                        <a:pt x="63" y="35"/>
                      </a:lnTo>
                      <a:lnTo>
                        <a:pt x="65" y="32"/>
                      </a:lnTo>
                      <a:lnTo>
                        <a:pt x="66" y="32"/>
                      </a:lnTo>
                      <a:lnTo>
                        <a:pt x="63" y="30"/>
                      </a:lnTo>
                      <a:lnTo>
                        <a:pt x="59" y="30"/>
                      </a:lnTo>
                      <a:lnTo>
                        <a:pt x="56" y="23"/>
                      </a:lnTo>
                      <a:lnTo>
                        <a:pt x="52" y="21"/>
                      </a:lnTo>
                      <a:lnTo>
                        <a:pt x="51" y="23"/>
                      </a:lnTo>
                      <a:lnTo>
                        <a:pt x="47" y="27"/>
                      </a:lnTo>
                      <a:lnTo>
                        <a:pt x="47" y="28"/>
                      </a:lnTo>
                      <a:lnTo>
                        <a:pt x="38" y="21"/>
                      </a:lnTo>
                      <a:lnTo>
                        <a:pt x="44" y="14"/>
                      </a:lnTo>
                      <a:lnTo>
                        <a:pt x="47" y="14"/>
                      </a:lnTo>
                      <a:lnTo>
                        <a:pt x="47" y="11"/>
                      </a:lnTo>
                      <a:lnTo>
                        <a:pt x="51" y="9"/>
                      </a:lnTo>
                      <a:lnTo>
                        <a:pt x="52" y="7"/>
                      </a:lnTo>
                      <a:lnTo>
                        <a:pt x="51" y="7"/>
                      </a:lnTo>
                      <a:lnTo>
                        <a:pt x="54" y="6"/>
                      </a:lnTo>
                      <a:lnTo>
                        <a:pt x="56" y="4"/>
                      </a:lnTo>
                      <a:lnTo>
                        <a:pt x="52" y="0"/>
                      </a:lnTo>
                      <a:lnTo>
                        <a:pt x="51" y="0"/>
                      </a:lnTo>
                      <a:lnTo>
                        <a:pt x="52" y="0"/>
                      </a:lnTo>
                      <a:lnTo>
                        <a:pt x="47" y="0"/>
                      </a:lnTo>
                      <a:lnTo>
                        <a:pt x="47" y="6"/>
                      </a:lnTo>
                      <a:lnTo>
                        <a:pt x="45" y="9"/>
                      </a:lnTo>
                      <a:lnTo>
                        <a:pt x="47" y="7"/>
                      </a:lnTo>
                      <a:lnTo>
                        <a:pt x="47" y="6"/>
                      </a:lnTo>
                      <a:lnTo>
                        <a:pt x="45" y="4"/>
                      </a:lnTo>
                      <a:lnTo>
                        <a:pt x="44" y="4"/>
                      </a:lnTo>
                      <a:lnTo>
                        <a:pt x="45" y="4"/>
                      </a:lnTo>
                      <a:lnTo>
                        <a:pt x="42" y="4"/>
                      </a:lnTo>
                      <a:lnTo>
                        <a:pt x="40" y="4"/>
                      </a:lnTo>
                      <a:lnTo>
                        <a:pt x="37" y="4"/>
                      </a:lnTo>
                      <a:lnTo>
                        <a:pt x="37" y="6"/>
                      </a:lnTo>
                      <a:lnTo>
                        <a:pt x="37" y="7"/>
                      </a:lnTo>
                      <a:lnTo>
                        <a:pt x="33" y="9"/>
                      </a:lnTo>
                      <a:lnTo>
                        <a:pt x="37" y="11"/>
                      </a:lnTo>
                      <a:lnTo>
                        <a:pt x="37" y="13"/>
                      </a:lnTo>
                      <a:lnTo>
                        <a:pt x="33" y="13"/>
                      </a:lnTo>
                      <a:lnTo>
                        <a:pt x="33" y="13"/>
                      </a:lnTo>
                      <a:lnTo>
                        <a:pt x="32" y="14"/>
                      </a:lnTo>
                      <a:lnTo>
                        <a:pt x="32" y="18"/>
                      </a:lnTo>
                      <a:lnTo>
                        <a:pt x="33" y="18"/>
                      </a:lnTo>
                      <a:lnTo>
                        <a:pt x="33" y="18"/>
                      </a:lnTo>
                      <a:lnTo>
                        <a:pt x="37" y="18"/>
                      </a:lnTo>
                      <a:lnTo>
                        <a:pt x="38" y="18"/>
                      </a:lnTo>
                      <a:lnTo>
                        <a:pt x="37" y="20"/>
                      </a:lnTo>
                      <a:lnTo>
                        <a:pt x="32" y="21"/>
                      </a:lnTo>
                      <a:lnTo>
                        <a:pt x="33" y="23"/>
                      </a:lnTo>
                      <a:lnTo>
                        <a:pt x="28" y="25"/>
                      </a:lnTo>
                      <a:lnTo>
                        <a:pt x="25" y="23"/>
                      </a:lnTo>
                      <a:lnTo>
                        <a:pt x="23" y="27"/>
                      </a:lnTo>
                      <a:lnTo>
                        <a:pt x="21" y="23"/>
                      </a:lnTo>
                      <a:lnTo>
                        <a:pt x="14" y="21"/>
                      </a:lnTo>
                      <a:lnTo>
                        <a:pt x="14" y="23"/>
                      </a:lnTo>
                      <a:lnTo>
                        <a:pt x="9" y="21"/>
                      </a:lnTo>
                      <a:lnTo>
                        <a:pt x="9" y="27"/>
                      </a:lnTo>
                      <a:lnTo>
                        <a:pt x="11" y="25"/>
                      </a:lnTo>
                      <a:lnTo>
                        <a:pt x="11" y="27"/>
                      </a:lnTo>
                      <a:lnTo>
                        <a:pt x="14" y="28"/>
                      </a:lnTo>
                      <a:lnTo>
                        <a:pt x="14" y="30"/>
                      </a:lnTo>
                      <a:lnTo>
                        <a:pt x="11" y="32"/>
                      </a:lnTo>
                      <a:lnTo>
                        <a:pt x="11" y="30"/>
                      </a:lnTo>
                      <a:lnTo>
                        <a:pt x="5" y="30"/>
                      </a:lnTo>
                      <a:lnTo>
                        <a:pt x="11" y="32"/>
                      </a:lnTo>
                      <a:lnTo>
                        <a:pt x="14" y="32"/>
                      </a:lnTo>
                      <a:lnTo>
                        <a:pt x="16" y="35"/>
                      </a:lnTo>
                      <a:lnTo>
                        <a:pt x="11" y="35"/>
                      </a:lnTo>
                      <a:lnTo>
                        <a:pt x="11" y="37"/>
                      </a:lnTo>
                      <a:lnTo>
                        <a:pt x="14" y="39"/>
                      </a:lnTo>
                      <a:lnTo>
                        <a:pt x="9" y="39"/>
                      </a:lnTo>
                      <a:lnTo>
                        <a:pt x="9" y="40"/>
                      </a:lnTo>
                      <a:lnTo>
                        <a:pt x="5" y="42"/>
                      </a:lnTo>
                      <a:lnTo>
                        <a:pt x="9" y="44"/>
                      </a:lnTo>
                      <a:lnTo>
                        <a:pt x="11" y="42"/>
                      </a:lnTo>
                      <a:lnTo>
                        <a:pt x="9" y="44"/>
                      </a:lnTo>
                      <a:lnTo>
                        <a:pt x="14" y="44"/>
                      </a:lnTo>
                      <a:lnTo>
                        <a:pt x="14" y="47"/>
                      </a:lnTo>
                      <a:lnTo>
                        <a:pt x="25" y="47"/>
                      </a:lnTo>
                      <a:lnTo>
                        <a:pt x="21" y="49"/>
                      </a:lnTo>
                      <a:lnTo>
                        <a:pt x="19" y="49"/>
                      </a:lnTo>
                      <a:lnTo>
                        <a:pt x="16" y="54"/>
                      </a:lnTo>
                      <a:lnTo>
                        <a:pt x="18" y="54"/>
                      </a:lnTo>
                      <a:lnTo>
                        <a:pt x="14" y="58"/>
                      </a:lnTo>
                      <a:lnTo>
                        <a:pt x="9" y="63"/>
                      </a:lnTo>
                      <a:lnTo>
                        <a:pt x="11" y="63"/>
                      </a:lnTo>
                      <a:lnTo>
                        <a:pt x="14" y="60"/>
                      </a:lnTo>
                      <a:lnTo>
                        <a:pt x="16" y="61"/>
                      </a:lnTo>
                      <a:lnTo>
                        <a:pt x="21" y="61"/>
                      </a:lnTo>
                      <a:lnTo>
                        <a:pt x="23" y="60"/>
                      </a:lnTo>
                      <a:lnTo>
                        <a:pt x="23" y="60"/>
                      </a:lnTo>
                      <a:lnTo>
                        <a:pt x="25" y="61"/>
                      </a:lnTo>
                      <a:lnTo>
                        <a:pt x="19" y="63"/>
                      </a:lnTo>
                      <a:lnTo>
                        <a:pt x="14" y="63"/>
                      </a:lnTo>
                      <a:lnTo>
                        <a:pt x="14" y="65"/>
                      </a:lnTo>
                      <a:lnTo>
                        <a:pt x="9" y="67"/>
                      </a:lnTo>
                      <a:lnTo>
                        <a:pt x="9" y="67"/>
                      </a:lnTo>
                      <a:lnTo>
                        <a:pt x="9" y="70"/>
                      </a:lnTo>
                      <a:lnTo>
                        <a:pt x="11" y="70"/>
                      </a:lnTo>
                      <a:lnTo>
                        <a:pt x="9" y="70"/>
                      </a:lnTo>
                      <a:lnTo>
                        <a:pt x="5" y="67"/>
                      </a:lnTo>
                      <a:lnTo>
                        <a:pt x="5" y="70"/>
                      </a:lnTo>
                      <a:lnTo>
                        <a:pt x="2" y="70"/>
                      </a:lnTo>
                      <a:lnTo>
                        <a:pt x="0" y="70"/>
                      </a:lnTo>
                      <a:lnTo>
                        <a:pt x="0" y="72"/>
                      </a:lnTo>
                      <a:lnTo>
                        <a:pt x="9" y="72"/>
                      </a:lnTo>
                      <a:lnTo>
                        <a:pt x="5" y="74"/>
                      </a:lnTo>
                      <a:lnTo>
                        <a:pt x="2" y="75"/>
                      </a:lnTo>
                      <a:lnTo>
                        <a:pt x="2" y="79"/>
                      </a:lnTo>
                      <a:lnTo>
                        <a:pt x="2" y="79"/>
                      </a:lnTo>
                      <a:lnTo>
                        <a:pt x="5" y="80"/>
                      </a:lnTo>
                      <a:lnTo>
                        <a:pt x="14" y="79"/>
                      </a:lnTo>
                      <a:lnTo>
                        <a:pt x="5" y="80"/>
                      </a:lnTo>
                      <a:lnTo>
                        <a:pt x="2" y="84"/>
                      </a:lnTo>
                      <a:lnTo>
                        <a:pt x="9" y="84"/>
                      </a:lnTo>
                      <a:lnTo>
                        <a:pt x="14" y="80"/>
                      </a:lnTo>
                      <a:lnTo>
                        <a:pt x="14" y="84"/>
                      </a:lnTo>
                      <a:lnTo>
                        <a:pt x="9" y="84"/>
                      </a:lnTo>
                      <a:lnTo>
                        <a:pt x="11" y="84"/>
                      </a:lnTo>
                      <a:lnTo>
                        <a:pt x="9" y="87"/>
                      </a:lnTo>
                      <a:lnTo>
                        <a:pt x="14" y="87"/>
                      </a:lnTo>
                      <a:lnTo>
                        <a:pt x="16" y="87"/>
                      </a:lnTo>
                      <a:lnTo>
                        <a:pt x="16" y="87"/>
                      </a:lnTo>
                      <a:lnTo>
                        <a:pt x="16" y="87"/>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27" name="Freeform 24">
                  <a:extLst>
                    <a:ext uri="{FF2B5EF4-FFF2-40B4-BE49-F238E27FC236}">
                      <a16:creationId xmlns:a16="http://schemas.microsoft.com/office/drawing/2014/main" id="{ABA82858-39F2-665F-8B35-294FA549D58B}"/>
                    </a:ext>
                  </a:extLst>
                </p:cNvPr>
                <p:cNvSpPr>
                  <a:spLocks noEditPoints="1"/>
                </p:cNvSpPr>
                <p:nvPr/>
              </p:nvSpPr>
              <p:spPr bwMode="auto">
                <a:xfrm>
                  <a:off x="4260850" y="2351088"/>
                  <a:ext cx="231775" cy="436563"/>
                </a:xfrm>
                <a:custGeom>
                  <a:avLst/>
                  <a:gdLst/>
                  <a:ahLst/>
                  <a:cxnLst>
                    <a:cxn ang="0">
                      <a:pos x="9" y="153"/>
                    </a:cxn>
                    <a:cxn ang="0">
                      <a:pos x="39" y="160"/>
                    </a:cxn>
                    <a:cxn ang="0">
                      <a:pos x="28" y="176"/>
                    </a:cxn>
                    <a:cxn ang="0">
                      <a:pos x="106" y="5"/>
                    </a:cxn>
                    <a:cxn ang="0">
                      <a:pos x="98" y="12"/>
                    </a:cxn>
                    <a:cxn ang="0">
                      <a:pos x="103" y="10"/>
                    </a:cxn>
                    <a:cxn ang="0">
                      <a:pos x="103" y="14"/>
                    </a:cxn>
                    <a:cxn ang="0">
                      <a:pos x="136" y="235"/>
                    </a:cxn>
                    <a:cxn ang="0">
                      <a:pos x="103" y="259"/>
                    </a:cxn>
                    <a:cxn ang="0">
                      <a:pos x="44" y="130"/>
                    </a:cxn>
                    <a:cxn ang="0">
                      <a:pos x="20" y="116"/>
                    </a:cxn>
                    <a:cxn ang="0">
                      <a:pos x="32" y="106"/>
                    </a:cxn>
                    <a:cxn ang="0">
                      <a:pos x="27" y="102"/>
                    </a:cxn>
                    <a:cxn ang="0">
                      <a:pos x="70" y="56"/>
                    </a:cxn>
                    <a:cxn ang="0">
                      <a:pos x="66" y="59"/>
                    </a:cxn>
                    <a:cxn ang="0">
                      <a:pos x="23" y="76"/>
                    </a:cxn>
                    <a:cxn ang="0">
                      <a:pos x="20" y="80"/>
                    </a:cxn>
                    <a:cxn ang="0">
                      <a:pos x="18" y="89"/>
                    </a:cxn>
                    <a:cxn ang="0">
                      <a:pos x="18" y="92"/>
                    </a:cxn>
                    <a:cxn ang="0">
                      <a:pos x="13" y="102"/>
                    </a:cxn>
                    <a:cxn ang="0">
                      <a:pos x="16" y="101"/>
                    </a:cxn>
                    <a:cxn ang="0">
                      <a:pos x="28" y="92"/>
                    </a:cxn>
                    <a:cxn ang="0">
                      <a:pos x="32" y="102"/>
                    </a:cxn>
                    <a:cxn ang="0">
                      <a:pos x="30" y="120"/>
                    </a:cxn>
                    <a:cxn ang="0">
                      <a:pos x="32" y="134"/>
                    </a:cxn>
                    <a:cxn ang="0">
                      <a:pos x="40" y="142"/>
                    </a:cxn>
                    <a:cxn ang="0">
                      <a:pos x="56" y="189"/>
                    </a:cxn>
                    <a:cxn ang="0">
                      <a:pos x="51" y="176"/>
                    </a:cxn>
                    <a:cxn ang="0">
                      <a:pos x="49" y="262"/>
                    </a:cxn>
                    <a:cxn ang="0">
                      <a:pos x="66" y="261"/>
                    </a:cxn>
                    <a:cxn ang="0">
                      <a:pos x="100" y="256"/>
                    </a:cxn>
                    <a:cxn ang="0">
                      <a:pos x="129" y="250"/>
                    </a:cxn>
                    <a:cxn ang="0">
                      <a:pos x="136" y="238"/>
                    </a:cxn>
                    <a:cxn ang="0">
                      <a:pos x="134" y="229"/>
                    </a:cxn>
                    <a:cxn ang="0">
                      <a:pos x="141" y="222"/>
                    </a:cxn>
                    <a:cxn ang="0">
                      <a:pos x="120" y="203"/>
                    </a:cxn>
                    <a:cxn ang="0">
                      <a:pos x="110" y="181"/>
                    </a:cxn>
                    <a:cxn ang="0">
                      <a:pos x="113" y="170"/>
                    </a:cxn>
                    <a:cxn ang="0">
                      <a:pos x="84" y="130"/>
                    </a:cxn>
                    <a:cxn ang="0">
                      <a:pos x="72" y="125"/>
                    </a:cxn>
                    <a:cxn ang="0">
                      <a:pos x="79" y="111"/>
                    </a:cxn>
                    <a:cxn ang="0">
                      <a:pos x="77" y="87"/>
                    </a:cxn>
                    <a:cxn ang="0">
                      <a:pos x="60" y="87"/>
                    </a:cxn>
                    <a:cxn ang="0">
                      <a:pos x="72" y="64"/>
                    </a:cxn>
                    <a:cxn ang="0">
                      <a:pos x="49" y="66"/>
                    </a:cxn>
                    <a:cxn ang="0">
                      <a:pos x="44" y="83"/>
                    </a:cxn>
                    <a:cxn ang="0">
                      <a:pos x="40" y="92"/>
                    </a:cxn>
                    <a:cxn ang="0">
                      <a:pos x="39" y="97"/>
                    </a:cxn>
                    <a:cxn ang="0">
                      <a:pos x="33" y="109"/>
                    </a:cxn>
                    <a:cxn ang="0">
                      <a:pos x="44" y="111"/>
                    </a:cxn>
                    <a:cxn ang="0">
                      <a:pos x="37" y="137"/>
                    </a:cxn>
                    <a:cxn ang="0">
                      <a:pos x="40" y="127"/>
                    </a:cxn>
                    <a:cxn ang="0">
                      <a:pos x="47" y="134"/>
                    </a:cxn>
                    <a:cxn ang="0">
                      <a:pos x="54" y="160"/>
                    </a:cxn>
                    <a:cxn ang="0">
                      <a:pos x="68" y="170"/>
                    </a:cxn>
                    <a:cxn ang="0">
                      <a:pos x="80" y="191"/>
                    </a:cxn>
                    <a:cxn ang="0">
                      <a:pos x="54" y="202"/>
                    </a:cxn>
                    <a:cxn ang="0">
                      <a:pos x="56" y="219"/>
                    </a:cxn>
                    <a:cxn ang="0">
                      <a:pos x="46" y="235"/>
                    </a:cxn>
                    <a:cxn ang="0">
                      <a:pos x="66" y="238"/>
                    </a:cxn>
                    <a:cxn ang="0">
                      <a:pos x="68" y="243"/>
                    </a:cxn>
                    <a:cxn ang="0">
                      <a:pos x="40" y="266"/>
                    </a:cxn>
                  </a:cxnLst>
                  <a:rect l="0" t="0" r="r" b="b"/>
                  <a:pathLst>
                    <a:path w="146" h="275">
                      <a:moveTo>
                        <a:pt x="28" y="176"/>
                      </a:moveTo>
                      <a:lnTo>
                        <a:pt x="27" y="174"/>
                      </a:lnTo>
                      <a:lnTo>
                        <a:pt x="23" y="174"/>
                      </a:lnTo>
                      <a:lnTo>
                        <a:pt x="20" y="167"/>
                      </a:lnTo>
                      <a:lnTo>
                        <a:pt x="14" y="165"/>
                      </a:lnTo>
                      <a:lnTo>
                        <a:pt x="13" y="167"/>
                      </a:lnTo>
                      <a:lnTo>
                        <a:pt x="11" y="170"/>
                      </a:lnTo>
                      <a:lnTo>
                        <a:pt x="9" y="170"/>
                      </a:lnTo>
                      <a:lnTo>
                        <a:pt x="0" y="165"/>
                      </a:lnTo>
                      <a:lnTo>
                        <a:pt x="6" y="156"/>
                      </a:lnTo>
                      <a:lnTo>
                        <a:pt x="9" y="156"/>
                      </a:lnTo>
                      <a:lnTo>
                        <a:pt x="9" y="153"/>
                      </a:lnTo>
                      <a:lnTo>
                        <a:pt x="13" y="151"/>
                      </a:lnTo>
                      <a:lnTo>
                        <a:pt x="14" y="151"/>
                      </a:lnTo>
                      <a:lnTo>
                        <a:pt x="18" y="151"/>
                      </a:lnTo>
                      <a:lnTo>
                        <a:pt x="18" y="148"/>
                      </a:lnTo>
                      <a:lnTo>
                        <a:pt x="20" y="148"/>
                      </a:lnTo>
                      <a:lnTo>
                        <a:pt x="23" y="148"/>
                      </a:lnTo>
                      <a:lnTo>
                        <a:pt x="28" y="148"/>
                      </a:lnTo>
                      <a:lnTo>
                        <a:pt x="30" y="148"/>
                      </a:lnTo>
                      <a:lnTo>
                        <a:pt x="30" y="151"/>
                      </a:lnTo>
                      <a:lnTo>
                        <a:pt x="35" y="158"/>
                      </a:lnTo>
                      <a:lnTo>
                        <a:pt x="33" y="160"/>
                      </a:lnTo>
                      <a:lnTo>
                        <a:pt x="39" y="160"/>
                      </a:lnTo>
                      <a:lnTo>
                        <a:pt x="39" y="169"/>
                      </a:lnTo>
                      <a:lnTo>
                        <a:pt x="37" y="162"/>
                      </a:lnTo>
                      <a:lnTo>
                        <a:pt x="35" y="162"/>
                      </a:lnTo>
                      <a:lnTo>
                        <a:pt x="37" y="165"/>
                      </a:lnTo>
                      <a:lnTo>
                        <a:pt x="35" y="167"/>
                      </a:lnTo>
                      <a:lnTo>
                        <a:pt x="39" y="169"/>
                      </a:lnTo>
                      <a:lnTo>
                        <a:pt x="37" y="170"/>
                      </a:lnTo>
                      <a:lnTo>
                        <a:pt x="33" y="170"/>
                      </a:lnTo>
                      <a:lnTo>
                        <a:pt x="33" y="170"/>
                      </a:lnTo>
                      <a:lnTo>
                        <a:pt x="30" y="176"/>
                      </a:lnTo>
                      <a:lnTo>
                        <a:pt x="28" y="174"/>
                      </a:lnTo>
                      <a:lnTo>
                        <a:pt x="28" y="176"/>
                      </a:lnTo>
                      <a:lnTo>
                        <a:pt x="28" y="176"/>
                      </a:lnTo>
                      <a:lnTo>
                        <a:pt x="28" y="176"/>
                      </a:lnTo>
                      <a:lnTo>
                        <a:pt x="28" y="176"/>
                      </a:lnTo>
                      <a:lnTo>
                        <a:pt x="28" y="176"/>
                      </a:lnTo>
                      <a:close/>
                      <a:moveTo>
                        <a:pt x="100" y="24"/>
                      </a:moveTo>
                      <a:lnTo>
                        <a:pt x="101" y="23"/>
                      </a:lnTo>
                      <a:lnTo>
                        <a:pt x="101" y="24"/>
                      </a:lnTo>
                      <a:lnTo>
                        <a:pt x="100" y="24"/>
                      </a:lnTo>
                      <a:lnTo>
                        <a:pt x="100" y="24"/>
                      </a:lnTo>
                      <a:lnTo>
                        <a:pt x="100" y="24"/>
                      </a:lnTo>
                      <a:lnTo>
                        <a:pt x="100" y="24"/>
                      </a:lnTo>
                      <a:close/>
                      <a:moveTo>
                        <a:pt x="106" y="5"/>
                      </a:moveTo>
                      <a:lnTo>
                        <a:pt x="103" y="3"/>
                      </a:lnTo>
                      <a:lnTo>
                        <a:pt x="106" y="0"/>
                      </a:lnTo>
                      <a:lnTo>
                        <a:pt x="106" y="5"/>
                      </a:lnTo>
                      <a:lnTo>
                        <a:pt x="106" y="5"/>
                      </a:lnTo>
                      <a:lnTo>
                        <a:pt x="106" y="5"/>
                      </a:lnTo>
                      <a:lnTo>
                        <a:pt x="106" y="5"/>
                      </a:lnTo>
                      <a:close/>
                      <a:moveTo>
                        <a:pt x="98" y="12"/>
                      </a:moveTo>
                      <a:lnTo>
                        <a:pt x="98" y="9"/>
                      </a:lnTo>
                      <a:lnTo>
                        <a:pt x="96" y="9"/>
                      </a:lnTo>
                      <a:lnTo>
                        <a:pt x="96" y="12"/>
                      </a:lnTo>
                      <a:lnTo>
                        <a:pt x="96" y="12"/>
                      </a:lnTo>
                      <a:lnTo>
                        <a:pt x="98" y="12"/>
                      </a:lnTo>
                      <a:lnTo>
                        <a:pt x="98" y="12"/>
                      </a:lnTo>
                      <a:lnTo>
                        <a:pt x="98" y="12"/>
                      </a:lnTo>
                      <a:lnTo>
                        <a:pt x="98" y="12"/>
                      </a:lnTo>
                      <a:close/>
                      <a:moveTo>
                        <a:pt x="103" y="10"/>
                      </a:moveTo>
                      <a:lnTo>
                        <a:pt x="100" y="9"/>
                      </a:lnTo>
                      <a:lnTo>
                        <a:pt x="101" y="7"/>
                      </a:lnTo>
                      <a:lnTo>
                        <a:pt x="101" y="3"/>
                      </a:lnTo>
                      <a:lnTo>
                        <a:pt x="103" y="5"/>
                      </a:lnTo>
                      <a:lnTo>
                        <a:pt x="103" y="9"/>
                      </a:lnTo>
                      <a:lnTo>
                        <a:pt x="103" y="10"/>
                      </a:lnTo>
                      <a:lnTo>
                        <a:pt x="103" y="10"/>
                      </a:lnTo>
                      <a:lnTo>
                        <a:pt x="103" y="10"/>
                      </a:lnTo>
                      <a:lnTo>
                        <a:pt x="103" y="10"/>
                      </a:lnTo>
                      <a:close/>
                      <a:moveTo>
                        <a:pt x="101" y="21"/>
                      </a:moveTo>
                      <a:lnTo>
                        <a:pt x="100" y="19"/>
                      </a:lnTo>
                      <a:lnTo>
                        <a:pt x="94" y="17"/>
                      </a:lnTo>
                      <a:lnTo>
                        <a:pt x="93" y="16"/>
                      </a:lnTo>
                      <a:lnTo>
                        <a:pt x="96" y="16"/>
                      </a:lnTo>
                      <a:lnTo>
                        <a:pt x="100" y="16"/>
                      </a:lnTo>
                      <a:lnTo>
                        <a:pt x="100" y="14"/>
                      </a:lnTo>
                      <a:lnTo>
                        <a:pt x="100" y="12"/>
                      </a:lnTo>
                      <a:lnTo>
                        <a:pt x="100" y="12"/>
                      </a:lnTo>
                      <a:lnTo>
                        <a:pt x="101" y="12"/>
                      </a:lnTo>
                      <a:lnTo>
                        <a:pt x="103" y="14"/>
                      </a:lnTo>
                      <a:lnTo>
                        <a:pt x="103" y="16"/>
                      </a:lnTo>
                      <a:lnTo>
                        <a:pt x="103" y="17"/>
                      </a:lnTo>
                      <a:lnTo>
                        <a:pt x="101" y="19"/>
                      </a:lnTo>
                      <a:lnTo>
                        <a:pt x="103" y="23"/>
                      </a:lnTo>
                      <a:lnTo>
                        <a:pt x="101" y="21"/>
                      </a:lnTo>
                      <a:lnTo>
                        <a:pt x="101" y="21"/>
                      </a:lnTo>
                      <a:lnTo>
                        <a:pt x="101" y="21"/>
                      </a:lnTo>
                      <a:lnTo>
                        <a:pt x="101" y="21"/>
                      </a:lnTo>
                      <a:close/>
                      <a:moveTo>
                        <a:pt x="133" y="238"/>
                      </a:moveTo>
                      <a:lnTo>
                        <a:pt x="134" y="238"/>
                      </a:lnTo>
                      <a:lnTo>
                        <a:pt x="136" y="238"/>
                      </a:lnTo>
                      <a:lnTo>
                        <a:pt x="136" y="235"/>
                      </a:lnTo>
                      <a:lnTo>
                        <a:pt x="134" y="235"/>
                      </a:lnTo>
                      <a:lnTo>
                        <a:pt x="133" y="238"/>
                      </a:lnTo>
                      <a:lnTo>
                        <a:pt x="133" y="238"/>
                      </a:lnTo>
                      <a:lnTo>
                        <a:pt x="133" y="238"/>
                      </a:lnTo>
                      <a:lnTo>
                        <a:pt x="133" y="238"/>
                      </a:lnTo>
                      <a:close/>
                      <a:moveTo>
                        <a:pt x="98" y="256"/>
                      </a:moveTo>
                      <a:lnTo>
                        <a:pt x="103" y="254"/>
                      </a:lnTo>
                      <a:lnTo>
                        <a:pt x="103" y="256"/>
                      </a:lnTo>
                      <a:lnTo>
                        <a:pt x="106" y="256"/>
                      </a:lnTo>
                      <a:lnTo>
                        <a:pt x="106" y="257"/>
                      </a:lnTo>
                      <a:lnTo>
                        <a:pt x="106" y="259"/>
                      </a:lnTo>
                      <a:lnTo>
                        <a:pt x="103" y="259"/>
                      </a:lnTo>
                      <a:lnTo>
                        <a:pt x="101" y="257"/>
                      </a:lnTo>
                      <a:lnTo>
                        <a:pt x="98" y="256"/>
                      </a:lnTo>
                      <a:lnTo>
                        <a:pt x="98" y="256"/>
                      </a:lnTo>
                      <a:lnTo>
                        <a:pt x="98" y="256"/>
                      </a:lnTo>
                      <a:lnTo>
                        <a:pt x="98" y="256"/>
                      </a:lnTo>
                      <a:close/>
                      <a:moveTo>
                        <a:pt x="44" y="130"/>
                      </a:moveTo>
                      <a:lnTo>
                        <a:pt x="44" y="134"/>
                      </a:lnTo>
                      <a:lnTo>
                        <a:pt x="44" y="136"/>
                      </a:lnTo>
                      <a:lnTo>
                        <a:pt x="44" y="132"/>
                      </a:lnTo>
                      <a:lnTo>
                        <a:pt x="44" y="130"/>
                      </a:lnTo>
                      <a:lnTo>
                        <a:pt x="44" y="130"/>
                      </a:lnTo>
                      <a:lnTo>
                        <a:pt x="44" y="130"/>
                      </a:lnTo>
                      <a:lnTo>
                        <a:pt x="44" y="130"/>
                      </a:lnTo>
                      <a:close/>
                      <a:moveTo>
                        <a:pt x="28" y="129"/>
                      </a:moveTo>
                      <a:lnTo>
                        <a:pt x="28" y="125"/>
                      </a:lnTo>
                      <a:lnTo>
                        <a:pt x="30" y="127"/>
                      </a:lnTo>
                      <a:lnTo>
                        <a:pt x="28" y="129"/>
                      </a:lnTo>
                      <a:lnTo>
                        <a:pt x="28" y="129"/>
                      </a:lnTo>
                      <a:lnTo>
                        <a:pt x="28" y="129"/>
                      </a:lnTo>
                      <a:lnTo>
                        <a:pt x="28" y="129"/>
                      </a:lnTo>
                      <a:close/>
                      <a:moveTo>
                        <a:pt x="20" y="116"/>
                      </a:moveTo>
                      <a:lnTo>
                        <a:pt x="20" y="115"/>
                      </a:lnTo>
                      <a:lnTo>
                        <a:pt x="23" y="115"/>
                      </a:lnTo>
                      <a:lnTo>
                        <a:pt x="20" y="116"/>
                      </a:lnTo>
                      <a:lnTo>
                        <a:pt x="20" y="116"/>
                      </a:lnTo>
                      <a:lnTo>
                        <a:pt x="20" y="116"/>
                      </a:lnTo>
                      <a:lnTo>
                        <a:pt x="20" y="116"/>
                      </a:lnTo>
                      <a:close/>
                      <a:moveTo>
                        <a:pt x="23" y="115"/>
                      </a:moveTo>
                      <a:lnTo>
                        <a:pt x="27" y="111"/>
                      </a:lnTo>
                      <a:lnTo>
                        <a:pt x="27" y="111"/>
                      </a:lnTo>
                      <a:lnTo>
                        <a:pt x="23" y="115"/>
                      </a:lnTo>
                      <a:lnTo>
                        <a:pt x="23" y="115"/>
                      </a:lnTo>
                      <a:lnTo>
                        <a:pt x="23" y="115"/>
                      </a:lnTo>
                      <a:lnTo>
                        <a:pt x="23" y="115"/>
                      </a:lnTo>
                      <a:close/>
                      <a:moveTo>
                        <a:pt x="30" y="108"/>
                      </a:moveTo>
                      <a:lnTo>
                        <a:pt x="32" y="106"/>
                      </a:lnTo>
                      <a:lnTo>
                        <a:pt x="30" y="106"/>
                      </a:lnTo>
                      <a:lnTo>
                        <a:pt x="30" y="108"/>
                      </a:lnTo>
                      <a:lnTo>
                        <a:pt x="30" y="108"/>
                      </a:lnTo>
                      <a:lnTo>
                        <a:pt x="30" y="108"/>
                      </a:lnTo>
                      <a:lnTo>
                        <a:pt x="30" y="108"/>
                      </a:lnTo>
                      <a:close/>
                      <a:moveTo>
                        <a:pt x="27" y="102"/>
                      </a:moveTo>
                      <a:lnTo>
                        <a:pt x="28" y="106"/>
                      </a:lnTo>
                      <a:lnTo>
                        <a:pt x="28" y="104"/>
                      </a:lnTo>
                      <a:lnTo>
                        <a:pt x="28" y="102"/>
                      </a:lnTo>
                      <a:lnTo>
                        <a:pt x="27" y="102"/>
                      </a:lnTo>
                      <a:lnTo>
                        <a:pt x="27" y="102"/>
                      </a:lnTo>
                      <a:lnTo>
                        <a:pt x="27" y="102"/>
                      </a:lnTo>
                      <a:lnTo>
                        <a:pt x="27" y="102"/>
                      </a:lnTo>
                      <a:close/>
                      <a:moveTo>
                        <a:pt x="70" y="52"/>
                      </a:moveTo>
                      <a:lnTo>
                        <a:pt x="72" y="52"/>
                      </a:lnTo>
                      <a:lnTo>
                        <a:pt x="72" y="52"/>
                      </a:lnTo>
                      <a:lnTo>
                        <a:pt x="70" y="52"/>
                      </a:lnTo>
                      <a:lnTo>
                        <a:pt x="70" y="52"/>
                      </a:lnTo>
                      <a:lnTo>
                        <a:pt x="70" y="52"/>
                      </a:lnTo>
                      <a:lnTo>
                        <a:pt x="70" y="52"/>
                      </a:lnTo>
                      <a:close/>
                      <a:moveTo>
                        <a:pt x="66" y="52"/>
                      </a:moveTo>
                      <a:lnTo>
                        <a:pt x="68" y="52"/>
                      </a:lnTo>
                      <a:lnTo>
                        <a:pt x="72" y="56"/>
                      </a:lnTo>
                      <a:lnTo>
                        <a:pt x="70" y="56"/>
                      </a:lnTo>
                      <a:lnTo>
                        <a:pt x="73" y="56"/>
                      </a:lnTo>
                      <a:lnTo>
                        <a:pt x="73" y="59"/>
                      </a:lnTo>
                      <a:lnTo>
                        <a:pt x="72" y="59"/>
                      </a:lnTo>
                      <a:lnTo>
                        <a:pt x="68" y="59"/>
                      </a:lnTo>
                      <a:lnTo>
                        <a:pt x="68" y="56"/>
                      </a:lnTo>
                      <a:lnTo>
                        <a:pt x="66" y="59"/>
                      </a:lnTo>
                      <a:lnTo>
                        <a:pt x="66" y="56"/>
                      </a:lnTo>
                      <a:lnTo>
                        <a:pt x="66" y="52"/>
                      </a:lnTo>
                      <a:lnTo>
                        <a:pt x="66" y="52"/>
                      </a:lnTo>
                      <a:lnTo>
                        <a:pt x="66" y="52"/>
                      </a:lnTo>
                      <a:lnTo>
                        <a:pt x="66" y="52"/>
                      </a:lnTo>
                      <a:close/>
                      <a:moveTo>
                        <a:pt x="66" y="59"/>
                      </a:moveTo>
                      <a:lnTo>
                        <a:pt x="68" y="61"/>
                      </a:lnTo>
                      <a:lnTo>
                        <a:pt x="68" y="59"/>
                      </a:lnTo>
                      <a:lnTo>
                        <a:pt x="68" y="59"/>
                      </a:lnTo>
                      <a:lnTo>
                        <a:pt x="66" y="59"/>
                      </a:lnTo>
                      <a:lnTo>
                        <a:pt x="66" y="59"/>
                      </a:lnTo>
                      <a:lnTo>
                        <a:pt x="66" y="59"/>
                      </a:lnTo>
                      <a:lnTo>
                        <a:pt x="66" y="59"/>
                      </a:lnTo>
                      <a:close/>
                      <a:moveTo>
                        <a:pt x="20" y="80"/>
                      </a:moveTo>
                      <a:lnTo>
                        <a:pt x="21" y="78"/>
                      </a:lnTo>
                      <a:lnTo>
                        <a:pt x="20" y="76"/>
                      </a:lnTo>
                      <a:lnTo>
                        <a:pt x="21" y="75"/>
                      </a:lnTo>
                      <a:lnTo>
                        <a:pt x="23" y="76"/>
                      </a:lnTo>
                      <a:lnTo>
                        <a:pt x="23" y="73"/>
                      </a:lnTo>
                      <a:lnTo>
                        <a:pt x="30" y="68"/>
                      </a:lnTo>
                      <a:lnTo>
                        <a:pt x="30" y="71"/>
                      </a:lnTo>
                      <a:lnTo>
                        <a:pt x="28" y="75"/>
                      </a:lnTo>
                      <a:lnTo>
                        <a:pt x="27" y="78"/>
                      </a:lnTo>
                      <a:lnTo>
                        <a:pt x="28" y="78"/>
                      </a:lnTo>
                      <a:lnTo>
                        <a:pt x="27" y="82"/>
                      </a:lnTo>
                      <a:lnTo>
                        <a:pt x="23" y="80"/>
                      </a:lnTo>
                      <a:lnTo>
                        <a:pt x="21" y="82"/>
                      </a:lnTo>
                      <a:lnTo>
                        <a:pt x="20" y="80"/>
                      </a:lnTo>
                      <a:lnTo>
                        <a:pt x="20" y="80"/>
                      </a:lnTo>
                      <a:lnTo>
                        <a:pt x="20" y="80"/>
                      </a:lnTo>
                      <a:lnTo>
                        <a:pt x="20" y="80"/>
                      </a:lnTo>
                      <a:close/>
                      <a:moveTo>
                        <a:pt x="20" y="83"/>
                      </a:moveTo>
                      <a:lnTo>
                        <a:pt x="21" y="87"/>
                      </a:lnTo>
                      <a:lnTo>
                        <a:pt x="23" y="83"/>
                      </a:lnTo>
                      <a:lnTo>
                        <a:pt x="23" y="82"/>
                      </a:lnTo>
                      <a:lnTo>
                        <a:pt x="21" y="83"/>
                      </a:lnTo>
                      <a:lnTo>
                        <a:pt x="20" y="83"/>
                      </a:lnTo>
                      <a:lnTo>
                        <a:pt x="20" y="83"/>
                      </a:lnTo>
                      <a:lnTo>
                        <a:pt x="20" y="83"/>
                      </a:lnTo>
                      <a:lnTo>
                        <a:pt x="20" y="83"/>
                      </a:lnTo>
                      <a:lnTo>
                        <a:pt x="20" y="83"/>
                      </a:lnTo>
                      <a:close/>
                      <a:moveTo>
                        <a:pt x="18" y="89"/>
                      </a:moveTo>
                      <a:lnTo>
                        <a:pt x="14" y="92"/>
                      </a:lnTo>
                      <a:lnTo>
                        <a:pt x="13" y="87"/>
                      </a:lnTo>
                      <a:lnTo>
                        <a:pt x="14" y="87"/>
                      </a:lnTo>
                      <a:lnTo>
                        <a:pt x="18" y="87"/>
                      </a:lnTo>
                      <a:lnTo>
                        <a:pt x="18" y="89"/>
                      </a:lnTo>
                      <a:lnTo>
                        <a:pt x="18" y="89"/>
                      </a:lnTo>
                      <a:lnTo>
                        <a:pt x="18" y="89"/>
                      </a:lnTo>
                      <a:lnTo>
                        <a:pt x="18" y="89"/>
                      </a:lnTo>
                      <a:close/>
                      <a:moveTo>
                        <a:pt x="16" y="94"/>
                      </a:moveTo>
                      <a:lnTo>
                        <a:pt x="14" y="92"/>
                      </a:lnTo>
                      <a:lnTo>
                        <a:pt x="14" y="92"/>
                      </a:lnTo>
                      <a:lnTo>
                        <a:pt x="18" y="92"/>
                      </a:lnTo>
                      <a:lnTo>
                        <a:pt x="16" y="94"/>
                      </a:lnTo>
                      <a:lnTo>
                        <a:pt x="16" y="94"/>
                      </a:lnTo>
                      <a:lnTo>
                        <a:pt x="16" y="94"/>
                      </a:lnTo>
                      <a:lnTo>
                        <a:pt x="16" y="94"/>
                      </a:lnTo>
                      <a:close/>
                      <a:moveTo>
                        <a:pt x="13" y="102"/>
                      </a:moveTo>
                      <a:lnTo>
                        <a:pt x="14" y="104"/>
                      </a:lnTo>
                      <a:lnTo>
                        <a:pt x="11" y="106"/>
                      </a:lnTo>
                      <a:lnTo>
                        <a:pt x="11" y="104"/>
                      </a:lnTo>
                      <a:lnTo>
                        <a:pt x="13" y="102"/>
                      </a:lnTo>
                      <a:lnTo>
                        <a:pt x="13" y="102"/>
                      </a:lnTo>
                      <a:lnTo>
                        <a:pt x="13" y="102"/>
                      </a:lnTo>
                      <a:lnTo>
                        <a:pt x="13" y="102"/>
                      </a:lnTo>
                      <a:close/>
                      <a:moveTo>
                        <a:pt x="16" y="101"/>
                      </a:moveTo>
                      <a:lnTo>
                        <a:pt x="16" y="97"/>
                      </a:lnTo>
                      <a:lnTo>
                        <a:pt x="16" y="96"/>
                      </a:lnTo>
                      <a:lnTo>
                        <a:pt x="16" y="94"/>
                      </a:lnTo>
                      <a:lnTo>
                        <a:pt x="14" y="94"/>
                      </a:lnTo>
                      <a:lnTo>
                        <a:pt x="14" y="96"/>
                      </a:lnTo>
                      <a:lnTo>
                        <a:pt x="13" y="97"/>
                      </a:lnTo>
                      <a:lnTo>
                        <a:pt x="14" y="101"/>
                      </a:lnTo>
                      <a:lnTo>
                        <a:pt x="16" y="101"/>
                      </a:lnTo>
                      <a:lnTo>
                        <a:pt x="16" y="101"/>
                      </a:lnTo>
                      <a:lnTo>
                        <a:pt x="16" y="101"/>
                      </a:lnTo>
                      <a:lnTo>
                        <a:pt x="16" y="101"/>
                      </a:lnTo>
                      <a:close/>
                      <a:moveTo>
                        <a:pt x="32" y="102"/>
                      </a:moveTo>
                      <a:lnTo>
                        <a:pt x="32" y="99"/>
                      </a:lnTo>
                      <a:lnTo>
                        <a:pt x="28" y="99"/>
                      </a:lnTo>
                      <a:lnTo>
                        <a:pt x="27" y="96"/>
                      </a:lnTo>
                      <a:lnTo>
                        <a:pt x="27" y="94"/>
                      </a:lnTo>
                      <a:lnTo>
                        <a:pt x="27" y="94"/>
                      </a:lnTo>
                      <a:lnTo>
                        <a:pt x="27" y="96"/>
                      </a:lnTo>
                      <a:lnTo>
                        <a:pt x="23" y="92"/>
                      </a:lnTo>
                      <a:lnTo>
                        <a:pt x="23" y="92"/>
                      </a:lnTo>
                      <a:lnTo>
                        <a:pt x="23" y="92"/>
                      </a:lnTo>
                      <a:lnTo>
                        <a:pt x="23" y="89"/>
                      </a:lnTo>
                      <a:lnTo>
                        <a:pt x="28" y="92"/>
                      </a:lnTo>
                      <a:lnTo>
                        <a:pt x="27" y="87"/>
                      </a:lnTo>
                      <a:lnTo>
                        <a:pt x="28" y="87"/>
                      </a:lnTo>
                      <a:lnTo>
                        <a:pt x="30" y="92"/>
                      </a:lnTo>
                      <a:lnTo>
                        <a:pt x="30" y="96"/>
                      </a:lnTo>
                      <a:lnTo>
                        <a:pt x="33" y="97"/>
                      </a:lnTo>
                      <a:lnTo>
                        <a:pt x="35" y="97"/>
                      </a:lnTo>
                      <a:lnTo>
                        <a:pt x="37" y="97"/>
                      </a:lnTo>
                      <a:lnTo>
                        <a:pt x="35" y="99"/>
                      </a:lnTo>
                      <a:lnTo>
                        <a:pt x="33" y="102"/>
                      </a:lnTo>
                      <a:lnTo>
                        <a:pt x="32" y="102"/>
                      </a:lnTo>
                      <a:lnTo>
                        <a:pt x="32" y="102"/>
                      </a:lnTo>
                      <a:lnTo>
                        <a:pt x="32" y="102"/>
                      </a:lnTo>
                      <a:lnTo>
                        <a:pt x="32" y="102"/>
                      </a:lnTo>
                      <a:close/>
                      <a:moveTo>
                        <a:pt x="27" y="120"/>
                      </a:moveTo>
                      <a:lnTo>
                        <a:pt x="33" y="120"/>
                      </a:lnTo>
                      <a:lnTo>
                        <a:pt x="33" y="120"/>
                      </a:lnTo>
                      <a:lnTo>
                        <a:pt x="37" y="120"/>
                      </a:lnTo>
                      <a:lnTo>
                        <a:pt x="35" y="115"/>
                      </a:lnTo>
                      <a:lnTo>
                        <a:pt x="33" y="115"/>
                      </a:lnTo>
                      <a:lnTo>
                        <a:pt x="30" y="111"/>
                      </a:lnTo>
                      <a:lnTo>
                        <a:pt x="27" y="115"/>
                      </a:lnTo>
                      <a:lnTo>
                        <a:pt x="32" y="116"/>
                      </a:lnTo>
                      <a:lnTo>
                        <a:pt x="28" y="116"/>
                      </a:lnTo>
                      <a:lnTo>
                        <a:pt x="30" y="120"/>
                      </a:lnTo>
                      <a:lnTo>
                        <a:pt x="27" y="120"/>
                      </a:lnTo>
                      <a:lnTo>
                        <a:pt x="27" y="120"/>
                      </a:lnTo>
                      <a:lnTo>
                        <a:pt x="27" y="120"/>
                      </a:lnTo>
                      <a:lnTo>
                        <a:pt x="27" y="120"/>
                      </a:lnTo>
                      <a:close/>
                      <a:moveTo>
                        <a:pt x="32" y="134"/>
                      </a:moveTo>
                      <a:lnTo>
                        <a:pt x="30" y="130"/>
                      </a:lnTo>
                      <a:lnTo>
                        <a:pt x="37" y="123"/>
                      </a:lnTo>
                      <a:lnTo>
                        <a:pt x="33" y="130"/>
                      </a:lnTo>
                      <a:lnTo>
                        <a:pt x="32" y="134"/>
                      </a:lnTo>
                      <a:lnTo>
                        <a:pt x="32" y="134"/>
                      </a:lnTo>
                      <a:lnTo>
                        <a:pt x="32" y="134"/>
                      </a:lnTo>
                      <a:lnTo>
                        <a:pt x="32" y="134"/>
                      </a:lnTo>
                      <a:close/>
                      <a:moveTo>
                        <a:pt x="27" y="137"/>
                      </a:moveTo>
                      <a:lnTo>
                        <a:pt x="30" y="136"/>
                      </a:lnTo>
                      <a:lnTo>
                        <a:pt x="30" y="130"/>
                      </a:lnTo>
                      <a:lnTo>
                        <a:pt x="27" y="132"/>
                      </a:lnTo>
                      <a:lnTo>
                        <a:pt x="27" y="137"/>
                      </a:lnTo>
                      <a:lnTo>
                        <a:pt x="28" y="134"/>
                      </a:lnTo>
                      <a:lnTo>
                        <a:pt x="27" y="137"/>
                      </a:lnTo>
                      <a:lnTo>
                        <a:pt x="27" y="137"/>
                      </a:lnTo>
                      <a:lnTo>
                        <a:pt x="27" y="137"/>
                      </a:lnTo>
                      <a:lnTo>
                        <a:pt x="27" y="137"/>
                      </a:lnTo>
                      <a:close/>
                      <a:moveTo>
                        <a:pt x="40" y="137"/>
                      </a:moveTo>
                      <a:lnTo>
                        <a:pt x="40" y="142"/>
                      </a:lnTo>
                      <a:lnTo>
                        <a:pt x="44" y="142"/>
                      </a:lnTo>
                      <a:lnTo>
                        <a:pt x="44" y="139"/>
                      </a:lnTo>
                      <a:lnTo>
                        <a:pt x="44" y="136"/>
                      </a:lnTo>
                      <a:lnTo>
                        <a:pt x="40" y="137"/>
                      </a:lnTo>
                      <a:lnTo>
                        <a:pt x="40" y="137"/>
                      </a:lnTo>
                      <a:lnTo>
                        <a:pt x="40" y="137"/>
                      </a:lnTo>
                      <a:lnTo>
                        <a:pt x="40" y="137"/>
                      </a:lnTo>
                      <a:close/>
                      <a:moveTo>
                        <a:pt x="51" y="193"/>
                      </a:moveTo>
                      <a:lnTo>
                        <a:pt x="56" y="196"/>
                      </a:lnTo>
                      <a:lnTo>
                        <a:pt x="60" y="193"/>
                      </a:lnTo>
                      <a:lnTo>
                        <a:pt x="56" y="193"/>
                      </a:lnTo>
                      <a:lnTo>
                        <a:pt x="56" y="189"/>
                      </a:lnTo>
                      <a:lnTo>
                        <a:pt x="51" y="191"/>
                      </a:lnTo>
                      <a:lnTo>
                        <a:pt x="51" y="191"/>
                      </a:lnTo>
                      <a:lnTo>
                        <a:pt x="51" y="193"/>
                      </a:lnTo>
                      <a:lnTo>
                        <a:pt x="51" y="193"/>
                      </a:lnTo>
                      <a:lnTo>
                        <a:pt x="51" y="193"/>
                      </a:lnTo>
                      <a:lnTo>
                        <a:pt x="51" y="193"/>
                      </a:lnTo>
                      <a:close/>
                      <a:moveTo>
                        <a:pt x="47" y="176"/>
                      </a:moveTo>
                      <a:lnTo>
                        <a:pt x="49" y="170"/>
                      </a:lnTo>
                      <a:lnTo>
                        <a:pt x="54" y="167"/>
                      </a:lnTo>
                      <a:lnTo>
                        <a:pt x="54" y="169"/>
                      </a:lnTo>
                      <a:lnTo>
                        <a:pt x="54" y="170"/>
                      </a:lnTo>
                      <a:lnTo>
                        <a:pt x="51" y="176"/>
                      </a:lnTo>
                      <a:lnTo>
                        <a:pt x="47" y="176"/>
                      </a:lnTo>
                      <a:lnTo>
                        <a:pt x="47" y="176"/>
                      </a:lnTo>
                      <a:lnTo>
                        <a:pt x="47" y="176"/>
                      </a:lnTo>
                      <a:lnTo>
                        <a:pt x="47" y="176"/>
                      </a:lnTo>
                      <a:close/>
                      <a:moveTo>
                        <a:pt x="40" y="275"/>
                      </a:moveTo>
                      <a:lnTo>
                        <a:pt x="44" y="271"/>
                      </a:lnTo>
                      <a:lnTo>
                        <a:pt x="44" y="271"/>
                      </a:lnTo>
                      <a:lnTo>
                        <a:pt x="44" y="268"/>
                      </a:lnTo>
                      <a:lnTo>
                        <a:pt x="44" y="268"/>
                      </a:lnTo>
                      <a:lnTo>
                        <a:pt x="46" y="266"/>
                      </a:lnTo>
                      <a:lnTo>
                        <a:pt x="47" y="266"/>
                      </a:lnTo>
                      <a:lnTo>
                        <a:pt x="49" y="262"/>
                      </a:lnTo>
                      <a:lnTo>
                        <a:pt x="53" y="266"/>
                      </a:lnTo>
                      <a:lnTo>
                        <a:pt x="54" y="262"/>
                      </a:lnTo>
                      <a:lnTo>
                        <a:pt x="58" y="262"/>
                      </a:lnTo>
                      <a:lnTo>
                        <a:pt x="58" y="262"/>
                      </a:lnTo>
                      <a:lnTo>
                        <a:pt x="60" y="266"/>
                      </a:lnTo>
                      <a:lnTo>
                        <a:pt x="61" y="266"/>
                      </a:lnTo>
                      <a:lnTo>
                        <a:pt x="63" y="266"/>
                      </a:lnTo>
                      <a:lnTo>
                        <a:pt x="66" y="266"/>
                      </a:lnTo>
                      <a:lnTo>
                        <a:pt x="66" y="266"/>
                      </a:lnTo>
                      <a:lnTo>
                        <a:pt x="66" y="266"/>
                      </a:lnTo>
                      <a:lnTo>
                        <a:pt x="68" y="262"/>
                      </a:lnTo>
                      <a:lnTo>
                        <a:pt x="66" y="261"/>
                      </a:lnTo>
                      <a:lnTo>
                        <a:pt x="70" y="259"/>
                      </a:lnTo>
                      <a:lnTo>
                        <a:pt x="72" y="257"/>
                      </a:lnTo>
                      <a:lnTo>
                        <a:pt x="72" y="257"/>
                      </a:lnTo>
                      <a:lnTo>
                        <a:pt x="79" y="256"/>
                      </a:lnTo>
                      <a:lnTo>
                        <a:pt x="80" y="256"/>
                      </a:lnTo>
                      <a:lnTo>
                        <a:pt x="84" y="259"/>
                      </a:lnTo>
                      <a:lnTo>
                        <a:pt x="86" y="257"/>
                      </a:lnTo>
                      <a:lnTo>
                        <a:pt x="89" y="257"/>
                      </a:lnTo>
                      <a:lnTo>
                        <a:pt x="91" y="259"/>
                      </a:lnTo>
                      <a:lnTo>
                        <a:pt x="93" y="256"/>
                      </a:lnTo>
                      <a:lnTo>
                        <a:pt x="96" y="254"/>
                      </a:lnTo>
                      <a:lnTo>
                        <a:pt x="100" y="256"/>
                      </a:lnTo>
                      <a:lnTo>
                        <a:pt x="103" y="252"/>
                      </a:lnTo>
                      <a:lnTo>
                        <a:pt x="106" y="252"/>
                      </a:lnTo>
                      <a:lnTo>
                        <a:pt x="106" y="252"/>
                      </a:lnTo>
                      <a:lnTo>
                        <a:pt x="106" y="252"/>
                      </a:lnTo>
                      <a:lnTo>
                        <a:pt x="108" y="252"/>
                      </a:lnTo>
                      <a:lnTo>
                        <a:pt x="110" y="254"/>
                      </a:lnTo>
                      <a:lnTo>
                        <a:pt x="113" y="252"/>
                      </a:lnTo>
                      <a:lnTo>
                        <a:pt x="119" y="252"/>
                      </a:lnTo>
                      <a:lnTo>
                        <a:pt x="120" y="252"/>
                      </a:lnTo>
                      <a:lnTo>
                        <a:pt x="126" y="252"/>
                      </a:lnTo>
                      <a:lnTo>
                        <a:pt x="126" y="252"/>
                      </a:lnTo>
                      <a:lnTo>
                        <a:pt x="129" y="250"/>
                      </a:lnTo>
                      <a:lnTo>
                        <a:pt x="131" y="250"/>
                      </a:lnTo>
                      <a:lnTo>
                        <a:pt x="134" y="247"/>
                      </a:lnTo>
                      <a:lnTo>
                        <a:pt x="136" y="247"/>
                      </a:lnTo>
                      <a:lnTo>
                        <a:pt x="138" y="249"/>
                      </a:lnTo>
                      <a:lnTo>
                        <a:pt x="138" y="245"/>
                      </a:lnTo>
                      <a:lnTo>
                        <a:pt x="141" y="243"/>
                      </a:lnTo>
                      <a:lnTo>
                        <a:pt x="143" y="243"/>
                      </a:lnTo>
                      <a:lnTo>
                        <a:pt x="143" y="240"/>
                      </a:lnTo>
                      <a:lnTo>
                        <a:pt x="143" y="238"/>
                      </a:lnTo>
                      <a:lnTo>
                        <a:pt x="143" y="238"/>
                      </a:lnTo>
                      <a:lnTo>
                        <a:pt x="139" y="238"/>
                      </a:lnTo>
                      <a:lnTo>
                        <a:pt x="136" y="238"/>
                      </a:lnTo>
                      <a:lnTo>
                        <a:pt x="134" y="238"/>
                      </a:lnTo>
                      <a:lnTo>
                        <a:pt x="131" y="238"/>
                      </a:lnTo>
                      <a:lnTo>
                        <a:pt x="131" y="238"/>
                      </a:lnTo>
                      <a:lnTo>
                        <a:pt x="131" y="235"/>
                      </a:lnTo>
                      <a:lnTo>
                        <a:pt x="133" y="235"/>
                      </a:lnTo>
                      <a:lnTo>
                        <a:pt x="133" y="235"/>
                      </a:lnTo>
                      <a:lnTo>
                        <a:pt x="129" y="235"/>
                      </a:lnTo>
                      <a:lnTo>
                        <a:pt x="129" y="235"/>
                      </a:lnTo>
                      <a:lnTo>
                        <a:pt x="131" y="233"/>
                      </a:lnTo>
                      <a:lnTo>
                        <a:pt x="133" y="235"/>
                      </a:lnTo>
                      <a:lnTo>
                        <a:pt x="136" y="233"/>
                      </a:lnTo>
                      <a:lnTo>
                        <a:pt x="134" y="229"/>
                      </a:lnTo>
                      <a:lnTo>
                        <a:pt x="133" y="229"/>
                      </a:lnTo>
                      <a:lnTo>
                        <a:pt x="134" y="226"/>
                      </a:lnTo>
                      <a:lnTo>
                        <a:pt x="136" y="226"/>
                      </a:lnTo>
                      <a:lnTo>
                        <a:pt x="138" y="226"/>
                      </a:lnTo>
                      <a:lnTo>
                        <a:pt x="139" y="226"/>
                      </a:lnTo>
                      <a:lnTo>
                        <a:pt x="141" y="224"/>
                      </a:lnTo>
                      <a:lnTo>
                        <a:pt x="139" y="224"/>
                      </a:lnTo>
                      <a:lnTo>
                        <a:pt x="141" y="224"/>
                      </a:lnTo>
                      <a:lnTo>
                        <a:pt x="138" y="222"/>
                      </a:lnTo>
                      <a:lnTo>
                        <a:pt x="139" y="221"/>
                      </a:lnTo>
                      <a:lnTo>
                        <a:pt x="141" y="221"/>
                      </a:lnTo>
                      <a:lnTo>
                        <a:pt x="141" y="222"/>
                      </a:lnTo>
                      <a:lnTo>
                        <a:pt x="143" y="221"/>
                      </a:lnTo>
                      <a:lnTo>
                        <a:pt x="143" y="219"/>
                      </a:lnTo>
                      <a:lnTo>
                        <a:pt x="146" y="216"/>
                      </a:lnTo>
                      <a:lnTo>
                        <a:pt x="146" y="210"/>
                      </a:lnTo>
                      <a:lnTo>
                        <a:pt x="146" y="207"/>
                      </a:lnTo>
                      <a:lnTo>
                        <a:pt x="143" y="203"/>
                      </a:lnTo>
                      <a:lnTo>
                        <a:pt x="139" y="198"/>
                      </a:lnTo>
                      <a:lnTo>
                        <a:pt x="131" y="198"/>
                      </a:lnTo>
                      <a:lnTo>
                        <a:pt x="126" y="198"/>
                      </a:lnTo>
                      <a:lnTo>
                        <a:pt x="126" y="203"/>
                      </a:lnTo>
                      <a:lnTo>
                        <a:pt x="126" y="203"/>
                      </a:lnTo>
                      <a:lnTo>
                        <a:pt x="120" y="203"/>
                      </a:lnTo>
                      <a:lnTo>
                        <a:pt x="119" y="202"/>
                      </a:lnTo>
                      <a:lnTo>
                        <a:pt x="126" y="196"/>
                      </a:lnTo>
                      <a:lnTo>
                        <a:pt x="126" y="193"/>
                      </a:lnTo>
                      <a:lnTo>
                        <a:pt x="120" y="188"/>
                      </a:lnTo>
                      <a:lnTo>
                        <a:pt x="119" y="188"/>
                      </a:lnTo>
                      <a:lnTo>
                        <a:pt x="115" y="184"/>
                      </a:lnTo>
                      <a:lnTo>
                        <a:pt x="113" y="181"/>
                      </a:lnTo>
                      <a:lnTo>
                        <a:pt x="112" y="182"/>
                      </a:lnTo>
                      <a:lnTo>
                        <a:pt x="110" y="182"/>
                      </a:lnTo>
                      <a:lnTo>
                        <a:pt x="108" y="181"/>
                      </a:lnTo>
                      <a:lnTo>
                        <a:pt x="106" y="181"/>
                      </a:lnTo>
                      <a:lnTo>
                        <a:pt x="110" y="181"/>
                      </a:lnTo>
                      <a:lnTo>
                        <a:pt x="112" y="181"/>
                      </a:lnTo>
                      <a:lnTo>
                        <a:pt x="113" y="181"/>
                      </a:lnTo>
                      <a:lnTo>
                        <a:pt x="115" y="181"/>
                      </a:lnTo>
                      <a:lnTo>
                        <a:pt x="117" y="182"/>
                      </a:lnTo>
                      <a:lnTo>
                        <a:pt x="119" y="182"/>
                      </a:lnTo>
                      <a:lnTo>
                        <a:pt x="120" y="182"/>
                      </a:lnTo>
                      <a:lnTo>
                        <a:pt x="115" y="179"/>
                      </a:lnTo>
                      <a:lnTo>
                        <a:pt x="113" y="176"/>
                      </a:lnTo>
                      <a:lnTo>
                        <a:pt x="115" y="174"/>
                      </a:lnTo>
                      <a:lnTo>
                        <a:pt x="117" y="174"/>
                      </a:lnTo>
                      <a:lnTo>
                        <a:pt x="113" y="170"/>
                      </a:lnTo>
                      <a:lnTo>
                        <a:pt x="113" y="170"/>
                      </a:lnTo>
                      <a:lnTo>
                        <a:pt x="112" y="170"/>
                      </a:lnTo>
                      <a:lnTo>
                        <a:pt x="108" y="165"/>
                      </a:lnTo>
                      <a:lnTo>
                        <a:pt x="106" y="162"/>
                      </a:lnTo>
                      <a:lnTo>
                        <a:pt x="100" y="162"/>
                      </a:lnTo>
                      <a:lnTo>
                        <a:pt x="100" y="158"/>
                      </a:lnTo>
                      <a:lnTo>
                        <a:pt x="98" y="158"/>
                      </a:lnTo>
                      <a:lnTo>
                        <a:pt x="96" y="151"/>
                      </a:lnTo>
                      <a:lnTo>
                        <a:pt x="94" y="148"/>
                      </a:lnTo>
                      <a:lnTo>
                        <a:pt x="93" y="139"/>
                      </a:lnTo>
                      <a:lnTo>
                        <a:pt x="91" y="137"/>
                      </a:lnTo>
                      <a:lnTo>
                        <a:pt x="89" y="137"/>
                      </a:lnTo>
                      <a:lnTo>
                        <a:pt x="84" y="130"/>
                      </a:lnTo>
                      <a:lnTo>
                        <a:pt x="84" y="130"/>
                      </a:lnTo>
                      <a:lnTo>
                        <a:pt x="80" y="129"/>
                      </a:lnTo>
                      <a:lnTo>
                        <a:pt x="77" y="127"/>
                      </a:lnTo>
                      <a:lnTo>
                        <a:pt x="75" y="127"/>
                      </a:lnTo>
                      <a:lnTo>
                        <a:pt x="72" y="130"/>
                      </a:lnTo>
                      <a:lnTo>
                        <a:pt x="68" y="129"/>
                      </a:lnTo>
                      <a:lnTo>
                        <a:pt x="66" y="129"/>
                      </a:lnTo>
                      <a:lnTo>
                        <a:pt x="63" y="127"/>
                      </a:lnTo>
                      <a:lnTo>
                        <a:pt x="63" y="125"/>
                      </a:lnTo>
                      <a:lnTo>
                        <a:pt x="63" y="127"/>
                      </a:lnTo>
                      <a:lnTo>
                        <a:pt x="68" y="127"/>
                      </a:lnTo>
                      <a:lnTo>
                        <a:pt x="72" y="125"/>
                      </a:lnTo>
                      <a:lnTo>
                        <a:pt x="72" y="123"/>
                      </a:lnTo>
                      <a:lnTo>
                        <a:pt x="75" y="123"/>
                      </a:lnTo>
                      <a:lnTo>
                        <a:pt x="79" y="123"/>
                      </a:lnTo>
                      <a:lnTo>
                        <a:pt x="75" y="120"/>
                      </a:lnTo>
                      <a:lnTo>
                        <a:pt x="75" y="120"/>
                      </a:lnTo>
                      <a:lnTo>
                        <a:pt x="73" y="116"/>
                      </a:lnTo>
                      <a:lnTo>
                        <a:pt x="70" y="120"/>
                      </a:lnTo>
                      <a:lnTo>
                        <a:pt x="68" y="120"/>
                      </a:lnTo>
                      <a:lnTo>
                        <a:pt x="72" y="115"/>
                      </a:lnTo>
                      <a:lnTo>
                        <a:pt x="77" y="116"/>
                      </a:lnTo>
                      <a:lnTo>
                        <a:pt x="79" y="115"/>
                      </a:lnTo>
                      <a:lnTo>
                        <a:pt x="79" y="111"/>
                      </a:lnTo>
                      <a:lnTo>
                        <a:pt x="80" y="111"/>
                      </a:lnTo>
                      <a:lnTo>
                        <a:pt x="84" y="108"/>
                      </a:lnTo>
                      <a:lnTo>
                        <a:pt x="84" y="106"/>
                      </a:lnTo>
                      <a:lnTo>
                        <a:pt x="84" y="104"/>
                      </a:lnTo>
                      <a:lnTo>
                        <a:pt x="84" y="101"/>
                      </a:lnTo>
                      <a:lnTo>
                        <a:pt x="84" y="99"/>
                      </a:lnTo>
                      <a:lnTo>
                        <a:pt x="86" y="96"/>
                      </a:lnTo>
                      <a:lnTo>
                        <a:pt x="89" y="92"/>
                      </a:lnTo>
                      <a:lnTo>
                        <a:pt x="89" y="92"/>
                      </a:lnTo>
                      <a:lnTo>
                        <a:pt x="84" y="87"/>
                      </a:lnTo>
                      <a:lnTo>
                        <a:pt x="84" y="87"/>
                      </a:lnTo>
                      <a:lnTo>
                        <a:pt x="77" y="87"/>
                      </a:lnTo>
                      <a:lnTo>
                        <a:pt x="73" y="87"/>
                      </a:lnTo>
                      <a:lnTo>
                        <a:pt x="72" y="87"/>
                      </a:lnTo>
                      <a:lnTo>
                        <a:pt x="70" y="87"/>
                      </a:lnTo>
                      <a:lnTo>
                        <a:pt x="66" y="87"/>
                      </a:lnTo>
                      <a:lnTo>
                        <a:pt x="66" y="87"/>
                      </a:lnTo>
                      <a:lnTo>
                        <a:pt x="66" y="87"/>
                      </a:lnTo>
                      <a:lnTo>
                        <a:pt x="63" y="89"/>
                      </a:lnTo>
                      <a:lnTo>
                        <a:pt x="61" y="92"/>
                      </a:lnTo>
                      <a:lnTo>
                        <a:pt x="60" y="92"/>
                      </a:lnTo>
                      <a:lnTo>
                        <a:pt x="58" y="92"/>
                      </a:lnTo>
                      <a:lnTo>
                        <a:pt x="58" y="92"/>
                      </a:lnTo>
                      <a:lnTo>
                        <a:pt x="60" y="87"/>
                      </a:lnTo>
                      <a:lnTo>
                        <a:pt x="63" y="83"/>
                      </a:lnTo>
                      <a:lnTo>
                        <a:pt x="61" y="83"/>
                      </a:lnTo>
                      <a:lnTo>
                        <a:pt x="58" y="83"/>
                      </a:lnTo>
                      <a:lnTo>
                        <a:pt x="60" y="83"/>
                      </a:lnTo>
                      <a:lnTo>
                        <a:pt x="60" y="82"/>
                      </a:lnTo>
                      <a:lnTo>
                        <a:pt x="66" y="76"/>
                      </a:lnTo>
                      <a:lnTo>
                        <a:pt x="68" y="73"/>
                      </a:lnTo>
                      <a:lnTo>
                        <a:pt x="70" y="73"/>
                      </a:lnTo>
                      <a:lnTo>
                        <a:pt x="72" y="69"/>
                      </a:lnTo>
                      <a:lnTo>
                        <a:pt x="70" y="68"/>
                      </a:lnTo>
                      <a:lnTo>
                        <a:pt x="72" y="66"/>
                      </a:lnTo>
                      <a:lnTo>
                        <a:pt x="72" y="64"/>
                      </a:lnTo>
                      <a:lnTo>
                        <a:pt x="68" y="64"/>
                      </a:lnTo>
                      <a:lnTo>
                        <a:pt x="66" y="66"/>
                      </a:lnTo>
                      <a:lnTo>
                        <a:pt x="63" y="64"/>
                      </a:lnTo>
                      <a:lnTo>
                        <a:pt x="61" y="66"/>
                      </a:lnTo>
                      <a:lnTo>
                        <a:pt x="60" y="66"/>
                      </a:lnTo>
                      <a:lnTo>
                        <a:pt x="56" y="68"/>
                      </a:lnTo>
                      <a:lnTo>
                        <a:pt x="54" y="68"/>
                      </a:lnTo>
                      <a:lnTo>
                        <a:pt x="53" y="69"/>
                      </a:lnTo>
                      <a:lnTo>
                        <a:pt x="53" y="68"/>
                      </a:lnTo>
                      <a:lnTo>
                        <a:pt x="53" y="66"/>
                      </a:lnTo>
                      <a:lnTo>
                        <a:pt x="49" y="69"/>
                      </a:lnTo>
                      <a:lnTo>
                        <a:pt x="49" y="66"/>
                      </a:lnTo>
                      <a:lnTo>
                        <a:pt x="46" y="64"/>
                      </a:lnTo>
                      <a:lnTo>
                        <a:pt x="46" y="68"/>
                      </a:lnTo>
                      <a:lnTo>
                        <a:pt x="44" y="68"/>
                      </a:lnTo>
                      <a:lnTo>
                        <a:pt x="44" y="71"/>
                      </a:lnTo>
                      <a:lnTo>
                        <a:pt x="44" y="71"/>
                      </a:lnTo>
                      <a:lnTo>
                        <a:pt x="44" y="73"/>
                      </a:lnTo>
                      <a:lnTo>
                        <a:pt x="40" y="75"/>
                      </a:lnTo>
                      <a:lnTo>
                        <a:pt x="44" y="76"/>
                      </a:lnTo>
                      <a:lnTo>
                        <a:pt x="40" y="80"/>
                      </a:lnTo>
                      <a:lnTo>
                        <a:pt x="40" y="80"/>
                      </a:lnTo>
                      <a:lnTo>
                        <a:pt x="44" y="82"/>
                      </a:lnTo>
                      <a:lnTo>
                        <a:pt x="44" y="83"/>
                      </a:lnTo>
                      <a:lnTo>
                        <a:pt x="40" y="83"/>
                      </a:lnTo>
                      <a:lnTo>
                        <a:pt x="40" y="83"/>
                      </a:lnTo>
                      <a:lnTo>
                        <a:pt x="39" y="82"/>
                      </a:lnTo>
                      <a:lnTo>
                        <a:pt x="39" y="83"/>
                      </a:lnTo>
                      <a:lnTo>
                        <a:pt x="39" y="83"/>
                      </a:lnTo>
                      <a:lnTo>
                        <a:pt x="39" y="87"/>
                      </a:lnTo>
                      <a:lnTo>
                        <a:pt x="37" y="83"/>
                      </a:lnTo>
                      <a:lnTo>
                        <a:pt x="35" y="87"/>
                      </a:lnTo>
                      <a:lnTo>
                        <a:pt x="37" y="87"/>
                      </a:lnTo>
                      <a:lnTo>
                        <a:pt x="35" y="89"/>
                      </a:lnTo>
                      <a:lnTo>
                        <a:pt x="37" y="92"/>
                      </a:lnTo>
                      <a:lnTo>
                        <a:pt x="40" y="92"/>
                      </a:lnTo>
                      <a:lnTo>
                        <a:pt x="37" y="92"/>
                      </a:lnTo>
                      <a:lnTo>
                        <a:pt x="35" y="92"/>
                      </a:lnTo>
                      <a:lnTo>
                        <a:pt x="35" y="94"/>
                      </a:lnTo>
                      <a:lnTo>
                        <a:pt x="35" y="96"/>
                      </a:lnTo>
                      <a:lnTo>
                        <a:pt x="40" y="94"/>
                      </a:lnTo>
                      <a:lnTo>
                        <a:pt x="37" y="96"/>
                      </a:lnTo>
                      <a:lnTo>
                        <a:pt x="37" y="97"/>
                      </a:lnTo>
                      <a:lnTo>
                        <a:pt x="37" y="97"/>
                      </a:lnTo>
                      <a:lnTo>
                        <a:pt x="40" y="96"/>
                      </a:lnTo>
                      <a:lnTo>
                        <a:pt x="40" y="97"/>
                      </a:lnTo>
                      <a:lnTo>
                        <a:pt x="40" y="99"/>
                      </a:lnTo>
                      <a:lnTo>
                        <a:pt x="39" y="97"/>
                      </a:lnTo>
                      <a:lnTo>
                        <a:pt x="39" y="97"/>
                      </a:lnTo>
                      <a:lnTo>
                        <a:pt x="37" y="101"/>
                      </a:lnTo>
                      <a:lnTo>
                        <a:pt x="39" y="101"/>
                      </a:lnTo>
                      <a:lnTo>
                        <a:pt x="37" y="101"/>
                      </a:lnTo>
                      <a:lnTo>
                        <a:pt x="35" y="102"/>
                      </a:lnTo>
                      <a:lnTo>
                        <a:pt x="37" y="104"/>
                      </a:lnTo>
                      <a:lnTo>
                        <a:pt x="39" y="104"/>
                      </a:lnTo>
                      <a:lnTo>
                        <a:pt x="35" y="104"/>
                      </a:lnTo>
                      <a:lnTo>
                        <a:pt x="33" y="106"/>
                      </a:lnTo>
                      <a:lnTo>
                        <a:pt x="35" y="108"/>
                      </a:lnTo>
                      <a:lnTo>
                        <a:pt x="35" y="108"/>
                      </a:lnTo>
                      <a:lnTo>
                        <a:pt x="33" y="109"/>
                      </a:lnTo>
                      <a:lnTo>
                        <a:pt x="30" y="109"/>
                      </a:lnTo>
                      <a:lnTo>
                        <a:pt x="28" y="111"/>
                      </a:lnTo>
                      <a:lnTo>
                        <a:pt x="30" y="111"/>
                      </a:lnTo>
                      <a:lnTo>
                        <a:pt x="33" y="111"/>
                      </a:lnTo>
                      <a:lnTo>
                        <a:pt x="35" y="111"/>
                      </a:lnTo>
                      <a:lnTo>
                        <a:pt x="33" y="111"/>
                      </a:lnTo>
                      <a:lnTo>
                        <a:pt x="32" y="111"/>
                      </a:lnTo>
                      <a:lnTo>
                        <a:pt x="35" y="115"/>
                      </a:lnTo>
                      <a:lnTo>
                        <a:pt x="35" y="115"/>
                      </a:lnTo>
                      <a:lnTo>
                        <a:pt x="37" y="115"/>
                      </a:lnTo>
                      <a:lnTo>
                        <a:pt x="44" y="109"/>
                      </a:lnTo>
                      <a:lnTo>
                        <a:pt x="44" y="111"/>
                      </a:lnTo>
                      <a:lnTo>
                        <a:pt x="44" y="111"/>
                      </a:lnTo>
                      <a:lnTo>
                        <a:pt x="40" y="111"/>
                      </a:lnTo>
                      <a:lnTo>
                        <a:pt x="40" y="115"/>
                      </a:lnTo>
                      <a:lnTo>
                        <a:pt x="40" y="116"/>
                      </a:lnTo>
                      <a:lnTo>
                        <a:pt x="39" y="123"/>
                      </a:lnTo>
                      <a:lnTo>
                        <a:pt x="39" y="123"/>
                      </a:lnTo>
                      <a:lnTo>
                        <a:pt x="37" y="127"/>
                      </a:lnTo>
                      <a:lnTo>
                        <a:pt x="39" y="130"/>
                      </a:lnTo>
                      <a:lnTo>
                        <a:pt x="37" y="132"/>
                      </a:lnTo>
                      <a:lnTo>
                        <a:pt x="37" y="134"/>
                      </a:lnTo>
                      <a:lnTo>
                        <a:pt x="39" y="134"/>
                      </a:lnTo>
                      <a:lnTo>
                        <a:pt x="37" y="137"/>
                      </a:lnTo>
                      <a:lnTo>
                        <a:pt x="37" y="142"/>
                      </a:lnTo>
                      <a:lnTo>
                        <a:pt x="35" y="142"/>
                      </a:lnTo>
                      <a:lnTo>
                        <a:pt x="35" y="142"/>
                      </a:lnTo>
                      <a:lnTo>
                        <a:pt x="39" y="142"/>
                      </a:lnTo>
                      <a:lnTo>
                        <a:pt x="37" y="142"/>
                      </a:lnTo>
                      <a:lnTo>
                        <a:pt x="39" y="139"/>
                      </a:lnTo>
                      <a:lnTo>
                        <a:pt x="39" y="136"/>
                      </a:lnTo>
                      <a:lnTo>
                        <a:pt x="40" y="134"/>
                      </a:lnTo>
                      <a:lnTo>
                        <a:pt x="40" y="127"/>
                      </a:lnTo>
                      <a:lnTo>
                        <a:pt x="40" y="127"/>
                      </a:lnTo>
                      <a:lnTo>
                        <a:pt x="44" y="123"/>
                      </a:lnTo>
                      <a:lnTo>
                        <a:pt x="40" y="127"/>
                      </a:lnTo>
                      <a:lnTo>
                        <a:pt x="40" y="130"/>
                      </a:lnTo>
                      <a:lnTo>
                        <a:pt x="44" y="132"/>
                      </a:lnTo>
                      <a:lnTo>
                        <a:pt x="44" y="129"/>
                      </a:lnTo>
                      <a:lnTo>
                        <a:pt x="44" y="127"/>
                      </a:lnTo>
                      <a:lnTo>
                        <a:pt x="46" y="130"/>
                      </a:lnTo>
                      <a:lnTo>
                        <a:pt x="47" y="127"/>
                      </a:lnTo>
                      <a:lnTo>
                        <a:pt x="47" y="123"/>
                      </a:lnTo>
                      <a:lnTo>
                        <a:pt x="47" y="123"/>
                      </a:lnTo>
                      <a:lnTo>
                        <a:pt x="47" y="127"/>
                      </a:lnTo>
                      <a:lnTo>
                        <a:pt x="51" y="130"/>
                      </a:lnTo>
                      <a:lnTo>
                        <a:pt x="47" y="129"/>
                      </a:lnTo>
                      <a:lnTo>
                        <a:pt x="47" y="134"/>
                      </a:lnTo>
                      <a:lnTo>
                        <a:pt x="47" y="137"/>
                      </a:lnTo>
                      <a:lnTo>
                        <a:pt x="49" y="137"/>
                      </a:lnTo>
                      <a:lnTo>
                        <a:pt x="51" y="139"/>
                      </a:lnTo>
                      <a:lnTo>
                        <a:pt x="47" y="142"/>
                      </a:lnTo>
                      <a:lnTo>
                        <a:pt x="46" y="151"/>
                      </a:lnTo>
                      <a:lnTo>
                        <a:pt x="46" y="153"/>
                      </a:lnTo>
                      <a:lnTo>
                        <a:pt x="44" y="151"/>
                      </a:lnTo>
                      <a:lnTo>
                        <a:pt x="44" y="156"/>
                      </a:lnTo>
                      <a:lnTo>
                        <a:pt x="47" y="160"/>
                      </a:lnTo>
                      <a:lnTo>
                        <a:pt x="46" y="156"/>
                      </a:lnTo>
                      <a:lnTo>
                        <a:pt x="47" y="155"/>
                      </a:lnTo>
                      <a:lnTo>
                        <a:pt x="54" y="160"/>
                      </a:lnTo>
                      <a:lnTo>
                        <a:pt x="54" y="156"/>
                      </a:lnTo>
                      <a:lnTo>
                        <a:pt x="53" y="155"/>
                      </a:lnTo>
                      <a:lnTo>
                        <a:pt x="54" y="153"/>
                      </a:lnTo>
                      <a:lnTo>
                        <a:pt x="58" y="156"/>
                      </a:lnTo>
                      <a:lnTo>
                        <a:pt x="63" y="156"/>
                      </a:lnTo>
                      <a:lnTo>
                        <a:pt x="63" y="155"/>
                      </a:lnTo>
                      <a:lnTo>
                        <a:pt x="63" y="155"/>
                      </a:lnTo>
                      <a:lnTo>
                        <a:pt x="66" y="151"/>
                      </a:lnTo>
                      <a:lnTo>
                        <a:pt x="73" y="153"/>
                      </a:lnTo>
                      <a:lnTo>
                        <a:pt x="68" y="153"/>
                      </a:lnTo>
                      <a:lnTo>
                        <a:pt x="66" y="163"/>
                      </a:lnTo>
                      <a:lnTo>
                        <a:pt x="68" y="170"/>
                      </a:lnTo>
                      <a:lnTo>
                        <a:pt x="70" y="170"/>
                      </a:lnTo>
                      <a:lnTo>
                        <a:pt x="70" y="176"/>
                      </a:lnTo>
                      <a:lnTo>
                        <a:pt x="73" y="170"/>
                      </a:lnTo>
                      <a:lnTo>
                        <a:pt x="77" y="170"/>
                      </a:lnTo>
                      <a:lnTo>
                        <a:pt x="75" y="176"/>
                      </a:lnTo>
                      <a:lnTo>
                        <a:pt x="77" y="176"/>
                      </a:lnTo>
                      <a:lnTo>
                        <a:pt x="73" y="179"/>
                      </a:lnTo>
                      <a:lnTo>
                        <a:pt x="75" y="182"/>
                      </a:lnTo>
                      <a:lnTo>
                        <a:pt x="73" y="188"/>
                      </a:lnTo>
                      <a:lnTo>
                        <a:pt x="75" y="189"/>
                      </a:lnTo>
                      <a:lnTo>
                        <a:pt x="77" y="191"/>
                      </a:lnTo>
                      <a:lnTo>
                        <a:pt x="80" y="191"/>
                      </a:lnTo>
                      <a:lnTo>
                        <a:pt x="79" y="193"/>
                      </a:lnTo>
                      <a:lnTo>
                        <a:pt x="75" y="193"/>
                      </a:lnTo>
                      <a:lnTo>
                        <a:pt x="73" y="189"/>
                      </a:lnTo>
                      <a:lnTo>
                        <a:pt x="72" y="191"/>
                      </a:lnTo>
                      <a:lnTo>
                        <a:pt x="73" y="195"/>
                      </a:lnTo>
                      <a:lnTo>
                        <a:pt x="75" y="195"/>
                      </a:lnTo>
                      <a:lnTo>
                        <a:pt x="72" y="195"/>
                      </a:lnTo>
                      <a:lnTo>
                        <a:pt x="70" y="193"/>
                      </a:lnTo>
                      <a:lnTo>
                        <a:pt x="66" y="195"/>
                      </a:lnTo>
                      <a:lnTo>
                        <a:pt x="63" y="193"/>
                      </a:lnTo>
                      <a:lnTo>
                        <a:pt x="58" y="196"/>
                      </a:lnTo>
                      <a:lnTo>
                        <a:pt x="54" y="202"/>
                      </a:lnTo>
                      <a:lnTo>
                        <a:pt x="51" y="203"/>
                      </a:lnTo>
                      <a:lnTo>
                        <a:pt x="47" y="207"/>
                      </a:lnTo>
                      <a:lnTo>
                        <a:pt x="51" y="203"/>
                      </a:lnTo>
                      <a:lnTo>
                        <a:pt x="53" y="207"/>
                      </a:lnTo>
                      <a:lnTo>
                        <a:pt x="53" y="203"/>
                      </a:lnTo>
                      <a:lnTo>
                        <a:pt x="60" y="203"/>
                      </a:lnTo>
                      <a:lnTo>
                        <a:pt x="58" y="207"/>
                      </a:lnTo>
                      <a:lnTo>
                        <a:pt x="61" y="207"/>
                      </a:lnTo>
                      <a:lnTo>
                        <a:pt x="58" y="210"/>
                      </a:lnTo>
                      <a:lnTo>
                        <a:pt x="60" y="210"/>
                      </a:lnTo>
                      <a:lnTo>
                        <a:pt x="61" y="212"/>
                      </a:lnTo>
                      <a:lnTo>
                        <a:pt x="56" y="219"/>
                      </a:lnTo>
                      <a:lnTo>
                        <a:pt x="54" y="219"/>
                      </a:lnTo>
                      <a:lnTo>
                        <a:pt x="51" y="222"/>
                      </a:lnTo>
                      <a:lnTo>
                        <a:pt x="49" y="222"/>
                      </a:lnTo>
                      <a:lnTo>
                        <a:pt x="46" y="224"/>
                      </a:lnTo>
                      <a:lnTo>
                        <a:pt x="44" y="224"/>
                      </a:lnTo>
                      <a:lnTo>
                        <a:pt x="40" y="226"/>
                      </a:lnTo>
                      <a:lnTo>
                        <a:pt x="44" y="226"/>
                      </a:lnTo>
                      <a:lnTo>
                        <a:pt x="44" y="229"/>
                      </a:lnTo>
                      <a:lnTo>
                        <a:pt x="40" y="231"/>
                      </a:lnTo>
                      <a:lnTo>
                        <a:pt x="44" y="233"/>
                      </a:lnTo>
                      <a:lnTo>
                        <a:pt x="44" y="233"/>
                      </a:lnTo>
                      <a:lnTo>
                        <a:pt x="46" y="235"/>
                      </a:lnTo>
                      <a:lnTo>
                        <a:pt x="47" y="233"/>
                      </a:lnTo>
                      <a:lnTo>
                        <a:pt x="51" y="231"/>
                      </a:lnTo>
                      <a:lnTo>
                        <a:pt x="56" y="229"/>
                      </a:lnTo>
                      <a:lnTo>
                        <a:pt x="56" y="233"/>
                      </a:lnTo>
                      <a:lnTo>
                        <a:pt x="60" y="233"/>
                      </a:lnTo>
                      <a:lnTo>
                        <a:pt x="56" y="235"/>
                      </a:lnTo>
                      <a:lnTo>
                        <a:pt x="56" y="235"/>
                      </a:lnTo>
                      <a:lnTo>
                        <a:pt x="61" y="235"/>
                      </a:lnTo>
                      <a:lnTo>
                        <a:pt x="61" y="235"/>
                      </a:lnTo>
                      <a:lnTo>
                        <a:pt x="63" y="235"/>
                      </a:lnTo>
                      <a:lnTo>
                        <a:pt x="66" y="235"/>
                      </a:lnTo>
                      <a:lnTo>
                        <a:pt x="66" y="238"/>
                      </a:lnTo>
                      <a:lnTo>
                        <a:pt x="73" y="238"/>
                      </a:lnTo>
                      <a:lnTo>
                        <a:pt x="73" y="238"/>
                      </a:lnTo>
                      <a:lnTo>
                        <a:pt x="77" y="235"/>
                      </a:lnTo>
                      <a:lnTo>
                        <a:pt x="80" y="235"/>
                      </a:lnTo>
                      <a:lnTo>
                        <a:pt x="80" y="233"/>
                      </a:lnTo>
                      <a:lnTo>
                        <a:pt x="84" y="231"/>
                      </a:lnTo>
                      <a:lnTo>
                        <a:pt x="80" y="235"/>
                      </a:lnTo>
                      <a:lnTo>
                        <a:pt x="77" y="238"/>
                      </a:lnTo>
                      <a:lnTo>
                        <a:pt x="77" y="243"/>
                      </a:lnTo>
                      <a:lnTo>
                        <a:pt x="73" y="243"/>
                      </a:lnTo>
                      <a:lnTo>
                        <a:pt x="72" y="245"/>
                      </a:lnTo>
                      <a:lnTo>
                        <a:pt x="68" y="243"/>
                      </a:lnTo>
                      <a:lnTo>
                        <a:pt x="63" y="243"/>
                      </a:lnTo>
                      <a:lnTo>
                        <a:pt x="58" y="243"/>
                      </a:lnTo>
                      <a:lnTo>
                        <a:pt x="58" y="247"/>
                      </a:lnTo>
                      <a:lnTo>
                        <a:pt x="54" y="249"/>
                      </a:lnTo>
                      <a:lnTo>
                        <a:pt x="53" y="249"/>
                      </a:lnTo>
                      <a:lnTo>
                        <a:pt x="51" y="256"/>
                      </a:lnTo>
                      <a:lnTo>
                        <a:pt x="49" y="257"/>
                      </a:lnTo>
                      <a:lnTo>
                        <a:pt x="47" y="259"/>
                      </a:lnTo>
                      <a:lnTo>
                        <a:pt x="44" y="261"/>
                      </a:lnTo>
                      <a:lnTo>
                        <a:pt x="44" y="262"/>
                      </a:lnTo>
                      <a:lnTo>
                        <a:pt x="44" y="262"/>
                      </a:lnTo>
                      <a:lnTo>
                        <a:pt x="40" y="266"/>
                      </a:lnTo>
                      <a:lnTo>
                        <a:pt x="39" y="266"/>
                      </a:lnTo>
                      <a:lnTo>
                        <a:pt x="37" y="266"/>
                      </a:lnTo>
                      <a:lnTo>
                        <a:pt x="33" y="268"/>
                      </a:lnTo>
                      <a:lnTo>
                        <a:pt x="33" y="271"/>
                      </a:lnTo>
                      <a:lnTo>
                        <a:pt x="37" y="271"/>
                      </a:lnTo>
                      <a:lnTo>
                        <a:pt x="37" y="271"/>
                      </a:lnTo>
                      <a:lnTo>
                        <a:pt x="40" y="271"/>
                      </a:lnTo>
                      <a:lnTo>
                        <a:pt x="40" y="275"/>
                      </a:lnTo>
                      <a:lnTo>
                        <a:pt x="40" y="275"/>
                      </a:lnTo>
                      <a:lnTo>
                        <a:pt x="40" y="275"/>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28" name="Freeform 25">
                  <a:extLst>
                    <a:ext uri="{FF2B5EF4-FFF2-40B4-BE49-F238E27FC236}">
                      <a16:creationId xmlns:a16="http://schemas.microsoft.com/office/drawing/2014/main" id="{343D5881-5648-E7A0-2D9C-DF6FEE53A466}"/>
                    </a:ext>
                  </a:extLst>
                </p:cNvPr>
                <p:cNvSpPr>
                  <a:spLocks noEditPoints="1"/>
                </p:cNvSpPr>
                <p:nvPr/>
              </p:nvSpPr>
              <p:spPr bwMode="auto">
                <a:xfrm>
                  <a:off x="4338638" y="2740026"/>
                  <a:ext cx="355600" cy="325438"/>
                </a:xfrm>
                <a:custGeom>
                  <a:avLst/>
                  <a:gdLst/>
                  <a:ahLst/>
                  <a:cxnLst>
                    <a:cxn ang="0">
                      <a:pos x="176" y="101"/>
                    </a:cxn>
                    <a:cxn ang="0">
                      <a:pos x="162" y="106"/>
                    </a:cxn>
                    <a:cxn ang="0">
                      <a:pos x="167" y="96"/>
                    </a:cxn>
                    <a:cxn ang="0">
                      <a:pos x="179" y="78"/>
                    </a:cxn>
                    <a:cxn ang="0">
                      <a:pos x="188" y="77"/>
                    </a:cxn>
                    <a:cxn ang="0">
                      <a:pos x="188" y="57"/>
                    </a:cxn>
                    <a:cxn ang="0">
                      <a:pos x="193" y="42"/>
                    </a:cxn>
                    <a:cxn ang="0">
                      <a:pos x="179" y="40"/>
                    </a:cxn>
                    <a:cxn ang="0">
                      <a:pos x="167" y="35"/>
                    </a:cxn>
                    <a:cxn ang="0">
                      <a:pos x="151" y="31"/>
                    </a:cxn>
                    <a:cxn ang="0">
                      <a:pos x="139" y="23"/>
                    </a:cxn>
                    <a:cxn ang="0">
                      <a:pos x="129" y="16"/>
                    </a:cxn>
                    <a:cxn ang="0">
                      <a:pos x="118" y="2"/>
                    </a:cxn>
                    <a:cxn ang="0">
                      <a:pos x="101" y="5"/>
                    </a:cxn>
                    <a:cxn ang="0">
                      <a:pos x="96" y="24"/>
                    </a:cxn>
                    <a:cxn ang="0">
                      <a:pos x="77" y="31"/>
                    </a:cxn>
                    <a:cxn ang="0">
                      <a:pos x="64" y="38"/>
                    </a:cxn>
                    <a:cxn ang="0">
                      <a:pos x="56" y="31"/>
                    </a:cxn>
                    <a:cxn ang="0">
                      <a:pos x="47" y="35"/>
                    </a:cxn>
                    <a:cxn ang="0">
                      <a:pos x="51" y="47"/>
                    </a:cxn>
                    <a:cxn ang="0">
                      <a:pos x="42" y="52"/>
                    </a:cxn>
                    <a:cxn ang="0">
                      <a:pos x="24" y="47"/>
                    </a:cxn>
                    <a:cxn ang="0">
                      <a:pos x="14" y="52"/>
                    </a:cxn>
                    <a:cxn ang="0">
                      <a:pos x="2" y="57"/>
                    </a:cxn>
                    <a:cxn ang="0">
                      <a:pos x="2" y="61"/>
                    </a:cxn>
                    <a:cxn ang="0">
                      <a:pos x="5" y="64"/>
                    </a:cxn>
                    <a:cxn ang="0">
                      <a:pos x="9" y="71"/>
                    </a:cxn>
                    <a:cxn ang="0">
                      <a:pos x="23" y="75"/>
                    </a:cxn>
                    <a:cxn ang="0">
                      <a:pos x="31" y="77"/>
                    </a:cxn>
                    <a:cxn ang="0">
                      <a:pos x="37" y="84"/>
                    </a:cxn>
                    <a:cxn ang="0">
                      <a:pos x="45" y="84"/>
                    </a:cxn>
                    <a:cxn ang="0">
                      <a:pos x="42" y="92"/>
                    </a:cxn>
                    <a:cxn ang="0">
                      <a:pos x="56" y="103"/>
                    </a:cxn>
                    <a:cxn ang="0">
                      <a:pos x="56" y="115"/>
                    </a:cxn>
                    <a:cxn ang="0">
                      <a:pos x="61" y="122"/>
                    </a:cxn>
                    <a:cxn ang="0">
                      <a:pos x="59" y="137"/>
                    </a:cxn>
                    <a:cxn ang="0">
                      <a:pos x="52" y="164"/>
                    </a:cxn>
                    <a:cxn ang="0">
                      <a:pos x="59" y="172"/>
                    </a:cxn>
                    <a:cxn ang="0">
                      <a:pos x="82" y="179"/>
                    </a:cxn>
                    <a:cxn ang="0">
                      <a:pos x="101" y="179"/>
                    </a:cxn>
                    <a:cxn ang="0">
                      <a:pos x="123" y="183"/>
                    </a:cxn>
                    <a:cxn ang="0">
                      <a:pos x="132" y="160"/>
                    </a:cxn>
                    <a:cxn ang="0">
                      <a:pos x="148" y="164"/>
                    </a:cxn>
                    <a:cxn ang="0">
                      <a:pos x="174" y="170"/>
                    </a:cxn>
                    <a:cxn ang="0">
                      <a:pos x="190" y="157"/>
                    </a:cxn>
                    <a:cxn ang="0">
                      <a:pos x="179" y="134"/>
                    </a:cxn>
                    <a:cxn ang="0">
                      <a:pos x="179" y="117"/>
                    </a:cxn>
                    <a:cxn ang="0">
                      <a:pos x="183" y="111"/>
                    </a:cxn>
                    <a:cxn ang="0">
                      <a:pos x="212" y="200"/>
                    </a:cxn>
                    <a:cxn ang="0">
                      <a:pos x="210" y="195"/>
                    </a:cxn>
                    <a:cxn ang="0">
                      <a:pos x="207" y="186"/>
                    </a:cxn>
                    <a:cxn ang="0">
                      <a:pos x="216" y="179"/>
                    </a:cxn>
                    <a:cxn ang="0">
                      <a:pos x="219" y="172"/>
                    </a:cxn>
                    <a:cxn ang="0">
                      <a:pos x="224" y="186"/>
                    </a:cxn>
                    <a:cxn ang="0">
                      <a:pos x="217" y="205"/>
                    </a:cxn>
                  </a:cxnLst>
                  <a:rect l="0" t="0" r="r" b="b"/>
                  <a:pathLst>
                    <a:path w="224" h="205">
                      <a:moveTo>
                        <a:pt x="183" y="111"/>
                      </a:moveTo>
                      <a:lnTo>
                        <a:pt x="183" y="108"/>
                      </a:lnTo>
                      <a:lnTo>
                        <a:pt x="179" y="106"/>
                      </a:lnTo>
                      <a:lnTo>
                        <a:pt x="179" y="103"/>
                      </a:lnTo>
                      <a:lnTo>
                        <a:pt x="176" y="101"/>
                      </a:lnTo>
                      <a:lnTo>
                        <a:pt x="170" y="99"/>
                      </a:lnTo>
                      <a:lnTo>
                        <a:pt x="169" y="103"/>
                      </a:lnTo>
                      <a:lnTo>
                        <a:pt x="170" y="106"/>
                      </a:lnTo>
                      <a:lnTo>
                        <a:pt x="165" y="106"/>
                      </a:lnTo>
                      <a:lnTo>
                        <a:pt x="162" y="106"/>
                      </a:lnTo>
                      <a:lnTo>
                        <a:pt x="162" y="103"/>
                      </a:lnTo>
                      <a:lnTo>
                        <a:pt x="163" y="103"/>
                      </a:lnTo>
                      <a:lnTo>
                        <a:pt x="165" y="103"/>
                      </a:lnTo>
                      <a:lnTo>
                        <a:pt x="165" y="101"/>
                      </a:lnTo>
                      <a:lnTo>
                        <a:pt x="167" y="96"/>
                      </a:lnTo>
                      <a:lnTo>
                        <a:pt x="172" y="89"/>
                      </a:lnTo>
                      <a:lnTo>
                        <a:pt x="174" y="89"/>
                      </a:lnTo>
                      <a:lnTo>
                        <a:pt x="176" y="84"/>
                      </a:lnTo>
                      <a:lnTo>
                        <a:pt x="179" y="80"/>
                      </a:lnTo>
                      <a:lnTo>
                        <a:pt x="179" y="78"/>
                      </a:lnTo>
                      <a:lnTo>
                        <a:pt x="176" y="77"/>
                      </a:lnTo>
                      <a:lnTo>
                        <a:pt x="179" y="75"/>
                      </a:lnTo>
                      <a:lnTo>
                        <a:pt x="183" y="73"/>
                      </a:lnTo>
                      <a:lnTo>
                        <a:pt x="184" y="77"/>
                      </a:lnTo>
                      <a:lnTo>
                        <a:pt x="188" y="77"/>
                      </a:lnTo>
                      <a:lnTo>
                        <a:pt x="191" y="75"/>
                      </a:lnTo>
                      <a:lnTo>
                        <a:pt x="190" y="71"/>
                      </a:lnTo>
                      <a:lnTo>
                        <a:pt x="188" y="70"/>
                      </a:lnTo>
                      <a:lnTo>
                        <a:pt x="188" y="64"/>
                      </a:lnTo>
                      <a:lnTo>
                        <a:pt x="188" y="57"/>
                      </a:lnTo>
                      <a:lnTo>
                        <a:pt x="191" y="57"/>
                      </a:lnTo>
                      <a:lnTo>
                        <a:pt x="191" y="54"/>
                      </a:lnTo>
                      <a:lnTo>
                        <a:pt x="193" y="49"/>
                      </a:lnTo>
                      <a:lnTo>
                        <a:pt x="196" y="45"/>
                      </a:lnTo>
                      <a:lnTo>
                        <a:pt x="193" y="42"/>
                      </a:lnTo>
                      <a:lnTo>
                        <a:pt x="190" y="42"/>
                      </a:lnTo>
                      <a:lnTo>
                        <a:pt x="188" y="40"/>
                      </a:lnTo>
                      <a:lnTo>
                        <a:pt x="184" y="42"/>
                      </a:lnTo>
                      <a:lnTo>
                        <a:pt x="179" y="40"/>
                      </a:lnTo>
                      <a:lnTo>
                        <a:pt x="179" y="40"/>
                      </a:lnTo>
                      <a:lnTo>
                        <a:pt x="176" y="42"/>
                      </a:lnTo>
                      <a:lnTo>
                        <a:pt x="172" y="38"/>
                      </a:lnTo>
                      <a:lnTo>
                        <a:pt x="172" y="38"/>
                      </a:lnTo>
                      <a:lnTo>
                        <a:pt x="169" y="35"/>
                      </a:lnTo>
                      <a:lnTo>
                        <a:pt x="167" y="35"/>
                      </a:lnTo>
                      <a:lnTo>
                        <a:pt x="162" y="35"/>
                      </a:lnTo>
                      <a:lnTo>
                        <a:pt x="160" y="31"/>
                      </a:lnTo>
                      <a:lnTo>
                        <a:pt x="157" y="31"/>
                      </a:lnTo>
                      <a:lnTo>
                        <a:pt x="157" y="33"/>
                      </a:lnTo>
                      <a:lnTo>
                        <a:pt x="151" y="31"/>
                      </a:lnTo>
                      <a:lnTo>
                        <a:pt x="148" y="31"/>
                      </a:lnTo>
                      <a:lnTo>
                        <a:pt x="146" y="26"/>
                      </a:lnTo>
                      <a:lnTo>
                        <a:pt x="143" y="24"/>
                      </a:lnTo>
                      <a:lnTo>
                        <a:pt x="143" y="23"/>
                      </a:lnTo>
                      <a:lnTo>
                        <a:pt x="139" y="23"/>
                      </a:lnTo>
                      <a:lnTo>
                        <a:pt x="137" y="24"/>
                      </a:lnTo>
                      <a:lnTo>
                        <a:pt x="134" y="23"/>
                      </a:lnTo>
                      <a:lnTo>
                        <a:pt x="134" y="17"/>
                      </a:lnTo>
                      <a:lnTo>
                        <a:pt x="130" y="16"/>
                      </a:lnTo>
                      <a:lnTo>
                        <a:pt x="129" y="16"/>
                      </a:lnTo>
                      <a:lnTo>
                        <a:pt x="127" y="16"/>
                      </a:lnTo>
                      <a:lnTo>
                        <a:pt x="123" y="12"/>
                      </a:lnTo>
                      <a:lnTo>
                        <a:pt x="120" y="9"/>
                      </a:lnTo>
                      <a:lnTo>
                        <a:pt x="118" y="7"/>
                      </a:lnTo>
                      <a:lnTo>
                        <a:pt x="118" y="2"/>
                      </a:lnTo>
                      <a:lnTo>
                        <a:pt x="115" y="0"/>
                      </a:lnTo>
                      <a:lnTo>
                        <a:pt x="115" y="0"/>
                      </a:lnTo>
                      <a:lnTo>
                        <a:pt x="108" y="4"/>
                      </a:lnTo>
                      <a:lnTo>
                        <a:pt x="106" y="2"/>
                      </a:lnTo>
                      <a:lnTo>
                        <a:pt x="101" y="5"/>
                      </a:lnTo>
                      <a:lnTo>
                        <a:pt x="101" y="9"/>
                      </a:lnTo>
                      <a:lnTo>
                        <a:pt x="101" y="12"/>
                      </a:lnTo>
                      <a:lnTo>
                        <a:pt x="101" y="17"/>
                      </a:lnTo>
                      <a:lnTo>
                        <a:pt x="96" y="23"/>
                      </a:lnTo>
                      <a:lnTo>
                        <a:pt x="96" y="24"/>
                      </a:lnTo>
                      <a:lnTo>
                        <a:pt x="89" y="26"/>
                      </a:lnTo>
                      <a:lnTo>
                        <a:pt x="89" y="26"/>
                      </a:lnTo>
                      <a:lnTo>
                        <a:pt x="84" y="26"/>
                      </a:lnTo>
                      <a:lnTo>
                        <a:pt x="78" y="30"/>
                      </a:lnTo>
                      <a:lnTo>
                        <a:pt x="77" y="31"/>
                      </a:lnTo>
                      <a:lnTo>
                        <a:pt x="77" y="35"/>
                      </a:lnTo>
                      <a:lnTo>
                        <a:pt x="80" y="35"/>
                      </a:lnTo>
                      <a:lnTo>
                        <a:pt x="77" y="38"/>
                      </a:lnTo>
                      <a:lnTo>
                        <a:pt x="71" y="38"/>
                      </a:lnTo>
                      <a:lnTo>
                        <a:pt x="64" y="38"/>
                      </a:lnTo>
                      <a:lnTo>
                        <a:pt x="61" y="35"/>
                      </a:lnTo>
                      <a:lnTo>
                        <a:pt x="59" y="38"/>
                      </a:lnTo>
                      <a:lnTo>
                        <a:pt x="59" y="35"/>
                      </a:lnTo>
                      <a:lnTo>
                        <a:pt x="56" y="35"/>
                      </a:lnTo>
                      <a:lnTo>
                        <a:pt x="56" y="31"/>
                      </a:lnTo>
                      <a:lnTo>
                        <a:pt x="54" y="30"/>
                      </a:lnTo>
                      <a:lnTo>
                        <a:pt x="52" y="31"/>
                      </a:lnTo>
                      <a:lnTo>
                        <a:pt x="47" y="31"/>
                      </a:lnTo>
                      <a:lnTo>
                        <a:pt x="45" y="30"/>
                      </a:lnTo>
                      <a:lnTo>
                        <a:pt x="47" y="35"/>
                      </a:lnTo>
                      <a:lnTo>
                        <a:pt x="45" y="35"/>
                      </a:lnTo>
                      <a:lnTo>
                        <a:pt x="52" y="40"/>
                      </a:lnTo>
                      <a:lnTo>
                        <a:pt x="51" y="42"/>
                      </a:lnTo>
                      <a:lnTo>
                        <a:pt x="52" y="45"/>
                      </a:lnTo>
                      <a:lnTo>
                        <a:pt x="51" y="47"/>
                      </a:lnTo>
                      <a:lnTo>
                        <a:pt x="52" y="51"/>
                      </a:lnTo>
                      <a:lnTo>
                        <a:pt x="54" y="52"/>
                      </a:lnTo>
                      <a:lnTo>
                        <a:pt x="47" y="52"/>
                      </a:lnTo>
                      <a:lnTo>
                        <a:pt x="44" y="52"/>
                      </a:lnTo>
                      <a:lnTo>
                        <a:pt x="42" y="52"/>
                      </a:lnTo>
                      <a:lnTo>
                        <a:pt x="38" y="54"/>
                      </a:lnTo>
                      <a:lnTo>
                        <a:pt x="37" y="52"/>
                      </a:lnTo>
                      <a:lnTo>
                        <a:pt x="33" y="56"/>
                      </a:lnTo>
                      <a:lnTo>
                        <a:pt x="28" y="49"/>
                      </a:lnTo>
                      <a:lnTo>
                        <a:pt x="24" y="47"/>
                      </a:lnTo>
                      <a:lnTo>
                        <a:pt x="23" y="49"/>
                      </a:lnTo>
                      <a:lnTo>
                        <a:pt x="19" y="52"/>
                      </a:lnTo>
                      <a:lnTo>
                        <a:pt x="17" y="51"/>
                      </a:lnTo>
                      <a:lnTo>
                        <a:pt x="16" y="52"/>
                      </a:lnTo>
                      <a:lnTo>
                        <a:pt x="14" y="52"/>
                      </a:lnTo>
                      <a:lnTo>
                        <a:pt x="11" y="52"/>
                      </a:lnTo>
                      <a:lnTo>
                        <a:pt x="9" y="54"/>
                      </a:lnTo>
                      <a:lnTo>
                        <a:pt x="2" y="54"/>
                      </a:lnTo>
                      <a:lnTo>
                        <a:pt x="0" y="57"/>
                      </a:lnTo>
                      <a:lnTo>
                        <a:pt x="2" y="57"/>
                      </a:lnTo>
                      <a:lnTo>
                        <a:pt x="4" y="57"/>
                      </a:lnTo>
                      <a:lnTo>
                        <a:pt x="9" y="57"/>
                      </a:lnTo>
                      <a:lnTo>
                        <a:pt x="9" y="61"/>
                      </a:lnTo>
                      <a:lnTo>
                        <a:pt x="5" y="61"/>
                      </a:lnTo>
                      <a:lnTo>
                        <a:pt x="2" y="61"/>
                      </a:lnTo>
                      <a:lnTo>
                        <a:pt x="4" y="63"/>
                      </a:lnTo>
                      <a:lnTo>
                        <a:pt x="5" y="61"/>
                      </a:lnTo>
                      <a:lnTo>
                        <a:pt x="9" y="61"/>
                      </a:lnTo>
                      <a:lnTo>
                        <a:pt x="9" y="63"/>
                      </a:lnTo>
                      <a:lnTo>
                        <a:pt x="5" y="64"/>
                      </a:lnTo>
                      <a:lnTo>
                        <a:pt x="2" y="64"/>
                      </a:lnTo>
                      <a:lnTo>
                        <a:pt x="2" y="66"/>
                      </a:lnTo>
                      <a:lnTo>
                        <a:pt x="5" y="66"/>
                      </a:lnTo>
                      <a:lnTo>
                        <a:pt x="9" y="70"/>
                      </a:lnTo>
                      <a:lnTo>
                        <a:pt x="9" y="71"/>
                      </a:lnTo>
                      <a:lnTo>
                        <a:pt x="11" y="70"/>
                      </a:lnTo>
                      <a:lnTo>
                        <a:pt x="12" y="70"/>
                      </a:lnTo>
                      <a:lnTo>
                        <a:pt x="16" y="70"/>
                      </a:lnTo>
                      <a:lnTo>
                        <a:pt x="21" y="71"/>
                      </a:lnTo>
                      <a:lnTo>
                        <a:pt x="23" y="75"/>
                      </a:lnTo>
                      <a:lnTo>
                        <a:pt x="24" y="75"/>
                      </a:lnTo>
                      <a:lnTo>
                        <a:pt x="28" y="77"/>
                      </a:lnTo>
                      <a:lnTo>
                        <a:pt x="31" y="75"/>
                      </a:lnTo>
                      <a:lnTo>
                        <a:pt x="31" y="75"/>
                      </a:lnTo>
                      <a:lnTo>
                        <a:pt x="31" y="77"/>
                      </a:lnTo>
                      <a:lnTo>
                        <a:pt x="31" y="78"/>
                      </a:lnTo>
                      <a:lnTo>
                        <a:pt x="37" y="77"/>
                      </a:lnTo>
                      <a:lnTo>
                        <a:pt x="37" y="78"/>
                      </a:lnTo>
                      <a:lnTo>
                        <a:pt x="37" y="80"/>
                      </a:lnTo>
                      <a:lnTo>
                        <a:pt x="37" y="84"/>
                      </a:lnTo>
                      <a:lnTo>
                        <a:pt x="38" y="84"/>
                      </a:lnTo>
                      <a:lnTo>
                        <a:pt x="42" y="80"/>
                      </a:lnTo>
                      <a:lnTo>
                        <a:pt x="47" y="80"/>
                      </a:lnTo>
                      <a:lnTo>
                        <a:pt x="49" y="84"/>
                      </a:lnTo>
                      <a:lnTo>
                        <a:pt x="45" y="84"/>
                      </a:lnTo>
                      <a:lnTo>
                        <a:pt x="42" y="84"/>
                      </a:lnTo>
                      <a:lnTo>
                        <a:pt x="40" y="85"/>
                      </a:lnTo>
                      <a:lnTo>
                        <a:pt x="42" y="85"/>
                      </a:lnTo>
                      <a:lnTo>
                        <a:pt x="44" y="89"/>
                      </a:lnTo>
                      <a:lnTo>
                        <a:pt x="42" y="92"/>
                      </a:lnTo>
                      <a:lnTo>
                        <a:pt x="42" y="96"/>
                      </a:lnTo>
                      <a:lnTo>
                        <a:pt x="45" y="96"/>
                      </a:lnTo>
                      <a:lnTo>
                        <a:pt x="49" y="101"/>
                      </a:lnTo>
                      <a:lnTo>
                        <a:pt x="54" y="101"/>
                      </a:lnTo>
                      <a:lnTo>
                        <a:pt x="56" y="103"/>
                      </a:lnTo>
                      <a:lnTo>
                        <a:pt x="56" y="106"/>
                      </a:lnTo>
                      <a:lnTo>
                        <a:pt x="59" y="108"/>
                      </a:lnTo>
                      <a:lnTo>
                        <a:pt x="56" y="111"/>
                      </a:lnTo>
                      <a:lnTo>
                        <a:pt x="56" y="111"/>
                      </a:lnTo>
                      <a:lnTo>
                        <a:pt x="56" y="115"/>
                      </a:lnTo>
                      <a:lnTo>
                        <a:pt x="59" y="117"/>
                      </a:lnTo>
                      <a:lnTo>
                        <a:pt x="64" y="120"/>
                      </a:lnTo>
                      <a:lnTo>
                        <a:pt x="68" y="130"/>
                      </a:lnTo>
                      <a:lnTo>
                        <a:pt x="64" y="125"/>
                      </a:lnTo>
                      <a:lnTo>
                        <a:pt x="61" y="122"/>
                      </a:lnTo>
                      <a:lnTo>
                        <a:pt x="59" y="120"/>
                      </a:lnTo>
                      <a:lnTo>
                        <a:pt x="56" y="122"/>
                      </a:lnTo>
                      <a:lnTo>
                        <a:pt x="56" y="130"/>
                      </a:lnTo>
                      <a:lnTo>
                        <a:pt x="56" y="137"/>
                      </a:lnTo>
                      <a:lnTo>
                        <a:pt x="59" y="137"/>
                      </a:lnTo>
                      <a:lnTo>
                        <a:pt x="56" y="139"/>
                      </a:lnTo>
                      <a:lnTo>
                        <a:pt x="56" y="151"/>
                      </a:lnTo>
                      <a:lnTo>
                        <a:pt x="52" y="160"/>
                      </a:lnTo>
                      <a:lnTo>
                        <a:pt x="49" y="162"/>
                      </a:lnTo>
                      <a:lnTo>
                        <a:pt x="52" y="164"/>
                      </a:lnTo>
                      <a:lnTo>
                        <a:pt x="52" y="165"/>
                      </a:lnTo>
                      <a:lnTo>
                        <a:pt x="54" y="165"/>
                      </a:lnTo>
                      <a:lnTo>
                        <a:pt x="54" y="169"/>
                      </a:lnTo>
                      <a:lnTo>
                        <a:pt x="54" y="172"/>
                      </a:lnTo>
                      <a:lnTo>
                        <a:pt x="59" y="172"/>
                      </a:lnTo>
                      <a:lnTo>
                        <a:pt x="64" y="174"/>
                      </a:lnTo>
                      <a:lnTo>
                        <a:pt x="68" y="177"/>
                      </a:lnTo>
                      <a:lnTo>
                        <a:pt x="73" y="176"/>
                      </a:lnTo>
                      <a:lnTo>
                        <a:pt x="77" y="179"/>
                      </a:lnTo>
                      <a:lnTo>
                        <a:pt x="82" y="179"/>
                      </a:lnTo>
                      <a:lnTo>
                        <a:pt x="84" y="183"/>
                      </a:lnTo>
                      <a:lnTo>
                        <a:pt x="87" y="179"/>
                      </a:lnTo>
                      <a:lnTo>
                        <a:pt x="96" y="177"/>
                      </a:lnTo>
                      <a:lnTo>
                        <a:pt x="97" y="179"/>
                      </a:lnTo>
                      <a:lnTo>
                        <a:pt x="101" y="179"/>
                      </a:lnTo>
                      <a:lnTo>
                        <a:pt x="106" y="183"/>
                      </a:lnTo>
                      <a:lnTo>
                        <a:pt x="115" y="179"/>
                      </a:lnTo>
                      <a:lnTo>
                        <a:pt x="120" y="183"/>
                      </a:lnTo>
                      <a:lnTo>
                        <a:pt x="123" y="184"/>
                      </a:lnTo>
                      <a:lnTo>
                        <a:pt x="123" y="183"/>
                      </a:lnTo>
                      <a:lnTo>
                        <a:pt x="120" y="179"/>
                      </a:lnTo>
                      <a:lnTo>
                        <a:pt x="123" y="172"/>
                      </a:lnTo>
                      <a:lnTo>
                        <a:pt x="123" y="170"/>
                      </a:lnTo>
                      <a:lnTo>
                        <a:pt x="127" y="165"/>
                      </a:lnTo>
                      <a:lnTo>
                        <a:pt x="132" y="160"/>
                      </a:lnTo>
                      <a:lnTo>
                        <a:pt x="134" y="160"/>
                      </a:lnTo>
                      <a:lnTo>
                        <a:pt x="137" y="160"/>
                      </a:lnTo>
                      <a:lnTo>
                        <a:pt x="141" y="162"/>
                      </a:lnTo>
                      <a:lnTo>
                        <a:pt x="146" y="164"/>
                      </a:lnTo>
                      <a:lnTo>
                        <a:pt x="148" y="164"/>
                      </a:lnTo>
                      <a:lnTo>
                        <a:pt x="151" y="162"/>
                      </a:lnTo>
                      <a:lnTo>
                        <a:pt x="151" y="162"/>
                      </a:lnTo>
                      <a:lnTo>
                        <a:pt x="163" y="169"/>
                      </a:lnTo>
                      <a:lnTo>
                        <a:pt x="165" y="170"/>
                      </a:lnTo>
                      <a:lnTo>
                        <a:pt x="174" y="170"/>
                      </a:lnTo>
                      <a:lnTo>
                        <a:pt x="176" y="169"/>
                      </a:lnTo>
                      <a:lnTo>
                        <a:pt x="176" y="167"/>
                      </a:lnTo>
                      <a:lnTo>
                        <a:pt x="179" y="162"/>
                      </a:lnTo>
                      <a:lnTo>
                        <a:pt x="190" y="157"/>
                      </a:lnTo>
                      <a:lnTo>
                        <a:pt x="190" y="157"/>
                      </a:lnTo>
                      <a:lnTo>
                        <a:pt x="190" y="151"/>
                      </a:lnTo>
                      <a:lnTo>
                        <a:pt x="191" y="146"/>
                      </a:lnTo>
                      <a:lnTo>
                        <a:pt x="188" y="146"/>
                      </a:lnTo>
                      <a:lnTo>
                        <a:pt x="183" y="143"/>
                      </a:lnTo>
                      <a:lnTo>
                        <a:pt x="179" y="134"/>
                      </a:lnTo>
                      <a:lnTo>
                        <a:pt x="176" y="130"/>
                      </a:lnTo>
                      <a:lnTo>
                        <a:pt x="179" y="125"/>
                      </a:lnTo>
                      <a:lnTo>
                        <a:pt x="183" y="125"/>
                      </a:lnTo>
                      <a:lnTo>
                        <a:pt x="184" y="120"/>
                      </a:lnTo>
                      <a:lnTo>
                        <a:pt x="179" y="117"/>
                      </a:lnTo>
                      <a:lnTo>
                        <a:pt x="179" y="115"/>
                      </a:lnTo>
                      <a:lnTo>
                        <a:pt x="183" y="111"/>
                      </a:lnTo>
                      <a:lnTo>
                        <a:pt x="183" y="111"/>
                      </a:lnTo>
                      <a:lnTo>
                        <a:pt x="183" y="111"/>
                      </a:lnTo>
                      <a:lnTo>
                        <a:pt x="183" y="111"/>
                      </a:lnTo>
                      <a:lnTo>
                        <a:pt x="183" y="111"/>
                      </a:lnTo>
                      <a:close/>
                      <a:moveTo>
                        <a:pt x="217" y="205"/>
                      </a:moveTo>
                      <a:lnTo>
                        <a:pt x="212" y="202"/>
                      </a:lnTo>
                      <a:lnTo>
                        <a:pt x="212" y="202"/>
                      </a:lnTo>
                      <a:lnTo>
                        <a:pt x="212" y="200"/>
                      </a:lnTo>
                      <a:lnTo>
                        <a:pt x="216" y="200"/>
                      </a:lnTo>
                      <a:lnTo>
                        <a:pt x="212" y="198"/>
                      </a:lnTo>
                      <a:lnTo>
                        <a:pt x="212" y="198"/>
                      </a:lnTo>
                      <a:lnTo>
                        <a:pt x="212" y="197"/>
                      </a:lnTo>
                      <a:lnTo>
                        <a:pt x="210" y="195"/>
                      </a:lnTo>
                      <a:lnTo>
                        <a:pt x="207" y="193"/>
                      </a:lnTo>
                      <a:lnTo>
                        <a:pt x="210" y="191"/>
                      </a:lnTo>
                      <a:lnTo>
                        <a:pt x="210" y="191"/>
                      </a:lnTo>
                      <a:lnTo>
                        <a:pt x="207" y="190"/>
                      </a:lnTo>
                      <a:lnTo>
                        <a:pt x="207" y="186"/>
                      </a:lnTo>
                      <a:lnTo>
                        <a:pt x="207" y="186"/>
                      </a:lnTo>
                      <a:lnTo>
                        <a:pt x="210" y="184"/>
                      </a:lnTo>
                      <a:lnTo>
                        <a:pt x="207" y="183"/>
                      </a:lnTo>
                      <a:lnTo>
                        <a:pt x="210" y="179"/>
                      </a:lnTo>
                      <a:lnTo>
                        <a:pt x="216" y="179"/>
                      </a:lnTo>
                      <a:lnTo>
                        <a:pt x="216" y="176"/>
                      </a:lnTo>
                      <a:lnTo>
                        <a:pt x="219" y="179"/>
                      </a:lnTo>
                      <a:lnTo>
                        <a:pt x="221" y="179"/>
                      </a:lnTo>
                      <a:lnTo>
                        <a:pt x="221" y="176"/>
                      </a:lnTo>
                      <a:lnTo>
                        <a:pt x="219" y="172"/>
                      </a:lnTo>
                      <a:lnTo>
                        <a:pt x="221" y="170"/>
                      </a:lnTo>
                      <a:lnTo>
                        <a:pt x="224" y="170"/>
                      </a:lnTo>
                      <a:lnTo>
                        <a:pt x="224" y="176"/>
                      </a:lnTo>
                      <a:lnTo>
                        <a:pt x="224" y="179"/>
                      </a:lnTo>
                      <a:lnTo>
                        <a:pt x="224" y="186"/>
                      </a:lnTo>
                      <a:lnTo>
                        <a:pt x="224" y="193"/>
                      </a:lnTo>
                      <a:lnTo>
                        <a:pt x="224" y="198"/>
                      </a:lnTo>
                      <a:lnTo>
                        <a:pt x="221" y="202"/>
                      </a:lnTo>
                      <a:lnTo>
                        <a:pt x="217" y="205"/>
                      </a:lnTo>
                      <a:lnTo>
                        <a:pt x="217" y="205"/>
                      </a:lnTo>
                      <a:lnTo>
                        <a:pt x="217" y="205"/>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29" name="Freeform 26">
                  <a:extLst>
                    <a:ext uri="{FF2B5EF4-FFF2-40B4-BE49-F238E27FC236}">
                      <a16:creationId xmlns:a16="http://schemas.microsoft.com/office/drawing/2014/main" id="{5E5BCA8F-E8A8-B400-C370-CB2209D6E7F1}"/>
                    </a:ext>
                  </a:extLst>
                </p:cNvPr>
                <p:cNvSpPr>
                  <a:spLocks noEditPoints="1"/>
                </p:cNvSpPr>
                <p:nvPr/>
              </p:nvSpPr>
              <p:spPr bwMode="auto">
                <a:xfrm>
                  <a:off x="4618038" y="2873376"/>
                  <a:ext cx="307975" cy="347663"/>
                </a:xfrm>
                <a:custGeom>
                  <a:avLst/>
                  <a:gdLst/>
                  <a:ahLst/>
                  <a:cxnLst>
                    <a:cxn ang="0">
                      <a:pos x="7" y="57"/>
                    </a:cxn>
                    <a:cxn ang="0">
                      <a:pos x="7" y="34"/>
                    </a:cxn>
                    <a:cxn ang="0">
                      <a:pos x="15" y="22"/>
                    </a:cxn>
                    <a:cxn ang="0">
                      <a:pos x="34" y="22"/>
                    </a:cxn>
                    <a:cxn ang="0">
                      <a:pos x="52" y="15"/>
                    </a:cxn>
                    <a:cxn ang="0">
                      <a:pos x="62" y="1"/>
                    </a:cxn>
                    <a:cxn ang="0">
                      <a:pos x="86" y="3"/>
                    </a:cxn>
                    <a:cxn ang="0">
                      <a:pos x="109" y="17"/>
                    </a:cxn>
                    <a:cxn ang="0">
                      <a:pos x="104" y="29"/>
                    </a:cxn>
                    <a:cxn ang="0">
                      <a:pos x="88" y="38"/>
                    </a:cxn>
                    <a:cxn ang="0">
                      <a:pos x="90" y="53"/>
                    </a:cxn>
                    <a:cxn ang="0">
                      <a:pos x="107" y="71"/>
                    </a:cxn>
                    <a:cxn ang="0">
                      <a:pos x="121" y="93"/>
                    </a:cxn>
                    <a:cxn ang="0">
                      <a:pos x="139" y="106"/>
                    </a:cxn>
                    <a:cxn ang="0">
                      <a:pos x="156" y="109"/>
                    </a:cxn>
                    <a:cxn ang="0">
                      <a:pos x="156" y="120"/>
                    </a:cxn>
                    <a:cxn ang="0">
                      <a:pos x="189" y="137"/>
                    </a:cxn>
                    <a:cxn ang="0">
                      <a:pos x="194" y="149"/>
                    </a:cxn>
                    <a:cxn ang="0">
                      <a:pos x="186" y="146"/>
                    </a:cxn>
                    <a:cxn ang="0">
                      <a:pos x="173" y="139"/>
                    </a:cxn>
                    <a:cxn ang="0">
                      <a:pos x="166" y="147"/>
                    </a:cxn>
                    <a:cxn ang="0">
                      <a:pos x="166" y="156"/>
                    </a:cxn>
                    <a:cxn ang="0">
                      <a:pos x="172" y="172"/>
                    </a:cxn>
                    <a:cxn ang="0">
                      <a:pos x="161" y="191"/>
                    </a:cxn>
                    <a:cxn ang="0">
                      <a:pos x="151" y="186"/>
                    </a:cxn>
                    <a:cxn ang="0">
                      <a:pos x="156" y="177"/>
                    </a:cxn>
                    <a:cxn ang="0">
                      <a:pos x="156" y="161"/>
                    </a:cxn>
                    <a:cxn ang="0">
                      <a:pos x="147" y="149"/>
                    </a:cxn>
                    <a:cxn ang="0">
                      <a:pos x="139" y="140"/>
                    </a:cxn>
                    <a:cxn ang="0">
                      <a:pos x="130" y="132"/>
                    </a:cxn>
                    <a:cxn ang="0">
                      <a:pos x="116" y="125"/>
                    </a:cxn>
                    <a:cxn ang="0">
                      <a:pos x="104" y="120"/>
                    </a:cxn>
                    <a:cxn ang="0">
                      <a:pos x="85" y="102"/>
                    </a:cxn>
                    <a:cxn ang="0">
                      <a:pos x="67" y="85"/>
                    </a:cxn>
                    <a:cxn ang="0">
                      <a:pos x="57" y="69"/>
                    </a:cxn>
                    <a:cxn ang="0">
                      <a:pos x="47" y="59"/>
                    </a:cxn>
                    <a:cxn ang="0">
                      <a:pos x="14" y="69"/>
                    </a:cxn>
                    <a:cxn ang="0">
                      <a:pos x="29" y="126"/>
                    </a:cxn>
                    <a:cxn ang="0">
                      <a:pos x="26" y="125"/>
                    </a:cxn>
                    <a:cxn ang="0">
                      <a:pos x="71" y="99"/>
                    </a:cxn>
                    <a:cxn ang="0">
                      <a:pos x="71" y="99"/>
                    </a:cxn>
                    <a:cxn ang="0">
                      <a:pos x="60" y="90"/>
                    </a:cxn>
                    <a:cxn ang="0">
                      <a:pos x="57" y="90"/>
                    </a:cxn>
                    <a:cxn ang="0">
                      <a:pos x="36" y="172"/>
                    </a:cxn>
                    <a:cxn ang="0">
                      <a:pos x="47" y="166"/>
                    </a:cxn>
                    <a:cxn ang="0">
                      <a:pos x="52" y="156"/>
                    </a:cxn>
                    <a:cxn ang="0">
                      <a:pos x="52" y="135"/>
                    </a:cxn>
                    <a:cxn ang="0">
                      <a:pos x="41" y="125"/>
                    </a:cxn>
                    <a:cxn ang="0">
                      <a:pos x="26" y="132"/>
                    </a:cxn>
                    <a:cxn ang="0">
                      <a:pos x="31" y="147"/>
                    </a:cxn>
                    <a:cxn ang="0">
                      <a:pos x="31" y="154"/>
                    </a:cxn>
                    <a:cxn ang="0">
                      <a:pos x="36" y="172"/>
                    </a:cxn>
                    <a:cxn ang="0">
                      <a:pos x="146" y="212"/>
                    </a:cxn>
                    <a:cxn ang="0">
                      <a:pos x="149" y="189"/>
                    </a:cxn>
                    <a:cxn ang="0">
                      <a:pos x="133" y="191"/>
                    </a:cxn>
                    <a:cxn ang="0">
                      <a:pos x="107" y="189"/>
                    </a:cxn>
                    <a:cxn ang="0">
                      <a:pos x="104" y="201"/>
                    </a:cxn>
                    <a:cxn ang="0">
                      <a:pos x="128" y="212"/>
                    </a:cxn>
                    <a:cxn ang="0">
                      <a:pos x="144" y="219"/>
                    </a:cxn>
                  </a:cxnLst>
                  <a:rect l="0" t="0" r="r" b="b"/>
                  <a:pathLst>
                    <a:path w="194" h="219">
                      <a:moveTo>
                        <a:pt x="14" y="69"/>
                      </a:moveTo>
                      <a:lnTo>
                        <a:pt x="14" y="66"/>
                      </a:lnTo>
                      <a:lnTo>
                        <a:pt x="15" y="60"/>
                      </a:lnTo>
                      <a:lnTo>
                        <a:pt x="10" y="60"/>
                      </a:lnTo>
                      <a:lnTo>
                        <a:pt x="7" y="57"/>
                      </a:lnTo>
                      <a:lnTo>
                        <a:pt x="3" y="46"/>
                      </a:lnTo>
                      <a:lnTo>
                        <a:pt x="0" y="43"/>
                      </a:lnTo>
                      <a:lnTo>
                        <a:pt x="3" y="40"/>
                      </a:lnTo>
                      <a:lnTo>
                        <a:pt x="7" y="40"/>
                      </a:lnTo>
                      <a:lnTo>
                        <a:pt x="7" y="34"/>
                      </a:lnTo>
                      <a:lnTo>
                        <a:pt x="3" y="31"/>
                      </a:lnTo>
                      <a:lnTo>
                        <a:pt x="3" y="27"/>
                      </a:lnTo>
                      <a:lnTo>
                        <a:pt x="7" y="26"/>
                      </a:lnTo>
                      <a:lnTo>
                        <a:pt x="8" y="27"/>
                      </a:lnTo>
                      <a:lnTo>
                        <a:pt x="15" y="22"/>
                      </a:lnTo>
                      <a:lnTo>
                        <a:pt x="20" y="24"/>
                      </a:lnTo>
                      <a:lnTo>
                        <a:pt x="26" y="12"/>
                      </a:lnTo>
                      <a:lnTo>
                        <a:pt x="29" y="15"/>
                      </a:lnTo>
                      <a:lnTo>
                        <a:pt x="29" y="19"/>
                      </a:lnTo>
                      <a:lnTo>
                        <a:pt x="34" y="22"/>
                      </a:lnTo>
                      <a:lnTo>
                        <a:pt x="36" y="26"/>
                      </a:lnTo>
                      <a:lnTo>
                        <a:pt x="40" y="19"/>
                      </a:lnTo>
                      <a:lnTo>
                        <a:pt x="40" y="15"/>
                      </a:lnTo>
                      <a:lnTo>
                        <a:pt x="48" y="17"/>
                      </a:lnTo>
                      <a:lnTo>
                        <a:pt x="52" y="15"/>
                      </a:lnTo>
                      <a:lnTo>
                        <a:pt x="53" y="19"/>
                      </a:lnTo>
                      <a:lnTo>
                        <a:pt x="53" y="12"/>
                      </a:lnTo>
                      <a:lnTo>
                        <a:pt x="60" y="10"/>
                      </a:lnTo>
                      <a:lnTo>
                        <a:pt x="59" y="6"/>
                      </a:lnTo>
                      <a:lnTo>
                        <a:pt x="62" y="1"/>
                      </a:lnTo>
                      <a:lnTo>
                        <a:pt x="69" y="5"/>
                      </a:lnTo>
                      <a:lnTo>
                        <a:pt x="76" y="0"/>
                      </a:lnTo>
                      <a:lnTo>
                        <a:pt x="81" y="0"/>
                      </a:lnTo>
                      <a:lnTo>
                        <a:pt x="86" y="0"/>
                      </a:lnTo>
                      <a:lnTo>
                        <a:pt x="86" y="3"/>
                      </a:lnTo>
                      <a:lnTo>
                        <a:pt x="95" y="6"/>
                      </a:lnTo>
                      <a:lnTo>
                        <a:pt x="104" y="10"/>
                      </a:lnTo>
                      <a:lnTo>
                        <a:pt x="113" y="10"/>
                      </a:lnTo>
                      <a:lnTo>
                        <a:pt x="113" y="10"/>
                      </a:lnTo>
                      <a:lnTo>
                        <a:pt x="109" y="17"/>
                      </a:lnTo>
                      <a:lnTo>
                        <a:pt x="109" y="19"/>
                      </a:lnTo>
                      <a:lnTo>
                        <a:pt x="107" y="24"/>
                      </a:lnTo>
                      <a:lnTo>
                        <a:pt x="109" y="29"/>
                      </a:lnTo>
                      <a:lnTo>
                        <a:pt x="104" y="29"/>
                      </a:lnTo>
                      <a:lnTo>
                        <a:pt x="104" y="29"/>
                      </a:lnTo>
                      <a:lnTo>
                        <a:pt x="100" y="33"/>
                      </a:lnTo>
                      <a:lnTo>
                        <a:pt x="97" y="33"/>
                      </a:lnTo>
                      <a:lnTo>
                        <a:pt x="93" y="34"/>
                      </a:lnTo>
                      <a:lnTo>
                        <a:pt x="90" y="34"/>
                      </a:lnTo>
                      <a:lnTo>
                        <a:pt x="88" y="38"/>
                      </a:lnTo>
                      <a:lnTo>
                        <a:pt x="90" y="43"/>
                      </a:lnTo>
                      <a:lnTo>
                        <a:pt x="92" y="45"/>
                      </a:lnTo>
                      <a:lnTo>
                        <a:pt x="90" y="48"/>
                      </a:lnTo>
                      <a:lnTo>
                        <a:pt x="88" y="50"/>
                      </a:lnTo>
                      <a:lnTo>
                        <a:pt x="90" y="53"/>
                      </a:lnTo>
                      <a:lnTo>
                        <a:pt x="90" y="59"/>
                      </a:lnTo>
                      <a:lnTo>
                        <a:pt x="92" y="62"/>
                      </a:lnTo>
                      <a:lnTo>
                        <a:pt x="100" y="66"/>
                      </a:lnTo>
                      <a:lnTo>
                        <a:pt x="104" y="67"/>
                      </a:lnTo>
                      <a:lnTo>
                        <a:pt x="107" y="71"/>
                      </a:lnTo>
                      <a:lnTo>
                        <a:pt x="118" y="81"/>
                      </a:lnTo>
                      <a:lnTo>
                        <a:pt x="118" y="85"/>
                      </a:lnTo>
                      <a:lnTo>
                        <a:pt x="120" y="85"/>
                      </a:lnTo>
                      <a:lnTo>
                        <a:pt x="120" y="90"/>
                      </a:lnTo>
                      <a:lnTo>
                        <a:pt x="121" y="93"/>
                      </a:lnTo>
                      <a:lnTo>
                        <a:pt x="125" y="97"/>
                      </a:lnTo>
                      <a:lnTo>
                        <a:pt x="126" y="99"/>
                      </a:lnTo>
                      <a:lnTo>
                        <a:pt x="133" y="104"/>
                      </a:lnTo>
                      <a:lnTo>
                        <a:pt x="135" y="106"/>
                      </a:lnTo>
                      <a:lnTo>
                        <a:pt x="139" y="106"/>
                      </a:lnTo>
                      <a:lnTo>
                        <a:pt x="139" y="107"/>
                      </a:lnTo>
                      <a:lnTo>
                        <a:pt x="146" y="107"/>
                      </a:lnTo>
                      <a:lnTo>
                        <a:pt x="149" y="109"/>
                      </a:lnTo>
                      <a:lnTo>
                        <a:pt x="153" y="107"/>
                      </a:lnTo>
                      <a:lnTo>
                        <a:pt x="156" y="109"/>
                      </a:lnTo>
                      <a:lnTo>
                        <a:pt x="156" y="113"/>
                      </a:lnTo>
                      <a:lnTo>
                        <a:pt x="151" y="116"/>
                      </a:lnTo>
                      <a:lnTo>
                        <a:pt x="151" y="116"/>
                      </a:lnTo>
                      <a:lnTo>
                        <a:pt x="153" y="120"/>
                      </a:lnTo>
                      <a:lnTo>
                        <a:pt x="156" y="120"/>
                      </a:lnTo>
                      <a:lnTo>
                        <a:pt x="163" y="121"/>
                      </a:lnTo>
                      <a:lnTo>
                        <a:pt x="177" y="128"/>
                      </a:lnTo>
                      <a:lnTo>
                        <a:pt x="182" y="132"/>
                      </a:lnTo>
                      <a:lnTo>
                        <a:pt x="186" y="135"/>
                      </a:lnTo>
                      <a:lnTo>
                        <a:pt x="189" y="137"/>
                      </a:lnTo>
                      <a:lnTo>
                        <a:pt x="194" y="139"/>
                      </a:lnTo>
                      <a:lnTo>
                        <a:pt x="194" y="142"/>
                      </a:lnTo>
                      <a:lnTo>
                        <a:pt x="194" y="146"/>
                      </a:lnTo>
                      <a:lnTo>
                        <a:pt x="194" y="149"/>
                      </a:lnTo>
                      <a:lnTo>
                        <a:pt x="194" y="149"/>
                      </a:lnTo>
                      <a:lnTo>
                        <a:pt x="191" y="153"/>
                      </a:lnTo>
                      <a:lnTo>
                        <a:pt x="191" y="153"/>
                      </a:lnTo>
                      <a:lnTo>
                        <a:pt x="189" y="153"/>
                      </a:lnTo>
                      <a:lnTo>
                        <a:pt x="186" y="149"/>
                      </a:lnTo>
                      <a:lnTo>
                        <a:pt x="186" y="146"/>
                      </a:lnTo>
                      <a:lnTo>
                        <a:pt x="186" y="142"/>
                      </a:lnTo>
                      <a:lnTo>
                        <a:pt x="184" y="142"/>
                      </a:lnTo>
                      <a:lnTo>
                        <a:pt x="179" y="142"/>
                      </a:lnTo>
                      <a:lnTo>
                        <a:pt x="177" y="140"/>
                      </a:lnTo>
                      <a:lnTo>
                        <a:pt x="173" y="139"/>
                      </a:lnTo>
                      <a:lnTo>
                        <a:pt x="172" y="139"/>
                      </a:lnTo>
                      <a:lnTo>
                        <a:pt x="170" y="139"/>
                      </a:lnTo>
                      <a:lnTo>
                        <a:pt x="168" y="144"/>
                      </a:lnTo>
                      <a:lnTo>
                        <a:pt x="166" y="146"/>
                      </a:lnTo>
                      <a:lnTo>
                        <a:pt x="166" y="147"/>
                      </a:lnTo>
                      <a:lnTo>
                        <a:pt x="166" y="149"/>
                      </a:lnTo>
                      <a:lnTo>
                        <a:pt x="163" y="153"/>
                      </a:lnTo>
                      <a:lnTo>
                        <a:pt x="163" y="154"/>
                      </a:lnTo>
                      <a:lnTo>
                        <a:pt x="166" y="156"/>
                      </a:lnTo>
                      <a:lnTo>
                        <a:pt x="166" y="156"/>
                      </a:lnTo>
                      <a:lnTo>
                        <a:pt x="172" y="161"/>
                      </a:lnTo>
                      <a:lnTo>
                        <a:pt x="173" y="163"/>
                      </a:lnTo>
                      <a:lnTo>
                        <a:pt x="173" y="168"/>
                      </a:lnTo>
                      <a:lnTo>
                        <a:pt x="173" y="170"/>
                      </a:lnTo>
                      <a:lnTo>
                        <a:pt x="172" y="172"/>
                      </a:lnTo>
                      <a:lnTo>
                        <a:pt x="170" y="172"/>
                      </a:lnTo>
                      <a:lnTo>
                        <a:pt x="166" y="175"/>
                      </a:lnTo>
                      <a:lnTo>
                        <a:pt x="166" y="184"/>
                      </a:lnTo>
                      <a:lnTo>
                        <a:pt x="163" y="186"/>
                      </a:lnTo>
                      <a:lnTo>
                        <a:pt x="161" y="191"/>
                      </a:lnTo>
                      <a:lnTo>
                        <a:pt x="158" y="194"/>
                      </a:lnTo>
                      <a:lnTo>
                        <a:pt x="154" y="194"/>
                      </a:lnTo>
                      <a:lnTo>
                        <a:pt x="151" y="191"/>
                      </a:lnTo>
                      <a:lnTo>
                        <a:pt x="151" y="189"/>
                      </a:lnTo>
                      <a:lnTo>
                        <a:pt x="151" y="186"/>
                      </a:lnTo>
                      <a:lnTo>
                        <a:pt x="153" y="186"/>
                      </a:lnTo>
                      <a:lnTo>
                        <a:pt x="156" y="184"/>
                      </a:lnTo>
                      <a:lnTo>
                        <a:pt x="156" y="180"/>
                      </a:lnTo>
                      <a:lnTo>
                        <a:pt x="156" y="177"/>
                      </a:lnTo>
                      <a:lnTo>
                        <a:pt x="156" y="177"/>
                      </a:lnTo>
                      <a:lnTo>
                        <a:pt x="158" y="177"/>
                      </a:lnTo>
                      <a:lnTo>
                        <a:pt x="158" y="172"/>
                      </a:lnTo>
                      <a:lnTo>
                        <a:pt x="158" y="170"/>
                      </a:lnTo>
                      <a:lnTo>
                        <a:pt x="158" y="168"/>
                      </a:lnTo>
                      <a:lnTo>
                        <a:pt x="156" y="161"/>
                      </a:lnTo>
                      <a:lnTo>
                        <a:pt x="154" y="161"/>
                      </a:lnTo>
                      <a:lnTo>
                        <a:pt x="154" y="153"/>
                      </a:lnTo>
                      <a:lnTo>
                        <a:pt x="153" y="149"/>
                      </a:lnTo>
                      <a:lnTo>
                        <a:pt x="149" y="147"/>
                      </a:lnTo>
                      <a:lnTo>
                        <a:pt x="147" y="149"/>
                      </a:lnTo>
                      <a:lnTo>
                        <a:pt x="144" y="147"/>
                      </a:lnTo>
                      <a:lnTo>
                        <a:pt x="140" y="144"/>
                      </a:lnTo>
                      <a:lnTo>
                        <a:pt x="139" y="144"/>
                      </a:lnTo>
                      <a:lnTo>
                        <a:pt x="135" y="142"/>
                      </a:lnTo>
                      <a:lnTo>
                        <a:pt x="139" y="140"/>
                      </a:lnTo>
                      <a:lnTo>
                        <a:pt x="139" y="137"/>
                      </a:lnTo>
                      <a:lnTo>
                        <a:pt x="135" y="135"/>
                      </a:lnTo>
                      <a:lnTo>
                        <a:pt x="133" y="133"/>
                      </a:lnTo>
                      <a:lnTo>
                        <a:pt x="130" y="135"/>
                      </a:lnTo>
                      <a:lnTo>
                        <a:pt x="130" y="132"/>
                      </a:lnTo>
                      <a:lnTo>
                        <a:pt x="126" y="130"/>
                      </a:lnTo>
                      <a:lnTo>
                        <a:pt x="125" y="132"/>
                      </a:lnTo>
                      <a:lnTo>
                        <a:pt x="123" y="130"/>
                      </a:lnTo>
                      <a:lnTo>
                        <a:pt x="118" y="125"/>
                      </a:lnTo>
                      <a:lnTo>
                        <a:pt x="116" y="125"/>
                      </a:lnTo>
                      <a:lnTo>
                        <a:pt x="113" y="121"/>
                      </a:lnTo>
                      <a:lnTo>
                        <a:pt x="109" y="125"/>
                      </a:lnTo>
                      <a:lnTo>
                        <a:pt x="107" y="125"/>
                      </a:lnTo>
                      <a:lnTo>
                        <a:pt x="107" y="121"/>
                      </a:lnTo>
                      <a:lnTo>
                        <a:pt x="104" y="120"/>
                      </a:lnTo>
                      <a:lnTo>
                        <a:pt x="100" y="120"/>
                      </a:lnTo>
                      <a:lnTo>
                        <a:pt x="93" y="114"/>
                      </a:lnTo>
                      <a:lnTo>
                        <a:pt x="86" y="104"/>
                      </a:lnTo>
                      <a:lnTo>
                        <a:pt x="85" y="104"/>
                      </a:lnTo>
                      <a:lnTo>
                        <a:pt x="85" y="102"/>
                      </a:lnTo>
                      <a:lnTo>
                        <a:pt x="81" y="97"/>
                      </a:lnTo>
                      <a:lnTo>
                        <a:pt x="76" y="97"/>
                      </a:lnTo>
                      <a:lnTo>
                        <a:pt x="76" y="93"/>
                      </a:lnTo>
                      <a:lnTo>
                        <a:pt x="71" y="90"/>
                      </a:lnTo>
                      <a:lnTo>
                        <a:pt x="67" y="85"/>
                      </a:lnTo>
                      <a:lnTo>
                        <a:pt x="64" y="85"/>
                      </a:lnTo>
                      <a:lnTo>
                        <a:pt x="64" y="80"/>
                      </a:lnTo>
                      <a:lnTo>
                        <a:pt x="60" y="78"/>
                      </a:lnTo>
                      <a:lnTo>
                        <a:pt x="60" y="74"/>
                      </a:lnTo>
                      <a:lnTo>
                        <a:pt x="57" y="69"/>
                      </a:lnTo>
                      <a:lnTo>
                        <a:pt x="57" y="66"/>
                      </a:lnTo>
                      <a:lnTo>
                        <a:pt x="57" y="66"/>
                      </a:lnTo>
                      <a:lnTo>
                        <a:pt x="53" y="62"/>
                      </a:lnTo>
                      <a:lnTo>
                        <a:pt x="50" y="62"/>
                      </a:lnTo>
                      <a:lnTo>
                        <a:pt x="47" y="59"/>
                      </a:lnTo>
                      <a:lnTo>
                        <a:pt x="34" y="57"/>
                      </a:lnTo>
                      <a:lnTo>
                        <a:pt x="26" y="62"/>
                      </a:lnTo>
                      <a:lnTo>
                        <a:pt x="26" y="62"/>
                      </a:lnTo>
                      <a:lnTo>
                        <a:pt x="22" y="67"/>
                      </a:lnTo>
                      <a:lnTo>
                        <a:pt x="14" y="69"/>
                      </a:lnTo>
                      <a:lnTo>
                        <a:pt x="14" y="69"/>
                      </a:lnTo>
                      <a:lnTo>
                        <a:pt x="14" y="69"/>
                      </a:lnTo>
                      <a:lnTo>
                        <a:pt x="14" y="69"/>
                      </a:lnTo>
                      <a:close/>
                      <a:moveTo>
                        <a:pt x="26" y="126"/>
                      </a:moveTo>
                      <a:lnTo>
                        <a:pt x="29" y="126"/>
                      </a:lnTo>
                      <a:lnTo>
                        <a:pt x="29" y="125"/>
                      </a:lnTo>
                      <a:lnTo>
                        <a:pt x="29" y="125"/>
                      </a:lnTo>
                      <a:lnTo>
                        <a:pt x="29" y="121"/>
                      </a:lnTo>
                      <a:lnTo>
                        <a:pt x="29" y="125"/>
                      </a:lnTo>
                      <a:lnTo>
                        <a:pt x="26" y="125"/>
                      </a:lnTo>
                      <a:lnTo>
                        <a:pt x="26" y="126"/>
                      </a:lnTo>
                      <a:lnTo>
                        <a:pt x="26" y="126"/>
                      </a:lnTo>
                      <a:lnTo>
                        <a:pt x="26" y="126"/>
                      </a:lnTo>
                      <a:lnTo>
                        <a:pt x="26" y="126"/>
                      </a:lnTo>
                      <a:close/>
                      <a:moveTo>
                        <a:pt x="71" y="99"/>
                      </a:moveTo>
                      <a:lnTo>
                        <a:pt x="73" y="99"/>
                      </a:lnTo>
                      <a:lnTo>
                        <a:pt x="73" y="97"/>
                      </a:lnTo>
                      <a:lnTo>
                        <a:pt x="71" y="99"/>
                      </a:lnTo>
                      <a:lnTo>
                        <a:pt x="71" y="99"/>
                      </a:lnTo>
                      <a:lnTo>
                        <a:pt x="71" y="99"/>
                      </a:lnTo>
                      <a:lnTo>
                        <a:pt x="71" y="99"/>
                      </a:lnTo>
                      <a:close/>
                      <a:moveTo>
                        <a:pt x="57" y="90"/>
                      </a:moveTo>
                      <a:lnTo>
                        <a:pt x="57" y="92"/>
                      </a:lnTo>
                      <a:lnTo>
                        <a:pt x="57" y="92"/>
                      </a:lnTo>
                      <a:lnTo>
                        <a:pt x="60" y="90"/>
                      </a:lnTo>
                      <a:lnTo>
                        <a:pt x="62" y="90"/>
                      </a:lnTo>
                      <a:lnTo>
                        <a:pt x="62" y="88"/>
                      </a:lnTo>
                      <a:lnTo>
                        <a:pt x="60" y="85"/>
                      </a:lnTo>
                      <a:lnTo>
                        <a:pt x="60" y="88"/>
                      </a:lnTo>
                      <a:lnTo>
                        <a:pt x="57" y="90"/>
                      </a:lnTo>
                      <a:lnTo>
                        <a:pt x="57" y="90"/>
                      </a:lnTo>
                      <a:lnTo>
                        <a:pt x="57" y="90"/>
                      </a:lnTo>
                      <a:lnTo>
                        <a:pt x="57" y="90"/>
                      </a:lnTo>
                      <a:close/>
                      <a:moveTo>
                        <a:pt x="36" y="172"/>
                      </a:moveTo>
                      <a:lnTo>
                        <a:pt x="36" y="172"/>
                      </a:lnTo>
                      <a:lnTo>
                        <a:pt x="38" y="172"/>
                      </a:lnTo>
                      <a:lnTo>
                        <a:pt x="41" y="172"/>
                      </a:lnTo>
                      <a:lnTo>
                        <a:pt x="41" y="168"/>
                      </a:lnTo>
                      <a:lnTo>
                        <a:pt x="43" y="166"/>
                      </a:lnTo>
                      <a:lnTo>
                        <a:pt x="47" y="166"/>
                      </a:lnTo>
                      <a:lnTo>
                        <a:pt x="48" y="168"/>
                      </a:lnTo>
                      <a:lnTo>
                        <a:pt x="50" y="168"/>
                      </a:lnTo>
                      <a:lnTo>
                        <a:pt x="52" y="165"/>
                      </a:lnTo>
                      <a:lnTo>
                        <a:pt x="52" y="161"/>
                      </a:lnTo>
                      <a:lnTo>
                        <a:pt x="52" y="156"/>
                      </a:lnTo>
                      <a:lnTo>
                        <a:pt x="52" y="149"/>
                      </a:lnTo>
                      <a:lnTo>
                        <a:pt x="53" y="144"/>
                      </a:lnTo>
                      <a:lnTo>
                        <a:pt x="48" y="140"/>
                      </a:lnTo>
                      <a:lnTo>
                        <a:pt x="52" y="139"/>
                      </a:lnTo>
                      <a:lnTo>
                        <a:pt x="52" y="135"/>
                      </a:lnTo>
                      <a:lnTo>
                        <a:pt x="52" y="132"/>
                      </a:lnTo>
                      <a:lnTo>
                        <a:pt x="50" y="128"/>
                      </a:lnTo>
                      <a:lnTo>
                        <a:pt x="47" y="125"/>
                      </a:lnTo>
                      <a:lnTo>
                        <a:pt x="45" y="125"/>
                      </a:lnTo>
                      <a:lnTo>
                        <a:pt x="41" y="125"/>
                      </a:lnTo>
                      <a:lnTo>
                        <a:pt x="40" y="125"/>
                      </a:lnTo>
                      <a:lnTo>
                        <a:pt x="34" y="130"/>
                      </a:lnTo>
                      <a:lnTo>
                        <a:pt x="29" y="130"/>
                      </a:lnTo>
                      <a:lnTo>
                        <a:pt x="26" y="128"/>
                      </a:lnTo>
                      <a:lnTo>
                        <a:pt x="26" y="132"/>
                      </a:lnTo>
                      <a:lnTo>
                        <a:pt x="26" y="135"/>
                      </a:lnTo>
                      <a:lnTo>
                        <a:pt x="29" y="137"/>
                      </a:lnTo>
                      <a:lnTo>
                        <a:pt x="29" y="140"/>
                      </a:lnTo>
                      <a:lnTo>
                        <a:pt x="31" y="142"/>
                      </a:lnTo>
                      <a:lnTo>
                        <a:pt x="31" y="147"/>
                      </a:lnTo>
                      <a:lnTo>
                        <a:pt x="29" y="149"/>
                      </a:lnTo>
                      <a:lnTo>
                        <a:pt x="29" y="153"/>
                      </a:lnTo>
                      <a:lnTo>
                        <a:pt x="34" y="153"/>
                      </a:lnTo>
                      <a:lnTo>
                        <a:pt x="34" y="153"/>
                      </a:lnTo>
                      <a:lnTo>
                        <a:pt x="31" y="154"/>
                      </a:lnTo>
                      <a:lnTo>
                        <a:pt x="29" y="161"/>
                      </a:lnTo>
                      <a:lnTo>
                        <a:pt x="31" y="163"/>
                      </a:lnTo>
                      <a:lnTo>
                        <a:pt x="34" y="170"/>
                      </a:lnTo>
                      <a:lnTo>
                        <a:pt x="36" y="172"/>
                      </a:lnTo>
                      <a:lnTo>
                        <a:pt x="36" y="172"/>
                      </a:lnTo>
                      <a:lnTo>
                        <a:pt x="36" y="172"/>
                      </a:lnTo>
                      <a:lnTo>
                        <a:pt x="36" y="172"/>
                      </a:lnTo>
                      <a:close/>
                      <a:moveTo>
                        <a:pt x="144" y="219"/>
                      </a:moveTo>
                      <a:lnTo>
                        <a:pt x="144" y="213"/>
                      </a:lnTo>
                      <a:lnTo>
                        <a:pt x="146" y="212"/>
                      </a:lnTo>
                      <a:lnTo>
                        <a:pt x="144" y="208"/>
                      </a:lnTo>
                      <a:lnTo>
                        <a:pt x="140" y="205"/>
                      </a:lnTo>
                      <a:lnTo>
                        <a:pt x="144" y="196"/>
                      </a:lnTo>
                      <a:lnTo>
                        <a:pt x="147" y="193"/>
                      </a:lnTo>
                      <a:lnTo>
                        <a:pt x="149" y="189"/>
                      </a:lnTo>
                      <a:lnTo>
                        <a:pt x="146" y="184"/>
                      </a:lnTo>
                      <a:lnTo>
                        <a:pt x="140" y="189"/>
                      </a:lnTo>
                      <a:lnTo>
                        <a:pt x="139" y="189"/>
                      </a:lnTo>
                      <a:lnTo>
                        <a:pt x="135" y="186"/>
                      </a:lnTo>
                      <a:lnTo>
                        <a:pt x="133" y="191"/>
                      </a:lnTo>
                      <a:lnTo>
                        <a:pt x="125" y="189"/>
                      </a:lnTo>
                      <a:lnTo>
                        <a:pt x="118" y="193"/>
                      </a:lnTo>
                      <a:lnTo>
                        <a:pt x="113" y="191"/>
                      </a:lnTo>
                      <a:lnTo>
                        <a:pt x="113" y="189"/>
                      </a:lnTo>
                      <a:lnTo>
                        <a:pt x="107" y="189"/>
                      </a:lnTo>
                      <a:lnTo>
                        <a:pt x="104" y="191"/>
                      </a:lnTo>
                      <a:lnTo>
                        <a:pt x="104" y="189"/>
                      </a:lnTo>
                      <a:lnTo>
                        <a:pt x="100" y="191"/>
                      </a:lnTo>
                      <a:lnTo>
                        <a:pt x="99" y="198"/>
                      </a:lnTo>
                      <a:lnTo>
                        <a:pt x="104" y="201"/>
                      </a:lnTo>
                      <a:lnTo>
                        <a:pt x="107" y="200"/>
                      </a:lnTo>
                      <a:lnTo>
                        <a:pt x="113" y="205"/>
                      </a:lnTo>
                      <a:lnTo>
                        <a:pt x="116" y="206"/>
                      </a:lnTo>
                      <a:lnTo>
                        <a:pt x="120" y="208"/>
                      </a:lnTo>
                      <a:lnTo>
                        <a:pt x="128" y="212"/>
                      </a:lnTo>
                      <a:lnTo>
                        <a:pt x="130" y="212"/>
                      </a:lnTo>
                      <a:lnTo>
                        <a:pt x="133" y="212"/>
                      </a:lnTo>
                      <a:lnTo>
                        <a:pt x="133" y="215"/>
                      </a:lnTo>
                      <a:lnTo>
                        <a:pt x="140" y="219"/>
                      </a:lnTo>
                      <a:lnTo>
                        <a:pt x="144" y="219"/>
                      </a:lnTo>
                      <a:lnTo>
                        <a:pt x="144" y="219"/>
                      </a:lnTo>
                      <a:lnTo>
                        <a:pt x="144" y="219"/>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30" name="Freeform 27">
                  <a:extLst>
                    <a:ext uri="{FF2B5EF4-FFF2-40B4-BE49-F238E27FC236}">
                      <a16:creationId xmlns:a16="http://schemas.microsoft.com/office/drawing/2014/main" id="{D6D3474D-32B8-A3D1-F776-7D195791BA8D}"/>
                    </a:ext>
                  </a:extLst>
                </p:cNvPr>
                <p:cNvSpPr>
                  <a:spLocks noEditPoints="1"/>
                </p:cNvSpPr>
                <p:nvPr/>
              </p:nvSpPr>
              <p:spPr bwMode="auto">
                <a:xfrm>
                  <a:off x="4222750" y="2989263"/>
                  <a:ext cx="342900" cy="244475"/>
                </a:xfrm>
                <a:custGeom>
                  <a:avLst/>
                  <a:gdLst/>
                  <a:ahLst/>
                  <a:cxnLst>
                    <a:cxn ang="0">
                      <a:pos x="125" y="8"/>
                    </a:cxn>
                    <a:cxn ang="0">
                      <a:pos x="127" y="13"/>
                    </a:cxn>
                    <a:cxn ang="0">
                      <a:pos x="143" y="20"/>
                    </a:cxn>
                    <a:cxn ang="0">
                      <a:pos x="155" y="22"/>
                    </a:cxn>
                    <a:cxn ang="0">
                      <a:pos x="169" y="20"/>
                    </a:cxn>
                    <a:cxn ang="0">
                      <a:pos x="179" y="26"/>
                    </a:cxn>
                    <a:cxn ang="0">
                      <a:pos x="196" y="27"/>
                    </a:cxn>
                    <a:cxn ang="0">
                      <a:pos x="195" y="36"/>
                    </a:cxn>
                    <a:cxn ang="0">
                      <a:pos x="186" y="48"/>
                    </a:cxn>
                    <a:cxn ang="0">
                      <a:pos x="183" y="52"/>
                    </a:cxn>
                    <a:cxn ang="0">
                      <a:pos x="167" y="57"/>
                    </a:cxn>
                    <a:cxn ang="0">
                      <a:pos x="163" y="62"/>
                    </a:cxn>
                    <a:cxn ang="0">
                      <a:pos x="162" y="66"/>
                    </a:cxn>
                    <a:cxn ang="0">
                      <a:pos x="151" y="73"/>
                    </a:cxn>
                    <a:cxn ang="0">
                      <a:pos x="146" y="92"/>
                    </a:cxn>
                    <a:cxn ang="0">
                      <a:pos x="153" y="102"/>
                    </a:cxn>
                    <a:cxn ang="0">
                      <a:pos x="144" y="111"/>
                    </a:cxn>
                    <a:cxn ang="0">
                      <a:pos x="139" y="125"/>
                    </a:cxn>
                    <a:cxn ang="0">
                      <a:pos x="122" y="133"/>
                    </a:cxn>
                    <a:cxn ang="0">
                      <a:pos x="115" y="140"/>
                    </a:cxn>
                    <a:cxn ang="0">
                      <a:pos x="106" y="142"/>
                    </a:cxn>
                    <a:cxn ang="0">
                      <a:pos x="99" y="142"/>
                    </a:cxn>
                    <a:cxn ang="0">
                      <a:pos x="84" y="140"/>
                    </a:cxn>
                    <a:cxn ang="0">
                      <a:pos x="66" y="147"/>
                    </a:cxn>
                    <a:cxn ang="0">
                      <a:pos x="59" y="154"/>
                    </a:cxn>
                    <a:cxn ang="0">
                      <a:pos x="45" y="140"/>
                    </a:cxn>
                    <a:cxn ang="0">
                      <a:pos x="33" y="133"/>
                    </a:cxn>
                    <a:cxn ang="0">
                      <a:pos x="28" y="125"/>
                    </a:cxn>
                    <a:cxn ang="0">
                      <a:pos x="37" y="111"/>
                    </a:cxn>
                    <a:cxn ang="0">
                      <a:pos x="35" y="99"/>
                    </a:cxn>
                    <a:cxn ang="0">
                      <a:pos x="28" y="81"/>
                    </a:cxn>
                    <a:cxn ang="0">
                      <a:pos x="38" y="76"/>
                    </a:cxn>
                    <a:cxn ang="0">
                      <a:pos x="40" y="59"/>
                    </a:cxn>
                    <a:cxn ang="0">
                      <a:pos x="47" y="48"/>
                    </a:cxn>
                    <a:cxn ang="0">
                      <a:pos x="45" y="36"/>
                    </a:cxn>
                    <a:cxn ang="0">
                      <a:pos x="24" y="36"/>
                    </a:cxn>
                    <a:cxn ang="0">
                      <a:pos x="18" y="33"/>
                    </a:cxn>
                    <a:cxn ang="0">
                      <a:pos x="7" y="33"/>
                    </a:cxn>
                    <a:cxn ang="0">
                      <a:pos x="11" y="26"/>
                    </a:cxn>
                    <a:cxn ang="0">
                      <a:pos x="7" y="26"/>
                    </a:cxn>
                    <a:cxn ang="0">
                      <a:pos x="5" y="19"/>
                    </a:cxn>
                    <a:cxn ang="0">
                      <a:pos x="0" y="13"/>
                    </a:cxn>
                    <a:cxn ang="0">
                      <a:pos x="12" y="8"/>
                    </a:cxn>
                    <a:cxn ang="0">
                      <a:pos x="19" y="5"/>
                    </a:cxn>
                    <a:cxn ang="0">
                      <a:pos x="24" y="0"/>
                    </a:cxn>
                    <a:cxn ang="0">
                      <a:pos x="35" y="3"/>
                    </a:cxn>
                    <a:cxn ang="0">
                      <a:pos x="47" y="3"/>
                    </a:cxn>
                    <a:cxn ang="0">
                      <a:pos x="56" y="0"/>
                    </a:cxn>
                    <a:cxn ang="0">
                      <a:pos x="80" y="7"/>
                    </a:cxn>
                    <a:cxn ang="0">
                      <a:pos x="94" y="7"/>
                    </a:cxn>
                    <a:cxn ang="0">
                      <a:pos x="108" y="3"/>
                    </a:cxn>
                    <a:cxn ang="0">
                      <a:pos x="120" y="7"/>
                    </a:cxn>
                    <a:cxn ang="0">
                      <a:pos x="122" y="5"/>
                    </a:cxn>
                    <a:cxn ang="0">
                      <a:pos x="212" y="81"/>
                    </a:cxn>
                    <a:cxn ang="0">
                      <a:pos x="212" y="76"/>
                    </a:cxn>
                    <a:cxn ang="0">
                      <a:pos x="203" y="80"/>
                    </a:cxn>
                    <a:cxn ang="0">
                      <a:pos x="195" y="90"/>
                    </a:cxn>
                    <a:cxn ang="0">
                      <a:pos x="196" y="81"/>
                    </a:cxn>
                    <a:cxn ang="0">
                      <a:pos x="190" y="88"/>
                    </a:cxn>
                    <a:cxn ang="0">
                      <a:pos x="195" y="90"/>
                    </a:cxn>
                    <a:cxn ang="0">
                      <a:pos x="176" y="102"/>
                    </a:cxn>
                    <a:cxn ang="0">
                      <a:pos x="176" y="95"/>
                    </a:cxn>
                    <a:cxn ang="0">
                      <a:pos x="176" y="102"/>
                    </a:cxn>
                  </a:cxnLst>
                  <a:rect l="0" t="0" r="r" b="b"/>
                  <a:pathLst>
                    <a:path w="216" h="154">
                      <a:moveTo>
                        <a:pt x="122" y="5"/>
                      </a:moveTo>
                      <a:lnTo>
                        <a:pt x="125" y="7"/>
                      </a:lnTo>
                      <a:lnTo>
                        <a:pt x="125" y="8"/>
                      </a:lnTo>
                      <a:lnTo>
                        <a:pt x="127" y="8"/>
                      </a:lnTo>
                      <a:lnTo>
                        <a:pt x="127" y="12"/>
                      </a:lnTo>
                      <a:lnTo>
                        <a:pt x="127" y="13"/>
                      </a:lnTo>
                      <a:lnTo>
                        <a:pt x="132" y="13"/>
                      </a:lnTo>
                      <a:lnTo>
                        <a:pt x="139" y="17"/>
                      </a:lnTo>
                      <a:lnTo>
                        <a:pt x="143" y="20"/>
                      </a:lnTo>
                      <a:lnTo>
                        <a:pt x="148" y="19"/>
                      </a:lnTo>
                      <a:lnTo>
                        <a:pt x="151" y="22"/>
                      </a:lnTo>
                      <a:lnTo>
                        <a:pt x="155" y="22"/>
                      </a:lnTo>
                      <a:lnTo>
                        <a:pt x="157" y="26"/>
                      </a:lnTo>
                      <a:lnTo>
                        <a:pt x="160" y="22"/>
                      </a:lnTo>
                      <a:lnTo>
                        <a:pt x="169" y="20"/>
                      </a:lnTo>
                      <a:lnTo>
                        <a:pt x="172" y="22"/>
                      </a:lnTo>
                      <a:lnTo>
                        <a:pt x="176" y="22"/>
                      </a:lnTo>
                      <a:lnTo>
                        <a:pt x="179" y="26"/>
                      </a:lnTo>
                      <a:lnTo>
                        <a:pt x="188" y="22"/>
                      </a:lnTo>
                      <a:lnTo>
                        <a:pt x="195" y="26"/>
                      </a:lnTo>
                      <a:lnTo>
                        <a:pt x="196" y="27"/>
                      </a:lnTo>
                      <a:lnTo>
                        <a:pt x="196" y="29"/>
                      </a:lnTo>
                      <a:lnTo>
                        <a:pt x="195" y="31"/>
                      </a:lnTo>
                      <a:lnTo>
                        <a:pt x="195" y="36"/>
                      </a:lnTo>
                      <a:lnTo>
                        <a:pt x="195" y="40"/>
                      </a:lnTo>
                      <a:lnTo>
                        <a:pt x="193" y="43"/>
                      </a:lnTo>
                      <a:lnTo>
                        <a:pt x="186" y="48"/>
                      </a:lnTo>
                      <a:lnTo>
                        <a:pt x="186" y="48"/>
                      </a:lnTo>
                      <a:lnTo>
                        <a:pt x="183" y="52"/>
                      </a:lnTo>
                      <a:lnTo>
                        <a:pt x="183" y="52"/>
                      </a:lnTo>
                      <a:lnTo>
                        <a:pt x="179" y="53"/>
                      </a:lnTo>
                      <a:lnTo>
                        <a:pt x="172" y="53"/>
                      </a:lnTo>
                      <a:lnTo>
                        <a:pt x="167" y="57"/>
                      </a:lnTo>
                      <a:lnTo>
                        <a:pt x="163" y="59"/>
                      </a:lnTo>
                      <a:lnTo>
                        <a:pt x="165" y="59"/>
                      </a:lnTo>
                      <a:lnTo>
                        <a:pt x="163" y="62"/>
                      </a:lnTo>
                      <a:lnTo>
                        <a:pt x="162" y="66"/>
                      </a:lnTo>
                      <a:lnTo>
                        <a:pt x="162" y="66"/>
                      </a:lnTo>
                      <a:lnTo>
                        <a:pt x="162" y="66"/>
                      </a:lnTo>
                      <a:lnTo>
                        <a:pt x="160" y="62"/>
                      </a:lnTo>
                      <a:lnTo>
                        <a:pt x="155" y="71"/>
                      </a:lnTo>
                      <a:lnTo>
                        <a:pt x="151" y="73"/>
                      </a:lnTo>
                      <a:lnTo>
                        <a:pt x="146" y="85"/>
                      </a:lnTo>
                      <a:lnTo>
                        <a:pt x="144" y="88"/>
                      </a:lnTo>
                      <a:lnTo>
                        <a:pt x="146" y="92"/>
                      </a:lnTo>
                      <a:lnTo>
                        <a:pt x="148" y="95"/>
                      </a:lnTo>
                      <a:lnTo>
                        <a:pt x="148" y="97"/>
                      </a:lnTo>
                      <a:lnTo>
                        <a:pt x="153" y="102"/>
                      </a:lnTo>
                      <a:lnTo>
                        <a:pt x="151" y="106"/>
                      </a:lnTo>
                      <a:lnTo>
                        <a:pt x="144" y="107"/>
                      </a:lnTo>
                      <a:lnTo>
                        <a:pt x="144" y="111"/>
                      </a:lnTo>
                      <a:lnTo>
                        <a:pt x="139" y="118"/>
                      </a:lnTo>
                      <a:lnTo>
                        <a:pt x="139" y="121"/>
                      </a:lnTo>
                      <a:lnTo>
                        <a:pt x="139" y="125"/>
                      </a:lnTo>
                      <a:lnTo>
                        <a:pt x="139" y="128"/>
                      </a:lnTo>
                      <a:lnTo>
                        <a:pt x="132" y="128"/>
                      </a:lnTo>
                      <a:lnTo>
                        <a:pt x="122" y="133"/>
                      </a:lnTo>
                      <a:lnTo>
                        <a:pt x="122" y="135"/>
                      </a:lnTo>
                      <a:lnTo>
                        <a:pt x="117" y="142"/>
                      </a:lnTo>
                      <a:lnTo>
                        <a:pt x="115" y="140"/>
                      </a:lnTo>
                      <a:lnTo>
                        <a:pt x="111" y="137"/>
                      </a:lnTo>
                      <a:lnTo>
                        <a:pt x="110" y="140"/>
                      </a:lnTo>
                      <a:lnTo>
                        <a:pt x="106" y="142"/>
                      </a:lnTo>
                      <a:lnTo>
                        <a:pt x="104" y="140"/>
                      </a:lnTo>
                      <a:lnTo>
                        <a:pt x="101" y="140"/>
                      </a:lnTo>
                      <a:lnTo>
                        <a:pt x="99" y="142"/>
                      </a:lnTo>
                      <a:lnTo>
                        <a:pt x="94" y="142"/>
                      </a:lnTo>
                      <a:lnTo>
                        <a:pt x="87" y="139"/>
                      </a:lnTo>
                      <a:lnTo>
                        <a:pt x="84" y="140"/>
                      </a:lnTo>
                      <a:lnTo>
                        <a:pt x="78" y="142"/>
                      </a:lnTo>
                      <a:lnTo>
                        <a:pt x="73" y="147"/>
                      </a:lnTo>
                      <a:lnTo>
                        <a:pt x="66" y="147"/>
                      </a:lnTo>
                      <a:lnTo>
                        <a:pt x="64" y="151"/>
                      </a:lnTo>
                      <a:lnTo>
                        <a:pt x="64" y="153"/>
                      </a:lnTo>
                      <a:lnTo>
                        <a:pt x="59" y="154"/>
                      </a:lnTo>
                      <a:lnTo>
                        <a:pt x="52" y="154"/>
                      </a:lnTo>
                      <a:lnTo>
                        <a:pt x="47" y="147"/>
                      </a:lnTo>
                      <a:lnTo>
                        <a:pt x="45" y="140"/>
                      </a:lnTo>
                      <a:lnTo>
                        <a:pt x="45" y="140"/>
                      </a:lnTo>
                      <a:lnTo>
                        <a:pt x="38" y="133"/>
                      </a:lnTo>
                      <a:lnTo>
                        <a:pt x="33" y="133"/>
                      </a:lnTo>
                      <a:lnTo>
                        <a:pt x="30" y="133"/>
                      </a:lnTo>
                      <a:lnTo>
                        <a:pt x="30" y="128"/>
                      </a:lnTo>
                      <a:lnTo>
                        <a:pt x="28" y="125"/>
                      </a:lnTo>
                      <a:lnTo>
                        <a:pt x="31" y="116"/>
                      </a:lnTo>
                      <a:lnTo>
                        <a:pt x="37" y="113"/>
                      </a:lnTo>
                      <a:lnTo>
                        <a:pt x="37" y="111"/>
                      </a:lnTo>
                      <a:lnTo>
                        <a:pt x="33" y="111"/>
                      </a:lnTo>
                      <a:lnTo>
                        <a:pt x="30" y="106"/>
                      </a:lnTo>
                      <a:lnTo>
                        <a:pt x="35" y="99"/>
                      </a:lnTo>
                      <a:lnTo>
                        <a:pt x="35" y="93"/>
                      </a:lnTo>
                      <a:lnTo>
                        <a:pt x="31" y="90"/>
                      </a:lnTo>
                      <a:lnTo>
                        <a:pt x="28" y="81"/>
                      </a:lnTo>
                      <a:lnTo>
                        <a:pt x="31" y="81"/>
                      </a:lnTo>
                      <a:lnTo>
                        <a:pt x="33" y="81"/>
                      </a:lnTo>
                      <a:lnTo>
                        <a:pt x="38" y="76"/>
                      </a:lnTo>
                      <a:lnTo>
                        <a:pt x="35" y="73"/>
                      </a:lnTo>
                      <a:lnTo>
                        <a:pt x="40" y="69"/>
                      </a:lnTo>
                      <a:lnTo>
                        <a:pt x="40" y="59"/>
                      </a:lnTo>
                      <a:lnTo>
                        <a:pt x="38" y="53"/>
                      </a:lnTo>
                      <a:lnTo>
                        <a:pt x="45" y="48"/>
                      </a:lnTo>
                      <a:lnTo>
                        <a:pt x="47" y="48"/>
                      </a:lnTo>
                      <a:lnTo>
                        <a:pt x="51" y="45"/>
                      </a:lnTo>
                      <a:lnTo>
                        <a:pt x="45" y="40"/>
                      </a:lnTo>
                      <a:lnTo>
                        <a:pt x="45" y="36"/>
                      </a:lnTo>
                      <a:lnTo>
                        <a:pt x="37" y="34"/>
                      </a:lnTo>
                      <a:lnTo>
                        <a:pt x="33" y="36"/>
                      </a:lnTo>
                      <a:lnTo>
                        <a:pt x="24" y="36"/>
                      </a:lnTo>
                      <a:lnTo>
                        <a:pt x="19" y="40"/>
                      </a:lnTo>
                      <a:lnTo>
                        <a:pt x="18" y="36"/>
                      </a:lnTo>
                      <a:lnTo>
                        <a:pt x="18" y="33"/>
                      </a:lnTo>
                      <a:lnTo>
                        <a:pt x="16" y="33"/>
                      </a:lnTo>
                      <a:lnTo>
                        <a:pt x="7" y="33"/>
                      </a:lnTo>
                      <a:lnTo>
                        <a:pt x="7" y="33"/>
                      </a:lnTo>
                      <a:lnTo>
                        <a:pt x="11" y="29"/>
                      </a:lnTo>
                      <a:lnTo>
                        <a:pt x="9" y="27"/>
                      </a:lnTo>
                      <a:lnTo>
                        <a:pt x="11" y="26"/>
                      </a:lnTo>
                      <a:lnTo>
                        <a:pt x="9" y="26"/>
                      </a:lnTo>
                      <a:lnTo>
                        <a:pt x="9" y="22"/>
                      </a:lnTo>
                      <a:lnTo>
                        <a:pt x="7" y="26"/>
                      </a:lnTo>
                      <a:lnTo>
                        <a:pt x="5" y="22"/>
                      </a:lnTo>
                      <a:lnTo>
                        <a:pt x="7" y="19"/>
                      </a:lnTo>
                      <a:lnTo>
                        <a:pt x="5" y="19"/>
                      </a:lnTo>
                      <a:lnTo>
                        <a:pt x="5" y="17"/>
                      </a:lnTo>
                      <a:lnTo>
                        <a:pt x="2" y="17"/>
                      </a:lnTo>
                      <a:lnTo>
                        <a:pt x="0" y="13"/>
                      </a:lnTo>
                      <a:lnTo>
                        <a:pt x="4" y="10"/>
                      </a:lnTo>
                      <a:lnTo>
                        <a:pt x="11" y="7"/>
                      </a:lnTo>
                      <a:lnTo>
                        <a:pt x="12" y="8"/>
                      </a:lnTo>
                      <a:lnTo>
                        <a:pt x="18" y="8"/>
                      </a:lnTo>
                      <a:lnTo>
                        <a:pt x="19" y="5"/>
                      </a:lnTo>
                      <a:lnTo>
                        <a:pt x="19" y="5"/>
                      </a:lnTo>
                      <a:lnTo>
                        <a:pt x="18" y="3"/>
                      </a:lnTo>
                      <a:lnTo>
                        <a:pt x="24" y="0"/>
                      </a:lnTo>
                      <a:lnTo>
                        <a:pt x="24" y="0"/>
                      </a:lnTo>
                      <a:lnTo>
                        <a:pt x="28" y="0"/>
                      </a:lnTo>
                      <a:lnTo>
                        <a:pt x="31" y="0"/>
                      </a:lnTo>
                      <a:lnTo>
                        <a:pt x="35" y="3"/>
                      </a:lnTo>
                      <a:lnTo>
                        <a:pt x="38" y="0"/>
                      </a:lnTo>
                      <a:lnTo>
                        <a:pt x="42" y="0"/>
                      </a:lnTo>
                      <a:lnTo>
                        <a:pt x="47" y="3"/>
                      </a:lnTo>
                      <a:lnTo>
                        <a:pt x="51" y="0"/>
                      </a:lnTo>
                      <a:lnTo>
                        <a:pt x="56" y="0"/>
                      </a:lnTo>
                      <a:lnTo>
                        <a:pt x="56" y="0"/>
                      </a:lnTo>
                      <a:lnTo>
                        <a:pt x="61" y="3"/>
                      </a:lnTo>
                      <a:lnTo>
                        <a:pt x="73" y="5"/>
                      </a:lnTo>
                      <a:lnTo>
                        <a:pt x="80" y="7"/>
                      </a:lnTo>
                      <a:lnTo>
                        <a:pt x="87" y="3"/>
                      </a:lnTo>
                      <a:lnTo>
                        <a:pt x="94" y="3"/>
                      </a:lnTo>
                      <a:lnTo>
                        <a:pt x="94" y="7"/>
                      </a:lnTo>
                      <a:lnTo>
                        <a:pt x="101" y="7"/>
                      </a:lnTo>
                      <a:lnTo>
                        <a:pt x="104" y="3"/>
                      </a:lnTo>
                      <a:lnTo>
                        <a:pt x="108" y="3"/>
                      </a:lnTo>
                      <a:lnTo>
                        <a:pt x="115" y="10"/>
                      </a:lnTo>
                      <a:lnTo>
                        <a:pt x="117" y="7"/>
                      </a:lnTo>
                      <a:lnTo>
                        <a:pt x="120" y="7"/>
                      </a:lnTo>
                      <a:lnTo>
                        <a:pt x="122" y="5"/>
                      </a:lnTo>
                      <a:lnTo>
                        <a:pt x="122" y="5"/>
                      </a:lnTo>
                      <a:lnTo>
                        <a:pt x="122" y="5"/>
                      </a:lnTo>
                      <a:lnTo>
                        <a:pt x="122" y="5"/>
                      </a:lnTo>
                      <a:close/>
                      <a:moveTo>
                        <a:pt x="203" y="80"/>
                      </a:moveTo>
                      <a:lnTo>
                        <a:pt x="212" y="81"/>
                      </a:lnTo>
                      <a:lnTo>
                        <a:pt x="212" y="81"/>
                      </a:lnTo>
                      <a:lnTo>
                        <a:pt x="216" y="80"/>
                      </a:lnTo>
                      <a:lnTo>
                        <a:pt x="212" y="76"/>
                      </a:lnTo>
                      <a:lnTo>
                        <a:pt x="207" y="78"/>
                      </a:lnTo>
                      <a:lnTo>
                        <a:pt x="203" y="80"/>
                      </a:lnTo>
                      <a:lnTo>
                        <a:pt x="203" y="80"/>
                      </a:lnTo>
                      <a:lnTo>
                        <a:pt x="203" y="80"/>
                      </a:lnTo>
                      <a:lnTo>
                        <a:pt x="203" y="80"/>
                      </a:lnTo>
                      <a:close/>
                      <a:moveTo>
                        <a:pt x="195" y="90"/>
                      </a:moveTo>
                      <a:lnTo>
                        <a:pt x="196" y="88"/>
                      </a:lnTo>
                      <a:lnTo>
                        <a:pt x="202" y="81"/>
                      </a:lnTo>
                      <a:lnTo>
                        <a:pt x="196" y="81"/>
                      </a:lnTo>
                      <a:lnTo>
                        <a:pt x="193" y="81"/>
                      </a:lnTo>
                      <a:lnTo>
                        <a:pt x="190" y="85"/>
                      </a:lnTo>
                      <a:lnTo>
                        <a:pt x="190" y="88"/>
                      </a:lnTo>
                      <a:lnTo>
                        <a:pt x="193" y="88"/>
                      </a:lnTo>
                      <a:lnTo>
                        <a:pt x="195" y="90"/>
                      </a:lnTo>
                      <a:lnTo>
                        <a:pt x="195" y="90"/>
                      </a:lnTo>
                      <a:lnTo>
                        <a:pt x="195" y="90"/>
                      </a:lnTo>
                      <a:lnTo>
                        <a:pt x="195" y="90"/>
                      </a:lnTo>
                      <a:close/>
                      <a:moveTo>
                        <a:pt x="176" y="102"/>
                      </a:moveTo>
                      <a:lnTo>
                        <a:pt x="176" y="99"/>
                      </a:lnTo>
                      <a:lnTo>
                        <a:pt x="179" y="97"/>
                      </a:lnTo>
                      <a:lnTo>
                        <a:pt x="176" y="95"/>
                      </a:lnTo>
                      <a:lnTo>
                        <a:pt x="172" y="97"/>
                      </a:lnTo>
                      <a:lnTo>
                        <a:pt x="172" y="99"/>
                      </a:lnTo>
                      <a:lnTo>
                        <a:pt x="176" y="102"/>
                      </a:lnTo>
                      <a:lnTo>
                        <a:pt x="176" y="102"/>
                      </a:lnTo>
                      <a:lnTo>
                        <a:pt x="176" y="102"/>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31" name="Freeform 28">
                  <a:extLst>
                    <a:ext uri="{FF2B5EF4-FFF2-40B4-BE49-F238E27FC236}">
                      <a16:creationId xmlns:a16="http://schemas.microsoft.com/office/drawing/2014/main" id="{7612ECB2-15EC-2EBB-9123-13D5CEFD87B6}"/>
                    </a:ext>
                  </a:extLst>
                </p:cNvPr>
                <p:cNvSpPr>
                  <a:spLocks/>
                </p:cNvSpPr>
                <p:nvPr/>
              </p:nvSpPr>
              <p:spPr bwMode="auto">
                <a:xfrm>
                  <a:off x="4217988" y="3041651"/>
                  <a:ext cx="82550" cy="169863"/>
                </a:xfrm>
                <a:custGeom>
                  <a:avLst/>
                  <a:gdLst/>
                  <a:ahLst/>
                  <a:cxnLst>
                    <a:cxn ang="0">
                      <a:pos x="33" y="99"/>
                    </a:cxn>
                    <a:cxn ang="0">
                      <a:pos x="34" y="87"/>
                    </a:cxn>
                    <a:cxn ang="0">
                      <a:pos x="40" y="80"/>
                    </a:cxn>
                    <a:cxn ang="0">
                      <a:pos x="33" y="74"/>
                    </a:cxn>
                    <a:cxn ang="0">
                      <a:pos x="36" y="62"/>
                    </a:cxn>
                    <a:cxn ang="0">
                      <a:pos x="29" y="50"/>
                    </a:cxn>
                    <a:cxn ang="0">
                      <a:pos x="36" y="50"/>
                    </a:cxn>
                    <a:cxn ang="0">
                      <a:pos x="36" y="41"/>
                    </a:cxn>
                    <a:cxn ang="0">
                      <a:pos x="43" y="27"/>
                    </a:cxn>
                    <a:cxn ang="0">
                      <a:pos x="48" y="17"/>
                    </a:cxn>
                    <a:cxn ang="0">
                      <a:pos x="52" y="14"/>
                    </a:cxn>
                    <a:cxn ang="0">
                      <a:pos x="48" y="3"/>
                    </a:cxn>
                    <a:cxn ang="0">
                      <a:pos x="36" y="5"/>
                    </a:cxn>
                    <a:cxn ang="0">
                      <a:pos x="22" y="7"/>
                    </a:cxn>
                    <a:cxn ang="0">
                      <a:pos x="21" y="0"/>
                    </a:cxn>
                    <a:cxn ang="0">
                      <a:pos x="10" y="0"/>
                    </a:cxn>
                    <a:cxn ang="0">
                      <a:pos x="14" y="12"/>
                    </a:cxn>
                    <a:cxn ang="0">
                      <a:pos x="12" y="22"/>
                    </a:cxn>
                    <a:cxn ang="0">
                      <a:pos x="14" y="31"/>
                    </a:cxn>
                    <a:cxn ang="0">
                      <a:pos x="10" y="38"/>
                    </a:cxn>
                    <a:cxn ang="0">
                      <a:pos x="5" y="48"/>
                    </a:cxn>
                    <a:cxn ang="0">
                      <a:pos x="0" y="59"/>
                    </a:cxn>
                    <a:cxn ang="0">
                      <a:pos x="0" y="71"/>
                    </a:cxn>
                    <a:cxn ang="0">
                      <a:pos x="3" y="67"/>
                    </a:cxn>
                    <a:cxn ang="0">
                      <a:pos x="7" y="67"/>
                    </a:cxn>
                    <a:cxn ang="0">
                      <a:pos x="3" y="73"/>
                    </a:cxn>
                    <a:cxn ang="0">
                      <a:pos x="3" y="78"/>
                    </a:cxn>
                    <a:cxn ang="0">
                      <a:pos x="12" y="76"/>
                    </a:cxn>
                    <a:cxn ang="0">
                      <a:pos x="10" y="81"/>
                    </a:cxn>
                    <a:cxn ang="0">
                      <a:pos x="8" y="95"/>
                    </a:cxn>
                    <a:cxn ang="0">
                      <a:pos x="5" y="104"/>
                    </a:cxn>
                    <a:cxn ang="0">
                      <a:pos x="12" y="102"/>
                    </a:cxn>
                    <a:cxn ang="0">
                      <a:pos x="22" y="107"/>
                    </a:cxn>
                    <a:cxn ang="0">
                      <a:pos x="33" y="104"/>
                    </a:cxn>
                    <a:cxn ang="0">
                      <a:pos x="33" y="102"/>
                    </a:cxn>
                    <a:cxn ang="0">
                      <a:pos x="33" y="102"/>
                    </a:cxn>
                  </a:cxnLst>
                  <a:rect l="0" t="0" r="r" b="b"/>
                  <a:pathLst>
                    <a:path w="52" h="107">
                      <a:moveTo>
                        <a:pt x="33" y="102"/>
                      </a:moveTo>
                      <a:lnTo>
                        <a:pt x="33" y="99"/>
                      </a:lnTo>
                      <a:lnTo>
                        <a:pt x="31" y="94"/>
                      </a:lnTo>
                      <a:lnTo>
                        <a:pt x="34" y="87"/>
                      </a:lnTo>
                      <a:lnTo>
                        <a:pt x="40" y="81"/>
                      </a:lnTo>
                      <a:lnTo>
                        <a:pt x="40" y="80"/>
                      </a:lnTo>
                      <a:lnTo>
                        <a:pt x="36" y="80"/>
                      </a:lnTo>
                      <a:lnTo>
                        <a:pt x="33" y="74"/>
                      </a:lnTo>
                      <a:lnTo>
                        <a:pt x="36" y="69"/>
                      </a:lnTo>
                      <a:lnTo>
                        <a:pt x="36" y="62"/>
                      </a:lnTo>
                      <a:lnTo>
                        <a:pt x="34" y="59"/>
                      </a:lnTo>
                      <a:lnTo>
                        <a:pt x="29" y="50"/>
                      </a:lnTo>
                      <a:lnTo>
                        <a:pt x="34" y="50"/>
                      </a:lnTo>
                      <a:lnTo>
                        <a:pt x="36" y="50"/>
                      </a:lnTo>
                      <a:lnTo>
                        <a:pt x="41" y="45"/>
                      </a:lnTo>
                      <a:lnTo>
                        <a:pt x="36" y="41"/>
                      </a:lnTo>
                      <a:lnTo>
                        <a:pt x="43" y="38"/>
                      </a:lnTo>
                      <a:lnTo>
                        <a:pt x="43" y="27"/>
                      </a:lnTo>
                      <a:lnTo>
                        <a:pt x="41" y="22"/>
                      </a:lnTo>
                      <a:lnTo>
                        <a:pt x="48" y="17"/>
                      </a:lnTo>
                      <a:lnTo>
                        <a:pt x="50" y="17"/>
                      </a:lnTo>
                      <a:lnTo>
                        <a:pt x="52" y="14"/>
                      </a:lnTo>
                      <a:lnTo>
                        <a:pt x="48" y="7"/>
                      </a:lnTo>
                      <a:lnTo>
                        <a:pt x="48" y="3"/>
                      </a:lnTo>
                      <a:lnTo>
                        <a:pt x="40" y="3"/>
                      </a:lnTo>
                      <a:lnTo>
                        <a:pt x="36" y="5"/>
                      </a:lnTo>
                      <a:lnTo>
                        <a:pt x="26" y="3"/>
                      </a:lnTo>
                      <a:lnTo>
                        <a:pt x="22" y="7"/>
                      </a:lnTo>
                      <a:lnTo>
                        <a:pt x="21" y="3"/>
                      </a:lnTo>
                      <a:lnTo>
                        <a:pt x="21" y="0"/>
                      </a:lnTo>
                      <a:lnTo>
                        <a:pt x="17" y="0"/>
                      </a:lnTo>
                      <a:lnTo>
                        <a:pt x="10" y="0"/>
                      </a:lnTo>
                      <a:lnTo>
                        <a:pt x="10" y="5"/>
                      </a:lnTo>
                      <a:lnTo>
                        <a:pt x="14" y="12"/>
                      </a:lnTo>
                      <a:lnTo>
                        <a:pt x="12" y="22"/>
                      </a:lnTo>
                      <a:lnTo>
                        <a:pt x="12" y="22"/>
                      </a:lnTo>
                      <a:lnTo>
                        <a:pt x="12" y="27"/>
                      </a:lnTo>
                      <a:lnTo>
                        <a:pt x="14" y="31"/>
                      </a:lnTo>
                      <a:lnTo>
                        <a:pt x="12" y="34"/>
                      </a:lnTo>
                      <a:lnTo>
                        <a:pt x="10" y="38"/>
                      </a:lnTo>
                      <a:lnTo>
                        <a:pt x="10" y="43"/>
                      </a:lnTo>
                      <a:lnTo>
                        <a:pt x="5" y="48"/>
                      </a:lnTo>
                      <a:lnTo>
                        <a:pt x="5" y="50"/>
                      </a:lnTo>
                      <a:lnTo>
                        <a:pt x="0" y="59"/>
                      </a:lnTo>
                      <a:lnTo>
                        <a:pt x="0" y="67"/>
                      </a:lnTo>
                      <a:lnTo>
                        <a:pt x="0" y="71"/>
                      </a:lnTo>
                      <a:lnTo>
                        <a:pt x="3" y="71"/>
                      </a:lnTo>
                      <a:lnTo>
                        <a:pt x="3" y="67"/>
                      </a:lnTo>
                      <a:lnTo>
                        <a:pt x="7" y="66"/>
                      </a:lnTo>
                      <a:lnTo>
                        <a:pt x="7" y="67"/>
                      </a:lnTo>
                      <a:lnTo>
                        <a:pt x="8" y="71"/>
                      </a:lnTo>
                      <a:lnTo>
                        <a:pt x="3" y="73"/>
                      </a:lnTo>
                      <a:lnTo>
                        <a:pt x="3" y="76"/>
                      </a:lnTo>
                      <a:lnTo>
                        <a:pt x="3" y="78"/>
                      </a:lnTo>
                      <a:lnTo>
                        <a:pt x="7" y="76"/>
                      </a:lnTo>
                      <a:lnTo>
                        <a:pt x="12" y="76"/>
                      </a:lnTo>
                      <a:lnTo>
                        <a:pt x="8" y="78"/>
                      </a:lnTo>
                      <a:lnTo>
                        <a:pt x="10" y="81"/>
                      </a:lnTo>
                      <a:lnTo>
                        <a:pt x="8" y="87"/>
                      </a:lnTo>
                      <a:lnTo>
                        <a:pt x="8" y="95"/>
                      </a:lnTo>
                      <a:lnTo>
                        <a:pt x="7" y="102"/>
                      </a:lnTo>
                      <a:lnTo>
                        <a:pt x="5" y="104"/>
                      </a:lnTo>
                      <a:lnTo>
                        <a:pt x="7" y="106"/>
                      </a:lnTo>
                      <a:lnTo>
                        <a:pt x="12" y="102"/>
                      </a:lnTo>
                      <a:lnTo>
                        <a:pt x="21" y="104"/>
                      </a:lnTo>
                      <a:lnTo>
                        <a:pt x="22" y="107"/>
                      </a:lnTo>
                      <a:lnTo>
                        <a:pt x="27" y="104"/>
                      </a:lnTo>
                      <a:lnTo>
                        <a:pt x="33" y="104"/>
                      </a:lnTo>
                      <a:lnTo>
                        <a:pt x="33" y="102"/>
                      </a:lnTo>
                      <a:lnTo>
                        <a:pt x="33" y="102"/>
                      </a:lnTo>
                      <a:lnTo>
                        <a:pt x="33" y="102"/>
                      </a:lnTo>
                      <a:lnTo>
                        <a:pt x="33" y="102"/>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grpSp>
        </p:grpSp>
        <p:grpSp>
          <p:nvGrpSpPr>
            <p:cNvPr id="12" name="Groupe 221">
              <a:extLst>
                <a:ext uri="{FF2B5EF4-FFF2-40B4-BE49-F238E27FC236}">
                  <a16:creationId xmlns:a16="http://schemas.microsoft.com/office/drawing/2014/main" id="{9F43EB06-A5A3-382C-AC93-07D684A92D0E}"/>
                </a:ext>
              </a:extLst>
            </p:cNvPr>
            <p:cNvGrpSpPr/>
            <p:nvPr/>
          </p:nvGrpSpPr>
          <p:grpSpPr>
            <a:xfrm>
              <a:off x="7540140" y="3540644"/>
              <a:ext cx="3653086" cy="2303668"/>
              <a:chOff x="2060564" y="887413"/>
              <a:chExt cx="6970677" cy="4395783"/>
            </a:xfrm>
          </p:grpSpPr>
          <p:sp>
            <p:nvSpPr>
              <p:cNvPr id="37" name="Freeform 29">
                <a:extLst>
                  <a:ext uri="{FF2B5EF4-FFF2-40B4-BE49-F238E27FC236}">
                    <a16:creationId xmlns:a16="http://schemas.microsoft.com/office/drawing/2014/main" id="{DFCBE1EB-4ABF-66DA-EBF3-98AB8D903E6F}"/>
                  </a:ext>
                </a:extLst>
              </p:cNvPr>
              <p:cNvSpPr>
                <a:spLocks/>
              </p:cNvSpPr>
              <p:nvPr/>
            </p:nvSpPr>
            <p:spPr bwMode="auto">
              <a:xfrm>
                <a:off x="5830857" y="3529010"/>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rgbClr val="ED771A"/>
              </a:solid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38" name="Freeform 30">
                <a:extLst>
                  <a:ext uri="{FF2B5EF4-FFF2-40B4-BE49-F238E27FC236}">
                    <a16:creationId xmlns:a16="http://schemas.microsoft.com/office/drawing/2014/main" id="{C2BAEC74-B4E3-35A9-DF5F-758D19E35D21}"/>
                  </a:ext>
                </a:extLst>
              </p:cNvPr>
              <p:cNvSpPr>
                <a:spLocks/>
              </p:cNvSpPr>
              <p:nvPr/>
            </p:nvSpPr>
            <p:spPr bwMode="auto">
              <a:xfrm>
                <a:off x="5830857" y="3529010"/>
                <a:ext cx="133350" cy="103188"/>
              </a:xfrm>
              <a:custGeom>
                <a:avLst/>
                <a:gdLst/>
                <a:ahLst/>
                <a:cxnLst>
                  <a:cxn ang="0">
                    <a:pos x="0" y="33"/>
                  </a:cxn>
                  <a:cxn ang="0">
                    <a:pos x="0" y="40"/>
                  </a:cxn>
                  <a:cxn ang="0">
                    <a:pos x="4" y="46"/>
                  </a:cxn>
                  <a:cxn ang="0">
                    <a:pos x="5" y="58"/>
                  </a:cxn>
                  <a:cxn ang="0">
                    <a:pos x="59" y="65"/>
                  </a:cxn>
                  <a:cxn ang="0">
                    <a:pos x="64" y="60"/>
                  </a:cxn>
                  <a:cxn ang="0">
                    <a:pos x="78" y="14"/>
                  </a:cxn>
                  <a:cxn ang="0">
                    <a:pos x="84" y="14"/>
                  </a:cxn>
                  <a:cxn ang="0">
                    <a:pos x="82" y="11"/>
                  </a:cxn>
                  <a:cxn ang="0">
                    <a:pos x="82" y="7"/>
                  </a:cxn>
                  <a:cxn ang="0">
                    <a:pos x="78" y="9"/>
                  </a:cxn>
                  <a:cxn ang="0">
                    <a:pos x="78" y="7"/>
                  </a:cxn>
                  <a:cxn ang="0">
                    <a:pos x="78" y="7"/>
                  </a:cxn>
                  <a:cxn ang="0">
                    <a:pos x="78" y="7"/>
                  </a:cxn>
                  <a:cxn ang="0">
                    <a:pos x="77" y="0"/>
                  </a:cxn>
                  <a:cxn ang="0">
                    <a:pos x="75" y="0"/>
                  </a:cxn>
                  <a:cxn ang="0">
                    <a:pos x="75" y="4"/>
                  </a:cxn>
                  <a:cxn ang="0">
                    <a:pos x="73" y="4"/>
                  </a:cxn>
                  <a:cxn ang="0">
                    <a:pos x="63" y="11"/>
                  </a:cxn>
                  <a:cxn ang="0">
                    <a:pos x="63" y="14"/>
                  </a:cxn>
                  <a:cxn ang="0">
                    <a:pos x="52" y="23"/>
                  </a:cxn>
                  <a:cxn ang="0">
                    <a:pos x="51" y="26"/>
                  </a:cxn>
                  <a:cxn ang="0">
                    <a:pos x="52" y="26"/>
                  </a:cxn>
                  <a:cxn ang="0">
                    <a:pos x="52" y="28"/>
                  </a:cxn>
                  <a:cxn ang="0">
                    <a:pos x="51" y="33"/>
                  </a:cxn>
                  <a:cxn ang="0">
                    <a:pos x="47" y="32"/>
                  </a:cxn>
                  <a:cxn ang="0">
                    <a:pos x="47" y="32"/>
                  </a:cxn>
                  <a:cxn ang="0">
                    <a:pos x="42" y="32"/>
                  </a:cxn>
                  <a:cxn ang="0">
                    <a:pos x="45" y="35"/>
                  </a:cxn>
                  <a:cxn ang="0">
                    <a:pos x="42" y="35"/>
                  </a:cxn>
                  <a:cxn ang="0">
                    <a:pos x="42" y="37"/>
                  </a:cxn>
                  <a:cxn ang="0">
                    <a:pos x="37" y="39"/>
                  </a:cxn>
                  <a:cxn ang="0">
                    <a:pos x="33" y="39"/>
                  </a:cxn>
                  <a:cxn ang="0">
                    <a:pos x="31" y="37"/>
                  </a:cxn>
                  <a:cxn ang="0">
                    <a:pos x="28" y="37"/>
                  </a:cxn>
                  <a:cxn ang="0">
                    <a:pos x="26" y="35"/>
                  </a:cxn>
                  <a:cxn ang="0">
                    <a:pos x="24" y="37"/>
                  </a:cxn>
                  <a:cxn ang="0">
                    <a:pos x="18" y="35"/>
                  </a:cxn>
                  <a:cxn ang="0">
                    <a:pos x="12" y="40"/>
                  </a:cxn>
                  <a:cxn ang="0">
                    <a:pos x="9" y="40"/>
                  </a:cxn>
                  <a:cxn ang="0">
                    <a:pos x="5" y="40"/>
                  </a:cxn>
                  <a:cxn ang="0">
                    <a:pos x="4" y="40"/>
                  </a:cxn>
                  <a:cxn ang="0">
                    <a:pos x="2" y="33"/>
                  </a:cxn>
                  <a:cxn ang="0">
                    <a:pos x="2" y="33"/>
                  </a:cxn>
                  <a:cxn ang="0">
                    <a:pos x="0" y="33"/>
                  </a:cxn>
                  <a:cxn ang="0">
                    <a:pos x="0" y="33"/>
                  </a:cxn>
                  <a:cxn ang="0">
                    <a:pos x="0" y="33"/>
                  </a:cxn>
                </a:cxnLst>
                <a:rect l="0" t="0" r="r" b="b"/>
                <a:pathLst>
                  <a:path w="84" h="65">
                    <a:moveTo>
                      <a:pt x="0" y="33"/>
                    </a:moveTo>
                    <a:lnTo>
                      <a:pt x="0" y="40"/>
                    </a:lnTo>
                    <a:lnTo>
                      <a:pt x="4" y="46"/>
                    </a:lnTo>
                    <a:lnTo>
                      <a:pt x="5" y="58"/>
                    </a:lnTo>
                    <a:lnTo>
                      <a:pt x="59" y="65"/>
                    </a:lnTo>
                    <a:lnTo>
                      <a:pt x="64" y="60"/>
                    </a:lnTo>
                    <a:lnTo>
                      <a:pt x="78" y="14"/>
                    </a:lnTo>
                    <a:lnTo>
                      <a:pt x="84" y="14"/>
                    </a:lnTo>
                    <a:lnTo>
                      <a:pt x="82" y="11"/>
                    </a:lnTo>
                    <a:lnTo>
                      <a:pt x="82" y="7"/>
                    </a:lnTo>
                    <a:lnTo>
                      <a:pt x="78" y="9"/>
                    </a:lnTo>
                    <a:lnTo>
                      <a:pt x="78" y="7"/>
                    </a:lnTo>
                    <a:lnTo>
                      <a:pt x="78" y="7"/>
                    </a:lnTo>
                    <a:lnTo>
                      <a:pt x="78" y="7"/>
                    </a:lnTo>
                    <a:lnTo>
                      <a:pt x="77" y="0"/>
                    </a:lnTo>
                    <a:lnTo>
                      <a:pt x="75" y="0"/>
                    </a:lnTo>
                    <a:lnTo>
                      <a:pt x="75" y="4"/>
                    </a:lnTo>
                    <a:lnTo>
                      <a:pt x="73" y="4"/>
                    </a:lnTo>
                    <a:lnTo>
                      <a:pt x="63" y="11"/>
                    </a:lnTo>
                    <a:lnTo>
                      <a:pt x="63" y="14"/>
                    </a:lnTo>
                    <a:lnTo>
                      <a:pt x="52" y="23"/>
                    </a:lnTo>
                    <a:lnTo>
                      <a:pt x="51" y="26"/>
                    </a:lnTo>
                    <a:lnTo>
                      <a:pt x="52" y="26"/>
                    </a:lnTo>
                    <a:lnTo>
                      <a:pt x="52" y="28"/>
                    </a:lnTo>
                    <a:lnTo>
                      <a:pt x="51" y="33"/>
                    </a:lnTo>
                    <a:lnTo>
                      <a:pt x="47" y="32"/>
                    </a:lnTo>
                    <a:lnTo>
                      <a:pt x="47" y="32"/>
                    </a:lnTo>
                    <a:lnTo>
                      <a:pt x="42" y="32"/>
                    </a:lnTo>
                    <a:lnTo>
                      <a:pt x="45" y="35"/>
                    </a:lnTo>
                    <a:lnTo>
                      <a:pt x="42" y="35"/>
                    </a:lnTo>
                    <a:lnTo>
                      <a:pt x="42" y="37"/>
                    </a:lnTo>
                    <a:lnTo>
                      <a:pt x="37" y="39"/>
                    </a:lnTo>
                    <a:lnTo>
                      <a:pt x="33" y="39"/>
                    </a:lnTo>
                    <a:lnTo>
                      <a:pt x="31" y="37"/>
                    </a:lnTo>
                    <a:lnTo>
                      <a:pt x="28" y="37"/>
                    </a:lnTo>
                    <a:lnTo>
                      <a:pt x="26" y="35"/>
                    </a:lnTo>
                    <a:lnTo>
                      <a:pt x="24" y="37"/>
                    </a:lnTo>
                    <a:lnTo>
                      <a:pt x="18" y="35"/>
                    </a:lnTo>
                    <a:lnTo>
                      <a:pt x="12" y="40"/>
                    </a:lnTo>
                    <a:lnTo>
                      <a:pt x="9" y="40"/>
                    </a:lnTo>
                    <a:lnTo>
                      <a:pt x="5" y="40"/>
                    </a:lnTo>
                    <a:lnTo>
                      <a:pt x="4" y="40"/>
                    </a:lnTo>
                    <a:lnTo>
                      <a:pt x="2" y="33"/>
                    </a:lnTo>
                    <a:lnTo>
                      <a:pt x="2" y="33"/>
                    </a:lnTo>
                    <a:lnTo>
                      <a:pt x="0" y="33"/>
                    </a:lnTo>
                    <a:lnTo>
                      <a:pt x="0" y="33"/>
                    </a:lnTo>
                    <a:lnTo>
                      <a:pt x="0" y="33"/>
                    </a:lnTo>
                    <a:close/>
                  </a:path>
                </a:pathLst>
              </a:custGeom>
              <a:solidFill>
                <a:srgbClr val="0058AB"/>
              </a:solidFill>
              <a:ln w="6350" cap="flat">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39" name="Freeform 32">
                <a:extLst>
                  <a:ext uri="{FF2B5EF4-FFF2-40B4-BE49-F238E27FC236}">
                    <a16:creationId xmlns:a16="http://schemas.microsoft.com/office/drawing/2014/main" id="{36500116-6FD0-8C37-57A6-C28410CE9EA1}"/>
                  </a:ext>
                </a:extLst>
              </p:cNvPr>
              <p:cNvSpPr>
                <a:spLocks/>
              </p:cNvSpPr>
              <p:nvPr/>
            </p:nvSpPr>
            <p:spPr bwMode="auto">
              <a:xfrm>
                <a:off x="4132241" y="3243260"/>
                <a:ext cx="300037" cy="258763"/>
              </a:xfrm>
              <a:custGeom>
                <a:avLst/>
                <a:gdLst/>
                <a:ahLst/>
                <a:cxnLst>
                  <a:cxn ang="0">
                    <a:pos x="62" y="154"/>
                  </a:cxn>
                  <a:cxn ang="0">
                    <a:pos x="62" y="154"/>
                  </a:cxn>
                  <a:cxn ang="0">
                    <a:pos x="71" y="135"/>
                  </a:cxn>
                  <a:cxn ang="0">
                    <a:pos x="80" y="128"/>
                  </a:cxn>
                  <a:cxn ang="0">
                    <a:pos x="92" y="125"/>
                  </a:cxn>
                  <a:cxn ang="0">
                    <a:pos x="102" y="125"/>
                  </a:cxn>
                  <a:cxn ang="0">
                    <a:pos x="121" y="116"/>
                  </a:cxn>
                  <a:cxn ang="0">
                    <a:pos x="151" y="97"/>
                  </a:cxn>
                  <a:cxn ang="0">
                    <a:pos x="153" y="88"/>
                  </a:cxn>
                  <a:cxn ang="0">
                    <a:pos x="158" y="83"/>
                  </a:cxn>
                  <a:cxn ang="0">
                    <a:pos x="165" y="74"/>
                  </a:cxn>
                  <a:cxn ang="0">
                    <a:pos x="187" y="71"/>
                  </a:cxn>
                  <a:cxn ang="0">
                    <a:pos x="189" y="66"/>
                  </a:cxn>
                  <a:cxn ang="0">
                    <a:pos x="187" y="66"/>
                  </a:cxn>
                  <a:cxn ang="0">
                    <a:pos x="182" y="62"/>
                  </a:cxn>
                  <a:cxn ang="0">
                    <a:pos x="179" y="53"/>
                  </a:cxn>
                  <a:cxn ang="0">
                    <a:pos x="177" y="40"/>
                  </a:cxn>
                  <a:cxn ang="0">
                    <a:pos x="177" y="26"/>
                  </a:cxn>
                  <a:cxn ang="0">
                    <a:pos x="175" y="22"/>
                  </a:cxn>
                  <a:cxn ang="0">
                    <a:pos x="174" y="17"/>
                  </a:cxn>
                  <a:cxn ang="0">
                    <a:pos x="168" y="17"/>
                  </a:cxn>
                  <a:cxn ang="0">
                    <a:pos x="158" y="13"/>
                  </a:cxn>
                  <a:cxn ang="0">
                    <a:pos x="156" y="10"/>
                  </a:cxn>
                  <a:cxn ang="0">
                    <a:pos x="153" y="13"/>
                  </a:cxn>
                  <a:cxn ang="0">
                    <a:pos x="142" y="13"/>
                  </a:cxn>
                  <a:cxn ang="0">
                    <a:pos x="135" y="15"/>
                  </a:cxn>
                  <a:cxn ang="0">
                    <a:pos x="127" y="15"/>
                  </a:cxn>
                  <a:cxn ang="0">
                    <a:pos x="121" y="8"/>
                  </a:cxn>
                  <a:cxn ang="0">
                    <a:pos x="120" y="3"/>
                  </a:cxn>
                  <a:cxn ang="0">
                    <a:pos x="120" y="0"/>
                  </a:cxn>
                  <a:cxn ang="0">
                    <a:pos x="114" y="3"/>
                  </a:cxn>
                  <a:cxn ang="0">
                    <a:pos x="108" y="6"/>
                  </a:cxn>
                  <a:cxn ang="0">
                    <a:pos x="104" y="22"/>
                  </a:cxn>
                  <a:cxn ang="0">
                    <a:pos x="102" y="33"/>
                  </a:cxn>
                  <a:cxn ang="0">
                    <a:pos x="92" y="40"/>
                  </a:cxn>
                  <a:cxn ang="0">
                    <a:pos x="81" y="43"/>
                  </a:cxn>
                  <a:cxn ang="0">
                    <a:pos x="76" y="48"/>
                  </a:cxn>
                  <a:cxn ang="0">
                    <a:pos x="64" y="55"/>
                  </a:cxn>
                  <a:cxn ang="0">
                    <a:pos x="55" y="62"/>
                  </a:cxn>
                  <a:cxn ang="0">
                    <a:pos x="57" y="74"/>
                  </a:cxn>
                  <a:cxn ang="0">
                    <a:pos x="45" y="88"/>
                  </a:cxn>
                  <a:cxn ang="0">
                    <a:pos x="48" y="99"/>
                  </a:cxn>
                  <a:cxn ang="0">
                    <a:pos x="48" y="107"/>
                  </a:cxn>
                  <a:cxn ang="0">
                    <a:pos x="48" y="113"/>
                  </a:cxn>
                  <a:cxn ang="0">
                    <a:pos x="36" y="128"/>
                  </a:cxn>
                  <a:cxn ang="0">
                    <a:pos x="26" y="135"/>
                  </a:cxn>
                  <a:cxn ang="0">
                    <a:pos x="0" y="154"/>
                  </a:cxn>
                </a:cxnLst>
                <a:rect l="0" t="0" r="r" b="b"/>
                <a:pathLst>
                  <a:path w="189" h="163">
                    <a:moveTo>
                      <a:pt x="62" y="163"/>
                    </a:moveTo>
                    <a:lnTo>
                      <a:pt x="62" y="154"/>
                    </a:lnTo>
                    <a:lnTo>
                      <a:pt x="62" y="154"/>
                    </a:lnTo>
                    <a:lnTo>
                      <a:pt x="62" y="154"/>
                    </a:lnTo>
                    <a:lnTo>
                      <a:pt x="62" y="142"/>
                    </a:lnTo>
                    <a:lnTo>
                      <a:pt x="71" y="135"/>
                    </a:lnTo>
                    <a:lnTo>
                      <a:pt x="75" y="130"/>
                    </a:lnTo>
                    <a:lnTo>
                      <a:pt x="80" y="128"/>
                    </a:lnTo>
                    <a:lnTo>
                      <a:pt x="87" y="125"/>
                    </a:lnTo>
                    <a:lnTo>
                      <a:pt x="92" y="125"/>
                    </a:lnTo>
                    <a:lnTo>
                      <a:pt x="95" y="125"/>
                    </a:lnTo>
                    <a:lnTo>
                      <a:pt x="102" y="125"/>
                    </a:lnTo>
                    <a:lnTo>
                      <a:pt x="108" y="125"/>
                    </a:lnTo>
                    <a:lnTo>
                      <a:pt x="121" y="116"/>
                    </a:lnTo>
                    <a:lnTo>
                      <a:pt x="139" y="106"/>
                    </a:lnTo>
                    <a:lnTo>
                      <a:pt x="151" y="97"/>
                    </a:lnTo>
                    <a:lnTo>
                      <a:pt x="153" y="93"/>
                    </a:lnTo>
                    <a:lnTo>
                      <a:pt x="153" y="88"/>
                    </a:lnTo>
                    <a:lnTo>
                      <a:pt x="154" y="85"/>
                    </a:lnTo>
                    <a:lnTo>
                      <a:pt x="158" y="83"/>
                    </a:lnTo>
                    <a:lnTo>
                      <a:pt x="161" y="76"/>
                    </a:lnTo>
                    <a:lnTo>
                      <a:pt x="165" y="74"/>
                    </a:lnTo>
                    <a:lnTo>
                      <a:pt x="187" y="74"/>
                    </a:lnTo>
                    <a:lnTo>
                      <a:pt x="187" y="71"/>
                    </a:lnTo>
                    <a:lnTo>
                      <a:pt x="187" y="69"/>
                    </a:lnTo>
                    <a:lnTo>
                      <a:pt x="189" y="66"/>
                    </a:lnTo>
                    <a:lnTo>
                      <a:pt x="187" y="66"/>
                    </a:lnTo>
                    <a:lnTo>
                      <a:pt x="187" y="66"/>
                    </a:lnTo>
                    <a:lnTo>
                      <a:pt x="184" y="62"/>
                    </a:lnTo>
                    <a:lnTo>
                      <a:pt x="182" y="62"/>
                    </a:lnTo>
                    <a:lnTo>
                      <a:pt x="182" y="59"/>
                    </a:lnTo>
                    <a:lnTo>
                      <a:pt x="179" y="53"/>
                    </a:lnTo>
                    <a:lnTo>
                      <a:pt x="177" y="40"/>
                    </a:lnTo>
                    <a:lnTo>
                      <a:pt x="177" y="40"/>
                    </a:lnTo>
                    <a:lnTo>
                      <a:pt x="177" y="33"/>
                    </a:lnTo>
                    <a:lnTo>
                      <a:pt x="177" y="26"/>
                    </a:lnTo>
                    <a:lnTo>
                      <a:pt x="177" y="26"/>
                    </a:lnTo>
                    <a:lnTo>
                      <a:pt x="175" y="22"/>
                    </a:lnTo>
                    <a:lnTo>
                      <a:pt x="174" y="20"/>
                    </a:lnTo>
                    <a:lnTo>
                      <a:pt x="174" y="17"/>
                    </a:lnTo>
                    <a:lnTo>
                      <a:pt x="172" y="17"/>
                    </a:lnTo>
                    <a:lnTo>
                      <a:pt x="168" y="17"/>
                    </a:lnTo>
                    <a:lnTo>
                      <a:pt x="160" y="15"/>
                    </a:lnTo>
                    <a:lnTo>
                      <a:pt x="158" y="13"/>
                    </a:lnTo>
                    <a:lnTo>
                      <a:pt x="158" y="10"/>
                    </a:lnTo>
                    <a:lnTo>
                      <a:pt x="156" y="10"/>
                    </a:lnTo>
                    <a:lnTo>
                      <a:pt x="156" y="10"/>
                    </a:lnTo>
                    <a:lnTo>
                      <a:pt x="153" y="13"/>
                    </a:lnTo>
                    <a:lnTo>
                      <a:pt x="147" y="13"/>
                    </a:lnTo>
                    <a:lnTo>
                      <a:pt x="142" y="13"/>
                    </a:lnTo>
                    <a:lnTo>
                      <a:pt x="139" y="12"/>
                    </a:lnTo>
                    <a:lnTo>
                      <a:pt x="135" y="15"/>
                    </a:lnTo>
                    <a:lnTo>
                      <a:pt x="130" y="15"/>
                    </a:lnTo>
                    <a:lnTo>
                      <a:pt x="127" y="15"/>
                    </a:lnTo>
                    <a:lnTo>
                      <a:pt x="121" y="10"/>
                    </a:lnTo>
                    <a:lnTo>
                      <a:pt x="121" y="8"/>
                    </a:lnTo>
                    <a:lnTo>
                      <a:pt x="120" y="5"/>
                    </a:lnTo>
                    <a:lnTo>
                      <a:pt x="120" y="3"/>
                    </a:lnTo>
                    <a:lnTo>
                      <a:pt x="121" y="3"/>
                    </a:lnTo>
                    <a:lnTo>
                      <a:pt x="120" y="0"/>
                    </a:lnTo>
                    <a:lnTo>
                      <a:pt x="116" y="3"/>
                    </a:lnTo>
                    <a:lnTo>
                      <a:pt x="114" y="3"/>
                    </a:lnTo>
                    <a:lnTo>
                      <a:pt x="111" y="3"/>
                    </a:lnTo>
                    <a:lnTo>
                      <a:pt x="108" y="6"/>
                    </a:lnTo>
                    <a:lnTo>
                      <a:pt x="108" y="17"/>
                    </a:lnTo>
                    <a:lnTo>
                      <a:pt x="104" y="22"/>
                    </a:lnTo>
                    <a:lnTo>
                      <a:pt x="102" y="27"/>
                    </a:lnTo>
                    <a:lnTo>
                      <a:pt x="102" y="33"/>
                    </a:lnTo>
                    <a:lnTo>
                      <a:pt x="94" y="40"/>
                    </a:lnTo>
                    <a:lnTo>
                      <a:pt x="92" y="40"/>
                    </a:lnTo>
                    <a:lnTo>
                      <a:pt x="88" y="43"/>
                    </a:lnTo>
                    <a:lnTo>
                      <a:pt x="81" y="43"/>
                    </a:lnTo>
                    <a:lnTo>
                      <a:pt x="76" y="48"/>
                    </a:lnTo>
                    <a:lnTo>
                      <a:pt x="76" y="48"/>
                    </a:lnTo>
                    <a:lnTo>
                      <a:pt x="69" y="53"/>
                    </a:lnTo>
                    <a:lnTo>
                      <a:pt x="64" y="55"/>
                    </a:lnTo>
                    <a:lnTo>
                      <a:pt x="62" y="59"/>
                    </a:lnTo>
                    <a:lnTo>
                      <a:pt x="55" y="62"/>
                    </a:lnTo>
                    <a:lnTo>
                      <a:pt x="59" y="69"/>
                    </a:lnTo>
                    <a:lnTo>
                      <a:pt x="57" y="74"/>
                    </a:lnTo>
                    <a:lnTo>
                      <a:pt x="50" y="80"/>
                    </a:lnTo>
                    <a:lnTo>
                      <a:pt x="45" y="88"/>
                    </a:lnTo>
                    <a:lnTo>
                      <a:pt x="45" y="92"/>
                    </a:lnTo>
                    <a:lnTo>
                      <a:pt x="48" y="99"/>
                    </a:lnTo>
                    <a:lnTo>
                      <a:pt x="47" y="106"/>
                    </a:lnTo>
                    <a:lnTo>
                      <a:pt x="48" y="107"/>
                    </a:lnTo>
                    <a:lnTo>
                      <a:pt x="50" y="107"/>
                    </a:lnTo>
                    <a:lnTo>
                      <a:pt x="48" y="113"/>
                    </a:lnTo>
                    <a:lnTo>
                      <a:pt x="36" y="125"/>
                    </a:lnTo>
                    <a:lnTo>
                      <a:pt x="36" y="128"/>
                    </a:lnTo>
                    <a:lnTo>
                      <a:pt x="33" y="135"/>
                    </a:lnTo>
                    <a:lnTo>
                      <a:pt x="26" y="135"/>
                    </a:lnTo>
                    <a:lnTo>
                      <a:pt x="14" y="147"/>
                    </a:lnTo>
                    <a:lnTo>
                      <a:pt x="0" y="154"/>
                    </a:lnTo>
                  </a:path>
                </a:pathLst>
              </a:custGeom>
              <a:solidFill>
                <a:srgbClr val="0058AB"/>
              </a:solid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40" name="Line 33">
                <a:extLst>
                  <a:ext uri="{FF2B5EF4-FFF2-40B4-BE49-F238E27FC236}">
                    <a16:creationId xmlns:a16="http://schemas.microsoft.com/office/drawing/2014/main" id="{DDED025E-74A1-A170-491C-0E381182D6B7}"/>
                  </a:ext>
                </a:extLst>
              </p:cNvPr>
              <p:cNvSpPr>
                <a:spLocks noChangeShapeType="1"/>
              </p:cNvSpPr>
              <p:nvPr/>
            </p:nvSpPr>
            <p:spPr bwMode="auto">
              <a:xfrm>
                <a:off x="4230664" y="3498847"/>
                <a:ext cx="1588" cy="1588"/>
              </a:xfrm>
              <a:prstGeom prst="line">
                <a:avLst/>
              </a:prstGeom>
              <a:no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41" name="Line 34">
                <a:extLst>
                  <a:ext uri="{FF2B5EF4-FFF2-40B4-BE49-F238E27FC236}">
                    <a16:creationId xmlns:a16="http://schemas.microsoft.com/office/drawing/2014/main" id="{25ED753D-535E-DB6B-E19B-EFDDF6515265}"/>
                  </a:ext>
                </a:extLst>
              </p:cNvPr>
              <p:cNvSpPr>
                <a:spLocks noChangeShapeType="1"/>
              </p:cNvSpPr>
              <p:nvPr/>
            </p:nvSpPr>
            <p:spPr bwMode="auto">
              <a:xfrm>
                <a:off x="4230664" y="3498847"/>
                <a:ext cx="1588" cy="1588"/>
              </a:xfrm>
              <a:prstGeom prst="line">
                <a:avLst/>
              </a:prstGeom>
              <a:no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42" name="Freeform 36">
                <a:extLst>
                  <a:ext uri="{FF2B5EF4-FFF2-40B4-BE49-F238E27FC236}">
                    <a16:creationId xmlns:a16="http://schemas.microsoft.com/office/drawing/2014/main" id="{FCDA158E-FA42-E31E-5C00-D9FC8A33A27D}"/>
                  </a:ext>
                </a:extLst>
              </p:cNvPr>
              <p:cNvSpPr>
                <a:spLocks/>
              </p:cNvSpPr>
              <p:nvPr/>
            </p:nvSpPr>
            <p:spPr bwMode="auto">
              <a:xfrm>
                <a:off x="4008417" y="3479798"/>
                <a:ext cx="222249" cy="198438"/>
              </a:xfrm>
              <a:custGeom>
                <a:avLst/>
                <a:gdLst/>
                <a:ahLst/>
                <a:cxnLst>
                  <a:cxn ang="0">
                    <a:pos x="78" y="0"/>
                  </a:cxn>
                  <a:cxn ang="0">
                    <a:pos x="64" y="17"/>
                  </a:cxn>
                  <a:cxn ang="0">
                    <a:pos x="64" y="23"/>
                  </a:cxn>
                  <a:cxn ang="0">
                    <a:pos x="60" y="23"/>
                  </a:cxn>
                  <a:cxn ang="0">
                    <a:pos x="48" y="31"/>
                  </a:cxn>
                  <a:cxn ang="0">
                    <a:pos x="48" y="35"/>
                  </a:cxn>
                  <a:cxn ang="0">
                    <a:pos x="45" y="35"/>
                  </a:cxn>
                  <a:cxn ang="0">
                    <a:pos x="45" y="40"/>
                  </a:cxn>
                  <a:cxn ang="0">
                    <a:pos x="34" y="56"/>
                  </a:cxn>
                  <a:cxn ang="0">
                    <a:pos x="34" y="61"/>
                  </a:cxn>
                  <a:cxn ang="0">
                    <a:pos x="26" y="70"/>
                  </a:cxn>
                  <a:cxn ang="0">
                    <a:pos x="22" y="70"/>
                  </a:cxn>
                  <a:cxn ang="0">
                    <a:pos x="20" y="78"/>
                  </a:cxn>
                  <a:cxn ang="0">
                    <a:pos x="20" y="82"/>
                  </a:cxn>
                  <a:cxn ang="0">
                    <a:pos x="14" y="92"/>
                  </a:cxn>
                  <a:cxn ang="0">
                    <a:pos x="14" y="94"/>
                  </a:cxn>
                  <a:cxn ang="0">
                    <a:pos x="14" y="96"/>
                  </a:cxn>
                  <a:cxn ang="0">
                    <a:pos x="12" y="96"/>
                  </a:cxn>
                  <a:cxn ang="0">
                    <a:pos x="7" y="106"/>
                  </a:cxn>
                  <a:cxn ang="0">
                    <a:pos x="3" y="108"/>
                  </a:cxn>
                  <a:cxn ang="0">
                    <a:pos x="1" y="110"/>
                  </a:cxn>
                  <a:cxn ang="0">
                    <a:pos x="1" y="115"/>
                  </a:cxn>
                  <a:cxn ang="0">
                    <a:pos x="0" y="117"/>
                  </a:cxn>
                  <a:cxn ang="0">
                    <a:pos x="0" y="125"/>
                  </a:cxn>
                  <a:cxn ang="0">
                    <a:pos x="67" y="124"/>
                  </a:cxn>
                  <a:cxn ang="0">
                    <a:pos x="67" y="91"/>
                  </a:cxn>
                  <a:cxn ang="0">
                    <a:pos x="71" y="87"/>
                  </a:cxn>
                  <a:cxn ang="0">
                    <a:pos x="73" y="84"/>
                  </a:cxn>
                  <a:cxn ang="0">
                    <a:pos x="78" y="82"/>
                  </a:cxn>
                  <a:cxn ang="0">
                    <a:pos x="85" y="82"/>
                  </a:cxn>
                  <a:cxn ang="0">
                    <a:pos x="85" y="37"/>
                  </a:cxn>
                  <a:cxn ang="0">
                    <a:pos x="139" y="37"/>
                  </a:cxn>
                  <a:cxn ang="0">
                    <a:pos x="140" y="14"/>
                  </a:cxn>
                </a:cxnLst>
                <a:rect l="0" t="0" r="r" b="b"/>
                <a:pathLst>
                  <a:path w="140" h="125">
                    <a:moveTo>
                      <a:pt x="78" y="0"/>
                    </a:moveTo>
                    <a:lnTo>
                      <a:pt x="64" y="17"/>
                    </a:lnTo>
                    <a:lnTo>
                      <a:pt x="64" y="23"/>
                    </a:lnTo>
                    <a:lnTo>
                      <a:pt x="60" y="23"/>
                    </a:lnTo>
                    <a:lnTo>
                      <a:pt x="48" y="31"/>
                    </a:lnTo>
                    <a:lnTo>
                      <a:pt x="48" y="35"/>
                    </a:lnTo>
                    <a:lnTo>
                      <a:pt x="45" y="35"/>
                    </a:lnTo>
                    <a:lnTo>
                      <a:pt x="45" y="40"/>
                    </a:lnTo>
                    <a:lnTo>
                      <a:pt x="34" y="56"/>
                    </a:lnTo>
                    <a:lnTo>
                      <a:pt x="34" y="61"/>
                    </a:lnTo>
                    <a:lnTo>
                      <a:pt x="26" y="70"/>
                    </a:lnTo>
                    <a:lnTo>
                      <a:pt x="22" y="70"/>
                    </a:lnTo>
                    <a:lnTo>
                      <a:pt x="20" y="78"/>
                    </a:lnTo>
                    <a:lnTo>
                      <a:pt x="20" y="82"/>
                    </a:lnTo>
                    <a:lnTo>
                      <a:pt x="14" y="92"/>
                    </a:lnTo>
                    <a:lnTo>
                      <a:pt x="14" y="94"/>
                    </a:lnTo>
                    <a:lnTo>
                      <a:pt x="14" y="96"/>
                    </a:lnTo>
                    <a:lnTo>
                      <a:pt x="12" y="96"/>
                    </a:lnTo>
                    <a:lnTo>
                      <a:pt x="7" y="106"/>
                    </a:lnTo>
                    <a:lnTo>
                      <a:pt x="3" y="108"/>
                    </a:lnTo>
                    <a:lnTo>
                      <a:pt x="1" y="110"/>
                    </a:lnTo>
                    <a:lnTo>
                      <a:pt x="1" y="115"/>
                    </a:lnTo>
                    <a:lnTo>
                      <a:pt x="0" y="117"/>
                    </a:lnTo>
                    <a:lnTo>
                      <a:pt x="0" y="125"/>
                    </a:lnTo>
                    <a:lnTo>
                      <a:pt x="67" y="124"/>
                    </a:lnTo>
                    <a:lnTo>
                      <a:pt x="67" y="91"/>
                    </a:lnTo>
                    <a:lnTo>
                      <a:pt x="71" y="87"/>
                    </a:lnTo>
                    <a:lnTo>
                      <a:pt x="73" y="84"/>
                    </a:lnTo>
                    <a:lnTo>
                      <a:pt x="78" y="82"/>
                    </a:lnTo>
                    <a:lnTo>
                      <a:pt x="85" y="82"/>
                    </a:lnTo>
                    <a:lnTo>
                      <a:pt x="85" y="37"/>
                    </a:lnTo>
                    <a:lnTo>
                      <a:pt x="139" y="37"/>
                    </a:lnTo>
                    <a:lnTo>
                      <a:pt x="140" y="14"/>
                    </a:lnTo>
                  </a:path>
                </a:pathLst>
              </a:custGeom>
              <a:solidFill>
                <a:srgbClr val="0058AB"/>
              </a:solidFill>
              <a:ln w="6350">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43" name="Freeform 48">
                <a:extLst>
                  <a:ext uri="{FF2B5EF4-FFF2-40B4-BE49-F238E27FC236}">
                    <a16:creationId xmlns:a16="http://schemas.microsoft.com/office/drawing/2014/main" id="{5A9A3C0B-5DF7-EDE3-F234-F1547389C307}"/>
                  </a:ext>
                </a:extLst>
              </p:cNvPr>
              <p:cNvSpPr>
                <a:spLocks/>
              </p:cNvSpPr>
              <p:nvPr/>
            </p:nvSpPr>
            <p:spPr bwMode="auto">
              <a:xfrm>
                <a:off x="6642065" y="2576512"/>
                <a:ext cx="841371" cy="395288"/>
              </a:xfrm>
              <a:custGeom>
                <a:avLst/>
                <a:gdLst/>
                <a:ahLst/>
                <a:cxnLst>
                  <a:cxn ang="0">
                    <a:pos x="19" y="77"/>
                  </a:cxn>
                  <a:cxn ang="0">
                    <a:pos x="33" y="60"/>
                  </a:cxn>
                  <a:cxn ang="0">
                    <a:pos x="38" y="49"/>
                  </a:cxn>
                  <a:cxn ang="0">
                    <a:pos x="61" y="44"/>
                  </a:cxn>
                  <a:cxn ang="0">
                    <a:pos x="75" y="46"/>
                  </a:cxn>
                  <a:cxn ang="0">
                    <a:pos x="92" y="46"/>
                  </a:cxn>
                  <a:cxn ang="0">
                    <a:pos x="111" y="63"/>
                  </a:cxn>
                  <a:cxn ang="0">
                    <a:pos x="129" y="60"/>
                  </a:cxn>
                  <a:cxn ang="0">
                    <a:pos x="151" y="60"/>
                  </a:cxn>
                  <a:cxn ang="0">
                    <a:pos x="156" y="40"/>
                  </a:cxn>
                  <a:cxn ang="0">
                    <a:pos x="142" y="20"/>
                  </a:cxn>
                  <a:cxn ang="0">
                    <a:pos x="155" y="9"/>
                  </a:cxn>
                  <a:cxn ang="0">
                    <a:pos x="165" y="4"/>
                  </a:cxn>
                  <a:cxn ang="0">
                    <a:pos x="189" y="9"/>
                  </a:cxn>
                  <a:cxn ang="0">
                    <a:pos x="210" y="14"/>
                  </a:cxn>
                  <a:cxn ang="0">
                    <a:pos x="217" y="30"/>
                  </a:cxn>
                  <a:cxn ang="0">
                    <a:pos x="229" y="40"/>
                  </a:cxn>
                  <a:cxn ang="0">
                    <a:pos x="248" y="40"/>
                  </a:cxn>
                  <a:cxn ang="0">
                    <a:pos x="271" y="35"/>
                  </a:cxn>
                  <a:cxn ang="0">
                    <a:pos x="299" y="40"/>
                  </a:cxn>
                  <a:cxn ang="0">
                    <a:pos x="320" y="51"/>
                  </a:cxn>
                  <a:cxn ang="0">
                    <a:pos x="344" y="58"/>
                  </a:cxn>
                  <a:cxn ang="0">
                    <a:pos x="372" y="58"/>
                  </a:cxn>
                  <a:cxn ang="0">
                    <a:pos x="398" y="46"/>
                  </a:cxn>
                  <a:cxn ang="0">
                    <a:pos x="412" y="30"/>
                  </a:cxn>
                  <a:cxn ang="0">
                    <a:pos x="427" y="23"/>
                  </a:cxn>
                  <a:cxn ang="0">
                    <a:pos x="443" y="30"/>
                  </a:cxn>
                  <a:cxn ang="0">
                    <a:pos x="459" y="56"/>
                  </a:cxn>
                  <a:cxn ang="0">
                    <a:pos x="467" y="87"/>
                  </a:cxn>
                  <a:cxn ang="0">
                    <a:pos x="493" y="77"/>
                  </a:cxn>
                  <a:cxn ang="0">
                    <a:pos x="518" y="84"/>
                  </a:cxn>
                  <a:cxn ang="0">
                    <a:pos x="528" y="105"/>
                  </a:cxn>
                  <a:cxn ang="0">
                    <a:pos x="518" y="108"/>
                  </a:cxn>
                  <a:cxn ang="0">
                    <a:pos x="495" y="115"/>
                  </a:cxn>
                  <a:cxn ang="0">
                    <a:pos x="487" y="122"/>
                  </a:cxn>
                  <a:cxn ang="0">
                    <a:pos x="471" y="145"/>
                  </a:cxn>
                  <a:cxn ang="0">
                    <a:pos x="452" y="157"/>
                  </a:cxn>
                  <a:cxn ang="0">
                    <a:pos x="434" y="157"/>
                  </a:cxn>
                  <a:cxn ang="0">
                    <a:pos x="412" y="169"/>
                  </a:cxn>
                  <a:cxn ang="0">
                    <a:pos x="422" y="190"/>
                  </a:cxn>
                  <a:cxn ang="0">
                    <a:pos x="400" y="218"/>
                  </a:cxn>
                  <a:cxn ang="0">
                    <a:pos x="370" y="227"/>
                  </a:cxn>
                  <a:cxn ang="0">
                    <a:pos x="327" y="249"/>
                  </a:cxn>
                  <a:cxn ang="0">
                    <a:pos x="304" y="247"/>
                  </a:cxn>
                  <a:cxn ang="0">
                    <a:pos x="261" y="228"/>
                  </a:cxn>
                  <a:cxn ang="0">
                    <a:pos x="226" y="232"/>
                  </a:cxn>
                  <a:cxn ang="0">
                    <a:pos x="175" y="232"/>
                  </a:cxn>
                  <a:cxn ang="0">
                    <a:pos x="156" y="206"/>
                  </a:cxn>
                  <a:cxn ang="0">
                    <a:pos x="149" y="197"/>
                  </a:cxn>
                  <a:cxn ang="0">
                    <a:pos x="129" y="188"/>
                  </a:cxn>
                  <a:cxn ang="0">
                    <a:pos x="106" y="181"/>
                  </a:cxn>
                  <a:cxn ang="0">
                    <a:pos x="68" y="169"/>
                  </a:cxn>
                  <a:cxn ang="0">
                    <a:pos x="69" y="155"/>
                  </a:cxn>
                  <a:cxn ang="0">
                    <a:pos x="64" y="140"/>
                  </a:cxn>
                  <a:cxn ang="0">
                    <a:pos x="54" y="122"/>
                  </a:cxn>
                  <a:cxn ang="0">
                    <a:pos x="42" y="119"/>
                  </a:cxn>
                  <a:cxn ang="0">
                    <a:pos x="26" y="117"/>
                  </a:cxn>
                  <a:cxn ang="0">
                    <a:pos x="19" y="114"/>
                  </a:cxn>
                  <a:cxn ang="0">
                    <a:pos x="7" y="100"/>
                  </a:cxn>
                  <a:cxn ang="0">
                    <a:pos x="2" y="96"/>
                  </a:cxn>
                </a:cxnLst>
                <a:rect l="0" t="0" r="r" b="b"/>
                <a:pathLst>
                  <a:path w="530" h="249">
                    <a:moveTo>
                      <a:pt x="0" y="89"/>
                    </a:moveTo>
                    <a:lnTo>
                      <a:pt x="3" y="84"/>
                    </a:lnTo>
                    <a:lnTo>
                      <a:pt x="7" y="82"/>
                    </a:lnTo>
                    <a:lnTo>
                      <a:pt x="14" y="82"/>
                    </a:lnTo>
                    <a:lnTo>
                      <a:pt x="14" y="80"/>
                    </a:lnTo>
                    <a:lnTo>
                      <a:pt x="19" y="77"/>
                    </a:lnTo>
                    <a:lnTo>
                      <a:pt x="23" y="75"/>
                    </a:lnTo>
                    <a:lnTo>
                      <a:pt x="24" y="72"/>
                    </a:lnTo>
                    <a:lnTo>
                      <a:pt x="24" y="68"/>
                    </a:lnTo>
                    <a:lnTo>
                      <a:pt x="30" y="67"/>
                    </a:lnTo>
                    <a:lnTo>
                      <a:pt x="30" y="63"/>
                    </a:lnTo>
                    <a:lnTo>
                      <a:pt x="33" y="60"/>
                    </a:lnTo>
                    <a:lnTo>
                      <a:pt x="36" y="60"/>
                    </a:lnTo>
                    <a:lnTo>
                      <a:pt x="38" y="56"/>
                    </a:lnTo>
                    <a:lnTo>
                      <a:pt x="40" y="56"/>
                    </a:lnTo>
                    <a:lnTo>
                      <a:pt x="38" y="54"/>
                    </a:lnTo>
                    <a:lnTo>
                      <a:pt x="38" y="51"/>
                    </a:lnTo>
                    <a:lnTo>
                      <a:pt x="38" y="49"/>
                    </a:lnTo>
                    <a:lnTo>
                      <a:pt x="45" y="51"/>
                    </a:lnTo>
                    <a:lnTo>
                      <a:pt x="47" y="51"/>
                    </a:lnTo>
                    <a:lnTo>
                      <a:pt x="47" y="46"/>
                    </a:lnTo>
                    <a:lnTo>
                      <a:pt x="50" y="44"/>
                    </a:lnTo>
                    <a:lnTo>
                      <a:pt x="57" y="44"/>
                    </a:lnTo>
                    <a:lnTo>
                      <a:pt x="61" y="44"/>
                    </a:lnTo>
                    <a:lnTo>
                      <a:pt x="63" y="44"/>
                    </a:lnTo>
                    <a:lnTo>
                      <a:pt x="68" y="44"/>
                    </a:lnTo>
                    <a:lnTo>
                      <a:pt x="69" y="40"/>
                    </a:lnTo>
                    <a:lnTo>
                      <a:pt x="69" y="40"/>
                    </a:lnTo>
                    <a:lnTo>
                      <a:pt x="73" y="44"/>
                    </a:lnTo>
                    <a:lnTo>
                      <a:pt x="75" y="46"/>
                    </a:lnTo>
                    <a:lnTo>
                      <a:pt x="75" y="49"/>
                    </a:lnTo>
                    <a:lnTo>
                      <a:pt x="78" y="47"/>
                    </a:lnTo>
                    <a:lnTo>
                      <a:pt x="82" y="47"/>
                    </a:lnTo>
                    <a:lnTo>
                      <a:pt x="83" y="47"/>
                    </a:lnTo>
                    <a:lnTo>
                      <a:pt x="85" y="46"/>
                    </a:lnTo>
                    <a:lnTo>
                      <a:pt x="92" y="46"/>
                    </a:lnTo>
                    <a:lnTo>
                      <a:pt x="92" y="49"/>
                    </a:lnTo>
                    <a:lnTo>
                      <a:pt x="94" y="51"/>
                    </a:lnTo>
                    <a:lnTo>
                      <a:pt x="94" y="54"/>
                    </a:lnTo>
                    <a:lnTo>
                      <a:pt x="104" y="60"/>
                    </a:lnTo>
                    <a:lnTo>
                      <a:pt x="106" y="60"/>
                    </a:lnTo>
                    <a:lnTo>
                      <a:pt x="111" y="63"/>
                    </a:lnTo>
                    <a:lnTo>
                      <a:pt x="115" y="63"/>
                    </a:lnTo>
                    <a:lnTo>
                      <a:pt x="118" y="60"/>
                    </a:lnTo>
                    <a:lnTo>
                      <a:pt x="122" y="60"/>
                    </a:lnTo>
                    <a:lnTo>
                      <a:pt x="125" y="60"/>
                    </a:lnTo>
                    <a:lnTo>
                      <a:pt x="129" y="60"/>
                    </a:lnTo>
                    <a:lnTo>
                      <a:pt x="129" y="60"/>
                    </a:lnTo>
                    <a:lnTo>
                      <a:pt x="134" y="60"/>
                    </a:lnTo>
                    <a:lnTo>
                      <a:pt x="141" y="60"/>
                    </a:lnTo>
                    <a:lnTo>
                      <a:pt x="142" y="63"/>
                    </a:lnTo>
                    <a:lnTo>
                      <a:pt x="146" y="60"/>
                    </a:lnTo>
                    <a:lnTo>
                      <a:pt x="148" y="60"/>
                    </a:lnTo>
                    <a:lnTo>
                      <a:pt x="151" y="60"/>
                    </a:lnTo>
                    <a:lnTo>
                      <a:pt x="156" y="60"/>
                    </a:lnTo>
                    <a:lnTo>
                      <a:pt x="160" y="56"/>
                    </a:lnTo>
                    <a:lnTo>
                      <a:pt x="156" y="53"/>
                    </a:lnTo>
                    <a:lnTo>
                      <a:pt x="155" y="51"/>
                    </a:lnTo>
                    <a:lnTo>
                      <a:pt x="155" y="46"/>
                    </a:lnTo>
                    <a:lnTo>
                      <a:pt x="156" y="40"/>
                    </a:lnTo>
                    <a:lnTo>
                      <a:pt x="155" y="37"/>
                    </a:lnTo>
                    <a:lnTo>
                      <a:pt x="151" y="37"/>
                    </a:lnTo>
                    <a:lnTo>
                      <a:pt x="149" y="35"/>
                    </a:lnTo>
                    <a:lnTo>
                      <a:pt x="146" y="34"/>
                    </a:lnTo>
                    <a:lnTo>
                      <a:pt x="142" y="30"/>
                    </a:lnTo>
                    <a:lnTo>
                      <a:pt x="142" y="20"/>
                    </a:lnTo>
                    <a:lnTo>
                      <a:pt x="148" y="18"/>
                    </a:lnTo>
                    <a:lnTo>
                      <a:pt x="148" y="13"/>
                    </a:lnTo>
                    <a:lnTo>
                      <a:pt x="149" y="13"/>
                    </a:lnTo>
                    <a:lnTo>
                      <a:pt x="151" y="9"/>
                    </a:lnTo>
                    <a:lnTo>
                      <a:pt x="153" y="9"/>
                    </a:lnTo>
                    <a:lnTo>
                      <a:pt x="155" y="9"/>
                    </a:lnTo>
                    <a:lnTo>
                      <a:pt x="155" y="6"/>
                    </a:lnTo>
                    <a:lnTo>
                      <a:pt x="155" y="2"/>
                    </a:lnTo>
                    <a:lnTo>
                      <a:pt x="156" y="0"/>
                    </a:lnTo>
                    <a:lnTo>
                      <a:pt x="160" y="0"/>
                    </a:lnTo>
                    <a:lnTo>
                      <a:pt x="162" y="2"/>
                    </a:lnTo>
                    <a:lnTo>
                      <a:pt x="165" y="4"/>
                    </a:lnTo>
                    <a:lnTo>
                      <a:pt x="170" y="6"/>
                    </a:lnTo>
                    <a:lnTo>
                      <a:pt x="174" y="7"/>
                    </a:lnTo>
                    <a:lnTo>
                      <a:pt x="175" y="9"/>
                    </a:lnTo>
                    <a:lnTo>
                      <a:pt x="181" y="9"/>
                    </a:lnTo>
                    <a:lnTo>
                      <a:pt x="184" y="9"/>
                    </a:lnTo>
                    <a:lnTo>
                      <a:pt x="189" y="9"/>
                    </a:lnTo>
                    <a:lnTo>
                      <a:pt x="191" y="13"/>
                    </a:lnTo>
                    <a:lnTo>
                      <a:pt x="193" y="13"/>
                    </a:lnTo>
                    <a:lnTo>
                      <a:pt x="196" y="13"/>
                    </a:lnTo>
                    <a:lnTo>
                      <a:pt x="202" y="13"/>
                    </a:lnTo>
                    <a:lnTo>
                      <a:pt x="207" y="13"/>
                    </a:lnTo>
                    <a:lnTo>
                      <a:pt x="210" y="14"/>
                    </a:lnTo>
                    <a:lnTo>
                      <a:pt x="212" y="18"/>
                    </a:lnTo>
                    <a:lnTo>
                      <a:pt x="212" y="20"/>
                    </a:lnTo>
                    <a:lnTo>
                      <a:pt x="214" y="21"/>
                    </a:lnTo>
                    <a:lnTo>
                      <a:pt x="214" y="25"/>
                    </a:lnTo>
                    <a:lnTo>
                      <a:pt x="215" y="27"/>
                    </a:lnTo>
                    <a:lnTo>
                      <a:pt x="217" y="30"/>
                    </a:lnTo>
                    <a:lnTo>
                      <a:pt x="217" y="34"/>
                    </a:lnTo>
                    <a:lnTo>
                      <a:pt x="219" y="35"/>
                    </a:lnTo>
                    <a:lnTo>
                      <a:pt x="221" y="35"/>
                    </a:lnTo>
                    <a:lnTo>
                      <a:pt x="224" y="37"/>
                    </a:lnTo>
                    <a:lnTo>
                      <a:pt x="224" y="40"/>
                    </a:lnTo>
                    <a:lnTo>
                      <a:pt x="229" y="40"/>
                    </a:lnTo>
                    <a:lnTo>
                      <a:pt x="235" y="44"/>
                    </a:lnTo>
                    <a:lnTo>
                      <a:pt x="238" y="44"/>
                    </a:lnTo>
                    <a:lnTo>
                      <a:pt x="238" y="44"/>
                    </a:lnTo>
                    <a:lnTo>
                      <a:pt x="245" y="44"/>
                    </a:lnTo>
                    <a:lnTo>
                      <a:pt x="247" y="40"/>
                    </a:lnTo>
                    <a:lnTo>
                      <a:pt x="248" y="40"/>
                    </a:lnTo>
                    <a:lnTo>
                      <a:pt x="252" y="44"/>
                    </a:lnTo>
                    <a:lnTo>
                      <a:pt x="252" y="40"/>
                    </a:lnTo>
                    <a:lnTo>
                      <a:pt x="257" y="37"/>
                    </a:lnTo>
                    <a:lnTo>
                      <a:pt x="261" y="37"/>
                    </a:lnTo>
                    <a:lnTo>
                      <a:pt x="268" y="37"/>
                    </a:lnTo>
                    <a:lnTo>
                      <a:pt x="271" y="35"/>
                    </a:lnTo>
                    <a:lnTo>
                      <a:pt x="276" y="35"/>
                    </a:lnTo>
                    <a:lnTo>
                      <a:pt x="280" y="34"/>
                    </a:lnTo>
                    <a:lnTo>
                      <a:pt x="285" y="35"/>
                    </a:lnTo>
                    <a:lnTo>
                      <a:pt x="288" y="37"/>
                    </a:lnTo>
                    <a:lnTo>
                      <a:pt x="295" y="35"/>
                    </a:lnTo>
                    <a:lnTo>
                      <a:pt x="299" y="40"/>
                    </a:lnTo>
                    <a:lnTo>
                      <a:pt x="306" y="44"/>
                    </a:lnTo>
                    <a:lnTo>
                      <a:pt x="311" y="44"/>
                    </a:lnTo>
                    <a:lnTo>
                      <a:pt x="313" y="40"/>
                    </a:lnTo>
                    <a:lnTo>
                      <a:pt x="316" y="44"/>
                    </a:lnTo>
                    <a:lnTo>
                      <a:pt x="316" y="49"/>
                    </a:lnTo>
                    <a:lnTo>
                      <a:pt x="320" y="51"/>
                    </a:lnTo>
                    <a:lnTo>
                      <a:pt x="323" y="53"/>
                    </a:lnTo>
                    <a:lnTo>
                      <a:pt x="325" y="53"/>
                    </a:lnTo>
                    <a:lnTo>
                      <a:pt x="328" y="56"/>
                    </a:lnTo>
                    <a:lnTo>
                      <a:pt x="332" y="56"/>
                    </a:lnTo>
                    <a:lnTo>
                      <a:pt x="339" y="56"/>
                    </a:lnTo>
                    <a:lnTo>
                      <a:pt x="344" y="58"/>
                    </a:lnTo>
                    <a:lnTo>
                      <a:pt x="356" y="58"/>
                    </a:lnTo>
                    <a:lnTo>
                      <a:pt x="360" y="56"/>
                    </a:lnTo>
                    <a:lnTo>
                      <a:pt x="361" y="56"/>
                    </a:lnTo>
                    <a:lnTo>
                      <a:pt x="367" y="56"/>
                    </a:lnTo>
                    <a:lnTo>
                      <a:pt x="370" y="58"/>
                    </a:lnTo>
                    <a:lnTo>
                      <a:pt x="372" y="58"/>
                    </a:lnTo>
                    <a:lnTo>
                      <a:pt x="375" y="53"/>
                    </a:lnTo>
                    <a:lnTo>
                      <a:pt x="379" y="49"/>
                    </a:lnTo>
                    <a:lnTo>
                      <a:pt x="384" y="49"/>
                    </a:lnTo>
                    <a:lnTo>
                      <a:pt x="387" y="46"/>
                    </a:lnTo>
                    <a:lnTo>
                      <a:pt x="389" y="46"/>
                    </a:lnTo>
                    <a:lnTo>
                      <a:pt x="398" y="46"/>
                    </a:lnTo>
                    <a:lnTo>
                      <a:pt x="400" y="44"/>
                    </a:lnTo>
                    <a:lnTo>
                      <a:pt x="403" y="40"/>
                    </a:lnTo>
                    <a:lnTo>
                      <a:pt x="403" y="37"/>
                    </a:lnTo>
                    <a:lnTo>
                      <a:pt x="403" y="35"/>
                    </a:lnTo>
                    <a:lnTo>
                      <a:pt x="407" y="34"/>
                    </a:lnTo>
                    <a:lnTo>
                      <a:pt x="412" y="30"/>
                    </a:lnTo>
                    <a:lnTo>
                      <a:pt x="412" y="27"/>
                    </a:lnTo>
                    <a:lnTo>
                      <a:pt x="414" y="23"/>
                    </a:lnTo>
                    <a:lnTo>
                      <a:pt x="417" y="23"/>
                    </a:lnTo>
                    <a:lnTo>
                      <a:pt x="419" y="25"/>
                    </a:lnTo>
                    <a:lnTo>
                      <a:pt x="422" y="23"/>
                    </a:lnTo>
                    <a:lnTo>
                      <a:pt x="427" y="23"/>
                    </a:lnTo>
                    <a:lnTo>
                      <a:pt x="431" y="27"/>
                    </a:lnTo>
                    <a:lnTo>
                      <a:pt x="431" y="30"/>
                    </a:lnTo>
                    <a:lnTo>
                      <a:pt x="434" y="30"/>
                    </a:lnTo>
                    <a:lnTo>
                      <a:pt x="440" y="28"/>
                    </a:lnTo>
                    <a:lnTo>
                      <a:pt x="440" y="30"/>
                    </a:lnTo>
                    <a:lnTo>
                      <a:pt x="443" y="30"/>
                    </a:lnTo>
                    <a:lnTo>
                      <a:pt x="447" y="28"/>
                    </a:lnTo>
                    <a:lnTo>
                      <a:pt x="447" y="27"/>
                    </a:lnTo>
                    <a:lnTo>
                      <a:pt x="453" y="25"/>
                    </a:lnTo>
                    <a:lnTo>
                      <a:pt x="459" y="27"/>
                    </a:lnTo>
                    <a:lnTo>
                      <a:pt x="462" y="30"/>
                    </a:lnTo>
                    <a:lnTo>
                      <a:pt x="459" y="56"/>
                    </a:lnTo>
                    <a:lnTo>
                      <a:pt x="459" y="60"/>
                    </a:lnTo>
                    <a:lnTo>
                      <a:pt x="457" y="67"/>
                    </a:lnTo>
                    <a:lnTo>
                      <a:pt x="457" y="68"/>
                    </a:lnTo>
                    <a:lnTo>
                      <a:pt x="455" y="77"/>
                    </a:lnTo>
                    <a:lnTo>
                      <a:pt x="459" y="82"/>
                    </a:lnTo>
                    <a:lnTo>
                      <a:pt x="467" y="87"/>
                    </a:lnTo>
                    <a:lnTo>
                      <a:pt x="471" y="82"/>
                    </a:lnTo>
                    <a:lnTo>
                      <a:pt x="478" y="82"/>
                    </a:lnTo>
                    <a:lnTo>
                      <a:pt x="487" y="84"/>
                    </a:lnTo>
                    <a:lnTo>
                      <a:pt x="490" y="87"/>
                    </a:lnTo>
                    <a:lnTo>
                      <a:pt x="493" y="80"/>
                    </a:lnTo>
                    <a:lnTo>
                      <a:pt x="493" y="77"/>
                    </a:lnTo>
                    <a:lnTo>
                      <a:pt x="493" y="74"/>
                    </a:lnTo>
                    <a:lnTo>
                      <a:pt x="499" y="72"/>
                    </a:lnTo>
                    <a:lnTo>
                      <a:pt x="499" y="72"/>
                    </a:lnTo>
                    <a:lnTo>
                      <a:pt x="507" y="72"/>
                    </a:lnTo>
                    <a:lnTo>
                      <a:pt x="513" y="79"/>
                    </a:lnTo>
                    <a:lnTo>
                      <a:pt x="518" y="84"/>
                    </a:lnTo>
                    <a:lnTo>
                      <a:pt x="523" y="91"/>
                    </a:lnTo>
                    <a:lnTo>
                      <a:pt x="528" y="94"/>
                    </a:lnTo>
                    <a:lnTo>
                      <a:pt x="528" y="96"/>
                    </a:lnTo>
                    <a:lnTo>
                      <a:pt x="530" y="100"/>
                    </a:lnTo>
                    <a:lnTo>
                      <a:pt x="530" y="103"/>
                    </a:lnTo>
                    <a:lnTo>
                      <a:pt x="528" y="105"/>
                    </a:lnTo>
                    <a:lnTo>
                      <a:pt x="528" y="107"/>
                    </a:lnTo>
                    <a:lnTo>
                      <a:pt x="526" y="110"/>
                    </a:lnTo>
                    <a:lnTo>
                      <a:pt x="526" y="108"/>
                    </a:lnTo>
                    <a:lnTo>
                      <a:pt x="523" y="107"/>
                    </a:lnTo>
                    <a:lnTo>
                      <a:pt x="521" y="108"/>
                    </a:lnTo>
                    <a:lnTo>
                      <a:pt x="518" y="108"/>
                    </a:lnTo>
                    <a:lnTo>
                      <a:pt x="514" y="107"/>
                    </a:lnTo>
                    <a:lnTo>
                      <a:pt x="511" y="107"/>
                    </a:lnTo>
                    <a:lnTo>
                      <a:pt x="507" y="112"/>
                    </a:lnTo>
                    <a:lnTo>
                      <a:pt x="502" y="115"/>
                    </a:lnTo>
                    <a:lnTo>
                      <a:pt x="499" y="117"/>
                    </a:lnTo>
                    <a:lnTo>
                      <a:pt x="495" y="115"/>
                    </a:lnTo>
                    <a:lnTo>
                      <a:pt x="495" y="115"/>
                    </a:lnTo>
                    <a:lnTo>
                      <a:pt x="495" y="119"/>
                    </a:lnTo>
                    <a:lnTo>
                      <a:pt x="495" y="119"/>
                    </a:lnTo>
                    <a:lnTo>
                      <a:pt x="490" y="122"/>
                    </a:lnTo>
                    <a:lnTo>
                      <a:pt x="490" y="119"/>
                    </a:lnTo>
                    <a:lnTo>
                      <a:pt x="487" y="122"/>
                    </a:lnTo>
                    <a:lnTo>
                      <a:pt x="487" y="126"/>
                    </a:lnTo>
                    <a:lnTo>
                      <a:pt x="485" y="133"/>
                    </a:lnTo>
                    <a:lnTo>
                      <a:pt x="485" y="136"/>
                    </a:lnTo>
                    <a:lnTo>
                      <a:pt x="483" y="138"/>
                    </a:lnTo>
                    <a:lnTo>
                      <a:pt x="480" y="140"/>
                    </a:lnTo>
                    <a:lnTo>
                      <a:pt x="471" y="145"/>
                    </a:lnTo>
                    <a:lnTo>
                      <a:pt x="467" y="145"/>
                    </a:lnTo>
                    <a:lnTo>
                      <a:pt x="462" y="141"/>
                    </a:lnTo>
                    <a:lnTo>
                      <a:pt x="462" y="145"/>
                    </a:lnTo>
                    <a:lnTo>
                      <a:pt x="459" y="150"/>
                    </a:lnTo>
                    <a:lnTo>
                      <a:pt x="455" y="154"/>
                    </a:lnTo>
                    <a:lnTo>
                      <a:pt x="452" y="157"/>
                    </a:lnTo>
                    <a:lnTo>
                      <a:pt x="448" y="159"/>
                    </a:lnTo>
                    <a:lnTo>
                      <a:pt x="448" y="162"/>
                    </a:lnTo>
                    <a:lnTo>
                      <a:pt x="447" y="162"/>
                    </a:lnTo>
                    <a:lnTo>
                      <a:pt x="441" y="160"/>
                    </a:lnTo>
                    <a:lnTo>
                      <a:pt x="440" y="159"/>
                    </a:lnTo>
                    <a:lnTo>
                      <a:pt x="434" y="157"/>
                    </a:lnTo>
                    <a:lnTo>
                      <a:pt x="429" y="154"/>
                    </a:lnTo>
                    <a:lnTo>
                      <a:pt x="426" y="154"/>
                    </a:lnTo>
                    <a:lnTo>
                      <a:pt x="419" y="155"/>
                    </a:lnTo>
                    <a:lnTo>
                      <a:pt x="414" y="159"/>
                    </a:lnTo>
                    <a:lnTo>
                      <a:pt x="412" y="162"/>
                    </a:lnTo>
                    <a:lnTo>
                      <a:pt x="412" y="169"/>
                    </a:lnTo>
                    <a:lnTo>
                      <a:pt x="412" y="173"/>
                    </a:lnTo>
                    <a:lnTo>
                      <a:pt x="412" y="176"/>
                    </a:lnTo>
                    <a:lnTo>
                      <a:pt x="419" y="181"/>
                    </a:lnTo>
                    <a:lnTo>
                      <a:pt x="427" y="185"/>
                    </a:lnTo>
                    <a:lnTo>
                      <a:pt x="427" y="187"/>
                    </a:lnTo>
                    <a:lnTo>
                      <a:pt x="422" y="190"/>
                    </a:lnTo>
                    <a:lnTo>
                      <a:pt x="422" y="193"/>
                    </a:lnTo>
                    <a:lnTo>
                      <a:pt x="414" y="204"/>
                    </a:lnTo>
                    <a:lnTo>
                      <a:pt x="412" y="209"/>
                    </a:lnTo>
                    <a:lnTo>
                      <a:pt x="407" y="216"/>
                    </a:lnTo>
                    <a:lnTo>
                      <a:pt x="407" y="216"/>
                    </a:lnTo>
                    <a:lnTo>
                      <a:pt x="400" y="218"/>
                    </a:lnTo>
                    <a:lnTo>
                      <a:pt x="396" y="218"/>
                    </a:lnTo>
                    <a:lnTo>
                      <a:pt x="391" y="221"/>
                    </a:lnTo>
                    <a:lnTo>
                      <a:pt x="386" y="223"/>
                    </a:lnTo>
                    <a:lnTo>
                      <a:pt x="381" y="223"/>
                    </a:lnTo>
                    <a:lnTo>
                      <a:pt x="375" y="223"/>
                    </a:lnTo>
                    <a:lnTo>
                      <a:pt x="370" y="227"/>
                    </a:lnTo>
                    <a:lnTo>
                      <a:pt x="365" y="228"/>
                    </a:lnTo>
                    <a:lnTo>
                      <a:pt x="351" y="232"/>
                    </a:lnTo>
                    <a:lnTo>
                      <a:pt x="342" y="235"/>
                    </a:lnTo>
                    <a:lnTo>
                      <a:pt x="335" y="240"/>
                    </a:lnTo>
                    <a:lnTo>
                      <a:pt x="330" y="247"/>
                    </a:lnTo>
                    <a:lnTo>
                      <a:pt x="327" y="249"/>
                    </a:lnTo>
                    <a:lnTo>
                      <a:pt x="321" y="249"/>
                    </a:lnTo>
                    <a:lnTo>
                      <a:pt x="316" y="249"/>
                    </a:lnTo>
                    <a:lnTo>
                      <a:pt x="316" y="246"/>
                    </a:lnTo>
                    <a:lnTo>
                      <a:pt x="316" y="244"/>
                    </a:lnTo>
                    <a:lnTo>
                      <a:pt x="308" y="246"/>
                    </a:lnTo>
                    <a:lnTo>
                      <a:pt x="304" y="247"/>
                    </a:lnTo>
                    <a:lnTo>
                      <a:pt x="297" y="244"/>
                    </a:lnTo>
                    <a:lnTo>
                      <a:pt x="292" y="242"/>
                    </a:lnTo>
                    <a:lnTo>
                      <a:pt x="280" y="239"/>
                    </a:lnTo>
                    <a:lnTo>
                      <a:pt x="271" y="233"/>
                    </a:lnTo>
                    <a:lnTo>
                      <a:pt x="264" y="228"/>
                    </a:lnTo>
                    <a:lnTo>
                      <a:pt x="261" y="228"/>
                    </a:lnTo>
                    <a:lnTo>
                      <a:pt x="248" y="228"/>
                    </a:lnTo>
                    <a:lnTo>
                      <a:pt x="238" y="228"/>
                    </a:lnTo>
                    <a:lnTo>
                      <a:pt x="235" y="227"/>
                    </a:lnTo>
                    <a:lnTo>
                      <a:pt x="233" y="228"/>
                    </a:lnTo>
                    <a:lnTo>
                      <a:pt x="233" y="228"/>
                    </a:lnTo>
                    <a:lnTo>
                      <a:pt x="226" y="232"/>
                    </a:lnTo>
                    <a:lnTo>
                      <a:pt x="219" y="232"/>
                    </a:lnTo>
                    <a:lnTo>
                      <a:pt x="203" y="232"/>
                    </a:lnTo>
                    <a:lnTo>
                      <a:pt x="193" y="232"/>
                    </a:lnTo>
                    <a:lnTo>
                      <a:pt x="184" y="232"/>
                    </a:lnTo>
                    <a:lnTo>
                      <a:pt x="179" y="232"/>
                    </a:lnTo>
                    <a:lnTo>
                      <a:pt x="175" y="232"/>
                    </a:lnTo>
                    <a:lnTo>
                      <a:pt x="174" y="232"/>
                    </a:lnTo>
                    <a:lnTo>
                      <a:pt x="169" y="223"/>
                    </a:lnTo>
                    <a:lnTo>
                      <a:pt x="169" y="221"/>
                    </a:lnTo>
                    <a:lnTo>
                      <a:pt x="162" y="214"/>
                    </a:lnTo>
                    <a:lnTo>
                      <a:pt x="162" y="211"/>
                    </a:lnTo>
                    <a:lnTo>
                      <a:pt x="156" y="206"/>
                    </a:lnTo>
                    <a:lnTo>
                      <a:pt x="156" y="204"/>
                    </a:lnTo>
                    <a:lnTo>
                      <a:pt x="156" y="200"/>
                    </a:lnTo>
                    <a:lnTo>
                      <a:pt x="153" y="200"/>
                    </a:lnTo>
                    <a:lnTo>
                      <a:pt x="151" y="200"/>
                    </a:lnTo>
                    <a:lnTo>
                      <a:pt x="151" y="199"/>
                    </a:lnTo>
                    <a:lnTo>
                      <a:pt x="149" y="197"/>
                    </a:lnTo>
                    <a:lnTo>
                      <a:pt x="149" y="195"/>
                    </a:lnTo>
                    <a:lnTo>
                      <a:pt x="148" y="195"/>
                    </a:lnTo>
                    <a:lnTo>
                      <a:pt x="142" y="195"/>
                    </a:lnTo>
                    <a:lnTo>
                      <a:pt x="137" y="193"/>
                    </a:lnTo>
                    <a:lnTo>
                      <a:pt x="134" y="188"/>
                    </a:lnTo>
                    <a:lnTo>
                      <a:pt x="129" y="188"/>
                    </a:lnTo>
                    <a:lnTo>
                      <a:pt x="129" y="188"/>
                    </a:lnTo>
                    <a:lnTo>
                      <a:pt x="125" y="188"/>
                    </a:lnTo>
                    <a:lnTo>
                      <a:pt x="125" y="185"/>
                    </a:lnTo>
                    <a:lnTo>
                      <a:pt x="118" y="181"/>
                    </a:lnTo>
                    <a:lnTo>
                      <a:pt x="106" y="181"/>
                    </a:lnTo>
                    <a:lnTo>
                      <a:pt x="106" y="181"/>
                    </a:lnTo>
                    <a:lnTo>
                      <a:pt x="106" y="181"/>
                    </a:lnTo>
                    <a:lnTo>
                      <a:pt x="101" y="181"/>
                    </a:lnTo>
                    <a:lnTo>
                      <a:pt x="92" y="181"/>
                    </a:lnTo>
                    <a:lnTo>
                      <a:pt x="75" y="178"/>
                    </a:lnTo>
                    <a:lnTo>
                      <a:pt x="73" y="178"/>
                    </a:lnTo>
                    <a:lnTo>
                      <a:pt x="68" y="169"/>
                    </a:lnTo>
                    <a:lnTo>
                      <a:pt x="68" y="167"/>
                    </a:lnTo>
                    <a:lnTo>
                      <a:pt x="68" y="166"/>
                    </a:lnTo>
                    <a:lnTo>
                      <a:pt x="69" y="164"/>
                    </a:lnTo>
                    <a:lnTo>
                      <a:pt x="69" y="160"/>
                    </a:lnTo>
                    <a:lnTo>
                      <a:pt x="73" y="159"/>
                    </a:lnTo>
                    <a:lnTo>
                      <a:pt x="69" y="155"/>
                    </a:lnTo>
                    <a:lnTo>
                      <a:pt x="69" y="154"/>
                    </a:lnTo>
                    <a:lnTo>
                      <a:pt x="69" y="150"/>
                    </a:lnTo>
                    <a:lnTo>
                      <a:pt x="69" y="147"/>
                    </a:lnTo>
                    <a:lnTo>
                      <a:pt x="68" y="145"/>
                    </a:lnTo>
                    <a:lnTo>
                      <a:pt x="66" y="141"/>
                    </a:lnTo>
                    <a:lnTo>
                      <a:pt x="64" y="140"/>
                    </a:lnTo>
                    <a:lnTo>
                      <a:pt x="61" y="138"/>
                    </a:lnTo>
                    <a:lnTo>
                      <a:pt x="59" y="134"/>
                    </a:lnTo>
                    <a:lnTo>
                      <a:pt x="57" y="131"/>
                    </a:lnTo>
                    <a:lnTo>
                      <a:pt x="57" y="127"/>
                    </a:lnTo>
                    <a:lnTo>
                      <a:pt x="56" y="126"/>
                    </a:lnTo>
                    <a:lnTo>
                      <a:pt x="54" y="122"/>
                    </a:lnTo>
                    <a:lnTo>
                      <a:pt x="52" y="122"/>
                    </a:lnTo>
                    <a:lnTo>
                      <a:pt x="50" y="119"/>
                    </a:lnTo>
                    <a:lnTo>
                      <a:pt x="47" y="119"/>
                    </a:lnTo>
                    <a:lnTo>
                      <a:pt x="45" y="117"/>
                    </a:lnTo>
                    <a:lnTo>
                      <a:pt x="42" y="117"/>
                    </a:lnTo>
                    <a:lnTo>
                      <a:pt x="42" y="119"/>
                    </a:lnTo>
                    <a:lnTo>
                      <a:pt x="40" y="119"/>
                    </a:lnTo>
                    <a:lnTo>
                      <a:pt x="38" y="119"/>
                    </a:lnTo>
                    <a:lnTo>
                      <a:pt x="35" y="117"/>
                    </a:lnTo>
                    <a:lnTo>
                      <a:pt x="33" y="115"/>
                    </a:lnTo>
                    <a:lnTo>
                      <a:pt x="30" y="115"/>
                    </a:lnTo>
                    <a:lnTo>
                      <a:pt x="26" y="117"/>
                    </a:lnTo>
                    <a:lnTo>
                      <a:pt x="26" y="119"/>
                    </a:lnTo>
                    <a:lnTo>
                      <a:pt x="24" y="119"/>
                    </a:lnTo>
                    <a:lnTo>
                      <a:pt x="23" y="119"/>
                    </a:lnTo>
                    <a:lnTo>
                      <a:pt x="19" y="117"/>
                    </a:lnTo>
                    <a:lnTo>
                      <a:pt x="19" y="115"/>
                    </a:lnTo>
                    <a:lnTo>
                      <a:pt x="19" y="114"/>
                    </a:lnTo>
                    <a:lnTo>
                      <a:pt x="17" y="110"/>
                    </a:lnTo>
                    <a:lnTo>
                      <a:pt x="14" y="108"/>
                    </a:lnTo>
                    <a:lnTo>
                      <a:pt x="10" y="105"/>
                    </a:lnTo>
                    <a:lnTo>
                      <a:pt x="9" y="105"/>
                    </a:lnTo>
                    <a:lnTo>
                      <a:pt x="7" y="103"/>
                    </a:lnTo>
                    <a:lnTo>
                      <a:pt x="7" y="100"/>
                    </a:lnTo>
                    <a:lnTo>
                      <a:pt x="7" y="100"/>
                    </a:lnTo>
                    <a:lnTo>
                      <a:pt x="5" y="96"/>
                    </a:lnTo>
                    <a:lnTo>
                      <a:pt x="5" y="96"/>
                    </a:lnTo>
                    <a:lnTo>
                      <a:pt x="3" y="100"/>
                    </a:lnTo>
                    <a:lnTo>
                      <a:pt x="3" y="100"/>
                    </a:lnTo>
                    <a:lnTo>
                      <a:pt x="2" y="96"/>
                    </a:lnTo>
                    <a:lnTo>
                      <a:pt x="0" y="94"/>
                    </a:lnTo>
                    <a:lnTo>
                      <a:pt x="0" y="91"/>
                    </a:lnTo>
                    <a:lnTo>
                      <a:pt x="0" y="89"/>
                    </a:lnTo>
                    <a:lnTo>
                      <a:pt x="0" y="89"/>
                    </a:lnTo>
                    <a:lnTo>
                      <a:pt x="0" y="8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44" name="Freeform 49">
                <a:extLst>
                  <a:ext uri="{FF2B5EF4-FFF2-40B4-BE49-F238E27FC236}">
                    <a16:creationId xmlns:a16="http://schemas.microsoft.com/office/drawing/2014/main" id="{5BE8C3FF-74B4-0583-1857-C4823611AF27}"/>
                  </a:ext>
                </a:extLst>
              </p:cNvPr>
              <p:cNvSpPr>
                <a:spLocks noEditPoints="1"/>
              </p:cNvSpPr>
              <p:nvPr/>
            </p:nvSpPr>
            <p:spPr bwMode="auto">
              <a:xfrm>
                <a:off x="6534115" y="4017959"/>
                <a:ext cx="60325" cy="107951"/>
              </a:xfrm>
              <a:custGeom>
                <a:avLst/>
                <a:gdLst/>
                <a:ahLst/>
                <a:cxnLst>
                  <a:cxn ang="0">
                    <a:pos x="0" y="30"/>
                  </a:cxn>
                  <a:cxn ang="0">
                    <a:pos x="2" y="26"/>
                  </a:cxn>
                  <a:cxn ang="0">
                    <a:pos x="0" y="26"/>
                  </a:cxn>
                  <a:cxn ang="0">
                    <a:pos x="0" y="33"/>
                  </a:cxn>
                  <a:cxn ang="0">
                    <a:pos x="0" y="33"/>
                  </a:cxn>
                  <a:cxn ang="0">
                    <a:pos x="5" y="5"/>
                  </a:cxn>
                  <a:cxn ang="0">
                    <a:pos x="2" y="0"/>
                  </a:cxn>
                  <a:cxn ang="0">
                    <a:pos x="9" y="0"/>
                  </a:cxn>
                  <a:cxn ang="0">
                    <a:pos x="5" y="4"/>
                  </a:cxn>
                  <a:cxn ang="0">
                    <a:pos x="5" y="5"/>
                  </a:cxn>
                  <a:cxn ang="0">
                    <a:pos x="5" y="5"/>
                  </a:cxn>
                  <a:cxn ang="0">
                    <a:pos x="11" y="2"/>
                  </a:cxn>
                  <a:cxn ang="0">
                    <a:pos x="16" y="7"/>
                  </a:cxn>
                  <a:cxn ang="0">
                    <a:pos x="16" y="7"/>
                  </a:cxn>
                  <a:cxn ang="0">
                    <a:pos x="11" y="5"/>
                  </a:cxn>
                  <a:cxn ang="0">
                    <a:pos x="9" y="4"/>
                  </a:cxn>
                  <a:cxn ang="0">
                    <a:pos x="11" y="2"/>
                  </a:cxn>
                  <a:cxn ang="0">
                    <a:pos x="11" y="0"/>
                  </a:cxn>
                  <a:cxn ang="0">
                    <a:pos x="11" y="0"/>
                  </a:cxn>
                  <a:cxn ang="0">
                    <a:pos x="5" y="7"/>
                  </a:cxn>
                  <a:cxn ang="0">
                    <a:pos x="5" y="9"/>
                  </a:cxn>
                  <a:cxn ang="0">
                    <a:pos x="5" y="9"/>
                  </a:cxn>
                  <a:cxn ang="0">
                    <a:pos x="5" y="16"/>
                  </a:cxn>
                  <a:cxn ang="0">
                    <a:pos x="2" y="12"/>
                  </a:cxn>
                  <a:cxn ang="0">
                    <a:pos x="0" y="12"/>
                  </a:cxn>
                  <a:cxn ang="0">
                    <a:pos x="2" y="16"/>
                  </a:cxn>
                  <a:cxn ang="0">
                    <a:pos x="2" y="19"/>
                  </a:cxn>
                  <a:cxn ang="0">
                    <a:pos x="2" y="26"/>
                  </a:cxn>
                  <a:cxn ang="0">
                    <a:pos x="2" y="35"/>
                  </a:cxn>
                  <a:cxn ang="0">
                    <a:pos x="2" y="44"/>
                  </a:cxn>
                  <a:cxn ang="0">
                    <a:pos x="2" y="52"/>
                  </a:cxn>
                  <a:cxn ang="0">
                    <a:pos x="9" y="64"/>
                  </a:cxn>
                  <a:cxn ang="0">
                    <a:pos x="16" y="66"/>
                  </a:cxn>
                  <a:cxn ang="0">
                    <a:pos x="28" y="64"/>
                  </a:cxn>
                  <a:cxn ang="0">
                    <a:pos x="38" y="54"/>
                  </a:cxn>
                  <a:cxn ang="0">
                    <a:pos x="38" y="47"/>
                  </a:cxn>
                  <a:cxn ang="0">
                    <a:pos x="38" y="44"/>
                  </a:cxn>
                  <a:cxn ang="0">
                    <a:pos x="38" y="38"/>
                  </a:cxn>
                  <a:cxn ang="0">
                    <a:pos x="33" y="30"/>
                  </a:cxn>
                  <a:cxn ang="0">
                    <a:pos x="26" y="24"/>
                  </a:cxn>
                  <a:cxn ang="0">
                    <a:pos x="25" y="24"/>
                  </a:cxn>
                  <a:cxn ang="0">
                    <a:pos x="26" y="21"/>
                  </a:cxn>
                  <a:cxn ang="0">
                    <a:pos x="25" y="16"/>
                  </a:cxn>
                  <a:cxn ang="0">
                    <a:pos x="19" y="12"/>
                  </a:cxn>
                  <a:cxn ang="0">
                    <a:pos x="19" y="9"/>
                  </a:cxn>
                  <a:cxn ang="0">
                    <a:pos x="14" y="9"/>
                  </a:cxn>
                  <a:cxn ang="0">
                    <a:pos x="11" y="7"/>
                  </a:cxn>
                  <a:cxn ang="0">
                    <a:pos x="5" y="5"/>
                  </a:cxn>
                </a:cxnLst>
                <a:rect l="0" t="0" r="r" b="b"/>
                <a:pathLst>
                  <a:path w="38" h="68">
                    <a:moveTo>
                      <a:pt x="0" y="33"/>
                    </a:moveTo>
                    <a:lnTo>
                      <a:pt x="0" y="30"/>
                    </a:lnTo>
                    <a:lnTo>
                      <a:pt x="0" y="26"/>
                    </a:lnTo>
                    <a:lnTo>
                      <a:pt x="2" y="26"/>
                    </a:lnTo>
                    <a:lnTo>
                      <a:pt x="2" y="26"/>
                    </a:lnTo>
                    <a:lnTo>
                      <a:pt x="0" y="26"/>
                    </a:lnTo>
                    <a:lnTo>
                      <a:pt x="2" y="30"/>
                    </a:lnTo>
                    <a:lnTo>
                      <a:pt x="0" y="33"/>
                    </a:lnTo>
                    <a:lnTo>
                      <a:pt x="0" y="33"/>
                    </a:lnTo>
                    <a:lnTo>
                      <a:pt x="0" y="33"/>
                    </a:lnTo>
                    <a:lnTo>
                      <a:pt x="0" y="33"/>
                    </a:lnTo>
                    <a:close/>
                    <a:moveTo>
                      <a:pt x="5" y="5"/>
                    </a:moveTo>
                    <a:lnTo>
                      <a:pt x="2" y="2"/>
                    </a:lnTo>
                    <a:lnTo>
                      <a:pt x="2" y="0"/>
                    </a:lnTo>
                    <a:lnTo>
                      <a:pt x="5" y="0"/>
                    </a:lnTo>
                    <a:lnTo>
                      <a:pt x="9" y="0"/>
                    </a:lnTo>
                    <a:lnTo>
                      <a:pt x="5" y="4"/>
                    </a:lnTo>
                    <a:lnTo>
                      <a:pt x="5" y="4"/>
                    </a:lnTo>
                    <a:lnTo>
                      <a:pt x="5" y="5"/>
                    </a:lnTo>
                    <a:lnTo>
                      <a:pt x="5" y="5"/>
                    </a:lnTo>
                    <a:lnTo>
                      <a:pt x="5" y="5"/>
                    </a:lnTo>
                    <a:lnTo>
                      <a:pt x="5" y="5"/>
                    </a:lnTo>
                    <a:close/>
                    <a:moveTo>
                      <a:pt x="11" y="0"/>
                    </a:moveTo>
                    <a:lnTo>
                      <a:pt x="11" y="2"/>
                    </a:lnTo>
                    <a:lnTo>
                      <a:pt x="14" y="4"/>
                    </a:lnTo>
                    <a:lnTo>
                      <a:pt x="16" y="7"/>
                    </a:lnTo>
                    <a:lnTo>
                      <a:pt x="19" y="9"/>
                    </a:lnTo>
                    <a:lnTo>
                      <a:pt x="16" y="7"/>
                    </a:lnTo>
                    <a:lnTo>
                      <a:pt x="14" y="7"/>
                    </a:lnTo>
                    <a:lnTo>
                      <a:pt x="11" y="5"/>
                    </a:lnTo>
                    <a:lnTo>
                      <a:pt x="9" y="4"/>
                    </a:lnTo>
                    <a:lnTo>
                      <a:pt x="9" y="4"/>
                    </a:lnTo>
                    <a:lnTo>
                      <a:pt x="11" y="2"/>
                    </a:lnTo>
                    <a:lnTo>
                      <a:pt x="11" y="2"/>
                    </a:lnTo>
                    <a:lnTo>
                      <a:pt x="11" y="0"/>
                    </a:lnTo>
                    <a:lnTo>
                      <a:pt x="11" y="0"/>
                    </a:lnTo>
                    <a:lnTo>
                      <a:pt x="11" y="0"/>
                    </a:lnTo>
                    <a:lnTo>
                      <a:pt x="11" y="0"/>
                    </a:lnTo>
                    <a:close/>
                    <a:moveTo>
                      <a:pt x="5" y="5"/>
                    </a:moveTo>
                    <a:lnTo>
                      <a:pt x="5" y="7"/>
                    </a:lnTo>
                    <a:lnTo>
                      <a:pt x="9" y="9"/>
                    </a:lnTo>
                    <a:lnTo>
                      <a:pt x="5" y="9"/>
                    </a:lnTo>
                    <a:lnTo>
                      <a:pt x="5" y="9"/>
                    </a:lnTo>
                    <a:lnTo>
                      <a:pt x="5" y="9"/>
                    </a:lnTo>
                    <a:lnTo>
                      <a:pt x="5" y="12"/>
                    </a:lnTo>
                    <a:lnTo>
                      <a:pt x="5" y="16"/>
                    </a:lnTo>
                    <a:lnTo>
                      <a:pt x="2" y="16"/>
                    </a:lnTo>
                    <a:lnTo>
                      <a:pt x="2" y="12"/>
                    </a:lnTo>
                    <a:lnTo>
                      <a:pt x="0" y="12"/>
                    </a:lnTo>
                    <a:lnTo>
                      <a:pt x="0" y="12"/>
                    </a:lnTo>
                    <a:lnTo>
                      <a:pt x="2" y="16"/>
                    </a:lnTo>
                    <a:lnTo>
                      <a:pt x="2" y="16"/>
                    </a:lnTo>
                    <a:lnTo>
                      <a:pt x="2" y="16"/>
                    </a:lnTo>
                    <a:lnTo>
                      <a:pt x="2" y="19"/>
                    </a:lnTo>
                    <a:lnTo>
                      <a:pt x="2" y="24"/>
                    </a:lnTo>
                    <a:lnTo>
                      <a:pt x="2" y="26"/>
                    </a:lnTo>
                    <a:lnTo>
                      <a:pt x="2" y="33"/>
                    </a:lnTo>
                    <a:lnTo>
                      <a:pt x="2" y="35"/>
                    </a:lnTo>
                    <a:lnTo>
                      <a:pt x="0" y="37"/>
                    </a:lnTo>
                    <a:lnTo>
                      <a:pt x="2" y="44"/>
                    </a:lnTo>
                    <a:lnTo>
                      <a:pt x="2" y="44"/>
                    </a:lnTo>
                    <a:lnTo>
                      <a:pt x="2" y="52"/>
                    </a:lnTo>
                    <a:lnTo>
                      <a:pt x="5" y="61"/>
                    </a:lnTo>
                    <a:lnTo>
                      <a:pt x="9" y="64"/>
                    </a:lnTo>
                    <a:lnTo>
                      <a:pt x="14" y="68"/>
                    </a:lnTo>
                    <a:lnTo>
                      <a:pt x="16" y="66"/>
                    </a:lnTo>
                    <a:lnTo>
                      <a:pt x="21" y="66"/>
                    </a:lnTo>
                    <a:lnTo>
                      <a:pt x="28" y="64"/>
                    </a:lnTo>
                    <a:lnTo>
                      <a:pt x="33" y="59"/>
                    </a:lnTo>
                    <a:lnTo>
                      <a:pt x="38" y="54"/>
                    </a:lnTo>
                    <a:lnTo>
                      <a:pt x="38" y="51"/>
                    </a:lnTo>
                    <a:lnTo>
                      <a:pt x="38" y="47"/>
                    </a:lnTo>
                    <a:lnTo>
                      <a:pt x="38" y="47"/>
                    </a:lnTo>
                    <a:lnTo>
                      <a:pt x="38" y="44"/>
                    </a:lnTo>
                    <a:lnTo>
                      <a:pt x="38" y="42"/>
                    </a:lnTo>
                    <a:lnTo>
                      <a:pt x="38" y="38"/>
                    </a:lnTo>
                    <a:lnTo>
                      <a:pt x="35" y="37"/>
                    </a:lnTo>
                    <a:lnTo>
                      <a:pt x="33" y="30"/>
                    </a:lnTo>
                    <a:lnTo>
                      <a:pt x="30" y="24"/>
                    </a:lnTo>
                    <a:lnTo>
                      <a:pt x="26" y="24"/>
                    </a:lnTo>
                    <a:lnTo>
                      <a:pt x="26" y="24"/>
                    </a:lnTo>
                    <a:lnTo>
                      <a:pt x="25" y="24"/>
                    </a:lnTo>
                    <a:lnTo>
                      <a:pt x="26" y="21"/>
                    </a:lnTo>
                    <a:lnTo>
                      <a:pt x="26" y="21"/>
                    </a:lnTo>
                    <a:lnTo>
                      <a:pt x="25" y="19"/>
                    </a:lnTo>
                    <a:lnTo>
                      <a:pt x="25" y="16"/>
                    </a:lnTo>
                    <a:lnTo>
                      <a:pt x="21" y="16"/>
                    </a:lnTo>
                    <a:lnTo>
                      <a:pt x="19" y="12"/>
                    </a:lnTo>
                    <a:lnTo>
                      <a:pt x="19" y="12"/>
                    </a:lnTo>
                    <a:lnTo>
                      <a:pt x="19" y="9"/>
                    </a:lnTo>
                    <a:lnTo>
                      <a:pt x="14" y="9"/>
                    </a:lnTo>
                    <a:lnTo>
                      <a:pt x="14" y="9"/>
                    </a:lnTo>
                    <a:lnTo>
                      <a:pt x="11" y="9"/>
                    </a:lnTo>
                    <a:lnTo>
                      <a:pt x="11" y="7"/>
                    </a:lnTo>
                    <a:lnTo>
                      <a:pt x="5" y="5"/>
                    </a:lnTo>
                    <a:lnTo>
                      <a:pt x="5" y="5"/>
                    </a:lnTo>
                    <a:lnTo>
                      <a:pt x="5" y="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45" name="Freeform 50">
                <a:extLst>
                  <a:ext uri="{FF2B5EF4-FFF2-40B4-BE49-F238E27FC236}">
                    <a16:creationId xmlns:a16="http://schemas.microsoft.com/office/drawing/2014/main" id="{ED63EF33-6C6B-5F09-38D2-EC1AC091BF3F}"/>
                  </a:ext>
                </a:extLst>
              </p:cNvPr>
              <p:cNvSpPr>
                <a:spLocks/>
              </p:cNvSpPr>
              <p:nvPr/>
            </p:nvSpPr>
            <p:spPr bwMode="auto">
              <a:xfrm>
                <a:off x="6548403" y="3397249"/>
                <a:ext cx="225424" cy="119062"/>
              </a:xfrm>
              <a:custGeom>
                <a:avLst/>
                <a:gdLst/>
                <a:ahLst/>
                <a:cxnLst>
                  <a:cxn ang="0">
                    <a:pos x="9" y="0"/>
                  </a:cxn>
                  <a:cxn ang="0">
                    <a:pos x="14" y="3"/>
                  </a:cxn>
                  <a:cxn ang="0">
                    <a:pos x="19" y="7"/>
                  </a:cxn>
                  <a:cxn ang="0">
                    <a:pos x="26" y="3"/>
                  </a:cxn>
                  <a:cxn ang="0">
                    <a:pos x="35" y="7"/>
                  </a:cxn>
                  <a:cxn ang="0">
                    <a:pos x="40" y="7"/>
                  </a:cxn>
                  <a:cxn ang="0">
                    <a:pos x="49" y="14"/>
                  </a:cxn>
                  <a:cxn ang="0">
                    <a:pos x="54" y="17"/>
                  </a:cxn>
                  <a:cxn ang="0">
                    <a:pos x="57" y="24"/>
                  </a:cxn>
                  <a:cxn ang="0">
                    <a:pos x="61" y="17"/>
                  </a:cxn>
                  <a:cxn ang="0">
                    <a:pos x="62" y="17"/>
                  </a:cxn>
                  <a:cxn ang="0">
                    <a:pos x="71" y="21"/>
                  </a:cxn>
                  <a:cxn ang="0">
                    <a:pos x="75" y="28"/>
                  </a:cxn>
                  <a:cxn ang="0">
                    <a:pos x="85" y="28"/>
                  </a:cxn>
                  <a:cxn ang="0">
                    <a:pos x="85" y="38"/>
                  </a:cxn>
                  <a:cxn ang="0">
                    <a:pos x="94" y="40"/>
                  </a:cxn>
                  <a:cxn ang="0">
                    <a:pos x="99" y="38"/>
                  </a:cxn>
                  <a:cxn ang="0">
                    <a:pos x="108" y="35"/>
                  </a:cxn>
                  <a:cxn ang="0">
                    <a:pos x="113" y="40"/>
                  </a:cxn>
                  <a:cxn ang="0">
                    <a:pos x="122" y="47"/>
                  </a:cxn>
                  <a:cxn ang="0">
                    <a:pos x="128" y="45"/>
                  </a:cxn>
                  <a:cxn ang="0">
                    <a:pos x="135" y="45"/>
                  </a:cxn>
                  <a:cxn ang="0">
                    <a:pos x="139" y="49"/>
                  </a:cxn>
                  <a:cxn ang="0">
                    <a:pos x="142" y="63"/>
                  </a:cxn>
                  <a:cxn ang="0">
                    <a:pos x="128" y="75"/>
                  </a:cxn>
                  <a:cxn ang="0">
                    <a:pos x="120" y="73"/>
                  </a:cxn>
                  <a:cxn ang="0">
                    <a:pos x="99" y="66"/>
                  </a:cxn>
                  <a:cxn ang="0">
                    <a:pos x="87" y="66"/>
                  </a:cxn>
                  <a:cxn ang="0">
                    <a:pos x="82" y="57"/>
                  </a:cxn>
                  <a:cxn ang="0">
                    <a:pos x="64" y="57"/>
                  </a:cxn>
                  <a:cxn ang="0">
                    <a:pos x="54" y="57"/>
                  </a:cxn>
                  <a:cxn ang="0">
                    <a:pos x="43" y="54"/>
                  </a:cxn>
                  <a:cxn ang="0">
                    <a:pos x="35" y="49"/>
                  </a:cxn>
                  <a:cxn ang="0">
                    <a:pos x="21" y="38"/>
                  </a:cxn>
                  <a:cxn ang="0">
                    <a:pos x="12" y="35"/>
                  </a:cxn>
                  <a:cxn ang="0">
                    <a:pos x="5" y="31"/>
                  </a:cxn>
                  <a:cxn ang="0">
                    <a:pos x="0" y="28"/>
                  </a:cxn>
                  <a:cxn ang="0">
                    <a:pos x="5" y="16"/>
                  </a:cxn>
                  <a:cxn ang="0">
                    <a:pos x="9" y="0"/>
                  </a:cxn>
                  <a:cxn ang="0">
                    <a:pos x="9" y="0"/>
                  </a:cxn>
                </a:cxnLst>
                <a:rect l="0" t="0" r="r" b="b"/>
                <a:pathLst>
                  <a:path w="142" h="75">
                    <a:moveTo>
                      <a:pt x="9" y="0"/>
                    </a:moveTo>
                    <a:lnTo>
                      <a:pt x="9" y="0"/>
                    </a:lnTo>
                    <a:lnTo>
                      <a:pt x="12" y="3"/>
                    </a:lnTo>
                    <a:lnTo>
                      <a:pt x="14" y="3"/>
                    </a:lnTo>
                    <a:lnTo>
                      <a:pt x="17" y="3"/>
                    </a:lnTo>
                    <a:lnTo>
                      <a:pt x="19" y="7"/>
                    </a:lnTo>
                    <a:lnTo>
                      <a:pt x="21" y="3"/>
                    </a:lnTo>
                    <a:lnTo>
                      <a:pt x="26" y="3"/>
                    </a:lnTo>
                    <a:lnTo>
                      <a:pt x="31" y="3"/>
                    </a:lnTo>
                    <a:lnTo>
                      <a:pt x="35" y="7"/>
                    </a:lnTo>
                    <a:lnTo>
                      <a:pt x="36" y="7"/>
                    </a:lnTo>
                    <a:lnTo>
                      <a:pt x="40" y="7"/>
                    </a:lnTo>
                    <a:lnTo>
                      <a:pt x="45" y="14"/>
                    </a:lnTo>
                    <a:lnTo>
                      <a:pt x="49" y="14"/>
                    </a:lnTo>
                    <a:lnTo>
                      <a:pt x="54" y="16"/>
                    </a:lnTo>
                    <a:lnTo>
                      <a:pt x="54" y="17"/>
                    </a:lnTo>
                    <a:lnTo>
                      <a:pt x="57" y="21"/>
                    </a:lnTo>
                    <a:lnTo>
                      <a:pt x="57" y="24"/>
                    </a:lnTo>
                    <a:lnTo>
                      <a:pt x="59" y="23"/>
                    </a:lnTo>
                    <a:lnTo>
                      <a:pt x="61" y="17"/>
                    </a:lnTo>
                    <a:lnTo>
                      <a:pt x="62" y="17"/>
                    </a:lnTo>
                    <a:lnTo>
                      <a:pt x="62" y="17"/>
                    </a:lnTo>
                    <a:lnTo>
                      <a:pt x="68" y="17"/>
                    </a:lnTo>
                    <a:lnTo>
                      <a:pt x="71" y="21"/>
                    </a:lnTo>
                    <a:lnTo>
                      <a:pt x="71" y="24"/>
                    </a:lnTo>
                    <a:lnTo>
                      <a:pt x="75" y="28"/>
                    </a:lnTo>
                    <a:lnTo>
                      <a:pt x="80" y="28"/>
                    </a:lnTo>
                    <a:lnTo>
                      <a:pt x="85" y="28"/>
                    </a:lnTo>
                    <a:lnTo>
                      <a:pt x="83" y="35"/>
                    </a:lnTo>
                    <a:lnTo>
                      <a:pt x="85" y="38"/>
                    </a:lnTo>
                    <a:lnTo>
                      <a:pt x="89" y="38"/>
                    </a:lnTo>
                    <a:lnTo>
                      <a:pt x="94" y="40"/>
                    </a:lnTo>
                    <a:lnTo>
                      <a:pt x="94" y="38"/>
                    </a:lnTo>
                    <a:lnTo>
                      <a:pt x="99" y="38"/>
                    </a:lnTo>
                    <a:lnTo>
                      <a:pt x="101" y="35"/>
                    </a:lnTo>
                    <a:lnTo>
                      <a:pt x="108" y="35"/>
                    </a:lnTo>
                    <a:lnTo>
                      <a:pt x="113" y="38"/>
                    </a:lnTo>
                    <a:lnTo>
                      <a:pt x="113" y="40"/>
                    </a:lnTo>
                    <a:lnTo>
                      <a:pt x="120" y="43"/>
                    </a:lnTo>
                    <a:lnTo>
                      <a:pt x="122" y="47"/>
                    </a:lnTo>
                    <a:lnTo>
                      <a:pt x="123" y="49"/>
                    </a:lnTo>
                    <a:lnTo>
                      <a:pt x="128" y="45"/>
                    </a:lnTo>
                    <a:lnTo>
                      <a:pt x="130" y="47"/>
                    </a:lnTo>
                    <a:lnTo>
                      <a:pt x="135" y="45"/>
                    </a:lnTo>
                    <a:lnTo>
                      <a:pt x="139" y="45"/>
                    </a:lnTo>
                    <a:lnTo>
                      <a:pt x="139" y="49"/>
                    </a:lnTo>
                    <a:lnTo>
                      <a:pt x="139" y="57"/>
                    </a:lnTo>
                    <a:lnTo>
                      <a:pt x="142" y="63"/>
                    </a:lnTo>
                    <a:lnTo>
                      <a:pt x="139" y="71"/>
                    </a:lnTo>
                    <a:lnTo>
                      <a:pt x="128" y="75"/>
                    </a:lnTo>
                    <a:lnTo>
                      <a:pt x="123" y="69"/>
                    </a:lnTo>
                    <a:lnTo>
                      <a:pt x="120" y="73"/>
                    </a:lnTo>
                    <a:lnTo>
                      <a:pt x="104" y="66"/>
                    </a:lnTo>
                    <a:lnTo>
                      <a:pt x="99" y="66"/>
                    </a:lnTo>
                    <a:lnTo>
                      <a:pt x="97" y="69"/>
                    </a:lnTo>
                    <a:lnTo>
                      <a:pt x="87" y="66"/>
                    </a:lnTo>
                    <a:lnTo>
                      <a:pt x="82" y="63"/>
                    </a:lnTo>
                    <a:lnTo>
                      <a:pt x="82" y="57"/>
                    </a:lnTo>
                    <a:lnTo>
                      <a:pt x="73" y="57"/>
                    </a:lnTo>
                    <a:lnTo>
                      <a:pt x="64" y="57"/>
                    </a:lnTo>
                    <a:lnTo>
                      <a:pt x="61" y="57"/>
                    </a:lnTo>
                    <a:lnTo>
                      <a:pt x="54" y="57"/>
                    </a:lnTo>
                    <a:lnTo>
                      <a:pt x="49" y="54"/>
                    </a:lnTo>
                    <a:lnTo>
                      <a:pt x="43" y="54"/>
                    </a:lnTo>
                    <a:lnTo>
                      <a:pt x="40" y="50"/>
                    </a:lnTo>
                    <a:lnTo>
                      <a:pt x="35" y="49"/>
                    </a:lnTo>
                    <a:lnTo>
                      <a:pt x="28" y="43"/>
                    </a:lnTo>
                    <a:lnTo>
                      <a:pt x="21" y="38"/>
                    </a:lnTo>
                    <a:lnTo>
                      <a:pt x="14" y="35"/>
                    </a:lnTo>
                    <a:lnTo>
                      <a:pt x="12" y="35"/>
                    </a:lnTo>
                    <a:lnTo>
                      <a:pt x="9" y="35"/>
                    </a:lnTo>
                    <a:lnTo>
                      <a:pt x="5" y="31"/>
                    </a:lnTo>
                    <a:lnTo>
                      <a:pt x="0" y="31"/>
                    </a:lnTo>
                    <a:lnTo>
                      <a:pt x="0" y="28"/>
                    </a:lnTo>
                    <a:lnTo>
                      <a:pt x="5" y="21"/>
                    </a:lnTo>
                    <a:lnTo>
                      <a:pt x="5" y="16"/>
                    </a:lnTo>
                    <a:lnTo>
                      <a:pt x="9" y="7"/>
                    </a:lnTo>
                    <a:lnTo>
                      <a:pt x="9" y="0"/>
                    </a:lnTo>
                    <a:lnTo>
                      <a:pt x="9" y="0"/>
                    </a:lnTo>
                    <a:lnTo>
                      <a:pt x="9" y="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46" name="Freeform 51">
                <a:extLst>
                  <a:ext uri="{FF2B5EF4-FFF2-40B4-BE49-F238E27FC236}">
                    <a16:creationId xmlns:a16="http://schemas.microsoft.com/office/drawing/2014/main" id="{E73BF8F9-BB8D-8C8A-054E-205C0CEA5AF4}"/>
                  </a:ext>
                </a:extLst>
              </p:cNvPr>
              <p:cNvSpPr>
                <a:spLocks/>
              </p:cNvSpPr>
              <p:nvPr/>
            </p:nvSpPr>
            <p:spPr bwMode="auto">
              <a:xfrm>
                <a:off x="5607020" y="2508249"/>
                <a:ext cx="1027107" cy="533400"/>
              </a:xfrm>
              <a:custGeom>
                <a:avLst/>
                <a:gdLst/>
                <a:ahLst/>
                <a:cxnLst>
                  <a:cxn ang="0">
                    <a:pos x="16" y="197"/>
                  </a:cxn>
                  <a:cxn ang="0">
                    <a:pos x="0" y="157"/>
                  </a:cxn>
                  <a:cxn ang="0">
                    <a:pos x="32" y="151"/>
                  </a:cxn>
                  <a:cxn ang="0">
                    <a:pos x="47" y="120"/>
                  </a:cxn>
                  <a:cxn ang="0">
                    <a:pos x="63" y="115"/>
                  </a:cxn>
                  <a:cxn ang="0">
                    <a:pos x="73" y="111"/>
                  </a:cxn>
                  <a:cxn ang="0">
                    <a:pos x="105" y="120"/>
                  </a:cxn>
                  <a:cxn ang="0">
                    <a:pos x="122" y="127"/>
                  </a:cxn>
                  <a:cxn ang="0">
                    <a:pos x="146" y="120"/>
                  </a:cxn>
                  <a:cxn ang="0">
                    <a:pos x="171" y="120"/>
                  </a:cxn>
                  <a:cxn ang="0">
                    <a:pos x="186" y="129"/>
                  </a:cxn>
                  <a:cxn ang="0">
                    <a:pos x="218" y="129"/>
                  </a:cxn>
                  <a:cxn ang="0">
                    <a:pos x="209" y="101"/>
                  </a:cxn>
                  <a:cxn ang="0">
                    <a:pos x="205" y="83"/>
                  </a:cxn>
                  <a:cxn ang="0">
                    <a:pos x="219" y="63"/>
                  </a:cxn>
                  <a:cxn ang="0">
                    <a:pos x="205" y="57"/>
                  </a:cxn>
                  <a:cxn ang="0">
                    <a:pos x="218" y="49"/>
                  </a:cxn>
                  <a:cxn ang="0">
                    <a:pos x="237" y="40"/>
                  </a:cxn>
                  <a:cxn ang="0">
                    <a:pos x="268" y="33"/>
                  </a:cxn>
                  <a:cxn ang="0">
                    <a:pos x="285" y="24"/>
                  </a:cxn>
                  <a:cxn ang="0">
                    <a:pos x="311" y="9"/>
                  </a:cxn>
                  <a:cxn ang="0">
                    <a:pos x="336" y="2"/>
                  </a:cxn>
                  <a:cxn ang="0">
                    <a:pos x="358" y="16"/>
                  </a:cxn>
                  <a:cxn ang="0">
                    <a:pos x="365" y="30"/>
                  </a:cxn>
                  <a:cxn ang="0">
                    <a:pos x="377" y="26"/>
                  </a:cxn>
                  <a:cxn ang="0">
                    <a:pos x="397" y="33"/>
                  </a:cxn>
                  <a:cxn ang="0">
                    <a:pos x="409" y="40"/>
                  </a:cxn>
                  <a:cxn ang="0">
                    <a:pos x="431" y="30"/>
                  </a:cxn>
                  <a:cxn ang="0">
                    <a:pos x="449" y="24"/>
                  </a:cxn>
                  <a:cxn ang="0">
                    <a:pos x="527" y="92"/>
                  </a:cxn>
                  <a:cxn ang="0">
                    <a:pos x="549" y="99"/>
                  </a:cxn>
                  <a:cxn ang="0">
                    <a:pos x="576" y="94"/>
                  </a:cxn>
                  <a:cxn ang="0">
                    <a:pos x="603" y="111"/>
                  </a:cxn>
                  <a:cxn ang="0">
                    <a:pos x="612" y="127"/>
                  </a:cxn>
                  <a:cxn ang="0">
                    <a:pos x="635" y="125"/>
                  </a:cxn>
                  <a:cxn ang="0">
                    <a:pos x="636" y="146"/>
                  </a:cxn>
                  <a:cxn ang="0">
                    <a:pos x="629" y="183"/>
                  </a:cxn>
                  <a:cxn ang="0">
                    <a:pos x="596" y="184"/>
                  </a:cxn>
                  <a:cxn ang="0">
                    <a:pos x="586" y="223"/>
                  </a:cxn>
                  <a:cxn ang="0">
                    <a:pos x="574" y="231"/>
                  </a:cxn>
                  <a:cxn ang="0">
                    <a:pos x="558" y="242"/>
                  </a:cxn>
                  <a:cxn ang="0">
                    <a:pos x="567" y="268"/>
                  </a:cxn>
                  <a:cxn ang="0">
                    <a:pos x="567" y="294"/>
                  </a:cxn>
                  <a:cxn ang="0">
                    <a:pos x="508" y="285"/>
                  </a:cxn>
                  <a:cxn ang="0">
                    <a:pos x="464" y="285"/>
                  </a:cxn>
                  <a:cxn ang="0">
                    <a:pos x="428" y="296"/>
                  </a:cxn>
                  <a:cxn ang="0">
                    <a:pos x="409" y="310"/>
                  </a:cxn>
                  <a:cxn ang="0">
                    <a:pos x="365" y="332"/>
                  </a:cxn>
                  <a:cxn ang="0">
                    <a:pos x="287" y="275"/>
                  </a:cxn>
                  <a:cxn ang="0">
                    <a:pos x="159" y="325"/>
                  </a:cxn>
                  <a:cxn ang="0">
                    <a:pos x="119" y="310"/>
                  </a:cxn>
                  <a:cxn ang="0">
                    <a:pos x="101" y="301"/>
                  </a:cxn>
                  <a:cxn ang="0">
                    <a:pos x="87" y="285"/>
                  </a:cxn>
                  <a:cxn ang="0">
                    <a:pos x="73" y="268"/>
                  </a:cxn>
                  <a:cxn ang="0">
                    <a:pos x="94" y="268"/>
                  </a:cxn>
                  <a:cxn ang="0">
                    <a:pos x="86" y="254"/>
                  </a:cxn>
                  <a:cxn ang="0">
                    <a:pos x="108" y="249"/>
                  </a:cxn>
                  <a:cxn ang="0">
                    <a:pos x="113" y="238"/>
                  </a:cxn>
                  <a:cxn ang="0">
                    <a:pos x="112" y="219"/>
                  </a:cxn>
                  <a:cxn ang="0">
                    <a:pos x="96" y="217"/>
                  </a:cxn>
                  <a:cxn ang="0">
                    <a:pos x="86" y="214"/>
                  </a:cxn>
                  <a:cxn ang="0">
                    <a:pos x="70" y="217"/>
                  </a:cxn>
                  <a:cxn ang="0">
                    <a:pos x="54" y="228"/>
                  </a:cxn>
                </a:cxnLst>
                <a:rect l="0" t="0" r="r" b="b"/>
                <a:pathLst>
                  <a:path w="647" h="336">
                    <a:moveTo>
                      <a:pt x="51" y="228"/>
                    </a:moveTo>
                    <a:lnTo>
                      <a:pt x="46" y="223"/>
                    </a:lnTo>
                    <a:lnTo>
                      <a:pt x="40" y="224"/>
                    </a:lnTo>
                    <a:lnTo>
                      <a:pt x="35" y="219"/>
                    </a:lnTo>
                    <a:lnTo>
                      <a:pt x="35" y="219"/>
                    </a:lnTo>
                    <a:lnTo>
                      <a:pt x="42" y="219"/>
                    </a:lnTo>
                    <a:lnTo>
                      <a:pt x="35" y="205"/>
                    </a:lnTo>
                    <a:lnTo>
                      <a:pt x="28" y="200"/>
                    </a:lnTo>
                    <a:lnTo>
                      <a:pt x="16" y="197"/>
                    </a:lnTo>
                    <a:lnTo>
                      <a:pt x="14" y="200"/>
                    </a:lnTo>
                    <a:lnTo>
                      <a:pt x="9" y="195"/>
                    </a:lnTo>
                    <a:lnTo>
                      <a:pt x="9" y="191"/>
                    </a:lnTo>
                    <a:lnTo>
                      <a:pt x="9" y="186"/>
                    </a:lnTo>
                    <a:lnTo>
                      <a:pt x="0" y="184"/>
                    </a:lnTo>
                    <a:lnTo>
                      <a:pt x="4" y="179"/>
                    </a:lnTo>
                    <a:lnTo>
                      <a:pt x="4" y="167"/>
                    </a:lnTo>
                    <a:lnTo>
                      <a:pt x="0" y="165"/>
                    </a:lnTo>
                    <a:lnTo>
                      <a:pt x="0" y="157"/>
                    </a:lnTo>
                    <a:lnTo>
                      <a:pt x="4" y="157"/>
                    </a:lnTo>
                    <a:lnTo>
                      <a:pt x="9" y="150"/>
                    </a:lnTo>
                    <a:lnTo>
                      <a:pt x="9" y="146"/>
                    </a:lnTo>
                    <a:lnTo>
                      <a:pt x="11" y="143"/>
                    </a:lnTo>
                    <a:lnTo>
                      <a:pt x="20" y="151"/>
                    </a:lnTo>
                    <a:lnTo>
                      <a:pt x="20" y="155"/>
                    </a:lnTo>
                    <a:lnTo>
                      <a:pt x="26" y="157"/>
                    </a:lnTo>
                    <a:lnTo>
                      <a:pt x="32" y="157"/>
                    </a:lnTo>
                    <a:lnTo>
                      <a:pt x="32" y="151"/>
                    </a:lnTo>
                    <a:lnTo>
                      <a:pt x="33" y="150"/>
                    </a:lnTo>
                    <a:lnTo>
                      <a:pt x="28" y="137"/>
                    </a:lnTo>
                    <a:lnTo>
                      <a:pt x="33" y="134"/>
                    </a:lnTo>
                    <a:lnTo>
                      <a:pt x="40" y="134"/>
                    </a:lnTo>
                    <a:lnTo>
                      <a:pt x="40" y="132"/>
                    </a:lnTo>
                    <a:lnTo>
                      <a:pt x="37" y="129"/>
                    </a:lnTo>
                    <a:lnTo>
                      <a:pt x="39" y="125"/>
                    </a:lnTo>
                    <a:lnTo>
                      <a:pt x="44" y="122"/>
                    </a:lnTo>
                    <a:lnTo>
                      <a:pt x="47" y="120"/>
                    </a:lnTo>
                    <a:lnTo>
                      <a:pt x="49" y="117"/>
                    </a:lnTo>
                    <a:lnTo>
                      <a:pt x="51" y="115"/>
                    </a:lnTo>
                    <a:lnTo>
                      <a:pt x="54" y="115"/>
                    </a:lnTo>
                    <a:lnTo>
                      <a:pt x="54" y="111"/>
                    </a:lnTo>
                    <a:lnTo>
                      <a:pt x="54" y="110"/>
                    </a:lnTo>
                    <a:lnTo>
                      <a:pt x="54" y="108"/>
                    </a:lnTo>
                    <a:lnTo>
                      <a:pt x="59" y="111"/>
                    </a:lnTo>
                    <a:lnTo>
                      <a:pt x="63" y="111"/>
                    </a:lnTo>
                    <a:lnTo>
                      <a:pt x="63" y="115"/>
                    </a:lnTo>
                    <a:lnTo>
                      <a:pt x="59" y="117"/>
                    </a:lnTo>
                    <a:lnTo>
                      <a:pt x="63" y="118"/>
                    </a:lnTo>
                    <a:lnTo>
                      <a:pt x="65" y="117"/>
                    </a:lnTo>
                    <a:lnTo>
                      <a:pt x="66" y="115"/>
                    </a:lnTo>
                    <a:lnTo>
                      <a:pt x="68" y="111"/>
                    </a:lnTo>
                    <a:lnTo>
                      <a:pt x="70" y="115"/>
                    </a:lnTo>
                    <a:lnTo>
                      <a:pt x="72" y="115"/>
                    </a:lnTo>
                    <a:lnTo>
                      <a:pt x="72" y="111"/>
                    </a:lnTo>
                    <a:lnTo>
                      <a:pt x="73" y="111"/>
                    </a:lnTo>
                    <a:lnTo>
                      <a:pt x="77" y="110"/>
                    </a:lnTo>
                    <a:lnTo>
                      <a:pt x="82" y="110"/>
                    </a:lnTo>
                    <a:lnTo>
                      <a:pt x="82" y="111"/>
                    </a:lnTo>
                    <a:lnTo>
                      <a:pt x="87" y="115"/>
                    </a:lnTo>
                    <a:lnTo>
                      <a:pt x="94" y="115"/>
                    </a:lnTo>
                    <a:lnTo>
                      <a:pt x="96" y="115"/>
                    </a:lnTo>
                    <a:lnTo>
                      <a:pt x="98" y="115"/>
                    </a:lnTo>
                    <a:lnTo>
                      <a:pt x="101" y="117"/>
                    </a:lnTo>
                    <a:lnTo>
                      <a:pt x="105" y="120"/>
                    </a:lnTo>
                    <a:lnTo>
                      <a:pt x="106" y="120"/>
                    </a:lnTo>
                    <a:lnTo>
                      <a:pt x="110" y="123"/>
                    </a:lnTo>
                    <a:lnTo>
                      <a:pt x="113" y="129"/>
                    </a:lnTo>
                    <a:lnTo>
                      <a:pt x="117" y="129"/>
                    </a:lnTo>
                    <a:lnTo>
                      <a:pt x="119" y="130"/>
                    </a:lnTo>
                    <a:lnTo>
                      <a:pt x="119" y="134"/>
                    </a:lnTo>
                    <a:lnTo>
                      <a:pt x="120" y="134"/>
                    </a:lnTo>
                    <a:lnTo>
                      <a:pt x="124" y="132"/>
                    </a:lnTo>
                    <a:lnTo>
                      <a:pt x="122" y="127"/>
                    </a:lnTo>
                    <a:lnTo>
                      <a:pt x="124" y="125"/>
                    </a:lnTo>
                    <a:lnTo>
                      <a:pt x="127" y="129"/>
                    </a:lnTo>
                    <a:lnTo>
                      <a:pt x="136" y="130"/>
                    </a:lnTo>
                    <a:lnTo>
                      <a:pt x="136" y="134"/>
                    </a:lnTo>
                    <a:lnTo>
                      <a:pt x="139" y="134"/>
                    </a:lnTo>
                    <a:lnTo>
                      <a:pt x="143" y="130"/>
                    </a:lnTo>
                    <a:lnTo>
                      <a:pt x="145" y="125"/>
                    </a:lnTo>
                    <a:lnTo>
                      <a:pt x="146" y="123"/>
                    </a:lnTo>
                    <a:lnTo>
                      <a:pt x="146" y="120"/>
                    </a:lnTo>
                    <a:lnTo>
                      <a:pt x="152" y="120"/>
                    </a:lnTo>
                    <a:lnTo>
                      <a:pt x="153" y="122"/>
                    </a:lnTo>
                    <a:lnTo>
                      <a:pt x="155" y="120"/>
                    </a:lnTo>
                    <a:lnTo>
                      <a:pt x="159" y="118"/>
                    </a:lnTo>
                    <a:lnTo>
                      <a:pt x="162" y="123"/>
                    </a:lnTo>
                    <a:lnTo>
                      <a:pt x="164" y="125"/>
                    </a:lnTo>
                    <a:lnTo>
                      <a:pt x="169" y="125"/>
                    </a:lnTo>
                    <a:lnTo>
                      <a:pt x="167" y="120"/>
                    </a:lnTo>
                    <a:lnTo>
                      <a:pt x="171" y="120"/>
                    </a:lnTo>
                    <a:lnTo>
                      <a:pt x="174" y="120"/>
                    </a:lnTo>
                    <a:lnTo>
                      <a:pt x="176" y="118"/>
                    </a:lnTo>
                    <a:lnTo>
                      <a:pt x="181" y="120"/>
                    </a:lnTo>
                    <a:lnTo>
                      <a:pt x="181" y="122"/>
                    </a:lnTo>
                    <a:lnTo>
                      <a:pt x="181" y="123"/>
                    </a:lnTo>
                    <a:lnTo>
                      <a:pt x="178" y="125"/>
                    </a:lnTo>
                    <a:lnTo>
                      <a:pt x="181" y="129"/>
                    </a:lnTo>
                    <a:lnTo>
                      <a:pt x="185" y="130"/>
                    </a:lnTo>
                    <a:lnTo>
                      <a:pt x="186" y="129"/>
                    </a:lnTo>
                    <a:lnTo>
                      <a:pt x="188" y="130"/>
                    </a:lnTo>
                    <a:lnTo>
                      <a:pt x="195" y="130"/>
                    </a:lnTo>
                    <a:lnTo>
                      <a:pt x="200" y="134"/>
                    </a:lnTo>
                    <a:lnTo>
                      <a:pt x="204" y="134"/>
                    </a:lnTo>
                    <a:lnTo>
                      <a:pt x="205" y="129"/>
                    </a:lnTo>
                    <a:lnTo>
                      <a:pt x="205" y="125"/>
                    </a:lnTo>
                    <a:lnTo>
                      <a:pt x="209" y="123"/>
                    </a:lnTo>
                    <a:lnTo>
                      <a:pt x="212" y="127"/>
                    </a:lnTo>
                    <a:lnTo>
                      <a:pt x="218" y="129"/>
                    </a:lnTo>
                    <a:lnTo>
                      <a:pt x="225" y="127"/>
                    </a:lnTo>
                    <a:lnTo>
                      <a:pt x="226" y="123"/>
                    </a:lnTo>
                    <a:lnTo>
                      <a:pt x="225" y="111"/>
                    </a:lnTo>
                    <a:lnTo>
                      <a:pt x="223" y="110"/>
                    </a:lnTo>
                    <a:lnTo>
                      <a:pt x="218" y="110"/>
                    </a:lnTo>
                    <a:lnTo>
                      <a:pt x="214" y="106"/>
                    </a:lnTo>
                    <a:lnTo>
                      <a:pt x="214" y="104"/>
                    </a:lnTo>
                    <a:lnTo>
                      <a:pt x="209" y="103"/>
                    </a:lnTo>
                    <a:lnTo>
                      <a:pt x="209" y="101"/>
                    </a:lnTo>
                    <a:lnTo>
                      <a:pt x="204" y="101"/>
                    </a:lnTo>
                    <a:lnTo>
                      <a:pt x="204" y="99"/>
                    </a:lnTo>
                    <a:lnTo>
                      <a:pt x="204" y="96"/>
                    </a:lnTo>
                    <a:lnTo>
                      <a:pt x="204" y="94"/>
                    </a:lnTo>
                    <a:lnTo>
                      <a:pt x="205" y="94"/>
                    </a:lnTo>
                    <a:lnTo>
                      <a:pt x="205" y="92"/>
                    </a:lnTo>
                    <a:lnTo>
                      <a:pt x="209" y="89"/>
                    </a:lnTo>
                    <a:lnTo>
                      <a:pt x="209" y="85"/>
                    </a:lnTo>
                    <a:lnTo>
                      <a:pt x="205" y="83"/>
                    </a:lnTo>
                    <a:lnTo>
                      <a:pt x="204" y="80"/>
                    </a:lnTo>
                    <a:lnTo>
                      <a:pt x="209" y="75"/>
                    </a:lnTo>
                    <a:lnTo>
                      <a:pt x="212" y="71"/>
                    </a:lnTo>
                    <a:lnTo>
                      <a:pt x="221" y="70"/>
                    </a:lnTo>
                    <a:lnTo>
                      <a:pt x="223" y="71"/>
                    </a:lnTo>
                    <a:lnTo>
                      <a:pt x="226" y="70"/>
                    </a:lnTo>
                    <a:lnTo>
                      <a:pt x="226" y="66"/>
                    </a:lnTo>
                    <a:lnTo>
                      <a:pt x="223" y="66"/>
                    </a:lnTo>
                    <a:lnTo>
                      <a:pt x="219" y="63"/>
                    </a:lnTo>
                    <a:lnTo>
                      <a:pt x="216" y="63"/>
                    </a:lnTo>
                    <a:lnTo>
                      <a:pt x="214" y="66"/>
                    </a:lnTo>
                    <a:lnTo>
                      <a:pt x="211" y="63"/>
                    </a:lnTo>
                    <a:lnTo>
                      <a:pt x="205" y="63"/>
                    </a:lnTo>
                    <a:lnTo>
                      <a:pt x="205" y="61"/>
                    </a:lnTo>
                    <a:lnTo>
                      <a:pt x="209" y="59"/>
                    </a:lnTo>
                    <a:lnTo>
                      <a:pt x="212" y="59"/>
                    </a:lnTo>
                    <a:lnTo>
                      <a:pt x="211" y="56"/>
                    </a:lnTo>
                    <a:lnTo>
                      <a:pt x="205" y="57"/>
                    </a:lnTo>
                    <a:lnTo>
                      <a:pt x="204" y="56"/>
                    </a:lnTo>
                    <a:lnTo>
                      <a:pt x="204" y="54"/>
                    </a:lnTo>
                    <a:lnTo>
                      <a:pt x="204" y="49"/>
                    </a:lnTo>
                    <a:lnTo>
                      <a:pt x="204" y="49"/>
                    </a:lnTo>
                    <a:lnTo>
                      <a:pt x="209" y="49"/>
                    </a:lnTo>
                    <a:lnTo>
                      <a:pt x="209" y="47"/>
                    </a:lnTo>
                    <a:lnTo>
                      <a:pt x="212" y="47"/>
                    </a:lnTo>
                    <a:lnTo>
                      <a:pt x="212" y="49"/>
                    </a:lnTo>
                    <a:lnTo>
                      <a:pt x="218" y="49"/>
                    </a:lnTo>
                    <a:lnTo>
                      <a:pt x="221" y="52"/>
                    </a:lnTo>
                    <a:lnTo>
                      <a:pt x="223" y="49"/>
                    </a:lnTo>
                    <a:lnTo>
                      <a:pt x="223" y="47"/>
                    </a:lnTo>
                    <a:lnTo>
                      <a:pt x="225" y="43"/>
                    </a:lnTo>
                    <a:lnTo>
                      <a:pt x="228" y="43"/>
                    </a:lnTo>
                    <a:lnTo>
                      <a:pt x="228" y="49"/>
                    </a:lnTo>
                    <a:lnTo>
                      <a:pt x="232" y="47"/>
                    </a:lnTo>
                    <a:lnTo>
                      <a:pt x="232" y="43"/>
                    </a:lnTo>
                    <a:lnTo>
                      <a:pt x="237" y="40"/>
                    </a:lnTo>
                    <a:lnTo>
                      <a:pt x="242" y="40"/>
                    </a:lnTo>
                    <a:lnTo>
                      <a:pt x="245" y="40"/>
                    </a:lnTo>
                    <a:lnTo>
                      <a:pt x="251" y="38"/>
                    </a:lnTo>
                    <a:lnTo>
                      <a:pt x="251" y="37"/>
                    </a:lnTo>
                    <a:lnTo>
                      <a:pt x="254" y="35"/>
                    </a:lnTo>
                    <a:lnTo>
                      <a:pt x="259" y="35"/>
                    </a:lnTo>
                    <a:lnTo>
                      <a:pt x="263" y="33"/>
                    </a:lnTo>
                    <a:lnTo>
                      <a:pt x="265" y="31"/>
                    </a:lnTo>
                    <a:lnTo>
                      <a:pt x="268" y="33"/>
                    </a:lnTo>
                    <a:lnTo>
                      <a:pt x="268" y="31"/>
                    </a:lnTo>
                    <a:lnTo>
                      <a:pt x="268" y="30"/>
                    </a:lnTo>
                    <a:lnTo>
                      <a:pt x="271" y="26"/>
                    </a:lnTo>
                    <a:lnTo>
                      <a:pt x="273" y="26"/>
                    </a:lnTo>
                    <a:lnTo>
                      <a:pt x="273" y="26"/>
                    </a:lnTo>
                    <a:lnTo>
                      <a:pt x="277" y="23"/>
                    </a:lnTo>
                    <a:lnTo>
                      <a:pt x="278" y="26"/>
                    </a:lnTo>
                    <a:lnTo>
                      <a:pt x="282" y="26"/>
                    </a:lnTo>
                    <a:lnTo>
                      <a:pt x="285" y="24"/>
                    </a:lnTo>
                    <a:lnTo>
                      <a:pt x="287" y="23"/>
                    </a:lnTo>
                    <a:lnTo>
                      <a:pt x="296" y="17"/>
                    </a:lnTo>
                    <a:lnTo>
                      <a:pt x="298" y="17"/>
                    </a:lnTo>
                    <a:lnTo>
                      <a:pt x="299" y="16"/>
                    </a:lnTo>
                    <a:lnTo>
                      <a:pt x="303" y="16"/>
                    </a:lnTo>
                    <a:lnTo>
                      <a:pt x="304" y="12"/>
                    </a:lnTo>
                    <a:lnTo>
                      <a:pt x="308" y="12"/>
                    </a:lnTo>
                    <a:lnTo>
                      <a:pt x="311" y="12"/>
                    </a:lnTo>
                    <a:lnTo>
                      <a:pt x="311" y="9"/>
                    </a:lnTo>
                    <a:lnTo>
                      <a:pt x="310" y="7"/>
                    </a:lnTo>
                    <a:lnTo>
                      <a:pt x="311" y="7"/>
                    </a:lnTo>
                    <a:lnTo>
                      <a:pt x="317" y="7"/>
                    </a:lnTo>
                    <a:lnTo>
                      <a:pt x="317" y="3"/>
                    </a:lnTo>
                    <a:lnTo>
                      <a:pt x="320" y="2"/>
                    </a:lnTo>
                    <a:lnTo>
                      <a:pt x="324" y="2"/>
                    </a:lnTo>
                    <a:lnTo>
                      <a:pt x="325" y="0"/>
                    </a:lnTo>
                    <a:lnTo>
                      <a:pt x="331" y="3"/>
                    </a:lnTo>
                    <a:lnTo>
                      <a:pt x="336" y="2"/>
                    </a:lnTo>
                    <a:lnTo>
                      <a:pt x="337" y="3"/>
                    </a:lnTo>
                    <a:lnTo>
                      <a:pt x="343" y="3"/>
                    </a:lnTo>
                    <a:lnTo>
                      <a:pt x="346" y="3"/>
                    </a:lnTo>
                    <a:lnTo>
                      <a:pt x="350" y="3"/>
                    </a:lnTo>
                    <a:lnTo>
                      <a:pt x="351" y="7"/>
                    </a:lnTo>
                    <a:lnTo>
                      <a:pt x="353" y="7"/>
                    </a:lnTo>
                    <a:lnTo>
                      <a:pt x="353" y="10"/>
                    </a:lnTo>
                    <a:lnTo>
                      <a:pt x="355" y="14"/>
                    </a:lnTo>
                    <a:lnTo>
                      <a:pt x="358" y="16"/>
                    </a:lnTo>
                    <a:lnTo>
                      <a:pt x="358" y="17"/>
                    </a:lnTo>
                    <a:lnTo>
                      <a:pt x="358" y="21"/>
                    </a:lnTo>
                    <a:lnTo>
                      <a:pt x="358" y="24"/>
                    </a:lnTo>
                    <a:lnTo>
                      <a:pt x="358" y="26"/>
                    </a:lnTo>
                    <a:lnTo>
                      <a:pt x="355" y="26"/>
                    </a:lnTo>
                    <a:lnTo>
                      <a:pt x="358" y="30"/>
                    </a:lnTo>
                    <a:lnTo>
                      <a:pt x="358" y="30"/>
                    </a:lnTo>
                    <a:lnTo>
                      <a:pt x="362" y="30"/>
                    </a:lnTo>
                    <a:lnTo>
                      <a:pt x="365" y="30"/>
                    </a:lnTo>
                    <a:lnTo>
                      <a:pt x="367" y="30"/>
                    </a:lnTo>
                    <a:lnTo>
                      <a:pt x="367" y="26"/>
                    </a:lnTo>
                    <a:lnTo>
                      <a:pt x="371" y="26"/>
                    </a:lnTo>
                    <a:lnTo>
                      <a:pt x="371" y="30"/>
                    </a:lnTo>
                    <a:lnTo>
                      <a:pt x="374" y="30"/>
                    </a:lnTo>
                    <a:lnTo>
                      <a:pt x="374" y="26"/>
                    </a:lnTo>
                    <a:lnTo>
                      <a:pt x="372" y="23"/>
                    </a:lnTo>
                    <a:lnTo>
                      <a:pt x="374" y="23"/>
                    </a:lnTo>
                    <a:lnTo>
                      <a:pt x="377" y="26"/>
                    </a:lnTo>
                    <a:lnTo>
                      <a:pt x="381" y="31"/>
                    </a:lnTo>
                    <a:lnTo>
                      <a:pt x="381" y="37"/>
                    </a:lnTo>
                    <a:lnTo>
                      <a:pt x="383" y="35"/>
                    </a:lnTo>
                    <a:lnTo>
                      <a:pt x="386" y="33"/>
                    </a:lnTo>
                    <a:lnTo>
                      <a:pt x="384" y="31"/>
                    </a:lnTo>
                    <a:lnTo>
                      <a:pt x="383" y="30"/>
                    </a:lnTo>
                    <a:lnTo>
                      <a:pt x="386" y="30"/>
                    </a:lnTo>
                    <a:lnTo>
                      <a:pt x="393" y="33"/>
                    </a:lnTo>
                    <a:lnTo>
                      <a:pt x="397" y="33"/>
                    </a:lnTo>
                    <a:lnTo>
                      <a:pt x="398" y="30"/>
                    </a:lnTo>
                    <a:lnTo>
                      <a:pt x="400" y="31"/>
                    </a:lnTo>
                    <a:lnTo>
                      <a:pt x="400" y="35"/>
                    </a:lnTo>
                    <a:lnTo>
                      <a:pt x="397" y="37"/>
                    </a:lnTo>
                    <a:lnTo>
                      <a:pt x="397" y="40"/>
                    </a:lnTo>
                    <a:lnTo>
                      <a:pt x="400" y="43"/>
                    </a:lnTo>
                    <a:lnTo>
                      <a:pt x="400" y="43"/>
                    </a:lnTo>
                    <a:lnTo>
                      <a:pt x="404" y="40"/>
                    </a:lnTo>
                    <a:lnTo>
                      <a:pt x="409" y="40"/>
                    </a:lnTo>
                    <a:lnTo>
                      <a:pt x="414" y="40"/>
                    </a:lnTo>
                    <a:lnTo>
                      <a:pt x="416" y="43"/>
                    </a:lnTo>
                    <a:lnTo>
                      <a:pt x="417" y="40"/>
                    </a:lnTo>
                    <a:lnTo>
                      <a:pt x="417" y="38"/>
                    </a:lnTo>
                    <a:lnTo>
                      <a:pt x="421" y="37"/>
                    </a:lnTo>
                    <a:lnTo>
                      <a:pt x="426" y="37"/>
                    </a:lnTo>
                    <a:lnTo>
                      <a:pt x="428" y="33"/>
                    </a:lnTo>
                    <a:lnTo>
                      <a:pt x="431" y="31"/>
                    </a:lnTo>
                    <a:lnTo>
                      <a:pt x="431" y="30"/>
                    </a:lnTo>
                    <a:lnTo>
                      <a:pt x="431" y="26"/>
                    </a:lnTo>
                    <a:lnTo>
                      <a:pt x="437" y="23"/>
                    </a:lnTo>
                    <a:lnTo>
                      <a:pt x="438" y="23"/>
                    </a:lnTo>
                    <a:lnTo>
                      <a:pt x="442" y="17"/>
                    </a:lnTo>
                    <a:lnTo>
                      <a:pt x="445" y="17"/>
                    </a:lnTo>
                    <a:lnTo>
                      <a:pt x="450" y="17"/>
                    </a:lnTo>
                    <a:lnTo>
                      <a:pt x="450" y="17"/>
                    </a:lnTo>
                    <a:lnTo>
                      <a:pt x="450" y="21"/>
                    </a:lnTo>
                    <a:lnTo>
                      <a:pt x="449" y="24"/>
                    </a:lnTo>
                    <a:lnTo>
                      <a:pt x="447" y="26"/>
                    </a:lnTo>
                    <a:lnTo>
                      <a:pt x="447" y="26"/>
                    </a:lnTo>
                    <a:lnTo>
                      <a:pt x="476" y="49"/>
                    </a:lnTo>
                    <a:lnTo>
                      <a:pt x="520" y="101"/>
                    </a:lnTo>
                    <a:lnTo>
                      <a:pt x="525" y="101"/>
                    </a:lnTo>
                    <a:lnTo>
                      <a:pt x="527" y="99"/>
                    </a:lnTo>
                    <a:lnTo>
                      <a:pt x="527" y="97"/>
                    </a:lnTo>
                    <a:lnTo>
                      <a:pt x="527" y="96"/>
                    </a:lnTo>
                    <a:lnTo>
                      <a:pt x="527" y="92"/>
                    </a:lnTo>
                    <a:lnTo>
                      <a:pt x="530" y="92"/>
                    </a:lnTo>
                    <a:lnTo>
                      <a:pt x="536" y="94"/>
                    </a:lnTo>
                    <a:lnTo>
                      <a:pt x="532" y="96"/>
                    </a:lnTo>
                    <a:lnTo>
                      <a:pt x="536" y="97"/>
                    </a:lnTo>
                    <a:lnTo>
                      <a:pt x="539" y="99"/>
                    </a:lnTo>
                    <a:lnTo>
                      <a:pt x="541" y="103"/>
                    </a:lnTo>
                    <a:lnTo>
                      <a:pt x="543" y="103"/>
                    </a:lnTo>
                    <a:lnTo>
                      <a:pt x="546" y="101"/>
                    </a:lnTo>
                    <a:lnTo>
                      <a:pt x="549" y="99"/>
                    </a:lnTo>
                    <a:lnTo>
                      <a:pt x="553" y="103"/>
                    </a:lnTo>
                    <a:lnTo>
                      <a:pt x="558" y="101"/>
                    </a:lnTo>
                    <a:lnTo>
                      <a:pt x="558" y="101"/>
                    </a:lnTo>
                    <a:lnTo>
                      <a:pt x="562" y="99"/>
                    </a:lnTo>
                    <a:lnTo>
                      <a:pt x="563" y="99"/>
                    </a:lnTo>
                    <a:lnTo>
                      <a:pt x="562" y="96"/>
                    </a:lnTo>
                    <a:lnTo>
                      <a:pt x="563" y="94"/>
                    </a:lnTo>
                    <a:lnTo>
                      <a:pt x="569" y="94"/>
                    </a:lnTo>
                    <a:lnTo>
                      <a:pt x="576" y="94"/>
                    </a:lnTo>
                    <a:lnTo>
                      <a:pt x="581" y="96"/>
                    </a:lnTo>
                    <a:lnTo>
                      <a:pt x="584" y="99"/>
                    </a:lnTo>
                    <a:lnTo>
                      <a:pt x="589" y="104"/>
                    </a:lnTo>
                    <a:lnTo>
                      <a:pt x="589" y="108"/>
                    </a:lnTo>
                    <a:lnTo>
                      <a:pt x="591" y="108"/>
                    </a:lnTo>
                    <a:lnTo>
                      <a:pt x="595" y="110"/>
                    </a:lnTo>
                    <a:lnTo>
                      <a:pt x="598" y="111"/>
                    </a:lnTo>
                    <a:lnTo>
                      <a:pt x="600" y="111"/>
                    </a:lnTo>
                    <a:lnTo>
                      <a:pt x="603" y="111"/>
                    </a:lnTo>
                    <a:lnTo>
                      <a:pt x="603" y="115"/>
                    </a:lnTo>
                    <a:lnTo>
                      <a:pt x="600" y="117"/>
                    </a:lnTo>
                    <a:lnTo>
                      <a:pt x="603" y="118"/>
                    </a:lnTo>
                    <a:lnTo>
                      <a:pt x="603" y="122"/>
                    </a:lnTo>
                    <a:lnTo>
                      <a:pt x="603" y="123"/>
                    </a:lnTo>
                    <a:lnTo>
                      <a:pt x="607" y="123"/>
                    </a:lnTo>
                    <a:lnTo>
                      <a:pt x="609" y="123"/>
                    </a:lnTo>
                    <a:lnTo>
                      <a:pt x="612" y="125"/>
                    </a:lnTo>
                    <a:lnTo>
                      <a:pt x="612" y="127"/>
                    </a:lnTo>
                    <a:lnTo>
                      <a:pt x="614" y="125"/>
                    </a:lnTo>
                    <a:lnTo>
                      <a:pt x="616" y="123"/>
                    </a:lnTo>
                    <a:lnTo>
                      <a:pt x="624" y="123"/>
                    </a:lnTo>
                    <a:lnTo>
                      <a:pt x="629" y="122"/>
                    </a:lnTo>
                    <a:lnTo>
                      <a:pt x="631" y="118"/>
                    </a:lnTo>
                    <a:lnTo>
                      <a:pt x="635" y="117"/>
                    </a:lnTo>
                    <a:lnTo>
                      <a:pt x="635" y="117"/>
                    </a:lnTo>
                    <a:lnTo>
                      <a:pt x="635" y="122"/>
                    </a:lnTo>
                    <a:lnTo>
                      <a:pt x="635" y="125"/>
                    </a:lnTo>
                    <a:lnTo>
                      <a:pt x="636" y="125"/>
                    </a:lnTo>
                    <a:lnTo>
                      <a:pt x="640" y="129"/>
                    </a:lnTo>
                    <a:lnTo>
                      <a:pt x="645" y="130"/>
                    </a:lnTo>
                    <a:lnTo>
                      <a:pt x="647" y="132"/>
                    </a:lnTo>
                    <a:lnTo>
                      <a:pt x="643" y="134"/>
                    </a:lnTo>
                    <a:lnTo>
                      <a:pt x="642" y="137"/>
                    </a:lnTo>
                    <a:lnTo>
                      <a:pt x="636" y="141"/>
                    </a:lnTo>
                    <a:lnTo>
                      <a:pt x="636" y="144"/>
                    </a:lnTo>
                    <a:lnTo>
                      <a:pt x="636" y="146"/>
                    </a:lnTo>
                    <a:lnTo>
                      <a:pt x="635" y="150"/>
                    </a:lnTo>
                    <a:lnTo>
                      <a:pt x="631" y="151"/>
                    </a:lnTo>
                    <a:lnTo>
                      <a:pt x="628" y="155"/>
                    </a:lnTo>
                    <a:lnTo>
                      <a:pt x="628" y="157"/>
                    </a:lnTo>
                    <a:lnTo>
                      <a:pt x="628" y="163"/>
                    </a:lnTo>
                    <a:lnTo>
                      <a:pt x="631" y="172"/>
                    </a:lnTo>
                    <a:lnTo>
                      <a:pt x="635" y="176"/>
                    </a:lnTo>
                    <a:lnTo>
                      <a:pt x="635" y="179"/>
                    </a:lnTo>
                    <a:lnTo>
                      <a:pt x="629" y="183"/>
                    </a:lnTo>
                    <a:lnTo>
                      <a:pt x="626" y="183"/>
                    </a:lnTo>
                    <a:lnTo>
                      <a:pt x="622" y="188"/>
                    </a:lnTo>
                    <a:lnTo>
                      <a:pt x="619" y="188"/>
                    </a:lnTo>
                    <a:lnTo>
                      <a:pt x="617" y="188"/>
                    </a:lnTo>
                    <a:lnTo>
                      <a:pt x="617" y="184"/>
                    </a:lnTo>
                    <a:lnTo>
                      <a:pt x="614" y="184"/>
                    </a:lnTo>
                    <a:lnTo>
                      <a:pt x="609" y="186"/>
                    </a:lnTo>
                    <a:lnTo>
                      <a:pt x="603" y="186"/>
                    </a:lnTo>
                    <a:lnTo>
                      <a:pt x="596" y="184"/>
                    </a:lnTo>
                    <a:lnTo>
                      <a:pt x="593" y="183"/>
                    </a:lnTo>
                    <a:lnTo>
                      <a:pt x="591" y="184"/>
                    </a:lnTo>
                    <a:lnTo>
                      <a:pt x="589" y="191"/>
                    </a:lnTo>
                    <a:lnTo>
                      <a:pt x="589" y="197"/>
                    </a:lnTo>
                    <a:lnTo>
                      <a:pt x="589" y="202"/>
                    </a:lnTo>
                    <a:lnTo>
                      <a:pt x="586" y="210"/>
                    </a:lnTo>
                    <a:lnTo>
                      <a:pt x="586" y="217"/>
                    </a:lnTo>
                    <a:lnTo>
                      <a:pt x="584" y="219"/>
                    </a:lnTo>
                    <a:lnTo>
                      <a:pt x="586" y="223"/>
                    </a:lnTo>
                    <a:lnTo>
                      <a:pt x="591" y="223"/>
                    </a:lnTo>
                    <a:lnTo>
                      <a:pt x="589" y="228"/>
                    </a:lnTo>
                    <a:lnTo>
                      <a:pt x="589" y="230"/>
                    </a:lnTo>
                    <a:lnTo>
                      <a:pt x="586" y="230"/>
                    </a:lnTo>
                    <a:lnTo>
                      <a:pt x="584" y="230"/>
                    </a:lnTo>
                    <a:lnTo>
                      <a:pt x="581" y="230"/>
                    </a:lnTo>
                    <a:lnTo>
                      <a:pt x="581" y="228"/>
                    </a:lnTo>
                    <a:lnTo>
                      <a:pt x="577" y="230"/>
                    </a:lnTo>
                    <a:lnTo>
                      <a:pt x="574" y="231"/>
                    </a:lnTo>
                    <a:lnTo>
                      <a:pt x="567" y="233"/>
                    </a:lnTo>
                    <a:lnTo>
                      <a:pt x="562" y="235"/>
                    </a:lnTo>
                    <a:lnTo>
                      <a:pt x="558" y="235"/>
                    </a:lnTo>
                    <a:lnTo>
                      <a:pt x="558" y="233"/>
                    </a:lnTo>
                    <a:lnTo>
                      <a:pt x="555" y="235"/>
                    </a:lnTo>
                    <a:lnTo>
                      <a:pt x="551" y="238"/>
                    </a:lnTo>
                    <a:lnTo>
                      <a:pt x="551" y="240"/>
                    </a:lnTo>
                    <a:lnTo>
                      <a:pt x="555" y="242"/>
                    </a:lnTo>
                    <a:lnTo>
                      <a:pt x="558" y="242"/>
                    </a:lnTo>
                    <a:lnTo>
                      <a:pt x="562" y="242"/>
                    </a:lnTo>
                    <a:lnTo>
                      <a:pt x="562" y="245"/>
                    </a:lnTo>
                    <a:lnTo>
                      <a:pt x="562" y="245"/>
                    </a:lnTo>
                    <a:lnTo>
                      <a:pt x="562" y="250"/>
                    </a:lnTo>
                    <a:lnTo>
                      <a:pt x="562" y="254"/>
                    </a:lnTo>
                    <a:lnTo>
                      <a:pt x="563" y="256"/>
                    </a:lnTo>
                    <a:lnTo>
                      <a:pt x="563" y="259"/>
                    </a:lnTo>
                    <a:lnTo>
                      <a:pt x="567" y="264"/>
                    </a:lnTo>
                    <a:lnTo>
                      <a:pt x="567" y="268"/>
                    </a:lnTo>
                    <a:lnTo>
                      <a:pt x="572" y="270"/>
                    </a:lnTo>
                    <a:lnTo>
                      <a:pt x="572" y="276"/>
                    </a:lnTo>
                    <a:lnTo>
                      <a:pt x="570" y="278"/>
                    </a:lnTo>
                    <a:lnTo>
                      <a:pt x="569" y="282"/>
                    </a:lnTo>
                    <a:lnTo>
                      <a:pt x="572" y="285"/>
                    </a:lnTo>
                    <a:lnTo>
                      <a:pt x="570" y="287"/>
                    </a:lnTo>
                    <a:lnTo>
                      <a:pt x="570" y="287"/>
                    </a:lnTo>
                    <a:lnTo>
                      <a:pt x="567" y="290"/>
                    </a:lnTo>
                    <a:lnTo>
                      <a:pt x="567" y="294"/>
                    </a:lnTo>
                    <a:lnTo>
                      <a:pt x="563" y="296"/>
                    </a:lnTo>
                    <a:lnTo>
                      <a:pt x="558" y="294"/>
                    </a:lnTo>
                    <a:lnTo>
                      <a:pt x="549" y="287"/>
                    </a:lnTo>
                    <a:lnTo>
                      <a:pt x="546" y="287"/>
                    </a:lnTo>
                    <a:lnTo>
                      <a:pt x="539" y="283"/>
                    </a:lnTo>
                    <a:lnTo>
                      <a:pt x="527" y="283"/>
                    </a:lnTo>
                    <a:lnTo>
                      <a:pt x="523" y="285"/>
                    </a:lnTo>
                    <a:lnTo>
                      <a:pt x="515" y="283"/>
                    </a:lnTo>
                    <a:lnTo>
                      <a:pt x="508" y="285"/>
                    </a:lnTo>
                    <a:lnTo>
                      <a:pt x="503" y="285"/>
                    </a:lnTo>
                    <a:lnTo>
                      <a:pt x="499" y="285"/>
                    </a:lnTo>
                    <a:lnTo>
                      <a:pt x="496" y="287"/>
                    </a:lnTo>
                    <a:lnTo>
                      <a:pt x="492" y="287"/>
                    </a:lnTo>
                    <a:lnTo>
                      <a:pt x="482" y="287"/>
                    </a:lnTo>
                    <a:lnTo>
                      <a:pt x="476" y="285"/>
                    </a:lnTo>
                    <a:lnTo>
                      <a:pt x="473" y="283"/>
                    </a:lnTo>
                    <a:lnTo>
                      <a:pt x="468" y="283"/>
                    </a:lnTo>
                    <a:lnTo>
                      <a:pt x="464" y="285"/>
                    </a:lnTo>
                    <a:lnTo>
                      <a:pt x="463" y="283"/>
                    </a:lnTo>
                    <a:lnTo>
                      <a:pt x="457" y="283"/>
                    </a:lnTo>
                    <a:lnTo>
                      <a:pt x="457" y="285"/>
                    </a:lnTo>
                    <a:lnTo>
                      <a:pt x="457" y="287"/>
                    </a:lnTo>
                    <a:lnTo>
                      <a:pt x="457" y="290"/>
                    </a:lnTo>
                    <a:lnTo>
                      <a:pt x="457" y="296"/>
                    </a:lnTo>
                    <a:lnTo>
                      <a:pt x="450" y="297"/>
                    </a:lnTo>
                    <a:lnTo>
                      <a:pt x="442" y="297"/>
                    </a:lnTo>
                    <a:lnTo>
                      <a:pt x="428" y="296"/>
                    </a:lnTo>
                    <a:lnTo>
                      <a:pt x="426" y="294"/>
                    </a:lnTo>
                    <a:lnTo>
                      <a:pt x="421" y="292"/>
                    </a:lnTo>
                    <a:lnTo>
                      <a:pt x="417" y="297"/>
                    </a:lnTo>
                    <a:lnTo>
                      <a:pt x="419" y="299"/>
                    </a:lnTo>
                    <a:lnTo>
                      <a:pt x="414" y="301"/>
                    </a:lnTo>
                    <a:lnTo>
                      <a:pt x="414" y="303"/>
                    </a:lnTo>
                    <a:lnTo>
                      <a:pt x="412" y="303"/>
                    </a:lnTo>
                    <a:lnTo>
                      <a:pt x="409" y="308"/>
                    </a:lnTo>
                    <a:lnTo>
                      <a:pt x="409" y="310"/>
                    </a:lnTo>
                    <a:lnTo>
                      <a:pt x="400" y="316"/>
                    </a:lnTo>
                    <a:lnTo>
                      <a:pt x="398" y="320"/>
                    </a:lnTo>
                    <a:lnTo>
                      <a:pt x="397" y="323"/>
                    </a:lnTo>
                    <a:lnTo>
                      <a:pt x="393" y="330"/>
                    </a:lnTo>
                    <a:lnTo>
                      <a:pt x="386" y="336"/>
                    </a:lnTo>
                    <a:lnTo>
                      <a:pt x="383" y="336"/>
                    </a:lnTo>
                    <a:lnTo>
                      <a:pt x="377" y="332"/>
                    </a:lnTo>
                    <a:lnTo>
                      <a:pt x="371" y="330"/>
                    </a:lnTo>
                    <a:lnTo>
                      <a:pt x="365" y="332"/>
                    </a:lnTo>
                    <a:lnTo>
                      <a:pt x="358" y="336"/>
                    </a:lnTo>
                    <a:lnTo>
                      <a:pt x="355" y="336"/>
                    </a:lnTo>
                    <a:lnTo>
                      <a:pt x="348" y="315"/>
                    </a:lnTo>
                    <a:lnTo>
                      <a:pt x="336" y="313"/>
                    </a:lnTo>
                    <a:lnTo>
                      <a:pt x="336" y="290"/>
                    </a:lnTo>
                    <a:lnTo>
                      <a:pt x="327" y="290"/>
                    </a:lnTo>
                    <a:lnTo>
                      <a:pt x="325" y="282"/>
                    </a:lnTo>
                    <a:lnTo>
                      <a:pt x="315" y="275"/>
                    </a:lnTo>
                    <a:lnTo>
                      <a:pt x="287" y="275"/>
                    </a:lnTo>
                    <a:lnTo>
                      <a:pt x="263" y="278"/>
                    </a:lnTo>
                    <a:lnTo>
                      <a:pt x="249" y="268"/>
                    </a:lnTo>
                    <a:lnTo>
                      <a:pt x="237" y="264"/>
                    </a:lnTo>
                    <a:lnTo>
                      <a:pt x="211" y="245"/>
                    </a:lnTo>
                    <a:lnTo>
                      <a:pt x="165" y="254"/>
                    </a:lnTo>
                    <a:lnTo>
                      <a:pt x="181" y="336"/>
                    </a:lnTo>
                    <a:lnTo>
                      <a:pt x="178" y="336"/>
                    </a:lnTo>
                    <a:lnTo>
                      <a:pt x="171" y="336"/>
                    </a:lnTo>
                    <a:lnTo>
                      <a:pt x="159" y="325"/>
                    </a:lnTo>
                    <a:lnTo>
                      <a:pt x="146" y="316"/>
                    </a:lnTo>
                    <a:lnTo>
                      <a:pt x="136" y="315"/>
                    </a:lnTo>
                    <a:lnTo>
                      <a:pt x="127" y="318"/>
                    </a:lnTo>
                    <a:lnTo>
                      <a:pt x="117" y="329"/>
                    </a:lnTo>
                    <a:lnTo>
                      <a:pt x="117" y="323"/>
                    </a:lnTo>
                    <a:lnTo>
                      <a:pt x="117" y="320"/>
                    </a:lnTo>
                    <a:lnTo>
                      <a:pt x="119" y="315"/>
                    </a:lnTo>
                    <a:lnTo>
                      <a:pt x="119" y="310"/>
                    </a:lnTo>
                    <a:lnTo>
                      <a:pt x="119" y="310"/>
                    </a:lnTo>
                    <a:lnTo>
                      <a:pt x="119" y="308"/>
                    </a:lnTo>
                    <a:lnTo>
                      <a:pt x="119" y="308"/>
                    </a:lnTo>
                    <a:lnTo>
                      <a:pt x="113" y="308"/>
                    </a:lnTo>
                    <a:lnTo>
                      <a:pt x="112" y="306"/>
                    </a:lnTo>
                    <a:lnTo>
                      <a:pt x="108" y="306"/>
                    </a:lnTo>
                    <a:lnTo>
                      <a:pt x="105" y="306"/>
                    </a:lnTo>
                    <a:lnTo>
                      <a:pt x="105" y="306"/>
                    </a:lnTo>
                    <a:lnTo>
                      <a:pt x="101" y="303"/>
                    </a:lnTo>
                    <a:lnTo>
                      <a:pt x="101" y="301"/>
                    </a:lnTo>
                    <a:lnTo>
                      <a:pt x="101" y="299"/>
                    </a:lnTo>
                    <a:lnTo>
                      <a:pt x="99" y="297"/>
                    </a:lnTo>
                    <a:lnTo>
                      <a:pt x="98" y="297"/>
                    </a:lnTo>
                    <a:lnTo>
                      <a:pt x="94" y="299"/>
                    </a:lnTo>
                    <a:lnTo>
                      <a:pt x="92" y="299"/>
                    </a:lnTo>
                    <a:lnTo>
                      <a:pt x="92" y="294"/>
                    </a:lnTo>
                    <a:lnTo>
                      <a:pt x="92" y="290"/>
                    </a:lnTo>
                    <a:lnTo>
                      <a:pt x="87" y="287"/>
                    </a:lnTo>
                    <a:lnTo>
                      <a:pt x="87" y="285"/>
                    </a:lnTo>
                    <a:lnTo>
                      <a:pt x="86" y="283"/>
                    </a:lnTo>
                    <a:lnTo>
                      <a:pt x="84" y="280"/>
                    </a:lnTo>
                    <a:lnTo>
                      <a:pt x="82" y="278"/>
                    </a:lnTo>
                    <a:lnTo>
                      <a:pt x="82" y="276"/>
                    </a:lnTo>
                    <a:lnTo>
                      <a:pt x="77" y="275"/>
                    </a:lnTo>
                    <a:lnTo>
                      <a:pt x="77" y="275"/>
                    </a:lnTo>
                    <a:lnTo>
                      <a:pt x="73" y="271"/>
                    </a:lnTo>
                    <a:lnTo>
                      <a:pt x="73" y="270"/>
                    </a:lnTo>
                    <a:lnTo>
                      <a:pt x="73" y="268"/>
                    </a:lnTo>
                    <a:lnTo>
                      <a:pt x="77" y="270"/>
                    </a:lnTo>
                    <a:lnTo>
                      <a:pt x="82" y="268"/>
                    </a:lnTo>
                    <a:lnTo>
                      <a:pt x="82" y="270"/>
                    </a:lnTo>
                    <a:lnTo>
                      <a:pt x="86" y="270"/>
                    </a:lnTo>
                    <a:lnTo>
                      <a:pt x="87" y="270"/>
                    </a:lnTo>
                    <a:lnTo>
                      <a:pt x="89" y="268"/>
                    </a:lnTo>
                    <a:lnTo>
                      <a:pt x="91" y="268"/>
                    </a:lnTo>
                    <a:lnTo>
                      <a:pt x="92" y="270"/>
                    </a:lnTo>
                    <a:lnTo>
                      <a:pt x="94" y="268"/>
                    </a:lnTo>
                    <a:lnTo>
                      <a:pt x="92" y="268"/>
                    </a:lnTo>
                    <a:lnTo>
                      <a:pt x="89" y="268"/>
                    </a:lnTo>
                    <a:lnTo>
                      <a:pt x="89" y="268"/>
                    </a:lnTo>
                    <a:lnTo>
                      <a:pt x="89" y="264"/>
                    </a:lnTo>
                    <a:lnTo>
                      <a:pt x="86" y="261"/>
                    </a:lnTo>
                    <a:lnTo>
                      <a:pt x="86" y="259"/>
                    </a:lnTo>
                    <a:lnTo>
                      <a:pt x="87" y="257"/>
                    </a:lnTo>
                    <a:lnTo>
                      <a:pt x="87" y="254"/>
                    </a:lnTo>
                    <a:lnTo>
                      <a:pt x="86" y="254"/>
                    </a:lnTo>
                    <a:lnTo>
                      <a:pt x="87" y="250"/>
                    </a:lnTo>
                    <a:lnTo>
                      <a:pt x="92" y="250"/>
                    </a:lnTo>
                    <a:lnTo>
                      <a:pt x="96" y="249"/>
                    </a:lnTo>
                    <a:lnTo>
                      <a:pt x="98" y="250"/>
                    </a:lnTo>
                    <a:lnTo>
                      <a:pt x="101" y="249"/>
                    </a:lnTo>
                    <a:lnTo>
                      <a:pt x="105" y="249"/>
                    </a:lnTo>
                    <a:lnTo>
                      <a:pt x="105" y="250"/>
                    </a:lnTo>
                    <a:lnTo>
                      <a:pt x="106" y="249"/>
                    </a:lnTo>
                    <a:lnTo>
                      <a:pt x="108" y="249"/>
                    </a:lnTo>
                    <a:lnTo>
                      <a:pt x="112" y="252"/>
                    </a:lnTo>
                    <a:lnTo>
                      <a:pt x="115" y="252"/>
                    </a:lnTo>
                    <a:lnTo>
                      <a:pt x="119" y="250"/>
                    </a:lnTo>
                    <a:lnTo>
                      <a:pt x="119" y="249"/>
                    </a:lnTo>
                    <a:lnTo>
                      <a:pt x="117" y="247"/>
                    </a:lnTo>
                    <a:lnTo>
                      <a:pt x="113" y="247"/>
                    </a:lnTo>
                    <a:lnTo>
                      <a:pt x="110" y="242"/>
                    </a:lnTo>
                    <a:lnTo>
                      <a:pt x="112" y="240"/>
                    </a:lnTo>
                    <a:lnTo>
                      <a:pt x="113" y="238"/>
                    </a:lnTo>
                    <a:lnTo>
                      <a:pt x="115" y="236"/>
                    </a:lnTo>
                    <a:lnTo>
                      <a:pt x="113" y="236"/>
                    </a:lnTo>
                    <a:lnTo>
                      <a:pt x="112" y="235"/>
                    </a:lnTo>
                    <a:lnTo>
                      <a:pt x="112" y="233"/>
                    </a:lnTo>
                    <a:lnTo>
                      <a:pt x="113" y="230"/>
                    </a:lnTo>
                    <a:lnTo>
                      <a:pt x="113" y="228"/>
                    </a:lnTo>
                    <a:lnTo>
                      <a:pt x="112" y="223"/>
                    </a:lnTo>
                    <a:lnTo>
                      <a:pt x="110" y="223"/>
                    </a:lnTo>
                    <a:lnTo>
                      <a:pt x="112" y="219"/>
                    </a:lnTo>
                    <a:lnTo>
                      <a:pt x="112" y="219"/>
                    </a:lnTo>
                    <a:lnTo>
                      <a:pt x="110" y="219"/>
                    </a:lnTo>
                    <a:lnTo>
                      <a:pt x="108" y="217"/>
                    </a:lnTo>
                    <a:lnTo>
                      <a:pt x="108" y="216"/>
                    </a:lnTo>
                    <a:lnTo>
                      <a:pt x="101" y="214"/>
                    </a:lnTo>
                    <a:lnTo>
                      <a:pt x="101" y="214"/>
                    </a:lnTo>
                    <a:lnTo>
                      <a:pt x="98" y="216"/>
                    </a:lnTo>
                    <a:lnTo>
                      <a:pt x="98" y="216"/>
                    </a:lnTo>
                    <a:lnTo>
                      <a:pt x="96" y="217"/>
                    </a:lnTo>
                    <a:lnTo>
                      <a:pt x="96" y="219"/>
                    </a:lnTo>
                    <a:lnTo>
                      <a:pt x="94" y="219"/>
                    </a:lnTo>
                    <a:lnTo>
                      <a:pt x="91" y="219"/>
                    </a:lnTo>
                    <a:lnTo>
                      <a:pt x="91" y="217"/>
                    </a:lnTo>
                    <a:lnTo>
                      <a:pt x="89" y="217"/>
                    </a:lnTo>
                    <a:lnTo>
                      <a:pt x="87" y="219"/>
                    </a:lnTo>
                    <a:lnTo>
                      <a:pt x="86" y="217"/>
                    </a:lnTo>
                    <a:lnTo>
                      <a:pt x="86" y="214"/>
                    </a:lnTo>
                    <a:lnTo>
                      <a:pt x="86" y="214"/>
                    </a:lnTo>
                    <a:lnTo>
                      <a:pt x="84" y="214"/>
                    </a:lnTo>
                    <a:lnTo>
                      <a:pt x="82" y="214"/>
                    </a:lnTo>
                    <a:lnTo>
                      <a:pt x="82" y="214"/>
                    </a:lnTo>
                    <a:lnTo>
                      <a:pt x="77" y="214"/>
                    </a:lnTo>
                    <a:lnTo>
                      <a:pt x="73" y="216"/>
                    </a:lnTo>
                    <a:lnTo>
                      <a:pt x="73" y="219"/>
                    </a:lnTo>
                    <a:lnTo>
                      <a:pt x="73" y="219"/>
                    </a:lnTo>
                    <a:lnTo>
                      <a:pt x="72" y="217"/>
                    </a:lnTo>
                    <a:lnTo>
                      <a:pt x="70" y="217"/>
                    </a:lnTo>
                    <a:lnTo>
                      <a:pt x="68" y="219"/>
                    </a:lnTo>
                    <a:lnTo>
                      <a:pt x="66" y="219"/>
                    </a:lnTo>
                    <a:lnTo>
                      <a:pt x="65" y="223"/>
                    </a:lnTo>
                    <a:lnTo>
                      <a:pt x="61" y="224"/>
                    </a:lnTo>
                    <a:lnTo>
                      <a:pt x="59" y="223"/>
                    </a:lnTo>
                    <a:lnTo>
                      <a:pt x="59" y="228"/>
                    </a:lnTo>
                    <a:lnTo>
                      <a:pt x="58" y="228"/>
                    </a:lnTo>
                    <a:lnTo>
                      <a:pt x="56" y="228"/>
                    </a:lnTo>
                    <a:lnTo>
                      <a:pt x="54" y="228"/>
                    </a:lnTo>
                    <a:lnTo>
                      <a:pt x="54" y="228"/>
                    </a:lnTo>
                    <a:lnTo>
                      <a:pt x="51" y="228"/>
                    </a:lnTo>
                    <a:lnTo>
                      <a:pt x="51" y="228"/>
                    </a:lnTo>
                    <a:lnTo>
                      <a:pt x="51" y="228"/>
                    </a:lnTo>
                    <a:lnTo>
                      <a:pt x="51" y="228"/>
                    </a:lnTo>
                    <a:lnTo>
                      <a:pt x="51" y="228"/>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47" name="Freeform 52">
                <a:extLst>
                  <a:ext uri="{FF2B5EF4-FFF2-40B4-BE49-F238E27FC236}">
                    <a16:creationId xmlns:a16="http://schemas.microsoft.com/office/drawing/2014/main" id="{169DF34E-F132-6C67-987D-9F114269BD42}"/>
                  </a:ext>
                </a:extLst>
              </p:cNvPr>
              <p:cNvSpPr>
                <a:spLocks/>
              </p:cNvSpPr>
              <p:nvPr/>
            </p:nvSpPr>
            <p:spPr bwMode="auto">
              <a:xfrm>
                <a:off x="5868957" y="2903535"/>
                <a:ext cx="441323" cy="269874"/>
              </a:xfrm>
              <a:custGeom>
                <a:avLst/>
                <a:gdLst/>
                <a:ahLst/>
                <a:cxnLst>
                  <a:cxn ang="0">
                    <a:pos x="219" y="158"/>
                  </a:cxn>
                  <a:cxn ang="0">
                    <a:pos x="226" y="149"/>
                  </a:cxn>
                  <a:cxn ang="0">
                    <a:pos x="223" y="142"/>
                  </a:cxn>
                  <a:cxn ang="0">
                    <a:pos x="223" y="134"/>
                  </a:cxn>
                  <a:cxn ang="0">
                    <a:pos x="216" y="130"/>
                  </a:cxn>
                  <a:cxn ang="0">
                    <a:pos x="209" y="127"/>
                  </a:cxn>
                  <a:cxn ang="0">
                    <a:pos x="212" y="118"/>
                  </a:cxn>
                  <a:cxn ang="0">
                    <a:pos x="223" y="118"/>
                  </a:cxn>
                  <a:cxn ang="0">
                    <a:pos x="232" y="111"/>
                  </a:cxn>
                  <a:cxn ang="0">
                    <a:pos x="226" y="107"/>
                  </a:cxn>
                  <a:cxn ang="0">
                    <a:pos x="240" y="104"/>
                  </a:cxn>
                  <a:cxn ang="0">
                    <a:pos x="235" y="99"/>
                  </a:cxn>
                  <a:cxn ang="0">
                    <a:pos x="240" y="92"/>
                  </a:cxn>
                  <a:cxn ang="0">
                    <a:pos x="249" y="88"/>
                  </a:cxn>
                  <a:cxn ang="0">
                    <a:pos x="256" y="87"/>
                  </a:cxn>
                  <a:cxn ang="0">
                    <a:pos x="266" y="88"/>
                  </a:cxn>
                  <a:cxn ang="0">
                    <a:pos x="278" y="85"/>
                  </a:cxn>
                  <a:cxn ang="0">
                    <a:pos x="268" y="74"/>
                  </a:cxn>
                  <a:cxn ang="0">
                    <a:pos x="266" y="76"/>
                  </a:cxn>
                  <a:cxn ang="0">
                    <a:pos x="259" y="80"/>
                  </a:cxn>
                  <a:cxn ang="0">
                    <a:pos x="249" y="76"/>
                  </a:cxn>
                  <a:cxn ang="0">
                    <a:pos x="249" y="69"/>
                  </a:cxn>
                  <a:cxn ang="0">
                    <a:pos x="254" y="57"/>
                  </a:cxn>
                  <a:cxn ang="0">
                    <a:pos x="247" y="61"/>
                  </a:cxn>
                  <a:cxn ang="0">
                    <a:pos x="237" y="71"/>
                  </a:cxn>
                  <a:cxn ang="0">
                    <a:pos x="233" y="76"/>
                  </a:cxn>
                  <a:cxn ang="0">
                    <a:pos x="223" y="90"/>
                  </a:cxn>
                  <a:cxn ang="0">
                    <a:pos x="214" y="85"/>
                  </a:cxn>
                  <a:cxn ang="0">
                    <a:pos x="202" y="85"/>
                  </a:cxn>
                  <a:cxn ang="0">
                    <a:pos x="192" y="88"/>
                  </a:cxn>
                  <a:cxn ang="0">
                    <a:pos x="172" y="67"/>
                  </a:cxn>
                  <a:cxn ang="0">
                    <a:pos x="164" y="45"/>
                  </a:cxn>
                  <a:cxn ang="0">
                    <a:pos x="152" y="27"/>
                  </a:cxn>
                  <a:cxn ang="0">
                    <a:pos x="100" y="31"/>
                  </a:cxn>
                  <a:cxn ang="0">
                    <a:pos x="73" y="19"/>
                  </a:cxn>
                  <a:cxn ang="0">
                    <a:pos x="0" y="8"/>
                  </a:cxn>
                  <a:cxn ang="0">
                    <a:pos x="21" y="88"/>
                  </a:cxn>
                  <a:cxn ang="0">
                    <a:pos x="32" y="85"/>
                  </a:cxn>
                  <a:cxn ang="0">
                    <a:pos x="27" y="76"/>
                  </a:cxn>
                  <a:cxn ang="0">
                    <a:pos x="37" y="69"/>
                  </a:cxn>
                  <a:cxn ang="0">
                    <a:pos x="44" y="62"/>
                  </a:cxn>
                  <a:cxn ang="0">
                    <a:pos x="49" y="62"/>
                  </a:cxn>
                  <a:cxn ang="0">
                    <a:pos x="54" y="59"/>
                  </a:cxn>
                  <a:cxn ang="0">
                    <a:pos x="77" y="71"/>
                  </a:cxn>
                  <a:cxn ang="0">
                    <a:pos x="89" y="81"/>
                  </a:cxn>
                  <a:cxn ang="0">
                    <a:pos x="103" y="85"/>
                  </a:cxn>
                  <a:cxn ang="0">
                    <a:pos x="113" y="92"/>
                  </a:cxn>
                  <a:cxn ang="0">
                    <a:pos x="120" y="104"/>
                  </a:cxn>
                  <a:cxn ang="0">
                    <a:pos x="126" y="114"/>
                  </a:cxn>
                  <a:cxn ang="0">
                    <a:pos x="141" y="127"/>
                  </a:cxn>
                  <a:cxn ang="0">
                    <a:pos x="167" y="139"/>
                  </a:cxn>
                  <a:cxn ang="0">
                    <a:pos x="188" y="149"/>
                  </a:cxn>
                  <a:cxn ang="0">
                    <a:pos x="192" y="149"/>
                  </a:cxn>
                  <a:cxn ang="0">
                    <a:pos x="200" y="158"/>
                  </a:cxn>
                  <a:cxn ang="0">
                    <a:pos x="204" y="165"/>
                  </a:cxn>
                  <a:cxn ang="0">
                    <a:pos x="211" y="170"/>
                  </a:cxn>
                  <a:cxn ang="0">
                    <a:pos x="216" y="168"/>
                  </a:cxn>
                  <a:cxn ang="0">
                    <a:pos x="219" y="170"/>
                  </a:cxn>
                  <a:cxn ang="0">
                    <a:pos x="219" y="170"/>
                  </a:cxn>
                </a:cxnLst>
                <a:rect l="0" t="0" r="r" b="b"/>
                <a:pathLst>
                  <a:path w="278" h="170">
                    <a:moveTo>
                      <a:pt x="219" y="170"/>
                    </a:moveTo>
                    <a:lnTo>
                      <a:pt x="219" y="158"/>
                    </a:lnTo>
                    <a:lnTo>
                      <a:pt x="226" y="149"/>
                    </a:lnTo>
                    <a:lnTo>
                      <a:pt x="226" y="149"/>
                    </a:lnTo>
                    <a:lnTo>
                      <a:pt x="226" y="144"/>
                    </a:lnTo>
                    <a:lnTo>
                      <a:pt x="223" y="142"/>
                    </a:lnTo>
                    <a:lnTo>
                      <a:pt x="219" y="137"/>
                    </a:lnTo>
                    <a:lnTo>
                      <a:pt x="223" y="134"/>
                    </a:lnTo>
                    <a:lnTo>
                      <a:pt x="219" y="130"/>
                    </a:lnTo>
                    <a:lnTo>
                      <a:pt x="216" y="130"/>
                    </a:lnTo>
                    <a:lnTo>
                      <a:pt x="214" y="132"/>
                    </a:lnTo>
                    <a:lnTo>
                      <a:pt x="209" y="127"/>
                    </a:lnTo>
                    <a:lnTo>
                      <a:pt x="209" y="121"/>
                    </a:lnTo>
                    <a:lnTo>
                      <a:pt x="212" y="118"/>
                    </a:lnTo>
                    <a:lnTo>
                      <a:pt x="219" y="120"/>
                    </a:lnTo>
                    <a:lnTo>
                      <a:pt x="223" y="118"/>
                    </a:lnTo>
                    <a:lnTo>
                      <a:pt x="223" y="114"/>
                    </a:lnTo>
                    <a:lnTo>
                      <a:pt x="232" y="111"/>
                    </a:lnTo>
                    <a:lnTo>
                      <a:pt x="228" y="109"/>
                    </a:lnTo>
                    <a:lnTo>
                      <a:pt x="226" y="107"/>
                    </a:lnTo>
                    <a:lnTo>
                      <a:pt x="235" y="107"/>
                    </a:lnTo>
                    <a:lnTo>
                      <a:pt x="240" y="104"/>
                    </a:lnTo>
                    <a:lnTo>
                      <a:pt x="240" y="99"/>
                    </a:lnTo>
                    <a:lnTo>
                      <a:pt x="235" y="99"/>
                    </a:lnTo>
                    <a:lnTo>
                      <a:pt x="235" y="94"/>
                    </a:lnTo>
                    <a:lnTo>
                      <a:pt x="240" y="92"/>
                    </a:lnTo>
                    <a:lnTo>
                      <a:pt x="245" y="88"/>
                    </a:lnTo>
                    <a:lnTo>
                      <a:pt x="249" y="88"/>
                    </a:lnTo>
                    <a:lnTo>
                      <a:pt x="254" y="85"/>
                    </a:lnTo>
                    <a:lnTo>
                      <a:pt x="256" y="87"/>
                    </a:lnTo>
                    <a:lnTo>
                      <a:pt x="259" y="90"/>
                    </a:lnTo>
                    <a:lnTo>
                      <a:pt x="266" y="88"/>
                    </a:lnTo>
                    <a:lnTo>
                      <a:pt x="273" y="88"/>
                    </a:lnTo>
                    <a:lnTo>
                      <a:pt x="278" y="85"/>
                    </a:lnTo>
                    <a:lnTo>
                      <a:pt x="277" y="80"/>
                    </a:lnTo>
                    <a:lnTo>
                      <a:pt x="268" y="74"/>
                    </a:lnTo>
                    <a:lnTo>
                      <a:pt x="266" y="73"/>
                    </a:lnTo>
                    <a:lnTo>
                      <a:pt x="266" y="76"/>
                    </a:lnTo>
                    <a:lnTo>
                      <a:pt x="263" y="80"/>
                    </a:lnTo>
                    <a:lnTo>
                      <a:pt x="259" y="80"/>
                    </a:lnTo>
                    <a:lnTo>
                      <a:pt x="256" y="76"/>
                    </a:lnTo>
                    <a:lnTo>
                      <a:pt x="249" y="76"/>
                    </a:lnTo>
                    <a:lnTo>
                      <a:pt x="245" y="73"/>
                    </a:lnTo>
                    <a:lnTo>
                      <a:pt x="249" y="69"/>
                    </a:lnTo>
                    <a:lnTo>
                      <a:pt x="254" y="61"/>
                    </a:lnTo>
                    <a:lnTo>
                      <a:pt x="254" y="57"/>
                    </a:lnTo>
                    <a:lnTo>
                      <a:pt x="251" y="57"/>
                    </a:lnTo>
                    <a:lnTo>
                      <a:pt x="247" y="61"/>
                    </a:lnTo>
                    <a:lnTo>
                      <a:pt x="245" y="62"/>
                    </a:lnTo>
                    <a:lnTo>
                      <a:pt x="237" y="71"/>
                    </a:lnTo>
                    <a:lnTo>
                      <a:pt x="235" y="74"/>
                    </a:lnTo>
                    <a:lnTo>
                      <a:pt x="233" y="76"/>
                    </a:lnTo>
                    <a:lnTo>
                      <a:pt x="232" y="85"/>
                    </a:lnTo>
                    <a:lnTo>
                      <a:pt x="223" y="90"/>
                    </a:lnTo>
                    <a:lnTo>
                      <a:pt x="219" y="88"/>
                    </a:lnTo>
                    <a:lnTo>
                      <a:pt x="214" y="85"/>
                    </a:lnTo>
                    <a:lnTo>
                      <a:pt x="207" y="85"/>
                    </a:lnTo>
                    <a:lnTo>
                      <a:pt x="202" y="85"/>
                    </a:lnTo>
                    <a:lnTo>
                      <a:pt x="195" y="88"/>
                    </a:lnTo>
                    <a:lnTo>
                      <a:pt x="192" y="88"/>
                    </a:lnTo>
                    <a:lnTo>
                      <a:pt x="185" y="69"/>
                    </a:lnTo>
                    <a:lnTo>
                      <a:pt x="172" y="67"/>
                    </a:lnTo>
                    <a:lnTo>
                      <a:pt x="172" y="43"/>
                    </a:lnTo>
                    <a:lnTo>
                      <a:pt x="164" y="45"/>
                    </a:lnTo>
                    <a:lnTo>
                      <a:pt x="162" y="34"/>
                    </a:lnTo>
                    <a:lnTo>
                      <a:pt x="152" y="27"/>
                    </a:lnTo>
                    <a:lnTo>
                      <a:pt x="124" y="27"/>
                    </a:lnTo>
                    <a:lnTo>
                      <a:pt x="100" y="31"/>
                    </a:lnTo>
                    <a:lnTo>
                      <a:pt x="86" y="22"/>
                    </a:lnTo>
                    <a:lnTo>
                      <a:pt x="73" y="19"/>
                    </a:lnTo>
                    <a:lnTo>
                      <a:pt x="46" y="0"/>
                    </a:lnTo>
                    <a:lnTo>
                      <a:pt x="0" y="8"/>
                    </a:lnTo>
                    <a:lnTo>
                      <a:pt x="16" y="88"/>
                    </a:lnTo>
                    <a:lnTo>
                      <a:pt x="21" y="88"/>
                    </a:lnTo>
                    <a:lnTo>
                      <a:pt x="30" y="90"/>
                    </a:lnTo>
                    <a:lnTo>
                      <a:pt x="32" y="85"/>
                    </a:lnTo>
                    <a:lnTo>
                      <a:pt x="28" y="81"/>
                    </a:lnTo>
                    <a:lnTo>
                      <a:pt x="27" y="76"/>
                    </a:lnTo>
                    <a:lnTo>
                      <a:pt x="32" y="69"/>
                    </a:lnTo>
                    <a:lnTo>
                      <a:pt x="37" y="69"/>
                    </a:lnTo>
                    <a:lnTo>
                      <a:pt x="39" y="64"/>
                    </a:lnTo>
                    <a:lnTo>
                      <a:pt x="44" y="62"/>
                    </a:lnTo>
                    <a:lnTo>
                      <a:pt x="46" y="64"/>
                    </a:lnTo>
                    <a:lnTo>
                      <a:pt x="49" y="62"/>
                    </a:lnTo>
                    <a:lnTo>
                      <a:pt x="46" y="59"/>
                    </a:lnTo>
                    <a:lnTo>
                      <a:pt x="54" y="59"/>
                    </a:lnTo>
                    <a:lnTo>
                      <a:pt x="67" y="66"/>
                    </a:lnTo>
                    <a:lnTo>
                      <a:pt x="77" y="71"/>
                    </a:lnTo>
                    <a:lnTo>
                      <a:pt x="77" y="76"/>
                    </a:lnTo>
                    <a:lnTo>
                      <a:pt x="89" y="81"/>
                    </a:lnTo>
                    <a:lnTo>
                      <a:pt x="101" y="87"/>
                    </a:lnTo>
                    <a:lnTo>
                      <a:pt x="103" y="85"/>
                    </a:lnTo>
                    <a:lnTo>
                      <a:pt x="105" y="87"/>
                    </a:lnTo>
                    <a:lnTo>
                      <a:pt x="113" y="92"/>
                    </a:lnTo>
                    <a:lnTo>
                      <a:pt x="117" y="102"/>
                    </a:lnTo>
                    <a:lnTo>
                      <a:pt x="120" y="104"/>
                    </a:lnTo>
                    <a:lnTo>
                      <a:pt x="120" y="107"/>
                    </a:lnTo>
                    <a:lnTo>
                      <a:pt x="126" y="114"/>
                    </a:lnTo>
                    <a:lnTo>
                      <a:pt x="131" y="118"/>
                    </a:lnTo>
                    <a:lnTo>
                      <a:pt x="141" y="127"/>
                    </a:lnTo>
                    <a:lnTo>
                      <a:pt x="153" y="134"/>
                    </a:lnTo>
                    <a:lnTo>
                      <a:pt x="167" y="139"/>
                    </a:lnTo>
                    <a:lnTo>
                      <a:pt x="178" y="147"/>
                    </a:lnTo>
                    <a:lnTo>
                      <a:pt x="188" y="149"/>
                    </a:lnTo>
                    <a:lnTo>
                      <a:pt x="190" y="149"/>
                    </a:lnTo>
                    <a:lnTo>
                      <a:pt x="192" y="149"/>
                    </a:lnTo>
                    <a:lnTo>
                      <a:pt x="200" y="154"/>
                    </a:lnTo>
                    <a:lnTo>
                      <a:pt x="200" y="158"/>
                    </a:lnTo>
                    <a:lnTo>
                      <a:pt x="200" y="167"/>
                    </a:lnTo>
                    <a:lnTo>
                      <a:pt x="204" y="165"/>
                    </a:lnTo>
                    <a:lnTo>
                      <a:pt x="207" y="167"/>
                    </a:lnTo>
                    <a:lnTo>
                      <a:pt x="211" y="170"/>
                    </a:lnTo>
                    <a:lnTo>
                      <a:pt x="212" y="170"/>
                    </a:lnTo>
                    <a:lnTo>
                      <a:pt x="216" y="168"/>
                    </a:lnTo>
                    <a:lnTo>
                      <a:pt x="219" y="168"/>
                    </a:lnTo>
                    <a:lnTo>
                      <a:pt x="219" y="170"/>
                    </a:lnTo>
                    <a:lnTo>
                      <a:pt x="219" y="170"/>
                    </a:lnTo>
                    <a:lnTo>
                      <a:pt x="219" y="17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48" name="Freeform 53">
                <a:extLst>
                  <a:ext uri="{FF2B5EF4-FFF2-40B4-BE49-F238E27FC236}">
                    <a16:creationId xmlns:a16="http://schemas.microsoft.com/office/drawing/2014/main" id="{03724CC9-EF09-5136-565A-8F9FC38A02E7}"/>
                  </a:ext>
                </a:extLst>
              </p:cNvPr>
              <p:cNvSpPr>
                <a:spLocks/>
              </p:cNvSpPr>
              <p:nvPr/>
            </p:nvSpPr>
            <p:spPr bwMode="auto">
              <a:xfrm>
                <a:off x="5792756" y="2994024"/>
                <a:ext cx="393697" cy="249237"/>
              </a:xfrm>
              <a:custGeom>
                <a:avLst/>
                <a:gdLst/>
                <a:ahLst/>
                <a:cxnLst>
                  <a:cxn ang="0">
                    <a:pos x="248" y="97"/>
                  </a:cxn>
                  <a:cxn ang="0">
                    <a:pos x="236" y="92"/>
                  </a:cxn>
                  <a:cxn ang="0">
                    <a:pos x="201" y="77"/>
                  </a:cxn>
                  <a:cxn ang="0">
                    <a:pos x="174" y="56"/>
                  </a:cxn>
                  <a:cxn ang="0">
                    <a:pos x="165" y="45"/>
                  </a:cxn>
                  <a:cxn ang="0">
                    <a:pos x="151" y="28"/>
                  </a:cxn>
                  <a:cxn ang="0">
                    <a:pos x="125" y="17"/>
                  </a:cxn>
                  <a:cxn ang="0">
                    <a:pos x="102" y="0"/>
                  </a:cxn>
                  <a:cxn ang="0">
                    <a:pos x="94" y="5"/>
                  </a:cxn>
                  <a:cxn ang="0">
                    <a:pos x="85" y="10"/>
                  </a:cxn>
                  <a:cxn ang="0">
                    <a:pos x="76" y="24"/>
                  </a:cxn>
                  <a:cxn ang="0">
                    <a:pos x="69" y="31"/>
                  </a:cxn>
                  <a:cxn ang="0">
                    <a:pos x="42" y="21"/>
                  </a:cxn>
                  <a:cxn ang="0">
                    <a:pos x="10" y="14"/>
                  </a:cxn>
                  <a:cxn ang="0">
                    <a:pos x="2" y="28"/>
                  </a:cxn>
                  <a:cxn ang="0">
                    <a:pos x="7" y="37"/>
                  </a:cxn>
                  <a:cxn ang="0">
                    <a:pos x="10" y="50"/>
                  </a:cxn>
                  <a:cxn ang="0">
                    <a:pos x="12" y="64"/>
                  </a:cxn>
                  <a:cxn ang="0">
                    <a:pos x="15" y="64"/>
                  </a:cxn>
                  <a:cxn ang="0">
                    <a:pos x="24" y="64"/>
                  </a:cxn>
                  <a:cxn ang="0">
                    <a:pos x="26" y="73"/>
                  </a:cxn>
                  <a:cxn ang="0">
                    <a:pos x="29" y="75"/>
                  </a:cxn>
                  <a:cxn ang="0">
                    <a:pos x="22" y="73"/>
                  </a:cxn>
                  <a:cxn ang="0">
                    <a:pos x="22" y="82"/>
                  </a:cxn>
                  <a:cxn ang="0">
                    <a:pos x="24" y="78"/>
                  </a:cxn>
                  <a:cxn ang="0">
                    <a:pos x="33" y="85"/>
                  </a:cxn>
                  <a:cxn ang="0">
                    <a:pos x="36" y="96"/>
                  </a:cxn>
                  <a:cxn ang="0">
                    <a:pos x="42" y="120"/>
                  </a:cxn>
                  <a:cxn ang="0">
                    <a:pos x="54" y="111"/>
                  </a:cxn>
                  <a:cxn ang="0">
                    <a:pos x="66" y="104"/>
                  </a:cxn>
                  <a:cxn ang="0">
                    <a:pos x="80" y="97"/>
                  </a:cxn>
                  <a:cxn ang="0">
                    <a:pos x="92" y="101"/>
                  </a:cxn>
                  <a:cxn ang="0">
                    <a:pos x="113" y="111"/>
                  </a:cxn>
                  <a:cxn ang="0">
                    <a:pos x="125" y="113"/>
                  </a:cxn>
                  <a:cxn ang="0">
                    <a:pos x="130" y="120"/>
                  </a:cxn>
                  <a:cxn ang="0">
                    <a:pos x="149" y="129"/>
                  </a:cxn>
                  <a:cxn ang="0">
                    <a:pos x="163" y="137"/>
                  </a:cxn>
                  <a:cxn ang="0">
                    <a:pos x="163" y="148"/>
                  </a:cxn>
                  <a:cxn ang="0">
                    <a:pos x="170" y="150"/>
                  </a:cxn>
                  <a:cxn ang="0">
                    <a:pos x="179" y="150"/>
                  </a:cxn>
                  <a:cxn ang="0">
                    <a:pos x="186" y="157"/>
                  </a:cxn>
                  <a:cxn ang="0">
                    <a:pos x="193" y="155"/>
                  </a:cxn>
                  <a:cxn ang="0">
                    <a:pos x="198" y="148"/>
                  </a:cxn>
                  <a:cxn ang="0">
                    <a:pos x="210" y="141"/>
                  </a:cxn>
                  <a:cxn ang="0">
                    <a:pos x="217" y="136"/>
                  </a:cxn>
                  <a:cxn ang="0">
                    <a:pos x="220" y="124"/>
                  </a:cxn>
                  <a:cxn ang="0">
                    <a:pos x="220" y="117"/>
                  </a:cxn>
                  <a:cxn ang="0">
                    <a:pos x="227" y="113"/>
                  </a:cxn>
                  <a:cxn ang="0">
                    <a:pos x="240" y="108"/>
                  </a:cxn>
                  <a:cxn ang="0">
                    <a:pos x="248" y="110"/>
                  </a:cxn>
                  <a:cxn ang="0">
                    <a:pos x="248" y="110"/>
                  </a:cxn>
                </a:cxnLst>
                <a:rect l="0" t="0" r="r" b="b"/>
                <a:pathLst>
                  <a:path w="248" h="157">
                    <a:moveTo>
                      <a:pt x="248" y="110"/>
                    </a:moveTo>
                    <a:lnTo>
                      <a:pt x="248" y="101"/>
                    </a:lnTo>
                    <a:lnTo>
                      <a:pt x="248" y="97"/>
                    </a:lnTo>
                    <a:lnTo>
                      <a:pt x="241" y="92"/>
                    </a:lnTo>
                    <a:lnTo>
                      <a:pt x="238" y="92"/>
                    </a:lnTo>
                    <a:lnTo>
                      <a:pt x="236" y="92"/>
                    </a:lnTo>
                    <a:lnTo>
                      <a:pt x="226" y="90"/>
                    </a:lnTo>
                    <a:lnTo>
                      <a:pt x="215" y="82"/>
                    </a:lnTo>
                    <a:lnTo>
                      <a:pt x="201" y="77"/>
                    </a:lnTo>
                    <a:lnTo>
                      <a:pt x="189" y="68"/>
                    </a:lnTo>
                    <a:lnTo>
                      <a:pt x="179" y="61"/>
                    </a:lnTo>
                    <a:lnTo>
                      <a:pt x="174" y="56"/>
                    </a:lnTo>
                    <a:lnTo>
                      <a:pt x="170" y="50"/>
                    </a:lnTo>
                    <a:lnTo>
                      <a:pt x="170" y="45"/>
                    </a:lnTo>
                    <a:lnTo>
                      <a:pt x="165" y="45"/>
                    </a:lnTo>
                    <a:lnTo>
                      <a:pt x="161" y="33"/>
                    </a:lnTo>
                    <a:lnTo>
                      <a:pt x="153" y="28"/>
                    </a:lnTo>
                    <a:lnTo>
                      <a:pt x="151" y="28"/>
                    </a:lnTo>
                    <a:lnTo>
                      <a:pt x="149" y="28"/>
                    </a:lnTo>
                    <a:lnTo>
                      <a:pt x="137" y="24"/>
                    </a:lnTo>
                    <a:lnTo>
                      <a:pt x="125" y="17"/>
                    </a:lnTo>
                    <a:lnTo>
                      <a:pt x="125" y="12"/>
                    </a:lnTo>
                    <a:lnTo>
                      <a:pt x="115" y="9"/>
                    </a:lnTo>
                    <a:lnTo>
                      <a:pt x="102" y="0"/>
                    </a:lnTo>
                    <a:lnTo>
                      <a:pt x="94" y="0"/>
                    </a:lnTo>
                    <a:lnTo>
                      <a:pt x="97" y="5"/>
                    </a:lnTo>
                    <a:lnTo>
                      <a:pt x="94" y="5"/>
                    </a:lnTo>
                    <a:lnTo>
                      <a:pt x="92" y="5"/>
                    </a:lnTo>
                    <a:lnTo>
                      <a:pt x="87" y="5"/>
                    </a:lnTo>
                    <a:lnTo>
                      <a:pt x="85" y="10"/>
                    </a:lnTo>
                    <a:lnTo>
                      <a:pt x="80" y="10"/>
                    </a:lnTo>
                    <a:lnTo>
                      <a:pt x="75" y="19"/>
                    </a:lnTo>
                    <a:lnTo>
                      <a:pt x="76" y="24"/>
                    </a:lnTo>
                    <a:lnTo>
                      <a:pt x="80" y="28"/>
                    </a:lnTo>
                    <a:lnTo>
                      <a:pt x="78" y="33"/>
                    </a:lnTo>
                    <a:lnTo>
                      <a:pt x="69" y="31"/>
                    </a:lnTo>
                    <a:lnTo>
                      <a:pt x="61" y="31"/>
                    </a:lnTo>
                    <a:lnTo>
                      <a:pt x="54" y="33"/>
                    </a:lnTo>
                    <a:lnTo>
                      <a:pt x="42" y="21"/>
                    </a:lnTo>
                    <a:lnTo>
                      <a:pt x="29" y="12"/>
                    </a:lnTo>
                    <a:lnTo>
                      <a:pt x="19" y="10"/>
                    </a:lnTo>
                    <a:lnTo>
                      <a:pt x="10" y="14"/>
                    </a:lnTo>
                    <a:lnTo>
                      <a:pt x="0" y="24"/>
                    </a:lnTo>
                    <a:lnTo>
                      <a:pt x="0" y="26"/>
                    </a:lnTo>
                    <a:lnTo>
                      <a:pt x="2" y="28"/>
                    </a:lnTo>
                    <a:lnTo>
                      <a:pt x="5" y="31"/>
                    </a:lnTo>
                    <a:lnTo>
                      <a:pt x="5" y="33"/>
                    </a:lnTo>
                    <a:lnTo>
                      <a:pt x="7" y="37"/>
                    </a:lnTo>
                    <a:lnTo>
                      <a:pt x="10" y="42"/>
                    </a:lnTo>
                    <a:lnTo>
                      <a:pt x="10" y="47"/>
                    </a:lnTo>
                    <a:lnTo>
                      <a:pt x="10" y="50"/>
                    </a:lnTo>
                    <a:lnTo>
                      <a:pt x="10" y="59"/>
                    </a:lnTo>
                    <a:lnTo>
                      <a:pt x="10" y="63"/>
                    </a:lnTo>
                    <a:lnTo>
                      <a:pt x="12" y="64"/>
                    </a:lnTo>
                    <a:lnTo>
                      <a:pt x="17" y="70"/>
                    </a:lnTo>
                    <a:lnTo>
                      <a:pt x="17" y="68"/>
                    </a:lnTo>
                    <a:lnTo>
                      <a:pt x="15" y="64"/>
                    </a:lnTo>
                    <a:lnTo>
                      <a:pt x="17" y="64"/>
                    </a:lnTo>
                    <a:lnTo>
                      <a:pt x="22" y="64"/>
                    </a:lnTo>
                    <a:lnTo>
                      <a:pt x="24" y="64"/>
                    </a:lnTo>
                    <a:lnTo>
                      <a:pt x="26" y="64"/>
                    </a:lnTo>
                    <a:lnTo>
                      <a:pt x="24" y="68"/>
                    </a:lnTo>
                    <a:lnTo>
                      <a:pt x="26" y="73"/>
                    </a:lnTo>
                    <a:lnTo>
                      <a:pt x="28" y="70"/>
                    </a:lnTo>
                    <a:lnTo>
                      <a:pt x="29" y="73"/>
                    </a:lnTo>
                    <a:lnTo>
                      <a:pt x="29" y="75"/>
                    </a:lnTo>
                    <a:lnTo>
                      <a:pt x="26" y="75"/>
                    </a:lnTo>
                    <a:lnTo>
                      <a:pt x="24" y="75"/>
                    </a:lnTo>
                    <a:lnTo>
                      <a:pt x="22" y="73"/>
                    </a:lnTo>
                    <a:lnTo>
                      <a:pt x="19" y="77"/>
                    </a:lnTo>
                    <a:lnTo>
                      <a:pt x="19" y="78"/>
                    </a:lnTo>
                    <a:lnTo>
                      <a:pt x="22" y="82"/>
                    </a:lnTo>
                    <a:lnTo>
                      <a:pt x="21" y="78"/>
                    </a:lnTo>
                    <a:lnTo>
                      <a:pt x="24" y="77"/>
                    </a:lnTo>
                    <a:lnTo>
                      <a:pt x="24" y="78"/>
                    </a:lnTo>
                    <a:lnTo>
                      <a:pt x="28" y="78"/>
                    </a:lnTo>
                    <a:lnTo>
                      <a:pt x="29" y="82"/>
                    </a:lnTo>
                    <a:lnTo>
                      <a:pt x="33" y="85"/>
                    </a:lnTo>
                    <a:lnTo>
                      <a:pt x="36" y="89"/>
                    </a:lnTo>
                    <a:lnTo>
                      <a:pt x="36" y="92"/>
                    </a:lnTo>
                    <a:lnTo>
                      <a:pt x="36" y="96"/>
                    </a:lnTo>
                    <a:lnTo>
                      <a:pt x="36" y="104"/>
                    </a:lnTo>
                    <a:lnTo>
                      <a:pt x="38" y="111"/>
                    </a:lnTo>
                    <a:lnTo>
                      <a:pt x="42" y="120"/>
                    </a:lnTo>
                    <a:lnTo>
                      <a:pt x="43" y="118"/>
                    </a:lnTo>
                    <a:lnTo>
                      <a:pt x="52" y="117"/>
                    </a:lnTo>
                    <a:lnTo>
                      <a:pt x="54" y="111"/>
                    </a:lnTo>
                    <a:lnTo>
                      <a:pt x="55" y="110"/>
                    </a:lnTo>
                    <a:lnTo>
                      <a:pt x="59" y="110"/>
                    </a:lnTo>
                    <a:lnTo>
                      <a:pt x="66" y="104"/>
                    </a:lnTo>
                    <a:lnTo>
                      <a:pt x="73" y="101"/>
                    </a:lnTo>
                    <a:lnTo>
                      <a:pt x="80" y="104"/>
                    </a:lnTo>
                    <a:lnTo>
                      <a:pt x="80" y="97"/>
                    </a:lnTo>
                    <a:lnTo>
                      <a:pt x="83" y="97"/>
                    </a:lnTo>
                    <a:lnTo>
                      <a:pt x="88" y="101"/>
                    </a:lnTo>
                    <a:lnTo>
                      <a:pt x="92" y="101"/>
                    </a:lnTo>
                    <a:lnTo>
                      <a:pt x="97" y="104"/>
                    </a:lnTo>
                    <a:lnTo>
                      <a:pt x="102" y="106"/>
                    </a:lnTo>
                    <a:lnTo>
                      <a:pt x="113" y="111"/>
                    </a:lnTo>
                    <a:lnTo>
                      <a:pt x="116" y="111"/>
                    </a:lnTo>
                    <a:lnTo>
                      <a:pt x="118" y="110"/>
                    </a:lnTo>
                    <a:lnTo>
                      <a:pt x="125" y="113"/>
                    </a:lnTo>
                    <a:lnTo>
                      <a:pt x="130" y="113"/>
                    </a:lnTo>
                    <a:lnTo>
                      <a:pt x="130" y="118"/>
                    </a:lnTo>
                    <a:lnTo>
                      <a:pt x="130" y="120"/>
                    </a:lnTo>
                    <a:lnTo>
                      <a:pt x="134" y="120"/>
                    </a:lnTo>
                    <a:lnTo>
                      <a:pt x="141" y="120"/>
                    </a:lnTo>
                    <a:lnTo>
                      <a:pt x="149" y="129"/>
                    </a:lnTo>
                    <a:lnTo>
                      <a:pt x="156" y="132"/>
                    </a:lnTo>
                    <a:lnTo>
                      <a:pt x="161" y="132"/>
                    </a:lnTo>
                    <a:lnTo>
                      <a:pt x="163" y="137"/>
                    </a:lnTo>
                    <a:lnTo>
                      <a:pt x="161" y="139"/>
                    </a:lnTo>
                    <a:lnTo>
                      <a:pt x="163" y="144"/>
                    </a:lnTo>
                    <a:lnTo>
                      <a:pt x="163" y="148"/>
                    </a:lnTo>
                    <a:lnTo>
                      <a:pt x="163" y="150"/>
                    </a:lnTo>
                    <a:lnTo>
                      <a:pt x="165" y="150"/>
                    </a:lnTo>
                    <a:lnTo>
                      <a:pt x="170" y="150"/>
                    </a:lnTo>
                    <a:lnTo>
                      <a:pt x="172" y="151"/>
                    </a:lnTo>
                    <a:lnTo>
                      <a:pt x="175" y="151"/>
                    </a:lnTo>
                    <a:lnTo>
                      <a:pt x="179" y="150"/>
                    </a:lnTo>
                    <a:lnTo>
                      <a:pt x="181" y="150"/>
                    </a:lnTo>
                    <a:lnTo>
                      <a:pt x="186" y="151"/>
                    </a:lnTo>
                    <a:lnTo>
                      <a:pt x="186" y="157"/>
                    </a:lnTo>
                    <a:lnTo>
                      <a:pt x="187" y="157"/>
                    </a:lnTo>
                    <a:lnTo>
                      <a:pt x="189" y="155"/>
                    </a:lnTo>
                    <a:lnTo>
                      <a:pt x="193" y="155"/>
                    </a:lnTo>
                    <a:lnTo>
                      <a:pt x="198" y="151"/>
                    </a:lnTo>
                    <a:lnTo>
                      <a:pt x="198" y="150"/>
                    </a:lnTo>
                    <a:lnTo>
                      <a:pt x="198" y="148"/>
                    </a:lnTo>
                    <a:lnTo>
                      <a:pt x="198" y="144"/>
                    </a:lnTo>
                    <a:lnTo>
                      <a:pt x="203" y="141"/>
                    </a:lnTo>
                    <a:lnTo>
                      <a:pt x="210" y="141"/>
                    </a:lnTo>
                    <a:lnTo>
                      <a:pt x="212" y="139"/>
                    </a:lnTo>
                    <a:lnTo>
                      <a:pt x="214" y="136"/>
                    </a:lnTo>
                    <a:lnTo>
                      <a:pt x="217" y="136"/>
                    </a:lnTo>
                    <a:lnTo>
                      <a:pt x="217" y="132"/>
                    </a:lnTo>
                    <a:lnTo>
                      <a:pt x="217" y="129"/>
                    </a:lnTo>
                    <a:lnTo>
                      <a:pt x="220" y="124"/>
                    </a:lnTo>
                    <a:lnTo>
                      <a:pt x="220" y="120"/>
                    </a:lnTo>
                    <a:lnTo>
                      <a:pt x="220" y="118"/>
                    </a:lnTo>
                    <a:lnTo>
                      <a:pt x="220" y="117"/>
                    </a:lnTo>
                    <a:lnTo>
                      <a:pt x="220" y="115"/>
                    </a:lnTo>
                    <a:lnTo>
                      <a:pt x="222" y="113"/>
                    </a:lnTo>
                    <a:lnTo>
                      <a:pt x="227" y="113"/>
                    </a:lnTo>
                    <a:lnTo>
                      <a:pt x="229" y="113"/>
                    </a:lnTo>
                    <a:lnTo>
                      <a:pt x="234" y="108"/>
                    </a:lnTo>
                    <a:lnTo>
                      <a:pt x="240" y="108"/>
                    </a:lnTo>
                    <a:lnTo>
                      <a:pt x="243" y="110"/>
                    </a:lnTo>
                    <a:lnTo>
                      <a:pt x="245" y="108"/>
                    </a:lnTo>
                    <a:lnTo>
                      <a:pt x="248" y="110"/>
                    </a:lnTo>
                    <a:lnTo>
                      <a:pt x="248" y="110"/>
                    </a:lnTo>
                    <a:lnTo>
                      <a:pt x="248" y="110"/>
                    </a:lnTo>
                    <a:lnTo>
                      <a:pt x="248" y="11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49" name="Freeform 54">
                <a:extLst>
                  <a:ext uri="{FF2B5EF4-FFF2-40B4-BE49-F238E27FC236}">
                    <a16:creationId xmlns:a16="http://schemas.microsoft.com/office/drawing/2014/main" id="{4793F580-01E6-FA03-C244-7FFF16D4FFF4}"/>
                  </a:ext>
                </a:extLst>
              </p:cNvPr>
              <p:cNvSpPr>
                <a:spLocks/>
              </p:cNvSpPr>
              <p:nvPr/>
            </p:nvSpPr>
            <p:spPr bwMode="auto">
              <a:xfrm>
                <a:off x="6070567" y="3181349"/>
                <a:ext cx="369885" cy="417513"/>
              </a:xfrm>
              <a:custGeom>
                <a:avLst/>
                <a:gdLst/>
                <a:ahLst/>
                <a:cxnLst>
                  <a:cxn ang="0">
                    <a:pos x="141" y="254"/>
                  </a:cxn>
                  <a:cxn ang="0">
                    <a:pos x="158" y="249"/>
                  </a:cxn>
                  <a:cxn ang="0">
                    <a:pos x="171" y="247"/>
                  </a:cxn>
                  <a:cxn ang="0">
                    <a:pos x="178" y="244"/>
                  </a:cxn>
                  <a:cxn ang="0">
                    <a:pos x="171" y="223"/>
                  </a:cxn>
                  <a:cxn ang="0">
                    <a:pos x="158" y="212"/>
                  </a:cxn>
                  <a:cxn ang="0">
                    <a:pos x="151" y="204"/>
                  </a:cxn>
                  <a:cxn ang="0">
                    <a:pos x="148" y="192"/>
                  </a:cxn>
                  <a:cxn ang="0">
                    <a:pos x="158" y="178"/>
                  </a:cxn>
                  <a:cxn ang="0">
                    <a:pos x="167" y="183"/>
                  </a:cxn>
                  <a:cxn ang="0">
                    <a:pos x="191" y="162"/>
                  </a:cxn>
                  <a:cxn ang="0">
                    <a:pos x="207" y="141"/>
                  </a:cxn>
                  <a:cxn ang="0">
                    <a:pos x="211" y="131"/>
                  </a:cxn>
                  <a:cxn ang="0">
                    <a:pos x="219" y="110"/>
                  </a:cxn>
                  <a:cxn ang="0">
                    <a:pos x="224" y="96"/>
                  </a:cxn>
                  <a:cxn ang="0">
                    <a:pos x="233" y="85"/>
                  </a:cxn>
                  <a:cxn ang="0">
                    <a:pos x="218" y="80"/>
                  </a:cxn>
                  <a:cxn ang="0">
                    <a:pos x="200" y="66"/>
                  </a:cxn>
                  <a:cxn ang="0">
                    <a:pos x="197" y="44"/>
                  </a:cxn>
                  <a:cxn ang="0">
                    <a:pos x="197" y="32"/>
                  </a:cxn>
                  <a:cxn ang="0">
                    <a:pos x="183" y="18"/>
                  </a:cxn>
                  <a:cxn ang="0">
                    <a:pos x="174" y="11"/>
                  </a:cxn>
                  <a:cxn ang="0">
                    <a:pos x="172" y="0"/>
                  </a:cxn>
                  <a:cxn ang="0">
                    <a:pos x="155" y="11"/>
                  </a:cxn>
                  <a:cxn ang="0">
                    <a:pos x="151" y="44"/>
                  </a:cxn>
                  <a:cxn ang="0">
                    <a:pos x="145" y="58"/>
                  </a:cxn>
                  <a:cxn ang="0">
                    <a:pos x="141" y="65"/>
                  </a:cxn>
                  <a:cxn ang="0">
                    <a:pos x="134" y="77"/>
                  </a:cxn>
                  <a:cxn ang="0">
                    <a:pos x="131" y="91"/>
                  </a:cxn>
                  <a:cxn ang="0">
                    <a:pos x="125" y="101"/>
                  </a:cxn>
                  <a:cxn ang="0">
                    <a:pos x="117" y="103"/>
                  </a:cxn>
                  <a:cxn ang="0">
                    <a:pos x="108" y="110"/>
                  </a:cxn>
                  <a:cxn ang="0">
                    <a:pos x="94" y="117"/>
                  </a:cxn>
                  <a:cxn ang="0">
                    <a:pos x="85" y="124"/>
                  </a:cxn>
                  <a:cxn ang="0">
                    <a:pos x="89" y="141"/>
                  </a:cxn>
                  <a:cxn ang="0">
                    <a:pos x="70" y="148"/>
                  </a:cxn>
                  <a:cxn ang="0">
                    <a:pos x="47" y="152"/>
                  </a:cxn>
                  <a:cxn ang="0">
                    <a:pos x="0" y="146"/>
                  </a:cxn>
                  <a:cxn ang="0">
                    <a:pos x="19" y="169"/>
                  </a:cxn>
                  <a:cxn ang="0">
                    <a:pos x="30" y="174"/>
                  </a:cxn>
                  <a:cxn ang="0">
                    <a:pos x="37" y="192"/>
                  </a:cxn>
                  <a:cxn ang="0">
                    <a:pos x="45" y="204"/>
                  </a:cxn>
                  <a:cxn ang="0">
                    <a:pos x="30" y="207"/>
                  </a:cxn>
                  <a:cxn ang="0">
                    <a:pos x="19" y="219"/>
                  </a:cxn>
                  <a:cxn ang="0">
                    <a:pos x="23" y="232"/>
                  </a:cxn>
                  <a:cxn ang="0">
                    <a:pos x="33" y="232"/>
                  </a:cxn>
                  <a:cxn ang="0">
                    <a:pos x="42" y="232"/>
                  </a:cxn>
                  <a:cxn ang="0">
                    <a:pos x="49" y="232"/>
                  </a:cxn>
                  <a:cxn ang="0">
                    <a:pos x="58" y="232"/>
                  </a:cxn>
                  <a:cxn ang="0">
                    <a:pos x="63" y="232"/>
                  </a:cxn>
                  <a:cxn ang="0">
                    <a:pos x="77" y="228"/>
                  </a:cxn>
                  <a:cxn ang="0">
                    <a:pos x="85" y="228"/>
                  </a:cxn>
                  <a:cxn ang="0">
                    <a:pos x="101" y="228"/>
                  </a:cxn>
                  <a:cxn ang="0">
                    <a:pos x="105" y="237"/>
                  </a:cxn>
                  <a:cxn ang="0">
                    <a:pos x="112" y="237"/>
                  </a:cxn>
                  <a:cxn ang="0">
                    <a:pos x="117" y="251"/>
                  </a:cxn>
                  <a:cxn ang="0">
                    <a:pos x="118" y="256"/>
                  </a:cxn>
                  <a:cxn ang="0">
                    <a:pos x="132" y="261"/>
                  </a:cxn>
                  <a:cxn ang="0">
                    <a:pos x="136" y="261"/>
                  </a:cxn>
                </a:cxnLst>
                <a:rect l="0" t="0" r="r" b="b"/>
                <a:pathLst>
                  <a:path w="233" h="263">
                    <a:moveTo>
                      <a:pt x="136" y="261"/>
                    </a:moveTo>
                    <a:lnTo>
                      <a:pt x="136" y="256"/>
                    </a:lnTo>
                    <a:lnTo>
                      <a:pt x="139" y="256"/>
                    </a:lnTo>
                    <a:lnTo>
                      <a:pt x="141" y="254"/>
                    </a:lnTo>
                    <a:lnTo>
                      <a:pt x="143" y="251"/>
                    </a:lnTo>
                    <a:lnTo>
                      <a:pt x="145" y="251"/>
                    </a:lnTo>
                    <a:lnTo>
                      <a:pt x="148" y="249"/>
                    </a:lnTo>
                    <a:lnTo>
                      <a:pt x="158" y="249"/>
                    </a:lnTo>
                    <a:lnTo>
                      <a:pt x="167" y="247"/>
                    </a:lnTo>
                    <a:lnTo>
                      <a:pt x="167" y="245"/>
                    </a:lnTo>
                    <a:lnTo>
                      <a:pt x="171" y="244"/>
                    </a:lnTo>
                    <a:lnTo>
                      <a:pt x="171" y="247"/>
                    </a:lnTo>
                    <a:lnTo>
                      <a:pt x="171" y="249"/>
                    </a:lnTo>
                    <a:lnTo>
                      <a:pt x="176" y="247"/>
                    </a:lnTo>
                    <a:lnTo>
                      <a:pt x="179" y="245"/>
                    </a:lnTo>
                    <a:lnTo>
                      <a:pt x="178" y="244"/>
                    </a:lnTo>
                    <a:lnTo>
                      <a:pt x="178" y="240"/>
                    </a:lnTo>
                    <a:lnTo>
                      <a:pt x="174" y="232"/>
                    </a:lnTo>
                    <a:lnTo>
                      <a:pt x="171" y="226"/>
                    </a:lnTo>
                    <a:lnTo>
                      <a:pt x="171" y="223"/>
                    </a:lnTo>
                    <a:lnTo>
                      <a:pt x="171" y="221"/>
                    </a:lnTo>
                    <a:lnTo>
                      <a:pt x="167" y="223"/>
                    </a:lnTo>
                    <a:lnTo>
                      <a:pt x="158" y="218"/>
                    </a:lnTo>
                    <a:lnTo>
                      <a:pt x="158" y="212"/>
                    </a:lnTo>
                    <a:lnTo>
                      <a:pt x="158" y="207"/>
                    </a:lnTo>
                    <a:lnTo>
                      <a:pt x="158" y="204"/>
                    </a:lnTo>
                    <a:lnTo>
                      <a:pt x="155" y="204"/>
                    </a:lnTo>
                    <a:lnTo>
                      <a:pt x="151" y="204"/>
                    </a:lnTo>
                    <a:lnTo>
                      <a:pt x="148" y="200"/>
                    </a:lnTo>
                    <a:lnTo>
                      <a:pt x="145" y="204"/>
                    </a:lnTo>
                    <a:lnTo>
                      <a:pt x="145" y="197"/>
                    </a:lnTo>
                    <a:lnTo>
                      <a:pt x="148" y="192"/>
                    </a:lnTo>
                    <a:lnTo>
                      <a:pt x="150" y="190"/>
                    </a:lnTo>
                    <a:lnTo>
                      <a:pt x="155" y="183"/>
                    </a:lnTo>
                    <a:lnTo>
                      <a:pt x="157" y="179"/>
                    </a:lnTo>
                    <a:lnTo>
                      <a:pt x="158" y="178"/>
                    </a:lnTo>
                    <a:lnTo>
                      <a:pt x="162" y="176"/>
                    </a:lnTo>
                    <a:lnTo>
                      <a:pt x="165" y="178"/>
                    </a:lnTo>
                    <a:lnTo>
                      <a:pt x="167" y="181"/>
                    </a:lnTo>
                    <a:lnTo>
                      <a:pt x="167" y="183"/>
                    </a:lnTo>
                    <a:lnTo>
                      <a:pt x="174" y="179"/>
                    </a:lnTo>
                    <a:lnTo>
                      <a:pt x="184" y="178"/>
                    </a:lnTo>
                    <a:lnTo>
                      <a:pt x="188" y="172"/>
                    </a:lnTo>
                    <a:lnTo>
                      <a:pt x="191" y="162"/>
                    </a:lnTo>
                    <a:lnTo>
                      <a:pt x="200" y="157"/>
                    </a:lnTo>
                    <a:lnTo>
                      <a:pt x="202" y="153"/>
                    </a:lnTo>
                    <a:lnTo>
                      <a:pt x="202" y="146"/>
                    </a:lnTo>
                    <a:lnTo>
                      <a:pt x="207" y="141"/>
                    </a:lnTo>
                    <a:lnTo>
                      <a:pt x="211" y="139"/>
                    </a:lnTo>
                    <a:lnTo>
                      <a:pt x="212" y="136"/>
                    </a:lnTo>
                    <a:lnTo>
                      <a:pt x="212" y="132"/>
                    </a:lnTo>
                    <a:lnTo>
                      <a:pt x="211" y="131"/>
                    </a:lnTo>
                    <a:lnTo>
                      <a:pt x="216" y="125"/>
                    </a:lnTo>
                    <a:lnTo>
                      <a:pt x="219" y="122"/>
                    </a:lnTo>
                    <a:lnTo>
                      <a:pt x="219" y="119"/>
                    </a:lnTo>
                    <a:lnTo>
                      <a:pt x="219" y="110"/>
                    </a:lnTo>
                    <a:lnTo>
                      <a:pt x="218" y="105"/>
                    </a:lnTo>
                    <a:lnTo>
                      <a:pt x="218" y="103"/>
                    </a:lnTo>
                    <a:lnTo>
                      <a:pt x="221" y="98"/>
                    </a:lnTo>
                    <a:lnTo>
                      <a:pt x="224" y="96"/>
                    </a:lnTo>
                    <a:lnTo>
                      <a:pt x="230" y="94"/>
                    </a:lnTo>
                    <a:lnTo>
                      <a:pt x="230" y="94"/>
                    </a:lnTo>
                    <a:lnTo>
                      <a:pt x="233" y="91"/>
                    </a:lnTo>
                    <a:lnTo>
                      <a:pt x="233" y="85"/>
                    </a:lnTo>
                    <a:lnTo>
                      <a:pt x="230" y="85"/>
                    </a:lnTo>
                    <a:lnTo>
                      <a:pt x="224" y="87"/>
                    </a:lnTo>
                    <a:lnTo>
                      <a:pt x="221" y="85"/>
                    </a:lnTo>
                    <a:lnTo>
                      <a:pt x="218" y="80"/>
                    </a:lnTo>
                    <a:lnTo>
                      <a:pt x="212" y="80"/>
                    </a:lnTo>
                    <a:lnTo>
                      <a:pt x="207" y="77"/>
                    </a:lnTo>
                    <a:lnTo>
                      <a:pt x="200" y="72"/>
                    </a:lnTo>
                    <a:lnTo>
                      <a:pt x="200" y="66"/>
                    </a:lnTo>
                    <a:lnTo>
                      <a:pt x="197" y="54"/>
                    </a:lnTo>
                    <a:lnTo>
                      <a:pt x="193" y="49"/>
                    </a:lnTo>
                    <a:lnTo>
                      <a:pt x="193" y="45"/>
                    </a:lnTo>
                    <a:lnTo>
                      <a:pt x="197" y="44"/>
                    </a:lnTo>
                    <a:lnTo>
                      <a:pt x="197" y="40"/>
                    </a:lnTo>
                    <a:lnTo>
                      <a:pt x="202" y="37"/>
                    </a:lnTo>
                    <a:lnTo>
                      <a:pt x="202" y="33"/>
                    </a:lnTo>
                    <a:lnTo>
                      <a:pt x="197" y="32"/>
                    </a:lnTo>
                    <a:lnTo>
                      <a:pt x="195" y="30"/>
                    </a:lnTo>
                    <a:lnTo>
                      <a:pt x="190" y="25"/>
                    </a:lnTo>
                    <a:lnTo>
                      <a:pt x="188" y="21"/>
                    </a:lnTo>
                    <a:lnTo>
                      <a:pt x="183" y="18"/>
                    </a:lnTo>
                    <a:lnTo>
                      <a:pt x="179" y="18"/>
                    </a:lnTo>
                    <a:lnTo>
                      <a:pt x="178" y="18"/>
                    </a:lnTo>
                    <a:lnTo>
                      <a:pt x="174" y="18"/>
                    </a:lnTo>
                    <a:lnTo>
                      <a:pt x="174" y="11"/>
                    </a:lnTo>
                    <a:lnTo>
                      <a:pt x="183" y="4"/>
                    </a:lnTo>
                    <a:lnTo>
                      <a:pt x="181" y="0"/>
                    </a:lnTo>
                    <a:lnTo>
                      <a:pt x="176" y="2"/>
                    </a:lnTo>
                    <a:lnTo>
                      <a:pt x="172" y="0"/>
                    </a:lnTo>
                    <a:lnTo>
                      <a:pt x="167" y="4"/>
                    </a:lnTo>
                    <a:lnTo>
                      <a:pt x="164" y="7"/>
                    </a:lnTo>
                    <a:lnTo>
                      <a:pt x="158" y="7"/>
                    </a:lnTo>
                    <a:lnTo>
                      <a:pt x="155" y="11"/>
                    </a:lnTo>
                    <a:lnTo>
                      <a:pt x="151" y="12"/>
                    </a:lnTo>
                    <a:lnTo>
                      <a:pt x="158" y="25"/>
                    </a:lnTo>
                    <a:lnTo>
                      <a:pt x="158" y="32"/>
                    </a:lnTo>
                    <a:lnTo>
                      <a:pt x="151" y="44"/>
                    </a:lnTo>
                    <a:lnTo>
                      <a:pt x="157" y="47"/>
                    </a:lnTo>
                    <a:lnTo>
                      <a:pt x="157" y="52"/>
                    </a:lnTo>
                    <a:lnTo>
                      <a:pt x="151" y="58"/>
                    </a:lnTo>
                    <a:lnTo>
                      <a:pt x="145" y="58"/>
                    </a:lnTo>
                    <a:lnTo>
                      <a:pt x="139" y="58"/>
                    </a:lnTo>
                    <a:lnTo>
                      <a:pt x="136" y="59"/>
                    </a:lnTo>
                    <a:lnTo>
                      <a:pt x="138" y="63"/>
                    </a:lnTo>
                    <a:lnTo>
                      <a:pt x="141" y="65"/>
                    </a:lnTo>
                    <a:lnTo>
                      <a:pt x="143" y="70"/>
                    </a:lnTo>
                    <a:lnTo>
                      <a:pt x="143" y="73"/>
                    </a:lnTo>
                    <a:lnTo>
                      <a:pt x="138" y="75"/>
                    </a:lnTo>
                    <a:lnTo>
                      <a:pt x="134" y="77"/>
                    </a:lnTo>
                    <a:lnTo>
                      <a:pt x="132" y="77"/>
                    </a:lnTo>
                    <a:lnTo>
                      <a:pt x="132" y="85"/>
                    </a:lnTo>
                    <a:lnTo>
                      <a:pt x="131" y="87"/>
                    </a:lnTo>
                    <a:lnTo>
                      <a:pt x="131" y="91"/>
                    </a:lnTo>
                    <a:lnTo>
                      <a:pt x="129" y="92"/>
                    </a:lnTo>
                    <a:lnTo>
                      <a:pt x="131" y="99"/>
                    </a:lnTo>
                    <a:lnTo>
                      <a:pt x="127" y="105"/>
                    </a:lnTo>
                    <a:lnTo>
                      <a:pt x="125" y="101"/>
                    </a:lnTo>
                    <a:lnTo>
                      <a:pt x="122" y="101"/>
                    </a:lnTo>
                    <a:lnTo>
                      <a:pt x="122" y="103"/>
                    </a:lnTo>
                    <a:lnTo>
                      <a:pt x="118" y="103"/>
                    </a:lnTo>
                    <a:lnTo>
                      <a:pt x="117" y="103"/>
                    </a:lnTo>
                    <a:lnTo>
                      <a:pt x="112" y="103"/>
                    </a:lnTo>
                    <a:lnTo>
                      <a:pt x="112" y="105"/>
                    </a:lnTo>
                    <a:lnTo>
                      <a:pt x="105" y="108"/>
                    </a:lnTo>
                    <a:lnTo>
                      <a:pt x="108" y="110"/>
                    </a:lnTo>
                    <a:lnTo>
                      <a:pt x="105" y="113"/>
                    </a:lnTo>
                    <a:lnTo>
                      <a:pt x="99" y="117"/>
                    </a:lnTo>
                    <a:lnTo>
                      <a:pt x="98" y="113"/>
                    </a:lnTo>
                    <a:lnTo>
                      <a:pt x="94" y="117"/>
                    </a:lnTo>
                    <a:lnTo>
                      <a:pt x="92" y="117"/>
                    </a:lnTo>
                    <a:lnTo>
                      <a:pt x="91" y="120"/>
                    </a:lnTo>
                    <a:lnTo>
                      <a:pt x="87" y="122"/>
                    </a:lnTo>
                    <a:lnTo>
                      <a:pt x="85" y="124"/>
                    </a:lnTo>
                    <a:lnTo>
                      <a:pt x="85" y="129"/>
                    </a:lnTo>
                    <a:lnTo>
                      <a:pt x="87" y="134"/>
                    </a:lnTo>
                    <a:lnTo>
                      <a:pt x="87" y="139"/>
                    </a:lnTo>
                    <a:lnTo>
                      <a:pt x="89" y="141"/>
                    </a:lnTo>
                    <a:lnTo>
                      <a:pt x="87" y="145"/>
                    </a:lnTo>
                    <a:lnTo>
                      <a:pt x="82" y="146"/>
                    </a:lnTo>
                    <a:lnTo>
                      <a:pt x="75" y="146"/>
                    </a:lnTo>
                    <a:lnTo>
                      <a:pt x="70" y="148"/>
                    </a:lnTo>
                    <a:lnTo>
                      <a:pt x="63" y="148"/>
                    </a:lnTo>
                    <a:lnTo>
                      <a:pt x="56" y="150"/>
                    </a:lnTo>
                    <a:lnTo>
                      <a:pt x="54" y="152"/>
                    </a:lnTo>
                    <a:lnTo>
                      <a:pt x="47" y="152"/>
                    </a:lnTo>
                    <a:lnTo>
                      <a:pt x="42" y="153"/>
                    </a:lnTo>
                    <a:lnTo>
                      <a:pt x="23" y="153"/>
                    </a:lnTo>
                    <a:lnTo>
                      <a:pt x="0" y="146"/>
                    </a:lnTo>
                    <a:lnTo>
                      <a:pt x="0" y="146"/>
                    </a:lnTo>
                    <a:lnTo>
                      <a:pt x="9" y="159"/>
                    </a:lnTo>
                    <a:lnTo>
                      <a:pt x="11" y="164"/>
                    </a:lnTo>
                    <a:lnTo>
                      <a:pt x="16" y="167"/>
                    </a:lnTo>
                    <a:lnTo>
                      <a:pt x="19" y="169"/>
                    </a:lnTo>
                    <a:lnTo>
                      <a:pt x="19" y="172"/>
                    </a:lnTo>
                    <a:lnTo>
                      <a:pt x="26" y="172"/>
                    </a:lnTo>
                    <a:lnTo>
                      <a:pt x="30" y="172"/>
                    </a:lnTo>
                    <a:lnTo>
                      <a:pt x="30" y="174"/>
                    </a:lnTo>
                    <a:lnTo>
                      <a:pt x="35" y="176"/>
                    </a:lnTo>
                    <a:lnTo>
                      <a:pt x="35" y="181"/>
                    </a:lnTo>
                    <a:lnTo>
                      <a:pt x="37" y="186"/>
                    </a:lnTo>
                    <a:lnTo>
                      <a:pt x="37" y="192"/>
                    </a:lnTo>
                    <a:lnTo>
                      <a:pt x="37" y="192"/>
                    </a:lnTo>
                    <a:lnTo>
                      <a:pt x="42" y="192"/>
                    </a:lnTo>
                    <a:lnTo>
                      <a:pt x="45" y="195"/>
                    </a:lnTo>
                    <a:lnTo>
                      <a:pt x="45" y="204"/>
                    </a:lnTo>
                    <a:lnTo>
                      <a:pt x="42" y="205"/>
                    </a:lnTo>
                    <a:lnTo>
                      <a:pt x="40" y="204"/>
                    </a:lnTo>
                    <a:lnTo>
                      <a:pt x="32" y="205"/>
                    </a:lnTo>
                    <a:lnTo>
                      <a:pt x="30" y="207"/>
                    </a:lnTo>
                    <a:lnTo>
                      <a:pt x="23" y="209"/>
                    </a:lnTo>
                    <a:lnTo>
                      <a:pt x="23" y="212"/>
                    </a:lnTo>
                    <a:lnTo>
                      <a:pt x="23" y="216"/>
                    </a:lnTo>
                    <a:lnTo>
                      <a:pt x="19" y="219"/>
                    </a:lnTo>
                    <a:lnTo>
                      <a:pt x="23" y="223"/>
                    </a:lnTo>
                    <a:lnTo>
                      <a:pt x="23" y="232"/>
                    </a:lnTo>
                    <a:lnTo>
                      <a:pt x="23" y="232"/>
                    </a:lnTo>
                    <a:lnTo>
                      <a:pt x="23" y="232"/>
                    </a:lnTo>
                    <a:lnTo>
                      <a:pt x="23" y="235"/>
                    </a:lnTo>
                    <a:lnTo>
                      <a:pt x="25" y="235"/>
                    </a:lnTo>
                    <a:lnTo>
                      <a:pt x="30" y="232"/>
                    </a:lnTo>
                    <a:lnTo>
                      <a:pt x="33" y="232"/>
                    </a:lnTo>
                    <a:lnTo>
                      <a:pt x="35" y="233"/>
                    </a:lnTo>
                    <a:lnTo>
                      <a:pt x="35" y="233"/>
                    </a:lnTo>
                    <a:lnTo>
                      <a:pt x="39" y="232"/>
                    </a:lnTo>
                    <a:lnTo>
                      <a:pt x="42" y="232"/>
                    </a:lnTo>
                    <a:lnTo>
                      <a:pt x="42" y="232"/>
                    </a:lnTo>
                    <a:lnTo>
                      <a:pt x="45" y="232"/>
                    </a:lnTo>
                    <a:lnTo>
                      <a:pt x="47" y="232"/>
                    </a:lnTo>
                    <a:lnTo>
                      <a:pt x="49" y="232"/>
                    </a:lnTo>
                    <a:lnTo>
                      <a:pt x="51" y="232"/>
                    </a:lnTo>
                    <a:lnTo>
                      <a:pt x="52" y="228"/>
                    </a:lnTo>
                    <a:lnTo>
                      <a:pt x="56" y="232"/>
                    </a:lnTo>
                    <a:lnTo>
                      <a:pt x="58" y="232"/>
                    </a:lnTo>
                    <a:lnTo>
                      <a:pt x="58" y="228"/>
                    </a:lnTo>
                    <a:lnTo>
                      <a:pt x="59" y="228"/>
                    </a:lnTo>
                    <a:lnTo>
                      <a:pt x="59" y="232"/>
                    </a:lnTo>
                    <a:lnTo>
                      <a:pt x="63" y="232"/>
                    </a:lnTo>
                    <a:lnTo>
                      <a:pt x="65" y="233"/>
                    </a:lnTo>
                    <a:lnTo>
                      <a:pt x="68" y="233"/>
                    </a:lnTo>
                    <a:lnTo>
                      <a:pt x="72" y="228"/>
                    </a:lnTo>
                    <a:lnTo>
                      <a:pt x="77" y="228"/>
                    </a:lnTo>
                    <a:lnTo>
                      <a:pt x="80" y="232"/>
                    </a:lnTo>
                    <a:lnTo>
                      <a:pt x="82" y="228"/>
                    </a:lnTo>
                    <a:lnTo>
                      <a:pt x="85" y="228"/>
                    </a:lnTo>
                    <a:lnTo>
                      <a:pt x="85" y="228"/>
                    </a:lnTo>
                    <a:lnTo>
                      <a:pt x="85" y="228"/>
                    </a:lnTo>
                    <a:lnTo>
                      <a:pt x="91" y="228"/>
                    </a:lnTo>
                    <a:lnTo>
                      <a:pt x="94" y="228"/>
                    </a:lnTo>
                    <a:lnTo>
                      <a:pt x="101" y="228"/>
                    </a:lnTo>
                    <a:lnTo>
                      <a:pt x="105" y="232"/>
                    </a:lnTo>
                    <a:lnTo>
                      <a:pt x="105" y="233"/>
                    </a:lnTo>
                    <a:lnTo>
                      <a:pt x="105" y="237"/>
                    </a:lnTo>
                    <a:lnTo>
                      <a:pt x="105" y="237"/>
                    </a:lnTo>
                    <a:lnTo>
                      <a:pt x="105" y="237"/>
                    </a:lnTo>
                    <a:lnTo>
                      <a:pt x="105" y="239"/>
                    </a:lnTo>
                    <a:lnTo>
                      <a:pt x="108" y="239"/>
                    </a:lnTo>
                    <a:lnTo>
                      <a:pt x="112" y="237"/>
                    </a:lnTo>
                    <a:lnTo>
                      <a:pt x="112" y="240"/>
                    </a:lnTo>
                    <a:lnTo>
                      <a:pt x="115" y="244"/>
                    </a:lnTo>
                    <a:lnTo>
                      <a:pt x="117" y="251"/>
                    </a:lnTo>
                    <a:lnTo>
                      <a:pt x="117" y="251"/>
                    </a:lnTo>
                    <a:lnTo>
                      <a:pt x="117" y="254"/>
                    </a:lnTo>
                    <a:lnTo>
                      <a:pt x="115" y="256"/>
                    </a:lnTo>
                    <a:lnTo>
                      <a:pt x="117" y="256"/>
                    </a:lnTo>
                    <a:lnTo>
                      <a:pt x="118" y="256"/>
                    </a:lnTo>
                    <a:lnTo>
                      <a:pt x="120" y="259"/>
                    </a:lnTo>
                    <a:lnTo>
                      <a:pt x="122" y="259"/>
                    </a:lnTo>
                    <a:lnTo>
                      <a:pt x="125" y="259"/>
                    </a:lnTo>
                    <a:lnTo>
                      <a:pt x="132" y="261"/>
                    </a:lnTo>
                    <a:lnTo>
                      <a:pt x="132" y="263"/>
                    </a:lnTo>
                    <a:lnTo>
                      <a:pt x="136" y="261"/>
                    </a:lnTo>
                    <a:lnTo>
                      <a:pt x="136" y="261"/>
                    </a:lnTo>
                    <a:lnTo>
                      <a:pt x="136" y="261"/>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54" name="Freeform 55">
                <a:extLst>
                  <a:ext uri="{FF2B5EF4-FFF2-40B4-BE49-F238E27FC236}">
                    <a16:creationId xmlns:a16="http://schemas.microsoft.com/office/drawing/2014/main" id="{56AC8152-E5F7-0469-D108-F96A0697DDBB}"/>
                  </a:ext>
                </a:extLst>
              </p:cNvPr>
              <p:cNvSpPr>
                <a:spLocks/>
              </p:cNvSpPr>
              <p:nvPr/>
            </p:nvSpPr>
            <p:spPr bwMode="auto">
              <a:xfrm>
                <a:off x="6040405" y="3127373"/>
                <a:ext cx="361947" cy="303214"/>
              </a:xfrm>
              <a:custGeom>
                <a:avLst/>
                <a:gdLst/>
                <a:ahLst/>
                <a:cxnLst>
                  <a:cxn ang="0">
                    <a:pos x="210" y="15"/>
                  </a:cxn>
                  <a:cxn ang="0">
                    <a:pos x="219" y="15"/>
                  </a:cxn>
                  <a:cxn ang="0">
                    <a:pos x="223" y="24"/>
                  </a:cxn>
                  <a:cxn ang="0">
                    <a:pos x="216" y="34"/>
                  </a:cxn>
                  <a:cxn ang="0">
                    <a:pos x="188" y="40"/>
                  </a:cxn>
                  <a:cxn ang="0">
                    <a:pos x="176" y="46"/>
                  </a:cxn>
                  <a:cxn ang="0">
                    <a:pos x="179" y="67"/>
                  </a:cxn>
                  <a:cxn ang="0">
                    <a:pos x="177" y="88"/>
                  </a:cxn>
                  <a:cxn ang="0">
                    <a:pos x="160" y="93"/>
                  </a:cxn>
                  <a:cxn ang="0">
                    <a:pos x="160" y="100"/>
                  </a:cxn>
                  <a:cxn ang="0">
                    <a:pos x="157" y="111"/>
                  </a:cxn>
                  <a:cxn ang="0">
                    <a:pos x="151" y="121"/>
                  </a:cxn>
                  <a:cxn ang="0">
                    <a:pos x="150" y="130"/>
                  </a:cxn>
                  <a:cxn ang="0">
                    <a:pos x="144" y="137"/>
                  </a:cxn>
                  <a:cxn ang="0">
                    <a:pos x="137" y="139"/>
                  </a:cxn>
                  <a:cxn ang="0">
                    <a:pos x="132" y="140"/>
                  </a:cxn>
                  <a:cxn ang="0">
                    <a:pos x="124" y="149"/>
                  </a:cxn>
                  <a:cxn ang="0">
                    <a:pos x="113" y="153"/>
                  </a:cxn>
                  <a:cxn ang="0">
                    <a:pos x="106" y="158"/>
                  </a:cxn>
                  <a:cxn ang="0">
                    <a:pos x="106" y="170"/>
                  </a:cxn>
                  <a:cxn ang="0">
                    <a:pos x="106" y="182"/>
                  </a:cxn>
                  <a:cxn ang="0">
                    <a:pos x="87" y="186"/>
                  </a:cxn>
                  <a:cxn ang="0">
                    <a:pos x="71" y="187"/>
                  </a:cxn>
                  <a:cxn ang="0">
                    <a:pos x="40" y="191"/>
                  </a:cxn>
                  <a:cxn ang="0">
                    <a:pos x="31" y="163"/>
                  </a:cxn>
                  <a:cxn ang="0">
                    <a:pos x="28" y="146"/>
                  </a:cxn>
                  <a:cxn ang="0">
                    <a:pos x="9" y="137"/>
                  </a:cxn>
                  <a:cxn ang="0">
                    <a:pos x="4" y="118"/>
                  </a:cxn>
                  <a:cxn ang="0">
                    <a:pos x="7" y="106"/>
                  </a:cxn>
                  <a:cxn ang="0">
                    <a:pos x="0" y="95"/>
                  </a:cxn>
                  <a:cxn ang="0">
                    <a:pos x="0" y="88"/>
                  </a:cxn>
                  <a:cxn ang="0">
                    <a:pos x="7" y="79"/>
                  </a:cxn>
                  <a:cxn ang="0">
                    <a:pos x="5" y="74"/>
                  </a:cxn>
                  <a:cxn ang="0">
                    <a:pos x="7" y="64"/>
                  </a:cxn>
                  <a:cxn ang="0">
                    <a:pos x="12" y="64"/>
                  </a:cxn>
                  <a:cxn ang="0">
                    <a:pos x="21" y="64"/>
                  </a:cxn>
                  <a:cxn ang="0">
                    <a:pos x="28" y="71"/>
                  </a:cxn>
                  <a:cxn ang="0">
                    <a:pos x="35" y="69"/>
                  </a:cxn>
                  <a:cxn ang="0">
                    <a:pos x="40" y="62"/>
                  </a:cxn>
                  <a:cxn ang="0">
                    <a:pos x="52" y="55"/>
                  </a:cxn>
                  <a:cxn ang="0">
                    <a:pos x="59" y="52"/>
                  </a:cxn>
                  <a:cxn ang="0">
                    <a:pos x="64" y="38"/>
                  </a:cxn>
                  <a:cxn ang="0">
                    <a:pos x="63" y="31"/>
                  </a:cxn>
                  <a:cxn ang="0">
                    <a:pos x="70" y="27"/>
                  </a:cxn>
                  <a:cxn ang="0">
                    <a:pos x="82" y="24"/>
                  </a:cxn>
                  <a:cxn ang="0">
                    <a:pos x="91" y="24"/>
                  </a:cxn>
                  <a:cxn ang="0">
                    <a:pos x="101" y="27"/>
                  </a:cxn>
                  <a:cxn ang="0">
                    <a:pos x="110" y="26"/>
                  </a:cxn>
                  <a:cxn ang="0">
                    <a:pos x="122" y="31"/>
                  </a:cxn>
                  <a:cxn ang="0">
                    <a:pos x="129" y="26"/>
                  </a:cxn>
                  <a:cxn ang="0">
                    <a:pos x="134" y="27"/>
                  </a:cxn>
                  <a:cxn ang="0">
                    <a:pos x="139" y="24"/>
                  </a:cxn>
                  <a:cxn ang="0">
                    <a:pos x="144" y="19"/>
                  </a:cxn>
                  <a:cxn ang="0">
                    <a:pos x="150" y="19"/>
                  </a:cxn>
                  <a:cxn ang="0">
                    <a:pos x="151" y="10"/>
                  </a:cxn>
                  <a:cxn ang="0">
                    <a:pos x="157" y="0"/>
                  </a:cxn>
                  <a:cxn ang="0">
                    <a:pos x="167" y="3"/>
                  </a:cxn>
                  <a:cxn ang="0">
                    <a:pos x="167" y="12"/>
                  </a:cxn>
                  <a:cxn ang="0">
                    <a:pos x="172" y="19"/>
                  </a:cxn>
                  <a:cxn ang="0">
                    <a:pos x="176" y="34"/>
                  </a:cxn>
                  <a:cxn ang="0">
                    <a:pos x="183" y="38"/>
                  </a:cxn>
                  <a:cxn ang="0">
                    <a:pos x="191" y="31"/>
                  </a:cxn>
                  <a:cxn ang="0">
                    <a:pos x="198" y="24"/>
                  </a:cxn>
                </a:cxnLst>
                <a:rect l="0" t="0" r="r" b="b"/>
                <a:pathLst>
                  <a:path w="228" h="191">
                    <a:moveTo>
                      <a:pt x="198" y="24"/>
                    </a:moveTo>
                    <a:lnTo>
                      <a:pt x="205" y="19"/>
                    </a:lnTo>
                    <a:lnTo>
                      <a:pt x="210" y="15"/>
                    </a:lnTo>
                    <a:lnTo>
                      <a:pt x="210" y="20"/>
                    </a:lnTo>
                    <a:lnTo>
                      <a:pt x="219" y="19"/>
                    </a:lnTo>
                    <a:lnTo>
                      <a:pt x="219" y="15"/>
                    </a:lnTo>
                    <a:lnTo>
                      <a:pt x="228" y="15"/>
                    </a:lnTo>
                    <a:lnTo>
                      <a:pt x="228" y="19"/>
                    </a:lnTo>
                    <a:lnTo>
                      <a:pt x="223" y="24"/>
                    </a:lnTo>
                    <a:lnTo>
                      <a:pt x="228" y="24"/>
                    </a:lnTo>
                    <a:lnTo>
                      <a:pt x="221" y="31"/>
                    </a:lnTo>
                    <a:lnTo>
                      <a:pt x="216" y="34"/>
                    </a:lnTo>
                    <a:lnTo>
                      <a:pt x="197" y="38"/>
                    </a:lnTo>
                    <a:lnTo>
                      <a:pt x="193" y="36"/>
                    </a:lnTo>
                    <a:lnTo>
                      <a:pt x="188" y="40"/>
                    </a:lnTo>
                    <a:lnTo>
                      <a:pt x="183" y="43"/>
                    </a:lnTo>
                    <a:lnTo>
                      <a:pt x="179" y="43"/>
                    </a:lnTo>
                    <a:lnTo>
                      <a:pt x="176" y="46"/>
                    </a:lnTo>
                    <a:lnTo>
                      <a:pt x="172" y="48"/>
                    </a:lnTo>
                    <a:lnTo>
                      <a:pt x="179" y="60"/>
                    </a:lnTo>
                    <a:lnTo>
                      <a:pt x="179" y="67"/>
                    </a:lnTo>
                    <a:lnTo>
                      <a:pt x="172" y="79"/>
                    </a:lnTo>
                    <a:lnTo>
                      <a:pt x="177" y="83"/>
                    </a:lnTo>
                    <a:lnTo>
                      <a:pt x="177" y="88"/>
                    </a:lnTo>
                    <a:lnTo>
                      <a:pt x="172" y="93"/>
                    </a:lnTo>
                    <a:lnTo>
                      <a:pt x="165" y="93"/>
                    </a:lnTo>
                    <a:lnTo>
                      <a:pt x="160" y="93"/>
                    </a:lnTo>
                    <a:lnTo>
                      <a:pt x="155" y="95"/>
                    </a:lnTo>
                    <a:lnTo>
                      <a:pt x="157" y="99"/>
                    </a:lnTo>
                    <a:lnTo>
                      <a:pt x="160" y="100"/>
                    </a:lnTo>
                    <a:lnTo>
                      <a:pt x="164" y="106"/>
                    </a:lnTo>
                    <a:lnTo>
                      <a:pt x="164" y="109"/>
                    </a:lnTo>
                    <a:lnTo>
                      <a:pt x="157" y="111"/>
                    </a:lnTo>
                    <a:lnTo>
                      <a:pt x="155" y="113"/>
                    </a:lnTo>
                    <a:lnTo>
                      <a:pt x="151" y="113"/>
                    </a:lnTo>
                    <a:lnTo>
                      <a:pt x="151" y="121"/>
                    </a:lnTo>
                    <a:lnTo>
                      <a:pt x="151" y="123"/>
                    </a:lnTo>
                    <a:lnTo>
                      <a:pt x="151" y="126"/>
                    </a:lnTo>
                    <a:lnTo>
                      <a:pt x="150" y="130"/>
                    </a:lnTo>
                    <a:lnTo>
                      <a:pt x="151" y="135"/>
                    </a:lnTo>
                    <a:lnTo>
                      <a:pt x="148" y="142"/>
                    </a:lnTo>
                    <a:lnTo>
                      <a:pt x="144" y="137"/>
                    </a:lnTo>
                    <a:lnTo>
                      <a:pt x="143" y="137"/>
                    </a:lnTo>
                    <a:lnTo>
                      <a:pt x="143" y="139"/>
                    </a:lnTo>
                    <a:lnTo>
                      <a:pt x="137" y="139"/>
                    </a:lnTo>
                    <a:lnTo>
                      <a:pt x="136" y="139"/>
                    </a:lnTo>
                    <a:lnTo>
                      <a:pt x="132" y="139"/>
                    </a:lnTo>
                    <a:lnTo>
                      <a:pt x="132" y="140"/>
                    </a:lnTo>
                    <a:lnTo>
                      <a:pt x="124" y="146"/>
                    </a:lnTo>
                    <a:lnTo>
                      <a:pt x="127" y="146"/>
                    </a:lnTo>
                    <a:lnTo>
                      <a:pt x="124" y="149"/>
                    </a:lnTo>
                    <a:lnTo>
                      <a:pt x="118" y="153"/>
                    </a:lnTo>
                    <a:lnTo>
                      <a:pt x="117" y="151"/>
                    </a:lnTo>
                    <a:lnTo>
                      <a:pt x="113" y="153"/>
                    </a:lnTo>
                    <a:lnTo>
                      <a:pt x="111" y="154"/>
                    </a:lnTo>
                    <a:lnTo>
                      <a:pt x="110" y="158"/>
                    </a:lnTo>
                    <a:lnTo>
                      <a:pt x="106" y="158"/>
                    </a:lnTo>
                    <a:lnTo>
                      <a:pt x="104" y="159"/>
                    </a:lnTo>
                    <a:lnTo>
                      <a:pt x="104" y="165"/>
                    </a:lnTo>
                    <a:lnTo>
                      <a:pt x="106" y="170"/>
                    </a:lnTo>
                    <a:lnTo>
                      <a:pt x="106" y="175"/>
                    </a:lnTo>
                    <a:lnTo>
                      <a:pt x="108" y="179"/>
                    </a:lnTo>
                    <a:lnTo>
                      <a:pt x="106" y="182"/>
                    </a:lnTo>
                    <a:lnTo>
                      <a:pt x="99" y="182"/>
                    </a:lnTo>
                    <a:lnTo>
                      <a:pt x="92" y="182"/>
                    </a:lnTo>
                    <a:lnTo>
                      <a:pt x="87" y="186"/>
                    </a:lnTo>
                    <a:lnTo>
                      <a:pt x="80" y="186"/>
                    </a:lnTo>
                    <a:lnTo>
                      <a:pt x="73" y="187"/>
                    </a:lnTo>
                    <a:lnTo>
                      <a:pt x="71" y="187"/>
                    </a:lnTo>
                    <a:lnTo>
                      <a:pt x="64" y="187"/>
                    </a:lnTo>
                    <a:lnTo>
                      <a:pt x="59" y="191"/>
                    </a:lnTo>
                    <a:lnTo>
                      <a:pt x="40" y="191"/>
                    </a:lnTo>
                    <a:lnTo>
                      <a:pt x="16" y="182"/>
                    </a:lnTo>
                    <a:lnTo>
                      <a:pt x="30" y="165"/>
                    </a:lnTo>
                    <a:lnTo>
                      <a:pt x="31" y="163"/>
                    </a:lnTo>
                    <a:lnTo>
                      <a:pt x="30" y="158"/>
                    </a:lnTo>
                    <a:lnTo>
                      <a:pt x="30" y="153"/>
                    </a:lnTo>
                    <a:lnTo>
                      <a:pt x="28" y="146"/>
                    </a:lnTo>
                    <a:lnTo>
                      <a:pt x="12" y="146"/>
                    </a:lnTo>
                    <a:lnTo>
                      <a:pt x="12" y="140"/>
                    </a:lnTo>
                    <a:lnTo>
                      <a:pt x="9" y="137"/>
                    </a:lnTo>
                    <a:lnTo>
                      <a:pt x="12" y="133"/>
                    </a:lnTo>
                    <a:lnTo>
                      <a:pt x="7" y="125"/>
                    </a:lnTo>
                    <a:lnTo>
                      <a:pt x="4" y="118"/>
                    </a:lnTo>
                    <a:lnTo>
                      <a:pt x="4" y="113"/>
                    </a:lnTo>
                    <a:lnTo>
                      <a:pt x="9" y="106"/>
                    </a:lnTo>
                    <a:lnTo>
                      <a:pt x="7" y="106"/>
                    </a:lnTo>
                    <a:lnTo>
                      <a:pt x="4" y="104"/>
                    </a:lnTo>
                    <a:lnTo>
                      <a:pt x="4" y="100"/>
                    </a:lnTo>
                    <a:lnTo>
                      <a:pt x="0" y="95"/>
                    </a:lnTo>
                    <a:lnTo>
                      <a:pt x="0" y="93"/>
                    </a:lnTo>
                    <a:lnTo>
                      <a:pt x="4" y="88"/>
                    </a:lnTo>
                    <a:lnTo>
                      <a:pt x="0" y="88"/>
                    </a:lnTo>
                    <a:lnTo>
                      <a:pt x="0" y="85"/>
                    </a:lnTo>
                    <a:lnTo>
                      <a:pt x="4" y="85"/>
                    </a:lnTo>
                    <a:lnTo>
                      <a:pt x="7" y="79"/>
                    </a:lnTo>
                    <a:lnTo>
                      <a:pt x="7" y="79"/>
                    </a:lnTo>
                    <a:lnTo>
                      <a:pt x="7" y="76"/>
                    </a:lnTo>
                    <a:lnTo>
                      <a:pt x="5" y="74"/>
                    </a:lnTo>
                    <a:lnTo>
                      <a:pt x="7" y="73"/>
                    </a:lnTo>
                    <a:lnTo>
                      <a:pt x="5" y="69"/>
                    </a:lnTo>
                    <a:lnTo>
                      <a:pt x="7" y="64"/>
                    </a:lnTo>
                    <a:lnTo>
                      <a:pt x="5" y="64"/>
                    </a:lnTo>
                    <a:lnTo>
                      <a:pt x="7" y="64"/>
                    </a:lnTo>
                    <a:lnTo>
                      <a:pt x="12" y="64"/>
                    </a:lnTo>
                    <a:lnTo>
                      <a:pt x="14" y="67"/>
                    </a:lnTo>
                    <a:lnTo>
                      <a:pt x="18" y="67"/>
                    </a:lnTo>
                    <a:lnTo>
                      <a:pt x="21" y="64"/>
                    </a:lnTo>
                    <a:lnTo>
                      <a:pt x="23" y="64"/>
                    </a:lnTo>
                    <a:lnTo>
                      <a:pt x="28" y="67"/>
                    </a:lnTo>
                    <a:lnTo>
                      <a:pt x="28" y="71"/>
                    </a:lnTo>
                    <a:lnTo>
                      <a:pt x="30" y="73"/>
                    </a:lnTo>
                    <a:lnTo>
                      <a:pt x="31" y="69"/>
                    </a:lnTo>
                    <a:lnTo>
                      <a:pt x="35" y="69"/>
                    </a:lnTo>
                    <a:lnTo>
                      <a:pt x="40" y="66"/>
                    </a:lnTo>
                    <a:lnTo>
                      <a:pt x="40" y="64"/>
                    </a:lnTo>
                    <a:lnTo>
                      <a:pt x="40" y="62"/>
                    </a:lnTo>
                    <a:lnTo>
                      <a:pt x="40" y="59"/>
                    </a:lnTo>
                    <a:lnTo>
                      <a:pt x="45" y="55"/>
                    </a:lnTo>
                    <a:lnTo>
                      <a:pt x="52" y="55"/>
                    </a:lnTo>
                    <a:lnTo>
                      <a:pt x="54" y="53"/>
                    </a:lnTo>
                    <a:lnTo>
                      <a:pt x="56" y="52"/>
                    </a:lnTo>
                    <a:lnTo>
                      <a:pt x="59" y="52"/>
                    </a:lnTo>
                    <a:lnTo>
                      <a:pt x="59" y="46"/>
                    </a:lnTo>
                    <a:lnTo>
                      <a:pt x="59" y="43"/>
                    </a:lnTo>
                    <a:lnTo>
                      <a:pt x="64" y="38"/>
                    </a:lnTo>
                    <a:lnTo>
                      <a:pt x="64" y="34"/>
                    </a:lnTo>
                    <a:lnTo>
                      <a:pt x="63" y="33"/>
                    </a:lnTo>
                    <a:lnTo>
                      <a:pt x="63" y="31"/>
                    </a:lnTo>
                    <a:lnTo>
                      <a:pt x="64" y="29"/>
                    </a:lnTo>
                    <a:lnTo>
                      <a:pt x="64" y="27"/>
                    </a:lnTo>
                    <a:lnTo>
                      <a:pt x="70" y="27"/>
                    </a:lnTo>
                    <a:lnTo>
                      <a:pt x="71" y="27"/>
                    </a:lnTo>
                    <a:lnTo>
                      <a:pt x="77" y="24"/>
                    </a:lnTo>
                    <a:lnTo>
                      <a:pt x="82" y="24"/>
                    </a:lnTo>
                    <a:lnTo>
                      <a:pt x="85" y="24"/>
                    </a:lnTo>
                    <a:lnTo>
                      <a:pt x="87" y="24"/>
                    </a:lnTo>
                    <a:lnTo>
                      <a:pt x="91" y="24"/>
                    </a:lnTo>
                    <a:lnTo>
                      <a:pt x="96" y="24"/>
                    </a:lnTo>
                    <a:lnTo>
                      <a:pt x="99" y="24"/>
                    </a:lnTo>
                    <a:lnTo>
                      <a:pt x="101" y="27"/>
                    </a:lnTo>
                    <a:lnTo>
                      <a:pt x="103" y="27"/>
                    </a:lnTo>
                    <a:lnTo>
                      <a:pt x="106" y="26"/>
                    </a:lnTo>
                    <a:lnTo>
                      <a:pt x="110" y="26"/>
                    </a:lnTo>
                    <a:lnTo>
                      <a:pt x="113" y="31"/>
                    </a:lnTo>
                    <a:lnTo>
                      <a:pt x="117" y="31"/>
                    </a:lnTo>
                    <a:lnTo>
                      <a:pt x="122" y="31"/>
                    </a:lnTo>
                    <a:lnTo>
                      <a:pt x="124" y="27"/>
                    </a:lnTo>
                    <a:lnTo>
                      <a:pt x="127" y="26"/>
                    </a:lnTo>
                    <a:lnTo>
                      <a:pt x="129" y="26"/>
                    </a:lnTo>
                    <a:lnTo>
                      <a:pt x="132" y="24"/>
                    </a:lnTo>
                    <a:lnTo>
                      <a:pt x="132" y="24"/>
                    </a:lnTo>
                    <a:lnTo>
                      <a:pt x="134" y="27"/>
                    </a:lnTo>
                    <a:lnTo>
                      <a:pt x="141" y="27"/>
                    </a:lnTo>
                    <a:lnTo>
                      <a:pt x="141" y="24"/>
                    </a:lnTo>
                    <a:lnTo>
                      <a:pt x="139" y="24"/>
                    </a:lnTo>
                    <a:lnTo>
                      <a:pt x="139" y="20"/>
                    </a:lnTo>
                    <a:lnTo>
                      <a:pt x="143" y="19"/>
                    </a:lnTo>
                    <a:lnTo>
                      <a:pt x="144" y="19"/>
                    </a:lnTo>
                    <a:lnTo>
                      <a:pt x="146" y="19"/>
                    </a:lnTo>
                    <a:lnTo>
                      <a:pt x="146" y="19"/>
                    </a:lnTo>
                    <a:lnTo>
                      <a:pt x="150" y="19"/>
                    </a:lnTo>
                    <a:lnTo>
                      <a:pt x="151" y="15"/>
                    </a:lnTo>
                    <a:lnTo>
                      <a:pt x="151" y="10"/>
                    </a:lnTo>
                    <a:lnTo>
                      <a:pt x="151" y="10"/>
                    </a:lnTo>
                    <a:lnTo>
                      <a:pt x="155" y="6"/>
                    </a:lnTo>
                    <a:lnTo>
                      <a:pt x="155" y="1"/>
                    </a:lnTo>
                    <a:lnTo>
                      <a:pt x="157" y="0"/>
                    </a:lnTo>
                    <a:lnTo>
                      <a:pt x="160" y="0"/>
                    </a:lnTo>
                    <a:lnTo>
                      <a:pt x="164" y="1"/>
                    </a:lnTo>
                    <a:lnTo>
                      <a:pt x="167" y="3"/>
                    </a:lnTo>
                    <a:lnTo>
                      <a:pt x="167" y="5"/>
                    </a:lnTo>
                    <a:lnTo>
                      <a:pt x="167" y="10"/>
                    </a:lnTo>
                    <a:lnTo>
                      <a:pt x="167" y="12"/>
                    </a:lnTo>
                    <a:lnTo>
                      <a:pt x="170" y="12"/>
                    </a:lnTo>
                    <a:lnTo>
                      <a:pt x="172" y="15"/>
                    </a:lnTo>
                    <a:lnTo>
                      <a:pt x="172" y="19"/>
                    </a:lnTo>
                    <a:lnTo>
                      <a:pt x="172" y="24"/>
                    </a:lnTo>
                    <a:lnTo>
                      <a:pt x="172" y="31"/>
                    </a:lnTo>
                    <a:lnTo>
                      <a:pt x="176" y="34"/>
                    </a:lnTo>
                    <a:lnTo>
                      <a:pt x="176" y="36"/>
                    </a:lnTo>
                    <a:lnTo>
                      <a:pt x="179" y="38"/>
                    </a:lnTo>
                    <a:lnTo>
                      <a:pt x="183" y="38"/>
                    </a:lnTo>
                    <a:lnTo>
                      <a:pt x="186" y="34"/>
                    </a:lnTo>
                    <a:lnTo>
                      <a:pt x="186" y="33"/>
                    </a:lnTo>
                    <a:lnTo>
                      <a:pt x="191" y="31"/>
                    </a:lnTo>
                    <a:lnTo>
                      <a:pt x="195" y="27"/>
                    </a:lnTo>
                    <a:lnTo>
                      <a:pt x="195" y="24"/>
                    </a:lnTo>
                    <a:lnTo>
                      <a:pt x="198" y="24"/>
                    </a:lnTo>
                    <a:lnTo>
                      <a:pt x="198" y="24"/>
                    </a:lnTo>
                    <a:lnTo>
                      <a:pt x="198" y="2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55" name="Freeform 56">
                <a:extLst>
                  <a:ext uri="{FF2B5EF4-FFF2-40B4-BE49-F238E27FC236}">
                    <a16:creationId xmlns:a16="http://schemas.microsoft.com/office/drawing/2014/main" id="{2E039C78-9F95-AD2C-062E-FA71A158ED71}"/>
                  </a:ext>
                </a:extLst>
              </p:cNvPr>
              <p:cNvSpPr>
                <a:spLocks noEditPoints="1"/>
              </p:cNvSpPr>
              <p:nvPr/>
            </p:nvSpPr>
            <p:spPr bwMode="auto">
              <a:xfrm>
                <a:off x="5599082" y="3032123"/>
                <a:ext cx="146049" cy="125412"/>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56" name="Freeform 57">
                <a:extLst>
                  <a:ext uri="{FF2B5EF4-FFF2-40B4-BE49-F238E27FC236}">
                    <a16:creationId xmlns:a16="http://schemas.microsoft.com/office/drawing/2014/main" id="{F472C3C0-422E-0D56-C299-C9D45D7C5435}"/>
                  </a:ext>
                </a:extLst>
              </p:cNvPr>
              <p:cNvSpPr>
                <a:spLocks noEditPoints="1"/>
              </p:cNvSpPr>
              <p:nvPr/>
            </p:nvSpPr>
            <p:spPr bwMode="auto">
              <a:xfrm>
                <a:off x="5599082" y="3032123"/>
                <a:ext cx="146049" cy="125412"/>
              </a:xfrm>
              <a:custGeom>
                <a:avLst/>
                <a:gdLst/>
                <a:ahLst/>
                <a:cxnLst>
                  <a:cxn ang="0">
                    <a:pos x="2" y="14"/>
                  </a:cxn>
                  <a:cxn ang="0">
                    <a:pos x="18" y="18"/>
                  </a:cxn>
                  <a:cxn ang="0">
                    <a:pos x="28" y="21"/>
                  </a:cxn>
                  <a:cxn ang="0">
                    <a:pos x="28" y="11"/>
                  </a:cxn>
                  <a:cxn ang="0">
                    <a:pos x="25" y="0"/>
                  </a:cxn>
                  <a:cxn ang="0">
                    <a:pos x="37" y="9"/>
                  </a:cxn>
                  <a:cxn ang="0">
                    <a:pos x="47" y="13"/>
                  </a:cxn>
                  <a:cxn ang="0">
                    <a:pos x="54" y="9"/>
                  </a:cxn>
                  <a:cxn ang="0">
                    <a:pos x="63" y="4"/>
                  </a:cxn>
                  <a:cxn ang="0">
                    <a:pos x="68" y="13"/>
                  </a:cxn>
                  <a:cxn ang="0">
                    <a:pos x="77" y="23"/>
                  </a:cxn>
                  <a:cxn ang="0">
                    <a:pos x="80" y="28"/>
                  </a:cxn>
                  <a:cxn ang="0">
                    <a:pos x="89" y="30"/>
                  </a:cxn>
                  <a:cxn ang="0">
                    <a:pos x="89" y="33"/>
                  </a:cxn>
                  <a:cxn ang="0">
                    <a:pos x="82" y="33"/>
                  </a:cxn>
                  <a:cxn ang="0">
                    <a:pos x="77" y="46"/>
                  </a:cxn>
                  <a:cxn ang="0">
                    <a:pos x="77" y="51"/>
                  </a:cxn>
                  <a:cxn ang="0">
                    <a:pos x="77" y="54"/>
                  </a:cxn>
                  <a:cxn ang="0">
                    <a:pos x="77" y="60"/>
                  </a:cxn>
                  <a:cxn ang="0">
                    <a:pos x="75" y="68"/>
                  </a:cxn>
                  <a:cxn ang="0">
                    <a:pos x="75" y="61"/>
                  </a:cxn>
                  <a:cxn ang="0">
                    <a:pos x="71" y="61"/>
                  </a:cxn>
                  <a:cxn ang="0">
                    <a:pos x="71" y="68"/>
                  </a:cxn>
                  <a:cxn ang="0">
                    <a:pos x="71" y="70"/>
                  </a:cxn>
                  <a:cxn ang="0">
                    <a:pos x="70" y="79"/>
                  </a:cxn>
                  <a:cxn ang="0">
                    <a:pos x="66" y="75"/>
                  </a:cxn>
                  <a:cxn ang="0">
                    <a:pos x="59" y="70"/>
                  </a:cxn>
                  <a:cxn ang="0">
                    <a:pos x="59" y="63"/>
                  </a:cxn>
                  <a:cxn ang="0">
                    <a:pos x="63" y="60"/>
                  </a:cxn>
                  <a:cxn ang="0">
                    <a:pos x="58" y="54"/>
                  </a:cxn>
                  <a:cxn ang="0">
                    <a:pos x="56" y="53"/>
                  </a:cxn>
                  <a:cxn ang="0">
                    <a:pos x="51" y="54"/>
                  </a:cxn>
                  <a:cxn ang="0">
                    <a:pos x="45" y="60"/>
                  </a:cxn>
                  <a:cxn ang="0">
                    <a:pos x="42" y="65"/>
                  </a:cxn>
                  <a:cxn ang="0">
                    <a:pos x="37" y="66"/>
                  </a:cxn>
                  <a:cxn ang="0">
                    <a:pos x="35" y="70"/>
                  </a:cxn>
                  <a:cxn ang="0">
                    <a:pos x="33" y="68"/>
                  </a:cxn>
                  <a:cxn ang="0">
                    <a:pos x="35" y="63"/>
                  </a:cxn>
                  <a:cxn ang="0">
                    <a:pos x="37" y="58"/>
                  </a:cxn>
                  <a:cxn ang="0">
                    <a:pos x="26" y="53"/>
                  </a:cxn>
                  <a:cxn ang="0">
                    <a:pos x="18" y="42"/>
                  </a:cxn>
                  <a:cxn ang="0">
                    <a:pos x="19" y="39"/>
                  </a:cxn>
                  <a:cxn ang="0">
                    <a:pos x="12" y="28"/>
                  </a:cxn>
                  <a:cxn ang="0">
                    <a:pos x="11" y="21"/>
                  </a:cxn>
                  <a:cxn ang="0">
                    <a:pos x="2" y="18"/>
                  </a:cxn>
                  <a:cxn ang="0">
                    <a:pos x="2" y="18"/>
                  </a:cxn>
                  <a:cxn ang="0">
                    <a:pos x="28" y="70"/>
                  </a:cxn>
                  <a:cxn ang="0">
                    <a:pos x="18" y="56"/>
                  </a:cxn>
                  <a:cxn ang="0">
                    <a:pos x="12" y="51"/>
                  </a:cxn>
                  <a:cxn ang="0">
                    <a:pos x="5" y="47"/>
                  </a:cxn>
                  <a:cxn ang="0">
                    <a:pos x="0" y="51"/>
                  </a:cxn>
                  <a:cxn ang="0">
                    <a:pos x="2" y="51"/>
                  </a:cxn>
                  <a:cxn ang="0">
                    <a:pos x="5" y="53"/>
                  </a:cxn>
                  <a:cxn ang="0">
                    <a:pos x="5" y="60"/>
                  </a:cxn>
                  <a:cxn ang="0">
                    <a:pos x="14" y="66"/>
                  </a:cxn>
                  <a:cxn ang="0">
                    <a:pos x="23" y="70"/>
                  </a:cxn>
                  <a:cxn ang="0">
                    <a:pos x="28" y="70"/>
                  </a:cxn>
                  <a:cxn ang="0">
                    <a:pos x="28" y="70"/>
                  </a:cxn>
                </a:cxnLst>
                <a:rect l="0" t="0" r="r" b="b"/>
                <a:pathLst>
                  <a:path w="92" h="79">
                    <a:moveTo>
                      <a:pt x="2" y="18"/>
                    </a:moveTo>
                    <a:lnTo>
                      <a:pt x="2" y="14"/>
                    </a:lnTo>
                    <a:lnTo>
                      <a:pt x="9" y="11"/>
                    </a:lnTo>
                    <a:lnTo>
                      <a:pt x="18" y="18"/>
                    </a:lnTo>
                    <a:lnTo>
                      <a:pt x="23" y="18"/>
                    </a:lnTo>
                    <a:lnTo>
                      <a:pt x="28" y="21"/>
                    </a:lnTo>
                    <a:lnTo>
                      <a:pt x="30" y="14"/>
                    </a:lnTo>
                    <a:lnTo>
                      <a:pt x="28" y="11"/>
                    </a:lnTo>
                    <a:lnTo>
                      <a:pt x="23" y="9"/>
                    </a:lnTo>
                    <a:lnTo>
                      <a:pt x="25" y="0"/>
                    </a:lnTo>
                    <a:lnTo>
                      <a:pt x="30" y="4"/>
                    </a:lnTo>
                    <a:lnTo>
                      <a:pt x="37" y="9"/>
                    </a:lnTo>
                    <a:lnTo>
                      <a:pt x="40" y="13"/>
                    </a:lnTo>
                    <a:lnTo>
                      <a:pt x="47" y="13"/>
                    </a:lnTo>
                    <a:lnTo>
                      <a:pt x="49" y="11"/>
                    </a:lnTo>
                    <a:lnTo>
                      <a:pt x="54" y="9"/>
                    </a:lnTo>
                    <a:lnTo>
                      <a:pt x="59" y="0"/>
                    </a:lnTo>
                    <a:lnTo>
                      <a:pt x="63" y="4"/>
                    </a:lnTo>
                    <a:lnTo>
                      <a:pt x="68" y="9"/>
                    </a:lnTo>
                    <a:lnTo>
                      <a:pt x="68" y="13"/>
                    </a:lnTo>
                    <a:lnTo>
                      <a:pt x="71" y="18"/>
                    </a:lnTo>
                    <a:lnTo>
                      <a:pt x="77" y="23"/>
                    </a:lnTo>
                    <a:lnTo>
                      <a:pt x="77" y="26"/>
                    </a:lnTo>
                    <a:lnTo>
                      <a:pt x="80" y="28"/>
                    </a:lnTo>
                    <a:lnTo>
                      <a:pt x="84" y="28"/>
                    </a:lnTo>
                    <a:lnTo>
                      <a:pt x="89" y="30"/>
                    </a:lnTo>
                    <a:lnTo>
                      <a:pt x="92" y="33"/>
                    </a:lnTo>
                    <a:lnTo>
                      <a:pt x="89" y="33"/>
                    </a:lnTo>
                    <a:lnTo>
                      <a:pt x="87" y="33"/>
                    </a:lnTo>
                    <a:lnTo>
                      <a:pt x="82" y="33"/>
                    </a:lnTo>
                    <a:lnTo>
                      <a:pt x="77" y="40"/>
                    </a:lnTo>
                    <a:lnTo>
                      <a:pt x="77" y="46"/>
                    </a:lnTo>
                    <a:lnTo>
                      <a:pt x="77" y="47"/>
                    </a:lnTo>
                    <a:lnTo>
                      <a:pt x="77" y="51"/>
                    </a:lnTo>
                    <a:lnTo>
                      <a:pt x="77" y="53"/>
                    </a:lnTo>
                    <a:lnTo>
                      <a:pt x="77" y="54"/>
                    </a:lnTo>
                    <a:lnTo>
                      <a:pt x="77" y="58"/>
                    </a:lnTo>
                    <a:lnTo>
                      <a:pt x="77" y="60"/>
                    </a:lnTo>
                    <a:lnTo>
                      <a:pt x="77" y="65"/>
                    </a:lnTo>
                    <a:lnTo>
                      <a:pt x="75" y="68"/>
                    </a:lnTo>
                    <a:lnTo>
                      <a:pt x="75" y="66"/>
                    </a:lnTo>
                    <a:lnTo>
                      <a:pt x="75" y="61"/>
                    </a:lnTo>
                    <a:lnTo>
                      <a:pt x="73" y="60"/>
                    </a:lnTo>
                    <a:lnTo>
                      <a:pt x="71" y="61"/>
                    </a:lnTo>
                    <a:lnTo>
                      <a:pt x="70" y="63"/>
                    </a:lnTo>
                    <a:lnTo>
                      <a:pt x="71" y="68"/>
                    </a:lnTo>
                    <a:lnTo>
                      <a:pt x="71" y="70"/>
                    </a:lnTo>
                    <a:lnTo>
                      <a:pt x="71" y="70"/>
                    </a:lnTo>
                    <a:lnTo>
                      <a:pt x="71" y="79"/>
                    </a:lnTo>
                    <a:lnTo>
                      <a:pt x="70" y="79"/>
                    </a:lnTo>
                    <a:lnTo>
                      <a:pt x="68" y="79"/>
                    </a:lnTo>
                    <a:lnTo>
                      <a:pt x="66" y="75"/>
                    </a:lnTo>
                    <a:lnTo>
                      <a:pt x="63" y="75"/>
                    </a:lnTo>
                    <a:lnTo>
                      <a:pt x="59" y="70"/>
                    </a:lnTo>
                    <a:lnTo>
                      <a:pt x="63" y="65"/>
                    </a:lnTo>
                    <a:lnTo>
                      <a:pt x="59" y="63"/>
                    </a:lnTo>
                    <a:lnTo>
                      <a:pt x="59" y="61"/>
                    </a:lnTo>
                    <a:lnTo>
                      <a:pt x="63" y="60"/>
                    </a:lnTo>
                    <a:lnTo>
                      <a:pt x="59" y="56"/>
                    </a:lnTo>
                    <a:lnTo>
                      <a:pt x="58" y="54"/>
                    </a:lnTo>
                    <a:lnTo>
                      <a:pt x="56" y="54"/>
                    </a:lnTo>
                    <a:lnTo>
                      <a:pt x="56" y="53"/>
                    </a:lnTo>
                    <a:lnTo>
                      <a:pt x="54" y="53"/>
                    </a:lnTo>
                    <a:lnTo>
                      <a:pt x="51" y="54"/>
                    </a:lnTo>
                    <a:lnTo>
                      <a:pt x="47" y="56"/>
                    </a:lnTo>
                    <a:lnTo>
                      <a:pt x="45" y="60"/>
                    </a:lnTo>
                    <a:lnTo>
                      <a:pt x="45" y="60"/>
                    </a:lnTo>
                    <a:lnTo>
                      <a:pt x="42" y="65"/>
                    </a:lnTo>
                    <a:lnTo>
                      <a:pt x="40" y="65"/>
                    </a:lnTo>
                    <a:lnTo>
                      <a:pt x="37" y="66"/>
                    </a:lnTo>
                    <a:lnTo>
                      <a:pt x="37" y="68"/>
                    </a:lnTo>
                    <a:lnTo>
                      <a:pt x="35" y="70"/>
                    </a:lnTo>
                    <a:lnTo>
                      <a:pt x="33" y="68"/>
                    </a:lnTo>
                    <a:lnTo>
                      <a:pt x="33" y="68"/>
                    </a:lnTo>
                    <a:lnTo>
                      <a:pt x="33" y="65"/>
                    </a:lnTo>
                    <a:lnTo>
                      <a:pt x="35" y="63"/>
                    </a:lnTo>
                    <a:lnTo>
                      <a:pt x="31" y="58"/>
                    </a:lnTo>
                    <a:lnTo>
                      <a:pt x="37" y="58"/>
                    </a:lnTo>
                    <a:lnTo>
                      <a:pt x="31" y="53"/>
                    </a:lnTo>
                    <a:lnTo>
                      <a:pt x="26" y="53"/>
                    </a:lnTo>
                    <a:lnTo>
                      <a:pt x="19" y="51"/>
                    </a:lnTo>
                    <a:lnTo>
                      <a:pt x="18" y="42"/>
                    </a:lnTo>
                    <a:lnTo>
                      <a:pt x="19" y="42"/>
                    </a:lnTo>
                    <a:lnTo>
                      <a:pt x="19" y="39"/>
                    </a:lnTo>
                    <a:lnTo>
                      <a:pt x="12" y="32"/>
                    </a:lnTo>
                    <a:lnTo>
                      <a:pt x="12" y="28"/>
                    </a:lnTo>
                    <a:lnTo>
                      <a:pt x="14" y="25"/>
                    </a:lnTo>
                    <a:lnTo>
                      <a:pt x="11" y="21"/>
                    </a:lnTo>
                    <a:lnTo>
                      <a:pt x="5" y="20"/>
                    </a:lnTo>
                    <a:lnTo>
                      <a:pt x="2" y="18"/>
                    </a:lnTo>
                    <a:lnTo>
                      <a:pt x="2" y="18"/>
                    </a:lnTo>
                    <a:lnTo>
                      <a:pt x="2" y="18"/>
                    </a:lnTo>
                    <a:lnTo>
                      <a:pt x="2" y="18"/>
                    </a:lnTo>
                    <a:close/>
                    <a:moveTo>
                      <a:pt x="28" y="70"/>
                    </a:moveTo>
                    <a:lnTo>
                      <a:pt x="23" y="56"/>
                    </a:lnTo>
                    <a:lnTo>
                      <a:pt x="18" y="56"/>
                    </a:lnTo>
                    <a:lnTo>
                      <a:pt x="14" y="51"/>
                    </a:lnTo>
                    <a:lnTo>
                      <a:pt x="12" y="51"/>
                    </a:lnTo>
                    <a:lnTo>
                      <a:pt x="9" y="51"/>
                    </a:lnTo>
                    <a:lnTo>
                      <a:pt x="5" y="47"/>
                    </a:lnTo>
                    <a:lnTo>
                      <a:pt x="2" y="51"/>
                    </a:lnTo>
                    <a:lnTo>
                      <a:pt x="0" y="51"/>
                    </a:lnTo>
                    <a:lnTo>
                      <a:pt x="2" y="51"/>
                    </a:lnTo>
                    <a:lnTo>
                      <a:pt x="2" y="51"/>
                    </a:lnTo>
                    <a:lnTo>
                      <a:pt x="5" y="53"/>
                    </a:lnTo>
                    <a:lnTo>
                      <a:pt x="5" y="53"/>
                    </a:lnTo>
                    <a:lnTo>
                      <a:pt x="9" y="56"/>
                    </a:lnTo>
                    <a:lnTo>
                      <a:pt x="5" y="60"/>
                    </a:lnTo>
                    <a:lnTo>
                      <a:pt x="14" y="63"/>
                    </a:lnTo>
                    <a:lnTo>
                      <a:pt x="14" y="66"/>
                    </a:lnTo>
                    <a:lnTo>
                      <a:pt x="19" y="68"/>
                    </a:lnTo>
                    <a:lnTo>
                      <a:pt x="23" y="70"/>
                    </a:lnTo>
                    <a:lnTo>
                      <a:pt x="28" y="70"/>
                    </a:lnTo>
                    <a:lnTo>
                      <a:pt x="28" y="70"/>
                    </a:lnTo>
                    <a:lnTo>
                      <a:pt x="28" y="70"/>
                    </a:lnTo>
                    <a:lnTo>
                      <a:pt x="28" y="7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57" name="Freeform 58">
                <a:extLst>
                  <a:ext uri="{FF2B5EF4-FFF2-40B4-BE49-F238E27FC236}">
                    <a16:creationId xmlns:a16="http://schemas.microsoft.com/office/drawing/2014/main" id="{60A168F8-EBCE-9576-50E7-4C46CC852CC1}"/>
                  </a:ext>
                </a:extLst>
              </p:cNvPr>
              <p:cNvSpPr>
                <a:spLocks/>
              </p:cNvSpPr>
              <p:nvPr/>
            </p:nvSpPr>
            <p:spPr bwMode="auto">
              <a:xfrm>
                <a:off x="5583208" y="3113085"/>
                <a:ext cx="557209" cy="441325"/>
              </a:xfrm>
              <a:custGeom>
                <a:avLst/>
                <a:gdLst/>
                <a:ahLst/>
                <a:cxnLst>
                  <a:cxn ang="0">
                    <a:pos x="17" y="3"/>
                  </a:cxn>
                  <a:cxn ang="0">
                    <a:pos x="33" y="17"/>
                  </a:cxn>
                  <a:cxn ang="0">
                    <a:pos x="45" y="17"/>
                  </a:cxn>
                  <a:cxn ang="0">
                    <a:pos x="54" y="7"/>
                  </a:cxn>
                  <a:cxn ang="0">
                    <a:pos x="66" y="0"/>
                  </a:cxn>
                  <a:cxn ang="0">
                    <a:pos x="69" y="9"/>
                  </a:cxn>
                  <a:cxn ang="0">
                    <a:pos x="78" y="22"/>
                  </a:cxn>
                  <a:cxn ang="0">
                    <a:pos x="85" y="29"/>
                  </a:cxn>
                  <a:cxn ang="0">
                    <a:pos x="92" y="45"/>
                  </a:cxn>
                  <a:cxn ang="0">
                    <a:pos x="109" y="45"/>
                  </a:cxn>
                  <a:cxn ang="0">
                    <a:pos x="135" y="59"/>
                  </a:cxn>
                  <a:cxn ang="0">
                    <a:pos x="174" y="57"/>
                  </a:cxn>
                  <a:cxn ang="0">
                    <a:pos x="182" y="40"/>
                  </a:cxn>
                  <a:cxn ang="0">
                    <a:pos x="205" y="26"/>
                  </a:cxn>
                  <a:cxn ang="0">
                    <a:pos x="222" y="26"/>
                  </a:cxn>
                  <a:cxn ang="0">
                    <a:pos x="248" y="35"/>
                  </a:cxn>
                  <a:cxn ang="0">
                    <a:pos x="264" y="45"/>
                  </a:cxn>
                  <a:cxn ang="0">
                    <a:pos x="293" y="62"/>
                  </a:cxn>
                  <a:cxn ang="0">
                    <a:pos x="293" y="78"/>
                  </a:cxn>
                  <a:cxn ang="0">
                    <a:pos x="295" y="90"/>
                  </a:cxn>
                  <a:cxn ang="0">
                    <a:pos x="288" y="102"/>
                  </a:cxn>
                  <a:cxn ang="0">
                    <a:pos x="297" y="115"/>
                  </a:cxn>
                  <a:cxn ang="0">
                    <a:pos x="297" y="144"/>
                  </a:cxn>
                  <a:cxn ang="0">
                    <a:pos x="318" y="165"/>
                  </a:cxn>
                  <a:cxn ang="0">
                    <a:pos x="314" y="207"/>
                  </a:cxn>
                  <a:cxn ang="0">
                    <a:pos x="333" y="215"/>
                  </a:cxn>
                  <a:cxn ang="0">
                    <a:pos x="340" y="233"/>
                  </a:cxn>
                  <a:cxn ang="0">
                    <a:pos x="347" y="247"/>
                  </a:cxn>
                  <a:cxn ang="0">
                    <a:pos x="326" y="255"/>
                  </a:cxn>
                  <a:cxn ang="0">
                    <a:pos x="326" y="275"/>
                  </a:cxn>
                  <a:cxn ang="0">
                    <a:pos x="311" y="275"/>
                  </a:cxn>
                  <a:cxn ang="0">
                    <a:pos x="304" y="273"/>
                  </a:cxn>
                  <a:cxn ang="0">
                    <a:pos x="278" y="269"/>
                  </a:cxn>
                  <a:cxn ang="0">
                    <a:pos x="260" y="266"/>
                  </a:cxn>
                  <a:cxn ang="0">
                    <a:pos x="245" y="252"/>
                  </a:cxn>
                  <a:cxn ang="0">
                    <a:pos x="238" y="240"/>
                  </a:cxn>
                  <a:cxn ang="0">
                    <a:pos x="220" y="242"/>
                  </a:cxn>
                  <a:cxn ang="0">
                    <a:pos x="194" y="247"/>
                  </a:cxn>
                  <a:cxn ang="0">
                    <a:pos x="179" y="242"/>
                  </a:cxn>
                  <a:cxn ang="0">
                    <a:pos x="167" y="233"/>
                  </a:cxn>
                  <a:cxn ang="0">
                    <a:pos x="149" y="228"/>
                  </a:cxn>
                  <a:cxn ang="0">
                    <a:pos x="134" y="210"/>
                  </a:cxn>
                  <a:cxn ang="0">
                    <a:pos x="132" y="207"/>
                  </a:cxn>
                  <a:cxn ang="0">
                    <a:pos x="120" y="184"/>
                  </a:cxn>
                  <a:cxn ang="0">
                    <a:pos x="107" y="184"/>
                  </a:cxn>
                  <a:cxn ang="0">
                    <a:pos x="104" y="181"/>
                  </a:cxn>
                  <a:cxn ang="0">
                    <a:pos x="101" y="188"/>
                  </a:cxn>
                  <a:cxn ang="0">
                    <a:pos x="90" y="182"/>
                  </a:cxn>
                  <a:cxn ang="0">
                    <a:pos x="81" y="160"/>
                  </a:cxn>
                  <a:cxn ang="0">
                    <a:pos x="69" y="139"/>
                  </a:cxn>
                  <a:cxn ang="0">
                    <a:pos x="47" y="130"/>
                  </a:cxn>
                  <a:cxn ang="0">
                    <a:pos x="45" y="120"/>
                  </a:cxn>
                  <a:cxn ang="0">
                    <a:pos x="38" y="111"/>
                  </a:cxn>
                  <a:cxn ang="0">
                    <a:pos x="41" y="94"/>
                  </a:cxn>
                  <a:cxn ang="0">
                    <a:pos x="45" y="82"/>
                  </a:cxn>
                  <a:cxn ang="0">
                    <a:pos x="47" y="76"/>
                  </a:cxn>
                  <a:cxn ang="0">
                    <a:pos x="28" y="71"/>
                  </a:cxn>
                  <a:cxn ang="0">
                    <a:pos x="22" y="57"/>
                  </a:cxn>
                  <a:cxn ang="0">
                    <a:pos x="15" y="49"/>
                  </a:cxn>
                  <a:cxn ang="0">
                    <a:pos x="10" y="26"/>
                  </a:cxn>
                  <a:cxn ang="0">
                    <a:pos x="3" y="10"/>
                  </a:cxn>
                  <a:cxn ang="0">
                    <a:pos x="10" y="0"/>
                  </a:cxn>
                </a:cxnLst>
                <a:rect l="0" t="0" r="r" b="b"/>
                <a:pathLst>
                  <a:path w="351" h="278">
                    <a:moveTo>
                      <a:pt x="10" y="0"/>
                    </a:moveTo>
                    <a:lnTo>
                      <a:pt x="10" y="0"/>
                    </a:lnTo>
                    <a:lnTo>
                      <a:pt x="14" y="0"/>
                    </a:lnTo>
                    <a:lnTo>
                      <a:pt x="15" y="0"/>
                    </a:lnTo>
                    <a:lnTo>
                      <a:pt x="17" y="3"/>
                    </a:lnTo>
                    <a:lnTo>
                      <a:pt x="15" y="7"/>
                    </a:lnTo>
                    <a:lnTo>
                      <a:pt x="22" y="10"/>
                    </a:lnTo>
                    <a:lnTo>
                      <a:pt x="22" y="14"/>
                    </a:lnTo>
                    <a:lnTo>
                      <a:pt x="28" y="15"/>
                    </a:lnTo>
                    <a:lnTo>
                      <a:pt x="33" y="17"/>
                    </a:lnTo>
                    <a:lnTo>
                      <a:pt x="38" y="17"/>
                    </a:lnTo>
                    <a:lnTo>
                      <a:pt x="38" y="17"/>
                    </a:lnTo>
                    <a:lnTo>
                      <a:pt x="38" y="17"/>
                    </a:lnTo>
                    <a:lnTo>
                      <a:pt x="43" y="15"/>
                    </a:lnTo>
                    <a:lnTo>
                      <a:pt x="45" y="17"/>
                    </a:lnTo>
                    <a:lnTo>
                      <a:pt x="47" y="15"/>
                    </a:lnTo>
                    <a:lnTo>
                      <a:pt x="47" y="14"/>
                    </a:lnTo>
                    <a:lnTo>
                      <a:pt x="50" y="12"/>
                    </a:lnTo>
                    <a:lnTo>
                      <a:pt x="50" y="12"/>
                    </a:lnTo>
                    <a:lnTo>
                      <a:pt x="54" y="7"/>
                    </a:lnTo>
                    <a:lnTo>
                      <a:pt x="55" y="7"/>
                    </a:lnTo>
                    <a:lnTo>
                      <a:pt x="57" y="3"/>
                    </a:lnTo>
                    <a:lnTo>
                      <a:pt x="61" y="3"/>
                    </a:lnTo>
                    <a:lnTo>
                      <a:pt x="64" y="0"/>
                    </a:lnTo>
                    <a:lnTo>
                      <a:pt x="66" y="0"/>
                    </a:lnTo>
                    <a:lnTo>
                      <a:pt x="66" y="3"/>
                    </a:lnTo>
                    <a:lnTo>
                      <a:pt x="68" y="3"/>
                    </a:lnTo>
                    <a:lnTo>
                      <a:pt x="69" y="3"/>
                    </a:lnTo>
                    <a:lnTo>
                      <a:pt x="73" y="7"/>
                    </a:lnTo>
                    <a:lnTo>
                      <a:pt x="69" y="9"/>
                    </a:lnTo>
                    <a:lnTo>
                      <a:pt x="69" y="10"/>
                    </a:lnTo>
                    <a:lnTo>
                      <a:pt x="73" y="12"/>
                    </a:lnTo>
                    <a:lnTo>
                      <a:pt x="69" y="17"/>
                    </a:lnTo>
                    <a:lnTo>
                      <a:pt x="73" y="22"/>
                    </a:lnTo>
                    <a:lnTo>
                      <a:pt x="78" y="22"/>
                    </a:lnTo>
                    <a:lnTo>
                      <a:pt x="78" y="26"/>
                    </a:lnTo>
                    <a:lnTo>
                      <a:pt x="81" y="26"/>
                    </a:lnTo>
                    <a:lnTo>
                      <a:pt x="81" y="26"/>
                    </a:lnTo>
                    <a:lnTo>
                      <a:pt x="81" y="26"/>
                    </a:lnTo>
                    <a:lnTo>
                      <a:pt x="85" y="29"/>
                    </a:lnTo>
                    <a:lnTo>
                      <a:pt x="85" y="35"/>
                    </a:lnTo>
                    <a:lnTo>
                      <a:pt x="85" y="38"/>
                    </a:lnTo>
                    <a:lnTo>
                      <a:pt x="85" y="40"/>
                    </a:lnTo>
                    <a:lnTo>
                      <a:pt x="88" y="40"/>
                    </a:lnTo>
                    <a:lnTo>
                      <a:pt x="92" y="45"/>
                    </a:lnTo>
                    <a:lnTo>
                      <a:pt x="95" y="45"/>
                    </a:lnTo>
                    <a:lnTo>
                      <a:pt x="97" y="45"/>
                    </a:lnTo>
                    <a:lnTo>
                      <a:pt x="104" y="43"/>
                    </a:lnTo>
                    <a:lnTo>
                      <a:pt x="106" y="45"/>
                    </a:lnTo>
                    <a:lnTo>
                      <a:pt x="109" y="45"/>
                    </a:lnTo>
                    <a:lnTo>
                      <a:pt x="109" y="49"/>
                    </a:lnTo>
                    <a:lnTo>
                      <a:pt x="113" y="52"/>
                    </a:lnTo>
                    <a:lnTo>
                      <a:pt x="120" y="55"/>
                    </a:lnTo>
                    <a:lnTo>
                      <a:pt x="123" y="55"/>
                    </a:lnTo>
                    <a:lnTo>
                      <a:pt x="135" y="59"/>
                    </a:lnTo>
                    <a:lnTo>
                      <a:pt x="141" y="59"/>
                    </a:lnTo>
                    <a:lnTo>
                      <a:pt x="151" y="55"/>
                    </a:lnTo>
                    <a:lnTo>
                      <a:pt x="160" y="55"/>
                    </a:lnTo>
                    <a:lnTo>
                      <a:pt x="170" y="55"/>
                    </a:lnTo>
                    <a:lnTo>
                      <a:pt x="174" y="57"/>
                    </a:lnTo>
                    <a:lnTo>
                      <a:pt x="174" y="52"/>
                    </a:lnTo>
                    <a:lnTo>
                      <a:pt x="174" y="49"/>
                    </a:lnTo>
                    <a:lnTo>
                      <a:pt x="172" y="45"/>
                    </a:lnTo>
                    <a:lnTo>
                      <a:pt x="174" y="43"/>
                    </a:lnTo>
                    <a:lnTo>
                      <a:pt x="182" y="40"/>
                    </a:lnTo>
                    <a:lnTo>
                      <a:pt x="184" y="36"/>
                    </a:lnTo>
                    <a:lnTo>
                      <a:pt x="186" y="35"/>
                    </a:lnTo>
                    <a:lnTo>
                      <a:pt x="189" y="35"/>
                    </a:lnTo>
                    <a:lnTo>
                      <a:pt x="196" y="29"/>
                    </a:lnTo>
                    <a:lnTo>
                      <a:pt x="205" y="26"/>
                    </a:lnTo>
                    <a:lnTo>
                      <a:pt x="210" y="29"/>
                    </a:lnTo>
                    <a:lnTo>
                      <a:pt x="210" y="22"/>
                    </a:lnTo>
                    <a:lnTo>
                      <a:pt x="213" y="22"/>
                    </a:lnTo>
                    <a:lnTo>
                      <a:pt x="219" y="26"/>
                    </a:lnTo>
                    <a:lnTo>
                      <a:pt x="222" y="26"/>
                    </a:lnTo>
                    <a:lnTo>
                      <a:pt x="229" y="29"/>
                    </a:lnTo>
                    <a:lnTo>
                      <a:pt x="233" y="31"/>
                    </a:lnTo>
                    <a:lnTo>
                      <a:pt x="243" y="36"/>
                    </a:lnTo>
                    <a:lnTo>
                      <a:pt x="247" y="36"/>
                    </a:lnTo>
                    <a:lnTo>
                      <a:pt x="248" y="35"/>
                    </a:lnTo>
                    <a:lnTo>
                      <a:pt x="255" y="38"/>
                    </a:lnTo>
                    <a:lnTo>
                      <a:pt x="260" y="38"/>
                    </a:lnTo>
                    <a:lnTo>
                      <a:pt x="260" y="43"/>
                    </a:lnTo>
                    <a:lnTo>
                      <a:pt x="260" y="45"/>
                    </a:lnTo>
                    <a:lnTo>
                      <a:pt x="264" y="45"/>
                    </a:lnTo>
                    <a:lnTo>
                      <a:pt x="271" y="45"/>
                    </a:lnTo>
                    <a:lnTo>
                      <a:pt x="280" y="54"/>
                    </a:lnTo>
                    <a:lnTo>
                      <a:pt x="286" y="55"/>
                    </a:lnTo>
                    <a:lnTo>
                      <a:pt x="290" y="57"/>
                    </a:lnTo>
                    <a:lnTo>
                      <a:pt x="293" y="62"/>
                    </a:lnTo>
                    <a:lnTo>
                      <a:pt x="292" y="62"/>
                    </a:lnTo>
                    <a:lnTo>
                      <a:pt x="293" y="68"/>
                    </a:lnTo>
                    <a:lnTo>
                      <a:pt x="293" y="71"/>
                    </a:lnTo>
                    <a:lnTo>
                      <a:pt x="295" y="75"/>
                    </a:lnTo>
                    <a:lnTo>
                      <a:pt x="293" y="78"/>
                    </a:lnTo>
                    <a:lnTo>
                      <a:pt x="295" y="82"/>
                    </a:lnTo>
                    <a:lnTo>
                      <a:pt x="293" y="83"/>
                    </a:lnTo>
                    <a:lnTo>
                      <a:pt x="295" y="85"/>
                    </a:lnTo>
                    <a:lnTo>
                      <a:pt x="295" y="88"/>
                    </a:lnTo>
                    <a:lnTo>
                      <a:pt x="295" y="90"/>
                    </a:lnTo>
                    <a:lnTo>
                      <a:pt x="290" y="94"/>
                    </a:lnTo>
                    <a:lnTo>
                      <a:pt x="286" y="94"/>
                    </a:lnTo>
                    <a:lnTo>
                      <a:pt x="288" y="97"/>
                    </a:lnTo>
                    <a:lnTo>
                      <a:pt x="292" y="97"/>
                    </a:lnTo>
                    <a:lnTo>
                      <a:pt x="288" y="102"/>
                    </a:lnTo>
                    <a:lnTo>
                      <a:pt x="288" y="104"/>
                    </a:lnTo>
                    <a:lnTo>
                      <a:pt x="290" y="108"/>
                    </a:lnTo>
                    <a:lnTo>
                      <a:pt x="290" y="113"/>
                    </a:lnTo>
                    <a:lnTo>
                      <a:pt x="295" y="115"/>
                    </a:lnTo>
                    <a:lnTo>
                      <a:pt x="297" y="115"/>
                    </a:lnTo>
                    <a:lnTo>
                      <a:pt x="292" y="120"/>
                    </a:lnTo>
                    <a:lnTo>
                      <a:pt x="290" y="125"/>
                    </a:lnTo>
                    <a:lnTo>
                      <a:pt x="295" y="134"/>
                    </a:lnTo>
                    <a:lnTo>
                      <a:pt x="299" y="142"/>
                    </a:lnTo>
                    <a:lnTo>
                      <a:pt x="297" y="144"/>
                    </a:lnTo>
                    <a:lnTo>
                      <a:pt x="299" y="148"/>
                    </a:lnTo>
                    <a:lnTo>
                      <a:pt x="299" y="153"/>
                    </a:lnTo>
                    <a:lnTo>
                      <a:pt x="314" y="153"/>
                    </a:lnTo>
                    <a:lnTo>
                      <a:pt x="318" y="160"/>
                    </a:lnTo>
                    <a:lnTo>
                      <a:pt x="318" y="165"/>
                    </a:lnTo>
                    <a:lnTo>
                      <a:pt x="318" y="170"/>
                    </a:lnTo>
                    <a:lnTo>
                      <a:pt x="318" y="172"/>
                    </a:lnTo>
                    <a:lnTo>
                      <a:pt x="304" y="189"/>
                    </a:lnTo>
                    <a:lnTo>
                      <a:pt x="314" y="202"/>
                    </a:lnTo>
                    <a:lnTo>
                      <a:pt x="314" y="207"/>
                    </a:lnTo>
                    <a:lnTo>
                      <a:pt x="319" y="210"/>
                    </a:lnTo>
                    <a:lnTo>
                      <a:pt x="323" y="212"/>
                    </a:lnTo>
                    <a:lnTo>
                      <a:pt x="325" y="214"/>
                    </a:lnTo>
                    <a:lnTo>
                      <a:pt x="332" y="215"/>
                    </a:lnTo>
                    <a:lnTo>
                      <a:pt x="333" y="215"/>
                    </a:lnTo>
                    <a:lnTo>
                      <a:pt x="333" y="217"/>
                    </a:lnTo>
                    <a:lnTo>
                      <a:pt x="340" y="219"/>
                    </a:lnTo>
                    <a:lnTo>
                      <a:pt x="340" y="224"/>
                    </a:lnTo>
                    <a:lnTo>
                      <a:pt x="340" y="229"/>
                    </a:lnTo>
                    <a:lnTo>
                      <a:pt x="340" y="233"/>
                    </a:lnTo>
                    <a:lnTo>
                      <a:pt x="340" y="235"/>
                    </a:lnTo>
                    <a:lnTo>
                      <a:pt x="346" y="235"/>
                    </a:lnTo>
                    <a:lnTo>
                      <a:pt x="351" y="238"/>
                    </a:lnTo>
                    <a:lnTo>
                      <a:pt x="351" y="245"/>
                    </a:lnTo>
                    <a:lnTo>
                      <a:pt x="347" y="247"/>
                    </a:lnTo>
                    <a:lnTo>
                      <a:pt x="346" y="247"/>
                    </a:lnTo>
                    <a:lnTo>
                      <a:pt x="337" y="247"/>
                    </a:lnTo>
                    <a:lnTo>
                      <a:pt x="333" y="250"/>
                    </a:lnTo>
                    <a:lnTo>
                      <a:pt x="328" y="252"/>
                    </a:lnTo>
                    <a:lnTo>
                      <a:pt x="326" y="255"/>
                    </a:lnTo>
                    <a:lnTo>
                      <a:pt x="328" y="257"/>
                    </a:lnTo>
                    <a:lnTo>
                      <a:pt x="325" y="261"/>
                    </a:lnTo>
                    <a:lnTo>
                      <a:pt x="326" y="266"/>
                    </a:lnTo>
                    <a:lnTo>
                      <a:pt x="326" y="273"/>
                    </a:lnTo>
                    <a:lnTo>
                      <a:pt x="326" y="275"/>
                    </a:lnTo>
                    <a:lnTo>
                      <a:pt x="325" y="275"/>
                    </a:lnTo>
                    <a:lnTo>
                      <a:pt x="325" y="275"/>
                    </a:lnTo>
                    <a:lnTo>
                      <a:pt x="321" y="278"/>
                    </a:lnTo>
                    <a:lnTo>
                      <a:pt x="318" y="275"/>
                    </a:lnTo>
                    <a:lnTo>
                      <a:pt x="311" y="275"/>
                    </a:lnTo>
                    <a:lnTo>
                      <a:pt x="311" y="269"/>
                    </a:lnTo>
                    <a:lnTo>
                      <a:pt x="309" y="269"/>
                    </a:lnTo>
                    <a:lnTo>
                      <a:pt x="306" y="275"/>
                    </a:lnTo>
                    <a:lnTo>
                      <a:pt x="306" y="275"/>
                    </a:lnTo>
                    <a:lnTo>
                      <a:pt x="304" y="273"/>
                    </a:lnTo>
                    <a:lnTo>
                      <a:pt x="302" y="273"/>
                    </a:lnTo>
                    <a:lnTo>
                      <a:pt x="299" y="273"/>
                    </a:lnTo>
                    <a:lnTo>
                      <a:pt x="292" y="273"/>
                    </a:lnTo>
                    <a:lnTo>
                      <a:pt x="286" y="269"/>
                    </a:lnTo>
                    <a:lnTo>
                      <a:pt x="278" y="269"/>
                    </a:lnTo>
                    <a:lnTo>
                      <a:pt x="273" y="266"/>
                    </a:lnTo>
                    <a:lnTo>
                      <a:pt x="271" y="266"/>
                    </a:lnTo>
                    <a:lnTo>
                      <a:pt x="267" y="269"/>
                    </a:lnTo>
                    <a:lnTo>
                      <a:pt x="264" y="266"/>
                    </a:lnTo>
                    <a:lnTo>
                      <a:pt x="260" y="266"/>
                    </a:lnTo>
                    <a:lnTo>
                      <a:pt x="252" y="268"/>
                    </a:lnTo>
                    <a:lnTo>
                      <a:pt x="250" y="264"/>
                    </a:lnTo>
                    <a:lnTo>
                      <a:pt x="248" y="264"/>
                    </a:lnTo>
                    <a:lnTo>
                      <a:pt x="248" y="259"/>
                    </a:lnTo>
                    <a:lnTo>
                      <a:pt x="245" y="252"/>
                    </a:lnTo>
                    <a:lnTo>
                      <a:pt x="243" y="247"/>
                    </a:lnTo>
                    <a:lnTo>
                      <a:pt x="240" y="242"/>
                    </a:lnTo>
                    <a:lnTo>
                      <a:pt x="240" y="240"/>
                    </a:lnTo>
                    <a:lnTo>
                      <a:pt x="238" y="240"/>
                    </a:lnTo>
                    <a:lnTo>
                      <a:pt x="238" y="240"/>
                    </a:lnTo>
                    <a:lnTo>
                      <a:pt x="233" y="238"/>
                    </a:lnTo>
                    <a:lnTo>
                      <a:pt x="229" y="240"/>
                    </a:lnTo>
                    <a:lnTo>
                      <a:pt x="224" y="243"/>
                    </a:lnTo>
                    <a:lnTo>
                      <a:pt x="220" y="243"/>
                    </a:lnTo>
                    <a:lnTo>
                      <a:pt x="220" y="242"/>
                    </a:lnTo>
                    <a:lnTo>
                      <a:pt x="220" y="243"/>
                    </a:lnTo>
                    <a:lnTo>
                      <a:pt x="213" y="247"/>
                    </a:lnTo>
                    <a:lnTo>
                      <a:pt x="207" y="252"/>
                    </a:lnTo>
                    <a:lnTo>
                      <a:pt x="201" y="247"/>
                    </a:lnTo>
                    <a:lnTo>
                      <a:pt x="194" y="247"/>
                    </a:lnTo>
                    <a:lnTo>
                      <a:pt x="191" y="247"/>
                    </a:lnTo>
                    <a:lnTo>
                      <a:pt x="189" y="247"/>
                    </a:lnTo>
                    <a:lnTo>
                      <a:pt x="182" y="243"/>
                    </a:lnTo>
                    <a:lnTo>
                      <a:pt x="179" y="243"/>
                    </a:lnTo>
                    <a:lnTo>
                      <a:pt x="179" y="242"/>
                    </a:lnTo>
                    <a:lnTo>
                      <a:pt x="174" y="240"/>
                    </a:lnTo>
                    <a:lnTo>
                      <a:pt x="168" y="235"/>
                    </a:lnTo>
                    <a:lnTo>
                      <a:pt x="170" y="233"/>
                    </a:lnTo>
                    <a:lnTo>
                      <a:pt x="170" y="233"/>
                    </a:lnTo>
                    <a:lnTo>
                      <a:pt x="167" y="233"/>
                    </a:lnTo>
                    <a:lnTo>
                      <a:pt x="167" y="229"/>
                    </a:lnTo>
                    <a:lnTo>
                      <a:pt x="160" y="229"/>
                    </a:lnTo>
                    <a:lnTo>
                      <a:pt x="160" y="229"/>
                    </a:lnTo>
                    <a:lnTo>
                      <a:pt x="154" y="228"/>
                    </a:lnTo>
                    <a:lnTo>
                      <a:pt x="149" y="228"/>
                    </a:lnTo>
                    <a:lnTo>
                      <a:pt x="146" y="226"/>
                    </a:lnTo>
                    <a:lnTo>
                      <a:pt x="139" y="214"/>
                    </a:lnTo>
                    <a:lnTo>
                      <a:pt x="139" y="210"/>
                    </a:lnTo>
                    <a:lnTo>
                      <a:pt x="137" y="210"/>
                    </a:lnTo>
                    <a:lnTo>
                      <a:pt x="134" y="210"/>
                    </a:lnTo>
                    <a:lnTo>
                      <a:pt x="135" y="207"/>
                    </a:lnTo>
                    <a:lnTo>
                      <a:pt x="135" y="210"/>
                    </a:lnTo>
                    <a:lnTo>
                      <a:pt x="137" y="210"/>
                    </a:lnTo>
                    <a:lnTo>
                      <a:pt x="135" y="207"/>
                    </a:lnTo>
                    <a:lnTo>
                      <a:pt x="132" y="207"/>
                    </a:lnTo>
                    <a:lnTo>
                      <a:pt x="132" y="205"/>
                    </a:lnTo>
                    <a:lnTo>
                      <a:pt x="132" y="200"/>
                    </a:lnTo>
                    <a:lnTo>
                      <a:pt x="123" y="193"/>
                    </a:lnTo>
                    <a:lnTo>
                      <a:pt x="123" y="189"/>
                    </a:lnTo>
                    <a:lnTo>
                      <a:pt x="120" y="184"/>
                    </a:lnTo>
                    <a:lnTo>
                      <a:pt x="120" y="184"/>
                    </a:lnTo>
                    <a:lnTo>
                      <a:pt x="113" y="188"/>
                    </a:lnTo>
                    <a:lnTo>
                      <a:pt x="111" y="188"/>
                    </a:lnTo>
                    <a:lnTo>
                      <a:pt x="109" y="184"/>
                    </a:lnTo>
                    <a:lnTo>
                      <a:pt x="107" y="184"/>
                    </a:lnTo>
                    <a:lnTo>
                      <a:pt x="104" y="184"/>
                    </a:lnTo>
                    <a:lnTo>
                      <a:pt x="104" y="182"/>
                    </a:lnTo>
                    <a:lnTo>
                      <a:pt x="106" y="181"/>
                    </a:lnTo>
                    <a:lnTo>
                      <a:pt x="104" y="181"/>
                    </a:lnTo>
                    <a:lnTo>
                      <a:pt x="104" y="181"/>
                    </a:lnTo>
                    <a:lnTo>
                      <a:pt x="101" y="181"/>
                    </a:lnTo>
                    <a:lnTo>
                      <a:pt x="104" y="182"/>
                    </a:lnTo>
                    <a:lnTo>
                      <a:pt x="104" y="184"/>
                    </a:lnTo>
                    <a:lnTo>
                      <a:pt x="101" y="188"/>
                    </a:lnTo>
                    <a:lnTo>
                      <a:pt x="101" y="188"/>
                    </a:lnTo>
                    <a:lnTo>
                      <a:pt x="97" y="184"/>
                    </a:lnTo>
                    <a:lnTo>
                      <a:pt x="97" y="184"/>
                    </a:lnTo>
                    <a:lnTo>
                      <a:pt x="95" y="184"/>
                    </a:lnTo>
                    <a:lnTo>
                      <a:pt x="94" y="184"/>
                    </a:lnTo>
                    <a:lnTo>
                      <a:pt x="90" y="182"/>
                    </a:lnTo>
                    <a:lnTo>
                      <a:pt x="87" y="179"/>
                    </a:lnTo>
                    <a:lnTo>
                      <a:pt x="87" y="168"/>
                    </a:lnTo>
                    <a:lnTo>
                      <a:pt x="81" y="168"/>
                    </a:lnTo>
                    <a:lnTo>
                      <a:pt x="78" y="165"/>
                    </a:lnTo>
                    <a:lnTo>
                      <a:pt x="81" y="160"/>
                    </a:lnTo>
                    <a:lnTo>
                      <a:pt x="83" y="156"/>
                    </a:lnTo>
                    <a:lnTo>
                      <a:pt x="81" y="148"/>
                    </a:lnTo>
                    <a:lnTo>
                      <a:pt x="78" y="146"/>
                    </a:lnTo>
                    <a:lnTo>
                      <a:pt x="73" y="142"/>
                    </a:lnTo>
                    <a:lnTo>
                      <a:pt x="69" y="139"/>
                    </a:lnTo>
                    <a:lnTo>
                      <a:pt x="69" y="139"/>
                    </a:lnTo>
                    <a:lnTo>
                      <a:pt x="57" y="130"/>
                    </a:lnTo>
                    <a:lnTo>
                      <a:pt x="54" y="130"/>
                    </a:lnTo>
                    <a:lnTo>
                      <a:pt x="52" y="134"/>
                    </a:lnTo>
                    <a:lnTo>
                      <a:pt x="47" y="130"/>
                    </a:lnTo>
                    <a:lnTo>
                      <a:pt x="50" y="128"/>
                    </a:lnTo>
                    <a:lnTo>
                      <a:pt x="47" y="127"/>
                    </a:lnTo>
                    <a:lnTo>
                      <a:pt x="50" y="123"/>
                    </a:lnTo>
                    <a:lnTo>
                      <a:pt x="47" y="120"/>
                    </a:lnTo>
                    <a:lnTo>
                      <a:pt x="45" y="120"/>
                    </a:lnTo>
                    <a:lnTo>
                      <a:pt x="41" y="116"/>
                    </a:lnTo>
                    <a:lnTo>
                      <a:pt x="40" y="116"/>
                    </a:lnTo>
                    <a:lnTo>
                      <a:pt x="38" y="116"/>
                    </a:lnTo>
                    <a:lnTo>
                      <a:pt x="38" y="113"/>
                    </a:lnTo>
                    <a:lnTo>
                      <a:pt x="38" y="111"/>
                    </a:lnTo>
                    <a:lnTo>
                      <a:pt x="38" y="108"/>
                    </a:lnTo>
                    <a:lnTo>
                      <a:pt x="38" y="108"/>
                    </a:lnTo>
                    <a:lnTo>
                      <a:pt x="38" y="101"/>
                    </a:lnTo>
                    <a:lnTo>
                      <a:pt x="41" y="99"/>
                    </a:lnTo>
                    <a:lnTo>
                      <a:pt x="41" y="94"/>
                    </a:lnTo>
                    <a:lnTo>
                      <a:pt x="43" y="94"/>
                    </a:lnTo>
                    <a:lnTo>
                      <a:pt x="47" y="94"/>
                    </a:lnTo>
                    <a:lnTo>
                      <a:pt x="47" y="85"/>
                    </a:lnTo>
                    <a:lnTo>
                      <a:pt x="45" y="85"/>
                    </a:lnTo>
                    <a:lnTo>
                      <a:pt x="45" y="82"/>
                    </a:lnTo>
                    <a:lnTo>
                      <a:pt x="47" y="82"/>
                    </a:lnTo>
                    <a:lnTo>
                      <a:pt x="50" y="80"/>
                    </a:lnTo>
                    <a:lnTo>
                      <a:pt x="50" y="80"/>
                    </a:lnTo>
                    <a:lnTo>
                      <a:pt x="50" y="78"/>
                    </a:lnTo>
                    <a:lnTo>
                      <a:pt x="47" y="76"/>
                    </a:lnTo>
                    <a:lnTo>
                      <a:pt x="43" y="78"/>
                    </a:lnTo>
                    <a:lnTo>
                      <a:pt x="40" y="76"/>
                    </a:lnTo>
                    <a:lnTo>
                      <a:pt x="35" y="75"/>
                    </a:lnTo>
                    <a:lnTo>
                      <a:pt x="31" y="75"/>
                    </a:lnTo>
                    <a:lnTo>
                      <a:pt x="28" y="71"/>
                    </a:lnTo>
                    <a:lnTo>
                      <a:pt x="28" y="68"/>
                    </a:lnTo>
                    <a:lnTo>
                      <a:pt x="24" y="66"/>
                    </a:lnTo>
                    <a:lnTo>
                      <a:pt x="22" y="62"/>
                    </a:lnTo>
                    <a:lnTo>
                      <a:pt x="22" y="61"/>
                    </a:lnTo>
                    <a:lnTo>
                      <a:pt x="22" y="57"/>
                    </a:lnTo>
                    <a:lnTo>
                      <a:pt x="19" y="54"/>
                    </a:lnTo>
                    <a:lnTo>
                      <a:pt x="17" y="54"/>
                    </a:lnTo>
                    <a:lnTo>
                      <a:pt x="17" y="54"/>
                    </a:lnTo>
                    <a:lnTo>
                      <a:pt x="17" y="52"/>
                    </a:lnTo>
                    <a:lnTo>
                      <a:pt x="15" y="49"/>
                    </a:lnTo>
                    <a:lnTo>
                      <a:pt x="12" y="40"/>
                    </a:lnTo>
                    <a:lnTo>
                      <a:pt x="7" y="38"/>
                    </a:lnTo>
                    <a:lnTo>
                      <a:pt x="7" y="36"/>
                    </a:lnTo>
                    <a:lnTo>
                      <a:pt x="7" y="31"/>
                    </a:lnTo>
                    <a:lnTo>
                      <a:pt x="10" y="26"/>
                    </a:lnTo>
                    <a:lnTo>
                      <a:pt x="8" y="26"/>
                    </a:lnTo>
                    <a:lnTo>
                      <a:pt x="3" y="22"/>
                    </a:lnTo>
                    <a:lnTo>
                      <a:pt x="3" y="21"/>
                    </a:lnTo>
                    <a:lnTo>
                      <a:pt x="5" y="17"/>
                    </a:lnTo>
                    <a:lnTo>
                      <a:pt x="3" y="10"/>
                    </a:lnTo>
                    <a:lnTo>
                      <a:pt x="2" y="7"/>
                    </a:lnTo>
                    <a:lnTo>
                      <a:pt x="0" y="5"/>
                    </a:lnTo>
                    <a:lnTo>
                      <a:pt x="5" y="3"/>
                    </a:lnTo>
                    <a:lnTo>
                      <a:pt x="7" y="0"/>
                    </a:lnTo>
                    <a:lnTo>
                      <a:pt x="10" y="0"/>
                    </a:lnTo>
                    <a:lnTo>
                      <a:pt x="10" y="0"/>
                    </a:lnTo>
                    <a:lnTo>
                      <a:pt x="10" y="0"/>
                    </a:lnTo>
                    <a:lnTo>
                      <a:pt x="10" y="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58" name="Freeform 59">
                <a:extLst>
                  <a:ext uri="{FF2B5EF4-FFF2-40B4-BE49-F238E27FC236}">
                    <a16:creationId xmlns:a16="http://schemas.microsoft.com/office/drawing/2014/main" id="{05431706-F4F5-A12B-925F-982821C2FD50}"/>
                  </a:ext>
                </a:extLst>
              </p:cNvPr>
              <p:cNvSpPr>
                <a:spLocks/>
              </p:cNvSpPr>
              <p:nvPr/>
            </p:nvSpPr>
            <p:spPr bwMode="auto">
              <a:xfrm>
                <a:off x="5560984" y="3057524"/>
                <a:ext cx="98425" cy="85724"/>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60" name="Freeform 60">
                <a:extLst>
                  <a:ext uri="{FF2B5EF4-FFF2-40B4-BE49-F238E27FC236}">
                    <a16:creationId xmlns:a16="http://schemas.microsoft.com/office/drawing/2014/main" id="{637E98DC-E6FF-9117-1609-62B303CE039C}"/>
                  </a:ext>
                </a:extLst>
              </p:cNvPr>
              <p:cNvSpPr>
                <a:spLocks/>
              </p:cNvSpPr>
              <p:nvPr/>
            </p:nvSpPr>
            <p:spPr bwMode="auto">
              <a:xfrm>
                <a:off x="5560984" y="3057524"/>
                <a:ext cx="98425" cy="85724"/>
              </a:xfrm>
              <a:custGeom>
                <a:avLst/>
                <a:gdLst/>
                <a:ahLst/>
                <a:cxnLst>
                  <a:cxn ang="0">
                    <a:pos x="0" y="2"/>
                  </a:cxn>
                  <a:cxn ang="0">
                    <a:pos x="5" y="2"/>
                  </a:cxn>
                  <a:cxn ang="0">
                    <a:pos x="14" y="0"/>
                  </a:cxn>
                  <a:cxn ang="0">
                    <a:pos x="16" y="0"/>
                  </a:cxn>
                  <a:cxn ang="0">
                    <a:pos x="26" y="0"/>
                  </a:cxn>
                  <a:cxn ang="0">
                    <a:pos x="29" y="2"/>
                  </a:cxn>
                  <a:cxn ang="0">
                    <a:pos x="36" y="5"/>
                  </a:cxn>
                  <a:cxn ang="0">
                    <a:pos x="40" y="7"/>
                  </a:cxn>
                  <a:cxn ang="0">
                    <a:pos x="38" y="10"/>
                  </a:cxn>
                  <a:cxn ang="0">
                    <a:pos x="38" y="16"/>
                  </a:cxn>
                  <a:cxn ang="0">
                    <a:pos x="45" y="21"/>
                  </a:cxn>
                  <a:cxn ang="0">
                    <a:pos x="45" y="24"/>
                  </a:cxn>
                  <a:cxn ang="0">
                    <a:pos x="43" y="26"/>
                  </a:cxn>
                  <a:cxn ang="0">
                    <a:pos x="45" y="33"/>
                  </a:cxn>
                  <a:cxn ang="0">
                    <a:pos x="54" y="37"/>
                  </a:cxn>
                  <a:cxn ang="0">
                    <a:pos x="59" y="37"/>
                  </a:cxn>
                  <a:cxn ang="0">
                    <a:pos x="62" y="42"/>
                  </a:cxn>
                  <a:cxn ang="0">
                    <a:pos x="59" y="42"/>
                  </a:cxn>
                  <a:cxn ang="0">
                    <a:pos x="62" y="47"/>
                  </a:cxn>
                  <a:cxn ang="0">
                    <a:pos x="59" y="49"/>
                  </a:cxn>
                  <a:cxn ang="0">
                    <a:pos x="59" y="52"/>
                  </a:cxn>
                  <a:cxn ang="0">
                    <a:pos x="54" y="54"/>
                  </a:cxn>
                  <a:cxn ang="0">
                    <a:pos x="49" y="40"/>
                  </a:cxn>
                  <a:cxn ang="0">
                    <a:pos x="43" y="40"/>
                  </a:cxn>
                  <a:cxn ang="0">
                    <a:pos x="40" y="33"/>
                  </a:cxn>
                  <a:cxn ang="0">
                    <a:pos x="38" y="33"/>
                  </a:cxn>
                  <a:cxn ang="0">
                    <a:pos x="35" y="35"/>
                  </a:cxn>
                  <a:cxn ang="0">
                    <a:pos x="31" y="31"/>
                  </a:cxn>
                  <a:cxn ang="0">
                    <a:pos x="28" y="33"/>
                  </a:cxn>
                  <a:cxn ang="0">
                    <a:pos x="26" y="33"/>
                  </a:cxn>
                  <a:cxn ang="0">
                    <a:pos x="22" y="31"/>
                  </a:cxn>
                  <a:cxn ang="0">
                    <a:pos x="22" y="28"/>
                  </a:cxn>
                  <a:cxn ang="0">
                    <a:pos x="17" y="28"/>
                  </a:cxn>
                  <a:cxn ang="0">
                    <a:pos x="12" y="28"/>
                  </a:cxn>
                  <a:cxn ang="0">
                    <a:pos x="7" y="24"/>
                  </a:cxn>
                  <a:cxn ang="0">
                    <a:pos x="7" y="17"/>
                  </a:cxn>
                  <a:cxn ang="0">
                    <a:pos x="9" y="12"/>
                  </a:cxn>
                  <a:cxn ang="0">
                    <a:pos x="7" y="7"/>
                  </a:cxn>
                  <a:cxn ang="0">
                    <a:pos x="3" y="7"/>
                  </a:cxn>
                  <a:cxn ang="0">
                    <a:pos x="3" y="5"/>
                  </a:cxn>
                  <a:cxn ang="0">
                    <a:pos x="0" y="2"/>
                  </a:cxn>
                  <a:cxn ang="0">
                    <a:pos x="0" y="2"/>
                  </a:cxn>
                  <a:cxn ang="0">
                    <a:pos x="0" y="2"/>
                  </a:cxn>
                </a:cxnLst>
                <a:rect l="0" t="0" r="r" b="b"/>
                <a:pathLst>
                  <a:path w="62" h="54">
                    <a:moveTo>
                      <a:pt x="0" y="2"/>
                    </a:moveTo>
                    <a:lnTo>
                      <a:pt x="5" y="2"/>
                    </a:lnTo>
                    <a:lnTo>
                      <a:pt x="14" y="0"/>
                    </a:lnTo>
                    <a:lnTo>
                      <a:pt x="16" y="0"/>
                    </a:lnTo>
                    <a:lnTo>
                      <a:pt x="26" y="0"/>
                    </a:lnTo>
                    <a:lnTo>
                      <a:pt x="29" y="2"/>
                    </a:lnTo>
                    <a:lnTo>
                      <a:pt x="36" y="5"/>
                    </a:lnTo>
                    <a:lnTo>
                      <a:pt x="40" y="7"/>
                    </a:lnTo>
                    <a:lnTo>
                      <a:pt x="38" y="10"/>
                    </a:lnTo>
                    <a:lnTo>
                      <a:pt x="38" y="16"/>
                    </a:lnTo>
                    <a:lnTo>
                      <a:pt x="45" y="21"/>
                    </a:lnTo>
                    <a:lnTo>
                      <a:pt x="45" y="24"/>
                    </a:lnTo>
                    <a:lnTo>
                      <a:pt x="43" y="26"/>
                    </a:lnTo>
                    <a:lnTo>
                      <a:pt x="45" y="33"/>
                    </a:lnTo>
                    <a:lnTo>
                      <a:pt x="54" y="37"/>
                    </a:lnTo>
                    <a:lnTo>
                      <a:pt x="59" y="37"/>
                    </a:lnTo>
                    <a:lnTo>
                      <a:pt x="62" y="42"/>
                    </a:lnTo>
                    <a:lnTo>
                      <a:pt x="59" y="42"/>
                    </a:lnTo>
                    <a:lnTo>
                      <a:pt x="62" y="47"/>
                    </a:lnTo>
                    <a:lnTo>
                      <a:pt x="59" y="49"/>
                    </a:lnTo>
                    <a:lnTo>
                      <a:pt x="59" y="52"/>
                    </a:lnTo>
                    <a:lnTo>
                      <a:pt x="54" y="54"/>
                    </a:lnTo>
                    <a:lnTo>
                      <a:pt x="49" y="40"/>
                    </a:lnTo>
                    <a:lnTo>
                      <a:pt x="43" y="40"/>
                    </a:lnTo>
                    <a:lnTo>
                      <a:pt x="40" y="33"/>
                    </a:lnTo>
                    <a:lnTo>
                      <a:pt x="38" y="33"/>
                    </a:lnTo>
                    <a:lnTo>
                      <a:pt x="35" y="35"/>
                    </a:lnTo>
                    <a:lnTo>
                      <a:pt x="31" y="31"/>
                    </a:lnTo>
                    <a:lnTo>
                      <a:pt x="28" y="33"/>
                    </a:lnTo>
                    <a:lnTo>
                      <a:pt x="26" y="33"/>
                    </a:lnTo>
                    <a:lnTo>
                      <a:pt x="22" y="31"/>
                    </a:lnTo>
                    <a:lnTo>
                      <a:pt x="22" y="28"/>
                    </a:lnTo>
                    <a:lnTo>
                      <a:pt x="17" y="28"/>
                    </a:lnTo>
                    <a:lnTo>
                      <a:pt x="12" y="28"/>
                    </a:lnTo>
                    <a:lnTo>
                      <a:pt x="7" y="24"/>
                    </a:lnTo>
                    <a:lnTo>
                      <a:pt x="7" y="17"/>
                    </a:lnTo>
                    <a:lnTo>
                      <a:pt x="9" y="12"/>
                    </a:lnTo>
                    <a:lnTo>
                      <a:pt x="7" y="7"/>
                    </a:lnTo>
                    <a:lnTo>
                      <a:pt x="3" y="7"/>
                    </a:lnTo>
                    <a:lnTo>
                      <a:pt x="3" y="5"/>
                    </a:lnTo>
                    <a:lnTo>
                      <a:pt x="0" y="2"/>
                    </a:lnTo>
                    <a:lnTo>
                      <a:pt x="0" y="2"/>
                    </a:lnTo>
                    <a:lnTo>
                      <a:pt x="0" y="2"/>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61" name="Freeform 61">
                <a:extLst>
                  <a:ext uri="{FF2B5EF4-FFF2-40B4-BE49-F238E27FC236}">
                    <a16:creationId xmlns:a16="http://schemas.microsoft.com/office/drawing/2014/main" id="{D90668E8-968C-FCC9-82E3-CE42C95BD545}"/>
                  </a:ext>
                </a:extLst>
              </p:cNvPr>
              <p:cNvSpPr>
                <a:spLocks noEditPoints="1"/>
              </p:cNvSpPr>
              <p:nvPr/>
            </p:nvSpPr>
            <p:spPr bwMode="auto">
              <a:xfrm>
                <a:off x="5111723" y="3032123"/>
                <a:ext cx="504823" cy="201613"/>
              </a:xfrm>
              <a:custGeom>
                <a:avLst/>
                <a:gdLst/>
                <a:ahLst/>
                <a:cxnLst>
                  <a:cxn ang="0">
                    <a:pos x="15" y="14"/>
                  </a:cxn>
                  <a:cxn ang="0">
                    <a:pos x="24" y="2"/>
                  </a:cxn>
                  <a:cxn ang="0">
                    <a:pos x="45" y="16"/>
                  </a:cxn>
                  <a:cxn ang="0">
                    <a:pos x="43" y="25"/>
                  </a:cxn>
                  <a:cxn ang="0">
                    <a:pos x="17" y="37"/>
                  </a:cxn>
                  <a:cxn ang="0">
                    <a:pos x="14" y="33"/>
                  </a:cxn>
                  <a:cxn ang="0">
                    <a:pos x="5" y="28"/>
                  </a:cxn>
                  <a:cxn ang="0">
                    <a:pos x="248" y="16"/>
                  </a:cxn>
                  <a:cxn ang="0">
                    <a:pos x="224" y="20"/>
                  </a:cxn>
                  <a:cxn ang="0">
                    <a:pos x="199" y="25"/>
                  </a:cxn>
                  <a:cxn ang="0">
                    <a:pos x="173" y="14"/>
                  </a:cxn>
                  <a:cxn ang="0">
                    <a:pos x="163" y="6"/>
                  </a:cxn>
                  <a:cxn ang="0">
                    <a:pos x="147" y="0"/>
                  </a:cxn>
                  <a:cxn ang="0">
                    <a:pos x="120" y="4"/>
                  </a:cxn>
                  <a:cxn ang="0">
                    <a:pos x="95" y="16"/>
                  </a:cxn>
                  <a:cxn ang="0">
                    <a:pos x="74" y="20"/>
                  </a:cxn>
                  <a:cxn ang="0">
                    <a:pos x="55" y="21"/>
                  </a:cxn>
                  <a:cxn ang="0">
                    <a:pos x="59" y="32"/>
                  </a:cxn>
                  <a:cxn ang="0">
                    <a:pos x="52" y="40"/>
                  </a:cxn>
                  <a:cxn ang="0">
                    <a:pos x="29" y="42"/>
                  </a:cxn>
                  <a:cxn ang="0">
                    <a:pos x="8" y="49"/>
                  </a:cxn>
                  <a:cxn ang="0">
                    <a:pos x="17" y="58"/>
                  </a:cxn>
                  <a:cxn ang="0">
                    <a:pos x="22" y="66"/>
                  </a:cxn>
                  <a:cxn ang="0">
                    <a:pos x="20" y="75"/>
                  </a:cxn>
                  <a:cxn ang="0">
                    <a:pos x="15" y="75"/>
                  </a:cxn>
                  <a:cxn ang="0">
                    <a:pos x="17" y="87"/>
                  </a:cxn>
                  <a:cxn ang="0">
                    <a:pos x="27" y="98"/>
                  </a:cxn>
                  <a:cxn ang="0">
                    <a:pos x="29" y="108"/>
                  </a:cxn>
                  <a:cxn ang="0">
                    <a:pos x="41" y="113"/>
                  </a:cxn>
                  <a:cxn ang="0">
                    <a:pos x="40" y="115"/>
                  </a:cxn>
                  <a:cxn ang="0">
                    <a:pos x="50" y="113"/>
                  </a:cxn>
                  <a:cxn ang="0">
                    <a:pos x="60" y="117"/>
                  </a:cxn>
                  <a:cxn ang="0">
                    <a:pos x="69" y="126"/>
                  </a:cxn>
                  <a:cxn ang="0">
                    <a:pos x="87" y="120"/>
                  </a:cxn>
                  <a:cxn ang="0">
                    <a:pos x="109" y="117"/>
                  </a:cxn>
                  <a:cxn ang="0">
                    <a:pos x="142" y="124"/>
                  </a:cxn>
                  <a:cxn ang="0">
                    <a:pos x="161" y="113"/>
                  </a:cxn>
                  <a:cxn ang="0">
                    <a:pos x="179" y="113"/>
                  </a:cxn>
                  <a:cxn ang="0">
                    <a:pos x="179" y="127"/>
                  </a:cxn>
                  <a:cxn ang="0">
                    <a:pos x="189" y="112"/>
                  </a:cxn>
                  <a:cxn ang="0">
                    <a:pos x="219" y="108"/>
                  </a:cxn>
                  <a:cxn ang="0">
                    <a:pos x="241" y="108"/>
                  </a:cxn>
                  <a:cxn ang="0">
                    <a:pos x="272" y="101"/>
                  </a:cxn>
                  <a:cxn ang="0">
                    <a:pos x="297" y="98"/>
                  </a:cxn>
                  <a:cxn ang="0">
                    <a:pos x="318" y="103"/>
                  </a:cxn>
                  <a:cxn ang="0">
                    <a:pos x="305" y="80"/>
                  </a:cxn>
                  <a:cxn ang="0">
                    <a:pos x="304" y="60"/>
                  </a:cxn>
                  <a:cxn ang="0">
                    <a:pos x="305" y="44"/>
                  </a:cxn>
                  <a:cxn ang="0">
                    <a:pos x="292" y="26"/>
                  </a:cxn>
                  <a:cxn ang="0">
                    <a:pos x="274" y="11"/>
                  </a:cxn>
                  <a:cxn ang="0">
                    <a:pos x="259" y="11"/>
                  </a:cxn>
                  <a:cxn ang="0">
                    <a:pos x="38" y="117"/>
                  </a:cxn>
                  <a:cxn ang="0">
                    <a:pos x="38" y="117"/>
                  </a:cxn>
                  <a:cxn ang="0">
                    <a:pos x="7" y="40"/>
                  </a:cxn>
                  <a:cxn ang="0">
                    <a:pos x="0" y="42"/>
                  </a:cxn>
                </a:cxnLst>
                <a:rect l="0" t="0" r="r" b="b"/>
                <a:pathLst>
                  <a:path w="318" h="127">
                    <a:moveTo>
                      <a:pt x="5" y="28"/>
                    </a:moveTo>
                    <a:lnTo>
                      <a:pt x="8" y="28"/>
                    </a:lnTo>
                    <a:lnTo>
                      <a:pt x="10" y="25"/>
                    </a:lnTo>
                    <a:lnTo>
                      <a:pt x="10" y="20"/>
                    </a:lnTo>
                    <a:lnTo>
                      <a:pt x="15" y="16"/>
                    </a:lnTo>
                    <a:lnTo>
                      <a:pt x="15" y="14"/>
                    </a:lnTo>
                    <a:lnTo>
                      <a:pt x="12" y="13"/>
                    </a:lnTo>
                    <a:lnTo>
                      <a:pt x="12" y="7"/>
                    </a:lnTo>
                    <a:lnTo>
                      <a:pt x="15" y="4"/>
                    </a:lnTo>
                    <a:lnTo>
                      <a:pt x="19" y="4"/>
                    </a:lnTo>
                    <a:lnTo>
                      <a:pt x="20" y="2"/>
                    </a:lnTo>
                    <a:lnTo>
                      <a:pt x="24" y="2"/>
                    </a:lnTo>
                    <a:lnTo>
                      <a:pt x="29" y="6"/>
                    </a:lnTo>
                    <a:lnTo>
                      <a:pt x="31" y="4"/>
                    </a:lnTo>
                    <a:lnTo>
                      <a:pt x="34" y="4"/>
                    </a:lnTo>
                    <a:lnTo>
                      <a:pt x="36" y="11"/>
                    </a:lnTo>
                    <a:lnTo>
                      <a:pt x="41" y="16"/>
                    </a:lnTo>
                    <a:lnTo>
                      <a:pt x="45" y="16"/>
                    </a:lnTo>
                    <a:lnTo>
                      <a:pt x="50" y="20"/>
                    </a:lnTo>
                    <a:lnTo>
                      <a:pt x="52" y="21"/>
                    </a:lnTo>
                    <a:lnTo>
                      <a:pt x="52" y="25"/>
                    </a:lnTo>
                    <a:lnTo>
                      <a:pt x="50" y="26"/>
                    </a:lnTo>
                    <a:lnTo>
                      <a:pt x="45" y="26"/>
                    </a:lnTo>
                    <a:lnTo>
                      <a:pt x="43" y="25"/>
                    </a:lnTo>
                    <a:lnTo>
                      <a:pt x="40" y="25"/>
                    </a:lnTo>
                    <a:lnTo>
                      <a:pt x="38" y="26"/>
                    </a:lnTo>
                    <a:lnTo>
                      <a:pt x="31" y="26"/>
                    </a:lnTo>
                    <a:lnTo>
                      <a:pt x="27" y="28"/>
                    </a:lnTo>
                    <a:lnTo>
                      <a:pt x="27" y="32"/>
                    </a:lnTo>
                    <a:lnTo>
                      <a:pt x="17" y="37"/>
                    </a:lnTo>
                    <a:lnTo>
                      <a:pt x="10" y="44"/>
                    </a:lnTo>
                    <a:lnTo>
                      <a:pt x="10" y="40"/>
                    </a:lnTo>
                    <a:lnTo>
                      <a:pt x="12" y="35"/>
                    </a:lnTo>
                    <a:lnTo>
                      <a:pt x="14" y="35"/>
                    </a:lnTo>
                    <a:lnTo>
                      <a:pt x="17" y="33"/>
                    </a:lnTo>
                    <a:lnTo>
                      <a:pt x="14" y="33"/>
                    </a:lnTo>
                    <a:lnTo>
                      <a:pt x="12" y="33"/>
                    </a:lnTo>
                    <a:lnTo>
                      <a:pt x="10" y="33"/>
                    </a:lnTo>
                    <a:lnTo>
                      <a:pt x="7" y="32"/>
                    </a:lnTo>
                    <a:lnTo>
                      <a:pt x="5" y="28"/>
                    </a:lnTo>
                    <a:lnTo>
                      <a:pt x="5" y="28"/>
                    </a:lnTo>
                    <a:lnTo>
                      <a:pt x="5" y="28"/>
                    </a:lnTo>
                    <a:lnTo>
                      <a:pt x="5" y="28"/>
                    </a:lnTo>
                    <a:lnTo>
                      <a:pt x="5" y="28"/>
                    </a:lnTo>
                    <a:close/>
                    <a:moveTo>
                      <a:pt x="255" y="7"/>
                    </a:moveTo>
                    <a:lnTo>
                      <a:pt x="255" y="9"/>
                    </a:lnTo>
                    <a:lnTo>
                      <a:pt x="253" y="14"/>
                    </a:lnTo>
                    <a:lnTo>
                      <a:pt x="248" y="16"/>
                    </a:lnTo>
                    <a:lnTo>
                      <a:pt x="243" y="20"/>
                    </a:lnTo>
                    <a:lnTo>
                      <a:pt x="241" y="21"/>
                    </a:lnTo>
                    <a:lnTo>
                      <a:pt x="236" y="21"/>
                    </a:lnTo>
                    <a:lnTo>
                      <a:pt x="232" y="25"/>
                    </a:lnTo>
                    <a:lnTo>
                      <a:pt x="227" y="21"/>
                    </a:lnTo>
                    <a:lnTo>
                      <a:pt x="224" y="20"/>
                    </a:lnTo>
                    <a:lnTo>
                      <a:pt x="222" y="20"/>
                    </a:lnTo>
                    <a:lnTo>
                      <a:pt x="222" y="20"/>
                    </a:lnTo>
                    <a:lnTo>
                      <a:pt x="219" y="20"/>
                    </a:lnTo>
                    <a:lnTo>
                      <a:pt x="213" y="21"/>
                    </a:lnTo>
                    <a:lnTo>
                      <a:pt x="205" y="25"/>
                    </a:lnTo>
                    <a:lnTo>
                      <a:pt x="199" y="25"/>
                    </a:lnTo>
                    <a:lnTo>
                      <a:pt x="196" y="20"/>
                    </a:lnTo>
                    <a:lnTo>
                      <a:pt x="193" y="21"/>
                    </a:lnTo>
                    <a:lnTo>
                      <a:pt x="186" y="20"/>
                    </a:lnTo>
                    <a:lnTo>
                      <a:pt x="182" y="20"/>
                    </a:lnTo>
                    <a:lnTo>
                      <a:pt x="179" y="14"/>
                    </a:lnTo>
                    <a:lnTo>
                      <a:pt x="173" y="14"/>
                    </a:lnTo>
                    <a:lnTo>
                      <a:pt x="173" y="16"/>
                    </a:lnTo>
                    <a:lnTo>
                      <a:pt x="172" y="16"/>
                    </a:lnTo>
                    <a:lnTo>
                      <a:pt x="168" y="13"/>
                    </a:lnTo>
                    <a:lnTo>
                      <a:pt x="166" y="7"/>
                    </a:lnTo>
                    <a:lnTo>
                      <a:pt x="165" y="6"/>
                    </a:lnTo>
                    <a:lnTo>
                      <a:pt x="163" y="6"/>
                    </a:lnTo>
                    <a:lnTo>
                      <a:pt x="159" y="11"/>
                    </a:lnTo>
                    <a:lnTo>
                      <a:pt x="156" y="9"/>
                    </a:lnTo>
                    <a:lnTo>
                      <a:pt x="154" y="11"/>
                    </a:lnTo>
                    <a:lnTo>
                      <a:pt x="149" y="4"/>
                    </a:lnTo>
                    <a:lnTo>
                      <a:pt x="149" y="0"/>
                    </a:lnTo>
                    <a:lnTo>
                      <a:pt x="147" y="0"/>
                    </a:lnTo>
                    <a:lnTo>
                      <a:pt x="144" y="2"/>
                    </a:lnTo>
                    <a:lnTo>
                      <a:pt x="139" y="2"/>
                    </a:lnTo>
                    <a:lnTo>
                      <a:pt x="135" y="2"/>
                    </a:lnTo>
                    <a:lnTo>
                      <a:pt x="132" y="2"/>
                    </a:lnTo>
                    <a:lnTo>
                      <a:pt x="125" y="2"/>
                    </a:lnTo>
                    <a:lnTo>
                      <a:pt x="120" y="4"/>
                    </a:lnTo>
                    <a:lnTo>
                      <a:pt x="111" y="7"/>
                    </a:lnTo>
                    <a:lnTo>
                      <a:pt x="109" y="7"/>
                    </a:lnTo>
                    <a:lnTo>
                      <a:pt x="100" y="9"/>
                    </a:lnTo>
                    <a:lnTo>
                      <a:pt x="100" y="11"/>
                    </a:lnTo>
                    <a:lnTo>
                      <a:pt x="97" y="13"/>
                    </a:lnTo>
                    <a:lnTo>
                      <a:pt x="95" y="16"/>
                    </a:lnTo>
                    <a:lnTo>
                      <a:pt x="93" y="16"/>
                    </a:lnTo>
                    <a:lnTo>
                      <a:pt x="92" y="20"/>
                    </a:lnTo>
                    <a:lnTo>
                      <a:pt x="90" y="20"/>
                    </a:lnTo>
                    <a:lnTo>
                      <a:pt x="90" y="21"/>
                    </a:lnTo>
                    <a:lnTo>
                      <a:pt x="83" y="25"/>
                    </a:lnTo>
                    <a:lnTo>
                      <a:pt x="74" y="20"/>
                    </a:lnTo>
                    <a:lnTo>
                      <a:pt x="73" y="20"/>
                    </a:lnTo>
                    <a:lnTo>
                      <a:pt x="69" y="20"/>
                    </a:lnTo>
                    <a:lnTo>
                      <a:pt x="66" y="20"/>
                    </a:lnTo>
                    <a:lnTo>
                      <a:pt x="60" y="21"/>
                    </a:lnTo>
                    <a:lnTo>
                      <a:pt x="59" y="20"/>
                    </a:lnTo>
                    <a:lnTo>
                      <a:pt x="55" y="21"/>
                    </a:lnTo>
                    <a:lnTo>
                      <a:pt x="55" y="25"/>
                    </a:lnTo>
                    <a:lnTo>
                      <a:pt x="55" y="30"/>
                    </a:lnTo>
                    <a:lnTo>
                      <a:pt x="60" y="30"/>
                    </a:lnTo>
                    <a:lnTo>
                      <a:pt x="66" y="30"/>
                    </a:lnTo>
                    <a:lnTo>
                      <a:pt x="64" y="32"/>
                    </a:lnTo>
                    <a:lnTo>
                      <a:pt x="59" y="32"/>
                    </a:lnTo>
                    <a:lnTo>
                      <a:pt x="50" y="33"/>
                    </a:lnTo>
                    <a:lnTo>
                      <a:pt x="50" y="37"/>
                    </a:lnTo>
                    <a:lnTo>
                      <a:pt x="50" y="39"/>
                    </a:lnTo>
                    <a:lnTo>
                      <a:pt x="55" y="37"/>
                    </a:lnTo>
                    <a:lnTo>
                      <a:pt x="55" y="40"/>
                    </a:lnTo>
                    <a:lnTo>
                      <a:pt x="52" y="40"/>
                    </a:lnTo>
                    <a:lnTo>
                      <a:pt x="45" y="40"/>
                    </a:lnTo>
                    <a:lnTo>
                      <a:pt x="41" y="39"/>
                    </a:lnTo>
                    <a:lnTo>
                      <a:pt x="38" y="40"/>
                    </a:lnTo>
                    <a:lnTo>
                      <a:pt x="34" y="39"/>
                    </a:lnTo>
                    <a:lnTo>
                      <a:pt x="33" y="39"/>
                    </a:lnTo>
                    <a:lnTo>
                      <a:pt x="29" y="42"/>
                    </a:lnTo>
                    <a:lnTo>
                      <a:pt x="27" y="42"/>
                    </a:lnTo>
                    <a:lnTo>
                      <a:pt x="24" y="39"/>
                    </a:lnTo>
                    <a:lnTo>
                      <a:pt x="20" y="39"/>
                    </a:lnTo>
                    <a:lnTo>
                      <a:pt x="12" y="44"/>
                    </a:lnTo>
                    <a:lnTo>
                      <a:pt x="10" y="47"/>
                    </a:lnTo>
                    <a:lnTo>
                      <a:pt x="8" y="49"/>
                    </a:lnTo>
                    <a:lnTo>
                      <a:pt x="10" y="51"/>
                    </a:lnTo>
                    <a:lnTo>
                      <a:pt x="10" y="54"/>
                    </a:lnTo>
                    <a:lnTo>
                      <a:pt x="8" y="56"/>
                    </a:lnTo>
                    <a:lnTo>
                      <a:pt x="10" y="60"/>
                    </a:lnTo>
                    <a:lnTo>
                      <a:pt x="15" y="58"/>
                    </a:lnTo>
                    <a:lnTo>
                      <a:pt x="17" y="58"/>
                    </a:lnTo>
                    <a:lnTo>
                      <a:pt x="20" y="56"/>
                    </a:lnTo>
                    <a:lnTo>
                      <a:pt x="24" y="58"/>
                    </a:lnTo>
                    <a:lnTo>
                      <a:pt x="20" y="61"/>
                    </a:lnTo>
                    <a:lnTo>
                      <a:pt x="20" y="63"/>
                    </a:lnTo>
                    <a:lnTo>
                      <a:pt x="22" y="66"/>
                    </a:lnTo>
                    <a:lnTo>
                      <a:pt x="22" y="66"/>
                    </a:lnTo>
                    <a:lnTo>
                      <a:pt x="22" y="70"/>
                    </a:lnTo>
                    <a:lnTo>
                      <a:pt x="22" y="70"/>
                    </a:lnTo>
                    <a:lnTo>
                      <a:pt x="24" y="70"/>
                    </a:lnTo>
                    <a:lnTo>
                      <a:pt x="27" y="70"/>
                    </a:lnTo>
                    <a:lnTo>
                      <a:pt x="24" y="72"/>
                    </a:lnTo>
                    <a:lnTo>
                      <a:pt x="20" y="75"/>
                    </a:lnTo>
                    <a:lnTo>
                      <a:pt x="22" y="75"/>
                    </a:lnTo>
                    <a:lnTo>
                      <a:pt x="24" y="75"/>
                    </a:lnTo>
                    <a:lnTo>
                      <a:pt x="22" y="79"/>
                    </a:lnTo>
                    <a:lnTo>
                      <a:pt x="20" y="80"/>
                    </a:lnTo>
                    <a:lnTo>
                      <a:pt x="19" y="80"/>
                    </a:lnTo>
                    <a:lnTo>
                      <a:pt x="15" y="75"/>
                    </a:lnTo>
                    <a:lnTo>
                      <a:pt x="15" y="75"/>
                    </a:lnTo>
                    <a:lnTo>
                      <a:pt x="14" y="79"/>
                    </a:lnTo>
                    <a:lnTo>
                      <a:pt x="15" y="82"/>
                    </a:lnTo>
                    <a:lnTo>
                      <a:pt x="14" y="84"/>
                    </a:lnTo>
                    <a:lnTo>
                      <a:pt x="14" y="86"/>
                    </a:lnTo>
                    <a:lnTo>
                      <a:pt x="17" y="87"/>
                    </a:lnTo>
                    <a:lnTo>
                      <a:pt x="19" y="86"/>
                    </a:lnTo>
                    <a:lnTo>
                      <a:pt x="22" y="89"/>
                    </a:lnTo>
                    <a:lnTo>
                      <a:pt x="24" y="89"/>
                    </a:lnTo>
                    <a:lnTo>
                      <a:pt x="27" y="89"/>
                    </a:lnTo>
                    <a:lnTo>
                      <a:pt x="27" y="94"/>
                    </a:lnTo>
                    <a:lnTo>
                      <a:pt x="27" y="98"/>
                    </a:lnTo>
                    <a:lnTo>
                      <a:pt x="27" y="101"/>
                    </a:lnTo>
                    <a:lnTo>
                      <a:pt x="27" y="101"/>
                    </a:lnTo>
                    <a:lnTo>
                      <a:pt x="29" y="101"/>
                    </a:lnTo>
                    <a:lnTo>
                      <a:pt x="34" y="105"/>
                    </a:lnTo>
                    <a:lnTo>
                      <a:pt x="33" y="108"/>
                    </a:lnTo>
                    <a:lnTo>
                      <a:pt x="29" y="108"/>
                    </a:lnTo>
                    <a:lnTo>
                      <a:pt x="29" y="110"/>
                    </a:lnTo>
                    <a:lnTo>
                      <a:pt x="31" y="110"/>
                    </a:lnTo>
                    <a:lnTo>
                      <a:pt x="36" y="110"/>
                    </a:lnTo>
                    <a:lnTo>
                      <a:pt x="45" y="110"/>
                    </a:lnTo>
                    <a:lnTo>
                      <a:pt x="45" y="110"/>
                    </a:lnTo>
                    <a:lnTo>
                      <a:pt x="41" y="113"/>
                    </a:lnTo>
                    <a:lnTo>
                      <a:pt x="38" y="115"/>
                    </a:lnTo>
                    <a:lnTo>
                      <a:pt x="33" y="113"/>
                    </a:lnTo>
                    <a:lnTo>
                      <a:pt x="31" y="117"/>
                    </a:lnTo>
                    <a:lnTo>
                      <a:pt x="33" y="117"/>
                    </a:lnTo>
                    <a:lnTo>
                      <a:pt x="36" y="115"/>
                    </a:lnTo>
                    <a:lnTo>
                      <a:pt x="40" y="115"/>
                    </a:lnTo>
                    <a:lnTo>
                      <a:pt x="41" y="115"/>
                    </a:lnTo>
                    <a:lnTo>
                      <a:pt x="41" y="117"/>
                    </a:lnTo>
                    <a:lnTo>
                      <a:pt x="43" y="117"/>
                    </a:lnTo>
                    <a:lnTo>
                      <a:pt x="45" y="115"/>
                    </a:lnTo>
                    <a:lnTo>
                      <a:pt x="47" y="113"/>
                    </a:lnTo>
                    <a:lnTo>
                      <a:pt x="50" y="113"/>
                    </a:lnTo>
                    <a:lnTo>
                      <a:pt x="50" y="115"/>
                    </a:lnTo>
                    <a:lnTo>
                      <a:pt x="55" y="115"/>
                    </a:lnTo>
                    <a:lnTo>
                      <a:pt x="59" y="117"/>
                    </a:lnTo>
                    <a:lnTo>
                      <a:pt x="59" y="115"/>
                    </a:lnTo>
                    <a:lnTo>
                      <a:pt x="60" y="115"/>
                    </a:lnTo>
                    <a:lnTo>
                      <a:pt x="60" y="117"/>
                    </a:lnTo>
                    <a:lnTo>
                      <a:pt x="59" y="117"/>
                    </a:lnTo>
                    <a:lnTo>
                      <a:pt x="60" y="120"/>
                    </a:lnTo>
                    <a:lnTo>
                      <a:pt x="60" y="120"/>
                    </a:lnTo>
                    <a:lnTo>
                      <a:pt x="64" y="124"/>
                    </a:lnTo>
                    <a:lnTo>
                      <a:pt x="66" y="124"/>
                    </a:lnTo>
                    <a:lnTo>
                      <a:pt x="69" y="126"/>
                    </a:lnTo>
                    <a:lnTo>
                      <a:pt x="74" y="124"/>
                    </a:lnTo>
                    <a:lnTo>
                      <a:pt x="74" y="124"/>
                    </a:lnTo>
                    <a:lnTo>
                      <a:pt x="78" y="124"/>
                    </a:lnTo>
                    <a:lnTo>
                      <a:pt x="81" y="120"/>
                    </a:lnTo>
                    <a:lnTo>
                      <a:pt x="83" y="124"/>
                    </a:lnTo>
                    <a:lnTo>
                      <a:pt x="87" y="120"/>
                    </a:lnTo>
                    <a:lnTo>
                      <a:pt x="85" y="117"/>
                    </a:lnTo>
                    <a:lnTo>
                      <a:pt x="87" y="117"/>
                    </a:lnTo>
                    <a:lnTo>
                      <a:pt x="85" y="112"/>
                    </a:lnTo>
                    <a:lnTo>
                      <a:pt x="93" y="112"/>
                    </a:lnTo>
                    <a:lnTo>
                      <a:pt x="100" y="112"/>
                    </a:lnTo>
                    <a:lnTo>
                      <a:pt x="109" y="117"/>
                    </a:lnTo>
                    <a:lnTo>
                      <a:pt x="111" y="117"/>
                    </a:lnTo>
                    <a:lnTo>
                      <a:pt x="116" y="124"/>
                    </a:lnTo>
                    <a:lnTo>
                      <a:pt x="120" y="126"/>
                    </a:lnTo>
                    <a:lnTo>
                      <a:pt x="135" y="124"/>
                    </a:lnTo>
                    <a:lnTo>
                      <a:pt x="140" y="124"/>
                    </a:lnTo>
                    <a:lnTo>
                      <a:pt x="142" y="124"/>
                    </a:lnTo>
                    <a:lnTo>
                      <a:pt x="144" y="124"/>
                    </a:lnTo>
                    <a:lnTo>
                      <a:pt x="146" y="120"/>
                    </a:lnTo>
                    <a:lnTo>
                      <a:pt x="146" y="120"/>
                    </a:lnTo>
                    <a:lnTo>
                      <a:pt x="154" y="110"/>
                    </a:lnTo>
                    <a:lnTo>
                      <a:pt x="154" y="110"/>
                    </a:lnTo>
                    <a:lnTo>
                      <a:pt x="161" y="113"/>
                    </a:lnTo>
                    <a:lnTo>
                      <a:pt x="166" y="115"/>
                    </a:lnTo>
                    <a:lnTo>
                      <a:pt x="172" y="113"/>
                    </a:lnTo>
                    <a:lnTo>
                      <a:pt x="172" y="112"/>
                    </a:lnTo>
                    <a:lnTo>
                      <a:pt x="177" y="110"/>
                    </a:lnTo>
                    <a:lnTo>
                      <a:pt x="179" y="110"/>
                    </a:lnTo>
                    <a:lnTo>
                      <a:pt x="179" y="113"/>
                    </a:lnTo>
                    <a:lnTo>
                      <a:pt x="177" y="117"/>
                    </a:lnTo>
                    <a:lnTo>
                      <a:pt x="173" y="120"/>
                    </a:lnTo>
                    <a:lnTo>
                      <a:pt x="173" y="120"/>
                    </a:lnTo>
                    <a:lnTo>
                      <a:pt x="177" y="124"/>
                    </a:lnTo>
                    <a:lnTo>
                      <a:pt x="177" y="127"/>
                    </a:lnTo>
                    <a:lnTo>
                      <a:pt x="179" y="127"/>
                    </a:lnTo>
                    <a:lnTo>
                      <a:pt x="182" y="127"/>
                    </a:lnTo>
                    <a:lnTo>
                      <a:pt x="186" y="126"/>
                    </a:lnTo>
                    <a:lnTo>
                      <a:pt x="186" y="124"/>
                    </a:lnTo>
                    <a:lnTo>
                      <a:pt x="187" y="120"/>
                    </a:lnTo>
                    <a:lnTo>
                      <a:pt x="187" y="115"/>
                    </a:lnTo>
                    <a:lnTo>
                      <a:pt x="189" y="112"/>
                    </a:lnTo>
                    <a:lnTo>
                      <a:pt x="194" y="113"/>
                    </a:lnTo>
                    <a:lnTo>
                      <a:pt x="196" y="113"/>
                    </a:lnTo>
                    <a:lnTo>
                      <a:pt x="205" y="110"/>
                    </a:lnTo>
                    <a:lnTo>
                      <a:pt x="208" y="110"/>
                    </a:lnTo>
                    <a:lnTo>
                      <a:pt x="208" y="108"/>
                    </a:lnTo>
                    <a:lnTo>
                      <a:pt x="219" y="108"/>
                    </a:lnTo>
                    <a:lnTo>
                      <a:pt x="222" y="108"/>
                    </a:lnTo>
                    <a:lnTo>
                      <a:pt x="224" y="110"/>
                    </a:lnTo>
                    <a:lnTo>
                      <a:pt x="229" y="112"/>
                    </a:lnTo>
                    <a:lnTo>
                      <a:pt x="236" y="112"/>
                    </a:lnTo>
                    <a:lnTo>
                      <a:pt x="236" y="110"/>
                    </a:lnTo>
                    <a:lnTo>
                      <a:pt x="241" y="108"/>
                    </a:lnTo>
                    <a:lnTo>
                      <a:pt x="245" y="106"/>
                    </a:lnTo>
                    <a:lnTo>
                      <a:pt x="250" y="105"/>
                    </a:lnTo>
                    <a:lnTo>
                      <a:pt x="255" y="105"/>
                    </a:lnTo>
                    <a:lnTo>
                      <a:pt x="259" y="103"/>
                    </a:lnTo>
                    <a:lnTo>
                      <a:pt x="265" y="103"/>
                    </a:lnTo>
                    <a:lnTo>
                      <a:pt x="272" y="101"/>
                    </a:lnTo>
                    <a:lnTo>
                      <a:pt x="278" y="101"/>
                    </a:lnTo>
                    <a:lnTo>
                      <a:pt x="278" y="103"/>
                    </a:lnTo>
                    <a:lnTo>
                      <a:pt x="283" y="98"/>
                    </a:lnTo>
                    <a:lnTo>
                      <a:pt x="288" y="98"/>
                    </a:lnTo>
                    <a:lnTo>
                      <a:pt x="290" y="98"/>
                    </a:lnTo>
                    <a:lnTo>
                      <a:pt x="297" y="98"/>
                    </a:lnTo>
                    <a:lnTo>
                      <a:pt x="302" y="98"/>
                    </a:lnTo>
                    <a:lnTo>
                      <a:pt x="305" y="98"/>
                    </a:lnTo>
                    <a:lnTo>
                      <a:pt x="309" y="101"/>
                    </a:lnTo>
                    <a:lnTo>
                      <a:pt x="309" y="103"/>
                    </a:lnTo>
                    <a:lnTo>
                      <a:pt x="311" y="103"/>
                    </a:lnTo>
                    <a:lnTo>
                      <a:pt x="318" y="103"/>
                    </a:lnTo>
                    <a:lnTo>
                      <a:pt x="318" y="101"/>
                    </a:lnTo>
                    <a:lnTo>
                      <a:pt x="314" y="98"/>
                    </a:lnTo>
                    <a:lnTo>
                      <a:pt x="311" y="89"/>
                    </a:lnTo>
                    <a:lnTo>
                      <a:pt x="305" y="87"/>
                    </a:lnTo>
                    <a:lnTo>
                      <a:pt x="305" y="86"/>
                    </a:lnTo>
                    <a:lnTo>
                      <a:pt x="305" y="80"/>
                    </a:lnTo>
                    <a:lnTo>
                      <a:pt x="309" y="75"/>
                    </a:lnTo>
                    <a:lnTo>
                      <a:pt x="309" y="73"/>
                    </a:lnTo>
                    <a:lnTo>
                      <a:pt x="304" y="72"/>
                    </a:lnTo>
                    <a:lnTo>
                      <a:pt x="304" y="70"/>
                    </a:lnTo>
                    <a:lnTo>
                      <a:pt x="305" y="66"/>
                    </a:lnTo>
                    <a:lnTo>
                      <a:pt x="304" y="60"/>
                    </a:lnTo>
                    <a:lnTo>
                      <a:pt x="302" y="56"/>
                    </a:lnTo>
                    <a:lnTo>
                      <a:pt x="300" y="54"/>
                    </a:lnTo>
                    <a:lnTo>
                      <a:pt x="305" y="53"/>
                    </a:lnTo>
                    <a:lnTo>
                      <a:pt x="305" y="49"/>
                    </a:lnTo>
                    <a:lnTo>
                      <a:pt x="309" y="47"/>
                    </a:lnTo>
                    <a:lnTo>
                      <a:pt x="305" y="44"/>
                    </a:lnTo>
                    <a:lnTo>
                      <a:pt x="305" y="42"/>
                    </a:lnTo>
                    <a:lnTo>
                      <a:pt x="302" y="42"/>
                    </a:lnTo>
                    <a:lnTo>
                      <a:pt x="295" y="42"/>
                    </a:lnTo>
                    <a:lnTo>
                      <a:pt x="290" y="39"/>
                    </a:lnTo>
                    <a:lnTo>
                      <a:pt x="290" y="32"/>
                    </a:lnTo>
                    <a:lnTo>
                      <a:pt x="292" y="26"/>
                    </a:lnTo>
                    <a:lnTo>
                      <a:pt x="290" y="21"/>
                    </a:lnTo>
                    <a:lnTo>
                      <a:pt x="286" y="21"/>
                    </a:lnTo>
                    <a:lnTo>
                      <a:pt x="286" y="20"/>
                    </a:lnTo>
                    <a:lnTo>
                      <a:pt x="283" y="16"/>
                    </a:lnTo>
                    <a:lnTo>
                      <a:pt x="281" y="16"/>
                    </a:lnTo>
                    <a:lnTo>
                      <a:pt x="274" y="11"/>
                    </a:lnTo>
                    <a:lnTo>
                      <a:pt x="271" y="9"/>
                    </a:lnTo>
                    <a:lnTo>
                      <a:pt x="267" y="11"/>
                    </a:lnTo>
                    <a:lnTo>
                      <a:pt x="265" y="13"/>
                    </a:lnTo>
                    <a:lnTo>
                      <a:pt x="260" y="11"/>
                    </a:lnTo>
                    <a:lnTo>
                      <a:pt x="259" y="13"/>
                    </a:lnTo>
                    <a:lnTo>
                      <a:pt x="259" y="11"/>
                    </a:lnTo>
                    <a:lnTo>
                      <a:pt x="259" y="9"/>
                    </a:lnTo>
                    <a:lnTo>
                      <a:pt x="255" y="7"/>
                    </a:lnTo>
                    <a:lnTo>
                      <a:pt x="255" y="7"/>
                    </a:lnTo>
                    <a:lnTo>
                      <a:pt x="255" y="7"/>
                    </a:lnTo>
                    <a:lnTo>
                      <a:pt x="255" y="7"/>
                    </a:lnTo>
                    <a:close/>
                    <a:moveTo>
                      <a:pt x="38" y="117"/>
                    </a:moveTo>
                    <a:lnTo>
                      <a:pt x="40" y="117"/>
                    </a:lnTo>
                    <a:lnTo>
                      <a:pt x="41" y="117"/>
                    </a:lnTo>
                    <a:lnTo>
                      <a:pt x="41" y="117"/>
                    </a:lnTo>
                    <a:lnTo>
                      <a:pt x="40" y="120"/>
                    </a:lnTo>
                    <a:lnTo>
                      <a:pt x="38" y="117"/>
                    </a:lnTo>
                    <a:lnTo>
                      <a:pt x="38" y="117"/>
                    </a:lnTo>
                    <a:lnTo>
                      <a:pt x="38" y="117"/>
                    </a:lnTo>
                    <a:lnTo>
                      <a:pt x="38" y="117"/>
                    </a:lnTo>
                    <a:close/>
                    <a:moveTo>
                      <a:pt x="0" y="42"/>
                    </a:moveTo>
                    <a:lnTo>
                      <a:pt x="5" y="44"/>
                    </a:lnTo>
                    <a:lnTo>
                      <a:pt x="7" y="44"/>
                    </a:lnTo>
                    <a:lnTo>
                      <a:pt x="7" y="40"/>
                    </a:lnTo>
                    <a:lnTo>
                      <a:pt x="5" y="40"/>
                    </a:lnTo>
                    <a:lnTo>
                      <a:pt x="5" y="42"/>
                    </a:lnTo>
                    <a:lnTo>
                      <a:pt x="0" y="42"/>
                    </a:lnTo>
                    <a:lnTo>
                      <a:pt x="0" y="42"/>
                    </a:lnTo>
                    <a:lnTo>
                      <a:pt x="0" y="42"/>
                    </a:lnTo>
                    <a:lnTo>
                      <a:pt x="0" y="42"/>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62" name="Freeform 62">
                <a:extLst>
                  <a:ext uri="{FF2B5EF4-FFF2-40B4-BE49-F238E27FC236}">
                    <a16:creationId xmlns:a16="http://schemas.microsoft.com/office/drawing/2014/main" id="{805E54E3-D3E2-E5AC-0DEA-D468E5171F13}"/>
                  </a:ext>
                </a:extLst>
              </p:cNvPr>
              <p:cNvSpPr>
                <a:spLocks/>
              </p:cNvSpPr>
              <p:nvPr/>
            </p:nvSpPr>
            <p:spPr bwMode="auto">
              <a:xfrm>
                <a:off x="5475258" y="3190873"/>
                <a:ext cx="261937" cy="252412"/>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63" name="Freeform 63">
                <a:extLst>
                  <a:ext uri="{FF2B5EF4-FFF2-40B4-BE49-F238E27FC236}">
                    <a16:creationId xmlns:a16="http://schemas.microsoft.com/office/drawing/2014/main" id="{4B185354-B7F2-FE1E-F519-15CC53476B2B}"/>
                  </a:ext>
                </a:extLst>
              </p:cNvPr>
              <p:cNvSpPr>
                <a:spLocks/>
              </p:cNvSpPr>
              <p:nvPr/>
            </p:nvSpPr>
            <p:spPr bwMode="auto">
              <a:xfrm>
                <a:off x="5475258" y="3190873"/>
                <a:ext cx="261937" cy="252412"/>
              </a:xfrm>
              <a:custGeom>
                <a:avLst/>
                <a:gdLst/>
                <a:ahLst/>
                <a:cxnLst>
                  <a:cxn ang="0">
                    <a:pos x="163" y="137"/>
                  </a:cxn>
                  <a:cxn ang="0">
                    <a:pos x="158" y="132"/>
                  </a:cxn>
                  <a:cxn ang="0">
                    <a:pos x="151" y="123"/>
                  </a:cxn>
                  <a:cxn ang="0">
                    <a:pos x="151" y="113"/>
                  </a:cxn>
                  <a:cxn ang="0">
                    <a:pos x="151" y="100"/>
                  </a:cxn>
                  <a:cxn ang="0">
                    <a:pos x="144" y="95"/>
                  </a:cxn>
                  <a:cxn ang="0">
                    <a:pos x="139" y="92"/>
                  </a:cxn>
                  <a:cxn ang="0">
                    <a:pos x="125" y="83"/>
                  </a:cxn>
                  <a:cxn ang="0">
                    <a:pos x="118" y="83"/>
                  </a:cxn>
                  <a:cxn ang="0">
                    <a:pos x="118" y="79"/>
                  </a:cxn>
                  <a:cxn ang="0">
                    <a:pos x="116" y="73"/>
                  </a:cxn>
                  <a:cxn ang="0">
                    <a:pos x="113" y="69"/>
                  </a:cxn>
                  <a:cxn ang="0">
                    <a:pos x="108" y="67"/>
                  </a:cxn>
                  <a:cxn ang="0">
                    <a:pos x="108" y="64"/>
                  </a:cxn>
                  <a:cxn ang="0">
                    <a:pos x="108" y="59"/>
                  </a:cxn>
                  <a:cxn ang="0">
                    <a:pos x="113" y="52"/>
                  </a:cxn>
                  <a:cxn ang="0">
                    <a:pos x="113" y="46"/>
                  </a:cxn>
                  <a:cxn ang="0">
                    <a:pos x="116" y="38"/>
                  </a:cxn>
                  <a:cxn ang="0">
                    <a:pos x="116" y="33"/>
                  </a:cxn>
                  <a:cxn ang="0">
                    <a:pos x="120" y="31"/>
                  </a:cxn>
                  <a:cxn ang="0">
                    <a:pos x="120" y="31"/>
                  </a:cxn>
                  <a:cxn ang="0">
                    <a:pos x="113" y="31"/>
                  </a:cxn>
                  <a:cxn ang="0">
                    <a:pos x="104" y="26"/>
                  </a:cxn>
                  <a:cxn ang="0">
                    <a:pos x="99" y="24"/>
                  </a:cxn>
                  <a:cxn ang="0">
                    <a:pos x="96" y="17"/>
                  </a:cxn>
                  <a:cxn ang="0">
                    <a:pos x="94" y="12"/>
                  </a:cxn>
                  <a:cxn ang="0">
                    <a:pos x="90" y="5"/>
                  </a:cxn>
                  <a:cxn ang="0">
                    <a:pos x="82" y="5"/>
                  </a:cxn>
                  <a:cxn ang="0">
                    <a:pos x="82" y="3"/>
                  </a:cxn>
                  <a:cxn ang="0">
                    <a:pos x="73" y="0"/>
                  </a:cxn>
                  <a:cxn ang="0">
                    <a:pos x="63" y="0"/>
                  </a:cxn>
                  <a:cxn ang="0">
                    <a:pos x="56" y="0"/>
                  </a:cxn>
                  <a:cxn ang="0">
                    <a:pos x="52" y="5"/>
                  </a:cxn>
                  <a:cxn ang="0">
                    <a:pos x="49" y="8"/>
                  </a:cxn>
                  <a:cxn ang="0">
                    <a:pos x="36" y="13"/>
                  </a:cxn>
                  <a:cxn ang="0">
                    <a:pos x="35" y="26"/>
                  </a:cxn>
                  <a:cxn ang="0">
                    <a:pos x="36" y="36"/>
                  </a:cxn>
                  <a:cxn ang="0">
                    <a:pos x="36" y="45"/>
                  </a:cxn>
                  <a:cxn ang="0">
                    <a:pos x="33" y="55"/>
                  </a:cxn>
                  <a:cxn ang="0">
                    <a:pos x="0" y="79"/>
                  </a:cxn>
                  <a:cxn ang="0">
                    <a:pos x="0" y="79"/>
                  </a:cxn>
                  <a:cxn ang="0">
                    <a:pos x="26" y="104"/>
                  </a:cxn>
                  <a:cxn ang="0">
                    <a:pos x="136" y="159"/>
                  </a:cxn>
                  <a:cxn ang="0">
                    <a:pos x="142" y="144"/>
                  </a:cxn>
                  <a:cxn ang="0">
                    <a:pos x="156" y="144"/>
                  </a:cxn>
                  <a:cxn ang="0">
                    <a:pos x="162" y="142"/>
                  </a:cxn>
                  <a:cxn ang="0">
                    <a:pos x="165" y="137"/>
                  </a:cxn>
                  <a:cxn ang="0">
                    <a:pos x="165" y="137"/>
                  </a:cxn>
                </a:cxnLst>
                <a:rect l="0" t="0" r="r" b="b"/>
                <a:pathLst>
                  <a:path w="165" h="159">
                    <a:moveTo>
                      <a:pt x="165" y="137"/>
                    </a:moveTo>
                    <a:lnTo>
                      <a:pt x="163" y="137"/>
                    </a:lnTo>
                    <a:lnTo>
                      <a:pt x="162" y="135"/>
                    </a:lnTo>
                    <a:lnTo>
                      <a:pt x="158" y="132"/>
                    </a:lnTo>
                    <a:lnTo>
                      <a:pt x="158" y="123"/>
                    </a:lnTo>
                    <a:lnTo>
                      <a:pt x="151" y="123"/>
                    </a:lnTo>
                    <a:lnTo>
                      <a:pt x="149" y="118"/>
                    </a:lnTo>
                    <a:lnTo>
                      <a:pt x="151" y="113"/>
                    </a:lnTo>
                    <a:lnTo>
                      <a:pt x="155" y="109"/>
                    </a:lnTo>
                    <a:lnTo>
                      <a:pt x="151" y="100"/>
                    </a:lnTo>
                    <a:lnTo>
                      <a:pt x="148" y="99"/>
                    </a:lnTo>
                    <a:lnTo>
                      <a:pt x="144" y="95"/>
                    </a:lnTo>
                    <a:lnTo>
                      <a:pt x="141" y="92"/>
                    </a:lnTo>
                    <a:lnTo>
                      <a:pt x="139" y="92"/>
                    </a:lnTo>
                    <a:lnTo>
                      <a:pt x="127" y="83"/>
                    </a:lnTo>
                    <a:lnTo>
                      <a:pt x="125" y="83"/>
                    </a:lnTo>
                    <a:lnTo>
                      <a:pt x="123" y="86"/>
                    </a:lnTo>
                    <a:lnTo>
                      <a:pt x="118" y="83"/>
                    </a:lnTo>
                    <a:lnTo>
                      <a:pt x="120" y="81"/>
                    </a:lnTo>
                    <a:lnTo>
                      <a:pt x="118" y="79"/>
                    </a:lnTo>
                    <a:lnTo>
                      <a:pt x="120" y="76"/>
                    </a:lnTo>
                    <a:lnTo>
                      <a:pt x="116" y="73"/>
                    </a:lnTo>
                    <a:lnTo>
                      <a:pt x="116" y="71"/>
                    </a:lnTo>
                    <a:lnTo>
                      <a:pt x="113" y="69"/>
                    </a:lnTo>
                    <a:lnTo>
                      <a:pt x="111" y="67"/>
                    </a:lnTo>
                    <a:lnTo>
                      <a:pt x="108" y="67"/>
                    </a:lnTo>
                    <a:lnTo>
                      <a:pt x="108" y="64"/>
                    </a:lnTo>
                    <a:lnTo>
                      <a:pt x="108" y="64"/>
                    </a:lnTo>
                    <a:lnTo>
                      <a:pt x="108" y="60"/>
                    </a:lnTo>
                    <a:lnTo>
                      <a:pt x="108" y="59"/>
                    </a:lnTo>
                    <a:lnTo>
                      <a:pt x="108" y="53"/>
                    </a:lnTo>
                    <a:lnTo>
                      <a:pt x="113" y="52"/>
                    </a:lnTo>
                    <a:lnTo>
                      <a:pt x="113" y="46"/>
                    </a:lnTo>
                    <a:lnTo>
                      <a:pt x="113" y="46"/>
                    </a:lnTo>
                    <a:lnTo>
                      <a:pt x="116" y="45"/>
                    </a:lnTo>
                    <a:lnTo>
                      <a:pt x="116" y="38"/>
                    </a:lnTo>
                    <a:lnTo>
                      <a:pt x="116" y="38"/>
                    </a:lnTo>
                    <a:lnTo>
                      <a:pt x="116" y="33"/>
                    </a:lnTo>
                    <a:lnTo>
                      <a:pt x="116" y="33"/>
                    </a:lnTo>
                    <a:lnTo>
                      <a:pt x="120" y="31"/>
                    </a:lnTo>
                    <a:lnTo>
                      <a:pt x="120" y="31"/>
                    </a:lnTo>
                    <a:lnTo>
                      <a:pt x="120" y="31"/>
                    </a:lnTo>
                    <a:lnTo>
                      <a:pt x="116" y="27"/>
                    </a:lnTo>
                    <a:lnTo>
                      <a:pt x="113" y="31"/>
                    </a:lnTo>
                    <a:lnTo>
                      <a:pt x="111" y="27"/>
                    </a:lnTo>
                    <a:lnTo>
                      <a:pt x="104" y="26"/>
                    </a:lnTo>
                    <a:lnTo>
                      <a:pt x="103" y="26"/>
                    </a:lnTo>
                    <a:lnTo>
                      <a:pt x="99" y="24"/>
                    </a:lnTo>
                    <a:lnTo>
                      <a:pt x="97" y="19"/>
                    </a:lnTo>
                    <a:lnTo>
                      <a:pt x="96" y="17"/>
                    </a:lnTo>
                    <a:lnTo>
                      <a:pt x="94" y="15"/>
                    </a:lnTo>
                    <a:lnTo>
                      <a:pt x="94" y="12"/>
                    </a:lnTo>
                    <a:lnTo>
                      <a:pt x="94" y="8"/>
                    </a:lnTo>
                    <a:lnTo>
                      <a:pt x="90" y="5"/>
                    </a:lnTo>
                    <a:lnTo>
                      <a:pt x="89" y="5"/>
                    </a:lnTo>
                    <a:lnTo>
                      <a:pt x="82" y="5"/>
                    </a:lnTo>
                    <a:lnTo>
                      <a:pt x="82" y="5"/>
                    </a:lnTo>
                    <a:lnTo>
                      <a:pt x="82" y="3"/>
                    </a:lnTo>
                    <a:lnTo>
                      <a:pt x="78" y="0"/>
                    </a:lnTo>
                    <a:lnTo>
                      <a:pt x="73" y="0"/>
                    </a:lnTo>
                    <a:lnTo>
                      <a:pt x="68" y="0"/>
                    </a:lnTo>
                    <a:lnTo>
                      <a:pt x="63" y="0"/>
                    </a:lnTo>
                    <a:lnTo>
                      <a:pt x="59" y="0"/>
                    </a:lnTo>
                    <a:lnTo>
                      <a:pt x="56" y="0"/>
                    </a:lnTo>
                    <a:lnTo>
                      <a:pt x="50" y="5"/>
                    </a:lnTo>
                    <a:lnTo>
                      <a:pt x="52" y="5"/>
                    </a:lnTo>
                    <a:lnTo>
                      <a:pt x="49" y="8"/>
                    </a:lnTo>
                    <a:lnTo>
                      <a:pt x="49" y="8"/>
                    </a:lnTo>
                    <a:lnTo>
                      <a:pt x="43" y="12"/>
                    </a:lnTo>
                    <a:lnTo>
                      <a:pt x="36" y="13"/>
                    </a:lnTo>
                    <a:lnTo>
                      <a:pt x="35" y="19"/>
                    </a:lnTo>
                    <a:lnTo>
                      <a:pt x="35" y="26"/>
                    </a:lnTo>
                    <a:lnTo>
                      <a:pt x="36" y="31"/>
                    </a:lnTo>
                    <a:lnTo>
                      <a:pt x="36" y="36"/>
                    </a:lnTo>
                    <a:lnTo>
                      <a:pt x="35" y="43"/>
                    </a:lnTo>
                    <a:lnTo>
                      <a:pt x="36" y="45"/>
                    </a:lnTo>
                    <a:lnTo>
                      <a:pt x="36" y="50"/>
                    </a:lnTo>
                    <a:lnTo>
                      <a:pt x="33" y="55"/>
                    </a:lnTo>
                    <a:lnTo>
                      <a:pt x="31" y="55"/>
                    </a:lnTo>
                    <a:lnTo>
                      <a:pt x="0" y="79"/>
                    </a:lnTo>
                    <a:lnTo>
                      <a:pt x="0" y="79"/>
                    </a:lnTo>
                    <a:lnTo>
                      <a:pt x="0" y="79"/>
                    </a:lnTo>
                    <a:lnTo>
                      <a:pt x="10" y="100"/>
                    </a:lnTo>
                    <a:lnTo>
                      <a:pt x="26" y="104"/>
                    </a:lnTo>
                    <a:lnTo>
                      <a:pt x="104" y="159"/>
                    </a:lnTo>
                    <a:lnTo>
                      <a:pt x="136" y="159"/>
                    </a:lnTo>
                    <a:lnTo>
                      <a:pt x="139" y="151"/>
                    </a:lnTo>
                    <a:lnTo>
                      <a:pt x="142" y="144"/>
                    </a:lnTo>
                    <a:lnTo>
                      <a:pt x="151" y="140"/>
                    </a:lnTo>
                    <a:lnTo>
                      <a:pt x="156" y="144"/>
                    </a:lnTo>
                    <a:lnTo>
                      <a:pt x="162" y="142"/>
                    </a:lnTo>
                    <a:lnTo>
                      <a:pt x="162" y="142"/>
                    </a:lnTo>
                    <a:lnTo>
                      <a:pt x="163" y="139"/>
                    </a:lnTo>
                    <a:lnTo>
                      <a:pt x="165" y="137"/>
                    </a:lnTo>
                    <a:lnTo>
                      <a:pt x="165" y="137"/>
                    </a:lnTo>
                    <a:lnTo>
                      <a:pt x="165" y="13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64" name="Freeform 64">
                <a:extLst>
                  <a:ext uri="{FF2B5EF4-FFF2-40B4-BE49-F238E27FC236}">
                    <a16:creationId xmlns:a16="http://schemas.microsoft.com/office/drawing/2014/main" id="{A7B77A4B-A9CD-8A44-4D42-147F9DD93757}"/>
                  </a:ext>
                </a:extLst>
              </p:cNvPr>
              <p:cNvSpPr>
                <a:spLocks/>
              </p:cNvSpPr>
              <p:nvPr/>
            </p:nvSpPr>
            <p:spPr bwMode="auto">
              <a:xfrm>
                <a:off x="5692744" y="3413123"/>
                <a:ext cx="44451" cy="47624"/>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65" name="Freeform 65">
                <a:extLst>
                  <a:ext uri="{FF2B5EF4-FFF2-40B4-BE49-F238E27FC236}">
                    <a16:creationId xmlns:a16="http://schemas.microsoft.com/office/drawing/2014/main" id="{AE753F3A-909C-3B00-DC1E-A4F919FADC14}"/>
                  </a:ext>
                </a:extLst>
              </p:cNvPr>
              <p:cNvSpPr>
                <a:spLocks/>
              </p:cNvSpPr>
              <p:nvPr/>
            </p:nvSpPr>
            <p:spPr bwMode="auto">
              <a:xfrm>
                <a:off x="5692744" y="3413123"/>
                <a:ext cx="44451" cy="47624"/>
              </a:xfrm>
              <a:custGeom>
                <a:avLst/>
                <a:gdLst/>
                <a:ahLst/>
                <a:cxnLst>
                  <a:cxn ang="0">
                    <a:pos x="0" y="19"/>
                  </a:cxn>
                  <a:cxn ang="0">
                    <a:pos x="4" y="11"/>
                  </a:cxn>
                  <a:cxn ang="0">
                    <a:pos x="7" y="2"/>
                  </a:cxn>
                  <a:cxn ang="0">
                    <a:pos x="14" y="0"/>
                  </a:cxn>
                  <a:cxn ang="0">
                    <a:pos x="19" y="2"/>
                  </a:cxn>
                  <a:cxn ang="0">
                    <a:pos x="25" y="2"/>
                  </a:cxn>
                  <a:cxn ang="0">
                    <a:pos x="25" y="2"/>
                  </a:cxn>
                  <a:cxn ang="0">
                    <a:pos x="25" y="2"/>
                  </a:cxn>
                  <a:cxn ang="0">
                    <a:pos x="26" y="9"/>
                  </a:cxn>
                  <a:cxn ang="0">
                    <a:pos x="18" y="13"/>
                  </a:cxn>
                  <a:cxn ang="0">
                    <a:pos x="25" y="16"/>
                  </a:cxn>
                  <a:cxn ang="0">
                    <a:pos x="25" y="14"/>
                  </a:cxn>
                  <a:cxn ang="0">
                    <a:pos x="25" y="18"/>
                  </a:cxn>
                  <a:cxn ang="0">
                    <a:pos x="25" y="21"/>
                  </a:cxn>
                  <a:cxn ang="0">
                    <a:pos x="26" y="23"/>
                  </a:cxn>
                  <a:cxn ang="0">
                    <a:pos x="26" y="23"/>
                  </a:cxn>
                  <a:cxn ang="0">
                    <a:pos x="25" y="23"/>
                  </a:cxn>
                  <a:cxn ang="0">
                    <a:pos x="28" y="25"/>
                  </a:cxn>
                  <a:cxn ang="0">
                    <a:pos x="18" y="30"/>
                  </a:cxn>
                  <a:cxn ang="0">
                    <a:pos x="18" y="25"/>
                  </a:cxn>
                  <a:cxn ang="0">
                    <a:pos x="2" y="19"/>
                  </a:cxn>
                  <a:cxn ang="0">
                    <a:pos x="0" y="19"/>
                  </a:cxn>
                  <a:cxn ang="0">
                    <a:pos x="0" y="19"/>
                  </a:cxn>
                  <a:cxn ang="0">
                    <a:pos x="0" y="19"/>
                  </a:cxn>
                </a:cxnLst>
                <a:rect l="0" t="0" r="r" b="b"/>
                <a:pathLst>
                  <a:path w="28" h="30">
                    <a:moveTo>
                      <a:pt x="0" y="19"/>
                    </a:moveTo>
                    <a:lnTo>
                      <a:pt x="4" y="11"/>
                    </a:lnTo>
                    <a:lnTo>
                      <a:pt x="7" y="2"/>
                    </a:lnTo>
                    <a:lnTo>
                      <a:pt x="14" y="0"/>
                    </a:lnTo>
                    <a:lnTo>
                      <a:pt x="19" y="2"/>
                    </a:lnTo>
                    <a:lnTo>
                      <a:pt x="25" y="2"/>
                    </a:lnTo>
                    <a:lnTo>
                      <a:pt x="25" y="2"/>
                    </a:lnTo>
                    <a:lnTo>
                      <a:pt x="25" y="2"/>
                    </a:lnTo>
                    <a:lnTo>
                      <a:pt x="26" y="9"/>
                    </a:lnTo>
                    <a:lnTo>
                      <a:pt x="18" y="13"/>
                    </a:lnTo>
                    <a:lnTo>
                      <a:pt x="25" y="16"/>
                    </a:lnTo>
                    <a:lnTo>
                      <a:pt x="25" y="14"/>
                    </a:lnTo>
                    <a:lnTo>
                      <a:pt x="25" y="18"/>
                    </a:lnTo>
                    <a:lnTo>
                      <a:pt x="25" y="21"/>
                    </a:lnTo>
                    <a:lnTo>
                      <a:pt x="26" y="23"/>
                    </a:lnTo>
                    <a:lnTo>
                      <a:pt x="26" y="23"/>
                    </a:lnTo>
                    <a:lnTo>
                      <a:pt x="25" y="23"/>
                    </a:lnTo>
                    <a:lnTo>
                      <a:pt x="28" y="25"/>
                    </a:lnTo>
                    <a:lnTo>
                      <a:pt x="18" y="30"/>
                    </a:lnTo>
                    <a:lnTo>
                      <a:pt x="18" y="25"/>
                    </a:lnTo>
                    <a:lnTo>
                      <a:pt x="2" y="19"/>
                    </a:lnTo>
                    <a:lnTo>
                      <a:pt x="0" y="19"/>
                    </a:lnTo>
                    <a:lnTo>
                      <a:pt x="0" y="19"/>
                    </a:lnTo>
                    <a:lnTo>
                      <a:pt x="0" y="1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66" name="Freeform 66">
                <a:extLst>
                  <a:ext uri="{FF2B5EF4-FFF2-40B4-BE49-F238E27FC236}">
                    <a16:creationId xmlns:a16="http://schemas.microsoft.com/office/drawing/2014/main" id="{CDACBE04-AEDD-2407-EEB5-06476D76A3D4}"/>
                  </a:ext>
                </a:extLst>
              </p:cNvPr>
              <p:cNvSpPr>
                <a:spLocks/>
              </p:cNvSpPr>
              <p:nvPr/>
            </p:nvSpPr>
            <p:spPr bwMode="auto">
              <a:xfrm>
                <a:off x="5299047" y="3251198"/>
                <a:ext cx="60325" cy="30162"/>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67" name="Freeform 67">
                <a:extLst>
                  <a:ext uri="{FF2B5EF4-FFF2-40B4-BE49-F238E27FC236}">
                    <a16:creationId xmlns:a16="http://schemas.microsoft.com/office/drawing/2014/main" id="{B359D689-D757-B431-2B29-BEE5B1DAF6D5}"/>
                  </a:ext>
                </a:extLst>
              </p:cNvPr>
              <p:cNvSpPr>
                <a:spLocks/>
              </p:cNvSpPr>
              <p:nvPr/>
            </p:nvSpPr>
            <p:spPr bwMode="auto">
              <a:xfrm>
                <a:off x="5299047" y="3251198"/>
                <a:ext cx="60325" cy="30162"/>
              </a:xfrm>
              <a:custGeom>
                <a:avLst/>
                <a:gdLst/>
                <a:ahLst/>
                <a:cxnLst>
                  <a:cxn ang="0">
                    <a:pos x="5" y="19"/>
                  </a:cxn>
                  <a:cxn ang="0">
                    <a:pos x="0" y="15"/>
                  </a:cxn>
                  <a:cxn ang="0">
                    <a:pos x="0" y="14"/>
                  </a:cxn>
                  <a:cxn ang="0">
                    <a:pos x="0" y="10"/>
                  </a:cxn>
                  <a:cxn ang="0">
                    <a:pos x="0" y="10"/>
                  </a:cxn>
                  <a:cxn ang="0">
                    <a:pos x="2" y="7"/>
                  </a:cxn>
                  <a:cxn ang="0">
                    <a:pos x="5" y="8"/>
                  </a:cxn>
                  <a:cxn ang="0">
                    <a:pos x="8" y="8"/>
                  </a:cxn>
                  <a:cxn ang="0">
                    <a:pos x="8" y="7"/>
                  </a:cxn>
                  <a:cxn ang="0">
                    <a:pos x="8" y="5"/>
                  </a:cxn>
                  <a:cxn ang="0">
                    <a:pos x="14" y="5"/>
                  </a:cxn>
                  <a:cxn ang="0">
                    <a:pos x="15" y="7"/>
                  </a:cxn>
                  <a:cxn ang="0">
                    <a:pos x="21" y="7"/>
                  </a:cxn>
                  <a:cxn ang="0">
                    <a:pos x="29" y="3"/>
                  </a:cxn>
                  <a:cxn ang="0">
                    <a:pos x="35" y="0"/>
                  </a:cxn>
                  <a:cxn ang="0">
                    <a:pos x="36" y="0"/>
                  </a:cxn>
                  <a:cxn ang="0">
                    <a:pos x="38" y="0"/>
                  </a:cxn>
                  <a:cxn ang="0">
                    <a:pos x="36" y="1"/>
                  </a:cxn>
                  <a:cxn ang="0">
                    <a:pos x="31" y="5"/>
                  </a:cxn>
                  <a:cxn ang="0">
                    <a:pos x="28" y="7"/>
                  </a:cxn>
                  <a:cxn ang="0">
                    <a:pos x="29" y="10"/>
                  </a:cxn>
                  <a:cxn ang="0">
                    <a:pos x="29" y="14"/>
                  </a:cxn>
                  <a:cxn ang="0">
                    <a:pos x="24" y="14"/>
                  </a:cxn>
                  <a:cxn ang="0">
                    <a:pos x="21" y="15"/>
                  </a:cxn>
                  <a:cxn ang="0">
                    <a:pos x="19" y="17"/>
                  </a:cxn>
                  <a:cxn ang="0">
                    <a:pos x="14" y="17"/>
                  </a:cxn>
                  <a:cxn ang="0">
                    <a:pos x="14" y="19"/>
                  </a:cxn>
                  <a:cxn ang="0">
                    <a:pos x="8" y="19"/>
                  </a:cxn>
                  <a:cxn ang="0">
                    <a:pos x="5" y="19"/>
                  </a:cxn>
                  <a:cxn ang="0">
                    <a:pos x="5" y="19"/>
                  </a:cxn>
                  <a:cxn ang="0">
                    <a:pos x="5" y="19"/>
                  </a:cxn>
                </a:cxnLst>
                <a:rect l="0" t="0" r="r" b="b"/>
                <a:pathLst>
                  <a:path w="38" h="19">
                    <a:moveTo>
                      <a:pt x="5" y="19"/>
                    </a:moveTo>
                    <a:lnTo>
                      <a:pt x="0" y="15"/>
                    </a:lnTo>
                    <a:lnTo>
                      <a:pt x="0" y="14"/>
                    </a:lnTo>
                    <a:lnTo>
                      <a:pt x="0" y="10"/>
                    </a:lnTo>
                    <a:lnTo>
                      <a:pt x="0" y="10"/>
                    </a:lnTo>
                    <a:lnTo>
                      <a:pt x="2" y="7"/>
                    </a:lnTo>
                    <a:lnTo>
                      <a:pt x="5" y="8"/>
                    </a:lnTo>
                    <a:lnTo>
                      <a:pt x="8" y="8"/>
                    </a:lnTo>
                    <a:lnTo>
                      <a:pt x="8" y="7"/>
                    </a:lnTo>
                    <a:lnTo>
                      <a:pt x="8" y="5"/>
                    </a:lnTo>
                    <a:lnTo>
                      <a:pt x="14" y="5"/>
                    </a:lnTo>
                    <a:lnTo>
                      <a:pt x="15" y="7"/>
                    </a:lnTo>
                    <a:lnTo>
                      <a:pt x="21" y="7"/>
                    </a:lnTo>
                    <a:lnTo>
                      <a:pt x="29" y="3"/>
                    </a:lnTo>
                    <a:lnTo>
                      <a:pt x="35" y="0"/>
                    </a:lnTo>
                    <a:lnTo>
                      <a:pt x="36" y="0"/>
                    </a:lnTo>
                    <a:lnTo>
                      <a:pt x="38" y="0"/>
                    </a:lnTo>
                    <a:lnTo>
                      <a:pt x="36" y="1"/>
                    </a:lnTo>
                    <a:lnTo>
                      <a:pt x="31" y="5"/>
                    </a:lnTo>
                    <a:lnTo>
                      <a:pt x="28" y="7"/>
                    </a:lnTo>
                    <a:lnTo>
                      <a:pt x="29" y="10"/>
                    </a:lnTo>
                    <a:lnTo>
                      <a:pt x="29" y="14"/>
                    </a:lnTo>
                    <a:lnTo>
                      <a:pt x="24" y="14"/>
                    </a:lnTo>
                    <a:lnTo>
                      <a:pt x="21" y="15"/>
                    </a:lnTo>
                    <a:lnTo>
                      <a:pt x="19" y="17"/>
                    </a:lnTo>
                    <a:lnTo>
                      <a:pt x="14" y="17"/>
                    </a:lnTo>
                    <a:lnTo>
                      <a:pt x="14" y="19"/>
                    </a:lnTo>
                    <a:lnTo>
                      <a:pt x="8" y="19"/>
                    </a:lnTo>
                    <a:lnTo>
                      <a:pt x="5" y="19"/>
                    </a:lnTo>
                    <a:lnTo>
                      <a:pt x="5" y="19"/>
                    </a:lnTo>
                    <a:lnTo>
                      <a:pt x="5" y="1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68" name="Freeform 68">
                <a:extLst>
                  <a:ext uri="{FF2B5EF4-FFF2-40B4-BE49-F238E27FC236}">
                    <a16:creationId xmlns:a16="http://schemas.microsoft.com/office/drawing/2014/main" id="{BD43F518-08A4-109C-77E8-7489BBC8608E}"/>
                  </a:ext>
                </a:extLst>
              </p:cNvPr>
              <p:cNvSpPr>
                <a:spLocks/>
              </p:cNvSpPr>
              <p:nvPr/>
            </p:nvSpPr>
            <p:spPr bwMode="auto">
              <a:xfrm>
                <a:off x="5384771" y="3195636"/>
                <a:ext cx="168275" cy="157162"/>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69" name="Freeform 69">
                <a:extLst>
                  <a:ext uri="{FF2B5EF4-FFF2-40B4-BE49-F238E27FC236}">
                    <a16:creationId xmlns:a16="http://schemas.microsoft.com/office/drawing/2014/main" id="{CAA3F9B1-E90F-3B16-835F-6CE24A1C32DC}"/>
                  </a:ext>
                </a:extLst>
              </p:cNvPr>
              <p:cNvSpPr>
                <a:spLocks/>
              </p:cNvSpPr>
              <p:nvPr/>
            </p:nvSpPr>
            <p:spPr bwMode="auto">
              <a:xfrm>
                <a:off x="5384771" y="3195636"/>
                <a:ext cx="168275" cy="157162"/>
              </a:xfrm>
              <a:custGeom>
                <a:avLst/>
                <a:gdLst/>
                <a:ahLst/>
                <a:cxnLst>
                  <a:cxn ang="0">
                    <a:pos x="85" y="54"/>
                  </a:cxn>
                  <a:cxn ang="0">
                    <a:pos x="90" y="47"/>
                  </a:cxn>
                  <a:cxn ang="0">
                    <a:pos x="88" y="42"/>
                  </a:cxn>
                  <a:cxn ang="0">
                    <a:pos x="90" y="30"/>
                  </a:cxn>
                  <a:cxn ang="0">
                    <a:pos x="88" y="16"/>
                  </a:cxn>
                  <a:cxn ang="0">
                    <a:pos x="97" y="9"/>
                  </a:cxn>
                  <a:cxn ang="0">
                    <a:pos x="102" y="5"/>
                  </a:cxn>
                  <a:cxn ang="0">
                    <a:pos x="102" y="0"/>
                  </a:cxn>
                  <a:cxn ang="0">
                    <a:pos x="90" y="2"/>
                  </a:cxn>
                  <a:cxn ang="0">
                    <a:pos x="80" y="5"/>
                  </a:cxn>
                  <a:cxn ang="0">
                    <a:pos x="71" y="5"/>
                  </a:cxn>
                  <a:cxn ang="0">
                    <a:pos x="62" y="9"/>
                  </a:cxn>
                  <a:cxn ang="0">
                    <a:pos x="54" y="10"/>
                  </a:cxn>
                  <a:cxn ang="0">
                    <a:pos x="48" y="7"/>
                  </a:cxn>
                  <a:cxn ang="0">
                    <a:pos x="34" y="7"/>
                  </a:cxn>
                  <a:cxn ang="0">
                    <a:pos x="31" y="9"/>
                  </a:cxn>
                  <a:cxn ang="0">
                    <a:pos x="21" y="12"/>
                  </a:cxn>
                  <a:cxn ang="0">
                    <a:pos x="14" y="14"/>
                  </a:cxn>
                  <a:cxn ang="0">
                    <a:pos x="12" y="23"/>
                  </a:cxn>
                  <a:cxn ang="0">
                    <a:pos x="8" y="28"/>
                  </a:cxn>
                  <a:cxn ang="0">
                    <a:pos x="3" y="28"/>
                  </a:cxn>
                  <a:cxn ang="0">
                    <a:pos x="0" y="28"/>
                  </a:cxn>
                  <a:cxn ang="0">
                    <a:pos x="3" y="38"/>
                  </a:cxn>
                  <a:cxn ang="0">
                    <a:pos x="3" y="47"/>
                  </a:cxn>
                  <a:cxn ang="0">
                    <a:pos x="10" y="54"/>
                  </a:cxn>
                  <a:cxn ang="0">
                    <a:pos x="14" y="57"/>
                  </a:cxn>
                  <a:cxn ang="0">
                    <a:pos x="15" y="66"/>
                  </a:cxn>
                  <a:cxn ang="0">
                    <a:pos x="12" y="70"/>
                  </a:cxn>
                  <a:cxn ang="0">
                    <a:pos x="7" y="75"/>
                  </a:cxn>
                  <a:cxn ang="0">
                    <a:pos x="3" y="78"/>
                  </a:cxn>
                  <a:cxn ang="0">
                    <a:pos x="7" y="82"/>
                  </a:cxn>
                  <a:cxn ang="0">
                    <a:pos x="7" y="92"/>
                  </a:cxn>
                  <a:cxn ang="0">
                    <a:pos x="14" y="94"/>
                  </a:cxn>
                  <a:cxn ang="0">
                    <a:pos x="17" y="97"/>
                  </a:cxn>
                  <a:cxn ang="0">
                    <a:pos x="54" y="76"/>
                  </a:cxn>
                  <a:cxn ang="0">
                    <a:pos x="54" y="76"/>
                  </a:cxn>
                </a:cxnLst>
                <a:rect l="0" t="0" r="r" b="b"/>
                <a:pathLst>
                  <a:path w="106" h="99">
                    <a:moveTo>
                      <a:pt x="54" y="76"/>
                    </a:moveTo>
                    <a:lnTo>
                      <a:pt x="85" y="54"/>
                    </a:lnTo>
                    <a:lnTo>
                      <a:pt x="85" y="52"/>
                    </a:lnTo>
                    <a:lnTo>
                      <a:pt x="90" y="47"/>
                    </a:lnTo>
                    <a:lnTo>
                      <a:pt x="90" y="42"/>
                    </a:lnTo>
                    <a:lnTo>
                      <a:pt x="88" y="42"/>
                    </a:lnTo>
                    <a:lnTo>
                      <a:pt x="90" y="33"/>
                    </a:lnTo>
                    <a:lnTo>
                      <a:pt x="90" y="30"/>
                    </a:lnTo>
                    <a:lnTo>
                      <a:pt x="88" y="23"/>
                    </a:lnTo>
                    <a:lnTo>
                      <a:pt x="88" y="16"/>
                    </a:lnTo>
                    <a:lnTo>
                      <a:pt x="90" y="10"/>
                    </a:lnTo>
                    <a:lnTo>
                      <a:pt x="97" y="9"/>
                    </a:lnTo>
                    <a:lnTo>
                      <a:pt x="100" y="5"/>
                    </a:lnTo>
                    <a:lnTo>
                      <a:pt x="102" y="5"/>
                    </a:lnTo>
                    <a:lnTo>
                      <a:pt x="106" y="2"/>
                    </a:lnTo>
                    <a:lnTo>
                      <a:pt x="102" y="0"/>
                    </a:lnTo>
                    <a:lnTo>
                      <a:pt x="97" y="0"/>
                    </a:lnTo>
                    <a:lnTo>
                      <a:pt x="90" y="2"/>
                    </a:lnTo>
                    <a:lnTo>
                      <a:pt x="83" y="2"/>
                    </a:lnTo>
                    <a:lnTo>
                      <a:pt x="80" y="5"/>
                    </a:lnTo>
                    <a:lnTo>
                      <a:pt x="74" y="5"/>
                    </a:lnTo>
                    <a:lnTo>
                      <a:pt x="71" y="5"/>
                    </a:lnTo>
                    <a:lnTo>
                      <a:pt x="67" y="7"/>
                    </a:lnTo>
                    <a:lnTo>
                      <a:pt x="62" y="9"/>
                    </a:lnTo>
                    <a:lnTo>
                      <a:pt x="62" y="10"/>
                    </a:lnTo>
                    <a:lnTo>
                      <a:pt x="54" y="10"/>
                    </a:lnTo>
                    <a:lnTo>
                      <a:pt x="48" y="9"/>
                    </a:lnTo>
                    <a:lnTo>
                      <a:pt x="48" y="7"/>
                    </a:lnTo>
                    <a:lnTo>
                      <a:pt x="45" y="7"/>
                    </a:lnTo>
                    <a:lnTo>
                      <a:pt x="34" y="7"/>
                    </a:lnTo>
                    <a:lnTo>
                      <a:pt x="33" y="9"/>
                    </a:lnTo>
                    <a:lnTo>
                      <a:pt x="31" y="9"/>
                    </a:lnTo>
                    <a:lnTo>
                      <a:pt x="22" y="12"/>
                    </a:lnTo>
                    <a:lnTo>
                      <a:pt x="21" y="12"/>
                    </a:lnTo>
                    <a:lnTo>
                      <a:pt x="15" y="10"/>
                    </a:lnTo>
                    <a:lnTo>
                      <a:pt x="14" y="14"/>
                    </a:lnTo>
                    <a:lnTo>
                      <a:pt x="14" y="21"/>
                    </a:lnTo>
                    <a:lnTo>
                      <a:pt x="12" y="23"/>
                    </a:lnTo>
                    <a:lnTo>
                      <a:pt x="12" y="24"/>
                    </a:lnTo>
                    <a:lnTo>
                      <a:pt x="8" y="28"/>
                    </a:lnTo>
                    <a:lnTo>
                      <a:pt x="5" y="28"/>
                    </a:lnTo>
                    <a:lnTo>
                      <a:pt x="3" y="28"/>
                    </a:lnTo>
                    <a:lnTo>
                      <a:pt x="0" y="28"/>
                    </a:lnTo>
                    <a:lnTo>
                      <a:pt x="0" y="28"/>
                    </a:lnTo>
                    <a:lnTo>
                      <a:pt x="0" y="33"/>
                    </a:lnTo>
                    <a:lnTo>
                      <a:pt x="3" y="38"/>
                    </a:lnTo>
                    <a:lnTo>
                      <a:pt x="3" y="43"/>
                    </a:lnTo>
                    <a:lnTo>
                      <a:pt x="3" y="47"/>
                    </a:lnTo>
                    <a:lnTo>
                      <a:pt x="3" y="54"/>
                    </a:lnTo>
                    <a:lnTo>
                      <a:pt x="10" y="54"/>
                    </a:lnTo>
                    <a:lnTo>
                      <a:pt x="12" y="57"/>
                    </a:lnTo>
                    <a:lnTo>
                      <a:pt x="14" y="57"/>
                    </a:lnTo>
                    <a:lnTo>
                      <a:pt x="14" y="64"/>
                    </a:lnTo>
                    <a:lnTo>
                      <a:pt x="15" y="66"/>
                    </a:lnTo>
                    <a:lnTo>
                      <a:pt x="14" y="70"/>
                    </a:lnTo>
                    <a:lnTo>
                      <a:pt x="12" y="70"/>
                    </a:lnTo>
                    <a:lnTo>
                      <a:pt x="8" y="70"/>
                    </a:lnTo>
                    <a:lnTo>
                      <a:pt x="7" y="75"/>
                    </a:lnTo>
                    <a:lnTo>
                      <a:pt x="3" y="78"/>
                    </a:lnTo>
                    <a:lnTo>
                      <a:pt x="3" y="78"/>
                    </a:lnTo>
                    <a:lnTo>
                      <a:pt x="5" y="80"/>
                    </a:lnTo>
                    <a:lnTo>
                      <a:pt x="7" y="82"/>
                    </a:lnTo>
                    <a:lnTo>
                      <a:pt x="7" y="89"/>
                    </a:lnTo>
                    <a:lnTo>
                      <a:pt x="7" y="92"/>
                    </a:lnTo>
                    <a:lnTo>
                      <a:pt x="8" y="92"/>
                    </a:lnTo>
                    <a:lnTo>
                      <a:pt x="14" y="94"/>
                    </a:lnTo>
                    <a:lnTo>
                      <a:pt x="17" y="97"/>
                    </a:lnTo>
                    <a:lnTo>
                      <a:pt x="17" y="97"/>
                    </a:lnTo>
                    <a:lnTo>
                      <a:pt x="22" y="99"/>
                    </a:lnTo>
                    <a:lnTo>
                      <a:pt x="54" y="76"/>
                    </a:lnTo>
                    <a:lnTo>
                      <a:pt x="54" y="76"/>
                    </a:lnTo>
                    <a:lnTo>
                      <a:pt x="54" y="76"/>
                    </a:lnTo>
                    <a:lnTo>
                      <a:pt x="54" y="7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70" name="Freeform 70">
                <a:extLst>
                  <a:ext uri="{FF2B5EF4-FFF2-40B4-BE49-F238E27FC236}">
                    <a16:creationId xmlns:a16="http://schemas.microsoft.com/office/drawing/2014/main" id="{C857B338-3D6E-7E86-29B9-A17066FF85AC}"/>
                  </a:ext>
                </a:extLst>
              </p:cNvPr>
              <p:cNvSpPr>
                <a:spLocks/>
              </p:cNvSpPr>
              <p:nvPr/>
            </p:nvSpPr>
            <p:spPr bwMode="auto">
              <a:xfrm>
                <a:off x="5351433" y="3319461"/>
                <a:ext cx="38100" cy="115889"/>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71" name="Freeform 71">
                <a:extLst>
                  <a:ext uri="{FF2B5EF4-FFF2-40B4-BE49-F238E27FC236}">
                    <a16:creationId xmlns:a16="http://schemas.microsoft.com/office/drawing/2014/main" id="{3703AF90-0805-8F1F-4CC6-B709573371C1}"/>
                  </a:ext>
                </a:extLst>
              </p:cNvPr>
              <p:cNvSpPr>
                <a:spLocks/>
              </p:cNvSpPr>
              <p:nvPr/>
            </p:nvSpPr>
            <p:spPr bwMode="auto">
              <a:xfrm>
                <a:off x="5351433" y="3319461"/>
                <a:ext cx="38100" cy="115889"/>
              </a:xfrm>
              <a:custGeom>
                <a:avLst/>
                <a:gdLst/>
                <a:ahLst/>
                <a:cxnLst>
                  <a:cxn ang="0">
                    <a:pos x="15" y="73"/>
                  </a:cxn>
                  <a:cxn ang="0">
                    <a:pos x="17" y="72"/>
                  </a:cxn>
                  <a:cxn ang="0">
                    <a:pos x="17" y="72"/>
                  </a:cxn>
                  <a:cxn ang="0">
                    <a:pos x="17" y="68"/>
                  </a:cxn>
                  <a:cxn ang="0">
                    <a:pos x="19" y="66"/>
                  </a:cxn>
                  <a:cxn ang="0">
                    <a:pos x="19" y="63"/>
                  </a:cxn>
                  <a:cxn ang="0">
                    <a:pos x="21" y="59"/>
                  </a:cxn>
                  <a:cxn ang="0">
                    <a:pos x="21" y="54"/>
                  </a:cxn>
                  <a:cxn ang="0">
                    <a:pos x="21" y="54"/>
                  </a:cxn>
                  <a:cxn ang="0">
                    <a:pos x="21" y="51"/>
                  </a:cxn>
                  <a:cxn ang="0">
                    <a:pos x="21" y="45"/>
                  </a:cxn>
                  <a:cxn ang="0">
                    <a:pos x="21" y="44"/>
                  </a:cxn>
                  <a:cxn ang="0">
                    <a:pos x="21" y="37"/>
                  </a:cxn>
                  <a:cxn ang="0">
                    <a:pos x="21" y="37"/>
                  </a:cxn>
                  <a:cxn ang="0">
                    <a:pos x="19" y="37"/>
                  </a:cxn>
                  <a:cxn ang="0">
                    <a:pos x="17" y="37"/>
                  </a:cxn>
                  <a:cxn ang="0">
                    <a:pos x="15" y="37"/>
                  </a:cxn>
                  <a:cxn ang="0">
                    <a:pos x="15" y="32"/>
                  </a:cxn>
                  <a:cxn ang="0">
                    <a:pos x="15" y="23"/>
                  </a:cxn>
                  <a:cxn ang="0">
                    <a:pos x="15" y="21"/>
                  </a:cxn>
                  <a:cxn ang="0">
                    <a:pos x="15" y="16"/>
                  </a:cxn>
                  <a:cxn ang="0">
                    <a:pos x="21" y="16"/>
                  </a:cxn>
                  <a:cxn ang="0">
                    <a:pos x="21" y="19"/>
                  </a:cxn>
                  <a:cxn ang="0">
                    <a:pos x="21" y="19"/>
                  </a:cxn>
                  <a:cxn ang="0">
                    <a:pos x="24" y="19"/>
                  </a:cxn>
                  <a:cxn ang="0">
                    <a:pos x="24" y="16"/>
                  </a:cxn>
                  <a:cxn ang="0">
                    <a:pos x="24" y="16"/>
                  </a:cxn>
                  <a:cxn ang="0">
                    <a:pos x="24" y="16"/>
                  </a:cxn>
                  <a:cxn ang="0">
                    <a:pos x="21" y="11"/>
                  </a:cxn>
                  <a:cxn ang="0">
                    <a:pos x="24" y="7"/>
                  </a:cxn>
                  <a:cxn ang="0">
                    <a:pos x="24" y="2"/>
                  </a:cxn>
                  <a:cxn ang="0">
                    <a:pos x="24" y="0"/>
                  </a:cxn>
                  <a:cxn ang="0">
                    <a:pos x="24" y="0"/>
                  </a:cxn>
                  <a:cxn ang="0">
                    <a:pos x="21" y="4"/>
                  </a:cxn>
                  <a:cxn ang="0">
                    <a:pos x="17" y="4"/>
                  </a:cxn>
                  <a:cxn ang="0">
                    <a:pos x="15" y="4"/>
                  </a:cxn>
                  <a:cxn ang="0">
                    <a:pos x="12" y="7"/>
                  </a:cxn>
                  <a:cxn ang="0">
                    <a:pos x="8" y="19"/>
                  </a:cxn>
                  <a:cxn ang="0">
                    <a:pos x="5" y="30"/>
                  </a:cxn>
                  <a:cxn ang="0">
                    <a:pos x="0" y="37"/>
                  </a:cxn>
                  <a:cxn ang="0">
                    <a:pos x="3" y="37"/>
                  </a:cxn>
                  <a:cxn ang="0">
                    <a:pos x="5" y="42"/>
                  </a:cxn>
                  <a:cxn ang="0">
                    <a:pos x="7" y="49"/>
                  </a:cxn>
                  <a:cxn ang="0">
                    <a:pos x="12" y="56"/>
                  </a:cxn>
                  <a:cxn ang="0">
                    <a:pos x="15" y="65"/>
                  </a:cxn>
                  <a:cxn ang="0">
                    <a:pos x="15" y="68"/>
                  </a:cxn>
                  <a:cxn ang="0">
                    <a:pos x="15" y="73"/>
                  </a:cxn>
                  <a:cxn ang="0">
                    <a:pos x="15" y="73"/>
                  </a:cxn>
                  <a:cxn ang="0">
                    <a:pos x="15" y="73"/>
                  </a:cxn>
                </a:cxnLst>
                <a:rect l="0" t="0" r="r" b="b"/>
                <a:pathLst>
                  <a:path w="24" h="73">
                    <a:moveTo>
                      <a:pt x="15" y="73"/>
                    </a:moveTo>
                    <a:lnTo>
                      <a:pt x="17" y="72"/>
                    </a:lnTo>
                    <a:lnTo>
                      <a:pt x="17" y="72"/>
                    </a:lnTo>
                    <a:lnTo>
                      <a:pt x="17" y="68"/>
                    </a:lnTo>
                    <a:lnTo>
                      <a:pt x="19" y="66"/>
                    </a:lnTo>
                    <a:lnTo>
                      <a:pt x="19" y="63"/>
                    </a:lnTo>
                    <a:lnTo>
                      <a:pt x="21" y="59"/>
                    </a:lnTo>
                    <a:lnTo>
                      <a:pt x="21" y="54"/>
                    </a:lnTo>
                    <a:lnTo>
                      <a:pt x="21" y="54"/>
                    </a:lnTo>
                    <a:lnTo>
                      <a:pt x="21" y="51"/>
                    </a:lnTo>
                    <a:lnTo>
                      <a:pt x="21" y="45"/>
                    </a:lnTo>
                    <a:lnTo>
                      <a:pt x="21" y="44"/>
                    </a:lnTo>
                    <a:lnTo>
                      <a:pt x="21" y="37"/>
                    </a:lnTo>
                    <a:lnTo>
                      <a:pt x="21" y="37"/>
                    </a:lnTo>
                    <a:lnTo>
                      <a:pt x="19" y="37"/>
                    </a:lnTo>
                    <a:lnTo>
                      <a:pt x="17" y="37"/>
                    </a:lnTo>
                    <a:lnTo>
                      <a:pt x="15" y="37"/>
                    </a:lnTo>
                    <a:lnTo>
                      <a:pt x="15" y="32"/>
                    </a:lnTo>
                    <a:lnTo>
                      <a:pt x="15" y="23"/>
                    </a:lnTo>
                    <a:lnTo>
                      <a:pt x="15" y="21"/>
                    </a:lnTo>
                    <a:lnTo>
                      <a:pt x="15" y="16"/>
                    </a:lnTo>
                    <a:lnTo>
                      <a:pt x="21" y="16"/>
                    </a:lnTo>
                    <a:lnTo>
                      <a:pt x="21" y="19"/>
                    </a:lnTo>
                    <a:lnTo>
                      <a:pt x="21" y="19"/>
                    </a:lnTo>
                    <a:lnTo>
                      <a:pt x="24" y="19"/>
                    </a:lnTo>
                    <a:lnTo>
                      <a:pt x="24" y="16"/>
                    </a:lnTo>
                    <a:lnTo>
                      <a:pt x="24" y="16"/>
                    </a:lnTo>
                    <a:lnTo>
                      <a:pt x="24" y="16"/>
                    </a:lnTo>
                    <a:lnTo>
                      <a:pt x="21" y="11"/>
                    </a:lnTo>
                    <a:lnTo>
                      <a:pt x="24" y="7"/>
                    </a:lnTo>
                    <a:lnTo>
                      <a:pt x="24" y="2"/>
                    </a:lnTo>
                    <a:lnTo>
                      <a:pt x="24" y="0"/>
                    </a:lnTo>
                    <a:lnTo>
                      <a:pt x="24" y="0"/>
                    </a:lnTo>
                    <a:lnTo>
                      <a:pt x="21" y="4"/>
                    </a:lnTo>
                    <a:lnTo>
                      <a:pt x="17" y="4"/>
                    </a:lnTo>
                    <a:lnTo>
                      <a:pt x="15" y="4"/>
                    </a:lnTo>
                    <a:lnTo>
                      <a:pt x="12" y="7"/>
                    </a:lnTo>
                    <a:lnTo>
                      <a:pt x="8" y="19"/>
                    </a:lnTo>
                    <a:lnTo>
                      <a:pt x="5" y="30"/>
                    </a:lnTo>
                    <a:lnTo>
                      <a:pt x="0" y="37"/>
                    </a:lnTo>
                    <a:lnTo>
                      <a:pt x="3" y="37"/>
                    </a:lnTo>
                    <a:lnTo>
                      <a:pt x="5" y="42"/>
                    </a:lnTo>
                    <a:lnTo>
                      <a:pt x="7" y="49"/>
                    </a:lnTo>
                    <a:lnTo>
                      <a:pt x="12" y="56"/>
                    </a:lnTo>
                    <a:lnTo>
                      <a:pt x="15" y="65"/>
                    </a:lnTo>
                    <a:lnTo>
                      <a:pt x="15" y="68"/>
                    </a:lnTo>
                    <a:lnTo>
                      <a:pt x="15" y="73"/>
                    </a:lnTo>
                    <a:lnTo>
                      <a:pt x="15" y="73"/>
                    </a:lnTo>
                    <a:lnTo>
                      <a:pt x="15" y="73"/>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72" name="Freeform 72">
                <a:extLst>
                  <a:ext uri="{FF2B5EF4-FFF2-40B4-BE49-F238E27FC236}">
                    <a16:creationId xmlns:a16="http://schemas.microsoft.com/office/drawing/2014/main" id="{0D29BE34-0B0E-245C-E2C3-8EC9F93CA838}"/>
                  </a:ext>
                </a:extLst>
              </p:cNvPr>
              <p:cNvSpPr>
                <a:spLocks/>
              </p:cNvSpPr>
              <p:nvPr/>
            </p:nvSpPr>
            <p:spPr bwMode="auto">
              <a:xfrm>
                <a:off x="5384771" y="3319461"/>
                <a:ext cx="12701" cy="25400"/>
              </a:xfrm>
              <a:custGeom>
                <a:avLst/>
                <a:gdLst/>
                <a:ahLst/>
                <a:cxnLst>
                  <a:cxn ang="0">
                    <a:pos x="1" y="16"/>
                  </a:cxn>
                  <a:cxn ang="0">
                    <a:pos x="1" y="14"/>
                  </a:cxn>
                  <a:cxn ang="0">
                    <a:pos x="0" y="11"/>
                  </a:cxn>
                  <a:cxn ang="0">
                    <a:pos x="1" y="7"/>
                  </a:cxn>
                  <a:cxn ang="0">
                    <a:pos x="1" y="2"/>
                  </a:cxn>
                  <a:cxn ang="0">
                    <a:pos x="3" y="0"/>
                  </a:cxn>
                  <a:cxn ang="0">
                    <a:pos x="3" y="0"/>
                  </a:cxn>
                  <a:cxn ang="0">
                    <a:pos x="5" y="2"/>
                  </a:cxn>
                  <a:cxn ang="0">
                    <a:pos x="8" y="4"/>
                  </a:cxn>
                  <a:cxn ang="0">
                    <a:pos x="8" y="11"/>
                  </a:cxn>
                  <a:cxn ang="0">
                    <a:pos x="8" y="12"/>
                  </a:cxn>
                  <a:cxn ang="0">
                    <a:pos x="8" y="11"/>
                  </a:cxn>
                  <a:cxn ang="0">
                    <a:pos x="5" y="14"/>
                  </a:cxn>
                  <a:cxn ang="0">
                    <a:pos x="3" y="16"/>
                  </a:cxn>
                  <a:cxn ang="0">
                    <a:pos x="1" y="16"/>
                  </a:cxn>
                  <a:cxn ang="0">
                    <a:pos x="1" y="16"/>
                  </a:cxn>
                  <a:cxn ang="0">
                    <a:pos x="1" y="16"/>
                  </a:cxn>
                </a:cxnLst>
                <a:rect l="0" t="0" r="r" b="b"/>
                <a:pathLst>
                  <a:path w="8" h="16">
                    <a:moveTo>
                      <a:pt x="1" y="16"/>
                    </a:moveTo>
                    <a:lnTo>
                      <a:pt x="1" y="14"/>
                    </a:lnTo>
                    <a:lnTo>
                      <a:pt x="0" y="11"/>
                    </a:lnTo>
                    <a:lnTo>
                      <a:pt x="1" y="7"/>
                    </a:lnTo>
                    <a:lnTo>
                      <a:pt x="1" y="2"/>
                    </a:lnTo>
                    <a:lnTo>
                      <a:pt x="3" y="0"/>
                    </a:lnTo>
                    <a:lnTo>
                      <a:pt x="3" y="0"/>
                    </a:lnTo>
                    <a:lnTo>
                      <a:pt x="5" y="2"/>
                    </a:lnTo>
                    <a:lnTo>
                      <a:pt x="8" y="4"/>
                    </a:lnTo>
                    <a:lnTo>
                      <a:pt x="8" y="11"/>
                    </a:lnTo>
                    <a:lnTo>
                      <a:pt x="8" y="12"/>
                    </a:lnTo>
                    <a:lnTo>
                      <a:pt x="8" y="11"/>
                    </a:lnTo>
                    <a:lnTo>
                      <a:pt x="5" y="14"/>
                    </a:lnTo>
                    <a:lnTo>
                      <a:pt x="3" y="16"/>
                    </a:lnTo>
                    <a:lnTo>
                      <a:pt x="1" y="16"/>
                    </a:lnTo>
                    <a:lnTo>
                      <a:pt x="1" y="16"/>
                    </a:lnTo>
                    <a:lnTo>
                      <a:pt x="1" y="1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73" name="Freeform 73">
                <a:extLst>
                  <a:ext uri="{FF2B5EF4-FFF2-40B4-BE49-F238E27FC236}">
                    <a16:creationId xmlns:a16="http://schemas.microsoft.com/office/drawing/2014/main" id="{3150897A-C103-B7A7-4603-05A2A4111F47}"/>
                  </a:ext>
                </a:extLst>
              </p:cNvPr>
              <p:cNvSpPr>
                <a:spLocks/>
              </p:cNvSpPr>
              <p:nvPr/>
            </p:nvSpPr>
            <p:spPr bwMode="auto">
              <a:xfrm>
                <a:off x="5375245" y="3344860"/>
                <a:ext cx="14288" cy="30162"/>
              </a:xfrm>
              <a:custGeom>
                <a:avLst/>
                <a:gdLst/>
                <a:ahLst/>
                <a:cxnLst>
                  <a:cxn ang="0">
                    <a:pos x="7" y="17"/>
                  </a:cxn>
                  <a:cxn ang="0">
                    <a:pos x="4" y="17"/>
                  </a:cxn>
                  <a:cxn ang="0">
                    <a:pos x="2" y="19"/>
                  </a:cxn>
                  <a:cxn ang="0">
                    <a:pos x="0" y="17"/>
                  </a:cxn>
                  <a:cxn ang="0">
                    <a:pos x="0" y="14"/>
                  </a:cxn>
                  <a:cxn ang="0">
                    <a:pos x="0" y="7"/>
                  </a:cxn>
                  <a:cxn ang="0">
                    <a:pos x="0" y="3"/>
                  </a:cxn>
                  <a:cxn ang="0">
                    <a:pos x="0" y="0"/>
                  </a:cxn>
                  <a:cxn ang="0">
                    <a:pos x="6" y="0"/>
                  </a:cxn>
                  <a:cxn ang="0">
                    <a:pos x="6" y="3"/>
                  </a:cxn>
                  <a:cxn ang="0">
                    <a:pos x="7" y="3"/>
                  </a:cxn>
                  <a:cxn ang="0">
                    <a:pos x="9" y="2"/>
                  </a:cxn>
                  <a:cxn ang="0">
                    <a:pos x="9" y="2"/>
                  </a:cxn>
                  <a:cxn ang="0">
                    <a:pos x="9" y="3"/>
                  </a:cxn>
                  <a:cxn ang="0">
                    <a:pos x="9" y="7"/>
                  </a:cxn>
                  <a:cxn ang="0">
                    <a:pos x="9" y="10"/>
                  </a:cxn>
                  <a:cxn ang="0">
                    <a:pos x="9" y="12"/>
                  </a:cxn>
                  <a:cxn ang="0">
                    <a:pos x="7" y="17"/>
                  </a:cxn>
                  <a:cxn ang="0">
                    <a:pos x="7" y="17"/>
                  </a:cxn>
                  <a:cxn ang="0">
                    <a:pos x="7" y="17"/>
                  </a:cxn>
                  <a:cxn ang="0">
                    <a:pos x="7" y="17"/>
                  </a:cxn>
                </a:cxnLst>
                <a:rect l="0" t="0" r="r" b="b"/>
                <a:pathLst>
                  <a:path w="9" h="19">
                    <a:moveTo>
                      <a:pt x="7" y="17"/>
                    </a:moveTo>
                    <a:lnTo>
                      <a:pt x="4" y="17"/>
                    </a:lnTo>
                    <a:lnTo>
                      <a:pt x="2" y="19"/>
                    </a:lnTo>
                    <a:lnTo>
                      <a:pt x="0" y="17"/>
                    </a:lnTo>
                    <a:lnTo>
                      <a:pt x="0" y="14"/>
                    </a:lnTo>
                    <a:lnTo>
                      <a:pt x="0" y="7"/>
                    </a:lnTo>
                    <a:lnTo>
                      <a:pt x="0" y="3"/>
                    </a:lnTo>
                    <a:lnTo>
                      <a:pt x="0" y="0"/>
                    </a:lnTo>
                    <a:lnTo>
                      <a:pt x="6" y="0"/>
                    </a:lnTo>
                    <a:lnTo>
                      <a:pt x="6" y="3"/>
                    </a:lnTo>
                    <a:lnTo>
                      <a:pt x="7" y="3"/>
                    </a:lnTo>
                    <a:lnTo>
                      <a:pt x="9" y="2"/>
                    </a:lnTo>
                    <a:lnTo>
                      <a:pt x="9" y="2"/>
                    </a:lnTo>
                    <a:lnTo>
                      <a:pt x="9" y="3"/>
                    </a:lnTo>
                    <a:lnTo>
                      <a:pt x="9" y="7"/>
                    </a:lnTo>
                    <a:lnTo>
                      <a:pt x="9" y="10"/>
                    </a:lnTo>
                    <a:lnTo>
                      <a:pt x="9" y="12"/>
                    </a:lnTo>
                    <a:lnTo>
                      <a:pt x="7" y="17"/>
                    </a:lnTo>
                    <a:lnTo>
                      <a:pt x="7" y="17"/>
                    </a:lnTo>
                    <a:lnTo>
                      <a:pt x="7" y="17"/>
                    </a:lnTo>
                    <a:lnTo>
                      <a:pt x="7" y="17"/>
                    </a:lnTo>
                    <a:close/>
                  </a:path>
                </a:pathLst>
              </a:custGeom>
              <a:solidFill>
                <a:schemeClr val="accent1"/>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74" name="Freeform 74">
                <a:extLst>
                  <a:ext uri="{FF2B5EF4-FFF2-40B4-BE49-F238E27FC236}">
                    <a16:creationId xmlns:a16="http://schemas.microsoft.com/office/drawing/2014/main" id="{FCAC215E-67FE-7874-2348-24B0A8A096A7}"/>
                  </a:ext>
                </a:extLst>
              </p:cNvPr>
              <p:cNvSpPr>
                <a:spLocks/>
              </p:cNvSpPr>
              <p:nvPr/>
            </p:nvSpPr>
            <p:spPr bwMode="auto">
              <a:xfrm>
                <a:off x="5375245" y="3281360"/>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75" name="Freeform 75">
                <a:extLst>
                  <a:ext uri="{FF2B5EF4-FFF2-40B4-BE49-F238E27FC236}">
                    <a16:creationId xmlns:a16="http://schemas.microsoft.com/office/drawing/2014/main" id="{BABB4DA3-47DC-BA37-0AFF-428128C836C0}"/>
                  </a:ext>
                </a:extLst>
              </p:cNvPr>
              <p:cNvSpPr>
                <a:spLocks/>
              </p:cNvSpPr>
              <p:nvPr/>
            </p:nvSpPr>
            <p:spPr bwMode="auto">
              <a:xfrm>
                <a:off x="5375245" y="3281360"/>
                <a:ext cx="39688" cy="38100"/>
              </a:xfrm>
              <a:custGeom>
                <a:avLst/>
                <a:gdLst/>
                <a:ahLst/>
                <a:cxnLst>
                  <a:cxn ang="0">
                    <a:pos x="0" y="24"/>
                  </a:cxn>
                  <a:cxn ang="0">
                    <a:pos x="2" y="24"/>
                  </a:cxn>
                  <a:cxn ang="0">
                    <a:pos x="7" y="24"/>
                  </a:cxn>
                  <a:cxn ang="0">
                    <a:pos x="11" y="22"/>
                  </a:cxn>
                  <a:cxn ang="0">
                    <a:pos x="11" y="22"/>
                  </a:cxn>
                  <a:cxn ang="0">
                    <a:pos x="16" y="19"/>
                  </a:cxn>
                  <a:cxn ang="0">
                    <a:pos x="16" y="16"/>
                  </a:cxn>
                  <a:cxn ang="0">
                    <a:pos x="20" y="14"/>
                  </a:cxn>
                  <a:cxn ang="0">
                    <a:pos x="21" y="14"/>
                  </a:cxn>
                  <a:cxn ang="0">
                    <a:pos x="25" y="12"/>
                  </a:cxn>
                  <a:cxn ang="0">
                    <a:pos x="21" y="10"/>
                  </a:cxn>
                  <a:cxn ang="0">
                    <a:pos x="21" y="5"/>
                  </a:cxn>
                  <a:cxn ang="0">
                    <a:pos x="20" y="5"/>
                  </a:cxn>
                  <a:cxn ang="0">
                    <a:pos x="18" y="0"/>
                  </a:cxn>
                  <a:cxn ang="0">
                    <a:pos x="11" y="0"/>
                  </a:cxn>
                  <a:cxn ang="0">
                    <a:pos x="11" y="3"/>
                  </a:cxn>
                  <a:cxn ang="0">
                    <a:pos x="7" y="3"/>
                  </a:cxn>
                  <a:cxn ang="0">
                    <a:pos x="6" y="12"/>
                  </a:cxn>
                  <a:cxn ang="0">
                    <a:pos x="6" y="16"/>
                  </a:cxn>
                  <a:cxn ang="0">
                    <a:pos x="0" y="21"/>
                  </a:cxn>
                  <a:cxn ang="0">
                    <a:pos x="0" y="24"/>
                  </a:cxn>
                  <a:cxn ang="0">
                    <a:pos x="0" y="24"/>
                  </a:cxn>
                  <a:cxn ang="0">
                    <a:pos x="0" y="24"/>
                  </a:cxn>
                  <a:cxn ang="0">
                    <a:pos x="0" y="24"/>
                  </a:cxn>
                </a:cxnLst>
                <a:rect l="0" t="0" r="r" b="b"/>
                <a:pathLst>
                  <a:path w="25" h="24">
                    <a:moveTo>
                      <a:pt x="0" y="24"/>
                    </a:moveTo>
                    <a:lnTo>
                      <a:pt x="2" y="24"/>
                    </a:lnTo>
                    <a:lnTo>
                      <a:pt x="7" y="24"/>
                    </a:lnTo>
                    <a:lnTo>
                      <a:pt x="11" y="22"/>
                    </a:lnTo>
                    <a:lnTo>
                      <a:pt x="11" y="22"/>
                    </a:lnTo>
                    <a:lnTo>
                      <a:pt x="16" y="19"/>
                    </a:lnTo>
                    <a:lnTo>
                      <a:pt x="16" y="16"/>
                    </a:lnTo>
                    <a:lnTo>
                      <a:pt x="20" y="14"/>
                    </a:lnTo>
                    <a:lnTo>
                      <a:pt x="21" y="14"/>
                    </a:lnTo>
                    <a:lnTo>
                      <a:pt x="25" y="12"/>
                    </a:lnTo>
                    <a:lnTo>
                      <a:pt x="21" y="10"/>
                    </a:lnTo>
                    <a:lnTo>
                      <a:pt x="21" y="5"/>
                    </a:lnTo>
                    <a:lnTo>
                      <a:pt x="20" y="5"/>
                    </a:lnTo>
                    <a:lnTo>
                      <a:pt x="18" y="0"/>
                    </a:lnTo>
                    <a:lnTo>
                      <a:pt x="11" y="0"/>
                    </a:lnTo>
                    <a:lnTo>
                      <a:pt x="11" y="3"/>
                    </a:lnTo>
                    <a:lnTo>
                      <a:pt x="7" y="3"/>
                    </a:lnTo>
                    <a:lnTo>
                      <a:pt x="6" y="12"/>
                    </a:lnTo>
                    <a:lnTo>
                      <a:pt x="6" y="16"/>
                    </a:lnTo>
                    <a:lnTo>
                      <a:pt x="0" y="21"/>
                    </a:lnTo>
                    <a:lnTo>
                      <a:pt x="0" y="24"/>
                    </a:lnTo>
                    <a:lnTo>
                      <a:pt x="0" y="24"/>
                    </a:lnTo>
                    <a:lnTo>
                      <a:pt x="0" y="24"/>
                    </a:lnTo>
                    <a:lnTo>
                      <a:pt x="0" y="24"/>
                    </a:lnTo>
                    <a:close/>
                  </a:path>
                </a:pathLst>
              </a:custGeom>
              <a:solidFill>
                <a:schemeClr val="accent1"/>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76" name="Freeform 76">
                <a:extLst>
                  <a:ext uri="{FF2B5EF4-FFF2-40B4-BE49-F238E27FC236}">
                    <a16:creationId xmlns:a16="http://schemas.microsoft.com/office/drawing/2014/main" id="{3B3CC1D1-CAA3-B4CF-3AB0-966D60D27B37}"/>
                  </a:ext>
                </a:extLst>
              </p:cNvPr>
              <p:cNvSpPr>
                <a:spLocks/>
              </p:cNvSpPr>
              <p:nvPr/>
            </p:nvSpPr>
            <p:spPr bwMode="auto">
              <a:xfrm>
                <a:off x="5375245" y="3314698"/>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77" name="Freeform 77">
                <a:extLst>
                  <a:ext uri="{FF2B5EF4-FFF2-40B4-BE49-F238E27FC236}">
                    <a16:creationId xmlns:a16="http://schemas.microsoft.com/office/drawing/2014/main" id="{8DA4088E-76F2-9E88-E120-4FE76B58B0C3}"/>
                  </a:ext>
                </a:extLst>
              </p:cNvPr>
              <p:cNvSpPr>
                <a:spLocks/>
              </p:cNvSpPr>
              <p:nvPr/>
            </p:nvSpPr>
            <p:spPr bwMode="auto">
              <a:xfrm>
                <a:off x="5375245" y="3314698"/>
                <a:ext cx="115888" cy="138113"/>
              </a:xfrm>
              <a:custGeom>
                <a:avLst/>
                <a:gdLst/>
                <a:ahLst/>
                <a:cxnLst>
                  <a:cxn ang="0">
                    <a:pos x="0" y="76"/>
                  </a:cxn>
                  <a:cxn ang="0">
                    <a:pos x="0" y="76"/>
                  </a:cxn>
                  <a:cxn ang="0">
                    <a:pos x="0" y="73"/>
                  </a:cxn>
                  <a:cxn ang="0">
                    <a:pos x="4" y="69"/>
                  </a:cxn>
                  <a:cxn ang="0">
                    <a:pos x="4" y="68"/>
                  </a:cxn>
                  <a:cxn ang="0">
                    <a:pos x="6" y="62"/>
                  </a:cxn>
                  <a:cxn ang="0">
                    <a:pos x="6" y="57"/>
                  </a:cxn>
                  <a:cxn ang="0">
                    <a:pos x="6" y="57"/>
                  </a:cxn>
                  <a:cxn ang="0">
                    <a:pos x="6" y="54"/>
                  </a:cxn>
                  <a:cxn ang="0">
                    <a:pos x="6" y="48"/>
                  </a:cxn>
                  <a:cxn ang="0">
                    <a:pos x="6" y="47"/>
                  </a:cxn>
                  <a:cxn ang="0">
                    <a:pos x="9" y="31"/>
                  </a:cxn>
                  <a:cxn ang="0">
                    <a:pos x="9" y="29"/>
                  </a:cxn>
                  <a:cxn ang="0">
                    <a:pos x="9" y="26"/>
                  </a:cxn>
                  <a:cxn ang="0">
                    <a:pos x="9" y="22"/>
                  </a:cxn>
                  <a:cxn ang="0">
                    <a:pos x="9" y="21"/>
                  </a:cxn>
                  <a:cxn ang="0">
                    <a:pos x="9" y="17"/>
                  </a:cxn>
                  <a:cxn ang="0">
                    <a:pos x="9" y="17"/>
                  </a:cxn>
                  <a:cxn ang="0">
                    <a:pos x="11" y="17"/>
                  </a:cxn>
                  <a:cxn ang="0">
                    <a:pos x="14" y="12"/>
                  </a:cxn>
                  <a:cxn ang="0">
                    <a:pos x="14" y="15"/>
                  </a:cxn>
                  <a:cxn ang="0">
                    <a:pos x="20" y="17"/>
                  </a:cxn>
                  <a:cxn ang="0">
                    <a:pos x="23" y="21"/>
                  </a:cxn>
                  <a:cxn ang="0">
                    <a:pos x="25" y="21"/>
                  </a:cxn>
                  <a:cxn ang="0">
                    <a:pos x="28" y="21"/>
                  </a:cxn>
                  <a:cxn ang="0">
                    <a:pos x="63" y="0"/>
                  </a:cxn>
                  <a:cxn ang="0">
                    <a:pos x="73" y="21"/>
                  </a:cxn>
                  <a:cxn ang="0">
                    <a:pos x="72" y="21"/>
                  </a:cxn>
                  <a:cxn ang="0">
                    <a:pos x="65" y="28"/>
                  </a:cxn>
                  <a:cxn ang="0">
                    <a:pos x="39" y="36"/>
                  </a:cxn>
                  <a:cxn ang="0">
                    <a:pos x="60" y="59"/>
                  </a:cxn>
                  <a:cxn ang="0">
                    <a:pos x="51" y="68"/>
                  </a:cxn>
                  <a:cxn ang="0">
                    <a:pos x="51" y="73"/>
                  </a:cxn>
                  <a:cxn ang="0">
                    <a:pos x="37" y="73"/>
                  </a:cxn>
                  <a:cxn ang="0">
                    <a:pos x="23" y="87"/>
                  </a:cxn>
                  <a:cxn ang="0">
                    <a:pos x="6" y="81"/>
                  </a:cxn>
                  <a:cxn ang="0">
                    <a:pos x="0" y="81"/>
                  </a:cxn>
                  <a:cxn ang="0">
                    <a:pos x="0" y="81"/>
                  </a:cxn>
                  <a:cxn ang="0">
                    <a:pos x="0" y="76"/>
                  </a:cxn>
                  <a:cxn ang="0">
                    <a:pos x="0" y="76"/>
                  </a:cxn>
                  <a:cxn ang="0">
                    <a:pos x="0" y="76"/>
                  </a:cxn>
                  <a:cxn ang="0">
                    <a:pos x="0" y="76"/>
                  </a:cxn>
                  <a:cxn ang="0">
                    <a:pos x="0" y="76"/>
                  </a:cxn>
                </a:cxnLst>
                <a:rect l="0" t="0" r="r" b="b"/>
                <a:pathLst>
                  <a:path w="73" h="87">
                    <a:moveTo>
                      <a:pt x="0" y="76"/>
                    </a:moveTo>
                    <a:lnTo>
                      <a:pt x="0" y="76"/>
                    </a:lnTo>
                    <a:lnTo>
                      <a:pt x="0" y="73"/>
                    </a:lnTo>
                    <a:lnTo>
                      <a:pt x="4" y="69"/>
                    </a:lnTo>
                    <a:lnTo>
                      <a:pt x="4" y="68"/>
                    </a:lnTo>
                    <a:lnTo>
                      <a:pt x="6" y="62"/>
                    </a:lnTo>
                    <a:lnTo>
                      <a:pt x="6" y="57"/>
                    </a:lnTo>
                    <a:lnTo>
                      <a:pt x="6" y="57"/>
                    </a:lnTo>
                    <a:lnTo>
                      <a:pt x="6" y="54"/>
                    </a:lnTo>
                    <a:lnTo>
                      <a:pt x="6" y="48"/>
                    </a:lnTo>
                    <a:lnTo>
                      <a:pt x="6" y="47"/>
                    </a:lnTo>
                    <a:lnTo>
                      <a:pt x="9" y="31"/>
                    </a:lnTo>
                    <a:lnTo>
                      <a:pt x="9" y="29"/>
                    </a:lnTo>
                    <a:lnTo>
                      <a:pt x="9" y="26"/>
                    </a:lnTo>
                    <a:lnTo>
                      <a:pt x="9" y="22"/>
                    </a:lnTo>
                    <a:lnTo>
                      <a:pt x="9" y="21"/>
                    </a:lnTo>
                    <a:lnTo>
                      <a:pt x="9" y="17"/>
                    </a:lnTo>
                    <a:lnTo>
                      <a:pt x="9" y="17"/>
                    </a:lnTo>
                    <a:lnTo>
                      <a:pt x="11" y="17"/>
                    </a:lnTo>
                    <a:lnTo>
                      <a:pt x="14" y="12"/>
                    </a:lnTo>
                    <a:lnTo>
                      <a:pt x="14" y="15"/>
                    </a:lnTo>
                    <a:lnTo>
                      <a:pt x="20" y="17"/>
                    </a:lnTo>
                    <a:lnTo>
                      <a:pt x="23" y="21"/>
                    </a:lnTo>
                    <a:lnTo>
                      <a:pt x="25" y="21"/>
                    </a:lnTo>
                    <a:lnTo>
                      <a:pt x="28" y="21"/>
                    </a:lnTo>
                    <a:lnTo>
                      <a:pt x="63" y="0"/>
                    </a:lnTo>
                    <a:lnTo>
                      <a:pt x="73" y="21"/>
                    </a:lnTo>
                    <a:lnTo>
                      <a:pt x="72" y="21"/>
                    </a:lnTo>
                    <a:lnTo>
                      <a:pt x="65" y="28"/>
                    </a:lnTo>
                    <a:lnTo>
                      <a:pt x="39" y="36"/>
                    </a:lnTo>
                    <a:lnTo>
                      <a:pt x="60" y="59"/>
                    </a:lnTo>
                    <a:lnTo>
                      <a:pt x="51" y="68"/>
                    </a:lnTo>
                    <a:lnTo>
                      <a:pt x="51" y="73"/>
                    </a:lnTo>
                    <a:lnTo>
                      <a:pt x="37" y="73"/>
                    </a:lnTo>
                    <a:lnTo>
                      <a:pt x="23" y="87"/>
                    </a:lnTo>
                    <a:lnTo>
                      <a:pt x="6" y="81"/>
                    </a:lnTo>
                    <a:lnTo>
                      <a:pt x="0" y="81"/>
                    </a:lnTo>
                    <a:lnTo>
                      <a:pt x="0" y="81"/>
                    </a:lnTo>
                    <a:lnTo>
                      <a:pt x="0" y="76"/>
                    </a:lnTo>
                    <a:lnTo>
                      <a:pt x="0" y="76"/>
                    </a:lnTo>
                    <a:lnTo>
                      <a:pt x="0" y="76"/>
                    </a:lnTo>
                    <a:lnTo>
                      <a:pt x="0" y="76"/>
                    </a:lnTo>
                    <a:lnTo>
                      <a:pt x="0" y="7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78" name="Freeform 78">
                <a:extLst>
                  <a:ext uri="{FF2B5EF4-FFF2-40B4-BE49-F238E27FC236}">
                    <a16:creationId xmlns:a16="http://schemas.microsoft.com/office/drawing/2014/main" id="{8411AC1F-6799-18A6-A060-3E148C7B3D4F}"/>
                  </a:ext>
                </a:extLst>
              </p:cNvPr>
              <p:cNvSpPr>
                <a:spLocks/>
              </p:cNvSpPr>
              <p:nvPr/>
            </p:nvSpPr>
            <p:spPr bwMode="auto">
              <a:xfrm>
                <a:off x="5808632" y="3521074"/>
                <a:ext cx="22224" cy="47624"/>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79" name="Freeform 79">
                <a:extLst>
                  <a:ext uri="{FF2B5EF4-FFF2-40B4-BE49-F238E27FC236}">
                    <a16:creationId xmlns:a16="http://schemas.microsoft.com/office/drawing/2014/main" id="{40D4ED04-4516-0B68-4C85-301CAE1B475B}"/>
                  </a:ext>
                </a:extLst>
              </p:cNvPr>
              <p:cNvSpPr>
                <a:spLocks/>
              </p:cNvSpPr>
              <p:nvPr/>
            </p:nvSpPr>
            <p:spPr bwMode="auto">
              <a:xfrm>
                <a:off x="5808632" y="3521074"/>
                <a:ext cx="22224" cy="47624"/>
              </a:xfrm>
              <a:custGeom>
                <a:avLst/>
                <a:gdLst/>
                <a:ahLst/>
                <a:cxnLst>
                  <a:cxn ang="0">
                    <a:pos x="11" y="30"/>
                  </a:cxn>
                  <a:cxn ang="0">
                    <a:pos x="5" y="30"/>
                  </a:cxn>
                  <a:cxn ang="0">
                    <a:pos x="0" y="26"/>
                  </a:cxn>
                  <a:cxn ang="0">
                    <a:pos x="0" y="26"/>
                  </a:cxn>
                  <a:cxn ang="0">
                    <a:pos x="0" y="26"/>
                  </a:cxn>
                  <a:cxn ang="0">
                    <a:pos x="0" y="21"/>
                  </a:cxn>
                  <a:cxn ang="0">
                    <a:pos x="0" y="21"/>
                  </a:cxn>
                  <a:cxn ang="0">
                    <a:pos x="0" y="18"/>
                  </a:cxn>
                  <a:cxn ang="0">
                    <a:pos x="0" y="12"/>
                  </a:cxn>
                  <a:cxn ang="0">
                    <a:pos x="0" y="12"/>
                  </a:cxn>
                  <a:cxn ang="0">
                    <a:pos x="2" y="12"/>
                  </a:cxn>
                  <a:cxn ang="0">
                    <a:pos x="0" y="7"/>
                  </a:cxn>
                  <a:cxn ang="0">
                    <a:pos x="2" y="7"/>
                  </a:cxn>
                  <a:cxn ang="0">
                    <a:pos x="0" y="7"/>
                  </a:cxn>
                  <a:cxn ang="0">
                    <a:pos x="2" y="4"/>
                  </a:cxn>
                  <a:cxn ang="0">
                    <a:pos x="2" y="4"/>
                  </a:cxn>
                  <a:cxn ang="0">
                    <a:pos x="5" y="4"/>
                  </a:cxn>
                  <a:cxn ang="0">
                    <a:pos x="5" y="0"/>
                  </a:cxn>
                  <a:cxn ang="0">
                    <a:pos x="5" y="0"/>
                  </a:cxn>
                  <a:cxn ang="0">
                    <a:pos x="11" y="4"/>
                  </a:cxn>
                  <a:cxn ang="0">
                    <a:pos x="11" y="7"/>
                  </a:cxn>
                  <a:cxn ang="0">
                    <a:pos x="11" y="7"/>
                  </a:cxn>
                  <a:cxn ang="0">
                    <a:pos x="11" y="7"/>
                  </a:cxn>
                  <a:cxn ang="0">
                    <a:pos x="11" y="12"/>
                  </a:cxn>
                  <a:cxn ang="0">
                    <a:pos x="11" y="12"/>
                  </a:cxn>
                  <a:cxn ang="0">
                    <a:pos x="11" y="18"/>
                  </a:cxn>
                  <a:cxn ang="0">
                    <a:pos x="11" y="18"/>
                  </a:cxn>
                  <a:cxn ang="0">
                    <a:pos x="14" y="21"/>
                  </a:cxn>
                  <a:cxn ang="0">
                    <a:pos x="11" y="30"/>
                  </a:cxn>
                  <a:cxn ang="0">
                    <a:pos x="11" y="30"/>
                  </a:cxn>
                  <a:cxn ang="0">
                    <a:pos x="11" y="30"/>
                  </a:cxn>
                  <a:cxn ang="0">
                    <a:pos x="11" y="30"/>
                  </a:cxn>
                  <a:cxn ang="0">
                    <a:pos x="11" y="30"/>
                  </a:cxn>
                </a:cxnLst>
                <a:rect l="0" t="0" r="r" b="b"/>
                <a:pathLst>
                  <a:path w="14" h="30">
                    <a:moveTo>
                      <a:pt x="11" y="30"/>
                    </a:moveTo>
                    <a:lnTo>
                      <a:pt x="5" y="30"/>
                    </a:lnTo>
                    <a:lnTo>
                      <a:pt x="0" y="26"/>
                    </a:lnTo>
                    <a:lnTo>
                      <a:pt x="0" y="26"/>
                    </a:lnTo>
                    <a:lnTo>
                      <a:pt x="0" y="26"/>
                    </a:lnTo>
                    <a:lnTo>
                      <a:pt x="0" y="21"/>
                    </a:lnTo>
                    <a:lnTo>
                      <a:pt x="0" y="21"/>
                    </a:lnTo>
                    <a:lnTo>
                      <a:pt x="0" y="18"/>
                    </a:lnTo>
                    <a:lnTo>
                      <a:pt x="0" y="12"/>
                    </a:lnTo>
                    <a:lnTo>
                      <a:pt x="0" y="12"/>
                    </a:lnTo>
                    <a:lnTo>
                      <a:pt x="2" y="12"/>
                    </a:lnTo>
                    <a:lnTo>
                      <a:pt x="0" y="7"/>
                    </a:lnTo>
                    <a:lnTo>
                      <a:pt x="2" y="7"/>
                    </a:lnTo>
                    <a:lnTo>
                      <a:pt x="0" y="7"/>
                    </a:lnTo>
                    <a:lnTo>
                      <a:pt x="2" y="4"/>
                    </a:lnTo>
                    <a:lnTo>
                      <a:pt x="2" y="4"/>
                    </a:lnTo>
                    <a:lnTo>
                      <a:pt x="5" y="4"/>
                    </a:lnTo>
                    <a:lnTo>
                      <a:pt x="5" y="0"/>
                    </a:lnTo>
                    <a:lnTo>
                      <a:pt x="5" y="0"/>
                    </a:lnTo>
                    <a:lnTo>
                      <a:pt x="11" y="4"/>
                    </a:lnTo>
                    <a:lnTo>
                      <a:pt x="11" y="7"/>
                    </a:lnTo>
                    <a:lnTo>
                      <a:pt x="11" y="7"/>
                    </a:lnTo>
                    <a:lnTo>
                      <a:pt x="11" y="7"/>
                    </a:lnTo>
                    <a:lnTo>
                      <a:pt x="11" y="12"/>
                    </a:lnTo>
                    <a:lnTo>
                      <a:pt x="11" y="12"/>
                    </a:lnTo>
                    <a:lnTo>
                      <a:pt x="11" y="18"/>
                    </a:lnTo>
                    <a:lnTo>
                      <a:pt x="11" y="18"/>
                    </a:lnTo>
                    <a:lnTo>
                      <a:pt x="14" y="21"/>
                    </a:lnTo>
                    <a:lnTo>
                      <a:pt x="11" y="30"/>
                    </a:lnTo>
                    <a:lnTo>
                      <a:pt x="11" y="30"/>
                    </a:lnTo>
                    <a:lnTo>
                      <a:pt x="11" y="30"/>
                    </a:lnTo>
                    <a:lnTo>
                      <a:pt x="11" y="30"/>
                    </a:lnTo>
                    <a:lnTo>
                      <a:pt x="11" y="3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80" name="Freeform 80">
                <a:extLst>
                  <a:ext uri="{FF2B5EF4-FFF2-40B4-BE49-F238E27FC236}">
                    <a16:creationId xmlns:a16="http://schemas.microsoft.com/office/drawing/2014/main" id="{CAD0B6B8-6772-589B-E882-2C4669554810}"/>
                  </a:ext>
                </a:extLst>
              </p:cNvPr>
              <p:cNvSpPr>
                <a:spLocks noEditPoints="1"/>
              </p:cNvSpPr>
              <p:nvPr/>
            </p:nvSpPr>
            <p:spPr bwMode="auto">
              <a:xfrm>
                <a:off x="4956149" y="2389187"/>
                <a:ext cx="149224" cy="103188"/>
              </a:xfrm>
              <a:custGeom>
                <a:avLst/>
                <a:gdLst/>
                <a:ahLst/>
                <a:cxnLst>
                  <a:cxn ang="0">
                    <a:pos x="92" y="58"/>
                  </a:cxn>
                  <a:cxn ang="0">
                    <a:pos x="85" y="35"/>
                  </a:cxn>
                  <a:cxn ang="0">
                    <a:pos x="91" y="16"/>
                  </a:cxn>
                  <a:cxn ang="0">
                    <a:pos x="94" y="11"/>
                  </a:cxn>
                  <a:cxn ang="0">
                    <a:pos x="77" y="9"/>
                  </a:cxn>
                  <a:cxn ang="0">
                    <a:pos x="61" y="4"/>
                  </a:cxn>
                  <a:cxn ang="0">
                    <a:pos x="56" y="4"/>
                  </a:cxn>
                  <a:cxn ang="0">
                    <a:pos x="54" y="5"/>
                  </a:cxn>
                  <a:cxn ang="0">
                    <a:pos x="44" y="7"/>
                  </a:cxn>
                  <a:cxn ang="0">
                    <a:pos x="39" y="9"/>
                  </a:cxn>
                  <a:cxn ang="0">
                    <a:pos x="33" y="12"/>
                  </a:cxn>
                  <a:cxn ang="0">
                    <a:pos x="25" y="30"/>
                  </a:cxn>
                  <a:cxn ang="0">
                    <a:pos x="30" y="30"/>
                  </a:cxn>
                  <a:cxn ang="0">
                    <a:pos x="28" y="35"/>
                  </a:cxn>
                  <a:cxn ang="0">
                    <a:pos x="37" y="44"/>
                  </a:cxn>
                  <a:cxn ang="0">
                    <a:pos x="42" y="40"/>
                  </a:cxn>
                  <a:cxn ang="0">
                    <a:pos x="42" y="52"/>
                  </a:cxn>
                  <a:cxn ang="0">
                    <a:pos x="56" y="51"/>
                  </a:cxn>
                  <a:cxn ang="0">
                    <a:pos x="61" y="49"/>
                  </a:cxn>
                  <a:cxn ang="0">
                    <a:pos x="70" y="58"/>
                  </a:cxn>
                  <a:cxn ang="0">
                    <a:pos x="79" y="65"/>
                  </a:cxn>
                  <a:cxn ang="0">
                    <a:pos x="89" y="63"/>
                  </a:cxn>
                  <a:cxn ang="0">
                    <a:pos x="19" y="23"/>
                  </a:cxn>
                  <a:cxn ang="0">
                    <a:pos x="19" y="25"/>
                  </a:cxn>
                  <a:cxn ang="0">
                    <a:pos x="19" y="23"/>
                  </a:cxn>
                  <a:cxn ang="0">
                    <a:pos x="11" y="26"/>
                  </a:cxn>
                  <a:cxn ang="0">
                    <a:pos x="6" y="26"/>
                  </a:cxn>
                  <a:cxn ang="0">
                    <a:pos x="11" y="23"/>
                  </a:cxn>
                  <a:cxn ang="0">
                    <a:pos x="18" y="25"/>
                  </a:cxn>
                  <a:cxn ang="0">
                    <a:pos x="14" y="30"/>
                  </a:cxn>
                  <a:cxn ang="0">
                    <a:pos x="13" y="32"/>
                  </a:cxn>
                  <a:cxn ang="0">
                    <a:pos x="19" y="32"/>
                  </a:cxn>
                  <a:cxn ang="0">
                    <a:pos x="25" y="35"/>
                  </a:cxn>
                  <a:cxn ang="0">
                    <a:pos x="19" y="33"/>
                  </a:cxn>
                  <a:cxn ang="0">
                    <a:pos x="6" y="54"/>
                  </a:cxn>
                  <a:cxn ang="0">
                    <a:pos x="11" y="44"/>
                  </a:cxn>
                  <a:cxn ang="0">
                    <a:pos x="19" y="40"/>
                  </a:cxn>
                  <a:cxn ang="0">
                    <a:pos x="21" y="38"/>
                  </a:cxn>
                  <a:cxn ang="0">
                    <a:pos x="13" y="35"/>
                  </a:cxn>
                  <a:cxn ang="0">
                    <a:pos x="7" y="35"/>
                  </a:cxn>
                  <a:cxn ang="0">
                    <a:pos x="2" y="35"/>
                  </a:cxn>
                  <a:cxn ang="0">
                    <a:pos x="6" y="38"/>
                  </a:cxn>
                  <a:cxn ang="0">
                    <a:pos x="2" y="44"/>
                  </a:cxn>
                  <a:cxn ang="0">
                    <a:pos x="6" y="49"/>
                  </a:cxn>
                  <a:cxn ang="0">
                    <a:pos x="6" y="52"/>
                  </a:cxn>
                </a:cxnLst>
                <a:rect l="0" t="0" r="r" b="b"/>
                <a:pathLst>
                  <a:path w="94" h="65">
                    <a:moveTo>
                      <a:pt x="89" y="63"/>
                    </a:moveTo>
                    <a:lnTo>
                      <a:pt x="92" y="59"/>
                    </a:lnTo>
                    <a:lnTo>
                      <a:pt x="92" y="58"/>
                    </a:lnTo>
                    <a:lnTo>
                      <a:pt x="94" y="54"/>
                    </a:lnTo>
                    <a:lnTo>
                      <a:pt x="94" y="51"/>
                    </a:lnTo>
                    <a:lnTo>
                      <a:pt x="85" y="35"/>
                    </a:lnTo>
                    <a:lnTo>
                      <a:pt x="85" y="23"/>
                    </a:lnTo>
                    <a:lnTo>
                      <a:pt x="89" y="21"/>
                    </a:lnTo>
                    <a:lnTo>
                      <a:pt x="91" y="16"/>
                    </a:lnTo>
                    <a:lnTo>
                      <a:pt x="94" y="12"/>
                    </a:lnTo>
                    <a:lnTo>
                      <a:pt x="94" y="11"/>
                    </a:lnTo>
                    <a:lnTo>
                      <a:pt x="94" y="11"/>
                    </a:lnTo>
                    <a:lnTo>
                      <a:pt x="92" y="7"/>
                    </a:lnTo>
                    <a:lnTo>
                      <a:pt x="92" y="9"/>
                    </a:lnTo>
                    <a:lnTo>
                      <a:pt x="77" y="9"/>
                    </a:lnTo>
                    <a:lnTo>
                      <a:pt x="72" y="5"/>
                    </a:lnTo>
                    <a:lnTo>
                      <a:pt x="66" y="5"/>
                    </a:lnTo>
                    <a:lnTo>
                      <a:pt x="61" y="4"/>
                    </a:lnTo>
                    <a:lnTo>
                      <a:pt x="58" y="4"/>
                    </a:lnTo>
                    <a:lnTo>
                      <a:pt x="56" y="0"/>
                    </a:lnTo>
                    <a:lnTo>
                      <a:pt x="56" y="4"/>
                    </a:lnTo>
                    <a:lnTo>
                      <a:pt x="52" y="4"/>
                    </a:lnTo>
                    <a:lnTo>
                      <a:pt x="52" y="4"/>
                    </a:lnTo>
                    <a:lnTo>
                      <a:pt x="54" y="5"/>
                    </a:lnTo>
                    <a:lnTo>
                      <a:pt x="51" y="9"/>
                    </a:lnTo>
                    <a:lnTo>
                      <a:pt x="51" y="7"/>
                    </a:lnTo>
                    <a:lnTo>
                      <a:pt x="44" y="7"/>
                    </a:lnTo>
                    <a:lnTo>
                      <a:pt x="42" y="5"/>
                    </a:lnTo>
                    <a:lnTo>
                      <a:pt x="42" y="9"/>
                    </a:lnTo>
                    <a:lnTo>
                      <a:pt x="39" y="9"/>
                    </a:lnTo>
                    <a:lnTo>
                      <a:pt x="35" y="9"/>
                    </a:lnTo>
                    <a:lnTo>
                      <a:pt x="33" y="12"/>
                    </a:lnTo>
                    <a:lnTo>
                      <a:pt x="33" y="12"/>
                    </a:lnTo>
                    <a:lnTo>
                      <a:pt x="28" y="14"/>
                    </a:lnTo>
                    <a:lnTo>
                      <a:pt x="25" y="18"/>
                    </a:lnTo>
                    <a:lnTo>
                      <a:pt x="25" y="30"/>
                    </a:lnTo>
                    <a:lnTo>
                      <a:pt x="28" y="30"/>
                    </a:lnTo>
                    <a:lnTo>
                      <a:pt x="30" y="30"/>
                    </a:lnTo>
                    <a:lnTo>
                      <a:pt x="30" y="30"/>
                    </a:lnTo>
                    <a:lnTo>
                      <a:pt x="30" y="32"/>
                    </a:lnTo>
                    <a:lnTo>
                      <a:pt x="28" y="32"/>
                    </a:lnTo>
                    <a:lnTo>
                      <a:pt x="28" y="35"/>
                    </a:lnTo>
                    <a:lnTo>
                      <a:pt x="30" y="40"/>
                    </a:lnTo>
                    <a:lnTo>
                      <a:pt x="35" y="44"/>
                    </a:lnTo>
                    <a:lnTo>
                      <a:pt x="37" y="44"/>
                    </a:lnTo>
                    <a:lnTo>
                      <a:pt x="37" y="40"/>
                    </a:lnTo>
                    <a:lnTo>
                      <a:pt x="40" y="40"/>
                    </a:lnTo>
                    <a:lnTo>
                      <a:pt x="42" y="40"/>
                    </a:lnTo>
                    <a:lnTo>
                      <a:pt x="40" y="51"/>
                    </a:lnTo>
                    <a:lnTo>
                      <a:pt x="40" y="52"/>
                    </a:lnTo>
                    <a:lnTo>
                      <a:pt x="42" y="52"/>
                    </a:lnTo>
                    <a:lnTo>
                      <a:pt x="47" y="49"/>
                    </a:lnTo>
                    <a:lnTo>
                      <a:pt x="52" y="49"/>
                    </a:lnTo>
                    <a:lnTo>
                      <a:pt x="56" y="51"/>
                    </a:lnTo>
                    <a:lnTo>
                      <a:pt x="58" y="51"/>
                    </a:lnTo>
                    <a:lnTo>
                      <a:pt x="58" y="49"/>
                    </a:lnTo>
                    <a:lnTo>
                      <a:pt x="61" y="49"/>
                    </a:lnTo>
                    <a:lnTo>
                      <a:pt x="61" y="52"/>
                    </a:lnTo>
                    <a:lnTo>
                      <a:pt x="66" y="52"/>
                    </a:lnTo>
                    <a:lnTo>
                      <a:pt x="70" y="58"/>
                    </a:lnTo>
                    <a:lnTo>
                      <a:pt x="72" y="59"/>
                    </a:lnTo>
                    <a:lnTo>
                      <a:pt x="75" y="63"/>
                    </a:lnTo>
                    <a:lnTo>
                      <a:pt x="79" y="65"/>
                    </a:lnTo>
                    <a:lnTo>
                      <a:pt x="84" y="63"/>
                    </a:lnTo>
                    <a:lnTo>
                      <a:pt x="89" y="63"/>
                    </a:lnTo>
                    <a:lnTo>
                      <a:pt x="89" y="63"/>
                    </a:lnTo>
                    <a:lnTo>
                      <a:pt x="89" y="63"/>
                    </a:lnTo>
                    <a:lnTo>
                      <a:pt x="89" y="63"/>
                    </a:lnTo>
                    <a:close/>
                    <a:moveTo>
                      <a:pt x="19" y="23"/>
                    </a:moveTo>
                    <a:lnTo>
                      <a:pt x="21" y="23"/>
                    </a:lnTo>
                    <a:lnTo>
                      <a:pt x="21" y="25"/>
                    </a:lnTo>
                    <a:lnTo>
                      <a:pt x="19" y="25"/>
                    </a:lnTo>
                    <a:lnTo>
                      <a:pt x="19" y="23"/>
                    </a:lnTo>
                    <a:lnTo>
                      <a:pt x="19" y="23"/>
                    </a:lnTo>
                    <a:lnTo>
                      <a:pt x="19" y="23"/>
                    </a:lnTo>
                    <a:lnTo>
                      <a:pt x="19" y="23"/>
                    </a:lnTo>
                    <a:close/>
                    <a:moveTo>
                      <a:pt x="13" y="32"/>
                    </a:moveTo>
                    <a:lnTo>
                      <a:pt x="11" y="26"/>
                    </a:lnTo>
                    <a:lnTo>
                      <a:pt x="7" y="26"/>
                    </a:lnTo>
                    <a:lnTo>
                      <a:pt x="6" y="30"/>
                    </a:lnTo>
                    <a:lnTo>
                      <a:pt x="6" y="26"/>
                    </a:lnTo>
                    <a:lnTo>
                      <a:pt x="9" y="26"/>
                    </a:lnTo>
                    <a:lnTo>
                      <a:pt x="11" y="23"/>
                    </a:lnTo>
                    <a:lnTo>
                      <a:pt x="11" y="23"/>
                    </a:lnTo>
                    <a:lnTo>
                      <a:pt x="13" y="23"/>
                    </a:lnTo>
                    <a:lnTo>
                      <a:pt x="14" y="25"/>
                    </a:lnTo>
                    <a:lnTo>
                      <a:pt x="18" y="25"/>
                    </a:lnTo>
                    <a:lnTo>
                      <a:pt x="19" y="26"/>
                    </a:lnTo>
                    <a:lnTo>
                      <a:pt x="18" y="26"/>
                    </a:lnTo>
                    <a:lnTo>
                      <a:pt x="14" y="30"/>
                    </a:lnTo>
                    <a:lnTo>
                      <a:pt x="13" y="32"/>
                    </a:lnTo>
                    <a:lnTo>
                      <a:pt x="13" y="32"/>
                    </a:lnTo>
                    <a:lnTo>
                      <a:pt x="13" y="32"/>
                    </a:lnTo>
                    <a:lnTo>
                      <a:pt x="13" y="32"/>
                    </a:lnTo>
                    <a:close/>
                    <a:moveTo>
                      <a:pt x="19" y="33"/>
                    </a:moveTo>
                    <a:lnTo>
                      <a:pt x="19" y="32"/>
                    </a:lnTo>
                    <a:lnTo>
                      <a:pt x="25" y="32"/>
                    </a:lnTo>
                    <a:lnTo>
                      <a:pt x="25" y="35"/>
                    </a:lnTo>
                    <a:lnTo>
                      <a:pt x="25" y="35"/>
                    </a:lnTo>
                    <a:lnTo>
                      <a:pt x="19" y="33"/>
                    </a:lnTo>
                    <a:lnTo>
                      <a:pt x="19" y="33"/>
                    </a:lnTo>
                    <a:lnTo>
                      <a:pt x="19" y="33"/>
                    </a:lnTo>
                    <a:lnTo>
                      <a:pt x="19" y="33"/>
                    </a:lnTo>
                    <a:close/>
                    <a:moveTo>
                      <a:pt x="6" y="52"/>
                    </a:moveTo>
                    <a:lnTo>
                      <a:pt x="6" y="54"/>
                    </a:lnTo>
                    <a:lnTo>
                      <a:pt x="7" y="51"/>
                    </a:lnTo>
                    <a:lnTo>
                      <a:pt x="7" y="49"/>
                    </a:lnTo>
                    <a:lnTo>
                      <a:pt x="11" y="44"/>
                    </a:lnTo>
                    <a:lnTo>
                      <a:pt x="16" y="44"/>
                    </a:lnTo>
                    <a:lnTo>
                      <a:pt x="18" y="40"/>
                    </a:lnTo>
                    <a:lnTo>
                      <a:pt x="19" y="40"/>
                    </a:lnTo>
                    <a:lnTo>
                      <a:pt x="21" y="40"/>
                    </a:lnTo>
                    <a:lnTo>
                      <a:pt x="21" y="40"/>
                    </a:lnTo>
                    <a:lnTo>
                      <a:pt x="21" y="38"/>
                    </a:lnTo>
                    <a:lnTo>
                      <a:pt x="19" y="35"/>
                    </a:lnTo>
                    <a:lnTo>
                      <a:pt x="18" y="35"/>
                    </a:lnTo>
                    <a:lnTo>
                      <a:pt x="13" y="35"/>
                    </a:lnTo>
                    <a:lnTo>
                      <a:pt x="11" y="33"/>
                    </a:lnTo>
                    <a:lnTo>
                      <a:pt x="9" y="35"/>
                    </a:lnTo>
                    <a:lnTo>
                      <a:pt x="7" y="35"/>
                    </a:lnTo>
                    <a:lnTo>
                      <a:pt x="6" y="38"/>
                    </a:lnTo>
                    <a:lnTo>
                      <a:pt x="6" y="35"/>
                    </a:lnTo>
                    <a:lnTo>
                      <a:pt x="2" y="35"/>
                    </a:lnTo>
                    <a:lnTo>
                      <a:pt x="2" y="35"/>
                    </a:lnTo>
                    <a:lnTo>
                      <a:pt x="0" y="38"/>
                    </a:lnTo>
                    <a:lnTo>
                      <a:pt x="6" y="38"/>
                    </a:lnTo>
                    <a:lnTo>
                      <a:pt x="6" y="40"/>
                    </a:lnTo>
                    <a:lnTo>
                      <a:pt x="2" y="40"/>
                    </a:lnTo>
                    <a:lnTo>
                      <a:pt x="2" y="44"/>
                    </a:lnTo>
                    <a:lnTo>
                      <a:pt x="6" y="44"/>
                    </a:lnTo>
                    <a:lnTo>
                      <a:pt x="7" y="45"/>
                    </a:lnTo>
                    <a:lnTo>
                      <a:pt x="6" y="49"/>
                    </a:lnTo>
                    <a:lnTo>
                      <a:pt x="6" y="49"/>
                    </a:lnTo>
                    <a:lnTo>
                      <a:pt x="6" y="52"/>
                    </a:lnTo>
                    <a:lnTo>
                      <a:pt x="6" y="52"/>
                    </a:lnTo>
                    <a:lnTo>
                      <a:pt x="6" y="52"/>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81" name="Freeform 81">
                <a:extLst>
                  <a:ext uri="{FF2B5EF4-FFF2-40B4-BE49-F238E27FC236}">
                    <a16:creationId xmlns:a16="http://schemas.microsoft.com/office/drawing/2014/main" id="{9104F82A-24D8-F53F-E51E-CDC7138850A2}"/>
                  </a:ext>
                </a:extLst>
              </p:cNvPr>
              <p:cNvSpPr>
                <a:spLocks/>
              </p:cNvSpPr>
              <p:nvPr/>
            </p:nvSpPr>
            <p:spPr bwMode="auto">
              <a:xfrm>
                <a:off x="4943448" y="2470148"/>
                <a:ext cx="168275" cy="90487"/>
              </a:xfrm>
              <a:custGeom>
                <a:avLst/>
                <a:gdLst/>
                <a:ahLst/>
                <a:cxnLst>
                  <a:cxn ang="0">
                    <a:pos x="106" y="40"/>
                  </a:cxn>
                  <a:cxn ang="0">
                    <a:pos x="102" y="31"/>
                  </a:cxn>
                  <a:cxn ang="0">
                    <a:pos x="99" y="26"/>
                  </a:cxn>
                  <a:cxn ang="0">
                    <a:pos x="99" y="19"/>
                  </a:cxn>
                  <a:cxn ang="0">
                    <a:pos x="99" y="19"/>
                  </a:cxn>
                  <a:cxn ang="0">
                    <a:pos x="88" y="14"/>
                  </a:cxn>
                  <a:cxn ang="0">
                    <a:pos x="80" y="12"/>
                  </a:cxn>
                  <a:cxn ang="0">
                    <a:pos x="76" y="7"/>
                  </a:cxn>
                  <a:cxn ang="0">
                    <a:pos x="67" y="3"/>
                  </a:cxn>
                  <a:cxn ang="0">
                    <a:pos x="64" y="0"/>
                  </a:cxn>
                  <a:cxn ang="0">
                    <a:pos x="60" y="1"/>
                  </a:cxn>
                  <a:cxn ang="0">
                    <a:pos x="54" y="0"/>
                  </a:cxn>
                  <a:cxn ang="0">
                    <a:pos x="47" y="3"/>
                  </a:cxn>
                  <a:cxn ang="0">
                    <a:pos x="48" y="14"/>
                  </a:cxn>
                  <a:cxn ang="0">
                    <a:pos x="40" y="26"/>
                  </a:cxn>
                  <a:cxn ang="0">
                    <a:pos x="31" y="22"/>
                  </a:cxn>
                  <a:cxn ang="0">
                    <a:pos x="24" y="12"/>
                  </a:cxn>
                  <a:cxn ang="0">
                    <a:pos x="22" y="7"/>
                  </a:cxn>
                  <a:cxn ang="0">
                    <a:pos x="14" y="10"/>
                  </a:cxn>
                  <a:cxn ang="0">
                    <a:pos x="8" y="14"/>
                  </a:cxn>
                  <a:cxn ang="0">
                    <a:pos x="8" y="19"/>
                  </a:cxn>
                  <a:cxn ang="0">
                    <a:pos x="5" y="26"/>
                  </a:cxn>
                  <a:cxn ang="0">
                    <a:pos x="1" y="34"/>
                  </a:cxn>
                  <a:cxn ang="0">
                    <a:pos x="0" y="40"/>
                  </a:cxn>
                  <a:cxn ang="0">
                    <a:pos x="3" y="48"/>
                  </a:cxn>
                  <a:cxn ang="0">
                    <a:pos x="5" y="48"/>
                  </a:cxn>
                  <a:cxn ang="0">
                    <a:pos x="12" y="41"/>
                  </a:cxn>
                  <a:cxn ang="0">
                    <a:pos x="26" y="41"/>
                  </a:cxn>
                  <a:cxn ang="0">
                    <a:pos x="31" y="41"/>
                  </a:cxn>
                  <a:cxn ang="0">
                    <a:pos x="38" y="40"/>
                  </a:cxn>
                  <a:cxn ang="0">
                    <a:pos x="41" y="41"/>
                  </a:cxn>
                  <a:cxn ang="0">
                    <a:pos x="50" y="45"/>
                  </a:cxn>
                  <a:cxn ang="0">
                    <a:pos x="57" y="41"/>
                  </a:cxn>
                  <a:cxn ang="0">
                    <a:pos x="69" y="45"/>
                  </a:cxn>
                  <a:cxn ang="0">
                    <a:pos x="76" y="50"/>
                  </a:cxn>
                  <a:cxn ang="0">
                    <a:pos x="85" y="55"/>
                  </a:cxn>
                  <a:cxn ang="0">
                    <a:pos x="87" y="57"/>
                  </a:cxn>
                  <a:cxn ang="0">
                    <a:pos x="99" y="54"/>
                  </a:cxn>
                  <a:cxn ang="0">
                    <a:pos x="102" y="48"/>
                  </a:cxn>
                  <a:cxn ang="0">
                    <a:pos x="106" y="45"/>
                  </a:cxn>
                  <a:cxn ang="0">
                    <a:pos x="106" y="45"/>
                  </a:cxn>
                </a:cxnLst>
                <a:rect l="0" t="0" r="r" b="b"/>
                <a:pathLst>
                  <a:path w="106" h="57">
                    <a:moveTo>
                      <a:pt x="106" y="45"/>
                    </a:moveTo>
                    <a:lnTo>
                      <a:pt x="106" y="40"/>
                    </a:lnTo>
                    <a:lnTo>
                      <a:pt x="104" y="36"/>
                    </a:lnTo>
                    <a:lnTo>
                      <a:pt x="102" y="31"/>
                    </a:lnTo>
                    <a:lnTo>
                      <a:pt x="102" y="29"/>
                    </a:lnTo>
                    <a:lnTo>
                      <a:pt x="99" y="26"/>
                    </a:lnTo>
                    <a:lnTo>
                      <a:pt x="99" y="22"/>
                    </a:lnTo>
                    <a:lnTo>
                      <a:pt x="99" y="19"/>
                    </a:lnTo>
                    <a:lnTo>
                      <a:pt x="97" y="19"/>
                    </a:lnTo>
                    <a:lnTo>
                      <a:pt x="99" y="19"/>
                    </a:lnTo>
                    <a:lnTo>
                      <a:pt x="97" y="14"/>
                    </a:lnTo>
                    <a:lnTo>
                      <a:pt x="88" y="14"/>
                    </a:lnTo>
                    <a:lnTo>
                      <a:pt x="83" y="14"/>
                    </a:lnTo>
                    <a:lnTo>
                      <a:pt x="80" y="12"/>
                    </a:lnTo>
                    <a:lnTo>
                      <a:pt x="76" y="10"/>
                    </a:lnTo>
                    <a:lnTo>
                      <a:pt x="76" y="7"/>
                    </a:lnTo>
                    <a:lnTo>
                      <a:pt x="71" y="3"/>
                    </a:lnTo>
                    <a:lnTo>
                      <a:pt x="67" y="3"/>
                    </a:lnTo>
                    <a:lnTo>
                      <a:pt x="67" y="0"/>
                    </a:lnTo>
                    <a:lnTo>
                      <a:pt x="64" y="0"/>
                    </a:lnTo>
                    <a:lnTo>
                      <a:pt x="64" y="1"/>
                    </a:lnTo>
                    <a:lnTo>
                      <a:pt x="60" y="1"/>
                    </a:lnTo>
                    <a:lnTo>
                      <a:pt x="57" y="0"/>
                    </a:lnTo>
                    <a:lnTo>
                      <a:pt x="54" y="0"/>
                    </a:lnTo>
                    <a:lnTo>
                      <a:pt x="48" y="3"/>
                    </a:lnTo>
                    <a:lnTo>
                      <a:pt x="47" y="3"/>
                    </a:lnTo>
                    <a:lnTo>
                      <a:pt x="47" y="8"/>
                    </a:lnTo>
                    <a:lnTo>
                      <a:pt x="48" y="14"/>
                    </a:lnTo>
                    <a:lnTo>
                      <a:pt x="47" y="22"/>
                    </a:lnTo>
                    <a:lnTo>
                      <a:pt x="40" y="26"/>
                    </a:lnTo>
                    <a:lnTo>
                      <a:pt x="36" y="26"/>
                    </a:lnTo>
                    <a:lnTo>
                      <a:pt x="31" y="22"/>
                    </a:lnTo>
                    <a:lnTo>
                      <a:pt x="31" y="19"/>
                    </a:lnTo>
                    <a:lnTo>
                      <a:pt x="24" y="12"/>
                    </a:lnTo>
                    <a:lnTo>
                      <a:pt x="24" y="7"/>
                    </a:lnTo>
                    <a:lnTo>
                      <a:pt x="22" y="7"/>
                    </a:lnTo>
                    <a:lnTo>
                      <a:pt x="19" y="10"/>
                    </a:lnTo>
                    <a:lnTo>
                      <a:pt x="14" y="10"/>
                    </a:lnTo>
                    <a:lnTo>
                      <a:pt x="12" y="12"/>
                    </a:lnTo>
                    <a:lnTo>
                      <a:pt x="8" y="14"/>
                    </a:lnTo>
                    <a:lnTo>
                      <a:pt x="8" y="17"/>
                    </a:lnTo>
                    <a:lnTo>
                      <a:pt x="8" y="19"/>
                    </a:lnTo>
                    <a:lnTo>
                      <a:pt x="5" y="19"/>
                    </a:lnTo>
                    <a:lnTo>
                      <a:pt x="5" y="26"/>
                    </a:lnTo>
                    <a:lnTo>
                      <a:pt x="1" y="31"/>
                    </a:lnTo>
                    <a:lnTo>
                      <a:pt x="1" y="34"/>
                    </a:lnTo>
                    <a:lnTo>
                      <a:pt x="1" y="38"/>
                    </a:lnTo>
                    <a:lnTo>
                      <a:pt x="0" y="40"/>
                    </a:lnTo>
                    <a:lnTo>
                      <a:pt x="1" y="48"/>
                    </a:lnTo>
                    <a:lnTo>
                      <a:pt x="3" y="48"/>
                    </a:lnTo>
                    <a:lnTo>
                      <a:pt x="3" y="50"/>
                    </a:lnTo>
                    <a:lnTo>
                      <a:pt x="5" y="48"/>
                    </a:lnTo>
                    <a:lnTo>
                      <a:pt x="8" y="45"/>
                    </a:lnTo>
                    <a:lnTo>
                      <a:pt x="12" y="41"/>
                    </a:lnTo>
                    <a:lnTo>
                      <a:pt x="19" y="40"/>
                    </a:lnTo>
                    <a:lnTo>
                      <a:pt x="26" y="41"/>
                    </a:lnTo>
                    <a:lnTo>
                      <a:pt x="27" y="40"/>
                    </a:lnTo>
                    <a:lnTo>
                      <a:pt x="31" y="41"/>
                    </a:lnTo>
                    <a:lnTo>
                      <a:pt x="34" y="40"/>
                    </a:lnTo>
                    <a:lnTo>
                      <a:pt x="38" y="40"/>
                    </a:lnTo>
                    <a:lnTo>
                      <a:pt x="38" y="41"/>
                    </a:lnTo>
                    <a:lnTo>
                      <a:pt x="41" y="41"/>
                    </a:lnTo>
                    <a:lnTo>
                      <a:pt x="45" y="45"/>
                    </a:lnTo>
                    <a:lnTo>
                      <a:pt x="50" y="45"/>
                    </a:lnTo>
                    <a:lnTo>
                      <a:pt x="50" y="45"/>
                    </a:lnTo>
                    <a:lnTo>
                      <a:pt x="57" y="41"/>
                    </a:lnTo>
                    <a:lnTo>
                      <a:pt x="62" y="45"/>
                    </a:lnTo>
                    <a:lnTo>
                      <a:pt x="69" y="45"/>
                    </a:lnTo>
                    <a:lnTo>
                      <a:pt x="73" y="50"/>
                    </a:lnTo>
                    <a:lnTo>
                      <a:pt x="76" y="50"/>
                    </a:lnTo>
                    <a:lnTo>
                      <a:pt x="80" y="55"/>
                    </a:lnTo>
                    <a:lnTo>
                      <a:pt x="85" y="55"/>
                    </a:lnTo>
                    <a:lnTo>
                      <a:pt x="87" y="57"/>
                    </a:lnTo>
                    <a:lnTo>
                      <a:pt x="87" y="57"/>
                    </a:lnTo>
                    <a:lnTo>
                      <a:pt x="92" y="55"/>
                    </a:lnTo>
                    <a:lnTo>
                      <a:pt x="99" y="54"/>
                    </a:lnTo>
                    <a:lnTo>
                      <a:pt x="99" y="48"/>
                    </a:lnTo>
                    <a:lnTo>
                      <a:pt x="102" y="48"/>
                    </a:lnTo>
                    <a:lnTo>
                      <a:pt x="104" y="45"/>
                    </a:lnTo>
                    <a:lnTo>
                      <a:pt x="106" y="45"/>
                    </a:lnTo>
                    <a:lnTo>
                      <a:pt x="106" y="45"/>
                    </a:lnTo>
                    <a:lnTo>
                      <a:pt x="106" y="4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82" name="Freeform 82">
                <a:extLst>
                  <a:ext uri="{FF2B5EF4-FFF2-40B4-BE49-F238E27FC236}">
                    <a16:creationId xmlns:a16="http://schemas.microsoft.com/office/drawing/2014/main" id="{138D6E0D-3595-4A4C-33DD-1458A300E6EF}"/>
                  </a:ext>
                </a:extLst>
              </p:cNvPr>
              <p:cNvSpPr>
                <a:spLocks/>
              </p:cNvSpPr>
              <p:nvPr/>
            </p:nvSpPr>
            <p:spPr bwMode="auto">
              <a:xfrm>
                <a:off x="4951386" y="2530473"/>
                <a:ext cx="130175" cy="100013"/>
              </a:xfrm>
              <a:custGeom>
                <a:avLst/>
                <a:gdLst/>
                <a:ahLst/>
                <a:cxnLst>
                  <a:cxn ang="0">
                    <a:pos x="26" y="40"/>
                  </a:cxn>
                  <a:cxn ang="0">
                    <a:pos x="26" y="35"/>
                  </a:cxn>
                  <a:cxn ang="0">
                    <a:pos x="22" y="33"/>
                  </a:cxn>
                  <a:cxn ang="0">
                    <a:pos x="14" y="33"/>
                  </a:cxn>
                  <a:cxn ang="0">
                    <a:pos x="5" y="21"/>
                  </a:cxn>
                  <a:cxn ang="0">
                    <a:pos x="0" y="24"/>
                  </a:cxn>
                  <a:cxn ang="0">
                    <a:pos x="0" y="16"/>
                  </a:cxn>
                  <a:cxn ang="0">
                    <a:pos x="2" y="10"/>
                  </a:cxn>
                  <a:cxn ang="0">
                    <a:pos x="9" y="2"/>
                  </a:cxn>
                  <a:cxn ang="0">
                    <a:pos x="22" y="2"/>
                  </a:cxn>
                  <a:cxn ang="0">
                    <a:pos x="28" y="2"/>
                  </a:cxn>
                  <a:cxn ang="0">
                    <a:pos x="35" y="0"/>
                  </a:cxn>
                  <a:cxn ang="0">
                    <a:pos x="36" y="2"/>
                  </a:cxn>
                  <a:cxn ang="0">
                    <a:pos x="45" y="5"/>
                  </a:cxn>
                  <a:cxn ang="0">
                    <a:pos x="54" y="2"/>
                  </a:cxn>
                  <a:cxn ang="0">
                    <a:pos x="64" y="5"/>
                  </a:cxn>
                  <a:cxn ang="0">
                    <a:pos x="73" y="10"/>
                  </a:cxn>
                  <a:cxn ang="0">
                    <a:pos x="82" y="16"/>
                  </a:cxn>
                  <a:cxn ang="0">
                    <a:pos x="80" y="24"/>
                  </a:cxn>
                  <a:cxn ang="0">
                    <a:pos x="82" y="28"/>
                  </a:cxn>
                  <a:cxn ang="0">
                    <a:pos x="73" y="36"/>
                  </a:cxn>
                  <a:cxn ang="0">
                    <a:pos x="69" y="43"/>
                  </a:cxn>
                  <a:cxn ang="0">
                    <a:pos x="73" y="49"/>
                  </a:cxn>
                  <a:cxn ang="0">
                    <a:pos x="68" y="47"/>
                  </a:cxn>
                  <a:cxn ang="0">
                    <a:pos x="62" y="54"/>
                  </a:cxn>
                  <a:cxn ang="0">
                    <a:pos x="59" y="59"/>
                  </a:cxn>
                  <a:cxn ang="0">
                    <a:pos x="54" y="61"/>
                  </a:cxn>
                  <a:cxn ang="0">
                    <a:pos x="42" y="61"/>
                  </a:cxn>
                  <a:cxn ang="0">
                    <a:pos x="36" y="61"/>
                  </a:cxn>
                  <a:cxn ang="0">
                    <a:pos x="36" y="49"/>
                  </a:cxn>
                  <a:cxn ang="0">
                    <a:pos x="29" y="45"/>
                  </a:cxn>
                  <a:cxn ang="0">
                    <a:pos x="26" y="45"/>
                  </a:cxn>
                </a:cxnLst>
                <a:rect l="0" t="0" r="r" b="b"/>
                <a:pathLst>
                  <a:path w="82" h="63">
                    <a:moveTo>
                      <a:pt x="26" y="45"/>
                    </a:moveTo>
                    <a:lnTo>
                      <a:pt x="26" y="40"/>
                    </a:lnTo>
                    <a:lnTo>
                      <a:pt x="28" y="36"/>
                    </a:lnTo>
                    <a:lnTo>
                      <a:pt x="26" y="35"/>
                    </a:lnTo>
                    <a:lnTo>
                      <a:pt x="22" y="35"/>
                    </a:lnTo>
                    <a:lnTo>
                      <a:pt x="22" y="33"/>
                    </a:lnTo>
                    <a:lnTo>
                      <a:pt x="22" y="29"/>
                    </a:lnTo>
                    <a:lnTo>
                      <a:pt x="14" y="33"/>
                    </a:lnTo>
                    <a:lnTo>
                      <a:pt x="10" y="28"/>
                    </a:lnTo>
                    <a:lnTo>
                      <a:pt x="5" y="21"/>
                    </a:lnTo>
                    <a:lnTo>
                      <a:pt x="0" y="24"/>
                    </a:lnTo>
                    <a:lnTo>
                      <a:pt x="0" y="24"/>
                    </a:lnTo>
                    <a:lnTo>
                      <a:pt x="0" y="19"/>
                    </a:lnTo>
                    <a:lnTo>
                      <a:pt x="0" y="16"/>
                    </a:lnTo>
                    <a:lnTo>
                      <a:pt x="0" y="10"/>
                    </a:lnTo>
                    <a:lnTo>
                      <a:pt x="2" y="10"/>
                    </a:lnTo>
                    <a:lnTo>
                      <a:pt x="3" y="7"/>
                    </a:lnTo>
                    <a:lnTo>
                      <a:pt x="9" y="2"/>
                    </a:lnTo>
                    <a:lnTo>
                      <a:pt x="14" y="0"/>
                    </a:lnTo>
                    <a:lnTo>
                      <a:pt x="22" y="2"/>
                    </a:lnTo>
                    <a:lnTo>
                      <a:pt x="24" y="0"/>
                    </a:lnTo>
                    <a:lnTo>
                      <a:pt x="28" y="2"/>
                    </a:lnTo>
                    <a:lnTo>
                      <a:pt x="31" y="0"/>
                    </a:lnTo>
                    <a:lnTo>
                      <a:pt x="35" y="0"/>
                    </a:lnTo>
                    <a:lnTo>
                      <a:pt x="35" y="2"/>
                    </a:lnTo>
                    <a:lnTo>
                      <a:pt x="36" y="2"/>
                    </a:lnTo>
                    <a:lnTo>
                      <a:pt x="40" y="5"/>
                    </a:lnTo>
                    <a:lnTo>
                      <a:pt x="45" y="5"/>
                    </a:lnTo>
                    <a:lnTo>
                      <a:pt x="47" y="5"/>
                    </a:lnTo>
                    <a:lnTo>
                      <a:pt x="54" y="2"/>
                    </a:lnTo>
                    <a:lnTo>
                      <a:pt x="59" y="5"/>
                    </a:lnTo>
                    <a:lnTo>
                      <a:pt x="64" y="5"/>
                    </a:lnTo>
                    <a:lnTo>
                      <a:pt x="68" y="10"/>
                    </a:lnTo>
                    <a:lnTo>
                      <a:pt x="73" y="10"/>
                    </a:lnTo>
                    <a:lnTo>
                      <a:pt x="76" y="16"/>
                    </a:lnTo>
                    <a:lnTo>
                      <a:pt x="82" y="16"/>
                    </a:lnTo>
                    <a:lnTo>
                      <a:pt x="82" y="19"/>
                    </a:lnTo>
                    <a:lnTo>
                      <a:pt x="80" y="24"/>
                    </a:lnTo>
                    <a:lnTo>
                      <a:pt x="82" y="24"/>
                    </a:lnTo>
                    <a:lnTo>
                      <a:pt x="82" y="28"/>
                    </a:lnTo>
                    <a:lnTo>
                      <a:pt x="76" y="33"/>
                    </a:lnTo>
                    <a:lnTo>
                      <a:pt x="73" y="36"/>
                    </a:lnTo>
                    <a:lnTo>
                      <a:pt x="69" y="38"/>
                    </a:lnTo>
                    <a:lnTo>
                      <a:pt x="69" y="43"/>
                    </a:lnTo>
                    <a:lnTo>
                      <a:pt x="73" y="45"/>
                    </a:lnTo>
                    <a:lnTo>
                      <a:pt x="73" y="49"/>
                    </a:lnTo>
                    <a:lnTo>
                      <a:pt x="69" y="49"/>
                    </a:lnTo>
                    <a:lnTo>
                      <a:pt x="68" y="47"/>
                    </a:lnTo>
                    <a:lnTo>
                      <a:pt x="64" y="49"/>
                    </a:lnTo>
                    <a:lnTo>
                      <a:pt x="62" y="54"/>
                    </a:lnTo>
                    <a:lnTo>
                      <a:pt x="59" y="54"/>
                    </a:lnTo>
                    <a:lnTo>
                      <a:pt x="59" y="59"/>
                    </a:lnTo>
                    <a:lnTo>
                      <a:pt x="59" y="59"/>
                    </a:lnTo>
                    <a:lnTo>
                      <a:pt x="54" y="61"/>
                    </a:lnTo>
                    <a:lnTo>
                      <a:pt x="49" y="59"/>
                    </a:lnTo>
                    <a:lnTo>
                      <a:pt x="42" y="61"/>
                    </a:lnTo>
                    <a:lnTo>
                      <a:pt x="40" y="63"/>
                    </a:lnTo>
                    <a:lnTo>
                      <a:pt x="36" y="61"/>
                    </a:lnTo>
                    <a:lnTo>
                      <a:pt x="36" y="56"/>
                    </a:lnTo>
                    <a:lnTo>
                      <a:pt x="36" y="49"/>
                    </a:lnTo>
                    <a:lnTo>
                      <a:pt x="33" y="49"/>
                    </a:lnTo>
                    <a:lnTo>
                      <a:pt x="29" y="45"/>
                    </a:lnTo>
                    <a:lnTo>
                      <a:pt x="26" y="45"/>
                    </a:lnTo>
                    <a:lnTo>
                      <a:pt x="26" y="45"/>
                    </a:lnTo>
                    <a:lnTo>
                      <a:pt x="26" y="4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83" name="Freeform 83">
                <a:extLst>
                  <a:ext uri="{FF2B5EF4-FFF2-40B4-BE49-F238E27FC236}">
                    <a16:creationId xmlns:a16="http://schemas.microsoft.com/office/drawing/2014/main" id="{520EEC5F-670E-F3EE-0731-C5823E2F82F3}"/>
                  </a:ext>
                </a:extLst>
              </p:cNvPr>
              <p:cNvSpPr>
                <a:spLocks/>
              </p:cNvSpPr>
              <p:nvPr/>
            </p:nvSpPr>
            <p:spPr bwMode="auto">
              <a:xfrm>
                <a:off x="5011710" y="2538411"/>
                <a:ext cx="231775" cy="171449"/>
              </a:xfrm>
              <a:custGeom>
                <a:avLst/>
                <a:gdLst/>
                <a:ahLst/>
                <a:cxnLst>
                  <a:cxn ang="0">
                    <a:pos x="2" y="52"/>
                  </a:cxn>
                  <a:cxn ang="0">
                    <a:pos x="16" y="52"/>
                  </a:cxn>
                  <a:cxn ang="0">
                    <a:pos x="21" y="51"/>
                  </a:cxn>
                  <a:cxn ang="0">
                    <a:pos x="24" y="45"/>
                  </a:cxn>
                  <a:cxn ang="0">
                    <a:pos x="30" y="40"/>
                  </a:cxn>
                  <a:cxn ang="0">
                    <a:pos x="35" y="42"/>
                  </a:cxn>
                  <a:cxn ang="0">
                    <a:pos x="31" y="37"/>
                  </a:cxn>
                  <a:cxn ang="0">
                    <a:pos x="35" y="30"/>
                  </a:cxn>
                  <a:cxn ang="0">
                    <a:pos x="44" y="23"/>
                  </a:cxn>
                  <a:cxn ang="0">
                    <a:pos x="42" y="18"/>
                  </a:cxn>
                  <a:cxn ang="0">
                    <a:pos x="49" y="11"/>
                  </a:cxn>
                  <a:cxn ang="0">
                    <a:pos x="57" y="5"/>
                  </a:cxn>
                  <a:cxn ang="0">
                    <a:pos x="63" y="0"/>
                  </a:cxn>
                  <a:cxn ang="0">
                    <a:pos x="70" y="0"/>
                  </a:cxn>
                  <a:cxn ang="0">
                    <a:pos x="77" y="5"/>
                  </a:cxn>
                  <a:cxn ang="0">
                    <a:pos x="85" y="4"/>
                  </a:cxn>
                  <a:cxn ang="0">
                    <a:pos x="94" y="5"/>
                  </a:cxn>
                  <a:cxn ang="0">
                    <a:pos x="99" y="5"/>
                  </a:cxn>
                  <a:cxn ang="0">
                    <a:pos x="110" y="9"/>
                  </a:cxn>
                  <a:cxn ang="0">
                    <a:pos x="110" y="18"/>
                  </a:cxn>
                  <a:cxn ang="0">
                    <a:pos x="113" y="26"/>
                  </a:cxn>
                  <a:cxn ang="0">
                    <a:pos x="120" y="33"/>
                  </a:cxn>
                  <a:cxn ang="0">
                    <a:pos x="127" y="42"/>
                  </a:cxn>
                  <a:cxn ang="0">
                    <a:pos x="136" y="49"/>
                  </a:cxn>
                  <a:cxn ang="0">
                    <a:pos x="141" y="59"/>
                  </a:cxn>
                  <a:cxn ang="0">
                    <a:pos x="144" y="63"/>
                  </a:cxn>
                  <a:cxn ang="0">
                    <a:pos x="132" y="71"/>
                  </a:cxn>
                  <a:cxn ang="0">
                    <a:pos x="127" y="68"/>
                  </a:cxn>
                  <a:cxn ang="0">
                    <a:pos x="130" y="78"/>
                  </a:cxn>
                  <a:cxn ang="0">
                    <a:pos x="132" y="89"/>
                  </a:cxn>
                  <a:cxn ang="0">
                    <a:pos x="132" y="91"/>
                  </a:cxn>
                  <a:cxn ang="0">
                    <a:pos x="120" y="94"/>
                  </a:cxn>
                  <a:cxn ang="0">
                    <a:pos x="118" y="104"/>
                  </a:cxn>
                  <a:cxn ang="0">
                    <a:pos x="111" y="104"/>
                  </a:cxn>
                  <a:cxn ang="0">
                    <a:pos x="103" y="104"/>
                  </a:cxn>
                  <a:cxn ang="0">
                    <a:pos x="96" y="108"/>
                  </a:cxn>
                  <a:cxn ang="0">
                    <a:pos x="90" y="104"/>
                  </a:cxn>
                  <a:cxn ang="0">
                    <a:pos x="82" y="104"/>
                  </a:cxn>
                  <a:cxn ang="0">
                    <a:pos x="75" y="104"/>
                  </a:cxn>
                  <a:cxn ang="0">
                    <a:pos x="70" y="104"/>
                  </a:cxn>
                  <a:cxn ang="0">
                    <a:pos x="61" y="104"/>
                  </a:cxn>
                  <a:cxn ang="0">
                    <a:pos x="57" y="99"/>
                  </a:cxn>
                  <a:cxn ang="0">
                    <a:pos x="42" y="98"/>
                  </a:cxn>
                  <a:cxn ang="0">
                    <a:pos x="37" y="99"/>
                  </a:cxn>
                  <a:cxn ang="0">
                    <a:pos x="19" y="103"/>
                  </a:cxn>
                  <a:cxn ang="0">
                    <a:pos x="11" y="99"/>
                  </a:cxn>
                  <a:cxn ang="0">
                    <a:pos x="7" y="99"/>
                  </a:cxn>
                  <a:cxn ang="0">
                    <a:pos x="2" y="89"/>
                  </a:cxn>
                  <a:cxn ang="0">
                    <a:pos x="7" y="85"/>
                  </a:cxn>
                  <a:cxn ang="0">
                    <a:pos x="7" y="71"/>
                  </a:cxn>
                  <a:cxn ang="0">
                    <a:pos x="2" y="63"/>
                  </a:cxn>
                  <a:cxn ang="0">
                    <a:pos x="0" y="56"/>
                  </a:cxn>
                  <a:cxn ang="0">
                    <a:pos x="0" y="56"/>
                  </a:cxn>
                </a:cxnLst>
                <a:rect l="0" t="0" r="r" b="b"/>
                <a:pathLst>
                  <a:path w="146" h="108">
                    <a:moveTo>
                      <a:pt x="0" y="56"/>
                    </a:moveTo>
                    <a:lnTo>
                      <a:pt x="2" y="52"/>
                    </a:lnTo>
                    <a:lnTo>
                      <a:pt x="11" y="51"/>
                    </a:lnTo>
                    <a:lnTo>
                      <a:pt x="16" y="52"/>
                    </a:lnTo>
                    <a:lnTo>
                      <a:pt x="19" y="51"/>
                    </a:lnTo>
                    <a:lnTo>
                      <a:pt x="21" y="51"/>
                    </a:lnTo>
                    <a:lnTo>
                      <a:pt x="19" y="45"/>
                    </a:lnTo>
                    <a:lnTo>
                      <a:pt x="24" y="45"/>
                    </a:lnTo>
                    <a:lnTo>
                      <a:pt x="26" y="42"/>
                    </a:lnTo>
                    <a:lnTo>
                      <a:pt x="30" y="40"/>
                    </a:lnTo>
                    <a:lnTo>
                      <a:pt x="31" y="42"/>
                    </a:lnTo>
                    <a:lnTo>
                      <a:pt x="35" y="42"/>
                    </a:lnTo>
                    <a:lnTo>
                      <a:pt x="35" y="38"/>
                    </a:lnTo>
                    <a:lnTo>
                      <a:pt x="31" y="37"/>
                    </a:lnTo>
                    <a:lnTo>
                      <a:pt x="31" y="31"/>
                    </a:lnTo>
                    <a:lnTo>
                      <a:pt x="35" y="30"/>
                    </a:lnTo>
                    <a:lnTo>
                      <a:pt x="38" y="26"/>
                    </a:lnTo>
                    <a:lnTo>
                      <a:pt x="44" y="23"/>
                    </a:lnTo>
                    <a:lnTo>
                      <a:pt x="44" y="19"/>
                    </a:lnTo>
                    <a:lnTo>
                      <a:pt x="42" y="18"/>
                    </a:lnTo>
                    <a:lnTo>
                      <a:pt x="44" y="12"/>
                    </a:lnTo>
                    <a:lnTo>
                      <a:pt x="49" y="11"/>
                    </a:lnTo>
                    <a:lnTo>
                      <a:pt x="57" y="9"/>
                    </a:lnTo>
                    <a:lnTo>
                      <a:pt x="57" y="5"/>
                    </a:lnTo>
                    <a:lnTo>
                      <a:pt x="61" y="4"/>
                    </a:lnTo>
                    <a:lnTo>
                      <a:pt x="63" y="0"/>
                    </a:lnTo>
                    <a:lnTo>
                      <a:pt x="66" y="0"/>
                    </a:lnTo>
                    <a:lnTo>
                      <a:pt x="70" y="0"/>
                    </a:lnTo>
                    <a:lnTo>
                      <a:pt x="73" y="0"/>
                    </a:lnTo>
                    <a:lnTo>
                      <a:pt x="77" y="5"/>
                    </a:lnTo>
                    <a:lnTo>
                      <a:pt x="82" y="4"/>
                    </a:lnTo>
                    <a:lnTo>
                      <a:pt x="85" y="4"/>
                    </a:lnTo>
                    <a:lnTo>
                      <a:pt x="89" y="9"/>
                    </a:lnTo>
                    <a:lnTo>
                      <a:pt x="94" y="5"/>
                    </a:lnTo>
                    <a:lnTo>
                      <a:pt x="99" y="4"/>
                    </a:lnTo>
                    <a:lnTo>
                      <a:pt x="99" y="5"/>
                    </a:lnTo>
                    <a:lnTo>
                      <a:pt x="103" y="5"/>
                    </a:lnTo>
                    <a:lnTo>
                      <a:pt x="110" y="9"/>
                    </a:lnTo>
                    <a:lnTo>
                      <a:pt x="111" y="12"/>
                    </a:lnTo>
                    <a:lnTo>
                      <a:pt x="110" y="18"/>
                    </a:lnTo>
                    <a:lnTo>
                      <a:pt x="113" y="19"/>
                    </a:lnTo>
                    <a:lnTo>
                      <a:pt x="113" y="26"/>
                    </a:lnTo>
                    <a:lnTo>
                      <a:pt x="117" y="30"/>
                    </a:lnTo>
                    <a:lnTo>
                      <a:pt x="120" y="33"/>
                    </a:lnTo>
                    <a:lnTo>
                      <a:pt x="123" y="40"/>
                    </a:lnTo>
                    <a:lnTo>
                      <a:pt x="127" y="42"/>
                    </a:lnTo>
                    <a:lnTo>
                      <a:pt x="127" y="49"/>
                    </a:lnTo>
                    <a:lnTo>
                      <a:pt x="136" y="49"/>
                    </a:lnTo>
                    <a:lnTo>
                      <a:pt x="141" y="56"/>
                    </a:lnTo>
                    <a:lnTo>
                      <a:pt x="141" y="59"/>
                    </a:lnTo>
                    <a:lnTo>
                      <a:pt x="146" y="59"/>
                    </a:lnTo>
                    <a:lnTo>
                      <a:pt x="144" y="63"/>
                    </a:lnTo>
                    <a:lnTo>
                      <a:pt x="141" y="68"/>
                    </a:lnTo>
                    <a:lnTo>
                      <a:pt x="132" y="71"/>
                    </a:lnTo>
                    <a:lnTo>
                      <a:pt x="127" y="66"/>
                    </a:lnTo>
                    <a:lnTo>
                      <a:pt x="127" y="68"/>
                    </a:lnTo>
                    <a:lnTo>
                      <a:pt x="127" y="73"/>
                    </a:lnTo>
                    <a:lnTo>
                      <a:pt x="130" y="78"/>
                    </a:lnTo>
                    <a:lnTo>
                      <a:pt x="130" y="82"/>
                    </a:lnTo>
                    <a:lnTo>
                      <a:pt x="132" y="89"/>
                    </a:lnTo>
                    <a:lnTo>
                      <a:pt x="132" y="91"/>
                    </a:lnTo>
                    <a:lnTo>
                      <a:pt x="132" y="91"/>
                    </a:lnTo>
                    <a:lnTo>
                      <a:pt x="125" y="92"/>
                    </a:lnTo>
                    <a:lnTo>
                      <a:pt x="120" y="94"/>
                    </a:lnTo>
                    <a:lnTo>
                      <a:pt x="118" y="99"/>
                    </a:lnTo>
                    <a:lnTo>
                      <a:pt x="118" y="104"/>
                    </a:lnTo>
                    <a:lnTo>
                      <a:pt x="113" y="108"/>
                    </a:lnTo>
                    <a:lnTo>
                      <a:pt x="111" y="104"/>
                    </a:lnTo>
                    <a:lnTo>
                      <a:pt x="106" y="104"/>
                    </a:lnTo>
                    <a:lnTo>
                      <a:pt x="103" y="104"/>
                    </a:lnTo>
                    <a:lnTo>
                      <a:pt x="99" y="104"/>
                    </a:lnTo>
                    <a:lnTo>
                      <a:pt x="96" y="108"/>
                    </a:lnTo>
                    <a:lnTo>
                      <a:pt x="94" y="108"/>
                    </a:lnTo>
                    <a:lnTo>
                      <a:pt x="90" y="104"/>
                    </a:lnTo>
                    <a:lnTo>
                      <a:pt x="89" y="103"/>
                    </a:lnTo>
                    <a:lnTo>
                      <a:pt x="82" y="104"/>
                    </a:lnTo>
                    <a:lnTo>
                      <a:pt x="80" y="104"/>
                    </a:lnTo>
                    <a:lnTo>
                      <a:pt x="75" y="104"/>
                    </a:lnTo>
                    <a:lnTo>
                      <a:pt x="73" y="104"/>
                    </a:lnTo>
                    <a:lnTo>
                      <a:pt x="70" y="104"/>
                    </a:lnTo>
                    <a:lnTo>
                      <a:pt x="68" y="104"/>
                    </a:lnTo>
                    <a:lnTo>
                      <a:pt x="61" y="104"/>
                    </a:lnTo>
                    <a:lnTo>
                      <a:pt x="61" y="104"/>
                    </a:lnTo>
                    <a:lnTo>
                      <a:pt x="57" y="99"/>
                    </a:lnTo>
                    <a:lnTo>
                      <a:pt x="47" y="99"/>
                    </a:lnTo>
                    <a:lnTo>
                      <a:pt x="42" y="98"/>
                    </a:lnTo>
                    <a:lnTo>
                      <a:pt x="40" y="98"/>
                    </a:lnTo>
                    <a:lnTo>
                      <a:pt x="37" y="99"/>
                    </a:lnTo>
                    <a:lnTo>
                      <a:pt x="31" y="99"/>
                    </a:lnTo>
                    <a:lnTo>
                      <a:pt x="19" y="103"/>
                    </a:lnTo>
                    <a:lnTo>
                      <a:pt x="16" y="104"/>
                    </a:lnTo>
                    <a:lnTo>
                      <a:pt x="11" y="99"/>
                    </a:lnTo>
                    <a:lnTo>
                      <a:pt x="7" y="103"/>
                    </a:lnTo>
                    <a:lnTo>
                      <a:pt x="7" y="99"/>
                    </a:lnTo>
                    <a:lnTo>
                      <a:pt x="2" y="94"/>
                    </a:lnTo>
                    <a:lnTo>
                      <a:pt x="2" y="89"/>
                    </a:lnTo>
                    <a:lnTo>
                      <a:pt x="5" y="85"/>
                    </a:lnTo>
                    <a:lnTo>
                      <a:pt x="7" y="85"/>
                    </a:lnTo>
                    <a:lnTo>
                      <a:pt x="7" y="73"/>
                    </a:lnTo>
                    <a:lnTo>
                      <a:pt x="7" y="71"/>
                    </a:lnTo>
                    <a:lnTo>
                      <a:pt x="7" y="68"/>
                    </a:lnTo>
                    <a:lnTo>
                      <a:pt x="2" y="63"/>
                    </a:lnTo>
                    <a:lnTo>
                      <a:pt x="2" y="56"/>
                    </a:lnTo>
                    <a:lnTo>
                      <a:pt x="0" y="56"/>
                    </a:lnTo>
                    <a:lnTo>
                      <a:pt x="0" y="56"/>
                    </a:lnTo>
                    <a:lnTo>
                      <a:pt x="0" y="5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86" name="Freeform 84">
                <a:extLst>
                  <a:ext uri="{FF2B5EF4-FFF2-40B4-BE49-F238E27FC236}">
                    <a16:creationId xmlns:a16="http://schemas.microsoft.com/office/drawing/2014/main" id="{8F81A26E-919D-67DF-804E-4EF0A71FE740}"/>
                  </a:ext>
                </a:extLst>
              </p:cNvPr>
              <p:cNvSpPr>
                <a:spLocks/>
              </p:cNvSpPr>
              <p:nvPr/>
            </p:nvSpPr>
            <p:spPr bwMode="auto">
              <a:xfrm>
                <a:off x="4995836" y="2676524"/>
                <a:ext cx="449261" cy="279400"/>
              </a:xfrm>
              <a:custGeom>
                <a:avLst/>
                <a:gdLst/>
                <a:ahLst/>
                <a:cxnLst>
                  <a:cxn ang="0">
                    <a:pos x="41" y="16"/>
                  </a:cxn>
                  <a:cxn ang="0">
                    <a:pos x="66" y="16"/>
                  </a:cxn>
                  <a:cxn ang="0">
                    <a:pos x="81" y="19"/>
                  </a:cxn>
                  <a:cxn ang="0">
                    <a:pos x="100" y="19"/>
                  </a:cxn>
                  <a:cxn ang="0">
                    <a:pos x="116" y="19"/>
                  </a:cxn>
                  <a:cxn ang="0">
                    <a:pos x="128" y="9"/>
                  </a:cxn>
                  <a:cxn ang="0">
                    <a:pos x="149" y="4"/>
                  </a:cxn>
                  <a:cxn ang="0">
                    <a:pos x="177" y="0"/>
                  </a:cxn>
                  <a:cxn ang="0">
                    <a:pos x="194" y="19"/>
                  </a:cxn>
                  <a:cxn ang="0">
                    <a:pos x="205" y="38"/>
                  </a:cxn>
                  <a:cxn ang="0">
                    <a:pos x="227" y="44"/>
                  </a:cxn>
                  <a:cxn ang="0">
                    <a:pos x="246" y="54"/>
                  </a:cxn>
                  <a:cxn ang="0">
                    <a:pos x="267" y="54"/>
                  </a:cxn>
                  <a:cxn ang="0">
                    <a:pos x="283" y="61"/>
                  </a:cxn>
                  <a:cxn ang="0">
                    <a:pos x="281" y="82"/>
                  </a:cxn>
                  <a:cxn ang="0">
                    <a:pos x="269" y="99"/>
                  </a:cxn>
                  <a:cxn ang="0">
                    <a:pos x="259" y="113"/>
                  </a:cxn>
                  <a:cxn ang="0">
                    <a:pos x="245" y="120"/>
                  </a:cxn>
                  <a:cxn ang="0">
                    <a:pos x="231" y="127"/>
                  </a:cxn>
                  <a:cxn ang="0">
                    <a:pos x="213" y="125"/>
                  </a:cxn>
                  <a:cxn ang="0">
                    <a:pos x="210" y="137"/>
                  </a:cxn>
                  <a:cxn ang="0">
                    <a:pos x="212" y="132"/>
                  </a:cxn>
                  <a:cxn ang="0">
                    <a:pos x="199" y="141"/>
                  </a:cxn>
                  <a:cxn ang="0">
                    <a:pos x="189" y="141"/>
                  </a:cxn>
                  <a:cxn ang="0">
                    <a:pos x="203" y="144"/>
                  </a:cxn>
                  <a:cxn ang="0">
                    <a:pos x="205" y="150"/>
                  </a:cxn>
                  <a:cxn ang="0">
                    <a:pos x="210" y="157"/>
                  </a:cxn>
                  <a:cxn ang="0">
                    <a:pos x="205" y="141"/>
                  </a:cxn>
                  <a:cxn ang="0">
                    <a:pos x="219" y="158"/>
                  </a:cxn>
                  <a:cxn ang="0">
                    <a:pos x="232" y="151"/>
                  </a:cxn>
                  <a:cxn ang="0">
                    <a:pos x="236" y="160"/>
                  </a:cxn>
                  <a:cxn ang="0">
                    <a:pos x="210" y="169"/>
                  </a:cxn>
                  <a:cxn ang="0">
                    <a:pos x="187" y="170"/>
                  </a:cxn>
                  <a:cxn ang="0">
                    <a:pos x="177" y="158"/>
                  </a:cxn>
                  <a:cxn ang="0">
                    <a:pos x="187" y="148"/>
                  </a:cxn>
                  <a:cxn ang="0">
                    <a:pos x="184" y="141"/>
                  </a:cxn>
                  <a:cxn ang="0">
                    <a:pos x="166" y="141"/>
                  </a:cxn>
                  <a:cxn ang="0">
                    <a:pos x="158" y="132"/>
                  </a:cxn>
                  <a:cxn ang="0">
                    <a:pos x="165" y="132"/>
                  </a:cxn>
                  <a:cxn ang="0">
                    <a:pos x="160" y="127"/>
                  </a:cxn>
                  <a:cxn ang="0">
                    <a:pos x="153" y="129"/>
                  </a:cxn>
                  <a:cxn ang="0">
                    <a:pos x="140" y="137"/>
                  </a:cxn>
                  <a:cxn ang="0">
                    <a:pos x="128" y="151"/>
                  </a:cxn>
                  <a:cxn ang="0">
                    <a:pos x="127" y="160"/>
                  </a:cxn>
                  <a:cxn ang="0">
                    <a:pos x="111" y="160"/>
                  </a:cxn>
                  <a:cxn ang="0">
                    <a:pos x="107" y="150"/>
                  </a:cxn>
                  <a:cxn ang="0">
                    <a:pos x="116" y="132"/>
                  </a:cxn>
                  <a:cxn ang="0">
                    <a:pos x="127" y="129"/>
                  </a:cxn>
                  <a:cxn ang="0">
                    <a:pos x="116" y="113"/>
                  </a:cxn>
                  <a:cxn ang="0">
                    <a:pos x="104" y="94"/>
                  </a:cxn>
                  <a:cxn ang="0">
                    <a:pos x="85" y="91"/>
                  </a:cxn>
                  <a:cxn ang="0">
                    <a:pos x="73" y="91"/>
                  </a:cxn>
                  <a:cxn ang="0">
                    <a:pos x="71" y="99"/>
                  </a:cxn>
                  <a:cxn ang="0">
                    <a:pos x="45" y="110"/>
                  </a:cxn>
                  <a:cxn ang="0">
                    <a:pos x="24" y="101"/>
                  </a:cxn>
                  <a:cxn ang="0">
                    <a:pos x="8" y="99"/>
                  </a:cxn>
                  <a:cxn ang="0">
                    <a:pos x="5" y="78"/>
                  </a:cxn>
                  <a:cxn ang="0">
                    <a:pos x="21" y="51"/>
                  </a:cxn>
                  <a:cxn ang="0">
                    <a:pos x="24" y="38"/>
                  </a:cxn>
                  <a:cxn ang="0">
                    <a:pos x="17" y="19"/>
                  </a:cxn>
                </a:cxnLst>
                <a:rect l="0" t="0" r="r" b="b"/>
                <a:pathLst>
                  <a:path w="283" h="176">
                    <a:moveTo>
                      <a:pt x="17" y="17"/>
                    </a:moveTo>
                    <a:lnTo>
                      <a:pt x="21" y="16"/>
                    </a:lnTo>
                    <a:lnTo>
                      <a:pt x="26" y="19"/>
                    </a:lnTo>
                    <a:lnTo>
                      <a:pt x="27" y="17"/>
                    </a:lnTo>
                    <a:lnTo>
                      <a:pt x="41" y="16"/>
                    </a:lnTo>
                    <a:lnTo>
                      <a:pt x="47" y="16"/>
                    </a:lnTo>
                    <a:lnTo>
                      <a:pt x="48" y="12"/>
                    </a:lnTo>
                    <a:lnTo>
                      <a:pt x="52" y="12"/>
                    </a:lnTo>
                    <a:lnTo>
                      <a:pt x="57" y="16"/>
                    </a:lnTo>
                    <a:lnTo>
                      <a:pt x="66" y="16"/>
                    </a:lnTo>
                    <a:lnTo>
                      <a:pt x="71" y="19"/>
                    </a:lnTo>
                    <a:lnTo>
                      <a:pt x="71" y="19"/>
                    </a:lnTo>
                    <a:lnTo>
                      <a:pt x="76" y="19"/>
                    </a:lnTo>
                    <a:lnTo>
                      <a:pt x="80" y="19"/>
                    </a:lnTo>
                    <a:lnTo>
                      <a:pt x="81" y="19"/>
                    </a:lnTo>
                    <a:lnTo>
                      <a:pt x="85" y="19"/>
                    </a:lnTo>
                    <a:lnTo>
                      <a:pt x="88" y="19"/>
                    </a:lnTo>
                    <a:lnTo>
                      <a:pt x="90" y="19"/>
                    </a:lnTo>
                    <a:lnTo>
                      <a:pt x="97" y="17"/>
                    </a:lnTo>
                    <a:lnTo>
                      <a:pt x="100" y="19"/>
                    </a:lnTo>
                    <a:lnTo>
                      <a:pt x="102" y="23"/>
                    </a:lnTo>
                    <a:lnTo>
                      <a:pt x="104" y="23"/>
                    </a:lnTo>
                    <a:lnTo>
                      <a:pt x="109" y="19"/>
                    </a:lnTo>
                    <a:lnTo>
                      <a:pt x="113" y="19"/>
                    </a:lnTo>
                    <a:lnTo>
                      <a:pt x="116" y="19"/>
                    </a:lnTo>
                    <a:lnTo>
                      <a:pt x="120" y="19"/>
                    </a:lnTo>
                    <a:lnTo>
                      <a:pt x="121" y="23"/>
                    </a:lnTo>
                    <a:lnTo>
                      <a:pt x="127" y="19"/>
                    </a:lnTo>
                    <a:lnTo>
                      <a:pt x="127" y="16"/>
                    </a:lnTo>
                    <a:lnTo>
                      <a:pt x="128" y="9"/>
                    </a:lnTo>
                    <a:lnTo>
                      <a:pt x="133" y="7"/>
                    </a:lnTo>
                    <a:lnTo>
                      <a:pt x="140" y="5"/>
                    </a:lnTo>
                    <a:lnTo>
                      <a:pt x="144" y="7"/>
                    </a:lnTo>
                    <a:lnTo>
                      <a:pt x="149" y="5"/>
                    </a:lnTo>
                    <a:lnTo>
                      <a:pt x="149" y="4"/>
                    </a:lnTo>
                    <a:lnTo>
                      <a:pt x="153" y="0"/>
                    </a:lnTo>
                    <a:lnTo>
                      <a:pt x="160" y="4"/>
                    </a:lnTo>
                    <a:lnTo>
                      <a:pt x="168" y="4"/>
                    </a:lnTo>
                    <a:lnTo>
                      <a:pt x="172" y="0"/>
                    </a:lnTo>
                    <a:lnTo>
                      <a:pt x="177" y="0"/>
                    </a:lnTo>
                    <a:lnTo>
                      <a:pt x="180" y="9"/>
                    </a:lnTo>
                    <a:lnTo>
                      <a:pt x="182" y="12"/>
                    </a:lnTo>
                    <a:lnTo>
                      <a:pt x="180" y="16"/>
                    </a:lnTo>
                    <a:lnTo>
                      <a:pt x="186" y="23"/>
                    </a:lnTo>
                    <a:lnTo>
                      <a:pt x="194" y="19"/>
                    </a:lnTo>
                    <a:lnTo>
                      <a:pt x="199" y="23"/>
                    </a:lnTo>
                    <a:lnTo>
                      <a:pt x="199" y="28"/>
                    </a:lnTo>
                    <a:lnTo>
                      <a:pt x="203" y="28"/>
                    </a:lnTo>
                    <a:lnTo>
                      <a:pt x="203" y="31"/>
                    </a:lnTo>
                    <a:lnTo>
                      <a:pt x="205" y="38"/>
                    </a:lnTo>
                    <a:lnTo>
                      <a:pt x="212" y="45"/>
                    </a:lnTo>
                    <a:lnTo>
                      <a:pt x="217" y="42"/>
                    </a:lnTo>
                    <a:lnTo>
                      <a:pt x="220" y="45"/>
                    </a:lnTo>
                    <a:lnTo>
                      <a:pt x="224" y="44"/>
                    </a:lnTo>
                    <a:lnTo>
                      <a:pt x="227" y="44"/>
                    </a:lnTo>
                    <a:lnTo>
                      <a:pt x="232" y="40"/>
                    </a:lnTo>
                    <a:lnTo>
                      <a:pt x="236" y="38"/>
                    </a:lnTo>
                    <a:lnTo>
                      <a:pt x="241" y="49"/>
                    </a:lnTo>
                    <a:lnTo>
                      <a:pt x="245" y="51"/>
                    </a:lnTo>
                    <a:lnTo>
                      <a:pt x="246" y="54"/>
                    </a:lnTo>
                    <a:lnTo>
                      <a:pt x="248" y="51"/>
                    </a:lnTo>
                    <a:lnTo>
                      <a:pt x="255" y="54"/>
                    </a:lnTo>
                    <a:lnTo>
                      <a:pt x="260" y="54"/>
                    </a:lnTo>
                    <a:lnTo>
                      <a:pt x="264" y="54"/>
                    </a:lnTo>
                    <a:lnTo>
                      <a:pt x="267" y="54"/>
                    </a:lnTo>
                    <a:lnTo>
                      <a:pt x="272" y="59"/>
                    </a:lnTo>
                    <a:lnTo>
                      <a:pt x="276" y="59"/>
                    </a:lnTo>
                    <a:lnTo>
                      <a:pt x="281" y="56"/>
                    </a:lnTo>
                    <a:lnTo>
                      <a:pt x="281" y="59"/>
                    </a:lnTo>
                    <a:lnTo>
                      <a:pt x="283" y="61"/>
                    </a:lnTo>
                    <a:lnTo>
                      <a:pt x="283" y="66"/>
                    </a:lnTo>
                    <a:lnTo>
                      <a:pt x="281" y="70"/>
                    </a:lnTo>
                    <a:lnTo>
                      <a:pt x="276" y="70"/>
                    </a:lnTo>
                    <a:lnTo>
                      <a:pt x="274" y="78"/>
                    </a:lnTo>
                    <a:lnTo>
                      <a:pt x="281" y="82"/>
                    </a:lnTo>
                    <a:lnTo>
                      <a:pt x="281" y="85"/>
                    </a:lnTo>
                    <a:lnTo>
                      <a:pt x="281" y="92"/>
                    </a:lnTo>
                    <a:lnTo>
                      <a:pt x="281" y="97"/>
                    </a:lnTo>
                    <a:lnTo>
                      <a:pt x="276" y="99"/>
                    </a:lnTo>
                    <a:lnTo>
                      <a:pt x="269" y="99"/>
                    </a:lnTo>
                    <a:lnTo>
                      <a:pt x="264" y="106"/>
                    </a:lnTo>
                    <a:lnTo>
                      <a:pt x="262" y="106"/>
                    </a:lnTo>
                    <a:lnTo>
                      <a:pt x="262" y="113"/>
                    </a:lnTo>
                    <a:lnTo>
                      <a:pt x="259" y="115"/>
                    </a:lnTo>
                    <a:lnTo>
                      <a:pt x="259" y="113"/>
                    </a:lnTo>
                    <a:lnTo>
                      <a:pt x="257" y="113"/>
                    </a:lnTo>
                    <a:lnTo>
                      <a:pt x="252" y="115"/>
                    </a:lnTo>
                    <a:lnTo>
                      <a:pt x="246" y="115"/>
                    </a:lnTo>
                    <a:lnTo>
                      <a:pt x="245" y="117"/>
                    </a:lnTo>
                    <a:lnTo>
                      <a:pt x="245" y="120"/>
                    </a:lnTo>
                    <a:lnTo>
                      <a:pt x="241" y="120"/>
                    </a:lnTo>
                    <a:lnTo>
                      <a:pt x="239" y="122"/>
                    </a:lnTo>
                    <a:lnTo>
                      <a:pt x="232" y="127"/>
                    </a:lnTo>
                    <a:lnTo>
                      <a:pt x="232" y="125"/>
                    </a:lnTo>
                    <a:lnTo>
                      <a:pt x="231" y="127"/>
                    </a:lnTo>
                    <a:lnTo>
                      <a:pt x="227" y="129"/>
                    </a:lnTo>
                    <a:lnTo>
                      <a:pt x="222" y="127"/>
                    </a:lnTo>
                    <a:lnTo>
                      <a:pt x="219" y="130"/>
                    </a:lnTo>
                    <a:lnTo>
                      <a:pt x="217" y="130"/>
                    </a:lnTo>
                    <a:lnTo>
                      <a:pt x="213" y="125"/>
                    </a:lnTo>
                    <a:lnTo>
                      <a:pt x="212" y="125"/>
                    </a:lnTo>
                    <a:lnTo>
                      <a:pt x="213" y="129"/>
                    </a:lnTo>
                    <a:lnTo>
                      <a:pt x="217" y="130"/>
                    </a:lnTo>
                    <a:lnTo>
                      <a:pt x="217" y="132"/>
                    </a:lnTo>
                    <a:lnTo>
                      <a:pt x="210" y="137"/>
                    </a:lnTo>
                    <a:lnTo>
                      <a:pt x="208" y="137"/>
                    </a:lnTo>
                    <a:lnTo>
                      <a:pt x="208" y="137"/>
                    </a:lnTo>
                    <a:lnTo>
                      <a:pt x="208" y="137"/>
                    </a:lnTo>
                    <a:lnTo>
                      <a:pt x="213" y="132"/>
                    </a:lnTo>
                    <a:lnTo>
                      <a:pt x="212" y="132"/>
                    </a:lnTo>
                    <a:lnTo>
                      <a:pt x="210" y="130"/>
                    </a:lnTo>
                    <a:lnTo>
                      <a:pt x="210" y="132"/>
                    </a:lnTo>
                    <a:lnTo>
                      <a:pt x="205" y="137"/>
                    </a:lnTo>
                    <a:lnTo>
                      <a:pt x="203" y="137"/>
                    </a:lnTo>
                    <a:lnTo>
                      <a:pt x="199" y="141"/>
                    </a:lnTo>
                    <a:lnTo>
                      <a:pt x="198" y="141"/>
                    </a:lnTo>
                    <a:lnTo>
                      <a:pt x="196" y="137"/>
                    </a:lnTo>
                    <a:lnTo>
                      <a:pt x="193" y="141"/>
                    </a:lnTo>
                    <a:lnTo>
                      <a:pt x="189" y="141"/>
                    </a:lnTo>
                    <a:lnTo>
                      <a:pt x="189" y="141"/>
                    </a:lnTo>
                    <a:lnTo>
                      <a:pt x="191" y="141"/>
                    </a:lnTo>
                    <a:lnTo>
                      <a:pt x="196" y="141"/>
                    </a:lnTo>
                    <a:lnTo>
                      <a:pt x="199" y="144"/>
                    </a:lnTo>
                    <a:lnTo>
                      <a:pt x="199" y="146"/>
                    </a:lnTo>
                    <a:lnTo>
                      <a:pt x="203" y="144"/>
                    </a:lnTo>
                    <a:lnTo>
                      <a:pt x="205" y="146"/>
                    </a:lnTo>
                    <a:lnTo>
                      <a:pt x="203" y="148"/>
                    </a:lnTo>
                    <a:lnTo>
                      <a:pt x="203" y="150"/>
                    </a:lnTo>
                    <a:lnTo>
                      <a:pt x="205" y="150"/>
                    </a:lnTo>
                    <a:lnTo>
                      <a:pt x="205" y="150"/>
                    </a:lnTo>
                    <a:lnTo>
                      <a:pt x="205" y="151"/>
                    </a:lnTo>
                    <a:lnTo>
                      <a:pt x="208" y="150"/>
                    </a:lnTo>
                    <a:lnTo>
                      <a:pt x="208" y="151"/>
                    </a:lnTo>
                    <a:lnTo>
                      <a:pt x="208" y="155"/>
                    </a:lnTo>
                    <a:lnTo>
                      <a:pt x="210" y="157"/>
                    </a:lnTo>
                    <a:lnTo>
                      <a:pt x="217" y="158"/>
                    </a:lnTo>
                    <a:lnTo>
                      <a:pt x="217" y="158"/>
                    </a:lnTo>
                    <a:lnTo>
                      <a:pt x="210" y="151"/>
                    </a:lnTo>
                    <a:lnTo>
                      <a:pt x="205" y="144"/>
                    </a:lnTo>
                    <a:lnTo>
                      <a:pt x="205" y="141"/>
                    </a:lnTo>
                    <a:lnTo>
                      <a:pt x="205" y="141"/>
                    </a:lnTo>
                    <a:lnTo>
                      <a:pt x="208" y="143"/>
                    </a:lnTo>
                    <a:lnTo>
                      <a:pt x="208" y="148"/>
                    </a:lnTo>
                    <a:lnTo>
                      <a:pt x="217" y="157"/>
                    </a:lnTo>
                    <a:lnTo>
                      <a:pt x="219" y="158"/>
                    </a:lnTo>
                    <a:lnTo>
                      <a:pt x="222" y="155"/>
                    </a:lnTo>
                    <a:lnTo>
                      <a:pt x="224" y="155"/>
                    </a:lnTo>
                    <a:lnTo>
                      <a:pt x="227" y="157"/>
                    </a:lnTo>
                    <a:lnTo>
                      <a:pt x="229" y="153"/>
                    </a:lnTo>
                    <a:lnTo>
                      <a:pt x="232" y="151"/>
                    </a:lnTo>
                    <a:lnTo>
                      <a:pt x="239" y="153"/>
                    </a:lnTo>
                    <a:lnTo>
                      <a:pt x="236" y="155"/>
                    </a:lnTo>
                    <a:lnTo>
                      <a:pt x="236" y="157"/>
                    </a:lnTo>
                    <a:lnTo>
                      <a:pt x="236" y="160"/>
                    </a:lnTo>
                    <a:lnTo>
                      <a:pt x="236" y="160"/>
                    </a:lnTo>
                    <a:lnTo>
                      <a:pt x="229" y="160"/>
                    </a:lnTo>
                    <a:lnTo>
                      <a:pt x="222" y="160"/>
                    </a:lnTo>
                    <a:lnTo>
                      <a:pt x="219" y="164"/>
                    </a:lnTo>
                    <a:lnTo>
                      <a:pt x="217" y="169"/>
                    </a:lnTo>
                    <a:lnTo>
                      <a:pt x="210" y="169"/>
                    </a:lnTo>
                    <a:lnTo>
                      <a:pt x="203" y="172"/>
                    </a:lnTo>
                    <a:lnTo>
                      <a:pt x="196" y="176"/>
                    </a:lnTo>
                    <a:lnTo>
                      <a:pt x="189" y="176"/>
                    </a:lnTo>
                    <a:lnTo>
                      <a:pt x="187" y="172"/>
                    </a:lnTo>
                    <a:lnTo>
                      <a:pt x="187" y="170"/>
                    </a:lnTo>
                    <a:lnTo>
                      <a:pt x="189" y="165"/>
                    </a:lnTo>
                    <a:lnTo>
                      <a:pt x="189" y="164"/>
                    </a:lnTo>
                    <a:lnTo>
                      <a:pt x="184" y="160"/>
                    </a:lnTo>
                    <a:lnTo>
                      <a:pt x="182" y="160"/>
                    </a:lnTo>
                    <a:lnTo>
                      <a:pt x="177" y="158"/>
                    </a:lnTo>
                    <a:lnTo>
                      <a:pt x="177" y="160"/>
                    </a:lnTo>
                    <a:lnTo>
                      <a:pt x="172" y="158"/>
                    </a:lnTo>
                    <a:lnTo>
                      <a:pt x="177" y="153"/>
                    </a:lnTo>
                    <a:lnTo>
                      <a:pt x="182" y="150"/>
                    </a:lnTo>
                    <a:lnTo>
                      <a:pt x="187" y="148"/>
                    </a:lnTo>
                    <a:lnTo>
                      <a:pt x="189" y="146"/>
                    </a:lnTo>
                    <a:lnTo>
                      <a:pt x="187" y="144"/>
                    </a:lnTo>
                    <a:lnTo>
                      <a:pt x="186" y="141"/>
                    </a:lnTo>
                    <a:lnTo>
                      <a:pt x="184" y="141"/>
                    </a:lnTo>
                    <a:lnTo>
                      <a:pt x="184" y="141"/>
                    </a:lnTo>
                    <a:lnTo>
                      <a:pt x="180" y="141"/>
                    </a:lnTo>
                    <a:lnTo>
                      <a:pt x="177" y="137"/>
                    </a:lnTo>
                    <a:lnTo>
                      <a:pt x="172" y="141"/>
                    </a:lnTo>
                    <a:lnTo>
                      <a:pt x="168" y="141"/>
                    </a:lnTo>
                    <a:lnTo>
                      <a:pt x="166" y="141"/>
                    </a:lnTo>
                    <a:lnTo>
                      <a:pt x="163" y="141"/>
                    </a:lnTo>
                    <a:lnTo>
                      <a:pt x="161" y="137"/>
                    </a:lnTo>
                    <a:lnTo>
                      <a:pt x="163" y="137"/>
                    </a:lnTo>
                    <a:lnTo>
                      <a:pt x="163" y="136"/>
                    </a:lnTo>
                    <a:lnTo>
                      <a:pt x="158" y="132"/>
                    </a:lnTo>
                    <a:lnTo>
                      <a:pt x="153" y="132"/>
                    </a:lnTo>
                    <a:lnTo>
                      <a:pt x="153" y="132"/>
                    </a:lnTo>
                    <a:lnTo>
                      <a:pt x="154" y="132"/>
                    </a:lnTo>
                    <a:lnTo>
                      <a:pt x="161" y="130"/>
                    </a:lnTo>
                    <a:lnTo>
                      <a:pt x="165" y="132"/>
                    </a:lnTo>
                    <a:lnTo>
                      <a:pt x="166" y="130"/>
                    </a:lnTo>
                    <a:lnTo>
                      <a:pt x="168" y="129"/>
                    </a:lnTo>
                    <a:lnTo>
                      <a:pt x="165" y="130"/>
                    </a:lnTo>
                    <a:lnTo>
                      <a:pt x="161" y="129"/>
                    </a:lnTo>
                    <a:lnTo>
                      <a:pt x="160" y="127"/>
                    </a:lnTo>
                    <a:lnTo>
                      <a:pt x="158" y="125"/>
                    </a:lnTo>
                    <a:lnTo>
                      <a:pt x="156" y="127"/>
                    </a:lnTo>
                    <a:lnTo>
                      <a:pt x="156" y="129"/>
                    </a:lnTo>
                    <a:lnTo>
                      <a:pt x="153" y="129"/>
                    </a:lnTo>
                    <a:lnTo>
                      <a:pt x="153" y="129"/>
                    </a:lnTo>
                    <a:lnTo>
                      <a:pt x="153" y="127"/>
                    </a:lnTo>
                    <a:lnTo>
                      <a:pt x="149" y="130"/>
                    </a:lnTo>
                    <a:lnTo>
                      <a:pt x="144" y="132"/>
                    </a:lnTo>
                    <a:lnTo>
                      <a:pt x="140" y="132"/>
                    </a:lnTo>
                    <a:lnTo>
                      <a:pt x="140" y="137"/>
                    </a:lnTo>
                    <a:lnTo>
                      <a:pt x="137" y="141"/>
                    </a:lnTo>
                    <a:lnTo>
                      <a:pt x="135" y="141"/>
                    </a:lnTo>
                    <a:lnTo>
                      <a:pt x="137" y="143"/>
                    </a:lnTo>
                    <a:lnTo>
                      <a:pt x="130" y="151"/>
                    </a:lnTo>
                    <a:lnTo>
                      <a:pt x="128" y="151"/>
                    </a:lnTo>
                    <a:lnTo>
                      <a:pt x="127" y="150"/>
                    </a:lnTo>
                    <a:lnTo>
                      <a:pt x="127" y="151"/>
                    </a:lnTo>
                    <a:lnTo>
                      <a:pt x="125" y="155"/>
                    </a:lnTo>
                    <a:lnTo>
                      <a:pt x="128" y="157"/>
                    </a:lnTo>
                    <a:lnTo>
                      <a:pt x="127" y="160"/>
                    </a:lnTo>
                    <a:lnTo>
                      <a:pt x="127" y="160"/>
                    </a:lnTo>
                    <a:lnTo>
                      <a:pt x="123" y="157"/>
                    </a:lnTo>
                    <a:lnTo>
                      <a:pt x="118" y="158"/>
                    </a:lnTo>
                    <a:lnTo>
                      <a:pt x="116" y="160"/>
                    </a:lnTo>
                    <a:lnTo>
                      <a:pt x="111" y="160"/>
                    </a:lnTo>
                    <a:lnTo>
                      <a:pt x="104" y="158"/>
                    </a:lnTo>
                    <a:lnTo>
                      <a:pt x="102" y="153"/>
                    </a:lnTo>
                    <a:lnTo>
                      <a:pt x="104" y="151"/>
                    </a:lnTo>
                    <a:lnTo>
                      <a:pt x="107" y="153"/>
                    </a:lnTo>
                    <a:lnTo>
                      <a:pt x="107" y="150"/>
                    </a:lnTo>
                    <a:lnTo>
                      <a:pt x="111" y="143"/>
                    </a:lnTo>
                    <a:lnTo>
                      <a:pt x="113" y="143"/>
                    </a:lnTo>
                    <a:lnTo>
                      <a:pt x="113" y="141"/>
                    </a:lnTo>
                    <a:lnTo>
                      <a:pt x="113" y="132"/>
                    </a:lnTo>
                    <a:lnTo>
                      <a:pt x="116" y="132"/>
                    </a:lnTo>
                    <a:lnTo>
                      <a:pt x="120" y="132"/>
                    </a:lnTo>
                    <a:lnTo>
                      <a:pt x="123" y="132"/>
                    </a:lnTo>
                    <a:lnTo>
                      <a:pt x="128" y="132"/>
                    </a:lnTo>
                    <a:lnTo>
                      <a:pt x="128" y="132"/>
                    </a:lnTo>
                    <a:lnTo>
                      <a:pt x="127" y="129"/>
                    </a:lnTo>
                    <a:lnTo>
                      <a:pt x="128" y="127"/>
                    </a:lnTo>
                    <a:lnTo>
                      <a:pt x="127" y="124"/>
                    </a:lnTo>
                    <a:lnTo>
                      <a:pt x="121" y="120"/>
                    </a:lnTo>
                    <a:lnTo>
                      <a:pt x="118" y="117"/>
                    </a:lnTo>
                    <a:lnTo>
                      <a:pt x="116" y="113"/>
                    </a:lnTo>
                    <a:lnTo>
                      <a:pt x="113" y="113"/>
                    </a:lnTo>
                    <a:lnTo>
                      <a:pt x="113" y="110"/>
                    </a:lnTo>
                    <a:lnTo>
                      <a:pt x="113" y="101"/>
                    </a:lnTo>
                    <a:lnTo>
                      <a:pt x="109" y="101"/>
                    </a:lnTo>
                    <a:lnTo>
                      <a:pt x="104" y="94"/>
                    </a:lnTo>
                    <a:lnTo>
                      <a:pt x="102" y="94"/>
                    </a:lnTo>
                    <a:lnTo>
                      <a:pt x="100" y="97"/>
                    </a:lnTo>
                    <a:lnTo>
                      <a:pt x="95" y="96"/>
                    </a:lnTo>
                    <a:lnTo>
                      <a:pt x="88" y="91"/>
                    </a:lnTo>
                    <a:lnTo>
                      <a:pt x="85" y="91"/>
                    </a:lnTo>
                    <a:lnTo>
                      <a:pt x="81" y="87"/>
                    </a:lnTo>
                    <a:lnTo>
                      <a:pt x="80" y="91"/>
                    </a:lnTo>
                    <a:lnTo>
                      <a:pt x="76" y="91"/>
                    </a:lnTo>
                    <a:lnTo>
                      <a:pt x="76" y="91"/>
                    </a:lnTo>
                    <a:lnTo>
                      <a:pt x="73" y="91"/>
                    </a:lnTo>
                    <a:lnTo>
                      <a:pt x="73" y="91"/>
                    </a:lnTo>
                    <a:lnTo>
                      <a:pt x="69" y="91"/>
                    </a:lnTo>
                    <a:lnTo>
                      <a:pt x="71" y="92"/>
                    </a:lnTo>
                    <a:lnTo>
                      <a:pt x="69" y="96"/>
                    </a:lnTo>
                    <a:lnTo>
                      <a:pt x="71" y="99"/>
                    </a:lnTo>
                    <a:lnTo>
                      <a:pt x="66" y="101"/>
                    </a:lnTo>
                    <a:lnTo>
                      <a:pt x="62" y="101"/>
                    </a:lnTo>
                    <a:lnTo>
                      <a:pt x="52" y="104"/>
                    </a:lnTo>
                    <a:lnTo>
                      <a:pt x="48" y="106"/>
                    </a:lnTo>
                    <a:lnTo>
                      <a:pt x="45" y="110"/>
                    </a:lnTo>
                    <a:lnTo>
                      <a:pt x="40" y="110"/>
                    </a:lnTo>
                    <a:lnTo>
                      <a:pt x="34" y="110"/>
                    </a:lnTo>
                    <a:lnTo>
                      <a:pt x="33" y="106"/>
                    </a:lnTo>
                    <a:lnTo>
                      <a:pt x="29" y="104"/>
                    </a:lnTo>
                    <a:lnTo>
                      <a:pt x="24" y="101"/>
                    </a:lnTo>
                    <a:lnTo>
                      <a:pt x="17" y="99"/>
                    </a:lnTo>
                    <a:lnTo>
                      <a:pt x="15" y="99"/>
                    </a:lnTo>
                    <a:lnTo>
                      <a:pt x="12" y="101"/>
                    </a:lnTo>
                    <a:lnTo>
                      <a:pt x="10" y="101"/>
                    </a:lnTo>
                    <a:lnTo>
                      <a:pt x="8" y="99"/>
                    </a:lnTo>
                    <a:lnTo>
                      <a:pt x="3" y="96"/>
                    </a:lnTo>
                    <a:lnTo>
                      <a:pt x="0" y="92"/>
                    </a:lnTo>
                    <a:lnTo>
                      <a:pt x="0" y="91"/>
                    </a:lnTo>
                    <a:lnTo>
                      <a:pt x="1" y="85"/>
                    </a:lnTo>
                    <a:lnTo>
                      <a:pt x="5" y="78"/>
                    </a:lnTo>
                    <a:lnTo>
                      <a:pt x="8" y="78"/>
                    </a:lnTo>
                    <a:lnTo>
                      <a:pt x="8" y="73"/>
                    </a:lnTo>
                    <a:lnTo>
                      <a:pt x="7" y="68"/>
                    </a:lnTo>
                    <a:lnTo>
                      <a:pt x="17" y="56"/>
                    </a:lnTo>
                    <a:lnTo>
                      <a:pt x="21" y="51"/>
                    </a:lnTo>
                    <a:lnTo>
                      <a:pt x="21" y="49"/>
                    </a:lnTo>
                    <a:lnTo>
                      <a:pt x="24" y="49"/>
                    </a:lnTo>
                    <a:lnTo>
                      <a:pt x="26" y="44"/>
                    </a:lnTo>
                    <a:lnTo>
                      <a:pt x="24" y="42"/>
                    </a:lnTo>
                    <a:lnTo>
                      <a:pt x="24" y="38"/>
                    </a:lnTo>
                    <a:lnTo>
                      <a:pt x="24" y="37"/>
                    </a:lnTo>
                    <a:lnTo>
                      <a:pt x="21" y="35"/>
                    </a:lnTo>
                    <a:lnTo>
                      <a:pt x="21" y="28"/>
                    </a:lnTo>
                    <a:lnTo>
                      <a:pt x="17" y="28"/>
                    </a:lnTo>
                    <a:lnTo>
                      <a:pt x="17" y="19"/>
                    </a:lnTo>
                    <a:lnTo>
                      <a:pt x="17" y="17"/>
                    </a:lnTo>
                    <a:lnTo>
                      <a:pt x="17" y="17"/>
                    </a:lnTo>
                    <a:lnTo>
                      <a:pt x="17" y="17"/>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87" name="Freeform 85">
                <a:extLst>
                  <a:ext uri="{FF2B5EF4-FFF2-40B4-BE49-F238E27FC236}">
                    <a16:creationId xmlns:a16="http://schemas.microsoft.com/office/drawing/2014/main" id="{4321FAF1-D09A-1C17-7840-D7F5D2BFFB18}"/>
                  </a:ext>
                </a:extLst>
              </p:cNvPr>
              <p:cNvSpPr>
                <a:spLocks/>
              </p:cNvSpPr>
              <p:nvPr/>
            </p:nvSpPr>
            <p:spPr bwMode="auto">
              <a:xfrm>
                <a:off x="5111723" y="2817811"/>
                <a:ext cx="93662" cy="98425"/>
              </a:xfrm>
              <a:custGeom>
                <a:avLst/>
                <a:gdLst/>
                <a:ahLst/>
                <a:cxnLst>
                  <a:cxn ang="0">
                    <a:pos x="1" y="10"/>
                  </a:cxn>
                  <a:cxn ang="0">
                    <a:pos x="0" y="8"/>
                  </a:cxn>
                  <a:cxn ang="0">
                    <a:pos x="1" y="5"/>
                  </a:cxn>
                  <a:cxn ang="0">
                    <a:pos x="0" y="2"/>
                  </a:cxn>
                  <a:cxn ang="0">
                    <a:pos x="3" y="2"/>
                  </a:cxn>
                  <a:cxn ang="0">
                    <a:pos x="3" y="2"/>
                  </a:cxn>
                  <a:cxn ang="0">
                    <a:pos x="7" y="3"/>
                  </a:cxn>
                  <a:cxn ang="0">
                    <a:pos x="8" y="2"/>
                  </a:cxn>
                  <a:cxn ang="0">
                    <a:pos x="12" y="2"/>
                  </a:cxn>
                  <a:cxn ang="0">
                    <a:pos x="12" y="0"/>
                  </a:cxn>
                  <a:cxn ang="0">
                    <a:pos x="15" y="3"/>
                  </a:cxn>
                  <a:cxn ang="0">
                    <a:pos x="19" y="3"/>
                  </a:cxn>
                  <a:cxn ang="0">
                    <a:pos x="26" y="8"/>
                  </a:cxn>
                  <a:cxn ang="0">
                    <a:pos x="31" y="8"/>
                  </a:cxn>
                  <a:cxn ang="0">
                    <a:pos x="33" y="7"/>
                  </a:cxn>
                  <a:cxn ang="0">
                    <a:pos x="34" y="7"/>
                  </a:cxn>
                  <a:cxn ang="0">
                    <a:pos x="38" y="12"/>
                  </a:cxn>
                  <a:cxn ang="0">
                    <a:pos x="41" y="14"/>
                  </a:cxn>
                  <a:cxn ang="0">
                    <a:pos x="43" y="21"/>
                  </a:cxn>
                  <a:cxn ang="0">
                    <a:pos x="43" y="24"/>
                  </a:cxn>
                  <a:cxn ang="0">
                    <a:pos x="47" y="24"/>
                  </a:cxn>
                  <a:cxn ang="0">
                    <a:pos x="48" y="28"/>
                  </a:cxn>
                  <a:cxn ang="0">
                    <a:pos x="52" y="31"/>
                  </a:cxn>
                  <a:cxn ang="0">
                    <a:pos x="57" y="35"/>
                  </a:cxn>
                  <a:cxn ang="0">
                    <a:pos x="59" y="38"/>
                  </a:cxn>
                  <a:cxn ang="0">
                    <a:pos x="57" y="38"/>
                  </a:cxn>
                  <a:cxn ang="0">
                    <a:pos x="59" y="41"/>
                  </a:cxn>
                  <a:cxn ang="0">
                    <a:pos x="59" y="43"/>
                  </a:cxn>
                  <a:cxn ang="0">
                    <a:pos x="54" y="43"/>
                  </a:cxn>
                  <a:cxn ang="0">
                    <a:pos x="50" y="41"/>
                  </a:cxn>
                  <a:cxn ang="0">
                    <a:pos x="47" y="43"/>
                  </a:cxn>
                  <a:cxn ang="0">
                    <a:pos x="43" y="43"/>
                  </a:cxn>
                  <a:cxn ang="0">
                    <a:pos x="41" y="50"/>
                  </a:cxn>
                  <a:cxn ang="0">
                    <a:pos x="41" y="52"/>
                  </a:cxn>
                  <a:cxn ang="0">
                    <a:pos x="41" y="52"/>
                  </a:cxn>
                  <a:cxn ang="0">
                    <a:pos x="38" y="59"/>
                  </a:cxn>
                  <a:cxn ang="0">
                    <a:pos x="38" y="62"/>
                  </a:cxn>
                  <a:cxn ang="0">
                    <a:pos x="34" y="61"/>
                  </a:cxn>
                  <a:cxn ang="0">
                    <a:pos x="33" y="62"/>
                  </a:cxn>
                  <a:cxn ang="0">
                    <a:pos x="33" y="62"/>
                  </a:cxn>
                  <a:cxn ang="0">
                    <a:pos x="29" y="57"/>
                  </a:cxn>
                  <a:cxn ang="0">
                    <a:pos x="31" y="41"/>
                  </a:cxn>
                  <a:cxn ang="0">
                    <a:pos x="27" y="38"/>
                  </a:cxn>
                  <a:cxn ang="0">
                    <a:pos x="26" y="33"/>
                  </a:cxn>
                  <a:cxn ang="0">
                    <a:pos x="19" y="26"/>
                  </a:cxn>
                  <a:cxn ang="0">
                    <a:pos x="15" y="24"/>
                  </a:cxn>
                  <a:cxn ang="0">
                    <a:pos x="10" y="17"/>
                  </a:cxn>
                  <a:cxn ang="0">
                    <a:pos x="8" y="8"/>
                  </a:cxn>
                  <a:cxn ang="0">
                    <a:pos x="1" y="10"/>
                  </a:cxn>
                  <a:cxn ang="0">
                    <a:pos x="1" y="10"/>
                  </a:cxn>
                  <a:cxn ang="0">
                    <a:pos x="1" y="10"/>
                  </a:cxn>
                </a:cxnLst>
                <a:rect l="0" t="0" r="r" b="b"/>
                <a:pathLst>
                  <a:path w="59" h="62">
                    <a:moveTo>
                      <a:pt x="1" y="10"/>
                    </a:moveTo>
                    <a:lnTo>
                      <a:pt x="0" y="8"/>
                    </a:lnTo>
                    <a:lnTo>
                      <a:pt x="1" y="5"/>
                    </a:lnTo>
                    <a:lnTo>
                      <a:pt x="0" y="2"/>
                    </a:lnTo>
                    <a:lnTo>
                      <a:pt x="3" y="2"/>
                    </a:lnTo>
                    <a:lnTo>
                      <a:pt x="3" y="2"/>
                    </a:lnTo>
                    <a:lnTo>
                      <a:pt x="7" y="3"/>
                    </a:lnTo>
                    <a:lnTo>
                      <a:pt x="8" y="2"/>
                    </a:lnTo>
                    <a:lnTo>
                      <a:pt x="12" y="2"/>
                    </a:lnTo>
                    <a:lnTo>
                      <a:pt x="12" y="0"/>
                    </a:lnTo>
                    <a:lnTo>
                      <a:pt x="15" y="3"/>
                    </a:lnTo>
                    <a:lnTo>
                      <a:pt x="19" y="3"/>
                    </a:lnTo>
                    <a:lnTo>
                      <a:pt x="26" y="8"/>
                    </a:lnTo>
                    <a:lnTo>
                      <a:pt x="31" y="8"/>
                    </a:lnTo>
                    <a:lnTo>
                      <a:pt x="33" y="7"/>
                    </a:lnTo>
                    <a:lnTo>
                      <a:pt x="34" y="7"/>
                    </a:lnTo>
                    <a:lnTo>
                      <a:pt x="38" y="12"/>
                    </a:lnTo>
                    <a:lnTo>
                      <a:pt x="41" y="14"/>
                    </a:lnTo>
                    <a:lnTo>
                      <a:pt x="43" y="21"/>
                    </a:lnTo>
                    <a:lnTo>
                      <a:pt x="43" y="24"/>
                    </a:lnTo>
                    <a:lnTo>
                      <a:pt x="47" y="24"/>
                    </a:lnTo>
                    <a:lnTo>
                      <a:pt x="48" y="28"/>
                    </a:lnTo>
                    <a:lnTo>
                      <a:pt x="52" y="31"/>
                    </a:lnTo>
                    <a:lnTo>
                      <a:pt x="57" y="35"/>
                    </a:lnTo>
                    <a:lnTo>
                      <a:pt x="59" y="38"/>
                    </a:lnTo>
                    <a:lnTo>
                      <a:pt x="57" y="38"/>
                    </a:lnTo>
                    <a:lnTo>
                      <a:pt x="59" y="41"/>
                    </a:lnTo>
                    <a:lnTo>
                      <a:pt x="59" y="43"/>
                    </a:lnTo>
                    <a:lnTo>
                      <a:pt x="54" y="43"/>
                    </a:lnTo>
                    <a:lnTo>
                      <a:pt x="50" y="41"/>
                    </a:lnTo>
                    <a:lnTo>
                      <a:pt x="47" y="43"/>
                    </a:lnTo>
                    <a:lnTo>
                      <a:pt x="43" y="43"/>
                    </a:lnTo>
                    <a:lnTo>
                      <a:pt x="41" y="50"/>
                    </a:lnTo>
                    <a:lnTo>
                      <a:pt x="41" y="52"/>
                    </a:lnTo>
                    <a:lnTo>
                      <a:pt x="41" y="52"/>
                    </a:lnTo>
                    <a:lnTo>
                      <a:pt x="38" y="59"/>
                    </a:lnTo>
                    <a:lnTo>
                      <a:pt x="38" y="62"/>
                    </a:lnTo>
                    <a:lnTo>
                      <a:pt x="34" y="61"/>
                    </a:lnTo>
                    <a:lnTo>
                      <a:pt x="33" y="62"/>
                    </a:lnTo>
                    <a:lnTo>
                      <a:pt x="33" y="62"/>
                    </a:lnTo>
                    <a:lnTo>
                      <a:pt x="29" y="57"/>
                    </a:lnTo>
                    <a:lnTo>
                      <a:pt x="31" y="41"/>
                    </a:lnTo>
                    <a:lnTo>
                      <a:pt x="27" y="38"/>
                    </a:lnTo>
                    <a:lnTo>
                      <a:pt x="26" y="33"/>
                    </a:lnTo>
                    <a:lnTo>
                      <a:pt x="19" y="26"/>
                    </a:lnTo>
                    <a:lnTo>
                      <a:pt x="15" y="24"/>
                    </a:lnTo>
                    <a:lnTo>
                      <a:pt x="10" y="17"/>
                    </a:lnTo>
                    <a:lnTo>
                      <a:pt x="8" y="8"/>
                    </a:lnTo>
                    <a:lnTo>
                      <a:pt x="1" y="10"/>
                    </a:lnTo>
                    <a:lnTo>
                      <a:pt x="1" y="10"/>
                    </a:lnTo>
                    <a:lnTo>
                      <a:pt x="1" y="1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88" name="Freeform 86">
                <a:extLst>
                  <a:ext uri="{FF2B5EF4-FFF2-40B4-BE49-F238E27FC236}">
                    <a16:creationId xmlns:a16="http://schemas.microsoft.com/office/drawing/2014/main" id="{58D76B13-4674-B2C1-AFA7-5C338CCA99AA}"/>
                  </a:ext>
                </a:extLst>
              </p:cNvPr>
              <p:cNvSpPr>
                <a:spLocks/>
              </p:cNvSpPr>
              <p:nvPr/>
            </p:nvSpPr>
            <p:spPr bwMode="auto">
              <a:xfrm>
                <a:off x="5019648" y="2963860"/>
                <a:ext cx="155574" cy="101600"/>
              </a:xfrm>
              <a:custGeom>
                <a:avLst/>
                <a:gdLst/>
                <a:ahLst/>
                <a:cxnLst>
                  <a:cxn ang="0">
                    <a:pos x="7" y="0"/>
                  </a:cxn>
                  <a:cxn ang="0">
                    <a:pos x="9" y="5"/>
                  </a:cxn>
                  <a:cxn ang="0">
                    <a:pos x="9" y="10"/>
                  </a:cxn>
                  <a:cxn ang="0">
                    <a:pos x="18" y="7"/>
                  </a:cxn>
                  <a:cxn ang="0">
                    <a:pos x="21" y="9"/>
                  </a:cxn>
                  <a:cxn ang="0">
                    <a:pos x="32" y="9"/>
                  </a:cxn>
                  <a:cxn ang="0">
                    <a:pos x="39" y="9"/>
                  </a:cxn>
                  <a:cxn ang="0">
                    <a:pos x="44" y="10"/>
                  </a:cxn>
                  <a:cxn ang="0">
                    <a:pos x="52" y="9"/>
                  </a:cxn>
                  <a:cxn ang="0">
                    <a:pos x="58" y="5"/>
                  </a:cxn>
                  <a:cxn ang="0">
                    <a:pos x="73" y="0"/>
                  </a:cxn>
                  <a:cxn ang="0">
                    <a:pos x="84" y="3"/>
                  </a:cxn>
                  <a:cxn ang="0">
                    <a:pos x="89" y="3"/>
                  </a:cxn>
                  <a:cxn ang="0">
                    <a:pos x="94" y="7"/>
                  </a:cxn>
                  <a:cxn ang="0">
                    <a:pos x="98" y="9"/>
                  </a:cxn>
                  <a:cxn ang="0">
                    <a:pos x="96" y="17"/>
                  </a:cxn>
                  <a:cxn ang="0">
                    <a:pos x="87" y="21"/>
                  </a:cxn>
                  <a:cxn ang="0">
                    <a:pos x="87" y="31"/>
                  </a:cxn>
                  <a:cxn ang="0">
                    <a:pos x="84" y="36"/>
                  </a:cxn>
                  <a:cxn ang="0">
                    <a:pos x="89" y="43"/>
                  </a:cxn>
                  <a:cxn ang="0">
                    <a:pos x="91" y="47"/>
                  </a:cxn>
                  <a:cxn ang="0">
                    <a:pos x="85" y="49"/>
                  </a:cxn>
                  <a:cxn ang="0">
                    <a:pos x="77" y="45"/>
                  </a:cxn>
                  <a:cxn ang="0">
                    <a:pos x="72" y="47"/>
                  </a:cxn>
                  <a:cxn ang="0">
                    <a:pos x="68" y="50"/>
                  </a:cxn>
                  <a:cxn ang="0">
                    <a:pos x="61" y="54"/>
                  </a:cxn>
                  <a:cxn ang="0">
                    <a:pos x="63" y="61"/>
                  </a:cxn>
                  <a:cxn ang="0">
                    <a:pos x="54" y="63"/>
                  </a:cxn>
                  <a:cxn ang="0">
                    <a:pos x="47" y="63"/>
                  </a:cxn>
                  <a:cxn ang="0">
                    <a:pos x="42" y="64"/>
                  </a:cxn>
                  <a:cxn ang="0">
                    <a:pos x="39" y="61"/>
                  </a:cxn>
                  <a:cxn ang="0">
                    <a:pos x="30" y="61"/>
                  </a:cxn>
                  <a:cxn ang="0">
                    <a:pos x="23" y="64"/>
                  </a:cxn>
                  <a:cxn ang="0">
                    <a:pos x="16" y="64"/>
                  </a:cxn>
                  <a:cxn ang="0">
                    <a:pos x="16" y="61"/>
                  </a:cxn>
                  <a:cxn ang="0">
                    <a:pos x="11" y="47"/>
                  </a:cxn>
                  <a:cxn ang="0">
                    <a:pos x="4" y="42"/>
                  </a:cxn>
                  <a:cxn ang="0">
                    <a:pos x="2" y="36"/>
                  </a:cxn>
                  <a:cxn ang="0">
                    <a:pos x="9" y="28"/>
                  </a:cxn>
                  <a:cxn ang="0">
                    <a:pos x="7" y="19"/>
                  </a:cxn>
                  <a:cxn ang="0">
                    <a:pos x="0" y="7"/>
                  </a:cxn>
                  <a:cxn ang="0">
                    <a:pos x="2" y="0"/>
                  </a:cxn>
                  <a:cxn ang="0">
                    <a:pos x="2" y="0"/>
                  </a:cxn>
                </a:cxnLst>
                <a:rect l="0" t="0" r="r" b="b"/>
                <a:pathLst>
                  <a:path w="98" h="64">
                    <a:moveTo>
                      <a:pt x="2" y="0"/>
                    </a:moveTo>
                    <a:lnTo>
                      <a:pt x="7" y="0"/>
                    </a:lnTo>
                    <a:lnTo>
                      <a:pt x="9" y="3"/>
                    </a:lnTo>
                    <a:lnTo>
                      <a:pt x="9" y="5"/>
                    </a:lnTo>
                    <a:lnTo>
                      <a:pt x="7" y="7"/>
                    </a:lnTo>
                    <a:lnTo>
                      <a:pt x="9" y="10"/>
                    </a:lnTo>
                    <a:lnTo>
                      <a:pt x="12" y="7"/>
                    </a:lnTo>
                    <a:lnTo>
                      <a:pt x="18" y="7"/>
                    </a:lnTo>
                    <a:lnTo>
                      <a:pt x="19" y="10"/>
                    </a:lnTo>
                    <a:lnTo>
                      <a:pt x="21" y="9"/>
                    </a:lnTo>
                    <a:lnTo>
                      <a:pt x="26" y="12"/>
                    </a:lnTo>
                    <a:lnTo>
                      <a:pt x="32" y="9"/>
                    </a:lnTo>
                    <a:lnTo>
                      <a:pt x="35" y="10"/>
                    </a:lnTo>
                    <a:lnTo>
                      <a:pt x="39" y="9"/>
                    </a:lnTo>
                    <a:lnTo>
                      <a:pt x="40" y="10"/>
                    </a:lnTo>
                    <a:lnTo>
                      <a:pt x="44" y="10"/>
                    </a:lnTo>
                    <a:lnTo>
                      <a:pt x="51" y="10"/>
                    </a:lnTo>
                    <a:lnTo>
                      <a:pt x="52" y="9"/>
                    </a:lnTo>
                    <a:lnTo>
                      <a:pt x="58" y="9"/>
                    </a:lnTo>
                    <a:lnTo>
                      <a:pt x="58" y="5"/>
                    </a:lnTo>
                    <a:lnTo>
                      <a:pt x="68" y="0"/>
                    </a:lnTo>
                    <a:lnTo>
                      <a:pt x="73" y="0"/>
                    </a:lnTo>
                    <a:lnTo>
                      <a:pt x="78" y="0"/>
                    </a:lnTo>
                    <a:lnTo>
                      <a:pt x="84" y="3"/>
                    </a:lnTo>
                    <a:lnTo>
                      <a:pt x="85" y="5"/>
                    </a:lnTo>
                    <a:lnTo>
                      <a:pt x="89" y="3"/>
                    </a:lnTo>
                    <a:lnTo>
                      <a:pt x="92" y="5"/>
                    </a:lnTo>
                    <a:lnTo>
                      <a:pt x="94" y="7"/>
                    </a:lnTo>
                    <a:lnTo>
                      <a:pt x="98" y="7"/>
                    </a:lnTo>
                    <a:lnTo>
                      <a:pt x="98" y="9"/>
                    </a:lnTo>
                    <a:lnTo>
                      <a:pt x="98" y="16"/>
                    </a:lnTo>
                    <a:lnTo>
                      <a:pt x="96" y="17"/>
                    </a:lnTo>
                    <a:lnTo>
                      <a:pt x="92" y="17"/>
                    </a:lnTo>
                    <a:lnTo>
                      <a:pt x="87" y="21"/>
                    </a:lnTo>
                    <a:lnTo>
                      <a:pt x="87" y="28"/>
                    </a:lnTo>
                    <a:lnTo>
                      <a:pt x="87" y="31"/>
                    </a:lnTo>
                    <a:lnTo>
                      <a:pt x="84" y="36"/>
                    </a:lnTo>
                    <a:lnTo>
                      <a:pt x="84" y="36"/>
                    </a:lnTo>
                    <a:lnTo>
                      <a:pt x="85" y="40"/>
                    </a:lnTo>
                    <a:lnTo>
                      <a:pt x="89" y="43"/>
                    </a:lnTo>
                    <a:lnTo>
                      <a:pt x="91" y="47"/>
                    </a:lnTo>
                    <a:lnTo>
                      <a:pt x="91" y="47"/>
                    </a:lnTo>
                    <a:lnTo>
                      <a:pt x="87" y="47"/>
                    </a:lnTo>
                    <a:lnTo>
                      <a:pt x="85" y="49"/>
                    </a:lnTo>
                    <a:lnTo>
                      <a:pt x="80" y="45"/>
                    </a:lnTo>
                    <a:lnTo>
                      <a:pt x="77" y="45"/>
                    </a:lnTo>
                    <a:lnTo>
                      <a:pt x="75" y="47"/>
                    </a:lnTo>
                    <a:lnTo>
                      <a:pt x="72" y="47"/>
                    </a:lnTo>
                    <a:lnTo>
                      <a:pt x="68" y="50"/>
                    </a:lnTo>
                    <a:lnTo>
                      <a:pt x="68" y="50"/>
                    </a:lnTo>
                    <a:lnTo>
                      <a:pt x="66" y="50"/>
                    </a:lnTo>
                    <a:lnTo>
                      <a:pt x="61" y="54"/>
                    </a:lnTo>
                    <a:lnTo>
                      <a:pt x="61" y="57"/>
                    </a:lnTo>
                    <a:lnTo>
                      <a:pt x="63" y="61"/>
                    </a:lnTo>
                    <a:lnTo>
                      <a:pt x="61" y="63"/>
                    </a:lnTo>
                    <a:lnTo>
                      <a:pt x="54" y="63"/>
                    </a:lnTo>
                    <a:lnTo>
                      <a:pt x="51" y="64"/>
                    </a:lnTo>
                    <a:lnTo>
                      <a:pt x="47" y="63"/>
                    </a:lnTo>
                    <a:lnTo>
                      <a:pt x="44" y="63"/>
                    </a:lnTo>
                    <a:lnTo>
                      <a:pt x="42" y="64"/>
                    </a:lnTo>
                    <a:lnTo>
                      <a:pt x="39" y="64"/>
                    </a:lnTo>
                    <a:lnTo>
                      <a:pt x="39" y="61"/>
                    </a:lnTo>
                    <a:lnTo>
                      <a:pt x="35" y="61"/>
                    </a:lnTo>
                    <a:lnTo>
                      <a:pt x="30" y="61"/>
                    </a:lnTo>
                    <a:lnTo>
                      <a:pt x="28" y="64"/>
                    </a:lnTo>
                    <a:lnTo>
                      <a:pt x="23" y="64"/>
                    </a:lnTo>
                    <a:lnTo>
                      <a:pt x="18" y="64"/>
                    </a:lnTo>
                    <a:lnTo>
                      <a:pt x="16" y="64"/>
                    </a:lnTo>
                    <a:lnTo>
                      <a:pt x="16" y="64"/>
                    </a:lnTo>
                    <a:lnTo>
                      <a:pt x="16" y="61"/>
                    </a:lnTo>
                    <a:lnTo>
                      <a:pt x="16" y="56"/>
                    </a:lnTo>
                    <a:lnTo>
                      <a:pt x="11" y="47"/>
                    </a:lnTo>
                    <a:lnTo>
                      <a:pt x="4" y="42"/>
                    </a:lnTo>
                    <a:lnTo>
                      <a:pt x="4" y="42"/>
                    </a:lnTo>
                    <a:lnTo>
                      <a:pt x="4" y="40"/>
                    </a:lnTo>
                    <a:lnTo>
                      <a:pt x="2" y="36"/>
                    </a:lnTo>
                    <a:lnTo>
                      <a:pt x="2" y="31"/>
                    </a:lnTo>
                    <a:lnTo>
                      <a:pt x="9" y="28"/>
                    </a:lnTo>
                    <a:lnTo>
                      <a:pt x="9" y="24"/>
                    </a:lnTo>
                    <a:lnTo>
                      <a:pt x="7" y="19"/>
                    </a:lnTo>
                    <a:lnTo>
                      <a:pt x="2" y="14"/>
                    </a:lnTo>
                    <a:lnTo>
                      <a:pt x="0" y="7"/>
                    </a:lnTo>
                    <a:lnTo>
                      <a:pt x="2" y="3"/>
                    </a:lnTo>
                    <a:lnTo>
                      <a:pt x="2" y="0"/>
                    </a:lnTo>
                    <a:lnTo>
                      <a:pt x="2" y="0"/>
                    </a:lnTo>
                    <a:lnTo>
                      <a:pt x="2" y="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89" name="Freeform 87">
                <a:extLst>
                  <a:ext uri="{FF2B5EF4-FFF2-40B4-BE49-F238E27FC236}">
                    <a16:creationId xmlns:a16="http://schemas.microsoft.com/office/drawing/2014/main" id="{8FFAE91D-D77E-812C-59D9-98895D724E2E}"/>
                  </a:ext>
                </a:extLst>
              </p:cNvPr>
              <p:cNvSpPr>
                <a:spLocks/>
              </p:cNvSpPr>
              <p:nvPr/>
            </p:nvSpPr>
            <p:spPr bwMode="auto">
              <a:xfrm>
                <a:off x="4973612" y="3032123"/>
                <a:ext cx="68263" cy="55562"/>
              </a:xfrm>
              <a:custGeom>
                <a:avLst/>
                <a:gdLst/>
                <a:ahLst/>
                <a:cxnLst>
                  <a:cxn ang="0">
                    <a:pos x="31" y="0"/>
                  </a:cxn>
                  <a:cxn ang="0">
                    <a:pos x="38" y="6"/>
                  </a:cxn>
                  <a:cxn ang="0">
                    <a:pos x="43" y="14"/>
                  </a:cxn>
                  <a:cxn ang="0">
                    <a:pos x="43" y="20"/>
                  </a:cxn>
                  <a:cxn ang="0">
                    <a:pos x="43" y="23"/>
                  </a:cxn>
                  <a:cxn ang="0">
                    <a:pos x="41" y="23"/>
                  </a:cxn>
                  <a:cxn ang="0">
                    <a:pos x="38" y="23"/>
                  </a:cxn>
                  <a:cxn ang="0">
                    <a:pos x="35" y="26"/>
                  </a:cxn>
                  <a:cxn ang="0">
                    <a:pos x="26" y="26"/>
                  </a:cxn>
                  <a:cxn ang="0">
                    <a:pos x="22" y="26"/>
                  </a:cxn>
                  <a:cxn ang="0">
                    <a:pos x="22" y="28"/>
                  </a:cxn>
                  <a:cxn ang="0">
                    <a:pos x="17" y="30"/>
                  </a:cxn>
                  <a:cxn ang="0">
                    <a:pos x="10" y="35"/>
                  </a:cxn>
                  <a:cxn ang="0">
                    <a:pos x="10" y="35"/>
                  </a:cxn>
                  <a:cxn ang="0">
                    <a:pos x="7" y="33"/>
                  </a:cxn>
                  <a:cxn ang="0">
                    <a:pos x="5" y="28"/>
                  </a:cxn>
                  <a:cxn ang="0">
                    <a:pos x="2" y="23"/>
                  </a:cxn>
                  <a:cxn ang="0">
                    <a:pos x="0" y="18"/>
                  </a:cxn>
                  <a:cxn ang="0">
                    <a:pos x="2" y="13"/>
                  </a:cxn>
                  <a:cxn ang="0">
                    <a:pos x="2" y="13"/>
                  </a:cxn>
                  <a:cxn ang="0">
                    <a:pos x="3" y="11"/>
                  </a:cxn>
                  <a:cxn ang="0">
                    <a:pos x="3" y="9"/>
                  </a:cxn>
                  <a:cxn ang="0">
                    <a:pos x="7" y="6"/>
                  </a:cxn>
                  <a:cxn ang="0">
                    <a:pos x="10" y="6"/>
                  </a:cxn>
                  <a:cxn ang="0">
                    <a:pos x="14" y="4"/>
                  </a:cxn>
                  <a:cxn ang="0">
                    <a:pos x="21" y="0"/>
                  </a:cxn>
                  <a:cxn ang="0">
                    <a:pos x="22" y="4"/>
                  </a:cxn>
                  <a:cxn ang="0">
                    <a:pos x="28" y="0"/>
                  </a:cxn>
                  <a:cxn ang="0">
                    <a:pos x="31" y="0"/>
                  </a:cxn>
                  <a:cxn ang="0">
                    <a:pos x="31" y="0"/>
                  </a:cxn>
                  <a:cxn ang="0">
                    <a:pos x="31" y="0"/>
                  </a:cxn>
                </a:cxnLst>
                <a:rect l="0" t="0" r="r" b="b"/>
                <a:pathLst>
                  <a:path w="43" h="35">
                    <a:moveTo>
                      <a:pt x="31" y="0"/>
                    </a:moveTo>
                    <a:lnTo>
                      <a:pt x="38" y="6"/>
                    </a:lnTo>
                    <a:lnTo>
                      <a:pt x="43" y="14"/>
                    </a:lnTo>
                    <a:lnTo>
                      <a:pt x="43" y="20"/>
                    </a:lnTo>
                    <a:lnTo>
                      <a:pt x="43" y="23"/>
                    </a:lnTo>
                    <a:lnTo>
                      <a:pt x="41" y="23"/>
                    </a:lnTo>
                    <a:lnTo>
                      <a:pt x="38" y="23"/>
                    </a:lnTo>
                    <a:lnTo>
                      <a:pt x="35" y="26"/>
                    </a:lnTo>
                    <a:lnTo>
                      <a:pt x="26" y="26"/>
                    </a:lnTo>
                    <a:lnTo>
                      <a:pt x="22" y="26"/>
                    </a:lnTo>
                    <a:lnTo>
                      <a:pt x="22" y="28"/>
                    </a:lnTo>
                    <a:lnTo>
                      <a:pt x="17" y="30"/>
                    </a:lnTo>
                    <a:lnTo>
                      <a:pt x="10" y="35"/>
                    </a:lnTo>
                    <a:lnTo>
                      <a:pt x="10" y="35"/>
                    </a:lnTo>
                    <a:lnTo>
                      <a:pt x="7" y="33"/>
                    </a:lnTo>
                    <a:lnTo>
                      <a:pt x="5" y="28"/>
                    </a:lnTo>
                    <a:lnTo>
                      <a:pt x="2" y="23"/>
                    </a:lnTo>
                    <a:lnTo>
                      <a:pt x="0" y="18"/>
                    </a:lnTo>
                    <a:lnTo>
                      <a:pt x="2" y="13"/>
                    </a:lnTo>
                    <a:lnTo>
                      <a:pt x="2" y="13"/>
                    </a:lnTo>
                    <a:lnTo>
                      <a:pt x="3" y="11"/>
                    </a:lnTo>
                    <a:lnTo>
                      <a:pt x="3" y="9"/>
                    </a:lnTo>
                    <a:lnTo>
                      <a:pt x="7" y="6"/>
                    </a:lnTo>
                    <a:lnTo>
                      <a:pt x="10" y="6"/>
                    </a:lnTo>
                    <a:lnTo>
                      <a:pt x="14" y="4"/>
                    </a:lnTo>
                    <a:lnTo>
                      <a:pt x="21" y="0"/>
                    </a:lnTo>
                    <a:lnTo>
                      <a:pt x="22" y="4"/>
                    </a:lnTo>
                    <a:lnTo>
                      <a:pt x="28" y="0"/>
                    </a:lnTo>
                    <a:lnTo>
                      <a:pt x="31" y="0"/>
                    </a:lnTo>
                    <a:lnTo>
                      <a:pt x="31" y="0"/>
                    </a:lnTo>
                    <a:lnTo>
                      <a:pt x="31" y="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90" name="Freeform 88">
                <a:extLst>
                  <a:ext uri="{FF2B5EF4-FFF2-40B4-BE49-F238E27FC236}">
                    <a16:creationId xmlns:a16="http://schemas.microsoft.com/office/drawing/2014/main" id="{C610DAC2-39AC-545F-7B94-2C22F00343AF}"/>
                  </a:ext>
                </a:extLst>
              </p:cNvPr>
              <p:cNvSpPr>
                <a:spLocks/>
              </p:cNvSpPr>
              <p:nvPr/>
            </p:nvSpPr>
            <p:spPr bwMode="auto">
              <a:xfrm>
                <a:off x="4943448" y="3027360"/>
                <a:ext cx="46038" cy="90487"/>
              </a:xfrm>
              <a:custGeom>
                <a:avLst/>
                <a:gdLst/>
                <a:ahLst/>
                <a:cxnLst>
                  <a:cxn ang="0">
                    <a:pos x="22" y="17"/>
                  </a:cxn>
                  <a:cxn ang="0">
                    <a:pos x="19" y="21"/>
                  </a:cxn>
                  <a:cxn ang="0">
                    <a:pos x="22" y="28"/>
                  </a:cxn>
                  <a:cxn ang="0">
                    <a:pos x="24" y="31"/>
                  </a:cxn>
                  <a:cxn ang="0">
                    <a:pos x="26" y="36"/>
                  </a:cxn>
                  <a:cxn ang="0">
                    <a:pos x="29" y="38"/>
                  </a:cxn>
                  <a:cxn ang="0">
                    <a:pos x="29" y="43"/>
                  </a:cxn>
                  <a:cxn ang="0">
                    <a:pos x="26" y="47"/>
                  </a:cxn>
                  <a:cxn ang="0">
                    <a:pos x="19" y="49"/>
                  </a:cxn>
                  <a:cxn ang="0">
                    <a:pos x="19" y="54"/>
                  </a:cxn>
                  <a:cxn ang="0">
                    <a:pos x="17" y="57"/>
                  </a:cxn>
                  <a:cxn ang="0">
                    <a:pos x="15" y="57"/>
                  </a:cxn>
                  <a:cxn ang="0">
                    <a:pos x="12" y="57"/>
                  </a:cxn>
                  <a:cxn ang="0">
                    <a:pos x="8" y="49"/>
                  </a:cxn>
                  <a:cxn ang="0">
                    <a:pos x="1" y="49"/>
                  </a:cxn>
                  <a:cxn ang="0">
                    <a:pos x="1" y="47"/>
                  </a:cxn>
                  <a:cxn ang="0">
                    <a:pos x="1" y="43"/>
                  </a:cxn>
                  <a:cxn ang="0">
                    <a:pos x="1" y="42"/>
                  </a:cxn>
                  <a:cxn ang="0">
                    <a:pos x="1" y="36"/>
                  </a:cxn>
                  <a:cxn ang="0">
                    <a:pos x="1" y="33"/>
                  </a:cxn>
                  <a:cxn ang="0">
                    <a:pos x="1" y="28"/>
                  </a:cxn>
                  <a:cxn ang="0">
                    <a:pos x="1" y="21"/>
                  </a:cxn>
                  <a:cxn ang="0">
                    <a:pos x="5" y="21"/>
                  </a:cxn>
                  <a:cxn ang="0">
                    <a:pos x="5" y="17"/>
                  </a:cxn>
                  <a:cxn ang="0">
                    <a:pos x="0" y="14"/>
                  </a:cxn>
                  <a:cxn ang="0">
                    <a:pos x="0" y="9"/>
                  </a:cxn>
                  <a:cxn ang="0">
                    <a:pos x="1" y="3"/>
                  </a:cxn>
                  <a:cxn ang="0">
                    <a:pos x="5" y="0"/>
                  </a:cxn>
                  <a:cxn ang="0">
                    <a:pos x="5" y="0"/>
                  </a:cxn>
                  <a:cxn ang="0">
                    <a:pos x="8" y="3"/>
                  </a:cxn>
                  <a:cxn ang="0">
                    <a:pos x="10" y="0"/>
                  </a:cxn>
                  <a:cxn ang="0">
                    <a:pos x="12" y="0"/>
                  </a:cxn>
                  <a:cxn ang="0">
                    <a:pos x="12" y="0"/>
                  </a:cxn>
                  <a:cxn ang="0">
                    <a:pos x="15" y="3"/>
                  </a:cxn>
                  <a:cxn ang="0">
                    <a:pos x="17" y="5"/>
                  </a:cxn>
                  <a:cxn ang="0">
                    <a:pos x="19" y="7"/>
                  </a:cxn>
                  <a:cxn ang="0">
                    <a:pos x="19" y="9"/>
                  </a:cxn>
                  <a:cxn ang="0">
                    <a:pos x="19" y="14"/>
                  </a:cxn>
                  <a:cxn ang="0">
                    <a:pos x="22" y="17"/>
                  </a:cxn>
                  <a:cxn ang="0">
                    <a:pos x="22" y="17"/>
                  </a:cxn>
                  <a:cxn ang="0">
                    <a:pos x="22" y="17"/>
                  </a:cxn>
                </a:cxnLst>
                <a:rect l="0" t="0" r="r" b="b"/>
                <a:pathLst>
                  <a:path w="29" h="57">
                    <a:moveTo>
                      <a:pt x="22" y="17"/>
                    </a:moveTo>
                    <a:lnTo>
                      <a:pt x="19" y="21"/>
                    </a:lnTo>
                    <a:lnTo>
                      <a:pt x="22" y="28"/>
                    </a:lnTo>
                    <a:lnTo>
                      <a:pt x="24" y="31"/>
                    </a:lnTo>
                    <a:lnTo>
                      <a:pt x="26" y="36"/>
                    </a:lnTo>
                    <a:lnTo>
                      <a:pt x="29" y="38"/>
                    </a:lnTo>
                    <a:lnTo>
                      <a:pt x="29" y="43"/>
                    </a:lnTo>
                    <a:lnTo>
                      <a:pt x="26" y="47"/>
                    </a:lnTo>
                    <a:lnTo>
                      <a:pt x="19" y="49"/>
                    </a:lnTo>
                    <a:lnTo>
                      <a:pt x="19" y="54"/>
                    </a:lnTo>
                    <a:lnTo>
                      <a:pt x="17" y="57"/>
                    </a:lnTo>
                    <a:lnTo>
                      <a:pt x="15" y="57"/>
                    </a:lnTo>
                    <a:lnTo>
                      <a:pt x="12" y="57"/>
                    </a:lnTo>
                    <a:lnTo>
                      <a:pt x="8" y="49"/>
                    </a:lnTo>
                    <a:lnTo>
                      <a:pt x="1" y="49"/>
                    </a:lnTo>
                    <a:lnTo>
                      <a:pt x="1" y="47"/>
                    </a:lnTo>
                    <a:lnTo>
                      <a:pt x="1" y="43"/>
                    </a:lnTo>
                    <a:lnTo>
                      <a:pt x="1" y="42"/>
                    </a:lnTo>
                    <a:lnTo>
                      <a:pt x="1" y="36"/>
                    </a:lnTo>
                    <a:lnTo>
                      <a:pt x="1" y="33"/>
                    </a:lnTo>
                    <a:lnTo>
                      <a:pt x="1" y="28"/>
                    </a:lnTo>
                    <a:lnTo>
                      <a:pt x="1" y="21"/>
                    </a:lnTo>
                    <a:lnTo>
                      <a:pt x="5" y="21"/>
                    </a:lnTo>
                    <a:lnTo>
                      <a:pt x="5" y="17"/>
                    </a:lnTo>
                    <a:lnTo>
                      <a:pt x="0" y="14"/>
                    </a:lnTo>
                    <a:lnTo>
                      <a:pt x="0" y="9"/>
                    </a:lnTo>
                    <a:lnTo>
                      <a:pt x="1" y="3"/>
                    </a:lnTo>
                    <a:lnTo>
                      <a:pt x="5" y="0"/>
                    </a:lnTo>
                    <a:lnTo>
                      <a:pt x="5" y="0"/>
                    </a:lnTo>
                    <a:lnTo>
                      <a:pt x="8" y="3"/>
                    </a:lnTo>
                    <a:lnTo>
                      <a:pt x="10" y="0"/>
                    </a:lnTo>
                    <a:lnTo>
                      <a:pt x="12" y="0"/>
                    </a:lnTo>
                    <a:lnTo>
                      <a:pt x="12" y="0"/>
                    </a:lnTo>
                    <a:lnTo>
                      <a:pt x="15" y="3"/>
                    </a:lnTo>
                    <a:lnTo>
                      <a:pt x="17" y="5"/>
                    </a:lnTo>
                    <a:lnTo>
                      <a:pt x="19" y="7"/>
                    </a:lnTo>
                    <a:lnTo>
                      <a:pt x="19" y="9"/>
                    </a:lnTo>
                    <a:lnTo>
                      <a:pt x="19" y="14"/>
                    </a:lnTo>
                    <a:lnTo>
                      <a:pt x="22" y="17"/>
                    </a:lnTo>
                    <a:lnTo>
                      <a:pt x="22" y="17"/>
                    </a:lnTo>
                    <a:lnTo>
                      <a:pt x="22" y="1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91" name="Freeform 89">
                <a:extLst>
                  <a:ext uri="{FF2B5EF4-FFF2-40B4-BE49-F238E27FC236}">
                    <a16:creationId xmlns:a16="http://schemas.microsoft.com/office/drawing/2014/main" id="{0B288FCB-3E8C-1EA0-F956-3EB1F9C365A1}"/>
                  </a:ext>
                </a:extLst>
              </p:cNvPr>
              <p:cNvSpPr>
                <a:spLocks/>
              </p:cNvSpPr>
              <p:nvPr/>
            </p:nvSpPr>
            <p:spPr bwMode="auto">
              <a:xfrm>
                <a:off x="4925986" y="2911473"/>
                <a:ext cx="107950" cy="138113"/>
              </a:xfrm>
              <a:custGeom>
                <a:avLst/>
                <a:gdLst/>
                <a:ahLst/>
                <a:cxnLst>
                  <a:cxn ang="0">
                    <a:pos x="2" y="5"/>
                  </a:cxn>
                  <a:cxn ang="0">
                    <a:pos x="9" y="3"/>
                  </a:cxn>
                  <a:cxn ang="0">
                    <a:pos x="14" y="0"/>
                  </a:cxn>
                  <a:cxn ang="0">
                    <a:pos x="19" y="0"/>
                  </a:cxn>
                  <a:cxn ang="0">
                    <a:pos x="26" y="3"/>
                  </a:cxn>
                  <a:cxn ang="0">
                    <a:pos x="33" y="14"/>
                  </a:cxn>
                  <a:cxn ang="0">
                    <a:pos x="42" y="19"/>
                  </a:cxn>
                  <a:cxn ang="0">
                    <a:pos x="42" y="24"/>
                  </a:cxn>
                  <a:cxn ang="0">
                    <a:pos x="49" y="29"/>
                  </a:cxn>
                  <a:cxn ang="0">
                    <a:pos x="54" y="31"/>
                  </a:cxn>
                  <a:cxn ang="0">
                    <a:pos x="65" y="28"/>
                  </a:cxn>
                  <a:cxn ang="0">
                    <a:pos x="61" y="35"/>
                  </a:cxn>
                  <a:cxn ang="0">
                    <a:pos x="61" y="43"/>
                  </a:cxn>
                  <a:cxn ang="0">
                    <a:pos x="68" y="54"/>
                  </a:cxn>
                  <a:cxn ang="0">
                    <a:pos x="68" y="61"/>
                  </a:cxn>
                  <a:cxn ang="0">
                    <a:pos x="63" y="69"/>
                  </a:cxn>
                  <a:cxn ang="0">
                    <a:pos x="65" y="75"/>
                  </a:cxn>
                  <a:cxn ang="0">
                    <a:pos x="56" y="78"/>
                  </a:cxn>
                  <a:cxn ang="0">
                    <a:pos x="45" y="78"/>
                  </a:cxn>
                  <a:cxn ang="0">
                    <a:pos x="40" y="80"/>
                  </a:cxn>
                  <a:cxn ang="0">
                    <a:pos x="37" y="85"/>
                  </a:cxn>
                  <a:cxn ang="0">
                    <a:pos x="33" y="85"/>
                  </a:cxn>
                  <a:cxn ang="0">
                    <a:pos x="33" y="78"/>
                  </a:cxn>
                  <a:cxn ang="0">
                    <a:pos x="28" y="75"/>
                  </a:cxn>
                  <a:cxn ang="0">
                    <a:pos x="26" y="69"/>
                  </a:cxn>
                  <a:cxn ang="0">
                    <a:pos x="26" y="66"/>
                  </a:cxn>
                  <a:cxn ang="0">
                    <a:pos x="23" y="61"/>
                  </a:cxn>
                  <a:cxn ang="0">
                    <a:pos x="18" y="61"/>
                  </a:cxn>
                  <a:cxn ang="0">
                    <a:pos x="14" y="56"/>
                  </a:cxn>
                  <a:cxn ang="0">
                    <a:pos x="12" y="50"/>
                  </a:cxn>
                  <a:cxn ang="0">
                    <a:pos x="9" y="43"/>
                  </a:cxn>
                  <a:cxn ang="0">
                    <a:pos x="14" y="43"/>
                  </a:cxn>
                  <a:cxn ang="0">
                    <a:pos x="12" y="40"/>
                  </a:cxn>
                  <a:cxn ang="0">
                    <a:pos x="5" y="35"/>
                  </a:cxn>
                  <a:cxn ang="0">
                    <a:pos x="9" y="29"/>
                  </a:cxn>
                  <a:cxn ang="0">
                    <a:pos x="7" y="24"/>
                  </a:cxn>
                  <a:cxn ang="0">
                    <a:pos x="4" y="24"/>
                  </a:cxn>
                  <a:cxn ang="0">
                    <a:pos x="7" y="19"/>
                  </a:cxn>
                  <a:cxn ang="0">
                    <a:pos x="9" y="19"/>
                  </a:cxn>
                  <a:cxn ang="0">
                    <a:pos x="4" y="17"/>
                  </a:cxn>
                  <a:cxn ang="0">
                    <a:pos x="0" y="7"/>
                  </a:cxn>
                  <a:cxn ang="0">
                    <a:pos x="0" y="7"/>
                  </a:cxn>
                </a:cxnLst>
                <a:rect l="0" t="0" r="r" b="b"/>
                <a:pathLst>
                  <a:path w="68" h="87">
                    <a:moveTo>
                      <a:pt x="0" y="7"/>
                    </a:moveTo>
                    <a:lnTo>
                      <a:pt x="2" y="5"/>
                    </a:lnTo>
                    <a:lnTo>
                      <a:pt x="7" y="3"/>
                    </a:lnTo>
                    <a:lnTo>
                      <a:pt x="9" y="3"/>
                    </a:lnTo>
                    <a:lnTo>
                      <a:pt x="11" y="2"/>
                    </a:lnTo>
                    <a:lnTo>
                      <a:pt x="14" y="0"/>
                    </a:lnTo>
                    <a:lnTo>
                      <a:pt x="18" y="0"/>
                    </a:lnTo>
                    <a:lnTo>
                      <a:pt x="19" y="0"/>
                    </a:lnTo>
                    <a:lnTo>
                      <a:pt x="26" y="2"/>
                    </a:lnTo>
                    <a:lnTo>
                      <a:pt x="26" y="3"/>
                    </a:lnTo>
                    <a:lnTo>
                      <a:pt x="33" y="10"/>
                    </a:lnTo>
                    <a:lnTo>
                      <a:pt x="33" y="14"/>
                    </a:lnTo>
                    <a:lnTo>
                      <a:pt x="38" y="14"/>
                    </a:lnTo>
                    <a:lnTo>
                      <a:pt x="42" y="19"/>
                    </a:lnTo>
                    <a:lnTo>
                      <a:pt x="42" y="22"/>
                    </a:lnTo>
                    <a:lnTo>
                      <a:pt x="42" y="24"/>
                    </a:lnTo>
                    <a:lnTo>
                      <a:pt x="45" y="26"/>
                    </a:lnTo>
                    <a:lnTo>
                      <a:pt x="49" y="29"/>
                    </a:lnTo>
                    <a:lnTo>
                      <a:pt x="54" y="28"/>
                    </a:lnTo>
                    <a:lnTo>
                      <a:pt x="54" y="31"/>
                    </a:lnTo>
                    <a:lnTo>
                      <a:pt x="58" y="26"/>
                    </a:lnTo>
                    <a:lnTo>
                      <a:pt x="65" y="28"/>
                    </a:lnTo>
                    <a:lnTo>
                      <a:pt x="61" y="31"/>
                    </a:lnTo>
                    <a:lnTo>
                      <a:pt x="61" y="35"/>
                    </a:lnTo>
                    <a:lnTo>
                      <a:pt x="63" y="40"/>
                    </a:lnTo>
                    <a:lnTo>
                      <a:pt x="61" y="43"/>
                    </a:lnTo>
                    <a:lnTo>
                      <a:pt x="63" y="49"/>
                    </a:lnTo>
                    <a:lnTo>
                      <a:pt x="68" y="54"/>
                    </a:lnTo>
                    <a:lnTo>
                      <a:pt x="68" y="57"/>
                    </a:lnTo>
                    <a:lnTo>
                      <a:pt x="68" y="61"/>
                    </a:lnTo>
                    <a:lnTo>
                      <a:pt x="63" y="66"/>
                    </a:lnTo>
                    <a:lnTo>
                      <a:pt x="63" y="69"/>
                    </a:lnTo>
                    <a:lnTo>
                      <a:pt x="65" y="73"/>
                    </a:lnTo>
                    <a:lnTo>
                      <a:pt x="65" y="75"/>
                    </a:lnTo>
                    <a:lnTo>
                      <a:pt x="61" y="75"/>
                    </a:lnTo>
                    <a:lnTo>
                      <a:pt x="56" y="78"/>
                    </a:lnTo>
                    <a:lnTo>
                      <a:pt x="54" y="75"/>
                    </a:lnTo>
                    <a:lnTo>
                      <a:pt x="45" y="78"/>
                    </a:lnTo>
                    <a:lnTo>
                      <a:pt x="42" y="78"/>
                    </a:lnTo>
                    <a:lnTo>
                      <a:pt x="40" y="80"/>
                    </a:lnTo>
                    <a:lnTo>
                      <a:pt x="37" y="82"/>
                    </a:lnTo>
                    <a:lnTo>
                      <a:pt x="37" y="85"/>
                    </a:lnTo>
                    <a:lnTo>
                      <a:pt x="35" y="87"/>
                    </a:lnTo>
                    <a:lnTo>
                      <a:pt x="33" y="85"/>
                    </a:lnTo>
                    <a:lnTo>
                      <a:pt x="33" y="78"/>
                    </a:lnTo>
                    <a:lnTo>
                      <a:pt x="33" y="78"/>
                    </a:lnTo>
                    <a:lnTo>
                      <a:pt x="30" y="75"/>
                    </a:lnTo>
                    <a:lnTo>
                      <a:pt x="28" y="75"/>
                    </a:lnTo>
                    <a:lnTo>
                      <a:pt x="26" y="71"/>
                    </a:lnTo>
                    <a:lnTo>
                      <a:pt x="26" y="69"/>
                    </a:lnTo>
                    <a:lnTo>
                      <a:pt x="26" y="68"/>
                    </a:lnTo>
                    <a:lnTo>
                      <a:pt x="26" y="66"/>
                    </a:lnTo>
                    <a:lnTo>
                      <a:pt x="26" y="62"/>
                    </a:lnTo>
                    <a:lnTo>
                      <a:pt x="23" y="61"/>
                    </a:lnTo>
                    <a:lnTo>
                      <a:pt x="19" y="61"/>
                    </a:lnTo>
                    <a:lnTo>
                      <a:pt x="18" y="61"/>
                    </a:lnTo>
                    <a:lnTo>
                      <a:pt x="14" y="57"/>
                    </a:lnTo>
                    <a:lnTo>
                      <a:pt x="14" y="56"/>
                    </a:lnTo>
                    <a:lnTo>
                      <a:pt x="11" y="52"/>
                    </a:lnTo>
                    <a:lnTo>
                      <a:pt x="12" y="50"/>
                    </a:lnTo>
                    <a:lnTo>
                      <a:pt x="9" y="45"/>
                    </a:lnTo>
                    <a:lnTo>
                      <a:pt x="9" y="43"/>
                    </a:lnTo>
                    <a:lnTo>
                      <a:pt x="11" y="40"/>
                    </a:lnTo>
                    <a:lnTo>
                      <a:pt x="14" y="43"/>
                    </a:lnTo>
                    <a:lnTo>
                      <a:pt x="14" y="40"/>
                    </a:lnTo>
                    <a:lnTo>
                      <a:pt x="12" y="40"/>
                    </a:lnTo>
                    <a:lnTo>
                      <a:pt x="11" y="40"/>
                    </a:lnTo>
                    <a:lnTo>
                      <a:pt x="5" y="35"/>
                    </a:lnTo>
                    <a:lnTo>
                      <a:pt x="4" y="35"/>
                    </a:lnTo>
                    <a:lnTo>
                      <a:pt x="9" y="29"/>
                    </a:lnTo>
                    <a:lnTo>
                      <a:pt x="9" y="24"/>
                    </a:lnTo>
                    <a:lnTo>
                      <a:pt x="7" y="24"/>
                    </a:lnTo>
                    <a:lnTo>
                      <a:pt x="5" y="26"/>
                    </a:lnTo>
                    <a:lnTo>
                      <a:pt x="4" y="24"/>
                    </a:lnTo>
                    <a:lnTo>
                      <a:pt x="4" y="21"/>
                    </a:lnTo>
                    <a:lnTo>
                      <a:pt x="7" y="19"/>
                    </a:lnTo>
                    <a:lnTo>
                      <a:pt x="9" y="19"/>
                    </a:lnTo>
                    <a:lnTo>
                      <a:pt x="9" y="19"/>
                    </a:lnTo>
                    <a:lnTo>
                      <a:pt x="5" y="17"/>
                    </a:lnTo>
                    <a:lnTo>
                      <a:pt x="4" y="17"/>
                    </a:lnTo>
                    <a:lnTo>
                      <a:pt x="2" y="14"/>
                    </a:lnTo>
                    <a:lnTo>
                      <a:pt x="0" y="7"/>
                    </a:lnTo>
                    <a:lnTo>
                      <a:pt x="0" y="7"/>
                    </a:lnTo>
                    <a:lnTo>
                      <a:pt x="0" y="7"/>
                    </a:lnTo>
                    <a:lnTo>
                      <a:pt x="0" y="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92" name="Freeform 90">
                <a:extLst>
                  <a:ext uri="{FF2B5EF4-FFF2-40B4-BE49-F238E27FC236}">
                    <a16:creationId xmlns:a16="http://schemas.microsoft.com/office/drawing/2014/main" id="{6CDB0611-769F-493A-288D-2AF5E42125A6}"/>
                  </a:ext>
                </a:extLst>
              </p:cNvPr>
              <p:cNvSpPr>
                <a:spLocks/>
              </p:cNvSpPr>
              <p:nvPr/>
            </p:nvSpPr>
            <p:spPr bwMode="auto">
              <a:xfrm>
                <a:off x="4918048" y="2989260"/>
                <a:ext cx="47624" cy="60325"/>
              </a:xfrm>
              <a:custGeom>
                <a:avLst/>
                <a:gdLst/>
                <a:ahLst/>
                <a:cxnLst>
                  <a:cxn ang="0">
                    <a:pos x="16" y="38"/>
                  </a:cxn>
                  <a:cxn ang="0">
                    <a:pos x="16" y="31"/>
                  </a:cxn>
                  <a:cxn ang="0">
                    <a:pos x="17" y="27"/>
                  </a:cxn>
                  <a:cxn ang="0">
                    <a:pos x="23" y="22"/>
                  </a:cxn>
                  <a:cxn ang="0">
                    <a:pos x="23" y="22"/>
                  </a:cxn>
                  <a:cxn ang="0">
                    <a:pos x="26" y="27"/>
                  </a:cxn>
                  <a:cxn ang="0">
                    <a:pos x="26" y="22"/>
                  </a:cxn>
                  <a:cxn ang="0">
                    <a:pos x="30" y="20"/>
                  </a:cxn>
                  <a:cxn ang="0">
                    <a:pos x="30" y="17"/>
                  </a:cxn>
                  <a:cxn ang="0">
                    <a:pos x="30" y="13"/>
                  </a:cxn>
                  <a:cxn ang="0">
                    <a:pos x="26" y="13"/>
                  </a:cxn>
                  <a:cxn ang="0">
                    <a:pos x="23" y="12"/>
                  </a:cxn>
                  <a:cxn ang="0">
                    <a:pos x="21" y="12"/>
                  </a:cxn>
                  <a:cxn ang="0">
                    <a:pos x="19" y="8"/>
                  </a:cxn>
                  <a:cxn ang="0">
                    <a:pos x="19" y="7"/>
                  </a:cxn>
                  <a:cxn ang="0">
                    <a:pos x="14" y="3"/>
                  </a:cxn>
                  <a:cxn ang="0">
                    <a:pos x="14" y="3"/>
                  </a:cxn>
                  <a:cxn ang="0">
                    <a:pos x="12" y="1"/>
                  </a:cxn>
                  <a:cxn ang="0">
                    <a:pos x="7" y="0"/>
                  </a:cxn>
                  <a:cxn ang="0">
                    <a:pos x="5" y="1"/>
                  </a:cxn>
                  <a:cxn ang="0">
                    <a:pos x="5" y="3"/>
                  </a:cxn>
                  <a:cxn ang="0">
                    <a:pos x="9" y="7"/>
                  </a:cxn>
                  <a:cxn ang="0">
                    <a:pos x="10" y="8"/>
                  </a:cxn>
                  <a:cxn ang="0">
                    <a:pos x="7" y="8"/>
                  </a:cxn>
                  <a:cxn ang="0">
                    <a:pos x="5" y="8"/>
                  </a:cxn>
                  <a:cxn ang="0">
                    <a:pos x="3" y="13"/>
                  </a:cxn>
                  <a:cxn ang="0">
                    <a:pos x="3" y="17"/>
                  </a:cxn>
                  <a:cxn ang="0">
                    <a:pos x="3" y="22"/>
                  </a:cxn>
                  <a:cxn ang="0">
                    <a:pos x="0" y="22"/>
                  </a:cxn>
                  <a:cxn ang="0">
                    <a:pos x="0" y="26"/>
                  </a:cxn>
                  <a:cxn ang="0">
                    <a:pos x="3" y="27"/>
                  </a:cxn>
                  <a:cxn ang="0">
                    <a:pos x="10" y="36"/>
                  </a:cxn>
                  <a:cxn ang="0">
                    <a:pos x="12" y="36"/>
                  </a:cxn>
                  <a:cxn ang="0">
                    <a:pos x="16" y="38"/>
                  </a:cxn>
                  <a:cxn ang="0">
                    <a:pos x="16" y="38"/>
                  </a:cxn>
                  <a:cxn ang="0">
                    <a:pos x="16" y="38"/>
                  </a:cxn>
                </a:cxnLst>
                <a:rect l="0" t="0" r="r" b="b"/>
                <a:pathLst>
                  <a:path w="30" h="38">
                    <a:moveTo>
                      <a:pt x="16" y="38"/>
                    </a:moveTo>
                    <a:lnTo>
                      <a:pt x="16" y="31"/>
                    </a:lnTo>
                    <a:lnTo>
                      <a:pt x="17" y="27"/>
                    </a:lnTo>
                    <a:lnTo>
                      <a:pt x="23" y="22"/>
                    </a:lnTo>
                    <a:lnTo>
                      <a:pt x="23" y="22"/>
                    </a:lnTo>
                    <a:lnTo>
                      <a:pt x="26" y="27"/>
                    </a:lnTo>
                    <a:lnTo>
                      <a:pt x="26" y="22"/>
                    </a:lnTo>
                    <a:lnTo>
                      <a:pt x="30" y="20"/>
                    </a:lnTo>
                    <a:lnTo>
                      <a:pt x="30" y="17"/>
                    </a:lnTo>
                    <a:lnTo>
                      <a:pt x="30" y="13"/>
                    </a:lnTo>
                    <a:lnTo>
                      <a:pt x="26" y="13"/>
                    </a:lnTo>
                    <a:lnTo>
                      <a:pt x="23" y="12"/>
                    </a:lnTo>
                    <a:lnTo>
                      <a:pt x="21" y="12"/>
                    </a:lnTo>
                    <a:lnTo>
                      <a:pt x="19" y="8"/>
                    </a:lnTo>
                    <a:lnTo>
                      <a:pt x="19" y="7"/>
                    </a:lnTo>
                    <a:lnTo>
                      <a:pt x="14" y="3"/>
                    </a:lnTo>
                    <a:lnTo>
                      <a:pt x="14" y="3"/>
                    </a:lnTo>
                    <a:lnTo>
                      <a:pt x="12" y="1"/>
                    </a:lnTo>
                    <a:lnTo>
                      <a:pt x="7" y="0"/>
                    </a:lnTo>
                    <a:lnTo>
                      <a:pt x="5" y="1"/>
                    </a:lnTo>
                    <a:lnTo>
                      <a:pt x="5" y="3"/>
                    </a:lnTo>
                    <a:lnTo>
                      <a:pt x="9" y="7"/>
                    </a:lnTo>
                    <a:lnTo>
                      <a:pt x="10" y="8"/>
                    </a:lnTo>
                    <a:lnTo>
                      <a:pt x="7" y="8"/>
                    </a:lnTo>
                    <a:lnTo>
                      <a:pt x="5" y="8"/>
                    </a:lnTo>
                    <a:lnTo>
                      <a:pt x="3" y="13"/>
                    </a:lnTo>
                    <a:lnTo>
                      <a:pt x="3" y="17"/>
                    </a:lnTo>
                    <a:lnTo>
                      <a:pt x="3" y="22"/>
                    </a:lnTo>
                    <a:lnTo>
                      <a:pt x="0" y="22"/>
                    </a:lnTo>
                    <a:lnTo>
                      <a:pt x="0" y="26"/>
                    </a:lnTo>
                    <a:lnTo>
                      <a:pt x="3" y="27"/>
                    </a:lnTo>
                    <a:lnTo>
                      <a:pt x="10" y="36"/>
                    </a:lnTo>
                    <a:lnTo>
                      <a:pt x="12" y="36"/>
                    </a:lnTo>
                    <a:lnTo>
                      <a:pt x="16" y="38"/>
                    </a:lnTo>
                    <a:lnTo>
                      <a:pt x="16" y="38"/>
                    </a:lnTo>
                    <a:lnTo>
                      <a:pt x="16" y="38"/>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93" name="Freeform 91">
                <a:extLst>
                  <a:ext uri="{FF2B5EF4-FFF2-40B4-BE49-F238E27FC236}">
                    <a16:creationId xmlns:a16="http://schemas.microsoft.com/office/drawing/2014/main" id="{541069AE-46E6-24E4-56B5-EBD8016EA836}"/>
                  </a:ext>
                </a:extLst>
              </p:cNvPr>
              <p:cNvSpPr>
                <a:spLocks noEditPoints="1"/>
              </p:cNvSpPr>
              <p:nvPr/>
            </p:nvSpPr>
            <p:spPr bwMode="auto">
              <a:xfrm>
                <a:off x="4787874" y="2903535"/>
                <a:ext cx="146049" cy="115889"/>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94" name="Freeform 92">
                <a:extLst>
                  <a:ext uri="{FF2B5EF4-FFF2-40B4-BE49-F238E27FC236}">
                    <a16:creationId xmlns:a16="http://schemas.microsoft.com/office/drawing/2014/main" id="{19BE96A7-9417-89C8-4EB7-A52F1C7C5DE9}"/>
                  </a:ext>
                </a:extLst>
              </p:cNvPr>
              <p:cNvSpPr>
                <a:spLocks noEditPoints="1"/>
              </p:cNvSpPr>
              <p:nvPr/>
            </p:nvSpPr>
            <p:spPr bwMode="auto">
              <a:xfrm>
                <a:off x="4787874" y="2903535"/>
                <a:ext cx="146049" cy="115889"/>
              </a:xfrm>
              <a:custGeom>
                <a:avLst/>
                <a:gdLst/>
                <a:ahLst/>
                <a:cxnLst>
                  <a:cxn ang="0">
                    <a:pos x="91" y="24"/>
                  </a:cxn>
                  <a:cxn ang="0">
                    <a:pos x="89" y="22"/>
                  </a:cxn>
                  <a:cxn ang="0">
                    <a:pos x="84" y="12"/>
                  </a:cxn>
                  <a:cxn ang="0">
                    <a:pos x="73" y="12"/>
                  </a:cxn>
                  <a:cxn ang="0">
                    <a:pos x="58" y="5"/>
                  </a:cxn>
                  <a:cxn ang="0">
                    <a:pos x="49" y="0"/>
                  </a:cxn>
                  <a:cxn ang="0">
                    <a:pos x="30" y="12"/>
                  </a:cxn>
                  <a:cxn ang="0">
                    <a:pos x="19" y="19"/>
                  </a:cxn>
                  <a:cxn ang="0">
                    <a:pos x="7" y="21"/>
                  </a:cxn>
                  <a:cxn ang="0">
                    <a:pos x="2" y="27"/>
                  </a:cxn>
                  <a:cxn ang="0">
                    <a:pos x="7" y="34"/>
                  </a:cxn>
                  <a:cxn ang="0">
                    <a:pos x="13" y="21"/>
                  </a:cxn>
                  <a:cxn ang="0">
                    <a:pos x="21" y="27"/>
                  </a:cxn>
                  <a:cxn ang="0">
                    <a:pos x="32" y="41"/>
                  </a:cxn>
                  <a:cxn ang="0">
                    <a:pos x="33" y="45"/>
                  </a:cxn>
                  <a:cxn ang="0">
                    <a:pos x="30" y="50"/>
                  </a:cxn>
                  <a:cxn ang="0">
                    <a:pos x="40" y="55"/>
                  </a:cxn>
                  <a:cxn ang="0">
                    <a:pos x="47" y="61"/>
                  </a:cxn>
                  <a:cxn ang="0">
                    <a:pos x="66" y="69"/>
                  </a:cxn>
                  <a:cxn ang="0">
                    <a:pos x="63" y="73"/>
                  </a:cxn>
                  <a:cxn ang="0">
                    <a:pos x="68" y="69"/>
                  </a:cxn>
                  <a:cxn ang="0">
                    <a:pos x="42" y="41"/>
                  </a:cxn>
                  <a:cxn ang="0">
                    <a:pos x="40" y="36"/>
                  </a:cxn>
                  <a:cxn ang="0">
                    <a:pos x="35" y="29"/>
                  </a:cxn>
                  <a:cxn ang="0">
                    <a:pos x="39" y="21"/>
                  </a:cxn>
                  <a:cxn ang="0">
                    <a:pos x="44" y="26"/>
                  </a:cxn>
                  <a:cxn ang="0">
                    <a:pos x="51" y="24"/>
                  </a:cxn>
                  <a:cxn ang="0">
                    <a:pos x="56" y="22"/>
                  </a:cxn>
                  <a:cxn ang="0">
                    <a:pos x="61" y="24"/>
                  </a:cxn>
                  <a:cxn ang="0">
                    <a:pos x="70" y="24"/>
                  </a:cxn>
                  <a:cxn ang="0">
                    <a:pos x="80" y="26"/>
                  </a:cxn>
                  <a:cxn ang="0">
                    <a:pos x="87" y="29"/>
                  </a:cxn>
                  <a:cxn ang="0">
                    <a:pos x="87" y="29"/>
                  </a:cxn>
                  <a:cxn ang="0">
                    <a:pos x="58" y="69"/>
                  </a:cxn>
                  <a:cxn ang="0">
                    <a:pos x="52" y="69"/>
                  </a:cxn>
                  <a:cxn ang="0">
                    <a:pos x="52" y="69"/>
                  </a:cxn>
                  <a:cxn ang="0">
                    <a:pos x="54" y="69"/>
                  </a:cxn>
                  <a:cxn ang="0">
                    <a:pos x="49" y="66"/>
                  </a:cxn>
                  <a:cxn ang="0">
                    <a:pos x="56" y="62"/>
                  </a:cxn>
                  <a:cxn ang="0">
                    <a:pos x="51" y="64"/>
                  </a:cxn>
                  <a:cxn ang="0">
                    <a:pos x="49" y="62"/>
                  </a:cxn>
                  <a:cxn ang="0">
                    <a:pos x="26" y="41"/>
                  </a:cxn>
                  <a:cxn ang="0">
                    <a:pos x="25" y="41"/>
                  </a:cxn>
                  <a:cxn ang="0">
                    <a:pos x="25" y="41"/>
                  </a:cxn>
                  <a:cxn ang="0">
                    <a:pos x="21" y="38"/>
                  </a:cxn>
                  <a:cxn ang="0">
                    <a:pos x="21" y="36"/>
                  </a:cxn>
                  <a:cxn ang="0">
                    <a:pos x="26" y="50"/>
                  </a:cxn>
                  <a:cxn ang="0">
                    <a:pos x="23" y="45"/>
                  </a:cxn>
                  <a:cxn ang="0">
                    <a:pos x="18" y="41"/>
                  </a:cxn>
                  <a:cxn ang="0">
                    <a:pos x="18" y="41"/>
                  </a:cxn>
                  <a:cxn ang="0">
                    <a:pos x="18" y="41"/>
                  </a:cxn>
                  <a:cxn ang="0">
                    <a:pos x="18" y="40"/>
                  </a:cxn>
                  <a:cxn ang="0">
                    <a:pos x="16" y="34"/>
                  </a:cxn>
                  <a:cxn ang="0">
                    <a:pos x="13" y="31"/>
                  </a:cxn>
                  <a:cxn ang="0">
                    <a:pos x="19" y="31"/>
                  </a:cxn>
                  <a:cxn ang="0">
                    <a:pos x="13" y="31"/>
                  </a:cxn>
                  <a:cxn ang="0">
                    <a:pos x="16" y="24"/>
                  </a:cxn>
                  <a:cxn ang="0">
                    <a:pos x="16" y="24"/>
                  </a:cxn>
                </a:cxnLst>
                <a:rect l="0" t="0" r="r" b="b"/>
                <a:pathLst>
                  <a:path w="92" h="73">
                    <a:moveTo>
                      <a:pt x="87" y="29"/>
                    </a:moveTo>
                    <a:lnTo>
                      <a:pt x="87" y="26"/>
                    </a:lnTo>
                    <a:lnTo>
                      <a:pt x="91" y="24"/>
                    </a:lnTo>
                    <a:lnTo>
                      <a:pt x="92" y="24"/>
                    </a:lnTo>
                    <a:lnTo>
                      <a:pt x="92" y="24"/>
                    </a:lnTo>
                    <a:lnTo>
                      <a:pt x="89" y="22"/>
                    </a:lnTo>
                    <a:lnTo>
                      <a:pt x="87" y="21"/>
                    </a:lnTo>
                    <a:lnTo>
                      <a:pt x="85" y="17"/>
                    </a:lnTo>
                    <a:lnTo>
                      <a:pt x="84" y="12"/>
                    </a:lnTo>
                    <a:lnTo>
                      <a:pt x="84" y="12"/>
                    </a:lnTo>
                    <a:lnTo>
                      <a:pt x="80" y="14"/>
                    </a:lnTo>
                    <a:lnTo>
                      <a:pt x="73" y="12"/>
                    </a:lnTo>
                    <a:lnTo>
                      <a:pt x="65" y="12"/>
                    </a:lnTo>
                    <a:lnTo>
                      <a:pt x="61" y="8"/>
                    </a:lnTo>
                    <a:lnTo>
                      <a:pt x="58" y="5"/>
                    </a:lnTo>
                    <a:lnTo>
                      <a:pt x="51" y="0"/>
                    </a:lnTo>
                    <a:lnTo>
                      <a:pt x="49" y="0"/>
                    </a:lnTo>
                    <a:lnTo>
                      <a:pt x="49" y="0"/>
                    </a:lnTo>
                    <a:lnTo>
                      <a:pt x="40" y="0"/>
                    </a:lnTo>
                    <a:lnTo>
                      <a:pt x="32" y="5"/>
                    </a:lnTo>
                    <a:lnTo>
                      <a:pt x="30" y="12"/>
                    </a:lnTo>
                    <a:lnTo>
                      <a:pt x="25" y="12"/>
                    </a:lnTo>
                    <a:lnTo>
                      <a:pt x="23" y="19"/>
                    </a:lnTo>
                    <a:lnTo>
                      <a:pt x="19" y="19"/>
                    </a:lnTo>
                    <a:lnTo>
                      <a:pt x="13" y="17"/>
                    </a:lnTo>
                    <a:lnTo>
                      <a:pt x="11" y="17"/>
                    </a:lnTo>
                    <a:lnTo>
                      <a:pt x="7" y="21"/>
                    </a:lnTo>
                    <a:lnTo>
                      <a:pt x="0" y="21"/>
                    </a:lnTo>
                    <a:lnTo>
                      <a:pt x="0" y="21"/>
                    </a:lnTo>
                    <a:lnTo>
                      <a:pt x="2" y="27"/>
                    </a:lnTo>
                    <a:lnTo>
                      <a:pt x="6" y="33"/>
                    </a:lnTo>
                    <a:lnTo>
                      <a:pt x="6" y="33"/>
                    </a:lnTo>
                    <a:lnTo>
                      <a:pt x="7" y="34"/>
                    </a:lnTo>
                    <a:lnTo>
                      <a:pt x="11" y="27"/>
                    </a:lnTo>
                    <a:lnTo>
                      <a:pt x="13" y="24"/>
                    </a:lnTo>
                    <a:lnTo>
                      <a:pt x="13" y="21"/>
                    </a:lnTo>
                    <a:lnTo>
                      <a:pt x="18" y="21"/>
                    </a:lnTo>
                    <a:lnTo>
                      <a:pt x="18" y="24"/>
                    </a:lnTo>
                    <a:lnTo>
                      <a:pt x="21" y="27"/>
                    </a:lnTo>
                    <a:lnTo>
                      <a:pt x="23" y="33"/>
                    </a:lnTo>
                    <a:lnTo>
                      <a:pt x="25" y="38"/>
                    </a:lnTo>
                    <a:lnTo>
                      <a:pt x="32" y="41"/>
                    </a:lnTo>
                    <a:lnTo>
                      <a:pt x="32" y="41"/>
                    </a:lnTo>
                    <a:lnTo>
                      <a:pt x="35" y="45"/>
                    </a:lnTo>
                    <a:lnTo>
                      <a:pt x="33" y="45"/>
                    </a:lnTo>
                    <a:lnTo>
                      <a:pt x="30" y="45"/>
                    </a:lnTo>
                    <a:lnTo>
                      <a:pt x="28" y="47"/>
                    </a:lnTo>
                    <a:lnTo>
                      <a:pt x="30" y="50"/>
                    </a:lnTo>
                    <a:lnTo>
                      <a:pt x="33" y="50"/>
                    </a:lnTo>
                    <a:lnTo>
                      <a:pt x="39" y="54"/>
                    </a:lnTo>
                    <a:lnTo>
                      <a:pt x="40" y="55"/>
                    </a:lnTo>
                    <a:lnTo>
                      <a:pt x="42" y="59"/>
                    </a:lnTo>
                    <a:lnTo>
                      <a:pt x="44" y="61"/>
                    </a:lnTo>
                    <a:lnTo>
                      <a:pt x="47" y="61"/>
                    </a:lnTo>
                    <a:lnTo>
                      <a:pt x="56" y="61"/>
                    </a:lnTo>
                    <a:lnTo>
                      <a:pt x="58" y="62"/>
                    </a:lnTo>
                    <a:lnTo>
                      <a:pt x="66" y="69"/>
                    </a:lnTo>
                    <a:lnTo>
                      <a:pt x="65" y="73"/>
                    </a:lnTo>
                    <a:lnTo>
                      <a:pt x="61" y="69"/>
                    </a:lnTo>
                    <a:lnTo>
                      <a:pt x="63" y="73"/>
                    </a:lnTo>
                    <a:lnTo>
                      <a:pt x="66" y="73"/>
                    </a:lnTo>
                    <a:lnTo>
                      <a:pt x="66" y="73"/>
                    </a:lnTo>
                    <a:lnTo>
                      <a:pt x="68" y="69"/>
                    </a:lnTo>
                    <a:lnTo>
                      <a:pt x="56" y="55"/>
                    </a:lnTo>
                    <a:lnTo>
                      <a:pt x="42" y="45"/>
                    </a:lnTo>
                    <a:lnTo>
                      <a:pt x="42" y="41"/>
                    </a:lnTo>
                    <a:lnTo>
                      <a:pt x="42" y="41"/>
                    </a:lnTo>
                    <a:lnTo>
                      <a:pt x="40" y="38"/>
                    </a:lnTo>
                    <a:lnTo>
                      <a:pt x="40" y="36"/>
                    </a:lnTo>
                    <a:lnTo>
                      <a:pt x="35" y="31"/>
                    </a:lnTo>
                    <a:lnTo>
                      <a:pt x="35" y="31"/>
                    </a:lnTo>
                    <a:lnTo>
                      <a:pt x="35" y="29"/>
                    </a:lnTo>
                    <a:lnTo>
                      <a:pt x="35" y="27"/>
                    </a:lnTo>
                    <a:lnTo>
                      <a:pt x="35" y="22"/>
                    </a:lnTo>
                    <a:lnTo>
                      <a:pt x="39" y="21"/>
                    </a:lnTo>
                    <a:lnTo>
                      <a:pt x="40" y="24"/>
                    </a:lnTo>
                    <a:lnTo>
                      <a:pt x="42" y="26"/>
                    </a:lnTo>
                    <a:lnTo>
                      <a:pt x="44" y="26"/>
                    </a:lnTo>
                    <a:lnTo>
                      <a:pt x="44" y="24"/>
                    </a:lnTo>
                    <a:lnTo>
                      <a:pt x="47" y="22"/>
                    </a:lnTo>
                    <a:lnTo>
                      <a:pt x="51" y="24"/>
                    </a:lnTo>
                    <a:lnTo>
                      <a:pt x="52" y="21"/>
                    </a:lnTo>
                    <a:lnTo>
                      <a:pt x="54" y="22"/>
                    </a:lnTo>
                    <a:lnTo>
                      <a:pt x="56" y="22"/>
                    </a:lnTo>
                    <a:lnTo>
                      <a:pt x="58" y="22"/>
                    </a:lnTo>
                    <a:lnTo>
                      <a:pt x="61" y="26"/>
                    </a:lnTo>
                    <a:lnTo>
                      <a:pt x="61" y="24"/>
                    </a:lnTo>
                    <a:lnTo>
                      <a:pt x="65" y="24"/>
                    </a:lnTo>
                    <a:lnTo>
                      <a:pt x="68" y="24"/>
                    </a:lnTo>
                    <a:lnTo>
                      <a:pt x="70" y="24"/>
                    </a:lnTo>
                    <a:lnTo>
                      <a:pt x="73" y="24"/>
                    </a:lnTo>
                    <a:lnTo>
                      <a:pt x="75" y="26"/>
                    </a:lnTo>
                    <a:lnTo>
                      <a:pt x="80" y="26"/>
                    </a:lnTo>
                    <a:lnTo>
                      <a:pt x="84" y="29"/>
                    </a:lnTo>
                    <a:lnTo>
                      <a:pt x="87" y="29"/>
                    </a:lnTo>
                    <a:lnTo>
                      <a:pt x="87" y="29"/>
                    </a:lnTo>
                    <a:lnTo>
                      <a:pt x="87" y="29"/>
                    </a:lnTo>
                    <a:lnTo>
                      <a:pt x="87" y="29"/>
                    </a:lnTo>
                    <a:lnTo>
                      <a:pt x="87" y="29"/>
                    </a:lnTo>
                    <a:close/>
                    <a:moveTo>
                      <a:pt x="52" y="69"/>
                    </a:moveTo>
                    <a:lnTo>
                      <a:pt x="52" y="69"/>
                    </a:lnTo>
                    <a:lnTo>
                      <a:pt x="58" y="69"/>
                    </a:lnTo>
                    <a:lnTo>
                      <a:pt x="61" y="73"/>
                    </a:lnTo>
                    <a:lnTo>
                      <a:pt x="56" y="73"/>
                    </a:lnTo>
                    <a:lnTo>
                      <a:pt x="52" y="69"/>
                    </a:lnTo>
                    <a:lnTo>
                      <a:pt x="52" y="69"/>
                    </a:lnTo>
                    <a:lnTo>
                      <a:pt x="52" y="69"/>
                    </a:lnTo>
                    <a:lnTo>
                      <a:pt x="52" y="69"/>
                    </a:lnTo>
                    <a:close/>
                    <a:moveTo>
                      <a:pt x="49" y="66"/>
                    </a:moveTo>
                    <a:lnTo>
                      <a:pt x="58" y="67"/>
                    </a:lnTo>
                    <a:lnTo>
                      <a:pt x="54" y="69"/>
                    </a:lnTo>
                    <a:lnTo>
                      <a:pt x="49" y="66"/>
                    </a:lnTo>
                    <a:lnTo>
                      <a:pt x="49" y="66"/>
                    </a:lnTo>
                    <a:lnTo>
                      <a:pt x="49" y="66"/>
                    </a:lnTo>
                    <a:lnTo>
                      <a:pt x="49" y="66"/>
                    </a:lnTo>
                    <a:close/>
                    <a:moveTo>
                      <a:pt x="49" y="62"/>
                    </a:moveTo>
                    <a:lnTo>
                      <a:pt x="56" y="62"/>
                    </a:lnTo>
                    <a:lnTo>
                      <a:pt x="58" y="64"/>
                    </a:lnTo>
                    <a:lnTo>
                      <a:pt x="54" y="66"/>
                    </a:lnTo>
                    <a:lnTo>
                      <a:pt x="51" y="64"/>
                    </a:lnTo>
                    <a:lnTo>
                      <a:pt x="49" y="62"/>
                    </a:lnTo>
                    <a:lnTo>
                      <a:pt x="49" y="62"/>
                    </a:lnTo>
                    <a:lnTo>
                      <a:pt x="49" y="62"/>
                    </a:lnTo>
                    <a:lnTo>
                      <a:pt x="49" y="62"/>
                    </a:lnTo>
                    <a:close/>
                    <a:moveTo>
                      <a:pt x="25" y="41"/>
                    </a:moveTo>
                    <a:lnTo>
                      <a:pt x="26" y="41"/>
                    </a:lnTo>
                    <a:lnTo>
                      <a:pt x="30" y="45"/>
                    </a:lnTo>
                    <a:lnTo>
                      <a:pt x="28" y="45"/>
                    </a:lnTo>
                    <a:lnTo>
                      <a:pt x="25" y="41"/>
                    </a:lnTo>
                    <a:lnTo>
                      <a:pt x="25" y="41"/>
                    </a:lnTo>
                    <a:lnTo>
                      <a:pt x="25" y="41"/>
                    </a:lnTo>
                    <a:lnTo>
                      <a:pt x="25" y="41"/>
                    </a:lnTo>
                    <a:close/>
                    <a:moveTo>
                      <a:pt x="21" y="36"/>
                    </a:moveTo>
                    <a:lnTo>
                      <a:pt x="25" y="40"/>
                    </a:lnTo>
                    <a:lnTo>
                      <a:pt x="21" y="38"/>
                    </a:lnTo>
                    <a:lnTo>
                      <a:pt x="21" y="36"/>
                    </a:lnTo>
                    <a:lnTo>
                      <a:pt x="21" y="36"/>
                    </a:lnTo>
                    <a:lnTo>
                      <a:pt x="21" y="36"/>
                    </a:lnTo>
                    <a:lnTo>
                      <a:pt x="21" y="36"/>
                    </a:lnTo>
                    <a:close/>
                    <a:moveTo>
                      <a:pt x="23" y="45"/>
                    </a:moveTo>
                    <a:lnTo>
                      <a:pt x="26" y="50"/>
                    </a:lnTo>
                    <a:lnTo>
                      <a:pt x="26" y="52"/>
                    </a:lnTo>
                    <a:lnTo>
                      <a:pt x="23" y="45"/>
                    </a:lnTo>
                    <a:lnTo>
                      <a:pt x="23" y="45"/>
                    </a:lnTo>
                    <a:lnTo>
                      <a:pt x="23" y="45"/>
                    </a:lnTo>
                    <a:lnTo>
                      <a:pt x="23" y="45"/>
                    </a:lnTo>
                    <a:close/>
                    <a:moveTo>
                      <a:pt x="18" y="41"/>
                    </a:moveTo>
                    <a:lnTo>
                      <a:pt x="21" y="41"/>
                    </a:lnTo>
                    <a:lnTo>
                      <a:pt x="21" y="45"/>
                    </a:lnTo>
                    <a:lnTo>
                      <a:pt x="18" y="41"/>
                    </a:lnTo>
                    <a:lnTo>
                      <a:pt x="18" y="41"/>
                    </a:lnTo>
                    <a:lnTo>
                      <a:pt x="18" y="41"/>
                    </a:lnTo>
                    <a:lnTo>
                      <a:pt x="18" y="41"/>
                    </a:lnTo>
                    <a:close/>
                    <a:moveTo>
                      <a:pt x="13" y="31"/>
                    </a:moveTo>
                    <a:lnTo>
                      <a:pt x="16" y="34"/>
                    </a:lnTo>
                    <a:lnTo>
                      <a:pt x="18" y="40"/>
                    </a:lnTo>
                    <a:lnTo>
                      <a:pt x="16" y="40"/>
                    </a:lnTo>
                    <a:lnTo>
                      <a:pt x="13" y="36"/>
                    </a:lnTo>
                    <a:lnTo>
                      <a:pt x="16" y="34"/>
                    </a:lnTo>
                    <a:lnTo>
                      <a:pt x="13" y="31"/>
                    </a:lnTo>
                    <a:lnTo>
                      <a:pt x="13" y="31"/>
                    </a:lnTo>
                    <a:lnTo>
                      <a:pt x="13" y="31"/>
                    </a:lnTo>
                    <a:lnTo>
                      <a:pt x="13" y="31"/>
                    </a:lnTo>
                    <a:close/>
                    <a:moveTo>
                      <a:pt x="16" y="24"/>
                    </a:moveTo>
                    <a:lnTo>
                      <a:pt x="19" y="31"/>
                    </a:lnTo>
                    <a:lnTo>
                      <a:pt x="18" y="33"/>
                    </a:lnTo>
                    <a:lnTo>
                      <a:pt x="16" y="31"/>
                    </a:lnTo>
                    <a:lnTo>
                      <a:pt x="13" y="31"/>
                    </a:lnTo>
                    <a:lnTo>
                      <a:pt x="13" y="26"/>
                    </a:lnTo>
                    <a:lnTo>
                      <a:pt x="13" y="26"/>
                    </a:lnTo>
                    <a:lnTo>
                      <a:pt x="16" y="24"/>
                    </a:lnTo>
                    <a:lnTo>
                      <a:pt x="16" y="24"/>
                    </a:lnTo>
                    <a:lnTo>
                      <a:pt x="16" y="24"/>
                    </a:lnTo>
                    <a:lnTo>
                      <a:pt x="16" y="2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95" name="Freeform 93">
                <a:extLst>
                  <a:ext uri="{FF2B5EF4-FFF2-40B4-BE49-F238E27FC236}">
                    <a16:creationId xmlns:a16="http://schemas.microsoft.com/office/drawing/2014/main" id="{58EEE7C0-C87D-3913-9282-49DB1FBE0FB4}"/>
                  </a:ext>
                </a:extLst>
              </p:cNvPr>
              <p:cNvSpPr>
                <a:spLocks/>
              </p:cNvSpPr>
              <p:nvPr/>
            </p:nvSpPr>
            <p:spPr bwMode="auto">
              <a:xfrm>
                <a:off x="4840262" y="2933700"/>
                <a:ext cx="103188" cy="93662"/>
              </a:xfrm>
              <a:custGeom>
                <a:avLst/>
                <a:gdLst/>
                <a:ahLst/>
                <a:cxnLst>
                  <a:cxn ang="0">
                    <a:pos x="35" y="50"/>
                  </a:cxn>
                  <a:cxn ang="0">
                    <a:pos x="9" y="24"/>
                  </a:cxn>
                  <a:cxn ang="0">
                    <a:pos x="9" y="19"/>
                  </a:cxn>
                  <a:cxn ang="0">
                    <a:pos x="7" y="15"/>
                  </a:cxn>
                  <a:cxn ang="0">
                    <a:pos x="0" y="10"/>
                  </a:cxn>
                  <a:cxn ang="0">
                    <a:pos x="2" y="7"/>
                  </a:cxn>
                  <a:cxn ang="0">
                    <a:pos x="4" y="0"/>
                  </a:cxn>
                  <a:cxn ang="0">
                    <a:pos x="9" y="5"/>
                  </a:cxn>
                  <a:cxn ang="0">
                    <a:pos x="11" y="2"/>
                  </a:cxn>
                  <a:cxn ang="0">
                    <a:pos x="18" y="2"/>
                  </a:cxn>
                  <a:cxn ang="0">
                    <a:pos x="19" y="2"/>
                  </a:cxn>
                  <a:cxn ang="0">
                    <a:pos x="25" y="2"/>
                  </a:cxn>
                  <a:cxn ang="0">
                    <a:pos x="28" y="2"/>
                  </a:cxn>
                  <a:cxn ang="0">
                    <a:pos x="35" y="2"/>
                  </a:cxn>
                  <a:cxn ang="0">
                    <a:pos x="40" y="2"/>
                  </a:cxn>
                  <a:cxn ang="0">
                    <a:pos x="47" y="5"/>
                  </a:cxn>
                  <a:cxn ang="0">
                    <a:pos x="54" y="7"/>
                  </a:cxn>
                  <a:cxn ang="0">
                    <a:pos x="58" y="7"/>
                  </a:cxn>
                  <a:cxn ang="0">
                    <a:pos x="59" y="14"/>
                  </a:cxn>
                  <a:cxn ang="0">
                    <a:pos x="56" y="19"/>
                  </a:cxn>
                  <a:cxn ang="0">
                    <a:pos x="63" y="24"/>
                  </a:cxn>
                  <a:cxn ang="0">
                    <a:pos x="65" y="28"/>
                  </a:cxn>
                  <a:cxn ang="0">
                    <a:pos x="59" y="28"/>
                  </a:cxn>
                  <a:cxn ang="0">
                    <a:pos x="63" y="36"/>
                  </a:cxn>
                  <a:cxn ang="0">
                    <a:pos x="59" y="36"/>
                  </a:cxn>
                  <a:cxn ang="0">
                    <a:pos x="52" y="36"/>
                  </a:cxn>
                  <a:cxn ang="0">
                    <a:pos x="56" y="42"/>
                  </a:cxn>
                  <a:cxn ang="0">
                    <a:pos x="54" y="45"/>
                  </a:cxn>
                  <a:cxn ang="0">
                    <a:pos x="51" y="48"/>
                  </a:cxn>
                  <a:cxn ang="0">
                    <a:pos x="51" y="57"/>
                  </a:cxn>
                  <a:cxn ang="0">
                    <a:pos x="42" y="54"/>
                  </a:cxn>
                  <a:cxn ang="0">
                    <a:pos x="35" y="54"/>
                  </a:cxn>
                  <a:cxn ang="0">
                    <a:pos x="33" y="52"/>
                  </a:cxn>
                  <a:cxn ang="0">
                    <a:pos x="33" y="52"/>
                  </a:cxn>
                </a:cxnLst>
                <a:rect l="0" t="0" r="r" b="b"/>
                <a:pathLst>
                  <a:path w="65" h="59">
                    <a:moveTo>
                      <a:pt x="33" y="52"/>
                    </a:moveTo>
                    <a:lnTo>
                      <a:pt x="35" y="50"/>
                    </a:lnTo>
                    <a:lnTo>
                      <a:pt x="23" y="35"/>
                    </a:lnTo>
                    <a:lnTo>
                      <a:pt x="9" y="24"/>
                    </a:lnTo>
                    <a:lnTo>
                      <a:pt x="9" y="21"/>
                    </a:lnTo>
                    <a:lnTo>
                      <a:pt x="9" y="19"/>
                    </a:lnTo>
                    <a:lnTo>
                      <a:pt x="7" y="15"/>
                    </a:lnTo>
                    <a:lnTo>
                      <a:pt x="7" y="15"/>
                    </a:lnTo>
                    <a:lnTo>
                      <a:pt x="2" y="10"/>
                    </a:lnTo>
                    <a:lnTo>
                      <a:pt x="0" y="10"/>
                    </a:lnTo>
                    <a:lnTo>
                      <a:pt x="0" y="7"/>
                    </a:lnTo>
                    <a:lnTo>
                      <a:pt x="2" y="7"/>
                    </a:lnTo>
                    <a:lnTo>
                      <a:pt x="2" y="2"/>
                    </a:lnTo>
                    <a:lnTo>
                      <a:pt x="4" y="0"/>
                    </a:lnTo>
                    <a:lnTo>
                      <a:pt x="7" y="2"/>
                    </a:lnTo>
                    <a:lnTo>
                      <a:pt x="9" y="5"/>
                    </a:lnTo>
                    <a:lnTo>
                      <a:pt x="11" y="5"/>
                    </a:lnTo>
                    <a:lnTo>
                      <a:pt x="11" y="2"/>
                    </a:lnTo>
                    <a:lnTo>
                      <a:pt x="14" y="2"/>
                    </a:lnTo>
                    <a:lnTo>
                      <a:pt x="18" y="2"/>
                    </a:lnTo>
                    <a:lnTo>
                      <a:pt x="19" y="0"/>
                    </a:lnTo>
                    <a:lnTo>
                      <a:pt x="19" y="2"/>
                    </a:lnTo>
                    <a:lnTo>
                      <a:pt x="23" y="2"/>
                    </a:lnTo>
                    <a:lnTo>
                      <a:pt x="25" y="2"/>
                    </a:lnTo>
                    <a:lnTo>
                      <a:pt x="28" y="5"/>
                    </a:lnTo>
                    <a:lnTo>
                      <a:pt x="28" y="2"/>
                    </a:lnTo>
                    <a:lnTo>
                      <a:pt x="32" y="2"/>
                    </a:lnTo>
                    <a:lnTo>
                      <a:pt x="35" y="2"/>
                    </a:lnTo>
                    <a:lnTo>
                      <a:pt x="37" y="2"/>
                    </a:lnTo>
                    <a:lnTo>
                      <a:pt x="40" y="2"/>
                    </a:lnTo>
                    <a:lnTo>
                      <a:pt x="42" y="5"/>
                    </a:lnTo>
                    <a:lnTo>
                      <a:pt x="47" y="5"/>
                    </a:lnTo>
                    <a:lnTo>
                      <a:pt x="51" y="7"/>
                    </a:lnTo>
                    <a:lnTo>
                      <a:pt x="54" y="7"/>
                    </a:lnTo>
                    <a:lnTo>
                      <a:pt x="56" y="10"/>
                    </a:lnTo>
                    <a:lnTo>
                      <a:pt x="58" y="7"/>
                    </a:lnTo>
                    <a:lnTo>
                      <a:pt x="59" y="7"/>
                    </a:lnTo>
                    <a:lnTo>
                      <a:pt x="59" y="14"/>
                    </a:lnTo>
                    <a:lnTo>
                      <a:pt x="54" y="19"/>
                    </a:lnTo>
                    <a:lnTo>
                      <a:pt x="56" y="19"/>
                    </a:lnTo>
                    <a:lnTo>
                      <a:pt x="61" y="24"/>
                    </a:lnTo>
                    <a:lnTo>
                      <a:pt x="63" y="24"/>
                    </a:lnTo>
                    <a:lnTo>
                      <a:pt x="65" y="26"/>
                    </a:lnTo>
                    <a:lnTo>
                      <a:pt x="65" y="28"/>
                    </a:lnTo>
                    <a:lnTo>
                      <a:pt x="61" y="26"/>
                    </a:lnTo>
                    <a:lnTo>
                      <a:pt x="59" y="28"/>
                    </a:lnTo>
                    <a:lnTo>
                      <a:pt x="59" y="31"/>
                    </a:lnTo>
                    <a:lnTo>
                      <a:pt x="63" y="36"/>
                    </a:lnTo>
                    <a:lnTo>
                      <a:pt x="61" y="38"/>
                    </a:lnTo>
                    <a:lnTo>
                      <a:pt x="59" y="36"/>
                    </a:lnTo>
                    <a:lnTo>
                      <a:pt x="54" y="35"/>
                    </a:lnTo>
                    <a:lnTo>
                      <a:pt x="52" y="36"/>
                    </a:lnTo>
                    <a:lnTo>
                      <a:pt x="52" y="38"/>
                    </a:lnTo>
                    <a:lnTo>
                      <a:pt x="56" y="42"/>
                    </a:lnTo>
                    <a:lnTo>
                      <a:pt x="58" y="43"/>
                    </a:lnTo>
                    <a:lnTo>
                      <a:pt x="54" y="45"/>
                    </a:lnTo>
                    <a:lnTo>
                      <a:pt x="52" y="45"/>
                    </a:lnTo>
                    <a:lnTo>
                      <a:pt x="51" y="48"/>
                    </a:lnTo>
                    <a:lnTo>
                      <a:pt x="51" y="54"/>
                    </a:lnTo>
                    <a:lnTo>
                      <a:pt x="51" y="57"/>
                    </a:lnTo>
                    <a:lnTo>
                      <a:pt x="47" y="59"/>
                    </a:lnTo>
                    <a:lnTo>
                      <a:pt x="42" y="54"/>
                    </a:lnTo>
                    <a:lnTo>
                      <a:pt x="42" y="54"/>
                    </a:lnTo>
                    <a:lnTo>
                      <a:pt x="35" y="54"/>
                    </a:lnTo>
                    <a:lnTo>
                      <a:pt x="33" y="52"/>
                    </a:lnTo>
                    <a:lnTo>
                      <a:pt x="33" y="52"/>
                    </a:lnTo>
                    <a:lnTo>
                      <a:pt x="33" y="52"/>
                    </a:lnTo>
                    <a:lnTo>
                      <a:pt x="33" y="52"/>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96" name="Freeform 94">
                <a:extLst>
                  <a:ext uri="{FF2B5EF4-FFF2-40B4-BE49-F238E27FC236}">
                    <a16:creationId xmlns:a16="http://schemas.microsoft.com/office/drawing/2014/main" id="{0009C496-9463-A1A7-F7EB-36EA8B741A4B}"/>
                  </a:ext>
                </a:extLst>
              </p:cNvPr>
              <p:cNvSpPr>
                <a:spLocks/>
              </p:cNvSpPr>
              <p:nvPr/>
            </p:nvSpPr>
            <p:spPr bwMode="auto">
              <a:xfrm>
                <a:off x="4787874" y="2886074"/>
                <a:ext cx="77788" cy="47624"/>
              </a:xfrm>
              <a:custGeom>
                <a:avLst/>
                <a:gdLst/>
                <a:ahLst/>
                <a:cxnLst>
                  <a:cxn ang="0">
                    <a:pos x="0" y="30"/>
                  </a:cxn>
                  <a:cxn ang="0">
                    <a:pos x="7" y="30"/>
                  </a:cxn>
                  <a:cxn ang="0">
                    <a:pos x="11" y="26"/>
                  </a:cxn>
                  <a:cxn ang="0">
                    <a:pos x="14" y="25"/>
                  </a:cxn>
                  <a:cxn ang="0">
                    <a:pos x="21" y="28"/>
                  </a:cxn>
                  <a:cxn ang="0">
                    <a:pos x="25" y="28"/>
                  </a:cxn>
                  <a:cxn ang="0">
                    <a:pos x="25" y="21"/>
                  </a:cxn>
                  <a:cxn ang="0">
                    <a:pos x="30" y="21"/>
                  </a:cxn>
                  <a:cxn ang="0">
                    <a:pos x="32" y="16"/>
                  </a:cxn>
                  <a:cxn ang="0">
                    <a:pos x="40" y="9"/>
                  </a:cxn>
                  <a:cxn ang="0">
                    <a:pos x="49" y="9"/>
                  </a:cxn>
                  <a:cxn ang="0">
                    <a:pos x="47" y="5"/>
                  </a:cxn>
                  <a:cxn ang="0">
                    <a:pos x="44" y="0"/>
                  </a:cxn>
                  <a:cxn ang="0">
                    <a:pos x="39" y="0"/>
                  </a:cxn>
                  <a:cxn ang="0">
                    <a:pos x="32" y="5"/>
                  </a:cxn>
                  <a:cxn ang="0">
                    <a:pos x="30" y="5"/>
                  </a:cxn>
                  <a:cxn ang="0">
                    <a:pos x="28" y="5"/>
                  </a:cxn>
                  <a:cxn ang="0">
                    <a:pos x="25" y="5"/>
                  </a:cxn>
                  <a:cxn ang="0">
                    <a:pos x="21" y="5"/>
                  </a:cxn>
                  <a:cxn ang="0">
                    <a:pos x="18" y="9"/>
                  </a:cxn>
                  <a:cxn ang="0">
                    <a:pos x="14" y="5"/>
                  </a:cxn>
                  <a:cxn ang="0">
                    <a:pos x="7" y="5"/>
                  </a:cxn>
                  <a:cxn ang="0">
                    <a:pos x="4" y="5"/>
                  </a:cxn>
                  <a:cxn ang="0">
                    <a:pos x="0" y="11"/>
                  </a:cxn>
                  <a:cxn ang="0">
                    <a:pos x="0" y="12"/>
                  </a:cxn>
                  <a:cxn ang="0">
                    <a:pos x="0" y="18"/>
                  </a:cxn>
                  <a:cxn ang="0">
                    <a:pos x="0" y="21"/>
                  </a:cxn>
                  <a:cxn ang="0">
                    <a:pos x="0" y="21"/>
                  </a:cxn>
                  <a:cxn ang="0">
                    <a:pos x="4" y="23"/>
                  </a:cxn>
                  <a:cxn ang="0">
                    <a:pos x="4" y="26"/>
                  </a:cxn>
                  <a:cxn ang="0">
                    <a:pos x="0" y="26"/>
                  </a:cxn>
                  <a:cxn ang="0">
                    <a:pos x="0" y="30"/>
                  </a:cxn>
                  <a:cxn ang="0">
                    <a:pos x="0" y="30"/>
                  </a:cxn>
                  <a:cxn ang="0">
                    <a:pos x="0" y="30"/>
                  </a:cxn>
                </a:cxnLst>
                <a:rect l="0" t="0" r="r" b="b"/>
                <a:pathLst>
                  <a:path w="49" h="30">
                    <a:moveTo>
                      <a:pt x="0" y="30"/>
                    </a:moveTo>
                    <a:lnTo>
                      <a:pt x="7" y="30"/>
                    </a:lnTo>
                    <a:lnTo>
                      <a:pt x="11" y="26"/>
                    </a:lnTo>
                    <a:lnTo>
                      <a:pt x="14" y="25"/>
                    </a:lnTo>
                    <a:lnTo>
                      <a:pt x="21" y="28"/>
                    </a:lnTo>
                    <a:lnTo>
                      <a:pt x="25" y="28"/>
                    </a:lnTo>
                    <a:lnTo>
                      <a:pt x="25" y="21"/>
                    </a:lnTo>
                    <a:lnTo>
                      <a:pt x="30" y="21"/>
                    </a:lnTo>
                    <a:lnTo>
                      <a:pt x="32" y="16"/>
                    </a:lnTo>
                    <a:lnTo>
                      <a:pt x="40" y="9"/>
                    </a:lnTo>
                    <a:lnTo>
                      <a:pt x="49" y="9"/>
                    </a:lnTo>
                    <a:lnTo>
                      <a:pt x="47" y="5"/>
                    </a:lnTo>
                    <a:lnTo>
                      <a:pt x="44" y="0"/>
                    </a:lnTo>
                    <a:lnTo>
                      <a:pt x="39" y="0"/>
                    </a:lnTo>
                    <a:lnTo>
                      <a:pt x="32" y="5"/>
                    </a:lnTo>
                    <a:lnTo>
                      <a:pt x="30" y="5"/>
                    </a:lnTo>
                    <a:lnTo>
                      <a:pt x="28" y="5"/>
                    </a:lnTo>
                    <a:lnTo>
                      <a:pt x="25" y="5"/>
                    </a:lnTo>
                    <a:lnTo>
                      <a:pt x="21" y="5"/>
                    </a:lnTo>
                    <a:lnTo>
                      <a:pt x="18" y="9"/>
                    </a:lnTo>
                    <a:lnTo>
                      <a:pt x="14" y="5"/>
                    </a:lnTo>
                    <a:lnTo>
                      <a:pt x="7" y="5"/>
                    </a:lnTo>
                    <a:lnTo>
                      <a:pt x="4" y="5"/>
                    </a:lnTo>
                    <a:lnTo>
                      <a:pt x="0" y="11"/>
                    </a:lnTo>
                    <a:lnTo>
                      <a:pt x="0" y="12"/>
                    </a:lnTo>
                    <a:lnTo>
                      <a:pt x="0" y="18"/>
                    </a:lnTo>
                    <a:lnTo>
                      <a:pt x="0" y="21"/>
                    </a:lnTo>
                    <a:lnTo>
                      <a:pt x="0" y="21"/>
                    </a:lnTo>
                    <a:lnTo>
                      <a:pt x="4" y="23"/>
                    </a:lnTo>
                    <a:lnTo>
                      <a:pt x="4" y="26"/>
                    </a:lnTo>
                    <a:lnTo>
                      <a:pt x="0" y="26"/>
                    </a:lnTo>
                    <a:lnTo>
                      <a:pt x="0" y="30"/>
                    </a:lnTo>
                    <a:lnTo>
                      <a:pt x="0" y="30"/>
                    </a:lnTo>
                    <a:lnTo>
                      <a:pt x="0" y="3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97" name="Freeform 95">
                <a:extLst>
                  <a:ext uri="{FF2B5EF4-FFF2-40B4-BE49-F238E27FC236}">
                    <a16:creationId xmlns:a16="http://schemas.microsoft.com/office/drawing/2014/main" id="{03B7D83F-0258-845D-3EE9-94C79B1E5759}"/>
                  </a:ext>
                </a:extLst>
              </p:cNvPr>
              <p:cNvSpPr>
                <a:spLocks noEditPoints="1"/>
              </p:cNvSpPr>
              <p:nvPr/>
            </p:nvSpPr>
            <p:spPr bwMode="auto">
              <a:xfrm>
                <a:off x="4951386" y="3041648"/>
                <a:ext cx="236537" cy="233363"/>
              </a:xfrm>
              <a:custGeom>
                <a:avLst/>
                <a:gdLst/>
                <a:ahLst/>
                <a:cxnLst>
                  <a:cxn ang="0">
                    <a:pos x="87" y="12"/>
                  </a:cxn>
                  <a:cxn ang="0">
                    <a:pos x="55" y="15"/>
                  </a:cxn>
                  <a:cxn ang="0">
                    <a:pos x="14" y="38"/>
                  </a:cxn>
                  <a:cxn ang="0">
                    <a:pos x="26" y="73"/>
                  </a:cxn>
                  <a:cxn ang="0">
                    <a:pos x="50" y="80"/>
                  </a:cxn>
                  <a:cxn ang="0">
                    <a:pos x="36" y="81"/>
                  </a:cxn>
                  <a:cxn ang="0">
                    <a:pos x="36" y="106"/>
                  </a:cxn>
                  <a:cxn ang="0">
                    <a:pos x="52" y="116"/>
                  </a:cxn>
                  <a:cxn ang="0">
                    <a:pos x="55" y="97"/>
                  </a:cxn>
                  <a:cxn ang="0">
                    <a:pos x="64" y="95"/>
                  </a:cxn>
                  <a:cxn ang="0">
                    <a:pos x="76" y="90"/>
                  </a:cxn>
                  <a:cxn ang="0">
                    <a:pos x="54" y="69"/>
                  </a:cxn>
                  <a:cxn ang="0">
                    <a:pos x="59" y="60"/>
                  </a:cxn>
                  <a:cxn ang="0">
                    <a:pos x="47" y="33"/>
                  </a:cxn>
                  <a:cxn ang="0">
                    <a:pos x="64" y="40"/>
                  </a:cxn>
                  <a:cxn ang="0">
                    <a:pos x="73" y="36"/>
                  </a:cxn>
                  <a:cxn ang="0">
                    <a:pos x="78" y="20"/>
                  </a:cxn>
                  <a:cxn ang="0">
                    <a:pos x="109" y="17"/>
                  </a:cxn>
                  <a:cxn ang="0">
                    <a:pos x="73" y="133"/>
                  </a:cxn>
                  <a:cxn ang="0">
                    <a:pos x="92" y="147"/>
                  </a:cxn>
                  <a:cxn ang="0">
                    <a:pos x="118" y="139"/>
                  </a:cxn>
                  <a:cxn ang="0">
                    <a:pos x="99" y="133"/>
                  </a:cxn>
                  <a:cxn ang="0">
                    <a:pos x="78" y="133"/>
                  </a:cxn>
                  <a:cxn ang="0">
                    <a:pos x="73" y="133"/>
                  </a:cxn>
                  <a:cxn ang="0">
                    <a:pos x="0" y="50"/>
                  </a:cxn>
                  <a:cxn ang="0">
                    <a:pos x="19" y="69"/>
                  </a:cxn>
                  <a:cxn ang="0">
                    <a:pos x="17" y="73"/>
                  </a:cxn>
                  <a:cxn ang="0">
                    <a:pos x="17" y="81"/>
                  </a:cxn>
                  <a:cxn ang="0">
                    <a:pos x="17" y="78"/>
                  </a:cxn>
                  <a:cxn ang="0">
                    <a:pos x="24" y="90"/>
                  </a:cxn>
                  <a:cxn ang="0">
                    <a:pos x="132" y="128"/>
                  </a:cxn>
                  <a:cxn ang="0">
                    <a:pos x="132" y="137"/>
                  </a:cxn>
                  <a:cxn ang="0">
                    <a:pos x="149" y="114"/>
                  </a:cxn>
                  <a:cxn ang="0">
                    <a:pos x="141" y="127"/>
                  </a:cxn>
                  <a:cxn ang="0">
                    <a:pos x="118" y="114"/>
                  </a:cxn>
                  <a:cxn ang="0">
                    <a:pos x="125" y="92"/>
                  </a:cxn>
                  <a:cxn ang="0">
                    <a:pos x="118" y="90"/>
                  </a:cxn>
                  <a:cxn ang="0">
                    <a:pos x="106" y="73"/>
                  </a:cxn>
                  <a:cxn ang="0">
                    <a:pos x="109" y="57"/>
                  </a:cxn>
                  <a:cxn ang="0">
                    <a:pos x="109" y="60"/>
                  </a:cxn>
                  <a:cxn ang="0">
                    <a:pos x="106" y="60"/>
                  </a:cxn>
                  <a:cxn ang="0">
                    <a:pos x="97" y="31"/>
                  </a:cxn>
                  <a:cxn ang="0">
                    <a:pos x="90" y="43"/>
                  </a:cxn>
                  <a:cxn ang="0">
                    <a:pos x="83" y="27"/>
                  </a:cxn>
                  <a:cxn ang="0">
                    <a:pos x="69" y="60"/>
                  </a:cxn>
                  <a:cxn ang="0">
                    <a:pos x="62" y="60"/>
                  </a:cxn>
                  <a:cxn ang="0">
                    <a:pos x="85" y="66"/>
                  </a:cxn>
                  <a:cxn ang="0">
                    <a:pos x="113" y="95"/>
                  </a:cxn>
                  <a:cxn ang="0">
                    <a:pos x="82" y="114"/>
                  </a:cxn>
                  <a:cxn ang="0">
                    <a:pos x="83" y="102"/>
                  </a:cxn>
                  <a:cxn ang="0">
                    <a:pos x="82" y="97"/>
                  </a:cxn>
                  <a:cxn ang="0">
                    <a:pos x="95" y="102"/>
                  </a:cxn>
                  <a:cxn ang="0">
                    <a:pos x="104" y="102"/>
                  </a:cxn>
                  <a:cxn ang="0">
                    <a:pos x="101" y="97"/>
                  </a:cxn>
                  <a:cxn ang="0">
                    <a:pos x="95" y="94"/>
                  </a:cxn>
                  <a:cxn ang="0">
                    <a:pos x="87" y="88"/>
                  </a:cxn>
                  <a:cxn ang="0">
                    <a:pos x="71" y="69"/>
                  </a:cxn>
                  <a:cxn ang="0">
                    <a:pos x="82" y="83"/>
                  </a:cxn>
                  <a:cxn ang="0">
                    <a:pos x="73" y="74"/>
                  </a:cxn>
                  <a:cxn ang="0">
                    <a:pos x="55" y="66"/>
                  </a:cxn>
                  <a:cxn ang="0">
                    <a:pos x="61" y="121"/>
                  </a:cxn>
                  <a:cxn ang="0">
                    <a:pos x="61" y="114"/>
                  </a:cxn>
                </a:cxnLst>
                <a:rect l="0" t="0" r="r" b="b"/>
                <a:pathLst>
                  <a:path w="149" h="147">
                    <a:moveTo>
                      <a:pt x="111" y="0"/>
                    </a:moveTo>
                    <a:lnTo>
                      <a:pt x="109" y="0"/>
                    </a:lnTo>
                    <a:lnTo>
                      <a:pt x="106" y="3"/>
                    </a:lnTo>
                    <a:lnTo>
                      <a:pt x="106" y="7"/>
                    </a:lnTo>
                    <a:lnTo>
                      <a:pt x="106" y="10"/>
                    </a:lnTo>
                    <a:lnTo>
                      <a:pt x="106" y="12"/>
                    </a:lnTo>
                    <a:lnTo>
                      <a:pt x="97" y="12"/>
                    </a:lnTo>
                    <a:lnTo>
                      <a:pt x="94" y="14"/>
                    </a:lnTo>
                    <a:lnTo>
                      <a:pt x="90" y="12"/>
                    </a:lnTo>
                    <a:lnTo>
                      <a:pt x="87" y="12"/>
                    </a:lnTo>
                    <a:lnTo>
                      <a:pt x="85" y="14"/>
                    </a:lnTo>
                    <a:lnTo>
                      <a:pt x="82" y="14"/>
                    </a:lnTo>
                    <a:lnTo>
                      <a:pt x="82" y="10"/>
                    </a:lnTo>
                    <a:lnTo>
                      <a:pt x="76" y="10"/>
                    </a:lnTo>
                    <a:lnTo>
                      <a:pt x="73" y="10"/>
                    </a:lnTo>
                    <a:lnTo>
                      <a:pt x="71" y="14"/>
                    </a:lnTo>
                    <a:lnTo>
                      <a:pt x="64" y="14"/>
                    </a:lnTo>
                    <a:lnTo>
                      <a:pt x="61" y="14"/>
                    </a:lnTo>
                    <a:lnTo>
                      <a:pt x="57" y="14"/>
                    </a:lnTo>
                    <a:lnTo>
                      <a:pt x="55" y="15"/>
                    </a:lnTo>
                    <a:lnTo>
                      <a:pt x="52" y="15"/>
                    </a:lnTo>
                    <a:lnTo>
                      <a:pt x="49" y="17"/>
                    </a:lnTo>
                    <a:lnTo>
                      <a:pt x="40" y="17"/>
                    </a:lnTo>
                    <a:lnTo>
                      <a:pt x="36" y="19"/>
                    </a:lnTo>
                    <a:lnTo>
                      <a:pt x="36" y="20"/>
                    </a:lnTo>
                    <a:lnTo>
                      <a:pt x="31" y="22"/>
                    </a:lnTo>
                    <a:lnTo>
                      <a:pt x="24" y="27"/>
                    </a:lnTo>
                    <a:lnTo>
                      <a:pt x="24" y="33"/>
                    </a:lnTo>
                    <a:lnTo>
                      <a:pt x="21" y="36"/>
                    </a:lnTo>
                    <a:lnTo>
                      <a:pt x="14" y="38"/>
                    </a:lnTo>
                    <a:lnTo>
                      <a:pt x="14" y="43"/>
                    </a:lnTo>
                    <a:lnTo>
                      <a:pt x="12" y="48"/>
                    </a:lnTo>
                    <a:lnTo>
                      <a:pt x="9" y="48"/>
                    </a:lnTo>
                    <a:lnTo>
                      <a:pt x="9" y="50"/>
                    </a:lnTo>
                    <a:lnTo>
                      <a:pt x="9" y="55"/>
                    </a:lnTo>
                    <a:lnTo>
                      <a:pt x="16" y="59"/>
                    </a:lnTo>
                    <a:lnTo>
                      <a:pt x="19" y="64"/>
                    </a:lnTo>
                    <a:lnTo>
                      <a:pt x="21" y="64"/>
                    </a:lnTo>
                    <a:lnTo>
                      <a:pt x="21" y="66"/>
                    </a:lnTo>
                    <a:lnTo>
                      <a:pt x="26" y="73"/>
                    </a:lnTo>
                    <a:lnTo>
                      <a:pt x="28" y="78"/>
                    </a:lnTo>
                    <a:lnTo>
                      <a:pt x="29" y="78"/>
                    </a:lnTo>
                    <a:lnTo>
                      <a:pt x="33" y="74"/>
                    </a:lnTo>
                    <a:lnTo>
                      <a:pt x="35" y="78"/>
                    </a:lnTo>
                    <a:lnTo>
                      <a:pt x="40" y="78"/>
                    </a:lnTo>
                    <a:lnTo>
                      <a:pt x="40" y="78"/>
                    </a:lnTo>
                    <a:lnTo>
                      <a:pt x="45" y="78"/>
                    </a:lnTo>
                    <a:lnTo>
                      <a:pt x="47" y="80"/>
                    </a:lnTo>
                    <a:lnTo>
                      <a:pt x="50" y="78"/>
                    </a:lnTo>
                    <a:lnTo>
                      <a:pt x="50" y="80"/>
                    </a:lnTo>
                    <a:lnTo>
                      <a:pt x="54" y="80"/>
                    </a:lnTo>
                    <a:lnTo>
                      <a:pt x="55" y="81"/>
                    </a:lnTo>
                    <a:lnTo>
                      <a:pt x="59" y="81"/>
                    </a:lnTo>
                    <a:lnTo>
                      <a:pt x="55" y="83"/>
                    </a:lnTo>
                    <a:lnTo>
                      <a:pt x="54" y="87"/>
                    </a:lnTo>
                    <a:lnTo>
                      <a:pt x="52" y="85"/>
                    </a:lnTo>
                    <a:lnTo>
                      <a:pt x="49" y="83"/>
                    </a:lnTo>
                    <a:lnTo>
                      <a:pt x="42" y="78"/>
                    </a:lnTo>
                    <a:lnTo>
                      <a:pt x="40" y="80"/>
                    </a:lnTo>
                    <a:lnTo>
                      <a:pt x="36" y="81"/>
                    </a:lnTo>
                    <a:lnTo>
                      <a:pt x="33" y="80"/>
                    </a:lnTo>
                    <a:lnTo>
                      <a:pt x="31" y="83"/>
                    </a:lnTo>
                    <a:lnTo>
                      <a:pt x="29" y="85"/>
                    </a:lnTo>
                    <a:lnTo>
                      <a:pt x="28" y="87"/>
                    </a:lnTo>
                    <a:lnTo>
                      <a:pt x="31" y="92"/>
                    </a:lnTo>
                    <a:lnTo>
                      <a:pt x="35" y="94"/>
                    </a:lnTo>
                    <a:lnTo>
                      <a:pt x="40" y="97"/>
                    </a:lnTo>
                    <a:lnTo>
                      <a:pt x="40" y="100"/>
                    </a:lnTo>
                    <a:lnTo>
                      <a:pt x="36" y="102"/>
                    </a:lnTo>
                    <a:lnTo>
                      <a:pt x="36" y="106"/>
                    </a:lnTo>
                    <a:lnTo>
                      <a:pt x="40" y="107"/>
                    </a:lnTo>
                    <a:lnTo>
                      <a:pt x="42" y="109"/>
                    </a:lnTo>
                    <a:lnTo>
                      <a:pt x="45" y="107"/>
                    </a:lnTo>
                    <a:lnTo>
                      <a:pt x="42" y="106"/>
                    </a:lnTo>
                    <a:lnTo>
                      <a:pt x="45" y="102"/>
                    </a:lnTo>
                    <a:lnTo>
                      <a:pt x="45" y="107"/>
                    </a:lnTo>
                    <a:lnTo>
                      <a:pt x="50" y="109"/>
                    </a:lnTo>
                    <a:lnTo>
                      <a:pt x="50" y="111"/>
                    </a:lnTo>
                    <a:lnTo>
                      <a:pt x="50" y="114"/>
                    </a:lnTo>
                    <a:lnTo>
                      <a:pt x="52" y="116"/>
                    </a:lnTo>
                    <a:lnTo>
                      <a:pt x="52" y="111"/>
                    </a:lnTo>
                    <a:lnTo>
                      <a:pt x="54" y="107"/>
                    </a:lnTo>
                    <a:lnTo>
                      <a:pt x="57" y="107"/>
                    </a:lnTo>
                    <a:lnTo>
                      <a:pt x="59" y="111"/>
                    </a:lnTo>
                    <a:lnTo>
                      <a:pt x="64" y="114"/>
                    </a:lnTo>
                    <a:lnTo>
                      <a:pt x="61" y="111"/>
                    </a:lnTo>
                    <a:lnTo>
                      <a:pt x="62" y="107"/>
                    </a:lnTo>
                    <a:lnTo>
                      <a:pt x="61" y="106"/>
                    </a:lnTo>
                    <a:lnTo>
                      <a:pt x="57" y="100"/>
                    </a:lnTo>
                    <a:lnTo>
                      <a:pt x="55" y="97"/>
                    </a:lnTo>
                    <a:lnTo>
                      <a:pt x="55" y="95"/>
                    </a:lnTo>
                    <a:lnTo>
                      <a:pt x="57" y="95"/>
                    </a:lnTo>
                    <a:lnTo>
                      <a:pt x="62" y="97"/>
                    </a:lnTo>
                    <a:lnTo>
                      <a:pt x="61" y="97"/>
                    </a:lnTo>
                    <a:lnTo>
                      <a:pt x="62" y="100"/>
                    </a:lnTo>
                    <a:lnTo>
                      <a:pt x="64" y="97"/>
                    </a:lnTo>
                    <a:lnTo>
                      <a:pt x="68" y="97"/>
                    </a:lnTo>
                    <a:lnTo>
                      <a:pt x="68" y="97"/>
                    </a:lnTo>
                    <a:lnTo>
                      <a:pt x="64" y="97"/>
                    </a:lnTo>
                    <a:lnTo>
                      <a:pt x="64" y="95"/>
                    </a:lnTo>
                    <a:lnTo>
                      <a:pt x="64" y="95"/>
                    </a:lnTo>
                    <a:lnTo>
                      <a:pt x="62" y="94"/>
                    </a:lnTo>
                    <a:lnTo>
                      <a:pt x="62" y="92"/>
                    </a:lnTo>
                    <a:lnTo>
                      <a:pt x="59" y="88"/>
                    </a:lnTo>
                    <a:lnTo>
                      <a:pt x="62" y="87"/>
                    </a:lnTo>
                    <a:lnTo>
                      <a:pt x="64" y="87"/>
                    </a:lnTo>
                    <a:lnTo>
                      <a:pt x="68" y="85"/>
                    </a:lnTo>
                    <a:lnTo>
                      <a:pt x="71" y="88"/>
                    </a:lnTo>
                    <a:lnTo>
                      <a:pt x="73" y="90"/>
                    </a:lnTo>
                    <a:lnTo>
                      <a:pt x="76" y="90"/>
                    </a:lnTo>
                    <a:lnTo>
                      <a:pt x="76" y="88"/>
                    </a:lnTo>
                    <a:lnTo>
                      <a:pt x="73" y="85"/>
                    </a:lnTo>
                    <a:lnTo>
                      <a:pt x="73" y="80"/>
                    </a:lnTo>
                    <a:lnTo>
                      <a:pt x="73" y="78"/>
                    </a:lnTo>
                    <a:lnTo>
                      <a:pt x="64" y="73"/>
                    </a:lnTo>
                    <a:lnTo>
                      <a:pt x="62" y="73"/>
                    </a:lnTo>
                    <a:lnTo>
                      <a:pt x="61" y="69"/>
                    </a:lnTo>
                    <a:lnTo>
                      <a:pt x="59" y="73"/>
                    </a:lnTo>
                    <a:lnTo>
                      <a:pt x="57" y="69"/>
                    </a:lnTo>
                    <a:lnTo>
                      <a:pt x="54" y="69"/>
                    </a:lnTo>
                    <a:lnTo>
                      <a:pt x="50" y="64"/>
                    </a:lnTo>
                    <a:lnTo>
                      <a:pt x="54" y="64"/>
                    </a:lnTo>
                    <a:lnTo>
                      <a:pt x="55" y="64"/>
                    </a:lnTo>
                    <a:lnTo>
                      <a:pt x="55" y="60"/>
                    </a:lnTo>
                    <a:lnTo>
                      <a:pt x="52" y="60"/>
                    </a:lnTo>
                    <a:lnTo>
                      <a:pt x="54" y="57"/>
                    </a:lnTo>
                    <a:lnTo>
                      <a:pt x="54" y="55"/>
                    </a:lnTo>
                    <a:lnTo>
                      <a:pt x="57" y="57"/>
                    </a:lnTo>
                    <a:lnTo>
                      <a:pt x="59" y="59"/>
                    </a:lnTo>
                    <a:lnTo>
                      <a:pt x="59" y="60"/>
                    </a:lnTo>
                    <a:lnTo>
                      <a:pt x="59" y="60"/>
                    </a:lnTo>
                    <a:lnTo>
                      <a:pt x="61" y="60"/>
                    </a:lnTo>
                    <a:lnTo>
                      <a:pt x="62" y="57"/>
                    </a:lnTo>
                    <a:lnTo>
                      <a:pt x="59" y="55"/>
                    </a:lnTo>
                    <a:lnTo>
                      <a:pt x="54" y="48"/>
                    </a:lnTo>
                    <a:lnTo>
                      <a:pt x="52" y="47"/>
                    </a:lnTo>
                    <a:lnTo>
                      <a:pt x="50" y="43"/>
                    </a:lnTo>
                    <a:lnTo>
                      <a:pt x="47" y="40"/>
                    </a:lnTo>
                    <a:lnTo>
                      <a:pt x="49" y="38"/>
                    </a:lnTo>
                    <a:lnTo>
                      <a:pt x="47" y="33"/>
                    </a:lnTo>
                    <a:lnTo>
                      <a:pt x="50" y="27"/>
                    </a:lnTo>
                    <a:lnTo>
                      <a:pt x="54" y="27"/>
                    </a:lnTo>
                    <a:lnTo>
                      <a:pt x="55" y="33"/>
                    </a:lnTo>
                    <a:lnTo>
                      <a:pt x="52" y="33"/>
                    </a:lnTo>
                    <a:lnTo>
                      <a:pt x="54" y="33"/>
                    </a:lnTo>
                    <a:lnTo>
                      <a:pt x="59" y="36"/>
                    </a:lnTo>
                    <a:lnTo>
                      <a:pt x="59" y="40"/>
                    </a:lnTo>
                    <a:lnTo>
                      <a:pt x="62" y="41"/>
                    </a:lnTo>
                    <a:lnTo>
                      <a:pt x="68" y="41"/>
                    </a:lnTo>
                    <a:lnTo>
                      <a:pt x="64" y="40"/>
                    </a:lnTo>
                    <a:lnTo>
                      <a:pt x="62" y="38"/>
                    </a:lnTo>
                    <a:lnTo>
                      <a:pt x="62" y="36"/>
                    </a:lnTo>
                    <a:lnTo>
                      <a:pt x="68" y="36"/>
                    </a:lnTo>
                    <a:lnTo>
                      <a:pt x="69" y="40"/>
                    </a:lnTo>
                    <a:lnTo>
                      <a:pt x="73" y="41"/>
                    </a:lnTo>
                    <a:lnTo>
                      <a:pt x="73" y="38"/>
                    </a:lnTo>
                    <a:lnTo>
                      <a:pt x="71" y="36"/>
                    </a:lnTo>
                    <a:lnTo>
                      <a:pt x="68" y="36"/>
                    </a:lnTo>
                    <a:lnTo>
                      <a:pt x="69" y="33"/>
                    </a:lnTo>
                    <a:lnTo>
                      <a:pt x="73" y="36"/>
                    </a:lnTo>
                    <a:lnTo>
                      <a:pt x="76" y="36"/>
                    </a:lnTo>
                    <a:lnTo>
                      <a:pt x="76" y="36"/>
                    </a:lnTo>
                    <a:lnTo>
                      <a:pt x="73" y="33"/>
                    </a:lnTo>
                    <a:lnTo>
                      <a:pt x="71" y="33"/>
                    </a:lnTo>
                    <a:lnTo>
                      <a:pt x="68" y="27"/>
                    </a:lnTo>
                    <a:lnTo>
                      <a:pt x="69" y="24"/>
                    </a:lnTo>
                    <a:lnTo>
                      <a:pt x="73" y="27"/>
                    </a:lnTo>
                    <a:lnTo>
                      <a:pt x="76" y="24"/>
                    </a:lnTo>
                    <a:lnTo>
                      <a:pt x="76" y="20"/>
                    </a:lnTo>
                    <a:lnTo>
                      <a:pt x="78" y="20"/>
                    </a:lnTo>
                    <a:lnTo>
                      <a:pt x="82" y="24"/>
                    </a:lnTo>
                    <a:lnTo>
                      <a:pt x="85" y="24"/>
                    </a:lnTo>
                    <a:lnTo>
                      <a:pt x="88" y="20"/>
                    </a:lnTo>
                    <a:lnTo>
                      <a:pt x="88" y="19"/>
                    </a:lnTo>
                    <a:lnTo>
                      <a:pt x="90" y="19"/>
                    </a:lnTo>
                    <a:lnTo>
                      <a:pt x="92" y="20"/>
                    </a:lnTo>
                    <a:lnTo>
                      <a:pt x="101" y="20"/>
                    </a:lnTo>
                    <a:lnTo>
                      <a:pt x="106" y="22"/>
                    </a:lnTo>
                    <a:lnTo>
                      <a:pt x="109" y="22"/>
                    </a:lnTo>
                    <a:lnTo>
                      <a:pt x="109" y="17"/>
                    </a:lnTo>
                    <a:lnTo>
                      <a:pt x="109" y="14"/>
                    </a:lnTo>
                    <a:lnTo>
                      <a:pt x="115" y="10"/>
                    </a:lnTo>
                    <a:lnTo>
                      <a:pt x="115" y="7"/>
                    </a:lnTo>
                    <a:lnTo>
                      <a:pt x="111" y="5"/>
                    </a:lnTo>
                    <a:lnTo>
                      <a:pt x="111" y="0"/>
                    </a:lnTo>
                    <a:lnTo>
                      <a:pt x="111" y="0"/>
                    </a:lnTo>
                    <a:lnTo>
                      <a:pt x="111" y="0"/>
                    </a:lnTo>
                    <a:lnTo>
                      <a:pt x="111" y="0"/>
                    </a:lnTo>
                    <a:close/>
                    <a:moveTo>
                      <a:pt x="73" y="133"/>
                    </a:moveTo>
                    <a:lnTo>
                      <a:pt x="73" y="133"/>
                    </a:lnTo>
                    <a:lnTo>
                      <a:pt x="73" y="133"/>
                    </a:lnTo>
                    <a:lnTo>
                      <a:pt x="71" y="139"/>
                    </a:lnTo>
                    <a:lnTo>
                      <a:pt x="73" y="139"/>
                    </a:lnTo>
                    <a:lnTo>
                      <a:pt x="73" y="142"/>
                    </a:lnTo>
                    <a:lnTo>
                      <a:pt x="82" y="142"/>
                    </a:lnTo>
                    <a:lnTo>
                      <a:pt x="82" y="142"/>
                    </a:lnTo>
                    <a:lnTo>
                      <a:pt x="83" y="139"/>
                    </a:lnTo>
                    <a:lnTo>
                      <a:pt x="87" y="142"/>
                    </a:lnTo>
                    <a:lnTo>
                      <a:pt x="92" y="142"/>
                    </a:lnTo>
                    <a:lnTo>
                      <a:pt x="92" y="147"/>
                    </a:lnTo>
                    <a:lnTo>
                      <a:pt x="97" y="147"/>
                    </a:lnTo>
                    <a:lnTo>
                      <a:pt x="101" y="142"/>
                    </a:lnTo>
                    <a:lnTo>
                      <a:pt x="104" y="142"/>
                    </a:lnTo>
                    <a:lnTo>
                      <a:pt x="109" y="142"/>
                    </a:lnTo>
                    <a:lnTo>
                      <a:pt x="115" y="142"/>
                    </a:lnTo>
                    <a:lnTo>
                      <a:pt x="118" y="142"/>
                    </a:lnTo>
                    <a:lnTo>
                      <a:pt x="118" y="139"/>
                    </a:lnTo>
                    <a:lnTo>
                      <a:pt x="118" y="139"/>
                    </a:lnTo>
                    <a:lnTo>
                      <a:pt x="118" y="137"/>
                    </a:lnTo>
                    <a:lnTo>
                      <a:pt x="118" y="139"/>
                    </a:lnTo>
                    <a:lnTo>
                      <a:pt x="118" y="139"/>
                    </a:lnTo>
                    <a:lnTo>
                      <a:pt x="115" y="142"/>
                    </a:lnTo>
                    <a:lnTo>
                      <a:pt x="113" y="139"/>
                    </a:lnTo>
                    <a:lnTo>
                      <a:pt x="111" y="139"/>
                    </a:lnTo>
                    <a:lnTo>
                      <a:pt x="109" y="139"/>
                    </a:lnTo>
                    <a:lnTo>
                      <a:pt x="109" y="139"/>
                    </a:lnTo>
                    <a:lnTo>
                      <a:pt x="109" y="137"/>
                    </a:lnTo>
                    <a:lnTo>
                      <a:pt x="106" y="137"/>
                    </a:lnTo>
                    <a:lnTo>
                      <a:pt x="101" y="133"/>
                    </a:lnTo>
                    <a:lnTo>
                      <a:pt x="99" y="133"/>
                    </a:lnTo>
                    <a:lnTo>
                      <a:pt x="94" y="133"/>
                    </a:lnTo>
                    <a:lnTo>
                      <a:pt x="90" y="137"/>
                    </a:lnTo>
                    <a:lnTo>
                      <a:pt x="87" y="139"/>
                    </a:lnTo>
                    <a:lnTo>
                      <a:pt x="83" y="137"/>
                    </a:lnTo>
                    <a:lnTo>
                      <a:pt x="82" y="133"/>
                    </a:lnTo>
                    <a:lnTo>
                      <a:pt x="82" y="133"/>
                    </a:lnTo>
                    <a:lnTo>
                      <a:pt x="82" y="133"/>
                    </a:lnTo>
                    <a:lnTo>
                      <a:pt x="82" y="130"/>
                    </a:lnTo>
                    <a:lnTo>
                      <a:pt x="78" y="130"/>
                    </a:lnTo>
                    <a:lnTo>
                      <a:pt x="78" y="133"/>
                    </a:lnTo>
                    <a:lnTo>
                      <a:pt x="82" y="133"/>
                    </a:lnTo>
                    <a:lnTo>
                      <a:pt x="78" y="133"/>
                    </a:lnTo>
                    <a:lnTo>
                      <a:pt x="76" y="133"/>
                    </a:lnTo>
                    <a:lnTo>
                      <a:pt x="76" y="130"/>
                    </a:lnTo>
                    <a:lnTo>
                      <a:pt x="73" y="130"/>
                    </a:lnTo>
                    <a:lnTo>
                      <a:pt x="73" y="133"/>
                    </a:lnTo>
                    <a:lnTo>
                      <a:pt x="76" y="133"/>
                    </a:lnTo>
                    <a:lnTo>
                      <a:pt x="73" y="133"/>
                    </a:lnTo>
                    <a:lnTo>
                      <a:pt x="73" y="133"/>
                    </a:lnTo>
                    <a:lnTo>
                      <a:pt x="73" y="133"/>
                    </a:lnTo>
                    <a:lnTo>
                      <a:pt x="73" y="133"/>
                    </a:lnTo>
                    <a:close/>
                    <a:moveTo>
                      <a:pt x="3" y="47"/>
                    </a:moveTo>
                    <a:lnTo>
                      <a:pt x="3" y="50"/>
                    </a:lnTo>
                    <a:lnTo>
                      <a:pt x="7" y="54"/>
                    </a:lnTo>
                    <a:lnTo>
                      <a:pt x="9" y="54"/>
                    </a:lnTo>
                    <a:lnTo>
                      <a:pt x="9" y="55"/>
                    </a:lnTo>
                    <a:lnTo>
                      <a:pt x="9" y="55"/>
                    </a:lnTo>
                    <a:lnTo>
                      <a:pt x="3" y="55"/>
                    </a:lnTo>
                    <a:lnTo>
                      <a:pt x="3" y="52"/>
                    </a:lnTo>
                    <a:lnTo>
                      <a:pt x="0" y="50"/>
                    </a:lnTo>
                    <a:lnTo>
                      <a:pt x="0" y="50"/>
                    </a:lnTo>
                    <a:lnTo>
                      <a:pt x="0" y="48"/>
                    </a:lnTo>
                    <a:lnTo>
                      <a:pt x="3" y="47"/>
                    </a:lnTo>
                    <a:lnTo>
                      <a:pt x="3" y="47"/>
                    </a:lnTo>
                    <a:lnTo>
                      <a:pt x="3" y="47"/>
                    </a:lnTo>
                    <a:lnTo>
                      <a:pt x="3" y="47"/>
                    </a:lnTo>
                    <a:lnTo>
                      <a:pt x="3" y="47"/>
                    </a:lnTo>
                    <a:close/>
                    <a:moveTo>
                      <a:pt x="17" y="73"/>
                    </a:moveTo>
                    <a:lnTo>
                      <a:pt x="17" y="73"/>
                    </a:lnTo>
                    <a:lnTo>
                      <a:pt x="19" y="69"/>
                    </a:lnTo>
                    <a:lnTo>
                      <a:pt x="21" y="69"/>
                    </a:lnTo>
                    <a:lnTo>
                      <a:pt x="21" y="73"/>
                    </a:lnTo>
                    <a:lnTo>
                      <a:pt x="19" y="73"/>
                    </a:lnTo>
                    <a:lnTo>
                      <a:pt x="19" y="73"/>
                    </a:lnTo>
                    <a:lnTo>
                      <a:pt x="17" y="73"/>
                    </a:lnTo>
                    <a:lnTo>
                      <a:pt x="17" y="73"/>
                    </a:lnTo>
                    <a:lnTo>
                      <a:pt x="17" y="73"/>
                    </a:lnTo>
                    <a:lnTo>
                      <a:pt x="17" y="73"/>
                    </a:lnTo>
                    <a:close/>
                    <a:moveTo>
                      <a:pt x="17" y="78"/>
                    </a:moveTo>
                    <a:lnTo>
                      <a:pt x="17" y="73"/>
                    </a:lnTo>
                    <a:lnTo>
                      <a:pt x="19" y="74"/>
                    </a:lnTo>
                    <a:lnTo>
                      <a:pt x="21" y="78"/>
                    </a:lnTo>
                    <a:lnTo>
                      <a:pt x="21" y="80"/>
                    </a:lnTo>
                    <a:lnTo>
                      <a:pt x="22" y="80"/>
                    </a:lnTo>
                    <a:lnTo>
                      <a:pt x="22" y="81"/>
                    </a:lnTo>
                    <a:lnTo>
                      <a:pt x="22" y="83"/>
                    </a:lnTo>
                    <a:lnTo>
                      <a:pt x="22" y="85"/>
                    </a:lnTo>
                    <a:lnTo>
                      <a:pt x="19" y="83"/>
                    </a:lnTo>
                    <a:lnTo>
                      <a:pt x="17" y="83"/>
                    </a:lnTo>
                    <a:lnTo>
                      <a:pt x="17" y="81"/>
                    </a:lnTo>
                    <a:lnTo>
                      <a:pt x="17" y="80"/>
                    </a:lnTo>
                    <a:lnTo>
                      <a:pt x="17" y="83"/>
                    </a:lnTo>
                    <a:lnTo>
                      <a:pt x="16" y="83"/>
                    </a:lnTo>
                    <a:lnTo>
                      <a:pt x="14" y="81"/>
                    </a:lnTo>
                    <a:lnTo>
                      <a:pt x="14" y="78"/>
                    </a:lnTo>
                    <a:lnTo>
                      <a:pt x="16" y="78"/>
                    </a:lnTo>
                    <a:lnTo>
                      <a:pt x="17" y="78"/>
                    </a:lnTo>
                    <a:lnTo>
                      <a:pt x="17" y="78"/>
                    </a:lnTo>
                    <a:lnTo>
                      <a:pt x="17" y="78"/>
                    </a:lnTo>
                    <a:lnTo>
                      <a:pt x="17" y="78"/>
                    </a:lnTo>
                    <a:close/>
                    <a:moveTo>
                      <a:pt x="24" y="90"/>
                    </a:moveTo>
                    <a:lnTo>
                      <a:pt x="26" y="92"/>
                    </a:lnTo>
                    <a:lnTo>
                      <a:pt x="24" y="92"/>
                    </a:lnTo>
                    <a:lnTo>
                      <a:pt x="22" y="94"/>
                    </a:lnTo>
                    <a:lnTo>
                      <a:pt x="21" y="92"/>
                    </a:lnTo>
                    <a:lnTo>
                      <a:pt x="19" y="90"/>
                    </a:lnTo>
                    <a:lnTo>
                      <a:pt x="19" y="88"/>
                    </a:lnTo>
                    <a:lnTo>
                      <a:pt x="21" y="87"/>
                    </a:lnTo>
                    <a:lnTo>
                      <a:pt x="22" y="88"/>
                    </a:lnTo>
                    <a:lnTo>
                      <a:pt x="24" y="90"/>
                    </a:lnTo>
                    <a:lnTo>
                      <a:pt x="24" y="90"/>
                    </a:lnTo>
                    <a:lnTo>
                      <a:pt x="24" y="90"/>
                    </a:lnTo>
                    <a:lnTo>
                      <a:pt x="24" y="90"/>
                    </a:lnTo>
                    <a:close/>
                    <a:moveTo>
                      <a:pt x="132" y="128"/>
                    </a:moveTo>
                    <a:lnTo>
                      <a:pt x="132" y="128"/>
                    </a:lnTo>
                    <a:lnTo>
                      <a:pt x="132" y="127"/>
                    </a:lnTo>
                    <a:lnTo>
                      <a:pt x="132" y="128"/>
                    </a:lnTo>
                    <a:lnTo>
                      <a:pt x="132" y="128"/>
                    </a:lnTo>
                    <a:lnTo>
                      <a:pt x="132" y="128"/>
                    </a:lnTo>
                    <a:lnTo>
                      <a:pt x="132" y="128"/>
                    </a:lnTo>
                    <a:lnTo>
                      <a:pt x="132" y="128"/>
                    </a:lnTo>
                    <a:close/>
                    <a:moveTo>
                      <a:pt x="132" y="137"/>
                    </a:moveTo>
                    <a:lnTo>
                      <a:pt x="130" y="133"/>
                    </a:lnTo>
                    <a:lnTo>
                      <a:pt x="130" y="130"/>
                    </a:lnTo>
                    <a:lnTo>
                      <a:pt x="132" y="130"/>
                    </a:lnTo>
                    <a:lnTo>
                      <a:pt x="132" y="130"/>
                    </a:lnTo>
                    <a:lnTo>
                      <a:pt x="134" y="133"/>
                    </a:lnTo>
                    <a:lnTo>
                      <a:pt x="132" y="137"/>
                    </a:lnTo>
                    <a:lnTo>
                      <a:pt x="132" y="137"/>
                    </a:lnTo>
                    <a:lnTo>
                      <a:pt x="132" y="137"/>
                    </a:lnTo>
                    <a:lnTo>
                      <a:pt x="132" y="137"/>
                    </a:lnTo>
                    <a:lnTo>
                      <a:pt x="132" y="137"/>
                    </a:lnTo>
                    <a:close/>
                    <a:moveTo>
                      <a:pt x="141" y="127"/>
                    </a:moveTo>
                    <a:lnTo>
                      <a:pt x="137" y="127"/>
                    </a:lnTo>
                    <a:lnTo>
                      <a:pt x="141" y="123"/>
                    </a:lnTo>
                    <a:lnTo>
                      <a:pt x="141" y="123"/>
                    </a:lnTo>
                    <a:lnTo>
                      <a:pt x="141" y="121"/>
                    </a:lnTo>
                    <a:lnTo>
                      <a:pt x="142" y="118"/>
                    </a:lnTo>
                    <a:lnTo>
                      <a:pt x="146" y="116"/>
                    </a:lnTo>
                    <a:lnTo>
                      <a:pt x="149" y="114"/>
                    </a:lnTo>
                    <a:lnTo>
                      <a:pt x="149" y="116"/>
                    </a:lnTo>
                    <a:lnTo>
                      <a:pt x="148" y="118"/>
                    </a:lnTo>
                    <a:lnTo>
                      <a:pt x="148" y="120"/>
                    </a:lnTo>
                    <a:lnTo>
                      <a:pt x="146" y="121"/>
                    </a:lnTo>
                    <a:lnTo>
                      <a:pt x="146" y="123"/>
                    </a:lnTo>
                    <a:lnTo>
                      <a:pt x="146" y="123"/>
                    </a:lnTo>
                    <a:lnTo>
                      <a:pt x="142" y="125"/>
                    </a:lnTo>
                    <a:lnTo>
                      <a:pt x="142" y="127"/>
                    </a:lnTo>
                    <a:lnTo>
                      <a:pt x="141" y="127"/>
                    </a:lnTo>
                    <a:lnTo>
                      <a:pt x="141" y="127"/>
                    </a:lnTo>
                    <a:lnTo>
                      <a:pt x="141" y="127"/>
                    </a:lnTo>
                    <a:lnTo>
                      <a:pt x="141" y="127"/>
                    </a:lnTo>
                    <a:close/>
                    <a:moveTo>
                      <a:pt x="118" y="114"/>
                    </a:moveTo>
                    <a:lnTo>
                      <a:pt x="115" y="114"/>
                    </a:lnTo>
                    <a:lnTo>
                      <a:pt x="118" y="113"/>
                    </a:lnTo>
                    <a:lnTo>
                      <a:pt x="118" y="111"/>
                    </a:lnTo>
                    <a:lnTo>
                      <a:pt x="120" y="113"/>
                    </a:lnTo>
                    <a:lnTo>
                      <a:pt x="118" y="114"/>
                    </a:lnTo>
                    <a:lnTo>
                      <a:pt x="118" y="114"/>
                    </a:lnTo>
                    <a:lnTo>
                      <a:pt x="118" y="114"/>
                    </a:lnTo>
                    <a:lnTo>
                      <a:pt x="118" y="114"/>
                    </a:lnTo>
                    <a:lnTo>
                      <a:pt x="118" y="114"/>
                    </a:lnTo>
                    <a:lnTo>
                      <a:pt x="118" y="114"/>
                    </a:lnTo>
                    <a:close/>
                    <a:moveTo>
                      <a:pt x="118" y="90"/>
                    </a:moveTo>
                    <a:lnTo>
                      <a:pt x="120" y="88"/>
                    </a:lnTo>
                    <a:lnTo>
                      <a:pt x="121" y="88"/>
                    </a:lnTo>
                    <a:lnTo>
                      <a:pt x="123" y="90"/>
                    </a:lnTo>
                    <a:lnTo>
                      <a:pt x="123" y="90"/>
                    </a:lnTo>
                    <a:lnTo>
                      <a:pt x="125" y="90"/>
                    </a:lnTo>
                    <a:lnTo>
                      <a:pt x="125" y="92"/>
                    </a:lnTo>
                    <a:lnTo>
                      <a:pt x="123" y="92"/>
                    </a:lnTo>
                    <a:lnTo>
                      <a:pt x="123" y="94"/>
                    </a:lnTo>
                    <a:lnTo>
                      <a:pt x="121" y="94"/>
                    </a:lnTo>
                    <a:lnTo>
                      <a:pt x="120" y="92"/>
                    </a:lnTo>
                    <a:lnTo>
                      <a:pt x="118" y="92"/>
                    </a:lnTo>
                    <a:lnTo>
                      <a:pt x="115" y="92"/>
                    </a:lnTo>
                    <a:lnTo>
                      <a:pt x="118" y="90"/>
                    </a:lnTo>
                    <a:lnTo>
                      <a:pt x="118" y="90"/>
                    </a:lnTo>
                    <a:lnTo>
                      <a:pt x="118" y="90"/>
                    </a:lnTo>
                    <a:lnTo>
                      <a:pt x="118" y="90"/>
                    </a:lnTo>
                    <a:close/>
                    <a:moveTo>
                      <a:pt x="109" y="73"/>
                    </a:moveTo>
                    <a:lnTo>
                      <a:pt x="111" y="78"/>
                    </a:lnTo>
                    <a:lnTo>
                      <a:pt x="109" y="80"/>
                    </a:lnTo>
                    <a:lnTo>
                      <a:pt x="109" y="80"/>
                    </a:lnTo>
                    <a:lnTo>
                      <a:pt x="106" y="80"/>
                    </a:lnTo>
                    <a:lnTo>
                      <a:pt x="106" y="78"/>
                    </a:lnTo>
                    <a:lnTo>
                      <a:pt x="109" y="78"/>
                    </a:lnTo>
                    <a:lnTo>
                      <a:pt x="109" y="74"/>
                    </a:lnTo>
                    <a:lnTo>
                      <a:pt x="106" y="73"/>
                    </a:lnTo>
                    <a:lnTo>
                      <a:pt x="106" y="73"/>
                    </a:lnTo>
                    <a:lnTo>
                      <a:pt x="109" y="69"/>
                    </a:lnTo>
                    <a:lnTo>
                      <a:pt x="109" y="73"/>
                    </a:lnTo>
                    <a:lnTo>
                      <a:pt x="109" y="73"/>
                    </a:lnTo>
                    <a:lnTo>
                      <a:pt x="109" y="73"/>
                    </a:lnTo>
                    <a:lnTo>
                      <a:pt x="109" y="73"/>
                    </a:lnTo>
                    <a:lnTo>
                      <a:pt x="109" y="73"/>
                    </a:lnTo>
                    <a:close/>
                    <a:moveTo>
                      <a:pt x="106" y="60"/>
                    </a:moveTo>
                    <a:lnTo>
                      <a:pt x="104" y="60"/>
                    </a:lnTo>
                    <a:lnTo>
                      <a:pt x="106" y="57"/>
                    </a:lnTo>
                    <a:lnTo>
                      <a:pt x="109" y="57"/>
                    </a:lnTo>
                    <a:lnTo>
                      <a:pt x="109" y="55"/>
                    </a:lnTo>
                    <a:lnTo>
                      <a:pt x="115" y="55"/>
                    </a:lnTo>
                    <a:lnTo>
                      <a:pt x="115" y="55"/>
                    </a:lnTo>
                    <a:lnTo>
                      <a:pt x="115" y="57"/>
                    </a:lnTo>
                    <a:lnTo>
                      <a:pt x="115" y="57"/>
                    </a:lnTo>
                    <a:lnTo>
                      <a:pt x="115" y="60"/>
                    </a:lnTo>
                    <a:lnTo>
                      <a:pt x="115" y="64"/>
                    </a:lnTo>
                    <a:lnTo>
                      <a:pt x="111" y="64"/>
                    </a:lnTo>
                    <a:lnTo>
                      <a:pt x="109" y="64"/>
                    </a:lnTo>
                    <a:lnTo>
                      <a:pt x="109" y="60"/>
                    </a:lnTo>
                    <a:lnTo>
                      <a:pt x="111" y="60"/>
                    </a:lnTo>
                    <a:lnTo>
                      <a:pt x="111" y="59"/>
                    </a:lnTo>
                    <a:lnTo>
                      <a:pt x="109" y="59"/>
                    </a:lnTo>
                    <a:lnTo>
                      <a:pt x="109" y="60"/>
                    </a:lnTo>
                    <a:lnTo>
                      <a:pt x="109" y="60"/>
                    </a:lnTo>
                    <a:lnTo>
                      <a:pt x="106" y="60"/>
                    </a:lnTo>
                    <a:lnTo>
                      <a:pt x="106" y="60"/>
                    </a:lnTo>
                    <a:lnTo>
                      <a:pt x="106" y="60"/>
                    </a:lnTo>
                    <a:lnTo>
                      <a:pt x="106" y="60"/>
                    </a:lnTo>
                    <a:lnTo>
                      <a:pt x="106" y="60"/>
                    </a:lnTo>
                    <a:close/>
                    <a:moveTo>
                      <a:pt x="97" y="31"/>
                    </a:moveTo>
                    <a:lnTo>
                      <a:pt x="99" y="31"/>
                    </a:lnTo>
                    <a:lnTo>
                      <a:pt x="101" y="27"/>
                    </a:lnTo>
                    <a:lnTo>
                      <a:pt x="101" y="31"/>
                    </a:lnTo>
                    <a:lnTo>
                      <a:pt x="101" y="33"/>
                    </a:lnTo>
                    <a:lnTo>
                      <a:pt x="101" y="33"/>
                    </a:lnTo>
                    <a:lnTo>
                      <a:pt x="97" y="31"/>
                    </a:lnTo>
                    <a:lnTo>
                      <a:pt x="97" y="31"/>
                    </a:lnTo>
                    <a:lnTo>
                      <a:pt x="97" y="31"/>
                    </a:lnTo>
                    <a:lnTo>
                      <a:pt x="97" y="31"/>
                    </a:lnTo>
                    <a:close/>
                    <a:moveTo>
                      <a:pt x="90" y="40"/>
                    </a:moveTo>
                    <a:lnTo>
                      <a:pt x="92" y="40"/>
                    </a:lnTo>
                    <a:lnTo>
                      <a:pt x="94" y="40"/>
                    </a:lnTo>
                    <a:lnTo>
                      <a:pt x="95" y="38"/>
                    </a:lnTo>
                    <a:lnTo>
                      <a:pt x="97" y="40"/>
                    </a:lnTo>
                    <a:lnTo>
                      <a:pt x="95" y="41"/>
                    </a:lnTo>
                    <a:lnTo>
                      <a:pt x="95" y="45"/>
                    </a:lnTo>
                    <a:lnTo>
                      <a:pt x="92" y="45"/>
                    </a:lnTo>
                    <a:lnTo>
                      <a:pt x="92" y="45"/>
                    </a:lnTo>
                    <a:lnTo>
                      <a:pt x="90" y="43"/>
                    </a:lnTo>
                    <a:lnTo>
                      <a:pt x="88" y="40"/>
                    </a:lnTo>
                    <a:lnTo>
                      <a:pt x="90" y="40"/>
                    </a:lnTo>
                    <a:lnTo>
                      <a:pt x="90" y="40"/>
                    </a:lnTo>
                    <a:lnTo>
                      <a:pt x="90" y="40"/>
                    </a:lnTo>
                    <a:lnTo>
                      <a:pt x="90" y="40"/>
                    </a:lnTo>
                    <a:close/>
                    <a:moveTo>
                      <a:pt x="82" y="24"/>
                    </a:moveTo>
                    <a:lnTo>
                      <a:pt x="83" y="24"/>
                    </a:lnTo>
                    <a:lnTo>
                      <a:pt x="85" y="24"/>
                    </a:lnTo>
                    <a:lnTo>
                      <a:pt x="85" y="27"/>
                    </a:lnTo>
                    <a:lnTo>
                      <a:pt x="83" y="27"/>
                    </a:lnTo>
                    <a:lnTo>
                      <a:pt x="82" y="27"/>
                    </a:lnTo>
                    <a:lnTo>
                      <a:pt x="82" y="27"/>
                    </a:lnTo>
                    <a:lnTo>
                      <a:pt x="82" y="24"/>
                    </a:lnTo>
                    <a:lnTo>
                      <a:pt x="82" y="24"/>
                    </a:lnTo>
                    <a:lnTo>
                      <a:pt x="82" y="24"/>
                    </a:lnTo>
                    <a:lnTo>
                      <a:pt x="82" y="24"/>
                    </a:lnTo>
                    <a:close/>
                    <a:moveTo>
                      <a:pt x="64" y="60"/>
                    </a:moveTo>
                    <a:lnTo>
                      <a:pt x="68" y="60"/>
                    </a:lnTo>
                    <a:lnTo>
                      <a:pt x="69" y="60"/>
                    </a:lnTo>
                    <a:lnTo>
                      <a:pt x="69" y="60"/>
                    </a:lnTo>
                    <a:lnTo>
                      <a:pt x="69" y="64"/>
                    </a:lnTo>
                    <a:lnTo>
                      <a:pt x="64" y="60"/>
                    </a:lnTo>
                    <a:lnTo>
                      <a:pt x="64" y="60"/>
                    </a:lnTo>
                    <a:lnTo>
                      <a:pt x="64" y="60"/>
                    </a:lnTo>
                    <a:lnTo>
                      <a:pt x="64" y="60"/>
                    </a:lnTo>
                    <a:close/>
                    <a:moveTo>
                      <a:pt x="62" y="60"/>
                    </a:moveTo>
                    <a:lnTo>
                      <a:pt x="64" y="59"/>
                    </a:lnTo>
                    <a:lnTo>
                      <a:pt x="64" y="60"/>
                    </a:lnTo>
                    <a:lnTo>
                      <a:pt x="64" y="60"/>
                    </a:lnTo>
                    <a:lnTo>
                      <a:pt x="62" y="60"/>
                    </a:lnTo>
                    <a:lnTo>
                      <a:pt x="62" y="60"/>
                    </a:lnTo>
                    <a:lnTo>
                      <a:pt x="62" y="60"/>
                    </a:lnTo>
                    <a:lnTo>
                      <a:pt x="62" y="60"/>
                    </a:lnTo>
                    <a:close/>
                    <a:moveTo>
                      <a:pt x="82" y="64"/>
                    </a:moveTo>
                    <a:lnTo>
                      <a:pt x="83" y="64"/>
                    </a:lnTo>
                    <a:lnTo>
                      <a:pt x="85" y="64"/>
                    </a:lnTo>
                    <a:lnTo>
                      <a:pt x="87" y="64"/>
                    </a:lnTo>
                    <a:lnTo>
                      <a:pt x="87" y="69"/>
                    </a:lnTo>
                    <a:lnTo>
                      <a:pt x="85" y="69"/>
                    </a:lnTo>
                    <a:lnTo>
                      <a:pt x="85" y="66"/>
                    </a:lnTo>
                    <a:lnTo>
                      <a:pt x="83" y="66"/>
                    </a:lnTo>
                    <a:lnTo>
                      <a:pt x="82" y="64"/>
                    </a:lnTo>
                    <a:lnTo>
                      <a:pt x="82" y="64"/>
                    </a:lnTo>
                    <a:lnTo>
                      <a:pt x="82" y="64"/>
                    </a:lnTo>
                    <a:lnTo>
                      <a:pt x="82" y="64"/>
                    </a:lnTo>
                    <a:close/>
                    <a:moveTo>
                      <a:pt x="109" y="97"/>
                    </a:moveTo>
                    <a:lnTo>
                      <a:pt x="109" y="95"/>
                    </a:lnTo>
                    <a:lnTo>
                      <a:pt x="109" y="94"/>
                    </a:lnTo>
                    <a:lnTo>
                      <a:pt x="113" y="94"/>
                    </a:lnTo>
                    <a:lnTo>
                      <a:pt x="113" y="95"/>
                    </a:lnTo>
                    <a:lnTo>
                      <a:pt x="109" y="97"/>
                    </a:lnTo>
                    <a:lnTo>
                      <a:pt x="109" y="97"/>
                    </a:lnTo>
                    <a:lnTo>
                      <a:pt x="109" y="97"/>
                    </a:lnTo>
                    <a:lnTo>
                      <a:pt x="109" y="97"/>
                    </a:lnTo>
                    <a:close/>
                    <a:moveTo>
                      <a:pt x="82" y="114"/>
                    </a:moveTo>
                    <a:lnTo>
                      <a:pt x="83" y="111"/>
                    </a:lnTo>
                    <a:lnTo>
                      <a:pt x="85" y="111"/>
                    </a:lnTo>
                    <a:lnTo>
                      <a:pt x="85" y="113"/>
                    </a:lnTo>
                    <a:lnTo>
                      <a:pt x="83" y="114"/>
                    </a:lnTo>
                    <a:lnTo>
                      <a:pt x="82" y="114"/>
                    </a:lnTo>
                    <a:lnTo>
                      <a:pt x="82" y="114"/>
                    </a:lnTo>
                    <a:lnTo>
                      <a:pt x="82" y="114"/>
                    </a:lnTo>
                    <a:lnTo>
                      <a:pt x="82" y="114"/>
                    </a:lnTo>
                    <a:close/>
                    <a:moveTo>
                      <a:pt x="83" y="102"/>
                    </a:moveTo>
                    <a:lnTo>
                      <a:pt x="85" y="102"/>
                    </a:lnTo>
                    <a:lnTo>
                      <a:pt x="85" y="106"/>
                    </a:lnTo>
                    <a:lnTo>
                      <a:pt x="83" y="102"/>
                    </a:lnTo>
                    <a:lnTo>
                      <a:pt x="83" y="102"/>
                    </a:lnTo>
                    <a:lnTo>
                      <a:pt x="83" y="102"/>
                    </a:lnTo>
                    <a:lnTo>
                      <a:pt x="83" y="102"/>
                    </a:lnTo>
                    <a:close/>
                    <a:moveTo>
                      <a:pt x="82" y="100"/>
                    </a:moveTo>
                    <a:lnTo>
                      <a:pt x="82" y="97"/>
                    </a:lnTo>
                    <a:lnTo>
                      <a:pt x="83" y="97"/>
                    </a:lnTo>
                    <a:lnTo>
                      <a:pt x="83" y="100"/>
                    </a:lnTo>
                    <a:lnTo>
                      <a:pt x="83" y="100"/>
                    </a:lnTo>
                    <a:lnTo>
                      <a:pt x="82" y="100"/>
                    </a:lnTo>
                    <a:lnTo>
                      <a:pt x="82" y="100"/>
                    </a:lnTo>
                    <a:lnTo>
                      <a:pt x="82" y="100"/>
                    </a:lnTo>
                    <a:lnTo>
                      <a:pt x="82" y="100"/>
                    </a:lnTo>
                    <a:close/>
                    <a:moveTo>
                      <a:pt x="82" y="97"/>
                    </a:moveTo>
                    <a:lnTo>
                      <a:pt x="82" y="95"/>
                    </a:lnTo>
                    <a:lnTo>
                      <a:pt x="82" y="94"/>
                    </a:lnTo>
                    <a:lnTo>
                      <a:pt x="82" y="95"/>
                    </a:lnTo>
                    <a:lnTo>
                      <a:pt x="82" y="97"/>
                    </a:lnTo>
                    <a:lnTo>
                      <a:pt x="82" y="97"/>
                    </a:lnTo>
                    <a:lnTo>
                      <a:pt x="82" y="97"/>
                    </a:lnTo>
                    <a:lnTo>
                      <a:pt x="82" y="97"/>
                    </a:lnTo>
                    <a:close/>
                    <a:moveTo>
                      <a:pt x="97" y="106"/>
                    </a:moveTo>
                    <a:lnTo>
                      <a:pt x="95" y="106"/>
                    </a:lnTo>
                    <a:lnTo>
                      <a:pt x="95" y="102"/>
                    </a:lnTo>
                    <a:lnTo>
                      <a:pt x="97" y="102"/>
                    </a:lnTo>
                    <a:lnTo>
                      <a:pt x="99" y="106"/>
                    </a:lnTo>
                    <a:lnTo>
                      <a:pt x="97" y="106"/>
                    </a:lnTo>
                    <a:lnTo>
                      <a:pt x="97" y="106"/>
                    </a:lnTo>
                    <a:lnTo>
                      <a:pt x="97" y="106"/>
                    </a:lnTo>
                    <a:lnTo>
                      <a:pt x="97" y="106"/>
                    </a:lnTo>
                    <a:close/>
                    <a:moveTo>
                      <a:pt x="101" y="106"/>
                    </a:moveTo>
                    <a:lnTo>
                      <a:pt x="101" y="102"/>
                    </a:lnTo>
                    <a:lnTo>
                      <a:pt x="101" y="102"/>
                    </a:lnTo>
                    <a:lnTo>
                      <a:pt x="104" y="102"/>
                    </a:lnTo>
                    <a:lnTo>
                      <a:pt x="104" y="102"/>
                    </a:lnTo>
                    <a:lnTo>
                      <a:pt x="101" y="106"/>
                    </a:lnTo>
                    <a:lnTo>
                      <a:pt x="101" y="106"/>
                    </a:lnTo>
                    <a:lnTo>
                      <a:pt x="101" y="106"/>
                    </a:lnTo>
                    <a:lnTo>
                      <a:pt x="101" y="106"/>
                    </a:lnTo>
                    <a:lnTo>
                      <a:pt x="101" y="106"/>
                    </a:lnTo>
                    <a:close/>
                    <a:moveTo>
                      <a:pt x="101" y="97"/>
                    </a:moveTo>
                    <a:lnTo>
                      <a:pt x="101" y="97"/>
                    </a:lnTo>
                    <a:lnTo>
                      <a:pt x="101" y="97"/>
                    </a:lnTo>
                    <a:lnTo>
                      <a:pt x="101" y="97"/>
                    </a:lnTo>
                    <a:lnTo>
                      <a:pt x="101" y="97"/>
                    </a:lnTo>
                    <a:lnTo>
                      <a:pt x="101" y="97"/>
                    </a:lnTo>
                    <a:lnTo>
                      <a:pt x="101" y="97"/>
                    </a:lnTo>
                    <a:close/>
                    <a:moveTo>
                      <a:pt x="95" y="94"/>
                    </a:moveTo>
                    <a:lnTo>
                      <a:pt x="97" y="94"/>
                    </a:lnTo>
                    <a:lnTo>
                      <a:pt x="99" y="95"/>
                    </a:lnTo>
                    <a:lnTo>
                      <a:pt x="99" y="97"/>
                    </a:lnTo>
                    <a:lnTo>
                      <a:pt x="97" y="95"/>
                    </a:lnTo>
                    <a:lnTo>
                      <a:pt x="95" y="94"/>
                    </a:lnTo>
                    <a:lnTo>
                      <a:pt x="95" y="94"/>
                    </a:lnTo>
                    <a:lnTo>
                      <a:pt x="95" y="94"/>
                    </a:lnTo>
                    <a:lnTo>
                      <a:pt x="95" y="94"/>
                    </a:lnTo>
                    <a:close/>
                    <a:moveTo>
                      <a:pt x="87" y="87"/>
                    </a:moveTo>
                    <a:lnTo>
                      <a:pt x="88" y="87"/>
                    </a:lnTo>
                    <a:lnTo>
                      <a:pt x="90" y="88"/>
                    </a:lnTo>
                    <a:lnTo>
                      <a:pt x="94" y="92"/>
                    </a:lnTo>
                    <a:lnTo>
                      <a:pt x="94" y="94"/>
                    </a:lnTo>
                    <a:lnTo>
                      <a:pt x="92" y="94"/>
                    </a:lnTo>
                    <a:lnTo>
                      <a:pt x="88" y="90"/>
                    </a:lnTo>
                    <a:lnTo>
                      <a:pt x="87" y="88"/>
                    </a:lnTo>
                    <a:lnTo>
                      <a:pt x="87" y="87"/>
                    </a:lnTo>
                    <a:lnTo>
                      <a:pt x="87" y="87"/>
                    </a:lnTo>
                    <a:lnTo>
                      <a:pt x="87" y="87"/>
                    </a:lnTo>
                    <a:lnTo>
                      <a:pt x="87" y="87"/>
                    </a:lnTo>
                    <a:close/>
                    <a:moveTo>
                      <a:pt x="55" y="66"/>
                    </a:moveTo>
                    <a:lnTo>
                      <a:pt x="57" y="64"/>
                    </a:lnTo>
                    <a:lnTo>
                      <a:pt x="62" y="64"/>
                    </a:lnTo>
                    <a:lnTo>
                      <a:pt x="64" y="66"/>
                    </a:lnTo>
                    <a:lnTo>
                      <a:pt x="68" y="66"/>
                    </a:lnTo>
                    <a:lnTo>
                      <a:pt x="71" y="69"/>
                    </a:lnTo>
                    <a:lnTo>
                      <a:pt x="71" y="69"/>
                    </a:lnTo>
                    <a:lnTo>
                      <a:pt x="73" y="69"/>
                    </a:lnTo>
                    <a:lnTo>
                      <a:pt x="73" y="69"/>
                    </a:lnTo>
                    <a:lnTo>
                      <a:pt x="76" y="73"/>
                    </a:lnTo>
                    <a:lnTo>
                      <a:pt x="78" y="74"/>
                    </a:lnTo>
                    <a:lnTo>
                      <a:pt x="78" y="78"/>
                    </a:lnTo>
                    <a:lnTo>
                      <a:pt x="78" y="78"/>
                    </a:lnTo>
                    <a:lnTo>
                      <a:pt x="78" y="81"/>
                    </a:lnTo>
                    <a:lnTo>
                      <a:pt x="82" y="83"/>
                    </a:lnTo>
                    <a:lnTo>
                      <a:pt x="82" y="83"/>
                    </a:lnTo>
                    <a:lnTo>
                      <a:pt x="85" y="83"/>
                    </a:lnTo>
                    <a:lnTo>
                      <a:pt x="83" y="87"/>
                    </a:lnTo>
                    <a:lnTo>
                      <a:pt x="82" y="87"/>
                    </a:lnTo>
                    <a:lnTo>
                      <a:pt x="82" y="87"/>
                    </a:lnTo>
                    <a:lnTo>
                      <a:pt x="78" y="85"/>
                    </a:lnTo>
                    <a:lnTo>
                      <a:pt x="76" y="83"/>
                    </a:lnTo>
                    <a:lnTo>
                      <a:pt x="78" y="81"/>
                    </a:lnTo>
                    <a:lnTo>
                      <a:pt x="76" y="80"/>
                    </a:lnTo>
                    <a:lnTo>
                      <a:pt x="73" y="78"/>
                    </a:lnTo>
                    <a:lnTo>
                      <a:pt x="73" y="74"/>
                    </a:lnTo>
                    <a:lnTo>
                      <a:pt x="73" y="74"/>
                    </a:lnTo>
                    <a:lnTo>
                      <a:pt x="69" y="73"/>
                    </a:lnTo>
                    <a:lnTo>
                      <a:pt x="68" y="73"/>
                    </a:lnTo>
                    <a:lnTo>
                      <a:pt x="64" y="73"/>
                    </a:lnTo>
                    <a:lnTo>
                      <a:pt x="64" y="69"/>
                    </a:lnTo>
                    <a:lnTo>
                      <a:pt x="62" y="69"/>
                    </a:lnTo>
                    <a:lnTo>
                      <a:pt x="61" y="69"/>
                    </a:lnTo>
                    <a:lnTo>
                      <a:pt x="59" y="66"/>
                    </a:lnTo>
                    <a:lnTo>
                      <a:pt x="57" y="66"/>
                    </a:lnTo>
                    <a:lnTo>
                      <a:pt x="55" y="66"/>
                    </a:lnTo>
                    <a:lnTo>
                      <a:pt x="55" y="66"/>
                    </a:lnTo>
                    <a:lnTo>
                      <a:pt x="55" y="66"/>
                    </a:lnTo>
                    <a:lnTo>
                      <a:pt x="55" y="66"/>
                    </a:lnTo>
                    <a:close/>
                    <a:moveTo>
                      <a:pt x="61" y="118"/>
                    </a:moveTo>
                    <a:lnTo>
                      <a:pt x="61" y="116"/>
                    </a:lnTo>
                    <a:lnTo>
                      <a:pt x="61" y="120"/>
                    </a:lnTo>
                    <a:lnTo>
                      <a:pt x="62" y="121"/>
                    </a:lnTo>
                    <a:lnTo>
                      <a:pt x="62" y="123"/>
                    </a:lnTo>
                    <a:lnTo>
                      <a:pt x="61" y="123"/>
                    </a:lnTo>
                    <a:lnTo>
                      <a:pt x="61" y="121"/>
                    </a:lnTo>
                    <a:lnTo>
                      <a:pt x="59" y="120"/>
                    </a:lnTo>
                    <a:lnTo>
                      <a:pt x="61" y="118"/>
                    </a:lnTo>
                    <a:lnTo>
                      <a:pt x="61" y="118"/>
                    </a:lnTo>
                    <a:lnTo>
                      <a:pt x="61" y="118"/>
                    </a:lnTo>
                    <a:lnTo>
                      <a:pt x="61" y="118"/>
                    </a:lnTo>
                    <a:close/>
                    <a:moveTo>
                      <a:pt x="61" y="114"/>
                    </a:moveTo>
                    <a:lnTo>
                      <a:pt x="61" y="114"/>
                    </a:lnTo>
                    <a:lnTo>
                      <a:pt x="59" y="114"/>
                    </a:lnTo>
                    <a:lnTo>
                      <a:pt x="61" y="114"/>
                    </a:lnTo>
                    <a:lnTo>
                      <a:pt x="61" y="114"/>
                    </a:lnTo>
                    <a:lnTo>
                      <a:pt x="61" y="11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98" name="Freeform 96">
                <a:extLst>
                  <a:ext uri="{FF2B5EF4-FFF2-40B4-BE49-F238E27FC236}">
                    <a16:creationId xmlns:a16="http://schemas.microsoft.com/office/drawing/2014/main" id="{5BEEB281-3AB0-F722-A090-133917AA2D49}"/>
                  </a:ext>
                </a:extLst>
              </p:cNvPr>
              <p:cNvSpPr>
                <a:spLocks noEditPoints="1"/>
              </p:cNvSpPr>
              <p:nvPr/>
            </p:nvSpPr>
            <p:spPr bwMode="auto">
              <a:xfrm>
                <a:off x="5853081" y="3516311"/>
                <a:ext cx="201612" cy="284162"/>
              </a:xfrm>
              <a:custGeom>
                <a:avLst/>
                <a:gdLst/>
                <a:ahLst/>
                <a:cxnLst>
                  <a:cxn ang="0">
                    <a:pos x="50" y="116"/>
                  </a:cxn>
                  <a:cxn ang="0">
                    <a:pos x="50" y="66"/>
                  </a:cxn>
                  <a:cxn ang="0">
                    <a:pos x="68" y="21"/>
                  </a:cxn>
                  <a:cxn ang="0">
                    <a:pos x="73" y="38"/>
                  </a:cxn>
                  <a:cxn ang="0">
                    <a:pos x="83" y="48"/>
                  </a:cxn>
                  <a:cxn ang="0">
                    <a:pos x="90" y="48"/>
                  </a:cxn>
                  <a:cxn ang="0">
                    <a:pos x="99" y="50"/>
                  </a:cxn>
                  <a:cxn ang="0">
                    <a:pos x="108" y="50"/>
                  </a:cxn>
                  <a:cxn ang="0">
                    <a:pos x="113" y="61"/>
                  </a:cxn>
                  <a:cxn ang="0">
                    <a:pos x="118" y="66"/>
                  </a:cxn>
                  <a:cxn ang="0">
                    <a:pos x="127" y="71"/>
                  </a:cxn>
                  <a:cxn ang="0">
                    <a:pos x="127" y="76"/>
                  </a:cxn>
                  <a:cxn ang="0">
                    <a:pos x="127" y="83"/>
                  </a:cxn>
                  <a:cxn ang="0">
                    <a:pos x="118" y="94"/>
                  </a:cxn>
                  <a:cxn ang="0">
                    <a:pos x="113" y="102"/>
                  </a:cxn>
                  <a:cxn ang="0">
                    <a:pos x="110" y="111"/>
                  </a:cxn>
                  <a:cxn ang="0">
                    <a:pos x="108" y="109"/>
                  </a:cxn>
                  <a:cxn ang="0">
                    <a:pos x="108" y="106"/>
                  </a:cxn>
                  <a:cxn ang="0">
                    <a:pos x="103" y="107"/>
                  </a:cxn>
                  <a:cxn ang="0">
                    <a:pos x="101" y="111"/>
                  </a:cxn>
                  <a:cxn ang="0">
                    <a:pos x="99" y="113"/>
                  </a:cxn>
                  <a:cxn ang="0">
                    <a:pos x="96" y="121"/>
                  </a:cxn>
                  <a:cxn ang="0">
                    <a:pos x="96" y="125"/>
                  </a:cxn>
                  <a:cxn ang="0">
                    <a:pos x="96" y="128"/>
                  </a:cxn>
                  <a:cxn ang="0">
                    <a:pos x="101" y="135"/>
                  </a:cxn>
                  <a:cxn ang="0">
                    <a:pos x="92" y="139"/>
                  </a:cxn>
                  <a:cxn ang="0">
                    <a:pos x="87" y="139"/>
                  </a:cxn>
                  <a:cxn ang="0">
                    <a:pos x="77" y="147"/>
                  </a:cxn>
                  <a:cxn ang="0">
                    <a:pos x="77" y="153"/>
                  </a:cxn>
                  <a:cxn ang="0">
                    <a:pos x="71" y="156"/>
                  </a:cxn>
                  <a:cxn ang="0">
                    <a:pos x="61" y="156"/>
                  </a:cxn>
                  <a:cxn ang="0">
                    <a:pos x="56" y="160"/>
                  </a:cxn>
                  <a:cxn ang="0">
                    <a:pos x="57" y="165"/>
                  </a:cxn>
                  <a:cxn ang="0">
                    <a:pos x="57" y="168"/>
                  </a:cxn>
                  <a:cxn ang="0">
                    <a:pos x="57" y="168"/>
                  </a:cxn>
                  <a:cxn ang="0">
                    <a:pos x="50" y="175"/>
                  </a:cxn>
                  <a:cxn ang="0">
                    <a:pos x="45" y="172"/>
                  </a:cxn>
                  <a:cxn ang="0">
                    <a:pos x="37" y="175"/>
                  </a:cxn>
                  <a:cxn ang="0">
                    <a:pos x="31" y="179"/>
                  </a:cxn>
                  <a:cxn ang="0">
                    <a:pos x="26" y="179"/>
                  </a:cxn>
                  <a:cxn ang="0">
                    <a:pos x="14" y="168"/>
                  </a:cxn>
                  <a:cxn ang="0">
                    <a:pos x="0" y="141"/>
                  </a:cxn>
                  <a:cxn ang="0">
                    <a:pos x="4" y="132"/>
                  </a:cxn>
                  <a:cxn ang="0">
                    <a:pos x="4" y="132"/>
                  </a:cxn>
                  <a:cxn ang="0">
                    <a:pos x="64" y="10"/>
                  </a:cxn>
                  <a:cxn ang="0">
                    <a:pos x="66" y="3"/>
                  </a:cxn>
                  <a:cxn ang="0">
                    <a:pos x="66" y="1"/>
                  </a:cxn>
                  <a:cxn ang="0">
                    <a:pos x="66" y="0"/>
                  </a:cxn>
                  <a:cxn ang="0">
                    <a:pos x="64" y="0"/>
                  </a:cxn>
                  <a:cxn ang="0">
                    <a:pos x="63" y="0"/>
                  </a:cxn>
                  <a:cxn ang="0">
                    <a:pos x="61" y="3"/>
                  </a:cxn>
                  <a:cxn ang="0">
                    <a:pos x="59" y="7"/>
                  </a:cxn>
                  <a:cxn ang="0">
                    <a:pos x="61" y="7"/>
                  </a:cxn>
                  <a:cxn ang="0">
                    <a:pos x="64" y="15"/>
                  </a:cxn>
                  <a:cxn ang="0">
                    <a:pos x="64" y="15"/>
                  </a:cxn>
                </a:cxnLst>
                <a:rect l="0" t="0" r="r" b="b"/>
                <a:pathLst>
                  <a:path w="127" h="179">
                    <a:moveTo>
                      <a:pt x="4" y="132"/>
                    </a:moveTo>
                    <a:lnTo>
                      <a:pt x="50" y="116"/>
                    </a:lnTo>
                    <a:lnTo>
                      <a:pt x="54" y="81"/>
                    </a:lnTo>
                    <a:lnTo>
                      <a:pt x="50" y="66"/>
                    </a:lnTo>
                    <a:lnTo>
                      <a:pt x="64" y="22"/>
                    </a:lnTo>
                    <a:lnTo>
                      <a:pt x="68" y="21"/>
                    </a:lnTo>
                    <a:lnTo>
                      <a:pt x="68" y="33"/>
                    </a:lnTo>
                    <a:lnTo>
                      <a:pt x="73" y="38"/>
                    </a:lnTo>
                    <a:lnTo>
                      <a:pt x="73" y="40"/>
                    </a:lnTo>
                    <a:lnTo>
                      <a:pt x="83" y="48"/>
                    </a:lnTo>
                    <a:lnTo>
                      <a:pt x="87" y="50"/>
                    </a:lnTo>
                    <a:lnTo>
                      <a:pt x="90" y="48"/>
                    </a:lnTo>
                    <a:lnTo>
                      <a:pt x="94" y="48"/>
                    </a:lnTo>
                    <a:lnTo>
                      <a:pt x="99" y="50"/>
                    </a:lnTo>
                    <a:lnTo>
                      <a:pt x="104" y="48"/>
                    </a:lnTo>
                    <a:lnTo>
                      <a:pt x="108" y="50"/>
                    </a:lnTo>
                    <a:lnTo>
                      <a:pt x="111" y="55"/>
                    </a:lnTo>
                    <a:lnTo>
                      <a:pt x="113" y="61"/>
                    </a:lnTo>
                    <a:lnTo>
                      <a:pt x="116" y="62"/>
                    </a:lnTo>
                    <a:lnTo>
                      <a:pt x="118" y="66"/>
                    </a:lnTo>
                    <a:lnTo>
                      <a:pt x="123" y="71"/>
                    </a:lnTo>
                    <a:lnTo>
                      <a:pt x="127" y="71"/>
                    </a:lnTo>
                    <a:lnTo>
                      <a:pt x="127" y="73"/>
                    </a:lnTo>
                    <a:lnTo>
                      <a:pt x="127" y="76"/>
                    </a:lnTo>
                    <a:lnTo>
                      <a:pt x="127" y="80"/>
                    </a:lnTo>
                    <a:lnTo>
                      <a:pt x="127" y="83"/>
                    </a:lnTo>
                    <a:lnTo>
                      <a:pt x="127" y="85"/>
                    </a:lnTo>
                    <a:lnTo>
                      <a:pt x="118" y="94"/>
                    </a:lnTo>
                    <a:lnTo>
                      <a:pt x="115" y="99"/>
                    </a:lnTo>
                    <a:lnTo>
                      <a:pt x="113" y="102"/>
                    </a:lnTo>
                    <a:lnTo>
                      <a:pt x="111" y="104"/>
                    </a:lnTo>
                    <a:lnTo>
                      <a:pt x="110" y="111"/>
                    </a:lnTo>
                    <a:lnTo>
                      <a:pt x="108" y="111"/>
                    </a:lnTo>
                    <a:lnTo>
                      <a:pt x="108" y="109"/>
                    </a:lnTo>
                    <a:lnTo>
                      <a:pt x="108" y="107"/>
                    </a:lnTo>
                    <a:lnTo>
                      <a:pt x="108" y="106"/>
                    </a:lnTo>
                    <a:lnTo>
                      <a:pt x="104" y="106"/>
                    </a:lnTo>
                    <a:lnTo>
                      <a:pt x="103" y="107"/>
                    </a:lnTo>
                    <a:lnTo>
                      <a:pt x="101" y="111"/>
                    </a:lnTo>
                    <a:lnTo>
                      <a:pt x="101" y="111"/>
                    </a:lnTo>
                    <a:lnTo>
                      <a:pt x="101" y="113"/>
                    </a:lnTo>
                    <a:lnTo>
                      <a:pt x="99" y="113"/>
                    </a:lnTo>
                    <a:lnTo>
                      <a:pt x="96" y="120"/>
                    </a:lnTo>
                    <a:lnTo>
                      <a:pt x="96" y="121"/>
                    </a:lnTo>
                    <a:lnTo>
                      <a:pt x="96" y="125"/>
                    </a:lnTo>
                    <a:lnTo>
                      <a:pt x="96" y="125"/>
                    </a:lnTo>
                    <a:lnTo>
                      <a:pt x="99" y="128"/>
                    </a:lnTo>
                    <a:lnTo>
                      <a:pt x="96" y="128"/>
                    </a:lnTo>
                    <a:lnTo>
                      <a:pt x="99" y="134"/>
                    </a:lnTo>
                    <a:lnTo>
                      <a:pt x="101" y="135"/>
                    </a:lnTo>
                    <a:lnTo>
                      <a:pt x="99" y="137"/>
                    </a:lnTo>
                    <a:lnTo>
                      <a:pt x="92" y="139"/>
                    </a:lnTo>
                    <a:lnTo>
                      <a:pt x="90" y="139"/>
                    </a:lnTo>
                    <a:lnTo>
                      <a:pt x="87" y="139"/>
                    </a:lnTo>
                    <a:lnTo>
                      <a:pt x="83" y="139"/>
                    </a:lnTo>
                    <a:lnTo>
                      <a:pt x="77" y="147"/>
                    </a:lnTo>
                    <a:lnTo>
                      <a:pt x="77" y="153"/>
                    </a:lnTo>
                    <a:lnTo>
                      <a:pt x="77" y="153"/>
                    </a:lnTo>
                    <a:lnTo>
                      <a:pt x="73" y="156"/>
                    </a:lnTo>
                    <a:lnTo>
                      <a:pt x="71" y="156"/>
                    </a:lnTo>
                    <a:lnTo>
                      <a:pt x="66" y="156"/>
                    </a:lnTo>
                    <a:lnTo>
                      <a:pt x="61" y="156"/>
                    </a:lnTo>
                    <a:lnTo>
                      <a:pt x="59" y="158"/>
                    </a:lnTo>
                    <a:lnTo>
                      <a:pt x="56" y="160"/>
                    </a:lnTo>
                    <a:lnTo>
                      <a:pt x="57" y="161"/>
                    </a:lnTo>
                    <a:lnTo>
                      <a:pt x="57" y="165"/>
                    </a:lnTo>
                    <a:lnTo>
                      <a:pt x="59" y="165"/>
                    </a:lnTo>
                    <a:lnTo>
                      <a:pt x="57" y="168"/>
                    </a:lnTo>
                    <a:lnTo>
                      <a:pt x="57" y="168"/>
                    </a:lnTo>
                    <a:lnTo>
                      <a:pt x="57" y="168"/>
                    </a:lnTo>
                    <a:lnTo>
                      <a:pt x="54" y="175"/>
                    </a:lnTo>
                    <a:lnTo>
                      <a:pt x="50" y="175"/>
                    </a:lnTo>
                    <a:lnTo>
                      <a:pt x="50" y="172"/>
                    </a:lnTo>
                    <a:lnTo>
                      <a:pt x="45" y="172"/>
                    </a:lnTo>
                    <a:lnTo>
                      <a:pt x="43" y="172"/>
                    </a:lnTo>
                    <a:lnTo>
                      <a:pt x="37" y="175"/>
                    </a:lnTo>
                    <a:lnTo>
                      <a:pt x="33" y="175"/>
                    </a:lnTo>
                    <a:lnTo>
                      <a:pt x="31" y="179"/>
                    </a:lnTo>
                    <a:lnTo>
                      <a:pt x="26" y="179"/>
                    </a:lnTo>
                    <a:lnTo>
                      <a:pt x="26" y="179"/>
                    </a:lnTo>
                    <a:lnTo>
                      <a:pt x="23" y="179"/>
                    </a:lnTo>
                    <a:lnTo>
                      <a:pt x="14" y="168"/>
                    </a:lnTo>
                    <a:lnTo>
                      <a:pt x="17" y="161"/>
                    </a:lnTo>
                    <a:lnTo>
                      <a:pt x="0" y="141"/>
                    </a:lnTo>
                    <a:lnTo>
                      <a:pt x="4" y="132"/>
                    </a:lnTo>
                    <a:lnTo>
                      <a:pt x="4" y="132"/>
                    </a:lnTo>
                    <a:lnTo>
                      <a:pt x="4" y="132"/>
                    </a:lnTo>
                    <a:lnTo>
                      <a:pt x="4" y="132"/>
                    </a:lnTo>
                    <a:close/>
                    <a:moveTo>
                      <a:pt x="64" y="15"/>
                    </a:moveTo>
                    <a:lnTo>
                      <a:pt x="64" y="10"/>
                    </a:lnTo>
                    <a:lnTo>
                      <a:pt x="64" y="10"/>
                    </a:lnTo>
                    <a:lnTo>
                      <a:pt x="66" y="3"/>
                    </a:lnTo>
                    <a:lnTo>
                      <a:pt x="64" y="3"/>
                    </a:lnTo>
                    <a:lnTo>
                      <a:pt x="66" y="1"/>
                    </a:lnTo>
                    <a:lnTo>
                      <a:pt x="64" y="1"/>
                    </a:lnTo>
                    <a:lnTo>
                      <a:pt x="66" y="0"/>
                    </a:lnTo>
                    <a:lnTo>
                      <a:pt x="66" y="1"/>
                    </a:lnTo>
                    <a:lnTo>
                      <a:pt x="64" y="0"/>
                    </a:lnTo>
                    <a:lnTo>
                      <a:pt x="64" y="0"/>
                    </a:lnTo>
                    <a:lnTo>
                      <a:pt x="63" y="0"/>
                    </a:lnTo>
                    <a:lnTo>
                      <a:pt x="61" y="3"/>
                    </a:lnTo>
                    <a:lnTo>
                      <a:pt x="61" y="3"/>
                    </a:lnTo>
                    <a:lnTo>
                      <a:pt x="59" y="3"/>
                    </a:lnTo>
                    <a:lnTo>
                      <a:pt x="59" y="7"/>
                    </a:lnTo>
                    <a:lnTo>
                      <a:pt x="59" y="7"/>
                    </a:lnTo>
                    <a:lnTo>
                      <a:pt x="61" y="7"/>
                    </a:lnTo>
                    <a:lnTo>
                      <a:pt x="63" y="15"/>
                    </a:lnTo>
                    <a:lnTo>
                      <a:pt x="64" y="15"/>
                    </a:lnTo>
                    <a:lnTo>
                      <a:pt x="64" y="15"/>
                    </a:lnTo>
                    <a:lnTo>
                      <a:pt x="64" y="1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99" name="Freeform 97">
                <a:extLst>
                  <a:ext uri="{FF2B5EF4-FFF2-40B4-BE49-F238E27FC236}">
                    <a16:creationId xmlns:a16="http://schemas.microsoft.com/office/drawing/2014/main" id="{4F4B5EA5-94CF-B883-5421-509EC19B4339}"/>
                  </a:ext>
                </a:extLst>
              </p:cNvPr>
              <p:cNvSpPr>
                <a:spLocks noEditPoints="1"/>
              </p:cNvSpPr>
              <p:nvPr/>
            </p:nvSpPr>
            <p:spPr bwMode="auto">
              <a:xfrm>
                <a:off x="5607020" y="3722685"/>
                <a:ext cx="323849" cy="209549"/>
              </a:xfrm>
              <a:custGeom>
                <a:avLst/>
                <a:gdLst/>
                <a:ahLst/>
                <a:cxnLst>
                  <a:cxn ang="0">
                    <a:pos x="6" y="51"/>
                  </a:cxn>
                  <a:cxn ang="0">
                    <a:pos x="11" y="49"/>
                  </a:cxn>
                  <a:cxn ang="0">
                    <a:pos x="13" y="42"/>
                  </a:cxn>
                  <a:cxn ang="0">
                    <a:pos x="18" y="30"/>
                  </a:cxn>
                  <a:cxn ang="0">
                    <a:pos x="33" y="35"/>
                  </a:cxn>
                  <a:cxn ang="0">
                    <a:pos x="63" y="47"/>
                  </a:cxn>
                  <a:cxn ang="0">
                    <a:pos x="92" y="21"/>
                  </a:cxn>
                  <a:cxn ang="0">
                    <a:pos x="155" y="9"/>
                  </a:cxn>
                  <a:cxn ang="0">
                    <a:pos x="169" y="37"/>
                  </a:cxn>
                  <a:cxn ang="0">
                    <a:pos x="176" y="51"/>
                  </a:cxn>
                  <a:cxn ang="0">
                    <a:pos x="164" y="59"/>
                  </a:cxn>
                  <a:cxn ang="0">
                    <a:pos x="164" y="66"/>
                  </a:cxn>
                  <a:cxn ang="0">
                    <a:pos x="164" y="68"/>
                  </a:cxn>
                  <a:cxn ang="0">
                    <a:pos x="153" y="73"/>
                  </a:cxn>
                  <a:cxn ang="0">
                    <a:pos x="138" y="78"/>
                  </a:cxn>
                  <a:cxn ang="0">
                    <a:pos x="115" y="85"/>
                  </a:cxn>
                  <a:cxn ang="0">
                    <a:pos x="112" y="87"/>
                  </a:cxn>
                  <a:cxn ang="0">
                    <a:pos x="103" y="97"/>
                  </a:cxn>
                  <a:cxn ang="0">
                    <a:pos x="101" y="96"/>
                  </a:cxn>
                  <a:cxn ang="0">
                    <a:pos x="96" y="99"/>
                  </a:cxn>
                  <a:cxn ang="0">
                    <a:pos x="92" y="96"/>
                  </a:cxn>
                  <a:cxn ang="0">
                    <a:pos x="86" y="104"/>
                  </a:cxn>
                  <a:cxn ang="0">
                    <a:pos x="75" y="106"/>
                  </a:cxn>
                  <a:cxn ang="0">
                    <a:pos x="65" y="110"/>
                  </a:cxn>
                  <a:cxn ang="0">
                    <a:pos x="59" y="106"/>
                  </a:cxn>
                  <a:cxn ang="0">
                    <a:pos x="56" y="106"/>
                  </a:cxn>
                  <a:cxn ang="0">
                    <a:pos x="51" y="110"/>
                  </a:cxn>
                  <a:cxn ang="0">
                    <a:pos x="46" y="115"/>
                  </a:cxn>
                  <a:cxn ang="0">
                    <a:pos x="39" y="120"/>
                  </a:cxn>
                  <a:cxn ang="0">
                    <a:pos x="33" y="118"/>
                  </a:cxn>
                  <a:cxn ang="0">
                    <a:pos x="28" y="124"/>
                  </a:cxn>
                  <a:cxn ang="0">
                    <a:pos x="23" y="124"/>
                  </a:cxn>
                  <a:cxn ang="0">
                    <a:pos x="18" y="118"/>
                  </a:cxn>
                  <a:cxn ang="0">
                    <a:pos x="13" y="111"/>
                  </a:cxn>
                  <a:cxn ang="0">
                    <a:pos x="13" y="106"/>
                  </a:cxn>
                  <a:cxn ang="0">
                    <a:pos x="7" y="96"/>
                  </a:cxn>
                  <a:cxn ang="0">
                    <a:pos x="4" y="73"/>
                  </a:cxn>
                  <a:cxn ang="0">
                    <a:pos x="0" y="73"/>
                  </a:cxn>
                  <a:cxn ang="0">
                    <a:pos x="2" y="70"/>
                  </a:cxn>
                  <a:cxn ang="0">
                    <a:pos x="6" y="70"/>
                  </a:cxn>
                  <a:cxn ang="0">
                    <a:pos x="4" y="54"/>
                  </a:cxn>
                  <a:cxn ang="0">
                    <a:pos x="2" y="51"/>
                  </a:cxn>
                  <a:cxn ang="0">
                    <a:pos x="2" y="51"/>
                  </a:cxn>
                  <a:cxn ang="0">
                    <a:pos x="167" y="131"/>
                  </a:cxn>
                  <a:cxn ang="0">
                    <a:pos x="167" y="132"/>
                  </a:cxn>
                  <a:cxn ang="0">
                    <a:pos x="164" y="131"/>
                  </a:cxn>
                  <a:cxn ang="0">
                    <a:pos x="164" y="131"/>
                  </a:cxn>
                  <a:cxn ang="0">
                    <a:pos x="186" y="124"/>
                  </a:cxn>
                  <a:cxn ang="0">
                    <a:pos x="188" y="120"/>
                  </a:cxn>
                  <a:cxn ang="0">
                    <a:pos x="192" y="124"/>
                  </a:cxn>
                  <a:cxn ang="0">
                    <a:pos x="197" y="124"/>
                  </a:cxn>
                  <a:cxn ang="0">
                    <a:pos x="200" y="124"/>
                  </a:cxn>
                  <a:cxn ang="0">
                    <a:pos x="204" y="124"/>
                  </a:cxn>
                  <a:cxn ang="0">
                    <a:pos x="200" y="125"/>
                  </a:cxn>
                  <a:cxn ang="0">
                    <a:pos x="192" y="129"/>
                  </a:cxn>
                  <a:cxn ang="0">
                    <a:pos x="186" y="127"/>
                  </a:cxn>
                  <a:cxn ang="0">
                    <a:pos x="183" y="125"/>
                  </a:cxn>
                </a:cxnLst>
                <a:rect l="0" t="0" r="r" b="b"/>
                <a:pathLst>
                  <a:path w="204" h="132">
                    <a:moveTo>
                      <a:pt x="2" y="51"/>
                    </a:moveTo>
                    <a:lnTo>
                      <a:pt x="6" y="51"/>
                    </a:lnTo>
                    <a:lnTo>
                      <a:pt x="7" y="54"/>
                    </a:lnTo>
                    <a:lnTo>
                      <a:pt x="11" y="49"/>
                    </a:lnTo>
                    <a:lnTo>
                      <a:pt x="13" y="45"/>
                    </a:lnTo>
                    <a:lnTo>
                      <a:pt x="13" y="42"/>
                    </a:lnTo>
                    <a:lnTo>
                      <a:pt x="13" y="33"/>
                    </a:lnTo>
                    <a:lnTo>
                      <a:pt x="18" y="30"/>
                    </a:lnTo>
                    <a:lnTo>
                      <a:pt x="23" y="35"/>
                    </a:lnTo>
                    <a:lnTo>
                      <a:pt x="33" y="35"/>
                    </a:lnTo>
                    <a:lnTo>
                      <a:pt x="47" y="42"/>
                    </a:lnTo>
                    <a:lnTo>
                      <a:pt x="63" y="47"/>
                    </a:lnTo>
                    <a:lnTo>
                      <a:pt x="63" y="64"/>
                    </a:lnTo>
                    <a:lnTo>
                      <a:pt x="92" y="21"/>
                    </a:lnTo>
                    <a:lnTo>
                      <a:pt x="159" y="0"/>
                    </a:lnTo>
                    <a:lnTo>
                      <a:pt x="155" y="9"/>
                    </a:lnTo>
                    <a:lnTo>
                      <a:pt x="172" y="31"/>
                    </a:lnTo>
                    <a:lnTo>
                      <a:pt x="169" y="37"/>
                    </a:lnTo>
                    <a:lnTo>
                      <a:pt x="178" y="49"/>
                    </a:lnTo>
                    <a:lnTo>
                      <a:pt x="176" y="51"/>
                    </a:lnTo>
                    <a:lnTo>
                      <a:pt x="169" y="54"/>
                    </a:lnTo>
                    <a:lnTo>
                      <a:pt x="164" y="59"/>
                    </a:lnTo>
                    <a:lnTo>
                      <a:pt x="164" y="64"/>
                    </a:lnTo>
                    <a:lnTo>
                      <a:pt x="164" y="66"/>
                    </a:lnTo>
                    <a:lnTo>
                      <a:pt x="164" y="66"/>
                    </a:lnTo>
                    <a:lnTo>
                      <a:pt x="164" y="68"/>
                    </a:lnTo>
                    <a:lnTo>
                      <a:pt x="159" y="70"/>
                    </a:lnTo>
                    <a:lnTo>
                      <a:pt x="153" y="73"/>
                    </a:lnTo>
                    <a:lnTo>
                      <a:pt x="146" y="77"/>
                    </a:lnTo>
                    <a:lnTo>
                      <a:pt x="138" y="78"/>
                    </a:lnTo>
                    <a:lnTo>
                      <a:pt x="136" y="82"/>
                    </a:lnTo>
                    <a:lnTo>
                      <a:pt x="115" y="85"/>
                    </a:lnTo>
                    <a:lnTo>
                      <a:pt x="115" y="85"/>
                    </a:lnTo>
                    <a:lnTo>
                      <a:pt x="112" y="87"/>
                    </a:lnTo>
                    <a:lnTo>
                      <a:pt x="108" y="92"/>
                    </a:lnTo>
                    <a:lnTo>
                      <a:pt x="103" y="97"/>
                    </a:lnTo>
                    <a:lnTo>
                      <a:pt x="101" y="97"/>
                    </a:lnTo>
                    <a:lnTo>
                      <a:pt x="101" y="96"/>
                    </a:lnTo>
                    <a:lnTo>
                      <a:pt x="98" y="97"/>
                    </a:lnTo>
                    <a:lnTo>
                      <a:pt x="96" y="99"/>
                    </a:lnTo>
                    <a:lnTo>
                      <a:pt x="92" y="97"/>
                    </a:lnTo>
                    <a:lnTo>
                      <a:pt x="92" y="96"/>
                    </a:lnTo>
                    <a:lnTo>
                      <a:pt x="86" y="101"/>
                    </a:lnTo>
                    <a:lnTo>
                      <a:pt x="86" y="104"/>
                    </a:lnTo>
                    <a:lnTo>
                      <a:pt x="82" y="106"/>
                    </a:lnTo>
                    <a:lnTo>
                      <a:pt x="75" y="106"/>
                    </a:lnTo>
                    <a:lnTo>
                      <a:pt x="68" y="110"/>
                    </a:lnTo>
                    <a:lnTo>
                      <a:pt x="65" y="110"/>
                    </a:lnTo>
                    <a:lnTo>
                      <a:pt x="65" y="106"/>
                    </a:lnTo>
                    <a:lnTo>
                      <a:pt x="59" y="106"/>
                    </a:lnTo>
                    <a:lnTo>
                      <a:pt x="58" y="106"/>
                    </a:lnTo>
                    <a:lnTo>
                      <a:pt x="56" y="106"/>
                    </a:lnTo>
                    <a:lnTo>
                      <a:pt x="53" y="106"/>
                    </a:lnTo>
                    <a:lnTo>
                      <a:pt x="51" y="110"/>
                    </a:lnTo>
                    <a:lnTo>
                      <a:pt x="47" y="115"/>
                    </a:lnTo>
                    <a:lnTo>
                      <a:pt x="46" y="115"/>
                    </a:lnTo>
                    <a:lnTo>
                      <a:pt x="42" y="118"/>
                    </a:lnTo>
                    <a:lnTo>
                      <a:pt x="39" y="120"/>
                    </a:lnTo>
                    <a:lnTo>
                      <a:pt x="37" y="118"/>
                    </a:lnTo>
                    <a:lnTo>
                      <a:pt x="33" y="118"/>
                    </a:lnTo>
                    <a:lnTo>
                      <a:pt x="30" y="124"/>
                    </a:lnTo>
                    <a:lnTo>
                      <a:pt x="28" y="124"/>
                    </a:lnTo>
                    <a:lnTo>
                      <a:pt x="23" y="120"/>
                    </a:lnTo>
                    <a:lnTo>
                      <a:pt x="23" y="124"/>
                    </a:lnTo>
                    <a:lnTo>
                      <a:pt x="20" y="124"/>
                    </a:lnTo>
                    <a:lnTo>
                      <a:pt x="18" y="118"/>
                    </a:lnTo>
                    <a:lnTo>
                      <a:pt x="18" y="115"/>
                    </a:lnTo>
                    <a:lnTo>
                      <a:pt x="13" y="111"/>
                    </a:lnTo>
                    <a:lnTo>
                      <a:pt x="13" y="106"/>
                    </a:lnTo>
                    <a:lnTo>
                      <a:pt x="13" y="106"/>
                    </a:lnTo>
                    <a:lnTo>
                      <a:pt x="13" y="101"/>
                    </a:lnTo>
                    <a:lnTo>
                      <a:pt x="7" y="96"/>
                    </a:lnTo>
                    <a:lnTo>
                      <a:pt x="7" y="82"/>
                    </a:lnTo>
                    <a:lnTo>
                      <a:pt x="4" y="73"/>
                    </a:lnTo>
                    <a:lnTo>
                      <a:pt x="2" y="73"/>
                    </a:lnTo>
                    <a:lnTo>
                      <a:pt x="0" y="73"/>
                    </a:lnTo>
                    <a:lnTo>
                      <a:pt x="0" y="70"/>
                    </a:lnTo>
                    <a:lnTo>
                      <a:pt x="2" y="70"/>
                    </a:lnTo>
                    <a:lnTo>
                      <a:pt x="2" y="70"/>
                    </a:lnTo>
                    <a:lnTo>
                      <a:pt x="6" y="70"/>
                    </a:lnTo>
                    <a:lnTo>
                      <a:pt x="6" y="63"/>
                    </a:lnTo>
                    <a:lnTo>
                      <a:pt x="4" y="54"/>
                    </a:lnTo>
                    <a:lnTo>
                      <a:pt x="2" y="51"/>
                    </a:lnTo>
                    <a:lnTo>
                      <a:pt x="2" y="51"/>
                    </a:lnTo>
                    <a:lnTo>
                      <a:pt x="2" y="51"/>
                    </a:lnTo>
                    <a:lnTo>
                      <a:pt x="2" y="51"/>
                    </a:lnTo>
                    <a:close/>
                    <a:moveTo>
                      <a:pt x="164" y="131"/>
                    </a:moveTo>
                    <a:lnTo>
                      <a:pt x="167" y="131"/>
                    </a:lnTo>
                    <a:lnTo>
                      <a:pt x="171" y="131"/>
                    </a:lnTo>
                    <a:lnTo>
                      <a:pt x="167" y="132"/>
                    </a:lnTo>
                    <a:lnTo>
                      <a:pt x="164" y="131"/>
                    </a:lnTo>
                    <a:lnTo>
                      <a:pt x="164" y="131"/>
                    </a:lnTo>
                    <a:lnTo>
                      <a:pt x="164" y="131"/>
                    </a:lnTo>
                    <a:lnTo>
                      <a:pt x="164" y="131"/>
                    </a:lnTo>
                    <a:close/>
                    <a:moveTo>
                      <a:pt x="183" y="125"/>
                    </a:moveTo>
                    <a:lnTo>
                      <a:pt x="186" y="124"/>
                    </a:lnTo>
                    <a:lnTo>
                      <a:pt x="186" y="124"/>
                    </a:lnTo>
                    <a:lnTo>
                      <a:pt x="188" y="120"/>
                    </a:lnTo>
                    <a:lnTo>
                      <a:pt x="190" y="120"/>
                    </a:lnTo>
                    <a:lnTo>
                      <a:pt x="192" y="124"/>
                    </a:lnTo>
                    <a:lnTo>
                      <a:pt x="193" y="124"/>
                    </a:lnTo>
                    <a:lnTo>
                      <a:pt x="197" y="124"/>
                    </a:lnTo>
                    <a:lnTo>
                      <a:pt x="200" y="120"/>
                    </a:lnTo>
                    <a:lnTo>
                      <a:pt x="200" y="124"/>
                    </a:lnTo>
                    <a:lnTo>
                      <a:pt x="204" y="124"/>
                    </a:lnTo>
                    <a:lnTo>
                      <a:pt x="204" y="124"/>
                    </a:lnTo>
                    <a:lnTo>
                      <a:pt x="204" y="125"/>
                    </a:lnTo>
                    <a:lnTo>
                      <a:pt x="200" y="125"/>
                    </a:lnTo>
                    <a:lnTo>
                      <a:pt x="197" y="129"/>
                    </a:lnTo>
                    <a:lnTo>
                      <a:pt x="192" y="129"/>
                    </a:lnTo>
                    <a:lnTo>
                      <a:pt x="188" y="129"/>
                    </a:lnTo>
                    <a:lnTo>
                      <a:pt x="186" y="127"/>
                    </a:lnTo>
                    <a:lnTo>
                      <a:pt x="183" y="125"/>
                    </a:lnTo>
                    <a:lnTo>
                      <a:pt x="183" y="125"/>
                    </a:lnTo>
                    <a:lnTo>
                      <a:pt x="183" y="12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01" name="Freeform 98">
                <a:extLst>
                  <a:ext uri="{FF2B5EF4-FFF2-40B4-BE49-F238E27FC236}">
                    <a16:creationId xmlns:a16="http://schemas.microsoft.com/office/drawing/2014/main" id="{24EC8BC5-AFEC-0C98-A9EE-46EB27CA0BAC}"/>
                  </a:ext>
                </a:extLst>
              </p:cNvPr>
              <p:cNvSpPr>
                <a:spLocks/>
              </p:cNvSpPr>
              <p:nvPr/>
            </p:nvSpPr>
            <p:spPr bwMode="auto">
              <a:xfrm>
                <a:off x="5105372" y="3367085"/>
                <a:ext cx="339723" cy="287338"/>
              </a:xfrm>
              <a:custGeom>
                <a:avLst/>
                <a:gdLst/>
                <a:ahLst/>
                <a:cxnLst>
                  <a:cxn ang="0">
                    <a:pos x="172" y="33"/>
                  </a:cxn>
                  <a:cxn ang="0">
                    <a:pos x="160" y="10"/>
                  </a:cxn>
                  <a:cxn ang="0">
                    <a:pos x="153" y="7"/>
                  </a:cxn>
                  <a:cxn ang="0">
                    <a:pos x="129" y="10"/>
                  </a:cxn>
                  <a:cxn ang="0">
                    <a:pos x="124" y="10"/>
                  </a:cxn>
                  <a:cxn ang="0">
                    <a:pos x="118" y="8"/>
                  </a:cxn>
                  <a:cxn ang="0">
                    <a:pos x="118" y="3"/>
                  </a:cxn>
                  <a:cxn ang="0">
                    <a:pos x="106" y="0"/>
                  </a:cxn>
                  <a:cxn ang="0">
                    <a:pos x="108" y="3"/>
                  </a:cxn>
                  <a:cxn ang="0">
                    <a:pos x="97" y="5"/>
                  </a:cxn>
                  <a:cxn ang="0">
                    <a:pos x="99" y="3"/>
                  </a:cxn>
                  <a:cxn ang="0">
                    <a:pos x="94" y="2"/>
                  </a:cxn>
                  <a:cxn ang="0">
                    <a:pos x="85" y="7"/>
                  </a:cxn>
                  <a:cxn ang="0">
                    <a:pos x="77" y="14"/>
                  </a:cxn>
                  <a:cxn ang="0">
                    <a:pos x="61" y="10"/>
                  </a:cxn>
                  <a:cxn ang="0">
                    <a:pos x="47" y="7"/>
                  </a:cxn>
                  <a:cxn ang="0">
                    <a:pos x="35" y="3"/>
                  </a:cxn>
                  <a:cxn ang="0">
                    <a:pos x="7" y="0"/>
                  </a:cxn>
                  <a:cxn ang="0">
                    <a:pos x="4" y="3"/>
                  </a:cxn>
                  <a:cxn ang="0">
                    <a:pos x="4" y="19"/>
                  </a:cxn>
                  <a:cxn ang="0">
                    <a:pos x="4" y="36"/>
                  </a:cxn>
                  <a:cxn ang="0">
                    <a:pos x="214" y="179"/>
                  </a:cxn>
                  <a:cxn ang="0">
                    <a:pos x="207" y="175"/>
                  </a:cxn>
                  <a:cxn ang="0">
                    <a:pos x="200" y="167"/>
                  </a:cxn>
                  <a:cxn ang="0">
                    <a:pos x="191" y="163"/>
                  </a:cxn>
                  <a:cxn ang="0">
                    <a:pos x="188" y="148"/>
                  </a:cxn>
                  <a:cxn ang="0">
                    <a:pos x="190" y="144"/>
                  </a:cxn>
                  <a:cxn ang="0">
                    <a:pos x="190" y="142"/>
                  </a:cxn>
                  <a:cxn ang="0">
                    <a:pos x="186" y="139"/>
                  </a:cxn>
                  <a:cxn ang="0">
                    <a:pos x="176" y="122"/>
                  </a:cxn>
                  <a:cxn ang="0">
                    <a:pos x="162" y="99"/>
                  </a:cxn>
                  <a:cxn ang="0">
                    <a:pos x="158" y="87"/>
                  </a:cxn>
                  <a:cxn ang="0">
                    <a:pos x="153" y="75"/>
                  </a:cxn>
                  <a:cxn ang="0">
                    <a:pos x="150" y="68"/>
                  </a:cxn>
                  <a:cxn ang="0">
                    <a:pos x="134" y="50"/>
                  </a:cxn>
                  <a:cxn ang="0">
                    <a:pos x="130" y="38"/>
                  </a:cxn>
                  <a:cxn ang="0">
                    <a:pos x="130" y="36"/>
                  </a:cxn>
                  <a:cxn ang="0">
                    <a:pos x="136" y="42"/>
                  </a:cxn>
                  <a:cxn ang="0">
                    <a:pos x="141" y="52"/>
                  </a:cxn>
                  <a:cxn ang="0">
                    <a:pos x="150" y="62"/>
                  </a:cxn>
                  <a:cxn ang="0">
                    <a:pos x="163" y="75"/>
                  </a:cxn>
                  <a:cxn ang="0">
                    <a:pos x="169" y="64"/>
                  </a:cxn>
                  <a:cxn ang="0">
                    <a:pos x="169" y="52"/>
                  </a:cxn>
                  <a:cxn ang="0">
                    <a:pos x="172" y="43"/>
                  </a:cxn>
                </a:cxnLst>
                <a:rect l="0" t="0" r="r" b="b"/>
                <a:pathLst>
                  <a:path w="214" h="181">
                    <a:moveTo>
                      <a:pt x="172" y="43"/>
                    </a:moveTo>
                    <a:lnTo>
                      <a:pt x="170" y="36"/>
                    </a:lnTo>
                    <a:lnTo>
                      <a:pt x="172" y="33"/>
                    </a:lnTo>
                    <a:lnTo>
                      <a:pt x="167" y="22"/>
                    </a:lnTo>
                    <a:lnTo>
                      <a:pt x="162" y="17"/>
                    </a:lnTo>
                    <a:lnTo>
                      <a:pt x="160" y="10"/>
                    </a:lnTo>
                    <a:lnTo>
                      <a:pt x="157" y="5"/>
                    </a:lnTo>
                    <a:lnTo>
                      <a:pt x="155" y="3"/>
                    </a:lnTo>
                    <a:lnTo>
                      <a:pt x="153" y="7"/>
                    </a:lnTo>
                    <a:lnTo>
                      <a:pt x="150" y="8"/>
                    </a:lnTo>
                    <a:lnTo>
                      <a:pt x="137" y="7"/>
                    </a:lnTo>
                    <a:lnTo>
                      <a:pt x="129" y="10"/>
                    </a:lnTo>
                    <a:lnTo>
                      <a:pt x="122" y="5"/>
                    </a:lnTo>
                    <a:lnTo>
                      <a:pt x="122" y="8"/>
                    </a:lnTo>
                    <a:lnTo>
                      <a:pt x="124" y="10"/>
                    </a:lnTo>
                    <a:lnTo>
                      <a:pt x="124" y="14"/>
                    </a:lnTo>
                    <a:lnTo>
                      <a:pt x="122" y="10"/>
                    </a:lnTo>
                    <a:lnTo>
                      <a:pt x="118" y="8"/>
                    </a:lnTo>
                    <a:lnTo>
                      <a:pt x="118" y="5"/>
                    </a:lnTo>
                    <a:lnTo>
                      <a:pt x="118" y="5"/>
                    </a:lnTo>
                    <a:lnTo>
                      <a:pt x="118" y="3"/>
                    </a:lnTo>
                    <a:lnTo>
                      <a:pt x="113" y="3"/>
                    </a:lnTo>
                    <a:lnTo>
                      <a:pt x="111" y="2"/>
                    </a:lnTo>
                    <a:lnTo>
                      <a:pt x="106" y="0"/>
                    </a:lnTo>
                    <a:lnTo>
                      <a:pt x="104" y="2"/>
                    </a:lnTo>
                    <a:lnTo>
                      <a:pt x="108" y="2"/>
                    </a:lnTo>
                    <a:lnTo>
                      <a:pt x="108" y="3"/>
                    </a:lnTo>
                    <a:lnTo>
                      <a:pt x="104" y="3"/>
                    </a:lnTo>
                    <a:lnTo>
                      <a:pt x="101" y="3"/>
                    </a:lnTo>
                    <a:lnTo>
                      <a:pt x="97" y="5"/>
                    </a:lnTo>
                    <a:lnTo>
                      <a:pt x="96" y="3"/>
                    </a:lnTo>
                    <a:lnTo>
                      <a:pt x="96" y="3"/>
                    </a:lnTo>
                    <a:lnTo>
                      <a:pt x="99" y="3"/>
                    </a:lnTo>
                    <a:lnTo>
                      <a:pt x="103" y="2"/>
                    </a:lnTo>
                    <a:lnTo>
                      <a:pt x="99" y="2"/>
                    </a:lnTo>
                    <a:lnTo>
                      <a:pt x="94" y="2"/>
                    </a:lnTo>
                    <a:lnTo>
                      <a:pt x="91" y="3"/>
                    </a:lnTo>
                    <a:lnTo>
                      <a:pt x="89" y="7"/>
                    </a:lnTo>
                    <a:lnTo>
                      <a:pt x="85" y="7"/>
                    </a:lnTo>
                    <a:lnTo>
                      <a:pt x="82" y="8"/>
                    </a:lnTo>
                    <a:lnTo>
                      <a:pt x="77" y="10"/>
                    </a:lnTo>
                    <a:lnTo>
                      <a:pt x="77" y="14"/>
                    </a:lnTo>
                    <a:lnTo>
                      <a:pt x="71" y="14"/>
                    </a:lnTo>
                    <a:lnTo>
                      <a:pt x="66" y="10"/>
                    </a:lnTo>
                    <a:lnTo>
                      <a:pt x="61" y="10"/>
                    </a:lnTo>
                    <a:lnTo>
                      <a:pt x="56" y="10"/>
                    </a:lnTo>
                    <a:lnTo>
                      <a:pt x="51" y="7"/>
                    </a:lnTo>
                    <a:lnTo>
                      <a:pt x="47" y="7"/>
                    </a:lnTo>
                    <a:lnTo>
                      <a:pt x="45" y="8"/>
                    </a:lnTo>
                    <a:lnTo>
                      <a:pt x="40" y="5"/>
                    </a:lnTo>
                    <a:lnTo>
                      <a:pt x="35" y="3"/>
                    </a:lnTo>
                    <a:lnTo>
                      <a:pt x="23" y="2"/>
                    </a:lnTo>
                    <a:lnTo>
                      <a:pt x="16" y="0"/>
                    </a:lnTo>
                    <a:lnTo>
                      <a:pt x="7" y="0"/>
                    </a:lnTo>
                    <a:lnTo>
                      <a:pt x="4" y="2"/>
                    </a:lnTo>
                    <a:lnTo>
                      <a:pt x="4" y="2"/>
                    </a:lnTo>
                    <a:lnTo>
                      <a:pt x="4" y="3"/>
                    </a:lnTo>
                    <a:lnTo>
                      <a:pt x="4" y="10"/>
                    </a:lnTo>
                    <a:lnTo>
                      <a:pt x="4" y="17"/>
                    </a:lnTo>
                    <a:lnTo>
                      <a:pt x="4" y="19"/>
                    </a:lnTo>
                    <a:lnTo>
                      <a:pt x="4" y="28"/>
                    </a:lnTo>
                    <a:lnTo>
                      <a:pt x="0" y="31"/>
                    </a:lnTo>
                    <a:lnTo>
                      <a:pt x="4" y="36"/>
                    </a:lnTo>
                    <a:lnTo>
                      <a:pt x="4" y="45"/>
                    </a:lnTo>
                    <a:lnTo>
                      <a:pt x="9" y="181"/>
                    </a:lnTo>
                    <a:lnTo>
                      <a:pt x="214" y="179"/>
                    </a:lnTo>
                    <a:lnTo>
                      <a:pt x="214" y="179"/>
                    </a:lnTo>
                    <a:lnTo>
                      <a:pt x="212" y="179"/>
                    </a:lnTo>
                    <a:lnTo>
                      <a:pt x="207" y="175"/>
                    </a:lnTo>
                    <a:lnTo>
                      <a:pt x="207" y="172"/>
                    </a:lnTo>
                    <a:lnTo>
                      <a:pt x="203" y="172"/>
                    </a:lnTo>
                    <a:lnTo>
                      <a:pt x="200" y="167"/>
                    </a:lnTo>
                    <a:lnTo>
                      <a:pt x="200" y="167"/>
                    </a:lnTo>
                    <a:lnTo>
                      <a:pt x="197" y="167"/>
                    </a:lnTo>
                    <a:lnTo>
                      <a:pt x="191" y="163"/>
                    </a:lnTo>
                    <a:lnTo>
                      <a:pt x="188" y="155"/>
                    </a:lnTo>
                    <a:lnTo>
                      <a:pt x="188" y="151"/>
                    </a:lnTo>
                    <a:lnTo>
                      <a:pt x="188" y="148"/>
                    </a:lnTo>
                    <a:lnTo>
                      <a:pt x="188" y="144"/>
                    </a:lnTo>
                    <a:lnTo>
                      <a:pt x="188" y="144"/>
                    </a:lnTo>
                    <a:lnTo>
                      <a:pt x="190" y="144"/>
                    </a:lnTo>
                    <a:lnTo>
                      <a:pt x="195" y="144"/>
                    </a:lnTo>
                    <a:lnTo>
                      <a:pt x="191" y="142"/>
                    </a:lnTo>
                    <a:lnTo>
                      <a:pt x="190" y="142"/>
                    </a:lnTo>
                    <a:lnTo>
                      <a:pt x="188" y="139"/>
                    </a:lnTo>
                    <a:lnTo>
                      <a:pt x="186" y="139"/>
                    </a:lnTo>
                    <a:lnTo>
                      <a:pt x="186" y="139"/>
                    </a:lnTo>
                    <a:lnTo>
                      <a:pt x="184" y="137"/>
                    </a:lnTo>
                    <a:lnTo>
                      <a:pt x="183" y="132"/>
                    </a:lnTo>
                    <a:lnTo>
                      <a:pt x="176" y="122"/>
                    </a:lnTo>
                    <a:lnTo>
                      <a:pt x="172" y="120"/>
                    </a:lnTo>
                    <a:lnTo>
                      <a:pt x="172" y="115"/>
                    </a:lnTo>
                    <a:lnTo>
                      <a:pt x="162" y="99"/>
                    </a:lnTo>
                    <a:lnTo>
                      <a:pt x="162" y="95"/>
                    </a:lnTo>
                    <a:lnTo>
                      <a:pt x="160" y="92"/>
                    </a:lnTo>
                    <a:lnTo>
                      <a:pt x="158" y="87"/>
                    </a:lnTo>
                    <a:lnTo>
                      <a:pt x="157" y="83"/>
                    </a:lnTo>
                    <a:lnTo>
                      <a:pt x="157" y="83"/>
                    </a:lnTo>
                    <a:lnTo>
                      <a:pt x="153" y="75"/>
                    </a:lnTo>
                    <a:lnTo>
                      <a:pt x="153" y="75"/>
                    </a:lnTo>
                    <a:lnTo>
                      <a:pt x="153" y="71"/>
                    </a:lnTo>
                    <a:lnTo>
                      <a:pt x="150" y="68"/>
                    </a:lnTo>
                    <a:lnTo>
                      <a:pt x="141" y="59"/>
                    </a:lnTo>
                    <a:lnTo>
                      <a:pt x="141" y="55"/>
                    </a:lnTo>
                    <a:lnTo>
                      <a:pt x="134" y="50"/>
                    </a:lnTo>
                    <a:lnTo>
                      <a:pt x="134" y="45"/>
                    </a:lnTo>
                    <a:lnTo>
                      <a:pt x="129" y="42"/>
                    </a:lnTo>
                    <a:lnTo>
                      <a:pt x="130" y="38"/>
                    </a:lnTo>
                    <a:lnTo>
                      <a:pt x="130" y="36"/>
                    </a:lnTo>
                    <a:lnTo>
                      <a:pt x="130" y="35"/>
                    </a:lnTo>
                    <a:lnTo>
                      <a:pt x="130" y="36"/>
                    </a:lnTo>
                    <a:lnTo>
                      <a:pt x="132" y="36"/>
                    </a:lnTo>
                    <a:lnTo>
                      <a:pt x="134" y="40"/>
                    </a:lnTo>
                    <a:lnTo>
                      <a:pt x="136" y="42"/>
                    </a:lnTo>
                    <a:lnTo>
                      <a:pt x="136" y="45"/>
                    </a:lnTo>
                    <a:lnTo>
                      <a:pt x="141" y="50"/>
                    </a:lnTo>
                    <a:lnTo>
                      <a:pt x="141" y="52"/>
                    </a:lnTo>
                    <a:lnTo>
                      <a:pt x="144" y="55"/>
                    </a:lnTo>
                    <a:lnTo>
                      <a:pt x="150" y="59"/>
                    </a:lnTo>
                    <a:lnTo>
                      <a:pt x="150" y="62"/>
                    </a:lnTo>
                    <a:lnTo>
                      <a:pt x="158" y="71"/>
                    </a:lnTo>
                    <a:lnTo>
                      <a:pt x="163" y="73"/>
                    </a:lnTo>
                    <a:lnTo>
                      <a:pt x="163" y="75"/>
                    </a:lnTo>
                    <a:lnTo>
                      <a:pt x="163" y="73"/>
                    </a:lnTo>
                    <a:lnTo>
                      <a:pt x="167" y="69"/>
                    </a:lnTo>
                    <a:lnTo>
                      <a:pt x="169" y="64"/>
                    </a:lnTo>
                    <a:lnTo>
                      <a:pt x="167" y="62"/>
                    </a:lnTo>
                    <a:lnTo>
                      <a:pt x="169" y="57"/>
                    </a:lnTo>
                    <a:lnTo>
                      <a:pt x="169" y="52"/>
                    </a:lnTo>
                    <a:lnTo>
                      <a:pt x="172" y="45"/>
                    </a:lnTo>
                    <a:lnTo>
                      <a:pt x="172" y="43"/>
                    </a:lnTo>
                    <a:lnTo>
                      <a:pt x="172" y="43"/>
                    </a:lnTo>
                    <a:lnTo>
                      <a:pt x="172" y="4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02" name="Freeform 99">
                <a:extLst>
                  <a:ext uri="{FF2B5EF4-FFF2-40B4-BE49-F238E27FC236}">
                    <a16:creationId xmlns:a16="http://schemas.microsoft.com/office/drawing/2014/main" id="{B63D55B6-78B8-58DD-9711-EC8DFF61C182}"/>
                  </a:ext>
                </a:extLst>
              </p:cNvPr>
              <p:cNvSpPr>
                <a:spLocks/>
              </p:cNvSpPr>
              <p:nvPr/>
            </p:nvSpPr>
            <p:spPr bwMode="auto">
              <a:xfrm>
                <a:off x="5041873" y="3654422"/>
                <a:ext cx="449261" cy="509588"/>
              </a:xfrm>
              <a:custGeom>
                <a:avLst/>
                <a:gdLst/>
                <a:ahLst/>
                <a:cxnLst>
                  <a:cxn ang="0">
                    <a:pos x="254" y="5"/>
                  </a:cxn>
                  <a:cxn ang="0">
                    <a:pos x="256" y="14"/>
                  </a:cxn>
                  <a:cxn ang="0">
                    <a:pos x="256" y="14"/>
                  </a:cxn>
                  <a:cxn ang="0">
                    <a:pos x="261" y="43"/>
                  </a:cxn>
                  <a:cxn ang="0">
                    <a:pos x="275" y="67"/>
                  </a:cxn>
                  <a:cxn ang="0">
                    <a:pos x="282" y="73"/>
                  </a:cxn>
                  <a:cxn ang="0">
                    <a:pos x="268" y="80"/>
                  </a:cxn>
                  <a:cxn ang="0">
                    <a:pos x="261" y="87"/>
                  </a:cxn>
                  <a:cxn ang="0">
                    <a:pos x="261" y="97"/>
                  </a:cxn>
                  <a:cxn ang="0">
                    <a:pos x="252" y="118"/>
                  </a:cxn>
                  <a:cxn ang="0">
                    <a:pos x="254" y="135"/>
                  </a:cxn>
                  <a:cxn ang="0">
                    <a:pos x="243" y="161"/>
                  </a:cxn>
                  <a:cxn ang="0">
                    <a:pos x="233" y="174"/>
                  </a:cxn>
                  <a:cxn ang="0">
                    <a:pos x="221" y="194"/>
                  </a:cxn>
                  <a:cxn ang="0">
                    <a:pos x="217" y="212"/>
                  </a:cxn>
                  <a:cxn ang="0">
                    <a:pos x="210" y="236"/>
                  </a:cxn>
                  <a:cxn ang="0">
                    <a:pos x="198" y="236"/>
                  </a:cxn>
                  <a:cxn ang="0">
                    <a:pos x="198" y="248"/>
                  </a:cxn>
                  <a:cxn ang="0">
                    <a:pos x="210" y="257"/>
                  </a:cxn>
                  <a:cxn ang="0">
                    <a:pos x="223" y="266"/>
                  </a:cxn>
                  <a:cxn ang="0">
                    <a:pos x="231" y="283"/>
                  </a:cxn>
                  <a:cxn ang="0">
                    <a:pos x="217" y="304"/>
                  </a:cxn>
                  <a:cxn ang="0">
                    <a:pos x="210" y="313"/>
                  </a:cxn>
                  <a:cxn ang="0">
                    <a:pos x="190" y="318"/>
                  </a:cxn>
                  <a:cxn ang="0">
                    <a:pos x="179" y="321"/>
                  </a:cxn>
                  <a:cxn ang="0">
                    <a:pos x="169" y="320"/>
                  </a:cxn>
                  <a:cxn ang="0">
                    <a:pos x="160" y="321"/>
                  </a:cxn>
                  <a:cxn ang="0">
                    <a:pos x="151" y="320"/>
                  </a:cxn>
                  <a:cxn ang="0">
                    <a:pos x="143" y="309"/>
                  </a:cxn>
                  <a:cxn ang="0">
                    <a:pos x="132" y="299"/>
                  </a:cxn>
                  <a:cxn ang="0">
                    <a:pos x="124" y="304"/>
                  </a:cxn>
                  <a:cxn ang="0">
                    <a:pos x="113" y="307"/>
                  </a:cxn>
                  <a:cxn ang="0">
                    <a:pos x="101" y="299"/>
                  </a:cxn>
                  <a:cxn ang="0">
                    <a:pos x="96" y="292"/>
                  </a:cxn>
                  <a:cxn ang="0">
                    <a:pos x="84" y="280"/>
                  </a:cxn>
                  <a:cxn ang="0">
                    <a:pos x="78" y="271"/>
                  </a:cxn>
                  <a:cxn ang="0">
                    <a:pos x="66" y="259"/>
                  </a:cxn>
                  <a:cxn ang="0">
                    <a:pos x="59" y="253"/>
                  </a:cxn>
                  <a:cxn ang="0">
                    <a:pos x="54" y="247"/>
                  </a:cxn>
                  <a:cxn ang="0">
                    <a:pos x="42" y="238"/>
                  </a:cxn>
                  <a:cxn ang="0">
                    <a:pos x="35" y="234"/>
                  </a:cxn>
                  <a:cxn ang="0">
                    <a:pos x="30" y="220"/>
                  </a:cxn>
                  <a:cxn ang="0">
                    <a:pos x="23" y="200"/>
                  </a:cxn>
                  <a:cxn ang="0">
                    <a:pos x="18" y="191"/>
                  </a:cxn>
                  <a:cxn ang="0">
                    <a:pos x="11" y="177"/>
                  </a:cxn>
                  <a:cxn ang="0">
                    <a:pos x="9" y="165"/>
                  </a:cxn>
                  <a:cxn ang="0">
                    <a:pos x="0" y="161"/>
                  </a:cxn>
                  <a:cxn ang="0">
                    <a:pos x="5" y="144"/>
                  </a:cxn>
                  <a:cxn ang="0">
                    <a:pos x="11" y="132"/>
                  </a:cxn>
                  <a:cxn ang="0">
                    <a:pos x="19" y="113"/>
                  </a:cxn>
                  <a:cxn ang="0">
                    <a:pos x="35" y="109"/>
                  </a:cxn>
                  <a:cxn ang="0">
                    <a:pos x="47" y="1"/>
                  </a:cxn>
                </a:cxnLst>
                <a:rect l="0" t="0" r="r" b="b"/>
                <a:pathLst>
                  <a:path w="283" h="321">
                    <a:moveTo>
                      <a:pt x="47" y="1"/>
                    </a:moveTo>
                    <a:lnTo>
                      <a:pt x="252" y="0"/>
                    </a:lnTo>
                    <a:lnTo>
                      <a:pt x="252" y="1"/>
                    </a:lnTo>
                    <a:lnTo>
                      <a:pt x="252" y="3"/>
                    </a:lnTo>
                    <a:lnTo>
                      <a:pt x="254" y="5"/>
                    </a:lnTo>
                    <a:lnTo>
                      <a:pt x="252" y="5"/>
                    </a:lnTo>
                    <a:lnTo>
                      <a:pt x="254" y="7"/>
                    </a:lnTo>
                    <a:lnTo>
                      <a:pt x="254" y="7"/>
                    </a:lnTo>
                    <a:lnTo>
                      <a:pt x="254" y="8"/>
                    </a:lnTo>
                    <a:lnTo>
                      <a:pt x="256" y="14"/>
                    </a:lnTo>
                    <a:lnTo>
                      <a:pt x="259" y="17"/>
                    </a:lnTo>
                    <a:lnTo>
                      <a:pt x="259" y="17"/>
                    </a:lnTo>
                    <a:lnTo>
                      <a:pt x="257" y="17"/>
                    </a:lnTo>
                    <a:lnTo>
                      <a:pt x="257" y="17"/>
                    </a:lnTo>
                    <a:lnTo>
                      <a:pt x="256" y="14"/>
                    </a:lnTo>
                    <a:lnTo>
                      <a:pt x="256" y="17"/>
                    </a:lnTo>
                    <a:lnTo>
                      <a:pt x="256" y="19"/>
                    </a:lnTo>
                    <a:lnTo>
                      <a:pt x="261" y="31"/>
                    </a:lnTo>
                    <a:lnTo>
                      <a:pt x="261" y="36"/>
                    </a:lnTo>
                    <a:lnTo>
                      <a:pt x="261" y="43"/>
                    </a:lnTo>
                    <a:lnTo>
                      <a:pt x="261" y="52"/>
                    </a:lnTo>
                    <a:lnTo>
                      <a:pt x="264" y="57"/>
                    </a:lnTo>
                    <a:lnTo>
                      <a:pt x="268" y="59"/>
                    </a:lnTo>
                    <a:lnTo>
                      <a:pt x="275" y="62"/>
                    </a:lnTo>
                    <a:lnTo>
                      <a:pt x="275" y="67"/>
                    </a:lnTo>
                    <a:lnTo>
                      <a:pt x="278" y="67"/>
                    </a:lnTo>
                    <a:lnTo>
                      <a:pt x="283" y="67"/>
                    </a:lnTo>
                    <a:lnTo>
                      <a:pt x="283" y="69"/>
                    </a:lnTo>
                    <a:lnTo>
                      <a:pt x="283" y="69"/>
                    </a:lnTo>
                    <a:lnTo>
                      <a:pt x="282" y="73"/>
                    </a:lnTo>
                    <a:lnTo>
                      <a:pt x="278" y="74"/>
                    </a:lnTo>
                    <a:lnTo>
                      <a:pt x="276" y="76"/>
                    </a:lnTo>
                    <a:lnTo>
                      <a:pt x="275" y="78"/>
                    </a:lnTo>
                    <a:lnTo>
                      <a:pt x="270" y="78"/>
                    </a:lnTo>
                    <a:lnTo>
                      <a:pt x="268" y="80"/>
                    </a:lnTo>
                    <a:lnTo>
                      <a:pt x="264" y="80"/>
                    </a:lnTo>
                    <a:lnTo>
                      <a:pt x="264" y="81"/>
                    </a:lnTo>
                    <a:lnTo>
                      <a:pt x="264" y="85"/>
                    </a:lnTo>
                    <a:lnTo>
                      <a:pt x="264" y="87"/>
                    </a:lnTo>
                    <a:lnTo>
                      <a:pt x="261" y="87"/>
                    </a:lnTo>
                    <a:lnTo>
                      <a:pt x="259" y="87"/>
                    </a:lnTo>
                    <a:lnTo>
                      <a:pt x="259" y="90"/>
                    </a:lnTo>
                    <a:lnTo>
                      <a:pt x="257" y="94"/>
                    </a:lnTo>
                    <a:lnTo>
                      <a:pt x="259" y="95"/>
                    </a:lnTo>
                    <a:lnTo>
                      <a:pt x="261" y="97"/>
                    </a:lnTo>
                    <a:lnTo>
                      <a:pt x="259" y="99"/>
                    </a:lnTo>
                    <a:lnTo>
                      <a:pt x="257" y="104"/>
                    </a:lnTo>
                    <a:lnTo>
                      <a:pt x="256" y="113"/>
                    </a:lnTo>
                    <a:lnTo>
                      <a:pt x="252" y="116"/>
                    </a:lnTo>
                    <a:lnTo>
                      <a:pt x="252" y="118"/>
                    </a:lnTo>
                    <a:lnTo>
                      <a:pt x="250" y="121"/>
                    </a:lnTo>
                    <a:lnTo>
                      <a:pt x="250" y="125"/>
                    </a:lnTo>
                    <a:lnTo>
                      <a:pt x="252" y="132"/>
                    </a:lnTo>
                    <a:lnTo>
                      <a:pt x="252" y="135"/>
                    </a:lnTo>
                    <a:lnTo>
                      <a:pt x="254" y="135"/>
                    </a:lnTo>
                    <a:lnTo>
                      <a:pt x="252" y="137"/>
                    </a:lnTo>
                    <a:lnTo>
                      <a:pt x="250" y="142"/>
                    </a:lnTo>
                    <a:lnTo>
                      <a:pt x="250" y="147"/>
                    </a:lnTo>
                    <a:lnTo>
                      <a:pt x="245" y="154"/>
                    </a:lnTo>
                    <a:lnTo>
                      <a:pt x="243" y="161"/>
                    </a:lnTo>
                    <a:lnTo>
                      <a:pt x="242" y="161"/>
                    </a:lnTo>
                    <a:lnTo>
                      <a:pt x="238" y="161"/>
                    </a:lnTo>
                    <a:lnTo>
                      <a:pt x="238" y="165"/>
                    </a:lnTo>
                    <a:lnTo>
                      <a:pt x="237" y="172"/>
                    </a:lnTo>
                    <a:lnTo>
                      <a:pt x="233" y="174"/>
                    </a:lnTo>
                    <a:lnTo>
                      <a:pt x="231" y="177"/>
                    </a:lnTo>
                    <a:lnTo>
                      <a:pt x="228" y="184"/>
                    </a:lnTo>
                    <a:lnTo>
                      <a:pt x="224" y="196"/>
                    </a:lnTo>
                    <a:lnTo>
                      <a:pt x="223" y="194"/>
                    </a:lnTo>
                    <a:lnTo>
                      <a:pt x="221" y="194"/>
                    </a:lnTo>
                    <a:lnTo>
                      <a:pt x="221" y="198"/>
                    </a:lnTo>
                    <a:lnTo>
                      <a:pt x="217" y="203"/>
                    </a:lnTo>
                    <a:lnTo>
                      <a:pt x="216" y="207"/>
                    </a:lnTo>
                    <a:lnTo>
                      <a:pt x="216" y="208"/>
                    </a:lnTo>
                    <a:lnTo>
                      <a:pt x="217" y="212"/>
                    </a:lnTo>
                    <a:lnTo>
                      <a:pt x="214" y="215"/>
                    </a:lnTo>
                    <a:lnTo>
                      <a:pt x="214" y="220"/>
                    </a:lnTo>
                    <a:lnTo>
                      <a:pt x="214" y="226"/>
                    </a:lnTo>
                    <a:lnTo>
                      <a:pt x="214" y="234"/>
                    </a:lnTo>
                    <a:lnTo>
                      <a:pt x="210" y="236"/>
                    </a:lnTo>
                    <a:lnTo>
                      <a:pt x="210" y="238"/>
                    </a:lnTo>
                    <a:lnTo>
                      <a:pt x="209" y="238"/>
                    </a:lnTo>
                    <a:lnTo>
                      <a:pt x="205" y="236"/>
                    </a:lnTo>
                    <a:lnTo>
                      <a:pt x="202" y="236"/>
                    </a:lnTo>
                    <a:lnTo>
                      <a:pt x="198" y="236"/>
                    </a:lnTo>
                    <a:lnTo>
                      <a:pt x="198" y="240"/>
                    </a:lnTo>
                    <a:lnTo>
                      <a:pt x="197" y="241"/>
                    </a:lnTo>
                    <a:lnTo>
                      <a:pt x="193" y="245"/>
                    </a:lnTo>
                    <a:lnTo>
                      <a:pt x="195" y="248"/>
                    </a:lnTo>
                    <a:lnTo>
                      <a:pt x="198" y="248"/>
                    </a:lnTo>
                    <a:lnTo>
                      <a:pt x="205" y="248"/>
                    </a:lnTo>
                    <a:lnTo>
                      <a:pt x="205" y="250"/>
                    </a:lnTo>
                    <a:lnTo>
                      <a:pt x="210" y="253"/>
                    </a:lnTo>
                    <a:lnTo>
                      <a:pt x="210" y="257"/>
                    </a:lnTo>
                    <a:lnTo>
                      <a:pt x="210" y="257"/>
                    </a:lnTo>
                    <a:lnTo>
                      <a:pt x="214" y="262"/>
                    </a:lnTo>
                    <a:lnTo>
                      <a:pt x="217" y="264"/>
                    </a:lnTo>
                    <a:lnTo>
                      <a:pt x="217" y="266"/>
                    </a:lnTo>
                    <a:lnTo>
                      <a:pt x="219" y="266"/>
                    </a:lnTo>
                    <a:lnTo>
                      <a:pt x="223" y="266"/>
                    </a:lnTo>
                    <a:lnTo>
                      <a:pt x="224" y="269"/>
                    </a:lnTo>
                    <a:lnTo>
                      <a:pt x="226" y="273"/>
                    </a:lnTo>
                    <a:lnTo>
                      <a:pt x="230" y="276"/>
                    </a:lnTo>
                    <a:lnTo>
                      <a:pt x="230" y="280"/>
                    </a:lnTo>
                    <a:lnTo>
                      <a:pt x="231" y="283"/>
                    </a:lnTo>
                    <a:lnTo>
                      <a:pt x="233" y="288"/>
                    </a:lnTo>
                    <a:lnTo>
                      <a:pt x="228" y="295"/>
                    </a:lnTo>
                    <a:lnTo>
                      <a:pt x="223" y="302"/>
                    </a:lnTo>
                    <a:lnTo>
                      <a:pt x="221" y="302"/>
                    </a:lnTo>
                    <a:lnTo>
                      <a:pt x="217" y="304"/>
                    </a:lnTo>
                    <a:lnTo>
                      <a:pt x="216" y="306"/>
                    </a:lnTo>
                    <a:lnTo>
                      <a:pt x="214" y="306"/>
                    </a:lnTo>
                    <a:lnTo>
                      <a:pt x="214" y="309"/>
                    </a:lnTo>
                    <a:lnTo>
                      <a:pt x="214" y="309"/>
                    </a:lnTo>
                    <a:lnTo>
                      <a:pt x="210" y="313"/>
                    </a:lnTo>
                    <a:lnTo>
                      <a:pt x="205" y="314"/>
                    </a:lnTo>
                    <a:lnTo>
                      <a:pt x="202" y="316"/>
                    </a:lnTo>
                    <a:lnTo>
                      <a:pt x="200" y="316"/>
                    </a:lnTo>
                    <a:lnTo>
                      <a:pt x="193" y="316"/>
                    </a:lnTo>
                    <a:lnTo>
                      <a:pt x="190" y="318"/>
                    </a:lnTo>
                    <a:lnTo>
                      <a:pt x="186" y="318"/>
                    </a:lnTo>
                    <a:lnTo>
                      <a:pt x="186" y="318"/>
                    </a:lnTo>
                    <a:lnTo>
                      <a:pt x="183" y="318"/>
                    </a:lnTo>
                    <a:lnTo>
                      <a:pt x="179" y="320"/>
                    </a:lnTo>
                    <a:lnTo>
                      <a:pt x="179" y="321"/>
                    </a:lnTo>
                    <a:lnTo>
                      <a:pt x="179" y="321"/>
                    </a:lnTo>
                    <a:lnTo>
                      <a:pt x="174" y="321"/>
                    </a:lnTo>
                    <a:lnTo>
                      <a:pt x="174" y="320"/>
                    </a:lnTo>
                    <a:lnTo>
                      <a:pt x="172" y="318"/>
                    </a:lnTo>
                    <a:lnTo>
                      <a:pt x="169" y="320"/>
                    </a:lnTo>
                    <a:lnTo>
                      <a:pt x="164" y="318"/>
                    </a:lnTo>
                    <a:lnTo>
                      <a:pt x="160" y="316"/>
                    </a:lnTo>
                    <a:lnTo>
                      <a:pt x="160" y="318"/>
                    </a:lnTo>
                    <a:lnTo>
                      <a:pt x="160" y="320"/>
                    </a:lnTo>
                    <a:lnTo>
                      <a:pt x="160" y="321"/>
                    </a:lnTo>
                    <a:lnTo>
                      <a:pt x="160" y="321"/>
                    </a:lnTo>
                    <a:lnTo>
                      <a:pt x="157" y="321"/>
                    </a:lnTo>
                    <a:lnTo>
                      <a:pt x="155" y="321"/>
                    </a:lnTo>
                    <a:lnTo>
                      <a:pt x="151" y="321"/>
                    </a:lnTo>
                    <a:lnTo>
                      <a:pt x="151" y="320"/>
                    </a:lnTo>
                    <a:lnTo>
                      <a:pt x="151" y="318"/>
                    </a:lnTo>
                    <a:lnTo>
                      <a:pt x="151" y="316"/>
                    </a:lnTo>
                    <a:lnTo>
                      <a:pt x="150" y="313"/>
                    </a:lnTo>
                    <a:lnTo>
                      <a:pt x="148" y="311"/>
                    </a:lnTo>
                    <a:lnTo>
                      <a:pt x="143" y="309"/>
                    </a:lnTo>
                    <a:lnTo>
                      <a:pt x="143" y="307"/>
                    </a:lnTo>
                    <a:lnTo>
                      <a:pt x="141" y="306"/>
                    </a:lnTo>
                    <a:lnTo>
                      <a:pt x="137" y="302"/>
                    </a:lnTo>
                    <a:lnTo>
                      <a:pt x="137" y="302"/>
                    </a:lnTo>
                    <a:lnTo>
                      <a:pt x="132" y="299"/>
                    </a:lnTo>
                    <a:lnTo>
                      <a:pt x="132" y="302"/>
                    </a:lnTo>
                    <a:lnTo>
                      <a:pt x="129" y="304"/>
                    </a:lnTo>
                    <a:lnTo>
                      <a:pt x="127" y="306"/>
                    </a:lnTo>
                    <a:lnTo>
                      <a:pt x="124" y="306"/>
                    </a:lnTo>
                    <a:lnTo>
                      <a:pt x="124" y="304"/>
                    </a:lnTo>
                    <a:lnTo>
                      <a:pt x="122" y="304"/>
                    </a:lnTo>
                    <a:lnTo>
                      <a:pt x="118" y="304"/>
                    </a:lnTo>
                    <a:lnTo>
                      <a:pt x="117" y="306"/>
                    </a:lnTo>
                    <a:lnTo>
                      <a:pt x="115" y="307"/>
                    </a:lnTo>
                    <a:lnTo>
                      <a:pt x="113" y="307"/>
                    </a:lnTo>
                    <a:lnTo>
                      <a:pt x="110" y="306"/>
                    </a:lnTo>
                    <a:lnTo>
                      <a:pt x="104" y="304"/>
                    </a:lnTo>
                    <a:lnTo>
                      <a:pt x="104" y="302"/>
                    </a:lnTo>
                    <a:lnTo>
                      <a:pt x="101" y="302"/>
                    </a:lnTo>
                    <a:lnTo>
                      <a:pt x="101" y="299"/>
                    </a:lnTo>
                    <a:lnTo>
                      <a:pt x="101" y="297"/>
                    </a:lnTo>
                    <a:lnTo>
                      <a:pt x="99" y="297"/>
                    </a:lnTo>
                    <a:lnTo>
                      <a:pt x="99" y="297"/>
                    </a:lnTo>
                    <a:lnTo>
                      <a:pt x="98" y="293"/>
                    </a:lnTo>
                    <a:lnTo>
                      <a:pt x="96" y="292"/>
                    </a:lnTo>
                    <a:lnTo>
                      <a:pt x="92" y="290"/>
                    </a:lnTo>
                    <a:lnTo>
                      <a:pt x="92" y="285"/>
                    </a:lnTo>
                    <a:lnTo>
                      <a:pt x="92" y="283"/>
                    </a:lnTo>
                    <a:lnTo>
                      <a:pt x="91" y="281"/>
                    </a:lnTo>
                    <a:lnTo>
                      <a:pt x="84" y="280"/>
                    </a:lnTo>
                    <a:lnTo>
                      <a:pt x="82" y="280"/>
                    </a:lnTo>
                    <a:lnTo>
                      <a:pt x="82" y="276"/>
                    </a:lnTo>
                    <a:lnTo>
                      <a:pt x="82" y="274"/>
                    </a:lnTo>
                    <a:lnTo>
                      <a:pt x="78" y="273"/>
                    </a:lnTo>
                    <a:lnTo>
                      <a:pt x="78" y="271"/>
                    </a:lnTo>
                    <a:lnTo>
                      <a:pt x="75" y="266"/>
                    </a:lnTo>
                    <a:lnTo>
                      <a:pt x="75" y="264"/>
                    </a:lnTo>
                    <a:lnTo>
                      <a:pt x="70" y="260"/>
                    </a:lnTo>
                    <a:lnTo>
                      <a:pt x="68" y="260"/>
                    </a:lnTo>
                    <a:lnTo>
                      <a:pt x="66" y="259"/>
                    </a:lnTo>
                    <a:lnTo>
                      <a:pt x="64" y="260"/>
                    </a:lnTo>
                    <a:lnTo>
                      <a:pt x="61" y="259"/>
                    </a:lnTo>
                    <a:lnTo>
                      <a:pt x="58" y="257"/>
                    </a:lnTo>
                    <a:lnTo>
                      <a:pt x="59" y="253"/>
                    </a:lnTo>
                    <a:lnTo>
                      <a:pt x="59" y="253"/>
                    </a:lnTo>
                    <a:lnTo>
                      <a:pt x="63" y="252"/>
                    </a:lnTo>
                    <a:lnTo>
                      <a:pt x="63" y="250"/>
                    </a:lnTo>
                    <a:lnTo>
                      <a:pt x="61" y="248"/>
                    </a:lnTo>
                    <a:lnTo>
                      <a:pt x="58" y="248"/>
                    </a:lnTo>
                    <a:lnTo>
                      <a:pt x="54" y="247"/>
                    </a:lnTo>
                    <a:lnTo>
                      <a:pt x="54" y="243"/>
                    </a:lnTo>
                    <a:lnTo>
                      <a:pt x="51" y="241"/>
                    </a:lnTo>
                    <a:lnTo>
                      <a:pt x="47" y="241"/>
                    </a:lnTo>
                    <a:lnTo>
                      <a:pt x="45" y="240"/>
                    </a:lnTo>
                    <a:lnTo>
                      <a:pt x="42" y="238"/>
                    </a:lnTo>
                    <a:lnTo>
                      <a:pt x="42" y="234"/>
                    </a:lnTo>
                    <a:lnTo>
                      <a:pt x="42" y="231"/>
                    </a:lnTo>
                    <a:lnTo>
                      <a:pt x="42" y="231"/>
                    </a:lnTo>
                    <a:lnTo>
                      <a:pt x="35" y="231"/>
                    </a:lnTo>
                    <a:lnTo>
                      <a:pt x="35" y="234"/>
                    </a:lnTo>
                    <a:lnTo>
                      <a:pt x="30" y="231"/>
                    </a:lnTo>
                    <a:lnTo>
                      <a:pt x="28" y="231"/>
                    </a:lnTo>
                    <a:lnTo>
                      <a:pt x="26" y="226"/>
                    </a:lnTo>
                    <a:lnTo>
                      <a:pt x="28" y="222"/>
                    </a:lnTo>
                    <a:lnTo>
                      <a:pt x="30" y="220"/>
                    </a:lnTo>
                    <a:lnTo>
                      <a:pt x="30" y="217"/>
                    </a:lnTo>
                    <a:lnTo>
                      <a:pt x="30" y="214"/>
                    </a:lnTo>
                    <a:lnTo>
                      <a:pt x="26" y="208"/>
                    </a:lnTo>
                    <a:lnTo>
                      <a:pt x="23" y="200"/>
                    </a:lnTo>
                    <a:lnTo>
                      <a:pt x="23" y="200"/>
                    </a:lnTo>
                    <a:lnTo>
                      <a:pt x="18" y="198"/>
                    </a:lnTo>
                    <a:lnTo>
                      <a:pt x="19" y="196"/>
                    </a:lnTo>
                    <a:lnTo>
                      <a:pt x="19" y="193"/>
                    </a:lnTo>
                    <a:lnTo>
                      <a:pt x="18" y="191"/>
                    </a:lnTo>
                    <a:lnTo>
                      <a:pt x="18" y="191"/>
                    </a:lnTo>
                    <a:lnTo>
                      <a:pt x="18" y="189"/>
                    </a:lnTo>
                    <a:lnTo>
                      <a:pt x="19" y="186"/>
                    </a:lnTo>
                    <a:lnTo>
                      <a:pt x="18" y="184"/>
                    </a:lnTo>
                    <a:lnTo>
                      <a:pt x="11" y="180"/>
                    </a:lnTo>
                    <a:lnTo>
                      <a:pt x="11" y="177"/>
                    </a:lnTo>
                    <a:lnTo>
                      <a:pt x="11" y="174"/>
                    </a:lnTo>
                    <a:lnTo>
                      <a:pt x="9" y="172"/>
                    </a:lnTo>
                    <a:lnTo>
                      <a:pt x="9" y="168"/>
                    </a:lnTo>
                    <a:lnTo>
                      <a:pt x="7" y="167"/>
                    </a:lnTo>
                    <a:lnTo>
                      <a:pt x="9" y="165"/>
                    </a:lnTo>
                    <a:lnTo>
                      <a:pt x="9" y="163"/>
                    </a:lnTo>
                    <a:lnTo>
                      <a:pt x="7" y="163"/>
                    </a:lnTo>
                    <a:lnTo>
                      <a:pt x="2" y="165"/>
                    </a:lnTo>
                    <a:lnTo>
                      <a:pt x="0" y="163"/>
                    </a:lnTo>
                    <a:lnTo>
                      <a:pt x="0" y="161"/>
                    </a:lnTo>
                    <a:lnTo>
                      <a:pt x="5" y="154"/>
                    </a:lnTo>
                    <a:lnTo>
                      <a:pt x="7" y="151"/>
                    </a:lnTo>
                    <a:lnTo>
                      <a:pt x="7" y="147"/>
                    </a:lnTo>
                    <a:lnTo>
                      <a:pt x="4" y="146"/>
                    </a:lnTo>
                    <a:lnTo>
                      <a:pt x="5" y="144"/>
                    </a:lnTo>
                    <a:lnTo>
                      <a:pt x="9" y="142"/>
                    </a:lnTo>
                    <a:lnTo>
                      <a:pt x="11" y="137"/>
                    </a:lnTo>
                    <a:lnTo>
                      <a:pt x="9" y="135"/>
                    </a:lnTo>
                    <a:lnTo>
                      <a:pt x="9" y="135"/>
                    </a:lnTo>
                    <a:lnTo>
                      <a:pt x="11" y="132"/>
                    </a:lnTo>
                    <a:lnTo>
                      <a:pt x="14" y="132"/>
                    </a:lnTo>
                    <a:lnTo>
                      <a:pt x="19" y="123"/>
                    </a:lnTo>
                    <a:lnTo>
                      <a:pt x="19" y="120"/>
                    </a:lnTo>
                    <a:lnTo>
                      <a:pt x="19" y="118"/>
                    </a:lnTo>
                    <a:lnTo>
                      <a:pt x="19" y="113"/>
                    </a:lnTo>
                    <a:lnTo>
                      <a:pt x="23" y="109"/>
                    </a:lnTo>
                    <a:lnTo>
                      <a:pt x="26" y="109"/>
                    </a:lnTo>
                    <a:lnTo>
                      <a:pt x="28" y="113"/>
                    </a:lnTo>
                    <a:lnTo>
                      <a:pt x="31" y="109"/>
                    </a:lnTo>
                    <a:lnTo>
                      <a:pt x="35" y="109"/>
                    </a:lnTo>
                    <a:lnTo>
                      <a:pt x="33" y="41"/>
                    </a:lnTo>
                    <a:lnTo>
                      <a:pt x="33" y="41"/>
                    </a:lnTo>
                    <a:lnTo>
                      <a:pt x="33" y="36"/>
                    </a:lnTo>
                    <a:lnTo>
                      <a:pt x="51" y="36"/>
                    </a:lnTo>
                    <a:lnTo>
                      <a:pt x="47" y="1"/>
                    </a:lnTo>
                    <a:lnTo>
                      <a:pt x="47" y="1"/>
                    </a:lnTo>
                    <a:lnTo>
                      <a:pt x="47" y="1"/>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03" name="Freeform 100">
                <a:extLst>
                  <a:ext uri="{FF2B5EF4-FFF2-40B4-BE49-F238E27FC236}">
                    <a16:creationId xmlns:a16="http://schemas.microsoft.com/office/drawing/2014/main" id="{FFAEAEE9-243C-215A-9893-975667097615}"/>
                  </a:ext>
                </a:extLst>
              </p:cNvPr>
              <p:cNvSpPr>
                <a:spLocks/>
              </p:cNvSpPr>
              <p:nvPr/>
            </p:nvSpPr>
            <p:spPr bwMode="auto">
              <a:xfrm>
                <a:off x="5351433" y="3856035"/>
                <a:ext cx="411161" cy="307974"/>
              </a:xfrm>
              <a:custGeom>
                <a:avLst/>
                <a:gdLst/>
                <a:ahLst/>
                <a:cxnLst>
                  <a:cxn ang="0">
                    <a:pos x="36" y="154"/>
                  </a:cxn>
                  <a:cxn ang="0">
                    <a:pos x="31" y="144"/>
                  </a:cxn>
                  <a:cxn ang="0">
                    <a:pos x="26" y="140"/>
                  </a:cxn>
                  <a:cxn ang="0">
                    <a:pos x="19" y="130"/>
                  </a:cxn>
                  <a:cxn ang="0">
                    <a:pos x="14" y="123"/>
                  </a:cxn>
                  <a:cxn ang="0">
                    <a:pos x="3" y="123"/>
                  </a:cxn>
                  <a:cxn ang="0">
                    <a:pos x="5" y="114"/>
                  </a:cxn>
                  <a:cxn ang="0">
                    <a:pos x="14" y="111"/>
                  </a:cxn>
                  <a:cxn ang="0">
                    <a:pos x="19" y="111"/>
                  </a:cxn>
                  <a:cxn ang="0">
                    <a:pos x="21" y="95"/>
                  </a:cxn>
                  <a:cxn ang="0">
                    <a:pos x="22" y="81"/>
                  </a:cxn>
                  <a:cxn ang="0">
                    <a:pos x="28" y="73"/>
                  </a:cxn>
                  <a:cxn ang="0">
                    <a:pos x="31" y="69"/>
                  </a:cxn>
                  <a:cxn ang="0">
                    <a:pos x="40" y="47"/>
                  </a:cxn>
                  <a:cxn ang="0">
                    <a:pos x="45" y="36"/>
                  </a:cxn>
                  <a:cxn ang="0">
                    <a:pos x="52" y="29"/>
                  </a:cxn>
                  <a:cxn ang="0">
                    <a:pos x="59" y="12"/>
                  </a:cxn>
                  <a:cxn ang="0">
                    <a:pos x="66" y="12"/>
                  </a:cxn>
                  <a:cxn ang="0">
                    <a:pos x="75" y="0"/>
                  </a:cxn>
                  <a:cxn ang="0">
                    <a:pos x="85" y="7"/>
                  </a:cxn>
                  <a:cxn ang="0">
                    <a:pos x="94" y="1"/>
                  </a:cxn>
                  <a:cxn ang="0">
                    <a:pos x="101" y="1"/>
                  </a:cxn>
                  <a:cxn ang="0">
                    <a:pos x="108" y="7"/>
                  </a:cxn>
                  <a:cxn ang="0">
                    <a:pos x="118" y="10"/>
                  </a:cxn>
                  <a:cxn ang="0">
                    <a:pos x="130" y="19"/>
                  </a:cxn>
                  <a:cxn ang="0">
                    <a:pos x="134" y="22"/>
                  </a:cxn>
                  <a:cxn ang="0">
                    <a:pos x="148" y="29"/>
                  </a:cxn>
                  <a:cxn ang="0">
                    <a:pos x="151" y="40"/>
                  </a:cxn>
                  <a:cxn ang="0">
                    <a:pos x="156" y="47"/>
                  </a:cxn>
                  <a:cxn ang="0">
                    <a:pos x="153" y="59"/>
                  </a:cxn>
                  <a:cxn ang="0">
                    <a:pos x="148" y="67"/>
                  </a:cxn>
                  <a:cxn ang="0">
                    <a:pos x="160" y="67"/>
                  </a:cxn>
                  <a:cxn ang="0">
                    <a:pos x="167" y="69"/>
                  </a:cxn>
                  <a:cxn ang="0">
                    <a:pos x="175" y="88"/>
                  </a:cxn>
                  <a:cxn ang="0">
                    <a:pos x="182" y="100"/>
                  </a:cxn>
                  <a:cxn ang="0">
                    <a:pos x="259" y="118"/>
                  </a:cxn>
                  <a:cxn ang="0">
                    <a:pos x="186" y="172"/>
                  </a:cxn>
                  <a:cxn ang="0">
                    <a:pos x="174" y="173"/>
                  </a:cxn>
                  <a:cxn ang="0">
                    <a:pos x="167" y="182"/>
                  </a:cxn>
                  <a:cxn ang="0">
                    <a:pos x="153" y="189"/>
                  </a:cxn>
                  <a:cxn ang="0">
                    <a:pos x="142" y="191"/>
                  </a:cxn>
                  <a:cxn ang="0">
                    <a:pos x="135" y="182"/>
                  </a:cxn>
                  <a:cxn ang="0">
                    <a:pos x="123" y="186"/>
                  </a:cxn>
                  <a:cxn ang="0">
                    <a:pos x="113" y="194"/>
                  </a:cxn>
                  <a:cxn ang="0">
                    <a:pos x="106" y="194"/>
                  </a:cxn>
                  <a:cxn ang="0">
                    <a:pos x="90" y="194"/>
                  </a:cxn>
                  <a:cxn ang="0">
                    <a:pos x="81" y="187"/>
                  </a:cxn>
                  <a:cxn ang="0">
                    <a:pos x="62" y="179"/>
                  </a:cxn>
                  <a:cxn ang="0">
                    <a:pos x="50" y="179"/>
                  </a:cxn>
                  <a:cxn ang="0">
                    <a:pos x="45" y="165"/>
                  </a:cxn>
                  <a:cxn ang="0">
                    <a:pos x="40" y="163"/>
                  </a:cxn>
                </a:cxnLst>
                <a:rect l="0" t="0" r="r" b="b"/>
                <a:pathLst>
                  <a:path w="259" h="194">
                    <a:moveTo>
                      <a:pt x="40" y="163"/>
                    </a:moveTo>
                    <a:lnTo>
                      <a:pt x="38" y="158"/>
                    </a:lnTo>
                    <a:lnTo>
                      <a:pt x="36" y="154"/>
                    </a:lnTo>
                    <a:lnTo>
                      <a:pt x="36" y="149"/>
                    </a:lnTo>
                    <a:lnTo>
                      <a:pt x="33" y="146"/>
                    </a:lnTo>
                    <a:lnTo>
                      <a:pt x="31" y="144"/>
                    </a:lnTo>
                    <a:lnTo>
                      <a:pt x="29" y="140"/>
                    </a:lnTo>
                    <a:lnTo>
                      <a:pt x="26" y="140"/>
                    </a:lnTo>
                    <a:lnTo>
                      <a:pt x="26" y="140"/>
                    </a:lnTo>
                    <a:lnTo>
                      <a:pt x="26" y="139"/>
                    </a:lnTo>
                    <a:lnTo>
                      <a:pt x="22" y="137"/>
                    </a:lnTo>
                    <a:lnTo>
                      <a:pt x="19" y="130"/>
                    </a:lnTo>
                    <a:lnTo>
                      <a:pt x="19" y="130"/>
                    </a:lnTo>
                    <a:lnTo>
                      <a:pt x="17" y="126"/>
                    </a:lnTo>
                    <a:lnTo>
                      <a:pt x="14" y="123"/>
                    </a:lnTo>
                    <a:lnTo>
                      <a:pt x="12" y="123"/>
                    </a:lnTo>
                    <a:lnTo>
                      <a:pt x="5" y="123"/>
                    </a:lnTo>
                    <a:lnTo>
                      <a:pt x="3" y="123"/>
                    </a:lnTo>
                    <a:lnTo>
                      <a:pt x="0" y="120"/>
                    </a:lnTo>
                    <a:lnTo>
                      <a:pt x="3" y="116"/>
                    </a:lnTo>
                    <a:lnTo>
                      <a:pt x="5" y="114"/>
                    </a:lnTo>
                    <a:lnTo>
                      <a:pt x="5" y="111"/>
                    </a:lnTo>
                    <a:lnTo>
                      <a:pt x="10" y="111"/>
                    </a:lnTo>
                    <a:lnTo>
                      <a:pt x="14" y="111"/>
                    </a:lnTo>
                    <a:lnTo>
                      <a:pt x="15" y="113"/>
                    </a:lnTo>
                    <a:lnTo>
                      <a:pt x="17" y="113"/>
                    </a:lnTo>
                    <a:lnTo>
                      <a:pt x="19" y="111"/>
                    </a:lnTo>
                    <a:lnTo>
                      <a:pt x="21" y="109"/>
                    </a:lnTo>
                    <a:lnTo>
                      <a:pt x="21" y="100"/>
                    </a:lnTo>
                    <a:lnTo>
                      <a:pt x="21" y="95"/>
                    </a:lnTo>
                    <a:lnTo>
                      <a:pt x="22" y="90"/>
                    </a:lnTo>
                    <a:lnTo>
                      <a:pt x="26" y="85"/>
                    </a:lnTo>
                    <a:lnTo>
                      <a:pt x="22" y="81"/>
                    </a:lnTo>
                    <a:lnTo>
                      <a:pt x="22" y="81"/>
                    </a:lnTo>
                    <a:lnTo>
                      <a:pt x="26" y="78"/>
                    </a:lnTo>
                    <a:lnTo>
                      <a:pt x="28" y="73"/>
                    </a:lnTo>
                    <a:lnTo>
                      <a:pt x="28" y="69"/>
                    </a:lnTo>
                    <a:lnTo>
                      <a:pt x="29" y="69"/>
                    </a:lnTo>
                    <a:lnTo>
                      <a:pt x="31" y="69"/>
                    </a:lnTo>
                    <a:lnTo>
                      <a:pt x="35" y="59"/>
                    </a:lnTo>
                    <a:lnTo>
                      <a:pt x="38" y="52"/>
                    </a:lnTo>
                    <a:lnTo>
                      <a:pt x="40" y="47"/>
                    </a:lnTo>
                    <a:lnTo>
                      <a:pt x="43" y="47"/>
                    </a:lnTo>
                    <a:lnTo>
                      <a:pt x="45" y="40"/>
                    </a:lnTo>
                    <a:lnTo>
                      <a:pt x="45" y="36"/>
                    </a:lnTo>
                    <a:lnTo>
                      <a:pt x="48" y="36"/>
                    </a:lnTo>
                    <a:lnTo>
                      <a:pt x="50" y="36"/>
                    </a:lnTo>
                    <a:lnTo>
                      <a:pt x="52" y="29"/>
                    </a:lnTo>
                    <a:lnTo>
                      <a:pt x="57" y="22"/>
                    </a:lnTo>
                    <a:lnTo>
                      <a:pt x="57" y="17"/>
                    </a:lnTo>
                    <a:lnTo>
                      <a:pt x="59" y="12"/>
                    </a:lnTo>
                    <a:lnTo>
                      <a:pt x="61" y="10"/>
                    </a:lnTo>
                    <a:lnTo>
                      <a:pt x="62" y="10"/>
                    </a:lnTo>
                    <a:lnTo>
                      <a:pt x="66" y="12"/>
                    </a:lnTo>
                    <a:lnTo>
                      <a:pt x="66" y="10"/>
                    </a:lnTo>
                    <a:lnTo>
                      <a:pt x="69" y="10"/>
                    </a:lnTo>
                    <a:lnTo>
                      <a:pt x="75" y="0"/>
                    </a:lnTo>
                    <a:lnTo>
                      <a:pt x="76" y="1"/>
                    </a:lnTo>
                    <a:lnTo>
                      <a:pt x="78" y="1"/>
                    </a:lnTo>
                    <a:lnTo>
                      <a:pt x="85" y="7"/>
                    </a:lnTo>
                    <a:lnTo>
                      <a:pt x="88" y="7"/>
                    </a:lnTo>
                    <a:lnTo>
                      <a:pt x="90" y="1"/>
                    </a:lnTo>
                    <a:lnTo>
                      <a:pt x="94" y="1"/>
                    </a:lnTo>
                    <a:lnTo>
                      <a:pt x="95" y="5"/>
                    </a:lnTo>
                    <a:lnTo>
                      <a:pt x="97" y="1"/>
                    </a:lnTo>
                    <a:lnTo>
                      <a:pt x="101" y="1"/>
                    </a:lnTo>
                    <a:lnTo>
                      <a:pt x="106" y="7"/>
                    </a:lnTo>
                    <a:lnTo>
                      <a:pt x="106" y="7"/>
                    </a:lnTo>
                    <a:lnTo>
                      <a:pt x="108" y="7"/>
                    </a:lnTo>
                    <a:lnTo>
                      <a:pt x="111" y="7"/>
                    </a:lnTo>
                    <a:lnTo>
                      <a:pt x="114" y="10"/>
                    </a:lnTo>
                    <a:lnTo>
                      <a:pt x="118" y="10"/>
                    </a:lnTo>
                    <a:lnTo>
                      <a:pt x="123" y="15"/>
                    </a:lnTo>
                    <a:lnTo>
                      <a:pt x="125" y="17"/>
                    </a:lnTo>
                    <a:lnTo>
                      <a:pt x="130" y="19"/>
                    </a:lnTo>
                    <a:lnTo>
                      <a:pt x="130" y="19"/>
                    </a:lnTo>
                    <a:lnTo>
                      <a:pt x="134" y="20"/>
                    </a:lnTo>
                    <a:lnTo>
                      <a:pt x="134" y="22"/>
                    </a:lnTo>
                    <a:lnTo>
                      <a:pt x="139" y="24"/>
                    </a:lnTo>
                    <a:lnTo>
                      <a:pt x="144" y="29"/>
                    </a:lnTo>
                    <a:lnTo>
                      <a:pt x="148" y="29"/>
                    </a:lnTo>
                    <a:lnTo>
                      <a:pt x="151" y="33"/>
                    </a:lnTo>
                    <a:lnTo>
                      <a:pt x="151" y="36"/>
                    </a:lnTo>
                    <a:lnTo>
                      <a:pt x="151" y="40"/>
                    </a:lnTo>
                    <a:lnTo>
                      <a:pt x="153" y="40"/>
                    </a:lnTo>
                    <a:lnTo>
                      <a:pt x="158" y="47"/>
                    </a:lnTo>
                    <a:lnTo>
                      <a:pt x="156" y="47"/>
                    </a:lnTo>
                    <a:lnTo>
                      <a:pt x="153" y="52"/>
                    </a:lnTo>
                    <a:lnTo>
                      <a:pt x="151" y="55"/>
                    </a:lnTo>
                    <a:lnTo>
                      <a:pt x="153" y="59"/>
                    </a:lnTo>
                    <a:lnTo>
                      <a:pt x="151" y="60"/>
                    </a:lnTo>
                    <a:lnTo>
                      <a:pt x="151" y="64"/>
                    </a:lnTo>
                    <a:lnTo>
                      <a:pt x="148" y="67"/>
                    </a:lnTo>
                    <a:lnTo>
                      <a:pt x="151" y="69"/>
                    </a:lnTo>
                    <a:lnTo>
                      <a:pt x="156" y="69"/>
                    </a:lnTo>
                    <a:lnTo>
                      <a:pt x="160" y="67"/>
                    </a:lnTo>
                    <a:lnTo>
                      <a:pt x="165" y="66"/>
                    </a:lnTo>
                    <a:lnTo>
                      <a:pt x="168" y="67"/>
                    </a:lnTo>
                    <a:lnTo>
                      <a:pt x="167" y="69"/>
                    </a:lnTo>
                    <a:lnTo>
                      <a:pt x="168" y="78"/>
                    </a:lnTo>
                    <a:lnTo>
                      <a:pt x="170" y="85"/>
                    </a:lnTo>
                    <a:lnTo>
                      <a:pt x="175" y="88"/>
                    </a:lnTo>
                    <a:lnTo>
                      <a:pt x="174" y="93"/>
                    </a:lnTo>
                    <a:lnTo>
                      <a:pt x="177" y="97"/>
                    </a:lnTo>
                    <a:lnTo>
                      <a:pt x="182" y="100"/>
                    </a:lnTo>
                    <a:lnTo>
                      <a:pt x="187" y="104"/>
                    </a:lnTo>
                    <a:lnTo>
                      <a:pt x="236" y="118"/>
                    </a:lnTo>
                    <a:lnTo>
                      <a:pt x="259" y="118"/>
                    </a:lnTo>
                    <a:lnTo>
                      <a:pt x="207" y="172"/>
                    </a:lnTo>
                    <a:lnTo>
                      <a:pt x="196" y="168"/>
                    </a:lnTo>
                    <a:lnTo>
                      <a:pt x="186" y="172"/>
                    </a:lnTo>
                    <a:lnTo>
                      <a:pt x="182" y="172"/>
                    </a:lnTo>
                    <a:lnTo>
                      <a:pt x="179" y="172"/>
                    </a:lnTo>
                    <a:lnTo>
                      <a:pt x="174" y="173"/>
                    </a:lnTo>
                    <a:lnTo>
                      <a:pt x="174" y="179"/>
                    </a:lnTo>
                    <a:lnTo>
                      <a:pt x="170" y="180"/>
                    </a:lnTo>
                    <a:lnTo>
                      <a:pt x="167" y="182"/>
                    </a:lnTo>
                    <a:lnTo>
                      <a:pt x="160" y="184"/>
                    </a:lnTo>
                    <a:lnTo>
                      <a:pt x="156" y="186"/>
                    </a:lnTo>
                    <a:lnTo>
                      <a:pt x="153" y="189"/>
                    </a:lnTo>
                    <a:lnTo>
                      <a:pt x="153" y="189"/>
                    </a:lnTo>
                    <a:lnTo>
                      <a:pt x="148" y="189"/>
                    </a:lnTo>
                    <a:lnTo>
                      <a:pt x="142" y="191"/>
                    </a:lnTo>
                    <a:lnTo>
                      <a:pt x="139" y="189"/>
                    </a:lnTo>
                    <a:lnTo>
                      <a:pt x="137" y="184"/>
                    </a:lnTo>
                    <a:lnTo>
                      <a:pt x="135" y="182"/>
                    </a:lnTo>
                    <a:lnTo>
                      <a:pt x="128" y="184"/>
                    </a:lnTo>
                    <a:lnTo>
                      <a:pt x="125" y="186"/>
                    </a:lnTo>
                    <a:lnTo>
                      <a:pt x="123" y="186"/>
                    </a:lnTo>
                    <a:lnTo>
                      <a:pt x="120" y="187"/>
                    </a:lnTo>
                    <a:lnTo>
                      <a:pt x="118" y="189"/>
                    </a:lnTo>
                    <a:lnTo>
                      <a:pt x="113" y="194"/>
                    </a:lnTo>
                    <a:lnTo>
                      <a:pt x="111" y="194"/>
                    </a:lnTo>
                    <a:lnTo>
                      <a:pt x="108" y="194"/>
                    </a:lnTo>
                    <a:lnTo>
                      <a:pt x="106" y="194"/>
                    </a:lnTo>
                    <a:lnTo>
                      <a:pt x="101" y="194"/>
                    </a:lnTo>
                    <a:lnTo>
                      <a:pt x="97" y="194"/>
                    </a:lnTo>
                    <a:lnTo>
                      <a:pt x="90" y="194"/>
                    </a:lnTo>
                    <a:lnTo>
                      <a:pt x="88" y="194"/>
                    </a:lnTo>
                    <a:lnTo>
                      <a:pt x="85" y="191"/>
                    </a:lnTo>
                    <a:lnTo>
                      <a:pt x="81" y="187"/>
                    </a:lnTo>
                    <a:lnTo>
                      <a:pt x="75" y="180"/>
                    </a:lnTo>
                    <a:lnTo>
                      <a:pt x="71" y="177"/>
                    </a:lnTo>
                    <a:lnTo>
                      <a:pt x="62" y="179"/>
                    </a:lnTo>
                    <a:lnTo>
                      <a:pt x="59" y="177"/>
                    </a:lnTo>
                    <a:lnTo>
                      <a:pt x="54" y="179"/>
                    </a:lnTo>
                    <a:lnTo>
                      <a:pt x="50" y="179"/>
                    </a:lnTo>
                    <a:lnTo>
                      <a:pt x="48" y="173"/>
                    </a:lnTo>
                    <a:lnTo>
                      <a:pt x="48" y="165"/>
                    </a:lnTo>
                    <a:lnTo>
                      <a:pt x="45" y="165"/>
                    </a:lnTo>
                    <a:lnTo>
                      <a:pt x="43" y="165"/>
                    </a:lnTo>
                    <a:lnTo>
                      <a:pt x="40" y="161"/>
                    </a:lnTo>
                    <a:lnTo>
                      <a:pt x="40" y="163"/>
                    </a:lnTo>
                    <a:lnTo>
                      <a:pt x="40" y="163"/>
                    </a:lnTo>
                    <a:lnTo>
                      <a:pt x="40" y="16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04" name="Freeform 101">
                <a:extLst>
                  <a:ext uri="{FF2B5EF4-FFF2-40B4-BE49-F238E27FC236}">
                    <a16:creationId xmlns:a16="http://schemas.microsoft.com/office/drawing/2014/main" id="{58C4C6F8-6168-386F-FD9E-B2D00D016BF2}"/>
                  </a:ext>
                </a:extLst>
              </p:cNvPr>
              <p:cNvSpPr>
                <a:spLocks/>
              </p:cNvSpPr>
              <p:nvPr/>
            </p:nvSpPr>
            <p:spPr bwMode="auto">
              <a:xfrm>
                <a:off x="5445095" y="3760785"/>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05" name="Freeform 102">
                <a:extLst>
                  <a:ext uri="{FF2B5EF4-FFF2-40B4-BE49-F238E27FC236}">
                    <a16:creationId xmlns:a16="http://schemas.microsoft.com/office/drawing/2014/main" id="{83B12A25-F509-B9BF-3B6D-EDFC3639287D}"/>
                  </a:ext>
                </a:extLst>
              </p:cNvPr>
              <p:cNvSpPr>
                <a:spLocks/>
              </p:cNvSpPr>
              <p:nvPr/>
            </p:nvSpPr>
            <p:spPr bwMode="auto">
              <a:xfrm>
                <a:off x="5445095" y="3760785"/>
                <a:ext cx="176213" cy="163513"/>
              </a:xfrm>
              <a:custGeom>
                <a:avLst/>
                <a:gdLst/>
                <a:ahLst/>
                <a:cxnLst>
                  <a:cxn ang="0">
                    <a:pos x="95" y="98"/>
                  </a:cxn>
                  <a:cxn ang="0">
                    <a:pos x="92" y="94"/>
                  </a:cxn>
                  <a:cxn ang="0">
                    <a:pos x="89" y="87"/>
                  </a:cxn>
                  <a:cxn ang="0">
                    <a:pos x="82" y="80"/>
                  </a:cxn>
                  <a:cxn ang="0">
                    <a:pos x="76" y="77"/>
                  </a:cxn>
                  <a:cxn ang="0">
                    <a:pos x="71" y="77"/>
                  </a:cxn>
                  <a:cxn ang="0">
                    <a:pos x="66" y="73"/>
                  </a:cxn>
                  <a:cxn ang="0">
                    <a:pos x="57" y="67"/>
                  </a:cxn>
                  <a:cxn ang="0">
                    <a:pos x="50" y="63"/>
                  </a:cxn>
                  <a:cxn ang="0">
                    <a:pos x="49" y="65"/>
                  </a:cxn>
                  <a:cxn ang="0">
                    <a:pos x="40" y="60"/>
                  </a:cxn>
                  <a:cxn ang="0">
                    <a:pos x="36" y="60"/>
                  </a:cxn>
                  <a:cxn ang="0">
                    <a:pos x="31" y="63"/>
                  </a:cxn>
                  <a:cxn ang="0">
                    <a:pos x="21" y="60"/>
                  </a:cxn>
                  <a:cxn ang="0">
                    <a:pos x="17" y="58"/>
                  </a:cxn>
                  <a:cxn ang="0">
                    <a:pos x="9" y="67"/>
                  </a:cxn>
                  <a:cxn ang="0">
                    <a:pos x="5" y="68"/>
                  </a:cxn>
                  <a:cxn ang="0">
                    <a:pos x="2" y="65"/>
                  </a:cxn>
                  <a:cxn ang="0">
                    <a:pos x="0" y="54"/>
                  </a:cxn>
                  <a:cxn ang="0">
                    <a:pos x="2" y="49"/>
                  </a:cxn>
                  <a:cxn ang="0">
                    <a:pos x="5" y="35"/>
                  </a:cxn>
                  <a:cxn ang="0">
                    <a:pos x="9" y="30"/>
                  </a:cxn>
                  <a:cxn ang="0">
                    <a:pos x="5" y="27"/>
                  </a:cxn>
                  <a:cxn ang="0">
                    <a:pos x="9" y="18"/>
                  </a:cxn>
                  <a:cxn ang="0">
                    <a:pos x="14" y="18"/>
                  </a:cxn>
                  <a:cxn ang="0">
                    <a:pos x="14" y="14"/>
                  </a:cxn>
                  <a:cxn ang="0">
                    <a:pos x="17" y="13"/>
                  </a:cxn>
                  <a:cxn ang="0">
                    <a:pos x="22" y="9"/>
                  </a:cxn>
                  <a:cxn ang="0">
                    <a:pos x="28" y="7"/>
                  </a:cxn>
                  <a:cxn ang="0">
                    <a:pos x="31" y="0"/>
                  </a:cxn>
                  <a:cxn ang="0">
                    <a:pos x="36" y="7"/>
                  </a:cxn>
                  <a:cxn ang="0">
                    <a:pos x="45" y="37"/>
                  </a:cxn>
                  <a:cxn ang="0">
                    <a:pos x="49" y="42"/>
                  </a:cxn>
                  <a:cxn ang="0">
                    <a:pos x="49" y="44"/>
                  </a:cxn>
                  <a:cxn ang="0">
                    <a:pos x="52" y="54"/>
                  </a:cxn>
                  <a:cxn ang="0">
                    <a:pos x="55" y="49"/>
                  </a:cxn>
                  <a:cxn ang="0">
                    <a:pos x="54" y="46"/>
                  </a:cxn>
                  <a:cxn ang="0">
                    <a:pos x="59" y="51"/>
                  </a:cxn>
                  <a:cxn ang="0">
                    <a:pos x="59" y="54"/>
                  </a:cxn>
                  <a:cxn ang="0">
                    <a:pos x="64" y="58"/>
                  </a:cxn>
                  <a:cxn ang="0">
                    <a:pos x="68" y="58"/>
                  </a:cxn>
                  <a:cxn ang="0">
                    <a:pos x="73" y="60"/>
                  </a:cxn>
                  <a:cxn ang="0">
                    <a:pos x="80" y="61"/>
                  </a:cxn>
                  <a:cxn ang="0">
                    <a:pos x="85" y="68"/>
                  </a:cxn>
                  <a:cxn ang="0">
                    <a:pos x="90" y="77"/>
                  </a:cxn>
                  <a:cxn ang="0">
                    <a:pos x="95" y="80"/>
                  </a:cxn>
                  <a:cxn ang="0">
                    <a:pos x="97" y="80"/>
                  </a:cxn>
                  <a:cxn ang="0">
                    <a:pos x="102" y="87"/>
                  </a:cxn>
                  <a:cxn ang="0">
                    <a:pos x="104" y="93"/>
                  </a:cxn>
                  <a:cxn ang="0">
                    <a:pos x="108" y="96"/>
                  </a:cxn>
                  <a:cxn ang="0">
                    <a:pos x="111" y="94"/>
                  </a:cxn>
                  <a:cxn ang="0">
                    <a:pos x="111" y="96"/>
                  </a:cxn>
                  <a:cxn ang="0">
                    <a:pos x="106" y="100"/>
                  </a:cxn>
                  <a:cxn ang="0">
                    <a:pos x="101" y="103"/>
                  </a:cxn>
                  <a:cxn ang="0">
                    <a:pos x="101" y="103"/>
                  </a:cxn>
                </a:cxnLst>
                <a:rect l="0" t="0" r="r" b="b"/>
                <a:pathLst>
                  <a:path w="111" h="103">
                    <a:moveTo>
                      <a:pt x="101" y="103"/>
                    </a:moveTo>
                    <a:lnTo>
                      <a:pt x="95" y="98"/>
                    </a:lnTo>
                    <a:lnTo>
                      <a:pt x="92" y="98"/>
                    </a:lnTo>
                    <a:lnTo>
                      <a:pt x="92" y="94"/>
                    </a:lnTo>
                    <a:lnTo>
                      <a:pt x="92" y="91"/>
                    </a:lnTo>
                    <a:lnTo>
                      <a:pt x="89" y="87"/>
                    </a:lnTo>
                    <a:lnTo>
                      <a:pt x="85" y="86"/>
                    </a:lnTo>
                    <a:lnTo>
                      <a:pt x="82" y="80"/>
                    </a:lnTo>
                    <a:lnTo>
                      <a:pt x="76" y="80"/>
                    </a:lnTo>
                    <a:lnTo>
                      <a:pt x="76" y="77"/>
                    </a:lnTo>
                    <a:lnTo>
                      <a:pt x="73" y="77"/>
                    </a:lnTo>
                    <a:lnTo>
                      <a:pt x="71" y="77"/>
                    </a:lnTo>
                    <a:lnTo>
                      <a:pt x="68" y="75"/>
                    </a:lnTo>
                    <a:lnTo>
                      <a:pt x="66" y="73"/>
                    </a:lnTo>
                    <a:lnTo>
                      <a:pt x="59" y="67"/>
                    </a:lnTo>
                    <a:lnTo>
                      <a:pt x="57" y="67"/>
                    </a:lnTo>
                    <a:lnTo>
                      <a:pt x="54" y="63"/>
                    </a:lnTo>
                    <a:lnTo>
                      <a:pt x="50" y="63"/>
                    </a:lnTo>
                    <a:lnTo>
                      <a:pt x="49" y="63"/>
                    </a:lnTo>
                    <a:lnTo>
                      <a:pt x="49" y="65"/>
                    </a:lnTo>
                    <a:lnTo>
                      <a:pt x="43" y="60"/>
                    </a:lnTo>
                    <a:lnTo>
                      <a:pt x="40" y="60"/>
                    </a:lnTo>
                    <a:lnTo>
                      <a:pt x="38" y="61"/>
                    </a:lnTo>
                    <a:lnTo>
                      <a:pt x="36" y="60"/>
                    </a:lnTo>
                    <a:lnTo>
                      <a:pt x="33" y="60"/>
                    </a:lnTo>
                    <a:lnTo>
                      <a:pt x="31" y="63"/>
                    </a:lnTo>
                    <a:lnTo>
                      <a:pt x="28" y="63"/>
                    </a:lnTo>
                    <a:lnTo>
                      <a:pt x="21" y="60"/>
                    </a:lnTo>
                    <a:lnTo>
                      <a:pt x="19" y="58"/>
                    </a:lnTo>
                    <a:lnTo>
                      <a:pt x="17" y="58"/>
                    </a:lnTo>
                    <a:lnTo>
                      <a:pt x="12" y="67"/>
                    </a:lnTo>
                    <a:lnTo>
                      <a:pt x="9" y="67"/>
                    </a:lnTo>
                    <a:lnTo>
                      <a:pt x="9" y="68"/>
                    </a:lnTo>
                    <a:lnTo>
                      <a:pt x="5" y="68"/>
                    </a:lnTo>
                    <a:lnTo>
                      <a:pt x="2" y="68"/>
                    </a:lnTo>
                    <a:lnTo>
                      <a:pt x="2" y="65"/>
                    </a:lnTo>
                    <a:lnTo>
                      <a:pt x="0" y="58"/>
                    </a:lnTo>
                    <a:lnTo>
                      <a:pt x="0" y="54"/>
                    </a:lnTo>
                    <a:lnTo>
                      <a:pt x="2" y="51"/>
                    </a:lnTo>
                    <a:lnTo>
                      <a:pt x="2" y="49"/>
                    </a:lnTo>
                    <a:lnTo>
                      <a:pt x="5" y="44"/>
                    </a:lnTo>
                    <a:lnTo>
                      <a:pt x="5" y="35"/>
                    </a:lnTo>
                    <a:lnTo>
                      <a:pt x="9" y="32"/>
                    </a:lnTo>
                    <a:lnTo>
                      <a:pt x="9" y="30"/>
                    </a:lnTo>
                    <a:lnTo>
                      <a:pt x="9" y="27"/>
                    </a:lnTo>
                    <a:lnTo>
                      <a:pt x="5" y="27"/>
                    </a:lnTo>
                    <a:lnTo>
                      <a:pt x="9" y="23"/>
                    </a:lnTo>
                    <a:lnTo>
                      <a:pt x="9" y="18"/>
                    </a:lnTo>
                    <a:lnTo>
                      <a:pt x="9" y="18"/>
                    </a:lnTo>
                    <a:lnTo>
                      <a:pt x="14" y="18"/>
                    </a:lnTo>
                    <a:lnTo>
                      <a:pt x="14" y="16"/>
                    </a:lnTo>
                    <a:lnTo>
                      <a:pt x="14" y="14"/>
                    </a:lnTo>
                    <a:lnTo>
                      <a:pt x="14" y="13"/>
                    </a:lnTo>
                    <a:lnTo>
                      <a:pt x="17" y="13"/>
                    </a:lnTo>
                    <a:lnTo>
                      <a:pt x="19" y="9"/>
                    </a:lnTo>
                    <a:lnTo>
                      <a:pt x="22" y="9"/>
                    </a:lnTo>
                    <a:lnTo>
                      <a:pt x="26" y="9"/>
                    </a:lnTo>
                    <a:lnTo>
                      <a:pt x="28" y="7"/>
                    </a:lnTo>
                    <a:lnTo>
                      <a:pt x="31" y="4"/>
                    </a:lnTo>
                    <a:lnTo>
                      <a:pt x="31" y="0"/>
                    </a:lnTo>
                    <a:lnTo>
                      <a:pt x="31" y="0"/>
                    </a:lnTo>
                    <a:lnTo>
                      <a:pt x="36" y="7"/>
                    </a:lnTo>
                    <a:lnTo>
                      <a:pt x="43" y="23"/>
                    </a:lnTo>
                    <a:lnTo>
                      <a:pt x="45" y="37"/>
                    </a:lnTo>
                    <a:lnTo>
                      <a:pt x="49" y="37"/>
                    </a:lnTo>
                    <a:lnTo>
                      <a:pt x="49" y="42"/>
                    </a:lnTo>
                    <a:lnTo>
                      <a:pt x="49" y="44"/>
                    </a:lnTo>
                    <a:lnTo>
                      <a:pt x="49" y="44"/>
                    </a:lnTo>
                    <a:lnTo>
                      <a:pt x="50" y="49"/>
                    </a:lnTo>
                    <a:lnTo>
                      <a:pt x="52" y="54"/>
                    </a:lnTo>
                    <a:lnTo>
                      <a:pt x="55" y="54"/>
                    </a:lnTo>
                    <a:lnTo>
                      <a:pt x="55" y="49"/>
                    </a:lnTo>
                    <a:lnTo>
                      <a:pt x="54" y="49"/>
                    </a:lnTo>
                    <a:lnTo>
                      <a:pt x="54" y="46"/>
                    </a:lnTo>
                    <a:lnTo>
                      <a:pt x="55" y="46"/>
                    </a:lnTo>
                    <a:lnTo>
                      <a:pt x="59" y="51"/>
                    </a:lnTo>
                    <a:lnTo>
                      <a:pt x="57" y="53"/>
                    </a:lnTo>
                    <a:lnTo>
                      <a:pt x="59" y="54"/>
                    </a:lnTo>
                    <a:lnTo>
                      <a:pt x="62" y="58"/>
                    </a:lnTo>
                    <a:lnTo>
                      <a:pt x="64" y="58"/>
                    </a:lnTo>
                    <a:lnTo>
                      <a:pt x="68" y="54"/>
                    </a:lnTo>
                    <a:lnTo>
                      <a:pt x="68" y="58"/>
                    </a:lnTo>
                    <a:lnTo>
                      <a:pt x="71" y="54"/>
                    </a:lnTo>
                    <a:lnTo>
                      <a:pt x="73" y="60"/>
                    </a:lnTo>
                    <a:lnTo>
                      <a:pt x="75" y="61"/>
                    </a:lnTo>
                    <a:lnTo>
                      <a:pt x="80" y="61"/>
                    </a:lnTo>
                    <a:lnTo>
                      <a:pt x="80" y="65"/>
                    </a:lnTo>
                    <a:lnTo>
                      <a:pt x="85" y="68"/>
                    </a:lnTo>
                    <a:lnTo>
                      <a:pt x="89" y="75"/>
                    </a:lnTo>
                    <a:lnTo>
                      <a:pt x="90" y="77"/>
                    </a:lnTo>
                    <a:lnTo>
                      <a:pt x="94" y="80"/>
                    </a:lnTo>
                    <a:lnTo>
                      <a:pt x="95" y="80"/>
                    </a:lnTo>
                    <a:lnTo>
                      <a:pt x="95" y="77"/>
                    </a:lnTo>
                    <a:lnTo>
                      <a:pt x="97" y="80"/>
                    </a:lnTo>
                    <a:lnTo>
                      <a:pt x="99" y="87"/>
                    </a:lnTo>
                    <a:lnTo>
                      <a:pt x="102" y="87"/>
                    </a:lnTo>
                    <a:lnTo>
                      <a:pt x="104" y="91"/>
                    </a:lnTo>
                    <a:lnTo>
                      <a:pt x="104" y="93"/>
                    </a:lnTo>
                    <a:lnTo>
                      <a:pt x="106" y="96"/>
                    </a:lnTo>
                    <a:lnTo>
                      <a:pt x="108" y="96"/>
                    </a:lnTo>
                    <a:lnTo>
                      <a:pt x="108" y="96"/>
                    </a:lnTo>
                    <a:lnTo>
                      <a:pt x="111" y="94"/>
                    </a:lnTo>
                    <a:lnTo>
                      <a:pt x="111" y="96"/>
                    </a:lnTo>
                    <a:lnTo>
                      <a:pt x="111" y="96"/>
                    </a:lnTo>
                    <a:lnTo>
                      <a:pt x="108" y="100"/>
                    </a:lnTo>
                    <a:lnTo>
                      <a:pt x="106" y="100"/>
                    </a:lnTo>
                    <a:lnTo>
                      <a:pt x="104" y="103"/>
                    </a:lnTo>
                    <a:lnTo>
                      <a:pt x="101" y="103"/>
                    </a:lnTo>
                    <a:lnTo>
                      <a:pt x="101" y="103"/>
                    </a:lnTo>
                    <a:lnTo>
                      <a:pt x="101" y="10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07" name="Freeform 103">
                <a:extLst>
                  <a:ext uri="{FF2B5EF4-FFF2-40B4-BE49-F238E27FC236}">
                    <a16:creationId xmlns:a16="http://schemas.microsoft.com/office/drawing/2014/main" id="{E3524B59-D355-AA61-7B6F-601EFECB9BF0}"/>
                  </a:ext>
                </a:extLst>
              </p:cNvPr>
              <p:cNvSpPr>
                <a:spLocks/>
              </p:cNvSpPr>
              <p:nvPr/>
            </p:nvSpPr>
            <p:spPr bwMode="auto">
              <a:xfrm>
                <a:off x="5591144" y="3919535"/>
                <a:ext cx="38100" cy="42863"/>
              </a:xfrm>
              <a:custGeom>
                <a:avLst/>
                <a:gdLst/>
                <a:ahLst/>
                <a:cxnLst>
                  <a:cxn ang="0">
                    <a:pos x="19" y="26"/>
                  </a:cxn>
                  <a:cxn ang="0">
                    <a:pos x="16" y="24"/>
                  </a:cxn>
                  <a:cxn ang="0">
                    <a:pos x="10" y="26"/>
                  </a:cxn>
                  <a:cxn ang="0">
                    <a:pos x="9" y="27"/>
                  </a:cxn>
                  <a:cxn ang="0">
                    <a:pos x="2" y="27"/>
                  </a:cxn>
                  <a:cxn ang="0">
                    <a:pos x="0" y="26"/>
                  </a:cxn>
                  <a:cxn ang="0">
                    <a:pos x="2" y="22"/>
                  </a:cxn>
                  <a:cxn ang="0">
                    <a:pos x="3" y="19"/>
                  </a:cxn>
                  <a:cxn ang="0">
                    <a:pos x="5" y="17"/>
                  </a:cxn>
                  <a:cxn ang="0">
                    <a:pos x="3" y="13"/>
                  </a:cxn>
                  <a:cxn ang="0">
                    <a:pos x="5" y="10"/>
                  </a:cxn>
                  <a:cxn ang="0">
                    <a:pos x="7" y="7"/>
                  </a:cxn>
                  <a:cxn ang="0">
                    <a:pos x="12" y="5"/>
                  </a:cxn>
                  <a:cxn ang="0">
                    <a:pos x="14" y="3"/>
                  </a:cxn>
                  <a:cxn ang="0">
                    <a:pos x="17" y="1"/>
                  </a:cxn>
                  <a:cxn ang="0">
                    <a:pos x="21" y="0"/>
                  </a:cxn>
                  <a:cxn ang="0">
                    <a:pos x="21" y="0"/>
                  </a:cxn>
                  <a:cxn ang="0">
                    <a:pos x="21" y="1"/>
                  </a:cxn>
                  <a:cxn ang="0">
                    <a:pos x="24" y="3"/>
                  </a:cxn>
                  <a:cxn ang="0">
                    <a:pos x="24" y="3"/>
                  </a:cxn>
                  <a:cxn ang="0">
                    <a:pos x="24" y="5"/>
                  </a:cxn>
                  <a:cxn ang="0">
                    <a:pos x="24" y="10"/>
                  </a:cxn>
                  <a:cxn ang="0">
                    <a:pos x="24" y="10"/>
                  </a:cxn>
                  <a:cxn ang="0">
                    <a:pos x="21" y="13"/>
                  </a:cxn>
                  <a:cxn ang="0">
                    <a:pos x="17" y="13"/>
                  </a:cxn>
                  <a:cxn ang="0">
                    <a:pos x="16" y="17"/>
                  </a:cxn>
                  <a:cxn ang="0">
                    <a:pos x="12" y="17"/>
                  </a:cxn>
                  <a:cxn ang="0">
                    <a:pos x="14" y="19"/>
                  </a:cxn>
                  <a:cxn ang="0">
                    <a:pos x="16" y="19"/>
                  </a:cxn>
                  <a:cxn ang="0">
                    <a:pos x="19" y="19"/>
                  </a:cxn>
                  <a:cxn ang="0">
                    <a:pos x="21" y="19"/>
                  </a:cxn>
                  <a:cxn ang="0">
                    <a:pos x="24" y="19"/>
                  </a:cxn>
                  <a:cxn ang="0">
                    <a:pos x="19" y="26"/>
                  </a:cxn>
                  <a:cxn ang="0">
                    <a:pos x="19" y="26"/>
                  </a:cxn>
                  <a:cxn ang="0">
                    <a:pos x="19" y="26"/>
                  </a:cxn>
                  <a:cxn ang="0">
                    <a:pos x="19" y="26"/>
                  </a:cxn>
                </a:cxnLst>
                <a:rect l="0" t="0" r="r" b="b"/>
                <a:pathLst>
                  <a:path w="24" h="27">
                    <a:moveTo>
                      <a:pt x="19" y="26"/>
                    </a:moveTo>
                    <a:lnTo>
                      <a:pt x="16" y="24"/>
                    </a:lnTo>
                    <a:lnTo>
                      <a:pt x="10" y="26"/>
                    </a:lnTo>
                    <a:lnTo>
                      <a:pt x="9" y="27"/>
                    </a:lnTo>
                    <a:lnTo>
                      <a:pt x="2" y="27"/>
                    </a:lnTo>
                    <a:lnTo>
                      <a:pt x="0" y="26"/>
                    </a:lnTo>
                    <a:lnTo>
                      <a:pt x="2" y="22"/>
                    </a:lnTo>
                    <a:lnTo>
                      <a:pt x="3" y="19"/>
                    </a:lnTo>
                    <a:lnTo>
                      <a:pt x="5" y="17"/>
                    </a:lnTo>
                    <a:lnTo>
                      <a:pt x="3" y="13"/>
                    </a:lnTo>
                    <a:lnTo>
                      <a:pt x="5" y="10"/>
                    </a:lnTo>
                    <a:lnTo>
                      <a:pt x="7" y="7"/>
                    </a:lnTo>
                    <a:lnTo>
                      <a:pt x="12" y="5"/>
                    </a:lnTo>
                    <a:lnTo>
                      <a:pt x="14" y="3"/>
                    </a:lnTo>
                    <a:lnTo>
                      <a:pt x="17" y="1"/>
                    </a:lnTo>
                    <a:lnTo>
                      <a:pt x="21" y="0"/>
                    </a:lnTo>
                    <a:lnTo>
                      <a:pt x="21" y="0"/>
                    </a:lnTo>
                    <a:lnTo>
                      <a:pt x="21" y="1"/>
                    </a:lnTo>
                    <a:lnTo>
                      <a:pt x="24" y="3"/>
                    </a:lnTo>
                    <a:lnTo>
                      <a:pt x="24" y="3"/>
                    </a:lnTo>
                    <a:lnTo>
                      <a:pt x="24" y="5"/>
                    </a:lnTo>
                    <a:lnTo>
                      <a:pt x="24" y="10"/>
                    </a:lnTo>
                    <a:lnTo>
                      <a:pt x="24" y="10"/>
                    </a:lnTo>
                    <a:lnTo>
                      <a:pt x="21" y="13"/>
                    </a:lnTo>
                    <a:lnTo>
                      <a:pt x="17" y="13"/>
                    </a:lnTo>
                    <a:lnTo>
                      <a:pt x="16" y="17"/>
                    </a:lnTo>
                    <a:lnTo>
                      <a:pt x="12" y="17"/>
                    </a:lnTo>
                    <a:lnTo>
                      <a:pt x="14" y="19"/>
                    </a:lnTo>
                    <a:lnTo>
                      <a:pt x="16" y="19"/>
                    </a:lnTo>
                    <a:lnTo>
                      <a:pt x="19" y="19"/>
                    </a:lnTo>
                    <a:lnTo>
                      <a:pt x="21" y="19"/>
                    </a:lnTo>
                    <a:lnTo>
                      <a:pt x="24" y="19"/>
                    </a:lnTo>
                    <a:lnTo>
                      <a:pt x="19" y="26"/>
                    </a:lnTo>
                    <a:lnTo>
                      <a:pt x="19" y="26"/>
                    </a:lnTo>
                    <a:lnTo>
                      <a:pt x="19" y="26"/>
                    </a:lnTo>
                    <a:lnTo>
                      <a:pt x="19" y="2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09" name="Freeform 104">
                <a:extLst>
                  <a:ext uri="{FF2B5EF4-FFF2-40B4-BE49-F238E27FC236}">
                    <a16:creationId xmlns:a16="http://schemas.microsoft.com/office/drawing/2014/main" id="{E8437339-8712-A79F-639A-8481DF14B096}"/>
                  </a:ext>
                </a:extLst>
              </p:cNvPr>
              <p:cNvSpPr>
                <a:spLocks/>
              </p:cNvSpPr>
              <p:nvPr/>
            </p:nvSpPr>
            <p:spPr bwMode="auto">
              <a:xfrm>
                <a:off x="5568920" y="3932234"/>
                <a:ext cx="279398" cy="373062"/>
              </a:xfrm>
              <a:custGeom>
                <a:avLst/>
                <a:gdLst/>
                <a:ahLst/>
                <a:cxnLst>
                  <a:cxn ang="0">
                    <a:pos x="17" y="138"/>
                  </a:cxn>
                  <a:cxn ang="0">
                    <a:pos x="33" y="132"/>
                  </a:cxn>
                  <a:cxn ang="0">
                    <a:pos x="42" y="124"/>
                  </a:cxn>
                  <a:cxn ang="0">
                    <a:pos x="59" y="120"/>
                  </a:cxn>
                  <a:cxn ang="0">
                    <a:pos x="101" y="68"/>
                  </a:cxn>
                  <a:cxn ang="0">
                    <a:pos x="40" y="47"/>
                  </a:cxn>
                  <a:cxn ang="0">
                    <a:pos x="33" y="35"/>
                  </a:cxn>
                  <a:cxn ang="0">
                    <a:pos x="31" y="18"/>
                  </a:cxn>
                  <a:cxn ang="0">
                    <a:pos x="37" y="12"/>
                  </a:cxn>
                  <a:cxn ang="0">
                    <a:pos x="50" y="28"/>
                  </a:cxn>
                  <a:cxn ang="0">
                    <a:pos x="64" y="32"/>
                  </a:cxn>
                  <a:cxn ang="0">
                    <a:pos x="73" y="28"/>
                  </a:cxn>
                  <a:cxn ang="0">
                    <a:pos x="82" y="23"/>
                  </a:cxn>
                  <a:cxn ang="0">
                    <a:pos x="92" y="23"/>
                  </a:cxn>
                  <a:cxn ang="0">
                    <a:pos x="110" y="16"/>
                  </a:cxn>
                  <a:cxn ang="0">
                    <a:pos x="120" y="18"/>
                  </a:cxn>
                  <a:cxn ang="0">
                    <a:pos x="132" y="16"/>
                  </a:cxn>
                  <a:cxn ang="0">
                    <a:pos x="146" y="11"/>
                  </a:cxn>
                  <a:cxn ang="0">
                    <a:pos x="151" y="11"/>
                  </a:cxn>
                  <a:cxn ang="0">
                    <a:pos x="162" y="7"/>
                  </a:cxn>
                  <a:cxn ang="0">
                    <a:pos x="163" y="2"/>
                  </a:cxn>
                  <a:cxn ang="0">
                    <a:pos x="167" y="2"/>
                  </a:cxn>
                  <a:cxn ang="0">
                    <a:pos x="176" y="4"/>
                  </a:cxn>
                  <a:cxn ang="0">
                    <a:pos x="170" y="12"/>
                  </a:cxn>
                  <a:cxn ang="0">
                    <a:pos x="174" y="16"/>
                  </a:cxn>
                  <a:cxn ang="0">
                    <a:pos x="170" y="23"/>
                  </a:cxn>
                  <a:cxn ang="0">
                    <a:pos x="170" y="32"/>
                  </a:cxn>
                  <a:cxn ang="0">
                    <a:pos x="176" y="28"/>
                  </a:cxn>
                  <a:cxn ang="0">
                    <a:pos x="174" y="32"/>
                  </a:cxn>
                  <a:cxn ang="0">
                    <a:pos x="169" y="35"/>
                  </a:cxn>
                  <a:cxn ang="0">
                    <a:pos x="167" y="44"/>
                  </a:cxn>
                  <a:cxn ang="0">
                    <a:pos x="156" y="65"/>
                  </a:cxn>
                  <a:cxn ang="0">
                    <a:pos x="151" y="72"/>
                  </a:cxn>
                  <a:cxn ang="0">
                    <a:pos x="148" y="78"/>
                  </a:cxn>
                  <a:cxn ang="0">
                    <a:pos x="132" y="112"/>
                  </a:cxn>
                  <a:cxn ang="0">
                    <a:pos x="120" y="134"/>
                  </a:cxn>
                  <a:cxn ang="0">
                    <a:pos x="87" y="167"/>
                  </a:cxn>
                  <a:cxn ang="0">
                    <a:pos x="68" y="179"/>
                  </a:cxn>
                  <a:cxn ang="0">
                    <a:pos x="47" y="197"/>
                  </a:cxn>
                  <a:cxn ang="0">
                    <a:pos x="33" y="211"/>
                  </a:cxn>
                  <a:cxn ang="0">
                    <a:pos x="26" y="218"/>
                  </a:cxn>
                  <a:cxn ang="0">
                    <a:pos x="0" y="225"/>
                  </a:cxn>
                  <a:cxn ang="0">
                    <a:pos x="16" y="141"/>
                  </a:cxn>
                </a:cxnLst>
                <a:rect l="0" t="0" r="r" b="b"/>
                <a:pathLst>
                  <a:path w="176" h="235">
                    <a:moveTo>
                      <a:pt x="16" y="141"/>
                    </a:moveTo>
                    <a:lnTo>
                      <a:pt x="16" y="141"/>
                    </a:lnTo>
                    <a:lnTo>
                      <a:pt x="17" y="138"/>
                    </a:lnTo>
                    <a:lnTo>
                      <a:pt x="23" y="136"/>
                    </a:lnTo>
                    <a:lnTo>
                      <a:pt x="28" y="134"/>
                    </a:lnTo>
                    <a:lnTo>
                      <a:pt x="33" y="132"/>
                    </a:lnTo>
                    <a:lnTo>
                      <a:pt x="37" y="131"/>
                    </a:lnTo>
                    <a:lnTo>
                      <a:pt x="37" y="125"/>
                    </a:lnTo>
                    <a:lnTo>
                      <a:pt x="42" y="124"/>
                    </a:lnTo>
                    <a:lnTo>
                      <a:pt x="45" y="124"/>
                    </a:lnTo>
                    <a:lnTo>
                      <a:pt x="49" y="124"/>
                    </a:lnTo>
                    <a:lnTo>
                      <a:pt x="59" y="120"/>
                    </a:lnTo>
                    <a:lnTo>
                      <a:pt x="70" y="124"/>
                    </a:lnTo>
                    <a:lnTo>
                      <a:pt x="123" y="68"/>
                    </a:lnTo>
                    <a:lnTo>
                      <a:pt x="101" y="68"/>
                    </a:lnTo>
                    <a:lnTo>
                      <a:pt x="50" y="54"/>
                    </a:lnTo>
                    <a:lnTo>
                      <a:pt x="45" y="51"/>
                    </a:lnTo>
                    <a:lnTo>
                      <a:pt x="40" y="47"/>
                    </a:lnTo>
                    <a:lnTo>
                      <a:pt x="37" y="44"/>
                    </a:lnTo>
                    <a:lnTo>
                      <a:pt x="38" y="39"/>
                    </a:lnTo>
                    <a:lnTo>
                      <a:pt x="33" y="35"/>
                    </a:lnTo>
                    <a:lnTo>
                      <a:pt x="31" y="28"/>
                    </a:lnTo>
                    <a:lnTo>
                      <a:pt x="28" y="19"/>
                    </a:lnTo>
                    <a:lnTo>
                      <a:pt x="31" y="18"/>
                    </a:lnTo>
                    <a:lnTo>
                      <a:pt x="37" y="9"/>
                    </a:lnTo>
                    <a:lnTo>
                      <a:pt x="37" y="12"/>
                    </a:lnTo>
                    <a:lnTo>
                      <a:pt x="37" y="12"/>
                    </a:lnTo>
                    <a:lnTo>
                      <a:pt x="47" y="23"/>
                    </a:lnTo>
                    <a:lnTo>
                      <a:pt x="49" y="25"/>
                    </a:lnTo>
                    <a:lnTo>
                      <a:pt x="50" y="28"/>
                    </a:lnTo>
                    <a:lnTo>
                      <a:pt x="56" y="32"/>
                    </a:lnTo>
                    <a:lnTo>
                      <a:pt x="59" y="32"/>
                    </a:lnTo>
                    <a:lnTo>
                      <a:pt x="64" y="32"/>
                    </a:lnTo>
                    <a:lnTo>
                      <a:pt x="64" y="28"/>
                    </a:lnTo>
                    <a:lnTo>
                      <a:pt x="70" y="28"/>
                    </a:lnTo>
                    <a:lnTo>
                      <a:pt x="73" y="28"/>
                    </a:lnTo>
                    <a:lnTo>
                      <a:pt x="78" y="23"/>
                    </a:lnTo>
                    <a:lnTo>
                      <a:pt x="80" y="23"/>
                    </a:lnTo>
                    <a:lnTo>
                      <a:pt x="82" y="23"/>
                    </a:lnTo>
                    <a:lnTo>
                      <a:pt x="87" y="23"/>
                    </a:lnTo>
                    <a:lnTo>
                      <a:pt x="87" y="23"/>
                    </a:lnTo>
                    <a:lnTo>
                      <a:pt x="92" y="23"/>
                    </a:lnTo>
                    <a:lnTo>
                      <a:pt x="96" y="23"/>
                    </a:lnTo>
                    <a:lnTo>
                      <a:pt x="106" y="16"/>
                    </a:lnTo>
                    <a:lnTo>
                      <a:pt x="110" y="16"/>
                    </a:lnTo>
                    <a:lnTo>
                      <a:pt x="113" y="18"/>
                    </a:lnTo>
                    <a:lnTo>
                      <a:pt x="115" y="16"/>
                    </a:lnTo>
                    <a:lnTo>
                      <a:pt x="120" y="18"/>
                    </a:lnTo>
                    <a:lnTo>
                      <a:pt x="125" y="14"/>
                    </a:lnTo>
                    <a:lnTo>
                      <a:pt x="130" y="14"/>
                    </a:lnTo>
                    <a:lnTo>
                      <a:pt x="132" y="16"/>
                    </a:lnTo>
                    <a:lnTo>
                      <a:pt x="134" y="16"/>
                    </a:lnTo>
                    <a:lnTo>
                      <a:pt x="143" y="14"/>
                    </a:lnTo>
                    <a:lnTo>
                      <a:pt x="146" y="11"/>
                    </a:lnTo>
                    <a:lnTo>
                      <a:pt x="151" y="11"/>
                    </a:lnTo>
                    <a:lnTo>
                      <a:pt x="151" y="11"/>
                    </a:lnTo>
                    <a:lnTo>
                      <a:pt x="151" y="11"/>
                    </a:lnTo>
                    <a:lnTo>
                      <a:pt x="156" y="9"/>
                    </a:lnTo>
                    <a:lnTo>
                      <a:pt x="160" y="5"/>
                    </a:lnTo>
                    <a:lnTo>
                      <a:pt x="162" y="7"/>
                    </a:lnTo>
                    <a:lnTo>
                      <a:pt x="162" y="4"/>
                    </a:lnTo>
                    <a:lnTo>
                      <a:pt x="162" y="4"/>
                    </a:lnTo>
                    <a:lnTo>
                      <a:pt x="163" y="2"/>
                    </a:lnTo>
                    <a:lnTo>
                      <a:pt x="165" y="2"/>
                    </a:lnTo>
                    <a:lnTo>
                      <a:pt x="165" y="0"/>
                    </a:lnTo>
                    <a:lnTo>
                      <a:pt x="167" y="2"/>
                    </a:lnTo>
                    <a:lnTo>
                      <a:pt x="170" y="4"/>
                    </a:lnTo>
                    <a:lnTo>
                      <a:pt x="174" y="4"/>
                    </a:lnTo>
                    <a:lnTo>
                      <a:pt x="176" y="4"/>
                    </a:lnTo>
                    <a:lnTo>
                      <a:pt x="174" y="7"/>
                    </a:lnTo>
                    <a:lnTo>
                      <a:pt x="170" y="9"/>
                    </a:lnTo>
                    <a:lnTo>
                      <a:pt x="170" y="12"/>
                    </a:lnTo>
                    <a:lnTo>
                      <a:pt x="170" y="14"/>
                    </a:lnTo>
                    <a:lnTo>
                      <a:pt x="170" y="16"/>
                    </a:lnTo>
                    <a:lnTo>
                      <a:pt x="174" y="16"/>
                    </a:lnTo>
                    <a:lnTo>
                      <a:pt x="174" y="18"/>
                    </a:lnTo>
                    <a:lnTo>
                      <a:pt x="170" y="19"/>
                    </a:lnTo>
                    <a:lnTo>
                      <a:pt x="170" y="23"/>
                    </a:lnTo>
                    <a:lnTo>
                      <a:pt x="170" y="23"/>
                    </a:lnTo>
                    <a:lnTo>
                      <a:pt x="174" y="28"/>
                    </a:lnTo>
                    <a:lnTo>
                      <a:pt x="170" y="32"/>
                    </a:lnTo>
                    <a:lnTo>
                      <a:pt x="174" y="28"/>
                    </a:lnTo>
                    <a:lnTo>
                      <a:pt x="174" y="28"/>
                    </a:lnTo>
                    <a:lnTo>
                      <a:pt x="176" y="28"/>
                    </a:lnTo>
                    <a:lnTo>
                      <a:pt x="176" y="32"/>
                    </a:lnTo>
                    <a:lnTo>
                      <a:pt x="176" y="32"/>
                    </a:lnTo>
                    <a:lnTo>
                      <a:pt x="174" y="32"/>
                    </a:lnTo>
                    <a:lnTo>
                      <a:pt x="170" y="32"/>
                    </a:lnTo>
                    <a:lnTo>
                      <a:pt x="170" y="32"/>
                    </a:lnTo>
                    <a:lnTo>
                      <a:pt x="169" y="35"/>
                    </a:lnTo>
                    <a:lnTo>
                      <a:pt x="169" y="37"/>
                    </a:lnTo>
                    <a:lnTo>
                      <a:pt x="169" y="42"/>
                    </a:lnTo>
                    <a:lnTo>
                      <a:pt x="167" y="44"/>
                    </a:lnTo>
                    <a:lnTo>
                      <a:pt x="169" y="47"/>
                    </a:lnTo>
                    <a:lnTo>
                      <a:pt x="162" y="56"/>
                    </a:lnTo>
                    <a:lnTo>
                      <a:pt x="156" y="65"/>
                    </a:lnTo>
                    <a:lnTo>
                      <a:pt x="155" y="68"/>
                    </a:lnTo>
                    <a:lnTo>
                      <a:pt x="153" y="68"/>
                    </a:lnTo>
                    <a:lnTo>
                      <a:pt x="151" y="72"/>
                    </a:lnTo>
                    <a:lnTo>
                      <a:pt x="151" y="73"/>
                    </a:lnTo>
                    <a:lnTo>
                      <a:pt x="151" y="77"/>
                    </a:lnTo>
                    <a:lnTo>
                      <a:pt x="148" y="78"/>
                    </a:lnTo>
                    <a:lnTo>
                      <a:pt x="139" y="96"/>
                    </a:lnTo>
                    <a:lnTo>
                      <a:pt x="139" y="103"/>
                    </a:lnTo>
                    <a:lnTo>
                      <a:pt x="132" y="112"/>
                    </a:lnTo>
                    <a:lnTo>
                      <a:pt x="132" y="115"/>
                    </a:lnTo>
                    <a:lnTo>
                      <a:pt x="120" y="129"/>
                    </a:lnTo>
                    <a:lnTo>
                      <a:pt x="120" y="134"/>
                    </a:lnTo>
                    <a:lnTo>
                      <a:pt x="115" y="139"/>
                    </a:lnTo>
                    <a:lnTo>
                      <a:pt x="106" y="152"/>
                    </a:lnTo>
                    <a:lnTo>
                      <a:pt x="87" y="167"/>
                    </a:lnTo>
                    <a:lnTo>
                      <a:pt x="78" y="174"/>
                    </a:lnTo>
                    <a:lnTo>
                      <a:pt x="73" y="176"/>
                    </a:lnTo>
                    <a:lnTo>
                      <a:pt x="68" y="179"/>
                    </a:lnTo>
                    <a:lnTo>
                      <a:pt x="61" y="185"/>
                    </a:lnTo>
                    <a:lnTo>
                      <a:pt x="50" y="195"/>
                    </a:lnTo>
                    <a:lnTo>
                      <a:pt x="47" y="197"/>
                    </a:lnTo>
                    <a:lnTo>
                      <a:pt x="37" y="207"/>
                    </a:lnTo>
                    <a:lnTo>
                      <a:pt x="37" y="209"/>
                    </a:lnTo>
                    <a:lnTo>
                      <a:pt x="33" y="211"/>
                    </a:lnTo>
                    <a:lnTo>
                      <a:pt x="31" y="212"/>
                    </a:lnTo>
                    <a:lnTo>
                      <a:pt x="28" y="216"/>
                    </a:lnTo>
                    <a:lnTo>
                      <a:pt x="26" y="218"/>
                    </a:lnTo>
                    <a:lnTo>
                      <a:pt x="12" y="235"/>
                    </a:lnTo>
                    <a:lnTo>
                      <a:pt x="11" y="235"/>
                    </a:lnTo>
                    <a:lnTo>
                      <a:pt x="0" y="225"/>
                    </a:lnTo>
                    <a:lnTo>
                      <a:pt x="0" y="157"/>
                    </a:lnTo>
                    <a:lnTo>
                      <a:pt x="16" y="141"/>
                    </a:lnTo>
                    <a:lnTo>
                      <a:pt x="16" y="141"/>
                    </a:lnTo>
                    <a:lnTo>
                      <a:pt x="16" y="141"/>
                    </a:lnTo>
                    <a:lnTo>
                      <a:pt x="16" y="141"/>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11" name="Freeform 105">
                <a:extLst>
                  <a:ext uri="{FF2B5EF4-FFF2-40B4-BE49-F238E27FC236}">
                    <a16:creationId xmlns:a16="http://schemas.microsoft.com/office/drawing/2014/main" id="{766895C3-EE1A-C43D-69E0-9418A1CBB8B7}"/>
                  </a:ext>
                </a:extLst>
              </p:cNvPr>
              <p:cNvSpPr>
                <a:spLocks noEditPoints="1"/>
              </p:cNvSpPr>
              <p:nvPr/>
            </p:nvSpPr>
            <p:spPr bwMode="auto">
              <a:xfrm>
                <a:off x="5311746" y="4111623"/>
                <a:ext cx="287336" cy="279400"/>
              </a:xfrm>
              <a:custGeom>
                <a:avLst/>
                <a:gdLst/>
                <a:ahLst/>
                <a:cxnLst>
                  <a:cxn ang="0">
                    <a:pos x="47" y="21"/>
                  </a:cxn>
                  <a:cxn ang="0">
                    <a:pos x="51" y="18"/>
                  </a:cxn>
                  <a:cxn ang="0">
                    <a:pos x="56" y="16"/>
                  </a:cxn>
                  <a:cxn ang="0">
                    <a:pos x="67" y="0"/>
                  </a:cxn>
                  <a:cxn ang="0">
                    <a:pos x="72" y="4"/>
                  </a:cxn>
                  <a:cxn ang="0">
                    <a:pos x="75" y="12"/>
                  </a:cxn>
                  <a:cxn ang="0">
                    <a:pos x="80" y="18"/>
                  </a:cxn>
                  <a:cxn ang="0">
                    <a:pos x="87" y="18"/>
                  </a:cxn>
                  <a:cxn ang="0">
                    <a:pos x="101" y="21"/>
                  </a:cxn>
                  <a:cxn ang="0">
                    <a:pos x="112" y="30"/>
                  </a:cxn>
                  <a:cxn ang="0">
                    <a:pos x="117" y="33"/>
                  </a:cxn>
                  <a:cxn ang="0">
                    <a:pos x="127" y="35"/>
                  </a:cxn>
                  <a:cxn ang="0">
                    <a:pos x="136" y="35"/>
                  </a:cxn>
                  <a:cxn ang="0">
                    <a:pos x="139" y="35"/>
                  </a:cxn>
                  <a:cxn ang="0">
                    <a:pos x="146" y="26"/>
                  </a:cxn>
                  <a:cxn ang="0">
                    <a:pos x="153" y="25"/>
                  </a:cxn>
                  <a:cxn ang="0">
                    <a:pos x="164" y="21"/>
                  </a:cxn>
                  <a:cxn ang="0">
                    <a:pos x="167" y="28"/>
                  </a:cxn>
                  <a:cxn ang="0">
                    <a:pos x="176" y="28"/>
                  </a:cxn>
                  <a:cxn ang="0">
                    <a:pos x="166" y="44"/>
                  </a:cxn>
                  <a:cxn ang="0">
                    <a:pos x="176" y="122"/>
                  </a:cxn>
                  <a:cxn ang="0">
                    <a:pos x="171" y="131"/>
                  </a:cxn>
                  <a:cxn ang="0">
                    <a:pos x="169" y="134"/>
                  </a:cxn>
                  <a:cxn ang="0">
                    <a:pos x="164" y="136"/>
                  </a:cxn>
                  <a:cxn ang="0">
                    <a:pos x="155" y="141"/>
                  </a:cxn>
                  <a:cxn ang="0">
                    <a:pos x="152" y="143"/>
                  </a:cxn>
                  <a:cxn ang="0">
                    <a:pos x="152" y="148"/>
                  </a:cxn>
                  <a:cxn ang="0">
                    <a:pos x="148" y="153"/>
                  </a:cxn>
                  <a:cxn ang="0">
                    <a:pos x="145" y="162"/>
                  </a:cxn>
                  <a:cxn ang="0">
                    <a:pos x="138" y="172"/>
                  </a:cxn>
                  <a:cxn ang="0">
                    <a:pos x="133" y="176"/>
                  </a:cxn>
                  <a:cxn ang="0">
                    <a:pos x="110" y="159"/>
                  </a:cxn>
                  <a:cxn ang="0">
                    <a:pos x="110" y="157"/>
                  </a:cxn>
                  <a:cxn ang="0">
                    <a:pos x="42" y="113"/>
                  </a:cxn>
                  <a:cxn ang="0">
                    <a:pos x="42" y="98"/>
                  </a:cxn>
                  <a:cxn ang="0">
                    <a:pos x="46" y="89"/>
                  </a:cxn>
                  <a:cxn ang="0">
                    <a:pos x="51" y="82"/>
                  </a:cxn>
                  <a:cxn ang="0">
                    <a:pos x="53" y="77"/>
                  </a:cxn>
                  <a:cxn ang="0">
                    <a:pos x="60" y="75"/>
                  </a:cxn>
                  <a:cxn ang="0">
                    <a:pos x="61" y="70"/>
                  </a:cxn>
                  <a:cxn ang="0">
                    <a:pos x="65" y="61"/>
                  </a:cxn>
                  <a:cxn ang="0">
                    <a:pos x="61" y="54"/>
                  </a:cxn>
                  <a:cxn ang="0">
                    <a:pos x="61" y="52"/>
                  </a:cxn>
                  <a:cxn ang="0">
                    <a:pos x="56" y="44"/>
                  </a:cxn>
                  <a:cxn ang="0">
                    <a:pos x="53" y="39"/>
                  </a:cxn>
                  <a:cxn ang="0">
                    <a:pos x="51" y="33"/>
                  </a:cxn>
                  <a:cxn ang="0">
                    <a:pos x="47" y="30"/>
                  </a:cxn>
                  <a:cxn ang="0">
                    <a:pos x="46" y="23"/>
                  </a:cxn>
                  <a:cxn ang="0">
                    <a:pos x="46" y="23"/>
                  </a:cxn>
                  <a:cxn ang="0">
                    <a:pos x="46" y="23"/>
                  </a:cxn>
                  <a:cxn ang="0">
                    <a:pos x="0" y="115"/>
                  </a:cxn>
                  <a:cxn ang="0">
                    <a:pos x="14" y="115"/>
                  </a:cxn>
                  <a:cxn ang="0">
                    <a:pos x="0" y="115"/>
                  </a:cxn>
                  <a:cxn ang="0">
                    <a:pos x="0" y="115"/>
                  </a:cxn>
                </a:cxnLst>
                <a:rect l="0" t="0" r="r" b="b"/>
                <a:pathLst>
                  <a:path w="181" h="176">
                    <a:moveTo>
                      <a:pt x="46" y="23"/>
                    </a:moveTo>
                    <a:lnTo>
                      <a:pt x="47" y="21"/>
                    </a:lnTo>
                    <a:lnTo>
                      <a:pt x="47" y="21"/>
                    </a:lnTo>
                    <a:lnTo>
                      <a:pt x="51" y="18"/>
                    </a:lnTo>
                    <a:lnTo>
                      <a:pt x="53" y="16"/>
                    </a:lnTo>
                    <a:lnTo>
                      <a:pt x="56" y="16"/>
                    </a:lnTo>
                    <a:lnTo>
                      <a:pt x="60" y="9"/>
                    </a:lnTo>
                    <a:lnTo>
                      <a:pt x="67" y="0"/>
                    </a:lnTo>
                    <a:lnTo>
                      <a:pt x="68" y="4"/>
                    </a:lnTo>
                    <a:lnTo>
                      <a:pt x="72" y="4"/>
                    </a:lnTo>
                    <a:lnTo>
                      <a:pt x="75" y="4"/>
                    </a:lnTo>
                    <a:lnTo>
                      <a:pt x="75" y="12"/>
                    </a:lnTo>
                    <a:lnTo>
                      <a:pt x="75" y="18"/>
                    </a:lnTo>
                    <a:lnTo>
                      <a:pt x="80" y="18"/>
                    </a:lnTo>
                    <a:lnTo>
                      <a:pt x="84" y="16"/>
                    </a:lnTo>
                    <a:lnTo>
                      <a:pt x="87" y="18"/>
                    </a:lnTo>
                    <a:lnTo>
                      <a:pt x="98" y="16"/>
                    </a:lnTo>
                    <a:lnTo>
                      <a:pt x="101" y="21"/>
                    </a:lnTo>
                    <a:lnTo>
                      <a:pt x="108" y="26"/>
                    </a:lnTo>
                    <a:lnTo>
                      <a:pt x="112" y="30"/>
                    </a:lnTo>
                    <a:lnTo>
                      <a:pt x="115" y="33"/>
                    </a:lnTo>
                    <a:lnTo>
                      <a:pt x="117" y="33"/>
                    </a:lnTo>
                    <a:lnTo>
                      <a:pt x="124" y="33"/>
                    </a:lnTo>
                    <a:lnTo>
                      <a:pt x="127" y="35"/>
                    </a:lnTo>
                    <a:lnTo>
                      <a:pt x="133" y="35"/>
                    </a:lnTo>
                    <a:lnTo>
                      <a:pt x="136" y="35"/>
                    </a:lnTo>
                    <a:lnTo>
                      <a:pt x="138" y="35"/>
                    </a:lnTo>
                    <a:lnTo>
                      <a:pt x="139" y="35"/>
                    </a:lnTo>
                    <a:lnTo>
                      <a:pt x="145" y="28"/>
                    </a:lnTo>
                    <a:lnTo>
                      <a:pt x="146" y="26"/>
                    </a:lnTo>
                    <a:lnTo>
                      <a:pt x="152" y="25"/>
                    </a:lnTo>
                    <a:lnTo>
                      <a:pt x="153" y="25"/>
                    </a:lnTo>
                    <a:lnTo>
                      <a:pt x="155" y="23"/>
                    </a:lnTo>
                    <a:lnTo>
                      <a:pt x="164" y="21"/>
                    </a:lnTo>
                    <a:lnTo>
                      <a:pt x="166" y="23"/>
                    </a:lnTo>
                    <a:lnTo>
                      <a:pt x="167" y="28"/>
                    </a:lnTo>
                    <a:lnTo>
                      <a:pt x="171" y="30"/>
                    </a:lnTo>
                    <a:lnTo>
                      <a:pt x="176" y="28"/>
                    </a:lnTo>
                    <a:lnTo>
                      <a:pt x="181" y="28"/>
                    </a:lnTo>
                    <a:lnTo>
                      <a:pt x="166" y="44"/>
                    </a:lnTo>
                    <a:lnTo>
                      <a:pt x="166" y="112"/>
                    </a:lnTo>
                    <a:lnTo>
                      <a:pt x="176" y="122"/>
                    </a:lnTo>
                    <a:lnTo>
                      <a:pt x="176" y="122"/>
                    </a:lnTo>
                    <a:lnTo>
                      <a:pt x="171" y="131"/>
                    </a:lnTo>
                    <a:lnTo>
                      <a:pt x="171" y="131"/>
                    </a:lnTo>
                    <a:lnTo>
                      <a:pt x="169" y="134"/>
                    </a:lnTo>
                    <a:lnTo>
                      <a:pt x="169" y="134"/>
                    </a:lnTo>
                    <a:lnTo>
                      <a:pt x="164" y="136"/>
                    </a:lnTo>
                    <a:lnTo>
                      <a:pt x="160" y="141"/>
                    </a:lnTo>
                    <a:lnTo>
                      <a:pt x="155" y="141"/>
                    </a:lnTo>
                    <a:lnTo>
                      <a:pt x="153" y="141"/>
                    </a:lnTo>
                    <a:lnTo>
                      <a:pt x="152" y="143"/>
                    </a:lnTo>
                    <a:lnTo>
                      <a:pt x="152" y="146"/>
                    </a:lnTo>
                    <a:lnTo>
                      <a:pt x="152" y="148"/>
                    </a:lnTo>
                    <a:lnTo>
                      <a:pt x="152" y="148"/>
                    </a:lnTo>
                    <a:lnTo>
                      <a:pt x="148" y="153"/>
                    </a:lnTo>
                    <a:lnTo>
                      <a:pt x="145" y="157"/>
                    </a:lnTo>
                    <a:lnTo>
                      <a:pt x="145" y="162"/>
                    </a:lnTo>
                    <a:lnTo>
                      <a:pt x="143" y="165"/>
                    </a:lnTo>
                    <a:lnTo>
                      <a:pt x="138" y="172"/>
                    </a:lnTo>
                    <a:lnTo>
                      <a:pt x="133" y="176"/>
                    </a:lnTo>
                    <a:lnTo>
                      <a:pt x="133" y="176"/>
                    </a:lnTo>
                    <a:lnTo>
                      <a:pt x="112" y="162"/>
                    </a:lnTo>
                    <a:lnTo>
                      <a:pt x="110" y="159"/>
                    </a:lnTo>
                    <a:lnTo>
                      <a:pt x="108" y="157"/>
                    </a:lnTo>
                    <a:lnTo>
                      <a:pt x="110" y="157"/>
                    </a:lnTo>
                    <a:lnTo>
                      <a:pt x="106" y="150"/>
                    </a:lnTo>
                    <a:lnTo>
                      <a:pt x="42" y="113"/>
                    </a:lnTo>
                    <a:lnTo>
                      <a:pt x="37" y="113"/>
                    </a:lnTo>
                    <a:lnTo>
                      <a:pt x="42" y="98"/>
                    </a:lnTo>
                    <a:lnTo>
                      <a:pt x="42" y="92"/>
                    </a:lnTo>
                    <a:lnTo>
                      <a:pt x="46" y="89"/>
                    </a:lnTo>
                    <a:lnTo>
                      <a:pt x="47" y="84"/>
                    </a:lnTo>
                    <a:lnTo>
                      <a:pt x="51" y="82"/>
                    </a:lnTo>
                    <a:lnTo>
                      <a:pt x="53" y="79"/>
                    </a:lnTo>
                    <a:lnTo>
                      <a:pt x="53" y="77"/>
                    </a:lnTo>
                    <a:lnTo>
                      <a:pt x="53" y="75"/>
                    </a:lnTo>
                    <a:lnTo>
                      <a:pt x="60" y="75"/>
                    </a:lnTo>
                    <a:lnTo>
                      <a:pt x="61" y="72"/>
                    </a:lnTo>
                    <a:lnTo>
                      <a:pt x="61" y="70"/>
                    </a:lnTo>
                    <a:lnTo>
                      <a:pt x="65" y="63"/>
                    </a:lnTo>
                    <a:lnTo>
                      <a:pt x="65" y="61"/>
                    </a:lnTo>
                    <a:lnTo>
                      <a:pt x="65" y="58"/>
                    </a:lnTo>
                    <a:lnTo>
                      <a:pt x="61" y="54"/>
                    </a:lnTo>
                    <a:lnTo>
                      <a:pt x="63" y="52"/>
                    </a:lnTo>
                    <a:lnTo>
                      <a:pt x="61" y="52"/>
                    </a:lnTo>
                    <a:lnTo>
                      <a:pt x="58" y="49"/>
                    </a:lnTo>
                    <a:lnTo>
                      <a:pt x="56" y="44"/>
                    </a:lnTo>
                    <a:lnTo>
                      <a:pt x="53" y="40"/>
                    </a:lnTo>
                    <a:lnTo>
                      <a:pt x="53" y="39"/>
                    </a:lnTo>
                    <a:lnTo>
                      <a:pt x="53" y="35"/>
                    </a:lnTo>
                    <a:lnTo>
                      <a:pt x="51" y="33"/>
                    </a:lnTo>
                    <a:lnTo>
                      <a:pt x="51" y="30"/>
                    </a:lnTo>
                    <a:lnTo>
                      <a:pt x="47" y="30"/>
                    </a:lnTo>
                    <a:lnTo>
                      <a:pt x="47" y="25"/>
                    </a:lnTo>
                    <a:lnTo>
                      <a:pt x="46" y="23"/>
                    </a:lnTo>
                    <a:lnTo>
                      <a:pt x="46" y="23"/>
                    </a:lnTo>
                    <a:lnTo>
                      <a:pt x="46" y="23"/>
                    </a:lnTo>
                    <a:lnTo>
                      <a:pt x="46" y="23"/>
                    </a:lnTo>
                    <a:lnTo>
                      <a:pt x="46" y="23"/>
                    </a:lnTo>
                    <a:lnTo>
                      <a:pt x="46" y="23"/>
                    </a:lnTo>
                    <a:close/>
                    <a:moveTo>
                      <a:pt x="0" y="115"/>
                    </a:moveTo>
                    <a:lnTo>
                      <a:pt x="7" y="115"/>
                    </a:lnTo>
                    <a:lnTo>
                      <a:pt x="14" y="115"/>
                    </a:lnTo>
                    <a:lnTo>
                      <a:pt x="0" y="115"/>
                    </a:lnTo>
                    <a:lnTo>
                      <a:pt x="0" y="115"/>
                    </a:lnTo>
                    <a:lnTo>
                      <a:pt x="0" y="115"/>
                    </a:lnTo>
                    <a:lnTo>
                      <a:pt x="0" y="11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12" name="Freeform 106">
                <a:extLst>
                  <a:ext uri="{FF2B5EF4-FFF2-40B4-BE49-F238E27FC236}">
                    <a16:creationId xmlns:a16="http://schemas.microsoft.com/office/drawing/2014/main" id="{FE163D85-99CC-0FBD-4FDA-BB88B2EE2818}"/>
                  </a:ext>
                </a:extLst>
              </p:cNvPr>
              <p:cNvSpPr>
                <a:spLocks/>
              </p:cNvSpPr>
              <p:nvPr/>
            </p:nvSpPr>
            <p:spPr bwMode="auto">
              <a:xfrm>
                <a:off x="5251421" y="4151309"/>
                <a:ext cx="163512" cy="153987"/>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13" name="Freeform 107">
                <a:extLst>
                  <a:ext uri="{FF2B5EF4-FFF2-40B4-BE49-F238E27FC236}">
                    <a16:creationId xmlns:a16="http://schemas.microsoft.com/office/drawing/2014/main" id="{573D95AA-4744-EFA8-B0CB-6A420B3F2A16}"/>
                  </a:ext>
                </a:extLst>
              </p:cNvPr>
              <p:cNvSpPr>
                <a:spLocks/>
              </p:cNvSpPr>
              <p:nvPr/>
            </p:nvSpPr>
            <p:spPr bwMode="auto">
              <a:xfrm>
                <a:off x="5251421" y="4151309"/>
                <a:ext cx="163512" cy="153987"/>
              </a:xfrm>
              <a:custGeom>
                <a:avLst/>
                <a:gdLst/>
                <a:ahLst/>
                <a:cxnLst>
                  <a:cxn ang="0">
                    <a:pos x="78" y="69"/>
                  </a:cxn>
                  <a:cxn ang="0">
                    <a:pos x="85" y="60"/>
                  </a:cxn>
                  <a:cxn ang="0">
                    <a:pos x="89" y="55"/>
                  </a:cxn>
                  <a:cxn ang="0">
                    <a:pos x="91" y="52"/>
                  </a:cxn>
                  <a:cxn ang="0">
                    <a:pos x="99" y="47"/>
                  </a:cxn>
                  <a:cxn ang="0">
                    <a:pos x="103" y="40"/>
                  </a:cxn>
                  <a:cxn ang="0">
                    <a:pos x="103" y="34"/>
                  </a:cxn>
                  <a:cxn ang="0">
                    <a:pos x="101" y="29"/>
                  </a:cxn>
                  <a:cxn ang="0">
                    <a:pos x="94" y="26"/>
                  </a:cxn>
                  <a:cxn ang="0">
                    <a:pos x="91" y="17"/>
                  </a:cxn>
                  <a:cxn ang="0">
                    <a:pos x="89" y="12"/>
                  </a:cxn>
                  <a:cxn ang="0">
                    <a:pos x="87" y="7"/>
                  </a:cxn>
                  <a:cxn ang="0">
                    <a:pos x="84" y="1"/>
                  </a:cxn>
                  <a:cxn ang="0">
                    <a:pos x="78" y="3"/>
                  </a:cxn>
                  <a:cxn ang="0">
                    <a:pos x="71" y="7"/>
                  </a:cxn>
                  <a:cxn ang="0">
                    <a:pos x="61" y="7"/>
                  </a:cxn>
                  <a:cxn ang="0">
                    <a:pos x="56" y="8"/>
                  </a:cxn>
                  <a:cxn ang="0">
                    <a:pos x="52" y="8"/>
                  </a:cxn>
                  <a:cxn ang="0">
                    <a:pos x="49" y="12"/>
                  </a:cxn>
                  <a:cxn ang="0">
                    <a:pos x="44" y="12"/>
                  </a:cxn>
                  <a:cxn ang="0">
                    <a:pos x="40" y="8"/>
                  </a:cxn>
                  <a:cxn ang="0">
                    <a:pos x="32" y="8"/>
                  </a:cxn>
                  <a:cxn ang="0">
                    <a:pos x="26" y="8"/>
                  </a:cxn>
                  <a:cxn ang="0">
                    <a:pos x="26" y="12"/>
                  </a:cxn>
                  <a:cxn ang="0">
                    <a:pos x="26" y="12"/>
                  </a:cxn>
                  <a:cxn ang="0">
                    <a:pos x="25" y="17"/>
                  </a:cxn>
                  <a:cxn ang="0">
                    <a:pos x="23" y="29"/>
                  </a:cxn>
                  <a:cxn ang="0">
                    <a:pos x="25" y="34"/>
                  </a:cxn>
                  <a:cxn ang="0">
                    <a:pos x="28" y="38"/>
                  </a:cxn>
                  <a:cxn ang="0">
                    <a:pos x="19" y="52"/>
                  </a:cxn>
                  <a:cxn ang="0">
                    <a:pos x="12" y="60"/>
                  </a:cxn>
                  <a:cxn ang="0">
                    <a:pos x="4" y="74"/>
                  </a:cxn>
                  <a:cxn ang="0">
                    <a:pos x="4" y="85"/>
                  </a:cxn>
                  <a:cxn ang="0">
                    <a:pos x="2" y="95"/>
                  </a:cxn>
                  <a:cxn ang="0">
                    <a:pos x="2" y="97"/>
                  </a:cxn>
                  <a:cxn ang="0">
                    <a:pos x="5" y="94"/>
                  </a:cxn>
                  <a:cxn ang="0">
                    <a:pos x="11" y="95"/>
                  </a:cxn>
                  <a:cxn ang="0">
                    <a:pos x="14" y="95"/>
                  </a:cxn>
                  <a:cxn ang="0">
                    <a:pos x="18" y="92"/>
                  </a:cxn>
                  <a:cxn ang="0">
                    <a:pos x="19" y="92"/>
                  </a:cxn>
                  <a:cxn ang="0">
                    <a:pos x="23" y="92"/>
                  </a:cxn>
                  <a:cxn ang="0">
                    <a:pos x="37" y="92"/>
                  </a:cxn>
                  <a:cxn ang="0">
                    <a:pos x="73" y="88"/>
                  </a:cxn>
                  <a:cxn ang="0">
                    <a:pos x="78" y="73"/>
                  </a:cxn>
                </a:cxnLst>
                <a:rect l="0" t="0" r="r" b="b"/>
                <a:pathLst>
                  <a:path w="103" h="97">
                    <a:moveTo>
                      <a:pt x="78" y="73"/>
                    </a:moveTo>
                    <a:lnTo>
                      <a:pt x="78" y="69"/>
                    </a:lnTo>
                    <a:lnTo>
                      <a:pt x="82" y="64"/>
                    </a:lnTo>
                    <a:lnTo>
                      <a:pt x="85" y="60"/>
                    </a:lnTo>
                    <a:lnTo>
                      <a:pt x="87" y="57"/>
                    </a:lnTo>
                    <a:lnTo>
                      <a:pt x="89" y="55"/>
                    </a:lnTo>
                    <a:lnTo>
                      <a:pt x="91" y="54"/>
                    </a:lnTo>
                    <a:lnTo>
                      <a:pt x="91" y="52"/>
                    </a:lnTo>
                    <a:lnTo>
                      <a:pt x="98" y="52"/>
                    </a:lnTo>
                    <a:lnTo>
                      <a:pt x="99" y="47"/>
                    </a:lnTo>
                    <a:lnTo>
                      <a:pt x="99" y="45"/>
                    </a:lnTo>
                    <a:lnTo>
                      <a:pt x="103" y="40"/>
                    </a:lnTo>
                    <a:lnTo>
                      <a:pt x="103" y="38"/>
                    </a:lnTo>
                    <a:lnTo>
                      <a:pt x="103" y="34"/>
                    </a:lnTo>
                    <a:lnTo>
                      <a:pt x="99" y="31"/>
                    </a:lnTo>
                    <a:lnTo>
                      <a:pt x="101" y="29"/>
                    </a:lnTo>
                    <a:lnTo>
                      <a:pt x="99" y="27"/>
                    </a:lnTo>
                    <a:lnTo>
                      <a:pt x="94" y="26"/>
                    </a:lnTo>
                    <a:lnTo>
                      <a:pt x="94" y="20"/>
                    </a:lnTo>
                    <a:lnTo>
                      <a:pt x="91" y="17"/>
                    </a:lnTo>
                    <a:lnTo>
                      <a:pt x="91" y="15"/>
                    </a:lnTo>
                    <a:lnTo>
                      <a:pt x="89" y="12"/>
                    </a:lnTo>
                    <a:lnTo>
                      <a:pt x="87" y="10"/>
                    </a:lnTo>
                    <a:lnTo>
                      <a:pt x="87" y="7"/>
                    </a:lnTo>
                    <a:lnTo>
                      <a:pt x="85" y="7"/>
                    </a:lnTo>
                    <a:lnTo>
                      <a:pt x="84" y="1"/>
                    </a:lnTo>
                    <a:lnTo>
                      <a:pt x="82" y="0"/>
                    </a:lnTo>
                    <a:lnTo>
                      <a:pt x="78" y="3"/>
                    </a:lnTo>
                    <a:lnTo>
                      <a:pt x="75" y="5"/>
                    </a:lnTo>
                    <a:lnTo>
                      <a:pt x="71" y="7"/>
                    </a:lnTo>
                    <a:lnTo>
                      <a:pt x="70" y="7"/>
                    </a:lnTo>
                    <a:lnTo>
                      <a:pt x="61" y="7"/>
                    </a:lnTo>
                    <a:lnTo>
                      <a:pt x="59" y="8"/>
                    </a:lnTo>
                    <a:lnTo>
                      <a:pt x="56" y="8"/>
                    </a:lnTo>
                    <a:lnTo>
                      <a:pt x="54" y="8"/>
                    </a:lnTo>
                    <a:lnTo>
                      <a:pt x="52" y="8"/>
                    </a:lnTo>
                    <a:lnTo>
                      <a:pt x="49" y="10"/>
                    </a:lnTo>
                    <a:lnTo>
                      <a:pt x="49" y="12"/>
                    </a:lnTo>
                    <a:lnTo>
                      <a:pt x="47" y="12"/>
                    </a:lnTo>
                    <a:lnTo>
                      <a:pt x="44" y="12"/>
                    </a:lnTo>
                    <a:lnTo>
                      <a:pt x="44" y="10"/>
                    </a:lnTo>
                    <a:lnTo>
                      <a:pt x="40" y="8"/>
                    </a:lnTo>
                    <a:lnTo>
                      <a:pt x="37" y="10"/>
                    </a:lnTo>
                    <a:lnTo>
                      <a:pt x="32" y="8"/>
                    </a:lnTo>
                    <a:lnTo>
                      <a:pt x="28" y="7"/>
                    </a:lnTo>
                    <a:lnTo>
                      <a:pt x="26" y="8"/>
                    </a:lnTo>
                    <a:lnTo>
                      <a:pt x="26" y="10"/>
                    </a:lnTo>
                    <a:lnTo>
                      <a:pt x="26" y="12"/>
                    </a:lnTo>
                    <a:lnTo>
                      <a:pt x="26" y="12"/>
                    </a:lnTo>
                    <a:lnTo>
                      <a:pt x="26" y="12"/>
                    </a:lnTo>
                    <a:lnTo>
                      <a:pt x="26" y="15"/>
                    </a:lnTo>
                    <a:lnTo>
                      <a:pt x="25" y="17"/>
                    </a:lnTo>
                    <a:lnTo>
                      <a:pt x="25" y="22"/>
                    </a:lnTo>
                    <a:lnTo>
                      <a:pt x="23" y="29"/>
                    </a:lnTo>
                    <a:lnTo>
                      <a:pt x="23" y="33"/>
                    </a:lnTo>
                    <a:lnTo>
                      <a:pt x="25" y="34"/>
                    </a:lnTo>
                    <a:lnTo>
                      <a:pt x="26" y="34"/>
                    </a:lnTo>
                    <a:lnTo>
                      <a:pt x="28" y="38"/>
                    </a:lnTo>
                    <a:lnTo>
                      <a:pt x="28" y="40"/>
                    </a:lnTo>
                    <a:lnTo>
                      <a:pt x="19" y="52"/>
                    </a:lnTo>
                    <a:lnTo>
                      <a:pt x="14" y="57"/>
                    </a:lnTo>
                    <a:lnTo>
                      <a:pt x="12" y="60"/>
                    </a:lnTo>
                    <a:lnTo>
                      <a:pt x="5" y="73"/>
                    </a:lnTo>
                    <a:lnTo>
                      <a:pt x="4" y="74"/>
                    </a:lnTo>
                    <a:lnTo>
                      <a:pt x="4" y="80"/>
                    </a:lnTo>
                    <a:lnTo>
                      <a:pt x="4" y="85"/>
                    </a:lnTo>
                    <a:lnTo>
                      <a:pt x="0" y="92"/>
                    </a:lnTo>
                    <a:lnTo>
                      <a:pt x="2" y="95"/>
                    </a:lnTo>
                    <a:lnTo>
                      <a:pt x="0" y="97"/>
                    </a:lnTo>
                    <a:lnTo>
                      <a:pt x="2" y="97"/>
                    </a:lnTo>
                    <a:lnTo>
                      <a:pt x="4" y="95"/>
                    </a:lnTo>
                    <a:lnTo>
                      <a:pt x="5" y="94"/>
                    </a:lnTo>
                    <a:lnTo>
                      <a:pt x="9" y="95"/>
                    </a:lnTo>
                    <a:lnTo>
                      <a:pt x="11" y="95"/>
                    </a:lnTo>
                    <a:lnTo>
                      <a:pt x="14" y="95"/>
                    </a:lnTo>
                    <a:lnTo>
                      <a:pt x="14" y="95"/>
                    </a:lnTo>
                    <a:lnTo>
                      <a:pt x="14" y="92"/>
                    </a:lnTo>
                    <a:lnTo>
                      <a:pt x="18" y="92"/>
                    </a:lnTo>
                    <a:lnTo>
                      <a:pt x="19" y="92"/>
                    </a:lnTo>
                    <a:lnTo>
                      <a:pt x="19" y="92"/>
                    </a:lnTo>
                    <a:lnTo>
                      <a:pt x="19" y="92"/>
                    </a:lnTo>
                    <a:lnTo>
                      <a:pt x="23" y="92"/>
                    </a:lnTo>
                    <a:lnTo>
                      <a:pt x="37" y="92"/>
                    </a:lnTo>
                    <a:lnTo>
                      <a:pt x="37" y="92"/>
                    </a:lnTo>
                    <a:lnTo>
                      <a:pt x="51" y="92"/>
                    </a:lnTo>
                    <a:lnTo>
                      <a:pt x="73" y="88"/>
                    </a:lnTo>
                    <a:lnTo>
                      <a:pt x="78" y="73"/>
                    </a:lnTo>
                    <a:lnTo>
                      <a:pt x="78" y="73"/>
                    </a:lnTo>
                    <a:lnTo>
                      <a:pt x="78" y="7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14" name="Freeform 108">
                <a:extLst>
                  <a:ext uri="{FF2B5EF4-FFF2-40B4-BE49-F238E27FC236}">
                    <a16:creationId xmlns:a16="http://schemas.microsoft.com/office/drawing/2014/main" id="{45865192-4C98-AAC2-CC63-78F0BE4283A6}"/>
                  </a:ext>
                </a:extLst>
              </p:cNvPr>
              <p:cNvSpPr>
                <a:spLocks/>
              </p:cNvSpPr>
              <p:nvPr/>
            </p:nvSpPr>
            <p:spPr bwMode="auto">
              <a:xfrm>
                <a:off x="4849788" y="3957634"/>
                <a:ext cx="355599" cy="239714"/>
              </a:xfrm>
              <a:custGeom>
                <a:avLst/>
                <a:gdLst/>
                <a:ahLst/>
                <a:cxnLst>
                  <a:cxn ang="0">
                    <a:pos x="142" y="7"/>
                  </a:cxn>
                  <a:cxn ang="0">
                    <a:pos x="154" y="23"/>
                  </a:cxn>
                  <a:cxn ang="0">
                    <a:pos x="151" y="35"/>
                  </a:cxn>
                  <a:cxn ang="0">
                    <a:pos x="159" y="40"/>
                  </a:cxn>
                  <a:cxn ang="0">
                    <a:pos x="166" y="47"/>
                  </a:cxn>
                  <a:cxn ang="0">
                    <a:pos x="179" y="52"/>
                  </a:cxn>
                  <a:cxn ang="0">
                    <a:pos x="187" y="59"/>
                  </a:cxn>
                  <a:cxn ang="0">
                    <a:pos x="182" y="66"/>
                  </a:cxn>
                  <a:cxn ang="0">
                    <a:pos x="192" y="71"/>
                  </a:cxn>
                  <a:cxn ang="0">
                    <a:pos x="203" y="80"/>
                  </a:cxn>
                  <a:cxn ang="0">
                    <a:pos x="206" y="89"/>
                  </a:cxn>
                  <a:cxn ang="0">
                    <a:pos x="217" y="96"/>
                  </a:cxn>
                  <a:cxn ang="0">
                    <a:pos x="224" y="108"/>
                  </a:cxn>
                  <a:cxn ang="0">
                    <a:pos x="217" y="102"/>
                  </a:cxn>
                  <a:cxn ang="0">
                    <a:pos x="199" y="104"/>
                  </a:cxn>
                  <a:cxn ang="0">
                    <a:pos x="191" y="102"/>
                  </a:cxn>
                  <a:cxn ang="0">
                    <a:pos x="187" y="102"/>
                  </a:cxn>
                  <a:cxn ang="0">
                    <a:pos x="177" y="108"/>
                  </a:cxn>
                  <a:cxn ang="0">
                    <a:pos x="170" y="108"/>
                  </a:cxn>
                  <a:cxn ang="0">
                    <a:pos x="159" y="109"/>
                  </a:cxn>
                  <a:cxn ang="0">
                    <a:pos x="147" y="111"/>
                  </a:cxn>
                  <a:cxn ang="0">
                    <a:pos x="135" y="116"/>
                  </a:cxn>
                  <a:cxn ang="0">
                    <a:pos x="130" y="122"/>
                  </a:cxn>
                  <a:cxn ang="0">
                    <a:pos x="119" y="118"/>
                  </a:cxn>
                  <a:cxn ang="0">
                    <a:pos x="107" y="116"/>
                  </a:cxn>
                  <a:cxn ang="0">
                    <a:pos x="97" y="111"/>
                  </a:cxn>
                  <a:cxn ang="0">
                    <a:pos x="85" y="104"/>
                  </a:cxn>
                  <a:cxn ang="0">
                    <a:pos x="78" y="108"/>
                  </a:cxn>
                  <a:cxn ang="0">
                    <a:pos x="74" y="116"/>
                  </a:cxn>
                  <a:cxn ang="0">
                    <a:pos x="73" y="123"/>
                  </a:cxn>
                  <a:cxn ang="0">
                    <a:pos x="69" y="130"/>
                  </a:cxn>
                  <a:cxn ang="0">
                    <a:pos x="60" y="127"/>
                  </a:cxn>
                  <a:cxn ang="0">
                    <a:pos x="46" y="130"/>
                  </a:cxn>
                  <a:cxn ang="0">
                    <a:pos x="29" y="151"/>
                  </a:cxn>
                  <a:cxn ang="0">
                    <a:pos x="27" y="142"/>
                  </a:cxn>
                  <a:cxn ang="0">
                    <a:pos x="13" y="127"/>
                  </a:cxn>
                  <a:cxn ang="0">
                    <a:pos x="3" y="115"/>
                  </a:cxn>
                  <a:cxn ang="0">
                    <a:pos x="1" y="96"/>
                  </a:cxn>
                  <a:cxn ang="0">
                    <a:pos x="3" y="85"/>
                  </a:cxn>
                  <a:cxn ang="0">
                    <a:pos x="13" y="66"/>
                  </a:cxn>
                  <a:cxn ang="0">
                    <a:pos x="20" y="62"/>
                  </a:cxn>
                  <a:cxn ang="0">
                    <a:pos x="31" y="62"/>
                  </a:cxn>
                  <a:cxn ang="0">
                    <a:pos x="38" y="57"/>
                  </a:cxn>
                  <a:cxn ang="0">
                    <a:pos x="46" y="59"/>
                  </a:cxn>
                  <a:cxn ang="0">
                    <a:pos x="73" y="50"/>
                  </a:cxn>
                  <a:cxn ang="0">
                    <a:pos x="78" y="43"/>
                  </a:cxn>
                  <a:cxn ang="0">
                    <a:pos x="80" y="35"/>
                  </a:cxn>
                  <a:cxn ang="0">
                    <a:pos x="95" y="35"/>
                  </a:cxn>
                  <a:cxn ang="0">
                    <a:pos x="107" y="29"/>
                  </a:cxn>
                  <a:cxn ang="0">
                    <a:pos x="111" y="19"/>
                  </a:cxn>
                  <a:cxn ang="0">
                    <a:pos x="119" y="12"/>
                  </a:cxn>
                  <a:cxn ang="0">
                    <a:pos x="126" y="3"/>
                  </a:cxn>
                  <a:cxn ang="0">
                    <a:pos x="139" y="2"/>
                  </a:cxn>
                </a:cxnLst>
                <a:rect l="0" t="0" r="r" b="b"/>
                <a:pathLst>
                  <a:path w="224" h="151">
                    <a:moveTo>
                      <a:pt x="142" y="0"/>
                    </a:moveTo>
                    <a:lnTo>
                      <a:pt x="142" y="2"/>
                    </a:lnTo>
                    <a:lnTo>
                      <a:pt x="142" y="3"/>
                    </a:lnTo>
                    <a:lnTo>
                      <a:pt x="142" y="7"/>
                    </a:lnTo>
                    <a:lnTo>
                      <a:pt x="147" y="7"/>
                    </a:lnTo>
                    <a:lnTo>
                      <a:pt x="147" y="9"/>
                    </a:lnTo>
                    <a:lnTo>
                      <a:pt x="151" y="16"/>
                    </a:lnTo>
                    <a:lnTo>
                      <a:pt x="154" y="23"/>
                    </a:lnTo>
                    <a:lnTo>
                      <a:pt x="154" y="26"/>
                    </a:lnTo>
                    <a:lnTo>
                      <a:pt x="154" y="29"/>
                    </a:lnTo>
                    <a:lnTo>
                      <a:pt x="152" y="31"/>
                    </a:lnTo>
                    <a:lnTo>
                      <a:pt x="151" y="35"/>
                    </a:lnTo>
                    <a:lnTo>
                      <a:pt x="152" y="40"/>
                    </a:lnTo>
                    <a:lnTo>
                      <a:pt x="154" y="40"/>
                    </a:lnTo>
                    <a:lnTo>
                      <a:pt x="159" y="43"/>
                    </a:lnTo>
                    <a:lnTo>
                      <a:pt x="159" y="40"/>
                    </a:lnTo>
                    <a:lnTo>
                      <a:pt x="166" y="40"/>
                    </a:lnTo>
                    <a:lnTo>
                      <a:pt x="166" y="40"/>
                    </a:lnTo>
                    <a:lnTo>
                      <a:pt x="166" y="43"/>
                    </a:lnTo>
                    <a:lnTo>
                      <a:pt x="166" y="47"/>
                    </a:lnTo>
                    <a:lnTo>
                      <a:pt x="170" y="49"/>
                    </a:lnTo>
                    <a:lnTo>
                      <a:pt x="172" y="50"/>
                    </a:lnTo>
                    <a:lnTo>
                      <a:pt x="175" y="50"/>
                    </a:lnTo>
                    <a:lnTo>
                      <a:pt x="179" y="52"/>
                    </a:lnTo>
                    <a:lnTo>
                      <a:pt x="179" y="56"/>
                    </a:lnTo>
                    <a:lnTo>
                      <a:pt x="182" y="57"/>
                    </a:lnTo>
                    <a:lnTo>
                      <a:pt x="185" y="57"/>
                    </a:lnTo>
                    <a:lnTo>
                      <a:pt x="187" y="59"/>
                    </a:lnTo>
                    <a:lnTo>
                      <a:pt x="187" y="61"/>
                    </a:lnTo>
                    <a:lnTo>
                      <a:pt x="184" y="62"/>
                    </a:lnTo>
                    <a:lnTo>
                      <a:pt x="184" y="62"/>
                    </a:lnTo>
                    <a:lnTo>
                      <a:pt x="182" y="66"/>
                    </a:lnTo>
                    <a:lnTo>
                      <a:pt x="185" y="68"/>
                    </a:lnTo>
                    <a:lnTo>
                      <a:pt x="189" y="71"/>
                    </a:lnTo>
                    <a:lnTo>
                      <a:pt x="191" y="68"/>
                    </a:lnTo>
                    <a:lnTo>
                      <a:pt x="192" y="71"/>
                    </a:lnTo>
                    <a:lnTo>
                      <a:pt x="194" y="71"/>
                    </a:lnTo>
                    <a:lnTo>
                      <a:pt x="199" y="73"/>
                    </a:lnTo>
                    <a:lnTo>
                      <a:pt x="199" y="75"/>
                    </a:lnTo>
                    <a:lnTo>
                      <a:pt x="203" y="80"/>
                    </a:lnTo>
                    <a:lnTo>
                      <a:pt x="203" y="82"/>
                    </a:lnTo>
                    <a:lnTo>
                      <a:pt x="206" y="83"/>
                    </a:lnTo>
                    <a:lnTo>
                      <a:pt x="206" y="85"/>
                    </a:lnTo>
                    <a:lnTo>
                      <a:pt x="206" y="89"/>
                    </a:lnTo>
                    <a:lnTo>
                      <a:pt x="208" y="90"/>
                    </a:lnTo>
                    <a:lnTo>
                      <a:pt x="215" y="92"/>
                    </a:lnTo>
                    <a:lnTo>
                      <a:pt x="217" y="94"/>
                    </a:lnTo>
                    <a:lnTo>
                      <a:pt x="217" y="96"/>
                    </a:lnTo>
                    <a:lnTo>
                      <a:pt x="217" y="99"/>
                    </a:lnTo>
                    <a:lnTo>
                      <a:pt x="220" y="102"/>
                    </a:lnTo>
                    <a:lnTo>
                      <a:pt x="222" y="102"/>
                    </a:lnTo>
                    <a:lnTo>
                      <a:pt x="224" y="108"/>
                    </a:lnTo>
                    <a:lnTo>
                      <a:pt x="224" y="108"/>
                    </a:lnTo>
                    <a:lnTo>
                      <a:pt x="224" y="108"/>
                    </a:lnTo>
                    <a:lnTo>
                      <a:pt x="220" y="104"/>
                    </a:lnTo>
                    <a:lnTo>
                      <a:pt x="217" y="102"/>
                    </a:lnTo>
                    <a:lnTo>
                      <a:pt x="210" y="108"/>
                    </a:lnTo>
                    <a:lnTo>
                      <a:pt x="210" y="108"/>
                    </a:lnTo>
                    <a:lnTo>
                      <a:pt x="203" y="108"/>
                    </a:lnTo>
                    <a:lnTo>
                      <a:pt x="199" y="104"/>
                    </a:lnTo>
                    <a:lnTo>
                      <a:pt x="198" y="102"/>
                    </a:lnTo>
                    <a:lnTo>
                      <a:pt x="198" y="102"/>
                    </a:lnTo>
                    <a:lnTo>
                      <a:pt x="194" y="102"/>
                    </a:lnTo>
                    <a:lnTo>
                      <a:pt x="191" y="102"/>
                    </a:lnTo>
                    <a:lnTo>
                      <a:pt x="189" y="102"/>
                    </a:lnTo>
                    <a:lnTo>
                      <a:pt x="187" y="102"/>
                    </a:lnTo>
                    <a:lnTo>
                      <a:pt x="187" y="102"/>
                    </a:lnTo>
                    <a:lnTo>
                      <a:pt x="187" y="102"/>
                    </a:lnTo>
                    <a:lnTo>
                      <a:pt x="185" y="108"/>
                    </a:lnTo>
                    <a:lnTo>
                      <a:pt x="184" y="108"/>
                    </a:lnTo>
                    <a:lnTo>
                      <a:pt x="180" y="108"/>
                    </a:lnTo>
                    <a:lnTo>
                      <a:pt x="177" y="108"/>
                    </a:lnTo>
                    <a:lnTo>
                      <a:pt x="175" y="109"/>
                    </a:lnTo>
                    <a:lnTo>
                      <a:pt x="172" y="109"/>
                    </a:lnTo>
                    <a:lnTo>
                      <a:pt x="172" y="108"/>
                    </a:lnTo>
                    <a:lnTo>
                      <a:pt x="170" y="108"/>
                    </a:lnTo>
                    <a:lnTo>
                      <a:pt x="170" y="104"/>
                    </a:lnTo>
                    <a:lnTo>
                      <a:pt x="170" y="104"/>
                    </a:lnTo>
                    <a:lnTo>
                      <a:pt x="161" y="108"/>
                    </a:lnTo>
                    <a:lnTo>
                      <a:pt x="159" y="109"/>
                    </a:lnTo>
                    <a:lnTo>
                      <a:pt x="158" y="111"/>
                    </a:lnTo>
                    <a:lnTo>
                      <a:pt x="149" y="111"/>
                    </a:lnTo>
                    <a:lnTo>
                      <a:pt x="147" y="113"/>
                    </a:lnTo>
                    <a:lnTo>
                      <a:pt x="147" y="111"/>
                    </a:lnTo>
                    <a:lnTo>
                      <a:pt x="142" y="109"/>
                    </a:lnTo>
                    <a:lnTo>
                      <a:pt x="139" y="109"/>
                    </a:lnTo>
                    <a:lnTo>
                      <a:pt x="137" y="113"/>
                    </a:lnTo>
                    <a:lnTo>
                      <a:pt x="135" y="116"/>
                    </a:lnTo>
                    <a:lnTo>
                      <a:pt x="135" y="118"/>
                    </a:lnTo>
                    <a:lnTo>
                      <a:pt x="137" y="120"/>
                    </a:lnTo>
                    <a:lnTo>
                      <a:pt x="135" y="122"/>
                    </a:lnTo>
                    <a:lnTo>
                      <a:pt x="130" y="122"/>
                    </a:lnTo>
                    <a:lnTo>
                      <a:pt x="130" y="122"/>
                    </a:lnTo>
                    <a:lnTo>
                      <a:pt x="126" y="120"/>
                    </a:lnTo>
                    <a:lnTo>
                      <a:pt x="123" y="118"/>
                    </a:lnTo>
                    <a:lnTo>
                      <a:pt x="119" y="118"/>
                    </a:lnTo>
                    <a:lnTo>
                      <a:pt x="118" y="120"/>
                    </a:lnTo>
                    <a:lnTo>
                      <a:pt x="114" y="120"/>
                    </a:lnTo>
                    <a:lnTo>
                      <a:pt x="111" y="120"/>
                    </a:lnTo>
                    <a:lnTo>
                      <a:pt x="107" y="116"/>
                    </a:lnTo>
                    <a:lnTo>
                      <a:pt x="102" y="118"/>
                    </a:lnTo>
                    <a:lnTo>
                      <a:pt x="102" y="116"/>
                    </a:lnTo>
                    <a:lnTo>
                      <a:pt x="99" y="113"/>
                    </a:lnTo>
                    <a:lnTo>
                      <a:pt x="97" y="111"/>
                    </a:lnTo>
                    <a:lnTo>
                      <a:pt x="90" y="108"/>
                    </a:lnTo>
                    <a:lnTo>
                      <a:pt x="88" y="108"/>
                    </a:lnTo>
                    <a:lnTo>
                      <a:pt x="86" y="104"/>
                    </a:lnTo>
                    <a:lnTo>
                      <a:pt x="85" y="104"/>
                    </a:lnTo>
                    <a:lnTo>
                      <a:pt x="83" y="108"/>
                    </a:lnTo>
                    <a:lnTo>
                      <a:pt x="83" y="108"/>
                    </a:lnTo>
                    <a:lnTo>
                      <a:pt x="80" y="108"/>
                    </a:lnTo>
                    <a:lnTo>
                      <a:pt x="78" y="108"/>
                    </a:lnTo>
                    <a:lnTo>
                      <a:pt x="74" y="109"/>
                    </a:lnTo>
                    <a:lnTo>
                      <a:pt x="74" y="111"/>
                    </a:lnTo>
                    <a:lnTo>
                      <a:pt x="74" y="115"/>
                    </a:lnTo>
                    <a:lnTo>
                      <a:pt x="74" y="116"/>
                    </a:lnTo>
                    <a:lnTo>
                      <a:pt x="73" y="118"/>
                    </a:lnTo>
                    <a:lnTo>
                      <a:pt x="71" y="118"/>
                    </a:lnTo>
                    <a:lnTo>
                      <a:pt x="71" y="120"/>
                    </a:lnTo>
                    <a:lnTo>
                      <a:pt x="73" y="123"/>
                    </a:lnTo>
                    <a:lnTo>
                      <a:pt x="71" y="125"/>
                    </a:lnTo>
                    <a:lnTo>
                      <a:pt x="71" y="127"/>
                    </a:lnTo>
                    <a:lnTo>
                      <a:pt x="71" y="130"/>
                    </a:lnTo>
                    <a:lnTo>
                      <a:pt x="69" y="130"/>
                    </a:lnTo>
                    <a:lnTo>
                      <a:pt x="67" y="130"/>
                    </a:lnTo>
                    <a:lnTo>
                      <a:pt x="64" y="130"/>
                    </a:lnTo>
                    <a:lnTo>
                      <a:pt x="62" y="127"/>
                    </a:lnTo>
                    <a:lnTo>
                      <a:pt x="60" y="127"/>
                    </a:lnTo>
                    <a:lnTo>
                      <a:pt x="57" y="127"/>
                    </a:lnTo>
                    <a:lnTo>
                      <a:pt x="55" y="130"/>
                    </a:lnTo>
                    <a:lnTo>
                      <a:pt x="52" y="127"/>
                    </a:lnTo>
                    <a:lnTo>
                      <a:pt x="46" y="130"/>
                    </a:lnTo>
                    <a:lnTo>
                      <a:pt x="43" y="132"/>
                    </a:lnTo>
                    <a:lnTo>
                      <a:pt x="41" y="136"/>
                    </a:lnTo>
                    <a:lnTo>
                      <a:pt x="36" y="137"/>
                    </a:lnTo>
                    <a:lnTo>
                      <a:pt x="29" y="151"/>
                    </a:lnTo>
                    <a:lnTo>
                      <a:pt x="27" y="151"/>
                    </a:lnTo>
                    <a:lnTo>
                      <a:pt x="27" y="149"/>
                    </a:lnTo>
                    <a:lnTo>
                      <a:pt x="27" y="148"/>
                    </a:lnTo>
                    <a:lnTo>
                      <a:pt x="27" y="142"/>
                    </a:lnTo>
                    <a:lnTo>
                      <a:pt x="20" y="139"/>
                    </a:lnTo>
                    <a:lnTo>
                      <a:pt x="19" y="137"/>
                    </a:lnTo>
                    <a:lnTo>
                      <a:pt x="19" y="132"/>
                    </a:lnTo>
                    <a:lnTo>
                      <a:pt x="13" y="127"/>
                    </a:lnTo>
                    <a:lnTo>
                      <a:pt x="10" y="123"/>
                    </a:lnTo>
                    <a:lnTo>
                      <a:pt x="10" y="118"/>
                    </a:lnTo>
                    <a:lnTo>
                      <a:pt x="5" y="116"/>
                    </a:lnTo>
                    <a:lnTo>
                      <a:pt x="3" y="115"/>
                    </a:lnTo>
                    <a:lnTo>
                      <a:pt x="3" y="108"/>
                    </a:lnTo>
                    <a:lnTo>
                      <a:pt x="1" y="104"/>
                    </a:lnTo>
                    <a:lnTo>
                      <a:pt x="1" y="99"/>
                    </a:lnTo>
                    <a:lnTo>
                      <a:pt x="1" y="96"/>
                    </a:lnTo>
                    <a:lnTo>
                      <a:pt x="0" y="92"/>
                    </a:lnTo>
                    <a:lnTo>
                      <a:pt x="0" y="87"/>
                    </a:lnTo>
                    <a:lnTo>
                      <a:pt x="1" y="85"/>
                    </a:lnTo>
                    <a:lnTo>
                      <a:pt x="3" y="85"/>
                    </a:lnTo>
                    <a:lnTo>
                      <a:pt x="7" y="80"/>
                    </a:lnTo>
                    <a:lnTo>
                      <a:pt x="8" y="75"/>
                    </a:lnTo>
                    <a:lnTo>
                      <a:pt x="10" y="71"/>
                    </a:lnTo>
                    <a:lnTo>
                      <a:pt x="13" y="66"/>
                    </a:lnTo>
                    <a:lnTo>
                      <a:pt x="15" y="66"/>
                    </a:lnTo>
                    <a:lnTo>
                      <a:pt x="19" y="61"/>
                    </a:lnTo>
                    <a:lnTo>
                      <a:pt x="19" y="59"/>
                    </a:lnTo>
                    <a:lnTo>
                      <a:pt x="20" y="62"/>
                    </a:lnTo>
                    <a:lnTo>
                      <a:pt x="20" y="66"/>
                    </a:lnTo>
                    <a:lnTo>
                      <a:pt x="24" y="66"/>
                    </a:lnTo>
                    <a:lnTo>
                      <a:pt x="27" y="62"/>
                    </a:lnTo>
                    <a:lnTo>
                      <a:pt x="31" y="62"/>
                    </a:lnTo>
                    <a:lnTo>
                      <a:pt x="34" y="61"/>
                    </a:lnTo>
                    <a:lnTo>
                      <a:pt x="34" y="57"/>
                    </a:lnTo>
                    <a:lnTo>
                      <a:pt x="36" y="56"/>
                    </a:lnTo>
                    <a:lnTo>
                      <a:pt x="38" y="57"/>
                    </a:lnTo>
                    <a:lnTo>
                      <a:pt x="40" y="61"/>
                    </a:lnTo>
                    <a:lnTo>
                      <a:pt x="41" y="62"/>
                    </a:lnTo>
                    <a:lnTo>
                      <a:pt x="43" y="62"/>
                    </a:lnTo>
                    <a:lnTo>
                      <a:pt x="46" y="59"/>
                    </a:lnTo>
                    <a:lnTo>
                      <a:pt x="52" y="56"/>
                    </a:lnTo>
                    <a:lnTo>
                      <a:pt x="57" y="54"/>
                    </a:lnTo>
                    <a:lnTo>
                      <a:pt x="67" y="50"/>
                    </a:lnTo>
                    <a:lnTo>
                      <a:pt x="73" y="50"/>
                    </a:lnTo>
                    <a:lnTo>
                      <a:pt x="74" y="49"/>
                    </a:lnTo>
                    <a:lnTo>
                      <a:pt x="80" y="45"/>
                    </a:lnTo>
                    <a:lnTo>
                      <a:pt x="80" y="43"/>
                    </a:lnTo>
                    <a:lnTo>
                      <a:pt x="78" y="43"/>
                    </a:lnTo>
                    <a:lnTo>
                      <a:pt x="74" y="40"/>
                    </a:lnTo>
                    <a:lnTo>
                      <a:pt x="74" y="35"/>
                    </a:lnTo>
                    <a:lnTo>
                      <a:pt x="78" y="35"/>
                    </a:lnTo>
                    <a:lnTo>
                      <a:pt x="80" y="35"/>
                    </a:lnTo>
                    <a:lnTo>
                      <a:pt x="83" y="35"/>
                    </a:lnTo>
                    <a:lnTo>
                      <a:pt x="85" y="35"/>
                    </a:lnTo>
                    <a:lnTo>
                      <a:pt x="90" y="38"/>
                    </a:lnTo>
                    <a:lnTo>
                      <a:pt x="95" y="35"/>
                    </a:lnTo>
                    <a:lnTo>
                      <a:pt x="102" y="35"/>
                    </a:lnTo>
                    <a:lnTo>
                      <a:pt x="106" y="31"/>
                    </a:lnTo>
                    <a:lnTo>
                      <a:pt x="107" y="31"/>
                    </a:lnTo>
                    <a:lnTo>
                      <a:pt x="107" y="29"/>
                    </a:lnTo>
                    <a:lnTo>
                      <a:pt x="107" y="26"/>
                    </a:lnTo>
                    <a:lnTo>
                      <a:pt x="107" y="23"/>
                    </a:lnTo>
                    <a:lnTo>
                      <a:pt x="111" y="21"/>
                    </a:lnTo>
                    <a:lnTo>
                      <a:pt x="111" y="19"/>
                    </a:lnTo>
                    <a:lnTo>
                      <a:pt x="113" y="16"/>
                    </a:lnTo>
                    <a:lnTo>
                      <a:pt x="114" y="17"/>
                    </a:lnTo>
                    <a:lnTo>
                      <a:pt x="116" y="17"/>
                    </a:lnTo>
                    <a:lnTo>
                      <a:pt x="119" y="12"/>
                    </a:lnTo>
                    <a:lnTo>
                      <a:pt x="121" y="12"/>
                    </a:lnTo>
                    <a:lnTo>
                      <a:pt x="121" y="9"/>
                    </a:lnTo>
                    <a:lnTo>
                      <a:pt x="121" y="7"/>
                    </a:lnTo>
                    <a:lnTo>
                      <a:pt x="126" y="3"/>
                    </a:lnTo>
                    <a:lnTo>
                      <a:pt x="130" y="2"/>
                    </a:lnTo>
                    <a:lnTo>
                      <a:pt x="133" y="2"/>
                    </a:lnTo>
                    <a:lnTo>
                      <a:pt x="137" y="3"/>
                    </a:lnTo>
                    <a:lnTo>
                      <a:pt x="139" y="2"/>
                    </a:lnTo>
                    <a:lnTo>
                      <a:pt x="142" y="0"/>
                    </a:lnTo>
                    <a:lnTo>
                      <a:pt x="142" y="0"/>
                    </a:lnTo>
                    <a:lnTo>
                      <a:pt x="142" y="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15" name="Freeform 109">
                <a:extLst>
                  <a:ext uri="{FF2B5EF4-FFF2-40B4-BE49-F238E27FC236}">
                    <a16:creationId xmlns:a16="http://schemas.microsoft.com/office/drawing/2014/main" id="{A7FE7B8E-7181-FFC3-5785-91BD0F208F4B}"/>
                  </a:ext>
                </a:extLst>
              </p:cNvPr>
              <p:cNvSpPr>
                <a:spLocks/>
              </p:cNvSpPr>
              <p:nvPr/>
            </p:nvSpPr>
            <p:spPr bwMode="auto">
              <a:xfrm>
                <a:off x="4702150" y="3327399"/>
                <a:ext cx="417511" cy="390524"/>
              </a:xfrm>
              <a:custGeom>
                <a:avLst/>
                <a:gdLst/>
                <a:ahLst/>
                <a:cxnLst>
                  <a:cxn ang="0">
                    <a:pos x="263" y="239"/>
                  </a:cxn>
                  <a:cxn ang="0">
                    <a:pos x="251" y="58"/>
                  </a:cxn>
                  <a:cxn ang="0">
                    <a:pos x="256" y="44"/>
                  </a:cxn>
                  <a:cxn ang="0">
                    <a:pos x="256" y="28"/>
                  </a:cxn>
                  <a:cxn ang="0">
                    <a:pos x="251" y="20"/>
                  </a:cxn>
                  <a:cxn ang="0">
                    <a:pos x="233" y="18"/>
                  </a:cxn>
                  <a:cxn ang="0">
                    <a:pos x="221" y="13"/>
                  </a:cxn>
                  <a:cxn ang="0">
                    <a:pos x="216" y="6"/>
                  </a:cxn>
                  <a:cxn ang="0">
                    <a:pos x="206" y="4"/>
                  </a:cxn>
                  <a:cxn ang="0">
                    <a:pos x="197" y="4"/>
                  </a:cxn>
                  <a:cxn ang="0">
                    <a:pos x="178" y="11"/>
                  </a:cxn>
                  <a:cxn ang="0">
                    <a:pos x="169" y="20"/>
                  </a:cxn>
                  <a:cxn ang="0">
                    <a:pos x="174" y="40"/>
                  </a:cxn>
                  <a:cxn ang="0">
                    <a:pos x="167" y="51"/>
                  </a:cxn>
                  <a:cxn ang="0">
                    <a:pos x="152" y="54"/>
                  </a:cxn>
                  <a:cxn ang="0">
                    <a:pos x="133" y="40"/>
                  </a:cxn>
                  <a:cxn ang="0">
                    <a:pos x="112" y="37"/>
                  </a:cxn>
                  <a:cxn ang="0">
                    <a:pos x="94" y="23"/>
                  </a:cxn>
                  <a:cxn ang="0">
                    <a:pos x="79" y="11"/>
                  </a:cxn>
                  <a:cxn ang="0">
                    <a:pos x="60" y="4"/>
                  </a:cxn>
                  <a:cxn ang="0">
                    <a:pos x="37" y="4"/>
                  </a:cxn>
                  <a:cxn ang="0">
                    <a:pos x="33" y="9"/>
                  </a:cxn>
                  <a:cxn ang="0">
                    <a:pos x="20" y="21"/>
                  </a:cxn>
                  <a:cxn ang="0">
                    <a:pos x="14" y="28"/>
                  </a:cxn>
                  <a:cxn ang="0">
                    <a:pos x="11" y="35"/>
                  </a:cxn>
                  <a:cxn ang="0">
                    <a:pos x="11" y="46"/>
                  </a:cxn>
                  <a:cxn ang="0">
                    <a:pos x="7" y="51"/>
                  </a:cxn>
                  <a:cxn ang="0">
                    <a:pos x="2" y="53"/>
                  </a:cxn>
                  <a:cxn ang="0">
                    <a:pos x="0" y="60"/>
                  </a:cxn>
                  <a:cxn ang="0">
                    <a:pos x="6" y="77"/>
                  </a:cxn>
                  <a:cxn ang="0">
                    <a:pos x="6" y="94"/>
                  </a:cxn>
                  <a:cxn ang="0">
                    <a:pos x="6" y="108"/>
                  </a:cxn>
                  <a:cxn ang="0">
                    <a:pos x="6" y="120"/>
                  </a:cxn>
                  <a:cxn ang="0">
                    <a:pos x="0" y="127"/>
                  </a:cxn>
                  <a:cxn ang="0">
                    <a:pos x="11" y="141"/>
                  </a:cxn>
                  <a:cxn ang="0">
                    <a:pos x="11" y="150"/>
                  </a:cxn>
                  <a:cxn ang="0">
                    <a:pos x="14" y="159"/>
                  </a:cxn>
                  <a:cxn ang="0">
                    <a:pos x="30" y="162"/>
                  </a:cxn>
                  <a:cxn ang="0">
                    <a:pos x="37" y="174"/>
                  </a:cxn>
                  <a:cxn ang="0">
                    <a:pos x="44" y="181"/>
                  </a:cxn>
                  <a:cxn ang="0">
                    <a:pos x="110" y="176"/>
                  </a:cxn>
                  <a:cxn ang="0">
                    <a:pos x="247" y="246"/>
                  </a:cxn>
                </a:cxnLst>
                <a:rect l="0" t="0" r="r" b="b"/>
                <a:pathLst>
                  <a:path w="263" h="246">
                    <a:moveTo>
                      <a:pt x="247" y="246"/>
                    </a:moveTo>
                    <a:lnTo>
                      <a:pt x="247" y="239"/>
                    </a:lnTo>
                    <a:lnTo>
                      <a:pt x="263" y="239"/>
                    </a:lnTo>
                    <a:lnTo>
                      <a:pt x="256" y="72"/>
                    </a:lnTo>
                    <a:lnTo>
                      <a:pt x="254" y="63"/>
                    </a:lnTo>
                    <a:lnTo>
                      <a:pt x="251" y="58"/>
                    </a:lnTo>
                    <a:lnTo>
                      <a:pt x="254" y="53"/>
                    </a:lnTo>
                    <a:lnTo>
                      <a:pt x="256" y="46"/>
                    </a:lnTo>
                    <a:lnTo>
                      <a:pt x="256" y="44"/>
                    </a:lnTo>
                    <a:lnTo>
                      <a:pt x="254" y="37"/>
                    </a:lnTo>
                    <a:lnTo>
                      <a:pt x="256" y="30"/>
                    </a:lnTo>
                    <a:lnTo>
                      <a:pt x="256" y="28"/>
                    </a:lnTo>
                    <a:lnTo>
                      <a:pt x="254" y="23"/>
                    </a:lnTo>
                    <a:lnTo>
                      <a:pt x="254" y="20"/>
                    </a:lnTo>
                    <a:lnTo>
                      <a:pt x="251" y="20"/>
                    </a:lnTo>
                    <a:lnTo>
                      <a:pt x="247" y="20"/>
                    </a:lnTo>
                    <a:lnTo>
                      <a:pt x="235" y="18"/>
                    </a:lnTo>
                    <a:lnTo>
                      <a:pt x="233" y="18"/>
                    </a:lnTo>
                    <a:lnTo>
                      <a:pt x="228" y="18"/>
                    </a:lnTo>
                    <a:lnTo>
                      <a:pt x="223" y="14"/>
                    </a:lnTo>
                    <a:lnTo>
                      <a:pt x="221" y="13"/>
                    </a:lnTo>
                    <a:lnTo>
                      <a:pt x="223" y="13"/>
                    </a:lnTo>
                    <a:lnTo>
                      <a:pt x="223" y="11"/>
                    </a:lnTo>
                    <a:lnTo>
                      <a:pt x="216" y="6"/>
                    </a:lnTo>
                    <a:lnTo>
                      <a:pt x="211" y="6"/>
                    </a:lnTo>
                    <a:lnTo>
                      <a:pt x="206" y="4"/>
                    </a:lnTo>
                    <a:lnTo>
                      <a:pt x="206" y="4"/>
                    </a:lnTo>
                    <a:lnTo>
                      <a:pt x="202" y="6"/>
                    </a:lnTo>
                    <a:lnTo>
                      <a:pt x="200" y="4"/>
                    </a:lnTo>
                    <a:lnTo>
                      <a:pt x="197" y="4"/>
                    </a:lnTo>
                    <a:lnTo>
                      <a:pt x="193" y="6"/>
                    </a:lnTo>
                    <a:lnTo>
                      <a:pt x="183" y="7"/>
                    </a:lnTo>
                    <a:lnTo>
                      <a:pt x="178" y="11"/>
                    </a:lnTo>
                    <a:lnTo>
                      <a:pt x="173" y="14"/>
                    </a:lnTo>
                    <a:lnTo>
                      <a:pt x="173" y="18"/>
                    </a:lnTo>
                    <a:lnTo>
                      <a:pt x="169" y="20"/>
                    </a:lnTo>
                    <a:lnTo>
                      <a:pt x="169" y="30"/>
                    </a:lnTo>
                    <a:lnTo>
                      <a:pt x="173" y="35"/>
                    </a:lnTo>
                    <a:lnTo>
                      <a:pt x="174" y="40"/>
                    </a:lnTo>
                    <a:lnTo>
                      <a:pt x="173" y="46"/>
                    </a:lnTo>
                    <a:lnTo>
                      <a:pt x="169" y="49"/>
                    </a:lnTo>
                    <a:lnTo>
                      <a:pt x="167" y="51"/>
                    </a:lnTo>
                    <a:lnTo>
                      <a:pt x="164" y="56"/>
                    </a:lnTo>
                    <a:lnTo>
                      <a:pt x="159" y="58"/>
                    </a:lnTo>
                    <a:lnTo>
                      <a:pt x="152" y="54"/>
                    </a:lnTo>
                    <a:lnTo>
                      <a:pt x="145" y="49"/>
                    </a:lnTo>
                    <a:lnTo>
                      <a:pt x="139" y="46"/>
                    </a:lnTo>
                    <a:lnTo>
                      <a:pt x="133" y="40"/>
                    </a:lnTo>
                    <a:lnTo>
                      <a:pt x="119" y="35"/>
                    </a:lnTo>
                    <a:lnTo>
                      <a:pt x="113" y="35"/>
                    </a:lnTo>
                    <a:lnTo>
                      <a:pt x="112" y="37"/>
                    </a:lnTo>
                    <a:lnTo>
                      <a:pt x="106" y="37"/>
                    </a:lnTo>
                    <a:lnTo>
                      <a:pt x="100" y="33"/>
                    </a:lnTo>
                    <a:lnTo>
                      <a:pt x="94" y="23"/>
                    </a:lnTo>
                    <a:lnTo>
                      <a:pt x="94" y="18"/>
                    </a:lnTo>
                    <a:lnTo>
                      <a:pt x="89" y="13"/>
                    </a:lnTo>
                    <a:lnTo>
                      <a:pt x="79" y="11"/>
                    </a:lnTo>
                    <a:lnTo>
                      <a:pt x="73" y="7"/>
                    </a:lnTo>
                    <a:lnTo>
                      <a:pt x="63" y="7"/>
                    </a:lnTo>
                    <a:lnTo>
                      <a:pt x="60" y="4"/>
                    </a:lnTo>
                    <a:lnTo>
                      <a:pt x="47" y="7"/>
                    </a:lnTo>
                    <a:lnTo>
                      <a:pt x="39" y="6"/>
                    </a:lnTo>
                    <a:lnTo>
                      <a:pt x="37" y="4"/>
                    </a:lnTo>
                    <a:lnTo>
                      <a:pt x="30" y="0"/>
                    </a:lnTo>
                    <a:lnTo>
                      <a:pt x="30" y="4"/>
                    </a:lnTo>
                    <a:lnTo>
                      <a:pt x="33" y="9"/>
                    </a:lnTo>
                    <a:lnTo>
                      <a:pt x="33" y="11"/>
                    </a:lnTo>
                    <a:lnTo>
                      <a:pt x="30" y="14"/>
                    </a:lnTo>
                    <a:lnTo>
                      <a:pt x="20" y="21"/>
                    </a:lnTo>
                    <a:lnTo>
                      <a:pt x="20" y="27"/>
                    </a:lnTo>
                    <a:lnTo>
                      <a:pt x="16" y="28"/>
                    </a:lnTo>
                    <a:lnTo>
                      <a:pt x="14" y="28"/>
                    </a:lnTo>
                    <a:lnTo>
                      <a:pt x="11" y="30"/>
                    </a:lnTo>
                    <a:lnTo>
                      <a:pt x="11" y="32"/>
                    </a:lnTo>
                    <a:lnTo>
                      <a:pt x="11" y="35"/>
                    </a:lnTo>
                    <a:lnTo>
                      <a:pt x="11" y="40"/>
                    </a:lnTo>
                    <a:lnTo>
                      <a:pt x="11" y="44"/>
                    </a:lnTo>
                    <a:lnTo>
                      <a:pt x="11" y="46"/>
                    </a:lnTo>
                    <a:lnTo>
                      <a:pt x="11" y="46"/>
                    </a:lnTo>
                    <a:lnTo>
                      <a:pt x="11" y="49"/>
                    </a:lnTo>
                    <a:lnTo>
                      <a:pt x="7" y="51"/>
                    </a:lnTo>
                    <a:lnTo>
                      <a:pt x="6" y="53"/>
                    </a:lnTo>
                    <a:lnTo>
                      <a:pt x="2" y="53"/>
                    </a:lnTo>
                    <a:lnTo>
                      <a:pt x="2" y="53"/>
                    </a:lnTo>
                    <a:lnTo>
                      <a:pt x="2" y="53"/>
                    </a:lnTo>
                    <a:lnTo>
                      <a:pt x="0" y="54"/>
                    </a:lnTo>
                    <a:lnTo>
                      <a:pt x="0" y="60"/>
                    </a:lnTo>
                    <a:lnTo>
                      <a:pt x="2" y="60"/>
                    </a:lnTo>
                    <a:lnTo>
                      <a:pt x="6" y="67"/>
                    </a:lnTo>
                    <a:lnTo>
                      <a:pt x="6" y="77"/>
                    </a:lnTo>
                    <a:lnTo>
                      <a:pt x="6" y="82"/>
                    </a:lnTo>
                    <a:lnTo>
                      <a:pt x="6" y="86"/>
                    </a:lnTo>
                    <a:lnTo>
                      <a:pt x="6" y="94"/>
                    </a:lnTo>
                    <a:lnTo>
                      <a:pt x="7" y="98"/>
                    </a:lnTo>
                    <a:lnTo>
                      <a:pt x="6" y="108"/>
                    </a:lnTo>
                    <a:lnTo>
                      <a:pt x="6" y="108"/>
                    </a:lnTo>
                    <a:lnTo>
                      <a:pt x="6" y="113"/>
                    </a:lnTo>
                    <a:lnTo>
                      <a:pt x="7" y="119"/>
                    </a:lnTo>
                    <a:lnTo>
                      <a:pt x="6" y="120"/>
                    </a:lnTo>
                    <a:lnTo>
                      <a:pt x="2" y="124"/>
                    </a:lnTo>
                    <a:lnTo>
                      <a:pt x="0" y="126"/>
                    </a:lnTo>
                    <a:lnTo>
                      <a:pt x="0" y="127"/>
                    </a:lnTo>
                    <a:lnTo>
                      <a:pt x="2" y="131"/>
                    </a:lnTo>
                    <a:lnTo>
                      <a:pt x="6" y="136"/>
                    </a:lnTo>
                    <a:lnTo>
                      <a:pt x="11" y="141"/>
                    </a:lnTo>
                    <a:lnTo>
                      <a:pt x="11" y="143"/>
                    </a:lnTo>
                    <a:lnTo>
                      <a:pt x="11" y="147"/>
                    </a:lnTo>
                    <a:lnTo>
                      <a:pt x="11" y="150"/>
                    </a:lnTo>
                    <a:lnTo>
                      <a:pt x="11" y="153"/>
                    </a:lnTo>
                    <a:lnTo>
                      <a:pt x="14" y="157"/>
                    </a:lnTo>
                    <a:lnTo>
                      <a:pt x="14" y="159"/>
                    </a:lnTo>
                    <a:lnTo>
                      <a:pt x="16" y="162"/>
                    </a:lnTo>
                    <a:lnTo>
                      <a:pt x="23" y="162"/>
                    </a:lnTo>
                    <a:lnTo>
                      <a:pt x="30" y="162"/>
                    </a:lnTo>
                    <a:lnTo>
                      <a:pt x="30" y="162"/>
                    </a:lnTo>
                    <a:lnTo>
                      <a:pt x="33" y="167"/>
                    </a:lnTo>
                    <a:lnTo>
                      <a:pt x="37" y="174"/>
                    </a:lnTo>
                    <a:lnTo>
                      <a:pt x="39" y="176"/>
                    </a:lnTo>
                    <a:lnTo>
                      <a:pt x="40" y="180"/>
                    </a:lnTo>
                    <a:lnTo>
                      <a:pt x="44" y="181"/>
                    </a:lnTo>
                    <a:lnTo>
                      <a:pt x="73" y="187"/>
                    </a:lnTo>
                    <a:lnTo>
                      <a:pt x="77" y="190"/>
                    </a:lnTo>
                    <a:lnTo>
                      <a:pt x="110" y="176"/>
                    </a:lnTo>
                    <a:lnTo>
                      <a:pt x="247" y="246"/>
                    </a:lnTo>
                    <a:lnTo>
                      <a:pt x="247" y="246"/>
                    </a:lnTo>
                    <a:lnTo>
                      <a:pt x="247" y="246"/>
                    </a:lnTo>
                    <a:lnTo>
                      <a:pt x="247" y="246"/>
                    </a:lnTo>
                    <a:lnTo>
                      <a:pt x="247" y="24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16" name="Freeform 110">
                <a:extLst>
                  <a:ext uri="{FF2B5EF4-FFF2-40B4-BE49-F238E27FC236}">
                    <a16:creationId xmlns:a16="http://schemas.microsoft.com/office/drawing/2014/main" id="{83CDA6D9-E1EA-D726-CCC8-1358C218E783}"/>
                  </a:ext>
                </a:extLst>
              </p:cNvPr>
              <p:cNvSpPr>
                <a:spLocks noEditPoints="1"/>
              </p:cNvSpPr>
              <p:nvPr/>
            </p:nvSpPr>
            <p:spPr bwMode="auto">
              <a:xfrm>
                <a:off x="4648175" y="3203574"/>
                <a:ext cx="109538" cy="209549"/>
              </a:xfrm>
              <a:custGeom>
                <a:avLst/>
                <a:gdLst/>
                <a:ahLst/>
                <a:cxnLst>
                  <a:cxn ang="0">
                    <a:pos x="38" y="132"/>
                  </a:cxn>
                  <a:cxn ang="0">
                    <a:pos x="43" y="131"/>
                  </a:cxn>
                  <a:cxn ang="0">
                    <a:pos x="45" y="125"/>
                  </a:cxn>
                  <a:cxn ang="0">
                    <a:pos x="47" y="124"/>
                  </a:cxn>
                  <a:cxn ang="0">
                    <a:pos x="45" y="115"/>
                  </a:cxn>
                  <a:cxn ang="0">
                    <a:pos x="45" y="110"/>
                  </a:cxn>
                  <a:cxn ang="0">
                    <a:pos x="52" y="108"/>
                  </a:cxn>
                  <a:cxn ang="0">
                    <a:pos x="55" y="101"/>
                  </a:cxn>
                  <a:cxn ang="0">
                    <a:pos x="69" y="89"/>
                  </a:cxn>
                  <a:cxn ang="0">
                    <a:pos x="66" y="82"/>
                  </a:cxn>
                  <a:cxn ang="0">
                    <a:pos x="66" y="80"/>
                  </a:cxn>
                  <a:cxn ang="0">
                    <a:pos x="61" y="75"/>
                  </a:cxn>
                  <a:cxn ang="0">
                    <a:pos x="57" y="71"/>
                  </a:cxn>
                  <a:cxn ang="0">
                    <a:pos x="55" y="73"/>
                  </a:cxn>
                  <a:cxn ang="0">
                    <a:pos x="52" y="73"/>
                  </a:cxn>
                  <a:cxn ang="0">
                    <a:pos x="48" y="71"/>
                  </a:cxn>
                  <a:cxn ang="0">
                    <a:pos x="41" y="61"/>
                  </a:cxn>
                  <a:cxn ang="0">
                    <a:pos x="52" y="52"/>
                  </a:cxn>
                  <a:cxn ang="0">
                    <a:pos x="57" y="45"/>
                  </a:cxn>
                  <a:cxn ang="0">
                    <a:pos x="59" y="42"/>
                  </a:cxn>
                  <a:cxn ang="0">
                    <a:pos x="55" y="38"/>
                  </a:cxn>
                  <a:cxn ang="0">
                    <a:pos x="50" y="30"/>
                  </a:cxn>
                  <a:cxn ang="0">
                    <a:pos x="47" y="19"/>
                  </a:cxn>
                  <a:cxn ang="0">
                    <a:pos x="52" y="16"/>
                  </a:cxn>
                  <a:cxn ang="0">
                    <a:pos x="55" y="7"/>
                  </a:cxn>
                  <a:cxn ang="0">
                    <a:pos x="47" y="11"/>
                  </a:cxn>
                  <a:cxn ang="0">
                    <a:pos x="43" y="11"/>
                  </a:cxn>
                  <a:cxn ang="0">
                    <a:pos x="38" y="5"/>
                  </a:cxn>
                  <a:cxn ang="0">
                    <a:pos x="36" y="0"/>
                  </a:cxn>
                  <a:cxn ang="0">
                    <a:pos x="33" y="4"/>
                  </a:cxn>
                  <a:cxn ang="0">
                    <a:pos x="28" y="2"/>
                  </a:cxn>
                  <a:cxn ang="0">
                    <a:pos x="17" y="7"/>
                  </a:cxn>
                  <a:cxn ang="0">
                    <a:pos x="15" y="11"/>
                  </a:cxn>
                  <a:cxn ang="0">
                    <a:pos x="15" y="19"/>
                  </a:cxn>
                  <a:cxn ang="0">
                    <a:pos x="12" y="30"/>
                  </a:cxn>
                  <a:cxn ang="0">
                    <a:pos x="15" y="38"/>
                  </a:cxn>
                  <a:cxn ang="0">
                    <a:pos x="15" y="42"/>
                  </a:cxn>
                  <a:cxn ang="0">
                    <a:pos x="15" y="45"/>
                  </a:cxn>
                  <a:cxn ang="0">
                    <a:pos x="14" y="54"/>
                  </a:cxn>
                  <a:cxn ang="0">
                    <a:pos x="8" y="58"/>
                  </a:cxn>
                  <a:cxn ang="0">
                    <a:pos x="5" y="61"/>
                  </a:cxn>
                  <a:cxn ang="0">
                    <a:pos x="1" y="71"/>
                  </a:cxn>
                  <a:cxn ang="0">
                    <a:pos x="5" y="78"/>
                  </a:cxn>
                  <a:cxn ang="0">
                    <a:pos x="8" y="82"/>
                  </a:cxn>
                  <a:cxn ang="0">
                    <a:pos x="14" y="89"/>
                  </a:cxn>
                  <a:cxn ang="0">
                    <a:pos x="19" y="92"/>
                  </a:cxn>
                  <a:cxn ang="0">
                    <a:pos x="28" y="98"/>
                  </a:cxn>
                  <a:cxn ang="0">
                    <a:pos x="36" y="132"/>
                  </a:cxn>
                  <a:cxn ang="0">
                    <a:pos x="36" y="132"/>
                  </a:cxn>
                  <a:cxn ang="0">
                    <a:pos x="54" y="66"/>
                  </a:cxn>
                  <a:cxn ang="0">
                    <a:pos x="57" y="70"/>
                  </a:cxn>
                  <a:cxn ang="0">
                    <a:pos x="52" y="70"/>
                  </a:cxn>
                  <a:cxn ang="0">
                    <a:pos x="52" y="70"/>
                  </a:cxn>
                </a:cxnLst>
                <a:rect l="0" t="0" r="r" b="b"/>
                <a:pathLst>
                  <a:path w="69" h="132">
                    <a:moveTo>
                      <a:pt x="36" y="132"/>
                    </a:moveTo>
                    <a:lnTo>
                      <a:pt x="38" y="132"/>
                    </a:lnTo>
                    <a:lnTo>
                      <a:pt x="41" y="132"/>
                    </a:lnTo>
                    <a:lnTo>
                      <a:pt x="43" y="131"/>
                    </a:lnTo>
                    <a:lnTo>
                      <a:pt x="45" y="127"/>
                    </a:lnTo>
                    <a:lnTo>
                      <a:pt x="45" y="125"/>
                    </a:lnTo>
                    <a:lnTo>
                      <a:pt x="45" y="124"/>
                    </a:lnTo>
                    <a:lnTo>
                      <a:pt x="47" y="124"/>
                    </a:lnTo>
                    <a:lnTo>
                      <a:pt x="47" y="118"/>
                    </a:lnTo>
                    <a:lnTo>
                      <a:pt x="45" y="115"/>
                    </a:lnTo>
                    <a:lnTo>
                      <a:pt x="45" y="111"/>
                    </a:lnTo>
                    <a:lnTo>
                      <a:pt x="45" y="110"/>
                    </a:lnTo>
                    <a:lnTo>
                      <a:pt x="48" y="108"/>
                    </a:lnTo>
                    <a:lnTo>
                      <a:pt x="52" y="108"/>
                    </a:lnTo>
                    <a:lnTo>
                      <a:pt x="55" y="105"/>
                    </a:lnTo>
                    <a:lnTo>
                      <a:pt x="55" y="101"/>
                    </a:lnTo>
                    <a:lnTo>
                      <a:pt x="66" y="94"/>
                    </a:lnTo>
                    <a:lnTo>
                      <a:pt x="69" y="89"/>
                    </a:lnTo>
                    <a:lnTo>
                      <a:pt x="69" y="89"/>
                    </a:lnTo>
                    <a:lnTo>
                      <a:pt x="66" y="82"/>
                    </a:lnTo>
                    <a:lnTo>
                      <a:pt x="66" y="80"/>
                    </a:lnTo>
                    <a:lnTo>
                      <a:pt x="66" y="80"/>
                    </a:lnTo>
                    <a:lnTo>
                      <a:pt x="61" y="77"/>
                    </a:lnTo>
                    <a:lnTo>
                      <a:pt x="61" y="75"/>
                    </a:lnTo>
                    <a:lnTo>
                      <a:pt x="61" y="71"/>
                    </a:lnTo>
                    <a:lnTo>
                      <a:pt x="57" y="71"/>
                    </a:lnTo>
                    <a:lnTo>
                      <a:pt x="55" y="71"/>
                    </a:lnTo>
                    <a:lnTo>
                      <a:pt x="55" y="73"/>
                    </a:lnTo>
                    <a:lnTo>
                      <a:pt x="55" y="73"/>
                    </a:lnTo>
                    <a:lnTo>
                      <a:pt x="52" y="73"/>
                    </a:lnTo>
                    <a:lnTo>
                      <a:pt x="52" y="70"/>
                    </a:lnTo>
                    <a:lnTo>
                      <a:pt x="48" y="71"/>
                    </a:lnTo>
                    <a:lnTo>
                      <a:pt x="43" y="66"/>
                    </a:lnTo>
                    <a:lnTo>
                      <a:pt x="41" y="61"/>
                    </a:lnTo>
                    <a:lnTo>
                      <a:pt x="41" y="58"/>
                    </a:lnTo>
                    <a:lnTo>
                      <a:pt x="52" y="52"/>
                    </a:lnTo>
                    <a:lnTo>
                      <a:pt x="57" y="45"/>
                    </a:lnTo>
                    <a:lnTo>
                      <a:pt x="57" y="45"/>
                    </a:lnTo>
                    <a:lnTo>
                      <a:pt x="55" y="42"/>
                    </a:lnTo>
                    <a:lnTo>
                      <a:pt x="59" y="42"/>
                    </a:lnTo>
                    <a:lnTo>
                      <a:pt x="57" y="38"/>
                    </a:lnTo>
                    <a:lnTo>
                      <a:pt x="55" y="38"/>
                    </a:lnTo>
                    <a:lnTo>
                      <a:pt x="55" y="33"/>
                    </a:lnTo>
                    <a:lnTo>
                      <a:pt x="50" y="30"/>
                    </a:lnTo>
                    <a:lnTo>
                      <a:pt x="47" y="25"/>
                    </a:lnTo>
                    <a:lnTo>
                      <a:pt x="47" y="19"/>
                    </a:lnTo>
                    <a:lnTo>
                      <a:pt x="52" y="19"/>
                    </a:lnTo>
                    <a:lnTo>
                      <a:pt x="52" y="16"/>
                    </a:lnTo>
                    <a:lnTo>
                      <a:pt x="55" y="11"/>
                    </a:lnTo>
                    <a:lnTo>
                      <a:pt x="55" y="7"/>
                    </a:lnTo>
                    <a:lnTo>
                      <a:pt x="54" y="5"/>
                    </a:lnTo>
                    <a:lnTo>
                      <a:pt x="47" y="11"/>
                    </a:lnTo>
                    <a:lnTo>
                      <a:pt x="45" y="12"/>
                    </a:lnTo>
                    <a:lnTo>
                      <a:pt x="43" y="11"/>
                    </a:lnTo>
                    <a:lnTo>
                      <a:pt x="41" y="5"/>
                    </a:lnTo>
                    <a:lnTo>
                      <a:pt x="38" y="5"/>
                    </a:lnTo>
                    <a:lnTo>
                      <a:pt x="41" y="2"/>
                    </a:lnTo>
                    <a:lnTo>
                      <a:pt x="36" y="0"/>
                    </a:lnTo>
                    <a:lnTo>
                      <a:pt x="33" y="0"/>
                    </a:lnTo>
                    <a:lnTo>
                      <a:pt x="33" y="4"/>
                    </a:lnTo>
                    <a:lnTo>
                      <a:pt x="33" y="0"/>
                    </a:lnTo>
                    <a:lnTo>
                      <a:pt x="28" y="2"/>
                    </a:lnTo>
                    <a:lnTo>
                      <a:pt x="21" y="5"/>
                    </a:lnTo>
                    <a:lnTo>
                      <a:pt x="17" y="7"/>
                    </a:lnTo>
                    <a:lnTo>
                      <a:pt x="17" y="7"/>
                    </a:lnTo>
                    <a:lnTo>
                      <a:pt x="15" y="11"/>
                    </a:lnTo>
                    <a:lnTo>
                      <a:pt x="17" y="12"/>
                    </a:lnTo>
                    <a:lnTo>
                      <a:pt x="15" y="19"/>
                    </a:lnTo>
                    <a:lnTo>
                      <a:pt x="15" y="23"/>
                    </a:lnTo>
                    <a:lnTo>
                      <a:pt x="12" y="30"/>
                    </a:lnTo>
                    <a:lnTo>
                      <a:pt x="14" y="37"/>
                    </a:lnTo>
                    <a:lnTo>
                      <a:pt x="15" y="38"/>
                    </a:lnTo>
                    <a:lnTo>
                      <a:pt x="17" y="38"/>
                    </a:lnTo>
                    <a:lnTo>
                      <a:pt x="15" y="42"/>
                    </a:lnTo>
                    <a:lnTo>
                      <a:pt x="14" y="42"/>
                    </a:lnTo>
                    <a:lnTo>
                      <a:pt x="15" y="45"/>
                    </a:lnTo>
                    <a:lnTo>
                      <a:pt x="14" y="47"/>
                    </a:lnTo>
                    <a:lnTo>
                      <a:pt x="14" y="54"/>
                    </a:lnTo>
                    <a:lnTo>
                      <a:pt x="10" y="56"/>
                    </a:lnTo>
                    <a:lnTo>
                      <a:pt x="8" y="58"/>
                    </a:lnTo>
                    <a:lnTo>
                      <a:pt x="8" y="58"/>
                    </a:lnTo>
                    <a:lnTo>
                      <a:pt x="5" y="61"/>
                    </a:lnTo>
                    <a:lnTo>
                      <a:pt x="0" y="70"/>
                    </a:lnTo>
                    <a:lnTo>
                      <a:pt x="1" y="71"/>
                    </a:lnTo>
                    <a:lnTo>
                      <a:pt x="5" y="75"/>
                    </a:lnTo>
                    <a:lnTo>
                      <a:pt x="5" y="78"/>
                    </a:lnTo>
                    <a:lnTo>
                      <a:pt x="5" y="82"/>
                    </a:lnTo>
                    <a:lnTo>
                      <a:pt x="8" y="82"/>
                    </a:lnTo>
                    <a:lnTo>
                      <a:pt x="12" y="84"/>
                    </a:lnTo>
                    <a:lnTo>
                      <a:pt x="14" y="89"/>
                    </a:lnTo>
                    <a:lnTo>
                      <a:pt x="17" y="92"/>
                    </a:lnTo>
                    <a:lnTo>
                      <a:pt x="19" y="92"/>
                    </a:lnTo>
                    <a:lnTo>
                      <a:pt x="22" y="94"/>
                    </a:lnTo>
                    <a:lnTo>
                      <a:pt x="28" y="98"/>
                    </a:lnTo>
                    <a:lnTo>
                      <a:pt x="36" y="132"/>
                    </a:lnTo>
                    <a:lnTo>
                      <a:pt x="36" y="132"/>
                    </a:lnTo>
                    <a:lnTo>
                      <a:pt x="36" y="132"/>
                    </a:lnTo>
                    <a:lnTo>
                      <a:pt x="36" y="132"/>
                    </a:lnTo>
                    <a:close/>
                    <a:moveTo>
                      <a:pt x="52" y="70"/>
                    </a:moveTo>
                    <a:lnTo>
                      <a:pt x="54" y="66"/>
                    </a:lnTo>
                    <a:lnTo>
                      <a:pt x="57" y="66"/>
                    </a:lnTo>
                    <a:lnTo>
                      <a:pt x="57" y="70"/>
                    </a:lnTo>
                    <a:lnTo>
                      <a:pt x="55" y="70"/>
                    </a:lnTo>
                    <a:lnTo>
                      <a:pt x="52" y="70"/>
                    </a:lnTo>
                    <a:lnTo>
                      <a:pt x="52" y="70"/>
                    </a:lnTo>
                    <a:lnTo>
                      <a:pt x="52" y="70"/>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17" name="Freeform 111">
                <a:extLst>
                  <a:ext uri="{FF2B5EF4-FFF2-40B4-BE49-F238E27FC236}">
                    <a16:creationId xmlns:a16="http://schemas.microsoft.com/office/drawing/2014/main" id="{3883DE7A-C036-64E8-0617-017E57B2DC0C}"/>
                  </a:ext>
                </a:extLst>
              </p:cNvPr>
              <p:cNvSpPr>
                <a:spLocks/>
              </p:cNvSpPr>
              <p:nvPr/>
            </p:nvSpPr>
            <p:spPr bwMode="auto">
              <a:xfrm>
                <a:off x="4230664" y="3211510"/>
                <a:ext cx="541335" cy="519113"/>
              </a:xfrm>
              <a:custGeom>
                <a:avLst/>
                <a:gdLst/>
                <a:ahLst/>
                <a:cxnLst>
                  <a:cxn ang="0">
                    <a:pos x="336" y="249"/>
                  </a:cxn>
                  <a:cxn ang="0">
                    <a:pos x="329" y="235"/>
                  </a:cxn>
                  <a:cxn ang="0">
                    <a:pos x="313" y="235"/>
                  </a:cxn>
                  <a:cxn ang="0">
                    <a:pos x="310" y="226"/>
                  </a:cxn>
                  <a:cxn ang="0">
                    <a:pos x="308" y="218"/>
                  </a:cxn>
                  <a:cxn ang="0">
                    <a:pos x="299" y="204"/>
                  </a:cxn>
                  <a:cxn ang="0">
                    <a:pos x="299" y="197"/>
                  </a:cxn>
                  <a:cxn ang="0">
                    <a:pos x="304" y="186"/>
                  </a:cxn>
                  <a:cxn ang="0">
                    <a:pos x="306" y="173"/>
                  </a:cxn>
                  <a:cxn ang="0">
                    <a:pos x="303" y="157"/>
                  </a:cxn>
                  <a:cxn ang="0">
                    <a:pos x="299" y="134"/>
                  </a:cxn>
                  <a:cxn ang="0">
                    <a:pos x="299" y="127"/>
                  </a:cxn>
                  <a:cxn ang="0">
                    <a:pos x="282" y="87"/>
                  </a:cxn>
                  <a:cxn ang="0">
                    <a:pos x="275" y="79"/>
                  </a:cxn>
                  <a:cxn ang="0">
                    <a:pos x="268" y="73"/>
                  </a:cxn>
                  <a:cxn ang="0">
                    <a:pos x="264" y="65"/>
                  </a:cxn>
                  <a:cxn ang="0">
                    <a:pos x="271" y="51"/>
                  </a:cxn>
                  <a:cxn ang="0">
                    <a:pos x="277" y="42"/>
                  </a:cxn>
                  <a:cxn ang="0">
                    <a:pos x="278" y="37"/>
                  </a:cxn>
                  <a:cxn ang="0">
                    <a:pos x="277" y="32"/>
                  </a:cxn>
                  <a:cxn ang="0">
                    <a:pos x="278" y="14"/>
                  </a:cxn>
                  <a:cxn ang="0">
                    <a:pos x="280" y="2"/>
                  </a:cxn>
                  <a:cxn ang="0">
                    <a:pos x="271" y="2"/>
                  </a:cxn>
                  <a:cxn ang="0">
                    <a:pos x="256" y="0"/>
                  </a:cxn>
                  <a:cxn ang="0">
                    <a:pos x="249" y="2"/>
                  </a:cxn>
                  <a:cxn ang="0">
                    <a:pos x="240" y="0"/>
                  </a:cxn>
                  <a:cxn ang="0">
                    <a:pos x="235" y="6"/>
                  </a:cxn>
                  <a:cxn ang="0">
                    <a:pos x="226" y="7"/>
                  </a:cxn>
                  <a:cxn ang="0">
                    <a:pos x="214" y="2"/>
                  </a:cxn>
                  <a:cxn ang="0">
                    <a:pos x="205" y="2"/>
                  </a:cxn>
                  <a:cxn ang="0">
                    <a:pos x="198" y="2"/>
                  </a:cxn>
                  <a:cxn ang="0">
                    <a:pos x="191" y="6"/>
                  </a:cxn>
                  <a:cxn ang="0">
                    <a:pos x="179" y="7"/>
                  </a:cxn>
                  <a:cxn ang="0">
                    <a:pos x="164" y="7"/>
                  </a:cxn>
                  <a:cxn ang="0">
                    <a:pos x="150" y="16"/>
                  </a:cxn>
                  <a:cxn ang="0">
                    <a:pos x="145" y="23"/>
                  </a:cxn>
                  <a:cxn ang="0">
                    <a:pos x="139" y="23"/>
                  </a:cxn>
                  <a:cxn ang="0">
                    <a:pos x="131" y="25"/>
                  </a:cxn>
                  <a:cxn ang="0">
                    <a:pos x="124" y="32"/>
                  </a:cxn>
                  <a:cxn ang="0">
                    <a:pos x="110" y="37"/>
                  </a:cxn>
                  <a:cxn ang="0">
                    <a:pos x="115" y="44"/>
                  </a:cxn>
                  <a:cxn ang="0">
                    <a:pos x="115" y="54"/>
                  </a:cxn>
                  <a:cxn ang="0">
                    <a:pos x="119" y="73"/>
                  </a:cxn>
                  <a:cxn ang="0">
                    <a:pos x="124" y="84"/>
                  </a:cxn>
                  <a:cxn ang="0">
                    <a:pos x="129" y="86"/>
                  </a:cxn>
                  <a:cxn ang="0">
                    <a:pos x="125" y="96"/>
                  </a:cxn>
                  <a:cxn ang="0">
                    <a:pos x="96" y="105"/>
                  </a:cxn>
                  <a:cxn ang="0">
                    <a:pos x="91" y="115"/>
                  </a:cxn>
                  <a:cxn ang="0">
                    <a:pos x="61" y="138"/>
                  </a:cxn>
                  <a:cxn ang="0">
                    <a:pos x="33" y="146"/>
                  </a:cxn>
                  <a:cxn ang="0">
                    <a:pos x="18" y="150"/>
                  </a:cxn>
                  <a:cxn ang="0">
                    <a:pos x="0" y="164"/>
                  </a:cxn>
                  <a:cxn ang="0">
                    <a:pos x="0" y="181"/>
                  </a:cxn>
                  <a:cxn ang="0">
                    <a:pos x="63" y="223"/>
                  </a:cxn>
                  <a:cxn ang="0">
                    <a:pos x="174" y="303"/>
                  </a:cxn>
                  <a:cxn ang="0">
                    <a:pos x="190" y="308"/>
                  </a:cxn>
                  <a:cxn ang="0">
                    <a:pos x="200" y="317"/>
                  </a:cxn>
                  <a:cxn ang="0">
                    <a:pos x="198" y="327"/>
                  </a:cxn>
                  <a:cxn ang="0">
                    <a:pos x="218" y="326"/>
                  </a:cxn>
                  <a:cxn ang="0">
                    <a:pos x="244" y="320"/>
                  </a:cxn>
                  <a:cxn ang="0">
                    <a:pos x="341" y="254"/>
                  </a:cxn>
                </a:cxnLst>
                <a:rect l="0" t="0" r="r" b="b"/>
                <a:pathLst>
                  <a:path w="341" h="327">
                    <a:moveTo>
                      <a:pt x="341" y="254"/>
                    </a:moveTo>
                    <a:lnTo>
                      <a:pt x="339" y="253"/>
                    </a:lnTo>
                    <a:lnTo>
                      <a:pt x="336" y="249"/>
                    </a:lnTo>
                    <a:lnTo>
                      <a:pt x="336" y="247"/>
                    </a:lnTo>
                    <a:lnTo>
                      <a:pt x="332" y="240"/>
                    </a:lnTo>
                    <a:lnTo>
                      <a:pt x="329" y="235"/>
                    </a:lnTo>
                    <a:lnTo>
                      <a:pt x="327" y="235"/>
                    </a:lnTo>
                    <a:lnTo>
                      <a:pt x="322" y="235"/>
                    </a:lnTo>
                    <a:lnTo>
                      <a:pt x="313" y="235"/>
                    </a:lnTo>
                    <a:lnTo>
                      <a:pt x="311" y="232"/>
                    </a:lnTo>
                    <a:lnTo>
                      <a:pt x="311" y="230"/>
                    </a:lnTo>
                    <a:lnTo>
                      <a:pt x="310" y="226"/>
                    </a:lnTo>
                    <a:lnTo>
                      <a:pt x="308" y="223"/>
                    </a:lnTo>
                    <a:lnTo>
                      <a:pt x="310" y="220"/>
                    </a:lnTo>
                    <a:lnTo>
                      <a:pt x="308" y="218"/>
                    </a:lnTo>
                    <a:lnTo>
                      <a:pt x="308" y="214"/>
                    </a:lnTo>
                    <a:lnTo>
                      <a:pt x="304" y="209"/>
                    </a:lnTo>
                    <a:lnTo>
                      <a:pt x="299" y="204"/>
                    </a:lnTo>
                    <a:lnTo>
                      <a:pt x="297" y="200"/>
                    </a:lnTo>
                    <a:lnTo>
                      <a:pt x="297" y="199"/>
                    </a:lnTo>
                    <a:lnTo>
                      <a:pt x="299" y="197"/>
                    </a:lnTo>
                    <a:lnTo>
                      <a:pt x="304" y="195"/>
                    </a:lnTo>
                    <a:lnTo>
                      <a:pt x="306" y="192"/>
                    </a:lnTo>
                    <a:lnTo>
                      <a:pt x="304" y="186"/>
                    </a:lnTo>
                    <a:lnTo>
                      <a:pt x="303" y="183"/>
                    </a:lnTo>
                    <a:lnTo>
                      <a:pt x="304" y="181"/>
                    </a:lnTo>
                    <a:lnTo>
                      <a:pt x="306" y="173"/>
                    </a:lnTo>
                    <a:lnTo>
                      <a:pt x="303" y="167"/>
                    </a:lnTo>
                    <a:lnTo>
                      <a:pt x="303" y="159"/>
                    </a:lnTo>
                    <a:lnTo>
                      <a:pt x="303" y="157"/>
                    </a:lnTo>
                    <a:lnTo>
                      <a:pt x="303" y="150"/>
                    </a:lnTo>
                    <a:lnTo>
                      <a:pt x="303" y="140"/>
                    </a:lnTo>
                    <a:lnTo>
                      <a:pt x="299" y="134"/>
                    </a:lnTo>
                    <a:lnTo>
                      <a:pt x="297" y="134"/>
                    </a:lnTo>
                    <a:lnTo>
                      <a:pt x="297" y="127"/>
                    </a:lnTo>
                    <a:lnTo>
                      <a:pt x="299" y="127"/>
                    </a:lnTo>
                    <a:lnTo>
                      <a:pt x="291" y="93"/>
                    </a:lnTo>
                    <a:lnTo>
                      <a:pt x="285" y="89"/>
                    </a:lnTo>
                    <a:lnTo>
                      <a:pt x="282" y="87"/>
                    </a:lnTo>
                    <a:lnTo>
                      <a:pt x="280" y="86"/>
                    </a:lnTo>
                    <a:lnTo>
                      <a:pt x="277" y="84"/>
                    </a:lnTo>
                    <a:lnTo>
                      <a:pt x="275" y="79"/>
                    </a:lnTo>
                    <a:lnTo>
                      <a:pt x="271" y="77"/>
                    </a:lnTo>
                    <a:lnTo>
                      <a:pt x="268" y="77"/>
                    </a:lnTo>
                    <a:lnTo>
                      <a:pt x="268" y="73"/>
                    </a:lnTo>
                    <a:lnTo>
                      <a:pt x="268" y="70"/>
                    </a:lnTo>
                    <a:lnTo>
                      <a:pt x="264" y="66"/>
                    </a:lnTo>
                    <a:lnTo>
                      <a:pt x="264" y="65"/>
                    </a:lnTo>
                    <a:lnTo>
                      <a:pt x="268" y="56"/>
                    </a:lnTo>
                    <a:lnTo>
                      <a:pt x="271" y="51"/>
                    </a:lnTo>
                    <a:lnTo>
                      <a:pt x="271" y="51"/>
                    </a:lnTo>
                    <a:lnTo>
                      <a:pt x="273" y="51"/>
                    </a:lnTo>
                    <a:lnTo>
                      <a:pt x="277" y="47"/>
                    </a:lnTo>
                    <a:lnTo>
                      <a:pt x="277" y="42"/>
                    </a:lnTo>
                    <a:lnTo>
                      <a:pt x="278" y="40"/>
                    </a:lnTo>
                    <a:lnTo>
                      <a:pt x="277" y="37"/>
                    </a:lnTo>
                    <a:lnTo>
                      <a:pt x="278" y="37"/>
                    </a:lnTo>
                    <a:lnTo>
                      <a:pt x="280" y="33"/>
                    </a:lnTo>
                    <a:lnTo>
                      <a:pt x="278" y="33"/>
                    </a:lnTo>
                    <a:lnTo>
                      <a:pt x="277" y="32"/>
                    </a:lnTo>
                    <a:lnTo>
                      <a:pt x="275" y="25"/>
                    </a:lnTo>
                    <a:lnTo>
                      <a:pt x="278" y="18"/>
                    </a:lnTo>
                    <a:lnTo>
                      <a:pt x="278" y="14"/>
                    </a:lnTo>
                    <a:lnTo>
                      <a:pt x="280" y="7"/>
                    </a:lnTo>
                    <a:lnTo>
                      <a:pt x="278" y="6"/>
                    </a:lnTo>
                    <a:lnTo>
                      <a:pt x="280" y="2"/>
                    </a:lnTo>
                    <a:lnTo>
                      <a:pt x="278" y="2"/>
                    </a:lnTo>
                    <a:lnTo>
                      <a:pt x="273" y="2"/>
                    </a:lnTo>
                    <a:lnTo>
                      <a:pt x="271" y="2"/>
                    </a:lnTo>
                    <a:lnTo>
                      <a:pt x="264" y="6"/>
                    </a:lnTo>
                    <a:lnTo>
                      <a:pt x="259" y="2"/>
                    </a:lnTo>
                    <a:lnTo>
                      <a:pt x="256" y="0"/>
                    </a:lnTo>
                    <a:lnTo>
                      <a:pt x="256" y="2"/>
                    </a:lnTo>
                    <a:lnTo>
                      <a:pt x="252" y="6"/>
                    </a:lnTo>
                    <a:lnTo>
                      <a:pt x="249" y="2"/>
                    </a:lnTo>
                    <a:lnTo>
                      <a:pt x="245" y="2"/>
                    </a:lnTo>
                    <a:lnTo>
                      <a:pt x="244" y="0"/>
                    </a:lnTo>
                    <a:lnTo>
                      <a:pt x="240" y="0"/>
                    </a:lnTo>
                    <a:lnTo>
                      <a:pt x="240" y="2"/>
                    </a:lnTo>
                    <a:lnTo>
                      <a:pt x="237" y="2"/>
                    </a:lnTo>
                    <a:lnTo>
                      <a:pt x="235" y="6"/>
                    </a:lnTo>
                    <a:lnTo>
                      <a:pt x="233" y="6"/>
                    </a:lnTo>
                    <a:lnTo>
                      <a:pt x="230" y="6"/>
                    </a:lnTo>
                    <a:lnTo>
                      <a:pt x="226" y="7"/>
                    </a:lnTo>
                    <a:lnTo>
                      <a:pt x="223" y="7"/>
                    </a:lnTo>
                    <a:lnTo>
                      <a:pt x="219" y="6"/>
                    </a:lnTo>
                    <a:lnTo>
                      <a:pt x="214" y="2"/>
                    </a:lnTo>
                    <a:lnTo>
                      <a:pt x="214" y="2"/>
                    </a:lnTo>
                    <a:lnTo>
                      <a:pt x="209" y="6"/>
                    </a:lnTo>
                    <a:lnTo>
                      <a:pt x="205" y="2"/>
                    </a:lnTo>
                    <a:lnTo>
                      <a:pt x="204" y="2"/>
                    </a:lnTo>
                    <a:lnTo>
                      <a:pt x="200" y="2"/>
                    </a:lnTo>
                    <a:lnTo>
                      <a:pt x="198" y="2"/>
                    </a:lnTo>
                    <a:lnTo>
                      <a:pt x="197" y="6"/>
                    </a:lnTo>
                    <a:lnTo>
                      <a:pt x="195" y="6"/>
                    </a:lnTo>
                    <a:lnTo>
                      <a:pt x="191" y="6"/>
                    </a:lnTo>
                    <a:lnTo>
                      <a:pt x="186" y="11"/>
                    </a:lnTo>
                    <a:lnTo>
                      <a:pt x="183" y="11"/>
                    </a:lnTo>
                    <a:lnTo>
                      <a:pt x="179" y="7"/>
                    </a:lnTo>
                    <a:lnTo>
                      <a:pt x="176" y="7"/>
                    </a:lnTo>
                    <a:lnTo>
                      <a:pt x="169" y="11"/>
                    </a:lnTo>
                    <a:lnTo>
                      <a:pt x="164" y="7"/>
                    </a:lnTo>
                    <a:lnTo>
                      <a:pt x="157" y="14"/>
                    </a:lnTo>
                    <a:lnTo>
                      <a:pt x="152" y="16"/>
                    </a:lnTo>
                    <a:lnTo>
                      <a:pt x="150" y="16"/>
                    </a:lnTo>
                    <a:lnTo>
                      <a:pt x="145" y="18"/>
                    </a:lnTo>
                    <a:lnTo>
                      <a:pt x="145" y="21"/>
                    </a:lnTo>
                    <a:lnTo>
                      <a:pt x="145" y="23"/>
                    </a:lnTo>
                    <a:lnTo>
                      <a:pt x="141" y="23"/>
                    </a:lnTo>
                    <a:lnTo>
                      <a:pt x="141" y="23"/>
                    </a:lnTo>
                    <a:lnTo>
                      <a:pt x="139" y="23"/>
                    </a:lnTo>
                    <a:lnTo>
                      <a:pt x="138" y="25"/>
                    </a:lnTo>
                    <a:lnTo>
                      <a:pt x="136" y="25"/>
                    </a:lnTo>
                    <a:lnTo>
                      <a:pt x="131" y="25"/>
                    </a:lnTo>
                    <a:lnTo>
                      <a:pt x="125" y="28"/>
                    </a:lnTo>
                    <a:lnTo>
                      <a:pt x="124" y="28"/>
                    </a:lnTo>
                    <a:lnTo>
                      <a:pt x="124" y="32"/>
                    </a:lnTo>
                    <a:lnTo>
                      <a:pt x="122" y="37"/>
                    </a:lnTo>
                    <a:lnTo>
                      <a:pt x="115" y="37"/>
                    </a:lnTo>
                    <a:lnTo>
                      <a:pt x="110" y="37"/>
                    </a:lnTo>
                    <a:lnTo>
                      <a:pt x="113" y="39"/>
                    </a:lnTo>
                    <a:lnTo>
                      <a:pt x="113" y="40"/>
                    </a:lnTo>
                    <a:lnTo>
                      <a:pt x="115" y="44"/>
                    </a:lnTo>
                    <a:lnTo>
                      <a:pt x="115" y="47"/>
                    </a:lnTo>
                    <a:lnTo>
                      <a:pt x="115" y="47"/>
                    </a:lnTo>
                    <a:lnTo>
                      <a:pt x="115" y="54"/>
                    </a:lnTo>
                    <a:lnTo>
                      <a:pt x="115" y="60"/>
                    </a:lnTo>
                    <a:lnTo>
                      <a:pt x="115" y="61"/>
                    </a:lnTo>
                    <a:lnTo>
                      <a:pt x="119" y="73"/>
                    </a:lnTo>
                    <a:lnTo>
                      <a:pt x="122" y="79"/>
                    </a:lnTo>
                    <a:lnTo>
                      <a:pt x="122" y="82"/>
                    </a:lnTo>
                    <a:lnTo>
                      <a:pt x="124" y="84"/>
                    </a:lnTo>
                    <a:lnTo>
                      <a:pt x="125" y="86"/>
                    </a:lnTo>
                    <a:lnTo>
                      <a:pt x="127" y="86"/>
                    </a:lnTo>
                    <a:lnTo>
                      <a:pt x="129" y="86"/>
                    </a:lnTo>
                    <a:lnTo>
                      <a:pt x="127" y="91"/>
                    </a:lnTo>
                    <a:lnTo>
                      <a:pt x="127" y="93"/>
                    </a:lnTo>
                    <a:lnTo>
                      <a:pt x="125" y="96"/>
                    </a:lnTo>
                    <a:lnTo>
                      <a:pt x="105" y="96"/>
                    </a:lnTo>
                    <a:lnTo>
                      <a:pt x="101" y="96"/>
                    </a:lnTo>
                    <a:lnTo>
                      <a:pt x="96" y="105"/>
                    </a:lnTo>
                    <a:lnTo>
                      <a:pt x="92" y="105"/>
                    </a:lnTo>
                    <a:lnTo>
                      <a:pt x="91" y="110"/>
                    </a:lnTo>
                    <a:lnTo>
                      <a:pt x="91" y="115"/>
                    </a:lnTo>
                    <a:lnTo>
                      <a:pt x="91" y="119"/>
                    </a:lnTo>
                    <a:lnTo>
                      <a:pt x="79" y="127"/>
                    </a:lnTo>
                    <a:lnTo>
                      <a:pt x="61" y="138"/>
                    </a:lnTo>
                    <a:lnTo>
                      <a:pt x="46" y="146"/>
                    </a:lnTo>
                    <a:lnTo>
                      <a:pt x="40" y="146"/>
                    </a:lnTo>
                    <a:lnTo>
                      <a:pt x="33" y="146"/>
                    </a:lnTo>
                    <a:lnTo>
                      <a:pt x="30" y="146"/>
                    </a:lnTo>
                    <a:lnTo>
                      <a:pt x="25" y="146"/>
                    </a:lnTo>
                    <a:lnTo>
                      <a:pt x="18" y="150"/>
                    </a:lnTo>
                    <a:lnTo>
                      <a:pt x="13" y="152"/>
                    </a:lnTo>
                    <a:lnTo>
                      <a:pt x="9" y="157"/>
                    </a:lnTo>
                    <a:lnTo>
                      <a:pt x="0" y="164"/>
                    </a:lnTo>
                    <a:lnTo>
                      <a:pt x="0" y="176"/>
                    </a:lnTo>
                    <a:lnTo>
                      <a:pt x="0" y="178"/>
                    </a:lnTo>
                    <a:lnTo>
                      <a:pt x="0" y="181"/>
                    </a:lnTo>
                    <a:lnTo>
                      <a:pt x="0" y="183"/>
                    </a:lnTo>
                    <a:lnTo>
                      <a:pt x="0" y="181"/>
                    </a:lnTo>
                    <a:lnTo>
                      <a:pt x="63" y="223"/>
                    </a:lnTo>
                    <a:lnTo>
                      <a:pt x="63" y="223"/>
                    </a:lnTo>
                    <a:lnTo>
                      <a:pt x="172" y="296"/>
                    </a:lnTo>
                    <a:lnTo>
                      <a:pt x="174" y="303"/>
                    </a:lnTo>
                    <a:lnTo>
                      <a:pt x="178" y="308"/>
                    </a:lnTo>
                    <a:lnTo>
                      <a:pt x="185" y="308"/>
                    </a:lnTo>
                    <a:lnTo>
                      <a:pt x="190" y="308"/>
                    </a:lnTo>
                    <a:lnTo>
                      <a:pt x="191" y="313"/>
                    </a:lnTo>
                    <a:lnTo>
                      <a:pt x="197" y="313"/>
                    </a:lnTo>
                    <a:lnTo>
                      <a:pt x="200" y="317"/>
                    </a:lnTo>
                    <a:lnTo>
                      <a:pt x="200" y="320"/>
                    </a:lnTo>
                    <a:lnTo>
                      <a:pt x="198" y="326"/>
                    </a:lnTo>
                    <a:lnTo>
                      <a:pt x="198" y="327"/>
                    </a:lnTo>
                    <a:lnTo>
                      <a:pt x="204" y="327"/>
                    </a:lnTo>
                    <a:lnTo>
                      <a:pt x="212" y="327"/>
                    </a:lnTo>
                    <a:lnTo>
                      <a:pt x="218" y="326"/>
                    </a:lnTo>
                    <a:lnTo>
                      <a:pt x="218" y="326"/>
                    </a:lnTo>
                    <a:lnTo>
                      <a:pt x="218" y="326"/>
                    </a:lnTo>
                    <a:lnTo>
                      <a:pt x="244" y="320"/>
                    </a:lnTo>
                    <a:lnTo>
                      <a:pt x="264" y="299"/>
                    </a:lnTo>
                    <a:lnTo>
                      <a:pt x="341" y="254"/>
                    </a:lnTo>
                    <a:lnTo>
                      <a:pt x="341" y="254"/>
                    </a:lnTo>
                    <a:lnTo>
                      <a:pt x="341" y="254"/>
                    </a:lnTo>
                    <a:lnTo>
                      <a:pt x="341" y="25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18" name="Freeform 112">
                <a:extLst>
                  <a:ext uri="{FF2B5EF4-FFF2-40B4-BE49-F238E27FC236}">
                    <a16:creationId xmlns:a16="http://schemas.microsoft.com/office/drawing/2014/main" id="{0F6B4636-9CFC-2CD3-1FAA-ECEED171DDD7}"/>
                  </a:ext>
                </a:extLst>
              </p:cNvPr>
              <p:cNvSpPr>
                <a:spLocks/>
              </p:cNvSpPr>
              <p:nvPr/>
            </p:nvSpPr>
            <p:spPr bwMode="auto">
              <a:xfrm>
                <a:off x="4008417" y="3498847"/>
                <a:ext cx="325437" cy="357188"/>
              </a:xfrm>
              <a:custGeom>
                <a:avLst/>
                <a:gdLst/>
                <a:ahLst/>
                <a:cxnLst>
                  <a:cxn ang="0">
                    <a:pos x="69" y="108"/>
                  </a:cxn>
                  <a:cxn ang="0">
                    <a:pos x="71" y="73"/>
                  </a:cxn>
                  <a:cxn ang="0">
                    <a:pos x="80" y="70"/>
                  </a:cxn>
                  <a:cxn ang="0">
                    <a:pos x="86" y="25"/>
                  </a:cxn>
                  <a:cxn ang="0">
                    <a:pos x="142" y="0"/>
                  </a:cxn>
                  <a:cxn ang="0">
                    <a:pos x="205" y="42"/>
                  </a:cxn>
                  <a:cxn ang="0">
                    <a:pos x="182" y="42"/>
                  </a:cxn>
                  <a:cxn ang="0">
                    <a:pos x="199" y="198"/>
                  </a:cxn>
                  <a:cxn ang="0">
                    <a:pos x="133" y="212"/>
                  </a:cxn>
                  <a:cxn ang="0">
                    <a:pos x="130" y="211"/>
                  </a:cxn>
                  <a:cxn ang="0">
                    <a:pos x="125" y="212"/>
                  </a:cxn>
                  <a:cxn ang="0">
                    <a:pos x="123" y="207"/>
                  </a:cxn>
                  <a:cxn ang="0">
                    <a:pos x="111" y="207"/>
                  </a:cxn>
                  <a:cxn ang="0">
                    <a:pos x="104" y="216"/>
                  </a:cxn>
                  <a:cxn ang="0">
                    <a:pos x="100" y="205"/>
                  </a:cxn>
                  <a:cxn ang="0">
                    <a:pos x="92" y="207"/>
                  </a:cxn>
                  <a:cxn ang="0">
                    <a:pos x="92" y="216"/>
                  </a:cxn>
                  <a:cxn ang="0">
                    <a:pos x="83" y="221"/>
                  </a:cxn>
                  <a:cxn ang="0">
                    <a:pos x="81" y="225"/>
                  </a:cxn>
                  <a:cxn ang="0">
                    <a:pos x="74" y="219"/>
                  </a:cxn>
                  <a:cxn ang="0">
                    <a:pos x="71" y="216"/>
                  </a:cxn>
                  <a:cxn ang="0">
                    <a:pos x="67" y="211"/>
                  </a:cxn>
                  <a:cxn ang="0">
                    <a:pos x="64" y="202"/>
                  </a:cxn>
                  <a:cxn ang="0">
                    <a:pos x="59" y="202"/>
                  </a:cxn>
                  <a:cxn ang="0">
                    <a:pos x="55" y="202"/>
                  </a:cxn>
                  <a:cxn ang="0">
                    <a:pos x="52" y="198"/>
                  </a:cxn>
                  <a:cxn ang="0">
                    <a:pos x="45" y="193"/>
                  </a:cxn>
                  <a:cxn ang="0">
                    <a:pos x="33" y="190"/>
                  </a:cxn>
                  <a:cxn ang="0">
                    <a:pos x="15" y="195"/>
                  </a:cxn>
                  <a:cxn ang="0">
                    <a:pos x="8" y="198"/>
                  </a:cxn>
                  <a:cxn ang="0">
                    <a:pos x="8" y="193"/>
                  </a:cxn>
                  <a:cxn ang="0">
                    <a:pos x="14" y="178"/>
                  </a:cxn>
                  <a:cxn ang="0">
                    <a:pos x="14" y="148"/>
                  </a:cxn>
                  <a:cxn ang="0">
                    <a:pos x="8" y="138"/>
                  </a:cxn>
                  <a:cxn ang="0">
                    <a:pos x="14" y="132"/>
                  </a:cxn>
                  <a:cxn ang="0">
                    <a:pos x="14" y="125"/>
                  </a:cxn>
                  <a:cxn ang="0">
                    <a:pos x="5" y="120"/>
                  </a:cxn>
                  <a:cxn ang="0">
                    <a:pos x="5" y="117"/>
                  </a:cxn>
                  <a:cxn ang="0">
                    <a:pos x="0" y="113"/>
                  </a:cxn>
                  <a:cxn ang="0">
                    <a:pos x="1" y="110"/>
                  </a:cxn>
                  <a:cxn ang="0">
                    <a:pos x="1" y="110"/>
                  </a:cxn>
                </a:cxnLst>
                <a:rect l="0" t="0" r="r" b="b"/>
                <a:pathLst>
                  <a:path w="205" h="225">
                    <a:moveTo>
                      <a:pt x="1" y="110"/>
                    </a:moveTo>
                    <a:lnTo>
                      <a:pt x="69" y="108"/>
                    </a:lnTo>
                    <a:lnTo>
                      <a:pt x="69" y="77"/>
                    </a:lnTo>
                    <a:lnTo>
                      <a:pt x="71" y="73"/>
                    </a:lnTo>
                    <a:lnTo>
                      <a:pt x="74" y="70"/>
                    </a:lnTo>
                    <a:lnTo>
                      <a:pt x="80" y="70"/>
                    </a:lnTo>
                    <a:lnTo>
                      <a:pt x="86" y="70"/>
                    </a:lnTo>
                    <a:lnTo>
                      <a:pt x="86" y="25"/>
                    </a:lnTo>
                    <a:lnTo>
                      <a:pt x="140" y="25"/>
                    </a:lnTo>
                    <a:lnTo>
                      <a:pt x="142" y="0"/>
                    </a:lnTo>
                    <a:lnTo>
                      <a:pt x="205" y="42"/>
                    </a:lnTo>
                    <a:lnTo>
                      <a:pt x="205" y="42"/>
                    </a:lnTo>
                    <a:lnTo>
                      <a:pt x="201" y="42"/>
                    </a:lnTo>
                    <a:lnTo>
                      <a:pt x="182" y="42"/>
                    </a:lnTo>
                    <a:lnTo>
                      <a:pt x="196" y="193"/>
                    </a:lnTo>
                    <a:lnTo>
                      <a:pt x="199" y="198"/>
                    </a:lnTo>
                    <a:lnTo>
                      <a:pt x="196" y="212"/>
                    </a:lnTo>
                    <a:lnTo>
                      <a:pt x="133" y="212"/>
                    </a:lnTo>
                    <a:lnTo>
                      <a:pt x="132" y="212"/>
                    </a:lnTo>
                    <a:lnTo>
                      <a:pt x="130" y="211"/>
                    </a:lnTo>
                    <a:lnTo>
                      <a:pt x="128" y="211"/>
                    </a:lnTo>
                    <a:lnTo>
                      <a:pt x="125" y="212"/>
                    </a:lnTo>
                    <a:lnTo>
                      <a:pt x="123" y="211"/>
                    </a:lnTo>
                    <a:lnTo>
                      <a:pt x="123" y="207"/>
                    </a:lnTo>
                    <a:lnTo>
                      <a:pt x="118" y="205"/>
                    </a:lnTo>
                    <a:lnTo>
                      <a:pt x="111" y="207"/>
                    </a:lnTo>
                    <a:lnTo>
                      <a:pt x="106" y="216"/>
                    </a:lnTo>
                    <a:lnTo>
                      <a:pt x="104" y="216"/>
                    </a:lnTo>
                    <a:lnTo>
                      <a:pt x="100" y="211"/>
                    </a:lnTo>
                    <a:lnTo>
                      <a:pt x="100" y="205"/>
                    </a:lnTo>
                    <a:lnTo>
                      <a:pt x="97" y="205"/>
                    </a:lnTo>
                    <a:lnTo>
                      <a:pt x="92" y="207"/>
                    </a:lnTo>
                    <a:lnTo>
                      <a:pt x="92" y="212"/>
                    </a:lnTo>
                    <a:lnTo>
                      <a:pt x="92" y="216"/>
                    </a:lnTo>
                    <a:lnTo>
                      <a:pt x="90" y="221"/>
                    </a:lnTo>
                    <a:lnTo>
                      <a:pt x="83" y="221"/>
                    </a:lnTo>
                    <a:lnTo>
                      <a:pt x="81" y="225"/>
                    </a:lnTo>
                    <a:lnTo>
                      <a:pt x="81" y="225"/>
                    </a:lnTo>
                    <a:lnTo>
                      <a:pt x="80" y="221"/>
                    </a:lnTo>
                    <a:lnTo>
                      <a:pt x="74" y="219"/>
                    </a:lnTo>
                    <a:lnTo>
                      <a:pt x="73" y="219"/>
                    </a:lnTo>
                    <a:lnTo>
                      <a:pt x="71" y="216"/>
                    </a:lnTo>
                    <a:lnTo>
                      <a:pt x="67" y="212"/>
                    </a:lnTo>
                    <a:lnTo>
                      <a:pt x="67" y="211"/>
                    </a:lnTo>
                    <a:lnTo>
                      <a:pt x="64" y="207"/>
                    </a:lnTo>
                    <a:lnTo>
                      <a:pt x="64" y="202"/>
                    </a:lnTo>
                    <a:lnTo>
                      <a:pt x="60" y="200"/>
                    </a:lnTo>
                    <a:lnTo>
                      <a:pt x="59" y="202"/>
                    </a:lnTo>
                    <a:lnTo>
                      <a:pt x="59" y="200"/>
                    </a:lnTo>
                    <a:lnTo>
                      <a:pt x="55" y="202"/>
                    </a:lnTo>
                    <a:lnTo>
                      <a:pt x="52" y="200"/>
                    </a:lnTo>
                    <a:lnTo>
                      <a:pt x="52" y="198"/>
                    </a:lnTo>
                    <a:lnTo>
                      <a:pt x="48" y="193"/>
                    </a:lnTo>
                    <a:lnTo>
                      <a:pt x="45" y="193"/>
                    </a:lnTo>
                    <a:lnTo>
                      <a:pt x="36" y="190"/>
                    </a:lnTo>
                    <a:lnTo>
                      <a:pt x="33" y="190"/>
                    </a:lnTo>
                    <a:lnTo>
                      <a:pt x="24" y="193"/>
                    </a:lnTo>
                    <a:lnTo>
                      <a:pt x="15" y="195"/>
                    </a:lnTo>
                    <a:lnTo>
                      <a:pt x="14" y="198"/>
                    </a:lnTo>
                    <a:lnTo>
                      <a:pt x="8" y="198"/>
                    </a:lnTo>
                    <a:lnTo>
                      <a:pt x="5" y="200"/>
                    </a:lnTo>
                    <a:lnTo>
                      <a:pt x="8" y="193"/>
                    </a:lnTo>
                    <a:lnTo>
                      <a:pt x="10" y="183"/>
                    </a:lnTo>
                    <a:lnTo>
                      <a:pt x="14" y="178"/>
                    </a:lnTo>
                    <a:lnTo>
                      <a:pt x="15" y="165"/>
                    </a:lnTo>
                    <a:lnTo>
                      <a:pt x="14" y="148"/>
                    </a:lnTo>
                    <a:lnTo>
                      <a:pt x="8" y="139"/>
                    </a:lnTo>
                    <a:lnTo>
                      <a:pt x="8" y="138"/>
                    </a:lnTo>
                    <a:lnTo>
                      <a:pt x="10" y="138"/>
                    </a:lnTo>
                    <a:lnTo>
                      <a:pt x="14" y="132"/>
                    </a:lnTo>
                    <a:lnTo>
                      <a:pt x="10" y="129"/>
                    </a:lnTo>
                    <a:lnTo>
                      <a:pt x="14" y="125"/>
                    </a:lnTo>
                    <a:lnTo>
                      <a:pt x="8" y="120"/>
                    </a:lnTo>
                    <a:lnTo>
                      <a:pt x="5" y="120"/>
                    </a:lnTo>
                    <a:lnTo>
                      <a:pt x="5" y="120"/>
                    </a:lnTo>
                    <a:lnTo>
                      <a:pt x="5" y="117"/>
                    </a:lnTo>
                    <a:lnTo>
                      <a:pt x="0" y="120"/>
                    </a:lnTo>
                    <a:lnTo>
                      <a:pt x="0" y="113"/>
                    </a:lnTo>
                    <a:lnTo>
                      <a:pt x="1" y="110"/>
                    </a:lnTo>
                    <a:lnTo>
                      <a:pt x="1" y="110"/>
                    </a:lnTo>
                    <a:lnTo>
                      <a:pt x="1" y="110"/>
                    </a:lnTo>
                    <a:lnTo>
                      <a:pt x="1" y="11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19" name="Freeform 113">
                <a:extLst>
                  <a:ext uri="{FF2B5EF4-FFF2-40B4-BE49-F238E27FC236}">
                    <a16:creationId xmlns:a16="http://schemas.microsoft.com/office/drawing/2014/main" id="{8D0F662F-6572-8DFC-8774-71F00781F1AA}"/>
                  </a:ext>
                </a:extLst>
              </p:cNvPr>
              <p:cNvSpPr>
                <a:spLocks/>
              </p:cNvSpPr>
              <p:nvPr/>
            </p:nvSpPr>
            <p:spPr bwMode="auto">
              <a:xfrm>
                <a:off x="4140178" y="3568698"/>
                <a:ext cx="438148" cy="411162"/>
              </a:xfrm>
              <a:custGeom>
                <a:avLst/>
                <a:gdLst/>
                <a:ahLst/>
                <a:cxnLst>
                  <a:cxn ang="0">
                    <a:pos x="7" y="177"/>
                  </a:cxn>
                  <a:cxn ang="0">
                    <a:pos x="9" y="163"/>
                  </a:cxn>
                  <a:cxn ang="0">
                    <a:pos x="19" y="167"/>
                  </a:cxn>
                  <a:cxn ang="0">
                    <a:pos x="28" y="165"/>
                  </a:cxn>
                  <a:cxn ang="0">
                    <a:pos x="42" y="168"/>
                  </a:cxn>
                  <a:cxn ang="0">
                    <a:pos x="49" y="167"/>
                  </a:cxn>
                  <a:cxn ang="0">
                    <a:pos x="113" y="168"/>
                  </a:cxn>
                  <a:cxn ang="0">
                    <a:pos x="99" y="0"/>
                  </a:cxn>
                  <a:cxn ang="0">
                    <a:pos x="233" y="81"/>
                  </a:cxn>
                  <a:cxn ang="0">
                    <a:pos x="248" y="87"/>
                  </a:cxn>
                  <a:cxn ang="0">
                    <a:pos x="259" y="95"/>
                  </a:cxn>
                  <a:cxn ang="0">
                    <a:pos x="257" y="106"/>
                  </a:cxn>
                  <a:cxn ang="0">
                    <a:pos x="276" y="104"/>
                  </a:cxn>
                  <a:cxn ang="0">
                    <a:pos x="273" y="153"/>
                  </a:cxn>
                  <a:cxn ang="0">
                    <a:pos x="271" y="163"/>
                  </a:cxn>
                  <a:cxn ang="0">
                    <a:pos x="250" y="172"/>
                  </a:cxn>
                  <a:cxn ang="0">
                    <a:pos x="236" y="175"/>
                  </a:cxn>
                  <a:cxn ang="0">
                    <a:pos x="214" y="177"/>
                  </a:cxn>
                  <a:cxn ang="0">
                    <a:pos x="210" y="175"/>
                  </a:cxn>
                  <a:cxn ang="0">
                    <a:pos x="198" y="175"/>
                  </a:cxn>
                  <a:cxn ang="0">
                    <a:pos x="179" y="182"/>
                  </a:cxn>
                  <a:cxn ang="0">
                    <a:pos x="156" y="200"/>
                  </a:cxn>
                  <a:cxn ang="0">
                    <a:pos x="141" y="203"/>
                  </a:cxn>
                  <a:cxn ang="0">
                    <a:pos x="134" y="212"/>
                  </a:cxn>
                  <a:cxn ang="0">
                    <a:pos x="123" y="228"/>
                  </a:cxn>
                  <a:cxn ang="0">
                    <a:pos x="118" y="236"/>
                  </a:cxn>
                  <a:cxn ang="0">
                    <a:pos x="116" y="245"/>
                  </a:cxn>
                  <a:cxn ang="0">
                    <a:pos x="115" y="254"/>
                  </a:cxn>
                  <a:cxn ang="0">
                    <a:pos x="104" y="255"/>
                  </a:cxn>
                  <a:cxn ang="0">
                    <a:pos x="96" y="254"/>
                  </a:cxn>
                  <a:cxn ang="0">
                    <a:pos x="87" y="257"/>
                  </a:cxn>
                  <a:cxn ang="0">
                    <a:pos x="76" y="257"/>
                  </a:cxn>
                  <a:cxn ang="0">
                    <a:pos x="68" y="254"/>
                  </a:cxn>
                  <a:cxn ang="0">
                    <a:pos x="68" y="245"/>
                  </a:cxn>
                  <a:cxn ang="0">
                    <a:pos x="61" y="250"/>
                  </a:cxn>
                  <a:cxn ang="0">
                    <a:pos x="64" y="238"/>
                  </a:cxn>
                  <a:cxn ang="0">
                    <a:pos x="61" y="231"/>
                  </a:cxn>
                  <a:cxn ang="0">
                    <a:pos x="56" y="222"/>
                  </a:cxn>
                  <a:cxn ang="0">
                    <a:pos x="45" y="222"/>
                  </a:cxn>
                  <a:cxn ang="0">
                    <a:pos x="38" y="228"/>
                  </a:cxn>
                  <a:cxn ang="0">
                    <a:pos x="26" y="228"/>
                  </a:cxn>
                  <a:cxn ang="0">
                    <a:pos x="19" y="228"/>
                  </a:cxn>
                  <a:cxn ang="0">
                    <a:pos x="19" y="222"/>
                  </a:cxn>
                  <a:cxn ang="0">
                    <a:pos x="14" y="215"/>
                  </a:cxn>
                  <a:cxn ang="0">
                    <a:pos x="12" y="208"/>
                  </a:cxn>
                  <a:cxn ang="0">
                    <a:pos x="7" y="205"/>
                  </a:cxn>
                  <a:cxn ang="0">
                    <a:pos x="0" y="196"/>
                  </a:cxn>
                  <a:cxn ang="0">
                    <a:pos x="0" y="182"/>
                  </a:cxn>
                  <a:cxn ang="0">
                    <a:pos x="0" y="181"/>
                  </a:cxn>
                </a:cxnLst>
                <a:rect l="0" t="0" r="r" b="b"/>
                <a:pathLst>
                  <a:path w="276" h="259">
                    <a:moveTo>
                      <a:pt x="0" y="181"/>
                    </a:moveTo>
                    <a:lnTo>
                      <a:pt x="2" y="177"/>
                    </a:lnTo>
                    <a:lnTo>
                      <a:pt x="7" y="177"/>
                    </a:lnTo>
                    <a:lnTo>
                      <a:pt x="9" y="172"/>
                    </a:lnTo>
                    <a:lnTo>
                      <a:pt x="9" y="168"/>
                    </a:lnTo>
                    <a:lnTo>
                      <a:pt x="9" y="163"/>
                    </a:lnTo>
                    <a:lnTo>
                      <a:pt x="14" y="161"/>
                    </a:lnTo>
                    <a:lnTo>
                      <a:pt x="19" y="161"/>
                    </a:lnTo>
                    <a:lnTo>
                      <a:pt x="19" y="167"/>
                    </a:lnTo>
                    <a:lnTo>
                      <a:pt x="23" y="172"/>
                    </a:lnTo>
                    <a:lnTo>
                      <a:pt x="23" y="172"/>
                    </a:lnTo>
                    <a:lnTo>
                      <a:pt x="28" y="165"/>
                    </a:lnTo>
                    <a:lnTo>
                      <a:pt x="37" y="161"/>
                    </a:lnTo>
                    <a:lnTo>
                      <a:pt x="42" y="163"/>
                    </a:lnTo>
                    <a:lnTo>
                      <a:pt x="42" y="168"/>
                    </a:lnTo>
                    <a:lnTo>
                      <a:pt x="42" y="168"/>
                    </a:lnTo>
                    <a:lnTo>
                      <a:pt x="45" y="167"/>
                    </a:lnTo>
                    <a:lnTo>
                      <a:pt x="49" y="167"/>
                    </a:lnTo>
                    <a:lnTo>
                      <a:pt x="49" y="168"/>
                    </a:lnTo>
                    <a:lnTo>
                      <a:pt x="50" y="168"/>
                    </a:lnTo>
                    <a:lnTo>
                      <a:pt x="113" y="168"/>
                    </a:lnTo>
                    <a:lnTo>
                      <a:pt x="118" y="154"/>
                    </a:lnTo>
                    <a:lnTo>
                      <a:pt x="113" y="149"/>
                    </a:lnTo>
                    <a:lnTo>
                      <a:pt x="99" y="0"/>
                    </a:lnTo>
                    <a:lnTo>
                      <a:pt x="118" y="0"/>
                    </a:lnTo>
                    <a:lnTo>
                      <a:pt x="231" y="73"/>
                    </a:lnTo>
                    <a:lnTo>
                      <a:pt x="233" y="81"/>
                    </a:lnTo>
                    <a:lnTo>
                      <a:pt x="236" y="85"/>
                    </a:lnTo>
                    <a:lnTo>
                      <a:pt x="243" y="85"/>
                    </a:lnTo>
                    <a:lnTo>
                      <a:pt x="248" y="87"/>
                    </a:lnTo>
                    <a:lnTo>
                      <a:pt x="250" y="92"/>
                    </a:lnTo>
                    <a:lnTo>
                      <a:pt x="255" y="92"/>
                    </a:lnTo>
                    <a:lnTo>
                      <a:pt x="259" y="95"/>
                    </a:lnTo>
                    <a:lnTo>
                      <a:pt x="259" y="99"/>
                    </a:lnTo>
                    <a:lnTo>
                      <a:pt x="257" y="102"/>
                    </a:lnTo>
                    <a:lnTo>
                      <a:pt x="257" y="106"/>
                    </a:lnTo>
                    <a:lnTo>
                      <a:pt x="262" y="106"/>
                    </a:lnTo>
                    <a:lnTo>
                      <a:pt x="271" y="106"/>
                    </a:lnTo>
                    <a:lnTo>
                      <a:pt x="276" y="104"/>
                    </a:lnTo>
                    <a:lnTo>
                      <a:pt x="276" y="104"/>
                    </a:lnTo>
                    <a:lnTo>
                      <a:pt x="276" y="137"/>
                    </a:lnTo>
                    <a:lnTo>
                      <a:pt x="273" y="153"/>
                    </a:lnTo>
                    <a:lnTo>
                      <a:pt x="271" y="153"/>
                    </a:lnTo>
                    <a:lnTo>
                      <a:pt x="271" y="160"/>
                    </a:lnTo>
                    <a:lnTo>
                      <a:pt x="271" y="163"/>
                    </a:lnTo>
                    <a:lnTo>
                      <a:pt x="261" y="168"/>
                    </a:lnTo>
                    <a:lnTo>
                      <a:pt x="255" y="172"/>
                    </a:lnTo>
                    <a:lnTo>
                      <a:pt x="250" y="172"/>
                    </a:lnTo>
                    <a:lnTo>
                      <a:pt x="245" y="175"/>
                    </a:lnTo>
                    <a:lnTo>
                      <a:pt x="243" y="175"/>
                    </a:lnTo>
                    <a:lnTo>
                      <a:pt x="236" y="175"/>
                    </a:lnTo>
                    <a:lnTo>
                      <a:pt x="231" y="175"/>
                    </a:lnTo>
                    <a:lnTo>
                      <a:pt x="226" y="175"/>
                    </a:lnTo>
                    <a:lnTo>
                      <a:pt x="214" y="177"/>
                    </a:lnTo>
                    <a:lnTo>
                      <a:pt x="212" y="175"/>
                    </a:lnTo>
                    <a:lnTo>
                      <a:pt x="210" y="177"/>
                    </a:lnTo>
                    <a:lnTo>
                      <a:pt x="210" y="175"/>
                    </a:lnTo>
                    <a:lnTo>
                      <a:pt x="207" y="175"/>
                    </a:lnTo>
                    <a:lnTo>
                      <a:pt x="203" y="175"/>
                    </a:lnTo>
                    <a:lnTo>
                      <a:pt x="198" y="175"/>
                    </a:lnTo>
                    <a:lnTo>
                      <a:pt x="189" y="175"/>
                    </a:lnTo>
                    <a:lnTo>
                      <a:pt x="184" y="181"/>
                    </a:lnTo>
                    <a:lnTo>
                      <a:pt x="179" y="182"/>
                    </a:lnTo>
                    <a:lnTo>
                      <a:pt x="167" y="189"/>
                    </a:lnTo>
                    <a:lnTo>
                      <a:pt x="158" y="196"/>
                    </a:lnTo>
                    <a:lnTo>
                      <a:pt x="156" y="200"/>
                    </a:lnTo>
                    <a:lnTo>
                      <a:pt x="146" y="203"/>
                    </a:lnTo>
                    <a:lnTo>
                      <a:pt x="144" y="203"/>
                    </a:lnTo>
                    <a:lnTo>
                      <a:pt x="141" y="203"/>
                    </a:lnTo>
                    <a:lnTo>
                      <a:pt x="141" y="203"/>
                    </a:lnTo>
                    <a:lnTo>
                      <a:pt x="137" y="205"/>
                    </a:lnTo>
                    <a:lnTo>
                      <a:pt x="134" y="212"/>
                    </a:lnTo>
                    <a:lnTo>
                      <a:pt x="134" y="214"/>
                    </a:lnTo>
                    <a:lnTo>
                      <a:pt x="129" y="219"/>
                    </a:lnTo>
                    <a:lnTo>
                      <a:pt x="123" y="228"/>
                    </a:lnTo>
                    <a:lnTo>
                      <a:pt x="122" y="231"/>
                    </a:lnTo>
                    <a:lnTo>
                      <a:pt x="118" y="233"/>
                    </a:lnTo>
                    <a:lnTo>
                      <a:pt x="118" y="236"/>
                    </a:lnTo>
                    <a:lnTo>
                      <a:pt x="118" y="241"/>
                    </a:lnTo>
                    <a:lnTo>
                      <a:pt x="116" y="243"/>
                    </a:lnTo>
                    <a:lnTo>
                      <a:pt x="116" y="245"/>
                    </a:lnTo>
                    <a:lnTo>
                      <a:pt x="118" y="248"/>
                    </a:lnTo>
                    <a:lnTo>
                      <a:pt x="116" y="254"/>
                    </a:lnTo>
                    <a:lnTo>
                      <a:pt x="115" y="254"/>
                    </a:lnTo>
                    <a:lnTo>
                      <a:pt x="111" y="259"/>
                    </a:lnTo>
                    <a:lnTo>
                      <a:pt x="106" y="257"/>
                    </a:lnTo>
                    <a:lnTo>
                      <a:pt x="104" y="255"/>
                    </a:lnTo>
                    <a:lnTo>
                      <a:pt x="104" y="254"/>
                    </a:lnTo>
                    <a:lnTo>
                      <a:pt x="101" y="254"/>
                    </a:lnTo>
                    <a:lnTo>
                      <a:pt x="96" y="254"/>
                    </a:lnTo>
                    <a:lnTo>
                      <a:pt x="96" y="255"/>
                    </a:lnTo>
                    <a:lnTo>
                      <a:pt x="94" y="257"/>
                    </a:lnTo>
                    <a:lnTo>
                      <a:pt x="87" y="257"/>
                    </a:lnTo>
                    <a:lnTo>
                      <a:pt x="82" y="254"/>
                    </a:lnTo>
                    <a:lnTo>
                      <a:pt x="80" y="254"/>
                    </a:lnTo>
                    <a:lnTo>
                      <a:pt x="76" y="257"/>
                    </a:lnTo>
                    <a:lnTo>
                      <a:pt x="76" y="255"/>
                    </a:lnTo>
                    <a:lnTo>
                      <a:pt x="73" y="254"/>
                    </a:lnTo>
                    <a:lnTo>
                      <a:pt x="68" y="254"/>
                    </a:lnTo>
                    <a:lnTo>
                      <a:pt x="68" y="250"/>
                    </a:lnTo>
                    <a:lnTo>
                      <a:pt x="68" y="250"/>
                    </a:lnTo>
                    <a:lnTo>
                      <a:pt x="68" y="245"/>
                    </a:lnTo>
                    <a:lnTo>
                      <a:pt x="64" y="245"/>
                    </a:lnTo>
                    <a:lnTo>
                      <a:pt x="64" y="250"/>
                    </a:lnTo>
                    <a:lnTo>
                      <a:pt x="61" y="250"/>
                    </a:lnTo>
                    <a:lnTo>
                      <a:pt x="63" y="245"/>
                    </a:lnTo>
                    <a:lnTo>
                      <a:pt x="64" y="240"/>
                    </a:lnTo>
                    <a:lnTo>
                      <a:pt x="64" y="238"/>
                    </a:lnTo>
                    <a:lnTo>
                      <a:pt x="63" y="238"/>
                    </a:lnTo>
                    <a:lnTo>
                      <a:pt x="61" y="236"/>
                    </a:lnTo>
                    <a:lnTo>
                      <a:pt x="61" y="231"/>
                    </a:lnTo>
                    <a:lnTo>
                      <a:pt x="59" y="228"/>
                    </a:lnTo>
                    <a:lnTo>
                      <a:pt x="56" y="226"/>
                    </a:lnTo>
                    <a:lnTo>
                      <a:pt x="56" y="222"/>
                    </a:lnTo>
                    <a:lnTo>
                      <a:pt x="54" y="222"/>
                    </a:lnTo>
                    <a:lnTo>
                      <a:pt x="50" y="226"/>
                    </a:lnTo>
                    <a:lnTo>
                      <a:pt x="45" y="222"/>
                    </a:lnTo>
                    <a:lnTo>
                      <a:pt x="42" y="222"/>
                    </a:lnTo>
                    <a:lnTo>
                      <a:pt x="40" y="228"/>
                    </a:lnTo>
                    <a:lnTo>
                      <a:pt x="38" y="228"/>
                    </a:lnTo>
                    <a:lnTo>
                      <a:pt x="33" y="229"/>
                    </a:lnTo>
                    <a:lnTo>
                      <a:pt x="30" y="229"/>
                    </a:lnTo>
                    <a:lnTo>
                      <a:pt x="26" y="228"/>
                    </a:lnTo>
                    <a:lnTo>
                      <a:pt x="23" y="226"/>
                    </a:lnTo>
                    <a:lnTo>
                      <a:pt x="19" y="228"/>
                    </a:lnTo>
                    <a:lnTo>
                      <a:pt x="19" y="228"/>
                    </a:lnTo>
                    <a:lnTo>
                      <a:pt x="19" y="228"/>
                    </a:lnTo>
                    <a:lnTo>
                      <a:pt x="19" y="226"/>
                    </a:lnTo>
                    <a:lnTo>
                      <a:pt x="19" y="222"/>
                    </a:lnTo>
                    <a:lnTo>
                      <a:pt x="14" y="221"/>
                    </a:lnTo>
                    <a:lnTo>
                      <a:pt x="14" y="217"/>
                    </a:lnTo>
                    <a:lnTo>
                      <a:pt x="14" y="215"/>
                    </a:lnTo>
                    <a:lnTo>
                      <a:pt x="14" y="214"/>
                    </a:lnTo>
                    <a:lnTo>
                      <a:pt x="14" y="210"/>
                    </a:lnTo>
                    <a:lnTo>
                      <a:pt x="12" y="208"/>
                    </a:lnTo>
                    <a:lnTo>
                      <a:pt x="10" y="207"/>
                    </a:lnTo>
                    <a:lnTo>
                      <a:pt x="9" y="207"/>
                    </a:lnTo>
                    <a:lnTo>
                      <a:pt x="7" y="205"/>
                    </a:lnTo>
                    <a:lnTo>
                      <a:pt x="3" y="200"/>
                    </a:lnTo>
                    <a:lnTo>
                      <a:pt x="0" y="198"/>
                    </a:lnTo>
                    <a:lnTo>
                      <a:pt x="0" y="196"/>
                    </a:lnTo>
                    <a:lnTo>
                      <a:pt x="2" y="188"/>
                    </a:lnTo>
                    <a:lnTo>
                      <a:pt x="0" y="186"/>
                    </a:lnTo>
                    <a:lnTo>
                      <a:pt x="0" y="182"/>
                    </a:lnTo>
                    <a:lnTo>
                      <a:pt x="0" y="181"/>
                    </a:lnTo>
                    <a:lnTo>
                      <a:pt x="0" y="181"/>
                    </a:lnTo>
                    <a:lnTo>
                      <a:pt x="0" y="181"/>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21" name="Freeform 114">
                <a:extLst>
                  <a:ext uri="{FF2B5EF4-FFF2-40B4-BE49-F238E27FC236}">
                    <a16:creationId xmlns:a16="http://schemas.microsoft.com/office/drawing/2014/main" id="{4A4B2707-3FF1-3774-4806-8D64CAFA965B}"/>
                  </a:ext>
                </a:extLst>
              </p:cNvPr>
              <p:cNvSpPr>
                <a:spLocks/>
              </p:cNvSpPr>
              <p:nvPr/>
            </p:nvSpPr>
            <p:spPr bwMode="auto">
              <a:xfrm>
                <a:off x="4324326" y="3846510"/>
                <a:ext cx="201612" cy="149224"/>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22" name="Freeform 115">
                <a:extLst>
                  <a:ext uri="{FF2B5EF4-FFF2-40B4-BE49-F238E27FC236}">
                    <a16:creationId xmlns:a16="http://schemas.microsoft.com/office/drawing/2014/main" id="{9CC45F0A-BAA0-5DCD-F1D0-BB878B249781}"/>
                  </a:ext>
                </a:extLst>
              </p:cNvPr>
              <p:cNvSpPr>
                <a:spLocks/>
              </p:cNvSpPr>
              <p:nvPr/>
            </p:nvSpPr>
            <p:spPr bwMode="auto">
              <a:xfrm>
                <a:off x="4324326" y="3846510"/>
                <a:ext cx="201612" cy="149224"/>
              </a:xfrm>
              <a:custGeom>
                <a:avLst/>
                <a:gdLst/>
                <a:ahLst/>
                <a:cxnLst>
                  <a:cxn ang="0">
                    <a:pos x="0" y="75"/>
                  </a:cxn>
                  <a:cxn ang="0">
                    <a:pos x="0" y="70"/>
                  </a:cxn>
                  <a:cxn ang="0">
                    <a:pos x="2" y="63"/>
                  </a:cxn>
                  <a:cxn ang="0">
                    <a:pos x="4" y="58"/>
                  </a:cxn>
                  <a:cxn ang="0">
                    <a:pos x="13" y="44"/>
                  </a:cxn>
                  <a:cxn ang="0">
                    <a:pos x="18" y="39"/>
                  </a:cxn>
                  <a:cxn ang="0">
                    <a:pos x="23" y="30"/>
                  </a:cxn>
                  <a:cxn ang="0">
                    <a:pos x="28" y="28"/>
                  </a:cxn>
                  <a:cxn ang="0">
                    <a:pos x="40" y="25"/>
                  </a:cxn>
                  <a:cxn ang="0">
                    <a:pos x="49" y="16"/>
                  </a:cxn>
                  <a:cxn ang="0">
                    <a:pos x="68" y="6"/>
                  </a:cxn>
                  <a:cxn ang="0">
                    <a:pos x="80" y="0"/>
                  </a:cxn>
                  <a:cxn ang="0">
                    <a:pos x="89" y="2"/>
                  </a:cxn>
                  <a:cxn ang="0">
                    <a:pos x="93" y="4"/>
                  </a:cxn>
                  <a:cxn ang="0">
                    <a:pos x="93" y="7"/>
                  </a:cxn>
                  <a:cxn ang="0">
                    <a:pos x="89" y="18"/>
                  </a:cxn>
                  <a:cxn ang="0">
                    <a:pos x="108" y="35"/>
                  </a:cxn>
                  <a:cxn ang="0">
                    <a:pos x="120" y="35"/>
                  </a:cxn>
                  <a:cxn ang="0">
                    <a:pos x="122" y="39"/>
                  </a:cxn>
                  <a:cxn ang="0">
                    <a:pos x="124" y="44"/>
                  </a:cxn>
                  <a:cxn ang="0">
                    <a:pos x="126" y="51"/>
                  </a:cxn>
                  <a:cxn ang="0">
                    <a:pos x="127" y="54"/>
                  </a:cxn>
                  <a:cxn ang="0">
                    <a:pos x="120" y="59"/>
                  </a:cxn>
                  <a:cxn ang="0">
                    <a:pos x="112" y="61"/>
                  </a:cxn>
                  <a:cxn ang="0">
                    <a:pos x="108" y="66"/>
                  </a:cxn>
                  <a:cxn ang="0">
                    <a:pos x="108" y="70"/>
                  </a:cxn>
                  <a:cxn ang="0">
                    <a:pos x="103" y="75"/>
                  </a:cxn>
                  <a:cxn ang="0">
                    <a:pos x="82" y="70"/>
                  </a:cxn>
                  <a:cxn ang="0">
                    <a:pos x="82" y="70"/>
                  </a:cxn>
                  <a:cxn ang="0">
                    <a:pos x="75" y="70"/>
                  </a:cxn>
                  <a:cxn ang="0">
                    <a:pos x="60" y="72"/>
                  </a:cxn>
                  <a:cxn ang="0">
                    <a:pos x="46" y="72"/>
                  </a:cxn>
                  <a:cxn ang="0">
                    <a:pos x="40" y="77"/>
                  </a:cxn>
                  <a:cxn ang="0">
                    <a:pos x="42" y="84"/>
                  </a:cxn>
                  <a:cxn ang="0">
                    <a:pos x="46" y="94"/>
                  </a:cxn>
                  <a:cxn ang="0">
                    <a:pos x="39" y="93"/>
                  </a:cxn>
                  <a:cxn ang="0">
                    <a:pos x="33" y="94"/>
                  </a:cxn>
                  <a:cxn ang="0">
                    <a:pos x="23" y="93"/>
                  </a:cxn>
                  <a:cxn ang="0">
                    <a:pos x="20" y="87"/>
                  </a:cxn>
                  <a:cxn ang="0">
                    <a:pos x="14" y="86"/>
                  </a:cxn>
                  <a:cxn ang="0">
                    <a:pos x="4" y="82"/>
                  </a:cxn>
                  <a:cxn ang="0">
                    <a:pos x="0" y="79"/>
                  </a:cxn>
                  <a:cxn ang="0">
                    <a:pos x="0" y="79"/>
                  </a:cxn>
                </a:cxnLst>
                <a:rect l="0" t="0" r="r" b="b"/>
                <a:pathLst>
                  <a:path w="127" h="94">
                    <a:moveTo>
                      <a:pt x="0" y="79"/>
                    </a:moveTo>
                    <a:lnTo>
                      <a:pt x="0" y="75"/>
                    </a:lnTo>
                    <a:lnTo>
                      <a:pt x="0" y="72"/>
                    </a:lnTo>
                    <a:lnTo>
                      <a:pt x="0" y="70"/>
                    </a:lnTo>
                    <a:lnTo>
                      <a:pt x="2" y="66"/>
                    </a:lnTo>
                    <a:lnTo>
                      <a:pt x="2" y="63"/>
                    </a:lnTo>
                    <a:lnTo>
                      <a:pt x="0" y="59"/>
                    </a:lnTo>
                    <a:lnTo>
                      <a:pt x="4" y="58"/>
                    </a:lnTo>
                    <a:lnTo>
                      <a:pt x="7" y="54"/>
                    </a:lnTo>
                    <a:lnTo>
                      <a:pt x="13" y="44"/>
                    </a:lnTo>
                    <a:lnTo>
                      <a:pt x="18" y="39"/>
                    </a:lnTo>
                    <a:lnTo>
                      <a:pt x="18" y="39"/>
                    </a:lnTo>
                    <a:lnTo>
                      <a:pt x="20" y="32"/>
                    </a:lnTo>
                    <a:lnTo>
                      <a:pt x="23" y="30"/>
                    </a:lnTo>
                    <a:lnTo>
                      <a:pt x="23" y="28"/>
                    </a:lnTo>
                    <a:lnTo>
                      <a:pt x="28" y="28"/>
                    </a:lnTo>
                    <a:lnTo>
                      <a:pt x="30" y="28"/>
                    </a:lnTo>
                    <a:lnTo>
                      <a:pt x="40" y="25"/>
                    </a:lnTo>
                    <a:lnTo>
                      <a:pt x="42" y="21"/>
                    </a:lnTo>
                    <a:lnTo>
                      <a:pt x="49" y="16"/>
                    </a:lnTo>
                    <a:lnTo>
                      <a:pt x="63" y="7"/>
                    </a:lnTo>
                    <a:lnTo>
                      <a:pt x="68" y="6"/>
                    </a:lnTo>
                    <a:lnTo>
                      <a:pt x="72" y="2"/>
                    </a:lnTo>
                    <a:lnTo>
                      <a:pt x="80" y="0"/>
                    </a:lnTo>
                    <a:lnTo>
                      <a:pt x="86" y="0"/>
                    </a:lnTo>
                    <a:lnTo>
                      <a:pt x="89" y="2"/>
                    </a:lnTo>
                    <a:lnTo>
                      <a:pt x="93" y="2"/>
                    </a:lnTo>
                    <a:lnTo>
                      <a:pt x="93" y="4"/>
                    </a:lnTo>
                    <a:lnTo>
                      <a:pt x="93" y="6"/>
                    </a:lnTo>
                    <a:lnTo>
                      <a:pt x="93" y="7"/>
                    </a:lnTo>
                    <a:lnTo>
                      <a:pt x="89" y="13"/>
                    </a:lnTo>
                    <a:lnTo>
                      <a:pt x="89" y="18"/>
                    </a:lnTo>
                    <a:lnTo>
                      <a:pt x="105" y="28"/>
                    </a:lnTo>
                    <a:lnTo>
                      <a:pt x="108" y="35"/>
                    </a:lnTo>
                    <a:lnTo>
                      <a:pt x="112" y="39"/>
                    </a:lnTo>
                    <a:lnTo>
                      <a:pt x="120" y="35"/>
                    </a:lnTo>
                    <a:lnTo>
                      <a:pt x="122" y="35"/>
                    </a:lnTo>
                    <a:lnTo>
                      <a:pt x="122" y="39"/>
                    </a:lnTo>
                    <a:lnTo>
                      <a:pt x="124" y="42"/>
                    </a:lnTo>
                    <a:lnTo>
                      <a:pt x="124" y="44"/>
                    </a:lnTo>
                    <a:lnTo>
                      <a:pt x="122" y="47"/>
                    </a:lnTo>
                    <a:lnTo>
                      <a:pt x="126" y="51"/>
                    </a:lnTo>
                    <a:lnTo>
                      <a:pt x="127" y="51"/>
                    </a:lnTo>
                    <a:lnTo>
                      <a:pt x="127" y="54"/>
                    </a:lnTo>
                    <a:lnTo>
                      <a:pt x="124" y="59"/>
                    </a:lnTo>
                    <a:lnTo>
                      <a:pt x="120" y="59"/>
                    </a:lnTo>
                    <a:lnTo>
                      <a:pt x="113" y="61"/>
                    </a:lnTo>
                    <a:lnTo>
                      <a:pt x="112" y="61"/>
                    </a:lnTo>
                    <a:lnTo>
                      <a:pt x="108" y="63"/>
                    </a:lnTo>
                    <a:lnTo>
                      <a:pt x="108" y="66"/>
                    </a:lnTo>
                    <a:lnTo>
                      <a:pt x="108" y="66"/>
                    </a:lnTo>
                    <a:lnTo>
                      <a:pt x="108" y="70"/>
                    </a:lnTo>
                    <a:lnTo>
                      <a:pt x="103" y="72"/>
                    </a:lnTo>
                    <a:lnTo>
                      <a:pt x="103" y="75"/>
                    </a:lnTo>
                    <a:lnTo>
                      <a:pt x="86" y="70"/>
                    </a:lnTo>
                    <a:lnTo>
                      <a:pt x="82" y="70"/>
                    </a:lnTo>
                    <a:lnTo>
                      <a:pt x="82" y="70"/>
                    </a:lnTo>
                    <a:lnTo>
                      <a:pt x="82" y="70"/>
                    </a:lnTo>
                    <a:lnTo>
                      <a:pt x="79" y="70"/>
                    </a:lnTo>
                    <a:lnTo>
                      <a:pt x="75" y="70"/>
                    </a:lnTo>
                    <a:lnTo>
                      <a:pt x="68" y="72"/>
                    </a:lnTo>
                    <a:lnTo>
                      <a:pt x="60" y="72"/>
                    </a:lnTo>
                    <a:lnTo>
                      <a:pt x="56" y="72"/>
                    </a:lnTo>
                    <a:lnTo>
                      <a:pt x="46" y="72"/>
                    </a:lnTo>
                    <a:lnTo>
                      <a:pt x="40" y="72"/>
                    </a:lnTo>
                    <a:lnTo>
                      <a:pt x="40" y="77"/>
                    </a:lnTo>
                    <a:lnTo>
                      <a:pt x="40" y="82"/>
                    </a:lnTo>
                    <a:lnTo>
                      <a:pt x="42" y="84"/>
                    </a:lnTo>
                    <a:lnTo>
                      <a:pt x="46" y="89"/>
                    </a:lnTo>
                    <a:lnTo>
                      <a:pt x="46" y="94"/>
                    </a:lnTo>
                    <a:lnTo>
                      <a:pt x="42" y="94"/>
                    </a:lnTo>
                    <a:lnTo>
                      <a:pt x="39" y="93"/>
                    </a:lnTo>
                    <a:lnTo>
                      <a:pt x="37" y="91"/>
                    </a:lnTo>
                    <a:lnTo>
                      <a:pt x="33" y="94"/>
                    </a:lnTo>
                    <a:lnTo>
                      <a:pt x="28" y="94"/>
                    </a:lnTo>
                    <a:lnTo>
                      <a:pt x="23" y="93"/>
                    </a:lnTo>
                    <a:lnTo>
                      <a:pt x="23" y="89"/>
                    </a:lnTo>
                    <a:lnTo>
                      <a:pt x="20" y="87"/>
                    </a:lnTo>
                    <a:lnTo>
                      <a:pt x="16" y="87"/>
                    </a:lnTo>
                    <a:lnTo>
                      <a:pt x="14" y="86"/>
                    </a:lnTo>
                    <a:lnTo>
                      <a:pt x="11" y="86"/>
                    </a:lnTo>
                    <a:lnTo>
                      <a:pt x="4" y="82"/>
                    </a:lnTo>
                    <a:lnTo>
                      <a:pt x="0" y="79"/>
                    </a:lnTo>
                    <a:lnTo>
                      <a:pt x="0" y="79"/>
                    </a:lnTo>
                    <a:lnTo>
                      <a:pt x="0" y="79"/>
                    </a:lnTo>
                    <a:lnTo>
                      <a:pt x="0" y="7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23" name="Freeform 116">
                <a:extLst>
                  <a:ext uri="{FF2B5EF4-FFF2-40B4-BE49-F238E27FC236}">
                    <a16:creationId xmlns:a16="http://schemas.microsoft.com/office/drawing/2014/main" id="{2E76E5C7-313A-D7F0-B54F-1B0B189553B8}"/>
                  </a:ext>
                </a:extLst>
              </p:cNvPr>
              <p:cNvSpPr>
                <a:spLocks/>
              </p:cNvSpPr>
              <p:nvPr/>
            </p:nvSpPr>
            <p:spPr bwMode="auto">
              <a:xfrm>
                <a:off x="3990954" y="3800473"/>
                <a:ext cx="179386" cy="131763"/>
              </a:xfrm>
              <a:custGeom>
                <a:avLst/>
                <a:gdLst/>
                <a:ahLst/>
                <a:cxnLst>
                  <a:cxn ang="0">
                    <a:pos x="19" y="8"/>
                  </a:cxn>
                  <a:cxn ang="0">
                    <a:pos x="25" y="7"/>
                  </a:cxn>
                  <a:cxn ang="0">
                    <a:pos x="44" y="0"/>
                  </a:cxn>
                  <a:cxn ang="0">
                    <a:pos x="56" y="5"/>
                  </a:cxn>
                  <a:cxn ang="0">
                    <a:pos x="63" y="8"/>
                  </a:cxn>
                  <a:cxn ang="0">
                    <a:pos x="66" y="12"/>
                  </a:cxn>
                  <a:cxn ang="0">
                    <a:pos x="70" y="12"/>
                  </a:cxn>
                  <a:cxn ang="0">
                    <a:pos x="75" y="12"/>
                  </a:cxn>
                  <a:cxn ang="0">
                    <a:pos x="80" y="21"/>
                  </a:cxn>
                  <a:cxn ang="0">
                    <a:pos x="84" y="26"/>
                  </a:cxn>
                  <a:cxn ang="0">
                    <a:pos x="85" y="29"/>
                  </a:cxn>
                  <a:cxn ang="0">
                    <a:pos x="92" y="36"/>
                  </a:cxn>
                  <a:cxn ang="0">
                    <a:pos x="94" y="42"/>
                  </a:cxn>
                  <a:cxn ang="0">
                    <a:pos x="94" y="50"/>
                  </a:cxn>
                  <a:cxn ang="0">
                    <a:pos x="97" y="55"/>
                  </a:cxn>
                  <a:cxn ang="0">
                    <a:pos x="103" y="62"/>
                  </a:cxn>
                  <a:cxn ang="0">
                    <a:pos x="106" y="64"/>
                  </a:cxn>
                  <a:cxn ang="0">
                    <a:pos x="110" y="69"/>
                  </a:cxn>
                  <a:cxn ang="0">
                    <a:pos x="108" y="73"/>
                  </a:cxn>
                  <a:cxn ang="0">
                    <a:pos x="113" y="78"/>
                  </a:cxn>
                  <a:cxn ang="0">
                    <a:pos x="113" y="83"/>
                  </a:cxn>
                  <a:cxn ang="0">
                    <a:pos x="108" y="82"/>
                  </a:cxn>
                  <a:cxn ang="0">
                    <a:pos x="103" y="78"/>
                  </a:cxn>
                  <a:cxn ang="0">
                    <a:pos x="94" y="78"/>
                  </a:cxn>
                  <a:cxn ang="0">
                    <a:pos x="85" y="76"/>
                  </a:cxn>
                  <a:cxn ang="0">
                    <a:pos x="68" y="73"/>
                  </a:cxn>
                  <a:cxn ang="0">
                    <a:pos x="64" y="73"/>
                  </a:cxn>
                  <a:cxn ang="0">
                    <a:pos x="44" y="71"/>
                  </a:cxn>
                  <a:cxn ang="0">
                    <a:pos x="33" y="78"/>
                  </a:cxn>
                  <a:cxn ang="0">
                    <a:pos x="18" y="82"/>
                  </a:cxn>
                  <a:cxn ang="0">
                    <a:pos x="14" y="76"/>
                  </a:cxn>
                  <a:cxn ang="0">
                    <a:pos x="14" y="75"/>
                  </a:cxn>
                  <a:cxn ang="0">
                    <a:pos x="21" y="73"/>
                  </a:cxn>
                  <a:cxn ang="0">
                    <a:pos x="11" y="73"/>
                  </a:cxn>
                  <a:cxn ang="0">
                    <a:pos x="11" y="71"/>
                  </a:cxn>
                  <a:cxn ang="0">
                    <a:pos x="12" y="64"/>
                  </a:cxn>
                  <a:cxn ang="0">
                    <a:pos x="28" y="61"/>
                  </a:cxn>
                  <a:cxn ang="0">
                    <a:pos x="33" y="57"/>
                  </a:cxn>
                  <a:cxn ang="0">
                    <a:pos x="38" y="59"/>
                  </a:cxn>
                  <a:cxn ang="0">
                    <a:pos x="42" y="55"/>
                  </a:cxn>
                  <a:cxn ang="0">
                    <a:pos x="49" y="59"/>
                  </a:cxn>
                  <a:cxn ang="0">
                    <a:pos x="59" y="62"/>
                  </a:cxn>
                  <a:cxn ang="0">
                    <a:pos x="64" y="61"/>
                  </a:cxn>
                  <a:cxn ang="0">
                    <a:pos x="63" y="59"/>
                  </a:cxn>
                  <a:cxn ang="0">
                    <a:pos x="51" y="54"/>
                  </a:cxn>
                  <a:cxn ang="0">
                    <a:pos x="42" y="50"/>
                  </a:cxn>
                  <a:cxn ang="0">
                    <a:pos x="33" y="50"/>
                  </a:cxn>
                  <a:cxn ang="0">
                    <a:pos x="25" y="55"/>
                  </a:cxn>
                  <a:cxn ang="0">
                    <a:pos x="14" y="57"/>
                  </a:cxn>
                  <a:cxn ang="0">
                    <a:pos x="16" y="54"/>
                  </a:cxn>
                  <a:cxn ang="0">
                    <a:pos x="12" y="50"/>
                  </a:cxn>
                  <a:cxn ang="0">
                    <a:pos x="9" y="47"/>
                  </a:cxn>
                  <a:cxn ang="0">
                    <a:pos x="0" y="36"/>
                  </a:cxn>
                  <a:cxn ang="0">
                    <a:pos x="16" y="17"/>
                  </a:cxn>
                  <a:cxn ang="0">
                    <a:pos x="16" y="12"/>
                  </a:cxn>
                </a:cxnLst>
                <a:rect l="0" t="0" r="r" b="b"/>
                <a:pathLst>
                  <a:path w="113" h="83">
                    <a:moveTo>
                      <a:pt x="16" y="12"/>
                    </a:moveTo>
                    <a:lnTo>
                      <a:pt x="19" y="8"/>
                    </a:lnTo>
                    <a:lnTo>
                      <a:pt x="23" y="8"/>
                    </a:lnTo>
                    <a:lnTo>
                      <a:pt x="25" y="7"/>
                    </a:lnTo>
                    <a:lnTo>
                      <a:pt x="33" y="5"/>
                    </a:lnTo>
                    <a:lnTo>
                      <a:pt x="44" y="0"/>
                    </a:lnTo>
                    <a:lnTo>
                      <a:pt x="47" y="0"/>
                    </a:lnTo>
                    <a:lnTo>
                      <a:pt x="56" y="5"/>
                    </a:lnTo>
                    <a:lnTo>
                      <a:pt x="59" y="5"/>
                    </a:lnTo>
                    <a:lnTo>
                      <a:pt x="63" y="8"/>
                    </a:lnTo>
                    <a:lnTo>
                      <a:pt x="63" y="12"/>
                    </a:lnTo>
                    <a:lnTo>
                      <a:pt x="66" y="12"/>
                    </a:lnTo>
                    <a:lnTo>
                      <a:pt x="70" y="12"/>
                    </a:lnTo>
                    <a:lnTo>
                      <a:pt x="70" y="12"/>
                    </a:lnTo>
                    <a:lnTo>
                      <a:pt x="71" y="12"/>
                    </a:lnTo>
                    <a:lnTo>
                      <a:pt x="75" y="12"/>
                    </a:lnTo>
                    <a:lnTo>
                      <a:pt x="75" y="17"/>
                    </a:lnTo>
                    <a:lnTo>
                      <a:pt x="80" y="21"/>
                    </a:lnTo>
                    <a:lnTo>
                      <a:pt x="80" y="24"/>
                    </a:lnTo>
                    <a:lnTo>
                      <a:pt x="84" y="26"/>
                    </a:lnTo>
                    <a:lnTo>
                      <a:pt x="84" y="29"/>
                    </a:lnTo>
                    <a:lnTo>
                      <a:pt x="85" y="29"/>
                    </a:lnTo>
                    <a:lnTo>
                      <a:pt x="91" y="33"/>
                    </a:lnTo>
                    <a:lnTo>
                      <a:pt x="92" y="36"/>
                    </a:lnTo>
                    <a:lnTo>
                      <a:pt x="94" y="36"/>
                    </a:lnTo>
                    <a:lnTo>
                      <a:pt x="94" y="42"/>
                    </a:lnTo>
                    <a:lnTo>
                      <a:pt x="96" y="42"/>
                    </a:lnTo>
                    <a:lnTo>
                      <a:pt x="94" y="50"/>
                    </a:lnTo>
                    <a:lnTo>
                      <a:pt x="94" y="54"/>
                    </a:lnTo>
                    <a:lnTo>
                      <a:pt x="97" y="55"/>
                    </a:lnTo>
                    <a:lnTo>
                      <a:pt x="101" y="61"/>
                    </a:lnTo>
                    <a:lnTo>
                      <a:pt x="103" y="62"/>
                    </a:lnTo>
                    <a:lnTo>
                      <a:pt x="104" y="62"/>
                    </a:lnTo>
                    <a:lnTo>
                      <a:pt x="106" y="64"/>
                    </a:lnTo>
                    <a:lnTo>
                      <a:pt x="108" y="66"/>
                    </a:lnTo>
                    <a:lnTo>
                      <a:pt x="110" y="69"/>
                    </a:lnTo>
                    <a:lnTo>
                      <a:pt x="110" y="71"/>
                    </a:lnTo>
                    <a:lnTo>
                      <a:pt x="108" y="73"/>
                    </a:lnTo>
                    <a:lnTo>
                      <a:pt x="110" y="76"/>
                    </a:lnTo>
                    <a:lnTo>
                      <a:pt x="113" y="78"/>
                    </a:lnTo>
                    <a:lnTo>
                      <a:pt x="113" y="82"/>
                    </a:lnTo>
                    <a:lnTo>
                      <a:pt x="113" y="83"/>
                    </a:lnTo>
                    <a:lnTo>
                      <a:pt x="111" y="82"/>
                    </a:lnTo>
                    <a:lnTo>
                      <a:pt x="108" y="82"/>
                    </a:lnTo>
                    <a:lnTo>
                      <a:pt x="106" y="78"/>
                    </a:lnTo>
                    <a:lnTo>
                      <a:pt x="103" y="78"/>
                    </a:lnTo>
                    <a:lnTo>
                      <a:pt x="99" y="82"/>
                    </a:lnTo>
                    <a:lnTo>
                      <a:pt x="94" y="78"/>
                    </a:lnTo>
                    <a:lnTo>
                      <a:pt x="89" y="78"/>
                    </a:lnTo>
                    <a:lnTo>
                      <a:pt x="85" y="76"/>
                    </a:lnTo>
                    <a:lnTo>
                      <a:pt x="80" y="73"/>
                    </a:lnTo>
                    <a:lnTo>
                      <a:pt x="68" y="73"/>
                    </a:lnTo>
                    <a:lnTo>
                      <a:pt x="64" y="73"/>
                    </a:lnTo>
                    <a:lnTo>
                      <a:pt x="64" y="73"/>
                    </a:lnTo>
                    <a:lnTo>
                      <a:pt x="61" y="71"/>
                    </a:lnTo>
                    <a:lnTo>
                      <a:pt x="44" y="71"/>
                    </a:lnTo>
                    <a:lnTo>
                      <a:pt x="38" y="75"/>
                    </a:lnTo>
                    <a:lnTo>
                      <a:pt x="33" y="78"/>
                    </a:lnTo>
                    <a:lnTo>
                      <a:pt x="23" y="78"/>
                    </a:lnTo>
                    <a:lnTo>
                      <a:pt x="18" y="82"/>
                    </a:lnTo>
                    <a:lnTo>
                      <a:pt x="12" y="78"/>
                    </a:lnTo>
                    <a:lnTo>
                      <a:pt x="14" y="76"/>
                    </a:lnTo>
                    <a:lnTo>
                      <a:pt x="12" y="75"/>
                    </a:lnTo>
                    <a:lnTo>
                      <a:pt x="14" y="75"/>
                    </a:lnTo>
                    <a:lnTo>
                      <a:pt x="18" y="76"/>
                    </a:lnTo>
                    <a:lnTo>
                      <a:pt x="21" y="73"/>
                    </a:lnTo>
                    <a:lnTo>
                      <a:pt x="14" y="71"/>
                    </a:lnTo>
                    <a:lnTo>
                      <a:pt x="11" y="73"/>
                    </a:lnTo>
                    <a:lnTo>
                      <a:pt x="9" y="73"/>
                    </a:lnTo>
                    <a:lnTo>
                      <a:pt x="11" y="71"/>
                    </a:lnTo>
                    <a:lnTo>
                      <a:pt x="11" y="66"/>
                    </a:lnTo>
                    <a:lnTo>
                      <a:pt x="12" y="64"/>
                    </a:lnTo>
                    <a:lnTo>
                      <a:pt x="25" y="64"/>
                    </a:lnTo>
                    <a:lnTo>
                      <a:pt x="28" y="61"/>
                    </a:lnTo>
                    <a:lnTo>
                      <a:pt x="31" y="61"/>
                    </a:lnTo>
                    <a:lnTo>
                      <a:pt x="33" y="57"/>
                    </a:lnTo>
                    <a:lnTo>
                      <a:pt x="37" y="57"/>
                    </a:lnTo>
                    <a:lnTo>
                      <a:pt x="38" y="59"/>
                    </a:lnTo>
                    <a:lnTo>
                      <a:pt x="42" y="57"/>
                    </a:lnTo>
                    <a:lnTo>
                      <a:pt x="42" y="55"/>
                    </a:lnTo>
                    <a:lnTo>
                      <a:pt x="47" y="59"/>
                    </a:lnTo>
                    <a:lnTo>
                      <a:pt x="49" y="59"/>
                    </a:lnTo>
                    <a:lnTo>
                      <a:pt x="54" y="61"/>
                    </a:lnTo>
                    <a:lnTo>
                      <a:pt x="59" y="62"/>
                    </a:lnTo>
                    <a:lnTo>
                      <a:pt x="64" y="62"/>
                    </a:lnTo>
                    <a:lnTo>
                      <a:pt x="64" y="61"/>
                    </a:lnTo>
                    <a:lnTo>
                      <a:pt x="64" y="59"/>
                    </a:lnTo>
                    <a:lnTo>
                      <a:pt x="63" y="59"/>
                    </a:lnTo>
                    <a:lnTo>
                      <a:pt x="54" y="54"/>
                    </a:lnTo>
                    <a:lnTo>
                      <a:pt x="51" y="54"/>
                    </a:lnTo>
                    <a:lnTo>
                      <a:pt x="47" y="50"/>
                    </a:lnTo>
                    <a:lnTo>
                      <a:pt x="42" y="50"/>
                    </a:lnTo>
                    <a:lnTo>
                      <a:pt x="38" y="50"/>
                    </a:lnTo>
                    <a:lnTo>
                      <a:pt x="33" y="50"/>
                    </a:lnTo>
                    <a:lnTo>
                      <a:pt x="28" y="55"/>
                    </a:lnTo>
                    <a:lnTo>
                      <a:pt x="25" y="55"/>
                    </a:lnTo>
                    <a:lnTo>
                      <a:pt x="23" y="57"/>
                    </a:lnTo>
                    <a:lnTo>
                      <a:pt x="14" y="57"/>
                    </a:lnTo>
                    <a:lnTo>
                      <a:pt x="14" y="55"/>
                    </a:lnTo>
                    <a:lnTo>
                      <a:pt x="16" y="54"/>
                    </a:lnTo>
                    <a:lnTo>
                      <a:pt x="12" y="50"/>
                    </a:lnTo>
                    <a:lnTo>
                      <a:pt x="12" y="50"/>
                    </a:lnTo>
                    <a:lnTo>
                      <a:pt x="12" y="47"/>
                    </a:lnTo>
                    <a:lnTo>
                      <a:pt x="9" y="47"/>
                    </a:lnTo>
                    <a:lnTo>
                      <a:pt x="5" y="42"/>
                    </a:lnTo>
                    <a:lnTo>
                      <a:pt x="0" y="36"/>
                    </a:lnTo>
                    <a:lnTo>
                      <a:pt x="11" y="26"/>
                    </a:lnTo>
                    <a:lnTo>
                      <a:pt x="16" y="17"/>
                    </a:lnTo>
                    <a:lnTo>
                      <a:pt x="16" y="12"/>
                    </a:lnTo>
                    <a:lnTo>
                      <a:pt x="16" y="12"/>
                    </a:lnTo>
                    <a:lnTo>
                      <a:pt x="16" y="12"/>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24" name="Freeform 117">
                <a:extLst>
                  <a:ext uri="{FF2B5EF4-FFF2-40B4-BE49-F238E27FC236}">
                    <a16:creationId xmlns:a16="http://schemas.microsoft.com/office/drawing/2014/main" id="{C8536BB2-92A2-A079-8D01-2D6EEFD8EFD2}"/>
                  </a:ext>
                </a:extLst>
              </p:cNvPr>
              <p:cNvSpPr>
                <a:spLocks/>
              </p:cNvSpPr>
              <p:nvPr/>
            </p:nvSpPr>
            <p:spPr bwMode="auto">
              <a:xfrm>
                <a:off x="4008417" y="3879847"/>
                <a:ext cx="84138" cy="22224"/>
              </a:xfrm>
              <a:custGeom>
                <a:avLst/>
                <a:gdLst/>
                <a:ahLst/>
                <a:cxnLst>
                  <a:cxn ang="0">
                    <a:pos x="1" y="14"/>
                  </a:cxn>
                  <a:cxn ang="0">
                    <a:pos x="3" y="12"/>
                  </a:cxn>
                  <a:cxn ang="0">
                    <a:pos x="14" y="12"/>
                  </a:cxn>
                  <a:cxn ang="0">
                    <a:pos x="17" y="9"/>
                  </a:cxn>
                  <a:cxn ang="0">
                    <a:pos x="20" y="9"/>
                  </a:cxn>
                  <a:cxn ang="0">
                    <a:pos x="24" y="7"/>
                  </a:cxn>
                  <a:cxn ang="0">
                    <a:pos x="26" y="7"/>
                  </a:cxn>
                  <a:cxn ang="0">
                    <a:pos x="27" y="9"/>
                  </a:cxn>
                  <a:cxn ang="0">
                    <a:pos x="31" y="7"/>
                  </a:cxn>
                  <a:cxn ang="0">
                    <a:pos x="31" y="5"/>
                  </a:cxn>
                  <a:cxn ang="0">
                    <a:pos x="34" y="9"/>
                  </a:cxn>
                  <a:cxn ang="0">
                    <a:pos x="38" y="9"/>
                  </a:cxn>
                  <a:cxn ang="0">
                    <a:pos x="43" y="9"/>
                  </a:cxn>
                  <a:cxn ang="0">
                    <a:pos x="48" y="12"/>
                  </a:cxn>
                  <a:cxn ang="0">
                    <a:pos x="53" y="12"/>
                  </a:cxn>
                  <a:cxn ang="0">
                    <a:pos x="53" y="9"/>
                  </a:cxn>
                  <a:cxn ang="0">
                    <a:pos x="53" y="9"/>
                  </a:cxn>
                  <a:cxn ang="0">
                    <a:pos x="50" y="9"/>
                  </a:cxn>
                  <a:cxn ang="0">
                    <a:pos x="43" y="4"/>
                  </a:cxn>
                  <a:cxn ang="0">
                    <a:pos x="40" y="4"/>
                  </a:cxn>
                  <a:cxn ang="0">
                    <a:pos x="34" y="0"/>
                  </a:cxn>
                  <a:cxn ang="0">
                    <a:pos x="31" y="0"/>
                  </a:cxn>
                  <a:cxn ang="0">
                    <a:pos x="27" y="0"/>
                  </a:cxn>
                  <a:cxn ang="0">
                    <a:pos x="24" y="0"/>
                  </a:cxn>
                  <a:cxn ang="0">
                    <a:pos x="17" y="5"/>
                  </a:cxn>
                  <a:cxn ang="0">
                    <a:pos x="14" y="5"/>
                  </a:cxn>
                  <a:cxn ang="0">
                    <a:pos x="12" y="7"/>
                  </a:cxn>
                  <a:cxn ang="0">
                    <a:pos x="5" y="7"/>
                  </a:cxn>
                  <a:cxn ang="0">
                    <a:pos x="5" y="9"/>
                  </a:cxn>
                  <a:cxn ang="0">
                    <a:pos x="8" y="12"/>
                  </a:cxn>
                  <a:cxn ang="0">
                    <a:pos x="14" y="9"/>
                  </a:cxn>
                  <a:cxn ang="0">
                    <a:pos x="10" y="12"/>
                  </a:cxn>
                  <a:cxn ang="0">
                    <a:pos x="5" y="12"/>
                  </a:cxn>
                  <a:cxn ang="0">
                    <a:pos x="3" y="9"/>
                  </a:cxn>
                  <a:cxn ang="0">
                    <a:pos x="0" y="12"/>
                  </a:cxn>
                  <a:cxn ang="0">
                    <a:pos x="1" y="12"/>
                  </a:cxn>
                  <a:cxn ang="0">
                    <a:pos x="1" y="14"/>
                  </a:cxn>
                  <a:cxn ang="0">
                    <a:pos x="1" y="14"/>
                  </a:cxn>
                  <a:cxn ang="0">
                    <a:pos x="1" y="14"/>
                  </a:cxn>
                </a:cxnLst>
                <a:rect l="0" t="0" r="r" b="b"/>
                <a:pathLst>
                  <a:path w="53" h="14">
                    <a:moveTo>
                      <a:pt x="1" y="14"/>
                    </a:moveTo>
                    <a:lnTo>
                      <a:pt x="3" y="12"/>
                    </a:lnTo>
                    <a:lnTo>
                      <a:pt x="14" y="12"/>
                    </a:lnTo>
                    <a:lnTo>
                      <a:pt x="17" y="9"/>
                    </a:lnTo>
                    <a:lnTo>
                      <a:pt x="20" y="9"/>
                    </a:lnTo>
                    <a:lnTo>
                      <a:pt x="24" y="7"/>
                    </a:lnTo>
                    <a:lnTo>
                      <a:pt x="26" y="7"/>
                    </a:lnTo>
                    <a:lnTo>
                      <a:pt x="27" y="9"/>
                    </a:lnTo>
                    <a:lnTo>
                      <a:pt x="31" y="7"/>
                    </a:lnTo>
                    <a:lnTo>
                      <a:pt x="31" y="5"/>
                    </a:lnTo>
                    <a:lnTo>
                      <a:pt x="34" y="9"/>
                    </a:lnTo>
                    <a:lnTo>
                      <a:pt x="38" y="9"/>
                    </a:lnTo>
                    <a:lnTo>
                      <a:pt x="43" y="9"/>
                    </a:lnTo>
                    <a:lnTo>
                      <a:pt x="48" y="12"/>
                    </a:lnTo>
                    <a:lnTo>
                      <a:pt x="53" y="12"/>
                    </a:lnTo>
                    <a:lnTo>
                      <a:pt x="53" y="9"/>
                    </a:lnTo>
                    <a:lnTo>
                      <a:pt x="53" y="9"/>
                    </a:lnTo>
                    <a:lnTo>
                      <a:pt x="50" y="9"/>
                    </a:lnTo>
                    <a:lnTo>
                      <a:pt x="43" y="4"/>
                    </a:lnTo>
                    <a:lnTo>
                      <a:pt x="40" y="4"/>
                    </a:lnTo>
                    <a:lnTo>
                      <a:pt x="34" y="0"/>
                    </a:lnTo>
                    <a:lnTo>
                      <a:pt x="31" y="0"/>
                    </a:lnTo>
                    <a:lnTo>
                      <a:pt x="27" y="0"/>
                    </a:lnTo>
                    <a:lnTo>
                      <a:pt x="24" y="0"/>
                    </a:lnTo>
                    <a:lnTo>
                      <a:pt x="17" y="5"/>
                    </a:lnTo>
                    <a:lnTo>
                      <a:pt x="14" y="5"/>
                    </a:lnTo>
                    <a:lnTo>
                      <a:pt x="12" y="7"/>
                    </a:lnTo>
                    <a:lnTo>
                      <a:pt x="5" y="7"/>
                    </a:lnTo>
                    <a:lnTo>
                      <a:pt x="5" y="9"/>
                    </a:lnTo>
                    <a:lnTo>
                      <a:pt x="8" y="12"/>
                    </a:lnTo>
                    <a:lnTo>
                      <a:pt x="14" y="9"/>
                    </a:lnTo>
                    <a:lnTo>
                      <a:pt x="10" y="12"/>
                    </a:lnTo>
                    <a:lnTo>
                      <a:pt x="5" y="12"/>
                    </a:lnTo>
                    <a:lnTo>
                      <a:pt x="3" y="9"/>
                    </a:lnTo>
                    <a:lnTo>
                      <a:pt x="0" y="12"/>
                    </a:lnTo>
                    <a:lnTo>
                      <a:pt x="1" y="12"/>
                    </a:lnTo>
                    <a:lnTo>
                      <a:pt x="1" y="14"/>
                    </a:lnTo>
                    <a:lnTo>
                      <a:pt x="1" y="14"/>
                    </a:lnTo>
                    <a:lnTo>
                      <a:pt x="1" y="1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25" name="Freeform 118">
                <a:extLst>
                  <a:ext uri="{FF2B5EF4-FFF2-40B4-BE49-F238E27FC236}">
                    <a16:creationId xmlns:a16="http://schemas.microsoft.com/office/drawing/2014/main" id="{CC1D1C30-7977-9857-E2E4-2DC1338A4980}"/>
                  </a:ext>
                </a:extLst>
              </p:cNvPr>
              <p:cNvSpPr>
                <a:spLocks/>
              </p:cNvSpPr>
              <p:nvPr/>
            </p:nvSpPr>
            <p:spPr bwMode="auto">
              <a:xfrm>
                <a:off x="4016353" y="3910010"/>
                <a:ext cx="76200" cy="52389"/>
              </a:xfrm>
              <a:custGeom>
                <a:avLst/>
                <a:gdLst/>
                <a:ahLst/>
                <a:cxnLst>
                  <a:cxn ang="0">
                    <a:pos x="0" y="7"/>
                  </a:cxn>
                  <a:cxn ang="0">
                    <a:pos x="3" y="11"/>
                  </a:cxn>
                  <a:cxn ang="0">
                    <a:pos x="9" y="6"/>
                  </a:cxn>
                  <a:cxn ang="0">
                    <a:pos x="19" y="6"/>
                  </a:cxn>
                  <a:cxn ang="0">
                    <a:pos x="22" y="2"/>
                  </a:cxn>
                  <a:cxn ang="0">
                    <a:pos x="28" y="0"/>
                  </a:cxn>
                  <a:cxn ang="0">
                    <a:pos x="43" y="0"/>
                  </a:cxn>
                  <a:cxn ang="0">
                    <a:pos x="47" y="0"/>
                  </a:cxn>
                  <a:cxn ang="0">
                    <a:pos x="48" y="6"/>
                  </a:cxn>
                  <a:cxn ang="0">
                    <a:pos x="47" y="11"/>
                  </a:cxn>
                  <a:cxn ang="0">
                    <a:pos x="47" y="16"/>
                  </a:cxn>
                  <a:cxn ang="0">
                    <a:pos x="48" y="18"/>
                  </a:cxn>
                  <a:cxn ang="0">
                    <a:pos x="48" y="21"/>
                  </a:cxn>
                  <a:cxn ang="0">
                    <a:pos x="47" y="25"/>
                  </a:cxn>
                  <a:cxn ang="0">
                    <a:pos x="40" y="25"/>
                  </a:cxn>
                  <a:cxn ang="0">
                    <a:pos x="36" y="26"/>
                  </a:cxn>
                  <a:cxn ang="0">
                    <a:pos x="33" y="28"/>
                  </a:cxn>
                  <a:cxn ang="0">
                    <a:pos x="31" y="32"/>
                  </a:cxn>
                  <a:cxn ang="0">
                    <a:pos x="26" y="33"/>
                  </a:cxn>
                  <a:cxn ang="0">
                    <a:pos x="26" y="32"/>
                  </a:cxn>
                  <a:cxn ang="0">
                    <a:pos x="26" y="30"/>
                  </a:cxn>
                  <a:cxn ang="0">
                    <a:pos x="21" y="30"/>
                  </a:cxn>
                  <a:cxn ang="0">
                    <a:pos x="22" y="25"/>
                  </a:cxn>
                  <a:cxn ang="0">
                    <a:pos x="22" y="25"/>
                  </a:cxn>
                  <a:cxn ang="0">
                    <a:pos x="22" y="25"/>
                  </a:cxn>
                  <a:cxn ang="0">
                    <a:pos x="21" y="21"/>
                  </a:cxn>
                  <a:cxn ang="0">
                    <a:pos x="19" y="21"/>
                  </a:cxn>
                  <a:cxn ang="0">
                    <a:pos x="17" y="19"/>
                  </a:cxn>
                  <a:cxn ang="0">
                    <a:pos x="26" y="19"/>
                  </a:cxn>
                  <a:cxn ang="0">
                    <a:pos x="26" y="19"/>
                  </a:cxn>
                  <a:cxn ang="0">
                    <a:pos x="22" y="16"/>
                  </a:cxn>
                  <a:cxn ang="0">
                    <a:pos x="19" y="18"/>
                  </a:cxn>
                  <a:cxn ang="0">
                    <a:pos x="14" y="18"/>
                  </a:cxn>
                  <a:cxn ang="0">
                    <a:pos x="14" y="18"/>
                  </a:cxn>
                  <a:cxn ang="0">
                    <a:pos x="10" y="16"/>
                  </a:cxn>
                  <a:cxn ang="0">
                    <a:pos x="9" y="16"/>
                  </a:cxn>
                  <a:cxn ang="0">
                    <a:pos x="5" y="13"/>
                  </a:cxn>
                  <a:cxn ang="0">
                    <a:pos x="9" y="11"/>
                  </a:cxn>
                  <a:cxn ang="0">
                    <a:pos x="7" y="11"/>
                  </a:cxn>
                  <a:cxn ang="0">
                    <a:pos x="0" y="11"/>
                  </a:cxn>
                  <a:cxn ang="0">
                    <a:pos x="0" y="7"/>
                  </a:cxn>
                  <a:cxn ang="0">
                    <a:pos x="0" y="7"/>
                  </a:cxn>
                  <a:cxn ang="0">
                    <a:pos x="0" y="7"/>
                  </a:cxn>
                  <a:cxn ang="0">
                    <a:pos x="0" y="7"/>
                  </a:cxn>
                </a:cxnLst>
                <a:rect l="0" t="0" r="r" b="b"/>
                <a:pathLst>
                  <a:path w="48" h="33">
                    <a:moveTo>
                      <a:pt x="0" y="7"/>
                    </a:moveTo>
                    <a:lnTo>
                      <a:pt x="3" y="11"/>
                    </a:lnTo>
                    <a:lnTo>
                      <a:pt x="9" y="6"/>
                    </a:lnTo>
                    <a:lnTo>
                      <a:pt x="19" y="6"/>
                    </a:lnTo>
                    <a:lnTo>
                      <a:pt x="22" y="2"/>
                    </a:lnTo>
                    <a:lnTo>
                      <a:pt x="28" y="0"/>
                    </a:lnTo>
                    <a:lnTo>
                      <a:pt x="43" y="0"/>
                    </a:lnTo>
                    <a:lnTo>
                      <a:pt x="47" y="0"/>
                    </a:lnTo>
                    <a:lnTo>
                      <a:pt x="48" y="6"/>
                    </a:lnTo>
                    <a:lnTo>
                      <a:pt x="47" y="11"/>
                    </a:lnTo>
                    <a:lnTo>
                      <a:pt x="47" y="16"/>
                    </a:lnTo>
                    <a:lnTo>
                      <a:pt x="48" y="18"/>
                    </a:lnTo>
                    <a:lnTo>
                      <a:pt x="48" y="21"/>
                    </a:lnTo>
                    <a:lnTo>
                      <a:pt x="47" y="25"/>
                    </a:lnTo>
                    <a:lnTo>
                      <a:pt x="40" y="25"/>
                    </a:lnTo>
                    <a:lnTo>
                      <a:pt x="36" y="26"/>
                    </a:lnTo>
                    <a:lnTo>
                      <a:pt x="33" y="28"/>
                    </a:lnTo>
                    <a:lnTo>
                      <a:pt x="31" y="32"/>
                    </a:lnTo>
                    <a:lnTo>
                      <a:pt x="26" y="33"/>
                    </a:lnTo>
                    <a:lnTo>
                      <a:pt x="26" y="32"/>
                    </a:lnTo>
                    <a:lnTo>
                      <a:pt x="26" y="30"/>
                    </a:lnTo>
                    <a:lnTo>
                      <a:pt x="21" y="30"/>
                    </a:lnTo>
                    <a:lnTo>
                      <a:pt x="22" y="25"/>
                    </a:lnTo>
                    <a:lnTo>
                      <a:pt x="22" y="25"/>
                    </a:lnTo>
                    <a:lnTo>
                      <a:pt x="22" y="25"/>
                    </a:lnTo>
                    <a:lnTo>
                      <a:pt x="21" y="21"/>
                    </a:lnTo>
                    <a:lnTo>
                      <a:pt x="19" y="21"/>
                    </a:lnTo>
                    <a:lnTo>
                      <a:pt x="17" y="19"/>
                    </a:lnTo>
                    <a:lnTo>
                      <a:pt x="26" y="19"/>
                    </a:lnTo>
                    <a:lnTo>
                      <a:pt x="26" y="19"/>
                    </a:lnTo>
                    <a:lnTo>
                      <a:pt x="22" y="16"/>
                    </a:lnTo>
                    <a:lnTo>
                      <a:pt x="19" y="18"/>
                    </a:lnTo>
                    <a:lnTo>
                      <a:pt x="14" y="18"/>
                    </a:lnTo>
                    <a:lnTo>
                      <a:pt x="14" y="18"/>
                    </a:lnTo>
                    <a:lnTo>
                      <a:pt x="10" y="16"/>
                    </a:lnTo>
                    <a:lnTo>
                      <a:pt x="9" y="16"/>
                    </a:lnTo>
                    <a:lnTo>
                      <a:pt x="5" y="13"/>
                    </a:lnTo>
                    <a:lnTo>
                      <a:pt x="9" y="11"/>
                    </a:lnTo>
                    <a:lnTo>
                      <a:pt x="7" y="11"/>
                    </a:lnTo>
                    <a:lnTo>
                      <a:pt x="0" y="11"/>
                    </a:lnTo>
                    <a:lnTo>
                      <a:pt x="0" y="7"/>
                    </a:lnTo>
                    <a:lnTo>
                      <a:pt x="0" y="7"/>
                    </a:lnTo>
                    <a:lnTo>
                      <a:pt x="0" y="7"/>
                    </a:lnTo>
                    <a:lnTo>
                      <a:pt x="0" y="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26" name="Freeform 119">
                <a:extLst>
                  <a:ext uri="{FF2B5EF4-FFF2-40B4-BE49-F238E27FC236}">
                    <a16:creationId xmlns:a16="http://schemas.microsoft.com/office/drawing/2014/main" id="{A64944AA-B2F8-39C2-3E9E-F1452ED1080A}"/>
                  </a:ext>
                </a:extLst>
              </p:cNvPr>
              <p:cNvSpPr>
                <a:spLocks/>
              </p:cNvSpPr>
              <p:nvPr/>
            </p:nvSpPr>
            <p:spPr bwMode="auto">
              <a:xfrm>
                <a:off x="4068742" y="3910010"/>
                <a:ext cx="187324" cy="193675"/>
              </a:xfrm>
              <a:custGeom>
                <a:avLst/>
                <a:gdLst/>
                <a:ahLst/>
                <a:cxnLst>
                  <a:cxn ang="0">
                    <a:pos x="2" y="26"/>
                  </a:cxn>
                  <a:cxn ang="0">
                    <a:pos x="10" y="23"/>
                  </a:cxn>
                  <a:cxn ang="0">
                    <a:pos x="17" y="19"/>
                  </a:cxn>
                  <a:cxn ang="0">
                    <a:pos x="17" y="14"/>
                  </a:cxn>
                  <a:cxn ang="0">
                    <a:pos x="17" y="6"/>
                  </a:cxn>
                  <a:cxn ang="0">
                    <a:pos x="19" y="0"/>
                  </a:cxn>
                  <a:cxn ang="0">
                    <a:pos x="36" y="4"/>
                  </a:cxn>
                  <a:cxn ang="0">
                    <a:pos x="45" y="6"/>
                  </a:cxn>
                  <a:cxn ang="0">
                    <a:pos x="52" y="6"/>
                  </a:cxn>
                  <a:cxn ang="0">
                    <a:pos x="57" y="9"/>
                  </a:cxn>
                  <a:cxn ang="0">
                    <a:pos x="62" y="11"/>
                  </a:cxn>
                  <a:cxn ang="0">
                    <a:pos x="66" y="9"/>
                  </a:cxn>
                  <a:cxn ang="0">
                    <a:pos x="73" y="14"/>
                  </a:cxn>
                  <a:cxn ang="0">
                    <a:pos x="80" y="11"/>
                  </a:cxn>
                  <a:cxn ang="0">
                    <a:pos x="85" y="6"/>
                  </a:cxn>
                  <a:cxn ang="0">
                    <a:pos x="94" y="9"/>
                  </a:cxn>
                  <a:cxn ang="0">
                    <a:pos x="97" y="6"/>
                  </a:cxn>
                  <a:cxn ang="0">
                    <a:pos x="101" y="11"/>
                  </a:cxn>
                  <a:cxn ang="0">
                    <a:pos x="102" y="19"/>
                  </a:cxn>
                  <a:cxn ang="0">
                    <a:pos x="108" y="23"/>
                  </a:cxn>
                  <a:cxn ang="0">
                    <a:pos x="104" y="28"/>
                  </a:cxn>
                  <a:cxn ang="0">
                    <a:pos x="106" y="33"/>
                  </a:cxn>
                  <a:cxn ang="0">
                    <a:pos x="109" y="30"/>
                  </a:cxn>
                  <a:cxn ang="0">
                    <a:pos x="111" y="35"/>
                  </a:cxn>
                  <a:cxn ang="0">
                    <a:pos x="115" y="39"/>
                  </a:cxn>
                  <a:cxn ang="0">
                    <a:pos x="118" y="42"/>
                  </a:cxn>
                  <a:cxn ang="0">
                    <a:pos x="109" y="46"/>
                  </a:cxn>
                  <a:cxn ang="0">
                    <a:pos x="111" y="51"/>
                  </a:cxn>
                  <a:cxn ang="0">
                    <a:pos x="111" y="59"/>
                  </a:cxn>
                  <a:cxn ang="0">
                    <a:pos x="113" y="68"/>
                  </a:cxn>
                  <a:cxn ang="0">
                    <a:pos x="115" y="73"/>
                  </a:cxn>
                  <a:cxn ang="0">
                    <a:pos x="109" y="75"/>
                  </a:cxn>
                  <a:cxn ang="0">
                    <a:pos x="113" y="80"/>
                  </a:cxn>
                  <a:cxn ang="0">
                    <a:pos x="115" y="86"/>
                  </a:cxn>
                  <a:cxn ang="0">
                    <a:pos x="106" y="98"/>
                  </a:cxn>
                  <a:cxn ang="0">
                    <a:pos x="106" y="103"/>
                  </a:cxn>
                  <a:cxn ang="0">
                    <a:pos x="101" y="112"/>
                  </a:cxn>
                  <a:cxn ang="0">
                    <a:pos x="76" y="122"/>
                  </a:cxn>
                  <a:cxn ang="0">
                    <a:pos x="69" y="117"/>
                  </a:cxn>
                  <a:cxn ang="0">
                    <a:pos x="62" y="112"/>
                  </a:cxn>
                  <a:cxn ang="0">
                    <a:pos x="62" y="106"/>
                  </a:cxn>
                  <a:cxn ang="0">
                    <a:pos x="69" y="79"/>
                  </a:cxn>
                  <a:cxn ang="0">
                    <a:pos x="69" y="75"/>
                  </a:cxn>
                  <a:cxn ang="0">
                    <a:pos x="71" y="72"/>
                  </a:cxn>
                  <a:cxn ang="0">
                    <a:pos x="69" y="65"/>
                  </a:cxn>
                  <a:cxn ang="0">
                    <a:pos x="66" y="56"/>
                  </a:cxn>
                  <a:cxn ang="0">
                    <a:pos x="61" y="47"/>
                  </a:cxn>
                  <a:cxn ang="0">
                    <a:pos x="43" y="47"/>
                  </a:cxn>
                  <a:cxn ang="0">
                    <a:pos x="35" y="56"/>
                  </a:cxn>
                  <a:cxn ang="0">
                    <a:pos x="31" y="61"/>
                  </a:cxn>
                  <a:cxn ang="0">
                    <a:pos x="26" y="59"/>
                  </a:cxn>
                  <a:cxn ang="0">
                    <a:pos x="19" y="53"/>
                  </a:cxn>
                  <a:cxn ang="0">
                    <a:pos x="14" y="51"/>
                  </a:cxn>
                  <a:cxn ang="0">
                    <a:pos x="17" y="46"/>
                  </a:cxn>
                  <a:cxn ang="0">
                    <a:pos x="12" y="47"/>
                  </a:cxn>
                  <a:cxn ang="0">
                    <a:pos x="5" y="46"/>
                  </a:cxn>
                  <a:cxn ang="0">
                    <a:pos x="3" y="33"/>
                  </a:cxn>
                  <a:cxn ang="0">
                    <a:pos x="0" y="30"/>
                  </a:cxn>
                  <a:cxn ang="0">
                    <a:pos x="0" y="30"/>
                  </a:cxn>
                </a:cxnLst>
                <a:rect l="0" t="0" r="r" b="b"/>
                <a:pathLst>
                  <a:path w="118" h="122">
                    <a:moveTo>
                      <a:pt x="0" y="30"/>
                    </a:moveTo>
                    <a:lnTo>
                      <a:pt x="2" y="26"/>
                    </a:lnTo>
                    <a:lnTo>
                      <a:pt x="5" y="25"/>
                    </a:lnTo>
                    <a:lnTo>
                      <a:pt x="10" y="23"/>
                    </a:lnTo>
                    <a:lnTo>
                      <a:pt x="17" y="23"/>
                    </a:lnTo>
                    <a:lnTo>
                      <a:pt x="17" y="19"/>
                    </a:lnTo>
                    <a:lnTo>
                      <a:pt x="17" y="16"/>
                    </a:lnTo>
                    <a:lnTo>
                      <a:pt x="17" y="14"/>
                    </a:lnTo>
                    <a:lnTo>
                      <a:pt x="17" y="9"/>
                    </a:lnTo>
                    <a:lnTo>
                      <a:pt x="17" y="6"/>
                    </a:lnTo>
                    <a:lnTo>
                      <a:pt x="17" y="0"/>
                    </a:lnTo>
                    <a:lnTo>
                      <a:pt x="19" y="0"/>
                    </a:lnTo>
                    <a:lnTo>
                      <a:pt x="31" y="0"/>
                    </a:lnTo>
                    <a:lnTo>
                      <a:pt x="36" y="4"/>
                    </a:lnTo>
                    <a:lnTo>
                      <a:pt x="40" y="6"/>
                    </a:lnTo>
                    <a:lnTo>
                      <a:pt x="45" y="6"/>
                    </a:lnTo>
                    <a:lnTo>
                      <a:pt x="48" y="9"/>
                    </a:lnTo>
                    <a:lnTo>
                      <a:pt x="52" y="6"/>
                    </a:lnTo>
                    <a:lnTo>
                      <a:pt x="55" y="6"/>
                    </a:lnTo>
                    <a:lnTo>
                      <a:pt x="57" y="9"/>
                    </a:lnTo>
                    <a:lnTo>
                      <a:pt x="61" y="9"/>
                    </a:lnTo>
                    <a:lnTo>
                      <a:pt x="62" y="11"/>
                    </a:lnTo>
                    <a:lnTo>
                      <a:pt x="62" y="11"/>
                    </a:lnTo>
                    <a:lnTo>
                      <a:pt x="66" y="9"/>
                    </a:lnTo>
                    <a:lnTo>
                      <a:pt x="69" y="11"/>
                    </a:lnTo>
                    <a:lnTo>
                      <a:pt x="73" y="14"/>
                    </a:lnTo>
                    <a:lnTo>
                      <a:pt x="76" y="14"/>
                    </a:lnTo>
                    <a:lnTo>
                      <a:pt x="80" y="11"/>
                    </a:lnTo>
                    <a:lnTo>
                      <a:pt x="83" y="11"/>
                    </a:lnTo>
                    <a:lnTo>
                      <a:pt x="85" y="6"/>
                    </a:lnTo>
                    <a:lnTo>
                      <a:pt x="88" y="6"/>
                    </a:lnTo>
                    <a:lnTo>
                      <a:pt x="94" y="9"/>
                    </a:lnTo>
                    <a:lnTo>
                      <a:pt x="95" y="6"/>
                    </a:lnTo>
                    <a:lnTo>
                      <a:pt x="97" y="6"/>
                    </a:lnTo>
                    <a:lnTo>
                      <a:pt x="97" y="9"/>
                    </a:lnTo>
                    <a:lnTo>
                      <a:pt x="101" y="11"/>
                    </a:lnTo>
                    <a:lnTo>
                      <a:pt x="102" y="14"/>
                    </a:lnTo>
                    <a:lnTo>
                      <a:pt x="102" y="19"/>
                    </a:lnTo>
                    <a:lnTo>
                      <a:pt x="104" y="23"/>
                    </a:lnTo>
                    <a:lnTo>
                      <a:pt x="108" y="23"/>
                    </a:lnTo>
                    <a:lnTo>
                      <a:pt x="108" y="23"/>
                    </a:lnTo>
                    <a:lnTo>
                      <a:pt x="104" y="28"/>
                    </a:lnTo>
                    <a:lnTo>
                      <a:pt x="102" y="33"/>
                    </a:lnTo>
                    <a:lnTo>
                      <a:pt x="106" y="33"/>
                    </a:lnTo>
                    <a:lnTo>
                      <a:pt x="108" y="30"/>
                    </a:lnTo>
                    <a:lnTo>
                      <a:pt x="109" y="30"/>
                    </a:lnTo>
                    <a:lnTo>
                      <a:pt x="109" y="33"/>
                    </a:lnTo>
                    <a:lnTo>
                      <a:pt x="111" y="35"/>
                    </a:lnTo>
                    <a:lnTo>
                      <a:pt x="111" y="39"/>
                    </a:lnTo>
                    <a:lnTo>
                      <a:pt x="115" y="39"/>
                    </a:lnTo>
                    <a:lnTo>
                      <a:pt x="118" y="39"/>
                    </a:lnTo>
                    <a:lnTo>
                      <a:pt x="118" y="42"/>
                    </a:lnTo>
                    <a:lnTo>
                      <a:pt x="115" y="44"/>
                    </a:lnTo>
                    <a:lnTo>
                      <a:pt x="109" y="46"/>
                    </a:lnTo>
                    <a:lnTo>
                      <a:pt x="109" y="47"/>
                    </a:lnTo>
                    <a:lnTo>
                      <a:pt x="111" y="51"/>
                    </a:lnTo>
                    <a:lnTo>
                      <a:pt x="111" y="56"/>
                    </a:lnTo>
                    <a:lnTo>
                      <a:pt x="111" y="59"/>
                    </a:lnTo>
                    <a:lnTo>
                      <a:pt x="111" y="66"/>
                    </a:lnTo>
                    <a:lnTo>
                      <a:pt x="113" y="68"/>
                    </a:lnTo>
                    <a:lnTo>
                      <a:pt x="115" y="72"/>
                    </a:lnTo>
                    <a:lnTo>
                      <a:pt x="115" y="73"/>
                    </a:lnTo>
                    <a:lnTo>
                      <a:pt x="113" y="73"/>
                    </a:lnTo>
                    <a:lnTo>
                      <a:pt x="109" y="75"/>
                    </a:lnTo>
                    <a:lnTo>
                      <a:pt x="109" y="77"/>
                    </a:lnTo>
                    <a:lnTo>
                      <a:pt x="113" y="80"/>
                    </a:lnTo>
                    <a:lnTo>
                      <a:pt x="115" y="82"/>
                    </a:lnTo>
                    <a:lnTo>
                      <a:pt x="115" y="86"/>
                    </a:lnTo>
                    <a:lnTo>
                      <a:pt x="109" y="94"/>
                    </a:lnTo>
                    <a:lnTo>
                      <a:pt x="106" y="98"/>
                    </a:lnTo>
                    <a:lnTo>
                      <a:pt x="106" y="98"/>
                    </a:lnTo>
                    <a:lnTo>
                      <a:pt x="106" y="103"/>
                    </a:lnTo>
                    <a:lnTo>
                      <a:pt x="104" y="108"/>
                    </a:lnTo>
                    <a:lnTo>
                      <a:pt x="101" y="112"/>
                    </a:lnTo>
                    <a:lnTo>
                      <a:pt x="101" y="113"/>
                    </a:lnTo>
                    <a:lnTo>
                      <a:pt x="76" y="122"/>
                    </a:lnTo>
                    <a:lnTo>
                      <a:pt x="71" y="117"/>
                    </a:lnTo>
                    <a:lnTo>
                      <a:pt x="69" y="117"/>
                    </a:lnTo>
                    <a:lnTo>
                      <a:pt x="62" y="112"/>
                    </a:lnTo>
                    <a:lnTo>
                      <a:pt x="62" y="112"/>
                    </a:lnTo>
                    <a:lnTo>
                      <a:pt x="62" y="106"/>
                    </a:lnTo>
                    <a:lnTo>
                      <a:pt x="62" y="106"/>
                    </a:lnTo>
                    <a:lnTo>
                      <a:pt x="69" y="103"/>
                    </a:lnTo>
                    <a:lnTo>
                      <a:pt x="69" y="79"/>
                    </a:lnTo>
                    <a:lnTo>
                      <a:pt x="71" y="75"/>
                    </a:lnTo>
                    <a:lnTo>
                      <a:pt x="69" y="75"/>
                    </a:lnTo>
                    <a:lnTo>
                      <a:pt x="69" y="72"/>
                    </a:lnTo>
                    <a:lnTo>
                      <a:pt x="71" y="72"/>
                    </a:lnTo>
                    <a:lnTo>
                      <a:pt x="71" y="68"/>
                    </a:lnTo>
                    <a:lnTo>
                      <a:pt x="69" y="65"/>
                    </a:lnTo>
                    <a:lnTo>
                      <a:pt x="69" y="61"/>
                    </a:lnTo>
                    <a:lnTo>
                      <a:pt x="66" y="56"/>
                    </a:lnTo>
                    <a:lnTo>
                      <a:pt x="62" y="53"/>
                    </a:lnTo>
                    <a:lnTo>
                      <a:pt x="61" y="47"/>
                    </a:lnTo>
                    <a:lnTo>
                      <a:pt x="45" y="47"/>
                    </a:lnTo>
                    <a:lnTo>
                      <a:pt x="43" y="47"/>
                    </a:lnTo>
                    <a:lnTo>
                      <a:pt x="40" y="53"/>
                    </a:lnTo>
                    <a:lnTo>
                      <a:pt x="35" y="56"/>
                    </a:lnTo>
                    <a:lnTo>
                      <a:pt x="35" y="58"/>
                    </a:lnTo>
                    <a:lnTo>
                      <a:pt x="31" y="61"/>
                    </a:lnTo>
                    <a:lnTo>
                      <a:pt x="28" y="61"/>
                    </a:lnTo>
                    <a:lnTo>
                      <a:pt x="26" y="59"/>
                    </a:lnTo>
                    <a:lnTo>
                      <a:pt x="21" y="56"/>
                    </a:lnTo>
                    <a:lnTo>
                      <a:pt x="19" y="53"/>
                    </a:lnTo>
                    <a:lnTo>
                      <a:pt x="17" y="53"/>
                    </a:lnTo>
                    <a:lnTo>
                      <a:pt x="14" y="51"/>
                    </a:lnTo>
                    <a:lnTo>
                      <a:pt x="14" y="47"/>
                    </a:lnTo>
                    <a:lnTo>
                      <a:pt x="17" y="46"/>
                    </a:lnTo>
                    <a:lnTo>
                      <a:pt x="14" y="46"/>
                    </a:lnTo>
                    <a:lnTo>
                      <a:pt x="12" y="47"/>
                    </a:lnTo>
                    <a:lnTo>
                      <a:pt x="9" y="46"/>
                    </a:lnTo>
                    <a:lnTo>
                      <a:pt x="5" y="46"/>
                    </a:lnTo>
                    <a:lnTo>
                      <a:pt x="2" y="39"/>
                    </a:lnTo>
                    <a:lnTo>
                      <a:pt x="3" y="33"/>
                    </a:lnTo>
                    <a:lnTo>
                      <a:pt x="0" y="30"/>
                    </a:lnTo>
                    <a:lnTo>
                      <a:pt x="0" y="30"/>
                    </a:lnTo>
                    <a:lnTo>
                      <a:pt x="0" y="30"/>
                    </a:lnTo>
                    <a:lnTo>
                      <a:pt x="0" y="3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27" name="Freeform 120">
                <a:extLst>
                  <a:ext uri="{FF2B5EF4-FFF2-40B4-BE49-F238E27FC236}">
                    <a16:creationId xmlns:a16="http://schemas.microsoft.com/office/drawing/2014/main" id="{832152D3-1CA0-E9BA-0604-9063C0622C25}"/>
                  </a:ext>
                </a:extLst>
              </p:cNvPr>
              <p:cNvSpPr>
                <a:spLocks noEditPoints="1"/>
              </p:cNvSpPr>
              <p:nvPr/>
            </p:nvSpPr>
            <p:spPr bwMode="auto">
              <a:xfrm>
                <a:off x="4106840" y="3987798"/>
                <a:ext cx="77788" cy="93662"/>
              </a:xfrm>
              <a:custGeom>
                <a:avLst/>
                <a:gdLst/>
                <a:ahLst/>
                <a:cxnLst>
                  <a:cxn ang="0">
                    <a:pos x="14" y="50"/>
                  </a:cxn>
                  <a:cxn ang="0">
                    <a:pos x="14" y="47"/>
                  </a:cxn>
                  <a:cxn ang="0">
                    <a:pos x="12" y="45"/>
                  </a:cxn>
                  <a:cxn ang="0">
                    <a:pos x="11" y="45"/>
                  </a:cxn>
                  <a:cxn ang="0">
                    <a:pos x="9" y="47"/>
                  </a:cxn>
                  <a:cxn ang="0">
                    <a:pos x="11" y="49"/>
                  </a:cxn>
                  <a:cxn ang="0">
                    <a:pos x="12" y="50"/>
                  </a:cxn>
                  <a:cxn ang="0">
                    <a:pos x="14" y="50"/>
                  </a:cxn>
                  <a:cxn ang="0">
                    <a:pos x="14" y="50"/>
                  </a:cxn>
                  <a:cxn ang="0">
                    <a:pos x="14" y="50"/>
                  </a:cxn>
                  <a:cxn ang="0">
                    <a:pos x="14" y="50"/>
                  </a:cxn>
                  <a:cxn ang="0">
                    <a:pos x="2" y="14"/>
                  </a:cxn>
                  <a:cxn ang="0">
                    <a:pos x="5" y="14"/>
                  </a:cxn>
                  <a:cxn ang="0">
                    <a:pos x="11" y="10"/>
                  </a:cxn>
                  <a:cxn ang="0">
                    <a:pos x="11" y="9"/>
                  </a:cxn>
                  <a:cxn ang="0">
                    <a:pos x="16" y="5"/>
                  </a:cxn>
                  <a:cxn ang="0">
                    <a:pos x="19" y="2"/>
                  </a:cxn>
                  <a:cxn ang="0">
                    <a:pos x="23" y="0"/>
                  </a:cxn>
                  <a:cxn ang="0">
                    <a:pos x="38" y="0"/>
                  </a:cxn>
                  <a:cxn ang="0">
                    <a:pos x="40" y="5"/>
                  </a:cxn>
                  <a:cxn ang="0">
                    <a:pos x="44" y="9"/>
                  </a:cxn>
                  <a:cxn ang="0">
                    <a:pos x="47" y="14"/>
                  </a:cxn>
                  <a:cxn ang="0">
                    <a:pos x="47" y="17"/>
                  </a:cxn>
                  <a:cxn ang="0">
                    <a:pos x="49" y="21"/>
                  </a:cxn>
                  <a:cxn ang="0">
                    <a:pos x="49" y="24"/>
                  </a:cxn>
                  <a:cxn ang="0">
                    <a:pos x="49" y="24"/>
                  </a:cxn>
                  <a:cxn ang="0">
                    <a:pos x="47" y="28"/>
                  </a:cxn>
                  <a:cxn ang="0">
                    <a:pos x="49" y="28"/>
                  </a:cxn>
                  <a:cxn ang="0">
                    <a:pos x="49" y="31"/>
                  </a:cxn>
                  <a:cxn ang="0">
                    <a:pos x="47" y="54"/>
                  </a:cxn>
                  <a:cxn ang="0">
                    <a:pos x="40" y="59"/>
                  </a:cxn>
                  <a:cxn ang="0">
                    <a:pos x="38" y="56"/>
                  </a:cxn>
                  <a:cxn ang="0">
                    <a:pos x="31" y="56"/>
                  </a:cxn>
                  <a:cxn ang="0">
                    <a:pos x="21" y="50"/>
                  </a:cxn>
                  <a:cxn ang="0">
                    <a:pos x="18" y="50"/>
                  </a:cxn>
                  <a:cxn ang="0">
                    <a:pos x="18" y="50"/>
                  </a:cxn>
                  <a:cxn ang="0">
                    <a:pos x="16" y="47"/>
                  </a:cxn>
                  <a:cxn ang="0">
                    <a:pos x="14" y="45"/>
                  </a:cxn>
                  <a:cxn ang="0">
                    <a:pos x="14" y="42"/>
                  </a:cxn>
                  <a:cxn ang="0">
                    <a:pos x="14" y="40"/>
                  </a:cxn>
                  <a:cxn ang="0">
                    <a:pos x="11" y="42"/>
                  </a:cxn>
                  <a:cxn ang="0">
                    <a:pos x="7" y="40"/>
                  </a:cxn>
                  <a:cxn ang="0">
                    <a:pos x="7" y="33"/>
                  </a:cxn>
                  <a:cxn ang="0">
                    <a:pos x="5" y="28"/>
                  </a:cxn>
                  <a:cxn ang="0">
                    <a:pos x="2" y="28"/>
                  </a:cxn>
                  <a:cxn ang="0">
                    <a:pos x="0" y="26"/>
                  </a:cxn>
                  <a:cxn ang="0">
                    <a:pos x="4" y="21"/>
                  </a:cxn>
                  <a:cxn ang="0">
                    <a:pos x="0" y="19"/>
                  </a:cxn>
                  <a:cxn ang="0">
                    <a:pos x="0" y="17"/>
                  </a:cxn>
                  <a:cxn ang="0">
                    <a:pos x="2" y="14"/>
                  </a:cxn>
                  <a:cxn ang="0">
                    <a:pos x="2" y="14"/>
                  </a:cxn>
                  <a:cxn ang="0">
                    <a:pos x="2" y="14"/>
                  </a:cxn>
                  <a:cxn ang="0">
                    <a:pos x="2" y="14"/>
                  </a:cxn>
                </a:cxnLst>
                <a:rect l="0" t="0" r="r" b="b"/>
                <a:pathLst>
                  <a:path w="49" h="59">
                    <a:moveTo>
                      <a:pt x="14" y="50"/>
                    </a:moveTo>
                    <a:lnTo>
                      <a:pt x="14" y="47"/>
                    </a:lnTo>
                    <a:lnTo>
                      <a:pt x="12" y="45"/>
                    </a:lnTo>
                    <a:lnTo>
                      <a:pt x="11" y="45"/>
                    </a:lnTo>
                    <a:lnTo>
                      <a:pt x="9" y="47"/>
                    </a:lnTo>
                    <a:lnTo>
                      <a:pt x="11" y="49"/>
                    </a:lnTo>
                    <a:lnTo>
                      <a:pt x="12" y="50"/>
                    </a:lnTo>
                    <a:lnTo>
                      <a:pt x="14" y="50"/>
                    </a:lnTo>
                    <a:lnTo>
                      <a:pt x="14" y="50"/>
                    </a:lnTo>
                    <a:lnTo>
                      <a:pt x="14" y="50"/>
                    </a:lnTo>
                    <a:lnTo>
                      <a:pt x="14" y="50"/>
                    </a:lnTo>
                    <a:close/>
                    <a:moveTo>
                      <a:pt x="2" y="14"/>
                    </a:moveTo>
                    <a:lnTo>
                      <a:pt x="5" y="14"/>
                    </a:lnTo>
                    <a:lnTo>
                      <a:pt x="11" y="10"/>
                    </a:lnTo>
                    <a:lnTo>
                      <a:pt x="11" y="9"/>
                    </a:lnTo>
                    <a:lnTo>
                      <a:pt x="16" y="5"/>
                    </a:lnTo>
                    <a:lnTo>
                      <a:pt x="19" y="2"/>
                    </a:lnTo>
                    <a:lnTo>
                      <a:pt x="23" y="0"/>
                    </a:lnTo>
                    <a:lnTo>
                      <a:pt x="38" y="0"/>
                    </a:lnTo>
                    <a:lnTo>
                      <a:pt x="40" y="5"/>
                    </a:lnTo>
                    <a:lnTo>
                      <a:pt x="44" y="9"/>
                    </a:lnTo>
                    <a:lnTo>
                      <a:pt x="47" y="14"/>
                    </a:lnTo>
                    <a:lnTo>
                      <a:pt x="47" y="17"/>
                    </a:lnTo>
                    <a:lnTo>
                      <a:pt x="49" y="21"/>
                    </a:lnTo>
                    <a:lnTo>
                      <a:pt x="49" y="24"/>
                    </a:lnTo>
                    <a:lnTo>
                      <a:pt x="49" y="24"/>
                    </a:lnTo>
                    <a:lnTo>
                      <a:pt x="47" y="28"/>
                    </a:lnTo>
                    <a:lnTo>
                      <a:pt x="49" y="28"/>
                    </a:lnTo>
                    <a:lnTo>
                      <a:pt x="49" y="31"/>
                    </a:lnTo>
                    <a:lnTo>
                      <a:pt x="47" y="54"/>
                    </a:lnTo>
                    <a:lnTo>
                      <a:pt x="40" y="59"/>
                    </a:lnTo>
                    <a:lnTo>
                      <a:pt x="38" y="56"/>
                    </a:lnTo>
                    <a:lnTo>
                      <a:pt x="31" y="56"/>
                    </a:lnTo>
                    <a:lnTo>
                      <a:pt x="21" y="50"/>
                    </a:lnTo>
                    <a:lnTo>
                      <a:pt x="18" y="50"/>
                    </a:lnTo>
                    <a:lnTo>
                      <a:pt x="18" y="50"/>
                    </a:lnTo>
                    <a:lnTo>
                      <a:pt x="16" y="47"/>
                    </a:lnTo>
                    <a:lnTo>
                      <a:pt x="14" y="45"/>
                    </a:lnTo>
                    <a:lnTo>
                      <a:pt x="14" y="42"/>
                    </a:lnTo>
                    <a:lnTo>
                      <a:pt x="14" y="40"/>
                    </a:lnTo>
                    <a:lnTo>
                      <a:pt x="11" y="42"/>
                    </a:lnTo>
                    <a:lnTo>
                      <a:pt x="7" y="40"/>
                    </a:lnTo>
                    <a:lnTo>
                      <a:pt x="7" y="33"/>
                    </a:lnTo>
                    <a:lnTo>
                      <a:pt x="5" y="28"/>
                    </a:lnTo>
                    <a:lnTo>
                      <a:pt x="2" y="28"/>
                    </a:lnTo>
                    <a:lnTo>
                      <a:pt x="0" y="26"/>
                    </a:lnTo>
                    <a:lnTo>
                      <a:pt x="4" y="21"/>
                    </a:lnTo>
                    <a:lnTo>
                      <a:pt x="0" y="19"/>
                    </a:lnTo>
                    <a:lnTo>
                      <a:pt x="0" y="17"/>
                    </a:lnTo>
                    <a:lnTo>
                      <a:pt x="2" y="14"/>
                    </a:lnTo>
                    <a:lnTo>
                      <a:pt x="2" y="14"/>
                    </a:lnTo>
                    <a:lnTo>
                      <a:pt x="2" y="14"/>
                    </a:lnTo>
                    <a:lnTo>
                      <a:pt x="2" y="1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28" name="Freeform 121">
                <a:extLst>
                  <a:ext uri="{FF2B5EF4-FFF2-40B4-BE49-F238E27FC236}">
                    <a16:creationId xmlns:a16="http://schemas.microsoft.com/office/drawing/2014/main" id="{5EA477CC-295A-BB2B-16F2-DE623B5A038E}"/>
                  </a:ext>
                </a:extLst>
              </p:cNvPr>
              <p:cNvSpPr>
                <a:spLocks/>
              </p:cNvSpPr>
              <p:nvPr/>
            </p:nvSpPr>
            <p:spPr bwMode="auto">
              <a:xfrm>
                <a:off x="4230664" y="3971922"/>
                <a:ext cx="171448" cy="169863"/>
              </a:xfrm>
              <a:custGeom>
                <a:avLst/>
                <a:gdLst/>
                <a:ahLst/>
                <a:cxnLst>
                  <a:cxn ang="0">
                    <a:pos x="19" y="102"/>
                  </a:cxn>
                  <a:cxn ang="0">
                    <a:pos x="19" y="97"/>
                  </a:cxn>
                  <a:cxn ang="0">
                    <a:pos x="19" y="92"/>
                  </a:cxn>
                  <a:cxn ang="0">
                    <a:pos x="19" y="87"/>
                  </a:cxn>
                  <a:cxn ang="0">
                    <a:pos x="23" y="81"/>
                  </a:cxn>
                  <a:cxn ang="0">
                    <a:pos x="18" y="81"/>
                  </a:cxn>
                  <a:cxn ang="0">
                    <a:pos x="14" y="76"/>
                  </a:cxn>
                  <a:cxn ang="0">
                    <a:pos x="9" y="74"/>
                  </a:cxn>
                  <a:cxn ang="0">
                    <a:pos x="4" y="74"/>
                  </a:cxn>
                  <a:cxn ang="0">
                    <a:pos x="0" y="71"/>
                  </a:cxn>
                  <a:cxn ang="0">
                    <a:pos x="6" y="62"/>
                  </a:cxn>
                  <a:cxn ang="0">
                    <a:pos x="6" y="57"/>
                  </a:cxn>
                  <a:cxn ang="0">
                    <a:pos x="14" y="45"/>
                  </a:cxn>
                  <a:cxn ang="0">
                    <a:pos x="13" y="41"/>
                  </a:cxn>
                  <a:cxn ang="0">
                    <a:pos x="9" y="36"/>
                  </a:cxn>
                  <a:cxn ang="0">
                    <a:pos x="14" y="34"/>
                  </a:cxn>
                  <a:cxn ang="0">
                    <a:pos x="13" y="31"/>
                  </a:cxn>
                  <a:cxn ang="0">
                    <a:pos x="11" y="22"/>
                  </a:cxn>
                  <a:cxn ang="0">
                    <a:pos x="11" y="14"/>
                  </a:cxn>
                  <a:cxn ang="0">
                    <a:pos x="9" y="8"/>
                  </a:cxn>
                  <a:cxn ang="0">
                    <a:pos x="23" y="1"/>
                  </a:cxn>
                  <a:cxn ang="0">
                    <a:pos x="28" y="5"/>
                  </a:cxn>
                  <a:cxn ang="0">
                    <a:pos x="37" y="3"/>
                  </a:cxn>
                  <a:cxn ang="0">
                    <a:pos x="44" y="0"/>
                  </a:cxn>
                  <a:cxn ang="0">
                    <a:pos x="47" y="3"/>
                  </a:cxn>
                  <a:cxn ang="0">
                    <a:pos x="54" y="7"/>
                  </a:cxn>
                  <a:cxn ang="0">
                    <a:pos x="59" y="0"/>
                  </a:cxn>
                  <a:cxn ang="0">
                    <a:pos x="70" y="7"/>
                  </a:cxn>
                  <a:cxn ang="0">
                    <a:pos x="75" y="8"/>
                  </a:cxn>
                  <a:cxn ang="0">
                    <a:pos x="82" y="10"/>
                  </a:cxn>
                  <a:cxn ang="0">
                    <a:pos x="89" y="14"/>
                  </a:cxn>
                  <a:cxn ang="0">
                    <a:pos x="96" y="10"/>
                  </a:cxn>
                  <a:cxn ang="0">
                    <a:pos x="101" y="14"/>
                  </a:cxn>
                  <a:cxn ang="0">
                    <a:pos x="105" y="15"/>
                  </a:cxn>
                  <a:cxn ang="0">
                    <a:pos x="105" y="24"/>
                  </a:cxn>
                  <a:cxn ang="0">
                    <a:pos x="108" y="31"/>
                  </a:cxn>
                  <a:cxn ang="0">
                    <a:pos x="108" y="36"/>
                  </a:cxn>
                  <a:cxn ang="0">
                    <a:pos x="103" y="41"/>
                  </a:cxn>
                  <a:cxn ang="0">
                    <a:pos x="98" y="53"/>
                  </a:cxn>
                  <a:cxn ang="0">
                    <a:pos x="96" y="59"/>
                  </a:cxn>
                  <a:cxn ang="0">
                    <a:pos x="96" y="69"/>
                  </a:cxn>
                  <a:cxn ang="0">
                    <a:pos x="94" y="73"/>
                  </a:cxn>
                  <a:cxn ang="0">
                    <a:pos x="98" y="81"/>
                  </a:cxn>
                  <a:cxn ang="0">
                    <a:pos x="103" y="85"/>
                  </a:cxn>
                  <a:cxn ang="0">
                    <a:pos x="105" y="93"/>
                  </a:cxn>
                  <a:cxn ang="0">
                    <a:pos x="98" y="93"/>
                  </a:cxn>
                  <a:cxn ang="0">
                    <a:pos x="94" y="90"/>
                  </a:cxn>
                  <a:cxn ang="0">
                    <a:pos x="92" y="95"/>
                  </a:cxn>
                  <a:cxn ang="0">
                    <a:pos x="75" y="95"/>
                  </a:cxn>
                  <a:cxn ang="0">
                    <a:pos x="46" y="95"/>
                  </a:cxn>
                  <a:cxn ang="0">
                    <a:pos x="33" y="102"/>
                  </a:cxn>
                  <a:cxn ang="0">
                    <a:pos x="28" y="102"/>
                  </a:cxn>
                  <a:cxn ang="0">
                    <a:pos x="19" y="107"/>
                  </a:cxn>
                  <a:cxn ang="0">
                    <a:pos x="19" y="107"/>
                  </a:cxn>
                </a:cxnLst>
                <a:rect l="0" t="0" r="r" b="b"/>
                <a:pathLst>
                  <a:path w="108" h="107">
                    <a:moveTo>
                      <a:pt x="19" y="107"/>
                    </a:moveTo>
                    <a:lnTo>
                      <a:pt x="19" y="102"/>
                    </a:lnTo>
                    <a:lnTo>
                      <a:pt x="19" y="102"/>
                    </a:lnTo>
                    <a:lnTo>
                      <a:pt x="19" y="97"/>
                    </a:lnTo>
                    <a:lnTo>
                      <a:pt x="19" y="95"/>
                    </a:lnTo>
                    <a:lnTo>
                      <a:pt x="19" y="92"/>
                    </a:lnTo>
                    <a:lnTo>
                      <a:pt x="19" y="88"/>
                    </a:lnTo>
                    <a:lnTo>
                      <a:pt x="19" y="87"/>
                    </a:lnTo>
                    <a:lnTo>
                      <a:pt x="23" y="85"/>
                    </a:lnTo>
                    <a:lnTo>
                      <a:pt x="23" y="81"/>
                    </a:lnTo>
                    <a:lnTo>
                      <a:pt x="19" y="81"/>
                    </a:lnTo>
                    <a:lnTo>
                      <a:pt x="18" y="81"/>
                    </a:lnTo>
                    <a:lnTo>
                      <a:pt x="16" y="78"/>
                    </a:lnTo>
                    <a:lnTo>
                      <a:pt x="14" y="76"/>
                    </a:lnTo>
                    <a:lnTo>
                      <a:pt x="11" y="76"/>
                    </a:lnTo>
                    <a:lnTo>
                      <a:pt x="9" y="74"/>
                    </a:lnTo>
                    <a:lnTo>
                      <a:pt x="6" y="74"/>
                    </a:lnTo>
                    <a:lnTo>
                      <a:pt x="4" y="74"/>
                    </a:lnTo>
                    <a:lnTo>
                      <a:pt x="2" y="74"/>
                    </a:lnTo>
                    <a:lnTo>
                      <a:pt x="0" y="71"/>
                    </a:lnTo>
                    <a:lnTo>
                      <a:pt x="4" y="67"/>
                    </a:lnTo>
                    <a:lnTo>
                      <a:pt x="6" y="62"/>
                    </a:lnTo>
                    <a:lnTo>
                      <a:pt x="6" y="59"/>
                    </a:lnTo>
                    <a:lnTo>
                      <a:pt x="6" y="57"/>
                    </a:lnTo>
                    <a:lnTo>
                      <a:pt x="9" y="55"/>
                    </a:lnTo>
                    <a:lnTo>
                      <a:pt x="14" y="45"/>
                    </a:lnTo>
                    <a:lnTo>
                      <a:pt x="14" y="41"/>
                    </a:lnTo>
                    <a:lnTo>
                      <a:pt x="13" y="41"/>
                    </a:lnTo>
                    <a:lnTo>
                      <a:pt x="9" y="38"/>
                    </a:lnTo>
                    <a:lnTo>
                      <a:pt x="9" y="36"/>
                    </a:lnTo>
                    <a:lnTo>
                      <a:pt x="13" y="34"/>
                    </a:lnTo>
                    <a:lnTo>
                      <a:pt x="14" y="34"/>
                    </a:lnTo>
                    <a:lnTo>
                      <a:pt x="16" y="33"/>
                    </a:lnTo>
                    <a:lnTo>
                      <a:pt x="13" y="31"/>
                    </a:lnTo>
                    <a:lnTo>
                      <a:pt x="11" y="27"/>
                    </a:lnTo>
                    <a:lnTo>
                      <a:pt x="11" y="22"/>
                    </a:lnTo>
                    <a:lnTo>
                      <a:pt x="11" y="19"/>
                    </a:lnTo>
                    <a:lnTo>
                      <a:pt x="11" y="14"/>
                    </a:lnTo>
                    <a:lnTo>
                      <a:pt x="9" y="10"/>
                    </a:lnTo>
                    <a:lnTo>
                      <a:pt x="9" y="8"/>
                    </a:lnTo>
                    <a:lnTo>
                      <a:pt x="16" y="7"/>
                    </a:lnTo>
                    <a:lnTo>
                      <a:pt x="23" y="1"/>
                    </a:lnTo>
                    <a:lnTo>
                      <a:pt x="23" y="1"/>
                    </a:lnTo>
                    <a:lnTo>
                      <a:pt x="28" y="5"/>
                    </a:lnTo>
                    <a:lnTo>
                      <a:pt x="35" y="5"/>
                    </a:lnTo>
                    <a:lnTo>
                      <a:pt x="37" y="3"/>
                    </a:lnTo>
                    <a:lnTo>
                      <a:pt x="37" y="1"/>
                    </a:lnTo>
                    <a:lnTo>
                      <a:pt x="44" y="0"/>
                    </a:lnTo>
                    <a:lnTo>
                      <a:pt x="47" y="1"/>
                    </a:lnTo>
                    <a:lnTo>
                      <a:pt x="47" y="3"/>
                    </a:lnTo>
                    <a:lnTo>
                      <a:pt x="47" y="5"/>
                    </a:lnTo>
                    <a:lnTo>
                      <a:pt x="54" y="7"/>
                    </a:lnTo>
                    <a:lnTo>
                      <a:pt x="56" y="1"/>
                    </a:lnTo>
                    <a:lnTo>
                      <a:pt x="59" y="0"/>
                    </a:lnTo>
                    <a:lnTo>
                      <a:pt x="65" y="3"/>
                    </a:lnTo>
                    <a:lnTo>
                      <a:pt x="70" y="7"/>
                    </a:lnTo>
                    <a:lnTo>
                      <a:pt x="73" y="7"/>
                    </a:lnTo>
                    <a:lnTo>
                      <a:pt x="75" y="8"/>
                    </a:lnTo>
                    <a:lnTo>
                      <a:pt x="79" y="8"/>
                    </a:lnTo>
                    <a:lnTo>
                      <a:pt x="82" y="10"/>
                    </a:lnTo>
                    <a:lnTo>
                      <a:pt x="84" y="14"/>
                    </a:lnTo>
                    <a:lnTo>
                      <a:pt x="89" y="14"/>
                    </a:lnTo>
                    <a:lnTo>
                      <a:pt x="92" y="14"/>
                    </a:lnTo>
                    <a:lnTo>
                      <a:pt x="96" y="10"/>
                    </a:lnTo>
                    <a:lnTo>
                      <a:pt x="98" y="14"/>
                    </a:lnTo>
                    <a:lnTo>
                      <a:pt x="101" y="14"/>
                    </a:lnTo>
                    <a:lnTo>
                      <a:pt x="105" y="14"/>
                    </a:lnTo>
                    <a:lnTo>
                      <a:pt x="105" y="15"/>
                    </a:lnTo>
                    <a:lnTo>
                      <a:pt x="103" y="20"/>
                    </a:lnTo>
                    <a:lnTo>
                      <a:pt x="105" y="24"/>
                    </a:lnTo>
                    <a:lnTo>
                      <a:pt x="105" y="27"/>
                    </a:lnTo>
                    <a:lnTo>
                      <a:pt x="108" y="31"/>
                    </a:lnTo>
                    <a:lnTo>
                      <a:pt x="108" y="33"/>
                    </a:lnTo>
                    <a:lnTo>
                      <a:pt x="108" y="36"/>
                    </a:lnTo>
                    <a:lnTo>
                      <a:pt x="108" y="41"/>
                    </a:lnTo>
                    <a:lnTo>
                      <a:pt x="103" y="41"/>
                    </a:lnTo>
                    <a:lnTo>
                      <a:pt x="98" y="50"/>
                    </a:lnTo>
                    <a:lnTo>
                      <a:pt x="98" y="53"/>
                    </a:lnTo>
                    <a:lnTo>
                      <a:pt x="96" y="57"/>
                    </a:lnTo>
                    <a:lnTo>
                      <a:pt x="96" y="59"/>
                    </a:lnTo>
                    <a:lnTo>
                      <a:pt x="94" y="62"/>
                    </a:lnTo>
                    <a:lnTo>
                      <a:pt x="96" y="69"/>
                    </a:lnTo>
                    <a:lnTo>
                      <a:pt x="94" y="71"/>
                    </a:lnTo>
                    <a:lnTo>
                      <a:pt x="94" y="73"/>
                    </a:lnTo>
                    <a:lnTo>
                      <a:pt x="96" y="74"/>
                    </a:lnTo>
                    <a:lnTo>
                      <a:pt x="98" y="81"/>
                    </a:lnTo>
                    <a:lnTo>
                      <a:pt x="101" y="85"/>
                    </a:lnTo>
                    <a:lnTo>
                      <a:pt x="103" y="85"/>
                    </a:lnTo>
                    <a:lnTo>
                      <a:pt x="105" y="88"/>
                    </a:lnTo>
                    <a:lnTo>
                      <a:pt x="105" y="93"/>
                    </a:lnTo>
                    <a:lnTo>
                      <a:pt x="101" y="93"/>
                    </a:lnTo>
                    <a:lnTo>
                      <a:pt x="98" y="93"/>
                    </a:lnTo>
                    <a:lnTo>
                      <a:pt x="98" y="95"/>
                    </a:lnTo>
                    <a:lnTo>
                      <a:pt x="94" y="90"/>
                    </a:lnTo>
                    <a:lnTo>
                      <a:pt x="92" y="92"/>
                    </a:lnTo>
                    <a:lnTo>
                      <a:pt x="92" y="95"/>
                    </a:lnTo>
                    <a:lnTo>
                      <a:pt x="84" y="92"/>
                    </a:lnTo>
                    <a:lnTo>
                      <a:pt x="75" y="95"/>
                    </a:lnTo>
                    <a:lnTo>
                      <a:pt x="52" y="95"/>
                    </a:lnTo>
                    <a:lnTo>
                      <a:pt x="46" y="95"/>
                    </a:lnTo>
                    <a:lnTo>
                      <a:pt x="46" y="97"/>
                    </a:lnTo>
                    <a:lnTo>
                      <a:pt x="33" y="102"/>
                    </a:lnTo>
                    <a:lnTo>
                      <a:pt x="32" y="102"/>
                    </a:lnTo>
                    <a:lnTo>
                      <a:pt x="28" y="102"/>
                    </a:lnTo>
                    <a:lnTo>
                      <a:pt x="23" y="107"/>
                    </a:lnTo>
                    <a:lnTo>
                      <a:pt x="19" y="107"/>
                    </a:lnTo>
                    <a:lnTo>
                      <a:pt x="19" y="107"/>
                    </a:lnTo>
                    <a:lnTo>
                      <a:pt x="19" y="10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29" name="Freeform 122">
                <a:extLst>
                  <a:ext uri="{FF2B5EF4-FFF2-40B4-BE49-F238E27FC236}">
                    <a16:creationId xmlns:a16="http://schemas.microsoft.com/office/drawing/2014/main" id="{66594CB7-95A4-7D31-9C9C-568F717EEF00}"/>
                  </a:ext>
                </a:extLst>
              </p:cNvPr>
              <p:cNvSpPr>
                <a:spLocks/>
              </p:cNvSpPr>
              <p:nvPr/>
            </p:nvSpPr>
            <p:spPr bwMode="auto">
              <a:xfrm>
                <a:off x="4376715" y="3957634"/>
                <a:ext cx="115888" cy="176214"/>
              </a:xfrm>
              <a:custGeom>
                <a:avLst/>
                <a:gdLst/>
                <a:ahLst/>
                <a:cxnLst>
                  <a:cxn ang="0">
                    <a:pos x="4" y="106"/>
                  </a:cxn>
                  <a:cxn ang="0">
                    <a:pos x="13" y="106"/>
                  </a:cxn>
                  <a:cxn ang="0">
                    <a:pos x="9" y="97"/>
                  </a:cxn>
                  <a:cxn ang="0">
                    <a:pos x="4" y="92"/>
                  </a:cxn>
                  <a:cxn ang="0">
                    <a:pos x="0" y="83"/>
                  </a:cxn>
                  <a:cxn ang="0">
                    <a:pos x="4" y="82"/>
                  </a:cxn>
                  <a:cxn ang="0">
                    <a:pos x="4" y="71"/>
                  </a:cxn>
                  <a:cxn ang="0">
                    <a:pos x="4" y="64"/>
                  </a:cxn>
                  <a:cxn ang="0">
                    <a:pos x="9" y="52"/>
                  </a:cxn>
                  <a:cxn ang="0">
                    <a:pos x="14" y="47"/>
                  </a:cxn>
                  <a:cxn ang="0">
                    <a:pos x="14" y="40"/>
                  </a:cxn>
                  <a:cxn ang="0">
                    <a:pos x="13" y="33"/>
                  </a:cxn>
                  <a:cxn ang="0">
                    <a:pos x="13" y="24"/>
                  </a:cxn>
                  <a:cxn ang="0">
                    <a:pos x="9" y="14"/>
                  </a:cxn>
                  <a:cxn ang="0">
                    <a:pos x="7" y="7"/>
                  </a:cxn>
                  <a:cxn ang="0">
                    <a:pos x="13" y="2"/>
                  </a:cxn>
                  <a:cxn ang="0">
                    <a:pos x="27" y="2"/>
                  </a:cxn>
                  <a:cxn ang="0">
                    <a:pos x="42" y="0"/>
                  </a:cxn>
                  <a:cxn ang="0">
                    <a:pos x="51" y="0"/>
                  </a:cxn>
                  <a:cxn ang="0">
                    <a:pos x="53" y="3"/>
                  </a:cxn>
                  <a:cxn ang="0">
                    <a:pos x="54" y="9"/>
                  </a:cxn>
                  <a:cxn ang="0">
                    <a:pos x="61" y="14"/>
                  </a:cxn>
                  <a:cxn ang="0">
                    <a:pos x="63" y="19"/>
                  </a:cxn>
                  <a:cxn ang="0">
                    <a:pos x="65" y="28"/>
                  </a:cxn>
                  <a:cxn ang="0">
                    <a:pos x="65" y="35"/>
                  </a:cxn>
                  <a:cxn ang="0">
                    <a:pos x="65" y="40"/>
                  </a:cxn>
                  <a:cxn ang="0">
                    <a:pos x="68" y="45"/>
                  </a:cxn>
                  <a:cxn ang="0">
                    <a:pos x="68" y="50"/>
                  </a:cxn>
                  <a:cxn ang="0">
                    <a:pos x="68" y="59"/>
                  </a:cxn>
                  <a:cxn ang="0">
                    <a:pos x="65" y="71"/>
                  </a:cxn>
                  <a:cxn ang="0">
                    <a:pos x="65" y="78"/>
                  </a:cxn>
                  <a:cxn ang="0">
                    <a:pos x="68" y="87"/>
                  </a:cxn>
                  <a:cxn ang="0">
                    <a:pos x="72" y="89"/>
                  </a:cxn>
                  <a:cxn ang="0">
                    <a:pos x="65" y="94"/>
                  </a:cxn>
                  <a:cxn ang="0">
                    <a:pos x="46" y="106"/>
                  </a:cxn>
                  <a:cxn ang="0">
                    <a:pos x="21" y="111"/>
                  </a:cxn>
                  <a:cxn ang="0">
                    <a:pos x="4" y="109"/>
                  </a:cxn>
                  <a:cxn ang="0">
                    <a:pos x="4" y="106"/>
                  </a:cxn>
                </a:cxnLst>
                <a:rect l="0" t="0" r="r" b="b"/>
                <a:pathLst>
                  <a:path w="73" h="111">
                    <a:moveTo>
                      <a:pt x="4" y="106"/>
                    </a:moveTo>
                    <a:lnTo>
                      <a:pt x="4" y="106"/>
                    </a:lnTo>
                    <a:lnTo>
                      <a:pt x="9" y="106"/>
                    </a:lnTo>
                    <a:lnTo>
                      <a:pt x="13" y="106"/>
                    </a:lnTo>
                    <a:lnTo>
                      <a:pt x="13" y="101"/>
                    </a:lnTo>
                    <a:lnTo>
                      <a:pt x="9" y="97"/>
                    </a:lnTo>
                    <a:lnTo>
                      <a:pt x="7" y="96"/>
                    </a:lnTo>
                    <a:lnTo>
                      <a:pt x="4" y="92"/>
                    </a:lnTo>
                    <a:lnTo>
                      <a:pt x="4" y="87"/>
                    </a:lnTo>
                    <a:lnTo>
                      <a:pt x="0" y="83"/>
                    </a:lnTo>
                    <a:lnTo>
                      <a:pt x="0" y="83"/>
                    </a:lnTo>
                    <a:lnTo>
                      <a:pt x="4" y="82"/>
                    </a:lnTo>
                    <a:lnTo>
                      <a:pt x="0" y="73"/>
                    </a:lnTo>
                    <a:lnTo>
                      <a:pt x="4" y="71"/>
                    </a:lnTo>
                    <a:lnTo>
                      <a:pt x="4" y="68"/>
                    </a:lnTo>
                    <a:lnTo>
                      <a:pt x="4" y="64"/>
                    </a:lnTo>
                    <a:lnTo>
                      <a:pt x="4" y="61"/>
                    </a:lnTo>
                    <a:lnTo>
                      <a:pt x="9" y="52"/>
                    </a:lnTo>
                    <a:lnTo>
                      <a:pt x="14" y="50"/>
                    </a:lnTo>
                    <a:lnTo>
                      <a:pt x="14" y="47"/>
                    </a:lnTo>
                    <a:lnTo>
                      <a:pt x="14" y="43"/>
                    </a:lnTo>
                    <a:lnTo>
                      <a:pt x="14" y="40"/>
                    </a:lnTo>
                    <a:lnTo>
                      <a:pt x="13" y="36"/>
                    </a:lnTo>
                    <a:lnTo>
                      <a:pt x="13" y="33"/>
                    </a:lnTo>
                    <a:lnTo>
                      <a:pt x="9" y="29"/>
                    </a:lnTo>
                    <a:lnTo>
                      <a:pt x="13" y="24"/>
                    </a:lnTo>
                    <a:lnTo>
                      <a:pt x="13" y="19"/>
                    </a:lnTo>
                    <a:lnTo>
                      <a:pt x="9" y="14"/>
                    </a:lnTo>
                    <a:lnTo>
                      <a:pt x="7" y="12"/>
                    </a:lnTo>
                    <a:lnTo>
                      <a:pt x="7" y="7"/>
                    </a:lnTo>
                    <a:lnTo>
                      <a:pt x="7" y="2"/>
                    </a:lnTo>
                    <a:lnTo>
                      <a:pt x="13" y="2"/>
                    </a:lnTo>
                    <a:lnTo>
                      <a:pt x="25" y="2"/>
                    </a:lnTo>
                    <a:lnTo>
                      <a:pt x="27" y="2"/>
                    </a:lnTo>
                    <a:lnTo>
                      <a:pt x="37" y="2"/>
                    </a:lnTo>
                    <a:lnTo>
                      <a:pt x="42" y="0"/>
                    </a:lnTo>
                    <a:lnTo>
                      <a:pt x="46" y="0"/>
                    </a:lnTo>
                    <a:lnTo>
                      <a:pt x="51" y="0"/>
                    </a:lnTo>
                    <a:lnTo>
                      <a:pt x="51" y="0"/>
                    </a:lnTo>
                    <a:lnTo>
                      <a:pt x="53" y="3"/>
                    </a:lnTo>
                    <a:lnTo>
                      <a:pt x="54" y="5"/>
                    </a:lnTo>
                    <a:lnTo>
                      <a:pt x="54" y="9"/>
                    </a:lnTo>
                    <a:lnTo>
                      <a:pt x="60" y="12"/>
                    </a:lnTo>
                    <a:lnTo>
                      <a:pt x="61" y="14"/>
                    </a:lnTo>
                    <a:lnTo>
                      <a:pt x="65" y="17"/>
                    </a:lnTo>
                    <a:lnTo>
                      <a:pt x="63" y="19"/>
                    </a:lnTo>
                    <a:lnTo>
                      <a:pt x="63" y="28"/>
                    </a:lnTo>
                    <a:lnTo>
                      <a:pt x="65" y="28"/>
                    </a:lnTo>
                    <a:lnTo>
                      <a:pt x="65" y="28"/>
                    </a:lnTo>
                    <a:lnTo>
                      <a:pt x="65" y="35"/>
                    </a:lnTo>
                    <a:lnTo>
                      <a:pt x="65" y="36"/>
                    </a:lnTo>
                    <a:lnTo>
                      <a:pt x="65" y="40"/>
                    </a:lnTo>
                    <a:lnTo>
                      <a:pt x="65" y="42"/>
                    </a:lnTo>
                    <a:lnTo>
                      <a:pt x="68" y="45"/>
                    </a:lnTo>
                    <a:lnTo>
                      <a:pt x="65" y="47"/>
                    </a:lnTo>
                    <a:lnTo>
                      <a:pt x="68" y="50"/>
                    </a:lnTo>
                    <a:lnTo>
                      <a:pt x="65" y="56"/>
                    </a:lnTo>
                    <a:lnTo>
                      <a:pt x="68" y="59"/>
                    </a:lnTo>
                    <a:lnTo>
                      <a:pt x="68" y="68"/>
                    </a:lnTo>
                    <a:lnTo>
                      <a:pt x="65" y="71"/>
                    </a:lnTo>
                    <a:lnTo>
                      <a:pt x="65" y="73"/>
                    </a:lnTo>
                    <a:lnTo>
                      <a:pt x="65" y="78"/>
                    </a:lnTo>
                    <a:lnTo>
                      <a:pt x="65" y="83"/>
                    </a:lnTo>
                    <a:lnTo>
                      <a:pt x="68" y="87"/>
                    </a:lnTo>
                    <a:lnTo>
                      <a:pt x="70" y="87"/>
                    </a:lnTo>
                    <a:lnTo>
                      <a:pt x="72" y="89"/>
                    </a:lnTo>
                    <a:lnTo>
                      <a:pt x="73" y="92"/>
                    </a:lnTo>
                    <a:lnTo>
                      <a:pt x="65" y="94"/>
                    </a:lnTo>
                    <a:lnTo>
                      <a:pt x="56" y="97"/>
                    </a:lnTo>
                    <a:lnTo>
                      <a:pt x="46" y="106"/>
                    </a:lnTo>
                    <a:lnTo>
                      <a:pt x="37" y="106"/>
                    </a:lnTo>
                    <a:lnTo>
                      <a:pt x="21" y="111"/>
                    </a:lnTo>
                    <a:lnTo>
                      <a:pt x="14" y="109"/>
                    </a:lnTo>
                    <a:lnTo>
                      <a:pt x="4" y="109"/>
                    </a:lnTo>
                    <a:lnTo>
                      <a:pt x="4" y="106"/>
                    </a:lnTo>
                    <a:lnTo>
                      <a:pt x="4" y="106"/>
                    </a:lnTo>
                    <a:lnTo>
                      <a:pt x="4" y="10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30" name="Freeform 123">
                <a:extLst>
                  <a:ext uri="{FF2B5EF4-FFF2-40B4-BE49-F238E27FC236}">
                    <a16:creationId xmlns:a16="http://schemas.microsoft.com/office/drawing/2014/main" id="{FF3B886A-F5D6-CB59-F4DE-5FFDE92D6A7D}"/>
                  </a:ext>
                </a:extLst>
              </p:cNvPr>
              <p:cNvSpPr>
                <a:spLocks/>
              </p:cNvSpPr>
              <p:nvPr/>
            </p:nvSpPr>
            <p:spPr bwMode="auto">
              <a:xfrm>
                <a:off x="4454501" y="3957634"/>
                <a:ext cx="55562" cy="146049"/>
              </a:xfrm>
              <a:custGeom>
                <a:avLst/>
                <a:gdLst/>
                <a:ahLst/>
                <a:cxnLst>
                  <a:cxn ang="0">
                    <a:pos x="21" y="3"/>
                  </a:cxn>
                  <a:cxn ang="0">
                    <a:pos x="4" y="0"/>
                  </a:cxn>
                  <a:cxn ang="0">
                    <a:pos x="0" y="0"/>
                  </a:cxn>
                  <a:cxn ang="0">
                    <a:pos x="4" y="3"/>
                  </a:cxn>
                  <a:cxn ang="0">
                    <a:pos x="4" y="5"/>
                  </a:cxn>
                  <a:cxn ang="0">
                    <a:pos x="4" y="9"/>
                  </a:cxn>
                  <a:cxn ang="0">
                    <a:pos x="9" y="12"/>
                  </a:cxn>
                  <a:cxn ang="0">
                    <a:pos x="11" y="14"/>
                  </a:cxn>
                  <a:cxn ang="0">
                    <a:pos x="14" y="17"/>
                  </a:cxn>
                  <a:cxn ang="0">
                    <a:pos x="12" y="19"/>
                  </a:cxn>
                  <a:cxn ang="0">
                    <a:pos x="12" y="28"/>
                  </a:cxn>
                  <a:cxn ang="0">
                    <a:pos x="14" y="28"/>
                  </a:cxn>
                  <a:cxn ang="0">
                    <a:pos x="14" y="28"/>
                  </a:cxn>
                  <a:cxn ang="0">
                    <a:pos x="14" y="35"/>
                  </a:cxn>
                  <a:cxn ang="0">
                    <a:pos x="14" y="36"/>
                  </a:cxn>
                  <a:cxn ang="0">
                    <a:pos x="14" y="40"/>
                  </a:cxn>
                  <a:cxn ang="0">
                    <a:pos x="14" y="42"/>
                  </a:cxn>
                  <a:cxn ang="0">
                    <a:pos x="17" y="45"/>
                  </a:cxn>
                  <a:cxn ang="0">
                    <a:pos x="14" y="47"/>
                  </a:cxn>
                  <a:cxn ang="0">
                    <a:pos x="17" y="50"/>
                  </a:cxn>
                  <a:cxn ang="0">
                    <a:pos x="14" y="54"/>
                  </a:cxn>
                  <a:cxn ang="0">
                    <a:pos x="17" y="59"/>
                  </a:cxn>
                  <a:cxn ang="0">
                    <a:pos x="17" y="68"/>
                  </a:cxn>
                  <a:cxn ang="0">
                    <a:pos x="14" y="69"/>
                  </a:cxn>
                  <a:cxn ang="0">
                    <a:pos x="14" y="73"/>
                  </a:cxn>
                  <a:cxn ang="0">
                    <a:pos x="14" y="78"/>
                  </a:cxn>
                  <a:cxn ang="0">
                    <a:pos x="14" y="82"/>
                  </a:cxn>
                  <a:cxn ang="0">
                    <a:pos x="17" y="87"/>
                  </a:cxn>
                  <a:cxn ang="0">
                    <a:pos x="19" y="87"/>
                  </a:cxn>
                  <a:cxn ang="0">
                    <a:pos x="21" y="89"/>
                  </a:cxn>
                  <a:cxn ang="0">
                    <a:pos x="23" y="92"/>
                  </a:cxn>
                  <a:cxn ang="0">
                    <a:pos x="23" y="92"/>
                  </a:cxn>
                  <a:cxn ang="0">
                    <a:pos x="33" y="85"/>
                  </a:cxn>
                  <a:cxn ang="0">
                    <a:pos x="35" y="85"/>
                  </a:cxn>
                  <a:cxn ang="0">
                    <a:pos x="35" y="82"/>
                  </a:cxn>
                  <a:cxn ang="0">
                    <a:pos x="33" y="78"/>
                  </a:cxn>
                  <a:cxn ang="0">
                    <a:pos x="33" y="75"/>
                  </a:cxn>
                  <a:cxn ang="0">
                    <a:pos x="31" y="69"/>
                  </a:cxn>
                  <a:cxn ang="0">
                    <a:pos x="33" y="50"/>
                  </a:cxn>
                  <a:cxn ang="0">
                    <a:pos x="33" y="47"/>
                  </a:cxn>
                  <a:cxn ang="0">
                    <a:pos x="35" y="45"/>
                  </a:cxn>
                  <a:cxn ang="0">
                    <a:pos x="35" y="40"/>
                  </a:cxn>
                  <a:cxn ang="0">
                    <a:pos x="33" y="38"/>
                  </a:cxn>
                  <a:cxn ang="0">
                    <a:pos x="33" y="33"/>
                  </a:cxn>
                  <a:cxn ang="0">
                    <a:pos x="31" y="24"/>
                  </a:cxn>
                  <a:cxn ang="0">
                    <a:pos x="28" y="17"/>
                  </a:cxn>
                  <a:cxn ang="0">
                    <a:pos x="26" y="16"/>
                  </a:cxn>
                  <a:cxn ang="0">
                    <a:pos x="26" y="14"/>
                  </a:cxn>
                  <a:cxn ang="0">
                    <a:pos x="21" y="10"/>
                  </a:cxn>
                  <a:cxn ang="0">
                    <a:pos x="19" y="5"/>
                  </a:cxn>
                  <a:cxn ang="0">
                    <a:pos x="21" y="3"/>
                  </a:cxn>
                  <a:cxn ang="0">
                    <a:pos x="21" y="3"/>
                  </a:cxn>
                  <a:cxn ang="0">
                    <a:pos x="21" y="3"/>
                  </a:cxn>
                </a:cxnLst>
                <a:rect l="0" t="0" r="r" b="b"/>
                <a:pathLst>
                  <a:path w="35" h="92">
                    <a:moveTo>
                      <a:pt x="21" y="3"/>
                    </a:moveTo>
                    <a:lnTo>
                      <a:pt x="4" y="0"/>
                    </a:lnTo>
                    <a:lnTo>
                      <a:pt x="0" y="0"/>
                    </a:lnTo>
                    <a:lnTo>
                      <a:pt x="4" y="3"/>
                    </a:lnTo>
                    <a:lnTo>
                      <a:pt x="4" y="5"/>
                    </a:lnTo>
                    <a:lnTo>
                      <a:pt x="4" y="9"/>
                    </a:lnTo>
                    <a:lnTo>
                      <a:pt x="9" y="12"/>
                    </a:lnTo>
                    <a:lnTo>
                      <a:pt x="11" y="14"/>
                    </a:lnTo>
                    <a:lnTo>
                      <a:pt x="14" y="17"/>
                    </a:lnTo>
                    <a:lnTo>
                      <a:pt x="12" y="19"/>
                    </a:lnTo>
                    <a:lnTo>
                      <a:pt x="12" y="28"/>
                    </a:lnTo>
                    <a:lnTo>
                      <a:pt x="14" y="28"/>
                    </a:lnTo>
                    <a:lnTo>
                      <a:pt x="14" y="28"/>
                    </a:lnTo>
                    <a:lnTo>
                      <a:pt x="14" y="35"/>
                    </a:lnTo>
                    <a:lnTo>
                      <a:pt x="14" y="36"/>
                    </a:lnTo>
                    <a:lnTo>
                      <a:pt x="14" y="40"/>
                    </a:lnTo>
                    <a:lnTo>
                      <a:pt x="14" y="42"/>
                    </a:lnTo>
                    <a:lnTo>
                      <a:pt x="17" y="45"/>
                    </a:lnTo>
                    <a:lnTo>
                      <a:pt x="14" y="47"/>
                    </a:lnTo>
                    <a:lnTo>
                      <a:pt x="17" y="50"/>
                    </a:lnTo>
                    <a:lnTo>
                      <a:pt x="14" y="54"/>
                    </a:lnTo>
                    <a:lnTo>
                      <a:pt x="17" y="59"/>
                    </a:lnTo>
                    <a:lnTo>
                      <a:pt x="17" y="68"/>
                    </a:lnTo>
                    <a:lnTo>
                      <a:pt x="14" y="69"/>
                    </a:lnTo>
                    <a:lnTo>
                      <a:pt x="14" y="73"/>
                    </a:lnTo>
                    <a:lnTo>
                      <a:pt x="14" y="78"/>
                    </a:lnTo>
                    <a:lnTo>
                      <a:pt x="14" y="82"/>
                    </a:lnTo>
                    <a:lnTo>
                      <a:pt x="17" y="87"/>
                    </a:lnTo>
                    <a:lnTo>
                      <a:pt x="19" y="87"/>
                    </a:lnTo>
                    <a:lnTo>
                      <a:pt x="21" y="89"/>
                    </a:lnTo>
                    <a:lnTo>
                      <a:pt x="23" y="92"/>
                    </a:lnTo>
                    <a:lnTo>
                      <a:pt x="23" y="92"/>
                    </a:lnTo>
                    <a:lnTo>
                      <a:pt x="33" y="85"/>
                    </a:lnTo>
                    <a:lnTo>
                      <a:pt x="35" y="85"/>
                    </a:lnTo>
                    <a:lnTo>
                      <a:pt x="35" y="82"/>
                    </a:lnTo>
                    <a:lnTo>
                      <a:pt x="33" y="78"/>
                    </a:lnTo>
                    <a:lnTo>
                      <a:pt x="33" y="75"/>
                    </a:lnTo>
                    <a:lnTo>
                      <a:pt x="31" y="69"/>
                    </a:lnTo>
                    <a:lnTo>
                      <a:pt x="33" y="50"/>
                    </a:lnTo>
                    <a:lnTo>
                      <a:pt x="33" y="47"/>
                    </a:lnTo>
                    <a:lnTo>
                      <a:pt x="35" y="45"/>
                    </a:lnTo>
                    <a:lnTo>
                      <a:pt x="35" y="40"/>
                    </a:lnTo>
                    <a:lnTo>
                      <a:pt x="33" y="38"/>
                    </a:lnTo>
                    <a:lnTo>
                      <a:pt x="33" y="33"/>
                    </a:lnTo>
                    <a:lnTo>
                      <a:pt x="31" y="24"/>
                    </a:lnTo>
                    <a:lnTo>
                      <a:pt x="28" y="17"/>
                    </a:lnTo>
                    <a:lnTo>
                      <a:pt x="26" y="16"/>
                    </a:lnTo>
                    <a:lnTo>
                      <a:pt x="26" y="14"/>
                    </a:lnTo>
                    <a:lnTo>
                      <a:pt x="21" y="10"/>
                    </a:lnTo>
                    <a:lnTo>
                      <a:pt x="19" y="5"/>
                    </a:lnTo>
                    <a:lnTo>
                      <a:pt x="21" y="3"/>
                    </a:lnTo>
                    <a:lnTo>
                      <a:pt x="21" y="3"/>
                    </a:lnTo>
                    <a:lnTo>
                      <a:pt x="21" y="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31" name="Freeform 124">
                <a:extLst>
                  <a:ext uri="{FF2B5EF4-FFF2-40B4-BE49-F238E27FC236}">
                    <a16:creationId xmlns:a16="http://schemas.microsoft.com/office/drawing/2014/main" id="{5FD279D4-EC92-2631-6BEE-708FB653095E}"/>
                  </a:ext>
                </a:extLst>
              </p:cNvPr>
              <p:cNvSpPr>
                <a:spLocks/>
              </p:cNvSpPr>
              <p:nvPr/>
            </p:nvSpPr>
            <p:spPr bwMode="auto">
              <a:xfrm>
                <a:off x="4487838" y="3919535"/>
                <a:ext cx="82549" cy="176214"/>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32" name="Freeform 125">
                <a:extLst>
                  <a:ext uri="{FF2B5EF4-FFF2-40B4-BE49-F238E27FC236}">
                    <a16:creationId xmlns:a16="http://schemas.microsoft.com/office/drawing/2014/main" id="{13609D8F-82F1-D375-43C7-F91EC95CFBAD}"/>
                  </a:ext>
                </a:extLst>
              </p:cNvPr>
              <p:cNvSpPr>
                <a:spLocks/>
              </p:cNvSpPr>
              <p:nvPr/>
            </p:nvSpPr>
            <p:spPr bwMode="auto">
              <a:xfrm>
                <a:off x="4487838" y="3919535"/>
                <a:ext cx="82549" cy="176214"/>
              </a:xfrm>
              <a:custGeom>
                <a:avLst/>
                <a:gdLst/>
                <a:ahLst/>
                <a:cxnLst>
                  <a:cxn ang="0">
                    <a:pos x="26" y="8"/>
                  </a:cxn>
                  <a:cxn ang="0">
                    <a:pos x="19" y="13"/>
                  </a:cxn>
                  <a:cxn ang="0">
                    <a:pos x="10" y="15"/>
                  </a:cxn>
                  <a:cxn ang="0">
                    <a:pos x="7" y="20"/>
                  </a:cxn>
                  <a:cxn ang="0">
                    <a:pos x="7" y="26"/>
                  </a:cxn>
                  <a:cxn ang="0">
                    <a:pos x="0" y="29"/>
                  </a:cxn>
                  <a:cxn ang="0">
                    <a:pos x="7" y="38"/>
                  </a:cxn>
                  <a:cxn ang="0">
                    <a:pos x="9" y="41"/>
                  </a:cxn>
                  <a:cxn ang="0">
                    <a:pos x="14" y="57"/>
                  </a:cxn>
                  <a:cxn ang="0">
                    <a:pos x="16" y="64"/>
                  </a:cxn>
                  <a:cxn ang="0">
                    <a:pos x="14" y="71"/>
                  </a:cxn>
                  <a:cxn ang="0">
                    <a:pos x="12" y="93"/>
                  </a:cxn>
                  <a:cxn ang="0">
                    <a:pos x="14" y="102"/>
                  </a:cxn>
                  <a:cxn ang="0">
                    <a:pos x="16" y="109"/>
                  </a:cxn>
                  <a:cxn ang="0">
                    <a:pos x="33" y="106"/>
                  </a:cxn>
                  <a:cxn ang="0">
                    <a:pos x="33" y="102"/>
                  </a:cxn>
                  <a:cxn ang="0">
                    <a:pos x="33" y="92"/>
                  </a:cxn>
                  <a:cxn ang="0">
                    <a:pos x="33" y="83"/>
                  </a:cxn>
                  <a:cxn ang="0">
                    <a:pos x="33" y="80"/>
                  </a:cxn>
                  <a:cxn ang="0">
                    <a:pos x="33" y="76"/>
                  </a:cxn>
                  <a:cxn ang="0">
                    <a:pos x="33" y="71"/>
                  </a:cxn>
                  <a:cxn ang="0">
                    <a:pos x="33" y="66"/>
                  </a:cxn>
                  <a:cxn ang="0">
                    <a:pos x="35" y="60"/>
                  </a:cxn>
                  <a:cxn ang="0">
                    <a:pos x="38" y="59"/>
                  </a:cxn>
                  <a:cxn ang="0">
                    <a:pos x="42" y="53"/>
                  </a:cxn>
                  <a:cxn ang="0">
                    <a:pos x="45" y="48"/>
                  </a:cxn>
                  <a:cxn ang="0">
                    <a:pos x="49" y="47"/>
                  </a:cxn>
                  <a:cxn ang="0">
                    <a:pos x="49" y="40"/>
                  </a:cxn>
                  <a:cxn ang="0">
                    <a:pos x="49" y="36"/>
                  </a:cxn>
                  <a:cxn ang="0">
                    <a:pos x="52" y="34"/>
                  </a:cxn>
                  <a:cxn ang="0">
                    <a:pos x="52" y="26"/>
                  </a:cxn>
                  <a:cxn ang="0">
                    <a:pos x="47" y="19"/>
                  </a:cxn>
                  <a:cxn ang="0">
                    <a:pos x="49" y="13"/>
                  </a:cxn>
                  <a:cxn ang="0">
                    <a:pos x="40" y="8"/>
                  </a:cxn>
                  <a:cxn ang="0">
                    <a:pos x="31" y="0"/>
                  </a:cxn>
                  <a:cxn ang="0">
                    <a:pos x="29" y="3"/>
                  </a:cxn>
                  <a:cxn ang="0">
                    <a:pos x="26" y="7"/>
                  </a:cxn>
                  <a:cxn ang="0">
                    <a:pos x="26" y="7"/>
                  </a:cxn>
                </a:cxnLst>
                <a:rect l="0" t="0" r="r" b="b"/>
                <a:pathLst>
                  <a:path w="52" h="111">
                    <a:moveTo>
                      <a:pt x="26" y="7"/>
                    </a:moveTo>
                    <a:lnTo>
                      <a:pt x="26" y="8"/>
                    </a:lnTo>
                    <a:lnTo>
                      <a:pt x="23" y="13"/>
                    </a:lnTo>
                    <a:lnTo>
                      <a:pt x="19" y="13"/>
                    </a:lnTo>
                    <a:lnTo>
                      <a:pt x="12" y="15"/>
                    </a:lnTo>
                    <a:lnTo>
                      <a:pt x="10" y="15"/>
                    </a:lnTo>
                    <a:lnTo>
                      <a:pt x="7" y="17"/>
                    </a:lnTo>
                    <a:lnTo>
                      <a:pt x="7" y="20"/>
                    </a:lnTo>
                    <a:lnTo>
                      <a:pt x="7" y="22"/>
                    </a:lnTo>
                    <a:lnTo>
                      <a:pt x="7" y="26"/>
                    </a:lnTo>
                    <a:lnTo>
                      <a:pt x="2" y="26"/>
                    </a:lnTo>
                    <a:lnTo>
                      <a:pt x="0" y="29"/>
                    </a:lnTo>
                    <a:lnTo>
                      <a:pt x="2" y="34"/>
                    </a:lnTo>
                    <a:lnTo>
                      <a:pt x="7" y="38"/>
                    </a:lnTo>
                    <a:lnTo>
                      <a:pt x="7" y="40"/>
                    </a:lnTo>
                    <a:lnTo>
                      <a:pt x="9" y="41"/>
                    </a:lnTo>
                    <a:lnTo>
                      <a:pt x="12" y="48"/>
                    </a:lnTo>
                    <a:lnTo>
                      <a:pt x="14" y="57"/>
                    </a:lnTo>
                    <a:lnTo>
                      <a:pt x="14" y="62"/>
                    </a:lnTo>
                    <a:lnTo>
                      <a:pt x="16" y="64"/>
                    </a:lnTo>
                    <a:lnTo>
                      <a:pt x="16" y="69"/>
                    </a:lnTo>
                    <a:lnTo>
                      <a:pt x="14" y="71"/>
                    </a:lnTo>
                    <a:lnTo>
                      <a:pt x="14" y="74"/>
                    </a:lnTo>
                    <a:lnTo>
                      <a:pt x="12" y="93"/>
                    </a:lnTo>
                    <a:lnTo>
                      <a:pt x="14" y="99"/>
                    </a:lnTo>
                    <a:lnTo>
                      <a:pt x="14" y="102"/>
                    </a:lnTo>
                    <a:lnTo>
                      <a:pt x="16" y="106"/>
                    </a:lnTo>
                    <a:lnTo>
                      <a:pt x="16" y="109"/>
                    </a:lnTo>
                    <a:lnTo>
                      <a:pt x="23" y="111"/>
                    </a:lnTo>
                    <a:lnTo>
                      <a:pt x="33" y="106"/>
                    </a:lnTo>
                    <a:lnTo>
                      <a:pt x="33" y="106"/>
                    </a:lnTo>
                    <a:lnTo>
                      <a:pt x="33" y="102"/>
                    </a:lnTo>
                    <a:lnTo>
                      <a:pt x="35" y="95"/>
                    </a:lnTo>
                    <a:lnTo>
                      <a:pt x="33" y="92"/>
                    </a:lnTo>
                    <a:lnTo>
                      <a:pt x="33" y="90"/>
                    </a:lnTo>
                    <a:lnTo>
                      <a:pt x="33" y="83"/>
                    </a:lnTo>
                    <a:lnTo>
                      <a:pt x="33" y="80"/>
                    </a:lnTo>
                    <a:lnTo>
                      <a:pt x="33" y="80"/>
                    </a:lnTo>
                    <a:lnTo>
                      <a:pt x="33" y="76"/>
                    </a:lnTo>
                    <a:lnTo>
                      <a:pt x="33" y="76"/>
                    </a:lnTo>
                    <a:lnTo>
                      <a:pt x="33" y="71"/>
                    </a:lnTo>
                    <a:lnTo>
                      <a:pt x="33" y="71"/>
                    </a:lnTo>
                    <a:lnTo>
                      <a:pt x="33" y="67"/>
                    </a:lnTo>
                    <a:lnTo>
                      <a:pt x="33" y="66"/>
                    </a:lnTo>
                    <a:lnTo>
                      <a:pt x="33" y="62"/>
                    </a:lnTo>
                    <a:lnTo>
                      <a:pt x="35" y="60"/>
                    </a:lnTo>
                    <a:lnTo>
                      <a:pt x="36" y="59"/>
                    </a:lnTo>
                    <a:lnTo>
                      <a:pt x="38" y="59"/>
                    </a:lnTo>
                    <a:lnTo>
                      <a:pt x="40" y="57"/>
                    </a:lnTo>
                    <a:lnTo>
                      <a:pt x="42" y="53"/>
                    </a:lnTo>
                    <a:lnTo>
                      <a:pt x="45" y="52"/>
                    </a:lnTo>
                    <a:lnTo>
                      <a:pt x="45" y="48"/>
                    </a:lnTo>
                    <a:lnTo>
                      <a:pt x="49" y="47"/>
                    </a:lnTo>
                    <a:lnTo>
                      <a:pt x="49" y="47"/>
                    </a:lnTo>
                    <a:lnTo>
                      <a:pt x="52" y="45"/>
                    </a:lnTo>
                    <a:lnTo>
                      <a:pt x="49" y="40"/>
                    </a:lnTo>
                    <a:lnTo>
                      <a:pt x="49" y="40"/>
                    </a:lnTo>
                    <a:lnTo>
                      <a:pt x="49" y="36"/>
                    </a:lnTo>
                    <a:lnTo>
                      <a:pt x="52" y="36"/>
                    </a:lnTo>
                    <a:lnTo>
                      <a:pt x="52" y="34"/>
                    </a:lnTo>
                    <a:lnTo>
                      <a:pt x="52" y="29"/>
                    </a:lnTo>
                    <a:lnTo>
                      <a:pt x="52" y="26"/>
                    </a:lnTo>
                    <a:lnTo>
                      <a:pt x="47" y="20"/>
                    </a:lnTo>
                    <a:lnTo>
                      <a:pt x="47" y="19"/>
                    </a:lnTo>
                    <a:lnTo>
                      <a:pt x="47" y="13"/>
                    </a:lnTo>
                    <a:lnTo>
                      <a:pt x="49" y="13"/>
                    </a:lnTo>
                    <a:lnTo>
                      <a:pt x="43" y="8"/>
                    </a:lnTo>
                    <a:lnTo>
                      <a:pt x="40" y="8"/>
                    </a:lnTo>
                    <a:lnTo>
                      <a:pt x="36" y="3"/>
                    </a:lnTo>
                    <a:lnTo>
                      <a:pt x="31" y="0"/>
                    </a:lnTo>
                    <a:lnTo>
                      <a:pt x="29" y="3"/>
                    </a:lnTo>
                    <a:lnTo>
                      <a:pt x="29" y="3"/>
                    </a:lnTo>
                    <a:lnTo>
                      <a:pt x="26" y="7"/>
                    </a:lnTo>
                    <a:lnTo>
                      <a:pt x="26" y="7"/>
                    </a:lnTo>
                    <a:lnTo>
                      <a:pt x="26" y="7"/>
                    </a:lnTo>
                    <a:lnTo>
                      <a:pt x="26" y="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33" name="Freeform 126">
                <a:extLst>
                  <a:ext uri="{FF2B5EF4-FFF2-40B4-BE49-F238E27FC236}">
                    <a16:creationId xmlns:a16="http://schemas.microsoft.com/office/drawing/2014/main" id="{D4B0668C-6D3B-56B0-4474-3EB3403C75C0}"/>
                  </a:ext>
                </a:extLst>
              </p:cNvPr>
              <p:cNvSpPr>
                <a:spLocks noEditPoints="1"/>
              </p:cNvSpPr>
              <p:nvPr/>
            </p:nvSpPr>
            <p:spPr bwMode="auto">
              <a:xfrm>
                <a:off x="4787874" y="3606798"/>
                <a:ext cx="317499" cy="458788"/>
              </a:xfrm>
              <a:custGeom>
                <a:avLst/>
                <a:gdLst/>
                <a:ahLst/>
                <a:cxnLst>
                  <a:cxn ang="0">
                    <a:pos x="197" y="71"/>
                  </a:cxn>
                  <a:cxn ang="0">
                    <a:pos x="193" y="143"/>
                  </a:cxn>
                  <a:cxn ang="0">
                    <a:pos x="183" y="143"/>
                  </a:cxn>
                  <a:cxn ang="0">
                    <a:pos x="183" y="153"/>
                  </a:cxn>
                  <a:cxn ang="0">
                    <a:pos x="172" y="165"/>
                  </a:cxn>
                  <a:cxn ang="0">
                    <a:pos x="172" y="174"/>
                  </a:cxn>
                  <a:cxn ang="0">
                    <a:pos x="171" y="179"/>
                  </a:cxn>
                  <a:cxn ang="0">
                    <a:pos x="165" y="191"/>
                  </a:cxn>
                  <a:cxn ang="0">
                    <a:pos x="171" y="195"/>
                  </a:cxn>
                  <a:cxn ang="0">
                    <a:pos x="171" y="198"/>
                  </a:cxn>
                  <a:cxn ang="0">
                    <a:pos x="174" y="204"/>
                  </a:cxn>
                  <a:cxn ang="0">
                    <a:pos x="181" y="214"/>
                  </a:cxn>
                  <a:cxn ang="0">
                    <a:pos x="181" y="223"/>
                  </a:cxn>
                  <a:cxn ang="0">
                    <a:pos x="172" y="224"/>
                  </a:cxn>
                  <a:cxn ang="0">
                    <a:pos x="162" y="230"/>
                  </a:cxn>
                  <a:cxn ang="0">
                    <a:pos x="160" y="235"/>
                  </a:cxn>
                  <a:cxn ang="0">
                    <a:pos x="153" y="238"/>
                  </a:cxn>
                  <a:cxn ang="0">
                    <a:pos x="148" y="245"/>
                  </a:cxn>
                  <a:cxn ang="0">
                    <a:pos x="148" y="254"/>
                  </a:cxn>
                  <a:cxn ang="0">
                    <a:pos x="136" y="259"/>
                  </a:cxn>
                  <a:cxn ang="0">
                    <a:pos x="124" y="259"/>
                  </a:cxn>
                  <a:cxn ang="0">
                    <a:pos x="115" y="259"/>
                  </a:cxn>
                  <a:cxn ang="0">
                    <a:pos x="119" y="266"/>
                  </a:cxn>
                  <a:cxn ang="0">
                    <a:pos x="113" y="273"/>
                  </a:cxn>
                  <a:cxn ang="0">
                    <a:pos x="92" y="278"/>
                  </a:cxn>
                  <a:cxn ang="0">
                    <a:pos x="82" y="285"/>
                  </a:cxn>
                  <a:cxn ang="0">
                    <a:pos x="77" y="278"/>
                  </a:cxn>
                  <a:cxn ang="0">
                    <a:pos x="72" y="287"/>
                  </a:cxn>
                  <a:cxn ang="0">
                    <a:pos x="61" y="289"/>
                  </a:cxn>
                  <a:cxn ang="0">
                    <a:pos x="59" y="280"/>
                  </a:cxn>
                  <a:cxn ang="0">
                    <a:pos x="51" y="268"/>
                  </a:cxn>
                  <a:cxn ang="0">
                    <a:pos x="37" y="254"/>
                  </a:cxn>
                  <a:cxn ang="0">
                    <a:pos x="33" y="250"/>
                  </a:cxn>
                  <a:cxn ang="0">
                    <a:pos x="33" y="242"/>
                  </a:cxn>
                  <a:cxn ang="0">
                    <a:pos x="40" y="242"/>
                  </a:cxn>
                  <a:cxn ang="0">
                    <a:pos x="49" y="242"/>
                  </a:cxn>
                  <a:cxn ang="0">
                    <a:pos x="56" y="244"/>
                  </a:cxn>
                  <a:cxn ang="0">
                    <a:pos x="54" y="238"/>
                  </a:cxn>
                  <a:cxn ang="0">
                    <a:pos x="46" y="230"/>
                  </a:cxn>
                  <a:cxn ang="0">
                    <a:pos x="49" y="219"/>
                  </a:cxn>
                  <a:cxn ang="0">
                    <a:pos x="49" y="214"/>
                  </a:cxn>
                  <a:cxn ang="0">
                    <a:pos x="46" y="202"/>
                  </a:cxn>
                  <a:cxn ang="0">
                    <a:pos x="39" y="193"/>
                  </a:cxn>
                  <a:cxn ang="0">
                    <a:pos x="28" y="184"/>
                  </a:cxn>
                  <a:cxn ang="0">
                    <a:pos x="21" y="157"/>
                  </a:cxn>
                  <a:cxn ang="0">
                    <a:pos x="25" y="153"/>
                  </a:cxn>
                  <a:cxn ang="0">
                    <a:pos x="54" y="97"/>
                  </a:cxn>
                  <a:cxn ang="0">
                    <a:pos x="59" y="56"/>
                  </a:cxn>
                  <a:cxn ang="0">
                    <a:pos x="51" y="35"/>
                  </a:cxn>
                  <a:cxn ang="0">
                    <a:pos x="40" y="9"/>
                  </a:cxn>
                  <a:cxn ang="0">
                    <a:pos x="6" y="186"/>
                  </a:cxn>
                  <a:cxn ang="0">
                    <a:pos x="0" y="188"/>
                  </a:cxn>
                  <a:cxn ang="0">
                    <a:pos x="6" y="186"/>
                  </a:cxn>
                </a:cxnLst>
                <a:rect l="0" t="0" r="r" b="b"/>
                <a:pathLst>
                  <a:path w="200" h="289">
                    <a:moveTo>
                      <a:pt x="40" y="9"/>
                    </a:moveTo>
                    <a:lnTo>
                      <a:pt x="59" y="0"/>
                    </a:lnTo>
                    <a:lnTo>
                      <a:pt x="197" y="71"/>
                    </a:lnTo>
                    <a:lnTo>
                      <a:pt x="200" y="139"/>
                    </a:lnTo>
                    <a:lnTo>
                      <a:pt x="197" y="139"/>
                    </a:lnTo>
                    <a:lnTo>
                      <a:pt x="193" y="143"/>
                    </a:lnTo>
                    <a:lnTo>
                      <a:pt x="191" y="139"/>
                    </a:lnTo>
                    <a:lnTo>
                      <a:pt x="186" y="139"/>
                    </a:lnTo>
                    <a:lnTo>
                      <a:pt x="183" y="143"/>
                    </a:lnTo>
                    <a:lnTo>
                      <a:pt x="183" y="148"/>
                    </a:lnTo>
                    <a:lnTo>
                      <a:pt x="185" y="151"/>
                    </a:lnTo>
                    <a:lnTo>
                      <a:pt x="183" y="153"/>
                    </a:lnTo>
                    <a:lnTo>
                      <a:pt x="178" y="162"/>
                    </a:lnTo>
                    <a:lnTo>
                      <a:pt x="174" y="162"/>
                    </a:lnTo>
                    <a:lnTo>
                      <a:pt x="172" y="165"/>
                    </a:lnTo>
                    <a:lnTo>
                      <a:pt x="172" y="167"/>
                    </a:lnTo>
                    <a:lnTo>
                      <a:pt x="174" y="167"/>
                    </a:lnTo>
                    <a:lnTo>
                      <a:pt x="172" y="174"/>
                    </a:lnTo>
                    <a:lnTo>
                      <a:pt x="169" y="174"/>
                    </a:lnTo>
                    <a:lnTo>
                      <a:pt x="169" y="176"/>
                    </a:lnTo>
                    <a:lnTo>
                      <a:pt x="171" y="179"/>
                    </a:lnTo>
                    <a:lnTo>
                      <a:pt x="171" y="181"/>
                    </a:lnTo>
                    <a:lnTo>
                      <a:pt x="169" y="184"/>
                    </a:lnTo>
                    <a:lnTo>
                      <a:pt x="165" y="191"/>
                    </a:lnTo>
                    <a:lnTo>
                      <a:pt x="165" y="195"/>
                    </a:lnTo>
                    <a:lnTo>
                      <a:pt x="165" y="197"/>
                    </a:lnTo>
                    <a:lnTo>
                      <a:pt x="171" y="195"/>
                    </a:lnTo>
                    <a:lnTo>
                      <a:pt x="172" y="195"/>
                    </a:lnTo>
                    <a:lnTo>
                      <a:pt x="172" y="197"/>
                    </a:lnTo>
                    <a:lnTo>
                      <a:pt x="171" y="198"/>
                    </a:lnTo>
                    <a:lnTo>
                      <a:pt x="172" y="198"/>
                    </a:lnTo>
                    <a:lnTo>
                      <a:pt x="172" y="202"/>
                    </a:lnTo>
                    <a:lnTo>
                      <a:pt x="174" y="204"/>
                    </a:lnTo>
                    <a:lnTo>
                      <a:pt x="174" y="209"/>
                    </a:lnTo>
                    <a:lnTo>
                      <a:pt x="174" y="212"/>
                    </a:lnTo>
                    <a:lnTo>
                      <a:pt x="181" y="214"/>
                    </a:lnTo>
                    <a:lnTo>
                      <a:pt x="183" y="217"/>
                    </a:lnTo>
                    <a:lnTo>
                      <a:pt x="181" y="219"/>
                    </a:lnTo>
                    <a:lnTo>
                      <a:pt x="181" y="223"/>
                    </a:lnTo>
                    <a:lnTo>
                      <a:pt x="179" y="224"/>
                    </a:lnTo>
                    <a:lnTo>
                      <a:pt x="178" y="226"/>
                    </a:lnTo>
                    <a:lnTo>
                      <a:pt x="172" y="224"/>
                    </a:lnTo>
                    <a:lnTo>
                      <a:pt x="169" y="224"/>
                    </a:lnTo>
                    <a:lnTo>
                      <a:pt x="165" y="226"/>
                    </a:lnTo>
                    <a:lnTo>
                      <a:pt x="162" y="230"/>
                    </a:lnTo>
                    <a:lnTo>
                      <a:pt x="162" y="231"/>
                    </a:lnTo>
                    <a:lnTo>
                      <a:pt x="162" y="235"/>
                    </a:lnTo>
                    <a:lnTo>
                      <a:pt x="160" y="235"/>
                    </a:lnTo>
                    <a:lnTo>
                      <a:pt x="157" y="240"/>
                    </a:lnTo>
                    <a:lnTo>
                      <a:pt x="155" y="240"/>
                    </a:lnTo>
                    <a:lnTo>
                      <a:pt x="153" y="238"/>
                    </a:lnTo>
                    <a:lnTo>
                      <a:pt x="152" y="242"/>
                    </a:lnTo>
                    <a:lnTo>
                      <a:pt x="152" y="244"/>
                    </a:lnTo>
                    <a:lnTo>
                      <a:pt x="148" y="245"/>
                    </a:lnTo>
                    <a:lnTo>
                      <a:pt x="148" y="249"/>
                    </a:lnTo>
                    <a:lnTo>
                      <a:pt x="148" y="252"/>
                    </a:lnTo>
                    <a:lnTo>
                      <a:pt x="148" y="254"/>
                    </a:lnTo>
                    <a:lnTo>
                      <a:pt x="146" y="254"/>
                    </a:lnTo>
                    <a:lnTo>
                      <a:pt x="141" y="259"/>
                    </a:lnTo>
                    <a:lnTo>
                      <a:pt x="136" y="259"/>
                    </a:lnTo>
                    <a:lnTo>
                      <a:pt x="131" y="261"/>
                    </a:lnTo>
                    <a:lnTo>
                      <a:pt x="125" y="259"/>
                    </a:lnTo>
                    <a:lnTo>
                      <a:pt x="124" y="259"/>
                    </a:lnTo>
                    <a:lnTo>
                      <a:pt x="119" y="259"/>
                    </a:lnTo>
                    <a:lnTo>
                      <a:pt x="119" y="257"/>
                    </a:lnTo>
                    <a:lnTo>
                      <a:pt x="115" y="259"/>
                    </a:lnTo>
                    <a:lnTo>
                      <a:pt x="115" y="263"/>
                    </a:lnTo>
                    <a:lnTo>
                      <a:pt x="119" y="266"/>
                    </a:lnTo>
                    <a:lnTo>
                      <a:pt x="119" y="266"/>
                    </a:lnTo>
                    <a:lnTo>
                      <a:pt x="119" y="268"/>
                    </a:lnTo>
                    <a:lnTo>
                      <a:pt x="115" y="271"/>
                    </a:lnTo>
                    <a:lnTo>
                      <a:pt x="113" y="273"/>
                    </a:lnTo>
                    <a:lnTo>
                      <a:pt x="106" y="273"/>
                    </a:lnTo>
                    <a:lnTo>
                      <a:pt x="98" y="277"/>
                    </a:lnTo>
                    <a:lnTo>
                      <a:pt x="92" y="278"/>
                    </a:lnTo>
                    <a:lnTo>
                      <a:pt x="87" y="282"/>
                    </a:lnTo>
                    <a:lnTo>
                      <a:pt x="84" y="285"/>
                    </a:lnTo>
                    <a:lnTo>
                      <a:pt x="82" y="285"/>
                    </a:lnTo>
                    <a:lnTo>
                      <a:pt x="79" y="283"/>
                    </a:lnTo>
                    <a:lnTo>
                      <a:pt x="79" y="280"/>
                    </a:lnTo>
                    <a:lnTo>
                      <a:pt x="77" y="278"/>
                    </a:lnTo>
                    <a:lnTo>
                      <a:pt x="75" y="280"/>
                    </a:lnTo>
                    <a:lnTo>
                      <a:pt x="75" y="283"/>
                    </a:lnTo>
                    <a:lnTo>
                      <a:pt x="72" y="287"/>
                    </a:lnTo>
                    <a:lnTo>
                      <a:pt x="68" y="287"/>
                    </a:lnTo>
                    <a:lnTo>
                      <a:pt x="65" y="289"/>
                    </a:lnTo>
                    <a:lnTo>
                      <a:pt x="61" y="289"/>
                    </a:lnTo>
                    <a:lnTo>
                      <a:pt x="61" y="285"/>
                    </a:lnTo>
                    <a:lnTo>
                      <a:pt x="59" y="282"/>
                    </a:lnTo>
                    <a:lnTo>
                      <a:pt x="59" y="280"/>
                    </a:lnTo>
                    <a:lnTo>
                      <a:pt x="56" y="275"/>
                    </a:lnTo>
                    <a:lnTo>
                      <a:pt x="54" y="270"/>
                    </a:lnTo>
                    <a:lnTo>
                      <a:pt x="51" y="268"/>
                    </a:lnTo>
                    <a:lnTo>
                      <a:pt x="46" y="263"/>
                    </a:lnTo>
                    <a:lnTo>
                      <a:pt x="39" y="254"/>
                    </a:lnTo>
                    <a:lnTo>
                      <a:pt x="37" y="254"/>
                    </a:lnTo>
                    <a:lnTo>
                      <a:pt x="37" y="254"/>
                    </a:lnTo>
                    <a:lnTo>
                      <a:pt x="33" y="252"/>
                    </a:lnTo>
                    <a:lnTo>
                      <a:pt x="33" y="250"/>
                    </a:lnTo>
                    <a:lnTo>
                      <a:pt x="33" y="247"/>
                    </a:lnTo>
                    <a:lnTo>
                      <a:pt x="33" y="245"/>
                    </a:lnTo>
                    <a:lnTo>
                      <a:pt x="33" y="242"/>
                    </a:lnTo>
                    <a:lnTo>
                      <a:pt x="37" y="242"/>
                    </a:lnTo>
                    <a:lnTo>
                      <a:pt x="39" y="242"/>
                    </a:lnTo>
                    <a:lnTo>
                      <a:pt x="40" y="242"/>
                    </a:lnTo>
                    <a:lnTo>
                      <a:pt x="44" y="242"/>
                    </a:lnTo>
                    <a:lnTo>
                      <a:pt x="47" y="242"/>
                    </a:lnTo>
                    <a:lnTo>
                      <a:pt x="49" y="242"/>
                    </a:lnTo>
                    <a:lnTo>
                      <a:pt x="52" y="242"/>
                    </a:lnTo>
                    <a:lnTo>
                      <a:pt x="56" y="244"/>
                    </a:lnTo>
                    <a:lnTo>
                      <a:pt x="56" y="244"/>
                    </a:lnTo>
                    <a:lnTo>
                      <a:pt x="59" y="242"/>
                    </a:lnTo>
                    <a:lnTo>
                      <a:pt x="56" y="242"/>
                    </a:lnTo>
                    <a:lnTo>
                      <a:pt x="54" y="238"/>
                    </a:lnTo>
                    <a:lnTo>
                      <a:pt x="52" y="235"/>
                    </a:lnTo>
                    <a:lnTo>
                      <a:pt x="49" y="235"/>
                    </a:lnTo>
                    <a:lnTo>
                      <a:pt x="46" y="230"/>
                    </a:lnTo>
                    <a:lnTo>
                      <a:pt x="46" y="226"/>
                    </a:lnTo>
                    <a:lnTo>
                      <a:pt x="49" y="224"/>
                    </a:lnTo>
                    <a:lnTo>
                      <a:pt x="49" y="219"/>
                    </a:lnTo>
                    <a:lnTo>
                      <a:pt x="47" y="217"/>
                    </a:lnTo>
                    <a:lnTo>
                      <a:pt x="47" y="216"/>
                    </a:lnTo>
                    <a:lnTo>
                      <a:pt x="49" y="214"/>
                    </a:lnTo>
                    <a:lnTo>
                      <a:pt x="49" y="210"/>
                    </a:lnTo>
                    <a:lnTo>
                      <a:pt x="47" y="207"/>
                    </a:lnTo>
                    <a:lnTo>
                      <a:pt x="46" y="202"/>
                    </a:lnTo>
                    <a:lnTo>
                      <a:pt x="44" y="202"/>
                    </a:lnTo>
                    <a:lnTo>
                      <a:pt x="44" y="197"/>
                    </a:lnTo>
                    <a:lnTo>
                      <a:pt x="39" y="193"/>
                    </a:lnTo>
                    <a:lnTo>
                      <a:pt x="32" y="190"/>
                    </a:lnTo>
                    <a:lnTo>
                      <a:pt x="32" y="188"/>
                    </a:lnTo>
                    <a:lnTo>
                      <a:pt x="28" y="184"/>
                    </a:lnTo>
                    <a:lnTo>
                      <a:pt x="25" y="179"/>
                    </a:lnTo>
                    <a:lnTo>
                      <a:pt x="21" y="179"/>
                    </a:lnTo>
                    <a:lnTo>
                      <a:pt x="21" y="157"/>
                    </a:lnTo>
                    <a:lnTo>
                      <a:pt x="21" y="153"/>
                    </a:lnTo>
                    <a:lnTo>
                      <a:pt x="23" y="153"/>
                    </a:lnTo>
                    <a:lnTo>
                      <a:pt x="25" y="153"/>
                    </a:lnTo>
                    <a:lnTo>
                      <a:pt x="26" y="151"/>
                    </a:lnTo>
                    <a:lnTo>
                      <a:pt x="54" y="122"/>
                    </a:lnTo>
                    <a:lnTo>
                      <a:pt x="54" y="97"/>
                    </a:lnTo>
                    <a:lnTo>
                      <a:pt x="59" y="64"/>
                    </a:lnTo>
                    <a:lnTo>
                      <a:pt x="59" y="61"/>
                    </a:lnTo>
                    <a:lnTo>
                      <a:pt x="59" y="56"/>
                    </a:lnTo>
                    <a:lnTo>
                      <a:pt x="49" y="42"/>
                    </a:lnTo>
                    <a:lnTo>
                      <a:pt x="51" y="40"/>
                    </a:lnTo>
                    <a:lnTo>
                      <a:pt x="51" y="35"/>
                    </a:lnTo>
                    <a:lnTo>
                      <a:pt x="42" y="12"/>
                    </a:lnTo>
                    <a:lnTo>
                      <a:pt x="40" y="9"/>
                    </a:lnTo>
                    <a:lnTo>
                      <a:pt x="40" y="9"/>
                    </a:lnTo>
                    <a:lnTo>
                      <a:pt x="40" y="9"/>
                    </a:lnTo>
                    <a:lnTo>
                      <a:pt x="40" y="9"/>
                    </a:lnTo>
                    <a:close/>
                    <a:moveTo>
                      <a:pt x="6" y="186"/>
                    </a:moveTo>
                    <a:lnTo>
                      <a:pt x="2" y="190"/>
                    </a:lnTo>
                    <a:lnTo>
                      <a:pt x="2" y="190"/>
                    </a:lnTo>
                    <a:lnTo>
                      <a:pt x="0" y="188"/>
                    </a:lnTo>
                    <a:lnTo>
                      <a:pt x="6" y="186"/>
                    </a:lnTo>
                    <a:lnTo>
                      <a:pt x="6" y="186"/>
                    </a:lnTo>
                    <a:lnTo>
                      <a:pt x="6" y="18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34" name="Freeform 127">
                <a:extLst>
                  <a:ext uri="{FF2B5EF4-FFF2-40B4-BE49-F238E27FC236}">
                    <a16:creationId xmlns:a16="http://schemas.microsoft.com/office/drawing/2014/main" id="{01A1DE32-17A0-21F0-33B7-4C0380FCD402}"/>
                  </a:ext>
                </a:extLst>
              </p:cNvPr>
              <p:cNvSpPr>
                <a:spLocks/>
              </p:cNvSpPr>
              <p:nvPr/>
            </p:nvSpPr>
            <p:spPr bwMode="auto">
              <a:xfrm>
                <a:off x="4471964" y="3614734"/>
                <a:ext cx="407986" cy="317500"/>
              </a:xfrm>
              <a:custGeom>
                <a:avLst/>
                <a:gdLst/>
                <a:ahLst/>
                <a:cxnLst>
                  <a:cxn ang="0">
                    <a:pos x="53" y="195"/>
                  </a:cxn>
                  <a:cxn ang="0">
                    <a:pos x="46" y="192"/>
                  </a:cxn>
                  <a:cxn ang="0">
                    <a:pos x="41" y="190"/>
                  </a:cxn>
                  <a:cxn ang="0">
                    <a:pos x="38" y="193"/>
                  </a:cxn>
                  <a:cxn ang="0">
                    <a:pos x="31" y="188"/>
                  </a:cxn>
                  <a:cxn ang="0">
                    <a:pos x="33" y="185"/>
                  </a:cxn>
                  <a:cxn ang="0">
                    <a:pos x="31" y="178"/>
                  </a:cxn>
                  <a:cxn ang="0">
                    <a:pos x="22" y="181"/>
                  </a:cxn>
                  <a:cxn ang="0">
                    <a:pos x="15" y="171"/>
                  </a:cxn>
                  <a:cxn ang="0">
                    <a:pos x="0" y="155"/>
                  </a:cxn>
                  <a:cxn ang="0">
                    <a:pos x="1" y="148"/>
                  </a:cxn>
                  <a:cxn ang="0">
                    <a:pos x="6" y="146"/>
                  </a:cxn>
                  <a:cxn ang="0">
                    <a:pos x="24" y="145"/>
                  </a:cxn>
                  <a:cxn ang="0">
                    <a:pos x="36" y="143"/>
                  </a:cxn>
                  <a:cxn ang="0">
                    <a:pos x="43" y="139"/>
                  </a:cxn>
                  <a:cxn ang="0">
                    <a:pos x="53" y="136"/>
                  </a:cxn>
                  <a:cxn ang="0">
                    <a:pos x="62" y="127"/>
                  </a:cxn>
                  <a:cxn ang="0">
                    <a:pos x="66" y="120"/>
                  </a:cxn>
                  <a:cxn ang="0">
                    <a:pos x="69" y="73"/>
                  </a:cxn>
                  <a:cxn ang="0">
                    <a:pos x="114" y="47"/>
                  </a:cxn>
                  <a:cxn ang="0">
                    <a:pos x="220" y="6"/>
                  </a:cxn>
                  <a:cxn ang="0">
                    <a:pos x="238" y="4"/>
                  </a:cxn>
                  <a:cxn ang="0">
                    <a:pos x="248" y="28"/>
                  </a:cxn>
                  <a:cxn ang="0">
                    <a:pos x="246" y="37"/>
                  </a:cxn>
                  <a:cxn ang="0">
                    <a:pos x="257" y="56"/>
                  </a:cxn>
                  <a:cxn ang="0">
                    <a:pos x="251" y="91"/>
                  </a:cxn>
                  <a:cxn ang="0">
                    <a:pos x="224" y="145"/>
                  </a:cxn>
                  <a:cxn ang="0">
                    <a:pos x="220" y="146"/>
                  </a:cxn>
                  <a:cxn ang="0">
                    <a:pos x="218" y="150"/>
                  </a:cxn>
                  <a:cxn ang="0">
                    <a:pos x="217" y="169"/>
                  </a:cxn>
                  <a:cxn ang="0">
                    <a:pos x="213" y="172"/>
                  </a:cxn>
                  <a:cxn ang="0">
                    <a:pos x="208" y="172"/>
                  </a:cxn>
                  <a:cxn ang="0">
                    <a:pos x="206" y="176"/>
                  </a:cxn>
                  <a:cxn ang="0">
                    <a:pos x="203" y="178"/>
                  </a:cxn>
                  <a:cxn ang="0">
                    <a:pos x="196" y="178"/>
                  </a:cxn>
                  <a:cxn ang="0">
                    <a:pos x="185" y="176"/>
                  </a:cxn>
                  <a:cxn ang="0">
                    <a:pos x="173" y="176"/>
                  </a:cxn>
                  <a:cxn ang="0">
                    <a:pos x="163" y="178"/>
                  </a:cxn>
                  <a:cxn ang="0">
                    <a:pos x="152" y="186"/>
                  </a:cxn>
                  <a:cxn ang="0">
                    <a:pos x="144" y="185"/>
                  </a:cxn>
                  <a:cxn ang="0">
                    <a:pos x="135" y="181"/>
                  </a:cxn>
                  <a:cxn ang="0">
                    <a:pos x="132" y="176"/>
                  </a:cxn>
                  <a:cxn ang="0">
                    <a:pos x="125" y="176"/>
                  </a:cxn>
                  <a:cxn ang="0">
                    <a:pos x="121" y="176"/>
                  </a:cxn>
                  <a:cxn ang="0">
                    <a:pos x="114" y="178"/>
                  </a:cxn>
                  <a:cxn ang="0">
                    <a:pos x="111" y="181"/>
                  </a:cxn>
                  <a:cxn ang="0">
                    <a:pos x="104" y="172"/>
                  </a:cxn>
                  <a:cxn ang="0">
                    <a:pos x="99" y="169"/>
                  </a:cxn>
                  <a:cxn ang="0">
                    <a:pos x="92" y="167"/>
                  </a:cxn>
                  <a:cxn ang="0">
                    <a:pos x="86" y="167"/>
                  </a:cxn>
                  <a:cxn ang="0">
                    <a:pos x="81" y="167"/>
                  </a:cxn>
                  <a:cxn ang="0">
                    <a:pos x="76" y="167"/>
                  </a:cxn>
                  <a:cxn ang="0">
                    <a:pos x="69" y="169"/>
                  </a:cxn>
                  <a:cxn ang="0">
                    <a:pos x="67" y="171"/>
                  </a:cxn>
                  <a:cxn ang="0">
                    <a:pos x="62" y="176"/>
                  </a:cxn>
                  <a:cxn ang="0">
                    <a:pos x="62" y="176"/>
                  </a:cxn>
                  <a:cxn ang="0">
                    <a:pos x="62" y="181"/>
                  </a:cxn>
                  <a:cxn ang="0">
                    <a:pos x="64" y="185"/>
                  </a:cxn>
                  <a:cxn ang="0">
                    <a:pos x="59" y="190"/>
                  </a:cxn>
                  <a:cxn ang="0">
                    <a:pos x="59" y="193"/>
                  </a:cxn>
                  <a:cxn ang="0">
                    <a:pos x="60" y="199"/>
                  </a:cxn>
                  <a:cxn ang="0">
                    <a:pos x="59" y="200"/>
                  </a:cxn>
                  <a:cxn ang="0">
                    <a:pos x="59" y="200"/>
                  </a:cxn>
                </a:cxnLst>
                <a:rect l="0" t="0" r="r" b="b"/>
                <a:pathLst>
                  <a:path w="257" h="200">
                    <a:moveTo>
                      <a:pt x="59" y="200"/>
                    </a:moveTo>
                    <a:lnTo>
                      <a:pt x="53" y="195"/>
                    </a:lnTo>
                    <a:lnTo>
                      <a:pt x="50" y="195"/>
                    </a:lnTo>
                    <a:lnTo>
                      <a:pt x="46" y="192"/>
                    </a:lnTo>
                    <a:lnTo>
                      <a:pt x="43" y="186"/>
                    </a:lnTo>
                    <a:lnTo>
                      <a:pt x="41" y="190"/>
                    </a:lnTo>
                    <a:lnTo>
                      <a:pt x="41" y="192"/>
                    </a:lnTo>
                    <a:lnTo>
                      <a:pt x="38" y="193"/>
                    </a:lnTo>
                    <a:lnTo>
                      <a:pt x="36" y="193"/>
                    </a:lnTo>
                    <a:lnTo>
                      <a:pt x="31" y="188"/>
                    </a:lnTo>
                    <a:lnTo>
                      <a:pt x="33" y="186"/>
                    </a:lnTo>
                    <a:lnTo>
                      <a:pt x="33" y="185"/>
                    </a:lnTo>
                    <a:lnTo>
                      <a:pt x="31" y="181"/>
                    </a:lnTo>
                    <a:lnTo>
                      <a:pt x="31" y="178"/>
                    </a:lnTo>
                    <a:lnTo>
                      <a:pt x="29" y="178"/>
                    </a:lnTo>
                    <a:lnTo>
                      <a:pt x="22" y="181"/>
                    </a:lnTo>
                    <a:lnTo>
                      <a:pt x="17" y="176"/>
                    </a:lnTo>
                    <a:lnTo>
                      <a:pt x="15" y="171"/>
                    </a:lnTo>
                    <a:lnTo>
                      <a:pt x="0" y="160"/>
                    </a:lnTo>
                    <a:lnTo>
                      <a:pt x="0" y="155"/>
                    </a:lnTo>
                    <a:lnTo>
                      <a:pt x="1" y="150"/>
                    </a:lnTo>
                    <a:lnTo>
                      <a:pt x="1" y="148"/>
                    </a:lnTo>
                    <a:lnTo>
                      <a:pt x="5" y="145"/>
                    </a:lnTo>
                    <a:lnTo>
                      <a:pt x="6" y="146"/>
                    </a:lnTo>
                    <a:lnTo>
                      <a:pt x="19" y="145"/>
                    </a:lnTo>
                    <a:lnTo>
                      <a:pt x="24" y="145"/>
                    </a:lnTo>
                    <a:lnTo>
                      <a:pt x="27" y="143"/>
                    </a:lnTo>
                    <a:lnTo>
                      <a:pt x="36" y="143"/>
                    </a:lnTo>
                    <a:lnTo>
                      <a:pt x="38" y="143"/>
                    </a:lnTo>
                    <a:lnTo>
                      <a:pt x="43" y="139"/>
                    </a:lnTo>
                    <a:lnTo>
                      <a:pt x="46" y="139"/>
                    </a:lnTo>
                    <a:lnTo>
                      <a:pt x="53" y="136"/>
                    </a:lnTo>
                    <a:lnTo>
                      <a:pt x="62" y="131"/>
                    </a:lnTo>
                    <a:lnTo>
                      <a:pt x="62" y="127"/>
                    </a:lnTo>
                    <a:lnTo>
                      <a:pt x="64" y="122"/>
                    </a:lnTo>
                    <a:lnTo>
                      <a:pt x="66" y="120"/>
                    </a:lnTo>
                    <a:lnTo>
                      <a:pt x="67" y="105"/>
                    </a:lnTo>
                    <a:lnTo>
                      <a:pt x="69" y="73"/>
                    </a:lnTo>
                    <a:lnTo>
                      <a:pt x="95" y="66"/>
                    </a:lnTo>
                    <a:lnTo>
                      <a:pt x="114" y="47"/>
                    </a:lnTo>
                    <a:lnTo>
                      <a:pt x="191" y="0"/>
                    </a:lnTo>
                    <a:lnTo>
                      <a:pt x="220" y="6"/>
                    </a:lnTo>
                    <a:lnTo>
                      <a:pt x="224" y="11"/>
                    </a:lnTo>
                    <a:lnTo>
                      <a:pt x="238" y="4"/>
                    </a:lnTo>
                    <a:lnTo>
                      <a:pt x="239" y="6"/>
                    </a:lnTo>
                    <a:lnTo>
                      <a:pt x="248" y="28"/>
                    </a:lnTo>
                    <a:lnTo>
                      <a:pt x="248" y="35"/>
                    </a:lnTo>
                    <a:lnTo>
                      <a:pt x="246" y="37"/>
                    </a:lnTo>
                    <a:lnTo>
                      <a:pt x="257" y="51"/>
                    </a:lnTo>
                    <a:lnTo>
                      <a:pt x="257" y="56"/>
                    </a:lnTo>
                    <a:lnTo>
                      <a:pt x="257" y="59"/>
                    </a:lnTo>
                    <a:lnTo>
                      <a:pt x="251" y="91"/>
                    </a:lnTo>
                    <a:lnTo>
                      <a:pt x="251" y="115"/>
                    </a:lnTo>
                    <a:lnTo>
                      <a:pt x="224" y="145"/>
                    </a:lnTo>
                    <a:lnTo>
                      <a:pt x="222" y="146"/>
                    </a:lnTo>
                    <a:lnTo>
                      <a:pt x="220" y="146"/>
                    </a:lnTo>
                    <a:lnTo>
                      <a:pt x="218" y="146"/>
                    </a:lnTo>
                    <a:lnTo>
                      <a:pt x="218" y="150"/>
                    </a:lnTo>
                    <a:lnTo>
                      <a:pt x="218" y="171"/>
                    </a:lnTo>
                    <a:lnTo>
                      <a:pt x="217" y="169"/>
                    </a:lnTo>
                    <a:lnTo>
                      <a:pt x="213" y="172"/>
                    </a:lnTo>
                    <a:lnTo>
                      <a:pt x="213" y="172"/>
                    </a:lnTo>
                    <a:lnTo>
                      <a:pt x="212" y="176"/>
                    </a:lnTo>
                    <a:lnTo>
                      <a:pt x="208" y="172"/>
                    </a:lnTo>
                    <a:lnTo>
                      <a:pt x="208" y="176"/>
                    </a:lnTo>
                    <a:lnTo>
                      <a:pt x="206" y="176"/>
                    </a:lnTo>
                    <a:lnTo>
                      <a:pt x="203" y="178"/>
                    </a:lnTo>
                    <a:lnTo>
                      <a:pt x="203" y="178"/>
                    </a:lnTo>
                    <a:lnTo>
                      <a:pt x="198" y="181"/>
                    </a:lnTo>
                    <a:lnTo>
                      <a:pt x="196" y="178"/>
                    </a:lnTo>
                    <a:lnTo>
                      <a:pt x="191" y="178"/>
                    </a:lnTo>
                    <a:lnTo>
                      <a:pt x="185" y="176"/>
                    </a:lnTo>
                    <a:lnTo>
                      <a:pt x="178" y="176"/>
                    </a:lnTo>
                    <a:lnTo>
                      <a:pt x="173" y="176"/>
                    </a:lnTo>
                    <a:lnTo>
                      <a:pt x="166" y="176"/>
                    </a:lnTo>
                    <a:lnTo>
                      <a:pt x="163" y="178"/>
                    </a:lnTo>
                    <a:lnTo>
                      <a:pt x="158" y="185"/>
                    </a:lnTo>
                    <a:lnTo>
                      <a:pt x="152" y="186"/>
                    </a:lnTo>
                    <a:lnTo>
                      <a:pt x="149" y="186"/>
                    </a:lnTo>
                    <a:lnTo>
                      <a:pt x="144" y="185"/>
                    </a:lnTo>
                    <a:lnTo>
                      <a:pt x="140" y="185"/>
                    </a:lnTo>
                    <a:lnTo>
                      <a:pt x="135" y="181"/>
                    </a:lnTo>
                    <a:lnTo>
                      <a:pt x="132" y="178"/>
                    </a:lnTo>
                    <a:lnTo>
                      <a:pt x="132" y="176"/>
                    </a:lnTo>
                    <a:lnTo>
                      <a:pt x="128" y="176"/>
                    </a:lnTo>
                    <a:lnTo>
                      <a:pt x="125" y="176"/>
                    </a:lnTo>
                    <a:lnTo>
                      <a:pt x="125" y="176"/>
                    </a:lnTo>
                    <a:lnTo>
                      <a:pt x="121" y="176"/>
                    </a:lnTo>
                    <a:lnTo>
                      <a:pt x="118" y="176"/>
                    </a:lnTo>
                    <a:lnTo>
                      <a:pt x="114" y="178"/>
                    </a:lnTo>
                    <a:lnTo>
                      <a:pt x="112" y="181"/>
                    </a:lnTo>
                    <a:lnTo>
                      <a:pt x="111" y="181"/>
                    </a:lnTo>
                    <a:lnTo>
                      <a:pt x="107" y="178"/>
                    </a:lnTo>
                    <a:lnTo>
                      <a:pt x="104" y="172"/>
                    </a:lnTo>
                    <a:lnTo>
                      <a:pt x="102" y="172"/>
                    </a:lnTo>
                    <a:lnTo>
                      <a:pt x="99" y="169"/>
                    </a:lnTo>
                    <a:lnTo>
                      <a:pt x="95" y="169"/>
                    </a:lnTo>
                    <a:lnTo>
                      <a:pt x="92" y="167"/>
                    </a:lnTo>
                    <a:lnTo>
                      <a:pt x="88" y="167"/>
                    </a:lnTo>
                    <a:lnTo>
                      <a:pt x="86" y="167"/>
                    </a:lnTo>
                    <a:lnTo>
                      <a:pt x="83" y="167"/>
                    </a:lnTo>
                    <a:lnTo>
                      <a:pt x="81" y="167"/>
                    </a:lnTo>
                    <a:lnTo>
                      <a:pt x="76" y="167"/>
                    </a:lnTo>
                    <a:lnTo>
                      <a:pt x="76" y="167"/>
                    </a:lnTo>
                    <a:lnTo>
                      <a:pt x="73" y="167"/>
                    </a:lnTo>
                    <a:lnTo>
                      <a:pt x="69" y="169"/>
                    </a:lnTo>
                    <a:lnTo>
                      <a:pt x="69" y="169"/>
                    </a:lnTo>
                    <a:lnTo>
                      <a:pt x="67" y="171"/>
                    </a:lnTo>
                    <a:lnTo>
                      <a:pt x="62" y="172"/>
                    </a:lnTo>
                    <a:lnTo>
                      <a:pt x="62" y="176"/>
                    </a:lnTo>
                    <a:lnTo>
                      <a:pt x="62" y="176"/>
                    </a:lnTo>
                    <a:lnTo>
                      <a:pt x="62" y="176"/>
                    </a:lnTo>
                    <a:lnTo>
                      <a:pt x="62" y="178"/>
                    </a:lnTo>
                    <a:lnTo>
                      <a:pt x="62" y="181"/>
                    </a:lnTo>
                    <a:lnTo>
                      <a:pt x="64" y="185"/>
                    </a:lnTo>
                    <a:lnTo>
                      <a:pt x="64" y="185"/>
                    </a:lnTo>
                    <a:lnTo>
                      <a:pt x="60" y="185"/>
                    </a:lnTo>
                    <a:lnTo>
                      <a:pt x="59" y="190"/>
                    </a:lnTo>
                    <a:lnTo>
                      <a:pt x="59" y="192"/>
                    </a:lnTo>
                    <a:lnTo>
                      <a:pt x="59" y="193"/>
                    </a:lnTo>
                    <a:lnTo>
                      <a:pt x="59" y="199"/>
                    </a:lnTo>
                    <a:lnTo>
                      <a:pt x="60" y="199"/>
                    </a:lnTo>
                    <a:lnTo>
                      <a:pt x="60" y="199"/>
                    </a:lnTo>
                    <a:lnTo>
                      <a:pt x="59" y="200"/>
                    </a:lnTo>
                    <a:lnTo>
                      <a:pt x="59" y="200"/>
                    </a:lnTo>
                    <a:lnTo>
                      <a:pt x="59" y="20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35" name="Freeform 128">
                <a:extLst>
                  <a:ext uri="{FF2B5EF4-FFF2-40B4-BE49-F238E27FC236}">
                    <a16:creationId xmlns:a16="http://schemas.microsoft.com/office/drawing/2014/main" id="{E4F9E513-433C-2F78-24E5-998900A3F11E}"/>
                  </a:ext>
                </a:extLst>
              </p:cNvPr>
              <p:cNvSpPr>
                <a:spLocks/>
              </p:cNvSpPr>
              <p:nvPr/>
            </p:nvSpPr>
            <p:spPr bwMode="auto">
              <a:xfrm>
                <a:off x="4540225" y="3886198"/>
                <a:ext cx="309561" cy="265113"/>
              </a:xfrm>
              <a:custGeom>
                <a:avLst/>
                <a:gdLst/>
                <a:ahLst/>
                <a:cxnLst>
                  <a:cxn ang="0">
                    <a:pos x="182" y="10"/>
                  </a:cxn>
                  <a:cxn ang="0">
                    <a:pos x="170" y="5"/>
                  </a:cxn>
                  <a:cxn ang="0">
                    <a:pos x="165" y="7"/>
                  </a:cxn>
                  <a:cxn ang="0">
                    <a:pos x="160" y="12"/>
                  </a:cxn>
                  <a:cxn ang="0">
                    <a:pos x="151" y="12"/>
                  </a:cxn>
                  <a:cxn ang="0">
                    <a:pos x="134" y="8"/>
                  </a:cxn>
                  <a:cxn ang="0">
                    <a:pos x="118" y="12"/>
                  </a:cxn>
                  <a:cxn ang="0">
                    <a:pos x="106" y="19"/>
                  </a:cxn>
                  <a:cxn ang="0">
                    <a:pos x="90" y="14"/>
                  </a:cxn>
                  <a:cxn ang="0">
                    <a:pos x="83" y="8"/>
                  </a:cxn>
                  <a:cxn ang="0">
                    <a:pos x="76" y="10"/>
                  </a:cxn>
                  <a:cxn ang="0">
                    <a:pos x="68" y="14"/>
                  </a:cxn>
                  <a:cxn ang="0">
                    <a:pos x="61" y="7"/>
                  </a:cxn>
                  <a:cxn ang="0">
                    <a:pos x="50" y="1"/>
                  </a:cxn>
                  <a:cxn ang="0">
                    <a:pos x="42" y="0"/>
                  </a:cxn>
                  <a:cxn ang="0">
                    <a:pos x="33" y="0"/>
                  </a:cxn>
                  <a:cxn ang="0">
                    <a:pos x="24" y="1"/>
                  </a:cxn>
                  <a:cxn ang="0">
                    <a:pos x="17" y="7"/>
                  </a:cxn>
                  <a:cxn ang="0">
                    <a:pos x="17" y="10"/>
                  </a:cxn>
                  <a:cxn ang="0">
                    <a:pos x="19" y="17"/>
                  </a:cxn>
                  <a:cxn ang="0">
                    <a:pos x="14" y="22"/>
                  </a:cxn>
                  <a:cxn ang="0">
                    <a:pos x="14" y="31"/>
                  </a:cxn>
                  <a:cxn ang="0">
                    <a:pos x="14" y="34"/>
                  </a:cxn>
                  <a:cxn ang="0">
                    <a:pos x="17" y="47"/>
                  </a:cxn>
                  <a:cxn ang="0">
                    <a:pos x="19" y="57"/>
                  </a:cxn>
                  <a:cxn ang="0">
                    <a:pos x="14" y="61"/>
                  </a:cxn>
                  <a:cxn ang="0">
                    <a:pos x="14" y="68"/>
                  </a:cxn>
                  <a:cxn ang="0">
                    <a:pos x="9" y="74"/>
                  </a:cxn>
                  <a:cxn ang="0">
                    <a:pos x="3" y="80"/>
                  </a:cxn>
                  <a:cxn ang="0">
                    <a:pos x="0" y="87"/>
                  </a:cxn>
                  <a:cxn ang="0">
                    <a:pos x="0" y="94"/>
                  </a:cxn>
                  <a:cxn ang="0">
                    <a:pos x="0" y="101"/>
                  </a:cxn>
                  <a:cxn ang="0">
                    <a:pos x="0" y="111"/>
                  </a:cxn>
                  <a:cxn ang="0">
                    <a:pos x="0" y="125"/>
                  </a:cxn>
                  <a:cxn ang="0">
                    <a:pos x="14" y="128"/>
                  </a:cxn>
                  <a:cxn ang="0">
                    <a:pos x="36" y="149"/>
                  </a:cxn>
                  <a:cxn ang="0">
                    <a:pos x="42" y="161"/>
                  </a:cxn>
                  <a:cxn ang="0">
                    <a:pos x="68" y="167"/>
                  </a:cxn>
                  <a:cxn ang="0">
                    <a:pos x="82" y="163"/>
                  </a:cxn>
                  <a:cxn ang="0">
                    <a:pos x="89" y="160"/>
                  </a:cxn>
                  <a:cxn ang="0">
                    <a:pos x="94" y="160"/>
                  </a:cxn>
                  <a:cxn ang="0">
                    <a:pos x="101" y="149"/>
                  </a:cxn>
                  <a:cxn ang="0">
                    <a:pos x="102" y="141"/>
                  </a:cxn>
                  <a:cxn ang="0">
                    <a:pos x="106" y="132"/>
                  </a:cxn>
                  <a:cxn ang="0">
                    <a:pos x="113" y="125"/>
                  </a:cxn>
                  <a:cxn ang="0">
                    <a:pos x="120" y="120"/>
                  </a:cxn>
                  <a:cxn ang="0">
                    <a:pos x="127" y="123"/>
                  </a:cxn>
                  <a:cxn ang="0">
                    <a:pos x="134" y="128"/>
                  </a:cxn>
                  <a:cxn ang="0">
                    <a:pos x="142" y="125"/>
                  </a:cxn>
                  <a:cxn ang="0">
                    <a:pos x="146" y="120"/>
                  </a:cxn>
                  <a:cxn ang="0">
                    <a:pos x="149" y="109"/>
                  </a:cxn>
                  <a:cxn ang="0">
                    <a:pos x="155" y="101"/>
                  </a:cxn>
                  <a:cxn ang="0">
                    <a:pos x="163" y="90"/>
                  </a:cxn>
                  <a:cxn ang="0">
                    <a:pos x="165" y="78"/>
                  </a:cxn>
                  <a:cxn ang="0">
                    <a:pos x="175" y="73"/>
                  </a:cxn>
                  <a:cxn ang="0">
                    <a:pos x="175" y="61"/>
                  </a:cxn>
                  <a:cxn ang="0">
                    <a:pos x="182" y="50"/>
                  </a:cxn>
                  <a:cxn ang="0">
                    <a:pos x="188" y="47"/>
                  </a:cxn>
                  <a:cxn ang="0">
                    <a:pos x="195" y="40"/>
                  </a:cxn>
                  <a:cxn ang="0">
                    <a:pos x="191" y="29"/>
                  </a:cxn>
                  <a:cxn ang="0">
                    <a:pos x="186" y="22"/>
                  </a:cxn>
                  <a:cxn ang="0">
                    <a:pos x="186" y="15"/>
                  </a:cxn>
                </a:cxnLst>
                <a:rect l="0" t="0" r="r" b="b"/>
                <a:pathLst>
                  <a:path w="195" h="167">
                    <a:moveTo>
                      <a:pt x="186" y="15"/>
                    </a:moveTo>
                    <a:lnTo>
                      <a:pt x="186" y="14"/>
                    </a:lnTo>
                    <a:lnTo>
                      <a:pt x="182" y="10"/>
                    </a:lnTo>
                    <a:lnTo>
                      <a:pt x="179" y="3"/>
                    </a:lnTo>
                    <a:lnTo>
                      <a:pt x="174" y="1"/>
                    </a:lnTo>
                    <a:lnTo>
                      <a:pt x="170" y="5"/>
                    </a:lnTo>
                    <a:lnTo>
                      <a:pt x="170" y="7"/>
                    </a:lnTo>
                    <a:lnTo>
                      <a:pt x="169" y="8"/>
                    </a:lnTo>
                    <a:lnTo>
                      <a:pt x="165" y="7"/>
                    </a:lnTo>
                    <a:lnTo>
                      <a:pt x="163" y="8"/>
                    </a:lnTo>
                    <a:lnTo>
                      <a:pt x="163" y="10"/>
                    </a:lnTo>
                    <a:lnTo>
                      <a:pt x="160" y="12"/>
                    </a:lnTo>
                    <a:lnTo>
                      <a:pt x="156" y="15"/>
                    </a:lnTo>
                    <a:lnTo>
                      <a:pt x="156" y="15"/>
                    </a:lnTo>
                    <a:lnTo>
                      <a:pt x="151" y="12"/>
                    </a:lnTo>
                    <a:lnTo>
                      <a:pt x="148" y="12"/>
                    </a:lnTo>
                    <a:lnTo>
                      <a:pt x="141" y="10"/>
                    </a:lnTo>
                    <a:lnTo>
                      <a:pt x="134" y="8"/>
                    </a:lnTo>
                    <a:lnTo>
                      <a:pt x="129" y="10"/>
                    </a:lnTo>
                    <a:lnTo>
                      <a:pt x="122" y="10"/>
                    </a:lnTo>
                    <a:lnTo>
                      <a:pt x="118" y="12"/>
                    </a:lnTo>
                    <a:lnTo>
                      <a:pt x="113" y="17"/>
                    </a:lnTo>
                    <a:lnTo>
                      <a:pt x="109" y="19"/>
                    </a:lnTo>
                    <a:lnTo>
                      <a:pt x="106" y="19"/>
                    </a:lnTo>
                    <a:lnTo>
                      <a:pt x="99" y="17"/>
                    </a:lnTo>
                    <a:lnTo>
                      <a:pt x="96" y="17"/>
                    </a:lnTo>
                    <a:lnTo>
                      <a:pt x="90" y="14"/>
                    </a:lnTo>
                    <a:lnTo>
                      <a:pt x="87" y="12"/>
                    </a:lnTo>
                    <a:lnTo>
                      <a:pt x="87" y="10"/>
                    </a:lnTo>
                    <a:lnTo>
                      <a:pt x="83" y="8"/>
                    </a:lnTo>
                    <a:lnTo>
                      <a:pt x="82" y="8"/>
                    </a:lnTo>
                    <a:lnTo>
                      <a:pt x="82" y="8"/>
                    </a:lnTo>
                    <a:lnTo>
                      <a:pt x="76" y="10"/>
                    </a:lnTo>
                    <a:lnTo>
                      <a:pt x="73" y="10"/>
                    </a:lnTo>
                    <a:lnTo>
                      <a:pt x="71" y="12"/>
                    </a:lnTo>
                    <a:lnTo>
                      <a:pt x="68" y="14"/>
                    </a:lnTo>
                    <a:lnTo>
                      <a:pt x="66" y="14"/>
                    </a:lnTo>
                    <a:lnTo>
                      <a:pt x="64" y="12"/>
                    </a:lnTo>
                    <a:lnTo>
                      <a:pt x="61" y="7"/>
                    </a:lnTo>
                    <a:lnTo>
                      <a:pt x="59" y="5"/>
                    </a:lnTo>
                    <a:lnTo>
                      <a:pt x="54" y="1"/>
                    </a:lnTo>
                    <a:lnTo>
                      <a:pt x="50" y="1"/>
                    </a:lnTo>
                    <a:lnTo>
                      <a:pt x="49" y="0"/>
                    </a:lnTo>
                    <a:lnTo>
                      <a:pt x="43" y="0"/>
                    </a:lnTo>
                    <a:lnTo>
                      <a:pt x="42" y="0"/>
                    </a:lnTo>
                    <a:lnTo>
                      <a:pt x="38" y="0"/>
                    </a:lnTo>
                    <a:lnTo>
                      <a:pt x="36" y="0"/>
                    </a:lnTo>
                    <a:lnTo>
                      <a:pt x="33" y="0"/>
                    </a:lnTo>
                    <a:lnTo>
                      <a:pt x="31" y="0"/>
                    </a:lnTo>
                    <a:lnTo>
                      <a:pt x="30" y="0"/>
                    </a:lnTo>
                    <a:lnTo>
                      <a:pt x="24" y="1"/>
                    </a:lnTo>
                    <a:lnTo>
                      <a:pt x="24" y="1"/>
                    </a:lnTo>
                    <a:lnTo>
                      <a:pt x="23" y="3"/>
                    </a:lnTo>
                    <a:lnTo>
                      <a:pt x="17" y="7"/>
                    </a:lnTo>
                    <a:lnTo>
                      <a:pt x="17" y="8"/>
                    </a:lnTo>
                    <a:lnTo>
                      <a:pt x="17" y="10"/>
                    </a:lnTo>
                    <a:lnTo>
                      <a:pt x="17" y="10"/>
                    </a:lnTo>
                    <a:lnTo>
                      <a:pt x="17" y="12"/>
                    </a:lnTo>
                    <a:lnTo>
                      <a:pt x="17" y="15"/>
                    </a:lnTo>
                    <a:lnTo>
                      <a:pt x="19" y="17"/>
                    </a:lnTo>
                    <a:lnTo>
                      <a:pt x="19" y="19"/>
                    </a:lnTo>
                    <a:lnTo>
                      <a:pt x="16" y="19"/>
                    </a:lnTo>
                    <a:lnTo>
                      <a:pt x="14" y="22"/>
                    </a:lnTo>
                    <a:lnTo>
                      <a:pt x="14" y="24"/>
                    </a:lnTo>
                    <a:lnTo>
                      <a:pt x="14" y="28"/>
                    </a:lnTo>
                    <a:lnTo>
                      <a:pt x="14" y="31"/>
                    </a:lnTo>
                    <a:lnTo>
                      <a:pt x="16" y="31"/>
                    </a:lnTo>
                    <a:lnTo>
                      <a:pt x="16" y="33"/>
                    </a:lnTo>
                    <a:lnTo>
                      <a:pt x="14" y="34"/>
                    </a:lnTo>
                    <a:lnTo>
                      <a:pt x="14" y="40"/>
                    </a:lnTo>
                    <a:lnTo>
                      <a:pt x="14" y="41"/>
                    </a:lnTo>
                    <a:lnTo>
                      <a:pt x="17" y="47"/>
                    </a:lnTo>
                    <a:lnTo>
                      <a:pt x="17" y="50"/>
                    </a:lnTo>
                    <a:lnTo>
                      <a:pt x="19" y="55"/>
                    </a:lnTo>
                    <a:lnTo>
                      <a:pt x="19" y="57"/>
                    </a:lnTo>
                    <a:lnTo>
                      <a:pt x="16" y="57"/>
                    </a:lnTo>
                    <a:lnTo>
                      <a:pt x="14" y="61"/>
                    </a:lnTo>
                    <a:lnTo>
                      <a:pt x="14" y="61"/>
                    </a:lnTo>
                    <a:lnTo>
                      <a:pt x="17" y="66"/>
                    </a:lnTo>
                    <a:lnTo>
                      <a:pt x="16" y="68"/>
                    </a:lnTo>
                    <a:lnTo>
                      <a:pt x="14" y="68"/>
                    </a:lnTo>
                    <a:lnTo>
                      <a:pt x="10" y="69"/>
                    </a:lnTo>
                    <a:lnTo>
                      <a:pt x="10" y="73"/>
                    </a:lnTo>
                    <a:lnTo>
                      <a:pt x="9" y="74"/>
                    </a:lnTo>
                    <a:lnTo>
                      <a:pt x="7" y="78"/>
                    </a:lnTo>
                    <a:lnTo>
                      <a:pt x="5" y="80"/>
                    </a:lnTo>
                    <a:lnTo>
                      <a:pt x="3" y="80"/>
                    </a:lnTo>
                    <a:lnTo>
                      <a:pt x="2" y="81"/>
                    </a:lnTo>
                    <a:lnTo>
                      <a:pt x="0" y="83"/>
                    </a:lnTo>
                    <a:lnTo>
                      <a:pt x="0" y="87"/>
                    </a:lnTo>
                    <a:lnTo>
                      <a:pt x="0" y="88"/>
                    </a:lnTo>
                    <a:lnTo>
                      <a:pt x="0" y="94"/>
                    </a:lnTo>
                    <a:lnTo>
                      <a:pt x="0" y="94"/>
                    </a:lnTo>
                    <a:lnTo>
                      <a:pt x="0" y="97"/>
                    </a:lnTo>
                    <a:lnTo>
                      <a:pt x="0" y="97"/>
                    </a:lnTo>
                    <a:lnTo>
                      <a:pt x="0" y="101"/>
                    </a:lnTo>
                    <a:lnTo>
                      <a:pt x="0" y="101"/>
                    </a:lnTo>
                    <a:lnTo>
                      <a:pt x="0" y="104"/>
                    </a:lnTo>
                    <a:lnTo>
                      <a:pt x="0" y="111"/>
                    </a:lnTo>
                    <a:lnTo>
                      <a:pt x="0" y="113"/>
                    </a:lnTo>
                    <a:lnTo>
                      <a:pt x="2" y="116"/>
                    </a:lnTo>
                    <a:lnTo>
                      <a:pt x="0" y="125"/>
                    </a:lnTo>
                    <a:lnTo>
                      <a:pt x="0" y="128"/>
                    </a:lnTo>
                    <a:lnTo>
                      <a:pt x="9" y="128"/>
                    </a:lnTo>
                    <a:lnTo>
                      <a:pt x="14" y="128"/>
                    </a:lnTo>
                    <a:lnTo>
                      <a:pt x="26" y="134"/>
                    </a:lnTo>
                    <a:lnTo>
                      <a:pt x="33" y="141"/>
                    </a:lnTo>
                    <a:lnTo>
                      <a:pt x="36" y="149"/>
                    </a:lnTo>
                    <a:lnTo>
                      <a:pt x="36" y="156"/>
                    </a:lnTo>
                    <a:lnTo>
                      <a:pt x="38" y="156"/>
                    </a:lnTo>
                    <a:lnTo>
                      <a:pt x="42" y="161"/>
                    </a:lnTo>
                    <a:lnTo>
                      <a:pt x="45" y="165"/>
                    </a:lnTo>
                    <a:lnTo>
                      <a:pt x="50" y="167"/>
                    </a:lnTo>
                    <a:lnTo>
                      <a:pt x="68" y="167"/>
                    </a:lnTo>
                    <a:lnTo>
                      <a:pt x="71" y="165"/>
                    </a:lnTo>
                    <a:lnTo>
                      <a:pt x="73" y="165"/>
                    </a:lnTo>
                    <a:lnTo>
                      <a:pt x="82" y="163"/>
                    </a:lnTo>
                    <a:lnTo>
                      <a:pt x="83" y="163"/>
                    </a:lnTo>
                    <a:lnTo>
                      <a:pt x="87" y="163"/>
                    </a:lnTo>
                    <a:lnTo>
                      <a:pt x="89" y="160"/>
                    </a:lnTo>
                    <a:lnTo>
                      <a:pt x="92" y="161"/>
                    </a:lnTo>
                    <a:lnTo>
                      <a:pt x="94" y="160"/>
                    </a:lnTo>
                    <a:lnTo>
                      <a:pt x="94" y="160"/>
                    </a:lnTo>
                    <a:lnTo>
                      <a:pt x="94" y="160"/>
                    </a:lnTo>
                    <a:lnTo>
                      <a:pt x="99" y="154"/>
                    </a:lnTo>
                    <a:lnTo>
                      <a:pt x="101" y="149"/>
                    </a:lnTo>
                    <a:lnTo>
                      <a:pt x="101" y="146"/>
                    </a:lnTo>
                    <a:lnTo>
                      <a:pt x="99" y="142"/>
                    </a:lnTo>
                    <a:lnTo>
                      <a:pt x="102" y="141"/>
                    </a:lnTo>
                    <a:lnTo>
                      <a:pt x="102" y="137"/>
                    </a:lnTo>
                    <a:lnTo>
                      <a:pt x="104" y="135"/>
                    </a:lnTo>
                    <a:lnTo>
                      <a:pt x="106" y="132"/>
                    </a:lnTo>
                    <a:lnTo>
                      <a:pt x="109" y="132"/>
                    </a:lnTo>
                    <a:lnTo>
                      <a:pt x="113" y="128"/>
                    </a:lnTo>
                    <a:lnTo>
                      <a:pt x="113" y="125"/>
                    </a:lnTo>
                    <a:lnTo>
                      <a:pt x="115" y="123"/>
                    </a:lnTo>
                    <a:lnTo>
                      <a:pt x="118" y="123"/>
                    </a:lnTo>
                    <a:lnTo>
                      <a:pt x="120" y="120"/>
                    </a:lnTo>
                    <a:lnTo>
                      <a:pt x="120" y="120"/>
                    </a:lnTo>
                    <a:lnTo>
                      <a:pt x="125" y="123"/>
                    </a:lnTo>
                    <a:lnTo>
                      <a:pt x="127" y="123"/>
                    </a:lnTo>
                    <a:lnTo>
                      <a:pt x="129" y="125"/>
                    </a:lnTo>
                    <a:lnTo>
                      <a:pt x="132" y="128"/>
                    </a:lnTo>
                    <a:lnTo>
                      <a:pt x="134" y="128"/>
                    </a:lnTo>
                    <a:lnTo>
                      <a:pt x="137" y="132"/>
                    </a:lnTo>
                    <a:lnTo>
                      <a:pt x="141" y="128"/>
                    </a:lnTo>
                    <a:lnTo>
                      <a:pt x="142" y="125"/>
                    </a:lnTo>
                    <a:lnTo>
                      <a:pt x="142" y="123"/>
                    </a:lnTo>
                    <a:lnTo>
                      <a:pt x="144" y="120"/>
                    </a:lnTo>
                    <a:lnTo>
                      <a:pt x="146" y="120"/>
                    </a:lnTo>
                    <a:lnTo>
                      <a:pt x="149" y="116"/>
                    </a:lnTo>
                    <a:lnTo>
                      <a:pt x="149" y="114"/>
                    </a:lnTo>
                    <a:lnTo>
                      <a:pt x="149" y="109"/>
                    </a:lnTo>
                    <a:lnTo>
                      <a:pt x="156" y="106"/>
                    </a:lnTo>
                    <a:lnTo>
                      <a:pt x="156" y="101"/>
                    </a:lnTo>
                    <a:lnTo>
                      <a:pt x="155" y="101"/>
                    </a:lnTo>
                    <a:lnTo>
                      <a:pt x="156" y="97"/>
                    </a:lnTo>
                    <a:lnTo>
                      <a:pt x="160" y="92"/>
                    </a:lnTo>
                    <a:lnTo>
                      <a:pt x="163" y="90"/>
                    </a:lnTo>
                    <a:lnTo>
                      <a:pt x="163" y="87"/>
                    </a:lnTo>
                    <a:lnTo>
                      <a:pt x="165" y="83"/>
                    </a:lnTo>
                    <a:lnTo>
                      <a:pt x="165" y="78"/>
                    </a:lnTo>
                    <a:lnTo>
                      <a:pt x="167" y="78"/>
                    </a:lnTo>
                    <a:lnTo>
                      <a:pt x="172" y="74"/>
                    </a:lnTo>
                    <a:lnTo>
                      <a:pt x="175" y="73"/>
                    </a:lnTo>
                    <a:lnTo>
                      <a:pt x="175" y="68"/>
                    </a:lnTo>
                    <a:lnTo>
                      <a:pt x="175" y="62"/>
                    </a:lnTo>
                    <a:lnTo>
                      <a:pt x="175" y="61"/>
                    </a:lnTo>
                    <a:lnTo>
                      <a:pt x="177" y="57"/>
                    </a:lnTo>
                    <a:lnTo>
                      <a:pt x="181" y="50"/>
                    </a:lnTo>
                    <a:lnTo>
                      <a:pt x="182" y="50"/>
                    </a:lnTo>
                    <a:lnTo>
                      <a:pt x="182" y="47"/>
                    </a:lnTo>
                    <a:lnTo>
                      <a:pt x="186" y="47"/>
                    </a:lnTo>
                    <a:lnTo>
                      <a:pt x="188" y="47"/>
                    </a:lnTo>
                    <a:lnTo>
                      <a:pt x="189" y="43"/>
                    </a:lnTo>
                    <a:lnTo>
                      <a:pt x="193" y="41"/>
                    </a:lnTo>
                    <a:lnTo>
                      <a:pt x="195" y="40"/>
                    </a:lnTo>
                    <a:lnTo>
                      <a:pt x="193" y="34"/>
                    </a:lnTo>
                    <a:lnTo>
                      <a:pt x="193" y="33"/>
                    </a:lnTo>
                    <a:lnTo>
                      <a:pt x="191" y="29"/>
                    </a:lnTo>
                    <a:lnTo>
                      <a:pt x="188" y="29"/>
                    </a:lnTo>
                    <a:lnTo>
                      <a:pt x="186" y="28"/>
                    </a:lnTo>
                    <a:lnTo>
                      <a:pt x="186" y="22"/>
                    </a:lnTo>
                    <a:lnTo>
                      <a:pt x="186" y="19"/>
                    </a:lnTo>
                    <a:lnTo>
                      <a:pt x="186" y="15"/>
                    </a:lnTo>
                    <a:lnTo>
                      <a:pt x="186" y="15"/>
                    </a:lnTo>
                    <a:lnTo>
                      <a:pt x="186" y="15"/>
                    </a:lnTo>
                    <a:lnTo>
                      <a:pt x="186" y="1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36" name="Freeform 129">
                <a:extLst>
                  <a:ext uri="{FF2B5EF4-FFF2-40B4-BE49-F238E27FC236}">
                    <a16:creationId xmlns:a16="http://schemas.microsoft.com/office/drawing/2014/main" id="{FAB0C9FB-A873-11E8-B522-B96AD7F5BE3A}"/>
                  </a:ext>
                </a:extLst>
              </p:cNvPr>
              <p:cNvSpPr>
                <a:spLocks/>
              </p:cNvSpPr>
              <p:nvPr/>
            </p:nvSpPr>
            <p:spPr bwMode="auto">
              <a:xfrm>
                <a:off x="4625949" y="4249734"/>
                <a:ext cx="7938" cy="17464"/>
              </a:xfrm>
              <a:custGeom>
                <a:avLst/>
                <a:gdLst/>
                <a:ahLst/>
                <a:cxnLst>
                  <a:cxn ang="0">
                    <a:pos x="2" y="11"/>
                  </a:cxn>
                  <a:cxn ang="0">
                    <a:pos x="0" y="5"/>
                  </a:cxn>
                  <a:cxn ang="0">
                    <a:pos x="2" y="0"/>
                  </a:cxn>
                  <a:cxn ang="0">
                    <a:pos x="5" y="5"/>
                  </a:cxn>
                  <a:cxn ang="0">
                    <a:pos x="5" y="7"/>
                  </a:cxn>
                  <a:cxn ang="0">
                    <a:pos x="2" y="11"/>
                  </a:cxn>
                  <a:cxn ang="0">
                    <a:pos x="2" y="11"/>
                  </a:cxn>
                  <a:cxn ang="0">
                    <a:pos x="2" y="11"/>
                  </a:cxn>
                  <a:cxn ang="0">
                    <a:pos x="2" y="11"/>
                  </a:cxn>
                </a:cxnLst>
                <a:rect l="0" t="0" r="r" b="b"/>
                <a:pathLst>
                  <a:path w="5" h="11">
                    <a:moveTo>
                      <a:pt x="2" y="11"/>
                    </a:moveTo>
                    <a:lnTo>
                      <a:pt x="0" y="5"/>
                    </a:lnTo>
                    <a:lnTo>
                      <a:pt x="2" y="0"/>
                    </a:lnTo>
                    <a:lnTo>
                      <a:pt x="5" y="5"/>
                    </a:lnTo>
                    <a:lnTo>
                      <a:pt x="5" y="7"/>
                    </a:lnTo>
                    <a:lnTo>
                      <a:pt x="2" y="11"/>
                    </a:lnTo>
                    <a:lnTo>
                      <a:pt x="2" y="11"/>
                    </a:lnTo>
                    <a:lnTo>
                      <a:pt x="2" y="11"/>
                    </a:lnTo>
                    <a:lnTo>
                      <a:pt x="2" y="11"/>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37" name="Freeform 130">
                <a:extLst>
                  <a:ext uri="{FF2B5EF4-FFF2-40B4-BE49-F238E27FC236}">
                    <a16:creationId xmlns:a16="http://schemas.microsoft.com/office/drawing/2014/main" id="{267EC745-C9B3-41EE-0FB7-642ED5A73583}"/>
                  </a:ext>
                </a:extLst>
              </p:cNvPr>
              <p:cNvSpPr>
                <a:spLocks/>
              </p:cNvSpPr>
              <p:nvPr/>
            </p:nvSpPr>
            <p:spPr bwMode="auto">
              <a:xfrm>
                <a:off x="4686276" y="3910010"/>
                <a:ext cx="209548" cy="301624"/>
              </a:xfrm>
              <a:custGeom>
                <a:avLst/>
                <a:gdLst/>
                <a:ahLst/>
                <a:cxnLst>
                  <a:cxn ang="0">
                    <a:pos x="5" y="136"/>
                  </a:cxn>
                  <a:cxn ang="0">
                    <a:pos x="5" y="124"/>
                  </a:cxn>
                  <a:cxn ang="0">
                    <a:pos x="10" y="119"/>
                  </a:cxn>
                  <a:cxn ang="0">
                    <a:pos x="21" y="110"/>
                  </a:cxn>
                  <a:cxn ang="0">
                    <a:pos x="24" y="106"/>
                  </a:cxn>
                  <a:cxn ang="0">
                    <a:pos x="31" y="106"/>
                  </a:cxn>
                  <a:cxn ang="0">
                    <a:pos x="38" y="110"/>
                  </a:cxn>
                  <a:cxn ang="0">
                    <a:pos x="49" y="110"/>
                  </a:cxn>
                  <a:cxn ang="0">
                    <a:pos x="52" y="103"/>
                  </a:cxn>
                  <a:cxn ang="0">
                    <a:pos x="57" y="98"/>
                  </a:cxn>
                  <a:cxn ang="0">
                    <a:pos x="63" y="84"/>
                  </a:cxn>
                  <a:cxn ang="0">
                    <a:pos x="68" y="75"/>
                  </a:cxn>
                  <a:cxn ang="0">
                    <a:pos x="73" y="66"/>
                  </a:cxn>
                  <a:cxn ang="0">
                    <a:pos x="80" y="59"/>
                  </a:cxn>
                  <a:cxn ang="0">
                    <a:pos x="82" y="47"/>
                  </a:cxn>
                  <a:cxn ang="0">
                    <a:pos x="89" y="35"/>
                  </a:cxn>
                  <a:cxn ang="0">
                    <a:pos x="94" y="30"/>
                  </a:cxn>
                  <a:cxn ang="0">
                    <a:pos x="101" y="26"/>
                  </a:cxn>
                  <a:cxn ang="0">
                    <a:pos x="101" y="18"/>
                  </a:cxn>
                  <a:cxn ang="0">
                    <a:pos x="94" y="13"/>
                  </a:cxn>
                  <a:cxn ang="0">
                    <a:pos x="94" y="0"/>
                  </a:cxn>
                  <a:cxn ang="0">
                    <a:pos x="106" y="13"/>
                  </a:cxn>
                  <a:cxn ang="0">
                    <a:pos x="111" y="21"/>
                  </a:cxn>
                  <a:cxn ang="0">
                    <a:pos x="110" y="26"/>
                  </a:cxn>
                  <a:cxn ang="0">
                    <a:pos x="108" y="35"/>
                  </a:cxn>
                  <a:cxn ang="0">
                    <a:pos x="115" y="44"/>
                  </a:cxn>
                  <a:cxn ang="0">
                    <a:pos x="122" y="51"/>
                  </a:cxn>
                  <a:cxn ang="0">
                    <a:pos x="115" y="51"/>
                  </a:cxn>
                  <a:cxn ang="0">
                    <a:pos x="106" y="51"/>
                  </a:cxn>
                  <a:cxn ang="0">
                    <a:pos x="99" y="51"/>
                  </a:cxn>
                  <a:cxn ang="0">
                    <a:pos x="94" y="56"/>
                  </a:cxn>
                  <a:cxn ang="0">
                    <a:pos x="97" y="63"/>
                  </a:cxn>
                  <a:cxn ang="0">
                    <a:pos x="108" y="70"/>
                  </a:cxn>
                  <a:cxn ang="0">
                    <a:pos x="118" y="84"/>
                  </a:cxn>
                  <a:cxn ang="0">
                    <a:pos x="118" y="96"/>
                  </a:cxn>
                  <a:cxn ang="0">
                    <a:pos x="111" y="106"/>
                  </a:cxn>
                  <a:cxn ang="0">
                    <a:pos x="104" y="115"/>
                  </a:cxn>
                  <a:cxn ang="0">
                    <a:pos x="104" y="124"/>
                  </a:cxn>
                  <a:cxn ang="0">
                    <a:pos x="106" y="138"/>
                  </a:cxn>
                  <a:cxn ang="0">
                    <a:pos x="113" y="146"/>
                  </a:cxn>
                  <a:cxn ang="0">
                    <a:pos x="122" y="160"/>
                  </a:cxn>
                  <a:cxn ang="0">
                    <a:pos x="130" y="171"/>
                  </a:cxn>
                  <a:cxn ang="0">
                    <a:pos x="130" y="178"/>
                  </a:cxn>
                  <a:cxn ang="0">
                    <a:pos x="130" y="183"/>
                  </a:cxn>
                  <a:cxn ang="0">
                    <a:pos x="129" y="188"/>
                  </a:cxn>
                  <a:cxn ang="0">
                    <a:pos x="127" y="190"/>
                  </a:cxn>
                  <a:cxn ang="0">
                    <a:pos x="122" y="188"/>
                  </a:cxn>
                  <a:cxn ang="0">
                    <a:pos x="115" y="188"/>
                  </a:cxn>
                  <a:cxn ang="0">
                    <a:pos x="111" y="188"/>
                  </a:cxn>
                  <a:cxn ang="0">
                    <a:pos x="106" y="186"/>
                  </a:cxn>
                  <a:cxn ang="0">
                    <a:pos x="103" y="186"/>
                  </a:cxn>
                  <a:cxn ang="0">
                    <a:pos x="77" y="183"/>
                  </a:cxn>
                  <a:cxn ang="0">
                    <a:pos x="70" y="183"/>
                  </a:cxn>
                  <a:cxn ang="0">
                    <a:pos x="64" y="183"/>
                  </a:cxn>
                  <a:cxn ang="0">
                    <a:pos x="57" y="183"/>
                  </a:cxn>
                  <a:cxn ang="0">
                    <a:pos x="49" y="183"/>
                  </a:cxn>
                  <a:cxn ang="0">
                    <a:pos x="47" y="186"/>
                  </a:cxn>
                  <a:cxn ang="0">
                    <a:pos x="21" y="186"/>
                  </a:cxn>
                  <a:cxn ang="0">
                    <a:pos x="21" y="181"/>
                  </a:cxn>
                  <a:cxn ang="0">
                    <a:pos x="17" y="164"/>
                  </a:cxn>
                  <a:cxn ang="0">
                    <a:pos x="17" y="153"/>
                  </a:cxn>
                  <a:cxn ang="0">
                    <a:pos x="7" y="153"/>
                  </a:cxn>
                  <a:cxn ang="0">
                    <a:pos x="0" y="143"/>
                  </a:cxn>
                </a:cxnLst>
                <a:rect l="0" t="0" r="r" b="b"/>
                <a:pathLst>
                  <a:path w="132" h="190">
                    <a:moveTo>
                      <a:pt x="0" y="143"/>
                    </a:moveTo>
                    <a:lnTo>
                      <a:pt x="0" y="141"/>
                    </a:lnTo>
                    <a:lnTo>
                      <a:pt x="5" y="136"/>
                    </a:lnTo>
                    <a:lnTo>
                      <a:pt x="7" y="131"/>
                    </a:lnTo>
                    <a:lnTo>
                      <a:pt x="7" y="127"/>
                    </a:lnTo>
                    <a:lnTo>
                      <a:pt x="5" y="124"/>
                    </a:lnTo>
                    <a:lnTo>
                      <a:pt x="9" y="124"/>
                    </a:lnTo>
                    <a:lnTo>
                      <a:pt x="9" y="120"/>
                    </a:lnTo>
                    <a:lnTo>
                      <a:pt x="10" y="119"/>
                    </a:lnTo>
                    <a:lnTo>
                      <a:pt x="12" y="115"/>
                    </a:lnTo>
                    <a:lnTo>
                      <a:pt x="16" y="113"/>
                    </a:lnTo>
                    <a:lnTo>
                      <a:pt x="21" y="110"/>
                    </a:lnTo>
                    <a:lnTo>
                      <a:pt x="21" y="106"/>
                    </a:lnTo>
                    <a:lnTo>
                      <a:pt x="21" y="106"/>
                    </a:lnTo>
                    <a:lnTo>
                      <a:pt x="24" y="106"/>
                    </a:lnTo>
                    <a:lnTo>
                      <a:pt x="26" y="103"/>
                    </a:lnTo>
                    <a:lnTo>
                      <a:pt x="26" y="103"/>
                    </a:lnTo>
                    <a:lnTo>
                      <a:pt x="31" y="106"/>
                    </a:lnTo>
                    <a:lnTo>
                      <a:pt x="33" y="106"/>
                    </a:lnTo>
                    <a:lnTo>
                      <a:pt x="37" y="106"/>
                    </a:lnTo>
                    <a:lnTo>
                      <a:pt x="38" y="110"/>
                    </a:lnTo>
                    <a:lnTo>
                      <a:pt x="42" y="112"/>
                    </a:lnTo>
                    <a:lnTo>
                      <a:pt x="43" y="113"/>
                    </a:lnTo>
                    <a:lnTo>
                      <a:pt x="49" y="110"/>
                    </a:lnTo>
                    <a:lnTo>
                      <a:pt x="49" y="106"/>
                    </a:lnTo>
                    <a:lnTo>
                      <a:pt x="49" y="106"/>
                    </a:lnTo>
                    <a:lnTo>
                      <a:pt x="52" y="103"/>
                    </a:lnTo>
                    <a:lnTo>
                      <a:pt x="54" y="103"/>
                    </a:lnTo>
                    <a:lnTo>
                      <a:pt x="57" y="99"/>
                    </a:lnTo>
                    <a:lnTo>
                      <a:pt x="57" y="98"/>
                    </a:lnTo>
                    <a:lnTo>
                      <a:pt x="57" y="92"/>
                    </a:lnTo>
                    <a:lnTo>
                      <a:pt x="63" y="87"/>
                    </a:lnTo>
                    <a:lnTo>
                      <a:pt x="63" y="84"/>
                    </a:lnTo>
                    <a:lnTo>
                      <a:pt x="61" y="84"/>
                    </a:lnTo>
                    <a:lnTo>
                      <a:pt x="63" y="80"/>
                    </a:lnTo>
                    <a:lnTo>
                      <a:pt x="68" y="75"/>
                    </a:lnTo>
                    <a:lnTo>
                      <a:pt x="71" y="73"/>
                    </a:lnTo>
                    <a:lnTo>
                      <a:pt x="71" y="70"/>
                    </a:lnTo>
                    <a:lnTo>
                      <a:pt x="73" y="66"/>
                    </a:lnTo>
                    <a:lnTo>
                      <a:pt x="73" y="63"/>
                    </a:lnTo>
                    <a:lnTo>
                      <a:pt x="75" y="61"/>
                    </a:lnTo>
                    <a:lnTo>
                      <a:pt x="80" y="59"/>
                    </a:lnTo>
                    <a:lnTo>
                      <a:pt x="82" y="56"/>
                    </a:lnTo>
                    <a:lnTo>
                      <a:pt x="82" y="51"/>
                    </a:lnTo>
                    <a:lnTo>
                      <a:pt x="82" y="47"/>
                    </a:lnTo>
                    <a:lnTo>
                      <a:pt x="82" y="44"/>
                    </a:lnTo>
                    <a:lnTo>
                      <a:pt x="85" y="40"/>
                    </a:lnTo>
                    <a:lnTo>
                      <a:pt x="89" y="35"/>
                    </a:lnTo>
                    <a:lnTo>
                      <a:pt x="90" y="33"/>
                    </a:lnTo>
                    <a:lnTo>
                      <a:pt x="90" y="32"/>
                    </a:lnTo>
                    <a:lnTo>
                      <a:pt x="94" y="30"/>
                    </a:lnTo>
                    <a:lnTo>
                      <a:pt x="96" y="30"/>
                    </a:lnTo>
                    <a:lnTo>
                      <a:pt x="97" y="26"/>
                    </a:lnTo>
                    <a:lnTo>
                      <a:pt x="101" y="26"/>
                    </a:lnTo>
                    <a:lnTo>
                      <a:pt x="103" y="25"/>
                    </a:lnTo>
                    <a:lnTo>
                      <a:pt x="101" y="19"/>
                    </a:lnTo>
                    <a:lnTo>
                      <a:pt x="101" y="18"/>
                    </a:lnTo>
                    <a:lnTo>
                      <a:pt x="99" y="14"/>
                    </a:lnTo>
                    <a:lnTo>
                      <a:pt x="96" y="14"/>
                    </a:lnTo>
                    <a:lnTo>
                      <a:pt x="94" y="13"/>
                    </a:lnTo>
                    <a:lnTo>
                      <a:pt x="94" y="7"/>
                    </a:lnTo>
                    <a:lnTo>
                      <a:pt x="94" y="4"/>
                    </a:lnTo>
                    <a:lnTo>
                      <a:pt x="94" y="0"/>
                    </a:lnTo>
                    <a:lnTo>
                      <a:pt x="101" y="4"/>
                    </a:lnTo>
                    <a:lnTo>
                      <a:pt x="106" y="7"/>
                    </a:lnTo>
                    <a:lnTo>
                      <a:pt x="106" y="13"/>
                    </a:lnTo>
                    <a:lnTo>
                      <a:pt x="108" y="13"/>
                    </a:lnTo>
                    <a:lnTo>
                      <a:pt x="110" y="16"/>
                    </a:lnTo>
                    <a:lnTo>
                      <a:pt x="111" y="21"/>
                    </a:lnTo>
                    <a:lnTo>
                      <a:pt x="111" y="25"/>
                    </a:lnTo>
                    <a:lnTo>
                      <a:pt x="110" y="26"/>
                    </a:lnTo>
                    <a:lnTo>
                      <a:pt x="110" y="26"/>
                    </a:lnTo>
                    <a:lnTo>
                      <a:pt x="111" y="30"/>
                    </a:lnTo>
                    <a:lnTo>
                      <a:pt x="111" y="33"/>
                    </a:lnTo>
                    <a:lnTo>
                      <a:pt x="108" y="35"/>
                    </a:lnTo>
                    <a:lnTo>
                      <a:pt x="108" y="39"/>
                    </a:lnTo>
                    <a:lnTo>
                      <a:pt x="111" y="44"/>
                    </a:lnTo>
                    <a:lnTo>
                      <a:pt x="115" y="44"/>
                    </a:lnTo>
                    <a:lnTo>
                      <a:pt x="116" y="47"/>
                    </a:lnTo>
                    <a:lnTo>
                      <a:pt x="118" y="51"/>
                    </a:lnTo>
                    <a:lnTo>
                      <a:pt x="122" y="51"/>
                    </a:lnTo>
                    <a:lnTo>
                      <a:pt x="118" y="53"/>
                    </a:lnTo>
                    <a:lnTo>
                      <a:pt x="118" y="53"/>
                    </a:lnTo>
                    <a:lnTo>
                      <a:pt x="115" y="51"/>
                    </a:lnTo>
                    <a:lnTo>
                      <a:pt x="111" y="51"/>
                    </a:lnTo>
                    <a:lnTo>
                      <a:pt x="110" y="51"/>
                    </a:lnTo>
                    <a:lnTo>
                      <a:pt x="106" y="51"/>
                    </a:lnTo>
                    <a:lnTo>
                      <a:pt x="103" y="51"/>
                    </a:lnTo>
                    <a:lnTo>
                      <a:pt x="101" y="51"/>
                    </a:lnTo>
                    <a:lnTo>
                      <a:pt x="99" y="51"/>
                    </a:lnTo>
                    <a:lnTo>
                      <a:pt x="96" y="51"/>
                    </a:lnTo>
                    <a:lnTo>
                      <a:pt x="96" y="54"/>
                    </a:lnTo>
                    <a:lnTo>
                      <a:pt x="94" y="56"/>
                    </a:lnTo>
                    <a:lnTo>
                      <a:pt x="94" y="59"/>
                    </a:lnTo>
                    <a:lnTo>
                      <a:pt x="96" y="61"/>
                    </a:lnTo>
                    <a:lnTo>
                      <a:pt x="97" y="63"/>
                    </a:lnTo>
                    <a:lnTo>
                      <a:pt x="97" y="63"/>
                    </a:lnTo>
                    <a:lnTo>
                      <a:pt x="101" y="63"/>
                    </a:lnTo>
                    <a:lnTo>
                      <a:pt x="108" y="70"/>
                    </a:lnTo>
                    <a:lnTo>
                      <a:pt x="113" y="77"/>
                    </a:lnTo>
                    <a:lnTo>
                      <a:pt x="116" y="79"/>
                    </a:lnTo>
                    <a:lnTo>
                      <a:pt x="118" y="84"/>
                    </a:lnTo>
                    <a:lnTo>
                      <a:pt x="122" y="87"/>
                    </a:lnTo>
                    <a:lnTo>
                      <a:pt x="122" y="91"/>
                    </a:lnTo>
                    <a:lnTo>
                      <a:pt x="118" y="96"/>
                    </a:lnTo>
                    <a:lnTo>
                      <a:pt x="116" y="96"/>
                    </a:lnTo>
                    <a:lnTo>
                      <a:pt x="115" y="101"/>
                    </a:lnTo>
                    <a:lnTo>
                      <a:pt x="111" y="106"/>
                    </a:lnTo>
                    <a:lnTo>
                      <a:pt x="110" y="110"/>
                    </a:lnTo>
                    <a:lnTo>
                      <a:pt x="106" y="115"/>
                    </a:lnTo>
                    <a:lnTo>
                      <a:pt x="104" y="115"/>
                    </a:lnTo>
                    <a:lnTo>
                      <a:pt x="103" y="117"/>
                    </a:lnTo>
                    <a:lnTo>
                      <a:pt x="103" y="120"/>
                    </a:lnTo>
                    <a:lnTo>
                      <a:pt x="104" y="124"/>
                    </a:lnTo>
                    <a:lnTo>
                      <a:pt x="104" y="129"/>
                    </a:lnTo>
                    <a:lnTo>
                      <a:pt x="104" y="134"/>
                    </a:lnTo>
                    <a:lnTo>
                      <a:pt x="106" y="138"/>
                    </a:lnTo>
                    <a:lnTo>
                      <a:pt x="106" y="143"/>
                    </a:lnTo>
                    <a:lnTo>
                      <a:pt x="108" y="146"/>
                    </a:lnTo>
                    <a:lnTo>
                      <a:pt x="113" y="146"/>
                    </a:lnTo>
                    <a:lnTo>
                      <a:pt x="115" y="152"/>
                    </a:lnTo>
                    <a:lnTo>
                      <a:pt x="116" y="155"/>
                    </a:lnTo>
                    <a:lnTo>
                      <a:pt x="122" y="160"/>
                    </a:lnTo>
                    <a:lnTo>
                      <a:pt x="122" y="166"/>
                    </a:lnTo>
                    <a:lnTo>
                      <a:pt x="123" y="167"/>
                    </a:lnTo>
                    <a:lnTo>
                      <a:pt x="130" y="171"/>
                    </a:lnTo>
                    <a:lnTo>
                      <a:pt x="130" y="176"/>
                    </a:lnTo>
                    <a:lnTo>
                      <a:pt x="130" y="178"/>
                    </a:lnTo>
                    <a:lnTo>
                      <a:pt x="130" y="178"/>
                    </a:lnTo>
                    <a:lnTo>
                      <a:pt x="132" y="178"/>
                    </a:lnTo>
                    <a:lnTo>
                      <a:pt x="130" y="181"/>
                    </a:lnTo>
                    <a:lnTo>
                      <a:pt x="130" y="183"/>
                    </a:lnTo>
                    <a:lnTo>
                      <a:pt x="129" y="186"/>
                    </a:lnTo>
                    <a:lnTo>
                      <a:pt x="127" y="186"/>
                    </a:lnTo>
                    <a:lnTo>
                      <a:pt x="129" y="188"/>
                    </a:lnTo>
                    <a:lnTo>
                      <a:pt x="129" y="190"/>
                    </a:lnTo>
                    <a:lnTo>
                      <a:pt x="127" y="190"/>
                    </a:lnTo>
                    <a:lnTo>
                      <a:pt x="127" y="190"/>
                    </a:lnTo>
                    <a:lnTo>
                      <a:pt x="127" y="190"/>
                    </a:lnTo>
                    <a:lnTo>
                      <a:pt x="123" y="190"/>
                    </a:lnTo>
                    <a:lnTo>
                      <a:pt x="122" y="188"/>
                    </a:lnTo>
                    <a:lnTo>
                      <a:pt x="118" y="188"/>
                    </a:lnTo>
                    <a:lnTo>
                      <a:pt x="118" y="190"/>
                    </a:lnTo>
                    <a:lnTo>
                      <a:pt x="115" y="188"/>
                    </a:lnTo>
                    <a:lnTo>
                      <a:pt x="113" y="186"/>
                    </a:lnTo>
                    <a:lnTo>
                      <a:pt x="113" y="188"/>
                    </a:lnTo>
                    <a:lnTo>
                      <a:pt x="111" y="188"/>
                    </a:lnTo>
                    <a:lnTo>
                      <a:pt x="110" y="186"/>
                    </a:lnTo>
                    <a:lnTo>
                      <a:pt x="108" y="186"/>
                    </a:lnTo>
                    <a:lnTo>
                      <a:pt x="106" y="186"/>
                    </a:lnTo>
                    <a:lnTo>
                      <a:pt x="104" y="186"/>
                    </a:lnTo>
                    <a:lnTo>
                      <a:pt x="103" y="186"/>
                    </a:lnTo>
                    <a:lnTo>
                      <a:pt x="103" y="186"/>
                    </a:lnTo>
                    <a:lnTo>
                      <a:pt x="99" y="186"/>
                    </a:lnTo>
                    <a:lnTo>
                      <a:pt x="78" y="186"/>
                    </a:lnTo>
                    <a:lnTo>
                      <a:pt x="77" y="183"/>
                    </a:lnTo>
                    <a:lnTo>
                      <a:pt x="77" y="183"/>
                    </a:lnTo>
                    <a:lnTo>
                      <a:pt x="75" y="183"/>
                    </a:lnTo>
                    <a:lnTo>
                      <a:pt x="70" y="183"/>
                    </a:lnTo>
                    <a:lnTo>
                      <a:pt x="70" y="183"/>
                    </a:lnTo>
                    <a:lnTo>
                      <a:pt x="68" y="183"/>
                    </a:lnTo>
                    <a:lnTo>
                      <a:pt x="64" y="183"/>
                    </a:lnTo>
                    <a:lnTo>
                      <a:pt x="63" y="183"/>
                    </a:lnTo>
                    <a:lnTo>
                      <a:pt x="57" y="183"/>
                    </a:lnTo>
                    <a:lnTo>
                      <a:pt x="57" y="183"/>
                    </a:lnTo>
                    <a:lnTo>
                      <a:pt x="52" y="183"/>
                    </a:lnTo>
                    <a:lnTo>
                      <a:pt x="49" y="183"/>
                    </a:lnTo>
                    <a:lnTo>
                      <a:pt x="49" y="183"/>
                    </a:lnTo>
                    <a:lnTo>
                      <a:pt x="47" y="186"/>
                    </a:lnTo>
                    <a:lnTo>
                      <a:pt x="47" y="186"/>
                    </a:lnTo>
                    <a:lnTo>
                      <a:pt x="47" y="186"/>
                    </a:lnTo>
                    <a:lnTo>
                      <a:pt x="24" y="186"/>
                    </a:lnTo>
                    <a:lnTo>
                      <a:pt x="24" y="186"/>
                    </a:lnTo>
                    <a:lnTo>
                      <a:pt x="21" y="186"/>
                    </a:lnTo>
                    <a:lnTo>
                      <a:pt x="21" y="186"/>
                    </a:lnTo>
                    <a:lnTo>
                      <a:pt x="24" y="183"/>
                    </a:lnTo>
                    <a:lnTo>
                      <a:pt x="21" y="181"/>
                    </a:lnTo>
                    <a:lnTo>
                      <a:pt x="21" y="174"/>
                    </a:lnTo>
                    <a:lnTo>
                      <a:pt x="21" y="167"/>
                    </a:lnTo>
                    <a:lnTo>
                      <a:pt x="17" y="164"/>
                    </a:lnTo>
                    <a:lnTo>
                      <a:pt x="17" y="159"/>
                    </a:lnTo>
                    <a:lnTo>
                      <a:pt x="21" y="157"/>
                    </a:lnTo>
                    <a:lnTo>
                      <a:pt x="17" y="153"/>
                    </a:lnTo>
                    <a:lnTo>
                      <a:pt x="12" y="155"/>
                    </a:lnTo>
                    <a:lnTo>
                      <a:pt x="10" y="153"/>
                    </a:lnTo>
                    <a:lnTo>
                      <a:pt x="7" y="153"/>
                    </a:lnTo>
                    <a:lnTo>
                      <a:pt x="5" y="143"/>
                    </a:lnTo>
                    <a:lnTo>
                      <a:pt x="2" y="143"/>
                    </a:lnTo>
                    <a:lnTo>
                      <a:pt x="0" y="143"/>
                    </a:lnTo>
                    <a:lnTo>
                      <a:pt x="0" y="143"/>
                    </a:lnTo>
                    <a:lnTo>
                      <a:pt x="0" y="14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38" name="Freeform 131">
                <a:extLst>
                  <a:ext uri="{FF2B5EF4-FFF2-40B4-BE49-F238E27FC236}">
                    <a16:creationId xmlns:a16="http://schemas.microsoft.com/office/drawing/2014/main" id="{80D71C1E-C216-B828-299B-7CB1A75D4B8D}"/>
                  </a:ext>
                </a:extLst>
              </p:cNvPr>
              <p:cNvSpPr>
                <a:spLocks/>
              </p:cNvSpPr>
              <p:nvPr/>
            </p:nvSpPr>
            <p:spPr bwMode="auto">
              <a:xfrm>
                <a:off x="4694214" y="4203698"/>
                <a:ext cx="146049"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39" name="Freeform 132">
                <a:extLst>
                  <a:ext uri="{FF2B5EF4-FFF2-40B4-BE49-F238E27FC236}">
                    <a16:creationId xmlns:a16="http://schemas.microsoft.com/office/drawing/2014/main" id="{A0A32741-6EF2-79CE-B899-2A0ACC2F8030}"/>
                  </a:ext>
                </a:extLst>
              </p:cNvPr>
              <p:cNvSpPr>
                <a:spLocks/>
              </p:cNvSpPr>
              <p:nvPr/>
            </p:nvSpPr>
            <p:spPr bwMode="auto">
              <a:xfrm>
                <a:off x="4694214" y="4203698"/>
                <a:ext cx="146049" cy="169863"/>
              </a:xfrm>
              <a:custGeom>
                <a:avLst/>
                <a:gdLst/>
                <a:ahLst/>
                <a:cxnLst>
                  <a:cxn ang="0">
                    <a:pos x="44" y="3"/>
                  </a:cxn>
                  <a:cxn ang="0">
                    <a:pos x="45" y="0"/>
                  </a:cxn>
                  <a:cxn ang="0">
                    <a:pos x="52" y="0"/>
                  </a:cxn>
                  <a:cxn ang="0">
                    <a:pos x="58" y="0"/>
                  </a:cxn>
                  <a:cxn ang="0">
                    <a:pos x="63" y="0"/>
                  </a:cxn>
                  <a:cxn ang="0">
                    <a:pos x="65" y="0"/>
                  </a:cxn>
                  <a:cxn ang="0">
                    <a:pos x="72" y="0"/>
                  </a:cxn>
                  <a:cxn ang="0">
                    <a:pos x="72" y="3"/>
                  </a:cxn>
                  <a:cxn ang="0">
                    <a:pos x="72" y="5"/>
                  </a:cxn>
                  <a:cxn ang="0">
                    <a:pos x="72" y="14"/>
                  </a:cxn>
                  <a:cxn ang="0">
                    <a:pos x="72" y="19"/>
                  </a:cxn>
                  <a:cxn ang="0">
                    <a:pos x="77" y="17"/>
                  </a:cxn>
                  <a:cxn ang="0">
                    <a:pos x="84" y="17"/>
                  </a:cxn>
                  <a:cxn ang="0">
                    <a:pos x="92" y="15"/>
                  </a:cxn>
                  <a:cxn ang="0">
                    <a:pos x="92" y="22"/>
                  </a:cxn>
                  <a:cxn ang="0">
                    <a:pos x="92" y="27"/>
                  </a:cxn>
                  <a:cxn ang="0">
                    <a:pos x="89" y="31"/>
                  </a:cxn>
                  <a:cxn ang="0">
                    <a:pos x="87" y="36"/>
                  </a:cxn>
                  <a:cxn ang="0">
                    <a:pos x="89" y="40"/>
                  </a:cxn>
                  <a:cxn ang="0">
                    <a:pos x="87" y="40"/>
                  </a:cxn>
                  <a:cxn ang="0">
                    <a:pos x="84" y="41"/>
                  </a:cxn>
                  <a:cxn ang="0">
                    <a:pos x="87" y="43"/>
                  </a:cxn>
                  <a:cxn ang="0">
                    <a:pos x="89" y="47"/>
                  </a:cxn>
                  <a:cxn ang="0">
                    <a:pos x="92" y="52"/>
                  </a:cxn>
                  <a:cxn ang="0">
                    <a:pos x="92" y="57"/>
                  </a:cxn>
                  <a:cxn ang="0">
                    <a:pos x="89" y="76"/>
                  </a:cxn>
                  <a:cxn ang="0">
                    <a:pos x="89" y="81"/>
                  </a:cxn>
                  <a:cxn ang="0">
                    <a:pos x="85" y="80"/>
                  </a:cxn>
                  <a:cxn ang="0">
                    <a:pos x="78" y="78"/>
                  </a:cxn>
                  <a:cxn ang="0">
                    <a:pos x="75" y="80"/>
                  </a:cxn>
                  <a:cxn ang="0">
                    <a:pos x="70" y="78"/>
                  </a:cxn>
                  <a:cxn ang="0">
                    <a:pos x="63" y="69"/>
                  </a:cxn>
                  <a:cxn ang="0">
                    <a:pos x="61" y="76"/>
                  </a:cxn>
                  <a:cxn ang="0">
                    <a:pos x="54" y="80"/>
                  </a:cxn>
                  <a:cxn ang="0">
                    <a:pos x="52" y="81"/>
                  </a:cxn>
                  <a:cxn ang="0">
                    <a:pos x="47" y="81"/>
                  </a:cxn>
                  <a:cxn ang="0">
                    <a:pos x="44" y="83"/>
                  </a:cxn>
                  <a:cxn ang="0">
                    <a:pos x="44" y="90"/>
                  </a:cxn>
                  <a:cxn ang="0">
                    <a:pos x="49" y="87"/>
                  </a:cxn>
                  <a:cxn ang="0">
                    <a:pos x="52" y="90"/>
                  </a:cxn>
                  <a:cxn ang="0">
                    <a:pos x="52" y="102"/>
                  </a:cxn>
                  <a:cxn ang="0">
                    <a:pos x="47" y="99"/>
                  </a:cxn>
                  <a:cxn ang="0">
                    <a:pos x="44" y="101"/>
                  </a:cxn>
                  <a:cxn ang="0">
                    <a:pos x="40" y="104"/>
                  </a:cxn>
                  <a:cxn ang="0">
                    <a:pos x="37" y="106"/>
                  </a:cxn>
                  <a:cxn ang="0">
                    <a:pos x="35" y="102"/>
                  </a:cxn>
                  <a:cxn ang="0">
                    <a:pos x="28" y="95"/>
                  </a:cxn>
                  <a:cxn ang="0">
                    <a:pos x="16" y="85"/>
                  </a:cxn>
                  <a:cxn ang="0">
                    <a:pos x="14" y="80"/>
                  </a:cxn>
                  <a:cxn ang="0">
                    <a:pos x="9" y="73"/>
                  </a:cxn>
                  <a:cxn ang="0">
                    <a:pos x="5" y="64"/>
                  </a:cxn>
                  <a:cxn ang="0">
                    <a:pos x="4" y="59"/>
                  </a:cxn>
                  <a:cxn ang="0">
                    <a:pos x="0" y="50"/>
                  </a:cxn>
                  <a:cxn ang="0">
                    <a:pos x="7" y="48"/>
                  </a:cxn>
                  <a:cxn ang="0">
                    <a:pos x="9" y="36"/>
                  </a:cxn>
                  <a:cxn ang="0">
                    <a:pos x="18" y="36"/>
                  </a:cxn>
                  <a:cxn ang="0">
                    <a:pos x="11" y="27"/>
                  </a:cxn>
                  <a:cxn ang="0">
                    <a:pos x="14" y="24"/>
                  </a:cxn>
                  <a:cxn ang="0">
                    <a:pos x="16" y="22"/>
                  </a:cxn>
                  <a:cxn ang="0">
                    <a:pos x="19" y="22"/>
                  </a:cxn>
                  <a:cxn ang="0">
                    <a:pos x="44" y="3"/>
                  </a:cxn>
                  <a:cxn ang="0">
                    <a:pos x="44" y="3"/>
                  </a:cxn>
                </a:cxnLst>
                <a:rect l="0" t="0" r="r" b="b"/>
                <a:pathLst>
                  <a:path w="92" h="107">
                    <a:moveTo>
                      <a:pt x="44" y="3"/>
                    </a:moveTo>
                    <a:lnTo>
                      <a:pt x="44" y="3"/>
                    </a:lnTo>
                    <a:lnTo>
                      <a:pt x="44" y="0"/>
                    </a:lnTo>
                    <a:lnTo>
                      <a:pt x="45" y="0"/>
                    </a:lnTo>
                    <a:lnTo>
                      <a:pt x="47" y="0"/>
                    </a:lnTo>
                    <a:lnTo>
                      <a:pt x="52" y="0"/>
                    </a:lnTo>
                    <a:lnTo>
                      <a:pt x="54" y="0"/>
                    </a:lnTo>
                    <a:lnTo>
                      <a:pt x="58" y="0"/>
                    </a:lnTo>
                    <a:lnTo>
                      <a:pt x="59" y="0"/>
                    </a:lnTo>
                    <a:lnTo>
                      <a:pt x="63" y="0"/>
                    </a:lnTo>
                    <a:lnTo>
                      <a:pt x="65" y="0"/>
                    </a:lnTo>
                    <a:lnTo>
                      <a:pt x="65" y="0"/>
                    </a:lnTo>
                    <a:lnTo>
                      <a:pt x="70" y="0"/>
                    </a:lnTo>
                    <a:lnTo>
                      <a:pt x="72" y="0"/>
                    </a:lnTo>
                    <a:lnTo>
                      <a:pt x="72" y="0"/>
                    </a:lnTo>
                    <a:lnTo>
                      <a:pt x="72" y="3"/>
                    </a:lnTo>
                    <a:lnTo>
                      <a:pt x="72" y="3"/>
                    </a:lnTo>
                    <a:lnTo>
                      <a:pt x="72" y="5"/>
                    </a:lnTo>
                    <a:lnTo>
                      <a:pt x="72" y="8"/>
                    </a:lnTo>
                    <a:lnTo>
                      <a:pt x="72" y="14"/>
                    </a:lnTo>
                    <a:lnTo>
                      <a:pt x="72" y="15"/>
                    </a:lnTo>
                    <a:lnTo>
                      <a:pt x="72" y="19"/>
                    </a:lnTo>
                    <a:lnTo>
                      <a:pt x="75" y="19"/>
                    </a:lnTo>
                    <a:lnTo>
                      <a:pt x="77" y="17"/>
                    </a:lnTo>
                    <a:lnTo>
                      <a:pt x="78" y="19"/>
                    </a:lnTo>
                    <a:lnTo>
                      <a:pt x="84" y="17"/>
                    </a:lnTo>
                    <a:lnTo>
                      <a:pt x="87" y="15"/>
                    </a:lnTo>
                    <a:lnTo>
                      <a:pt x="92" y="15"/>
                    </a:lnTo>
                    <a:lnTo>
                      <a:pt x="92" y="17"/>
                    </a:lnTo>
                    <a:lnTo>
                      <a:pt x="92" y="22"/>
                    </a:lnTo>
                    <a:lnTo>
                      <a:pt x="92" y="26"/>
                    </a:lnTo>
                    <a:lnTo>
                      <a:pt x="92" y="27"/>
                    </a:lnTo>
                    <a:lnTo>
                      <a:pt x="92" y="31"/>
                    </a:lnTo>
                    <a:lnTo>
                      <a:pt x="89" y="31"/>
                    </a:lnTo>
                    <a:lnTo>
                      <a:pt x="87" y="31"/>
                    </a:lnTo>
                    <a:lnTo>
                      <a:pt x="87" y="36"/>
                    </a:lnTo>
                    <a:lnTo>
                      <a:pt x="87" y="36"/>
                    </a:lnTo>
                    <a:lnTo>
                      <a:pt x="89" y="40"/>
                    </a:lnTo>
                    <a:lnTo>
                      <a:pt x="87" y="40"/>
                    </a:lnTo>
                    <a:lnTo>
                      <a:pt x="87" y="40"/>
                    </a:lnTo>
                    <a:lnTo>
                      <a:pt x="84" y="40"/>
                    </a:lnTo>
                    <a:lnTo>
                      <a:pt x="84" y="41"/>
                    </a:lnTo>
                    <a:lnTo>
                      <a:pt x="85" y="43"/>
                    </a:lnTo>
                    <a:lnTo>
                      <a:pt x="87" y="43"/>
                    </a:lnTo>
                    <a:lnTo>
                      <a:pt x="89" y="45"/>
                    </a:lnTo>
                    <a:lnTo>
                      <a:pt x="89" y="47"/>
                    </a:lnTo>
                    <a:lnTo>
                      <a:pt x="92" y="48"/>
                    </a:lnTo>
                    <a:lnTo>
                      <a:pt x="92" y="52"/>
                    </a:lnTo>
                    <a:lnTo>
                      <a:pt x="92" y="54"/>
                    </a:lnTo>
                    <a:lnTo>
                      <a:pt x="92" y="57"/>
                    </a:lnTo>
                    <a:lnTo>
                      <a:pt x="92" y="64"/>
                    </a:lnTo>
                    <a:lnTo>
                      <a:pt x="89" y="76"/>
                    </a:lnTo>
                    <a:lnTo>
                      <a:pt x="89" y="78"/>
                    </a:lnTo>
                    <a:lnTo>
                      <a:pt x="89" y="81"/>
                    </a:lnTo>
                    <a:lnTo>
                      <a:pt x="87" y="81"/>
                    </a:lnTo>
                    <a:lnTo>
                      <a:pt x="85" y="80"/>
                    </a:lnTo>
                    <a:lnTo>
                      <a:pt x="82" y="78"/>
                    </a:lnTo>
                    <a:lnTo>
                      <a:pt x="78" y="78"/>
                    </a:lnTo>
                    <a:lnTo>
                      <a:pt x="77" y="80"/>
                    </a:lnTo>
                    <a:lnTo>
                      <a:pt x="75" y="80"/>
                    </a:lnTo>
                    <a:lnTo>
                      <a:pt x="72" y="80"/>
                    </a:lnTo>
                    <a:lnTo>
                      <a:pt x="70" y="78"/>
                    </a:lnTo>
                    <a:lnTo>
                      <a:pt x="66" y="69"/>
                    </a:lnTo>
                    <a:lnTo>
                      <a:pt x="63" y="69"/>
                    </a:lnTo>
                    <a:lnTo>
                      <a:pt x="61" y="71"/>
                    </a:lnTo>
                    <a:lnTo>
                      <a:pt x="61" y="76"/>
                    </a:lnTo>
                    <a:lnTo>
                      <a:pt x="61" y="80"/>
                    </a:lnTo>
                    <a:lnTo>
                      <a:pt x="54" y="80"/>
                    </a:lnTo>
                    <a:lnTo>
                      <a:pt x="54" y="80"/>
                    </a:lnTo>
                    <a:lnTo>
                      <a:pt x="52" y="81"/>
                    </a:lnTo>
                    <a:lnTo>
                      <a:pt x="51" y="83"/>
                    </a:lnTo>
                    <a:lnTo>
                      <a:pt x="47" y="81"/>
                    </a:lnTo>
                    <a:lnTo>
                      <a:pt x="44" y="81"/>
                    </a:lnTo>
                    <a:lnTo>
                      <a:pt x="44" y="83"/>
                    </a:lnTo>
                    <a:lnTo>
                      <a:pt x="44" y="85"/>
                    </a:lnTo>
                    <a:lnTo>
                      <a:pt x="44" y="90"/>
                    </a:lnTo>
                    <a:lnTo>
                      <a:pt x="45" y="87"/>
                    </a:lnTo>
                    <a:lnTo>
                      <a:pt x="49" y="87"/>
                    </a:lnTo>
                    <a:lnTo>
                      <a:pt x="51" y="87"/>
                    </a:lnTo>
                    <a:lnTo>
                      <a:pt x="52" y="90"/>
                    </a:lnTo>
                    <a:lnTo>
                      <a:pt x="54" y="99"/>
                    </a:lnTo>
                    <a:lnTo>
                      <a:pt x="52" y="102"/>
                    </a:lnTo>
                    <a:lnTo>
                      <a:pt x="49" y="99"/>
                    </a:lnTo>
                    <a:lnTo>
                      <a:pt x="47" y="99"/>
                    </a:lnTo>
                    <a:lnTo>
                      <a:pt x="45" y="101"/>
                    </a:lnTo>
                    <a:lnTo>
                      <a:pt x="44" y="101"/>
                    </a:lnTo>
                    <a:lnTo>
                      <a:pt x="40" y="101"/>
                    </a:lnTo>
                    <a:lnTo>
                      <a:pt x="40" y="104"/>
                    </a:lnTo>
                    <a:lnTo>
                      <a:pt x="37" y="107"/>
                    </a:lnTo>
                    <a:lnTo>
                      <a:pt x="37" y="106"/>
                    </a:lnTo>
                    <a:lnTo>
                      <a:pt x="35" y="106"/>
                    </a:lnTo>
                    <a:lnTo>
                      <a:pt x="35" y="102"/>
                    </a:lnTo>
                    <a:lnTo>
                      <a:pt x="28" y="99"/>
                    </a:lnTo>
                    <a:lnTo>
                      <a:pt x="28" y="95"/>
                    </a:lnTo>
                    <a:lnTo>
                      <a:pt x="19" y="90"/>
                    </a:lnTo>
                    <a:lnTo>
                      <a:pt x="16" y="85"/>
                    </a:lnTo>
                    <a:lnTo>
                      <a:pt x="16" y="83"/>
                    </a:lnTo>
                    <a:lnTo>
                      <a:pt x="14" y="80"/>
                    </a:lnTo>
                    <a:lnTo>
                      <a:pt x="11" y="76"/>
                    </a:lnTo>
                    <a:lnTo>
                      <a:pt x="9" y="73"/>
                    </a:lnTo>
                    <a:lnTo>
                      <a:pt x="9" y="67"/>
                    </a:lnTo>
                    <a:lnTo>
                      <a:pt x="5" y="64"/>
                    </a:lnTo>
                    <a:lnTo>
                      <a:pt x="5" y="62"/>
                    </a:lnTo>
                    <a:lnTo>
                      <a:pt x="4" y="59"/>
                    </a:lnTo>
                    <a:lnTo>
                      <a:pt x="0" y="52"/>
                    </a:lnTo>
                    <a:lnTo>
                      <a:pt x="0" y="50"/>
                    </a:lnTo>
                    <a:lnTo>
                      <a:pt x="4" y="52"/>
                    </a:lnTo>
                    <a:lnTo>
                      <a:pt x="7" y="48"/>
                    </a:lnTo>
                    <a:lnTo>
                      <a:pt x="9" y="40"/>
                    </a:lnTo>
                    <a:lnTo>
                      <a:pt x="9" y="36"/>
                    </a:lnTo>
                    <a:lnTo>
                      <a:pt x="11" y="36"/>
                    </a:lnTo>
                    <a:lnTo>
                      <a:pt x="18" y="36"/>
                    </a:lnTo>
                    <a:lnTo>
                      <a:pt x="14" y="34"/>
                    </a:lnTo>
                    <a:lnTo>
                      <a:pt x="11" y="27"/>
                    </a:lnTo>
                    <a:lnTo>
                      <a:pt x="14" y="27"/>
                    </a:lnTo>
                    <a:lnTo>
                      <a:pt x="14" y="24"/>
                    </a:lnTo>
                    <a:lnTo>
                      <a:pt x="14" y="24"/>
                    </a:lnTo>
                    <a:lnTo>
                      <a:pt x="16" y="22"/>
                    </a:lnTo>
                    <a:lnTo>
                      <a:pt x="19" y="22"/>
                    </a:lnTo>
                    <a:lnTo>
                      <a:pt x="19" y="22"/>
                    </a:lnTo>
                    <a:lnTo>
                      <a:pt x="44" y="24"/>
                    </a:lnTo>
                    <a:lnTo>
                      <a:pt x="44" y="3"/>
                    </a:lnTo>
                    <a:lnTo>
                      <a:pt x="44" y="3"/>
                    </a:lnTo>
                    <a:lnTo>
                      <a:pt x="44" y="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40" name="Freeform 133">
                <a:extLst>
                  <a:ext uri="{FF2B5EF4-FFF2-40B4-BE49-F238E27FC236}">
                    <a16:creationId xmlns:a16="http://schemas.microsoft.com/office/drawing/2014/main" id="{A40B6A7D-D6A9-7378-0F9D-BE988CA55CAF}"/>
                  </a:ext>
                </a:extLst>
              </p:cNvPr>
              <p:cNvSpPr>
                <a:spLocks/>
              </p:cNvSpPr>
              <p:nvPr/>
            </p:nvSpPr>
            <p:spPr bwMode="auto">
              <a:xfrm>
                <a:off x="4702150" y="4203698"/>
                <a:ext cx="61912"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41" name="Freeform 134">
                <a:extLst>
                  <a:ext uri="{FF2B5EF4-FFF2-40B4-BE49-F238E27FC236}">
                    <a16:creationId xmlns:a16="http://schemas.microsoft.com/office/drawing/2014/main" id="{B3635A35-9902-CD77-AD88-CCA590FC015A}"/>
                  </a:ext>
                </a:extLst>
              </p:cNvPr>
              <p:cNvSpPr>
                <a:spLocks/>
              </p:cNvSpPr>
              <p:nvPr/>
            </p:nvSpPr>
            <p:spPr bwMode="auto">
              <a:xfrm>
                <a:off x="4702150" y="4203698"/>
                <a:ext cx="61912" cy="38100"/>
              </a:xfrm>
              <a:custGeom>
                <a:avLst/>
                <a:gdLst/>
                <a:ahLst/>
                <a:cxnLst>
                  <a:cxn ang="0">
                    <a:pos x="6" y="24"/>
                  </a:cxn>
                  <a:cxn ang="0">
                    <a:pos x="7" y="24"/>
                  </a:cxn>
                  <a:cxn ang="0">
                    <a:pos x="7" y="24"/>
                  </a:cxn>
                  <a:cxn ang="0">
                    <a:pos x="13" y="24"/>
                  </a:cxn>
                  <a:cxn ang="0">
                    <a:pos x="13" y="24"/>
                  </a:cxn>
                  <a:cxn ang="0">
                    <a:pos x="39" y="24"/>
                  </a:cxn>
                  <a:cxn ang="0">
                    <a:pos x="39" y="0"/>
                  </a:cxn>
                  <a:cxn ang="0">
                    <a:pos x="16" y="0"/>
                  </a:cxn>
                  <a:cxn ang="0">
                    <a:pos x="16" y="0"/>
                  </a:cxn>
                  <a:cxn ang="0">
                    <a:pos x="13" y="0"/>
                  </a:cxn>
                  <a:cxn ang="0">
                    <a:pos x="11" y="0"/>
                  </a:cxn>
                  <a:cxn ang="0">
                    <a:pos x="7" y="0"/>
                  </a:cxn>
                  <a:cxn ang="0">
                    <a:pos x="11" y="3"/>
                  </a:cxn>
                  <a:cxn ang="0">
                    <a:pos x="6" y="12"/>
                  </a:cxn>
                  <a:cxn ang="0">
                    <a:pos x="0" y="22"/>
                  </a:cxn>
                  <a:cxn ang="0">
                    <a:pos x="6" y="24"/>
                  </a:cxn>
                  <a:cxn ang="0">
                    <a:pos x="6" y="24"/>
                  </a:cxn>
                  <a:cxn ang="0">
                    <a:pos x="6" y="24"/>
                  </a:cxn>
                  <a:cxn ang="0">
                    <a:pos x="6" y="24"/>
                  </a:cxn>
                </a:cxnLst>
                <a:rect l="0" t="0" r="r" b="b"/>
                <a:pathLst>
                  <a:path w="39" h="24">
                    <a:moveTo>
                      <a:pt x="6" y="24"/>
                    </a:moveTo>
                    <a:lnTo>
                      <a:pt x="7" y="24"/>
                    </a:lnTo>
                    <a:lnTo>
                      <a:pt x="7" y="24"/>
                    </a:lnTo>
                    <a:lnTo>
                      <a:pt x="13" y="24"/>
                    </a:lnTo>
                    <a:lnTo>
                      <a:pt x="13" y="24"/>
                    </a:lnTo>
                    <a:lnTo>
                      <a:pt x="39" y="24"/>
                    </a:lnTo>
                    <a:lnTo>
                      <a:pt x="39" y="0"/>
                    </a:lnTo>
                    <a:lnTo>
                      <a:pt x="16" y="0"/>
                    </a:lnTo>
                    <a:lnTo>
                      <a:pt x="16" y="0"/>
                    </a:lnTo>
                    <a:lnTo>
                      <a:pt x="13" y="0"/>
                    </a:lnTo>
                    <a:lnTo>
                      <a:pt x="11" y="0"/>
                    </a:lnTo>
                    <a:lnTo>
                      <a:pt x="7" y="0"/>
                    </a:lnTo>
                    <a:lnTo>
                      <a:pt x="11" y="3"/>
                    </a:lnTo>
                    <a:lnTo>
                      <a:pt x="6" y="12"/>
                    </a:lnTo>
                    <a:lnTo>
                      <a:pt x="0" y="22"/>
                    </a:lnTo>
                    <a:lnTo>
                      <a:pt x="6" y="24"/>
                    </a:lnTo>
                    <a:lnTo>
                      <a:pt x="6" y="24"/>
                    </a:lnTo>
                    <a:lnTo>
                      <a:pt x="6" y="24"/>
                    </a:lnTo>
                    <a:lnTo>
                      <a:pt x="6" y="2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42" name="Freeform 135">
                <a:extLst>
                  <a:ext uri="{FF2B5EF4-FFF2-40B4-BE49-F238E27FC236}">
                    <a16:creationId xmlns:a16="http://schemas.microsoft.com/office/drawing/2014/main" id="{6BACB09B-13F6-4783-A9F8-7FF8D09464D8}"/>
                  </a:ext>
                </a:extLst>
              </p:cNvPr>
              <p:cNvSpPr>
                <a:spLocks/>
              </p:cNvSpPr>
              <p:nvPr/>
            </p:nvSpPr>
            <p:spPr bwMode="auto">
              <a:xfrm>
                <a:off x="4749773" y="4159247"/>
                <a:ext cx="215899" cy="246062"/>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43" name="Freeform 136">
                <a:extLst>
                  <a:ext uri="{FF2B5EF4-FFF2-40B4-BE49-F238E27FC236}">
                    <a16:creationId xmlns:a16="http://schemas.microsoft.com/office/drawing/2014/main" id="{ABDC6F82-E5D5-5B7A-4AEE-8BFEC8851499}"/>
                  </a:ext>
                </a:extLst>
              </p:cNvPr>
              <p:cNvSpPr>
                <a:spLocks/>
              </p:cNvSpPr>
              <p:nvPr/>
            </p:nvSpPr>
            <p:spPr bwMode="auto">
              <a:xfrm>
                <a:off x="4749773" y="4159247"/>
                <a:ext cx="215899" cy="246062"/>
              </a:xfrm>
              <a:custGeom>
                <a:avLst/>
                <a:gdLst/>
                <a:ahLst/>
                <a:cxnLst>
                  <a:cxn ang="0">
                    <a:pos x="3" y="129"/>
                  </a:cxn>
                  <a:cxn ang="0">
                    <a:pos x="10" y="127"/>
                  </a:cxn>
                  <a:cxn ang="0">
                    <a:pos x="17" y="127"/>
                  </a:cxn>
                  <a:cxn ang="0">
                    <a:pos x="12" y="115"/>
                  </a:cxn>
                  <a:cxn ang="0">
                    <a:pos x="7" y="113"/>
                  </a:cxn>
                  <a:cxn ang="0">
                    <a:pos x="10" y="109"/>
                  </a:cxn>
                  <a:cxn ang="0">
                    <a:pos x="17" y="108"/>
                  </a:cxn>
                  <a:cxn ang="0">
                    <a:pos x="26" y="104"/>
                  </a:cxn>
                  <a:cxn ang="0">
                    <a:pos x="30" y="97"/>
                  </a:cxn>
                  <a:cxn ang="0">
                    <a:pos x="40" y="108"/>
                  </a:cxn>
                  <a:cxn ang="0">
                    <a:pos x="47" y="106"/>
                  </a:cxn>
                  <a:cxn ang="0">
                    <a:pos x="54" y="109"/>
                  </a:cxn>
                  <a:cxn ang="0">
                    <a:pos x="57" y="90"/>
                  </a:cxn>
                  <a:cxn ang="0">
                    <a:pos x="57" y="78"/>
                  </a:cxn>
                  <a:cxn ang="0">
                    <a:pos x="54" y="73"/>
                  </a:cxn>
                  <a:cxn ang="0">
                    <a:pos x="49" y="69"/>
                  </a:cxn>
                  <a:cxn ang="0">
                    <a:pos x="52" y="66"/>
                  </a:cxn>
                  <a:cxn ang="0">
                    <a:pos x="52" y="62"/>
                  </a:cxn>
                  <a:cxn ang="0">
                    <a:pos x="59" y="57"/>
                  </a:cxn>
                  <a:cxn ang="0">
                    <a:pos x="59" y="49"/>
                  </a:cxn>
                  <a:cxn ang="0">
                    <a:pos x="52" y="43"/>
                  </a:cxn>
                  <a:cxn ang="0">
                    <a:pos x="42" y="45"/>
                  </a:cxn>
                  <a:cxn ang="0">
                    <a:pos x="37" y="43"/>
                  </a:cxn>
                  <a:cxn ang="0">
                    <a:pos x="35" y="33"/>
                  </a:cxn>
                  <a:cxn ang="0">
                    <a:pos x="63" y="31"/>
                  </a:cxn>
                  <a:cxn ang="0">
                    <a:pos x="64" y="31"/>
                  </a:cxn>
                  <a:cxn ang="0">
                    <a:pos x="71" y="33"/>
                  </a:cxn>
                  <a:cxn ang="0">
                    <a:pos x="73" y="33"/>
                  </a:cxn>
                  <a:cxn ang="0">
                    <a:pos x="82" y="33"/>
                  </a:cxn>
                  <a:cxn ang="0">
                    <a:pos x="85" y="35"/>
                  </a:cxn>
                  <a:cxn ang="0">
                    <a:pos x="89" y="33"/>
                  </a:cxn>
                  <a:cxn ang="0">
                    <a:pos x="90" y="26"/>
                  </a:cxn>
                  <a:cxn ang="0">
                    <a:pos x="104" y="7"/>
                  </a:cxn>
                  <a:cxn ang="0">
                    <a:pos x="115" y="0"/>
                  </a:cxn>
                  <a:cxn ang="0">
                    <a:pos x="123" y="0"/>
                  </a:cxn>
                  <a:cxn ang="0">
                    <a:pos x="130" y="3"/>
                  </a:cxn>
                  <a:cxn ang="0">
                    <a:pos x="134" y="3"/>
                  </a:cxn>
                  <a:cxn ang="0">
                    <a:pos x="132" y="15"/>
                  </a:cxn>
                  <a:cxn ang="0">
                    <a:pos x="125" y="33"/>
                  </a:cxn>
                  <a:cxn ang="0">
                    <a:pos x="120" y="45"/>
                  </a:cxn>
                  <a:cxn ang="0">
                    <a:pos x="120" y="55"/>
                  </a:cxn>
                  <a:cxn ang="0">
                    <a:pos x="118" y="64"/>
                  </a:cxn>
                  <a:cxn ang="0">
                    <a:pos x="109" y="85"/>
                  </a:cxn>
                  <a:cxn ang="0">
                    <a:pos x="101" y="87"/>
                  </a:cxn>
                  <a:cxn ang="0">
                    <a:pos x="96" y="97"/>
                  </a:cxn>
                  <a:cxn ang="0">
                    <a:pos x="89" y="113"/>
                  </a:cxn>
                  <a:cxn ang="0">
                    <a:pos x="87" y="127"/>
                  </a:cxn>
                  <a:cxn ang="0">
                    <a:pos x="82" y="135"/>
                  </a:cxn>
                  <a:cxn ang="0">
                    <a:pos x="71" y="148"/>
                  </a:cxn>
                  <a:cxn ang="0">
                    <a:pos x="59" y="151"/>
                  </a:cxn>
                  <a:cxn ang="0">
                    <a:pos x="59" y="142"/>
                  </a:cxn>
                  <a:cxn ang="0">
                    <a:pos x="50" y="146"/>
                  </a:cxn>
                  <a:cxn ang="0">
                    <a:pos x="45" y="149"/>
                  </a:cxn>
                  <a:cxn ang="0">
                    <a:pos x="40" y="151"/>
                  </a:cxn>
                  <a:cxn ang="0">
                    <a:pos x="35" y="149"/>
                  </a:cxn>
                  <a:cxn ang="0">
                    <a:pos x="35" y="142"/>
                  </a:cxn>
                  <a:cxn ang="0">
                    <a:pos x="26" y="146"/>
                  </a:cxn>
                  <a:cxn ang="0">
                    <a:pos x="21" y="151"/>
                  </a:cxn>
                  <a:cxn ang="0">
                    <a:pos x="16" y="155"/>
                  </a:cxn>
                  <a:cxn ang="0">
                    <a:pos x="10" y="148"/>
                  </a:cxn>
                  <a:cxn ang="0">
                    <a:pos x="5" y="139"/>
                  </a:cxn>
                  <a:cxn ang="0">
                    <a:pos x="0" y="135"/>
                  </a:cxn>
                </a:cxnLst>
                <a:rect l="0" t="0" r="r" b="b"/>
                <a:pathLst>
                  <a:path w="136" h="155">
                    <a:moveTo>
                      <a:pt x="0" y="135"/>
                    </a:moveTo>
                    <a:lnTo>
                      <a:pt x="3" y="132"/>
                    </a:lnTo>
                    <a:lnTo>
                      <a:pt x="3" y="129"/>
                    </a:lnTo>
                    <a:lnTo>
                      <a:pt x="5" y="129"/>
                    </a:lnTo>
                    <a:lnTo>
                      <a:pt x="9" y="129"/>
                    </a:lnTo>
                    <a:lnTo>
                      <a:pt x="10" y="127"/>
                    </a:lnTo>
                    <a:lnTo>
                      <a:pt x="12" y="127"/>
                    </a:lnTo>
                    <a:lnTo>
                      <a:pt x="16" y="130"/>
                    </a:lnTo>
                    <a:lnTo>
                      <a:pt x="17" y="127"/>
                    </a:lnTo>
                    <a:lnTo>
                      <a:pt x="16" y="118"/>
                    </a:lnTo>
                    <a:lnTo>
                      <a:pt x="14" y="115"/>
                    </a:lnTo>
                    <a:lnTo>
                      <a:pt x="12" y="115"/>
                    </a:lnTo>
                    <a:lnTo>
                      <a:pt x="9" y="115"/>
                    </a:lnTo>
                    <a:lnTo>
                      <a:pt x="5" y="118"/>
                    </a:lnTo>
                    <a:lnTo>
                      <a:pt x="7" y="113"/>
                    </a:lnTo>
                    <a:lnTo>
                      <a:pt x="5" y="109"/>
                    </a:lnTo>
                    <a:lnTo>
                      <a:pt x="7" y="109"/>
                    </a:lnTo>
                    <a:lnTo>
                      <a:pt x="10" y="109"/>
                    </a:lnTo>
                    <a:lnTo>
                      <a:pt x="14" y="109"/>
                    </a:lnTo>
                    <a:lnTo>
                      <a:pt x="16" y="109"/>
                    </a:lnTo>
                    <a:lnTo>
                      <a:pt x="17" y="108"/>
                    </a:lnTo>
                    <a:lnTo>
                      <a:pt x="17" y="108"/>
                    </a:lnTo>
                    <a:lnTo>
                      <a:pt x="26" y="108"/>
                    </a:lnTo>
                    <a:lnTo>
                      <a:pt x="26" y="104"/>
                    </a:lnTo>
                    <a:lnTo>
                      <a:pt x="26" y="99"/>
                    </a:lnTo>
                    <a:lnTo>
                      <a:pt x="26" y="97"/>
                    </a:lnTo>
                    <a:lnTo>
                      <a:pt x="30" y="97"/>
                    </a:lnTo>
                    <a:lnTo>
                      <a:pt x="35" y="106"/>
                    </a:lnTo>
                    <a:lnTo>
                      <a:pt x="35" y="108"/>
                    </a:lnTo>
                    <a:lnTo>
                      <a:pt x="40" y="108"/>
                    </a:lnTo>
                    <a:lnTo>
                      <a:pt x="42" y="108"/>
                    </a:lnTo>
                    <a:lnTo>
                      <a:pt x="43" y="106"/>
                    </a:lnTo>
                    <a:lnTo>
                      <a:pt x="47" y="106"/>
                    </a:lnTo>
                    <a:lnTo>
                      <a:pt x="50" y="108"/>
                    </a:lnTo>
                    <a:lnTo>
                      <a:pt x="52" y="109"/>
                    </a:lnTo>
                    <a:lnTo>
                      <a:pt x="54" y="109"/>
                    </a:lnTo>
                    <a:lnTo>
                      <a:pt x="54" y="106"/>
                    </a:lnTo>
                    <a:lnTo>
                      <a:pt x="54" y="104"/>
                    </a:lnTo>
                    <a:lnTo>
                      <a:pt x="57" y="90"/>
                    </a:lnTo>
                    <a:lnTo>
                      <a:pt x="59" y="85"/>
                    </a:lnTo>
                    <a:lnTo>
                      <a:pt x="59" y="82"/>
                    </a:lnTo>
                    <a:lnTo>
                      <a:pt x="57" y="78"/>
                    </a:lnTo>
                    <a:lnTo>
                      <a:pt x="57" y="76"/>
                    </a:lnTo>
                    <a:lnTo>
                      <a:pt x="54" y="73"/>
                    </a:lnTo>
                    <a:lnTo>
                      <a:pt x="54" y="73"/>
                    </a:lnTo>
                    <a:lnTo>
                      <a:pt x="52" y="71"/>
                    </a:lnTo>
                    <a:lnTo>
                      <a:pt x="50" y="71"/>
                    </a:lnTo>
                    <a:lnTo>
                      <a:pt x="49" y="69"/>
                    </a:lnTo>
                    <a:lnTo>
                      <a:pt x="49" y="68"/>
                    </a:lnTo>
                    <a:lnTo>
                      <a:pt x="52" y="66"/>
                    </a:lnTo>
                    <a:lnTo>
                      <a:pt x="52" y="66"/>
                    </a:lnTo>
                    <a:lnTo>
                      <a:pt x="54" y="66"/>
                    </a:lnTo>
                    <a:lnTo>
                      <a:pt x="52" y="62"/>
                    </a:lnTo>
                    <a:lnTo>
                      <a:pt x="52" y="62"/>
                    </a:lnTo>
                    <a:lnTo>
                      <a:pt x="52" y="59"/>
                    </a:lnTo>
                    <a:lnTo>
                      <a:pt x="56" y="57"/>
                    </a:lnTo>
                    <a:lnTo>
                      <a:pt x="59" y="57"/>
                    </a:lnTo>
                    <a:lnTo>
                      <a:pt x="59" y="54"/>
                    </a:lnTo>
                    <a:lnTo>
                      <a:pt x="59" y="52"/>
                    </a:lnTo>
                    <a:lnTo>
                      <a:pt x="59" y="49"/>
                    </a:lnTo>
                    <a:lnTo>
                      <a:pt x="59" y="45"/>
                    </a:lnTo>
                    <a:lnTo>
                      <a:pt x="57" y="43"/>
                    </a:lnTo>
                    <a:lnTo>
                      <a:pt x="52" y="43"/>
                    </a:lnTo>
                    <a:lnTo>
                      <a:pt x="49" y="45"/>
                    </a:lnTo>
                    <a:lnTo>
                      <a:pt x="43" y="45"/>
                    </a:lnTo>
                    <a:lnTo>
                      <a:pt x="42" y="45"/>
                    </a:lnTo>
                    <a:lnTo>
                      <a:pt x="38" y="45"/>
                    </a:lnTo>
                    <a:lnTo>
                      <a:pt x="37" y="45"/>
                    </a:lnTo>
                    <a:lnTo>
                      <a:pt x="37" y="43"/>
                    </a:lnTo>
                    <a:lnTo>
                      <a:pt x="37" y="40"/>
                    </a:lnTo>
                    <a:lnTo>
                      <a:pt x="37" y="36"/>
                    </a:lnTo>
                    <a:lnTo>
                      <a:pt x="35" y="33"/>
                    </a:lnTo>
                    <a:lnTo>
                      <a:pt x="37" y="29"/>
                    </a:lnTo>
                    <a:lnTo>
                      <a:pt x="59" y="29"/>
                    </a:lnTo>
                    <a:lnTo>
                      <a:pt x="63" y="31"/>
                    </a:lnTo>
                    <a:lnTo>
                      <a:pt x="63" y="29"/>
                    </a:lnTo>
                    <a:lnTo>
                      <a:pt x="64" y="29"/>
                    </a:lnTo>
                    <a:lnTo>
                      <a:pt x="64" y="31"/>
                    </a:lnTo>
                    <a:lnTo>
                      <a:pt x="68" y="31"/>
                    </a:lnTo>
                    <a:lnTo>
                      <a:pt x="68" y="31"/>
                    </a:lnTo>
                    <a:lnTo>
                      <a:pt x="71" y="33"/>
                    </a:lnTo>
                    <a:lnTo>
                      <a:pt x="73" y="33"/>
                    </a:lnTo>
                    <a:lnTo>
                      <a:pt x="73" y="31"/>
                    </a:lnTo>
                    <a:lnTo>
                      <a:pt x="73" y="33"/>
                    </a:lnTo>
                    <a:lnTo>
                      <a:pt x="76" y="35"/>
                    </a:lnTo>
                    <a:lnTo>
                      <a:pt x="78" y="33"/>
                    </a:lnTo>
                    <a:lnTo>
                      <a:pt x="82" y="33"/>
                    </a:lnTo>
                    <a:lnTo>
                      <a:pt x="83" y="35"/>
                    </a:lnTo>
                    <a:lnTo>
                      <a:pt x="85" y="35"/>
                    </a:lnTo>
                    <a:lnTo>
                      <a:pt x="85" y="35"/>
                    </a:lnTo>
                    <a:lnTo>
                      <a:pt x="87" y="35"/>
                    </a:lnTo>
                    <a:lnTo>
                      <a:pt x="89" y="35"/>
                    </a:lnTo>
                    <a:lnTo>
                      <a:pt x="89" y="33"/>
                    </a:lnTo>
                    <a:lnTo>
                      <a:pt x="87" y="31"/>
                    </a:lnTo>
                    <a:lnTo>
                      <a:pt x="89" y="29"/>
                    </a:lnTo>
                    <a:lnTo>
                      <a:pt x="90" y="26"/>
                    </a:lnTo>
                    <a:lnTo>
                      <a:pt x="90" y="24"/>
                    </a:lnTo>
                    <a:lnTo>
                      <a:pt x="99" y="9"/>
                    </a:lnTo>
                    <a:lnTo>
                      <a:pt x="104" y="7"/>
                    </a:lnTo>
                    <a:lnTo>
                      <a:pt x="106" y="3"/>
                    </a:lnTo>
                    <a:lnTo>
                      <a:pt x="109" y="3"/>
                    </a:lnTo>
                    <a:lnTo>
                      <a:pt x="115" y="0"/>
                    </a:lnTo>
                    <a:lnTo>
                      <a:pt x="118" y="2"/>
                    </a:lnTo>
                    <a:lnTo>
                      <a:pt x="120" y="0"/>
                    </a:lnTo>
                    <a:lnTo>
                      <a:pt x="123" y="0"/>
                    </a:lnTo>
                    <a:lnTo>
                      <a:pt x="125" y="0"/>
                    </a:lnTo>
                    <a:lnTo>
                      <a:pt x="127" y="2"/>
                    </a:lnTo>
                    <a:lnTo>
                      <a:pt x="130" y="3"/>
                    </a:lnTo>
                    <a:lnTo>
                      <a:pt x="132" y="2"/>
                    </a:lnTo>
                    <a:lnTo>
                      <a:pt x="134" y="2"/>
                    </a:lnTo>
                    <a:lnTo>
                      <a:pt x="134" y="3"/>
                    </a:lnTo>
                    <a:lnTo>
                      <a:pt x="136" y="7"/>
                    </a:lnTo>
                    <a:lnTo>
                      <a:pt x="136" y="12"/>
                    </a:lnTo>
                    <a:lnTo>
                      <a:pt x="132" y="15"/>
                    </a:lnTo>
                    <a:lnTo>
                      <a:pt x="130" y="17"/>
                    </a:lnTo>
                    <a:lnTo>
                      <a:pt x="123" y="28"/>
                    </a:lnTo>
                    <a:lnTo>
                      <a:pt x="125" y="33"/>
                    </a:lnTo>
                    <a:lnTo>
                      <a:pt x="123" y="38"/>
                    </a:lnTo>
                    <a:lnTo>
                      <a:pt x="123" y="40"/>
                    </a:lnTo>
                    <a:lnTo>
                      <a:pt x="120" y="45"/>
                    </a:lnTo>
                    <a:lnTo>
                      <a:pt x="120" y="49"/>
                    </a:lnTo>
                    <a:lnTo>
                      <a:pt x="120" y="50"/>
                    </a:lnTo>
                    <a:lnTo>
                      <a:pt x="120" y="55"/>
                    </a:lnTo>
                    <a:lnTo>
                      <a:pt x="120" y="57"/>
                    </a:lnTo>
                    <a:lnTo>
                      <a:pt x="120" y="62"/>
                    </a:lnTo>
                    <a:lnTo>
                      <a:pt x="118" y="64"/>
                    </a:lnTo>
                    <a:lnTo>
                      <a:pt x="118" y="69"/>
                    </a:lnTo>
                    <a:lnTo>
                      <a:pt x="118" y="76"/>
                    </a:lnTo>
                    <a:lnTo>
                      <a:pt x="109" y="85"/>
                    </a:lnTo>
                    <a:lnTo>
                      <a:pt x="106" y="85"/>
                    </a:lnTo>
                    <a:lnTo>
                      <a:pt x="104" y="87"/>
                    </a:lnTo>
                    <a:lnTo>
                      <a:pt x="101" y="87"/>
                    </a:lnTo>
                    <a:lnTo>
                      <a:pt x="99" y="90"/>
                    </a:lnTo>
                    <a:lnTo>
                      <a:pt x="96" y="94"/>
                    </a:lnTo>
                    <a:lnTo>
                      <a:pt x="96" y="97"/>
                    </a:lnTo>
                    <a:lnTo>
                      <a:pt x="89" y="102"/>
                    </a:lnTo>
                    <a:lnTo>
                      <a:pt x="87" y="108"/>
                    </a:lnTo>
                    <a:lnTo>
                      <a:pt x="89" y="113"/>
                    </a:lnTo>
                    <a:lnTo>
                      <a:pt x="89" y="113"/>
                    </a:lnTo>
                    <a:lnTo>
                      <a:pt x="89" y="122"/>
                    </a:lnTo>
                    <a:lnTo>
                      <a:pt x="87" y="127"/>
                    </a:lnTo>
                    <a:lnTo>
                      <a:pt x="87" y="130"/>
                    </a:lnTo>
                    <a:lnTo>
                      <a:pt x="85" y="135"/>
                    </a:lnTo>
                    <a:lnTo>
                      <a:pt x="82" y="135"/>
                    </a:lnTo>
                    <a:lnTo>
                      <a:pt x="78" y="137"/>
                    </a:lnTo>
                    <a:lnTo>
                      <a:pt x="76" y="141"/>
                    </a:lnTo>
                    <a:lnTo>
                      <a:pt x="71" y="148"/>
                    </a:lnTo>
                    <a:lnTo>
                      <a:pt x="68" y="151"/>
                    </a:lnTo>
                    <a:lnTo>
                      <a:pt x="64" y="151"/>
                    </a:lnTo>
                    <a:lnTo>
                      <a:pt x="59" y="151"/>
                    </a:lnTo>
                    <a:lnTo>
                      <a:pt x="59" y="148"/>
                    </a:lnTo>
                    <a:lnTo>
                      <a:pt x="57" y="148"/>
                    </a:lnTo>
                    <a:lnTo>
                      <a:pt x="59" y="142"/>
                    </a:lnTo>
                    <a:lnTo>
                      <a:pt x="59" y="141"/>
                    </a:lnTo>
                    <a:lnTo>
                      <a:pt x="56" y="142"/>
                    </a:lnTo>
                    <a:lnTo>
                      <a:pt x="50" y="146"/>
                    </a:lnTo>
                    <a:lnTo>
                      <a:pt x="49" y="146"/>
                    </a:lnTo>
                    <a:lnTo>
                      <a:pt x="47" y="146"/>
                    </a:lnTo>
                    <a:lnTo>
                      <a:pt x="45" y="149"/>
                    </a:lnTo>
                    <a:lnTo>
                      <a:pt x="43" y="151"/>
                    </a:lnTo>
                    <a:lnTo>
                      <a:pt x="40" y="151"/>
                    </a:lnTo>
                    <a:lnTo>
                      <a:pt x="40" y="151"/>
                    </a:lnTo>
                    <a:lnTo>
                      <a:pt x="40" y="149"/>
                    </a:lnTo>
                    <a:lnTo>
                      <a:pt x="37" y="149"/>
                    </a:lnTo>
                    <a:lnTo>
                      <a:pt x="35" y="149"/>
                    </a:lnTo>
                    <a:lnTo>
                      <a:pt x="35" y="151"/>
                    </a:lnTo>
                    <a:lnTo>
                      <a:pt x="35" y="148"/>
                    </a:lnTo>
                    <a:lnTo>
                      <a:pt x="35" y="142"/>
                    </a:lnTo>
                    <a:lnTo>
                      <a:pt x="30" y="142"/>
                    </a:lnTo>
                    <a:lnTo>
                      <a:pt x="30" y="142"/>
                    </a:lnTo>
                    <a:lnTo>
                      <a:pt x="26" y="146"/>
                    </a:lnTo>
                    <a:lnTo>
                      <a:pt x="23" y="146"/>
                    </a:lnTo>
                    <a:lnTo>
                      <a:pt x="23" y="149"/>
                    </a:lnTo>
                    <a:lnTo>
                      <a:pt x="21" y="151"/>
                    </a:lnTo>
                    <a:lnTo>
                      <a:pt x="17" y="151"/>
                    </a:lnTo>
                    <a:lnTo>
                      <a:pt x="17" y="155"/>
                    </a:lnTo>
                    <a:lnTo>
                      <a:pt x="16" y="155"/>
                    </a:lnTo>
                    <a:lnTo>
                      <a:pt x="14" y="155"/>
                    </a:lnTo>
                    <a:lnTo>
                      <a:pt x="14" y="151"/>
                    </a:lnTo>
                    <a:lnTo>
                      <a:pt x="10" y="148"/>
                    </a:lnTo>
                    <a:lnTo>
                      <a:pt x="10" y="142"/>
                    </a:lnTo>
                    <a:lnTo>
                      <a:pt x="5" y="141"/>
                    </a:lnTo>
                    <a:lnTo>
                      <a:pt x="5" y="139"/>
                    </a:lnTo>
                    <a:lnTo>
                      <a:pt x="0" y="135"/>
                    </a:lnTo>
                    <a:lnTo>
                      <a:pt x="0" y="135"/>
                    </a:lnTo>
                    <a:lnTo>
                      <a:pt x="0" y="13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44" name="Freeform 137">
                <a:extLst>
                  <a:ext uri="{FF2B5EF4-FFF2-40B4-BE49-F238E27FC236}">
                    <a16:creationId xmlns:a16="http://schemas.microsoft.com/office/drawing/2014/main" id="{9BB7C1A3-144C-130C-1DD3-041977A0BAE8}"/>
                  </a:ext>
                </a:extLst>
              </p:cNvPr>
              <p:cNvSpPr>
                <a:spLocks/>
              </p:cNvSpPr>
              <p:nvPr/>
            </p:nvSpPr>
            <p:spPr bwMode="auto">
              <a:xfrm>
                <a:off x="4779938" y="4383085"/>
                <a:ext cx="30162" cy="46038"/>
              </a:xfrm>
              <a:custGeom>
                <a:avLst/>
                <a:gdLst/>
                <a:ahLst/>
                <a:cxnLst>
                  <a:cxn ang="0">
                    <a:pos x="19" y="8"/>
                  </a:cxn>
                  <a:cxn ang="0">
                    <a:pos x="19" y="3"/>
                  </a:cxn>
                  <a:cxn ang="0">
                    <a:pos x="19" y="0"/>
                  </a:cxn>
                  <a:cxn ang="0">
                    <a:pos x="14" y="0"/>
                  </a:cxn>
                  <a:cxn ang="0">
                    <a:pos x="14" y="0"/>
                  </a:cxn>
                  <a:cxn ang="0">
                    <a:pos x="11" y="3"/>
                  </a:cxn>
                  <a:cxn ang="0">
                    <a:pos x="7" y="3"/>
                  </a:cxn>
                  <a:cxn ang="0">
                    <a:pos x="7" y="7"/>
                  </a:cxn>
                  <a:cxn ang="0">
                    <a:pos x="5" y="8"/>
                  </a:cxn>
                  <a:cxn ang="0">
                    <a:pos x="2" y="8"/>
                  </a:cxn>
                  <a:cxn ang="0">
                    <a:pos x="2" y="14"/>
                  </a:cxn>
                  <a:cxn ang="0">
                    <a:pos x="0" y="14"/>
                  </a:cxn>
                  <a:cxn ang="0">
                    <a:pos x="2" y="17"/>
                  </a:cxn>
                  <a:cxn ang="0">
                    <a:pos x="2" y="24"/>
                  </a:cxn>
                  <a:cxn ang="0">
                    <a:pos x="2" y="28"/>
                  </a:cxn>
                  <a:cxn ang="0">
                    <a:pos x="2" y="29"/>
                  </a:cxn>
                  <a:cxn ang="0">
                    <a:pos x="7" y="28"/>
                  </a:cxn>
                  <a:cxn ang="0">
                    <a:pos x="11" y="24"/>
                  </a:cxn>
                  <a:cxn ang="0">
                    <a:pos x="11" y="24"/>
                  </a:cxn>
                  <a:cxn ang="0">
                    <a:pos x="11" y="15"/>
                  </a:cxn>
                  <a:cxn ang="0">
                    <a:pos x="11" y="14"/>
                  </a:cxn>
                  <a:cxn ang="0">
                    <a:pos x="16" y="10"/>
                  </a:cxn>
                  <a:cxn ang="0">
                    <a:pos x="19" y="8"/>
                  </a:cxn>
                  <a:cxn ang="0">
                    <a:pos x="19" y="8"/>
                  </a:cxn>
                  <a:cxn ang="0">
                    <a:pos x="19" y="8"/>
                  </a:cxn>
                </a:cxnLst>
                <a:rect l="0" t="0" r="r" b="b"/>
                <a:pathLst>
                  <a:path w="19" h="29">
                    <a:moveTo>
                      <a:pt x="19" y="8"/>
                    </a:moveTo>
                    <a:lnTo>
                      <a:pt x="19" y="3"/>
                    </a:lnTo>
                    <a:lnTo>
                      <a:pt x="19" y="0"/>
                    </a:lnTo>
                    <a:lnTo>
                      <a:pt x="14" y="0"/>
                    </a:lnTo>
                    <a:lnTo>
                      <a:pt x="14" y="0"/>
                    </a:lnTo>
                    <a:lnTo>
                      <a:pt x="11" y="3"/>
                    </a:lnTo>
                    <a:lnTo>
                      <a:pt x="7" y="3"/>
                    </a:lnTo>
                    <a:lnTo>
                      <a:pt x="7" y="7"/>
                    </a:lnTo>
                    <a:lnTo>
                      <a:pt x="5" y="8"/>
                    </a:lnTo>
                    <a:lnTo>
                      <a:pt x="2" y="8"/>
                    </a:lnTo>
                    <a:lnTo>
                      <a:pt x="2" y="14"/>
                    </a:lnTo>
                    <a:lnTo>
                      <a:pt x="0" y="14"/>
                    </a:lnTo>
                    <a:lnTo>
                      <a:pt x="2" y="17"/>
                    </a:lnTo>
                    <a:lnTo>
                      <a:pt x="2" y="24"/>
                    </a:lnTo>
                    <a:lnTo>
                      <a:pt x="2" y="28"/>
                    </a:lnTo>
                    <a:lnTo>
                      <a:pt x="2" y="29"/>
                    </a:lnTo>
                    <a:lnTo>
                      <a:pt x="7" y="28"/>
                    </a:lnTo>
                    <a:lnTo>
                      <a:pt x="11" y="24"/>
                    </a:lnTo>
                    <a:lnTo>
                      <a:pt x="11" y="24"/>
                    </a:lnTo>
                    <a:lnTo>
                      <a:pt x="11" y="15"/>
                    </a:lnTo>
                    <a:lnTo>
                      <a:pt x="11" y="14"/>
                    </a:lnTo>
                    <a:lnTo>
                      <a:pt x="16" y="10"/>
                    </a:lnTo>
                    <a:lnTo>
                      <a:pt x="19" y="8"/>
                    </a:lnTo>
                    <a:lnTo>
                      <a:pt x="19" y="8"/>
                    </a:lnTo>
                    <a:lnTo>
                      <a:pt x="19" y="8"/>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45" name="Freeform 138">
                <a:extLst>
                  <a:ext uri="{FF2B5EF4-FFF2-40B4-BE49-F238E27FC236}">
                    <a16:creationId xmlns:a16="http://schemas.microsoft.com/office/drawing/2014/main" id="{34DB9713-D210-3000-2B94-2DA7F6540430}"/>
                  </a:ext>
                </a:extLst>
              </p:cNvPr>
              <p:cNvSpPr>
                <a:spLocks/>
              </p:cNvSpPr>
              <p:nvPr/>
            </p:nvSpPr>
            <p:spPr bwMode="auto">
              <a:xfrm>
                <a:off x="5251421" y="4289422"/>
                <a:ext cx="301623" cy="311150"/>
              </a:xfrm>
              <a:custGeom>
                <a:avLst/>
                <a:gdLst/>
                <a:ahLst/>
                <a:cxnLst>
                  <a:cxn ang="0">
                    <a:pos x="23" y="3"/>
                  </a:cxn>
                  <a:cxn ang="0">
                    <a:pos x="80" y="0"/>
                  </a:cxn>
                  <a:cxn ang="0">
                    <a:pos x="144" y="45"/>
                  </a:cxn>
                  <a:cxn ang="0">
                    <a:pos x="169" y="62"/>
                  </a:cxn>
                  <a:cxn ang="0">
                    <a:pos x="169" y="66"/>
                  </a:cxn>
                  <a:cxn ang="0">
                    <a:pos x="162" y="87"/>
                  </a:cxn>
                  <a:cxn ang="0">
                    <a:pos x="169" y="99"/>
                  </a:cxn>
                  <a:cxn ang="0">
                    <a:pos x="174" y="107"/>
                  </a:cxn>
                  <a:cxn ang="0">
                    <a:pos x="169" y="111"/>
                  </a:cxn>
                  <a:cxn ang="0">
                    <a:pos x="171" y="123"/>
                  </a:cxn>
                  <a:cxn ang="0">
                    <a:pos x="171" y="133"/>
                  </a:cxn>
                  <a:cxn ang="0">
                    <a:pos x="172" y="140"/>
                  </a:cxn>
                  <a:cxn ang="0">
                    <a:pos x="174" y="146"/>
                  </a:cxn>
                  <a:cxn ang="0">
                    <a:pos x="181" y="160"/>
                  </a:cxn>
                  <a:cxn ang="0">
                    <a:pos x="188" y="165"/>
                  </a:cxn>
                  <a:cxn ang="0">
                    <a:pos x="188" y="168"/>
                  </a:cxn>
                  <a:cxn ang="0">
                    <a:pos x="181" y="172"/>
                  </a:cxn>
                  <a:cxn ang="0">
                    <a:pos x="171" y="175"/>
                  </a:cxn>
                  <a:cxn ang="0">
                    <a:pos x="165" y="177"/>
                  </a:cxn>
                  <a:cxn ang="0">
                    <a:pos x="153" y="180"/>
                  </a:cxn>
                  <a:cxn ang="0">
                    <a:pos x="144" y="177"/>
                  </a:cxn>
                  <a:cxn ang="0">
                    <a:pos x="143" y="184"/>
                  </a:cxn>
                  <a:cxn ang="0">
                    <a:pos x="134" y="184"/>
                  </a:cxn>
                  <a:cxn ang="0">
                    <a:pos x="129" y="180"/>
                  </a:cxn>
                  <a:cxn ang="0">
                    <a:pos x="122" y="186"/>
                  </a:cxn>
                  <a:cxn ang="0">
                    <a:pos x="117" y="184"/>
                  </a:cxn>
                  <a:cxn ang="0">
                    <a:pos x="108" y="180"/>
                  </a:cxn>
                  <a:cxn ang="0">
                    <a:pos x="106" y="182"/>
                  </a:cxn>
                  <a:cxn ang="0">
                    <a:pos x="84" y="196"/>
                  </a:cxn>
                  <a:cxn ang="0">
                    <a:pos x="77" y="154"/>
                  </a:cxn>
                  <a:cxn ang="0">
                    <a:pos x="73" y="149"/>
                  </a:cxn>
                  <a:cxn ang="0">
                    <a:pos x="68" y="149"/>
                  </a:cxn>
                  <a:cxn ang="0">
                    <a:pos x="66" y="146"/>
                  </a:cxn>
                  <a:cxn ang="0">
                    <a:pos x="61" y="146"/>
                  </a:cxn>
                  <a:cxn ang="0">
                    <a:pos x="58" y="142"/>
                  </a:cxn>
                  <a:cxn ang="0">
                    <a:pos x="52" y="137"/>
                  </a:cxn>
                  <a:cxn ang="0">
                    <a:pos x="40" y="135"/>
                  </a:cxn>
                  <a:cxn ang="0">
                    <a:pos x="35" y="130"/>
                  </a:cxn>
                  <a:cxn ang="0">
                    <a:pos x="28" y="130"/>
                  </a:cxn>
                  <a:cxn ang="0">
                    <a:pos x="5" y="95"/>
                  </a:cxn>
                  <a:cxn ang="0">
                    <a:pos x="9" y="62"/>
                  </a:cxn>
                  <a:cxn ang="0">
                    <a:pos x="21" y="50"/>
                  </a:cxn>
                  <a:cxn ang="0">
                    <a:pos x="28" y="45"/>
                  </a:cxn>
                  <a:cxn ang="0">
                    <a:pos x="25" y="36"/>
                  </a:cxn>
                  <a:cxn ang="0">
                    <a:pos x="23" y="31"/>
                  </a:cxn>
                  <a:cxn ang="0">
                    <a:pos x="21" y="27"/>
                  </a:cxn>
                  <a:cxn ang="0">
                    <a:pos x="26" y="26"/>
                  </a:cxn>
                  <a:cxn ang="0">
                    <a:pos x="28" y="19"/>
                  </a:cxn>
                  <a:cxn ang="0">
                    <a:pos x="25" y="8"/>
                  </a:cxn>
                  <a:cxn ang="0">
                    <a:pos x="21" y="3"/>
                  </a:cxn>
                </a:cxnLst>
                <a:rect l="0" t="0" r="r" b="b"/>
                <a:pathLst>
                  <a:path w="190" h="196">
                    <a:moveTo>
                      <a:pt x="21" y="3"/>
                    </a:moveTo>
                    <a:lnTo>
                      <a:pt x="21" y="3"/>
                    </a:lnTo>
                    <a:lnTo>
                      <a:pt x="23" y="3"/>
                    </a:lnTo>
                    <a:lnTo>
                      <a:pt x="25" y="3"/>
                    </a:lnTo>
                    <a:lnTo>
                      <a:pt x="45" y="3"/>
                    </a:lnTo>
                    <a:lnTo>
                      <a:pt x="80" y="0"/>
                    </a:lnTo>
                    <a:lnTo>
                      <a:pt x="143" y="36"/>
                    </a:lnTo>
                    <a:lnTo>
                      <a:pt x="146" y="43"/>
                    </a:lnTo>
                    <a:lnTo>
                      <a:pt x="144" y="45"/>
                    </a:lnTo>
                    <a:lnTo>
                      <a:pt x="146" y="47"/>
                    </a:lnTo>
                    <a:lnTo>
                      <a:pt x="148" y="48"/>
                    </a:lnTo>
                    <a:lnTo>
                      <a:pt x="169" y="62"/>
                    </a:lnTo>
                    <a:lnTo>
                      <a:pt x="167" y="62"/>
                    </a:lnTo>
                    <a:lnTo>
                      <a:pt x="169" y="64"/>
                    </a:lnTo>
                    <a:lnTo>
                      <a:pt x="169" y="66"/>
                    </a:lnTo>
                    <a:lnTo>
                      <a:pt x="167" y="67"/>
                    </a:lnTo>
                    <a:lnTo>
                      <a:pt x="165" y="78"/>
                    </a:lnTo>
                    <a:lnTo>
                      <a:pt x="162" y="87"/>
                    </a:lnTo>
                    <a:lnTo>
                      <a:pt x="162" y="90"/>
                    </a:lnTo>
                    <a:lnTo>
                      <a:pt x="165" y="95"/>
                    </a:lnTo>
                    <a:lnTo>
                      <a:pt x="169" y="99"/>
                    </a:lnTo>
                    <a:lnTo>
                      <a:pt x="172" y="99"/>
                    </a:lnTo>
                    <a:lnTo>
                      <a:pt x="174" y="104"/>
                    </a:lnTo>
                    <a:lnTo>
                      <a:pt x="174" y="107"/>
                    </a:lnTo>
                    <a:lnTo>
                      <a:pt x="172" y="107"/>
                    </a:lnTo>
                    <a:lnTo>
                      <a:pt x="169" y="107"/>
                    </a:lnTo>
                    <a:lnTo>
                      <a:pt x="169" y="111"/>
                    </a:lnTo>
                    <a:lnTo>
                      <a:pt x="169" y="118"/>
                    </a:lnTo>
                    <a:lnTo>
                      <a:pt x="172" y="121"/>
                    </a:lnTo>
                    <a:lnTo>
                      <a:pt x="171" y="123"/>
                    </a:lnTo>
                    <a:lnTo>
                      <a:pt x="169" y="126"/>
                    </a:lnTo>
                    <a:lnTo>
                      <a:pt x="169" y="130"/>
                    </a:lnTo>
                    <a:lnTo>
                      <a:pt x="171" y="133"/>
                    </a:lnTo>
                    <a:lnTo>
                      <a:pt x="171" y="135"/>
                    </a:lnTo>
                    <a:lnTo>
                      <a:pt x="171" y="137"/>
                    </a:lnTo>
                    <a:lnTo>
                      <a:pt x="172" y="140"/>
                    </a:lnTo>
                    <a:lnTo>
                      <a:pt x="174" y="142"/>
                    </a:lnTo>
                    <a:lnTo>
                      <a:pt x="172" y="146"/>
                    </a:lnTo>
                    <a:lnTo>
                      <a:pt x="174" y="146"/>
                    </a:lnTo>
                    <a:lnTo>
                      <a:pt x="176" y="153"/>
                    </a:lnTo>
                    <a:lnTo>
                      <a:pt x="176" y="154"/>
                    </a:lnTo>
                    <a:lnTo>
                      <a:pt x="181" y="160"/>
                    </a:lnTo>
                    <a:lnTo>
                      <a:pt x="184" y="160"/>
                    </a:lnTo>
                    <a:lnTo>
                      <a:pt x="188" y="163"/>
                    </a:lnTo>
                    <a:lnTo>
                      <a:pt x="188" y="165"/>
                    </a:lnTo>
                    <a:lnTo>
                      <a:pt x="190" y="166"/>
                    </a:lnTo>
                    <a:lnTo>
                      <a:pt x="188" y="166"/>
                    </a:lnTo>
                    <a:lnTo>
                      <a:pt x="188" y="168"/>
                    </a:lnTo>
                    <a:lnTo>
                      <a:pt x="184" y="166"/>
                    </a:lnTo>
                    <a:lnTo>
                      <a:pt x="181" y="170"/>
                    </a:lnTo>
                    <a:lnTo>
                      <a:pt x="181" y="172"/>
                    </a:lnTo>
                    <a:lnTo>
                      <a:pt x="177" y="173"/>
                    </a:lnTo>
                    <a:lnTo>
                      <a:pt x="174" y="175"/>
                    </a:lnTo>
                    <a:lnTo>
                      <a:pt x="171" y="175"/>
                    </a:lnTo>
                    <a:lnTo>
                      <a:pt x="169" y="177"/>
                    </a:lnTo>
                    <a:lnTo>
                      <a:pt x="165" y="177"/>
                    </a:lnTo>
                    <a:lnTo>
                      <a:pt x="165" y="177"/>
                    </a:lnTo>
                    <a:lnTo>
                      <a:pt x="158" y="177"/>
                    </a:lnTo>
                    <a:lnTo>
                      <a:pt x="157" y="180"/>
                    </a:lnTo>
                    <a:lnTo>
                      <a:pt x="153" y="180"/>
                    </a:lnTo>
                    <a:lnTo>
                      <a:pt x="151" y="177"/>
                    </a:lnTo>
                    <a:lnTo>
                      <a:pt x="148" y="180"/>
                    </a:lnTo>
                    <a:lnTo>
                      <a:pt x="144" y="177"/>
                    </a:lnTo>
                    <a:lnTo>
                      <a:pt x="143" y="180"/>
                    </a:lnTo>
                    <a:lnTo>
                      <a:pt x="144" y="180"/>
                    </a:lnTo>
                    <a:lnTo>
                      <a:pt x="143" y="184"/>
                    </a:lnTo>
                    <a:lnTo>
                      <a:pt x="139" y="184"/>
                    </a:lnTo>
                    <a:lnTo>
                      <a:pt x="136" y="186"/>
                    </a:lnTo>
                    <a:lnTo>
                      <a:pt x="134" y="184"/>
                    </a:lnTo>
                    <a:lnTo>
                      <a:pt x="131" y="184"/>
                    </a:lnTo>
                    <a:lnTo>
                      <a:pt x="131" y="182"/>
                    </a:lnTo>
                    <a:lnTo>
                      <a:pt x="129" y="180"/>
                    </a:lnTo>
                    <a:lnTo>
                      <a:pt x="127" y="182"/>
                    </a:lnTo>
                    <a:lnTo>
                      <a:pt x="125" y="182"/>
                    </a:lnTo>
                    <a:lnTo>
                      <a:pt x="122" y="186"/>
                    </a:lnTo>
                    <a:lnTo>
                      <a:pt x="117" y="187"/>
                    </a:lnTo>
                    <a:lnTo>
                      <a:pt x="117" y="186"/>
                    </a:lnTo>
                    <a:lnTo>
                      <a:pt x="117" y="184"/>
                    </a:lnTo>
                    <a:lnTo>
                      <a:pt x="113" y="184"/>
                    </a:lnTo>
                    <a:lnTo>
                      <a:pt x="111" y="182"/>
                    </a:lnTo>
                    <a:lnTo>
                      <a:pt x="108" y="180"/>
                    </a:lnTo>
                    <a:lnTo>
                      <a:pt x="108" y="180"/>
                    </a:lnTo>
                    <a:lnTo>
                      <a:pt x="106" y="180"/>
                    </a:lnTo>
                    <a:lnTo>
                      <a:pt x="106" y="182"/>
                    </a:lnTo>
                    <a:lnTo>
                      <a:pt x="103" y="182"/>
                    </a:lnTo>
                    <a:lnTo>
                      <a:pt x="85" y="182"/>
                    </a:lnTo>
                    <a:lnTo>
                      <a:pt x="84" y="196"/>
                    </a:lnTo>
                    <a:lnTo>
                      <a:pt x="84" y="166"/>
                    </a:lnTo>
                    <a:lnTo>
                      <a:pt x="84" y="160"/>
                    </a:lnTo>
                    <a:lnTo>
                      <a:pt x="77" y="154"/>
                    </a:lnTo>
                    <a:lnTo>
                      <a:pt x="75" y="153"/>
                    </a:lnTo>
                    <a:lnTo>
                      <a:pt x="73" y="149"/>
                    </a:lnTo>
                    <a:lnTo>
                      <a:pt x="73" y="149"/>
                    </a:lnTo>
                    <a:lnTo>
                      <a:pt x="71" y="149"/>
                    </a:lnTo>
                    <a:lnTo>
                      <a:pt x="70" y="149"/>
                    </a:lnTo>
                    <a:lnTo>
                      <a:pt x="68" y="149"/>
                    </a:lnTo>
                    <a:lnTo>
                      <a:pt x="66" y="149"/>
                    </a:lnTo>
                    <a:lnTo>
                      <a:pt x="66" y="146"/>
                    </a:lnTo>
                    <a:lnTo>
                      <a:pt x="66" y="146"/>
                    </a:lnTo>
                    <a:lnTo>
                      <a:pt x="63" y="146"/>
                    </a:lnTo>
                    <a:lnTo>
                      <a:pt x="63" y="146"/>
                    </a:lnTo>
                    <a:lnTo>
                      <a:pt x="61" y="146"/>
                    </a:lnTo>
                    <a:lnTo>
                      <a:pt x="61" y="146"/>
                    </a:lnTo>
                    <a:lnTo>
                      <a:pt x="61" y="146"/>
                    </a:lnTo>
                    <a:lnTo>
                      <a:pt x="58" y="142"/>
                    </a:lnTo>
                    <a:lnTo>
                      <a:pt x="56" y="140"/>
                    </a:lnTo>
                    <a:lnTo>
                      <a:pt x="54" y="139"/>
                    </a:lnTo>
                    <a:lnTo>
                      <a:pt x="52" y="137"/>
                    </a:lnTo>
                    <a:lnTo>
                      <a:pt x="51" y="137"/>
                    </a:lnTo>
                    <a:lnTo>
                      <a:pt x="44" y="135"/>
                    </a:lnTo>
                    <a:lnTo>
                      <a:pt x="40" y="135"/>
                    </a:lnTo>
                    <a:lnTo>
                      <a:pt x="38" y="132"/>
                    </a:lnTo>
                    <a:lnTo>
                      <a:pt x="35" y="132"/>
                    </a:lnTo>
                    <a:lnTo>
                      <a:pt x="35" y="130"/>
                    </a:lnTo>
                    <a:lnTo>
                      <a:pt x="32" y="130"/>
                    </a:lnTo>
                    <a:lnTo>
                      <a:pt x="30" y="130"/>
                    </a:lnTo>
                    <a:lnTo>
                      <a:pt x="28" y="130"/>
                    </a:lnTo>
                    <a:lnTo>
                      <a:pt x="21" y="126"/>
                    </a:lnTo>
                    <a:lnTo>
                      <a:pt x="18" y="113"/>
                    </a:lnTo>
                    <a:lnTo>
                      <a:pt x="5" y="95"/>
                    </a:lnTo>
                    <a:lnTo>
                      <a:pt x="2" y="76"/>
                    </a:lnTo>
                    <a:lnTo>
                      <a:pt x="0" y="62"/>
                    </a:lnTo>
                    <a:lnTo>
                      <a:pt x="9" y="62"/>
                    </a:lnTo>
                    <a:lnTo>
                      <a:pt x="12" y="60"/>
                    </a:lnTo>
                    <a:lnTo>
                      <a:pt x="18" y="55"/>
                    </a:lnTo>
                    <a:lnTo>
                      <a:pt x="21" y="50"/>
                    </a:lnTo>
                    <a:lnTo>
                      <a:pt x="23" y="50"/>
                    </a:lnTo>
                    <a:lnTo>
                      <a:pt x="25" y="48"/>
                    </a:lnTo>
                    <a:lnTo>
                      <a:pt x="28" y="45"/>
                    </a:lnTo>
                    <a:lnTo>
                      <a:pt x="28" y="41"/>
                    </a:lnTo>
                    <a:lnTo>
                      <a:pt x="28" y="36"/>
                    </a:lnTo>
                    <a:lnTo>
                      <a:pt x="25" y="36"/>
                    </a:lnTo>
                    <a:lnTo>
                      <a:pt x="25" y="34"/>
                    </a:lnTo>
                    <a:lnTo>
                      <a:pt x="23" y="33"/>
                    </a:lnTo>
                    <a:lnTo>
                      <a:pt x="23" y="31"/>
                    </a:lnTo>
                    <a:lnTo>
                      <a:pt x="21" y="31"/>
                    </a:lnTo>
                    <a:lnTo>
                      <a:pt x="21" y="27"/>
                    </a:lnTo>
                    <a:lnTo>
                      <a:pt x="21" y="27"/>
                    </a:lnTo>
                    <a:lnTo>
                      <a:pt x="23" y="27"/>
                    </a:lnTo>
                    <a:lnTo>
                      <a:pt x="26" y="27"/>
                    </a:lnTo>
                    <a:lnTo>
                      <a:pt x="26" y="26"/>
                    </a:lnTo>
                    <a:lnTo>
                      <a:pt x="28" y="26"/>
                    </a:lnTo>
                    <a:lnTo>
                      <a:pt x="28" y="22"/>
                    </a:lnTo>
                    <a:lnTo>
                      <a:pt x="28" y="19"/>
                    </a:lnTo>
                    <a:lnTo>
                      <a:pt x="26" y="13"/>
                    </a:lnTo>
                    <a:lnTo>
                      <a:pt x="25" y="12"/>
                    </a:lnTo>
                    <a:lnTo>
                      <a:pt x="25" y="8"/>
                    </a:lnTo>
                    <a:lnTo>
                      <a:pt x="23" y="7"/>
                    </a:lnTo>
                    <a:lnTo>
                      <a:pt x="21" y="3"/>
                    </a:lnTo>
                    <a:lnTo>
                      <a:pt x="21" y="3"/>
                    </a:lnTo>
                    <a:lnTo>
                      <a:pt x="21" y="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46" name="Freeform 139">
                <a:extLst>
                  <a:ext uri="{FF2B5EF4-FFF2-40B4-BE49-F238E27FC236}">
                    <a16:creationId xmlns:a16="http://schemas.microsoft.com/office/drawing/2014/main" id="{0FFB1B13-6E03-5567-12FD-8870E7860DA6}"/>
                  </a:ext>
                </a:extLst>
              </p:cNvPr>
              <p:cNvSpPr>
                <a:spLocks/>
              </p:cNvSpPr>
              <p:nvPr/>
            </p:nvSpPr>
            <p:spPr bwMode="auto">
              <a:xfrm>
                <a:off x="5235547" y="4297358"/>
                <a:ext cx="55562" cy="46038"/>
              </a:xfrm>
              <a:custGeom>
                <a:avLst/>
                <a:gdLst/>
                <a:ahLst/>
                <a:cxnLst>
                  <a:cxn ang="0">
                    <a:pos x="10" y="5"/>
                  </a:cxn>
                  <a:cxn ang="0">
                    <a:pos x="12" y="5"/>
                  </a:cxn>
                  <a:cxn ang="0">
                    <a:pos x="14" y="3"/>
                  </a:cxn>
                  <a:cxn ang="0">
                    <a:pos x="15" y="2"/>
                  </a:cxn>
                  <a:cxn ang="0">
                    <a:pos x="19" y="3"/>
                  </a:cxn>
                  <a:cxn ang="0">
                    <a:pos x="19" y="3"/>
                  </a:cxn>
                  <a:cxn ang="0">
                    <a:pos x="24" y="3"/>
                  </a:cxn>
                  <a:cxn ang="0">
                    <a:pos x="24" y="3"/>
                  </a:cxn>
                  <a:cxn ang="0">
                    <a:pos x="24" y="0"/>
                  </a:cxn>
                  <a:cxn ang="0">
                    <a:pos x="28" y="0"/>
                  </a:cxn>
                  <a:cxn ang="0">
                    <a:pos x="29" y="3"/>
                  </a:cxn>
                  <a:cxn ang="0">
                    <a:pos x="31" y="5"/>
                  </a:cxn>
                  <a:cxn ang="0">
                    <a:pos x="31" y="8"/>
                  </a:cxn>
                  <a:cxn ang="0">
                    <a:pos x="33" y="10"/>
                  </a:cxn>
                  <a:cxn ang="0">
                    <a:pos x="35" y="15"/>
                  </a:cxn>
                  <a:cxn ang="0">
                    <a:pos x="35" y="19"/>
                  </a:cxn>
                  <a:cxn ang="0">
                    <a:pos x="35" y="22"/>
                  </a:cxn>
                  <a:cxn ang="0">
                    <a:pos x="33" y="22"/>
                  </a:cxn>
                  <a:cxn ang="0">
                    <a:pos x="33" y="24"/>
                  </a:cxn>
                  <a:cxn ang="0">
                    <a:pos x="29" y="24"/>
                  </a:cxn>
                  <a:cxn ang="0">
                    <a:pos x="28" y="24"/>
                  </a:cxn>
                  <a:cxn ang="0">
                    <a:pos x="28" y="24"/>
                  </a:cxn>
                  <a:cxn ang="0">
                    <a:pos x="28" y="22"/>
                  </a:cxn>
                  <a:cxn ang="0">
                    <a:pos x="28" y="22"/>
                  </a:cxn>
                  <a:cxn ang="0">
                    <a:pos x="24" y="19"/>
                  </a:cxn>
                  <a:cxn ang="0">
                    <a:pos x="24" y="19"/>
                  </a:cxn>
                  <a:cxn ang="0">
                    <a:pos x="22" y="19"/>
                  </a:cxn>
                  <a:cxn ang="0">
                    <a:pos x="19" y="19"/>
                  </a:cxn>
                  <a:cxn ang="0">
                    <a:pos x="19" y="22"/>
                  </a:cxn>
                  <a:cxn ang="0">
                    <a:pos x="19" y="28"/>
                  </a:cxn>
                  <a:cxn ang="0">
                    <a:pos x="19" y="28"/>
                  </a:cxn>
                  <a:cxn ang="0">
                    <a:pos x="15" y="29"/>
                  </a:cxn>
                  <a:cxn ang="0">
                    <a:pos x="14" y="28"/>
                  </a:cxn>
                  <a:cxn ang="0">
                    <a:pos x="12" y="28"/>
                  </a:cxn>
                  <a:cxn ang="0">
                    <a:pos x="12" y="29"/>
                  </a:cxn>
                  <a:cxn ang="0">
                    <a:pos x="9" y="28"/>
                  </a:cxn>
                  <a:cxn ang="0">
                    <a:pos x="7" y="24"/>
                  </a:cxn>
                  <a:cxn ang="0">
                    <a:pos x="5" y="24"/>
                  </a:cxn>
                  <a:cxn ang="0">
                    <a:pos x="2" y="24"/>
                  </a:cxn>
                  <a:cxn ang="0">
                    <a:pos x="0" y="24"/>
                  </a:cxn>
                  <a:cxn ang="0">
                    <a:pos x="0" y="22"/>
                  </a:cxn>
                  <a:cxn ang="0">
                    <a:pos x="3" y="10"/>
                  </a:cxn>
                  <a:cxn ang="0">
                    <a:pos x="7" y="8"/>
                  </a:cxn>
                  <a:cxn ang="0">
                    <a:pos x="10" y="5"/>
                  </a:cxn>
                  <a:cxn ang="0">
                    <a:pos x="10" y="5"/>
                  </a:cxn>
                  <a:cxn ang="0">
                    <a:pos x="10" y="5"/>
                  </a:cxn>
                </a:cxnLst>
                <a:rect l="0" t="0" r="r" b="b"/>
                <a:pathLst>
                  <a:path w="35" h="29">
                    <a:moveTo>
                      <a:pt x="10" y="5"/>
                    </a:moveTo>
                    <a:lnTo>
                      <a:pt x="12" y="5"/>
                    </a:lnTo>
                    <a:lnTo>
                      <a:pt x="14" y="3"/>
                    </a:lnTo>
                    <a:lnTo>
                      <a:pt x="15" y="2"/>
                    </a:lnTo>
                    <a:lnTo>
                      <a:pt x="19" y="3"/>
                    </a:lnTo>
                    <a:lnTo>
                      <a:pt x="19" y="3"/>
                    </a:lnTo>
                    <a:lnTo>
                      <a:pt x="24" y="3"/>
                    </a:lnTo>
                    <a:lnTo>
                      <a:pt x="24" y="3"/>
                    </a:lnTo>
                    <a:lnTo>
                      <a:pt x="24" y="0"/>
                    </a:lnTo>
                    <a:lnTo>
                      <a:pt x="28" y="0"/>
                    </a:lnTo>
                    <a:lnTo>
                      <a:pt x="29" y="3"/>
                    </a:lnTo>
                    <a:lnTo>
                      <a:pt x="31" y="5"/>
                    </a:lnTo>
                    <a:lnTo>
                      <a:pt x="31" y="8"/>
                    </a:lnTo>
                    <a:lnTo>
                      <a:pt x="33" y="10"/>
                    </a:lnTo>
                    <a:lnTo>
                      <a:pt x="35" y="15"/>
                    </a:lnTo>
                    <a:lnTo>
                      <a:pt x="35" y="19"/>
                    </a:lnTo>
                    <a:lnTo>
                      <a:pt x="35" y="22"/>
                    </a:lnTo>
                    <a:lnTo>
                      <a:pt x="33" y="22"/>
                    </a:lnTo>
                    <a:lnTo>
                      <a:pt x="33" y="24"/>
                    </a:lnTo>
                    <a:lnTo>
                      <a:pt x="29" y="24"/>
                    </a:lnTo>
                    <a:lnTo>
                      <a:pt x="28" y="24"/>
                    </a:lnTo>
                    <a:lnTo>
                      <a:pt x="28" y="24"/>
                    </a:lnTo>
                    <a:lnTo>
                      <a:pt x="28" y="22"/>
                    </a:lnTo>
                    <a:lnTo>
                      <a:pt x="28" y="22"/>
                    </a:lnTo>
                    <a:lnTo>
                      <a:pt x="24" y="19"/>
                    </a:lnTo>
                    <a:lnTo>
                      <a:pt x="24" y="19"/>
                    </a:lnTo>
                    <a:lnTo>
                      <a:pt x="22" y="19"/>
                    </a:lnTo>
                    <a:lnTo>
                      <a:pt x="19" y="19"/>
                    </a:lnTo>
                    <a:lnTo>
                      <a:pt x="19" y="22"/>
                    </a:lnTo>
                    <a:lnTo>
                      <a:pt x="19" y="28"/>
                    </a:lnTo>
                    <a:lnTo>
                      <a:pt x="19" y="28"/>
                    </a:lnTo>
                    <a:lnTo>
                      <a:pt x="15" y="29"/>
                    </a:lnTo>
                    <a:lnTo>
                      <a:pt x="14" y="28"/>
                    </a:lnTo>
                    <a:lnTo>
                      <a:pt x="12" y="28"/>
                    </a:lnTo>
                    <a:lnTo>
                      <a:pt x="12" y="29"/>
                    </a:lnTo>
                    <a:lnTo>
                      <a:pt x="9" y="28"/>
                    </a:lnTo>
                    <a:lnTo>
                      <a:pt x="7" y="24"/>
                    </a:lnTo>
                    <a:lnTo>
                      <a:pt x="5" y="24"/>
                    </a:lnTo>
                    <a:lnTo>
                      <a:pt x="2" y="24"/>
                    </a:lnTo>
                    <a:lnTo>
                      <a:pt x="0" y="24"/>
                    </a:lnTo>
                    <a:lnTo>
                      <a:pt x="0" y="22"/>
                    </a:lnTo>
                    <a:lnTo>
                      <a:pt x="3" y="10"/>
                    </a:lnTo>
                    <a:lnTo>
                      <a:pt x="7" y="8"/>
                    </a:lnTo>
                    <a:lnTo>
                      <a:pt x="10" y="5"/>
                    </a:lnTo>
                    <a:lnTo>
                      <a:pt x="10" y="5"/>
                    </a:lnTo>
                    <a:lnTo>
                      <a:pt x="10" y="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47" name="Freeform 140">
                <a:extLst>
                  <a:ext uri="{FF2B5EF4-FFF2-40B4-BE49-F238E27FC236}">
                    <a16:creationId xmlns:a16="http://schemas.microsoft.com/office/drawing/2014/main" id="{65054731-F549-6BE2-095C-1E5F1936AF96}"/>
                  </a:ext>
                </a:extLst>
              </p:cNvPr>
              <p:cNvSpPr>
                <a:spLocks/>
              </p:cNvSpPr>
              <p:nvPr/>
            </p:nvSpPr>
            <p:spPr bwMode="auto">
              <a:xfrm>
                <a:off x="5235547" y="4321172"/>
                <a:ext cx="55562"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49" name="Freeform 141">
                <a:extLst>
                  <a:ext uri="{FF2B5EF4-FFF2-40B4-BE49-F238E27FC236}">
                    <a16:creationId xmlns:a16="http://schemas.microsoft.com/office/drawing/2014/main" id="{1E253A75-3128-7020-3FB8-145DDCD095D0}"/>
                  </a:ext>
                </a:extLst>
              </p:cNvPr>
              <p:cNvSpPr>
                <a:spLocks/>
              </p:cNvSpPr>
              <p:nvPr/>
            </p:nvSpPr>
            <p:spPr bwMode="auto">
              <a:xfrm>
                <a:off x="5235547" y="4321172"/>
                <a:ext cx="55562" cy="69850"/>
              </a:xfrm>
              <a:custGeom>
                <a:avLst/>
                <a:gdLst/>
                <a:ahLst/>
                <a:cxnLst>
                  <a:cxn ang="0">
                    <a:pos x="7" y="44"/>
                  </a:cxn>
                  <a:cxn ang="0">
                    <a:pos x="15" y="44"/>
                  </a:cxn>
                  <a:cxn ang="0">
                    <a:pos x="19" y="40"/>
                  </a:cxn>
                  <a:cxn ang="0">
                    <a:pos x="24" y="35"/>
                  </a:cxn>
                  <a:cxn ang="0">
                    <a:pos x="28" y="30"/>
                  </a:cxn>
                  <a:cxn ang="0">
                    <a:pos x="29" y="30"/>
                  </a:cxn>
                  <a:cxn ang="0">
                    <a:pos x="31" y="28"/>
                  </a:cxn>
                  <a:cxn ang="0">
                    <a:pos x="35" y="25"/>
                  </a:cxn>
                  <a:cxn ang="0">
                    <a:pos x="35" y="20"/>
                  </a:cxn>
                  <a:cxn ang="0">
                    <a:pos x="35" y="14"/>
                  </a:cxn>
                  <a:cxn ang="0">
                    <a:pos x="31" y="14"/>
                  </a:cxn>
                  <a:cxn ang="0">
                    <a:pos x="31" y="14"/>
                  </a:cxn>
                  <a:cxn ang="0">
                    <a:pos x="29" y="11"/>
                  </a:cxn>
                  <a:cxn ang="0">
                    <a:pos x="29" y="11"/>
                  </a:cxn>
                  <a:cxn ang="0">
                    <a:pos x="28" y="9"/>
                  </a:cxn>
                  <a:cxn ang="0">
                    <a:pos x="28" y="6"/>
                  </a:cxn>
                  <a:cxn ang="0">
                    <a:pos x="28" y="4"/>
                  </a:cxn>
                  <a:cxn ang="0">
                    <a:pos x="24" y="0"/>
                  </a:cxn>
                  <a:cxn ang="0">
                    <a:pos x="24" y="0"/>
                  </a:cxn>
                  <a:cxn ang="0">
                    <a:pos x="22" y="0"/>
                  </a:cxn>
                  <a:cxn ang="0">
                    <a:pos x="19" y="0"/>
                  </a:cxn>
                  <a:cxn ang="0">
                    <a:pos x="19" y="4"/>
                  </a:cxn>
                  <a:cxn ang="0">
                    <a:pos x="19" y="9"/>
                  </a:cxn>
                  <a:cxn ang="0">
                    <a:pos x="19" y="11"/>
                  </a:cxn>
                  <a:cxn ang="0">
                    <a:pos x="15" y="11"/>
                  </a:cxn>
                  <a:cxn ang="0">
                    <a:pos x="14" y="11"/>
                  </a:cxn>
                  <a:cxn ang="0">
                    <a:pos x="12" y="11"/>
                  </a:cxn>
                  <a:cxn ang="0">
                    <a:pos x="12" y="11"/>
                  </a:cxn>
                  <a:cxn ang="0">
                    <a:pos x="9" y="11"/>
                  </a:cxn>
                  <a:cxn ang="0">
                    <a:pos x="7" y="6"/>
                  </a:cxn>
                  <a:cxn ang="0">
                    <a:pos x="5" y="6"/>
                  </a:cxn>
                  <a:cxn ang="0">
                    <a:pos x="2" y="6"/>
                  </a:cxn>
                  <a:cxn ang="0">
                    <a:pos x="0" y="6"/>
                  </a:cxn>
                  <a:cxn ang="0">
                    <a:pos x="0" y="9"/>
                  </a:cxn>
                  <a:cxn ang="0">
                    <a:pos x="2" y="11"/>
                  </a:cxn>
                  <a:cxn ang="0">
                    <a:pos x="3" y="16"/>
                  </a:cxn>
                  <a:cxn ang="0">
                    <a:pos x="3" y="20"/>
                  </a:cxn>
                  <a:cxn ang="0">
                    <a:pos x="7" y="44"/>
                  </a:cxn>
                  <a:cxn ang="0">
                    <a:pos x="7" y="44"/>
                  </a:cxn>
                  <a:cxn ang="0">
                    <a:pos x="7" y="44"/>
                  </a:cxn>
                </a:cxnLst>
                <a:rect l="0" t="0" r="r" b="b"/>
                <a:pathLst>
                  <a:path w="35" h="44">
                    <a:moveTo>
                      <a:pt x="7" y="44"/>
                    </a:moveTo>
                    <a:lnTo>
                      <a:pt x="15" y="44"/>
                    </a:lnTo>
                    <a:lnTo>
                      <a:pt x="19" y="40"/>
                    </a:lnTo>
                    <a:lnTo>
                      <a:pt x="24" y="35"/>
                    </a:lnTo>
                    <a:lnTo>
                      <a:pt x="28" y="30"/>
                    </a:lnTo>
                    <a:lnTo>
                      <a:pt x="29" y="30"/>
                    </a:lnTo>
                    <a:lnTo>
                      <a:pt x="31" y="28"/>
                    </a:lnTo>
                    <a:lnTo>
                      <a:pt x="35" y="25"/>
                    </a:lnTo>
                    <a:lnTo>
                      <a:pt x="35" y="20"/>
                    </a:lnTo>
                    <a:lnTo>
                      <a:pt x="35" y="14"/>
                    </a:lnTo>
                    <a:lnTo>
                      <a:pt x="31" y="14"/>
                    </a:lnTo>
                    <a:lnTo>
                      <a:pt x="31" y="14"/>
                    </a:lnTo>
                    <a:lnTo>
                      <a:pt x="29" y="11"/>
                    </a:lnTo>
                    <a:lnTo>
                      <a:pt x="29" y="11"/>
                    </a:lnTo>
                    <a:lnTo>
                      <a:pt x="28" y="9"/>
                    </a:lnTo>
                    <a:lnTo>
                      <a:pt x="28" y="6"/>
                    </a:lnTo>
                    <a:lnTo>
                      <a:pt x="28" y="4"/>
                    </a:lnTo>
                    <a:lnTo>
                      <a:pt x="24" y="0"/>
                    </a:lnTo>
                    <a:lnTo>
                      <a:pt x="24" y="0"/>
                    </a:lnTo>
                    <a:lnTo>
                      <a:pt x="22" y="0"/>
                    </a:lnTo>
                    <a:lnTo>
                      <a:pt x="19" y="0"/>
                    </a:lnTo>
                    <a:lnTo>
                      <a:pt x="19" y="4"/>
                    </a:lnTo>
                    <a:lnTo>
                      <a:pt x="19" y="9"/>
                    </a:lnTo>
                    <a:lnTo>
                      <a:pt x="19" y="11"/>
                    </a:lnTo>
                    <a:lnTo>
                      <a:pt x="15" y="11"/>
                    </a:lnTo>
                    <a:lnTo>
                      <a:pt x="14" y="11"/>
                    </a:lnTo>
                    <a:lnTo>
                      <a:pt x="12" y="11"/>
                    </a:lnTo>
                    <a:lnTo>
                      <a:pt x="12" y="11"/>
                    </a:lnTo>
                    <a:lnTo>
                      <a:pt x="9" y="11"/>
                    </a:lnTo>
                    <a:lnTo>
                      <a:pt x="7" y="6"/>
                    </a:lnTo>
                    <a:lnTo>
                      <a:pt x="5" y="6"/>
                    </a:lnTo>
                    <a:lnTo>
                      <a:pt x="2" y="6"/>
                    </a:lnTo>
                    <a:lnTo>
                      <a:pt x="0" y="6"/>
                    </a:lnTo>
                    <a:lnTo>
                      <a:pt x="0" y="9"/>
                    </a:lnTo>
                    <a:lnTo>
                      <a:pt x="2" y="11"/>
                    </a:lnTo>
                    <a:lnTo>
                      <a:pt x="3" y="16"/>
                    </a:lnTo>
                    <a:lnTo>
                      <a:pt x="3" y="20"/>
                    </a:lnTo>
                    <a:lnTo>
                      <a:pt x="7" y="44"/>
                    </a:lnTo>
                    <a:lnTo>
                      <a:pt x="7" y="44"/>
                    </a:lnTo>
                    <a:lnTo>
                      <a:pt x="7" y="4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50" name="Freeform 142">
                <a:extLst>
                  <a:ext uri="{FF2B5EF4-FFF2-40B4-BE49-F238E27FC236}">
                    <a16:creationId xmlns:a16="http://schemas.microsoft.com/office/drawing/2014/main" id="{94C36E4B-E1FD-2FF5-8F4C-EF23C6AC5F4B}"/>
                  </a:ext>
                </a:extLst>
              </p:cNvPr>
              <p:cNvSpPr>
                <a:spLocks/>
              </p:cNvSpPr>
              <p:nvPr/>
            </p:nvSpPr>
            <p:spPr bwMode="auto">
              <a:xfrm>
                <a:off x="4779938" y="4119559"/>
                <a:ext cx="519111" cy="511175"/>
              </a:xfrm>
              <a:custGeom>
                <a:avLst/>
                <a:gdLst/>
                <a:ahLst/>
                <a:cxnLst>
                  <a:cxn ang="0">
                    <a:pos x="9" y="178"/>
                  </a:cxn>
                  <a:cxn ang="0">
                    <a:pos x="21" y="174"/>
                  </a:cxn>
                  <a:cxn ang="0">
                    <a:pos x="37" y="166"/>
                  </a:cxn>
                  <a:cxn ang="0">
                    <a:pos x="45" y="174"/>
                  </a:cxn>
                  <a:cxn ang="0">
                    <a:pos x="66" y="159"/>
                  </a:cxn>
                  <a:cxn ang="0">
                    <a:pos x="68" y="131"/>
                  </a:cxn>
                  <a:cxn ang="0">
                    <a:pos x="84" y="112"/>
                  </a:cxn>
                  <a:cxn ang="0">
                    <a:pos x="99" y="87"/>
                  </a:cxn>
                  <a:cxn ang="0">
                    <a:pos x="103" y="65"/>
                  </a:cxn>
                  <a:cxn ang="0">
                    <a:pos x="115" y="39"/>
                  </a:cxn>
                  <a:cxn ang="0">
                    <a:pos x="113" y="16"/>
                  </a:cxn>
                  <a:cxn ang="0">
                    <a:pos x="118" y="7"/>
                  </a:cxn>
                  <a:cxn ang="0">
                    <a:pos x="130" y="2"/>
                  </a:cxn>
                  <a:cxn ang="0">
                    <a:pos x="146" y="16"/>
                  </a:cxn>
                  <a:cxn ang="0">
                    <a:pos x="165" y="16"/>
                  </a:cxn>
                  <a:cxn ang="0">
                    <a:pos x="176" y="16"/>
                  </a:cxn>
                  <a:cxn ang="0">
                    <a:pos x="190" y="11"/>
                  </a:cxn>
                  <a:cxn ang="0">
                    <a:pos x="212" y="2"/>
                  </a:cxn>
                  <a:cxn ang="0">
                    <a:pos x="223" y="6"/>
                  </a:cxn>
                  <a:cxn ang="0">
                    <a:pos x="229" y="0"/>
                  </a:cxn>
                  <a:cxn ang="0">
                    <a:pos x="245" y="4"/>
                  </a:cxn>
                  <a:cxn ang="0">
                    <a:pos x="266" y="4"/>
                  </a:cxn>
                  <a:cxn ang="0">
                    <a:pos x="280" y="16"/>
                  </a:cxn>
                  <a:cxn ang="0">
                    <a:pos x="290" y="14"/>
                  </a:cxn>
                  <a:cxn ang="0">
                    <a:pos x="304" y="9"/>
                  </a:cxn>
                  <a:cxn ang="0">
                    <a:pos x="316" y="23"/>
                  </a:cxn>
                  <a:cxn ang="0">
                    <a:pos x="325" y="30"/>
                  </a:cxn>
                  <a:cxn ang="0">
                    <a:pos x="323" y="51"/>
                  </a:cxn>
                  <a:cxn ang="0">
                    <a:pos x="311" y="79"/>
                  </a:cxn>
                  <a:cxn ang="0">
                    <a:pos x="301" y="114"/>
                  </a:cxn>
                  <a:cxn ang="0">
                    <a:pos x="292" y="143"/>
                  </a:cxn>
                  <a:cxn ang="0">
                    <a:pos x="315" y="232"/>
                  </a:cxn>
                  <a:cxn ang="0">
                    <a:pos x="285" y="260"/>
                  </a:cxn>
                  <a:cxn ang="0">
                    <a:pos x="282" y="273"/>
                  </a:cxn>
                  <a:cxn ang="0">
                    <a:pos x="276" y="293"/>
                  </a:cxn>
                  <a:cxn ang="0">
                    <a:pos x="296" y="305"/>
                  </a:cxn>
                  <a:cxn ang="0">
                    <a:pos x="301" y="322"/>
                  </a:cxn>
                  <a:cxn ang="0">
                    <a:pos x="289" y="322"/>
                  </a:cxn>
                  <a:cxn ang="0">
                    <a:pos x="266" y="301"/>
                  </a:cxn>
                  <a:cxn ang="0">
                    <a:pos x="254" y="291"/>
                  </a:cxn>
                  <a:cxn ang="0">
                    <a:pos x="242" y="300"/>
                  </a:cxn>
                  <a:cxn ang="0">
                    <a:pos x="224" y="293"/>
                  </a:cxn>
                  <a:cxn ang="0">
                    <a:pos x="217" y="284"/>
                  </a:cxn>
                  <a:cxn ang="0">
                    <a:pos x="207" y="287"/>
                  </a:cxn>
                  <a:cxn ang="0">
                    <a:pos x="202" y="280"/>
                  </a:cxn>
                  <a:cxn ang="0">
                    <a:pos x="188" y="284"/>
                  </a:cxn>
                  <a:cxn ang="0">
                    <a:pos x="176" y="282"/>
                  </a:cxn>
                  <a:cxn ang="0">
                    <a:pos x="172" y="277"/>
                  </a:cxn>
                  <a:cxn ang="0">
                    <a:pos x="170" y="265"/>
                  </a:cxn>
                  <a:cxn ang="0">
                    <a:pos x="167" y="256"/>
                  </a:cxn>
                  <a:cxn ang="0">
                    <a:pos x="165" y="240"/>
                  </a:cxn>
                  <a:cxn ang="0">
                    <a:pos x="163" y="227"/>
                  </a:cxn>
                  <a:cxn ang="0">
                    <a:pos x="144" y="214"/>
                  </a:cxn>
                  <a:cxn ang="0">
                    <a:pos x="122" y="216"/>
                  </a:cxn>
                  <a:cxn ang="0">
                    <a:pos x="106" y="230"/>
                  </a:cxn>
                  <a:cxn ang="0">
                    <a:pos x="89" y="223"/>
                  </a:cxn>
                  <a:cxn ang="0">
                    <a:pos x="80" y="209"/>
                  </a:cxn>
                  <a:cxn ang="0">
                    <a:pos x="77" y="197"/>
                  </a:cxn>
                  <a:cxn ang="0">
                    <a:pos x="37" y="192"/>
                  </a:cxn>
                  <a:cxn ang="0">
                    <a:pos x="18" y="192"/>
                  </a:cxn>
                  <a:cxn ang="0">
                    <a:pos x="9" y="195"/>
                  </a:cxn>
                  <a:cxn ang="0">
                    <a:pos x="0" y="192"/>
                  </a:cxn>
                </a:cxnLst>
                <a:rect l="0" t="0" r="r" b="b"/>
                <a:pathLst>
                  <a:path w="327" h="322">
                    <a:moveTo>
                      <a:pt x="0" y="192"/>
                    </a:moveTo>
                    <a:lnTo>
                      <a:pt x="4" y="190"/>
                    </a:lnTo>
                    <a:lnTo>
                      <a:pt x="7" y="188"/>
                    </a:lnTo>
                    <a:lnTo>
                      <a:pt x="9" y="187"/>
                    </a:lnTo>
                    <a:lnTo>
                      <a:pt x="9" y="180"/>
                    </a:lnTo>
                    <a:lnTo>
                      <a:pt x="9" y="178"/>
                    </a:lnTo>
                    <a:lnTo>
                      <a:pt x="14" y="174"/>
                    </a:lnTo>
                    <a:lnTo>
                      <a:pt x="18" y="173"/>
                    </a:lnTo>
                    <a:lnTo>
                      <a:pt x="18" y="173"/>
                    </a:lnTo>
                    <a:lnTo>
                      <a:pt x="21" y="173"/>
                    </a:lnTo>
                    <a:lnTo>
                      <a:pt x="21" y="173"/>
                    </a:lnTo>
                    <a:lnTo>
                      <a:pt x="21" y="174"/>
                    </a:lnTo>
                    <a:lnTo>
                      <a:pt x="26" y="174"/>
                    </a:lnTo>
                    <a:lnTo>
                      <a:pt x="26" y="173"/>
                    </a:lnTo>
                    <a:lnTo>
                      <a:pt x="30" y="169"/>
                    </a:lnTo>
                    <a:lnTo>
                      <a:pt x="30" y="169"/>
                    </a:lnTo>
                    <a:lnTo>
                      <a:pt x="31" y="169"/>
                    </a:lnTo>
                    <a:lnTo>
                      <a:pt x="37" y="166"/>
                    </a:lnTo>
                    <a:lnTo>
                      <a:pt x="40" y="164"/>
                    </a:lnTo>
                    <a:lnTo>
                      <a:pt x="40" y="166"/>
                    </a:lnTo>
                    <a:lnTo>
                      <a:pt x="38" y="169"/>
                    </a:lnTo>
                    <a:lnTo>
                      <a:pt x="40" y="169"/>
                    </a:lnTo>
                    <a:lnTo>
                      <a:pt x="40" y="173"/>
                    </a:lnTo>
                    <a:lnTo>
                      <a:pt x="45" y="174"/>
                    </a:lnTo>
                    <a:lnTo>
                      <a:pt x="49" y="173"/>
                    </a:lnTo>
                    <a:lnTo>
                      <a:pt x="52" y="169"/>
                    </a:lnTo>
                    <a:lnTo>
                      <a:pt x="57" y="164"/>
                    </a:lnTo>
                    <a:lnTo>
                      <a:pt x="59" y="160"/>
                    </a:lnTo>
                    <a:lnTo>
                      <a:pt x="63" y="159"/>
                    </a:lnTo>
                    <a:lnTo>
                      <a:pt x="66" y="159"/>
                    </a:lnTo>
                    <a:lnTo>
                      <a:pt x="68" y="154"/>
                    </a:lnTo>
                    <a:lnTo>
                      <a:pt x="68" y="150"/>
                    </a:lnTo>
                    <a:lnTo>
                      <a:pt x="68" y="147"/>
                    </a:lnTo>
                    <a:lnTo>
                      <a:pt x="68" y="136"/>
                    </a:lnTo>
                    <a:lnTo>
                      <a:pt x="68" y="136"/>
                    </a:lnTo>
                    <a:lnTo>
                      <a:pt x="68" y="131"/>
                    </a:lnTo>
                    <a:lnTo>
                      <a:pt x="68" y="127"/>
                    </a:lnTo>
                    <a:lnTo>
                      <a:pt x="75" y="120"/>
                    </a:lnTo>
                    <a:lnTo>
                      <a:pt x="75" y="119"/>
                    </a:lnTo>
                    <a:lnTo>
                      <a:pt x="80" y="114"/>
                    </a:lnTo>
                    <a:lnTo>
                      <a:pt x="82" y="112"/>
                    </a:lnTo>
                    <a:lnTo>
                      <a:pt x="84" y="112"/>
                    </a:lnTo>
                    <a:lnTo>
                      <a:pt x="87" y="110"/>
                    </a:lnTo>
                    <a:lnTo>
                      <a:pt x="90" y="108"/>
                    </a:lnTo>
                    <a:lnTo>
                      <a:pt x="97" y="100"/>
                    </a:lnTo>
                    <a:lnTo>
                      <a:pt x="97" y="93"/>
                    </a:lnTo>
                    <a:lnTo>
                      <a:pt x="99" y="89"/>
                    </a:lnTo>
                    <a:lnTo>
                      <a:pt x="99" y="87"/>
                    </a:lnTo>
                    <a:lnTo>
                      <a:pt x="99" y="82"/>
                    </a:lnTo>
                    <a:lnTo>
                      <a:pt x="99" y="80"/>
                    </a:lnTo>
                    <a:lnTo>
                      <a:pt x="99" y="75"/>
                    </a:lnTo>
                    <a:lnTo>
                      <a:pt x="99" y="74"/>
                    </a:lnTo>
                    <a:lnTo>
                      <a:pt x="99" y="70"/>
                    </a:lnTo>
                    <a:lnTo>
                      <a:pt x="103" y="65"/>
                    </a:lnTo>
                    <a:lnTo>
                      <a:pt x="103" y="63"/>
                    </a:lnTo>
                    <a:lnTo>
                      <a:pt x="104" y="58"/>
                    </a:lnTo>
                    <a:lnTo>
                      <a:pt x="103" y="53"/>
                    </a:lnTo>
                    <a:lnTo>
                      <a:pt x="110" y="42"/>
                    </a:lnTo>
                    <a:lnTo>
                      <a:pt x="111" y="40"/>
                    </a:lnTo>
                    <a:lnTo>
                      <a:pt x="115" y="39"/>
                    </a:lnTo>
                    <a:lnTo>
                      <a:pt x="115" y="32"/>
                    </a:lnTo>
                    <a:lnTo>
                      <a:pt x="113" y="28"/>
                    </a:lnTo>
                    <a:lnTo>
                      <a:pt x="113" y="23"/>
                    </a:lnTo>
                    <a:lnTo>
                      <a:pt x="113" y="23"/>
                    </a:lnTo>
                    <a:lnTo>
                      <a:pt x="115" y="20"/>
                    </a:lnTo>
                    <a:lnTo>
                      <a:pt x="113" y="16"/>
                    </a:lnTo>
                    <a:lnTo>
                      <a:pt x="113" y="16"/>
                    </a:lnTo>
                    <a:lnTo>
                      <a:pt x="115" y="16"/>
                    </a:lnTo>
                    <a:lnTo>
                      <a:pt x="117" y="14"/>
                    </a:lnTo>
                    <a:lnTo>
                      <a:pt x="117" y="11"/>
                    </a:lnTo>
                    <a:lnTo>
                      <a:pt x="118" y="9"/>
                    </a:lnTo>
                    <a:lnTo>
                      <a:pt x="118" y="7"/>
                    </a:lnTo>
                    <a:lnTo>
                      <a:pt x="120" y="6"/>
                    </a:lnTo>
                    <a:lnTo>
                      <a:pt x="122" y="6"/>
                    </a:lnTo>
                    <a:lnTo>
                      <a:pt x="125" y="4"/>
                    </a:lnTo>
                    <a:lnTo>
                      <a:pt x="125" y="4"/>
                    </a:lnTo>
                    <a:lnTo>
                      <a:pt x="127" y="2"/>
                    </a:lnTo>
                    <a:lnTo>
                      <a:pt x="130" y="2"/>
                    </a:lnTo>
                    <a:lnTo>
                      <a:pt x="130" y="4"/>
                    </a:lnTo>
                    <a:lnTo>
                      <a:pt x="132" y="4"/>
                    </a:lnTo>
                    <a:lnTo>
                      <a:pt x="139" y="9"/>
                    </a:lnTo>
                    <a:lnTo>
                      <a:pt x="141" y="11"/>
                    </a:lnTo>
                    <a:lnTo>
                      <a:pt x="146" y="14"/>
                    </a:lnTo>
                    <a:lnTo>
                      <a:pt x="146" y="16"/>
                    </a:lnTo>
                    <a:lnTo>
                      <a:pt x="150" y="14"/>
                    </a:lnTo>
                    <a:lnTo>
                      <a:pt x="153" y="16"/>
                    </a:lnTo>
                    <a:lnTo>
                      <a:pt x="157" y="16"/>
                    </a:lnTo>
                    <a:lnTo>
                      <a:pt x="160" y="16"/>
                    </a:lnTo>
                    <a:lnTo>
                      <a:pt x="162" y="16"/>
                    </a:lnTo>
                    <a:lnTo>
                      <a:pt x="165" y="16"/>
                    </a:lnTo>
                    <a:lnTo>
                      <a:pt x="169" y="16"/>
                    </a:lnTo>
                    <a:lnTo>
                      <a:pt x="172" y="20"/>
                    </a:lnTo>
                    <a:lnTo>
                      <a:pt x="172" y="20"/>
                    </a:lnTo>
                    <a:lnTo>
                      <a:pt x="176" y="20"/>
                    </a:lnTo>
                    <a:lnTo>
                      <a:pt x="179" y="16"/>
                    </a:lnTo>
                    <a:lnTo>
                      <a:pt x="176" y="16"/>
                    </a:lnTo>
                    <a:lnTo>
                      <a:pt x="176" y="14"/>
                    </a:lnTo>
                    <a:lnTo>
                      <a:pt x="179" y="11"/>
                    </a:lnTo>
                    <a:lnTo>
                      <a:pt x="181" y="7"/>
                    </a:lnTo>
                    <a:lnTo>
                      <a:pt x="184" y="7"/>
                    </a:lnTo>
                    <a:lnTo>
                      <a:pt x="188" y="9"/>
                    </a:lnTo>
                    <a:lnTo>
                      <a:pt x="190" y="11"/>
                    </a:lnTo>
                    <a:lnTo>
                      <a:pt x="191" y="9"/>
                    </a:lnTo>
                    <a:lnTo>
                      <a:pt x="200" y="9"/>
                    </a:lnTo>
                    <a:lnTo>
                      <a:pt x="202" y="7"/>
                    </a:lnTo>
                    <a:lnTo>
                      <a:pt x="203" y="6"/>
                    </a:lnTo>
                    <a:lnTo>
                      <a:pt x="210" y="2"/>
                    </a:lnTo>
                    <a:lnTo>
                      <a:pt x="212" y="2"/>
                    </a:lnTo>
                    <a:lnTo>
                      <a:pt x="212" y="4"/>
                    </a:lnTo>
                    <a:lnTo>
                      <a:pt x="214" y="4"/>
                    </a:lnTo>
                    <a:lnTo>
                      <a:pt x="214" y="7"/>
                    </a:lnTo>
                    <a:lnTo>
                      <a:pt x="216" y="7"/>
                    </a:lnTo>
                    <a:lnTo>
                      <a:pt x="219" y="6"/>
                    </a:lnTo>
                    <a:lnTo>
                      <a:pt x="223" y="6"/>
                    </a:lnTo>
                    <a:lnTo>
                      <a:pt x="226" y="4"/>
                    </a:lnTo>
                    <a:lnTo>
                      <a:pt x="226" y="4"/>
                    </a:lnTo>
                    <a:lnTo>
                      <a:pt x="229" y="0"/>
                    </a:lnTo>
                    <a:lnTo>
                      <a:pt x="229" y="0"/>
                    </a:lnTo>
                    <a:lnTo>
                      <a:pt x="229" y="0"/>
                    </a:lnTo>
                    <a:lnTo>
                      <a:pt x="229" y="0"/>
                    </a:lnTo>
                    <a:lnTo>
                      <a:pt x="231" y="0"/>
                    </a:lnTo>
                    <a:lnTo>
                      <a:pt x="236" y="0"/>
                    </a:lnTo>
                    <a:lnTo>
                      <a:pt x="238" y="0"/>
                    </a:lnTo>
                    <a:lnTo>
                      <a:pt x="240" y="0"/>
                    </a:lnTo>
                    <a:lnTo>
                      <a:pt x="242" y="2"/>
                    </a:lnTo>
                    <a:lnTo>
                      <a:pt x="245" y="4"/>
                    </a:lnTo>
                    <a:lnTo>
                      <a:pt x="252" y="4"/>
                    </a:lnTo>
                    <a:lnTo>
                      <a:pt x="252" y="4"/>
                    </a:lnTo>
                    <a:lnTo>
                      <a:pt x="257" y="0"/>
                    </a:lnTo>
                    <a:lnTo>
                      <a:pt x="261" y="2"/>
                    </a:lnTo>
                    <a:lnTo>
                      <a:pt x="266" y="4"/>
                    </a:lnTo>
                    <a:lnTo>
                      <a:pt x="266" y="4"/>
                    </a:lnTo>
                    <a:lnTo>
                      <a:pt x="266" y="7"/>
                    </a:lnTo>
                    <a:lnTo>
                      <a:pt x="268" y="9"/>
                    </a:lnTo>
                    <a:lnTo>
                      <a:pt x="269" y="9"/>
                    </a:lnTo>
                    <a:lnTo>
                      <a:pt x="271" y="11"/>
                    </a:lnTo>
                    <a:lnTo>
                      <a:pt x="276" y="14"/>
                    </a:lnTo>
                    <a:lnTo>
                      <a:pt x="280" y="16"/>
                    </a:lnTo>
                    <a:lnTo>
                      <a:pt x="280" y="16"/>
                    </a:lnTo>
                    <a:lnTo>
                      <a:pt x="282" y="14"/>
                    </a:lnTo>
                    <a:lnTo>
                      <a:pt x="285" y="11"/>
                    </a:lnTo>
                    <a:lnTo>
                      <a:pt x="289" y="11"/>
                    </a:lnTo>
                    <a:lnTo>
                      <a:pt x="290" y="11"/>
                    </a:lnTo>
                    <a:lnTo>
                      <a:pt x="290" y="14"/>
                    </a:lnTo>
                    <a:lnTo>
                      <a:pt x="292" y="14"/>
                    </a:lnTo>
                    <a:lnTo>
                      <a:pt x="296" y="11"/>
                    </a:lnTo>
                    <a:lnTo>
                      <a:pt x="297" y="11"/>
                    </a:lnTo>
                    <a:lnTo>
                      <a:pt x="299" y="7"/>
                    </a:lnTo>
                    <a:lnTo>
                      <a:pt x="304" y="9"/>
                    </a:lnTo>
                    <a:lnTo>
                      <a:pt x="304" y="9"/>
                    </a:lnTo>
                    <a:lnTo>
                      <a:pt x="308" y="14"/>
                    </a:lnTo>
                    <a:lnTo>
                      <a:pt x="308" y="16"/>
                    </a:lnTo>
                    <a:lnTo>
                      <a:pt x="308" y="16"/>
                    </a:lnTo>
                    <a:lnTo>
                      <a:pt x="313" y="20"/>
                    </a:lnTo>
                    <a:lnTo>
                      <a:pt x="315" y="20"/>
                    </a:lnTo>
                    <a:lnTo>
                      <a:pt x="316" y="23"/>
                    </a:lnTo>
                    <a:lnTo>
                      <a:pt x="318" y="25"/>
                    </a:lnTo>
                    <a:lnTo>
                      <a:pt x="318" y="27"/>
                    </a:lnTo>
                    <a:lnTo>
                      <a:pt x="318" y="28"/>
                    </a:lnTo>
                    <a:lnTo>
                      <a:pt x="320" y="28"/>
                    </a:lnTo>
                    <a:lnTo>
                      <a:pt x="323" y="28"/>
                    </a:lnTo>
                    <a:lnTo>
                      <a:pt x="325" y="30"/>
                    </a:lnTo>
                    <a:lnTo>
                      <a:pt x="325" y="34"/>
                    </a:lnTo>
                    <a:lnTo>
                      <a:pt x="323" y="35"/>
                    </a:lnTo>
                    <a:lnTo>
                      <a:pt x="323" y="40"/>
                    </a:lnTo>
                    <a:lnTo>
                      <a:pt x="322" y="46"/>
                    </a:lnTo>
                    <a:lnTo>
                      <a:pt x="322" y="49"/>
                    </a:lnTo>
                    <a:lnTo>
                      <a:pt x="323" y="51"/>
                    </a:lnTo>
                    <a:lnTo>
                      <a:pt x="325" y="53"/>
                    </a:lnTo>
                    <a:lnTo>
                      <a:pt x="327" y="56"/>
                    </a:lnTo>
                    <a:lnTo>
                      <a:pt x="327" y="58"/>
                    </a:lnTo>
                    <a:lnTo>
                      <a:pt x="316" y="70"/>
                    </a:lnTo>
                    <a:lnTo>
                      <a:pt x="311" y="75"/>
                    </a:lnTo>
                    <a:lnTo>
                      <a:pt x="311" y="79"/>
                    </a:lnTo>
                    <a:lnTo>
                      <a:pt x="304" y="91"/>
                    </a:lnTo>
                    <a:lnTo>
                      <a:pt x="302" y="93"/>
                    </a:lnTo>
                    <a:lnTo>
                      <a:pt x="302" y="96"/>
                    </a:lnTo>
                    <a:lnTo>
                      <a:pt x="302" y="103"/>
                    </a:lnTo>
                    <a:lnTo>
                      <a:pt x="299" y="110"/>
                    </a:lnTo>
                    <a:lnTo>
                      <a:pt x="301" y="114"/>
                    </a:lnTo>
                    <a:lnTo>
                      <a:pt x="296" y="119"/>
                    </a:lnTo>
                    <a:lnTo>
                      <a:pt x="292" y="120"/>
                    </a:lnTo>
                    <a:lnTo>
                      <a:pt x="289" y="131"/>
                    </a:lnTo>
                    <a:lnTo>
                      <a:pt x="289" y="136"/>
                    </a:lnTo>
                    <a:lnTo>
                      <a:pt x="290" y="138"/>
                    </a:lnTo>
                    <a:lnTo>
                      <a:pt x="292" y="143"/>
                    </a:lnTo>
                    <a:lnTo>
                      <a:pt x="292" y="147"/>
                    </a:lnTo>
                    <a:lnTo>
                      <a:pt x="297" y="181"/>
                    </a:lnTo>
                    <a:lnTo>
                      <a:pt x="301" y="202"/>
                    </a:lnTo>
                    <a:lnTo>
                      <a:pt x="313" y="220"/>
                    </a:lnTo>
                    <a:lnTo>
                      <a:pt x="316" y="232"/>
                    </a:lnTo>
                    <a:lnTo>
                      <a:pt x="315" y="232"/>
                    </a:lnTo>
                    <a:lnTo>
                      <a:pt x="289" y="239"/>
                    </a:lnTo>
                    <a:lnTo>
                      <a:pt x="280" y="251"/>
                    </a:lnTo>
                    <a:lnTo>
                      <a:pt x="280" y="254"/>
                    </a:lnTo>
                    <a:lnTo>
                      <a:pt x="282" y="256"/>
                    </a:lnTo>
                    <a:lnTo>
                      <a:pt x="285" y="258"/>
                    </a:lnTo>
                    <a:lnTo>
                      <a:pt x="285" y="260"/>
                    </a:lnTo>
                    <a:lnTo>
                      <a:pt x="282" y="261"/>
                    </a:lnTo>
                    <a:lnTo>
                      <a:pt x="285" y="263"/>
                    </a:lnTo>
                    <a:lnTo>
                      <a:pt x="282" y="265"/>
                    </a:lnTo>
                    <a:lnTo>
                      <a:pt x="285" y="268"/>
                    </a:lnTo>
                    <a:lnTo>
                      <a:pt x="282" y="270"/>
                    </a:lnTo>
                    <a:lnTo>
                      <a:pt x="282" y="273"/>
                    </a:lnTo>
                    <a:lnTo>
                      <a:pt x="282" y="273"/>
                    </a:lnTo>
                    <a:lnTo>
                      <a:pt x="280" y="277"/>
                    </a:lnTo>
                    <a:lnTo>
                      <a:pt x="276" y="277"/>
                    </a:lnTo>
                    <a:lnTo>
                      <a:pt x="276" y="280"/>
                    </a:lnTo>
                    <a:lnTo>
                      <a:pt x="276" y="291"/>
                    </a:lnTo>
                    <a:lnTo>
                      <a:pt x="276" y="293"/>
                    </a:lnTo>
                    <a:lnTo>
                      <a:pt x="280" y="296"/>
                    </a:lnTo>
                    <a:lnTo>
                      <a:pt x="285" y="300"/>
                    </a:lnTo>
                    <a:lnTo>
                      <a:pt x="285" y="305"/>
                    </a:lnTo>
                    <a:lnTo>
                      <a:pt x="289" y="305"/>
                    </a:lnTo>
                    <a:lnTo>
                      <a:pt x="294" y="305"/>
                    </a:lnTo>
                    <a:lnTo>
                      <a:pt x="296" y="305"/>
                    </a:lnTo>
                    <a:lnTo>
                      <a:pt x="294" y="305"/>
                    </a:lnTo>
                    <a:lnTo>
                      <a:pt x="294" y="301"/>
                    </a:lnTo>
                    <a:lnTo>
                      <a:pt x="297" y="301"/>
                    </a:lnTo>
                    <a:lnTo>
                      <a:pt x="301" y="301"/>
                    </a:lnTo>
                    <a:lnTo>
                      <a:pt x="301" y="319"/>
                    </a:lnTo>
                    <a:lnTo>
                      <a:pt x="301" y="322"/>
                    </a:lnTo>
                    <a:lnTo>
                      <a:pt x="297" y="322"/>
                    </a:lnTo>
                    <a:lnTo>
                      <a:pt x="297" y="319"/>
                    </a:lnTo>
                    <a:lnTo>
                      <a:pt x="296" y="319"/>
                    </a:lnTo>
                    <a:lnTo>
                      <a:pt x="292" y="322"/>
                    </a:lnTo>
                    <a:lnTo>
                      <a:pt x="290" y="322"/>
                    </a:lnTo>
                    <a:lnTo>
                      <a:pt x="289" y="322"/>
                    </a:lnTo>
                    <a:lnTo>
                      <a:pt x="285" y="319"/>
                    </a:lnTo>
                    <a:lnTo>
                      <a:pt x="280" y="315"/>
                    </a:lnTo>
                    <a:lnTo>
                      <a:pt x="276" y="312"/>
                    </a:lnTo>
                    <a:lnTo>
                      <a:pt x="275" y="307"/>
                    </a:lnTo>
                    <a:lnTo>
                      <a:pt x="271" y="305"/>
                    </a:lnTo>
                    <a:lnTo>
                      <a:pt x="266" y="301"/>
                    </a:lnTo>
                    <a:lnTo>
                      <a:pt x="259" y="300"/>
                    </a:lnTo>
                    <a:lnTo>
                      <a:pt x="259" y="300"/>
                    </a:lnTo>
                    <a:lnTo>
                      <a:pt x="257" y="296"/>
                    </a:lnTo>
                    <a:lnTo>
                      <a:pt x="257" y="291"/>
                    </a:lnTo>
                    <a:lnTo>
                      <a:pt x="257" y="291"/>
                    </a:lnTo>
                    <a:lnTo>
                      <a:pt x="254" y="291"/>
                    </a:lnTo>
                    <a:lnTo>
                      <a:pt x="252" y="291"/>
                    </a:lnTo>
                    <a:lnTo>
                      <a:pt x="250" y="296"/>
                    </a:lnTo>
                    <a:lnTo>
                      <a:pt x="250" y="296"/>
                    </a:lnTo>
                    <a:lnTo>
                      <a:pt x="245" y="300"/>
                    </a:lnTo>
                    <a:lnTo>
                      <a:pt x="242" y="300"/>
                    </a:lnTo>
                    <a:lnTo>
                      <a:pt x="242" y="300"/>
                    </a:lnTo>
                    <a:lnTo>
                      <a:pt x="238" y="296"/>
                    </a:lnTo>
                    <a:lnTo>
                      <a:pt x="235" y="296"/>
                    </a:lnTo>
                    <a:lnTo>
                      <a:pt x="229" y="293"/>
                    </a:lnTo>
                    <a:lnTo>
                      <a:pt x="229" y="293"/>
                    </a:lnTo>
                    <a:lnTo>
                      <a:pt x="226" y="293"/>
                    </a:lnTo>
                    <a:lnTo>
                      <a:pt x="224" y="293"/>
                    </a:lnTo>
                    <a:lnTo>
                      <a:pt x="224" y="291"/>
                    </a:lnTo>
                    <a:lnTo>
                      <a:pt x="224" y="289"/>
                    </a:lnTo>
                    <a:lnTo>
                      <a:pt x="224" y="287"/>
                    </a:lnTo>
                    <a:lnTo>
                      <a:pt x="224" y="284"/>
                    </a:lnTo>
                    <a:lnTo>
                      <a:pt x="223" y="284"/>
                    </a:lnTo>
                    <a:lnTo>
                      <a:pt x="217" y="284"/>
                    </a:lnTo>
                    <a:lnTo>
                      <a:pt x="217" y="286"/>
                    </a:lnTo>
                    <a:lnTo>
                      <a:pt x="214" y="286"/>
                    </a:lnTo>
                    <a:lnTo>
                      <a:pt x="212" y="287"/>
                    </a:lnTo>
                    <a:lnTo>
                      <a:pt x="209" y="289"/>
                    </a:lnTo>
                    <a:lnTo>
                      <a:pt x="209" y="289"/>
                    </a:lnTo>
                    <a:lnTo>
                      <a:pt x="207" y="287"/>
                    </a:lnTo>
                    <a:lnTo>
                      <a:pt x="207" y="284"/>
                    </a:lnTo>
                    <a:lnTo>
                      <a:pt x="207" y="282"/>
                    </a:lnTo>
                    <a:lnTo>
                      <a:pt x="203" y="282"/>
                    </a:lnTo>
                    <a:lnTo>
                      <a:pt x="203" y="282"/>
                    </a:lnTo>
                    <a:lnTo>
                      <a:pt x="202" y="280"/>
                    </a:lnTo>
                    <a:lnTo>
                      <a:pt x="202" y="280"/>
                    </a:lnTo>
                    <a:lnTo>
                      <a:pt x="198" y="280"/>
                    </a:lnTo>
                    <a:lnTo>
                      <a:pt x="195" y="282"/>
                    </a:lnTo>
                    <a:lnTo>
                      <a:pt x="193" y="284"/>
                    </a:lnTo>
                    <a:lnTo>
                      <a:pt x="191" y="284"/>
                    </a:lnTo>
                    <a:lnTo>
                      <a:pt x="190" y="284"/>
                    </a:lnTo>
                    <a:lnTo>
                      <a:pt x="188" y="284"/>
                    </a:lnTo>
                    <a:lnTo>
                      <a:pt x="184" y="284"/>
                    </a:lnTo>
                    <a:lnTo>
                      <a:pt x="181" y="284"/>
                    </a:lnTo>
                    <a:lnTo>
                      <a:pt x="179" y="282"/>
                    </a:lnTo>
                    <a:lnTo>
                      <a:pt x="176" y="282"/>
                    </a:lnTo>
                    <a:lnTo>
                      <a:pt x="176" y="282"/>
                    </a:lnTo>
                    <a:lnTo>
                      <a:pt x="176" y="282"/>
                    </a:lnTo>
                    <a:lnTo>
                      <a:pt x="172" y="284"/>
                    </a:lnTo>
                    <a:lnTo>
                      <a:pt x="172" y="284"/>
                    </a:lnTo>
                    <a:lnTo>
                      <a:pt x="172" y="282"/>
                    </a:lnTo>
                    <a:lnTo>
                      <a:pt x="172" y="279"/>
                    </a:lnTo>
                    <a:lnTo>
                      <a:pt x="172" y="279"/>
                    </a:lnTo>
                    <a:lnTo>
                      <a:pt x="172" y="277"/>
                    </a:lnTo>
                    <a:lnTo>
                      <a:pt x="172" y="277"/>
                    </a:lnTo>
                    <a:lnTo>
                      <a:pt x="172" y="273"/>
                    </a:lnTo>
                    <a:lnTo>
                      <a:pt x="170" y="270"/>
                    </a:lnTo>
                    <a:lnTo>
                      <a:pt x="172" y="270"/>
                    </a:lnTo>
                    <a:lnTo>
                      <a:pt x="172" y="268"/>
                    </a:lnTo>
                    <a:lnTo>
                      <a:pt x="170" y="265"/>
                    </a:lnTo>
                    <a:lnTo>
                      <a:pt x="170" y="263"/>
                    </a:lnTo>
                    <a:lnTo>
                      <a:pt x="170" y="261"/>
                    </a:lnTo>
                    <a:lnTo>
                      <a:pt x="170" y="260"/>
                    </a:lnTo>
                    <a:lnTo>
                      <a:pt x="169" y="260"/>
                    </a:lnTo>
                    <a:lnTo>
                      <a:pt x="167" y="256"/>
                    </a:lnTo>
                    <a:lnTo>
                      <a:pt x="167" y="256"/>
                    </a:lnTo>
                    <a:lnTo>
                      <a:pt x="167" y="254"/>
                    </a:lnTo>
                    <a:lnTo>
                      <a:pt x="165" y="251"/>
                    </a:lnTo>
                    <a:lnTo>
                      <a:pt x="165" y="251"/>
                    </a:lnTo>
                    <a:lnTo>
                      <a:pt x="163" y="247"/>
                    </a:lnTo>
                    <a:lnTo>
                      <a:pt x="165" y="246"/>
                    </a:lnTo>
                    <a:lnTo>
                      <a:pt x="165" y="240"/>
                    </a:lnTo>
                    <a:lnTo>
                      <a:pt x="163" y="237"/>
                    </a:lnTo>
                    <a:lnTo>
                      <a:pt x="163" y="235"/>
                    </a:lnTo>
                    <a:lnTo>
                      <a:pt x="165" y="235"/>
                    </a:lnTo>
                    <a:lnTo>
                      <a:pt x="165" y="232"/>
                    </a:lnTo>
                    <a:lnTo>
                      <a:pt x="163" y="230"/>
                    </a:lnTo>
                    <a:lnTo>
                      <a:pt x="163" y="227"/>
                    </a:lnTo>
                    <a:lnTo>
                      <a:pt x="165" y="223"/>
                    </a:lnTo>
                    <a:lnTo>
                      <a:pt x="165" y="223"/>
                    </a:lnTo>
                    <a:lnTo>
                      <a:pt x="165" y="220"/>
                    </a:lnTo>
                    <a:lnTo>
                      <a:pt x="165" y="218"/>
                    </a:lnTo>
                    <a:lnTo>
                      <a:pt x="146" y="216"/>
                    </a:lnTo>
                    <a:lnTo>
                      <a:pt x="144" y="214"/>
                    </a:lnTo>
                    <a:lnTo>
                      <a:pt x="146" y="213"/>
                    </a:lnTo>
                    <a:lnTo>
                      <a:pt x="146" y="209"/>
                    </a:lnTo>
                    <a:lnTo>
                      <a:pt x="141" y="209"/>
                    </a:lnTo>
                    <a:lnTo>
                      <a:pt x="141" y="211"/>
                    </a:lnTo>
                    <a:lnTo>
                      <a:pt x="125" y="211"/>
                    </a:lnTo>
                    <a:lnTo>
                      <a:pt x="122" y="216"/>
                    </a:lnTo>
                    <a:lnTo>
                      <a:pt x="122" y="220"/>
                    </a:lnTo>
                    <a:lnTo>
                      <a:pt x="122" y="220"/>
                    </a:lnTo>
                    <a:lnTo>
                      <a:pt x="122" y="223"/>
                    </a:lnTo>
                    <a:lnTo>
                      <a:pt x="122" y="227"/>
                    </a:lnTo>
                    <a:lnTo>
                      <a:pt x="108" y="228"/>
                    </a:lnTo>
                    <a:lnTo>
                      <a:pt x="106" y="230"/>
                    </a:lnTo>
                    <a:lnTo>
                      <a:pt x="99" y="228"/>
                    </a:lnTo>
                    <a:lnTo>
                      <a:pt x="99" y="228"/>
                    </a:lnTo>
                    <a:lnTo>
                      <a:pt x="96" y="228"/>
                    </a:lnTo>
                    <a:lnTo>
                      <a:pt x="90" y="228"/>
                    </a:lnTo>
                    <a:lnTo>
                      <a:pt x="89" y="228"/>
                    </a:lnTo>
                    <a:lnTo>
                      <a:pt x="89" y="223"/>
                    </a:lnTo>
                    <a:lnTo>
                      <a:pt x="85" y="220"/>
                    </a:lnTo>
                    <a:lnTo>
                      <a:pt x="84" y="218"/>
                    </a:lnTo>
                    <a:lnTo>
                      <a:pt x="82" y="216"/>
                    </a:lnTo>
                    <a:lnTo>
                      <a:pt x="82" y="214"/>
                    </a:lnTo>
                    <a:lnTo>
                      <a:pt x="82" y="213"/>
                    </a:lnTo>
                    <a:lnTo>
                      <a:pt x="80" y="209"/>
                    </a:lnTo>
                    <a:lnTo>
                      <a:pt x="80" y="206"/>
                    </a:lnTo>
                    <a:lnTo>
                      <a:pt x="80" y="202"/>
                    </a:lnTo>
                    <a:lnTo>
                      <a:pt x="80" y="200"/>
                    </a:lnTo>
                    <a:lnTo>
                      <a:pt x="80" y="200"/>
                    </a:lnTo>
                    <a:lnTo>
                      <a:pt x="80" y="197"/>
                    </a:lnTo>
                    <a:lnTo>
                      <a:pt x="77" y="197"/>
                    </a:lnTo>
                    <a:lnTo>
                      <a:pt x="80" y="195"/>
                    </a:lnTo>
                    <a:lnTo>
                      <a:pt x="80" y="192"/>
                    </a:lnTo>
                    <a:lnTo>
                      <a:pt x="61" y="192"/>
                    </a:lnTo>
                    <a:lnTo>
                      <a:pt x="49" y="192"/>
                    </a:lnTo>
                    <a:lnTo>
                      <a:pt x="44" y="192"/>
                    </a:lnTo>
                    <a:lnTo>
                      <a:pt x="37" y="192"/>
                    </a:lnTo>
                    <a:lnTo>
                      <a:pt x="35" y="192"/>
                    </a:lnTo>
                    <a:lnTo>
                      <a:pt x="30" y="192"/>
                    </a:lnTo>
                    <a:lnTo>
                      <a:pt x="26" y="192"/>
                    </a:lnTo>
                    <a:lnTo>
                      <a:pt x="21" y="192"/>
                    </a:lnTo>
                    <a:lnTo>
                      <a:pt x="21" y="192"/>
                    </a:lnTo>
                    <a:lnTo>
                      <a:pt x="18" y="192"/>
                    </a:lnTo>
                    <a:lnTo>
                      <a:pt x="14" y="192"/>
                    </a:lnTo>
                    <a:lnTo>
                      <a:pt x="12" y="192"/>
                    </a:lnTo>
                    <a:lnTo>
                      <a:pt x="11" y="195"/>
                    </a:lnTo>
                    <a:lnTo>
                      <a:pt x="9" y="195"/>
                    </a:lnTo>
                    <a:lnTo>
                      <a:pt x="9" y="195"/>
                    </a:lnTo>
                    <a:lnTo>
                      <a:pt x="9" y="195"/>
                    </a:lnTo>
                    <a:lnTo>
                      <a:pt x="7" y="195"/>
                    </a:lnTo>
                    <a:lnTo>
                      <a:pt x="7" y="195"/>
                    </a:lnTo>
                    <a:lnTo>
                      <a:pt x="5" y="192"/>
                    </a:lnTo>
                    <a:lnTo>
                      <a:pt x="0" y="192"/>
                    </a:lnTo>
                    <a:lnTo>
                      <a:pt x="0" y="192"/>
                    </a:lnTo>
                    <a:lnTo>
                      <a:pt x="0" y="192"/>
                    </a:lnTo>
                    <a:lnTo>
                      <a:pt x="0" y="192"/>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51" name="Freeform 143">
                <a:extLst>
                  <a:ext uri="{FF2B5EF4-FFF2-40B4-BE49-F238E27FC236}">
                    <a16:creationId xmlns:a16="http://schemas.microsoft.com/office/drawing/2014/main" id="{C172BCBB-617F-6B64-3678-53DA0CE42287}"/>
                  </a:ext>
                </a:extLst>
              </p:cNvPr>
              <p:cNvSpPr>
                <a:spLocks/>
              </p:cNvSpPr>
              <p:nvPr/>
            </p:nvSpPr>
            <p:spPr bwMode="auto">
              <a:xfrm>
                <a:off x="5337147" y="4522784"/>
                <a:ext cx="85724"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52" name="Freeform 144">
                <a:extLst>
                  <a:ext uri="{FF2B5EF4-FFF2-40B4-BE49-F238E27FC236}">
                    <a16:creationId xmlns:a16="http://schemas.microsoft.com/office/drawing/2014/main" id="{CA035EFC-5A01-0520-405A-49E0327B2E33}"/>
                  </a:ext>
                </a:extLst>
              </p:cNvPr>
              <p:cNvSpPr>
                <a:spLocks/>
              </p:cNvSpPr>
              <p:nvPr/>
            </p:nvSpPr>
            <p:spPr bwMode="auto">
              <a:xfrm>
                <a:off x="5337147" y="4522784"/>
                <a:ext cx="85724" cy="215900"/>
              </a:xfrm>
              <a:custGeom>
                <a:avLst/>
                <a:gdLst/>
                <a:ahLst/>
                <a:cxnLst>
                  <a:cxn ang="0">
                    <a:pos x="5" y="0"/>
                  </a:cxn>
                  <a:cxn ang="0">
                    <a:pos x="9" y="0"/>
                  </a:cxn>
                  <a:cxn ang="0">
                    <a:pos x="11" y="4"/>
                  </a:cxn>
                  <a:cxn ang="0">
                    <a:pos x="14" y="4"/>
                  </a:cxn>
                  <a:cxn ang="0">
                    <a:pos x="17" y="4"/>
                  </a:cxn>
                  <a:cxn ang="0">
                    <a:pos x="19" y="7"/>
                  </a:cxn>
                  <a:cxn ang="0">
                    <a:pos x="28" y="14"/>
                  </a:cxn>
                  <a:cxn ang="0">
                    <a:pos x="28" y="51"/>
                  </a:cxn>
                  <a:cxn ang="0">
                    <a:pos x="30" y="68"/>
                  </a:cxn>
                  <a:cxn ang="0">
                    <a:pos x="37" y="73"/>
                  </a:cxn>
                  <a:cxn ang="0">
                    <a:pos x="40" y="77"/>
                  </a:cxn>
                  <a:cxn ang="0">
                    <a:pos x="47" y="86"/>
                  </a:cxn>
                  <a:cxn ang="0">
                    <a:pos x="54" y="94"/>
                  </a:cxn>
                  <a:cxn ang="0">
                    <a:pos x="54" y="98"/>
                  </a:cxn>
                  <a:cxn ang="0">
                    <a:pos x="52" y="99"/>
                  </a:cxn>
                  <a:cxn ang="0">
                    <a:pos x="49" y="103"/>
                  </a:cxn>
                  <a:cxn ang="0">
                    <a:pos x="49" y="105"/>
                  </a:cxn>
                  <a:cxn ang="0">
                    <a:pos x="51" y="112"/>
                  </a:cxn>
                  <a:cxn ang="0">
                    <a:pos x="47" y="117"/>
                  </a:cxn>
                  <a:cxn ang="0">
                    <a:pos x="42" y="124"/>
                  </a:cxn>
                  <a:cxn ang="0">
                    <a:pos x="40" y="127"/>
                  </a:cxn>
                  <a:cxn ang="0">
                    <a:pos x="40" y="136"/>
                  </a:cxn>
                  <a:cxn ang="0">
                    <a:pos x="35" y="134"/>
                  </a:cxn>
                  <a:cxn ang="0">
                    <a:pos x="35" y="131"/>
                  </a:cxn>
                  <a:cxn ang="0">
                    <a:pos x="30" y="127"/>
                  </a:cxn>
                  <a:cxn ang="0">
                    <a:pos x="24" y="120"/>
                  </a:cxn>
                  <a:cxn ang="0">
                    <a:pos x="24" y="113"/>
                  </a:cxn>
                  <a:cxn ang="0">
                    <a:pos x="24" y="108"/>
                  </a:cxn>
                  <a:cxn ang="0">
                    <a:pos x="30" y="99"/>
                  </a:cxn>
                  <a:cxn ang="0">
                    <a:pos x="30" y="93"/>
                  </a:cxn>
                  <a:cxn ang="0">
                    <a:pos x="24" y="87"/>
                  </a:cxn>
                  <a:cxn ang="0">
                    <a:pos x="19" y="89"/>
                  </a:cxn>
                  <a:cxn ang="0">
                    <a:pos x="16" y="91"/>
                  </a:cxn>
                  <a:cxn ang="0">
                    <a:pos x="12" y="86"/>
                  </a:cxn>
                  <a:cxn ang="0">
                    <a:pos x="9" y="82"/>
                  </a:cxn>
                  <a:cxn ang="0">
                    <a:pos x="4" y="82"/>
                  </a:cxn>
                  <a:cxn ang="0">
                    <a:pos x="2" y="77"/>
                  </a:cxn>
                  <a:cxn ang="0">
                    <a:pos x="0" y="73"/>
                  </a:cxn>
                  <a:cxn ang="0">
                    <a:pos x="4" y="70"/>
                  </a:cxn>
                  <a:cxn ang="0">
                    <a:pos x="4" y="65"/>
                  </a:cxn>
                  <a:cxn ang="0">
                    <a:pos x="4" y="61"/>
                  </a:cxn>
                  <a:cxn ang="0">
                    <a:pos x="7" y="58"/>
                  </a:cxn>
                  <a:cxn ang="0">
                    <a:pos x="12" y="54"/>
                  </a:cxn>
                  <a:cxn ang="0">
                    <a:pos x="12" y="53"/>
                  </a:cxn>
                  <a:cxn ang="0">
                    <a:pos x="11" y="51"/>
                  </a:cxn>
                  <a:cxn ang="0">
                    <a:pos x="11" y="47"/>
                  </a:cxn>
                  <a:cxn ang="0">
                    <a:pos x="11" y="42"/>
                  </a:cxn>
                  <a:cxn ang="0">
                    <a:pos x="11" y="39"/>
                  </a:cxn>
                  <a:cxn ang="0">
                    <a:pos x="9" y="32"/>
                  </a:cxn>
                  <a:cxn ang="0">
                    <a:pos x="14" y="26"/>
                  </a:cxn>
                  <a:cxn ang="0">
                    <a:pos x="14" y="25"/>
                  </a:cxn>
                  <a:cxn ang="0">
                    <a:pos x="14" y="18"/>
                  </a:cxn>
                  <a:cxn ang="0">
                    <a:pos x="11" y="14"/>
                  </a:cxn>
                  <a:cxn ang="0">
                    <a:pos x="12" y="7"/>
                  </a:cxn>
                  <a:cxn ang="0">
                    <a:pos x="7" y="7"/>
                  </a:cxn>
                  <a:cxn ang="0">
                    <a:pos x="5" y="4"/>
                  </a:cxn>
                  <a:cxn ang="0">
                    <a:pos x="4" y="0"/>
                  </a:cxn>
                </a:cxnLst>
                <a:rect l="0" t="0" r="r" b="b"/>
                <a:pathLst>
                  <a:path w="54" h="136">
                    <a:moveTo>
                      <a:pt x="4" y="0"/>
                    </a:moveTo>
                    <a:lnTo>
                      <a:pt x="5" y="0"/>
                    </a:lnTo>
                    <a:lnTo>
                      <a:pt x="7" y="0"/>
                    </a:lnTo>
                    <a:lnTo>
                      <a:pt x="9" y="0"/>
                    </a:lnTo>
                    <a:lnTo>
                      <a:pt x="11" y="0"/>
                    </a:lnTo>
                    <a:lnTo>
                      <a:pt x="11" y="4"/>
                    </a:lnTo>
                    <a:lnTo>
                      <a:pt x="12" y="4"/>
                    </a:lnTo>
                    <a:lnTo>
                      <a:pt x="14" y="4"/>
                    </a:lnTo>
                    <a:lnTo>
                      <a:pt x="16" y="4"/>
                    </a:lnTo>
                    <a:lnTo>
                      <a:pt x="17" y="4"/>
                    </a:lnTo>
                    <a:lnTo>
                      <a:pt x="17" y="4"/>
                    </a:lnTo>
                    <a:lnTo>
                      <a:pt x="19" y="7"/>
                    </a:lnTo>
                    <a:lnTo>
                      <a:pt x="21" y="7"/>
                    </a:lnTo>
                    <a:lnTo>
                      <a:pt x="28" y="14"/>
                    </a:lnTo>
                    <a:lnTo>
                      <a:pt x="28" y="21"/>
                    </a:lnTo>
                    <a:lnTo>
                      <a:pt x="28" y="51"/>
                    </a:lnTo>
                    <a:lnTo>
                      <a:pt x="28" y="53"/>
                    </a:lnTo>
                    <a:lnTo>
                      <a:pt x="30" y="68"/>
                    </a:lnTo>
                    <a:lnTo>
                      <a:pt x="35" y="72"/>
                    </a:lnTo>
                    <a:lnTo>
                      <a:pt x="37" y="73"/>
                    </a:lnTo>
                    <a:lnTo>
                      <a:pt x="38" y="75"/>
                    </a:lnTo>
                    <a:lnTo>
                      <a:pt x="40" y="77"/>
                    </a:lnTo>
                    <a:lnTo>
                      <a:pt x="47" y="80"/>
                    </a:lnTo>
                    <a:lnTo>
                      <a:pt x="47" y="86"/>
                    </a:lnTo>
                    <a:lnTo>
                      <a:pt x="52" y="89"/>
                    </a:lnTo>
                    <a:lnTo>
                      <a:pt x="54" y="94"/>
                    </a:lnTo>
                    <a:lnTo>
                      <a:pt x="54" y="96"/>
                    </a:lnTo>
                    <a:lnTo>
                      <a:pt x="54" y="98"/>
                    </a:lnTo>
                    <a:lnTo>
                      <a:pt x="52" y="99"/>
                    </a:lnTo>
                    <a:lnTo>
                      <a:pt x="52" y="99"/>
                    </a:lnTo>
                    <a:lnTo>
                      <a:pt x="49" y="99"/>
                    </a:lnTo>
                    <a:lnTo>
                      <a:pt x="49" y="103"/>
                    </a:lnTo>
                    <a:lnTo>
                      <a:pt x="51" y="103"/>
                    </a:lnTo>
                    <a:lnTo>
                      <a:pt x="49" y="105"/>
                    </a:lnTo>
                    <a:lnTo>
                      <a:pt x="51" y="108"/>
                    </a:lnTo>
                    <a:lnTo>
                      <a:pt x="51" y="112"/>
                    </a:lnTo>
                    <a:lnTo>
                      <a:pt x="51" y="115"/>
                    </a:lnTo>
                    <a:lnTo>
                      <a:pt x="47" y="117"/>
                    </a:lnTo>
                    <a:lnTo>
                      <a:pt x="44" y="119"/>
                    </a:lnTo>
                    <a:lnTo>
                      <a:pt x="42" y="124"/>
                    </a:lnTo>
                    <a:lnTo>
                      <a:pt x="42" y="127"/>
                    </a:lnTo>
                    <a:lnTo>
                      <a:pt x="40" y="127"/>
                    </a:lnTo>
                    <a:lnTo>
                      <a:pt x="40" y="134"/>
                    </a:lnTo>
                    <a:lnTo>
                      <a:pt x="40" y="136"/>
                    </a:lnTo>
                    <a:lnTo>
                      <a:pt x="37" y="136"/>
                    </a:lnTo>
                    <a:lnTo>
                      <a:pt x="35" y="134"/>
                    </a:lnTo>
                    <a:lnTo>
                      <a:pt x="37" y="134"/>
                    </a:lnTo>
                    <a:lnTo>
                      <a:pt x="35" y="131"/>
                    </a:lnTo>
                    <a:lnTo>
                      <a:pt x="33" y="127"/>
                    </a:lnTo>
                    <a:lnTo>
                      <a:pt x="30" y="127"/>
                    </a:lnTo>
                    <a:lnTo>
                      <a:pt x="28" y="124"/>
                    </a:lnTo>
                    <a:lnTo>
                      <a:pt x="24" y="120"/>
                    </a:lnTo>
                    <a:lnTo>
                      <a:pt x="24" y="119"/>
                    </a:lnTo>
                    <a:lnTo>
                      <a:pt x="24" y="113"/>
                    </a:lnTo>
                    <a:lnTo>
                      <a:pt x="23" y="112"/>
                    </a:lnTo>
                    <a:lnTo>
                      <a:pt x="24" y="108"/>
                    </a:lnTo>
                    <a:lnTo>
                      <a:pt x="24" y="105"/>
                    </a:lnTo>
                    <a:lnTo>
                      <a:pt x="30" y="99"/>
                    </a:lnTo>
                    <a:lnTo>
                      <a:pt x="30" y="96"/>
                    </a:lnTo>
                    <a:lnTo>
                      <a:pt x="30" y="93"/>
                    </a:lnTo>
                    <a:lnTo>
                      <a:pt x="30" y="89"/>
                    </a:lnTo>
                    <a:lnTo>
                      <a:pt x="24" y="87"/>
                    </a:lnTo>
                    <a:lnTo>
                      <a:pt x="21" y="87"/>
                    </a:lnTo>
                    <a:lnTo>
                      <a:pt x="19" y="89"/>
                    </a:lnTo>
                    <a:lnTo>
                      <a:pt x="16" y="89"/>
                    </a:lnTo>
                    <a:lnTo>
                      <a:pt x="16" y="91"/>
                    </a:lnTo>
                    <a:lnTo>
                      <a:pt x="12" y="89"/>
                    </a:lnTo>
                    <a:lnTo>
                      <a:pt x="12" y="86"/>
                    </a:lnTo>
                    <a:lnTo>
                      <a:pt x="11" y="86"/>
                    </a:lnTo>
                    <a:lnTo>
                      <a:pt x="9" y="82"/>
                    </a:lnTo>
                    <a:lnTo>
                      <a:pt x="9" y="80"/>
                    </a:lnTo>
                    <a:lnTo>
                      <a:pt x="4" y="82"/>
                    </a:lnTo>
                    <a:lnTo>
                      <a:pt x="4" y="80"/>
                    </a:lnTo>
                    <a:lnTo>
                      <a:pt x="2" y="77"/>
                    </a:lnTo>
                    <a:lnTo>
                      <a:pt x="0" y="75"/>
                    </a:lnTo>
                    <a:lnTo>
                      <a:pt x="0" y="73"/>
                    </a:lnTo>
                    <a:lnTo>
                      <a:pt x="0" y="73"/>
                    </a:lnTo>
                    <a:lnTo>
                      <a:pt x="4" y="70"/>
                    </a:lnTo>
                    <a:lnTo>
                      <a:pt x="4" y="66"/>
                    </a:lnTo>
                    <a:lnTo>
                      <a:pt x="4" y="65"/>
                    </a:lnTo>
                    <a:lnTo>
                      <a:pt x="4" y="63"/>
                    </a:lnTo>
                    <a:lnTo>
                      <a:pt x="4" y="61"/>
                    </a:lnTo>
                    <a:lnTo>
                      <a:pt x="4" y="59"/>
                    </a:lnTo>
                    <a:lnTo>
                      <a:pt x="7" y="58"/>
                    </a:lnTo>
                    <a:lnTo>
                      <a:pt x="11" y="58"/>
                    </a:lnTo>
                    <a:lnTo>
                      <a:pt x="12" y="54"/>
                    </a:lnTo>
                    <a:lnTo>
                      <a:pt x="14" y="54"/>
                    </a:lnTo>
                    <a:lnTo>
                      <a:pt x="12" y="53"/>
                    </a:lnTo>
                    <a:lnTo>
                      <a:pt x="11" y="53"/>
                    </a:lnTo>
                    <a:lnTo>
                      <a:pt x="11" y="51"/>
                    </a:lnTo>
                    <a:lnTo>
                      <a:pt x="11" y="47"/>
                    </a:lnTo>
                    <a:lnTo>
                      <a:pt x="11" y="47"/>
                    </a:lnTo>
                    <a:lnTo>
                      <a:pt x="12" y="46"/>
                    </a:lnTo>
                    <a:lnTo>
                      <a:pt x="11" y="42"/>
                    </a:lnTo>
                    <a:lnTo>
                      <a:pt x="11" y="40"/>
                    </a:lnTo>
                    <a:lnTo>
                      <a:pt x="11" y="39"/>
                    </a:lnTo>
                    <a:lnTo>
                      <a:pt x="11" y="35"/>
                    </a:lnTo>
                    <a:lnTo>
                      <a:pt x="9" y="32"/>
                    </a:lnTo>
                    <a:lnTo>
                      <a:pt x="11" y="30"/>
                    </a:lnTo>
                    <a:lnTo>
                      <a:pt x="14" y="26"/>
                    </a:lnTo>
                    <a:lnTo>
                      <a:pt x="14" y="25"/>
                    </a:lnTo>
                    <a:lnTo>
                      <a:pt x="14" y="25"/>
                    </a:lnTo>
                    <a:lnTo>
                      <a:pt x="14" y="19"/>
                    </a:lnTo>
                    <a:lnTo>
                      <a:pt x="14" y="18"/>
                    </a:lnTo>
                    <a:lnTo>
                      <a:pt x="11" y="16"/>
                    </a:lnTo>
                    <a:lnTo>
                      <a:pt x="11" y="14"/>
                    </a:lnTo>
                    <a:lnTo>
                      <a:pt x="12" y="9"/>
                    </a:lnTo>
                    <a:lnTo>
                      <a:pt x="12" y="7"/>
                    </a:lnTo>
                    <a:lnTo>
                      <a:pt x="11" y="7"/>
                    </a:lnTo>
                    <a:lnTo>
                      <a:pt x="7" y="7"/>
                    </a:lnTo>
                    <a:lnTo>
                      <a:pt x="7" y="4"/>
                    </a:lnTo>
                    <a:lnTo>
                      <a:pt x="5" y="4"/>
                    </a:lnTo>
                    <a:lnTo>
                      <a:pt x="4" y="0"/>
                    </a:lnTo>
                    <a:lnTo>
                      <a:pt x="4" y="0"/>
                    </a:lnTo>
                    <a:lnTo>
                      <a:pt x="4" y="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53" name="Freeform 145">
                <a:extLst>
                  <a:ext uri="{FF2B5EF4-FFF2-40B4-BE49-F238E27FC236}">
                    <a16:creationId xmlns:a16="http://schemas.microsoft.com/office/drawing/2014/main" id="{0C32DAE9-8D24-1F84-1CC0-6DC79F696A13}"/>
                  </a:ext>
                </a:extLst>
              </p:cNvPr>
              <p:cNvSpPr>
                <a:spLocks/>
              </p:cNvSpPr>
              <p:nvPr/>
            </p:nvSpPr>
            <p:spPr bwMode="auto">
              <a:xfrm>
                <a:off x="5041873" y="4489448"/>
                <a:ext cx="317499" cy="274637"/>
              </a:xfrm>
              <a:custGeom>
                <a:avLst/>
                <a:gdLst/>
                <a:ahLst/>
                <a:cxnLst>
                  <a:cxn ang="0">
                    <a:pos x="44" y="51"/>
                  </a:cxn>
                  <a:cxn ang="0">
                    <a:pos x="45" y="58"/>
                  </a:cxn>
                  <a:cxn ang="0">
                    <a:pos x="54" y="53"/>
                  </a:cxn>
                  <a:cxn ang="0">
                    <a:pos x="61" y="58"/>
                  </a:cxn>
                  <a:cxn ang="0">
                    <a:pos x="66" y="63"/>
                  </a:cxn>
                  <a:cxn ang="0">
                    <a:pos x="77" y="68"/>
                  </a:cxn>
                  <a:cxn ang="0">
                    <a:pos x="85" y="65"/>
                  </a:cxn>
                  <a:cxn ang="0">
                    <a:pos x="92" y="60"/>
                  </a:cxn>
                  <a:cxn ang="0">
                    <a:pos x="101" y="70"/>
                  </a:cxn>
                  <a:cxn ang="0">
                    <a:pos x="117" y="84"/>
                  </a:cxn>
                  <a:cxn ang="0">
                    <a:pos x="129" y="91"/>
                  </a:cxn>
                  <a:cxn ang="0">
                    <a:pos x="136" y="91"/>
                  </a:cxn>
                  <a:cxn ang="0">
                    <a:pos x="129" y="70"/>
                  </a:cxn>
                  <a:cxn ang="0">
                    <a:pos x="124" y="75"/>
                  </a:cxn>
                  <a:cxn ang="0">
                    <a:pos x="113" y="63"/>
                  </a:cxn>
                  <a:cxn ang="0">
                    <a:pos x="117" y="46"/>
                  </a:cxn>
                  <a:cxn ang="0">
                    <a:pos x="120" y="37"/>
                  </a:cxn>
                  <a:cxn ang="0">
                    <a:pos x="120" y="28"/>
                  </a:cxn>
                  <a:cxn ang="0">
                    <a:pos x="115" y="20"/>
                  </a:cxn>
                  <a:cxn ang="0">
                    <a:pos x="160" y="4"/>
                  </a:cxn>
                  <a:cxn ang="0">
                    <a:pos x="169" y="7"/>
                  </a:cxn>
                  <a:cxn ang="0">
                    <a:pos x="183" y="13"/>
                  </a:cxn>
                  <a:cxn ang="0">
                    <a:pos x="191" y="20"/>
                  </a:cxn>
                  <a:cxn ang="0">
                    <a:pos x="193" y="28"/>
                  </a:cxn>
                  <a:cxn ang="0">
                    <a:pos x="197" y="35"/>
                  </a:cxn>
                  <a:cxn ang="0">
                    <a:pos x="200" y="46"/>
                  </a:cxn>
                  <a:cxn ang="0">
                    <a:pos x="195" y="53"/>
                  </a:cxn>
                  <a:cxn ang="0">
                    <a:pos x="197" y="63"/>
                  </a:cxn>
                  <a:cxn ang="0">
                    <a:pos x="197" y="70"/>
                  </a:cxn>
                  <a:cxn ang="0">
                    <a:pos x="198" y="75"/>
                  </a:cxn>
                  <a:cxn ang="0">
                    <a:pos x="191" y="82"/>
                  </a:cxn>
                  <a:cxn ang="0">
                    <a:pos x="191" y="91"/>
                  </a:cxn>
                  <a:cxn ang="0">
                    <a:pos x="188" y="98"/>
                  </a:cxn>
                  <a:cxn ang="0">
                    <a:pos x="186" y="107"/>
                  </a:cxn>
                  <a:cxn ang="0">
                    <a:pos x="151" y="117"/>
                  </a:cxn>
                  <a:cxn ang="0">
                    <a:pos x="146" y="129"/>
                  </a:cxn>
                  <a:cxn ang="0">
                    <a:pos x="137" y="129"/>
                  </a:cxn>
                  <a:cxn ang="0">
                    <a:pos x="125" y="133"/>
                  </a:cxn>
                  <a:cxn ang="0">
                    <a:pos x="118" y="140"/>
                  </a:cxn>
                  <a:cxn ang="0">
                    <a:pos x="117" y="145"/>
                  </a:cxn>
                  <a:cxn ang="0">
                    <a:pos x="89" y="171"/>
                  </a:cxn>
                  <a:cxn ang="0">
                    <a:pos x="77" y="169"/>
                  </a:cxn>
                  <a:cxn ang="0">
                    <a:pos x="70" y="169"/>
                  </a:cxn>
                  <a:cxn ang="0">
                    <a:pos x="61" y="167"/>
                  </a:cxn>
                  <a:cxn ang="0">
                    <a:pos x="52" y="164"/>
                  </a:cxn>
                  <a:cxn ang="0">
                    <a:pos x="47" y="162"/>
                  </a:cxn>
                  <a:cxn ang="0">
                    <a:pos x="26" y="166"/>
                  </a:cxn>
                  <a:cxn ang="0">
                    <a:pos x="18" y="157"/>
                  </a:cxn>
                  <a:cxn ang="0">
                    <a:pos x="7" y="148"/>
                  </a:cxn>
                  <a:cxn ang="0">
                    <a:pos x="0" y="141"/>
                  </a:cxn>
                  <a:cxn ang="0">
                    <a:pos x="38" y="79"/>
                  </a:cxn>
                  <a:cxn ang="0">
                    <a:pos x="38" y="67"/>
                  </a:cxn>
                  <a:cxn ang="0">
                    <a:pos x="38" y="51"/>
                  </a:cxn>
                </a:cxnLst>
                <a:rect l="0" t="0" r="r" b="b"/>
                <a:pathLst>
                  <a:path w="200" h="173">
                    <a:moveTo>
                      <a:pt x="38" y="51"/>
                    </a:moveTo>
                    <a:lnTo>
                      <a:pt x="40" y="51"/>
                    </a:lnTo>
                    <a:lnTo>
                      <a:pt x="40" y="51"/>
                    </a:lnTo>
                    <a:lnTo>
                      <a:pt x="44" y="51"/>
                    </a:lnTo>
                    <a:lnTo>
                      <a:pt x="44" y="53"/>
                    </a:lnTo>
                    <a:lnTo>
                      <a:pt x="44" y="56"/>
                    </a:lnTo>
                    <a:lnTo>
                      <a:pt x="45" y="58"/>
                    </a:lnTo>
                    <a:lnTo>
                      <a:pt x="45" y="58"/>
                    </a:lnTo>
                    <a:lnTo>
                      <a:pt x="49" y="56"/>
                    </a:lnTo>
                    <a:lnTo>
                      <a:pt x="51" y="54"/>
                    </a:lnTo>
                    <a:lnTo>
                      <a:pt x="54" y="54"/>
                    </a:lnTo>
                    <a:lnTo>
                      <a:pt x="54" y="53"/>
                    </a:lnTo>
                    <a:lnTo>
                      <a:pt x="59" y="53"/>
                    </a:lnTo>
                    <a:lnTo>
                      <a:pt x="61" y="53"/>
                    </a:lnTo>
                    <a:lnTo>
                      <a:pt x="61" y="56"/>
                    </a:lnTo>
                    <a:lnTo>
                      <a:pt x="61" y="58"/>
                    </a:lnTo>
                    <a:lnTo>
                      <a:pt x="61" y="60"/>
                    </a:lnTo>
                    <a:lnTo>
                      <a:pt x="61" y="61"/>
                    </a:lnTo>
                    <a:lnTo>
                      <a:pt x="63" y="61"/>
                    </a:lnTo>
                    <a:lnTo>
                      <a:pt x="66" y="63"/>
                    </a:lnTo>
                    <a:lnTo>
                      <a:pt x="66" y="63"/>
                    </a:lnTo>
                    <a:lnTo>
                      <a:pt x="71" y="67"/>
                    </a:lnTo>
                    <a:lnTo>
                      <a:pt x="75" y="67"/>
                    </a:lnTo>
                    <a:lnTo>
                      <a:pt x="77" y="68"/>
                    </a:lnTo>
                    <a:lnTo>
                      <a:pt x="77" y="68"/>
                    </a:lnTo>
                    <a:lnTo>
                      <a:pt x="80" y="68"/>
                    </a:lnTo>
                    <a:lnTo>
                      <a:pt x="85" y="67"/>
                    </a:lnTo>
                    <a:lnTo>
                      <a:pt x="85" y="65"/>
                    </a:lnTo>
                    <a:lnTo>
                      <a:pt x="89" y="60"/>
                    </a:lnTo>
                    <a:lnTo>
                      <a:pt x="91" y="60"/>
                    </a:lnTo>
                    <a:lnTo>
                      <a:pt x="92" y="60"/>
                    </a:lnTo>
                    <a:lnTo>
                      <a:pt x="92" y="60"/>
                    </a:lnTo>
                    <a:lnTo>
                      <a:pt x="92" y="65"/>
                    </a:lnTo>
                    <a:lnTo>
                      <a:pt x="96" y="68"/>
                    </a:lnTo>
                    <a:lnTo>
                      <a:pt x="96" y="70"/>
                    </a:lnTo>
                    <a:lnTo>
                      <a:pt x="101" y="70"/>
                    </a:lnTo>
                    <a:lnTo>
                      <a:pt x="106" y="75"/>
                    </a:lnTo>
                    <a:lnTo>
                      <a:pt x="110" y="75"/>
                    </a:lnTo>
                    <a:lnTo>
                      <a:pt x="113" y="80"/>
                    </a:lnTo>
                    <a:lnTo>
                      <a:pt x="117" y="84"/>
                    </a:lnTo>
                    <a:lnTo>
                      <a:pt x="120" y="87"/>
                    </a:lnTo>
                    <a:lnTo>
                      <a:pt x="124" y="91"/>
                    </a:lnTo>
                    <a:lnTo>
                      <a:pt x="125" y="91"/>
                    </a:lnTo>
                    <a:lnTo>
                      <a:pt x="129" y="91"/>
                    </a:lnTo>
                    <a:lnTo>
                      <a:pt x="131" y="89"/>
                    </a:lnTo>
                    <a:lnTo>
                      <a:pt x="132" y="89"/>
                    </a:lnTo>
                    <a:lnTo>
                      <a:pt x="132" y="91"/>
                    </a:lnTo>
                    <a:lnTo>
                      <a:pt x="136" y="91"/>
                    </a:lnTo>
                    <a:lnTo>
                      <a:pt x="136" y="89"/>
                    </a:lnTo>
                    <a:lnTo>
                      <a:pt x="136" y="70"/>
                    </a:lnTo>
                    <a:lnTo>
                      <a:pt x="132" y="70"/>
                    </a:lnTo>
                    <a:lnTo>
                      <a:pt x="129" y="70"/>
                    </a:lnTo>
                    <a:lnTo>
                      <a:pt x="129" y="74"/>
                    </a:lnTo>
                    <a:lnTo>
                      <a:pt x="131" y="75"/>
                    </a:lnTo>
                    <a:lnTo>
                      <a:pt x="129" y="75"/>
                    </a:lnTo>
                    <a:lnTo>
                      <a:pt x="124" y="75"/>
                    </a:lnTo>
                    <a:lnTo>
                      <a:pt x="122" y="74"/>
                    </a:lnTo>
                    <a:lnTo>
                      <a:pt x="120" y="70"/>
                    </a:lnTo>
                    <a:lnTo>
                      <a:pt x="117" y="65"/>
                    </a:lnTo>
                    <a:lnTo>
                      <a:pt x="113" y="63"/>
                    </a:lnTo>
                    <a:lnTo>
                      <a:pt x="113" y="60"/>
                    </a:lnTo>
                    <a:lnTo>
                      <a:pt x="113" y="51"/>
                    </a:lnTo>
                    <a:lnTo>
                      <a:pt x="113" y="47"/>
                    </a:lnTo>
                    <a:lnTo>
                      <a:pt x="117" y="46"/>
                    </a:lnTo>
                    <a:lnTo>
                      <a:pt x="118" y="42"/>
                    </a:lnTo>
                    <a:lnTo>
                      <a:pt x="118" y="42"/>
                    </a:lnTo>
                    <a:lnTo>
                      <a:pt x="118" y="39"/>
                    </a:lnTo>
                    <a:lnTo>
                      <a:pt x="120" y="37"/>
                    </a:lnTo>
                    <a:lnTo>
                      <a:pt x="118" y="35"/>
                    </a:lnTo>
                    <a:lnTo>
                      <a:pt x="120" y="32"/>
                    </a:lnTo>
                    <a:lnTo>
                      <a:pt x="118" y="30"/>
                    </a:lnTo>
                    <a:lnTo>
                      <a:pt x="120" y="28"/>
                    </a:lnTo>
                    <a:lnTo>
                      <a:pt x="120" y="28"/>
                    </a:lnTo>
                    <a:lnTo>
                      <a:pt x="118" y="25"/>
                    </a:lnTo>
                    <a:lnTo>
                      <a:pt x="117" y="23"/>
                    </a:lnTo>
                    <a:lnTo>
                      <a:pt x="115" y="20"/>
                    </a:lnTo>
                    <a:lnTo>
                      <a:pt x="124" y="7"/>
                    </a:lnTo>
                    <a:lnTo>
                      <a:pt x="151" y="0"/>
                    </a:lnTo>
                    <a:lnTo>
                      <a:pt x="158" y="4"/>
                    </a:lnTo>
                    <a:lnTo>
                      <a:pt x="160" y="4"/>
                    </a:lnTo>
                    <a:lnTo>
                      <a:pt x="162" y="6"/>
                    </a:lnTo>
                    <a:lnTo>
                      <a:pt x="165" y="6"/>
                    </a:lnTo>
                    <a:lnTo>
                      <a:pt x="165" y="7"/>
                    </a:lnTo>
                    <a:lnTo>
                      <a:pt x="169" y="7"/>
                    </a:lnTo>
                    <a:lnTo>
                      <a:pt x="169" y="11"/>
                    </a:lnTo>
                    <a:lnTo>
                      <a:pt x="172" y="11"/>
                    </a:lnTo>
                    <a:lnTo>
                      <a:pt x="181" y="13"/>
                    </a:lnTo>
                    <a:lnTo>
                      <a:pt x="183" y="13"/>
                    </a:lnTo>
                    <a:lnTo>
                      <a:pt x="184" y="14"/>
                    </a:lnTo>
                    <a:lnTo>
                      <a:pt x="186" y="16"/>
                    </a:lnTo>
                    <a:lnTo>
                      <a:pt x="188" y="16"/>
                    </a:lnTo>
                    <a:lnTo>
                      <a:pt x="191" y="20"/>
                    </a:lnTo>
                    <a:lnTo>
                      <a:pt x="191" y="20"/>
                    </a:lnTo>
                    <a:lnTo>
                      <a:pt x="191" y="23"/>
                    </a:lnTo>
                    <a:lnTo>
                      <a:pt x="193" y="23"/>
                    </a:lnTo>
                    <a:lnTo>
                      <a:pt x="193" y="28"/>
                    </a:lnTo>
                    <a:lnTo>
                      <a:pt x="197" y="28"/>
                    </a:lnTo>
                    <a:lnTo>
                      <a:pt x="198" y="28"/>
                    </a:lnTo>
                    <a:lnTo>
                      <a:pt x="198" y="30"/>
                    </a:lnTo>
                    <a:lnTo>
                      <a:pt x="197" y="35"/>
                    </a:lnTo>
                    <a:lnTo>
                      <a:pt x="197" y="37"/>
                    </a:lnTo>
                    <a:lnTo>
                      <a:pt x="200" y="39"/>
                    </a:lnTo>
                    <a:lnTo>
                      <a:pt x="200" y="39"/>
                    </a:lnTo>
                    <a:lnTo>
                      <a:pt x="200" y="46"/>
                    </a:lnTo>
                    <a:lnTo>
                      <a:pt x="200" y="46"/>
                    </a:lnTo>
                    <a:lnTo>
                      <a:pt x="200" y="47"/>
                    </a:lnTo>
                    <a:lnTo>
                      <a:pt x="197" y="51"/>
                    </a:lnTo>
                    <a:lnTo>
                      <a:pt x="195" y="53"/>
                    </a:lnTo>
                    <a:lnTo>
                      <a:pt x="197" y="56"/>
                    </a:lnTo>
                    <a:lnTo>
                      <a:pt x="197" y="60"/>
                    </a:lnTo>
                    <a:lnTo>
                      <a:pt x="197" y="61"/>
                    </a:lnTo>
                    <a:lnTo>
                      <a:pt x="197" y="63"/>
                    </a:lnTo>
                    <a:lnTo>
                      <a:pt x="198" y="67"/>
                    </a:lnTo>
                    <a:lnTo>
                      <a:pt x="197" y="68"/>
                    </a:lnTo>
                    <a:lnTo>
                      <a:pt x="197" y="68"/>
                    </a:lnTo>
                    <a:lnTo>
                      <a:pt x="197" y="70"/>
                    </a:lnTo>
                    <a:lnTo>
                      <a:pt x="197" y="74"/>
                    </a:lnTo>
                    <a:lnTo>
                      <a:pt x="198" y="74"/>
                    </a:lnTo>
                    <a:lnTo>
                      <a:pt x="200" y="75"/>
                    </a:lnTo>
                    <a:lnTo>
                      <a:pt x="198" y="75"/>
                    </a:lnTo>
                    <a:lnTo>
                      <a:pt x="197" y="79"/>
                    </a:lnTo>
                    <a:lnTo>
                      <a:pt x="193" y="79"/>
                    </a:lnTo>
                    <a:lnTo>
                      <a:pt x="191" y="80"/>
                    </a:lnTo>
                    <a:lnTo>
                      <a:pt x="191" y="82"/>
                    </a:lnTo>
                    <a:lnTo>
                      <a:pt x="191" y="84"/>
                    </a:lnTo>
                    <a:lnTo>
                      <a:pt x="191" y="86"/>
                    </a:lnTo>
                    <a:lnTo>
                      <a:pt x="191" y="87"/>
                    </a:lnTo>
                    <a:lnTo>
                      <a:pt x="191" y="91"/>
                    </a:lnTo>
                    <a:lnTo>
                      <a:pt x="188" y="94"/>
                    </a:lnTo>
                    <a:lnTo>
                      <a:pt x="186" y="94"/>
                    </a:lnTo>
                    <a:lnTo>
                      <a:pt x="186" y="96"/>
                    </a:lnTo>
                    <a:lnTo>
                      <a:pt x="188" y="98"/>
                    </a:lnTo>
                    <a:lnTo>
                      <a:pt x="191" y="101"/>
                    </a:lnTo>
                    <a:lnTo>
                      <a:pt x="191" y="103"/>
                    </a:lnTo>
                    <a:lnTo>
                      <a:pt x="191" y="103"/>
                    </a:lnTo>
                    <a:lnTo>
                      <a:pt x="186" y="107"/>
                    </a:lnTo>
                    <a:lnTo>
                      <a:pt x="176" y="108"/>
                    </a:lnTo>
                    <a:lnTo>
                      <a:pt x="172" y="110"/>
                    </a:lnTo>
                    <a:lnTo>
                      <a:pt x="155" y="117"/>
                    </a:lnTo>
                    <a:lnTo>
                      <a:pt x="151" y="117"/>
                    </a:lnTo>
                    <a:lnTo>
                      <a:pt x="146" y="120"/>
                    </a:lnTo>
                    <a:lnTo>
                      <a:pt x="143" y="124"/>
                    </a:lnTo>
                    <a:lnTo>
                      <a:pt x="146" y="129"/>
                    </a:lnTo>
                    <a:lnTo>
                      <a:pt x="146" y="129"/>
                    </a:lnTo>
                    <a:lnTo>
                      <a:pt x="143" y="129"/>
                    </a:lnTo>
                    <a:lnTo>
                      <a:pt x="143" y="129"/>
                    </a:lnTo>
                    <a:lnTo>
                      <a:pt x="139" y="129"/>
                    </a:lnTo>
                    <a:lnTo>
                      <a:pt x="137" y="129"/>
                    </a:lnTo>
                    <a:lnTo>
                      <a:pt x="137" y="129"/>
                    </a:lnTo>
                    <a:lnTo>
                      <a:pt x="132" y="129"/>
                    </a:lnTo>
                    <a:lnTo>
                      <a:pt x="129" y="129"/>
                    </a:lnTo>
                    <a:lnTo>
                      <a:pt x="125" y="133"/>
                    </a:lnTo>
                    <a:lnTo>
                      <a:pt x="125" y="133"/>
                    </a:lnTo>
                    <a:lnTo>
                      <a:pt x="120" y="134"/>
                    </a:lnTo>
                    <a:lnTo>
                      <a:pt x="118" y="138"/>
                    </a:lnTo>
                    <a:lnTo>
                      <a:pt x="118" y="140"/>
                    </a:lnTo>
                    <a:lnTo>
                      <a:pt x="118" y="141"/>
                    </a:lnTo>
                    <a:lnTo>
                      <a:pt x="118" y="143"/>
                    </a:lnTo>
                    <a:lnTo>
                      <a:pt x="118" y="143"/>
                    </a:lnTo>
                    <a:lnTo>
                      <a:pt x="117" y="145"/>
                    </a:lnTo>
                    <a:lnTo>
                      <a:pt x="110" y="147"/>
                    </a:lnTo>
                    <a:lnTo>
                      <a:pt x="101" y="155"/>
                    </a:lnTo>
                    <a:lnTo>
                      <a:pt x="92" y="164"/>
                    </a:lnTo>
                    <a:lnTo>
                      <a:pt x="89" y="171"/>
                    </a:lnTo>
                    <a:lnTo>
                      <a:pt x="84" y="173"/>
                    </a:lnTo>
                    <a:lnTo>
                      <a:pt x="80" y="173"/>
                    </a:lnTo>
                    <a:lnTo>
                      <a:pt x="77" y="169"/>
                    </a:lnTo>
                    <a:lnTo>
                      <a:pt x="77" y="169"/>
                    </a:lnTo>
                    <a:lnTo>
                      <a:pt x="77" y="169"/>
                    </a:lnTo>
                    <a:lnTo>
                      <a:pt x="75" y="169"/>
                    </a:lnTo>
                    <a:lnTo>
                      <a:pt x="73" y="169"/>
                    </a:lnTo>
                    <a:lnTo>
                      <a:pt x="70" y="169"/>
                    </a:lnTo>
                    <a:lnTo>
                      <a:pt x="66" y="171"/>
                    </a:lnTo>
                    <a:lnTo>
                      <a:pt x="66" y="171"/>
                    </a:lnTo>
                    <a:lnTo>
                      <a:pt x="63" y="169"/>
                    </a:lnTo>
                    <a:lnTo>
                      <a:pt x="61" y="167"/>
                    </a:lnTo>
                    <a:lnTo>
                      <a:pt x="58" y="167"/>
                    </a:lnTo>
                    <a:lnTo>
                      <a:pt x="56" y="167"/>
                    </a:lnTo>
                    <a:lnTo>
                      <a:pt x="52" y="164"/>
                    </a:lnTo>
                    <a:lnTo>
                      <a:pt x="52" y="164"/>
                    </a:lnTo>
                    <a:lnTo>
                      <a:pt x="51" y="162"/>
                    </a:lnTo>
                    <a:lnTo>
                      <a:pt x="49" y="164"/>
                    </a:lnTo>
                    <a:lnTo>
                      <a:pt x="47" y="162"/>
                    </a:lnTo>
                    <a:lnTo>
                      <a:pt x="47" y="162"/>
                    </a:lnTo>
                    <a:lnTo>
                      <a:pt x="45" y="162"/>
                    </a:lnTo>
                    <a:lnTo>
                      <a:pt x="44" y="162"/>
                    </a:lnTo>
                    <a:lnTo>
                      <a:pt x="40" y="162"/>
                    </a:lnTo>
                    <a:lnTo>
                      <a:pt x="26" y="166"/>
                    </a:lnTo>
                    <a:lnTo>
                      <a:pt x="23" y="164"/>
                    </a:lnTo>
                    <a:lnTo>
                      <a:pt x="21" y="162"/>
                    </a:lnTo>
                    <a:lnTo>
                      <a:pt x="21" y="160"/>
                    </a:lnTo>
                    <a:lnTo>
                      <a:pt x="18" y="157"/>
                    </a:lnTo>
                    <a:lnTo>
                      <a:pt x="16" y="157"/>
                    </a:lnTo>
                    <a:lnTo>
                      <a:pt x="14" y="157"/>
                    </a:lnTo>
                    <a:lnTo>
                      <a:pt x="11" y="152"/>
                    </a:lnTo>
                    <a:lnTo>
                      <a:pt x="7" y="148"/>
                    </a:lnTo>
                    <a:lnTo>
                      <a:pt x="7" y="148"/>
                    </a:lnTo>
                    <a:lnTo>
                      <a:pt x="4" y="147"/>
                    </a:lnTo>
                    <a:lnTo>
                      <a:pt x="4" y="143"/>
                    </a:lnTo>
                    <a:lnTo>
                      <a:pt x="0" y="141"/>
                    </a:lnTo>
                    <a:lnTo>
                      <a:pt x="4" y="84"/>
                    </a:lnTo>
                    <a:lnTo>
                      <a:pt x="40" y="84"/>
                    </a:lnTo>
                    <a:lnTo>
                      <a:pt x="38" y="82"/>
                    </a:lnTo>
                    <a:lnTo>
                      <a:pt x="38" y="79"/>
                    </a:lnTo>
                    <a:lnTo>
                      <a:pt x="40" y="75"/>
                    </a:lnTo>
                    <a:lnTo>
                      <a:pt x="40" y="74"/>
                    </a:lnTo>
                    <a:lnTo>
                      <a:pt x="38" y="70"/>
                    </a:lnTo>
                    <a:lnTo>
                      <a:pt x="38" y="67"/>
                    </a:lnTo>
                    <a:lnTo>
                      <a:pt x="38" y="60"/>
                    </a:lnTo>
                    <a:lnTo>
                      <a:pt x="37" y="53"/>
                    </a:lnTo>
                    <a:lnTo>
                      <a:pt x="38" y="51"/>
                    </a:lnTo>
                    <a:lnTo>
                      <a:pt x="38" y="51"/>
                    </a:lnTo>
                    <a:lnTo>
                      <a:pt x="38" y="51"/>
                    </a:lnTo>
                    <a:lnTo>
                      <a:pt x="38" y="51"/>
                    </a:lnTo>
                    <a:lnTo>
                      <a:pt x="38" y="51"/>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55" name="Freeform 146">
                <a:extLst>
                  <a:ext uri="{FF2B5EF4-FFF2-40B4-BE49-F238E27FC236}">
                    <a16:creationId xmlns:a16="http://schemas.microsoft.com/office/drawing/2014/main" id="{1C63B7A7-4094-6333-00D2-6D8C8136B695}"/>
                  </a:ext>
                </a:extLst>
              </p:cNvPr>
              <p:cNvSpPr>
                <a:spLocks/>
              </p:cNvSpPr>
              <p:nvPr/>
            </p:nvSpPr>
            <p:spPr bwMode="auto">
              <a:xfrm>
                <a:off x="4764062" y="4429121"/>
                <a:ext cx="341311" cy="334962"/>
              </a:xfrm>
              <a:custGeom>
                <a:avLst/>
                <a:gdLst/>
                <a:ahLst/>
                <a:cxnLst>
                  <a:cxn ang="0">
                    <a:pos x="196" y="198"/>
                  </a:cxn>
                  <a:cxn ang="0">
                    <a:pos x="184" y="190"/>
                  </a:cxn>
                  <a:cxn ang="0">
                    <a:pos x="177" y="181"/>
                  </a:cxn>
                  <a:cxn ang="0">
                    <a:pos x="213" y="122"/>
                  </a:cxn>
                  <a:cxn ang="0">
                    <a:pos x="213" y="110"/>
                  </a:cxn>
                  <a:cxn ang="0">
                    <a:pos x="213" y="91"/>
                  </a:cxn>
                  <a:cxn ang="0">
                    <a:pos x="206" y="91"/>
                  </a:cxn>
                  <a:cxn ang="0">
                    <a:pos x="200" y="92"/>
                  </a:cxn>
                  <a:cxn ang="0">
                    <a:pos x="187" y="91"/>
                  </a:cxn>
                  <a:cxn ang="0">
                    <a:pos x="184" y="92"/>
                  </a:cxn>
                  <a:cxn ang="0">
                    <a:pos x="184" y="85"/>
                  </a:cxn>
                  <a:cxn ang="0">
                    <a:pos x="184" y="77"/>
                  </a:cxn>
                  <a:cxn ang="0">
                    <a:pos x="182" y="70"/>
                  </a:cxn>
                  <a:cxn ang="0">
                    <a:pos x="179" y="65"/>
                  </a:cxn>
                  <a:cxn ang="0">
                    <a:pos x="175" y="56"/>
                  </a:cxn>
                  <a:cxn ang="0">
                    <a:pos x="175" y="44"/>
                  </a:cxn>
                  <a:cxn ang="0">
                    <a:pos x="175" y="35"/>
                  </a:cxn>
                  <a:cxn ang="0">
                    <a:pos x="177" y="26"/>
                  </a:cxn>
                  <a:cxn ang="0">
                    <a:pos x="156" y="18"/>
                  </a:cxn>
                  <a:cxn ang="0">
                    <a:pos x="134" y="25"/>
                  </a:cxn>
                  <a:cxn ang="0">
                    <a:pos x="134" y="35"/>
                  </a:cxn>
                  <a:cxn ang="0">
                    <a:pos x="109" y="37"/>
                  </a:cxn>
                  <a:cxn ang="0">
                    <a:pos x="100" y="32"/>
                  </a:cxn>
                  <a:cxn ang="0">
                    <a:pos x="94" y="23"/>
                  </a:cxn>
                  <a:cxn ang="0">
                    <a:pos x="90" y="11"/>
                  </a:cxn>
                  <a:cxn ang="0">
                    <a:pos x="88" y="5"/>
                  </a:cxn>
                  <a:cxn ang="0">
                    <a:pos x="59" y="0"/>
                  </a:cxn>
                  <a:cxn ang="0">
                    <a:pos x="41" y="2"/>
                  </a:cxn>
                  <a:cxn ang="0">
                    <a:pos x="28" y="0"/>
                  </a:cxn>
                  <a:cxn ang="0">
                    <a:pos x="19" y="4"/>
                  </a:cxn>
                  <a:cxn ang="0">
                    <a:pos x="14" y="5"/>
                  </a:cxn>
                  <a:cxn ang="0">
                    <a:pos x="28" y="33"/>
                  </a:cxn>
                  <a:cxn ang="0">
                    <a:pos x="28" y="56"/>
                  </a:cxn>
                  <a:cxn ang="0">
                    <a:pos x="36" y="82"/>
                  </a:cxn>
                  <a:cxn ang="0">
                    <a:pos x="31" y="115"/>
                  </a:cxn>
                  <a:cxn ang="0">
                    <a:pos x="14" y="132"/>
                  </a:cxn>
                  <a:cxn ang="0">
                    <a:pos x="7" y="158"/>
                  </a:cxn>
                  <a:cxn ang="0">
                    <a:pos x="0" y="183"/>
                  </a:cxn>
                  <a:cxn ang="0">
                    <a:pos x="0" y="198"/>
                  </a:cxn>
                  <a:cxn ang="0">
                    <a:pos x="5" y="195"/>
                  </a:cxn>
                  <a:cxn ang="0">
                    <a:pos x="15" y="195"/>
                  </a:cxn>
                  <a:cxn ang="0">
                    <a:pos x="24" y="193"/>
                  </a:cxn>
                  <a:cxn ang="0">
                    <a:pos x="29" y="193"/>
                  </a:cxn>
                  <a:cxn ang="0">
                    <a:pos x="33" y="195"/>
                  </a:cxn>
                  <a:cxn ang="0">
                    <a:pos x="45" y="198"/>
                  </a:cxn>
                  <a:cxn ang="0">
                    <a:pos x="114" y="198"/>
                  </a:cxn>
                  <a:cxn ang="0">
                    <a:pos x="121" y="205"/>
                  </a:cxn>
                  <a:cxn ang="0">
                    <a:pos x="130" y="207"/>
                  </a:cxn>
                  <a:cxn ang="0">
                    <a:pos x="140" y="207"/>
                  </a:cxn>
                  <a:cxn ang="0">
                    <a:pos x="147" y="205"/>
                  </a:cxn>
                  <a:cxn ang="0">
                    <a:pos x="160" y="209"/>
                  </a:cxn>
                  <a:cxn ang="0">
                    <a:pos x="165" y="209"/>
                  </a:cxn>
                  <a:cxn ang="0">
                    <a:pos x="168" y="211"/>
                  </a:cxn>
                  <a:cxn ang="0">
                    <a:pos x="200" y="204"/>
                  </a:cxn>
                </a:cxnLst>
                <a:rect l="0" t="0" r="r" b="b"/>
                <a:pathLst>
                  <a:path w="215" h="211">
                    <a:moveTo>
                      <a:pt x="200" y="204"/>
                    </a:moveTo>
                    <a:lnTo>
                      <a:pt x="198" y="202"/>
                    </a:lnTo>
                    <a:lnTo>
                      <a:pt x="196" y="200"/>
                    </a:lnTo>
                    <a:lnTo>
                      <a:pt x="196" y="198"/>
                    </a:lnTo>
                    <a:lnTo>
                      <a:pt x="193" y="195"/>
                    </a:lnTo>
                    <a:lnTo>
                      <a:pt x="191" y="195"/>
                    </a:lnTo>
                    <a:lnTo>
                      <a:pt x="187" y="195"/>
                    </a:lnTo>
                    <a:lnTo>
                      <a:pt x="184" y="190"/>
                    </a:lnTo>
                    <a:lnTo>
                      <a:pt x="182" y="188"/>
                    </a:lnTo>
                    <a:lnTo>
                      <a:pt x="182" y="186"/>
                    </a:lnTo>
                    <a:lnTo>
                      <a:pt x="179" y="185"/>
                    </a:lnTo>
                    <a:lnTo>
                      <a:pt x="177" y="181"/>
                    </a:lnTo>
                    <a:lnTo>
                      <a:pt x="175" y="179"/>
                    </a:lnTo>
                    <a:lnTo>
                      <a:pt x="177" y="124"/>
                    </a:lnTo>
                    <a:lnTo>
                      <a:pt x="215" y="124"/>
                    </a:lnTo>
                    <a:lnTo>
                      <a:pt x="213" y="122"/>
                    </a:lnTo>
                    <a:lnTo>
                      <a:pt x="213" y="117"/>
                    </a:lnTo>
                    <a:lnTo>
                      <a:pt x="215" y="115"/>
                    </a:lnTo>
                    <a:lnTo>
                      <a:pt x="215" y="112"/>
                    </a:lnTo>
                    <a:lnTo>
                      <a:pt x="213" y="110"/>
                    </a:lnTo>
                    <a:lnTo>
                      <a:pt x="213" y="105"/>
                    </a:lnTo>
                    <a:lnTo>
                      <a:pt x="213" y="99"/>
                    </a:lnTo>
                    <a:lnTo>
                      <a:pt x="212" y="92"/>
                    </a:lnTo>
                    <a:lnTo>
                      <a:pt x="213" y="91"/>
                    </a:lnTo>
                    <a:lnTo>
                      <a:pt x="213" y="91"/>
                    </a:lnTo>
                    <a:lnTo>
                      <a:pt x="213" y="89"/>
                    </a:lnTo>
                    <a:lnTo>
                      <a:pt x="210" y="89"/>
                    </a:lnTo>
                    <a:lnTo>
                      <a:pt x="206" y="91"/>
                    </a:lnTo>
                    <a:lnTo>
                      <a:pt x="205" y="92"/>
                    </a:lnTo>
                    <a:lnTo>
                      <a:pt x="203" y="92"/>
                    </a:lnTo>
                    <a:lnTo>
                      <a:pt x="201" y="92"/>
                    </a:lnTo>
                    <a:lnTo>
                      <a:pt x="200" y="92"/>
                    </a:lnTo>
                    <a:lnTo>
                      <a:pt x="196" y="92"/>
                    </a:lnTo>
                    <a:lnTo>
                      <a:pt x="193" y="92"/>
                    </a:lnTo>
                    <a:lnTo>
                      <a:pt x="191" y="91"/>
                    </a:lnTo>
                    <a:lnTo>
                      <a:pt x="187" y="91"/>
                    </a:lnTo>
                    <a:lnTo>
                      <a:pt x="187" y="91"/>
                    </a:lnTo>
                    <a:lnTo>
                      <a:pt x="187" y="91"/>
                    </a:lnTo>
                    <a:lnTo>
                      <a:pt x="184" y="92"/>
                    </a:lnTo>
                    <a:lnTo>
                      <a:pt x="184" y="92"/>
                    </a:lnTo>
                    <a:lnTo>
                      <a:pt x="184" y="91"/>
                    </a:lnTo>
                    <a:lnTo>
                      <a:pt x="184" y="87"/>
                    </a:lnTo>
                    <a:lnTo>
                      <a:pt x="184" y="87"/>
                    </a:lnTo>
                    <a:lnTo>
                      <a:pt x="184" y="85"/>
                    </a:lnTo>
                    <a:lnTo>
                      <a:pt x="184" y="85"/>
                    </a:lnTo>
                    <a:lnTo>
                      <a:pt x="184" y="82"/>
                    </a:lnTo>
                    <a:lnTo>
                      <a:pt x="182" y="78"/>
                    </a:lnTo>
                    <a:lnTo>
                      <a:pt x="184" y="77"/>
                    </a:lnTo>
                    <a:lnTo>
                      <a:pt x="184" y="77"/>
                    </a:lnTo>
                    <a:lnTo>
                      <a:pt x="182" y="73"/>
                    </a:lnTo>
                    <a:lnTo>
                      <a:pt x="182" y="72"/>
                    </a:lnTo>
                    <a:lnTo>
                      <a:pt x="182" y="70"/>
                    </a:lnTo>
                    <a:lnTo>
                      <a:pt x="182" y="68"/>
                    </a:lnTo>
                    <a:lnTo>
                      <a:pt x="180" y="68"/>
                    </a:lnTo>
                    <a:lnTo>
                      <a:pt x="179" y="65"/>
                    </a:lnTo>
                    <a:lnTo>
                      <a:pt x="179" y="65"/>
                    </a:lnTo>
                    <a:lnTo>
                      <a:pt x="179" y="63"/>
                    </a:lnTo>
                    <a:lnTo>
                      <a:pt x="177" y="59"/>
                    </a:lnTo>
                    <a:lnTo>
                      <a:pt x="177" y="58"/>
                    </a:lnTo>
                    <a:lnTo>
                      <a:pt x="175" y="56"/>
                    </a:lnTo>
                    <a:lnTo>
                      <a:pt x="177" y="54"/>
                    </a:lnTo>
                    <a:lnTo>
                      <a:pt x="177" y="49"/>
                    </a:lnTo>
                    <a:lnTo>
                      <a:pt x="175" y="45"/>
                    </a:lnTo>
                    <a:lnTo>
                      <a:pt x="175" y="44"/>
                    </a:lnTo>
                    <a:lnTo>
                      <a:pt x="177" y="44"/>
                    </a:lnTo>
                    <a:lnTo>
                      <a:pt x="177" y="40"/>
                    </a:lnTo>
                    <a:lnTo>
                      <a:pt x="175" y="38"/>
                    </a:lnTo>
                    <a:lnTo>
                      <a:pt x="175" y="35"/>
                    </a:lnTo>
                    <a:lnTo>
                      <a:pt x="177" y="32"/>
                    </a:lnTo>
                    <a:lnTo>
                      <a:pt x="177" y="32"/>
                    </a:lnTo>
                    <a:lnTo>
                      <a:pt x="177" y="28"/>
                    </a:lnTo>
                    <a:lnTo>
                      <a:pt x="177" y="26"/>
                    </a:lnTo>
                    <a:lnTo>
                      <a:pt x="156" y="25"/>
                    </a:lnTo>
                    <a:lnTo>
                      <a:pt x="156" y="23"/>
                    </a:lnTo>
                    <a:lnTo>
                      <a:pt x="156" y="21"/>
                    </a:lnTo>
                    <a:lnTo>
                      <a:pt x="156" y="18"/>
                    </a:lnTo>
                    <a:lnTo>
                      <a:pt x="153" y="18"/>
                    </a:lnTo>
                    <a:lnTo>
                      <a:pt x="153" y="19"/>
                    </a:lnTo>
                    <a:lnTo>
                      <a:pt x="137" y="19"/>
                    </a:lnTo>
                    <a:lnTo>
                      <a:pt x="134" y="25"/>
                    </a:lnTo>
                    <a:lnTo>
                      <a:pt x="134" y="28"/>
                    </a:lnTo>
                    <a:lnTo>
                      <a:pt x="134" y="28"/>
                    </a:lnTo>
                    <a:lnTo>
                      <a:pt x="134" y="32"/>
                    </a:lnTo>
                    <a:lnTo>
                      <a:pt x="134" y="35"/>
                    </a:lnTo>
                    <a:lnTo>
                      <a:pt x="120" y="37"/>
                    </a:lnTo>
                    <a:lnTo>
                      <a:pt x="118" y="38"/>
                    </a:lnTo>
                    <a:lnTo>
                      <a:pt x="111" y="37"/>
                    </a:lnTo>
                    <a:lnTo>
                      <a:pt x="109" y="37"/>
                    </a:lnTo>
                    <a:lnTo>
                      <a:pt x="106" y="37"/>
                    </a:lnTo>
                    <a:lnTo>
                      <a:pt x="102" y="37"/>
                    </a:lnTo>
                    <a:lnTo>
                      <a:pt x="100" y="37"/>
                    </a:lnTo>
                    <a:lnTo>
                      <a:pt x="100" y="32"/>
                    </a:lnTo>
                    <a:lnTo>
                      <a:pt x="97" y="28"/>
                    </a:lnTo>
                    <a:lnTo>
                      <a:pt x="95" y="26"/>
                    </a:lnTo>
                    <a:lnTo>
                      <a:pt x="94" y="25"/>
                    </a:lnTo>
                    <a:lnTo>
                      <a:pt x="94" y="23"/>
                    </a:lnTo>
                    <a:lnTo>
                      <a:pt x="94" y="21"/>
                    </a:lnTo>
                    <a:lnTo>
                      <a:pt x="92" y="18"/>
                    </a:lnTo>
                    <a:lnTo>
                      <a:pt x="90" y="14"/>
                    </a:lnTo>
                    <a:lnTo>
                      <a:pt x="90" y="11"/>
                    </a:lnTo>
                    <a:lnTo>
                      <a:pt x="92" y="9"/>
                    </a:lnTo>
                    <a:lnTo>
                      <a:pt x="92" y="9"/>
                    </a:lnTo>
                    <a:lnTo>
                      <a:pt x="90" y="5"/>
                    </a:lnTo>
                    <a:lnTo>
                      <a:pt x="88" y="5"/>
                    </a:lnTo>
                    <a:lnTo>
                      <a:pt x="90" y="4"/>
                    </a:lnTo>
                    <a:lnTo>
                      <a:pt x="90" y="2"/>
                    </a:lnTo>
                    <a:lnTo>
                      <a:pt x="73" y="0"/>
                    </a:lnTo>
                    <a:lnTo>
                      <a:pt x="59" y="0"/>
                    </a:lnTo>
                    <a:lnTo>
                      <a:pt x="55" y="2"/>
                    </a:lnTo>
                    <a:lnTo>
                      <a:pt x="47" y="2"/>
                    </a:lnTo>
                    <a:lnTo>
                      <a:pt x="47" y="0"/>
                    </a:lnTo>
                    <a:lnTo>
                      <a:pt x="41" y="2"/>
                    </a:lnTo>
                    <a:lnTo>
                      <a:pt x="36" y="2"/>
                    </a:lnTo>
                    <a:lnTo>
                      <a:pt x="33" y="2"/>
                    </a:lnTo>
                    <a:lnTo>
                      <a:pt x="31" y="2"/>
                    </a:lnTo>
                    <a:lnTo>
                      <a:pt x="28" y="0"/>
                    </a:lnTo>
                    <a:lnTo>
                      <a:pt x="24" y="2"/>
                    </a:lnTo>
                    <a:lnTo>
                      <a:pt x="24" y="2"/>
                    </a:lnTo>
                    <a:lnTo>
                      <a:pt x="22" y="4"/>
                    </a:lnTo>
                    <a:lnTo>
                      <a:pt x="19" y="4"/>
                    </a:lnTo>
                    <a:lnTo>
                      <a:pt x="19" y="4"/>
                    </a:lnTo>
                    <a:lnTo>
                      <a:pt x="19" y="4"/>
                    </a:lnTo>
                    <a:lnTo>
                      <a:pt x="19" y="4"/>
                    </a:lnTo>
                    <a:lnTo>
                      <a:pt x="14" y="5"/>
                    </a:lnTo>
                    <a:lnTo>
                      <a:pt x="15" y="9"/>
                    </a:lnTo>
                    <a:lnTo>
                      <a:pt x="15" y="11"/>
                    </a:lnTo>
                    <a:lnTo>
                      <a:pt x="24" y="21"/>
                    </a:lnTo>
                    <a:lnTo>
                      <a:pt x="28" y="33"/>
                    </a:lnTo>
                    <a:lnTo>
                      <a:pt x="31" y="42"/>
                    </a:lnTo>
                    <a:lnTo>
                      <a:pt x="29" y="49"/>
                    </a:lnTo>
                    <a:lnTo>
                      <a:pt x="24" y="54"/>
                    </a:lnTo>
                    <a:lnTo>
                      <a:pt x="28" y="56"/>
                    </a:lnTo>
                    <a:lnTo>
                      <a:pt x="28" y="63"/>
                    </a:lnTo>
                    <a:lnTo>
                      <a:pt x="29" y="68"/>
                    </a:lnTo>
                    <a:lnTo>
                      <a:pt x="29" y="72"/>
                    </a:lnTo>
                    <a:lnTo>
                      <a:pt x="36" y="82"/>
                    </a:lnTo>
                    <a:lnTo>
                      <a:pt x="36" y="85"/>
                    </a:lnTo>
                    <a:lnTo>
                      <a:pt x="38" y="87"/>
                    </a:lnTo>
                    <a:lnTo>
                      <a:pt x="38" y="101"/>
                    </a:lnTo>
                    <a:lnTo>
                      <a:pt x="31" y="115"/>
                    </a:lnTo>
                    <a:lnTo>
                      <a:pt x="29" y="115"/>
                    </a:lnTo>
                    <a:lnTo>
                      <a:pt x="22" y="118"/>
                    </a:lnTo>
                    <a:lnTo>
                      <a:pt x="22" y="124"/>
                    </a:lnTo>
                    <a:lnTo>
                      <a:pt x="14" y="132"/>
                    </a:lnTo>
                    <a:lnTo>
                      <a:pt x="12" y="139"/>
                    </a:lnTo>
                    <a:lnTo>
                      <a:pt x="10" y="139"/>
                    </a:lnTo>
                    <a:lnTo>
                      <a:pt x="10" y="153"/>
                    </a:lnTo>
                    <a:lnTo>
                      <a:pt x="7" y="158"/>
                    </a:lnTo>
                    <a:lnTo>
                      <a:pt x="5" y="165"/>
                    </a:lnTo>
                    <a:lnTo>
                      <a:pt x="0" y="172"/>
                    </a:lnTo>
                    <a:lnTo>
                      <a:pt x="0" y="176"/>
                    </a:lnTo>
                    <a:lnTo>
                      <a:pt x="0" y="183"/>
                    </a:lnTo>
                    <a:lnTo>
                      <a:pt x="0" y="192"/>
                    </a:lnTo>
                    <a:lnTo>
                      <a:pt x="0" y="195"/>
                    </a:lnTo>
                    <a:lnTo>
                      <a:pt x="0" y="198"/>
                    </a:lnTo>
                    <a:lnTo>
                      <a:pt x="0" y="198"/>
                    </a:lnTo>
                    <a:lnTo>
                      <a:pt x="1" y="198"/>
                    </a:lnTo>
                    <a:lnTo>
                      <a:pt x="3" y="198"/>
                    </a:lnTo>
                    <a:lnTo>
                      <a:pt x="5" y="198"/>
                    </a:lnTo>
                    <a:lnTo>
                      <a:pt x="5" y="195"/>
                    </a:lnTo>
                    <a:lnTo>
                      <a:pt x="7" y="195"/>
                    </a:lnTo>
                    <a:lnTo>
                      <a:pt x="10" y="195"/>
                    </a:lnTo>
                    <a:lnTo>
                      <a:pt x="14" y="198"/>
                    </a:lnTo>
                    <a:lnTo>
                      <a:pt x="15" y="195"/>
                    </a:lnTo>
                    <a:lnTo>
                      <a:pt x="15" y="195"/>
                    </a:lnTo>
                    <a:lnTo>
                      <a:pt x="19" y="192"/>
                    </a:lnTo>
                    <a:lnTo>
                      <a:pt x="22" y="192"/>
                    </a:lnTo>
                    <a:lnTo>
                      <a:pt x="24" y="193"/>
                    </a:lnTo>
                    <a:lnTo>
                      <a:pt x="28" y="193"/>
                    </a:lnTo>
                    <a:lnTo>
                      <a:pt x="28" y="192"/>
                    </a:lnTo>
                    <a:lnTo>
                      <a:pt x="28" y="192"/>
                    </a:lnTo>
                    <a:lnTo>
                      <a:pt x="29" y="193"/>
                    </a:lnTo>
                    <a:lnTo>
                      <a:pt x="31" y="193"/>
                    </a:lnTo>
                    <a:lnTo>
                      <a:pt x="33" y="195"/>
                    </a:lnTo>
                    <a:lnTo>
                      <a:pt x="33" y="195"/>
                    </a:lnTo>
                    <a:lnTo>
                      <a:pt x="33" y="195"/>
                    </a:lnTo>
                    <a:lnTo>
                      <a:pt x="36" y="198"/>
                    </a:lnTo>
                    <a:lnTo>
                      <a:pt x="41" y="200"/>
                    </a:lnTo>
                    <a:lnTo>
                      <a:pt x="43" y="198"/>
                    </a:lnTo>
                    <a:lnTo>
                      <a:pt x="45" y="198"/>
                    </a:lnTo>
                    <a:lnTo>
                      <a:pt x="47" y="198"/>
                    </a:lnTo>
                    <a:lnTo>
                      <a:pt x="47" y="198"/>
                    </a:lnTo>
                    <a:lnTo>
                      <a:pt x="50" y="198"/>
                    </a:lnTo>
                    <a:lnTo>
                      <a:pt x="114" y="198"/>
                    </a:lnTo>
                    <a:lnTo>
                      <a:pt x="114" y="198"/>
                    </a:lnTo>
                    <a:lnTo>
                      <a:pt x="116" y="202"/>
                    </a:lnTo>
                    <a:lnTo>
                      <a:pt x="118" y="204"/>
                    </a:lnTo>
                    <a:lnTo>
                      <a:pt x="121" y="205"/>
                    </a:lnTo>
                    <a:lnTo>
                      <a:pt x="125" y="205"/>
                    </a:lnTo>
                    <a:lnTo>
                      <a:pt x="128" y="205"/>
                    </a:lnTo>
                    <a:lnTo>
                      <a:pt x="130" y="205"/>
                    </a:lnTo>
                    <a:lnTo>
                      <a:pt x="130" y="207"/>
                    </a:lnTo>
                    <a:lnTo>
                      <a:pt x="134" y="209"/>
                    </a:lnTo>
                    <a:lnTo>
                      <a:pt x="134" y="207"/>
                    </a:lnTo>
                    <a:lnTo>
                      <a:pt x="137" y="205"/>
                    </a:lnTo>
                    <a:lnTo>
                      <a:pt x="140" y="207"/>
                    </a:lnTo>
                    <a:lnTo>
                      <a:pt x="144" y="207"/>
                    </a:lnTo>
                    <a:lnTo>
                      <a:pt x="144" y="205"/>
                    </a:lnTo>
                    <a:lnTo>
                      <a:pt x="146" y="205"/>
                    </a:lnTo>
                    <a:lnTo>
                      <a:pt x="147" y="205"/>
                    </a:lnTo>
                    <a:lnTo>
                      <a:pt x="151" y="209"/>
                    </a:lnTo>
                    <a:lnTo>
                      <a:pt x="154" y="211"/>
                    </a:lnTo>
                    <a:lnTo>
                      <a:pt x="156" y="211"/>
                    </a:lnTo>
                    <a:lnTo>
                      <a:pt x="160" y="209"/>
                    </a:lnTo>
                    <a:lnTo>
                      <a:pt x="160" y="209"/>
                    </a:lnTo>
                    <a:lnTo>
                      <a:pt x="161" y="207"/>
                    </a:lnTo>
                    <a:lnTo>
                      <a:pt x="161" y="209"/>
                    </a:lnTo>
                    <a:lnTo>
                      <a:pt x="165" y="209"/>
                    </a:lnTo>
                    <a:lnTo>
                      <a:pt x="165" y="209"/>
                    </a:lnTo>
                    <a:lnTo>
                      <a:pt x="165" y="211"/>
                    </a:lnTo>
                    <a:lnTo>
                      <a:pt x="167" y="211"/>
                    </a:lnTo>
                    <a:lnTo>
                      <a:pt x="168" y="211"/>
                    </a:lnTo>
                    <a:lnTo>
                      <a:pt x="170" y="211"/>
                    </a:lnTo>
                    <a:lnTo>
                      <a:pt x="172" y="211"/>
                    </a:lnTo>
                    <a:lnTo>
                      <a:pt x="172" y="211"/>
                    </a:lnTo>
                    <a:lnTo>
                      <a:pt x="200" y="204"/>
                    </a:lnTo>
                    <a:lnTo>
                      <a:pt x="200" y="204"/>
                    </a:lnTo>
                    <a:lnTo>
                      <a:pt x="200" y="20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56" name="Freeform 147">
                <a:extLst>
                  <a:ext uri="{FF2B5EF4-FFF2-40B4-BE49-F238E27FC236}">
                    <a16:creationId xmlns:a16="http://schemas.microsoft.com/office/drawing/2014/main" id="{BE67154E-7F18-1A90-8E2A-E05E1890A7F1}"/>
                  </a:ext>
                </a:extLst>
              </p:cNvPr>
              <p:cNvSpPr>
                <a:spLocks/>
              </p:cNvSpPr>
              <p:nvPr/>
            </p:nvSpPr>
            <p:spPr bwMode="auto">
              <a:xfrm>
                <a:off x="5127597" y="4691059"/>
                <a:ext cx="215899"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57" name="Freeform 148">
                <a:extLst>
                  <a:ext uri="{FF2B5EF4-FFF2-40B4-BE49-F238E27FC236}">
                    <a16:creationId xmlns:a16="http://schemas.microsoft.com/office/drawing/2014/main" id="{E9B7E6AF-72FF-B920-FFE3-89C42C3DBFFF}"/>
                  </a:ext>
                </a:extLst>
              </p:cNvPr>
              <p:cNvSpPr>
                <a:spLocks/>
              </p:cNvSpPr>
              <p:nvPr/>
            </p:nvSpPr>
            <p:spPr bwMode="auto">
              <a:xfrm>
                <a:off x="5127597" y="4691059"/>
                <a:ext cx="215899" cy="196850"/>
              </a:xfrm>
              <a:custGeom>
                <a:avLst/>
                <a:gdLst/>
                <a:ahLst/>
                <a:cxnLst>
                  <a:cxn ang="0">
                    <a:pos x="7" y="39"/>
                  </a:cxn>
                  <a:cxn ang="0">
                    <a:pos x="12" y="42"/>
                  </a:cxn>
                  <a:cxn ang="0">
                    <a:pos x="21" y="40"/>
                  </a:cxn>
                  <a:cxn ang="0">
                    <a:pos x="23" y="40"/>
                  </a:cxn>
                  <a:cxn ang="0">
                    <a:pos x="35" y="42"/>
                  </a:cxn>
                  <a:cxn ang="0">
                    <a:pos x="57" y="18"/>
                  </a:cxn>
                  <a:cxn ang="0">
                    <a:pos x="64" y="14"/>
                  </a:cxn>
                  <a:cxn ang="0">
                    <a:pos x="64" y="9"/>
                  </a:cxn>
                  <a:cxn ang="0">
                    <a:pos x="73" y="4"/>
                  </a:cxn>
                  <a:cxn ang="0">
                    <a:pos x="85" y="0"/>
                  </a:cxn>
                  <a:cxn ang="0">
                    <a:pos x="90" y="0"/>
                  </a:cxn>
                  <a:cxn ang="0">
                    <a:pos x="94" y="7"/>
                  </a:cxn>
                  <a:cxn ang="0">
                    <a:pos x="104" y="11"/>
                  </a:cxn>
                  <a:cxn ang="0">
                    <a:pos x="110" y="9"/>
                  </a:cxn>
                  <a:cxn ang="0">
                    <a:pos x="122" y="16"/>
                  </a:cxn>
                  <a:cxn ang="0">
                    <a:pos x="132" y="23"/>
                  </a:cxn>
                  <a:cxn ang="0">
                    <a:pos x="136" y="28"/>
                  </a:cxn>
                  <a:cxn ang="0">
                    <a:pos x="136" y="33"/>
                  </a:cxn>
                  <a:cxn ang="0">
                    <a:pos x="132" y="44"/>
                  </a:cxn>
                  <a:cxn ang="0">
                    <a:pos x="136" y="49"/>
                  </a:cxn>
                  <a:cxn ang="0">
                    <a:pos x="132" y="56"/>
                  </a:cxn>
                  <a:cxn ang="0">
                    <a:pos x="129" y="61"/>
                  </a:cxn>
                  <a:cxn ang="0">
                    <a:pos x="132" y="68"/>
                  </a:cxn>
                  <a:cxn ang="0">
                    <a:pos x="132" y="77"/>
                  </a:cxn>
                  <a:cxn ang="0">
                    <a:pos x="127" y="84"/>
                  </a:cxn>
                  <a:cxn ang="0">
                    <a:pos x="123" y="91"/>
                  </a:cxn>
                  <a:cxn ang="0">
                    <a:pos x="123" y="98"/>
                  </a:cxn>
                  <a:cxn ang="0">
                    <a:pos x="99" y="120"/>
                  </a:cxn>
                  <a:cxn ang="0">
                    <a:pos x="87" y="120"/>
                  </a:cxn>
                  <a:cxn ang="0">
                    <a:pos x="80" y="119"/>
                  </a:cxn>
                  <a:cxn ang="0">
                    <a:pos x="68" y="115"/>
                  </a:cxn>
                  <a:cxn ang="0">
                    <a:pos x="68" y="112"/>
                  </a:cxn>
                  <a:cxn ang="0">
                    <a:pos x="59" y="106"/>
                  </a:cxn>
                  <a:cxn ang="0">
                    <a:pos x="50" y="106"/>
                  </a:cxn>
                  <a:cxn ang="0">
                    <a:pos x="42" y="101"/>
                  </a:cxn>
                  <a:cxn ang="0">
                    <a:pos x="38" y="91"/>
                  </a:cxn>
                  <a:cxn ang="0">
                    <a:pos x="35" y="87"/>
                  </a:cxn>
                  <a:cxn ang="0">
                    <a:pos x="35" y="84"/>
                  </a:cxn>
                  <a:cxn ang="0">
                    <a:pos x="26" y="77"/>
                  </a:cxn>
                  <a:cxn ang="0">
                    <a:pos x="17" y="65"/>
                  </a:cxn>
                  <a:cxn ang="0">
                    <a:pos x="14" y="61"/>
                  </a:cxn>
                  <a:cxn ang="0">
                    <a:pos x="9" y="54"/>
                  </a:cxn>
                  <a:cxn ang="0">
                    <a:pos x="7" y="49"/>
                  </a:cxn>
                  <a:cxn ang="0">
                    <a:pos x="0" y="46"/>
                  </a:cxn>
                  <a:cxn ang="0">
                    <a:pos x="0" y="40"/>
                  </a:cxn>
                  <a:cxn ang="0">
                    <a:pos x="0" y="39"/>
                  </a:cxn>
                </a:cxnLst>
                <a:rect l="0" t="0" r="r" b="b"/>
                <a:pathLst>
                  <a:path w="136" h="124">
                    <a:moveTo>
                      <a:pt x="0" y="39"/>
                    </a:moveTo>
                    <a:lnTo>
                      <a:pt x="2" y="39"/>
                    </a:lnTo>
                    <a:lnTo>
                      <a:pt x="7" y="39"/>
                    </a:lnTo>
                    <a:lnTo>
                      <a:pt x="9" y="40"/>
                    </a:lnTo>
                    <a:lnTo>
                      <a:pt x="10" y="42"/>
                    </a:lnTo>
                    <a:lnTo>
                      <a:pt x="12" y="42"/>
                    </a:lnTo>
                    <a:lnTo>
                      <a:pt x="16" y="40"/>
                    </a:lnTo>
                    <a:lnTo>
                      <a:pt x="19" y="40"/>
                    </a:lnTo>
                    <a:lnTo>
                      <a:pt x="21" y="40"/>
                    </a:lnTo>
                    <a:lnTo>
                      <a:pt x="23" y="40"/>
                    </a:lnTo>
                    <a:lnTo>
                      <a:pt x="23" y="40"/>
                    </a:lnTo>
                    <a:lnTo>
                      <a:pt x="23" y="40"/>
                    </a:lnTo>
                    <a:lnTo>
                      <a:pt x="26" y="44"/>
                    </a:lnTo>
                    <a:lnTo>
                      <a:pt x="30" y="44"/>
                    </a:lnTo>
                    <a:lnTo>
                      <a:pt x="35" y="42"/>
                    </a:lnTo>
                    <a:lnTo>
                      <a:pt x="38" y="35"/>
                    </a:lnTo>
                    <a:lnTo>
                      <a:pt x="47" y="27"/>
                    </a:lnTo>
                    <a:lnTo>
                      <a:pt x="57" y="18"/>
                    </a:lnTo>
                    <a:lnTo>
                      <a:pt x="63" y="16"/>
                    </a:lnTo>
                    <a:lnTo>
                      <a:pt x="64" y="14"/>
                    </a:lnTo>
                    <a:lnTo>
                      <a:pt x="64" y="14"/>
                    </a:lnTo>
                    <a:lnTo>
                      <a:pt x="64" y="13"/>
                    </a:lnTo>
                    <a:lnTo>
                      <a:pt x="64" y="11"/>
                    </a:lnTo>
                    <a:lnTo>
                      <a:pt x="64" y="9"/>
                    </a:lnTo>
                    <a:lnTo>
                      <a:pt x="68" y="6"/>
                    </a:lnTo>
                    <a:lnTo>
                      <a:pt x="71" y="4"/>
                    </a:lnTo>
                    <a:lnTo>
                      <a:pt x="73" y="4"/>
                    </a:lnTo>
                    <a:lnTo>
                      <a:pt x="77" y="0"/>
                    </a:lnTo>
                    <a:lnTo>
                      <a:pt x="80" y="0"/>
                    </a:lnTo>
                    <a:lnTo>
                      <a:pt x="85" y="0"/>
                    </a:lnTo>
                    <a:lnTo>
                      <a:pt x="85" y="0"/>
                    </a:lnTo>
                    <a:lnTo>
                      <a:pt x="87" y="0"/>
                    </a:lnTo>
                    <a:lnTo>
                      <a:pt x="90" y="0"/>
                    </a:lnTo>
                    <a:lnTo>
                      <a:pt x="92" y="0"/>
                    </a:lnTo>
                    <a:lnTo>
                      <a:pt x="94" y="0"/>
                    </a:lnTo>
                    <a:lnTo>
                      <a:pt x="94" y="7"/>
                    </a:lnTo>
                    <a:lnTo>
                      <a:pt x="99" y="7"/>
                    </a:lnTo>
                    <a:lnTo>
                      <a:pt x="101" y="7"/>
                    </a:lnTo>
                    <a:lnTo>
                      <a:pt x="104" y="11"/>
                    </a:lnTo>
                    <a:lnTo>
                      <a:pt x="104" y="9"/>
                    </a:lnTo>
                    <a:lnTo>
                      <a:pt x="106" y="7"/>
                    </a:lnTo>
                    <a:lnTo>
                      <a:pt x="110" y="9"/>
                    </a:lnTo>
                    <a:lnTo>
                      <a:pt x="115" y="13"/>
                    </a:lnTo>
                    <a:lnTo>
                      <a:pt x="118" y="16"/>
                    </a:lnTo>
                    <a:lnTo>
                      <a:pt x="122" y="16"/>
                    </a:lnTo>
                    <a:lnTo>
                      <a:pt x="127" y="18"/>
                    </a:lnTo>
                    <a:lnTo>
                      <a:pt x="129" y="20"/>
                    </a:lnTo>
                    <a:lnTo>
                      <a:pt x="132" y="23"/>
                    </a:lnTo>
                    <a:lnTo>
                      <a:pt x="136" y="23"/>
                    </a:lnTo>
                    <a:lnTo>
                      <a:pt x="136" y="27"/>
                    </a:lnTo>
                    <a:lnTo>
                      <a:pt x="136" y="28"/>
                    </a:lnTo>
                    <a:lnTo>
                      <a:pt x="136" y="32"/>
                    </a:lnTo>
                    <a:lnTo>
                      <a:pt x="136" y="32"/>
                    </a:lnTo>
                    <a:lnTo>
                      <a:pt x="136" y="33"/>
                    </a:lnTo>
                    <a:lnTo>
                      <a:pt x="136" y="37"/>
                    </a:lnTo>
                    <a:lnTo>
                      <a:pt x="132" y="39"/>
                    </a:lnTo>
                    <a:lnTo>
                      <a:pt x="132" y="44"/>
                    </a:lnTo>
                    <a:lnTo>
                      <a:pt x="132" y="47"/>
                    </a:lnTo>
                    <a:lnTo>
                      <a:pt x="132" y="49"/>
                    </a:lnTo>
                    <a:lnTo>
                      <a:pt x="136" y="49"/>
                    </a:lnTo>
                    <a:lnTo>
                      <a:pt x="136" y="51"/>
                    </a:lnTo>
                    <a:lnTo>
                      <a:pt x="132" y="54"/>
                    </a:lnTo>
                    <a:lnTo>
                      <a:pt x="132" y="56"/>
                    </a:lnTo>
                    <a:lnTo>
                      <a:pt x="132" y="60"/>
                    </a:lnTo>
                    <a:lnTo>
                      <a:pt x="129" y="60"/>
                    </a:lnTo>
                    <a:lnTo>
                      <a:pt x="129" y="61"/>
                    </a:lnTo>
                    <a:lnTo>
                      <a:pt x="132" y="65"/>
                    </a:lnTo>
                    <a:lnTo>
                      <a:pt x="132" y="67"/>
                    </a:lnTo>
                    <a:lnTo>
                      <a:pt x="132" y="68"/>
                    </a:lnTo>
                    <a:lnTo>
                      <a:pt x="132" y="72"/>
                    </a:lnTo>
                    <a:lnTo>
                      <a:pt x="132" y="73"/>
                    </a:lnTo>
                    <a:lnTo>
                      <a:pt x="132" y="77"/>
                    </a:lnTo>
                    <a:lnTo>
                      <a:pt x="132" y="79"/>
                    </a:lnTo>
                    <a:lnTo>
                      <a:pt x="129" y="82"/>
                    </a:lnTo>
                    <a:lnTo>
                      <a:pt x="127" y="84"/>
                    </a:lnTo>
                    <a:lnTo>
                      <a:pt x="123" y="84"/>
                    </a:lnTo>
                    <a:lnTo>
                      <a:pt x="123" y="87"/>
                    </a:lnTo>
                    <a:lnTo>
                      <a:pt x="123" y="91"/>
                    </a:lnTo>
                    <a:lnTo>
                      <a:pt x="123" y="91"/>
                    </a:lnTo>
                    <a:lnTo>
                      <a:pt x="123" y="96"/>
                    </a:lnTo>
                    <a:lnTo>
                      <a:pt x="123" y="98"/>
                    </a:lnTo>
                    <a:lnTo>
                      <a:pt x="123" y="105"/>
                    </a:lnTo>
                    <a:lnTo>
                      <a:pt x="104" y="124"/>
                    </a:lnTo>
                    <a:lnTo>
                      <a:pt x="99" y="120"/>
                    </a:lnTo>
                    <a:lnTo>
                      <a:pt x="96" y="119"/>
                    </a:lnTo>
                    <a:lnTo>
                      <a:pt x="90" y="120"/>
                    </a:lnTo>
                    <a:lnTo>
                      <a:pt x="87" y="120"/>
                    </a:lnTo>
                    <a:lnTo>
                      <a:pt x="87" y="120"/>
                    </a:lnTo>
                    <a:lnTo>
                      <a:pt x="83" y="119"/>
                    </a:lnTo>
                    <a:lnTo>
                      <a:pt x="80" y="119"/>
                    </a:lnTo>
                    <a:lnTo>
                      <a:pt x="78" y="115"/>
                    </a:lnTo>
                    <a:lnTo>
                      <a:pt x="75" y="115"/>
                    </a:lnTo>
                    <a:lnTo>
                      <a:pt x="68" y="115"/>
                    </a:lnTo>
                    <a:lnTo>
                      <a:pt x="68" y="115"/>
                    </a:lnTo>
                    <a:lnTo>
                      <a:pt x="68" y="113"/>
                    </a:lnTo>
                    <a:lnTo>
                      <a:pt x="68" y="112"/>
                    </a:lnTo>
                    <a:lnTo>
                      <a:pt x="64" y="110"/>
                    </a:lnTo>
                    <a:lnTo>
                      <a:pt x="63" y="110"/>
                    </a:lnTo>
                    <a:lnTo>
                      <a:pt x="59" y="106"/>
                    </a:lnTo>
                    <a:lnTo>
                      <a:pt x="57" y="106"/>
                    </a:lnTo>
                    <a:lnTo>
                      <a:pt x="52" y="106"/>
                    </a:lnTo>
                    <a:lnTo>
                      <a:pt x="50" y="106"/>
                    </a:lnTo>
                    <a:lnTo>
                      <a:pt x="47" y="106"/>
                    </a:lnTo>
                    <a:lnTo>
                      <a:pt x="45" y="103"/>
                    </a:lnTo>
                    <a:lnTo>
                      <a:pt x="42" y="101"/>
                    </a:lnTo>
                    <a:lnTo>
                      <a:pt x="40" y="98"/>
                    </a:lnTo>
                    <a:lnTo>
                      <a:pt x="40" y="96"/>
                    </a:lnTo>
                    <a:lnTo>
                      <a:pt x="38" y="91"/>
                    </a:lnTo>
                    <a:lnTo>
                      <a:pt x="40" y="91"/>
                    </a:lnTo>
                    <a:lnTo>
                      <a:pt x="37" y="87"/>
                    </a:lnTo>
                    <a:lnTo>
                      <a:pt x="35" y="87"/>
                    </a:lnTo>
                    <a:lnTo>
                      <a:pt x="35" y="84"/>
                    </a:lnTo>
                    <a:lnTo>
                      <a:pt x="35" y="84"/>
                    </a:lnTo>
                    <a:lnTo>
                      <a:pt x="35" y="84"/>
                    </a:lnTo>
                    <a:lnTo>
                      <a:pt x="31" y="82"/>
                    </a:lnTo>
                    <a:lnTo>
                      <a:pt x="31" y="79"/>
                    </a:lnTo>
                    <a:lnTo>
                      <a:pt x="26" y="77"/>
                    </a:lnTo>
                    <a:lnTo>
                      <a:pt x="23" y="75"/>
                    </a:lnTo>
                    <a:lnTo>
                      <a:pt x="19" y="68"/>
                    </a:lnTo>
                    <a:lnTo>
                      <a:pt x="17" y="65"/>
                    </a:lnTo>
                    <a:lnTo>
                      <a:pt x="16" y="65"/>
                    </a:lnTo>
                    <a:lnTo>
                      <a:pt x="14" y="63"/>
                    </a:lnTo>
                    <a:lnTo>
                      <a:pt x="14" y="61"/>
                    </a:lnTo>
                    <a:lnTo>
                      <a:pt x="12" y="60"/>
                    </a:lnTo>
                    <a:lnTo>
                      <a:pt x="10" y="56"/>
                    </a:lnTo>
                    <a:lnTo>
                      <a:pt x="9" y="54"/>
                    </a:lnTo>
                    <a:lnTo>
                      <a:pt x="9" y="54"/>
                    </a:lnTo>
                    <a:lnTo>
                      <a:pt x="9" y="53"/>
                    </a:lnTo>
                    <a:lnTo>
                      <a:pt x="7" y="49"/>
                    </a:lnTo>
                    <a:lnTo>
                      <a:pt x="4" y="49"/>
                    </a:lnTo>
                    <a:lnTo>
                      <a:pt x="4" y="47"/>
                    </a:lnTo>
                    <a:lnTo>
                      <a:pt x="0" y="46"/>
                    </a:lnTo>
                    <a:lnTo>
                      <a:pt x="0" y="44"/>
                    </a:lnTo>
                    <a:lnTo>
                      <a:pt x="0" y="42"/>
                    </a:lnTo>
                    <a:lnTo>
                      <a:pt x="0" y="40"/>
                    </a:lnTo>
                    <a:lnTo>
                      <a:pt x="0" y="39"/>
                    </a:lnTo>
                    <a:lnTo>
                      <a:pt x="0" y="39"/>
                    </a:lnTo>
                    <a:lnTo>
                      <a:pt x="0" y="39"/>
                    </a:lnTo>
                    <a:lnTo>
                      <a:pt x="0" y="39"/>
                    </a:lnTo>
                    <a:lnTo>
                      <a:pt x="0" y="3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58" name="Freeform 149">
                <a:extLst>
                  <a:ext uri="{FF2B5EF4-FFF2-40B4-BE49-F238E27FC236}">
                    <a16:creationId xmlns:a16="http://schemas.microsoft.com/office/drawing/2014/main" id="{BFD142B1-DC33-4BDB-81D4-04D787F48CEC}"/>
                  </a:ext>
                </a:extLst>
              </p:cNvPr>
              <p:cNvSpPr>
                <a:spLocks/>
              </p:cNvSpPr>
              <p:nvPr/>
            </p:nvSpPr>
            <p:spPr bwMode="auto">
              <a:xfrm>
                <a:off x="4981548" y="4754559"/>
                <a:ext cx="253999" cy="254000"/>
              </a:xfrm>
              <a:custGeom>
                <a:avLst/>
                <a:gdLst/>
                <a:ahLst/>
                <a:cxnLst>
                  <a:cxn ang="0">
                    <a:pos x="92" y="4"/>
                  </a:cxn>
                  <a:cxn ang="0">
                    <a:pos x="96" y="9"/>
                  </a:cxn>
                  <a:cxn ang="0">
                    <a:pos x="101" y="13"/>
                  </a:cxn>
                  <a:cxn ang="0">
                    <a:pos x="104" y="18"/>
                  </a:cxn>
                  <a:cxn ang="0">
                    <a:pos x="106" y="25"/>
                  </a:cxn>
                  <a:cxn ang="0">
                    <a:pos x="111" y="30"/>
                  </a:cxn>
                  <a:cxn ang="0">
                    <a:pos x="123" y="40"/>
                  </a:cxn>
                  <a:cxn ang="0">
                    <a:pos x="127" y="44"/>
                  </a:cxn>
                  <a:cxn ang="0">
                    <a:pos x="129" y="49"/>
                  </a:cxn>
                  <a:cxn ang="0">
                    <a:pos x="132" y="56"/>
                  </a:cxn>
                  <a:cxn ang="0">
                    <a:pos x="137" y="63"/>
                  </a:cxn>
                  <a:cxn ang="0">
                    <a:pos x="144" y="68"/>
                  </a:cxn>
                  <a:cxn ang="0">
                    <a:pos x="155" y="72"/>
                  </a:cxn>
                  <a:cxn ang="0">
                    <a:pos x="160" y="75"/>
                  </a:cxn>
                  <a:cxn ang="0">
                    <a:pos x="160" y="79"/>
                  </a:cxn>
                  <a:cxn ang="0">
                    <a:pos x="151" y="80"/>
                  </a:cxn>
                  <a:cxn ang="0">
                    <a:pos x="149" y="86"/>
                  </a:cxn>
                  <a:cxn ang="0">
                    <a:pos x="142" y="89"/>
                  </a:cxn>
                  <a:cxn ang="0">
                    <a:pos x="134" y="91"/>
                  </a:cxn>
                  <a:cxn ang="0">
                    <a:pos x="129" y="98"/>
                  </a:cxn>
                  <a:cxn ang="0">
                    <a:pos x="123" y="98"/>
                  </a:cxn>
                  <a:cxn ang="0">
                    <a:pos x="116" y="110"/>
                  </a:cxn>
                  <a:cxn ang="0">
                    <a:pos x="115" y="115"/>
                  </a:cxn>
                  <a:cxn ang="0">
                    <a:pos x="109" y="120"/>
                  </a:cxn>
                  <a:cxn ang="0">
                    <a:pos x="106" y="122"/>
                  </a:cxn>
                  <a:cxn ang="0">
                    <a:pos x="99" y="126"/>
                  </a:cxn>
                  <a:cxn ang="0">
                    <a:pos x="96" y="134"/>
                  </a:cxn>
                  <a:cxn ang="0">
                    <a:pos x="96" y="141"/>
                  </a:cxn>
                  <a:cxn ang="0">
                    <a:pos x="89" y="141"/>
                  </a:cxn>
                  <a:cxn ang="0">
                    <a:pos x="78" y="143"/>
                  </a:cxn>
                  <a:cxn ang="0">
                    <a:pos x="64" y="140"/>
                  </a:cxn>
                  <a:cxn ang="0">
                    <a:pos x="56" y="136"/>
                  </a:cxn>
                  <a:cxn ang="0">
                    <a:pos x="45" y="148"/>
                  </a:cxn>
                  <a:cxn ang="0">
                    <a:pos x="35" y="153"/>
                  </a:cxn>
                  <a:cxn ang="0">
                    <a:pos x="24" y="160"/>
                  </a:cxn>
                  <a:cxn ang="0">
                    <a:pos x="14" y="159"/>
                  </a:cxn>
                  <a:cxn ang="0">
                    <a:pos x="12" y="150"/>
                  </a:cxn>
                  <a:cxn ang="0">
                    <a:pos x="5" y="133"/>
                  </a:cxn>
                  <a:cxn ang="0">
                    <a:pos x="0" y="127"/>
                  </a:cxn>
                  <a:cxn ang="0">
                    <a:pos x="17" y="75"/>
                  </a:cxn>
                  <a:cxn ang="0">
                    <a:pos x="50" y="9"/>
                  </a:cxn>
                  <a:cxn ang="0">
                    <a:pos x="59" y="7"/>
                  </a:cxn>
                  <a:cxn ang="0">
                    <a:pos x="63" y="13"/>
                  </a:cxn>
                  <a:cxn ang="0">
                    <a:pos x="63" y="16"/>
                  </a:cxn>
                  <a:cxn ang="0">
                    <a:pos x="76" y="4"/>
                  </a:cxn>
                  <a:cxn ang="0">
                    <a:pos x="82" y="6"/>
                  </a:cxn>
                  <a:cxn ang="0">
                    <a:pos x="92" y="0"/>
                  </a:cxn>
                  <a:cxn ang="0">
                    <a:pos x="92" y="0"/>
                  </a:cxn>
                </a:cxnLst>
                <a:rect l="0" t="0" r="r" b="b"/>
                <a:pathLst>
                  <a:path w="160" h="160">
                    <a:moveTo>
                      <a:pt x="92" y="0"/>
                    </a:moveTo>
                    <a:lnTo>
                      <a:pt x="92" y="2"/>
                    </a:lnTo>
                    <a:lnTo>
                      <a:pt x="92" y="4"/>
                    </a:lnTo>
                    <a:lnTo>
                      <a:pt x="92" y="6"/>
                    </a:lnTo>
                    <a:lnTo>
                      <a:pt x="92" y="7"/>
                    </a:lnTo>
                    <a:lnTo>
                      <a:pt x="96" y="9"/>
                    </a:lnTo>
                    <a:lnTo>
                      <a:pt x="96" y="11"/>
                    </a:lnTo>
                    <a:lnTo>
                      <a:pt x="101" y="11"/>
                    </a:lnTo>
                    <a:lnTo>
                      <a:pt x="101" y="13"/>
                    </a:lnTo>
                    <a:lnTo>
                      <a:pt x="101" y="16"/>
                    </a:lnTo>
                    <a:lnTo>
                      <a:pt x="101" y="16"/>
                    </a:lnTo>
                    <a:lnTo>
                      <a:pt x="104" y="18"/>
                    </a:lnTo>
                    <a:lnTo>
                      <a:pt x="104" y="21"/>
                    </a:lnTo>
                    <a:lnTo>
                      <a:pt x="106" y="23"/>
                    </a:lnTo>
                    <a:lnTo>
                      <a:pt x="106" y="25"/>
                    </a:lnTo>
                    <a:lnTo>
                      <a:pt x="108" y="27"/>
                    </a:lnTo>
                    <a:lnTo>
                      <a:pt x="109" y="27"/>
                    </a:lnTo>
                    <a:lnTo>
                      <a:pt x="111" y="30"/>
                    </a:lnTo>
                    <a:lnTo>
                      <a:pt x="116" y="37"/>
                    </a:lnTo>
                    <a:lnTo>
                      <a:pt x="120" y="39"/>
                    </a:lnTo>
                    <a:lnTo>
                      <a:pt x="123" y="40"/>
                    </a:lnTo>
                    <a:lnTo>
                      <a:pt x="123" y="44"/>
                    </a:lnTo>
                    <a:lnTo>
                      <a:pt x="127" y="44"/>
                    </a:lnTo>
                    <a:lnTo>
                      <a:pt x="127" y="44"/>
                    </a:lnTo>
                    <a:lnTo>
                      <a:pt x="127" y="46"/>
                    </a:lnTo>
                    <a:lnTo>
                      <a:pt x="127" y="47"/>
                    </a:lnTo>
                    <a:lnTo>
                      <a:pt x="129" y="49"/>
                    </a:lnTo>
                    <a:lnTo>
                      <a:pt x="132" y="53"/>
                    </a:lnTo>
                    <a:lnTo>
                      <a:pt x="132" y="53"/>
                    </a:lnTo>
                    <a:lnTo>
                      <a:pt x="132" y="56"/>
                    </a:lnTo>
                    <a:lnTo>
                      <a:pt x="132" y="60"/>
                    </a:lnTo>
                    <a:lnTo>
                      <a:pt x="134" y="63"/>
                    </a:lnTo>
                    <a:lnTo>
                      <a:pt x="137" y="63"/>
                    </a:lnTo>
                    <a:lnTo>
                      <a:pt x="139" y="68"/>
                    </a:lnTo>
                    <a:lnTo>
                      <a:pt x="142" y="68"/>
                    </a:lnTo>
                    <a:lnTo>
                      <a:pt x="144" y="68"/>
                    </a:lnTo>
                    <a:lnTo>
                      <a:pt x="149" y="68"/>
                    </a:lnTo>
                    <a:lnTo>
                      <a:pt x="151" y="68"/>
                    </a:lnTo>
                    <a:lnTo>
                      <a:pt x="155" y="72"/>
                    </a:lnTo>
                    <a:lnTo>
                      <a:pt x="156" y="72"/>
                    </a:lnTo>
                    <a:lnTo>
                      <a:pt x="160" y="72"/>
                    </a:lnTo>
                    <a:lnTo>
                      <a:pt x="160" y="75"/>
                    </a:lnTo>
                    <a:lnTo>
                      <a:pt x="160" y="75"/>
                    </a:lnTo>
                    <a:lnTo>
                      <a:pt x="160" y="77"/>
                    </a:lnTo>
                    <a:lnTo>
                      <a:pt x="160" y="79"/>
                    </a:lnTo>
                    <a:lnTo>
                      <a:pt x="156" y="79"/>
                    </a:lnTo>
                    <a:lnTo>
                      <a:pt x="155" y="79"/>
                    </a:lnTo>
                    <a:lnTo>
                      <a:pt x="151" y="80"/>
                    </a:lnTo>
                    <a:lnTo>
                      <a:pt x="151" y="82"/>
                    </a:lnTo>
                    <a:lnTo>
                      <a:pt x="151" y="86"/>
                    </a:lnTo>
                    <a:lnTo>
                      <a:pt x="149" y="86"/>
                    </a:lnTo>
                    <a:lnTo>
                      <a:pt x="148" y="89"/>
                    </a:lnTo>
                    <a:lnTo>
                      <a:pt x="144" y="89"/>
                    </a:lnTo>
                    <a:lnTo>
                      <a:pt x="142" y="89"/>
                    </a:lnTo>
                    <a:lnTo>
                      <a:pt x="141" y="89"/>
                    </a:lnTo>
                    <a:lnTo>
                      <a:pt x="137" y="89"/>
                    </a:lnTo>
                    <a:lnTo>
                      <a:pt x="134" y="91"/>
                    </a:lnTo>
                    <a:lnTo>
                      <a:pt x="132" y="94"/>
                    </a:lnTo>
                    <a:lnTo>
                      <a:pt x="132" y="94"/>
                    </a:lnTo>
                    <a:lnTo>
                      <a:pt x="129" y="98"/>
                    </a:lnTo>
                    <a:lnTo>
                      <a:pt x="129" y="98"/>
                    </a:lnTo>
                    <a:lnTo>
                      <a:pt x="127" y="98"/>
                    </a:lnTo>
                    <a:lnTo>
                      <a:pt x="123" y="98"/>
                    </a:lnTo>
                    <a:lnTo>
                      <a:pt x="122" y="100"/>
                    </a:lnTo>
                    <a:lnTo>
                      <a:pt x="118" y="106"/>
                    </a:lnTo>
                    <a:lnTo>
                      <a:pt x="116" y="110"/>
                    </a:lnTo>
                    <a:lnTo>
                      <a:pt x="118" y="112"/>
                    </a:lnTo>
                    <a:lnTo>
                      <a:pt x="118" y="115"/>
                    </a:lnTo>
                    <a:lnTo>
                      <a:pt x="115" y="115"/>
                    </a:lnTo>
                    <a:lnTo>
                      <a:pt x="115" y="117"/>
                    </a:lnTo>
                    <a:lnTo>
                      <a:pt x="111" y="117"/>
                    </a:lnTo>
                    <a:lnTo>
                      <a:pt x="109" y="120"/>
                    </a:lnTo>
                    <a:lnTo>
                      <a:pt x="108" y="122"/>
                    </a:lnTo>
                    <a:lnTo>
                      <a:pt x="108" y="122"/>
                    </a:lnTo>
                    <a:lnTo>
                      <a:pt x="106" y="122"/>
                    </a:lnTo>
                    <a:lnTo>
                      <a:pt x="104" y="126"/>
                    </a:lnTo>
                    <a:lnTo>
                      <a:pt x="101" y="126"/>
                    </a:lnTo>
                    <a:lnTo>
                      <a:pt x="99" y="126"/>
                    </a:lnTo>
                    <a:lnTo>
                      <a:pt x="96" y="129"/>
                    </a:lnTo>
                    <a:lnTo>
                      <a:pt x="96" y="133"/>
                    </a:lnTo>
                    <a:lnTo>
                      <a:pt x="96" y="134"/>
                    </a:lnTo>
                    <a:lnTo>
                      <a:pt x="96" y="138"/>
                    </a:lnTo>
                    <a:lnTo>
                      <a:pt x="96" y="141"/>
                    </a:lnTo>
                    <a:lnTo>
                      <a:pt x="96" y="141"/>
                    </a:lnTo>
                    <a:lnTo>
                      <a:pt x="92" y="145"/>
                    </a:lnTo>
                    <a:lnTo>
                      <a:pt x="90" y="143"/>
                    </a:lnTo>
                    <a:lnTo>
                      <a:pt x="89" y="141"/>
                    </a:lnTo>
                    <a:lnTo>
                      <a:pt x="85" y="143"/>
                    </a:lnTo>
                    <a:lnTo>
                      <a:pt x="82" y="143"/>
                    </a:lnTo>
                    <a:lnTo>
                      <a:pt x="78" y="143"/>
                    </a:lnTo>
                    <a:lnTo>
                      <a:pt x="76" y="143"/>
                    </a:lnTo>
                    <a:lnTo>
                      <a:pt x="73" y="143"/>
                    </a:lnTo>
                    <a:lnTo>
                      <a:pt x="64" y="140"/>
                    </a:lnTo>
                    <a:lnTo>
                      <a:pt x="64" y="140"/>
                    </a:lnTo>
                    <a:lnTo>
                      <a:pt x="63" y="136"/>
                    </a:lnTo>
                    <a:lnTo>
                      <a:pt x="56" y="136"/>
                    </a:lnTo>
                    <a:lnTo>
                      <a:pt x="52" y="136"/>
                    </a:lnTo>
                    <a:lnTo>
                      <a:pt x="47" y="140"/>
                    </a:lnTo>
                    <a:lnTo>
                      <a:pt x="45" y="148"/>
                    </a:lnTo>
                    <a:lnTo>
                      <a:pt x="42" y="150"/>
                    </a:lnTo>
                    <a:lnTo>
                      <a:pt x="36" y="153"/>
                    </a:lnTo>
                    <a:lnTo>
                      <a:pt x="35" y="153"/>
                    </a:lnTo>
                    <a:lnTo>
                      <a:pt x="31" y="157"/>
                    </a:lnTo>
                    <a:lnTo>
                      <a:pt x="28" y="157"/>
                    </a:lnTo>
                    <a:lnTo>
                      <a:pt x="24" y="160"/>
                    </a:lnTo>
                    <a:lnTo>
                      <a:pt x="21" y="159"/>
                    </a:lnTo>
                    <a:lnTo>
                      <a:pt x="17" y="160"/>
                    </a:lnTo>
                    <a:lnTo>
                      <a:pt x="14" y="159"/>
                    </a:lnTo>
                    <a:lnTo>
                      <a:pt x="9" y="160"/>
                    </a:lnTo>
                    <a:lnTo>
                      <a:pt x="9" y="157"/>
                    </a:lnTo>
                    <a:lnTo>
                      <a:pt x="12" y="150"/>
                    </a:lnTo>
                    <a:lnTo>
                      <a:pt x="12" y="148"/>
                    </a:lnTo>
                    <a:lnTo>
                      <a:pt x="9" y="138"/>
                    </a:lnTo>
                    <a:lnTo>
                      <a:pt x="5" y="133"/>
                    </a:lnTo>
                    <a:lnTo>
                      <a:pt x="0" y="127"/>
                    </a:lnTo>
                    <a:lnTo>
                      <a:pt x="0" y="127"/>
                    </a:lnTo>
                    <a:lnTo>
                      <a:pt x="0" y="127"/>
                    </a:lnTo>
                    <a:lnTo>
                      <a:pt x="0" y="127"/>
                    </a:lnTo>
                    <a:lnTo>
                      <a:pt x="3" y="75"/>
                    </a:lnTo>
                    <a:lnTo>
                      <a:pt x="17" y="75"/>
                    </a:lnTo>
                    <a:lnTo>
                      <a:pt x="21" y="13"/>
                    </a:lnTo>
                    <a:lnTo>
                      <a:pt x="35" y="13"/>
                    </a:lnTo>
                    <a:lnTo>
                      <a:pt x="50" y="9"/>
                    </a:lnTo>
                    <a:lnTo>
                      <a:pt x="56" y="7"/>
                    </a:lnTo>
                    <a:lnTo>
                      <a:pt x="59" y="7"/>
                    </a:lnTo>
                    <a:lnTo>
                      <a:pt x="59" y="7"/>
                    </a:lnTo>
                    <a:lnTo>
                      <a:pt x="61" y="7"/>
                    </a:lnTo>
                    <a:lnTo>
                      <a:pt x="61" y="11"/>
                    </a:lnTo>
                    <a:lnTo>
                      <a:pt x="63" y="13"/>
                    </a:lnTo>
                    <a:lnTo>
                      <a:pt x="61" y="13"/>
                    </a:lnTo>
                    <a:lnTo>
                      <a:pt x="61" y="16"/>
                    </a:lnTo>
                    <a:lnTo>
                      <a:pt x="63" y="16"/>
                    </a:lnTo>
                    <a:lnTo>
                      <a:pt x="68" y="13"/>
                    </a:lnTo>
                    <a:lnTo>
                      <a:pt x="73" y="7"/>
                    </a:lnTo>
                    <a:lnTo>
                      <a:pt x="76" y="4"/>
                    </a:lnTo>
                    <a:lnTo>
                      <a:pt x="78" y="4"/>
                    </a:lnTo>
                    <a:lnTo>
                      <a:pt x="78" y="4"/>
                    </a:lnTo>
                    <a:lnTo>
                      <a:pt x="82" y="6"/>
                    </a:lnTo>
                    <a:lnTo>
                      <a:pt x="83" y="4"/>
                    </a:lnTo>
                    <a:lnTo>
                      <a:pt x="89" y="0"/>
                    </a:lnTo>
                    <a:lnTo>
                      <a:pt x="92" y="0"/>
                    </a:lnTo>
                    <a:lnTo>
                      <a:pt x="92" y="0"/>
                    </a:lnTo>
                    <a:lnTo>
                      <a:pt x="92" y="0"/>
                    </a:lnTo>
                    <a:lnTo>
                      <a:pt x="92" y="0"/>
                    </a:lnTo>
                    <a:lnTo>
                      <a:pt x="92" y="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59" name="Freeform 150">
                <a:extLst>
                  <a:ext uri="{FF2B5EF4-FFF2-40B4-BE49-F238E27FC236}">
                    <a16:creationId xmlns:a16="http://schemas.microsoft.com/office/drawing/2014/main" id="{2B762254-81C2-C148-EA9B-E2346B60D9B5}"/>
                  </a:ext>
                </a:extLst>
              </p:cNvPr>
              <p:cNvSpPr>
                <a:spLocks/>
              </p:cNvSpPr>
              <p:nvPr/>
            </p:nvSpPr>
            <p:spPr bwMode="auto">
              <a:xfrm>
                <a:off x="4764062" y="4730747"/>
                <a:ext cx="363537" cy="341312"/>
              </a:xfrm>
              <a:custGeom>
                <a:avLst/>
                <a:gdLst/>
                <a:ahLst/>
                <a:cxnLst>
                  <a:cxn ang="0">
                    <a:pos x="140" y="88"/>
                  </a:cxn>
                  <a:cxn ang="0">
                    <a:pos x="172" y="28"/>
                  </a:cxn>
                  <a:cxn ang="0">
                    <a:pos x="196" y="22"/>
                  </a:cxn>
                  <a:cxn ang="0">
                    <a:pos x="196" y="26"/>
                  </a:cxn>
                  <a:cxn ang="0">
                    <a:pos x="196" y="31"/>
                  </a:cxn>
                  <a:cxn ang="0">
                    <a:pos x="208" y="22"/>
                  </a:cxn>
                  <a:cxn ang="0">
                    <a:pos x="215" y="19"/>
                  </a:cxn>
                  <a:cxn ang="0">
                    <a:pos x="224" y="15"/>
                  </a:cxn>
                  <a:cxn ang="0">
                    <a:pos x="227" y="12"/>
                  </a:cxn>
                  <a:cxn ang="0">
                    <a:pos x="222" y="10"/>
                  </a:cxn>
                  <a:cxn ang="0">
                    <a:pos x="217" y="10"/>
                  </a:cxn>
                  <a:cxn ang="0">
                    <a:pos x="172" y="19"/>
                  </a:cxn>
                  <a:cxn ang="0">
                    <a:pos x="167" y="19"/>
                  </a:cxn>
                  <a:cxn ang="0">
                    <a:pos x="163" y="19"/>
                  </a:cxn>
                  <a:cxn ang="0">
                    <a:pos x="158" y="19"/>
                  </a:cxn>
                  <a:cxn ang="0">
                    <a:pos x="154" y="19"/>
                  </a:cxn>
                  <a:cxn ang="0">
                    <a:pos x="146" y="15"/>
                  </a:cxn>
                  <a:cxn ang="0">
                    <a:pos x="140" y="17"/>
                  </a:cxn>
                  <a:cxn ang="0">
                    <a:pos x="132" y="19"/>
                  </a:cxn>
                  <a:cxn ang="0">
                    <a:pos x="127" y="15"/>
                  </a:cxn>
                  <a:cxn ang="0">
                    <a:pos x="118" y="14"/>
                  </a:cxn>
                  <a:cxn ang="0">
                    <a:pos x="113" y="8"/>
                  </a:cxn>
                  <a:cxn ang="0">
                    <a:pos x="47" y="7"/>
                  </a:cxn>
                  <a:cxn ang="0">
                    <a:pos x="41" y="10"/>
                  </a:cxn>
                  <a:cxn ang="0">
                    <a:pos x="33" y="5"/>
                  </a:cxn>
                  <a:cxn ang="0">
                    <a:pos x="29" y="3"/>
                  </a:cxn>
                  <a:cxn ang="0">
                    <a:pos x="28" y="3"/>
                  </a:cxn>
                  <a:cxn ang="0">
                    <a:pos x="19" y="0"/>
                  </a:cxn>
                  <a:cxn ang="0">
                    <a:pos x="14" y="7"/>
                  </a:cxn>
                  <a:cxn ang="0">
                    <a:pos x="5" y="5"/>
                  </a:cxn>
                  <a:cxn ang="0">
                    <a:pos x="1" y="8"/>
                  </a:cxn>
                  <a:cxn ang="0">
                    <a:pos x="0" y="22"/>
                  </a:cxn>
                  <a:cxn ang="0">
                    <a:pos x="24" y="61"/>
                  </a:cxn>
                  <a:cxn ang="0">
                    <a:pos x="34" y="85"/>
                  </a:cxn>
                  <a:cxn ang="0">
                    <a:pos x="41" y="106"/>
                  </a:cxn>
                  <a:cxn ang="0">
                    <a:pos x="50" y="141"/>
                  </a:cxn>
                  <a:cxn ang="0">
                    <a:pos x="47" y="155"/>
                  </a:cxn>
                  <a:cxn ang="0">
                    <a:pos x="54" y="167"/>
                  </a:cxn>
                  <a:cxn ang="0">
                    <a:pos x="54" y="175"/>
                  </a:cxn>
                  <a:cxn ang="0">
                    <a:pos x="59" y="189"/>
                  </a:cxn>
                  <a:cxn ang="0">
                    <a:pos x="69" y="203"/>
                  </a:cxn>
                  <a:cxn ang="0">
                    <a:pos x="80" y="205"/>
                  </a:cxn>
                  <a:cxn ang="0">
                    <a:pos x="81" y="198"/>
                  </a:cxn>
                  <a:cxn ang="0">
                    <a:pos x="90" y="201"/>
                  </a:cxn>
                  <a:cxn ang="0">
                    <a:pos x="97" y="212"/>
                  </a:cxn>
                  <a:cxn ang="0">
                    <a:pos x="106" y="214"/>
                  </a:cxn>
                  <a:cxn ang="0">
                    <a:pos x="113" y="212"/>
                  </a:cxn>
                  <a:cxn ang="0">
                    <a:pos x="118" y="215"/>
                  </a:cxn>
                  <a:cxn ang="0">
                    <a:pos x="123" y="208"/>
                  </a:cxn>
                  <a:cxn ang="0">
                    <a:pos x="134" y="203"/>
                  </a:cxn>
                  <a:cxn ang="0">
                    <a:pos x="137" y="141"/>
                  </a:cxn>
                </a:cxnLst>
                <a:rect l="0" t="0" r="r" b="b"/>
                <a:pathLst>
                  <a:path w="229" h="215">
                    <a:moveTo>
                      <a:pt x="137" y="141"/>
                    </a:moveTo>
                    <a:lnTo>
                      <a:pt x="137" y="141"/>
                    </a:lnTo>
                    <a:lnTo>
                      <a:pt x="140" y="88"/>
                    </a:lnTo>
                    <a:lnTo>
                      <a:pt x="154" y="88"/>
                    </a:lnTo>
                    <a:lnTo>
                      <a:pt x="158" y="26"/>
                    </a:lnTo>
                    <a:lnTo>
                      <a:pt x="172" y="28"/>
                    </a:lnTo>
                    <a:lnTo>
                      <a:pt x="187" y="22"/>
                    </a:lnTo>
                    <a:lnTo>
                      <a:pt x="193" y="22"/>
                    </a:lnTo>
                    <a:lnTo>
                      <a:pt x="196" y="22"/>
                    </a:lnTo>
                    <a:lnTo>
                      <a:pt x="196" y="22"/>
                    </a:lnTo>
                    <a:lnTo>
                      <a:pt x="196" y="22"/>
                    </a:lnTo>
                    <a:lnTo>
                      <a:pt x="196" y="26"/>
                    </a:lnTo>
                    <a:lnTo>
                      <a:pt x="200" y="26"/>
                    </a:lnTo>
                    <a:lnTo>
                      <a:pt x="196" y="26"/>
                    </a:lnTo>
                    <a:lnTo>
                      <a:pt x="196" y="31"/>
                    </a:lnTo>
                    <a:lnTo>
                      <a:pt x="200" y="31"/>
                    </a:lnTo>
                    <a:lnTo>
                      <a:pt x="205" y="26"/>
                    </a:lnTo>
                    <a:lnTo>
                      <a:pt x="208" y="22"/>
                    </a:lnTo>
                    <a:lnTo>
                      <a:pt x="212" y="19"/>
                    </a:lnTo>
                    <a:lnTo>
                      <a:pt x="215" y="19"/>
                    </a:lnTo>
                    <a:lnTo>
                      <a:pt x="215" y="19"/>
                    </a:lnTo>
                    <a:lnTo>
                      <a:pt x="219" y="19"/>
                    </a:lnTo>
                    <a:lnTo>
                      <a:pt x="220" y="19"/>
                    </a:lnTo>
                    <a:lnTo>
                      <a:pt x="224" y="15"/>
                    </a:lnTo>
                    <a:lnTo>
                      <a:pt x="229" y="15"/>
                    </a:lnTo>
                    <a:lnTo>
                      <a:pt x="227" y="12"/>
                    </a:lnTo>
                    <a:lnTo>
                      <a:pt x="227" y="12"/>
                    </a:lnTo>
                    <a:lnTo>
                      <a:pt x="224" y="10"/>
                    </a:lnTo>
                    <a:lnTo>
                      <a:pt x="224" y="12"/>
                    </a:lnTo>
                    <a:lnTo>
                      <a:pt x="222" y="10"/>
                    </a:lnTo>
                    <a:lnTo>
                      <a:pt x="222" y="10"/>
                    </a:lnTo>
                    <a:lnTo>
                      <a:pt x="220" y="10"/>
                    </a:lnTo>
                    <a:lnTo>
                      <a:pt x="217" y="10"/>
                    </a:lnTo>
                    <a:lnTo>
                      <a:pt x="215" y="10"/>
                    </a:lnTo>
                    <a:lnTo>
                      <a:pt x="172" y="19"/>
                    </a:lnTo>
                    <a:lnTo>
                      <a:pt x="172" y="19"/>
                    </a:lnTo>
                    <a:lnTo>
                      <a:pt x="170" y="19"/>
                    </a:lnTo>
                    <a:lnTo>
                      <a:pt x="168" y="19"/>
                    </a:lnTo>
                    <a:lnTo>
                      <a:pt x="167" y="19"/>
                    </a:lnTo>
                    <a:lnTo>
                      <a:pt x="165" y="19"/>
                    </a:lnTo>
                    <a:lnTo>
                      <a:pt x="165" y="19"/>
                    </a:lnTo>
                    <a:lnTo>
                      <a:pt x="163" y="19"/>
                    </a:lnTo>
                    <a:lnTo>
                      <a:pt x="161" y="19"/>
                    </a:lnTo>
                    <a:lnTo>
                      <a:pt x="160" y="17"/>
                    </a:lnTo>
                    <a:lnTo>
                      <a:pt x="158" y="19"/>
                    </a:lnTo>
                    <a:lnTo>
                      <a:pt x="158" y="19"/>
                    </a:lnTo>
                    <a:lnTo>
                      <a:pt x="156" y="19"/>
                    </a:lnTo>
                    <a:lnTo>
                      <a:pt x="154" y="19"/>
                    </a:lnTo>
                    <a:lnTo>
                      <a:pt x="151" y="19"/>
                    </a:lnTo>
                    <a:lnTo>
                      <a:pt x="147" y="15"/>
                    </a:lnTo>
                    <a:lnTo>
                      <a:pt x="146" y="15"/>
                    </a:lnTo>
                    <a:lnTo>
                      <a:pt x="142" y="15"/>
                    </a:lnTo>
                    <a:lnTo>
                      <a:pt x="142" y="17"/>
                    </a:lnTo>
                    <a:lnTo>
                      <a:pt x="140" y="17"/>
                    </a:lnTo>
                    <a:lnTo>
                      <a:pt x="137" y="15"/>
                    </a:lnTo>
                    <a:lnTo>
                      <a:pt x="134" y="17"/>
                    </a:lnTo>
                    <a:lnTo>
                      <a:pt x="132" y="19"/>
                    </a:lnTo>
                    <a:lnTo>
                      <a:pt x="128" y="17"/>
                    </a:lnTo>
                    <a:lnTo>
                      <a:pt x="128" y="15"/>
                    </a:lnTo>
                    <a:lnTo>
                      <a:pt x="127" y="15"/>
                    </a:lnTo>
                    <a:lnTo>
                      <a:pt x="123" y="15"/>
                    </a:lnTo>
                    <a:lnTo>
                      <a:pt x="120" y="15"/>
                    </a:lnTo>
                    <a:lnTo>
                      <a:pt x="118" y="14"/>
                    </a:lnTo>
                    <a:lnTo>
                      <a:pt x="116" y="12"/>
                    </a:lnTo>
                    <a:lnTo>
                      <a:pt x="114" y="8"/>
                    </a:lnTo>
                    <a:lnTo>
                      <a:pt x="113" y="8"/>
                    </a:lnTo>
                    <a:lnTo>
                      <a:pt x="50" y="8"/>
                    </a:lnTo>
                    <a:lnTo>
                      <a:pt x="47" y="7"/>
                    </a:lnTo>
                    <a:lnTo>
                      <a:pt x="47" y="7"/>
                    </a:lnTo>
                    <a:lnTo>
                      <a:pt x="45" y="8"/>
                    </a:lnTo>
                    <a:lnTo>
                      <a:pt x="43" y="8"/>
                    </a:lnTo>
                    <a:lnTo>
                      <a:pt x="41" y="10"/>
                    </a:lnTo>
                    <a:lnTo>
                      <a:pt x="36" y="8"/>
                    </a:lnTo>
                    <a:lnTo>
                      <a:pt x="33" y="5"/>
                    </a:lnTo>
                    <a:lnTo>
                      <a:pt x="33" y="5"/>
                    </a:lnTo>
                    <a:lnTo>
                      <a:pt x="33" y="3"/>
                    </a:lnTo>
                    <a:lnTo>
                      <a:pt x="31" y="3"/>
                    </a:lnTo>
                    <a:lnTo>
                      <a:pt x="29" y="3"/>
                    </a:lnTo>
                    <a:lnTo>
                      <a:pt x="28" y="0"/>
                    </a:lnTo>
                    <a:lnTo>
                      <a:pt x="28" y="0"/>
                    </a:lnTo>
                    <a:lnTo>
                      <a:pt x="28" y="3"/>
                    </a:lnTo>
                    <a:lnTo>
                      <a:pt x="24" y="3"/>
                    </a:lnTo>
                    <a:lnTo>
                      <a:pt x="22" y="0"/>
                    </a:lnTo>
                    <a:lnTo>
                      <a:pt x="19" y="0"/>
                    </a:lnTo>
                    <a:lnTo>
                      <a:pt x="15" y="3"/>
                    </a:lnTo>
                    <a:lnTo>
                      <a:pt x="15" y="5"/>
                    </a:lnTo>
                    <a:lnTo>
                      <a:pt x="14" y="7"/>
                    </a:lnTo>
                    <a:lnTo>
                      <a:pt x="10" y="5"/>
                    </a:lnTo>
                    <a:lnTo>
                      <a:pt x="7" y="5"/>
                    </a:lnTo>
                    <a:lnTo>
                      <a:pt x="5" y="5"/>
                    </a:lnTo>
                    <a:lnTo>
                      <a:pt x="5" y="8"/>
                    </a:lnTo>
                    <a:lnTo>
                      <a:pt x="3" y="8"/>
                    </a:lnTo>
                    <a:lnTo>
                      <a:pt x="1" y="8"/>
                    </a:lnTo>
                    <a:lnTo>
                      <a:pt x="0" y="7"/>
                    </a:lnTo>
                    <a:lnTo>
                      <a:pt x="0" y="7"/>
                    </a:lnTo>
                    <a:lnTo>
                      <a:pt x="0" y="22"/>
                    </a:lnTo>
                    <a:lnTo>
                      <a:pt x="10" y="31"/>
                    </a:lnTo>
                    <a:lnTo>
                      <a:pt x="15" y="42"/>
                    </a:lnTo>
                    <a:lnTo>
                      <a:pt x="24" y="61"/>
                    </a:lnTo>
                    <a:lnTo>
                      <a:pt x="28" y="68"/>
                    </a:lnTo>
                    <a:lnTo>
                      <a:pt x="34" y="80"/>
                    </a:lnTo>
                    <a:lnTo>
                      <a:pt x="34" y="85"/>
                    </a:lnTo>
                    <a:lnTo>
                      <a:pt x="45" y="99"/>
                    </a:lnTo>
                    <a:lnTo>
                      <a:pt x="45" y="104"/>
                    </a:lnTo>
                    <a:lnTo>
                      <a:pt x="41" y="106"/>
                    </a:lnTo>
                    <a:lnTo>
                      <a:pt x="45" y="115"/>
                    </a:lnTo>
                    <a:lnTo>
                      <a:pt x="45" y="127"/>
                    </a:lnTo>
                    <a:lnTo>
                      <a:pt x="50" y="141"/>
                    </a:lnTo>
                    <a:lnTo>
                      <a:pt x="50" y="148"/>
                    </a:lnTo>
                    <a:lnTo>
                      <a:pt x="50" y="153"/>
                    </a:lnTo>
                    <a:lnTo>
                      <a:pt x="47" y="155"/>
                    </a:lnTo>
                    <a:lnTo>
                      <a:pt x="50" y="156"/>
                    </a:lnTo>
                    <a:lnTo>
                      <a:pt x="50" y="167"/>
                    </a:lnTo>
                    <a:lnTo>
                      <a:pt x="54" y="167"/>
                    </a:lnTo>
                    <a:lnTo>
                      <a:pt x="55" y="168"/>
                    </a:lnTo>
                    <a:lnTo>
                      <a:pt x="54" y="172"/>
                    </a:lnTo>
                    <a:lnTo>
                      <a:pt x="54" y="175"/>
                    </a:lnTo>
                    <a:lnTo>
                      <a:pt x="55" y="177"/>
                    </a:lnTo>
                    <a:lnTo>
                      <a:pt x="55" y="184"/>
                    </a:lnTo>
                    <a:lnTo>
                      <a:pt x="59" y="189"/>
                    </a:lnTo>
                    <a:lnTo>
                      <a:pt x="64" y="198"/>
                    </a:lnTo>
                    <a:lnTo>
                      <a:pt x="67" y="200"/>
                    </a:lnTo>
                    <a:lnTo>
                      <a:pt x="69" y="203"/>
                    </a:lnTo>
                    <a:lnTo>
                      <a:pt x="73" y="207"/>
                    </a:lnTo>
                    <a:lnTo>
                      <a:pt x="78" y="207"/>
                    </a:lnTo>
                    <a:lnTo>
                      <a:pt x="80" y="205"/>
                    </a:lnTo>
                    <a:lnTo>
                      <a:pt x="80" y="203"/>
                    </a:lnTo>
                    <a:lnTo>
                      <a:pt x="80" y="201"/>
                    </a:lnTo>
                    <a:lnTo>
                      <a:pt x="81" y="198"/>
                    </a:lnTo>
                    <a:lnTo>
                      <a:pt x="85" y="198"/>
                    </a:lnTo>
                    <a:lnTo>
                      <a:pt x="87" y="201"/>
                    </a:lnTo>
                    <a:lnTo>
                      <a:pt x="90" y="201"/>
                    </a:lnTo>
                    <a:lnTo>
                      <a:pt x="88" y="205"/>
                    </a:lnTo>
                    <a:lnTo>
                      <a:pt x="92" y="208"/>
                    </a:lnTo>
                    <a:lnTo>
                      <a:pt x="97" y="212"/>
                    </a:lnTo>
                    <a:lnTo>
                      <a:pt x="100" y="214"/>
                    </a:lnTo>
                    <a:lnTo>
                      <a:pt x="102" y="214"/>
                    </a:lnTo>
                    <a:lnTo>
                      <a:pt x="106" y="214"/>
                    </a:lnTo>
                    <a:lnTo>
                      <a:pt x="107" y="214"/>
                    </a:lnTo>
                    <a:lnTo>
                      <a:pt x="109" y="212"/>
                    </a:lnTo>
                    <a:lnTo>
                      <a:pt x="113" y="212"/>
                    </a:lnTo>
                    <a:lnTo>
                      <a:pt x="114" y="215"/>
                    </a:lnTo>
                    <a:lnTo>
                      <a:pt x="116" y="215"/>
                    </a:lnTo>
                    <a:lnTo>
                      <a:pt x="118" y="215"/>
                    </a:lnTo>
                    <a:lnTo>
                      <a:pt x="118" y="212"/>
                    </a:lnTo>
                    <a:lnTo>
                      <a:pt x="120" y="208"/>
                    </a:lnTo>
                    <a:lnTo>
                      <a:pt x="123" y="208"/>
                    </a:lnTo>
                    <a:lnTo>
                      <a:pt x="123" y="205"/>
                    </a:lnTo>
                    <a:lnTo>
                      <a:pt x="127" y="203"/>
                    </a:lnTo>
                    <a:lnTo>
                      <a:pt x="134" y="203"/>
                    </a:lnTo>
                    <a:lnTo>
                      <a:pt x="135" y="203"/>
                    </a:lnTo>
                    <a:lnTo>
                      <a:pt x="137" y="141"/>
                    </a:lnTo>
                    <a:lnTo>
                      <a:pt x="137" y="141"/>
                    </a:lnTo>
                    <a:lnTo>
                      <a:pt x="137" y="141"/>
                    </a:lnTo>
                    <a:lnTo>
                      <a:pt x="137" y="141"/>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60" name="Freeform 151">
                <a:extLst>
                  <a:ext uri="{FF2B5EF4-FFF2-40B4-BE49-F238E27FC236}">
                    <a16:creationId xmlns:a16="http://schemas.microsoft.com/office/drawing/2014/main" id="{D2BABB73-CE47-EE31-FC79-308B510B5382}"/>
                  </a:ext>
                </a:extLst>
              </p:cNvPr>
              <p:cNvSpPr>
                <a:spLocks noEditPoints="1"/>
              </p:cNvSpPr>
              <p:nvPr/>
            </p:nvSpPr>
            <p:spPr bwMode="auto">
              <a:xfrm>
                <a:off x="5607020" y="4592634"/>
                <a:ext cx="201612" cy="385763"/>
              </a:xfrm>
              <a:custGeom>
                <a:avLst/>
                <a:gdLst/>
                <a:ahLst/>
                <a:cxnLst>
                  <a:cxn ang="0">
                    <a:pos x="37" y="240"/>
                  </a:cxn>
                  <a:cxn ang="0">
                    <a:pos x="59" y="233"/>
                  </a:cxn>
                  <a:cxn ang="0">
                    <a:pos x="66" y="221"/>
                  </a:cxn>
                  <a:cxn ang="0">
                    <a:pos x="70" y="208"/>
                  </a:cxn>
                  <a:cxn ang="0">
                    <a:pos x="73" y="200"/>
                  </a:cxn>
                  <a:cxn ang="0">
                    <a:pos x="84" y="175"/>
                  </a:cxn>
                  <a:cxn ang="0">
                    <a:pos x="96" y="141"/>
                  </a:cxn>
                  <a:cxn ang="0">
                    <a:pos x="105" y="122"/>
                  </a:cxn>
                  <a:cxn ang="0">
                    <a:pos x="112" y="99"/>
                  </a:cxn>
                  <a:cxn ang="0">
                    <a:pos x="113" y="83"/>
                  </a:cxn>
                  <a:cxn ang="0">
                    <a:pos x="117" y="71"/>
                  </a:cxn>
                  <a:cxn ang="0">
                    <a:pos x="117" y="62"/>
                  </a:cxn>
                  <a:cxn ang="0">
                    <a:pos x="124" y="71"/>
                  </a:cxn>
                  <a:cxn ang="0">
                    <a:pos x="126" y="62"/>
                  </a:cxn>
                  <a:cxn ang="0">
                    <a:pos x="122" y="49"/>
                  </a:cxn>
                  <a:cxn ang="0">
                    <a:pos x="124" y="36"/>
                  </a:cxn>
                  <a:cxn ang="0">
                    <a:pos x="119" y="14"/>
                  </a:cxn>
                  <a:cxn ang="0">
                    <a:pos x="113" y="9"/>
                  </a:cxn>
                  <a:cxn ang="0">
                    <a:pos x="110" y="7"/>
                  </a:cxn>
                  <a:cxn ang="0">
                    <a:pos x="105" y="12"/>
                  </a:cxn>
                  <a:cxn ang="0">
                    <a:pos x="103" y="19"/>
                  </a:cxn>
                  <a:cxn ang="0">
                    <a:pos x="96" y="29"/>
                  </a:cxn>
                  <a:cxn ang="0">
                    <a:pos x="92" y="29"/>
                  </a:cxn>
                  <a:cxn ang="0">
                    <a:pos x="91" y="40"/>
                  </a:cxn>
                  <a:cxn ang="0">
                    <a:pos x="86" y="40"/>
                  </a:cxn>
                  <a:cxn ang="0">
                    <a:pos x="89" y="49"/>
                  </a:cxn>
                  <a:cxn ang="0">
                    <a:pos x="79" y="54"/>
                  </a:cxn>
                  <a:cxn ang="0">
                    <a:pos x="77" y="50"/>
                  </a:cxn>
                  <a:cxn ang="0">
                    <a:pos x="73" y="59"/>
                  </a:cxn>
                  <a:cxn ang="0">
                    <a:pos x="72" y="62"/>
                  </a:cxn>
                  <a:cxn ang="0">
                    <a:pos x="70" y="57"/>
                  </a:cxn>
                  <a:cxn ang="0">
                    <a:pos x="61" y="71"/>
                  </a:cxn>
                  <a:cxn ang="0">
                    <a:pos x="56" y="66"/>
                  </a:cxn>
                  <a:cxn ang="0">
                    <a:pos x="47" y="68"/>
                  </a:cxn>
                  <a:cxn ang="0">
                    <a:pos x="46" y="71"/>
                  </a:cxn>
                  <a:cxn ang="0">
                    <a:pos x="33" y="75"/>
                  </a:cxn>
                  <a:cxn ang="0">
                    <a:pos x="25" y="76"/>
                  </a:cxn>
                  <a:cxn ang="0">
                    <a:pos x="18" y="95"/>
                  </a:cxn>
                  <a:cxn ang="0">
                    <a:pos x="20" y="109"/>
                  </a:cxn>
                  <a:cxn ang="0">
                    <a:pos x="25" y="129"/>
                  </a:cxn>
                  <a:cxn ang="0">
                    <a:pos x="21" y="141"/>
                  </a:cxn>
                  <a:cxn ang="0">
                    <a:pos x="16" y="153"/>
                  </a:cxn>
                  <a:cxn ang="0">
                    <a:pos x="6" y="165"/>
                  </a:cxn>
                  <a:cxn ang="0">
                    <a:pos x="2" y="181"/>
                  </a:cxn>
                  <a:cxn ang="0">
                    <a:pos x="6" y="196"/>
                  </a:cxn>
                  <a:cxn ang="0">
                    <a:pos x="11" y="203"/>
                  </a:cxn>
                  <a:cxn ang="0">
                    <a:pos x="6" y="214"/>
                  </a:cxn>
                  <a:cxn ang="0">
                    <a:pos x="7" y="228"/>
                  </a:cxn>
                  <a:cxn ang="0">
                    <a:pos x="16" y="235"/>
                  </a:cxn>
                  <a:cxn ang="0">
                    <a:pos x="25" y="240"/>
                  </a:cxn>
                  <a:cxn ang="0">
                    <a:pos x="28" y="243"/>
                  </a:cxn>
                  <a:cxn ang="0">
                    <a:pos x="99" y="17"/>
                  </a:cxn>
                  <a:cxn ang="0">
                    <a:pos x="99" y="17"/>
                  </a:cxn>
                  <a:cxn ang="0">
                    <a:pos x="99" y="22"/>
                  </a:cxn>
                  <a:cxn ang="0">
                    <a:pos x="99" y="22"/>
                  </a:cxn>
                  <a:cxn ang="0">
                    <a:pos x="94" y="21"/>
                  </a:cxn>
                  <a:cxn ang="0">
                    <a:pos x="94" y="24"/>
                  </a:cxn>
                  <a:cxn ang="0">
                    <a:pos x="94" y="22"/>
                  </a:cxn>
                  <a:cxn ang="0">
                    <a:pos x="117" y="87"/>
                  </a:cxn>
                  <a:cxn ang="0">
                    <a:pos x="119" y="85"/>
                  </a:cxn>
                  <a:cxn ang="0">
                    <a:pos x="117" y="90"/>
                  </a:cxn>
                </a:cxnLst>
                <a:rect l="0" t="0" r="r" b="b"/>
                <a:pathLst>
                  <a:path w="127" h="243">
                    <a:moveTo>
                      <a:pt x="28" y="243"/>
                    </a:moveTo>
                    <a:lnTo>
                      <a:pt x="28" y="242"/>
                    </a:lnTo>
                    <a:lnTo>
                      <a:pt x="33" y="242"/>
                    </a:lnTo>
                    <a:lnTo>
                      <a:pt x="37" y="240"/>
                    </a:lnTo>
                    <a:lnTo>
                      <a:pt x="39" y="236"/>
                    </a:lnTo>
                    <a:lnTo>
                      <a:pt x="51" y="235"/>
                    </a:lnTo>
                    <a:lnTo>
                      <a:pt x="54" y="235"/>
                    </a:lnTo>
                    <a:lnTo>
                      <a:pt x="59" y="233"/>
                    </a:lnTo>
                    <a:lnTo>
                      <a:pt x="59" y="231"/>
                    </a:lnTo>
                    <a:lnTo>
                      <a:pt x="63" y="231"/>
                    </a:lnTo>
                    <a:lnTo>
                      <a:pt x="65" y="226"/>
                    </a:lnTo>
                    <a:lnTo>
                      <a:pt x="66" y="221"/>
                    </a:lnTo>
                    <a:lnTo>
                      <a:pt x="68" y="217"/>
                    </a:lnTo>
                    <a:lnTo>
                      <a:pt x="72" y="215"/>
                    </a:lnTo>
                    <a:lnTo>
                      <a:pt x="70" y="210"/>
                    </a:lnTo>
                    <a:lnTo>
                      <a:pt x="70" y="208"/>
                    </a:lnTo>
                    <a:lnTo>
                      <a:pt x="72" y="207"/>
                    </a:lnTo>
                    <a:lnTo>
                      <a:pt x="73" y="203"/>
                    </a:lnTo>
                    <a:lnTo>
                      <a:pt x="73" y="200"/>
                    </a:lnTo>
                    <a:lnTo>
                      <a:pt x="73" y="200"/>
                    </a:lnTo>
                    <a:lnTo>
                      <a:pt x="79" y="196"/>
                    </a:lnTo>
                    <a:lnTo>
                      <a:pt x="79" y="184"/>
                    </a:lnTo>
                    <a:lnTo>
                      <a:pt x="82" y="177"/>
                    </a:lnTo>
                    <a:lnTo>
                      <a:pt x="84" y="175"/>
                    </a:lnTo>
                    <a:lnTo>
                      <a:pt x="86" y="168"/>
                    </a:lnTo>
                    <a:lnTo>
                      <a:pt x="91" y="160"/>
                    </a:lnTo>
                    <a:lnTo>
                      <a:pt x="94" y="146"/>
                    </a:lnTo>
                    <a:lnTo>
                      <a:pt x="96" y="141"/>
                    </a:lnTo>
                    <a:lnTo>
                      <a:pt x="96" y="135"/>
                    </a:lnTo>
                    <a:lnTo>
                      <a:pt x="99" y="129"/>
                    </a:lnTo>
                    <a:lnTo>
                      <a:pt x="101" y="127"/>
                    </a:lnTo>
                    <a:lnTo>
                      <a:pt x="105" y="122"/>
                    </a:lnTo>
                    <a:lnTo>
                      <a:pt x="106" y="111"/>
                    </a:lnTo>
                    <a:lnTo>
                      <a:pt x="108" y="104"/>
                    </a:lnTo>
                    <a:lnTo>
                      <a:pt x="110" y="102"/>
                    </a:lnTo>
                    <a:lnTo>
                      <a:pt x="112" y="99"/>
                    </a:lnTo>
                    <a:lnTo>
                      <a:pt x="110" y="94"/>
                    </a:lnTo>
                    <a:lnTo>
                      <a:pt x="112" y="90"/>
                    </a:lnTo>
                    <a:lnTo>
                      <a:pt x="113" y="85"/>
                    </a:lnTo>
                    <a:lnTo>
                      <a:pt x="113" y="83"/>
                    </a:lnTo>
                    <a:lnTo>
                      <a:pt x="117" y="80"/>
                    </a:lnTo>
                    <a:lnTo>
                      <a:pt x="117" y="76"/>
                    </a:lnTo>
                    <a:lnTo>
                      <a:pt x="113" y="75"/>
                    </a:lnTo>
                    <a:lnTo>
                      <a:pt x="117" y="71"/>
                    </a:lnTo>
                    <a:lnTo>
                      <a:pt x="113" y="68"/>
                    </a:lnTo>
                    <a:lnTo>
                      <a:pt x="113" y="68"/>
                    </a:lnTo>
                    <a:lnTo>
                      <a:pt x="113" y="62"/>
                    </a:lnTo>
                    <a:lnTo>
                      <a:pt x="117" y="62"/>
                    </a:lnTo>
                    <a:lnTo>
                      <a:pt x="117" y="62"/>
                    </a:lnTo>
                    <a:lnTo>
                      <a:pt x="117" y="68"/>
                    </a:lnTo>
                    <a:lnTo>
                      <a:pt x="120" y="71"/>
                    </a:lnTo>
                    <a:lnTo>
                      <a:pt x="124" y="71"/>
                    </a:lnTo>
                    <a:lnTo>
                      <a:pt x="124" y="68"/>
                    </a:lnTo>
                    <a:lnTo>
                      <a:pt x="124" y="66"/>
                    </a:lnTo>
                    <a:lnTo>
                      <a:pt x="126" y="66"/>
                    </a:lnTo>
                    <a:lnTo>
                      <a:pt x="126" y="62"/>
                    </a:lnTo>
                    <a:lnTo>
                      <a:pt x="127" y="59"/>
                    </a:lnTo>
                    <a:lnTo>
                      <a:pt x="127" y="57"/>
                    </a:lnTo>
                    <a:lnTo>
                      <a:pt x="124" y="52"/>
                    </a:lnTo>
                    <a:lnTo>
                      <a:pt x="122" y="49"/>
                    </a:lnTo>
                    <a:lnTo>
                      <a:pt x="124" y="47"/>
                    </a:lnTo>
                    <a:lnTo>
                      <a:pt x="124" y="43"/>
                    </a:lnTo>
                    <a:lnTo>
                      <a:pt x="122" y="40"/>
                    </a:lnTo>
                    <a:lnTo>
                      <a:pt x="124" y="36"/>
                    </a:lnTo>
                    <a:lnTo>
                      <a:pt x="124" y="29"/>
                    </a:lnTo>
                    <a:lnTo>
                      <a:pt x="120" y="26"/>
                    </a:lnTo>
                    <a:lnTo>
                      <a:pt x="120" y="17"/>
                    </a:lnTo>
                    <a:lnTo>
                      <a:pt x="119" y="14"/>
                    </a:lnTo>
                    <a:lnTo>
                      <a:pt x="119" y="17"/>
                    </a:lnTo>
                    <a:lnTo>
                      <a:pt x="117" y="12"/>
                    </a:lnTo>
                    <a:lnTo>
                      <a:pt x="113" y="9"/>
                    </a:lnTo>
                    <a:lnTo>
                      <a:pt x="113" y="9"/>
                    </a:lnTo>
                    <a:lnTo>
                      <a:pt x="113" y="3"/>
                    </a:lnTo>
                    <a:lnTo>
                      <a:pt x="113" y="0"/>
                    </a:lnTo>
                    <a:lnTo>
                      <a:pt x="108" y="5"/>
                    </a:lnTo>
                    <a:lnTo>
                      <a:pt x="110" y="7"/>
                    </a:lnTo>
                    <a:lnTo>
                      <a:pt x="106" y="9"/>
                    </a:lnTo>
                    <a:lnTo>
                      <a:pt x="103" y="7"/>
                    </a:lnTo>
                    <a:lnTo>
                      <a:pt x="101" y="7"/>
                    </a:lnTo>
                    <a:lnTo>
                      <a:pt x="105" y="12"/>
                    </a:lnTo>
                    <a:lnTo>
                      <a:pt x="105" y="12"/>
                    </a:lnTo>
                    <a:lnTo>
                      <a:pt x="106" y="14"/>
                    </a:lnTo>
                    <a:lnTo>
                      <a:pt x="106" y="17"/>
                    </a:lnTo>
                    <a:lnTo>
                      <a:pt x="103" y="19"/>
                    </a:lnTo>
                    <a:lnTo>
                      <a:pt x="103" y="24"/>
                    </a:lnTo>
                    <a:lnTo>
                      <a:pt x="101" y="28"/>
                    </a:lnTo>
                    <a:lnTo>
                      <a:pt x="99" y="26"/>
                    </a:lnTo>
                    <a:lnTo>
                      <a:pt x="96" y="29"/>
                    </a:lnTo>
                    <a:lnTo>
                      <a:pt x="96" y="31"/>
                    </a:lnTo>
                    <a:lnTo>
                      <a:pt x="94" y="35"/>
                    </a:lnTo>
                    <a:lnTo>
                      <a:pt x="92" y="31"/>
                    </a:lnTo>
                    <a:lnTo>
                      <a:pt x="92" y="29"/>
                    </a:lnTo>
                    <a:lnTo>
                      <a:pt x="91" y="29"/>
                    </a:lnTo>
                    <a:lnTo>
                      <a:pt x="87" y="31"/>
                    </a:lnTo>
                    <a:lnTo>
                      <a:pt x="87" y="35"/>
                    </a:lnTo>
                    <a:lnTo>
                      <a:pt x="91" y="40"/>
                    </a:lnTo>
                    <a:lnTo>
                      <a:pt x="92" y="40"/>
                    </a:lnTo>
                    <a:lnTo>
                      <a:pt x="91" y="40"/>
                    </a:lnTo>
                    <a:lnTo>
                      <a:pt x="89" y="40"/>
                    </a:lnTo>
                    <a:lnTo>
                      <a:pt x="86" y="40"/>
                    </a:lnTo>
                    <a:lnTo>
                      <a:pt x="86" y="43"/>
                    </a:lnTo>
                    <a:lnTo>
                      <a:pt x="89" y="45"/>
                    </a:lnTo>
                    <a:lnTo>
                      <a:pt x="91" y="47"/>
                    </a:lnTo>
                    <a:lnTo>
                      <a:pt x="89" y="49"/>
                    </a:lnTo>
                    <a:lnTo>
                      <a:pt x="87" y="47"/>
                    </a:lnTo>
                    <a:lnTo>
                      <a:pt x="84" y="49"/>
                    </a:lnTo>
                    <a:lnTo>
                      <a:pt x="84" y="50"/>
                    </a:lnTo>
                    <a:lnTo>
                      <a:pt x="79" y="54"/>
                    </a:lnTo>
                    <a:lnTo>
                      <a:pt x="79" y="50"/>
                    </a:lnTo>
                    <a:lnTo>
                      <a:pt x="79" y="50"/>
                    </a:lnTo>
                    <a:lnTo>
                      <a:pt x="79" y="47"/>
                    </a:lnTo>
                    <a:lnTo>
                      <a:pt x="77" y="50"/>
                    </a:lnTo>
                    <a:lnTo>
                      <a:pt x="79" y="52"/>
                    </a:lnTo>
                    <a:lnTo>
                      <a:pt x="77" y="54"/>
                    </a:lnTo>
                    <a:lnTo>
                      <a:pt x="73" y="55"/>
                    </a:lnTo>
                    <a:lnTo>
                      <a:pt x="73" y="59"/>
                    </a:lnTo>
                    <a:lnTo>
                      <a:pt x="77" y="59"/>
                    </a:lnTo>
                    <a:lnTo>
                      <a:pt x="77" y="62"/>
                    </a:lnTo>
                    <a:lnTo>
                      <a:pt x="73" y="62"/>
                    </a:lnTo>
                    <a:lnTo>
                      <a:pt x="72" y="62"/>
                    </a:lnTo>
                    <a:lnTo>
                      <a:pt x="72" y="62"/>
                    </a:lnTo>
                    <a:lnTo>
                      <a:pt x="70" y="62"/>
                    </a:lnTo>
                    <a:lnTo>
                      <a:pt x="72" y="59"/>
                    </a:lnTo>
                    <a:lnTo>
                      <a:pt x="70" y="57"/>
                    </a:lnTo>
                    <a:lnTo>
                      <a:pt x="63" y="62"/>
                    </a:lnTo>
                    <a:lnTo>
                      <a:pt x="63" y="68"/>
                    </a:lnTo>
                    <a:lnTo>
                      <a:pt x="63" y="71"/>
                    </a:lnTo>
                    <a:lnTo>
                      <a:pt x="61" y="71"/>
                    </a:lnTo>
                    <a:lnTo>
                      <a:pt x="59" y="71"/>
                    </a:lnTo>
                    <a:lnTo>
                      <a:pt x="59" y="71"/>
                    </a:lnTo>
                    <a:lnTo>
                      <a:pt x="59" y="66"/>
                    </a:lnTo>
                    <a:lnTo>
                      <a:pt x="56" y="66"/>
                    </a:lnTo>
                    <a:lnTo>
                      <a:pt x="54" y="68"/>
                    </a:lnTo>
                    <a:lnTo>
                      <a:pt x="49" y="68"/>
                    </a:lnTo>
                    <a:lnTo>
                      <a:pt x="49" y="68"/>
                    </a:lnTo>
                    <a:lnTo>
                      <a:pt x="47" y="68"/>
                    </a:lnTo>
                    <a:lnTo>
                      <a:pt x="47" y="71"/>
                    </a:lnTo>
                    <a:lnTo>
                      <a:pt x="46" y="71"/>
                    </a:lnTo>
                    <a:lnTo>
                      <a:pt x="46" y="73"/>
                    </a:lnTo>
                    <a:lnTo>
                      <a:pt x="46" y="71"/>
                    </a:lnTo>
                    <a:lnTo>
                      <a:pt x="42" y="68"/>
                    </a:lnTo>
                    <a:lnTo>
                      <a:pt x="42" y="71"/>
                    </a:lnTo>
                    <a:lnTo>
                      <a:pt x="39" y="68"/>
                    </a:lnTo>
                    <a:lnTo>
                      <a:pt x="33" y="75"/>
                    </a:lnTo>
                    <a:lnTo>
                      <a:pt x="32" y="75"/>
                    </a:lnTo>
                    <a:lnTo>
                      <a:pt x="30" y="75"/>
                    </a:lnTo>
                    <a:lnTo>
                      <a:pt x="28" y="75"/>
                    </a:lnTo>
                    <a:lnTo>
                      <a:pt x="25" y="76"/>
                    </a:lnTo>
                    <a:lnTo>
                      <a:pt x="28" y="82"/>
                    </a:lnTo>
                    <a:lnTo>
                      <a:pt x="21" y="90"/>
                    </a:lnTo>
                    <a:lnTo>
                      <a:pt x="21" y="90"/>
                    </a:lnTo>
                    <a:lnTo>
                      <a:pt x="18" y="95"/>
                    </a:lnTo>
                    <a:lnTo>
                      <a:pt x="18" y="99"/>
                    </a:lnTo>
                    <a:lnTo>
                      <a:pt x="20" y="101"/>
                    </a:lnTo>
                    <a:lnTo>
                      <a:pt x="18" y="104"/>
                    </a:lnTo>
                    <a:lnTo>
                      <a:pt x="20" y="109"/>
                    </a:lnTo>
                    <a:lnTo>
                      <a:pt x="20" y="115"/>
                    </a:lnTo>
                    <a:lnTo>
                      <a:pt x="25" y="122"/>
                    </a:lnTo>
                    <a:lnTo>
                      <a:pt x="21" y="125"/>
                    </a:lnTo>
                    <a:lnTo>
                      <a:pt x="25" y="129"/>
                    </a:lnTo>
                    <a:lnTo>
                      <a:pt x="25" y="130"/>
                    </a:lnTo>
                    <a:lnTo>
                      <a:pt x="25" y="132"/>
                    </a:lnTo>
                    <a:lnTo>
                      <a:pt x="25" y="134"/>
                    </a:lnTo>
                    <a:lnTo>
                      <a:pt x="21" y="141"/>
                    </a:lnTo>
                    <a:lnTo>
                      <a:pt x="20" y="146"/>
                    </a:lnTo>
                    <a:lnTo>
                      <a:pt x="20" y="149"/>
                    </a:lnTo>
                    <a:lnTo>
                      <a:pt x="16" y="149"/>
                    </a:lnTo>
                    <a:lnTo>
                      <a:pt x="16" y="153"/>
                    </a:lnTo>
                    <a:lnTo>
                      <a:pt x="13" y="155"/>
                    </a:lnTo>
                    <a:lnTo>
                      <a:pt x="13" y="162"/>
                    </a:lnTo>
                    <a:lnTo>
                      <a:pt x="11" y="163"/>
                    </a:lnTo>
                    <a:lnTo>
                      <a:pt x="6" y="165"/>
                    </a:lnTo>
                    <a:lnTo>
                      <a:pt x="6" y="167"/>
                    </a:lnTo>
                    <a:lnTo>
                      <a:pt x="6" y="172"/>
                    </a:lnTo>
                    <a:lnTo>
                      <a:pt x="2" y="175"/>
                    </a:lnTo>
                    <a:lnTo>
                      <a:pt x="2" y="181"/>
                    </a:lnTo>
                    <a:lnTo>
                      <a:pt x="0" y="182"/>
                    </a:lnTo>
                    <a:lnTo>
                      <a:pt x="2" y="184"/>
                    </a:lnTo>
                    <a:lnTo>
                      <a:pt x="2" y="191"/>
                    </a:lnTo>
                    <a:lnTo>
                      <a:pt x="6" y="196"/>
                    </a:lnTo>
                    <a:lnTo>
                      <a:pt x="6" y="200"/>
                    </a:lnTo>
                    <a:lnTo>
                      <a:pt x="6" y="203"/>
                    </a:lnTo>
                    <a:lnTo>
                      <a:pt x="7" y="203"/>
                    </a:lnTo>
                    <a:lnTo>
                      <a:pt x="11" y="203"/>
                    </a:lnTo>
                    <a:lnTo>
                      <a:pt x="7" y="203"/>
                    </a:lnTo>
                    <a:lnTo>
                      <a:pt x="6" y="205"/>
                    </a:lnTo>
                    <a:lnTo>
                      <a:pt x="6" y="208"/>
                    </a:lnTo>
                    <a:lnTo>
                      <a:pt x="6" y="214"/>
                    </a:lnTo>
                    <a:lnTo>
                      <a:pt x="6" y="222"/>
                    </a:lnTo>
                    <a:lnTo>
                      <a:pt x="7" y="222"/>
                    </a:lnTo>
                    <a:lnTo>
                      <a:pt x="7" y="226"/>
                    </a:lnTo>
                    <a:lnTo>
                      <a:pt x="7" y="228"/>
                    </a:lnTo>
                    <a:lnTo>
                      <a:pt x="11" y="231"/>
                    </a:lnTo>
                    <a:lnTo>
                      <a:pt x="11" y="231"/>
                    </a:lnTo>
                    <a:lnTo>
                      <a:pt x="13" y="233"/>
                    </a:lnTo>
                    <a:lnTo>
                      <a:pt x="16" y="235"/>
                    </a:lnTo>
                    <a:lnTo>
                      <a:pt x="18" y="235"/>
                    </a:lnTo>
                    <a:lnTo>
                      <a:pt x="20" y="236"/>
                    </a:lnTo>
                    <a:lnTo>
                      <a:pt x="21" y="236"/>
                    </a:lnTo>
                    <a:lnTo>
                      <a:pt x="25" y="240"/>
                    </a:lnTo>
                    <a:lnTo>
                      <a:pt x="25" y="242"/>
                    </a:lnTo>
                    <a:lnTo>
                      <a:pt x="28" y="242"/>
                    </a:lnTo>
                    <a:lnTo>
                      <a:pt x="28" y="243"/>
                    </a:lnTo>
                    <a:lnTo>
                      <a:pt x="28" y="243"/>
                    </a:lnTo>
                    <a:lnTo>
                      <a:pt x="28" y="243"/>
                    </a:lnTo>
                    <a:lnTo>
                      <a:pt x="28" y="243"/>
                    </a:lnTo>
                    <a:close/>
                    <a:moveTo>
                      <a:pt x="99" y="17"/>
                    </a:moveTo>
                    <a:lnTo>
                      <a:pt x="99" y="17"/>
                    </a:lnTo>
                    <a:lnTo>
                      <a:pt x="101" y="12"/>
                    </a:lnTo>
                    <a:lnTo>
                      <a:pt x="101" y="14"/>
                    </a:lnTo>
                    <a:lnTo>
                      <a:pt x="99" y="17"/>
                    </a:lnTo>
                    <a:lnTo>
                      <a:pt x="99" y="17"/>
                    </a:lnTo>
                    <a:lnTo>
                      <a:pt x="99" y="17"/>
                    </a:lnTo>
                    <a:lnTo>
                      <a:pt x="99" y="17"/>
                    </a:lnTo>
                    <a:close/>
                    <a:moveTo>
                      <a:pt x="99" y="22"/>
                    </a:moveTo>
                    <a:lnTo>
                      <a:pt x="99" y="22"/>
                    </a:lnTo>
                    <a:lnTo>
                      <a:pt x="99" y="24"/>
                    </a:lnTo>
                    <a:lnTo>
                      <a:pt x="99" y="24"/>
                    </a:lnTo>
                    <a:lnTo>
                      <a:pt x="99" y="22"/>
                    </a:lnTo>
                    <a:lnTo>
                      <a:pt x="99" y="22"/>
                    </a:lnTo>
                    <a:lnTo>
                      <a:pt x="99" y="22"/>
                    </a:lnTo>
                    <a:lnTo>
                      <a:pt x="99" y="22"/>
                    </a:lnTo>
                    <a:close/>
                    <a:moveTo>
                      <a:pt x="94" y="22"/>
                    </a:moveTo>
                    <a:lnTo>
                      <a:pt x="94" y="21"/>
                    </a:lnTo>
                    <a:lnTo>
                      <a:pt x="94" y="22"/>
                    </a:lnTo>
                    <a:lnTo>
                      <a:pt x="96" y="22"/>
                    </a:lnTo>
                    <a:lnTo>
                      <a:pt x="96" y="26"/>
                    </a:lnTo>
                    <a:lnTo>
                      <a:pt x="94" y="24"/>
                    </a:lnTo>
                    <a:lnTo>
                      <a:pt x="92" y="24"/>
                    </a:lnTo>
                    <a:lnTo>
                      <a:pt x="94" y="22"/>
                    </a:lnTo>
                    <a:lnTo>
                      <a:pt x="94" y="22"/>
                    </a:lnTo>
                    <a:lnTo>
                      <a:pt x="94" y="22"/>
                    </a:lnTo>
                    <a:lnTo>
                      <a:pt x="94" y="22"/>
                    </a:lnTo>
                    <a:close/>
                    <a:moveTo>
                      <a:pt x="117" y="90"/>
                    </a:moveTo>
                    <a:lnTo>
                      <a:pt x="117" y="89"/>
                    </a:lnTo>
                    <a:lnTo>
                      <a:pt x="117" y="87"/>
                    </a:lnTo>
                    <a:lnTo>
                      <a:pt x="117" y="85"/>
                    </a:lnTo>
                    <a:lnTo>
                      <a:pt x="117" y="85"/>
                    </a:lnTo>
                    <a:lnTo>
                      <a:pt x="119" y="83"/>
                    </a:lnTo>
                    <a:lnTo>
                      <a:pt x="119" y="85"/>
                    </a:lnTo>
                    <a:lnTo>
                      <a:pt x="117" y="89"/>
                    </a:lnTo>
                    <a:lnTo>
                      <a:pt x="117" y="90"/>
                    </a:lnTo>
                    <a:lnTo>
                      <a:pt x="117" y="90"/>
                    </a:lnTo>
                    <a:lnTo>
                      <a:pt x="117" y="9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61" name="Freeform 152">
                <a:extLst>
                  <a:ext uri="{FF2B5EF4-FFF2-40B4-BE49-F238E27FC236}">
                    <a16:creationId xmlns:a16="http://schemas.microsoft.com/office/drawing/2014/main" id="{3E1BD07B-15D2-EB45-E1B1-3AD3ABAC6E24}"/>
                  </a:ext>
                </a:extLst>
              </p:cNvPr>
              <p:cNvSpPr>
                <a:spLocks/>
              </p:cNvSpPr>
              <p:nvPr/>
            </p:nvSpPr>
            <p:spPr bwMode="auto">
              <a:xfrm>
                <a:off x="5265709" y="4552946"/>
                <a:ext cx="287336" cy="455613"/>
              </a:xfrm>
              <a:custGeom>
                <a:avLst/>
                <a:gdLst/>
                <a:ahLst/>
                <a:cxnLst>
                  <a:cxn ang="0">
                    <a:pos x="31" y="180"/>
                  </a:cxn>
                  <a:cxn ang="0">
                    <a:pos x="36" y="169"/>
                  </a:cxn>
                  <a:cxn ang="0">
                    <a:pos x="40" y="157"/>
                  </a:cxn>
                  <a:cxn ang="0">
                    <a:pos x="40" y="147"/>
                  </a:cxn>
                  <a:cxn ang="0">
                    <a:pos x="42" y="136"/>
                  </a:cxn>
                  <a:cxn ang="0">
                    <a:pos x="43" y="120"/>
                  </a:cxn>
                  <a:cxn ang="0">
                    <a:pos x="45" y="110"/>
                  </a:cxn>
                  <a:cxn ang="0">
                    <a:pos x="28" y="103"/>
                  </a:cxn>
                  <a:cxn ang="0">
                    <a:pos x="12" y="98"/>
                  </a:cxn>
                  <a:cxn ang="0">
                    <a:pos x="0" y="82"/>
                  </a:cxn>
                  <a:cxn ang="0">
                    <a:pos x="33" y="67"/>
                  </a:cxn>
                  <a:cxn ang="0">
                    <a:pos x="56" y="65"/>
                  </a:cxn>
                  <a:cxn ang="0">
                    <a:pos x="62" y="68"/>
                  </a:cxn>
                  <a:cxn ang="0">
                    <a:pos x="75" y="75"/>
                  </a:cxn>
                  <a:cxn ang="0">
                    <a:pos x="68" y="93"/>
                  </a:cxn>
                  <a:cxn ang="0">
                    <a:pos x="78" y="108"/>
                  </a:cxn>
                  <a:cxn ang="0">
                    <a:pos x="83" y="117"/>
                  </a:cxn>
                  <a:cxn ang="0">
                    <a:pos x="87" y="98"/>
                  </a:cxn>
                  <a:cxn ang="0">
                    <a:pos x="92" y="84"/>
                  </a:cxn>
                  <a:cxn ang="0">
                    <a:pos x="96" y="79"/>
                  </a:cxn>
                  <a:cxn ang="0">
                    <a:pos x="90" y="65"/>
                  </a:cxn>
                  <a:cxn ang="0">
                    <a:pos x="78" y="51"/>
                  </a:cxn>
                  <a:cxn ang="0">
                    <a:pos x="94" y="16"/>
                  </a:cxn>
                  <a:cxn ang="0">
                    <a:pos x="102" y="18"/>
                  </a:cxn>
                  <a:cxn ang="0">
                    <a:pos x="113" y="16"/>
                  </a:cxn>
                  <a:cxn ang="0">
                    <a:pos x="122" y="18"/>
                  </a:cxn>
                  <a:cxn ang="0">
                    <a:pos x="132" y="13"/>
                  </a:cxn>
                  <a:cxn ang="0">
                    <a:pos x="144" y="13"/>
                  </a:cxn>
                  <a:cxn ang="0">
                    <a:pos x="160" y="9"/>
                  </a:cxn>
                  <a:cxn ang="0">
                    <a:pos x="174" y="0"/>
                  </a:cxn>
                  <a:cxn ang="0">
                    <a:pos x="179" y="4"/>
                  </a:cxn>
                  <a:cxn ang="0">
                    <a:pos x="175" y="14"/>
                  </a:cxn>
                  <a:cxn ang="0">
                    <a:pos x="177" y="28"/>
                  </a:cxn>
                  <a:cxn ang="0">
                    <a:pos x="175" y="44"/>
                  </a:cxn>
                  <a:cxn ang="0">
                    <a:pos x="172" y="61"/>
                  </a:cxn>
                  <a:cxn ang="0">
                    <a:pos x="179" y="74"/>
                  </a:cxn>
                  <a:cxn ang="0">
                    <a:pos x="174" y="79"/>
                  </a:cxn>
                  <a:cxn ang="0">
                    <a:pos x="174" y="84"/>
                  </a:cxn>
                  <a:cxn ang="0">
                    <a:pos x="163" y="101"/>
                  </a:cxn>
                  <a:cxn ang="0">
                    <a:pos x="146" y="112"/>
                  </a:cxn>
                  <a:cxn ang="0">
                    <a:pos x="120" y="124"/>
                  </a:cxn>
                  <a:cxn ang="0">
                    <a:pos x="109" y="129"/>
                  </a:cxn>
                  <a:cxn ang="0">
                    <a:pos x="101" y="143"/>
                  </a:cxn>
                  <a:cxn ang="0">
                    <a:pos x="83" y="154"/>
                  </a:cxn>
                  <a:cxn ang="0">
                    <a:pos x="73" y="160"/>
                  </a:cxn>
                  <a:cxn ang="0">
                    <a:pos x="71" y="167"/>
                  </a:cxn>
                  <a:cxn ang="0">
                    <a:pos x="73" y="185"/>
                  </a:cxn>
                  <a:cxn ang="0">
                    <a:pos x="78" y="207"/>
                  </a:cxn>
                  <a:cxn ang="0">
                    <a:pos x="82" y="207"/>
                  </a:cxn>
                  <a:cxn ang="0">
                    <a:pos x="82" y="218"/>
                  </a:cxn>
                  <a:cxn ang="0">
                    <a:pos x="76" y="232"/>
                  </a:cxn>
                  <a:cxn ang="0">
                    <a:pos x="78" y="244"/>
                  </a:cxn>
                  <a:cxn ang="0">
                    <a:pos x="36" y="265"/>
                  </a:cxn>
                  <a:cxn ang="0">
                    <a:pos x="28" y="272"/>
                  </a:cxn>
                  <a:cxn ang="0">
                    <a:pos x="33" y="280"/>
                  </a:cxn>
                  <a:cxn ang="0">
                    <a:pos x="31" y="286"/>
                  </a:cxn>
                  <a:cxn ang="0">
                    <a:pos x="21" y="286"/>
                  </a:cxn>
                  <a:cxn ang="0">
                    <a:pos x="19" y="275"/>
                  </a:cxn>
                  <a:cxn ang="0">
                    <a:pos x="19" y="258"/>
                  </a:cxn>
                  <a:cxn ang="0">
                    <a:pos x="17" y="233"/>
                  </a:cxn>
                  <a:cxn ang="0">
                    <a:pos x="12" y="211"/>
                  </a:cxn>
                </a:cxnLst>
                <a:rect l="0" t="0" r="r" b="b"/>
                <a:pathLst>
                  <a:path w="181" h="287">
                    <a:moveTo>
                      <a:pt x="12" y="211"/>
                    </a:moveTo>
                    <a:lnTo>
                      <a:pt x="31" y="192"/>
                    </a:lnTo>
                    <a:lnTo>
                      <a:pt x="31" y="185"/>
                    </a:lnTo>
                    <a:lnTo>
                      <a:pt x="31" y="185"/>
                    </a:lnTo>
                    <a:lnTo>
                      <a:pt x="31" y="180"/>
                    </a:lnTo>
                    <a:lnTo>
                      <a:pt x="33" y="178"/>
                    </a:lnTo>
                    <a:lnTo>
                      <a:pt x="33" y="174"/>
                    </a:lnTo>
                    <a:lnTo>
                      <a:pt x="33" y="173"/>
                    </a:lnTo>
                    <a:lnTo>
                      <a:pt x="36" y="171"/>
                    </a:lnTo>
                    <a:lnTo>
                      <a:pt x="36" y="169"/>
                    </a:lnTo>
                    <a:lnTo>
                      <a:pt x="40" y="167"/>
                    </a:lnTo>
                    <a:lnTo>
                      <a:pt x="42" y="164"/>
                    </a:lnTo>
                    <a:lnTo>
                      <a:pt x="42" y="160"/>
                    </a:lnTo>
                    <a:lnTo>
                      <a:pt x="40" y="160"/>
                    </a:lnTo>
                    <a:lnTo>
                      <a:pt x="40" y="157"/>
                    </a:lnTo>
                    <a:lnTo>
                      <a:pt x="42" y="154"/>
                    </a:lnTo>
                    <a:lnTo>
                      <a:pt x="40" y="152"/>
                    </a:lnTo>
                    <a:lnTo>
                      <a:pt x="38" y="148"/>
                    </a:lnTo>
                    <a:lnTo>
                      <a:pt x="38" y="148"/>
                    </a:lnTo>
                    <a:lnTo>
                      <a:pt x="40" y="147"/>
                    </a:lnTo>
                    <a:lnTo>
                      <a:pt x="40" y="143"/>
                    </a:lnTo>
                    <a:lnTo>
                      <a:pt x="40" y="141"/>
                    </a:lnTo>
                    <a:lnTo>
                      <a:pt x="43" y="138"/>
                    </a:lnTo>
                    <a:lnTo>
                      <a:pt x="43" y="136"/>
                    </a:lnTo>
                    <a:lnTo>
                      <a:pt x="42" y="136"/>
                    </a:lnTo>
                    <a:lnTo>
                      <a:pt x="40" y="134"/>
                    </a:lnTo>
                    <a:lnTo>
                      <a:pt x="42" y="131"/>
                    </a:lnTo>
                    <a:lnTo>
                      <a:pt x="42" y="126"/>
                    </a:lnTo>
                    <a:lnTo>
                      <a:pt x="43" y="124"/>
                    </a:lnTo>
                    <a:lnTo>
                      <a:pt x="43" y="120"/>
                    </a:lnTo>
                    <a:lnTo>
                      <a:pt x="43" y="120"/>
                    </a:lnTo>
                    <a:lnTo>
                      <a:pt x="43" y="119"/>
                    </a:lnTo>
                    <a:lnTo>
                      <a:pt x="43" y="115"/>
                    </a:lnTo>
                    <a:lnTo>
                      <a:pt x="45" y="114"/>
                    </a:lnTo>
                    <a:lnTo>
                      <a:pt x="45" y="110"/>
                    </a:lnTo>
                    <a:lnTo>
                      <a:pt x="40" y="110"/>
                    </a:lnTo>
                    <a:lnTo>
                      <a:pt x="38" y="107"/>
                    </a:lnTo>
                    <a:lnTo>
                      <a:pt x="36" y="105"/>
                    </a:lnTo>
                    <a:lnTo>
                      <a:pt x="31" y="103"/>
                    </a:lnTo>
                    <a:lnTo>
                      <a:pt x="28" y="103"/>
                    </a:lnTo>
                    <a:lnTo>
                      <a:pt x="24" y="101"/>
                    </a:lnTo>
                    <a:lnTo>
                      <a:pt x="19" y="96"/>
                    </a:lnTo>
                    <a:lnTo>
                      <a:pt x="16" y="96"/>
                    </a:lnTo>
                    <a:lnTo>
                      <a:pt x="14" y="96"/>
                    </a:lnTo>
                    <a:lnTo>
                      <a:pt x="12" y="98"/>
                    </a:lnTo>
                    <a:lnTo>
                      <a:pt x="10" y="96"/>
                    </a:lnTo>
                    <a:lnTo>
                      <a:pt x="9" y="96"/>
                    </a:lnTo>
                    <a:lnTo>
                      <a:pt x="3" y="96"/>
                    </a:lnTo>
                    <a:lnTo>
                      <a:pt x="3" y="87"/>
                    </a:lnTo>
                    <a:lnTo>
                      <a:pt x="0" y="82"/>
                    </a:lnTo>
                    <a:lnTo>
                      <a:pt x="3" y="79"/>
                    </a:lnTo>
                    <a:lnTo>
                      <a:pt x="9" y="75"/>
                    </a:lnTo>
                    <a:lnTo>
                      <a:pt x="12" y="75"/>
                    </a:lnTo>
                    <a:lnTo>
                      <a:pt x="31" y="68"/>
                    </a:lnTo>
                    <a:lnTo>
                      <a:pt x="33" y="67"/>
                    </a:lnTo>
                    <a:lnTo>
                      <a:pt x="43" y="65"/>
                    </a:lnTo>
                    <a:lnTo>
                      <a:pt x="49" y="61"/>
                    </a:lnTo>
                    <a:lnTo>
                      <a:pt x="54" y="61"/>
                    </a:lnTo>
                    <a:lnTo>
                      <a:pt x="54" y="61"/>
                    </a:lnTo>
                    <a:lnTo>
                      <a:pt x="56" y="65"/>
                    </a:lnTo>
                    <a:lnTo>
                      <a:pt x="56" y="65"/>
                    </a:lnTo>
                    <a:lnTo>
                      <a:pt x="56" y="68"/>
                    </a:lnTo>
                    <a:lnTo>
                      <a:pt x="59" y="70"/>
                    </a:lnTo>
                    <a:lnTo>
                      <a:pt x="59" y="68"/>
                    </a:lnTo>
                    <a:lnTo>
                      <a:pt x="62" y="68"/>
                    </a:lnTo>
                    <a:lnTo>
                      <a:pt x="64" y="67"/>
                    </a:lnTo>
                    <a:lnTo>
                      <a:pt x="68" y="67"/>
                    </a:lnTo>
                    <a:lnTo>
                      <a:pt x="73" y="68"/>
                    </a:lnTo>
                    <a:lnTo>
                      <a:pt x="75" y="74"/>
                    </a:lnTo>
                    <a:lnTo>
                      <a:pt x="75" y="75"/>
                    </a:lnTo>
                    <a:lnTo>
                      <a:pt x="73" y="80"/>
                    </a:lnTo>
                    <a:lnTo>
                      <a:pt x="69" y="84"/>
                    </a:lnTo>
                    <a:lnTo>
                      <a:pt x="69" y="89"/>
                    </a:lnTo>
                    <a:lnTo>
                      <a:pt x="66" y="91"/>
                    </a:lnTo>
                    <a:lnTo>
                      <a:pt x="68" y="93"/>
                    </a:lnTo>
                    <a:lnTo>
                      <a:pt x="68" y="98"/>
                    </a:lnTo>
                    <a:lnTo>
                      <a:pt x="69" y="101"/>
                    </a:lnTo>
                    <a:lnTo>
                      <a:pt x="71" y="103"/>
                    </a:lnTo>
                    <a:lnTo>
                      <a:pt x="75" y="107"/>
                    </a:lnTo>
                    <a:lnTo>
                      <a:pt x="78" y="108"/>
                    </a:lnTo>
                    <a:lnTo>
                      <a:pt x="78" y="110"/>
                    </a:lnTo>
                    <a:lnTo>
                      <a:pt x="82" y="114"/>
                    </a:lnTo>
                    <a:lnTo>
                      <a:pt x="78" y="115"/>
                    </a:lnTo>
                    <a:lnTo>
                      <a:pt x="82" y="117"/>
                    </a:lnTo>
                    <a:lnTo>
                      <a:pt x="83" y="117"/>
                    </a:lnTo>
                    <a:lnTo>
                      <a:pt x="83" y="114"/>
                    </a:lnTo>
                    <a:lnTo>
                      <a:pt x="83" y="108"/>
                    </a:lnTo>
                    <a:lnTo>
                      <a:pt x="87" y="107"/>
                    </a:lnTo>
                    <a:lnTo>
                      <a:pt x="87" y="103"/>
                    </a:lnTo>
                    <a:lnTo>
                      <a:pt x="87" y="98"/>
                    </a:lnTo>
                    <a:lnTo>
                      <a:pt x="90" y="96"/>
                    </a:lnTo>
                    <a:lnTo>
                      <a:pt x="94" y="96"/>
                    </a:lnTo>
                    <a:lnTo>
                      <a:pt x="94" y="93"/>
                    </a:lnTo>
                    <a:lnTo>
                      <a:pt x="94" y="87"/>
                    </a:lnTo>
                    <a:lnTo>
                      <a:pt x="92" y="84"/>
                    </a:lnTo>
                    <a:lnTo>
                      <a:pt x="94" y="82"/>
                    </a:lnTo>
                    <a:lnTo>
                      <a:pt x="92" y="82"/>
                    </a:lnTo>
                    <a:lnTo>
                      <a:pt x="92" y="80"/>
                    </a:lnTo>
                    <a:lnTo>
                      <a:pt x="96" y="80"/>
                    </a:lnTo>
                    <a:lnTo>
                      <a:pt x="96" y="79"/>
                    </a:lnTo>
                    <a:lnTo>
                      <a:pt x="97" y="77"/>
                    </a:lnTo>
                    <a:lnTo>
                      <a:pt x="97" y="75"/>
                    </a:lnTo>
                    <a:lnTo>
                      <a:pt x="97" y="74"/>
                    </a:lnTo>
                    <a:lnTo>
                      <a:pt x="96" y="68"/>
                    </a:lnTo>
                    <a:lnTo>
                      <a:pt x="90" y="65"/>
                    </a:lnTo>
                    <a:lnTo>
                      <a:pt x="90" y="61"/>
                    </a:lnTo>
                    <a:lnTo>
                      <a:pt x="83" y="56"/>
                    </a:lnTo>
                    <a:lnTo>
                      <a:pt x="82" y="54"/>
                    </a:lnTo>
                    <a:lnTo>
                      <a:pt x="82" y="53"/>
                    </a:lnTo>
                    <a:lnTo>
                      <a:pt x="78" y="51"/>
                    </a:lnTo>
                    <a:lnTo>
                      <a:pt x="73" y="47"/>
                    </a:lnTo>
                    <a:lnTo>
                      <a:pt x="71" y="32"/>
                    </a:lnTo>
                    <a:lnTo>
                      <a:pt x="75" y="16"/>
                    </a:lnTo>
                    <a:lnTo>
                      <a:pt x="90" y="16"/>
                    </a:lnTo>
                    <a:lnTo>
                      <a:pt x="94" y="16"/>
                    </a:lnTo>
                    <a:lnTo>
                      <a:pt x="94" y="14"/>
                    </a:lnTo>
                    <a:lnTo>
                      <a:pt x="97" y="14"/>
                    </a:lnTo>
                    <a:lnTo>
                      <a:pt x="97" y="14"/>
                    </a:lnTo>
                    <a:lnTo>
                      <a:pt x="99" y="16"/>
                    </a:lnTo>
                    <a:lnTo>
                      <a:pt x="102" y="18"/>
                    </a:lnTo>
                    <a:lnTo>
                      <a:pt x="104" y="18"/>
                    </a:lnTo>
                    <a:lnTo>
                      <a:pt x="106" y="20"/>
                    </a:lnTo>
                    <a:lnTo>
                      <a:pt x="106" y="21"/>
                    </a:lnTo>
                    <a:lnTo>
                      <a:pt x="109" y="20"/>
                    </a:lnTo>
                    <a:lnTo>
                      <a:pt x="113" y="16"/>
                    </a:lnTo>
                    <a:lnTo>
                      <a:pt x="115" y="16"/>
                    </a:lnTo>
                    <a:lnTo>
                      <a:pt x="118" y="14"/>
                    </a:lnTo>
                    <a:lnTo>
                      <a:pt x="118" y="16"/>
                    </a:lnTo>
                    <a:lnTo>
                      <a:pt x="118" y="18"/>
                    </a:lnTo>
                    <a:lnTo>
                      <a:pt x="122" y="18"/>
                    </a:lnTo>
                    <a:lnTo>
                      <a:pt x="123" y="20"/>
                    </a:lnTo>
                    <a:lnTo>
                      <a:pt x="127" y="18"/>
                    </a:lnTo>
                    <a:lnTo>
                      <a:pt x="132" y="18"/>
                    </a:lnTo>
                    <a:lnTo>
                      <a:pt x="132" y="14"/>
                    </a:lnTo>
                    <a:lnTo>
                      <a:pt x="132" y="13"/>
                    </a:lnTo>
                    <a:lnTo>
                      <a:pt x="132" y="11"/>
                    </a:lnTo>
                    <a:lnTo>
                      <a:pt x="137" y="13"/>
                    </a:lnTo>
                    <a:lnTo>
                      <a:pt x="141" y="11"/>
                    </a:lnTo>
                    <a:lnTo>
                      <a:pt x="141" y="13"/>
                    </a:lnTo>
                    <a:lnTo>
                      <a:pt x="144" y="13"/>
                    </a:lnTo>
                    <a:lnTo>
                      <a:pt x="146" y="11"/>
                    </a:lnTo>
                    <a:lnTo>
                      <a:pt x="153" y="9"/>
                    </a:lnTo>
                    <a:lnTo>
                      <a:pt x="155" y="11"/>
                    </a:lnTo>
                    <a:lnTo>
                      <a:pt x="158" y="9"/>
                    </a:lnTo>
                    <a:lnTo>
                      <a:pt x="160" y="9"/>
                    </a:lnTo>
                    <a:lnTo>
                      <a:pt x="163" y="9"/>
                    </a:lnTo>
                    <a:lnTo>
                      <a:pt x="165" y="6"/>
                    </a:lnTo>
                    <a:lnTo>
                      <a:pt x="168" y="6"/>
                    </a:lnTo>
                    <a:lnTo>
                      <a:pt x="170" y="4"/>
                    </a:lnTo>
                    <a:lnTo>
                      <a:pt x="174" y="0"/>
                    </a:lnTo>
                    <a:lnTo>
                      <a:pt x="175" y="0"/>
                    </a:lnTo>
                    <a:lnTo>
                      <a:pt x="177" y="0"/>
                    </a:lnTo>
                    <a:lnTo>
                      <a:pt x="179" y="0"/>
                    </a:lnTo>
                    <a:lnTo>
                      <a:pt x="181" y="0"/>
                    </a:lnTo>
                    <a:lnTo>
                      <a:pt x="179" y="4"/>
                    </a:lnTo>
                    <a:lnTo>
                      <a:pt x="179" y="6"/>
                    </a:lnTo>
                    <a:lnTo>
                      <a:pt x="179" y="6"/>
                    </a:lnTo>
                    <a:lnTo>
                      <a:pt x="175" y="11"/>
                    </a:lnTo>
                    <a:lnTo>
                      <a:pt x="175" y="13"/>
                    </a:lnTo>
                    <a:lnTo>
                      <a:pt x="175" y="14"/>
                    </a:lnTo>
                    <a:lnTo>
                      <a:pt x="175" y="16"/>
                    </a:lnTo>
                    <a:lnTo>
                      <a:pt x="175" y="18"/>
                    </a:lnTo>
                    <a:lnTo>
                      <a:pt x="175" y="23"/>
                    </a:lnTo>
                    <a:lnTo>
                      <a:pt x="177" y="28"/>
                    </a:lnTo>
                    <a:lnTo>
                      <a:pt x="177" y="28"/>
                    </a:lnTo>
                    <a:lnTo>
                      <a:pt x="177" y="34"/>
                    </a:lnTo>
                    <a:lnTo>
                      <a:pt x="177" y="34"/>
                    </a:lnTo>
                    <a:lnTo>
                      <a:pt x="177" y="37"/>
                    </a:lnTo>
                    <a:lnTo>
                      <a:pt x="175" y="39"/>
                    </a:lnTo>
                    <a:lnTo>
                      <a:pt x="175" y="44"/>
                    </a:lnTo>
                    <a:lnTo>
                      <a:pt x="175" y="53"/>
                    </a:lnTo>
                    <a:lnTo>
                      <a:pt x="174" y="53"/>
                    </a:lnTo>
                    <a:lnTo>
                      <a:pt x="175" y="54"/>
                    </a:lnTo>
                    <a:lnTo>
                      <a:pt x="175" y="61"/>
                    </a:lnTo>
                    <a:lnTo>
                      <a:pt x="172" y="61"/>
                    </a:lnTo>
                    <a:lnTo>
                      <a:pt x="172" y="65"/>
                    </a:lnTo>
                    <a:lnTo>
                      <a:pt x="174" y="65"/>
                    </a:lnTo>
                    <a:lnTo>
                      <a:pt x="177" y="65"/>
                    </a:lnTo>
                    <a:lnTo>
                      <a:pt x="177" y="65"/>
                    </a:lnTo>
                    <a:lnTo>
                      <a:pt x="179" y="74"/>
                    </a:lnTo>
                    <a:lnTo>
                      <a:pt x="177" y="74"/>
                    </a:lnTo>
                    <a:lnTo>
                      <a:pt x="175" y="75"/>
                    </a:lnTo>
                    <a:lnTo>
                      <a:pt x="175" y="77"/>
                    </a:lnTo>
                    <a:lnTo>
                      <a:pt x="175" y="79"/>
                    </a:lnTo>
                    <a:lnTo>
                      <a:pt x="174" y="79"/>
                    </a:lnTo>
                    <a:lnTo>
                      <a:pt x="170" y="82"/>
                    </a:lnTo>
                    <a:lnTo>
                      <a:pt x="172" y="82"/>
                    </a:lnTo>
                    <a:lnTo>
                      <a:pt x="172" y="82"/>
                    </a:lnTo>
                    <a:lnTo>
                      <a:pt x="175" y="82"/>
                    </a:lnTo>
                    <a:lnTo>
                      <a:pt x="174" y="84"/>
                    </a:lnTo>
                    <a:lnTo>
                      <a:pt x="172" y="87"/>
                    </a:lnTo>
                    <a:lnTo>
                      <a:pt x="170" y="89"/>
                    </a:lnTo>
                    <a:lnTo>
                      <a:pt x="168" y="93"/>
                    </a:lnTo>
                    <a:lnTo>
                      <a:pt x="168" y="96"/>
                    </a:lnTo>
                    <a:lnTo>
                      <a:pt x="163" y="101"/>
                    </a:lnTo>
                    <a:lnTo>
                      <a:pt x="160" y="101"/>
                    </a:lnTo>
                    <a:lnTo>
                      <a:pt x="160" y="103"/>
                    </a:lnTo>
                    <a:lnTo>
                      <a:pt x="149" y="110"/>
                    </a:lnTo>
                    <a:lnTo>
                      <a:pt x="148" y="110"/>
                    </a:lnTo>
                    <a:lnTo>
                      <a:pt x="146" y="112"/>
                    </a:lnTo>
                    <a:lnTo>
                      <a:pt x="137" y="119"/>
                    </a:lnTo>
                    <a:lnTo>
                      <a:pt x="132" y="117"/>
                    </a:lnTo>
                    <a:lnTo>
                      <a:pt x="132" y="119"/>
                    </a:lnTo>
                    <a:lnTo>
                      <a:pt x="127" y="120"/>
                    </a:lnTo>
                    <a:lnTo>
                      <a:pt x="120" y="124"/>
                    </a:lnTo>
                    <a:lnTo>
                      <a:pt x="118" y="124"/>
                    </a:lnTo>
                    <a:lnTo>
                      <a:pt x="118" y="126"/>
                    </a:lnTo>
                    <a:lnTo>
                      <a:pt x="113" y="131"/>
                    </a:lnTo>
                    <a:lnTo>
                      <a:pt x="113" y="131"/>
                    </a:lnTo>
                    <a:lnTo>
                      <a:pt x="109" y="129"/>
                    </a:lnTo>
                    <a:lnTo>
                      <a:pt x="109" y="134"/>
                    </a:lnTo>
                    <a:lnTo>
                      <a:pt x="109" y="134"/>
                    </a:lnTo>
                    <a:lnTo>
                      <a:pt x="108" y="136"/>
                    </a:lnTo>
                    <a:lnTo>
                      <a:pt x="101" y="141"/>
                    </a:lnTo>
                    <a:lnTo>
                      <a:pt x="101" y="143"/>
                    </a:lnTo>
                    <a:lnTo>
                      <a:pt x="99" y="145"/>
                    </a:lnTo>
                    <a:lnTo>
                      <a:pt x="97" y="145"/>
                    </a:lnTo>
                    <a:lnTo>
                      <a:pt x="97" y="148"/>
                    </a:lnTo>
                    <a:lnTo>
                      <a:pt x="92" y="148"/>
                    </a:lnTo>
                    <a:lnTo>
                      <a:pt x="83" y="154"/>
                    </a:lnTo>
                    <a:lnTo>
                      <a:pt x="83" y="157"/>
                    </a:lnTo>
                    <a:lnTo>
                      <a:pt x="82" y="160"/>
                    </a:lnTo>
                    <a:lnTo>
                      <a:pt x="78" y="160"/>
                    </a:lnTo>
                    <a:lnTo>
                      <a:pt x="76" y="162"/>
                    </a:lnTo>
                    <a:lnTo>
                      <a:pt x="73" y="160"/>
                    </a:lnTo>
                    <a:lnTo>
                      <a:pt x="71" y="160"/>
                    </a:lnTo>
                    <a:lnTo>
                      <a:pt x="71" y="160"/>
                    </a:lnTo>
                    <a:lnTo>
                      <a:pt x="73" y="164"/>
                    </a:lnTo>
                    <a:lnTo>
                      <a:pt x="73" y="166"/>
                    </a:lnTo>
                    <a:lnTo>
                      <a:pt x="71" y="167"/>
                    </a:lnTo>
                    <a:lnTo>
                      <a:pt x="71" y="171"/>
                    </a:lnTo>
                    <a:lnTo>
                      <a:pt x="69" y="173"/>
                    </a:lnTo>
                    <a:lnTo>
                      <a:pt x="75" y="180"/>
                    </a:lnTo>
                    <a:lnTo>
                      <a:pt x="75" y="183"/>
                    </a:lnTo>
                    <a:lnTo>
                      <a:pt x="73" y="185"/>
                    </a:lnTo>
                    <a:lnTo>
                      <a:pt x="75" y="185"/>
                    </a:lnTo>
                    <a:lnTo>
                      <a:pt x="76" y="188"/>
                    </a:lnTo>
                    <a:lnTo>
                      <a:pt x="76" y="192"/>
                    </a:lnTo>
                    <a:lnTo>
                      <a:pt x="78" y="195"/>
                    </a:lnTo>
                    <a:lnTo>
                      <a:pt x="78" y="207"/>
                    </a:lnTo>
                    <a:lnTo>
                      <a:pt x="78" y="211"/>
                    </a:lnTo>
                    <a:lnTo>
                      <a:pt x="78" y="211"/>
                    </a:lnTo>
                    <a:lnTo>
                      <a:pt x="78" y="207"/>
                    </a:lnTo>
                    <a:lnTo>
                      <a:pt x="82" y="202"/>
                    </a:lnTo>
                    <a:lnTo>
                      <a:pt x="82" y="207"/>
                    </a:lnTo>
                    <a:lnTo>
                      <a:pt x="82" y="207"/>
                    </a:lnTo>
                    <a:lnTo>
                      <a:pt x="82" y="211"/>
                    </a:lnTo>
                    <a:lnTo>
                      <a:pt x="82" y="213"/>
                    </a:lnTo>
                    <a:lnTo>
                      <a:pt x="82" y="216"/>
                    </a:lnTo>
                    <a:lnTo>
                      <a:pt x="82" y="218"/>
                    </a:lnTo>
                    <a:lnTo>
                      <a:pt x="78" y="225"/>
                    </a:lnTo>
                    <a:lnTo>
                      <a:pt x="78" y="227"/>
                    </a:lnTo>
                    <a:lnTo>
                      <a:pt x="78" y="228"/>
                    </a:lnTo>
                    <a:lnTo>
                      <a:pt x="78" y="232"/>
                    </a:lnTo>
                    <a:lnTo>
                      <a:pt x="76" y="232"/>
                    </a:lnTo>
                    <a:lnTo>
                      <a:pt x="78" y="235"/>
                    </a:lnTo>
                    <a:lnTo>
                      <a:pt x="78" y="233"/>
                    </a:lnTo>
                    <a:lnTo>
                      <a:pt x="82" y="235"/>
                    </a:lnTo>
                    <a:lnTo>
                      <a:pt x="78" y="239"/>
                    </a:lnTo>
                    <a:lnTo>
                      <a:pt x="78" y="244"/>
                    </a:lnTo>
                    <a:lnTo>
                      <a:pt x="71" y="249"/>
                    </a:lnTo>
                    <a:lnTo>
                      <a:pt x="59" y="254"/>
                    </a:lnTo>
                    <a:lnTo>
                      <a:pt x="45" y="258"/>
                    </a:lnTo>
                    <a:lnTo>
                      <a:pt x="38" y="263"/>
                    </a:lnTo>
                    <a:lnTo>
                      <a:pt x="36" y="265"/>
                    </a:lnTo>
                    <a:lnTo>
                      <a:pt x="33" y="267"/>
                    </a:lnTo>
                    <a:lnTo>
                      <a:pt x="31" y="268"/>
                    </a:lnTo>
                    <a:lnTo>
                      <a:pt x="31" y="272"/>
                    </a:lnTo>
                    <a:lnTo>
                      <a:pt x="28" y="272"/>
                    </a:lnTo>
                    <a:lnTo>
                      <a:pt x="28" y="272"/>
                    </a:lnTo>
                    <a:lnTo>
                      <a:pt x="28" y="275"/>
                    </a:lnTo>
                    <a:lnTo>
                      <a:pt x="28" y="277"/>
                    </a:lnTo>
                    <a:lnTo>
                      <a:pt x="28" y="280"/>
                    </a:lnTo>
                    <a:lnTo>
                      <a:pt x="31" y="280"/>
                    </a:lnTo>
                    <a:lnTo>
                      <a:pt x="33" y="280"/>
                    </a:lnTo>
                    <a:lnTo>
                      <a:pt x="33" y="275"/>
                    </a:lnTo>
                    <a:lnTo>
                      <a:pt x="36" y="275"/>
                    </a:lnTo>
                    <a:lnTo>
                      <a:pt x="36" y="277"/>
                    </a:lnTo>
                    <a:lnTo>
                      <a:pt x="33" y="282"/>
                    </a:lnTo>
                    <a:lnTo>
                      <a:pt x="31" y="286"/>
                    </a:lnTo>
                    <a:lnTo>
                      <a:pt x="31" y="287"/>
                    </a:lnTo>
                    <a:lnTo>
                      <a:pt x="28" y="287"/>
                    </a:lnTo>
                    <a:lnTo>
                      <a:pt x="24" y="287"/>
                    </a:lnTo>
                    <a:lnTo>
                      <a:pt x="23" y="287"/>
                    </a:lnTo>
                    <a:lnTo>
                      <a:pt x="21" y="286"/>
                    </a:lnTo>
                    <a:lnTo>
                      <a:pt x="23" y="282"/>
                    </a:lnTo>
                    <a:lnTo>
                      <a:pt x="23" y="280"/>
                    </a:lnTo>
                    <a:lnTo>
                      <a:pt x="23" y="280"/>
                    </a:lnTo>
                    <a:lnTo>
                      <a:pt x="21" y="277"/>
                    </a:lnTo>
                    <a:lnTo>
                      <a:pt x="19" y="275"/>
                    </a:lnTo>
                    <a:lnTo>
                      <a:pt x="17" y="275"/>
                    </a:lnTo>
                    <a:lnTo>
                      <a:pt x="17" y="275"/>
                    </a:lnTo>
                    <a:lnTo>
                      <a:pt x="17" y="268"/>
                    </a:lnTo>
                    <a:lnTo>
                      <a:pt x="17" y="263"/>
                    </a:lnTo>
                    <a:lnTo>
                      <a:pt x="19" y="258"/>
                    </a:lnTo>
                    <a:lnTo>
                      <a:pt x="19" y="244"/>
                    </a:lnTo>
                    <a:lnTo>
                      <a:pt x="17" y="240"/>
                    </a:lnTo>
                    <a:lnTo>
                      <a:pt x="17" y="237"/>
                    </a:lnTo>
                    <a:lnTo>
                      <a:pt x="17" y="233"/>
                    </a:lnTo>
                    <a:lnTo>
                      <a:pt x="17" y="233"/>
                    </a:lnTo>
                    <a:lnTo>
                      <a:pt x="17" y="225"/>
                    </a:lnTo>
                    <a:lnTo>
                      <a:pt x="16" y="220"/>
                    </a:lnTo>
                    <a:lnTo>
                      <a:pt x="14" y="216"/>
                    </a:lnTo>
                    <a:lnTo>
                      <a:pt x="12" y="213"/>
                    </a:lnTo>
                    <a:lnTo>
                      <a:pt x="12" y="211"/>
                    </a:lnTo>
                    <a:lnTo>
                      <a:pt x="12" y="211"/>
                    </a:lnTo>
                    <a:lnTo>
                      <a:pt x="12" y="211"/>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62" name="Freeform 153">
                <a:extLst>
                  <a:ext uri="{FF2B5EF4-FFF2-40B4-BE49-F238E27FC236}">
                    <a16:creationId xmlns:a16="http://schemas.microsoft.com/office/drawing/2014/main" id="{C241F172-EC48-D655-4991-98180AF3780E}"/>
                  </a:ext>
                </a:extLst>
              </p:cNvPr>
              <p:cNvSpPr>
                <a:spLocks/>
              </p:cNvSpPr>
              <p:nvPr/>
            </p:nvSpPr>
            <p:spPr bwMode="auto">
              <a:xfrm>
                <a:off x="5265709" y="4978397"/>
                <a:ext cx="38100" cy="39688"/>
              </a:xfrm>
              <a:custGeom>
                <a:avLst/>
                <a:gdLst/>
                <a:ahLst/>
                <a:cxnLst>
                  <a:cxn ang="0">
                    <a:pos x="21" y="7"/>
                  </a:cxn>
                  <a:cxn ang="0">
                    <a:pos x="21" y="7"/>
                  </a:cxn>
                  <a:cxn ang="0">
                    <a:pos x="21" y="7"/>
                  </a:cxn>
                  <a:cxn ang="0">
                    <a:pos x="23" y="9"/>
                  </a:cxn>
                  <a:cxn ang="0">
                    <a:pos x="24" y="11"/>
                  </a:cxn>
                  <a:cxn ang="0">
                    <a:pos x="24" y="12"/>
                  </a:cxn>
                  <a:cxn ang="0">
                    <a:pos x="24" y="14"/>
                  </a:cxn>
                  <a:cxn ang="0">
                    <a:pos x="23" y="16"/>
                  </a:cxn>
                  <a:cxn ang="0">
                    <a:pos x="24" y="19"/>
                  </a:cxn>
                  <a:cxn ang="0">
                    <a:pos x="23" y="19"/>
                  </a:cxn>
                  <a:cxn ang="0">
                    <a:pos x="21" y="19"/>
                  </a:cxn>
                  <a:cxn ang="0">
                    <a:pos x="21" y="21"/>
                  </a:cxn>
                  <a:cxn ang="0">
                    <a:pos x="21" y="25"/>
                  </a:cxn>
                  <a:cxn ang="0">
                    <a:pos x="17" y="25"/>
                  </a:cxn>
                  <a:cxn ang="0">
                    <a:pos x="12" y="25"/>
                  </a:cxn>
                  <a:cxn ang="0">
                    <a:pos x="7" y="23"/>
                  </a:cxn>
                  <a:cxn ang="0">
                    <a:pos x="3" y="19"/>
                  </a:cxn>
                  <a:cxn ang="0">
                    <a:pos x="3" y="16"/>
                  </a:cxn>
                  <a:cxn ang="0">
                    <a:pos x="0" y="16"/>
                  </a:cxn>
                  <a:cxn ang="0">
                    <a:pos x="3" y="12"/>
                  </a:cxn>
                  <a:cxn ang="0">
                    <a:pos x="7" y="5"/>
                  </a:cxn>
                  <a:cxn ang="0">
                    <a:pos x="7" y="2"/>
                  </a:cxn>
                  <a:cxn ang="0">
                    <a:pos x="10" y="0"/>
                  </a:cxn>
                  <a:cxn ang="0">
                    <a:pos x="16" y="4"/>
                  </a:cxn>
                  <a:cxn ang="0">
                    <a:pos x="17" y="5"/>
                  </a:cxn>
                  <a:cxn ang="0">
                    <a:pos x="21" y="7"/>
                  </a:cxn>
                  <a:cxn ang="0">
                    <a:pos x="21" y="7"/>
                  </a:cxn>
                  <a:cxn ang="0">
                    <a:pos x="21" y="7"/>
                  </a:cxn>
                  <a:cxn ang="0">
                    <a:pos x="21" y="7"/>
                  </a:cxn>
                </a:cxnLst>
                <a:rect l="0" t="0" r="r" b="b"/>
                <a:pathLst>
                  <a:path w="24" h="25">
                    <a:moveTo>
                      <a:pt x="21" y="7"/>
                    </a:moveTo>
                    <a:lnTo>
                      <a:pt x="21" y="7"/>
                    </a:lnTo>
                    <a:lnTo>
                      <a:pt x="21" y="7"/>
                    </a:lnTo>
                    <a:lnTo>
                      <a:pt x="23" y="9"/>
                    </a:lnTo>
                    <a:lnTo>
                      <a:pt x="24" y="11"/>
                    </a:lnTo>
                    <a:lnTo>
                      <a:pt x="24" y="12"/>
                    </a:lnTo>
                    <a:lnTo>
                      <a:pt x="24" y="14"/>
                    </a:lnTo>
                    <a:lnTo>
                      <a:pt x="23" y="16"/>
                    </a:lnTo>
                    <a:lnTo>
                      <a:pt x="24" y="19"/>
                    </a:lnTo>
                    <a:lnTo>
                      <a:pt x="23" y="19"/>
                    </a:lnTo>
                    <a:lnTo>
                      <a:pt x="21" y="19"/>
                    </a:lnTo>
                    <a:lnTo>
                      <a:pt x="21" y="21"/>
                    </a:lnTo>
                    <a:lnTo>
                      <a:pt x="21" y="25"/>
                    </a:lnTo>
                    <a:lnTo>
                      <a:pt x="17" y="25"/>
                    </a:lnTo>
                    <a:lnTo>
                      <a:pt x="12" y="25"/>
                    </a:lnTo>
                    <a:lnTo>
                      <a:pt x="7" y="23"/>
                    </a:lnTo>
                    <a:lnTo>
                      <a:pt x="3" y="19"/>
                    </a:lnTo>
                    <a:lnTo>
                      <a:pt x="3" y="16"/>
                    </a:lnTo>
                    <a:lnTo>
                      <a:pt x="0" y="16"/>
                    </a:lnTo>
                    <a:lnTo>
                      <a:pt x="3" y="12"/>
                    </a:lnTo>
                    <a:lnTo>
                      <a:pt x="7" y="5"/>
                    </a:lnTo>
                    <a:lnTo>
                      <a:pt x="7" y="2"/>
                    </a:lnTo>
                    <a:lnTo>
                      <a:pt x="10" y="0"/>
                    </a:lnTo>
                    <a:lnTo>
                      <a:pt x="16" y="4"/>
                    </a:lnTo>
                    <a:lnTo>
                      <a:pt x="17" y="5"/>
                    </a:lnTo>
                    <a:lnTo>
                      <a:pt x="21" y="7"/>
                    </a:lnTo>
                    <a:lnTo>
                      <a:pt x="21" y="7"/>
                    </a:lnTo>
                    <a:lnTo>
                      <a:pt x="21" y="7"/>
                    </a:lnTo>
                    <a:lnTo>
                      <a:pt x="21" y="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63" name="Freeform 154">
                <a:extLst>
                  <a:ext uri="{FF2B5EF4-FFF2-40B4-BE49-F238E27FC236}">
                    <a16:creationId xmlns:a16="http://schemas.microsoft.com/office/drawing/2014/main" id="{DAF4E430-A5FF-51A3-58B4-D53E4B36CB2A}"/>
                  </a:ext>
                </a:extLst>
              </p:cNvPr>
              <p:cNvSpPr>
                <a:spLocks/>
              </p:cNvSpPr>
              <p:nvPr/>
            </p:nvSpPr>
            <p:spPr bwMode="auto">
              <a:xfrm>
                <a:off x="5157761" y="5064121"/>
                <a:ext cx="69850" cy="63500"/>
              </a:xfrm>
              <a:custGeom>
                <a:avLst/>
                <a:gdLst/>
                <a:ahLst/>
                <a:cxnLst>
                  <a:cxn ang="0">
                    <a:pos x="5" y="31"/>
                  </a:cxn>
                  <a:cxn ang="0">
                    <a:pos x="5" y="30"/>
                  </a:cxn>
                  <a:cxn ang="0">
                    <a:pos x="5" y="26"/>
                  </a:cxn>
                  <a:cxn ang="0">
                    <a:pos x="5" y="23"/>
                  </a:cxn>
                  <a:cxn ang="0">
                    <a:pos x="0" y="23"/>
                  </a:cxn>
                  <a:cxn ang="0">
                    <a:pos x="0" y="19"/>
                  </a:cxn>
                  <a:cxn ang="0">
                    <a:pos x="2" y="18"/>
                  </a:cxn>
                  <a:cxn ang="0">
                    <a:pos x="9" y="14"/>
                  </a:cxn>
                  <a:cxn ang="0">
                    <a:pos x="11" y="9"/>
                  </a:cxn>
                  <a:cxn ang="0">
                    <a:pos x="14" y="7"/>
                  </a:cxn>
                  <a:cxn ang="0">
                    <a:pos x="21" y="4"/>
                  </a:cxn>
                  <a:cxn ang="0">
                    <a:pos x="21" y="2"/>
                  </a:cxn>
                  <a:cxn ang="0">
                    <a:pos x="25" y="2"/>
                  </a:cxn>
                  <a:cxn ang="0">
                    <a:pos x="25" y="0"/>
                  </a:cxn>
                  <a:cxn ang="0">
                    <a:pos x="28" y="0"/>
                  </a:cxn>
                  <a:cxn ang="0">
                    <a:pos x="30" y="2"/>
                  </a:cxn>
                  <a:cxn ang="0">
                    <a:pos x="31" y="0"/>
                  </a:cxn>
                  <a:cxn ang="0">
                    <a:pos x="33" y="2"/>
                  </a:cxn>
                  <a:cxn ang="0">
                    <a:pos x="37" y="2"/>
                  </a:cxn>
                  <a:cxn ang="0">
                    <a:pos x="40" y="4"/>
                  </a:cxn>
                  <a:cxn ang="0">
                    <a:pos x="44" y="11"/>
                  </a:cxn>
                  <a:cxn ang="0">
                    <a:pos x="44" y="16"/>
                  </a:cxn>
                  <a:cxn ang="0">
                    <a:pos x="40" y="19"/>
                  </a:cxn>
                  <a:cxn ang="0">
                    <a:pos x="37" y="21"/>
                  </a:cxn>
                  <a:cxn ang="0">
                    <a:pos x="37" y="23"/>
                  </a:cxn>
                  <a:cxn ang="0">
                    <a:pos x="38" y="23"/>
                  </a:cxn>
                  <a:cxn ang="0">
                    <a:pos x="38" y="26"/>
                  </a:cxn>
                  <a:cxn ang="0">
                    <a:pos x="35" y="30"/>
                  </a:cxn>
                  <a:cxn ang="0">
                    <a:pos x="31" y="28"/>
                  </a:cxn>
                  <a:cxn ang="0">
                    <a:pos x="30" y="30"/>
                  </a:cxn>
                  <a:cxn ang="0">
                    <a:pos x="26" y="30"/>
                  </a:cxn>
                  <a:cxn ang="0">
                    <a:pos x="21" y="31"/>
                  </a:cxn>
                  <a:cxn ang="0">
                    <a:pos x="21" y="35"/>
                  </a:cxn>
                  <a:cxn ang="0">
                    <a:pos x="21" y="35"/>
                  </a:cxn>
                  <a:cxn ang="0">
                    <a:pos x="19" y="37"/>
                  </a:cxn>
                  <a:cxn ang="0">
                    <a:pos x="16" y="40"/>
                  </a:cxn>
                  <a:cxn ang="0">
                    <a:pos x="11" y="37"/>
                  </a:cxn>
                  <a:cxn ang="0">
                    <a:pos x="11" y="35"/>
                  </a:cxn>
                  <a:cxn ang="0">
                    <a:pos x="5" y="31"/>
                  </a:cxn>
                  <a:cxn ang="0">
                    <a:pos x="5" y="31"/>
                  </a:cxn>
                  <a:cxn ang="0">
                    <a:pos x="5" y="31"/>
                  </a:cxn>
                </a:cxnLst>
                <a:rect l="0" t="0" r="r" b="b"/>
                <a:pathLst>
                  <a:path w="44" h="40">
                    <a:moveTo>
                      <a:pt x="5" y="31"/>
                    </a:moveTo>
                    <a:lnTo>
                      <a:pt x="5" y="30"/>
                    </a:lnTo>
                    <a:lnTo>
                      <a:pt x="5" y="26"/>
                    </a:lnTo>
                    <a:lnTo>
                      <a:pt x="5" y="23"/>
                    </a:lnTo>
                    <a:lnTo>
                      <a:pt x="0" y="23"/>
                    </a:lnTo>
                    <a:lnTo>
                      <a:pt x="0" y="19"/>
                    </a:lnTo>
                    <a:lnTo>
                      <a:pt x="2" y="18"/>
                    </a:lnTo>
                    <a:lnTo>
                      <a:pt x="9" y="14"/>
                    </a:lnTo>
                    <a:lnTo>
                      <a:pt x="11" y="9"/>
                    </a:lnTo>
                    <a:lnTo>
                      <a:pt x="14" y="7"/>
                    </a:lnTo>
                    <a:lnTo>
                      <a:pt x="21" y="4"/>
                    </a:lnTo>
                    <a:lnTo>
                      <a:pt x="21" y="2"/>
                    </a:lnTo>
                    <a:lnTo>
                      <a:pt x="25" y="2"/>
                    </a:lnTo>
                    <a:lnTo>
                      <a:pt x="25" y="0"/>
                    </a:lnTo>
                    <a:lnTo>
                      <a:pt x="28" y="0"/>
                    </a:lnTo>
                    <a:lnTo>
                      <a:pt x="30" y="2"/>
                    </a:lnTo>
                    <a:lnTo>
                      <a:pt x="31" y="0"/>
                    </a:lnTo>
                    <a:lnTo>
                      <a:pt x="33" y="2"/>
                    </a:lnTo>
                    <a:lnTo>
                      <a:pt x="37" y="2"/>
                    </a:lnTo>
                    <a:lnTo>
                      <a:pt x="40" y="4"/>
                    </a:lnTo>
                    <a:lnTo>
                      <a:pt x="44" y="11"/>
                    </a:lnTo>
                    <a:lnTo>
                      <a:pt x="44" y="16"/>
                    </a:lnTo>
                    <a:lnTo>
                      <a:pt x="40" y="19"/>
                    </a:lnTo>
                    <a:lnTo>
                      <a:pt x="37" y="21"/>
                    </a:lnTo>
                    <a:lnTo>
                      <a:pt x="37" y="23"/>
                    </a:lnTo>
                    <a:lnTo>
                      <a:pt x="38" y="23"/>
                    </a:lnTo>
                    <a:lnTo>
                      <a:pt x="38" y="26"/>
                    </a:lnTo>
                    <a:lnTo>
                      <a:pt x="35" y="30"/>
                    </a:lnTo>
                    <a:lnTo>
                      <a:pt x="31" y="28"/>
                    </a:lnTo>
                    <a:lnTo>
                      <a:pt x="30" y="30"/>
                    </a:lnTo>
                    <a:lnTo>
                      <a:pt x="26" y="30"/>
                    </a:lnTo>
                    <a:lnTo>
                      <a:pt x="21" y="31"/>
                    </a:lnTo>
                    <a:lnTo>
                      <a:pt x="21" y="35"/>
                    </a:lnTo>
                    <a:lnTo>
                      <a:pt x="21" y="35"/>
                    </a:lnTo>
                    <a:lnTo>
                      <a:pt x="19" y="37"/>
                    </a:lnTo>
                    <a:lnTo>
                      <a:pt x="16" y="40"/>
                    </a:lnTo>
                    <a:lnTo>
                      <a:pt x="11" y="37"/>
                    </a:lnTo>
                    <a:lnTo>
                      <a:pt x="11" y="35"/>
                    </a:lnTo>
                    <a:lnTo>
                      <a:pt x="5" y="31"/>
                    </a:lnTo>
                    <a:lnTo>
                      <a:pt x="5" y="31"/>
                    </a:lnTo>
                    <a:lnTo>
                      <a:pt x="5" y="31"/>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64" name="Freeform 155">
                <a:extLst>
                  <a:ext uri="{FF2B5EF4-FFF2-40B4-BE49-F238E27FC236}">
                    <a16:creationId xmlns:a16="http://schemas.microsoft.com/office/drawing/2014/main" id="{06B8D04B-C708-C5D5-BD7C-212F09BFF0ED}"/>
                  </a:ext>
                </a:extLst>
              </p:cNvPr>
              <p:cNvSpPr>
                <a:spLocks noEditPoints="1"/>
              </p:cNvSpPr>
              <p:nvPr/>
            </p:nvSpPr>
            <p:spPr bwMode="auto">
              <a:xfrm>
                <a:off x="4625949" y="1214437"/>
                <a:ext cx="287336" cy="307974"/>
              </a:xfrm>
              <a:custGeom>
                <a:avLst/>
                <a:gdLst/>
                <a:ahLst/>
                <a:cxnLst>
                  <a:cxn ang="0">
                    <a:pos x="81" y="19"/>
                  </a:cxn>
                  <a:cxn ang="0">
                    <a:pos x="121" y="39"/>
                  </a:cxn>
                  <a:cxn ang="0">
                    <a:pos x="113" y="50"/>
                  </a:cxn>
                  <a:cxn ang="0">
                    <a:pos x="111" y="55"/>
                  </a:cxn>
                  <a:cxn ang="0">
                    <a:pos x="139" y="69"/>
                  </a:cxn>
                  <a:cxn ang="0">
                    <a:pos x="167" y="57"/>
                  </a:cxn>
                  <a:cxn ang="0">
                    <a:pos x="177" y="22"/>
                  </a:cxn>
                  <a:cxn ang="0">
                    <a:pos x="149" y="10"/>
                  </a:cxn>
                  <a:cxn ang="0">
                    <a:pos x="141" y="8"/>
                  </a:cxn>
                  <a:cxn ang="0">
                    <a:pos x="132" y="10"/>
                  </a:cxn>
                  <a:cxn ang="0">
                    <a:pos x="121" y="6"/>
                  </a:cxn>
                  <a:cxn ang="0">
                    <a:pos x="118" y="15"/>
                  </a:cxn>
                  <a:cxn ang="0">
                    <a:pos x="99" y="8"/>
                  </a:cxn>
                  <a:cxn ang="0">
                    <a:pos x="94" y="19"/>
                  </a:cxn>
                  <a:cxn ang="0">
                    <a:pos x="80" y="20"/>
                  </a:cxn>
                  <a:cxn ang="0">
                    <a:pos x="83" y="39"/>
                  </a:cxn>
                  <a:cxn ang="0">
                    <a:pos x="132" y="114"/>
                  </a:cxn>
                  <a:cxn ang="0">
                    <a:pos x="154" y="126"/>
                  </a:cxn>
                  <a:cxn ang="0">
                    <a:pos x="149" y="154"/>
                  </a:cxn>
                  <a:cxn ang="0">
                    <a:pos x="139" y="146"/>
                  </a:cxn>
                  <a:cxn ang="0">
                    <a:pos x="130" y="135"/>
                  </a:cxn>
                  <a:cxn ang="0">
                    <a:pos x="108" y="76"/>
                  </a:cxn>
                  <a:cxn ang="0">
                    <a:pos x="115" y="104"/>
                  </a:cxn>
                  <a:cxn ang="0">
                    <a:pos x="134" y="107"/>
                  </a:cxn>
                  <a:cxn ang="0">
                    <a:pos x="121" y="93"/>
                  </a:cxn>
                  <a:cxn ang="0">
                    <a:pos x="14" y="113"/>
                  </a:cxn>
                  <a:cxn ang="0">
                    <a:pos x="9" y="95"/>
                  </a:cxn>
                  <a:cxn ang="0">
                    <a:pos x="17" y="118"/>
                  </a:cxn>
                  <a:cxn ang="0">
                    <a:pos x="73" y="186"/>
                  </a:cxn>
                  <a:cxn ang="0">
                    <a:pos x="66" y="173"/>
                  </a:cxn>
                  <a:cxn ang="0">
                    <a:pos x="48" y="159"/>
                  </a:cxn>
                  <a:cxn ang="0">
                    <a:pos x="50" y="147"/>
                  </a:cxn>
                  <a:cxn ang="0">
                    <a:pos x="52" y="140"/>
                  </a:cxn>
                  <a:cxn ang="0">
                    <a:pos x="76" y="130"/>
                  </a:cxn>
                  <a:cxn ang="0">
                    <a:pos x="50" y="135"/>
                  </a:cxn>
                  <a:cxn ang="0">
                    <a:pos x="45" y="125"/>
                  </a:cxn>
                  <a:cxn ang="0">
                    <a:pos x="68" y="109"/>
                  </a:cxn>
                  <a:cxn ang="0">
                    <a:pos x="68" y="92"/>
                  </a:cxn>
                  <a:cxn ang="0">
                    <a:pos x="55" y="93"/>
                  </a:cxn>
                  <a:cxn ang="0">
                    <a:pos x="45" y="93"/>
                  </a:cxn>
                  <a:cxn ang="0">
                    <a:pos x="35" y="119"/>
                  </a:cxn>
                  <a:cxn ang="0">
                    <a:pos x="26" y="100"/>
                  </a:cxn>
                  <a:cxn ang="0">
                    <a:pos x="9" y="85"/>
                  </a:cxn>
                  <a:cxn ang="0">
                    <a:pos x="14" y="81"/>
                  </a:cxn>
                  <a:cxn ang="0">
                    <a:pos x="7" y="76"/>
                  </a:cxn>
                  <a:cxn ang="0">
                    <a:pos x="3" y="46"/>
                  </a:cxn>
                  <a:cxn ang="0">
                    <a:pos x="17" y="45"/>
                  </a:cxn>
                  <a:cxn ang="0">
                    <a:pos x="22" y="50"/>
                  </a:cxn>
                  <a:cxn ang="0">
                    <a:pos x="31" y="57"/>
                  </a:cxn>
                  <a:cxn ang="0">
                    <a:pos x="40" y="45"/>
                  </a:cxn>
                  <a:cxn ang="0">
                    <a:pos x="50" y="73"/>
                  </a:cxn>
                  <a:cxn ang="0">
                    <a:pos x="55" y="59"/>
                  </a:cxn>
                  <a:cxn ang="0">
                    <a:pos x="64" y="36"/>
                  </a:cxn>
                  <a:cxn ang="0">
                    <a:pos x="76" y="64"/>
                  </a:cxn>
                  <a:cxn ang="0">
                    <a:pos x="99" y="69"/>
                  </a:cxn>
                  <a:cxn ang="0">
                    <a:pos x="113" y="92"/>
                  </a:cxn>
                  <a:cxn ang="0">
                    <a:pos x="99" y="123"/>
                  </a:cxn>
                  <a:cxn ang="0">
                    <a:pos x="90" y="149"/>
                  </a:cxn>
                  <a:cxn ang="0">
                    <a:pos x="87" y="186"/>
                  </a:cxn>
                </a:cxnLst>
                <a:rect l="0" t="0" r="r" b="b"/>
                <a:pathLst>
                  <a:path w="181" h="194">
                    <a:moveTo>
                      <a:pt x="81" y="19"/>
                    </a:moveTo>
                    <a:lnTo>
                      <a:pt x="80" y="15"/>
                    </a:lnTo>
                    <a:lnTo>
                      <a:pt x="78" y="13"/>
                    </a:lnTo>
                    <a:lnTo>
                      <a:pt x="80" y="12"/>
                    </a:lnTo>
                    <a:lnTo>
                      <a:pt x="81" y="10"/>
                    </a:lnTo>
                    <a:lnTo>
                      <a:pt x="83" y="12"/>
                    </a:lnTo>
                    <a:lnTo>
                      <a:pt x="85" y="13"/>
                    </a:lnTo>
                    <a:lnTo>
                      <a:pt x="85" y="15"/>
                    </a:lnTo>
                    <a:lnTo>
                      <a:pt x="83" y="17"/>
                    </a:lnTo>
                    <a:lnTo>
                      <a:pt x="81" y="19"/>
                    </a:lnTo>
                    <a:lnTo>
                      <a:pt x="81" y="19"/>
                    </a:lnTo>
                    <a:lnTo>
                      <a:pt x="81" y="19"/>
                    </a:lnTo>
                    <a:lnTo>
                      <a:pt x="81" y="19"/>
                    </a:lnTo>
                    <a:close/>
                    <a:moveTo>
                      <a:pt x="99" y="45"/>
                    </a:moveTo>
                    <a:lnTo>
                      <a:pt x="99" y="45"/>
                    </a:lnTo>
                    <a:lnTo>
                      <a:pt x="99" y="43"/>
                    </a:lnTo>
                    <a:lnTo>
                      <a:pt x="102" y="41"/>
                    </a:lnTo>
                    <a:lnTo>
                      <a:pt x="104" y="39"/>
                    </a:lnTo>
                    <a:lnTo>
                      <a:pt x="111" y="39"/>
                    </a:lnTo>
                    <a:lnTo>
                      <a:pt x="116" y="39"/>
                    </a:lnTo>
                    <a:lnTo>
                      <a:pt x="118" y="38"/>
                    </a:lnTo>
                    <a:lnTo>
                      <a:pt x="121" y="38"/>
                    </a:lnTo>
                    <a:lnTo>
                      <a:pt x="121" y="38"/>
                    </a:lnTo>
                    <a:lnTo>
                      <a:pt x="121" y="39"/>
                    </a:lnTo>
                    <a:lnTo>
                      <a:pt x="121" y="41"/>
                    </a:lnTo>
                    <a:lnTo>
                      <a:pt x="118" y="43"/>
                    </a:lnTo>
                    <a:lnTo>
                      <a:pt x="118" y="45"/>
                    </a:lnTo>
                    <a:lnTo>
                      <a:pt x="115" y="43"/>
                    </a:lnTo>
                    <a:lnTo>
                      <a:pt x="109" y="45"/>
                    </a:lnTo>
                    <a:lnTo>
                      <a:pt x="106" y="43"/>
                    </a:lnTo>
                    <a:lnTo>
                      <a:pt x="106" y="45"/>
                    </a:lnTo>
                    <a:lnTo>
                      <a:pt x="108" y="46"/>
                    </a:lnTo>
                    <a:lnTo>
                      <a:pt x="113" y="46"/>
                    </a:lnTo>
                    <a:lnTo>
                      <a:pt x="115" y="48"/>
                    </a:lnTo>
                    <a:lnTo>
                      <a:pt x="115" y="50"/>
                    </a:lnTo>
                    <a:lnTo>
                      <a:pt x="113" y="50"/>
                    </a:lnTo>
                    <a:lnTo>
                      <a:pt x="109" y="48"/>
                    </a:lnTo>
                    <a:lnTo>
                      <a:pt x="108" y="50"/>
                    </a:lnTo>
                    <a:lnTo>
                      <a:pt x="106" y="50"/>
                    </a:lnTo>
                    <a:lnTo>
                      <a:pt x="102" y="48"/>
                    </a:lnTo>
                    <a:lnTo>
                      <a:pt x="99" y="46"/>
                    </a:lnTo>
                    <a:lnTo>
                      <a:pt x="95" y="48"/>
                    </a:lnTo>
                    <a:lnTo>
                      <a:pt x="95" y="50"/>
                    </a:lnTo>
                    <a:lnTo>
                      <a:pt x="99" y="50"/>
                    </a:lnTo>
                    <a:lnTo>
                      <a:pt x="104" y="55"/>
                    </a:lnTo>
                    <a:lnTo>
                      <a:pt x="106" y="55"/>
                    </a:lnTo>
                    <a:lnTo>
                      <a:pt x="109" y="53"/>
                    </a:lnTo>
                    <a:lnTo>
                      <a:pt x="111" y="55"/>
                    </a:lnTo>
                    <a:lnTo>
                      <a:pt x="113" y="59"/>
                    </a:lnTo>
                    <a:lnTo>
                      <a:pt x="113" y="60"/>
                    </a:lnTo>
                    <a:lnTo>
                      <a:pt x="115" y="62"/>
                    </a:lnTo>
                    <a:lnTo>
                      <a:pt x="118" y="60"/>
                    </a:lnTo>
                    <a:lnTo>
                      <a:pt x="121" y="60"/>
                    </a:lnTo>
                    <a:lnTo>
                      <a:pt x="127" y="59"/>
                    </a:lnTo>
                    <a:lnTo>
                      <a:pt x="130" y="59"/>
                    </a:lnTo>
                    <a:lnTo>
                      <a:pt x="134" y="57"/>
                    </a:lnTo>
                    <a:lnTo>
                      <a:pt x="135" y="59"/>
                    </a:lnTo>
                    <a:lnTo>
                      <a:pt x="134" y="62"/>
                    </a:lnTo>
                    <a:lnTo>
                      <a:pt x="135" y="66"/>
                    </a:lnTo>
                    <a:lnTo>
                      <a:pt x="139" y="69"/>
                    </a:lnTo>
                    <a:lnTo>
                      <a:pt x="142" y="69"/>
                    </a:lnTo>
                    <a:lnTo>
                      <a:pt x="148" y="67"/>
                    </a:lnTo>
                    <a:lnTo>
                      <a:pt x="149" y="66"/>
                    </a:lnTo>
                    <a:lnTo>
                      <a:pt x="149" y="64"/>
                    </a:lnTo>
                    <a:lnTo>
                      <a:pt x="149" y="62"/>
                    </a:lnTo>
                    <a:lnTo>
                      <a:pt x="149" y="60"/>
                    </a:lnTo>
                    <a:lnTo>
                      <a:pt x="153" y="57"/>
                    </a:lnTo>
                    <a:lnTo>
                      <a:pt x="154" y="57"/>
                    </a:lnTo>
                    <a:lnTo>
                      <a:pt x="158" y="59"/>
                    </a:lnTo>
                    <a:lnTo>
                      <a:pt x="160" y="60"/>
                    </a:lnTo>
                    <a:lnTo>
                      <a:pt x="161" y="60"/>
                    </a:lnTo>
                    <a:lnTo>
                      <a:pt x="167" y="57"/>
                    </a:lnTo>
                    <a:lnTo>
                      <a:pt x="167" y="55"/>
                    </a:lnTo>
                    <a:lnTo>
                      <a:pt x="167" y="50"/>
                    </a:lnTo>
                    <a:lnTo>
                      <a:pt x="165" y="50"/>
                    </a:lnTo>
                    <a:lnTo>
                      <a:pt x="168" y="48"/>
                    </a:lnTo>
                    <a:lnTo>
                      <a:pt x="170" y="45"/>
                    </a:lnTo>
                    <a:lnTo>
                      <a:pt x="172" y="39"/>
                    </a:lnTo>
                    <a:lnTo>
                      <a:pt x="175" y="36"/>
                    </a:lnTo>
                    <a:lnTo>
                      <a:pt x="177" y="33"/>
                    </a:lnTo>
                    <a:lnTo>
                      <a:pt x="181" y="31"/>
                    </a:lnTo>
                    <a:lnTo>
                      <a:pt x="181" y="27"/>
                    </a:lnTo>
                    <a:lnTo>
                      <a:pt x="177" y="26"/>
                    </a:lnTo>
                    <a:lnTo>
                      <a:pt x="177" y="22"/>
                    </a:lnTo>
                    <a:lnTo>
                      <a:pt x="177" y="20"/>
                    </a:lnTo>
                    <a:lnTo>
                      <a:pt x="177" y="19"/>
                    </a:lnTo>
                    <a:lnTo>
                      <a:pt x="177" y="17"/>
                    </a:lnTo>
                    <a:lnTo>
                      <a:pt x="172" y="17"/>
                    </a:lnTo>
                    <a:lnTo>
                      <a:pt x="170" y="15"/>
                    </a:lnTo>
                    <a:lnTo>
                      <a:pt x="168" y="15"/>
                    </a:lnTo>
                    <a:lnTo>
                      <a:pt x="161" y="15"/>
                    </a:lnTo>
                    <a:lnTo>
                      <a:pt x="160" y="15"/>
                    </a:lnTo>
                    <a:lnTo>
                      <a:pt x="158" y="13"/>
                    </a:lnTo>
                    <a:lnTo>
                      <a:pt x="153" y="13"/>
                    </a:lnTo>
                    <a:lnTo>
                      <a:pt x="153" y="12"/>
                    </a:lnTo>
                    <a:lnTo>
                      <a:pt x="149" y="10"/>
                    </a:lnTo>
                    <a:lnTo>
                      <a:pt x="149" y="8"/>
                    </a:lnTo>
                    <a:lnTo>
                      <a:pt x="148" y="10"/>
                    </a:lnTo>
                    <a:lnTo>
                      <a:pt x="148" y="10"/>
                    </a:lnTo>
                    <a:lnTo>
                      <a:pt x="148" y="6"/>
                    </a:lnTo>
                    <a:lnTo>
                      <a:pt x="148" y="5"/>
                    </a:lnTo>
                    <a:lnTo>
                      <a:pt x="146" y="6"/>
                    </a:lnTo>
                    <a:lnTo>
                      <a:pt x="144" y="10"/>
                    </a:lnTo>
                    <a:lnTo>
                      <a:pt x="142" y="10"/>
                    </a:lnTo>
                    <a:lnTo>
                      <a:pt x="142" y="6"/>
                    </a:lnTo>
                    <a:lnTo>
                      <a:pt x="141" y="5"/>
                    </a:lnTo>
                    <a:lnTo>
                      <a:pt x="141" y="6"/>
                    </a:lnTo>
                    <a:lnTo>
                      <a:pt x="141" y="8"/>
                    </a:lnTo>
                    <a:lnTo>
                      <a:pt x="141" y="10"/>
                    </a:lnTo>
                    <a:lnTo>
                      <a:pt x="137" y="13"/>
                    </a:lnTo>
                    <a:lnTo>
                      <a:pt x="137" y="15"/>
                    </a:lnTo>
                    <a:lnTo>
                      <a:pt x="137" y="19"/>
                    </a:lnTo>
                    <a:lnTo>
                      <a:pt x="134" y="17"/>
                    </a:lnTo>
                    <a:lnTo>
                      <a:pt x="134" y="15"/>
                    </a:lnTo>
                    <a:lnTo>
                      <a:pt x="132" y="15"/>
                    </a:lnTo>
                    <a:lnTo>
                      <a:pt x="132" y="17"/>
                    </a:lnTo>
                    <a:lnTo>
                      <a:pt x="132" y="19"/>
                    </a:lnTo>
                    <a:lnTo>
                      <a:pt x="130" y="17"/>
                    </a:lnTo>
                    <a:lnTo>
                      <a:pt x="130" y="15"/>
                    </a:lnTo>
                    <a:lnTo>
                      <a:pt x="132" y="10"/>
                    </a:lnTo>
                    <a:lnTo>
                      <a:pt x="132" y="5"/>
                    </a:lnTo>
                    <a:lnTo>
                      <a:pt x="130" y="3"/>
                    </a:lnTo>
                    <a:lnTo>
                      <a:pt x="127" y="0"/>
                    </a:lnTo>
                    <a:lnTo>
                      <a:pt x="127" y="0"/>
                    </a:lnTo>
                    <a:lnTo>
                      <a:pt x="125" y="0"/>
                    </a:lnTo>
                    <a:lnTo>
                      <a:pt x="125" y="3"/>
                    </a:lnTo>
                    <a:lnTo>
                      <a:pt x="127" y="3"/>
                    </a:lnTo>
                    <a:lnTo>
                      <a:pt x="127" y="5"/>
                    </a:lnTo>
                    <a:lnTo>
                      <a:pt x="125" y="5"/>
                    </a:lnTo>
                    <a:lnTo>
                      <a:pt x="121" y="3"/>
                    </a:lnTo>
                    <a:lnTo>
                      <a:pt x="121" y="3"/>
                    </a:lnTo>
                    <a:lnTo>
                      <a:pt x="121" y="6"/>
                    </a:lnTo>
                    <a:lnTo>
                      <a:pt x="125" y="10"/>
                    </a:lnTo>
                    <a:lnTo>
                      <a:pt x="125" y="13"/>
                    </a:lnTo>
                    <a:lnTo>
                      <a:pt x="125" y="17"/>
                    </a:lnTo>
                    <a:lnTo>
                      <a:pt x="125" y="20"/>
                    </a:lnTo>
                    <a:lnTo>
                      <a:pt x="127" y="26"/>
                    </a:lnTo>
                    <a:lnTo>
                      <a:pt x="125" y="27"/>
                    </a:lnTo>
                    <a:lnTo>
                      <a:pt x="125" y="27"/>
                    </a:lnTo>
                    <a:lnTo>
                      <a:pt x="121" y="26"/>
                    </a:lnTo>
                    <a:lnTo>
                      <a:pt x="118" y="22"/>
                    </a:lnTo>
                    <a:lnTo>
                      <a:pt x="116" y="20"/>
                    </a:lnTo>
                    <a:lnTo>
                      <a:pt x="116" y="19"/>
                    </a:lnTo>
                    <a:lnTo>
                      <a:pt x="118" y="15"/>
                    </a:lnTo>
                    <a:lnTo>
                      <a:pt x="118" y="13"/>
                    </a:lnTo>
                    <a:lnTo>
                      <a:pt x="116" y="13"/>
                    </a:lnTo>
                    <a:lnTo>
                      <a:pt x="113" y="15"/>
                    </a:lnTo>
                    <a:lnTo>
                      <a:pt x="111" y="15"/>
                    </a:lnTo>
                    <a:lnTo>
                      <a:pt x="109" y="15"/>
                    </a:lnTo>
                    <a:lnTo>
                      <a:pt x="108" y="19"/>
                    </a:lnTo>
                    <a:lnTo>
                      <a:pt x="104" y="17"/>
                    </a:lnTo>
                    <a:lnTo>
                      <a:pt x="104" y="15"/>
                    </a:lnTo>
                    <a:lnTo>
                      <a:pt x="104" y="13"/>
                    </a:lnTo>
                    <a:lnTo>
                      <a:pt x="102" y="13"/>
                    </a:lnTo>
                    <a:lnTo>
                      <a:pt x="101" y="10"/>
                    </a:lnTo>
                    <a:lnTo>
                      <a:pt x="99" y="8"/>
                    </a:lnTo>
                    <a:lnTo>
                      <a:pt x="99" y="6"/>
                    </a:lnTo>
                    <a:lnTo>
                      <a:pt x="95" y="6"/>
                    </a:lnTo>
                    <a:lnTo>
                      <a:pt x="95" y="5"/>
                    </a:lnTo>
                    <a:lnTo>
                      <a:pt x="95" y="3"/>
                    </a:lnTo>
                    <a:lnTo>
                      <a:pt x="94" y="0"/>
                    </a:lnTo>
                    <a:lnTo>
                      <a:pt x="94" y="0"/>
                    </a:lnTo>
                    <a:lnTo>
                      <a:pt x="92" y="3"/>
                    </a:lnTo>
                    <a:lnTo>
                      <a:pt x="90" y="5"/>
                    </a:lnTo>
                    <a:lnTo>
                      <a:pt x="92" y="10"/>
                    </a:lnTo>
                    <a:lnTo>
                      <a:pt x="94" y="13"/>
                    </a:lnTo>
                    <a:lnTo>
                      <a:pt x="94" y="19"/>
                    </a:lnTo>
                    <a:lnTo>
                      <a:pt x="94" y="19"/>
                    </a:lnTo>
                    <a:lnTo>
                      <a:pt x="90" y="17"/>
                    </a:lnTo>
                    <a:lnTo>
                      <a:pt x="90" y="13"/>
                    </a:lnTo>
                    <a:lnTo>
                      <a:pt x="88" y="12"/>
                    </a:lnTo>
                    <a:lnTo>
                      <a:pt x="88" y="15"/>
                    </a:lnTo>
                    <a:lnTo>
                      <a:pt x="88" y="19"/>
                    </a:lnTo>
                    <a:lnTo>
                      <a:pt x="90" y="22"/>
                    </a:lnTo>
                    <a:lnTo>
                      <a:pt x="90" y="22"/>
                    </a:lnTo>
                    <a:lnTo>
                      <a:pt x="90" y="27"/>
                    </a:lnTo>
                    <a:lnTo>
                      <a:pt x="88" y="26"/>
                    </a:lnTo>
                    <a:lnTo>
                      <a:pt x="87" y="22"/>
                    </a:lnTo>
                    <a:lnTo>
                      <a:pt x="85" y="20"/>
                    </a:lnTo>
                    <a:lnTo>
                      <a:pt x="80" y="20"/>
                    </a:lnTo>
                    <a:lnTo>
                      <a:pt x="76" y="19"/>
                    </a:lnTo>
                    <a:lnTo>
                      <a:pt x="76" y="20"/>
                    </a:lnTo>
                    <a:lnTo>
                      <a:pt x="76" y="26"/>
                    </a:lnTo>
                    <a:lnTo>
                      <a:pt x="78" y="22"/>
                    </a:lnTo>
                    <a:lnTo>
                      <a:pt x="81" y="26"/>
                    </a:lnTo>
                    <a:lnTo>
                      <a:pt x="80" y="27"/>
                    </a:lnTo>
                    <a:lnTo>
                      <a:pt x="80" y="27"/>
                    </a:lnTo>
                    <a:lnTo>
                      <a:pt x="83" y="27"/>
                    </a:lnTo>
                    <a:lnTo>
                      <a:pt x="85" y="31"/>
                    </a:lnTo>
                    <a:lnTo>
                      <a:pt x="80" y="33"/>
                    </a:lnTo>
                    <a:lnTo>
                      <a:pt x="80" y="34"/>
                    </a:lnTo>
                    <a:lnTo>
                      <a:pt x="83" y="39"/>
                    </a:lnTo>
                    <a:lnTo>
                      <a:pt x="87" y="41"/>
                    </a:lnTo>
                    <a:lnTo>
                      <a:pt x="88" y="43"/>
                    </a:lnTo>
                    <a:lnTo>
                      <a:pt x="94" y="43"/>
                    </a:lnTo>
                    <a:lnTo>
                      <a:pt x="95" y="43"/>
                    </a:lnTo>
                    <a:lnTo>
                      <a:pt x="99" y="45"/>
                    </a:lnTo>
                    <a:lnTo>
                      <a:pt x="99" y="45"/>
                    </a:lnTo>
                    <a:lnTo>
                      <a:pt x="99" y="45"/>
                    </a:lnTo>
                    <a:lnTo>
                      <a:pt x="99" y="45"/>
                    </a:lnTo>
                    <a:close/>
                    <a:moveTo>
                      <a:pt x="121" y="121"/>
                    </a:moveTo>
                    <a:lnTo>
                      <a:pt x="121" y="118"/>
                    </a:lnTo>
                    <a:lnTo>
                      <a:pt x="127" y="116"/>
                    </a:lnTo>
                    <a:lnTo>
                      <a:pt x="132" y="114"/>
                    </a:lnTo>
                    <a:lnTo>
                      <a:pt x="135" y="113"/>
                    </a:lnTo>
                    <a:lnTo>
                      <a:pt x="141" y="109"/>
                    </a:lnTo>
                    <a:lnTo>
                      <a:pt x="146" y="107"/>
                    </a:lnTo>
                    <a:lnTo>
                      <a:pt x="146" y="111"/>
                    </a:lnTo>
                    <a:lnTo>
                      <a:pt x="149" y="114"/>
                    </a:lnTo>
                    <a:lnTo>
                      <a:pt x="149" y="116"/>
                    </a:lnTo>
                    <a:lnTo>
                      <a:pt x="146" y="118"/>
                    </a:lnTo>
                    <a:lnTo>
                      <a:pt x="146" y="119"/>
                    </a:lnTo>
                    <a:lnTo>
                      <a:pt x="146" y="123"/>
                    </a:lnTo>
                    <a:lnTo>
                      <a:pt x="149" y="126"/>
                    </a:lnTo>
                    <a:lnTo>
                      <a:pt x="153" y="130"/>
                    </a:lnTo>
                    <a:lnTo>
                      <a:pt x="154" y="126"/>
                    </a:lnTo>
                    <a:lnTo>
                      <a:pt x="160" y="126"/>
                    </a:lnTo>
                    <a:lnTo>
                      <a:pt x="161" y="126"/>
                    </a:lnTo>
                    <a:lnTo>
                      <a:pt x="163" y="130"/>
                    </a:lnTo>
                    <a:lnTo>
                      <a:pt x="167" y="130"/>
                    </a:lnTo>
                    <a:lnTo>
                      <a:pt x="165" y="130"/>
                    </a:lnTo>
                    <a:lnTo>
                      <a:pt x="161" y="132"/>
                    </a:lnTo>
                    <a:lnTo>
                      <a:pt x="158" y="137"/>
                    </a:lnTo>
                    <a:lnTo>
                      <a:pt x="158" y="140"/>
                    </a:lnTo>
                    <a:lnTo>
                      <a:pt x="158" y="147"/>
                    </a:lnTo>
                    <a:lnTo>
                      <a:pt x="153" y="149"/>
                    </a:lnTo>
                    <a:lnTo>
                      <a:pt x="149" y="149"/>
                    </a:lnTo>
                    <a:lnTo>
                      <a:pt x="149" y="154"/>
                    </a:lnTo>
                    <a:lnTo>
                      <a:pt x="149" y="154"/>
                    </a:lnTo>
                    <a:lnTo>
                      <a:pt x="146" y="158"/>
                    </a:lnTo>
                    <a:lnTo>
                      <a:pt x="144" y="158"/>
                    </a:lnTo>
                    <a:lnTo>
                      <a:pt x="144" y="154"/>
                    </a:lnTo>
                    <a:lnTo>
                      <a:pt x="146" y="153"/>
                    </a:lnTo>
                    <a:lnTo>
                      <a:pt x="144" y="149"/>
                    </a:lnTo>
                    <a:lnTo>
                      <a:pt x="146" y="144"/>
                    </a:lnTo>
                    <a:lnTo>
                      <a:pt x="146" y="140"/>
                    </a:lnTo>
                    <a:lnTo>
                      <a:pt x="144" y="140"/>
                    </a:lnTo>
                    <a:lnTo>
                      <a:pt x="142" y="140"/>
                    </a:lnTo>
                    <a:lnTo>
                      <a:pt x="141" y="142"/>
                    </a:lnTo>
                    <a:lnTo>
                      <a:pt x="139" y="146"/>
                    </a:lnTo>
                    <a:lnTo>
                      <a:pt x="135" y="147"/>
                    </a:lnTo>
                    <a:lnTo>
                      <a:pt x="134" y="147"/>
                    </a:lnTo>
                    <a:lnTo>
                      <a:pt x="130" y="149"/>
                    </a:lnTo>
                    <a:lnTo>
                      <a:pt x="127" y="149"/>
                    </a:lnTo>
                    <a:lnTo>
                      <a:pt x="125" y="153"/>
                    </a:lnTo>
                    <a:lnTo>
                      <a:pt x="121" y="153"/>
                    </a:lnTo>
                    <a:lnTo>
                      <a:pt x="121" y="149"/>
                    </a:lnTo>
                    <a:lnTo>
                      <a:pt x="125" y="147"/>
                    </a:lnTo>
                    <a:lnTo>
                      <a:pt x="121" y="146"/>
                    </a:lnTo>
                    <a:lnTo>
                      <a:pt x="127" y="142"/>
                    </a:lnTo>
                    <a:lnTo>
                      <a:pt x="127" y="137"/>
                    </a:lnTo>
                    <a:lnTo>
                      <a:pt x="130" y="135"/>
                    </a:lnTo>
                    <a:lnTo>
                      <a:pt x="130" y="130"/>
                    </a:lnTo>
                    <a:lnTo>
                      <a:pt x="130" y="126"/>
                    </a:lnTo>
                    <a:lnTo>
                      <a:pt x="130" y="126"/>
                    </a:lnTo>
                    <a:lnTo>
                      <a:pt x="127" y="126"/>
                    </a:lnTo>
                    <a:lnTo>
                      <a:pt x="121" y="123"/>
                    </a:lnTo>
                    <a:lnTo>
                      <a:pt x="121" y="121"/>
                    </a:lnTo>
                    <a:lnTo>
                      <a:pt x="121" y="121"/>
                    </a:lnTo>
                    <a:lnTo>
                      <a:pt x="121" y="121"/>
                    </a:lnTo>
                    <a:lnTo>
                      <a:pt x="121" y="121"/>
                    </a:lnTo>
                    <a:close/>
                    <a:moveTo>
                      <a:pt x="104" y="73"/>
                    </a:moveTo>
                    <a:lnTo>
                      <a:pt x="106" y="76"/>
                    </a:lnTo>
                    <a:lnTo>
                      <a:pt x="108" y="76"/>
                    </a:lnTo>
                    <a:lnTo>
                      <a:pt x="111" y="79"/>
                    </a:lnTo>
                    <a:lnTo>
                      <a:pt x="115" y="76"/>
                    </a:lnTo>
                    <a:lnTo>
                      <a:pt x="115" y="73"/>
                    </a:lnTo>
                    <a:lnTo>
                      <a:pt x="111" y="73"/>
                    </a:lnTo>
                    <a:lnTo>
                      <a:pt x="106" y="71"/>
                    </a:lnTo>
                    <a:lnTo>
                      <a:pt x="104" y="71"/>
                    </a:lnTo>
                    <a:lnTo>
                      <a:pt x="104" y="73"/>
                    </a:lnTo>
                    <a:lnTo>
                      <a:pt x="104" y="73"/>
                    </a:lnTo>
                    <a:lnTo>
                      <a:pt x="104" y="73"/>
                    </a:lnTo>
                    <a:lnTo>
                      <a:pt x="104" y="73"/>
                    </a:lnTo>
                    <a:close/>
                    <a:moveTo>
                      <a:pt x="111" y="102"/>
                    </a:moveTo>
                    <a:lnTo>
                      <a:pt x="115" y="104"/>
                    </a:lnTo>
                    <a:lnTo>
                      <a:pt x="118" y="104"/>
                    </a:lnTo>
                    <a:lnTo>
                      <a:pt x="118" y="107"/>
                    </a:lnTo>
                    <a:lnTo>
                      <a:pt x="118" y="107"/>
                    </a:lnTo>
                    <a:lnTo>
                      <a:pt x="118" y="109"/>
                    </a:lnTo>
                    <a:lnTo>
                      <a:pt x="121" y="111"/>
                    </a:lnTo>
                    <a:lnTo>
                      <a:pt x="118" y="114"/>
                    </a:lnTo>
                    <a:lnTo>
                      <a:pt x="121" y="113"/>
                    </a:lnTo>
                    <a:lnTo>
                      <a:pt x="125" y="114"/>
                    </a:lnTo>
                    <a:lnTo>
                      <a:pt x="125" y="113"/>
                    </a:lnTo>
                    <a:lnTo>
                      <a:pt x="130" y="109"/>
                    </a:lnTo>
                    <a:lnTo>
                      <a:pt x="132" y="109"/>
                    </a:lnTo>
                    <a:lnTo>
                      <a:pt x="134" y="107"/>
                    </a:lnTo>
                    <a:lnTo>
                      <a:pt x="134" y="107"/>
                    </a:lnTo>
                    <a:lnTo>
                      <a:pt x="134" y="104"/>
                    </a:lnTo>
                    <a:lnTo>
                      <a:pt x="135" y="102"/>
                    </a:lnTo>
                    <a:lnTo>
                      <a:pt x="137" y="99"/>
                    </a:lnTo>
                    <a:lnTo>
                      <a:pt x="135" y="95"/>
                    </a:lnTo>
                    <a:lnTo>
                      <a:pt x="132" y="95"/>
                    </a:lnTo>
                    <a:lnTo>
                      <a:pt x="132" y="93"/>
                    </a:lnTo>
                    <a:lnTo>
                      <a:pt x="130" y="93"/>
                    </a:lnTo>
                    <a:lnTo>
                      <a:pt x="130" y="95"/>
                    </a:lnTo>
                    <a:lnTo>
                      <a:pt x="125" y="95"/>
                    </a:lnTo>
                    <a:lnTo>
                      <a:pt x="125" y="95"/>
                    </a:lnTo>
                    <a:lnTo>
                      <a:pt x="121" y="93"/>
                    </a:lnTo>
                    <a:lnTo>
                      <a:pt x="118" y="95"/>
                    </a:lnTo>
                    <a:lnTo>
                      <a:pt x="118" y="99"/>
                    </a:lnTo>
                    <a:lnTo>
                      <a:pt x="118" y="99"/>
                    </a:lnTo>
                    <a:lnTo>
                      <a:pt x="116" y="99"/>
                    </a:lnTo>
                    <a:lnTo>
                      <a:pt x="113" y="102"/>
                    </a:lnTo>
                    <a:lnTo>
                      <a:pt x="111" y="102"/>
                    </a:lnTo>
                    <a:lnTo>
                      <a:pt x="111" y="102"/>
                    </a:lnTo>
                    <a:lnTo>
                      <a:pt x="111" y="102"/>
                    </a:lnTo>
                    <a:lnTo>
                      <a:pt x="111" y="102"/>
                    </a:lnTo>
                    <a:close/>
                    <a:moveTo>
                      <a:pt x="17" y="118"/>
                    </a:moveTo>
                    <a:lnTo>
                      <a:pt x="14" y="113"/>
                    </a:lnTo>
                    <a:lnTo>
                      <a:pt x="14" y="113"/>
                    </a:lnTo>
                    <a:lnTo>
                      <a:pt x="14" y="109"/>
                    </a:lnTo>
                    <a:lnTo>
                      <a:pt x="10" y="107"/>
                    </a:lnTo>
                    <a:lnTo>
                      <a:pt x="7" y="107"/>
                    </a:lnTo>
                    <a:lnTo>
                      <a:pt x="5" y="104"/>
                    </a:lnTo>
                    <a:lnTo>
                      <a:pt x="5" y="99"/>
                    </a:lnTo>
                    <a:lnTo>
                      <a:pt x="3" y="95"/>
                    </a:lnTo>
                    <a:lnTo>
                      <a:pt x="2" y="93"/>
                    </a:lnTo>
                    <a:lnTo>
                      <a:pt x="2" y="88"/>
                    </a:lnTo>
                    <a:lnTo>
                      <a:pt x="2" y="86"/>
                    </a:lnTo>
                    <a:lnTo>
                      <a:pt x="3" y="88"/>
                    </a:lnTo>
                    <a:lnTo>
                      <a:pt x="7" y="92"/>
                    </a:lnTo>
                    <a:lnTo>
                      <a:pt x="9" y="95"/>
                    </a:lnTo>
                    <a:lnTo>
                      <a:pt x="7" y="99"/>
                    </a:lnTo>
                    <a:lnTo>
                      <a:pt x="10" y="102"/>
                    </a:lnTo>
                    <a:lnTo>
                      <a:pt x="12" y="104"/>
                    </a:lnTo>
                    <a:lnTo>
                      <a:pt x="14" y="104"/>
                    </a:lnTo>
                    <a:lnTo>
                      <a:pt x="14" y="104"/>
                    </a:lnTo>
                    <a:lnTo>
                      <a:pt x="14" y="104"/>
                    </a:lnTo>
                    <a:lnTo>
                      <a:pt x="17" y="107"/>
                    </a:lnTo>
                    <a:lnTo>
                      <a:pt x="17" y="113"/>
                    </a:lnTo>
                    <a:lnTo>
                      <a:pt x="21" y="116"/>
                    </a:lnTo>
                    <a:lnTo>
                      <a:pt x="21" y="118"/>
                    </a:lnTo>
                    <a:lnTo>
                      <a:pt x="17" y="118"/>
                    </a:lnTo>
                    <a:lnTo>
                      <a:pt x="17" y="118"/>
                    </a:lnTo>
                    <a:lnTo>
                      <a:pt x="17" y="118"/>
                    </a:lnTo>
                    <a:lnTo>
                      <a:pt x="17" y="118"/>
                    </a:lnTo>
                    <a:lnTo>
                      <a:pt x="17" y="118"/>
                    </a:lnTo>
                    <a:lnTo>
                      <a:pt x="17" y="118"/>
                    </a:lnTo>
                    <a:close/>
                    <a:moveTo>
                      <a:pt x="80" y="194"/>
                    </a:moveTo>
                    <a:lnTo>
                      <a:pt x="78" y="193"/>
                    </a:lnTo>
                    <a:lnTo>
                      <a:pt x="76" y="193"/>
                    </a:lnTo>
                    <a:lnTo>
                      <a:pt x="76" y="194"/>
                    </a:lnTo>
                    <a:lnTo>
                      <a:pt x="76" y="194"/>
                    </a:lnTo>
                    <a:lnTo>
                      <a:pt x="76" y="193"/>
                    </a:lnTo>
                    <a:lnTo>
                      <a:pt x="76" y="189"/>
                    </a:lnTo>
                    <a:lnTo>
                      <a:pt x="73" y="186"/>
                    </a:lnTo>
                    <a:lnTo>
                      <a:pt x="71" y="186"/>
                    </a:lnTo>
                    <a:lnTo>
                      <a:pt x="68" y="180"/>
                    </a:lnTo>
                    <a:lnTo>
                      <a:pt x="68" y="177"/>
                    </a:lnTo>
                    <a:lnTo>
                      <a:pt x="71" y="177"/>
                    </a:lnTo>
                    <a:lnTo>
                      <a:pt x="71" y="177"/>
                    </a:lnTo>
                    <a:lnTo>
                      <a:pt x="71" y="175"/>
                    </a:lnTo>
                    <a:lnTo>
                      <a:pt x="71" y="173"/>
                    </a:lnTo>
                    <a:lnTo>
                      <a:pt x="71" y="172"/>
                    </a:lnTo>
                    <a:lnTo>
                      <a:pt x="71" y="172"/>
                    </a:lnTo>
                    <a:lnTo>
                      <a:pt x="68" y="172"/>
                    </a:lnTo>
                    <a:lnTo>
                      <a:pt x="68" y="172"/>
                    </a:lnTo>
                    <a:lnTo>
                      <a:pt x="66" y="173"/>
                    </a:lnTo>
                    <a:lnTo>
                      <a:pt x="62" y="175"/>
                    </a:lnTo>
                    <a:lnTo>
                      <a:pt x="59" y="172"/>
                    </a:lnTo>
                    <a:lnTo>
                      <a:pt x="59" y="170"/>
                    </a:lnTo>
                    <a:lnTo>
                      <a:pt x="57" y="168"/>
                    </a:lnTo>
                    <a:lnTo>
                      <a:pt x="55" y="166"/>
                    </a:lnTo>
                    <a:lnTo>
                      <a:pt x="54" y="166"/>
                    </a:lnTo>
                    <a:lnTo>
                      <a:pt x="52" y="166"/>
                    </a:lnTo>
                    <a:lnTo>
                      <a:pt x="50" y="163"/>
                    </a:lnTo>
                    <a:lnTo>
                      <a:pt x="50" y="161"/>
                    </a:lnTo>
                    <a:lnTo>
                      <a:pt x="48" y="159"/>
                    </a:lnTo>
                    <a:lnTo>
                      <a:pt x="48" y="159"/>
                    </a:lnTo>
                    <a:lnTo>
                      <a:pt x="48" y="159"/>
                    </a:lnTo>
                    <a:lnTo>
                      <a:pt x="48" y="158"/>
                    </a:lnTo>
                    <a:lnTo>
                      <a:pt x="45" y="158"/>
                    </a:lnTo>
                    <a:lnTo>
                      <a:pt x="45" y="154"/>
                    </a:lnTo>
                    <a:lnTo>
                      <a:pt x="45" y="154"/>
                    </a:lnTo>
                    <a:lnTo>
                      <a:pt x="45" y="154"/>
                    </a:lnTo>
                    <a:lnTo>
                      <a:pt x="45" y="149"/>
                    </a:lnTo>
                    <a:lnTo>
                      <a:pt x="45" y="149"/>
                    </a:lnTo>
                    <a:lnTo>
                      <a:pt x="43" y="147"/>
                    </a:lnTo>
                    <a:lnTo>
                      <a:pt x="43" y="146"/>
                    </a:lnTo>
                    <a:lnTo>
                      <a:pt x="45" y="144"/>
                    </a:lnTo>
                    <a:lnTo>
                      <a:pt x="48" y="144"/>
                    </a:lnTo>
                    <a:lnTo>
                      <a:pt x="50" y="147"/>
                    </a:lnTo>
                    <a:lnTo>
                      <a:pt x="50" y="147"/>
                    </a:lnTo>
                    <a:lnTo>
                      <a:pt x="52" y="147"/>
                    </a:lnTo>
                    <a:lnTo>
                      <a:pt x="54" y="146"/>
                    </a:lnTo>
                    <a:lnTo>
                      <a:pt x="55" y="147"/>
                    </a:lnTo>
                    <a:lnTo>
                      <a:pt x="57" y="147"/>
                    </a:lnTo>
                    <a:lnTo>
                      <a:pt x="61" y="147"/>
                    </a:lnTo>
                    <a:lnTo>
                      <a:pt x="66" y="147"/>
                    </a:lnTo>
                    <a:lnTo>
                      <a:pt x="68" y="146"/>
                    </a:lnTo>
                    <a:lnTo>
                      <a:pt x="64" y="144"/>
                    </a:lnTo>
                    <a:lnTo>
                      <a:pt x="61" y="144"/>
                    </a:lnTo>
                    <a:lnTo>
                      <a:pt x="55" y="142"/>
                    </a:lnTo>
                    <a:lnTo>
                      <a:pt x="52" y="140"/>
                    </a:lnTo>
                    <a:lnTo>
                      <a:pt x="52" y="140"/>
                    </a:lnTo>
                    <a:lnTo>
                      <a:pt x="55" y="139"/>
                    </a:lnTo>
                    <a:lnTo>
                      <a:pt x="57" y="139"/>
                    </a:lnTo>
                    <a:lnTo>
                      <a:pt x="64" y="137"/>
                    </a:lnTo>
                    <a:lnTo>
                      <a:pt x="68" y="135"/>
                    </a:lnTo>
                    <a:lnTo>
                      <a:pt x="71" y="135"/>
                    </a:lnTo>
                    <a:lnTo>
                      <a:pt x="73" y="135"/>
                    </a:lnTo>
                    <a:lnTo>
                      <a:pt x="73" y="135"/>
                    </a:lnTo>
                    <a:lnTo>
                      <a:pt x="76" y="135"/>
                    </a:lnTo>
                    <a:lnTo>
                      <a:pt x="76" y="132"/>
                    </a:lnTo>
                    <a:lnTo>
                      <a:pt x="76" y="130"/>
                    </a:lnTo>
                    <a:lnTo>
                      <a:pt x="76" y="130"/>
                    </a:lnTo>
                    <a:lnTo>
                      <a:pt x="76" y="130"/>
                    </a:lnTo>
                    <a:lnTo>
                      <a:pt x="73" y="130"/>
                    </a:lnTo>
                    <a:lnTo>
                      <a:pt x="71" y="132"/>
                    </a:lnTo>
                    <a:lnTo>
                      <a:pt x="66" y="132"/>
                    </a:lnTo>
                    <a:lnTo>
                      <a:pt x="62" y="132"/>
                    </a:lnTo>
                    <a:lnTo>
                      <a:pt x="62" y="130"/>
                    </a:lnTo>
                    <a:lnTo>
                      <a:pt x="59" y="130"/>
                    </a:lnTo>
                    <a:lnTo>
                      <a:pt x="59" y="132"/>
                    </a:lnTo>
                    <a:lnTo>
                      <a:pt x="57" y="132"/>
                    </a:lnTo>
                    <a:lnTo>
                      <a:pt x="55" y="135"/>
                    </a:lnTo>
                    <a:lnTo>
                      <a:pt x="52" y="135"/>
                    </a:lnTo>
                    <a:lnTo>
                      <a:pt x="50" y="135"/>
                    </a:lnTo>
                    <a:lnTo>
                      <a:pt x="48" y="137"/>
                    </a:lnTo>
                    <a:lnTo>
                      <a:pt x="45" y="137"/>
                    </a:lnTo>
                    <a:lnTo>
                      <a:pt x="43" y="139"/>
                    </a:lnTo>
                    <a:lnTo>
                      <a:pt x="40" y="139"/>
                    </a:lnTo>
                    <a:lnTo>
                      <a:pt x="40" y="137"/>
                    </a:lnTo>
                    <a:lnTo>
                      <a:pt x="40" y="135"/>
                    </a:lnTo>
                    <a:lnTo>
                      <a:pt x="38" y="130"/>
                    </a:lnTo>
                    <a:lnTo>
                      <a:pt x="40" y="126"/>
                    </a:lnTo>
                    <a:lnTo>
                      <a:pt x="40" y="126"/>
                    </a:lnTo>
                    <a:lnTo>
                      <a:pt x="40" y="125"/>
                    </a:lnTo>
                    <a:lnTo>
                      <a:pt x="43" y="123"/>
                    </a:lnTo>
                    <a:lnTo>
                      <a:pt x="45" y="125"/>
                    </a:lnTo>
                    <a:lnTo>
                      <a:pt x="45" y="126"/>
                    </a:lnTo>
                    <a:lnTo>
                      <a:pt x="45" y="126"/>
                    </a:lnTo>
                    <a:lnTo>
                      <a:pt x="45" y="125"/>
                    </a:lnTo>
                    <a:lnTo>
                      <a:pt x="48" y="123"/>
                    </a:lnTo>
                    <a:lnTo>
                      <a:pt x="50" y="123"/>
                    </a:lnTo>
                    <a:lnTo>
                      <a:pt x="52" y="119"/>
                    </a:lnTo>
                    <a:lnTo>
                      <a:pt x="55" y="116"/>
                    </a:lnTo>
                    <a:lnTo>
                      <a:pt x="59" y="114"/>
                    </a:lnTo>
                    <a:lnTo>
                      <a:pt x="59" y="113"/>
                    </a:lnTo>
                    <a:lnTo>
                      <a:pt x="59" y="111"/>
                    </a:lnTo>
                    <a:lnTo>
                      <a:pt x="64" y="109"/>
                    </a:lnTo>
                    <a:lnTo>
                      <a:pt x="68" y="109"/>
                    </a:lnTo>
                    <a:lnTo>
                      <a:pt x="71" y="107"/>
                    </a:lnTo>
                    <a:lnTo>
                      <a:pt x="76" y="107"/>
                    </a:lnTo>
                    <a:lnTo>
                      <a:pt x="76" y="104"/>
                    </a:lnTo>
                    <a:lnTo>
                      <a:pt x="76" y="104"/>
                    </a:lnTo>
                    <a:lnTo>
                      <a:pt x="76" y="104"/>
                    </a:lnTo>
                    <a:lnTo>
                      <a:pt x="71" y="104"/>
                    </a:lnTo>
                    <a:lnTo>
                      <a:pt x="71" y="107"/>
                    </a:lnTo>
                    <a:lnTo>
                      <a:pt x="68" y="104"/>
                    </a:lnTo>
                    <a:lnTo>
                      <a:pt x="68" y="102"/>
                    </a:lnTo>
                    <a:lnTo>
                      <a:pt x="68" y="99"/>
                    </a:lnTo>
                    <a:lnTo>
                      <a:pt x="68" y="95"/>
                    </a:lnTo>
                    <a:lnTo>
                      <a:pt x="68" y="92"/>
                    </a:lnTo>
                    <a:lnTo>
                      <a:pt x="66" y="92"/>
                    </a:lnTo>
                    <a:lnTo>
                      <a:pt x="66" y="95"/>
                    </a:lnTo>
                    <a:lnTo>
                      <a:pt x="66" y="99"/>
                    </a:lnTo>
                    <a:lnTo>
                      <a:pt x="64" y="102"/>
                    </a:lnTo>
                    <a:lnTo>
                      <a:pt x="59" y="107"/>
                    </a:lnTo>
                    <a:lnTo>
                      <a:pt x="57" y="107"/>
                    </a:lnTo>
                    <a:lnTo>
                      <a:pt x="55" y="107"/>
                    </a:lnTo>
                    <a:lnTo>
                      <a:pt x="54" y="102"/>
                    </a:lnTo>
                    <a:lnTo>
                      <a:pt x="55" y="100"/>
                    </a:lnTo>
                    <a:lnTo>
                      <a:pt x="57" y="99"/>
                    </a:lnTo>
                    <a:lnTo>
                      <a:pt x="57" y="95"/>
                    </a:lnTo>
                    <a:lnTo>
                      <a:pt x="55" y="93"/>
                    </a:lnTo>
                    <a:lnTo>
                      <a:pt x="55" y="90"/>
                    </a:lnTo>
                    <a:lnTo>
                      <a:pt x="54" y="88"/>
                    </a:lnTo>
                    <a:lnTo>
                      <a:pt x="52" y="88"/>
                    </a:lnTo>
                    <a:lnTo>
                      <a:pt x="52" y="90"/>
                    </a:lnTo>
                    <a:lnTo>
                      <a:pt x="52" y="95"/>
                    </a:lnTo>
                    <a:lnTo>
                      <a:pt x="52" y="99"/>
                    </a:lnTo>
                    <a:lnTo>
                      <a:pt x="50" y="100"/>
                    </a:lnTo>
                    <a:lnTo>
                      <a:pt x="48" y="99"/>
                    </a:lnTo>
                    <a:lnTo>
                      <a:pt x="50" y="95"/>
                    </a:lnTo>
                    <a:lnTo>
                      <a:pt x="48" y="93"/>
                    </a:lnTo>
                    <a:lnTo>
                      <a:pt x="48" y="93"/>
                    </a:lnTo>
                    <a:lnTo>
                      <a:pt x="45" y="93"/>
                    </a:lnTo>
                    <a:lnTo>
                      <a:pt x="45" y="95"/>
                    </a:lnTo>
                    <a:lnTo>
                      <a:pt x="45" y="99"/>
                    </a:lnTo>
                    <a:lnTo>
                      <a:pt x="45" y="102"/>
                    </a:lnTo>
                    <a:lnTo>
                      <a:pt x="48" y="104"/>
                    </a:lnTo>
                    <a:lnTo>
                      <a:pt x="48" y="107"/>
                    </a:lnTo>
                    <a:lnTo>
                      <a:pt x="48" y="111"/>
                    </a:lnTo>
                    <a:lnTo>
                      <a:pt x="48" y="109"/>
                    </a:lnTo>
                    <a:lnTo>
                      <a:pt x="45" y="111"/>
                    </a:lnTo>
                    <a:lnTo>
                      <a:pt x="43" y="114"/>
                    </a:lnTo>
                    <a:lnTo>
                      <a:pt x="43" y="118"/>
                    </a:lnTo>
                    <a:lnTo>
                      <a:pt x="40" y="119"/>
                    </a:lnTo>
                    <a:lnTo>
                      <a:pt x="35" y="119"/>
                    </a:lnTo>
                    <a:lnTo>
                      <a:pt x="31" y="119"/>
                    </a:lnTo>
                    <a:lnTo>
                      <a:pt x="31" y="118"/>
                    </a:lnTo>
                    <a:lnTo>
                      <a:pt x="33" y="116"/>
                    </a:lnTo>
                    <a:lnTo>
                      <a:pt x="31" y="113"/>
                    </a:lnTo>
                    <a:lnTo>
                      <a:pt x="28" y="109"/>
                    </a:lnTo>
                    <a:lnTo>
                      <a:pt x="26" y="109"/>
                    </a:lnTo>
                    <a:lnTo>
                      <a:pt x="26" y="109"/>
                    </a:lnTo>
                    <a:lnTo>
                      <a:pt x="21" y="107"/>
                    </a:lnTo>
                    <a:lnTo>
                      <a:pt x="21" y="104"/>
                    </a:lnTo>
                    <a:lnTo>
                      <a:pt x="26" y="104"/>
                    </a:lnTo>
                    <a:lnTo>
                      <a:pt x="28" y="102"/>
                    </a:lnTo>
                    <a:lnTo>
                      <a:pt x="26" y="100"/>
                    </a:lnTo>
                    <a:lnTo>
                      <a:pt x="26" y="100"/>
                    </a:lnTo>
                    <a:lnTo>
                      <a:pt x="22" y="102"/>
                    </a:lnTo>
                    <a:lnTo>
                      <a:pt x="21" y="100"/>
                    </a:lnTo>
                    <a:lnTo>
                      <a:pt x="21" y="99"/>
                    </a:lnTo>
                    <a:lnTo>
                      <a:pt x="17" y="95"/>
                    </a:lnTo>
                    <a:lnTo>
                      <a:pt x="14" y="95"/>
                    </a:lnTo>
                    <a:lnTo>
                      <a:pt x="14" y="92"/>
                    </a:lnTo>
                    <a:lnTo>
                      <a:pt x="14" y="90"/>
                    </a:lnTo>
                    <a:lnTo>
                      <a:pt x="14" y="90"/>
                    </a:lnTo>
                    <a:lnTo>
                      <a:pt x="14" y="88"/>
                    </a:lnTo>
                    <a:lnTo>
                      <a:pt x="10" y="86"/>
                    </a:lnTo>
                    <a:lnTo>
                      <a:pt x="9" y="85"/>
                    </a:lnTo>
                    <a:lnTo>
                      <a:pt x="9" y="81"/>
                    </a:lnTo>
                    <a:lnTo>
                      <a:pt x="10" y="81"/>
                    </a:lnTo>
                    <a:lnTo>
                      <a:pt x="14" y="85"/>
                    </a:lnTo>
                    <a:lnTo>
                      <a:pt x="14" y="86"/>
                    </a:lnTo>
                    <a:lnTo>
                      <a:pt x="14" y="86"/>
                    </a:lnTo>
                    <a:lnTo>
                      <a:pt x="17" y="86"/>
                    </a:lnTo>
                    <a:lnTo>
                      <a:pt x="17" y="85"/>
                    </a:lnTo>
                    <a:lnTo>
                      <a:pt x="17" y="81"/>
                    </a:lnTo>
                    <a:lnTo>
                      <a:pt x="17" y="81"/>
                    </a:lnTo>
                    <a:lnTo>
                      <a:pt x="17" y="81"/>
                    </a:lnTo>
                    <a:lnTo>
                      <a:pt x="14" y="81"/>
                    </a:lnTo>
                    <a:lnTo>
                      <a:pt x="14" y="81"/>
                    </a:lnTo>
                    <a:lnTo>
                      <a:pt x="12" y="76"/>
                    </a:lnTo>
                    <a:lnTo>
                      <a:pt x="12" y="76"/>
                    </a:lnTo>
                    <a:lnTo>
                      <a:pt x="12" y="76"/>
                    </a:lnTo>
                    <a:lnTo>
                      <a:pt x="14" y="71"/>
                    </a:lnTo>
                    <a:lnTo>
                      <a:pt x="14" y="67"/>
                    </a:lnTo>
                    <a:lnTo>
                      <a:pt x="14" y="67"/>
                    </a:lnTo>
                    <a:lnTo>
                      <a:pt x="12" y="67"/>
                    </a:lnTo>
                    <a:lnTo>
                      <a:pt x="10" y="66"/>
                    </a:lnTo>
                    <a:lnTo>
                      <a:pt x="9" y="66"/>
                    </a:lnTo>
                    <a:lnTo>
                      <a:pt x="9" y="71"/>
                    </a:lnTo>
                    <a:lnTo>
                      <a:pt x="9" y="73"/>
                    </a:lnTo>
                    <a:lnTo>
                      <a:pt x="7" y="76"/>
                    </a:lnTo>
                    <a:lnTo>
                      <a:pt x="5" y="76"/>
                    </a:lnTo>
                    <a:lnTo>
                      <a:pt x="5" y="73"/>
                    </a:lnTo>
                    <a:lnTo>
                      <a:pt x="0" y="69"/>
                    </a:lnTo>
                    <a:lnTo>
                      <a:pt x="0" y="64"/>
                    </a:lnTo>
                    <a:lnTo>
                      <a:pt x="0" y="60"/>
                    </a:lnTo>
                    <a:lnTo>
                      <a:pt x="0" y="57"/>
                    </a:lnTo>
                    <a:lnTo>
                      <a:pt x="2" y="57"/>
                    </a:lnTo>
                    <a:lnTo>
                      <a:pt x="3" y="53"/>
                    </a:lnTo>
                    <a:lnTo>
                      <a:pt x="5" y="53"/>
                    </a:lnTo>
                    <a:lnTo>
                      <a:pt x="5" y="50"/>
                    </a:lnTo>
                    <a:lnTo>
                      <a:pt x="3" y="50"/>
                    </a:lnTo>
                    <a:lnTo>
                      <a:pt x="3" y="46"/>
                    </a:lnTo>
                    <a:lnTo>
                      <a:pt x="7" y="43"/>
                    </a:lnTo>
                    <a:lnTo>
                      <a:pt x="10" y="43"/>
                    </a:lnTo>
                    <a:lnTo>
                      <a:pt x="12" y="48"/>
                    </a:lnTo>
                    <a:lnTo>
                      <a:pt x="14" y="50"/>
                    </a:lnTo>
                    <a:lnTo>
                      <a:pt x="14" y="50"/>
                    </a:lnTo>
                    <a:lnTo>
                      <a:pt x="17" y="50"/>
                    </a:lnTo>
                    <a:lnTo>
                      <a:pt x="14" y="45"/>
                    </a:lnTo>
                    <a:lnTo>
                      <a:pt x="14" y="41"/>
                    </a:lnTo>
                    <a:lnTo>
                      <a:pt x="14" y="41"/>
                    </a:lnTo>
                    <a:lnTo>
                      <a:pt x="17" y="41"/>
                    </a:lnTo>
                    <a:lnTo>
                      <a:pt x="17" y="45"/>
                    </a:lnTo>
                    <a:lnTo>
                      <a:pt x="17" y="45"/>
                    </a:lnTo>
                    <a:lnTo>
                      <a:pt x="21" y="45"/>
                    </a:lnTo>
                    <a:lnTo>
                      <a:pt x="26" y="38"/>
                    </a:lnTo>
                    <a:lnTo>
                      <a:pt x="31" y="38"/>
                    </a:lnTo>
                    <a:lnTo>
                      <a:pt x="33" y="39"/>
                    </a:lnTo>
                    <a:lnTo>
                      <a:pt x="35" y="43"/>
                    </a:lnTo>
                    <a:lnTo>
                      <a:pt x="35" y="46"/>
                    </a:lnTo>
                    <a:lnTo>
                      <a:pt x="31" y="48"/>
                    </a:lnTo>
                    <a:lnTo>
                      <a:pt x="29" y="48"/>
                    </a:lnTo>
                    <a:lnTo>
                      <a:pt x="29" y="46"/>
                    </a:lnTo>
                    <a:lnTo>
                      <a:pt x="28" y="46"/>
                    </a:lnTo>
                    <a:lnTo>
                      <a:pt x="22" y="50"/>
                    </a:lnTo>
                    <a:lnTo>
                      <a:pt x="22" y="50"/>
                    </a:lnTo>
                    <a:lnTo>
                      <a:pt x="21" y="50"/>
                    </a:lnTo>
                    <a:lnTo>
                      <a:pt x="21" y="53"/>
                    </a:lnTo>
                    <a:lnTo>
                      <a:pt x="22" y="53"/>
                    </a:lnTo>
                    <a:lnTo>
                      <a:pt x="26" y="53"/>
                    </a:lnTo>
                    <a:lnTo>
                      <a:pt x="29" y="50"/>
                    </a:lnTo>
                    <a:lnTo>
                      <a:pt x="31" y="53"/>
                    </a:lnTo>
                    <a:lnTo>
                      <a:pt x="31" y="53"/>
                    </a:lnTo>
                    <a:lnTo>
                      <a:pt x="28" y="55"/>
                    </a:lnTo>
                    <a:lnTo>
                      <a:pt x="28" y="57"/>
                    </a:lnTo>
                    <a:lnTo>
                      <a:pt x="29" y="59"/>
                    </a:lnTo>
                    <a:lnTo>
                      <a:pt x="29" y="57"/>
                    </a:lnTo>
                    <a:lnTo>
                      <a:pt x="31" y="57"/>
                    </a:lnTo>
                    <a:lnTo>
                      <a:pt x="33" y="59"/>
                    </a:lnTo>
                    <a:lnTo>
                      <a:pt x="35" y="60"/>
                    </a:lnTo>
                    <a:lnTo>
                      <a:pt x="35" y="62"/>
                    </a:lnTo>
                    <a:lnTo>
                      <a:pt x="35" y="67"/>
                    </a:lnTo>
                    <a:lnTo>
                      <a:pt x="36" y="69"/>
                    </a:lnTo>
                    <a:lnTo>
                      <a:pt x="38" y="69"/>
                    </a:lnTo>
                    <a:lnTo>
                      <a:pt x="38" y="64"/>
                    </a:lnTo>
                    <a:lnTo>
                      <a:pt x="35" y="60"/>
                    </a:lnTo>
                    <a:lnTo>
                      <a:pt x="35" y="57"/>
                    </a:lnTo>
                    <a:lnTo>
                      <a:pt x="36" y="53"/>
                    </a:lnTo>
                    <a:lnTo>
                      <a:pt x="40" y="48"/>
                    </a:lnTo>
                    <a:lnTo>
                      <a:pt x="40" y="45"/>
                    </a:lnTo>
                    <a:lnTo>
                      <a:pt x="40" y="43"/>
                    </a:lnTo>
                    <a:lnTo>
                      <a:pt x="43" y="43"/>
                    </a:lnTo>
                    <a:lnTo>
                      <a:pt x="45" y="48"/>
                    </a:lnTo>
                    <a:lnTo>
                      <a:pt x="48" y="50"/>
                    </a:lnTo>
                    <a:lnTo>
                      <a:pt x="48" y="50"/>
                    </a:lnTo>
                    <a:lnTo>
                      <a:pt x="48" y="57"/>
                    </a:lnTo>
                    <a:lnTo>
                      <a:pt x="52" y="66"/>
                    </a:lnTo>
                    <a:lnTo>
                      <a:pt x="52" y="67"/>
                    </a:lnTo>
                    <a:lnTo>
                      <a:pt x="52" y="71"/>
                    </a:lnTo>
                    <a:lnTo>
                      <a:pt x="48" y="73"/>
                    </a:lnTo>
                    <a:lnTo>
                      <a:pt x="48" y="73"/>
                    </a:lnTo>
                    <a:lnTo>
                      <a:pt x="50" y="73"/>
                    </a:lnTo>
                    <a:lnTo>
                      <a:pt x="52" y="73"/>
                    </a:lnTo>
                    <a:lnTo>
                      <a:pt x="55" y="73"/>
                    </a:lnTo>
                    <a:lnTo>
                      <a:pt x="57" y="76"/>
                    </a:lnTo>
                    <a:lnTo>
                      <a:pt x="59" y="81"/>
                    </a:lnTo>
                    <a:lnTo>
                      <a:pt x="61" y="85"/>
                    </a:lnTo>
                    <a:lnTo>
                      <a:pt x="62" y="85"/>
                    </a:lnTo>
                    <a:lnTo>
                      <a:pt x="64" y="81"/>
                    </a:lnTo>
                    <a:lnTo>
                      <a:pt x="61" y="76"/>
                    </a:lnTo>
                    <a:lnTo>
                      <a:pt x="61" y="73"/>
                    </a:lnTo>
                    <a:lnTo>
                      <a:pt x="57" y="69"/>
                    </a:lnTo>
                    <a:lnTo>
                      <a:pt x="55" y="64"/>
                    </a:lnTo>
                    <a:lnTo>
                      <a:pt x="55" y="59"/>
                    </a:lnTo>
                    <a:lnTo>
                      <a:pt x="55" y="50"/>
                    </a:lnTo>
                    <a:lnTo>
                      <a:pt x="54" y="48"/>
                    </a:lnTo>
                    <a:lnTo>
                      <a:pt x="54" y="46"/>
                    </a:lnTo>
                    <a:lnTo>
                      <a:pt x="54" y="43"/>
                    </a:lnTo>
                    <a:lnTo>
                      <a:pt x="54" y="39"/>
                    </a:lnTo>
                    <a:lnTo>
                      <a:pt x="55" y="36"/>
                    </a:lnTo>
                    <a:lnTo>
                      <a:pt x="55" y="31"/>
                    </a:lnTo>
                    <a:lnTo>
                      <a:pt x="57" y="27"/>
                    </a:lnTo>
                    <a:lnTo>
                      <a:pt x="59" y="27"/>
                    </a:lnTo>
                    <a:lnTo>
                      <a:pt x="61" y="27"/>
                    </a:lnTo>
                    <a:lnTo>
                      <a:pt x="64" y="33"/>
                    </a:lnTo>
                    <a:lnTo>
                      <a:pt x="64" y="36"/>
                    </a:lnTo>
                    <a:lnTo>
                      <a:pt x="66" y="38"/>
                    </a:lnTo>
                    <a:lnTo>
                      <a:pt x="68" y="34"/>
                    </a:lnTo>
                    <a:lnTo>
                      <a:pt x="71" y="33"/>
                    </a:lnTo>
                    <a:lnTo>
                      <a:pt x="71" y="34"/>
                    </a:lnTo>
                    <a:lnTo>
                      <a:pt x="76" y="39"/>
                    </a:lnTo>
                    <a:lnTo>
                      <a:pt x="76" y="45"/>
                    </a:lnTo>
                    <a:lnTo>
                      <a:pt x="76" y="48"/>
                    </a:lnTo>
                    <a:lnTo>
                      <a:pt x="76" y="50"/>
                    </a:lnTo>
                    <a:lnTo>
                      <a:pt x="76" y="55"/>
                    </a:lnTo>
                    <a:lnTo>
                      <a:pt x="76" y="60"/>
                    </a:lnTo>
                    <a:lnTo>
                      <a:pt x="76" y="62"/>
                    </a:lnTo>
                    <a:lnTo>
                      <a:pt x="76" y="64"/>
                    </a:lnTo>
                    <a:lnTo>
                      <a:pt x="78" y="60"/>
                    </a:lnTo>
                    <a:lnTo>
                      <a:pt x="78" y="57"/>
                    </a:lnTo>
                    <a:lnTo>
                      <a:pt x="78" y="50"/>
                    </a:lnTo>
                    <a:lnTo>
                      <a:pt x="78" y="48"/>
                    </a:lnTo>
                    <a:lnTo>
                      <a:pt x="81" y="46"/>
                    </a:lnTo>
                    <a:lnTo>
                      <a:pt x="85" y="50"/>
                    </a:lnTo>
                    <a:lnTo>
                      <a:pt x="88" y="55"/>
                    </a:lnTo>
                    <a:lnTo>
                      <a:pt x="90" y="64"/>
                    </a:lnTo>
                    <a:lnTo>
                      <a:pt x="90" y="66"/>
                    </a:lnTo>
                    <a:lnTo>
                      <a:pt x="92" y="69"/>
                    </a:lnTo>
                    <a:lnTo>
                      <a:pt x="95" y="69"/>
                    </a:lnTo>
                    <a:lnTo>
                      <a:pt x="99" y="69"/>
                    </a:lnTo>
                    <a:lnTo>
                      <a:pt x="101" y="73"/>
                    </a:lnTo>
                    <a:lnTo>
                      <a:pt x="102" y="76"/>
                    </a:lnTo>
                    <a:lnTo>
                      <a:pt x="108" y="81"/>
                    </a:lnTo>
                    <a:lnTo>
                      <a:pt x="111" y="81"/>
                    </a:lnTo>
                    <a:lnTo>
                      <a:pt x="118" y="85"/>
                    </a:lnTo>
                    <a:lnTo>
                      <a:pt x="121" y="85"/>
                    </a:lnTo>
                    <a:lnTo>
                      <a:pt x="121" y="88"/>
                    </a:lnTo>
                    <a:lnTo>
                      <a:pt x="121" y="90"/>
                    </a:lnTo>
                    <a:lnTo>
                      <a:pt x="118" y="93"/>
                    </a:lnTo>
                    <a:lnTo>
                      <a:pt x="118" y="93"/>
                    </a:lnTo>
                    <a:lnTo>
                      <a:pt x="116" y="90"/>
                    </a:lnTo>
                    <a:lnTo>
                      <a:pt x="113" y="92"/>
                    </a:lnTo>
                    <a:lnTo>
                      <a:pt x="111" y="92"/>
                    </a:lnTo>
                    <a:lnTo>
                      <a:pt x="106" y="95"/>
                    </a:lnTo>
                    <a:lnTo>
                      <a:pt x="102" y="95"/>
                    </a:lnTo>
                    <a:lnTo>
                      <a:pt x="102" y="95"/>
                    </a:lnTo>
                    <a:lnTo>
                      <a:pt x="102" y="99"/>
                    </a:lnTo>
                    <a:lnTo>
                      <a:pt x="102" y="100"/>
                    </a:lnTo>
                    <a:lnTo>
                      <a:pt x="99" y="104"/>
                    </a:lnTo>
                    <a:lnTo>
                      <a:pt x="99" y="104"/>
                    </a:lnTo>
                    <a:lnTo>
                      <a:pt x="99" y="109"/>
                    </a:lnTo>
                    <a:lnTo>
                      <a:pt x="99" y="116"/>
                    </a:lnTo>
                    <a:lnTo>
                      <a:pt x="99" y="118"/>
                    </a:lnTo>
                    <a:lnTo>
                      <a:pt x="99" y="123"/>
                    </a:lnTo>
                    <a:lnTo>
                      <a:pt x="99" y="123"/>
                    </a:lnTo>
                    <a:lnTo>
                      <a:pt x="99" y="126"/>
                    </a:lnTo>
                    <a:lnTo>
                      <a:pt x="95" y="125"/>
                    </a:lnTo>
                    <a:lnTo>
                      <a:pt x="95" y="126"/>
                    </a:lnTo>
                    <a:lnTo>
                      <a:pt x="95" y="130"/>
                    </a:lnTo>
                    <a:lnTo>
                      <a:pt x="95" y="135"/>
                    </a:lnTo>
                    <a:lnTo>
                      <a:pt x="95" y="137"/>
                    </a:lnTo>
                    <a:lnTo>
                      <a:pt x="95" y="140"/>
                    </a:lnTo>
                    <a:lnTo>
                      <a:pt x="95" y="146"/>
                    </a:lnTo>
                    <a:lnTo>
                      <a:pt x="95" y="149"/>
                    </a:lnTo>
                    <a:lnTo>
                      <a:pt x="95" y="149"/>
                    </a:lnTo>
                    <a:lnTo>
                      <a:pt x="90" y="149"/>
                    </a:lnTo>
                    <a:lnTo>
                      <a:pt x="88" y="149"/>
                    </a:lnTo>
                    <a:lnTo>
                      <a:pt x="90" y="153"/>
                    </a:lnTo>
                    <a:lnTo>
                      <a:pt x="90" y="154"/>
                    </a:lnTo>
                    <a:lnTo>
                      <a:pt x="88" y="154"/>
                    </a:lnTo>
                    <a:lnTo>
                      <a:pt x="88" y="158"/>
                    </a:lnTo>
                    <a:lnTo>
                      <a:pt x="88" y="159"/>
                    </a:lnTo>
                    <a:lnTo>
                      <a:pt x="87" y="172"/>
                    </a:lnTo>
                    <a:lnTo>
                      <a:pt x="87" y="175"/>
                    </a:lnTo>
                    <a:lnTo>
                      <a:pt x="85" y="177"/>
                    </a:lnTo>
                    <a:lnTo>
                      <a:pt x="85" y="180"/>
                    </a:lnTo>
                    <a:lnTo>
                      <a:pt x="87" y="184"/>
                    </a:lnTo>
                    <a:lnTo>
                      <a:pt x="87" y="186"/>
                    </a:lnTo>
                    <a:lnTo>
                      <a:pt x="85" y="189"/>
                    </a:lnTo>
                    <a:lnTo>
                      <a:pt x="85" y="191"/>
                    </a:lnTo>
                    <a:lnTo>
                      <a:pt x="83" y="194"/>
                    </a:lnTo>
                    <a:lnTo>
                      <a:pt x="80" y="194"/>
                    </a:lnTo>
                    <a:lnTo>
                      <a:pt x="80" y="194"/>
                    </a:lnTo>
                    <a:lnTo>
                      <a:pt x="80" y="194"/>
                    </a:lnTo>
                    <a:lnTo>
                      <a:pt x="80" y="19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65" name="Freeform 156">
                <a:extLst>
                  <a:ext uri="{FF2B5EF4-FFF2-40B4-BE49-F238E27FC236}">
                    <a16:creationId xmlns:a16="http://schemas.microsoft.com/office/drawing/2014/main" id="{E4C37C2D-125F-CF29-1075-D5B12CD3EE95}"/>
                  </a:ext>
                </a:extLst>
              </p:cNvPr>
              <p:cNvSpPr>
                <a:spLocks noEditPoints="1"/>
              </p:cNvSpPr>
              <p:nvPr/>
            </p:nvSpPr>
            <p:spPr bwMode="auto">
              <a:xfrm>
                <a:off x="3914753" y="2089150"/>
                <a:ext cx="239713" cy="153987"/>
              </a:xfrm>
              <a:custGeom>
                <a:avLst/>
                <a:gdLst/>
                <a:ahLst/>
                <a:cxnLst>
                  <a:cxn ang="0">
                    <a:pos x="55" y="95"/>
                  </a:cxn>
                  <a:cxn ang="0">
                    <a:pos x="45" y="81"/>
                  </a:cxn>
                  <a:cxn ang="0">
                    <a:pos x="57" y="87"/>
                  </a:cxn>
                  <a:cxn ang="0">
                    <a:pos x="81" y="92"/>
                  </a:cxn>
                  <a:cxn ang="0">
                    <a:pos x="88" y="87"/>
                  </a:cxn>
                  <a:cxn ang="0">
                    <a:pos x="95" y="83"/>
                  </a:cxn>
                  <a:cxn ang="0">
                    <a:pos x="106" y="80"/>
                  </a:cxn>
                  <a:cxn ang="0">
                    <a:pos x="126" y="68"/>
                  </a:cxn>
                  <a:cxn ang="0">
                    <a:pos x="130" y="66"/>
                  </a:cxn>
                  <a:cxn ang="0">
                    <a:pos x="137" y="57"/>
                  </a:cxn>
                  <a:cxn ang="0">
                    <a:pos x="142" y="55"/>
                  </a:cxn>
                  <a:cxn ang="0">
                    <a:pos x="142" y="41"/>
                  </a:cxn>
                  <a:cxn ang="0">
                    <a:pos x="151" y="33"/>
                  </a:cxn>
                  <a:cxn ang="0">
                    <a:pos x="142" y="24"/>
                  </a:cxn>
                  <a:cxn ang="0">
                    <a:pos x="139" y="19"/>
                  </a:cxn>
                  <a:cxn ang="0">
                    <a:pos x="132" y="10"/>
                  </a:cxn>
                  <a:cxn ang="0">
                    <a:pos x="137" y="1"/>
                  </a:cxn>
                  <a:cxn ang="0">
                    <a:pos x="123" y="8"/>
                  </a:cxn>
                  <a:cxn ang="0">
                    <a:pos x="114" y="1"/>
                  </a:cxn>
                  <a:cxn ang="0">
                    <a:pos x="109" y="10"/>
                  </a:cxn>
                  <a:cxn ang="0">
                    <a:pos x="100" y="14"/>
                  </a:cxn>
                  <a:cxn ang="0">
                    <a:pos x="86" y="10"/>
                  </a:cxn>
                  <a:cxn ang="0">
                    <a:pos x="83" y="19"/>
                  </a:cxn>
                  <a:cxn ang="0">
                    <a:pos x="73" y="14"/>
                  </a:cxn>
                  <a:cxn ang="0">
                    <a:pos x="66" y="19"/>
                  </a:cxn>
                  <a:cxn ang="0">
                    <a:pos x="57" y="19"/>
                  </a:cxn>
                  <a:cxn ang="0">
                    <a:pos x="55" y="28"/>
                  </a:cxn>
                  <a:cxn ang="0">
                    <a:pos x="45" y="34"/>
                  </a:cxn>
                  <a:cxn ang="0">
                    <a:pos x="41" y="24"/>
                  </a:cxn>
                  <a:cxn ang="0">
                    <a:pos x="46" y="15"/>
                  </a:cxn>
                  <a:cxn ang="0">
                    <a:pos x="40" y="8"/>
                  </a:cxn>
                  <a:cxn ang="0">
                    <a:pos x="27" y="0"/>
                  </a:cxn>
                  <a:cxn ang="0">
                    <a:pos x="24" y="1"/>
                  </a:cxn>
                  <a:cxn ang="0">
                    <a:pos x="27" y="5"/>
                  </a:cxn>
                  <a:cxn ang="0">
                    <a:pos x="31" y="14"/>
                  </a:cxn>
                  <a:cxn ang="0">
                    <a:pos x="22" y="14"/>
                  </a:cxn>
                  <a:cxn ang="0">
                    <a:pos x="17" y="10"/>
                  </a:cxn>
                  <a:cxn ang="0">
                    <a:pos x="13" y="14"/>
                  </a:cxn>
                  <a:cxn ang="0">
                    <a:pos x="12" y="19"/>
                  </a:cxn>
                  <a:cxn ang="0">
                    <a:pos x="13" y="22"/>
                  </a:cxn>
                  <a:cxn ang="0">
                    <a:pos x="8" y="28"/>
                  </a:cxn>
                  <a:cxn ang="0">
                    <a:pos x="3" y="28"/>
                  </a:cxn>
                  <a:cxn ang="0">
                    <a:pos x="19" y="22"/>
                  </a:cxn>
                  <a:cxn ang="0">
                    <a:pos x="22" y="28"/>
                  </a:cxn>
                  <a:cxn ang="0">
                    <a:pos x="29" y="28"/>
                  </a:cxn>
                  <a:cxn ang="0">
                    <a:pos x="36" y="28"/>
                  </a:cxn>
                  <a:cxn ang="0">
                    <a:pos x="29" y="34"/>
                  </a:cxn>
                  <a:cxn ang="0">
                    <a:pos x="34" y="36"/>
                  </a:cxn>
                  <a:cxn ang="0">
                    <a:pos x="27" y="41"/>
                  </a:cxn>
                  <a:cxn ang="0">
                    <a:pos x="19" y="40"/>
                  </a:cxn>
                  <a:cxn ang="0">
                    <a:pos x="13" y="43"/>
                  </a:cxn>
                  <a:cxn ang="0">
                    <a:pos x="5" y="47"/>
                  </a:cxn>
                  <a:cxn ang="0">
                    <a:pos x="22" y="50"/>
                  </a:cxn>
                  <a:cxn ang="0">
                    <a:pos x="27" y="57"/>
                  </a:cxn>
                  <a:cxn ang="0">
                    <a:pos x="29" y="61"/>
                  </a:cxn>
                  <a:cxn ang="0">
                    <a:pos x="40" y="66"/>
                  </a:cxn>
                  <a:cxn ang="0">
                    <a:pos x="27" y="69"/>
                  </a:cxn>
                  <a:cxn ang="0">
                    <a:pos x="19" y="68"/>
                  </a:cxn>
                  <a:cxn ang="0">
                    <a:pos x="19" y="74"/>
                  </a:cxn>
                  <a:cxn ang="0">
                    <a:pos x="31" y="81"/>
                  </a:cxn>
                  <a:cxn ang="0">
                    <a:pos x="45" y="81"/>
                  </a:cxn>
                </a:cxnLst>
                <a:rect l="0" t="0" r="r" b="b"/>
                <a:pathLst>
                  <a:path w="151" h="97">
                    <a:moveTo>
                      <a:pt x="52" y="97"/>
                    </a:moveTo>
                    <a:lnTo>
                      <a:pt x="50" y="95"/>
                    </a:lnTo>
                    <a:lnTo>
                      <a:pt x="52" y="92"/>
                    </a:lnTo>
                    <a:lnTo>
                      <a:pt x="55" y="92"/>
                    </a:lnTo>
                    <a:lnTo>
                      <a:pt x="55" y="95"/>
                    </a:lnTo>
                    <a:lnTo>
                      <a:pt x="52" y="97"/>
                    </a:lnTo>
                    <a:lnTo>
                      <a:pt x="52" y="97"/>
                    </a:lnTo>
                    <a:lnTo>
                      <a:pt x="52" y="97"/>
                    </a:lnTo>
                    <a:lnTo>
                      <a:pt x="52" y="97"/>
                    </a:lnTo>
                    <a:close/>
                    <a:moveTo>
                      <a:pt x="45" y="81"/>
                    </a:moveTo>
                    <a:lnTo>
                      <a:pt x="46" y="80"/>
                    </a:lnTo>
                    <a:lnTo>
                      <a:pt x="46" y="83"/>
                    </a:lnTo>
                    <a:lnTo>
                      <a:pt x="52" y="88"/>
                    </a:lnTo>
                    <a:lnTo>
                      <a:pt x="55" y="90"/>
                    </a:lnTo>
                    <a:lnTo>
                      <a:pt x="57" y="87"/>
                    </a:lnTo>
                    <a:lnTo>
                      <a:pt x="60" y="87"/>
                    </a:lnTo>
                    <a:lnTo>
                      <a:pt x="66" y="94"/>
                    </a:lnTo>
                    <a:lnTo>
                      <a:pt x="73" y="92"/>
                    </a:lnTo>
                    <a:lnTo>
                      <a:pt x="74" y="94"/>
                    </a:lnTo>
                    <a:lnTo>
                      <a:pt x="81" y="92"/>
                    </a:lnTo>
                    <a:lnTo>
                      <a:pt x="81" y="88"/>
                    </a:lnTo>
                    <a:lnTo>
                      <a:pt x="81" y="87"/>
                    </a:lnTo>
                    <a:lnTo>
                      <a:pt x="83" y="88"/>
                    </a:lnTo>
                    <a:lnTo>
                      <a:pt x="86" y="90"/>
                    </a:lnTo>
                    <a:lnTo>
                      <a:pt x="88" y="87"/>
                    </a:lnTo>
                    <a:lnTo>
                      <a:pt x="90" y="81"/>
                    </a:lnTo>
                    <a:lnTo>
                      <a:pt x="93" y="81"/>
                    </a:lnTo>
                    <a:lnTo>
                      <a:pt x="92" y="83"/>
                    </a:lnTo>
                    <a:lnTo>
                      <a:pt x="93" y="85"/>
                    </a:lnTo>
                    <a:lnTo>
                      <a:pt x="95" y="83"/>
                    </a:lnTo>
                    <a:lnTo>
                      <a:pt x="97" y="83"/>
                    </a:lnTo>
                    <a:lnTo>
                      <a:pt x="100" y="78"/>
                    </a:lnTo>
                    <a:lnTo>
                      <a:pt x="102" y="80"/>
                    </a:lnTo>
                    <a:lnTo>
                      <a:pt x="104" y="80"/>
                    </a:lnTo>
                    <a:lnTo>
                      <a:pt x="106" y="80"/>
                    </a:lnTo>
                    <a:lnTo>
                      <a:pt x="106" y="80"/>
                    </a:lnTo>
                    <a:lnTo>
                      <a:pt x="109" y="80"/>
                    </a:lnTo>
                    <a:lnTo>
                      <a:pt x="114" y="74"/>
                    </a:lnTo>
                    <a:lnTo>
                      <a:pt x="118" y="69"/>
                    </a:lnTo>
                    <a:lnTo>
                      <a:pt x="126" y="68"/>
                    </a:lnTo>
                    <a:lnTo>
                      <a:pt x="128" y="66"/>
                    </a:lnTo>
                    <a:lnTo>
                      <a:pt x="126" y="62"/>
                    </a:lnTo>
                    <a:lnTo>
                      <a:pt x="128" y="61"/>
                    </a:lnTo>
                    <a:lnTo>
                      <a:pt x="130" y="61"/>
                    </a:lnTo>
                    <a:lnTo>
                      <a:pt x="130" y="66"/>
                    </a:lnTo>
                    <a:lnTo>
                      <a:pt x="133" y="66"/>
                    </a:lnTo>
                    <a:lnTo>
                      <a:pt x="137" y="62"/>
                    </a:lnTo>
                    <a:lnTo>
                      <a:pt x="137" y="61"/>
                    </a:lnTo>
                    <a:lnTo>
                      <a:pt x="137" y="61"/>
                    </a:lnTo>
                    <a:lnTo>
                      <a:pt x="137" y="57"/>
                    </a:lnTo>
                    <a:lnTo>
                      <a:pt x="137" y="57"/>
                    </a:lnTo>
                    <a:lnTo>
                      <a:pt x="137" y="54"/>
                    </a:lnTo>
                    <a:lnTo>
                      <a:pt x="137" y="52"/>
                    </a:lnTo>
                    <a:lnTo>
                      <a:pt x="142" y="54"/>
                    </a:lnTo>
                    <a:lnTo>
                      <a:pt x="142" y="55"/>
                    </a:lnTo>
                    <a:lnTo>
                      <a:pt x="144" y="55"/>
                    </a:lnTo>
                    <a:lnTo>
                      <a:pt x="145" y="52"/>
                    </a:lnTo>
                    <a:lnTo>
                      <a:pt x="145" y="48"/>
                    </a:lnTo>
                    <a:lnTo>
                      <a:pt x="142" y="45"/>
                    </a:lnTo>
                    <a:lnTo>
                      <a:pt x="142" y="41"/>
                    </a:lnTo>
                    <a:lnTo>
                      <a:pt x="144" y="40"/>
                    </a:lnTo>
                    <a:lnTo>
                      <a:pt x="144" y="36"/>
                    </a:lnTo>
                    <a:lnTo>
                      <a:pt x="147" y="34"/>
                    </a:lnTo>
                    <a:lnTo>
                      <a:pt x="149" y="34"/>
                    </a:lnTo>
                    <a:lnTo>
                      <a:pt x="151" y="33"/>
                    </a:lnTo>
                    <a:lnTo>
                      <a:pt x="147" y="29"/>
                    </a:lnTo>
                    <a:lnTo>
                      <a:pt x="142" y="29"/>
                    </a:lnTo>
                    <a:lnTo>
                      <a:pt x="139" y="31"/>
                    </a:lnTo>
                    <a:lnTo>
                      <a:pt x="142" y="28"/>
                    </a:lnTo>
                    <a:lnTo>
                      <a:pt x="142" y="24"/>
                    </a:lnTo>
                    <a:lnTo>
                      <a:pt x="137" y="24"/>
                    </a:lnTo>
                    <a:lnTo>
                      <a:pt x="137" y="28"/>
                    </a:lnTo>
                    <a:lnTo>
                      <a:pt x="133" y="22"/>
                    </a:lnTo>
                    <a:lnTo>
                      <a:pt x="137" y="19"/>
                    </a:lnTo>
                    <a:lnTo>
                      <a:pt x="139" y="19"/>
                    </a:lnTo>
                    <a:lnTo>
                      <a:pt x="139" y="14"/>
                    </a:lnTo>
                    <a:lnTo>
                      <a:pt x="137" y="14"/>
                    </a:lnTo>
                    <a:lnTo>
                      <a:pt x="133" y="14"/>
                    </a:lnTo>
                    <a:lnTo>
                      <a:pt x="133" y="14"/>
                    </a:lnTo>
                    <a:lnTo>
                      <a:pt x="132" y="10"/>
                    </a:lnTo>
                    <a:lnTo>
                      <a:pt x="133" y="10"/>
                    </a:lnTo>
                    <a:lnTo>
                      <a:pt x="133" y="5"/>
                    </a:lnTo>
                    <a:lnTo>
                      <a:pt x="137" y="5"/>
                    </a:lnTo>
                    <a:lnTo>
                      <a:pt x="139" y="5"/>
                    </a:lnTo>
                    <a:lnTo>
                      <a:pt x="137" y="1"/>
                    </a:lnTo>
                    <a:lnTo>
                      <a:pt x="133" y="1"/>
                    </a:lnTo>
                    <a:lnTo>
                      <a:pt x="128" y="10"/>
                    </a:lnTo>
                    <a:lnTo>
                      <a:pt x="126" y="10"/>
                    </a:lnTo>
                    <a:lnTo>
                      <a:pt x="125" y="10"/>
                    </a:lnTo>
                    <a:lnTo>
                      <a:pt x="123" y="8"/>
                    </a:lnTo>
                    <a:lnTo>
                      <a:pt x="123" y="5"/>
                    </a:lnTo>
                    <a:lnTo>
                      <a:pt x="121" y="5"/>
                    </a:lnTo>
                    <a:lnTo>
                      <a:pt x="121" y="1"/>
                    </a:lnTo>
                    <a:lnTo>
                      <a:pt x="118" y="1"/>
                    </a:lnTo>
                    <a:lnTo>
                      <a:pt x="114" y="1"/>
                    </a:lnTo>
                    <a:lnTo>
                      <a:pt x="114" y="1"/>
                    </a:lnTo>
                    <a:lnTo>
                      <a:pt x="111" y="5"/>
                    </a:lnTo>
                    <a:lnTo>
                      <a:pt x="114" y="8"/>
                    </a:lnTo>
                    <a:lnTo>
                      <a:pt x="111" y="10"/>
                    </a:lnTo>
                    <a:lnTo>
                      <a:pt x="109" y="10"/>
                    </a:lnTo>
                    <a:lnTo>
                      <a:pt x="106" y="14"/>
                    </a:lnTo>
                    <a:lnTo>
                      <a:pt x="106" y="10"/>
                    </a:lnTo>
                    <a:lnTo>
                      <a:pt x="104" y="8"/>
                    </a:lnTo>
                    <a:lnTo>
                      <a:pt x="102" y="10"/>
                    </a:lnTo>
                    <a:lnTo>
                      <a:pt x="100" y="14"/>
                    </a:lnTo>
                    <a:lnTo>
                      <a:pt x="97" y="14"/>
                    </a:lnTo>
                    <a:lnTo>
                      <a:pt x="93" y="10"/>
                    </a:lnTo>
                    <a:lnTo>
                      <a:pt x="90" y="10"/>
                    </a:lnTo>
                    <a:lnTo>
                      <a:pt x="90" y="10"/>
                    </a:lnTo>
                    <a:lnTo>
                      <a:pt x="86" y="10"/>
                    </a:lnTo>
                    <a:lnTo>
                      <a:pt x="86" y="14"/>
                    </a:lnTo>
                    <a:lnTo>
                      <a:pt x="88" y="21"/>
                    </a:lnTo>
                    <a:lnTo>
                      <a:pt x="86" y="29"/>
                    </a:lnTo>
                    <a:lnTo>
                      <a:pt x="86" y="22"/>
                    </a:lnTo>
                    <a:lnTo>
                      <a:pt x="83" y="19"/>
                    </a:lnTo>
                    <a:lnTo>
                      <a:pt x="83" y="14"/>
                    </a:lnTo>
                    <a:lnTo>
                      <a:pt x="83" y="14"/>
                    </a:lnTo>
                    <a:lnTo>
                      <a:pt x="83" y="10"/>
                    </a:lnTo>
                    <a:lnTo>
                      <a:pt x="78" y="8"/>
                    </a:lnTo>
                    <a:lnTo>
                      <a:pt x="73" y="14"/>
                    </a:lnTo>
                    <a:lnTo>
                      <a:pt x="71" y="15"/>
                    </a:lnTo>
                    <a:lnTo>
                      <a:pt x="73" y="19"/>
                    </a:lnTo>
                    <a:lnTo>
                      <a:pt x="69" y="22"/>
                    </a:lnTo>
                    <a:lnTo>
                      <a:pt x="67" y="22"/>
                    </a:lnTo>
                    <a:lnTo>
                      <a:pt x="66" y="19"/>
                    </a:lnTo>
                    <a:lnTo>
                      <a:pt x="64" y="19"/>
                    </a:lnTo>
                    <a:lnTo>
                      <a:pt x="64" y="10"/>
                    </a:lnTo>
                    <a:lnTo>
                      <a:pt x="60" y="8"/>
                    </a:lnTo>
                    <a:lnTo>
                      <a:pt x="57" y="10"/>
                    </a:lnTo>
                    <a:lnTo>
                      <a:pt x="57" y="19"/>
                    </a:lnTo>
                    <a:lnTo>
                      <a:pt x="59" y="22"/>
                    </a:lnTo>
                    <a:lnTo>
                      <a:pt x="59" y="28"/>
                    </a:lnTo>
                    <a:lnTo>
                      <a:pt x="57" y="31"/>
                    </a:lnTo>
                    <a:lnTo>
                      <a:pt x="55" y="31"/>
                    </a:lnTo>
                    <a:lnTo>
                      <a:pt x="55" y="28"/>
                    </a:lnTo>
                    <a:lnTo>
                      <a:pt x="50" y="28"/>
                    </a:lnTo>
                    <a:lnTo>
                      <a:pt x="50" y="33"/>
                    </a:lnTo>
                    <a:lnTo>
                      <a:pt x="46" y="34"/>
                    </a:lnTo>
                    <a:lnTo>
                      <a:pt x="46" y="40"/>
                    </a:lnTo>
                    <a:lnTo>
                      <a:pt x="45" y="34"/>
                    </a:lnTo>
                    <a:lnTo>
                      <a:pt x="43" y="33"/>
                    </a:lnTo>
                    <a:lnTo>
                      <a:pt x="43" y="31"/>
                    </a:lnTo>
                    <a:lnTo>
                      <a:pt x="45" y="28"/>
                    </a:lnTo>
                    <a:lnTo>
                      <a:pt x="45" y="24"/>
                    </a:lnTo>
                    <a:lnTo>
                      <a:pt x="41" y="24"/>
                    </a:lnTo>
                    <a:lnTo>
                      <a:pt x="43" y="22"/>
                    </a:lnTo>
                    <a:lnTo>
                      <a:pt x="41" y="19"/>
                    </a:lnTo>
                    <a:lnTo>
                      <a:pt x="43" y="21"/>
                    </a:lnTo>
                    <a:lnTo>
                      <a:pt x="46" y="19"/>
                    </a:lnTo>
                    <a:lnTo>
                      <a:pt x="46" y="15"/>
                    </a:lnTo>
                    <a:lnTo>
                      <a:pt x="43" y="14"/>
                    </a:lnTo>
                    <a:lnTo>
                      <a:pt x="45" y="10"/>
                    </a:lnTo>
                    <a:lnTo>
                      <a:pt x="43" y="10"/>
                    </a:lnTo>
                    <a:lnTo>
                      <a:pt x="41" y="10"/>
                    </a:lnTo>
                    <a:lnTo>
                      <a:pt x="40" y="8"/>
                    </a:lnTo>
                    <a:lnTo>
                      <a:pt x="34" y="5"/>
                    </a:lnTo>
                    <a:lnTo>
                      <a:pt x="34" y="1"/>
                    </a:lnTo>
                    <a:lnTo>
                      <a:pt x="33" y="0"/>
                    </a:lnTo>
                    <a:lnTo>
                      <a:pt x="29" y="0"/>
                    </a:lnTo>
                    <a:lnTo>
                      <a:pt x="27" y="0"/>
                    </a:lnTo>
                    <a:lnTo>
                      <a:pt x="22" y="0"/>
                    </a:lnTo>
                    <a:lnTo>
                      <a:pt x="19" y="1"/>
                    </a:lnTo>
                    <a:lnTo>
                      <a:pt x="22" y="1"/>
                    </a:lnTo>
                    <a:lnTo>
                      <a:pt x="24" y="1"/>
                    </a:lnTo>
                    <a:lnTo>
                      <a:pt x="24" y="1"/>
                    </a:lnTo>
                    <a:lnTo>
                      <a:pt x="27" y="1"/>
                    </a:lnTo>
                    <a:lnTo>
                      <a:pt x="29" y="1"/>
                    </a:lnTo>
                    <a:lnTo>
                      <a:pt x="31" y="1"/>
                    </a:lnTo>
                    <a:lnTo>
                      <a:pt x="29" y="5"/>
                    </a:lnTo>
                    <a:lnTo>
                      <a:pt x="27" y="5"/>
                    </a:lnTo>
                    <a:lnTo>
                      <a:pt x="24" y="5"/>
                    </a:lnTo>
                    <a:lnTo>
                      <a:pt x="24" y="5"/>
                    </a:lnTo>
                    <a:lnTo>
                      <a:pt x="29" y="8"/>
                    </a:lnTo>
                    <a:lnTo>
                      <a:pt x="33" y="14"/>
                    </a:lnTo>
                    <a:lnTo>
                      <a:pt x="31" y="14"/>
                    </a:lnTo>
                    <a:lnTo>
                      <a:pt x="29" y="14"/>
                    </a:lnTo>
                    <a:lnTo>
                      <a:pt x="29" y="14"/>
                    </a:lnTo>
                    <a:lnTo>
                      <a:pt x="27" y="10"/>
                    </a:lnTo>
                    <a:lnTo>
                      <a:pt x="24" y="14"/>
                    </a:lnTo>
                    <a:lnTo>
                      <a:pt x="22" y="14"/>
                    </a:lnTo>
                    <a:lnTo>
                      <a:pt x="22" y="10"/>
                    </a:lnTo>
                    <a:lnTo>
                      <a:pt x="19" y="5"/>
                    </a:lnTo>
                    <a:lnTo>
                      <a:pt x="17" y="5"/>
                    </a:lnTo>
                    <a:lnTo>
                      <a:pt x="15" y="5"/>
                    </a:lnTo>
                    <a:lnTo>
                      <a:pt x="17" y="10"/>
                    </a:lnTo>
                    <a:lnTo>
                      <a:pt x="17" y="10"/>
                    </a:lnTo>
                    <a:lnTo>
                      <a:pt x="15" y="8"/>
                    </a:lnTo>
                    <a:lnTo>
                      <a:pt x="12" y="8"/>
                    </a:lnTo>
                    <a:lnTo>
                      <a:pt x="10" y="10"/>
                    </a:lnTo>
                    <a:lnTo>
                      <a:pt x="13" y="14"/>
                    </a:lnTo>
                    <a:lnTo>
                      <a:pt x="15" y="14"/>
                    </a:lnTo>
                    <a:lnTo>
                      <a:pt x="17" y="14"/>
                    </a:lnTo>
                    <a:lnTo>
                      <a:pt x="13" y="14"/>
                    </a:lnTo>
                    <a:lnTo>
                      <a:pt x="10" y="14"/>
                    </a:lnTo>
                    <a:lnTo>
                      <a:pt x="12" y="19"/>
                    </a:lnTo>
                    <a:lnTo>
                      <a:pt x="17" y="19"/>
                    </a:lnTo>
                    <a:lnTo>
                      <a:pt x="13" y="19"/>
                    </a:lnTo>
                    <a:lnTo>
                      <a:pt x="13" y="21"/>
                    </a:lnTo>
                    <a:lnTo>
                      <a:pt x="13" y="22"/>
                    </a:lnTo>
                    <a:lnTo>
                      <a:pt x="13" y="22"/>
                    </a:lnTo>
                    <a:lnTo>
                      <a:pt x="8" y="19"/>
                    </a:lnTo>
                    <a:lnTo>
                      <a:pt x="6" y="19"/>
                    </a:lnTo>
                    <a:lnTo>
                      <a:pt x="5" y="19"/>
                    </a:lnTo>
                    <a:lnTo>
                      <a:pt x="6" y="22"/>
                    </a:lnTo>
                    <a:lnTo>
                      <a:pt x="8" y="28"/>
                    </a:lnTo>
                    <a:lnTo>
                      <a:pt x="6" y="28"/>
                    </a:lnTo>
                    <a:lnTo>
                      <a:pt x="3" y="22"/>
                    </a:lnTo>
                    <a:lnTo>
                      <a:pt x="1" y="21"/>
                    </a:lnTo>
                    <a:lnTo>
                      <a:pt x="0" y="24"/>
                    </a:lnTo>
                    <a:lnTo>
                      <a:pt x="3" y="28"/>
                    </a:lnTo>
                    <a:lnTo>
                      <a:pt x="5" y="29"/>
                    </a:lnTo>
                    <a:lnTo>
                      <a:pt x="10" y="31"/>
                    </a:lnTo>
                    <a:lnTo>
                      <a:pt x="12" y="28"/>
                    </a:lnTo>
                    <a:lnTo>
                      <a:pt x="17" y="28"/>
                    </a:lnTo>
                    <a:lnTo>
                      <a:pt x="19" y="22"/>
                    </a:lnTo>
                    <a:lnTo>
                      <a:pt x="19" y="24"/>
                    </a:lnTo>
                    <a:lnTo>
                      <a:pt x="19" y="28"/>
                    </a:lnTo>
                    <a:lnTo>
                      <a:pt x="19" y="28"/>
                    </a:lnTo>
                    <a:lnTo>
                      <a:pt x="22" y="24"/>
                    </a:lnTo>
                    <a:lnTo>
                      <a:pt x="22" y="28"/>
                    </a:lnTo>
                    <a:lnTo>
                      <a:pt x="24" y="28"/>
                    </a:lnTo>
                    <a:lnTo>
                      <a:pt x="27" y="28"/>
                    </a:lnTo>
                    <a:lnTo>
                      <a:pt x="27" y="24"/>
                    </a:lnTo>
                    <a:lnTo>
                      <a:pt x="27" y="28"/>
                    </a:lnTo>
                    <a:lnTo>
                      <a:pt x="29" y="28"/>
                    </a:lnTo>
                    <a:lnTo>
                      <a:pt x="33" y="24"/>
                    </a:lnTo>
                    <a:lnTo>
                      <a:pt x="33" y="28"/>
                    </a:lnTo>
                    <a:lnTo>
                      <a:pt x="31" y="29"/>
                    </a:lnTo>
                    <a:lnTo>
                      <a:pt x="33" y="31"/>
                    </a:lnTo>
                    <a:lnTo>
                      <a:pt x="36" y="28"/>
                    </a:lnTo>
                    <a:lnTo>
                      <a:pt x="40" y="31"/>
                    </a:lnTo>
                    <a:lnTo>
                      <a:pt x="38" y="31"/>
                    </a:lnTo>
                    <a:lnTo>
                      <a:pt x="34" y="31"/>
                    </a:lnTo>
                    <a:lnTo>
                      <a:pt x="33" y="33"/>
                    </a:lnTo>
                    <a:lnTo>
                      <a:pt x="29" y="34"/>
                    </a:lnTo>
                    <a:lnTo>
                      <a:pt x="24" y="36"/>
                    </a:lnTo>
                    <a:lnTo>
                      <a:pt x="24" y="36"/>
                    </a:lnTo>
                    <a:lnTo>
                      <a:pt x="31" y="38"/>
                    </a:lnTo>
                    <a:lnTo>
                      <a:pt x="34" y="38"/>
                    </a:lnTo>
                    <a:lnTo>
                      <a:pt x="34" y="36"/>
                    </a:lnTo>
                    <a:lnTo>
                      <a:pt x="38" y="34"/>
                    </a:lnTo>
                    <a:lnTo>
                      <a:pt x="38" y="38"/>
                    </a:lnTo>
                    <a:lnTo>
                      <a:pt x="34" y="41"/>
                    </a:lnTo>
                    <a:lnTo>
                      <a:pt x="29" y="41"/>
                    </a:lnTo>
                    <a:lnTo>
                      <a:pt x="27" y="41"/>
                    </a:lnTo>
                    <a:lnTo>
                      <a:pt x="24" y="43"/>
                    </a:lnTo>
                    <a:lnTo>
                      <a:pt x="22" y="41"/>
                    </a:lnTo>
                    <a:lnTo>
                      <a:pt x="22" y="41"/>
                    </a:lnTo>
                    <a:lnTo>
                      <a:pt x="22" y="40"/>
                    </a:lnTo>
                    <a:lnTo>
                      <a:pt x="19" y="40"/>
                    </a:lnTo>
                    <a:lnTo>
                      <a:pt x="19" y="40"/>
                    </a:lnTo>
                    <a:lnTo>
                      <a:pt x="19" y="41"/>
                    </a:lnTo>
                    <a:lnTo>
                      <a:pt x="19" y="43"/>
                    </a:lnTo>
                    <a:lnTo>
                      <a:pt x="17" y="41"/>
                    </a:lnTo>
                    <a:lnTo>
                      <a:pt x="13" y="43"/>
                    </a:lnTo>
                    <a:lnTo>
                      <a:pt x="10" y="43"/>
                    </a:lnTo>
                    <a:lnTo>
                      <a:pt x="6" y="43"/>
                    </a:lnTo>
                    <a:lnTo>
                      <a:pt x="3" y="43"/>
                    </a:lnTo>
                    <a:lnTo>
                      <a:pt x="1" y="43"/>
                    </a:lnTo>
                    <a:lnTo>
                      <a:pt x="5" y="47"/>
                    </a:lnTo>
                    <a:lnTo>
                      <a:pt x="6" y="50"/>
                    </a:lnTo>
                    <a:lnTo>
                      <a:pt x="10" y="50"/>
                    </a:lnTo>
                    <a:lnTo>
                      <a:pt x="10" y="50"/>
                    </a:lnTo>
                    <a:lnTo>
                      <a:pt x="17" y="52"/>
                    </a:lnTo>
                    <a:lnTo>
                      <a:pt x="22" y="50"/>
                    </a:lnTo>
                    <a:lnTo>
                      <a:pt x="27" y="50"/>
                    </a:lnTo>
                    <a:lnTo>
                      <a:pt x="27" y="52"/>
                    </a:lnTo>
                    <a:lnTo>
                      <a:pt x="22" y="54"/>
                    </a:lnTo>
                    <a:lnTo>
                      <a:pt x="22" y="55"/>
                    </a:lnTo>
                    <a:lnTo>
                      <a:pt x="27" y="57"/>
                    </a:lnTo>
                    <a:lnTo>
                      <a:pt x="27" y="61"/>
                    </a:lnTo>
                    <a:lnTo>
                      <a:pt x="29" y="61"/>
                    </a:lnTo>
                    <a:lnTo>
                      <a:pt x="34" y="57"/>
                    </a:lnTo>
                    <a:lnTo>
                      <a:pt x="33" y="57"/>
                    </a:lnTo>
                    <a:lnTo>
                      <a:pt x="29" y="61"/>
                    </a:lnTo>
                    <a:lnTo>
                      <a:pt x="27" y="62"/>
                    </a:lnTo>
                    <a:lnTo>
                      <a:pt x="31" y="66"/>
                    </a:lnTo>
                    <a:lnTo>
                      <a:pt x="36" y="61"/>
                    </a:lnTo>
                    <a:lnTo>
                      <a:pt x="40" y="62"/>
                    </a:lnTo>
                    <a:lnTo>
                      <a:pt x="40" y="66"/>
                    </a:lnTo>
                    <a:lnTo>
                      <a:pt x="38" y="62"/>
                    </a:lnTo>
                    <a:lnTo>
                      <a:pt x="34" y="66"/>
                    </a:lnTo>
                    <a:lnTo>
                      <a:pt x="33" y="66"/>
                    </a:lnTo>
                    <a:lnTo>
                      <a:pt x="29" y="66"/>
                    </a:lnTo>
                    <a:lnTo>
                      <a:pt x="27" y="69"/>
                    </a:lnTo>
                    <a:lnTo>
                      <a:pt x="27" y="71"/>
                    </a:lnTo>
                    <a:lnTo>
                      <a:pt x="24" y="71"/>
                    </a:lnTo>
                    <a:lnTo>
                      <a:pt x="22" y="71"/>
                    </a:lnTo>
                    <a:lnTo>
                      <a:pt x="22" y="69"/>
                    </a:lnTo>
                    <a:lnTo>
                      <a:pt x="19" y="68"/>
                    </a:lnTo>
                    <a:lnTo>
                      <a:pt x="19" y="69"/>
                    </a:lnTo>
                    <a:lnTo>
                      <a:pt x="19" y="69"/>
                    </a:lnTo>
                    <a:lnTo>
                      <a:pt x="19" y="74"/>
                    </a:lnTo>
                    <a:lnTo>
                      <a:pt x="19" y="74"/>
                    </a:lnTo>
                    <a:lnTo>
                      <a:pt x="19" y="74"/>
                    </a:lnTo>
                    <a:lnTo>
                      <a:pt x="19" y="81"/>
                    </a:lnTo>
                    <a:lnTo>
                      <a:pt x="22" y="81"/>
                    </a:lnTo>
                    <a:lnTo>
                      <a:pt x="22" y="80"/>
                    </a:lnTo>
                    <a:lnTo>
                      <a:pt x="27" y="81"/>
                    </a:lnTo>
                    <a:lnTo>
                      <a:pt x="31" y="81"/>
                    </a:lnTo>
                    <a:lnTo>
                      <a:pt x="36" y="78"/>
                    </a:lnTo>
                    <a:lnTo>
                      <a:pt x="40" y="80"/>
                    </a:lnTo>
                    <a:lnTo>
                      <a:pt x="43" y="78"/>
                    </a:lnTo>
                    <a:lnTo>
                      <a:pt x="43" y="81"/>
                    </a:lnTo>
                    <a:lnTo>
                      <a:pt x="45" y="81"/>
                    </a:lnTo>
                    <a:lnTo>
                      <a:pt x="45" y="81"/>
                    </a:lnTo>
                    <a:lnTo>
                      <a:pt x="45" y="81"/>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66" name="Freeform 157">
                <a:extLst>
                  <a:ext uri="{FF2B5EF4-FFF2-40B4-BE49-F238E27FC236}">
                    <a16:creationId xmlns:a16="http://schemas.microsoft.com/office/drawing/2014/main" id="{0B508D87-9CB3-750B-2B5C-72A97543BB03}"/>
                  </a:ext>
                </a:extLst>
              </p:cNvPr>
              <p:cNvSpPr>
                <a:spLocks noEditPoints="1"/>
              </p:cNvSpPr>
              <p:nvPr/>
            </p:nvSpPr>
            <p:spPr bwMode="auto">
              <a:xfrm>
                <a:off x="3111483" y="887413"/>
                <a:ext cx="1144581" cy="1479548"/>
              </a:xfrm>
              <a:custGeom>
                <a:avLst/>
                <a:gdLst/>
                <a:ahLst/>
                <a:cxnLst>
                  <a:cxn ang="0">
                    <a:pos x="179" y="885"/>
                  </a:cxn>
                  <a:cxn ang="0">
                    <a:pos x="135" y="854"/>
                  </a:cxn>
                  <a:cxn ang="0">
                    <a:pos x="130" y="800"/>
                  </a:cxn>
                  <a:cxn ang="0">
                    <a:pos x="116" y="769"/>
                  </a:cxn>
                  <a:cxn ang="0">
                    <a:pos x="144" y="718"/>
                  </a:cxn>
                  <a:cxn ang="0">
                    <a:pos x="108" y="698"/>
                  </a:cxn>
                  <a:cxn ang="0">
                    <a:pos x="122" y="678"/>
                  </a:cxn>
                  <a:cxn ang="0">
                    <a:pos x="161" y="652"/>
                  </a:cxn>
                  <a:cxn ang="0">
                    <a:pos x="134" y="595"/>
                  </a:cxn>
                  <a:cxn ang="0">
                    <a:pos x="160" y="569"/>
                  </a:cxn>
                  <a:cxn ang="0">
                    <a:pos x="130" y="558"/>
                  </a:cxn>
                  <a:cxn ang="0">
                    <a:pos x="142" y="475"/>
                  </a:cxn>
                  <a:cxn ang="0">
                    <a:pos x="122" y="364"/>
                  </a:cxn>
                  <a:cxn ang="0">
                    <a:pos x="24" y="319"/>
                  </a:cxn>
                  <a:cxn ang="0">
                    <a:pos x="66" y="270"/>
                  </a:cxn>
                  <a:cxn ang="0">
                    <a:pos x="45" y="214"/>
                  </a:cxn>
                  <a:cxn ang="0">
                    <a:pos x="120" y="152"/>
                  </a:cxn>
                  <a:cxn ang="0">
                    <a:pos x="207" y="87"/>
                  </a:cxn>
                  <a:cxn ang="0">
                    <a:pos x="297" y="87"/>
                  </a:cxn>
                  <a:cxn ang="0">
                    <a:pos x="365" y="82"/>
                  </a:cxn>
                  <a:cxn ang="0">
                    <a:pos x="424" y="52"/>
                  </a:cxn>
                  <a:cxn ang="0">
                    <a:pos x="452" y="32"/>
                  </a:cxn>
                  <a:cxn ang="0">
                    <a:pos x="585" y="28"/>
                  </a:cxn>
                  <a:cxn ang="0">
                    <a:pos x="511" y="44"/>
                  </a:cxn>
                  <a:cxn ang="0">
                    <a:pos x="622" y="65"/>
                  </a:cxn>
                  <a:cxn ang="0">
                    <a:pos x="526" y="110"/>
                  </a:cxn>
                  <a:cxn ang="0">
                    <a:pos x="591" y="141"/>
                  </a:cxn>
                  <a:cxn ang="0">
                    <a:pos x="617" y="169"/>
                  </a:cxn>
                  <a:cxn ang="0">
                    <a:pos x="686" y="183"/>
                  </a:cxn>
                  <a:cxn ang="0">
                    <a:pos x="622" y="230"/>
                  </a:cxn>
                  <a:cxn ang="0">
                    <a:pos x="618" y="355"/>
                  </a:cxn>
                  <a:cxn ang="0">
                    <a:pos x="584" y="386"/>
                  </a:cxn>
                  <a:cxn ang="0">
                    <a:pos x="594" y="451"/>
                  </a:cxn>
                  <a:cxn ang="0">
                    <a:pos x="594" y="485"/>
                  </a:cxn>
                  <a:cxn ang="0">
                    <a:pos x="542" y="508"/>
                  </a:cxn>
                  <a:cxn ang="0">
                    <a:pos x="497" y="525"/>
                  </a:cxn>
                  <a:cxn ang="0">
                    <a:pos x="528" y="553"/>
                  </a:cxn>
                  <a:cxn ang="0">
                    <a:pos x="554" y="626"/>
                  </a:cxn>
                  <a:cxn ang="0">
                    <a:pos x="492" y="588"/>
                  </a:cxn>
                  <a:cxn ang="0">
                    <a:pos x="483" y="638"/>
                  </a:cxn>
                  <a:cxn ang="0">
                    <a:pos x="504" y="672"/>
                  </a:cxn>
                  <a:cxn ang="0">
                    <a:pos x="406" y="678"/>
                  </a:cxn>
                  <a:cxn ang="0">
                    <a:pos x="347" y="758"/>
                  </a:cxn>
                  <a:cxn ang="0">
                    <a:pos x="287" y="781"/>
                  </a:cxn>
                  <a:cxn ang="0">
                    <a:pos x="257" y="837"/>
                  </a:cxn>
                  <a:cxn ang="0">
                    <a:pos x="233" y="877"/>
                  </a:cxn>
                  <a:cxn ang="0">
                    <a:pos x="215" y="922"/>
                  </a:cxn>
                  <a:cxn ang="0">
                    <a:pos x="241" y="852"/>
                  </a:cxn>
                  <a:cxn ang="0">
                    <a:pos x="320" y="769"/>
                  </a:cxn>
                  <a:cxn ang="0">
                    <a:pos x="552" y="552"/>
                  </a:cxn>
                  <a:cxn ang="0">
                    <a:pos x="533" y="520"/>
                  </a:cxn>
                  <a:cxn ang="0">
                    <a:pos x="629" y="459"/>
                  </a:cxn>
                  <a:cxn ang="0">
                    <a:pos x="610" y="336"/>
                  </a:cxn>
                  <a:cxn ang="0">
                    <a:pos x="664" y="136"/>
                  </a:cxn>
                  <a:cxn ang="0">
                    <a:pos x="446" y="19"/>
                  </a:cxn>
                  <a:cxn ang="0">
                    <a:pos x="370" y="99"/>
                  </a:cxn>
                  <a:cxn ang="0">
                    <a:pos x="16" y="273"/>
                  </a:cxn>
                  <a:cxn ang="0">
                    <a:pos x="142" y="482"/>
                  </a:cxn>
                  <a:cxn ang="0">
                    <a:pos x="135" y="510"/>
                  </a:cxn>
                  <a:cxn ang="0">
                    <a:pos x="172" y="899"/>
                  </a:cxn>
                  <a:cxn ang="0">
                    <a:pos x="108" y="718"/>
                  </a:cxn>
                  <a:cxn ang="0">
                    <a:pos x="165" y="586"/>
                  </a:cxn>
                  <a:cxn ang="0">
                    <a:pos x="161" y="618"/>
                  </a:cxn>
                </a:cxnLst>
                <a:rect l="0" t="0" r="r" b="b"/>
                <a:pathLst>
                  <a:path w="721" h="932">
                    <a:moveTo>
                      <a:pt x="215" y="922"/>
                    </a:moveTo>
                    <a:lnTo>
                      <a:pt x="207" y="918"/>
                    </a:lnTo>
                    <a:lnTo>
                      <a:pt x="203" y="918"/>
                    </a:lnTo>
                    <a:lnTo>
                      <a:pt x="201" y="918"/>
                    </a:lnTo>
                    <a:lnTo>
                      <a:pt x="203" y="915"/>
                    </a:lnTo>
                    <a:lnTo>
                      <a:pt x="203" y="915"/>
                    </a:lnTo>
                    <a:lnTo>
                      <a:pt x="203" y="913"/>
                    </a:lnTo>
                    <a:lnTo>
                      <a:pt x="201" y="913"/>
                    </a:lnTo>
                    <a:lnTo>
                      <a:pt x="200" y="915"/>
                    </a:lnTo>
                    <a:lnTo>
                      <a:pt x="200" y="915"/>
                    </a:lnTo>
                    <a:lnTo>
                      <a:pt x="198" y="918"/>
                    </a:lnTo>
                    <a:lnTo>
                      <a:pt x="196" y="918"/>
                    </a:lnTo>
                    <a:lnTo>
                      <a:pt x="195" y="918"/>
                    </a:lnTo>
                    <a:lnTo>
                      <a:pt x="195" y="918"/>
                    </a:lnTo>
                    <a:lnTo>
                      <a:pt x="195" y="922"/>
                    </a:lnTo>
                    <a:lnTo>
                      <a:pt x="193" y="924"/>
                    </a:lnTo>
                    <a:lnTo>
                      <a:pt x="191" y="922"/>
                    </a:lnTo>
                    <a:lnTo>
                      <a:pt x="193" y="918"/>
                    </a:lnTo>
                    <a:lnTo>
                      <a:pt x="193" y="918"/>
                    </a:lnTo>
                    <a:lnTo>
                      <a:pt x="193" y="915"/>
                    </a:lnTo>
                    <a:lnTo>
                      <a:pt x="196" y="911"/>
                    </a:lnTo>
                    <a:lnTo>
                      <a:pt x="196" y="910"/>
                    </a:lnTo>
                    <a:lnTo>
                      <a:pt x="195" y="911"/>
                    </a:lnTo>
                    <a:lnTo>
                      <a:pt x="191" y="918"/>
                    </a:lnTo>
                    <a:lnTo>
                      <a:pt x="188" y="918"/>
                    </a:lnTo>
                    <a:lnTo>
                      <a:pt x="188" y="918"/>
                    </a:lnTo>
                    <a:lnTo>
                      <a:pt x="188" y="918"/>
                    </a:lnTo>
                    <a:lnTo>
                      <a:pt x="191" y="915"/>
                    </a:lnTo>
                    <a:lnTo>
                      <a:pt x="191" y="911"/>
                    </a:lnTo>
                    <a:lnTo>
                      <a:pt x="193" y="908"/>
                    </a:lnTo>
                    <a:lnTo>
                      <a:pt x="191" y="908"/>
                    </a:lnTo>
                    <a:lnTo>
                      <a:pt x="189" y="908"/>
                    </a:lnTo>
                    <a:lnTo>
                      <a:pt x="188" y="911"/>
                    </a:lnTo>
                    <a:lnTo>
                      <a:pt x="188" y="911"/>
                    </a:lnTo>
                    <a:lnTo>
                      <a:pt x="188" y="911"/>
                    </a:lnTo>
                    <a:lnTo>
                      <a:pt x="188" y="908"/>
                    </a:lnTo>
                    <a:lnTo>
                      <a:pt x="189" y="906"/>
                    </a:lnTo>
                    <a:lnTo>
                      <a:pt x="188" y="905"/>
                    </a:lnTo>
                    <a:lnTo>
                      <a:pt x="188" y="906"/>
                    </a:lnTo>
                    <a:lnTo>
                      <a:pt x="184" y="908"/>
                    </a:lnTo>
                    <a:lnTo>
                      <a:pt x="184" y="908"/>
                    </a:lnTo>
                    <a:lnTo>
                      <a:pt x="184" y="911"/>
                    </a:lnTo>
                    <a:lnTo>
                      <a:pt x="182" y="908"/>
                    </a:lnTo>
                    <a:lnTo>
                      <a:pt x="182" y="906"/>
                    </a:lnTo>
                    <a:lnTo>
                      <a:pt x="181" y="906"/>
                    </a:lnTo>
                    <a:lnTo>
                      <a:pt x="179" y="908"/>
                    </a:lnTo>
                    <a:lnTo>
                      <a:pt x="177" y="908"/>
                    </a:lnTo>
                    <a:lnTo>
                      <a:pt x="179" y="906"/>
                    </a:lnTo>
                    <a:lnTo>
                      <a:pt x="184" y="903"/>
                    </a:lnTo>
                    <a:lnTo>
                      <a:pt x="184" y="901"/>
                    </a:lnTo>
                    <a:lnTo>
                      <a:pt x="184" y="899"/>
                    </a:lnTo>
                    <a:lnTo>
                      <a:pt x="188" y="899"/>
                    </a:lnTo>
                    <a:lnTo>
                      <a:pt x="188" y="896"/>
                    </a:lnTo>
                    <a:lnTo>
                      <a:pt x="184" y="899"/>
                    </a:lnTo>
                    <a:lnTo>
                      <a:pt x="182" y="899"/>
                    </a:lnTo>
                    <a:lnTo>
                      <a:pt x="181" y="899"/>
                    </a:lnTo>
                    <a:lnTo>
                      <a:pt x="182" y="899"/>
                    </a:lnTo>
                    <a:lnTo>
                      <a:pt x="184" y="899"/>
                    </a:lnTo>
                    <a:lnTo>
                      <a:pt x="188" y="896"/>
                    </a:lnTo>
                    <a:lnTo>
                      <a:pt x="189" y="896"/>
                    </a:lnTo>
                    <a:lnTo>
                      <a:pt x="191" y="894"/>
                    </a:lnTo>
                    <a:lnTo>
                      <a:pt x="191" y="891"/>
                    </a:lnTo>
                    <a:lnTo>
                      <a:pt x="191" y="887"/>
                    </a:lnTo>
                    <a:lnTo>
                      <a:pt x="189" y="887"/>
                    </a:lnTo>
                    <a:lnTo>
                      <a:pt x="188" y="894"/>
                    </a:lnTo>
                    <a:lnTo>
                      <a:pt x="182" y="896"/>
                    </a:lnTo>
                    <a:lnTo>
                      <a:pt x="179" y="896"/>
                    </a:lnTo>
                    <a:lnTo>
                      <a:pt x="177" y="896"/>
                    </a:lnTo>
                    <a:lnTo>
                      <a:pt x="179" y="896"/>
                    </a:lnTo>
                    <a:lnTo>
                      <a:pt x="181" y="896"/>
                    </a:lnTo>
                    <a:lnTo>
                      <a:pt x="184" y="891"/>
                    </a:lnTo>
                    <a:lnTo>
                      <a:pt x="184" y="887"/>
                    </a:lnTo>
                    <a:lnTo>
                      <a:pt x="182" y="885"/>
                    </a:lnTo>
                    <a:lnTo>
                      <a:pt x="181" y="885"/>
                    </a:lnTo>
                    <a:lnTo>
                      <a:pt x="179" y="885"/>
                    </a:lnTo>
                    <a:lnTo>
                      <a:pt x="179" y="887"/>
                    </a:lnTo>
                    <a:lnTo>
                      <a:pt x="181" y="887"/>
                    </a:lnTo>
                    <a:lnTo>
                      <a:pt x="181" y="891"/>
                    </a:lnTo>
                    <a:lnTo>
                      <a:pt x="179" y="891"/>
                    </a:lnTo>
                    <a:lnTo>
                      <a:pt x="177" y="891"/>
                    </a:lnTo>
                    <a:lnTo>
                      <a:pt x="174" y="891"/>
                    </a:lnTo>
                    <a:lnTo>
                      <a:pt x="172" y="891"/>
                    </a:lnTo>
                    <a:lnTo>
                      <a:pt x="170" y="894"/>
                    </a:lnTo>
                    <a:lnTo>
                      <a:pt x="168" y="896"/>
                    </a:lnTo>
                    <a:lnTo>
                      <a:pt x="167" y="896"/>
                    </a:lnTo>
                    <a:lnTo>
                      <a:pt x="165" y="896"/>
                    </a:lnTo>
                    <a:lnTo>
                      <a:pt x="165" y="896"/>
                    </a:lnTo>
                    <a:lnTo>
                      <a:pt x="161" y="896"/>
                    </a:lnTo>
                    <a:lnTo>
                      <a:pt x="160" y="896"/>
                    </a:lnTo>
                    <a:lnTo>
                      <a:pt x="158" y="896"/>
                    </a:lnTo>
                    <a:lnTo>
                      <a:pt x="156" y="896"/>
                    </a:lnTo>
                    <a:lnTo>
                      <a:pt x="156" y="899"/>
                    </a:lnTo>
                    <a:lnTo>
                      <a:pt x="156" y="899"/>
                    </a:lnTo>
                    <a:lnTo>
                      <a:pt x="156" y="899"/>
                    </a:lnTo>
                    <a:lnTo>
                      <a:pt x="151" y="899"/>
                    </a:lnTo>
                    <a:lnTo>
                      <a:pt x="149" y="896"/>
                    </a:lnTo>
                    <a:lnTo>
                      <a:pt x="151" y="896"/>
                    </a:lnTo>
                    <a:lnTo>
                      <a:pt x="155" y="896"/>
                    </a:lnTo>
                    <a:lnTo>
                      <a:pt x="156" y="894"/>
                    </a:lnTo>
                    <a:lnTo>
                      <a:pt x="156" y="891"/>
                    </a:lnTo>
                    <a:lnTo>
                      <a:pt x="153" y="891"/>
                    </a:lnTo>
                    <a:lnTo>
                      <a:pt x="153" y="887"/>
                    </a:lnTo>
                    <a:lnTo>
                      <a:pt x="149" y="885"/>
                    </a:lnTo>
                    <a:lnTo>
                      <a:pt x="149" y="884"/>
                    </a:lnTo>
                    <a:lnTo>
                      <a:pt x="148" y="885"/>
                    </a:lnTo>
                    <a:lnTo>
                      <a:pt x="142" y="887"/>
                    </a:lnTo>
                    <a:lnTo>
                      <a:pt x="142" y="887"/>
                    </a:lnTo>
                    <a:lnTo>
                      <a:pt x="139" y="885"/>
                    </a:lnTo>
                    <a:lnTo>
                      <a:pt x="142" y="882"/>
                    </a:lnTo>
                    <a:lnTo>
                      <a:pt x="142" y="880"/>
                    </a:lnTo>
                    <a:lnTo>
                      <a:pt x="139" y="880"/>
                    </a:lnTo>
                    <a:lnTo>
                      <a:pt x="139" y="880"/>
                    </a:lnTo>
                    <a:lnTo>
                      <a:pt x="142" y="878"/>
                    </a:lnTo>
                    <a:lnTo>
                      <a:pt x="146" y="878"/>
                    </a:lnTo>
                    <a:lnTo>
                      <a:pt x="146" y="877"/>
                    </a:lnTo>
                    <a:lnTo>
                      <a:pt x="146" y="875"/>
                    </a:lnTo>
                    <a:lnTo>
                      <a:pt x="144" y="875"/>
                    </a:lnTo>
                    <a:lnTo>
                      <a:pt x="142" y="875"/>
                    </a:lnTo>
                    <a:lnTo>
                      <a:pt x="139" y="877"/>
                    </a:lnTo>
                    <a:lnTo>
                      <a:pt x="135" y="878"/>
                    </a:lnTo>
                    <a:lnTo>
                      <a:pt x="130" y="877"/>
                    </a:lnTo>
                    <a:lnTo>
                      <a:pt x="134" y="875"/>
                    </a:lnTo>
                    <a:lnTo>
                      <a:pt x="135" y="875"/>
                    </a:lnTo>
                    <a:lnTo>
                      <a:pt x="137" y="873"/>
                    </a:lnTo>
                    <a:lnTo>
                      <a:pt x="137" y="871"/>
                    </a:lnTo>
                    <a:lnTo>
                      <a:pt x="139" y="868"/>
                    </a:lnTo>
                    <a:lnTo>
                      <a:pt x="142" y="868"/>
                    </a:lnTo>
                    <a:lnTo>
                      <a:pt x="142" y="868"/>
                    </a:lnTo>
                    <a:lnTo>
                      <a:pt x="139" y="865"/>
                    </a:lnTo>
                    <a:lnTo>
                      <a:pt x="137" y="868"/>
                    </a:lnTo>
                    <a:lnTo>
                      <a:pt x="134" y="868"/>
                    </a:lnTo>
                    <a:lnTo>
                      <a:pt x="130" y="868"/>
                    </a:lnTo>
                    <a:lnTo>
                      <a:pt x="134" y="865"/>
                    </a:lnTo>
                    <a:lnTo>
                      <a:pt x="135" y="863"/>
                    </a:lnTo>
                    <a:lnTo>
                      <a:pt x="139" y="865"/>
                    </a:lnTo>
                    <a:lnTo>
                      <a:pt x="139" y="863"/>
                    </a:lnTo>
                    <a:lnTo>
                      <a:pt x="142" y="863"/>
                    </a:lnTo>
                    <a:lnTo>
                      <a:pt x="142" y="859"/>
                    </a:lnTo>
                    <a:lnTo>
                      <a:pt x="142" y="859"/>
                    </a:lnTo>
                    <a:lnTo>
                      <a:pt x="142" y="858"/>
                    </a:lnTo>
                    <a:lnTo>
                      <a:pt x="137" y="859"/>
                    </a:lnTo>
                    <a:lnTo>
                      <a:pt x="137" y="859"/>
                    </a:lnTo>
                    <a:lnTo>
                      <a:pt x="135" y="863"/>
                    </a:lnTo>
                    <a:lnTo>
                      <a:pt x="130" y="863"/>
                    </a:lnTo>
                    <a:lnTo>
                      <a:pt x="134" y="859"/>
                    </a:lnTo>
                    <a:lnTo>
                      <a:pt x="135" y="859"/>
                    </a:lnTo>
                    <a:lnTo>
                      <a:pt x="135" y="858"/>
                    </a:lnTo>
                    <a:lnTo>
                      <a:pt x="134" y="856"/>
                    </a:lnTo>
                    <a:lnTo>
                      <a:pt x="135" y="854"/>
                    </a:lnTo>
                    <a:lnTo>
                      <a:pt x="135" y="854"/>
                    </a:lnTo>
                    <a:lnTo>
                      <a:pt x="134" y="852"/>
                    </a:lnTo>
                    <a:lnTo>
                      <a:pt x="130" y="852"/>
                    </a:lnTo>
                    <a:lnTo>
                      <a:pt x="130" y="852"/>
                    </a:lnTo>
                    <a:lnTo>
                      <a:pt x="134" y="851"/>
                    </a:lnTo>
                    <a:lnTo>
                      <a:pt x="130" y="847"/>
                    </a:lnTo>
                    <a:lnTo>
                      <a:pt x="130" y="847"/>
                    </a:lnTo>
                    <a:lnTo>
                      <a:pt x="128" y="849"/>
                    </a:lnTo>
                    <a:lnTo>
                      <a:pt x="127" y="849"/>
                    </a:lnTo>
                    <a:lnTo>
                      <a:pt x="127" y="847"/>
                    </a:lnTo>
                    <a:lnTo>
                      <a:pt x="128" y="845"/>
                    </a:lnTo>
                    <a:lnTo>
                      <a:pt x="130" y="842"/>
                    </a:lnTo>
                    <a:lnTo>
                      <a:pt x="130" y="842"/>
                    </a:lnTo>
                    <a:lnTo>
                      <a:pt x="134" y="840"/>
                    </a:lnTo>
                    <a:lnTo>
                      <a:pt x="130" y="837"/>
                    </a:lnTo>
                    <a:lnTo>
                      <a:pt x="134" y="837"/>
                    </a:lnTo>
                    <a:lnTo>
                      <a:pt x="134" y="835"/>
                    </a:lnTo>
                    <a:lnTo>
                      <a:pt x="134" y="831"/>
                    </a:lnTo>
                    <a:lnTo>
                      <a:pt x="130" y="835"/>
                    </a:lnTo>
                    <a:lnTo>
                      <a:pt x="130" y="835"/>
                    </a:lnTo>
                    <a:lnTo>
                      <a:pt x="130" y="831"/>
                    </a:lnTo>
                    <a:lnTo>
                      <a:pt x="127" y="831"/>
                    </a:lnTo>
                    <a:lnTo>
                      <a:pt x="127" y="835"/>
                    </a:lnTo>
                    <a:lnTo>
                      <a:pt x="125" y="835"/>
                    </a:lnTo>
                    <a:lnTo>
                      <a:pt x="123" y="831"/>
                    </a:lnTo>
                    <a:lnTo>
                      <a:pt x="125" y="830"/>
                    </a:lnTo>
                    <a:lnTo>
                      <a:pt x="128" y="828"/>
                    </a:lnTo>
                    <a:lnTo>
                      <a:pt x="128" y="826"/>
                    </a:lnTo>
                    <a:lnTo>
                      <a:pt x="127" y="825"/>
                    </a:lnTo>
                    <a:lnTo>
                      <a:pt x="123" y="825"/>
                    </a:lnTo>
                    <a:lnTo>
                      <a:pt x="122" y="826"/>
                    </a:lnTo>
                    <a:lnTo>
                      <a:pt x="120" y="826"/>
                    </a:lnTo>
                    <a:lnTo>
                      <a:pt x="120" y="825"/>
                    </a:lnTo>
                    <a:lnTo>
                      <a:pt x="120" y="823"/>
                    </a:lnTo>
                    <a:lnTo>
                      <a:pt x="122" y="823"/>
                    </a:lnTo>
                    <a:lnTo>
                      <a:pt x="125" y="823"/>
                    </a:lnTo>
                    <a:lnTo>
                      <a:pt x="128" y="823"/>
                    </a:lnTo>
                    <a:lnTo>
                      <a:pt x="130" y="821"/>
                    </a:lnTo>
                    <a:lnTo>
                      <a:pt x="128" y="821"/>
                    </a:lnTo>
                    <a:lnTo>
                      <a:pt x="127" y="819"/>
                    </a:lnTo>
                    <a:lnTo>
                      <a:pt x="123" y="819"/>
                    </a:lnTo>
                    <a:lnTo>
                      <a:pt x="122" y="821"/>
                    </a:lnTo>
                    <a:lnTo>
                      <a:pt x="120" y="821"/>
                    </a:lnTo>
                    <a:lnTo>
                      <a:pt x="120" y="819"/>
                    </a:lnTo>
                    <a:lnTo>
                      <a:pt x="122" y="816"/>
                    </a:lnTo>
                    <a:lnTo>
                      <a:pt x="125" y="816"/>
                    </a:lnTo>
                    <a:lnTo>
                      <a:pt x="127" y="816"/>
                    </a:lnTo>
                    <a:lnTo>
                      <a:pt x="125" y="814"/>
                    </a:lnTo>
                    <a:lnTo>
                      <a:pt x="123" y="814"/>
                    </a:lnTo>
                    <a:lnTo>
                      <a:pt x="122" y="812"/>
                    </a:lnTo>
                    <a:lnTo>
                      <a:pt x="123" y="812"/>
                    </a:lnTo>
                    <a:lnTo>
                      <a:pt x="125" y="812"/>
                    </a:lnTo>
                    <a:lnTo>
                      <a:pt x="127" y="814"/>
                    </a:lnTo>
                    <a:lnTo>
                      <a:pt x="130" y="812"/>
                    </a:lnTo>
                    <a:lnTo>
                      <a:pt x="130" y="812"/>
                    </a:lnTo>
                    <a:lnTo>
                      <a:pt x="130" y="809"/>
                    </a:lnTo>
                    <a:lnTo>
                      <a:pt x="130" y="812"/>
                    </a:lnTo>
                    <a:lnTo>
                      <a:pt x="127" y="812"/>
                    </a:lnTo>
                    <a:lnTo>
                      <a:pt x="125" y="812"/>
                    </a:lnTo>
                    <a:lnTo>
                      <a:pt x="123" y="812"/>
                    </a:lnTo>
                    <a:lnTo>
                      <a:pt x="122" y="812"/>
                    </a:lnTo>
                    <a:lnTo>
                      <a:pt x="120" y="812"/>
                    </a:lnTo>
                    <a:lnTo>
                      <a:pt x="120" y="814"/>
                    </a:lnTo>
                    <a:lnTo>
                      <a:pt x="116" y="812"/>
                    </a:lnTo>
                    <a:lnTo>
                      <a:pt x="116" y="809"/>
                    </a:lnTo>
                    <a:lnTo>
                      <a:pt x="116" y="809"/>
                    </a:lnTo>
                    <a:lnTo>
                      <a:pt x="120" y="809"/>
                    </a:lnTo>
                    <a:lnTo>
                      <a:pt x="123" y="807"/>
                    </a:lnTo>
                    <a:lnTo>
                      <a:pt x="123" y="804"/>
                    </a:lnTo>
                    <a:lnTo>
                      <a:pt x="120" y="807"/>
                    </a:lnTo>
                    <a:lnTo>
                      <a:pt x="116" y="804"/>
                    </a:lnTo>
                    <a:lnTo>
                      <a:pt x="116" y="804"/>
                    </a:lnTo>
                    <a:lnTo>
                      <a:pt x="116" y="800"/>
                    </a:lnTo>
                    <a:lnTo>
                      <a:pt x="120" y="800"/>
                    </a:lnTo>
                    <a:lnTo>
                      <a:pt x="127" y="800"/>
                    </a:lnTo>
                    <a:lnTo>
                      <a:pt x="130" y="800"/>
                    </a:lnTo>
                    <a:lnTo>
                      <a:pt x="135" y="800"/>
                    </a:lnTo>
                    <a:lnTo>
                      <a:pt x="137" y="797"/>
                    </a:lnTo>
                    <a:lnTo>
                      <a:pt x="137" y="797"/>
                    </a:lnTo>
                    <a:lnTo>
                      <a:pt x="135" y="797"/>
                    </a:lnTo>
                    <a:lnTo>
                      <a:pt x="130" y="795"/>
                    </a:lnTo>
                    <a:lnTo>
                      <a:pt x="128" y="797"/>
                    </a:lnTo>
                    <a:lnTo>
                      <a:pt x="123" y="798"/>
                    </a:lnTo>
                    <a:lnTo>
                      <a:pt x="122" y="800"/>
                    </a:lnTo>
                    <a:lnTo>
                      <a:pt x="120" y="800"/>
                    </a:lnTo>
                    <a:lnTo>
                      <a:pt x="116" y="798"/>
                    </a:lnTo>
                    <a:lnTo>
                      <a:pt x="120" y="797"/>
                    </a:lnTo>
                    <a:lnTo>
                      <a:pt x="123" y="798"/>
                    </a:lnTo>
                    <a:lnTo>
                      <a:pt x="125" y="797"/>
                    </a:lnTo>
                    <a:lnTo>
                      <a:pt x="128" y="791"/>
                    </a:lnTo>
                    <a:lnTo>
                      <a:pt x="130" y="791"/>
                    </a:lnTo>
                    <a:lnTo>
                      <a:pt x="134" y="791"/>
                    </a:lnTo>
                    <a:lnTo>
                      <a:pt x="135" y="795"/>
                    </a:lnTo>
                    <a:lnTo>
                      <a:pt x="137" y="795"/>
                    </a:lnTo>
                    <a:lnTo>
                      <a:pt x="139" y="793"/>
                    </a:lnTo>
                    <a:lnTo>
                      <a:pt x="137" y="793"/>
                    </a:lnTo>
                    <a:lnTo>
                      <a:pt x="134" y="790"/>
                    </a:lnTo>
                    <a:lnTo>
                      <a:pt x="130" y="790"/>
                    </a:lnTo>
                    <a:lnTo>
                      <a:pt x="130" y="788"/>
                    </a:lnTo>
                    <a:lnTo>
                      <a:pt x="130" y="786"/>
                    </a:lnTo>
                    <a:lnTo>
                      <a:pt x="134" y="786"/>
                    </a:lnTo>
                    <a:lnTo>
                      <a:pt x="135" y="785"/>
                    </a:lnTo>
                    <a:lnTo>
                      <a:pt x="135" y="785"/>
                    </a:lnTo>
                    <a:lnTo>
                      <a:pt x="137" y="788"/>
                    </a:lnTo>
                    <a:lnTo>
                      <a:pt x="139" y="791"/>
                    </a:lnTo>
                    <a:lnTo>
                      <a:pt x="142" y="793"/>
                    </a:lnTo>
                    <a:lnTo>
                      <a:pt x="142" y="791"/>
                    </a:lnTo>
                    <a:lnTo>
                      <a:pt x="142" y="790"/>
                    </a:lnTo>
                    <a:lnTo>
                      <a:pt x="139" y="788"/>
                    </a:lnTo>
                    <a:lnTo>
                      <a:pt x="139" y="785"/>
                    </a:lnTo>
                    <a:lnTo>
                      <a:pt x="142" y="781"/>
                    </a:lnTo>
                    <a:lnTo>
                      <a:pt x="142" y="781"/>
                    </a:lnTo>
                    <a:lnTo>
                      <a:pt x="139" y="781"/>
                    </a:lnTo>
                    <a:lnTo>
                      <a:pt x="139" y="781"/>
                    </a:lnTo>
                    <a:lnTo>
                      <a:pt x="137" y="781"/>
                    </a:lnTo>
                    <a:lnTo>
                      <a:pt x="135" y="781"/>
                    </a:lnTo>
                    <a:lnTo>
                      <a:pt x="134" y="781"/>
                    </a:lnTo>
                    <a:lnTo>
                      <a:pt x="130" y="785"/>
                    </a:lnTo>
                    <a:lnTo>
                      <a:pt x="128" y="785"/>
                    </a:lnTo>
                    <a:lnTo>
                      <a:pt x="127" y="785"/>
                    </a:lnTo>
                    <a:lnTo>
                      <a:pt x="127" y="785"/>
                    </a:lnTo>
                    <a:lnTo>
                      <a:pt x="128" y="781"/>
                    </a:lnTo>
                    <a:lnTo>
                      <a:pt x="128" y="781"/>
                    </a:lnTo>
                    <a:lnTo>
                      <a:pt x="127" y="781"/>
                    </a:lnTo>
                    <a:lnTo>
                      <a:pt x="125" y="785"/>
                    </a:lnTo>
                    <a:lnTo>
                      <a:pt x="123" y="785"/>
                    </a:lnTo>
                    <a:lnTo>
                      <a:pt x="120" y="788"/>
                    </a:lnTo>
                    <a:lnTo>
                      <a:pt x="120" y="790"/>
                    </a:lnTo>
                    <a:lnTo>
                      <a:pt x="116" y="793"/>
                    </a:lnTo>
                    <a:lnTo>
                      <a:pt x="115" y="793"/>
                    </a:lnTo>
                    <a:lnTo>
                      <a:pt x="115" y="790"/>
                    </a:lnTo>
                    <a:lnTo>
                      <a:pt x="115" y="786"/>
                    </a:lnTo>
                    <a:lnTo>
                      <a:pt x="116" y="785"/>
                    </a:lnTo>
                    <a:lnTo>
                      <a:pt x="113" y="785"/>
                    </a:lnTo>
                    <a:lnTo>
                      <a:pt x="115" y="781"/>
                    </a:lnTo>
                    <a:lnTo>
                      <a:pt x="115" y="778"/>
                    </a:lnTo>
                    <a:lnTo>
                      <a:pt x="116" y="778"/>
                    </a:lnTo>
                    <a:lnTo>
                      <a:pt x="120" y="778"/>
                    </a:lnTo>
                    <a:lnTo>
                      <a:pt x="123" y="778"/>
                    </a:lnTo>
                    <a:lnTo>
                      <a:pt x="125" y="772"/>
                    </a:lnTo>
                    <a:lnTo>
                      <a:pt x="127" y="772"/>
                    </a:lnTo>
                    <a:lnTo>
                      <a:pt x="125" y="772"/>
                    </a:lnTo>
                    <a:lnTo>
                      <a:pt x="123" y="772"/>
                    </a:lnTo>
                    <a:lnTo>
                      <a:pt x="122" y="772"/>
                    </a:lnTo>
                    <a:lnTo>
                      <a:pt x="120" y="772"/>
                    </a:lnTo>
                    <a:lnTo>
                      <a:pt x="120" y="776"/>
                    </a:lnTo>
                    <a:lnTo>
                      <a:pt x="116" y="778"/>
                    </a:lnTo>
                    <a:lnTo>
                      <a:pt x="116" y="778"/>
                    </a:lnTo>
                    <a:lnTo>
                      <a:pt x="115" y="772"/>
                    </a:lnTo>
                    <a:lnTo>
                      <a:pt x="115" y="769"/>
                    </a:lnTo>
                    <a:lnTo>
                      <a:pt x="116" y="769"/>
                    </a:lnTo>
                    <a:lnTo>
                      <a:pt x="116" y="765"/>
                    </a:lnTo>
                    <a:lnTo>
                      <a:pt x="115" y="762"/>
                    </a:lnTo>
                    <a:lnTo>
                      <a:pt x="115" y="762"/>
                    </a:lnTo>
                    <a:lnTo>
                      <a:pt x="113" y="765"/>
                    </a:lnTo>
                    <a:lnTo>
                      <a:pt x="111" y="764"/>
                    </a:lnTo>
                    <a:lnTo>
                      <a:pt x="108" y="762"/>
                    </a:lnTo>
                    <a:lnTo>
                      <a:pt x="113" y="760"/>
                    </a:lnTo>
                    <a:lnTo>
                      <a:pt x="116" y="760"/>
                    </a:lnTo>
                    <a:lnTo>
                      <a:pt x="116" y="758"/>
                    </a:lnTo>
                    <a:lnTo>
                      <a:pt x="122" y="757"/>
                    </a:lnTo>
                    <a:lnTo>
                      <a:pt x="123" y="755"/>
                    </a:lnTo>
                    <a:lnTo>
                      <a:pt x="125" y="755"/>
                    </a:lnTo>
                    <a:lnTo>
                      <a:pt x="125" y="753"/>
                    </a:lnTo>
                    <a:lnTo>
                      <a:pt x="127" y="750"/>
                    </a:lnTo>
                    <a:lnTo>
                      <a:pt x="128" y="753"/>
                    </a:lnTo>
                    <a:lnTo>
                      <a:pt x="128" y="750"/>
                    </a:lnTo>
                    <a:lnTo>
                      <a:pt x="135" y="750"/>
                    </a:lnTo>
                    <a:lnTo>
                      <a:pt x="137" y="753"/>
                    </a:lnTo>
                    <a:lnTo>
                      <a:pt x="139" y="753"/>
                    </a:lnTo>
                    <a:lnTo>
                      <a:pt x="139" y="750"/>
                    </a:lnTo>
                    <a:lnTo>
                      <a:pt x="135" y="750"/>
                    </a:lnTo>
                    <a:lnTo>
                      <a:pt x="134" y="748"/>
                    </a:lnTo>
                    <a:lnTo>
                      <a:pt x="130" y="748"/>
                    </a:lnTo>
                    <a:lnTo>
                      <a:pt x="125" y="750"/>
                    </a:lnTo>
                    <a:lnTo>
                      <a:pt x="123" y="750"/>
                    </a:lnTo>
                    <a:lnTo>
                      <a:pt x="122" y="750"/>
                    </a:lnTo>
                    <a:lnTo>
                      <a:pt x="122" y="753"/>
                    </a:lnTo>
                    <a:lnTo>
                      <a:pt x="120" y="755"/>
                    </a:lnTo>
                    <a:lnTo>
                      <a:pt x="116" y="755"/>
                    </a:lnTo>
                    <a:lnTo>
                      <a:pt x="116" y="758"/>
                    </a:lnTo>
                    <a:lnTo>
                      <a:pt x="115" y="758"/>
                    </a:lnTo>
                    <a:lnTo>
                      <a:pt x="113" y="757"/>
                    </a:lnTo>
                    <a:lnTo>
                      <a:pt x="115" y="755"/>
                    </a:lnTo>
                    <a:lnTo>
                      <a:pt x="111" y="753"/>
                    </a:lnTo>
                    <a:lnTo>
                      <a:pt x="113" y="753"/>
                    </a:lnTo>
                    <a:lnTo>
                      <a:pt x="115" y="750"/>
                    </a:lnTo>
                    <a:lnTo>
                      <a:pt x="111" y="750"/>
                    </a:lnTo>
                    <a:lnTo>
                      <a:pt x="108" y="750"/>
                    </a:lnTo>
                    <a:lnTo>
                      <a:pt x="108" y="748"/>
                    </a:lnTo>
                    <a:lnTo>
                      <a:pt x="108" y="745"/>
                    </a:lnTo>
                    <a:lnTo>
                      <a:pt x="111" y="745"/>
                    </a:lnTo>
                    <a:lnTo>
                      <a:pt x="115" y="743"/>
                    </a:lnTo>
                    <a:lnTo>
                      <a:pt x="116" y="743"/>
                    </a:lnTo>
                    <a:lnTo>
                      <a:pt x="116" y="745"/>
                    </a:lnTo>
                    <a:lnTo>
                      <a:pt x="120" y="745"/>
                    </a:lnTo>
                    <a:lnTo>
                      <a:pt x="122" y="743"/>
                    </a:lnTo>
                    <a:lnTo>
                      <a:pt x="123" y="741"/>
                    </a:lnTo>
                    <a:lnTo>
                      <a:pt x="127" y="741"/>
                    </a:lnTo>
                    <a:lnTo>
                      <a:pt x="127" y="739"/>
                    </a:lnTo>
                    <a:lnTo>
                      <a:pt x="127" y="739"/>
                    </a:lnTo>
                    <a:lnTo>
                      <a:pt x="123" y="738"/>
                    </a:lnTo>
                    <a:lnTo>
                      <a:pt x="120" y="741"/>
                    </a:lnTo>
                    <a:lnTo>
                      <a:pt x="120" y="743"/>
                    </a:lnTo>
                    <a:lnTo>
                      <a:pt x="116" y="741"/>
                    </a:lnTo>
                    <a:lnTo>
                      <a:pt x="116" y="739"/>
                    </a:lnTo>
                    <a:lnTo>
                      <a:pt x="115" y="739"/>
                    </a:lnTo>
                    <a:lnTo>
                      <a:pt x="113" y="741"/>
                    </a:lnTo>
                    <a:lnTo>
                      <a:pt x="108" y="743"/>
                    </a:lnTo>
                    <a:lnTo>
                      <a:pt x="108" y="741"/>
                    </a:lnTo>
                    <a:lnTo>
                      <a:pt x="108" y="741"/>
                    </a:lnTo>
                    <a:lnTo>
                      <a:pt x="106" y="741"/>
                    </a:lnTo>
                    <a:lnTo>
                      <a:pt x="104" y="741"/>
                    </a:lnTo>
                    <a:lnTo>
                      <a:pt x="104" y="739"/>
                    </a:lnTo>
                    <a:lnTo>
                      <a:pt x="106" y="739"/>
                    </a:lnTo>
                    <a:lnTo>
                      <a:pt x="111" y="738"/>
                    </a:lnTo>
                    <a:lnTo>
                      <a:pt x="116" y="734"/>
                    </a:lnTo>
                    <a:lnTo>
                      <a:pt x="120" y="734"/>
                    </a:lnTo>
                    <a:lnTo>
                      <a:pt x="123" y="732"/>
                    </a:lnTo>
                    <a:lnTo>
                      <a:pt x="125" y="729"/>
                    </a:lnTo>
                    <a:lnTo>
                      <a:pt x="130" y="725"/>
                    </a:lnTo>
                    <a:lnTo>
                      <a:pt x="137" y="722"/>
                    </a:lnTo>
                    <a:lnTo>
                      <a:pt x="139" y="720"/>
                    </a:lnTo>
                    <a:lnTo>
                      <a:pt x="142" y="720"/>
                    </a:lnTo>
                    <a:lnTo>
                      <a:pt x="144" y="718"/>
                    </a:lnTo>
                    <a:lnTo>
                      <a:pt x="144" y="718"/>
                    </a:lnTo>
                    <a:lnTo>
                      <a:pt x="142" y="717"/>
                    </a:lnTo>
                    <a:lnTo>
                      <a:pt x="139" y="718"/>
                    </a:lnTo>
                    <a:lnTo>
                      <a:pt x="128" y="722"/>
                    </a:lnTo>
                    <a:lnTo>
                      <a:pt x="125" y="725"/>
                    </a:lnTo>
                    <a:lnTo>
                      <a:pt x="123" y="729"/>
                    </a:lnTo>
                    <a:lnTo>
                      <a:pt x="120" y="731"/>
                    </a:lnTo>
                    <a:lnTo>
                      <a:pt x="115" y="732"/>
                    </a:lnTo>
                    <a:lnTo>
                      <a:pt x="113" y="734"/>
                    </a:lnTo>
                    <a:lnTo>
                      <a:pt x="106" y="736"/>
                    </a:lnTo>
                    <a:lnTo>
                      <a:pt x="102" y="736"/>
                    </a:lnTo>
                    <a:lnTo>
                      <a:pt x="102" y="734"/>
                    </a:lnTo>
                    <a:lnTo>
                      <a:pt x="104" y="734"/>
                    </a:lnTo>
                    <a:lnTo>
                      <a:pt x="104" y="727"/>
                    </a:lnTo>
                    <a:lnTo>
                      <a:pt x="106" y="725"/>
                    </a:lnTo>
                    <a:lnTo>
                      <a:pt x="108" y="725"/>
                    </a:lnTo>
                    <a:lnTo>
                      <a:pt x="108" y="727"/>
                    </a:lnTo>
                    <a:lnTo>
                      <a:pt x="113" y="725"/>
                    </a:lnTo>
                    <a:lnTo>
                      <a:pt x="116" y="725"/>
                    </a:lnTo>
                    <a:lnTo>
                      <a:pt x="120" y="725"/>
                    </a:lnTo>
                    <a:lnTo>
                      <a:pt x="116" y="725"/>
                    </a:lnTo>
                    <a:lnTo>
                      <a:pt x="116" y="725"/>
                    </a:lnTo>
                    <a:lnTo>
                      <a:pt x="113" y="725"/>
                    </a:lnTo>
                    <a:lnTo>
                      <a:pt x="111" y="725"/>
                    </a:lnTo>
                    <a:lnTo>
                      <a:pt x="108" y="725"/>
                    </a:lnTo>
                    <a:lnTo>
                      <a:pt x="108" y="722"/>
                    </a:lnTo>
                    <a:lnTo>
                      <a:pt x="108" y="722"/>
                    </a:lnTo>
                    <a:lnTo>
                      <a:pt x="111" y="720"/>
                    </a:lnTo>
                    <a:lnTo>
                      <a:pt x="115" y="722"/>
                    </a:lnTo>
                    <a:lnTo>
                      <a:pt x="116" y="722"/>
                    </a:lnTo>
                    <a:lnTo>
                      <a:pt x="120" y="722"/>
                    </a:lnTo>
                    <a:lnTo>
                      <a:pt x="120" y="720"/>
                    </a:lnTo>
                    <a:lnTo>
                      <a:pt x="116" y="720"/>
                    </a:lnTo>
                    <a:lnTo>
                      <a:pt x="116" y="720"/>
                    </a:lnTo>
                    <a:lnTo>
                      <a:pt x="116" y="718"/>
                    </a:lnTo>
                    <a:lnTo>
                      <a:pt x="116" y="717"/>
                    </a:lnTo>
                    <a:lnTo>
                      <a:pt x="120" y="717"/>
                    </a:lnTo>
                    <a:lnTo>
                      <a:pt x="120" y="717"/>
                    </a:lnTo>
                    <a:lnTo>
                      <a:pt x="120" y="717"/>
                    </a:lnTo>
                    <a:lnTo>
                      <a:pt x="122" y="717"/>
                    </a:lnTo>
                    <a:lnTo>
                      <a:pt x="123" y="717"/>
                    </a:lnTo>
                    <a:lnTo>
                      <a:pt x="123" y="713"/>
                    </a:lnTo>
                    <a:lnTo>
                      <a:pt x="123" y="712"/>
                    </a:lnTo>
                    <a:lnTo>
                      <a:pt x="123" y="712"/>
                    </a:lnTo>
                    <a:lnTo>
                      <a:pt x="120" y="712"/>
                    </a:lnTo>
                    <a:lnTo>
                      <a:pt x="120" y="713"/>
                    </a:lnTo>
                    <a:lnTo>
                      <a:pt x="116" y="713"/>
                    </a:lnTo>
                    <a:lnTo>
                      <a:pt x="108" y="710"/>
                    </a:lnTo>
                    <a:lnTo>
                      <a:pt x="108" y="710"/>
                    </a:lnTo>
                    <a:lnTo>
                      <a:pt x="104" y="708"/>
                    </a:lnTo>
                    <a:lnTo>
                      <a:pt x="106" y="708"/>
                    </a:lnTo>
                    <a:lnTo>
                      <a:pt x="108" y="708"/>
                    </a:lnTo>
                    <a:lnTo>
                      <a:pt x="111" y="708"/>
                    </a:lnTo>
                    <a:lnTo>
                      <a:pt x="113" y="708"/>
                    </a:lnTo>
                    <a:lnTo>
                      <a:pt x="111" y="706"/>
                    </a:lnTo>
                    <a:lnTo>
                      <a:pt x="108" y="706"/>
                    </a:lnTo>
                    <a:lnTo>
                      <a:pt x="108" y="705"/>
                    </a:lnTo>
                    <a:lnTo>
                      <a:pt x="108" y="703"/>
                    </a:lnTo>
                    <a:lnTo>
                      <a:pt x="113" y="703"/>
                    </a:lnTo>
                    <a:lnTo>
                      <a:pt x="113" y="703"/>
                    </a:lnTo>
                    <a:lnTo>
                      <a:pt x="116" y="703"/>
                    </a:lnTo>
                    <a:lnTo>
                      <a:pt x="127" y="703"/>
                    </a:lnTo>
                    <a:lnTo>
                      <a:pt x="130" y="703"/>
                    </a:lnTo>
                    <a:lnTo>
                      <a:pt x="134" y="703"/>
                    </a:lnTo>
                    <a:lnTo>
                      <a:pt x="135" y="703"/>
                    </a:lnTo>
                    <a:lnTo>
                      <a:pt x="135" y="703"/>
                    </a:lnTo>
                    <a:lnTo>
                      <a:pt x="130" y="699"/>
                    </a:lnTo>
                    <a:lnTo>
                      <a:pt x="125" y="699"/>
                    </a:lnTo>
                    <a:lnTo>
                      <a:pt x="120" y="699"/>
                    </a:lnTo>
                    <a:lnTo>
                      <a:pt x="116" y="703"/>
                    </a:lnTo>
                    <a:lnTo>
                      <a:pt x="116" y="699"/>
                    </a:lnTo>
                    <a:lnTo>
                      <a:pt x="115" y="699"/>
                    </a:lnTo>
                    <a:lnTo>
                      <a:pt x="111" y="699"/>
                    </a:lnTo>
                    <a:lnTo>
                      <a:pt x="108" y="703"/>
                    </a:lnTo>
                    <a:lnTo>
                      <a:pt x="108" y="703"/>
                    </a:lnTo>
                    <a:lnTo>
                      <a:pt x="108" y="698"/>
                    </a:lnTo>
                    <a:lnTo>
                      <a:pt x="111" y="698"/>
                    </a:lnTo>
                    <a:lnTo>
                      <a:pt x="113" y="694"/>
                    </a:lnTo>
                    <a:lnTo>
                      <a:pt x="116" y="694"/>
                    </a:lnTo>
                    <a:lnTo>
                      <a:pt x="120" y="691"/>
                    </a:lnTo>
                    <a:lnTo>
                      <a:pt x="120" y="689"/>
                    </a:lnTo>
                    <a:lnTo>
                      <a:pt x="122" y="685"/>
                    </a:lnTo>
                    <a:lnTo>
                      <a:pt x="123" y="685"/>
                    </a:lnTo>
                    <a:lnTo>
                      <a:pt x="125" y="689"/>
                    </a:lnTo>
                    <a:lnTo>
                      <a:pt x="128" y="685"/>
                    </a:lnTo>
                    <a:lnTo>
                      <a:pt x="130" y="685"/>
                    </a:lnTo>
                    <a:lnTo>
                      <a:pt x="130" y="685"/>
                    </a:lnTo>
                    <a:lnTo>
                      <a:pt x="134" y="689"/>
                    </a:lnTo>
                    <a:lnTo>
                      <a:pt x="137" y="689"/>
                    </a:lnTo>
                    <a:lnTo>
                      <a:pt x="139" y="691"/>
                    </a:lnTo>
                    <a:lnTo>
                      <a:pt x="142" y="691"/>
                    </a:lnTo>
                    <a:lnTo>
                      <a:pt x="146" y="694"/>
                    </a:lnTo>
                    <a:lnTo>
                      <a:pt x="149" y="698"/>
                    </a:lnTo>
                    <a:lnTo>
                      <a:pt x="153" y="698"/>
                    </a:lnTo>
                    <a:lnTo>
                      <a:pt x="158" y="699"/>
                    </a:lnTo>
                    <a:lnTo>
                      <a:pt x="160" y="698"/>
                    </a:lnTo>
                    <a:lnTo>
                      <a:pt x="161" y="698"/>
                    </a:lnTo>
                    <a:lnTo>
                      <a:pt x="161" y="698"/>
                    </a:lnTo>
                    <a:lnTo>
                      <a:pt x="161" y="698"/>
                    </a:lnTo>
                    <a:lnTo>
                      <a:pt x="158" y="698"/>
                    </a:lnTo>
                    <a:lnTo>
                      <a:pt x="158" y="698"/>
                    </a:lnTo>
                    <a:lnTo>
                      <a:pt x="155" y="698"/>
                    </a:lnTo>
                    <a:lnTo>
                      <a:pt x="151" y="694"/>
                    </a:lnTo>
                    <a:lnTo>
                      <a:pt x="148" y="691"/>
                    </a:lnTo>
                    <a:lnTo>
                      <a:pt x="148" y="691"/>
                    </a:lnTo>
                    <a:lnTo>
                      <a:pt x="149" y="691"/>
                    </a:lnTo>
                    <a:lnTo>
                      <a:pt x="155" y="691"/>
                    </a:lnTo>
                    <a:lnTo>
                      <a:pt x="160" y="689"/>
                    </a:lnTo>
                    <a:lnTo>
                      <a:pt x="161" y="685"/>
                    </a:lnTo>
                    <a:lnTo>
                      <a:pt x="160" y="685"/>
                    </a:lnTo>
                    <a:lnTo>
                      <a:pt x="156" y="684"/>
                    </a:lnTo>
                    <a:lnTo>
                      <a:pt x="155" y="684"/>
                    </a:lnTo>
                    <a:lnTo>
                      <a:pt x="155" y="685"/>
                    </a:lnTo>
                    <a:lnTo>
                      <a:pt x="155" y="685"/>
                    </a:lnTo>
                    <a:lnTo>
                      <a:pt x="155" y="685"/>
                    </a:lnTo>
                    <a:lnTo>
                      <a:pt x="149" y="685"/>
                    </a:lnTo>
                    <a:lnTo>
                      <a:pt x="148" y="685"/>
                    </a:lnTo>
                    <a:lnTo>
                      <a:pt x="148" y="684"/>
                    </a:lnTo>
                    <a:lnTo>
                      <a:pt x="149" y="684"/>
                    </a:lnTo>
                    <a:lnTo>
                      <a:pt x="151" y="684"/>
                    </a:lnTo>
                    <a:lnTo>
                      <a:pt x="151" y="682"/>
                    </a:lnTo>
                    <a:lnTo>
                      <a:pt x="149" y="680"/>
                    </a:lnTo>
                    <a:lnTo>
                      <a:pt x="148" y="680"/>
                    </a:lnTo>
                    <a:lnTo>
                      <a:pt x="148" y="680"/>
                    </a:lnTo>
                    <a:lnTo>
                      <a:pt x="146" y="680"/>
                    </a:lnTo>
                    <a:lnTo>
                      <a:pt x="144" y="680"/>
                    </a:lnTo>
                    <a:lnTo>
                      <a:pt x="144" y="682"/>
                    </a:lnTo>
                    <a:lnTo>
                      <a:pt x="144" y="684"/>
                    </a:lnTo>
                    <a:lnTo>
                      <a:pt x="144" y="685"/>
                    </a:lnTo>
                    <a:lnTo>
                      <a:pt x="142" y="689"/>
                    </a:lnTo>
                    <a:lnTo>
                      <a:pt x="139" y="691"/>
                    </a:lnTo>
                    <a:lnTo>
                      <a:pt x="139" y="689"/>
                    </a:lnTo>
                    <a:lnTo>
                      <a:pt x="135" y="685"/>
                    </a:lnTo>
                    <a:lnTo>
                      <a:pt x="134" y="685"/>
                    </a:lnTo>
                    <a:lnTo>
                      <a:pt x="130" y="684"/>
                    </a:lnTo>
                    <a:lnTo>
                      <a:pt x="130" y="682"/>
                    </a:lnTo>
                    <a:lnTo>
                      <a:pt x="130" y="682"/>
                    </a:lnTo>
                    <a:lnTo>
                      <a:pt x="128" y="684"/>
                    </a:lnTo>
                    <a:lnTo>
                      <a:pt x="125" y="685"/>
                    </a:lnTo>
                    <a:lnTo>
                      <a:pt x="122" y="685"/>
                    </a:lnTo>
                    <a:lnTo>
                      <a:pt x="120" y="685"/>
                    </a:lnTo>
                    <a:lnTo>
                      <a:pt x="116" y="691"/>
                    </a:lnTo>
                    <a:lnTo>
                      <a:pt x="115" y="691"/>
                    </a:lnTo>
                    <a:lnTo>
                      <a:pt x="113" y="691"/>
                    </a:lnTo>
                    <a:lnTo>
                      <a:pt x="113" y="689"/>
                    </a:lnTo>
                    <a:lnTo>
                      <a:pt x="116" y="684"/>
                    </a:lnTo>
                    <a:lnTo>
                      <a:pt x="120" y="684"/>
                    </a:lnTo>
                    <a:lnTo>
                      <a:pt x="120" y="682"/>
                    </a:lnTo>
                    <a:lnTo>
                      <a:pt x="120" y="680"/>
                    </a:lnTo>
                    <a:lnTo>
                      <a:pt x="120" y="680"/>
                    </a:lnTo>
                    <a:lnTo>
                      <a:pt x="122" y="678"/>
                    </a:lnTo>
                    <a:lnTo>
                      <a:pt x="122" y="677"/>
                    </a:lnTo>
                    <a:lnTo>
                      <a:pt x="123" y="675"/>
                    </a:lnTo>
                    <a:lnTo>
                      <a:pt x="125" y="675"/>
                    </a:lnTo>
                    <a:lnTo>
                      <a:pt x="127" y="677"/>
                    </a:lnTo>
                    <a:lnTo>
                      <a:pt x="130" y="678"/>
                    </a:lnTo>
                    <a:lnTo>
                      <a:pt x="135" y="678"/>
                    </a:lnTo>
                    <a:lnTo>
                      <a:pt x="135" y="678"/>
                    </a:lnTo>
                    <a:lnTo>
                      <a:pt x="134" y="677"/>
                    </a:lnTo>
                    <a:lnTo>
                      <a:pt x="130" y="677"/>
                    </a:lnTo>
                    <a:lnTo>
                      <a:pt x="128" y="675"/>
                    </a:lnTo>
                    <a:lnTo>
                      <a:pt x="125" y="672"/>
                    </a:lnTo>
                    <a:lnTo>
                      <a:pt x="123" y="670"/>
                    </a:lnTo>
                    <a:lnTo>
                      <a:pt x="122" y="668"/>
                    </a:lnTo>
                    <a:lnTo>
                      <a:pt x="122" y="666"/>
                    </a:lnTo>
                    <a:lnTo>
                      <a:pt x="123" y="666"/>
                    </a:lnTo>
                    <a:lnTo>
                      <a:pt x="127" y="666"/>
                    </a:lnTo>
                    <a:lnTo>
                      <a:pt x="130" y="672"/>
                    </a:lnTo>
                    <a:lnTo>
                      <a:pt x="134" y="675"/>
                    </a:lnTo>
                    <a:lnTo>
                      <a:pt x="134" y="673"/>
                    </a:lnTo>
                    <a:lnTo>
                      <a:pt x="134" y="672"/>
                    </a:lnTo>
                    <a:lnTo>
                      <a:pt x="130" y="668"/>
                    </a:lnTo>
                    <a:lnTo>
                      <a:pt x="134" y="668"/>
                    </a:lnTo>
                    <a:lnTo>
                      <a:pt x="135" y="672"/>
                    </a:lnTo>
                    <a:lnTo>
                      <a:pt x="135" y="673"/>
                    </a:lnTo>
                    <a:lnTo>
                      <a:pt x="142" y="677"/>
                    </a:lnTo>
                    <a:lnTo>
                      <a:pt x="142" y="677"/>
                    </a:lnTo>
                    <a:lnTo>
                      <a:pt x="144" y="675"/>
                    </a:lnTo>
                    <a:lnTo>
                      <a:pt x="148" y="675"/>
                    </a:lnTo>
                    <a:lnTo>
                      <a:pt x="149" y="677"/>
                    </a:lnTo>
                    <a:lnTo>
                      <a:pt x="153" y="680"/>
                    </a:lnTo>
                    <a:lnTo>
                      <a:pt x="156" y="680"/>
                    </a:lnTo>
                    <a:lnTo>
                      <a:pt x="156" y="682"/>
                    </a:lnTo>
                    <a:lnTo>
                      <a:pt x="160" y="682"/>
                    </a:lnTo>
                    <a:lnTo>
                      <a:pt x="160" y="680"/>
                    </a:lnTo>
                    <a:lnTo>
                      <a:pt x="156" y="678"/>
                    </a:lnTo>
                    <a:lnTo>
                      <a:pt x="149" y="672"/>
                    </a:lnTo>
                    <a:lnTo>
                      <a:pt x="148" y="670"/>
                    </a:lnTo>
                    <a:lnTo>
                      <a:pt x="149" y="668"/>
                    </a:lnTo>
                    <a:lnTo>
                      <a:pt x="153" y="668"/>
                    </a:lnTo>
                    <a:lnTo>
                      <a:pt x="153" y="666"/>
                    </a:lnTo>
                    <a:lnTo>
                      <a:pt x="155" y="663"/>
                    </a:lnTo>
                    <a:lnTo>
                      <a:pt x="156" y="663"/>
                    </a:lnTo>
                    <a:lnTo>
                      <a:pt x="156" y="663"/>
                    </a:lnTo>
                    <a:lnTo>
                      <a:pt x="153" y="663"/>
                    </a:lnTo>
                    <a:lnTo>
                      <a:pt x="151" y="663"/>
                    </a:lnTo>
                    <a:lnTo>
                      <a:pt x="146" y="663"/>
                    </a:lnTo>
                    <a:lnTo>
                      <a:pt x="144" y="663"/>
                    </a:lnTo>
                    <a:lnTo>
                      <a:pt x="146" y="666"/>
                    </a:lnTo>
                    <a:lnTo>
                      <a:pt x="148" y="666"/>
                    </a:lnTo>
                    <a:lnTo>
                      <a:pt x="148" y="668"/>
                    </a:lnTo>
                    <a:lnTo>
                      <a:pt x="142" y="668"/>
                    </a:lnTo>
                    <a:lnTo>
                      <a:pt x="142" y="668"/>
                    </a:lnTo>
                    <a:lnTo>
                      <a:pt x="139" y="668"/>
                    </a:lnTo>
                    <a:lnTo>
                      <a:pt x="137" y="668"/>
                    </a:lnTo>
                    <a:lnTo>
                      <a:pt x="135" y="666"/>
                    </a:lnTo>
                    <a:lnTo>
                      <a:pt x="134" y="666"/>
                    </a:lnTo>
                    <a:lnTo>
                      <a:pt x="130" y="663"/>
                    </a:lnTo>
                    <a:lnTo>
                      <a:pt x="134" y="663"/>
                    </a:lnTo>
                    <a:lnTo>
                      <a:pt x="135" y="663"/>
                    </a:lnTo>
                    <a:lnTo>
                      <a:pt x="134" y="663"/>
                    </a:lnTo>
                    <a:lnTo>
                      <a:pt x="130" y="663"/>
                    </a:lnTo>
                    <a:lnTo>
                      <a:pt x="130" y="663"/>
                    </a:lnTo>
                    <a:lnTo>
                      <a:pt x="134" y="661"/>
                    </a:lnTo>
                    <a:lnTo>
                      <a:pt x="139" y="659"/>
                    </a:lnTo>
                    <a:lnTo>
                      <a:pt x="139" y="658"/>
                    </a:lnTo>
                    <a:lnTo>
                      <a:pt x="142" y="658"/>
                    </a:lnTo>
                    <a:lnTo>
                      <a:pt x="144" y="659"/>
                    </a:lnTo>
                    <a:lnTo>
                      <a:pt x="148" y="659"/>
                    </a:lnTo>
                    <a:lnTo>
                      <a:pt x="151" y="659"/>
                    </a:lnTo>
                    <a:lnTo>
                      <a:pt x="155" y="659"/>
                    </a:lnTo>
                    <a:lnTo>
                      <a:pt x="155" y="658"/>
                    </a:lnTo>
                    <a:lnTo>
                      <a:pt x="156" y="656"/>
                    </a:lnTo>
                    <a:lnTo>
                      <a:pt x="158" y="656"/>
                    </a:lnTo>
                    <a:lnTo>
                      <a:pt x="160" y="654"/>
                    </a:lnTo>
                    <a:lnTo>
                      <a:pt x="161" y="652"/>
                    </a:lnTo>
                    <a:lnTo>
                      <a:pt x="160" y="651"/>
                    </a:lnTo>
                    <a:lnTo>
                      <a:pt x="158" y="654"/>
                    </a:lnTo>
                    <a:lnTo>
                      <a:pt x="156" y="654"/>
                    </a:lnTo>
                    <a:lnTo>
                      <a:pt x="155" y="652"/>
                    </a:lnTo>
                    <a:lnTo>
                      <a:pt x="156" y="649"/>
                    </a:lnTo>
                    <a:lnTo>
                      <a:pt x="158" y="644"/>
                    </a:lnTo>
                    <a:lnTo>
                      <a:pt x="158" y="638"/>
                    </a:lnTo>
                    <a:lnTo>
                      <a:pt x="160" y="638"/>
                    </a:lnTo>
                    <a:lnTo>
                      <a:pt x="161" y="638"/>
                    </a:lnTo>
                    <a:lnTo>
                      <a:pt x="161" y="644"/>
                    </a:lnTo>
                    <a:lnTo>
                      <a:pt x="161" y="644"/>
                    </a:lnTo>
                    <a:lnTo>
                      <a:pt x="161" y="645"/>
                    </a:lnTo>
                    <a:lnTo>
                      <a:pt x="165" y="645"/>
                    </a:lnTo>
                    <a:lnTo>
                      <a:pt x="165" y="645"/>
                    </a:lnTo>
                    <a:lnTo>
                      <a:pt x="167" y="647"/>
                    </a:lnTo>
                    <a:lnTo>
                      <a:pt x="168" y="647"/>
                    </a:lnTo>
                    <a:lnTo>
                      <a:pt x="170" y="645"/>
                    </a:lnTo>
                    <a:lnTo>
                      <a:pt x="172" y="647"/>
                    </a:lnTo>
                    <a:lnTo>
                      <a:pt x="172" y="647"/>
                    </a:lnTo>
                    <a:lnTo>
                      <a:pt x="172" y="645"/>
                    </a:lnTo>
                    <a:lnTo>
                      <a:pt x="170" y="644"/>
                    </a:lnTo>
                    <a:lnTo>
                      <a:pt x="167" y="644"/>
                    </a:lnTo>
                    <a:lnTo>
                      <a:pt x="167" y="644"/>
                    </a:lnTo>
                    <a:lnTo>
                      <a:pt x="168" y="644"/>
                    </a:lnTo>
                    <a:lnTo>
                      <a:pt x="172" y="640"/>
                    </a:lnTo>
                    <a:lnTo>
                      <a:pt x="172" y="640"/>
                    </a:lnTo>
                    <a:lnTo>
                      <a:pt x="170" y="638"/>
                    </a:lnTo>
                    <a:lnTo>
                      <a:pt x="168" y="638"/>
                    </a:lnTo>
                    <a:lnTo>
                      <a:pt x="168" y="638"/>
                    </a:lnTo>
                    <a:lnTo>
                      <a:pt x="167" y="638"/>
                    </a:lnTo>
                    <a:lnTo>
                      <a:pt x="165" y="638"/>
                    </a:lnTo>
                    <a:lnTo>
                      <a:pt x="165" y="638"/>
                    </a:lnTo>
                    <a:lnTo>
                      <a:pt x="161" y="638"/>
                    </a:lnTo>
                    <a:lnTo>
                      <a:pt x="161" y="635"/>
                    </a:lnTo>
                    <a:lnTo>
                      <a:pt x="161" y="635"/>
                    </a:lnTo>
                    <a:lnTo>
                      <a:pt x="165" y="635"/>
                    </a:lnTo>
                    <a:lnTo>
                      <a:pt x="167" y="632"/>
                    </a:lnTo>
                    <a:lnTo>
                      <a:pt x="168" y="630"/>
                    </a:lnTo>
                    <a:lnTo>
                      <a:pt x="170" y="630"/>
                    </a:lnTo>
                    <a:lnTo>
                      <a:pt x="172" y="630"/>
                    </a:lnTo>
                    <a:lnTo>
                      <a:pt x="174" y="630"/>
                    </a:lnTo>
                    <a:lnTo>
                      <a:pt x="174" y="626"/>
                    </a:lnTo>
                    <a:lnTo>
                      <a:pt x="170" y="626"/>
                    </a:lnTo>
                    <a:lnTo>
                      <a:pt x="168" y="626"/>
                    </a:lnTo>
                    <a:lnTo>
                      <a:pt x="167" y="626"/>
                    </a:lnTo>
                    <a:lnTo>
                      <a:pt x="168" y="625"/>
                    </a:lnTo>
                    <a:lnTo>
                      <a:pt x="172" y="623"/>
                    </a:lnTo>
                    <a:lnTo>
                      <a:pt x="174" y="621"/>
                    </a:lnTo>
                    <a:lnTo>
                      <a:pt x="175" y="621"/>
                    </a:lnTo>
                    <a:lnTo>
                      <a:pt x="175" y="619"/>
                    </a:lnTo>
                    <a:lnTo>
                      <a:pt x="179" y="618"/>
                    </a:lnTo>
                    <a:lnTo>
                      <a:pt x="177" y="616"/>
                    </a:lnTo>
                    <a:lnTo>
                      <a:pt x="174" y="616"/>
                    </a:lnTo>
                    <a:lnTo>
                      <a:pt x="174" y="616"/>
                    </a:lnTo>
                    <a:lnTo>
                      <a:pt x="177" y="612"/>
                    </a:lnTo>
                    <a:lnTo>
                      <a:pt x="179" y="616"/>
                    </a:lnTo>
                    <a:lnTo>
                      <a:pt x="179" y="611"/>
                    </a:lnTo>
                    <a:lnTo>
                      <a:pt x="177" y="611"/>
                    </a:lnTo>
                    <a:lnTo>
                      <a:pt x="174" y="611"/>
                    </a:lnTo>
                    <a:lnTo>
                      <a:pt x="170" y="612"/>
                    </a:lnTo>
                    <a:lnTo>
                      <a:pt x="168" y="612"/>
                    </a:lnTo>
                    <a:lnTo>
                      <a:pt x="165" y="611"/>
                    </a:lnTo>
                    <a:lnTo>
                      <a:pt x="165" y="612"/>
                    </a:lnTo>
                    <a:lnTo>
                      <a:pt x="161" y="611"/>
                    </a:lnTo>
                    <a:lnTo>
                      <a:pt x="161" y="611"/>
                    </a:lnTo>
                    <a:lnTo>
                      <a:pt x="160" y="611"/>
                    </a:lnTo>
                    <a:lnTo>
                      <a:pt x="156" y="611"/>
                    </a:lnTo>
                    <a:lnTo>
                      <a:pt x="155" y="607"/>
                    </a:lnTo>
                    <a:lnTo>
                      <a:pt x="151" y="607"/>
                    </a:lnTo>
                    <a:lnTo>
                      <a:pt x="149" y="607"/>
                    </a:lnTo>
                    <a:lnTo>
                      <a:pt x="149" y="604"/>
                    </a:lnTo>
                    <a:lnTo>
                      <a:pt x="148" y="602"/>
                    </a:lnTo>
                    <a:lnTo>
                      <a:pt x="144" y="600"/>
                    </a:lnTo>
                    <a:lnTo>
                      <a:pt x="139" y="597"/>
                    </a:lnTo>
                    <a:lnTo>
                      <a:pt x="134" y="595"/>
                    </a:lnTo>
                    <a:lnTo>
                      <a:pt x="130" y="592"/>
                    </a:lnTo>
                    <a:lnTo>
                      <a:pt x="130" y="590"/>
                    </a:lnTo>
                    <a:lnTo>
                      <a:pt x="130" y="586"/>
                    </a:lnTo>
                    <a:lnTo>
                      <a:pt x="127" y="585"/>
                    </a:lnTo>
                    <a:lnTo>
                      <a:pt x="125" y="581"/>
                    </a:lnTo>
                    <a:lnTo>
                      <a:pt x="125" y="579"/>
                    </a:lnTo>
                    <a:lnTo>
                      <a:pt x="130" y="576"/>
                    </a:lnTo>
                    <a:lnTo>
                      <a:pt x="134" y="576"/>
                    </a:lnTo>
                    <a:lnTo>
                      <a:pt x="135" y="576"/>
                    </a:lnTo>
                    <a:lnTo>
                      <a:pt x="137" y="576"/>
                    </a:lnTo>
                    <a:lnTo>
                      <a:pt x="139" y="576"/>
                    </a:lnTo>
                    <a:lnTo>
                      <a:pt x="142" y="579"/>
                    </a:lnTo>
                    <a:lnTo>
                      <a:pt x="146" y="579"/>
                    </a:lnTo>
                    <a:lnTo>
                      <a:pt x="148" y="581"/>
                    </a:lnTo>
                    <a:lnTo>
                      <a:pt x="149" y="581"/>
                    </a:lnTo>
                    <a:lnTo>
                      <a:pt x="153" y="581"/>
                    </a:lnTo>
                    <a:lnTo>
                      <a:pt x="155" y="585"/>
                    </a:lnTo>
                    <a:lnTo>
                      <a:pt x="158" y="585"/>
                    </a:lnTo>
                    <a:lnTo>
                      <a:pt x="160" y="585"/>
                    </a:lnTo>
                    <a:lnTo>
                      <a:pt x="161" y="586"/>
                    </a:lnTo>
                    <a:lnTo>
                      <a:pt x="161" y="593"/>
                    </a:lnTo>
                    <a:lnTo>
                      <a:pt x="165" y="597"/>
                    </a:lnTo>
                    <a:lnTo>
                      <a:pt x="167" y="598"/>
                    </a:lnTo>
                    <a:lnTo>
                      <a:pt x="170" y="602"/>
                    </a:lnTo>
                    <a:lnTo>
                      <a:pt x="174" y="602"/>
                    </a:lnTo>
                    <a:lnTo>
                      <a:pt x="175" y="602"/>
                    </a:lnTo>
                    <a:lnTo>
                      <a:pt x="177" y="598"/>
                    </a:lnTo>
                    <a:lnTo>
                      <a:pt x="177" y="598"/>
                    </a:lnTo>
                    <a:lnTo>
                      <a:pt x="174" y="598"/>
                    </a:lnTo>
                    <a:lnTo>
                      <a:pt x="174" y="600"/>
                    </a:lnTo>
                    <a:lnTo>
                      <a:pt x="170" y="598"/>
                    </a:lnTo>
                    <a:lnTo>
                      <a:pt x="167" y="593"/>
                    </a:lnTo>
                    <a:lnTo>
                      <a:pt x="167" y="592"/>
                    </a:lnTo>
                    <a:lnTo>
                      <a:pt x="168" y="592"/>
                    </a:lnTo>
                    <a:lnTo>
                      <a:pt x="172" y="595"/>
                    </a:lnTo>
                    <a:lnTo>
                      <a:pt x="174" y="595"/>
                    </a:lnTo>
                    <a:lnTo>
                      <a:pt x="174" y="593"/>
                    </a:lnTo>
                    <a:lnTo>
                      <a:pt x="175" y="593"/>
                    </a:lnTo>
                    <a:lnTo>
                      <a:pt x="175" y="592"/>
                    </a:lnTo>
                    <a:lnTo>
                      <a:pt x="172" y="590"/>
                    </a:lnTo>
                    <a:lnTo>
                      <a:pt x="167" y="586"/>
                    </a:lnTo>
                    <a:lnTo>
                      <a:pt x="167" y="585"/>
                    </a:lnTo>
                    <a:lnTo>
                      <a:pt x="167" y="585"/>
                    </a:lnTo>
                    <a:lnTo>
                      <a:pt x="168" y="585"/>
                    </a:lnTo>
                    <a:lnTo>
                      <a:pt x="170" y="586"/>
                    </a:lnTo>
                    <a:lnTo>
                      <a:pt x="172" y="586"/>
                    </a:lnTo>
                    <a:lnTo>
                      <a:pt x="170" y="585"/>
                    </a:lnTo>
                    <a:lnTo>
                      <a:pt x="167" y="579"/>
                    </a:lnTo>
                    <a:lnTo>
                      <a:pt x="165" y="576"/>
                    </a:lnTo>
                    <a:lnTo>
                      <a:pt x="165" y="576"/>
                    </a:lnTo>
                    <a:lnTo>
                      <a:pt x="165" y="574"/>
                    </a:lnTo>
                    <a:lnTo>
                      <a:pt x="167" y="576"/>
                    </a:lnTo>
                    <a:lnTo>
                      <a:pt x="174" y="576"/>
                    </a:lnTo>
                    <a:lnTo>
                      <a:pt x="177" y="576"/>
                    </a:lnTo>
                    <a:lnTo>
                      <a:pt x="177" y="576"/>
                    </a:lnTo>
                    <a:lnTo>
                      <a:pt x="174" y="572"/>
                    </a:lnTo>
                    <a:lnTo>
                      <a:pt x="172" y="572"/>
                    </a:lnTo>
                    <a:lnTo>
                      <a:pt x="170" y="572"/>
                    </a:lnTo>
                    <a:lnTo>
                      <a:pt x="168" y="574"/>
                    </a:lnTo>
                    <a:lnTo>
                      <a:pt x="165" y="572"/>
                    </a:lnTo>
                    <a:lnTo>
                      <a:pt x="165" y="571"/>
                    </a:lnTo>
                    <a:lnTo>
                      <a:pt x="165" y="571"/>
                    </a:lnTo>
                    <a:lnTo>
                      <a:pt x="168" y="567"/>
                    </a:lnTo>
                    <a:lnTo>
                      <a:pt x="170" y="569"/>
                    </a:lnTo>
                    <a:lnTo>
                      <a:pt x="172" y="571"/>
                    </a:lnTo>
                    <a:lnTo>
                      <a:pt x="174" y="569"/>
                    </a:lnTo>
                    <a:lnTo>
                      <a:pt x="174" y="567"/>
                    </a:lnTo>
                    <a:lnTo>
                      <a:pt x="170" y="564"/>
                    </a:lnTo>
                    <a:lnTo>
                      <a:pt x="170" y="564"/>
                    </a:lnTo>
                    <a:lnTo>
                      <a:pt x="168" y="565"/>
                    </a:lnTo>
                    <a:lnTo>
                      <a:pt x="167" y="565"/>
                    </a:lnTo>
                    <a:lnTo>
                      <a:pt x="165" y="567"/>
                    </a:lnTo>
                    <a:lnTo>
                      <a:pt x="161" y="571"/>
                    </a:lnTo>
                    <a:lnTo>
                      <a:pt x="160" y="571"/>
                    </a:lnTo>
                    <a:lnTo>
                      <a:pt x="160" y="569"/>
                    </a:lnTo>
                    <a:lnTo>
                      <a:pt x="161" y="567"/>
                    </a:lnTo>
                    <a:lnTo>
                      <a:pt x="161" y="565"/>
                    </a:lnTo>
                    <a:lnTo>
                      <a:pt x="165" y="562"/>
                    </a:lnTo>
                    <a:lnTo>
                      <a:pt x="165" y="562"/>
                    </a:lnTo>
                    <a:lnTo>
                      <a:pt x="167" y="562"/>
                    </a:lnTo>
                    <a:lnTo>
                      <a:pt x="168" y="560"/>
                    </a:lnTo>
                    <a:lnTo>
                      <a:pt x="172" y="560"/>
                    </a:lnTo>
                    <a:lnTo>
                      <a:pt x="174" y="558"/>
                    </a:lnTo>
                    <a:lnTo>
                      <a:pt x="172" y="558"/>
                    </a:lnTo>
                    <a:lnTo>
                      <a:pt x="168" y="557"/>
                    </a:lnTo>
                    <a:lnTo>
                      <a:pt x="165" y="560"/>
                    </a:lnTo>
                    <a:lnTo>
                      <a:pt x="165" y="560"/>
                    </a:lnTo>
                    <a:lnTo>
                      <a:pt x="161" y="558"/>
                    </a:lnTo>
                    <a:lnTo>
                      <a:pt x="160" y="560"/>
                    </a:lnTo>
                    <a:lnTo>
                      <a:pt x="158" y="558"/>
                    </a:lnTo>
                    <a:lnTo>
                      <a:pt x="158" y="557"/>
                    </a:lnTo>
                    <a:lnTo>
                      <a:pt x="160" y="557"/>
                    </a:lnTo>
                    <a:lnTo>
                      <a:pt x="161" y="553"/>
                    </a:lnTo>
                    <a:lnTo>
                      <a:pt x="165" y="553"/>
                    </a:lnTo>
                    <a:lnTo>
                      <a:pt x="170" y="552"/>
                    </a:lnTo>
                    <a:lnTo>
                      <a:pt x="175" y="552"/>
                    </a:lnTo>
                    <a:lnTo>
                      <a:pt x="175" y="548"/>
                    </a:lnTo>
                    <a:lnTo>
                      <a:pt x="174" y="548"/>
                    </a:lnTo>
                    <a:lnTo>
                      <a:pt x="172" y="548"/>
                    </a:lnTo>
                    <a:lnTo>
                      <a:pt x="170" y="552"/>
                    </a:lnTo>
                    <a:lnTo>
                      <a:pt x="167" y="552"/>
                    </a:lnTo>
                    <a:lnTo>
                      <a:pt x="165" y="552"/>
                    </a:lnTo>
                    <a:lnTo>
                      <a:pt x="165" y="548"/>
                    </a:lnTo>
                    <a:lnTo>
                      <a:pt x="161" y="548"/>
                    </a:lnTo>
                    <a:lnTo>
                      <a:pt x="160" y="548"/>
                    </a:lnTo>
                    <a:lnTo>
                      <a:pt x="160" y="548"/>
                    </a:lnTo>
                    <a:lnTo>
                      <a:pt x="160" y="546"/>
                    </a:lnTo>
                    <a:lnTo>
                      <a:pt x="161" y="545"/>
                    </a:lnTo>
                    <a:lnTo>
                      <a:pt x="161" y="539"/>
                    </a:lnTo>
                    <a:lnTo>
                      <a:pt x="165" y="539"/>
                    </a:lnTo>
                    <a:lnTo>
                      <a:pt x="165" y="538"/>
                    </a:lnTo>
                    <a:lnTo>
                      <a:pt x="165" y="536"/>
                    </a:lnTo>
                    <a:lnTo>
                      <a:pt x="165" y="536"/>
                    </a:lnTo>
                    <a:lnTo>
                      <a:pt x="161" y="538"/>
                    </a:lnTo>
                    <a:lnTo>
                      <a:pt x="160" y="541"/>
                    </a:lnTo>
                    <a:lnTo>
                      <a:pt x="160" y="543"/>
                    </a:lnTo>
                    <a:lnTo>
                      <a:pt x="156" y="545"/>
                    </a:lnTo>
                    <a:lnTo>
                      <a:pt x="156" y="546"/>
                    </a:lnTo>
                    <a:lnTo>
                      <a:pt x="155" y="546"/>
                    </a:lnTo>
                    <a:lnTo>
                      <a:pt x="155" y="543"/>
                    </a:lnTo>
                    <a:lnTo>
                      <a:pt x="156" y="539"/>
                    </a:lnTo>
                    <a:lnTo>
                      <a:pt x="156" y="534"/>
                    </a:lnTo>
                    <a:lnTo>
                      <a:pt x="155" y="531"/>
                    </a:lnTo>
                    <a:lnTo>
                      <a:pt x="155" y="529"/>
                    </a:lnTo>
                    <a:lnTo>
                      <a:pt x="155" y="525"/>
                    </a:lnTo>
                    <a:lnTo>
                      <a:pt x="155" y="524"/>
                    </a:lnTo>
                    <a:lnTo>
                      <a:pt x="155" y="524"/>
                    </a:lnTo>
                    <a:lnTo>
                      <a:pt x="153" y="525"/>
                    </a:lnTo>
                    <a:lnTo>
                      <a:pt x="153" y="531"/>
                    </a:lnTo>
                    <a:lnTo>
                      <a:pt x="153" y="532"/>
                    </a:lnTo>
                    <a:lnTo>
                      <a:pt x="155" y="536"/>
                    </a:lnTo>
                    <a:lnTo>
                      <a:pt x="155" y="539"/>
                    </a:lnTo>
                    <a:lnTo>
                      <a:pt x="155" y="545"/>
                    </a:lnTo>
                    <a:lnTo>
                      <a:pt x="153" y="546"/>
                    </a:lnTo>
                    <a:lnTo>
                      <a:pt x="151" y="546"/>
                    </a:lnTo>
                    <a:lnTo>
                      <a:pt x="149" y="545"/>
                    </a:lnTo>
                    <a:lnTo>
                      <a:pt x="148" y="543"/>
                    </a:lnTo>
                    <a:lnTo>
                      <a:pt x="148" y="548"/>
                    </a:lnTo>
                    <a:lnTo>
                      <a:pt x="146" y="548"/>
                    </a:lnTo>
                    <a:lnTo>
                      <a:pt x="144" y="548"/>
                    </a:lnTo>
                    <a:lnTo>
                      <a:pt x="142" y="548"/>
                    </a:lnTo>
                    <a:lnTo>
                      <a:pt x="144" y="548"/>
                    </a:lnTo>
                    <a:lnTo>
                      <a:pt x="146" y="552"/>
                    </a:lnTo>
                    <a:lnTo>
                      <a:pt x="144" y="553"/>
                    </a:lnTo>
                    <a:lnTo>
                      <a:pt x="142" y="557"/>
                    </a:lnTo>
                    <a:lnTo>
                      <a:pt x="142" y="557"/>
                    </a:lnTo>
                    <a:lnTo>
                      <a:pt x="139" y="557"/>
                    </a:lnTo>
                    <a:lnTo>
                      <a:pt x="139" y="557"/>
                    </a:lnTo>
                    <a:lnTo>
                      <a:pt x="137" y="558"/>
                    </a:lnTo>
                    <a:lnTo>
                      <a:pt x="130" y="558"/>
                    </a:lnTo>
                    <a:lnTo>
                      <a:pt x="130" y="557"/>
                    </a:lnTo>
                    <a:lnTo>
                      <a:pt x="130" y="557"/>
                    </a:lnTo>
                    <a:lnTo>
                      <a:pt x="130" y="552"/>
                    </a:lnTo>
                    <a:lnTo>
                      <a:pt x="128" y="552"/>
                    </a:lnTo>
                    <a:lnTo>
                      <a:pt x="127" y="552"/>
                    </a:lnTo>
                    <a:lnTo>
                      <a:pt x="127" y="553"/>
                    </a:lnTo>
                    <a:lnTo>
                      <a:pt x="125" y="553"/>
                    </a:lnTo>
                    <a:lnTo>
                      <a:pt x="125" y="552"/>
                    </a:lnTo>
                    <a:lnTo>
                      <a:pt x="125" y="548"/>
                    </a:lnTo>
                    <a:lnTo>
                      <a:pt x="125" y="546"/>
                    </a:lnTo>
                    <a:lnTo>
                      <a:pt x="123" y="545"/>
                    </a:lnTo>
                    <a:lnTo>
                      <a:pt x="123" y="543"/>
                    </a:lnTo>
                    <a:lnTo>
                      <a:pt x="127" y="541"/>
                    </a:lnTo>
                    <a:lnTo>
                      <a:pt x="130" y="541"/>
                    </a:lnTo>
                    <a:lnTo>
                      <a:pt x="130" y="541"/>
                    </a:lnTo>
                    <a:lnTo>
                      <a:pt x="130" y="539"/>
                    </a:lnTo>
                    <a:lnTo>
                      <a:pt x="134" y="538"/>
                    </a:lnTo>
                    <a:lnTo>
                      <a:pt x="139" y="538"/>
                    </a:lnTo>
                    <a:lnTo>
                      <a:pt x="139" y="538"/>
                    </a:lnTo>
                    <a:lnTo>
                      <a:pt x="142" y="534"/>
                    </a:lnTo>
                    <a:lnTo>
                      <a:pt x="146" y="529"/>
                    </a:lnTo>
                    <a:lnTo>
                      <a:pt x="146" y="529"/>
                    </a:lnTo>
                    <a:lnTo>
                      <a:pt x="146" y="529"/>
                    </a:lnTo>
                    <a:lnTo>
                      <a:pt x="144" y="529"/>
                    </a:lnTo>
                    <a:lnTo>
                      <a:pt x="142" y="531"/>
                    </a:lnTo>
                    <a:lnTo>
                      <a:pt x="139" y="534"/>
                    </a:lnTo>
                    <a:lnTo>
                      <a:pt x="137" y="536"/>
                    </a:lnTo>
                    <a:lnTo>
                      <a:pt x="130" y="534"/>
                    </a:lnTo>
                    <a:lnTo>
                      <a:pt x="130" y="532"/>
                    </a:lnTo>
                    <a:lnTo>
                      <a:pt x="130" y="531"/>
                    </a:lnTo>
                    <a:lnTo>
                      <a:pt x="134" y="529"/>
                    </a:lnTo>
                    <a:lnTo>
                      <a:pt x="137" y="525"/>
                    </a:lnTo>
                    <a:lnTo>
                      <a:pt x="139" y="525"/>
                    </a:lnTo>
                    <a:lnTo>
                      <a:pt x="139" y="525"/>
                    </a:lnTo>
                    <a:lnTo>
                      <a:pt x="139" y="524"/>
                    </a:lnTo>
                    <a:lnTo>
                      <a:pt x="139" y="520"/>
                    </a:lnTo>
                    <a:lnTo>
                      <a:pt x="142" y="520"/>
                    </a:lnTo>
                    <a:lnTo>
                      <a:pt x="142" y="520"/>
                    </a:lnTo>
                    <a:lnTo>
                      <a:pt x="142" y="520"/>
                    </a:lnTo>
                    <a:lnTo>
                      <a:pt x="142" y="517"/>
                    </a:lnTo>
                    <a:lnTo>
                      <a:pt x="142" y="517"/>
                    </a:lnTo>
                    <a:lnTo>
                      <a:pt x="139" y="517"/>
                    </a:lnTo>
                    <a:lnTo>
                      <a:pt x="139" y="517"/>
                    </a:lnTo>
                    <a:lnTo>
                      <a:pt x="134" y="517"/>
                    </a:lnTo>
                    <a:lnTo>
                      <a:pt x="134" y="517"/>
                    </a:lnTo>
                    <a:lnTo>
                      <a:pt x="130" y="517"/>
                    </a:lnTo>
                    <a:lnTo>
                      <a:pt x="134" y="515"/>
                    </a:lnTo>
                    <a:lnTo>
                      <a:pt x="137" y="513"/>
                    </a:lnTo>
                    <a:lnTo>
                      <a:pt x="139" y="513"/>
                    </a:lnTo>
                    <a:lnTo>
                      <a:pt x="139" y="515"/>
                    </a:lnTo>
                    <a:lnTo>
                      <a:pt x="142" y="515"/>
                    </a:lnTo>
                    <a:lnTo>
                      <a:pt x="144" y="513"/>
                    </a:lnTo>
                    <a:lnTo>
                      <a:pt x="148" y="508"/>
                    </a:lnTo>
                    <a:lnTo>
                      <a:pt x="146" y="506"/>
                    </a:lnTo>
                    <a:lnTo>
                      <a:pt x="146" y="505"/>
                    </a:lnTo>
                    <a:lnTo>
                      <a:pt x="149" y="501"/>
                    </a:lnTo>
                    <a:lnTo>
                      <a:pt x="149" y="498"/>
                    </a:lnTo>
                    <a:lnTo>
                      <a:pt x="149" y="494"/>
                    </a:lnTo>
                    <a:lnTo>
                      <a:pt x="148" y="492"/>
                    </a:lnTo>
                    <a:lnTo>
                      <a:pt x="146" y="492"/>
                    </a:lnTo>
                    <a:lnTo>
                      <a:pt x="144" y="492"/>
                    </a:lnTo>
                    <a:lnTo>
                      <a:pt x="142" y="489"/>
                    </a:lnTo>
                    <a:lnTo>
                      <a:pt x="142" y="489"/>
                    </a:lnTo>
                    <a:lnTo>
                      <a:pt x="139" y="489"/>
                    </a:lnTo>
                    <a:lnTo>
                      <a:pt x="139" y="489"/>
                    </a:lnTo>
                    <a:lnTo>
                      <a:pt x="139" y="487"/>
                    </a:lnTo>
                    <a:lnTo>
                      <a:pt x="142" y="489"/>
                    </a:lnTo>
                    <a:lnTo>
                      <a:pt x="144" y="487"/>
                    </a:lnTo>
                    <a:lnTo>
                      <a:pt x="146" y="485"/>
                    </a:lnTo>
                    <a:lnTo>
                      <a:pt x="146" y="482"/>
                    </a:lnTo>
                    <a:lnTo>
                      <a:pt x="148" y="480"/>
                    </a:lnTo>
                    <a:lnTo>
                      <a:pt x="148" y="478"/>
                    </a:lnTo>
                    <a:lnTo>
                      <a:pt x="146" y="477"/>
                    </a:lnTo>
                    <a:lnTo>
                      <a:pt x="144" y="477"/>
                    </a:lnTo>
                    <a:lnTo>
                      <a:pt x="142" y="475"/>
                    </a:lnTo>
                    <a:lnTo>
                      <a:pt x="142" y="473"/>
                    </a:lnTo>
                    <a:lnTo>
                      <a:pt x="144" y="472"/>
                    </a:lnTo>
                    <a:lnTo>
                      <a:pt x="146" y="472"/>
                    </a:lnTo>
                    <a:lnTo>
                      <a:pt x="146" y="470"/>
                    </a:lnTo>
                    <a:lnTo>
                      <a:pt x="142" y="466"/>
                    </a:lnTo>
                    <a:lnTo>
                      <a:pt x="142" y="465"/>
                    </a:lnTo>
                    <a:lnTo>
                      <a:pt x="144" y="465"/>
                    </a:lnTo>
                    <a:lnTo>
                      <a:pt x="146" y="466"/>
                    </a:lnTo>
                    <a:lnTo>
                      <a:pt x="146" y="465"/>
                    </a:lnTo>
                    <a:lnTo>
                      <a:pt x="144" y="461"/>
                    </a:lnTo>
                    <a:lnTo>
                      <a:pt x="144" y="461"/>
                    </a:lnTo>
                    <a:lnTo>
                      <a:pt x="146" y="458"/>
                    </a:lnTo>
                    <a:lnTo>
                      <a:pt x="146" y="454"/>
                    </a:lnTo>
                    <a:lnTo>
                      <a:pt x="144" y="452"/>
                    </a:lnTo>
                    <a:lnTo>
                      <a:pt x="144" y="449"/>
                    </a:lnTo>
                    <a:lnTo>
                      <a:pt x="142" y="447"/>
                    </a:lnTo>
                    <a:lnTo>
                      <a:pt x="144" y="445"/>
                    </a:lnTo>
                    <a:lnTo>
                      <a:pt x="146" y="442"/>
                    </a:lnTo>
                    <a:lnTo>
                      <a:pt x="144" y="442"/>
                    </a:lnTo>
                    <a:lnTo>
                      <a:pt x="142" y="442"/>
                    </a:lnTo>
                    <a:lnTo>
                      <a:pt x="139" y="445"/>
                    </a:lnTo>
                    <a:lnTo>
                      <a:pt x="139" y="445"/>
                    </a:lnTo>
                    <a:lnTo>
                      <a:pt x="137" y="445"/>
                    </a:lnTo>
                    <a:lnTo>
                      <a:pt x="135" y="447"/>
                    </a:lnTo>
                    <a:lnTo>
                      <a:pt x="134" y="445"/>
                    </a:lnTo>
                    <a:lnTo>
                      <a:pt x="135" y="445"/>
                    </a:lnTo>
                    <a:lnTo>
                      <a:pt x="139" y="442"/>
                    </a:lnTo>
                    <a:lnTo>
                      <a:pt x="139" y="442"/>
                    </a:lnTo>
                    <a:lnTo>
                      <a:pt x="142" y="442"/>
                    </a:lnTo>
                    <a:lnTo>
                      <a:pt x="142" y="439"/>
                    </a:lnTo>
                    <a:lnTo>
                      <a:pt x="144" y="435"/>
                    </a:lnTo>
                    <a:lnTo>
                      <a:pt x="148" y="433"/>
                    </a:lnTo>
                    <a:lnTo>
                      <a:pt x="148" y="433"/>
                    </a:lnTo>
                    <a:lnTo>
                      <a:pt x="148" y="430"/>
                    </a:lnTo>
                    <a:lnTo>
                      <a:pt x="146" y="428"/>
                    </a:lnTo>
                    <a:lnTo>
                      <a:pt x="144" y="426"/>
                    </a:lnTo>
                    <a:lnTo>
                      <a:pt x="142" y="423"/>
                    </a:lnTo>
                    <a:lnTo>
                      <a:pt x="142" y="421"/>
                    </a:lnTo>
                    <a:lnTo>
                      <a:pt x="142" y="421"/>
                    </a:lnTo>
                    <a:lnTo>
                      <a:pt x="139" y="419"/>
                    </a:lnTo>
                    <a:lnTo>
                      <a:pt x="139" y="418"/>
                    </a:lnTo>
                    <a:lnTo>
                      <a:pt x="142" y="416"/>
                    </a:lnTo>
                    <a:lnTo>
                      <a:pt x="139" y="414"/>
                    </a:lnTo>
                    <a:lnTo>
                      <a:pt x="139" y="411"/>
                    </a:lnTo>
                    <a:lnTo>
                      <a:pt x="139" y="407"/>
                    </a:lnTo>
                    <a:lnTo>
                      <a:pt x="134" y="402"/>
                    </a:lnTo>
                    <a:lnTo>
                      <a:pt x="134" y="402"/>
                    </a:lnTo>
                    <a:lnTo>
                      <a:pt x="130" y="400"/>
                    </a:lnTo>
                    <a:lnTo>
                      <a:pt x="130" y="400"/>
                    </a:lnTo>
                    <a:lnTo>
                      <a:pt x="130" y="399"/>
                    </a:lnTo>
                    <a:lnTo>
                      <a:pt x="130" y="397"/>
                    </a:lnTo>
                    <a:lnTo>
                      <a:pt x="135" y="395"/>
                    </a:lnTo>
                    <a:lnTo>
                      <a:pt x="137" y="393"/>
                    </a:lnTo>
                    <a:lnTo>
                      <a:pt x="139" y="392"/>
                    </a:lnTo>
                    <a:lnTo>
                      <a:pt x="137" y="390"/>
                    </a:lnTo>
                    <a:lnTo>
                      <a:pt x="135" y="390"/>
                    </a:lnTo>
                    <a:lnTo>
                      <a:pt x="135" y="390"/>
                    </a:lnTo>
                    <a:lnTo>
                      <a:pt x="137" y="388"/>
                    </a:lnTo>
                    <a:lnTo>
                      <a:pt x="139" y="385"/>
                    </a:lnTo>
                    <a:lnTo>
                      <a:pt x="139" y="383"/>
                    </a:lnTo>
                    <a:lnTo>
                      <a:pt x="139" y="383"/>
                    </a:lnTo>
                    <a:lnTo>
                      <a:pt x="139" y="379"/>
                    </a:lnTo>
                    <a:lnTo>
                      <a:pt x="139" y="379"/>
                    </a:lnTo>
                    <a:lnTo>
                      <a:pt x="139" y="378"/>
                    </a:lnTo>
                    <a:lnTo>
                      <a:pt x="137" y="376"/>
                    </a:lnTo>
                    <a:lnTo>
                      <a:pt x="134" y="372"/>
                    </a:lnTo>
                    <a:lnTo>
                      <a:pt x="130" y="371"/>
                    </a:lnTo>
                    <a:lnTo>
                      <a:pt x="130" y="367"/>
                    </a:lnTo>
                    <a:lnTo>
                      <a:pt x="128" y="365"/>
                    </a:lnTo>
                    <a:lnTo>
                      <a:pt x="127" y="367"/>
                    </a:lnTo>
                    <a:lnTo>
                      <a:pt x="127" y="369"/>
                    </a:lnTo>
                    <a:lnTo>
                      <a:pt x="125" y="369"/>
                    </a:lnTo>
                    <a:lnTo>
                      <a:pt x="123" y="367"/>
                    </a:lnTo>
                    <a:lnTo>
                      <a:pt x="123" y="365"/>
                    </a:lnTo>
                    <a:lnTo>
                      <a:pt x="122" y="364"/>
                    </a:lnTo>
                    <a:lnTo>
                      <a:pt x="120" y="362"/>
                    </a:lnTo>
                    <a:lnTo>
                      <a:pt x="116" y="360"/>
                    </a:lnTo>
                    <a:lnTo>
                      <a:pt x="116" y="359"/>
                    </a:lnTo>
                    <a:lnTo>
                      <a:pt x="116" y="360"/>
                    </a:lnTo>
                    <a:lnTo>
                      <a:pt x="115" y="360"/>
                    </a:lnTo>
                    <a:lnTo>
                      <a:pt x="115" y="359"/>
                    </a:lnTo>
                    <a:lnTo>
                      <a:pt x="115" y="355"/>
                    </a:lnTo>
                    <a:lnTo>
                      <a:pt x="111" y="352"/>
                    </a:lnTo>
                    <a:lnTo>
                      <a:pt x="108" y="352"/>
                    </a:lnTo>
                    <a:lnTo>
                      <a:pt x="106" y="352"/>
                    </a:lnTo>
                    <a:lnTo>
                      <a:pt x="104" y="352"/>
                    </a:lnTo>
                    <a:lnTo>
                      <a:pt x="102" y="352"/>
                    </a:lnTo>
                    <a:lnTo>
                      <a:pt x="97" y="348"/>
                    </a:lnTo>
                    <a:lnTo>
                      <a:pt x="94" y="346"/>
                    </a:lnTo>
                    <a:lnTo>
                      <a:pt x="90" y="343"/>
                    </a:lnTo>
                    <a:lnTo>
                      <a:pt x="89" y="343"/>
                    </a:lnTo>
                    <a:lnTo>
                      <a:pt x="85" y="343"/>
                    </a:lnTo>
                    <a:lnTo>
                      <a:pt x="83" y="343"/>
                    </a:lnTo>
                    <a:lnTo>
                      <a:pt x="80" y="348"/>
                    </a:lnTo>
                    <a:lnTo>
                      <a:pt x="78" y="352"/>
                    </a:lnTo>
                    <a:lnTo>
                      <a:pt x="76" y="352"/>
                    </a:lnTo>
                    <a:lnTo>
                      <a:pt x="76" y="348"/>
                    </a:lnTo>
                    <a:lnTo>
                      <a:pt x="78" y="346"/>
                    </a:lnTo>
                    <a:lnTo>
                      <a:pt x="76" y="343"/>
                    </a:lnTo>
                    <a:lnTo>
                      <a:pt x="76" y="343"/>
                    </a:lnTo>
                    <a:lnTo>
                      <a:pt x="75" y="341"/>
                    </a:lnTo>
                    <a:lnTo>
                      <a:pt x="71" y="343"/>
                    </a:lnTo>
                    <a:lnTo>
                      <a:pt x="71" y="346"/>
                    </a:lnTo>
                    <a:lnTo>
                      <a:pt x="68" y="348"/>
                    </a:lnTo>
                    <a:lnTo>
                      <a:pt x="66" y="346"/>
                    </a:lnTo>
                    <a:lnTo>
                      <a:pt x="66" y="343"/>
                    </a:lnTo>
                    <a:lnTo>
                      <a:pt x="62" y="341"/>
                    </a:lnTo>
                    <a:lnTo>
                      <a:pt x="62" y="343"/>
                    </a:lnTo>
                    <a:lnTo>
                      <a:pt x="62" y="348"/>
                    </a:lnTo>
                    <a:lnTo>
                      <a:pt x="61" y="352"/>
                    </a:lnTo>
                    <a:lnTo>
                      <a:pt x="57" y="348"/>
                    </a:lnTo>
                    <a:lnTo>
                      <a:pt x="57" y="346"/>
                    </a:lnTo>
                    <a:lnTo>
                      <a:pt x="59" y="343"/>
                    </a:lnTo>
                    <a:lnTo>
                      <a:pt x="62" y="341"/>
                    </a:lnTo>
                    <a:lnTo>
                      <a:pt x="61" y="339"/>
                    </a:lnTo>
                    <a:lnTo>
                      <a:pt x="59" y="339"/>
                    </a:lnTo>
                    <a:lnTo>
                      <a:pt x="57" y="339"/>
                    </a:lnTo>
                    <a:lnTo>
                      <a:pt x="54" y="341"/>
                    </a:lnTo>
                    <a:lnTo>
                      <a:pt x="52" y="341"/>
                    </a:lnTo>
                    <a:lnTo>
                      <a:pt x="52" y="343"/>
                    </a:lnTo>
                    <a:lnTo>
                      <a:pt x="52" y="343"/>
                    </a:lnTo>
                    <a:lnTo>
                      <a:pt x="49" y="343"/>
                    </a:lnTo>
                    <a:lnTo>
                      <a:pt x="49" y="339"/>
                    </a:lnTo>
                    <a:lnTo>
                      <a:pt x="49" y="338"/>
                    </a:lnTo>
                    <a:lnTo>
                      <a:pt x="47" y="334"/>
                    </a:lnTo>
                    <a:lnTo>
                      <a:pt x="47" y="334"/>
                    </a:lnTo>
                    <a:lnTo>
                      <a:pt x="45" y="334"/>
                    </a:lnTo>
                    <a:lnTo>
                      <a:pt x="43" y="336"/>
                    </a:lnTo>
                    <a:lnTo>
                      <a:pt x="43" y="341"/>
                    </a:lnTo>
                    <a:lnTo>
                      <a:pt x="43" y="341"/>
                    </a:lnTo>
                    <a:lnTo>
                      <a:pt x="43" y="343"/>
                    </a:lnTo>
                    <a:lnTo>
                      <a:pt x="43" y="348"/>
                    </a:lnTo>
                    <a:lnTo>
                      <a:pt x="43" y="352"/>
                    </a:lnTo>
                    <a:lnTo>
                      <a:pt x="43" y="352"/>
                    </a:lnTo>
                    <a:lnTo>
                      <a:pt x="40" y="352"/>
                    </a:lnTo>
                    <a:lnTo>
                      <a:pt x="36" y="348"/>
                    </a:lnTo>
                    <a:lnTo>
                      <a:pt x="33" y="346"/>
                    </a:lnTo>
                    <a:lnTo>
                      <a:pt x="29" y="343"/>
                    </a:lnTo>
                    <a:lnTo>
                      <a:pt x="28" y="341"/>
                    </a:lnTo>
                    <a:lnTo>
                      <a:pt x="24" y="339"/>
                    </a:lnTo>
                    <a:lnTo>
                      <a:pt x="24" y="338"/>
                    </a:lnTo>
                    <a:lnTo>
                      <a:pt x="26" y="338"/>
                    </a:lnTo>
                    <a:lnTo>
                      <a:pt x="22" y="336"/>
                    </a:lnTo>
                    <a:lnTo>
                      <a:pt x="21" y="332"/>
                    </a:lnTo>
                    <a:lnTo>
                      <a:pt x="21" y="329"/>
                    </a:lnTo>
                    <a:lnTo>
                      <a:pt x="17" y="325"/>
                    </a:lnTo>
                    <a:lnTo>
                      <a:pt x="17" y="320"/>
                    </a:lnTo>
                    <a:lnTo>
                      <a:pt x="17" y="320"/>
                    </a:lnTo>
                    <a:lnTo>
                      <a:pt x="22" y="320"/>
                    </a:lnTo>
                    <a:lnTo>
                      <a:pt x="24" y="319"/>
                    </a:lnTo>
                    <a:lnTo>
                      <a:pt x="26" y="317"/>
                    </a:lnTo>
                    <a:lnTo>
                      <a:pt x="31" y="317"/>
                    </a:lnTo>
                    <a:lnTo>
                      <a:pt x="33" y="319"/>
                    </a:lnTo>
                    <a:lnTo>
                      <a:pt x="35" y="317"/>
                    </a:lnTo>
                    <a:lnTo>
                      <a:pt x="36" y="315"/>
                    </a:lnTo>
                    <a:lnTo>
                      <a:pt x="36" y="313"/>
                    </a:lnTo>
                    <a:lnTo>
                      <a:pt x="33" y="313"/>
                    </a:lnTo>
                    <a:lnTo>
                      <a:pt x="28" y="312"/>
                    </a:lnTo>
                    <a:lnTo>
                      <a:pt x="26" y="312"/>
                    </a:lnTo>
                    <a:lnTo>
                      <a:pt x="24" y="313"/>
                    </a:lnTo>
                    <a:lnTo>
                      <a:pt x="21" y="308"/>
                    </a:lnTo>
                    <a:lnTo>
                      <a:pt x="21" y="303"/>
                    </a:lnTo>
                    <a:lnTo>
                      <a:pt x="21" y="301"/>
                    </a:lnTo>
                    <a:lnTo>
                      <a:pt x="24" y="299"/>
                    </a:lnTo>
                    <a:lnTo>
                      <a:pt x="26" y="296"/>
                    </a:lnTo>
                    <a:lnTo>
                      <a:pt x="26" y="296"/>
                    </a:lnTo>
                    <a:lnTo>
                      <a:pt x="24" y="296"/>
                    </a:lnTo>
                    <a:lnTo>
                      <a:pt x="22" y="296"/>
                    </a:lnTo>
                    <a:lnTo>
                      <a:pt x="21" y="299"/>
                    </a:lnTo>
                    <a:lnTo>
                      <a:pt x="21" y="299"/>
                    </a:lnTo>
                    <a:lnTo>
                      <a:pt x="17" y="299"/>
                    </a:lnTo>
                    <a:lnTo>
                      <a:pt x="17" y="303"/>
                    </a:lnTo>
                    <a:lnTo>
                      <a:pt x="12" y="301"/>
                    </a:lnTo>
                    <a:lnTo>
                      <a:pt x="12" y="298"/>
                    </a:lnTo>
                    <a:lnTo>
                      <a:pt x="12" y="296"/>
                    </a:lnTo>
                    <a:lnTo>
                      <a:pt x="16" y="296"/>
                    </a:lnTo>
                    <a:lnTo>
                      <a:pt x="14" y="292"/>
                    </a:lnTo>
                    <a:lnTo>
                      <a:pt x="12" y="292"/>
                    </a:lnTo>
                    <a:lnTo>
                      <a:pt x="10" y="292"/>
                    </a:lnTo>
                    <a:lnTo>
                      <a:pt x="10" y="292"/>
                    </a:lnTo>
                    <a:lnTo>
                      <a:pt x="10" y="289"/>
                    </a:lnTo>
                    <a:lnTo>
                      <a:pt x="12" y="287"/>
                    </a:lnTo>
                    <a:lnTo>
                      <a:pt x="14" y="287"/>
                    </a:lnTo>
                    <a:lnTo>
                      <a:pt x="16" y="285"/>
                    </a:lnTo>
                    <a:lnTo>
                      <a:pt x="17" y="285"/>
                    </a:lnTo>
                    <a:lnTo>
                      <a:pt x="17" y="287"/>
                    </a:lnTo>
                    <a:lnTo>
                      <a:pt x="17" y="284"/>
                    </a:lnTo>
                    <a:lnTo>
                      <a:pt x="22" y="282"/>
                    </a:lnTo>
                    <a:lnTo>
                      <a:pt x="29" y="282"/>
                    </a:lnTo>
                    <a:lnTo>
                      <a:pt x="33" y="285"/>
                    </a:lnTo>
                    <a:lnTo>
                      <a:pt x="40" y="285"/>
                    </a:lnTo>
                    <a:lnTo>
                      <a:pt x="43" y="289"/>
                    </a:lnTo>
                    <a:lnTo>
                      <a:pt x="49" y="289"/>
                    </a:lnTo>
                    <a:lnTo>
                      <a:pt x="52" y="291"/>
                    </a:lnTo>
                    <a:lnTo>
                      <a:pt x="59" y="292"/>
                    </a:lnTo>
                    <a:lnTo>
                      <a:pt x="61" y="292"/>
                    </a:lnTo>
                    <a:lnTo>
                      <a:pt x="62" y="292"/>
                    </a:lnTo>
                    <a:lnTo>
                      <a:pt x="66" y="292"/>
                    </a:lnTo>
                    <a:lnTo>
                      <a:pt x="62" y="292"/>
                    </a:lnTo>
                    <a:lnTo>
                      <a:pt x="61" y="292"/>
                    </a:lnTo>
                    <a:lnTo>
                      <a:pt x="56" y="291"/>
                    </a:lnTo>
                    <a:lnTo>
                      <a:pt x="52" y="285"/>
                    </a:lnTo>
                    <a:lnTo>
                      <a:pt x="47" y="285"/>
                    </a:lnTo>
                    <a:lnTo>
                      <a:pt x="43" y="285"/>
                    </a:lnTo>
                    <a:lnTo>
                      <a:pt x="40" y="282"/>
                    </a:lnTo>
                    <a:lnTo>
                      <a:pt x="40" y="280"/>
                    </a:lnTo>
                    <a:lnTo>
                      <a:pt x="45" y="279"/>
                    </a:lnTo>
                    <a:lnTo>
                      <a:pt x="52" y="280"/>
                    </a:lnTo>
                    <a:lnTo>
                      <a:pt x="57" y="280"/>
                    </a:lnTo>
                    <a:lnTo>
                      <a:pt x="62" y="282"/>
                    </a:lnTo>
                    <a:lnTo>
                      <a:pt x="66" y="285"/>
                    </a:lnTo>
                    <a:lnTo>
                      <a:pt x="66" y="285"/>
                    </a:lnTo>
                    <a:lnTo>
                      <a:pt x="68" y="287"/>
                    </a:lnTo>
                    <a:lnTo>
                      <a:pt x="69" y="289"/>
                    </a:lnTo>
                    <a:lnTo>
                      <a:pt x="69" y="287"/>
                    </a:lnTo>
                    <a:lnTo>
                      <a:pt x="69" y="285"/>
                    </a:lnTo>
                    <a:lnTo>
                      <a:pt x="69" y="282"/>
                    </a:lnTo>
                    <a:lnTo>
                      <a:pt x="75" y="280"/>
                    </a:lnTo>
                    <a:lnTo>
                      <a:pt x="75" y="280"/>
                    </a:lnTo>
                    <a:lnTo>
                      <a:pt x="75" y="275"/>
                    </a:lnTo>
                    <a:lnTo>
                      <a:pt x="71" y="273"/>
                    </a:lnTo>
                    <a:lnTo>
                      <a:pt x="69" y="273"/>
                    </a:lnTo>
                    <a:lnTo>
                      <a:pt x="68" y="273"/>
                    </a:lnTo>
                    <a:lnTo>
                      <a:pt x="69" y="270"/>
                    </a:lnTo>
                    <a:lnTo>
                      <a:pt x="66" y="270"/>
                    </a:lnTo>
                    <a:lnTo>
                      <a:pt x="66" y="270"/>
                    </a:lnTo>
                    <a:lnTo>
                      <a:pt x="62" y="273"/>
                    </a:lnTo>
                    <a:lnTo>
                      <a:pt x="59" y="273"/>
                    </a:lnTo>
                    <a:lnTo>
                      <a:pt x="54" y="273"/>
                    </a:lnTo>
                    <a:lnTo>
                      <a:pt x="52" y="270"/>
                    </a:lnTo>
                    <a:lnTo>
                      <a:pt x="52" y="268"/>
                    </a:lnTo>
                    <a:lnTo>
                      <a:pt x="52" y="268"/>
                    </a:lnTo>
                    <a:lnTo>
                      <a:pt x="47" y="265"/>
                    </a:lnTo>
                    <a:lnTo>
                      <a:pt x="45" y="265"/>
                    </a:lnTo>
                    <a:lnTo>
                      <a:pt x="45" y="265"/>
                    </a:lnTo>
                    <a:lnTo>
                      <a:pt x="45" y="268"/>
                    </a:lnTo>
                    <a:lnTo>
                      <a:pt x="47" y="268"/>
                    </a:lnTo>
                    <a:lnTo>
                      <a:pt x="47" y="273"/>
                    </a:lnTo>
                    <a:lnTo>
                      <a:pt x="45" y="273"/>
                    </a:lnTo>
                    <a:lnTo>
                      <a:pt x="40" y="273"/>
                    </a:lnTo>
                    <a:lnTo>
                      <a:pt x="36" y="273"/>
                    </a:lnTo>
                    <a:lnTo>
                      <a:pt x="31" y="268"/>
                    </a:lnTo>
                    <a:lnTo>
                      <a:pt x="33" y="265"/>
                    </a:lnTo>
                    <a:lnTo>
                      <a:pt x="36" y="265"/>
                    </a:lnTo>
                    <a:lnTo>
                      <a:pt x="40" y="261"/>
                    </a:lnTo>
                    <a:lnTo>
                      <a:pt x="40" y="261"/>
                    </a:lnTo>
                    <a:lnTo>
                      <a:pt x="40" y="261"/>
                    </a:lnTo>
                    <a:lnTo>
                      <a:pt x="36" y="261"/>
                    </a:lnTo>
                    <a:lnTo>
                      <a:pt x="33" y="265"/>
                    </a:lnTo>
                    <a:lnTo>
                      <a:pt x="29" y="261"/>
                    </a:lnTo>
                    <a:lnTo>
                      <a:pt x="29" y="261"/>
                    </a:lnTo>
                    <a:lnTo>
                      <a:pt x="31" y="259"/>
                    </a:lnTo>
                    <a:lnTo>
                      <a:pt x="35" y="258"/>
                    </a:lnTo>
                    <a:lnTo>
                      <a:pt x="36" y="256"/>
                    </a:lnTo>
                    <a:lnTo>
                      <a:pt x="40" y="252"/>
                    </a:lnTo>
                    <a:lnTo>
                      <a:pt x="38" y="251"/>
                    </a:lnTo>
                    <a:lnTo>
                      <a:pt x="36" y="249"/>
                    </a:lnTo>
                    <a:lnTo>
                      <a:pt x="36" y="251"/>
                    </a:lnTo>
                    <a:lnTo>
                      <a:pt x="35" y="252"/>
                    </a:lnTo>
                    <a:lnTo>
                      <a:pt x="31" y="254"/>
                    </a:lnTo>
                    <a:lnTo>
                      <a:pt x="26" y="256"/>
                    </a:lnTo>
                    <a:lnTo>
                      <a:pt x="24" y="256"/>
                    </a:lnTo>
                    <a:lnTo>
                      <a:pt x="22" y="252"/>
                    </a:lnTo>
                    <a:lnTo>
                      <a:pt x="22" y="251"/>
                    </a:lnTo>
                    <a:lnTo>
                      <a:pt x="24" y="249"/>
                    </a:lnTo>
                    <a:lnTo>
                      <a:pt x="26" y="247"/>
                    </a:lnTo>
                    <a:lnTo>
                      <a:pt x="26" y="245"/>
                    </a:lnTo>
                    <a:lnTo>
                      <a:pt x="24" y="245"/>
                    </a:lnTo>
                    <a:lnTo>
                      <a:pt x="21" y="245"/>
                    </a:lnTo>
                    <a:lnTo>
                      <a:pt x="21" y="245"/>
                    </a:lnTo>
                    <a:lnTo>
                      <a:pt x="17" y="237"/>
                    </a:lnTo>
                    <a:lnTo>
                      <a:pt x="16" y="237"/>
                    </a:lnTo>
                    <a:lnTo>
                      <a:pt x="12" y="233"/>
                    </a:lnTo>
                    <a:lnTo>
                      <a:pt x="12" y="233"/>
                    </a:lnTo>
                    <a:lnTo>
                      <a:pt x="14" y="232"/>
                    </a:lnTo>
                    <a:lnTo>
                      <a:pt x="17" y="230"/>
                    </a:lnTo>
                    <a:lnTo>
                      <a:pt x="17" y="228"/>
                    </a:lnTo>
                    <a:lnTo>
                      <a:pt x="17" y="226"/>
                    </a:lnTo>
                    <a:lnTo>
                      <a:pt x="21" y="226"/>
                    </a:lnTo>
                    <a:lnTo>
                      <a:pt x="21" y="228"/>
                    </a:lnTo>
                    <a:lnTo>
                      <a:pt x="21" y="226"/>
                    </a:lnTo>
                    <a:lnTo>
                      <a:pt x="21" y="225"/>
                    </a:lnTo>
                    <a:lnTo>
                      <a:pt x="17" y="225"/>
                    </a:lnTo>
                    <a:lnTo>
                      <a:pt x="16" y="223"/>
                    </a:lnTo>
                    <a:lnTo>
                      <a:pt x="17" y="221"/>
                    </a:lnTo>
                    <a:lnTo>
                      <a:pt x="21" y="221"/>
                    </a:lnTo>
                    <a:lnTo>
                      <a:pt x="24" y="219"/>
                    </a:lnTo>
                    <a:lnTo>
                      <a:pt x="24" y="218"/>
                    </a:lnTo>
                    <a:lnTo>
                      <a:pt x="24" y="214"/>
                    </a:lnTo>
                    <a:lnTo>
                      <a:pt x="28" y="214"/>
                    </a:lnTo>
                    <a:lnTo>
                      <a:pt x="29" y="214"/>
                    </a:lnTo>
                    <a:lnTo>
                      <a:pt x="31" y="214"/>
                    </a:lnTo>
                    <a:lnTo>
                      <a:pt x="33" y="214"/>
                    </a:lnTo>
                    <a:lnTo>
                      <a:pt x="36" y="214"/>
                    </a:lnTo>
                    <a:lnTo>
                      <a:pt x="38" y="211"/>
                    </a:lnTo>
                    <a:lnTo>
                      <a:pt x="40" y="211"/>
                    </a:lnTo>
                    <a:lnTo>
                      <a:pt x="43" y="214"/>
                    </a:lnTo>
                    <a:lnTo>
                      <a:pt x="43" y="214"/>
                    </a:lnTo>
                    <a:lnTo>
                      <a:pt x="43" y="214"/>
                    </a:lnTo>
                    <a:lnTo>
                      <a:pt x="45" y="214"/>
                    </a:lnTo>
                    <a:lnTo>
                      <a:pt x="45" y="211"/>
                    </a:lnTo>
                    <a:lnTo>
                      <a:pt x="49" y="209"/>
                    </a:lnTo>
                    <a:lnTo>
                      <a:pt x="52" y="211"/>
                    </a:lnTo>
                    <a:lnTo>
                      <a:pt x="52" y="211"/>
                    </a:lnTo>
                    <a:lnTo>
                      <a:pt x="54" y="209"/>
                    </a:lnTo>
                    <a:lnTo>
                      <a:pt x="54" y="209"/>
                    </a:lnTo>
                    <a:lnTo>
                      <a:pt x="57" y="209"/>
                    </a:lnTo>
                    <a:lnTo>
                      <a:pt x="69" y="206"/>
                    </a:lnTo>
                    <a:lnTo>
                      <a:pt x="71" y="206"/>
                    </a:lnTo>
                    <a:lnTo>
                      <a:pt x="75" y="209"/>
                    </a:lnTo>
                    <a:lnTo>
                      <a:pt x="75" y="206"/>
                    </a:lnTo>
                    <a:lnTo>
                      <a:pt x="75" y="206"/>
                    </a:lnTo>
                    <a:lnTo>
                      <a:pt x="75" y="204"/>
                    </a:lnTo>
                    <a:lnTo>
                      <a:pt x="78" y="200"/>
                    </a:lnTo>
                    <a:lnTo>
                      <a:pt x="83" y="200"/>
                    </a:lnTo>
                    <a:lnTo>
                      <a:pt x="85" y="200"/>
                    </a:lnTo>
                    <a:lnTo>
                      <a:pt x="89" y="202"/>
                    </a:lnTo>
                    <a:lnTo>
                      <a:pt x="90" y="202"/>
                    </a:lnTo>
                    <a:lnTo>
                      <a:pt x="94" y="200"/>
                    </a:lnTo>
                    <a:lnTo>
                      <a:pt x="97" y="199"/>
                    </a:lnTo>
                    <a:lnTo>
                      <a:pt x="102" y="200"/>
                    </a:lnTo>
                    <a:lnTo>
                      <a:pt x="104" y="202"/>
                    </a:lnTo>
                    <a:lnTo>
                      <a:pt x="108" y="202"/>
                    </a:lnTo>
                    <a:lnTo>
                      <a:pt x="108" y="204"/>
                    </a:lnTo>
                    <a:lnTo>
                      <a:pt x="113" y="206"/>
                    </a:lnTo>
                    <a:lnTo>
                      <a:pt x="115" y="206"/>
                    </a:lnTo>
                    <a:lnTo>
                      <a:pt x="116" y="206"/>
                    </a:lnTo>
                    <a:lnTo>
                      <a:pt x="116" y="204"/>
                    </a:lnTo>
                    <a:lnTo>
                      <a:pt x="120" y="200"/>
                    </a:lnTo>
                    <a:lnTo>
                      <a:pt x="122" y="197"/>
                    </a:lnTo>
                    <a:lnTo>
                      <a:pt x="123" y="193"/>
                    </a:lnTo>
                    <a:lnTo>
                      <a:pt x="128" y="192"/>
                    </a:lnTo>
                    <a:lnTo>
                      <a:pt x="128" y="190"/>
                    </a:lnTo>
                    <a:lnTo>
                      <a:pt x="130" y="186"/>
                    </a:lnTo>
                    <a:lnTo>
                      <a:pt x="135" y="183"/>
                    </a:lnTo>
                    <a:lnTo>
                      <a:pt x="137" y="181"/>
                    </a:lnTo>
                    <a:lnTo>
                      <a:pt x="134" y="181"/>
                    </a:lnTo>
                    <a:lnTo>
                      <a:pt x="134" y="178"/>
                    </a:lnTo>
                    <a:lnTo>
                      <a:pt x="137" y="174"/>
                    </a:lnTo>
                    <a:lnTo>
                      <a:pt x="139" y="174"/>
                    </a:lnTo>
                    <a:lnTo>
                      <a:pt x="142" y="174"/>
                    </a:lnTo>
                    <a:lnTo>
                      <a:pt x="146" y="171"/>
                    </a:lnTo>
                    <a:lnTo>
                      <a:pt x="148" y="169"/>
                    </a:lnTo>
                    <a:lnTo>
                      <a:pt x="146" y="167"/>
                    </a:lnTo>
                    <a:lnTo>
                      <a:pt x="142" y="167"/>
                    </a:lnTo>
                    <a:lnTo>
                      <a:pt x="139" y="166"/>
                    </a:lnTo>
                    <a:lnTo>
                      <a:pt x="139" y="164"/>
                    </a:lnTo>
                    <a:lnTo>
                      <a:pt x="139" y="162"/>
                    </a:lnTo>
                    <a:lnTo>
                      <a:pt x="142" y="160"/>
                    </a:lnTo>
                    <a:lnTo>
                      <a:pt x="148" y="162"/>
                    </a:lnTo>
                    <a:lnTo>
                      <a:pt x="151" y="160"/>
                    </a:lnTo>
                    <a:lnTo>
                      <a:pt x="155" y="159"/>
                    </a:lnTo>
                    <a:lnTo>
                      <a:pt x="156" y="155"/>
                    </a:lnTo>
                    <a:lnTo>
                      <a:pt x="155" y="155"/>
                    </a:lnTo>
                    <a:lnTo>
                      <a:pt x="155" y="152"/>
                    </a:lnTo>
                    <a:lnTo>
                      <a:pt x="155" y="152"/>
                    </a:lnTo>
                    <a:lnTo>
                      <a:pt x="151" y="155"/>
                    </a:lnTo>
                    <a:lnTo>
                      <a:pt x="151" y="159"/>
                    </a:lnTo>
                    <a:lnTo>
                      <a:pt x="149" y="159"/>
                    </a:lnTo>
                    <a:lnTo>
                      <a:pt x="144" y="159"/>
                    </a:lnTo>
                    <a:lnTo>
                      <a:pt x="142" y="159"/>
                    </a:lnTo>
                    <a:lnTo>
                      <a:pt x="139" y="159"/>
                    </a:lnTo>
                    <a:lnTo>
                      <a:pt x="137" y="160"/>
                    </a:lnTo>
                    <a:lnTo>
                      <a:pt x="135" y="160"/>
                    </a:lnTo>
                    <a:lnTo>
                      <a:pt x="134" y="159"/>
                    </a:lnTo>
                    <a:lnTo>
                      <a:pt x="130" y="155"/>
                    </a:lnTo>
                    <a:lnTo>
                      <a:pt x="128" y="159"/>
                    </a:lnTo>
                    <a:lnTo>
                      <a:pt x="127" y="159"/>
                    </a:lnTo>
                    <a:lnTo>
                      <a:pt x="125" y="159"/>
                    </a:lnTo>
                    <a:lnTo>
                      <a:pt x="123" y="159"/>
                    </a:lnTo>
                    <a:lnTo>
                      <a:pt x="122" y="159"/>
                    </a:lnTo>
                    <a:lnTo>
                      <a:pt x="120" y="159"/>
                    </a:lnTo>
                    <a:lnTo>
                      <a:pt x="120" y="155"/>
                    </a:lnTo>
                    <a:lnTo>
                      <a:pt x="120" y="152"/>
                    </a:lnTo>
                    <a:lnTo>
                      <a:pt x="120" y="152"/>
                    </a:lnTo>
                    <a:lnTo>
                      <a:pt x="120" y="150"/>
                    </a:lnTo>
                    <a:lnTo>
                      <a:pt x="120" y="146"/>
                    </a:lnTo>
                    <a:lnTo>
                      <a:pt x="122" y="146"/>
                    </a:lnTo>
                    <a:lnTo>
                      <a:pt x="123" y="145"/>
                    </a:lnTo>
                    <a:lnTo>
                      <a:pt x="125" y="143"/>
                    </a:lnTo>
                    <a:lnTo>
                      <a:pt x="127" y="143"/>
                    </a:lnTo>
                    <a:lnTo>
                      <a:pt x="127" y="141"/>
                    </a:lnTo>
                    <a:lnTo>
                      <a:pt x="125" y="139"/>
                    </a:lnTo>
                    <a:lnTo>
                      <a:pt x="125" y="138"/>
                    </a:lnTo>
                    <a:lnTo>
                      <a:pt x="127" y="136"/>
                    </a:lnTo>
                    <a:lnTo>
                      <a:pt x="128" y="136"/>
                    </a:lnTo>
                    <a:lnTo>
                      <a:pt x="130" y="134"/>
                    </a:lnTo>
                    <a:lnTo>
                      <a:pt x="134" y="132"/>
                    </a:lnTo>
                    <a:lnTo>
                      <a:pt x="135" y="131"/>
                    </a:lnTo>
                    <a:lnTo>
                      <a:pt x="139" y="129"/>
                    </a:lnTo>
                    <a:lnTo>
                      <a:pt x="142" y="127"/>
                    </a:lnTo>
                    <a:lnTo>
                      <a:pt x="142" y="124"/>
                    </a:lnTo>
                    <a:lnTo>
                      <a:pt x="148" y="127"/>
                    </a:lnTo>
                    <a:lnTo>
                      <a:pt x="149" y="124"/>
                    </a:lnTo>
                    <a:lnTo>
                      <a:pt x="149" y="124"/>
                    </a:lnTo>
                    <a:lnTo>
                      <a:pt x="148" y="124"/>
                    </a:lnTo>
                    <a:lnTo>
                      <a:pt x="148" y="122"/>
                    </a:lnTo>
                    <a:lnTo>
                      <a:pt x="149" y="122"/>
                    </a:lnTo>
                    <a:lnTo>
                      <a:pt x="153" y="122"/>
                    </a:lnTo>
                    <a:lnTo>
                      <a:pt x="153" y="124"/>
                    </a:lnTo>
                    <a:lnTo>
                      <a:pt x="155" y="122"/>
                    </a:lnTo>
                    <a:lnTo>
                      <a:pt x="160" y="119"/>
                    </a:lnTo>
                    <a:lnTo>
                      <a:pt x="158" y="115"/>
                    </a:lnTo>
                    <a:lnTo>
                      <a:pt x="160" y="113"/>
                    </a:lnTo>
                    <a:lnTo>
                      <a:pt x="161" y="110"/>
                    </a:lnTo>
                    <a:lnTo>
                      <a:pt x="165" y="110"/>
                    </a:lnTo>
                    <a:lnTo>
                      <a:pt x="167" y="106"/>
                    </a:lnTo>
                    <a:lnTo>
                      <a:pt x="170" y="106"/>
                    </a:lnTo>
                    <a:lnTo>
                      <a:pt x="172" y="106"/>
                    </a:lnTo>
                    <a:lnTo>
                      <a:pt x="172" y="106"/>
                    </a:lnTo>
                    <a:lnTo>
                      <a:pt x="174" y="110"/>
                    </a:lnTo>
                    <a:lnTo>
                      <a:pt x="174" y="117"/>
                    </a:lnTo>
                    <a:lnTo>
                      <a:pt x="174" y="119"/>
                    </a:lnTo>
                    <a:lnTo>
                      <a:pt x="174" y="124"/>
                    </a:lnTo>
                    <a:lnTo>
                      <a:pt x="174" y="129"/>
                    </a:lnTo>
                    <a:lnTo>
                      <a:pt x="175" y="129"/>
                    </a:lnTo>
                    <a:lnTo>
                      <a:pt x="175" y="127"/>
                    </a:lnTo>
                    <a:lnTo>
                      <a:pt x="177" y="124"/>
                    </a:lnTo>
                    <a:lnTo>
                      <a:pt x="175" y="119"/>
                    </a:lnTo>
                    <a:lnTo>
                      <a:pt x="175" y="115"/>
                    </a:lnTo>
                    <a:lnTo>
                      <a:pt x="175" y="112"/>
                    </a:lnTo>
                    <a:lnTo>
                      <a:pt x="175" y="108"/>
                    </a:lnTo>
                    <a:lnTo>
                      <a:pt x="177" y="106"/>
                    </a:lnTo>
                    <a:lnTo>
                      <a:pt x="179" y="106"/>
                    </a:lnTo>
                    <a:lnTo>
                      <a:pt x="181" y="105"/>
                    </a:lnTo>
                    <a:lnTo>
                      <a:pt x="182" y="103"/>
                    </a:lnTo>
                    <a:lnTo>
                      <a:pt x="184" y="103"/>
                    </a:lnTo>
                    <a:lnTo>
                      <a:pt x="184" y="105"/>
                    </a:lnTo>
                    <a:lnTo>
                      <a:pt x="184" y="106"/>
                    </a:lnTo>
                    <a:lnTo>
                      <a:pt x="184" y="106"/>
                    </a:lnTo>
                    <a:lnTo>
                      <a:pt x="188" y="108"/>
                    </a:lnTo>
                    <a:lnTo>
                      <a:pt x="188" y="110"/>
                    </a:lnTo>
                    <a:lnTo>
                      <a:pt x="188" y="112"/>
                    </a:lnTo>
                    <a:lnTo>
                      <a:pt x="189" y="113"/>
                    </a:lnTo>
                    <a:lnTo>
                      <a:pt x="195" y="113"/>
                    </a:lnTo>
                    <a:lnTo>
                      <a:pt x="196" y="113"/>
                    </a:lnTo>
                    <a:lnTo>
                      <a:pt x="198" y="113"/>
                    </a:lnTo>
                    <a:lnTo>
                      <a:pt x="200" y="112"/>
                    </a:lnTo>
                    <a:lnTo>
                      <a:pt x="198" y="108"/>
                    </a:lnTo>
                    <a:lnTo>
                      <a:pt x="200" y="106"/>
                    </a:lnTo>
                    <a:lnTo>
                      <a:pt x="201" y="105"/>
                    </a:lnTo>
                    <a:lnTo>
                      <a:pt x="201" y="101"/>
                    </a:lnTo>
                    <a:lnTo>
                      <a:pt x="203" y="101"/>
                    </a:lnTo>
                    <a:lnTo>
                      <a:pt x="205" y="99"/>
                    </a:lnTo>
                    <a:lnTo>
                      <a:pt x="210" y="99"/>
                    </a:lnTo>
                    <a:lnTo>
                      <a:pt x="210" y="96"/>
                    </a:lnTo>
                    <a:lnTo>
                      <a:pt x="210" y="91"/>
                    </a:lnTo>
                    <a:lnTo>
                      <a:pt x="210" y="91"/>
                    </a:lnTo>
                    <a:lnTo>
                      <a:pt x="207" y="91"/>
                    </a:lnTo>
                    <a:lnTo>
                      <a:pt x="207" y="87"/>
                    </a:lnTo>
                    <a:lnTo>
                      <a:pt x="207" y="87"/>
                    </a:lnTo>
                    <a:lnTo>
                      <a:pt x="210" y="84"/>
                    </a:lnTo>
                    <a:lnTo>
                      <a:pt x="210" y="80"/>
                    </a:lnTo>
                    <a:lnTo>
                      <a:pt x="210" y="79"/>
                    </a:lnTo>
                    <a:lnTo>
                      <a:pt x="212" y="73"/>
                    </a:lnTo>
                    <a:lnTo>
                      <a:pt x="215" y="72"/>
                    </a:lnTo>
                    <a:lnTo>
                      <a:pt x="219" y="72"/>
                    </a:lnTo>
                    <a:lnTo>
                      <a:pt x="222" y="68"/>
                    </a:lnTo>
                    <a:lnTo>
                      <a:pt x="228" y="68"/>
                    </a:lnTo>
                    <a:lnTo>
                      <a:pt x="228" y="68"/>
                    </a:lnTo>
                    <a:lnTo>
                      <a:pt x="229" y="72"/>
                    </a:lnTo>
                    <a:lnTo>
                      <a:pt x="229" y="73"/>
                    </a:lnTo>
                    <a:lnTo>
                      <a:pt x="233" y="77"/>
                    </a:lnTo>
                    <a:lnTo>
                      <a:pt x="233" y="80"/>
                    </a:lnTo>
                    <a:lnTo>
                      <a:pt x="229" y="87"/>
                    </a:lnTo>
                    <a:lnTo>
                      <a:pt x="229" y="94"/>
                    </a:lnTo>
                    <a:lnTo>
                      <a:pt x="233" y="96"/>
                    </a:lnTo>
                    <a:lnTo>
                      <a:pt x="238" y="99"/>
                    </a:lnTo>
                    <a:lnTo>
                      <a:pt x="238" y="101"/>
                    </a:lnTo>
                    <a:lnTo>
                      <a:pt x="240" y="103"/>
                    </a:lnTo>
                    <a:lnTo>
                      <a:pt x="240" y="101"/>
                    </a:lnTo>
                    <a:lnTo>
                      <a:pt x="240" y="96"/>
                    </a:lnTo>
                    <a:lnTo>
                      <a:pt x="240" y="94"/>
                    </a:lnTo>
                    <a:lnTo>
                      <a:pt x="234" y="87"/>
                    </a:lnTo>
                    <a:lnTo>
                      <a:pt x="234" y="82"/>
                    </a:lnTo>
                    <a:lnTo>
                      <a:pt x="238" y="79"/>
                    </a:lnTo>
                    <a:lnTo>
                      <a:pt x="238" y="75"/>
                    </a:lnTo>
                    <a:lnTo>
                      <a:pt x="238" y="73"/>
                    </a:lnTo>
                    <a:lnTo>
                      <a:pt x="234" y="72"/>
                    </a:lnTo>
                    <a:lnTo>
                      <a:pt x="234" y="68"/>
                    </a:lnTo>
                    <a:lnTo>
                      <a:pt x="234" y="65"/>
                    </a:lnTo>
                    <a:lnTo>
                      <a:pt x="234" y="65"/>
                    </a:lnTo>
                    <a:lnTo>
                      <a:pt x="238" y="59"/>
                    </a:lnTo>
                    <a:lnTo>
                      <a:pt x="241" y="59"/>
                    </a:lnTo>
                    <a:lnTo>
                      <a:pt x="243" y="63"/>
                    </a:lnTo>
                    <a:lnTo>
                      <a:pt x="245" y="59"/>
                    </a:lnTo>
                    <a:lnTo>
                      <a:pt x="248" y="59"/>
                    </a:lnTo>
                    <a:lnTo>
                      <a:pt x="252" y="63"/>
                    </a:lnTo>
                    <a:lnTo>
                      <a:pt x="261" y="63"/>
                    </a:lnTo>
                    <a:lnTo>
                      <a:pt x="266" y="59"/>
                    </a:lnTo>
                    <a:lnTo>
                      <a:pt x="273" y="59"/>
                    </a:lnTo>
                    <a:lnTo>
                      <a:pt x="274" y="59"/>
                    </a:lnTo>
                    <a:lnTo>
                      <a:pt x="274" y="65"/>
                    </a:lnTo>
                    <a:lnTo>
                      <a:pt x="274" y="68"/>
                    </a:lnTo>
                    <a:lnTo>
                      <a:pt x="274" y="68"/>
                    </a:lnTo>
                    <a:lnTo>
                      <a:pt x="278" y="68"/>
                    </a:lnTo>
                    <a:lnTo>
                      <a:pt x="280" y="65"/>
                    </a:lnTo>
                    <a:lnTo>
                      <a:pt x="278" y="63"/>
                    </a:lnTo>
                    <a:lnTo>
                      <a:pt x="278" y="59"/>
                    </a:lnTo>
                    <a:lnTo>
                      <a:pt x="283" y="56"/>
                    </a:lnTo>
                    <a:lnTo>
                      <a:pt x="287" y="58"/>
                    </a:lnTo>
                    <a:lnTo>
                      <a:pt x="287" y="59"/>
                    </a:lnTo>
                    <a:lnTo>
                      <a:pt x="287" y="65"/>
                    </a:lnTo>
                    <a:lnTo>
                      <a:pt x="288" y="65"/>
                    </a:lnTo>
                    <a:lnTo>
                      <a:pt x="290" y="63"/>
                    </a:lnTo>
                    <a:lnTo>
                      <a:pt x="290" y="58"/>
                    </a:lnTo>
                    <a:lnTo>
                      <a:pt x="287" y="56"/>
                    </a:lnTo>
                    <a:lnTo>
                      <a:pt x="287" y="54"/>
                    </a:lnTo>
                    <a:lnTo>
                      <a:pt x="287" y="52"/>
                    </a:lnTo>
                    <a:lnTo>
                      <a:pt x="290" y="52"/>
                    </a:lnTo>
                    <a:lnTo>
                      <a:pt x="294" y="54"/>
                    </a:lnTo>
                    <a:lnTo>
                      <a:pt x="297" y="52"/>
                    </a:lnTo>
                    <a:lnTo>
                      <a:pt x="301" y="51"/>
                    </a:lnTo>
                    <a:lnTo>
                      <a:pt x="306" y="52"/>
                    </a:lnTo>
                    <a:lnTo>
                      <a:pt x="306" y="54"/>
                    </a:lnTo>
                    <a:lnTo>
                      <a:pt x="306" y="63"/>
                    </a:lnTo>
                    <a:lnTo>
                      <a:pt x="302" y="68"/>
                    </a:lnTo>
                    <a:lnTo>
                      <a:pt x="302" y="72"/>
                    </a:lnTo>
                    <a:lnTo>
                      <a:pt x="301" y="75"/>
                    </a:lnTo>
                    <a:lnTo>
                      <a:pt x="301" y="79"/>
                    </a:lnTo>
                    <a:lnTo>
                      <a:pt x="301" y="80"/>
                    </a:lnTo>
                    <a:lnTo>
                      <a:pt x="299" y="84"/>
                    </a:lnTo>
                    <a:lnTo>
                      <a:pt x="297" y="84"/>
                    </a:lnTo>
                    <a:lnTo>
                      <a:pt x="295" y="86"/>
                    </a:lnTo>
                    <a:lnTo>
                      <a:pt x="297" y="87"/>
                    </a:lnTo>
                    <a:lnTo>
                      <a:pt x="297" y="87"/>
                    </a:lnTo>
                    <a:lnTo>
                      <a:pt x="297" y="91"/>
                    </a:lnTo>
                    <a:lnTo>
                      <a:pt x="294" y="94"/>
                    </a:lnTo>
                    <a:lnTo>
                      <a:pt x="292" y="99"/>
                    </a:lnTo>
                    <a:lnTo>
                      <a:pt x="288" y="99"/>
                    </a:lnTo>
                    <a:lnTo>
                      <a:pt x="287" y="101"/>
                    </a:lnTo>
                    <a:lnTo>
                      <a:pt x="287" y="105"/>
                    </a:lnTo>
                    <a:lnTo>
                      <a:pt x="287" y="108"/>
                    </a:lnTo>
                    <a:lnTo>
                      <a:pt x="283" y="112"/>
                    </a:lnTo>
                    <a:lnTo>
                      <a:pt x="287" y="113"/>
                    </a:lnTo>
                    <a:lnTo>
                      <a:pt x="287" y="113"/>
                    </a:lnTo>
                    <a:lnTo>
                      <a:pt x="288" y="108"/>
                    </a:lnTo>
                    <a:lnTo>
                      <a:pt x="292" y="106"/>
                    </a:lnTo>
                    <a:lnTo>
                      <a:pt x="292" y="105"/>
                    </a:lnTo>
                    <a:lnTo>
                      <a:pt x="294" y="103"/>
                    </a:lnTo>
                    <a:lnTo>
                      <a:pt x="297" y="99"/>
                    </a:lnTo>
                    <a:lnTo>
                      <a:pt x="299" y="96"/>
                    </a:lnTo>
                    <a:lnTo>
                      <a:pt x="301" y="94"/>
                    </a:lnTo>
                    <a:lnTo>
                      <a:pt x="302" y="94"/>
                    </a:lnTo>
                    <a:lnTo>
                      <a:pt x="302" y="91"/>
                    </a:lnTo>
                    <a:lnTo>
                      <a:pt x="302" y="87"/>
                    </a:lnTo>
                    <a:lnTo>
                      <a:pt x="306" y="87"/>
                    </a:lnTo>
                    <a:lnTo>
                      <a:pt x="306" y="84"/>
                    </a:lnTo>
                    <a:lnTo>
                      <a:pt x="309" y="82"/>
                    </a:lnTo>
                    <a:lnTo>
                      <a:pt x="309" y="84"/>
                    </a:lnTo>
                    <a:lnTo>
                      <a:pt x="309" y="87"/>
                    </a:lnTo>
                    <a:lnTo>
                      <a:pt x="311" y="87"/>
                    </a:lnTo>
                    <a:lnTo>
                      <a:pt x="311" y="91"/>
                    </a:lnTo>
                    <a:lnTo>
                      <a:pt x="314" y="96"/>
                    </a:lnTo>
                    <a:lnTo>
                      <a:pt x="314" y="99"/>
                    </a:lnTo>
                    <a:lnTo>
                      <a:pt x="316" y="103"/>
                    </a:lnTo>
                    <a:lnTo>
                      <a:pt x="318" y="105"/>
                    </a:lnTo>
                    <a:lnTo>
                      <a:pt x="320" y="105"/>
                    </a:lnTo>
                    <a:lnTo>
                      <a:pt x="321" y="106"/>
                    </a:lnTo>
                    <a:lnTo>
                      <a:pt x="323" y="106"/>
                    </a:lnTo>
                    <a:lnTo>
                      <a:pt x="323" y="105"/>
                    </a:lnTo>
                    <a:lnTo>
                      <a:pt x="323" y="103"/>
                    </a:lnTo>
                    <a:lnTo>
                      <a:pt x="323" y="101"/>
                    </a:lnTo>
                    <a:lnTo>
                      <a:pt x="321" y="99"/>
                    </a:lnTo>
                    <a:lnTo>
                      <a:pt x="320" y="96"/>
                    </a:lnTo>
                    <a:lnTo>
                      <a:pt x="321" y="96"/>
                    </a:lnTo>
                    <a:lnTo>
                      <a:pt x="323" y="96"/>
                    </a:lnTo>
                    <a:lnTo>
                      <a:pt x="325" y="99"/>
                    </a:lnTo>
                    <a:lnTo>
                      <a:pt x="328" y="99"/>
                    </a:lnTo>
                    <a:lnTo>
                      <a:pt x="332" y="99"/>
                    </a:lnTo>
                    <a:lnTo>
                      <a:pt x="332" y="101"/>
                    </a:lnTo>
                    <a:lnTo>
                      <a:pt x="332" y="101"/>
                    </a:lnTo>
                    <a:lnTo>
                      <a:pt x="334" y="99"/>
                    </a:lnTo>
                    <a:lnTo>
                      <a:pt x="337" y="99"/>
                    </a:lnTo>
                    <a:lnTo>
                      <a:pt x="337" y="101"/>
                    </a:lnTo>
                    <a:lnTo>
                      <a:pt x="339" y="101"/>
                    </a:lnTo>
                    <a:lnTo>
                      <a:pt x="337" y="96"/>
                    </a:lnTo>
                    <a:lnTo>
                      <a:pt x="337" y="91"/>
                    </a:lnTo>
                    <a:lnTo>
                      <a:pt x="339" y="87"/>
                    </a:lnTo>
                    <a:lnTo>
                      <a:pt x="339" y="84"/>
                    </a:lnTo>
                    <a:lnTo>
                      <a:pt x="337" y="80"/>
                    </a:lnTo>
                    <a:lnTo>
                      <a:pt x="337" y="77"/>
                    </a:lnTo>
                    <a:lnTo>
                      <a:pt x="337" y="72"/>
                    </a:lnTo>
                    <a:lnTo>
                      <a:pt x="339" y="68"/>
                    </a:lnTo>
                    <a:lnTo>
                      <a:pt x="340" y="65"/>
                    </a:lnTo>
                    <a:lnTo>
                      <a:pt x="339" y="63"/>
                    </a:lnTo>
                    <a:lnTo>
                      <a:pt x="340" y="59"/>
                    </a:lnTo>
                    <a:lnTo>
                      <a:pt x="340" y="56"/>
                    </a:lnTo>
                    <a:lnTo>
                      <a:pt x="342" y="54"/>
                    </a:lnTo>
                    <a:lnTo>
                      <a:pt x="344" y="54"/>
                    </a:lnTo>
                    <a:lnTo>
                      <a:pt x="347" y="56"/>
                    </a:lnTo>
                    <a:lnTo>
                      <a:pt x="349" y="56"/>
                    </a:lnTo>
                    <a:lnTo>
                      <a:pt x="351" y="58"/>
                    </a:lnTo>
                    <a:lnTo>
                      <a:pt x="351" y="59"/>
                    </a:lnTo>
                    <a:lnTo>
                      <a:pt x="356" y="59"/>
                    </a:lnTo>
                    <a:lnTo>
                      <a:pt x="356" y="65"/>
                    </a:lnTo>
                    <a:lnTo>
                      <a:pt x="360" y="72"/>
                    </a:lnTo>
                    <a:lnTo>
                      <a:pt x="360" y="73"/>
                    </a:lnTo>
                    <a:lnTo>
                      <a:pt x="361" y="79"/>
                    </a:lnTo>
                    <a:lnTo>
                      <a:pt x="365" y="82"/>
                    </a:lnTo>
                    <a:lnTo>
                      <a:pt x="365" y="91"/>
                    </a:lnTo>
                    <a:lnTo>
                      <a:pt x="365" y="91"/>
                    </a:lnTo>
                    <a:lnTo>
                      <a:pt x="363" y="94"/>
                    </a:lnTo>
                    <a:lnTo>
                      <a:pt x="363" y="96"/>
                    </a:lnTo>
                    <a:lnTo>
                      <a:pt x="363" y="99"/>
                    </a:lnTo>
                    <a:lnTo>
                      <a:pt x="365" y="101"/>
                    </a:lnTo>
                    <a:lnTo>
                      <a:pt x="367" y="106"/>
                    </a:lnTo>
                    <a:lnTo>
                      <a:pt x="367" y="112"/>
                    </a:lnTo>
                    <a:lnTo>
                      <a:pt x="367" y="115"/>
                    </a:lnTo>
                    <a:lnTo>
                      <a:pt x="368" y="117"/>
                    </a:lnTo>
                    <a:lnTo>
                      <a:pt x="372" y="117"/>
                    </a:lnTo>
                    <a:lnTo>
                      <a:pt x="375" y="119"/>
                    </a:lnTo>
                    <a:lnTo>
                      <a:pt x="379" y="119"/>
                    </a:lnTo>
                    <a:lnTo>
                      <a:pt x="382" y="119"/>
                    </a:lnTo>
                    <a:lnTo>
                      <a:pt x="382" y="113"/>
                    </a:lnTo>
                    <a:lnTo>
                      <a:pt x="384" y="112"/>
                    </a:lnTo>
                    <a:lnTo>
                      <a:pt x="386" y="113"/>
                    </a:lnTo>
                    <a:lnTo>
                      <a:pt x="386" y="115"/>
                    </a:lnTo>
                    <a:lnTo>
                      <a:pt x="386" y="119"/>
                    </a:lnTo>
                    <a:lnTo>
                      <a:pt x="387" y="117"/>
                    </a:lnTo>
                    <a:lnTo>
                      <a:pt x="389" y="117"/>
                    </a:lnTo>
                    <a:lnTo>
                      <a:pt x="391" y="119"/>
                    </a:lnTo>
                    <a:lnTo>
                      <a:pt x="393" y="119"/>
                    </a:lnTo>
                    <a:lnTo>
                      <a:pt x="393" y="122"/>
                    </a:lnTo>
                    <a:lnTo>
                      <a:pt x="394" y="124"/>
                    </a:lnTo>
                    <a:lnTo>
                      <a:pt x="396" y="124"/>
                    </a:lnTo>
                    <a:lnTo>
                      <a:pt x="398" y="124"/>
                    </a:lnTo>
                    <a:lnTo>
                      <a:pt x="401" y="124"/>
                    </a:lnTo>
                    <a:lnTo>
                      <a:pt x="401" y="124"/>
                    </a:lnTo>
                    <a:lnTo>
                      <a:pt x="401" y="124"/>
                    </a:lnTo>
                    <a:lnTo>
                      <a:pt x="398" y="119"/>
                    </a:lnTo>
                    <a:lnTo>
                      <a:pt x="398" y="119"/>
                    </a:lnTo>
                    <a:lnTo>
                      <a:pt x="398" y="117"/>
                    </a:lnTo>
                    <a:lnTo>
                      <a:pt x="394" y="117"/>
                    </a:lnTo>
                    <a:lnTo>
                      <a:pt x="393" y="115"/>
                    </a:lnTo>
                    <a:lnTo>
                      <a:pt x="394" y="112"/>
                    </a:lnTo>
                    <a:lnTo>
                      <a:pt x="393" y="108"/>
                    </a:lnTo>
                    <a:lnTo>
                      <a:pt x="387" y="106"/>
                    </a:lnTo>
                    <a:lnTo>
                      <a:pt x="387" y="103"/>
                    </a:lnTo>
                    <a:lnTo>
                      <a:pt x="387" y="99"/>
                    </a:lnTo>
                    <a:lnTo>
                      <a:pt x="386" y="96"/>
                    </a:lnTo>
                    <a:lnTo>
                      <a:pt x="386" y="96"/>
                    </a:lnTo>
                    <a:lnTo>
                      <a:pt x="386" y="91"/>
                    </a:lnTo>
                    <a:lnTo>
                      <a:pt x="386" y="87"/>
                    </a:lnTo>
                    <a:lnTo>
                      <a:pt x="382" y="84"/>
                    </a:lnTo>
                    <a:lnTo>
                      <a:pt x="382" y="80"/>
                    </a:lnTo>
                    <a:lnTo>
                      <a:pt x="384" y="79"/>
                    </a:lnTo>
                    <a:lnTo>
                      <a:pt x="382" y="73"/>
                    </a:lnTo>
                    <a:lnTo>
                      <a:pt x="382" y="72"/>
                    </a:lnTo>
                    <a:lnTo>
                      <a:pt x="382" y="68"/>
                    </a:lnTo>
                    <a:lnTo>
                      <a:pt x="382" y="65"/>
                    </a:lnTo>
                    <a:lnTo>
                      <a:pt x="379" y="59"/>
                    </a:lnTo>
                    <a:lnTo>
                      <a:pt x="379" y="59"/>
                    </a:lnTo>
                    <a:lnTo>
                      <a:pt x="379" y="56"/>
                    </a:lnTo>
                    <a:lnTo>
                      <a:pt x="379" y="51"/>
                    </a:lnTo>
                    <a:lnTo>
                      <a:pt x="379" y="49"/>
                    </a:lnTo>
                    <a:lnTo>
                      <a:pt x="384" y="51"/>
                    </a:lnTo>
                    <a:lnTo>
                      <a:pt x="386" y="52"/>
                    </a:lnTo>
                    <a:lnTo>
                      <a:pt x="387" y="52"/>
                    </a:lnTo>
                    <a:lnTo>
                      <a:pt x="389" y="51"/>
                    </a:lnTo>
                    <a:lnTo>
                      <a:pt x="391" y="51"/>
                    </a:lnTo>
                    <a:lnTo>
                      <a:pt x="396" y="58"/>
                    </a:lnTo>
                    <a:lnTo>
                      <a:pt x="401" y="59"/>
                    </a:lnTo>
                    <a:lnTo>
                      <a:pt x="401" y="59"/>
                    </a:lnTo>
                    <a:lnTo>
                      <a:pt x="401" y="56"/>
                    </a:lnTo>
                    <a:lnTo>
                      <a:pt x="401" y="54"/>
                    </a:lnTo>
                    <a:lnTo>
                      <a:pt x="401" y="49"/>
                    </a:lnTo>
                    <a:lnTo>
                      <a:pt x="405" y="49"/>
                    </a:lnTo>
                    <a:lnTo>
                      <a:pt x="406" y="49"/>
                    </a:lnTo>
                    <a:lnTo>
                      <a:pt x="410" y="49"/>
                    </a:lnTo>
                    <a:lnTo>
                      <a:pt x="413" y="47"/>
                    </a:lnTo>
                    <a:lnTo>
                      <a:pt x="417" y="47"/>
                    </a:lnTo>
                    <a:lnTo>
                      <a:pt x="420" y="49"/>
                    </a:lnTo>
                    <a:lnTo>
                      <a:pt x="422" y="51"/>
                    </a:lnTo>
                    <a:lnTo>
                      <a:pt x="424" y="52"/>
                    </a:lnTo>
                    <a:lnTo>
                      <a:pt x="424" y="58"/>
                    </a:lnTo>
                    <a:lnTo>
                      <a:pt x="424" y="59"/>
                    </a:lnTo>
                    <a:lnTo>
                      <a:pt x="427" y="63"/>
                    </a:lnTo>
                    <a:lnTo>
                      <a:pt x="427" y="65"/>
                    </a:lnTo>
                    <a:lnTo>
                      <a:pt x="427" y="68"/>
                    </a:lnTo>
                    <a:lnTo>
                      <a:pt x="429" y="73"/>
                    </a:lnTo>
                    <a:lnTo>
                      <a:pt x="429" y="79"/>
                    </a:lnTo>
                    <a:lnTo>
                      <a:pt x="429" y="80"/>
                    </a:lnTo>
                    <a:lnTo>
                      <a:pt x="433" y="82"/>
                    </a:lnTo>
                    <a:lnTo>
                      <a:pt x="436" y="82"/>
                    </a:lnTo>
                    <a:lnTo>
                      <a:pt x="441" y="86"/>
                    </a:lnTo>
                    <a:lnTo>
                      <a:pt x="446" y="87"/>
                    </a:lnTo>
                    <a:lnTo>
                      <a:pt x="445" y="86"/>
                    </a:lnTo>
                    <a:lnTo>
                      <a:pt x="445" y="84"/>
                    </a:lnTo>
                    <a:lnTo>
                      <a:pt x="441" y="82"/>
                    </a:lnTo>
                    <a:lnTo>
                      <a:pt x="440" y="79"/>
                    </a:lnTo>
                    <a:lnTo>
                      <a:pt x="436" y="79"/>
                    </a:lnTo>
                    <a:lnTo>
                      <a:pt x="433" y="77"/>
                    </a:lnTo>
                    <a:lnTo>
                      <a:pt x="433" y="75"/>
                    </a:lnTo>
                    <a:lnTo>
                      <a:pt x="433" y="72"/>
                    </a:lnTo>
                    <a:lnTo>
                      <a:pt x="429" y="68"/>
                    </a:lnTo>
                    <a:lnTo>
                      <a:pt x="429" y="65"/>
                    </a:lnTo>
                    <a:lnTo>
                      <a:pt x="431" y="59"/>
                    </a:lnTo>
                    <a:lnTo>
                      <a:pt x="431" y="58"/>
                    </a:lnTo>
                    <a:lnTo>
                      <a:pt x="431" y="54"/>
                    </a:lnTo>
                    <a:lnTo>
                      <a:pt x="433" y="54"/>
                    </a:lnTo>
                    <a:lnTo>
                      <a:pt x="431" y="51"/>
                    </a:lnTo>
                    <a:lnTo>
                      <a:pt x="427" y="49"/>
                    </a:lnTo>
                    <a:lnTo>
                      <a:pt x="424" y="44"/>
                    </a:lnTo>
                    <a:lnTo>
                      <a:pt x="422" y="44"/>
                    </a:lnTo>
                    <a:lnTo>
                      <a:pt x="419" y="44"/>
                    </a:lnTo>
                    <a:lnTo>
                      <a:pt x="417" y="46"/>
                    </a:lnTo>
                    <a:lnTo>
                      <a:pt x="415" y="46"/>
                    </a:lnTo>
                    <a:lnTo>
                      <a:pt x="410" y="44"/>
                    </a:lnTo>
                    <a:lnTo>
                      <a:pt x="410" y="40"/>
                    </a:lnTo>
                    <a:lnTo>
                      <a:pt x="412" y="37"/>
                    </a:lnTo>
                    <a:lnTo>
                      <a:pt x="415" y="37"/>
                    </a:lnTo>
                    <a:lnTo>
                      <a:pt x="415" y="35"/>
                    </a:lnTo>
                    <a:lnTo>
                      <a:pt x="410" y="32"/>
                    </a:lnTo>
                    <a:lnTo>
                      <a:pt x="410" y="28"/>
                    </a:lnTo>
                    <a:lnTo>
                      <a:pt x="410" y="25"/>
                    </a:lnTo>
                    <a:lnTo>
                      <a:pt x="412" y="21"/>
                    </a:lnTo>
                    <a:lnTo>
                      <a:pt x="413" y="21"/>
                    </a:lnTo>
                    <a:lnTo>
                      <a:pt x="415" y="25"/>
                    </a:lnTo>
                    <a:lnTo>
                      <a:pt x="417" y="28"/>
                    </a:lnTo>
                    <a:lnTo>
                      <a:pt x="419" y="28"/>
                    </a:lnTo>
                    <a:lnTo>
                      <a:pt x="422" y="23"/>
                    </a:lnTo>
                    <a:lnTo>
                      <a:pt x="424" y="21"/>
                    </a:lnTo>
                    <a:lnTo>
                      <a:pt x="427" y="19"/>
                    </a:lnTo>
                    <a:lnTo>
                      <a:pt x="427" y="18"/>
                    </a:lnTo>
                    <a:lnTo>
                      <a:pt x="431" y="14"/>
                    </a:lnTo>
                    <a:lnTo>
                      <a:pt x="436" y="14"/>
                    </a:lnTo>
                    <a:lnTo>
                      <a:pt x="431" y="16"/>
                    </a:lnTo>
                    <a:lnTo>
                      <a:pt x="431" y="18"/>
                    </a:lnTo>
                    <a:lnTo>
                      <a:pt x="431" y="19"/>
                    </a:lnTo>
                    <a:lnTo>
                      <a:pt x="436" y="18"/>
                    </a:lnTo>
                    <a:lnTo>
                      <a:pt x="436" y="18"/>
                    </a:lnTo>
                    <a:lnTo>
                      <a:pt x="438" y="19"/>
                    </a:lnTo>
                    <a:lnTo>
                      <a:pt x="438" y="23"/>
                    </a:lnTo>
                    <a:lnTo>
                      <a:pt x="441" y="25"/>
                    </a:lnTo>
                    <a:lnTo>
                      <a:pt x="441" y="26"/>
                    </a:lnTo>
                    <a:lnTo>
                      <a:pt x="440" y="28"/>
                    </a:lnTo>
                    <a:lnTo>
                      <a:pt x="440" y="30"/>
                    </a:lnTo>
                    <a:lnTo>
                      <a:pt x="441" y="28"/>
                    </a:lnTo>
                    <a:lnTo>
                      <a:pt x="445" y="25"/>
                    </a:lnTo>
                    <a:lnTo>
                      <a:pt x="446" y="26"/>
                    </a:lnTo>
                    <a:lnTo>
                      <a:pt x="450" y="28"/>
                    </a:lnTo>
                    <a:lnTo>
                      <a:pt x="450" y="32"/>
                    </a:lnTo>
                    <a:lnTo>
                      <a:pt x="452" y="37"/>
                    </a:lnTo>
                    <a:lnTo>
                      <a:pt x="452" y="40"/>
                    </a:lnTo>
                    <a:lnTo>
                      <a:pt x="452" y="44"/>
                    </a:lnTo>
                    <a:lnTo>
                      <a:pt x="455" y="42"/>
                    </a:lnTo>
                    <a:lnTo>
                      <a:pt x="455" y="37"/>
                    </a:lnTo>
                    <a:lnTo>
                      <a:pt x="453" y="35"/>
                    </a:lnTo>
                    <a:lnTo>
                      <a:pt x="452" y="32"/>
                    </a:lnTo>
                    <a:lnTo>
                      <a:pt x="452" y="30"/>
                    </a:lnTo>
                    <a:lnTo>
                      <a:pt x="452" y="28"/>
                    </a:lnTo>
                    <a:lnTo>
                      <a:pt x="452" y="28"/>
                    </a:lnTo>
                    <a:lnTo>
                      <a:pt x="455" y="30"/>
                    </a:lnTo>
                    <a:lnTo>
                      <a:pt x="460" y="32"/>
                    </a:lnTo>
                    <a:lnTo>
                      <a:pt x="464" y="37"/>
                    </a:lnTo>
                    <a:lnTo>
                      <a:pt x="467" y="40"/>
                    </a:lnTo>
                    <a:lnTo>
                      <a:pt x="473" y="40"/>
                    </a:lnTo>
                    <a:lnTo>
                      <a:pt x="473" y="40"/>
                    </a:lnTo>
                    <a:lnTo>
                      <a:pt x="469" y="37"/>
                    </a:lnTo>
                    <a:lnTo>
                      <a:pt x="466" y="37"/>
                    </a:lnTo>
                    <a:lnTo>
                      <a:pt x="462" y="32"/>
                    </a:lnTo>
                    <a:lnTo>
                      <a:pt x="462" y="28"/>
                    </a:lnTo>
                    <a:lnTo>
                      <a:pt x="464" y="23"/>
                    </a:lnTo>
                    <a:lnTo>
                      <a:pt x="467" y="23"/>
                    </a:lnTo>
                    <a:lnTo>
                      <a:pt x="469" y="23"/>
                    </a:lnTo>
                    <a:lnTo>
                      <a:pt x="473" y="25"/>
                    </a:lnTo>
                    <a:lnTo>
                      <a:pt x="478" y="25"/>
                    </a:lnTo>
                    <a:lnTo>
                      <a:pt x="478" y="23"/>
                    </a:lnTo>
                    <a:lnTo>
                      <a:pt x="478" y="21"/>
                    </a:lnTo>
                    <a:lnTo>
                      <a:pt x="474" y="21"/>
                    </a:lnTo>
                    <a:lnTo>
                      <a:pt x="474" y="19"/>
                    </a:lnTo>
                    <a:lnTo>
                      <a:pt x="478" y="16"/>
                    </a:lnTo>
                    <a:lnTo>
                      <a:pt x="481" y="12"/>
                    </a:lnTo>
                    <a:lnTo>
                      <a:pt x="481" y="12"/>
                    </a:lnTo>
                    <a:lnTo>
                      <a:pt x="478" y="9"/>
                    </a:lnTo>
                    <a:lnTo>
                      <a:pt x="478" y="7"/>
                    </a:lnTo>
                    <a:lnTo>
                      <a:pt x="481" y="7"/>
                    </a:lnTo>
                    <a:lnTo>
                      <a:pt x="483" y="7"/>
                    </a:lnTo>
                    <a:lnTo>
                      <a:pt x="485" y="6"/>
                    </a:lnTo>
                    <a:lnTo>
                      <a:pt x="485" y="0"/>
                    </a:lnTo>
                    <a:lnTo>
                      <a:pt x="486" y="0"/>
                    </a:lnTo>
                    <a:lnTo>
                      <a:pt x="488" y="0"/>
                    </a:lnTo>
                    <a:lnTo>
                      <a:pt x="490" y="0"/>
                    </a:lnTo>
                    <a:lnTo>
                      <a:pt x="492" y="4"/>
                    </a:lnTo>
                    <a:lnTo>
                      <a:pt x="492" y="6"/>
                    </a:lnTo>
                    <a:lnTo>
                      <a:pt x="492" y="9"/>
                    </a:lnTo>
                    <a:lnTo>
                      <a:pt x="495" y="9"/>
                    </a:lnTo>
                    <a:lnTo>
                      <a:pt x="497" y="9"/>
                    </a:lnTo>
                    <a:lnTo>
                      <a:pt x="497" y="7"/>
                    </a:lnTo>
                    <a:lnTo>
                      <a:pt x="497" y="4"/>
                    </a:lnTo>
                    <a:lnTo>
                      <a:pt x="497" y="0"/>
                    </a:lnTo>
                    <a:lnTo>
                      <a:pt x="497" y="0"/>
                    </a:lnTo>
                    <a:lnTo>
                      <a:pt x="500" y="0"/>
                    </a:lnTo>
                    <a:lnTo>
                      <a:pt x="504" y="0"/>
                    </a:lnTo>
                    <a:lnTo>
                      <a:pt x="509" y="0"/>
                    </a:lnTo>
                    <a:lnTo>
                      <a:pt x="511" y="0"/>
                    </a:lnTo>
                    <a:lnTo>
                      <a:pt x="512" y="4"/>
                    </a:lnTo>
                    <a:lnTo>
                      <a:pt x="512" y="0"/>
                    </a:lnTo>
                    <a:lnTo>
                      <a:pt x="514" y="0"/>
                    </a:lnTo>
                    <a:lnTo>
                      <a:pt x="519" y="0"/>
                    </a:lnTo>
                    <a:lnTo>
                      <a:pt x="523" y="0"/>
                    </a:lnTo>
                    <a:lnTo>
                      <a:pt x="526" y="4"/>
                    </a:lnTo>
                    <a:lnTo>
                      <a:pt x="528" y="4"/>
                    </a:lnTo>
                    <a:lnTo>
                      <a:pt x="530" y="4"/>
                    </a:lnTo>
                    <a:lnTo>
                      <a:pt x="532" y="6"/>
                    </a:lnTo>
                    <a:lnTo>
                      <a:pt x="533" y="7"/>
                    </a:lnTo>
                    <a:lnTo>
                      <a:pt x="539" y="9"/>
                    </a:lnTo>
                    <a:lnTo>
                      <a:pt x="540" y="9"/>
                    </a:lnTo>
                    <a:lnTo>
                      <a:pt x="540" y="9"/>
                    </a:lnTo>
                    <a:lnTo>
                      <a:pt x="542" y="7"/>
                    </a:lnTo>
                    <a:lnTo>
                      <a:pt x="546" y="9"/>
                    </a:lnTo>
                    <a:lnTo>
                      <a:pt x="549" y="9"/>
                    </a:lnTo>
                    <a:lnTo>
                      <a:pt x="552" y="14"/>
                    </a:lnTo>
                    <a:lnTo>
                      <a:pt x="559" y="14"/>
                    </a:lnTo>
                    <a:lnTo>
                      <a:pt x="561" y="16"/>
                    </a:lnTo>
                    <a:lnTo>
                      <a:pt x="565" y="14"/>
                    </a:lnTo>
                    <a:lnTo>
                      <a:pt x="566" y="16"/>
                    </a:lnTo>
                    <a:lnTo>
                      <a:pt x="568" y="18"/>
                    </a:lnTo>
                    <a:lnTo>
                      <a:pt x="572" y="16"/>
                    </a:lnTo>
                    <a:lnTo>
                      <a:pt x="572" y="18"/>
                    </a:lnTo>
                    <a:lnTo>
                      <a:pt x="575" y="19"/>
                    </a:lnTo>
                    <a:lnTo>
                      <a:pt x="580" y="21"/>
                    </a:lnTo>
                    <a:lnTo>
                      <a:pt x="584" y="25"/>
                    </a:lnTo>
                    <a:lnTo>
                      <a:pt x="585" y="28"/>
                    </a:lnTo>
                    <a:lnTo>
                      <a:pt x="589" y="28"/>
                    </a:lnTo>
                    <a:lnTo>
                      <a:pt x="594" y="32"/>
                    </a:lnTo>
                    <a:lnTo>
                      <a:pt x="594" y="32"/>
                    </a:lnTo>
                    <a:lnTo>
                      <a:pt x="591" y="37"/>
                    </a:lnTo>
                    <a:lnTo>
                      <a:pt x="589" y="37"/>
                    </a:lnTo>
                    <a:lnTo>
                      <a:pt x="585" y="37"/>
                    </a:lnTo>
                    <a:lnTo>
                      <a:pt x="584" y="37"/>
                    </a:lnTo>
                    <a:lnTo>
                      <a:pt x="582" y="40"/>
                    </a:lnTo>
                    <a:lnTo>
                      <a:pt x="579" y="40"/>
                    </a:lnTo>
                    <a:lnTo>
                      <a:pt x="577" y="37"/>
                    </a:lnTo>
                    <a:lnTo>
                      <a:pt x="573" y="40"/>
                    </a:lnTo>
                    <a:lnTo>
                      <a:pt x="572" y="40"/>
                    </a:lnTo>
                    <a:lnTo>
                      <a:pt x="565" y="37"/>
                    </a:lnTo>
                    <a:lnTo>
                      <a:pt x="561" y="35"/>
                    </a:lnTo>
                    <a:lnTo>
                      <a:pt x="559" y="35"/>
                    </a:lnTo>
                    <a:lnTo>
                      <a:pt x="556" y="35"/>
                    </a:lnTo>
                    <a:lnTo>
                      <a:pt x="552" y="35"/>
                    </a:lnTo>
                    <a:lnTo>
                      <a:pt x="551" y="35"/>
                    </a:lnTo>
                    <a:lnTo>
                      <a:pt x="549" y="37"/>
                    </a:lnTo>
                    <a:lnTo>
                      <a:pt x="549" y="35"/>
                    </a:lnTo>
                    <a:lnTo>
                      <a:pt x="546" y="35"/>
                    </a:lnTo>
                    <a:lnTo>
                      <a:pt x="539" y="37"/>
                    </a:lnTo>
                    <a:lnTo>
                      <a:pt x="537" y="37"/>
                    </a:lnTo>
                    <a:lnTo>
                      <a:pt x="533" y="37"/>
                    </a:lnTo>
                    <a:lnTo>
                      <a:pt x="532" y="37"/>
                    </a:lnTo>
                    <a:lnTo>
                      <a:pt x="526" y="37"/>
                    </a:lnTo>
                    <a:lnTo>
                      <a:pt x="523" y="37"/>
                    </a:lnTo>
                    <a:lnTo>
                      <a:pt x="521" y="37"/>
                    </a:lnTo>
                    <a:lnTo>
                      <a:pt x="521" y="32"/>
                    </a:lnTo>
                    <a:lnTo>
                      <a:pt x="523" y="32"/>
                    </a:lnTo>
                    <a:lnTo>
                      <a:pt x="523" y="32"/>
                    </a:lnTo>
                    <a:lnTo>
                      <a:pt x="523" y="30"/>
                    </a:lnTo>
                    <a:lnTo>
                      <a:pt x="523" y="28"/>
                    </a:lnTo>
                    <a:lnTo>
                      <a:pt x="521" y="28"/>
                    </a:lnTo>
                    <a:lnTo>
                      <a:pt x="519" y="28"/>
                    </a:lnTo>
                    <a:lnTo>
                      <a:pt x="514" y="32"/>
                    </a:lnTo>
                    <a:lnTo>
                      <a:pt x="514" y="35"/>
                    </a:lnTo>
                    <a:lnTo>
                      <a:pt x="518" y="37"/>
                    </a:lnTo>
                    <a:lnTo>
                      <a:pt x="521" y="37"/>
                    </a:lnTo>
                    <a:lnTo>
                      <a:pt x="519" y="40"/>
                    </a:lnTo>
                    <a:lnTo>
                      <a:pt x="518" y="40"/>
                    </a:lnTo>
                    <a:lnTo>
                      <a:pt x="514" y="40"/>
                    </a:lnTo>
                    <a:lnTo>
                      <a:pt x="512" y="40"/>
                    </a:lnTo>
                    <a:lnTo>
                      <a:pt x="509" y="40"/>
                    </a:lnTo>
                    <a:lnTo>
                      <a:pt x="507" y="40"/>
                    </a:lnTo>
                    <a:lnTo>
                      <a:pt x="504" y="40"/>
                    </a:lnTo>
                    <a:lnTo>
                      <a:pt x="500" y="40"/>
                    </a:lnTo>
                    <a:lnTo>
                      <a:pt x="497" y="40"/>
                    </a:lnTo>
                    <a:lnTo>
                      <a:pt x="492" y="42"/>
                    </a:lnTo>
                    <a:lnTo>
                      <a:pt x="486" y="46"/>
                    </a:lnTo>
                    <a:lnTo>
                      <a:pt x="485" y="49"/>
                    </a:lnTo>
                    <a:lnTo>
                      <a:pt x="485" y="54"/>
                    </a:lnTo>
                    <a:lnTo>
                      <a:pt x="485" y="56"/>
                    </a:lnTo>
                    <a:lnTo>
                      <a:pt x="483" y="58"/>
                    </a:lnTo>
                    <a:lnTo>
                      <a:pt x="485" y="59"/>
                    </a:lnTo>
                    <a:lnTo>
                      <a:pt x="488" y="59"/>
                    </a:lnTo>
                    <a:lnTo>
                      <a:pt x="488" y="56"/>
                    </a:lnTo>
                    <a:lnTo>
                      <a:pt x="488" y="52"/>
                    </a:lnTo>
                    <a:lnTo>
                      <a:pt x="488" y="52"/>
                    </a:lnTo>
                    <a:lnTo>
                      <a:pt x="490" y="51"/>
                    </a:lnTo>
                    <a:lnTo>
                      <a:pt x="492" y="51"/>
                    </a:lnTo>
                    <a:lnTo>
                      <a:pt x="497" y="49"/>
                    </a:lnTo>
                    <a:lnTo>
                      <a:pt x="497" y="51"/>
                    </a:lnTo>
                    <a:lnTo>
                      <a:pt x="497" y="52"/>
                    </a:lnTo>
                    <a:lnTo>
                      <a:pt x="495" y="56"/>
                    </a:lnTo>
                    <a:lnTo>
                      <a:pt x="495" y="58"/>
                    </a:lnTo>
                    <a:lnTo>
                      <a:pt x="497" y="58"/>
                    </a:lnTo>
                    <a:lnTo>
                      <a:pt x="497" y="56"/>
                    </a:lnTo>
                    <a:lnTo>
                      <a:pt x="497" y="51"/>
                    </a:lnTo>
                    <a:lnTo>
                      <a:pt x="497" y="51"/>
                    </a:lnTo>
                    <a:lnTo>
                      <a:pt x="500" y="47"/>
                    </a:lnTo>
                    <a:lnTo>
                      <a:pt x="500" y="47"/>
                    </a:lnTo>
                    <a:lnTo>
                      <a:pt x="504" y="46"/>
                    </a:lnTo>
                    <a:lnTo>
                      <a:pt x="506" y="46"/>
                    </a:lnTo>
                    <a:lnTo>
                      <a:pt x="511" y="44"/>
                    </a:lnTo>
                    <a:lnTo>
                      <a:pt x="514" y="44"/>
                    </a:lnTo>
                    <a:lnTo>
                      <a:pt x="514" y="44"/>
                    </a:lnTo>
                    <a:lnTo>
                      <a:pt x="518" y="44"/>
                    </a:lnTo>
                    <a:lnTo>
                      <a:pt x="518" y="46"/>
                    </a:lnTo>
                    <a:lnTo>
                      <a:pt x="521" y="51"/>
                    </a:lnTo>
                    <a:lnTo>
                      <a:pt x="523" y="52"/>
                    </a:lnTo>
                    <a:lnTo>
                      <a:pt x="523" y="52"/>
                    </a:lnTo>
                    <a:lnTo>
                      <a:pt x="523" y="49"/>
                    </a:lnTo>
                    <a:lnTo>
                      <a:pt x="523" y="46"/>
                    </a:lnTo>
                    <a:lnTo>
                      <a:pt x="523" y="44"/>
                    </a:lnTo>
                    <a:lnTo>
                      <a:pt x="526" y="44"/>
                    </a:lnTo>
                    <a:lnTo>
                      <a:pt x="528" y="44"/>
                    </a:lnTo>
                    <a:lnTo>
                      <a:pt x="533" y="44"/>
                    </a:lnTo>
                    <a:lnTo>
                      <a:pt x="537" y="44"/>
                    </a:lnTo>
                    <a:lnTo>
                      <a:pt x="542" y="40"/>
                    </a:lnTo>
                    <a:lnTo>
                      <a:pt x="546" y="40"/>
                    </a:lnTo>
                    <a:lnTo>
                      <a:pt x="551" y="40"/>
                    </a:lnTo>
                    <a:lnTo>
                      <a:pt x="556" y="40"/>
                    </a:lnTo>
                    <a:lnTo>
                      <a:pt x="559" y="42"/>
                    </a:lnTo>
                    <a:lnTo>
                      <a:pt x="563" y="44"/>
                    </a:lnTo>
                    <a:lnTo>
                      <a:pt x="565" y="44"/>
                    </a:lnTo>
                    <a:lnTo>
                      <a:pt x="568" y="46"/>
                    </a:lnTo>
                    <a:lnTo>
                      <a:pt x="572" y="47"/>
                    </a:lnTo>
                    <a:lnTo>
                      <a:pt x="572" y="49"/>
                    </a:lnTo>
                    <a:lnTo>
                      <a:pt x="573" y="47"/>
                    </a:lnTo>
                    <a:lnTo>
                      <a:pt x="577" y="47"/>
                    </a:lnTo>
                    <a:lnTo>
                      <a:pt x="579" y="47"/>
                    </a:lnTo>
                    <a:lnTo>
                      <a:pt x="579" y="49"/>
                    </a:lnTo>
                    <a:lnTo>
                      <a:pt x="580" y="49"/>
                    </a:lnTo>
                    <a:lnTo>
                      <a:pt x="584" y="47"/>
                    </a:lnTo>
                    <a:lnTo>
                      <a:pt x="585" y="47"/>
                    </a:lnTo>
                    <a:lnTo>
                      <a:pt x="589" y="47"/>
                    </a:lnTo>
                    <a:lnTo>
                      <a:pt x="594" y="44"/>
                    </a:lnTo>
                    <a:lnTo>
                      <a:pt x="596" y="42"/>
                    </a:lnTo>
                    <a:lnTo>
                      <a:pt x="599" y="40"/>
                    </a:lnTo>
                    <a:lnTo>
                      <a:pt x="599" y="42"/>
                    </a:lnTo>
                    <a:lnTo>
                      <a:pt x="601" y="46"/>
                    </a:lnTo>
                    <a:lnTo>
                      <a:pt x="605" y="47"/>
                    </a:lnTo>
                    <a:lnTo>
                      <a:pt x="605" y="47"/>
                    </a:lnTo>
                    <a:lnTo>
                      <a:pt x="603" y="51"/>
                    </a:lnTo>
                    <a:lnTo>
                      <a:pt x="603" y="51"/>
                    </a:lnTo>
                    <a:lnTo>
                      <a:pt x="605" y="52"/>
                    </a:lnTo>
                    <a:lnTo>
                      <a:pt x="605" y="54"/>
                    </a:lnTo>
                    <a:lnTo>
                      <a:pt x="605" y="56"/>
                    </a:lnTo>
                    <a:lnTo>
                      <a:pt x="599" y="59"/>
                    </a:lnTo>
                    <a:lnTo>
                      <a:pt x="594" y="63"/>
                    </a:lnTo>
                    <a:lnTo>
                      <a:pt x="594" y="59"/>
                    </a:lnTo>
                    <a:lnTo>
                      <a:pt x="591" y="59"/>
                    </a:lnTo>
                    <a:lnTo>
                      <a:pt x="589" y="58"/>
                    </a:lnTo>
                    <a:lnTo>
                      <a:pt x="587" y="59"/>
                    </a:lnTo>
                    <a:lnTo>
                      <a:pt x="587" y="59"/>
                    </a:lnTo>
                    <a:lnTo>
                      <a:pt x="591" y="63"/>
                    </a:lnTo>
                    <a:lnTo>
                      <a:pt x="591" y="65"/>
                    </a:lnTo>
                    <a:lnTo>
                      <a:pt x="591" y="65"/>
                    </a:lnTo>
                    <a:lnTo>
                      <a:pt x="587" y="65"/>
                    </a:lnTo>
                    <a:lnTo>
                      <a:pt x="585" y="63"/>
                    </a:lnTo>
                    <a:lnTo>
                      <a:pt x="584" y="63"/>
                    </a:lnTo>
                    <a:lnTo>
                      <a:pt x="584" y="65"/>
                    </a:lnTo>
                    <a:lnTo>
                      <a:pt x="584" y="65"/>
                    </a:lnTo>
                    <a:lnTo>
                      <a:pt x="587" y="68"/>
                    </a:lnTo>
                    <a:lnTo>
                      <a:pt x="591" y="68"/>
                    </a:lnTo>
                    <a:lnTo>
                      <a:pt x="594" y="68"/>
                    </a:lnTo>
                    <a:lnTo>
                      <a:pt x="596" y="68"/>
                    </a:lnTo>
                    <a:lnTo>
                      <a:pt x="601" y="65"/>
                    </a:lnTo>
                    <a:lnTo>
                      <a:pt x="603" y="65"/>
                    </a:lnTo>
                    <a:lnTo>
                      <a:pt x="605" y="68"/>
                    </a:lnTo>
                    <a:lnTo>
                      <a:pt x="605" y="65"/>
                    </a:lnTo>
                    <a:lnTo>
                      <a:pt x="605" y="65"/>
                    </a:lnTo>
                    <a:lnTo>
                      <a:pt x="608" y="65"/>
                    </a:lnTo>
                    <a:lnTo>
                      <a:pt x="613" y="65"/>
                    </a:lnTo>
                    <a:lnTo>
                      <a:pt x="617" y="65"/>
                    </a:lnTo>
                    <a:lnTo>
                      <a:pt x="617" y="68"/>
                    </a:lnTo>
                    <a:lnTo>
                      <a:pt x="618" y="68"/>
                    </a:lnTo>
                    <a:lnTo>
                      <a:pt x="618" y="68"/>
                    </a:lnTo>
                    <a:lnTo>
                      <a:pt x="622" y="65"/>
                    </a:lnTo>
                    <a:lnTo>
                      <a:pt x="622" y="68"/>
                    </a:lnTo>
                    <a:lnTo>
                      <a:pt x="622" y="68"/>
                    </a:lnTo>
                    <a:lnTo>
                      <a:pt x="625" y="72"/>
                    </a:lnTo>
                    <a:lnTo>
                      <a:pt x="629" y="72"/>
                    </a:lnTo>
                    <a:lnTo>
                      <a:pt x="632" y="73"/>
                    </a:lnTo>
                    <a:lnTo>
                      <a:pt x="632" y="75"/>
                    </a:lnTo>
                    <a:lnTo>
                      <a:pt x="636" y="79"/>
                    </a:lnTo>
                    <a:lnTo>
                      <a:pt x="639" y="80"/>
                    </a:lnTo>
                    <a:lnTo>
                      <a:pt x="641" y="82"/>
                    </a:lnTo>
                    <a:lnTo>
                      <a:pt x="645" y="84"/>
                    </a:lnTo>
                    <a:lnTo>
                      <a:pt x="645" y="87"/>
                    </a:lnTo>
                    <a:lnTo>
                      <a:pt x="641" y="87"/>
                    </a:lnTo>
                    <a:lnTo>
                      <a:pt x="641" y="91"/>
                    </a:lnTo>
                    <a:lnTo>
                      <a:pt x="641" y="91"/>
                    </a:lnTo>
                    <a:lnTo>
                      <a:pt x="639" y="94"/>
                    </a:lnTo>
                    <a:lnTo>
                      <a:pt x="636" y="96"/>
                    </a:lnTo>
                    <a:lnTo>
                      <a:pt x="634" y="96"/>
                    </a:lnTo>
                    <a:lnTo>
                      <a:pt x="632" y="96"/>
                    </a:lnTo>
                    <a:lnTo>
                      <a:pt x="631" y="96"/>
                    </a:lnTo>
                    <a:lnTo>
                      <a:pt x="631" y="99"/>
                    </a:lnTo>
                    <a:lnTo>
                      <a:pt x="631" y="99"/>
                    </a:lnTo>
                    <a:lnTo>
                      <a:pt x="627" y="101"/>
                    </a:lnTo>
                    <a:lnTo>
                      <a:pt x="622" y="103"/>
                    </a:lnTo>
                    <a:lnTo>
                      <a:pt x="618" y="105"/>
                    </a:lnTo>
                    <a:lnTo>
                      <a:pt x="617" y="105"/>
                    </a:lnTo>
                    <a:lnTo>
                      <a:pt x="613" y="105"/>
                    </a:lnTo>
                    <a:lnTo>
                      <a:pt x="612" y="103"/>
                    </a:lnTo>
                    <a:lnTo>
                      <a:pt x="610" y="101"/>
                    </a:lnTo>
                    <a:lnTo>
                      <a:pt x="610" y="101"/>
                    </a:lnTo>
                    <a:lnTo>
                      <a:pt x="610" y="103"/>
                    </a:lnTo>
                    <a:lnTo>
                      <a:pt x="612" y="105"/>
                    </a:lnTo>
                    <a:lnTo>
                      <a:pt x="612" y="106"/>
                    </a:lnTo>
                    <a:lnTo>
                      <a:pt x="608" y="106"/>
                    </a:lnTo>
                    <a:lnTo>
                      <a:pt x="605" y="105"/>
                    </a:lnTo>
                    <a:lnTo>
                      <a:pt x="601" y="106"/>
                    </a:lnTo>
                    <a:lnTo>
                      <a:pt x="599" y="106"/>
                    </a:lnTo>
                    <a:lnTo>
                      <a:pt x="599" y="105"/>
                    </a:lnTo>
                    <a:lnTo>
                      <a:pt x="594" y="105"/>
                    </a:lnTo>
                    <a:lnTo>
                      <a:pt x="594" y="106"/>
                    </a:lnTo>
                    <a:lnTo>
                      <a:pt x="589" y="108"/>
                    </a:lnTo>
                    <a:lnTo>
                      <a:pt x="585" y="108"/>
                    </a:lnTo>
                    <a:lnTo>
                      <a:pt x="584" y="108"/>
                    </a:lnTo>
                    <a:lnTo>
                      <a:pt x="582" y="108"/>
                    </a:lnTo>
                    <a:lnTo>
                      <a:pt x="579" y="106"/>
                    </a:lnTo>
                    <a:lnTo>
                      <a:pt x="577" y="106"/>
                    </a:lnTo>
                    <a:lnTo>
                      <a:pt x="575" y="108"/>
                    </a:lnTo>
                    <a:lnTo>
                      <a:pt x="572" y="108"/>
                    </a:lnTo>
                    <a:lnTo>
                      <a:pt x="568" y="108"/>
                    </a:lnTo>
                    <a:lnTo>
                      <a:pt x="566" y="105"/>
                    </a:lnTo>
                    <a:lnTo>
                      <a:pt x="565" y="105"/>
                    </a:lnTo>
                    <a:lnTo>
                      <a:pt x="563" y="103"/>
                    </a:lnTo>
                    <a:lnTo>
                      <a:pt x="559" y="103"/>
                    </a:lnTo>
                    <a:lnTo>
                      <a:pt x="556" y="103"/>
                    </a:lnTo>
                    <a:lnTo>
                      <a:pt x="554" y="101"/>
                    </a:lnTo>
                    <a:lnTo>
                      <a:pt x="551" y="103"/>
                    </a:lnTo>
                    <a:lnTo>
                      <a:pt x="549" y="103"/>
                    </a:lnTo>
                    <a:lnTo>
                      <a:pt x="546" y="101"/>
                    </a:lnTo>
                    <a:lnTo>
                      <a:pt x="544" y="101"/>
                    </a:lnTo>
                    <a:lnTo>
                      <a:pt x="542" y="105"/>
                    </a:lnTo>
                    <a:lnTo>
                      <a:pt x="539" y="105"/>
                    </a:lnTo>
                    <a:lnTo>
                      <a:pt x="535" y="105"/>
                    </a:lnTo>
                    <a:lnTo>
                      <a:pt x="532" y="106"/>
                    </a:lnTo>
                    <a:lnTo>
                      <a:pt x="532" y="106"/>
                    </a:lnTo>
                    <a:lnTo>
                      <a:pt x="530" y="106"/>
                    </a:lnTo>
                    <a:lnTo>
                      <a:pt x="530" y="103"/>
                    </a:lnTo>
                    <a:lnTo>
                      <a:pt x="528" y="103"/>
                    </a:lnTo>
                    <a:lnTo>
                      <a:pt x="526" y="103"/>
                    </a:lnTo>
                    <a:lnTo>
                      <a:pt x="523" y="103"/>
                    </a:lnTo>
                    <a:lnTo>
                      <a:pt x="523" y="103"/>
                    </a:lnTo>
                    <a:lnTo>
                      <a:pt x="523" y="103"/>
                    </a:lnTo>
                    <a:lnTo>
                      <a:pt x="523" y="105"/>
                    </a:lnTo>
                    <a:lnTo>
                      <a:pt x="526" y="105"/>
                    </a:lnTo>
                    <a:lnTo>
                      <a:pt x="526" y="105"/>
                    </a:lnTo>
                    <a:lnTo>
                      <a:pt x="528" y="106"/>
                    </a:lnTo>
                    <a:lnTo>
                      <a:pt x="526" y="110"/>
                    </a:lnTo>
                    <a:lnTo>
                      <a:pt x="526" y="110"/>
                    </a:lnTo>
                    <a:lnTo>
                      <a:pt x="523" y="110"/>
                    </a:lnTo>
                    <a:lnTo>
                      <a:pt x="521" y="110"/>
                    </a:lnTo>
                    <a:lnTo>
                      <a:pt x="519" y="112"/>
                    </a:lnTo>
                    <a:lnTo>
                      <a:pt x="514" y="113"/>
                    </a:lnTo>
                    <a:lnTo>
                      <a:pt x="511" y="113"/>
                    </a:lnTo>
                    <a:lnTo>
                      <a:pt x="509" y="115"/>
                    </a:lnTo>
                    <a:lnTo>
                      <a:pt x="507" y="117"/>
                    </a:lnTo>
                    <a:lnTo>
                      <a:pt x="504" y="119"/>
                    </a:lnTo>
                    <a:lnTo>
                      <a:pt x="500" y="119"/>
                    </a:lnTo>
                    <a:lnTo>
                      <a:pt x="497" y="119"/>
                    </a:lnTo>
                    <a:lnTo>
                      <a:pt x="497" y="119"/>
                    </a:lnTo>
                    <a:lnTo>
                      <a:pt x="495" y="122"/>
                    </a:lnTo>
                    <a:lnTo>
                      <a:pt x="495" y="124"/>
                    </a:lnTo>
                    <a:lnTo>
                      <a:pt x="497" y="127"/>
                    </a:lnTo>
                    <a:lnTo>
                      <a:pt x="497" y="127"/>
                    </a:lnTo>
                    <a:lnTo>
                      <a:pt x="497" y="131"/>
                    </a:lnTo>
                    <a:lnTo>
                      <a:pt x="497" y="132"/>
                    </a:lnTo>
                    <a:lnTo>
                      <a:pt x="500" y="132"/>
                    </a:lnTo>
                    <a:lnTo>
                      <a:pt x="500" y="131"/>
                    </a:lnTo>
                    <a:lnTo>
                      <a:pt x="500" y="127"/>
                    </a:lnTo>
                    <a:lnTo>
                      <a:pt x="504" y="127"/>
                    </a:lnTo>
                    <a:lnTo>
                      <a:pt x="506" y="127"/>
                    </a:lnTo>
                    <a:lnTo>
                      <a:pt x="509" y="124"/>
                    </a:lnTo>
                    <a:lnTo>
                      <a:pt x="511" y="124"/>
                    </a:lnTo>
                    <a:lnTo>
                      <a:pt x="514" y="124"/>
                    </a:lnTo>
                    <a:lnTo>
                      <a:pt x="514" y="124"/>
                    </a:lnTo>
                    <a:lnTo>
                      <a:pt x="518" y="119"/>
                    </a:lnTo>
                    <a:lnTo>
                      <a:pt x="523" y="119"/>
                    </a:lnTo>
                    <a:lnTo>
                      <a:pt x="528" y="117"/>
                    </a:lnTo>
                    <a:lnTo>
                      <a:pt x="532" y="117"/>
                    </a:lnTo>
                    <a:lnTo>
                      <a:pt x="532" y="119"/>
                    </a:lnTo>
                    <a:lnTo>
                      <a:pt x="530" y="119"/>
                    </a:lnTo>
                    <a:lnTo>
                      <a:pt x="532" y="119"/>
                    </a:lnTo>
                    <a:lnTo>
                      <a:pt x="533" y="119"/>
                    </a:lnTo>
                    <a:lnTo>
                      <a:pt x="533" y="117"/>
                    </a:lnTo>
                    <a:lnTo>
                      <a:pt x="537" y="113"/>
                    </a:lnTo>
                    <a:lnTo>
                      <a:pt x="539" y="112"/>
                    </a:lnTo>
                    <a:lnTo>
                      <a:pt x="542" y="113"/>
                    </a:lnTo>
                    <a:lnTo>
                      <a:pt x="544" y="113"/>
                    </a:lnTo>
                    <a:lnTo>
                      <a:pt x="546" y="113"/>
                    </a:lnTo>
                    <a:lnTo>
                      <a:pt x="551" y="113"/>
                    </a:lnTo>
                    <a:lnTo>
                      <a:pt x="554" y="115"/>
                    </a:lnTo>
                    <a:lnTo>
                      <a:pt x="558" y="115"/>
                    </a:lnTo>
                    <a:lnTo>
                      <a:pt x="566" y="115"/>
                    </a:lnTo>
                    <a:lnTo>
                      <a:pt x="568" y="115"/>
                    </a:lnTo>
                    <a:lnTo>
                      <a:pt x="572" y="117"/>
                    </a:lnTo>
                    <a:lnTo>
                      <a:pt x="577" y="119"/>
                    </a:lnTo>
                    <a:lnTo>
                      <a:pt x="582" y="119"/>
                    </a:lnTo>
                    <a:lnTo>
                      <a:pt x="585" y="119"/>
                    </a:lnTo>
                    <a:lnTo>
                      <a:pt x="585" y="119"/>
                    </a:lnTo>
                    <a:lnTo>
                      <a:pt x="587" y="122"/>
                    </a:lnTo>
                    <a:lnTo>
                      <a:pt x="587" y="124"/>
                    </a:lnTo>
                    <a:lnTo>
                      <a:pt x="584" y="124"/>
                    </a:lnTo>
                    <a:lnTo>
                      <a:pt x="584" y="127"/>
                    </a:lnTo>
                    <a:lnTo>
                      <a:pt x="582" y="129"/>
                    </a:lnTo>
                    <a:lnTo>
                      <a:pt x="580" y="131"/>
                    </a:lnTo>
                    <a:lnTo>
                      <a:pt x="572" y="131"/>
                    </a:lnTo>
                    <a:lnTo>
                      <a:pt x="568" y="132"/>
                    </a:lnTo>
                    <a:lnTo>
                      <a:pt x="568" y="134"/>
                    </a:lnTo>
                    <a:lnTo>
                      <a:pt x="566" y="132"/>
                    </a:lnTo>
                    <a:lnTo>
                      <a:pt x="565" y="132"/>
                    </a:lnTo>
                    <a:lnTo>
                      <a:pt x="565" y="136"/>
                    </a:lnTo>
                    <a:lnTo>
                      <a:pt x="565" y="138"/>
                    </a:lnTo>
                    <a:lnTo>
                      <a:pt x="563" y="141"/>
                    </a:lnTo>
                    <a:lnTo>
                      <a:pt x="565" y="143"/>
                    </a:lnTo>
                    <a:lnTo>
                      <a:pt x="565" y="143"/>
                    </a:lnTo>
                    <a:lnTo>
                      <a:pt x="568" y="141"/>
                    </a:lnTo>
                    <a:lnTo>
                      <a:pt x="572" y="141"/>
                    </a:lnTo>
                    <a:lnTo>
                      <a:pt x="575" y="139"/>
                    </a:lnTo>
                    <a:lnTo>
                      <a:pt x="575" y="139"/>
                    </a:lnTo>
                    <a:lnTo>
                      <a:pt x="582" y="139"/>
                    </a:lnTo>
                    <a:lnTo>
                      <a:pt x="582" y="139"/>
                    </a:lnTo>
                    <a:lnTo>
                      <a:pt x="589" y="141"/>
                    </a:lnTo>
                    <a:lnTo>
                      <a:pt x="591" y="141"/>
                    </a:lnTo>
                    <a:lnTo>
                      <a:pt x="591" y="143"/>
                    </a:lnTo>
                    <a:lnTo>
                      <a:pt x="594" y="141"/>
                    </a:lnTo>
                    <a:lnTo>
                      <a:pt x="594" y="139"/>
                    </a:lnTo>
                    <a:lnTo>
                      <a:pt x="594" y="139"/>
                    </a:lnTo>
                    <a:lnTo>
                      <a:pt x="599" y="139"/>
                    </a:lnTo>
                    <a:lnTo>
                      <a:pt x="599" y="141"/>
                    </a:lnTo>
                    <a:lnTo>
                      <a:pt x="603" y="138"/>
                    </a:lnTo>
                    <a:lnTo>
                      <a:pt x="603" y="132"/>
                    </a:lnTo>
                    <a:lnTo>
                      <a:pt x="603" y="127"/>
                    </a:lnTo>
                    <a:lnTo>
                      <a:pt x="605" y="127"/>
                    </a:lnTo>
                    <a:lnTo>
                      <a:pt x="605" y="124"/>
                    </a:lnTo>
                    <a:lnTo>
                      <a:pt x="605" y="124"/>
                    </a:lnTo>
                    <a:lnTo>
                      <a:pt x="606" y="122"/>
                    </a:lnTo>
                    <a:lnTo>
                      <a:pt x="612" y="122"/>
                    </a:lnTo>
                    <a:lnTo>
                      <a:pt x="613" y="122"/>
                    </a:lnTo>
                    <a:lnTo>
                      <a:pt x="618" y="122"/>
                    </a:lnTo>
                    <a:lnTo>
                      <a:pt x="622" y="122"/>
                    </a:lnTo>
                    <a:lnTo>
                      <a:pt x="624" y="122"/>
                    </a:lnTo>
                    <a:lnTo>
                      <a:pt x="625" y="124"/>
                    </a:lnTo>
                    <a:lnTo>
                      <a:pt x="625" y="131"/>
                    </a:lnTo>
                    <a:lnTo>
                      <a:pt x="625" y="134"/>
                    </a:lnTo>
                    <a:lnTo>
                      <a:pt x="622" y="138"/>
                    </a:lnTo>
                    <a:lnTo>
                      <a:pt x="618" y="145"/>
                    </a:lnTo>
                    <a:lnTo>
                      <a:pt x="618" y="146"/>
                    </a:lnTo>
                    <a:lnTo>
                      <a:pt x="618" y="150"/>
                    </a:lnTo>
                    <a:lnTo>
                      <a:pt x="608" y="159"/>
                    </a:lnTo>
                    <a:lnTo>
                      <a:pt x="606" y="159"/>
                    </a:lnTo>
                    <a:lnTo>
                      <a:pt x="605" y="159"/>
                    </a:lnTo>
                    <a:lnTo>
                      <a:pt x="603" y="160"/>
                    </a:lnTo>
                    <a:lnTo>
                      <a:pt x="601" y="162"/>
                    </a:lnTo>
                    <a:lnTo>
                      <a:pt x="599" y="160"/>
                    </a:lnTo>
                    <a:lnTo>
                      <a:pt x="596" y="162"/>
                    </a:lnTo>
                    <a:lnTo>
                      <a:pt x="594" y="166"/>
                    </a:lnTo>
                    <a:lnTo>
                      <a:pt x="594" y="167"/>
                    </a:lnTo>
                    <a:lnTo>
                      <a:pt x="591" y="169"/>
                    </a:lnTo>
                    <a:lnTo>
                      <a:pt x="591" y="172"/>
                    </a:lnTo>
                    <a:lnTo>
                      <a:pt x="589" y="171"/>
                    </a:lnTo>
                    <a:lnTo>
                      <a:pt x="587" y="171"/>
                    </a:lnTo>
                    <a:lnTo>
                      <a:pt x="587" y="172"/>
                    </a:lnTo>
                    <a:lnTo>
                      <a:pt x="587" y="174"/>
                    </a:lnTo>
                    <a:lnTo>
                      <a:pt x="585" y="174"/>
                    </a:lnTo>
                    <a:lnTo>
                      <a:pt x="582" y="181"/>
                    </a:lnTo>
                    <a:lnTo>
                      <a:pt x="580" y="183"/>
                    </a:lnTo>
                    <a:lnTo>
                      <a:pt x="579" y="186"/>
                    </a:lnTo>
                    <a:lnTo>
                      <a:pt x="573" y="188"/>
                    </a:lnTo>
                    <a:lnTo>
                      <a:pt x="572" y="192"/>
                    </a:lnTo>
                    <a:lnTo>
                      <a:pt x="568" y="192"/>
                    </a:lnTo>
                    <a:lnTo>
                      <a:pt x="565" y="195"/>
                    </a:lnTo>
                    <a:lnTo>
                      <a:pt x="565" y="197"/>
                    </a:lnTo>
                    <a:lnTo>
                      <a:pt x="561" y="197"/>
                    </a:lnTo>
                    <a:lnTo>
                      <a:pt x="561" y="200"/>
                    </a:lnTo>
                    <a:lnTo>
                      <a:pt x="561" y="204"/>
                    </a:lnTo>
                    <a:lnTo>
                      <a:pt x="559" y="206"/>
                    </a:lnTo>
                    <a:lnTo>
                      <a:pt x="561" y="209"/>
                    </a:lnTo>
                    <a:lnTo>
                      <a:pt x="561" y="206"/>
                    </a:lnTo>
                    <a:lnTo>
                      <a:pt x="563" y="204"/>
                    </a:lnTo>
                    <a:lnTo>
                      <a:pt x="566" y="200"/>
                    </a:lnTo>
                    <a:lnTo>
                      <a:pt x="568" y="197"/>
                    </a:lnTo>
                    <a:lnTo>
                      <a:pt x="572" y="195"/>
                    </a:lnTo>
                    <a:lnTo>
                      <a:pt x="572" y="195"/>
                    </a:lnTo>
                    <a:lnTo>
                      <a:pt x="572" y="195"/>
                    </a:lnTo>
                    <a:lnTo>
                      <a:pt x="575" y="192"/>
                    </a:lnTo>
                    <a:lnTo>
                      <a:pt x="582" y="188"/>
                    </a:lnTo>
                    <a:lnTo>
                      <a:pt x="584" y="186"/>
                    </a:lnTo>
                    <a:lnTo>
                      <a:pt x="584" y="186"/>
                    </a:lnTo>
                    <a:lnTo>
                      <a:pt x="589" y="181"/>
                    </a:lnTo>
                    <a:lnTo>
                      <a:pt x="594" y="174"/>
                    </a:lnTo>
                    <a:lnTo>
                      <a:pt x="594" y="174"/>
                    </a:lnTo>
                    <a:lnTo>
                      <a:pt x="599" y="174"/>
                    </a:lnTo>
                    <a:lnTo>
                      <a:pt x="599" y="174"/>
                    </a:lnTo>
                    <a:lnTo>
                      <a:pt x="603" y="174"/>
                    </a:lnTo>
                    <a:lnTo>
                      <a:pt x="603" y="172"/>
                    </a:lnTo>
                    <a:lnTo>
                      <a:pt x="606" y="172"/>
                    </a:lnTo>
                    <a:lnTo>
                      <a:pt x="612" y="172"/>
                    </a:lnTo>
                    <a:lnTo>
                      <a:pt x="617" y="169"/>
                    </a:lnTo>
                    <a:lnTo>
                      <a:pt x="618" y="166"/>
                    </a:lnTo>
                    <a:lnTo>
                      <a:pt x="622" y="166"/>
                    </a:lnTo>
                    <a:lnTo>
                      <a:pt x="624" y="164"/>
                    </a:lnTo>
                    <a:lnTo>
                      <a:pt x="625" y="162"/>
                    </a:lnTo>
                    <a:lnTo>
                      <a:pt x="629" y="162"/>
                    </a:lnTo>
                    <a:lnTo>
                      <a:pt x="631" y="159"/>
                    </a:lnTo>
                    <a:lnTo>
                      <a:pt x="636" y="155"/>
                    </a:lnTo>
                    <a:lnTo>
                      <a:pt x="636" y="150"/>
                    </a:lnTo>
                    <a:lnTo>
                      <a:pt x="636" y="150"/>
                    </a:lnTo>
                    <a:lnTo>
                      <a:pt x="639" y="146"/>
                    </a:lnTo>
                    <a:lnTo>
                      <a:pt x="639" y="146"/>
                    </a:lnTo>
                    <a:lnTo>
                      <a:pt x="641" y="145"/>
                    </a:lnTo>
                    <a:lnTo>
                      <a:pt x="641" y="146"/>
                    </a:lnTo>
                    <a:lnTo>
                      <a:pt x="641" y="150"/>
                    </a:lnTo>
                    <a:lnTo>
                      <a:pt x="641" y="150"/>
                    </a:lnTo>
                    <a:lnTo>
                      <a:pt x="641" y="155"/>
                    </a:lnTo>
                    <a:lnTo>
                      <a:pt x="645" y="155"/>
                    </a:lnTo>
                    <a:lnTo>
                      <a:pt x="645" y="159"/>
                    </a:lnTo>
                    <a:lnTo>
                      <a:pt x="641" y="160"/>
                    </a:lnTo>
                    <a:lnTo>
                      <a:pt x="645" y="162"/>
                    </a:lnTo>
                    <a:lnTo>
                      <a:pt x="645" y="160"/>
                    </a:lnTo>
                    <a:lnTo>
                      <a:pt x="645" y="159"/>
                    </a:lnTo>
                    <a:lnTo>
                      <a:pt x="646" y="155"/>
                    </a:lnTo>
                    <a:lnTo>
                      <a:pt x="645" y="155"/>
                    </a:lnTo>
                    <a:lnTo>
                      <a:pt x="645" y="152"/>
                    </a:lnTo>
                    <a:lnTo>
                      <a:pt x="646" y="150"/>
                    </a:lnTo>
                    <a:lnTo>
                      <a:pt x="648" y="150"/>
                    </a:lnTo>
                    <a:lnTo>
                      <a:pt x="648" y="155"/>
                    </a:lnTo>
                    <a:lnTo>
                      <a:pt x="650" y="155"/>
                    </a:lnTo>
                    <a:lnTo>
                      <a:pt x="653" y="155"/>
                    </a:lnTo>
                    <a:lnTo>
                      <a:pt x="657" y="155"/>
                    </a:lnTo>
                    <a:lnTo>
                      <a:pt x="657" y="152"/>
                    </a:lnTo>
                    <a:lnTo>
                      <a:pt x="657" y="150"/>
                    </a:lnTo>
                    <a:lnTo>
                      <a:pt x="657" y="150"/>
                    </a:lnTo>
                    <a:lnTo>
                      <a:pt x="658" y="150"/>
                    </a:lnTo>
                    <a:lnTo>
                      <a:pt x="660" y="146"/>
                    </a:lnTo>
                    <a:lnTo>
                      <a:pt x="660" y="143"/>
                    </a:lnTo>
                    <a:lnTo>
                      <a:pt x="660" y="141"/>
                    </a:lnTo>
                    <a:lnTo>
                      <a:pt x="660" y="139"/>
                    </a:lnTo>
                    <a:lnTo>
                      <a:pt x="662" y="138"/>
                    </a:lnTo>
                    <a:lnTo>
                      <a:pt x="664" y="139"/>
                    </a:lnTo>
                    <a:lnTo>
                      <a:pt x="667" y="141"/>
                    </a:lnTo>
                    <a:lnTo>
                      <a:pt x="671" y="139"/>
                    </a:lnTo>
                    <a:lnTo>
                      <a:pt x="671" y="138"/>
                    </a:lnTo>
                    <a:lnTo>
                      <a:pt x="676" y="136"/>
                    </a:lnTo>
                    <a:lnTo>
                      <a:pt x="679" y="136"/>
                    </a:lnTo>
                    <a:lnTo>
                      <a:pt x="681" y="136"/>
                    </a:lnTo>
                    <a:lnTo>
                      <a:pt x="686" y="136"/>
                    </a:lnTo>
                    <a:lnTo>
                      <a:pt x="690" y="139"/>
                    </a:lnTo>
                    <a:lnTo>
                      <a:pt x="693" y="141"/>
                    </a:lnTo>
                    <a:lnTo>
                      <a:pt x="698" y="141"/>
                    </a:lnTo>
                    <a:lnTo>
                      <a:pt x="700" y="143"/>
                    </a:lnTo>
                    <a:lnTo>
                      <a:pt x="702" y="145"/>
                    </a:lnTo>
                    <a:lnTo>
                      <a:pt x="705" y="145"/>
                    </a:lnTo>
                    <a:lnTo>
                      <a:pt x="709" y="146"/>
                    </a:lnTo>
                    <a:lnTo>
                      <a:pt x="709" y="150"/>
                    </a:lnTo>
                    <a:lnTo>
                      <a:pt x="709" y="150"/>
                    </a:lnTo>
                    <a:lnTo>
                      <a:pt x="716" y="155"/>
                    </a:lnTo>
                    <a:lnTo>
                      <a:pt x="716" y="159"/>
                    </a:lnTo>
                    <a:lnTo>
                      <a:pt x="718" y="159"/>
                    </a:lnTo>
                    <a:lnTo>
                      <a:pt x="721" y="164"/>
                    </a:lnTo>
                    <a:lnTo>
                      <a:pt x="718" y="167"/>
                    </a:lnTo>
                    <a:lnTo>
                      <a:pt x="716" y="171"/>
                    </a:lnTo>
                    <a:lnTo>
                      <a:pt x="712" y="171"/>
                    </a:lnTo>
                    <a:lnTo>
                      <a:pt x="712" y="174"/>
                    </a:lnTo>
                    <a:lnTo>
                      <a:pt x="709" y="174"/>
                    </a:lnTo>
                    <a:lnTo>
                      <a:pt x="709" y="174"/>
                    </a:lnTo>
                    <a:lnTo>
                      <a:pt x="705" y="178"/>
                    </a:lnTo>
                    <a:lnTo>
                      <a:pt x="702" y="183"/>
                    </a:lnTo>
                    <a:lnTo>
                      <a:pt x="700" y="186"/>
                    </a:lnTo>
                    <a:lnTo>
                      <a:pt x="698" y="186"/>
                    </a:lnTo>
                    <a:lnTo>
                      <a:pt x="698" y="186"/>
                    </a:lnTo>
                    <a:lnTo>
                      <a:pt x="693" y="183"/>
                    </a:lnTo>
                    <a:lnTo>
                      <a:pt x="690" y="183"/>
                    </a:lnTo>
                    <a:lnTo>
                      <a:pt x="686" y="183"/>
                    </a:lnTo>
                    <a:lnTo>
                      <a:pt x="686" y="186"/>
                    </a:lnTo>
                    <a:lnTo>
                      <a:pt x="686" y="188"/>
                    </a:lnTo>
                    <a:lnTo>
                      <a:pt x="686" y="188"/>
                    </a:lnTo>
                    <a:lnTo>
                      <a:pt x="686" y="190"/>
                    </a:lnTo>
                    <a:lnTo>
                      <a:pt x="690" y="193"/>
                    </a:lnTo>
                    <a:lnTo>
                      <a:pt x="690" y="193"/>
                    </a:lnTo>
                    <a:lnTo>
                      <a:pt x="690" y="197"/>
                    </a:lnTo>
                    <a:lnTo>
                      <a:pt x="690" y="199"/>
                    </a:lnTo>
                    <a:lnTo>
                      <a:pt x="686" y="199"/>
                    </a:lnTo>
                    <a:lnTo>
                      <a:pt x="685" y="199"/>
                    </a:lnTo>
                    <a:lnTo>
                      <a:pt x="679" y="202"/>
                    </a:lnTo>
                    <a:lnTo>
                      <a:pt x="676" y="204"/>
                    </a:lnTo>
                    <a:lnTo>
                      <a:pt x="674" y="204"/>
                    </a:lnTo>
                    <a:lnTo>
                      <a:pt x="671" y="204"/>
                    </a:lnTo>
                    <a:lnTo>
                      <a:pt x="671" y="202"/>
                    </a:lnTo>
                    <a:lnTo>
                      <a:pt x="667" y="202"/>
                    </a:lnTo>
                    <a:lnTo>
                      <a:pt x="664" y="202"/>
                    </a:lnTo>
                    <a:lnTo>
                      <a:pt x="664" y="200"/>
                    </a:lnTo>
                    <a:lnTo>
                      <a:pt x="662" y="200"/>
                    </a:lnTo>
                    <a:lnTo>
                      <a:pt x="660" y="199"/>
                    </a:lnTo>
                    <a:lnTo>
                      <a:pt x="658" y="199"/>
                    </a:lnTo>
                    <a:lnTo>
                      <a:pt x="658" y="199"/>
                    </a:lnTo>
                    <a:lnTo>
                      <a:pt x="657" y="200"/>
                    </a:lnTo>
                    <a:lnTo>
                      <a:pt x="657" y="200"/>
                    </a:lnTo>
                    <a:lnTo>
                      <a:pt x="653" y="200"/>
                    </a:lnTo>
                    <a:lnTo>
                      <a:pt x="653" y="202"/>
                    </a:lnTo>
                    <a:lnTo>
                      <a:pt x="651" y="204"/>
                    </a:lnTo>
                    <a:lnTo>
                      <a:pt x="650" y="204"/>
                    </a:lnTo>
                    <a:lnTo>
                      <a:pt x="648" y="202"/>
                    </a:lnTo>
                    <a:lnTo>
                      <a:pt x="646" y="204"/>
                    </a:lnTo>
                    <a:lnTo>
                      <a:pt x="645" y="206"/>
                    </a:lnTo>
                    <a:lnTo>
                      <a:pt x="641" y="204"/>
                    </a:lnTo>
                    <a:lnTo>
                      <a:pt x="639" y="204"/>
                    </a:lnTo>
                    <a:lnTo>
                      <a:pt x="636" y="204"/>
                    </a:lnTo>
                    <a:lnTo>
                      <a:pt x="632" y="206"/>
                    </a:lnTo>
                    <a:lnTo>
                      <a:pt x="629" y="206"/>
                    </a:lnTo>
                    <a:lnTo>
                      <a:pt x="627" y="206"/>
                    </a:lnTo>
                    <a:lnTo>
                      <a:pt x="629" y="206"/>
                    </a:lnTo>
                    <a:lnTo>
                      <a:pt x="632" y="206"/>
                    </a:lnTo>
                    <a:lnTo>
                      <a:pt x="639" y="206"/>
                    </a:lnTo>
                    <a:lnTo>
                      <a:pt x="641" y="206"/>
                    </a:lnTo>
                    <a:lnTo>
                      <a:pt x="645" y="206"/>
                    </a:lnTo>
                    <a:lnTo>
                      <a:pt x="646" y="206"/>
                    </a:lnTo>
                    <a:lnTo>
                      <a:pt x="650" y="206"/>
                    </a:lnTo>
                    <a:lnTo>
                      <a:pt x="657" y="206"/>
                    </a:lnTo>
                    <a:lnTo>
                      <a:pt x="660" y="209"/>
                    </a:lnTo>
                    <a:lnTo>
                      <a:pt x="660" y="209"/>
                    </a:lnTo>
                    <a:lnTo>
                      <a:pt x="664" y="206"/>
                    </a:lnTo>
                    <a:lnTo>
                      <a:pt x="664" y="206"/>
                    </a:lnTo>
                    <a:lnTo>
                      <a:pt x="667" y="209"/>
                    </a:lnTo>
                    <a:lnTo>
                      <a:pt x="667" y="209"/>
                    </a:lnTo>
                    <a:lnTo>
                      <a:pt x="671" y="209"/>
                    </a:lnTo>
                    <a:lnTo>
                      <a:pt x="672" y="214"/>
                    </a:lnTo>
                    <a:lnTo>
                      <a:pt x="672" y="214"/>
                    </a:lnTo>
                    <a:lnTo>
                      <a:pt x="671" y="218"/>
                    </a:lnTo>
                    <a:lnTo>
                      <a:pt x="667" y="218"/>
                    </a:lnTo>
                    <a:lnTo>
                      <a:pt x="667" y="218"/>
                    </a:lnTo>
                    <a:lnTo>
                      <a:pt x="667" y="219"/>
                    </a:lnTo>
                    <a:lnTo>
                      <a:pt x="667" y="221"/>
                    </a:lnTo>
                    <a:lnTo>
                      <a:pt x="664" y="223"/>
                    </a:lnTo>
                    <a:lnTo>
                      <a:pt x="658" y="225"/>
                    </a:lnTo>
                    <a:lnTo>
                      <a:pt x="655" y="225"/>
                    </a:lnTo>
                    <a:lnTo>
                      <a:pt x="651" y="226"/>
                    </a:lnTo>
                    <a:lnTo>
                      <a:pt x="645" y="225"/>
                    </a:lnTo>
                    <a:lnTo>
                      <a:pt x="645" y="223"/>
                    </a:lnTo>
                    <a:lnTo>
                      <a:pt x="638" y="218"/>
                    </a:lnTo>
                    <a:lnTo>
                      <a:pt x="632" y="218"/>
                    </a:lnTo>
                    <a:lnTo>
                      <a:pt x="631" y="218"/>
                    </a:lnTo>
                    <a:lnTo>
                      <a:pt x="627" y="219"/>
                    </a:lnTo>
                    <a:lnTo>
                      <a:pt x="625" y="225"/>
                    </a:lnTo>
                    <a:lnTo>
                      <a:pt x="622" y="226"/>
                    </a:lnTo>
                    <a:lnTo>
                      <a:pt x="622" y="228"/>
                    </a:lnTo>
                    <a:lnTo>
                      <a:pt x="618" y="228"/>
                    </a:lnTo>
                    <a:lnTo>
                      <a:pt x="622" y="230"/>
                    </a:lnTo>
                    <a:lnTo>
                      <a:pt x="622" y="230"/>
                    </a:lnTo>
                    <a:lnTo>
                      <a:pt x="622" y="232"/>
                    </a:lnTo>
                    <a:lnTo>
                      <a:pt x="622" y="233"/>
                    </a:lnTo>
                    <a:lnTo>
                      <a:pt x="622" y="233"/>
                    </a:lnTo>
                    <a:lnTo>
                      <a:pt x="618" y="233"/>
                    </a:lnTo>
                    <a:lnTo>
                      <a:pt x="618" y="237"/>
                    </a:lnTo>
                    <a:lnTo>
                      <a:pt x="622" y="239"/>
                    </a:lnTo>
                    <a:lnTo>
                      <a:pt x="624" y="239"/>
                    </a:lnTo>
                    <a:lnTo>
                      <a:pt x="625" y="239"/>
                    </a:lnTo>
                    <a:lnTo>
                      <a:pt x="627" y="237"/>
                    </a:lnTo>
                    <a:lnTo>
                      <a:pt x="631" y="237"/>
                    </a:lnTo>
                    <a:lnTo>
                      <a:pt x="632" y="233"/>
                    </a:lnTo>
                    <a:lnTo>
                      <a:pt x="636" y="232"/>
                    </a:lnTo>
                    <a:lnTo>
                      <a:pt x="641" y="230"/>
                    </a:lnTo>
                    <a:lnTo>
                      <a:pt x="645" y="228"/>
                    </a:lnTo>
                    <a:lnTo>
                      <a:pt x="648" y="228"/>
                    </a:lnTo>
                    <a:lnTo>
                      <a:pt x="650" y="230"/>
                    </a:lnTo>
                    <a:lnTo>
                      <a:pt x="651" y="232"/>
                    </a:lnTo>
                    <a:lnTo>
                      <a:pt x="653" y="232"/>
                    </a:lnTo>
                    <a:lnTo>
                      <a:pt x="657" y="233"/>
                    </a:lnTo>
                    <a:lnTo>
                      <a:pt x="657" y="233"/>
                    </a:lnTo>
                    <a:lnTo>
                      <a:pt x="655" y="237"/>
                    </a:lnTo>
                    <a:lnTo>
                      <a:pt x="651" y="239"/>
                    </a:lnTo>
                    <a:lnTo>
                      <a:pt x="650" y="242"/>
                    </a:lnTo>
                    <a:lnTo>
                      <a:pt x="646" y="245"/>
                    </a:lnTo>
                    <a:lnTo>
                      <a:pt x="646" y="247"/>
                    </a:lnTo>
                    <a:lnTo>
                      <a:pt x="641" y="252"/>
                    </a:lnTo>
                    <a:lnTo>
                      <a:pt x="639" y="256"/>
                    </a:lnTo>
                    <a:lnTo>
                      <a:pt x="634" y="265"/>
                    </a:lnTo>
                    <a:lnTo>
                      <a:pt x="632" y="268"/>
                    </a:lnTo>
                    <a:lnTo>
                      <a:pt x="629" y="270"/>
                    </a:lnTo>
                    <a:lnTo>
                      <a:pt x="629" y="273"/>
                    </a:lnTo>
                    <a:lnTo>
                      <a:pt x="627" y="279"/>
                    </a:lnTo>
                    <a:lnTo>
                      <a:pt x="627" y="280"/>
                    </a:lnTo>
                    <a:lnTo>
                      <a:pt x="625" y="282"/>
                    </a:lnTo>
                    <a:lnTo>
                      <a:pt x="625" y="287"/>
                    </a:lnTo>
                    <a:lnTo>
                      <a:pt x="624" y="292"/>
                    </a:lnTo>
                    <a:lnTo>
                      <a:pt x="622" y="298"/>
                    </a:lnTo>
                    <a:lnTo>
                      <a:pt x="624" y="299"/>
                    </a:lnTo>
                    <a:lnTo>
                      <a:pt x="624" y="303"/>
                    </a:lnTo>
                    <a:lnTo>
                      <a:pt x="624" y="308"/>
                    </a:lnTo>
                    <a:lnTo>
                      <a:pt x="622" y="310"/>
                    </a:lnTo>
                    <a:lnTo>
                      <a:pt x="618" y="312"/>
                    </a:lnTo>
                    <a:lnTo>
                      <a:pt x="618" y="317"/>
                    </a:lnTo>
                    <a:lnTo>
                      <a:pt x="618" y="319"/>
                    </a:lnTo>
                    <a:lnTo>
                      <a:pt x="618" y="320"/>
                    </a:lnTo>
                    <a:lnTo>
                      <a:pt x="618" y="324"/>
                    </a:lnTo>
                    <a:lnTo>
                      <a:pt x="617" y="327"/>
                    </a:lnTo>
                    <a:lnTo>
                      <a:pt x="613" y="332"/>
                    </a:lnTo>
                    <a:lnTo>
                      <a:pt x="612" y="329"/>
                    </a:lnTo>
                    <a:lnTo>
                      <a:pt x="610" y="327"/>
                    </a:lnTo>
                    <a:lnTo>
                      <a:pt x="610" y="325"/>
                    </a:lnTo>
                    <a:lnTo>
                      <a:pt x="608" y="324"/>
                    </a:lnTo>
                    <a:lnTo>
                      <a:pt x="606" y="324"/>
                    </a:lnTo>
                    <a:lnTo>
                      <a:pt x="610" y="324"/>
                    </a:lnTo>
                    <a:lnTo>
                      <a:pt x="608" y="320"/>
                    </a:lnTo>
                    <a:lnTo>
                      <a:pt x="606" y="320"/>
                    </a:lnTo>
                    <a:lnTo>
                      <a:pt x="605" y="320"/>
                    </a:lnTo>
                    <a:lnTo>
                      <a:pt x="603" y="320"/>
                    </a:lnTo>
                    <a:lnTo>
                      <a:pt x="601" y="324"/>
                    </a:lnTo>
                    <a:lnTo>
                      <a:pt x="601" y="324"/>
                    </a:lnTo>
                    <a:lnTo>
                      <a:pt x="603" y="324"/>
                    </a:lnTo>
                    <a:lnTo>
                      <a:pt x="603" y="325"/>
                    </a:lnTo>
                    <a:lnTo>
                      <a:pt x="601" y="327"/>
                    </a:lnTo>
                    <a:lnTo>
                      <a:pt x="601" y="329"/>
                    </a:lnTo>
                    <a:lnTo>
                      <a:pt x="603" y="332"/>
                    </a:lnTo>
                    <a:lnTo>
                      <a:pt x="605" y="332"/>
                    </a:lnTo>
                    <a:lnTo>
                      <a:pt x="606" y="336"/>
                    </a:lnTo>
                    <a:lnTo>
                      <a:pt x="608" y="338"/>
                    </a:lnTo>
                    <a:lnTo>
                      <a:pt x="610" y="341"/>
                    </a:lnTo>
                    <a:lnTo>
                      <a:pt x="613" y="343"/>
                    </a:lnTo>
                    <a:lnTo>
                      <a:pt x="617" y="343"/>
                    </a:lnTo>
                    <a:lnTo>
                      <a:pt x="618" y="348"/>
                    </a:lnTo>
                    <a:lnTo>
                      <a:pt x="622" y="352"/>
                    </a:lnTo>
                    <a:lnTo>
                      <a:pt x="618" y="352"/>
                    </a:lnTo>
                    <a:lnTo>
                      <a:pt x="618" y="355"/>
                    </a:lnTo>
                    <a:lnTo>
                      <a:pt x="613" y="352"/>
                    </a:lnTo>
                    <a:lnTo>
                      <a:pt x="612" y="348"/>
                    </a:lnTo>
                    <a:lnTo>
                      <a:pt x="612" y="346"/>
                    </a:lnTo>
                    <a:lnTo>
                      <a:pt x="608" y="346"/>
                    </a:lnTo>
                    <a:lnTo>
                      <a:pt x="608" y="343"/>
                    </a:lnTo>
                    <a:lnTo>
                      <a:pt x="606" y="346"/>
                    </a:lnTo>
                    <a:lnTo>
                      <a:pt x="606" y="348"/>
                    </a:lnTo>
                    <a:lnTo>
                      <a:pt x="606" y="348"/>
                    </a:lnTo>
                    <a:lnTo>
                      <a:pt x="608" y="352"/>
                    </a:lnTo>
                    <a:lnTo>
                      <a:pt x="608" y="352"/>
                    </a:lnTo>
                    <a:lnTo>
                      <a:pt x="606" y="352"/>
                    </a:lnTo>
                    <a:lnTo>
                      <a:pt x="605" y="352"/>
                    </a:lnTo>
                    <a:lnTo>
                      <a:pt x="605" y="352"/>
                    </a:lnTo>
                    <a:lnTo>
                      <a:pt x="605" y="355"/>
                    </a:lnTo>
                    <a:lnTo>
                      <a:pt x="608" y="355"/>
                    </a:lnTo>
                    <a:lnTo>
                      <a:pt x="606" y="357"/>
                    </a:lnTo>
                    <a:lnTo>
                      <a:pt x="606" y="357"/>
                    </a:lnTo>
                    <a:lnTo>
                      <a:pt x="606" y="359"/>
                    </a:lnTo>
                    <a:lnTo>
                      <a:pt x="610" y="359"/>
                    </a:lnTo>
                    <a:lnTo>
                      <a:pt x="613" y="359"/>
                    </a:lnTo>
                    <a:lnTo>
                      <a:pt x="613" y="360"/>
                    </a:lnTo>
                    <a:lnTo>
                      <a:pt x="613" y="364"/>
                    </a:lnTo>
                    <a:lnTo>
                      <a:pt x="613" y="364"/>
                    </a:lnTo>
                    <a:lnTo>
                      <a:pt x="613" y="365"/>
                    </a:lnTo>
                    <a:lnTo>
                      <a:pt x="617" y="365"/>
                    </a:lnTo>
                    <a:lnTo>
                      <a:pt x="618" y="362"/>
                    </a:lnTo>
                    <a:lnTo>
                      <a:pt x="622" y="359"/>
                    </a:lnTo>
                    <a:lnTo>
                      <a:pt x="622" y="359"/>
                    </a:lnTo>
                    <a:lnTo>
                      <a:pt x="622" y="360"/>
                    </a:lnTo>
                    <a:lnTo>
                      <a:pt x="622" y="362"/>
                    </a:lnTo>
                    <a:lnTo>
                      <a:pt x="624" y="362"/>
                    </a:lnTo>
                    <a:lnTo>
                      <a:pt x="625" y="364"/>
                    </a:lnTo>
                    <a:lnTo>
                      <a:pt x="629" y="364"/>
                    </a:lnTo>
                    <a:lnTo>
                      <a:pt x="629" y="367"/>
                    </a:lnTo>
                    <a:lnTo>
                      <a:pt x="629" y="369"/>
                    </a:lnTo>
                    <a:lnTo>
                      <a:pt x="627" y="371"/>
                    </a:lnTo>
                    <a:lnTo>
                      <a:pt x="627" y="376"/>
                    </a:lnTo>
                    <a:lnTo>
                      <a:pt x="627" y="379"/>
                    </a:lnTo>
                    <a:lnTo>
                      <a:pt x="627" y="379"/>
                    </a:lnTo>
                    <a:lnTo>
                      <a:pt x="625" y="385"/>
                    </a:lnTo>
                    <a:lnTo>
                      <a:pt x="624" y="386"/>
                    </a:lnTo>
                    <a:lnTo>
                      <a:pt x="624" y="390"/>
                    </a:lnTo>
                    <a:lnTo>
                      <a:pt x="622" y="392"/>
                    </a:lnTo>
                    <a:lnTo>
                      <a:pt x="622" y="392"/>
                    </a:lnTo>
                    <a:lnTo>
                      <a:pt x="622" y="388"/>
                    </a:lnTo>
                    <a:lnTo>
                      <a:pt x="618" y="386"/>
                    </a:lnTo>
                    <a:lnTo>
                      <a:pt x="617" y="385"/>
                    </a:lnTo>
                    <a:lnTo>
                      <a:pt x="613" y="385"/>
                    </a:lnTo>
                    <a:lnTo>
                      <a:pt x="613" y="385"/>
                    </a:lnTo>
                    <a:lnTo>
                      <a:pt x="610" y="385"/>
                    </a:lnTo>
                    <a:lnTo>
                      <a:pt x="610" y="383"/>
                    </a:lnTo>
                    <a:lnTo>
                      <a:pt x="610" y="379"/>
                    </a:lnTo>
                    <a:lnTo>
                      <a:pt x="608" y="379"/>
                    </a:lnTo>
                    <a:lnTo>
                      <a:pt x="606" y="379"/>
                    </a:lnTo>
                    <a:lnTo>
                      <a:pt x="606" y="379"/>
                    </a:lnTo>
                    <a:lnTo>
                      <a:pt x="605" y="379"/>
                    </a:lnTo>
                    <a:lnTo>
                      <a:pt x="601" y="376"/>
                    </a:lnTo>
                    <a:lnTo>
                      <a:pt x="599" y="376"/>
                    </a:lnTo>
                    <a:lnTo>
                      <a:pt x="596" y="378"/>
                    </a:lnTo>
                    <a:lnTo>
                      <a:pt x="596" y="379"/>
                    </a:lnTo>
                    <a:lnTo>
                      <a:pt x="599" y="379"/>
                    </a:lnTo>
                    <a:lnTo>
                      <a:pt x="594" y="379"/>
                    </a:lnTo>
                    <a:lnTo>
                      <a:pt x="594" y="379"/>
                    </a:lnTo>
                    <a:lnTo>
                      <a:pt x="591" y="379"/>
                    </a:lnTo>
                    <a:lnTo>
                      <a:pt x="589" y="379"/>
                    </a:lnTo>
                    <a:lnTo>
                      <a:pt x="591" y="379"/>
                    </a:lnTo>
                    <a:lnTo>
                      <a:pt x="591" y="379"/>
                    </a:lnTo>
                    <a:lnTo>
                      <a:pt x="594" y="383"/>
                    </a:lnTo>
                    <a:lnTo>
                      <a:pt x="596" y="383"/>
                    </a:lnTo>
                    <a:lnTo>
                      <a:pt x="594" y="383"/>
                    </a:lnTo>
                    <a:lnTo>
                      <a:pt x="594" y="383"/>
                    </a:lnTo>
                    <a:lnTo>
                      <a:pt x="591" y="386"/>
                    </a:lnTo>
                    <a:lnTo>
                      <a:pt x="587" y="390"/>
                    </a:lnTo>
                    <a:lnTo>
                      <a:pt x="585" y="388"/>
                    </a:lnTo>
                    <a:lnTo>
                      <a:pt x="584" y="386"/>
                    </a:lnTo>
                    <a:lnTo>
                      <a:pt x="584" y="385"/>
                    </a:lnTo>
                    <a:lnTo>
                      <a:pt x="584" y="383"/>
                    </a:lnTo>
                    <a:lnTo>
                      <a:pt x="582" y="385"/>
                    </a:lnTo>
                    <a:lnTo>
                      <a:pt x="582" y="386"/>
                    </a:lnTo>
                    <a:lnTo>
                      <a:pt x="582" y="390"/>
                    </a:lnTo>
                    <a:lnTo>
                      <a:pt x="582" y="392"/>
                    </a:lnTo>
                    <a:lnTo>
                      <a:pt x="582" y="392"/>
                    </a:lnTo>
                    <a:lnTo>
                      <a:pt x="582" y="395"/>
                    </a:lnTo>
                    <a:lnTo>
                      <a:pt x="582" y="397"/>
                    </a:lnTo>
                    <a:lnTo>
                      <a:pt x="582" y="397"/>
                    </a:lnTo>
                    <a:lnTo>
                      <a:pt x="582" y="399"/>
                    </a:lnTo>
                    <a:lnTo>
                      <a:pt x="582" y="400"/>
                    </a:lnTo>
                    <a:lnTo>
                      <a:pt x="579" y="399"/>
                    </a:lnTo>
                    <a:lnTo>
                      <a:pt x="575" y="399"/>
                    </a:lnTo>
                    <a:lnTo>
                      <a:pt x="575" y="400"/>
                    </a:lnTo>
                    <a:lnTo>
                      <a:pt x="577" y="402"/>
                    </a:lnTo>
                    <a:lnTo>
                      <a:pt x="579" y="402"/>
                    </a:lnTo>
                    <a:lnTo>
                      <a:pt x="584" y="402"/>
                    </a:lnTo>
                    <a:lnTo>
                      <a:pt x="584" y="402"/>
                    </a:lnTo>
                    <a:lnTo>
                      <a:pt x="584" y="405"/>
                    </a:lnTo>
                    <a:lnTo>
                      <a:pt x="584" y="407"/>
                    </a:lnTo>
                    <a:lnTo>
                      <a:pt x="585" y="407"/>
                    </a:lnTo>
                    <a:lnTo>
                      <a:pt x="585" y="407"/>
                    </a:lnTo>
                    <a:lnTo>
                      <a:pt x="589" y="407"/>
                    </a:lnTo>
                    <a:lnTo>
                      <a:pt x="591" y="407"/>
                    </a:lnTo>
                    <a:lnTo>
                      <a:pt x="594" y="407"/>
                    </a:lnTo>
                    <a:lnTo>
                      <a:pt x="596" y="407"/>
                    </a:lnTo>
                    <a:lnTo>
                      <a:pt x="599" y="407"/>
                    </a:lnTo>
                    <a:lnTo>
                      <a:pt x="601" y="407"/>
                    </a:lnTo>
                    <a:lnTo>
                      <a:pt x="603" y="407"/>
                    </a:lnTo>
                    <a:lnTo>
                      <a:pt x="605" y="407"/>
                    </a:lnTo>
                    <a:lnTo>
                      <a:pt x="605" y="411"/>
                    </a:lnTo>
                    <a:lnTo>
                      <a:pt x="605" y="412"/>
                    </a:lnTo>
                    <a:lnTo>
                      <a:pt x="605" y="414"/>
                    </a:lnTo>
                    <a:lnTo>
                      <a:pt x="605" y="416"/>
                    </a:lnTo>
                    <a:lnTo>
                      <a:pt x="603" y="416"/>
                    </a:lnTo>
                    <a:lnTo>
                      <a:pt x="601" y="416"/>
                    </a:lnTo>
                    <a:lnTo>
                      <a:pt x="599" y="414"/>
                    </a:lnTo>
                    <a:lnTo>
                      <a:pt x="596" y="416"/>
                    </a:lnTo>
                    <a:lnTo>
                      <a:pt x="594" y="416"/>
                    </a:lnTo>
                    <a:lnTo>
                      <a:pt x="594" y="414"/>
                    </a:lnTo>
                    <a:lnTo>
                      <a:pt x="589" y="416"/>
                    </a:lnTo>
                    <a:lnTo>
                      <a:pt x="585" y="416"/>
                    </a:lnTo>
                    <a:lnTo>
                      <a:pt x="584" y="416"/>
                    </a:lnTo>
                    <a:lnTo>
                      <a:pt x="582" y="414"/>
                    </a:lnTo>
                    <a:lnTo>
                      <a:pt x="582" y="416"/>
                    </a:lnTo>
                    <a:lnTo>
                      <a:pt x="582" y="418"/>
                    </a:lnTo>
                    <a:lnTo>
                      <a:pt x="584" y="418"/>
                    </a:lnTo>
                    <a:lnTo>
                      <a:pt x="585" y="418"/>
                    </a:lnTo>
                    <a:lnTo>
                      <a:pt x="589" y="418"/>
                    </a:lnTo>
                    <a:lnTo>
                      <a:pt x="594" y="418"/>
                    </a:lnTo>
                    <a:lnTo>
                      <a:pt x="594" y="419"/>
                    </a:lnTo>
                    <a:lnTo>
                      <a:pt x="596" y="421"/>
                    </a:lnTo>
                    <a:lnTo>
                      <a:pt x="599" y="421"/>
                    </a:lnTo>
                    <a:lnTo>
                      <a:pt x="601" y="423"/>
                    </a:lnTo>
                    <a:lnTo>
                      <a:pt x="603" y="425"/>
                    </a:lnTo>
                    <a:lnTo>
                      <a:pt x="605" y="426"/>
                    </a:lnTo>
                    <a:lnTo>
                      <a:pt x="608" y="430"/>
                    </a:lnTo>
                    <a:lnTo>
                      <a:pt x="608" y="430"/>
                    </a:lnTo>
                    <a:lnTo>
                      <a:pt x="608" y="430"/>
                    </a:lnTo>
                    <a:lnTo>
                      <a:pt x="605" y="430"/>
                    </a:lnTo>
                    <a:lnTo>
                      <a:pt x="605" y="430"/>
                    </a:lnTo>
                    <a:lnTo>
                      <a:pt x="605" y="430"/>
                    </a:lnTo>
                    <a:lnTo>
                      <a:pt x="603" y="433"/>
                    </a:lnTo>
                    <a:lnTo>
                      <a:pt x="605" y="435"/>
                    </a:lnTo>
                    <a:lnTo>
                      <a:pt x="605" y="439"/>
                    </a:lnTo>
                    <a:lnTo>
                      <a:pt x="605" y="442"/>
                    </a:lnTo>
                    <a:lnTo>
                      <a:pt x="605" y="444"/>
                    </a:lnTo>
                    <a:lnTo>
                      <a:pt x="605" y="445"/>
                    </a:lnTo>
                    <a:lnTo>
                      <a:pt x="605" y="447"/>
                    </a:lnTo>
                    <a:lnTo>
                      <a:pt x="601" y="452"/>
                    </a:lnTo>
                    <a:lnTo>
                      <a:pt x="599" y="456"/>
                    </a:lnTo>
                    <a:lnTo>
                      <a:pt x="599" y="456"/>
                    </a:lnTo>
                    <a:lnTo>
                      <a:pt x="596" y="454"/>
                    </a:lnTo>
                    <a:lnTo>
                      <a:pt x="594" y="451"/>
                    </a:lnTo>
                    <a:lnTo>
                      <a:pt x="599" y="449"/>
                    </a:lnTo>
                    <a:lnTo>
                      <a:pt x="596" y="447"/>
                    </a:lnTo>
                    <a:lnTo>
                      <a:pt x="594" y="447"/>
                    </a:lnTo>
                    <a:lnTo>
                      <a:pt x="594" y="447"/>
                    </a:lnTo>
                    <a:lnTo>
                      <a:pt x="591" y="447"/>
                    </a:lnTo>
                    <a:lnTo>
                      <a:pt x="589" y="442"/>
                    </a:lnTo>
                    <a:lnTo>
                      <a:pt x="585" y="442"/>
                    </a:lnTo>
                    <a:lnTo>
                      <a:pt x="582" y="439"/>
                    </a:lnTo>
                    <a:lnTo>
                      <a:pt x="582" y="435"/>
                    </a:lnTo>
                    <a:lnTo>
                      <a:pt x="580" y="433"/>
                    </a:lnTo>
                    <a:lnTo>
                      <a:pt x="577" y="430"/>
                    </a:lnTo>
                    <a:lnTo>
                      <a:pt x="575" y="428"/>
                    </a:lnTo>
                    <a:lnTo>
                      <a:pt x="573" y="428"/>
                    </a:lnTo>
                    <a:lnTo>
                      <a:pt x="573" y="430"/>
                    </a:lnTo>
                    <a:lnTo>
                      <a:pt x="575" y="430"/>
                    </a:lnTo>
                    <a:lnTo>
                      <a:pt x="579" y="433"/>
                    </a:lnTo>
                    <a:lnTo>
                      <a:pt x="579" y="435"/>
                    </a:lnTo>
                    <a:lnTo>
                      <a:pt x="577" y="435"/>
                    </a:lnTo>
                    <a:lnTo>
                      <a:pt x="573" y="435"/>
                    </a:lnTo>
                    <a:lnTo>
                      <a:pt x="572" y="433"/>
                    </a:lnTo>
                    <a:lnTo>
                      <a:pt x="568" y="430"/>
                    </a:lnTo>
                    <a:lnTo>
                      <a:pt x="568" y="430"/>
                    </a:lnTo>
                    <a:lnTo>
                      <a:pt x="568" y="430"/>
                    </a:lnTo>
                    <a:lnTo>
                      <a:pt x="568" y="433"/>
                    </a:lnTo>
                    <a:lnTo>
                      <a:pt x="572" y="439"/>
                    </a:lnTo>
                    <a:lnTo>
                      <a:pt x="575" y="439"/>
                    </a:lnTo>
                    <a:lnTo>
                      <a:pt x="580" y="439"/>
                    </a:lnTo>
                    <a:lnTo>
                      <a:pt x="585" y="442"/>
                    </a:lnTo>
                    <a:lnTo>
                      <a:pt x="591" y="449"/>
                    </a:lnTo>
                    <a:lnTo>
                      <a:pt x="591" y="451"/>
                    </a:lnTo>
                    <a:lnTo>
                      <a:pt x="591" y="452"/>
                    </a:lnTo>
                    <a:lnTo>
                      <a:pt x="591" y="452"/>
                    </a:lnTo>
                    <a:lnTo>
                      <a:pt x="587" y="451"/>
                    </a:lnTo>
                    <a:lnTo>
                      <a:pt x="585" y="451"/>
                    </a:lnTo>
                    <a:lnTo>
                      <a:pt x="582" y="452"/>
                    </a:lnTo>
                    <a:lnTo>
                      <a:pt x="579" y="456"/>
                    </a:lnTo>
                    <a:lnTo>
                      <a:pt x="577" y="456"/>
                    </a:lnTo>
                    <a:lnTo>
                      <a:pt x="575" y="454"/>
                    </a:lnTo>
                    <a:lnTo>
                      <a:pt x="573" y="452"/>
                    </a:lnTo>
                    <a:lnTo>
                      <a:pt x="573" y="451"/>
                    </a:lnTo>
                    <a:lnTo>
                      <a:pt x="573" y="449"/>
                    </a:lnTo>
                    <a:lnTo>
                      <a:pt x="572" y="447"/>
                    </a:lnTo>
                    <a:lnTo>
                      <a:pt x="572" y="451"/>
                    </a:lnTo>
                    <a:lnTo>
                      <a:pt x="572" y="452"/>
                    </a:lnTo>
                    <a:lnTo>
                      <a:pt x="573" y="456"/>
                    </a:lnTo>
                    <a:lnTo>
                      <a:pt x="573" y="458"/>
                    </a:lnTo>
                    <a:lnTo>
                      <a:pt x="577" y="458"/>
                    </a:lnTo>
                    <a:lnTo>
                      <a:pt x="580" y="458"/>
                    </a:lnTo>
                    <a:lnTo>
                      <a:pt x="584" y="454"/>
                    </a:lnTo>
                    <a:lnTo>
                      <a:pt x="585" y="454"/>
                    </a:lnTo>
                    <a:lnTo>
                      <a:pt x="589" y="456"/>
                    </a:lnTo>
                    <a:lnTo>
                      <a:pt x="589" y="458"/>
                    </a:lnTo>
                    <a:lnTo>
                      <a:pt x="589" y="459"/>
                    </a:lnTo>
                    <a:lnTo>
                      <a:pt x="587" y="465"/>
                    </a:lnTo>
                    <a:lnTo>
                      <a:pt x="587" y="466"/>
                    </a:lnTo>
                    <a:lnTo>
                      <a:pt x="585" y="466"/>
                    </a:lnTo>
                    <a:lnTo>
                      <a:pt x="585" y="466"/>
                    </a:lnTo>
                    <a:lnTo>
                      <a:pt x="587" y="470"/>
                    </a:lnTo>
                    <a:lnTo>
                      <a:pt x="589" y="470"/>
                    </a:lnTo>
                    <a:lnTo>
                      <a:pt x="591" y="470"/>
                    </a:lnTo>
                    <a:lnTo>
                      <a:pt x="594" y="472"/>
                    </a:lnTo>
                    <a:lnTo>
                      <a:pt x="599" y="473"/>
                    </a:lnTo>
                    <a:lnTo>
                      <a:pt x="599" y="472"/>
                    </a:lnTo>
                    <a:lnTo>
                      <a:pt x="601" y="472"/>
                    </a:lnTo>
                    <a:lnTo>
                      <a:pt x="605" y="472"/>
                    </a:lnTo>
                    <a:lnTo>
                      <a:pt x="605" y="473"/>
                    </a:lnTo>
                    <a:lnTo>
                      <a:pt x="603" y="475"/>
                    </a:lnTo>
                    <a:lnTo>
                      <a:pt x="603" y="477"/>
                    </a:lnTo>
                    <a:lnTo>
                      <a:pt x="605" y="480"/>
                    </a:lnTo>
                    <a:lnTo>
                      <a:pt x="605" y="482"/>
                    </a:lnTo>
                    <a:lnTo>
                      <a:pt x="601" y="487"/>
                    </a:lnTo>
                    <a:lnTo>
                      <a:pt x="596" y="489"/>
                    </a:lnTo>
                    <a:lnTo>
                      <a:pt x="594" y="489"/>
                    </a:lnTo>
                    <a:lnTo>
                      <a:pt x="594" y="487"/>
                    </a:lnTo>
                    <a:lnTo>
                      <a:pt x="594" y="485"/>
                    </a:lnTo>
                    <a:lnTo>
                      <a:pt x="591" y="484"/>
                    </a:lnTo>
                    <a:lnTo>
                      <a:pt x="591" y="480"/>
                    </a:lnTo>
                    <a:lnTo>
                      <a:pt x="589" y="477"/>
                    </a:lnTo>
                    <a:lnTo>
                      <a:pt x="585" y="477"/>
                    </a:lnTo>
                    <a:lnTo>
                      <a:pt x="584" y="475"/>
                    </a:lnTo>
                    <a:lnTo>
                      <a:pt x="580" y="473"/>
                    </a:lnTo>
                    <a:lnTo>
                      <a:pt x="579" y="475"/>
                    </a:lnTo>
                    <a:lnTo>
                      <a:pt x="577" y="475"/>
                    </a:lnTo>
                    <a:lnTo>
                      <a:pt x="575" y="475"/>
                    </a:lnTo>
                    <a:lnTo>
                      <a:pt x="573" y="472"/>
                    </a:lnTo>
                    <a:lnTo>
                      <a:pt x="572" y="470"/>
                    </a:lnTo>
                    <a:lnTo>
                      <a:pt x="572" y="470"/>
                    </a:lnTo>
                    <a:lnTo>
                      <a:pt x="572" y="472"/>
                    </a:lnTo>
                    <a:lnTo>
                      <a:pt x="572" y="473"/>
                    </a:lnTo>
                    <a:lnTo>
                      <a:pt x="572" y="477"/>
                    </a:lnTo>
                    <a:lnTo>
                      <a:pt x="572" y="480"/>
                    </a:lnTo>
                    <a:lnTo>
                      <a:pt x="568" y="482"/>
                    </a:lnTo>
                    <a:lnTo>
                      <a:pt x="568" y="482"/>
                    </a:lnTo>
                    <a:lnTo>
                      <a:pt x="566" y="482"/>
                    </a:lnTo>
                    <a:lnTo>
                      <a:pt x="568" y="482"/>
                    </a:lnTo>
                    <a:lnTo>
                      <a:pt x="568" y="484"/>
                    </a:lnTo>
                    <a:lnTo>
                      <a:pt x="568" y="485"/>
                    </a:lnTo>
                    <a:lnTo>
                      <a:pt x="566" y="489"/>
                    </a:lnTo>
                    <a:lnTo>
                      <a:pt x="565" y="489"/>
                    </a:lnTo>
                    <a:lnTo>
                      <a:pt x="565" y="492"/>
                    </a:lnTo>
                    <a:lnTo>
                      <a:pt x="565" y="492"/>
                    </a:lnTo>
                    <a:lnTo>
                      <a:pt x="566" y="492"/>
                    </a:lnTo>
                    <a:lnTo>
                      <a:pt x="568" y="498"/>
                    </a:lnTo>
                    <a:lnTo>
                      <a:pt x="568" y="498"/>
                    </a:lnTo>
                    <a:lnTo>
                      <a:pt x="572" y="501"/>
                    </a:lnTo>
                    <a:lnTo>
                      <a:pt x="568" y="505"/>
                    </a:lnTo>
                    <a:lnTo>
                      <a:pt x="568" y="506"/>
                    </a:lnTo>
                    <a:lnTo>
                      <a:pt x="572" y="505"/>
                    </a:lnTo>
                    <a:lnTo>
                      <a:pt x="572" y="501"/>
                    </a:lnTo>
                    <a:lnTo>
                      <a:pt x="572" y="499"/>
                    </a:lnTo>
                    <a:lnTo>
                      <a:pt x="572" y="498"/>
                    </a:lnTo>
                    <a:lnTo>
                      <a:pt x="572" y="494"/>
                    </a:lnTo>
                    <a:lnTo>
                      <a:pt x="572" y="492"/>
                    </a:lnTo>
                    <a:lnTo>
                      <a:pt x="572" y="492"/>
                    </a:lnTo>
                    <a:lnTo>
                      <a:pt x="573" y="494"/>
                    </a:lnTo>
                    <a:lnTo>
                      <a:pt x="575" y="498"/>
                    </a:lnTo>
                    <a:lnTo>
                      <a:pt x="577" y="498"/>
                    </a:lnTo>
                    <a:lnTo>
                      <a:pt x="579" y="501"/>
                    </a:lnTo>
                    <a:lnTo>
                      <a:pt x="580" y="499"/>
                    </a:lnTo>
                    <a:lnTo>
                      <a:pt x="580" y="499"/>
                    </a:lnTo>
                    <a:lnTo>
                      <a:pt x="582" y="501"/>
                    </a:lnTo>
                    <a:lnTo>
                      <a:pt x="584" y="499"/>
                    </a:lnTo>
                    <a:lnTo>
                      <a:pt x="585" y="498"/>
                    </a:lnTo>
                    <a:lnTo>
                      <a:pt x="589" y="499"/>
                    </a:lnTo>
                    <a:lnTo>
                      <a:pt x="589" y="501"/>
                    </a:lnTo>
                    <a:lnTo>
                      <a:pt x="589" y="503"/>
                    </a:lnTo>
                    <a:lnTo>
                      <a:pt x="587" y="506"/>
                    </a:lnTo>
                    <a:lnTo>
                      <a:pt x="585" y="510"/>
                    </a:lnTo>
                    <a:lnTo>
                      <a:pt x="585" y="513"/>
                    </a:lnTo>
                    <a:lnTo>
                      <a:pt x="585" y="517"/>
                    </a:lnTo>
                    <a:lnTo>
                      <a:pt x="584" y="517"/>
                    </a:lnTo>
                    <a:lnTo>
                      <a:pt x="580" y="517"/>
                    </a:lnTo>
                    <a:lnTo>
                      <a:pt x="577" y="517"/>
                    </a:lnTo>
                    <a:lnTo>
                      <a:pt x="575" y="517"/>
                    </a:lnTo>
                    <a:lnTo>
                      <a:pt x="573" y="517"/>
                    </a:lnTo>
                    <a:lnTo>
                      <a:pt x="572" y="517"/>
                    </a:lnTo>
                    <a:lnTo>
                      <a:pt x="568" y="517"/>
                    </a:lnTo>
                    <a:lnTo>
                      <a:pt x="568" y="520"/>
                    </a:lnTo>
                    <a:lnTo>
                      <a:pt x="568" y="520"/>
                    </a:lnTo>
                    <a:lnTo>
                      <a:pt x="566" y="520"/>
                    </a:lnTo>
                    <a:lnTo>
                      <a:pt x="565" y="520"/>
                    </a:lnTo>
                    <a:lnTo>
                      <a:pt x="563" y="525"/>
                    </a:lnTo>
                    <a:lnTo>
                      <a:pt x="563" y="525"/>
                    </a:lnTo>
                    <a:lnTo>
                      <a:pt x="561" y="525"/>
                    </a:lnTo>
                    <a:lnTo>
                      <a:pt x="559" y="525"/>
                    </a:lnTo>
                    <a:lnTo>
                      <a:pt x="556" y="524"/>
                    </a:lnTo>
                    <a:lnTo>
                      <a:pt x="551" y="520"/>
                    </a:lnTo>
                    <a:lnTo>
                      <a:pt x="549" y="517"/>
                    </a:lnTo>
                    <a:lnTo>
                      <a:pt x="542" y="512"/>
                    </a:lnTo>
                    <a:lnTo>
                      <a:pt x="542" y="508"/>
                    </a:lnTo>
                    <a:lnTo>
                      <a:pt x="542" y="506"/>
                    </a:lnTo>
                    <a:lnTo>
                      <a:pt x="542" y="506"/>
                    </a:lnTo>
                    <a:lnTo>
                      <a:pt x="544" y="506"/>
                    </a:lnTo>
                    <a:lnTo>
                      <a:pt x="546" y="506"/>
                    </a:lnTo>
                    <a:lnTo>
                      <a:pt x="546" y="508"/>
                    </a:lnTo>
                    <a:lnTo>
                      <a:pt x="551" y="510"/>
                    </a:lnTo>
                    <a:lnTo>
                      <a:pt x="554" y="513"/>
                    </a:lnTo>
                    <a:lnTo>
                      <a:pt x="556" y="513"/>
                    </a:lnTo>
                    <a:lnTo>
                      <a:pt x="561" y="512"/>
                    </a:lnTo>
                    <a:lnTo>
                      <a:pt x="561" y="510"/>
                    </a:lnTo>
                    <a:lnTo>
                      <a:pt x="559" y="510"/>
                    </a:lnTo>
                    <a:lnTo>
                      <a:pt x="558" y="510"/>
                    </a:lnTo>
                    <a:lnTo>
                      <a:pt x="556" y="510"/>
                    </a:lnTo>
                    <a:lnTo>
                      <a:pt x="554" y="510"/>
                    </a:lnTo>
                    <a:lnTo>
                      <a:pt x="549" y="506"/>
                    </a:lnTo>
                    <a:lnTo>
                      <a:pt x="544" y="503"/>
                    </a:lnTo>
                    <a:lnTo>
                      <a:pt x="542" y="503"/>
                    </a:lnTo>
                    <a:lnTo>
                      <a:pt x="542" y="501"/>
                    </a:lnTo>
                    <a:lnTo>
                      <a:pt x="542" y="499"/>
                    </a:lnTo>
                    <a:lnTo>
                      <a:pt x="540" y="499"/>
                    </a:lnTo>
                    <a:lnTo>
                      <a:pt x="539" y="499"/>
                    </a:lnTo>
                    <a:lnTo>
                      <a:pt x="537" y="501"/>
                    </a:lnTo>
                    <a:lnTo>
                      <a:pt x="537" y="505"/>
                    </a:lnTo>
                    <a:lnTo>
                      <a:pt x="537" y="510"/>
                    </a:lnTo>
                    <a:lnTo>
                      <a:pt x="537" y="512"/>
                    </a:lnTo>
                    <a:lnTo>
                      <a:pt x="535" y="513"/>
                    </a:lnTo>
                    <a:lnTo>
                      <a:pt x="535" y="513"/>
                    </a:lnTo>
                    <a:lnTo>
                      <a:pt x="528" y="506"/>
                    </a:lnTo>
                    <a:lnTo>
                      <a:pt x="526" y="499"/>
                    </a:lnTo>
                    <a:lnTo>
                      <a:pt x="526" y="498"/>
                    </a:lnTo>
                    <a:lnTo>
                      <a:pt x="523" y="498"/>
                    </a:lnTo>
                    <a:lnTo>
                      <a:pt x="523" y="494"/>
                    </a:lnTo>
                    <a:lnTo>
                      <a:pt x="523" y="494"/>
                    </a:lnTo>
                    <a:lnTo>
                      <a:pt x="523" y="498"/>
                    </a:lnTo>
                    <a:lnTo>
                      <a:pt x="523" y="498"/>
                    </a:lnTo>
                    <a:lnTo>
                      <a:pt x="523" y="499"/>
                    </a:lnTo>
                    <a:lnTo>
                      <a:pt x="526" y="506"/>
                    </a:lnTo>
                    <a:lnTo>
                      <a:pt x="528" y="508"/>
                    </a:lnTo>
                    <a:lnTo>
                      <a:pt x="530" y="510"/>
                    </a:lnTo>
                    <a:lnTo>
                      <a:pt x="530" y="512"/>
                    </a:lnTo>
                    <a:lnTo>
                      <a:pt x="530" y="513"/>
                    </a:lnTo>
                    <a:lnTo>
                      <a:pt x="528" y="513"/>
                    </a:lnTo>
                    <a:lnTo>
                      <a:pt x="526" y="515"/>
                    </a:lnTo>
                    <a:lnTo>
                      <a:pt x="523" y="517"/>
                    </a:lnTo>
                    <a:lnTo>
                      <a:pt x="523" y="517"/>
                    </a:lnTo>
                    <a:lnTo>
                      <a:pt x="521" y="517"/>
                    </a:lnTo>
                    <a:lnTo>
                      <a:pt x="519" y="520"/>
                    </a:lnTo>
                    <a:lnTo>
                      <a:pt x="514" y="520"/>
                    </a:lnTo>
                    <a:lnTo>
                      <a:pt x="512" y="520"/>
                    </a:lnTo>
                    <a:lnTo>
                      <a:pt x="511" y="517"/>
                    </a:lnTo>
                    <a:lnTo>
                      <a:pt x="509" y="517"/>
                    </a:lnTo>
                    <a:lnTo>
                      <a:pt x="507" y="517"/>
                    </a:lnTo>
                    <a:lnTo>
                      <a:pt x="507" y="517"/>
                    </a:lnTo>
                    <a:lnTo>
                      <a:pt x="504" y="513"/>
                    </a:lnTo>
                    <a:lnTo>
                      <a:pt x="500" y="512"/>
                    </a:lnTo>
                    <a:lnTo>
                      <a:pt x="500" y="510"/>
                    </a:lnTo>
                    <a:lnTo>
                      <a:pt x="500" y="508"/>
                    </a:lnTo>
                    <a:lnTo>
                      <a:pt x="500" y="508"/>
                    </a:lnTo>
                    <a:lnTo>
                      <a:pt x="500" y="508"/>
                    </a:lnTo>
                    <a:lnTo>
                      <a:pt x="500" y="512"/>
                    </a:lnTo>
                    <a:lnTo>
                      <a:pt x="500" y="513"/>
                    </a:lnTo>
                    <a:lnTo>
                      <a:pt x="504" y="515"/>
                    </a:lnTo>
                    <a:lnTo>
                      <a:pt x="506" y="517"/>
                    </a:lnTo>
                    <a:lnTo>
                      <a:pt x="507" y="520"/>
                    </a:lnTo>
                    <a:lnTo>
                      <a:pt x="507" y="520"/>
                    </a:lnTo>
                    <a:lnTo>
                      <a:pt x="506" y="524"/>
                    </a:lnTo>
                    <a:lnTo>
                      <a:pt x="500" y="524"/>
                    </a:lnTo>
                    <a:lnTo>
                      <a:pt x="497" y="520"/>
                    </a:lnTo>
                    <a:lnTo>
                      <a:pt x="495" y="524"/>
                    </a:lnTo>
                    <a:lnTo>
                      <a:pt x="492" y="525"/>
                    </a:lnTo>
                    <a:lnTo>
                      <a:pt x="492" y="525"/>
                    </a:lnTo>
                    <a:lnTo>
                      <a:pt x="495" y="525"/>
                    </a:lnTo>
                    <a:lnTo>
                      <a:pt x="497" y="529"/>
                    </a:lnTo>
                    <a:lnTo>
                      <a:pt x="497" y="529"/>
                    </a:lnTo>
                    <a:lnTo>
                      <a:pt x="497" y="525"/>
                    </a:lnTo>
                    <a:lnTo>
                      <a:pt x="497" y="525"/>
                    </a:lnTo>
                    <a:lnTo>
                      <a:pt x="500" y="525"/>
                    </a:lnTo>
                    <a:lnTo>
                      <a:pt x="500" y="525"/>
                    </a:lnTo>
                    <a:lnTo>
                      <a:pt x="504" y="525"/>
                    </a:lnTo>
                    <a:lnTo>
                      <a:pt x="504" y="525"/>
                    </a:lnTo>
                    <a:lnTo>
                      <a:pt x="506" y="525"/>
                    </a:lnTo>
                    <a:lnTo>
                      <a:pt x="507" y="525"/>
                    </a:lnTo>
                    <a:lnTo>
                      <a:pt x="509" y="524"/>
                    </a:lnTo>
                    <a:lnTo>
                      <a:pt x="511" y="524"/>
                    </a:lnTo>
                    <a:lnTo>
                      <a:pt x="514" y="524"/>
                    </a:lnTo>
                    <a:lnTo>
                      <a:pt x="518" y="524"/>
                    </a:lnTo>
                    <a:lnTo>
                      <a:pt x="519" y="525"/>
                    </a:lnTo>
                    <a:lnTo>
                      <a:pt x="521" y="525"/>
                    </a:lnTo>
                    <a:lnTo>
                      <a:pt x="523" y="525"/>
                    </a:lnTo>
                    <a:lnTo>
                      <a:pt x="526" y="529"/>
                    </a:lnTo>
                    <a:lnTo>
                      <a:pt x="526" y="529"/>
                    </a:lnTo>
                    <a:lnTo>
                      <a:pt x="526" y="531"/>
                    </a:lnTo>
                    <a:lnTo>
                      <a:pt x="526" y="532"/>
                    </a:lnTo>
                    <a:lnTo>
                      <a:pt x="523" y="534"/>
                    </a:lnTo>
                    <a:lnTo>
                      <a:pt x="521" y="534"/>
                    </a:lnTo>
                    <a:lnTo>
                      <a:pt x="518" y="534"/>
                    </a:lnTo>
                    <a:lnTo>
                      <a:pt x="514" y="538"/>
                    </a:lnTo>
                    <a:lnTo>
                      <a:pt x="512" y="538"/>
                    </a:lnTo>
                    <a:lnTo>
                      <a:pt x="511" y="538"/>
                    </a:lnTo>
                    <a:lnTo>
                      <a:pt x="507" y="534"/>
                    </a:lnTo>
                    <a:lnTo>
                      <a:pt x="506" y="532"/>
                    </a:lnTo>
                    <a:lnTo>
                      <a:pt x="504" y="534"/>
                    </a:lnTo>
                    <a:lnTo>
                      <a:pt x="504" y="534"/>
                    </a:lnTo>
                    <a:lnTo>
                      <a:pt x="500" y="536"/>
                    </a:lnTo>
                    <a:lnTo>
                      <a:pt x="500" y="534"/>
                    </a:lnTo>
                    <a:lnTo>
                      <a:pt x="497" y="534"/>
                    </a:lnTo>
                    <a:lnTo>
                      <a:pt x="497" y="536"/>
                    </a:lnTo>
                    <a:lnTo>
                      <a:pt x="500" y="536"/>
                    </a:lnTo>
                    <a:lnTo>
                      <a:pt x="504" y="536"/>
                    </a:lnTo>
                    <a:lnTo>
                      <a:pt x="504" y="536"/>
                    </a:lnTo>
                    <a:lnTo>
                      <a:pt x="506" y="536"/>
                    </a:lnTo>
                    <a:lnTo>
                      <a:pt x="507" y="538"/>
                    </a:lnTo>
                    <a:lnTo>
                      <a:pt x="506" y="539"/>
                    </a:lnTo>
                    <a:lnTo>
                      <a:pt x="504" y="539"/>
                    </a:lnTo>
                    <a:lnTo>
                      <a:pt x="500" y="541"/>
                    </a:lnTo>
                    <a:lnTo>
                      <a:pt x="500" y="543"/>
                    </a:lnTo>
                    <a:lnTo>
                      <a:pt x="500" y="543"/>
                    </a:lnTo>
                    <a:lnTo>
                      <a:pt x="504" y="541"/>
                    </a:lnTo>
                    <a:lnTo>
                      <a:pt x="506" y="541"/>
                    </a:lnTo>
                    <a:lnTo>
                      <a:pt x="507" y="541"/>
                    </a:lnTo>
                    <a:lnTo>
                      <a:pt x="509" y="541"/>
                    </a:lnTo>
                    <a:lnTo>
                      <a:pt x="509" y="545"/>
                    </a:lnTo>
                    <a:lnTo>
                      <a:pt x="509" y="545"/>
                    </a:lnTo>
                    <a:lnTo>
                      <a:pt x="511" y="541"/>
                    </a:lnTo>
                    <a:lnTo>
                      <a:pt x="514" y="541"/>
                    </a:lnTo>
                    <a:lnTo>
                      <a:pt x="514" y="541"/>
                    </a:lnTo>
                    <a:lnTo>
                      <a:pt x="518" y="538"/>
                    </a:lnTo>
                    <a:lnTo>
                      <a:pt x="519" y="538"/>
                    </a:lnTo>
                    <a:lnTo>
                      <a:pt x="521" y="539"/>
                    </a:lnTo>
                    <a:lnTo>
                      <a:pt x="526" y="543"/>
                    </a:lnTo>
                    <a:lnTo>
                      <a:pt x="526" y="543"/>
                    </a:lnTo>
                    <a:lnTo>
                      <a:pt x="526" y="543"/>
                    </a:lnTo>
                    <a:lnTo>
                      <a:pt x="526" y="545"/>
                    </a:lnTo>
                    <a:lnTo>
                      <a:pt x="526" y="552"/>
                    </a:lnTo>
                    <a:lnTo>
                      <a:pt x="526" y="552"/>
                    </a:lnTo>
                    <a:lnTo>
                      <a:pt x="523" y="552"/>
                    </a:lnTo>
                    <a:lnTo>
                      <a:pt x="519" y="552"/>
                    </a:lnTo>
                    <a:lnTo>
                      <a:pt x="518" y="552"/>
                    </a:lnTo>
                    <a:lnTo>
                      <a:pt x="511" y="552"/>
                    </a:lnTo>
                    <a:lnTo>
                      <a:pt x="509" y="552"/>
                    </a:lnTo>
                    <a:lnTo>
                      <a:pt x="507" y="552"/>
                    </a:lnTo>
                    <a:lnTo>
                      <a:pt x="509" y="553"/>
                    </a:lnTo>
                    <a:lnTo>
                      <a:pt x="511" y="552"/>
                    </a:lnTo>
                    <a:lnTo>
                      <a:pt x="514" y="552"/>
                    </a:lnTo>
                    <a:lnTo>
                      <a:pt x="519" y="553"/>
                    </a:lnTo>
                    <a:lnTo>
                      <a:pt x="521" y="557"/>
                    </a:lnTo>
                    <a:lnTo>
                      <a:pt x="521" y="557"/>
                    </a:lnTo>
                    <a:lnTo>
                      <a:pt x="523" y="557"/>
                    </a:lnTo>
                    <a:lnTo>
                      <a:pt x="526" y="553"/>
                    </a:lnTo>
                    <a:lnTo>
                      <a:pt x="528" y="553"/>
                    </a:lnTo>
                    <a:lnTo>
                      <a:pt x="532" y="557"/>
                    </a:lnTo>
                    <a:lnTo>
                      <a:pt x="532" y="557"/>
                    </a:lnTo>
                    <a:lnTo>
                      <a:pt x="539" y="560"/>
                    </a:lnTo>
                    <a:lnTo>
                      <a:pt x="539" y="562"/>
                    </a:lnTo>
                    <a:lnTo>
                      <a:pt x="539" y="564"/>
                    </a:lnTo>
                    <a:lnTo>
                      <a:pt x="540" y="564"/>
                    </a:lnTo>
                    <a:lnTo>
                      <a:pt x="542" y="565"/>
                    </a:lnTo>
                    <a:lnTo>
                      <a:pt x="544" y="565"/>
                    </a:lnTo>
                    <a:lnTo>
                      <a:pt x="546" y="567"/>
                    </a:lnTo>
                    <a:lnTo>
                      <a:pt x="546" y="569"/>
                    </a:lnTo>
                    <a:lnTo>
                      <a:pt x="549" y="571"/>
                    </a:lnTo>
                    <a:lnTo>
                      <a:pt x="549" y="572"/>
                    </a:lnTo>
                    <a:lnTo>
                      <a:pt x="549" y="572"/>
                    </a:lnTo>
                    <a:lnTo>
                      <a:pt x="551" y="574"/>
                    </a:lnTo>
                    <a:lnTo>
                      <a:pt x="552" y="576"/>
                    </a:lnTo>
                    <a:lnTo>
                      <a:pt x="552" y="576"/>
                    </a:lnTo>
                    <a:lnTo>
                      <a:pt x="551" y="579"/>
                    </a:lnTo>
                    <a:lnTo>
                      <a:pt x="549" y="579"/>
                    </a:lnTo>
                    <a:lnTo>
                      <a:pt x="549" y="581"/>
                    </a:lnTo>
                    <a:lnTo>
                      <a:pt x="549" y="585"/>
                    </a:lnTo>
                    <a:lnTo>
                      <a:pt x="549" y="585"/>
                    </a:lnTo>
                    <a:lnTo>
                      <a:pt x="549" y="585"/>
                    </a:lnTo>
                    <a:lnTo>
                      <a:pt x="552" y="579"/>
                    </a:lnTo>
                    <a:lnTo>
                      <a:pt x="554" y="579"/>
                    </a:lnTo>
                    <a:lnTo>
                      <a:pt x="554" y="579"/>
                    </a:lnTo>
                    <a:lnTo>
                      <a:pt x="554" y="581"/>
                    </a:lnTo>
                    <a:lnTo>
                      <a:pt x="552" y="585"/>
                    </a:lnTo>
                    <a:lnTo>
                      <a:pt x="554" y="585"/>
                    </a:lnTo>
                    <a:lnTo>
                      <a:pt x="554" y="581"/>
                    </a:lnTo>
                    <a:lnTo>
                      <a:pt x="556" y="581"/>
                    </a:lnTo>
                    <a:lnTo>
                      <a:pt x="558" y="581"/>
                    </a:lnTo>
                    <a:lnTo>
                      <a:pt x="559" y="585"/>
                    </a:lnTo>
                    <a:lnTo>
                      <a:pt x="559" y="585"/>
                    </a:lnTo>
                    <a:lnTo>
                      <a:pt x="556" y="586"/>
                    </a:lnTo>
                    <a:lnTo>
                      <a:pt x="552" y="588"/>
                    </a:lnTo>
                    <a:lnTo>
                      <a:pt x="552" y="592"/>
                    </a:lnTo>
                    <a:lnTo>
                      <a:pt x="552" y="593"/>
                    </a:lnTo>
                    <a:lnTo>
                      <a:pt x="554" y="595"/>
                    </a:lnTo>
                    <a:lnTo>
                      <a:pt x="552" y="597"/>
                    </a:lnTo>
                    <a:lnTo>
                      <a:pt x="552" y="600"/>
                    </a:lnTo>
                    <a:lnTo>
                      <a:pt x="552" y="602"/>
                    </a:lnTo>
                    <a:lnTo>
                      <a:pt x="554" y="600"/>
                    </a:lnTo>
                    <a:lnTo>
                      <a:pt x="554" y="597"/>
                    </a:lnTo>
                    <a:lnTo>
                      <a:pt x="558" y="592"/>
                    </a:lnTo>
                    <a:lnTo>
                      <a:pt x="559" y="592"/>
                    </a:lnTo>
                    <a:lnTo>
                      <a:pt x="561" y="592"/>
                    </a:lnTo>
                    <a:lnTo>
                      <a:pt x="561" y="592"/>
                    </a:lnTo>
                    <a:lnTo>
                      <a:pt x="559" y="595"/>
                    </a:lnTo>
                    <a:lnTo>
                      <a:pt x="558" y="598"/>
                    </a:lnTo>
                    <a:lnTo>
                      <a:pt x="559" y="600"/>
                    </a:lnTo>
                    <a:lnTo>
                      <a:pt x="561" y="598"/>
                    </a:lnTo>
                    <a:lnTo>
                      <a:pt x="561" y="600"/>
                    </a:lnTo>
                    <a:lnTo>
                      <a:pt x="561" y="604"/>
                    </a:lnTo>
                    <a:lnTo>
                      <a:pt x="559" y="604"/>
                    </a:lnTo>
                    <a:lnTo>
                      <a:pt x="556" y="604"/>
                    </a:lnTo>
                    <a:lnTo>
                      <a:pt x="556" y="607"/>
                    </a:lnTo>
                    <a:lnTo>
                      <a:pt x="556" y="607"/>
                    </a:lnTo>
                    <a:lnTo>
                      <a:pt x="559" y="607"/>
                    </a:lnTo>
                    <a:lnTo>
                      <a:pt x="561" y="607"/>
                    </a:lnTo>
                    <a:lnTo>
                      <a:pt x="559" y="611"/>
                    </a:lnTo>
                    <a:lnTo>
                      <a:pt x="559" y="611"/>
                    </a:lnTo>
                    <a:lnTo>
                      <a:pt x="561" y="611"/>
                    </a:lnTo>
                    <a:lnTo>
                      <a:pt x="561" y="612"/>
                    </a:lnTo>
                    <a:lnTo>
                      <a:pt x="561" y="616"/>
                    </a:lnTo>
                    <a:lnTo>
                      <a:pt x="561" y="618"/>
                    </a:lnTo>
                    <a:lnTo>
                      <a:pt x="559" y="619"/>
                    </a:lnTo>
                    <a:lnTo>
                      <a:pt x="559" y="625"/>
                    </a:lnTo>
                    <a:lnTo>
                      <a:pt x="559" y="626"/>
                    </a:lnTo>
                    <a:lnTo>
                      <a:pt x="559" y="630"/>
                    </a:lnTo>
                    <a:lnTo>
                      <a:pt x="558" y="632"/>
                    </a:lnTo>
                    <a:lnTo>
                      <a:pt x="556" y="632"/>
                    </a:lnTo>
                    <a:lnTo>
                      <a:pt x="556" y="632"/>
                    </a:lnTo>
                    <a:lnTo>
                      <a:pt x="554" y="630"/>
                    </a:lnTo>
                    <a:lnTo>
                      <a:pt x="556" y="626"/>
                    </a:lnTo>
                    <a:lnTo>
                      <a:pt x="554" y="626"/>
                    </a:lnTo>
                    <a:lnTo>
                      <a:pt x="552" y="626"/>
                    </a:lnTo>
                    <a:lnTo>
                      <a:pt x="551" y="626"/>
                    </a:lnTo>
                    <a:lnTo>
                      <a:pt x="549" y="626"/>
                    </a:lnTo>
                    <a:lnTo>
                      <a:pt x="549" y="626"/>
                    </a:lnTo>
                    <a:lnTo>
                      <a:pt x="549" y="625"/>
                    </a:lnTo>
                    <a:lnTo>
                      <a:pt x="549" y="621"/>
                    </a:lnTo>
                    <a:lnTo>
                      <a:pt x="549" y="619"/>
                    </a:lnTo>
                    <a:lnTo>
                      <a:pt x="549" y="616"/>
                    </a:lnTo>
                    <a:lnTo>
                      <a:pt x="549" y="612"/>
                    </a:lnTo>
                    <a:lnTo>
                      <a:pt x="549" y="612"/>
                    </a:lnTo>
                    <a:lnTo>
                      <a:pt x="549" y="612"/>
                    </a:lnTo>
                    <a:lnTo>
                      <a:pt x="546" y="616"/>
                    </a:lnTo>
                    <a:lnTo>
                      <a:pt x="546" y="618"/>
                    </a:lnTo>
                    <a:lnTo>
                      <a:pt x="546" y="621"/>
                    </a:lnTo>
                    <a:lnTo>
                      <a:pt x="546" y="626"/>
                    </a:lnTo>
                    <a:lnTo>
                      <a:pt x="546" y="626"/>
                    </a:lnTo>
                    <a:lnTo>
                      <a:pt x="546" y="626"/>
                    </a:lnTo>
                    <a:lnTo>
                      <a:pt x="544" y="626"/>
                    </a:lnTo>
                    <a:lnTo>
                      <a:pt x="542" y="630"/>
                    </a:lnTo>
                    <a:lnTo>
                      <a:pt x="539" y="630"/>
                    </a:lnTo>
                    <a:lnTo>
                      <a:pt x="537" y="626"/>
                    </a:lnTo>
                    <a:lnTo>
                      <a:pt x="533" y="625"/>
                    </a:lnTo>
                    <a:lnTo>
                      <a:pt x="530" y="619"/>
                    </a:lnTo>
                    <a:lnTo>
                      <a:pt x="528" y="616"/>
                    </a:lnTo>
                    <a:lnTo>
                      <a:pt x="526" y="616"/>
                    </a:lnTo>
                    <a:lnTo>
                      <a:pt x="526" y="611"/>
                    </a:lnTo>
                    <a:lnTo>
                      <a:pt x="523" y="607"/>
                    </a:lnTo>
                    <a:lnTo>
                      <a:pt x="523" y="604"/>
                    </a:lnTo>
                    <a:lnTo>
                      <a:pt x="523" y="602"/>
                    </a:lnTo>
                    <a:lnTo>
                      <a:pt x="523" y="598"/>
                    </a:lnTo>
                    <a:lnTo>
                      <a:pt x="523" y="595"/>
                    </a:lnTo>
                    <a:lnTo>
                      <a:pt x="523" y="593"/>
                    </a:lnTo>
                    <a:lnTo>
                      <a:pt x="523" y="593"/>
                    </a:lnTo>
                    <a:lnTo>
                      <a:pt x="519" y="595"/>
                    </a:lnTo>
                    <a:lnTo>
                      <a:pt x="518" y="597"/>
                    </a:lnTo>
                    <a:lnTo>
                      <a:pt x="514" y="595"/>
                    </a:lnTo>
                    <a:lnTo>
                      <a:pt x="509" y="586"/>
                    </a:lnTo>
                    <a:lnTo>
                      <a:pt x="509" y="585"/>
                    </a:lnTo>
                    <a:lnTo>
                      <a:pt x="507" y="585"/>
                    </a:lnTo>
                    <a:lnTo>
                      <a:pt x="506" y="585"/>
                    </a:lnTo>
                    <a:lnTo>
                      <a:pt x="504" y="585"/>
                    </a:lnTo>
                    <a:lnTo>
                      <a:pt x="500" y="585"/>
                    </a:lnTo>
                    <a:lnTo>
                      <a:pt x="500" y="585"/>
                    </a:lnTo>
                    <a:lnTo>
                      <a:pt x="497" y="585"/>
                    </a:lnTo>
                    <a:lnTo>
                      <a:pt x="495" y="585"/>
                    </a:lnTo>
                    <a:lnTo>
                      <a:pt x="492" y="581"/>
                    </a:lnTo>
                    <a:lnTo>
                      <a:pt x="492" y="579"/>
                    </a:lnTo>
                    <a:lnTo>
                      <a:pt x="490" y="576"/>
                    </a:lnTo>
                    <a:lnTo>
                      <a:pt x="490" y="576"/>
                    </a:lnTo>
                    <a:lnTo>
                      <a:pt x="488" y="572"/>
                    </a:lnTo>
                    <a:lnTo>
                      <a:pt x="486" y="569"/>
                    </a:lnTo>
                    <a:lnTo>
                      <a:pt x="485" y="567"/>
                    </a:lnTo>
                    <a:lnTo>
                      <a:pt x="483" y="569"/>
                    </a:lnTo>
                    <a:lnTo>
                      <a:pt x="485" y="572"/>
                    </a:lnTo>
                    <a:lnTo>
                      <a:pt x="485" y="574"/>
                    </a:lnTo>
                    <a:lnTo>
                      <a:pt x="481" y="576"/>
                    </a:lnTo>
                    <a:lnTo>
                      <a:pt x="481" y="576"/>
                    </a:lnTo>
                    <a:lnTo>
                      <a:pt x="483" y="576"/>
                    </a:lnTo>
                    <a:lnTo>
                      <a:pt x="485" y="576"/>
                    </a:lnTo>
                    <a:lnTo>
                      <a:pt x="486" y="579"/>
                    </a:lnTo>
                    <a:lnTo>
                      <a:pt x="488" y="581"/>
                    </a:lnTo>
                    <a:lnTo>
                      <a:pt x="488" y="585"/>
                    </a:lnTo>
                    <a:lnTo>
                      <a:pt x="483" y="585"/>
                    </a:lnTo>
                    <a:lnTo>
                      <a:pt x="483" y="585"/>
                    </a:lnTo>
                    <a:lnTo>
                      <a:pt x="481" y="586"/>
                    </a:lnTo>
                    <a:lnTo>
                      <a:pt x="478" y="585"/>
                    </a:lnTo>
                    <a:lnTo>
                      <a:pt x="478" y="586"/>
                    </a:lnTo>
                    <a:lnTo>
                      <a:pt x="481" y="588"/>
                    </a:lnTo>
                    <a:lnTo>
                      <a:pt x="483" y="588"/>
                    </a:lnTo>
                    <a:lnTo>
                      <a:pt x="486" y="585"/>
                    </a:lnTo>
                    <a:lnTo>
                      <a:pt x="488" y="585"/>
                    </a:lnTo>
                    <a:lnTo>
                      <a:pt x="492" y="585"/>
                    </a:lnTo>
                    <a:lnTo>
                      <a:pt x="492" y="585"/>
                    </a:lnTo>
                    <a:lnTo>
                      <a:pt x="492" y="586"/>
                    </a:lnTo>
                    <a:lnTo>
                      <a:pt x="492" y="588"/>
                    </a:lnTo>
                    <a:lnTo>
                      <a:pt x="497" y="586"/>
                    </a:lnTo>
                    <a:lnTo>
                      <a:pt x="497" y="586"/>
                    </a:lnTo>
                    <a:lnTo>
                      <a:pt x="506" y="590"/>
                    </a:lnTo>
                    <a:lnTo>
                      <a:pt x="509" y="592"/>
                    </a:lnTo>
                    <a:lnTo>
                      <a:pt x="511" y="592"/>
                    </a:lnTo>
                    <a:lnTo>
                      <a:pt x="511" y="593"/>
                    </a:lnTo>
                    <a:lnTo>
                      <a:pt x="512" y="597"/>
                    </a:lnTo>
                    <a:lnTo>
                      <a:pt x="511" y="600"/>
                    </a:lnTo>
                    <a:lnTo>
                      <a:pt x="509" y="602"/>
                    </a:lnTo>
                    <a:lnTo>
                      <a:pt x="507" y="604"/>
                    </a:lnTo>
                    <a:lnTo>
                      <a:pt x="506" y="604"/>
                    </a:lnTo>
                    <a:lnTo>
                      <a:pt x="504" y="604"/>
                    </a:lnTo>
                    <a:lnTo>
                      <a:pt x="495" y="607"/>
                    </a:lnTo>
                    <a:lnTo>
                      <a:pt x="490" y="607"/>
                    </a:lnTo>
                    <a:lnTo>
                      <a:pt x="488" y="611"/>
                    </a:lnTo>
                    <a:lnTo>
                      <a:pt x="485" y="607"/>
                    </a:lnTo>
                    <a:lnTo>
                      <a:pt x="483" y="604"/>
                    </a:lnTo>
                    <a:lnTo>
                      <a:pt x="483" y="604"/>
                    </a:lnTo>
                    <a:lnTo>
                      <a:pt x="483" y="602"/>
                    </a:lnTo>
                    <a:lnTo>
                      <a:pt x="481" y="600"/>
                    </a:lnTo>
                    <a:lnTo>
                      <a:pt x="481" y="604"/>
                    </a:lnTo>
                    <a:lnTo>
                      <a:pt x="481" y="604"/>
                    </a:lnTo>
                    <a:lnTo>
                      <a:pt x="481" y="607"/>
                    </a:lnTo>
                    <a:lnTo>
                      <a:pt x="481" y="607"/>
                    </a:lnTo>
                    <a:lnTo>
                      <a:pt x="478" y="607"/>
                    </a:lnTo>
                    <a:lnTo>
                      <a:pt x="478" y="607"/>
                    </a:lnTo>
                    <a:lnTo>
                      <a:pt x="478" y="607"/>
                    </a:lnTo>
                    <a:lnTo>
                      <a:pt x="474" y="607"/>
                    </a:lnTo>
                    <a:lnTo>
                      <a:pt x="474" y="607"/>
                    </a:lnTo>
                    <a:lnTo>
                      <a:pt x="478" y="611"/>
                    </a:lnTo>
                    <a:lnTo>
                      <a:pt x="481" y="611"/>
                    </a:lnTo>
                    <a:lnTo>
                      <a:pt x="481" y="612"/>
                    </a:lnTo>
                    <a:lnTo>
                      <a:pt x="478" y="616"/>
                    </a:lnTo>
                    <a:lnTo>
                      <a:pt x="478" y="616"/>
                    </a:lnTo>
                    <a:lnTo>
                      <a:pt x="474" y="616"/>
                    </a:lnTo>
                    <a:lnTo>
                      <a:pt x="473" y="616"/>
                    </a:lnTo>
                    <a:lnTo>
                      <a:pt x="473" y="619"/>
                    </a:lnTo>
                    <a:lnTo>
                      <a:pt x="473" y="621"/>
                    </a:lnTo>
                    <a:lnTo>
                      <a:pt x="467" y="623"/>
                    </a:lnTo>
                    <a:lnTo>
                      <a:pt x="464" y="623"/>
                    </a:lnTo>
                    <a:lnTo>
                      <a:pt x="462" y="623"/>
                    </a:lnTo>
                    <a:lnTo>
                      <a:pt x="459" y="625"/>
                    </a:lnTo>
                    <a:lnTo>
                      <a:pt x="459" y="626"/>
                    </a:lnTo>
                    <a:lnTo>
                      <a:pt x="459" y="626"/>
                    </a:lnTo>
                    <a:lnTo>
                      <a:pt x="464" y="626"/>
                    </a:lnTo>
                    <a:lnTo>
                      <a:pt x="467" y="626"/>
                    </a:lnTo>
                    <a:lnTo>
                      <a:pt x="469" y="625"/>
                    </a:lnTo>
                    <a:lnTo>
                      <a:pt x="473" y="625"/>
                    </a:lnTo>
                    <a:lnTo>
                      <a:pt x="473" y="626"/>
                    </a:lnTo>
                    <a:lnTo>
                      <a:pt x="478" y="626"/>
                    </a:lnTo>
                    <a:lnTo>
                      <a:pt x="481" y="626"/>
                    </a:lnTo>
                    <a:lnTo>
                      <a:pt x="483" y="626"/>
                    </a:lnTo>
                    <a:lnTo>
                      <a:pt x="488" y="626"/>
                    </a:lnTo>
                    <a:lnTo>
                      <a:pt x="490" y="626"/>
                    </a:lnTo>
                    <a:lnTo>
                      <a:pt x="492" y="626"/>
                    </a:lnTo>
                    <a:lnTo>
                      <a:pt x="495" y="626"/>
                    </a:lnTo>
                    <a:lnTo>
                      <a:pt x="497" y="626"/>
                    </a:lnTo>
                    <a:lnTo>
                      <a:pt x="497" y="626"/>
                    </a:lnTo>
                    <a:lnTo>
                      <a:pt x="497" y="630"/>
                    </a:lnTo>
                    <a:lnTo>
                      <a:pt x="497" y="632"/>
                    </a:lnTo>
                    <a:lnTo>
                      <a:pt x="495" y="633"/>
                    </a:lnTo>
                    <a:lnTo>
                      <a:pt x="492" y="632"/>
                    </a:lnTo>
                    <a:lnTo>
                      <a:pt x="488" y="632"/>
                    </a:lnTo>
                    <a:lnTo>
                      <a:pt x="486" y="635"/>
                    </a:lnTo>
                    <a:lnTo>
                      <a:pt x="481" y="635"/>
                    </a:lnTo>
                    <a:lnTo>
                      <a:pt x="478" y="635"/>
                    </a:lnTo>
                    <a:lnTo>
                      <a:pt x="478" y="635"/>
                    </a:lnTo>
                    <a:lnTo>
                      <a:pt x="474" y="635"/>
                    </a:lnTo>
                    <a:lnTo>
                      <a:pt x="473" y="635"/>
                    </a:lnTo>
                    <a:lnTo>
                      <a:pt x="469" y="635"/>
                    </a:lnTo>
                    <a:lnTo>
                      <a:pt x="473" y="638"/>
                    </a:lnTo>
                    <a:lnTo>
                      <a:pt x="473" y="635"/>
                    </a:lnTo>
                    <a:lnTo>
                      <a:pt x="474" y="638"/>
                    </a:lnTo>
                    <a:lnTo>
                      <a:pt x="481" y="638"/>
                    </a:lnTo>
                    <a:lnTo>
                      <a:pt x="483" y="638"/>
                    </a:lnTo>
                    <a:lnTo>
                      <a:pt x="483" y="640"/>
                    </a:lnTo>
                    <a:lnTo>
                      <a:pt x="485" y="638"/>
                    </a:lnTo>
                    <a:lnTo>
                      <a:pt x="490" y="635"/>
                    </a:lnTo>
                    <a:lnTo>
                      <a:pt x="490" y="635"/>
                    </a:lnTo>
                    <a:lnTo>
                      <a:pt x="492" y="635"/>
                    </a:lnTo>
                    <a:lnTo>
                      <a:pt x="492" y="635"/>
                    </a:lnTo>
                    <a:lnTo>
                      <a:pt x="495" y="635"/>
                    </a:lnTo>
                    <a:lnTo>
                      <a:pt x="497" y="635"/>
                    </a:lnTo>
                    <a:lnTo>
                      <a:pt x="497" y="635"/>
                    </a:lnTo>
                    <a:lnTo>
                      <a:pt x="500" y="635"/>
                    </a:lnTo>
                    <a:lnTo>
                      <a:pt x="504" y="635"/>
                    </a:lnTo>
                    <a:lnTo>
                      <a:pt x="506" y="635"/>
                    </a:lnTo>
                    <a:lnTo>
                      <a:pt x="511" y="630"/>
                    </a:lnTo>
                    <a:lnTo>
                      <a:pt x="512" y="626"/>
                    </a:lnTo>
                    <a:lnTo>
                      <a:pt x="512" y="630"/>
                    </a:lnTo>
                    <a:lnTo>
                      <a:pt x="512" y="632"/>
                    </a:lnTo>
                    <a:lnTo>
                      <a:pt x="512" y="632"/>
                    </a:lnTo>
                    <a:lnTo>
                      <a:pt x="514" y="630"/>
                    </a:lnTo>
                    <a:lnTo>
                      <a:pt x="514" y="630"/>
                    </a:lnTo>
                    <a:lnTo>
                      <a:pt x="518" y="632"/>
                    </a:lnTo>
                    <a:lnTo>
                      <a:pt x="523" y="635"/>
                    </a:lnTo>
                    <a:lnTo>
                      <a:pt x="526" y="635"/>
                    </a:lnTo>
                    <a:lnTo>
                      <a:pt x="530" y="638"/>
                    </a:lnTo>
                    <a:lnTo>
                      <a:pt x="533" y="638"/>
                    </a:lnTo>
                    <a:lnTo>
                      <a:pt x="537" y="638"/>
                    </a:lnTo>
                    <a:lnTo>
                      <a:pt x="542" y="638"/>
                    </a:lnTo>
                    <a:lnTo>
                      <a:pt x="544" y="638"/>
                    </a:lnTo>
                    <a:lnTo>
                      <a:pt x="546" y="638"/>
                    </a:lnTo>
                    <a:lnTo>
                      <a:pt x="551" y="638"/>
                    </a:lnTo>
                    <a:lnTo>
                      <a:pt x="551" y="638"/>
                    </a:lnTo>
                    <a:lnTo>
                      <a:pt x="549" y="644"/>
                    </a:lnTo>
                    <a:lnTo>
                      <a:pt x="546" y="644"/>
                    </a:lnTo>
                    <a:lnTo>
                      <a:pt x="542" y="644"/>
                    </a:lnTo>
                    <a:lnTo>
                      <a:pt x="542" y="644"/>
                    </a:lnTo>
                    <a:lnTo>
                      <a:pt x="539" y="645"/>
                    </a:lnTo>
                    <a:lnTo>
                      <a:pt x="539" y="647"/>
                    </a:lnTo>
                    <a:lnTo>
                      <a:pt x="540" y="649"/>
                    </a:lnTo>
                    <a:lnTo>
                      <a:pt x="540" y="651"/>
                    </a:lnTo>
                    <a:lnTo>
                      <a:pt x="540" y="651"/>
                    </a:lnTo>
                    <a:lnTo>
                      <a:pt x="539" y="651"/>
                    </a:lnTo>
                    <a:lnTo>
                      <a:pt x="537" y="649"/>
                    </a:lnTo>
                    <a:lnTo>
                      <a:pt x="535" y="649"/>
                    </a:lnTo>
                    <a:lnTo>
                      <a:pt x="533" y="651"/>
                    </a:lnTo>
                    <a:lnTo>
                      <a:pt x="533" y="652"/>
                    </a:lnTo>
                    <a:lnTo>
                      <a:pt x="532" y="651"/>
                    </a:lnTo>
                    <a:lnTo>
                      <a:pt x="528" y="651"/>
                    </a:lnTo>
                    <a:lnTo>
                      <a:pt x="528" y="652"/>
                    </a:lnTo>
                    <a:lnTo>
                      <a:pt x="528" y="654"/>
                    </a:lnTo>
                    <a:lnTo>
                      <a:pt x="530" y="654"/>
                    </a:lnTo>
                    <a:lnTo>
                      <a:pt x="530" y="656"/>
                    </a:lnTo>
                    <a:lnTo>
                      <a:pt x="528" y="658"/>
                    </a:lnTo>
                    <a:lnTo>
                      <a:pt x="526" y="659"/>
                    </a:lnTo>
                    <a:lnTo>
                      <a:pt x="526" y="658"/>
                    </a:lnTo>
                    <a:lnTo>
                      <a:pt x="523" y="656"/>
                    </a:lnTo>
                    <a:lnTo>
                      <a:pt x="523" y="658"/>
                    </a:lnTo>
                    <a:lnTo>
                      <a:pt x="523" y="659"/>
                    </a:lnTo>
                    <a:lnTo>
                      <a:pt x="523" y="661"/>
                    </a:lnTo>
                    <a:lnTo>
                      <a:pt x="521" y="661"/>
                    </a:lnTo>
                    <a:lnTo>
                      <a:pt x="521" y="663"/>
                    </a:lnTo>
                    <a:lnTo>
                      <a:pt x="519" y="663"/>
                    </a:lnTo>
                    <a:lnTo>
                      <a:pt x="514" y="663"/>
                    </a:lnTo>
                    <a:lnTo>
                      <a:pt x="514" y="661"/>
                    </a:lnTo>
                    <a:lnTo>
                      <a:pt x="514" y="661"/>
                    </a:lnTo>
                    <a:lnTo>
                      <a:pt x="514" y="663"/>
                    </a:lnTo>
                    <a:lnTo>
                      <a:pt x="514" y="666"/>
                    </a:lnTo>
                    <a:lnTo>
                      <a:pt x="514" y="668"/>
                    </a:lnTo>
                    <a:lnTo>
                      <a:pt x="511" y="666"/>
                    </a:lnTo>
                    <a:lnTo>
                      <a:pt x="511" y="666"/>
                    </a:lnTo>
                    <a:lnTo>
                      <a:pt x="509" y="666"/>
                    </a:lnTo>
                    <a:lnTo>
                      <a:pt x="507" y="666"/>
                    </a:lnTo>
                    <a:lnTo>
                      <a:pt x="509" y="668"/>
                    </a:lnTo>
                    <a:lnTo>
                      <a:pt x="509" y="670"/>
                    </a:lnTo>
                    <a:lnTo>
                      <a:pt x="506" y="673"/>
                    </a:lnTo>
                    <a:lnTo>
                      <a:pt x="504" y="673"/>
                    </a:lnTo>
                    <a:lnTo>
                      <a:pt x="504" y="672"/>
                    </a:lnTo>
                    <a:lnTo>
                      <a:pt x="504" y="670"/>
                    </a:lnTo>
                    <a:lnTo>
                      <a:pt x="500" y="670"/>
                    </a:lnTo>
                    <a:lnTo>
                      <a:pt x="500" y="672"/>
                    </a:lnTo>
                    <a:lnTo>
                      <a:pt x="500" y="673"/>
                    </a:lnTo>
                    <a:lnTo>
                      <a:pt x="500" y="675"/>
                    </a:lnTo>
                    <a:lnTo>
                      <a:pt x="500" y="677"/>
                    </a:lnTo>
                    <a:lnTo>
                      <a:pt x="497" y="678"/>
                    </a:lnTo>
                    <a:lnTo>
                      <a:pt x="497" y="678"/>
                    </a:lnTo>
                    <a:lnTo>
                      <a:pt x="492" y="680"/>
                    </a:lnTo>
                    <a:lnTo>
                      <a:pt x="492" y="682"/>
                    </a:lnTo>
                    <a:lnTo>
                      <a:pt x="490" y="684"/>
                    </a:lnTo>
                    <a:lnTo>
                      <a:pt x="488" y="684"/>
                    </a:lnTo>
                    <a:lnTo>
                      <a:pt x="488" y="682"/>
                    </a:lnTo>
                    <a:lnTo>
                      <a:pt x="486" y="682"/>
                    </a:lnTo>
                    <a:lnTo>
                      <a:pt x="483" y="684"/>
                    </a:lnTo>
                    <a:lnTo>
                      <a:pt x="481" y="684"/>
                    </a:lnTo>
                    <a:lnTo>
                      <a:pt x="478" y="684"/>
                    </a:lnTo>
                    <a:lnTo>
                      <a:pt x="478" y="685"/>
                    </a:lnTo>
                    <a:lnTo>
                      <a:pt x="478" y="685"/>
                    </a:lnTo>
                    <a:lnTo>
                      <a:pt x="474" y="685"/>
                    </a:lnTo>
                    <a:lnTo>
                      <a:pt x="473" y="685"/>
                    </a:lnTo>
                    <a:lnTo>
                      <a:pt x="473" y="685"/>
                    </a:lnTo>
                    <a:lnTo>
                      <a:pt x="469" y="689"/>
                    </a:lnTo>
                    <a:lnTo>
                      <a:pt x="469" y="685"/>
                    </a:lnTo>
                    <a:lnTo>
                      <a:pt x="469" y="685"/>
                    </a:lnTo>
                    <a:lnTo>
                      <a:pt x="467" y="685"/>
                    </a:lnTo>
                    <a:lnTo>
                      <a:pt x="467" y="685"/>
                    </a:lnTo>
                    <a:lnTo>
                      <a:pt x="466" y="689"/>
                    </a:lnTo>
                    <a:lnTo>
                      <a:pt x="464" y="689"/>
                    </a:lnTo>
                    <a:lnTo>
                      <a:pt x="462" y="685"/>
                    </a:lnTo>
                    <a:lnTo>
                      <a:pt x="462" y="685"/>
                    </a:lnTo>
                    <a:lnTo>
                      <a:pt x="462" y="689"/>
                    </a:lnTo>
                    <a:lnTo>
                      <a:pt x="460" y="689"/>
                    </a:lnTo>
                    <a:lnTo>
                      <a:pt x="459" y="689"/>
                    </a:lnTo>
                    <a:lnTo>
                      <a:pt x="455" y="689"/>
                    </a:lnTo>
                    <a:lnTo>
                      <a:pt x="459" y="691"/>
                    </a:lnTo>
                    <a:lnTo>
                      <a:pt x="455" y="691"/>
                    </a:lnTo>
                    <a:lnTo>
                      <a:pt x="453" y="691"/>
                    </a:lnTo>
                    <a:lnTo>
                      <a:pt x="452" y="691"/>
                    </a:lnTo>
                    <a:lnTo>
                      <a:pt x="452" y="691"/>
                    </a:lnTo>
                    <a:lnTo>
                      <a:pt x="450" y="694"/>
                    </a:lnTo>
                    <a:lnTo>
                      <a:pt x="450" y="694"/>
                    </a:lnTo>
                    <a:lnTo>
                      <a:pt x="450" y="691"/>
                    </a:lnTo>
                    <a:lnTo>
                      <a:pt x="450" y="691"/>
                    </a:lnTo>
                    <a:lnTo>
                      <a:pt x="446" y="694"/>
                    </a:lnTo>
                    <a:lnTo>
                      <a:pt x="446" y="698"/>
                    </a:lnTo>
                    <a:lnTo>
                      <a:pt x="446" y="698"/>
                    </a:lnTo>
                    <a:lnTo>
                      <a:pt x="445" y="698"/>
                    </a:lnTo>
                    <a:lnTo>
                      <a:pt x="443" y="694"/>
                    </a:lnTo>
                    <a:lnTo>
                      <a:pt x="440" y="691"/>
                    </a:lnTo>
                    <a:lnTo>
                      <a:pt x="438" y="691"/>
                    </a:lnTo>
                    <a:lnTo>
                      <a:pt x="436" y="691"/>
                    </a:lnTo>
                    <a:lnTo>
                      <a:pt x="436" y="694"/>
                    </a:lnTo>
                    <a:lnTo>
                      <a:pt x="436" y="694"/>
                    </a:lnTo>
                    <a:lnTo>
                      <a:pt x="436" y="694"/>
                    </a:lnTo>
                    <a:lnTo>
                      <a:pt x="431" y="698"/>
                    </a:lnTo>
                    <a:lnTo>
                      <a:pt x="429" y="698"/>
                    </a:lnTo>
                    <a:lnTo>
                      <a:pt x="429" y="698"/>
                    </a:lnTo>
                    <a:lnTo>
                      <a:pt x="427" y="698"/>
                    </a:lnTo>
                    <a:lnTo>
                      <a:pt x="424" y="698"/>
                    </a:lnTo>
                    <a:lnTo>
                      <a:pt x="424" y="698"/>
                    </a:lnTo>
                    <a:lnTo>
                      <a:pt x="422" y="698"/>
                    </a:lnTo>
                    <a:lnTo>
                      <a:pt x="420" y="698"/>
                    </a:lnTo>
                    <a:lnTo>
                      <a:pt x="419" y="698"/>
                    </a:lnTo>
                    <a:lnTo>
                      <a:pt x="419" y="698"/>
                    </a:lnTo>
                    <a:lnTo>
                      <a:pt x="417" y="698"/>
                    </a:lnTo>
                    <a:lnTo>
                      <a:pt x="415" y="698"/>
                    </a:lnTo>
                    <a:lnTo>
                      <a:pt x="413" y="694"/>
                    </a:lnTo>
                    <a:lnTo>
                      <a:pt x="413" y="691"/>
                    </a:lnTo>
                    <a:lnTo>
                      <a:pt x="412" y="691"/>
                    </a:lnTo>
                    <a:lnTo>
                      <a:pt x="410" y="691"/>
                    </a:lnTo>
                    <a:lnTo>
                      <a:pt x="408" y="685"/>
                    </a:lnTo>
                    <a:lnTo>
                      <a:pt x="408" y="685"/>
                    </a:lnTo>
                    <a:lnTo>
                      <a:pt x="408" y="682"/>
                    </a:lnTo>
                    <a:lnTo>
                      <a:pt x="406" y="678"/>
                    </a:lnTo>
                    <a:lnTo>
                      <a:pt x="405" y="678"/>
                    </a:lnTo>
                    <a:lnTo>
                      <a:pt x="405" y="678"/>
                    </a:lnTo>
                    <a:lnTo>
                      <a:pt x="405" y="682"/>
                    </a:lnTo>
                    <a:lnTo>
                      <a:pt x="405" y="682"/>
                    </a:lnTo>
                    <a:lnTo>
                      <a:pt x="405" y="685"/>
                    </a:lnTo>
                    <a:lnTo>
                      <a:pt x="406" y="685"/>
                    </a:lnTo>
                    <a:lnTo>
                      <a:pt x="408" y="689"/>
                    </a:lnTo>
                    <a:lnTo>
                      <a:pt x="408" y="691"/>
                    </a:lnTo>
                    <a:lnTo>
                      <a:pt x="406" y="694"/>
                    </a:lnTo>
                    <a:lnTo>
                      <a:pt x="408" y="694"/>
                    </a:lnTo>
                    <a:lnTo>
                      <a:pt x="410" y="694"/>
                    </a:lnTo>
                    <a:lnTo>
                      <a:pt x="410" y="698"/>
                    </a:lnTo>
                    <a:lnTo>
                      <a:pt x="410" y="703"/>
                    </a:lnTo>
                    <a:lnTo>
                      <a:pt x="408" y="705"/>
                    </a:lnTo>
                    <a:lnTo>
                      <a:pt x="405" y="706"/>
                    </a:lnTo>
                    <a:lnTo>
                      <a:pt x="405" y="705"/>
                    </a:lnTo>
                    <a:lnTo>
                      <a:pt x="405" y="705"/>
                    </a:lnTo>
                    <a:lnTo>
                      <a:pt x="401" y="706"/>
                    </a:lnTo>
                    <a:lnTo>
                      <a:pt x="400" y="710"/>
                    </a:lnTo>
                    <a:lnTo>
                      <a:pt x="398" y="710"/>
                    </a:lnTo>
                    <a:lnTo>
                      <a:pt x="396" y="710"/>
                    </a:lnTo>
                    <a:lnTo>
                      <a:pt x="394" y="712"/>
                    </a:lnTo>
                    <a:lnTo>
                      <a:pt x="396" y="712"/>
                    </a:lnTo>
                    <a:lnTo>
                      <a:pt x="394" y="713"/>
                    </a:lnTo>
                    <a:lnTo>
                      <a:pt x="393" y="713"/>
                    </a:lnTo>
                    <a:lnTo>
                      <a:pt x="391" y="713"/>
                    </a:lnTo>
                    <a:lnTo>
                      <a:pt x="391" y="718"/>
                    </a:lnTo>
                    <a:lnTo>
                      <a:pt x="391" y="720"/>
                    </a:lnTo>
                    <a:lnTo>
                      <a:pt x="389" y="722"/>
                    </a:lnTo>
                    <a:lnTo>
                      <a:pt x="387" y="720"/>
                    </a:lnTo>
                    <a:lnTo>
                      <a:pt x="386" y="718"/>
                    </a:lnTo>
                    <a:lnTo>
                      <a:pt x="387" y="720"/>
                    </a:lnTo>
                    <a:lnTo>
                      <a:pt x="387" y="722"/>
                    </a:lnTo>
                    <a:lnTo>
                      <a:pt x="387" y="725"/>
                    </a:lnTo>
                    <a:lnTo>
                      <a:pt x="386" y="725"/>
                    </a:lnTo>
                    <a:lnTo>
                      <a:pt x="386" y="722"/>
                    </a:lnTo>
                    <a:lnTo>
                      <a:pt x="384" y="722"/>
                    </a:lnTo>
                    <a:lnTo>
                      <a:pt x="382" y="722"/>
                    </a:lnTo>
                    <a:lnTo>
                      <a:pt x="384" y="725"/>
                    </a:lnTo>
                    <a:lnTo>
                      <a:pt x="384" y="725"/>
                    </a:lnTo>
                    <a:lnTo>
                      <a:pt x="382" y="727"/>
                    </a:lnTo>
                    <a:lnTo>
                      <a:pt x="379" y="729"/>
                    </a:lnTo>
                    <a:lnTo>
                      <a:pt x="377" y="732"/>
                    </a:lnTo>
                    <a:lnTo>
                      <a:pt x="377" y="734"/>
                    </a:lnTo>
                    <a:lnTo>
                      <a:pt x="377" y="738"/>
                    </a:lnTo>
                    <a:lnTo>
                      <a:pt x="377" y="739"/>
                    </a:lnTo>
                    <a:lnTo>
                      <a:pt x="373" y="743"/>
                    </a:lnTo>
                    <a:lnTo>
                      <a:pt x="372" y="745"/>
                    </a:lnTo>
                    <a:lnTo>
                      <a:pt x="372" y="743"/>
                    </a:lnTo>
                    <a:lnTo>
                      <a:pt x="370" y="743"/>
                    </a:lnTo>
                    <a:lnTo>
                      <a:pt x="372" y="741"/>
                    </a:lnTo>
                    <a:lnTo>
                      <a:pt x="370" y="741"/>
                    </a:lnTo>
                    <a:lnTo>
                      <a:pt x="368" y="743"/>
                    </a:lnTo>
                    <a:lnTo>
                      <a:pt x="368" y="745"/>
                    </a:lnTo>
                    <a:lnTo>
                      <a:pt x="368" y="745"/>
                    </a:lnTo>
                    <a:lnTo>
                      <a:pt x="368" y="748"/>
                    </a:lnTo>
                    <a:lnTo>
                      <a:pt x="363" y="750"/>
                    </a:lnTo>
                    <a:lnTo>
                      <a:pt x="361" y="753"/>
                    </a:lnTo>
                    <a:lnTo>
                      <a:pt x="360" y="750"/>
                    </a:lnTo>
                    <a:lnTo>
                      <a:pt x="360" y="750"/>
                    </a:lnTo>
                    <a:lnTo>
                      <a:pt x="360" y="748"/>
                    </a:lnTo>
                    <a:lnTo>
                      <a:pt x="360" y="748"/>
                    </a:lnTo>
                    <a:lnTo>
                      <a:pt x="360" y="750"/>
                    </a:lnTo>
                    <a:lnTo>
                      <a:pt x="356" y="750"/>
                    </a:lnTo>
                    <a:lnTo>
                      <a:pt x="354" y="750"/>
                    </a:lnTo>
                    <a:lnTo>
                      <a:pt x="351" y="748"/>
                    </a:lnTo>
                    <a:lnTo>
                      <a:pt x="351" y="745"/>
                    </a:lnTo>
                    <a:lnTo>
                      <a:pt x="351" y="748"/>
                    </a:lnTo>
                    <a:lnTo>
                      <a:pt x="351" y="750"/>
                    </a:lnTo>
                    <a:lnTo>
                      <a:pt x="354" y="750"/>
                    </a:lnTo>
                    <a:lnTo>
                      <a:pt x="354" y="753"/>
                    </a:lnTo>
                    <a:lnTo>
                      <a:pt x="354" y="753"/>
                    </a:lnTo>
                    <a:lnTo>
                      <a:pt x="351" y="755"/>
                    </a:lnTo>
                    <a:lnTo>
                      <a:pt x="351" y="755"/>
                    </a:lnTo>
                    <a:lnTo>
                      <a:pt x="347" y="758"/>
                    </a:lnTo>
                    <a:lnTo>
                      <a:pt x="344" y="760"/>
                    </a:lnTo>
                    <a:lnTo>
                      <a:pt x="342" y="760"/>
                    </a:lnTo>
                    <a:lnTo>
                      <a:pt x="340" y="760"/>
                    </a:lnTo>
                    <a:lnTo>
                      <a:pt x="340" y="758"/>
                    </a:lnTo>
                    <a:lnTo>
                      <a:pt x="340" y="757"/>
                    </a:lnTo>
                    <a:lnTo>
                      <a:pt x="340" y="755"/>
                    </a:lnTo>
                    <a:lnTo>
                      <a:pt x="339" y="755"/>
                    </a:lnTo>
                    <a:lnTo>
                      <a:pt x="339" y="758"/>
                    </a:lnTo>
                    <a:lnTo>
                      <a:pt x="339" y="758"/>
                    </a:lnTo>
                    <a:lnTo>
                      <a:pt x="337" y="762"/>
                    </a:lnTo>
                    <a:lnTo>
                      <a:pt x="337" y="762"/>
                    </a:lnTo>
                    <a:lnTo>
                      <a:pt x="334" y="762"/>
                    </a:lnTo>
                    <a:lnTo>
                      <a:pt x="332" y="762"/>
                    </a:lnTo>
                    <a:lnTo>
                      <a:pt x="328" y="758"/>
                    </a:lnTo>
                    <a:lnTo>
                      <a:pt x="328" y="757"/>
                    </a:lnTo>
                    <a:lnTo>
                      <a:pt x="332" y="753"/>
                    </a:lnTo>
                    <a:lnTo>
                      <a:pt x="328" y="753"/>
                    </a:lnTo>
                    <a:lnTo>
                      <a:pt x="328" y="753"/>
                    </a:lnTo>
                    <a:lnTo>
                      <a:pt x="328" y="755"/>
                    </a:lnTo>
                    <a:lnTo>
                      <a:pt x="328" y="758"/>
                    </a:lnTo>
                    <a:lnTo>
                      <a:pt x="328" y="760"/>
                    </a:lnTo>
                    <a:lnTo>
                      <a:pt x="328" y="762"/>
                    </a:lnTo>
                    <a:lnTo>
                      <a:pt x="325" y="762"/>
                    </a:lnTo>
                    <a:lnTo>
                      <a:pt x="323" y="757"/>
                    </a:lnTo>
                    <a:lnTo>
                      <a:pt x="323" y="755"/>
                    </a:lnTo>
                    <a:lnTo>
                      <a:pt x="323" y="753"/>
                    </a:lnTo>
                    <a:lnTo>
                      <a:pt x="325" y="750"/>
                    </a:lnTo>
                    <a:lnTo>
                      <a:pt x="328" y="750"/>
                    </a:lnTo>
                    <a:lnTo>
                      <a:pt x="325" y="748"/>
                    </a:lnTo>
                    <a:lnTo>
                      <a:pt x="323" y="748"/>
                    </a:lnTo>
                    <a:lnTo>
                      <a:pt x="321" y="745"/>
                    </a:lnTo>
                    <a:lnTo>
                      <a:pt x="321" y="745"/>
                    </a:lnTo>
                    <a:lnTo>
                      <a:pt x="321" y="743"/>
                    </a:lnTo>
                    <a:lnTo>
                      <a:pt x="320" y="745"/>
                    </a:lnTo>
                    <a:lnTo>
                      <a:pt x="318" y="745"/>
                    </a:lnTo>
                    <a:lnTo>
                      <a:pt x="318" y="748"/>
                    </a:lnTo>
                    <a:lnTo>
                      <a:pt x="321" y="750"/>
                    </a:lnTo>
                    <a:lnTo>
                      <a:pt x="320" y="750"/>
                    </a:lnTo>
                    <a:lnTo>
                      <a:pt x="318" y="753"/>
                    </a:lnTo>
                    <a:lnTo>
                      <a:pt x="318" y="755"/>
                    </a:lnTo>
                    <a:lnTo>
                      <a:pt x="316" y="757"/>
                    </a:lnTo>
                    <a:lnTo>
                      <a:pt x="314" y="758"/>
                    </a:lnTo>
                    <a:lnTo>
                      <a:pt x="314" y="755"/>
                    </a:lnTo>
                    <a:lnTo>
                      <a:pt x="314" y="753"/>
                    </a:lnTo>
                    <a:lnTo>
                      <a:pt x="311" y="755"/>
                    </a:lnTo>
                    <a:lnTo>
                      <a:pt x="311" y="758"/>
                    </a:lnTo>
                    <a:lnTo>
                      <a:pt x="314" y="762"/>
                    </a:lnTo>
                    <a:lnTo>
                      <a:pt x="314" y="764"/>
                    </a:lnTo>
                    <a:lnTo>
                      <a:pt x="314" y="765"/>
                    </a:lnTo>
                    <a:lnTo>
                      <a:pt x="314" y="765"/>
                    </a:lnTo>
                    <a:lnTo>
                      <a:pt x="314" y="769"/>
                    </a:lnTo>
                    <a:lnTo>
                      <a:pt x="309" y="769"/>
                    </a:lnTo>
                    <a:lnTo>
                      <a:pt x="309" y="769"/>
                    </a:lnTo>
                    <a:lnTo>
                      <a:pt x="306" y="767"/>
                    </a:lnTo>
                    <a:lnTo>
                      <a:pt x="306" y="769"/>
                    </a:lnTo>
                    <a:lnTo>
                      <a:pt x="306" y="771"/>
                    </a:lnTo>
                    <a:lnTo>
                      <a:pt x="302" y="772"/>
                    </a:lnTo>
                    <a:lnTo>
                      <a:pt x="301" y="771"/>
                    </a:lnTo>
                    <a:lnTo>
                      <a:pt x="301" y="767"/>
                    </a:lnTo>
                    <a:lnTo>
                      <a:pt x="299" y="765"/>
                    </a:lnTo>
                    <a:lnTo>
                      <a:pt x="297" y="765"/>
                    </a:lnTo>
                    <a:lnTo>
                      <a:pt x="297" y="767"/>
                    </a:lnTo>
                    <a:lnTo>
                      <a:pt x="297" y="769"/>
                    </a:lnTo>
                    <a:lnTo>
                      <a:pt x="295" y="771"/>
                    </a:lnTo>
                    <a:lnTo>
                      <a:pt x="294" y="771"/>
                    </a:lnTo>
                    <a:lnTo>
                      <a:pt x="292" y="767"/>
                    </a:lnTo>
                    <a:lnTo>
                      <a:pt x="292" y="765"/>
                    </a:lnTo>
                    <a:lnTo>
                      <a:pt x="290" y="765"/>
                    </a:lnTo>
                    <a:lnTo>
                      <a:pt x="288" y="767"/>
                    </a:lnTo>
                    <a:lnTo>
                      <a:pt x="287" y="767"/>
                    </a:lnTo>
                    <a:lnTo>
                      <a:pt x="287" y="769"/>
                    </a:lnTo>
                    <a:lnTo>
                      <a:pt x="287" y="771"/>
                    </a:lnTo>
                    <a:lnTo>
                      <a:pt x="287" y="772"/>
                    </a:lnTo>
                    <a:lnTo>
                      <a:pt x="287" y="778"/>
                    </a:lnTo>
                    <a:lnTo>
                      <a:pt x="287" y="781"/>
                    </a:lnTo>
                    <a:lnTo>
                      <a:pt x="283" y="785"/>
                    </a:lnTo>
                    <a:lnTo>
                      <a:pt x="280" y="785"/>
                    </a:lnTo>
                    <a:lnTo>
                      <a:pt x="280" y="785"/>
                    </a:lnTo>
                    <a:lnTo>
                      <a:pt x="280" y="778"/>
                    </a:lnTo>
                    <a:lnTo>
                      <a:pt x="278" y="778"/>
                    </a:lnTo>
                    <a:lnTo>
                      <a:pt x="276" y="778"/>
                    </a:lnTo>
                    <a:lnTo>
                      <a:pt x="276" y="781"/>
                    </a:lnTo>
                    <a:lnTo>
                      <a:pt x="273" y="781"/>
                    </a:lnTo>
                    <a:lnTo>
                      <a:pt x="271" y="778"/>
                    </a:lnTo>
                    <a:lnTo>
                      <a:pt x="271" y="778"/>
                    </a:lnTo>
                    <a:lnTo>
                      <a:pt x="269" y="778"/>
                    </a:lnTo>
                    <a:lnTo>
                      <a:pt x="271" y="781"/>
                    </a:lnTo>
                    <a:lnTo>
                      <a:pt x="271" y="781"/>
                    </a:lnTo>
                    <a:lnTo>
                      <a:pt x="269" y="785"/>
                    </a:lnTo>
                    <a:lnTo>
                      <a:pt x="269" y="785"/>
                    </a:lnTo>
                    <a:lnTo>
                      <a:pt x="271" y="788"/>
                    </a:lnTo>
                    <a:lnTo>
                      <a:pt x="273" y="790"/>
                    </a:lnTo>
                    <a:lnTo>
                      <a:pt x="273" y="793"/>
                    </a:lnTo>
                    <a:lnTo>
                      <a:pt x="274" y="798"/>
                    </a:lnTo>
                    <a:lnTo>
                      <a:pt x="273" y="800"/>
                    </a:lnTo>
                    <a:lnTo>
                      <a:pt x="271" y="800"/>
                    </a:lnTo>
                    <a:lnTo>
                      <a:pt x="269" y="800"/>
                    </a:lnTo>
                    <a:lnTo>
                      <a:pt x="269" y="800"/>
                    </a:lnTo>
                    <a:lnTo>
                      <a:pt x="266" y="800"/>
                    </a:lnTo>
                    <a:lnTo>
                      <a:pt x="264" y="800"/>
                    </a:lnTo>
                    <a:lnTo>
                      <a:pt x="261" y="800"/>
                    </a:lnTo>
                    <a:lnTo>
                      <a:pt x="261" y="800"/>
                    </a:lnTo>
                    <a:lnTo>
                      <a:pt x="261" y="804"/>
                    </a:lnTo>
                    <a:lnTo>
                      <a:pt x="264" y="804"/>
                    </a:lnTo>
                    <a:lnTo>
                      <a:pt x="266" y="807"/>
                    </a:lnTo>
                    <a:lnTo>
                      <a:pt x="267" y="809"/>
                    </a:lnTo>
                    <a:lnTo>
                      <a:pt x="269" y="809"/>
                    </a:lnTo>
                    <a:lnTo>
                      <a:pt x="269" y="809"/>
                    </a:lnTo>
                    <a:lnTo>
                      <a:pt x="273" y="809"/>
                    </a:lnTo>
                    <a:lnTo>
                      <a:pt x="273" y="809"/>
                    </a:lnTo>
                    <a:lnTo>
                      <a:pt x="271" y="812"/>
                    </a:lnTo>
                    <a:lnTo>
                      <a:pt x="269" y="812"/>
                    </a:lnTo>
                    <a:lnTo>
                      <a:pt x="267" y="812"/>
                    </a:lnTo>
                    <a:lnTo>
                      <a:pt x="267" y="812"/>
                    </a:lnTo>
                    <a:lnTo>
                      <a:pt x="269" y="814"/>
                    </a:lnTo>
                    <a:lnTo>
                      <a:pt x="269" y="816"/>
                    </a:lnTo>
                    <a:lnTo>
                      <a:pt x="269" y="818"/>
                    </a:lnTo>
                    <a:lnTo>
                      <a:pt x="269" y="821"/>
                    </a:lnTo>
                    <a:lnTo>
                      <a:pt x="269" y="821"/>
                    </a:lnTo>
                    <a:lnTo>
                      <a:pt x="267" y="823"/>
                    </a:lnTo>
                    <a:lnTo>
                      <a:pt x="266" y="821"/>
                    </a:lnTo>
                    <a:lnTo>
                      <a:pt x="264" y="818"/>
                    </a:lnTo>
                    <a:lnTo>
                      <a:pt x="261" y="818"/>
                    </a:lnTo>
                    <a:lnTo>
                      <a:pt x="261" y="818"/>
                    </a:lnTo>
                    <a:lnTo>
                      <a:pt x="257" y="814"/>
                    </a:lnTo>
                    <a:lnTo>
                      <a:pt x="257" y="814"/>
                    </a:lnTo>
                    <a:lnTo>
                      <a:pt x="257" y="816"/>
                    </a:lnTo>
                    <a:lnTo>
                      <a:pt x="255" y="818"/>
                    </a:lnTo>
                    <a:lnTo>
                      <a:pt x="257" y="818"/>
                    </a:lnTo>
                    <a:lnTo>
                      <a:pt x="261" y="819"/>
                    </a:lnTo>
                    <a:lnTo>
                      <a:pt x="264" y="821"/>
                    </a:lnTo>
                    <a:lnTo>
                      <a:pt x="264" y="823"/>
                    </a:lnTo>
                    <a:lnTo>
                      <a:pt x="267" y="823"/>
                    </a:lnTo>
                    <a:lnTo>
                      <a:pt x="267" y="825"/>
                    </a:lnTo>
                    <a:lnTo>
                      <a:pt x="266" y="826"/>
                    </a:lnTo>
                    <a:lnTo>
                      <a:pt x="264" y="828"/>
                    </a:lnTo>
                    <a:lnTo>
                      <a:pt x="264" y="828"/>
                    </a:lnTo>
                    <a:lnTo>
                      <a:pt x="261" y="828"/>
                    </a:lnTo>
                    <a:lnTo>
                      <a:pt x="257" y="828"/>
                    </a:lnTo>
                    <a:lnTo>
                      <a:pt x="255" y="825"/>
                    </a:lnTo>
                    <a:lnTo>
                      <a:pt x="255" y="823"/>
                    </a:lnTo>
                    <a:lnTo>
                      <a:pt x="252" y="823"/>
                    </a:lnTo>
                    <a:lnTo>
                      <a:pt x="252" y="825"/>
                    </a:lnTo>
                    <a:lnTo>
                      <a:pt x="250" y="826"/>
                    </a:lnTo>
                    <a:lnTo>
                      <a:pt x="250" y="828"/>
                    </a:lnTo>
                    <a:lnTo>
                      <a:pt x="252" y="831"/>
                    </a:lnTo>
                    <a:lnTo>
                      <a:pt x="257" y="831"/>
                    </a:lnTo>
                    <a:lnTo>
                      <a:pt x="257" y="835"/>
                    </a:lnTo>
                    <a:lnTo>
                      <a:pt x="257" y="835"/>
                    </a:lnTo>
                    <a:lnTo>
                      <a:pt x="257" y="837"/>
                    </a:lnTo>
                    <a:lnTo>
                      <a:pt x="252" y="835"/>
                    </a:lnTo>
                    <a:lnTo>
                      <a:pt x="252" y="835"/>
                    </a:lnTo>
                    <a:lnTo>
                      <a:pt x="248" y="831"/>
                    </a:lnTo>
                    <a:lnTo>
                      <a:pt x="247" y="830"/>
                    </a:lnTo>
                    <a:lnTo>
                      <a:pt x="247" y="830"/>
                    </a:lnTo>
                    <a:lnTo>
                      <a:pt x="247" y="831"/>
                    </a:lnTo>
                    <a:lnTo>
                      <a:pt x="250" y="835"/>
                    </a:lnTo>
                    <a:lnTo>
                      <a:pt x="252" y="837"/>
                    </a:lnTo>
                    <a:lnTo>
                      <a:pt x="252" y="837"/>
                    </a:lnTo>
                    <a:lnTo>
                      <a:pt x="252" y="840"/>
                    </a:lnTo>
                    <a:lnTo>
                      <a:pt x="252" y="840"/>
                    </a:lnTo>
                    <a:lnTo>
                      <a:pt x="248" y="840"/>
                    </a:lnTo>
                    <a:lnTo>
                      <a:pt x="247" y="837"/>
                    </a:lnTo>
                    <a:lnTo>
                      <a:pt x="247" y="837"/>
                    </a:lnTo>
                    <a:lnTo>
                      <a:pt x="245" y="835"/>
                    </a:lnTo>
                    <a:lnTo>
                      <a:pt x="243" y="835"/>
                    </a:lnTo>
                    <a:lnTo>
                      <a:pt x="241" y="837"/>
                    </a:lnTo>
                    <a:lnTo>
                      <a:pt x="241" y="837"/>
                    </a:lnTo>
                    <a:lnTo>
                      <a:pt x="243" y="840"/>
                    </a:lnTo>
                    <a:lnTo>
                      <a:pt x="245" y="840"/>
                    </a:lnTo>
                    <a:lnTo>
                      <a:pt x="243" y="840"/>
                    </a:lnTo>
                    <a:lnTo>
                      <a:pt x="245" y="842"/>
                    </a:lnTo>
                    <a:lnTo>
                      <a:pt x="250" y="842"/>
                    </a:lnTo>
                    <a:lnTo>
                      <a:pt x="252" y="842"/>
                    </a:lnTo>
                    <a:lnTo>
                      <a:pt x="252" y="845"/>
                    </a:lnTo>
                    <a:lnTo>
                      <a:pt x="252" y="845"/>
                    </a:lnTo>
                    <a:lnTo>
                      <a:pt x="250" y="847"/>
                    </a:lnTo>
                    <a:lnTo>
                      <a:pt x="250" y="849"/>
                    </a:lnTo>
                    <a:lnTo>
                      <a:pt x="247" y="849"/>
                    </a:lnTo>
                    <a:lnTo>
                      <a:pt x="245" y="847"/>
                    </a:lnTo>
                    <a:lnTo>
                      <a:pt x="243" y="847"/>
                    </a:lnTo>
                    <a:lnTo>
                      <a:pt x="240" y="845"/>
                    </a:lnTo>
                    <a:lnTo>
                      <a:pt x="240" y="844"/>
                    </a:lnTo>
                    <a:lnTo>
                      <a:pt x="240" y="844"/>
                    </a:lnTo>
                    <a:lnTo>
                      <a:pt x="238" y="842"/>
                    </a:lnTo>
                    <a:lnTo>
                      <a:pt x="238" y="842"/>
                    </a:lnTo>
                    <a:lnTo>
                      <a:pt x="238" y="845"/>
                    </a:lnTo>
                    <a:lnTo>
                      <a:pt x="238" y="847"/>
                    </a:lnTo>
                    <a:lnTo>
                      <a:pt x="234" y="849"/>
                    </a:lnTo>
                    <a:lnTo>
                      <a:pt x="234" y="849"/>
                    </a:lnTo>
                    <a:lnTo>
                      <a:pt x="233" y="847"/>
                    </a:lnTo>
                    <a:lnTo>
                      <a:pt x="229" y="847"/>
                    </a:lnTo>
                    <a:lnTo>
                      <a:pt x="229" y="847"/>
                    </a:lnTo>
                    <a:lnTo>
                      <a:pt x="229" y="849"/>
                    </a:lnTo>
                    <a:lnTo>
                      <a:pt x="229" y="851"/>
                    </a:lnTo>
                    <a:lnTo>
                      <a:pt x="234" y="852"/>
                    </a:lnTo>
                    <a:lnTo>
                      <a:pt x="238" y="854"/>
                    </a:lnTo>
                    <a:lnTo>
                      <a:pt x="240" y="856"/>
                    </a:lnTo>
                    <a:lnTo>
                      <a:pt x="241" y="859"/>
                    </a:lnTo>
                    <a:lnTo>
                      <a:pt x="240" y="859"/>
                    </a:lnTo>
                    <a:lnTo>
                      <a:pt x="238" y="859"/>
                    </a:lnTo>
                    <a:lnTo>
                      <a:pt x="234" y="859"/>
                    </a:lnTo>
                    <a:lnTo>
                      <a:pt x="233" y="856"/>
                    </a:lnTo>
                    <a:lnTo>
                      <a:pt x="229" y="854"/>
                    </a:lnTo>
                    <a:lnTo>
                      <a:pt x="229" y="854"/>
                    </a:lnTo>
                    <a:lnTo>
                      <a:pt x="229" y="856"/>
                    </a:lnTo>
                    <a:lnTo>
                      <a:pt x="229" y="858"/>
                    </a:lnTo>
                    <a:lnTo>
                      <a:pt x="233" y="858"/>
                    </a:lnTo>
                    <a:lnTo>
                      <a:pt x="238" y="859"/>
                    </a:lnTo>
                    <a:lnTo>
                      <a:pt x="238" y="863"/>
                    </a:lnTo>
                    <a:lnTo>
                      <a:pt x="238" y="865"/>
                    </a:lnTo>
                    <a:lnTo>
                      <a:pt x="238" y="868"/>
                    </a:lnTo>
                    <a:lnTo>
                      <a:pt x="238" y="871"/>
                    </a:lnTo>
                    <a:lnTo>
                      <a:pt x="238" y="871"/>
                    </a:lnTo>
                    <a:lnTo>
                      <a:pt x="238" y="871"/>
                    </a:lnTo>
                    <a:lnTo>
                      <a:pt x="238" y="873"/>
                    </a:lnTo>
                    <a:lnTo>
                      <a:pt x="234" y="877"/>
                    </a:lnTo>
                    <a:lnTo>
                      <a:pt x="234" y="877"/>
                    </a:lnTo>
                    <a:lnTo>
                      <a:pt x="233" y="875"/>
                    </a:lnTo>
                    <a:lnTo>
                      <a:pt x="229" y="875"/>
                    </a:lnTo>
                    <a:lnTo>
                      <a:pt x="228" y="873"/>
                    </a:lnTo>
                    <a:lnTo>
                      <a:pt x="226" y="873"/>
                    </a:lnTo>
                    <a:lnTo>
                      <a:pt x="226" y="875"/>
                    </a:lnTo>
                    <a:lnTo>
                      <a:pt x="229" y="877"/>
                    </a:lnTo>
                    <a:lnTo>
                      <a:pt x="233" y="877"/>
                    </a:lnTo>
                    <a:lnTo>
                      <a:pt x="233" y="878"/>
                    </a:lnTo>
                    <a:lnTo>
                      <a:pt x="229" y="880"/>
                    </a:lnTo>
                    <a:lnTo>
                      <a:pt x="229" y="880"/>
                    </a:lnTo>
                    <a:lnTo>
                      <a:pt x="228" y="878"/>
                    </a:lnTo>
                    <a:lnTo>
                      <a:pt x="226" y="880"/>
                    </a:lnTo>
                    <a:lnTo>
                      <a:pt x="226" y="880"/>
                    </a:lnTo>
                    <a:lnTo>
                      <a:pt x="229" y="882"/>
                    </a:lnTo>
                    <a:lnTo>
                      <a:pt x="229" y="882"/>
                    </a:lnTo>
                    <a:lnTo>
                      <a:pt x="229" y="884"/>
                    </a:lnTo>
                    <a:lnTo>
                      <a:pt x="228" y="885"/>
                    </a:lnTo>
                    <a:lnTo>
                      <a:pt x="226" y="887"/>
                    </a:lnTo>
                    <a:lnTo>
                      <a:pt x="224" y="885"/>
                    </a:lnTo>
                    <a:lnTo>
                      <a:pt x="222" y="885"/>
                    </a:lnTo>
                    <a:lnTo>
                      <a:pt x="221" y="885"/>
                    </a:lnTo>
                    <a:lnTo>
                      <a:pt x="222" y="887"/>
                    </a:lnTo>
                    <a:lnTo>
                      <a:pt x="224" y="887"/>
                    </a:lnTo>
                    <a:lnTo>
                      <a:pt x="226" y="887"/>
                    </a:lnTo>
                    <a:lnTo>
                      <a:pt x="226" y="891"/>
                    </a:lnTo>
                    <a:lnTo>
                      <a:pt x="224" y="891"/>
                    </a:lnTo>
                    <a:lnTo>
                      <a:pt x="219" y="891"/>
                    </a:lnTo>
                    <a:lnTo>
                      <a:pt x="217" y="891"/>
                    </a:lnTo>
                    <a:lnTo>
                      <a:pt x="215" y="891"/>
                    </a:lnTo>
                    <a:lnTo>
                      <a:pt x="215" y="891"/>
                    </a:lnTo>
                    <a:lnTo>
                      <a:pt x="219" y="894"/>
                    </a:lnTo>
                    <a:lnTo>
                      <a:pt x="224" y="894"/>
                    </a:lnTo>
                    <a:lnTo>
                      <a:pt x="228" y="896"/>
                    </a:lnTo>
                    <a:lnTo>
                      <a:pt x="228" y="896"/>
                    </a:lnTo>
                    <a:lnTo>
                      <a:pt x="228" y="896"/>
                    </a:lnTo>
                    <a:lnTo>
                      <a:pt x="224" y="899"/>
                    </a:lnTo>
                    <a:lnTo>
                      <a:pt x="221" y="899"/>
                    </a:lnTo>
                    <a:lnTo>
                      <a:pt x="217" y="899"/>
                    </a:lnTo>
                    <a:lnTo>
                      <a:pt x="215" y="896"/>
                    </a:lnTo>
                    <a:lnTo>
                      <a:pt x="215" y="899"/>
                    </a:lnTo>
                    <a:lnTo>
                      <a:pt x="215" y="899"/>
                    </a:lnTo>
                    <a:lnTo>
                      <a:pt x="219" y="899"/>
                    </a:lnTo>
                    <a:lnTo>
                      <a:pt x="219" y="901"/>
                    </a:lnTo>
                    <a:lnTo>
                      <a:pt x="219" y="901"/>
                    </a:lnTo>
                    <a:lnTo>
                      <a:pt x="217" y="903"/>
                    </a:lnTo>
                    <a:lnTo>
                      <a:pt x="217" y="903"/>
                    </a:lnTo>
                    <a:lnTo>
                      <a:pt x="219" y="903"/>
                    </a:lnTo>
                    <a:lnTo>
                      <a:pt x="222" y="905"/>
                    </a:lnTo>
                    <a:lnTo>
                      <a:pt x="222" y="906"/>
                    </a:lnTo>
                    <a:lnTo>
                      <a:pt x="221" y="906"/>
                    </a:lnTo>
                    <a:lnTo>
                      <a:pt x="217" y="906"/>
                    </a:lnTo>
                    <a:lnTo>
                      <a:pt x="217" y="906"/>
                    </a:lnTo>
                    <a:lnTo>
                      <a:pt x="215" y="908"/>
                    </a:lnTo>
                    <a:lnTo>
                      <a:pt x="217" y="910"/>
                    </a:lnTo>
                    <a:lnTo>
                      <a:pt x="221" y="908"/>
                    </a:lnTo>
                    <a:lnTo>
                      <a:pt x="224" y="910"/>
                    </a:lnTo>
                    <a:lnTo>
                      <a:pt x="222" y="910"/>
                    </a:lnTo>
                    <a:lnTo>
                      <a:pt x="221" y="911"/>
                    </a:lnTo>
                    <a:lnTo>
                      <a:pt x="217" y="913"/>
                    </a:lnTo>
                    <a:lnTo>
                      <a:pt x="215" y="913"/>
                    </a:lnTo>
                    <a:lnTo>
                      <a:pt x="215" y="911"/>
                    </a:lnTo>
                    <a:lnTo>
                      <a:pt x="210" y="910"/>
                    </a:lnTo>
                    <a:lnTo>
                      <a:pt x="210" y="908"/>
                    </a:lnTo>
                    <a:lnTo>
                      <a:pt x="210" y="908"/>
                    </a:lnTo>
                    <a:lnTo>
                      <a:pt x="207" y="908"/>
                    </a:lnTo>
                    <a:lnTo>
                      <a:pt x="207" y="908"/>
                    </a:lnTo>
                    <a:lnTo>
                      <a:pt x="205" y="908"/>
                    </a:lnTo>
                    <a:lnTo>
                      <a:pt x="207" y="910"/>
                    </a:lnTo>
                    <a:lnTo>
                      <a:pt x="210" y="911"/>
                    </a:lnTo>
                    <a:lnTo>
                      <a:pt x="215" y="915"/>
                    </a:lnTo>
                    <a:lnTo>
                      <a:pt x="215" y="915"/>
                    </a:lnTo>
                    <a:lnTo>
                      <a:pt x="212" y="917"/>
                    </a:lnTo>
                    <a:lnTo>
                      <a:pt x="212" y="918"/>
                    </a:lnTo>
                    <a:lnTo>
                      <a:pt x="215" y="918"/>
                    </a:lnTo>
                    <a:lnTo>
                      <a:pt x="215" y="918"/>
                    </a:lnTo>
                    <a:lnTo>
                      <a:pt x="217" y="918"/>
                    </a:lnTo>
                    <a:lnTo>
                      <a:pt x="219" y="918"/>
                    </a:lnTo>
                    <a:lnTo>
                      <a:pt x="219" y="918"/>
                    </a:lnTo>
                    <a:lnTo>
                      <a:pt x="217" y="922"/>
                    </a:lnTo>
                    <a:lnTo>
                      <a:pt x="215" y="922"/>
                    </a:lnTo>
                    <a:lnTo>
                      <a:pt x="215" y="922"/>
                    </a:lnTo>
                    <a:lnTo>
                      <a:pt x="215" y="922"/>
                    </a:lnTo>
                    <a:lnTo>
                      <a:pt x="215" y="922"/>
                    </a:lnTo>
                    <a:lnTo>
                      <a:pt x="215" y="922"/>
                    </a:lnTo>
                    <a:lnTo>
                      <a:pt x="215" y="922"/>
                    </a:lnTo>
                    <a:close/>
                    <a:moveTo>
                      <a:pt x="210" y="924"/>
                    </a:moveTo>
                    <a:lnTo>
                      <a:pt x="205" y="922"/>
                    </a:lnTo>
                    <a:lnTo>
                      <a:pt x="203" y="922"/>
                    </a:lnTo>
                    <a:lnTo>
                      <a:pt x="203" y="922"/>
                    </a:lnTo>
                    <a:lnTo>
                      <a:pt x="207" y="924"/>
                    </a:lnTo>
                    <a:lnTo>
                      <a:pt x="207" y="927"/>
                    </a:lnTo>
                    <a:lnTo>
                      <a:pt x="210" y="924"/>
                    </a:lnTo>
                    <a:lnTo>
                      <a:pt x="210" y="924"/>
                    </a:lnTo>
                    <a:lnTo>
                      <a:pt x="210" y="924"/>
                    </a:lnTo>
                    <a:lnTo>
                      <a:pt x="210" y="924"/>
                    </a:lnTo>
                    <a:close/>
                    <a:moveTo>
                      <a:pt x="474" y="625"/>
                    </a:moveTo>
                    <a:lnTo>
                      <a:pt x="478" y="626"/>
                    </a:lnTo>
                    <a:lnTo>
                      <a:pt x="481" y="625"/>
                    </a:lnTo>
                    <a:lnTo>
                      <a:pt x="488" y="623"/>
                    </a:lnTo>
                    <a:lnTo>
                      <a:pt x="495" y="625"/>
                    </a:lnTo>
                    <a:lnTo>
                      <a:pt x="497" y="623"/>
                    </a:lnTo>
                    <a:lnTo>
                      <a:pt x="500" y="621"/>
                    </a:lnTo>
                    <a:lnTo>
                      <a:pt x="504" y="625"/>
                    </a:lnTo>
                    <a:lnTo>
                      <a:pt x="507" y="623"/>
                    </a:lnTo>
                    <a:lnTo>
                      <a:pt x="509" y="623"/>
                    </a:lnTo>
                    <a:lnTo>
                      <a:pt x="514" y="619"/>
                    </a:lnTo>
                    <a:lnTo>
                      <a:pt x="514" y="611"/>
                    </a:lnTo>
                    <a:lnTo>
                      <a:pt x="512" y="607"/>
                    </a:lnTo>
                    <a:lnTo>
                      <a:pt x="511" y="604"/>
                    </a:lnTo>
                    <a:lnTo>
                      <a:pt x="507" y="604"/>
                    </a:lnTo>
                    <a:lnTo>
                      <a:pt x="497" y="611"/>
                    </a:lnTo>
                    <a:lnTo>
                      <a:pt x="488" y="611"/>
                    </a:lnTo>
                    <a:lnTo>
                      <a:pt x="486" y="612"/>
                    </a:lnTo>
                    <a:lnTo>
                      <a:pt x="483" y="616"/>
                    </a:lnTo>
                    <a:lnTo>
                      <a:pt x="481" y="618"/>
                    </a:lnTo>
                    <a:lnTo>
                      <a:pt x="478" y="619"/>
                    </a:lnTo>
                    <a:lnTo>
                      <a:pt x="478" y="621"/>
                    </a:lnTo>
                    <a:lnTo>
                      <a:pt x="474" y="625"/>
                    </a:lnTo>
                    <a:lnTo>
                      <a:pt x="474" y="625"/>
                    </a:lnTo>
                    <a:lnTo>
                      <a:pt x="474" y="625"/>
                    </a:lnTo>
                    <a:lnTo>
                      <a:pt x="474" y="625"/>
                    </a:lnTo>
                    <a:close/>
                    <a:moveTo>
                      <a:pt x="222" y="901"/>
                    </a:moveTo>
                    <a:lnTo>
                      <a:pt x="224" y="903"/>
                    </a:lnTo>
                    <a:lnTo>
                      <a:pt x="226" y="901"/>
                    </a:lnTo>
                    <a:lnTo>
                      <a:pt x="226" y="899"/>
                    </a:lnTo>
                    <a:lnTo>
                      <a:pt x="224" y="899"/>
                    </a:lnTo>
                    <a:lnTo>
                      <a:pt x="222" y="901"/>
                    </a:lnTo>
                    <a:lnTo>
                      <a:pt x="222" y="901"/>
                    </a:lnTo>
                    <a:lnTo>
                      <a:pt x="222" y="901"/>
                    </a:lnTo>
                    <a:lnTo>
                      <a:pt x="222" y="901"/>
                    </a:lnTo>
                    <a:close/>
                    <a:moveTo>
                      <a:pt x="238" y="868"/>
                    </a:moveTo>
                    <a:lnTo>
                      <a:pt x="240" y="868"/>
                    </a:lnTo>
                    <a:lnTo>
                      <a:pt x="240" y="868"/>
                    </a:lnTo>
                    <a:lnTo>
                      <a:pt x="238" y="868"/>
                    </a:lnTo>
                    <a:lnTo>
                      <a:pt x="238" y="868"/>
                    </a:lnTo>
                    <a:lnTo>
                      <a:pt x="238" y="868"/>
                    </a:lnTo>
                    <a:lnTo>
                      <a:pt x="238" y="868"/>
                    </a:lnTo>
                    <a:close/>
                    <a:moveTo>
                      <a:pt x="240" y="863"/>
                    </a:moveTo>
                    <a:lnTo>
                      <a:pt x="240" y="863"/>
                    </a:lnTo>
                    <a:lnTo>
                      <a:pt x="241" y="863"/>
                    </a:lnTo>
                    <a:lnTo>
                      <a:pt x="241" y="863"/>
                    </a:lnTo>
                    <a:lnTo>
                      <a:pt x="240" y="863"/>
                    </a:lnTo>
                    <a:lnTo>
                      <a:pt x="240" y="863"/>
                    </a:lnTo>
                    <a:lnTo>
                      <a:pt x="240" y="863"/>
                    </a:lnTo>
                    <a:lnTo>
                      <a:pt x="240" y="863"/>
                    </a:lnTo>
                    <a:close/>
                    <a:moveTo>
                      <a:pt x="241" y="858"/>
                    </a:moveTo>
                    <a:lnTo>
                      <a:pt x="243" y="858"/>
                    </a:lnTo>
                    <a:lnTo>
                      <a:pt x="243" y="858"/>
                    </a:lnTo>
                    <a:lnTo>
                      <a:pt x="243" y="856"/>
                    </a:lnTo>
                    <a:lnTo>
                      <a:pt x="243" y="856"/>
                    </a:lnTo>
                    <a:lnTo>
                      <a:pt x="241" y="858"/>
                    </a:lnTo>
                    <a:lnTo>
                      <a:pt x="241" y="858"/>
                    </a:lnTo>
                    <a:lnTo>
                      <a:pt x="241" y="858"/>
                    </a:lnTo>
                    <a:lnTo>
                      <a:pt x="241" y="858"/>
                    </a:lnTo>
                    <a:close/>
                    <a:moveTo>
                      <a:pt x="240" y="849"/>
                    </a:moveTo>
                    <a:lnTo>
                      <a:pt x="240" y="851"/>
                    </a:lnTo>
                    <a:lnTo>
                      <a:pt x="241" y="852"/>
                    </a:lnTo>
                    <a:lnTo>
                      <a:pt x="243" y="852"/>
                    </a:lnTo>
                    <a:lnTo>
                      <a:pt x="247" y="852"/>
                    </a:lnTo>
                    <a:lnTo>
                      <a:pt x="247" y="852"/>
                    </a:lnTo>
                    <a:lnTo>
                      <a:pt x="245" y="851"/>
                    </a:lnTo>
                    <a:lnTo>
                      <a:pt x="241" y="851"/>
                    </a:lnTo>
                    <a:lnTo>
                      <a:pt x="240" y="849"/>
                    </a:lnTo>
                    <a:lnTo>
                      <a:pt x="240" y="849"/>
                    </a:lnTo>
                    <a:lnTo>
                      <a:pt x="240" y="849"/>
                    </a:lnTo>
                    <a:lnTo>
                      <a:pt x="240" y="849"/>
                    </a:lnTo>
                    <a:lnTo>
                      <a:pt x="240" y="849"/>
                    </a:lnTo>
                    <a:close/>
                    <a:moveTo>
                      <a:pt x="252" y="847"/>
                    </a:moveTo>
                    <a:lnTo>
                      <a:pt x="255" y="845"/>
                    </a:lnTo>
                    <a:lnTo>
                      <a:pt x="255" y="844"/>
                    </a:lnTo>
                    <a:lnTo>
                      <a:pt x="252" y="844"/>
                    </a:lnTo>
                    <a:lnTo>
                      <a:pt x="252" y="847"/>
                    </a:lnTo>
                    <a:lnTo>
                      <a:pt x="252" y="847"/>
                    </a:lnTo>
                    <a:lnTo>
                      <a:pt x="252" y="847"/>
                    </a:lnTo>
                    <a:lnTo>
                      <a:pt x="252" y="847"/>
                    </a:lnTo>
                    <a:close/>
                    <a:moveTo>
                      <a:pt x="252" y="826"/>
                    </a:moveTo>
                    <a:lnTo>
                      <a:pt x="252" y="828"/>
                    </a:lnTo>
                    <a:lnTo>
                      <a:pt x="255" y="830"/>
                    </a:lnTo>
                    <a:lnTo>
                      <a:pt x="257" y="831"/>
                    </a:lnTo>
                    <a:lnTo>
                      <a:pt x="257" y="831"/>
                    </a:lnTo>
                    <a:lnTo>
                      <a:pt x="261" y="831"/>
                    </a:lnTo>
                    <a:lnTo>
                      <a:pt x="257" y="830"/>
                    </a:lnTo>
                    <a:lnTo>
                      <a:pt x="255" y="828"/>
                    </a:lnTo>
                    <a:lnTo>
                      <a:pt x="252" y="826"/>
                    </a:lnTo>
                    <a:lnTo>
                      <a:pt x="252" y="826"/>
                    </a:lnTo>
                    <a:lnTo>
                      <a:pt x="252" y="826"/>
                    </a:lnTo>
                    <a:lnTo>
                      <a:pt x="252" y="826"/>
                    </a:lnTo>
                    <a:lnTo>
                      <a:pt x="252" y="826"/>
                    </a:lnTo>
                    <a:close/>
                    <a:moveTo>
                      <a:pt x="274" y="786"/>
                    </a:moveTo>
                    <a:lnTo>
                      <a:pt x="274" y="790"/>
                    </a:lnTo>
                    <a:lnTo>
                      <a:pt x="276" y="791"/>
                    </a:lnTo>
                    <a:lnTo>
                      <a:pt x="276" y="797"/>
                    </a:lnTo>
                    <a:lnTo>
                      <a:pt x="278" y="798"/>
                    </a:lnTo>
                    <a:lnTo>
                      <a:pt x="280" y="800"/>
                    </a:lnTo>
                    <a:lnTo>
                      <a:pt x="278" y="795"/>
                    </a:lnTo>
                    <a:lnTo>
                      <a:pt x="280" y="791"/>
                    </a:lnTo>
                    <a:lnTo>
                      <a:pt x="278" y="790"/>
                    </a:lnTo>
                    <a:lnTo>
                      <a:pt x="276" y="786"/>
                    </a:lnTo>
                    <a:lnTo>
                      <a:pt x="274" y="785"/>
                    </a:lnTo>
                    <a:lnTo>
                      <a:pt x="274" y="786"/>
                    </a:lnTo>
                    <a:lnTo>
                      <a:pt x="274" y="786"/>
                    </a:lnTo>
                    <a:lnTo>
                      <a:pt x="274" y="786"/>
                    </a:lnTo>
                    <a:lnTo>
                      <a:pt x="274" y="786"/>
                    </a:lnTo>
                    <a:close/>
                    <a:moveTo>
                      <a:pt x="290" y="778"/>
                    </a:moveTo>
                    <a:lnTo>
                      <a:pt x="290" y="778"/>
                    </a:lnTo>
                    <a:lnTo>
                      <a:pt x="292" y="778"/>
                    </a:lnTo>
                    <a:lnTo>
                      <a:pt x="292" y="778"/>
                    </a:lnTo>
                    <a:lnTo>
                      <a:pt x="290" y="778"/>
                    </a:lnTo>
                    <a:lnTo>
                      <a:pt x="290" y="778"/>
                    </a:lnTo>
                    <a:lnTo>
                      <a:pt x="290" y="778"/>
                    </a:lnTo>
                    <a:lnTo>
                      <a:pt x="290" y="778"/>
                    </a:lnTo>
                    <a:lnTo>
                      <a:pt x="290" y="778"/>
                    </a:lnTo>
                    <a:close/>
                    <a:moveTo>
                      <a:pt x="295" y="772"/>
                    </a:moveTo>
                    <a:lnTo>
                      <a:pt x="295" y="772"/>
                    </a:lnTo>
                    <a:lnTo>
                      <a:pt x="295" y="772"/>
                    </a:lnTo>
                    <a:lnTo>
                      <a:pt x="295" y="772"/>
                    </a:lnTo>
                    <a:lnTo>
                      <a:pt x="295" y="772"/>
                    </a:lnTo>
                    <a:lnTo>
                      <a:pt x="295" y="772"/>
                    </a:lnTo>
                    <a:lnTo>
                      <a:pt x="295" y="772"/>
                    </a:lnTo>
                    <a:lnTo>
                      <a:pt x="295" y="772"/>
                    </a:lnTo>
                    <a:close/>
                    <a:moveTo>
                      <a:pt x="321" y="771"/>
                    </a:moveTo>
                    <a:lnTo>
                      <a:pt x="323" y="769"/>
                    </a:lnTo>
                    <a:lnTo>
                      <a:pt x="325" y="769"/>
                    </a:lnTo>
                    <a:lnTo>
                      <a:pt x="325" y="767"/>
                    </a:lnTo>
                    <a:lnTo>
                      <a:pt x="325" y="764"/>
                    </a:lnTo>
                    <a:lnTo>
                      <a:pt x="323" y="762"/>
                    </a:lnTo>
                    <a:lnTo>
                      <a:pt x="323" y="760"/>
                    </a:lnTo>
                    <a:lnTo>
                      <a:pt x="321" y="760"/>
                    </a:lnTo>
                    <a:lnTo>
                      <a:pt x="318" y="764"/>
                    </a:lnTo>
                    <a:lnTo>
                      <a:pt x="318" y="765"/>
                    </a:lnTo>
                    <a:lnTo>
                      <a:pt x="318" y="767"/>
                    </a:lnTo>
                    <a:lnTo>
                      <a:pt x="320" y="769"/>
                    </a:lnTo>
                    <a:lnTo>
                      <a:pt x="320" y="771"/>
                    </a:lnTo>
                    <a:lnTo>
                      <a:pt x="321" y="771"/>
                    </a:lnTo>
                    <a:lnTo>
                      <a:pt x="321" y="771"/>
                    </a:lnTo>
                    <a:lnTo>
                      <a:pt x="321" y="771"/>
                    </a:lnTo>
                    <a:lnTo>
                      <a:pt x="321" y="771"/>
                    </a:lnTo>
                    <a:close/>
                    <a:moveTo>
                      <a:pt x="332" y="769"/>
                    </a:moveTo>
                    <a:lnTo>
                      <a:pt x="332" y="767"/>
                    </a:lnTo>
                    <a:lnTo>
                      <a:pt x="332" y="765"/>
                    </a:lnTo>
                    <a:lnTo>
                      <a:pt x="332" y="767"/>
                    </a:lnTo>
                    <a:lnTo>
                      <a:pt x="332" y="769"/>
                    </a:lnTo>
                    <a:lnTo>
                      <a:pt x="332" y="769"/>
                    </a:lnTo>
                    <a:lnTo>
                      <a:pt x="332" y="769"/>
                    </a:lnTo>
                    <a:lnTo>
                      <a:pt x="332" y="769"/>
                    </a:lnTo>
                    <a:lnTo>
                      <a:pt x="332" y="769"/>
                    </a:lnTo>
                    <a:lnTo>
                      <a:pt x="332" y="769"/>
                    </a:lnTo>
                    <a:close/>
                    <a:moveTo>
                      <a:pt x="533" y="656"/>
                    </a:moveTo>
                    <a:lnTo>
                      <a:pt x="533" y="656"/>
                    </a:lnTo>
                    <a:lnTo>
                      <a:pt x="535" y="654"/>
                    </a:lnTo>
                    <a:lnTo>
                      <a:pt x="535" y="652"/>
                    </a:lnTo>
                    <a:lnTo>
                      <a:pt x="533" y="654"/>
                    </a:lnTo>
                    <a:lnTo>
                      <a:pt x="533" y="656"/>
                    </a:lnTo>
                    <a:lnTo>
                      <a:pt x="533" y="656"/>
                    </a:lnTo>
                    <a:lnTo>
                      <a:pt x="533" y="656"/>
                    </a:lnTo>
                    <a:lnTo>
                      <a:pt x="533" y="656"/>
                    </a:lnTo>
                    <a:close/>
                    <a:moveTo>
                      <a:pt x="497" y="626"/>
                    </a:moveTo>
                    <a:lnTo>
                      <a:pt x="500" y="626"/>
                    </a:lnTo>
                    <a:lnTo>
                      <a:pt x="500" y="626"/>
                    </a:lnTo>
                    <a:lnTo>
                      <a:pt x="500" y="625"/>
                    </a:lnTo>
                    <a:lnTo>
                      <a:pt x="497" y="625"/>
                    </a:lnTo>
                    <a:lnTo>
                      <a:pt x="497" y="625"/>
                    </a:lnTo>
                    <a:lnTo>
                      <a:pt x="497" y="626"/>
                    </a:lnTo>
                    <a:lnTo>
                      <a:pt x="497" y="626"/>
                    </a:lnTo>
                    <a:lnTo>
                      <a:pt x="497" y="626"/>
                    </a:lnTo>
                    <a:lnTo>
                      <a:pt x="497" y="626"/>
                    </a:lnTo>
                    <a:close/>
                    <a:moveTo>
                      <a:pt x="481" y="611"/>
                    </a:moveTo>
                    <a:lnTo>
                      <a:pt x="483" y="612"/>
                    </a:lnTo>
                    <a:lnTo>
                      <a:pt x="485" y="611"/>
                    </a:lnTo>
                    <a:lnTo>
                      <a:pt x="486" y="611"/>
                    </a:lnTo>
                    <a:lnTo>
                      <a:pt x="483" y="611"/>
                    </a:lnTo>
                    <a:lnTo>
                      <a:pt x="481" y="611"/>
                    </a:lnTo>
                    <a:lnTo>
                      <a:pt x="481" y="611"/>
                    </a:lnTo>
                    <a:lnTo>
                      <a:pt x="481" y="611"/>
                    </a:lnTo>
                    <a:lnTo>
                      <a:pt x="481" y="611"/>
                    </a:lnTo>
                    <a:close/>
                    <a:moveTo>
                      <a:pt x="512" y="604"/>
                    </a:moveTo>
                    <a:lnTo>
                      <a:pt x="512" y="604"/>
                    </a:lnTo>
                    <a:lnTo>
                      <a:pt x="514" y="607"/>
                    </a:lnTo>
                    <a:lnTo>
                      <a:pt x="514" y="604"/>
                    </a:lnTo>
                    <a:lnTo>
                      <a:pt x="514" y="604"/>
                    </a:lnTo>
                    <a:lnTo>
                      <a:pt x="512" y="602"/>
                    </a:lnTo>
                    <a:lnTo>
                      <a:pt x="512" y="604"/>
                    </a:lnTo>
                    <a:lnTo>
                      <a:pt x="512" y="604"/>
                    </a:lnTo>
                    <a:lnTo>
                      <a:pt x="512" y="604"/>
                    </a:lnTo>
                    <a:lnTo>
                      <a:pt x="512" y="604"/>
                    </a:lnTo>
                    <a:close/>
                    <a:moveTo>
                      <a:pt x="533" y="538"/>
                    </a:moveTo>
                    <a:lnTo>
                      <a:pt x="533" y="541"/>
                    </a:lnTo>
                    <a:lnTo>
                      <a:pt x="533" y="541"/>
                    </a:lnTo>
                    <a:lnTo>
                      <a:pt x="533" y="545"/>
                    </a:lnTo>
                    <a:lnTo>
                      <a:pt x="537" y="548"/>
                    </a:lnTo>
                    <a:lnTo>
                      <a:pt x="537" y="552"/>
                    </a:lnTo>
                    <a:lnTo>
                      <a:pt x="542" y="553"/>
                    </a:lnTo>
                    <a:lnTo>
                      <a:pt x="546" y="557"/>
                    </a:lnTo>
                    <a:lnTo>
                      <a:pt x="549" y="560"/>
                    </a:lnTo>
                    <a:lnTo>
                      <a:pt x="551" y="562"/>
                    </a:lnTo>
                    <a:lnTo>
                      <a:pt x="552" y="562"/>
                    </a:lnTo>
                    <a:lnTo>
                      <a:pt x="554" y="564"/>
                    </a:lnTo>
                    <a:lnTo>
                      <a:pt x="558" y="565"/>
                    </a:lnTo>
                    <a:lnTo>
                      <a:pt x="558" y="564"/>
                    </a:lnTo>
                    <a:lnTo>
                      <a:pt x="558" y="562"/>
                    </a:lnTo>
                    <a:lnTo>
                      <a:pt x="559" y="560"/>
                    </a:lnTo>
                    <a:lnTo>
                      <a:pt x="558" y="557"/>
                    </a:lnTo>
                    <a:lnTo>
                      <a:pt x="554" y="557"/>
                    </a:lnTo>
                    <a:lnTo>
                      <a:pt x="552" y="557"/>
                    </a:lnTo>
                    <a:lnTo>
                      <a:pt x="551" y="553"/>
                    </a:lnTo>
                    <a:lnTo>
                      <a:pt x="552" y="552"/>
                    </a:lnTo>
                    <a:lnTo>
                      <a:pt x="552" y="552"/>
                    </a:lnTo>
                    <a:lnTo>
                      <a:pt x="554" y="552"/>
                    </a:lnTo>
                    <a:lnTo>
                      <a:pt x="558" y="553"/>
                    </a:lnTo>
                    <a:lnTo>
                      <a:pt x="561" y="553"/>
                    </a:lnTo>
                    <a:lnTo>
                      <a:pt x="563" y="557"/>
                    </a:lnTo>
                    <a:lnTo>
                      <a:pt x="563" y="553"/>
                    </a:lnTo>
                    <a:lnTo>
                      <a:pt x="561" y="552"/>
                    </a:lnTo>
                    <a:lnTo>
                      <a:pt x="552" y="548"/>
                    </a:lnTo>
                    <a:lnTo>
                      <a:pt x="551" y="543"/>
                    </a:lnTo>
                    <a:lnTo>
                      <a:pt x="549" y="541"/>
                    </a:lnTo>
                    <a:lnTo>
                      <a:pt x="546" y="541"/>
                    </a:lnTo>
                    <a:lnTo>
                      <a:pt x="542" y="538"/>
                    </a:lnTo>
                    <a:lnTo>
                      <a:pt x="540" y="538"/>
                    </a:lnTo>
                    <a:lnTo>
                      <a:pt x="539" y="538"/>
                    </a:lnTo>
                    <a:lnTo>
                      <a:pt x="535" y="538"/>
                    </a:lnTo>
                    <a:lnTo>
                      <a:pt x="533" y="538"/>
                    </a:lnTo>
                    <a:lnTo>
                      <a:pt x="533" y="538"/>
                    </a:lnTo>
                    <a:lnTo>
                      <a:pt x="533" y="538"/>
                    </a:lnTo>
                    <a:lnTo>
                      <a:pt x="533" y="538"/>
                    </a:lnTo>
                    <a:close/>
                    <a:moveTo>
                      <a:pt x="526" y="539"/>
                    </a:moveTo>
                    <a:lnTo>
                      <a:pt x="526" y="539"/>
                    </a:lnTo>
                    <a:lnTo>
                      <a:pt x="526" y="538"/>
                    </a:lnTo>
                    <a:lnTo>
                      <a:pt x="528" y="534"/>
                    </a:lnTo>
                    <a:lnTo>
                      <a:pt x="523" y="536"/>
                    </a:lnTo>
                    <a:lnTo>
                      <a:pt x="523" y="539"/>
                    </a:lnTo>
                    <a:lnTo>
                      <a:pt x="526" y="539"/>
                    </a:lnTo>
                    <a:lnTo>
                      <a:pt x="526" y="539"/>
                    </a:lnTo>
                    <a:lnTo>
                      <a:pt x="526" y="539"/>
                    </a:lnTo>
                    <a:lnTo>
                      <a:pt x="526" y="539"/>
                    </a:lnTo>
                    <a:close/>
                    <a:moveTo>
                      <a:pt x="533" y="534"/>
                    </a:moveTo>
                    <a:lnTo>
                      <a:pt x="535" y="536"/>
                    </a:lnTo>
                    <a:lnTo>
                      <a:pt x="540" y="536"/>
                    </a:lnTo>
                    <a:lnTo>
                      <a:pt x="544" y="538"/>
                    </a:lnTo>
                    <a:lnTo>
                      <a:pt x="549" y="538"/>
                    </a:lnTo>
                    <a:lnTo>
                      <a:pt x="551" y="541"/>
                    </a:lnTo>
                    <a:lnTo>
                      <a:pt x="554" y="539"/>
                    </a:lnTo>
                    <a:lnTo>
                      <a:pt x="556" y="541"/>
                    </a:lnTo>
                    <a:lnTo>
                      <a:pt x="556" y="543"/>
                    </a:lnTo>
                    <a:lnTo>
                      <a:pt x="558" y="545"/>
                    </a:lnTo>
                    <a:lnTo>
                      <a:pt x="561" y="545"/>
                    </a:lnTo>
                    <a:lnTo>
                      <a:pt x="563" y="545"/>
                    </a:lnTo>
                    <a:lnTo>
                      <a:pt x="565" y="545"/>
                    </a:lnTo>
                    <a:lnTo>
                      <a:pt x="565" y="543"/>
                    </a:lnTo>
                    <a:lnTo>
                      <a:pt x="565" y="541"/>
                    </a:lnTo>
                    <a:lnTo>
                      <a:pt x="565" y="538"/>
                    </a:lnTo>
                    <a:lnTo>
                      <a:pt x="566" y="538"/>
                    </a:lnTo>
                    <a:lnTo>
                      <a:pt x="563" y="534"/>
                    </a:lnTo>
                    <a:lnTo>
                      <a:pt x="559" y="534"/>
                    </a:lnTo>
                    <a:lnTo>
                      <a:pt x="554" y="531"/>
                    </a:lnTo>
                    <a:lnTo>
                      <a:pt x="551" y="531"/>
                    </a:lnTo>
                    <a:lnTo>
                      <a:pt x="546" y="532"/>
                    </a:lnTo>
                    <a:lnTo>
                      <a:pt x="542" y="531"/>
                    </a:lnTo>
                    <a:lnTo>
                      <a:pt x="537" y="532"/>
                    </a:lnTo>
                    <a:lnTo>
                      <a:pt x="533" y="532"/>
                    </a:lnTo>
                    <a:lnTo>
                      <a:pt x="533" y="532"/>
                    </a:lnTo>
                    <a:lnTo>
                      <a:pt x="533" y="534"/>
                    </a:lnTo>
                    <a:lnTo>
                      <a:pt x="533" y="534"/>
                    </a:lnTo>
                    <a:lnTo>
                      <a:pt x="533" y="534"/>
                    </a:lnTo>
                    <a:lnTo>
                      <a:pt x="533" y="534"/>
                    </a:lnTo>
                    <a:close/>
                    <a:moveTo>
                      <a:pt x="519" y="520"/>
                    </a:moveTo>
                    <a:lnTo>
                      <a:pt x="523" y="525"/>
                    </a:lnTo>
                    <a:lnTo>
                      <a:pt x="526" y="525"/>
                    </a:lnTo>
                    <a:lnTo>
                      <a:pt x="530" y="529"/>
                    </a:lnTo>
                    <a:lnTo>
                      <a:pt x="535" y="531"/>
                    </a:lnTo>
                    <a:lnTo>
                      <a:pt x="542" y="529"/>
                    </a:lnTo>
                    <a:lnTo>
                      <a:pt x="551" y="531"/>
                    </a:lnTo>
                    <a:lnTo>
                      <a:pt x="554" y="529"/>
                    </a:lnTo>
                    <a:lnTo>
                      <a:pt x="554" y="529"/>
                    </a:lnTo>
                    <a:lnTo>
                      <a:pt x="551" y="529"/>
                    </a:lnTo>
                    <a:lnTo>
                      <a:pt x="544" y="529"/>
                    </a:lnTo>
                    <a:lnTo>
                      <a:pt x="540" y="525"/>
                    </a:lnTo>
                    <a:lnTo>
                      <a:pt x="535" y="525"/>
                    </a:lnTo>
                    <a:lnTo>
                      <a:pt x="532" y="524"/>
                    </a:lnTo>
                    <a:lnTo>
                      <a:pt x="530" y="520"/>
                    </a:lnTo>
                    <a:lnTo>
                      <a:pt x="532" y="520"/>
                    </a:lnTo>
                    <a:lnTo>
                      <a:pt x="533" y="520"/>
                    </a:lnTo>
                    <a:lnTo>
                      <a:pt x="540" y="525"/>
                    </a:lnTo>
                    <a:lnTo>
                      <a:pt x="546" y="525"/>
                    </a:lnTo>
                    <a:lnTo>
                      <a:pt x="549" y="525"/>
                    </a:lnTo>
                    <a:lnTo>
                      <a:pt x="546" y="524"/>
                    </a:lnTo>
                    <a:lnTo>
                      <a:pt x="539" y="517"/>
                    </a:lnTo>
                    <a:lnTo>
                      <a:pt x="528" y="517"/>
                    </a:lnTo>
                    <a:lnTo>
                      <a:pt x="526" y="517"/>
                    </a:lnTo>
                    <a:lnTo>
                      <a:pt x="526" y="517"/>
                    </a:lnTo>
                    <a:lnTo>
                      <a:pt x="521" y="520"/>
                    </a:lnTo>
                    <a:lnTo>
                      <a:pt x="519" y="520"/>
                    </a:lnTo>
                    <a:lnTo>
                      <a:pt x="519" y="520"/>
                    </a:lnTo>
                    <a:lnTo>
                      <a:pt x="519" y="520"/>
                    </a:lnTo>
                    <a:lnTo>
                      <a:pt x="519" y="520"/>
                    </a:lnTo>
                    <a:close/>
                    <a:moveTo>
                      <a:pt x="572" y="531"/>
                    </a:moveTo>
                    <a:lnTo>
                      <a:pt x="572" y="531"/>
                    </a:lnTo>
                    <a:lnTo>
                      <a:pt x="573" y="531"/>
                    </a:lnTo>
                    <a:lnTo>
                      <a:pt x="573" y="529"/>
                    </a:lnTo>
                    <a:lnTo>
                      <a:pt x="572" y="529"/>
                    </a:lnTo>
                    <a:lnTo>
                      <a:pt x="572" y="531"/>
                    </a:lnTo>
                    <a:lnTo>
                      <a:pt x="572" y="531"/>
                    </a:lnTo>
                    <a:lnTo>
                      <a:pt x="572" y="531"/>
                    </a:lnTo>
                    <a:lnTo>
                      <a:pt x="572" y="531"/>
                    </a:lnTo>
                    <a:close/>
                    <a:moveTo>
                      <a:pt x="573" y="478"/>
                    </a:moveTo>
                    <a:lnTo>
                      <a:pt x="572" y="484"/>
                    </a:lnTo>
                    <a:lnTo>
                      <a:pt x="572" y="487"/>
                    </a:lnTo>
                    <a:lnTo>
                      <a:pt x="573" y="489"/>
                    </a:lnTo>
                    <a:lnTo>
                      <a:pt x="577" y="489"/>
                    </a:lnTo>
                    <a:lnTo>
                      <a:pt x="580" y="492"/>
                    </a:lnTo>
                    <a:lnTo>
                      <a:pt x="582" y="492"/>
                    </a:lnTo>
                    <a:lnTo>
                      <a:pt x="585" y="492"/>
                    </a:lnTo>
                    <a:lnTo>
                      <a:pt x="589" y="492"/>
                    </a:lnTo>
                    <a:lnTo>
                      <a:pt x="589" y="489"/>
                    </a:lnTo>
                    <a:lnTo>
                      <a:pt x="591" y="485"/>
                    </a:lnTo>
                    <a:lnTo>
                      <a:pt x="591" y="482"/>
                    </a:lnTo>
                    <a:lnTo>
                      <a:pt x="584" y="477"/>
                    </a:lnTo>
                    <a:lnTo>
                      <a:pt x="579" y="478"/>
                    </a:lnTo>
                    <a:lnTo>
                      <a:pt x="573" y="478"/>
                    </a:lnTo>
                    <a:lnTo>
                      <a:pt x="573" y="478"/>
                    </a:lnTo>
                    <a:lnTo>
                      <a:pt x="573" y="478"/>
                    </a:lnTo>
                    <a:lnTo>
                      <a:pt x="573" y="478"/>
                    </a:lnTo>
                    <a:close/>
                    <a:moveTo>
                      <a:pt x="606" y="477"/>
                    </a:moveTo>
                    <a:lnTo>
                      <a:pt x="608" y="477"/>
                    </a:lnTo>
                    <a:lnTo>
                      <a:pt x="610" y="473"/>
                    </a:lnTo>
                    <a:lnTo>
                      <a:pt x="610" y="472"/>
                    </a:lnTo>
                    <a:lnTo>
                      <a:pt x="608" y="472"/>
                    </a:lnTo>
                    <a:lnTo>
                      <a:pt x="606" y="473"/>
                    </a:lnTo>
                    <a:lnTo>
                      <a:pt x="606" y="477"/>
                    </a:lnTo>
                    <a:lnTo>
                      <a:pt x="606" y="477"/>
                    </a:lnTo>
                    <a:lnTo>
                      <a:pt x="606" y="477"/>
                    </a:lnTo>
                    <a:lnTo>
                      <a:pt x="606" y="477"/>
                    </a:lnTo>
                    <a:close/>
                    <a:moveTo>
                      <a:pt x="591" y="458"/>
                    </a:moveTo>
                    <a:lnTo>
                      <a:pt x="591" y="459"/>
                    </a:lnTo>
                    <a:lnTo>
                      <a:pt x="591" y="465"/>
                    </a:lnTo>
                    <a:lnTo>
                      <a:pt x="591" y="466"/>
                    </a:lnTo>
                    <a:lnTo>
                      <a:pt x="594" y="470"/>
                    </a:lnTo>
                    <a:lnTo>
                      <a:pt x="596" y="466"/>
                    </a:lnTo>
                    <a:lnTo>
                      <a:pt x="596" y="465"/>
                    </a:lnTo>
                    <a:lnTo>
                      <a:pt x="599" y="461"/>
                    </a:lnTo>
                    <a:lnTo>
                      <a:pt x="599" y="461"/>
                    </a:lnTo>
                    <a:lnTo>
                      <a:pt x="594" y="458"/>
                    </a:lnTo>
                    <a:lnTo>
                      <a:pt x="591" y="458"/>
                    </a:lnTo>
                    <a:lnTo>
                      <a:pt x="591" y="458"/>
                    </a:lnTo>
                    <a:lnTo>
                      <a:pt x="591" y="458"/>
                    </a:lnTo>
                    <a:lnTo>
                      <a:pt x="591" y="458"/>
                    </a:lnTo>
                    <a:close/>
                    <a:moveTo>
                      <a:pt x="613" y="444"/>
                    </a:moveTo>
                    <a:lnTo>
                      <a:pt x="613" y="451"/>
                    </a:lnTo>
                    <a:lnTo>
                      <a:pt x="612" y="456"/>
                    </a:lnTo>
                    <a:lnTo>
                      <a:pt x="613" y="458"/>
                    </a:lnTo>
                    <a:lnTo>
                      <a:pt x="617" y="461"/>
                    </a:lnTo>
                    <a:lnTo>
                      <a:pt x="618" y="459"/>
                    </a:lnTo>
                    <a:lnTo>
                      <a:pt x="622" y="459"/>
                    </a:lnTo>
                    <a:lnTo>
                      <a:pt x="624" y="459"/>
                    </a:lnTo>
                    <a:lnTo>
                      <a:pt x="624" y="461"/>
                    </a:lnTo>
                    <a:lnTo>
                      <a:pt x="627" y="461"/>
                    </a:lnTo>
                    <a:lnTo>
                      <a:pt x="629" y="459"/>
                    </a:lnTo>
                    <a:lnTo>
                      <a:pt x="631" y="458"/>
                    </a:lnTo>
                    <a:lnTo>
                      <a:pt x="631" y="452"/>
                    </a:lnTo>
                    <a:lnTo>
                      <a:pt x="627" y="451"/>
                    </a:lnTo>
                    <a:lnTo>
                      <a:pt x="627" y="454"/>
                    </a:lnTo>
                    <a:lnTo>
                      <a:pt x="627" y="456"/>
                    </a:lnTo>
                    <a:lnTo>
                      <a:pt x="625" y="454"/>
                    </a:lnTo>
                    <a:lnTo>
                      <a:pt x="622" y="451"/>
                    </a:lnTo>
                    <a:lnTo>
                      <a:pt x="622" y="449"/>
                    </a:lnTo>
                    <a:lnTo>
                      <a:pt x="622" y="445"/>
                    </a:lnTo>
                    <a:lnTo>
                      <a:pt x="622" y="444"/>
                    </a:lnTo>
                    <a:lnTo>
                      <a:pt x="624" y="444"/>
                    </a:lnTo>
                    <a:lnTo>
                      <a:pt x="624" y="442"/>
                    </a:lnTo>
                    <a:lnTo>
                      <a:pt x="622" y="442"/>
                    </a:lnTo>
                    <a:lnTo>
                      <a:pt x="618" y="444"/>
                    </a:lnTo>
                    <a:lnTo>
                      <a:pt x="617" y="442"/>
                    </a:lnTo>
                    <a:lnTo>
                      <a:pt x="617" y="444"/>
                    </a:lnTo>
                    <a:lnTo>
                      <a:pt x="613" y="444"/>
                    </a:lnTo>
                    <a:lnTo>
                      <a:pt x="613" y="444"/>
                    </a:lnTo>
                    <a:lnTo>
                      <a:pt x="613" y="444"/>
                    </a:lnTo>
                    <a:lnTo>
                      <a:pt x="613" y="444"/>
                    </a:lnTo>
                    <a:close/>
                    <a:moveTo>
                      <a:pt x="618" y="390"/>
                    </a:moveTo>
                    <a:lnTo>
                      <a:pt x="613" y="392"/>
                    </a:lnTo>
                    <a:lnTo>
                      <a:pt x="613" y="393"/>
                    </a:lnTo>
                    <a:lnTo>
                      <a:pt x="617" y="395"/>
                    </a:lnTo>
                    <a:lnTo>
                      <a:pt x="618" y="397"/>
                    </a:lnTo>
                    <a:lnTo>
                      <a:pt x="617" y="399"/>
                    </a:lnTo>
                    <a:lnTo>
                      <a:pt x="617" y="402"/>
                    </a:lnTo>
                    <a:lnTo>
                      <a:pt x="618" y="407"/>
                    </a:lnTo>
                    <a:lnTo>
                      <a:pt x="618" y="411"/>
                    </a:lnTo>
                    <a:lnTo>
                      <a:pt x="617" y="416"/>
                    </a:lnTo>
                    <a:lnTo>
                      <a:pt x="617" y="419"/>
                    </a:lnTo>
                    <a:lnTo>
                      <a:pt x="618" y="421"/>
                    </a:lnTo>
                    <a:lnTo>
                      <a:pt x="618" y="419"/>
                    </a:lnTo>
                    <a:lnTo>
                      <a:pt x="618" y="414"/>
                    </a:lnTo>
                    <a:lnTo>
                      <a:pt x="622" y="412"/>
                    </a:lnTo>
                    <a:lnTo>
                      <a:pt x="622" y="407"/>
                    </a:lnTo>
                    <a:lnTo>
                      <a:pt x="618" y="405"/>
                    </a:lnTo>
                    <a:lnTo>
                      <a:pt x="618" y="399"/>
                    </a:lnTo>
                    <a:lnTo>
                      <a:pt x="618" y="393"/>
                    </a:lnTo>
                    <a:lnTo>
                      <a:pt x="618" y="392"/>
                    </a:lnTo>
                    <a:lnTo>
                      <a:pt x="618" y="390"/>
                    </a:lnTo>
                    <a:lnTo>
                      <a:pt x="618" y="390"/>
                    </a:lnTo>
                    <a:lnTo>
                      <a:pt x="618" y="390"/>
                    </a:lnTo>
                    <a:lnTo>
                      <a:pt x="618" y="390"/>
                    </a:lnTo>
                    <a:close/>
                    <a:moveTo>
                      <a:pt x="591" y="399"/>
                    </a:moveTo>
                    <a:lnTo>
                      <a:pt x="591" y="400"/>
                    </a:lnTo>
                    <a:lnTo>
                      <a:pt x="591" y="402"/>
                    </a:lnTo>
                    <a:lnTo>
                      <a:pt x="594" y="402"/>
                    </a:lnTo>
                    <a:lnTo>
                      <a:pt x="596" y="400"/>
                    </a:lnTo>
                    <a:lnTo>
                      <a:pt x="594" y="397"/>
                    </a:lnTo>
                    <a:lnTo>
                      <a:pt x="594" y="397"/>
                    </a:lnTo>
                    <a:lnTo>
                      <a:pt x="591" y="399"/>
                    </a:lnTo>
                    <a:lnTo>
                      <a:pt x="591" y="399"/>
                    </a:lnTo>
                    <a:lnTo>
                      <a:pt x="591" y="399"/>
                    </a:lnTo>
                    <a:lnTo>
                      <a:pt x="591" y="399"/>
                    </a:lnTo>
                    <a:close/>
                    <a:moveTo>
                      <a:pt x="587" y="392"/>
                    </a:moveTo>
                    <a:lnTo>
                      <a:pt x="589" y="395"/>
                    </a:lnTo>
                    <a:lnTo>
                      <a:pt x="591" y="393"/>
                    </a:lnTo>
                    <a:lnTo>
                      <a:pt x="591" y="392"/>
                    </a:lnTo>
                    <a:lnTo>
                      <a:pt x="589" y="392"/>
                    </a:lnTo>
                    <a:lnTo>
                      <a:pt x="587" y="392"/>
                    </a:lnTo>
                    <a:lnTo>
                      <a:pt x="587" y="392"/>
                    </a:lnTo>
                    <a:lnTo>
                      <a:pt x="587" y="392"/>
                    </a:lnTo>
                    <a:lnTo>
                      <a:pt x="587" y="392"/>
                    </a:lnTo>
                    <a:close/>
                    <a:moveTo>
                      <a:pt x="610" y="336"/>
                    </a:moveTo>
                    <a:lnTo>
                      <a:pt x="612" y="339"/>
                    </a:lnTo>
                    <a:lnTo>
                      <a:pt x="613" y="341"/>
                    </a:lnTo>
                    <a:lnTo>
                      <a:pt x="617" y="341"/>
                    </a:lnTo>
                    <a:lnTo>
                      <a:pt x="617" y="339"/>
                    </a:lnTo>
                    <a:lnTo>
                      <a:pt x="613" y="338"/>
                    </a:lnTo>
                    <a:lnTo>
                      <a:pt x="612" y="334"/>
                    </a:lnTo>
                    <a:lnTo>
                      <a:pt x="610" y="334"/>
                    </a:lnTo>
                    <a:lnTo>
                      <a:pt x="610" y="336"/>
                    </a:lnTo>
                    <a:lnTo>
                      <a:pt x="610" y="336"/>
                    </a:lnTo>
                    <a:lnTo>
                      <a:pt x="610" y="336"/>
                    </a:lnTo>
                    <a:lnTo>
                      <a:pt x="610" y="336"/>
                    </a:lnTo>
                    <a:close/>
                    <a:moveTo>
                      <a:pt x="631" y="348"/>
                    </a:moveTo>
                    <a:lnTo>
                      <a:pt x="631" y="348"/>
                    </a:lnTo>
                    <a:lnTo>
                      <a:pt x="632" y="352"/>
                    </a:lnTo>
                    <a:lnTo>
                      <a:pt x="634" y="352"/>
                    </a:lnTo>
                    <a:lnTo>
                      <a:pt x="636" y="348"/>
                    </a:lnTo>
                    <a:lnTo>
                      <a:pt x="636" y="348"/>
                    </a:lnTo>
                    <a:lnTo>
                      <a:pt x="636" y="343"/>
                    </a:lnTo>
                    <a:lnTo>
                      <a:pt x="638" y="343"/>
                    </a:lnTo>
                    <a:lnTo>
                      <a:pt x="638" y="338"/>
                    </a:lnTo>
                    <a:lnTo>
                      <a:pt x="632" y="343"/>
                    </a:lnTo>
                    <a:lnTo>
                      <a:pt x="632" y="346"/>
                    </a:lnTo>
                    <a:lnTo>
                      <a:pt x="631" y="348"/>
                    </a:lnTo>
                    <a:lnTo>
                      <a:pt x="631" y="348"/>
                    </a:lnTo>
                    <a:lnTo>
                      <a:pt x="631" y="348"/>
                    </a:lnTo>
                    <a:lnTo>
                      <a:pt x="631" y="348"/>
                    </a:lnTo>
                    <a:close/>
                    <a:moveTo>
                      <a:pt x="622" y="329"/>
                    </a:moveTo>
                    <a:lnTo>
                      <a:pt x="622" y="329"/>
                    </a:lnTo>
                    <a:lnTo>
                      <a:pt x="624" y="329"/>
                    </a:lnTo>
                    <a:lnTo>
                      <a:pt x="624" y="325"/>
                    </a:lnTo>
                    <a:lnTo>
                      <a:pt x="624" y="324"/>
                    </a:lnTo>
                    <a:lnTo>
                      <a:pt x="622" y="324"/>
                    </a:lnTo>
                    <a:lnTo>
                      <a:pt x="622" y="329"/>
                    </a:lnTo>
                    <a:lnTo>
                      <a:pt x="622" y="329"/>
                    </a:lnTo>
                    <a:lnTo>
                      <a:pt x="622" y="329"/>
                    </a:lnTo>
                    <a:lnTo>
                      <a:pt x="622" y="329"/>
                    </a:lnTo>
                    <a:close/>
                    <a:moveTo>
                      <a:pt x="622" y="317"/>
                    </a:moveTo>
                    <a:lnTo>
                      <a:pt x="622" y="319"/>
                    </a:lnTo>
                    <a:lnTo>
                      <a:pt x="624" y="320"/>
                    </a:lnTo>
                    <a:lnTo>
                      <a:pt x="624" y="319"/>
                    </a:lnTo>
                    <a:lnTo>
                      <a:pt x="624" y="317"/>
                    </a:lnTo>
                    <a:lnTo>
                      <a:pt x="622" y="317"/>
                    </a:lnTo>
                    <a:lnTo>
                      <a:pt x="622" y="317"/>
                    </a:lnTo>
                    <a:lnTo>
                      <a:pt x="622" y="317"/>
                    </a:lnTo>
                    <a:lnTo>
                      <a:pt x="622" y="317"/>
                    </a:lnTo>
                    <a:close/>
                    <a:moveTo>
                      <a:pt x="639" y="280"/>
                    </a:moveTo>
                    <a:lnTo>
                      <a:pt x="641" y="284"/>
                    </a:lnTo>
                    <a:lnTo>
                      <a:pt x="641" y="285"/>
                    </a:lnTo>
                    <a:lnTo>
                      <a:pt x="645" y="282"/>
                    </a:lnTo>
                    <a:lnTo>
                      <a:pt x="645" y="279"/>
                    </a:lnTo>
                    <a:lnTo>
                      <a:pt x="645" y="275"/>
                    </a:lnTo>
                    <a:lnTo>
                      <a:pt x="645" y="273"/>
                    </a:lnTo>
                    <a:lnTo>
                      <a:pt x="645" y="270"/>
                    </a:lnTo>
                    <a:lnTo>
                      <a:pt x="641" y="273"/>
                    </a:lnTo>
                    <a:lnTo>
                      <a:pt x="641" y="275"/>
                    </a:lnTo>
                    <a:lnTo>
                      <a:pt x="639" y="280"/>
                    </a:lnTo>
                    <a:lnTo>
                      <a:pt x="639" y="280"/>
                    </a:lnTo>
                    <a:lnTo>
                      <a:pt x="639" y="280"/>
                    </a:lnTo>
                    <a:lnTo>
                      <a:pt x="639" y="280"/>
                    </a:lnTo>
                    <a:close/>
                    <a:moveTo>
                      <a:pt x="629" y="230"/>
                    </a:moveTo>
                    <a:lnTo>
                      <a:pt x="629" y="230"/>
                    </a:lnTo>
                    <a:lnTo>
                      <a:pt x="631" y="228"/>
                    </a:lnTo>
                    <a:lnTo>
                      <a:pt x="636" y="230"/>
                    </a:lnTo>
                    <a:lnTo>
                      <a:pt x="638" y="226"/>
                    </a:lnTo>
                    <a:lnTo>
                      <a:pt x="638" y="223"/>
                    </a:lnTo>
                    <a:lnTo>
                      <a:pt x="636" y="219"/>
                    </a:lnTo>
                    <a:lnTo>
                      <a:pt x="629" y="223"/>
                    </a:lnTo>
                    <a:lnTo>
                      <a:pt x="627" y="228"/>
                    </a:lnTo>
                    <a:lnTo>
                      <a:pt x="629" y="230"/>
                    </a:lnTo>
                    <a:lnTo>
                      <a:pt x="629" y="230"/>
                    </a:lnTo>
                    <a:lnTo>
                      <a:pt x="629" y="230"/>
                    </a:lnTo>
                    <a:lnTo>
                      <a:pt x="629" y="230"/>
                    </a:lnTo>
                    <a:close/>
                    <a:moveTo>
                      <a:pt x="664" y="136"/>
                    </a:moveTo>
                    <a:lnTo>
                      <a:pt x="664" y="134"/>
                    </a:lnTo>
                    <a:lnTo>
                      <a:pt x="664" y="131"/>
                    </a:lnTo>
                    <a:lnTo>
                      <a:pt x="664" y="124"/>
                    </a:lnTo>
                    <a:lnTo>
                      <a:pt x="664" y="124"/>
                    </a:lnTo>
                    <a:lnTo>
                      <a:pt x="664" y="119"/>
                    </a:lnTo>
                    <a:lnTo>
                      <a:pt x="662" y="122"/>
                    </a:lnTo>
                    <a:lnTo>
                      <a:pt x="662" y="124"/>
                    </a:lnTo>
                    <a:lnTo>
                      <a:pt x="664" y="124"/>
                    </a:lnTo>
                    <a:lnTo>
                      <a:pt x="664" y="127"/>
                    </a:lnTo>
                    <a:lnTo>
                      <a:pt x="662" y="131"/>
                    </a:lnTo>
                    <a:lnTo>
                      <a:pt x="664" y="136"/>
                    </a:lnTo>
                    <a:lnTo>
                      <a:pt x="664" y="136"/>
                    </a:lnTo>
                    <a:lnTo>
                      <a:pt x="664" y="136"/>
                    </a:lnTo>
                    <a:lnTo>
                      <a:pt x="664" y="136"/>
                    </a:lnTo>
                    <a:close/>
                    <a:moveTo>
                      <a:pt x="653" y="146"/>
                    </a:moveTo>
                    <a:lnTo>
                      <a:pt x="653" y="146"/>
                    </a:lnTo>
                    <a:lnTo>
                      <a:pt x="655" y="146"/>
                    </a:lnTo>
                    <a:lnTo>
                      <a:pt x="655" y="145"/>
                    </a:lnTo>
                    <a:lnTo>
                      <a:pt x="655" y="139"/>
                    </a:lnTo>
                    <a:lnTo>
                      <a:pt x="653" y="138"/>
                    </a:lnTo>
                    <a:lnTo>
                      <a:pt x="651" y="139"/>
                    </a:lnTo>
                    <a:lnTo>
                      <a:pt x="651" y="143"/>
                    </a:lnTo>
                    <a:lnTo>
                      <a:pt x="653" y="146"/>
                    </a:lnTo>
                    <a:lnTo>
                      <a:pt x="653" y="146"/>
                    </a:lnTo>
                    <a:lnTo>
                      <a:pt x="653" y="146"/>
                    </a:lnTo>
                    <a:lnTo>
                      <a:pt x="653" y="146"/>
                    </a:lnTo>
                    <a:close/>
                    <a:moveTo>
                      <a:pt x="646" y="136"/>
                    </a:moveTo>
                    <a:lnTo>
                      <a:pt x="648" y="138"/>
                    </a:lnTo>
                    <a:lnTo>
                      <a:pt x="650" y="136"/>
                    </a:lnTo>
                    <a:lnTo>
                      <a:pt x="651" y="131"/>
                    </a:lnTo>
                    <a:lnTo>
                      <a:pt x="651" y="129"/>
                    </a:lnTo>
                    <a:lnTo>
                      <a:pt x="651" y="127"/>
                    </a:lnTo>
                    <a:lnTo>
                      <a:pt x="650" y="127"/>
                    </a:lnTo>
                    <a:lnTo>
                      <a:pt x="648" y="127"/>
                    </a:lnTo>
                    <a:lnTo>
                      <a:pt x="646" y="129"/>
                    </a:lnTo>
                    <a:lnTo>
                      <a:pt x="646" y="132"/>
                    </a:lnTo>
                    <a:lnTo>
                      <a:pt x="646" y="136"/>
                    </a:lnTo>
                    <a:lnTo>
                      <a:pt x="646" y="136"/>
                    </a:lnTo>
                    <a:lnTo>
                      <a:pt x="646" y="136"/>
                    </a:lnTo>
                    <a:lnTo>
                      <a:pt x="646" y="136"/>
                    </a:lnTo>
                    <a:close/>
                    <a:moveTo>
                      <a:pt x="469" y="9"/>
                    </a:moveTo>
                    <a:lnTo>
                      <a:pt x="469" y="9"/>
                    </a:lnTo>
                    <a:lnTo>
                      <a:pt x="469" y="9"/>
                    </a:lnTo>
                    <a:lnTo>
                      <a:pt x="473" y="7"/>
                    </a:lnTo>
                    <a:lnTo>
                      <a:pt x="469" y="6"/>
                    </a:lnTo>
                    <a:lnTo>
                      <a:pt x="469" y="6"/>
                    </a:lnTo>
                    <a:lnTo>
                      <a:pt x="467" y="7"/>
                    </a:lnTo>
                    <a:lnTo>
                      <a:pt x="469" y="9"/>
                    </a:lnTo>
                    <a:lnTo>
                      <a:pt x="469" y="9"/>
                    </a:lnTo>
                    <a:lnTo>
                      <a:pt x="469" y="9"/>
                    </a:lnTo>
                    <a:lnTo>
                      <a:pt x="469" y="9"/>
                    </a:lnTo>
                    <a:close/>
                    <a:moveTo>
                      <a:pt x="469" y="16"/>
                    </a:moveTo>
                    <a:lnTo>
                      <a:pt x="469" y="18"/>
                    </a:lnTo>
                    <a:lnTo>
                      <a:pt x="473" y="18"/>
                    </a:lnTo>
                    <a:lnTo>
                      <a:pt x="473" y="14"/>
                    </a:lnTo>
                    <a:lnTo>
                      <a:pt x="473" y="12"/>
                    </a:lnTo>
                    <a:lnTo>
                      <a:pt x="473" y="12"/>
                    </a:lnTo>
                    <a:lnTo>
                      <a:pt x="469" y="14"/>
                    </a:lnTo>
                    <a:lnTo>
                      <a:pt x="469" y="16"/>
                    </a:lnTo>
                    <a:lnTo>
                      <a:pt x="469" y="16"/>
                    </a:lnTo>
                    <a:lnTo>
                      <a:pt x="469" y="16"/>
                    </a:lnTo>
                    <a:lnTo>
                      <a:pt x="469" y="16"/>
                    </a:lnTo>
                    <a:close/>
                    <a:moveTo>
                      <a:pt x="455" y="16"/>
                    </a:moveTo>
                    <a:lnTo>
                      <a:pt x="459" y="19"/>
                    </a:lnTo>
                    <a:lnTo>
                      <a:pt x="459" y="23"/>
                    </a:lnTo>
                    <a:lnTo>
                      <a:pt x="460" y="23"/>
                    </a:lnTo>
                    <a:lnTo>
                      <a:pt x="462" y="19"/>
                    </a:lnTo>
                    <a:lnTo>
                      <a:pt x="464" y="19"/>
                    </a:lnTo>
                    <a:lnTo>
                      <a:pt x="459" y="14"/>
                    </a:lnTo>
                    <a:lnTo>
                      <a:pt x="459" y="12"/>
                    </a:lnTo>
                    <a:lnTo>
                      <a:pt x="459" y="9"/>
                    </a:lnTo>
                    <a:lnTo>
                      <a:pt x="455" y="12"/>
                    </a:lnTo>
                    <a:lnTo>
                      <a:pt x="455" y="14"/>
                    </a:lnTo>
                    <a:lnTo>
                      <a:pt x="453" y="14"/>
                    </a:lnTo>
                    <a:lnTo>
                      <a:pt x="455" y="16"/>
                    </a:lnTo>
                    <a:lnTo>
                      <a:pt x="455" y="16"/>
                    </a:lnTo>
                    <a:lnTo>
                      <a:pt x="455" y="16"/>
                    </a:lnTo>
                    <a:lnTo>
                      <a:pt x="455" y="16"/>
                    </a:lnTo>
                    <a:close/>
                    <a:moveTo>
                      <a:pt x="446" y="19"/>
                    </a:moveTo>
                    <a:lnTo>
                      <a:pt x="446" y="23"/>
                    </a:lnTo>
                    <a:lnTo>
                      <a:pt x="446" y="23"/>
                    </a:lnTo>
                    <a:lnTo>
                      <a:pt x="450" y="23"/>
                    </a:lnTo>
                    <a:lnTo>
                      <a:pt x="450" y="21"/>
                    </a:lnTo>
                    <a:lnTo>
                      <a:pt x="446" y="19"/>
                    </a:lnTo>
                    <a:lnTo>
                      <a:pt x="446" y="19"/>
                    </a:lnTo>
                    <a:lnTo>
                      <a:pt x="446" y="19"/>
                    </a:lnTo>
                    <a:lnTo>
                      <a:pt x="446" y="19"/>
                    </a:lnTo>
                    <a:lnTo>
                      <a:pt x="446" y="19"/>
                    </a:lnTo>
                    <a:close/>
                    <a:moveTo>
                      <a:pt x="396" y="35"/>
                    </a:moveTo>
                    <a:lnTo>
                      <a:pt x="398" y="37"/>
                    </a:lnTo>
                    <a:lnTo>
                      <a:pt x="400" y="37"/>
                    </a:lnTo>
                    <a:lnTo>
                      <a:pt x="405" y="42"/>
                    </a:lnTo>
                    <a:lnTo>
                      <a:pt x="405" y="42"/>
                    </a:lnTo>
                    <a:lnTo>
                      <a:pt x="406" y="40"/>
                    </a:lnTo>
                    <a:lnTo>
                      <a:pt x="406" y="37"/>
                    </a:lnTo>
                    <a:lnTo>
                      <a:pt x="408" y="35"/>
                    </a:lnTo>
                    <a:lnTo>
                      <a:pt x="408" y="32"/>
                    </a:lnTo>
                    <a:lnTo>
                      <a:pt x="405" y="32"/>
                    </a:lnTo>
                    <a:lnTo>
                      <a:pt x="405" y="28"/>
                    </a:lnTo>
                    <a:lnTo>
                      <a:pt x="401" y="28"/>
                    </a:lnTo>
                    <a:lnTo>
                      <a:pt x="400" y="30"/>
                    </a:lnTo>
                    <a:lnTo>
                      <a:pt x="401" y="32"/>
                    </a:lnTo>
                    <a:lnTo>
                      <a:pt x="401" y="35"/>
                    </a:lnTo>
                    <a:lnTo>
                      <a:pt x="400" y="37"/>
                    </a:lnTo>
                    <a:lnTo>
                      <a:pt x="398" y="32"/>
                    </a:lnTo>
                    <a:lnTo>
                      <a:pt x="396" y="35"/>
                    </a:lnTo>
                    <a:lnTo>
                      <a:pt x="396" y="35"/>
                    </a:lnTo>
                    <a:lnTo>
                      <a:pt x="396" y="35"/>
                    </a:lnTo>
                    <a:lnTo>
                      <a:pt x="396" y="35"/>
                    </a:lnTo>
                    <a:close/>
                    <a:moveTo>
                      <a:pt x="393" y="37"/>
                    </a:moveTo>
                    <a:lnTo>
                      <a:pt x="394" y="40"/>
                    </a:lnTo>
                    <a:lnTo>
                      <a:pt x="396" y="42"/>
                    </a:lnTo>
                    <a:lnTo>
                      <a:pt x="396" y="37"/>
                    </a:lnTo>
                    <a:lnTo>
                      <a:pt x="394" y="37"/>
                    </a:lnTo>
                    <a:lnTo>
                      <a:pt x="393" y="37"/>
                    </a:lnTo>
                    <a:lnTo>
                      <a:pt x="393" y="37"/>
                    </a:lnTo>
                    <a:lnTo>
                      <a:pt x="393" y="37"/>
                    </a:lnTo>
                    <a:lnTo>
                      <a:pt x="393" y="37"/>
                    </a:lnTo>
                    <a:close/>
                    <a:moveTo>
                      <a:pt x="377" y="37"/>
                    </a:moveTo>
                    <a:lnTo>
                      <a:pt x="377" y="37"/>
                    </a:lnTo>
                    <a:lnTo>
                      <a:pt x="382" y="40"/>
                    </a:lnTo>
                    <a:lnTo>
                      <a:pt x="382" y="40"/>
                    </a:lnTo>
                    <a:lnTo>
                      <a:pt x="384" y="40"/>
                    </a:lnTo>
                    <a:lnTo>
                      <a:pt x="384" y="37"/>
                    </a:lnTo>
                    <a:lnTo>
                      <a:pt x="382" y="37"/>
                    </a:lnTo>
                    <a:lnTo>
                      <a:pt x="382" y="37"/>
                    </a:lnTo>
                    <a:lnTo>
                      <a:pt x="382" y="32"/>
                    </a:lnTo>
                    <a:lnTo>
                      <a:pt x="379" y="32"/>
                    </a:lnTo>
                    <a:lnTo>
                      <a:pt x="377" y="35"/>
                    </a:lnTo>
                    <a:lnTo>
                      <a:pt x="377" y="37"/>
                    </a:lnTo>
                    <a:lnTo>
                      <a:pt x="377" y="37"/>
                    </a:lnTo>
                    <a:lnTo>
                      <a:pt x="377" y="37"/>
                    </a:lnTo>
                    <a:lnTo>
                      <a:pt x="377" y="37"/>
                    </a:lnTo>
                    <a:close/>
                    <a:moveTo>
                      <a:pt x="367" y="68"/>
                    </a:moveTo>
                    <a:lnTo>
                      <a:pt x="367" y="68"/>
                    </a:lnTo>
                    <a:lnTo>
                      <a:pt x="370" y="68"/>
                    </a:lnTo>
                    <a:lnTo>
                      <a:pt x="370" y="65"/>
                    </a:lnTo>
                    <a:lnTo>
                      <a:pt x="368" y="63"/>
                    </a:lnTo>
                    <a:lnTo>
                      <a:pt x="367" y="59"/>
                    </a:lnTo>
                    <a:lnTo>
                      <a:pt x="365" y="56"/>
                    </a:lnTo>
                    <a:lnTo>
                      <a:pt x="363" y="56"/>
                    </a:lnTo>
                    <a:lnTo>
                      <a:pt x="363" y="59"/>
                    </a:lnTo>
                    <a:lnTo>
                      <a:pt x="365" y="63"/>
                    </a:lnTo>
                    <a:lnTo>
                      <a:pt x="365" y="65"/>
                    </a:lnTo>
                    <a:lnTo>
                      <a:pt x="367" y="68"/>
                    </a:lnTo>
                    <a:lnTo>
                      <a:pt x="367" y="68"/>
                    </a:lnTo>
                    <a:lnTo>
                      <a:pt x="367" y="68"/>
                    </a:lnTo>
                    <a:lnTo>
                      <a:pt x="367" y="68"/>
                    </a:lnTo>
                    <a:close/>
                    <a:moveTo>
                      <a:pt x="370" y="99"/>
                    </a:moveTo>
                    <a:lnTo>
                      <a:pt x="375" y="99"/>
                    </a:lnTo>
                    <a:lnTo>
                      <a:pt x="377" y="99"/>
                    </a:lnTo>
                    <a:lnTo>
                      <a:pt x="377" y="96"/>
                    </a:lnTo>
                    <a:lnTo>
                      <a:pt x="373" y="94"/>
                    </a:lnTo>
                    <a:lnTo>
                      <a:pt x="373" y="91"/>
                    </a:lnTo>
                    <a:lnTo>
                      <a:pt x="372" y="91"/>
                    </a:lnTo>
                    <a:lnTo>
                      <a:pt x="368" y="91"/>
                    </a:lnTo>
                    <a:lnTo>
                      <a:pt x="367" y="96"/>
                    </a:lnTo>
                    <a:lnTo>
                      <a:pt x="367" y="96"/>
                    </a:lnTo>
                    <a:lnTo>
                      <a:pt x="370" y="99"/>
                    </a:lnTo>
                    <a:lnTo>
                      <a:pt x="370" y="99"/>
                    </a:lnTo>
                    <a:lnTo>
                      <a:pt x="370" y="99"/>
                    </a:lnTo>
                    <a:lnTo>
                      <a:pt x="370" y="99"/>
                    </a:lnTo>
                    <a:lnTo>
                      <a:pt x="370" y="99"/>
                    </a:lnTo>
                    <a:close/>
                    <a:moveTo>
                      <a:pt x="370" y="105"/>
                    </a:moveTo>
                    <a:lnTo>
                      <a:pt x="370" y="108"/>
                    </a:lnTo>
                    <a:lnTo>
                      <a:pt x="372" y="110"/>
                    </a:lnTo>
                    <a:lnTo>
                      <a:pt x="370" y="113"/>
                    </a:lnTo>
                    <a:lnTo>
                      <a:pt x="375" y="117"/>
                    </a:lnTo>
                    <a:lnTo>
                      <a:pt x="379" y="115"/>
                    </a:lnTo>
                    <a:lnTo>
                      <a:pt x="377" y="106"/>
                    </a:lnTo>
                    <a:lnTo>
                      <a:pt x="375" y="105"/>
                    </a:lnTo>
                    <a:lnTo>
                      <a:pt x="373" y="103"/>
                    </a:lnTo>
                    <a:lnTo>
                      <a:pt x="370" y="105"/>
                    </a:lnTo>
                    <a:lnTo>
                      <a:pt x="370" y="105"/>
                    </a:lnTo>
                    <a:lnTo>
                      <a:pt x="370" y="105"/>
                    </a:lnTo>
                    <a:lnTo>
                      <a:pt x="370" y="105"/>
                    </a:lnTo>
                    <a:close/>
                    <a:moveTo>
                      <a:pt x="323" y="72"/>
                    </a:moveTo>
                    <a:lnTo>
                      <a:pt x="325" y="72"/>
                    </a:lnTo>
                    <a:lnTo>
                      <a:pt x="323" y="68"/>
                    </a:lnTo>
                    <a:lnTo>
                      <a:pt x="323" y="68"/>
                    </a:lnTo>
                    <a:lnTo>
                      <a:pt x="323" y="65"/>
                    </a:lnTo>
                    <a:lnTo>
                      <a:pt x="321" y="65"/>
                    </a:lnTo>
                    <a:lnTo>
                      <a:pt x="321" y="68"/>
                    </a:lnTo>
                    <a:lnTo>
                      <a:pt x="323" y="72"/>
                    </a:lnTo>
                    <a:lnTo>
                      <a:pt x="323" y="72"/>
                    </a:lnTo>
                    <a:lnTo>
                      <a:pt x="323" y="72"/>
                    </a:lnTo>
                    <a:lnTo>
                      <a:pt x="323" y="72"/>
                    </a:lnTo>
                    <a:close/>
                    <a:moveTo>
                      <a:pt x="316" y="94"/>
                    </a:moveTo>
                    <a:lnTo>
                      <a:pt x="318" y="96"/>
                    </a:lnTo>
                    <a:lnTo>
                      <a:pt x="320" y="91"/>
                    </a:lnTo>
                    <a:lnTo>
                      <a:pt x="318" y="87"/>
                    </a:lnTo>
                    <a:lnTo>
                      <a:pt x="314" y="82"/>
                    </a:lnTo>
                    <a:lnTo>
                      <a:pt x="314" y="77"/>
                    </a:lnTo>
                    <a:lnTo>
                      <a:pt x="316" y="72"/>
                    </a:lnTo>
                    <a:lnTo>
                      <a:pt x="316" y="68"/>
                    </a:lnTo>
                    <a:lnTo>
                      <a:pt x="314" y="65"/>
                    </a:lnTo>
                    <a:lnTo>
                      <a:pt x="314" y="58"/>
                    </a:lnTo>
                    <a:lnTo>
                      <a:pt x="314" y="56"/>
                    </a:lnTo>
                    <a:lnTo>
                      <a:pt x="309" y="59"/>
                    </a:lnTo>
                    <a:lnTo>
                      <a:pt x="309" y="68"/>
                    </a:lnTo>
                    <a:lnTo>
                      <a:pt x="309" y="72"/>
                    </a:lnTo>
                    <a:lnTo>
                      <a:pt x="309" y="75"/>
                    </a:lnTo>
                    <a:lnTo>
                      <a:pt x="314" y="82"/>
                    </a:lnTo>
                    <a:lnTo>
                      <a:pt x="314" y="87"/>
                    </a:lnTo>
                    <a:lnTo>
                      <a:pt x="316" y="94"/>
                    </a:lnTo>
                    <a:lnTo>
                      <a:pt x="316" y="94"/>
                    </a:lnTo>
                    <a:lnTo>
                      <a:pt x="316" y="94"/>
                    </a:lnTo>
                    <a:lnTo>
                      <a:pt x="316" y="94"/>
                    </a:lnTo>
                    <a:close/>
                    <a:moveTo>
                      <a:pt x="134" y="122"/>
                    </a:moveTo>
                    <a:lnTo>
                      <a:pt x="135" y="124"/>
                    </a:lnTo>
                    <a:lnTo>
                      <a:pt x="135" y="124"/>
                    </a:lnTo>
                    <a:lnTo>
                      <a:pt x="139" y="127"/>
                    </a:lnTo>
                    <a:lnTo>
                      <a:pt x="139" y="124"/>
                    </a:lnTo>
                    <a:lnTo>
                      <a:pt x="137" y="122"/>
                    </a:lnTo>
                    <a:lnTo>
                      <a:pt x="134" y="122"/>
                    </a:lnTo>
                    <a:lnTo>
                      <a:pt x="134" y="122"/>
                    </a:lnTo>
                    <a:lnTo>
                      <a:pt x="134" y="122"/>
                    </a:lnTo>
                    <a:lnTo>
                      <a:pt x="134" y="122"/>
                    </a:lnTo>
                    <a:close/>
                    <a:moveTo>
                      <a:pt x="17" y="270"/>
                    </a:moveTo>
                    <a:lnTo>
                      <a:pt x="21" y="273"/>
                    </a:lnTo>
                    <a:lnTo>
                      <a:pt x="24" y="273"/>
                    </a:lnTo>
                    <a:lnTo>
                      <a:pt x="26" y="275"/>
                    </a:lnTo>
                    <a:lnTo>
                      <a:pt x="29" y="275"/>
                    </a:lnTo>
                    <a:lnTo>
                      <a:pt x="28" y="273"/>
                    </a:lnTo>
                    <a:lnTo>
                      <a:pt x="26" y="273"/>
                    </a:lnTo>
                    <a:lnTo>
                      <a:pt x="22" y="268"/>
                    </a:lnTo>
                    <a:lnTo>
                      <a:pt x="21" y="268"/>
                    </a:lnTo>
                    <a:lnTo>
                      <a:pt x="17" y="268"/>
                    </a:lnTo>
                    <a:lnTo>
                      <a:pt x="17" y="270"/>
                    </a:lnTo>
                    <a:lnTo>
                      <a:pt x="17" y="270"/>
                    </a:lnTo>
                    <a:lnTo>
                      <a:pt x="17" y="270"/>
                    </a:lnTo>
                    <a:lnTo>
                      <a:pt x="17" y="270"/>
                    </a:lnTo>
                    <a:close/>
                    <a:moveTo>
                      <a:pt x="0" y="270"/>
                    </a:moveTo>
                    <a:lnTo>
                      <a:pt x="3" y="275"/>
                    </a:lnTo>
                    <a:lnTo>
                      <a:pt x="9" y="275"/>
                    </a:lnTo>
                    <a:lnTo>
                      <a:pt x="12" y="277"/>
                    </a:lnTo>
                    <a:lnTo>
                      <a:pt x="16" y="273"/>
                    </a:lnTo>
                    <a:lnTo>
                      <a:pt x="12" y="270"/>
                    </a:lnTo>
                    <a:lnTo>
                      <a:pt x="7" y="268"/>
                    </a:lnTo>
                    <a:lnTo>
                      <a:pt x="2" y="268"/>
                    </a:lnTo>
                    <a:lnTo>
                      <a:pt x="0" y="270"/>
                    </a:lnTo>
                    <a:lnTo>
                      <a:pt x="0" y="270"/>
                    </a:lnTo>
                    <a:lnTo>
                      <a:pt x="0" y="270"/>
                    </a:lnTo>
                    <a:lnTo>
                      <a:pt x="0" y="270"/>
                    </a:lnTo>
                    <a:close/>
                    <a:moveTo>
                      <a:pt x="130" y="412"/>
                    </a:moveTo>
                    <a:lnTo>
                      <a:pt x="130" y="414"/>
                    </a:lnTo>
                    <a:lnTo>
                      <a:pt x="130" y="416"/>
                    </a:lnTo>
                    <a:lnTo>
                      <a:pt x="134" y="414"/>
                    </a:lnTo>
                    <a:lnTo>
                      <a:pt x="130" y="412"/>
                    </a:lnTo>
                    <a:lnTo>
                      <a:pt x="130" y="412"/>
                    </a:lnTo>
                    <a:lnTo>
                      <a:pt x="130" y="412"/>
                    </a:lnTo>
                    <a:lnTo>
                      <a:pt x="130" y="412"/>
                    </a:lnTo>
                    <a:lnTo>
                      <a:pt x="130" y="412"/>
                    </a:lnTo>
                    <a:close/>
                    <a:moveTo>
                      <a:pt x="130" y="428"/>
                    </a:moveTo>
                    <a:lnTo>
                      <a:pt x="134" y="430"/>
                    </a:lnTo>
                    <a:lnTo>
                      <a:pt x="135" y="430"/>
                    </a:lnTo>
                    <a:lnTo>
                      <a:pt x="142" y="430"/>
                    </a:lnTo>
                    <a:lnTo>
                      <a:pt x="142" y="430"/>
                    </a:lnTo>
                    <a:lnTo>
                      <a:pt x="144" y="430"/>
                    </a:lnTo>
                    <a:lnTo>
                      <a:pt x="144" y="430"/>
                    </a:lnTo>
                    <a:lnTo>
                      <a:pt x="142" y="428"/>
                    </a:lnTo>
                    <a:lnTo>
                      <a:pt x="139" y="426"/>
                    </a:lnTo>
                    <a:lnTo>
                      <a:pt x="137" y="428"/>
                    </a:lnTo>
                    <a:lnTo>
                      <a:pt x="135" y="425"/>
                    </a:lnTo>
                    <a:lnTo>
                      <a:pt x="130" y="425"/>
                    </a:lnTo>
                    <a:lnTo>
                      <a:pt x="130" y="426"/>
                    </a:lnTo>
                    <a:lnTo>
                      <a:pt x="130" y="428"/>
                    </a:lnTo>
                    <a:lnTo>
                      <a:pt x="130" y="428"/>
                    </a:lnTo>
                    <a:lnTo>
                      <a:pt x="130" y="428"/>
                    </a:lnTo>
                    <a:lnTo>
                      <a:pt x="130" y="428"/>
                    </a:lnTo>
                    <a:close/>
                    <a:moveTo>
                      <a:pt x="135" y="433"/>
                    </a:moveTo>
                    <a:lnTo>
                      <a:pt x="137" y="433"/>
                    </a:lnTo>
                    <a:lnTo>
                      <a:pt x="139" y="433"/>
                    </a:lnTo>
                    <a:lnTo>
                      <a:pt x="137" y="433"/>
                    </a:lnTo>
                    <a:lnTo>
                      <a:pt x="135" y="433"/>
                    </a:lnTo>
                    <a:lnTo>
                      <a:pt x="135" y="433"/>
                    </a:lnTo>
                    <a:lnTo>
                      <a:pt x="135" y="433"/>
                    </a:lnTo>
                    <a:lnTo>
                      <a:pt x="135" y="433"/>
                    </a:lnTo>
                    <a:close/>
                    <a:moveTo>
                      <a:pt x="137" y="456"/>
                    </a:moveTo>
                    <a:lnTo>
                      <a:pt x="139" y="458"/>
                    </a:lnTo>
                    <a:lnTo>
                      <a:pt x="139" y="458"/>
                    </a:lnTo>
                    <a:lnTo>
                      <a:pt x="142" y="459"/>
                    </a:lnTo>
                    <a:lnTo>
                      <a:pt x="142" y="458"/>
                    </a:lnTo>
                    <a:lnTo>
                      <a:pt x="142" y="456"/>
                    </a:lnTo>
                    <a:lnTo>
                      <a:pt x="139" y="454"/>
                    </a:lnTo>
                    <a:lnTo>
                      <a:pt x="137" y="454"/>
                    </a:lnTo>
                    <a:lnTo>
                      <a:pt x="137" y="456"/>
                    </a:lnTo>
                    <a:lnTo>
                      <a:pt x="137" y="456"/>
                    </a:lnTo>
                    <a:lnTo>
                      <a:pt x="137" y="456"/>
                    </a:lnTo>
                    <a:lnTo>
                      <a:pt x="137" y="456"/>
                    </a:lnTo>
                    <a:close/>
                    <a:moveTo>
                      <a:pt x="134" y="465"/>
                    </a:moveTo>
                    <a:lnTo>
                      <a:pt x="134" y="466"/>
                    </a:lnTo>
                    <a:lnTo>
                      <a:pt x="137" y="466"/>
                    </a:lnTo>
                    <a:lnTo>
                      <a:pt x="139" y="465"/>
                    </a:lnTo>
                    <a:lnTo>
                      <a:pt x="135" y="461"/>
                    </a:lnTo>
                    <a:lnTo>
                      <a:pt x="134" y="461"/>
                    </a:lnTo>
                    <a:lnTo>
                      <a:pt x="134" y="465"/>
                    </a:lnTo>
                    <a:lnTo>
                      <a:pt x="134" y="465"/>
                    </a:lnTo>
                    <a:lnTo>
                      <a:pt x="134" y="465"/>
                    </a:lnTo>
                    <a:lnTo>
                      <a:pt x="134" y="465"/>
                    </a:lnTo>
                    <a:close/>
                    <a:moveTo>
                      <a:pt x="139" y="477"/>
                    </a:moveTo>
                    <a:lnTo>
                      <a:pt x="139" y="477"/>
                    </a:lnTo>
                    <a:lnTo>
                      <a:pt x="139" y="475"/>
                    </a:lnTo>
                    <a:lnTo>
                      <a:pt x="139" y="473"/>
                    </a:lnTo>
                    <a:lnTo>
                      <a:pt x="139" y="472"/>
                    </a:lnTo>
                    <a:lnTo>
                      <a:pt x="139" y="473"/>
                    </a:lnTo>
                    <a:lnTo>
                      <a:pt x="139" y="477"/>
                    </a:lnTo>
                    <a:lnTo>
                      <a:pt x="139" y="477"/>
                    </a:lnTo>
                    <a:lnTo>
                      <a:pt x="139" y="477"/>
                    </a:lnTo>
                    <a:lnTo>
                      <a:pt x="139" y="477"/>
                    </a:lnTo>
                    <a:close/>
                    <a:moveTo>
                      <a:pt x="142" y="480"/>
                    </a:moveTo>
                    <a:lnTo>
                      <a:pt x="142" y="482"/>
                    </a:lnTo>
                    <a:lnTo>
                      <a:pt x="142" y="482"/>
                    </a:lnTo>
                    <a:lnTo>
                      <a:pt x="142" y="480"/>
                    </a:lnTo>
                    <a:lnTo>
                      <a:pt x="142" y="480"/>
                    </a:lnTo>
                    <a:lnTo>
                      <a:pt x="142" y="480"/>
                    </a:lnTo>
                    <a:lnTo>
                      <a:pt x="142" y="480"/>
                    </a:lnTo>
                    <a:lnTo>
                      <a:pt x="142" y="480"/>
                    </a:lnTo>
                    <a:close/>
                    <a:moveTo>
                      <a:pt x="130" y="484"/>
                    </a:moveTo>
                    <a:lnTo>
                      <a:pt x="134" y="482"/>
                    </a:lnTo>
                    <a:lnTo>
                      <a:pt x="134" y="480"/>
                    </a:lnTo>
                    <a:lnTo>
                      <a:pt x="130" y="482"/>
                    </a:lnTo>
                    <a:lnTo>
                      <a:pt x="130" y="484"/>
                    </a:lnTo>
                    <a:lnTo>
                      <a:pt x="130" y="484"/>
                    </a:lnTo>
                    <a:lnTo>
                      <a:pt x="130" y="484"/>
                    </a:lnTo>
                    <a:lnTo>
                      <a:pt x="130" y="484"/>
                    </a:lnTo>
                    <a:close/>
                    <a:moveTo>
                      <a:pt x="137" y="482"/>
                    </a:moveTo>
                    <a:lnTo>
                      <a:pt x="139" y="482"/>
                    </a:lnTo>
                    <a:lnTo>
                      <a:pt x="139" y="482"/>
                    </a:lnTo>
                    <a:lnTo>
                      <a:pt x="139" y="480"/>
                    </a:lnTo>
                    <a:lnTo>
                      <a:pt x="137" y="482"/>
                    </a:lnTo>
                    <a:lnTo>
                      <a:pt x="137" y="482"/>
                    </a:lnTo>
                    <a:lnTo>
                      <a:pt x="137" y="482"/>
                    </a:lnTo>
                    <a:lnTo>
                      <a:pt x="137" y="482"/>
                    </a:lnTo>
                    <a:close/>
                    <a:moveTo>
                      <a:pt x="135" y="487"/>
                    </a:moveTo>
                    <a:lnTo>
                      <a:pt x="137" y="485"/>
                    </a:lnTo>
                    <a:lnTo>
                      <a:pt x="139" y="485"/>
                    </a:lnTo>
                    <a:lnTo>
                      <a:pt x="137" y="485"/>
                    </a:lnTo>
                    <a:lnTo>
                      <a:pt x="135" y="487"/>
                    </a:lnTo>
                    <a:lnTo>
                      <a:pt x="135" y="487"/>
                    </a:lnTo>
                    <a:lnTo>
                      <a:pt x="135" y="487"/>
                    </a:lnTo>
                    <a:lnTo>
                      <a:pt x="135" y="487"/>
                    </a:lnTo>
                    <a:close/>
                    <a:moveTo>
                      <a:pt x="139" y="492"/>
                    </a:moveTo>
                    <a:lnTo>
                      <a:pt x="139" y="492"/>
                    </a:lnTo>
                    <a:lnTo>
                      <a:pt x="137" y="492"/>
                    </a:lnTo>
                    <a:lnTo>
                      <a:pt x="135" y="489"/>
                    </a:lnTo>
                    <a:lnTo>
                      <a:pt x="135" y="492"/>
                    </a:lnTo>
                    <a:lnTo>
                      <a:pt x="139" y="492"/>
                    </a:lnTo>
                    <a:lnTo>
                      <a:pt x="139" y="492"/>
                    </a:lnTo>
                    <a:lnTo>
                      <a:pt x="139" y="492"/>
                    </a:lnTo>
                    <a:lnTo>
                      <a:pt x="139" y="492"/>
                    </a:lnTo>
                    <a:close/>
                    <a:moveTo>
                      <a:pt x="139" y="494"/>
                    </a:moveTo>
                    <a:lnTo>
                      <a:pt x="142" y="494"/>
                    </a:lnTo>
                    <a:lnTo>
                      <a:pt x="142" y="492"/>
                    </a:lnTo>
                    <a:lnTo>
                      <a:pt x="142" y="492"/>
                    </a:lnTo>
                    <a:lnTo>
                      <a:pt x="139" y="492"/>
                    </a:lnTo>
                    <a:lnTo>
                      <a:pt x="139" y="492"/>
                    </a:lnTo>
                    <a:lnTo>
                      <a:pt x="139" y="494"/>
                    </a:lnTo>
                    <a:lnTo>
                      <a:pt x="139" y="494"/>
                    </a:lnTo>
                    <a:lnTo>
                      <a:pt x="139" y="494"/>
                    </a:lnTo>
                    <a:lnTo>
                      <a:pt x="139" y="494"/>
                    </a:lnTo>
                    <a:close/>
                    <a:moveTo>
                      <a:pt x="130" y="503"/>
                    </a:moveTo>
                    <a:lnTo>
                      <a:pt x="134" y="501"/>
                    </a:lnTo>
                    <a:lnTo>
                      <a:pt x="134" y="501"/>
                    </a:lnTo>
                    <a:lnTo>
                      <a:pt x="134" y="501"/>
                    </a:lnTo>
                    <a:lnTo>
                      <a:pt x="130" y="501"/>
                    </a:lnTo>
                    <a:lnTo>
                      <a:pt x="128" y="503"/>
                    </a:lnTo>
                    <a:lnTo>
                      <a:pt x="130" y="503"/>
                    </a:lnTo>
                    <a:lnTo>
                      <a:pt x="130" y="503"/>
                    </a:lnTo>
                    <a:lnTo>
                      <a:pt x="130" y="503"/>
                    </a:lnTo>
                    <a:lnTo>
                      <a:pt x="130" y="503"/>
                    </a:lnTo>
                    <a:close/>
                    <a:moveTo>
                      <a:pt x="135" y="510"/>
                    </a:moveTo>
                    <a:lnTo>
                      <a:pt x="142" y="505"/>
                    </a:lnTo>
                    <a:lnTo>
                      <a:pt x="142" y="501"/>
                    </a:lnTo>
                    <a:lnTo>
                      <a:pt x="142" y="499"/>
                    </a:lnTo>
                    <a:lnTo>
                      <a:pt x="142" y="499"/>
                    </a:lnTo>
                    <a:lnTo>
                      <a:pt x="139" y="503"/>
                    </a:lnTo>
                    <a:lnTo>
                      <a:pt x="135" y="503"/>
                    </a:lnTo>
                    <a:lnTo>
                      <a:pt x="135" y="505"/>
                    </a:lnTo>
                    <a:lnTo>
                      <a:pt x="134" y="506"/>
                    </a:lnTo>
                    <a:lnTo>
                      <a:pt x="134" y="508"/>
                    </a:lnTo>
                    <a:lnTo>
                      <a:pt x="134" y="510"/>
                    </a:lnTo>
                    <a:lnTo>
                      <a:pt x="135" y="510"/>
                    </a:lnTo>
                    <a:lnTo>
                      <a:pt x="135" y="510"/>
                    </a:lnTo>
                    <a:lnTo>
                      <a:pt x="135" y="510"/>
                    </a:lnTo>
                    <a:lnTo>
                      <a:pt x="135" y="510"/>
                    </a:lnTo>
                    <a:lnTo>
                      <a:pt x="135" y="510"/>
                    </a:lnTo>
                    <a:close/>
                    <a:moveTo>
                      <a:pt x="142" y="508"/>
                    </a:moveTo>
                    <a:lnTo>
                      <a:pt x="142" y="508"/>
                    </a:lnTo>
                    <a:lnTo>
                      <a:pt x="142" y="506"/>
                    </a:lnTo>
                    <a:lnTo>
                      <a:pt x="142" y="506"/>
                    </a:lnTo>
                    <a:lnTo>
                      <a:pt x="142" y="508"/>
                    </a:lnTo>
                    <a:lnTo>
                      <a:pt x="142" y="508"/>
                    </a:lnTo>
                    <a:lnTo>
                      <a:pt x="142" y="508"/>
                    </a:lnTo>
                    <a:lnTo>
                      <a:pt x="142" y="508"/>
                    </a:lnTo>
                    <a:close/>
                    <a:moveTo>
                      <a:pt x="139" y="512"/>
                    </a:moveTo>
                    <a:lnTo>
                      <a:pt x="139" y="512"/>
                    </a:lnTo>
                    <a:lnTo>
                      <a:pt x="139" y="510"/>
                    </a:lnTo>
                    <a:lnTo>
                      <a:pt x="139" y="510"/>
                    </a:lnTo>
                    <a:lnTo>
                      <a:pt x="139" y="512"/>
                    </a:lnTo>
                    <a:lnTo>
                      <a:pt x="139" y="512"/>
                    </a:lnTo>
                    <a:lnTo>
                      <a:pt x="139" y="512"/>
                    </a:lnTo>
                    <a:lnTo>
                      <a:pt x="139" y="512"/>
                    </a:lnTo>
                    <a:close/>
                    <a:moveTo>
                      <a:pt x="134" y="513"/>
                    </a:moveTo>
                    <a:lnTo>
                      <a:pt x="135" y="512"/>
                    </a:lnTo>
                    <a:lnTo>
                      <a:pt x="134" y="512"/>
                    </a:lnTo>
                    <a:lnTo>
                      <a:pt x="134" y="512"/>
                    </a:lnTo>
                    <a:lnTo>
                      <a:pt x="134" y="513"/>
                    </a:lnTo>
                    <a:lnTo>
                      <a:pt x="134" y="513"/>
                    </a:lnTo>
                    <a:lnTo>
                      <a:pt x="134" y="513"/>
                    </a:lnTo>
                    <a:lnTo>
                      <a:pt x="134" y="513"/>
                    </a:lnTo>
                    <a:lnTo>
                      <a:pt x="134" y="513"/>
                    </a:lnTo>
                    <a:close/>
                    <a:moveTo>
                      <a:pt x="128" y="525"/>
                    </a:moveTo>
                    <a:lnTo>
                      <a:pt x="128" y="529"/>
                    </a:lnTo>
                    <a:lnTo>
                      <a:pt x="130" y="529"/>
                    </a:lnTo>
                    <a:lnTo>
                      <a:pt x="134" y="525"/>
                    </a:lnTo>
                    <a:lnTo>
                      <a:pt x="137" y="524"/>
                    </a:lnTo>
                    <a:lnTo>
                      <a:pt x="137" y="520"/>
                    </a:lnTo>
                    <a:lnTo>
                      <a:pt x="135" y="520"/>
                    </a:lnTo>
                    <a:lnTo>
                      <a:pt x="134" y="520"/>
                    </a:lnTo>
                    <a:lnTo>
                      <a:pt x="130" y="520"/>
                    </a:lnTo>
                    <a:lnTo>
                      <a:pt x="130" y="525"/>
                    </a:lnTo>
                    <a:lnTo>
                      <a:pt x="130" y="525"/>
                    </a:lnTo>
                    <a:lnTo>
                      <a:pt x="128" y="525"/>
                    </a:lnTo>
                    <a:lnTo>
                      <a:pt x="128" y="525"/>
                    </a:lnTo>
                    <a:lnTo>
                      <a:pt x="128" y="525"/>
                    </a:lnTo>
                    <a:lnTo>
                      <a:pt x="128" y="525"/>
                    </a:lnTo>
                    <a:close/>
                    <a:moveTo>
                      <a:pt x="125" y="534"/>
                    </a:moveTo>
                    <a:lnTo>
                      <a:pt x="127" y="538"/>
                    </a:lnTo>
                    <a:lnTo>
                      <a:pt x="128" y="538"/>
                    </a:lnTo>
                    <a:lnTo>
                      <a:pt x="130" y="536"/>
                    </a:lnTo>
                    <a:lnTo>
                      <a:pt x="127" y="534"/>
                    </a:lnTo>
                    <a:lnTo>
                      <a:pt x="125" y="534"/>
                    </a:lnTo>
                    <a:lnTo>
                      <a:pt x="125" y="534"/>
                    </a:lnTo>
                    <a:lnTo>
                      <a:pt x="125" y="534"/>
                    </a:lnTo>
                    <a:lnTo>
                      <a:pt x="125" y="534"/>
                    </a:lnTo>
                    <a:close/>
                    <a:moveTo>
                      <a:pt x="200" y="931"/>
                    </a:moveTo>
                    <a:lnTo>
                      <a:pt x="203" y="929"/>
                    </a:lnTo>
                    <a:lnTo>
                      <a:pt x="205" y="927"/>
                    </a:lnTo>
                    <a:lnTo>
                      <a:pt x="207" y="929"/>
                    </a:lnTo>
                    <a:lnTo>
                      <a:pt x="205" y="931"/>
                    </a:lnTo>
                    <a:lnTo>
                      <a:pt x="203" y="931"/>
                    </a:lnTo>
                    <a:lnTo>
                      <a:pt x="201" y="932"/>
                    </a:lnTo>
                    <a:lnTo>
                      <a:pt x="200" y="931"/>
                    </a:lnTo>
                    <a:lnTo>
                      <a:pt x="200" y="931"/>
                    </a:lnTo>
                    <a:lnTo>
                      <a:pt x="200" y="931"/>
                    </a:lnTo>
                    <a:lnTo>
                      <a:pt x="200" y="931"/>
                    </a:lnTo>
                    <a:close/>
                    <a:moveTo>
                      <a:pt x="182" y="922"/>
                    </a:moveTo>
                    <a:lnTo>
                      <a:pt x="184" y="922"/>
                    </a:lnTo>
                    <a:lnTo>
                      <a:pt x="184" y="918"/>
                    </a:lnTo>
                    <a:lnTo>
                      <a:pt x="184" y="918"/>
                    </a:lnTo>
                    <a:lnTo>
                      <a:pt x="184" y="915"/>
                    </a:lnTo>
                    <a:lnTo>
                      <a:pt x="184" y="915"/>
                    </a:lnTo>
                    <a:lnTo>
                      <a:pt x="184" y="917"/>
                    </a:lnTo>
                    <a:lnTo>
                      <a:pt x="182" y="918"/>
                    </a:lnTo>
                    <a:lnTo>
                      <a:pt x="182" y="922"/>
                    </a:lnTo>
                    <a:lnTo>
                      <a:pt x="182" y="922"/>
                    </a:lnTo>
                    <a:lnTo>
                      <a:pt x="182" y="922"/>
                    </a:lnTo>
                    <a:lnTo>
                      <a:pt x="182" y="922"/>
                    </a:lnTo>
                    <a:close/>
                    <a:moveTo>
                      <a:pt x="168" y="899"/>
                    </a:moveTo>
                    <a:lnTo>
                      <a:pt x="170" y="899"/>
                    </a:lnTo>
                    <a:lnTo>
                      <a:pt x="172" y="899"/>
                    </a:lnTo>
                    <a:lnTo>
                      <a:pt x="174" y="899"/>
                    </a:lnTo>
                    <a:lnTo>
                      <a:pt x="174" y="896"/>
                    </a:lnTo>
                    <a:lnTo>
                      <a:pt x="172" y="896"/>
                    </a:lnTo>
                    <a:lnTo>
                      <a:pt x="168" y="899"/>
                    </a:lnTo>
                    <a:lnTo>
                      <a:pt x="168" y="899"/>
                    </a:lnTo>
                    <a:lnTo>
                      <a:pt x="168" y="899"/>
                    </a:lnTo>
                    <a:lnTo>
                      <a:pt x="168" y="899"/>
                    </a:lnTo>
                    <a:close/>
                    <a:moveTo>
                      <a:pt x="161" y="899"/>
                    </a:moveTo>
                    <a:lnTo>
                      <a:pt x="165" y="899"/>
                    </a:lnTo>
                    <a:lnTo>
                      <a:pt x="165" y="899"/>
                    </a:lnTo>
                    <a:lnTo>
                      <a:pt x="165" y="899"/>
                    </a:lnTo>
                    <a:lnTo>
                      <a:pt x="165" y="896"/>
                    </a:lnTo>
                    <a:lnTo>
                      <a:pt x="161" y="899"/>
                    </a:lnTo>
                    <a:lnTo>
                      <a:pt x="161" y="899"/>
                    </a:lnTo>
                    <a:lnTo>
                      <a:pt x="161" y="899"/>
                    </a:lnTo>
                    <a:lnTo>
                      <a:pt x="161" y="899"/>
                    </a:lnTo>
                    <a:close/>
                    <a:moveTo>
                      <a:pt x="144" y="899"/>
                    </a:moveTo>
                    <a:lnTo>
                      <a:pt x="144" y="899"/>
                    </a:lnTo>
                    <a:lnTo>
                      <a:pt x="146" y="901"/>
                    </a:lnTo>
                    <a:lnTo>
                      <a:pt x="148" y="903"/>
                    </a:lnTo>
                    <a:lnTo>
                      <a:pt x="149" y="901"/>
                    </a:lnTo>
                    <a:lnTo>
                      <a:pt x="148" y="899"/>
                    </a:lnTo>
                    <a:lnTo>
                      <a:pt x="146" y="899"/>
                    </a:lnTo>
                    <a:lnTo>
                      <a:pt x="144" y="899"/>
                    </a:lnTo>
                    <a:lnTo>
                      <a:pt x="144" y="899"/>
                    </a:lnTo>
                    <a:lnTo>
                      <a:pt x="144" y="899"/>
                    </a:lnTo>
                    <a:lnTo>
                      <a:pt x="144" y="899"/>
                    </a:lnTo>
                    <a:close/>
                    <a:moveTo>
                      <a:pt x="122" y="795"/>
                    </a:moveTo>
                    <a:lnTo>
                      <a:pt x="122" y="795"/>
                    </a:lnTo>
                    <a:lnTo>
                      <a:pt x="125" y="791"/>
                    </a:lnTo>
                    <a:lnTo>
                      <a:pt x="128" y="788"/>
                    </a:lnTo>
                    <a:lnTo>
                      <a:pt x="127" y="788"/>
                    </a:lnTo>
                    <a:lnTo>
                      <a:pt x="125" y="791"/>
                    </a:lnTo>
                    <a:lnTo>
                      <a:pt x="122" y="795"/>
                    </a:lnTo>
                    <a:lnTo>
                      <a:pt x="122" y="795"/>
                    </a:lnTo>
                    <a:lnTo>
                      <a:pt x="122" y="795"/>
                    </a:lnTo>
                    <a:lnTo>
                      <a:pt x="122" y="795"/>
                    </a:lnTo>
                    <a:close/>
                    <a:moveTo>
                      <a:pt x="122" y="790"/>
                    </a:moveTo>
                    <a:lnTo>
                      <a:pt x="122" y="790"/>
                    </a:lnTo>
                    <a:lnTo>
                      <a:pt x="122" y="791"/>
                    </a:lnTo>
                    <a:lnTo>
                      <a:pt x="122" y="791"/>
                    </a:lnTo>
                    <a:lnTo>
                      <a:pt x="123" y="790"/>
                    </a:lnTo>
                    <a:lnTo>
                      <a:pt x="125" y="788"/>
                    </a:lnTo>
                    <a:lnTo>
                      <a:pt x="123" y="788"/>
                    </a:lnTo>
                    <a:lnTo>
                      <a:pt x="122" y="790"/>
                    </a:lnTo>
                    <a:lnTo>
                      <a:pt x="122" y="790"/>
                    </a:lnTo>
                    <a:lnTo>
                      <a:pt x="122" y="790"/>
                    </a:lnTo>
                    <a:lnTo>
                      <a:pt x="122" y="790"/>
                    </a:lnTo>
                    <a:close/>
                    <a:moveTo>
                      <a:pt x="108" y="755"/>
                    </a:moveTo>
                    <a:lnTo>
                      <a:pt x="106" y="757"/>
                    </a:lnTo>
                    <a:lnTo>
                      <a:pt x="108" y="757"/>
                    </a:lnTo>
                    <a:lnTo>
                      <a:pt x="108" y="757"/>
                    </a:lnTo>
                    <a:lnTo>
                      <a:pt x="108" y="755"/>
                    </a:lnTo>
                    <a:lnTo>
                      <a:pt x="108" y="755"/>
                    </a:lnTo>
                    <a:lnTo>
                      <a:pt x="108" y="755"/>
                    </a:lnTo>
                    <a:lnTo>
                      <a:pt x="108" y="755"/>
                    </a:lnTo>
                    <a:lnTo>
                      <a:pt x="108" y="755"/>
                    </a:lnTo>
                    <a:lnTo>
                      <a:pt x="108" y="755"/>
                    </a:lnTo>
                    <a:close/>
                    <a:moveTo>
                      <a:pt x="106" y="750"/>
                    </a:moveTo>
                    <a:lnTo>
                      <a:pt x="106" y="753"/>
                    </a:lnTo>
                    <a:lnTo>
                      <a:pt x="108" y="753"/>
                    </a:lnTo>
                    <a:lnTo>
                      <a:pt x="108" y="750"/>
                    </a:lnTo>
                    <a:lnTo>
                      <a:pt x="108" y="750"/>
                    </a:lnTo>
                    <a:lnTo>
                      <a:pt x="106" y="750"/>
                    </a:lnTo>
                    <a:lnTo>
                      <a:pt x="106" y="750"/>
                    </a:lnTo>
                    <a:lnTo>
                      <a:pt x="106" y="750"/>
                    </a:lnTo>
                    <a:lnTo>
                      <a:pt x="106" y="750"/>
                    </a:lnTo>
                    <a:close/>
                    <a:moveTo>
                      <a:pt x="108" y="718"/>
                    </a:moveTo>
                    <a:lnTo>
                      <a:pt x="111" y="720"/>
                    </a:lnTo>
                    <a:lnTo>
                      <a:pt x="113" y="718"/>
                    </a:lnTo>
                    <a:lnTo>
                      <a:pt x="111" y="717"/>
                    </a:lnTo>
                    <a:lnTo>
                      <a:pt x="108" y="718"/>
                    </a:lnTo>
                    <a:lnTo>
                      <a:pt x="108" y="718"/>
                    </a:lnTo>
                    <a:lnTo>
                      <a:pt x="108" y="718"/>
                    </a:lnTo>
                    <a:lnTo>
                      <a:pt x="108" y="718"/>
                    </a:lnTo>
                    <a:close/>
                    <a:moveTo>
                      <a:pt x="108" y="713"/>
                    </a:moveTo>
                    <a:lnTo>
                      <a:pt x="111" y="713"/>
                    </a:lnTo>
                    <a:lnTo>
                      <a:pt x="113" y="713"/>
                    </a:lnTo>
                    <a:lnTo>
                      <a:pt x="116" y="713"/>
                    </a:lnTo>
                    <a:lnTo>
                      <a:pt x="113" y="713"/>
                    </a:lnTo>
                    <a:lnTo>
                      <a:pt x="108" y="713"/>
                    </a:lnTo>
                    <a:lnTo>
                      <a:pt x="108" y="713"/>
                    </a:lnTo>
                    <a:lnTo>
                      <a:pt x="108" y="713"/>
                    </a:lnTo>
                    <a:lnTo>
                      <a:pt x="108" y="713"/>
                    </a:lnTo>
                    <a:lnTo>
                      <a:pt x="108" y="713"/>
                    </a:lnTo>
                    <a:close/>
                    <a:moveTo>
                      <a:pt x="102" y="713"/>
                    </a:moveTo>
                    <a:lnTo>
                      <a:pt x="104" y="713"/>
                    </a:lnTo>
                    <a:lnTo>
                      <a:pt x="106" y="713"/>
                    </a:lnTo>
                    <a:lnTo>
                      <a:pt x="104" y="713"/>
                    </a:lnTo>
                    <a:lnTo>
                      <a:pt x="104" y="713"/>
                    </a:lnTo>
                    <a:lnTo>
                      <a:pt x="102" y="713"/>
                    </a:lnTo>
                    <a:lnTo>
                      <a:pt x="102" y="713"/>
                    </a:lnTo>
                    <a:lnTo>
                      <a:pt x="102" y="713"/>
                    </a:lnTo>
                    <a:lnTo>
                      <a:pt x="102" y="713"/>
                    </a:lnTo>
                    <a:close/>
                    <a:moveTo>
                      <a:pt x="113" y="684"/>
                    </a:moveTo>
                    <a:lnTo>
                      <a:pt x="111" y="685"/>
                    </a:lnTo>
                    <a:lnTo>
                      <a:pt x="113" y="685"/>
                    </a:lnTo>
                    <a:lnTo>
                      <a:pt x="115" y="685"/>
                    </a:lnTo>
                    <a:lnTo>
                      <a:pt x="116" y="684"/>
                    </a:lnTo>
                    <a:lnTo>
                      <a:pt x="116" y="682"/>
                    </a:lnTo>
                    <a:lnTo>
                      <a:pt x="115" y="682"/>
                    </a:lnTo>
                    <a:lnTo>
                      <a:pt x="113" y="684"/>
                    </a:lnTo>
                    <a:lnTo>
                      <a:pt x="113" y="684"/>
                    </a:lnTo>
                    <a:lnTo>
                      <a:pt x="113" y="684"/>
                    </a:lnTo>
                    <a:lnTo>
                      <a:pt x="113" y="684"/>
                    </a:lnTo>
                    <a:close/>
                    <a:moveTo>
                      <a:pt x="139" y="672"/>
                    </a:moveTo>
                    <a:lnTo>
                      <a:pt x="142" y="673"/>
                    </a:lnTo>
                    <a:lnTo>
                      <a:pt x="146" y="672"/>
                    </a:lnTo>
                    <a:lnTo>
                      <a:pt x="144" y="670"/>
                    </a:lnTo>
                    <a:lnTo>
                      <a:pt x="142" y="670"/>
                    </a:lnTo>
                    <a:lnTo>
                      <a:pt x="139" y="670"/>
                    </a:lnTo>
                    <a:lnTo>
                      <a:pt x="139" y="672"/>
                    </a:lnTo>
                    <a:lnTo>
                      <a:pt x="139" y="672"/>
                    </a:lnTo>
                    <a:lnTo>
                      <a:pt x="139" y="672"/>
                    </a:lnTo>
                    <a:lnTo>
                      <a:pt x="139" y="672"/>
                    </a:lnTo>
                    <a:close/>
                    <a:moveTo>
                      <a:pt x="128" y="656"/>
                    </a:moveTo>
                    <a:lnTo>
                      <a:pt x="128" y="658"/>
                    </a:lnTo>
                    <a:lnTo>
                      <a:pt x="128" y="659"/>
                    </a:lnTo>
                    <a:lnTo>
                      <a:pt x="134" y="658"/>
                    </a:lnTo>
                    <a:lnTo>
                      <a:pt x="134" y="656"/>
                    </a:lnTo>
                    <a:lnTo>
                      <a:pt x="130" y="656"/>
                    </a:lnTo>
                    <a:lnTo>
                      <a:pt x="128" y="656"/>
                    </a:lnTo>
                    <a:lnTo>
                      <a:pt x="128" y="656"/>
                    </a:lnTo>
                    <a:lnTo>
                      <a:pt x="128" y="656"/>
                    </a:lnTo>
                    <a:lnTo>
                      <a:pt x="128" y="656"/>
                    </a:lnTo>
                    <a:close/>
                    <a:moveTo>
                      <a:pt x="142" y="656"/>
                    </a:moveTo>
                    <a:lnTo>
                      <a:pt x="142" y="658"/>
                    </a:lnTo>
                    <a:lnTo>
                      <a:pt x="144" y="658"/>
                    </a:lnTo>
                    <a:lnTo>
                      <a:pt x="146" y="656"/>
                    </a:lnTo>
                    <a:lnTo>
                      <a:pt x="144" y="654"/>
                    </a:lnTo>
                    <a:lnTo>
                      <a:pt x="142" y="656"/>
                    </a:lnTo>
                    <a:lnTo>
                      <a:pt x="142" y="656"/>
                    </a:lnTo>
                    <a:lnTo>
                      <a:pt x="142" y="656"/>
                    </a:lnTo>
                    <a:lnTo>
                      <a:pt x="142" y="656"/>
                    </a:lnTo>
                    <a:close/>
                    <a:moveTo>
                      <a:pt x="134" y="652"/>
                    </a:moveTo>
                    <a:lnTo>
                      <a:pt x="139" y="654"/>
                    </a:lnTo>
                    <a:lnTo>
                      <a:pt x="139" y="654"/>
                    </a:lnTo>
                    <a:lnTo>
                      <a:pt x="142" y="652"/>
                    </a:lnTo>
                    <a:lnTo>
                      <a:pt x="139" y="652"/>
                    </a:lnTo>
                    <a:lnTo>
                      <a:pt x="137" y="651"/>
                    </a:lnTo>
                    <a:lnTo>
                      <a:pt x="134" y="652"/>
                    </a:lnTo>
                    <a:lnTo>
                      <a:pt x="134" y="652"/>
                    </a:lnTo>
                    <a:lnTo>
                      <a:pt x="134" y="652"/>
                    </a:lnTo>
                    <a:lnTo>
                      <a:pt x="134" y="652"/>
                    </a:lnTo>
                    <a:lnTo>
                      <a:pt x="134" y="652"/>
                    </a:lnTo>
                    <a:close/>
                    <a:moveTo>
                      <a:pt x="165" y="586"/>
                    </a:moveTo>
                    <a:lnTo>
                      <a:pt x="165" y="588"/>
                    </a:lnTo>
                    <a:lnTo>
                      <a:pt x="165" y="590"/>
                    </a:lnTo>
                    <a:lnTo>
                      <a:pt x="167" y="588"/>
                    </a:lnTo>
                    <a:lnTo>
                      <a:pt x="165" y="586"/>
                    </a:lnTo>
                    <a:lnTo>
                      <a:pt x="165" y="586"/>
                    </a:lnTo>
                    <a:lnTo>
                      <a:pt x="165" y="586"/>
                    </a:lnTo>
                    <a:lnTo>
                      <a:pt x="165" y="586"/>
                    </a:lnTo>
                    <a:lnTo>
                      <a:pt x="165" y="586"/>
                    </a:lnTo>
                    <a:close/>
                    <a:moveTo>
                      <a:pt x="161" y="579"/>
                    </a:moveTo>
                    <a:lnTo>
                      <a:pt x="161" y="579"/>
                    </a:lnTo>
                    <a:lnTo>
                      <a:pt x="165" y="581"/>
                    </a:lnTo>
                    <a:lnTo>
                      <a:pt x="165" y="581"/>
                    </a:lnTo>
                    <a:lnTo>
                      <a:pt x="165" y="579"/>
                    </a:lnTo>
                    <a:lnTo>
                      <a:pt x="165" y="579"/>
                    </a:lnTo>
                    <a:lnTo>
                      <a:pt x="161" y="579"/>
                    </a:lnTo>
                    <a:lnTo>
                      <a:pt x="161" y="579"/>
                    </a:lnTo>
                    <a:lnTo>
                      <a:pt x="161" y="579"/>
                    </a:lnTo>
                    <a:lnTo>
                      <a:pt x="161" y="579"/>
                    </a:lnTo>
                    <a:close/>
                    <a:moveTo>
                      <a:pt x="153" y="557"/>
                    </a:moveTo>
                    <a:lnTo>
                      <a:pt x="155" y="557"/>
                    </a:lnTo>
                    <a:lnTo>
                      <a:pt x="158" y="552"/>
                    </a:lnTo>
                    <a:lnTo>
                      <a:pt x="160" y="552"/>
                    </a:lnTo>
                    <a:lnTo>
                      <a:pt x="160" y="552"/>
                    </a:lnTo>
                    <a:lnTo>
                      <a:pt x="156" y="552"/>
                    </a:lnTo>
                    <a:lnTo>
                      <a:pt x="155" y="548"/>
                    </a:lnTo>
                    <a:lnTo>
                      <a:pt x="153" y="552"/>
                    </a:lnTo>
                    <a:lnTo>
                      <a:pt x="151" y="552"/>
                    </a:lnTo>
                    <a:lnTo>
                      <a:pt x="153" y="557"/>
                    </a:lnTo>
                    <a:lnTo>
                      <a:pt x="153" y="557"/>
                    </a:lnTo>
                    <a:lnTo>
                      <a:pt x="153" y="557"/>
                    </a:lnTo>
                    <a:lnTo>
                      <a:pt x="153" y="557"/>
                    </a:lnTo>
                    <a:close/>
                    <a:moveTo>
                      <a:pt x="153" y="569"/>
                    </a:moveTo>
                    <a:lnTo>
                      <a:pt x="155" y="569"/>
                    </a:lnTo>
                    <a:lnTo>
                      <a:pt x="156" y="569"/>
                    </a:lnTo>
                    <a:lnTo>
                      <a:pt x="160" y="565"/>
                    </a:lnTo>
                    <a:lnTo>
                      <a:pt x="160" y="562"/>
                    </a:lnTo>
                    <a:lnTo>
                      <a:pt x="156" y="560"/>
                    </a:lnTo>
                    <a:lnTo>
                      <a:pt x="153" y="562"/>
                    </a:lnTo>
                    <a:lnTo>
                      <a:pt x="153" y="569"/>
                    </a:lnTo>
                    <a:lnTo>
                      <a:pt x="153" y="569"/>
                    </a:lnTo>
                    <a:lnTo>
                      <a:pt x="153" y="569"/>
                    </a:lnTo>
                    <a:lnTo>
                      <a:pt x="153" y="569"/>
                    </a:lnTo>
                    <a:close/>
                    <a:moveTo>
                      <a:pt x="142" y="569"/>
                    </a:moveTo>
                    <a:lnTo>
                      <a:pt x="144" y="571"/>
                    </a:lnTo>
                    <a:lnTo>
                      <a:pt x="146" y="567"/>
                    </a:lnTo>
                    <a:lnTo>
                      <a:pt x="146" y="565"/>
                    </a:lnTo>
                    <a:lnTo>
                      <a:pt x="148" y="560"/>
                    </a:lnTo>
                    <a:lnTo>
                      <a:pt x="142" y="564"/>
                    </a:lnTo>
                    <a:lnTo>
                      <a:pt x="142" y="565"/>
                    </a:lnTo>
                    <a:lnTo>
                      <a:pt x="142" y="569"/>
                    </a:lnTo>
                    <a:lnTo>
                      <a:pt x="142" y="569"/>
                    </a:lnTo>
                    <a:lnTo>
                      <a:pt x="142" y="569"/>
                    </a:lnTo>
                    <a:lnTo>
                      <a:pt x="142" y="569"/>
                    </a:lnTo>
                    <a:close/>
                    <a:moveTo>
                      <a:pt x="122" y="585"/>
                    </a:moveTo>
                    <a:lnTo>
                      <a:pt x="120" y="586"/>
                    </a:lnTo>
                    <a:lnTo>
                      <a:pt x="122" y="590"/>
                    </a:lnTo>
                    <a:lnTo>
                      <a:pt x="123" y="590"/>
                    </a:lnTo>
                    <a:lnTo>
                      <a:pt x="125" y="588"/>
                    </a:lnTo>
                    <a:lnTo>
                      <a:pt x="123" y="585"/>
                    </a:lnTo>
                    <a:lnTo>
                      <a:pt x="122" y="585"/>
                    </a:lnTo>
                    <a:lnTo>
                      <a:pt x="122" y="585"/>
                    </a:lnTo>
                    <a:lnTo>
                      <a:pt x="122" y="585"/>
                    </a:lnTo>
                    <a:lnTo>
                      <a:pt x="122" y="585"/>
                    </a:lnTo>
                    <a:close/>
                    <a:moveTo>
                      <a:pt x="161" y="618"/>
                    </a:moveTo>
                    <a:lnTo>
                      <a:pt x="161" y="619"/>
                    </a:lnTo>
                    <a:lnTo>
                      <a:pt x="161" y="618"/>
                    </a:lnTo>
                    <a:lnTo>
                      <a:pt x="161" y="621"/>
                    </a:lnTo>
                    <a:lnTo>
                      <a:pt x="161" y="625"/>
                    </a:lnTo>
                    <a:lnTo>
                      <a:pt x="165" y="626"/>
                    </a:lnTo>
                    <a:lnTo>
                      <a:pt x="165" y="625"/>
                    </a:lnTo>
                    <a:lnTo>
                      <a:pt x="167" y="619"/>
                    </a:lnTo>
                    <a:lnTo>
                      <a:pt x="168" y="616"/>
                    </a:lnTo>
                    <a:lnTo>
                      <a:pt x="168" y="616"/>
                    </a:lnTo>
                    <a:lnTo>
                      <a:pt x="167" y="616"/>
                    </a:lnTo>
                    <a:lnTo>
                      <a:pt x="165" y="616"/>
                    </a:lnTo>
                    <a:lnTo>
                      <a:pt x="161" y="618"/>
                    </a:lnTo>
                    <a:lnTo>
                      <a:pt x="161" y="618"/>
                    </a:lnTo>
                    <a:lnTo>
                      <a:pt x="161" y="618"/>
                    </a:lnTo>
                    <a:lnTo>
                      <a:pt x="161" y="618"/>
                    </a:lnTo>
                    <a:close/>
                    <a:moveTo>
                      <a:pt x="120" y="630"/>
                    </a:moveTo>
                    <a:lnTo>
                      <a:pt x="123" y="632"/>
                    </a:lnTo>
                    <a:lnTo>
                      <a:pt x="128" y="632"/>
                    </a:lnTo>
                    <a:lnTo>
                      <a:pt x="128" y="633"/>
                    </a:lnTo>
                    <a:lnTo>
                      <a:pt x="130" y="635"/>
                    </a:lnTo>
                    <a:lnTo>
                      <a:pt x="134" y="633"/>
                    </a:lnTo>
                    <a:lnTo>
                      <a:pt x="142" y="632"/>
                    </a:lnTo>
                    <a:lnTo>
                      <a:pt x="148" y="632"/>
                    </a:lnTo>
                    <a:lnTo>
                      <a:pt x="155" y="626"/>
                    </a:lnTo>
                    <a:lnTo>
                      <a:pt x="153" y="621"/>
                    </a:lnTo>
                    <a:lnTo>
                      <a:pt x="151" y="616"/>
                    </a:lnTo>
                    <a:lnTo>
                      <a:pt x="148" y="616"/>
                    </a:lnTo>
                    <a:lnTo>
                      <a:pt x="144" y="616"/>
                    </a:lnTo>
                    <a:lnTo>
                      <a:pt x="142" y="607"/>
                    </a:lnTo>
                    <a:lnTo>
                      <a:pt x="139" y="602"/>
                    </a:lnTo>
                    <a:lnTo>
                      <a:pt x="134" y="600"/>
                    </a:lnTo>
                    <a:lnTo>
                      <a:pt x="130" y="597"/>
                    </a:lnTo>
                    <a:lnTo>
                      <a:pt x="125" y="595"/>
                    </a:lnTo>
                    <a:lnTo>
                      <a:pt x="122" y="593"/>
                    </a:lnTo>
                    <a:lnTo>
                      <a:pt x="122" y="597"/>
                    </a:lnTo>
                    <a:lnTo>
                      <a:pt x="116" y="600"/>
                    </a:lnTo>
                    <a:lnTo>
                      <a:pt x="116" y="604"/>
                    </a:lnTo>
                    <a:lnTo>
                      <a:pt x="122" y="607"/>
                    </a:lnTo>
                    <a:lnTo>
                      <a:pt x="123" y="611"/>
                    </a:lnTo>
                    <a:lnTo>
                      <a:pt x="120" y="607"/>
                    </a:lnTo>
                    <a:lnTo>
                      <a:pt x="116" y="607"/>
                    </a:lnTo>
                    <a:lnTo>
                      <a:pt x="116" y="611"/>
                    </a:lnTo>
                    <a:lnTo>
                      <a:pt x="116" y="612"/>
                    </a:lnTo>
                    <a:lnTo>
                      <a:pt x="120" y="616"/>
                    </a:lnTo>
                    <a:lnTo>
                      <a:pt x="116" y="618"/>
                    </a:lnTo>
                    <a:lnTo>
                      <a:pt x="116" y="618"/>
                    </a:lnTo>
                    <a:lnTo>
                      <a:pt x="116" y="621"/>
                    </a:lnTo>
                    <a:lnTo>
                      <a:pt x="125" y="623"/>
                    </a:lnTo>
                    <a:lnTo>
                      <a:pt x="127" y="625"/>
                    </a:lnTo>
                    <a:lnTo>
                      <a:pt x="128" y="626"/>
                    </a:lnTo>
                    <a:lnTo>
                      <a:pt x="135" y="623"/>
                    </a:lnTo>
                    <a:lnTo>
                      <a:pt x="130" y="626"/>
                    </a:lnTo>
                    <a:lnTo>
                      <a:pt x="128" y="626"/>
                    </a:lnTo>
                    <a:lnTo>
                      <a:pt x="123" y="626"/>
                    </a:lnTo>
                    <a:lnTo>
                      <a:pt x="122" y="626"/>
                    </a:lnTo>
                    <a:lnTo>
                      <a:pt x="120" y="630"/>
                    </a:lnTo>
                    <a:lnTo>
                      <a:pt x="120" y="630"/>
                    </a:lnTo>
                    <a:lnTo>
                      <a:pt x="120" y="63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67" name="Freeform 158">
                <a:extLst>
                  <a:ext uri="{FF2B5EF4-FFF2-40B4-BE49-F238E27FC236}">
                    <a16:creationId xmlns:a16="http://schemas.microsoft.com/office/drawing/2014/main" id="{7549C3BD-0C08-84C2-B145-1BE5A704A1D8}"/>
                  </a:ext>
                </a:extLst>
              </p:cNvPr>
              <p:cNvSpPr>
                <a:spLocks noEditPoints="1"/>
              </p:cNvSpPr>
              <p:nvPr/>
            </p:nvSpPr>
            <p:spPr bwMode="auto">
              <a:xfrm>
                <a:off x="2539987" y="3708398"/>
                <a:ext cx="107950" cy="69850"/>
              </a:xfrm>
              <a:custGeom>
                <a:avLst/>
                <a:gdLst/>
                <a:ahLst/>
                <a:cxnLst>
                  <a:cxn ang="0">
                    <a:pos x="61" y="33"/>
                  </a:cxn>
                  <a:cxn ang="0">
                    <a:pos x="63" y="33"/>
                  </a:cxn>
                  <a:cxn ang="0">
                    <a:pos x="59" y="30"/>
                  </a:cxn>
                  <a:cxn ang="0">
                    <a:pos x="59" y="30"/>
                  </a:cxn>
                  <a:cxn ang="0">
                    <a:pos x="59" y="30"/>
                  </a:cxn>
                  <a:cxn ang="0">
                    <a:pos x="9" y="6"/>
                  </a:cxn>
                  <a:cxn ang="0">
                    <a:pos x="9" y="11"/>
                  </a:cxn>
                  <a:cxn ang="0">
                    <a:pos x="4" y="16"/>
                  </a:cxn>
                  <a:cxn ang="0">
                    <a:pos x="5" y="21"/>
                  </a:cxn>
                  <a:cxn ang="0">
                    <a:pos x="5" y="25"/>
                  </a:cxn>
                  <a:cxn ang="0">
                    <a:pos x="0" y="33"/>
                  </a:cxn>
                  <a:cxn ang="0">
                    <a:pos x="5" y="39"/>
                  </a:cxn>
                  <a:cxn ang="0">
                    <a:pos x="7" y="42"/>
                  </a:cxn>
                  <a:cxn ang="0">
                    <a:pos x="9" y="44"/>
                  </a:cxn>
                  <a:cxn ang="0">
                    <a:pos x="18" y="33"/>
                  </a:cxn>
                  <a:cxn ang="0">
                    <a:pos x="18" y="30"/>
                  </a:cxn>
                  <a:cxn ang="0">
                    <a:pos x="21" y="30"/>
                  </a:cxn>
                  <a:cxn ang="0">
                    <a:pos x="26" y="30"/>
                  </a:cxn>
                  <a:cxn ang="0">
                    <a:pos x="28" y="33"/>
                  </a:cxn>
                  <a:cxn ang="0">
                    <a:pos x="37" y="28"/>
                  </a:cxn>
                  <a:cxn ang="0">
                    <a:pos x="49" y="28"/>
                  </a:cxn>
                  <a:cxn ang="0">
                    <a:pos x="54" y="28"/>
                  </a:cxn>
                  <a:cxn ang="0">
                    <a:pos x="63" y="30"/>
                  </a:cxn>
                  <a:cxn ang="0">
                    <a:pos x="66" y="28"/>
                  </a:cxn>
                  <a:cxn ang="0">
                    <a:pos x="66" y="21"/>
                  </a:cxn>
                  <a:cxn ang="0">
                    <a:pos x="56" y="18"/>
                  </a:cxn>
                  <a:cxn ang="0">
                    <a:pos x="49" y="16"/>
                  </a:cxn>
                  <a:cxn ang="0">
                    <a:pos x="40" y="11"/>
                  </a:cxn>
                  <a:cxn ang="0">
                    <a:pos x="37" y="11"/>
                  </a:cxn>
                  <a:cxn ang="0">
                    <a:pos x="51" y="13"/>
                  </a:cxn>
                  <a:cxn ang="0">
                    <a:pos x="51" y="9"/>
                  </a:cxn>
                  <a:cxn ang="0">
                    <a:pos x="45" y="9"/>
                  </a:cxn>
                  <a:cxn ang="0">
                    <a:pos x="37" y="2"/>
                  </a:cxn>
                  <a:cxn ang="0">
                    <a:pos x="35" y="2"/>
                  </a:cxn>
                  <a:cxn ang="0">
                    <a:pos x="18" y="0"/>
                  </a:cxn>
                  <a:cxn ang="0">
                    <a:pos x="9" y="0"/>
                  </a:cxn>
                  <a:cxn ang="0">
                    <a:pos x="7" y="6"/>
                  </a:cxn>
                </a:cxnLst>
                <a:rect l="0" t="0" r="r" b="b"/>
                <a:pathLst>
                  <a:path w="68" h="44">
                    <a:moveTo>
                      <a:pt x="59" y="30"/>
                    </a:moveTo>
                    <a:lnTo>
                      <a:pt x="61" y="33"/>
                    </a:lnTo>
                    <a:lnTo>
                      <a:pt x="65" y="33"/>
                    </a:lnTo>
                    <a:lnTo>
                      <a:pt x="63" y="33"/>
                    </a:lnTo>
                    <a:lnTo>
                      <a:pt x="59" y="33"/>
                    </a:lnTo>
                    <a:lnTo>
                      <a:pt x="59" y="30"/>
                    </a:lnTo>
                    <a:lnTo>
                      <a:pt x="59" y="30"/>
                    </a:lnTo>
                    <a:lnTo>
                      <a:pt x="59" y="30"/>
                    </a:lnTo>
                    <a:lnTo>
                      <a:pt x="59" y="30"/>
                    </a:lnTo>
                    <a:lnTo>
                      <a:pt x="59" y="30"/>
                    </a:lnTo>
                    <a:close/>
                    <a:moveTo>
                      <a:pt x="7" y="6"/>
                    </a:moveTo>
                    <a:lnTo>
                      <a:pt x="9" y="6"/>
                    </a:lnTo>
                    <a:lnTo>
                      <a:pt x="7" y="9"/>
                    </a:lnTo>
                    <a:lnTo>
                      <a:pt x="9" y="11"/>
                    </a:lnTo>
                    <a:lnTo>
                      <a:pt x="7" y="16"/>
                    </a:lnTo>
                    <a:lnTo>
                      <a:pt x="4" y="16"/>
                    </a:lnTo>
                    <a:lnTo>
                      <a:pt x="4" y="18"/>
                    </a:lnTo>
                    <a:lnTo>
                      <a:pt x="5" y="21"/>
                    </a:lnTo>
                    <a:lnTo>
                      <a:pt x="5" y="25"/>
                    </a:lnTo>
                    <a:lnTo>
                      <a:pt x="5" y="25"/>
                    </a:lnTo>
                    <a:lnTo>
                      <a:pt x="0" y="30"/>
                    </a:lnTo>
                    <a:lnTo>
                      <a:pt x="0" y="33"/>
                    </a:lnTo>
                    <a:lnTo>
                      <a:pt x="2" y="33"/>
                    </a:lnTo>
                    <a:lnTo>
                      <a:pt x="5" y="39"/>
                    </a:lnTo>
                    <a:lnTo>
                      <a:pt x="4" y="39"/>
                    </a:lnTo>
                    <a:lnTo>
                      <a:pt x="7" y="42"/>
                    </a:lnTo>
                    <a:lnTo>
                      <a:pt x="7" y="42"/>
                    </a:lnTo>
                    <a:lnTo>
                      <a:pt x="9" y="44"/>
                    </a:lnTo>
                    <a:lnTo>
                      <a:pt x="12" y="39"/>
                    </a:lnTo>
                    <a:lnTo>
                      <a:pt x="18" y="33"/>
                    </a:lnTo>
                    <a:lnTo>
                      <a:pt x="14" y="30"/>
                    </a:lnTo>
                    <a:lnTo>
                      <a:pt x="18" y="30"/>
                    </a:lnTo>
                    <a:lnTo>
                      <a:pt x="18" y="30"/>
                    </a:lnTo>
                    <a:lnTo>
                      <a:pt x="21" y="30"/>
                    </a:lnTo>
                    <a:lnTo>
                      <a:pt x="23" y="28"/>
                    </a:lnTo>
                    <a:lnTo>
                      <a:pt x="26" y="30"/>
                    </a:lnTo>
                    <a:lnTo>
                      <a:pt x="26" y="33"/>
                    </a:lnTo>
                    <a:lnTo>
                      <a:pt x="28" y="33"/>
                    </a:lnTo>
                    <a:lnTo>
                      <a:pt x="33" y="33"/>
                    </a:lnTo>
                    <a:lnTo>
                      <a:pt x="37" y="28"/>
                    </a:lnTo>
                    <a:lnTo>
                      <a:pt x="42" y="25"/>
                    </a:lnTo>
                    <a:lnTo>
                      <a:pt x="49" y="28"/>
                    </a:lnTo>
                    <a:lnTo>
                      <a:pt x="51" y="25"/>
                    </a:lnTo>
                    <a:lnTo>
                      <a:pt x="54" y="28"/>
                    </a:lnTo>
                    <a:lnTo>
                      <a:pt x="58" y="30"/>
                    </a:lnTo>
                    <a:lnTo>
                      <a:pt x="63" y="30"/>
                    </a:lnTo>
                    <a:lnTo>
                      <a:pt x="63" y="28"/>
                    </a:lnTo>
                    <a:lnTo>
                      <a:pt x="66" y="28"/>
                    </a:lnTo>
                    <a:lnTo>
                      <a:pt x="68" y="25"/>
                    </a:lnTo>
                    <a:lnTo>
                      <a:pt x="66" y="21"/>
                    </a:lnTo>
                    <a:lnTo>
                      <a:pt x="58" y="18"/>
                    </a:lnTo>
                    <a:lnTo>
                      <a:pt x="56" y="18"/>
                    </a:lnTo>
                    <a:lnTo>
                      <a:pt x="51" y="16"/>
                    </a:lnTo>
                    <a:lnTo>
                      <a:pt x="49" y="16"/>
                    </a:lnTo>
                    <a:lnTo>
                      <a:pt x="45" y="14"/>
                    </a:lnTo>
                    <a:lnTo>
                      <a:pt x="40" y="11"/>
                    </a:lnTo>
                    <a:lnTo>
                      <a:pt x="37" y="11"/>
                    </a:lnTo>
                    <a:lnTo>
                      <a:pt x="37" y="11"/>
                    </a:lnTo>
                    <a:lnTo>
                      <a:pt x="42" y="11"/>
                    </a:lnTo>
                    <a:lnTo>
                      <a:pt x="51" y="13"/>
                    </a:lnTo>
                    <a:lnTo>
                      <a:pt x="54" y="11"/>
                    </a:lnTo>
                    <a:lnTo>
                      <a:pt x="51" y="9"/>
                    </a:lnTo>
                    <a:lnTo>
                      <a:pt x="49" y="9"/>
                    </a:lnTo>
                    <a:lnTo>
                      <a:pt x="45" y="9"/>
                    </a:lnTo>
                    <a:lnTo>
                      <a:pt x="42" y="2"/>
                    </a:lnTo>
                    <a:lnTo>
                      <a:pt x="37" y="2"/>
                    </a:lnTo>
                    <a:lnTo>
                      <a:pt x="37" y="6"/>
                    </a:lnTo>
                    <a:lnTo>
                      <a:pt x="35" y="2"/>
                    </a:lnTo>
                    <a:lnTo>
                      <a:pt x="19" y="0"/>
                    </a:lnTo>
                    <a:lnTo>
                      <a:pt x="18" y="0"/>
                    </a:lnTo>
                    <a:lnTo>
                      <a:pt x="14" y="0"/>
                    </a:lnTo>
                    <a:lnTo>
                      <a:pt x="9" y="0"/>
                    </a:lnTo>
                    <a:lnTo>
                      <a:pt x="7" y="6"/>
                    </a:lnTo>
                    <a:lnTo>
                      <a:pt x="7" y="6"/>
                    </a:lnTo>
                    <a:lnTo>
                      <a:pt x="7" y="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68" name="Freeform 159">
                <a:extLst>
                  <a:ext uri="{FF2B5EF4-FFF2-40B4-BE49-F238E27FC236}">
                    <a16:creationId xmlns:a16="http://schemas.microsoft.com/office/drawing/2014/main" id="{D58B6891-DD5C-F236-361A-1D720CB0190A}"/>
                  </a:ext>
                </a:extLst>
              </p:cNvPr>
              <p:cNvSpPr>
                <a:spLocks/>
              </p:cNvSpPr>
              <p:nvPr/>
            </p:nvSpPr>
            <p:spPr bwMode="auto">
              <a:xfrm>
                <a:off x="2368537" y="3748084"/>
                <a:ext cx="61912" cy="22224"/>
              </a:xfrm>
              <a:custGeom>
                <a:avLst/>
                <a:gdLst/>
                <a:ahLst/>
                <a:cxnLst>
                  <a:cxn ang="0">
                    <a:pos x="6" y="0"/>
                  </a:cxn>
                  <a:cxn ang="0">
                    <a:pos x="9" y="1"/>
                  </a:cxn>
                  <a:cxn ang="0">
                    <a:pos x="16" y="0"/>
                  </a:cxn>
                  <a:cxn ang="0">
                    <a:pos x="28" y="0"/>
                  </a:cxn>
                  <a:cxn ang="0">
                    <a:pos x="32" y="3"/>
                  </a:cxn>
                  <a:cxn ang="0">
                    <a:pos x="35" y="7"/>
                  </a:cxn>
                  <a:cxn ang="0">
                    <a:pos x="39" y="8"/>
                  </a:cxn>
                  <a:cxn ang="0">
                    <a:pos x="39" y="10"/>
                  </a:cxn>
                  <a:cxn ang="0">
                    <a:pos x="34" y="10"/>
                  </a:cxn>
                  <a:cxn ang="0">
                    <a:pos x="30" y="8"/>
                  </a:cxn>
                  <a:cxn ang="0">
                    <a:pos x="30" y="12"/>
                  </a:cxn>
                  <a:cxn ang="0">
                    <a:pos x="28" y="12"/>
                  </a:cxn>
                  <a:cxn ang="0">
                    <a:pos x="27" y="10"/>
                  </a:cxn>
                  <a:cxn ang="0">
                    <a:pos x="25" y="10"/>
                  </a:cxn>
                  <a:cxn ang="0">
                    <a:pos x="25" y="14"/>
                  </a:cxn>
                  <a:cxn ang="0">
                    <a:pos x="18" y="14"/>
                  </a:cxn>
                  <a:cxn ang="0">
                    <a:pos x="18" y="12"/>
                  </a:cxn>
                  <a:cxn ang="0">
                    <a:pos x="13" y="12"/>
                  </a:cxn>
                  <a:cxn ang="0">
                    <a:pos x="11" y="10"/>
                  </a:cxn>
                  <a:cxn ang="0">
                    <a:pos x="9" y="7"/>
                  </a:cxn>
                  <a:cxn ang="0">
                    <a:pos x="6" y="7"/>
                  </a:cxn>
                  <a:cxn ang="0">
                    <a:pos x="4" y="7"/>
                  </a:cxn>
                  <a:cxn ang="0">
                    <a:pos x="0" y="3"/>
                  </a:cxn>
                  <a:cxn ang="0">
                    <a:pos x="2" y="1"/>
                  </a:cxn>
                  <a:cxn ang="0">
                    <a:pos x="6" y="0"/>
                  </a:cxn>
                  <a:cxn ang="0">
                    <a:pos x="6" y="0"/>
                  </a:cxn>
                  <a:cxn ang="0">
                    <a:pos x="6" y="0"/>
                  </a:cxn>
                </a:cxnLst>
                <a:rect l="0" t="0" r="r" b="b"/>
                <a:pathLst>
                  <a:path w="39" h="14">
                    <a:moveTo>
                      <a:pt x="6" y="0"/>
                    </a:moveTo>
                    <a:lnTo>
                      <a:pt x="9" y="1"/>
                    </a:lnTo>
                    <a:lnTo>
                      <a:pt x="16" y="0"/>
                    </a:lnTo>
                    <a:lnTo>
                      <a:pt x="28" y="0"/>
                    </a:lnTo>
                    <a:lnTo>
                      <a:pt x="32" y="3"/>
                    </a:lnTo>
                    <a:lnTo>
                      <a:pt x="35" y="7"/>
                    </a:lnTo>
                    <a:lnTo>
                      <a:pt x="39" y="8"/>
                    </a:lnTo>
                    <a:lnTo>
                      <a:pt x="39" y="10"/>
                    </a:lnTo>
                    <a:lnTo>
                      <a:pt x="34" y="10"/>
                    </a:lnTo>
                    <a:lnTo>
                      <a:pt x="30" y="8"/>
                    </a:lnTo>
                    <a:lnTo>
                      <a:pt x="30" y="12"/>
                    </a:lnTo>
                    <a:lnTo>
                      <a:pt x="28" y="12"/>
                    </a:lnTo>
                    <a:lnTo>
                      <a:pt x="27" y="10"/>
                    </a:lnTo>
                    <a:lnTo>
                      <a:pt x="25" y="10"/>
                    </a:lnTo>
                    <a:lnTo>
                      <a:pt x="25" y="14"/>
                    </a:lnTo>
                    <a:lnTo>
                      <a:pt x="18" y="14"/>
                    </a:lnTo>
                    <a:lnTo>
                      <a:pt x="18" y="12"/>
                    </a:lnTo>
                    <a:lnTo>
                      <a:pt x="13" y="12"/>
                    </a:lnTo>
                    <a:lnTo>
                      <a:pt x="11" y="10"/>
                    </a:lnTo>
                    <a:lnTo>
                      <a:pt x="9" y="7"/>
                    </a:lnTo>
                    <a:lnTo>
                      <a:pt x="6" y="7"/>
                    </a:lnTo>
                    <a:lnTo>
                      <a:pt x="4" y="7"/>
                    </a:lnTo>
                    <a:lnTo>
                      <a:pt x="0" y="3"/>
                    </a:lnTo>
                    <a:lnTo>
                      <a:pt x="2" y="1"/>
                    </a:lnTo>
                    <a:lnTo>
                      <a:pt x="6" y="0"/>
                    </a:lnTo>
                    <a:lnTo>
                      <a:pt x="6" y="0"/>
                    </a:lnTo>
                    <a:lnTo>
                      <a:pt x="6" y="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69" name="Freeform 160">
                <a:extLst>
                  <a:ext uri="{FF2B5EF4-FFF2-40B4-BE49-F238E27FC236}">
                    <a16:creationId xmlns:a16="http://schemas.microsoft.com/office/drawing/2014/main" id="{CAEFAA72-8EA4-A60C-B70E-E39DF2C447A3}"/>
                  </a:ext>
                </a:extLst>
              </p:cNvPr>
              <p:cNvSpPr>
                <a:spLocks noEditPoints="1"/>
              </p:cNvSpPr>
              <p:nvPr/>
            </p:nvSpPr>
            <p:spPr bwMode="auto">
              <a:xfrm>
                <a:off x="2471725" y="3700460"/>
                <a:ext cx="82549"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70" name="Freeform 161">
                <a:extLst>
                  <a:ext uri="{FF2B5EF4-FFF2-40B4-BE49-F238E27FC236}">
                    <a16:creationId xmlns:a16="http://schemas.microsoft.com/office/drawing/2014/main" id="{A63B44B1-5757-0ED2-7F27-0F51EAB13414}"/>
                  </a:ext>
                </a:extLst>
              </p:cNvPr>
              <p:cNvSpPr>
                <a:spLocks noEditPoints="1"/>
              </p:cNvSpPr>
              <p:nvPr/>
            </p:nvSpPr>
            <p:spPr bwMode="auto">
              <a:xfrm>
                <a:off x="2471725" y="3700460"/>
                <a:ext cx="82549" cy="60325"/>
              </a:xfrm>
              <a:custGeom>
                <a:avLst/>
                <a:gdLst/>
                <a:ahLst/>
                <a:cxnLst>
                  <a:cxn ang="0">
                    <a:pos x="43" y="35"/>
                  </a:cxn>
                  <a:cxn ang="0">
                    <a:pos x="48" y="30"/>
                  </a:cxn>
                  <a:cxn ang="0">
                    <a:pos x="47" y="23"/>
                  </a:cxn>
                  <a:cxn ang="0">
                    <a:pos x="52" y="21"/>
                  </a:cxn>
                  <a:cxn ang="0">
                    <a:pos x="52" y="16"/>
                  </a:cxn>
                  <a:cxn ang="0">
                    <a:pos x="52" y="11"/>
                  </a:cxn>
                  <a:cxn ang="0">
                    <a:pos x="48" y="9"/>
                  </a:cxn>
                  <a:cxn ang="0">
                    <a:pos x="41" y="7"/>
                  </a:cxn>
                  <a:cxn ang="0">
                    <a:pos x="31" y="7"/>
                  </a:cxn>
                  <a:cxn ang="0">
                    <a:pos x="21" y="5"/>
                  </a:cxn>
                  <a:cxn ang="0">
                    <a:pos x="21" y="9"/>
                  </a:cxn>
                  <a:cxn ang="0">
                    <a:pos x="35" y="12"/>
                  </a:cxn>
                  <a:cxn ang="0">
                    <a:pos x="35" y="16"/>
                  </a:cxn>
                  <a:cxn ang="0">
                    <a:pos x="35" y="25"/>
                  </a:cxn>
                  <a:cxn ang="0">
                    <a:pos x="41" y="28"/>
                  </a:cxn>
                  <a:cxn ang="0">
                    <a:pos x="33" y="31"/>
                  </a:cxn>
                  <a:cxn ang="0">
                    <a:pos x="29" y="31"/>
                  </a:cxn>
                  <a:cxn ang="0">
                    <a:pos x="21" y="30"/>
                  </a:cxn>
                  <a:cxn ang="0">
                    <a:pos x="15" y="30"/>
                  </a:cxn>
                  <a:cxn ang="0">
                    <a:pos x="8" y="30"/>
                  </a:cxn>
                  <a:cxn ang="0">
                    <a:pos x="2" y="30"/>
                  </a:cxn>
                  <a:cxn ang="0">
                    <a:pos x="2" y="35"/>
                  </a:cxn>
                  <a:cxn ang="0">
                    <a:pos x="10" y="38"/>
                  </a:cxn>
                  <a:cxn ang="0">
                    <a:pos x="14" y="38"/>
                  </a:cxn>
                  <a:cxn ang="0">
                    <a:pos x="22" y="35"/>
                  </a:cxn>
                  <a:cxn ang="0">
                    <a:pos x="36" y="38"/>
                  </a:cxn>
                  <a:cxn ang="0">
                    <a:pos x="41" y="38"/>
                  </a:cxn>
                  <a:cxn ang="0">
                    <a:pos x="43" y="38"/>
                  </a:cxn>
                  <a:cxn ang="0">
                    <a:pos x="43" y="38"/>
                  </a:cxn>
                  <a:cxn ang="0">
                    <a:pos x="33" y="0"/>
                  </a:cxn>
                  <a:cxn ang="0">
                    <a:pos x="33" y="4"/>
                  </a:cxn>
                  <a:cxn ang="0">
                    <a:pos x="29" y="2"/>
                  </a:cxn>
                  <a:cxn ang="0">
                    <a:pos x="29" y="2"/>
                  </a:cxn>
                  <a:cxn ang="0">
                    <a:pos x="26" y="21"/>
                  </a:cxn>
                  <a:cxn ang="0">
                    <a:pos x="31" y="26"/>
                  </a:cxn>
                  <a:cxn ang="0">
                    <a:pos x="22" y="23"/>
                  </a:cxn>
                  <a:cxn ang="0">
                    <a:pos x="22" y="23"/>
                  </a:cxn>
                </a:cxnLst>
                <a:rect l="0" t="0" r="r" b="b"/>
                <a:pathLst>
                  <a:path w="52" h="38">
                    <a:moveTo>
                      <a:pt x="43" y="38"/>
                    </a:moveTo>
                    <a:lnTo>
                      <a:pt x="43" y="35"/>
                    </a:lnTo>
                    <a:lnTo>
                      <a:pt x="48" y="31"/>
                    </a:lnTo>
                    <a:lnTo>
                      <a:pt x="48" y="30"/>
                    </a:lnTo>
                    <a:lnTo>
                      <a:pt x="48" y="26"/>
                    </a:lnTo>
                    <a:lnTo>
                      <a:pt x="47" y="23"/>
                    </a:lnTo>
                    <a:lnTo>
                      <a:pt x="47" y="21"/>
                    </a:lnTo>
                    <a:lnTo>
                      <a:pt x="52" y="21"/>
                    </a:lnTo>
                    <a:lnTo>
                      <a:pt x="52" y="16"/>
                    </a:lnTo>
                    <a:lnTo>
                      <a:pt x="52" y="16"/>
                    </a:lnTo>
                    <a:lnTo>
                      <a:pt x="52" y="12"/>
                    </a:lnTo>
                    <a:lnTo>
                      <a:pt x="52" y="11"/>
                    </a:lnTo>
                    <a:lnTo>
                      <a:pt x="52" y="11"/>
                    </a:lnTo>
                    <a:lnTo>
                      <a:pt x="48" y="9"/>
                    </a:lnTo>
                    <a:lnTo>
                      <a:pt x="47" y="11"/>
                    </a:lnTo>
                    <a:lnTo>
                      <a:pt x="41" y="7"/>
                    </a:lnTo>
                    <a:lnTo>
                      <a:pt x="33" y="5"/>
                    </a:lnTo>
                    <a:lnTo>
                      <a:pt x="31" y="7"/>
                    </a:lnTo>
                    <a:lnTo>
                      <a:pt x="28" y="5"/>
                    </a:lnTo>
                    <a:lnTo>
                      <a:pt x="21" y="5"/>
                    </a:lnTo>
                    <a:lnTo>
                      <a:pt x="21" y="9"/>
                    </a:lnTo>
                    <a:lnTo>
                      <a:pt x="21" y="9"/>
                    </a:lnTo>
                    <a:lnTo>
                      <a:pt x="24" y="11"/>
                    </a:lnTo>
                    <a:lnTo>
                      <a:pt x="35" y="12"/>
                    </a:lnTo>
                    <a:lnTo>
                      <a:pt x="33" y="16"/>
                    </a:lnTo>
                    <a:lnTo>
                      <a:pt x="35" y="16"/>
                    </a:lnTo>
                    <a:lnTo>
                      <a:pt x="33" y="21"/>
                    </a:lnTo>
                    <a:lnTo>
                      <a:pt x="35" y="25"/>
                    </a:lnTo>
                    <a:lnTo>
                      <a:pt x="38" y="25"/>
                    </a:lnTo>
                    <a:lnTo>
                      <a:pt x="41" y="28"/>
                    </a:lnTo>
                    <a:lnTo>
                      <a:pt x="41" y="31"/>
                    </a:lnTo>
                    <a:lnTo>
                      <a:pt x="33" y="31"/>
                    </a:lnTo>
                    <a:lnTo>
                      <a:pt x="31" y="31"/>
                    </a:lnTo>
                    <a:lnTo>
                      <a:pt x="29" y="31"/>
                    </a:lnTo>
                    <a:lnTo>
                      <a:pt x="24" y="31"/>
                    </a:lnTo>
                    <a:lnTo>
                      <a:pt x="21" y="30"/>
                    </a:lnTo>
                    <a:lnTo>
                      <a:pt x="15" y="31"/>
                    </a:lnTo>
                    <a:lnTo>
                      <a:pt x="15" y="30"/>
                    </a:lnTo>
                    <a:lnTo>
                      <a:pt x="14" y="30"/>
                    </a:lnTo>
                    <a:lnTo>
                      <a:pt x="8" y="30"/>
                    </a:lnTo>
                    <a:lnTo>
                      <a:pt x="5" y="28"/>
                    </a:lnTo>
                    <a:lnTo>
                      <a:pt x="2" y="30"/>
                    </a:lnTo>
                    <a:lnTo>
                      <a:pt x="0" y="31"/>
                    </a:lnTo>
                    <a:lnTo>
                      <a:pt x="2" y="35"/>
                    </a:lnTo>
                    <a:lnTo>
                      <a:pt x="7" y="35"/>
                    </a:lnTo>
                    <a:lnTo>
                      <a:pt x="10" y="38"/>
                    </a:lnTo>
                    <a:lnTo>
                      <a:pt x="12" y="38"/>
                    </a:lnTo>
                    <a:lnTo>
                      <a:pt x="14" y="38"/>
                    </a:lnTo>
                    <a:lnTo>
                      <a:pt x="15" y="35"/>
                    </a:lnTo>
                    <a:lnTo>
                      <a:pt x="22" y="35"/>
                    </a:lnTo>
                    <a:lnTo>
                      <a:pt x="26" y="38"/>
                    </a:lnTo>
                    <a:lnTo>
                      <a:pt x="36" y="38"/>
                    </a:lnTo>
                    <a:lnTo>
                      <a:pt x="38" y="35"/>
                    </a:lnTo>
                    <a:lnTo>
                      <a:pt x="41" y="38"/>
                    </a:lnTo>
                    <a:lnTo>
                      <a:pt x="43" y="38"/>
                    </a:lnTo>
                    <a:lnTo>
                      <a:pt x="43" y="38"/>
                    </a:lnTo>
                    <a:lnTo>
                      <a:pt x="43" y="38"/>
                    </a:lnTo>
                    <a:lnTo>
                      <a:pt x="43" y="38"/>
                    </a:lnTo>
                    <a:close/>
                    <a:moveTo>
                      <a:pt x="29" y="2"/>
                    </a:moveTo>
                    <a:lnTo>
                      <a:pt x="33" y="0"/>
                    </a:lnTo>
                    <a:lnTo>
                      <a:pt x="40" y="4"/>
                    </a:lnTo>
                    <a:lnTo>
                      <a:pt x="33" y="4"/>
                    </a:lnTo>
                    <a:lnTo>
                      <a:pt x="29" y="2"/>
                    </a:lnTo>
                    <a:lnTo>
                      <a:pt x="29" y="2"/>
                    </a:lnTo>
                    <a:lnTo>
                      <a:pt x="29" y="2"/>
                    </a:lnTo>
                    <a:lnTo>
                      <a:pt x="29" y="2"/>
                    </a:lnTo>
                    <a:close/>
                    <a:moveTo>
                      <a:pt x="22" y="23"/>
                    </a:moveTo>
                    <a:lnTo>
                      <a:pt x="26" y="21"/>
                    </a:lnTo>
                    <a:lnTo>
                      <a:pt x="29" y="25"/>
                    </a:lnTo>
                    <a:lnTo>
                      <a:pt x="31" y="26"/>
                    </a:lnTo>
                    <a:lnTo>
                      <a:pt x="26" y="25"/>
                    </a:lnTo>
                    <a:lnTo>
                      <a:pt x="22" y="23"/>
                    </a:lnTo>
                    <a:lnTo>
                      <a:pt x="22" y="23"/>
                    </a:lnTo>
                    <a:lnTo>
                      <a:pt x="22" y="2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71" name="Freeform 162">
                <a:extLst>
                  <a:ext uri="{FF2B5EF4-FFF2-40B4-BE49-F238E27FC236}">
                    <a16:creationId xmlns:a16="http://schemas.microsoft.com/office/drawing/2014/main" id="{4A33FF4E-5A50-7451-04B3-A9AAB2828248}"/>
                  </a:ext>
                </a:extLst>
              </p:cNvPr>
              <p:cNvSpPr>
                <a:spLocks noEditPoints="1"/>
              </p:cNvSpPr>
              <p:nvPr/>
            </p:nvSpPr>
            <p:spPr bwMode="auto">
              <a:xfrm>
                <a:off x="2198677" y="3606798"/>
                <a:ext cx="285749" cy="101600"/>
              </a:xfrm>
              <a:custGeom>
                <a:avLst/>
                <a:gdLst/>
                <a:ahLst/>
                <a:cxnLst>
                  <a:cxn ang="0">
                    <a:pos x="38" y="24"/>
                  </a:cxn>
                  <a:cxn ang="0">
                    <a:pos x="36" y="31"/>
                  </a:cxn>
                  <a:cxn ang="0">
                    <a:pos x="33" y="31"/>
                  </a:cxn>
                  <a:cxn ang="0">
                    <a:pos x="35" y="28"/>
                  </a:cxn>
                  <a:cxn ang="0">
                    <a:pos x="35" y="26"/>
                  </a:cxn>
                  <a:cxn ang="0">
                    <a:pos x="12" y="21"/>
                  </a:cxn>
                  <a:cxn ang="0">
                    <a:pos x="2" y="24"/>
                  </a:cxn>
                  <a:cxn ang="0">
                    <a:pos x="5" y="28"/>
                  </a:cxn>
                  <a:cxn ang="0">
                    <a:pos x="8" y="28"/>
                  </a:cxn>
                  <a:cxn ang="0">
                    <a:pos x="19" y="19"/>
                  </a:cxn>
                  <a:cxn ang="0">
                    <a:pos x="28" y="19"/>
                  </a:cxn>
                  <a:cxn ang="0">
                    <a:pos x="38" y="14"/>
                  </a:cxn>
                  <a:cxn ang="0">
                    <a:pos x="50" y="11"/>
                  </a:cxn>
                  <a:cxn ang="0">
                    <a:pos x="55" y="14"/>
                  </a:cxn>
                  <a:cxn ang="0">
                    <a:pos x="52" y="19"/>
                  </a:cxn>
                  <a:cxn ang="0">
                    <a:pos x="68" y="19"/>
                  </a:cxn>
                  <a:cxn ang="0">
                    <a:pos x="76" y="23"/>
                  </a:cxn>
                  <a:cxn ang="0">
                    <a:pos x="80" y="24"/>
                  </a:cxn>
                  <a:cxn ang="0">
                    <a:pos x="92" y="28"/>
                  </a:cxn>
                  <a:cxn ang="0">
                    <a:pos x="101" y="31"/>
                  </a:cxn>
                  <a:cxn ang="0">
                    <a:pos x="111" y="40"/>
                  </a:cxn>
                  <a:cxn ang="0">
                    <a:pos x="120" y="45"/>
                  </a:cxn>
                  <a:cxn ang="0">
                    <a:pos x="130" y="50"/>
                  </a:cxn>
                  <a:cxn ang="0">
                    <a:pos x="128" y="54"/>
                  </a:cxn>
                  <a:cxn ang="0">
                    <a:pos x="128" y="64"/>
                  </a:cxn>
                  <a:cxn ang="0">
                    <a:pos x="146" y="61"/>
                  </a:cxn>
                  <a:cxn ang="0">
                    <a:pos x="163" y="63"/>
                  </a:cxn>
                  <a:cxn ang="0">
                    <a:pos x="168" y="57"/>
                  </a:cxn>
                  <a:cxn ang="0">
                    <a:pos x="180" y="54"/>
                  </a:cxn>
                  <a:cxn ang="0">
                    <a:pos x="174" y="49"/>
                  </a:cxn>
                  <a:cxn ang="0">
                    <a:pos x="156" y="45"/>
                  </a:cxn>
                  <a:cxn ang="0">
                    <a:pos x="156" y="40"/>
                  </a:cxn>
                  <a:cxn ang="0">
                    <a:pos x="146" y="33"/>
                  </a:cxn>
                  <a:cxn ang="0">
                    <a:pos x="135" y="31"/>
                  </a:cxn>
                  <a:cxn ang="0">
                    <a:pos x="132" y="28"/>
                  </a:cxn>
                  <a:cxn ang="0">
                    <a:pos x="127" y="28"/>
                  </a:cxn>
                  <a:cxn ang="0">
                    <a:pos x="113" y="21"/>
                  </a:cxn>
                  <a:cxn ang="0">
                    <a:pos x="95" y="14"/>
                  </a:cxn>
                  <a:cxn ang="0">
                    <a:pos x="88" y="9"/>
                  </a:cxn>
                  <a:cxn ang="0">
                    <a:pos x="69" y="7"/>
                  </a:cxn>
                  <a:cxn ang="0">
                    <a:pos x="52" y="0"/>
                  </a:cxn>
                  <a:cxn ang="0">
                    <a:pos x="33" y="4"/>
                  </a:cxn>
                  <a:cxn ang="0">
                    <a:pos x="15" y="11"/>
                  </a:cxn>
                  <a:cxn ang="0">
                    <a:pos x="10" y="17"/>
                  </a:cxn>
                </a:cxnLst>
                <a:rect l="0" t="0" r="r" b="b"/>
                <a:pathLst>
                  <a:path w="180" h="64">
                    <a:moveTo>
                      <a:pt x="35" y="26"/>
                    </a:moveTo>
                    <a:lnTo>
                      <a:pt x="36" y="24"/>
                    </a:lnTo>
                    <a:lnTo>
                      <a:pt x="38" y="24"/>
                    </a:lnTo>
                    <a:lnTo>
                      <a:pt x="41" y="28"/>
                    </a:lnTo>
                    <a:lnTo>
                      <a:pt x="41" y="31"/>
                    </a:lnTo>
                    <a:lnTo>
                      <a:pt x="36" y="31"/>
                    </a:lnTo>
                    <a:lnTo>
                      <a:pt x="33" y="31"/>
                    </a:lnTo>
                    <a:lnTo>
                      <a:pt x="31" y="28"/>
                    </a:lnTo>
                    <a:lnTo>
                      <a:pt x="33" y="31"/>
                    </a:lnTo>
                    <a:lnTo>
                      <a:pt x="35" y="31"/>
                    </a:lnTo>
                    <a:lnTo>
                      <a:pt x="36" y="28"/>
                    </a:lnTo>
                    <a:lnTo>
                      <a:pt x="35" y="28"/>
                    </a:lnTo>
                    <a:lnTo>
                      <a:pt x="35" y="26"/>
                    </a:lnTo>
                    <a:lnTo>
                      <a:pt x="35" y="26"/>
                    </a:lnTo>
                    <a:lnTo>
                      <a:pt x="35" y="26"/>
                    </a:lnTo>
                    <a:lnTo>
                      <a:pt x="35" y="26"/>
                    </a:lnTo>
                    <a:close/>
                    <a:moveTo>
                      <a:pt x="10" y="17"/>
                    </a:moveTo>
                    <a:lnTo>
                      <a:pt x="12" y="21"/>
                    </a:lnTo>
                    <a:lnTo>
                      <a:pt x="12" y="23"/>
                    </a:lnTo>
                    <a:lnTo>
                      <a:pt x="8" y="21"/>
                    </a:lnTo>
                    <a:lnTo>
                      <a:pt x="2" y="24"/>
                    </a:lnTo>
                    <a:lnTo>
                      <a:pt x="0" y="23"/>
                    </a:lnTo>
                    <a:lnTo>
                      <a:pt x="0" y="26"/>
                    </a:lnTo>
                    <a:lnTo>
                      <a:pt x="5" y="28"/>
                    </a:lnTo>
                    <a:lnTo>
                      <a:pt x="7" y="23"/>
                    </a:lnTo>
                    <a:lnTo>
                      <a:pt x="8" y="24"/>
                    </a:lnTo>
                    <a:lnTo>
                      <a:pt x="8" y="28"/>
                    </a:lnTo>
                    <a:lnTo>
                      <a:pt x="12" y="24"/>
                    </a:lnTo>
                    <a:lnTo>
                      <a:pt x="15" y="24"/>
                    </a:lnTo>
                    <a:lnTo>
                      <a:pt x="19" y="19"/>
                    </a:lnTo>
                    <a:lnTo>
                      <a:pt x="24" y="19"/>
                    </a:lnTo>
                    <a:lnTo>
                      <a:pt x="24" y="17"/>
                    </a:lnTo>
                    <a:lnTo>
                      <a:pt x="28" y="19"/>
                    </a:lnTo>
                    <a:lnTo>
                      <a:pt x="29" y="19"/>
                    </a:lnTo>
                    <a:lnTo>
                      <a:pt x="36" y="14"/>
                    </a:lnTo>
                    <a:lnTo>
                      <a:pt x="38" y="14"/>
                    </a:lnTo>
                    <a:lnTo>
                      <a:pt x="41" y="11"/>
                    </a:lnTo>
                    <a:lnTo>
                      <a:pt x="47" y="11"/>
                    </a:lnTo>
                    <a:lnTo>
                      <a:pt x="50" y="11"/>
                    </a:lnTo>
                    <a:lnTo>
                      <a:pt x="55" y="11"/>
                    </a:lnTo>
                    <a:lnTo>
                      <a:pt x="57" y="14"/>
                    </a:lnTo>
                    <a:lnTo>
                      <a:pt x="55" y="14"/>
                    </a:lnTo>
                    <a:lnTo>
                      <a:pt x="52" y="14"/>
                    </a:lnTo>
                    <a:lnTo>
                      <a:pt x="50" y="16"/>
                    </a:lnTo>
                    <a:lnTo>
                      <a:pt x="52" y="19"/>
                    </a:lnTo>
                    <a:lnTo>
                      <a:pt x="61" y="21"/>
                    </a:lnTo>
                    <a:lnTo>
                      <a:pt x="64" y="19"/>
                    </a:lnTo>
                    <a:lnTo>
                      <a:pt x="68" y="19"/>
                    </a:lnTo>
                    <a:lnTo>
                      <a:pt x="69" y="21"/>
                    </a:lnTo>
                    <a:lnTo>
                      <a:pt x="74" y="23"/>
                    </a:lnTo>
                    <a:lnTo>
                      <a:pt x="76" y="23"/>
                    </a:lnTo>
                    <a:lnTo>
                      <a:pt x="78" y="21"/>
                    </a:lnTo>
                    <a:lnTo>
                      <a:pt x="80" y="23"/>
                    </a:lnTo>
                    <a:lnTo>
                      <a:pt x="80" y="24"/>
                    </a:lnTo>
                    <a:lnTo>
                      <a:pt x="87" y="28"/>
                    </a:lnTo>
                    <a:lnTo>
                      <a:pt x="92" y="28"/>
                    </a:lnTo>
                    <a:lnTo>
                      <a:pt x="92" y="28"/>
                    </a:lnTo>
                    <a:lnTo>
                      <a:pt x="95" y="31"/>
                    </a:lnTo>
                    <a:lnTo>
                      <a:pt x="97" y="28"/>
                    </a:lnTo>
                    <a:lnTo>
                      <a:pt x="101" y="31"/>
                    </a:lnTo>
                    <a:lnTo>
                      <a:pt x="106" y="28"/>
                    </a:lnTo>
                    <a:lnTo>
                      <a:pt x="107" y="28"/>
                    </a:lnTo>
                    <a:lnTo>
                      <a:pt x="111" y="40"/>
                    </a:lnTo>
                    <a:lnTo>
                      <a:pt x="114" y="47"/>
                    </a:lnTo>
                    <a:lnTo>
                      <a:pt x="118" y="47"/>
                    </a:lnTo>
                    <a:lnTo>
                      <a:pt x="120" y="45"/>
                    </a:lnTo>
                    <a:lnTo>
                      <a:pt x="123" y="49"/>
                    </a:lnTo>
                    <a:lnTo>
                      <a:pt x="130" y="49"/>
                    </a:lnTo>
                    <a:lnTo>
                      <a:pt x="130" y="50"/>
                    </a:lnTo>
                    <a:lnTo>
                      <a:pt x="134" y="50"/>
                    </a:lnTo>
                    <a:lnTo>
                      <a:pt x="134" y="54"/>
                    </a:lnTo>
                    <a:lnTo>
                      <a:pt x="128" y="54"/>
                    </a:lnTo>
                    <a:lnTo>
                      <a:pt x="123" y="59"/>
                    </a:lnTo>
                    <a:lnTo>
                      <a:pt x="123" y="63"/>
                    </a:lnTo>
                    <a:lnTo>
                      <a:pt x="128" y="64"/>
                    </a:lnTo>
                    <a:lnTo>
                      <a:pt x="134" y="61"/>
                    </a:lnTo>
                    <a:lnTo>
                      <a:pt x="137" y="63"/>
                    </a:lnTo>
                    <a:lnTo>
                      <a:pt x="146" y="61"/>
                    </a:lnTo>
                    <a:lnTo>
                      <a:pt x="147" y="61"/>
                    </a:lnTo>
                    <a:lnTo>
                      <a:pt x="154" y="64"/>
                    </a:lnTo>
                    <a:lnTo>
                      <a:pt x="163" y="63"/>
                    </a:lnTo>
                    <a:lnTo>
                      <a:pt x="163" y="59"/>
                    </a:lnTo>
                    <a:lnTo>
                      <a:pt x="165" y="61"/>
                    </a:lnTo>
                    <a:lnTo>
                      <a:pt x="168" y="57"/>
                    </a:lnTo>
                    <a:lnTo>
                      <a:pt x="175" y="59"/>
                    </a:lnTo>
                    <a:lnTo>
                      <a:pt x="179" y="57"/>
                    </a:lnTo>
                    <a:lnTo>
                      <a:pt x="180" y="54"/>
                    </a:lnTo>
                    <a:lnTo>
                      <a:pt x="179" y="54"/>
                    </a:lnTo>
                    <a:lnTo>
                      <a:pt x="177" y="54"/>
                    </a:lnTo>
                    <a:lnTo>
                      <a:pt x="174" y="49"/>
                    </a:lnTo>
                    <a:lnTo>
                      <a:pt x="168" y="45"/>
                    </a:lnTo>
                    <a:lnTo>
                      <a:pt x="158" y="45"/>
                    </a:lnTo>
                    <a:lnTo>
                      <a:pt x="156" y="45"/>
                    </a:lnTo>
                    <a:lnTo>
                      <a:pt x="158" y="44"/>
                    </a:lnTo>
                    <a:lnTo>
                      <a:pt x="160" y="40"/>
                    </a:lnTo>
                    <a:lnTo>
                      <a:pt x="156" y="40"/>
                    </a:lnTo>
                    <a:lnTo>
                      <a:pt x="154" y="40"/>
                    </a:lnTo>
                    <a:lnTo>
                      <a:pt x="151" y="40"/>
                    </a:lnTo>
                    <a:lnTo>
                      <a:pt x="146" y="33"/>
                    </a:lnTo>
                    <a:lnTo>
                      <a:pt x="142" y="37"/>
                    </a:lnTo>
                    <a:lnTo>
                      <a:pt x="141" y="33"/>
                    </a:lnTo>
                    <a:lnTo>
                      <a:pt x="135" y="31"/>
                    </a:lnTo>
                    <a:lnTo>
                      <a:pt x="134" y="31"/>
                    </a:lnTo>
                    <a:lnTo>
                      <a:pt x="132" y="31"/>
                    </a:lnTo>
                    <a:lnTo>
                      <a:pt x="132" y="28"/>
                    </a:lnTo>
                    <a:lnTo>
                      <a:pt x="130" y="28"/>
                    </a:lnTo>
                    <a:lnTo>
                      <a:pt x="130" y="31"/>
                    </a:lnTo>
                    <a:lnTo>
                      <a:pt x="127" y="28"/>
                    </a:lnTo>
                    <a:lnTo>
                      <a:pt x="120" y="28"/>
                    </a:lnTo>
                    <a:lnTo>
                      <a:pt x="118" y="23"/>
                    </a:lnTo>
                    <a:lnTo>
                      <a:pt x="113" y="21"/>
                    </a:lnTo>
                    <a:lnTo>
                      <a:pt x="109" y="17"/>
                    </a:lnTo>
                    <a:lnTo>
                      <a:pt x="99" y="16"/>
                    </a:lnTo>
                    <a:lnTo>
                      <a:pt x="95" y="14"/>
                    </a:lnTo>
                    <a:lnTo>
                      <a:pt x="95" y="11"/>
                    </a:lnTo>
                    <a:lnTo>
                      <a:pt x="92" y="9"/>
                    </a:lnTo>
                    <a:lnTo>
                      <a:pt x="88" y="9"/>
                    </a:lnTo>
                    <a:lnTo>
                      <a:pt x="87" y="7"/>
                    </a:lnTo>
                    <a:lnTo>
                      <a:pt x="73" y="5"/>
                    </a:lnTo>
                    <a:lnTo>
                      <a:pt x="69" y="7"/>
                    </a:lnTo>
                    <a:lnTo>
                      <a:pt x="64" y="5"/>
                    </a:lnTo>
                    <a:lnTo>
                      <a:pt x="61" y="2"/>
                    </a:lnTo>
                    <a:lnTo>
                      <a:pt x="52" y="0"/>
                    </a:lnTo>
                    <a:lnTo>
                      <a:pt x="47" y="0"/>
                    </a:lnTo>
                    <a:lnTo>
                      <a:pt x="41" y="4"/>
                    </a:lnTo>
                    <a:lnTo>
                      <a:pt x="33" y="4"/>
                    </a:lnTo>
                    <a:lnTo>
                      <a:pt x="28" y="5"/>
                    </a:lnTo>
                    <a:lnTo>
                      <a:pt x="24" y="9"/>
                    </a:lnTo>
                    <a:lnTo>
                      <a:pt x="15" y="11"/>
                    </a:lnTo>
                    <a:lnTo>
                      <a:pt x="14" y="14"/>
                    </a:lnTo>
                    <a:lnTo>
                      <a:pt x="10" y="14"/>
                    </a:lnTo>
                    <a:lnTo>
                      <a:pt x="10" y="17"/>
                    </a:lnTo>
                    <a:lnTo>
                      <a:pt x="10" y="17"/>
                    </a:lnTo>
                    <a:lnTo>
                      <a:pt x="10" y="1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72" name="Freeform 163">
                <a:extLst>
                  <a:ext uri="{FF2B5EF4-FFF2-40B4-BE49-F238E27FC236}">
                    <a16:creationId xmlns:a16="http://schemas.microsoft.com/office/drawing/2014/main" id="{58BCE384-DE59-A643-EA08-8FE5328B8644}"/>
                  </a:ext>
                </a:extLst>
              </p:cNvPr>
              <p:cNvSpPr>
                <a:spLocks/>
              </p:cNvSpPr>
              <p:nvPr/>
            </p:nvSpPr>
            <p:spPr bwMode="auto">
              <a:xfrm>
                <a:off x="2254238" y="4002085"/>
                <a:ext cx="131762" cy="63500"/>
              </a:xfrm>
              <a:custGeom>
                <a:avLst/>
                <a:gdLst/>
                <a:ahLst/>
                <a:cxnLst>
                  <a:cxn ang="0">
                    <a:pos x="71" y="34"/>
                  </a:cxn>
                  <a:cxn ang="0">
                    <a:pos x="66" y="28"/>
                  </a:cxn>
                  <a:cxn ang="0">
                    <a:pos x="69" y="21"/>
                  </a:cxn>
                  <a:cxn ang="0">
                    <a:pos x="72" y="21"/>
                  </a:cxn>
                  <a:cxn ang="0">
                    <a:pos x="71" y="19"/>
                  </a:cxn>
                  <a:cxn ang="0">
                    <a:pos x="69" y="21"/>
                  </a:cxn>
                  <a:cxn ang="0">
                    <a:pos x="66" y="17"/>
                  </a:cxn>
                  <a:cxn ang="0">
                    <a:pos x="60" y="12"/>
                  </a:cxn>
                  <a:cxn ang="0">
                    <a:pos x="55" y="8"/>
                  </a:cxn>
                  <a:cxn ang="0">
                    <a:pos x="48" y="12"/>
                  </a:cxn>
                  <a:cxn ang="0">
                    <a:pos x="48" y="15"/>
                  </a:cxn>
                  <a:cxn ang="0">
                    <a:pos x="45" y="21"/>
                  </a:cxn>
                  <a:cxn ang="0">
                    <a:pos x="38" y="24"/>
                  </a:cxn>
                  <a:cxn ang="0">
                    <a:pos x="38" y="28"/>
                  </a:cxn>
                  <a:cxn ang="0">
                    <a:pos x="43" y="33"/>
                  </a:cxn>
                  <a:cxn ang="0">
                    <a:pos x="41" y="34"/>
                  </a:cxn>
                  <a:cxn ang="0">
                    <a:pos x="38" y="36"/>
                  </a:cxn>
                  <a:cxn ang="0">
                    <a:pos x="31" y="40"/>
                  </a:cxn>
                  <a:cxn ang="0">
                    <a:pos x="31" y="34"/>
                  </a:cxn>
                  <a:cxn ang="0">
                    <a:pos x="31" y="29"/>
                  </a:cxn>
                  <a:cxn ang="0">
                    <a:pos x="26" y="29"/>
                  </a:cxn>
                  <a:cxn ang="0">
                    <a:pos x="26" y="33"/>
                  </a:cxn>
                  <a:cxn ang="0">
                    <a:pos x="24" y="33"/>
                  </a:cxn>
                  <a:cxn ang="0">
                    <a:pos x="19" y="29"/>
                  </a:cxn>
                  <a:cxn ang="0">
                    <a:pos x="12" y="24"/>
                  </a:cxn>
                  <a:cxn ang="0">
                    <a:pos x="12" y="21"/>
                  </a:cxn>
                  <a:cxn ang="0">
                    <a:pos x="10" y="21"/>
                  </a:cxn>
                  <a:cxn ang="0">
                    <a:pos x="3" y="21"/>
                  </a:cxn>
                  <a:cxn ang="0">
                    <a:pos x="0" y="21"/>
                  </a:cxn>
                  <a:cxn ang="0">
                    <a:pos x="1" y="15"/>
                  </a:cxn>
                  <a:cxn ang="0">
                    <a:pos x="1" y="12"/>
                  </a:cxn>
                  <a:cxn ang="0">
                    <a:pos x="0" y="8"/>
                  </a:cxn>
                  <a:cxn ang="0">
                    <a:pos x="1" y="3"/>
                  </a:cxn>
                  <a:cxn ang="0">
                    <a:pos x="6" y="1"/>
                  </a:cxn>
                  <a:cxn ang="0">
                    <a:pos x="8" y="5"/>
                  </a:cxn>
                  <a:cxn ang="0">
                    <a:pos x="12" y="7"/>
                  </a:cxn>
                  <a:cxn ang="0">
                    <a:pos x="12" y="8"/>
                  </a:cxn>
                  <a:cxn ang="0">
                    <a:pos x="12" y="10"/>
                  </a:cxn>
                  <a:cxn ang="0">
                    <a:pos x="15" y="10"/>
                  </a:cxn>
                  <a:cxn ang="0">
                    <a:pos x="15" y="8"/>
                  </a:cxn>
                  <a:cxn ang="0">
                    <a:pos x="19" y="8"/>
                  </a:cxn>
                  <a:cxn ang="0">
                    <a:pos x="29" y="14"/>
                  </a:cxn>
                  <a:cxn ang="0">
                    <a:pos x="34" y="10"/>
                  </a:cxn>
                  <a:cxn ang="0">
                    <a:pos x="48" y="3"/>
                  </a:cxn>
                  <a:cxn ang="0">
                    <a:pos x="55" y="0"/>
                  </a:cxn>
                  <a:cxn ang="0">
                    <a:pos x="57" y="3"/>
                  </a:cxn>
                  <a:cxn ang="0">
                    <a:pos x="66" y="3"/>
                  </a:cxn>
                  <a:cxn ang="0">
                    <a:pos x="74" y="8"/>
                  </a:cxn>
                  <a:cxn ang="0">
                    <a:pos x="78" y="14"/>
                  </a:cxn>
                  <a:cxn ang="0">
                    <a:pos x="81" y="15"/>
                  </a:cxn>
                  <a:cxn ang="0">
                    <a:pos x="81" y="21"/>
                  </a:cxn>
                  <a:cxn ang="0">
                    <a:pos x="81" y="29"/>
                  </a:cxn>
                  <a:cxn ang="0">
                    <a:pos x="78" y="33"/>
                  </a:cxn>
                  <a:cxn ang="0">
                    <a:pos x="74" y="38"/>
                  </a:cxn>
                  <a:cxn ang="0">
                    <a:pos x="74" y="38"/>
                  </a:cxn>
                </a:cxnLst>
                <a:rect l="0" t="0" r="r" b="b"/>
                <a:pathLst>
                  <a:path w="83" h="40">
                    <a:moveTo>
                      <a:pt x="74" y="38"/>
                    </a:moveTo>
                    <a:lnTo>
                      <a:pt x="71" y="34"/>
                    </a:lnTo>
                    <a:lnTo>
                      <a:pt x="69" y="29"/>
                    </a:lnTo>
                    <a:lnTo>
                      <a:pt x="66" y="28"/>
                    </a:lnTo>
                    <a:lnTo>
                      <a:pt x="69" y="24"/>
                    </a:lnTo>
                    <a:lnTo>
                      <a:pt x="69" y="21"/>
                    </a:lnTo>
                    <a:lnTo>
                      <a:pt x="71" y="21"/>
                    </a:lnTo>
                    <a:lnTo>
                      <a:pt x="72" y="21"/>
                    </a:lnTo>
                    <a:lnTo>
                      <a:pt x="72" y="17"/>
                    </a:lnTo>
                    <a:lnTo>
                      <a:pt x="71" y="19"/>
                    </a:lnTo>
                    <a:lnTo>
                      <a:pt x="69" y="21"/>
                    </a:lnTo>
                    <a:lnTo>
                      <a:pt x="69" y="21"/>
                    </a:lnTo>
                    <a:lnTo>
                      <a:pt x="66" y="21"/>
                    </a:lnTo>
                    <a:lnTo>
                      <a:pt x="66" y="17"/>
                    </a:lnTo>
                    <a:lnTo>
                      <a:pt x="62" y="14"/>
                    </a:lnTo>
                    <a:lnTo>
                      <a:pt x="60" y="12"/>
                    </a:lnTo>
                    <a:lnTo>
                      <a:pt x="59" y="10"/>
                    </a:lnTo>
                    <a:lnTo>
                      <a:pt x="55" y="8"/>
                    </a:lnTo>
                    <a:lnTo>
                      <a:pt x="52" y="8"/>
                    </a:lnTo>
                    <a:lnTo>
                      <a:pt x="48" y="12"/>
                    </a:lnTo>
                    <a:lnTo>
                      <a:pt x="48" y="15"/>
                    </a:lnTo>
                    <a:lnTo>
                      <a:pt x="48" y="15"/>
                    </a:lnTo>
                    <a:lnTo>
                      <a:pt x="48" y="17"/>
                    </a:lnTo>
                    <a:lnTo>
                      <a:pt x="45" y="21"/>
                    </a:lnTo>
                    <a:lnTo>
                      <a:pt x="39" y="21"/>
                    </a:lnTo>
                    <a:lnTo>
                      <a:pt x="38" y="24"/>
                    </a:lnTo>
                    <a:lnTo>
                      <a:pt x="38" y="24"/>
                    </a:lnTo>
                    <a:lnTo>
                      <a:pt x="38" y="28"/>
                    </a:lnTo>
                    <a:lnTo>
                      <a:pt x="39" y="29"/>
                    </a:lnTo>
                    <a:lnTo>
                      <a:pt x="43" y="33"/>
                    </a:lnTo>
                    <a:lnTo>
                      <a:pt x="43" y="34"/>
                    </a:lnTo>
                    <a:lnTo>
                      <a:pt x="41" y="34"/>
                    </a:lnTo>
                    <a:lnTo>
                      <a:pt x="38" y="34"/>
                    </a:lnTo>
                    <a:lnTo>
                      <a:pt x="38" y="36"/>
                    </a:lnTo>
                    <a:lnTo>
                      <a:pt x="34" y="40"/>
                    </a:lnTo>
                    <a:lnTo>
                      <a:pt x="31" y="40"/>
                    </a:lnTo>
                    <a:lnTo>
                      <a:pt x="29" y="36"/>
                    </a:lnTo>
                    <a:lnTo>
                      <a:pt x="31" y="34"/>
                    </a:lnTo>
                    <a:lnTo>
                      <a:pt x="29" y="33"/>
                    </a:lnTo>
                    <a:lnTo>
                      <a:pt x="31" y="29"/>
                    </a:lnTo>
                    <a:lnTo>
                      <a:pt x="29" y="29"/>
                    </a:lnTo>
                    <a:lnTo>
                      <a:pt x="26" y="29"/>
                    </a:lnTo>
                    <a:lnTo>
                      <a:pt x="26" y="29"/>
                    </a:lnTo>
                    <a:lnTo>
                      <a:pt x="26" y="33"/>
                    </a:lnTo>
                    <a:lnTo>
                      <a:pt x="26" y="33"/>
                    </a:lnTo>
                    <a:lnTo>
                      <a:pt x="24" y="33"/>
                    </a:lnTo>
                    <a:lnTo>
                      <a:pt x="20" y="33"/>
                    </a:lnTo>
                    <a:lnTo>
                      <a:pt x="19" y="29"/>
                    </a:lnTo>
                    <a:lnTo>
                      <a:pt x="19" y="24"/>
                    </a:lnTo>
                    <a:lnTo>
                      <a:pt x="12" y="24"/>
                    </a:lnTo>
                    <a:lnTo>
                      <a:pt x="12" y="24"/>
                    </a:lnTo>
                    <a:lnTo>
                      <a:pt x="12" y="21"/>
                    </a:lnTo>
                    <a:lnTo>
                      <a:pt x="10" y="21"/>
                    </a:lnTo>
                    <a:lnTo>
                      <a:pt x="10" y="21"/>
                    </a:lnTo>
                    <a:lnTo>
                      <a:pt x="6" y="21"/>
                    </a:lnTo>
                    <a:lnTo>
                      <a:pt x="3" y="21"/>
                    </a:lnTo>
                    <a:lnTo>
                      <a:pt x="1" y="21"/>
                    </a:lnTo>
                    <a:lnTo>
                      <a:pt x="0" y="21"/>
                    </a:lnTo>
                    <a:lnTo>
                      <a:pt x="0" y="19"/>
                    </a:lnTo>
                    <a:lnTo>
                      <a:pt x="1" y="15"/>
                    </a:lnTo>
                    <a:lnTo>
                      <a:pt x="3" y="14"/>
                    </a:lnTo>
                    <a:lnTo>
                      <a:pt x="1" y="12"/>
                    </a:lnTo>
                    <a:lnTo>
                      <a:pt x="0" y="10"/>
                    </a:lnTo>
                    <a:lnTo>
                      <a:pt x="0" y="8"/>
                    </a:lnTo>
                    <a:lnTo>
                      <a:pt x="1" y="7"/>
                    </a:lnTo>
                    <a:lnTo>
                      <a:pt x="1" y="3"/>
                    </a:lnTo>
                    <a:lnTo>
                      <a:pt x="3" y="1"/>
                    </a:lnTo>
                    <a:lnTo>
                      <a:pt x="6" y="1"/>
                    </a:lnTo>
                    <a:lnTo>
                      <a:pt x="6" y="3"/>
                    </a:lnTo>
                    <a:lnTo>
                      <a:pt x="8" y="5"/>
                    </a:lnTo>
                    <a:lnTo>
                      <a:pt x="10" y="7"/>
                    </a:lnTo>
                    <a:lnTo>
                      <a:pt x="12" y="7"/>
                    </a:lnTo>
                    <a:lnTo>
                      <a:pt x="12" y="7"/>
                    </a:lnTo>
                    <a:lnTo>
                      <a:pt x="12" y="8"/>
                    </a:lnTo>
                    <a:lnTo>
                      <a:pt x="12" y="8"/>
                    </a:lnTo>
                    <a:lnTo>
                      <a:pt x="12" y="10"/>
                    </a:lnTo>
                    <a:lnTo>
                      <a:pt x="15" y="12"/>
                    </a:lnTo>
                    <a:lnTo>
                      <a:pt x="15" y="10"/>
                    </a:lnTo>
                    <a:lnTo>
                      <a:pt x="15" y="8"/>
                    </a:lnTo>
                    <a:lnTo>
                      <a:pt x="15" y="8"/>
                    </a:lnTo>
                    <a:lnTo>
                      <a:pt x="15" y="7"/>
                    </a:lnTo>
                    <a:lnTo>
                      <a:pt x="19" y="8"/>
                    </a:lnTo>
                    <a:lnTo>
                      <a:pt x="24" y="12"/>
                    </a:lnTo>
                    <a:lnTo>
                      <a:pt x="29" y="14"/>
                    </a:lnTo>
                    <a:lnTo>
                      <a:pt x="33" y="12"/>
                    </a:lnTo>
                    <a:lnTo>
                      <a:pt x="34" y="10"/>
                    </a:lnTo>
                    <a:lnTo>
                      <a:pt x="43" y="5"/>
                    </a:lnTo>
                    <a:lnTo>
                      <a:pt x="48" y="3"/>
                    </a:lnTo>
                    <a:lnTo>
                      <a:pt x="52" y="0"/>
                    </a:lnTo>
                    <a:lnTo>
                      <a:pt x="55" y="0"/>
                    </a:lnTo>
                    <a:lnTo>
                      <a:pt x="55" y="1"/>
                    </a:lnTo>
                    <a:lnTo>
                      <a:pt x="57" y="3"/>
                    </a:lnTo>
                    <a:lnTo>
                      <a:pt x="59" y="3"/>
                    </a:lnTo>
                    <a:lnTo>
                      <a:pt x="66" y="3"/>
                    </a:lnTo>
                    <a:lnTo>
                      <a:pt x="69" y="3"/>
                    </a:lnTo>
                    <a:lnTo>
                      <a:pt x="74" y="8"/>
                    </a:lnTo>
                    <a:lnTo>
                      <a:pt x="78" y="12"/>
                    </a:lnTo>
                    <a:lnTo>
                      <a:pt x="78" y="14"/>
                    </a:lnTo>
                    <a:lnTo>
                      <a:pt x="81" y="14"/>
                    </a:lnTo>
                    <a:lnTo>
                      <a:pt x="81" y="15"/>
                    </a:lnTo>
                    <a:lnTo>
                      <a:pt x="81" y="19"/>
                    </a:lnTo>
                    <a:lnTo>
                      <a:pt x="81" y="21"/>
                    </a:lnTo>
                    <a:lnTo>
                      <a:pt x="83" y="24"/>
                    </a:lnTo>
                    <a:lnTo>
                      <a:pt x="81" y="29"/>
                    </a:lnTo>
                    <a:lnTo>
                      <a:pt x="79" y="33"/>
                    </a:lnTo>
                    <a:lnTo>
                      <a:pt x="78" y="33"/>
                    </a:lnTo>
                    <a:lnTo>
                      <a:pt x="76" y="33"/>
                    </a:lnTo>
                    <a:lnTo>
                      <a:pt x="74" y="38"/>
                    </a:lnTo>
                    <a:lnTo>
                      <a:pt x="74" y="38"/>
                    </a:lnTo>
                    <a:lnTo>
                      <a:pt x="74" y="38"/>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77" name="Freeform 164">
                <a:extLst>
                  <a:ext uri="{FF2B5EF4-FFF2-40B4-BE49-F238E27FC236}">
                    <a16:creationId xmlns:a16="http://schemas.microsoft.com/office/drawing/2014/main" id="{67CB7E44-1DBD-0B47-0627-017818B1BA65}"/>
                  </a:ext>
                </a:extLst>
              </p:cNvPr>
              <p:cNvSpPr>
                <a:spLocks/>
              </p:cNvSpPr>
              <p:nvPr/>
            </p:nvSpPr>
            <p:spPr bwMode="auto">
              <a:xfrm>
                <a:off x="2154226" y="3957634"/>
                <a:ext cx="90487" cy="82549"/>
              </a:xfrm>
              <a:custGeom>
                <a:avLst/>
                <a:gdLst/>
                <a:ahLst/>
                <a:cxnLst>
                  <a:cxn ang="0">
                    <a:pos x="50" y="49"/>
                  </a:cxn>
                  <a:cxn ang="0">
                    <a:pos x="52" y="49"/>
                  </a:cxn>
                  <a:cxn ang="0">
                    <a:pos x="52" y="52"/>
                  </a:cxn>
                  <a:cxn ang="0">
                    <a:pos x="49" y="50"/>
                  </a:cxn>
                  <a:cxn ang="0">
                    <a:pos x="45" y="49"/>
                  </a:cxn>
                  <a:cxn ang="0">
                    <a:pos x="45" y="43"/>
                  </a:cxn>
                  <a:cxn ang="0">
                    <a:pos x="40" y="43"/>
                  </a:cxn>
                  <a:cxn ang="0">
                    <a:pos x="42" y="45"/>
                  </a:cxn>
                  <a:cxn ang="0">
                    <a:pos x="45" y="49"/>
                  </a:cxn>
                  <a:cxn ang="0">
                    <a:pos x="40" y="49"/>
                  </a:cxn>
                  <a:cxn ang="0">
                    <a:pos x="35" y="45"/>
                  </a:cxn>
                  <a:cxn ang="0">
                    <a:pos x="36" y="40"/>
                  </a:cxn>
                  <a:cxn ang="0">
                    <a:pos x="33" y="33"/>
                  </a:cxn>
                  <a:cxn ang="0">
                    <a:pos x="28" y="31"/>
                  </a:cxn>
                  <a:cxn ang="0">
                    <a:pos x="23" y="24"/>
                  </a:cxn>
                  <a:cxn ang="0">
                    <a:pos x="19" y="19"/>
                  </a:cxn>
                  <a:cxn ang="0">
                    <a:pos x="12" y="17"/>
                  </a:cxn>
                  <a:cxn ang="0">
                    <a:pos x="12" y="19"/>
                  </a:cxn>
                  <a:cxn ang="0">
                    <a:pos x="17" y="26"/>
                  </a:cxn>
                  <a:cxn ang="0">
                    <a:pos x="14" y="28"/>
                  </a:cxn>
                  <a:cxn ang="0">
                    <a:pos x="9" y="24"/>
                  </a:cxn>
                  <a:cxn ang="0">
                    <a:pos x="0" y="19"/>
                  </a:cxn>
                  <a:cxn ang="0">
                    <a:pos x="0" y="14"/>
                  </a:cxn>
                  <a:cxn ang="0">
                    <a:pos x="3" y="9"/>
                  </a:cxn>
                  <a:cxn ang="0">
                    <a:pos x="0" y="7"/>
                  </a:cxn>
                  <a:cxn ang="0">
                    <a:pos x="3" y="2"/>
                  </a:cxn>
                  <a:cxn ang="0">
                    <a:pos x="3" y="0"/>
                  </a:cxn>
                  <a:cxn ang="0">
                    <a:pos x="9" y="0"/>
                  </a:cxn>
                  <a:cxn ang="0">
                    <a:pos x="21" y="2"/>
                  </a:cxn>
                  <a:cxn ang="0">
                    <a:pos x="28" y="3"/>
                  </a:cxn>
                  <a:cxn ang="0">
                    <a:pos x="30" y="5"/>
                  </a:cxn>
                  <a:cxn ang="0">
                    <a:pos x="36" y="9"/>
                  </a:cxn>
                  <a:cxn ang="0">
                    <a:pos x="36" y="10"/>
                  </a:cxn>
                  <a:cxn ang="0">
                    <a:pos x="40" y="9"/>
                  </a:cxn>
                  <a:cxn ang="0">
                    <a:pos x="45" y="10"/>
                  </a:cxn>
                  <a:cxn ang="0">
                    <a:pos x="45" y="17"/>
                  </a:cxn>
                  <a:cxn ang="0">
                    <a:pos x="50" y="23"/>
                  </a:cxn>
                  <a:cxn ang="0">
                    <a:pos x="56" y="26"/>
                  </a:cxn>
                  <a:cxn ang="0">
                    <a:pos x="57" y="28"/>
                  </a:cxn>
                  <a:cxn ang="0">
                    <a:pos x="54" y="28"/>
                  </a:cxn>
                  <a:cxn ang="0">
                    <a:pos x="50" y="35"/>
                  </a:cxn>
                  <a:cxn ang="0">
                    <a:pos x="52" y="38"/>
                  </a:cxn>
                  <a:cxn ang="0">
                    <a:pos x="52" y="43"/>
                  </a:cxn>
                  <a:cxn ang="0">
                    <a:pos x="50" y="49"/>
                  </a:cxn>
                  <a:cxn ang="0">
                    <a:pos x="50" y="49"/>
                  </a:cxn>
                  <a:cxn ang="0">
                    <a:pos x="50" y="49"/>
                  </a:cxn>
                </a:cxnLst>
                <a:rect l="0" t="0" r="r" b="b"/>
                <a:pathLst>
                  <a:path w="57" h="52">
                    <a:moveTo>
                      <a:pt x="50" y="49"/>
                    </a:moveTo>
                    <a:lnTo>
                      <a:pt x="50" y="49"/>
                    </a:lnTo>
                    <a:lnTo>
                      <a:pt x="52" y="49"/>
                    </a:lnTo>
                    <a:lnTo>
                      <a:pt x="52" y="49"/>
                    </a:lnTo>
                    <a:lnTo>
                      <a:pt x="52" y="50"/>
                    </a:lnTo>
                    <a:lnTo>
                      <a:pt x="52" y="52"/>
                    </a:lnTo>
                    <a:lnTo>
                      <a:pt x="49" y="52"/>
                    </a:lnTo>
                    <a:lnTo>
                      <a:pt x="49" y="50"/>
                    </a:lnTo>
                    <a:lnTo>
                      <a:pt x="47" y="50"/>
                    </a:lnTo>
                    <a:lnTo>
                      <a:pt x="45" y="49"/>
                    </a:lnTo>
                    <a:lnTo>
                      <a:pt x="45" y="45"/>
                    </a:lnTo>
                    <a:lnTo>
                      <a:pt x="45" y="43"/>
                    </a:lnTo>
                    <a:lnTo>
                      <a:pt x="40" y="42"/>
                    </a:lnTo>
                    <a:lnTo>
                      <a:pt x="40" y="43"/>
                    </a:lnTo>
                    <a:lnTo>
                      <a:pt x="40" y="43"/>
                    </a:lnTo>
                    <a:lnTo>
                      <a:pt x="42" y="45"/>
                    </a:lnTo>
                    <a:lnTo>
                      <a:pt x="45" y="45"/>
                    </a:lnTo>
                    <a:lnTo>
                      <a:pt x="45" y="49"/>
                    </a:lnTo>
                    <a:lnTo>
                      <a:pt x="42" y="50"/>
                    </a:lnTo>
                    <a:lnTo>
                      <a:pt x="40" y="49"/>
                    </a:lnTo>
                    <a:lnTo>
                      <a:pt x="36" y="49"/>
                    </a:lnTo>
                    <a:lnTo>
                      <a:pt x="35" y="45"/>
                    </a:lnTo>
                    <a:lnTo>
                      <a:pt x="35" y="43"/>
                    </a:lnTo>
                    <a:lnTo>
                      <a:pt x="36" y="40"/>
                    </a:lnTo>
                    <a:lnTo>
                      <a:pt x="36" y="38"/>
                    </a:lnTo>
                    <a:lnTo>
                      <a:pt x="33" y="33"/>
                    </a:lnTo>
                    <a:lnTo>
                      <a:pt x="31" y="33"/>
                    </a:lnTo>
                    <a:lnTo>
                      <a:pt x="28" y="31"/>
                    </a:lnTo>
                    <a:lnTo>
                      <a:pt x="23" y="28"/>
                    </a:lnTo>
                    <a:lnTo>
                      <a:pt x="23" y="24"/>
                    </a:lnTo>
                    <a:lnTo>
                      <a:pt x="19" y="23"/>
                    </a:lnTo>
                    <a:lnTo>
                      <a:pt x="19" y="19"/>
                    </a:lnTo>
                    <a:lnTo>
                      <a:pt x="16" y="17"/>
                    </a:lnTo>
                    <a:lnTo>
                      <a:pt x="12" y="17"/>
                    </a:lnTo>
                    <a:lnTo>
                      <a:pt x="12" y="17"/>
                    </a:lnTo>
                    <a:lnTo>
                      <a:pt x="12" y="19"/>
                    </a:lnTo>
                    <a:lnTo>
                      <a:pt x="16" y="23"/>
                    </a:lnTo>
                    <a:lnTo>
                      <a:pt x="17" y="26"/>
                    </a:lnTo>
                    <a:lnTo>
                      <a:pt x="16" y="28"/>
                    </a:lnTo>
                    <a:lnTo>
                      <a:pt x="14" y="28"/>
                    </a:lnTo>
                    <a:lnTo>
                      <a:pt x="12" y="26"/>
                    </a:lnTo>
                    <a:lnTo>
                      <a:pt x="9" y="24"/>
                    </a:lnTo>
                    <a:lnTo>
                      <a:pt x="3" y="24"/>
                    </a:lnTo>
                    <a:lnTo>
                      <a:pt x="0" y="19"/>
                    </a:lnTo>
                    <a:lnTo>
                      <a:pt x="0" y="17"/>
                    </a:lnTo>
                    <a:lnTo>
                      <a:pt x="0" y="14"/>
                    </a:lnTo>
                    <a:lnTo>
                      <a:pt x="3" y="10"/>
                    </a:lnTo>
                    <a:lnTo>
                      <a:pt x="3" y="9"/>
                    </a:lnTo>
                    <a:lnTo>
                      <a:pt x="0" y="7"/>
                    </a:lnTo>
                    <a:lnTo>
                      <a:pt x="0" y="7"/>
                    </a:lnTo>
                    <a:lnTo>
                      <a:pt x="0" y="5"/>
                    </a:lnTo>
                    <a:lnTo>
                      <a:pt x="3" y="2"/>
                    </a:lnTo>
                    <a:lnTo>
                      <a:pt x="0" y="2"/>
                    </a:lnTo>
                    <a:lnTo>
                      <a:pt x="3" y="0"/>
                    </a:lnTo>
                    <a:lnTo>
                      <a:pt x="3" y="0"/>
                    </a:lnTo>
                    <a:lnTo>
                      <a:pt x="9" y="0"/>
                    </a:lnTo>
                    <a:lnTo>
                      <a:pt x="17" y="2"/>
                    </a:lnTo>
                    <a:lnTo>
                      <a:pt x="21" y="2"/>
                    </a:lnTo>
                    <a:lnTo>
                      <a:pt x="26" y="2"/>
                    </a:lnTo>
                    <a:lnTo>
                      <a:pt x="28" y="3"/>
                    </a:lnTo>
                    <a:lnTo>
                      <a:pt x="30" y="5"/>
                    </a:lnTo>
                    <a:lnTo>
                      <a:pt x="30" y="5"/>
                    </a:lnTo>
                    <a:lnTo>
                      <a:pt x="35" y="9"/>
                    </a:lnTo>
                    <a:lnTo>
                      <a:pt x="36" y="9"/>
                    </a:lnTo>
                    <a:lnTo>
                      <a:pt x="36" y="9"/>
                    </a:lnTo>
                    <a:lnTo>
                      <a:pt x="36" y="10"/>
                    </a:lnTo>
                    <a:lnTo>
                      <a:pt x="40" y="10"/>
                    </a:lnTo>
                    <a:lnTo>
                      <a:pt x="40" y="9"/>
                    </a:lnTo>
                    <a:lnTo>
                      <a:pt x="42" y="7"/>
                    </a:lnTo>
                    <a:lnTo>
                      <a:pt x="45" y="10"/>
                    </a:lnTo>
                    <a:lnTo>
                      <a:pt x="45" y="14"/>
                    </a:lnTo>
                    <a:lnTo>
                      <a:pt x="45" y="17"/>
                    </a:lnTo>
                    <a:lnTo>
                      <a:pt x="49" y="21"/>
                    </a:lnTo>
                    <a:lnTo>
                      <a:pt x="50" y="23"/>
                    </a:lnTo>
                    <a:lnTo>
                      <a:pt x="52" y="26"/>
                    </a:lnTo>
                    <a:lnTo>
                      <a:pt x="56" y="26"/>
                    </a:lnTo>
                    <a:lnTo>
                      <a:pt x="57" y="28"/>
                    </a:lnTo>
                    <a:lnTo>
                      <a:pt x="57" y="28"/>
                    </a:lnTo>
                    <a:lnTo>
                      <a:pt x="56" y="28"/>
                    </a:lnTo>
                    <a:lnTo>
                      <a:pt x="54" y="28"/>
                    </a:lnTo>
                    <a:lnTo>
                      <a:pt x="54" y="31"/>
                    </a:lnTo>
                    <a:lnTo>
                      <a:pt x="50" y="35"/>
                    </a:lnTo>
                    <a:lnTo>
                      <a:pt x="50" y="36"/>
                    </a:lnTo>
                    <a:lnTo>
                      <a:pt x="52" y="38"/>
                    </a:lnTo>
                    <a:lnTo>
                      <a:pt x="56" y="42"/>
                    </a:lnTo>
                    <a:lnTo>
                      <a:pt x="52" y="43"/>
                    </a:lnTo>
                    <a:lnTo>
                      <a:pt x="50" y="45"/>
                    </a:lnTo>
                    <a:lnTo>
                      <a:pt x="50" y="49"/>
                    </a:lnTo>
                    <a:lnTo>
                      <a:pt x="50" y="49"/>
                    </a:lnTo>
                    <a:lnTo>
                      <a:pt x="50" y="49"/>
                    </a:lnTo>
                    <a:lnTo>
                      <a:pt x="50" y="49"/>
                    </a:lnTo>
                    <a:lnTo>
                      <a:pt x="50" y="4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78" name="Freeform 165">
                <a:extLst>
                  <a:ext uri="{FF2B5EF4-FFF2-40B4-BE49-F238E27FC236}">
                    <a16:creationId xmlns:a16="http://schemas.microsoft.com/office/drawing/2014/main" id="{0222A08D-5C63-A805-DBD8-8BC60305B9A2}"/>
                  </a:ext>
                </a:extLst>
              </p:cNvPr>
              <p:cNvSpPr>
                <a:spLocks/>
              </p:cNvSpPr>
              <p:nvPr/>
            </p:nvSpPr>
            <p:spPr bwMode="auto">
              <a:xfrm>
                <a:off x="2116126" y="3846510"/>
                <a:ext cx="120649" cy="125412"/>
              </a:xfrm>
              <a:custGeom>
                <a:avLst/>
                <a:gdLst/>
                <a:ahLst/>
                <a:cxnLst>
                  <a:cxn ang="0">
                    <a:pos x="31" y="70"/>
                  </a:cxn>
                  <a:cxn ang="0">
                    <a:pos x="36" y="70"/>
                  </a:cxn>
                  <a:cxn ang="0">
                    <a:pos x="48" y="72"/>
                  </a:cxn>
                  <a:cxn ang="0">
                    <a:pos x="54" y="73"/>
                  </a:cxn>
                  <a:cxn ang="0">
                    <a:pos x="57" y="75"/>
                  </a:cxn>
                  <a:cxn ang="0">
                    <a:pos x="62" y="79"/>
                  </a:cxn>
                  <a:cxn ang="0">
                    <a:pos x="64" y="79"/>
                  </a:cxn>
                  <a:cxn ang="0">
                    <a:pos x="66" y="73"/>
                  </a:cxn>
                  <a:cxn ang="0">
                    <a:pos x="62" y="70"/>
                  </a:cxn>
                  <a:cxn ang="0">
                    <a:pos x="66" y="61"/>
                  </a:cxn>
                  <a:cxn ang="0">
                    <a:pos x="64" y="61"/>
                  </a:cxn>
                  <a:cxn ang="0">
                    <a:pos x="62" y="61"/>
                  </a:cxn>
                  <a:cxn ang="0">
                    <a:pos x="64" y="58"/>
                  </a:cxn>
                  <a:cxn ang="0">
                    <a:pos x="64" y="53"/>
                  </a:cxn>
                  <a:cxn ang="0">
                    <a:pos x="67" y="44"/>
                  </a:cxn>
                  <a:cxn ang="0">
                    <a:pos x="67" y="46"/>
                  </a:cxn>
                  <a:cxn ang="0">
                    <a:pos x="67" y="49"/>
                  </a:cxn>
                  <a:cxn ang="0">
                    <a:pos x="67" y="53"/>
                  </a:cxn>
                  <a:cxn ang="0">
                    <a:pos x="69" y="51"/>
                  </a:cxn>
                  <a:cxn ang="0">
                    <a:pos x="71" y="35"/>
                  </a:cxn>
                  <a:cxn ang="0">
                    <a:pos x="69" y="30"/>
                  </a:cxn>
                  <a:cxn ang="0">
                    <a:pos x="69" y="28"/>
                  </a:cxn>
                  <a:cxn ang="0">
                    <a:pos x="71" y="28"/>
                  </a:cxn>
                  <a:cxn ang="0">
                    <a:pos x="73" y="25"/>
                  </a:cxn>
                  <a:cxn ang="0">
                    <a:pos x="76" y="19"/>
                  </a:cxn>
                  <a:cxn ang="0">
                    <a:pos x="76" y="16"/>
                  </a:cxn>
                  <a:cxn ang="0">
                    <a:pos x="76" y="13"/>
                  </a:cxn>
                  <a:cxn ang="0">
                    <a:pos x="76" y="4"/>
                  </a:cxn>
                  <a:cxn ang="0">
                    <a:pos x="76" y="0"/>
                  </a:cxn>
                  <a:cxn ang="0">
                    <a:pos x="73" y="2"/>
                  </a:cxn>
                  <a:cxn ang="0">
                    <a:pos x="71" y="0"/>
                  </a:cxn>
                  <a:cxn ang="0">
                    <a:pos x="69" y="4"/>
                  </a:cxn>
                  <a:cxn ang="0">
                    <a:pos x="64" y="7"/>
                  </a:cxn>
                  <a:cxn ang="0">
                    <a:pos x="59" y="9"/>
                  </a:cxn>
                  <a:cxn ang="0">
                    <a:pos x="54" y="9"/>
                  </a:cxn>
                  <a:cxn ang="0">
                    <a:pos x="50" y="6"/>
                  </a:cxn>
                  <a:cxn ang="0">
                    <a:pos x="50" y="9"/>
                  </a:cxn>
                  <a:cxn ang="0">
                    <a:pos x="43" y="14"/>
                  </a:cxn>
                  <a:cxn ang="0">
                    <a:pos x="41" y="16"/>
                  </a:cxn>
                  <a:cxn ang="0">
                    <a:pos x="34" y="21"/>
                  </a:cxn>
                  <a:cxn ang="0">
                    <a:pos x="31" y="23"/>
                  </a:cxn>
                  <a:cxn ang="0">
                    <a:pos x="27" y="21"/>
                  </a:cxn>
                  <a:cxn ang="0">
                    <a:pos x="19" y="25"/>
                  </a:cxn>
                  <a:cxn ang="0">
                    <a:pos x="14" y="28"/>
                  </a:cxn>
                  <a:cxn ang="0">
                    <a:pos x="12" y="33"/>
                  </a:cxn>
                  <a:cxn ang="0">
                    <a:pos x="7" y="37"/>
                  </a:cxn>
                  <a:cxn ang="0">
                    <a:pos x="3" y="39"/>
                  </a:cxn>
                  <a:cxn ang="0">
                    <a:pos x="0" y="39"/>
                  </a:cxn>
                  <a:cxn ang="0">
                    <a:pos x="5" y="47"/>
                  </a:cxn>
                  <a:cxn ang="0">
                    <a:pos x="8" y="53"/>
                  </a:cxn>
                  <a:cxn ang="0">
                    <a:pos x="17" y="61"/>
                  </a:cxn>
                  <a:cxn ang="0">
                    <a:pos x="27" y="70"/>
                  </a:cxn>
                  <a:cxn ang="0">
                    <a:pos x="27" y="72"/>
                  </a:cxn>
                </a:cxnLst>
                <a:rect l="0" t="0" r="r" b="b"/>
                <a:pathLst>
                  <a:path w="76" h="79">
                    <a:moveTo>
                      <a:pt x="27" y="72"/>
                    </a:moveTo>
                    <a:lnTo>
                      <a:pt x="31" y="70"/>
                    </a:lnTo>
                    <a:lnTo>
                      <a:pt x="31" y="70"/>
                    </a:lnTo>
                    <a:lnTo>
                      <a:pt x="36" y="70"/>
                    </a:lnTo>
                    <a:lnTo>
                      <a:pt x="45" y="72"/>
                    </a:lnTo>
                    <a:lnTo>
                      <a:pt x="48" y="72"/>
                    </a:lnTo>
                    <a:lnTo>
                      <a:pt x="54" y="72"/>
                    </a:lnTo>
                    <a:lnTo>
                      <a:pt x="54" y="73"/>
                    </a:lnTo>
                    <a:lnTo>
                      <a:pt x="57" y="75"/>
                    </a:lnTo>
                    <a:lnTo>
                      <a:pt x="57" y="75"/>
                    </a:lnTo>
                    <a:lnTo>
                      <a:pt x="62" y="79"/>
                    </a:lnTo>
                    <a:lnTo>
                      <a:pt x="62" y="79"/>
                    </a:lnTo>
                    <a:lnTo>
                      <a:pt x="64" y="79"/>
                    </a:lnTo>
                    <a:lnTo>
                      <a:pt x="64" y="79"/>
                    </a:lnTo>
                    <a:lnTo>
                      <a:pt x="66" y="77"/>
                    </a:lnTo>
                    <a:lnTo>
                      <a:pt x="66" y="73"/>
                    </a:lnTo>
                    <a:lnTo>
                      <a:pt x="62" y="72"/>
                    </a:lnTo>
                    <a:lnTo>
                      <a:pt x="62" y="70"/>
                    </a:lnTo>
                    <a:lnTo>
                      <a:pt x="64" y="65"/>
                    </a:lnTo>
                    <a:lnTo>
                      <a:pt x="66" y="61"/>
                    </a:lnTo>
                    <a:lnTo>
                      <a:pt x="66" y="58"/>
                    </a:lnTo>
                    <a:lnTo>
                      <a:pt x="64" y="61"/>
                    </a:lnTo>
                    <a:lnTo>
                      <a:pt x="64" y="61"/>
                    </a:lnTo>
                    <a:lnTo>
                      <a:pt x="62" y="61"/>
                    </a:lnTo>
                    <a:lnTo>
                      <a:pt x="62" y="61"/>
                    </a:lnTo>
                    <a:lnTo>
                      <a:pt x="64" y="58"/>
                    </a:lnTo>
                    <a:lnTo>
                      <a:pt x="66" y="53"/>
                    </a:lnTo>
                    <a:lnTo>
                      <a:pt x="64" y="53"/>
                    </a:lnTo>
                    <a:lnTo>
                      <a:pt x="64" y="49"/>
                    </a:lnTo>
                    <a:lnTo>
                      <a:pt x="67" y="44"/>
                    </a:lnTo>
                    <a:lnTo>
                      <a:pt x="67" y="44"/>
                    </a:lnTo>
                    <a:lnTo>
                      <a:pt x="67" y="46"/>
                    </a:lnTo>
                    <a:lnTo>
                      <a:pt x="67" y="46"/>
                    </a:lnTo>
                    <a:lnTo>
                      <a:pt x="67" y="49"/>
                    </a:lnTo>
                    <a:lnTo>
                      <a:pt x="67" y="49"/>
                    </a:lnTo>
                    <a:lnTo>
                      <a:pt x="67" y="53"/>
                    </a:lnTo>
                    <a:lnTo>
                      <a:pt x="69" y="53"/>
                    </a:lnTo>
                    <a:lnTo>
                      <a:pt x="69" y="51"/>
                    </a:lnTo>
                    <a:lnTo>
                      <a:pt x="71" y="44"/>
                    </a:lnTo>
                    <a:lnTo>
                      <a:pt x="71" y="35"/>
                    </a:lnTo>
                    <a:lnTo>
                      <a:pt x="71" y="33"/>
                    </a:lnTo>
                    <a:lnTo>
                      <a:pt x="69" y="30"/>
                    </a:lnTo>
                    <a:lnTo>
                      <a:pt x="69" y="30"/>
                    </a:lnTo>
                    <a:lnTo>
                      <a:pt x="69" y="28"/>
                    </a:lnTo>
                    <a:lnTo>
                      <a:pt x="69" y="28"/>
                    </a:lnTo>
                    <a:lnTo>
                      <a:pt x="71" y="28"/>
                    </a:lnTo>
                    <a:lnTo>
                      <a:pt x="73" y="28"/>
                    </a:lnTo>
                    <a:lnTo>
                      <a:pt x="73" y="25"/>
                    </a:lnTo>
                    <a:lnTo>
                      <a:pt x="76" y="21"/>
                    </a:lnTo>
                    <a:lnTo>
                      <a:pt x="76" y="19"/>
                    </a:lnTo>
                    <a:lnTo>
                      <a:pt x="76" y="16"/>
                    </a:lnTo>
                    <a:lnTo>
                      <a:pt x="76" y="16"/>
                    </a:lnTo>
                    <a:lnTo>
                      <a:pt x="76" y="14"/>
                    </a:lnTo>
                    <a:lnTo>
                      <a:pt x="76" y="13"/>
                    </a:lnTo>
                    <a:lnTo>
                      <a:pt x="76" y="9"/>
                    </a:lnTo>
                    <a:lnTo>
                      <a:pt x="76" y="4"/>
                    </a:lnTo>
                    <a:lnTo>
                      <a:pt x="76" y="2"/>
                    </a:lnTo>
                    <a:lnTo>
                      <a:pt x="76" y="0"/>
                    </a:lnTo>
                    <a:lnTo>
                      <a:pt x="76" y="2"/>
                    </a:lnTo>
                    <a:lnTo>
                      <a:pt x="73" y="2"/>
                    </a:lnTo>
                    <a:lnTo>
                      <a:pt x="73" y="0"/>
                    </a:lnTo>
                    <a:lnTo>
                      <a:pt x="71" y="0"/>
                    </a:lnTo>
                    <a:lnTo>
                      <a:pt x="69" y="2"/>
                    </a:lnTo>
                    <a:lnTo>
                      <a:pt x="69" y="4"/>
                    </a:lnTo>
                    <a:lnTo>
                      <a:pt x="66" y="6"/>
                    </a:lnTo>
                    <a:lnTo>
                      <a:pt x="64" y="7"/>
                    </a:lnTo>
                    <a:lnTo>
                      <a:pt x="62" y="7"/>
                    </a:lnTo>
                    <a:lnTo>
                      <a:pt x="59" y="9"/>
                    </a:lnTo>
                    <a:lnTo>
                      <a:pt x="57" y="9"/>
                    </a:lnTo>
                    <a:lnTo>
                      <a:pt x="54" y="9"/>
                    </a:lnTo>
                    <a:lnTo>
                      <a:pt x="54" y="7"/>
                    </a:lnTo>
                    <a:lnTo>
                      <a:pt x="50" y="6"/>
                    </a:lnTo>
                    <a:lnTo>
                      <a:pt x="50" y="6"/>
                    </a:lnTo>
                    <a:lnTo>
                      <a:pt x="50" y="9"/>
                    </a:lnTo>
                    <a:lnTo>
                      <a:pt x="47" y="9"/>
                    </a:lnTo>
                    <a:lnTo>
                      <a:pt x="43" y="14"/>
                    </a:lnTo>
                    <a:lnTo>
                      <a:pt x="43" y="16"/>
                    </a:lnTo>
                    <a:lnTo>
                      <a:pt x="41" y="16"/>
                    </a:lnTo>
                    <a:lnTo>
                      <a:pt x="38" y="19"/>
                    </a:lnTo>
                    <a:lnTo>
                      <a:pt x="34" y="21"/>
                    </a:lnTo>
                    <a:lnTo>
                      <a:pt x="34" y="23"/>
                    </a:lnTo>
                    <a:lnTo>
                      <a:pt x="31" y="23"/>
                    </a:lnTo>
                    <a:lnTo>
                      <a:pt x="31" y="23"/>
                    </a:lnTo>
                    <a:lnTo>
                      <a:pt x="27" y="21"/>
                    </a:lnTo>
                    <a:lnTo>
                      <a:pt x="22" y="21"/>
                    </a:lnTo>
                    <a:lnTo>
                      <a:pt x="19" y="25"/>
                    </a:lnTo>
                    <a:lnTo>
                      <a:pt x="14" y="25"/>
                    </a:lnTo>
                    <a:lnTo>
                      <a:pt x="14" y="28"/>
                    </a:lnTo>
                    <a:lnTo>
                      <a:pt x="14" y="28"/>
                    </a:lnTo>
                    <a:lnTo>
                      <a:pt x="12" y="33"/>
                    </a:lnTo>
                    <a:lnTo>
                      <a:pt x="12" y="37"/>
                    </a:lnTo>
                    <a:lnTo>
                      <a:pt x="7" y="37"/>
                    </a:lnTo>
                    <a:lnTo>
                      <a:pt x="3" y="37"/>
                    </a:lnTo>
                    <a:lnTo>
                      <a:pt x="3" y="39"/>
                    </a:lnTo>
                    <a:lnTo>
                      <a:pt x="3" y="39"/>
                    </a:lnTo>
                    <a:lnTo>
                      <a:pt x="0" y="39"/>
                    </a:lnTo>
                    <a:lnTo>
                      <a:pt x="0" y="39"/>
                    </a:lnTo>
                    <a:lnTo>
                      <a:pt x="5" y="47"/>
                    </a:lnTo>
                    <a:lnTo>
                      <a:pt x="8" y="49"/>
                    </a:lnTo>
                    <a:lnTo>
                      <a:pt x="8" y="53"/>
                    </a:lnTo>
                    <a:lnTo>
                      <a:pt x="14" y="56"/>
                    </a:lnTo>
                    <a:lnTo>
                      <a:pt x="17" y="61"/>
                    </a:lnTo>
                    <a:lnTo>
                      <a:pt x="26" y="70"/>
                    </a:lnTo>
                    <a:lnTo>
                      <a:pt x="27" y="70"/>
                    </a:lnTo>
                    <a:lnTo>
                      <a:pt x="27" y="72"/>
                    </a:lnTo>
                    <a:lnTo>
                      <a:pt x="27" y="72"/>
                    </a:lnTo>
                    <a:lnTo>
                      <a:pt x="27" y="72"/>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79" name="Freeform 166">
                <a:extLst>
                  <a:ext uri="{FF2B5EF4-FFF2-40B4-BE49-F238E27FC236}">
                    <a16:creationId xmlns:a16="http://schemas.microsoft.com/office/drawing/2014/main" id="{C4E383F2-912D-B6A9-8E32-B37A804A64B9}"/>
                  </a:ext>
                </a:extLst>
              </p:cNvPr>
              <p:cNvSpPr>
                <a:spLocks/>
              </p:cNvSpPr>
              <p:nvPr/>
            </p:nvSpPr>
            <p:spPr bwMode="auto">
              <a:xfrm>
                <a:off x="2060564" y="3816347"/>
                <a:ext cx="176213" cy="85724"/>
              </a:xfrm>
              <a:custGeom>
                <a:avLst/>
                <a:gdLst/>
                <a:ahLst/>
                <a:cxnLst>
                  <a:cxn ang="0">
                    <a:pos x="42" y="54"/>
                  </a:cxn>
                  <a:cxn ang="0">
                    <a:pos x="47" y="51"/>
                  </a:cxn>
                  <a:cxn ang="0">
                    <a:pos x="49" y="45"/>
                  </a:cxn>
                  <a:cxn ang="0">
                    <a:pos x="52" y="42"/>
                  </a:cxn>
                  <a:cxn ang="0">
                    <a:pos x="62" y="38"/>
                  </a:cxn>
                  <a:cxn ang="0">
                    <a:pos x="66" y="40"/>
                  </a:cxn>
                  <a:cxn ang="0">
                    <a:pos x="69" y="38"/>
                  </a:cxn>
                  <a:cxn ang="0">
                    <a:pos x="75" y="33"/>
                  </a:cxn>
                  <a:cxn ang="0">
                    <a:pos x="76" y="32"/>
                  </a:cxn>
                  <a:cxn ang="0">
                    <a:pos x="83" y="26"/>
                  </a:cxn>
                  <a:cxn ang="0">
                    <a:pos x="83" y="23"/>
                  </a:cxn>
                  <a:cxn ang="0">
                    <a:pos x="87" y="26"/>
                  </a:cxn>
                  <a:cxn ang="0">
                    <a:pos x="92" y="26"/>
                  </a:cxn>
                  <a:cxn ang="0">
                    <a:pos x="97" y="25"/>
                  </a:cxn>
                  <a:cxn ang="0">
                    <a:pos x="101" y="23"/>
                  </a:cxn>
                  <a:cxn ang="0">
                    <a:pos x="104" y="19"/>
                  </a:cxn>
                  <a:cxn ang="0">
                    <a:pos x="106" y="19"/>
                  </a:cxn>
                  <a:cxn ang="0">
                    <a:pos x="109" y="19"/>
                  </a:cxn>
                  <a:cxn ang="0">
                    <a:pos x="109" y="18"/>
                  </a:cxn>
                  <a:cxn ang="0">
                    <a:pos x="104" y="12"/>
                  </a:cxn>
                  <a:cxn ang="0">
                    <a:pos x="104" y="16"/>
                  </a:cxn>
                  <a:cxn ang="0">
                    <a:pos x="97" y="16"/>
                  </a:cxn>
                  <a:cxn ang="0">
                    <a:pos x="92" y="12"/>
                  </a:cxn>
                  <a:cxn ang="0">
                    <a:pos x="90" y="12"/>
                  </a:cxn>
                  <a:cxn ang="0">
                    <a:pos x="90" y="9"/>
                  </a:cxn>
                  <a:cxn ang="0">
                    <a:pos x="95" y="9"/>
                  </a:cxn>
                  <a:cxn ang="0">
                    <a:pos x="101" y="11"/>
                  </a:cxn>
                  <a:cxn ang="0">
                    <a:pos x="94" y="5"/>
                  </a:cxn>
                  <a:cxn ang="0">
                    <a:pos x="87" y="5"/>
                  </a:cxn>
                  <a:cxn ang="0">
                    <a:pos x="87" y="7"/>
                  </a:cxn>
                  <a:cxn ang="0">
                    <a:pos x="76" y="5"/>
                  </a:cxn>
                  <a:cxn ang="0">
                    <a:pos x="66" y="2"/>
                  </a:cxn>
                  <a:cxn ang="0">
                    <a:pos x="61" y="2"/>
                  </a:cxn>
                  <a:cxn ang="0">
                    <a:pos x="59" y="5"/>
                  </a:cxn>
                  <a:cxn ang="0">
                    <a:pos x="55" y="5"/>
                  </a:cxn>
                  <a:cxn ang="0">
                    <a:pos x="43" y="5"/>
                  </a:cxn>
                  <a:cxn ang="0">
                    <a:pos x="29" y="7"/>
                  </a:cxn>
                  <a:cxn ang="0">
                    <a:pos x="26" y="7"/>
                  </a:cxn>
                  <a:cxn ang="0">
                    <a:pos x="22" y="12"/>
                  </a:cxn>
                  <a:cxn ang="0">
                    <a:pos x="16" y="14"/>
                  </a:cxn>
                  <a:cxn ang="0">
                    <a:pos x="9" y="23"/>
                  </a:cxn>
                  <a:cxn ang="0">
                    <a:pos x="7" y="30"/>
                  </a:cxn>
                  <a:cxn ang="0">
                    <a:pos x="3" y="33"/>
                  </a:cxn>
                  <a:cxn ang="0">
                    <a:pos x="2" y="35"/>
                  </a:cxn>
                  <a:cxn ang="0">
                    <a:pos x="3" y="47"/>
                  </a:cxn>
                  <a:cxn ang="0">
                    <a:pos x="10" y="49"/>
                  </a:cxn>
                  <a:cxn ang="0">
                    <a:pos x="16" y="51"/>
                  </a:cxn>
                  <a:cxn ang="0">
                    <a:pos x="16" y="49"/>
                  </a:cxn>
                  <a:cxn ang="0">
                    <a:pos x="21" y="52"/>
                  </a:cxn>
                  <a:cxn ang="0">
                    <a:pos x="29" y="54"/>
                  </a:cxn>
                  <a:cxn ang="0">
                    <a:pos x="29" y="49"/>
                  </a:cxn>
                  <a:cxn ang="0">
                    <a:pos x="35" y="49"/>
                  </a:cxn>
                  <a:cxn ang="0">
                    <a:pos x="38" y="51"/>
                  </a:cxn>
                  <a:cxn ang="0">
                    <a:pos x="38" y="51"/>
                  </a:cxn>
                  <a:cxn ang="0">
                    <a:pos x="38" y="54"/>
                  </a:cxn>
                  <a:cxn ang="0">
                    <a:pos x="38" y="54"/>
                  </a:cxn>
                </a:cxnLst>
                <a:rect l="0" t="0" r="r" b="b"/>
                <a:pathLst>
                  <a:path w="111" h="54">
                    <a:moveTo>
                      <a:pt x="38" y="54"/>
                    </a:moveTo>
                    <a:lnTo>
                      <a:pt x="42" y="54"/>
                    </a:lnTo>
                    <a:lnTo>
                      <a:pt x="47" y="54"/>
                    </a:lnTo>
                    <a:lnTo>
                      <a:pt x="47" y="51"/>
                    </a:lnTo>
                    <a:lnTo>
                      <a:pt x="49" y="45"/>
                    </a:lnTo>
                    <a:lnTo>
                      <a:pt x="49" y="45"/>
                    </a:lnTo>
                    <a:lnTo>
                      <a:pt x="49" y="42"/>
                    </a:lnTo>
                    <a:lnTo>
                      <a:pt x="52" y="42"/>
                    </a:lnTo>
                    <a:lnTo>
                      <a:pt x="57" y="38"/>
                    </a:lnTo>
                    <a:lnTo>
                      <a:pt x="62" y="38"/>
                    </a:lnTo>
                    <a:lnTo>
                      <a:pt x="64" y="40"/>
                    </a:lnTo>
                    <a:lnTo>
                      <a:pt x="66" y="40"/>
                    </a:lnTo>
                    <a:lnTo>
                      <a:pt x="68" y="40"/>
                    </a:lnTo>
                    <a:lnTo>
                      <a:pt x="69" y="38"/>
                    </a:lnTo>
                    <a:lnTo>
                      <a:pt x="73" y="37"/>
                    </a:lnTo>
                    <a:lnTo>
                      <a:pt x="75" y="33"/>
                    </a:lnTo>
                    <a:lnTo>
                      <a:pt x="76" y="33"/>
                    </a:lnTo>
                    <a:lnTo>
                      <a:pt x="76" y="32"/>
                    </a:lnTo>
                    <a:lnTo>
                      <a:pt x="80" y="26"/>
                    </a:lnTo>
                    <a:lnTo>
                      <a:pt x="83" y="26"/>
                    </a:lnTo>
                    <a:lnTo>
                      <a:pt x="83" y="23"/>
                    </a:lnTo>
                    <a:lnTo>
                      <a:pt x="83" y="23"/>
                    </a:lnTo>
                    <a:lnTo>
                      <a:pt x="87" y="25"/>
                    </a:lnTo>
                    <a:lnTo>
                      <a:pt x="87" y="26"/>
                    </a:lnTo>
                    <a:lnTo>
                      <a:pt x="90" y="26"/>
                    </a:lnTo>
                    <a:lnTo>
                      <a:pt x="92" y="26"/>
                    </a:lnTo>
                    <a:lnTo>
                      <a:pt x="94" y="25"/>
                    </a:lnTo>
                    <a:lnTo>
                      <a:pt x="97" y="25"/>
                    </a:lnTo>
                    <a:lnTo>
                      <a:pt x="99" y="23"/>
                    </a:lnTo>
                    <a:lnTo>
                      <a:pt x="101" y="23"/>
                    </a:lnTo>
                    <a:lnTo>
                      <a:pt x="101" y="19"/>
                    </a:lnTo>
                    <a:lnTo>
                      <a:pt x="104" y="19"/>
                    </a:lnTo>
                    <a:lnTo>
                      <a:pt x="104" y="19"/>
                    </a:lnTo>
                    <a:lnTo>
                      <a:pt x="106" y="19"/>
                    </a:lnTo>
                    <a:lnTo>
                      <a:pt x="108" y="19"/>
                    </a:lnTo>
                    <a:lnTo>
                      <a:pt x="109" y="19"/>
                    </a:lnTo>
                    <a:lnTo>
                      <a:pt x="111" y="19"/>
                    </a:lnTo>
                    <a:lnTo>
                      <a:pt x="109" y="18"/>
                    </a:lnTo>
                    <a:lnTo>
                      <a:pt x="106" y="14"/>
                    </a:lnTo>
                    <a:lnTo>
                      <a:pt x="104" y="12"/>
                    </a:lnTo>
                    <a:lnTo>
                      <a:pt x="104" y="12"/>
                    </a:lnTo>
                    <a:lnTo>
                      <a:pt x="104" y="16"/>
                    </a:lnTo>
                    <a:lnTo>
                      <a:pt x="101" y="16"/>
                    </a:lnTo>
                    <a:lnTo>
                      <a:pt x="97" y="16"/>
                    </a:lnTo>
                    <a:lnTo>
                      <a:pt x="95" y="14"/>
                    </a:lnTo>
                    <a:lnTo>
                      <a:pt x="92" y="12"/>
                    </a:lnTo>
                    <a:lnTo>
                      <a:pt x="90" y="12"/>
                    </a:lnTo>
                    <a:lnTo>
                      <a:pt x="90" y="12"/>
                    </a:lnTo>
                    <a:lnTo>
                      <a:pt x="92" y="11"/>
                    </a:lnTo>
                    <a:lnTo>
                      <a:pt x="90" y="9"/>
                    </a:lnTo>
                    <a:lnTo>
                      <a:pt x="92" y="9"/>
                    </a:lnTo>
                    <a:lnTo>
                      <a:pt x="95" y="9"/>
                    </a:lnTo>
                    <a:lnTo>
                      <a:pt x="101" y="11"/>
                    </a:lnTo>
                    <a:lnTo>
                      <a:pt x="101" y="11"/>
                    </a:lnTo>
                    <a:lnTo>
                      <a:pt x="97" y="7"/>
                    </a:lnTo>
                    <a:lnTo>
                      <a:pt x="94" y="5"/>
                    </a:lnTo>
                    <a:lnTo>
                      <a:pt x="90" y="5"/>
                    </a:lnTo>
                    <a:lnTo>
                      <a:pt x="87" y="5"/>
                    </a:lnTo>
                    <a:lnTo>
                      <a:pt x="87" y="5"/>
                    </a:lnTo>
                    <a:lnTo>
                      <a:pt x="87" y="7"/>
                    </a:lnTo>
                    <a:lnTo>
                      <a:pt x="83" y="5"/>
                    </a:lnTo>
                    <a:lnTo>
                      <a:pt x="76" y="5"/>
                    </a:lnTo>
                    <a:lnTo>
                      <a:pt x="69" y="5"/>
                    </a:lnTo>
                    <a:lnTo>
                      <a:pt x="66" y="2"/>
                    </a:lnTo>
                    <a:lnTo>
                      <a:pt x="62" y="0"/>
                    </a:lnTo>
                    <a:lnTo>
                      <a:pt x="61" y="2"/>
                    </a:lnTo>
                    <a:lnTo>
                      <a:pt x="62" y="2"/>
                    </a:lnTo>
                    <a:lnTo>
                      <a:pt x="59" y="5"/>
                    </a:lnTo>
                    <a:lnTo>
                      <a:pt x="57" y="5"/>
                    </a:lnTo>
                    <a:lnTo>
                      <a:pt x="55" y="5"/>
                    </a:lnTo>
                    <a:lnTo>
                      <a:pt x="50" y="5"/>
                    </a:lnTo>
                    <a:lnTo>
                      <a:pt x="43" y="5"/>
                    </a:lnTo>
                    <a:lnTo>
                      <a:pt x="33" y="5"/>
                    </a:lnTo>
                    <a:lnTo>
                      <a:pt x="29" y="7"/>
                    </a:lnTo>
                    <a:lnTo>
                      <a:pt x="26" y="5"/>
                    </a:lnTo>
                    <a:lnTo>
                      <a:pt x="26" y="7"/>
                    </a:lnTo>
                    <a:lnTo>
                      <a:pt x="24" y="9"/>
                    </a:lnTo>
                    <a:lnTo>
                      <a:pt x="22" y="12"/>
                    </a:lnTo>
                    <a:lnTo>
                      <a:pt x="17" y="16"/>
                    </a:lnTo>
                    <a:lnTo>
                      <a:pt x="16" y="14"/>
                    </a:lnTo>
                    <a:lnTo>
                      <a:pt x="12" y="19"/>
                    </a:lnTo>
                    <a:lnTo>
                      <a:pt x="9" y="23"/>
                    </a:lnTo>
                    <a:lnTo>
                      <a:pt x="10" y="25"/>
                    </a:lnTo>
                    <a:lnTo>
                      <a:pt x="7" y="30"/>
                    </a:lnTo>
                    <a:lnTo>
                      <a:pt x="3" y="33"/>
                    </a:lnTo>
                    <a:lnTo>
                      <a:pt x="3" y="33"/>
                    </a:lnTo>
                    <a:lnTo>
                      <a:pt x="3" y="35"/>
                    </a:lnTo>
                    <a:lnTo>
                      <a:pt x="2" y="35"/>
                    </a:lnTo>
                    <a:lnTo>
                      <a:pt x="0" y="42"/>
                    </a:lnTo>
                    <a:lnTo>
                      <a:pt x="3" y="47"/>
                    </a:lnTo>
                    <a:lnTo>
                      <a:pt x="5" y="47"/>
                    </a:lnTo>
                    <a:lnTo>
                      <a:pt x="10" y="49"/>
                    </a:lnTo>
                    <a:lnTo>
                      <a:pt x="16" y="52"/>
                    </a:lnTo>
                    <a:lnTo>
                      <a:pt x="16" y="51"/>
                    </a:lnTo>
                    <a:lnTo>
                      <a:pt x="12" y="49"/>
                    </a:lnTo>
                    <a:lnTo>
                      <a:pt x="16" y="49"/>
                    </a:lnTo>
                    <a:lnTo>
                      <a:pt x="17" y="49"/>
                    </a:lnTo>
                    <a:lnTo>
                      <a:pt x="21" y="52"/>
                    </a:lnTo>
                    <a:lnTo>
                      <a:pt x="22" y="54"/>
                    </a:lnTo>
                    <a:lnTo>
                      <a:pt x="29" y="54"/>
                    </a:lnTo>
                    <a:lnTo>
                      <a:pt x="33" y="51"/>
                    </a:lnTo>
                    <a:lnTo>
                      <a:pt x="29" y="49"/>
                    </a:lnTo>
                    <a:lnTo>
                      <a:pt x="33" y="49"/>
                    </a:lnTo>
                    <a:lnTo>
                      <a:pt x="35" y="49"/>
                    </a:lnTo>
                    <a:lnTo>
                      <a:pt x="35" y="51"/>
                    </a:lnTo>
                    <a:lnTo>
                      <a:pt x="38" y="51"/>
                    </a:lnTo>
                    <a:lnTo>
                      <a:pt x="38" y="49"/>
                    </a:lnTo>
                    <a:lnTo>
                      <a:pt x="38" y="51"/>
                    </a:lnTo>
                    <a:lnTo>
                      <a:pt x="38" y="52"/>
                    </a:lnTo>
                    <a:lnTo>
                      <a:pt x="38" y="54"/>
                    </a:lnTo>
                    <a:lnTo>
                      <a:pt x="38" y="54"/>
                    </a:lnTo>
                    <a:lnTo>
                      <a:pt x="38" y="54"/>
                    </a:lnTo>
                    <a:lnTo>
                      <a:pt x="38" y="5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80" name="Freeform 167">
                <a:extLst>
                  <a:ext uri="{FF2B5EF4-FFF2-40B4-BE49-F238E27FC236}">
                    <a16:creationId xmlns:a16="http://schemas.microsoft.com/office/drawing/2014/main" id="{719ED891-2C53-19BA-5259-4BE4B13F0831}"/>
                  </a:ext>
                </a:extLst>
              </p:cNvPr>
              <p:cNvSpPr>
                <a:spLocks/>
              </p:cNvSpPr>
              <p:nvPr/>
            </p:nvSpPr>
            <p:spPr bwMode="auto">
              <a:xfrm>
                <a:off x="2076438" y="3756022"/>
                <a:ext cx="30162" cy="60325"/>
              </a:xfrm>
              <a:custGeom>
                <a:avLst/>
                <a:gdLst/>
                <a:ahLst/>
                <a:cxnLst>
                  <a:cxn ang="0">
                    <a:pos x="0" y="9"/>
                  </a:cxn>
                  <a:cxn ang="0">
                    <a:pos x="0" y="9"/>
                  </a:cxn>
                  <a:cxn ang="0">
                    <a:pos x="0" y="9"/>
                  </a:cxn>
                  <a:cxn ang="0">
                    <a:pos x="2" y="5"/>
                  </a:cxn>
                  <a:cxn ang="0">
                    <a:pos x="4" y="5"/>
                  </a:cxn>
                  <a:cxn ang="0">
                    <a:pos x="4" y="9"/>
                  </a:cxn>
                  <a:cxn ang="0">
                    <a:pos x="6" y="9"/>
                  </a:cxn>
                  <a:cxn ang="0">
                    <a:pos x="6" y="9"/>
                  </a:cxn>
                  <a:cxn ang="0">
                    <a:pos x="7" y="9"/>
                  </a:cxn>
                  <a:cxn ang="0">
                    <a:pos x="7" y="5"/>
                  </a:cxn>
                  <a:cxn ang="0">
                    <a:pos x="9" y="3"/>
                  </a:cxn>
                  <a:cxn ang="0">
                    <a:pos x="11" y="2"/>
                  </a:cxn>
                  <a:cxn ang="0">
                    <a:pos x="11" y="0"/>
                  </a:cxn>
                  <a:cxn ang="0">
                    <a:pos x="12" y="0"/>
                  </a:cxn>
                  <a:cxn ang="0">
                    <a:pos x="14" y="0"/>
                  </a:cxn>
                  <a:cxn ang="0">
                    <a:pos x="16" y="0"/>
                  </a:cxn>
                  <a:cxn ang="0">
                    <a:pos x="18" y="0"/>
                  </a:cxn>
                  <a:cxn ang="0">
                    <a:pos x="19" y="0"/>
                  </a:cxn>
                  <a:cxn ang="0">
                    <a:pos x="19" y="2"/>
                  </a:cxn>
                  <a:cxn ang="0">
                    <a:pos x="19" y="3"/>
                  </a:cxn>
                  <a:cxn ang="0">
                    <a:pos x="19" y="10"/>
                  </a:cxn>
                  <a:cxn ang="0">
                    <a:pos x="18" y="14"/>
                  </a:cxn>
                  <a:cxn ang="0">
                    <a:pos x="16" y="17"/>
                  </a:cxn>
                  <a:cxn ang="0">
                    <a:pos x="18" y="19"/>
                  </a:cxn>
                  <a:cxn ang="0">
                    <a:pos x="18" y="24"/>
                  </a:cxn>
                  <a:cxn ang="0">
                    <a:pos x="16" y="28"/>
                  </a:cxn>
                  <a:cxn ang="0">
                    <a:pos x="11" y="35"/>
                  </a:cxn>
                  <a:cxn ang="0">
                    <a:pos x="9" y="33"/>
                  </a:cxn>
                  <a:cxn ang="0">
                    <a:pos x="6" y="36"/>
                  </a:cxn>
                  <a:cxn ang="0">
                    <a:pos x="4" y="38"/>
                  </a:cxn>
                  <a:cxn ang="0">
                    <a:pos x="4" y="38"/>
                  </a:cxn>
                  <a:cxn ang="0">
                    <a:pos x="2" y="38"/>
                  </a:cxn>
                  <a:cxn ang="0">
                    <a:pos x="2" y="38"/>
                  </a:cxn>
                  <a:cxn ang="0">
                    <a:pos x="0" y="38"/>
                  </a:cxn>
                  <a:cxn ang="0">
                    <a:pos x="0" y="9"/>
                  </a:cxn>
                  <a:cxn ang="0">
                    <a:pos x="0" y="9"/>
                  </a:cxn>
                  <a:cxn ang="0">
                    <a:pos x="0" y="9"/>
                  </a:cxn>
                  <a:cxn ang="0">
                    <a:pos x="0" y="9"/>
                  </a:cxn>
                </a:cxnLst>
                <a:rect l="0" t="0" r="r" b="b"/>
                <a:pathLst>
                  <a:path w="19" h="38">
                    <a:moveTo>
                      <a:pt x="0" y="9"/>
                    </a:moveTo>
                    <a:lnTo>
                      <a:pt x="0" y="9"/>
                    </a:lnTo>
                    <a:lnTo>
                      <a:pt x="0" y="9"/>
                    </a:lnTo>
                    <a:lnTo>
                      <a:pt x="2" y="5"/>
                    </a:lnTo>
                    <a:lnTo>
                      <a:pt x="4" y="5"/>
                    </a:lnTo>
                    <a:lnTo>
                      <a:pt x="4" y="9"/>
                    </a:lnTo>
                    <a:lnTo>
                      <a:pt x="6" y="9"/>
                    </a:lnTo>
                    <a:lnTo>
                      <a:pt x="6" y="9"/>
                    </a:lnTo>
                    <a:lnTo>
                      <a:pt x="7" y="9"/>
                    </a:lnTo>
                    <a:lnTo>
                      <a:pt x="7" y="5"/>
                    </a:lnTo>
                    <a:lnTo>
                      <a:pt x="9" y="3"/>
                    </a:lnTo>
                    <a:lnTo>
                      <a:pt x="11" y="2"/>
                    </a:lnTo>
                    <a:lnTo>
                      <a:pt x="11" y="0"/>
                    </a:lnTo>
                    <a:lnTo>
                      <a:pt x="12" y="0"/>
                    </a:lnTo>
                    <a:lnTo>
                      <a:pt x="14" y="0"/>
                    </a:lnTo>
                    <a:lnTo>
                      <a:pt x="16" y="0"/>
                    </a:lnTo>
                    <a:lnTo>
                      <a:pt x="18" y="0"/>
                    </a:lnTo>
                    <a:lnTo>
                      <a:pt x="19" y="0"/>
                    </a:lnTo>
                    <a:lnTo>
                      <a:pt x="19" y="2"/>
                    </a:lnTo>
                    <a:lnTo>
                      <a:pt x="19" y="3"/>
                    </a:lnTo>
                    <a:lnTo>
                      <a:pt x="19" y="10"/>
                    </a:lnTo>
                    <a:lnTo>
                      <a:pt x="18" y="14"/>
                    </a:lnTo>
                    <a:lnTo>
                      <a:pt x="16" y="17"/>
                    </a:lnTo>
                    <a:lnTo>
                      <a:pt x="18" y="19"/>
                    </a:lnTo>
                    <a:lnTo>
                      <a:pt x="18" y="24"/>
                    </a:lnTo>
                    <a:lnTo>
                      <a:pt x="16" y="28"/>
                    </a:lnTo>
                    <a:lnTo>
                      <a:pt x="11" y="35"/>
                    </a:lnTo>
                    <a:lnTo>
                      <a:pt x="9" y="33"/>
                    </a:lnTo>
                    <a:lnTo>
                      <a:pt x="6" y="36"/>
                    </a:lnTo>
                    <a:lnTo>
                      <a:pt x="4" y="38"/>
                    </a:lnTo>
                    <a:lnTo>
                      <a:pt x="4" y="38"/>
                    </a:lnTo>
                    <a:lnTo>
                      <a:pt x="2" y="38"/>
                    </a:lnTo>
                    <a:lnTo>
                      <a:pt x="2" y="38"/>
                    </a:lnTo>
                    <a:lnTo>
                      <a:pt x="0" y="38"/>
                    </a:lnTo>
                    <a:lnTo>
                      <a:pt x="0" y="9"/>
                    </a:lnTo>
                    <a:lnTo>
                      <a:pt x="0" y="9"/>
                    </a:lnTo>
                    <a:lnTo>
                      <a:pt x="0" y="9"/>
                    </a:lnTo>
                    <a:lnTo>
                      <a:pt x="0" y="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81" name="Freeform 168">
                <a:extLst>
                  <a:ext uri="{FF2B5EF4-FFF2-40B4-BE49-F238E27FC236}">
                    <a16:creationId xmlns:a16="http://schemas.microsoft.com/office/drawing/2014/main" id="{9CF10CD8-84BF-27D7-45DD-9061B73B842C}"/>
                  </a:ext>
                </a:extLst>
              </p:cNvPr>
              <p:cNvSpPr>
                <a:spLocks/>
              </p:cNvSpPr>
              <p:nvPr/>
            </p:nvSpPr>
            <p:spPr bwMode="auto">
              <a:xfrm>
                <a:off x="3003534" y="4111623"/>
                <a:ext cx="77788" cy="107951"/>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82" name="Freeform 169">
                <a:extLst>
                  <a:ext uri="{FF2B5EF4-FFF2-40B4-BE49-F238E27FC236}">
                    <a16:creationId xmlns:a16="http://schemas.microsoft.com/office/drawing/2014/main" id="{FC69FB8C-D2EE-0479-DE11-BD73A4448798}"/>
                  </a:ext>
                </a:extLst>
              </p:cNvPr>
              <p:cNvSpPr>
                <a:spLocks/>
              </p:cNvSpPr>
              <p:nvPr/>
            </p:nvSpPr>
            <p:spPr bwMode="auto">
              <a:xfrm>
                <a:off x="3003534" y="4111623"/>
                <a:ext cx="77788" cy="107951"/>
              </a:xfrm>
              <a:custGeom>
                <a:avLst/>
                <a:gdLst/>
                <a:ahLst/>
                <a:cxnLst>
                  <a:cxn ang="0">
                    <a:pos x="0" y="52"/>
                  </a:cxn>
                  <a:cxn ang="0">
                    <a:pos x="0" y="56"/>
                  </a:cxn>
                  <a:cxn ang="0">
                    <a:pos x="0" y="58"/>
                  </a:cxn>
                  <a:cxn ang="0">
                    <a:pos x="4" y="58"/>
                  </a:cxn>
                  <a:cxn ang="0">
                    <a:pos x="4" y="59"/>
                  </a:cxn>
                  <a:cxn ang="0">
                    <a:pos x="5" y="63"/>
                  </a:cxn>
                  <a:cxn ang="0">
                    <a:pos x="9" y="63"/>
                  </a:cxn>
                  <a:cxn ang="0">
                    <a:pos x="11" y="61"/>
                  </a:cxn>
                  <a:cxn ang="0">
                    <a:pos x="12" y="59"/>
                  </a:cxn>
                  <a:cxn ang="0">
                    <a:pos x="14" y="59"/>
                  </a:cxn>
                  <a:cxn ang="0">
                    <a:pos x="14" y="61"/>
                  </a:cxn>
                  <a:cxn ang="0">
                    <a:pos x="18" y="63"/>
                  </a:cxn>
                  <a:cxn ang="0">
                    <a:pos x="18" y="66"/>
                  </a:cxn>
                  <a:cxn ang="0">
                    <a:pos x="19" y="68"/>
                  </a:cxn>
                  <a:cxn ang="0">
                    <a:pos x="23" y="65"/>
                  </a:cxn>
                  <a:cxn ang="0">
                    <a:pos x="23" y="63"/>
                  </a:cxn>
                  <a:cxn ang="0">
                    <a:pos x="23" y="61"/>
                  </a:cxn>
                  <a:cxn ang="0">
                    <a:pos x="28" y="61"/>
                  </a:cxn>
                  <a:cxn ang="0">
                    <a:pos x="28" y="56"/>
                  </a:cxn>
                  <a:cxn ang="0">
                    <a:pos x="31" y="52"/>
                  </a:cxn>
                  <a:cxn ang="0">
                    <a:pos x="37" y="45"/>
                  </a:cxn>
                  <a:cxn ang="0">
                    <a:pos x="37" y="42"/>
                  </a:cxn>
                  <a:cxn ang="0">
                    <a:pos x="40" y="39"/>
                  </a:cxn>
                  <a:cxn ang="0">
                    <a:pos x="44" y="32"/>
                  </a:cxn>
                  <a:cxn ang="0">
                    <a:pos x="45" y="30"/>
                  </a:cxn>
                  <a:cxn ang="0">
                    <a:pos x="45" y="30"/>
                  </a:cxn>
                  <a:cxn ang="0">
                    <a:pos x="49" y="26"/>
                  </a:cxn>
                  <a:cxn ang="0">
                    <a:pos x="49" y="21"/>
                  </a:cxn>
                  <a:cxn ang="0">
                    <a:pos x="45" y="18"/>
                  </a:cxn>
                  <a:cxn ang="0">
                    <a:pos x="44" y="21"/>
                  </a:cxn>
                  <a:cxn ang="0">
                    <a:pos x="42" y="18"/>
                  </a:cxn>
                  <a:cxn ang="0">
                    <a:pos x="42" y="16"/>
                  </a:cxn>
                  <a:cxn ang="0">
                    <a:pos x="37" y="9"/>
                  </a:cxn>
                  <a:cxn ang="0">
                    <a:pos x="33" y="9"/>
                  </a:cxn>
                  <a:cxn ang="0">
                    <a:pos x="31" y="7"/>
                  </a:cxn>
                  <a:cxn ang="0">
                    <a:pos x="19" y="4"/>
                  </a:cxn>
                  <a:cxn ang="0">
                    <a:pos x="14" y="0"/>
                  </a:cxn>
                  <a:cxn ang="0">
                    <a:pos x="11" y="0"/>
                  </a:cxn>
                  <a:cxn ang="0">
                    <a:pos x="7" y="4"/>
                  </a:cxn>
                  <a:cxn ang="0">
                    <a:pos x="4" y="4"/>
                  </a:cxn>
                  <a:cxn ang="0">
                    <a:pos x="4" y="4"/>
                  </a:cxn>
                  <a:cxn ang="0">
                    <a:pos x="4" y="4"/>
                  </a:cxn>
                  <a:cxn ang="0">
                    <a:pos x="0" y="7"/>
                  </a:cxn>
                  <a:cxn ang="0">
                    <a:pos x="0" y="9"/>
                  </a:cxn>
                  <a:cxn ang="0">
                    <a:pos x="0" y="14"/>
                  </a:cxn>
                  <a:cxn ang="0">
                    <a:pos x="0" y="18"/>
                  </a:cxn>
                  <a:cxn ang="0">
                    <a:pos x="0" y="21"/>
                  </a:cxn>
                  <a:cxn ang="0">
                    <a:pos x="0" y="23"/>
                  </a:cxn>
                  <a:cxn ang="0">
                    <a:pos x="4" y="25"/>
                  </a:cxn>
                  <a:cxn ang="0">
                    <a:pos x="5" y="28"/>
                  </a:cxn>
                  <a:cxn ang="0">
                    <a:pos x="7" y="32"/>
                  </a:cxn>
                  <a:cxn ang="0">
                    <a:pos x="9" y="35"/>
                  </a:cxn>
                  <a:cxn ang="0">
                    <a:pos x="9" y="35"/>
                  </a:cxn>
                  <a:cxn ang="0">
                    <a:pos x="9" y="39"/>
                  </a:cxn>
                  <a:cxn ang="0">
                    <a:pos x="5" y="40"/>
                  </a:cxn>
                  <a:cxn ang="0">
                    <a:pos x="5" y="45"/>
                  </a:cxn>
                  <a:cxn ang="0">
                    <a:pos x="7" y="47"/>
                  </a:cxn>
                  <a:cxn ang="0">
                    <a:pos x="5" y="51"/>
                  </a:cxn>
                  <a:cxn ang="0">
                    <a:pos x="0" y="52"/>
                  </a:cxn>
                  <a:cxn ang="0">
                    <a:pos x="0" y="52"/>
                  </a:cxn>
                  <a:cxn ang="0">
                    <a:pos x="0" y="52"/>
                  </a:cxn>
                  <a:cxn ang="0">
                    <a:pos x="0" y="52"/>
                  </a:cxn>
                </a:cxnLst>
                <a:rect l="0" t="0" r="r" b="b"/>
                <a:pathLst>
                  <a:path w="49" h="68">
                    <a:moveTo>
                      <a:pt x="0" y="52"/>
                    </a:moveTo>
                    <a:lnTo>
                      <a:pt x="0" y="56"/>
                    </a:lnTo>
                    <a:lnTo>
                      <a:pt x="0" y="58"/>
                    </a:lnTo>
                    <a:lnTo>
                      <a:pt x="4" y="58"/>
                    </a:lnTo>
                    <a:lnTo>
                      <a:pt x="4" y="59"/>
                    </a:lnTo>
                    <a:lnTo>
                      <a:pt x="5" y="63"/>
                    </a:lnTo>
                    <a:lnTo>
                      <a:pt x="9" y="63"/>
                    </a:lnTo>
                    <a:lnTo>
                      <a:pt x="11" y="61"/>
                    </a:lnTo>
                    <a:lnTo>
                      <a:pt x="12" y="59"/>
                    </a:lnTo>
                    <a:lnTo>
                      <a:pt x="14" y="59"/>
                    </a:lnTo>
                    <a:lnTo>
                      <a:pt x="14" y="61"/>
                    </a:lnTo>
                    <a:lnTo>
                      <a:pt x="18" y="63"/>
                    </a:lnTo>
                    <a:lnTo>
                      <a:pt x="18" y="66"/>
                    </a:lnTo>
                    <a:lnTo>
                      <a:pt x="19" y="68"/>
                    </a:lnTo>
                    <a:lnTo>
                      <a:pt x="23" y="65"/>
                    </a:lnTo>
                    <a:lnTo>
                      <a:pt x="23" y="63"/>
                    </a:lnTo>
                    <a:lnTo>
                      <a:pt x="23" y="61"/>
                    </a:lnTo>
                    <a:lnTo>
                      <a:pt x="28" y="61"/>
                    </a:lnTo>
                    <a:lnTo>
                      <a:pt x="28" y="56"/>
                    </a:lnTo>
                    <a:lnTo>
                      <a:pt x="31" y="52"/>
                    </a:lnTo>
                    <a:lnTo>
                      <a:pt x="37" y="45"/>
                    </a:lnTo>
                    <a:lnTo>
                      <a:pt x="37" y="42"/>
                    </a:lnTo>
                    <a:lnTo>
                      <a:pt x="40" y="39"/>
                    </a:lnTo>
                    <a:lnTo>
                      <a:pt x="44" y="32"/>
                    </a:lnTo>
                    <a:lnTo>
                      <a:pt x="45" y="30"/>
                    </a:lnTo>
                    <a:lnTo>
                      <a:pt x="45" y="30"/>
                    </a:lnTo>
                    <a:lnTo>
                      <a:pt x="49" y="26"/>
                    </a:lnTo>
                    <a:lnTo>
                      <a:pt x="49" y="21"/>
                    </a:lnTo>
                    <a:lnTo>
                      <a:pt x="45" y="18"/>
                    </a:lnTo>
                    <a:lnTo>
                      <a:pt x="44" y="21"/>
                    </a:lnTo>
                    <a:lnTo>
                      <a:pt x="42" y="18"/>
                    </a:lnTo>
                    <a:lnTo>
                      <a:pt x="42" y="16"/>
                    </a:lnTo>
                    <a:lnTo>
                      <a:pt x="37" y="9"/>
                    </a:lnTo>
                    <a:lnTo>
                      <a:pt x="33" y="9"/>
                    </a:lnTo>
                    <a:lnTo>
                      <a:pt x="31" y="7"/>
                    </a:lnTo>
                    <a:lnTo>
                      <a:pt x="19" y="4"/>
                    </a:lnTo>
                    <a:lnTo>
                      <a:pt x="14" y="0"/>
                    </a:lnTo>
                    <a:lnTo>
                      <a:pt x="11" y="0"/>
                    </a:lnTo>
                    <a:lnTo>
                      <a:pt x="7" y="4"/>
                    </a:lnTo>
                    <a:lnTo>
                      <a:pt x="4" y="4"/>
                    </a:lnTo>
                    <a:lnTo>
                      <a:pt x="4" y="4"/>
                    </a:lnTo>
                    <a:lnTo>
                      <a:pt x="4" y="4"/>
                    </a:lnTo>
                    <a:lnTo>
                      <a:pt x="0" y="7"/>
                    </a:lnTo>
                    <a:lnTo>
                      <a:pt x="0" y="9"/>
                    </a:lnTo>
                    <a:lnTo>
                      <a:pt x="0" y="14"/>
                    </a:lnTo>
                    <a:lnTo>
                      <a:pt x="0" y="18"/>
                    </a:lnTo>
                    <a:lnTo>
                      <a:pt x="0" y="21"/>
                    </a:lnTo>
                    <a:lnTo>
                      <a:pt x="0" y="23"/>
                    </a:lnTo>
                    <a:lnTo>
                      <a:pt x="4" y="25"/>
                    </a:lnTo>
                    <a:lnTo>
                      <a:pt x="5" y="28"/>
                    </a:lnTo>
                    <a:lnTo>
                      <a:pt x="7" y="32"/>
                    </a:lnTo>
                    <a:lnTo>
                      <a:pt x="9" y="35"/>
                    </a:lnTo>
                    <a:lnTo>
                      <a:pt x="9" y="35"/>
                    </a:lnTo>
                    <a:lnTo>
                      <a:pt x="9" y="39"/>
                    </a:lnTo>
                    <a:lnTo>
                      <a:pt x="5" y="40"/>
                    </a:lnTo>
                    <a:lnTo>
                      <a:pt x="5" y="45"/>
                    </a:lnTo>
                    <a:lnTo>
                      <a:pt x="7" y="47"/>
                    </a:lnTo>
                    <a:lnTo>
                      <a:pt x="5" y="51"/>
                    </a:lnTo>
                    <a:lnTo>
                      <a:pt x="0" y="52"/>
                    </a:lnTo>
                    <a:lnTo>
                      <a:pt x="0" y="52"/>
                    </a:lnTo>
                    <a:lnTo>
                      <a:pt x="0" y="52"/>
                    </a:lnTo>
                    <a:lnTo>
                      <a:pt x="0" y="52"/>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83" name="Freeform 170">
                <a:extLst>
                  <a:ext uri="{FF2B5EF4-FFF2-40B4-BE49-F238E27FC236}">
                    <a16:creationId xmlns:a16="http://schemas.microsoft.com/office/drawing/2014/main" id="{9AF63414-797F-0827-60B9-6D41C275E4A7}"/>
                  </a:ext>
                </a:extLst>
              </p:cNvPr>
              <p:cNvSpPr>
                <a:spLocks/>
              </p:cNvSpPr>
              <p:nvPr/>
            </p:nvSpPr>
            <p:spPr bwMode="auto">
              <a:xfrm>
                <a:off x="2909872" y="4095747"/>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84" name="Freeform 171">
                <a:extLst>
                  <a:ext uri="{FF2B5EF4-FFF2-40B4-BE49-F238E27FC236}">
                    <a16:creationId xmlns:a16="http://schemas.microsoft.com/office/drawing/2014/main" id="{8D2E3C69-610E-09BF-1452-886200FF01E6}"/>
                  </a:ext>
                </a:extLst>
              </p:cNvPr>
              <p:cNvSpPr>
                <a:spLocks/>
              </p:cNvSpPr>
              <p:nvPr/>
            </p:nvSpPr>
            <p:spPr bwMode="auto">
              <a:xfrm>
                <a:off x="2909872" y="4095747"/>
                <a:ext cx="107950" cy="123825"/>
              </a:xfrm>
              <a:custGeom>
                <a:avLst/>
                <a:gdLst/>
                <a:ahLst/>
                <a:cxnLst>
                  <a:cxn ang="0">
                    <a:pos x="28" y="75"/>
                  </a:cxn>
                  <a:cxn ang="0">
                    <a:pos x="30" y="76"/>
                  </a:cxn>
                  <a:cxn ang="0">
                    <a:pos x="37" y="78"/>
                  </a:cxn>
                  <a:cxn ang="0">
                    <a:pos x="37" y="73"/>
                  </a:cxn>
                  <a:cxn ang="0">
                    <a:pos x="33" y="68"/>
                  </a:cxn>
                  <a:cxn ang="0">
                    <a:pos x="37" y="62"/>
                  </a:cxn>
                  <a:cxn ang="0">
                    <a:pos x="47" y="64"/>
                  </a:cxn>
                  <a:cxn ang="0">
                    <a:pos x="56" y="62"/>
                  </a:cxn>
                  <a:cxn ang="0">
                    <a:pos x="61" y="64"/>
                  </a:cxn>
                  <a:cxn ang="0">
                    <a:pos x="68" y="59"/>
                  </a:cxn>
                  <a:cxn ang="0">
                    <a:pos x="64" y="52"/>
                  </a:cxn>
                  <a:cxn ang="0">
                    <a:pos x="68" y="47"/>
                  </a:cxn>
                  <a:cxn ang="0">
                    <a:pos x="68" y="42"/>
                  </a:cxn>
                  <a:cxn ang="0">
                    <a:pos x="64" y="35"/>
                  </a:cxn>
                  <a:cxn ang="0">
                    <a:pos x="61" y="31"/>
                  </a:cxn>
                  <a:cxn ang="0">
                    <a:pos x="61" y="22"/>
                  </a:cxn>
                  <a:cxn ang="0">
                    <a:pos x="61" y="15"/>
                  </a:cxn>
                  <a:cxn ang="0">
                    <a:pos x="64" y="14"/>
                  </a:cxn>
                  <a:cxn ang="0">
                    <a:pos x="68" y="7"/>
                  </a:cxn>
                  <a:cxn ang="0">
                    <a:pos x="56" y="3"/>
                  </a:cxn>
                  <a:cxn ang="0">
                    <a:pos x="49" y="3"/>
                  </a:cxn>
                  <a:cxn ang="0">
                    <a:pos x="42" y="3"/>
                  </a:cxn>
                  <a:cxn ang="0">
                    <a:pos x="28" y="3"/>
                  </a:cxn>
                  <a:cxn ang="0">
                    <a:pos x="16" y="3"/>
                  </a:cxn>
                  <a:cxn ang="0">
                    <a:pos x="16" y="9"/>
                  </a:cxn>
                  <a:cxn ang="0">
                    <a:pos x="14" y="14"/>
                  </a:cxn>
                  <a:cxn ang="0">
                    <a:pos x="10" y="19"/>
                  </a:cxn>
                  <a:cxn ang="0">
                    <a:pos x="4" y="22"/>
                  </a:cxn>
                  <a:cxn ang="0">
                    <a:pos x="0" y="33"/>
                  </a:cxn>
                  <a:cxn ang="0">
                    <a:pos x="4" y="40"/>
                  </a:cxn>
                  <a:cxn ang="0">
                    <a:pos x="7" y="42"/>
                  </a:cxn>
                  <a:cxn ang="0">
                    <a:pos x="9" y="47"/>
                  </a:cxn>
                  <a:cxn ang="0">
                    <a:pos x="10" y="49"/>
                  </a:cxn>
                  <a:cxn ang="0">
                    <a:pos x="14" y="52"/>
                  </a:cxn>
                  <a:cxn ang="0">
                    <a:pos x="14" y="62"/>
                  </a:cxn>
                  <a:cxn ang="0">
                    <a:pos x="19" y="64"/>
                  </a:cxn>
                  <a:cxn ang="0">
                    <a:pos x="24" y="69"/>
                  </a:cxn>
                  <a:cxn ang="0">
                    <a:pos x="24" y="73"/>
                  </a:cxn>
                  <a:cxn ang="0">
                    <a:pos x="28" y="75"/>
                  </a:cxn>
                </a:cxnLst>
                <a:rect l="0" t="0" r="r" b="b"/>
                <a:pathLst>
                  <a:path w="68" h="78">
                    <a:moveTo>
                      <a:pt x="28" y="75"/>
                    </a:moveTo>
                    <a:lnTo>
                      <a:pt x="28" y="75"/>
                    </a:lnTo>
                    <a:lnTo>
                      <a:pt x="30" y="75"/>
                    </a:lnTo>
                    <a:lnTo>
                      <a:pt x="30" y="76"/>
                    </a:lnTo>
                    <a:lnTo>
                      <a:pt x="33" y="78"/>
                    </a:lnTo>
                    <a:lnTo>
                      <a:pt x="37" y="78"/>
                    </a:lnTo>
                    <a:lnTo>
                      <a:pt x="37" y="76"/>
                    </a:lnTo>
                    <a:lnTo>
                      <a:pt x="37" y="73"/>
                    </a:lnTo>
                    <a:lnTo>
                      <a:pt x="37" y="69"/>
                    </a:lnTo>
                    <a:lnTo>
                      <a:pt x="33" y="68"/>
                    </a:lnTo>
                    <a:lnTo>
                      <a:pt x="33" y="64"/>
                    </a:lnTo>
                    <a:lnTo>
                      <a:pt x="37" y="62"/>
                    </a:lnTo>
                    <a:lnTo>
                      <a:pt x="38" y="64"/>
                    </a:lnTo>
                    <a:lnTo>
                      <a:pt x="47" y="64"/>
                    </a:lnTo>
                    <a:lnTo>
                      <a:pt x="50" y="62"/>
                    </a:lnTo>
                    <a:lnTo>
                      <a:pt x="56" y="62"/>
                    </a:lnTo>
                    <a:lnTo>
                      <a:pt x="59" y="64"/>
                    </a:lnTo>
                    <a:lnTo>
                      <a:pt x="61" y="64"/>
                    </a:lnTo>
                    <a:lnTo>
                      <a:pt x="64" y="62"/>
                    </a:lnTo>
                    <a:lnTo>
                      <a:pt x="68" y="59"/>
                    </a:lnTo>
                    <a:lnTo>
                      <a:pt x="64" y="57"/>
                    </a:lnTo>
                    <a:lnTo>
                      <a:pt x="64" y="52"/>
                    </a:lnTo>
                    <a:lnTo>
                      <a:pt x="68" y="49"/>
                    </a:lnTo>
                    <a:lnTo>
                      <a:pt x="68" y="47"/>
                    </a:lnTo>
                    <a:lnTo>
                      <a:pt x="68" y="45"/>
                    </a:lnTo>
                    <a:lnTo>
                      <a:pt x="68" y="42"/>
                    </a:lnTo>
                    <a:lnTo>
                      <a:pt x="64" y="40"/>
                    </a:lnTo>
                    <a:lnTo>
                      <a:pt x="64" y="35"/>
                    </a:lnTo>
                    <a:lnTo>
                      <a:pt x="61" y="33"/>
                    </a:lnTo>
                    <a:lnTo>
                      <a:pt x="61" y="31"/>
                    </a:lnTo>
                    <a:lnTo>
                      <a:pt x="61" y="28"/>
                    </a:lnTo>
                    <a:lnTo>
                      <a:pt x="61" y="22"/>
                    </a:lnTo>
                    <a:lnTo>
                      <a:pt x="61" y="19"/>
                    </a:lnTo>
                    <a:lnTo>
                      <a:pt x="61" y="15"/>
                    </a:lnTo>
                    <a:lnTo>
                      <a:pt x="64" y="14"/>
                    </a:lnTo>
                    <a:lnTo>
                      <a:pt x="64" y="14"/>
                    </a:lnTo>
                    <a:lnTo>
                      <a:pt x="68" y="9"/>
                    </a:lnTo>
                    <a:lnTo>
                      <a:pt x="68" y="7"/>
                    </a:lnTo>
                    <a:lnTo>
                      <a:pt x="64" y="5"/>
                    </a:lnTo>
                    <a:lnTo>
                      <a:pt x="56" y="3"/>
                    </a:lnTo>
                    <a:lnTo>
                      <a:pt x="50" y="0"/>
                    </a:lnTo>
                    <a:lnTo>
                      <a:pt x="49" y="3"/>
                    </a:lnTo>
                    <a:lnTo>
                      <a:pt x="45" y="3"/>
                    </a:lnTo>
                    <a:lnTo>
                      <a:pt x="42" y="3"/>
                    </a:lnTo>
                    <a:lnTo>
                      <a:pt x="33" y="3"/>
                    </a:lnTo>
                    <a:lnTo>
                      <a:pt x="28" y="3"/>
                    </a:lnTo>
                    <a:lnTo>
                      <a:pt x="21" y="3"/>
                    </a:lnTo>
                    <a:lnTo>
                      <a:pt x="16" y="3"/>
                    </a:lnTo>
                    <a:lnTo>
                      <a:pt x="16" y="7"/>
                    </a:lnTo>
                    <a:lnTo>
                      <a:pt x="16" y="9"/>
                    </a:lnTo>
                    <a:lnTo>
                      <a:pt x="14" y="12"/>
                    </a:lnTo>
                    <a:lnTo>
                      <a:pt x="14" y="14"/>
                    </a:lnTo>
                    <a:lnTo>
                      <a:pt x="14" y="17"/>
                    </a:lnTo>
                    <a:lnTo>
                      <a:pt x="10" y="19"/>
                    </a:lnTo>
                    <a:lnTo>
                      <a:pt x="5" y="19"/>
                    </a:lnTo>
                    <a:lnTo>
                      <a:pt x="4" y="22"/>
                    </a:lnTo>
                    <a:lnTo>
                      <a:pt x="4" y="28"/>
                    </a:lnTo>
                    <a:lnTo>
                      <a:pt x="0" y="33"/>
                    </a:lnTo>
                    <a:lnTo>
                      <a:pt x="0" y="36"/>
                    </a:lnTo>
                    <a:lnTo>
                      <a:pt x="4" y="40"/>
                    </a:lnTo>
                    <a:lnTo>
                      <a:pt x="5" y="40"/>
                    </a:lnTo>
                    <a:lnTo>
                      <a:pt x="7" y="42"/>
                    </a:lnTo>
                    <a:lnTo>
                      <a:pt x="9" y="45"/>
                    </a:lnTo>
                    <a:lnTo>
                      <a:pt x="9" y="47"/>
                    </a:lnTo>
                    <a:lnTo>
                      <a:pt x="10" y="49"/>
                    </a:lnTo>
                    <a:lnTo>
                      <a:pt x="10" y="49"/>
                    </a:lnTo>
                    <a:lnTo>
                      <a:pt x="14" y="50"/>
                    </a:lnTo>
                    <a:lnTo>
                      <a:pt x="14" y="52"/>
                    </a:lnTo>
                    <a:lnTo>
                      <a:pt x="14" y="59"/>
                    </a:lnTo>
                    <a:lnTo>
                      <a:pt x="14" y="62"/>
                    </a:lnTo>
                    <a:lnTo>
                      <a:pt x="16" y="62"/>
                    </a:lnTo>
                    <a:lnTo>
                      <a:pt x="19" y="64"/>
                    </a:lnTo>
                    <a:lnTo>
                      <a:pt x="19" y="68"/>
                    </a:lnTo>
                    <a:lnTo>
                      <a:pt x="24" y="69"/>
                    </a:lnTo>
                    <a:lnTo>
                      <a:pt x="24" y="73"/>
                    </a:lnTo>
                    <a:lnTo>
                      <a:pt x="24" y="73"/>
                    </a:lnTo>
                    <a:lnTo>
                      <a:pt x="28" y="75"/>
                    </a:lnTo>
                    <a:lnTo>
                      <a:pt x="28" y="75"/>
                    </a:lnTo>
                    <a:lnTo>
                      <a:pt x="28" y="7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85" name="Freeform 172">
                <a:extLst>
                  <a:ext uri="{FF2B5EF4-FFF2-40B4-BE49-F238E27FC236}">
                    <a16:creationId xmlns:a16="http://schemas.microsoft.com/office/drawing/2014/main" id="{F2C66B7B-D3B7-E2B9-A071-7F84B28539D4}"/>
                  </a:ext>
                </a:extLst>
              </p:cNvPr>
              <p:cNvSpPr>
                <a:spLocks/>
              </p:cNvSpPr>
              <p:nvPr/>
            </p:nvSpPr>
            <p:spPr bwMode="auto">
              <a:xfrm>
                <a:off x="2819386" y="4035422"/>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86" name="Freeform 173">
                <a:extLst>
                  <a:ext uri="{FF2B5EF4-FFF2-40B4-BE49-F238E27FC236}">
                    <a16:creationId xmlns:a16="http://schemas.microsoft.com/office/drawing/2014/main" id="{77089FBE-A692-80B9-528D-07075DECD81B}"/>
                  </a:ext>
                </a:extLst>
              </p:cNvPr>
              <p:cNvSpPr>
                <a:spLocks/>
              </p:cNvSpPr>
              <p:nvPr/>
            </p:nvSpPr>
            <p:spPr bwMode="auto">
              <a:xfrm>
                <a:off x="2819386" y="4035422"/>
                <a:ext cx="138113" cy="201613"/>
              </a:xfrm>
              <a:custGeom>
                <a:avLst/>
                <a:gdLst/>
                <a:ahLst/>
                <a:cxnLst>
                  <a:cxn ang="0">
                    <a:pos x="14" y="55"/>
                  </a:cxn>
                  <a:cxn ang="0">
                    <a:pos x="17" y="55"/>
                  </a:cxn>
                  <a:cxn ang="0">
                    <a:pos x="24" y="59"/>
                  </a:cxn>
                  <a:cxn ang="0">
                    <a:pos x="21" y="66"/>
                  </a:cxn>
                  <a:cxn ang="0">
                    <a:pos x="22" y="69"/>
                  </a:cxn>
                  <a:cxn ang="0">
                    <a:pos x="28" y="73"/>
                  </a:cxn>
                  <a:cxn ang="0">
                    <a:pos x="31" y="74"/>
                  </a:cxn>
                  <a:cxn ang="0">
                    <a:pos x="28" y="80"/>
                  </a:cxn>
                  <a:cxn ang="0">
                    <a:pos x="26" y="90"/>
                  </a:cxn>
                  <a:cxn ang="0">
                    <a:pos x="24" y="97"/>
                  </a:cxn>
                  <a:cxn ang="0">
                    <a:pos x="24" y="100"/>
                  </a:cxn>
                  <a:cxn ang="0">
                    <a:pos x="24" y="106"/>
                  </a:cxn>
                  <a:cxn ang="0">
                    <a:pos x="31" y="113"/>
                  </a:cxn>
                  <a:cxn ang="0">
                    <a:pos x="33" y="120"/>
                  </a:cxn>
                  <a:cxn ang="0">
                    <a:pos x="41" y="127"/>
                  </a:cxn>
                  <a:cxn ang="0">
                    <a:pos x="47" y="123"/>
                  </a:cxn>
                  <a:cxn ang="0">
                    <a:pos x="52" y="123"/>
                  </a:cxn>
                  <a:cxn ang="0">
                    <a:pos x="55" y="120"/>
                  </a:cxn>
                  <a:cxn ang="0">
                    <a:pos x="64" y="118"/>
                  </a:cxn>
                  <a:cxn ang="0">
                    <a:pos x="73" y="111"/>
                  </a:cxn>
                  <a:cxn ang="0">
                    <a:pos x="76" y="113"/>
                  </a:cxn>
                  <a:cxn ang="0">
                    <a:pos x="87" y="111"/>
                  </a:cxn>
                  <a:cxn ang="0">
                    <a:pos x="83" y="109"/>
                  </a:cxn>
                  <a:cxn ang="0">
                    <a:pos x="78" y="106"/>
                  </a:cxn>
                  <a:cxn ang="0">
                    <a:pos x="74" y="99"/>
                  </a:cxn>
                  <a:cxn ang="0">
                    <a:pos x="73" y="95"/>
                  </a:cxn>
                  <a:cxn ang="0">
                    <a:pos x="73" y="87"/>
                  </a:cxn>
                  <a:cxn ang="0">
                    <a:pos x="67" y="87"/>
                  </a:cxn>
                  <a:cxn ang="0">
                    <a:pos x="67" y="83"/>
                  </a:cxn>
                  <a:cxn ang="0">
                    <a:pos x="64" y="78"/>
                  </a:cxn>
                  <a:cxn ang="0">
                    <a:pos x="59" y="74"/>
                  </a:cxn>
                  <a:cxn ang="0">
                    <a:pos x="62" y="66"/>
                  </a:cxn>
                  <a:cxn ang="0">
                    <a:pos x="64" y="57"/>
                  </a:cxn>
                  <a:cxn ang="0">
                    <a:pos x="73" y="55"/>
                  </a:cxn>
                  <a:cxn ang="0">
                    <a:pos x="73" y="50"/>
                  </a:cxn>
                  <a:cxn ang="0">
                    <a:pos x="74" y="47"/>
                  </a:cxn>
                  <a:cxn ang="0">
                    <a:pos x="73" y="43"/>
                  </a:cxn>
                  <a:cxn ang="0">
                    <a:pos x="73" y="36"/>
                  </a:cxn>
                  <a:cxn ang="0">
                    <a:pos x="61" y="29"/>
                  </a:cxn>
                  <a:cxn ang="0">
                    <a:pos x="55" y="29"/>
                  </a:cxn>
                  <a:cxn ang="0">
                    <a:pos x="48" y="33"/>
                  </a:cxn>
                  <a:cxn ang="0">
                    <a:pos x="47" y="33"/>
                  </a:cxn>
                  <a:cxn ang="0">
                    <a:pos x="48" y="22"/>
                  </a:cxn>
                  <a:cxn ang="0">
                    <a:pos x="45" y="15"/>
                  </a:cxn>
                  <a:cxn ang="0">
                    <a:pos x="33" y="7"/>
                  </a:cxn>
                  <a:cxn ang="0">
                    <a:pos x="31" y="1"/>
                  </a:cxn>
                  <a:cxn ang="0">
                    <a:pos x="26" y="0"/>
                  </a:cxn>
                  <a:cxn ang="0">
                    <a:pos x="21" y="7"/>
                  </a:cxn>
                  <a:cxn ang="0">
                    <a:pos x="14" y="10"/>
                  </a:cxn>
                  <a:cxn ang="0">
                    <a:pos x="10" y="17"/>
                  </a:cxn>
                  <a:cxn ang="0">
                    <a:pos x="15" y="20"/>
                  </a:cxn>
                  <a:cxn ang="0">
                    <a:pos x="19" y="26"/>
                  </a:cxn>
                  <a:cxn ang="0">
                    <a:pos x="10" y="29"/>
                  </a:cxn>
                  <a:cxn ang="0">
                    <a:pos x="5" y="29"/>
                  </a:cxn>
                  <a:cxn ang="0">
                    <a:pos x="3" y="36"/>
                  </a:cxn>
                  <a:cxn ang="0">
                    <a:pos x="0" y="43"/>
                  </a:cxn>
                  <a:cxn ang="0">
                    <a:pos x="12" y="53"/>
                  </a:cxn>
                  <a:cxn ang="0">
                    <a:pos x="12" y="55"/>
                  </a:cxn>
                </a:cxnLst>
                <a:rect l="0" t="0" r="r" b="b"/>
                <a:pathLst>
                  <a:path w="87" h="127">
                    <a:moveTo>
                      <a:pt x="12" y="55"/>
                    </a:moveTo>
                    <a:lnTo>
                      <a:pt x="14" y="55"/>
                    </a:lnTo>
                    <a:lnTo>
                      <a:pt x="14" y="57"/>
                    </a:lnTo>
                    <a:lnTo>
                      <a:pt x="17" y="55"/>
                    </a:lnTo>
                    <a:lnTo>
                      <a:pt x="21" y="55"/>
                    </a:lnTo>
                    <a:lnTo>
                      <a:pt x="24" y="59"/>
                    </a:lnTo>
                    <a:lnTo>
                      <a:pt x="24" y="64"/>
                    </a:lnTo>
                    <a:lnTo>
                      <a:pt x="21" y="66"/>
                    </a:lnTo>
                    <a:lnTo>
                      <a:pt x="19" y="69"/>
                    </a:lnTo>
                    <a:lnTo>
                      <a:pt x="22" y="69"/>
                    </a:lnTo>
                    <a:lnTo>
                      <a:pt x="26" y="69"/>
                    </a:lnTo>
                    <a:lnTo>
                      <a:pt x="28" y="73"/>
                    </a:lnTo>
                    <a:lnTo>
                      <a:pt x="28" y="74"/>
                    </a:lnTo>
                    <a:lnTo>
                      <a:pt x="31" y="74"/>
                    </a:lnTo>
                    <a:lnTo>
                      <a:pt x="31" y="76"/>
                    </a:lnTo>
                    <a:lnTo>
                      <a:pt x="28" y="80"/>
                    </a:lnTo>
                    <a:lnTo>
                      <a:pt x="28" y="83"/>
                    </a:lnTo>
                    <a:lnTo>
                      <a:pt x="26" y="90"/>
                    </a:lnTo>
                    <a:lnTo>
                      <a:pt x="26" y="93"/>
                    </a:lnTo>
                    <a:lnTo>
                      <a:pt x="24" y="97"/>
                    </a:lnTo>
                    <a:lnTo>
                      <a:pt x="24" y="100"/>
                    </a:lnTo>
                    <a:lnTo>
                      <a:pt x="24" y="100"/>
                    </a:lnTo>
                    <a:lnTo>
                      <a:pt x="24" y="104"/>
                    </a:lnTo>
                    <a:lnTo>
                      <a:pt x="24" y="106"/>
                    </a:lnTo>
                    <a:lnTo>
                      <a:pt x="28" y="109"/>
                    </a:lnTo>
                    <a:lnTo>
                      <a:pt x="31" y="113"/>
                    </a:lnTo>
                    <a:lnTo>
                      <a:pt x="31" y="116"/>
                    </a:lnTo>
                    <a:lnTo>
                      <a:pt x="33" y="120"/>
                    </a:lnTo>
                    <a:lnTo>
                      <a:pt x="40" y="123"/>
                    </a:lnTo>
                    <a:lnTo>
                      <a:pt x="41" y="127"/>
                    </a:lnTo>
                    <a:lnTo>
                      <a:pt x="45" y="123"/>
                    </a:lnTo>
                    <a:lnTo>
                      <a:pt x="47" y="123"/>
                    </a:lnTo>
                    <a:lnTo>
                      <a:pt x="47" y="123"/>
                    </a:lnTo>
                    <a:lnTo>
                      <a:pt x="52" y="123"/>
                    </a:lnTo>
                    <a:lnTo>
                      <a:pt x="54" y="121"/>
                    </a:lnTo>
                    <a:lnTo>
                      <a:pt x="55" y="120"/>
                    </a:lnTo>
                    <a:lnTo>
                      <a:pt x="59" y="118"/>
                    </a:lnTo>
                    <a:lnTo>
                      <a:pt x="64" y="118"/>
                    </a:lnTo>
                    <a:lnTo>
                      <a:pt x="67" y="113"/>
                    </a:lnTo>
                    <a:lnTo>
                      <a:pt x="73" y="111"/>
                    </a:lnTo>
                    <a:lnTo>
                      <a:pt x="76" y="111"/>
                    </a:lnTo>
                    <a:lnTo>
                      <a:pt x="76" y="113"/>
                    </a:lnTo>
                    <a:lnTo>
                      <a:pt x="80" y="111"/>
                    </a:lnTo>
                    <a:lnTo>
                      <a:pt x="87" y="111"/>
                    </a:lnTo>
                    <a:lnTo>
                      <a:pt x="83" y="109"/>
                    </a:lnTo>
                    <a:lnTo>
                      <a:pt x="83" y="109"/>
                    </a:lnTo>
                    <a:lnTo>
                      <a:pt x="83" y="106"/>
                    </a:lnTo>
                    <a:lnTo>
                      <a:pt x="78" y="106"/>
                    </a:lnTo>
                    <a:lnTo>
                      <a:pt x="78" y="100"/>
                    </a:lnTo>
                    <a:lnTo>
                      <a:pt x="74" y="99"/>
                    </a:lnTo>
                    <a:lnTo>
                      <a:pt x="73" y="99"/>
                    </a:lnTo>
                    <a:lnTo>
                      <a:pt x="73" y="95"/>
                    </a:lnTo>
                    <a:lnTo>
                      <a:pt x="73" y="88"/>
                    </a:lnTo>
                    <a:lnTo>
                      <a:pt x="73" y="87"/>
                    </a:lnTo>
                    <a:lnTo>
                      <a:pt x="69" y="87"/>
                    </a:lnTo>
                    <a:lnTo>
                      <a:pt x="67" y="87"/>
                    </a:lnTo>
                    <a:lnTo>
                      <a:pt x="67" y="83"/>
                    </a:lnTo>
                    <a:lnTo>
                      <a:pt x="67" y="83"/>
                    </a:lnTo>
                    <a:lnTo>
                      <a:pt x="64" y="80"/>
                    </a:lnTo>
                    <a:lnTo>
                      <a:pt x="64" y="78"/>
                    </a:lnTo>
                    <a:lnTo>
                      <a:pt x="62" y="76"/>
                    </a:lnTo>
                    <a:lnTo>
                      <a:pt x="59" y="74"/>
                    </a:lnTo>
                    <a:lnTo>
                      <a:pt x="59" y="71"/>
                    </a:lnTo>
                    <a:lnTo>
                      <a:pt x="62" y="66"/>
                    </a:lnTo>
                    <a:lnTo>
                      <a:pt x="62" y="60"/>
                    </a:lnTo>
                    <a:lnTo>
                      <a:pt x="64" y="57"/>
                    </a:lnTo>
                    <a:lnTo>
                      <a:pt x="67" y="57"/>
                    </a:lnTo>
                    <a:lnTo>
                      <a:pt x="73" y="55"/>
                    </a:lnTo>
                    <a:lnTo>
                      <a:pt x="73" y="52"/>
                    </a:lnTo>
                    <a:lnTo>
                      <a:pt x="73" y="50"/>
                    </a:lnTo>
                    <a:lnTo>
                      <a:pt x="74" y="47"/>
                    </a:lnTo>
                    <a:lnTo>
                      <a:pt x="74" y="47"/>
                    </a:lnTo>
                    <a:lnTo>
                      <a:pt x="73" y="47"/>
                    </a:lnTo>
                    <a:lnTo>
                      <a:pt x="73" y="43"/>
                    </a:lnTo>
                    <a:lnTo>
                      <a:pt x="73" y="40"/>
                    </a:lnTo>
                    <a:lnTo>
                      <a:pt x="73" y="36"/>
                    </a:lnTo>
                    <a:lnTo>
                      <a:pt x="64" y="34"/>
                    </a:lnTo>
                    <a:lnTo>
                      <a:pt x="61" y="29"/>
                    </a:lnTo>
                    <a:lnTo>
                      <a:pt x="55" y="26"/>
                    </a:lnTo>
                    <a:lnTo>
                      <a:pt x="55" y="29"/>
                    </a:lnTo>
                    <a:lnTo>
                      <a:pt x="52" y="29"/>
                    </a:lnTo>
                    <a:lnTo>
                      <a:pt x="48" y="33"/>
                    </a:lnTo>
                    <a:lnTo>
                      <a:pt x="48" y="34"/>
                    </a:lnTo>
                    <a:lnTo>
                      <a:pt x="47" y="33"/>
                    </a:lnTo>
                    <a:lnTo>
                      <a:pt x="48" y="26"/>
                    </a:lnTo>
                    <a:lnTo>
                      <a:pt x="48" y="22"/>
                    </a:lnTo>
                    <a:lnTo>
                      <a:pt x="47" y="17"/>
                    </a:lnTo>
                    <a:lnTo>
                      <a:pt x="45" y="15"/>
                    </a:lnTo>
                    <a:lnTo>
                      <a:pt x="38" y="10"/>
                    </a:lnTo>
                    <a:lnTo>
                      <a:pt x="33" y="7"/>
                    </a:lnTo>
                    <a:lnTo>
                      <a:pt x="33" y="3"/>
                    </a:lnTo>
                    <a:lnTo>
                      <a:pt x="31" y="1"/>
                    </a:lnTo>
                    <a:lnTo>
                      <a:pt x="28" y="0"/>
                    </a:lnTo>
                    <a:lnTo>
                      <a:pt x="26" y="0"/>
                    </a:lnTo>
                    <a:lnTo>
                      <a:pt x="26" y="1"/>
                    </a:lnTo>
                    <a:lnTo>
                      <a:pt x="21" y="7"/>
                    </a:lnTo>
                    <a:lnTo>
                      <a:pt x="17" y="10"/>
                    </a:lnTo>
                    <a:lnTo>
                      <a:pt x="14" y="10"/>
                    </a:lnTo>
                    <a:lnTo>
                      <a:pt x="8" y="13"/>
                    </a:lnTo>
                    <a:lnTo>
                      <a:pt x="10" y="17"/>
                    </a:lnTo>
                    <a:lnTo>
                      <a:pt x="12" y="20"/>
                    </a:lnTo>
                    <a:lnTo>
                      <a:pt x="15" y="20"/>
                    </a:lnTo>
                    <a:lnTo>
                      <a:pt x="19" y="24"/>
                    </a:lnTo>
                    <a:lnTo>
                      <a:pt x="19" y="26"/>
                    </a:lnTo>
                    <a:lnTo>
                      <a:pt x="14" y="29"/>
                    </a:lnTo>
                    <a:lnTo>
                      <a:pt x="10" y="29"/>
                    </a:lnTo>
                    <a:lnTo>
                      <a:pt x="8" y="29"/>
                    </a:lnTo>
                    <a:lnTo>
                      <a:pt x="5" y="29"/>
                    </a:lnTo>
                    <a:lnTo>
                      <a:pt x="3" y="33"/>
                    </a:lnTo>
                    <a:lnTo>
                      <a:pt x="3" y="36"/>
                    </a:lnTo>
                    <a:lnTo>
                      <a:pt x="0" y="40"/>
                    </a:lnTo>
                    <a:lnTo>
                      <a:pt x="0" y="43"/>
                    </a:lnTo>
                    <a:lnTo>
                      <a:pt x="5" y="48"/>
                    </a:lnTo>
                    <a:lnTo>
                      <a:pt x="12" y="53"/>
                    </a:lnTo>
                    <a:lnTo>
                      <a:pt x="12" y="55"/>
                    </a:lnTo>
                    <a:lnTo>
                      <a:pt x="12" y="55"/>
                    </a:lnTo>
                    <a:lnTo>
                      <a:pt x="12" y="5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87" name="Freeform 174">
                <a:extLst>
                  <a:ext uri="{FF2B5EF4-FFF2-40B4-BE49-F238E27FC236}">
                    <a16:creationId xmlns:a16="http://schemas.microsoft.com/office/drawing/2014/main" id="{1FB61941-06E5-1AF0-FD05-BF918D502154}"/>
                  </a:ext>
                </a:extLst>
              </p:cNvPr>
              <p:cNvSpPr>
                <a:spLocks noEditPoints="1"/>
              </p:cNvSpPr>
              <p:nvPr/>
            </p:nvSpPr>
            <p:spPr bwMode="auto">
              <a:xfrm>
                <a:off x="2493949" y="3919535"/>
                <a:ext cx="363537" cy="330199"/>
              </a:xfrm>
              <a:custGeom>
                <a:avLst/>
                <a:gdLst/>
                <a:ahLst/>
                <a:cxnLst>
                  <a:cxn ang="0">
                    <a:pos x="128" y="208"/>
                  </a:cxn>
                  <a:cxn ang="0">
                    <a:pos x="153" y="187"/>
                  </a:cxn>
                  <a:cxn ang="0">
                    <a:pos x="161" y="179"/>
                  </a:cxn>
                  <a:cxn ang="0">
                    <a:pos x="153" y="158"/>
                  </a:cxn>
                  <a:cxn ang="0">
                    <a:pos x="147" y="147"/>
                  </a:cxn>
                  <a:cxn ang="0">
                    <a:pos x="172" y="151"/>
                  </a:cxn>
                  <a:cxn ang="0">
                    <a:pos x="198" y="142"/>
                  </a:cxn>
                  <a:cxn ang="0">
                    <a:pos x="208" y="121"/>
                  </a:cxn>
                  <a:cxn ang="0">
                    <a:pos x="208" y="100"/>
                  </a:cxn>
                  <a:cxn ang="0">
                    <a:pos x="220" y="95"/>
                  </a:cxn>
                  <a:cxn ang="0">
                    <a:pos x="217" y="81"/>
                  </a:cxn>
                  <a:cxn ang="0">
                    <a:pos x="229" y="69"/>
                  </a:cxn>
                  <a:cxn ang="0">
                    <a:pos x="210" y="67"/>
                  </a:cxn>
                  <a:cxn ang="0">
                    <a:pos x="201" y="67"/>
                  </a:cxn>
                  <a:cxn ang="0">
                    <a:pos x="210" y="59"/>
                  </a:cxn>
                  <a:cxn ang="0">
                    <a:pos x="198" y="50"/>
                  </a:cxn>
                  <a:cxn ang="0">
                    <a:pos x="186" y="43"/>
                  </a:cxn>
                  <a:cxn ang="0">
                    <a:pos x="175" y="38"/>
                  </a:cxn>
                  <a:cxn ang="0">
                    <a:pos x="193" y="33"/>
                  </a:cxn>
                  <a:cxn ang="0">
                    <a:pos x="172" y="29"/>
                  </a:cxn>
                  <a:cxn ang="0">
                    <a:pos x="149" y="36"/>
                  </a:cxn>
                  <a:cxn ang="0">
                    <a:pos x="135" y="41"/>
                  </a:cxn>
                  <a:cxn ang="0">
                    <a:pos x="99" y="36"/>
                  </a:cxn>
                  <a:cxn ang="0">
                    <a:pos x="90" y="29"/>
                  </a:cxn>
                  <a:cxn ang="0">
                    <a:pos x="71" y="19"/>
                  </a:cxn>
                  <a:cxn ang="0">
                    <a:pos x="62" y="5"/>
                  </a:cxn>
                  <a:cxn ang="0">
                    <a:pos x="52" y="17"/>
                  </a:cxn>
                  <a:cxn ang="0">
                    <a:pos x="59" y="22"/>
                  </a:cxn>
                  <a:cxn ang="0">
                    <a:pos x="48" y="24"/>
                  </a:cxn>
                  <a:cxn ang="0">
                    <a:pos x="33" y="36"/>
                  </a:cxn>
                  <a:cxn ang="0">
                    <a:pos x="27" y="60"/>
                  </a:cxn>
                  <a:cxn ang="0">
                    <a:pos x="22" y="47"/>
                  </a:cxn>
                  <a:cxn ang="0">
                    <a:pos x="27" y="27"/>
                  </a:cxn>
                  <a:cxn ang="0">
                    <a:pos x="27" y="15"/>
                  </a:cxn>
                  <a:cxn ang="0">
                    <a:pos x="24" y="15"/>
                  </a:cxn>
                  <a:cxn ang="0">
                    <a:pos x="10" y="31"/>
                  </a:cxn>
                  <a:cxn ang="0">
                    <a:pos x="1" y="55"/>
                  </a:cxn>
                  <a:cxn ang="0">
                    <a:pos x="17" y="76"/>
                  </a:cxn>
                  <a:cxn ang="0">
                    <a:pos x="15" y="88"/>
                  </a:cxn>
                  <a:cxn ang="0">
                    <a:pos x="33" y="95"/>
                  </a:cxn>
                  <a:cxn ang="0">
                    <a:pos x="52" y="95"/>
                  </a:cxn>
                  <a:cxn ang="0">
                    <a:pos x="74" y="111"/>
                  </a:cxn>
                  <a:cxn ang="0">
                    <a:pos x="94" y="111"/>
                  </a:cxn>
                  <a:cxn ang="0">
                    <a:pos x="99" y="120"/>
                  </a:cxn>
                  <a:cxn ang="0">
                    <a:pos x="94" y="135"/>
                  </a:cxn>
                  <a:cxn ang="0">
                    <a:pos x="94" y="151"/>
                  </a:cxn>
                  <a:cxn ang="0">
                    <a:pos x="97" y="173"/>
                  </a:cxn>
                  <a:cxn ang="0">
                    <a:pos x="99" y="184"/>
                  </a:cxn>
                  <a:cxn ang="0">
                    <a:pos x="106" y="200"/>
                  </a:cxn>
                  <a:cxn ang="0">
                    <a:pos x="90" y="7"/>
                  </a:cxn>
                  <a:cxn ang="0">
                    <a:pos x="83" y="3"/>
                  </a:cxn>
                  <a:cxn ang="0">
                    <a:pos x="78" y="5"/>
                  </a:cxn>
                  <a:cxn ang="0">
                    <a:pos x="71" y="1"/>
                  </a:cxn>
                  <a:cxn ang="0">
                    <a:pos x="61" y="0"/>
                  </a:cxn>
                  <a:cxn ang="0">
                    <a:pos x="55" y="0"/>
                  </a:cxn>
                  <a:cxn ang="0">
                    <a:pos x="163" y="24"/>
                  </a:cxn>
                  <a:cxn ang="0">
                    <a:pos x="151" y="27"/>
                  </a:cxn>
                </a:cxnLst>
                <a:rect l="0" t="0" r="r" b="b"/>
                <a:pathLst>
                  <a:path w="229" h="208">
                    <a:moveTo>
                      <a:pt x="106" y="200"/>
                    </a:moveTo>
                    <a:lnTo>
                      <a:pt x="113" y="203"/>
                    </a:lnTo>
                    <a:lnTo>
                      <a:pt x="120" y="208"/>
                    </a:lnTo>
                    <a:lnTo>
                      <a:pt x="121" y="208"/>
                    </a:lnTo>
                    <a:lnTo>
                      <a:pt x="128" y="208"/>
                    </a:lnTo>
                    <a:lnTo>
                      <a:pt x="133" y="203"/>
                    </a:lnTo>
                    <a:lnTo>
                      <a:pt x="140" y="201"/>
                    </a:lnTo>
                    <a:lnTo>
                      <a:pt x="142" y="198"/>
                    </a:lnTo>
                    <a:lnTo>
                      <a:pt x="151" y="193"/>
                    </a:lnTo>
                    <a:lnTo>
                      <a:pt x="153" y="187"/>
                    </a:lnTo>
                    <a:lnTo>
                      <a:pt x="154" y="184"/>
                    </a:lnTo>
                    <a:lnTo>
                      <a:pt x="163" y="184"/>
                    </a:lnTo>
                    <a:lnTo>
                      <a:pt x="166" y="180"/>
                    </a:lnTo>
                    <a:lnTo>
                      <a:pt x="166" y="179"/>
                    </a:lnTo>
                    <a:lnTo>
                      <a:pt x="161" y="179"/>
                    </a:lnTo>
                    <a:lnTo>
                      <a:pt x="156" y="179"/>
                    </a:lnTo>
                    <a:lnTo>
                      <a:pt x="147" y="175"/>
                    </a:lnTo>
                    <a:lnTo>
                      <a:pt x="149" y="170"/>
                    </a:lnTo>
                    <a:lnTo>
                      <a:pt x="147" y="166"/>
                    </a:lnTo>
                    <a:lnTo>
                      <a:pt x="153" y="158"/>
                    </a:lnTo>
                    <a:lnTo>
                      <a:pt x="151" y="156"/>
                    </a:lnTo>
                    <a:lnTo>
                      <a:pt x="147" y="151"/>
                    </a:lnTo>
                    <a:lnTo>
                      <a:pt x="144" y="151"/>
                    </a:lnTo>
                    <a:lnTo>
                      <a:pt x="142" y="147"/>
                    </a:lnTo>
                    <a:lnTo>
                      <a:pt x="147" y="147"/>
                    </a:lnTo>
                    <a:lnTo>
                      <a:pt x="151" y="147"/>
                    </a:lnTo>
                    <a:lnTo>
                      <a:pt x="156" y="151"/>
                    </a:lnTo>
                    <a:lnTo>
                      <a:pt x="163" y="151"/>
                    </a:lnTo>
                    <a:lnTo>
                      <a:pt x="170" y="151"/>
                    </a:lnTo>
                    <a:lnTo>
                      <a:pt x="172" y="151"/>
                    </a:lnTo>
                    <a:lnTo>
                      <a:pt x="179" y="151"/>
                    </a:lnTo>
                    <a:lnTo>
                      <a:pt x="184" y="144"/>
                    </a:lnTo>
                    <a:lnTo>
                      <a:pt x="189" y="144"/>
                    </a:lnTo>
                    <a:lnTo>
                      <a:pt x="189" y="144"/>
                    </a:lnTo>
                    <a:lnTo>
                      <a:pt x="198" y="142"/>
                    </a:lnTo>
                    <a:lnTo>
                      <a:pt x="203" y="142"/>
                    </a:lnTo>
                    <a:lnTo>
                      <a:pt x="213" y="135"/>
                    </a:lnTo>
                    <a:lnTo>
                      <a:pt x="215" y="132"/>
                    </a:lnTo>
                    <a:lnTo>
                      <a:pt x="215" y="128"/>
                    </a:lnTo>
                    <a:lnTo>
                      <a:pt x="208" y="121"/>
                    </a:lnTo>
                    <a:lnTo>
                      <a:pt x="203" y="116"/>
                    </a:lnTo>
                    <a:lnTo>
                      <a:pt x="201" y="111"/>
                    </a:lnTo>
                    <a:lnTo>
                      <a:pt x="205" y="109"/>
                    </a:lnTo>
                    <a:lnTo>
                      <a:pt x="205" y="104"/>
                    </a:lnTo>
                    <a:lnTo>
                      <a:pt x="208" y="100"/>
                    </a:lnTo>
                    <a:lnTo>
                      <a:pt x="212" y="102"/>
                    </a:lnTo>
                    <a:lnTo>
                      <a:pt x="213" y="100"/>
                    </a:lnTo>
                    <a:lnTo>
                      <a:pt x="217" y="102"/>
                    </a:lnTo>
                    <a:lnTo>
                      <a:pt x="220" y="99"/>
                    </a:lnTo>
                    <a:lnTo>
                      <a:pt x="220" y="95"/>
                    </a:lnTo>
                    <a:lnTo>
                      <a:pt x="217" y="92"/>
                    </a:lnTo>
                    <a:lnTo>
                      <a:pt x="215" y="92"/>
                    </a:lnTo>
                    <a:lnTo>
                      <a:pt x="213" y="88"/>
                    </a:lnTo>
                    <a:lnTo>
                      <a:pt x="212" y="86"/>
                    </a:lnTo>
                    <a:lnTo>
                      <a:pt x="217" y="81"/>
                    </a:lnTo>
                    <a:lnTo>
                      <a:pt x="220" y="81"/>
                    </a:lnTo>
                    <a:lnTo>
                      <a:pt x="224" y="78"/>
                    </a:lnTo>
                    <a:lnTo>
                      <a:pt x="229" y="73"/>
                    </a:lnTo>
                    <a:lnTo>
                      <a:pt x="229" y="71"/>
                    </a:lnTo>
                    <a:lnTo>
                      <a:pt x="229" y="69"/>
                    </a:lnTo>
                    <a:lnTo>
                      <a:pt x="220" y="67"/>
                    </a:lnTo>
                    <a:lnTo>
                      <a:pt x="217" y="67"/>
                    </a:lnTo>
                    <a:lnTo>
                      <a:pt x="217" y="67"/>
                    </a:lnTo>
                    <a:lnTo>
                      <a:pt x="213" y="67"/>
                    </a:lnTo>
                    <a:lnTo>
                      <a:pt x="210" y="67"/>
                    </a:lnTo>
                    <a:lnTo>
                      <a:pt x="208" y="67"/>
                    </a:lnTo>
                    <a:lnTo>
                      <a:pt x="201" y="69"/>
                    </a:lnTo>
                    <a:lnTo>
                      <a:pt x="198" y="69"/>
                    </a:lnTo>
                    <a:lnTo>
                      <a:pt x="198" y="69"/>
                    </a:lnTo>
                    <a:lnTo>
                      <a:pt x="201" y="67"/>
                    </a:lnTo>
                    <a:lnTo>
                      <a:pt x="201" y="67"/>
                    </a:lnTo>
                    <a:lnTo>
                      <a:pt x="205" y="66"/>
                    </a:lnTo>
                    <a:lnTo>
                      <a:pt x="206" y="64"/>
                    </a:lnTo>
                    <a:lnTo>
                      <a:pt x="210" y="60"/>
                    </a:lnTo>
                    <a:lnTo>
                      <a:pt x="210" y="59"/>
                    </a:lnTo>
                    <a:lnTo>
                      <a:pt x="208" y="57"/>
                    </a:lnTo>
                    <a:lnTo>
                      <a:pt x="208" y="55"/>
                    </a:lnTo>
                    <a:lnTo>
                      <a:pt x="206" y="55"/>
                    </a:lnTo>
                    <a:lnTo>
                      <a:pt x="201" y="52"/>
                    </a:lnTo>
                    <a:lnTo>
                      <a:pt x="198" y="50"/>
                    </a:lnTo>
                    <a:lnTo>
                      <a:pt x="194" y="47"/>
                    </a:lnTo>
                    <a:lnTo>
                      <a:pt x="194" y="47"/>
                    </a:lnTo>
                    <a:lnTo>
                      <a:pt x="189" y="47"/>
                    </a:lnTo>
                    <a:lnTo>
                      <a:pt x="189" y="45"/>
                    </a:lnTo>
                    <a:lnTo>
                      <a:pt x="186" y="43"/>
                    </a:lnTo>
                    <a:lnTo>
                      <a:pt x="184" y="43"/>
                    </a:lnTo>
                    <a:lnTo>
                      <a:pt x="184" y="47"/>
                    </a:lnTo>
                    <a:lnTo>
                      <a:pt x="180" y="43"/>
                    </a:lnTo>
                    <a:lnTo>
                      <a:pt x="180" y="40"/>
                    </a:lnTo>
                    <a:lnTo>
                      <a:pt x="175" y="38"/>
                    </a:lnTo>
                    <a:lnTo>
                      <a:pt x="175" y="36"/>
                    </a:lnTo>
                    <a:lnTo>
                      <a:pt x="179" y="34"/>
                    </a:lnTo>
                    <a:lnTo>
                      <a:pt x="186" y="34"/>
                    </a:lnTo>
                    <a:lnTo>
                      <a:pt x="187" y="33"/>
                    </a:lnTo>
                    <a:lnTo>
                      <a:pt x="193" y="33"/>
                    </a:lnTo>
                    <a:lnTo>
                      <a:pt x="194" y="29"/>
                    </a:lnTo>
                    <a:lnTo>
                      <a:pt x="189" y="31"/>
                    </a:lnTo>
                    <a:lnTo>
                      <a:pt x="180" y="29"/>
                    </a:lnTo>
                    <a:lnTo>
                      <a:pt x="175" y="29"/>
                    </a:lnTo>
                    <a:lnTo>
                      <a:pt x="172" y="29"/>
                    </a:lnTo>
                    <a:lnTo>
                      <a:pt x="165" y="33"/>
                    </a:lnTo>
                    <a:lnTo>
                      <a:pt x="161" y="31"/>
                    </a:lnTo>
                    <a:lnTo>
                      <a:pt x="158" y="31"/>
                    </a:lnTo>
                    <a:lnTo>
                      <a:pt x="153" y="36"/>
                    </a:lnTo>
                    <a:lnTo>
                      <a:pt x="149" y="36"/>
                    </a:lnTo>
                    <a:lnTo>
                      <a:pt x="144" y="40"/>
                    </a:lnTo>
                    <a:lnTo>
                      <a:pt x="144" y="41"/>
                    </a:lnTo>
                    <a:lnTo>
                      <a:pt x="139" y="41"/>
                    </a:lnTo>
                    <a:lnTo>
                      <a:pt x="137" y="43"/>
                    </a:lnTo>
                    <a:lnTo>
                      <a:pt x="135" y="41"/>
                    </a:lnTo>
                    <a:lnTo>
                      <a:pt x="127" y="36"/>
                    </a:lnTo>
                    <a:lnTo>
                      <a:pt x="125" y="33"/>
                    </a:lnTo>
                    <a:lnTo>
                      <a:pt x="125" y="33"/>
                    </a:lnTo>
                    <a:lnTo>
                      <a:pt x="116" y="33"/>
                    </a:lnTo>
                    <a:lnTo>
                      <a:pt x="99" y="36"/>
                    </a:lnTo>
                    <a:lnTo>
                      <a:pt x="92" y="36"/>
                    </a:lnTo>
                    <a:lnTo>
                      <a:pt x="88" y="34"/>
                    </a:lnTo>
                    <a:lnTo>
                      <a:pt x="87" y="33"/>
                    </a:lnTo>
                    <a:lnTo>
                      <a:pt x="87" y="29"/>
                    </a:lnTo>
                    <a:lnTo>
                      <a:pt x="90" y="29"/>
                    </a:lnTo>
                    <a:lnTo>
                      <a:pt x="88" y="27"/>
                    </a:lnTo>
                    <a:lnTo>
                      <a:pt x="85" y="22"/>
                    </a:lnTo>
                    <a:lnTo>
                      <a:pt x="81" y="19"/>
                    </a:lnTo>
                    <a:lnTo>
                      <a:pt x="74" y="22"/>
                    </a:lnTo>
                    <a:lnTo>
                      <a:pt x="71" y="19"/>
                    </a:lnTo>
                    <a:lnTo>
                      <a:pt x="67" y="19"/>
                    </a:lnTo>
                    <a:lnTo>
                      <a:pt x="66" y="19"/>
                    </a:lnTo>
                    <a:lnTo>
                      <a:pt x="62" y="15"/>
                    </a:lnTo>
                    <a:lnTo>
                      <a:pt x="62" y="10"/>
                    </a:lnTo>
                    <a:lnTo>
                      <a:pt x="62" y="5"/>
                    </a:lnTo>
                    <a:lnTo>
                      <a:pt x="61" y="3"/>
                    </a:lnTo>
                    <a:lnTo>
                      <a:pt x="55" y="5"/>
                    </a:lnTo>
                    <a:lnTo>
                      <a:pt x="52" y="12"/>
                    </a:lnTo>
                    <a:lnTo>
                      <a:pt x="52" y="15"/>
                    </a:lnTo>
                    <a:lnTo>
                      <a:pt x="52" y="17"/>
                    </a:lnTo>
                    <a:lnTo>
                      <a:pt x="55" y="15"/>
                    </a:lnTo>
                    <a:lnTo>
                      <a:pt x="59" y="15"/>
                    </a:lnTo>
                    <a:lnTo>
                      <a:pt x="62" y="19"/>
                    </a:lnTo>
                    <a:lnTo>
                      <a:pt x="62" y="19"/>
                    </a:lnTo>
                    <a:lnTo>
                      <a:pt x="59" y="22"/>
                    </a:lnTo>
                    <a:lnTo>
                      <a:pt x="55" y="19"/>
                    </a:lnTo>
                    <a:lnTo>
                      <a:pt x="54" y="19"/>
                    </a:lnTo>
                    <a:lnTo>
                      <a:pt x="52" y="19"/>
                    </a:lnTo>
                    <a:lnTo>
                      <a:pt x="52" y="22"/>
                    </a:lnTo>
                    <a:lnTo>
                      <a:pt x="48" y="24"/>
                    </a:lnTo>
                    <a:lnTo>
                      <a:pt x="40" y="24"/>
                    </a:lnTo>
                    <a:lnTo>
                      <a:pt x="34" y="27"/>
                    </a:lnTo>
                    <a:lnTo>
                      <a:pt x="31" y="29"/>
                    </a:lnTo>
                    <a:lnTo>
                      <a:pt x="31" y="33"/>
                    </a:lnTo>
                    <a:lnTo>
                      <a:pt x="33" y="36"/>
                    </a:lnTo>
                    <a:lnTo>
                      <a:pt x="33" y="45"/>
                    </a:lnTo>
                    <a:lnTo>
                      <a:pt x="34" y="47"/>
                    </a:lnTo>
                    <a:lnTo>
                      <a:pt x="36" y="52"/>
                    </a:lnTo>
                    <a:lnTo>
                      <a:pt x="33" y="57"/>
                    </a:lnTo>
                    <a:lnTo>
                      <a:pt x="27" y="60"/>
                    </a:lnTo>
                    <a:lnTo>
                      <a:pt x="24" y="60"/>
                    </a:lnTo>
                    <a:lnTo>
                      <a:pt x="24" y="55"/>
                    </a:lnTo>
                    <a:lnTo>
                      <a:pt x="21" y="52"/>
                    </a:lnTo>
                    <a:lnTo>
                      <a:pt x="21" y="47"/>
                    </a:lnTo>
                    <a:lnTo>
                      <a:pt x="22" y="47"/>
                    </a:lnTo>
                    <a:lnTo>
                      <a:pt x="22" y="43"/>
                    </a:lnTo>
                    <a:lnTo>
                      <a:pt x="29" y="36"/>
                    </a:lnTo>
                    <a:lnTo>
                      <a:pt x="29" y="31"/>
                    </a:lnTo>
                    <a:lnTo>
                      <a:pt x="27" y="27"/>
                    </a:lnTo>
                    <a:lnTo>
                      <a:pt x="27" y="27"/>
                    </a:lnTo>
                    <a:lnTo>
                      <a:pt x="27" y="24"/>
                    </a:lnTo>
                    <a:lnTo>
                      <a:pt x="24" y="24"/>
                    </a:lnTo>
                    <a:lnTo>
                      <a:pt x="22" y="19"/>
                    </a:lnTo>
                    <a:lnTo>
                      <a:pt x="24" y="17"/>
                    </a:lnTo>
                    <a:lnTo>
                      <a:pt x="27" y="15"/>
                    </a:lnTo>
                    <a:lnTo>
                      <a:pt x="33" y="15"/>
                    </a:lnTo>
                    <a:lnTo>
                      <a:pt x="36" y="10"/>
                    </a:lnTo>
                    <a:lnTo>
                      <a:pt x="34" y="10"/>
                    </a:lnTo>
                    <a:lnTo>
                      <a:pt x="33" y="12"/>
                    </a:lnTo>
                    <a:lnTo>
                      <a:pt x="24" y="15"/>
                    </a:lnTo>
                    <a:lnTo>
                      <a:pt x="21" y="22"/>
                    </a:lnTo>
                    <a:lnTo>
                      <a:pt x="17" y="24"/>
                    </a:lnTo>
                    <a:lnTo>
                      <a:pt x="15" y="24"/>
                    </a:lnTo>
                    <a:lnTo>
                      <a:pt x="12" y="29"/>
                    </a:lnTo>
                    <a:lnTo>
                      <a:pt x="10" y="31"/>
                    </a:lnTo>
                    <a:lnTo>
                      <a:pt x="5" y="40"/>
                    </a:lnTo>
                    <a:lnTo>
                      <a:pt x="3" y="43"/>
                    </a:lnTo>
                    <a:lnTo>
                      <a:pt x="5" y="47"/>
                    </a:lnTo>
                    <a:lnTo>
                      <a:pt x="3" y="52"/>
                    </a:lnTo>
                    <a:lnTo>
                      <a:pt x="1" y="55"/>
                    </a:lnTo>
                    <a:lnTo>
                      <a:pt x="0" y="59"/>
                    </a:lnTo>
                    <a:lnTo>
                      <a:pt x="3" y="57"/>
                    </a:lnTo>
                    <a:lnTo>
                      <a:pt x="7" y="57"/>
                    </a:lnTo>
                    <a:lnTo>
                      <a:pt x="12" y="71"/>
                    </a:lnTo>
                    <a:lnTo>
                      <a:pt x="17" y="76"/>
                    </a:lnTo>
                    <a:lnTo>
                      <a:pt x="17" y="80"/>
                    </a:lnTo>
                    <a:lnTo>
                      <a:pt x="15" y="83"/>
                    </a:lnTo>
                    <a:lnTo>
                      <a:pt x="15" y="86"/>
                    </a:lnTo>
                    <a:lnTo>
                      <a:pt x="15" y="86"/>
                    </a:lnTo>
                    <a:lnTo>
                      <a:pt x="15" y="88"/>
                    </a:lnTo>
                    <a:lnTo>
                      <a:pt x="17" y="92"/>
                    </a:lnTo>
                    <a:lnTo>
                      <a:pt x="22" y="93"/>
                    </a:lnTo>
                    <a:lnTo>
                      <a:pt x="26" y="95"/>
                    </a:lnTo>
                    <a:lnTo>
                      <a:pt x="29" y="97"/>
                    </a:lnTo>
                    <a:lnTo>
                      <a:pt x="33" y="95"/>
                    </a:lnTo>
                    <a:lnTo>
                      <a:pt x="36" y="95"/>
                    </a:lnTo>
                    <a:lnTo>
                      <a:pt x="40" y="97"/>
                    </a:lnTo>
                    <a:lnTo>
                      <a:pt x="43" y="95"/>
                    </a:lnTo>
                    <a:lnTo>
                      <a:pt x="47" y="95"/>
                    </a:lnTo>
                    <a:lnTo>
                      <a:pt x="52" y="95"/>
                    </a:lnTo>
                    <a:lnTo>
                      <a:pt x="55" y="97"/>
                    </a:lnTo>
                    <a:lnTo>
                      <a:pt x="67" y="111"/>
                    </a:lnTo>
                    <a:lnTo>
                      <a:pt x="74" y="109"/>
                    </a:lnTo>
                    <a:lnTo>
                      <a:pt x="74" y="111"/>
                    </a:lnTo>
                    <a:lnTo>
                      <a:pt x="74" y="111"/>
                    </a:lnTo>
                    <a:lnTo>
                      <a:pt x="78" y="111"/>
                    </a:lnTo>
                    <a:lnTo>
                      <a:pt x="81" y="111"/>
                    </a:lnTo>
                    <a:lnTo>
                      <a:pt x="85" y="111"/>
                    </a:lnTo>
                    <a:lnTo>
                      <a:pt x="88" y="111"/>
                    </a:lnTo>
                    <a:lnTo>
                      <a:pt x="94" y="111"/>
                    </a:lnTo>
                    <a:lnTo>
                      <a:pt x="94" y="109"/>
                    </a:lnTo>
                    <a:lnTo>
                      <a:pt x="97" y="109"/>
                    </a:lnTo>
                    <a:lnTo>
                      <a:pt x="99" y="111"/>
                    </a:lnTo>
                    <a:lnTo>
                      <a:pt x="99" y="116"/>
                    </a:lnTo>
                    <a:lnTo>
                      <a:pt x="99" y="120"/>
                    </a:lnTo>
                    <a:lnTo>
                      <a:pt x="99" y="123"/>
                    </a:lnTo>
                    <a:lnTo>
                      <a:pt x="97" y="125"/>
                    </a:lnTo>
                    <a:lnTo>
                      <a:pt x="94" y="128"/>
                    </a:lnTo>
                    <a:lnTo>
                      <a:pt x="92" y="128"/>
                    </a:lnTo>
                    <a:lnTo>
                      <a:pt x="94" y="135"/>
                    </a:lnTo>
                    <a:lnTo>
                      <a:pt x="94" y="137"/>
                    </a:lnTo>
                    <a:lnTo>
                      <a:pt x="92" y="142"/>
                    </a:lnTo>
                    <a:lnTo>
                      <a:pt x="92" y="147"/>
                    </a:lnTo>
                    <a:lnTo>
                      <a:pt x="94" y="151"/>
                    </a:lnTo>
                    <a:lnTo>
                      <a:pt x="94" y="151"/>
                    </a:lnTo>
                    <a:lnTo>
                      <a:pt x="97" y="161"/>
                    </a:lnTo>
                    <a:lnTo>
                      <a:pt x="92" y="172"/>
                    </a:lnTo>
                    <a:lnTo>
                      <a:pt x="94" y="175"/>
                    </a:lnTo>
                    <a:lnTo>
                      <a:pt x="94" y="175"/>
                    </a:lnTo>
                    <a:lnTo>
                      <a:pt x="97" y="173"/>
                    </a:lnTo>
                    <a:lnTo>
                      <a:pt x="97" y="175"/>
                    </a:lnTo>
                    <a:lnTo>
                      <a:pt x="97" y="175"/>
                    </a:lnTo>
                    <a:lnTo>
                      <a:pt x="99" y="179"/>
                    </a:lnTo>
                    <a:lnTo>
                      <a:pt x="100" y="180"/>
                    </a:lnTo>
                    <a:lnTo>
                      <a:pt x="99" y="184"/>
                    </a:lnTo>
                    <a:lnTo>
                      <a:pt x="100" y="187"/>
                    </a:lnTo>
                    <a:lnTo>
                      <a:pt x="106" y="196"/>
                    </a:lnTo>
                    <a:lnTo>
                      <a:pt x="106" y="200"/>
                    </a:lnTo>
                    <a:lnTo>
                      <a:pt x="106" y="200"/>
                    </a:lnTo>
                    <a:lnTo>
                      <a:pt x="106" y="200"/>
                    </a:lnTo>
                    <a:lnTo>
                      <a:pt x="106" y="200"/>
                    </a:lnTo>
                    <a:lnTo>
                      <a:pt x="106" y="200"/>
                    </a:lnTo>
                    <a:close/>
                    <a:moveTo>
                      <a:pt x="83" y="3"/>
                    </a:moveTo>
                    <a:lnTo>
                      <a:pt x="87" y="3"/>
                    </a:lnTo>
                    <a:lnTo>
                      <a:pt x="90" y="7"/>
                    </a:lnTo>
                    <a:lnTo>
                      <a:pt x="88" y="8"/>
                    </a:lnTo>
                    <a:lnTo>
                      <a:pt x="87" y="7"/>
                    </a:lnTo>
                    <a:lnTo>
                      <a:pt x="85" y="5"/>
                    </a:lnTo>
                    <a:lnTo>
                      <a:pt x="83" y="3"/>
                    </a:lnTo>
                    <a:lnTo>
                      <a:pt x="83" y="3"/>
                    </a:lnTo>
                    <a:lnTo>
                      <a:pt x="83" y="3"/>
                    </a:lnTo>
                    <a:lnTo>
                      <a:pt x="83" y="3"/>
                    </a:lnTo>
                    <a:close/>
                    <a:moveTo>
                      <a:pt x="71" y="1"/>
                    </a:moveTo>
                    <a:lnTo>
                      <a:pt x="74" y="5"/>
                    </a:lnTo>
                    <a:lnTo>
                      <a:pt x="78" y="5"/>
                    </a:lnTo>
                    <a:lnTo>
                      <a:pt x="76" y="7"/>
                    </a:lnTo>
                    <a:lnTo>
                      <a:pt x="71" y="7"/>
                    </a:lnTo>
                    <a:lnTo>
                      <a:pt x="71" y="3"/>
                    </a:lnTo>
                    <a:lnTo>
                      <a:pt x="71" y="1"/>
                    </a:lnTo>
                    <a:lnTo>
                      <a:pt x="71" y="1"/>
                    </a:lnTo>
                    <a:lnTo>
                      <a:pt x="71" y="1"/>
                    </a:lnTo>
                    <a:lnTo>
                      <a:pt x="71" y="1"/>
                    </a:lnTo>
                    <a:close/>
                    <a:moveTo>
                      <a:pt x="55" y="0"/>
                    </a:moveTo>
                    <a:lnTo>
                      <a:pt x="57" y="0"/>
                    </a:lnTo>
                    <a:lnTo>
                      <a:pt x="61" y="0"/>
                    </a:lnTo>
                    <a:lnTo>
                      <a:pt x="57" y="0"/>
                    </a:lnTo>
                    <a:lnTo>
                      <a:pt x="55" y="0"/>
                    </a:lnTo>
                    <a:lnTo>
                      <a:pt x="55" y="0"/>
                    </a:lnTo>
                    <a:lnTo>
                      <a:pt x="55" y="0"/>
                    </a:lnTo>
                    <a:lnTo>
                      <a:pt x="55" y="0"/>
                    </a:lnTo>
                    <a:close/>
                    <a:moveTo>
                      <a:pt x="151" y="27"/>
                    </a:moveTo>
                    <a:lnTo>
                      <a:pt x="154" y="24"/>
                    </a:lnTo>
                    <a:lnTo>
                      <a:pt x="156" y="27"/>
                    </a:lnTo>
                    <a:lnTo>
                      <a:pt x="161" y="24"/>
                    </a:lnTo>
                    <a:lnTo>
                      <a:pt x="163" y="24"/>
                    </a:lnTo>
                    <a:lnTo>
                      <a:pt x="160" y="27"/>
                    </a:lnTo>
                    <a:lnTo>
                      <a:pt x="156" y="27"/>
                    </a:lnTo>
                    <a:lnTo>
                      <a:pt x="153" y="27"/>
                    </a:lnTo>
                    <a:lnTo>
                      <a:pt x="153" y="27"/>
                    </a:lnTo>
                    <a:lnTo>
                      <a:pt x="151" y="27"/>
                    </a:lnTo>
                    <a:lnTo>
                      <a:pt x="151" y="27"/>
                    </a:lnTo>
                    <a:lnTo>
                      <a:pt x="151" y="27"/>
                    </a:lnTo>
                    <a:lnTo>
                      <a:pt x="151" y="2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88" name="Freeform 175">
                <a:extLst>
                  <a:ext uri="{FF2B5EF4-FFF2-40B4-BE49-F238E27FC236}">
                    <a16:creationId xmlns:a16="http://schemas.microsoft.com/office/drawing/2014/main" id="{725A4D89-3A64-8044-0CA1-A2CEDEB855B5}"/>
                  </a:ext>
                </a:extLst>
              </p:cNvPr>
              <p:cNvSpPr>
                <a:spLocks noEditPoints="1"/>
              </p:cNvSpPr>
              <p:nvPr/>
            </p:nvSpPr>
            <p:spPr bwMode="auto">
              <a:xfrm>
                <a:off x="2284401" y="4227510"/>
                <a:ext cx="161925" cy="177799"/>
              </a:xfrm>
              <a:custGeom>
                <a:avLst/>
                <a:gdLst/>
                <a:ahLst/>
                <a:cxnLst>
                  <a:cxn ang="0">
                    <a:pos x="97" y="26"/>
                  </a:cxn>
                  <a:cxn ang="0">
                    <a:pos x="93" y="23"/>
                  </a:cxn>
                  <a:cxn ang="0">
                    <a:pos x="88" y="19"/>
                  </a:cxn>
                  <a:cxn ang="0">
                    <a:pos x="83" y="21"/>
                  </a:cxn>
                  <a:cxn ang="0">
                    <a:pos x="80" y="26"/>
                  </a:cxn>
                  <a:cxn ang="0">
                    <a:pos x="73" y="23"/>
                  </a:cxn>
                  <a:cxn ang="0">
                    <a:pos x="62" y="19"/>
                  </a:cxn>
                  <a:cxn ang="0">
                    <a:pos x="62" y="14"/>
                  </a:cxn>
                  <a:cxn ang="0">
                    <a:pos x="53" y="11"/>
                  </a:cxn>
                  <a:cxn ang="0">
                    <a:pos x="41" y="2"/>
                  </a:cxn>
                  <a:cxn ang="0">
                    <a:pos x="36" y="6"/>
                  </a:cxn>
                  <a:cxn ang="0">
                    <a:pos x="24" y="9"/>
                  </a:cxn>
                  <a:cxn ang="0">
                    <a:pos x="14" y="12"/>
                  </a:cxn>
                  <a:cxn ang="0">
                    <a:pos x="15" y="19"/>
                  </a:cxn>
                  <a:cxn ang="0">
                    <a:pos x="15" y="26"/>
                  </a:cxn>
                  <a:cxn ang="0">
                    <a:pos x="10" y="35"/>
                  </a:cxn>
                  <a:cxn ang="0">
                    <a:pos x="7" y="42"/>
                  </a:cxn>
                  <a:cxn ang="0">
                    <a:pos x="1" y="47"/>
                  </a:cxn>
                  <a:cxn ang="0">
                    <a:pos x="3" y="54"/>
                  </a:cxn>
                  <a:cxn ang="0">
                    <a:pos x="3" y="63"/>
                  </a:cxn>
                  <a:cxn ang="0">
                    <a:pos x="0" y="66"/>
                  </a:cxn>
                  <a:cxn ang="0">
                    <a:pos x="7" y="72"/>
                  </a:cxn>
                  <a:cxn ang="0">
                    <a:pos x="12" y="75"/>
                  </a:cxn>
                  <a:cxn ang="0">
                    <a:pos x="15" y="72"/>
                  </a:cxn>
                  <a:cxn ang="0">
                    <a:pos x="19" y="66"/>
                  </a:cxn>
                  <a:cxn ang="0">
                    <a:pos x="19" y="72"/>
                  </a:cxn>
                  <a:cxn ang="0">
                    <a:pos x="19" y="66"/>
                  </a:cxn>
                  <a:cxn ang="0">
                    <a:pos x="20" y="72"/>
                  </a:cxn>
                  <a:cxn ang="0">
                    <a:pos x="20" y="80"/>
                  </a:cxn>
                  <a:cxn ang="0">
                    <a:pos x="15" y="89"/>
                  </a:cxn>
                  <a:cxn ang="0">
                    <a:pos x="19" y="94"/>
                  </a:cxn>
                  <a:cxn ang="0">
                    <a:pos x="12" y="99"/>
                  </a:cxn>
                  <a:cxn ang="0">
                    <a:pos x="15" y="103"/>
                  </a:cxn>
                  <a:cxn ang="0">
                    <a:pos x="20" y="105"/>
                  </a:cxn>
                  <a:cxn ang="0">
                    <a:pos x="29" y="106"/>
                  </a:cxn>
                  <a:cxn ang="0">
                    <a:pos x="36" y="112"/>
                  </a:cxn>
                  <a:cxn ang="0">
                    <a:pos x="52" y="84"/>
                  </a:cxn>
                  <a:cxn ang="0">
                    <a:pos x="74" y="75"/>
                  </a:cxn>
                  <a:cxn ang="0">
                    <a:pos x="92" y="58"/>
                  </a:cxn>
                  <a:cxn ang="0">
                    <a:pos x="100" y="47"/>
                  </a:cxn>
                  <a:cxn ang="0">
                    <a:pos x="102" y="42"/>
                  </a:cxn>
                  <a:cxn ang="0">
                    <a:pos x="99" y="30"/>
                  </a:cxn>
                  <a:cxn ang="0">
                    <a:pos x="97" y="26"/>
                  </a:cxn>
                  <a:cxn ang="0">
                    <a:pos x="97" y="26"/>
                  </a:cxn>
                  <a:cxn ang="0">
                    <a:pos x="97" y="26"/>
                  </a:cxn>
                  <a:cxn ang="0">
                    <a:pos x="12" y="80"/>
                  </a:cxn>
                  <a:cxn ang="0">
                    <a:pos x="15" y="75"/>
                  </a:cxn>
                  <a:cxn ang="0">
                    <a:pos x="15" y="77"/>
                  </a:cxn>
                  <a:cxn ang="0">
                    <a:pos x="15" y="84"/>
                  </a:cxn>
                  <a:cxn ang="0">
                    <a:pos x="14" y="84"/>
                  </a:cxn>
                  <a:cxn ang="0">
                    <a:pos x="14" y="84"/>
                  </a:cxn>
                </a:cxnLst>
                <a:rect l="0" t="0" r="r" b="b"/>
                <a:pathLst>
                  <a:path w="102" h="112">
                    <a:moveTo>
                      <a:pt x="97" y="26"/>
                    </a:moveTo>
                    <a:lnTo>
                      <a:pt x="97" y="26"/>
                    </a:lnTo>
                    <a:lnTo>
                      <a:pt x="95" y="25"/>
                    </a:lnTo>
                    <a:lnTo>
                      <a:pt x="93" y="23"/>
                    </a:lnTo>
                    <a:lnTo>
                      <a:pt x="92" y="21"/>
                    </a:lnTo>
                    <a:lnTo>
                      <a:pt x="88" y="19"/>
                    </a:lnTo>
                    <a:lnTo>
                      <a:pt x="85" y="18"/>
                    </a:lnTo>
                    <a:lnTo>
                      <a:pt x="83" y="21"/>
                    </a:lnTo>
                    <a:lnTo>
                      <a:pt x="83" y="25"/>
                    </a:lnTo>
                    <a:lnTo>
                      <a:pt x="80" y="26"/>
                    </a:lnTo>
                    <a:lnTo>
                      <a:pt x="76" y="25"/>
                    </a:lnTo>
                    <a:lnTo>
                      <a:pt x="73" y="23"/>
                    </a:lnTo>
                    <a:lnTo>
                      <a:pt x="67" y="21"/>
                    </a:lnTo>
                    <a:lnTo>
                      <a:pt x="62" y="19"/>
                    </a:lnTo>
                    <a:lnTo>
                      <a:pt x="60" y="18"/>
                    </a:lnTo>
                    <a:lnTo>
                      <a:pt x="62" y="14"/>
                    </a:lnTo>
                    <a:lnTo>
                      <a:pt x="57" y="11"/>
                    </a:lnTo>
                    <a:lnTo>
                      <a:pt x="53" y="11"/>
                    </a:lnTo>
                    <a:lnTo>
                      <a:pt x="48" y="6"/>
                    </a:lnTo>
                    <a:lnTo>
                      <a:pt x="41" y="2"/>
                    </a:lnTo>
                    <a:lnTo>
                      <a:pt x="36" y="0"/>
                    </a:lnTo>
                    <a:lnTo>
                      <a:pt x="36" y="6"/>
                    </a:lnTo>
                    <a:lnTo>
                      <a:pt x="29" y="6"/>
                    </a:lnTo>
                    <a:lnTo>
                      <a:pt x="24" y="9"/>
                    </a:lnTo>
                    <a:lnTo>
                      <a:pt x="19" y="9"/>
                    </a:lnTo>
                    <a:lnTo>
                      <a:pt x="14" y="12"/>
                    </a:lnTo>
                    <a:lnTo>
                      <a:pt x="15" y="16"/>
                    </a:lnTo>
                    <a:lnTo>
                      <a:pt x="15" y="19"/>
                    </a:lnTo>
                    <a:lnTo>
                      <a:pt x="19" y="21"/>
                    </a:lnTo>
                    <a:lnTo>
                      <a:pt x="15" y="26"/>
                    </a:lnTo>
                    <a:lnTo>
                      <a:pt x="10" y="33"/>
                    </a:lnTo>
                    <a:lnTo>
                      <a:pt x="10" y="35"/>
                    </a:lnTo>
                    <a:lnTo>
                      <a:pt x="12" y="39"/>
                    </a:lnTo>
                    <a:lnTo>
                      <a:pt x="7" y="42"/>
                    </a:lnTo>
                    <a:lnTo>
                      <a:pt x="3" y="44"/>
                    </a:lnTo>
                    <a:lnTo>
                      <a:pt x="1" y="47"/>
                    </a:lnTo>
                    <a:lnTo>
                      <a:pt x="1" y="51"/>
                    </a:lnTo>
                    <a:lnTo>
                      <a:pt x="3" y="54"/>
                    </a:lnTo>
                    <a:lnTo>
                      <a:pt x="3" y="58"/>
                    </a:lnTo>
                    <a:lnTo>
                      <a:pt x="3" y="63"/>
                    </a:lnTo>
                    <a:lnTo>
                      <a:pt x="1" y="66"/>
                    </a:lnTo>
                    <a:lnTo>
                      <a:pt x="0" y="66"/>
                    </a:lnTo>
                    <a:lnTo>
                      <a:pt x="1" y="70"/>
                    </a:lnTo>
                    <a:lnTo>
                      <a:pt x="7" y="72"/>
                    </a:lnTo>
                    <a:lnTo>
                      <a:pt x="10" y="75"/>
                    </a:lnTo>
                    <a:lnTo>
                      <a:pt x="12" y="75"/>
                    </a:lnTo>
                    <a:lnTo>
                      <a:pt x="14" y="75"/>
                    </a:lnTo>
                    <a:lnTo>
                      <a:pt x="15" y="72"/>
                    </a:lnTo>
                    <a:lnTo>
                      <a:pt x="15" y="70"/>
                    </a:lnTo>
                    <a:lnTo>
                      <a:pt x="19" y="66"/>
                    </a:lnTo>
                    <a:lnTo>
                      <a:pt x="19" y="70"/>
                    </a:lnTo>
                    <a:lnTo>
                      <a:pt x="19" y="72"/>
                    </a:lnTo>
                    <a:lnTo>
                      <a:pt x="19" y="72"/>
                    </a:lnTo>
                    <a:lnTo>
                      <a:pt x="19" y="66"/>
                    </a:lnTo>
                    <a:lnTo>
                      <a:pt x="20" y="66"/>
                    </a:lnTo>
                    <a:lnTo>
                      <a:pt x="20" y="72"/>
                    </a:lnTo>
                    <a:lnTo>
                      <a:pt x="20" y="77"/>
                    </a:lnTo>
                    <a:lnTo>
                      <a:pt x="20" y="80"/>
                    </a:lnTo>
                    <a:lnTo>
                      <a:pt x="19" y="84"/>
                    </a:lnTo>
                    <a:lnTo>
                      <a:pt x="15" y="89"/>
                    </a:lnTo>
                    <a:lnTo>
                      <a:pt x="15" y="89"/>
                    </a:lnTo>
                    <a:lnTo>
                      <a:pt x="19" y="94"/>
                    </a:lnTo>
                    <a:lnTo>
                      <a:pt x="15" y="96"/>
                    </a:lnTo>
                    <a:lnTo>
                      <a:pt x="12" y="99"/>
                    </a:lnTo>
                    <a:lnTo>
                      <a:pt x="14" y="103"/>
                    </a:lnTo>
                    <a:lnTo>
                      <a:pt x="15" y="103"/>
                    </a:lnTo>
                    <a:lnTo>
                      <a:pt x="19" y="99"/>
                    </a:lnTo>
                    <a:lnTo>
                      <a:pt x="20" y="105"/>
                    </a:lnTo>
                    <a:lnTo>
                      <a:pt x="26" y="105"/>
                    </a:lnTo>
                    <a:lnTo>
                      <a:pt x="29" y="106"/>
                    </a:lnTo>
                    <a:lnTo>
                      <a:pt x="34" y="112"/>
                    </a:lnTo>
                    <a:lnTo>
                      <a:pt x="36" y="112"/>
                    </a:lnTo>
                    <a:lnTo>
                      <a:pt x="40" y="108"/>
                    </a:lnTo>
                    <a:lnTo>
                      <a:pt x="52" y="84"/>
                    </a:lnTo>
                    <a:lnTo>
                      <a:pt x="55" y="79"/>
                    </a:lnTo>
                    <a:lnTo>
                      <a:pt x="74" y="75"/>
                    </a:lnTo>
                    <a:lnTo>
                      <a:pt x="80" y="66"/>
                    </a:lnTo>
                    <a:lnTo>
                      <a:pt x="92" y="58"/>
                    </a:lnTo>
                    <a:lnTo>
                      <a:pt x="97" y="47"/>
                    </a:lnTo>
                    <a:lnTo>
                      <a:pt x="100" y="47"/>
                    </a:lnTo>
                    <a:lnTo>
                      <a:pt x="102" y="44"/>
                    </a:lnTo>
                    <a:lnTo>
                      <a:pt x="102" y="42"/>
                    </a:lnTo>
                    <a:lnTo>
                      <a:pt x="102" y="39"/>
                    </a:lnTo>
                    <a:lnTo>
                      <a:pt x="99" y="30"/>
                    </a:lnTo>
                    <a:lnTo>
                      <a:pt x="99" y="28"/>
                    </a:lnTo>
                    <a:lnTo>
                      <a:pt x="97" y="26"/>
                    </a:lnTo>
                    <a:lnTo>
                      <a:pt x="97" y="26"/>
                    </a:lnTo>
                    <a:lnTo>
                      <a:pt x="97" y="26"/>
                    </a:lnTo>
                    <a:lnTo>
                      <a:pt x="97" y="26"/>
                    </a:lnTo>
                    <a:lnTo>
                      <a:pt x="97" y="26"/>
                    </a:lnTo>
                    <a:close/>
                    <a:moveTo>
                      <a:pt x="14" y="84"/>
                    </a:moveTo>
                    <a:lnTo>
                      <a:pt x="12" y="80"/>
                    </a:lnTo>
                    <a:lnTo>
                      <a:pt x="15" y="77"/>
                    </a:lnTo>
                    <a:lnTo>
                      <a:pt x="15" y="75"/>
                    </a:lnTo>
                    <a:lnTo>
                      <a:pt x="19" y="75"/>
                    </a:lnTo>
                    <a:lnTo>
                      <a:pt x="15" y="77"/>
                    </a:lnTo>
                    <a:lnTo>
                      <a:pt x="15" y="80"/>
                    </a:lnTo>
                    <a:lnTo>
                      <a:pt x="15" y="84"/>
                    </a:lnTo>
                    <a:lnTo>
                      <a:pt x="14" y="84"/>
                    </a:lnTo>
                    <a:lnTo>
                      <a:pt x="14" y="84"/>
                    </a:lnTo>
                    <a:lnTo>
                      <a:pt x="14" y="84"/>
                    </a:lnTo>
                    <a:lnTo>
                      <a:pt x="14" y="8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89" name="Freeform 176">
                <a:extLst>
                  <a:ext uri="{FF2B5EF4-FFF2-40B4-BE49-F238E27FC236}">
                    <a16:creationId xmlns:a16="http://schemas.microsoft.com/office/drawing/2014/main" id="{B7CBF9AD-6DC6-32FA-38FB-2850A98310A4}"/>
                  </a:ext>
                </a:extLst>
              </p:cNvPr>
              <p:cNvSpPr>
                <a:spLocks/>
              </p:cNvSpPr>
              <p:nvPr/>
            </p:nvSpPr>
            <p:spPr bwMode="auto">
              <a:xfrm>
                <a:off x="2274875" y="4267198"/>
                <a:ext cx="350836" cy="519113"/>
              </a:xfrm>
              <a:custGeom>
                <a:avLst/>
                <a:gdLst/>
                <a:ahLst/>
                <a:cxnLst>
                  <a:cxn ang="0">
                    <a:pos x="202" y="191"/>
                  </a:cxn>
                  <a:cxn ang="0">
                    <a:pos x="188" y="191"/>
                  </a:cxn>
                  <a:cxn ang="0">
                    <a:pos x="190" y="170"/>
                  </a:cxn>
                  <a:cxn ang="0">
                    <a:pos x="174" y="174"/>
                  </a:cxn>
                  <a:cxn ang="0">
                    <a:pos x="153" y="163"/>
                  </a:cxn>
                  <a:cxn ang="0">
                    <a:pos x="134" y="144"/>
                  </a:cxn>
                  <a:cxn ang="0">
                    <a:pos x="131" y="132"/>
                  </a:cxn>
                  <a:cxn ang="0">
                    <a:pos x="132" y="120"/>
                  </a:cxn>
                  <a:cxn ang="0">
                    <a:pos x="139" y="111"/>
                  </a:cxn>
                  <a:cxn ang="0">
                    <a:pos x="143" y="95"/>
                  </a:cxn>
                  <a:cxn ang="0">
                    <a:pos x="155" y="83"/>
                  </a:cxn>
                  <a:cxn ang="0">
                    <a:pos x="179" y="76"/>
                  </a:cxn>
                  <a:cxn ang="0">
                    <a:pos x="186" y="73"/>
                  </a:cxn>
                  <a:cxn ang="0">
                    <a:pos x="193" y="73"/>
                  </a:cxn>
                  <a:cxn ang="0">
                    <a:pos x="183" y="67"/>
                  </a:cxn>
                  <a:cxn ang="0">
                    <a:pos x="190" y="45"/>
                  </a:cxn>
                  <a:cxn ang="0">
                    <a:pos x="181" y="40"/>
                  </a:cxn>
                  <a:cxn ang="0">
                    <a:pos x="162" y="38"/>
                  </a:cxn>
                  <a:cxn ang="0">
                    <a:pos x="148" y="41"/>
                  </a:cxn>
                  <a:cxn ang="0">
                    <a:pos x="143" y="38"/>
                  </a:cxn>
                  <a:cxn ang="0">
                    <a:pos x="138" y="26"/>
                  </a:cxn>
                  <a:cxn ang="0">
                    <a:pos x="120" y="14"/>
                  </a:cxn>
                  <a:cxn ang="0">
                    <a:pos x="112" y="3"/>
                  </a:cxn>
                  <a:cxn ang="0">
                    <a:pos x="103" y="1"/>
                  </a:cxn>
                  <a:cxn ang="0">
                    <a:pos x="106" y="17"/>
                  </a:cxn>
                  <a:cxn ang="0">
                    <a:pos x="86" y="41"/>
                  </a:cxn>
                  <a:cxn ang="0">
                    <a:pos x="44" y="81"/>
                  </a:cxn>
                  <a:cxn ang="0">
                    <a:pos x="32" y="76"/>
                  </a:cxn>
                  <a:cxn ang="0">
                    <a:pos x="20" y="76"/>
                  </a:cxn>
                  <a:cxn ang="0">
                    <a:pos x="21" y="62"/>
                  </a:cxn>
                  <a:cxn ang="0">
                    <a:pos x="9" y="67"/>
                  </a:cxn>
                  <a:cxn ang="0">
                    <a:pos x="0" y="83"/>
                  </a:cxn>
                  <a:cxn ang="0">
                    <a:pos x="2" y="92"/>
                  </a:cxn>
                  <a:cxn ang="0">
                    <a:pos x="6" y="104"/>
                  </a:cxn>
                  <a:cxn ang="0">
                    <a:pos x="7" y="111"/>
                  </a:cxn>
                  <a:cxn ang="0">
                    <a:pos x="28" y="121"/>
                  </a:cxn>
                  <a:cxn ang="0">
                    <a:pos x="35" y="137"/>
                  </a:cxn>
                  <a:cxn ang="0">
                    <a:pos x="47" y="154"/>
                  </a:cxn>
                  <a:cxn ang="0">
                    <a:pos x="56" y="170"/>
                  </a:cxn>
                  <a:cxn ang="0">
                    <a:pos x="65" y="191"/>
                  </a:cxn>
                  <a:cxn ang="0">
                    <a:pos x="66" y="198"/>
                  </a:cxn>
                  <a:cxn ang="0">
                    <a:pos x="77" y="214"/>
                  </a:cxn>
                  <a:cxn ang="0">
                    <a:pos x="89" y="231"/>
                  </a:cxn>
                  <a:cxn ang="0">
                    <a:pos x="93" y="241"/>
                  </a:cxn>
                  <a:cxn ang="0">
                    <a:pos x="94" y="250"/>
                  </a:cxn>
                  <a:cxn ang="0">
                    <a:pos x="101" y="259"/>
                  </a:cxn>
                  <a:cxn ang="0">
                    <a:pos x="113" y="267"/>
                  </a:cxn>
                  <a:cxn ang="0">
                    <a:pos x="122" y="273"/>
                  </a:cxn>
                  <a:cxn ang="0">
                    <a:pos x="132" y="281"/>
                  </a:cxn>
                  <a:cxn ang="0">
                    <a:pos x="143" y="288"/>
                  </a:cxn>
                  <a:cxn ang="0">
                    <a:pos x="157" y="294"/>
                  </a:cxn>
                  <a:cxn ang="0">
                    <a:pos x="167" y="300"/>
                  </a:cxn>
                  <a:cxn ang="0">
                    <a:pos x="176" y="309"/>
                  </a:cxn>
                  <a:cxn ang="0">
                    <a:pos x="185" y="316"/>
                  </a:cxn>
                  <a:cxn ang="0">
                    <a:pos x="197" y="327"/>
                  </a:cxn>
                  <a:cxn ang="0">
                    <a:pos x="211" y="320"/>
                  </a:cxn>
                  <a:cxn ang="0">
                    <a:pos x="212" y="309"/>
                  </a:cxn>
                  <a:cxn ang="0">
                    <a:pos x="211" y="306"/>
                  </a:cxn>
                  <a:cxn ang="0">
                    <a:pos x="221" y="288"/>
                  </a:cxn>
                  <a:cxn ang="0">
                    <a:pos x="216" y="267"/>
                  </a:cxn>
                  <a:cxn ang="0">
                    <a:pos x="216" y="245"/>
                  </a:cxn>
                  <a:cxn ang="0">
                    <a:pos x="221" y="219"/>
                  </a:cxn>
                  <a:cxn ang="0">
                    <a:pos x="205" y="194"/>
                  </a:cxn>
                </a:cxnLst>
                <a:rect l="0" t="0" r="r" b="b"/>
                <a:pathLst>
                  <a:path w="221" h="327">
                    <a:moveTo>
                      <a:pt x="205" y="194"/>
                    </a:moveTo>
                    <a:lnTo>
                      <a:pt x="204" y="191"/>
                    </a:lnTo>
                    <a:lnTo>
                      <a:pt x="202" y="191"/>
                    </a:lnTo>
                    <a:lnTo>
                      <a:pt x="202" y="191"/>
                    </a:lnTo>
                    <a:lnTo>
                      <a:pt x="197" y="191"/>
                    </a:lnTo>
                    <a:lnTo>
                      <a:pt x="193" y="194"/>
                    </a:lnTo>
                    <a:lnTo>
                      <a:pt x="192" y="194"/>
                    </a:lnTo>
                    <a:lnTo>
                      <a:pt x="188" y="191"/>
                    </a:lnTo>
                    <a:lnTo>
                      <a:pt x="188" y="186"/>
                    </a:lnTo>
                    <a:lnTo>
                      <a:pt x="188" y="177"/>
                    </a:lnTo>
                    <a:lnTo>
                      <a:pt x="188" y="172"/>
                    </a:lnTo>
                    <a:lnTo>
                      <a:pt x="190" y="170"/>
                    </a:lnTo>
                    <a:lnTo>
                      <a:pt x="190" y="167"/>
                    </a:lnTo>
                    <a:lnTo>
                      <a:pt x="188" y="163"/>
                    </a:lnTo>
                    <a:lnTo>
                      <a:pt x="181" y="167"/>
                    </a:lnTo>
                    <a:lnTo>
                      <a:pt x="174" y="174"/>
                    </a:lnTo>
                    <a:lnTo>
                      <a:pt x="167" y="174"/>
                    </a:lnTo>
                    <a:lnTo>
                      <a:pt x="159" y="174"/>
                    </a:lnTo>
                    <a:lnTo>
                      <a:pt x="157" y="168"/>
                    </a:lnTo>
                    <a:lnTo>
                      <a:pt x="153" y="163"/>
                    </a:lnTo>
                    <a:lnTo>
                      <a:pt x="148" y="163"/>
                    </a:lnTo>
                    <a:lnTo>
                      <a:pt x="139" y="163"/>
                    </a:lnTo>
                    <a:lnTo>
                      <a:pt x="143" y="158"/>
                    </a:lnTo>
                    <a:lnTo>
                      <a:pt x="134" y="144"/>
                    </a:lnTo>
                    <a:lnTo>
                      <a:pt x="129" y="139"/>
                    </a:lnTo>
                    <a:lnTo>
                      <a:pt x="131" y="137"/>
                    </a:lnTo>
                    <a:lnTo>
                      <a:pt x="129" y="135"/>
                    </a:lnTo>
                    <a:lnTo>
                      <a:pt x="131" y="132"/>
                    </a:lnTo>
                    <a:lnTo>
                      <a:pt x="131" y="127"/>
                    </a:lnTo>
                    <a:lnTo>
                      <a:pt x="129" y="125"/>
                    </a:lnTo>
                    <a:lnTo>
                      <a:pt x="132" y="123"/>
                    </a:lnTo>
                    <a:lnTo>
                      <a:pt x="132" y="120"/>
                    </a:lnTo>
                    <a:lnTo>
                      <a:pt x="138" y="116"/>
                    </a:lnTo>
                    <a:lnTo>
                      <a:pt x="139" y="116"/>
                    </a:lnTo>
                    <a:lnTo>
                      <a:pt x="143" y="114"/>
                    </a:lnTo>
                    <a:lnTo>
                      <a:pt x="139" y="111"/>
                    </a:lnTo>
                    <a:lnTo>
                      <a:pt x="139" y="104"/>
                    </a:lnTo>
                    <a:lnTo>
                      <a:pt x="143" y="101"/>
                    </a:lnTo>
                    <a:lnTo>
                      <a:pt x="143" y="99"/>
                    </a:lnTo>
                    <a:lnTo>
                      <a:pt x="143" y="95"/>
                    </a:lnTo>
                    <a:lnTo>
                      <a:pt x="143" y="90"/>
                    </a:lnTo>
                    <a:lnTo>
                      <a:pt x="148" y="88"/>
                    </a:lnTo>
                    <a:lnTo>
                      <a:pt x="152" y="87"/>
                    </a:lnTo>
                    <a:lnTo>
                      <a:pt x="155" y="83"/>
                    </a:lnTo>
                    <a:lnTo>
                      <a:pt x="157" y="81"/>
                    </a:lnTo>
                    <a:lnTo>
                      <a:pt x="159" y="80"/>
                    </a:lnTo>
                    <a:lnTo>
                      <a:pt x="169" y="80"/>
                    </a:lnTo>
                    <a:lnTo>
                      <a:pt x="179" y="76"/>
                    </a:lnTo>
                    <a:lnTo>
                      <a:pt x="179" y="73"/>
                    </a:lnTo>
                    <a:lnTo>
                      <a:pt x="181" y="73"/>
                    </a:lnTo>
                    <a:lnTo>
                      <a:pt x="185" y="73"/>
                    </a:lnTo>
                    <a:lnTo>
                      <a:pt x="186" y="73"/>
                    </a:lnTo>
                    <a:lnTo>
                      <a:pt x="192" y="76"/>
                    </a:lnTo>
                    <a:lnTo>
                      <a:pt x="190" y="76"/>
                    </a:lnTo>
                    <a:lnTo>
                      <a:pt x="193" y="76"/>
                    </a:lnTo>
                    <a:lnTo>
                      <a:pt x="193" y="73"/>
                    </a:lnTo>
                    <a:lnTo>
                      <a:pt x="193" y="67"/>
                    </a:lnTo>
                    <a:lnTo>
                      <a:pt x="192" y="66"/>
                    </a:lnTo>
                    <a:lnTo>
                      <a:pt x="188" y="67"/>
                    </a:lnTo>
                    <a:lnTo>
                      <a:pt x="183" y="67"/>
                    </a:lnTo>
                    <a:lnTo>
                      <a:pt x="183" y="66"/>
                    </a:lnTo>
                    <a:lnTo>
                      <a:pt x="193" y="45"/>
                    </a:lnTo>
                    <a:lnTo>
                      <a:pt x="193" y="45"/>
                    </a:lnTo>
                    <a:lnTo>
                      <a:pt x="190" y="45"/>
                    </a:lnTo>
                    <a:lnTo>
                      <a:pt x="188" y="43"/>
                    </a:lnTo>
                    <a:lnTo>
                      <a:pt x="185" y="41"/>
                    </a:lnTo>
                    <a:lnTo>
                      <a:pt x="183" y="41"/>
                    </a:lnTo>
                    <a:lnTo>
                      <a:pt x="181" y="40"/>
                    </a:lnTo>
                    <a:lnTo>
                      <a:pt x="178" y="40"/>
                    </a:lnTo>
                    <a:lnTo>
                      <a:pt x="171" y="41"/>
                    </a:lnTo>
                    <a:lnTo>
                      <a:pt x="169" y="40"/>
                    </a:lnTo>
                    <a:lnTo>
                      <a:pt x="162" y="38"/>
                    </a:lnTo>
                    <a:lnTo>
                      <a:pt x="159" y="41"/>
                    </a:lnTo>
                    <a:lnTo>
                      <a:pt x="157" y="43"/>
                    </a:lnTo>
                    <a:lnTo>
                      <a:pt x="152" y="43"/>
                    </a:lnTo>
                    <a:lnTo>
                      <a:pt x="148" y="41"/>
                    </a:lnTo>
                    <a:lnTo>
                      <a:pt x="146" y="43"/>
                    </a:lnTo>
                    <a:lnTo>
                      <a:pt x="143" y="41"/>
                    </a:lnTo>
                    <a:lnTo>
                      <a:pt x="143" y="40"/>
                    </a:lnTo>
                    <a:lnTo>
                      <a:pt x="143" y="38"/>
                    </a:lnTo>
                    <a:lnTo>
                      <a:pt x="139" y="33"/>
                    </a:lnTo>
                    <a:lnTo>
                      <a:pt x="139" y="31"/>
                    </a:lnTo>
                    <a:lnTo>
                      <a:pt x="138" y="31"/>
                    </a:lnTo>
                    <a:lnTo>
                      <a:pt x="138" y="26"/>
                    </a:lnTo>
                    <a:lnTo>
                      <a:pt x="134" y="21"/>
                    </a:lnTo>
                    <a:lnTo>
                      <a:pt x="126" y="21"/>
                    </a:lnTo>
                    <a:lnTo>
                      <a:pt x="124" y="21"/>
                    </a:lnTo>
                    <a:lnTo>
                      <a:pt x="120" y="14"/>
                    </a:lnTo>
                    <a:lnTo>
                      <a:pt x="120" y="8"/>
                    </a:lnTo>
                    <a:lnTo>
                      <a:pt x="117" y="7"/>
                    </a:lnTo>
                    <a:lnTo>
                      <a:pt x="115" y="3"/>
                    </a:lnTo>
                    <a:lnTo>
                      <a:pt x="112" y="3"/>
                    </a:lnTo>
                    <a:lnTo>
                      <a:pt x="105" y="1"/>
                    </a:lnTo>
                    <a:lnTo>
                      <a:pt x="103" y="0"/>
                    </a:lnTo>
                    <a:lnTo>
                      <a:pt x="101" y="0"/>
                    </a:lnTo>
                    <a:lnTo>
                      <a:pt x="103" y="1"/>
                    </a:lnTo>
                    <a:lnTo>
                      <a:pt x="103" y="3"/>
                    </a:lnTo>
                    <a:lnTo>
                      <a:pt x="106" y="12"/>
                    </a:lnTo>
                    <a:lnTo>
                      <a:pt x="106" y="15"/>
                    </a:lnTo>
                    <a:lnTo>
                      <a:pt x="106" y="17"/>
                    </a:lnTo>
                    <a:lnTo>
                      <a:pt x="105" y="21"/>
                    </a:lnTo>
                    <a:lnTo>
                      <a:pt x="101" y="21"/>
                    </a:lnTo>
                    <a:lnTo>
                      <a:pt x="98" y="31"/>
                    </a:lnTo>
                    <a:lnTo>
                      <a:pt x="86" y="41"/>
                    </a:lnTo>
                    <a:lnTo>
                      <a:pt x="79" y="48"/>
                    </a:lnTo>
                    <a:lnTo>
                      <a:pt x="61" y="52"/>
                    </a:lnTo>
                    <a:lnTo>
                      <a:pt x="58" y="57"/>
                    </a:lnTo>
                    <a:lnTo>
                      <a:pt x="44" y="81"/>
                    </a:lnTo>
                    <a:lnTo>
                      <a:pt x="42" y="85"/>
                    </a:lnTo>
                    <a:lnTo>
                      <a:pt x="40" y="85"/>
                    </a:lnTo>
                    <a:lnTo>
                      <a:pt x="35" y="80"/>
                    </a:lnTo>
                    <a:lnTo>
                      <a:pt x="32" y="76"/>
                    </a:lnTo>
                    <a:lnTo>
                      <a:pt x="26" y="76"/>
                    </a:lnTo>
                    <a:lnTo>
                      <a:pt x="25" y="73"/>
                    </a:lnTo>
                    <a:lnTo>
                      <a:pt x="21" y="76"/>
                    </a:lnTo>
                    <a:lnTo>
                      <a:pt x="20" y="76"/>
                    </a:lnTo>
                    <a:lnTo>
                      <a:pt x="16" y="73"/>
                    </a:lnTo>
                    <a:lnTo>
                      <a:pt x="20" y="67"/>
                    </a:lnTo>
                    <a:lnTo>
                      <a:pt x="25" y="67"/>
                    </a:lnTo>
                    <a:lnTo>
                      <a:pt x="21" y="62"/>
                    </a:lnTo>
                    <a:lnTo>
                      <a:pt x="20" y="62"/>
                    </a:lnTo>
                    <a:lnTo>
                      <a:pt x="20" y="62"/>
                    </a:lnTo>
                    <a:lnTo>
                      <a:pt x="13" y="66"/>
                    </a:lnTo>
                    <a:lnTo>
                      <a:pt x="9" y="67"/>
                    </a:lnTo>
                    <a:lnTo>
                      <a:pt x="4" y="73"/>
                    </a:lnTo>
                    <a:lnTo>
                      <a:pt x="2" y="80"/>
                    </a:lnTo>
                    <a:lnTo>
                      <a:pt x="0" y="81"/>
                    </a:lnTo>
                    <a:lnTo>
                      <a:pt x="0" y="83"/>
                    </a:lnTo>
                    <a:lnTo>
                      <a:pt x="4" y="85"/>
                    </a:lnTo>
                    <a:lnTo>
                      <a:pt x="4" y="88"/>
                    </a:lnTo>
                    <a:lnTo>
                      <a:pt x="2" y="90"/>
                    </a:lnTo>
                    <a:lnTo>
                      <a:pt x="2" y="92"/>
                    </a:lnTo>
                    <a:lnTo>
                      <a:pt x="6" y="95"/>
                    </a:lnTo>
                    <a:lnTo>
                      <a:pt x="7" y="101"/>
                    </a:lnTo>
                    <a:lnTo>
                      <a:pt x="7" y="104"/>
                    </a:lnTo>
                    <a:lnTo>
                      <a:pt x="6" y="104"/>
                    </a:lnTo>
                    <a:lnTo>
                      <a:pt x="2" y="104"/>
                    </a:lnTo>
                    <a:lnTo>
                      <a:pt x="0" y="107"/>
                    </a:lnTo>
                    <a:lnTo>
                      <a:pt x="4" y="109"/>
                    </a:lnTo>
                    <a:lnTo>
                      <a:pt x="7" y="111"/>
                    </a:lnTo>
                    <a:lnTo>
                      <a:pt x="13" y="114"/>
                    </a:lnTo>
                    <a:lnTo>
                      <a:pt x="16" y="116"/>
                    </a:lnTo>
                    <a:lnTo>
                      <a:pt x="25" y="120"/>
                    </a:lnTo>
                    <a:lnTo>
                      <a:pt x="28" y="121"/>
                    </a:lnTo>
                    <a:lnTo>
                      <a:pt x="28" y="125"/>
                    </a:lnTo>
                    <a:lnTo>
                      <a:pt x="32" y="130"/>
                    </a:lnTo>
                    <a:lnTo>
                      <a:pt x="33" y="135"/>
                    </a:lnTo>
                    <a:lnTo>
                      <a:pt x="35" y="137"/>
                    </a:lnTo>
                    <a:lnTo>
                      <a:pt x="42" y="140"/>
                    </a:lnTo>
                    <a:lnTo>
                      <a:pt x="44" y="146"/>
                    </a:lnTo>
                    <a:lnTo>
                      <a:pt x="47" y="151"/>
                    </a:lnTo>
                    <a:lnTo>
                      <a:pt x="47" y="154"/>
                    </a:lnTo>
                    <a:lnTo>
                      <a:pt x="47" y="160"/>
                    </a:lnTo>
                    <a:lnTo>
                      <a:pt x="51" y="163"/>
                    </a:lnTo>
                    <a:lnTo>
                      <a:pt x="53" y="167"/>
                    </a:lnTo>
                    <a:lnTo>
                      <a:pt x="56" y="170"/>
                    </a:lnTo>
                    <a:lnTo>
                      <a:pt x="58" y="175"/>
                    </a:lnTo>
                    <a:lnTo>
                      <a:pt x="56" y="177"/>
                    </a:lnTo>
                    <a:lnTo>
                      <a:pt x="59" y="182"/>
                    </a:lnTo>
                    <a:lnTo>
                      <a:pt x="65" y="191"/>
                    </a:lnTo>
                    <a:lnTo>
                      <a:pt x="66" y="194"/>
                    </a:lnTo>
                    <a:lnTo>
                      <a:pt x="66" y="194"/>
                    </a:lnTo>
                    <a:lnTo>
                      <a:pt x="66" y="198"/>
                    </a:lnTo>
                    <a:lnTo>
                      <a:pt x="66" y="198"/>
                    </a:lnTo>
                    <a:lnTo>
                      <a:pt x="73" y="205"/>
                    </a:lnTo>
                    <a:lnTo>
                      <a:pt x="75" y="207"/>
                    </a:lnTo>
                    <a:lnTo>
                      <a:pt x="75" y="212"/>
                    </a:lnTo>
                    <a:lnTo>
                      <a:pt x="77" y="214"/>
                    </a:lnTo>
                    <a:lnTo>
                      <a:pt x="82" y="217"/>
                    </a:lnTo>
                    <a:lnTo>
                      <a:pt x="82" y="219"/>
                    </a:lnTo>
                    <a:lnTo>
                      <a:pt x="87" y="227"/>
                    </a:lnTo>
                    <a:lnTo>
                      <a:pt x="89" y="231"/>
                    </a:lnTo>
                    <a:lnTo>
                      <a:pt x="94" y="240"/>
                    </a:lnTo>
                    <a:lnTo>
                      <a:pt x="94" y="241"/>
                    </a:lnTo>
                    <a:lnTo>
                      <a:pt x="94" y="245"/>
                    </a:lnTo>
                    <a:lnTo>
                      <a:pt x="93" y="241"/>
                    </a:lnTo>
                    <a:lnTo>
                      <a:pt x="93" y="245"/>
                    </a:lnTo>
                    <a:lnTo>
                      <a:pt x="93" y="247"/>
                    </a:lnTo>
                    <a:lnTo>
                      <a:pt x="93" y="250"/>
                    </a:lnTo>
                    <a:lnTo>
                      <a:pt x="94" y="250"/>
                    </a:lnTo>
                    <a:lnTo>
                      <a:pt x="98" y="250"/>
                    </a:lnTo>
                    <a:lnTo>
                      <a:pt x="98" y="254"/>
                    </a:lnTo>
                    <a:lnTo>
                      <a:pt x="98" y="254"/>
                    </a:lnTo>
                    <a:lnTo>
                      <a:pt x="101" y="259"/>
                    </a:lnTo>
                    <a:lnTo>
                      <a:pt x="106" y="260"/>
                    </a:lnTo>
                    <a:lnTo>
                      <a:pt x="108" y="264"/>
                    </a:lnTo>
                    <a:lnTo>
                      <a:pt x="110" y="267"/>
                    </a:lnTo>
                    <a:lnTo>
                      <a:pt x="113" y="267"/>
                    </a:lnTo>
                    <a:lnTo>
                      <a:pt x="115" y="269"/>
                    </a:lnTo>
                    <a:lnTo>
                      <a:pt x="117" y="273"/>
                    </a:lnTo>
                    <a:lnTo>
                      <a:pt x="117" y="273"/>
                    </a:lnTo>
                    <a:lnTo>
                      <a:pt x="122" y="273"/>
                    </a:lnTo>
                    <a:lnTo>
                      <a:pt x="124" y="271"/>
                    </a:lnTo>
                    <a:lnTo>
                      <a:pt x="124" y="273"/>
                    </a:lnTo>
                    <a:lnTo>
                      <a:pt x="126" y="278"/>
                    </a:lnTo>
                    <a:lnTo>
                      <a:pt x="132" y="281"/>
                    </a:lnTo>
                    <a:lnTo>
                      <a:pt x="134" y="281"/>
                    </a:lnTo>
                    <a:lnTo>
                      <a:pt x="134" y="285"/>
                    </a:lnTo>
                    <a:lnTo>
                      <a:pt x="138" y="287"/>
                    </a:lnTo>
                    <a:lnTo>
                      <a:pt x="143" y="288"/>
                    </a:lnTo>
                    <a:lnTo>
                      <a:pt x="143" y="287"/>
                    </a:lnTo>
                    <a:lnTo>
                      <a:pt x="146" y="288"/>
                    </a:lnTo>
                    <a:lnTo>
                      <a:pt x="152" y="292"/>
                    </a:lnTo>
                    <a:lnTo>
                      <a:pt x="157" y="294"/>
                    </a:lnTo>
                    <a:lnTo>
                      <a:pt x="160" y="295"/>
                    </a:lnTo>
                    <a:lnTo>
                      <a:pt x="162" y="295"/>
                    </a:lnTo>
                    <a:lnTo>
                      <a:pt x="162" y="297"/>
                    </a:lnTo>
                    <a:lnTo>
                      <a:pt x="167" y="300"/>
                    </a:lnTo>
                    <a:lnTo>
                      <a:pt x="171" y="304"/>
                    </a:lnTo>
                    <a:lnTo>
                      <a:pt x="174" y="306"/>
                    </a:lnTo>
                    <a:lnTo>
                      <a:pt x="176" y="306"/>
                    </a:lnTo>
                    <a:lnTo>
                      <a:pt x="176" y="309"/>
                    </a:lnTo>
                    <a:lnTo>
                      <a:pt x="176" y="311"/>
                    </a:lnTo>
                    <a:lnTo>
                      <a:pt x="176" y="313"/>
                    </a:lnTo>
                    <a:lnTo>
                      <a:pt x="181" y="314"/>
                    </a:lnTo>
                    <a:lnTo>
                      <a:pt x="185" y="316"/>
                    </a:lnTo>
                    <a:lnTo>
                      <a:pt x="190" y="321"/>
                    </a:lnTo>
                    <a:lnTo>
                      <a:pt x="193" y="325"/>
                    </a:lnTo>
                    <a:lnTo>
                      <a:pt x="197" y="327"/>
                    </a:lnTo>
                    <a:lnTo>
                      <a:pt x="197" y="327"/>
                    </a:lnTo>
                    <a:lnTo>
                      <a:pt x="202" y="325"/>
                    </a:lnTo>
                    <a:lnTo>
                      <a:pt x="205" y="321"/>
                    </a:lnTo>
                    <a:lnTo>
                      <a:pt x="207" y="323"/>
                    </a:lnTo>
                    <a:lnTo>
                      <a:pt x="211" y="320"/>
                    </a:lnTo>
                    <a:lnTo>
                      <a:pt x="212" y="318"/>
                    </a:lnTo>
                    <a:lnTo>
                      <a:pt x="209" y="314"/>
                    </a:lnTo>
                    <a:lnTo>
                      <a:pt x="211" y="311"/>
                    </a:lnTo>
                    <a:lnTo>
                      <a:pt x="212" y="309"/>
                    </a:lnTo>
                    <a:lnTo>
                      <a:pt x="214" y="309"/>
                    </a:lnTo>
                    <a:lnTo>
                      <a:pt x="214" y="306"/>
                    </a:lnTo>
                    <a:lnTo>
                      <a:pt x="212" y="306"/>
                    </a:lnTo>
                    <a:lnTo>
                      <a:pt x="211" y="306"/>
                    </a:lnTo>
                    <a:lnTo>
                      <a:pt x="212" y="300"/>
                    </a:lnTo>
                    <a:lnTo>
                      <a:pt x="216" y="297"/>
                    </a:lnTo>
                    <a:lnTo>
                      <a:pt x="221" y="292"/>
                    </a:lnTo>
                    <a:lnTo>
                      <a:pt x="221" y="288"/>
                    </a:lnTo>
                    <a:lnTo>
                      <a:pt x="216" y="278"/>
                    </a:lnTo>
                    <a:lnTo>
                      <a:pt x="216" y="273"/>
                    </a:lnTo>
                    <a:lnTo>
                      <a:pt x="216" y="269"/>
                    </a:lnTo>
                    <a:lnTo>
                      <a:pt x="216" y="267"/>
                    </a:lnTo>
                    <a:lnTo>
                      <a:pt x="216" y="264"/>
                    </a:lnTo>
                    <a:lnTo>
                      <a:pt x="216" y="262"/>
                    </a:lnTo>
                    <a:lnTo>
                      <a:pt x="219" y="255"/>
                    </a:lnTo>
                    <a:lnTo>
                      <a:pt x="216" y="245"/>
                    </a:lnTo>
                    <a:lnTo>
                      <a:pt x="216" y="240"/>
                    </a:lnTo>
                    <a:lnTo>
                      <a:pt x="219" y="234"/>
                    </a:lnTo>
                    <a:lnTo>
                      <a:pt x="219" y="222"/>
                    </a:lnTo>
                    <a:lnTo>
                      <a:pt x="221" y="219"/>
                    </a:lnTo>
                    <a:lnTo>
                      <a:pt x="221" y="214"/>
                    </a:lnTo>
                    <a:lnTo>
                      <a:pt x="205" y="194"/>
                    </a:lnTo>
                    <a:lnTo>
                      <a:pt x="205" y="194"/>
                    </a:lnTo>
                    <a:lnTo>
                      <a:pt x="205" y="194"/>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90" name="Freeform 177">
                <a:extLst>
                  <a:ext uri="{FF2B5EF4-FFF2-40B4-BE49-F238E27FC236}">
                    <a16:creationId xmlns:a16="http://schemas.microsoft.com/office/drawing/2014/main" id="{C0303C0E-314C-4B48-C91F-A0737629A13D}"/>
                  </a:ext>
                </a:extLst>
              </p:cNvPr>
              <p:cNvSpPr>
                <a:spLocks/>
              </p:cNvSpPr>
              <p:nvPr/>
            </p:nvSpPr>
            <p:spPr bwMode="auto">
              <a:xfrm>
                <a:off x="2600312" y="4537072"/>
                <a:ext cx="334960" cy="381000"/>
              </a:xfrm>
              <a:custGeom>
                <a:avLst/>
                <a:gdLst/>
                <a:ahLst/>
                <a:cxnLst>
                  <a:cxn ang="0">
                    <a:pos x="202" y="176"/>
                  </a:cxn>
                  <a:cxn ang="0">
                    <a:pos x="200" y="136"/>
                  </a:cxn>
                  <a:cxn ang="0">
                    <a:pos x="192" y="115"/>
                  </a:cxn>
                  <a:cxn ang="0">
                    <a:pos x="155" y="96"/>
                  </a:cxn>
                  <a:cxn ang="0">
                    <a:pos x="157" y="77"/>
                  </a:cxn>
                  <a:cxn ang="0">
                    <a:pos x="139" y="71"/>
                  </a:cxn>
                  <a:cxn ang="0">
                    <a:pos x="131" y="63"/>
                  </a:cxn>
                  <a:cxn ang="0">
                    <a:pos x="115" y="59"/>
                  </a:cxn>
                  <a:cxn ang="0">
                    <a:pos x="99" y="49"/>
                  </a:cxn>
                  <a:cxn ang="0">
                    <a:pos x="87" y="49"/>
                  </a:cxn>
                  <a:cxn ang="0">
                    <a:pos x="77" y="37"/>
                  </a:cxn>
                  <a:cxn ang="0">
                    <a:pos x="72" y="26"/>
                  </a:cxn>
                  <a:cxn ang="0">
                    <a:pos x="70" y="7"/>
                  </a:cxn>
                  <a:cxn ang="0">
                    <a:pos x="65" y="4"/>
                  </a:cxn>
                  <a:cxn ang="0">
                    <a:pos x="53" y="4"/>
                  </a:cxn>
                  <a:cxn ang="0">
                    <a:pos x="37" y="17"/>
                  </a:cxn>
                  <a:cxn ang="0">
                    <a:pos x="23" y="23"/>
                  </a:cxn>
                  <a:cxn ang="0">
                    <a:pos x="11" y="23"/>
                  </a:cxn>
                  <a:cxn ang="0">
                    <a:pos x="14" y="50"/>
                  </a:cxn>
                  <a:cxn ang="0">
                    <a:pos x="11" y="71"/>
                  </a:cxn>
                  <a:cxn ang="0">
                    <a:pos x="11" y="94"/>
                  </a:cxn>
                  <a:cxn ang="0">
                    <a:pos x="11" y="101"/>
                  </a:cxn>
                  <a:cxn ang="0">
                    <a:pos x="14" y="120"/>
                  </a:cxn>
                  <a:cxn ang="0">
                    <a:pos x="7" y="132"/>
                  </a:cxn>
                  <a:cxn ang="0">
                    <a:pos x="9" y="137"/>
                  </a:cxn>
                  <a:cxn ang="0">
                    <a:pos x="11" y="144"/>
                  </a:cxn>
                  <a:cxn ang="0">
                    <a:pos x="14" y="153"/>
                  </a:cxn>
                  <a:cxn ang="0">
                    <a:pos x="16" y="164"/>
                  </a:cxn>
                  <a:cxn ang="0">
                    <a:pos x="28" y="177"/>
                  </a:cxn>
                  <a:cxn ang="0">
                    <a:pos x="23" y="193"/>
                  </a:cxn>
                  <a:cxn ang="0">
                    <a:pos x="46" y="240"/>
                  </a:cxn>
                  <a:cxn ang="0">
                    <a:pos x="54" y="237"/>
                  </a:cxn>
                  <a:cxn ang="0">
                    <a:pos x="60" y="228"/>
                  </a:cxn>
                  <a:cxn ang="0">
                    <a:pos x="75" y="223"/>
                  </a:cxn>
                  <a:cxn ang="0">
                    <a:pos x="86" y="223"/>
                  </a:cxn>
                  <a:cxn ang="0">
                    <a:pos x="96" y="226"/>
                  </a:cxn>
                  <a:cxn ang="0">
                    <a:pos x="101" y="235"/>
                  </a:cxn>
                  <a:cxn ang="0">
                    <a:pos x="101" y="224"/>
                  </a:cxn>
                  <a:cxn ang="0">
                    <a:pos x="124" y="219"/>
                  </a:cxn>
                  <a:cxn ang="0">
                    <a:pos x="133" y="209"/>
                  </a:cxn>
                  <a:cxn ang="0">
                    <a:pos x="131" y="197"/>
                  </a:cxn>
                  <a:cxn ang="0">
                    <a:pos x="138" y="177"/>
                  </a:cxn>
                  <a:cxn ang="0">
                    <a:pos x="185" y="170"/>
                  </a:cxn>
                  <a:cxn ang="0">
                    <a:pos x="200" y="183"/>
                  </a:cxn>
                </a:cxnLst>
                <a:rect l="0" t="0" r="r" b="b"/>
                <a:pathLst>
                  <a:path w="211" h="240">
                    <a:moveTo>
                      <a:pt x="200" y="183"/>
                    </a:moveTo>
                    <a:lnTo>
                      <a:pt x="202" y="177"/>
                    </a:lnTo>
                    <a:lnTo>
                      <a:pt x="202" y="176"/>
                    </a:lnTo>
                    <a:lnTo>
                      <a:pt x="211" y="158"/>
                    </a:lnTo>
                    <a:lnTo>
                      <a:pt x="211" y="151"/>
                    </a:lnTo>
                    <a:lnTo>
                      <a:pt x="200" y="136"/>
                    </a:lnTo>
                    <a:lnTo>
                      <a:pt x="192" y="132"/>
                    </a:lnTo>
                    <a:lnTo>
                      <a:pt x="192" y="127"/>
                    </a:lnTo>
                    <a:lnTo>
                      <a:pt x="192" y="115"/>
                    </a:lnTo>
                    <a:lnTo>
                      <a:pt x="162" y="115"/>
                    </a:lnTo>
                    <a:lnTo>
                      <a:pt x="162" y="108"/>
                    </a:lnTo>
                    <a:lnTo>
                      <a:pt x="155" y="96"/>
                    </a:lnTo>
                    <a:lnTo>
                      <a:pt x="157" y="92"/>
                    </a:lnTo>
                    <a:lnTo>
                      <a:pt x="157" y="85"/>
                    </a:lnTo>
                    <a:lnTo>
                      <a:pt x="157" y="77"/>
                    </a:lnTo>
                    <a:lnTo>
                      <a:pt x="155" y="73"/>
                    </a:lnTo>
                    <a:lnTo>
                      <a:pt x="150" y="71"/>
                    </a:lnTo>
                    <a:lnTo>
                      <a:pt x="139" y="71"/>
                    </a:lnTo>
                    <a:lnTo>
                      <a:pt x="134" y="70"/>
                    </a:lnTo>
                    <a:lnTo>
                      <a:pt x="131" y="68"/>
                    </a:lnTo>
                    <a:lnTo>
                      <a:pt x="131" y="63"/>
                    </a:lnTo>
                    <a:lnTo>
                      <a:pt x="127" y="61"/>
                    </a:lnTo>
                    <a:lnTo>
                      <a:pt x="119" y="59"/>
                    </a:lnTo>
                    <a:lnTo>
                      <a:pt x="115" y="59"/>
                    </a:lnTo>
                    <a:lnTo>
                      <a:pt x="110" y="54"/>
                    </a:lnTo>
                    <a:lnTo>
                      <a:pt x="105" y="54"/>
                    </a:lnTo>
                    <a:lnTo>
                      <a:pt x="99" y="49"/>
                    </a:lnTo>
                    <a:lnTo>
                      <a:pt x="93" y="50"/>
                    </a:lnTo>
                    <a:lnTo>
                      <a:pt x="91" y="50"/>
                    </a:lnTo>
                    <a:lnTo>
                      <a:pt x="87" y="49"/>
                    </a:lnTo>
                    <a:lnTo>
                      <a:pt x="82" y="45"/>
                    </a:lnTo>
                    <a:lnTo>
                      <a:pt x="79" y="44"/>
                    </a:lnTo>
                    <a:lnTo>
                      <a:pt x="77" y="37"/>
                    </a:lnTo>
                    <a:lnTo>
                      <a:pt x="73" y="35"/>
                    </a:lnTo>
                    <a:lnTo>
                      <a:pt x="70" y="28"/>
                    </a:lnTo>
                    <a:lnTo>
                      <a:pt x="72" y="26"/>
                    </a:lnTo>
                    <a:lnTo>
                      <a:pt x="70" y="17"/>
                    </a:lnTo>
                    <a:lnTo>
                      <a:pt x="72" y="12"/>
                    </a:lnTo>
                    <a:lnTo>
                      <a:pt x="70" y="7"/>
                    </a:lnTo>
                    <a:lnTo>
                      <a:pt x="70" y="4"/>
                    </a:lnTo>
                    <a:lnTo>
                      <a:pt x="68" y="0"/>
                    </a:lnTo>
                    <a:lnTo>
                      <a:pt x="65" y="4"/>
                    </a:lnTo>
                    <a:lnTo>
                      <a:pt x="61" y="0"/>
                    </a:lnTo>
                    <a:lnTo>
                      <a:pt x="56" y="0"/>
                    </a:lnTo>
                    <a:lnTo>
                      <a:pt x="53" y="4"/>
                    </a:lnTo>
                    <a:lnTo>
                      <a:pt x="47" y="4"/>
                    </a:lnTo>
                    <a:lnTo>
                      <a:pt x="39" y="10"/>
                    </a:lnTo>
                    <a:lnTo>
                      <a:pt x="37" y="17"/>
                    </a:lnTo>
                    <a:lnTo>
                      <a:pt x="32" y="19"/>
                    </a:lnTo>
                    <a:lnTo>
                      <a:pt x="27" y="19"/>
                    </a:lnTo>
                    <a:lnTo>
                      <a:pt x="23" y="23"/>
                    </a:lnTo>
                    <a:lnTo>
                      <a:pt x="20" y="23"/>
                    </a:lnTo>
                    <a:lnTo>
                      <a:pt x="14" y="26"/>
                    </a:lnTo>
                    <a:lnTo>
                      <a:pt x="11" y="23"/>
                    </a:lnTo>
                    <a:lnTo>
                      <a:pt x="0" y="26"/>
                    </a:lnTo>
                    <a:lnTo>
                      <a:pt x="14" y="45"/>
                    </a:lnTo>
                    <a:lnTo>
                      <a:pt x="14" y="50"/>
                    </a:lnTo>
                    <a:lnTo>
                      <a:pt x="14" y="54"/>
                    </a:lnTo>
                    <a:lnTo>
                      <a:pt x="14" y="66"/>
                    </a:lnTo>
                    <a:lnTo>
                      <a:pt x="11" y="71"/>
                    </a:lnTo>
                    <a:lnTo>
                      <a:pt x="11" y="77"/>
                    </a:lnTo>
                    <a:lnTo>
                      <a:pt x="14" y="87"/>
                    </a:lnTo>
                    <a:lnTo>
                      <a:pt x="11" y="94"/>
                    </a:lnTo>
                    <a:lnTo>
                      <a:pt x="11" y="96"/>
                    </a:lnTo>
                    <a:lnTo>
                      <a:pt x="11" y="99"/>
                    </a:lnTo>
                    <a:lnTo>
                      <a:pt x="11" y="101"/>
                    </a:lnTo>
                    <a:lnTo>
                      <a:pt x="11" y="104"/>
                    </a:lnTo>
                    <a:lnTo>
                      <a:pt x="11" y="108"/>
                    </a:lnTo>
                    <a:lnTo>
                      <a:pt x="14" y="120"/>
                    </a:lnTo>
                    <a:lnTo>
                      <a:pt x="14" y="124"/>
                    </a:lnTo>
                    <a:lnTo>
                      <a:pt x="11" y="127"/>
                    </a:lnTo>
                    <a:lnTo>
                      <a:pt x="7" y="132"/>
                    </a:lnTo>
                    <a:lnTo>
                      <a:pt x="6" y="136"/>
                    </a:lnTo>
                    <a:lnTo>
                      <a:pt x="7" y="137"/>
                    </a:lnTo>
                    <a:lnTo>
                      <a:pt x="9" y="137"/>
                    </a:lnTo>
                    <a:lnTo>
                      <a:pt x="9" y="141"/>
                    </a:lnTo>
                    <a:lnTo>
                      <a:pt x="11" y="141"/>
                    </a:lnTo>
                    <a:lnTo>
                      <a:pt x="11" y="144"/>
                    </a:lnTo>
                    <a:lnTo>
                      <a:pt x="14" y="148"/>
                    </a:lnTo>
                    <a:lnTo>
                      <a:pt x="14" y="150"/>
                    </a:lnTo>
                    <a:lnTo>
                      <a:pt x="14" y="153"/>
                    </a:lnTo>
                    <a:lnTo>
                      <a:pt x="14" y="155"/>
                    </a:lnTo>
                    <a:lnTo>
                      <a:pt x="14" y="158"/>
                    </a:lnTo>
                    <a:lnTo>
                      <a:pt x="16" y="164"/>
                    </a:lnTo>
                    <a:lnTo>
                      <a:pt x="18" y="167"/>
                    </a:lnTo>
                    <a:lnTo>
                      <a:pt x="27" y="174"/>
                    </a:lnTo>
                    <a:lnTo>
                      <a:pt x="28" y="177"/>
                    </a:lnTo>
                    <a:lnTo>
                      <a:pt x="25" y="183"/>
                    </a:lnTo>
                    <a:lnTo>
                      <a:pt x="27" y="186"/>
                    </a:lnTo>
                    <a:lnTo>
                      <a:pt x="23" y="193"/>
                    </a:lnTo>
                    <a:lnTo>
                      <a:pt x="25" y="198"/>
                    </a:lnTo>
                    <a:lnTo>
                      <a:pt x="33" y="205"/>
                    </a:lnTo>
                    <a:lnTo>
                      <a:pt x="46" y="240"/>
                    </a:lnTo>
                    <a:lnTo>
                      <a:pt x="51" y="240"/>
                    </a:lnTo>
                    <a:lnTo>
                      <a:pt x="53" y="237"/>
                    </a:lnTo>
                    <a:lnTo>
                      <a:pt x="54" y="237"/>
                    </a:lnTo>
                    <a:lnTo>
                      <a:pt x="54" y="237"/>
                    </a:lnTo>
                    <a:lnTo>
                      <a:pt x="56" y="235"/>
                    </a:lnTo>
                    <a:lnTo>
                      <a:pt x="60" y="228"/>
                    </a:lnTo>
                    <a:lnTo>
                      <a:pt x="65" y="221"/>
                    </a:lnTo>
                    <a:lnTo>
                      <a:pt x="70" y="219"/>
                    </a:lnTo>
                    <a:lnTo>
                      <a:pt x="75" y="223"/>
                    </a:lnTo>
                    <a:lnTo>
                      <a:pt x="79" y="223"/>
                    </a:lnTo>
                    <a:lnTo>
                      <a:pt x="82" y="221"/>
                    </a:lnTo>
                    <a:lnTo>
                      <a:pt x="86" y="223"/>
                    </a:lnTo>
                    <a:lnTo>
                      <a:pt x="93" y="221"/>
                    </a:lnTo>
                    <a:lnTo>
                      <a:pt x="96" y="221"/>
                    </a:lnTo>
                    <a:lnTo>
                      <a:pt x="96" y="226"/>
                    </a:lnTo>
                    <a:lnTo>
                      <a:pt x="99" y="235"/>
                    </a:lnTo>
                    <a:lnTo>
                      <a:pt x="99" y="237"/>
                    </a:lnTo>
                    <a:lnTo>
                      <a:pt x="101" y="235"/>
                    </a:lnTo>
                    <a:lnTo>
                      <a:pt x="101" y="231"/>
                    </a:lnTo>
                    <a:lnTo>
                      <a:pt x="101" y="228"/>
                    </a:lnTo>
                    <a:lnTo>
                      <a:pt x="101" y="224"/>
                    </a:lnTo>
                    <a:lnTo>
                      <a:pt x="105" y="219"/>
                    </a:lnTo>
                    <a:lnTo>
                      <a:pt x="115" y="219"/>
                    </a:lnTo>
                    <a:lnTo>
                      <a:pt x="124" y="219"/>
                    </a:lnTo>
                    <a:lnTo>
                      <a:pt x="127" y="223"/>
                    </a:lnTo>
                    <a:lnTo>
                      <a:pt x="127" y="217"/>
                    </a:lnTo>
                    <a:lnTo>
                      <a:pt x="133" y="209"/>
                    </a:lnTo>
                    <a:lnTo>
                      <a:pt x="133" y="203"/>
                    </a:lnTo>
                    <a:lnTo>
                      <a:pt x="133" y="198"/>
                    </a:lnTo>
                    <a:lnTo>
                      <a:pt x="131" y="197"/>
                    </a:lnTo>
                    <a:lnTo>
                      <a:pt x="136" y="190"/>
                    </a:lnTo>
                    <a:lnTo>
                      <a:pt x="138" y="183"/>
                    </a:lnTo>
                    <a:lnTo>
                      <a:pt x="138" y="177"/>
                    </a:lnTo>
                    <a:lnTo>
                      <a:pt x="143" y="177"/>
                    </a:lnTo>
                    <a:lnTo>
                      <a:pt x="166" y="170"/>
                    </a:lnTo>
                    <a:lnTo>
                      <a:pt x="185" y="170"/>
                    </a:lnTo>
                    <a:lnTo>
                      <a:pt x="195" y="177"/>
                    </a:lnTo>
                    <a:lnTo>
                      <a:pt x="199" y="177"/>
                    </a:lnTo>
                    <a:lnTo>
                      <a:pt x="200" y="183"/>
                    </a:lnTo>
                    <a:lnTo>
                      <a:pt x="200" y="183"/>
                    </a:lnTo>
                    <a:lnTo>
                      <a:pt x="200" y="18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91" name="Freeform 178">
                <a:extLst>
                  <a:ext uri="{FF2B5EF4-FFF2-40B4-BE49-F238E27FC236}">
                    <a16:creationId xmlns:a16="http://schemas.microsoft.com/office/drawing/2014/main" id="{7645731E-201C-D8E5-1341-318C8E8E8C08}"/>
                  </a:ext>
                </a:extLst>
              </p:cNvPr>
              <p:cNvSpPr>
                <a:spLocks/>
              </p:cNvSpPr>
              <p:nvPr/>
            </p:nvSpPr>
            <p:spPr bwMode="auto">
              <a:xfrm>
                <a:off x="2801922" y="4806946"/>
                <a:ext cx="231775" cy="241299"/>
              </a:xfrm>
              <a:custGeom>
                <a:avLst/>
                <a:gdLst/>
                <a:ahLst/>
                <a:cxnLst>
                  <a:cxn ang="0">
                    <a:pos x="2" y="47"/>
                  </a:cxn>
                  <a:cxn ang="0">
                    <a:pos x="6" y="33"/>
                  </a:cxn>
                  <a:cxn ang="0">
                    <a:pos x="6" y="27"/>
                  </a:cxn>
                  <a:cxn ang="0">
                    <a:pos x="11" y="13"/>
                  </a:cxn>
                  <a:cxn ang="0">
                    <a:pos x="16" y="7"/>
                  </a:cxn>
                  <a:cxn ang="0">
                    <a:pos x="59" y="0"/>
                  </a:cxn>
                  <a:cxn ang="0">
                    <a:pos x="73" y="9"/>
                  </a:cxn>
                  <a:cxn ang="0">
                    <a:pos x="75" y="16"/>
                  </a:cxn>
                  <a:cxn ang="0">
                    <a:pos x="78" y="25"/>
                  </a:cxn>
                  <a:cxn ang="0">
                    <a:pos x="82" y="42"/>
                  </a:cxn>
                  <a:cxn ang="0">
                    <a:pos x="82" y="47"/>
                  </a:cxn>
                  <a:cxn ang="0">
                    <a:pos x="87" y="51"/>
                  </a:cxn>
                  <a:cxn ang="0">
                    <a:pos x="99" y="53"/>
                  </a:cxn>
                  <a:cxn ang="0">
                    <a:pos x="112" y="51"/>
                  </a:cxn>
                  <a:cxn ang="0">
                    <a:pos x="118" y="54"/>
                  </a:cxn>
                  <a:cxn ang="0">
                    <a:pos x="125" y="77"/>
                  </a:cxn>
                  <a:cxn ang="0">
                    <a:pos x="129" y="84"/>
                  </a:cxn>
                  <a:cxn ang="0">
                    <a:pos x="141" y="82"/>
                  </a:cxn>
                  <a:cxn ang="0">
                    <a:pos x="146" y="84"/>
                  </a:cxn>
                  <a:cxn ang="0">
                    <a:pos x="145" y="105"/>
                  </a:cxn>
                  <a:cxn ang="0">
                    <a:pos x="143" y="107"/>
                  </a:cxn>
                  <a:cxn ang="0">
                    <a:pos x="143" y="110"/>
                  </a:cxn>
                  <a:cxn ang="0">
                    <a:pos x="141" y="112"/>
                  </a:cxn>
                  <a:cxn ang="0">
                    <a:pos x="141" y="119"/>
                  </a:cxn>
                  <a:cxn ang="0">
                    <a:pos x="138" y="129"/>
                  </a:cxn>
                  <a:cxn ang="0">
                    <a:pos x="136" y="134"/>
                  </a:cxn>
                  <a:cxn ang="0">
                    <a:pos x="125" y="145"/>
                  </a:cxn>
                  <a:cxn ang="0">
                    <a:pos x="118" y="148"/>
                  </a:cxn>
                  <a:cxn ang="0">
                    <a:pos x="113" y="152"/>
                  </a:cxn>
                  <a:cxn ang="0">
                    <a:pos x="110" y="152"/>
                  </a:cxn>
                  <a:cxn ang="0">
                    <a:pos x="99" y="150"/>
                  </a:cxn>
                  <a:cxn ang="0">
                    <a:pos x="77" y="148"/>
                  </a:cxn>
                  <a:cxn ang="0">
                    <a:pos x="75" y="145"/>
                  </a:cxn>
                  <a:cxn ang="0">
                    <a:pos x="82" y="133"/>
                  </a:cxn>
                  <a:cxn ang="0">
                    <a:pos x="82" y="126"/>
                  </a:cxn>
                  <a:cxn ang="0">
                    <a:pos x="89" y="119"/>
                  </a:cxn>
                  <a:cxn ang="0">
                    <a:pos x="87" y="112"/>
                  </a:cxn>
                  <a:cxn ang="0">
                    <a:pos x="78" y="103"/>
                  </a:cxn>
                  <a:cxn ang="0">
                    <a:pos x="61" y="98"/>
                  </a:cxn>
                  <a:cxn ang="0">
                    <a:pos x="51" y="93"/>
                  </a:cxn>
                  <a:cxn ang="0">
                    <a:pos x="33" y="84"/>
                  </a:cxn>
                  <a:cxn ang="0">
                    <a:pos x="28" y="77"/>
                  </a:cxn>
                  <a:cxn ang="0">
                    <a:pos x="11" y="65"/>
                  </a:cxn>
                  <a:cxn ang="0">
                    <a:pos x="6" y="58"/>
                  </a:cxn>
                  <a:cxn ang="0">
                    <a:pos x="0" y="53"/>
                  </a:cxn>
                  <a:cxn ang="0">
                    <a:pos x="0" y="53"/>
                  </a:cxn>
                </a:cxnLst>
                <a:rect l="0" t="0" r="r" b="b"/>
                <a:pathLst>
                  <a:path w="146" h="152">
                    <a:moveTo>
                      <a:pt x="0" y="53"/>
                    </a:moveTo>
                    <a:lnTo>
                      <a:pt x="2" y="47"/>
                    </a:lnTo>
                    <a:lnTo>
                      <a:pt x="6" y="39"/>
                    </a:lnTo>
                    <a:lnTo>
                      <a:pt x="6" y="33"/>
                    </a:lnTo>
                    <a:lnTo>
                      <a:pt x="6" y="28"/>
                    </a:lnTo>
                    <a:lnTo>
                      <a:pt x="6" y="27"/>
                    </a:lnTo>
                    <a:lnTo>
                      <a:pt x="9" y="20"/>
                    </a:lnTo>
                    <a:lnTo>
                      <a:pt x="11" y="13"/>
                    </a:lnTo>
                    <a:lnTo>
                      <a:pt x="11" y="9"/>
                    </a:lnTo>
                    <a:lnTo>
                      <a:pt x="16" y="7"/>
                    </a:lnTo>
                    <a:lnTo>
                      <a:pt x="39" y="0"/>
                    </a:lnTo>
                    <a:lnTo>
                      <a:pt x="59" y="0"/>
                    </a:lnTo>
                    <a:lnTo>
                      <a:pt x="70" y="9"/>
                    </a:lnTo>
                    <a:lnTo>
                      <a:pt x="73" y="9"/>
                    </a:lnTo>
                    <a:lnTo>
                      <a:pt x="77" y="13"/>
                    </a:lnTo>
                    <a:lnTo>
                      <a:pt x="75" y="16"/>
                    </a:lnTo>
                    <a:lnTo>
                      <a:pt x="78" y="20"/>
                    </a:lnTo>
                    <a:lnTo>
                      <a:pt x="78" y="25"/>
                    </a:lnTo>
                    <a:lnTo>
                      <a:pt x="82" y="30"/>
                    </a:lnTo>
                    <a:lnTo>
                      <a:pt x="82" y="42"/>
                    </a:lnTo>
                    <a:lnTo>
                      <a:pt x="82" y="44"/>
                    </a:lnTo>
                    <a:lnTo>
                      <a:pt x="82" y="47"/>
                    </a:lnTo>
                    <a:lnTo>
                      <a:pt x="82" y="53"/>
                    </a:lnTo>
                    <a:lnTo>
                      <a:pt x="87" y="51"/>
                    </a:lnTo>
                    <a:lnTo>
                      <a:pt x="91" y="53"/>
                    </a:lnTo>
                    <a:lnTo>
                      <a:pt x="99" y="53"/>
                    </a:lnTo>
                    <a:lnTo>
                      <a:pt x="105" y="54"/>
                    </a:lnTo>
                    <a:lnTo>
                      <a:pt x="112" y="51"/>
                    </a:lnTo>
                    <a:lnTo>
                      <a:pt x="115" y="54"/>
                    </a:lnTo>
                    <a:lnTo>
                      <a:pt x="118" y="54"/>
                    </a:lnTo>
                    <a:lnTo>
                      <a:pt x="120" y="58"/>
                    </a:lnTo>
                    <a:lnTo>
                      <a:pt x="125" y="77"/>
                    </a:lnTo>
                    <a:lnTo>
                      <a:pt x="129" y="84"/>
                    </a:lnTo>
                    <a:lnTo>
                      <a:pt x="129" y="84"/>
                    </a:lnTo>
                    <a:lnTo>
                      <a:pt x="138" y="80"/>
                    </a:lnTo>
                    <a:lnTo>
                      <a:pt x="141" y="82"/>
                    </a:lnTo>
                    <a:lnTo>
                      <a:pt x="145" y="84"/>
                    </a:lnTo>
                    <a:lnTo>
                      <a:pt x="146" y="84"/>
                    </a:lnTo>
                    <a:lnTo>
                      <a:pt x="145" y="87"/>
                    </a:lnTo>
                    <a:lnTo>
                      <a:pt x="145" y="105"/>
                    </a:lnTo>
                    <a:lnTo>
                      <a:pt x="143" y="107"/>
                    </a:lnTo>
                    <a:lnTo>
                      <a:pt x="143" y="107"/>
                    </a:lnTo>
                    <a:lnTo>
                      <a:pt x="143" y="107"/>
                    </a:lnTo>
                    <a:lnTo>
                      <a:pt x="143" y="110"/>
                    </a:lnTo>
                    <a:lnTo>
                      <a:pt x="143" y="112"/>
                    </a:lnTo>
                    <a:lnTo>
                      <a:pt x="141" y="112"/>
                    </a:lnTo>
                    <a:lnTo>
                      <a:pt x="141" y="117"/>
                    </a:lnTo>
                    <a:lnTo>
                      <a:pt x="141" y="119"/>
                    </a:lnTo>
                    <a:lnTo>
                      <a:pt x="141" y="126"/>
                    </a:lnTo>
                    <a:lnTo>
                      <a:pt x="138" y="129"/>
                    </a:lnTo>
                    <a:lnTo>
                      <a:pt x="136" y="133"/>
                    </a:lnTo>
                    <a:lnTo>
                      <a:pt x="136" y="134"/>
                    </a:lnTo>
                    <a:lnTo>
                      <a:pt x="127" y="141"/>
                    </a:lnTo>
                    <a:lnTo>
                      <a:pt x="125" y="145"/>
                    </a:lnTo>
                    <a:lnTo>
                      <a:pt x="124" y="150"/>
                    </a:lnTo>
                    <a:lnTo>
                      <a:pt x="118" y="148"/>
                    </a:lnTo>
                    <a:lnTo>
                      <a:pt x="117" y="150"/>
                    </a:lnTo>
                    <a:lnTo>
                      <a:pt x="113" y="152"/>
                    </a:lnTo>
                    <a:lnTo>
                      <a:pt x="112" y="152"/>
                    </a:lnTo>
                    <a:lnTo>
                      <a:pt x="110" y="152"/>
                    </a:lnTo>
                    <a:lnTo>
                      <a:pt x="106" y="152"/>
                    </a:lnTo>
                    <a:lnTo>
                      <a:pt x="99" y="150"/>
                    </a:lnTo>
                    <a:lnTo>
                      <a:pt x="89" y="147"/>
                    </a:lnTo>
                    <a:lnTo>
                      <a:pt x="77" y="148"/>
                    </a:lnTo>
                    <a:lnTo>
                      <a:pt x="75" y="148"/>
                    </a:lnTo>
                    <a:lnTo>
                      <a:pt x="75" y="145"/>
                    </a:lnTo>
                    <a:lnTo>
                      <a:pt x="78" y="138"/>
                    </a:lnTo>
                    <a:lnTo>
                      <a:pt x="82" y="133"/>
                    </a:lnTo>
                    <a:lnTo>
                      <a:pt x="82" y="129"/>
                    </a:lnTo>
                    <a:lnTo>
                      <a:pt x="82" y="126"/>
                    </a:lnTo>
                    <a:lnTo>
                      <a:pt x="87" y="124"/>
                    </a:lnTo>
                    <a:lnTo>
                      <a:pt x="89" y="119"/>
                    </a:lnTo>
                    <a:lnTo>
                      <a:pt x="89" y="115"/>
                    </a:lnTo>
                    <a:lnTo>
                      <a:pt x="87" y="112"/>
                    </a:lnTo>
                    <a:lnTo>
                      <a:pt x="82" y="107"/>
                    </a:lnTo>
                    <a:lnTo>
                      <a:pt x="78" y="103"/>
                    </a:lnTo>
                    <a:lnTo>
                      <a:pt x="68" y="101"/>
                    </a:lnTo>
                    <a:lnTo>
                      <a:pt x="61" y="98"/>
                    </a:lnTo>
                    <a:lnTo>
                      <a:pt x="54" y="93"/>
                    </a:lnTo>
                    <a:lnTo>
                      <a:pt x="51" y="93"/>
                    </a:lnTo>
                    <a:lnTo>
                      <a:pt x="44" y="87"/>
                    </a:lnTo>
                    <a:lnTo>
                      <a:pt x="33" y="84"/>
                    </a:lnTo>
                    <a:lnTo>
                      <a:pt x="32" y="80"/>
                    </a:lnTo>
                    <a:lnTo>
                      <a:pt x="28" y="77"/>
                    </a:lnTo>
                    <a:lnTo>
                      <a:pt x="23" y="77"/>
                    </a:lnTo>
                    <a:lnTo>
                      <a:pt x="11" y="65"/>
                    </a:lnTo>
                    <a:lnTo>
                      <a:pt x="9" y="58"/>
                    </a:lnTo>
                    <a:lnTo>
                      <a:pt x="6" y="58"/>
                    </a:lnTo>
                    <a:lnTo>
                      <a:pt x="2" y="54"/>
                    </a:lnTo>
                    <a:lnTo>
                      <a:pt x="0" y="53"/>
                    </a:lnTo>
                    <a:lnTo>
                      <a:pt x="0" y="53"/>
                    </a:lnTo>
                    <a:lnTo>
                      <a:pt x="0" y="5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92" name="Freeform 179">
                <a:extLst>
                  <a:ext uri="{FF2B5EF4-FFF2-40B4-BE49-F238E27FC236}">
                    <a16:creationId xmlns:a16="http://schemas.microsoft.com/office/drawing/2014/main" id="{6DE30818-24AD-972F-28D1-ED4D4CDEFA39}"/>
                  </a:ext>
                </a:extLst>
              </p:cNvPr>
              <p:cNvSpPr>
                <a:spLocks/>
              </p:cNvSpPr>
              <p:nvPr/>
            </p:nvSpPr>
            <p:spPr bwMode="auto">
              <a:xfrm>
                <a:off x="2940035" y="5119683"/>
                <a:ext cx="141288" cy="163513"/>
              </a:xfrm>
              <a:custGeom>
                <a:avLst/>
                <a:gdLst/>
                <a:ahLst/>
                <a:cxnLst>
                  <a:cxn ang="0">
                    <a:pos x="12" y="2"/>
                  </a:cxn>
                  <a:cxn ang="0">
                    <a:pos x="25" y="0"/>
                  </a:cxn>
                  <a:cxn ang="0">
                    <a:pos x="31" y="9"/>
                  </a:cxn>
                  <a:cxn ang="0">
                    <a:pos x="37" y="16"/>
                  </a:cxn>
                  <a:cxn ang="0">
                    <a:pos x="42" y="23"/>
                  </a:cxn>
                  <a:cxn ang="0">
                    <a:pos x="49" y="19"/>
                  </a:cxn>
                  <a:cxn ang="0">
                    <a:pos x="58" y="28"/>
                  </a:cxn>
                  <a:cxn ang="0">
                    <a:pos x="64" y="31"/>
                  </a:cxn>
                  <a:cxn ang="0">
                    <a:pos x="70" y="36"/>
                  </a:cxn>
                  <a:cxn ang="0">
                    <a:pos x="78" y="45"/>
                  </a:cxn>
                  <a:cxn ang="0">
                    <a:pos x="87" y="54"/>
                  </a:cxn>
                  <a:cxn ang="0">
                    <a:pos x="84" y="63"/>
                  </a:cxn>
                  <a:cxn ang="0">
                    <a:pos x="85" y="70"/>
                  </a:cxn>
                  <a:cxn ang="0">
                    <a:pos x="89" y="73"/>
                  </a:cxn>
                  <a:cxn ang="0">
                    <a:pos x="87" y="76"/>
                  </a:cxn>
                  <a:cxn ang="0">
                    <a:pos x="85" y="83"/>
                  </a:cxn>
                  <a:cxn ang="0">
                    <a:pos x="82" y="90"/>
                  </a:cxn>
                  <a:cxn ang="0">
                    <a:pos x="78" y="92"/>
                  </a:cxn>
                  <a:cxn ang="0">
                    <a:pos x="70" y="99"/>
                  </a:cxn>
                  <a:cxn ang="0">
                    <a:pos x="64" y="99"/>
                  </a:cxn>
                  <a:cxn ang="0">
                    <a:pos x="64" y="103"/>
                  </a:cxn>
                  <a:cxn ang="0">
                    <a:pos x="59" y="103"/>
                  </a:cxn>
                  <a:cxn ang="0">
                    <a:pos x="56" y="99"/>
                  </a:cxn>
                  <a:cxn ang="0">
                    <a:pos x="49" y="99"/>
                  </a:cxn>
                  <a:cxn ang="0">
                    <a:pos x="40" y="103"/>
                  </a:cxn>
                  <a:cxn ang="0">
                    <a:pos x="40" y="99"/>
                  </a:cxn>
                  <a:cxn ang="0">
                    <a:pos x="37" y="99"/>
                  </a:cxn>
                  <a:cxn ang="0">
                    <a:pos x="30" y="94"/>
                  </a:cxn>
                  <a:cxn ang="0">
                    <a:pos x="18" y="94"/>
                  </a:cxn>
                  <a:cxn ang="0">
                    <a:pos x="12" y="90"/>
                  </a:cxn>
                  <a:cxn ang="0">
                    <a:pos x="4" y="82"/>
                  </a:cxn>
                  <a:cxn ang="0">
                    <a:pos x="0" y="68"/>
                  </a:cxn>
                  <a:cxn ang="0">
                    <a:pos x="0" y="66"/>
                  </a:cxn>
                  <a:cxn ang="0">
                    <a:pos x="7" y="61"/>
                  </a:cxn>
                  <a:cxn ang="0">
                    <a:pos x="4" y="47"/>
                  </a:cxn>
                  <a:cxn ang="0">
                    <a:pos x="4" y="40"/>
                  </a:cxn>
                  <a:cxn ang="0">
                    <a:pos x="4" y="31"/>
                  </a:cxn>
                  <a:cxn ang="0">
                    <a:pos x="7" y="23"/>
                  </a:cxn>
                  <a:cxn ang="0">
                    <a:pos x="7" y="17"/>
                  </a:cxn>
                  <a:cxn ang="0">
                    <a:pos x="9" y="7"/>
                  </a:cxn>
                  <a:cxn ang="0">
                    <a:pos x="12" y="2"/>
                  </a:cxn>
                  <a:cxn ang="0">
                    <a:pos x="12" y="2"/>
                  </a:cxn>
                </a:cxnLst>
                <a:rect l="0" t="0" r="r" b="b"/>
                <a:pathLst>
                  <a:path w="89" h="103">
                    <a:moveTo>
                      <a:pt x="12" y="2"/>
                    </a:moveTo>
                    <a:lnTo>
                      <a:pt x="12" y="2"/>
                    </a:lnTo>
                    <a:lnTo>
                      <a:pt x="14" y="3"/>
                    </a:lnTo>
                    <a:lnTo>
                      <a:pt x="25" y="0"/>
                    </a:lnTo>
                    <a:lnTo>
                      <a:pt x="28" y="3"/>
                    </a:lnTo>
                    <a:lnTo>
                      <a:pt x="31" y="9"/>
                    </a:lnTo>
                    <a:lnTo>
                      <a:pt x="35" y="9"/>
                    </a:lnTo>
                    <a:lnTo>
                      <a:pt x="37" y="16"/>
                    </a:lnTo>
                    <a:lnTo>
                      <a:pt x="40" y="23"/>
                    </a:lnTo>
                    <a:lnTo>
                      <a:pt x="42" y="23"/>
                    </a:lnTo>
                    <a:lnTo>
                      <a:pt x="45" y="19"/>
                    </a:lnTo>
                    <a:lnTo>
                      <a:pt x="49" y="19"/>
                    </a:lnTo>
                    <a:lnTo>
                      <a:pt x="52" y="26"/>
                    </a:lnTo>
                    <a:lnTo>
                      <a:pt x="58" y="28"/>
                    </a:lnTo>
                    <a:lnTo>
                      <a:pt x="61" y="28"/>
                    </a:lnTo>
                    <a:lnTo>
                      <a:pt x="64" y="31"/>
                    </a:lnTo>
                    <a:lnTo>
                      <a:pt x="64" y="36"/>
                    </a:lnTo>
                    <a:lnTo>
                      <a:pt x="70" y="36"/>
                    </a:lnTo>
                    <a:lnTo>
                      <a:pt x="77" y="40"/>
                    </a:lnTo>
                    <a:lnTo>
                      <a:pt x="78" y="45"/>
                    </a:lnTo>
                    <a:lnTo>
                      <a:pt x="84" y="50"/>
                    </a:lnTo>
                    <a:lnTo>
                      <a:pt x="87" y="54"/>
                    </a:lnTo>
                    <a:lnTo>
                      <a:pt x="87" y="59"/>
                    </a:lnTo>
                    <a:lnTo>
                      <a:pt x="84" y="63"/>
                    </a:lnTo>
                    <a:lnTo>
                      <a:pt x="85" y="68"/>
                    </a:lnTo>
                    <a:lnTo>
                      <a:pt x="85" y="70"/>
                    </a:lnTo>
                    <a:lnTo>
                      <a:pt x="85" y="71"/>
                    </a:lnTo>
                    <a:lnTo>
                      <a:pt x="89" y="73"/>
                    </a:lnTo>
                    <a:lnTo>
                      <a:pt x="89" y="75"/>
                    </a:lnTo>
                    <a:lnTo>
                      <a:pt x="87" y="76"/>
                    </a:lnTo>
                    <a:lnTo>
                      <a:pt x="85" y="80"/>
                    </a:lnTo>
                    <a:lnTo>
                      <a:pt x="85" y="83"/>
                    </a:lnTo>
                    <a:lnTo>
                      <a:pt x="82" y="87"/>
                    </a:lnTo>
                    <a:lnTo>
                      <a:pt x="82" y="90"/>
                    </a:lnTo>
                    <a:lnTo>
                      <a:pt x="82" y="90"/>
                    </a:lnTo>
                    <a:lnTo>
                      <a:pt x="78" y="92"/>
                    </a:lnTo>
                    <a:lnTo>
                      <a:pt x="77" y="97"/>
                    </a:lnTo>
                    <a:lnTo>
                      <a:pt x="70" y="99"/>
                    </a:lnTo>
                    <a:lnTo>
                      <a:pt x="68" y="99"/>
                    </a:lnTo>
                    <a:lnTo>
                      <a:pt x="64" y="99"/>
                    </a:lnTo>
                    <a:lnTo>
                      <a:pt x="64" y="103"/>
                    </a:lnTo>
                    <a:lnTo>
                      <a:pt x="64" y="103"/>
                    </a:lnTo>
                    <a:lnTo>
                      <a:pt x="63" y="103"/>
                    </a:lnTo>
                    <a:lnTo>
                      <a:pt x="59" y="103"/>
                    </a:lnTo>
                    <a:lnTo>
                      <a:pt x="58" y="103"/>
                    </a:lnTo>
                    <a:lnTo>
                      <a:pt x="56" y="99"/>
                    </a:lnTo>
                    <a:lnTo>
                      <a:pt x="52" y="99"/>
                    </a:lnTo>
                    <a:lnTo>
                      <a:pt x="49" y="99"/>
                    </a:lnTo>
                    <a:lnTo>
                      <a:pt x="42" y="103"/>
                    </a:lnTo>
                    <a:lnTo>
                      <a:pt x="40" y="103"/>
                    </a:lnTo>
                    <a:lnTo>
                      <a:pt x="40" y="99"/>
                    </a:lnTo>
                    <a:lnTo>
                      <a:pt x="40" y="99"/>
                    </a:lnTo>
                    <a:lnTo>
                      <a:pt x="40" y="99"/>
                    </a:lnTo>
                    <a:lnTo>
                      <a:pt x="37" y="99"/>
                    </a:lnTo>
                    <a:lnTo>
                      <a:pt x="35" y="97"/>
                    </a:lnTo>
                    <a:lnTo>
                      <a:pt x="30" y="94"/>
                    </a:lnTo>
                    <a:lnTo>
                      <a:pt x="26" y="94"/>
                    </a:lnTo>
                    <a:lnTo>
                      <a:pt x="18" y="94"/>
                    </a:lnTo>
                    <a:lnTo>
                      <a:pt x="14" y="94"/>
                    </a:lnTo>
                    <a:lnTo>
                      <a:pt x="12" y="90"/>
                    </a:lnTo>
                    <a:lnTo>
                      <a:pt x="9" y="89"/>
                    </a:lnTo>
                    <a:lnTo>
                      <a:pt x="4" y="82"/>
                    </a:lnTo>
                    <a:lnTo>
                      <a:pt x="0" y="75"/>
                    </a:lnTo>
                    <a:lnTo>
                      <a:pt x="0" y="68"/>
                    </a:lnTo>
                    <a:lnTo>
                      <a:pt x="0" y="68"/>
                    </a:lnTo>
                    <a:lnTo>
                      <a:pt x="0" y="66"/>
                    </a:lnTo>
                    <a:lnTo>
                      <a:pt x="4" y="63"/>
                    </a:lnTo>
                    <a:lnTo>
                      <a:pt x="7" y="61"/>
                    </a:lnTo>
                    <a:lnTo>
                      <a:pt x="4" y="56"/>
                    </a:lnTo>
                    <a:lnTo>
                      <a:pt x="4" y="47"/>
                    </a:lnTo>
                    <a:lnTo>
                      <a:pt x="4" y="45"/>
                    </a:lnTo>
                    <a:lnTo>
                      <a:pt x="4" y="40"/>
                    </a:lnTo>
                    <a:lnTo>
                      <a:pt x="4" y="36"/>
                    </a:lnTo>
                    <a:lnTo>
                      <a:pt x="4" y="31"/>
                    </a:lnTo>
                    <a:lnTo>
                      <a:pt x="7" y="31"/>
                    </a:lnTo>
                    <a:lnTo>
                      <a:pt x="7" y="23"/>
                    </a:lnTo>
                    <a:lnTo>
                      <a:pt x="4" y="19"/>
                    </a:lnTo>
                    <a:lnTo>
                      <a:pt x="7" y="17"/>
                    </a:lnTo>
                    <a:lnTo>
                      <a:pt x="7" y="9"/>
                    </a:lnTo>
                    <a:lnTo>
                      <a:pt x="9" y="7"/>
                    </a:lnTo>
                    <a:lnTo>
                      <a:pt x="9" y="3"/>
                    </a:lnTo>
                    <a:lnTo>
                      <a:pt x="12" y="2"/>
                    </a:lnTo>
                    <a:lnTo>
                      <a:pt x="12" y="2"/>
                    </a:lnTo>
                    <a:lnTo>
                      <a:pt x="12" y="2"/>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93" name="Freeform 180">
                <a:extLst>
                  <a:ext uri="{FF2B5EF4-FFF2-40B4-BE49-F238E27FC236}">
                    <a16:creationId xmlns:a16="http://schemas.microsoft.com/office/drawing/2014/main" id="{0D81EE0D-916F-C1AB-BBD3-425F65D98A73}"/>
                  </a:ext>
                </a:extLst>
              </p:cNvPr>
              <p:cNvSpPr>
                <a:spLocks noEditPoints="1"/>
              </p:cNvSpPr>
              <p:nvPr/>
            </p:nvSpPr>
            <p:spPr bwMode="auto">
              <a:xfrm>
                <a:off x="7748546" y="3041648"/>
                <a:ext cx="115888" cy="201613"/>
              </a:xfrm>
              <a:custGeom>
                <a:avLst/>
                <a:gdLst/>
                <a:ahLst/>
                <a:cxnLst>
                  <a:cxn ang="0">
                    <a:pos x="47" y="92"/>
                  </a:cxn>
                  <a:cxn ang="0">
                    <a:pos x="45" y="90"/>
                  </a:cxn>
                  <a:cxn ang="0">
                    <a:pos x="21" y="104"/>
                  </a:cxn>
                  <a:cxn ang="0">
                    <a:pos x="21" y="100"/>
                  </a:cxn>
                  <a:cxn ang="0">
                    <a:pos x="22" y="102"/>
                  </a:cxn>
                  <a:cxn ang="0">
                    <a:pos x="21" y="104"/>
                  </a:cxn>
                  <a:cxn ang="0">
                    <a:pos x="59" y="85"/>
                  </a:cxn>
                  <a:cxn ang="0">
                    <a:pos x="57" y="92"/>
                  </a:cxn>
                  <a:cxn ang="0">
                    <a:pos x="59" y="85"/>
                  </a:cxn>
                  <a:cxn ang="0">
                    <a:pos x="59" y="85"/>
                  </a:cxn>
                  <a:cxn ang="0">
                    <a:pos x="68" y="106"/>
                  </a:cxn>
                  <a:cxn ang="0">
                    <a:pos x="71" y="106"/>
                  </a:cxn>
                  <a:cxn ang="0">
                    <a:pos x="69" y="107"/>
                  </a:cxn>
                  <a:cxn ang="0">
                    <a:pos x="71" y="100"/>
                  </a:cxn>
                  <a:cxn ang="0">
                    <a:pos x="69" y="97"/>
                  </a:cxn>
                  <a:cxn ang="0">
                    <a:pos x="73" y="97"/>
                  </a:cxn>
                  <a:cxn ang="0">
                    <a:pos x="71" y="100"/>
                  </a:cxn>
                  <a:cxn ang="0">
                    <a:pos x="24" y="127"/>
                  </a:cxn>
                  <a:cxn ang="0">
                    <a:pos x="33" y="120"/>
                  </a:cxn>
                  <a:cxn ang="0">
                    <a:pos x="33" y="127"/>
                  </a:cxn>
                  <a:cxn ang="0">
                    <a:pos x="24" y="127"/>
                  </a:cxn>
                  <a:cxn ang="0">
                    <a:pos x="0" y="22"/>
                  </a:cxn>
                  <a:cxn ang="0">
                    <a:pos x="7" y="20"/>
                  </a:cxn>
                  <a:cxn ang="0">
                    <a:pos x="15" y="33"/>
                  </a:cxn>
                  <a:cxn ang="0">
                    <a:pos x="19" y="41"/>
                  </a:cxn>
                  <a:cxn ang="0">
                    <a:pos x="14" y="38"/>
                  </a:cxn>
                  <a:cxn ang="0">
                    <a:pos x="7" y="47"/>
                  </a:cxn>
                  <a:cxn ang="0">
                    <a:pos x="15" y="54"/>
                  </a:cxn>
                  <a:cxn ang="0">
                    <a:pos x="21" y="60"/>
                  </a:cxn>
                  <a:cxn ang="0">
                    <a:pos x="19" y="73"/>
                  </a:cxn>
                  <a:cxn ang="0">
                    <a:pos x="19" y="80"/>
                  </a:cxn>
                  <a:cxn ang="0">
                    <a:pos x="19" y="85"/>
                  </a:cxn>
                  <a:cxn ang="0">
                    <a:pos x="24" y="99"/>
                  </a:cxn>
                  <a:cxn ang="0">
                    <a:pos x="29" y="100"/>
                  </a:cxn>
                  <a:cxn ang="0">
                    <a:pos x="33" y="94"/>
                  </a:cxn>
                  <a:cxn ang="0">
                    <a:pos x="43" y="88"/>
                  </a:cxn>
                  <a:cxn ang="0">
                    <a:pos x="50" y="88"/>
                  </a:cxn>
                  <a:cxn ang="0">
                    <a:pos x="54" y="88"/>
                  </a:cxn>
                  <a:cxn ang="0">
                    <a:pos x="62" y="83"/>
                  </a:cxn>
                  <a:cxn ang="0">
                    <a:pos x="66" y="74"/>
                  </a:cxn>
                  <a:cxn ang="0">
                    <a:pos x="62" y="62"/>
                  </a:cxn>
                  <a:cxn ang="0">
                    <a:pos x="59" y="41"/>
                  </a:cxn>
                  <a:cxn ang="0">
                    <a:pos x="40" y="12"/>
                  </a:cxn>
                  <a:cxn ang="0">
                    <a:pos x="15" y="5"/>
                  </a:cxn>
                  <a:cxn ang="0">
                    <a:pos x="0" y="19"/>
                  </a:cxn>
                  <a:cxn ang="0">
                    <a:pos x="0" y="22"/>
                  </a:cxn>
                </a:cxnLst>
                <a:rect l="0" t="0" r="r" b="b"/>
                <a:pathLst>
                  <a:path w="73" h="127">
                    <a:moveTo>
                      <a:pt x="45" y="90"/>
                    </a:moveTo>
                    <a:lnTo>
                      <a:pt x="47" y="90"/>
                    </a:lnTo>
                    <a:lnTo>
                      <a:pt x="47" y="92"/>
                    </a:lnTo>
                    <a:lnTo>
                      <a:pt x="45" y="92"/>
                    </a:lnTo>
                    <a:lnTo>
                      <a:pt x="45" y="90"/>
                    </a:lnTo>
                    <a:lnTo>
                      <a:pt x="45" y="90"/>
                    </a:lnTo>
                    <a:lnTo>
                      <a:pt x="45" y="90"/>
                    </a:lnTo>
                    <a:lnTo>
                      <a:pt x="45" y="90"/>
                    </a:lnTo>
                    <a:close/>
                    <a:moveTo>
                      <a:pt x="21" y="104"/>
                    </a:moveTo>
                    <a:lnTo>
                      <a:pt x="19" y="100"/>
                    </a:lnTo>
                    <a:lnTo>
                      <a:pt x="19" y="100"/>
                    </a:lnTo>
                    <a:lnTo>
                      <a:pt x="21" y="100"/>
                    </a:lnTo>
                    <a:lnTo>
                      <a:pt x="22" y="97"/>
                    </a:lnTo>
                    <a:lnTo>
                      <a:pt x="22" y="100"/>
                    </a:lnTo>
                    <a:lnTo>
                      <a:pt x="22" y="102"/>
                    </a:lnTo>
                    <a:lnTo>
                      <a:pt x="22" y="102"/>
                    </a:lnTo>
                    <a:lnTo>
                      <a:pt x="21" y="104"/>
                    </a:lnTo>
                    <a:lnTo>
                      <a:pt x="21" y="104"/>
                    </a:lnTo>
                    <a:lnTo>
                      <a:pt x="21" y="104"/>
                    </a:lnTo>
                    <a:lnTo>
                      <a:pt x="21" y="104"/>
                    </a:lnTo>
                    <a:close/>
                    <a:moveTo>
                      <a:pt x="59" y="85"/>
                    </a:moveTo>
                    <a:lnTo>
                      <a:pt x="55" y="88"/>
                    </a:lnTo>
                    <a:lnTo>
                      <a:pt x="55" y="88"/>
                    </a:lnTo>
                    <a:lnTo>
                      <a:pt x="57" y="92"/>
                    </a:lnTo>
                    <a:lnTo>
                      <a:pt x="59" y="90"/>
                    </a:lnTo>
                    <a:lnTo>
                      <a:pt x="59" y="88"/>
                    </a:lnTo>
                    <a:lnTo>
                      <a:pt x="59" y="85"/>
                    </a:lnTo>
                    <a:lnTo>
                      <a:pt x="59" y="85"/>
                    </a:lnTo>
                    <a:lnTo>
                      <a:pt x="59" y="85"/>
                    </a:lnTo>
                    <a:lnTo>
                      <a:pt x="59" y="85"/>
                    </a:lnTo>
                    <a:lnTo>
                      <a:pt x="59" y="85"/>
                    </a:lnTo>
                    <a:close/>
                    <a:moveTo>
                      <a:pt x="69" y="107"/>
                    </a:moveTo>
                    <a:lnTo>
                      <a:pt x="68" y="106"/>
                    </a:lnTo>
                    <a:lnTo>
                      <a:pt x="69" y="104"/>
                    </a:lnTo>
                    <a:lnTo>
                      <a:pt x="73" y="104"/>
                    </a:lnTo>
                    <a:lnTo>
                      <a:pt x="71" y="106"/>
                    </a:lnTo>
                    <a:lnTo>
                      <a:pt x="69" y="107"/>
                    </a:lnTo>
                    <a:lnTo>
                      <a:pt x="69" y="107"/>
                    </a:lnTo>
                    <a:lnTo>
                      <a:pt x="69" y="107"/>
                    </a:lnTo>
                    <a:lnTo>
                      <a:pt x="69" y="107"/>
                    </a:lnTo>
                    <a:lnTo>
                      <a:pt x="69" y="107"/>
                    </a:lnTo>
                    <a:close/>
                    <a:moveTo>
                      <a:pt x="71" y="100"/>
                    </a:moveTo>
                    <a:lnTo>
                      <a:pt x="69" y="102"/>
                    </a:lnTo>
                    <a:lnTo>
                      <a:pt x="69" y="99"/>
                    </a:lnTo>
                    <a:lnTo>
                      <a:pt x="69" y="97"/>
                    </a:lnTo>
                    <a:lnTo>
                      <a:pt x="71" y="94"/>
                    </a:lnTo>
                    <a:lnTo>
                      <a:pt x="73" y="94"/>
                    </a:lnTo>
                    <a:lnTo>
                      <a:pt x="73" y="97"/>
                    </a:lnTo>
                    <a:lnTo>
                      <a:pt x="73" y="97"/>
                    </a:lnTo>
                    <a:lnTo>
                      <a:pt x="71" y="100"/>
                    </a:lnTo>
                    <a:lnTo>
                      <a:pt x="71" y="100"/>
                    </a:lnTo>
                    <a:lnTo>
                      <a:pt x="71" y="100"/>
                    </a:lnTo>
                    <a:lnTo>
                      <a:pt x="71" y="100"/>
                    </a:lnTo>
                    <a:close/>
                    <a:moveTo>
                      <a:pt x="24" y="127"/>
                    </a:moveTo>
                    <a:lnTo>
                      <a:pt x="24" y="125"/>
                    </a:lnTo>
                    <a:lnTo>
                      <a:pt x="26" y="121"/>
                    </a:lnTo>
                    <a:lnTo>
                      <a:pt x="33" y="120"/>
                    </a:lnTo>
                    <a:lnTo>
                      <a:pt x="36" y="121"/>
                    </a:lnTo>
                    <a:lnTo>
                      <a:pt x="36" y="121"/>
                    </a:lnTo>
                    <a:lnTo>
                      <a:pt x="33" y="127"/>
                    </a:lnTo>
                    <a:lnTo>
                      <a:pt x="29" y="127"/>
                    </a:lnTo>
                    <a:lnTo>
                      <a:pt x="24" y="127"/>
                    </a:lnTo>
                    <a:lnTo>
                      <a:pt x="24" y="127"/>
                    </a:lnTo>
                    <a:lnTo>
                      <a:pt x="24" y="127"/>
                    </a:lnTo>
                    <a:lnTo>
                      <a:pt x="24" y="127"/>
                    </a:lnTo>
                    <a:close/>
                    <a:moveTo>
                      <a:pt x="0" y="22"/>
                    </a:moveTo>
                    <a:lnTo>
                      <a:pt x="0" y="22"/>
                    </a:lnTo>
                    <a:lnTo>
                      <a:pt x="3" y="20"/>
                    </a:lnTo>
                    <a:lnTo>
                      <a:pt x="7" y="20"/>
                    </a:lnTo>
                    <a:lnTo>
                      <a:pt x="3" y="22"/>
                    </a:lnTo>
                    <a:lnTo>
                      <a:pt x="10" y="27"/>
                    </a:lnTo>
                    <a:lnTo>
                      <a:pt x="15" y="33"/>
                    </a:lnTo>
                    <a:lnTo>
                      <a:pt x="19" y="36"/>
                    </a:lnTo>
                    <a:lnTo>
                      <a:pt x="15" y="38"/>
                    </a:lnTo>
                    <a:lnTo>
                      <a:pt x="19" y="41"/>
                    </a:lnTo>
                    <a:lnTo>
                      <a:pt x="19" y="43"/>
                    </a:lnTo>
                    <a:lnTo>
                      <a:pt x="15" y="41"/>
                    </a:lnTo>
                    <a:lnTo>
                      <a:pt x="14" y="38"/>
                    </a:lnTo>
                    <a:lnTo>
                      <a:pt x="12" y="41"/>
                    </a:lnTo>
                    <a:lnTo>
                      <a:pt x="10" y="41"/>
                    </a:lnTo>
                    <a:lnTo>
                      <a:pt x="7" y="47"/>
                    </a:lnTo>
                    <a:lnTo>
                      <a:pt x="14" y="50"/>
                    </a:lnTo>
                    <a:lnTo>
                      <a:pt x="15" y="50"/>
                    </a:lnTo>
                    <a:lnTo>
                      <a:pt x="15" y="54"/>
                    </a:lnTo>
                    <a:lnTo>
                      <a:pt x="19" y="60"/>
                    </a:lnTo>
                    <a:lnTo>
                      <a:pt x="19" y="62"/>
                    </a:lnTo>
                    <a:lnTo>
                      <a:pt x="21" y="60"/>
                    </a:lnTo>
                    <a:lnTo>
                      <a:pt x="22" y="67"/>
                    </a:lnTo>
                    <a:lnTo>
                      <a:pt x="19" y="71"/>
                    </a:lnTo>
                    <a:lnTo>
                      <a:pt x="19" y="73"/>
                    </a:lnTo>
                    <a:lnTo>
                      <a:pt x="19" y="76"/>
                    </a:lnTo>
                    <a:lnTo>
                      <a:pt x="19" y="78"/>
                    </a:lnTo>
                    <a:lnTo>
                      <a:pt x="19" y="80"/>
                    </a:lnTo>
                    <a:lnTo>
                      <a:pt x="19" y="83"/>
                    </a:lnTo>
                    <a:lnTo>
                      <a:pt x="19" y="85"/>
                    </a:lnTo>
                    <a:lnTo>
                      <a:pt x="19" y="85"/>
                    </a:lnTo>
                    <a:lnTo>
                      <a:pt x="21" y="94"/>
                    </a:lnTo>
                    <a:lnTo>
                      <a:pt x="24" y="94"/>
                    </a:lnTo>
                    <a:lnTo>
                      <a:pt x="24" y="99"/>
                    </a:lnTo>
                    <a:lnTo>
                      <a:pt x="26" y="99"/>
                    </a:lnTo>
                    <a:lnTo>
                      <a:pt x="26" y="102"/>
                    </a:lnTo>
                    <a:lnTo>
                      <a:pt x="29" y="100"/>
                    </a:lnTo>
                    <a:lnTo>
                      <a:pt x="29" y="97"/>
                    </a:lnTo>
                    <a:lnTo>
                      <a:pt x="31" y="97"/>
                    </a:lnTo>
                    <a:lnTo>
                      <a:pt x="33" y="94"/>
                    </a:lnTo>
                    <a:lnTo>
                      <a:pt x="40" y="88"/>
                    </a:lnTo>
                    <a:lnTo>
                      <a:pt x="43" y="88"/>
                    </a:lnTo>
                    <a:lnTo>
                      <a:pt x="43" y="88"/>
                    </a:lnTo>
                    <a:lnTo>
                      <a:pt x="47" y="85"/>
                    </a:lnTo>
                    <a:lnTo>
                      <a:pt x="47" y="85"/>
                    </a:lnTo>
                    <a:lnTo>
                      <a:pt x="50" y="88"/>
                    </a:lnTo>
                    <a:lnTo>
                      <a:pt x="52" y="88"/>
                    </a:lnTo>
                    <a:lnTo>
                      <a:pt x="52" y="90"/>
                    </a:lnTo>
                    <a:lnTo>
                      <a:pt x="54" y="88"/>
                    </a:lnTo>
                    <a:lnTo>
                      <a:pt x="54" y="85"/>
                    </a:lnTo>
                    <a:lnTo>
                      <a:pt x="57" y="83"/>
                    </a:lnTo>
                    <a:lnTo>
                      <a:pt x="62" y="83"/>
                    </a:lnTo>
                    <a:lnTo>
                      <a:pt x="64" y="78"/>
                    </a:lnTo>
                    <a:lnTo>
                      <a:pt x="64" y="76"/>
                    </a:lnTo>
                    <a:lnTo>
                      <a:pt x="66" y="74"/>
                    </a:lnTo>
                    <a:lnTo>
                      <a:pt x="66" y="60"/>
                    </a:lnTo>
                    <a:lnTo>
                      <a:pt x="64" y="60"/>
                    </a:lnTo>
                    <a:lnTo>
                      <a:pt x="62" y="62"/>
                    </a:lnTo>
                    <a:lnTo>
                      <a:pt x="62" y="57"/>
                    </a:lnTo>
                    <a:lnTo>
                      <a:pt x="62" y="47"/>
                    </a:lnTo>
                    <a:lnTo>
                      <a:pt x="59" y="41"/>
                    </a:lnTo>
                    <a:lnTo>
                      <a:pt x="59" y="36"/>
                    </a:lnTo>
                    <a:lnTo>
                      <a:pt x="50" y="22"/>
                    </a:lnTo>
                    <a:lnTo>
                      <a:pt x="40" y="12"/>
                    </a:lnTo>
                    <a:lnTo>
                      <a:pt x="33" y="0"/>
                    </a:lnTo>
                    <a:lnTo>
                      <a:pt x="28" y="5"/>
                    </a:lnTo>
                    <a:lnTo>
                      <a:pt x="15" y="5"/>
                    </a:lnTo>
                    <a:lnTo>
                      <a:pt x="10" y="12"/>
                    </a:lnTo>
                    <a:lnTo>
                      <a:pt x="7" y="12"/>
                    </a:lnTo>
                    <a:lnTo>
                      <a:pt x="0" y="19"/>
                    </a:lnTo>
                    <a:lnTo>
                      <a:pt x="0" y="22"/>
                    </a:lnTo>
                    <a:lnTo>
                      <a:pt x="0" y="22"/>
                    </a:lnTo>
                    <a:lnTo>
                      <a:pt x="0" y="22"/>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94" name="Freeform 181">
                <a:extLst>
                  <a:ext uri="{FF2B5EF4-FFF2-40B4-BE49-F238E27FC236}">
                    <a16:creationId xmlns:a16="http://schemas.microsoft.com/office/drawing/2014/main" id="{2B8CFA80-D3DC-7A5D-8C6F-6F64E59CCFB8}"/>
                  </a:ext>
                </a:extLst>
              </p:cNvPr>
              <p:cNvSpPr>
                <a:spLocks/>
              </p:cNvSpPr>
              <p:nvPr/>
            </p:nvSpPr>
            <p:spPr bwMode="auto">
              <a:xfrm>
                <a:off x="7685046" y="2863849"/>
                <a:ext cx="131762" cy="223838"/>
              </a:xfrm>
              <a:custGeom>
                <a:avLst/>
                <a:gdLst/>
                <a:ahLst/>
                <a:cxnLst>
                  <a:cxn ang="0">
                    <a:pos x="0" y="79"/>
                  </a:cxn>
                  <a:cxn ang="0">
                    <a:pos x="7" y="70"/>
                  </a:cxn>
                  <a:cxn ang="0">
                    <a:pos x="12" y="65"/>
                  </a:cxn>
                  <a:cxn ang="0">
                    <a:pos x="19" y="58"/>
                  </a:cxn>
                  <a:cxn ang="0">
                    <a:pos x="22" y="46"/>
                  </a:cxn>
                  <a:cxn ang="0">
                    <a:pos x="22" y="37"/>
                  </a:cxn>
                  <a:cxn ang="0">
                    <a:pos x="29" y="40"/>
                  </a:cxn>
                  <a:cxn ang="0">
                    <a:pos x="35" y="42"/>
                  </a:cxn>
                  <a:cxn ang="0">
                    <a:pos x="41" y="42"/>
                  </a:cxn>
                  <a:cxn ang="0">
                    <a:pos x="52" y="42"/>
                  </a:cxn>
                  <a:cxn ang="0">
                    <a:pos x="55" y="37"/>
                  </a:cxn>
                  <a:cxn ang="0">
                    <a:pos x="48" y="28"/>
                  </a:cxn>
                  <a:cxn ang="0">
                    <a:pos x="54" y="28"/>
                  </a:cxn>
                  <a:cxn ang="0">
                    <a:pos x="61" y="18"/>
                  </a:cxn>
                  <a:cxn ang="0">
                    <a:pos x="68" y="14"/>
                  </a:cxn>
                  <a:cxn ang="0">
                    <a:pos x="68" y="9"/>
                  </a:cxn>
                  <a:cxn ang="0">
                    <a:pos x="68" y="0"/>
                  </a:cxn>
                  <a:cxn ang="0">
                    <a:pos x="73" y="4"/>
                  </a:cxn>
                  <a:cxn ang="0">
                    <a:pos x="73" y="9"/>
                  </a:cxn>
                  <a:cxn ang="0">
                    <a:pos x="83" y="14"/>
                  </a:cxn>
                  <a:cxn ang="0">
                    <a:pos x="76" y="21"/>
                  </a:cxn>
                  <a:cxn ang="0">
                    <a:pos x="76" y="25"/>
                  </a:cxn>
                  <a:cxn ang="0">
                    <a:pos x="73" y="37"/>
                  </a:cxn>
                  <a:cxn ang="0">
                    <a:pos x="76" y="49"/>
                  </a:cxn>
                  <a:cxn ang="0">
                    <a:pos x="78" y="56"/>
                  </a:cxn>
                  <a:cxn ang="0">
                    <a:pos x="76" y="61"/>
                  </a:cxn>
                  <a:cxn ang="0">
                    <a:pos x="68" y="72"/>
                  </a:cxn>
                  <a:cxn ang="0">
                    <a:pos x="64" y="77"/>
                  </a:cxn>
                  <a:cxn ang="0">
                    <a:pos x="57" y="79"/>
                  </a:cxn>
                  <a:cxn ang="0">
                    <a:pos x="50" y="86"/>
                  </a:cxn>
                  <a:cxn ang="0">
                    <a:pos x="52" y="92"/>
                  </a:cxn>
                  <a:cxn ang="0">
                    <a:pos x="52" y="99"/>
                  </a:cxn>
                  <a:cxn ang="0">
                    <a:pos x="59" y="105"/>
                  </a:cxn>
                  <a:cxn ang="0">
                    <a:pos x="73" y="115"/>
                  </a:cxn>
                  <a:cxn ang="0">
                    <a:pos x="55" y="120"/>
                  </a:cxn>
                  <a:cxn ang="0">
                    <a:pos x="43" y="127"/>
                  </a:cxn>
                  <a:cxn ang="0">
                    <a:pos x="36" y="136"/>
                  </a:cxn>
                  <a:cxn ang="0">
                    <a:pos x="31" y="132"/>
                  </a:cxn>
                  <a:cxn ang="0">
                    <a:pos x="29" y="139"/>
                  </a:cxn>
                  <a:cxn ang="0">
                    <a:pos x="22" y="141"/>
                  </a:cxn>
                  <a:cxn ang="0">
                    <a:pos x="24" y="132"/>
                  </a:cxn>
                  <a:cxn ang="0">
                    <a:pos x="17" y="134"/>
                  </a:cxn>
                  <a:cxn ang="0">
                    <a:pos x="17" y="129"/>
                  </a:cxn>
                  <a:cxn ang="0">
                    <a:pos x="21" y="119"/>
                  </a:cxn>
                  <a:cxn ang="0">
                    <a:pos x="28" y="115"/>
                  </a:cxn>
                  <a:cxn ang="0">
                    <a:pos x="19" y="117"/>
                  </a:cxn>
                  <a:cxn ang="0">
                    <a:pos x="17" y="106"/>
                  </a:cxn>
                  <a:cxn ang="0">
                    <a:pos x="19" y="96"/>
                  </a:cxn>
                  <a:cxn ang="0">
                    <a:pos x="22" y="92"/>
                  </a:cxn>
                  <a:cxn ang="0">
                    <a:pos x="17" y="96"/>
                  </a:cxn>
                  <a:cxn ang="0">
                    <a:pos x="12" y="92"/>
                  </a:cxn>
                  <a:cxn ang="0">
                    <a:pos x="7" y="92"/>
                  </a:cxn>
                  <a:cxn ang="0">
                    <a:pos x="3" y="89"/>
                  </a:cxn>
                  <a:cxn ang="0">
                    <a:pos x="0" y="89"/>
                  </a:cxn>
                  <a:cxn ang="0">
                    <a:pos x="0" y="89"/>
                  </a:cxn>
                </a:cxnLst>
                <a:rect l="0" t="0" r="r" b="b"/>
                <a:pathLst>
                  <a:path w="83" h="141">
                    <a:moveTo>
                      <a:pt x="0" y="89"/>
                    </a:moveTo>
                    <a:lnTo>
                      <a:pt x="0" y="79"/>
                    </a:lnTo>
                    <a:lnTo>
                      <a:pt x="7" y="75"/>
                    </a:lnTo>
                    <a:lnTo>
                      <a:pt x="7" y="70"/>
                    </a:lnTo>
                    <a:lnTo>
                      <a:pt x="7" y="68"/>
                    </a:lnTo>
                    <a:lnTo>
                      <a:pt x="12" y="65"/>
                    </a:lnTo>
                    <a:lnTo>
                      <a:pt x="15" y="59"/>
                    </a:lnTo>
                    <a:lnTo>
                      <a:pt x="19" y="58"/>
                    </a:lnTo>
                    <a:lnTo>
                      <a:pt x="21" y="49"/>
                    </a:lnTo>
                    <a:lnTo>
                      <a:pt x="22" y="46"/>
                    </a:lnTo>
                    <a:lnTo>
                      <a:pt x="22" y="44"/>
                    </a:lnTo>
                    <a:lnTo>
                      <a:pt x="22" y="37"/>
                    </a:lnTo>
                    <a:lnTo>
                      <a:pt x="26" y="35"/>
                    </a:lnTo>
                    <a:lnTo>
                      <a:pt x="29" y="40"/>
                    </a:lnTo>
                    <a:lnTo>
                      <a:pt x="31" y="40"/>
                    </a:lnTo>
                    <a:lnTo>
                      <a:pt x="35" y="42"/>
                    </a:lnTo>
                    <a:lnTo>
                      <a:pt x="36" y="42"/>
                    </a:lnTo>
                    <a:lnTo>
                      <a:pt x="41" y="42"/>
                    </a:lnTo>
                    <a:lnTo>
                      <a:pt x="48" y="42"/>
                    </a:lnTo>
                    <a:lnTo>
                      <a:pt x="52" y="42"/>
                    </a:lnTo>
                    <a:lnTo>
                      <a:pt x="55" y="40"/>
                    </a:lnTo>
                    <a:lnTo>
                      <a:pt x="55" y="37"/>
                    </a:lnTo>
                    <a:lnTo>
                      <a:pt x="50" y="32"/>
                    </a:lnTo>
                    <a:lnTo>
                      <a:pt x="48" y="28"/>
                    </a:lnTo>
                    <a:lnTo>
                      <a:pt x="50" y="28"/>
                    </a:lnTo>
                    <a:lnTo>
                      <a:pt x="54" y="28"/>
                    </a:lnTo>
                    <a:lnTo>
                      <a:pt x="61" y="21"/>
                    </a:lnTo>
                    <a:lnTo>
                      <a:pt x="61" y="18"/>
                    </a:lnTo>
                    <a:lnTo>
                      <a:pt x="64" y="14"/>
                    </a:lnTo>
                    <a:lnTo>
                      <a:pt x="68" y="14"/>
                    </a:lnTo>
                    <a:lnTo>
                      <a:pt x="68" y="12"/>
                    </a:lnTo>
                    <a:lnTo>
                      <a:pt x="68" y="9"/>
                    </a:lnTo>
                    <a:lnTo>
                      <a:pt x="68" y="4"/>
                    </a:lnTo>
                    <a:lnTo>
                      <a:pt x="68" y="0"/>
                    </a:lnTo>
                    <a:lnTo>
                      <a:pt x="71" y="0"/>
                    </a:lnTo>
                    <a:lnTo>
                      <a:pt x="73" y="4"/>
                    </a:lnTo>
                    <a:lnTo>
                      <a:pt x="73" y="6"/>
                    </a:lnTo>
                    <a:lnTo>
                      <a:pt x="73" y="9"/>
                    </a:lnTo>
                    <a:lnTo>
                      <a:pt x="80" y="9"/>
                    </a:lnTo>
                    <a:lnTo>
                      <a:pt x="83" y="14"/>
                    </a:lnTo>
                    <a:lnTo>
                      <a:pt x="83" y="14"/>
                    </a:lnTo>
                    <a:lnTo>
                      <a:pt x="76" y="21"/>
                    </a:lnTo>
                    <a:lnTo>
                      <a:pt x="76" y="19"/>
                    </a:lnTo>
                    <a:lnTo>
                      <a:pt x="76" y="25"/>
                    </a:lnTo>
                    <a:lnTo>
                      <a:pt x="73" y="32"/>
                    </a:lnTo>
                    <a:lnTo>
                      <a:pt x="73" y="37"/>
                    </a:lnTo>
                    <a:lnTo>
                      <a:pt x="76" y="40"/>
                    </a:lnTo>
                    <a:lnTo>
                      <a:pt x="76" y="49"/>
                    </a:lnTo>
                    <a:lnTo>
                      <a:pt x="80" y="52"/>
                    </a:lnTo>
                    <a:lnTo>
                      <a:pt x="78" y="56"/>
                    </a:lnTo>
                    <a:lnTo>
                      <a:pt x="73" y="59"/>
                    </a:lnTo>
                    <a:lnTo>
                      <a:pt x="76" y="61"/>
                    </a:lnTo>
                    <a:lnTo>
                      <a:pt x="64" y="70"/>
                    </a:lnTo>
                    <a:lnTo>
                      <a:pt x="68" y="72"/>
                    </a:lnTo>
                    <a:lnTo>
                      <a:pt x="64" y="75"/>
                    </a:lnTo>
                    <a:lnTo>
                      <a:pt x="64" y="77"/>
                    </a:lnTo>
                    <a:lnTo>
                      <a:pt x="61" y="77"/>
                    </a:lnTo>
                    <a:lnTo>
                      <a:pt x="57" y="79"/>
                    </a:lnTo>
                    <a:lnTo>
                      <a:pt x="55" y="82"/>
                    </a:lnTo>
                    <a:lnTo>
                      <a:pt x="50" y="86"/>
                    </a:lnTo>
                    <a:lnTo>
                      <a:pt x="50" y="91"/>
                    </a:lnTo>
                    <a:lnTo>
                      <a:pt x="52" y="92"/>
                    </a:lnTo>
                    <a:lnTo>
                      <a:pt x="50" y="96"/>
                    </a:lnTo>
                    <a:lnTo>
                      <a:pt x="52" y="99"/>
                    </a:lnTo>
                    <a:lnTo>
                      <a:pt x="57" y="101"/>
                    </a:lnTo>
                    <a:lnTo>
                      <a:pt x="59" y="105"/>
                    </a:lnTo>
                    <a:lnTo>
                      <a:pt x="73" y="112"/>
                    </a:lnTo>
                    <a:lnTo>
                      <a:pt x="73" y="115"/>
                    </a:lnTo>
                    <a:lnTo>
                      <a:pt x="68" y="120"/>
                    </a:lnTo>
                    <a:lnTo>
                      <a:pt x="55" y="120"/>
                    </a:lnTo>
                    <a:lnTo>
                      <a:pt x="48" y="127"/>
                    </a:lnTo>
                    <a:lnTo>
                      <a:pt x="43" y="127"/>
                    </a:lnTo>
                    <a:lnTo>
                      <a:pt x="36" y="132"/>
                    </a:lnTo>
                    <a:lnTo>
                      <a:pt x="36" y="136"/>
                    </a:lnTo>
                    <a:lnTo>
                      <a:pt x="31" y="132"/>
                    </a:lnTo>
                    <a:lnTo>
                      <a:pt x="31" y="132"/>
                    </a:lnTo>
                    <a:lnTo>
                      <a:pt x="31" y="134"/>
                    </a:lnTo>
                    <a:lnTo>
                      <a:pt x="29" y="139"/>
                    </a:lnTo>
                    <a:lnTo>
                      <a:pt x="26" y="138"/>
                    </a:lnTo>
                    <a:lnTo>
                      <a:pt x="22" y="141"/>
                    </a:lnTo>
                    <a:lnTo>
                      <a:pt x="21" y="138"/>
                    </a:lnTo>
                    <a:lnTo>
                      <a:pt x="24" y="132"/>
                    </a:lnTo>
                    <a:lnTo>
                      <a:pt x="21" y="132"/>
                    </a:lnTo>
                    <a:lnTo>
                      <a:pt x="17" y="134"/>
                    </a:lnTo>
                    <a:lnTo>
                      <a:pt x="15" y="132"/>
                    </a:lnTo>
                    <a:lnTo>
                      <a:pt x="17" y="129"/>
                    </a:lnTo>
                    <a:lnTo>
                      <a:pt x="17" y="124"/>
                    </a:lnTo>
                    <a:lnTo>
                      <a:pt x="21" y="119"/>
                    </a:lnTo>
                    <a:lnTo>
                      <a:pt x="24" y="119"/>
                    </a:lnTo>
                    <a:lnTo>
                      <a:pt x="28" y="115"/>
                    </a:lnTo>
                    <a:lnTo>
                      <a:pt x="24" y="117"/>
                    </a:lnTo>
                    <a:lnTo>
                      <a:pt x="19" y="117"/>
                    </a:lnTo>
                    <a:lnTo>
                      <a:pt x="17" y="115"/>
                    </a:lnTo>
                    <a:lnTo>
                      <a:pt x="17" y="106"/>
                    </a:lnTo>
                    <a:lnTo>
                      <a:pt x="21" y="99"/>
                    </a:lnTo>
                    <a:lnTo>
                      <a:pt x="19" y="96"/>
                    </a:lnTo>
                    <a:lnTo>
                      <a:pt x="21" y="96"/>
                    </a:lnTo>
                    <a:lnTo>
                      <a:pt x="22" y="92"/>
                    </a:lnTo>
                    <a:lnTo>
                      <a:pt x="19" y="92"/>
                    </a:lnTo>
                    <a:lnTo>
                      <a:pt x="17" y="96"/>
                    </a:lnTo>
                    <a:lnTo>
                      <a:pt x="12" y="96"/>
                    </a:lnTo>
                    <a:lnTo>
                      <a:pt x="12" y="92"/>
                    </a:lnTo>
                    <a:lnTo>
                      <a:pt x="7" y="91"/>
                    </a:lnTo>
                    <a:lnTo>
                      <a:pt x="7" y="92"/>
                    </a:lnTo>
                    <a:lnTo>
                      <a:pt x="3" y="96"/>
                    </a:lnTo>
                    <a:lnTo>
                      <a:pt x="3" y="89"/>
                    </a:lnTo>
                    <a:lnTo>
                      <a:pt x="3" y="91"/>
                    </a:lnTo>
                    <a:lnTo>
                      <a:pt x="0" y="89"/>
                    </a:lnTo>
                    <a:lnTo>
                      <a:pt x="0" y="89"/>
                    </a:lnTo>
                    <a:lnTo>
                      <a:pt x="0" y="8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95" name="Freeform 182">
                <a:extLst>
                  <a:ext uri="{FF2B5EF4-FFF2-40B4-BE49-F238E27FC236}">
                    <a16:creationId xmlns:a16="http://schemas.microsoft.com/office/drawing/2014/main" id="{8F49BAC5-8DDC-67D1-A094-117C9B18735E}"/>
                  </a:ext>
                </a:extLst>
              </p:cNvPr>
              <p:cNvSpPr>
                <a:spLocks noEditPoints="1"/>
              </p:cNvSpPr>
              <p:nvPr/>
            </p:nvSpPr>
            <p:spPr bwMode="auto">
              <a:xfrm>
                <a:off x="7824746" y="4514847"/>
                <a:ext cx="84138" cy="22224"/>
              </a:xfrm>
              <a:custGeom>
                <a:avLst/>
                <a:gdLst/>
                <a:ahLst/>
                <a:cxnLst>
                  <a:cxn ang="0">
                    <a:pos x="0" y="11"/>
                  </a:cxn>
                  <a:cxn ang="0">
                    <a:pos x="4" y="14"/>
                  </a:cxn>
                  <a:cxn ang="0">
                    <a:pos x="7" y="12"/>
                  </a:cxn>
                  <a:cxn ang="0">
                    <a:pos x="9" y="12"/>
                  </a:cxn>
                  <a:cxn ang="0">
                    <a:pos x="9" y="9"/>
                  </a:cxn>
                  <a:cxn ang="0">
                    <a:pos x="7" y="9"/>
                  </a:cxn>
                  <a:cxn ang="0">
                    <a:pos x="4" y="11"/>
                  </a:cxn>
                  <a:cxn ang="0">
                    <a:pos x="0" y="11"/>
                  </a:cxn>
                  <a:cxn ang="0">
                    <a:pos x="0" y="11"/>
                  </a:cxn>
                  <a:cxn ang="0">
                    <a:pos x="0" y="11"/>
                  </a:cxn>
                  <a:cxn ang="0">
                    <a:pos x="0" y="11"/>
                  </a:cxn>
                  <a:cxn ang="0">
                    <a:pos x="14" y="7"/>
                  </a:cxn>
                  <a:cxn ang="0">
                    <a:pos x="18" y="11"/>
                  </a:cxn>
                  <a:cxn ang="0">
                    <a:pos x="21" y="14"/>
                  </a:cxn>
                  <a:cxn ang="0">
                    <a:pos x="21" y="14"/>
                  </a:cxn>
                  <a:cxn ang="0">
                    <a:pos x="25" y="11"/>
                  </a:cxn>
                  <a:cxn ang="0">
                    <a:pos x="28" y="11"/>
                  </a:cxn>
                  <a:cxn ang="0">
                    <a:pos x="30" y="11"/>
                  </a:cxn>
                  <a:cxn ang="0">
                    <a:pos x="39" y="11"/>
                  </a:cxn>
                  <a:cxn ang="0">
                    <a:pos x="42" y="7"/>
                  </a:cxn>
                  <a:cxn ang="0">
                    <a:pos x="47" y="5"/>
                  </a:cxn>
                  <a:cxn ang="0">
                    <a:pos x="49" y="5"/>
                  </a:cxn>
                  <a:cxn ang="0">
                    <a:pos x="51" y="5"/>
                  </a:cxn>
                  <a:cxn ang="0">
                    <a:pos x="53" y="2"/>
                  </a:cxn>
                  <a:cxn ang="0">
                    <a:pos x="53" y="0"/>
                  </a:cxn>
                  <a:cxn ang="0">
                    <a:pos x="53" y="0"/>
                  </a:cxn>
                  <a:cxn ang="0">
                    <a:pos x="46" y="0"/>
                  </a:cxn>
                  <a:cxn ang="0">
                    <a:pos x="40" y="0"/>
                  </a:cxn>
                  <a:cxn ang="0">
                    <a:pos x="39" y="2"/>
                  </a:cxn>
                  <a:cxn ang="0">
                    <a:pos x="35" y="2"/>
                  </a:cxn>
                  <a:cxn ang="0">
                    <a:pos x="30" y="2"/>
                  </a:cxn>
                  <a:cxn ang="0">
                    <a:pos x="23" y="2"/>
                  </a:cxn>
                  <a:cxn ang="0">
                    <a:pos x="18" y="5"/>
                  </a:cxn>
                  <a:cxn ang="0">
                    <a:pos x="14" y="7"/>
                  </a:cxn>
                  <a:cxn ang="0">
                    <a:pos x="14" y="7"/>
                  </a:cxn>
                  <a:cxn ang="0">
                    <a:pos x="14" y="7"/>
                  </a:cxn>
                </a:cxnLst>
                <a:rect l="0" t="0" r="r" b="b"/>
                <a:pathLst>
                  <a:path w="53" h="14">
                    <a:moveTo>
                      <a:pt x="0" y="11"/>
                    </a:moveTo>
                    <a:lnTo>
                      <a:pt x="4" y="14"/>
                    </a:lnTo>
                    <a:lnTo>
                      <a:pt x="7" y="12"/>
                    </a:lnTo>
                    <a:lnTo>
                      <a:pt x="9" y="12"/>
                    </a:lnTo>
                    <a:lnTo>
                      <a:pt x="9" y="9"/>
                    </a:lnTo>
                    <a:lnTo>
                      <a:pt x="7" y="9"/>
                    </a:lnTo>
                    <a:lnTo>
                      <a:pt x="4" y="11"/>
                    </a:lnTo>
                    <a:lnTo>
                      <a:pt x="0" y="11"/>
                    </a:lnTo>
                    <a:lnTo>
                      <a:pt x="0" y="11"/>
                    </a:lnTo>
                    <a:lnTo>
                      <a:pt x="0" y="11"/>
                    </a:lnTo>
                    <a:lnTo>
                      <a:pt x="0" y="11"/>
                    </a:lnTo>
                    <a:close/>
                    <a:moveTo>
                      <a:pt x="14" y="7"/>
                    </a:moveTo>
                    <a:lnTo>
                      <a:pt x="18" y="11"/>
                    </a:lnTo>
                    <a:lnTo>
                      <a:pt x="21" y="14"/>
                    </a:lnTo>
                    <a:lnTo>
                      <a:pt x="21" y="14"/>
                    </a:lnTo>
                    <a:lnTo>
                      <a:pt x="25" y="11"/>
                    </a:lnTo>
                    <a:lnTo>
                      <a:pt x="28" y="11"/>
                    </a:lnTo>
                    <a:lnTo>
                      <a:pt x="30" y="11"/>
                    </a:lnTo>
                    <a:lnTo>
                      <a:pt x="39" y="11"/>
                    </a:lnTo>
                    <a:lnTo>
                      <a:pt x="42" y="7"/>
                    </a:lnTo>
                    <a:lnTo>
                      <a:pt x="47" y="5"/>
                    </a:lnTo>
                    <a:lnTo>
                      <a:pt x="49" y="5"/>
                    </a:lnTo>
                    <a:lnTo>
                      <a:pt x="51" y="5"/>
                    </a:lnTo>
                    <a:lnTo>
                      <a:pt x="53" y="2"/>
                    </a:lnTo>
                    <a:lnTo>
                      <a:pt x="53" y="0"/>
                    </a:lnTo>
                    <a:lnTo>
                      <a:pt x="53" y="0"/>
                    </a:lnTo>
                    <a:lnTo>
                      <a:pt x="46" y="0"/>
                    </a:lnTo>
                    <a:lnTo>
                      <a:pt x="40" y="0"/>
                    </a:lnTo>
                    <a:lnTo>
                      <a:pt x="39" y="2"/>
                    </a:lnTo>
                    <a:lnTo>
                      <a:pt x="35" y="2"/>
                    </a:lnTo>
                    <a:lnTo>
                      <a:pt x="30" y="2"/>
                    </a:lnTo>
                    <a:lnTo>
                      <a:pt x="23" y="2"/>
                    </a:lnTo>
                    <a:lnTo>
                      <a:pt x="18" y="5"/>
                    </a:lnTo>
                    <a:lnTo>
                      <a:pt x="14" y="7"/>
                    </a:lnTo>
                    <a:lnTo>
                      <a:pt x="14" y="7"/>
                    </a:lnTo>
                    <a:lnTo>
                      <a:pt x="14" y="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96" name="Freeform 183">
                <a:extLst>
                  <a:ext uri="{FF2B5EF4-FFF2-40B4-BE49-F238E27FC236}">
                    <a16:creationId xmlns:a16="http://schemas.microsoft.com/office/drawing/2014/main" id="{444FE2E6-DABD-7D43-960D-F4093DB5259B}"/>
                  </a:ext>
                </a:extLst>
              </p:cNvPr>
              <p:cNvSpPr>
                <a:spLocks noEditPoints="1"/>
              </p:cNvSpPr>
              <p:nvPr/>
            </p:nvSpPr>
            <p:spPr bwMode="auto">
              <a:xfrm>
                <a:off x="7561221" y="4125909"/>
                <a:ext cx="31750" cy="25400"/>
              </a:xfrm>
              <a:custGeom>
                <a:avLst/>
                <a:gdLst/>
                <a:ahLst/>
                <a:cxnLst>
                  <a:cxn ang="0">
                    <a:pos x="0" y="7"/>
                  </a:cxn>
                  <a:cxn ang="0">
                    <a:pos x="5" y="10"/>
                  </a:cxn>
                  <a:cxn ang="0">
                    <a:pos x="5" y="10"/>
                  </a:cxn>
                  <a:cxn ang="0">
                    <a:pos x="8" y="14"/>
                  </a:cxn>
                  <a:cxn ang="0">
                    <a:pos x="12" y="16"/>
                  </a:cxn>
                  <a:cxn ang="0">
                    <a:pos x="14" y="16"/>
                  </a:cxn>
                  <a:cxn ang="0">
                    <a:pos x="12" y="7"/>
                  </a:cxn>
                  <a:cxn ang="0">
                    <a:pos x="14" y="5"/>
                  </a:cxn>
                  <a:cxn ang="0">
                    <a:pos x="15" y="5"/>
                  </a:cxn>
                  <a:cxn ang="0">
                    <a:pos x="15" y="5"/>
                  </a:cxn>
                  <a:cxn ang="0">
                    <a:pos x="15" y="0"/>
                  </a:cxn>
                  <a:cxn ang="0">
                    <a:pos x="12" y="2"/>
                  </a:cxn>
                  <a:cxn ang="0">
                    <a:pos x="7" y="5"/>
                  </a:cxn>
                  <a:cxn ang="0">
                    <a:pos x="1" y="7"/>
                  </a:cxn>
                  <a:cxn ang="0">
                    <a:pos x="0" y="7"/>
                  </a:cxn>
                  <a:cxn ang="0">
                    <a:pos x="0" y="7"/>
                  </a:cxn>
                  <a:cxn ang="0">
                    <a:pos x="0" y="7"/>
                  </a:cxn>
                  <a:cxn ang="0">
                    <a:pos x="0" y="7"/>
                  </a:cxn>
                  <a:cxn ang="0">
                    <a:pos x="15" y="7"/>
                  </a:cxn>
                  <a:cxn ang="0">
                    <a:pos x="17" y="10"/>
                  </a:cxn>
                  <a:cxn ang="0">
                    <a:pos x="17" y="12"/>
                  </a:cxn>
                  <a:cxn ang="0">
                    <a:pos x="19" y="14"/>
                  </a:cxn>
                  <a:cxn ang="0">
                    <a:pos x="20" y="10"/>
                  </a:cxn>
                  <a:cxn ang="0">
                    <a:pos x="19" y="7"/>
                  </a:cxn>
                  <a:cxn ang="0">
                    <a:pos x="19" y="5"/>
                  </a:cxn>
                  <a:cxn ang="0">
                    <a:pos x="17" y="5"/>
                  </a:cxn>
                  <a:cxn ang="0">
                    <a:pos x="15" y="7"/>
                  </a:cxn>
                  <a:cxn ang="0">
                    <a:pos x="15" y="7"/>
                  </a:cxn>
                  <a:cxn ang="0">
                    <a:pos x="15" y="7"/>
                  </a:cxn>
                </a:cxnLst>
                <a:rect l="0" t="0" r="r" b="b"/>
                <a:pathLst>
                  <a:path w="20" h="16">
                    <a:moveTo>
                      <a:pt x="0" y="7"/>
                    </a:moveTo>
                    <a:lnTo>
                      <a:pt x="5" y="10"/>
                    </a:lnTo>
                    <a:lnTo>
                      <a:pt x="5" y="10"/>
                    </a:lnTo>
                    <a:lnTo>
                      <a:pt x="8" y="14"/>
                    </a:lnTo>
                    <a:lnTo>
                      <a:pt x="12" y="16"/>
                    </a:lnTo>
                    <a:lnTo>
                      <a:pt x="14" y="16"/>
                    </a:lnTo>
                    <a:lnTo>
                      <a:pt x="12" y="7"/>
                    </a:lnTo>
                    <a:lnTo>
                      <a:pt x="14" y="5"/>
                    </a:lnTo>
                    <a:lnTo>
                      <a:pt x="15" y="5"/>
                    </a:lnTo>
                    <a:lnTo>
                      <a:pt x="15" y="5"/>
                    </a:lnTo>
                    <a:lnTo>
                      <a:pt x="15" y="0"/>
                    </a:lnTo>
                    <a:lnTo>
                      <a:pt x="12" y="2"/>
                    </a:lnTo>
                    <a:lnTo>
                      <a:pt x="7" y="5"/>
                    </a:lnTo>
                    <a:lnTo>
                      <a:pt x="1" y="7"/>
                    </a:lnTo>
                    <a:lnTo>
                      <a:pt x="0" y="7"/>
                    </a:lnTo>
                    <a:lnTo>
                      <a:pt x="0" y="7"/>
                    </a:lnTo>
                    <a:lnTo>
                      <a:pt x="0" y="7"/>
                    </a:lnTo>
                    <a:lnTo>
                      <a:pt x="0" y="7"/>
                    </a:lnTo>
                    <a:close/>
                    <a:moveTo>
                      <a:pt x="15" y="7"/>
                    </a:moveTo>
                    <a:lnTo>
                      <a:pt x="17" y="10"/>
                    </a:lnTo>
                    <a:lnTo>
                      <a:pt x="17" y="12"/>
                    </a:lnTo>
                    <a:lnTo>
                      <a:pt x="19" y="14"/>
                    </a:lnTo>
                    <a:lnTo>
                      <a:pt x="20" y="10"/>
                    </a:lnTo>
                    <a:lnTo>
                      <a:pt x="19" y="7"/>
                    </a:lnTo>
                    <a:lnTo>
                      <a:pt x="19" y="5"/>
                    </a:lnTo>
                    <a:lnTo>
                      <a:pt x="17" y="5"/>
                    </a:lnTo>
                    <a:lnTo>
                      <a:pt x="15" y="7"/>
                    </a:lnTo>
                    <a:lnTo>
                      <a:pt x="15" y="7"/>
                    </a:lnTo>
                    <a:lnTo>
                      <a:pt x="15" y="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97" name="Freeform 184">
                <a:extLst>
                  <a:ext uri="{FF2B5EF4-FFF2-40B4-BE49-F238E27FC236}">
                    <a16:creationId xmlns:a16="http://schemas.microsoft.com/office/drawing/2014/main" id="{C85AD7B4-8F0A-CFB6-EC33-AA8EA5D04DE2}"/>
                  </a:ext>
                </a:extLst>
              </p:cNvPr>
              <p:cNvSpPr>
                <a:spLocks/>
              </p:cNvSpPr>
              <p:nvPr/>
            </p:nvSpPr>
            <p:spPr bwMode="auto">
              <a:xfrm>
                <a:off x="7229436" y="3856035"/>
                <a:ext cx="146049" cy="115889"/>
              </a:xfrm>
              <a:custGeom>
                <a:avLst/>
                <a:gdLst/>
                <a:ahLst/>
                <a:cxnLst>
                  <a:cxn ang="0">
                    <a:pos x="44" y="71"/>
                  </a:cxn>
                  <a:cxn ang="0">
                    <a:pos x="50" y="64"/>
                  </a:cxn>
                  <a:cxn ang="0">
                    <a:pos x="56" y="66"/>
                  </a:cxn>
                  <a:cxn ang="0">
                    <a:pos x="66" y="66"/>
                  </a:cxn>
                  <a:cxn ang="0">
                    <a:pos x="75" y="67"/>
                  </a:cxn>
                  <a:cxn ang="0">
                    <a:pos x="71" y="62"/>
                  </a:cxn>
                  <a:cxn ang="0">
                    <a:pos x="66" y="59"/>
                  </a:cxn>
                  <a:cxn ang="0">
                    <a:pos x="70" y="50"/>
                  </a:cxn>
                  <a:cxn ang="0">
                    <a:pos x="77" y="47"/>
                  </a:cxn>
                  <a:cxn ang="0">
                    <a:pos x="85" y="41"/>
                  </a:cxn>
                  <a:cxn ang="0">
                    <a:pos x="90" y="40"/>
                  </a:cxn>
                  <a:cxn ang="0">
                    <a:pos x="92" y="31"/>
                  </a:cxn>
                  <a:cxn ang="0">
                    <a:pos x="92" y="22"/>
                  </a:cxn>
                  <a:cxn ang="0">
                    <a:pos x="89" y="10"/>
                  </a:cxn>
                  <a:cxn ang="0">
                    <a:pos x="83" y="5"/>
                  </a:cxn>
                  <a:cxn ang="0">
                    <a:pos x="77" y="1"/>
                  </a:cxn>
                  <a:cxn ang="0">
                    <a:pos x="75" y="0"/>
                  </a:cxn>
                  <a:cxn ang="0">
                    <a:pos x="66" y="1"/>
                  </a:cxn>
                  <a:cxn ang="0">
                    <a:pos x="66" y="8"/>
                  </a:cxn>
                  <a:cxn ang="0">
                    <a:pos x="70" y="15"/>
                  </a:cxn>
                  <a:cxn ang="0">
                    <a:pos x="61" y="8"/>
                  </a:cxn>
                  <a:cxn ang="0">
                    <a:pos x="52" y="5"/>
                  </a:cxn>
                  <a:cxn ang="0">
                    <a:pos x="47" y="5"/>
                  </a:cxn>
                  <a:cxn ang="0">
                    <a:pos x="38" y="1"/>
                  </a:cxn>
                  <a:cxn ang="0">
                    <a:pos x="31" y="1"/>
                  </a:cxn>
                  <a:cxn ang="0">
                    <a:pos x="24" y="1"/>
                  </a:cxn>
                  <a:cxn ang="0">
                    <a:pos x="12" y="5"/>
                  </a:cxn>
                  <a:cxn ang="0">
                    <a:pos x="5" y="8"/>
                  </a:cxn>
                  <a:cxn ang="0">
                    <a:pos x="0" y="17"/>
                  </a:cxn>
                  <a:cxn ang="0">
                    <a:pos x="2" y="31"/>
                  </a:cxn>
                  <a:cxn ang="0">
                    <a:pos x="7" y="36"/>
                  </a:cxn>
                  <a:cxn ang="0">
                    <a:pos x="5" y="43"/>
                  </a:cxn>
                  <a:cxn ang="0">
                    <a:pos x="9" y="47"/>
                  </a:cxn>
                  <a:cxn ang="0">
                    <a:pos x="11" y="52"/>
                  </a:cxn>
                  <a:cxn ang="0">
                    <a:pos x="14" y="59"/>
                  </a:cxn>
                  <a:cxn ang="0">
                    <a:pos x="17" y="59"/>
                  </a:cxn>
                  <a:cxn ang="0">
                    <a:pos x="17" y="64"/>
                  </a:cxn>
                  <a:cxn ang="0">
                    <a:pos x="19" y="67"/>
                  </a:cxn>
                  <a:cxn ang="0">
                    <a:pos x="23" y="64"/>
                  </a:cxn>
                  <a:cxn ang="0">
                    <a:pos x="24" y="62"/>
                  </a:cxn>
                  <a:cxn ang="0">
                    <a:pos x="28" y="66"/>
                  </a:cxn>
                  <a:cxn ang="0">
                    <a:pos x="24" y="71"/>
                  </a:cxn>
                  <a:cxn ang="0">
                    <a:pos x="28" y="73"/>
                  </a:cxn>
                  <a:cxn ang="0">
                    <a:pos x="30" y="71"/>
                  </a:cxn>
                  <a:cxn ang="0">
                    <a:pos x="33" y="73"/>
                  </a:cxn>
                  <a:cxn ang="0">
                    <a:pos x="37" y="73"/>
                  </a:cxn>
                  <a:cxn ang="0">
                    <a:pos x="40" y="73"/>
                  </a:cxn>
                </a:cxnLst>
                <a:rect l="0" t="0" r="r" b="b"/>
                <a:pathLst>
                  <a:path w="92" h="73">
                    <a:moveTo>
                      <a:pt x="40" y="73"/>
                    </a:moveTo>
                    <a:lnTo>
                      <a:pt x="44" y="71"/>
                    </a:lnTo>
                    <a:lnTo>
                      <a:pt x="49" y="69"/>
                    </a:lnTo>
                    <a:lnTo>
                      <a:pt x="50" y="64"/>
                    </a:lnTo>
                    <a:lnTo>
                      <a:pt x="52" y="64"/>
                    </a:lnTo>
                    <a:lnTo>
                      <a:pt x="56" y="66"/>
                    </a:lnTo>
                    <a:lnTo>
                      <a:pt x="64" y="64"/>
                    </a:lnTo>
                    <a:lnTo>
                      <a:pt x="66" y="66"/>
                    </a:lnTo>
                    <a:lnTo>
                      <a:pt x="70" y="69"/>
                    </a:lnTo>
                    <a:lnTo>
                      <a:pt x="75" y="67"/>
                    </a:lnTo>
                    <a:lnTo>
                      <a:pt x="71" y="64"/>
                    </a:lnTo>
                    <a:lnTo>
                      <a:pt x="71" y="62"/>
                    </a:lnTo>
                    <a:lnTo>
                      <a:pt x="70" y="59"/>
                    </a:lnTo>
                    <a:lnTo>
                      <a:pt x="66" y="59"/>
                    </a:lnTo>
                    <a:lnTo>
                      <a:pt x="66" y="52"/>
                    </a:lnTo>
                    <a:lnTo>
                      <a:pt x="70" y="50"/>
                    </a:lnTo>
                    <a:lnTo>
                      <a:pt x="75" y="50"/>
                    </a:lnTo>
                    <a:lnTo>
                      <a:pt x="77" y="47"/>
                    </a:lnTo>
                    <a:lnTo>
                      <a:pt x="83" y="43"/>
                    </a:lnTo>
                    <a:lnTo>
                      <a:pt x="85" y="41"/>
                    </a:lnTo>
                    <a:lnTo>
                      <a:pt x="87" y="40"/>
                    </a:lnTo>
                    <a:lnTo>
                      <a:pt x="90" y="40"/>
                    </a:lnTo>
                    <a:lnTo>
                      <a:pt x="92" y="34"/>
                    </a:lnTo>
                    <a:lnTo>
                      <a:pt x="92" y="31"/>
                    </a:lnTo>
                    <a:lnTo>
                      <a:pt x="92" y="26"/>
                    </a:lnTo>
                    <a:lnTo>
                      <a:pt x="92" y="22"/>
                    </a:lnTo>
                    <a:lnTo>
                      <a:pt x="92" y="19"/>
                    </a:lnTo>
                    <a:lnTo>
                      <a:pt x="89" y="10"/>
                    </a:lnTo>
                    <a:lnTo>
                      <a:pt x="85" y="8"/>
                    </a:lnTo>
                    <a:lnTo>
                      <a:pt x="83" y="5"/>
                    </a:lnTo>
                    <a:lnTo>
                      <a:pt x="83" y="5"/>
                    </a:lnTo>
                    <a:lnTo>
                      <a:pt x="77" y="1"/>
                    </a:lnTo>
                    <a:lnTo>
                      <a:pt x="75" y="1"/>
                    </a:lnTo>
                    <a:lnTo>
                      <a:pt x="75" y="0"/>
                    </a:lnTo>
                    <a:lnTo>
                      <a:pt x="66" y="1"/>
                    </a:lnTo>
                    <a:lnTo>
                      <a:pt x="66" y="1"/>
                    </a:lnTo>
                    <a:lnTo>
                      <a:pt x="70" y="7"/>
                    </a:lnTo>
                    <a:lnTo>
                      <a:pt x="66" y="8"/>
                    </a:lnTo>
                    <a:lnTo>
                      <a:pt x="70" y="12"/>
                    </a:lnTo>
                    <a:lnTo>
                      <a:pt x="70" y="15"/>
                    </a:lnTo>
                    <a:lnTo>
                      <a:pt x="64" y="13"/>
                    </a:lnTo>
                    <a:lnTo>
                      <a:pt x="61" y="8"/>
                    </a:lnTo>
                    <a:lnTo>
                      <a:pt x="56" y="7"/>
                    </a:lnTo>
                    <a:lnTo>
                      <a:pt x="52" y="5"/>
                    </a:lnTo>
                    <a:lnTo>
                      <a:pt x="49" y="1"/>
                    </a:lnTo>
                    <a:lnTo>
                      <a:pt x="47" y="5"/>
                    </a:lnTo>
                    <a:lnTo>
                      <a:pt x="44" y="1"/>
                    </a:lnTo>
                    <a:lnTo>
                      <a:pt x="38" y="1"/>
                    </a:lnTo>
                    <a:lnTo>
                      <a:pt x="37" y="1"/>
                    </a:lnTo>
                    <a:lnTo>
                      <a:pt x="31" y="1"/>
                    </a:lnTo>
                    <a:lnTo>
                      <a:pt x="28" y="1"/>
                    </a:lnTo>
                    <a:lnTo>
                      <a:pt x="24" y="1"/>
                    </a:lnTo>
                    <a:lnTo>
                      <a:pt x="19" y="1"/>
                    </a:lnTo>
                    <a:lnTo>
                      <a:pt x="12" y="5"/>
                    </a:lnTo>
                    <a:lnTo>
                      <a:pt x="9" y="5"/>
                    </a:lnTo>
                    <a:lnTo>
                      <a:pt x="5" y="8"/>
                    </a:lnTo>
                    <a:lnTo>
                      <a:pt x="4" y="13"/>
                    </a:lnTo>
                    <a:lnTo>
                      <a:pt x="0" y="17"/>
                    </a:lnTo>
                    <a:lnTo>
                      <a:pt x="0" y="24"/>
                    </a:lnTo>
                    <a:lnTo>
                      <a:pt x="2" y="31"/>
                    </a:lnTo>
                    <a:lnTo>
                      <a:pt x="5" y="33"/>
                    </a:lnTo>
                    <a:lnTo>
                      <a:pt x="7" y="36"/>
                    </a:lnTo>
                    <a:lnTo>
                      <a:pt x="7" y="41"/>
                    </a:lnTo>
                    <a:lnTo>
                      <a:pt x="5" y="43"/>
                    </a:lnTo>
                    <a:lnTo>
                      <a:pt x="5" y="43"/>
                    </a:lnTo>
                    <a:lnTo>
                      <a:pt x="9" y="47"/>
                    </a:lnTo>
                    <a:lnTo>
                      <a:pt x="9" y="50"/>
                    </a:lnTo>
                    <a:lnTo>
                      <a:pt x="11" y="52"/>
                    </a:lnTo>
                    <a:lnTo>
                      <a:pt x="11" y="55"/>
                    </a:lnTo>
                    <a:lnTo>
                      <a:pt x="14" y="59"/>
                    </a:lnTo>
                    <a:lnTo>
                      <a:pt x="14" y="59"/>
                    </a:lnTo>
                    <a:lnTo>
                      <a:pt x="17" y="59"/>
                    </a:lnTo>
                    <a:lnTo>
                      <a:pt x="14" y="62"/>
                    </a:lnTo>
                    <a:lnTo>
                      <a:pt x="17" y="64"/>
                    </a:lnTo>
                    <a:lnTo>
                      <a:pt x="17" y="67"/>
                    </a:lnTo>
                    <a:lnTo>
                      <a:pt x="19" y="67"/>
                    </a:lnTo>
                    <a:lnTo>
                      <a:pt x="23" y="67"/>
                    </a:lnTo>
                    <a:lnTo>
                      <a:pt x="23" y="64"/>
                    </a:lnTo>
                    <a:lnTo>
                      <a:pt x="24" y="62"/>
                    </a:lnTo>
                    <a:lnTo>
                      <a:pt x="24" y="62"/>
                    </a:lnTo>
                    <a:lnTo>
                      <a:pt x="24" y="64"/>
                    </a:lnTo>
                    <a:lnTo>
                      <a:pt x="28" y="66"/>
                    </a:lnTo>
                    <a:lnTo>
                      <a:pt x="28" y="69"/>
                    </a:lnTo>
                    <a:lnTo>
                      <a:pt x="24" y="71"/>
                    </a:lnTo>
                    <a:lnTo>
                      <a:pt x="24" y="73"/>
                    </a:lnTo>
                    <a:lnTo>
                      <a:pt x="28" y="73"/>
                    </a:lnTo>
                    <a:lnTo>
                      <a:pt x="28" y="73"/>
                    </a:lnTo>
                    <a:lnTo>
                      <a:pt x="30" y="71"/>
                    </a:lnTo>
                    <a:lnTo>
                      <a:pt x="31" y="71"/>
                    </a:lnTo>
                    <a:lnTo>
                      <a:pt x="33" y="73"/>
                    </a:lnTo>
                    <a:lnTo>
                      <a:pt x="37" y="73"/>
                    </a:lnTo>
                    <a:lnTo>
                      <a:pt x="37" y="73"/>
                    </a:lnTo>
                    <a:lnTo>
                      <a:pt x="40" y="73"/>
                    </a:lnTo>
                    <a:lnTo>
                      <a:pt x="40" y="73"/>
                    </a:lnTo>
                    <a:lnTo>
                      <a:pt x="40" y="73"/>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98" name="Freeform 185">
                <a:extLst>
                  <a:ext uri="{FF2B5EF4-FFF2-40B4-BE49-F238E27FC236}">
                    <a16:creationId xmlns:a16="http://schemas.microsoft.com/office/drawing/2014/main" id="{E5CD2C25-C5D7-4093-8AA8-28BE7198D29B}"/>
                  </a:ext>
                </a:extLst>
              </p:cNvPr>
              <p:cNvSpPr>
                <a:spLocks/>
              </p:cNvSpPr>
              <p:nvPr/>
            </p:nvSpPr>
            <p:spPr bwMode="auto">
              <a:xfrm>
                <a:off x="7151648" y="3624259"/>
                <a:ext cx="215899" cy="255588"/>
              </a:xfrm>
              <a:custGeom>
                <a:avLst/>
                <a:gdLst/>
                <a:ahLst/>
                <a:cxnLst>
                  <a:cxn ang="0">
                    <a:pos x="20" y="22"/>
                  </a:cxn>
                  <a:cxn ang="0">
                    <a:pos x="25" y="17"/>
                  </a:cxn>
                  <a:cxn ang="0">
                    <a:pos x="23" y="5"/>
                  </a:cxn>
                  <a:cxn ang="0">
                    <a:pos x="32" y="0"/>
                  </a:cxn>
                  <a:cxn ang="0">
                    <a:pos x="42" y="8"/>
                  </a:cxn>
                  <a:cxn ang="0">
                    <a:pos x="44" y="17"/>
                  </a:cxn>
                  <a:cxn ang="0">
                    <a:pos x="61" y="27"/>
                  </a:cxn>
                  <a:cxn ang="0">
                    <a:pos x="73" y="27"/>
                  </a:cxn>
                  <a:cxn ang="0">
                    <a:pos x="80" y="36"/>
                  </a:cxn>
                  <a:cxn ang="0">
                    <a:pos x="86" y="41"/>
                  </a:cxn>
                  <a:cxn ang="0">
                    <a:pos x="79" y="52"/>
                  </a:cxn>
                  <a:cxn ang="0">
                    <a:pos x="68" y="53"/>
                  </a:cxn>
                  <a:cxn ang="0">
                    <a:pos x="70" y="64"/>
                  </a:cxn>
                  <a:cxn ang="0">
                    <a:pos x="77" y="69"/>
                  </a:cxn>
                  <a:cxn ang="0">
                    <a:pos x="89" y="74"/>
                  </a:cxn>
                  <a:cxn ang="0">
                    <a:pos x="101" y="86"/>
                  </a:cxn>
                  <a:cxn ang="0">
                    <a:pos x="108" y="99"/>
                  </a:cxn>
                  <a:cxn ang="0">
                    <a:pos x="117" y="104"/>
                  </a:cxn>
                  <a:cxn ang="0">
                    <a:pos x="122" y="109"/>
                  </a:cxn>
                  <a:cxn ang="0">
                    <a:pos x="124" y="114"/>
                  </a:cxn>
                  <a:cxn ang="0">
                    <a:pos x="132" y="118"/>
                  </a:cxn>
                  <a:cxn ang="0">
                    <a:pos x="134" y="121"/>
                  </a:cxn>
                  <a:cxn ang="0">
                    <a:pos x="136" y="128"/>
                  </a:cxn>
                  <a:cxn ang="0">
                    <a:pos x="132" y="140"/>
                  </a:cxn>
                  <a:cxn ang="0">
                    <a:pos x="131" y="149"/>
                  </a:cxn>
                  <a:cxn ang="0">
                    <a:pos x="122" y="146"/>
                  </a:cxn>
                  <a:cxn ang="0">
                    <a:pos x="113" y="147"/>
                  </a:cxn>
                  <a:cxn ang="0">
                    <a:pos x="117" y="156"/>
                  </a:cxn>
                  <a:cxn ang="0">
                    <a:pos x="108" y="154"/>
                  </a:cxn>
                  <a:cxn ang="0">
                    <a:pos x="96" y="147"/>
                  </a:cxn>
                  <a:cxn ang="0">
                    <a:pos x="101" y="137"/>
                  </a:cxn>
                  <a:cxn ang="0">
                    <a:pos x="101" y="130"/>
                  </a:cxn>
                  <a:cxn ang="0">
                    <a:pos x="99" y="121"/>
                  </a:cxn>
                  <a:cxn ang="0">
                    <a:pos x="91" y="118"/>
                  </a:cxn>
                  <a:cxn ang="0">
                    <a:pos x="87" y="109"/>
                  </a:cxn>
                  <a:cxn ang="0">
                    <a:pos x="87" y="99"/>
                  </a:cxn>
                  <a:cxn ang="0">
                    <a:pos x="80" y="88"/>
                  </a:cxn>
                  <a:cxn ang="0">
                    <a:pos x="65" y="76"/>
                  </a:cxn>
                  <a:cxn ang="0">
                    <a:pos x="49" y="86"/>
                  </a:cxn>
                  <a:cxn ang="0">
                    <a:pos x="35" y="78"/>
                  </a:cxn>
                  <a:cxn ang="0">
                    <a:pos x="27" y="86"/>
                  </a:cxn>
                  <a:cxn ang="0">
                    <a:pos x="21" y="74"/>
                  </a:cxn>
                  <a:cxn ang="0">
                    <a:pos x="21" y="64"/>
                  </a:cxn>
                  <a:cxn ang="0">
                    <a:pos x="21" y="55"/>
                  </a:cxn>
                  <a:cxn ang="0">
                    <a:pos x="9" y="55"/>
                  </a:cxn>
                  <a:cxn ang="0">
                    <a:pos x="9" y="43"/>
                  </a:cxn>
                  <a:cxn ang="0">
                    <a:pos x="0" y="36"/>
                  </a:cxn>
                  <a:cxn ang="0">
                    <a:pos x="6" y="31"/>
                  </a:cxn>
                  <a:cxn ang="0">
                    <a:pos x="6" y="22"/>
                  </a:cxn>
                  <a:cxn ang="0">
                    <a:pos x="14" y="17"/>
                  </a:cxn>
                </a:cxnLst>
                <a:rect l="0" t="0" r="r" b="b"/>
                <a:pathLst>
                  <a:path w="136" h="161">
                    <a:moveTo>
                      <a:pt x="14" y="17"/>
                    </a:moveTo>
                    <a:lnTo>
                      <a:pt x="18" y="19"/>
                    </a:lnTo>
                    <a:lnTo>
                      <a:pt x="20" y="22"/>
                    </a:lnTo>
                    <a:lnTo>
                      <a:pt x="23" y="20"/>
                    </a:lnTo>
                    <a:lnTo>
                      <a:pt x="27" y="22"/>
                    </a:lnTo>
                    <a:lnTo>
                      <a:pt x="25" y="17"/>
                    </a:lnTo>
                    <a:lnTo>
                      <a:pt x="25" y="13"/>
                    </a:lnTo>
                    <a:lnTo>
                      <a:pt x="25" y="8"/>
                    </a:lnTo>
                    <a:lnTo>
                      <a:pt x="23" y="5"/>
                    </a:lnTo>
                    <a:lnTo>
                      <a:pt x="27" y="1"/>
                    </a:lnTo>
                    <a:lnTo>
                      <a:pt x="27" y="0"/>
                    </a:lnTo>
                    <a:lnTo>
                      <a:pt x="32" y="0"/>
                    </a:lnTo>
                    <a:lnTo>
                      <a:pt x="33" y="1"/>
                    </a:lnTo>
                    <a:lnTo>
                      <a:pt x="39" y="5"/>
                    </a:lnTo>
                    <a:lnTo>
                      <a:pt x="42" y="8"/>
                    </a:lnTo>
                    <a:lnTo>
                      <a:pt x="46" y="10"/>
                    </a:lnTo>
                    <a:lnTo>
                      <a:pt x="46" y="15"/>
                    </a:lnTo>
                    <a:lnTo>
                      <a:pt x="44" y="17"/>
                    </a:lnTo>
                    <a:lnTo>
                      <a:pt x="51" y="24"/>
                    </a:lnTo>
                    <a:lnTo>
                      <a:pt x="54" y="27"/>
                    </a:lnTo>
                    <a:lnTo>
                      <a:pt x="61" y="27"/>
                    </a:lnTo>
                    <a:lnTo>
                      <a:pt x="65" y="31"/>
                    </a:lnTo>
                    <a:lnTo>
                      <a:pt x="68" y="27"/>
                    </a:lnTo>
                    <a:lnTo>
                      <a:pt x="73" y="27"/>
                    </a:lnTo>
                    <a:lnTo>
                      <a:pt x="77" y="33"/>
                    </a:lnTo>
                    <a:lnTo>
                      <a:pt x="80" y="33"/>
                    </a:lnTo>
                    <a:lnTo>
                      <a:pt x="80" y="36"/>
                    </a:lnTo>
                    <a:lnTo>
                      <a:pt x="80" y="38"/>
                    </a:lnTo>
                    <a:lnTo>
                      <a:pt x="86" y="39"/>
                    </a:lnTo>
                    <a:lnTo>
                      <a:pt x="86" y="41"/>
                    </a:lnTo>
                    <a:lnTo>
                      <a:pt x="82" y="43"/>
                    </a:lnTo>
                    <a:lnTo>
                      <a:pt x="80" y="50"/>
                    </a:lnTo>
                    <a:lnTo>
                      <a:pt x="79" y="52"/>
                    </a:lnTo>
                    <a:lnTo>
                      <a:pt x="77" y="52"/>
                    </a:lnTo>
                    <a:lnTo>
                      <a:pt x="72" y="53"/>
                    </a:lnTo>
                    <a:lnTo>
                      <a:pt x="68" y="53"/>
                    </a:lnTo>
                    <a:lnTo>
                      <a:pt x="70" y="55"/>
                    </a:lnTo>
                    <a:lnTo>
                      <a:pt x="73" y="60"/>
                    </a:lnTo>
                    <a:lnTo>
                      <a:pt x="70" y="64"/>
                    </a:lnTo>
                    <a:lnTo>
                      <a:pt x="72" y="66"/>
                    </a:lnTo>
                    <a:lnTo>
                      <a:pt x="73" y="66"/>
                    </a:lnTo>
                    <a:lnTo>
                      <a:pt x="77" y="69"/>
                    </a:lnTo>
                    <a:lnTo>
                      <a:pt x="80" y="71"/>
                    </a:lnTo>
                    <a:lnTo>
                      <a:pt x="86" y="73"/>
                    </a:lnTo>
                    <a:lnTo>
                      <a:pt x="89" y="74"/>
                    </a:lnTo>
                    <a:lnTo>
                      <a:pt x="94" y="78"/>
                    </a:lnTo>
                    <a:lnTo>
                      <a:pt x="99" y="83"/>
                    </a:lnTo>
                    <a:lnTo>
                      <a:pt x="101" y="86"/>
                    </a:lnTo>
                    <a:lnTo>
                      <a:pt x="101" y="88"/>
                    </a:lnTo>
                    <a:lnTo>
                      <a:pt x="106" y="95"/>
                    </a:lnTo>
                    <a:lnTo>
                      <a:pt x="108" y="99"/>
                    </a:lnTo>
                    <a:lnTo>
                      <a:pt x="112" y="100"/>
                    </a:lnTo>
                    <a:lnTo>
                      <a:pt x="113" y="100"/>
                    </a:lnTo>
                    <a:lnTo>
                      <a:pt x="117" y="104"/>
                    </a:lnTo>
                    <a:lnTo>
                      <a:pt x="117" y="106"/>
                    </a:lnTo>
                    <a:lnTo>
                      <a:pt x="119" y="109"/>
                    </a:lnTo>
                    <a:lnTo>
                      <a:pt x="122" y="109"/>
                    </a:lnTo>
                    <a:lnTo>
                      <a:pt x="122" y="109"/>
                    </a:lnTo>
                    <a:lnTo>
                      <a:pt x="122" y="111"/>
                    </a:lnTo>
                    <a:lnTo>
                      <a:pt x="124" y="114"/>
                    </a:lnTo>
                    <a:lnTo>
                      <a:pt x="127" y="114"/>
                    </a:lnTo>
                    <a:lnTo>
                      <a:pt x="129" y="118"/>
                    </a:lnTo>
                    <a:lnTo>
                      <a:pt x="132" y="118"/>
                    </a:lnTo>
                    <a:lnTo>
                      <a:pt x="136" y="118"/>
                    </a:lnTo>
                    <a:lnTo>
                      <a:pt x="136" y="118"/>
                    </a:lnTo>
                    <a:lnTo>
                      <a:pt x="134" y="121"/>
                    </a:lnTo>
                    <a:lnTo>
                      <a:pt x="132" y="125"/>
                    </a:lnTo>
                    <a:lnTo>
                      <a:pt x="134" y="128"/>
                    </a:lnTo>
                    <a:lnTo>
                      <a:pt x="136" y="128"/>
                    </a:lnTo>
                    <a:lnTo>
                      <a:pt x="136" y="132"/>
                    </a:lnTo>
                    <a:lnTo>
                      <a:pt x="132" y="137"/>
                    </a:lnTo>
                    <a:lnTo>
                      <a:pt x="132" y="140"/>
                    </a:lnTo>
                    <a:lnTo>
                      <a:pt x="134" y="142"/>
                    </a:lnTo>
                    <a:lnTo>
                      <a:pt x="134" y="147"/>
                    </a:lnTo>
                    <a:lnTo>
                      <a:pt x="131" y="149"/>
                    </a:lnTo>
                    <a:lnTo>
                      <a:pt x="129" y="149"/>
                    </a:lnTo>
                    <a:lnTo>
                      <a:pt x="124" y="147"/>
                    </a:lnTo>
                    <a:lnTo>
                      <a:pt x="122" y="146"/>
                    </a:lnTo>
                    <a:lnTo>
                      <a:pt x="122" y="146"/>
                    </a:lnTo>
                    <a:lnTo>
                      <a:pt x="113" y="146"/>
                    </a:lnTo>
                    <a:lnTo>
                      <a:pt x="113" y="147"/>
                    </a:lnTo>
                    <a:lnTo>
                      <a:pt x="117" y="153"/>
                    </a:lnTo>
                    <a:lnTo>
                      <a:pt x="113" y="154"/>
                    </a:lnTo>
                    <a:lnTo>
                      <a:pt x="117" y="156"/>
                    </a:lnTo>
                    <a:lnTo>
                      <a:pt x="117" y="161"/>
                    </a:lnTo>
                    <a:lnTo>
                      <a:pt x="112" y="159"/>
                    </a:lnTo>
                    <a:lnTo>
                      <a:pt x="108" y="154"/>
                    </a:lnTo>
                    <a:lnTo>
                      <a:pt x="103" y="153"/>
                    </a:lnTo>
                    <a:lnTo>
                      <a:pt x="101" y="151"/>
                    </a:lnTo>
                    <a:lnTo>
                      <a:pt x="96" y="147"/>
                    </a:lnTo>
                    <a:lnTo>
                      <a:pt x="99" y="147"/>
                    </a:lnTo>
                    <a:lnTo>
                      <a:pt x="101" y="146"/>
                    </a:lnTo>
                    <a:lnTo>
                      <a:pt x="101" y="137"/>
                    </a:lnTo>
                    <a:lnTo>
                      <a:pt x="99" y="137"/>
                    </a:lnTo>
                    <a:lnTo>
                      <a:pt x="101" y="133"/>
                    </a:lnTo>
                    <a:lnTo>
                      <a:pt x="101" y="130"/>
                    </a:lnTo>
                    <a:lnTo>
                      <a:pt x="103" y="126"/>
                    </a:lnTo>
                    <a:lnTo>
                      <a:pt x="101" y="125"/>
                    </a:lnTo>
                    <a:lnTo>
                      <a:pt x="99" y="121"/>
                    </a:lnTo>
                    <a:lnTo>
                      <a:pt x="99" y="119"/>
                    </a:lnTo>
                    <a:lnTo>
                      <a:pt x="96" y="118"/>
                    </a:lnTo>
                    <a:lnTo>
                      <a:pt x="91" y="118"/>
                    </a:lnTo>
                    <a:lnTo>
                      <a:pt x="89" y="114"/>
                    </a:lnTo>
                    <a:lnTo>
                      <a:pt x="86" y="111"/>
                    </a:lnTo>
                    <a:lnTo>
                      <a:pt x="87" y="109"/>
                    </a:lnTo>
                    <a:lnTo>
                      <a:pt x="87" y="106"/>
                    </a:lnTo>
                    <a:lnTo>
                      <a:pt x="86" y="100"/>
                    </a:lnTo>
                    <a:lnTo>
                      <a:pt x="87" y="99"/>
                    </a:lnTo>
                    <a:lnTo>
                      <a:pt x="87" y="95"/>
                    </a:lnTo>
                    <a:lnTo>
                      <a:pt x="86" y="92"/>
                    </a:lnTo>
                    <a:lnTo>
                      <a:pt x="80" y="88"/>
                    </a:lnTo>
                    <a:lnTo>
                      <a:pt x="73" y="83"/>
                    </a:lnTo>
                    <a:lnTo>
                      <a:pt x="72" y="78"/>
                    </a:lnTo>
                    <a:lnTo>
                      <a:pt x="65" y="76"/>
                    </a:lnTo>
                    <a:lnTo>
                      <a:pt x="58" y="78"/>
                    </a:lnTo>
                    <a:lnTo>
                      <a:pt x="54" y="86"/>
                    </a:lnTo>
                    <a:lnTo>
                      <a:pt x="49" y="86"/>
                    </a:lnTo>
                    <a:lnTo>
                      <a:pt x="46" y="83"/>
                    </a:lnTo>
                    <a:lnTo>
                      <a:pt x="42" y="83"/>
                    </a:lnTo>
                    <a:lnTo>
                      <a:pt x="35" y="78"/>
                    </a:lnTo>
                    <a:lnTo>
                      <a:pt x="32" y="83"/>
                    </a:lnTo>
                    <a:lnTo>
                      <a:pt x="32" y="86"/>
                    </a:lnTo>
                    <a:lnTo>
                      <a:pt x="27" y="86"/>
                    </a:lnTo>
                    <a:lnTo>
                      <a:pt x="21" y="88"/>
                    </a:lnTo>
                    <a:lnTo>
                      <a:pt x="21" y="81"/>
                    </a:lnTo>
                    <a:lnTo>
                      <a:pt x="21" y="74"/>
                    </a:lnTo>
                    <a:lnTo>
                      <a:pt x="20" y="69"/>
                    </a:lnTo>
                    <a:lnTo>
                      <a:pt x="21" y="67"/>
                    </a:lnTo>
                    <a:lnTo>
                      <a:pt x="21" y="64"/>
                    </a:lnTo>
                    <a:lnTo>
                      <a:pt x="20" y="60"/>
                    </a:lnTo>
                    <a:lnTo>
                      <a:pt x="21" y="59"/>
                    </a:lnTo>
                    <a:lnTo>
                      <a:pt x="21" y="55"/>
                    </a:lnTo>
                    <a:lnTo>
                      <a:pt x="14" y="55"/>
                    </a:lnTo>
                    <a:lnTo>
                      <a:pt x="13" y="55"/>
                    </a:lnTo>
                    <a:lnTo>
                      <a:pt x="9" y="55"/>
                    </a:lnTo>
                    <a:lnTo>
                      <a:pt x="6" y="52"/>
                    </a:lnTo>
                    <a:lnTo>
                      <a:pt x="9" y="50"/>
                    </a:lnTo>
                    <a:lnTo>
                      <a:pt x="9" y="43"/>
                    </a:lnTo>
                    <a:lnTo>
                      <a:pt x="6" y="39"/>
                    </a:lnTo>
                    <a:lnTo>
                      <a:pt x="2" y="41"/>
                    </a:lnTo>
                    <a:lnTo>
                      <a:pt x="0" y="36"/>
                    </a:lnTo>
                    <a:lnTo>
                      <a:pt x="2" y="33"/>
                    </a:lnTo>
                    <a:lnTo>
                      <a:pt x="4" y="33"/>
                    </a:lnTo>
                    <a:lnTo>
                      <a:pt x="6" y="31"/>
                    </a:lnTo>
                    <a:lnTo>
                      <a:pt x="6" y="27"/>
                    </a:lnTo>
                    <a:lnTo>
                      <a:pt x="6" y="24"/>
                    </a:lnTo>
                    <a:lnTo>
                      <a:pt x="6" y="22"/>
                    </a:lnTo>
                    <a:lnTo>
                      <a:pt x="11" y="20"/>
                    </a:lnTo>
                    <a:lnTo>
                      <a:pt x="14" y="17"/>
                    </a:lnTo>
                    <a:lnTo>
                      <a:pt x="14" y="17"/>
                    </a:lnTo>
                    <a:lnTo>
                      <a:pt x="14" y="1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199" name="Freeform 186">
                <a:extLst>
                  <a:ext uri="{FF2B5EF4-FFF2-40B4-BE49-F238E27FC236}">
                    <a16:creationId xmlns:a16="http://schemas.microsoft.com/office/drawing/2014/main" id="{F22C4915-919E-E449-5D98-DCC15D61EA4E}"/>
                  </a:ext>
                </a:extLst>
              </p:cNvPr>
              <p:cNvSpPr>
                <a:spLocks noEditPoints="1"/>
              </p:cNvSpPr>
              <p:nvPr/>
            </p:nvSpPr>
            <p:spPr bwMode="auto">
              <a:xfrm>
                <a:off x="7083386" y="3678234"/>
                <a:ext cx="231775" cy="433387"/>
              </a:xfrm>
              <a:custGeom>
                <a:avLst/>
                <a:gdLst/>
                <a:ahLst/>
                <a:cxnLst>
                  <a:cxn ang="0">
                    <a:pos x="47" y="14"/>
                  </a:cxn>
                  <a:cxn ang="0">
                    <a:pos x="61" y="25"/>
                  </a:cxn>
                  <a:cxn ang="0">
                    <a:pos x="63" y="52"/>
                  </a:cxn>
                  <a:cxn ang="0">
                    <a:pos x="87" y="45"/>
                  </a:cxn>
                  <a:cxn ang="0">
                    <a:pos x="116" y="47"/>
                  </a:cxn>
                  <a:cxn ang="0">
                    <a:pos x="129" y="70"/>
                  </a:cxn>
                  <a:cxn ang="0">
                    <a:pos x="141" y="84"/>
                  </a:cxn>
                  <a:cxn ang="0">
                    <a:pos x="142" y="101"/>
                  </a:cxn>
                  <a:cxn ang="0">
                    <a:pos x="129" y="112"/>
                  </a:cxn>
                  <a:cxn ang="0">
                    <a:pos x="104" y="113"/>
                  </a:cxn>
                  <a:cxn ang="0">
                    <a:pos x="92" y="143"/>
                  </a:cxn>
                  <a:cxn ang="0">
                    <a:pos x="96" y="157"/>
                  </a:cxn>
                  <a:cxn ang="0">
                    <a:pos x="87" y="152"/>
                  </a:cxn>
                  <a:cxn ang="0">
                    <a:pos x="78" y="148"/>
                  </a:cxn>
                  <a:cxn ang="0">
                    <a:pos x="68" y="143"/>
                  </a:cxn>
                  <a:cxn ang="0">
                    <a:pos x="63" y="132"/>
                  </a:cxn>
                  <a:cxn ang="0">
                    <a:pos x="52" y="134"/>
                  </a:cxn>
                  <a:cxn ang="0">
                    <a:pos x="52" y="139"/>
                  </a:cxn>
                  <a:cxn ang="0">
                    <a:pos x="50" y="159"/>
                  </a:cxn>
                  <a:cxn ang="0">
                    <a:pos x="40" y="192"/>
                  </a:cxn>
                  <a:cxn ang="0">
                    <a:pos x="42" y="202"/>
                  </a:cxn>
                  <a:cxn ang="0">
                    <a:pos x="47" y="207"/>
                  </a:cxn>
                  <a:cxn ang="0">
                    <a:pos x="54" y="221"/>
                  </a:cxn>
                  <a:cxn ang="0">
                    <a:pos x="61" y="223"/>
                  </a:cxn>
                  <a:cxn ang="0">
                    <a:pos x="64" y="240"/>
                  </a:cxn>
                  <a:cxn ang="0">
                    <a:pos x="68" y="244"/>
                  </a:cxn>
                  <a:cxn ang="0">
                    <a:pos x="82" y="254"/>
                  </a:cxn>
                  <a:cxn ang="0">
                    <a:pos x="92" y="266"/>
                  </a:cxn>
                  <a:cxn ang="0">
                    <a:pos x="75" y="272"/>
                  </a:cxn>
                  <a:cxn ang="0">
                    <a:pos x="70" y="258"/>
                  </a:cxn>
                  <a:cxn ang="0">
                    <a:pos x="50" y="254"/>
                  </a:cxn>
                  <a:cxn ang="0">
                    <a:pos x="47" y="245"/>
                  </a:cxn>
                  <a:cxn ang="0">
                    <a:pos x="35" y="226"/>
                  </a:cxn>
                  <a:cxn ang="0">
                    <a:pos x="28" y="226"/>
                  </a:cxn>
                  <a:cxn ang="0">
                    <a:pos x="30" y="207"/>
                  </a:cxn>
                  <a:cxn ang="0">
                    <a:pos x="30" y="195"/>
                  </a:cxn>
                  <a:cxn ang="0">
                    <a:pos x="42" y="165"/>
                  </a:cxn>
                  <a:cxn ang="0">
                    <a:pos x="40" y="143"/>
                  </a:cxn>
                  <a:cxn ang="0">
                    <a:pos x="31" y="117"/>
                  </a:cxn>
                  <a:cxn ang="0">
                    <a:pos x="24" y="94"/>
                  </a:cxn>
                  <a:cxn ang="0">
                    <a:pos x="23" y="73"/>
                  </a:cxn>
                  <a:cxn ang="0">
                    <a:pos x="5" y="49"/>
                  </a:cxn>
                  <a:cxn ang="0">
                    <a:pos x="5" y="32"/>
                  </a:cxn>
                  <a:cxn ang="0">
                    <a:pos x="19" y="16"/>
                  </a:cxn>
                  <a:cxn ang="0">
                    <a:pos x="33" y="5"/>
                  </a:cxn>
                  <a:cxn ang="0">
                    <a:pos x="42" y="0"/>
                  </a:cxn>
                  <a:cxn ang="0">
                    <a:pos x="52" y="258"/>
                  </a:cxn>
                  <a:cxn ang="0">
                    <a:pos x="40" y="238"/>
                  </a:cxn>
                  <a:cxn ang="0">
                    <a:pos x="40" y="238"/>
                  </a:cxn>
                  <a:cxn ang="0">
                    <a:pos x="30" y="235"/>
                  </a:cxn>
                  <a:cxn ang="0">
                    <a:pos x="28" y="230"/>
                  </a:cxn>
                  <a:cxn ang="0">
                    <a:pos x="89" y="155"/>
                  </a:cxn>
                  <a:cxn ang="0">
                    <a:pos x="56" y="199"/>
                  </a:cxn>
                  <a:cxn ang="0">
                    <a:pos x="54" y="204"/>
                  </a:cxn>
                </a:cxnLst>
                <a:rect l="0" t="0" r="r" b="b"/>
                <a:pathLst>
                  <a:path w="146" h="273">
                    <a:moveTo>
                      <a:pt x="42" y="0"/>
                    </a:moveTo>
                    <a:lnTo>
                      <a:pt x="43" y="4"/>
                    </a:lnTo>
                    <a:lnTo>
                      <a:pt x="47" y="4"/>
                    </a:lnTo>
                    <a:lnTo>
                      <a:pt x="50" y="5"/>
                    </a:lnTo>
                    <a:lnTo>
                      <a:pt x="50" y="12"/>
                    </a:lnTo>
                    <a:lnTo>
                      <a:pt x="47" y="14"/>
                    </a:lnTo>
                    <a:lnTo>
                      <a:pt x="50" y="19"/>
                    </a:lnTo>
                    <a:lnTo>
                      <a:pt x="54" y="19"/>
                    </a:lnTo>
                    <a:lnTo>
                      <a:pt x="56" y="18"/>
                    </a:lnTo>
                    <a:lnTo>
                      <a:pt x="63" y="18"/>
                    </a:lnTo>
                    <a:lnTo>
                      <a:pt x="63" y="21"/>
                    </a:lnTo>
                    <a:lnTo>
                      <a:pt x="61" y="25"/>
                    </a:lnTo>
                    <a:lnTo>
                      <a:pt x="63" y="28"/>
                    </a:lnTo>
                    <a:lnTo>
                      <a:pt x="63" y="32"/>
                    </a:lnTo>
                    <a:lnTo>
                      <a:pt x="61" y="32"/>
                    </a:lnTo>
                    <a:lnTo>
                      <a:pt x="63" y="37"/>
                    </a:lnTo>
                    <a:lnTo>
                      <a:pt x="63" y="44"/>
                    </a:lnTo>
                    <a:lnTo>
                      <a:pt x="63" y="52"/>
                    </a:lnTo>
                    <a:lnTo>
                      <a:pt x="68" y="51"/>
                    </a:lnTo>
                    <a:lnTo>
                      <a:pt x="73" y="49"/>
                    </a:lnTo>
                    <a:lnTo>
                      <a:pt x="73" y="45"/>
                    </a:lnTo>
                    <a:lnTo>
                      <a:pt x="78" y="42"/>
                    </a:lnTo>
                    <a:lnTo>
                      <a:pt x="83" y="45"/>
                    </a:lnTo>
                    <a:lnTo>
                      <a:pt x="87" y="45"/>
                    </a:lnTo>
                    <a:lnTo>
                      <a:pt x="90" y="49"/>
                    </a:lnTo>
                    <a:lnTo>
                      <a:pt x="97" y="49"/>
                    </a:lnTo>
                    <a:lnTo>
                      <a:pt x="101" y="40"/>
                    </a:lnTo>
                    <a:lnTo>
                      <a:pt x="106" y="40"/>
                    </a:lnTo>
                    <a:lnTo>
                      <a:pt x="113" y="42"/>
                    </a:lnTo>
                    <a:lnTo>
                      <a:pt x="116" y="47"/>
                    </a:lnTo>
                    <a:lnTo>
                      <a:pt x="123" y="52"/>
                    </a:lnTo>
                    <a:lnTo>
                      <a:pt x="127" y="56"/>
                    </a:lnTo>
                    <a:lnTo>
                      <a:pt x="129" y="59"/>
                    </a:lnTo>
                    <a:lnTo>
                      <a:pt x="129" y="63"/>
                    </a:lnTo>
                    <a:lnTo>
                      <a:pt x="127" y="65"/>
                    </a:lnTo>
                    <a:lnTo>
                      <a:pt x="129" y="70"/>
                    </a:lnTo>
                    <a:lnTo>
                      <a:pt x="129" y="73"/>
                    </a:lnTo>
                    <a:lnTo>
                      <a:pt x="127" y="75"/>
                    </a:lnTo>
                    <a:lnTo>
                      <a:pt x="132" y="79"/>
                    </a:lnTo>
                    <a:lnTo>
                      <a:pt x="134" y="82"/>
                    </a:lnTo>
                    <a:lnTo>
                      <a:pt x="137" y="82"/>
                    </a:lnTo>
                    <a:lnTo>
                      <a:pt x="141" y="84"/>
                    </a:lnTo>
                    <a:lnTo>
                      <a:pt x="141" y="85"/>
                    </a:lnTo>
                    <a:lnTo>
                      <a:pt x="142" y="89"/>
                    </a:lnTo>
                    <a:lnTo>
                      <a:pt x="146" y="91"/>
                    </a:lnTo>
                    <a:lnTo>
                      <a:pt x="142" y="94"/>
                    </a:lnTo>
                    <a:lnTo>
                      <a:pt x="142" y="98"/>
                    </a:lnTo>
                    <a:lnTo>
                      <a:pt x="142" y="101"/>
                    </a:lnTo>
                    <a:lnTo>
                      <a:pt x="142" y="101"/>
                    </a:lnTo>
                    <a:lnTo>
                      <a:pt x="142" y="110"/>
                    </a:lnTo>
                    <a:lnTo>
                      <a:pt x="142" y="112"/>
                    </a:lnTo>
                    <a:lnTo>
                      <a:pt x="137" y="113"/>
                    </a:lnTo>
                    <a:lnTo>
                      <a:pt x="134" y="110"/>
                    </a:lnTo>
                    <a:lnTo>
                      <a:pt x="129" y="112"/>
                    </a:lnTo>
                    <a:lnTo>
                      <a:pt x="127" y="110"/>
                    </a:lnTo>
                    <a:lnTo>
                      <a:pt x="123" y="110"/>
                    </a:lnTo>
                    <a:lnTo>
                      <a:pt x="118" y="112"/>
                    </a:lnTo>
                    <a:lnTo>
                      <a:pt x="116" y="110"/>
                    </a:lnTo>
                    <a:lnTo>
                      <a:pt x="111" y="110"/>
                    </a:lnTo>
                    <a:lnTo>
                      <a:pt x="104" y="113"/>
                    </a:lnTo>
                    <a:lnTo>
                      <a:pt x="101" y="113"/>
                    </a:lnTo>
                    <a:lnTo>
                      <a:pt x="97" y="119"/>
                    </a:lnTo>
                    <a:lnTo>
                      <a:pt x="96" y="124"/>
                    </a:lnTo>
                    <a:lnTo>
                      <a:pt x="92" y="127"/>
                    </a:lnTo>
                    <a:lnTo>
                      <a:pt x="92" y="134"/>
                    </a:lnTo>
                    <a:lnTo>
                      <a:pt x="92" y="143"/>
                    </a:lnTo>
                    <a:lnTo>
                      <a:pt x="97" y="143"/>
                    </a:lnTo>
                    <a:lnTo>
                      <a:pt x="97" y="146"/>
                    </a:lnTo>
                    <a:lnTo>
                      <a:pt x="97" y="153"/>
                    </a:lnTo>
                    <a:lnTo>
                      <a:pt x="97" y="155"/>
                    </a:lnTo>
                    <a:lnTo>
                      <a:pt x="97" y="155"/>
                    </a:lnTo>
                    <a:lnTo>
                      <a:pt x="96" y="157"/>
                    </a:lnTo>
                    <a:lnTo>
                      <a:pt x="96" y="159"/>
                    </a:lnTo>
                    <a:lnTo>
                      <a:pt x="96" y="157"/>
                    </a:lnTo>
                    <a:lnTo>
                      <a:pt x="92" y="153"/>
                    </a:lnTo>
                    <a:lnTo>
                      <a:pt x="90" y="153"/>
                    </a:lnTo>
                    <a:lnTo>
                      <a:pt x="90" y="152"/>
                    </a:lnTo>
                    <a:lnTo>
                      <a:pt x="87" y="152"/>
                    </a:lnTo>
                    <a:lnTo>
                      <a:pt x="83" y="146"/>
                    </a:lnTo>
                    <a:lnTo>
                      <a:pt x="80" y="146"/>
                    </a:lnTo>
                    <a:lnTo>
                      <a:pt x="78" y="146"/>
                    </a:lnTo>
                    <a:lnTo>
                      <a:pt x="78" y="148"/>
                    </a:lnTo>
                    <a:lnTo>
                      <a:pt x="78" y="148"/>
                    </a:lnTo>
                    <a:lnTo>
                      <a:pt x="78" y="148"/>
                    </a:lnTo>
                    <a:lnTo>
                      <a:pt x="73" y="146"/>
                    </a:lnTo>
                    <a:lnTo>
                      <a:pt x="70" y="148"/>
                    </a:lnTo>
                    <a:lnTo>
                      <a:pt x="68" y="146"/>
                    </a:lnTo>
                    <a:lnTo>
                      <a:pt x="66" y="146"/>
                    </a:lnTo>
                    <a:lnTo>
                      <a:pt x="66" y="146"/>
                    </a:lnTo>
                    <a:lnTo>
                      <a:pt x="68" y="143"/>
                    </a:lnTo>
                    <a:lnTo>
                      <a:pt x="66" y="139"/>
                    </a:lnTo>
                    <a:lnTo>
                      <a:pt x="66" y="134"/>
                    </a:lnTo>
                    <a:lnTo>
                      <a:pt x="68" y="134"/>
                    </a:lnTo>
                    <a:lnTo>
                      <a:pt x="66" y="132"/>
                    </a:lnTo>
                    <a:lnTo>
                      <a:pt x="63" y="132"/>
                    </a:lnTo>
                    <a:lnTo>
                      <a:pt x="63" y="132"/>
                    </a:lnTo>
                    <a:lnTo>
                      <a:pt x="61" y="132"/>
                    </a:lnTo>
                    <a:lnTo>
                      <a:pt x="61" y="131"/>
                    </a:lnTo>
                    <a:lnTo>
                      <a:pt x="57" y="132"/>
                    </a:lnTo>
                    <a:lnTo>
                      <a:pt x="56" y="132"/>
                    </a:lnTo>
                    <a:lnTo>
                      <a:pt x="54" y="132"/>
                    </a:lnTo>
                    <a:lnTo>
                      <a:pt x="52" y="134"/>
                    </a:lnTo>
                    <a:lnTo>
                      <a:pt x="50" y="134"/>
                    </a:lnTo>
                    <a:lnTo>
                      <a:pt x="50" y="132"/>
                    </a:lnTo>
                    <a:lnTo>
                      <a:pt x="50" y="134"/>
                    </a:lnTo>
                    <a:lnTo>
                      <a:pt x="50" y="134"/>
                    </a:lnTo>
                    <a:lnTo>
                      <a:pt x="52" y="138"/>
                    </a:lnTo>
                    <a:lnTo>
                      <a:pt x="52" y="139"/>
                    </a:lnTo>
                    <a:lnTo>
                      <a:pt x="50" y="143"/>
                    </a:lnTo>
                    <a:lnTo>
                      <a:pt x="50" y="146"/>
                    </a:lnTo>
                    <a:lnTo>
                      <a:pt x="50" y="148"/>
                    </a:lnTo>
                    <a:lnTo>
                      <a:pt x="50" y="152"/>
                    </a:lnTo>
                    <a:lnTo>
                      <a:pt x="50" y="155"/>
                    </a:lnTo>
                    <a:lnTo>
                      <a:pt x="50" y="159"/>
                    </a:lnTo>
                    <a:lnTo>
                      <a:pt x="47" y="162"/>
                    </a:lnTo>
                    <a:lnTo>
                      <a:pt x="47" y="165"/>
                    </a:lnTo>
                    <a:lnTo>
                      <a:pt x="45" y="179"/>
                    </a:lnTo>
                    <a:lnTo>
                      <a:pt x="42" y="185"/>
                    </a:lnTo>
                    <a:lnTo>
                      <a:pt x="42" y="186"/>
                    </a:lnTo>
                    <a:lnTo>
                      <a:pt x="40" y="192"/>
                    </a:lnTo>
                    <a:lnTo>
                      <a:pt x="42" y="192"/>
                    </a:lnTo>
                    <a:lnTo>
                      <a:pt x="42" y="192"/>
                    </a:lnTo>
                    <a:lnTo>
                      <a:pt x="40" y="195"/>
                    </a:lnTo>
                    <a:lnTo>
                      <a:pt x="40" y="195"/>
                    </a:lnTo>
                    <a:lnTo>
                      <a:pt x="42" y="200"/>
                    </a:lnTo>
                    <a:lnTo>
                      <a:pt x="42" y="202"/>
                    </a:lnTo>
                    <a:lnTo>
                      <a:pt x="45" y="207"/>
                    </a:lnTo>
                    <a:lnTo>
                      <a:pt x="43" y="209"/>
                    </a:lnTo>
                    <a:lnTo>
                      <a:pt x="45" y="212"/>
                    </a:lnTo>
                    <a:lnTo>
                      <a:pt x="47" y="212"/>
                    </a:lnTo>
                    <a:lnTo>
                      <a:pt x="47" y="209"/>
                    </a:lnTo>
                    <a:lnTo>
                      <a:pt x="47" y="207"/>
                    </a:lnTo>
                    <a:lnTo>
                      <a:pt x="47" y="209"/>
                    </a:lnTo>
                    <a:lnTo>
                      <a:pt x="50" y="209"/>
                    </a:lnTo>
                    <a:lnTo>
                      <a:pt x="52" y="209"/>
                    </a:lnTo>
                    <a:lnTo>
                      <a:pt x="52" y="212"/>
                    </a:lnTo>
                    <a:lnTo>
                      <a:pt x="54" y="216"/>
                    </a:lnTo>
                    <a:lnTo>
                      <a:pt x="54" y="221"/>
                    </a:lnTo>
                    <a:lnTo>
                      <a:pt x="56" y="221"/>
                    </a:lnTo>
                    <a:lnTo>
                      <a:pt x="57" y="223"/>
                    </a:lnTo>
                    <a:lnTo>
                      <a:pt x="59" y="223"/>
                    </a:lnTo>
                    <a:lnTo>
                      <a:pt x="59" y="221"/>
                    </a:lnTo>
                    <a:lnTo>
                      <a:pt x="59" y="221"/>
                    </a:lnTo>
                    <a:lnTo>
                      <a:pt x="61" y="223"/>
                    </a:lnTo>
                    <a:lnTo>
                      <a:pt x="63" y="226"/>
                    </a:lnTo>
                    <a:lnTo>
                      <a:pt x="63" y="228"/>
                    </a:lnTo>
                    <a:lnTo>
                      <a:pt x="64" y="230"/>
                    </a:lnTo>
                    <a:lnTo>
                      <a:pt x="66" y="237"/>
                    </a:lnTo>
                    <a:lnTo>
                      <a:pt x="66" y="238"/>
                    </a:lnTo>
                    <a:lnTo>
                      <a:pt x="64" y="240"/>
                    </a:lnTo>
                    <a:lnTo>
                      <a:pt x="64" y="238"/>
                    </a:lnTo>
                    <a:lnTo>
                      <a:pt x="61" y="240"/>
                    </a:lnTo>
                    <a:lnTo>
                      <a:pt x="61" y="244"/>
                    </a:lnTo>
                    <a:lnTo>
                      <a:pt x="66" y="245"/>
                    </a:lnTo>
                    <a:lnTo>
                      <a:pt x="66" y="240"/>
                    </a:lnTo>
                    <a:lnTo>
                      <a:pt x="68" y="244"/>
                    </a:lnTo>
                    <a:lnTo>
                      <a:pt x="68" y="245"/>
                    </a:lnTo>
                    <a:lnTo>
                      <a:pt x="70" y="249"/>
                    </a:lnTo>
                    <a:lnTo>
                      <a:pt x="73" y="254"/>
                    </a:lnTo>
                    <a:lnTo>
                      <a:pt x="78" y="254"/>
                    </a:lnTo>
                    <a:lnTo>
                      <a:pt x="78" y="254"/>
                    </a:lnTo>
                    <a:lnTo>
                      <a:pt x="82" y="254"/>
                    </a:lnTo>
                    <a:lnTo>
                      <a:pt x="85" y="254"/>
                    </a:lnTo>
                    <a:lnTo>
                      <a:pt x="87" y="259"/>
                    </a:lnTo>
                    <a:lnTo>
                      <a:pt x="89" y="261"/>
                    </a:lnTo>
                    <a:lnTo>
                      <a:pt x="92" y="265"/>
                    </a:lnTo>
                    <a:lnTo>
                      <a:pt x="92" y="266"/>
                    </a:lnTo>
                    <a:lnTo>
                      <a:pt x="92" y="266"/>
                    </a:lnTo>
                    <a:lnTo>
                      <a:pt x="92" y="270"/>
                    </a:lnTo>
                    <a:lnTo>
                      <a:pt x="89" y="272"/>
                    </a:lnTo>
                    <a:lnTo>
                      <a:pt x="87" y="270"/>
                    </a:lnTo>
                    <a:lnTo>
                      <a:pt x="83" y="270"/>
                    </a:lnTo>
                    <a:lnTo>
                      <a:pt x="80" y="273"/>
                    </a:lnTo>
                    <a:lnTo>
                      <a:pt x="75" y="272"/>
                    </a:lnTo>
                    <a:lnTo>
                      <a:pt x="75" y="270"/>
                    </a:lnTo>
                    <a:lnTo>
                      <a:pt x="78" y="266"/>
                    </a:lnTo>
                    <a:lnTo>
                      <a:pt x="78" y="261"/>
                    </a:lnTo>
                    <a:lnTo>
                      <a:pt x="75" y="259"/>
                    </a:lnTo>
                    <a:lnTo>
                      <a:pt x="73" y="259"/>
                    </a:lnTo>
                    <a:lnTo>
                      <a:pt x="70" y="258"/>
                    </a:lnTo>
                    <a:lnTo>
                      <a:pt x="66" y="258"/>
                    </a:lnTo>
                    <a:lnTo>
                      <a:pt x="63" y="254"/>
                    </a:lnTo>
                    <a:lnTo>
                      <a:pt x="61" y="258"/>
                    </a:lnTo>
                    <a:lnTo>
                      <a:pt x="59" y="259"/>
                    </a:lnTo>
                    <a:lnTo>
                      <a:pt x="59" y="258"/>
                    </a:lnTo>
                    <a:lnTo>
                      <a:pt x="50" y="254"/>
                    </a:lnTo>
                    <a:lnTo>
                      <a:pt x="50" y="251"/>
                    </a:lnTo>
                    <a:lnTo>
                      <a:pt x="52" y="249"/>
                    </a:lnTo>
                    <a:lnTo>
                      <a:pt x="52" y="249"/>
                    </a:lnTo>
                    <a:lnTo>
                      <a:pt x="50" y="249"/>
                    </a:lnTo>
                    <a:lnTo>
                      <a:pt x="50" y="245"/>
                    </a:lnTo>
                    <a:lnTo>
                      <a:pt x="47" y="245"/>
                    </a:lnTo>
                    <a:lnTo>
                      <a:pt x="47" y="240"/>
                    </a:lnTo>
                    <a:lnTo>
                      <a:pt x="43" y="237"/>
                    </a:lnTo>
                    <a:lnTo>
                      <a:pt x="40" y="237"/>
                    </a:lnTo>
                    <a:lnTo>
                      <a:pt x="38" y="230"/>
                    </a:lnTo>
                    <a:lnTo>
                      <a:pt x="35" y="230"/>
                    </a:lnTo>
                    <a:lnTo>
                      <a:pt x="35" y="226"/>
                    </a:lnTo>
                    <a:lnTo>
                      <a:pt x="33" y="225"/>
                    </a:lnTo>
                    <a:lnTo>
                      <a:pt x="33" y="223"/>
                    </a:lnTo>
                    <a:lnTo>
                      <a:pt x="30" y="225"/>
                    </a:lnTo>
                    <a:lnTo>
                      <a:pt x="30" y="228"/>
                    </a:lnTo>
                    <a:lnTo>
                      <a:pt x="28" y="228"/>
                    </a:lnTo>
                    <a:lnTo>
                      <a:pt x="28" y="226"/>
                    </a:lnTo>
                    <a:lnTo>
                      <a:pt x="24" y="221"/>
                    </a:lnTo>
                    <a:lnTo>
                      <a:pt x="28" y="218"/>
                    </a:lnTo>
                    <a:lnTo>
                      <a:pt x="24" y="212"/>
                    </a:lnTo>
                    <a:lnTo>
                      <a:pt x="28" y="212"/>
                    </a:lnTo>
                    <a:lnTo>
                      <a:pt x="28" y="207"/>
                    </a:lnTo>
                    <a:lnTo>
                      <a:pt x="30" y="207"/>
                    </a:lnTo>
                    <a:lnTo>
                      <a:pt x="30" y="204"/>
                    </a:lnTo>
                    <a:lnTo>
                      <a:pt x="28" y="204"/>
                    </a:lnTo>
                    <a:lnTo>
                      <a:pt x="31" y="200"/>
                    </a:lnTo>
                    <a:lnTo>
                      <a:pt x="30" y="199"/>
                    </a:lnTo>
                    <a:lnTo>
                      <a:pt x="33" y="195"/>
                    </a:lnTo>
                    <a:lnTo>
                      <a:pt x="30" y="195"/>
                    </a:lnTo>
                    <a:lnTo>
                      <a:pt x="31" y="188"/>
                    </a:lnTo>
                    <a:lnTo>
                      <a:pt x="31" y="186"/>
                    </a:lnTo>
                    <a:lnTo>
                      <a:pt x="33" y="185"/>
                    </a:lnTo>
                    <a:lnTo>
                      <a:pt x="35" y="179"/>
                    </a:lnTo>
                    <a:lnTo>
                      <a:pt x="38" y="176"/>
                    </a:lnTo>
                    <a:lnTo>
                      <a:pt x="42" y="165"/>
                    </a:lnTo>
                    <a:lnTo>
                      <a:pt x="45" y="164"/>
                    </a:lnTo>
                    <a:lnTo>
                      <a:pt x="45" y="159"/>
                    </a:lnTo>
                    <a:lnTo>
                      <a:pt x="42" y="155"/>
                    </a:lnTo>
                    <a:lnTo>
                      <a:pt x="43" y="152"/>
                    </a:lnTo>
                    <a:lnTo>
                      <a:pt x="42" y="146"/>
                    </a:lnTo>
                    <a:lnTo>
                      <a:pt x="40" y="143"/>
                    </a:lnTo>
                    <a:lnTo>
                      <a:pt x="38" y="139"/>
                    </a:lnTo>
                    <a:lnTo>
                      <a:pt x="38" y="134"/>
                    </a:lnTo>
                    <a:lnTo>
                      <a:pt x="38" y="132"/>
                    </a:lnTo>
                    <a:lnTo>
                      <a:pt x="40" y="129"/>
                    </a:lnTo>
                    <a:lnTo>
                      <a:pt x="36" y="122"/>
                    </a:lnTo>
                    <a:lnTo>
                      <a:pt x="31" y="117"/>
                    </a:lnTo>
                    <a:lnTo>
                      <a:pt x="28" y="113"/>
                    </a:lnTo>
                    <a:lnTo>
                      <a:pt x="23" y="106"/>
                    </a:lnTo>
                    <a:lnTo>
                      <a:pt x="23" y="105"/>
                    </a:lnTo>
                    <a:lnTo>
                      <a:pt x="19" y="98"/>
                    </a:lnTo>
                    <a:lnTo>
                      <a:pt x="24" y="96"/>
                    </a:lnTo>
                    <a:lnTo>
                      <a:pt x="24" y="94"/>
                    </a:lnTo>
                    <a:lnTo>
                      <a:pt x="23" y="85"/>
                    </a:lnTo>
                    <a:lnTo>
                      <a:pt x="24" y="82"/>
                    </a:lnTo>
                    <a:lnTo>
                      <a:pt x="28" y="82"/>
                    </a:lnTo>
                    <a:lnTo>
                      <a:pt x="28" y="77"/>
                    </a:lnTo>
                    <a:lnTo>
                      <a:pt x="24" y="75"/>
                    </a:lnTo>
                    <a:lnTo>
                      <a:pt x="23" y="73"/>
                    </a:lnTo>
                    <a:lnTo>
                      <a:pt x="19" y="68"/>
                    </a:lnTo>
                    <a:lnTo>
                      <a:pt x="17" y="65"/>
                    </a:lnTo>
                    <a:lnTo>
                      <a:pt x="14" y="58"/>
                    </a:lnTo>
                    <a:lnTo>
                      <a:pt x="9" y="54"/>
                    </a:lnTo>
                    <a:lnTo>
                      <a:pt x="9" y="51"/>
                    </a:lnTo>
                    <a:lnTo>
                      <a:pt x="5" y="49"/>
                    </a:lnTo>
                    <a:lnTo>
                      <a:pt x="2" y="44"/>
                    </a:lnTo>
                    <a:lnTo>
                      <a:pt x="0" y="42"/>
                    </a:lnTo>
                    <a:lnTo>
                      <a:pt x="0" y="40"/>
                    </a:lnTo>
                    <a:lnTo>
                      <a:pt x="3" y="40"/>
                    </a:lnTo>
                    <a:lnTo>
                      <a:pt x="7" y="37"/>
                    </a:lnTo>
                    <a:lnTo>
                      <a:pt x="5" y="32"/>
                    </a:lnTo>
                    <a:lnTo>
                      <a:pt x="5" y="28"/>
                    </a:lnTo>
                    <a:lnTo>
                      <a:pt x="9" y="26"/>
                    </a:lnTo>
                    <a:lnTo>
                      <a:pt x="7" y="19"/>
                    </a:lnTo>
                    <a:lnTo>
                      <a:pt x="10" y="16"/>
                    </a:lnTo>
                    <a:lnTo>
                      <a:pt x="17" y="19"/>
                    </a:lnTo>
                    <a:lnTo>
                      <a:pt x="19" y="16"/>
                    </a:lnTo>
                    <a:lnTo>
                      <a:pt x="24" y="16"/>
                    </a:lnTo>
                    <a:lnTo>
                      <a:pt x="24" y="14"/>
                    </a:lnTo>
                    <a:lnTo>
                      <a:pt x="24" y="9"/>
                    </a:lnTo>
                    <a:lnTo>
                      <a:pt x="28" y="7"/>
                    </a:lnTo>
                    <a:lnTo>
                      <a:pt x="31" y="7"/>
                    </a:lnTo>
                    <a:lnTo>
                      <a:pt x="33" y="5"/>
                    </a:lnTo>
                    <a:lnTo>
                      <a:pt x="31" y="4"/>
                    </a:lnTo>
                    <a:lnTo>
                      <a:pt x="31" y="0"/>
                    </a:lnTo>
                    <a:lnTo>
                      <a:pt x="35" y="0"/>
                    </a:lnTo>
                    <a:lnTo>
                      <a:pt x="40" y="0"/>
                    </a:lnTo>
                    <a:lnTo>
                      <a:pt x="42" y="0"/>
                    </a:lnTo>
                    <a:lnTo>
                      <a:pt x="42" y="0"/>
                    </a:lnTo>
                    <a:lnTo>
                      <a:pt x="42" y="0"/>
                    </a:lnTo>
                    <a:lnTo>
                      <a:pt x="42" y="0"/>
                    </a:lnTo>
                    <a:close/>
                    <a:moveTo>
                      <a:pt x="50" y="254"/>
                    </a:moveTo>
                    <a:lnTo>
                      <a:pt x="50" y="258"/>
                    </a:lnTo>
                    <a:lnTo>
                      <a:pt x="52" y="258"/>
                    </a:lnTo>
                    <a:lnTo>
                      <a:pt x="52" y="258"/>
                    </a:lnTo>
                    <a:lnTo>
                      <a:pt x="50" y="254"/>
                    </a:lnTo>
                    <a:lnTo>
                      <a:pt x="50" y="254"/>
                    </a:lnTo>
                    <a:lnTo>
                      <a:pt x="50" y="254"/>
                    </a:lnTo>
                    <a:lnTo>
                      <a:pt x="50" y="254"/>
                    </a:lnTo>
                    <a:lnTo>
                      <a:pt x="50" y="254"/>
                    </a:lnTo>
                    <a:close/>
                    <a:moveTo>
                      <a:pt x="40" y="238"/>
                    </a:moveTo>
                    <a:lnTo>
                      <a:pt x="40" y="240"/>
                    </a:lnTo>
                    <a:lnTo>
                      <a:pt x="40" y="240"/>
                    </a:lnTo>
                    <a:lnTo>
                      <a:pt x="40" y="238"/>
                    </a:lnTo>
                    <a:lnTo>
                      <a:pt x="40" y="238"/>
                    </a:lnTo>
                    <a:lnTo>
                      <a:pt x="40" y="238"/>
                    </a:lnTo>
                    <a:lnTo>
                      <a:pt x="40" y="238"/>
                    </a:lnTo>
                    <a:lnTo>
                      <a:pt x="40" y="238"/>
                    </a:lnTo>
                    <a:close/>
                    <a:moveTo>
                      <a:pt x="28" y="230"/>
                    </a:moveTo>
                    <a:lnTo>
                      <a:pt x="28" y="232"/>
                    </a:lnTo>
                    <a:lnTo>
                      <a:pt x="28" y="233"/>
                    </a:lnTo>
                    <a:lnTo>
                      <a:pt x="28" y="237"/>
                    </a:lnTo>
                    <a:lnTo>
                      <a:pt x="30" y="235"/>
                    </a:lnTo>
                    <a:lnTo>
                      <a:pt x="30" y="230"/>
                    </a:lnTo>
                    <a:lnTo>
                      <a:pt x="30" y="230"/>
                    </a:lnTo>
                    <a:lnTo>
                      <a:pt x="28" y="230"/>
                    </a:lnTo>
                    <a:lnTo>
                      <a:pt x="28" y="230"/>
                    </a:lnTo>
                    <a:lnTo>
                      <a:pt x="28" y="230"/>
                    </a:lnTo>
                    <a:lnTo>
                      <a:pt x="28" y="230"/>
                    </a:lnTo>
                    <a:close/>
                    <a:moveTo>
                      <a:pt x="89" y="155"/>
                    </a:moveTo>
                    <a:lnTo>
                      <a:pt x="90" y="159"/>
                    </a:lnTo>
                    <a:lnTo>
                      <a:pt x="92" y="160"/>
                    </a:lnTo>
                    <a:lnTo>
                      <a:pt x="92" y="160"/>
                    </a:lnTo>
                    <a:lnTo>
                      <a:pt x="89" y="155"/>
                    </a:lnTo>
                    <a:lnTo>
                      <a:pt x="89" y="155"/>
                    </a:lnTo>
                    <a:lnTo>
                      <a:pt x="89" y="155"/>
                    </a:lnTo>
                    <a:lnTo>
                      <a:pt x="89" y="155"/>
                    </a:lnTo>
                    <a:close/>
                    <a:moveTo>
                      <a:pt x="56" y="199"/>
                    </a:moveTo>
                    <a:lnTo>
                      <a:pt x="52" y="199"/>
                    </a:lnTo>
                    <a:lnTo>
                      <a:pt x="54" y="200"/>
                    </a:lnTo>
                    <a:lnTo>
                      <a:pt x="56" y="199"/>
                    </a:lnTo>
                    <a:lnTo>
                      <a:pt x="56" y="199"/>
                    </a:lnTo>
                    <a:lnTo>
                      <a:pt x="56" y="199"/>
                    </a:lnTo>
                    <a:lnTo>
                      <a:pt x="56" y="199"/>
                    </a:lnTo>
                    <a:close/>
                    <a:moveTo>
                      <a:pt x="56" y="202"/>
                    </a:moveTo>
                    <a:lnTo>
                      <a:pt x="54" y="204"/>
                    </a:lnTo>
                    <a:lnTo>
                      <a:pt x="54" y="204"/>
                    </a:lnTo>
                    <a:lnTo>
                      <a:pt x="56" y="209"/>
                    </a:lnTo>
                    <a:lnTo>
                      <a:pt x="57" y="204"/>
                    </a:lnTo>
                    <a:lnTo>
                      <a:pt x="56" y="202"/>
                    </a:lnTo>
                    <a:lnTo>
                      <a:pt x="56" y="202"/>
                    </a:lnTo>
                    <a:lnTo>
                      <a:pt x="56" y="202"/>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0" name="Freeform 187">
                <a:extLst>
                  <a:ext uri="{FF2B5EF4-FFF2-40B4-BE49-F238E27FC236}">
                    <a16:creationId xmlns:a16="http://schemas.microsoft.com/office/drawing/2014/main" id="{DA5D3366-1A51-F8DE-346E-545F34B56EF3}"/>
                  </a:ext>
                </a:extLst>
              </p:cNvPr>
              <p:cNvSpPr>
                <a:spLocks noEditPoints="1"/>
              </p:cNvSpPr>
              <p:nvPr/>
            </p:nvSpPr>
            <p:spPr bwMode="auto">
              <a:xfrm>
                <a:off x="6937337" y="3443283"/>
                <a:ext cx="236537" cy="544513"/>
              </a:xfrm>
              <a:custGeom>
                <a:avLst/>
                <a:gdLst/>
                <a:ahLst/>
                <a:cxnLst>
                  <a:cxn ang="0">
                    <a:pos x="83" y="6"/>
                  </a:cxn>
                  <a:cxn ang="0">
                    <a:pos x="97" y="27"/>
                  </a:cxn>
                  <a:cxn ang="0">
                    <a:pos x="92" y="49"/>
                  </a:cxn>
                  <a:cxn ang="0">
                    <a:pos x="83" y="60"/>
                  </a:cxn>
                  <a:cxn ang="0">
                    <a:pos x="87" y="74"/>
                  </a:cxn>
                  <a:cxn ang="0">
                    <a:pos x="102" y="82"/>
                  </a:cxn>
                  <a:cxn ang="0">
                    <a:pos x="111" y="94"/>
                  </a:cxn>
                  <a:cxn ang="0">
                    <a:pos x="125" y="98"/>
                  </a:cxn>
                  <a:cxn ang="0">
                    <a:pos x="116" y="117"/>
                  </a:cxn>
                  <a:cxn ang="0">
                    <a:pos x="130" y="124"/>
                  </a:cxn>
                  <a:cxn ang="0">
                    <a:pos x="149" y="126"/>
                  </a:cxn>
                  <a:cxn ang="0">
                    <a:pos x="141" y="141"/>
                  </a:cxn>
                  <a:cxn ang="0">
                    <a:pos x="125" y="152"/>
                  </a:cxn>
                  <a:cxn ang="0">
                    <a:pos x="118" y="164"/>
                  </a:cxn>
                  <a:cxn ang="0">
                    <a:pos x="99" y="176"/>
                  </a:cxn>
                  <a:cxn ang="0">
                    <a:pos x="95" y="192"/>
                  </a:cxn>
                  <a:cxn ang="0">
                    <a:pos x="113" y="214"/>
                  </a:cxn>
                  <a:cxn ang="0">
                    <a:pos x="115" y="233"/>
                  </a:cxn>
                  <a:cxn ang="0">
                    <a:pos x="120" y="261"/>
                  </a:cxn>
                  <a:cxn ang="0">
                    <a:pos x="130" y="286"/>
                  </a:cxn>
                  <a:cxn ang="0">
                    <a:pos x="137" y="308"/>
                  </a:cxn>
                  <a:cxn ang="0">
                    <a:pos x="125" y="334"/>
                  </a:cxn>
                  <a:cxn ang="0">
                    <a:pos x="120" y="331"/>
                  </a:cxn>
                  <a:cxn ang="0">
                    <a:pos x="123" y="320"/>
                  </a:cxn>
                  <a:cxn ang="0">
                    <a:pos x="125" y="305"/>
                  </a:cxn>
                  <a:cxn ang="0">
                    <a:pos x="120" y="282"/>
                  </a:cxn>
                  <a:cxn ang="0">
                    <a:pos x="111" y="275"/>
                  </a:cxn>
                  <a:cxn ang="0">
                    <a:pos x="104" y="254"/>
                  </a:cxn>
                  <a:cxn ang="0">
                    <a:pos x="102" y="230"/>
                  </a:cxn>
                  <a:cxn ang="0">
                    <a:pos x="97" y="223"/>
                  </a:cxn>
                  <a:cxn ang="0">
                    <a:pos x="85" y="207"/>
                  </a:cxn>
                  <a:cxn ang="0">
                    <a:pos x="85" y="211"/>
                  </a:cxn>
                  <a:cxn ang="0">
                    <a:pos x="76" y="220"/>
                  </a:cxn>
                  <a:cxn ang="0">
                    <a:pos x="71" y="227"/>
                  </a:cxn>
                  <a:cxn ang="0">
                    <a:pos x="57" y="233"/>
                  </a:cxn>
                  <a:cxn ang="0">
                    <a:pos x="47" y="239"/>
                  </a:cxn>
                  <a:cxn ang="0">
                    <a:pos x="45" y="230"/>
                  </a:cxn>
                  <a:cxn ang="0">
                    <a:pos x="49" y="207"/>
                  </a:cxn>
                  <a:cxn ang="0">
                    <a:pos x="42" y="190"/>
                  </a:cxn>
                  <a:cxn ang="0">
                    <a:pos x="29" y="173"/>
                  </a:cxn>
                  <a:cxn ang="0">
                    <a:pos x="19" y="171"/>
                  </a:cxn>
                  <a:cxn ang="0">
                    <a:pos x="26" y="171"/>
                  </a:cxn>
                  <a:cxn ang="0">
                    <a:pos x="26" y="160"/>
                  </a:cxn>
                  <a:cxn ang="0">
                    <a:pos x="12" y="157"/>
                  </a:cxn>
                  <a:cxn ang="0">
                    <a:pos x="10" y="157"/>
                  </a:cxn>
                  <a:cxn ang="0">
                    <a:pos x="0" y="136"/>
                  </a:cxn>
                  <a:cxn ang="0">
                    <a:pos x="9" y="120"/>
                  </a:cxn>
                  <a:cxn ang="0">
                    <a:pos x="16" y="101"/>
                  </a:cxn>
                  <a:cxn ang="0">
                    <a:pos x="26" y="84"/>
                  </a:cxn>
                  <a:cxn ang="0">
                    <a:pos x="35" y="49"/>
                  </a:cxn>
                  <a:cxn ang="0">
                    <a:pos x="49" y="21"/>
                  </a:cxn>
                  <a:cxn ang="0">
                    <a:pos x="66" y="13"/>
                  </a:cxn>
                  <a:cxn ang="0">
                    <a:pos x="68" y="2"/>
                  </a:cxn>
                  <a:cxn ang="0">
                    <a:pos x="24" y="180"/>
                  </a:cxn>
                </a:cxnLst>
                <a:rect l="0" t="0" r="r" b="b"/>
                <a:pathLst>
                  <a:path w="149" h="343">
                    <a:moveTo>
                      <a:pt x="68" y="2"/>
                    </a:moveTo>
                    <a:lnTo>
                      <a:pt x="71" y="0"/>
                    </a:lnTo>
                    <a:lnTo>
                      <a:pt x="75" y="2"/>
                    </a:lnTo>
                    <a:lnTo>
                      <a:pt x="76" y="0"/>
                    </a:lnTo>
                    <a:lnTo>
                      <a:pt x="80" y="0"/>
                    </a:lnTo>
                    <a:lnTo>
                      <a:pt x="83" y="6"/>
                    </a:lnTo>
                    <a:lnTo>
                      <a:pt x="87" y="7"/>
                    </a:lnTo>
                    <a:lnTo>
                      <a:pt x="87" y="14"/>
                    </a:lnTo>
                    <a:lnTo>
                      <a:pt x="90" y="14"/>
                    </a:lnTo>
                    <a:lnTo>
                      <a:pt x="94" y="16"/>
                    </a:lnTo>
                    <a:lnTo>
                      <a:pt x="94" y="21"/>
                    </a:lnTo>
                    <a:lnTo>
                      <a:pt x="97" y="27"/>
                    </a:lnTo>
                    <a:lnTo>
                      <a:pt x="97" y="34"/>
                    </a:lnTo>
                    <a:lnTo>
                      <a:pt x="95" y="39"/>
                    </a:lnTo>
                    <a:lnTo>
                      <a:pt x="95" y="44"/>
                    </a:lnTo>
                    <a:lnTo>
                      <a:pt x="95" y="44"/>
                    </a:lnTo>
                    <a:lnTo>
                      <a:pt x="92" y="47"/>
                    </a:lnTo>
                    <a:lnTo>
                      <a:pt x="92" y="49"/>
                    </a:lnTo>
                    <a:lnTo>
                      <a:pt x="90" y="51"/>
                    </a:lnTo>
                    <a:lnTo>
                      <a:pt x="89" y="53"/>
                    </a:lnTo>
                    <a:lnTo>
                      <a:pt x="90" y="56"/>
                    </a:lnTo>
                    <a:lnTo>
                      <a:pt x="89" y="58"/>
                    </a:lnTo>
                    <a:lnTo>
                      <a:pt x="87" y="58"/>
                    </a:lnTo>
                    <a:lnTo>
                      <a:pt x="83" y="60"/>
                    </a:lnTo>
                    <a:lnTo>
                      <a:pt x="83" y="63"/>
                    </a:lnTo>
                    <a:lnTo>
                      <a:pt x="85" y="65"/>
                    </a:lnTo>
                    <a:lnTo>
                      <a:pt x="83" y="67"/>
                    </a:lnTo>
                    <a:lnTo>
                      <a:pt x="83" y="70"/>
                    </a:lnTo>
                    <a:lnTo>
                      <a:pt x="85" y="70"/>
                    </a:lnTo>
                    <a:lnTo>
                      <a:pt x="87" y="74"/>
                    </a:lnTo>
                    <a:lnTo>
                      <a:pt x="90" y="75"/>
                    </a:lnTo>
                    <a:lnTo>
                      <a:pt x="89" y="80"/>
                    </a:lnTo>
                    <a:lnTo>
                      <a:pt x="90" y="84"/>
                    </a:lnTo>
                    <a:lnTo>
                      <a:pt x="95" y="80"/>
                    </a:lnTo>
                    <a:lnTo>
                      <a:pt x="102" y="79"/>
                    </a:lnTo>
                    <a:lnTo>
                      <a:pt x="102" y="82"/>
                    </a:lnTo>
                    <a:lnTo>
                      <a:pt x="102" y="84"/>
                    </a:lnTo>
                    <a:lnTo>
                      <a:pt x="104" y="86"/>
                    </a:lnTo>
                    <a:lnTo>
                      <a:pt x="108" y="86"/>
                    </a:lnTo>
                    <a:lnTo>
                      <a:pt x="111" y="87"/>
                    </a:lnTo>
                    <a:lnTo>
                      <a:pt x="108" y="89"/>
                    </a:lnTo>
                    <a:lnTo>
                      <a:pt x="111" y="94"/>
                    </a:lnTo>
                    <a:lnTo>
                      <a:pt x="115" y="94"/>
                    </a:lnTo>
                    <a:lnTo>
                      <a:pt x="115" y="94"/>
                    </a:lnTo>
                    <a:lnTo>
                      <a:pt x="115" y="98"/>
                    </a:lnTo>
                    <a:lnTo>
                      <a:pt x="116" y="98"/>
                    </a:lnTo>
                    <a:lnTo>
                      <a:pt x="122" y="98"/>
                    </a:lnTo>
                    <a:lnTo>
                      <a:pt x="125" y="98"/>
                    </a:lnTo>
                    <a:lnTo>
                      <a:pt x="125" y="101"/>
                    </a:lnTo>
                    <a:lnTo>
                      <a:pt x="123" y="103"/>
                    </a:lnTo>
                    <a:lnTo>
                      <a:pt x="123" y="107"/>
                    </a:lnTo>
                    <a:lnTo>
                      <a:pt x="120" y="112"/>
                    </a:lnTo>
                    <a:lnTo>
                      <a:pt x="116" y="115"/>
                    </a:lnTo>
                    <a:lnTo>
                      <a:pt x="116" y="117"/>
                    </a:lnTo>
                    <a:lnTo>
                      <a:pt x="120" y="117"/>
                    </a:lnTo>
                    <a:lnTo>
                      <a:pt x="125" y="117"/>
                    </a:lnTo>
                    <a:lnTo>
                      <a:pt x="125" y="117"/>
                    </a:lnTo>
                    <a:lnTo>
                      <a:pt x="127" y="115"/>
                    </a:lnTo>
                    <a:lnTo>
                      <a:pt x="130" y="117"/>
                    </a:lnTo>
                    <a:lnTo>
                      <a:pt x="130" y="124"/>
                    </a:lnTo>
                    <a:lnTo>
                      <a:pt x="130" y="126"/>
                    </a:lnTo>
                    <a:lnTo>
                      <a:pt x="134" y="129"/>
                    </a:lnTo>
                    <a:lnTo>
                      <a:pt x="135" y="126"/>
                    </a:lnTo>
                    <a:lnTo>
                      <a:pt x="141" y="126"/>
                    </a:lnTo>
                    <a:lnTo>
                      <a:pt x="148" y="124"/>
                    </a:lnTo>
                    <a:lnTo>
                      <a:pt x="149" y="126"/>
                    </a:lnTo>
                    <a:lnTo>
                      <a:pt x="149" y="129"/>
                    </a:lnTo>
                    <a:lnTo>
                      <a:pt x="146" y="131"/>
                    </a:lnTo>
                    <a:lnTo>
                      <a:pt x="141" y="133"/>
                    </a:lnTo>
                    <a:lnTo>
                      <a:pt x="141" y="136"/>
                    </a:lnTo>
                    <a:lnTo>
                      <a:pt x="139" y="138"/>
                    </a:lnTo>
                    <a:lnTo>
                      <a:pt x="141" y="141"/>
                    </a:lnTo>
                    <a:lnTo>
                      <a:pt x="137" y="143"/>
                    </a:lnTo>
                    <a:lnTo>
                      <a:pt x="135" y="143"/>
                    </a:lnTo>
                    <a:lnTo>
                      <a:pt x="134" y="148"/>
                    </a:lnTo>
                    <a:lnTo>
                      <a:pt x="127" y="148"/>
                    </a:lnTo>
                    <a:lnTo>
                      <a:pt x="125" y="148"/>
                    </a:lnTo>
                    <a:lnTo>
                      <a:pt x="125" y="152"/>
                    </a:lnTo>
                    <a:lnTo>
                      <a:pt x="127" y="153"/>
                    </a:lnTo>
                    <a:lnTo>
                      <a:pt x="125" y="157"/>
                    </a:lnTo>
                    <a:lnTo>
                      <a:pt x="122" y="157"/>
                    </a:lnTo>
                    <a:lnTo>
                      <a:pt x="118" y="157"/>
                    </a:lnTo>
                    <a:lnTo>
                      <a:pt x="118" y="162"/>
                    </a:lnTo>
                    <a:lnTo>
                      <a:pt x="118" y="164"/>
                    </a:lnTo>
                    <a:lnTo>
                      <a:pt x="113" y="164"/>
                    </a:lnTo>
                    <a:lnTo>
                      <a:pt x="111" y="167"/>
                    </a:lnTo>
                    <a:lnTo>
                      <a:pt x="102" y="164"/>
                    </a:lnTo>
                    <a:lnTo>
                      <a:pt x="99" y="167"/>
                    </a:lnTo>
                    <a:lnTo>
                      <a:pt x="102" y="174"/>
                    </a:lnTo>
                    <a:lnTo>
                      <a:pt x="99" y="176"/>
                    </a:lnTo>
                    <a:lnTo>
                      <a:pt x="99" y="180"/>
                    </a:lnTo>
                    <a:lnTo>
                      <a:pt x="99" y="183"/>
                    </a:lnTo>
                    <a:lnTo>
                      <a:pt x="97" y="188"/>
                    </a:lnTo>
                    <a:lnTo>
                      <a:pt x="92" y="188"/>
                    </a:lnTo>
                    <a:lnTo>
                      <a:pt x="94" y="190"/>
                    </a:lnTo>
                    <a:lnTo>
                      <a:pt x="95" y="192"/>
                    </a:lnTo>
                    <a:lnTo>
                      <a:pt x="99" y="197"/>
                    </a:lnTo>
                    <a:lnTo>
                      <a:pt x="102" y="199"/>
                    </a:lnTo>
                    <a:lnTo>
                      <a:pt x="102" y="202"/>
                    </a:lnTo>
                    <a:lnTo>
                      <a:pt x="108" y="206"/>
                    </a:lnTo>
                    <a:lnTo>
                      <a:pt x="111" y="213"/>
                    </a:lnTo>
                    <a:lnTo>
                      <a:pt x="113" y="214"/>
                    </a:lnTo>
                    <a:lnTo>
                      <a:pt x="115" y="220"/>
                    </a:lnTo>
                    <a:lnTo>
                      <a:pt x="116" y="223"/>
                    </a:lnTo>
                    <a:lnTo>
                      <a:pt x="120" y="225"/>
                    </a:lnTo>
                    <a:lnTo>
                      <a:pt x="120" y="228"/>
                    </a:lnTo>
                    <a:lnTo>
                      <a:pt x="116" y="230"/>
                    </a:lnTo>
                    <a:lnTo>
                      <a:pt x="115" y="233"/>
                    </a:lnTo>
                    <a:lnTo>
                      <a:pt x="116" y="240"/>
                    </a:lnTo>
                    <a:lnTo>
                      <a:pt x="116" y="242"/>
                    </a:lnTo>
                    <a:lnTo>
                      <a:pt x="113" y="246"/>
                    </a:lnTo>
                    <a:lnTo>
                      <a:pt x="115" y="251"/>
                    </a:lnTo>
                    <a:lnTo>
                      <a:pt x="115" y="254"/>
                    </a:lnTo>
                    <a:lnTo>
                      <a:pt x="120" y="261"/>
                    </a:lnTo>
                    <a:lnTo>
                      <a:pt x="125" y="263"/>
                    </a:lnTo>
                    <a:lnTo>
                      <a:pt x="130" y="268"/>
                    </a:lnTo>
                    <a:lnTo>
                      <a:pt x="134" y="275"/>
                    </a:lnTo>
                    <a:lnTo>
                      <a:pt x="130" y="279"/>
                    </a:lnTo>
                    <a:lnTo>
                      <a:pt x="130" y="282"/>
                    </a:lnTo>
                    <a:lnTo>
                      <a:pt x="130" y="286"/>
                    </a:lnTo>
                    <a:lnTo>
                      <a:pt x="134" y="289"/>
                    </a:lnTo>
                    <a:lnTo>
                      <a:pt x="134" y="293"/>
                    </a:lnTo>
                    <a:lnTo>
                      <a:pt x="135" y="298"/>
                    </a:lnTo>
                    <a:lnTo>
                      <a:pt x="134" y="301"/>
                    </a:lnTo>
                    <a:lnTo>
                      <a:pt x="137" y="305"/>
                    </a:lnTo>
                    <a:lnTo>
                      <a:pt x="137" y="308"/>
                    </a:lnTo>
                    <a:lnTo>
                      <a:pt x="134" y="312"/>
                    </a:lnTo>
                    <a:lnTo>
                      <a:pt x="130" y="322"/>
                    </a:lnTo>
                    <a:lnTo>
                      <a:pt x="127" y="326"/>
                    </a:lnTo>
                    <a:lnTo>
                      <a:pt x="127" y="329"/>
                    </a:lnTo>
                    <a:lnTo>
                      <a:pt x="125" y="333"/>
                    </a:lnTo>
                    <a:lnTo>
                      <a:pt x="125" y="334"/>
                    </a:lnTo>
                    <a:lnTo>
                      <a:pt x="125" y="334"/>
                    </a:lnTo>
                    <a:lnTo>
                      <a:pt x="123" y="338"/>
                    </a:lnTo>
                    <a:lnTo>
                      <a:pt x="123" y="343"/>
                    </a:lnTo>
                    <a:lnTo>
                      <a:pt x="122" y="338"/>
                    </a:lnTo>
                    <a:lnTo>
                      <a:pt x="122" y="333"/>
                    </a:lnTo>
                    <a:lnTo>
                      <a:pt x="120" y="331"/>
                    </a:lnTo>
                    <a:lnTo>
                      <a:pt x="120" y="329"/>
                    </a:lnTo>
                    <a:lnTo>
                      <a:pt x="122" y="329"/>
                    </a:lnTo>
                    <a:lnTo>
                      <a:pt x="122" y="327"/>
                    </a:lnTo>
                    <a:lnTo>
                      <a:pt x="125" y="324"/>
                    </a:lnTo>
                    <a:lnTo>
                      <a:pt x="125" y="322"/>
                    </a:lnTo>
                    <a:lnTo>
                      <a:pt x="123" y="320"/>
                    </a:lnTo>
                    <a:lnTo>
                      <a:pt x="123" y="317"/>
                    </a:lnTo>
                    <a:lnTo>
                      <a:pt x="125" y="317"/>
                    </a:lnTo>
                    <a:lnTo>
                      <a:pt x="127" y="315"/>
                    </a:lnTo>
                    <a:lnTo>
                      <a:pt x="125" y="308"/>
                    </a:lnTo>
                    <a:lnTo>
                      <a:pt x="127" y="308"/>
                    </a:lnTo>
                    <a:lnTo>
                      <a:pt x="125" y="305"/>
                    </a:lnTo>
                    <a:lnTo>
                      <a:pt x="123" y="301"/>
                    </a:lnTo>
                    <a:lnTo>
                      <a:pt x="122" y="298"/>
                    </a:lnTo>
                    <a:lnTo>
                      <a:pt x="123" y="298"/>
                    </a:lnTo>
                    <a:lnTo>
                      <a:pt x="123" y="293"/>
                    </a:lnTo>
                    <a:lnTo>
                      <a:pt x="120" y="293"/>
                    </a:lnTo>
                    <a:lnTo>
                      <a:pt x="120" y="282"/>
                    </a:lnTo>
                    <a:lnTo>
                      <a:pt x="116" y="279"/>
                    </a:lnTo>
                    <a:lnTo>
                      <a:pt x="116" y="275"/>
                    </a:lnTo>
                    <a:lnTo>
                      <a:pt x="113" y="272"/>
                    </a:lnTo>
                    <a:lnTo>
                      <a:pt x="113" y="277"/>
                    </a:lnTo>
                    <a:lnTo>
                      <a:pt x="111" y="277"/>
                    </a:lnTo>
                    <a:lnTo>
                      <a:pt x="111" y="275"/>
                    </a:lnTo>
                    <a:lnTo>
                      <a:pt x="111" y="272"/>
                    </a:lnTo>
                    <a:lnTo>
                      <a:pt x="111" y="263"/>
                    </a:lnTo>
                    <a:lnTo>
                      <a:pt x="108" y="261"/>
                    </a:lnTo>
                    <a:lnTo>
                      <a:pt x="108" y="258"/>
                    </a:lnTo>
                    <a:lnTo>
                      <a:pt x="111" y="256"/>
                    </a:lnTo>
                    <a:lnTo>
                      <a:pt x="104" y="254"/>
                    </a:lnTo>
                    <a:lnTo>
                      <a:pt x="104" y="247"/>
                    </a:lnTo>
                    <a:lnTo>
                      <a:pt x="102" y="247"/>
                    </a:lnTo>
                    <a:lnTo>
                      <a:pt x="102" y="235"/>
                    </a:lnTo>
                    <a:lnTo>
                      <a:pt x="99" y="235"/>
                    </a:lnTo>
                    <a:lnTo>
                      <a:pt x="99" y="230"/>
                    </a:lnTo>
                    <a:lnTo>
                      <a:pt x="102" y="230"/>
                    </a:lnTo>
                    <a:lnTo>
                      <a:pt x="102" y="228"/>
                    </a:lnTo>
                    <a:lnTo>
                      <a:pt x="99" y="225"/>
                    </a:lnTo>
                    <a:lnTo>
                      <a:pt x="99" y="223"/>
                    </a:lnTo>
                    <a:lnTo>
                      <a:pt x="99" y="220"/>
                    </a:lnTo>
                    <a:lnTo>
                      <a:pt x="99" y="223"/>
                    </a:lnTo>
                    <a:lnTo>
                      <a:pt x="97" y="223"/>
                    </a:lnTo>
                    <a:lnTo>
                      <a:pt x="94" y="223"/>
                    </a:lnTo>
                    <a:lnTo>
                      <a:pt x="92" y="220"/>
                    </a:lnTo>
                    <a:lnTo>
                      <a:pt x="92" y="218"/>
                    </a:lnTo>
                    <a:lnTo>
                      <a:pt x="89" y="211"/>
                    </a:lnTo>
                    <a:lnTo>
                      <a:pt x="87" y="207"/>
                    </a:lnTo>
                    <a:lnTo>
                      <a:pt x="85" y="207"/>
                    </a:lnTo>
                    <a:lnTo>
                      <a:pt x="85" y="207"/>
                    </a:lnTo>
                    <a:lnTo>
                      <a:pt x="82" y="206"/>
                    </a:lnTo>
                    <a:lnTo>
                      <a:pt x="83" y="207"/>
                    </a:lnTo>
                    <a:lnTo>
                      <a:pt x="83" y="207"/>
                    </a:lnTo>
                    <a:lnTo>
                      <a:pt x="83" y="211"/>
                    </a:lnTo>
                    <a:lnTo>
                      <a:pt x="85" y="211"/>
                    </a:lnTo>
                    <a:lnTo>
                      <a:pt x="85" y="214"/>
                    </a:lnTo>
                    <a:lnTo>
                      <a:pt x="83" y="216"/>
                    </a:lnTo>
                    <a:lnTo>
                      <a:pt x="83" y="220"/>
                    </a:lnTo>
                    <a:lnTo>
                      <a:pt x="80" y="223"/>
                    </a:lnTo>
                    <a:lnTo>
                      <a:pt x="76" y="221"/>
                    </a:lnTo>
                    <a:lnTo>
                      <a:pt x="76" y="220"/>
                    </a:lnTo>
                    <a:lnTo>
                      <a:pt x="75" y="220"/>
                    </a:lnTo>
                    <a:lnTo>
                      <a:pt x="76" y="223"/>
                    </a:lnTo>
                    <a:lnTo>
                      <a:pt x="76" y="223"/>
                    </a:lnTo>
                    <a:lnTo>
                      <a:pt x="76" y="225"/>
                    </a:lnTo>
                    <a:lnTo>
                      <a:pt x="75" y="227"/>
                    </a:lnTo>
                    <a:lnTo>
                      <a:pt x="71" y="227"/>
                    </a:lnTo>
                    <a:lnTo>
                      <a:pt x="69" y="225"/>
                    </a:lnTo>
                    <a:lnTo>
                      <a:pt x="69" y="228"/>
                    </a:lnTo>
                    <a:lnTo>
                      <a:pt x="62" y="233"/>
                    </a:lnTo>
                    <a:lnTo>
                      <a:pt x="59" y="233"/>
                    </a:lnTo>
                    <a:lnTo>
                      <a:pt x="57" y="233"/>
                    </a:lnTo>
                    <a:lnTo>
                      <a:pt x="57" y="233"/>
                    </a:lnTo>
                    <a:lnTo>
                      <a:pt x="57" y="233"/>
                    </a:lnTo>
                    <a:lnTo>
                      <a:pt x="57" y="235"/>
                    </a:lnTo>
                    <a:lnTo>
                      <a:pt x="54" y="235"/>
                    </a:lnTo>
                    <a:lnTo>
                      <a:pt x="54" y="233"/>
                    </a:lnTo>
                    <a:lnTo>
                      <a:pt x="49" y="235"/>
                    </a:lnTo>
                    <a:lnTo>
                      <a:pt x="47" y="239"/>
                    </a:lnTo>
                    <a:lnTo>
                      <a:pt x="45" y="239"/>
                    </a:lnTo>
                    <a:lnTo>
                      <a:pt x="45" y="233"/>
                    </a:lnTo>
                    <a:lnTo>
                      <a:pt x="49" y="228"/>
                    </a:lnTo>
                    <a:lnTo>
                      <a:pt x="49" y="223"/>
                    </a:lnTo>
                    <a:lnTo>
                      <a:pt x="49" y="228"/>
                    </a:lnTo>
                    <a:lnTo>
                      <a:pt x="45" y="230"/>
                    </a:lnTo>
                    <a:lnTo>
                      <a:pt x="42" y="235"/>
                    </a:lnTo>
                    <a:lnTo>
                      <a:pt x="42" y="233"/>
                    </a:lnTo>
                    <a:lnTo>
                      <a:pt x="42" y="233"/>
                    </a:lnTo>
                    <a:lnTo>
                      <a:pt x="42" y="228"/>
                    </a:lnTo>
                    <a:lnTo>
                      <a:pt x="43" y="211"/>
                    </a:lnTo>
                    <a:lnTo>
                      <a:pt x="49" y="207"/>
                    </a:lnTo>
                    <a:lnTo>
                      <a:pt x="47" y="207"/>
                    </a:lnTo>
                    <a:lnTo>
                      <a:pt x="43" y="199"/>
                    </a:lnTo>
                    <a:lnTo>
                      <a:pt x="43" y="193"/>
                    </a:lnTo>
                    <a:lnTo>
                      <a:pt x="42" y="192"/>
                    </a:lnTo>
                    <a:lnTo>
                      <a:pt x="40" y="190"/>
                    </a:lnTo>
                    <a:lnTo>
                      <a:pt x="42" y="190"/>
                    </a:lnTo>
                    <a:lnTo>
                      <a:pt x="38" y="188"/>
                    </a:lnTo>
                    <a:lnTo>
                      <a:pt x="36" y="183"/>
                    </a:lnTo>
                    <a:lnTo>
                      <a:pt x="35" y="180"/>
                    </a:lnTo>
                    <a:lnTo>
                      <a:pt x="35" y="176"/>
                    </a:lnTo>
                    <a:lnTo>
                      <a:pt x="35" y="176"/>
                    </a:lnTo>
                    <a:lnTo>
                      <a:pt x="29" y="173"/>
                    </a:lnTo>
                    <a:lnTo>
                      <a:pt x="31" y="176"/>
                    </a:lnTo>
                    <a:lnTo>
                      <a:pt x="31" y="180"/>
                    </a:lnTo>
                    <a:lnTo>
                      <a:pt x="26" y="180"/>
                    </a:lnTo>
                    <a:lnTo>
                      <a:pt x="23" y="176"/>
                    </a:lnTo>
                    <a:lnTo>
                      <a:pt x="23" y="174"/>
                    </a:lnTo>
                    <a:lnTo>
                      <a:pt x="19" y="171"/>
                    </a:lnTo>
                    <a:lnTo>
                      <a:pt x="19" y="169"/>
                    </a:lnTo>
                    <a:lnTo>
                      <a:pt x="23" y="169"/>
                    </a:lnTo>
                    <a:lnTo>
                      <a:pt x="24" y="173"/>
                    </a:lnTo>
                    <a:lnTo>
                      <a:pt x="26" y="173"/>
                    </a:lnTo>
                    <a:lnTo>
                      <a:pt x="26" y="173"/>
                    </a:lnTo>
                    <a:lnTo>
                      <a:pt x="26" y="171"/>
                    </a:lnTo>
                    <a:lnTo>
                      <a:pt x="24" y="169"/>
                    </a:lnTo>
                    <a:lnTo>
                      <a:pt x="26" y="167"/>
                    </a:lnTo>
                    <a:lnTo>
                      <a:pt x="26" y="169"/>
                    </a:lnTo>
                    <a:lnTo>
                      <a:pt x="29" y="169"/>
                    </a:lnTo>
                    <a:lnTo>
                      <a:pt x="29" y="166"/>
                    </a:lnTo>
                    <a:lnTo>
                      <a:pt x="26" y="160"/>
                    </a:lnTo>
                    <a:lnTo>
                      <a:pt x="21" y="159"/>
                    </a:lnTo>
                    <a:lnTo>
                      <a:pt x="21" y="157"/>
                    </a:lnTo>
                    <a:lnTo>
                      <a:pt x="17" y="157"/>
                    </a:lnTo>
                    <a:lnTo>
                      <a:pt x="16" y="153"/>
                    </a:lnTo>
                    <a:lnTo>
                      <a:pt x="16" y="157"/>
                    </a:lnTo>
                    <a:lnTo>
                      <a:pt x="12" y="157"/>
                    </a:lnTo>
                    <a:lnTo>
                      <a:pt x="12" y="157"/>
                    </a:lnTo>
                    <a:lnTo>
                      <a:pt x="14" y="152"/>
                    </a:lnTo>
                    <a:lnTo>
                      <a:pt x="12" y="152"/>
                    </a:lnTo>
                    <a:lnTo>
                      <a:pt x="9" y="152"/>
                    </a:lnTo>
                    <a:lnTo>
                      <a:pt x="9" y="152"/>
                    </a:lnTo>
                    <a:lnTo>
                      <a:pt x="10" y="157"/>
                    </a:lnTo>
                    <a:lnTo>
                      <a:pt x="3" y="148"/>
                    </a:lnTo>
                    <a:lnTo>
                      <a:pt x="0" y="145"/>
                    </a:lnTo>
                    <a:lnTo>
                      <a:pt x="0" y="141"/>
                    </a:lnTo>
                    <a:lnTo>
                      <a:pt x="0" y="141"/>
                    </a:lnTo>
                    <a:lnTo>
                      <a:pt x="0" y="140"/>
                    </a:lnTo>
                    <a:lnTo>
                      <a:pt x="0" y="136"/>
                    </a:lnTo>
                    <a:lnTo>
                      <a:pt x="3" y="133"/>
                    </a:lnTo>
                    <a:lnTo>
                      <a:pt x="3" y="133"/>
                    </a:lnTo>
                    <a:lnTo>
                      <a:pt x="7" y="129"/>
                    </a:lnTo>
                    <a:lnTo>
                      <a:pt x="7" y="124"/>
                    </a:lnTo>
                    <a:lnTo>
                      <a:pt x="7" y="120"/>
                    </a:lnTo>
                    <a:lnTo>
                      <a:pt x="9" y="120"/>
                    </a:lnTo>
                    <a:lnTo>
                      <a:pt x="10" y="120"/>
                    </a:lnTo>
                    <a:lnTo>
                      <a:pt x="12" y="114"/>
                    </a:lnTo>
                    <a:lnTo>
                      <a:pt x="12" y="110"/>
                    </a:lnTo>
                    <a:lnTo>
                      <a:pt x="12" y="107"/>
                    </a:lnTo>
                    <a:lnTo>
                      <a:pt x="12" y="101"/>
                    </a:lnTo>
                    <a:lnTo>
                      <a:pt x="16" y="101"/>
                    </a:lnTo>
                    <a:lnTo>
                      <a:pt x="16" y="94"/>
                    </a:lnTo>
                    <a:lnTo>
                      <a:pt x="16" y="93"/>
                    </a:lnTo>
                    <a:lnTo>
                      <a:pt x="14" y="84"/>
                    </a:lnTo>
                    <a:lnTo>
                      <a:pt x="17" y="84"/>
                    </a:lnTo>
                    <a:lnTo>
                      <a:pt x="21" y="84"/>
                    </a:lnTo>
                    <a:lnTo>
                      <a:pt x="26" y="84"/>
                    </a:lnTo>
                    <a:lnTo>
                      <a:pt x="26" y="79"/>
                    </a:lnTo>
                    <a:lnTo>
                      <a:pt x="29" y="70"/>
                    </a:lnTo>
                    <a:lnTo>
                      <a:pt x="35" y="61"/>
                    </a:lnTo>
                    <a:lnTo>
                      <a:pt x="29" y="60"/>
                    </a:lnTo>
                    <a:lnTo>
                      <a:pt x="29" y="58"/>
                    </a:lnTo>
                    <a:lnTo>
                      <a:pt x="35" y="49"/>
                    </a:lnTo>
                    <a:lnTo>
                      <a:pt x="35" y="44"/>
                    </a:lnTo>
                    <a:lnTo>
                      <a:pt x="35" y="39"/>
                    </a:lnTo>
                    <a:lnTo>
                      <a:pt x="35" y="37"/>
                    </a:lnTo>
                    <a:lnTo>
                      <a:pt x="40" y="27"/>
                    </a:lnTo>
                    <a:lnTo>
                      <a:pt x="45" y="27"/>
                    </a:lnTo>
                    <a:lnTo>
                      <a:pt x="49" y="21"/>
                    </a:lnTo>
                    <a:lnTo>
                      <a:pt x="49" y="16"/>
                    </a:lnTo>
                    <a:lnTo>
                      <a:pt x="57" y="16"/>
                    </a:lnTo>
                    <a:lnTo>
                      <a:pt x="61" y="13"/>
                    </a:lnTo>
                    <a:lnTo>
                      <a:pt x="62" y="14"/>
                    </a:lnTo>
                    <a:lnTo>
                      <a:pt x="66" y="16"/>
                    </a:lnTo>
                    <a:lnTo>
                      <a:pt x="66" y="13"/>
                    </a:lnTo>
                    <a:lnTo>
                      <a:pt x="66" y="7"/>
                    </a:lnTo>
                    <a:lnTo>
                      <a:pt x="69" y="6"/>
                    </a:lnTo>
                    <a:lnTo>
                      <a:pt x="69" y="2"/>
                    </a:lnTo>
                    <a:lnTo>
                      <a:pt x="68" y="2"/>
                    </a:lnTo>
                    <a:lnTo>
                      <a:pt x="68" y="2"/>
                    </a:lnTo>
                    <a:lnTo>
                      <a:pt x="68" y="2"/>
                    </a:lnTo>
                    <a:lnTo>
                      <a:pt x="68" y="2"/>
                    </a:lnTo>
                    <a:close/>
                    <a:moveTo>
                      <a:pt x="23" y="181"/>
                    </a:moveTo>
                    <a:lnTo>
                      <a:pt x="23" y="185"/>
                    </a:lnTo>
                    <a:lnTo>
                      <a:pt x="26" y="188"/>
                    </a:lnTo>
                    <a:lnTo>
                      <a:pt x="26" y="183"/>
                    </a:lnTo>
                    <a:lnTo>
                      <a:pt x="24" y="180"/>
                    </a:lnTo>
                    <a:lnTo>
                      <a:pt x="23" y="181"/>
                    </a:lnTo>
                    <a:lnTo>
                      <a:pt x="23" y="181"/>
                    </a:lnTo>
                    <a:lnTo>
                      <a:pt x="23" y="181"/>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1" name="Freeform 188">
                <a:extLst>
                  <a:ext uri="{FF2B5EF4-FFF2-40B4-BE49-F238E27FC236}">
                    <a16:creationId xmlns:a16="http://schemas.microsoft.com/office/drawing/2014/main" id="{33645719-146E-4F3D-ECF4-6F034AA629BD}"/>
                  </a:ext>
                </a:extLst>
              </p:cNvPr>
              <p:cNvSpPr>
                <a:spLocks noEditPoints="1"/>
              </p:cNvSpPr>
              <p:nvPr/>
            </p:nvSpPr>
            <p:spPr bwMode="auto">
              <a:xfrm>
                <a:off x="6757953" y="3490907"/>
                <a:ext cx="146049" cy="187325"/>
              </a:xfrm>
              <a:custGeom>
                <a:avLst/>
                <a:gdLst/>
                <a:ahLst/>
                <a:cxnLst>
                  <a:cxn ang="0">
                    <a:pos x="89" y="104"/>
                  </a:cxn>
                  <a:cxn ang="0">
                    <a:pos x="83" y="113"/>
                  </a:cxn>
                  <a:cxn ang="0">
                    <a:pos x="78" y="104"/>
                  </a:cxn>
                  <a:cxn ang="0">
                    <a:pos x="78" y="101"/>
                  </a:cxn>
                  <a:cxn ang="0">
                    <a:pos x="75" y="96"/>
                  </a:cxn>
                  <a:cxn ang="0">
                    <a:pos x="68" y="77"/>
                  </a:cxn>
                  <a:cxn ang="0">
                    <a:pos x="61" y="78"/>
                  </a:cxn>
                  <a:cxn ang="0">
                    <a:pos x="50" y="73"/>
                  </a:cxn>
                  <a:cxn ang="0">
                    <a:pos x="50" y="77"/>
                  </a:cxn>
                  <a:cxn ang="0">
                    <a:pos x="50" y="89"/>
                  </a:cxn>
                  <a:cxn ang="0">
                    <a:pos x="45" y="90"/>
                  </a:cxn>
                  <a:cxn ang="0">
                    <a:pos x="40" y="92"/>
                  </a:cxn>
                  <a:cxn ang="0">
                    <a:pos x="40" y="80"/>
                  </a:cxn>
                  <a:cxn ang="0">
                    <a:pos x="36" y="89"/>
                  </a:cxn>
                  <a:cxn ang="0">
                    <a:pos x="36" y="96"/>
                  </a:cxn>
                  <a:cxn ang="0">
                    <a:pos x="31" y="97"/>
                  </a:cxn>
                  <a:cxn ang="0">
                    <a:pos x="26" y="89"/>
                  </a:cxn>
                  <a:cxn ang="0">
                    <a:pos x="17" y="68"/>
                  </a:cxn>
                  <a:cxn ang="0">
                    <a:pos x="12" y="49"/>
                  </a:cxn>
                  <a:cxn ang="0">
                    <a:pos x="7" y="35"/>
                  </a:cxn>
                  <a:cxn ang="0">
                    <a:pos x="17" y="28"/>
                  </a:cxn>
                  <a:cxn ang="0">
                    <a:pos x="7" y="23"/>
                  </a:cxn>
                  <a:cxn ang="0">
                    <a:pos x="5" y="7"/>
                  </a:cxn>
                  <a:cxn ang="0">
                    <a:pos x="7" y="0"/>
                  </a:cxn>
                  <a:cxn ang="0">
                    <a:pos x="12" y="10"/>
                  </a:cxn>
                  <a:cxn ang="0">
                    <a:pos x="17" y="7"/>
                  </a:cxn>
                  <a:cxn ang="0">
                    <a:pos x="26" y="10"/>
                  </a:cxn>
                  <a:cxn ang="0">
                    <a:pos x="31" y="19"/>
                  </a:cxn>
                  <a:cxn ang="0">
                    <a:pos x="36" y="28"/>
                  </a:cxn>
                  <a:cxn ang="0">
                    <a:pos x="54" y="30"/>
                  </a:cxn>
                  <a:cxn ang="0">
                    <a:pos x="69" y="30"/>
                  </a:cxn>
                  <a:cxn ang="0">
                    <a:pos x="75" y="37"/>
                  </a:cxn>
                  <a:cxn ang="0">
                    <a:pos x="69" y="50"/>
                  </a:cxn>
                  <a:cxn ang="0">
                    <a:pos x="64" y="52"/>
                  </a:cxn>
                  <a:cxn ang="0">
                    <a:pos x="64" y="63"/>
                  </a:cxn>
                  <a:cxn ang="0">
                    <a:pos x="69" y="73"/>
                  </a:cxn>
                  <a:cxn ang="0">
                    <a:pos x="73" y="64"/>
                  </a:cxn>
                  <a:cxn ang="0">
                    <a:pos x="75" y="61"/>
                  </a:cxn>
                  <a:cxn ang="0">
                    <a:pos x="82" y="64"/>
                  </a:cxn>
                  <a:cxn ang="0">
                    <a:pos x="87" y="84"/>
                  </a:cxn>
                  <a:cxn ang="0">
                    <a:pos x="92" y="94"/>
                  </a:cxn>
                  <a:cxn ang="0">
                    <a:pos x="92" y="96"/>
                  </a:cxn>
                  <a:cxn ang="0">
                    <a:pos x="64" y="82"/>
                  </a:cxn>
                  <a:cxn ang="0">
                    <a:pos x="68" y="82"/>
                  </a:cxn>
                  <a:cxn ang="0">
                    <a:pos x="59" y="84"/>
                  </a:cxn>
                  <a:cxn ang="0">
                    <a:pos x="64" y="82"/>
                  </a:cxn>
                  <a:cxn ang="0">
                    <a:pos x="59" y="80"/>
                  </a:cxn>
                  <a:cxn ang="0">
                    <a:pos x="50" y="80"/>
                  </a:cxn>
                  <a:cxn ang="0">
                    <a:pos x="56" y="82"/>
                  </a:cxn>
                </a:cxnLst>
                <a:rect l="0" t="0" r="r" b="b"/>
                <a:pathLst>
                  <a:path w="92" h="118">
                    <a:moveTo>
                      <a:pt x="92" y="96"/>
                    </a:moveTo>
                    <a:lnTo>
                      <a:pt x="92" y="101"/>
                    </a:lnTo>
                    <a:lnTo>
                      <a:pt x="89" y="104"/>
                    </a:lnTo>
                    <a:lnTo>
                      <a:pt x="89" y="104"/>
                    </a:lnTo>
                    <a:lnTo>
                      <a:pt x="85" y="106"/>
                    </a:lnTo>
                    <a:lnTo>
                      <a:pt x="83" y="110"/>
                    </a:lnTo>
                    <a:lnTo>
                      <a:pt x="83" y="113"/>
                    </a:lnTo>
                    <a:lnTo>
                      <a:pt x="83" y="113"/>
                    </a:lnTo>
                    <a:lnTo>
                      <a:pt x="85" y="118"/>
                    </a:lnTo>
                    <a:lnTo>
                      <a:pt x="83" y="118"/>
                    </a:lnTo>
                    <a:lnTo>
                      <a:pt x="82" y="110"/>
                    </a:lnTo>
                    <a:lnTo>
                      <a:pt x="78" y="104"/>
                    </a:lnTo>
                    <a:lnTo>
                      <a:pt x="78" y="104"/>
                    </a:lnTo>
                    <a:lnTo>
                      <a:pt x="78" y="101"/>
                    </a:lnTo>
                    <a:lnTo>
                      <a:pt x="78" y="99"/>
                    </a:lnTo>
                    <a:lnTo>
                      <a:pt x="78" y="101"/>
                    </a:lnTo>
                    <a:lnTo>
                      <a:pt x="75" y="101"/>
                    </a:lnTo>
                    <a:lnTo>
                      <a:pt x="75" y="101"/>
                    </a:lnTo>
                    <a:lnTo>
                      <a:pt x="75" y="97"/>
                    </a:lnTo>
                    <a:lnTo>
                      <a:pt x="75" y="96"/>
                    </a:lnTo>
                    <a:lnTo>
                      <a:pt x="75" y="92"/>
                    </a:lnTo>
                    <a:lnTo>
                      <a:pt x="75" y="89"/>
                    </a:lnTo>
                    <a:lnTo>
                      <a:pt x="73" y="87"/>
                    </a:lnTo>
                    <a:lnTo>
                      <a:pt x="68" y="77"/>
                    </a:lnTo>
                    <a:lnTo>
                      <a:pt x="68" y="77"/>
                    </a:lnTo>
                    <a:lnTo>
                      <a:pt x="68" y="77"/>
                    </a:lnTo>
                    <a:lnTo>
                      <a:pt x="64" y="77"/>
                    </a:lnTo>
                    <a:lnTo>
                      <a:pt x="61" y="78"/>
                    </a:lnTo>
                    <a:lnTo>
                      <a:pt x="54" y="77"/>
                    </a:lnTo>
                    <a:lnTo>
                      <a:pt x="54" y="73"/>
                    </a:lnTo>
                    <a:lnTo>
                      <a:pt x="54" y="73"/>
                    </a:lnTo>
                    <a:lnTo>
                      <a:pt x="50" y="73"/>
                    </a:lnTo>
                    <a:lnTo>
                      <a:pt x="49" y="68"/>
                    </a:lnTo>
                    <a:lnTo>
                      <a:pt x="49" y="73"/>
                    </a:lnTo>
                    <a:lnTo>
                      <a:pt x="50" y="77"/>
                    </a:lnTo>
                    <a:lnTo>
                      <a:pt x="50" y="77"/>
                    </a:lnTo>
                    <a:lnTo>
                      <a:pt x="45" y="78"/>
                    </a:lnTo>
                    <a:lnTo>
                      <a:pt x="50" y="80"/>
                    </a:lnTo>
                    <a:lnTo>
                      <a:pt x="50" y="84"/>
                    </a:lnTo>
                    <a:lnTo>
                      <a:pt x="50" y="89"/>
                    </a:lnTo>
                    <a:lnTo>
                      <a:pt x="49" y="90"/>
                    </a:lnTo>
                    <a:lnTo>
                      <a:pt x="45" y="96"/>
                    </a:lnTo>
                    <a:lnTo>
                      <a:pt x="43" y="94"/>
                    </a:lnTo>
                    <a:lnTo>
                      <a:pt x="45" y="90"/>
                    </a:lnTo>
                    <a:lnTo>
                      <a:pt x="45" y="90"/>
                    </a:lnTo>
                    <a:lnTo>
                      <a:pt x="45" y="89"/>
                    </a:lnTo>
                    <a:lnTo>
                      <a:pt x="43" y="89"/>
                    </a:lnTo>
                    <a:lnTo>
                      <a:pt x="40" y="92"/>
                    </a:lnTo>
                    <a:lnTo>
                      <a:pt x="40" y="89"/>
                    </a:lnTo>
                    <a:lnTo>
                      <a:pt x="40" y="84"/>
                    </a:lnTo>
                    <a:lnTo>
                      <a:pt x="40" y="82"/>
                    </a:lnTo>
                    <a:lnTo>
                      <a:pt x="40" y="80"/>
                    </a:lnTo>
                    <a:lnTo>
                      <a:pt x="40" y="82"/>
                    </a:lnTo>
                    <a:lnTo>
                      <a:pt x="40" y="85"/>
                    </a:lnTo>
                    <a:lnTo>
                      <a:pt x="36" y="89"/>
                    </a:lnTo>
                    <a:lnTo>
                      <a:pt x="36" y="89"/>
                    </a:lnTo>
                    <a:lnTo>
                      <a:pt x="40" y="92"/>
                    </a:lnTo>
                    <a:lnTo>
                      <a:pt x="40" y="96"/>
                    </a:lnTo>
                    <a:lnTo>
                      <a:pt x="36" y="97"/>
                    </a:lnTo>
                    <a:lnTo>
                      <a:pt x="36" y="96"/>
                    </a:lnTo>
                    <a:lnTo>
                      <a:pt x="35" y="96"/>
                    </a:lnTo>
                    <a:lnTo>
                      <a:pt x="31" y="96"/>
                    </a:lnTo>
                    <a:lnTo>
                      <a:pt x="31" y="97"/>
                    </a:lnTo>
                    <a:lnTo>
                      <a:pt x="31" y="97"/>
                    </a:lnTo>
                    <a:lnTo>
                      <a:pt x="30" y="96"/>
                    </a:lnTo>
                    <a:lnTo>
                      <a:pt x="26" y="92"/>
                    </a:lnTo>
                    <a:lnTo>
                      <a:pt x="26" y="94"/>
                    </a:lnTo>
                    <a:lnTo>
                      <a:pt x="26" y="89"/>
                    </a:lnTo>
                    <a:lnTo>
                      <a:pt x="24" y="85"/>
                    </a:lnTo>
                    <a:lnTo>
                      <a:pt x="24" y="80"/>
                    </a:lnTo>
                    <a:lnTo>
                      <a:pt x="17" y="73"/>
                    </a:lnTo>
                    <a:lnTo>
                      <a:pt x="17" y="68"/>
                    </a:lnTo>
                    <a:lnTo>
                      <a:pt x="17" y="64"/>
                    </a:lnTo>
                    <a:lnTo>
                      <a:pt x="17" y="61"/>
                    </a:lnTo>
                    <a:lnTo>
                      <a:pt x="17" y="54"/>
                    </a:lnTo>
                    <a:lnTo>
                      <a:pt x="12" y="49"/>
                    </a:lnTo>
                    <a:lnTo>
                      <a:pt x="7" y="49"/>
                    </a:lnTo>
                    <a:lnTo>
                      <a:pt x="5" y="42"/>
                    </a:lnTo>
                    <a:lnTo>
                      <a:pt x="5" y="35"/>
                    </a:lnTo>
                    <a:lnTo>
                      <a:pt x="7" y="35"/>
                    </a:lnTo>
                    <a:lnTo>
                      <a:pt x="7" y="31"/>
                    </a:lnTo>
                    <a:lnTo>
                      <a:pt x="12" y="30"/>
                    </a:lnTo>
                    <a:lnTo>
                      <a:pt x="12" y="31"/>
                    </a:lnTo>
                    <a:lnTo>
                      <a:pt x="17" y="28"/>
                    </a:lnTo>
                    <a:lnTo>
                      <a:pt x="16" y="24"/>
                    </a:lnTo>
                    <a:lnTo>
                      <a:pt x="16" y="21"/>
                    </a:lnTo>
                    <a:lnTo>
                      <a:pt x="12" y="21"/>
                    </a:lnTo>
                    <a:lnTo>
                      <a:pt x="7" y="23"/>
                    </a:lnTo>
                    <a:lnTo>
                      <a:pt x="0" y="19"/>
                    </a:lnTo>
                    <a:lnTo>
                      <a:pt x="0" y="16"/>
                    </a:lnTo>
                    <a:lnTo>
                      <a:pt x="3" y="10"/>
                    </a:lnTo>
                    <a:lnTo>
                      <a:pt x="5" y="7"/>
                    </a:lnTo>
                    <a:lnTo>
                      <a:pt x="3" y="7"/>
                    </a:lnTo>
                    <a:lnTo>
                      <a:pt x="3" y="4"/>
                    </a:lnTo>
                    <a:lnTo>
                      <a:pt x="5" y="4"/>
                    </a:lnTo>
                    <a:lnTo>
                      <a:pt x="7" y="0"/>
                    </a:lnTo>
                    <a:lnTo>
                      <a:pt x="7" y="4"/>
                    </a:lnTo>
                    <a:lnTo>
                      <a:pt x="10" y="7"/>
                    </a:lnTo>
                    <a:lnTo>
                      <a:pt x="10" y="7"/>
                    </a:lnTo>
                    <a:lnTo>
                      <a:pt x="12" y="10"/>
                    </a:lnTo>
                    <a:lnTo>
                      <a:pt x="17" y="10"/>
                    </a:lnTo>
                    <a:lnTo>
                      <a:pt x="17" y="9"/>
                    </a:lnTo>
                    <a:lnTo>
                      <a:pt x="16" y="9"/>
                    </a:lnTo>
                    <a:lnTo>
                      <a:pt x="17" y="7"/>
                    </a:lnTo>
                    <a:lnTo>
                      <a:pt x="17" y="7"/>
                    </a:lnTo>
                    <a:lnTo>
                      <a:pt x="21" y="9"/>
                    </a:lnTo>
                    <a:lnTo>
                      <a:pt x="21" y="10"/>
                    </a:lnTo>
                    <a:lnTo>
                      <a:pt x="26" y="10"/>
                    </a:lnTo>
                    <a:lnTo>
                      <a:pt x="26" y="10"/>
                    </a:lnTo>
                    <a:lnTo>
                      <a:pt x="26" y="9"/>
                    </a:lnTo>
                    <a:lnTo>
                      <a:pt x="31" y="14"/>
                    </a:lnTo>
                    <a:lnTo>
                      <a:pt x="31" y="19"/>
                    </a:lnTo>
                    <a:lnTo>
                      <a:pt x="31" y="21"/>
                    </a:lnTo>
                    <a:lnTo>
                      <a:pt x="31" y="24"/>
                    </a:lnTo>
                    <a:lnTo>
                      <a:pt x="31" y="28"/>
                    </a:lnTo>
                    <a:lnTo>
                      <a:pt x="36" y="28"/>
                    </a:lnTo>
                    <a:lnTo>
                      <a:pt x="40" y="28"/>
                    </a:lnTo>
                    <a:lnTo>
                      <a:pt x="43" y="30"/>
                    </a:lnTo>
                    <a:lnTo>
                      <a:pt x="49" y="30"/>
                    </a:lnTo>
                    <a:lnTo>
                      <a:pt x="54" y="30"/>
                    </a:lnTo>
                    <a:lnTo>
                      <a:pt x="59" y="30"/>
                    </a:lnTo>
                    <a:lnTo>
                      <a:pt x="68" y="30"/>
                    </a:lnTo>
                    <a:lnTo>
                      <a:pt x="69" y="30"/>
                    </a:lnTo>
                    <a:lnTo>
                      <a:pt x="69" y="30"/>
                    </a:lnTo>
                    <a:lnTo>
                      <a:pt x="73" y="30"/>
                    </a:lnTo>
                    <a:lnTo>
                      <a:pt x="75" y="31"/>
                    </a:lnTo>
                    <a:lnTo>
                      <a:pt x="78" y="31"/>
                    </a:lnTo>
                    <a:lnTo>
                      <a:pt x="75" y="37"/>
                    </a:lnTo>
                    <a:lnTo>
                      <a:pt x="75" y="40"/>
                    </a:lnTo>
                    <a:lnTo>
                      <a:pt x="73" y="49"/>
                    </a:lnTo>
                    <a:lnTo>
                      <a:pt x="69" y="49"/>
                    </a:lnTo>
                    <a:lnTo>
                      <a:pt x="69" y="50"/>
                    </a:lnTo>
                    <a:lnTo>
                      <a:pt x="69" y="52"/>
                    </a:lnTo>
                    <a:lnTo>
                      <a:pt x="68" y="52"/>
                    </a:lnTo>
                    <a:lnTo>
                      <a:pt x="68" y="50"/>
                    </a:lnTo>
                    <a:lnTo>
                      <a:pt x="64" y="52"/>
                    </a:lnTo>
                    <a:lnTo>
                      <a:pt x="61" y="56"/>
                    </a:lnTo>
                    <a:lnTo>
                      <a:pt x="59" y="56"/>
                    </a:lnTo>
                    <a:lnTo>
                      <a:pt x="59" y="59"/>
                    </a:lnTo>
                    <a:lnTo>
                      <a:pt x="64" y="63"/>
                    </a:lnTo>
                    <a:lnTo>
                      <a:pt x="64" y="64"/>
                    </a:lnTo>
                    <a:lnTo>
                      <a:pt x="64" y="64"/>
                    </a:lnTo>
                    <a:lnTo>
                      <a:pt x="68" y="68"/>
                    </a:lnTo>
                    <a:lnTo>
                      <a:pt x="69" y="73"/>
                    </a:lnTo>
                    <a:lnTo>
                      <a:pt x="73" y="73"/>
                    </a:lnTo>
                    <a:lnTo>
                      <a:pt x="73" y="68"/>
                    </a:lnTo>
                    <a:lnTo>
                      <a:pt x="73" y="68"/>
                    </a:lnTo>
                    <a:lnTo>
                      <a:pt x="73" y="64"/>
                    </a:lnTo>
                    <a:lnTo>
                      <a:pt x="73" y="64"/>
                    </a:lnTo>
                    <a:lnTo>
                      <a:pt x="75" y="63"/>
                    </a:lnTo>
                    <a:lnTo>
                      <a:pt x="73" y="61"/>
                    </a:lnTo>
                    <a:lnTo>
                      <a:pt x="75" y="61"/>
                    </a:lnTo>
                    <a:lnTo>
                      <a:pt x="78" y="61"/>
                    </a:lnTo>
                    <a:lnTo>
                      <a:pt x="80" y="61"/>
                    </a:lnTo>
                    <a:lnTo>
                      <a:pt x="82" y="63"/>
                    </a:lnTo>
                    <a:lnTo>
                      <a:pt x="82" y="64"/>
                    </a:lnTo>
                    <a:lnTo>
                      <a:pt x="83" y="71"/>
                    </a:lnTo>
                    <a:lnTo>
                      <a:pt x="83" y="73"/>
                    </a:lnTo>
                    <a:lnTo>
                      <a:pt x="85" y="77"/>
                    </a:lnTo>
                    <a:lnTo>
                      <a:pt x="87" y="84"/>
                    </a:lnTo>
                    <a:lnTo>
                      <a:pt x="87" y="87"/>
                    </a:lnTo>
                    <a:lnTo>
                      <a:pt x="89" y="90"/>
                    </a:lnTo>
                    <a:lnTo>
                      <a:pt x="92" y="92"/>
                    </a:lnTo>
                    <a:lnTo>
                      <a:pt x="92" y="94"/>
                    </a:lnTo>
                    <a:lnTo>
                      <a:pt x="92" y="96"/>
                    </a:lnTo>
                    <a:lnTo>
                      <a:pt x="92" y="96"/>
                    </a:lnTo>
                    <a:lnTo>
                      <a:pt x="92" y="96"/>
                    </a:lnTo>
                    <a:lnTo>
                      <a:pt x="92" y="96"/>
                    </a:lnTo>
                    <a:lnTo>
                      <a:pt x="92" y="96"/>
                    </a:lnTo>
                    <a:close/>
                    <a:moveTo>
                      <a:pt x="68" y="82"/>
                    </a:moveTo>
                    <a:lnTo>
                      <a:pt x="68" y="80"/>
                    </a:lnTo>
                    <a:lnTo>
                      <a:pt x="64" y="82"/>
                    </a:lnTo>
                    <a:lnTo>
                      <a:pt x="64" y="85"/>
                    </a:lnTo>
                    <a:lnTo>
                      <a:pt x="68" y="84"/>
                    </a:lnTo>
                    <a:lnTo>
                      <a:pt x="68" y="82"/>
                    </a:lnTo>
                    <a:lnTo>
                      <a:pt x="68" y="82"/>
                    </a:lnTo>
                    <a:lnTo>
                      <a:pt x="68" y="82"/>
                    </a:lnTo>
                    <a:lnTo>
                      <a:pt x="68" y="82"/>
                    </a:lnTo>
                    <a:close/>
                    <a:moveTo>
                      <a:pt x="59" y="80"/>
                    </a:moveTo>
                    <a:lnTo>
                      <a:pt x="59" y="84"/>
                    </a:lnTo>
                    <a:lnTo>
                      <a:pt x="59" y="87"/>
                    </a:lnTo>
                    <a:lnTo>
                      <a:pt x="61" y="89"/>
                    </a:lnTo>
                    <a:lnTo>
                      <a:pt x="64" y="85"/>
                    </a:lnTo>
                    <a:lnTo>
                      <a:pt x="64" y="82"/>
                    </a:lnTo>
                    <a:lnTo>
                      <a:pt x="59" y="78"/>
                    </a:lnTo>
                    <a:lnTo>
                      <a:pt x="59" y="78"/>
                    </a:lnTo>
                    <a:lnTo>
                      <a:pt x="59" y="80"/>
                    </a:lnTo>
                    <a:lnTo>
                      <a:pt x="59" y="80"/>
                    </a:lnTo>
                    <a:lnTo>
                      <a:pt x="59" y="80"/>
                    </a:lnTo>
                    <a:lnTo>
                      <a:pt x="59" y="80"/>
                    </a:lnTo>
                    <a:close/>
                    <a:moveTo>
                      <a:pt x="54" y="78"/>
                    </a:moveTo>
                    <a:lnTo>
                      <a:pt x="50" y="80"/>
                    </a:lnTo>
                    <a:lnTo>
                      <a:pt x="50" y="80"/>
                    </a:lnTo>
                    <a:lnTo>
                      <a:pt x="54" y="87"/>
                    </a:lnTo>
                    <a:lnTo>
                      <a:pt x="56" y="87"/>
                    </a:lnTo>
                    <a:lnTo>
                      <a:pt x="56" y="82"/>
                    </a:lnTo>
                    <a:lnTo>
                      <a:pt x="54" y="78"/>
                    </a:lnTo>
                    <a:lnTo>
                      <a:pt x="54" y="78"/>
                    </a:lnTo>
                    <a:lnTo>
                      <a:pt x="54" y="78"/>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2" name="Freeform 189">
                <a:extLst>
                  <a:ext uri="{FF2B5EF4-FFF2-40B4-BE49-F238E27FC236}">
                    <a16:creationId xmlns:a16="http://schemas.microsoft.com/office/drawing/2014/main" id="{069DA46B-0E3C-8423-3E71-AF038B69CCCB}"/>
                  </a:ext>
                </a:extLst>
              </p:cNvPr>
              <p:cNvSpPr>
                <a:spLocks/>
              </p:cNvSpPr>
              <p:nvPr/>
            </p:nvSpPr>
            <p:spPr bwMode="auto">
              <a:xfrm>
                <a:off x="6780177" y="3452809"/>
                <a:ext cx="85724" cy="53974"/>
              </a:xfrm>
              <a:custGeom>
                <a:avLst/>
                <a:gdLst/>
                <a:ahLst/>
                <a:cxnLst>
                  <a:cxn ang="0">
                    <a:pos x="3" y="15"/>
                  </a:cxn>
                  <a:cxn ang="0">
                    <a:pos x="5" y="14"/>
                  </a:cxn>
                  <a:cxn ang="0">
                    <a:pos x="9" y="7"/>
                  </a:cxn>
                  <a:cxn ang="0">
                    <a:pos x="19" y="1"/>
                  </a:cxn>
                  <a:cxn ang="0">
                    <a:pos x="24" y="0"/>
                  </a:cxn>
                  <a:cxn ang="0">
                    <a:pos x="26" y="3"/>
                  </a:cxn>
                  <a:cxn ang="0">
                    <a:pos x="35" y="5"/>
                  </a:cxn>
                  <a:cxn ang="0">
                    <a:pos x="38" y="7"/>
                  </a:cxn>
                  <a:cxn ang="0">
                    <a:pos x="42" y="3"/>
                  </a:cxn>
                  <a:cxn ang="0">
                    <a:pos x="45" y="5"/>
                  </a:cxn>
                  <a:cxn ang="0">
                    <a:pos x="50" y="7"/>
                  </a:cxn>
                  <a:cxn ang="0">
                    <a:pos x="50" y="7"/>
                  </a:cxn>
                  <a:cxn ang="0">
                    <a:pos x="50" y="12"/>
                  </a:cxn>
                  <a:cxn ang="0">
                    <a:pos x="50" y="15"/>
                  </a:cxn>
                  <a:cxn ang="0">
                    <a:pos x="54" y="19"/>
                  </a:cxn>
                  <a:cxn ang="0">
                    <a:pos x="54" y="24"/>
                  </a:cxn>
                  <a:cxn ang="0">
                    <a:pos x="54" y="26"/>
                  </a:cxn>
                  <a:cxn ang="0">
                    <a:pos x="47" y="29"/>
                  </a:cxn>
                  <a:cxn ang="0">
                    <a:pos x="42" y="29"/>
                  </a:cxn>
                  <a:cxn ang="0">
                    <a:pos x="38" y="31"/>
                  </a:cxn>
                  <a:cxn ang="0">
                    <a:pos x="33" y="29"/>
                  </a:cxn>
                  <a:cxn ang="0">
                    <a:pos x="29" y="29"/>
                  </a:cxn>
                  <a:cxn ang="0">
                    <a:pos x="26" y="34"/>
                  </a:cxn>
                  <a:cxn ang="0">
                    <a:pos x="21" y="34"/>
                  </a:cxn>
                  <a:cxn ang="0">
                    <a:pos x="14" y="29"/>
                  </a:cxn>
                  <a:cxn ang="0">
                    <a:pos x="10" y="31"/>
                  </a:cxn>
                  <a:cxn ang="0">
                    <a:pos x="5" y="29"/>
                  </a:cxn>
                  <a:cxn ang="0">
                    <a:pos x="0" y="24"/>
                  </a:cxn>
                  <a:cxn ang="0">
                    <a:pos x="3" y="21"/>
                  </a:cxn>
                  <a:cxn ang="0">
                    <a:pos x="3" y="15"/>
                  </a:cxn>
                  <a:cxn ang="0">
                    <a:pos x="3" y="15"/>
                  </a:cxn>
                  <a:cxn ang="0">
                    <a:pos x="3" y="15"/>
                  </a:cxn>
                </a:cxnLst>
                <a:rect l="0" t="0" r="r" b="b"/>
                <a:pathLst>
                  <a:path w="54" h="34">
                    <a:moveTo>
                      <a:pt x="3" y="15"/>
                    </a:moveTo>
                    <a:lnTo>
                      <a:pt x="5" y="14"/>
                    </a:lnTo>
                    <a:lnTo>
                      <a:pt x="9" y="7"/>
                    </a:lnTo>
                    <a:lnTo>
                      <a:pt x="19" y="1"/>
                    </a:lnTo>
                    <a:lnTo>
                      <a:pt x="24" y="0"/>
                    </a:lnTo>
                    <a:lnTo>
                      <a:pt x="26" y="3"/>
                    </a:lnTo>
                    <a:lnTo>
                      <a:pt x="35" y="5"/>
                    </a:lnTo>
                    <a:lnTo>
                      <a:pt x="38" y="7"/>
                    </a:lnTo>
                    <a:lnTo>
                      <a:pt x="42" y="3"/>
                    </a:lnTo>
                    <a:lnTo>
                      <a:pt x="45" y="5"/>
                    </a:lnTo>
                    <a:lnTo>
                      <a:pt x="50" y="7"/>
                    </a:lnTo>
                    <a:lnTo>
                      <a:pt x="50" y="7"/>
                    </a:lnTo>
                    <a:lnTo>
                      <a:pt x="50" y="12"/>
                    </a:lnTo>
                    <a:lnTo>
                      <a:pt x="50" y="15"/>
                    </a:lnTo>
                    <a:lnTo>
                      <a:pt x="54" y="19"/>
                    </a:lnTo>
                    <a:lnTo>
                      <a:pt x="54" y="24"/>
                    </a:lnTo>
                    <a:lnTo>
                      <a:pt x="54" y="26"/>
                    </a:lnTo>
                    <a:lnTo>
                      <a:pt x="47" y="29"/>
                    </a:lnTo>
                    <a:lnTo>
                      <a:pt x="42" y="29"/>
                    </a:lnTo>
                    <a:lnTo>
                      <a:pt x="38" y="31"/>
                    </a:lnTo>
                    <a:lnTo>
                      <a:pt x="33" y="29"/>
                    </a:lnTo>
                    <a:lnTo>
                      <a:pt x="29" y="29"/>
                    </a:lnTo>
                    <a:lnTo>
                      <a:pt x="26" y="34"/>
                    </a:lnTo>
                    <a:lnTo>
                      <a:pt x="21" y="34"/>
                    </a:lnTo>
                    <a:lnTo>
                      <a:pt x="14" y="29"/>
                    </a:lnTo>
                    <a:lnTo>
                      <a:pt x="10" y="31"/>
                    </a:lnTo>
                    <a:lnTo>
                      <a:pt x="5" y="29"/>
                    </a:lnTo>
                    <a:lnTo>
                      <a:pt x="0" y="24"/>
                    </a:lnTo>
                    <a:lnTo>
                      <a:pt x="3" y="21"/>
                    </a:lnTo>
                    <a:lnTo>
                      <a:pt x="3" y="15"/>
                    </a:lnTo>
                    <a:lnTo>
                      <a:pt x="3" y="15"/>
                    </a:lnTo>
                    <a:lnTo>
                      <a:pt x="3" y="15"/>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3" name="Freeform 190">
                <a:extLst>
                  <a:ext uri="{FF2B5EF4-FFF2-40B4-BE49-F238E27FC236}">
                    <a16:creationId xmlns:a16="http://schemas.microsoft.com/office/drawing/2014/main" id="{45DDDE12-D94E-476E-5C94-6346CE811BD9}"/>
                  </a:ext>
                </a:extLst>
              </p:cNvPr>
              <p:cNvSpPr>
                <a:spLocks noEditPoints="1"/>
              </p:cNvSpPr>
              <p:nvPr/>
            </p:nvSpPr>
            <p:spPr bwMode="auto">
              <a:xfrm>
                <a:off x="8967741" y="4700581"/>
                <a:ext cx="63500" cy="153987"/>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4" name="Freeform 191">
                <a:extLst>
                  <a:ext uri="{FF2B5EF4-FFF2-40B4-BE49-F238E27FC236}">
                    <a16:creationId xmlns:a16="http://schemas.microsoft.com/office/drawing/2014/main" id="{11206B55-EE65-0049-7377-B97204265BA6}"/>
                  </a:ext>
                </a:extLst>
              </p:cNvPr>
              <p:cNvSpPr>
                <a:spLocks noEditPoints="1"/>
              </p:cNvSpPr>
              <p:nvPr/>
            </p:nvSpPr>
            <p:spPr bwMode="auto">
              <a:xfrm>
                <a:off x="8967741" y="4700581"/>
                <a:ext cx="63500" cy="153987"/>
              </a:xfrm>
              <a:custGeom>
                <a:avLst/>
                <a:gdLst/>
                <a:ahLst/>
                <a:cxnLst>
                  <a:cxn ang="0">
                    <a:pos x="40" y="94"/>
                  </a:cxn>
                  <a:cxn ang="0">
                    <a:pos x="38" y="94"/>
                  </a:cxn>
                  <a:cxn ang="0">
                    <a:pos x="38" y="90"/>
                  </a:cxn>
                  <a:cxn ang="0">
                    <a:pos x="38" y="90"/>
                  </a:cxn>
                  <a:cxn ang="0">
                    <a:pos x="38" y="78"/>
                  </a:cxn>
                  <a:cxn ang="0">
                    <a:pos x="35" y="81"/>
                  </a:cxn>
                  <a:cxn ang="0">
                    <a:pos x="36" y="76"/>
                  </a:cxn>
                  <a:cxn ang="0">
                    <a:pos x="36" y="76"/>
                  </a:cxn>
                  <a:cxn ang="0">
                    <a:pos x="24" y="55"/>
                  </a:cxn>
                  <a:cxn ang="0">
                    <a:pos x="29" y="55"/>
                  </a:cxn>
                  <a:cxn ang="0">
                    <a:pos x="28" y="61"/>
                  </a:cxn>
                  <a:cxn ang="0">
                    <a:pos x="24" y="55"/>
                  </a:cxn>
                  <a:cxn ang="0">
                    <a:pos x="24" y="55"/>
                  </a:cxn>
                  <a:cxn ang="0">
                    <a:pos x="28" y="1"/>
                  </a:cxn>
                  <a:cxn ang="0">
                    <a:pos x="28" y="12"/>
                  </a:cxn>
                  <a:cxn ang="0">
                    <a:pos x="28" y="1"/>
                  </a:cxn>
                  <a:cxn ang="0">
                    <a:pos x="28" y="1"/>
                  </a:cxn>
                  <a:cxn ang="0">
                    <a:pos x="19" y="14"/>
                  </a:cxn>
                  <a:cxn ang="0">
                    <a:pos x="24" y="12"/>
                  </a:cxn>
                  <a:cxn ang="0">
                    <a:pos x="21" y="12"/>
                  </a:cxn>
                  <a:cxn ang="0">
                    <a:pos x="19" y="14"/>
                  </a:cxn>
                  <a:cxn ang="0">
                    <a:pos x="19" y="14"/>
                  </a:cxn>
                  <a:cxn ang="0">
                    <a:pos x="28" y="15"/>
                  </a:cxn>
                  <a:cxn ang="0">
                    <a:pos x="29" y="22"/>
                  </a:cxn>
                  <a:cxn ang="0">
                    <a:pos x="28" y="24"/>
                  </a:cxn>
                  <a:cxn ang="0">
                    <a:pos x="28" y="19"/>
                  </a:cxn>
                  <a:cxn ang="0">
                    <a:pos x="28" y="15"/>
                  </a:cxn>
                  <a:cxn ang="0">
                    <a:pos x="28" y="15"/>
                  </a:cxn>
                  <a:cxn ang="0">
                    <a:pos x="26" y="38"/>
                  </a:cxn>
                  <a:cxn ang="0">
                    <a:pos x="31" y="41"/>
                  </a:cxn>
                  <a:cxn ang="0">
                    <a:pos x="24" y="41"/>
                  </a:cxn>
                  <a:cxn ang="0">
                    <a:pos x="24" y="41"/>
                  </a:cxn>
                  <a:cxn ang="0">
                    <a:pos x="24" y="31"/>
                  </a:cxn>
                  <a:cxn ang="0">
                    <a:pos x="28" y="31"/>
                  </a:cxn>
                  <a:cxn ang="0">
                    <a:pos x="29" y="34"/>
                  </a:cxn>
                  <a:cxn ang="0">
                    <a:pos x="26" y="36"/>
                  </a:cxn>
                  <a:cxn ang="0">
                    <a:pos x="21" y="34"/>
                  </a:cxn>
                  <a:cxn ang="0">
                    <a:pos x="24" y="31"/>
                  </a:cxn>
                  <a:cxn ang="0">
                    <a:pos x="24" y="31"/>
                  </a:cxn>
                  <a:cxn ang="0">
                    <a:pos x="12" y="24"/>
                  </a:cxn>
                  <a:cxn ang="0">
                    <a:pos x="15" y="29"/>
                  </a:cxn>
                  <a:cxn ang="0">
                    <a:pos x="19" y="36"/>
                  </a:cxn>
                  <a:cxn ang="0">
                    <a:pos x="12" y="38"/>
                  </a:cxn>
                  <a:cxn ang="0">
                    <a:pos x="12" y="31"/>
                  </a:cxn>
                  <a:cxn ang="0">
                    <a:pos x="12" y="27"/>
                  </a:cxn>
                  <a:cxn ang="0">
                    <a:pos x="10" y="24"/>
                  </a:cxn>
                  <a:cxn ang="0">
                    <a:pos x="10" y="24"/>
                  </a:cxn>
                  <a:cxn ang="0">
                    <a:pos x="10" y="24"/>
                  </a:cxn>
                  <a:cxn ang="0">
                    <a:pos x="0" y="5"/>
                  </a:cxn>
                  <a:cxn ang="0">
                    <a:pos x="2" y="14"/>
                  </a:cxn>
                  <a:cxn ang="0">
                    <a:pos x="7" y="19"/>
                  </a:cxn>
                  <a:cxn ang="0">
                    <a:pos x="10" y="15"/>
                  </a:cxn>
                  <a:cxn ang="0">
                    <a:pos x="12" y="12"/>
                  </a:cxn>
                  <a:cxn ang="0">
                    <a:pos x="12" y="5"/>
                  </a:cxn>
                  <a:cxn ang="0">
                    <a:pos x="7" y="5"/>
                  </a:cxn>
                  <a:cxn ang="0">
                    <a:pos x="7" y="8"/>
                  </a:cxn>
                  <a:cxn ang="0">
                    <a:pos x="5" y="1"/>
                  </a:cxn>
                  <a:cxn ang="0">
                    <a:pos x="2" y="0"/>
                  </a:cxn>
                  <a:cxn ang="0">
                    <a:pos x="2" y="0"/>
                  </a:cxn>
                </a:cxnLst>
                <a:rect l="0" t="0" r="r" b="b"/>
                <a:pathLst>
                  <a:path w="40" h="97">
                    <a:moveTo>
                      <a:pt x="38" y="90"/>
                    </a:moveTo>
                    <a:lnTo>
                      <a:pt x="40" y="94"/>
                    </a:lnTo>
                    <a:lnTo>
                      <a:pt x="40" y="97"/>
                    </a:lnTo>
                    <a:lnTo>
                      <a:pt x="38" y="94"/>
                    </a:lnTo>
                    <a:lnTo>
                      <a:pt x="38" y="90"/>
                    </a:lnTo>
                    <a:lnTo>
                      <a:pt x="38" y="90"/>
                    </a:lnTo>
                    <a:lnTo>
                      <a:pt x="38" y="90"/>
                    </a:lnTo>
                    <a:lnTo>
                      <a:pt x="38" y="90"/>
                    </a:lnTo>
                    <a:close/>
                    <a:moveTo>
                      <a:pt x="36" y="76"/>
                    </a:moveTo>
                    <a:lnTo>
                      <a:pt x="38" y="78"/>
                    </a:lnTo>
                    <a:lnTo>
                      <a:pt x="38" y="85"/>
                    </a:lnTo>
                    <a:lnTo>
                      <a:pt x="35" y="81"/>
                    </a:lnTo>
                    <a:lnTo>
                      <a:pt x="35" y="78"/>
                    </a:lnTo>
                    <a:lnTo>
                      <a:pt x="36" y="76"/>
                    </a:lnTo>
                    <a:lnTo>
                      <a:pt x="36" y="76"/>
                    </a:lnTo>
                    <a:lnTo>
                      <a:pt x="36" y="76"/>
                    </a:lnTo>
                    <a:lnTo>
                      <a:pt x="36" y="76"/>
                    </a:lnTo>
                    <a:close/>
                    <a:moveTo>
                      <a:pt x="24" y="55"/>
                    </a:moveTo>
                    <a:lnTo>
                      <a:pt x="28" y="55"/>
                    </a:lnTo>
                    <a:lnTo>
                      <a:pt x="29" y="55"/>
                    </a:lnTo>
                    <a:lnTo>
                      <a:pt x="29" y="59"/>
                    </a:lnTo>
                    <a:lnTo>
                      <a:pt x="28" y="61"/>
                    </a:lnTo>
                    <a:lnTo>
                      <a:pt x="24" y="59"/>
                    </a:lnTo>
                    <a:lnTo>
                      <a:pt x="24" y="55"/>
                    </a:lnTo>
                    <a:lnTo>
                      <a:pt x="24" y="55"/>
                    </a:lnTo>
                    <a:lnTo>
                      <a:pt x="24" y="55"/>
                    </a:lnTo>
                    <a:lnTo>
                      <a:pt x="24" y="55"/>
                    </a:lnTo>
                    <a:close/>
                    <a:moveTo>
                      <a:pt x="28" y="1"/>
                    </a:moveTo>
                    <a:lnTo>
                      <a:pt x="31" y="8"/>
                    </a:lnTo>
                    <a:lnTo>
                      <a:pt x="28" y="12"/>
                    </a:lnTo>
                    <a:lnTo>
                      <a:pt x="29" y="8"/>
                    </a:lnTo>
                    <a:lnTo>
                      <a:pt x="28" y="1"/>
                    </a:lnTo>
                    <a:lnTo>
                      <a:pt x="28" y="1"/>
                    </a:lnTo>
                    <a:lnTo>
                      <a:pt x="28" y="1"/>
                    </a:lnTo>
                    <a:lnTo>
                      <a:pt x="28" y="1"/>
                    </a:lnTo>
                    <a:close/>
                    <a:moveTo>
                      <a:pt x="19" y="14"/>
                    </a:moveTo>
                    <a:lnTo>
                      <a:pt x="24" y="15"/>
                    </a:lnTo>
                    <a:lnTo>
                      <a:pt x="24" y="12"/>
                    </a:lnTo>
                    <a:lnTo>
                      <a:pt x="26" y="10"/>
                    </a:lnTo>
                    <a:lnTo>
                      <a:pt x="21" y="12"/>
                    </a:lnTo>
                    <a:lnTo>
                      <a:pt x="21" y="12"/>
                    </a:lnTo>
                    <a:lnTo>
                      <a:pt x="19" y="14"/>
                    </a:lnTo>
                    <a:lnTo>
                      <a:pt x="19" y="14"/>
                    </a:lnTo>
                    <a:lnTo>
                      <a:pt x="19" y="14"/>
                    </a:lnTo>
                    <a:lnTo>
                      <a:pt x="19" y="14"/>
                    </a:lnTo>
                    <a:close/>
                    <a:moveTo>
                      <a:pt x="28" y="15"/>
                    </a:moveTo>
                    <a:lnTo>
                      <a:pt x="29" y="19"/>
                    </a:lnTo>
                    <a:lnTo>
                      <a:pt x="29" y="22"/>
                    </a:lnTo>
                    <a:lnTo>
                      <a:pt x="29" y="24"/>
                    </a:lnTo>
                    <a:lnTo>
                      <a:pt x="28" y="24"/>
                    </a:lnTo>
                    <a:lnTo>
                      <a:pt x="28" y="19"/>
                    </a:lnTo>
                    <a:lnTo>
                      <a:pt x="28" y="19"/>
                    </a:lnTo>
                    <a:lnTo>
                      <a:pt x="28" y="15"/>
                    </a:lnTo>
                    <a:lnTo>
                      <a:pt x="28" y="15"/>
                    </a:lnTo>
                    <a:lnTo>
                      <a:pt x="28" y="15"/>
                    </a:lnTo>
                    <a:lnTo>
                      <a:pt x="28" y="15"/>
                    </a:lnTo>
                    <a:close/>
                    <a:moveTo>
                      <a:pt x="24" y="41"/>
                    </a:moveTo>
                    <a:lnTo>
                      <a:pt x="26" y="38"/>
                    </a:lnTo>
                    <a:lnTo>
                      <a:pt x="29" y="41"/>
                    </a:lnTo>
                    <a:lnTo>
                      <a:pt x="31" y="41"/>
                    </a:lnTo>
                    <a:lnTo>
                      <a:pt x="26" y="41"/>
                    </a:lnTo>
                    <a:lnTo>
                      <a:pt x="24" y="41"/>
                    </a:lnTo>
                    <a:lnTo>
                      <a:pt x="24" y="41"/>
                    </a:lnTo>
                    <a:lnTo>
                      <a:pt x="24" y="41"/>
                    </a:lnTo>
                    <a:lnTo>
                      <a:pt x="24" y="41"/>
                    </a:lnTo>
                    <a:close/>
                    <a:moveTo>
                      <a:pt x="24" y="31"/>
                    </a:moveTo>
                    <a:lnTo>
                      <a:pt x="26" y="29"/>
                    </a:lnTo>
                    <a:lnTo>
                      <a:pt x="28" y="31"/>
                    </a:lnTo>
                    <a:lnTo>
                      <a:pt x="29" y="31"/>
                    </a:lnTo>
                    <a:lnTo>
                      <a:pt x="29" y="34"/>
                    </a:lnTo>
                    <a:lnTo>
                      <a:pt x="28" y="34"/>
                    </a:lnTo>
                    <a:lnTo>
                      <a:pt x="26" y="36"/>
                    </a:lnTo>
                    <a:lnTo>
                      <a:pt x="24" y="36"/>
                    </a:lnTo>
                    <a:lnTo>
                      <a:pt x="21" y="34"/>
                    </a:lnTo>
                    <a:lnTo>
                      <a:pt x="24" y="31"/>
                    </a:lnTo>
                    <a:lnTo>
                      <a:pt x="24" y="31"/>
                    </a:lnTo>
                    <a:lnTo>
                      <a:pt x="24" y="31"/>
                    </a:lnTo>
                    <a:lnTo>
                      <a:pt x="24" y="31"/>
                    </a:lnTo>
                    <a:close/>
                    <a:moveTo>
                      <a:pt x="10" y="24"/>
                    </a:moveTo>
                    <a:lnTo>
                      <a:pt x="12" y="24"/>
                    </a:lnTo>
                    <a:lnTo>
                      <a:pt x="15" y="27"/>
                    </a:lnTo>
                    <a:lnTo>
                      <a:pt x="15" y="29"/>
                    </a:lnTo>
                    <a:lnTo>
                      <a:pt x="19" y="33"/>
                    </a:lnTo>
                    <a:lnTo>
                      <a:pt x="19" y="36"/>
                    </a:lnTo>
                    <a:lnTo>
                      <a:pt x="15" y="36"/>
                    </a:lnTo>
                    <a:lnTo>
                      <a:pt x="12" y="38"/>
                    </a:lnTo>
                    <a:lnTo>
                      <a:pt x="12" y="36"/>
                    </a:lnTo>
                    <a:lnTo>
                      <a:pt x="12" y="31"/>
                    </a:lnTo>
                    <a:lnTo>
                      <a:pt x="15" y="29"/>
                    </a:lnTo>
                    <a:lnTo>
                      <a:pt x="12" y="27"/>
                    </a:lnTo>
                    <a:lnTo>
                      <a:pt x="10" y="27"/>
                    </a:lnTo>
                    <a:lnTo>
                      <a:pt x="10" y="24"/>
                    </a:lnTo>
                    <a:lnTo>
                      <a:pt x="10" y="24"/>
                    </a:lnTo>
                    <a:lnTo>
                      <a:pt x="10" y="24"/>
                    </a:lnTo>
                    <a:lnTo>
                      <a:pt x="10" y="24"/>
                    </a:lnTo>
                    <a:lnTo>
                      <a:pt x="10" y="24"/>
                    </a:lnTo>
                    <a:close/>
                    <a:moveTo>
                      <a:pt x="2" y="0"/>
                    </a:moveTo>
                    <a:lnTo>
                      <a:pt x="0" y="5"/>
                    </a:lnTo>
                    <a:lnTo>
                      <a:pt x="2" y="10"/>
                    </a:lnTo>
                    <a:lnTo>
                      <a:pt x="2" y="14"/>
                    </a:lnTo>
                    <a:lnTo>
                      <a:pt x="3" y="19"/>
                    </a:lnTo>
                    <a:lnTo>
                      <a:pt x="7" y="19"/>
                    </a:lnTo>
                    <a:lnTo>
                      <a:pt x="7" y="15"/>
                    </a:lnTo>
                    <a:lnTo>
                      <a:pt x="10" y="15"/>
                    </a:lnTo>
                    <a:lnTo>
                      <a:pt x="12" y="15"/>
                    </a:lnTo>
                    <a:lnTo>
                      <a:pt x="12" y="12"/>
                    </a:lnTo>
                    <a:lnTo>
                      <a:pt x="10" y="8"/>
                    </a:lnTo>
                    <a:lnTo>
                      <a:pt x="12" y="5"/>
                    </a:lnTo>
                    <a:lnTo>
                      <a:pt x="10" y="5"/>
                    </a:lnTo>
                    <a:lnTo>
                      <a:pt x="7" y="5"/>
                    </a:lnTo>
                    <a:lnTo>
                      <a:pt x="7" y="8"/>
                    </a:lnTo>
                    <a:lnTo>
                      <a:pt x="7" y="8"/>
                    </a:lnTo>
                    <a:lnTo>
                      <a:pt x="5" y="7"/>
                    </a:lnTo>
                    <a:lnTo>
                      <a:pt x="5" y="1"/>
                    </a:lnTo>
                    <a:lnTo>
                      <a:pt x="5" y="1"/>
                    </a:lnTo>
                    <a:lnTo>
                      <a:pt x="2" y="0"/>
                    </a:lnTo>
                    <a:lnTo>
                      <a:pt x="2" y="0"/>
                    </a:lnTo>
                    <a:lnTo>
                      <a:pt x="2" y="0"/>
                    </a:lnTo>
                    <a:lnTo>
                      <a:pt x="2" y="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5" name="Freeform 192">
                <a:extLst>
                  <a:ext uri="{FF2B5EF4-FFF2-40B4-BE49-F238E27FC236}">
                    <a16:creationId xmlns:a16="http://schemas.microsoft.com/office/drawing/2014/main" id="{E771CA77-41B7-8964-E6D7-8796CE2B8AAF}"/>
                  </a:ext>
                </a:extLst>
              </p:cNvPr>
              <p:cNvSpPr>
                <a:spLocks noEditPoints="1"/>
              </p:cNvSpPr>
              <p:nvPr/>
            </p:nvSpPr>
            <p:spPr bwMode="auto">
              <a:xfrm>
                <a:off x="8696281" y="4443407"/>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6" name="Freeform 193">
                <a:extLst>
                  <a:ext uri="{FF2B5EF4-FFF2-40B4-BE49-F238E27FC236}">
                    <a16:creationId xmlns:a16="http://schemas.microsoft.com/office/drawing/2014/main" id="{FEDF07EB-C135-B52A-A352-EABDA1D4D463}"/>
                  </a:ext>
                </a:extLst>
              </p:cNvPr>
              <p:cNvSpPr>
                <a:spLocks noEditPoints="1"/>
              </p:cNvSpPr>
              <p:nvPr/>
            </p:nvSpPr>
            <p:spPr bwMode="auto">
              <a:xfrm>
                <a:off x="8696281" y="4443407"/>
                <a:ext cx="271463" cy="163513"/>
              </a:xfrm>
              <a:custGeom>
                <a:avLst/>
                <a:gdLst/>
                <a:ahLst/>
                <a:cxnLst>
                  <a:cxn ang="0">
                    <a:pos x="169" y="85"/>
                  </a:cxn>
                  <a:cxn ang="0">
                    <a:pos x="164" y="87"/>
                  </a:cxn>
                  <a:cxn ang="0">
                    <a:pos x="164" y="85"/>
                  </a:cxn>
                  <a:cxn ang="0">
                    <a:pos x="67" y="99"/>
                  </a:cxn>
                  <a:cxn ang="0">
                    <a:pos x="72" y="103"/>
                  </a:cxn>
                  <a:cxn ang="0">
                    <a:pos x="65" y="101"/>
                  </a:cxn>
                  <a:cxn ang="0">
                    <a:pos x="65" y="99"/>
                  </a:cxn>
                  <a:cxn ang="0">
                    <a:pos x="93" y="76"/>
                  </a:cxn>
                  <a:cxn ang="0">
                    <a:pos x="103" y="85"/>
                  </a:cxn>
                  <a:cxn ang="0">
                    <a:pos x="101" y="87"/>
                  </a:cxn>
                  <a:cxn ang="0">
                    <a:pos x="91" y="80"/>
                  </a:cxn>
                  <a:cxn ang="0">
                    <a:pos x="89" y="76"/>
                  </a:cxn>
                  <a:cxn ang="0">
                    <a:pos x="67" y="59"/>
                  </a:cxn>
                  <a:cxn ang="0">
                    <a:pos x="79" y="64"/>
                  </a:cxn>
                  <a:cxn ang="0">
                    <a:pos x="79" y="69"/>
                  </a:cxn>
                  <a:cxn ang="0">
                    <a:pos x="70" y="68"/>
                  </a:cxn>
                  <a:cxn ang="0">
                    <a:pos x="61" y="56"/>
                  </a:cxn>
                  <a:cxn ang="0">
                    <a:pos x="65" y="56"/>
                  </a:cxn>
                  <a:cxn ang="0">
                    <a:pos x="70" y="50"/>
                  </a:cxn>
                  <a:cxn ang="0">
                    <a:pos x="75" y="52"/>
                  </a:cxn>
                  <a:cxn ang="0">
                    <a:pos x="75" y="52"/>
                  </a:cxn>
                  <a:cxn ang="0">
                    <a:pos x="79" y="43"/>
                  </a:cxn>
                  <a:cxn ang="0">
                    <a:pos x="82" y="52"/>
                  </a:cxn>
                  <a:cxn ang="0">
                    <a:pos x="93" y="64"/>
                  </a:cxn>
                  <a:cxn ang="0">
                    <a:pos x="93" y="57"/>
                  </a:cxn>
                  <a:cxn ang="0">
                    <a:pos x="84" y="47"/>
                  </a:cxn>
                  <a:cxn ang="0">
                    <a:pos x="79" y="38"/>
                  </a:cxn>
                  <a:cxn ang="0">
                    <a:pos x="79" y="38"/>
                  </a:cxn>
                  <a:cxn ang="0">
                    <a:pos x="53" y="29"/>
                  </a:cxn>
                  <a:cxn ang="0">
                    <a:pos x="61" y="38"/>
                  </a:cxn>
                  <a:cxn ang="0">
                    <a:pos x="60" y="43"/>
                  </a:cxn>
                  <a:cxn ang="0">
                    <a:pos x="54" y="35"/>
                  </a:cxn>
                  <a:cxn ang="0">
                    <a:pos x="42" y="24"/>
                  </a:cxn>
                  <a:cxn ang="0">
                    <a:pos x="42" y="24"/>
                  </a:cxn>
                  <a:cxn ang="0">
                    <a:pos x="33" y="45"/>
                  </a:cxn>
                  <a:cxn ang="0">
                    <a:pos x="30" y="43"/>
                  </a:cxn>
                  <a:cxn ang="0">
                    <a:pos x="30" y="43"/>
                  </a:cxn>
                  <a:cxn ang="0">
                    <a:pos x="25" y="43"/>
                  </a:cxn>
                  <a:cxn ang="0">
                    <a:pos x="20" y="43"/>
                  </a:cxn>
                  <a:cxn ang="0">
                    <a:pos x="20" y="38"/>
                  </a:cxn>
                  <a:cxn ang="0">
                    <a:pos x="25" y="40"/>
                  </a:cxn>
                  <a:cxn ang="0">
                    <a:pos x="30" y="38"/>
                  </a:cxn>
                  <a:cxn ang="0">
                    <a:pos x="25" y="33"/>
                  </a:cxn>
                  <a:cxn ang="0">
                    <a:pos x="20" y="38"/>
                  </a:cxn>
                  <a:cxn ang="0">
                    <a:pos x="20" y="38"/>
                  </a:cxn>
                  <a:cxn ang="0">
                    <a:pos x="20" y="33"/>
                  </a:cxn>
                  <a:cxn ang="0">
                    <a:pos x="16" y="33"/>
                  </a:cxn>
                  <a:cxn ang="0">
                    <a:pos x="16" y="31"/>
                  </a:cxn>
                  <a:cxn ang="0">
                    <a:pos x="9" y="26"/>
                  </a:cxn>
                  <a:cxn ang="0">
                    <a:pos x="11" y="31"/>
                  </a:cxn>
                  <a:cxn ang="0">
                    <a:pos x="9" y="26"/>
                  </a:cxn>
                  <a:cxn ang="0">
                    <a:pos x="9" y="26"/>
                  </a:cxn>
                  <a:cxn ang="0">
                    <a:pos x="9" y="3"/>
                  </a:cxn>
                  <a:cxn ang="0">
                    <a:pos x="9" y="0"/>
                  </a:cxn>
                  <a:cxn ang="0">
                    <a:pos x="7" y="7"/>
                  </a:cxn>
                  <a:cxn ang="0">
                    <a:pos x="20" y="21"/>
                  </a:cxn>
                  <a:cxn ang="0">
                    <a:pos x="25" y="19"/>
                  </a:cxn>
                  <a:cxn ang="0">
                    <a:pos x="20" y="12"/>
                  </a:cxn>
                  <a:cxn ang="0">
                    <a:pos x="11" y="7"/>
                  </a:cxn>
                  <a:cxn ang="0">
                    <a:pos x="9" y="5"/>
                  </a:cxn>
                  <a:cxn ang="0">
                    <a:pos x="0" y="10"/>
                  </a:cxn>
                  <a:cxn ang="0">
                    <a:pos x="2" y="10"/>
                  </a:cxn>
                </a:cxnLst>
                <a:rect l="0" t="0" r="r" b="b"/>
                <a:pathLst>
                  <a:path w="171" h="103">
                    <a:moveTo>
                      <a:pt x="164" y="85"/>
                    </a:moveTo>
                    <a:lnTo>
                      <a:pt x="166" y="85"/>
                    </a:lnTo>
                    <a:lnTo>
                      <a:pt x="169" y="85"/>
                    </a:lnTo>
                    <a:lnTo>
                      <a:pt x="171" y="85"/>
                    </a:lnTo>
                    <a:lnTo>
                      <a:pt x="167" y="90"/>
                    </a:lnTo>
                    <a:lnTo>
                      <a:pt x="164" y="87"/>
                    </a:lnTo>
                    <a:lnTo>
                      <a:pt x="164" y="85"/>
                    </a:lnTo>
                    <a:lnTo>
                      <a:pt x="164" y="85"/>
                    </a:lnTo>
                    <a:lnTo>
                      <a:pt x="164" y="85"/>
                    </a:lnTo>
                    <a:lnTo>
                      <a:pt x="164" y="85"/>
                    </a:lnTo>
                    <a:close/>
                    <a:moveTo>
                      <a:pt x="65" y="99"/>
                    </a:moveTo>
                    <a:lnTo>
                      <a:pt x="67" y="99"/>
                    </a:lnTo>
                    <a:lnTo>
                      <a:pt x="70" y="101"/>
                    </a:lnTo>
                    <a:lnTo>
                      <a:pt x="73" y="103"/>
                    </a:lnTo>
                    <a:lnTo>
                      <a:pt x="72" y="103"/>
                    </a:lnTo>
                    <a:lnTo>
                      <a:pt x="70" y="103"/>
                    </a:lnTo>
                    <a:lnTo>
                      <a:pt x="67" y="103"/>
                    </a:lnTo>
                    <a:lnTo>
                      <a:pt x="65" y="101"/>
                    </a:lnTo>
                    <a:lnTo>
                      <a:pt x="65" y="99"/>
                    </a:lnTo>
                    <a:lnTo>
                      <a:pt x="65" y="99"/>
                    </a:lnTo>
                    <a:lnTo>
                      <a:pt x="65" y="99"/>
                    </a:lnTo>
                    <a:lnTo>
                      <a:pt x="65" y="99"/>
                    </a:lnTo>
                    <a:close/>
                    <a:moveTo>
                      <a:pt x="89" y="76"/>
                    </a:moveTo>
                    <a:lnTo>
                      <a:pt x="93" y="76"/>
                    </a:lnTo>
                    <a:lnTo>
                      <a:pt x="94" y="80"/>
                    </a:lnTo>
                    <a:lnTo>
                      <a:pt x="103" y="82"/>
                    </a:lnTo>
                    <a:lnTo>
                      <a:pt x="103" y="85"/>
                    </a:lnTo>
                    <a:lnTo>
                      <a:pt x="103" y="85"/>
                    </a:lnTo>
                    <a:lnTo>
                      <a:pt x="106" y="87"/>
                    </a:lnTo>
                    <a:lnTo>
                      <a:pt x="101" y="87"/>
                    </a:lnTo>
                    <a:lnTo>
                      <a:pt x="94" y="85"/>
                    </a:lnTo>
                    <a:lnTo>
                      <a:pt x="91" y="82"/>
                    </a:lnTo>
                    <a:lnTo>
                      <a:pt x="91" y="80"/>
                    </a:lnTo>
                    <a:lnTo>
                      <a:pt x="89" y="76"/>
                    </a:lnTo>
                    <a:lnTo>
                      <a:pt x="89" y="76"/>
                    </a:lnTo>
                    <a:lnTo>
                      <a:pt x="89" y="76"/>
                    </a:lnTo>
                    <a:lnTo>
                      <a:pt x="89" y="76"/>
                    </a:lnTo>
                    <a:close/>
                    <a:moveTo>
                      <a:pt x="65" y="56"/>
                    </a:moveTo>
                    <a:lnTo>
                      <a:pt x="67" y="59"/>
                    </a:lnTo>
                    <a:lnTo>
                      <a:pt x="70" y="59"/>
                    </a:lnTo>
                    <a:lnTo>
                      <a:pt x="75" y="61"/>
                    </a:lnTo>
                    <a:lnTo>
                      <a:pt x="79" y="64"/>
                    </a:lnTo>
                    <a:lnTo>
                      <a:pt x="80" y="64"/>
                    </a:lnTo>
                    <a:lnTo>
                      <a:pt x="80" y="66"/>
                    </a:lnTo>
                    <a:lnTo>
                      <a:pt x="79" y="69"/>
                    </a:lnTo>
                    <a:lnTo>
                      <a:pt x="75" y="69"/>
                    </a:lnTo>
                    <a:lnTo>
                      <a:pt x="73" y="66"/>
                    </a:lnTo>
                    <a:lnTo>
                      <a:pt x="70" y="68"/>
                    </a:lnTo>
                    <a:lnTo>
                      <a:pt x="67" y="66"/>
                    </a:lnTo>
                    <a:lnTo>
                      <a:pt x="61" y="61"/>
                    </a:lnTo>
                    <a:lnTo>
                      <a:pt x="61" y="56"/>
                    </a:lnTo>
                    <a:lnTo>
                      <a:pt x="65" y="56"/>
                    </a:lnTo>
                    <a:lnTo>
                      <a:pt x="65" y="56"/>
                    </a:lnTo>
                    <a:lnTo>
                      <a:pt x="65" y="56"/>
                    </a:lnTo>
                    <a:lnTo>
                      <a:pt x="65" y="56"/>
                    </a:lnTo>
                    <a:close/>
                    <a:moveTo>
                      <a:pt x="75" y="52"/>
                    </a:moveTo>
                    <a:lnTo>
                      <a:pt x="70" y="50"/>
                    </a:lnTo>
                    <a:lnTo>
                      <a:pt x="72" y="54"/>
                    </a:lnTo>
                    <a:lnTo>
                      <a:pt x="75" y="54"/>
                    </a:lnTo>
                    <a:lnTo>
                      <a:pt x="75" y="52"/>
                    </a:lnTo>
                    <a:lnTo>
                      <a:pt x="75" y="52"/>
                    </a:lnTo>
                    <a:lnTo>
                      <a:pt x="75" y="52"/>
                    </a:lnTo>
                    <a:lnTo>
                      <a:pt x="75" y="52"/>
                    </a:lnTo>
                    <a:close/>
                    <a:moveTo>
                      <a:pt x="79" y="38"/>
                    </a:moveTo>
                    <a:lnTo>
                      <a:pt x="79" y="40"/>
                    </a:lnTo>
                    <a:lnTo>
                      <a:pt x="79" y="43"/>
                    </a:lnTo>
                    <a:lnTo>
                      <a:pt x="79" y="43"/>
                    </a:lnTo>
                    <a:lnTo>
                      <a:pt x="80" y="47"/>
                    </a:lnTo>
                    <a:lnTo>
                      <a:pt x="82" y="52"/>
                    </a:lnTo>
                    <a:lnTo>
                      <a:pt x="89" y="59"/>
                    </a:lnTo>
                    <a:lnTo>
                      <a:pt x="93" y="61"/>
                    </a:lnTo>
                    <a:lnTo>
                      <a:pt x="93" y="64"/>
                    </a:lnTo>
                    <a:lnTo>
                      <a:pt x="94" y="64"/>
                    </a:lnTo>
                    <a:lnTo>
                      <a:pt x="94" y="61"/>
                    </a:lnTo>
                    <a:lnTo>
                      <a:pt x="93" y="57"/>
                    </a:lnTo>
                    <a:lnTo>
                      <a:pt x="89" y="56"/>
                    </a:lnTo>
                    <a:lnTo>
                      <a:pt x="87" y="52"/>
                    </a:lnTo>
                    <a:lnTo>
                      <a:pt x="84" y="47"/>
                    </a:lnTo>
                    <a:lnTo>
                      <a:pt x="84" y="43"/>
                    </a:lnTo>
                    <a:lnTo>
                      <a:pt x="80" y="38"/>
                    </a:lnTo>
                    <a:lnTo>
                      <a:pt x="79" y="38"/>
                    </a:lnTo>
                    <a:lnTo>
                      <a:pt x="79" y="38"/>
                    </a:lnTo>
                    <a:lnTo>
                      <a:pt x="79" y="38"/>
                    </a:lnTo>
                    <a:lnTo>
                      <a:pt x="79" y="38"/>
                    </a:lnTo>
                    <a:close/>
                    <a:moveTo>
                      <a:pt x="42" y="24"/>
                    </a:moveTo>
                    <a:lnTo>
                      <a:pt x="47" y="24"/>
                    </a:lnTo>
                    <a:lnTo>
                      <a:pt x="53" y="29"/>
                    </a:lnTo>
                    <a:lnTo>
                      <a:pt x="58" y="31"/>
                    </a:lnTo>
                    <a:lnTo>
                      <a:pt x="65" y="38"/>
                    </a:lnTo>
                    <a:lnTo>
                      <a:pt x="61" y="38"/>
                    </a:lnTo>
                    <a:lnTo>
                      <a:pt x="65" y="43"/>
                    </a:lnTo>
                    <a:lnTo>
                      <a:pt x="61" y="40"/>
                    </a:lnTo>
                    <a:lnTo>
                      <a:pt x="60" y="43"/>
                    </a:lnTo>
                    <a:lnTo>
                      <a:pt x="60" y="40"/>
                    </a:lnTo>
                    <a:lnTo>
                      <a:pt x="58" y="38"/>
                    </a:lnTo>
                    <a:lnTo>
                      <a:pt x="54" y="35"/>
                    </a:lnTo>
                    <a:lnTo>
                      <a:pt x="46" y="26"/>
                    </a:lnTo>
                    <a:lnTo>
                      <a:pt x="46" y="26"/>
                    </a:lnTo>
                    <a:lnTo>
                      <a:pt x="42" y="24"/>
                    </a:lnTo>
                    <a:lnTo>
                      <a:pt x="42" y="24"/>
                    </a:lnTo>
                    <a:lnTo>
                      <a:pt x="42" y="24"/>
                    </a:lnTo>
                    <a:lnTo>
                      <a:pt x="42" y="24"/>
                    </a:lnTo>
                    <a:close/>
                    <a:moveTo>
                      <a:pt x="30" y="43"/>
                    </a:moveTo>
                    <a:lnTo>
                      <a:pt x="37" y="43"/>
                    </a:lnTo>
                    <a:lnTo>
                      <a:pt x="33" y="45"/>
                    </a:lnTo>
                    <a:lnTo>
                      <a:pt x="33" y="47"/>
                    </a:lnTo>
                    <a:lnTo>
                      <a:pt x="30" y="43"/>
                    </a:lnTo>
                    <a:lnTo>
                      <a:pt x="30" y="43"/>
                    </a:lnTo>
                    <a:lnTo>
                      <a:pt x="30" y="43"/>
                    </a:lnTo>
                    <a:lnTo>
                      <a:pt x="30" y="43"/>
                    </a:lnTo>
                    <a:lnTo>
                      <a:pt x="30" y="43"/>
                    </a:lnTo>
                    <a:close/>
                    <a:moveTo>
                      <a:pt x="20" y="43"/>
                    </a:moveTo>
                    <a:lnTo>
                      <a:pt x="23" y="40"/>
                    </a:lnTo>
                    <a:lnTo>
                      <a:pt x="25" y="43"/>
                    </a:lnTo>
                    <a:lnTo>
                      <a:pt x="23" y="43"/>
                    </a:lnTo>
                    <a:lnTo>
                      <a:pt x="20" y="43"/>
                    </a:lnTo>
                    <a:lnTo>
                      <a:pt x="20" y="43"/>
                    </a:lnTo>
                    <a:lnTo>
                      <a:pt x="20" y="43"/>
                    </a:lnTo>
                    <a:lnTo>
                      <a:pt x="20" y="43"/>
                    </a:lnTo>
                    <a:close/>
                    <a:moveTo>
                      <a:pt x="20" y="38"/>
                    </a:moveTo>
                    <a:lnTo>
                      <a:pt x="23" y="38"/>
                    </a:lnTo>
                    <a:lnTo>
                      <a:pt x="25" y="38"/>
                    </a:lnTo>
                    <a:lnTo>
                      <a:pt x="25" y="40"/>
                    </a:lnTo>
                    <a:lnTo>
                      <a:pt x="28" y="43"/>
                    </a:lnTo>
                    <a:lnTo>
                      <a:pt x="30" y="43"/>
                    </a:lnTo>
                    <a:lnTo>
                      <a:pt x="30" y="38"/>
                    </a:lnTo>
                    <a:lnTo>
                      <a:pt x="28" y="35"/>
                    </a:lnTo>
                    <a:lnTo>
                      <a:pt x="28" y="35"/>
                    </a:lnTo>
                    <a:lnTo>
                      <a:pt x="25" y="33"/>
                    </a:lnTo>
                    <a:lnTo>
                      <a:pt x="25" y="33"/>
                    </a:lnTo>
                    <a:lnTo>
                      <a:pt x="23" y="35"/>
                    </a:lnTo>
                    <a:lnTo>
                      <a:pt x="20" y="38"/>
                    </a:lnTo>
                    <a:lnTo>
                      <a:pt x="20" y="38"/>
                    </a:lnTo>
                    <a:lnTo>
                      <a:pt x="20" y="38"/>
                    </a:lnTo>
                    <a:lnTo>
                      <a:pt x="20" y="38"/>
                    </a:lnTo>
                    <a:close/>
                    <a:moveTo>
                      <a:pt x="16" y="31"/>
                    </a:moveTo>
                    <a:lnTo>
                      <a:pt x="18" y="29"/>
                    </a:lnTo>
                    <a:lnTo>
                      <a:pt x="20" y="33"/>
                    </a:lnTo>
                    <a:lnTo>
                      <a:pt x="20" y="35"/>
                    </a:lnTo>
                    <a:lnTo>
                      <a:pt x="18" y="35"/>
                    </a:lnTo>
                    <a:lnTo>
                      <a:pt x="16" y="33"/>
                    </a:lnTo>
                    <a:lnTo>
                      <a:pt x="16" y="33"/>
                    </a:lnTo>
                    <a:lnTo>
                      <a:pt x="16" y="31"/>
                    </a:lnTo>
                    <a:lnTo>
                      <a:pt x="16" y="31"/>
                    </a:lnTo>
                    <a:lnTo>
                      <a:pt x="16" y="31"/>
                    </a:lnTo>
                    <a:lnTo>
                      <a:pt x="16" y="31"/>
                    </a:lnTo>
                    <a:close/>
                    <a:moveTo>
                      <a:pt x="9" y="26"/>
                    </a:moveTo>
                    <a:lnTo>
                      <a:pt x="14" y="29"/>
                    </a:lnTo>
                    <a:lnTo>
                      <a:pt x="13" y="31"/>
                    </a:lnTo>
                    <a:lnTo>
                      <a:pt x="11" y="31"/>
                    </a:lnTo>
                    <a:lnTo>
                      <a:pt x="11" y="31"/>
                    </a:lnTo>
                    <a:lnTo>
                      <a:pt x="9" y="26"/>
                    </a:lnTo>
                    <a:lnTo>
                      <a:pt x="9" y="26"/>
                    </a:lnTo>
                    <a:lnTo>
                      <a:pt x="9" y="26"/>
                    </a:lnTo>
                    <a:lnTo>
                      <a:pt x="9" y="26"/>
                    </a:lnTo>
                    <a:lnTo>
                      <a:pt x="9" y="26"/>
                    </a:lnTo>
                    <a:close/>
                    <a:moveTo>
                      <a:pt x="9" y="0"/>
                    </a:moveTo>
                    <a:lnTo>
                      <a:pt x="6" y="5"/>
                    </a:lnTo>
                    <a:lnTo>
                      <a:pt x="9" y="3"/>
                    </a:lnTo>
                    <a:lnTo>
                      <a:pt x="9" y="0"/>
                    </a:lnTo>
                    <a:lnTo>
                      <a:pt x="9" y="0"/>
                    </a:lnTo>
                    <a:lnTo>
                      <a:pt x="9" y="0"/>
                    </a:lnTo>
                    <a:lnTo>
                      <a:pt x="9" y="0"/>
                    </a:lnTo>
                    <a:close/>
                    <a:moveTo>
                      <a:pt x="9" y="5"/>
                    </a:moveTo>
                    <a:lnTo>
                      <a:pt x="7" y="7"/>
                    </a:lnTo>
                    <a:lnTo>
                      <a:pt x="11" y="12"/>
                    </a:lnTo>
                    <a:lnTo>
                      <a:pt x="16" y="16"/>
                    </a:lnTo>
                    <a:lnTo>
                      <a:pt x="20" y="21"/>
                    </a:lnTo>
                    <a:lnTo>
                      <a:pt x="25" y="21"/>
                    </a:lnTo>
                    <a:lnTo>
                      <a:pt x="28" y="21"/>
                    </a:lnTo>
                    <a:lnTo>
                      <a:pt x="25" y="19"/>
                    </a:lnTo>
                    <a:lnTo>
                      <a:pt x="23" y="16"/>
                    </a:lnTo>
                    <a:lnTo>
                      <a:pt x="20" y="14"/>
                    </a:lnTo>
                    <a:lnTo>
                      <a:pt x="20" y="12"/>
                    </a:lnTo>
                    <a:lnTo>
                      <a:pt x="18" y="10"/>
                    </a:lnTo>
                    <a:lnTo>
                      <a:pt x="13" y="9"/>
                    </a:lnTo>
                    <a:lnTo>
                      <a:pt x="11" y="7"/>
                    </a:lnTo>
                    <a:lnTo>
                      <a:pt x="9" y="5"/>
                    </a:lnTo>
                    <a:lnTo>
                      <a:pt x="9" y="5"/>
                    </a:lnTo>
                    <a:lnTo>
                      <a:pt x="9" y="5"/>
                    </a:lnTo>
                    <a:lnTo>
                      <a:pt x="9" y="5"/>
                    </a:lnTo>
                    <a:close/>
                    <a:moveTo>
                      <a:pt x="2" y="10"/>
                    </a:moveTo>
                    <a:lnTo>
                      <a:pt x="0" y="10"/>
                    </a:lnTo>
                    <a:lnTo>
                      <a:pt x="2" y="12"/>
                    </a:lnTo>
                    <a:lnTo>
                      <a:pt x="2" y="10"/>
                    </a:lnTo>
                    <a:lnTo>
                      <a:pt x="2" y="10"/>
                    </a:lnTo>
                    <a:lnTo>
                      <a:pt x="2" y="10"/>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7" name="Freeform 194">
                <a:extLst>
                  <a:ext uri="{FF2B5EF4-FFF2-40B4-BE49-F238E27FC236}">
                    <a16:creationId xmlns:a16="http://schemas.microsoft.com/office/drawing/2014/main" id="{6A4C3432-2E7A-EB48-252C-1600A3917327}"/>
                  </a:ext>
                </a:extLst>
              </p:cNvPr>
              <p:cNvSpPr>
                <a:spLocks noEditPoints="1"/>
              </p:cNvSpPr>
              <p:nvPr/>
            </p:nvSpPr>
            <p:spPr bwMode="auto">
              <a:xfrm>
                <a:off x="8288295" y="4305294"/>
                <a:ext cx="407986" cy="295276"/>
              </a:xfrm>
              <a:custGeom>
                <a:avLst/>
                <a:gdLst/>
                <a:ahLst/>
                <a:cxnLst>
                  <a:cxn ang="0">
                    <a:pos x="219" y="181"/>
                  </a:cxn>
                  <a:cxn ang="0">
                    <a:pos x="205" y="181"/>
                  </a:cxn>
                  <a:cxn ang="0">
                    <a:pos x="108" y="17"/>
                  </a:cxn>
                  <a:cxn ang="0">
                    <a:pos x="242" y="75"/>
                  </a:cxn>
                  <a:cxn ang="0">
                    <a:pos x="249" y="99"/>
                  </a:cxn>
                  <a:cxn ang="0">
                    <a:pos x="237" y="75"/>
                  </a:cxn>
                  <a:cxn ang="0">
                    <a:pos x="233" y="66"/>
                  </a:cxn>
                  <a:cxn ang="0">
                    <a:pos x="228" y="59"/>
                  </a:cxn>
                  <a:cxn ang="0">
                    <a:pos x="207" y="47"/>
                  </a:cxn>
                  <a:cxn ang="0">
                    <a:pos x="195" y="40"/>
                  </a:cxn>
                  <a:cxn ang="0">
                    <a:pos x="150" y="0"/>
                  </a:cxn>
                  <a:cxn ang="0">
                    <a:pos x="164" y="24"/>
                  </a:cxn>
                  <a:cxn ang="0">
                    <a:pos x="162" y="66"/>
                  </a:cxn>
                  <a:cxn ang="0">
                    <a:pos x="132" y="82"/>
                  </a:cxn>
                  <a:cxn ang="0">
                    <a:pos x="169" y="89"/>
                  </a:cxn>
                  <a:cxn ang="0">
                    <a:pos x="195" y="73"/>
                  </a:cxn>
                  <a:cxn ang="0">
                    <a:pos x="190" y="54"/>
                  </a:cxn>
                  <a:cxn ang="0">
                    <a:pos x="169" y="77"/>
                  </a:cxn>
                  <a:cxn ang="0">
                    <a:pos x="153" y="73"/>
                  </a:cxn>
                  <a:cxn ang="0">
                    <a:pos x="129" y="75"/>
                  </a:cxn>
                  <a:cxn ang="0">
                    <a:pos x="115" y="77"/>
                  </a:cxn>
                  <a:cxn ang="0">
                    <a:pos x="106" y="71"/>
                  </a:cxn>
                  <a:cxn ang="0">
                    <a:pos x="197" y="139"/>
                  </a:cxn>
                  <a:cxn ang="0">
                    <a:pos x="172" y="127"/>
                  </a:cxn>
                  <a:cxn ang="0">
                    <a:pos x="172" y="127"/>
                  </a:cxn>
                  <a:cxn ang="0">
                    <a:pos x="174" y="155"/>
                  </a:cxn>
                  <a:cxn ang="0">
                    <a:pos x="165" y="151"/>
                  </a:cxn>
                  <a:cxn ang="0">
                    <a:pos x="167" y="148"/>
                  </a:cxn>
                  <a:cxn ang="0">
                    <a:pos x="157" y="144"/>
                  </a:cxn>
                  <a:cxn ang="0">
                    <a:pos x="155" y="144"/>
                  </a:cxn>
                  <a:cxn ang="0">
                    <a:pos x="63" y="115"/>
                  </a:cxn>
                  <a:cxn ang="0">
                    <a:pos x="58" y="115"/>
                  </a:cxn>
                  <a:cxn ang="0">
                    <a:pos x="63" y="116"/>
                  </a:cxn>
                  <a:cxn ang="0">
                    <a:pos x="51" y="116"/>
                  </a:cxn>
                  <a:cxn ang="0">
                    <a:pos x="42" y="130"/>
                  </a:cxn>
                  <a:cxn ang="0">
                    <a:pos x="40" y="129"/>
                  </a:cxn>
                  <a:cxn ang="0">
                    <a:pos x="39" y="130"/>
                  </a:cxn>
                  <a:cxn ang="0">
                    <a:pos x="47" y="122"/>
                  </a:cxn>
                  <a:cxn ang="0">
                    <a:pos x="47" y="122"/>
                  </a:cxn>
                  <a:cxn ang="0">
                    <a:pos x="19" y="141"/>
                  </a:cxn>
                  <a:cxn ang="0">
                    <a:pos x="40" y="134"/>
                  </a:cxn>
                  <a:cxn ang="0">
                    <a:pos x="12" y="115"/>
                  </a:cxn>
                  <a:cxn ang="0">
                    <a:pos x="25" y="125"/>
                  </a:cxn>
                  <a:cxn ang="0">
                    <a:pos x="39" y="120"/>
                  </a:cxn>
                  <a:cxn ang="0">
                    <a:pos x="47" y="113"/>
                  </a:cxn>
                  <a:cxn ang="0">
                    <a:pos x="56" y="116"/>
                  </a:cxn>
                  <a:cxn ang="0">
                    <a:pos x="70" y="115"/>
                  </a:cxn>
                  <a:cxn ang="0">
                    <a:pos x="96" y="137"/>
                  </a:cxn>
                  <a:cxn ang="0">
                    <a:pos x="122" y="158"/>
                  </a:cxn>
                  <a:cxn ang="0">
                    <a:pos x="153" y="165"/>
                  </a:cxn>
                  <a:cxn ang="0">
                    <a:pos x="164" y="162"/>
                  </a:cxn>
                  <a:cxn ang="0">
                    <a:pos x="146" y="150"/>
                  </a:cxn>
                  <a:cxn ang="0">
                    <a:pos x="132" y="139"/>
                  </a:cxn>
                  <a:cxn ang="0">
                    <a:pos x="108" y="110"/>
                  </a:cxn>
                  <a:cxn ang="0">
                    <a:pos x="110" y="83"/>
                  </a:cxn>
                  <a:cxn ang="0">
                    <a:pos x="82" y="63"/>
                  </a:cxn>
                  <a:cxn ang="0">
                    <a:pos x="58" y="47"/>
                  </a:cxn>
                  <a:cxn ang="0">
                    <a:pos x="18" y="31"/>
                  </a:cxn>
                </a:cxnLst>
                <a:rect l="0" t="0" r="r" b="b"/>
                <a:pathLst>
                  <a:path w="257" h="186">
                    <a:moveTo>
                      <a:pt x="219" y="181"/>
                    </a:moveTo>
                    <a:lnTo>
                      <a:pt x="223" y="179"/>
                    </a:lnTo>
                    <a:lnTo>
                      <a:pt x="226" y="179"/>
                    </a:lnTo>
                    <a:lnTo>
                      <a:pt x="226" y="183"/>
                    </a:lnTo>
                    <a:lnTo>
                      <a:pt x="223" y="183"/>
                    </a:lnTo>
                    <a:lnTo>
                      <a:pt x="219" y="183"/>
                    </a:lnTo>
                    <a:lnTo>
                      <a:pt x="219" y="181"/>
                    </a:lnTo>
                    <a:lnTo>
                      <a:pt x="219" y="181"/>
                    </a:lnTo>
                    <a:lnTo>
                      <a:pt x="219" y="181"/>
                    </a:lnTo>
                    <a:lnTo>
                      <a:pt x="219" y="181"/>
                    </a:lnTo>
                    <a:close/>
                    <a:moveTo>
                      <a:pt x="205" y="181"/>
                    </a:moveTo>
                    <a:lnTo>
                      <a:pt x="211" y="186"/>
                    </a:lnTo>
                    <a:lnTo>
                      <a:pt x="212" y="186"/>
                    </a:lnTo>
                    <a:lnTo>
                      <a:pt x="214" y="186"/>
                    </a:lnTo>
                    <a:lnTo>
                      <a:pt x="214" y="186"/>
                    </a:lnTo>
                    <a:lnTo>
                      <a:pt x="214" y="184"/>
                    </a:lnTo>
                    <a:lnTo>
                      <a:pt x="212" y="184"/>
                    </a:lnTo>
                    <a:lnTo>
                      <a:pt x="209" y="181"/>
                    </a:lnTo>
                    <a:lnTo>
                      <a:pt x="205" y="181"/>
                    </a:lnTo>
                    <a:lnTo>
                      <a:pt x="205" y="181"/>
                    </a:lnTo>
                    <a:lnTo>
                      <a:pt x="205" y="181"/>
                    </a:lnTo>
                    <a:lnTo>
                      <a:pt x="205" y="181"/>
                    </a:lnTo>
                    <a:close/>
                    <a:moveTo>
                      <a:pt x="99" y="14"/>
                    </a:moveTo>
                    <a:lnTo>
                      <a:pt x="99" y="12"/>
                    </a:lnTo>
                    <a:lnTo>
                      <a:pt x="105" y="12"/>
                    </a:lnTo>
                    <a:lnTo>
                      <a:pt x="106" y="12"/>
                    </a:lnTo>
                    <a:lnTo>
                      <a:pt x="108" y="14"/>
                    </a:lnTo>
                    <a:lnTo>
                      <a:pt x="110" y="12"/>
                    </a:lnTo>
                    <a:lnTo>
                      <a:pt x="113" y="14"/>
                    </a:lnTo>
                    <a:lnTo>
                      <a:pt x="108" y="17"/>
                    </a:lnTo>
                    <a:lnTo>
                      <a:pt x="105" y="17"/>
                    </a:lnTo>
                    <a:lnTo>
                      <a:pt x="105" y="17"/>
                    </a:lnTo>
                    <a:lnTo>
                      <a:pt x="99" y="17"/>
                    </a:lnTo>
                    <a:lnTo>
                      <a:pt x="99" y="17"/>
                    </a:lnTo>
                    <a:lnTo>
                      <a:pt x="99" y="14"/>
                    </a:lnTo>
                    <a:lnTo>
                      <a:pt x="99" y="14"/>
                    </a:lnTo>
                    <a:lnTo>
                      <a:pt x="99" y="14"/>
                    </a:lnTo>
                    <a:lnTo>
                      <a:pt x="99" y="14"/>
                    </a:lnTo>
                    <a:close/>
                    <a:moveTo>
                      <a:pt x="237" y="75"/>
                    </a:moveTo>
                    <a:lnTo>
                      <a:pt x="242" y="75"/>
                    </a:lnTo>
                    <a:lnTo>
                      <a:pt x="242" y="77"/>
                    </a:lnTo>
                    <a:lnTo>
                      <a:pt x="245" y="82"/>
                    </a:lnTo>
                    <a:lnTo>
                      <a:pt x="249" y="82"/>
                    </a:lnTo>
                    <a:lnTo>
                      <a:pt x="254" y="87"/>
                    </a:lnTo>
                    <a:lnTo>
                      <a:pt x="257" y="92"/>
                    </a:lnTo>
                    <a:lnTo>
                      <a:pt x="257" y="97"/>
                    </a:lnTo>
                    <a:lnTo>
                      <a:pt x="254" y="97"/>
                    </a:lnTo>
                    <a:lnTo>
                      <a:pt x="254" y="99"/>
                    </a:lnTo>
                    <a:lnTo>
                      <a:pt x="249" y="99"/>
                    </a:lnTo>
                    <a:lnTo>
                      <a:pt x="249" y="99"/>
                    </a:lnTo>
                    <a:lnTo>
                      <a:pt x="245" y="99"/>
                    </a:lnTo>
                    <a:lnTo>
                      <a:pt x="242" y="96"/>
                    </a:lnTo>
                    <a:lnTo>
                      <a:pt x="245" y="94"/>
                    </a:lnTo>
                    <a:lnTo>
                      <a:pt x="242" y="87"/>
                    </a:lnTo>
                    <a:lnTo>
                      <a:pt x="237" y="85"/>
                    </a:lnTo>
                    <a:lnTo>
                      <a:pt x="237" y="80"/>
                    </a:lnTo>
                    <a:lnTo>
                      <a:pt x="237" y="77"/>
                    </a:lnTo>
                    <a:lnTo>
                      <a:pt x="237" y="75"/>
                    </a:lnTo>
                    <a:lnTo>
                      <a:pt x="237" y="75"/>
                    </a:lnTo>
                    <a:lnTo>
                      <a:pt x="237" y="75"/>
                    </a:lnTo>
                    <a:lnTo>
                      <a:pt x="237" y="75"/>
                    </a:lnTo>
                    <a:close/>
                    <a:moveTo>
                      <a:pt x="233" y="66"/>
                    </a:moveTo>
                    <a:lnTo>
                      <a:pt x="233" y="68"/>
                    </a:lnTo>
                    <a:lnTo>
                      <a:pt x="235" y="71"/>
                    </a:lnTo>
                    <a:lnTo>
                      <a:pt x="235" y="75"/>
                    </a:lnTo>
                    <a:lnTo>
                      <a:pt x="237" y="71"/>
                    </a:lnTo>
                    <a:lnTo>
                      <a:pt x="237" y="68"/>
                    </a:lnTo>
                    <a:lnTo>
                      <a:pt x="233" y="66"/>
                    </a:lnTo>
                    <a:lnTo>
                      <a:pt x="233" y="66"/>
                    </a:lnTo>
                    <a:lnTo>
                      <a:pt x="233" y="66"/>
                    </a:lnTo>
                    <a:lnTo>
                      <a:pt x="233" y="66"/>
                    </a:lnTo>
                    <a:close/>
                    <a:moveTo>
                      <a:pt x="228" y="59"/>
                    </a:moveTo>
                    <a:lnTo>
                      <a:pt x="230" y="57"/>
                    </a:lnTo>
                    <a:lnTo>
                      <a:pt x="231" y="57"/>
                    </a:lnTo>
                    <a:lnTo>
                      <a:pt x="233" y="57"/>
                    </a:lnTo>
                    <a:lnTo>
                      <a:pt x="231" y="63"/>
                    </a:lnTo>
                    <a:lnTo>
                      <a:pt x="228" y="63"/>
                    </a:lnTo>
                    <a:lnTo>
                      <a:pt x="228" y="59"/>
                    </a:lnTo>
                    <a:lnTo>
                      <a:pt x="228" y="59"/>
                    </a:lnTo>
                    <a:lnTo>
                      <a:pt x="228" y="59"/>
                    </a:lnTo>
                    <a:lnTo>
                      <a:pt x="228" y="59"/>
                    </a:lnTo>
                    <a:close/>
                    <a:moveTo>
                      <a:pt x="172" y="24"/>
                    </a:moveTo>
                    <a:lnTo>
                      <a:pt x="178" y="28"/>
                    </a:lnTo>
                    <a:lnTo>
                      <a:pt x="185" y="31"/>
                    </a:lnTo>
                    <a:lnTo>
                      <a:pt x="191" y="35"/>
                    </a:lnTo>
                    <a:lnTo>
                      <a:pt x="195" y="37"/>
                    </a:lnTo>
                    <a:lnTo>
                      <a:pt x="197" y="40"/>
                    </a:lnTo>
                    <a:lnTo>
                      <a:pt x="202" y="42"/>
                    </a:lnTo>
                    <a:lnTo>
                      <a:pt x="204" y="47"/>
                    </a:lnTo>
                    <a:lnTo>
                      <a:pt x="207" y="47"/>
                    </a:lnTo>
                    <a:lnTo>
                      <a:pt x="209" y="54"/>
                    </a:lnTo>
                    <a:lnTo>
                      <a:pt x="211" y="54"/>
                    </a:lnTo>
                    <a:lnTo>
                      <a:pt x="211" y="57"/>
                    </a:lnTo>
                    <a:lnTo>
                      <a:pt x="209" y="59"/>
                    </a:lnTo>
                    <a:lnTo>
                      <a:pt x="207" y="64"/>
                    </a:lnTo>
                    <a:lnTo>
                      <a:pt x="204" y="63"/>
                    </a:lnTo>
                    <a:lnTo>
                      <a:pt x="202" y="57"/>
                    </a:lnTo>
                    <a:lnTo>
                      <a:pt x="204" y="54"/>
                    </a:lnTo>
                    <a:lnTo>
                      <a:pt x="202" y="45"/>
                    </a:lnTo>
                    <a:lnTo>
                      <a:pt x="195" y="40"/>
                    </a:lnTo>
                    <a:lnTo>
                      <a:pt x="191" y="40"/>
                    </a:lnTo>
                    <a:lnTo>
                      <a:pt x="186" y="35"/>
                    </a:lnTo>
                    <a:lnTo>
                      <a:pt x="172" y="28"/>
                    </a:lnTo>
                    <a:lnTo>
                      <a:pt x="172" y="28"/>
                    </a:lnTo>
                    <a:lnTo>
                      <a:pt x="172" y="24"/>
                    </a:lnTo>
                    <a:lnTo>
                      <a:pt x="172" y="24"/>
                    </a:lnTo>
                    <a:lnTo>
                      <a:pt x="172" y="24"/>
                    </a:lnTo>
                    <a:lnTo>
                      <a:pt x="172" y="24"/>
                    </a:lnTo>
                    <a:close/>
                    <a:moveTo>
                      <a:pt x="146" y="0"/>
                    </a:moveTo>
                    <a:lnTo>
                      <a:pt x="150" y="0"/>
                    </a:lnTo>
                    <a:lnTo>
                      <a:pt x="153" y="3"/>
                    </a:lnTo>
                    <a:lnTo>
                      <a:pt x="151" y="5"/>
                    </a:lnTo>
                    <a:lnTo>
                      <a:pt x="150" y="2"/>
                    </a:lnTo>
                    <a:lnTo>
                      <a:pt x="146" y="0"/>
                    </a:lnTo>
                    <a:lnTo>
                      <a:pt x="146" y="0"/>
                    </a:lnTo>
                    <a:lnTo>
                      <a:pt x="146" y="0"/>
                    </a:lnTo>
                    <a:lnTo>
                      <a:pt x="146" y="0"/>
                    </a:lnTo>
                    <a:close/>
                    <a:moveTo>
                      <a:pt x="158" y="24"/>
                    </a:moveTo>
                    <a:lnTo>
                      <a:pt x="162" y="23"/>
                    </a:lnTo>
                    <a:lnTo>
                      <a:pt x="164" y="24"/>
                    </a:lnTo>
                    <a:lnTo>
                      <a:pt x="164" y="28"/>
                    </a:lnTo>
                    <a:lnTo>
                      <a:pt x="160" y="28"/>
                    </a:lnTo>
                    <a:lnTo>
                      <a:pt x="158" y="28"/>
                    </a:lnTo>
                    <a:lnTo>
                      <a:pt x="158" y="24"/>
                    </a:lnTo>
                    <a:lnTo>
                      <a:pt x="158" y="24"/>
                    </a:lnTo>
                    <a:lnTo>
                      <a:pt x="158" y="24"/>
                    </a:lnTo>
                    <a:lnTo>
                      <a:pt x="158" y="24"/>
                    </a:lnTo>
                    <a:close/>
                    <a:moveTo>
                      <a:pt x="157" y="66"/>
                    </a:moveTo>
                    <a:lnTo>
                      <a:pt x="160" y="70"/>
                    </a:lnTo>
                    <a:lnTo>
                      <a:pt x="162" y="66"/>
                    </a:lnTo>
                    <a:lnTo>
                      <a:pt x="158" y="63"/>
                    </a:lnTo>
                    <a:lnTo>
                      <a:pt x="157" y="64"/>
                    </a:lnTo>
                    <a:lnTo>
                      <a:pt x="157" y="66"/>
                    </a:lnTo>
                    <a:lnTo>
                      <a:pt x="157" y="66"/>
                    </a:lnTo>
                    <a:lnTo>
                      <a:pt x="157" y="66"/>
                    </a:lnTo>
                    <a:lnTo>
                      <a:pt x="157" y="66"/>
                    </a:lnTo>
                    <a:close/>
                    <a:moveTo>
                      <a:pt x="129" y="75"/>
                    </a:moveTo>
                    <a:lnTo>
                      <a:pt x="127" y="77"/>
                    </a:lnTo>
                    <a:lnTo>
                      <a:pt x="129" y="82"/>
                    </a:lnTo>
                    <a:lnTo>
                      <a:pt x="132" y="82"/>
                    </a:lnTo>
                    <a:lnTo>
                      <a:pt x="139" y="87"/>
                    </a:lnTo>
                    <a:lnTo>
                      <a:pt x="139" y="89"/>
                    </a:lnTo>
                    <a:lnTo>
                      <a:pt x="141" y="87"/>
                    </a:lnTo>
                    <a:lnTo>
                      <a:pt x="146" y="87"/>
                    </a:lnTo>
                    <a:lnTo>
                      <a:pt x="150" y="90"/>
                    </a:lnTo>
                    <a:lnTo>
                      <a:pt x="151" y="90"/>
                    </a:lnTo>
                    <a:lnTo>
                      <a:pt x="155" y="90"/>
                    </a:lnTo>
                    <a:lnTo>
                      <a:pt x="162" y="89"/>
                    </a:lnTo>
                    <a:lnTo>
                      <a:pt x="165" y="90"/>
                    </a:lnTo>
                    <a:lnTo>
                      <a:pt x="169" y="89"/>
                    </a:lnTo>
                    <a:lnTo>
                      <a:pt x="172" y="90"/>
                    </a:lnTo>
                    <a:lnTo>
                      <a:pt x="172" y="89"/>
                    </a:lnTo>
                    <a:lnTo>
                      <a:pt x="172" y="85"/>
                    </a:lnTo>
                    <a:lnTo>
                      <a:pt x="178" y="85"/>
                    </a:lnTo>
                    <a:lnTo>
                      <a:pt x="183" y="80"/>
                    </a:lnTo>
                    <a:lnTo>
                      <a:pt x="183" y="77"/>
                    </a:lnTo>
                    <a:lnTo>
                      <a:pt x="186" y="77"/>
                    </a:lnTo>
                    <a:lnTo>
                      <a:pt x="188" y="77"/>
                    </a:lnTo>
                    <a:lnTo>
                      <a:pt x="191" y="77"/>
                    </a:lnTo>
                    <a:lnTo>
                      <a:pt x="195" y="73"/>
                    </a:lnTo>
                    <a:lnTo>
                      <a:pt x="191" y="70"/>
                    </a:lnTo>
                    <a:lnTo>
                      <a:pt x="191" y="68"/>
                    </a:lnTo>
                    <a:lnTo>
                      <a:pt x="191" y="66"/>
                    </a:lnTo>
                    <a:lnTo>
                      <a:pt x="195" y="66"/>
                    </a:lnTo>
                    <a:lnTo>
                      <a:pt x="198" y="63"/>
                    </a:lnTo>
                    <a:lnTo>
                      <a:pt x="198" y="54"/>
                    </a:lnTo>
                    <a:lnTo>
                      <a:pt x="195" y="50"/>
                    </a:lnTo>
                    <a:lnTo>
                      <a:pt x="191" y="54"/>
                    </a:lnTo>
                    <a:lnTo>
                      <a:pt x="191" y="54"/>
                    </a:lnTo>
                    <a:lnTo>
                      <a:pt x="190" y="54"/>
                    </a:lnTo>
                    <a:lnTo>
                      <a:pt x="185" y="54"/>
                    </a:lnTo>
                    <a:lnTo>
                      <a:pt x="183" y="57"/>
                    </a:lnTo>
                    <a:lnTo>
                      <a:pt x="185" y="63"/>
                    </a:lnTo>
                    <a:lnTo>
                      <a:pt x="186" y="64"/>
                    </a:lnTo>
                    <a:lnTo>
                      <a:pt x="185" y="66"/>
                    </a:lnTo>
                    <a:lnTo>
                      <a:pt x="181" y="66"/>
                    </a:lnTo>
                    <a:lnTo>
                      <a:pt x="174" y="71"/>
                    </a:lnTo>
                    <a:lnTo>
                      <a:pt x="172" y="75"/>
                    </a:lnTo>
                    <a:lnTo>
                      <a:pt x="172" y="77"/>
                    </a:lnTo>
                    <a:lnTo>
                      <a:pt x="169" y="77"/>
                    </a:lnTo>
                    <a:lnTo>
                      <a:pt x="167" y="77"/>
                    </a:lnTo>
                    <a:lnTo>
                      <a:pt x="165" y="75"/>
                    </a:lnTo>
                    <a:lnTo>
                      <a:pt x="164" y="75"/>
                    </a:lnTo>
                    <a:lnTo>
                      <a:pt x="160" y="77"/>
                    </a:lnTo>
                    <a:lnTo>
                      <a:pt x="158" y="77"/>
                    </a:lnTo>
                    <a:lnTo>
                      <a:pt x="157" y="73"/>
                    </a:lnTo>
                    <a:lnTo>
                      <a:pt x="158" y="71"/>
                    </a:lnTo>
                    <a:lnTo>
                      <a:pt x="155" y="70"/>
                    </a:lnTo>
                    <a:lnTo>
                      <a:pt x="153" y="71"/>
                    </a:lnTo>
                    <a:lnTo>
                      <a:pt x="153" y="73"/>
                    </a:lnTo>
                    <a:lnTo>
                      <a:pt x="151" y="75"/>
                    </a:lnTo>
                    <a:lnTo>
                      <a:pt x="150" y="75"/>
                    </a:lnTo>
                    <a:lnTo>
                      <a:pt x="145" y="77"/>
                    </a:lnTo>
                    <a:lnTo>
                      <a:pt x="141" y="77"/>
                    </a:lnTo>
                    <a:lnTo>
                      <a:pt x="139" y="75"/>
                    </a:lnTo>
                    <a:lnTo>
                      <a:pt x="136" y="75"/>
                    </a:lnTo>
                    <a:lnTo>
                      <a:pt x="132" y="77"/>
                    </a:lnTo>
                    <a:lnTo>
                      <a:pt x="129" y="75"/>
                    </a:lnTo>
                    <a:lnTo>
                      <a:pt x="129" y="75"/>
                    </a:lnTo>
                    <a:lnTo>
                      <a:pt x="129" y="75"/>
                    </a:lnTo>
                    <a:lnTo>
                      <a:pt x="129" y="75"/>
                    </a:lnTo>
                    <a:close/>
                    <a:moveTo>
                      <a:pt x="115" y="77"/>
                    </a:moveTo>
                    <a:lnTo>
                      <a:pt x="118" y="75"/>
                    </a:lnTo>
                    <a:lnTo>
                      <a:pt x="122" y="77"/>
                    </a:lnTo>
                    <a:lnTo>
                      <a:pt x="122" y="80"/>
                    </a:lnTo>
                    <a:lnTo>
                      <a:pt x="122" y="82"/>
                    </a:lnTo>
                    <a:lnTo>
                      <a:pt x="118" y="80"/>
                    </a:lnTo>
                    <a:lnTo>
                      <a:pt x="115" y="77"/>
                    </a:lnTo>
                    <a:lnTo>
                      <a:pt x="115" y="77"/>
                    </a:lnTo>
                    <a:lnTo>
                      <a:pt x="115" y="77"/>
                    </a:lnTo>
                    <a:lnTo>
                      <a:pt x="115" y="77"/>
                    </a:lnTo>
                    <a:close/>
                    <a:moveTo>
                      <a:pt x="106" y="71"/>
                    </a:moveTo>
                    <a:lnTo>
                      <a:pt x="105" y="73"/>
                    </a:lnTo>
                    <a:lnTo>
                      <a:pt x="106" y="77"/>
                    </a:lnTo>
                    <a:lnTo>
                      <a:pt x="110" y="75"/>
                    </a:lnTo>
                    <a:lnTo>
                      <a:pt x="110" y="73"/>
                    </a:lnTo>
                    <a:lnTo>
                      <a:pt x="106" y="71"/>
                    </a:lnTo>
                    <a:lnTo>
                      <a:pt x="106" y="71"/>
                    </a:lnTo>
                    <a:lnTo>
                      <a:pt x="106" y="71"/>
                    </a:lnTo>
                    <a:lnTo>
                      <a:pt x="106" y="71"/>
                    </a:lnTo>
                    <a:close/>
                    <a:moveTo>
                      <a:pt x="91" y="59"/>
                    </a:moveTo>
                    <a:lnTo>
                      <a:pt x="87" y="63"/>
                    </a:lnTo>
                    <a:lnTo>
                      <a:pt x="87" y="63"/>
                    </a:lnTo>
                    <a:lnTo>
                      <a:pt x="91" y="63"/>
                    </a:lnTo>
                    <a:lnTo>
                      <a:pt x="91" y="59"/>
                    </a:lnTo>
                    <a:lnTo>
                      <a:pt x="91" y="59"/>
                    </a:lnTo>
                    <a:lnTo>
                      <a:pt x="91" y="59"/>
                    </a:lnTo>
                    <a:lnTo>
                      <a:pt x="91" y="59"/>
                    </a:lnTo>
                    <a:close/>
                    <a:moveTo>
                      <a:pt x="197" y="137"/>
                    </a:moveTo>
                    <a:lnTo>
                      <a:pt x="197" y="139"/>
                    </a:lnTo>
                    <a:lnTo>
                      <a:pt x="197" y="143"/>
                    </a:lnTo>
                    <a:lnTo>
                      <a:pt x="198" y="141"/>
                    </a:lnTo>
                    <a:lnTo>
                      <a:pt x="204" y="144"/>
                    </a:lnTo>
                    <a:lnTo>
                      <a:pt x="202" y="143"/>
                    </a:lnTo>
                    <a:lnTo>
                      <a:pt x="197" y="137"/>
                    </a:lnTo>
                    <a:lnTo>
                      <a:pt x="197" y="137"/>
                    </a:lnTo>
                    <a:lnTo>
                      <a:pt x="197" y="137"/>
                    </a:lnTo>
                    <a:lnTo>
                      <a:pt x="197" y="137"/>
                    </a:lnTo>
                    <a:close/>
                    <a:moveTo>
                      <a:pt x="172" y="127"/>
                    </a:moveTo>
                    <a:lnTo>
                      <a:pt x="172" y="127"/>
                    </a:lnTo>
                    <a:lnTo>
                      <a:pt x="172" y="130"/>
                    </a:lnTo>
                    <a:lnTo>
                      <a:pt x="174" y="130"/>
                    </a:lnTo>
                    <a:lnTo>
                      <a:pt x="174" y="132"/>
                    </a:lnTo>
                    <a:lnTo>
                      <a:pt x="174" y="134"/>
                    </a:lnTo>
                    <a:lnTo>
                      <a:pt x="174" y="134"/>
                    </a:lnTo>
                    <a:lnTo>
                      <a:pt x="174" y="130"/>
                    </a:lnTo>
                    <a:lnTo>
                      <a:pt x="174" y="125"/>
                    </a:lnTo>
                    <a:lnTo>
                      <a:pt x="172" y="127"/>
                    </a:lnTo>
                    <a:lnTo>
                      <a:pt x="172" y="127"/>
                    </a:lnTo>
                    <a:lnTo>
                      <a:pt x="172" y="127"/>
                    </a:lnTo>
                    <a:lnTo>
                      <a:pt x="172" y="127"/>
                    </a:lnTo>
                    <a:close/>
                    <a:moveTo>
                      <a:pt x="165" y="151"/>
                    </a:moveTo>
                    <a:lnTo>
                      <a:pt x="169" y="151"/>
                    </a:lnTo>
                    <a:lnTo>
                      <a:pt x="169" y="153"/>
                    </a:lnTo>
                    <a:lnTo>
                      <a:pt x="169" y="153"/>
                    </a:lnTo>
                    <a:lnTo>
                      <a:pt x="172" y="155"/>
                    </a:lnTo>
                    <a:lnTo>
                      <a:pt x="172" y="155"/>
                    </a:lnTo>
                    <a:lnTo>
                      <a:pt x="172" y="153"/>
                    </a:lnTo>
                    <a:lnTo>
                      <a:pt x="174" y="153"/>
                    </a:lnTo>
                    <a:lnTo>
                      <a:pt x="174" y="155"/>
                    </a:lnTo>
                    <a:lnTo>
                      <a:pt x="172" y="156"/>
                    </a:lnTo>
                    <a:lnTo>
                      <a:pt x="172" y="158"/>
                    </a:lnTo>
                    <a:lnTo>
                      <a:pt x="172" y="158"/>
                    </a:lnTo>
                    <a:lnTo>
                      <a:pt x="169" y="158"/>
                    </a:lnTo>
                    <a:lnTo>
                      <a:pt x="169" y="156"/>
                    </a:lnTo>
                    <a:lnTo>
                      <a:pt x="169" y="155"/>
                    </a:lnTo>
                    <a:lnTo>
                      <a:pt x="167" y="153"/>
                    </a:lnTo>
                    <a:lnTo>
                      <a:pt x="165" y="151"/>
                    </a:lnTo>
                    <a:lnTo>
                      <a:pt x="165" y="151"/>
                    </a:lnTo>
                    <a:lnTo>
                      <a:pt x="165" y="151"/>
                    </a:lnTo>
                    <a:lnTo>
                      <a:pt x="165" y="151"/>
                    </a:lnTo>
                    <a:lnTo>
                      <a:pt x="165" y="151"/>
                    </a:lnTo>
                    <a:close/>
                    <a:moveTo>
                      <a:pt x="162" y="144"/>
                    </a:moveTo>
                    <a:lnTo>
                      <a:pt x="164" y="148"/>
                    </a:lnTo>
                    <a:lnTo>
                      <a:pt x="165" y="150"/>
                    </a:lnTo>
                    <a:lnTo>
                      <a:pt x="167" y="150"/>
                    </a:lnTo>
                    <a:lnTo>
                      <a:pt x="169" y="150"/>
                    </a:lnTo>
                    <a:lnTo>
                      <a:pt x="169" y="150"/>
                    </a:lnTo>
                    <a:lnTo>
                      <a:pt x="169" y="148"/>
                    </a:lnTo>
                    <a:lnTo>
                      <a:pt x="167" y="148"/>
                    </a:lnTo>
                    <a:lnTo>
                      <a:pt x="167" y="148"/>
                    </a:lnTo>
                    <a:lnTo>
                      <a:pt x="167" y="144"/>
                    </a:lnTo>
                    <a:lnTo>
                      <a:pt x="165" y="144"/>
                    </a:lnTo>
                    <a:lnTo>
                      <a:pt x="164" y="144"/>
                    </a:lnTo>
                    <a:lnTo>
                      <a:pt x="162" y="144"/>
                    </a:lnTo>
                    <a:lnTo>
                      <a:pt x="162" y="144"/>
                    </a:lnTo>
                    <a:lnTo>
                      <a:pt x="162" y="144"/>
                    </a:lnTo>
                    <a:lnTo>
                      <a:pt x="162" y="144"/>
                    </a:lnTo>
                    <a:close/>
                    <a:moveTo>
                      <a:pt x="155" y="144"/>
                    </a:moveTo>
                    <a:lnTo>
                      <a:pt x="157" y="144"/>
                    </a:lnTo>
                    <a:lnTo>
                      <a:pt x="158" y="144"/>
                    </a:lnTo>
                    <a:lnTo>
                      <a:pt x="160" y="148"/>
                    </a:lnTo>
                    <a:lnTo>
                      <a:pt x="160" y="148"/>
                    </a:lnTo>
                    <a:lnTo>
                      <a:pt x="160" y="144"/>
                    </a:lnTo>
                    <a:lnTo>
                      <a:pt x="158" y="144"/>
                    </a:lnTo>
                    <a:lnTo>
                      <a:pt x="157" y="143"/>
                    </a:lnTo>
                    <a:lnTo>
                      <a:pt x="155" y="144"/>
                    </a:lnTo>
                    <a:lnTo>
                      <a:pt x="155" y="144"/>
                    </a:lnTo>
                    <a:lnTo>
                      <a:pt x="155" y="144"/>
                    </a:lnTo>
                    <a:lnTo>
                      <a:pt x="155" y="144"/>
                    </a:lnTo>
                    <a:close/>
                    <a:moveTo>
                      <a:pt x="70" y="115"/>
                    </a:moveTo>
                    <a:lnTo>
                      <a:pt x="70" y="116"/>
                    </a:lnTo>
                    <a:lnTo>
                      <a:pt x="70" y="118"/>
                    </a:lnTo>
                    <a:lnTo>
                      <a:pt x="70" y="118"/>
                    </a:lnTo>
                    <a:lnTo>
                      <a:pt x="70" y="115"/>
                    </a:lnTo>
                    <a:lnTo>
                      <a:pt x="70" y="115"/>
                    </a:lnTo>
                    <a:lnTo>
                      <a:pt x="70" y="115"/>
                    </a:lnTo>
                    <a:lnTo>
                      <a:pt x="70" y="115"/>
                    </a:lnTo>
                    <a:close/>
                    <a:moveTo>
                      <a:pt x="63" y="116"/>
                    </a:moveTo>
                    <a:lnTo>
                      <a:pt x="63" y="115"/>
                    </a:lnTo>
                    <a:lnTo>
                      <a:pt x="65" y="115"/>
                    </a:lnTo>
                    <a:lnTo>
                      <a:pt x="63" y="116"/>
                    </a:lnTo>
                    <a:lnTo>
                      <a:pt x="63" y="116"/>
                    </a:lnTo>
                    <a:lnTo>
                      <a:pt x="63" y="116"/>
                    </a:lnTo>
                    <a:lnTo>
                      <a:pt x="63" y="116"/>
                    </a:lnTo>
                    <a:close/>
                    <a:moveTo>
                      <a:pt x="58" y="115"/>
                    </a:moveTo>
                    <a:lnTo>
                      <a:pt x="58" y="116"/>
                    </a:lnTo>
                    <a:lnTo>
                      <a:pt x="59" y="116"/>
                    </a:lnTo>
                    <a:lnTo>
                      <a:pt x="59" y="116"/>
                    </a:lnTo>
                    <a:lnTo>
                      <a:pt x="58" y="115"/>
                    </a:lnTo>
                    <a:lnTo>
                      <a:pt x="58" y="115"/>
                    </a:lnTo>
                    <a:lnTo>
                      <a:pt x="58" y="115"/>
                    </a:lnTo>
                    <a:lnTo>
                      <a:pt x="58" y="115"/>
                    </a:lnTo>
                    <a:close/>
                    <a:moveTo>
                      <a:pt x="63" y="116"/>
                    </a:moveTo>
                    <a:lnTo>
                      <a:pt x="59" y="113"/>
                    </a:lnTo>
                    <a:lnTo>
                      <a:pt x="61" y="111"/>
                    </a:lnTo>
                    <a:lnTo>
                      <a:pt x="63" y="111"/>
                    </a:lnTo>
                    <a:lnTo>
                      <a:pt x="63" y="115"/>
                    </a:lnTo>
                    <a:lnTo>
                      <a:pt x="63" y="116"/>
                    </a:lnTo>
                    <a:lnTo>
                      <a:pt x="63" y="116"/>
                    </a:lnTo>
                    <a:lnTo>
                      <a:pt x="63" y="116"/>
                    </a:lnTo>
                    <a:lnTo>
                      <a:pt x="63" y="116"/>
                    </a:lnTo>
                    <a:close/>
                    <a:moveTo>
                      <a:pt x="51" y="116"/>
                    </a:moveTo>
                    <a:lnTo>
                      <a:pt x="51" y="118"/>
                    </a:lnTo>
                    <a:lnTo>
                      <a:pt x="52" y="118"/>
                    </a:lnTo>
                    <a:lnTo>
                      <a:pt x="51" y="116"/>
                    </a:lnTo>
                    <a:lnTo>
                      <a:pt x="51" y="116"/>
                    </a:lnTo>
                    <a:lnTo>
                      <a:pt x="51" y="116"/>
                    </a:lnTo>
                    <a:lnTo>
                      <a:pt x="51" y="116"/>
                    </a:lnTo>
                    <a:lnTo>
                      <a:pt x="51" y="116"/>
                    </a:lnTo>
                    <a:close/>
                    <a:moveTo>
                      <a:pt x="45" y="129"/>
                    </a:moveTo>
                    <a:lnTo>
                      <a:pt x="47" y="127"/>
                    </a:lnTo>
                    <a:lnTo>
                      <a:pt x="47" y="127"/>
                    </a:lnTo>
                    <a:lnTo>
                      <a:pt x="47" y="129"/>
                    </a:lnTo>
                    <a:lnTo>
                      <a:pt x="47" y="129"/>
                    </a:lnTo>
                    <a:lnTo>
                      <a:pt x="45" y="129"/>
                    </a:lnTo>
                    <a:lnTo>
                      <a:pt x="45" y="129"/>
                    </a:lnTo>
                    <a:lnTo>
                      <a:pt x="45" y="129"/>
                    </a:lnTo>
                    <a:lnTo>
                      <a:pt x="45" y="129"/>
                    </a:lnTo>
                    <a:close/>
                    <a:moveTo>
                      <a:pt x="42" y="130"/>
                    </a:moveTo>
                    <a:lnTo>
                      <a:pt x="45" y="132"/>
                    </a:lnTo>
                    <a:lnTo>
                      <a:pt x="45" y="130"/>
                    </a:lnTo>
                    <a:lnTo>
                      <a:pt x="42" y="130"/>
                    </a:lnTo>
                    <a:lnTo>
                      <a:pt x="42" y="130"/>
                    </a:lnTo>
                    <a:lnTo>
                      <a:pt x="42" y="130"/>
                    </a:lnTo>
                    <a:lnTo>
                      <a:pt x="42" y="130"/>
                    </a:lnTo>
                    <a:close/>
                    <a:moveTo>
                      <a:pt x="40" y="129"/>
                    </a:moveTo>
                    <a:lnTo>
                      <a:pt x="42" y="130"/>
                    </a:lnTo>
                    <a:lnTo>
                      <a:pt x="42" y="129"/>
                    </a:lnTo>
                    <a:lnTo>
                      <a:pt x="40" y="129"/>
                    </a:lnTo>
                    <a:lnTo>
                      <a:pt x="40" y="129"/>
                    </a:lnTo>
                    <a:lnTo>
                      <a:pt x="40" y="129"/>
                    </a:lnTo>
                    <a:lnTo>
                      <a:pt x="40" y="129"/>
                    </a:lnTo>
                    <a:close/>
                    <a:moveTo>
                      <a:pt x="39" y="130"/>
                    </a:moveTo>
                    <a:lnTo>
                      <a:pt x="39" y="130"/>
                    </a:lnTo>
                    <a:lnTo>
                      <a:pt x="42" y="132"/>
                    </a:lnTo>
                    <a:lnTo>
                      <a:pt x="47" y="136"/>
                    </a:lnTo>
                    <a:lnTo>
                      <a:pt x="39" y="130"/>
                    </a:lnTo>
                    <a:lnTo>
                      <a:pt x="39" y="130"/>
                    </a:lnTo>
                    <a:lnTo>
                      <a:pt x="39" y="130"/>
                    </a:lnTo>
                    <a:lnTo>
                      <a:pt x="39" y="130"/>
                    </a:lnTo>
                    <a:close/>
                    <a:moveTo>
                      <a:pt x="42" y="122"/>
                    </a:moveTo>
                    <a:lnTo>
                      <a:pt x="47" y="122"/>
                    </a:lnTo>
                    <a:lnTo>
                      <a:pt x="47" y="125"/>
                    </a:lnTo>
                    <a:lnTo>
                      <a:pt x="45" y="122"/>
                    </a:lnTo>
                    <a:lnTo>
                      <a:pt x="42" y="122"/>
                    </a:lnTo>
                    <a:lnTo>
                      <a:pt x="42" y="122"/>
                    </a:lnTo>
                    <a:lnTo>
                      <a:pt x="42" y="122"/>
                    </a:lnTo>
                    <a:lnTo>
                      <a:pt x="42" y="122"/>
                    </a:lnTo>
                    <a:close/>
                    <a:moveTo>
                      <a:pt x="47" y="122"/>
                    </a:moveTo>
                    <a:lnTo>
                      <a:pt x="47" y="120"/>
                    </a:lnTo>
                    <a:lnTo>
                      <a:pt x="47" y="118"/>
                    </a:lnTo>
                    <a:lnTo>
                      <a:pt x="47" y="116"/>
                    </a:lnTo>
                    <a:lnTo>
                      <a:pt x="51" y="120"/>
                    </a:lnTo>
                    <a:lnTo>
                      <a:pt x="51" y="122"/>
                    </a:lnTo>
                    <a:lnTo>
                      <a:pt x="51" y="122"/>
                    </a:lnTo>
                    <a:lnTo>
                      <a:pt x="47" y="122"/>
                    </a:lnTo>
                    <a:lnTo>
                      <a:pt x="47" y="122"/>
                    </a:lnTo>
                    <a:lnTo>
                      <a:pt x="47" y="122"/>
                    </a:lnTo>
                    <a:lnTo>
                      <a:pt x="47" y="122"/>
                    </a:lnTo>
                    <a:close/>
                    <a:moveTo>
                      <a:pt x="2" y="26"/>
                    </a:moveTo>
                    <a:lnTo>
                      <a:pt x="0" y="90"/>
                    </a:lnTo>
                    <a:lnTo>
                      <a:pt x="0" y="96"/>
                    </a:lnTo>
                    <a:lnTo>
                      <a:pt x="0" y="97"/>
                    </a:lnTo>
                    <a:lnTo>
                      <a:pt x="0" y="99"/>
                    </a:lnTo>
                    <a:lnTo>
                      <a:pt x="0" y="141"/>
                    </a:lnTo>
                    <a:lnTo>
                      <a:pt x="6" y="141"/>
                    </a:lnTo>
                    <a:lnTo>
                      <a:pt x="7" y="141"/>
                    </a:lnTo>
                    <a:lnTo>
                      <a:pt x="11" y="141"/>
                    </a:lnTo>
                    <a:lnTo>
                      <a:pt x="19" y="141"/>
                    </a:lnTo>
                    <a:lnTo>
                      <a:pt x="23" y="141"/>
                    </a:lnTo>
                    <a:lnTo>
                      <a:pt x="23" y="143"/>
                    </a:lnTo>
                    <a:lnTo>
                      <a:pt x="23" y="144"/>
                    </a:lnTo>
                    <a:lnTo>
                      <a:pt x="28" y="144"/>
                    </a:lnTo>
                    <a:lnTo>
                      <a:pt x="30" y="143"/>
                    </a:lnTo>
                    <a:lnTo>
                      <a:pt x="37" y="141"/>
                    </a:lnTo>
                    <a:lnTo>
                      <a:pt x="37" y="139"/>
                    </a:lnTo>
                    <a:lnTo>
                      <a:pt x="39" y="141"/>
                    </a:lnTo>
                    <a:lnTo>
                      <a:pt x="40" y="139"/>
                    </a:lnTo>
                    <a:lnTo>
                      <a:pt x="40" y="134"/>
                    </a:lnTo>
                    <a:lnTo>
                      <a:pt x="35" y="130"/>
                    </a:lnTo>
                    <a:lnTo>
                      <a:pt x="30" y="129"/>
                    </a:lnTo>
                    <a:lnTo>
                      <a:pt x="28" y="127"/>
                    </a:lnTo>
                    <a:lnTo>
                      <a:pt x="25" y="125"/>
                    </a:lnTo>
                    <a:lnTo>
                      <a:pt x="23" y="125"/>
                    </a:lnTo>
                    <a:lnTo>
                      <a:pt x="19" y="125"/>
                    </a:lnTo>
                    <a:lnTo>
                      <a:pt x="19" y="125"/>
                    </a:lnTo>
                    <a:lnTo>
                      <a:pt x="19" y="120"/>
                    </a:lnTo>
                    <a:lnTo>
                      <a:pt x="16" y="116"/>
                    </a:lnTo>
                    <a:lnTo>
                      <a:pt x="12" y="115"/>
                    </a:lnTo>
                    <a:lnTo>
                      <a:pt x="12" y="113"/>
                    </a:lnTo>
                    <a:lnTo>
                      <a:pt x="9" y="111"/>
                    </a:lnTo>
                    <a:lnTo>
                      <a:pt x="12" y="113"/>
                    </a:lnTo>
                    <a:lnTo>
                      <a:pt x="12" y="115"/>
                    </a:lnTo>
                    <a:lnTo>
                      <a:pt x="16" y="115"/>
                    </a:lnTo>
                    <a:lnTo>
                      <a:pt x="19" y="118"/>
                    </a:lnTo>
                    <a:lnTo>
                      <a:pt x="19" y="122"/>
                    </a:lnTo>
                    <a:lnTo>
                      <a:pt x="19" y="125"/>
                    </a:lnTo>
                    <a:lnTo>
                      <a:pt x="19" y="125"/>
                    </a:lnTo>
                    <a:lnTo>
                      <a:pt x="25" y="125"/>
                    </a:lnTo>
                    <a:lnTo>
                      <a:pt x="28" y="127"/>
                    </a:lnTo>
                    <a:lnTo>
                      <a:pt x="30" y="127"/>
                    </a:lnTo>
                    <a:lnTo>
                      <a:pt x="33" y="127"/>
                    </a:lnTo>
                    <a:lnTo>
                      <a:pt x="39" y="125"/>
                    </a:lnTo>
                    <a:lnTo>
                      <a:pt x="42" y="125"/>
                    </a:lnTo>
                    <a:lnTo>
                      <a:pt x="45" y="125"/>
                    </a:lnTo>
                    <a:lnTo>
                      <a:pt x="42" y="125"/>
                    </a:lnTo>
                    <a:lnTo>
                      <a:pt x="42" y="122"/>
                    </a:lnTo>
                    <a:lnTo>
                      <a:pt x="40" y="120"/>
                    </a:lnTo>
                    <a:lnTo>
                      <a:pt x="39" y="120"/>
                    </a:lnTo>
                    <a:lnTo>
                      <a:pt x="37" y="118"/>
                    </a:lnTo>
                    <a:lnTo>
                      <a:pt x="39" y="120"/>
                    </a:lnTo>
                    <a:lnTo>
                      <a:pt x="42" y="120"/>
                    </a:lnTo>
                    <a:lnTo>
                      <a:pt x="45" y="122"/>
                    </a:lnTo>
                    <a:lnTo>
                      <a:pt x="47" y="122"/>
                    </a:lnTo>
                    <a:lnTo>
                      <a:pt x="47" y="122"/>
                    </a:lnTo>
                    <a:lnTo>
                      <a:pt x="47" y="118"/>
                    </a:lnTo>
                    <a:lnTo>
                      <a:pt x="47" y="116"/>
                    </a:lnTo>
                    <a:lnTo>
                      <a:pt x="47" y="115"/>
                    </a:lnTo>
                    <a:lnTo>
                      <a:pt x="47" y="113"/>
                    </a:lnTo>
                    <a:lnTo>
                      <a:pt x="45" y="110"/>
                    </a:lnTo>
                    <a:lnTo>
                      <a:pt x="45" y="108"/>
                    </a:lnTo>
                    <a:lnTo>
                      <a:pt x="47" y="110"/>
                    </a:lnTo>
                    <a:lnTo>
                      <a:pt x="51" y="113"/>
                    </a:lnTo>
                    <a:lnTo>
                      <a:pt x="52" y="115"/>
                    </a:lnTo>
                    <a:lnTo>
                      <a:pt x="54" y="116"/>
                    </a:lnTo>
                    <a:lnTo>
                      <a:pt x="54" y="115"/>
                    </a:lnTo>
                    <a:lnTo>
                      <a:pt x="54" y="111"/>
                    </a:lnTo>
                    <a:lnTo>
                      <a:pt x="54" y="113"/>
                    </a:lnTo>
                    <a:lnTo>
                      <a:pt x="56" y="116"/>
                    </a:lnTo>
                    <a:lnTo>
                      <a:pt x="58" y="116"/>
                    </a:lnTo>
                    <a:lnTo>
                      <a:pt x="58" y="113"/>
                    </a:lnTo>
                    <a:lnTo>
                      <a:pt x="56" y="111"/>
                    </a:lnTo>
                    <a:lnTo>
                      <a:pt x="58" y="108"/>
                    </a:lnTo>
                    <a:lnTo>
                      <a:pt x="59" y="110"/>
                    </a:lnTo>
                    <a:lnTo>
                      <a:pt x="63" y="111"/>
                    </a:lnTo>
                    <a:lnTo>
                      <a:pt x="65" y="113"/>
                    </a:lnTo>
                    <a:lnTo>
                      <a:pt x="66" y="115"/>
                    </a:lnTo>
                    <a:lnTo>
                      <a:pt x="70" y="113"/>
                    </a:lnTo>
                    <a:lnTo>
                      <a:pt x="70" y="115"/>
                    </a:lnTo>
                    <a:lnTo>
                      <a:pt x="70" y="113"/>
                    </a:lnTo>
                    <a:lnTo>
                      <a:pt x="70" y="115"/>
                    </a:lnTo>
                    <a:lnTo>
                      <a:pt x="70" y="116"/>
                    </a:lnTo>
                    <a:lnTo>
                      <a:pt x="73" y="118"/>
                    </a:lnTo>
                    <a:lnTo>
                      <a:pt x="77" y="120"/>
                    </a:lnTo>
                    <a:lnTo>
                      <a:pt x="84" y="122"/>
                    </a:lnTo>
                    <a:lnTo>
                      <a:pt x="87" y="122"/>
                    </a:lnTo>
                    <a:lnTo>
                      <a:pt x="91" y="125"/>
                    </a:lnTo>
                    <a:lnTo>
                      <a:pt x="91" y="130"/>
                    </a:lnTo>
                    <a:lnTo>
                      <a:pt x="96" y="137"/>
                    </a:lnTo>
                    <a:lnTo>
                      <a:pt x="96" y="139"/>
                    </a:lnTo>
                    <a:lnTo>
                      <a:pt x="99" y="141"/>
                    </a:lnTo>
                    <a:lnTo>
                      <a:pt x="101" y="143"/>
                    </a:lnTo>
                    <a:lnTo>
                      <a:pt x="101" y="144"/>
                    </a:lnTo>
                    <a:lnTo>
                      <a:pt x="110" y="153"/>
                    </a:lnTo>
                    <a:lnTo>
                      <a:pt x="110" y="155"/>
                    </a:lnTo>
                    <a:lnTo>
                      <a:pt x="113" y="156"/>
                    </a:lnTo>
                    <a:lnTo>
                      <a:pt x="118" y="158"/>
                    </a:lnTo>
                    <a:lnTo>
                      <a:pt x="118" y="158"/>
                    </a:lnTo>
                    <a:lnTo>
                      <a:pt x="122" y="158"/>
                    </a:lnTo>
                    <a:lnTo>
                      <a:pt x="124" y="160"/>
                    </a:lnTo>
                    <a:lnTo>
                      <a:pt x="129" y="158"/>
                    </a:lnTo>
                    <a:lnTo>
                      <a:pt x="132" y="160"/>
                    </a:lnTo>
                    <a:lnTo>
                      <a:pt x="136" y="160"/>
                    </a:lnTo>
                    <a:lnTo>
                      <a:pt x="141" y="160"/>
                    </a:lnTo>
                    <a:lnTo>
                      <a:pt x="145" y="162"/>
                    </a:lnTo>
                    <a:lnTo>
                      <a:pt x="146" y="162"/>
                    </a:lnTo>
                    <a:lnTo>
                      <a:pt x="150" y="163"/>
                    </a:lnTo>
                    <a:lnTo>
                      <a:pt x="151" y="163"/>
                    </a:lnTo>
                    <a:lnTo>
                      <a:pt x="153" y="165"/>
                    </a:lnTo>
                    <a:lnTo>
                      <a:pt x="150" y="167"/>
                    </a:lnTo>
                    <a:lnTo>
                      <a:pt x="153" y="167"/>
                    </a:lnTo>
                    <a:lnTo>
                      <a:pt x="158" y="170"/>
                    </a:lnTo>
                    <a:lnTo>
                      <a:pt x="162" y="167"/>
                    </a:lnTo>
                    <a:lnTo>
                      <a:pt x="164" y="167"/>
                    </a:lnTo>
                    <a:lnTo>
                      <a:pt x="158" y="163"/>
                    </a:lnTo>
                    <a:lnTo>
                      <a:pt x="157" y="163"/>
                    </a:lnTo>
                    <a:lnTo>
                      <a:pt x="157" y="162"/>
                    </a:lnTo>
                    <a:lnTo>
                      <a:pt x="160" y="162"/>
                    </a:lnTo>
                    <a:lnTo>
                      <a:pt x="164" y="162"/>
                    </a:lnTo>
                    <a:lnTo>
                      <a:pt x="167" y="160"/>
                    </a:lnTo>
                    <a:lnTo>
                      <a:pt x="160" y="158"/>
                    </a:lnTo>
                    <a:lnTo>
                      <a:pt x="151" y="158"/>
                    </a:lnTo>
                    <a:lnTo>
                      <a:pt x="150" y="155"/>
                    </a:lnTo>
                    <a:lnTo>
                      <a:pt x="146" y="153"/>
                    </a:lnTo>
                    <a:lnTo>
                      <a:pt x="150" y="151"/>
                    </a:lnTo>
                    <a:lnTo>
                      <a:pt x="153" y="151"/>
                    </a:lnTo>
                    <a:lnTo>
                      <a:pt x="155" y="150"/>
                    </a:lnTo>
                    <a:lnTo>
                      <a:pt x="151" y="150"/>
                    </a:lnTo>
                    <a:lnTo>
                      <a:pt x="146" y="150"/>
                    </a:lnTo>
                    <a:lnTo>
                      <a:pt x="141" y="148"/>
                    </a:lnTo>
                    <a:lnTo>
                      <a:pt x="139" y="148"/>
                    </a:lnTo>
                    <a:lnTo>
                      <a:pt x="139" y="144"/>
                    </a:lnTo>
                    <a:lnTo>
                      <a:pt x="141" y="143"/>
                    </a:lnTo>
                    <a:lnTo>
                      <a:pt x="141" y="141"/>
                    </a:lnTo>
                    <a:lnTo>
                      <a:pt x="139" y="137"/>
                    </a:lnTo>
                    <a:lnTo>
                      <a:pt x="138" y="137"/>
                    </a:lnTo>
                    <a:lnTo>
                      <a:pt x="136" y="139"/>
                    </a:lnTo>
                    <a:lnTo>
                      <a:pt x="134" y="139"/>
                    </a:lnTo>
                    <a:lnTo>
                      <a:pt x="132" y="139"/>
                    </a:lnTo>
                    <a:lnTo>
                      <a:pt x="129" y="136"/>
                    </a:lnTo>
                    <a:lnTo>
                      <a:pt x="127" y="130"/>
                    </a:lnTo>
                    <a:lnTo>
                      <a:pt x="127" y="129"/>
                    </a:lnTo>
                    <a:lnTo>
                      <a:pt x="122" y="122"/>
                    </a:lnTo>
                    <a:lnTo>
                      <a:pt x="122" y="122"/>
                    </a:lnTo>
                    <a:lnTo>
                      <a:pt x="118" y="118"/>
                    </a:lnTo>
                    <a:lnTo>
                      <a:pt x="115" y="118"/>
                    </a:lnTo>
                    <a:lnTo>
                      <a:pt x="113" y="118"/>
                    </a:lnTo>
                    <a:lnTo>
                      <a:pt x="112" y="113"/>
                    </a:lnTo>
                    <a:lnTo>
                      <a:pt x="108" y="110"/>
                    </a:lnTo>
                    <a:lnTo>
                      <a:pt x="108" y="106"/>
                    </a:lnTo>
                    <a:lnTo>
                      <a:pt x="105" y="103"/>
                    </a:lnTo>
                    <a:lnTo>
                      <a:pt x="105" y="99"/>
                    </a:lnTo>
                    <a:lnTo>
                      <a:pt x="105" y="99"/>
                    </a:lnTo>
                    <a:lnTo>
                      <a:pt x="110" y="99"/>
                    </a:lnTo>
                    <a:lnTo>
                      <a:pt x="115" y="97"/>
                    </a:lnTo>
                    <a:lnTo>
                      <a:pt x="118" y="94"/>
                    </a:lnTo>
                    <a:lnTo>
                      <a:pt x="118" y="90"/>
                    </a:lnTo>
                    <a:lnTo>
                      <a:pt x="113" y="85"/>
                    </a:lnTo>
                    <a:lnTo>
                      <a:pt x="110" y="83"/>
                    </a:lnTo>
                    <a:lnTo>
                      <a:pt x="108" y="85"/>
                    </a:lnTo>
                    <a:lnTo>
                      <a:pt x="105" y="83"/>
                    </a:lnTo>
                    <a:lnTo>
                      <a:pt x="99" y="80"/>
                    </a:lnTo>
                    <a:lnTo>
                      <a:pt x="96" y="77"/>
                    </a:lnTo>
                    <a:lnTo>
                      <a:pt x="92" y="77"/>
                    </a:lnTo>
                    <a:lnTo>
                      <a:pt x="84" y="77"/>
                    </a:lnTo>
                    <a:lnTo>
                      <a:pt x="82" y="73"/>
                    </a:lnTo>
                    <a:lnTo>
                      <a:pt x="85" y="70"/>
                    </a:lnTo>
                    <a:lnTo>
                      <a:pt x="85" y="66"/>
                    </a:lnTo>
                    <a:lnTo>
                      <a:pt x="82" y="63"/>
                    </a:lnTo>
                    <a:lnTo>
                      <a:pt x="77" y="57"/>
                    </a:lnTo>
                    <a:lnTo>
                      <a:pt x="77" y="57"/>
                    </a:lnTo>
                    <a:lnTo>
                      <a:pt x="73" y="57"/>
                    </a:lnTo>
                    <a:lnTo>
                      <a:pt x="73" y="54"/>
                    </a:lnTo>
                    <a:lnTo>
                      <a:pt x="70" y="54"/>
                    </a:lnTo>
                    <a:lnTo>
                      <a:pt x="68" y="50"/>
                    </a:lnTo>
                    <a:lnTo>
                      <a:pt x="65" y="50"/>
                    </a:lnTo>
                    <a:lnTo>
                      <a:pt x="63" y="47"/>
                    </a:lnTo>
                    <a:lnTo>
                      <a:pt x="61" y="49"/>
                    </a:lnTo>
                    <a:lnTo>
                      <a:pt x="58" y="47"/>
                    </a:lnTo>
                    <a:lnTo>
                      <a:pt x="54" y="45"/>
                    </a:lnTo>
                    <a:lnTo>
                      <a:pt x="51" y="43"/>
                    </a:lnTo>
                    <a:lnTo>
                      <a:pt x="47" y="42"/>
                    </a:lnTo>
                    <a:lnTo>
                      <a:pt x="40" y="40"/>
                    </a:lnTo>
                    <a:lnTo>
                      <a:pt x="32" y="37"/>
                    </a:lnTo>
                    <a:lnTo>
                      <a:pt x="28" y="35"/>
                    </a:lnTo>
                    <a:lnTo>
                      <a:pt x="25" y="35"/>
                    </a:lnTo>
                    <a:lnTo>
                      <a:pt x="23" y="35"/>
                    </a:lnTo>
                    <a:lnTo>
                      <a:pt x="23" y="35"/>
                    </a:lnTo>
                    <a:lnTo>
                      <a:pt x="18" y="31"/>
                    </a:lnTo>
                    <a:lnTo>
                      <a:pt x="16" y="31"/>
                    </a:lnTo>
                    <a:lnTo>
                      <a:pt x="12" y="28"/>
                    </a:lnTo>
                    <a:lnTo>
                      <a:pt x="6" y="28"/>
                    </a:lnTo>
                    <a:lnTo>
                      <a:pt x="2" y="26"/>
                    </a:lnTo>
                    <a:lnTo>
                      <a:pt x="2" y="26"/>
                    </a:lnTo>
                    <a:lnTo>
                      <a:pt x="2" y="26"/>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8" name="Freeform 195">
                <a:extLst>
                  <a:ext uri="{FF2B5EF4-FFF2-40B4-BE49-F238E27FC236}">
                    <a16:creationId xmlns:a16="http://schemas.microsoft.com/office/drawing/2014/main" id="{50682FAD-1538-3A44-CBBB-6184DEB423CB}"/>
                  </a:ext>
                </a:extLst>
              </p:cNvPr>
              <p:cNvSpPr>
                <a:spLocks noEditPoints="1"/>
              </p:cNvSpPr>
              <p:nvPr/>
            </p:nvSpPr>
            <p:spPr bwMode="auto">
              <a:xfrm>
                <a:off x="7045289" y="4087809"/>
                <a:ext cx="1243006" cy="487363"/>
              </a:xfrm>
              <a:custGeom>
                <a:avLst/>
                <a:gdLst/>
                <a:ahLst/>
                <a:cxnLst>
                  <a:cxn ang="0">
                    <a:pos x="742" y="236"/>
                  </a:cxn>
                  <a:cxn ang="0">
                    <a:pos x="672" y="184"/>
                  </a:cxn>
                  <a:cxn ang="0">
                    <a:pos x="650" y="160"/>
                  </a:cxn>
                  <a:cxn ang="0">
                    <a:pos x="660" y="127"/>
                  </a:cxn>
                  <a:cxn ang="0">
                    <a:pos x="717" y="146"/>
                  </a:cxn>
                  <a:cxn ang="0">
                    <a:pos x="604" y="121"/>
                  </a:cxn>
                  <a:cxn ang="0">
                    <a:pos x="521" y="55"/>
                  </a:cxn>
                  <a:cxn ang="0">
                    <a:pos x="563" y="123"/>
                  </a:cxn>
                  <a:cxn ang="0">
                    <a:pos x="568" y="90"/>
                  </a:cxn>
                  <a:cxn ang="0">
                    <a:pos x="549" y="127"/>
                  </a:cxn>
                  <a:cxn ang="0">
                    <a:pos x="571" y="179"/>
                  </a:cxn>
                  <a:cxn ang="0">
                    <a:pos x="559" y="168"/>
                  </a:cxn>
                  <a:cxn ang="0">
                    <a:pos x="544" y="172"/>
                  </a:cxn>
                  <a:cxn ang="0">
                    <a:pos x="524" y="160"/>
                  </a:cxn>
                  <a:cxn ang="0">
                    <a:pos x="467" y="212"/>
                  </a:cxn>
                  <a:cxn ang="0">
                    <a:pos x="460" y="208"/>
                  </a:cxn>
                  <a:cxn ang="0">
                    <a:pos x="479" y="139"/>
                  </a:cxn>
                  <a:cxn ang="0">
                    <a:pos x="460" y="109"/>
                  </a:cxn>
                  <a:cxn ang="0">
                    <a:pos x="446" y="95"/>
                  </a:cxn>
                  <a:cxn ang="0">
                    <a:pos x="410" y="179"/>
                  </a:cxn>
                  <a:cxn ang="0">
                    <a:pos x="448" y="187"/>
                  </a:cxn>
                  <a:cxn ang="0">
                    <a:pos x="460" y="168"/>
                  </a:cxn>
                  <a:cxn ang="0">
                    <a:pos x="425" y="132"/>
                  </a:cxn>
                  <a:cxn ang="0">
                    <a:pos x="425" y="22"/>
                  </a:cxn>
                  <a:cxn ang="0">
                    <a:pos x="359" y="182"/>
                  </a:cxn>
                  <a:cxn ang="0">
                    <a:pos x="241" y="130"/>
                  </a:cxn>
                  <a:cxn ang="0">
                    <a:pos x="345" y="64"/>
                  </a:cxn>
                  <a:cxn ang="0">
                    <a:pos x="405" y="99"/>
                  </a:cxn>
                  <a:cxn ang="0">
                    <a:pos x="359" y="161"/>
                  </a:cxn>
                  <a:cxn ang="0">
                    <a:pos x="286" y="172"/>
                  </a:cxn>
                  <a:cxn ang="0">
                    <a:pos x="241" y="120"/>
                  </a:cxn>
                  <a:cxn ang="0">
                    <a:pos x="688" y="144"/>
                  </a:cxn>
                  <a:cxn ang="0">
                    <a:pos x="674" y="233"/>
                  </a:cxn>
                  <a:cxn ang="0">
                    <a:pos x="663" y="222"/>
                  </a:cxn>
                  <a:cxn ang="0">
                    <a:pos x="672" y="212"/>
                  </a:cxn>
                  <a:cxn ang="0">
                    <a:pos x="608" y="247"/>
                  </a:cxn>
                  <a:cxn ang="0">
                    <a:pos x="592" y="224"/>
                  </a:cxn>
                  <a:cxn ang="0">
                    <a:pos x="575" y="262"/>
                  </a:cxn>
                  <a:cxn ang="0">
                    <a:pos x="476" y="299"/>
                  </a:cxn>
                  <a:cxn ang="0">
                    <a:pos x="471" y="302"/>
                  </a:cxn>
                  <a:cxn ang="0">
                    <a:pos x="399" y="285"/>
                  </a:cxn>
                  <a:cxn ang="0">
                    <a:pos x="519" y="253"/>
                  </a:cxn>
                  <a:cxn ang="0">
                    <a:pos x="479" y="262"/>
                  </a:cxn>
                  <a:cxn ang="0">
                    <a:pos x="460" y="266"/>
                  </a:cxn>
                  <a:cxn ang="0">
                    <a:pos x="410" y="266"/>
                  </a:cxn>
                  <a:cxn ang="0">
                    <a:pos x="378" y="260"/>
                  </a:cxn>
                  <a:cxn ang="0">
                    <a:pos x="340" y="269"/>
                  </a:cxn>
                  <a:cxn ang="0">
                    <a:pos x="745" y="253"/>
                  </a:cxn>
                  <a:cxn ang="0">
                    <a:pos x="173" y="234"/>
                  </a:cxn>
                  <a:cxn ang="0">
                    <a:pos x="305" y="252"/>
                  </a:cxn>
                  <a:cxn ang="0">
                    <a:pos x="205" y="247"/>
                  </a:cxn>
                  <a:cxn ang="0">
                    <a:pos x="191" y="55"/>
                  </a:cxn>
                  <a:cxn ang="0">
                    <a:pos x="158" y="95"/>
                  </a:cxn>
                  <a:cxn ang="0">
                    <a:pos x="201" y="168"/>
                  </a:cxn>
                  <a:cxn ang="0">
                    <a:pos x="160" y="127"/>
                  </a:cxn>
                  <a:cxn ang="0">
                    <a:pos x="109" y="81"/>
                  </a:cxn>
                  <a:cxn ang="0">
                    <a:pos x="66" y="147"/>
                  </a:cxn>
                  <a:cxn ang="0">
                    <a:pos x="33" y="92"/>
                  </a:cxn>
                  <a:cxn ang="0">
                    <a:pos x="59" y="87"/>
                  </a:cxn>
                  <a:cxn ang="0">
                    <a:pos x="170" y="217"/>
                  </a:cxn>
                  <a:cxn ang="0">
                    <a:pos x="137" y="123"/>
                  </a:cxn>
                  <a:cxn ang="0">
                    <a:pos x="50" y="45"/>
                  </a:cxn>
                </a:cxnLst>
                <a:rect l="0" t="0" r="r" b="b"/>
                <a:pathLst>
                  <a:path w="783" h="307">
                    <a:moveTo>
                      <a:pt x="783" y="161"/>
                    </a:moveTo>
                    <a:lnTo>
                      <a:pt x="782" y="226"/>
                    </a:lnTo>
                    <a:lnTo>
                      <a:pt x="780" y="231"/>
                    </a:lnTo>
                    <a:lnTo>
                      <a:pt x="780" y="233"/>
                    </a:lnTo>
                    <a:lnTo>
                      <a:pt x="782" y="234"/>
                    </a:lnTo>
                    <a:lnTo>
                      <a:pt x="780" y="276"/>
                    </a:lnTo>
                    <a:lnTo>
                      <a:pt x="778" y="276"/>
                    </a:lnTo>
                    <a:lnTo>
                      <a:pt x="776" y="274"/>
                    </a:lnTo>
                    <a:lnTo>
                      <a:pt x="771" y="269"/>
                    </a:lnTo>
                    <a:lnTo>
                      <a:pt x="768" y="266"/>
                    </a:lnTo>
                    <a:lnTo>
                      <a:pt x="768" y="266"/>
                    </a:lnTo>
                    <a:lnTo>
                      <a:pt x="764" y="262"/>
                    </a:lnTo>
                    <a:lnTo>
                      <a:pt x="764" y="262"/>
                    </a:lnTo>
                    <a:lnTo>
                      <a:pt x="764" y="259"/>
                    </a:lnTo>
                    <a:lnTo>
                      <a:pt x="764" y="257"/>
                    </a:lnTo>
                    <a:lnTo>
                      <a:pt x="764" y="252"/>
                    </a:lnTo>
                    <a:lnTo>
                      <a:pt x="764" y="257"/>
                    </a:lnTo>
                    <a:lnTo>
                      <a:pt x="762" y="259"/>
                    </a:lnTo>
                    <a:lnTo>
                      <a:pt x="757" y="257"/>
                    </a:lnTo>
                    <a:lnTo>
                      <a:pt x="754" y="259"/>
                    </a:lnTo>
                    <a:lnTo>
                      <a:pt x="750" y="259"/>
                    </a:lnTo>
                    <a:lnTo>
                      <a:pt x="750" y="257"/>
                    </a:lnTo>
                    <a:lnTo>
                      <a:pt x="745" y="260"/>
                    </a:lnTo>
                    <a:lnTo>
                      <a:pt x="745" y="257"/>
                    </a:lnTo>
                    <a:lnTo>
                      <a:pt x="745" y="257"/>
                    </a:lnTo>
                    <a:lnTo>
                      <a:pt x="745" y="253"/>
                    </a:lnTo>
                    <a:lnTo>
                      <a:pt x="745" y="252"/>
                    </a:lnTo>
                    <a:lnTo>
                      <a:pt x="747" y="250"/>
                    </a:lnTo>
                    <a:lnTo>
                      <a:pt x="747" y="245"/>
                    </a:lnTo>
                    <a:lnTo>
                      <a:pt x="745" y="245"/>
                    </a:lnTo>
                    <a:lnTo>
                      <a:pt x="745" y="243"/>
                    </a:lnTo>
                    <a:lnTo>
                      <a:pt x="745" y="243"/>
                    </a:lnTo>
                    <a:lnTo>
                      <a:pt x="747" y="243"/>
                    </a:lnTo>
                    <a:lnTo>
                      <a:pt x="750" y="243"/>
                    </a:lnTo>
                    <a:lnTo>
                      <a:pt x="752" y="240"/>
                    </a:lnTo>
                    <a:lnTo>
                      <a:pt x="750" y="240"/>
                    </a:lnTo>
                    <a:lnTo>
                      <a:pt x="745" y="240"/>
                    </a:lnTo>
                    <a:lnTo>
                      <a:pt x="745" y="240"/>
                    </a:lnTo>
                    <a:lnTo>
                      <a:pt x="742" y="238"/>
                    </a:lnTo>
                    <a:lnTo>
                      <a:pt x="742" y="236"/>
                    </a:lnTo>
                    <a:lnTo>
                      <a:pt x="742" y="236"/>
                    </a:lnTo>
                    <a:lnTo>
                      <a:pt x="745" y="236"/>
                    </a:lnTo>
                    <a:lnTo>
                      <a:pt x="745" y="234"/>
                    </a:lnTo>
                    <a:lnTo>
                      <a:pt x="740" y="231"/>
                    </a:lnTo>
                    <a:lnTo>
                      <a:pt x="738" y="229"/>
                    </a:lnTo>
                    <a:lnTo>
                      <a:pt x="736" y="226"/>
                    </a:lnTo>
                    <a:lnTo>
                      <a:pt x="736" y="222"/>
                    </a:lnTo>
                    <a:lnTo>
                      <a:pt x="733" y="220"/>
                    </a:lnTo>
                    <a:lnTo>
                      <a:pt x="733" y="217"/>
                    </a:lnTo>
                    <a:lnTo>
                      <a:pt x="736" y="215"/>
                    </a:lnTo>
                    <a:lnTo>
                      <a:pt x="733" y="215"/>
                    </a:lnTo>
                    <a:lnTo>
                      <a:pt x="731" y="214"/>
                    </a:lnTo>
                    <a:lnTo>
                      <a:pt x="733" y="214"/>
                    </a:lnTo>
                    <a:lnTo>
                      <a:pt x="731" y="212"/>
                    </a:lnTo>
                    <a:lnTo>
                      <a:pt x="733" y="208"/>
                    </a:lnTo>
                    <a:lnTo>
                      <a:pt x="729" y="210"/>
                    </a:lnTo>
                    <a:lnTo>
                      <a:pt x="728" y="208"/>
                    </a:lnTo>
                    <a:lnTo>
                      <a:pt x="726" y="208"/>
                    </a:lnTo>
                    <a:lnTo>
                      <a:pt x="724" y="208"/>
                    </a:lnTo>
                    <a:lnTo>
                      <a:pt x="728" y="205"/>
                    </a:lnTo>
                    <a:lnTo>
                      <a:pt x="724" y="207"/>
                    </a:lnTo>
                    <a:lnTo>
                      <a:pt x="723" y="207"/>
                    </a:lnTo>
                    <a:lnTo>
                      <a:pt x="717" y="205"/>
                    </a:lnTo>
                    <a:lnTo>
                      <a:pt x="717" y="201"/>
                    </a:lnTo>
                    <a:lnTo>
                      <a:pt x="712" y="200"/>
                    </a:lnTo>
                    <a:lnTo>
                      <a:pt x="709" y="200"/>
                    </a:lnTo>
                    <a:lnTo>
                      <a:pt x="698" y="198"/>
                    </a:lnTo>
                    <a:lnTo>
                      <a:pt x="689" y="194"/>
                    </a:lnTo>
                    <a:lnTo>
                      <a:pt x="684" y="194"/>
                    </a:lnTo>
                    <a:lnTo>
                      <a:pt x="679" y="193"/>
                    </a:lnTo>
                    <a:lnTo>
                      <a:pt x="679" y="191"/>
                    </a:lnTo>
                    <a:lnTo>
                      <a:pt x="677" y="189"/>
                    </a:lnTo>
                    <a:lnTo>
                      <a:pt x="674" y="189"/>
                    </a:lnTo>
                    <a:lnTo>
                      <a:pt x="674" y="186"/>
                    </a:lnTo>
                    <a:lnTo>
                      <a:pt x="677" y="186"/>
                    </a:lnTo>
                    <a:lnTo>
                      <a:pt x="679" y="186"/>
                    </a:lnTo>
                    <a:lnTo>
                      <a:pt x="677" y="186"/>
                    </a:lnTo>
                    <a:lnTo>
                      <a:pt x="676" y="184"/>
                    </a:lnTo>
                    <a:lnTo>
                      <a:pt x="672" y="186"/>
                    </a:lnTo>
                    <a:lnTo>
                      <a:pt x="672" y="184"/>
                    </a:lnTo>
                    <a:lnTo>
                      <a:pt x="669" y="184"/>
                    </a:lnTo>
                    <a:lnTo>
                      <a:pt x="669" y="182"/>
                    </a:lnTo>
                    <a:lnTo>
                      <a:pt x="667" y="184"/>
                    </a:lnTo>
                    <a:lnTo>
                      <a:pt x="667" y="180"/>
                    </a:lnTo>
                    <a:lnTo>
                      <a:pt x="663" y="180"/>
                    </a:lnTo>
                    <a:lnTo>
                      <a:pt x="663" y="180"/>
                    </a:lnTo>
                    <a:lnTo>
                      <a:pt x="663" y="182"/>
                    </a:lnTo>
                    <a:lnTo>
                      <a:pt x="660" y="180"/>
                    </a:lnTo>
                    <a:lnTo>
                      <a:pt x="660" y="175"/>
                    </a:lnTo>
                    <a:lnTo>
                      <a:pt x="658" y="172"/>
                    </a:lnTo>
                    <a:lnTo>
                      <a:pt x="660" y="170"/>
                    </a:lnTo>
                    <a:lnTo>
                      <a:pt x="660" y="167"/>
                    </a:lnTo>
                    <a:lnTo>
                      <a:pt x="658" y="170"/>
                    </a:lnTo>
                    <a:lnTo>
                      <a:pt x="658" y="172"/>
                    </a:lnTo>
                    <a:lnTo>
                      <a:pt x="656" y="175"/>
                    </a:lnTo>
                    <a:lnTo>
                      <a:pt x="655" y="175"/>
                    </a:lnTo>
                    <a:lnTo>
                      <a:pt x="653" y="180"/>
                    </a:lnTo>
                    <a:lnTo>
                      <a:pt x="653" y="184"/>
                    </a:lnTo>
                    <a:lnTo>
                      <a:pt x="650" y="187"/>
                    </a:lnTo>
                    <a:lnTo>
                      <a:pt x="646" y="189"/>
                    </a:lnTo>
                    <a:lnTo>
                      <a:pt x="644" y="187"/>
                    </a:lnTo>
                    <a:lnTo>
                      <a:pt x="641" y="182"/>
                    </a:lnTo>
                    <a:lnTo>
                      <a:pt x="641" y="179"/>
                    </a:lnTo>
                    <a:lnTo>
                      <a:pt x="641" y="179"/>
                    </a:lnTo>
                    <a:lnTo>
                      <a:pt x="644" y="177"/>
                    </a:lnTo>
                    <a:lnTo>
                      <a:pt x="641" y="175"/>
                    </a:lnTo>
                    <a:lnTo>
                      <a:pt x="641" y="175"/>
                    </a:lnTo>
                    <a:lnTo>
                      <a:pt x="637" y="175"/>
                    </a:lnTo>
                    <a:lnTo>
                      <a:pt x="637" y="170"/>
                    </a:lnTo>
                    <a:lnTo>
                      <a:pt x="634" y="168"/>
                    </a:lnTo>
                    <a:lnTo>
                      <a:pt x="630" y="168"/>
                    </a:lnTo>
                    <a:lnTo>
                      <a:pt x="629" y="167"/>
                    </a:lnTo>
                    <a:lnTo>
                      <a:pt x="630" y="163"/>
                    </a:lnTo>
                    <a:lnTo>
                      <a:pt x="636" y="163"/>
                    </a:lnTo>
                    <a:lnTo>
                      <a:pt x="637" y="165"/>
                    </a:lnTo>
                    <a:lnTo>
                      <a:pt x="641" y="165"/>
                    </a:lnTo>
                    <a:lnTo>
                      <a:pt x="641" y="167"/>
                    </a:lnTo>
                    <a:lnTo>
                      <a:pt x="646" y="165"/>
                    </a:lnTo>
                    <a:lnTo>
                      <a:pt x="646" y="160"/>
                    </a:lnTo>
                    <a:lnTo>
                      <a:pt x="650" y="160"/>
                    </a:lnTo>
                    <a:lnTo>
                      <a:pt x="655" y="161"/>
                    </a:lnTo>
                    <a:lnTo>
                      <a:pt x="656" y="165"/>
                    </a:lnTo>
                    <a:lnTo>
                      <a:pt x="658" y="161"/>
                    </a:lnTo>
                    <a:lnTo>
                      <a:pt x="660" y="160"/>
                    </a:lnTo>
                    <a:lnTo>
                      <a:pt x="660" y="160"/>
                    </a:lnTo>
                    <a:lnTo>
                      <a:pt x="663" y="156"/>
                    </a:lnTo>
                    <a:lnTo>
                      <a:pt x="660" y="153"/>
                    </a:lnTo>
                    <a:lnTo>
                      <a:pt x="653" y="153"/>
                    </a:lnTo>
                    <a:lnTo>
                      <a:pt x="655" y="154"/>
                    </a:lnTo>
                    <a:lnTo>
                      <a:pt x="651" y="154"/>
                    </a:lnTo>
                    <a:lnTo>
                      <a:pt x="650" y="154"/>
                    </a:lnTo>
                    <a:lnTo>
                      <a:pt x="644" y="156"/>
                    </a:lnTo>
                    <a:lnTo>
                      <a:pt x="644" y="154"/>
                    </a:lnTo>
                    <a:lnTo>
                      <a:pt x="641" y="156"/>
                    </a:lnTo>
                    <a:lnTo>
                      <a:pt x="637" y="154"/>
                    </a:lnTo>
                    <a:lnTo>
                      <a:pt x="636" y="154"/>
                    </a:lnTo>
                    <a:lnTo>
                      <a:pt x="632" y="154"/>
                    </a:lnTo>
                    <a:lnTo>
                      <a:pt x="629" y="153"/>
                    </a:lnTo>
                    <a:lnTo>
                      <a:pt x="629" y="149"/>
                    </a:lnTo>
                    <a:lnTo>
                      <a:pt x="629" y="147"/>
                    </a:lnTo>
                    <a:lnTo>
                      <a:pt x="627" y="144"/>
                    </a:lnTo>
                    <a:lnTo>
                      <a:pt x="622" y="142"/>
                    </a:lnTo>
                    <a:lnTo>
                      <a:pt x="622" y="139"/>
                    </a:lnTo>
                    <a:lnTo>
                      <a:pt x="618" y="140"/>
                    </a:lnTo>
                    <a:lnTo>
                      <a:pt x="618" y="142"/>
                    </a:lnTo>
                    <a:lnTo>
                      <a:pt x="613" y="142"/>
                    </a:lnTo>
                    <a:lnTo>
                      <a:pt x="613" y="140"/>
                    </a:lnTo>
                    <a:lnTo>
                      <a:pt x="618" y="137"/>
                    </a:lnTo>
                    <a:lnTo>
                      <a:pt x="618" y="134"/>
                    </a:lnTo>
                    <a:lnTo>
                      <a:pt x="618" y="132"/>
                    </a:lnTo>
                    <a:lnTo>
                      <a:pt x="618" y="130"/>
                    </a:lnTo>
                    <a:lnTo>
                      <a:pt x="623" y="130"/>
                    </a:lnTo>
                    <a:lnTo>
                      <a:pt x="625" y="127"/>
                    </a:lnTo>
                    <a:lnTo>
                      <a:pt x="629" y="127"/>
                    </a:lnTo>
                    <a:lnTo>
                      <a:pt x="634" y="123"/>
                    </a:lnTo>
                    <a:lnTo>
                      <a:pt x="636" y="123"/>
                    </a:lnTo>
                    <a:lnTo>
                      <a:pt x="641" y="121"/>
                    </a:lnTo>
                    <a:lnTo>
                      <a:pt x="648" y="123"/>
                    </a:lnTo>
                    <a:lnTo>
                      <a:pt x="655" y="130"/>
                    </a:lnTo>
                    <a:lnTo>
                      <a:pt x="660" y="127"/>
                    </a:lnTo>
                    <a:lnTo>
                      <a:pt x="663" y="130"/>
                    </a:lnTo>
                    <a:lnTo>
                      <a:pt x="667" y="130"/>
                    </a:lnTo>
                    <a:lnTo>
                      <a:pt x="667" y="132"/>
                    </a:lnTo>
                    <a:lnTo>
                      <a:pt x="667" y="135"/>
                    </a:lnTo>
                    <a:lnTo>
                      <a:pt x="669" y="139"/>
                    </a:lnTo>
                    <a:lnTo>
                      <a:pt x="669" y="142"/>
                    </a:lnTo>
                    <a:lnTo>
                      <a:pt x="669" y="146"/>
                    </a:lnTo>
                    <a:lnTo>
                      <a:pt x="667" y="149"/>
                    </a:lnTo>
                    <a:lnTo>
                      <a:pt x="667" y="153"/>
                    </a:lnTo>
                    <a:lnTo>
                      <a:pt x="669" y="160"/>
                    </a:lnTo>
                    <a:lnTo>
                      <a:pt x="669" y="165"/>
                    </a:lnTo>
                    <a:lnTo>
                      <a:pt x="672" y="167"/>
                    </a:lnTo>
                    <a:lnTo>
                      <a:pt x="672" y="167"/>
                    </a:lnTo>
                    <a:lnTo>
                      <a:pt x="672" y="161"/>
                    </a:lnTo>
                    <a:lnTo>
                      <a:pt x="674" y="160"/>
                    </a:lnTo>
                    <a:lnTo>
                      <a:pt x="676" y="161"/>
                    </a:lnTo>
                    <a:lnTo>
                      <a:pt x="676" y="165"/>
                    </a:lnTo>
                    <a:lnTo>
                      <a:pt x="677" y="168"/>
                    </a:lnTo>
                    <a:lnTo>
                      <a:pt x="677" y="168"/>
                    </a:lnTo>
                    <a:lnTo>
                      <a:pt x="679" y="172"/>
                    </a:lnTo>
                    <a:lnTo>
                      <a:pt x="683" y="175"/>
                    </a:lnTo>
                    <a:lnTo>
                      <a:pt x="684" y="175"/>
                    </a:lnTo>
                    <a:lnTo>
                      <a:pt x="688" y="175"/>
                    </a:lnTo>
                    <a:lnTo>
                      <a:pt x="691" y="175"/>
                    </a:lnTo>
                    <a:lnTo>
                      <a:pt x="691" y="172"/>
                    </a:lnTo>
                    <a:lnTo>
                      <a:pt x="695" y="170"/>
                    </a:lnTo>
                    <a:lnTo>
                      <a:pt x="695" y="170"/>
                    </a:lnTo>
                    <a:lnTo>
                      <a:pt x="695" y="165"/>
                    </a:lnTo>
                    <a:lnTo>
                      <a:pt x="696" y="161"/>
                    </a:lnTo>
                    <a:lnTo>
                      <a:pt x="700" y="161"/>
                    </a:lnTo>
                    <a:lnTo>
                      <a:pt x="703" y="160"/>
                    </a:lnTo>
                    <a:lnTo>
                      <a:pt x="705" y="156"/>
                    </a:lnTo>
                    <a:lnTo>
                      <a:pt x="705" y="154"/>
                    </a:lnTo>
                    <a:lnTo>
                      <a:pt x="707" y="154"/>
                    </a:lnTo>
                    <a:lnTo>
                      <a:pt x="710" y="154"/>
                    </a:lnTo>
                    <a:lnTo>
                      <a:pt x="714" y="153"/>
                    </a:lnTo>
                    <a:lnTo>
                      <a:pt x="717" y="153"/>
                    </a:lnTo>
                    <a:lnTo>
                      <a:pt x="717" y="149"/>
                    </a:lnTo>
                    <a:lnTo>
                      <a:pt x="717" y="147"/>
                    </a:lnTo>
                    <a:lnTo>
                      <a:pt x="717" y="146"/>
                    </a:lnTo>
                    <a:lnTo>
                      <a:pt x="726" y="140"/>
                    </a:lnTo>
                    <a:lnTo>
                      <a:pt x="729" y="142"/>
                    </a:lnTo>
                    <a:lnTo>
                      <a:pt x="733" y="144"/>
                    </a:lnTo>
                    <a:lnTo>
                      <a:pt x="738" y="147"/>
                    </a:lnTo>
                    <a:lnTo>
                      <a:pt x="745" y="147"/>
                    </a:lnTo>
                    <a:lnTo>
                      <a:pt x="747" y="149"/>
                    </a:lnTo>
                    <a:lnTo>
                      <a:pt x="750" y="149"/>
                    </a:lnTo>
                    <a:lnTo>
                      <a:pt x="754" y="153"/>
                    </a:lnTo>
                    <a:lnTo>
                      <a:pt x="764" y="156"/>
                    </a:lnTo>
                    <a:lnTo>
                      <a:pt x="768" y="156"/>
                    </a:lnTo>
                    <a:lnTo>
                      <a:pt x="768" y="156"/>
                    </a:lnTo>
                    <a:lnTo>
                      <a:pt x="773" y="156"/>
                    </a:lnTo>
                    <a:lnTo>
                      <a:pt x="776" y="156"/>
                    </a:lnTo>
                    <a:lnTo>
                      <a:pt x="778" y="158"/>
                    </a:lnTo>
                    <a:lnTo>
                      <a:pt x="778" y="160"/>
                    </a:lnTo>
                    <a:lnTo>
                      <a:pt x="778" y="161"/>
                    </a:lnTo>
                    <a:lnTo>
                      <a:pt x="782" y="163"/>
                    </a:lnTo>
                    <a:lnTo>
                      <a:pt x="783" y="161"/>
                    </a:lnTo>
                    <a:lnTo>
                      <a:pt x="783" y="161"/>
                    </a:lnTo>
                    <a:lnTo>
                      <a:pt x="783" y="161"/>
                    </a:lnTo>
                    <a:lnTo>
                      <a:pt x="783" y="161"/>
                    </a:lnTo>
                    <a:lnTo>
                      <a:pt x="783" y="161"/>
                    </a:lnTo>
                    <a:close/>
                    <a:moveTo>
                      <a:pt x="582" y="114"/>
                    </a:moveTo>
                    <a:lnTo>
                      <a:pt x="587" y="118"/>
                    </a:lnTo>
                    <a:lnTo>
                      <a:pt x="587" y="120"/>
                    </a:lnTo>
                    <a:lnTo>
                      <a:pt x="584" y="118"/>
                    </a:lnTo>
                    <a:lnTo>
                      <a:pt x="582" y="114"/>
                    </a:lnTo>
                    <a:lnTo>
                      <a:pt x="582" y="114"/>
                    </a:lnTo>
                    <a:lnTo>
                      <a:pt x="582" y="114"/>
                    </a:lnTo>
                    <a:lnTo>
                      <a:pt x="582" y="114"/>
                    </a:lnTo>
                    <a:close/>
                    <a:moveTo>
                      <a:pt x="615" y="123"/>
                    </a:moveTo>
                    <a:lnTo>
                      <a:pt x="618" y="123"/>
                    </a:lnTo>
                    <a:lnTo>
                      <a:pt x="622" y="121"/>
                    </a:lnTo>
                    <a:lnTo>
                      <a:pt x="618" y="120"/>
                    </a:lnTo>
                    <a:lnTo>
                      <a:pt x="615" y="116"/>
                    </a:lnTo>
                    <a:lnTo>
                      <a:pt x="610" y="116"/>
                    </a:lnTo>
                    <a:lnTo>
                      <a:pt x="608" y="120"/>
                    </a:lnTo>
                    <a:lnTo>
                      <a:pt x="604" y="120"/>
                    </a:lnTo>
                    <a:lnTo>
                      <a:pt x="603" y="120"/>
                    </a:lnTo>
                    <a:lnTo>
                      <a:pt x="604" y="121"/>
                    </a:lnTo>
                    <a:lnTo>
                      <a:pt x="601" y="121"/>
                    </a:lnTo>
                    <a:lnTo>
                      <a:pt x="606" y="123"/>
                    </a:lnTo>
                    <a:lnTo>
                      <a:pt x="610" y="123"/>
                    </a:lnTo>
                    <a:lnTo>
                      <a:pt x="613" y="123"/>
                    </a:lnTo>
                    <a:lnTo>
                      <a:pt x="613" y="121"/>
                    </a:lnTo>
                    <a:lnTo>
                      <a:pt x="610" y="121"/>
                    </a:lnTo>
                    <a:lnTo>
                      <a:pt x="610" y="120"/>
                    </a:lnTo>
                    <a:lnTo>
                      <a:pt x="610" y="120"/>
                    </a:lnTo>
                    <a:lnTo>
                      <a:pt x="615" y="123"/>
                    </a:lnTo>
                    <a:lnTo>
                      <a:pt x="615" y="123"/>
                    </a:lnTo>
                    <a:lnTo>
                      <a:pt x="615" y="123"/>
                    </a:lnTo>
                    <a:lnTo>
                      <a:pt x="615" y="123"/>
                    </a:lnTo>
                    <a:close/>
                    <a:moveTo>
                      <a:pt x="610" y="132"/>
                    </a:moveTo>
                    <a:lnTo>
                      <a:pt x="606" y="130"/>
                    </a:lnTo>
                    <a:lnTo>
                      <a:pt x="603" y="130"/>
                    </a:lnTo>
                    <a:lnTo>
                      <a:pt x="606" y="132"/>
                    </a:lnTo>
                    <a:lnTo>
                      <a:pt x="610" y="132"/>
                    </a:lnTo>
                    <a:lnTo>
                      <a:pt x="610" y="132"/>
                    </a:lnTo>
                    <a:lnTo>
                      <a:pt x="610" y="132"/>
                    </a:lnTo>
                    <a:lnTo>
                      <a:pt x="610" y="132"/>
                    </a:lnTo>
                    <a:close/>
                    <a:moveTo>
                      <a:pt x="613" y="130"/>
                    </a:moveTo>
                    <a:lnTo>
                      <a:pt x="610" y="132"/>
                    </a:lnTo>
                    <a:lnTo>
                      <a:pt x="610" y="130"/>
                    </a:lnTo>
                    <a:lnTo>
                      <a:pt x="613" y="130"/>
                    </a:lnTo>
                    <a:lnTo>
                      <a:pt x="613" y="130"/>
                    </a:lnTo>
                    <a:lnTo>
                      <a:pt x="613" y="130"/>
                    </a:lnTo>
                    <a:lnTo>
                      <a:pt x="613" y="130"/>
                    </a:lnTo>
                    <a:close/>
                    <a:moveTo>
                      <a:pt x="610" y="132"/>
                    </a:moveTo>
                    <a:lnTo>
                      <a:pt x="608" y="134"/>
                    </a:lnTo>
                    <a:lnTo>
                      <a:pt x="608" y="139"/>
                    </a:lnTo>
                    <a:lnTo>
                      <a:pt x="610" y="140"/>
                    </a:lnTo>
                    <a:lnTo>
                      <a:pt x="613" y="139"/>
                    </a:lnTo>
                    <a:lnTo>
                      <a:pt x="613" y="132"/>
                    </a:lnTo>
                    <a:lnTo>
                      <a:pt x="610" y="132"/>
                    </a:lnTo>
                    <a:lnTo>
                      <a:pt x="610" y="132"/>
                    </a:lnTo>
                    <a:lnTo>
                      <a:pt x="610" y="132"/>
                    </a:lnTo>
                    <a:lnTo>
                      <a:pt x="610" y="132"/>
                    </a:lnTo>
                    <a:close/>
                    <a:moveTo>
                      <a:pt x="517" y="50"/>
                    </a:moveTo>
                    <a:lnTo>
                      <a:pt x="519" y="54"/>
                    </a:lnTo>
                    <a:lnTo>
                      <a:pt x="521" y="55"/>
                    </a:lnTo>
                    <a:lnTo>
                      <a:pt x="519" y="59"/>
                    </a:lnTo>
                    <a:lnTo>
                      <a:pt x="517" y="55"/>
                    </a:lnTo>
                    <a:lnTo>
                      <a:pt x="517" y="52"/>
                    </a:lnTo>
                    <a:lnTo>
                      <a:pt x="517" y="50"/>
                    </a:lnTo>
                    <a:lnTo>
                      <a:pt x="517" y="50"/>
                    </a:lnTo>
                    <a:lnTo>
                      <a:pt x="517" y="50"/>
                    </a:lnTo>
                    <a:lnTo>
                      <a:pt x="517" y="50"/>
                    </a:lnTo>
                    <a:close/>
                    <a:moveTo>
                      <a:pt x="537" y="36"/>
                    </a:moveTo>
                    <a:lnTo>
                      <a:pt x="537" y="41"/>
                    </a:lnTo>
                    <a:lnTo>
                      <a:pt x="540" y="45"/>
                    </a:lnTo>
                    <a:lnTo>
                      <a:pt x="540" y="45"/>
                    </a:lnTo>
                    <a:lnTo>
                      <a:pt x="542" y="41"/>
                    </a:lnTo>
                    <a:lnTo>
                      <a:pt x="540" y="36"/>
                    </a:lnTo>
                    <a:lnTo>
                      <a:pt x="540" y="36"/>
                    </a:lnTo>
                    <a:lnTo>
                      <a:pt x="537" y="36"/>
                    </a:lnTo>
                    <a:lnTo>
                      <a:pt x="537" y="36"/>
                    </a:lnTo>
                    <a:lnTo>
                      <a:pt x="537" y="36"/>
                    </a:lnTo>
                    <a:lnTo>
                      <a:pt x="537" y="36"/>
                    </a:lnTo>
                    <a:close/>
                    <a:moveTo>
                      <a:pt x="537" y="45"/>
                    </a:moveTo>
                    <a:lnTo>
                      <a:pt x="540" y="47"/>
                    </a:lnTo>
                    <a:lnTo>
                      <a:pt x="540" y="50"/>
                    </a:lnTo>
                    <a:lnTo>
                      <a:pt x="540" y="50"/>
                    </a:lnTo>
                    <a:lnTo>
                      <a:pt x="540" y="50"/>
                    </a:lnTo>
                    <a:lnTo>
                      <a:pt x="537" y="45"/>
                    </a:lnTo>
                    <a:lnTo>
                      <a:pt x="537" y="45"/>
                    </a:lnTo>
                    <a:lnTo>
                      <a:pt x="537" y="45"/>
                    </a:lnTo>
                    <a:lnTo>
                      <a:pt x="537" y="45"/>
                    </a:lnTo>
                    <a:close/>
                    <a:moveTo>
                      <a:pt x="564" y="78"/>
                    </a:moveTo>
                    <a:lnTo>
                      <a:pt x="564" y="81"/>
                    </a:lnTo>
                    <a:lnTo>
                      <a:pt x="568" y="81"/>
                    </a:lnTo>
                    <a:lnTo>
                      <a:pt x="570" y="81"/>
                    </a:lnTo>
                    <a:lnTo>
                      <a:pt x="571" y="78"/>
                    </a:lnTo>
                    <a:lnTo>
                      <a:pt x="571" y="76"/>
                    </a:lnTo>
                    <a:lnTo>
                      <a:pt x="568" y="74"/>
                    </a:lnTo>
                    <a:lnTo>
                      <a:pt x="568" y="76"/>
                    </a:lnTo>
                    <a:lnTo>
                      <a:pt x="564" y="78"/>
                    </a:lnTo>
                    <a:lnTo>
                      <a:pt x="564" y="78"/>
                    </a:lnTo>
                    <a:lnTo>
                      <a:pt x="564" y="78"/>
                    </a:lnTo>
                    <a:lnTo>
                      <a:pt x="564" y="78"/>
                    </a:lnTo>
                    <a:close/>
                    <a:moveTo>
                      <a:pt x="563" y="123"/>
                    </a:moveTo>
                    <a:lnTo>
                      <a:pt x="563" y="127"/>
                    </a:lnTo>
                    <a:lnTo>
                      <a:pt x="568" y="130"/>
                    </a:lnTo>
                    <a:lnTo>
                      <a:pt x="568" y="132"/>
                    </a:lnTo>
                    <a:lnTo>
                      <a:pt x="568" y="132"/>
                    </a:lnTo>
                    <a:lnTo>
                      <a:pt x="568" y="135"/>
                    </a:lnTo>
                    <a:lnTo>
                      <a:pt x="564" y="132"/>
                    </a:lnTo>
                    <a:lnTo>
                      <a:pt x="563" y="130"/>
                    </a:lnTo>
                    <a:lnTo>
                      <a:pt x="559" y="127"/>
                    </a:lnTo>
                    <a:lnTo>
                      <a:pt x="557" y="123"/>
                    </a:lnTo>
                    <a:lnTo>
                      <a:pt x="554" y="120"/>
                    </a:lnTo>
                    <a:lnTo>
                      <a:pt x="556" y="116"/>
                    </a:lnTo>
                    <a:lnTo>
                      <a:pt x="556" y="114"/>
                    </a:lnTo>
                    <a:lnTo>
                      <a:pt x="556" y="113"/>
                    </a:lnTo>
                    <a:lnTo>
                      <a:pt x="552" y="109"/>
                    </a:lnTo>
                    <a:lnTo>
                      <a:pt x="552" y="107"/>
                    </a:lnTo>
                    <a:lnTo>
                      <a:pt x="554" y="104"/>
                    </a:lnTo>
                    <a:lnTo>
                      <a:pt x="552" y="100"/>
                    </a:lnTo>
                    <a:lnTo>
                      <a:pt x="550" y="99"/>
                    </a:lnTo>
                    <a:lnTo>
                      <a:pt x="552" y="94"/>
                    </a:lnTo>
                    <a:lnTo>
                      <a:pt x="554" y="92"/>
                    </a:lnTo>
                    <a:lnTo>
                      <a:pt x="554" y="90"/>
                    </a:lnTo>
                    <a:lnTo>
                      <a:pt x="554" y="85"/>
                    </a:lnTo>
                    <a:lnTo>
                      <a:pt x="559" y="78"/>
                    </a:lnTo>
                    <a:lnTo>
                      <a:pt x="563" y="78"/>
                    </a:lnTo>
                    <a:lnTo>
                      <a:pt x="559" y="81"/>
                    </a:lnTo>
                    <a:lnTo>
                      <a:pt x="559" y="85"/>
                    </a:lnTo>
                    <a:lnTo>
                      <a:pt x="559" y="85"/>
                    </a:lnTo>
                    <a:lnTo>
                      <a:pt x="563" y="85"/>
                    </a:lnTo>
                    <a:lnTo>
                      <a:pt x="563" y="92"/>
                    </a:lnTo>
                    <a:lnTo>
                      <a:pt x="559" y="95"/>
                    </a:lnTo>
                    <a:lnTo>
                      <a:pt x="557" y="95"/>
                    </a:lnTo>
                    <a:lnTo>
                      <a:pt x="556" y="99"/>
                    </a:lnTo>
                    <a:lnTo>
                      <a:pt x="557" y="100"/>
                    </a:lnTo>
                    <a:lnTo>
                      <a:pt x="559" y="100"/>
                    </a:lnTo>
                    <a:lnTo>
                      <a:pt x="559" y="99"/>
                    </a:lnTo>
                    <a:lnTo>
                      <a:pt x="564" y="97"/>
                    </a:lnTo>
                    <a:lnTo>
                      <a:pt x="564" y="95"/>
                    </a:lnTo>
                    <a:lnTo>
                      <a:pt x="563" y="95"/>
                    </a:lnTo>
                    <a:lnTo>
                      <a:pt x="564" y="92"/>
                    </a:lnTo>
                    <a:lnTo>
                      <a:pt x="568" y="90"/>
                    </a:lnTo>
                    <a:lnTo>
                      <a:pt x="573" y="90"/>
                    </a:lnTo>
                    <a:lnTo>
                      <a:pt x="575" y="90"/>
                    </a:lnTo>
                    <a:lnTo>
                      <a:pt x="575" y="92"/>
                    </a:lnTo>
                    <a:lnTo>
                      <a:pt x="573" y="99"/>
                    </a:lnTo>
                    <a:lnTo>
                      <a:pt x="568" y="100"/>
                    </a:lnTo>
                    <a:lnTo>
                      <a:pt x="564" y="104"/>
                    </a:lnTo>
                    <a:lnTo>
                      <a:pt x="568" y="104"/>
                    </a:lnTo>
                    <a:lnTo>
                      <a:pt x="568" y="104"/>
                    </a:lnTo>
                    <a:lnTo>
                      <a:pt x="573" y="107"/>
                    </a:lnTo>
                    <a:lnTo>
                      <a:pt x="573" y="113"/>
                    </a:lnTo>
                    <a:lnTo>
                      <a:pt x="575" y="113"/>
                    </a:lnTo>
                    <a:lnTo>
                      <a:pt x="571" y="113"/>
                    </a:lnTo>
                    <a:lnTo>
                      <a:pt x="568" y="113"/>
                    </a:lnTo>
                    <a:lnTo>
                      <a:pt x="564" y="113"/>
                    </a:lnTo>
                    <a:lnTo>
                      <a:pt x="559" y="109"/>
                    </a:lnTo>
                    <a:lnTo>
                      <a:pt x="559" y="109"/>
                    </a:lnTo>
                    <a:lnTo>
                      <a:pt x="559" y="116"/>
                    </a:lnTo>
                    <a:lnTo>
                      <a:pt x="563" y="123"/>
                    </a:lnTo>
                    <a:lnTo>
                      <a:pt x="563" y="123"/>
                    </a:lnTo>
                    <a:lnTo>
                      <a:pt x="563" y="123"/>
                    </a:lnTo>
                    <a:lnTo>
                      <a:pt x="563" y="123"/>
                    </a:lnTo>
                    <a:close/>
                    <a:moveTo>
                      <a:pt x="547" y="130"/>
                    </a:moveTo>
                    <a:lnTo>
                      <a:pt x="549" y="132"/>
                    </a:lnTo>
                    <a:lnTo>
                      <a:pt x="545" y="130"/>
                    </a:lnTo>
                    <a:lnTo>
                      <a:pt x="547" y="130"/>
                    </a:lnTo>
                    <a:lnTo>
                      <a:pt x="547" y="130"/>
                    </a:lnTo>
                    <a:lnTo>
                      <a:pt x="547" y="130"/>
                    </a:lnTo>
                    <a:lnTo>
                      <a:pt x="547" y="130"/>
                    </a:lnTo>
                    <a:lnTo>
                      <a:pt x="547" y="130"/>
                    </a:lnTo>
                    <a:close/>
                    <a:moveTo>
                      <a:pt x="547" y="123"/>
                    </a:moveTo>
                    <a:lnTo>
                      <a:pt x="545" y="123"/>
                    </a:lnTo>
                    <a:lnTo>
                      <a:pt x="544" y="127"/>
                    </a:lnTo>
                    <a:lnTo>
                      <a:pt x="547" y="127"/>
                    </a:lnTo>
                    <a:lnTo>
                      <a:pt x="547" y="123"/>
                    </a:lnTo>
                    <a:lnTo>
                      <a:pt x="547" y="123"/>
                    </a:lnTo>
                    <a:lnTo>
                      <a:pt x="547" y="123"/>
                    </a:lnTo>
                    <a:lnTo>
                      <a:pt x="547" y="123"/>
                    </a:lnTo>
                    <a:lnTo>
                      <a:pt x="547" y="123"/>
                    </a:lnTo>
                    <a:close/>
                    <a:moveTo>
                      <a:pt x="550" y="123"/>
                    </a:moveTo>
                    <a:lnTo>
                      <a:pt x="549" y="127"/>
                    </a:lnTo>
                    <a:lnTo>
                      <a:pt x="549" y="127"/>
                    </a:lnTo>
                    <a:lnTo>
                      <a:pt x="550" y="130"/>
                    </a:lnTo>
                    <a:lnTo>
                      <a:pt x="554" y="130"/>
                    </a:lnTo>
                    <a:lnTo>
                      <a:pt x="556" y="132"/>
                    </a:lnTo>
                    <a:lnTo>
                      <a:pt x="557" y="130"/>
                    </a:lnTo>
                    <a:lnTo>
                      <a:pt x="557" y="130"/>
                    </a:lnTo>
                    <a:lnTo>
                      <a:pt x="554" y="130"/>
                    </a:lnTo>
                    <a:lnTo>
                      <a:pt x="554" y="127"/>
                    </a:lnTo>
                    <a:lnTo>
                      <a:pt x="552" y="123"/>
                    </a:lnTo>
                    <a:lnTo>
                      <a:pt x="550" y="123"/>
                    </a:lnTo>
                    <a:lnTo>
                      <a:pt x="550" y="123"/>
                    </a:lnTo>
                    <a:lnTo>
                      <a:pt x="550" y="123"/>
                    </a:lnTo>
                    <a:lnTo>
                      <a:pt x="550" y="123"/>
                    </a:lnTo>
                    <a:close/>
                    <a:moveTo>
                      <a:pt x="549" y="146"/>
                    </a:moveTo>
                    <a:lnTo>
                      <a:pt x="554" y="140"/>
                    </a:lnTo>
                    <a:lnTo>
                      <a:pt x="559" y="140"/>
                    </a:lnTo>
                    <a:lnTo>
                      <a:pt x="564" y="146"/>
                    </a:lnTo>
                    <a:lnTo>
                      <a:pt x="563" y="147"/>
                    </a:lnTo>
                    <a:lnTo>
                      <a:pt x="559" y="147"/>
                    </a:lnTo>
                    <a:lnTo>
                      <a:pt x="557" y="147"/>
                    </a:lnTo>
                    <a:lnTo>
                      <a:pt x="554" y="149"/>
                    </a:lnTo>
                    <a:lnTo>
                      <a:pt x="552" y="147"/>
                    </a:lnTo>
                    <a:lnTo>
                      <a:pt x="549" y="146"/>
                    </a:lnTo>
                    <a:lnTo>
                      <a:pt x="549" y="146"/>
                    </a:lnTo>
                    <a:lnTo>
                      <a:pt x="549" y="146"/>
                    </a:lnTo>
                    <a:lnTo>
                      <a:pt x="549" y="146"/>
                    </a:lnTo>
                    <a:close/>
                    <a:moveTo>
                      <a:pt x="599" y="147"/>
                    </a:moveTo>
                    <a:lnTo>
                      <a:pt x="592" y="147"/>
                    </a:lnTo>
                    <a:lnTo>
                      <a:pt x="590" y="149"/>
                    </a:lnTo>
                    <a:lnTo>
                      <a:pt x="590" y="149"/>
                    </a:lnTo>
                    <a:lnTo>
                      <a:pt x="599" y="153"/>
                    </a:lnTo>
                    <a:lnTo>
                      <a:pt x="603" y="149"/>
                    </a:lnTo>
                    <a:lnTo>
                      <a:pt x="601" y="149"/>
                    </a:lnTo>
                    <a:lnTo>
                      <a:pt x="601" y="147"/>
                    </a:lnTo>
                    <a:lnTo>
                      <a:pt x="599" y="147"/>
                    </a:lnTo>
                    <a:lnTo>
                      <a:pt x="599" y="147"/>
                    </a:lnTo>
                    <a:lnTo>
                      <a:pt x="599" y="147"/>
                    </a:lnTo>
                    <a:lnTo>
                      <a:pt x="599" y="147"/>
                    </a:lnTo>
                    <a:close/>
                    <a:moveTo>
                      <a:pt x="570" y="179"/>
                    </a:moveTo>
                    <a:lnTo>
                      <a:pt x="571" y="179"/>
                    </a:lnTo>
                    <a:lnTo>
                      <a:pt x="571" y="180"/>
                    </a:lnTo>
                    <a:lnTo>
                      <a:pt x="570" y="180"/>
                    </a:lnTo>
                    <a:lnTo>
                      <a:pt x="570" y="179"/>
                    </a:lnTo>
                    <a:lnTo>
                      <a:pt x="570" y="179"/>
                    </a:lnTo>
                    <a:lnTo>
                      <a:pt x="570" y="179"/>
                    </a:lnTo>
                    <a:lnTo>
                      <a:pt x="570" y="179"/>
                    </a:lnTo>
                    <a:close/>
                    <a:moveTo>
                      <a:pt x="568" y="179"/>
                    </a:moveTo>
                    <a:lnTo>
                      <a:pt x="568" y="179"/>
                    </a:lnTo>
                    <a:lnTo>
                      <a:pt x="568" y="180"/>
                    </a:lnTo>
                    <a:lnTo>
                      <a:pt x="568" y="180"/>
                    </a:lnTo>
                    <a:lnTo>
                      <a:pt x="568" y="179"/>
                    </a:lnTo>
                    <a:lnTo>
                      <a:pt x="568" y="179"/>
                    </a:lnTo>
                    <a:lnTo>
                      <a:pt x="568" y="179"/>
                    </a:lnTo>
                    <a:lnTo>
                      <a:pt x="568" y="179"/>
                    </a:lnTo>
                    <a:close/>
                    <a:moveTo>
                      <a:pt x="557" y="180"/>
                    </a:moveTo>
                    <a:lnTo>
                      <a:pt x="563" y="179"/>
                    </a:lnTo>
                    <a:lnTo>
                      <a:pt x="564" y="179"/>
                    </a:lnTo>
                    <a:lnTo>
                      <a:pt x="564" y="179"/>
                    </a:lnTo>
                    <a:lnTo>
                      <a:pt x="564" y="182"/>
                    </a:lnTo>
                    <a:lnTo>
                      <a:pt x="563" y="180"/>
                    </a:lnTo>
                    <a:lnTo>
                      <a:pt x="559" y="182"/>
                    </a:lnTo>
                    <a:lnTo>
                      <a:pt x="557" y="180"/>
                    </a:lnTo>
                    <a:lnTo>
                      <a:pt x="557" y="180"/>
                    </a:lnTo>
                    <a:lnTo>
                      <a:pt x="557" y="180"/>
                    </a:lnTo>
                    <a:lnTo>
                      <a:pt x="557" y="180"/>
                    </a:lnTo>
                    <a:close/>
                    <a:moveTo>
                      <a:pt x="557" y="172"/>
                    </a:moveTo>
                    <a:lnTo>
                      <a:pt x="554" y="172"/>
                    </a:lnTo>
                    <a:lnTo>
                      <a:pt x="557" y="172"/>
                    </a:lnTo>
                    <a:lnTo>
                      <a:pt x="557" y="172"/>
                    </a:lnTo>
                    <a:lnTo>
                      <a:pt x="557" y="172"/>
                    </a:lnTo>
                    <a:lnTo>
                      <a:pt x="557" y="172"/>
                    </a:lnTo>
                    <a:lnTo>
                      <a:pt x="557" y="172"/>
                    </a:lnTo>
                    <a:close/>
                    <a:moveTo>
                      <a:pt x="559" y="168"/>
                    </a:moveTo>
                    <a:lnTo>
                      <a:pt x="557" y="168"/>
                    </a:lnTo>
                    <a:lnTo>
                      <a:pt x="557" y="170"/>
                    </a:lnTo>
                    <a:lnTo>
                      <a:pt x="559" y="170"/>
                    </a:lnTo>
                    <a:lnTo>
                      <a:pt x="559" y="168"/>
                    </a:lnTo>
                    <a:lnTo>
                      <a:pt x="559" y="168"/>
                    </a:lnTo>
                    <a:lnTo>
                      <a:pt x="559" y="168"/>
                    </a:lnTo>
                    <a:lnTo>
                      <a:pt x="559" y="168"/>
                    </a:lnTo>
                    <a:close/>
                    <a:moveTo>
                      <a:pt x="559" y="177"/>
                    </a:moveTo>
                    <a:lnTo>
                      <a:pt x="564" y="172"/>
                    </a:lnTo>
                    <a:lnTo>
                      <a:pt x="568" y="175"/>
                    </a:lnTo>
                    <a:lnTo>
                      <a:pt x="568" y="177"/>
                    </a:lnTo>
                    <a:lnTo>
                      <a:pt x="571" y="175"/>
                    </a:lnTo>
                    <a:lnTo>
                      <a:pt x="575" y="172"/>
                    </a:lnTo>
                    <a:lnTo>
                      <a:pt x="577" y="172"/>
                    </a:lnTo>
                    <a:lnTo>
                      <a:pt x="578" y="175"/>
                    </a:lnTo>
                    <a:lnTo>
                      <a:pt x="587" y="177"/>
                    </a:lnTo>
                    <a:lnTo>
                      <a:pt x="587" y="175"/>
                    </a:lnTo>
                    <a:lnTo>
                      <a:pt x="590" y="175"/>
                    </a:lnTo>
                    <a:lnTo>
                      <a:pt x="599" y="179"/>
                    </a:lnTo>
                    <a:lnTo>
                      <a:pt x="601" y="179"/>
                    </a:lnTo>
                    <a:lnTo>
                      <a:pt x="604" y="184"/>
                    </a:lnTo>
                    <a:lnTo>
                      <a:pt x="608" y="184"/>
                    </a:lnTo>
                    <a:lnTo>
                      <a:pt x="610" y="180"/>
                    </a:lnTo>
                    <a:lnTo>
                      <a:pt x="608" y="175"/>
                    </a:lnTo>
                    <a:lnTo>
                      <a:pt x="599" y="170"/>
                    </a:lnTo>
                    <a:lnTo>
                      <a:pt x="590" y="168"/>
                    </a:lnTo>
                    <a:lnTo>
                      <a:pt x="587" y="167"/>
                    </a:lnTo>
                    <a:lnTo>
                      <a:pt x="585" y="165"/>
                    </a:lnTo>
                    <a:lnTo>
                      <a:pt x="582" y="168"/>
                    </a:lnTo>
                    <a:lnTo>
                      <a:pt x="578" y="168"/>
                    </a:lnTo>
                    <a:lnTo>
                      <a:pt x="575" y="167"/>
                    </a:lnTo>
                    <a:lnTo>
                      <a:pt x="570" y="167"/>
                    </a:lnTo>
                    <a:lnTo>
                      <a:pt x="564" y="167"/>
                    </a:lnTo>
                    <a:lnTo>
                      <a:pt x="563" y="170"/>
                    </a:lnTo>
                    <a:lnTo>
                      <a:pt x="563" y="172"/>
                    </a:lnTo>
                    <a:lnTo>
                      <a:pt x="559" y="172"/>
                    </a:lnTo>
                    <a:lnTo>
                      <a:pt x="559" y="175"/>
                    </a:lnTo>
                    <a:lnTo>
                      <a:pt x="559" y="177"/>
                    </a:lnTo>
                    <a:lnTo>
                      <a:pt x="559" y="177"/>
                    </a:lnTo>
                    <a:lnTo>
                      <a:pt x="559" y="177"/>
                    </a:lnTo>
                    <a:lnTo>
                      <a:pt x="559" y="177"/>
                    </a:lnTo>
                    <a:lnTo>
                      <a:pt x="559" y="177"/>
                    </a:lnTo>
                    <a:close/>
                    <a:moveTo>
                      <a:pt x="528" y="172"/>
                    </a:moveTo>
                    <a:lnTo>
                      <a:pt x="531" y="172"/>
                    </a:lnTo>
                    <a:lnTo>
                      <a:pt x="533" y="172"/>
                    </a:lnTo>
                    <a:lnTo>
                      <a:pt x="540" y="172"/>
                    </a:lnTo>
                    <a:lnTo>
                      <a:pt x="544" y="172"/>
                    </a:lnTo>
                    <a:lnTo>
                      <a:pt x="544" y="175"/>
                    </a:lnTo>
                    <a:lnTo>
                      <a:pt x="547" y="177"/>
                    </a:lnTo>
                    <a:lnTo>
                      <a:pt x="547" y="180"/>
                    </a:lnTo>
                    <a:lnTo>
                      <a:pt x="544" y="180"/>
                    </a:lnTo>
                    <a:lnTo>
                      <a:pt x="540" y="184"/>
                    </a:lnTo>
                    <a:lnTo>
                      <a:pt x="537" y="184"/>
                    </a:lnTo>
                    <a:lnTo>
                      <a:pt x="533" y="184"/>
                    </a:lnTo>
                    <a:lnTo>
                      <a:pt x="531" y="182"/>
                    </a:lnTo>
                    <a:lnTo>
                      <a:pt x="526" y="180"/>
                    </a:lnTo>
                    <a:lnTo>
                      <a:pt x="524" y="177"/>
                    </a:lnTo>
                    <a:lnTo>
                      <a:pt x="524" y="172"/>
                    </a:lnTo>
                    <a:lnTo>
                      <a:pt x="528" y="172"/>
                    </a:lnTo>
                    <a:lnTo>
                      <a:pt x="528" y="172"/>
                    </a:lnTo>
                    <a:lnTo>
                      <a:pt x="528" y="172"/>
                    </a:lnTo>
                    <a:lnTo>
                      <a:pt x="528" y="172"/>
                    </a:lnTo>
                    <a:close/>
                    <a:moveTo>
                      <a:pt x="432" y="240"/>
                    </a:moveTo>
                    <a:lnTo>
                      <a:pt x="431" y="240"/>
                    </a:lnTo>
                    <a:lnTo>
                      <a:pt x="431" y="240"/>
                    </a:lnTo>
                    <a:lnTo>
                      <a:pt x="432" y="243"/>
                    </a:lnTo>
                    <a:lnTo>
                      <a:pt x="432" y="240"/>
                    </a:lnTo>
                    <a:lnTo>
                      <a:pt x="432" y="240"/>
                    </a:lnTo>
                    <a:lnTo>
                      <a:pt x="432" y="240"/>
                    </a:lnTo>
                    <a:lnTo>
                      <a:pt x="432" y="240"/>
                    </a:lnTo>
                    <a:close/>
                    <a:moveTo>
                      <a:pt x="431" y="217"/>
                    </a:moveTo>
                    <a:lnTo>
                      <a:pt x="432" y="222"/>
                    </a:lnTo>
                    <a:lnTo>
                      <a:pt x="431" y="226"/>
                    </a:lnTo>
                    <a:lnTo>
                      <a:pt x="431" y="229"/>
                    </a:lnTo>
                    <a:lnTo>
                      <a:pt x="429" y="226"/>
                    </a:lnTo>
                    <a:lnTo>
                      <a:pt x="427" y="224"/>
                    </a:lnTo>
                    <a:lnTo>
                      <a:pt x="429" y="222"/>
                    </a:lnTo>
                    <a:lnTo>
                      <a:pt x="429" y="220"/>
                    </a:lnTo>
                    <a:lnTo>
                      <a:pt x="431" y="217"/>
                    </a:lnTo>
                    <a:lnTo>
                      <a:pt x="431" y="217"/>
                    </a:lnTo>
                    <a:lnTo>
                      <a:pt x="431" y="217"/>
                    </a:lnTo>
                    <a:lnTo>
                      <a:pt x="431" y="217"/>
                    </a:lnTo>
                    <a:close/>
                    <a:moveTo>
                      <a:pt x="524" y="153"/>
                    </a:moveTo>
                    <a:lnTo>
                      <a:pt x="524" y="154"/>
                    </a:lnTo>
                    <a:lnTo>
                      <a:pt x="526" y="158"/>
                    </a:lnTo>
                    <a:lnTo>
                      <a:pt x="526" y="160"/>
                    </a:lnTo>
                    <a:lnTo>
                      <a:pt x="524" y="160"/>
                    </a:lnTo>
                    <a:lnTo>
                      <a:pt x="523" y="156"/>
                    </a:lnTo>
                    <a:lnTo>
                      <a:pt x="523" y="153"/>
                    </a:lnTo>
                    <a:lnTo>
                      <a:pt x="524" y="153"/>
                    </a:lnTo>
                    <a:lnTo>
                      <a:pt x="524" y="153"/>
                    </a:lnTo>
                    <a:lnTo>
                      <a:pt x="524" y="153"/>
                    </a:lnTo>
                    <a:lnTo>
                      <a:pt x="524" y="153"/>
                    </a:lnTo>
                    <a:close/>
                    <a:moveTo>
                      <a:pt x="514" y="149"/>
                    </a:moveTo>
                    <a:lnTo>
                      <a:pt x="517" y="147"/>
                    </a:lnTo>
                    <a:lnTo>
                      <a:pt x="519" y="149"/>
                    </a:lnTo>
                    <a:lnTo>
                      <a:pt x="521" y="147"/>
                    </a:lnTo>
                    <a:lnTo>
                      <a:pt x="528" y="149"/>
                    </a:lnTo>
                    <a:lnTo>
                      <a:pt x="531" y="149"/>
                    </a:lnTo>
                    <a:lnTo>
                      <a:pt x="528" y="149"/>
                    </a:lnTo>
                    <a:lnTo>
                      <a:pt x="519" y="153"/>
                    </a:lnTo>
                    <a:lnTo>
                      <a:pt x="517" y="149"/>
                    </a:lnTo>
                    <a:lnTo>
                      <a:pt x="517" y="149"/>
                    </a:lnTo>
                    <a:lnTo>
                      <a:pt x="514" y="149"/>
                    </a:lnTo>
                    <a:lnTo>
                      <a:pt x="514" y="149"/>
                    </a:lnTo>
                    <a:lnTo>
                      <a:pt x="514" y="149"/>
                    </a:lnTo>
                    <a:lnTo>
                      <a:pt x="514" y="149"/>
                    </a:lnTo>
                    <a:close/>
                    <a:moveTo>
                      <a:pt x="498" y="149"/>
                    </a:moveTo>
                    <a:lnTo>
                      <a:pt x="500" y="147"/>
                    </a:lnTo>
                    <a:lnTo>
                      <a:pt x="502" y="147"/>
                    </a:lnTo>
                    <a:lnTo>
                      <a:pt x="504" y="146"/>
                    </a:lnTo>
                    <a:lnTo>
                      <a:pt x="505" y="147"/>
                    </a:lnTo>
                    <a:lnTo>
                      <a:pt x="509" y="149"/>
                    </a:lnTo>
                    <a:lnTo>
                      <a:pt x="511" y="147"/>
                    </a:lnTo>
                    <a:lnTo>
                      <a:pt x="514" y="147"/>
                    </a:lnTo>
                    <a:lnTo>
                      <a:pt x="514" y="149"/>
                    </a:lnTo>
                    <a:lnTo>
                      <a:pt x="511" y="149"/>
                    </a:lnTo>
                    <a:lnTo>
                      <a:pt x="509" y="153"/>
                    </a:lnTo>
                    <a:lnTo>
                      <a:pt x="505" y="149"/>
                    </a:lnTo>
                    <a:lnTo>
                      <a:pt x="502" y="153"/>
                    </a:lnTo>
                    <a:lnTo>
                      <a:pt x="498" y="153"/>
                    </a:lnTo>
                    <a:lnTo>
                      <a:pt x="497" y="149"/>
                    </a:lnTo>
                    <a:lnTo>
                      <a:pt x="498" y="149"/>
                    </a:lnTo>
                    <a:lnTo>
                      <a:pt x="498" y="149"/>
                    </a:lnTo>
                    <a:lnTo>
                      <a:pt x="498" y="149"/>
                    </a:lnTo>
                    <a:lnTo>
                      <a:pt x="498" y="149"/>
                    </a:lnTo>
                    <a:close/>
                    <a:moveTo>
                      <a:pt x="467" y="212"/>
                    </a:moveTo>
                    <a:lnTo>
                      <a:pt x="471" y="207"/>
                    </a:lnTo>
                    <a:lnTo>
                      <a:pt x="472" y="200"/>
                    </a:lnTo>
                    <a:lnTo>
                      <a:pt x="472" y="194"/>
                    </a:lnTo>
                    <a:lnTo>
                      <a:pt x="474" y="194"/>
                    </a:lnTo>
                    <a:lnTo>
                      <a:pt x="476" y="194"/>
                    </a:lnTo>
                    <a:lnTo>
                      <a:pt x="476" y="198"/>
                    </a:lnTo>
                    <a:lnTo>
                      <a:pt x="478" y="198"/>
                    </a:lnTo>
                    <a:lnTo>
                      <a:pt x="478" y="200"/>
                    </a:lnTo>
                    <a:lnTo>
                      <a:pt x="476" y="198"/>
                    </a:lnTo>
                    <a:lnTo>
                      <a:pt x="476" y="200"/>
                    </a:lnTo>
                    <a:lnTo>
                      <a:pt x="474" y="201"/>
                    </a:lnTo>
                    <a:lnTo>
                      <a:pt x="472" y="203"/>
                    </a:lnTo>
                    <a:lnTo>
                      <a:pt x="474" y="207"/>
                    </a:lnTo>
                    <a:lnTo>
                      <a:pt x="476" y="207"/>
                    </a:lnTo>
                    <a:lnTo>
                      <a:pt x="478" y="208"/>
                    </a:lnTo>
                    <a:lnTo>
                      <a:pt x="476" y="210"/>
                    </a:lnTo>
                    <a:lnTo>
                      <a:pt x="474" y="210"/>
                    </a:lnTo>
                    <a:lnTo>
                      <a:pt x="472" y="214"/>
                    </a:lnTo>
                    <a:lnTo>
                      <a:pt x="469" y="215"/>
                    </a:lnTo>
                    <a:lnTo>
                      <a:pt x="467" y="214"/>
                    </a:lnTo>
                    <a:lnTo>
                      <a:pt x="467" y="212"/>
                    </a:lnTo>
                    <a:lnTo>
                      <a:pt x="467" y="212"/>
                    </a:lnTo>
                    <a:lnTo>
                      <a:pt x="467" y="212"/>
                    </a:lnTo>
                    <a:lnTo>
                      <a:pt x="467" y="212"/>
                    </a:lnTo>
                    <a:close/>
                    <a:moveTo>
                      <a:pt x="460" y="208"/>
                    </a:moveTo>
                    <a:lnTo>
                      <a:pt x="460" y="208"/>
                    </a:lnTo>
                    <a:lnTo>
                      <a:pt x="460" y="208"/>
                    </a:lnTo>
                    <a:lnTo>
                      <a:pt x="460" y="210"/>
                    </a:lnTo>
                    <a:lnTo>
                      <a:pt x="464" y="210"/>
                    </a:lnTo>
                    <a:lnTo>
                      <a:pt x="464" y="208"/>
                    </a:lnTo>
                    <a:lnTo>
                      <a:pt x="465" y="208"/>
                    </a:lnTo>
                    <a:lnTo>
                      <a:pt x="465" y="205"/>
                    </a:lnTo>
                    <a:lnTo>
                      <a:pt x="469" y="203"/>
                    </a:lnTo>
                    <a:lnTo>
                      <a:pt x="469" y="201"/>
                    </a:lnTo>
                    <a:lnTo>
                      <a:pt x="467" y="198"/>
                    </a:lnTo>
                    <a:lnTo>
                      <a:pt x="464" y="200"/>
                    </a:lnTo>
                    <a:lnTo>
                      <a:pt x="464" y="201"/>
                    </a:lnTo>
                    <a:lnTo>
                      <a:pt x="464" y="203"/>
                    </a:lnTo>
                    <a:lnTo>
                      <a:pt x="460" y="208"/>
                    </a:lnTo>
                    <a:lnTo>
                      <a:pt x="460" y="208"/>
                    </a:lnTo>
                    <a:lnTo>
                      <a:pt x="460" y="208"/>
                    </a:lnTo>
                    <a:lnTo>
                      <a:pt x="460" y="208"/>
                    </a:lnTo>
                    <a:close/>
                    <a:moveTo>
                      <a:pt x="453" y="205"/>
                    </a:moveTo>
                    <a:lnTo>
                      <a:pt x="453" y="207"/>
                    </a:lnTo>
                    <a:lnTo>
                      <a:pt x="451" y="208"/>
                    </a:lnTo>
                    <a:lnTo>
                      <a:pt x="453" y="212"/>
                    </a:lnTo>
                    <a:lnTo>
                      <a:pt x="455" y="214"/>
                    </a:lnTo>
                    <a:lnTo>
                      <a:pt x="455" y="212"/>
                    </a:lnTo>
                    <a:lnTo>
                      <a:pt x="455" y="208"/>
                    </a:lnTo>
                    <a:lnTo>
                      <a:pt x="455" y="205"/>
                    </a:lnTo>
                    <a:lnTo>
                      <a:pt x="455" y="205"/>
                    </a:lnTo>
                    <a:lnTo>
                      <a:pt x="453" y="205"/>
                    </a:lnTo>
                    <a:lnTo>
                      <a:pt x="453" y="205"/>
                    </a:lnTo>
                    <a:lnTo>
                      <a:pt x="453" y="205"/>
                    </a:lnTo>
                    <a:lnTo>
                      <a:pt x="453" y="205"/>
                    </a:lnTo>
                    <a:close/>
                    <a:moveTo>
                      <a:pt x="478" y="149"/>
                    </a:moveTo>
                    <a:lnTo>
                      <a:pt x="474" y="149"/>
                    </a:lnTo>
                    <a:lnTo>
                      <a:pt x="478" y="153"/>
                    </a:lnTo>
                    <a:lnTo>
                      <a:pt x="478" y="153"/>
                    </a:lnTo>
                    <a:lnTo>
                      <a:pt x="478" y="149"/>
                    </a:lnTo>
                    <a:lnTo>
                      <a:pt x="478" y="149"/>
                    </a:lnTo>
                    <a:lnTo>
                      <a:pt x="478" y="149"/>
                    </a:lnTo>
                    <a:lnTo>
                      <a:pt x="478" y="149"/>
                    </a:lnTo>
                    <a:close/>
                    <a:moveTo>
                      <a:pt x="481" y="147"/>
                    </a:moveTo>
                    <a:lnTo>
                      <a:pt x="479" y="149"/>
                    </a:lnTo>
                    <a:lnTo>
                      <a:pt x="483" y="149"/>
                    </a:lnTo>
                    <a:lnTo>
                      <a:pt x="481" y="147"/>
                    </a:lnTo>
                    <a:lnTo>
                      <a:pt x="481" y="147"/>
                    </a:lnTo>
                    <a:lnTo>
                      <a:pt x="481" y="147"/>
                    </a:lnTo>
                    <a:lnTo>
                      <a:pt x="481" y="147"/>
                    </a:lnTo>
                    <a:close/>
                    <a:moveTo>
                      <a:pt x="486" y="144"/>
                    </a:moveTo>
                    <a:lnTo>
                      <a:pt x="483" y="146"/>
                    </a:lnTo>
                    <a:lnTo>
                      <a:pt x="486" y="147"/>
                    </a:lnTo>
                    <a:lnTo>
                      <a:pt x="486" y="144"/>
                    </a:lnTo>
                    <a:lnTo>
                      <a:pt x="486" y="144"/>
                    </a:lnTo>
                    <a:lnTo>
                      <a:pt x="486" y="144"/>
                    </a:lnTo>
                    <a:lnTo>
                      <a:pt x="486" y="144"/>
                    </a:lnTo>
                    <a:close/>
                    <a:moveTo>
                      <a:pt x="471" y="140"/>
                    </a:moveTo>
                    <a:lnTo>
                      <a:pt x="476" y="139"/>
                    </a:lnTo>
                    <a:lnTo>
                      <a:pt x="479" y="139"/>
                    </a:lnTo>
                    <a:lnTo>
                      <a:pt x="481" y="140"/>
                    </a:lnTo>
                    <a:lnTo>
                      <a:pt x="479" y="142"/>
                    </a:lnTo>
                    <a:lnTo>
                      <a:pt x="483" y="140"/>
                    </a:lnTo>
                    <a:lnTo>
                      <a:pt x="483" y="139"/>
                    </a:lnTo>
                    <a:lnTo>
                      <a:pt x="486" y="140"/>
                    </a:lnTo>
                    <a:lnTo>
                      <a:pt x="483" y="144"/>
                    </a:lnTo>
                    <a:lnTo>
                      <a:pt x="483" y="144"/>
                    </a:lnTo>
                    <a:lnTo>
                      <a:pt x="481" y="144"/>
                    </a:lnTo>
                    <a:lnTo>
                      <a:pt x="479" y="146"/>
                    </a:lnTo>
                    <a:lnTo>
                      <a:pt x="476" y="144"/>
                    </a:lnTo>
                    <a:lnTo>
                      <a:pt x="474" y="146"/>
                    </a:lnTo>
                    <a:lnTo>
                      <a:pt x="471" y="144"/>
                    </a:lnTo>
                    <a:lnTo>
                      <a:pt x="471" y="140"/>
                    </a:lnTo>
                    <a:lnTo>
                      <a:pt x="471" y="140"/>
                    </a:lnTo>
                    <a:lnTo>
                      <a:pt x="471" y="140"/>
                    </a:lnTo>
                    <a:lnTo>
                      <a:pt x="471" y="140"/>
                    </a:lnTo>
                    <a:close/>
                    <a:moveTo>
                      <a:pt x="453" y="123"/>
                    </a:moveTo>
                    <a:lnTo>
                      <a:pt x="455" y="123"/>
                    </a:lnTo>
                    <a:lnTo>
                      <a:pt x="455" y="123"/>
                    </a:lnTo>
                    <a:lnTo>
                      <a:pt x="455" y="123"/>
                    </a:lnTo>
                    <a:lnTo>
                      <a:pt x="453" y="123"/>
                    </a:lnTo>
                    <a:lnTo>
                      <a:pt x="453" y="123"/>
                    </a:lnTo>
                    <a:lnTo>
                      <a:pt x="453" y="123"/>
                    </a:lnTo>
                    <a:lnTo>
                      <a:pt x="453" y="123"/>
                    </a:lnTo>
                    <a:close/>
                    <a:moveTo>
                      <a:pt x="451" y="123"/>
                    </a:moveTo>
                    <a:lnTo>
                      <a:pt x="453" y="123"/>
                    </a:lnTo>
                    <a:lnTo>
                      <a:pt x="455" y="127"/>
                    </a:lnTo>
                    <a:lnTo>
                      <a:pt x="453" y="127"/>
                    </a:lnTo>
                    <a:lnTo>
                      <a:pt x="451" y="123"/>
                    </a:lnTo>
                    <a:lnTo>
                      <a:pt x="451" y="123"/>
                    </a:lnTo>
                    <a:lnTo>
                      <a:pt x="451" y="123"/>
                    </a:lnTo>
                    <a:lnTo>
                      <a:pt x="451" y="123"/>
                    </a:lnTo>
                    <a:close/>
                    <a:moveTo>
                      <a:pt x="431" y="109"/>
                    </a:moveTo>
                    <a:lnTo>
                      <a:pt x="432" y="107"/>
                    </a:lnTo>
                    <a:lnTo>
                      <a:pt x="438" y="109"/>
                    </a:lnTo>
                    <a:lnTo>
                      <a:pt x="443" y="113"/>
                    </a:lnTo>
                    <a:lnTo>
                      <a:pt x="450" y="107"/>
                    </a:lnTo>
                    <a:lnTo>
                      <a:pt x="455" y="107"/>
                    </a:lnTo>
                    <a:lnTo>
                      <a:pt x="455" y="109"/>
                    </a:lnTo>
                    <a:lnTo>
                      <a:pt x="460" y="109"/>
                    </a:lnTo>
                    <a:lnTo>
                      <a:pt x="460" y="109"/>
                    </a:lnTo>
                    <a:lnTo>
                      <a:pt x="467" y="109"/>
                    </a:lnTo>
                    <a:lnTo>
                      <a:pt x="472" y="109"/>
                    </a:lnTo>
                    <a:lnTo>
                      <a:pt x="472" y="107"/>
                    </a:lnTo>
                    <a:lnTo>
                      <a:pt x="478" y="107"/>
                    </a:lnTo>
                    <a:lnTo>
                      <a:pt x="479" y="109"/>
                    </a:lnTo>
                    <a:lnTo>
                      <a:pt x="481" y="113"/>
                    </a:lnTo>
                    <a:lnTo>
                      <a:pt x="483" y="113"/>
                    </a:lnTo>
                    <a:lnTo>
                      <a:pt x="497" y="109"/>
                    </a:lnTo>
                    <a:lnTo>
                      <a:pt x="502" y="107"/>
                    </a:lnTo>
                    <a:lnTo>
                      <a:pt x="504" y="104"/>
                    </a:lnTo>
                    <a:lnTo>
                      <a:pt x="505" y="104"/>
                    </a:lnTo>
                    <a:lnTo>
                      <a:pt x="509" y="100"/>
                    </a:lnTo>
                    <a:lnTo>
                      <a:pt x="509" y="100"/>
                    </a:lnTo>
                    <a:lnTo>
                      <a:pt x="511" y="97"/>
                    </a:lnTo>
                    <a:lnTo>
                      <a:pt x="514" y="94"/>
                    </a:lnTo>
                    <a:lnTo>
                      <a:pt x="514" y="94"/>
                    </a:lnTo>
                    <a:lnTo>
                      <a:pt x="514" y="92"/>
                    </a:lnTo>
                    <a:lnTo>
                      <a:pt x="511" y="90"/>
                    </a:lnTo>
                    <a:lnTo>
                      <a:pt x="505" y="90"/>
                    </a:lnTo>
                    <a:lnTo>
                      <a:pt x="504" y="90"/>
                    </a:lnTo>
                    <a:lnTo>
                      <a:pt x="504" y="92"/>
                    </a:lnTo>
                    <a:lnTo>
                      <a:pt x="500" y="95"/>
                    </a:lnTo>
                    <a:lnTo>
                      <a:pt x="500" y="97"/>
                    </a:lnTo>
                    <a:lnTo>
                      <a:pt x="497" y="99"/>
                    </a:lnTo>
                    <a:lnTo>
                      <a:pt x="495" y="99"/>
                    </a:lnTo>
                    <a:lnTo>
                      <a:pt x="491" y="100"/>
                    </a:lnTo>
                    <a:lnTo>
                      <a:pt x="488" y="104"/>
                    </a:lnTo>
                    <a:lnTo>
                      <a:pt x="481" y="100"/>
                    </a:lnTo>
                    <a:lnTo>
                      <a:pt x="474" y="100"/>
                    </a:lnTo>
                    <a:lnTo>
                      <a:pt x="472" y="100"/>
                    </a:lnTo>
                    <a:lnTo>
                      <a:pt x="471" y="104"/>
                    </a:lnTo>
                    <a:lnTo>
                      <a:pt x="467" y="100"/>
                    </a:lnTo>
                    <a:lnTo>
                      <a:pt x="464" y="100"/>
                    </a:lnTo>
                    <a:lnTo>
                      <a:pt x="460" y="100"/>
                    </a:lnTo>
                    <a:lnTo>
                      <a:pt x="460" y="99"/>
                    </a:lnTo>
                    <a:lnTo>
                      <a:pt x="455" y="99"/>
                    </a:lnTo>
                    <a:lnTo>
                      <a:pt x="451" y="100"/>
                    </a:lnTo>
                    <a:lnTo>
                      <a:pt x="450" y="99"/>
                    </a:lnTo>
                    <a:lnTo>
                      <a:pt x="446" y="95"/>
                    </a:lnTo>
                    <a:lnTo>
                      <a:pt x="441" y="94"/>
                    </a:lnTo>
                    <a:lnTo>
                      <a:pt x="438" y="94"/>
                    </a:lnTo>
                    <a:lnTo>
                      <a:pt x="438" y="99"/>
                    </a:lnTo>
                    <a:lnTo>
                      <a:pt x="436" y="100"/>
                    </a:lnTo>
                    <a:lnTo>
                      <a:pt x="432" y="104"/>
                    </a:lnTo>
                    <a:lnTo>
                      <a:pt x="432" y="104"/>
                    </a:lnTo>
                    <a:lnTo>
                      <a:pt x="427" y="104"/>
                    </a:lnTo>
                    <a:lnTo>
                      <a:pt x="424" y="104"/>
                    </a:lnTo>
                    <a:lnTo>
                      <a:pt x="422" y="107"/>
                    </a:lnTo>
                    <a:lnTo>
                      <a:pt x="422" y="107"/>
                    </a:lnTo>
                    <a:lnTo>
                      <a:pt x="417" y="113"/>
                    </a:lnTo>
                    <a:lnTo>
                      <a:pt x="417" y="116"/>
                    </a:lnTo>
                    <a:lnTo>
                      <a:pt x="418" y="120"/>
                    </a:lnTo>
                    <a:lnTo>
                      <a:pt x="418" y="123"/>
                    </a:lnTo>
                    <a:lnTo>
                      <a:pt x="417" y="127"/>
                    </a:lnTo>
                    <a:lnTo>
                      <a:pt x="418" y="130"/>
                    </a:lnTo>
                    <a:lnTo>
                      <a:pt x="420" y="134"/>
                    </a:lnTo>
                    <a:lnTo>
                      <a:pt x="418" y="132"/>
                    </a:lnTo>
                    <a:lnTo>
                      <a:pt x="417" y="130"/>
                    </a:lnTo>
                    <a:lnTo>
                      <a:pt x="415" y="130"/>
                    </a:lnTo>
                    <a:lnTo>
                      <a:pt x="413" y="132"/>
                    </a:lnTo>
                    <a:lnTo>
                      <a:pt x="410" y="134"/>
                    </a:lnTo>
                    <a:lnTo>
                      <a:pt x="410" y="137"/>
                    </a:lnTo>
                    <a:lnTo>
                      <a:pt x="410" y="140"/>
                    </a:lnTo>
                    <a:lnTo>
                      <a:pt x="410" y="144"/>
                    </a:lnTo>
                    <a:lnTo>
                      <a:pt x="410" y="149"/>
                    </a:lnTo>
                    <a:lnTo>
                      <a:pt x="410" y="153"/>
                    </a:lnTo>
                    <a:lnTo>
                      <a:pt x="410" y="154"/>
                    </a:lnTo>
                    <a:lnTo>
                      <a:pt x="405" y="156"/>
                    </a:lnTo>
                    <a:lnTo>
                      <a:pt x="405" y="160"/>
                    </a:lnTo>
                    <a:lnTo>
                      <a:pt x="401" y="163"/>
                    </a:lnTo>
                    <a:lnTo>
                      <a:pt x="401" y="168"/>
                    </a:lnTo>
                    <a:lnTo>
                      <a:pt x="401" y="170"/>
                    </a:lnTo>
                    <a:lnTo>
                      <a:pt x="401" y="172"/>
                    </a:lnTo>
                    <a:lnTo>
                      <a:pt x="401" y="177"/>
                    </a:lnTo>
                    <a:lnTo>
                      <a:pt x="405" y="179"/>
                    </a:lnTo>
                    <a:lnTo>
                      <a:pt x="405" y="179"/>
                    </a:lnTo>
                    <a:lnTo>
                      <a:pt x="408" y="179"/>
                    </a:lnTo>
                    <a:lnTo>
                      <a:pt x="410" y="177"/>
                    </a:lnTo>
                    <a:lnTo>
                      <a:pt x="410" y="179"/>
                    </a:lnTo>
                    <a:lnTo>
                      <a:pt x="413" y="182"/>
                    </a:lnTo>
                    <a:lnTo>
                      <a:pt x="415" y="191"/>
                    </a:lnTo>
                    <a:lnTo>
                      <a:pt x="413" y="193"/>
                    </a:lnTo>
                    <a:lnTo>
                      <a:pt x="413" y="198"/>
                    </a:lnTo>
                    <a:lnTo>
                      <a:pt x="410" y="200"/>
                    </a:lnTo>
                    <a:lnTo>
                      <a:pt x="410" y="208"/>
                    </a:lnTo>
                    <a:lnTo>
                      <a:pt x="410" y="214"/>
                    </a:lnTo>
                    <a:lnTo>
                      <a:pt x="413" y="214"/>
                    </a:lnTo>
                    <a:lnTo>
                      <a:pt x="415" y="215"/>
                    </a:lnTo>
                    <a:lnTo>
                      <a:pt x="418" y="215"/>
                    </a:lnTo>
                    <a:lnTo>
                      <a:pt x="420" y="214"/>
                    </a:lnTo>
                    <a:lnTo>
                      <a:pt x="424" y="214"/>
                    </a:lnTo>
                    <a:lnTo>
                      <a:pt x="427" y="214"/>
                    </a:lnTo>
                    <a:lnTo>
                      <a:pt x="429" y="215"/>
                    </a:lnTo>
                    <a:lnTo>
                      <a:pt x="429" y="212"/>
                    </a:lnTo>
                    <a:lnTo>
                      <a:pt x="429" y="208"/>
                    </a:lnTo>
                    <a:lnTo>
                      <a:pt x="427" y="207"/>
                    </a:lnTo>
                    <a:lnTo>
                      <a:pt x="425" y="203"/>
                    </a:lnTo>
                    <a:lnTo>
                      <a:pt x="427" y="200"/>
                    </a:lnTo>
                    <a:lnTo>
                      <a:pt x="429" y="194"/>
                    </a:lnTo>
                    <a:lnTo>
                      <a:pt x="429" y="189"/>
                    </a:lnTo>
                    <a:lnTo>
                      <a:pt x="427" y="187"/>
                    </a:lnTo>
                    <a:lnTo>
                      <a:pt x="431" y="182"/>
                    </a:lnTo>
                    <a:lnTo>
                      <a:pt x="431" y="177"/>
                    </a:lnTo>
                    <a:lnTo>
                      <a:pt x="431" y="172"/>
                    </a:lnTo>
                    <a:lnTo>
                      <a:pt x="427" y="172"/>
                    </a:lnTo>
                    <a:lnTo>
                      <a:pt x="427" y="170"/>
                    </a:lnTo>
                    <a:lnTo>
                      <a:pt x="432" y="167"/>
                    </a:lnTo>
                    <a:lnTo>
                      <a:pt x="432" y="165"/>
                    </a:lnTo>
                    <a:lnTo>
                      <a:pt x="436" y="165"/>
                    </a:lnTo>
                    <a:lnTo>
                      <a:pt x="439" y="165"/>
                    </a:lnTo>
                    <a:lnTo>
                      <a:pt x="439" y="167"/>
                    </a:lnTo>
                    <a:lnTo>
                      <a:pt x="441" y="170"/>
                    </a:lnTo>
                    <a:lnTo>
                      <a:pt x="441" y="172"/>
                    </a:lnTo>
                    <a:lnTo>
                      <a:pt x="438" y="175"/>
                    </a:lnTo>
                    <a:lnTo>
                      <a:pt x="436" y="179"/>
                    </a:lnTo>
                    <a:lnTo>
                      <a:pt x="439" y="182"/>
                    </a:lnTo>
                    <a:lnTo>
                      <a:pt x="441" y="182"/>
                    </a:lnTo>
                    <a:lnTo>
                      <a:pt x="443" y="186"/>
                    </a:lnTo>
                    <a:lnTo>
                      <a:pt x="448" y="187"/>
                    </a:lnTo>
                    <a:lnTo>
                      <a:pt x="448" y="191"/>
                    </a:lnTo>
                    <a:lnTo>
                      <a:pt x="446" y="191"/>
                    </a:lnTo>
                    <a:lnTo>
                      <a:pt x="446" y="198"/>
                    </a:lnTo>
                    <a:lnTo>
                      <a:pt x="448" y="200"/>
                    </a:lnTo>
                    <a:lnTo>
                      <a:pt x="450" y="201"/>
                    </a:lnTo>
                    <a:lnTo>
                      <a:pt x="451" y="200"/>
                    </a:lnTo>
                    <a:lnTo>
                      <a:pt x="455" y="201"/>
                    </a:lnTo>
                    <a:lnTo>
                      <a:pt x="458" y="201"/>
                    </a:lnTo>
                    <a:lnTo>
                      <a:pt x="458" y="200"/>
                    </a:lnTo>
                    <a:lnTo>
                      <a:pt x="455" y="198"/>
                    </a:lnTo>
                    <a:lnTo>
                      <a:pt x="460" y="194"/>
                    </a:lnTo>
                    <a:lnTo>
                      <a:pt x="464" y="194"/>
                    </a:lnTo>
                    <a:lnTo>
                      <a:pt x="467" y="193"/>
                    </a:lnTo>
                    <a:lnTo>
                      <a:pt x="472" y="193"/>
                    </a:lnTo>
                    <a:lnTo>
                      <a:pt x="474" y="191"/>
                    </a:lnTo>
                    <a:lnTo>
                      <a:pt x="476" y="193"/>
                    </a:lnTo>
                    <a:lnTo>
                      <a:pt x="478" y="193"/>
                    </a:lnTo>
                    <a:lnTo>
                      <a:pt x="479" y="189"/>
                    </a:lnTo>
                    <a:lnTo>
                      <a:pt x="479" y="187"/>
                    </a:lnTo>
                    <a:lnTo>
                      <a:pt x="474" y="187"/>
                    </a:lnTo>
                    <a:lnTo>
                      <a:pt x="472" y="187"/>
                    </a:lnTo>
                    <a:lnTo>
                      <a:pt x="471" y="187"/>
                    </a:lnTo>
                    <a:lnTo>
                      <a:pt x="467" y="187"/>
                    </a:lnTo>
                    <a:lnTo>
                      <a:pt x="467" y="186"/>
                    </a:lnTo>
                    <a:lnTo>
                      <a:pt x="465" y="186"/>
                    </a:lnTo>
                    <a:lnTo>
                      <a:pt x="465" y="184"/>
                    </a:lnTo>
                    <a:lnTo>
                      <a:pt x="464" y="182"/>
                    </a:lnTo>
                    <a:lnTo>
                      <a:pt x="464" y="184"/>
                    </a:lnTo>
                    <a:lnTo>
                      <a:pt x="464" y="182"/>
                    </a:lnTo>
                    <a:lnTo>
                      <a:pt x="460" y="180"/>
                    </a:lnTo>
                    <a:lnTo>
                      <a:pt x="460" y="179"/>
                    </a:lnTo>
                    <a:lnTo>
                      <a:pt x="460" y="177"/>
                    </a:lnTo>
                    <a:lnTo>
                      <a:pt x="464" y="175"/>
                    </a:lnTo>
                    <a:lnTo>
                      <a:pt x="464" y="175"/>
                    </a:lnTo>
                    <a:lnTo>
                      <a:pt x="464" y="175"/>
                    </a:lnTo>
                    <a:lnTo>
                      <a:pt x="464" y="175"/>
                    </a:lnTo>
                    <a:lnTo>
                      <a:pt x="464" y="172"/>
                    </a:lnTo>
                    <a:lnTo>
                      <a:pt x="464" y="172"/>
                    </a:lnTo>
                    <a:lnTo>
                      <a:pt x="460" y="170"/>
                    </a:lnTo>
                    <a:lnTo>
                      <a:pt x="460" y="168"/>
                    </a:lnTo>
                    <a:lnTo>
                      <a:pt x="460" y="167"/>
                    </a:lnTo>
                    <a:lnTo>
                      <a:pt x="458" y="165"/>
                    </a:lnTo>
                    <a:lnTo>
                      <a:pt x="455" y="165"/>
                    </a:lnTo>
                    <a:lnTo>
                      <a:pt x="455" y="161"/>
                    </a:lnTo>
                    <a:lnTo>
                      <a:pt x="451" y="156"/>
                    </a:lnTo>
                    <a:lnTo>
                      <a:pt x="448" y="153"/>
                    </a:lnTo>
                    <a:lnTo>
                      <a:pt x="446" y="153"/>
                    </a:lnTo>
                    <a:lnTo>
                      <a:pt x="446" y="149"/>
                    </a:lnTo>
                    <a:lnTo>
                      <a:pt x="448" y="149"/>
                    </a:lnTo>
                    <a:lnTo>
                      <a:pt x="448" y="153"/>
                    </a:lnTo>
                    <a:lnTo>
                      <a:pt x="451" y="153"/>
                    </a:lnTo>
                    <a:lnTo>
                      <a:pt x="455" y="149"/>
                    </a:lnTo>
                    <a:lnTo>
                      <a:pt x="455" y="147"/>
                    </a:lnTo>
                    <a:lnTo>
                      <a:pt x="464" y="146"/>
                    </a:lnTo>
                    <a:lnTo>
                      <a:pt x="467" y="140"/>
                    </a:lnTo>
                    <a:lnTo>
                      <a:pt x="469" y="137"/>
                    </a:lnTo>
                    <a:lnTo>
                      <a:pt x="472" y="135"/>
                    </a:lnTo>
                    <a:lnTo>
                      <a:pt x="472" y="134"/>
                    </a:lnTo>
                    <a:lnTo>
                      <a:pt x="476" y="132"/>
                    </a:lnTo>
                    <a:lnTo>
                      <a:pt x="479" y="134"/>
                    </a:lnTo>
                    <a:lnTo>
                      <a:pt x="483" y="134"/>
                    </a:lnTo>
                    <a:lnTo>
                      <a:pt x="483" y="130"/>
                    </a:lnTo>
                    <a:lnTo>
                      <a:pt x="483" y="127"/>
                    </a:lnTo>
                    <a:lnTo>
                      <a:pt x="481" y="127"/>
                    </a:lnTo>
                    <a:lnTo>
                      <a:pt x="474" y="127"/>
                    </a:lnTo>
                    <a:lnTo>
                      <a:pt x="471" y="130"/>
                    </a:lnTo>
                    <a:lnTo>
                      <a:pt x="464" y="130"/>
                    </a:lnTo>
                    <a:lnTo>
                      <a:pt x="464" y="130"/>
                    </a:lnTo>
                    <a:lnTo>
                      <a:pt x="460" y="134"/>
                    </a:lnTo>
                    <a:lnTo>
                      <a:pt x="455" y="132"/>
                    </a:lnTo>
                    <a:lnTo>
                      <a:pt x="455" y="134"/>
                    </a:lnTo>
                    <a:lnTo>
                      <a:pt x="451" y="132"/>
                    </a:lnTo>
                    <a:lnTo>
                      <a:pt x="448" y="130"/>
                    </a:lnTo>
                    <a:lnTo>
                      <a:pt x="444" y="135"/>
                    </a:lnTo>
                    <a:lnTo>
                      <a:pt x="441" y="140"/>
                    </a:lnTo>
                    <a:lnTo>
                      <a:pt x="438" y="142"/>
                    </a:lnTo>
                    <a:lnTo>
                      <a:pt x="436" y="142"/>
                    </a:lnTo>
                    <a:lnTo>
                      <a:pt x="436" y="140"/>
                    </a:lnTo>
                    <a:lnTo>
                      <a:pt x="431" y="135"/>
                    </a:lnTo>
                    <a:lnTo>
                      <a:pt x="425" y="132"/>
                    </a:lnTo>
                    <a:lnTo>
                      <a:pt x="424" y="127"/>
                    </a:lnTo>
                    <a:lnTo>
                      <a:pt x="424" y="120"/>
                    </a:lnTo>
                    <a:lnTo>
                      <a:pt x="427" y="113"/>
                    </a:lnTo>
                    <a:lnTo>
                      <a:pt x="431" y="109"/>
                    </a:lnTo>
                    <a:lnTo>
                      <a:pt x="431" y="109"/>
                    </a:lnTo>
                    <a:lnTo>
                      <a:pt x="431" y="109"/>
                    </a:lnTo>
                    <a:lnTo>
                      <a:pt x="431" y="109"/>
                    </a:lnTo>
                    <a:close/>
                    <a:moveTo>
                      <a:pt x="432" y="0"/>
                    </a:moveTo>
                    <a:lnTo>
                      <a:pt x="431" y="3"/>
                    </a:lnTo>
                    <a:lnTo>
                      <a:pt x="432" y="3"/>
                    </a:lnTo>
                    <a:lnTo>
                      <a:pt x="432" y="1"/>
                    </a:lnTo>
                    <a:lnTo>
                      <a:pt x="432" y="0"/>
                    </a:lnTo>
                    <a:lnTo>
                      <a:pt x="432" y="0"/>
                    </a:lnTo>
                    <a:lnTo>
                      <a:pt x="432" y="0"/>
                    </a:lnTo>
                    <a:lnTo>
                      <a:pt x="432" y="0"/>
                    </a:lnTo>
                    <a:close/>
                    <a:moveTo>
                      <a:pt x="436" y="10"/>
                    </a:moveTo>
                    <a:lnTo>
                      <a:pt x="439" y="10"/>
                    </a:lnTo>
                    <a:lnTo>
                      <a:pt x="441" y="10"/>
                    </a:lnTo>
                    <a:lnTo>
                      <a:pt x="443" y="10"/>
                    </a:lnTo>
                    <a:lnTo>
                      <a:pt x="444" y="10"/>
                    </a:lnTo>
                    <a:lnTo>
                      <a:pt x="444" y="10"/>
                    </a:lnTo>
                    <a:lnTo>
                      <a:pt x="441" y="8"/>
                    </a:lnTo>
                    <a:lnTo>
                      <a:pt x="436" y="10"/>
                    </a:lnTo>
                    <a:lnTo>
                      <a:pt x="436" y="10"/>
                    </a:lnTo>
                    <a:lnTo>
                      <a:pt x="436" y="10"/>
                    </a:lnTo>
                    <a:lnTo>
                      <a:pt x="436" y="10"/>
                    </a:lnTo>
                    <a:lnTo>
                      <a:pt x="436" y="10"/>
                    </a:lnTo>
                    <a:lnTo>
                      <a:pt x="436" y="10"/>
                    </a:lnTo>
                    <a:close/>
                    <a:moveTo>
                      <a:pt x="410" y="29"/>
                    </a:moveTo>
                    <a:lnTo>
                      <a:pt x="410" y="31"/>
                    </a:lnTo>
                    <a:lnTo>
                      <a:pt x="413" y="33"/>
                    </a:lnTo>
                    <a:lnTo>
                      <a:pt x="413" y="33"/>
                    </a:lnTo>
                    <a:lnTo>
                      <a:pt x="410" y="29"/>
                    </a:lnTo>
                    <a:lnTo>
                      <a:pt x="410" y="29"/>
                    </a:lnTo>
                    <a:lnTo>
                      <a:pt x="410" y="29"/>
                    </a:lnTo>
                    <a:lnTo>
                      <a:pt x="410" y="29"/>
                    </a:lnTo>
                    <a:close/>
                    <a:moveTo>
                      <a:pt x="417" y="26"/>
                    </a:moveTo>
                    <a:lnTo>
                      <a:pt x="422" y="22"/>
                    </a:lnTo>
                    <a:lnTo>
                      <a:pt x="425" y="22"/>
                    </a:lnTo>
                    <a:lnTo>
                      <a:pt x="425" y="22"/>
                    </a:lnTo>
                    <a:lnTo>
                      <a:pt x="422" y="26"/>
                    </a:lnTo>
                    <a:lnTo>
                      <a:pt x="418" y="26"/>
                    </a:lnTo>
                    <a:lnTo>
                      <a:pt x="417" y="26"/>
                    </a:lnTo>
                    <a:lnTo>
                      <a:pt x="417" y="26"/>
                    </a:lnTo>
                    <a:lnTo>
                      <a:pt x="417" y="26"/>
                    </a:lnTo>
                    <a:lnTo>
                      <a:pt x="417" y="26"/>
                    </a:lnTo>
                    <a:close/>
                    <a:moveTo>
                      <a:pt x="382" y="45"/>
                    </a:moveTo>
                    <a:lnTo>
                      <a:pt x="382" y="45"/>
                    </a:lnTo>
                    <a:lnTo>
                      <a:pt x="382" y="45"/>
                    </a:lnTo>
                    <a:lnTo>
                      <a:pt x="382" y="45"/>
                    </a:lnTo>
                    <a:lnTo>
                      <a:pt x="382" y="45"/>
                    </a:lnTo>
                    <a:lnTo>
                      <a:pt x="382" y="45"/>
                    </a:lnTo>
                    <a:lnTo>
                      <a:pt x="382" y="45"/>
                    </a:lnTo>
                    <a:close/>
                    <a:moveTo>
                      <a:pt x="382" y="41"/>
                    </a:moveTo>
                    <a:lnTo>
                      <a:pt x="382" y="45"/>
                    </a:lnTo>
                    <a:lnTo>
                      <a:pt x="382" y="45"/>
                    </a:lnTo>
                    <a:lnTo>
                      <a:pt x="385" y="45"/>
                    </a:lnTo>
                    <a:lnTo>
                      <a:pt x="385" y="45"/>
                    </a:lnTo>
                    <a:lnTo>
                      <a:pt x="382" y="41"/>
                    </a:lnTo>
                    <a:lnTo>
                      <a:pt x="382" y="41"/>
                    </a:lnTo>
                    <a:lnTo>
                      <a:pt x="382" y="41"/>
                    </a:lnTo>
                    <a:lnTo>
                      <a:pt x="382" y="41"/>
                    </a:lnTo>
                    <a:close/>
                    <a:moveTo>
                      <a:pt x="385" y="52"/>
                    </a:moveTo>
                    <a:lnTo>
                      <a:pt x="382" y="52"/>
                    </a:lnTo>
                    <a:lnTo>
                      <a:pt x="382" y="54"/>
                    </a:lnTo>
                    <a:lnTo>
                      <a:pt x="385" y="52"/>
                    </a:lnTo>
                    <a:lnTo>
                      <a:pt x="385" y="52"/>
                    </a:lnTo>
                    <a:lnTo>
                      <a:pt x="385" y="52"/>
                    </a:lnTo>
                    <a:lnTo>
                      <a:pt x="385" y="52"/>
                    </a:lnTo>
                    <a:close/>
                    <a:moveTo>
                      <a:pt x="378" y="55"/>
                    </a:moveTo>
                    <a:lnTo>
                      <a:pt x="382" y="55"/>
                    </a:lnTo>
                    <a:lnTo>
                      <a:pt x="382" y="59"/>
                    </a:lnTo>
                    <a:lnTo>
                      <a:pt x="382" y="59"/>
                    </a:lnTo>
                    <a:lnTo>
                      <a:pt x="378" y="55"/>
                    </a:lnTo>
                    <a:lnTo>
                      <a:pt x="378" y="55"/>
                    </a:lnTo>
                    <a:lnTo>
                      <a:pt x="378" y="55"/>
                    </a:lnTo>
                    <a:lnTo>
                      <a:pt x="378" y="55"/>
                    </a:lnTo>
                    <a:close/>
                    <a:moveTo>
                      <a:pt x="359" y="177"/>
                    </a:moveTo>
                    <a:lnTo>
                      <a:pt x="359" y="177"/>
                    </a:lnTo>
                    <a:lnTo>
                      <a:pt x="359" y="182"/>
                    </a:lnTo>
                    <a:lnTo>
                      <a:pt x="359" y="182"/>
                    </a:lnTo>
                    <a:lnTo>
                      <a:pt x="359" y="177"/>
                    </a:lnTo>
                    <a:lnTo>
                      <a:pt x="359" y="177"/>
                    </a:lnTo>
                    <a:lnTo>
                      <a:pt x="359" y="177"/>
                    </a:lnTo>
                    <a:lnTo>
                      <a:pt x="359" y="177"/>
                    </a:lnTo>
                    <a:lnTo>
                      <a:pt x="359" y="177"/>
                    </a:lnTo>
                    <a:close/>
                    <a:moveTo>
                      <a:pt x="356" y="177"/>
                    </a:moveTo>
                    <a:lnTo>
                      <a:pt x="359" y="182"/>
                    </a:lnTo>
                    <a:lnTo>
                      <a:pt x="356" y="186"/>
                    </a:lnTo>
                    <a:lnTo>
                      <a:pt x="354" y="189"/>
                    </a:lnTo>
                    <a:lnTo>
                      <a:pt x="354" y="187"/>
                    </a:lnTo>
                    <a:lnTo>
                      <a:pt x="354" y="182"/>
                    </a:lnTo>
                    <a:lnTo>
                      <a:pt x="356" y="175"/>
                    </a:lnTo>
                    <a:lnTo>
                      <a:pt x="356" y="175"/>
                    </a:lnTo>
                    <a:lnTo>
                      <a:pt x="356" y="177"/>
                    </a:lnTo>
                    <a:lnTo>
                      <a:pt x="356" y="177"/>
                    </a:lnTo>
                    <a:lnTo>
                      <a:pt x="356" y="177"/>
                    </a:lnTo>
                    <a:lnTo>
                      <a:pt x="356" y="177"/>
                    </a:lnTo>
                    <a:close/>
                    <a:moveTo>
                      <a:pt x="239" y="123"/>
                    </a:moveTo>
                    <a:lnTo>
                      <a:pt x="245" y="123"/>
                    </a:lnTo>
                    <a:lnTo>
                      <a:pt x="245" y="127"/>
                    </a:lnTo>
                    <a:lnTo>
                      <a:pt x="243" y="127"/>
                    </a:lnTo>
                    <a:lnTo>
                      <a:pt x="239" y="127"/>
                    </a:lnTo>
                    <a:lnTo>
                      <a:pt x="239" y="123"/>
                    </a:lnTo>
                    <a:lnTo>
                      <a:pt x="239" y="123"/>
                    </a:lnTo>
                    <a:lnTo>
                      <a:pt x="239" y="123"/>
                    </a:lnTo>
                    <a:lnTo>
                      <a:pt x="239" y="123"/>
                    </a:lnTo>
                    <a:lnTo>
                      <a:pt x="239" y="123"/>
                    </a:lnTo>
                    <a:close/>
                    <a:moveTo>
                      <a:pt x="241" y="130"/>
                    </a:moveTo>
                    <a:lnTo>
                      <a:pt x="246" y="132"/>
                    </a:lnTo>
                    <a:lnTo>
                      <a:pt x="246" y="134"/>
                    </a:lnTo>
                    <a:lnTo>
                      <a:pt x="250" y="134"/>
                    </a:lnTo>
                    <a:lnTo>
                      <a:pt x="250" y="135"/>
                    </a:lnTo>
                    <a:lnTo>
                      <a:pt x="245" y="135"/>
                    </a:lnTo>
                    <a:lnTo>
                      <a:pt x="243" y="135"/>
                    </a:lnTo>
                    <a:lnTo>
                      <a:pt x="241" y="132"/>
                    </a:lnTo>
                    <a:lnTo>
                      <a:pt x="241" y="130"/>
                    </a:lnTo>
                    <a:lnTo>
                      <a:pt x="241" y="130"/>
                    </a:lnTo>
                    <a:lnTo>
                      <a:pt x="241" y="130"/>
                    </a:lnTo>
                    <a:lnTo>
                      <a:pt x="241" y="130"/>
                    </a:lnTo>
                    <a:close/>
                    <a:moveTo>
                      <a:pt x="245" y="135"/>
                    </a:moveTo>
                    <a:lnTo>
                      <a:pt x="250" y="137"/>
                    </a:lnTo>
                    <a:lnTo>
                      <a:pt x="252" y="139"/>
                    </a:lnTo>
                    <a:lnTo>
                      <a:pt x="246" y="142"/>
                    </a:lnTo>
                    <a:lnTo>
                      <a:pt x="246" y="142"/>
                    </a:lnTo>
                    <a:lnTo>
                      <a:pt x="245" y="140"/>
                    </a:lnTo>
                    <a:lnTo>
                      <a:pt x="245" y="139"/>
                    </a:lnTo>
                    <a:lnTo>
                      <a:pt x="245" y="139"/>
                    </a:lnTo>
                    <a:lnTo>
                      <a:pt x="245" y="135"/>
                    </a:lnTo>
                    <a:lnTo>
                      <a:pt x="245" y="135"/>
                    </a:lnTo>
                    <a:lnTo>
                      <a:pt x="245" y="135"/>
                    </a:lnTo>
                    <a:lnTo>
                      <a:pt x="245" y="135"/>
                    </a:lnTo>
                    <a:close/>
                    <a:moveTo>
                      <a:pt x="236" y="95"/>
                    </a:moveTo>
                    <a:lnTo>
                      <a:pt x="239" y="92"/>
                    </a:lnTo>
                    <a:lnTo>
                      <a:pt x="243" y="85"/>
                    </a:lnTo>
                    <a:lnTo>
                      <a:pt x="245" y="85"/>
                    </a:lnTo>
                    <a:lnTo>
                      <a:pt x="246" y="81"/>
                    </a:lnTo>
                    <a:lnTo>
                      <a:pt x="252" y="90"/>
                    </a:lnTo>
                    <a:lnTo>
                      <a:pt x="259" y="92"/>
                    </a:lnTo>
                    <a:lnTo>
                      <a:pt x="259" y="94"/>
                    </a:lnTo>
                    <a:lnTo>
                      <a:pt x="260" y="97"/>
                    </a:lnTo>
                    <a:lnTo>
                      <a:pt x="262" y="100"/>
                    </a:lnTo>
                    <a:lnTo>
                      <a:pt x="266" y="100"/>
                    </a:lnTo>
                    <a:lnTo>
                      <a:pt x="271" y="100"/>
                    </a:lnTo>
                    <a:lnTo>
                      <a:pt x="271" y="97"/>
                    </a:lnTo>
                    <a:lnTo>
                      <a:pt x="276" y="99"/>
                    </a:lnTo>
                    <a:lnTo>
                      <a:pt x="278" y="97"/>
                    </a:lnTo>
                    <a:lnTo>
                      <a:pt x="286" y="97"/>
                    </a:lnTo>
                    <a:lnTo>
                      <a:pt x="297" y="94"/>
                    </a:lnTo>
                    <a:lnTo>
                      <a:pt x="299" y="90"/>
                    </a:lnTo>
                    <a:lnTo>
                      <a:pt x="305" y="90"/>
                    </a:lnTo>
                    <a:lnTo>
                      <a:pt x="311" y="94"/>
                    </a:lnTo>
                    <a:lnTo>
                      <a:pt x="312" y="95"/>
                    </a:lnTo>
                    <a:lnTo>
                      <a:pt x="316" y="95"/>
                    </a:lnTo>
                    <a:lnTo>
                      <a:pt x="325" y="90"/>
                    </a:lnTo>
                    <a:lnTo>
                      <a:pt x="332" y="90"/>
                    </a:lnTo>
                    <a:lnTo>
                      <a:pt x="332" y="87"/>
                    </a:lnTo>
                    <a:lnTo>
                      <a:pt x="337" y="78"/>
                    </a:lnTo>
                    <a:lnTo>
                      <a:pt x="340" y="69"/>
                    </a:lnTo>
                    <a:lnTo>
                      <a:pt x="345" y="64"/>
                    </a:lnTo>
                    <a:lnTo>
                      <a:pt x="349" y="48"/>
                    </a:lnTo>
                    <a:lnTo>
                      <a:pt x="349" y="47"/>
                    </a:lnTo>
                    <a:lnTo>
                      <a:pt x="351" y="45"/>
                    </a:lnTo>
                    <a:lnTo>
                      <a:pt x="351" y="41"/>
                    </a:lnTo>
                    <a:lnTo>
                      <a:pt x="356" y="36"/>
                    </a:lnTo>
                    <a:lnTo>
                      <a:pt x="356" y="38"/>
                    </a:lnTo>
                    <a:lnTo>
                      <a:pt x="363" y="38"/>
                    </a:lnTo>
                    <a:lnTo>
                      <a:pt x="370" y="38"/>
                    </a:lnTo>
                    <a:lnTo>
                      <a:pt x="372" y="38"/>
                    </a:lnTo>
                    <a:lnTo>
                      <a:pt x="377" y="38"/>
                    </a:lnTo>
                    <a:lnTo>
                      <a:pt x="382" y="41"/>
                    </a:lnTo>
                    <a:lnTo>
                      <a:pt x="378" y="41"/>
                    </a:lnTo>
                    <a:lnTo>
                      <a:pt x="378" y="41"/>
                    </a:lnTo>
                    <a:lnTo>
                      <a:pt x="378" y="45"/>
                    </a:lnTo>
                    <a:lnTo>
                      <a:pt x="378" y="45"/>
                    </a:lnTo>
                    <a:lnTo>
                      <a:pt x="382" y="47"/>
                    </a:lnTo>
                    <a:lnTo>
                      <a:pt x="385" y="50"/>
                    </a:lnTo>
                    <a:lnTo>
                      <a:pt x="382" y="52"/>
                    </a:lnTo>
                    <a:lnTo>
                      <a:pt x="377" y="50"/>
                    </a:lnTo>
                    <a:lnTo>
                      <a:pt x="375" y="52"/>
                    </a:lnTo>
                    <a:lnTo>
                      <a:pt x="378" y="55"/>
                    </a:lnTo>
                    <a:lnTo>
                      <a:pt x="378" y="55"/>
                    </a:lnTo>
                    <a:lnTo>
                      <a:pt x="378" y="59"/>
                    </a:lnTo>
                    <a:lnTo>
                      <a:pt x="378" y="59"/>
                    </a:lnTo>
                    <a:lnTo>
                      <a:pt x="378" y="59"/>
                    </a:lnTo>
                    <a:lnTo>
                      <a:pt x="378" y="64"/>
                    </a:lnTo>
                    <a:lnTo>
                      <a:pt x="382" y="67"/>
                    </a:lnTo>
                    <a:lnTo>
                      <a:pt x="385" y="73"/>
                    </a:lnTo>
                    <a:lnTo>
                      <a:pt x="391" y="74"/>
                    </a:lnTo>
                    <a:lnTo>
                      <a:pt x="387" y="78"/>
                    </a:lnTo>
                    <a:lnTo>
                      <a:pt x="382" y="78"/>
                    </a:lnTo>
                    <a:lnTo>
                      <a:pt x="382" y="81"/>
                    </a:lnTo>
                    <a:lnTo>
                      <a:pt x="385" y="81"/>
                    </a:lnTo>
                    <a:lnTo>
                      <a:pt x="385" y="85"/>
                    </a:lnTo>
                    <a:lnTo>
                      <a:pt x="387" y="85"/>
                    </a:lnTo>
                    <a:lnTo>
                      <a:pt x="394" y="94"/>
                    </a:lnTo>
                    <a:lnTo>
                      <a:pt x="398" y="94"/>
                    </a:lnTo>
                    <a:lnTo>
                      <a:pt x="399" y="97"/>
                    </a:lnTo>
                    <a:lnTo>
                      <a:pt x="401" y="99"/>
                    </a:lnTo>
                    <a:lnTo>
                      <a:pt x="405" y="99"/>
                    </a:lnTo>
                    <a:lnTo>
                      <a:pt x="401" y="100"/>
                    </a:lnTo>
                    <a:lnTo>
                      <a:pt x="401" y="104"/>
                    </a:lnTo>
                    <a:lnTo>
                      <a:pt x="399" y="100"/>
                    </a:lnTo>
                    <a:lnTo>
                      <a:pt x="396" y="104"/>
                    </a:lnTo>
                    <a:lnTo>
                      <a:pt x="392" y="104"/>
                    </a:lnTo>
                    <a:lnTo>
                      <a:pt x="385" y="99"/>
                    </a:lnTo>
                    <a:lnTo>
                      <a:pt x="387" y="100"/>
                    </a:lnTo>
                    <a:lnTo>
                      <a:pt x="385" y="104"/>
                    </a:lnTo>
                    <a:lnTo>
                      <a:pt x="385" y="100"/>
                    </a:lnTo>
                    <a:lnTo>
                      <a:pt x="382" y="104"/>
                    </a:lnTo>
                    <a:lnTo>
                      <a:pt x="382" y="107"/>
                    </a:lnTo>
                    <a:lnTo>
                      <a:pt x="378" y="109"/>
                    </a:lnTo>
                    <a:lnTo>
                      <a:pt x="378" y="116"/>
                    </a:lnTo>
                    <a:lnTo>
                      <a:pt x="378" y="118"/>
                    </a:lnTo>
                    <a:lnTo>
                      <a:pt x="377" y="123"/>
                    </a:lnTo>
                    <a:lnTo>
                      <a:pt x="372" y="127"/>
                    </a:lnTo>
                    <a:lnTo>
                      <a:pt x="373" y="132"/>
                    </a:lnTo>
                    <a:lnTo>
                      <a:pt x="372" y="135"/>
                    </a:lnTo>
                    <a:lnTo>
                      <a:pt x="368" y="139"/>
                    </a:lnTo>
                    <a:lnTo>
                      <a:pt x="366" y="135"/>
                    </a:lnTo>
                    <a:lnTo>
                      <a:pt x="365" y="134"/>
                    </a:lnTo>
                    <a:lnTo>
                      <a:pt x="366" y="137"/>
                    </a:lnTo>
                    <a:lnTo>
                      <a:pt x="366" y="140"/>
                    </a:lnTo>
                    <a:lnTo>
                      <a:pt x="363" y="144"/>
                    </a:lnTo>
                    <a:lnTo>
                      <a:pt x="363" y="147"/>
                    </a:lnTo>
                    <a:lnTo>
                      <a:pt x="359" y="147"/>
                    </a:lnTo>
                    <a:lnTo>
                      <a:pt x="356" y="147"/>
                    </a:lnTo>
                    <a:lnTo>
                      <a:pt x="359" y="149"/>
                    </a:lnTo>
                    <a:lnTo>
                      <a:pt x="356" y="149"/>
                    </a:lnTo>
                    <a:lnTo>
                      <a:pt x="359" y="149"/>
                    </a:lnTo>
                    <a:lnTo>
                      <a:pt x="363" y="153"/>
                    </a:lnTo>
                    <a:lnTo>
                      <a:pt x="363" y="154"/>
                    </a:lnTo>
                    <a:lnTo>
                      <a:pt x="359" y="154"/>
                    </a:lnTo>
                    <a:lnTo>
                      <a:pt x="359" y="156"/>
                    </a:lnTo>
                    <a:lnTo>
                      <a:pt x="363" y="156"/>
                    </a:lnTo>
                    <a:lnTo>
                      <a:pt x="363" y="158"/>
                    </a:lnTo>
                    <a:lnTo>
                      <a:pt x="363" y="161"/>
                    </a:lnTo>
                    <a:lnTo>
                      <a:pt x="359" y="160"/>
                    </a:lnTo>
                    <a:lnTo>
                      <a:pt x="359" y="160"/>
                    </a:lnTo>
                    <a:lnTo>
                      <a:pt x="359" y="161"/>
                    </a:lnTo>
                    <a:lnTo>
                      <a:pt x="359" y="163"/>
                    </a:lnTo>
                    <a:lnTo>
                      <a:pt x="359" y="163"/>
                    </a:lnTo>
                    <a:lnTo>
                      <a:pt x="359" y="170"/>
                    </a:lnTo>
                    <a:lnTo>
                      <a:pt x="356" y="170"/>
                    </a:lnTo>
                    <a:lnTo>
                      <a:pt x="356" y="168"/>
                    </a:lnTo>
                    <a:lnTo>
                      <a:pt x="356" y="172"/>
                    </a:lnTo>
                    <a:lnTo>
                      <a:pt x="356" y="175"/>
                    </a:lnTo>
                    <a:lnTo>
                      <a:pt x="351" y="180"/>
                    </a:lnTo>
                    <a:lnTo>
                      <a:pt x="345" y="184"/>
                    </a:lnTo>
                    <a:lnTo>
                      <a:pt x="340" y="186"/>
                    </a:lnTo>
                    <a:lnTo>
                      <a:pt x="333" y="189"/>
                    </a:lnTo>
                    <a:lnTo>
                      <a:pt x="328" y="189"/>
                    </a:lnTo>
                    <a:lnTo>
                      <a:pt x="328" y="184"/>
                    </a:lnTo>
                    <a:lnTo>
                      <a:pt x="328" y="182"/>
                    </a:lnTo>
                    <a:lnTo>
                      <a:pt x="328" y="179"/>
                    </a:lnTo>
                    <a:lnTo>
                      <a:pt x="328" y="177"/>
                    </a:lnTo>
                    <a:lnTo>
                      <a:pt x="326" y="179"/>
                    </a:lnTo>
                    <a:lnTo>
                      <a:pt x="325" y="175"/>
                    </a:lnTo>
                    <a:lnTo>
                      <a:pt x="323" y="177"/>
                    </a:lnTo>
                    <a:lnTo>
                      <a:pt x="319" y="175"/>
                    </a:lnTo>
                    <a:lnTo>
                      <a:pt x="318" y="175"/>
                    </a:lnTo>
                    <a:lnTo>
                      <a:pt x="316" y="175"/>
                    </a:lnTo>
                    <a:lnTo>
                      <a:pt x="318" y="179"/>
                    </a:lnTo>
                    <a:lnTo>
                      <a:pt x="314" y="177"/>
                    </a:lnTo>
                    <a:lnTo>
                      <a:pt x="312" y="175"/>
                    </a:lnTo>
                    <a:lnTo>
                      <a:pt x="312" y="172"/>
                    </a:lnTo>
                    <a:lnTo>
                      <a:pt x="311" y="172"/>
                    </a:lnTo>
                    <a:lnTo>
                      <a:pt x="309" y="172"/>
                    </a:lnTo>
                    <a:lnTo>
                      <a:pt x="305" y="172"/>
                    </a:lnTo>
                    <a:lnTo>
                      <a:pt x="305" y="172"/>
                    </a:lnTo>
                    <a:lnTo>
                      <a:pt x="302" y="175"/>
                    </a:lnTo>
                    <a:lnTo>
                      <a:pt x="299" y="175"/>
                    </a:lnTo>
                    <a:lnTo>
                      <a:pt x="297" y="175"/>
                    </a:lnTo>
                    <a:lnTo>
                      <a:pt x="295" y="177"/>
                    </a:lnTo>
                    <a:lnTo>
                      <a:pt x="293" y="175"/>
                    </a:lnTo>
                    <a:lnTo>
                      <a:pt x="292" y="175"/>
                    </a:lnTo>
                    <a:lnTo>
                      <a:pt x="286" y="180"/>
                    </a:lnTo>
                    <a:lnTo>
                      <a:pt x="286" y="180"/>
                    </a:lnTo>
                    <a:lnTo>
                      <a:pt x="286" y="177"/>
                    </a:lnTo>
                    <a:lnTo>
                      <a:pt x="286" y="172"/>
                    </a:lnTo>
                    <a:lnTo>
                      <a:pt x="283" y="168"/>
                    </a:lnTo>
                    <a:lnTo>
                      <a:pt x="283" y="165"/>
                    </a:lnTo>
                    <a:lnTo>
                      <a:pt x="281" y="163"/>
                    </a:lnTo>
                    <a:lnTo>
                      <a:pt x="283" y="165"/>
                    </a:lnTo>
                    <a:lnTo>
                      <a:pt x="281" y="168"/>
                    </a:lnTo>
                    <a:lnTo>
                      <a:pt x="278" y="170"/>
                    </a:lnTo>
                    <a:lnTo>
                      <a:pt x="278" y="168"/>
                    </a:lnTo>
                    <a:lnTo>
                      <a:pt x="274" y="170"/>
                    </a:lnTo>
                    <a:lnTo>
                      <a:pt x="271" y="172"/>
                    </a:lnTo>
                    <a:lnTo>
                      <a:pt x="267" y="170"/>
                    </a:lnTo>
                    <a:lnTo>
                      <a:pt x="264" y="170"/>
                    </a:lnTo>
                    <a:lnTo>
                      <a:pt x="262" y="167"/>
                    </a:lnTo>
                    <a:lnTo>
                      <a:pt x="260" y="170"/>
                    </a:lnTo>
                    <a:lnTo>
                      <a:pt x="259" y="170"/>
                    </a:lnTo>
                    <a:lnTo>
                      <a:pt x="255" y="165"/>
                    </a:lnTo>
                    <a:lnTo>
                      <a:pt x="255" y="160"/>
                    </a:lnTo>
                    <a:lnTo>
                      <a:pt x="255" y="153"/>
                    </a:lnTo>
                    <a:lnTo>
                      <a:pt x="252" y="153"/>
                    </a:lnTo>
                    <a:lnTo>
                      <a:pt x="252" y="149"/>
                    </a:lnTo>
                    <a:lnTo>
                      <a:pt x="252" y="147"/>
                    </a:lnTo>
                    <a:lnTo>
                      <a:pt x="255" y="144"/>
                    </a:lnTo>
                    <a:lnTo>
                      <a:pt x="255" y="140"/>
                    </a:lnTo>
                    <a:lnTo>
                      <a:pt x="255" y="137"/>
                    </a:lnTo>
                    <a:lnTo>
                      <a:pt x="250" y="132"/>
                    </a:lnTo>
                    <a:lnTo>
                      <a:pt x="245" y="130"/>
                    </a:lnTo>
                    <a:lnTo>
                      <a:pt x="241" y="130"/>
                    </a:lnTo>
                    <a:lnTo>
                      <a:pt x="241" y="127"/>
                    </a:lnTo>
                    <a:lnTo>
                      <a:pt x="243" y="127"/>
                    </a:lnTo>
                    <a:lnTo>
                      <a:pt x="246" y="127"/>
                    </a:lnTo>
                    <a:lnTo>
                      <a:pt x="252" y="123"/>
                    </a:lnTo>
                    <a:lnTo>
                      <a:pt x="255" y="121"/>
                    </a:lnTo>
                    <a:lnTo>
                      <a:pt x="259" y="121"/>
                    </a:lnTo>
                    <a:lnTo>
                      <a:pt x="255" y="120"/>
                    </a:lnTo>
                    <a:lnTo>
                      <a:pt x="252" y="123"/>
                    </a:lnTo>
                    <a:lnTo>
                      <a:pt x="246" y="123"/>
                    </a:lnTo>
                    <a:lnTo>
                      <a:pt x="245" y="123"/>
                    </a:lnTo>
                    <a:lnTo>
                      <a:pt x="241" y="123"/>
                    </a:lnTo>
                    <a:lnTo>
                      <a:pt x="238" y="120"/>
                    </a:lnTo>
                    <a:lnTo>
                      <a:pt x="239" y="118"/>
                    </a:lnTo>
                    <a:lnTo>
                      <a:pt x="241" y="120"/>
                    </a:lnTo>
                    <a:lnTo>
                      <a:pt x="239" y="116"/>
                    </a:lnTo>
                    <a:lnTo>
                      <a:pt x="236" y="109"/>
                    </a:lnTo>
                    <a:lnTo>
                      <a:pt x="236" y="104"/>
                    </a:lnTo>
                    <a:lnTo>
                      <a:pt x="236" y="104"/>
                    </a:lnTo>
                    <a:lnTo>
                      <a:pt x="238" y="100"/>
                    </a:lnTo>
                    <a:lnTo>
                      <a:pt x="236" y="99"/>
                    </a:lnTo>
                    <a:lnTo>
                      <a:pt x="236" y="95"/>
                    </a:lnTo>
                    <a:lnTo>
                      <a:pt x="236" y="95"/>
                    </a:lnTo>
                    <a:lnTo>
                      <a:pt x="236" y="95"/>
                    </a:lnTo>
                    <a:lnTo>
                      <a:pt x="236" y="95"/>
                    </a:lnTo>
                    <a:close/>
                    <a:moveTo>
                      <a:pt x="677" y="132"/>
                    </a:moveTo>
                    <a:lnTo>
                      <a:pt x="676" y="132"/>
                    </a:lnTo>
                    <a:lnTo>
                      <a:pt x="677" y="135"/>
                    </a:lnTo>
                    <a:lnTo>
                      <a:pt x="681" y="134"/>
                    </a:lnTo>
                    <a:lnTo>
                      <a:pt x="677" y="132"/>
                    </a:lnTo>
                    <a:lnTo>
                      <a:pt x="677" y="132"/>
                    </a:lnTo>
                    <a:lnTo>
                      <a:pt x="677" y="132"/>
                    </a:lnTo>
                    <a:lnTo>
                      <a:pt x="677" y="132"/>
                    </a:lnTo>
                    <a:close/>
                    <a:moveTo>
                      <a:pt x="686" y="144"/>
                    </a:moveTo>
                    <a:lnTo>
                      <a:pt x="681" y="144"/>
                    </a:lnTo>
                    <a:lnTo>
                      <a:pt x="684" y="144"/>
                    </a:lnTo>
                    <a:lnTo>
                      <a:pt x="686" y="144"/>
                    </a:lnTo>
                    <a:lnTo>
                      <a:pt x="686" y="144"/>
                    </a:lnTo>
                    <a:lnTo>
                      <a:pt x="686" y="144"/>
                    </a:lnTo>
                    <a:lnTo>
                      <a:pt x="686" y="144"/>
                    </a:lnTo>
                    <a:close/>
                    <a:moveTo>
                      <a:pt x="688" y="144"/>
                    </a:moveTo>
                    <a:lnTo>
                      <a:pt x="688" y="144"/>
                    </a:lnTo>
                    <a:lnTo>
                      <a:pt x="689" y="146"/>
                    </a:lnTo>
                    <a:lnTo>
                      <a:pt x="695" y="147"/>
                    </a:lnTo>
                    <a:lnTo>
                      <a:pt x="702" y="149"/>
                    </a:lnTo>
                    <a:lnTo>
                      <a:pt x="710" y="147"/>
                    </a:lnTo>
                    <a:lnTo>
                      <a:pt x="712" y="147"/>
                    </a:lnTo>
                    <a:lnTo>
                      <a:pt x="705" y="146"/>
                    </a:lnTo>
                    <a:lnTo>
                      <a:pt x="703" y="146"/>
                    </a:lnTo>
                    <a:lnTo>
                      <a:pt x="696" y="146"/>
                    </a:lnTo>
                    <a:lnTo>
                      <a:pt x="695" y="147"/>
                    </a:lnTo>
                    <a:lnTo>
                      <a:pt x="688" y="144"/>
                    </a:lnTo>
                    <a:lnTo>
                      <a:pt x="688" y="144"/>
                    </a:lnTo>
                    <a:lnTo>
                      <a:pt x="688" y="144"/>
                    </a:lnTo>
                    <a:lnTo>
                      <a:pt x="688" y="144"/>
                    </a:lnTo>
                    <a:close/>
                    <a:moveTo>
                      <a:pt x="688" y="127"/>
                    </a:moveTo>
                    <a:lnTo>
                      <a:pt x="691" y="130"/>
                    </a:lnTo>
                    <a:lnTo>
                      <a:pt x="691" y="130"/>
                    </a:lnTo>
                    <a:lnTo>
                      <a:pt x="691" y="130"/>
                    </a:lnTo>
                    <a:lnTo>
                      <a:pt x="695" y="132"/>
                    </a:lnTo>
                    <a:lnTo>
                      <a:pt x="695" y="135"/>
                    </a:lnTo>
                    <a:lnTo>
                      <a:pt x="696" y="135"/>
                    </a:lnTo>
                    <a:lnTo>
                      <a:pt x="698" y="135"/>
                    </a:lnTo>
                    <a:lnTo>
                      <a:pt x="700" y="135"/>
                    </a:lnTo>
                    <a:lnTo>
                      <a:pt x="703" y="135"/>
                    </a:lnTo>
                    <a:lnTo>
                      <a:pt x="702" y="134"/>
                    </a:lnTo>
                    <a:lnTo>
                      <a:pt x="700" y="132"/>
                    </a:lnTo>
                    <a:lnTo>
                      <a:pt x="696" y="130"/>
                    </a:lnTo>
                    <a:lnTo>
                      <a:pt x="695" y="127"/>
                    </a:lnTo>
                    <a:lnTo>
                      <a:pt x="691" y="127"/>
                    </a:lnTo>
                    <a:lnTo>
                      <a:pt x="688" y="127"/>
                    </a:lnTo>
                    <a:lnTo>
                      <a:pt x="688" y="127"/>
                    </a:lnTo>
                    <a:lnTo>
                      <a:pt x="688" y="127"/>
                    </a:lnTo>
                    <a:lnTo>
                      <a:pt x="688" y="127"/>
                    </a:lnTo>
                    <a:lnTo>
                      <a:pt x="688" y="127"/>
                    </a:lnTo>
                    <a:close/>
                    <a:moveTo>
                      <a:pt x="637" y="214"/>
                    </a:moveTo>
                    <a:lnTo>
                      <a:pt x="641" y="217"/>
                    </a:lnTo>
                    <a:lnTo>
                      <a:pt x="641" y="217"/>
                    </a:lnTo>
                    <a:lnTo>
                      <a:pt x="641" y="220"/>
                    </a:lnTo>
                    <a:lnTo>
                      <a:pt x="641" y="217"/>
                    </a:lnTo>
                    <a:lnTo>
                      <a:pt x="637" y="214"/>
                    </a:lnTo>
                    <a:lnTo>
                      <a:pt x="637" y="214"/>
                    </a:lnTo>
                    <a:lnTo>
                      <a:pt x="637" y="214"/>
                    </a:lnTo>
                    <a:lnTo>
                      <a:pt x="637" y="214"/>
                    </a:lnTo>
                    <a:close/>
                    <a:moveTo>
                      <a:pt x="648" y="210"/>
                    </a:moveTo>
                    <a:lnTo>
                      <a:pt x="644" y="212"/>
                    </a:lnTo>
                    <a:lnTo>
                      <a:pt x="644" y="217"/>
                    </a:lnTo>
                    <a:lnTo>
                      <a:pt x="641" y="220"/>
                    </a:lnTo>
                    <a:lnTo>
                      <a:pt x="644" y="220"/>
                    </a:lnTo>
                    <a:lnTo>
                      <a:pt x="646" y="212"/>
                    </a:lnTo>
                    <a:lnTo>
                      <a:pt x="648" y="210"/>
                    </a:lnTo>
                    <a:lnTo>
                      <a:pt x="648" y="210"/>
                    </a:lnTo>
                    <a:lnTo>
                      <a:pt x="648" y="210"/>
                    </a:lnTo>
                    <a:lnTo>
                      <a:pt x="648" y="210"/>
                    </a:lnTo>
                    <a:close/>
                    <a:moveTo>
                      <a:pt x="674" y="233"/>
                    </a:moveTo>
                    <a:lnTo>
                      <a:pt x="672" y="234"/>
                    </a:lnTo>
                    <a:lnTo>
                      <a:pt x="674" y="234"/>
                    </a:lnTo>
                    <a:lnTo>
                      <a:pt x="674" y="233"/>
                    </a:lnTo>
                    <a:lnTo>
                      <a:pt x="674" y="233"/>
                    </a:lnTo>
                    <a:lnTo>
                      <a:pt x="674" y="233"/>
                    </a:lnTo>
                    <a:lnTo>
                      <a:pt x="674" y="233"/>
                    </a:lnTo>
                    <a:lnTo>
                      <a:pt x="674" y="233"/>
                    </a:lnTo>
                    <a:close/>
                    <a:moveTo>
                      <a:pt x="663" y="226"/>
                    </a:moveTo>
                    <a:lnTo>
                      <a:pt x="663" y="224"/>
                    </a:lnTo>
                    <a:lnTo>
                      <a:pt x="663" y="226"/>
                    </a:lnTo>
                    <a:lnTo>
                      <a:pt x="663" y="229"/>
                    </a:lnTo>
                    <a:lnTo>
                      <a:pt x="663" y="231"/>
                    </a:lnTo>
                    <a:lnTo>
                      <a:pt x="667" y="233"/>
                    </a:lnTo>
                    <a:lnTo>
                      <a:pt x="663" y="233"/>
                    </a:lnTo>
                    <a:lnTo>
                      <a:pt x="663" y="231"/>
                    </a:lnTo>
                    <a:lnTo>
                      <a:pt x="663" y="234"/>
                    </a:lnTo>
                    <a:lnTo>
                      <a:pt x="663" y="236"/>
                    </a:lnTo>
                    <a:lnTo>
                      <a:pt x="667" y="236"/>
                    </a:lnTo>
                    <a:lnTo>
                      <a:pt x="669" y="233"/>
                    </a:lnTo>
                    <a:lnTo>
                      <a:pt x="672" y="233"/>
                    </a:lnTo>
                    <a:lnTo>
                      <a:pt x="669" y="231"/>
                    </a:lnTo>
                    <a:lnTo>
                      <a:pt x="669" y="227"/>
                    </a:lnTo>
                    <a:lnTo>
                      <a:pt x="663" y="226"/>
                    </a:lnTo>
                    <a:lnTo>
                      <a:pt x="663" y="226"/>
                    </a:lnTo>
                    <a:lnTo>
                      <a:pt x="663" y="226"/>
                    </a:lnTo>
                    <a:lnTo>
                      <a:pt x="663" y="226"/>
                    </a:lnTo>
                    <a:close/>
                    <a:moveTo>
                      <a:pt x="672" y="227"/>
                    </a:moveTo>
                    <a:lnTo>
                      <a:pt x="672" y="227"/>
                    </a:lnTo>
                    <a:lnTo>
                      <a:pt x="669" y="227"/>
                    </a:lnTo>
                    <a:lnTo>
                      <a:pt x="669" y="229"/>
                    </a:lnTo>
                    <a:lnTo>
                      <a:pt x="672" y="231"/>
                    </a:lnTo>
                    <a:lnTo>
                      <a:pt x="672" y="231"/>
                    </a:lnTo>
                    <a:lnTo>
                      <a:pt x="672" y="227"/>
                    </a:lnTo>
                    <a:lnTo>
                      <a:pt x="672" y="227"/>
                    </a:lnTo>
                    <a:lnTo>
                      <a:pt x="672" y="227"/>
                    </a:lnTo>
                    <a:lnTo>
                      <a:pt x="672" y="227"/>
                    </a:lnTo>
                    <a:lnTo>
                      <a:pt x="672" y="227"/>
                    </a:lnTo>
                    <a:close/>
                    <a:moveTo>
                      <a:pt x="667" y="220"/>
                    </a:moveTo>
                    <a:lnTo>
                      <a:pt x="663" y="220"/>
                    </a:lnTo>
                    <a:lnTo>
                      <a:pt x="663" y="222"/>
                    </a:lnTo>
                    <a:lnTo>
                      <a:pt x="667" y="226"/>
                    </a:lnTo>
                    <a:lnTo>
                      <a:pt x="669" y="227"/>
                    </a:lnTo>
                    <a:lnTo>
                      <a:pt x="669" y="226"/>
                    </a:lnTo>
                    <a:lnTo>
                      <a:pt x="667" y="224"/>
                    </a:lnTo>
                    <a:lnTo>
                      <a:pt x="667" y="220"/>
                    </a:lnTo>
                    <a:lnTo>
                      <a:pt x="667" y="220"/>
                    </a:lnTo>
                    <a:lnTo>
                      <a:pt x="667" y="220"/>
                    </a:lnTo>
                    <a:lnTo>
                      <a:pt x="667" y="220"/>
                    </a:lnTo>
                    <a:close/>
                    <a:moveTo>
                      <a:pt x="672" y="220"/>
                    </a:moveTo>
                    <a:lnTo>
                      <a:pt x="669" y="220"/>
                    </a:lnTo>
                    <a:lnTo>
                      <a:pt x="669" y="222"/>
                    </a:lnTo>
                    <a:lnTo>
                      <a:pt x="669" y="222"/>
                    </a:lnTo>
                    <a:lnTo>
                      <a:pt x="672" y="226"/>
                    </a:lnTo>
                    <a:lnTo>
                      <a:pt x="672" y="226"/>
                    </a:lnTo>
                    <a:lnTo>
                      <a:pt x="674" y="224"/>
                    </a:lnTo>
                    <a:lnTo>
                      <a:pt x="674" y="222"/>
                    </a:lnTo>
                    <a:lnTo>
                      <a:pt x="674" y="222"/>
                    </a:lnTo>
                    <a:lnTo>
                      <a:pt x="674" y="220"/>
                    </a:lnTo>
                    <a:lnTo>
                      <a:pt x="672" y="220"/>
                    </a:lnTo>
                    <a:lnTo>
                      <a:pt x="672" y="220"/>
                    </a:lnTo>
                    <a:lnTo>
                      <a:pt x="672" y="220"/>
                    </a:lnTo>
                    <a:lnTo>
                      <a:pt x="672" y="220"/>
                    </a:lnTo>
                    <a:lnTo>
                      <a:pt x="672" y="220"/>
                    </a:lnTo>
                    <a:close/>
                    <a:moveTo>
                      <a:pt x="667" y="217"/>
                    </a:moveTo>
                    <a:lnTo>
                      <a:pt x="663" y="217"/>
                    </a:lnTo>
                    <a:lnTo>
                      <a:pt x="663" y="217"/>
                    </a:lnTo>
                    <a:lnTo>
                      <a:pt x="667" y="217"/>
                    </a:lnTo>
                    <a:lnTo>
                      <a:pt x="667" y="217"/>
                    </a:lnTo>
                    <a:lnTo>
                      <a:pt x="667" y="217"/>
                    </a:lnTo>
                    <a:lnTo>
                      <a:pt x="667" y="217"/>
                    </a:lnTo>
                    <a:lnTo>
                      <a:pt x="667" y="217"/>
                    </a:lnTo>
                    <a:close/>
                    <a:moveTo>
                      <a:pt x="672" y="212"/>
                    </a:moveTo>
                    <a:lnTo>
                      <a:pt x="672" y="214"/>
                    </a:lnTo>
                    <a:lnTo>
                      <a:pt x="674" y="214"/>
                    </a:lnTo>
                    <a:lnTo>
                      <a:pt x="672" y="212"/>
                    </a:lnTo>
                    <a:lnTo>
                      <a:pt x="672" y="212"/>
                    </a:lnTo>
                    <a:lnTo>
                      <a:pt x="672" y="212"/>
                    </a:lnTo>
                    <a:lnTo>
                      <a:pt x="672" y="212"/>
                    </a:lnTo>
                    <a:lnTo>
                      <a:pt x="672" y="212"/>
                    </a:lnTo>
                    <a:close/>
                    <a:moveTo>
                      <a:pt x="672" y="212"/>
                    </a:moveTo>
                    <a:lnTo>
                      <a:pt x="669" y="212"/>
                    </a:lnTo>
                    <a:lnTo>
                      <a:pt x="669" y="215"/>
                    </a:lnTo>
                    <a:lnTo>
                      <a:pt x="667" y="215"/>
                    </a:lnTo>
                    <a:lnTo>
                      <a:pt x="669" y="215"/>
                    </a:lnTo>
                    <a:lnTo>
                      <a:pt x="669" y="217"/>
                    </a:lnTo>
                    <a:lnTo>
                      <a:pt x="669" y="217"/>
                    </a:lnTo>
                    <a:lnTo>
                      <a:pt x="669" y="217"/>
                    </a:lnTo>
                    <a:lnTo>
                      <a:pt x="669" y="220"/>
                    </a:lnTo>
                    <a:lnTo>
                      <a:pt x="669" y="220"/>
                    </a:lnTo>
                    <a:lnTo>
                      <a:pt x="672" y="217"/>
                    </a:lnTo>
                    <a:lnTo>
                      <a:pt x="672" y="217"/>
                    </a:lnTo>
                    <a:lnTo>
                      <a:pt x="674" y="217"/>
                    </a:lnTo>
                    <a:lnTo>
                      <a:pt x="674" y="214"/>
                    </a:lnTo>
                    <a:lnTo>
                      <a:pt x="672" y="214"/>
                    </a:lnTo>
                    <a:lnTo>
                      <a:pt x="672" y="212"/>
                    </a:lnTo>
                    <a:lnTo>
                      <a:pt x="672" y="212"/>
                    </a:lnTo>
                    <a:lnTo>
                      <a:pt x="672" y="212"/>
                    </a:lnTo>
                    <a:lnTo>
                      <a:pt x="672" y="212"/>
                    </a:lnTo>
                    <a:close/>
                    <a:moveTo>
                      <a:pt x="625" y="240"/>
                    </a:moveTo>
                    <a:lnTo>
                      <a:pt x="629" y="238"/>
                    </a:lnTo>
                    <a:lnTo>
                      <a:pt x="627" y="238"/>
                    </a:lnTo>
                    <a:lnTo>
                      <a:pt x="625" y="240"/>
                    </a:lnTo>
                    <a:lnTo>
                      <a:pt x="625" y="240"/>
                    </a:lnTo>
                    <a:lnTo>
                      <a:pt x="625" y="240"/>
                    </a:lnTo>
                    <a:lnTo>
                      <a:pt x="625" y="240"/>
                    </a:lnTo>
                    <a:close/>
                    <a:moveTo>
                      <a:pt x="622" y="240"/>
                    </a:moveTo>
                    <a:lnTo>
                      <a:pt x="627" y="243"/>
                    </a:lnTo>
                    <a:lnTo>
                      <a:pt x="625" y="240"/>
                    </a:lnTo>
                    <a:lnTo>
                      <a:pt x="622" y="240"/>
                    </a:lnTo>
                    <a:lnTo>
                      <a:pt x="622" y="240"/>
                    </a:lnTo>
                    <a:lnTo>
                      <a:pt x="622" y="240"/>
                    </a:lnTo>
                    <a:lnTo>
                      <a:pt x="622" y="240"/>
                    </a:lnTo>
                    <a:close/>
                    <a:moveTo>
                      <a:pt x="608" y="247"/>
                    </a:moveTo>
                    <a:lnTo>
                      <a:pt x="606" y="248"/>
                    </a:lnTo>
                    <a:lnTo>
                      <a:pt x="608" y="248"/>
                    </a:lnTo>
                    <a:lnTo>
                      <a:pt x="608" y="248"/>
                    </a:lnTo>
                    <a:lnTo>
                      <a:pt x="608" y="247"/>
                    </a:lnTo>
                    <a:lnTo>
                      <a:pt x="608" y="247"/>
                    </a:lnTo>
                    <a:lnTo>
                      <a:pt x="608" y="247"/>
                    </a:lnTo>
                    <a:lnTo>
                      <a:pt x="608" y="247"/>
                    </a:lnTo>
                    <a:close/>
                    <a:moveTo>
                      <a:pt x="613" y="245"/>
                    </a:moveTo>
                    <a:lnTo>
                      <a:pt x="608" y="245"/>
                    </a:lnTo>
                    <a:lnTo>
                      <a:pt x="610" y="247"/>
                    </a:lnTo>
                    <a:lnTo>
                      <a:pt x="613" y="245"/>
                    </a:lnTo>
                    <a:lnTo>
                      <a:pt x="613" y="245"/>
                    </a:lnTo>
                    <a:lnTo>
                      <a:pt x="613" y="245"/>
                    </a:lnTo>
                    <a:lnTo>
                      <a:pt x="613" y="245"/>
                    </a:lnTo>
                    <a:lnTo>
                      <a:pt x="613" y="245"/>
                    </a:lnTo>
                    <a:close/>
                    <a:moveTo>
                      <a:pt x="613" y="257"/>
                    </a:moveTo>
                    <a:lnTo>
                      <a:pt x="610" y="257"/>
                    </a:lnTo>
                    <a:lnTo>
                      <a:pt x="608" y="260"/>
                    </a:lnTo>
                    <a:lnTo>
                      <a:pt x="608" y="260"/>
                    </a:lnTo>
                    <a:lnTo>
                      <a:pt x="610" y="260"/>
                    </a:lnTo>
                    <a:lnTo>
                      <a:pt x="613" y="259"/>
                    </a:lnTo>
                    <a:lnTo>
                      <a:pt x="613" y="257"/>
                    </a:lnTo>
                    <a:lnTo>
                      <a:pt x="613" y="257"/>
                    </a:lnTo>
                    <a:lnTo>
                      <a:pt x="613" y="257"/>
                    </a:lnTo>
                    <a:lnTo>
                      <a:pt x="613" y="257"/>
                    </a:lnTo>
                    <a:close/>
                    <a:moveTo>
                      <a:pt x="618" y="243"/>
                    </a:moveTo>
                    <a:lnTo>
                      <a:pt x="613" y="247"/>
                    </a:lnTo>
                    <a:lnTo>
                      <a:pt x="613" y="248"/>
                    </a:lnTo>
                    <a:lnTo>
                      <a:pt x="613" y="250"/>
                    </a:lnTo>
                    <a:lnTo>
                      <a:pt x="613" y="252"/>
                    </a:lnTo>
                    <a:lnTo>
                      <a:pt x="613" y="255"/>
                    </a:lnTo>
                    <a:lnTo>
                      <a:pt x="613" y="257"/>
                    </a:lnTo>
                    <a:lnTo>
                      <a:pt x="618" y="257"/>
                    </a:lnTo>
                    <a:lnTo>
                      <a:pt x="622" y="252"/>
                    </a:lnTo>
                    <a:lnTo>
                      <a:pt x="622" y="247"/>
                    </a:lnTo>
                    <a:lnTo>
                      <a:pt x="622" y="243"/>
                    </a:lnTo>
                    <a:lnTo>
                      <a:pt x="622" y="243"/>
                    </a:lnTo>
                    <a:lnTo>
                      <a:pt x="622" y="243"/>
                    </a:lnTo>
                    <a:lnTo>
                      <a:pt x="622" y="240"/>
                    </a:lnTo>
                    <a:lnTo>
                      <a:pt x="618" y="243"/>
                    </a:lnTo>
                    <a:lnTo>
                      <a:pt x="618" y="243"/>
                    </a:lnTo>
                    <a:lnTo>
                      <a:pt x="618" y="243"/>
                    </a:lnTo>
                    <a:lnTo>
                      <a:pt x="618" y="243"/>
                    </a:lnTo>
                    <a:lnTo>
                      <a:pt x="618" y="243"/>
                    </a:lnTo>
                    <a:close/>
                    <a:moveTo>
                      <a:pt x="592" y="227"/>
                    </a:moveTo>
                    <a:lnTo>
                      <a:pt x="594" y="226"/>
                    </a:lnTo>
                    <a:lnTo>
                      <a:pt x="592" y="224"/>
                    </a:lnTo>
                    <a:lnTo>
                      <a:pt x="592" y="227"/>
                    </a:lnTo>
                    <a:lnTo>
                      <a:pt x="592" y="227"/>
                    </a:lnTo>
                    <a:lnTo>
                      <a:pt x="592" y="227"/>
                    </a:lnTo>
                    <a:lnTo>
                      <a:pt x="592" y="227"/>
                    </a:lnTo>
                    <a:close/>
                    <a:moveTo>
                      <a:pt x="585" y="233"/>
                    </a:moveTo>
                    <a:lnTo>
                      <a:pt x="584" y="234"/>
                    </a:lnTo>
                    <a:lnTo>
                      <a:pt x="585" y="234"/>
                    </a:lnTo>
                    <a:lnTo>
                      <a:pt x="585" y="233"/>
                    </a:lnTo>
                    <a:lnTo>
                      <a:pt x="585" y="233"/>
                    </a:lnTo>
                    <a:lnTo>
                      <a:pt x="585" y="233"/>
                    </a:lnTo>
                    <a:lnTo>
                      <a:pt x="585" y="233"/>
                    </a:lnTo>
                    <a:close/>
                    <a:moveTo>
                      <a:pt x="590" y="259"/>
                    </a:moveTo>
                    <a:lnTo>
                      <a:pt x="587" y="260"/>
                    </a:lnTo>
                    <a:lnTo>
                      <a:pt x="590" y="260"/>
                    </a:lnTo>
                    <a:lnTo>
                      <a:pt x="590" y="259"/>
                    </a:lnTo>
                    <a:lnTo>
                      <a:pt x="590" y="259"/>
                    </a:lnTo>
                    <a:lnTo>
                      <a:pt x="590" y="259"/>
                    </a:lnTo>
                    <a:lnTo>
                      <a:pt x="590" y="259"/>
                    </a:lnTo>
                    <a:close/>
                    <a:moveTo>
                      <a:pt x="585" y="253"/>
                    </a:moveTo>
                    <a:lnTo>
                      <a:pt x="587" y="252"/>
                    </a:lnTo>
                    <a:lnTo>
                      <a:pt x="590" y="253"/>
                    </a:lnTo>
                    <a:lnTo>
                      <a:pt x="590" y="255"/>
                    </a:lnTo>
                    <a:lnTo>
                      <a:pt x="587" y="257"/>
                    </a:lnTo>
                    <a:lnTo>
                      <a:pt x="585" y="255"/>
                    </a:lnTo>
                    <a:lnTo>
                      <a:pt x="585" y="253"/>
                    </a:lnTo>
                    <a:lnTo>
                      <a:pt x="585" y="253"/>
                    </a:lnTo>
                    <a:lnTo>
                      <a:pt x="585" y="253"/>
                    </a:lnTo>
                    <a:lnTo>
                      <a:pt x="585" y="253"/>
                    </a:lnTo>
                    <a:close/>
                    <a:moveTo>
                      <a:pt x="568" y="240"/>
                    </a:moveTo>
                    <a:lnTo>
                      <a:pt x="568" y="240"/>
                    </a:lnTo>
                    <a:lnTo>
                      <a:pt x="570" y="240"/>
                    </a:lnTo>
                    <a:lnTo>
                      <a:pt x="568" y="243"/>
                    </a:lnTo>
                    <a:lnTo>
                      <a:pt x="568" y="243"/>
                    </a:lnTo>
                    <a:lnTo>
                      <a:pt x="568" y="240"/>
                    </a:lnTo>
                    <a:lnTo>
                      <a:pt x="568" y="240"/>
                    </a:lnTo>
                    <a:lnTo>
                      <a:pt x="568" y="240"/>
                    </a:lnTo>
                    <a:lnTo>
                      <a:pt x="568" y="240"/>
                    </a:lnTo>
                    <a:close/>
                    <a:moveTo>
                      <a:pt x="570" y="262"/>
                    </a:moveTo>
                    <a:lnTo>
                      <a:pt x="573" y="260"/>
                    </a:lnTo>
                    <a:lnTo>
                      <a:pt x="575" y="262"/>
                    </a:lnTo>
                    <a:lnTo>
                      <a:pt x="571" y="262"/>
                    </a:lnTo>
                    <a:lnTo>
                      <a:pt x="570" y="262"/>
                    </a:lnTo>
                    <a:lnTo>
                      <a:pt x="570" y="262"/>
                    </a:lnTo>
                    <a:lnTo>
                      <a:pt x="570" y="262"/>
                    </a:lnTo>
                    <a:lnTo>
                      <a:pt x="570" y="262"/>
                    </a:lnTo>
                    <a:close/>
                    <a:moveTo>
                      <a:pt x="544" y="248"/>
                    </a:moveTo>
                    <a:lnTo>
                      <a:pt x="547" y="247"/>
                    </a:lnTo>
                    <a:lnTo>
                      <a:pt x="545" y="245"/>
                    </a:lnTo>
                    <a:lnTo>
                      <a:pt x="544" y="247"/>
                    </a:lnTo>
                    <a:lnTo>
                      <a:pt x="544" y="248"/>
                    </a:lnTo>
                    <a:lnTo>
                      <a:pt x="544" y="248"/>
                    </a:lnTo>
                    <a:lnTo>
                      <a:pt x="544" y="248"/>
                    </a:lnTo>
                    <a:lnTo>
                      <a:pt x="544" y="248"/>
                    </a:lnTo>
                    <a:close/>
                    <a:moveTo>
                      <a:pt x="554" y="259"/>
                    </a:moveTo>
                    <a:lnTo>
                      <a:pt x="559" y="260"/>
                    </a:lnTo>
                    <a:lnTo>
                      <a:pt x="563" y="259"/>
                    </a:lnTo>
                    <a:lnTo>
                      <a:pt x="563" y="260"/>
                    </a:lnTo>
                    <a:lnTo>
                      <a:pt x="557" y="262"/>
                    </a:lnTo>
                    <a:lnTo>
                      <a:pt x="554" y="260"/>
                    </a:lnTo>
                    <a:lnTo>
                      <a:pt x="554" y="259"/>
                    </a:lnTo>
                    <a:lnTo>
                      <a:pt x="554" y="259"/>
                    </a:lnTo>
                    <a:lnTo>
                      <a:pt x="554" y="259"/>
                    </a:lnTo>
                    <a:lnTo>
                      <a:pt x="554" y="259"/>
                    </a:lnTo>
                    <a:close/>
                    <a:moveTo>
                      <a:pt x="549" y="260"/>
                    </a:moveTo>
                    <a:lnTo>
                      <a:pt x="550" y="260"/>
                    </a:lnTo>
                    <a:lnTo>
                      <a:pt x="550" y="262"/>
                    </a:lnTo>
                    <a:lnTo>
                      <a:pt x="549" y="260"/>
                    </a:lnTo>
                    <a:lnTo>
                      <a:pt x="549" y="260"/>
                    </a:lnTo>
                    <a:lnTo>
                      <a:pt x="549" y="260"/>
                    </a:lnTo>
                    <a:lnTo>
                      <a:pt x="549" y="260"/>
                    </a:lnTo>
                    <a:close/>
                    <a:moveTo>
                      <a:pt x="540" y="260"/>
                    </a:moveTo>
                    <a:lnTo>
                      <a:pt x="542" y="259"/>
                    </a:lnTo>
                    <a:lnTo>
                      <a:pt x="544" y="260"/>
                    </a:lnTo>
                    <a:lnTo>
                      <a:pt x="542" y="260"/>
                    </a:lnTo>
                    <a:lnTo>
                      <a:pt x="540" y="260"/>
                    </a:lnTo>
                    <a:lnTo>
                      <a:pt x="540" y="260"/>
                    </a:lnTo>
                    <a:lnTo>
                      <a:pt x="540" y="260"/>
                    </a:lnTo>
                    <a:lnTo>
                      <a:pt x="540" y="260"/>
                    </a:lnTo>
                    <a:close/>
                    <a:moveTo>
                      <a:pt x="478" y="295"/>
                    </a:moveTo>
                    <a:lnTo>
                      <a:pt x="476" y="299"/>
                    </a:lnTo>
                    <a:lnTo>
                      <a:pt x="478" y="300"/>
                    </a:lnTo>
                    <a:lnTo>
                      <a:pt x="483" y="299"/>
                    </a:lnTo>
                    <a:lnTo>
                      <a:pt x="488" y="295"/>
                    </a:lnTo>
                    <a:lnTo>
                      <a:pt x="491" y="295"/>
                    </a:lnTo>
                    <a:lnTo>
                      <a:pt x="495" y="295"/>
                    </a:lnTo>
                    <a:lnTo>
                      <a:pt x="497" y="293"/>
                    </a:lnTo>
                    <a:lnTo>
                      <a:pt x="500" y="290"/>
                    </a:lnTo>
                    <a:lnTo>
                      <a:pt x="505" y="285"/>
                    </a:lnTo>
                    <a:lnTo>
                      <a:pt x="509" y="283"/>
                    </a:lnTo>
                    <a:lnTo>
                      <a:pt x="509" y="283"/>
                    </a:lnTo>
                    <a:lnTo>
                      <a:pt x="505" y="280"/>
                    </a:lnTo>
                    <a:lnTo>
                      <a:pt x="502" y="274"/>
                    </a:lnTo>
                    <a:lnTo>
                      <a:pt x="500" y="276"/>
                    </a:lnTo>
                    <a:lnTo>
                      <a:pt x="497" y="276"/>
                    </a:lnTo>
                    <a:lnTo>
                      <a:pt x="497" y="281"/>
                    </a:lnTo>
                    <a:lnTo>
                      <a:pt x="495" y="281"/>
                    </a:lnTo>
                    <a:lnTo>
                      <a:pt x="490" y="283"/>
                    </a:lnTo>
                    <a:lnTo>
                      <a:pt x="486" y="280"/>
                    </a:lnTo>
                    <a:lnTo>
                      <a:pt x="486" y="281"/>
                    </a:lnTo>
                    <a:lnTo>
                      <a:pt x="483" y="283"/>
                    </a:lnTo>
                    <a:lnTo>
                      <a:pt x="483" y="285"/>
                    </a:lnTo>
                    <a:lnTo>
                      <a:pt x="479" y="292"/>
                    </a:lnTo>
                    <a:lnTo>
                      <a:pt x="479" y="292"/>
                    </a:lnTo>
                    <a:lnTo>
                      <a:pt x="481" y="293"/>
                    </a:lnTo>
                    <a:lnTo>
                      <a:pt x="481" y="295"/>
                    </a:lnTo>
                    <a:lnTo>
                      <a:pt x="479" y="295"/>
                    </a:lnTo>
                    <a:lnTo>
                      <a:pt x="478" y="295"/>
                    </a:lnTo>
                    <a:lnTo>
                      <a:pt x="478" y="295"/>
                    </a:lnTo>
                    <a:lnTo>
                      <a:pt x="478" y="295"/>
                    </a:lnTo>
                    <a:lnTo>
                      <a:pt x="478" y="295"/>
                    </a:lnTo>
                    <a:close/>
                    <a:moveTo>
                      <a:pt x="474" y="299"/>
                    </a:moveTo>
                    <a:lnTo>
                      <a:pt x="476" y="295"/>
                    </a:lnTo>
                    <a:lnTo>
                      <a:pt x="474" y="295"/>
                    </a:lnTo>
                    <a:lnTo>
                      <a:pt x="472" y="297"/>
                    </a:lnTo>
                    <a:lnTo>
                      <a:pt x="474" y="299"/>
                    </a:lnTo>
                    <a:lnTo>
                      <a:pt x="474" y="299"/>
                    </a:lnTo>
                    <a:lnTo>
                      <a:pt x="474" y="299"/>
                    </a:lnTo>
                    <a:lnTo>
                      <a:pt x="474" y="299"/>
                    </a:lnTo>
                    <a:close/>
                    <a:moveTo>
                      <a:pt x="474" y="300"/>
                    </a:moveTo>
                    <a:lnTo>
                      <a:pt x="471" y="302"/>
                    </a:lnTo>
                    <a:lnTo>
                      <a:pt x="472" y="302"/>
                    </a:lnTo>
                    <a:lnTo>
                      <a:pt x="465" y="306"/>
                    </a:lnTo>
                    <a:lnTo>
                      <a:pt x="464" y="307"/>
                    </a:lnTo>
                    <a:lnTo>
                      <a:pt x="465" y="307"/>
                    </a:lnTo>
                    <a:lnTo>
                      <a:pt x="474" y="306"/>
                    </a:lnTo>
                    <a:lnTo>
                      <a:pt x="476" y="302"/>
                    </a:lnTo>
                    <a:lnTo>
                      <a:pt x="474" y="300"/>
                    </a:lnTo>
                    <a:lnTo>
                      <a:pt x="474" y="300"/>
                    </a:lnTo>
                    <a:lnTo>
                      <a:pt x="474" y="300"/>
                    </a:lnTo>
                    <a:lnTo>
                      <a:pt x="474" y="300"/>
                    </a:lnTo>
                    <a:close/>
                    <a:moveTo>
                      <a:pt x="450" y="300"/>
                    </a:moveTo>
                    <a:lnTo>
                      <a:pt x="451" y="302"/>
                    </a:lnTo>
                    <a:lnTo>
                      <a:pt x="451" y="302"/>
                    </a:lnTo>
                    <a:lnTo>
                      <a:pt x="450" y="302"/>
                    </a:lnTo>
                    <a:lnTo>
                      <a:pt x="446" y="302"/>
                    </a:lnTo>
                    <a:lnTo>
                      <a:pt x="448" y="302"/>
                    </a:lnTo>
                    <a:lnTo>
                      <a:pt x="450" y="300"/>
                    </a:lnTo>
                    <a:lnTo>
                      <a:pt x="450" y="300"/>
                    </a:lnTo>
                    <a:lnTo>
                      <a:pt x="450" y="300"/>
                    </a:lnTo>
                    <a:lnTo>
                      <a:pt x="450" y="300"/>
                    </a:lnTo>
                    <a:close/>
                    <a:moveTo>
                      <a:pt x="399" y="283"/>
                    </a:moveTo>
                    <a:lnTo>
                      <a:pt x="408" y="278"/>
                    </a:lnTo>
                    <a:lnTo>
                      <a:pt x="413" y="283"/>
                    </a:lnTo>
                    <a:lnTo>
                      <a:pt x="415" y="283"/>
                    </a:lnTo>
                    <a:lnTo>
                      <a:pt x="417" y="281"/>
                    </a:lnTo>
                    <a:lnTo>
                      <a:pt x="422" y="283"/>
                    </a:lnTo>
                    <a:lnTo>
                      <a:pt x="424" y="285"/>
                    </a:lnTo>
                    <a:lnTo>
                      <a:pt x="427" y="285"/>
                    </a:lnTo>
                    <a:lnTo>
                      <a:pt x="429" y="288"/>
                    </a:lnTo>
                    <a:lnTo>
                      <a:pt x="432" y="292"/>
                    </a:lnTo>
                    <a:lnTo>
                      <a:pt x="432" y="293"/>
                    </a:lnTo>
                    <a:lnTo>
                      <a:pt x="429" y="297"/>
                    </a:lnTo>
                    <a:lnTo>
                      <a:pt x="424" y="297"/>
                    </a:lnTo>
                    <a:lnTo>
                      <a:pt x="418" y="295"/>
                    </a:lnTo>
                    <a:lnTo>
                      <a:pt x="415" y="290"/>
                    </a:lnTo>
                    <a:lnTo>
                      <a:pt x="413" y="290"/>
                    </a:lnTo>
                    <a:lnTo>
                      <a:pt x="410" y="288"/>
                    </a:lnTo>
                    <a:lnTo>
                      <a:pt x="408" y="288"/>
                    </a:lnTo>
                    <a:lnTo>
                      <a:pt x="401" y="288"/>
                    </a:lnTo>
                    <a:lnTo>
                      <a:pt x="399" y="285"/>
                    </a:lnTo>
                    <a:lnTo>
                      <a:pt x="399" y="283"/>
                    </a:lnTo>
                    <a:lnTo>
                      <a:pt x="399" y="283"/>
                    </a:lnTo>
                    <a:lnTo>
                      <a:pt x="399" y="283"/>
                    </a:lnTo>
                    <a:lnTo>
                      <a:pt x="399" y="283"/>
                    </a:lnTo>
                    <a:close/>
                    <a:moveTo>
                      <a:pt x="347" y="243"/>
                    </a:moveTo>
                    <a:lnTo>
                      <a:pt x="349" y="243"/>
                    </a:lnTo>
                    <a:lnTo>
                      <a:pt x="351" y="243"/>
                    </a:lnTo>
                    <a:lnTo>
                      <a:pt x="351" y="243"/>
                    </a:lnTo>
                    <a:lnTo>
                      <a:pt x="347" y="243"/>
                    </a:lnTo>
                    <a:lnTo>
                      <a:pt x="347" y="243"/>
                    </a:lnTo>
                    <a:lnTo>
                      <a:pt x="347" y="243"/>
                    </a:lnTo>
                    <a:lnTo>
                      <a:pt x="347" y="243"/>
                    </a:lnTo>
                    <a:lnTo>
                      <a:pt x="347" y="243"/>
                    </a:lnTo>
                    <a:close/>
                    <a:moveTo>
                      <a:pt x="337" y="240"/>
                    </a:moveTo>
                    <a:lnTo>
                      <a:pt x="339" y="240"/>
                    </a:lnTo>
                    <a:lnTo>
                      <a:pt x="342" y="238"/>
                    </a:lnTo>
                    <a:lnTo>
                      <a:pt x="344" y="240"/>
                    </a:lnTo>
                    <a:lnTo>
                      <a:pt x="344" y="240"/>
                    </a:lnTo>
                    <a:lnTo>
                      <a:pt x="344" y="238"/>
                    </a:lnTo>
                    <a:lnTo>
                      <a:pt x="342" y="236"/>
                    </a:lnTo>
                    <a:lnTo>
                      <a:pt x="339" y="236"/>
                    </a:lnTo>
                    <a:lnTo>
                      <a:pt x="337" y="238"/>
                    </a:lnTo>
                    <a:lnTo>
                      <a:pt x="337" y="240"/>
                    </a:lnTo>
                    <a:lnTo>
                      <a:pt x="337" y="240"/>
                    </a:lnTo>
                    <a:lnTo>
                      <a:pt x="337" y="240"/>
                    </a:lnTo>
                    <a:lnTo>
                      <a:pt x="337" y="240"/>
                    </a:lnTo>
                    <a:close/>
                    <a:moveTo>
                      <a:pt x="519" y="255"/>
                    </a:moveTo>
                    <a:lnTo>
                      <a:pt x="524" y="253"/>
                    </a:lnTo>
                    <a:lnTo>
                      <a:pt x="530" y="255"/>
                    </a:lnTo>
                    <a:lnTo>
                      <a:pt x="531" y="255"/>
                    </a:lnTo>
                    <a:lnTo>
                      <a:pt x="533" y="253"/>
                    </a:lnTo>
                    <a:lnTo>
                      <a:pt x="535" y="252"/>
                    </a:lnTo>
                    <a:lnTo>
                      <a:pt x="537" y="250"/>
                    </a:lnTo>
                    <a:lnTo>
                      <a:pt x="537" y="248"/>
                    </a:lnTo>
                    <a:lnTo>
                      <a:pt x="535" y="248"/>
                    </a:lnTo>
                    <a:lnTo>
                      <a:pt x="531" y="250"/>
                    </a:lnTo>
                    <a:lnTo>
                      <a:pt x="524" y="250"/>
                    </a:lnTo>
                    <a:lnTo>
                      <a:pt x="523" y="248"/>
                    </a:lnTo>
                    <a:lnTo>
                      <a:pt x="521" y="250"/>
                    </a:lnTo>
                    <a:lnTo>
                      <a:pt x="519" y="253"/>
                    </a:lnTo>
                    <a:lnTo>
                      <a:pt x="519" y="255"/>
                    </a:lnTo>
                    <a:lnTo>
                      <a:pt x="519" y="255"/>
                    </a:lnTo>
                    <a:lnTo>
                      <a:pt x="519" y="255"/>
                    </a:lnTo>
                    <a:lnTo>
                      <a:pt x="519" y="255"/>
                    </a:lnTo>
                    <a:close/>
                    <a:moveTo>
                      <a:pt x="514" y="260"/>
                    </a:moveTo>
                    <a:lnTo>
                      <a:pt x="514" y="262"/>
                    </a:lnTo>
                    <a:lnTo>
                      <a:pt x="514" y="262"/>
                    </a:lnTo>
                    <a:lnTo>
                      <a:pt x="517" y="262"/>
                    </a:lnTo>
                    <a:lnTo>
                      <a:pt x="514" y="260"/>
                    </a:lnTo>
                    <a:lnTo>
                      <a:pt x="514" y="260"/>
                    </a:lnTo>
                    <a:lnTo>
                      <a:pt x="514" y="260"/>
                    </a:lnTo>
                    <a:lnTo>
                      <a:pt x="514" y="260"/>
                    </a:lnTo>
                    <a:close/>
                    <a:moveTo>
                      <a:pt x="498" y="260"/>
                    </a:moveTo>
                    <a:lnTo>
                      <a:pt x="495" y="262"/>
                    </a:lnTo>
                    <a:lnTo>
                      <a:pt x="497" y="262"/>
                    </a:lnTo>
                    <a:lnTo>
                      <a:pt x="497" y="262"/>
                    </a:lnTo>
                    <a:lnTo>
                      <a:pt x="497" y="266"/>
                    </a:lnTo>
                    <a:lnTo>
                      <a:pt x="500" y="266"/>
                    </a:lnTo>
                    <a:lnTo>
                      <a:pt x="505" y="262"/>
                    </a:lnTo>
                    <a:lnTo>
                      <a:pt x="505" y="262"/>
                    </a:lnTo>
                    <a:lnTo>
                      <a:pt x="505" y="260"/>
                    </a:lnTo>
                    <a:lnTo>
                      <a:pt x="500" y="260"/>
                    </a:lnTo>
                    <a:lnTo>
                      <a:pt x="498" y="260"/>
                    </a:lnTo>
                    <a:lnTo>
                      <a:pt x="498" y="260"/>
                    </a:lnTo>
                    <a:lnTo>
                      <a:pt x="498" y="260"/>
                    </a:lnTo>
                    <a:lnTo>
                      <a:pt x="498" y="260"/>
                    </a:lnTo>
                    <a:close/>
                    <a:moveTo>
                      <a:pt x="486" y="266"/>
                    </a:moveTo>
                    <a:lnTo>
                      <a:pt x="488" y="266"/>
                    </a:lnTo>
                    <a:lnTo>
                      <a:pt x="490" y="267"/>
                    </a:lnTo>
                    <a:lnTo>
                      <a:pt x="495" y="266"/>
                    </a:lnTo>
                    <a:lnTo>
                      <a:pt x="495" y="262"/>
                    </a:lnTo>
                    <a:lnTo>
                      <a:pt x="491" y="266"/>
                    </a:lnTo>
                    <a:lnTo>
                      <a:pt x="488" y="266"/>
                    </a:lnTo>
                    <a:lnTo>
                      <a:pt x="486" y="266"/>
                    </a:lnTo>
                    <a:lnTo>
                      <a:pt x="486" y="266"/>
                    </a:lnTo>
                    <a:lnTo>
                      <a:pt x="486" y="266"/>
                    </a:lnTo>
                    <a:lnTo>
                      <a:pt x="486" y="266"/>
                    </a:lnTo>
                    <a:close/>
                    <a:moveTo>
                      <a:pt x="476" y="266"/>
                    </a:moveTo>
                    <a:lnTo>
                      <a:pt x="481" y="266"/>
                    </a:lnTo>
                    <a:lnTo>
                      <a:pt x="479" y="262"/>
                    </a:lnTo>
                    <a:lnTo>
                      <a:pt x="481" y="262"/>
                    </a:lnTo>
                    <a:lnTo>
                      <a:pt x="483" y="262"/>
                    </a:lnTo>
                    <a:lnTo>
                      <a:pt x="486" y="262"/>
                    </a:lnTo>
                    <a:lnTo>
                      <a:pt x="486" y="262"/>
                    </a:lnTo>
                    <a:lnTo>
                      <a:pt x="483" y="266"/>
                    </a:lnTo>
                    <a:lnTo>
                      <a:pt x="483" y="267"/>
                    </a:lnTo>
                    <a:lnTo>
                      <a:pt x="478" y="267"/>
                    </a:lnTo>
                    <a:lnTo>
                      <a:pt x="476" y="266"/>
                    </a:lnTo>
                    <a:lnTo>
                      <a:pt x="476" y="266"/>
                    </a:lnTo>
                    <a:lnTo>
                      <a:pt x="476" y="266"/>
                    </a:lnTo>
                    <a:lnTo>
                      <a:pt x="476" y="266"/>
                    </a:lnTo>
                    <a:close/>
                    <a:moveTo>
                      <a:pt x="474" y="266"/>
                    </a:moveTo>
                    <a:lnTo>
                      <a:pt x="471" y="266"/>
                    </a:lnTo>
                    <a:lnTo>
                      <a:pt x="469" y="269"/>
                    </a:lnTo>
                    <a:lnTo>
                      <a:pt x="471" y="266"/>
                    </a:lnTo>
                    <a:lnTo>
                      <a:pt x="474" y="266"/>
                    </a:lnTo>
                    <a:lnTo>
                      <a:pt x="474" y="266"/>
                    </a:lnTo>
                    <a:lnTo>
                      <a:pt x="474" y="266"/>
                    </a:lnTo>
                    <a:lnTo>
                      <a:pt x="474" y="266"/>
                    </a:lnTo>
                    <a:close/>
                    <a:moveTo>
                      <a:pt x="476" y="262"/>
                    </a:moveTo>
                    <a:lnTo>
                      <a:pt x="472" y="262"/>
                    </a:lnTo>
                    <a:lnTo>
                      <a:pt x="474" y="262"/>
                    </a:lnTo>
                    <a:lnTo>
                      <a:pt x="476" y="262"/>
                    </a:lnTo>
                    <a:lnTo>
                      <a:pt x="476" y="262"/>
                    </a:lnTo>
                    <a:lnTo>
                      <a:pt x="476" y="262"/>
                    </a:lnTo>
                    <a:lnTo>
                      <a:pt x="476" y="262"/>
                    </a:lnTo>
                    <a:lnTo>
                      <a:pt x="476" y="262"/>
                    </a:lnTo>
                    <a:close/>
                    <a:moveTo>
                      <a:pt x="415" y="267"/>
                    </a:moveTo>
                    <a:lnTo>
                      <a:pt x="415" y="267"/>
                    </a:lnTo>
                    <a:lnTo>
                      <a:pt x="415" y="266"/>
                    </a:lnTo>
                    <a:lnTo>
                      <a:pt x="420" y="262"/>
                    </a:lnTo>
                    <a:lnTo>
                      <a:pt x="429" y="260"/>
                    </a:lnTo>
                    <a:lnTo>
                      <a:pt x="432" y="262"/>
                    </a:lnTo>
                    <a:lnTo>
                      <a:pt x="436" y="262"/>
                    </a:lnTo>
                    <a:lnTo>
                      <a:pt x="439" y="262"/>
                    </a:lnTo>
                    <a:lnTo>
                      <a:pt x="444" y="266"/>
                    </a:lnTo>
                    <a:lnTo>
                      <a:pt x="448" y="266"/>
                    </a:lnTo>
                    <a:lnTo>
                      <a:pt x="453" y="266"/>
                    </a:lnTo>
                    <a:lnTo>
                      <a:pt x="455" y="266"/>
                    </a:lnTo>
                    <a:lnTo>
                      <a:pt x="460" y="266"/>
                    </a:lnTo>
                    <a:lnTo>
                      <a:pt x="460" y="262"/>
                    </a:lnTo>
                    <a:lnTo>
                      <a:pt x="464" y="262"/>
                    </a:lnTo>
                    <a:lnTo>
                      <a:pt x="465" y="260"/>
                    </a:lnTo>
                    <a:lnTo>
                      <a:pt x="464" y="259"/>
                    </a:lnTo>
                    <a:lnTo>
                      <a:pt x="467" y="257"/>
                    </a:lnTo>
                    <a:lnTo>
                      <a:pt x="471" y="259"/>
                    </a:lnTo>
                    <a:lnTo>
                      <a:pt x="472" y="262"/>
                    </a:lnTo>
                    <a:lnTo>
                      <a:pt x="471" y="266"/>
                    </a:lnTo>
                    <a:lnTo>
                      <a:pt x="467" y="266"/>
                    </a:lnTo>
                    <a:lnTo>
                      <a:pt x="465" y="267"/>
                    </a:lnTo>
                    <a:lnTo>
                      <a:pt x="460" y="269"/>
                    </a:lnTo>
                    <a:lnTo>
                      <a:pt x="460" y="271"/>
                    </a:lnTo>
                    <a:lnTo>
                      <a:pt x="458" y="269"/>
                    </a:lnTo>
                    <a:lnTo>
                      <a:pt x="453" y="269"/>
                    </a:lnTo>
                    <a:lnTo>
                      <a:pt x="448" y="271"/>
                    </a:lnTo>
                    <a:lnTo>
                      <a:pt x="443" y="271"/>
                    </a:lnTo>
                    <a:lnTo>
                      <a:pt x="438" y="273"/>
                    </a:lnTo>
                    <a:lnTo>
                      <a:pt x="438" y="273"/>
                    </a:lnTo>
                    <a:lnTo>
                      <a:pt x="436" y="273"/>
                    </a:lnTo>
                    <a:lnTo>
                      <a:pt x="432" y="273"/>
                    </a:lnTo>
                    <a:lnTo>
                      <a:pt x="431" y="273"/>
                    </a:lnTo>
                    <a:lnTo>
                      <a:pt x="429" y="271"/>
                    </a:lnTo>
                    <a:lnTo>
                      <a:pt x="425" y="271"/>
                    </a:lnTo>
                    <a:lnTo>
                      <a:pt x="424" y="271"/>
                    </a:lnTo>
                    <a:lnTo>
                      <a:pt x="420" y="271"/>
                    </a:lnTo>
                    <a:lnTo>
                      <a:pt x="418" y="271"/>
                    </a:lnTo>
                    <a:lnTo>
                      <a:pt x="415" y="271"/>
                    </a:lnTo>
                    <a:lnTo>
                      <a:pt x="415" y="267"/>
                    </a:lnTo>
                    <a:lnTo>
                      <a:pt x="415" y="267"/>
                    </a:lnTo>
                    <a:lnTo>
                      <a:pt x="415" y="267"/>
                    </a:lnTo>
                    <a:lnTo>
                      <a:pt x="415" y="267"/>
                    </a:lnTo>
                    <a:close/>
                    <a:moveTo>
                      <a:pt x="413" y="267"/>
                    </a:moveTo>
                    <a:lnTo>
                      <a:pt x="410" y="271"/>
                    </a:lnTo>
                    <a:lnTo>
                      <a:pt x="413" y="271"/>
                    </a:lnTo>
                    <a:lnTo>
                      <a:pt x="413" y="267"/>
                    </a:lnTo>
                    <a:lnTo>
                      <a:pt x="413" y="267"/>
                    </a:lnTo>
                    <a:lnTo>
                      <a:pt x="413" y="267"/>
                    </a:lnTo>
                    <a:lnTo>
                      <a:pt x="413" y="267"/>
                    </a:lnTo>
                    <a:lnTo>
                      <a:pt x="413" y="267"/>
                    </a:lnTo>
                    <a:close/>
                    <a:moveTo>
                      <a:pt x="410" y="266"/>
                    </a:moveTo>
                    <a:lnTo>
                      <a:pt x="408" y="266"/>
                    </a:lnTo>
                    <a:lnTo>
                      <a:pt x="408" y="267"/>
                    </a:lnTo>
                    <a:lnTo>
                      <a:pt x="410" y="271"/>
                    </a:lnTo>
                    <a:lnTo>
                      <a:pt x="410" y="266"/>
                    </a:lnTo>
                    <a:lnTo>
                      <a:pt x="410" y="266"/>
                    </a:lnTo>
                    <a:lnTo>
                      <a:pt x="410" y="266"/>
                    </a:lnTo>
                    <a:lnTo>
                      <a:pt x="410" y="266"/>
                    </a:lnTo>
                    <a:lnTo>
                      <a:pt x="410" y="266"/>
                    </a:lnTo>
                    <a:close/>
                    <a:moveTo>
                      <a:pt x="363" y="267"/>
                    </a:moveTo>
                    <a:lnTo>
                      <a:pt x="363" y="269"/>
                    </a:lnTo>
                    <a:lnTo>
                      <a:pt x="363" y="271"/>
                    </a:lnTo>
                    <a:lnTo>
                      <a:pt x="363" y="273"/>
                    </a:lnTo>
                    <a:lnTo>
                      <a:pt x="363" y="274"/>
                    </a:lnTo>
                    <a:lnTo>
                      <a:pt x="366" y="276"/>
                    </a:lnTo>
                    <a:lnTo>
                      <a:pt x="372" y="274"/>
                    </a:lnTo>
                    <a:lnTo>
                      <a:pt x="373" y="276"/>
                    </a:lnTo>
                    <a:lnTo>
                      <a:pt x="377" y="274"/>
                    </a:lnTo>
                    <a:lnTo>
                      <a:pt x="378" y="273"/>
                    </a:lnTo>
                    <a:lnTo>
                      <a:pt x="382" y="274"/>
                    </a:lnTo>
                    <a:lnTo>
                      <a:pt x="385" y="273"/>
                    </a:lnTo>
                    <a:lnTo>
                      <a:pt x="391" y="273"/>
                    </a:lnTo>
                    <a:lnTo>
                      <a:pt x="392" y="269"/>
                    </a:lnTo>
                    <a:lnTo>
                      <a:pt x="394" y="273"/>
                    </a:lnTo>
                    <a:lnTo>
                      <a:pt x="398" y="271"/>
                    </a:lnTo>
                    <a:lnTo>
                      <a:pt x="401" y="273"/>
                    </a:lnTo>
                    <a:lnTo>
                      <a:pt x="399" y="269"/>
                    </a:lnTo>
                    <a:lnTo>
                      <a:pt x="405" y="269"/>
                    </a:lnTo>
                    <a:lnTo>
                      <a:pt x="405" y="266"/>
                    </a:lnTo>
                    <a:lnTo>
                      <a:pt x="401" y="267"/>
                    </a:lnTo>
                    <a:lnTo>
                      <a:pt x="401" y="266"/>
                    </a:lnTo>
                    <a:lnTo>
                      <a:pt x="401" y="262"/>
                    </a:lnTo>
                    <a:lnTo>
                      <a:pt x="399" y="262"/>
                    </a:lnTo>
                    <a:lnTo>
                      <a:pt x="399" y="266"/>
                    </a:lnTo>
                    <a:lnTo>
                      <a:pt x="398" y="266"/>
                    </a:lnTo>
                    <a:lnTo>
                      <a:pt x="398" y="262"/>
                    </a:lnTo>
                    <a:lnTo>
                      <a:pt x="394" y="260"/>
                    </a:lnTo>
                    <a:lnTo>
                      <a:pt x="391" y="262"/>
                    </a:lnTo>
                    <a:lnTo>
                      <a:pt x="387" y="260"/>
                    </a:lnTo>
                    <a:lnTo>
                      <a:pt x="385" y="259"/>
                    </a:lnTo>
                    <a:lnTo>
                      <a:pt x="378" y="260"/>
                    </a:lnTo>
                    <a:lnTo>
                      <a:pt x="378" y="262"/>
                    </a:lnTo>
                    <a:lnTo>
                      <a:pt x="387" y="266"/>
                    </a:lnTo>
                    <a:lnTo>
                      <a:pt x="391" y="267"/>
                    </a:lnTo>
                    <a:lnTo>
                      <a:pt x="385" y="267"/>
                    </a:lnTo>
                    <a:lnTo>
                      <a:pt x="382" y="269"/>
                    </a:lnTo>
                    <a:lnTo>
                      <a:pt x="378" y="266"/>
                    </a:lnTo>
                    <a:lnTo>
                      <a:pt x="378" y="266"/>
                    </a:lnTo>
                    <a:lnTo>
                      <a:pt x="375" y="262"/>
                    </a:lnTo>
                    <a:lnTo>
                      <a:pt x="373" y="266"/>
                    </a:lnTo>
                    <a:lnTo>
                      <a:pt x="370" y="262"/>
                    </a:lnTo>
                    <a:lnTo>
                      <a:pt x="365" y="266"/>
                    </a:lnTo>
                    <a:lnTo>
                      <a:pt x="365" y="266"/>
                    </a:lnTo>
                    <a:lnTo>
                      <a:pt x="363" y="267"/>
                    </a:lnTo>
                    <a:lnTo>
                      <a:pt x="363" y="267"/>
                    </a:lnTo>
                    <a:lnTo>
                      <a:pt x="363" y="267"/>
                    </a:lnTo>
                    <a:lnTo>
                      <a:pt x="363" y="267"/>
                    </a:lnTo>
                    <a:close/>
                    <a:moveTo>
                      <a:pt x="351" y="262"/>
                    </a:moveTo>
                    <a:lnTo>
                      <a:pt x="356" y="262"/>
                    </a:lnTo>
                    <a:lnTo>
                      <a:pt x="363" y="262"/>
                    </a:lnTo>
                    <a:lnTo>
                      <a:pt x="359" y="266"/>
                    </a:lnTo>
                    <a:lnTo>
                      <a:pt x="359" y="269"/>
                    </a:lnTo>
                    <a:lnTo>
                      <a:pt x="359" y="273"/>
                    </a:lnTo>
                    <a:lnTo>
                      <a:pt x="356" y="271"/>
                    </a:lnTo>
                    <a:lnTo>
                      <a:pt x="354" y="273"/>
                    </a:lnTo>
                    <a:lnTo>
                      <a:pt x="349" y="271"/>
                    </a:lnTo>
                    <a:lnTo>
                      <a:pt x="347" y="269"/>
                    </a:lnTo>
                    <a:lnTo>
                      <a:pt x="349" y="267"/>
                    </a:lnTo>
                    <a:lnTo>
                      <a:pt x="351" y="267"/>
                    </a:lnTo>
                    <a:lnTo>
                      <a:pt x="351" y="262"/>
                    </a:lnTo>
                    <a:lnTo>
                      <a:pt x="351" y="262"/>
                    </a:lnTo>
                    <a:lnTo>
                      <a:pt x="351" y="262"/>
                    </a:lnTo>
                    <a:lnTo>
                      <a:pt x="351" y="262"/>
                    </a:lnTo>
                    <a:close/>
                    <a:moveTo>
                      <a:pt x="340" y="269"/>
                    </a:moveTo>
                    <a:lnTo>
                      <a:pt x="342" y="267"/>
                    </a:lnTo>
                    <a:lnTo>
                      <a:pt x="344" y="269"/>
                    </a:lnTo>
                    <a:lnTo>
                      <a:pt x="342" y="269"/>
                    </a:lnTo>
                    <a:lnTo>
                      <a:pt x="340" y="269"/>
                    </a:lnTo>
                    <a:lnTo>
                      <a:pt x="340" y="269"/>
                    </a:lnTo>
                    <a:lnTo>
                      <a:pt x="340" y="269"/>
                    </a:lnTo>
                    <a:lnTo>
                      <a:pt x="340" y="269"/>
                    </a:lnTo>
                    <a:close/>
                    <a:moveTo>
                      <a:pt x="325" y="259"/>
                    </a:moveTo>
                    <a:lnTo>
                      <a:pt x="325" y="262"/>
                    </a:lnTo>
                    <a:lnTo>
                      <a:pt x="326" y="262"/>
                    </a:lnTo>
                    <a:lnTo>
                      <a:pt x="332" y="266"/>
                    </a:lnTo>
                    <a:lnTo>
                      <a:pt x="337" y="267"/>
                    </a:lnTo>
                    <a:lnTo>
                      <a:pt x="337" y="269"/>
                    </a:lnTo>
                    <a:lnTo>
                      <a:pt x="337" y="267"/>
                    </a:lnTo>
                    <a:lnTo>
                      <a:pt x="340" y="266"/>
                    </a:lnTo>
                    <a:lnTo>
                      <a:pt x="342" y="266"/>
                    </a:lnTo>
                    <a:lnTo>
                      <a:pt x="345" y="266"/>
                    </a:lnTo>
                    <a:lnTo>
                      <a:pt x="345" y="262"/>
                    </a:lnTo>
                    <a:lnTo>
                      <a:pt x="342" y="259"/>
                    </a:lnTo>
                    <a:lnTo>
                      <a:pt x="337" y="257"/>
                    </a:lnTo>
                    <a:lnTo>
                      <a:pt x="332" y="259"/>
                    </a:lnTo>
                    <a:lnTo>
                      <a:pt x="328" y="259"/>
                    </a:lnTo>
                    <a:lnTo>
                      <a:pt x="325" y="259"/>
                    </a:lnTo>
                    <a:lnTo>
                      <a:pt x="325" y="259"/>
                    </a:lnTo>
                    <a:lnTo>
                      <a:pt x="325" y="259"/>
                    </a:lnTo>
                    <a:lnTo>
                      <a:pt x="325" y="259"/>
                    </a:lnTo>
                    <a:close/>
                    <a:moveTo>
                      <a:pt x="740" y="262"/>
                    </a:moveTo>
                    <a:lnTo>
                      <a:pt x="742" y="262"/>
                    </a:lnTo>
                    <a:lnTo>
                      <a:pt x="745" y="262"/>
                    </a:lnTo>
                    <a:lnTo>
                      <a:pt x="745" y="262"/>
                    </a:lnTo>
                    <a:lnTo>
                      <a:pt x="742" y="259"/>
                    </a:lnTo>
                    <a:lnTo>
                      <a:pt x="742" y="259"/>
                    </a:lnTo>
                    <a:lnTo>
                      <a:pt x="742" y="259"/>
                    </a:lnTo>
                    <a:lnTo>
                      <a:pt x="740" y="262"/>
                    </a:lnTo>
                    <a:lnTo>
                      <a:pt x="740" y="262"/>
                    </a:lnTo>
                    <a:lnTo>
                      <a:pt x="740" y="262"/>
                    </a:lnTo>
                    <a:lnTo>
                      <a:pt x="740" y="262"/>
                    </a:lnTo>
                    <a:close/>
                    <a:moveTo>
                      <a:pt x="723" y="262"/>
                    </a:moveTo>
                    <a:lnTo>
                      <a:pt x="723" y="262"/>
                    </a:lnTo>
                    <a:lnTo>
                      <a:pt x="728" y="262"/>
                    </a:lnTo>
                    <a:lnTo>
                      <a:pt x="729" y="262"/>
                    </a:lnTo>
                    <a:lnTo>
                      <a:pt x="735" y="262"/>
                    </a:lnTo>
                    <a:lnTo>
                      <a:pt x="738" y="260"/>
                    </a:lnTo>
                    <a:lnTo>
                      <a:pt x="740" y="257"/>
                    </a:lnTo>
                    <a:lnTo>
                      <a:pt x="742" y="257"/>
                    </a:lnTo>
                    <a:lnTo>
                      <a:pt x="745" y="255"/>
                    </a:lnTo>
                    <a:lnTo>
                      <a:pt x="745" y="253"/>
                    </a:lnTo>
                    <a:lnTo>
                      <a:pt x="745" y="252"/>
                    </a:lnTo>
                    <a:lnTo>
                      <a:pt x="745" y="250"/>
                    </a:lnTo>
                    <a:lnTo>
                      <a:pt x="745" y="248"/>
                    </a:lnTo>
                    <a:lnTo>
                      <a:pt x="745" y="247"/>
                    </a:lnTo>
                    <a:lnTo>
                      <a:pt x="742" y="245"/>
                    </a:lnTo>
                    <a:lnTo>
                      <a:pt x="736" y="245"/>
                    </a:lnTo>
                    <a:lnTo>
                      <a:pt x="733" y="247"/>
                    </a:lnTo>
                    <a:lnTo>
                      <a:pt x="731" y="252"/>
                    </a:lnTo>
                    <a:lnTo>
                      <a:pt x="729" y="255"/>
                    </a:lnTo>
                    <a:lnTo>
                      <a:pt x="723" y="262"/>
                    </a:lnTo>
                    <a:lnTo>
                      <a:pt x="723" y="262"/>
                    </a:lnTo>
                    <a:lnTo>
                      <a:pt x="723" y="262"/>
                    </a:lnTo>
                    <a:lnTo>
                      <a:pt x="723" y="262"/>
                    </a:lnTo>
                    <a:close/>
                    <a:moveTo>
                      <a:pt x="300" y="236"/>
                    </a:moveTo>
                    <a:lnTo>
                      <a:pt x="297" y="240"/>
                    </a:lnTo>
                    <a:lnTo>
                      <a:pt x="300" y="243"/>
                    </a:lnTo>
                    <a:lnTo>
                      <a:pt x="304" y="243"/>
                    </a:lnTo>
                    <a:lnTo>
                      <a:pt x="305" y="243"/>
                    </a:lnTo>
                    <a:lnTo>
                      <a:pt x="311" y="243"/>
                    </a:lnTo>
                    <a:lnTo>
                      <a:pt x="312" y="240"/>
                    </a:lnTo>
                    <a:lnTo>
                      <a:pt x="318" y="240"/>
                    </a:lnTo>
                    <a:lnTo>
                      <a:pt x="319" y="240"/>
                    </a:lnTo>
                    <a:lnTo>
                      <a:pt x="318" y="238"/>
                    </a:lnTo>
                    <a:lnTo>
                      <a:pt x="312" y="240"/>
                    </a:lnTo>
                    <a:lnTo>
                      <a:pt x="309" y="238"/>
                    </a:lnTo>
                    <a:lnTo>
                      <a:pt x="302" y="238"/>
                    </a:lnTo>
                    <a:lnTo>
                      <a:pt x="300" y="236"/>
                    </a:lnTo>
                    <a:lnTo>
                      <a:pt x="300" y="236"/>
                    </a:lnTo>
                    <a:lnTo>
                      <a:pt x="300" y="236"/>
                    </a:lnTo>
                    <a:lnTo>
                      <a:pt x="300" y="236"/>
                    </a:lnTo>
                    <a:close/>
                    <a:moveTo>
                      <a:pt x="172" y="231"/>
                    </a:moveTo>
                    <a:lnTo>
                      <a:pt x="172" y="233"/>
                    </a:lnTo>
                    <a:lnTo>
                      <a:pt x="173" y="233"/>
                    </a:lnTo>
                    <a:lnTo>
                      <a:pt x="173" y="231"/>
                    </a:lnTo>
                    <a:lnTo>
                      <a:pt x="172" y="231"/>
                    </a:lnTo>
                    <a:lnTo>
                      <a:pt x="172" y="231"/>
                    </a:lnTo>
                    <a:lnTo>
                      <a:pt x="172" y="231"/>
                    </a:lnTo>
                    <a:lnTo>
                      <a:pt x="172" y="231"/>
                    </a:lnTo>
                    <a:close/>
                    <a:moveTo>
                      <a:pt x="173" y="233"/>
                    </a:moveTo>
                    <a:lnTo>
                      <a:pt x="173" y="234"/>
                    </a:lnTo>
                    <a:lnTo>
                      <a:pt x="177" y="234"/>
                    </a:lnTo>
                    <a:lnTo>
                      <a:pt x="177" y="231"/>
                    </a:lnTo>
                    <a:lnTo>
                      <a:pt x="182" y="229"/>
                    </a:lnTo>
                    <a:lnTo>
                      <a:pt x="182" y="226"/>
                    </a:lnTo>
                    <a:lnTo>
                      <a:pt x="182" y="222"/>
                    </a:lnTo>
                    <a:lnTo>
                      <a:pt x="186" y="217"/>
                    </a:lnTo>
                    <a:lnTo>
                      <a:pt x="187" y="220"/>
                    </a:lnTo>
                    <a:lnTo>
                      <a:pt x="191" y="220"/>
                    </a:lnTo>
                    <a:lnTo>
                      <a:pt x="198" y="220"/>
                    </a:lnTo>
                    <a:lnTo>
                      <a:pt x="199" y="222"/>
                    </a:lnTo>
                    <a:lnTo>
                      <a:pt x="201" y="220"/>
                    </a:lnTo>
                    <a:lnTo>
                      <a:pt x="201" y="220"/>
                    </a:lnTo>
                    <a:lnTo>
                      <a:pt x="206" y="220"/>
                    </a:lnTo>
                    <a:lnTo>
                      <a:pt x="210" y="222"/>
                    </a:lnTo>
                    <a:lnTo>
                      <a:pt x="217" y="224"/>
                    </a:lnTo>
                    <a:lnTo>
                      <a:pt x="224" y="226"/>
                    </a:lnTo>
                    <a:lnTo>
                      <a:pt x="227" y="229"/>
                    </a:lnTo>
                    <a:lnTo>
                      <a:pt x="227" y="233"/>
                    </a:lnTo>
                    <a:lnTo>
                      <a:pt x="227" y="234"/>
                    </a:lnTo>
                    <a:lnTo>
                      <a:pt x="233" y="236"/>
                    </a:lnTo>
                    <a:lnTo>
                      <a:pt x="243" y="236"/>
                    </a:lnTo>
                    <a:lnTo>
                      <a:pt x="252" y="238"/>
                    </a:lnTo>
                    <a:lnTo>
                      <a:pt x="260" y="236"/>
                    </a:lnTo>
                    <a:lnTo>
                      <a:pt x="262" y="234"/>
                    </a:lnTo>
                    <a:lnTo>
                      <a:pt x="262" y="226"/>
                    </a:lnTo>
                    <a:lnTo>
                      <a:pt x="266" y="226"/>
                    </a:lnTo>
                    <a:lnTo>
                      <a:pt x="271" y="231"/>
                    </a:lnTo>
                    <a:lnTo>
                      <a:pt x="274" y="231"/>
                    </a:lnTo>
                    <a:lnTo>
                      <a:pt x="278" y="231"/>
                    </a:lnTo>
                    <a:lnTo>
                      <a:pt x="278" y="233"/>
                    </a:lnTo>
                    <a:lnTo>
                      <a:pt x="281" y="236"/>
                    </a:lnTo>
                    <a:lnTo>
                      <a:pt x="286" y="234"/>
                    </a:lnTo>
                    <a:lnTo>
                      <a:pt x="286" y="238"/>
                    </a:lnTo>
                    <a:lnTo>
                      <a:pt x="290" y="236"/>
                    </a:lnTo>
                    <a:lnTo>
                      <a:pt x="295" y="236"/>
                    </a:lnTo>
                    <a:lnTo>
                      <a:pt x="295" y="240"/>
                    </a:lnTo>
                    <a:lnTo>
                      <a:pt x="299" y="245"/>
                    </a:lnTo>
                    <a:lnTo>
                      <a:pt x="299" y="247"/>
                    </a:lnTo>
                    <a:lnTo>
                      <a:pt x="300" y="250"/>
                    </a:lnTo>
                    <a:lnTo>
                      <a:pt x="305" y="252"/>
                    </a:lnTo>
                    <a:lnTo>
                      <a:pt x="309" y="250"/>
                    </a:lnTo>
                    <a:lnTo>
                      <a:pt x="311" y="252"/>
                    </a:lnTo>
                    <a:lnTo>
                      <a:pt x="312" y="252"/>
                    </a:lnTo>
                    <a:lnTo>
                      <a:pt x="316" y="250"/>
                    </a:lnTo>
                    <a:lnTo>
                      <a:pt x="318" y="250"/>
                    </a:lnTo>
                    <a:lnTo>
                      <a:pt x="319" y="252"/>
                    </a:lnTo>
                    <a:lnTo>
                      <a:pt x="323" y="252"/>
                    </a:lnTo>
                    <a:lnTo>
                      <a:pt x="325" y="255"/>
                    </a:lnTo>
                    <a:lnTo>
                      <a:pt x="323" y="262"/>
                    </a:lnTo>
                    <a:lnTo>
                      <a:pt x="321" y="262"/>
                    </a:lnTo>
                    <a:lnTo>
                      <a:pt x="323" y="266"/>
                    </a:lnTo>
                    <a:lnTo>
                      <a:pt x="325" y="269"/>
                    </a:lnTo>
                    <a:lnTo>
                      <a:pt x="323" y="271"/>
                    </a:lnTo>
                    <a:lnTo>
                      <a:pt x="319" y="267"/>
                    </a:lnTo>
                    <a:lnTo>
                      <a:pt x="316" y="267"/>
                    </a:lnTo>
                    <a:lnTo>
                      <a:pt x="311" y="266"/>
                    </a:lnTo>
                    <a:lnTo>
                      <a:pt x="309" y="266"/>
                    </a:lnTo>
                    <a:lnTo>
                      <a:pt x="305" y="262"/>
                    </a:lnTo>
                    <a:lnTo>
                      <a:pt x="302" y="260"/>
                    </a:lnTo>
                    <a:lnTo>
                      <a:pt x="297" y="262"/>
                    </a:lnTo>
                    <a:lnTo>
                      <a:pt x="292" y="262"/>
                    </a:lnTo>
                    <a:lnTo>
                      <a:pt x="288" y="262"/>
                    </a:lnTo>
                    <a:lnTo>
                      <a:pt x="283" y="260"/>
                    </a:lnTo>
                    <a:lnTo>
                      <a:pt x="278" y="262"/>
                    </a:lnTo>
                    <a:lnTo>
                      <a:pt x="276" y="260"/>
                    </a:lnTo>
                    <a:lnTo>
                      <a:pt x="269" y="260"/>
                    </a:lnTo>
                    <a:lnTo>
                      <a:pt x="266" y="262"/>
                    </a:lnTo>
                    <a:lnTo>
                      <a:pt x="255" y="259"/>
                    </a:lnTo>
                    <a:lnTo>
                      <a:pt x="246" y="253"/>
                    </a:lnTo>
                    <a:lnTo>
                      <a:pt x="243" y="253"/>
                    </a:lnTo>
                    <a:lnTo>
                      <a:pt x="238" y="250"/>
                    </a:lnTo>
                    <a:lnTo>
                      <a:pt x="236" y="250"/>
                    </a:lnTo>
                    <a:lnTo>
                      <a:pt x="236" y="253"/>
                    </a:lnTo>
                    <a:lnTo>
                      <a:pt x="233" y="252"/>
                    </a:lnTo>
                    <a:lnTo>
                      <a:pt x="227" y="250"/>
                    </a:lnTo>
                    <a:lnTo>
                      <a:pt x="227" y="250"/>
                    </a:lnTo>
                    <a:lnTo>
                      <a:pt x="224" y="253"/>
                    </a:lnTo>
                    <a:lnTo>
                      <a:pt x="215" y="252"/>
                    </a:lnTo>
                    <a:lnTo>
                      <a:pt x="210" y="247"/>
                    </a:lnTo>
                    <a:lnTo>
                      <a:pt x="205" y="247"/>
                    </a:lnTo>
                    <a:lnTo>
                      <a:pt x="201" y="245"/>
                    </a:lnTo>
                    <a:lnTo>
                      <a:pt x="199" y="247"/>
                    </a:lnTo>
                    <a:lnTo>
                      <a:pt x="196" y="247"/>
                    </a:lnTo>
                    <a:lnTo>
                      <a:pt x="191" y="245"/>
                    </a:lnTo>
                    <a:lnTo>
                      <a:pt x="189" y="243"/>
                    </a:lnTo>
                    <a:lnTo>
                      <a:pt x="193" y="240"/>
                    </a:lnTo>
                    <a:lnTo>
                      <a:pt x="193" y="240"/>
                    </a:lnTo>
                    <a:lnTo>
                      <a:pt x="191" y="240"/>
                    </a:lnTo>
                    <a:lnTo>
                      <a:pt x="189" y="240"/>
                    </a:lnTo>
                    <a:lnTo>
                      <a:pt x="186" y="238"/>
                    </a:lnTo>
                    <a:lnTo>
                      <a:pt x="184" y="236"/>
                    </a:lnTo>
                    <a:lnTo>
                      <a:pt x="182" y="238"/>
                    </a:lnTo>
                    <a:lnTo>
                      <a:pt x="173" y="236"/>
                    </a:lnTo>
                    <a:lnTo>
                      <a:pt x="173" y="236"/>
                    </a:lnTo>
                    <a:lnTo>
                      <a:pt x="172" y="233"/>
                    </a:lnTo>
                    <a:lnTo>
                      <a:pt x="173" y="233"/>
                    </a:lnTo>
                    <a:lnTo>
                      <a:pt x="173" y="233"/>
                    </a:lnTo>
                    <a:lnTo>
                      <a:pt x="173" y="233"/>
                    </a:lnTo>
                    <a:lnTo>
                      <a:pt x="173" y="233"/>
                    </a:lnTo>
                    <a:close/>
                    <a:moveTo>
                      <a:pt x="217" y="45"/>
                    </a:moveTo>
                    <a:lnTo>
                      <a:pt x="220" y="47"/>
                    </a:lnTo>
                    <a:lnTo>
                      <a:pt x="224" y="47"/>
                    </a:lnTo>
                    <a:lnTo>
                      <a:pt x="222" y="48"/>
                    </a:lnTo>
                    <a:lnTo>
                      <a:pt x="224" y="48"/>
                    </a:lnTo>
                    <a:lnTo>
                      <a:pt x="227" y="45"/>
                    </a:lnTo>
                    <a:lnTo>
                      <a:pt x="222" y="38"/>
                    </a:lnTo>
                    <a:lnTo>
                      <a:pt x="219" y="41"/>
                    </a:lnTo>
                    <a:lnTo>
                      <a:pt x="217" y="45"/>
                    </a:lnTo>
                    <a:lnTo>
                      <a:pt x="217" y="45"/>
                    </a:lnTo>
                    <a:lnTo>
                      <a:pt x="217" y="45"/>
                    </a:lnTo>
                    <a:lnTo>
                      <a:pt x="217" y="45"/>
                    </a:lnTo>
                    <a:close/>
                    <a:moveTo>
                      <a:pt x="189" y="64"/>
                    </a:moveTo>
                    <a:lnTo>
                      <a:pt x="189" y="67"/>
                    </a:lnTo>
                    <a:lnTo>
                      <a:pt x="191" y="67"/>
                    </a:lnTo>
                    <a:lnTo>
                      <a:pt x="189" y="64"/>
                    </a:lnTo>
                    <a:lnTo>
                      <a:pt x="189" y="64"/>
                    </a:lnTo>
                    <a:lnTo>
                      <a:pt x="189" y="64"/>
                    </a:lnTo>
                    <a:lnTo>
                      <a:pt x="189" y="64"/>
                    </a:lnTo>
                    <a:close/>
                    <a:moveTo>
                      <a:pt x="189" y="55"/>
                    </a:moveTo>
                    <a:lnTo>
                      <a:pt x="191" y="55"/>
                    </a:lnTo>
                    <a:lnTo>
                      <a:pt x="189" y="54"/>
                    </a:lnTo>
                    <a:lnTo>
                      <a:pt x="189" y="55"/>
                    </a:lnTo>
                    <a:lnTo>
                      <a:pt x="189" y="55"/>
                    </a:lnTo>
                    <a:lnTo>
                      <a:pt x="189" y="55"/>
                    </a:lnTo>
                    <a:lnTo>
                      <a:pt x="189" y="55"/>
                    </a:lnTo>
                    <a:close/>
                    <a:moveTo>
                      <a:pt x="189" y="59"/>
                    </a:moveTo>
                    <a:lnTo>
                      <a:pt x="189" y="59"/>
                    </a:lnTo>
                    <a:lnTo>
                      <a:pt x="191" y="59"/>
                    </a:lnTo>
                    <a:lnTo>
                      <a:pt x="189" y="59"/>
                    </a:lnTo>
                    <a:lnTo>
                      <a:pt x="189" y="59"/>
                    </a:lnTo>
                    <a:lnTo>
                      <a:pt x="189" y="59"/>
                    </a:lnTo>
                    <a:lnTo>
                      <a:pt x="189" y="59"/>
                    </a:lnTo>
                    <a:close/>
                    <a:moveTo>
                      <a:pt x="179" y="62"/>
                    </a:moveTo>
                    <a:lnTo>
                      <a:pt x="177" y="64"/>
                    </a:lnTo>
                    <a:lnTo>
                      <a:pt x="182" y="67"/>
                    </a:lnTo>
                    <a:lnTo>
                      <a:pt x="184" y="62"/>
                    </a:lnTo>
                    <a:lnTo>
                      <a:pt x="182" y="62"/>
                    </a:lnTo>
                    <a:lnTo>
                      <a:pt x="179" y="62"/>
                    </a:lnTo>
                    <a:lnTo>
                      <a:pt x="179" y="62"/>
                    </a:lnTo>
                    <a:lnTo>
                      <a:pt x="179" y="62"/>
                    </a:lnTo>
                    <a:lnTo>
                      <a:pt x="179" y="62"/>
                    </a:lnTo>
                    <a:close/>
                    <a:moveTo>
                      <a:pt x="151" y="99"/>
                    </a:moveTo>
                    <a:lnTo>
                      <a:pt x="154" y="100"/>
                    </a:lnTo>
                    <a:lnTo>
                      <a:pt x="154" y="97"/>
                    </a:lnTo>
                    <a:lnTo>
                      <a:pt x="154" y="94"/>
                    </a:lnTo>
                    <a:lnTo>
                      <a:pt x="151" y="99"/>
                    </a:lnTo>
                    <a:lnTo>
                      <a:pt x="151" y="99"/>
                    </a:lnTo>
                    <a:lnTo>
                      <a:pt x="151" y="99"/>
                    </a:lnTo>
                    <a:lnTo>
                      <a:pt x="151" y="99"/>
                    </a:lnTo>
                    <a:close/>
                    <a:moveTo>
                      <a:pt x="158" y="95"/>
                    </a:moveTo>
                    <a:lnTo>
                      <a:pt x="156" y="99"/>
                    </a:lnTo>
                    <a:lnTo>
                      <a:pt x="160" y="100"/>
                    </a:lnTo>
                    <a:lnTo>
                      <a:pt x="161" y="104"/>
                    </a:lnTo>
                    <a:lnTo>
                      <a:pt x="163" y="104"/>
                    </a:lnTo>
                    <a:lnTo>
                      <a:pt x="165" y="99"/>
                    </a:lnTo>
                    <a:lnTo>
                      <a:pt x="163" y="97"/>
                    </a:lnTo>
                    <a:lnTo>
                      <a:pt x="165" y="94"/>
                    </a:lnTo>
                    <a:lnTo>
                      <a:pt x="161" y="94"/>
                    </a:lnTo>
                    <a:lnTo>
                      <a:pt x="160" y="95"/>
                    </a:lnTo>
                    <a:lnTo>
                      <a:pt x="158" y="95"/>
                    </a:lnTo>
                    <a:lnTo>
                      <a:pt x="158" y="95"/>
                    </a:lnTo>
                    <a:lnTo>
                      <a:pt x="158" y="95"/>
                    </a:lnTo>
                    <a:lnTo>
                      <a:pt x="158" y="95"/>
                    </a:lnTo>
                    <a:close/>
                    <a:moveTo>
                      <a:pt x="233" y="146"/>
                    </a:moveTo>
                    <a:lnTo>
                      <a:pt x="233" y="147"/>
                    </a:lnTo>
                    <a:lnTo>
                      <a:pt x="236" y="149"/>
                    </a:lnTo>
                    <a:lnTo>
                      <a:pt x="238" y="147"/>
                    </a:lnTo>
                    <a:lnTo>
                      <a:pt x="236" y="146"/>
                    </a:lnTo>
                    <a:lnTo>
                      <a:pt x="233" y="146"/>
                    </a:lnTo>
                    <a:lnTo>
                      <a:pt x="233" y="146"/>
                    </a:lnTo>
                    <a:lnTo>
                      <a:pt x="233" y="146"/>
                    </a:lnTo>
                    <a:lnTo>
                      <a:pt x="233" y="146"/>
                    </a:lnTo>
                    <a:close/>
                    <a:moveTo>
                      <a:pt x="210" y="161"/>
                    </a:moveTo>
                    <a:lnTo>
                      <a:pt x="212" y="165"/>
                    </a:lnTo>
                    <a:lnTo>
                      <a:pt x="212" y="167"/>
                    </a:lnTo>
                    <a:lnTo>
                      <a:pt x="208" y="168"/>
                    </a:lnTo>
                    <a:lnTo>
                      <a:pt x="206" y="170"/>
                    </a:lnTo>
                    <a:lnTo>
                      <a:pt x="210" y="170"/>
                    </a:lnTo>
                    <a:lnTo>
                      <a:pt x="210" y="168"/>
                    </a:lnTo>
                    <a:lnTo>
                      <a:pt x="212" y="167"/>
                    </a:lnTo>
                    <a:lnTo>
                      <a:pt x="212" y="172"/>
                    </a:lnTo>
                    <a:lnTo>
                      <a:pt x="215" y="175"/>
                    </a:lnTo>
                    <a:lnTo>
                      <a:pt x="219" y="170"/>
                    </a:lnTo>
                    <a:lnTo>
                      <a:pt x="220" y="172"/>
                    </a:lnTo>
                    <a:lnTo>
                      <a:pt x="222" y="172"/>
                    </a:lnTo>
                    <a:lnTo>
                      <a:pt x="224" y="172"/>
                    </a:lnTo>
                    <a:lnTo>
                      <a:pt x="227" y="170"/>
                    </a:lnTo>
                    <a:lnTo>
                      <a:pt x="224" y="167"/>
                    </a:lnTo>
                    <a:lnTo>
                      <a:pt x="219" y="163"/>
                    </a:lnTo>
                    <a:lnTo>
                      <a:pt x="213" y="161"/>
                    </a:lnTo>
                    <a:lnTo>
                      <a:pt x="210" y="161"/>
                    </a:lnTo>
                    <a:lnTo>
                      <a:pt x="210" y="161"/>
                    </a:lnTo>
                    <a:lnTo>
                      <a:pt x="210" y="161"/>
                    </a:lnTo>
                    <a:lnTo>
                      <a:pt x="210" y="161"/>
                    </a:lnTo>
                    <a:close/>
                    <a:moveTo>
                      <a:pt x="201" y="168"/>
                    </a:moveTo>
                    <a:lnTo>
                      <a:pt x="199" y="172"/>
                    </a:lnTo>
                    <a:lnTo>
                      <a:pt x="201" y="170"/>
                    </a:lnTo>
                    <a:lnTo>
                      <a:pt x="201" y="168"/>
                    </a:lnTo>
                    <a:lnTo>
                      <a:pt x="201" y="168"/>
                    </a:lnTo>
                    <a:lnTo>
                      <a:pt x="201" y="168"/>
                    </a:lnTo>
                    <a:lnTo>
                      <a:pt x="201" y="168"/>
                    </a:lnTo>
                    <a:close/>
                    <a:moveTo>
                      <a:pt x="177" y="147"/>
                    </a:moveTo>
                    <a:lnTo>
                      <a:pt x="177" y="149"/>
                    </a:lnTo>
                    <a:lnTo>
                      <a:pt x="173" y="153"/>
                    </a:lnTo>
                    <a:lnTo>
                      <a:pt x="173" y="154"/>
                    </a:lnTo>
                    <a:lnTo>
                      <a:pt x="182" y="154"/>
                    </a:lnTo>
                    <a:lnTo>
                      <a:pt x="182" y="156"/>
                    </a:lnTo>
                    <a:lnTo>
                      <a:pt x="182" y="160"/>
                    </a:lnTo>
                    <a:lnTo>
                      <a:pt x="184" y="161"/>
                    </a:lnTo>
                    <a:lnTo>
                      <a:pt x="186" y="167"/>
                    </a:lnTo>
                    <a:lnTo>
                      <a:pt x="189" y="168"/>
                    </a:lnTo>
                    <a:lnTo>
                      <a:pt x="193" y="168"/>
                    </a:lnTo>
                    <a:lnTo>
                      <a:pt x="194" y="172"/>
                    </a:lnTo>
                    <a:lnTo>
                      <a:pt x="196" y="172"/>
                    </a:lnTo>
                    <a:lnTo>
                      <a:pt x="198" y="170"/>
                    </a:lnTo>
                    <a:lnTo>
                      <a:pt x="196" y="167"/>
                    </a:lnTo>
                    <a:lnTo>
                      <a:pt x="198" y="161"/>
                    </a:lnTo>
                    <a:lnTo>
                      <a:pt x="193" y="161"/>
                    </a:lnTo>
                    <a:lnTo>
                      <a:pt x="189" y="156"/>
                    </a:lnTo>
                    <a:lnTo>
                      <a:pt x="187" y="149"/>
                    </a:lnTo>
                    <a:lnTo>
                      <a:pt x="186" y="149"/>
                    </a:lnTo>
                    <a:lnTo>
                      <a:pt x="186" y="146"/>
                    </a:lnTo>
                    <a:lnTo>
                      <a:pt x="182" y="144"/>
                    </a:lnTo>
                    <a:lnTo>
                      <a:pt x="182" y="144"/>
                    </a:lnTo>
                    <a:lnTo>
                      <a:pt x="182" y="147"/>
                    </a:lnTo>
                    <a:lnTo>
                      <a:pt x="182" y="149"/>
                    </a:lnTo>
                    <a:lnTo>
                      <a:pt x="179" y="149"/>
                    </a:lnTo>
                    <a:lnTo>
                      <a:pt x="177" y="146"/>
                    </a:lnTo>
                    <a:lnTo>
                      <a:pt x="177" y="147"/>
                    </a:lnTo>
                    <a:lnTo>
                      <a:pt x="177" y="147"/>
                    </a:lnTo>
                    <a:lnTo>
                      <a:pt x="177" y="147"/>
                    </a:lnTo>
                    <a:lnTo>
                      <a:pt x="177" y="147"/>
                    </a:lnTo>
                    <a:close/>
                    <a:moveTo>
                      <a:pt x="160" y="127"/>
                    </a:moveTo>
                    <a:lnTo>
                      <a:pt x="158" y="127"/>
                    </a:lnTo>
                    <a:lnTo>
                      <a:pt x="160" y="130"/>
                    </a:lnTo>
                    <a:lnTo>
                      <a:pt x="163" y="130"/>
                    </a:lnTo>
                    <a:lnTo>
                      <a:pt x="161" y="127"/>
                    </a:lnTo>
                    <a:lnTo>
                      <a:pt x="160" y="127"/>
                    </a:lnTo>
                    <a:lnTo>
                      <a:pt x="160" y="127"/>
                    </a:lnTo>
                    <a:lnTo>
                      <a:pt x="160" y="127"/>
                    </a:lnTo>
                    <a:lnTo>
                      <a:pt x="160" y="127"/>
                    </a:lnTo>
                    <a:close/>
                    <a:moveTo>
                      <a:pt x="161" y="118"/>
                    </a:moveTo>
                    <a:lnTo>
                      <a:pt x="160" y="121"/>
                    </a:lnTo>
                    <a:lnTo>
                      <a:pt x="161" y="123"/>
                    </a:lnTo>
                    <a:lnTo>
                      <a:pt x="165" y="123"/>
                    </a:lnTo>
                    <a:lnTo>
                      <a:pt x="168" y="123"/>
                    </a:lnTo>
                    <a:lnTo>
                      <a:pt x="170" y="123"/>
                    </a:lnTo>
                    <a:lnTo>
                      <a:pt x="165" y="120"/>
                    </a:lnTo>
                    <a:lnTo>
                      <a:pt x="161" y="118"/>
                    </a:lnTo>
                    <a:lnTo>
                      <a:pt x="161" y="118"/>
                    </a:lnTo>
                    <a:lnTo>
                      <a:pt x="161" y="118"/>
                    </a:lnTo>
                    <a:lnTo>
                      <a:pt x="161" y="118"/>
                    </a:lnTo>
                    <a:close/>
                    <a:moveTo>
                      <a:pt x="128" y="95"/>
                    </a:moveTo>
                    <a:lnTo>
                      <a:pt x="127" y="100"/>
                    </a:lnTo>
                    <a:lnTo>
                      <a:pt x="127" y="104"/>
                    </a:lnTo>
                    <a:lnTo>
                      <a:pt x="132" y="104"/>
                    </a:lnTo>
                    <a:lnTo>
                      <a:pt x="135" y="107"/>
                    </a:lnTo>
                    <a:lnTo>
                      <a:pt x="137" y="104"/>
                    </a:lnTo>
                    <a:lnTo>
                      <a:pt x="135" y="100"/>
                    </a:lnTo>
                    <a:lnTo>
                      <a:pt x="132" y="97"/>
                    </a:lnTo>
                    <a:lnTo>
                      <a:pt x="128" y="95"/>
                    </a:lnTo>
                    <a:lnTo>
                      <a:pt x="128" y="95"/>
                    </a:lnTo>
                    <a:lnTo>
                      <a:pt x="128" y="95"/>
                    </a:lnTo>
                    <a:lnTo>
                      <a:pt x="128" y="95"/>
                    </a:lnTo>
                    <a:close/>
                    <a:moveTo>
                      <a:pt x="118" y="90"/>
                    </a:moveTo>
                    <a:lnTo>
                      <a:pt x="120" y="90"/>
                    </a:lnTo>
                    <a:lnTo>
                      <a:pt x="123" y="92"/>
                    </a:lnTo>
                    <a:lnTo>
                      <a:pt x="127" y="95"/>
                    </a:lnTo>
                    <a:lnTo>
                      <a:pt x="123" y="99"/>
                    </a:lnTo>
                    <a:lnTo>
                      <a:pt x="123" y="97"/>
                    </a:lnTo>
                    <a:lnTo>
                      <a:pt x="118" y="90"/>
                    </a:lnTo>
                    <a:lnTo>
                      <a:pt x="118" y="90"/>
                    </a:lnTo>
                    <a:lnTo>
                      <a:pt x="118" y="90"/>
                    </a:lnTo>
                    <a:lnTo>
                      <a:pt x="118" y="90"/>
                    </a:lnTo>
                    <a:close/>
                    <a:moveTo>
                      <a:pt x="106" y="81"/>
                    </a:moveTo>
                    <a:lnTo>
                      <a:pt x="107" y="87"/>
                    </a:lnTo>
                    <a:lnTo>
                      <a:pt x="111" y="87"/>
                    </a:lnTo>
                    <a:lnTo>
                      <a:pt x="114" y="85"/>
                    </a:lnTo>
                    <a:lnTo>
                      <a:pt x="111" y="81"/>
                    </a:lnTo>
                    <a:lnTo>
                      <a:pt x="109" y="81"/>
                    </a:lnTo>
                    <a:lnTo>
                      <a:pt x="106" y="81"/>
                    </a:lnTo>
                    <a:lnTo>
                      <a:pt x="106" y="81"/>
                    </a:lnTo>
                    <a:lnTo>
                      <a:pt x="106" y="81"/>
                    </a:lnTo>
                    <a:lnTo>
                      <a:pt x="106" y="81"/>
                    </a:lnTo>
                    <a:close/>
                    <a:moveTo>
                      <a:pt x="118" y="208"/>
                    </a:moveTo>
                    <a:lnTo>
                      <a:pt x="123" y="212"/>
                    </a:lnTo>
                    <a:lnTo>
                      <a:pt x="123" y="210"/>
                    </a:lnTo>
                    <a:lnTo>
                      <a:pt x="120" y="208"/>
                    </a:lnTo>
                    <a:lnTo>
                      <a:pt x="118" y="208"/>
                    </a:lnTo>
                    <a:lnTo>
                      <a:pt x="118" y="208"/>
                    </a:lnTo>
                    <a:lnTo>
                      <a:pt x="118" y="208"/>
                    </a:lnTo>
                    <a:lnTo>
                      <a:pt x="118" y="208"/>
                    </a:lnTo>
                    <a:close/>
                    <a:moveTo>
                      <a:pt x="87" y="167"/>
                    </a:moveTo>
                    <a:lnTo>
                      <a:pt x="85" y="170"/>
                    </a:lnTo>
                    <a:lnTo>
                      <a:pt x="92" y="175"/>
                    </a:lnTo>
                    <a:lnTo>
                      <a:pt x="90" y="172"/>
                    </a:lnTo>
                    <a:lnTo>
                      <a:pt x="90" y="170"/>
                    </a:lnTo>
                    <a:lnTo>
                      <a:pt x="87" y="167"/>
                    </a:lnTo>
                    <a:lnTo>
                      <a:pt x="87" y="167"/>
                    </a:lnTo>
                    <a:lnTo>
                      <a:pt x="87" y="167"/>
                    </a:lnTo>
                    <a:lnTo>
                      <a:pt x="87" y="167"/>
                    </a:lnTo>
                    <a:close/>
                    <a:moveTo>
                      <a:pt x="81" y="163"/>
                    </a:moveTo>
                    <a:lnTo>
                      <a:pt x="85" y="165"/>
                    </a:lnTo>
                    <a:lnTo>
                      <a:pt x="81" y="167"/>
                    </a:lnTo>
                    <a:lnTo>
                      <a:pt x="81" y="163"/>
                    </a:lnTo>
                    <a:lnTo>
                      <a:pt x="81" y="163"/>
                    </a:lnTo>
                    <a:lnTo>
                      <a:pt x="81" y="163"/>
                    </a:lnTo>
                    <a:lnTo>
                      <a:pt x="81" y="163"/>
                    </a:lnTo>
                    <a:close/>
                    <a:moveTo>
                      <a:pt x="74" y="153"/>
                    </a:moveTo>
                    <a:lnTo>
                      <a:pt x="73" y="154"/>
                    </a:lnTo>
                    <a:lnTo>
                      <a:pt x="74" y="156"/>
                    </a:lnTo>
                    <a:lnTo>
                      <a:pt x="80" y="158"/>
                    </a:lnTo>
                    <a:lnTo>
                      <a:pt x="74" y="153"/>
                    </a:lnTo>
                    <a:lnTo>
                      <a:pt x="74" y="153"/>
                    </a:lnTo>
                    <a:lnTo>
                      <a:pt x="74" y="153"/>
                    </a:lnTo>
                    <a:lnTo>
                      <a:pt x="74" y="153"/>
                    </a:lnTo>
                    <a:close/>
                    <a:moveTo>
                      <a:pt x="57" y="137"/>
                    </a:moveTo>
                    <a:lnTo>
                      <a:pt x="57" y="140"/>
                    </a:lnTo>
                    <a:lnTo>
                      <a:pt x="60" y="140"/>
                    </a:lnTo>
                    <a:lnTo>
                      <a:pt x="66" y="147"/>
                    </a:lnTo>
                    <a:lnTo>
                      <a:pt x="69" y="149"/>
                    </a:lnTo>
                    <a:lnTo>
                      <a:pt x="69" y="142"/>
                    </a:lnTo>
                    <a:lnTo>
                      <a:pt x="64" y="135"/>
                    </a:lnTo>
                    <a:lnTo>
                      <a:pt x="60" y="134"/>
                    </a:lnTo>
                    <a:lnTo>
                      <a:pt x="57" y="137"/>
                    </a:lnTo>
                    <a:lnTo>
                      <a:pt x="57" y="137"/>
                    </a:lnTo>
                    <a:lnTo>
                      <a:pt x="57" y="137"/>
                    </a:lnTo>
                    <a:lnTo>
                      <a:pt x="57" y="137"/>
                    </a:lnTo>
                    <a:close/>
                    <a:moveTo>
                      <a:pt x="54" y="123"/>
                    </a:moveTo>
                    <a:lnTo>
                      <a:pt x="52" y="127"/>
                    </a:lnTo>
                    <a:lnTo>
                      <a:pt x="55" y="130"/>
                    </a:lnTo>
                    <a:lnTo>
                      <a:pt x="57" y="127"/>
                    </a:lnTo>
                    <a:lnTo>
                      <a:pt x="57" y="127"/>
                    </a:lnTo>
                    <a:lnTo>
                      <a:pt x="54" y="123"/>
                    </a:lnTo>
                    <a:lnTo>
                      <a:pt x="54" y="123"/>
                    </a:lnTo>
                    <a:lnTo>
                      <a:pt x="54" y="123"/>
                    </a:lnTo>
                    <a:lnTo>
                      <a:pt x="54" y="123"/>
                    </a:lnTo>
                    <a:close/>
                    <a:moveTo>
                      <a:pt x="57" y="114"/>
                    </a:moveTo>
                    <a:lnTo>
                      <a:pt x="60" y="114"/>
                    </a:lnTo>
                    <a:lnTo>
                      <a:pt x="62" y="116"/>
                    </a:lnTo>
                    <a:lnTo>
                      <a:pt x="62" y="114"/>
                    </a:lnTo>
                    <a:lnTo>
                      <a:pt x="59" y="113"/>
                    </a:lnTo>
                    <a:lnTo>
                      <a:pt x="57" y="114"/>
                    </a:lnTo>
                    <a:lnTo>
                      <a:pt x="57" y="114"/>
                    </a:lnTo>
                    <a:lnTo>
                      <a:pt x="57" y="114"/>
                    </a:lnTo>
                    <a:lnTo>
                      <a:pt x="57" y="114"/>
                    </a:lnTo>
                    <a:close/>
                    <a:moveTo>
                      <a:pt x="33" y="92"/>
                    </a:moveTo>
                    <a:lnTo>
                      <a:pt x="36" y="92"/>
                    </a:lnTo>
                    <a:lnTo>
                      <a:pt x="38" y="90"/>
                    </a:lnTo>
                    <a:lnTo>
                      <a:pt x="40" y="92"/>
                    </a:lnTo>
                    <a:lnTo>
                      <a:pt x="43" y="97"/>
                    </a:lnTo>
                    <a:lnTo>
                      <a:pt x="47" y="99"/>
                    </a:lnTo>
                    <a:lnTo>
                      <a:pt x="47" y="100"/>
                    </a:lnTo>
                    <a:lnTo>
                      <a:pt x="45" y="107"/>
                    </a:lnTo>
                    <a:lnTo>
                      <a:pt x="43" y="107"/>
                    </a:lnTo>
                    <a:lnTo>
                      <a:pt x="40" y="100"/>
                    </a:lnTo>
                    <a:lnTo>
                      <a:pt x="38" y="100"/>
                    </a:lnTo>
                    <a:lnTo>
                      <a:pt x="36" y="97"/>
                    </a:lnTo>
                    <a:lnTo>
                      <a:pt x="33" y="92"/>
                    </a:lnTo>
                    <a:lnTo>
                      <a:pt x="33" y="92"/>
                    </a:lnTo>
                    <a:lnTo>
                      <a:pt x="33" y="92"/>
                    </a:lnTo>
                    <a:lnTo>
                      <a:pt x="33" y="92"/>
                    </a:lnTo>
                    <a:close/>
                    <a:moveTo>
                      <a:pt x="33" y="78"/>
                    </a:moveTo>
                    <a:lnTo>
                      <a:pt x="36" y="81"/>
                    </a:lnTo>
                    <a:lnTo>
                      <a:pt x="34" y="78"/>
                    </a:lnTo>
                    <a:lnTo>
                      <a:pt x="33" y="78"/>
                    </a:lnTo>
                    <a:lnTo>
                      <a:pt x="33" y="78"/>
                    </a:lnTo>
                    <a:lnTo>
                      <a:pt x="33" y="78"/>
                    </a:lnTo>
                    <a:lnTo>
                      <a:pt x="33" y="78"/>
                    </a:lnTo>
                    <a:close/>
                    <a:moveTo>
                      <a:pt x="8" y="64"/>
                    </a:moveTo>
                    <a:lnTo>
                      <a:pt x="8" y="67"/>
                    </a:lnTo>
                    <a:lnTo>
                      <a:pt x="7" y="67"/>
                    </a:lnTo>
                    <a:lnTo>
                      <a:pt x="10" y="71"/>
                    </a:lnTo>
                    <a:lnTo>
                      <a:pt x="15" y="69"/>
                    </a:lnTo>
                    <a:lnTo>
                      <a:pt x="12" y="67"/>
                    </a:lnTo>
                    <a:lnTo>
                      <a:pt x="8" y="64"/>
                    </a:lnTo>
                    <a:lnTo>
                      <a:pt x="8" y="64"/>
                    </a:lnTo>
                    <a:lnTo>
                      <a:pt x="8" y="64"/>
                    </a:lnTo>
                    <a:lnTo>
                      <a:pt x="8" y="64"/>
                    </a:lnTo>
                    <a:close/>
                    <a:moveTo>
                      <a:pt x="0" y="19"/>
                    </a:moveTo>
                    <a:lnTo>
                      <a:pt x="0" y="19"/>
                    </a:lnTo>
                    <a:lnTo>
                      <a:pt x="0" y="24"/>
                    </a:lnTo>
                    <a:lnTo>
                      <a:pt x="3" y="33"/>
                    </a:lnTo>
                    <a:lnTo>
                      <a:pt x="7" y="33"/>
                    </a:lnTo>
                    <a:lnTo>
                      <a:pt x="14" y="41"/>
                    </a:lnTo>
                    <a:lnTo>
                      <a:pt x="15" y="41"/>
                    </a:lnTo>
                    <a:lnTo>
                      <a:pt x="22" y="48"/>
                    </a:lnTo>
                    <a:lnTo>
                      <a:pt x="24" y="48"/>
                    </a:lnTo>
                    <a:lnTo>
                      <a:pt x="24" y="48"/>
                    </a:lnTo>
                    <a:lnTo>
                      <a:pt x="31" y="54"/>
                    </a:lnTo>
                    <a:lnTo>
                      <a:pt x="38" y="64"/>
                    </a:lnTo>
                    <a:lnTo>
                      <a:pt x="43" y="67"/>
                    </a:lnTo>
                    <a:lnTo>
                      <a:pt x="45" y="67"/>
                    </a:lnTo>
                    <a:lnTo>
                      <a:pt x="45" y="73"/>
                    </a:lnTo>
                    <a:lnTo>
                      <a:pt x="47" y="74"/>
                    </a:lnTo>
                    <a:lnTo>
                      <a:pt x="47" y="78"/>
                    </a:lnTo>
                    <a:lnTo>
                      <a:pt x="50" y="81"/>
                    </a:lnTo>
                    <a:lnTo>
                      <a:pt x="52" y="81"/>
                    </a:lnTo>
                    <a:lnTo>
                      <a:pt x="57" y="85"/>
                    </a:lnTo>
                    <a:lnTo>
                      <a:pt x="59" y="87"/>
                    </a:lnTo>
                    <a:lnTo>
                      <a:pt x="62" y="87"/>
                    </a:lnTo>
                    <a:lnTo>
                      <a:pt x="62" y="90"/>
                    </a:lnTo>
                    <a:lnTo>
                      <a:pt x="60" y="90"/>
                    </a:lnTo>
                    <a:lnTo>
                      <a:pt x="64" y="94"/>
                    </a:lnTo>
                    <a:lnTo>
                      <a:pt x="66" y="97"/>
                    </a:lnTo>
                    <a:lnTo>
                      <a:pt x="64" y="99"/>
                    </a:lnTo>
                    <a:lnTo>
                      <a:pt x="69" y="107"/>
                    </a:lnTo>
                    <a:lnTo>
                      <a:pt x="69" y="113"/>
                    </a:lnTo>
                    <a:lnTo>
                      <a:pt x="73" y="114"/>
                    </a:lnTo>
                    <a:lnTo>
                      <a:pt x="78" y="118"/>
                    </a:lnTo>
                    <a:lnTo>
                      <a:pt x="78" y="120"/>
                    </a:lnTo>
                    <a:lnTo>
                      <a:pt x="83" y="127"/>
                    </a:lnTo>
                    <a:lnTo>
                      <a:pt x="87" y="130"/>
                    </a:lnTo>
                    <a:lnTo>
                      <a:pt x="88" y="139"/>
                    </a:lnTo>
                    <a:lnTo>
                      <a:pt x="95" y="149"/>
                    </a:lnTo>
                    <a:lnTo>
                      <a:pt x="94" y="154"/>
                    </a:lnTo>
                    <a:lnTo>
                      <a:pt x="95" y="160"/>
                    </a:lnTo>
                    <a:lnTo>
                      <a:pt x="100" y="165"/>
                    </a:lnTo>
                    <a:lnTo>
                      <a:pt x="107" y="172"/>
                    </a:lnTo>
                    <a:lnTo>
                      <a:pt x="109" y="175"/>
                    </a:lnTo>
                    <a:lnTo>
                      <a:pt x="114" y="177"/>
                    </a:lnTo>
                    <a:lnTo>
                      <a:pt x="116" y="179"/>
                    </a:lnTo>
                    <a:lnTo>
                      <a:pt x="120" y="180"/>
                    </a:lnTo>
                    <a:lnTo>
                      <a:pt x="120" y="186"/>
                    </a:lnTo>
                    <a:lnTo>
                      <a:pt x="123" y="189"/>
                    </a:lnTo>
                    <a:lnTo>
                      <a:pt x="128" y="194"/>
                    </a:lnTo>
                    <a:lnTo>
                      <a:pt x="137" y="198"/>
                    </a:lnTo>
                    <a:lnTo>
                      <a:pt x="139" y="201"/>
                    </a:lnTo>
                    <a:lnTo>
                      <a:pt x="142" y="203"/>
                    </a:lnTo>
                    <a:lnTo>
                      <a:pt x="154" y="212"/>
                    </a:lnTo>
                    <a:lnTo>
                      <a:pt x="154" y="217"/>
                    </a:lnTo>
                    <a:lnTo>
                      <a:pt x="156" y="217"/>
                    </a:lnTo>
                    <a:lnTo>
                      <a:pt x="158" y="220"/>
                    </a:lnTo>
                    <a:lnTo>
                      <a:pt x="160" y="220"/>
                    </a:lnTo>
                    <a:lnTo>
                      <a:pt x="160" y="217"/>
                    </a:lnTo>
                    <a:lnTo>
                      <a:pt x="158" y="215"/>
                    </a:lnTo>
                    <a:lnTo>
                      <a:pt x="158" y="212"/>
                    </a:lnTo>
                    <a:lnTo>
                      <a:pt x="161" y="214"/>
                    </a:lnTo>
                    <a:lnTo>
                      <a:pt x="168" y="220"/>
                    </a:lnTo>
                    <a:lnTo>
                      <a:pt x="170" y="217"/>
                    </a:lnTo>
                    <a:lnTo>
                      <a:pt x="170" y="214"/>
                    </a:lnTo>
                    <a:lnTo>
                      <a:pt x="172" y="212"/>
                    </a:lnTo>
                    <a:lnTo>
                      <a:pt x="173" y="212"/>
                    </a:lnTo>
                    <a:lnTo>
                      <a:pt x="177" y="217"/>
                    </a:lnTo>
                    <a:lnTo>
                      <a:pt x="179" y="217"/>
                    </a:lnTo>
                    <a:lnTo>
                      <a:pt x="182" y="215"/>
                    </a:lnTo>
                    <a:lnTo>
                      <a:pt x="182" y="207"/>
                    </a:lnTo>
                    <a:lnTo>
                      <a:pt x="182" y="198"/>
                    </a:lnTo>
                    <a:lnTo>
                      <a:pt x="182" y="193"/>
                    </a:lnTo>
                    <a:lnTo>
                      <a:pt x="184" y="186"/>
                    </a:lnTo>
                    <a:lnTo>
                      <a:pt x="182" y="182"/>
                    </a:lnTo>
                    <a:lnTo>
                      <a:pt x="182" y="177"/>
                    </a:lnTo>
                    <a:lnTo>
                      <a:pt x="186" y="175"/>
                    </a:lnTo>
                    <a:lnTo>
                      <a:pt x="187" y="175"/>
                    </a:lnTo>
                    <a:lnTo>
                      <a:pt x="187" y="172"/>
                    </a:lnTo>
                    <a:lnTo>
                      <a:pt x="184" y="170"/>
                    </a:lnTo>
                    <a:lnTo>
                      <a:pt x="182" y="167"/>
                    </a:lnTo>
                    <a:lnTo>
                      <a:pt x="179" y="163"/>
                    </a:lnTo>
                    <a:lnTo>
                      <a:pt x="177" y="161"/>
                    </a:lnTo>
                    <a:lnTo>
                      <a:pt x="177" y="160"/>
                    </a:lnTo>
                    <a:lnTo>
                      <a:pt x="173" y="158"/>
                    </a:lnTo>
                    <a:lnTo>
                      <a:pt x="168" y="158"/>
                    </a:lnTo>
                    <a:lnTo>
                      <a:pt x="165" y="158"/>
                    </a:lnTo>
                    <a:lnTo>
                      <a:pt x="165" y="153"/>
                    </a:lnTo>
                    <a:lnTo>
                      <a:pt x="161" y="149"/>
                    </a:lnTo>
                    <a:lnTo>
                      <a:pt x="160" y="149"/>
                    </a:lnTo>
                    <a:lnTo>
                      <a:pt x="161" y="147"/>
                    </a:lnTo>
                    <a:lnTo>
                      <a:pt x="160" y="144"/>
                    </a:lnTo>
                    <a:lnTo>
                      <a:pt x="160" y="135"/>
                    </a:lnTo>
                    <a:lnTo>
                      <a:pt x="154" y="137"/>
                    </a:lnTo>
                    <a:lnTo>
                      <a:pt x="154" y="135"/>
                    </a:lnTo>
                    <a:lnTo>
                      <a:pt x="147" y="135"/>
                    </a:lnTo>
                    <a:lnTo>
                      <a:pt x="142" y="132"/>
                    </a:lnTo>
                    <a:lnTo>
                      <a:pt x="142" y="130"/>
                    </a:lnTo>
                    <a:lnTo>
                      <a:pt x="146" y="127"/>
                    </a:lnTo>
                    <a:lnTo>
                      <a:pt x="149" y="123"/>
                    </a:lnTo>
                    <a:lnTo>
                      <a:pt x="147" y="123"/>
                    </a:lnTo>
                    <a:lnTo>
                      <a:pt x="142" y="123"/>
                    </a:lnTo>
                    <a:lnTo>
                      <a:pt x="140" y="123"/>
                    </a:lnTo>
                    <a:lnTo>
                      <a:pt x="137" y="123"/>
                    </a:lnTo>
                    <a:lnTo>
                      <a:pt x="140" y="123"/>
                    </a:lnTo>
                    <a:lnTo>
                      <a:pt x="142" y="120"/>
                    </a:lnTo>
                    <a:lnTo>
                      <a:pt x="149" y="120"/>
                    </a:lnTo>
                    <a:lnTo>
                      <a:pt x="149" y="114"/>
                    </a:lnTo>
                    <a:lnTo>
                      <a:pt x="142" y="109"/>
                    </a:lnTo>
                    <a:lnTo>
                      <a:pt x="139" y="109"/>
                    </a:lnTo>
                    <a:lnTo>
                      <a:pt x="135" y="113"/>
                    </a:lnTo>
                    <a:lnTo>
                      <a:pt x="132" y="114"/>
                    </a:lnTo>
                    <a:lnTo>
                      <a:pt x="128" y="114"/>
                    </a:lnTo>
                    <a:lnTo>
                      <a:pt x="132" y="113"/>
                    </a:lnTo>
                    <a:lnTo>
                      <a:pt x="132" y="113"/>
                    </a:lnTo>
                    <a:lnTo>
                      <a:pt x="133" y="113"/>
                    </a:lnTo>
                    <a:lnTo>
                      <a:pt x="135" y="109"/>
                    </a:lnTo>
                    <a:lnTo>
                      <a:pt x="133" y="107"/>
                    </a:lnTo>
                    <a:lnTo>
                      <a:pt x="132" y="104"/>
                    </a:lnTo>
                    <a:lnTo>
                      <a:pt x="123" y="104"/>
                    </a:lnTo>
                    <a:lnTo>
                      <a:pt x="120" y="100"/>
                    </a:lnTo>
                    <a:lnTo>
                      <a:pt x="120" y="100"/>
                    </a:lnTo>
                    <a:lnTo>
                      <a:pt x="120" y="95"/>
                    </a:lnTo>
                    <a:lnTo>
                      <a:pt x="113" y="90"/>
                    </a:lnTo>
                    <a:lnTo>
                      <a:pt x="109" y="90"/>
                    </a:lnTo>
                    <a:lnTo>
                      <a:pt x="107" y="90"/>
                    </a:lnTo>
                    <a:lnTo>
                      <a:pt x="104" y="87"/>
                    </a:lnTo>
                    <a:lnTo>
                      <a:pt x="104" y="81"/>
                    </a:lnTo>
                    <a:lnTo>
                      <a:pt x="100" y="76"/>
                    </a:lnTo>
                    <a:lnTo>
                      <a:pt x="94" y="73"/>
                    </a:lnTo>
                    <a:lnTo>
                      <a:pt x="88" y="71"/>
                    </a:lnTo>
                    <a:lnTo>
                      <a:pt x="88" y="73"/>
                    </a:lnTo>
                    <a:lnTo>
                      <a:pt x="87" y="73"/>
                    </a:lnTo>
                    <a:lnTo>
                      <a:pt x="85" y="67"/>
                    </a:lnTo>
                    <a:lnTo>
                      <a:pt x="83" y="69"/>
                    </a:lnTo>
                    <a:lnTo>
                      <a:pt x="81" y="67"/>
                    </a:lnTo>
                    <a:lnTo>
                      <a:pt x="81" y="64"/>
                    </a:lnTo>
                    <a:lnTo>
                      <a:pt x="78" y="59"/>
                    </a:lnTo>
                    <a:lnTo>
                      <a:pt x="73" y="59"/>
                    </a:lnTo>
                    <a:lnTo>
                      <a:pt x="73" y="55"/>
                    </a:lnTo>
                    <a:lnTo>
                      <a:pt x="62" y="48"/>
                    </a:lnTo>
                    <a:lnTo>
                      <a:pt x="59" y="48"/>
                    </a:lnTo>
                    <a:lnTo>
                      <a:pt x="55" y="45"/>
                    </a:lnTo>
                    <a:lnTo>
                      <a:pt x="50" y="45"/>
                    </a:lnTo>
                    <a:lnTo>
                      <a:pt x="50" y="41"/>
                    </a:lnTo>
                    <a:lnTo>
                      <a:pt x="50" y="36"/>
                    </a:lnTo>
                    <a:lnTo>
                      <a:pt x="47" y="33"/>
                    </a:lnTo>
                    <a:lnTo>
                      <a:pt x="45" y="29"/>
                    </a:lnTo>
                    <a:lnTo>
                      <a:pt x="43" y="29"/>
                    </a:lnTo>
                    <a:lnTo>
                      <a:pt x="41" y="24"/>
                    </a:lnTo>
                    <a:lnTo>
                      <a:pt x="36" y="22"/>
                    </a:lnTo>
                    <a:lnTo>
                      <a:pt x="33" y="22"/>
                    </a:lnTo>
                    <a:lnTo>
                      <a:pt x="31" y="24"/>
                    </a:lnTo>
                    <a:lnTo>
                      <a:pt x="27" y="22"/>
                    </a:lnTo>
                    <a:lnTo>
                      <a:pt x="24" y="22"/>
                    </a:lnTo>
                    <a:lnTo>
                      <a:pt x="19" y="24"/>
                    </a:lnTo>
                    <a:lnTo>
                      <a:pt x="15" y="22"/>
                    </a:lnTo>
                    <a:lnTo>
                      <a:pt x="8" y="19"/>
                    </a:lnTo>
                    <a:lnTo>
                      <a:pt x="1" y="15"/>
                    </a:lnTo>
                    <a:lnTo>
                      <a:pt x="0" y="19"/>
                    </a:lnTo>
                    <a:lnTo>
                      <a:pt x="0" y="19"/>
                    </a:lnTo>
                    <a:lnTo>
                      <a:pt x="0" y="19"/>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09" name="Freeform 196">
                <a:extLst>
                  <a:ext uri="{FF2B5EF4-FFF2-40B4-BE49-F238E27FC236}">
                    <a16:creationId xmlns:a16="http://schemas.microsoft.com/office/drawing/2014/main" id="{399BF609-0330-D90B-226F-5B91E0163A6D}"/>
                  </a:ext>
                </a:extLst>
              </p:cNvPr>
              <p:cNvSpPr>
                <a:spLocks noEditPoints="1"/>
              </p:cNvSpPr>
              <p:nvPr/>
            </p:nvSpPr>
            <p:spPr bwMode="auto">
              <a:xfrm>
                <a:off x="8882023" y="4870421"/>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210" name="Freeform 197">
                <a:extLst>
                  <a:ext uri="{FF2B5EF4-FFF2-40B4-BE49-F238E27FC236}">
                    <a16:creationId xmlns:a16="http://schemas.microsoft.com/office/drawing/2014/main" id="{2EF719DC-B7FC-2FF6-C7F0-E29BEF67194E}"/>
                  </a:ext>
                </a:extLst>
              </p:cNvPr>
              <p:cNvSpPr>
                <a:spLocks noEditPoints="1"/>
              </p:cNvSpPr>
              <p:nvPr/>
            </p:nvSpPr>
            <p:spPr bwMode="auto">
              <a:xfrm>
                <a:off x="8882063" y="4870450"/>
                <a:ext cx="109538" cy="77788"/>
              </a:xfrm>
              <a:custGeom>
                <a:avLst/>
                <a:gdLst/>
                <a:ahLst/>
                <a:cxnLst>
                  <a:cxn ang="0">
                    <a:pos x="5" y="6"/>
                  </a:cxn>
                  <a:cxn ang="0">
                    <a:pos x="9" y="6"/>
                  </a:cxn>
                  <a:cxn ang="0">
                    <a:pos x="14" y="11"/>
                  </a:cxn>
                  <a:cxn ang="0">
                    <a:pos x="19" y="14"/>
                  </a:cxn>
                  <a:cxn ang="0">
                    <a:pos x="28" y="30"/>
                  </a:cxn>
                  <a:cxn ang="0">
                    <a:pos x="33" y="30"/>
                  </a:cxn>
                  <a:cxn ang="0">
                    <a:pos x="43" y="44"/>
                  </a:cxn>
                  <a:cxn ang="0">
                    <a:pos x="47" y="49"/>
                  </a:cxn>
                  <a:cxn ang="0">
                    <a:pos x="42" y="49"/>
                  </a:cxn>
                  <a:cxn ang="0">
                    <a:pos x="36" y="47"/>
                  </a:cxn>
                  <a:cxn ang="0">
                    <a:pos x="33" y="42"/>
                  </a:cxn>
                  <a:cxn ang="0">
                    <a:pos x="26" y="35"/>
                  </a:cxn>
                  <a:cxn ang="0">
                    <a:pos x="22" y="35"/>
                  </a:cxn>
                  <a:cxn ang="0">
                    <a:pos x="16" y="28"/>
                  </a:cxn>
                  <a:cxn ang="0">
                    <a:pos x="12" y="27"/>
                  </a:cxn>
                  <a:cxn ang="0">
                    <a:pos x="10" y="20"/>
                  </a:cxn>
                  <a:cxn ang="0">
                    <a:pos x="2" y="7"/>
                  </a:cxn>
                  <a:cxn ang="0">
                    <a:pos x="0" y="2"/>
                  </a:cxn>
                  <a:cxn ang="0">
                    <a:pos x="0" y="0"/>
                  </a:cxn>
                  <a:cxn ang="0">
                    <a:pos x="0" y="0"/>
                  </a:cxn>
                  <a:cxn ang="0">
                    <a:pos x="66" y="30"/>
                  </a:cxn>
                  <a:cxn ang="0">
                    <a:pos x="69" y="35"/>
                  </a:cxn>
                  <a:cxn ang="0">
                    <a:pos x="66" y="35"/>
                  </a:cxn>
                  <a:cxn ang="0">
                    <a:pos x="61" y="30"/>
                  </a:cxn>
                  <a:cxn ang="0">
                    <a:pos x="61" y="30"/>
                  </a:cxn>
                  <a:cxn ang="0">
                    <a:pos x="56" y="13"/>
                  </a:cxn>
                  <a:cxn ang="0">
                    <a:pos x="52" y="16"/>
                  </a:cxn>
                  <a:cxn ang="0">
                    <a:pos x="54" y="21"/>
                  </a:cxn>
                  <a:cxn ang="0">
                    <a:pos x="59" y="21"/>
                  </a:cxn>
                  <a:cxn ang="0">
                    <a:pos x="57" y="16"/>
                  </a:cxn>
                  <a:cxn ang="0">
                    <a:pos x="56" y="13"/>
                  </a:cxn>
                  <a:cxn ang="0">
                    <a:pos x="56" y="13"/>
                  </a:cxn>
                  <a:cxn ang="0">
                    <a:pos x="43" y="7"/>
                  </a:cxn>
                  <a:cxn ang="0">
                    <a:pos x="42" y="13"/>
                  </a:cxn>
                  <a:cxn ang="0">
                    <a:pos x="47" y="11"/>
                  </a:cxn>
                  <a:cxn ang="0">
                    <a:pos x="43" y="7"/>
                  </a:cxn>
                  <a:cxn ang="0">
                    <a:pos x="43" y="7"/>
                  </a:cxn>
                </a:cxnLst>
                <a:rect l="0" t="0" r="r" b="b"/>
                <a:pathLst>
                  <a:path w="69" h="49">
                    <a:moveTo>
                      <a:pt x="0" y="0"/>
                    </a:moveTo>
                    <a:lnTo>
                      <a:pt x="5" y="6"/>
                    </a:lnTo>
                    <a:lnTo>
                      <a:pt x="9" y="2"/>
                    </a:lnTo>
                    <a:lnTo>
                      <a:pt x="9" y="6"/>
                    </a:lnTo>
                    <a:lnTo>
                      <a:pt x="10" y="7"/>
                    </a:lnTo>
                    <a:lnTo>
                      <a:pt x="14" y="11"/>
                    </a:lnTo>
                    <a:lnTo>
                      <a:pt x="16" y="14"/>
                    </a:lnTo>
                    <a:lnTo>
                      <a:pt x="19" y="14"/>
                    </a:lnTo>
                    <a:lnTo>
                      <a:pt x="26" y="25"/>
                    </a:lnTo>
                    <a:lnTo>
                      <a:pt x="28" y="30"/>
                    </a:lnTo>
                    <a:lnTo>
                      <a:pt x="31" y="30"/>
                    </a:lnTo>
                    <a:lnTo>
                      <a:pt x="33" y="30"/>
                    </a:lnTo>
                    <a:lnTo>
                      <a:pt x="36" y="39"/>
                    </a:lnTo>
                    <a:lnTo>
                      <a:pt x="43" y="44"/>
                    </a:lnTo>
                    <a:lnTo>
                      <a:pt x="45" y="44"/>
                    </a:lnTo>
                    <a:lnTo>
                      <a:pt x="47" y="49"/>
                    </a:lnTo>
                    <a:lnTo>
                      <a:pt x="43" y="47"/>
                    </a:lnTo>
                    <a:lnTo>
                      <a:pt x="42" y="49"/>
                    </a:lnTo>
                    <a:lnTo>
                      <a:pt x="38" y="47"/>
                    </a:lnTo>
                    <a:lnTo>
                      <a:pt x="36" y="47"/>
                    </a:lnTo>
                    <a:lnTo>
                      <a:pt x="33" y="44"/>
                    </a:lnTo>
                    <a:lnTo>
                      <a:pt x="33" y="42"/>
                    </a:lnTo>
                    <a:lnTo>
                      <a:pt x="28" y="42"/>
                    </a:lnTo>
                    <a:lnTo>
                      <a:pt x="26" y="35"/>
                    </a:lnTo>
                    <a:lnTo>
                      <a:pt x="24" y="35"/>
                    </a:lnTo>
                    <a:lnTo>
                      <a:pt x="22" y="35"/>
                    </a:lnTo>
                    <a:lnTo>
                      <a:pt x="21" y="30"/>
                    </a:lnTo>
                    <a:lnTo>
                      <a:pt x="16" y="28"/>
                    </a:lnTo>
                    <a:lnTo>
                      <a:pt x="16" y="27"/>
                    </a:lnTo>
                    <a:lnTo>
                      <a:pt x="12" y="27"/>
                    </a:lnTo>
                    <a:lnTo>
                      <a:pt x="10" y="23"/>
                    </a:lnTo>
                    <a:lnTo>
                      <a:pt x="10" y="20"/>
                    </a:lnTo>
                    <a:lnTo>
                      <a:pt x="9" y="18"/>
                    </a:lnTo>
                    <a:lnTo>
                      <a:pt x="2" y="7"/>
                    </a:lnTo>
                    <a:lnTo>
                      <a:pt x="2" y="6"/>
                    </a:lnTo>
                    <a:lnTo>
                      <a:pt x="0" y="2"/>
                    </a:lnTo>
                    <a:lnTo>
                      <a:pt x="0" y="0"/>
                    </a:lnTo>
                    <a:lnTo>
                      <a:pt x="0" y="0"/>
                    </a:lnTo>
                    <a:lnTo>
                      <a:pt x="0" y="0"/>
                    </a:lnTo>
                    <a:lnTo>
                      <a:pt x="0" y="0"/>
                    </a:lnTo>
                    <a:close/>
                    <a:moveTo>
                      <a:pt x="61" y="30"/>
                    </a:moveTo>
                    <a:lnTo>
                      <a:pt x="66" y="30"/>
                    </a:lnTo>
                    <a:lnTo>
                      <a:pt x="69" y="30"/>
                    </a:lnTo>
                    <a:lnTo>
                      <a:pt x="69" y="35"/>
                    </a:lnTo>
                    <a:lnTo>
                      <a:pt x="66" y="35"/>
                    </a:lnTo>
                    <a:lnTo>
                      <a:pt x="66" y="35"/>
                    </a:lnTo>
                    <a:lnTo>
                      <a:pt x="61" y="33"/>
                    </a:lnTo>
                    <a:lnTo>
                      <a:pt x="61" y="30"/>
                    </a:lnTo>
                    <a:lnTo>
                      <a:pt x="61" y="30"/>
                    </a:lnTo>
                    <a:lnTo>
                      <a:pt x="61" y="30"/>
                    </a:lnTo>
                    <a:lnTo>
                      <a:pt x="61" y="30"/>
                    </a:lnTo>
                    <a:close/>
                    <a:moveTo>
                      <a:pt x="56" y="13"/>
                    </a:moveTo>
                    <a:lnTo>
                      <a:pt x="52" y="14"/>
                    </a:lnTo>
                    <a:lnTo>
                      <a:pt x="52" y="16"/>
                    </a:lnTo>
                    <a:lnTo>
                      <a:pt x="52" y="18"/>
                    </a:lnTo>
                    <a:lnTo>
                      <a:pt x="54" y="21"/>
                    </a:lnTo>
                    <a:lnTo>
                      <a:pt x="57" y="23"/>
                    </a:lnTo>
                    <a:lnTo>
                      <a:pt x="59" y="21"/>
                    </a:lnTo>
                    <a:lnTo>
                      <a:pt x="56" y="20"/>
                    </a:lnTo>
                    <a:lnTo>
                      <a:pt x="57" y="16"/>
                    </a:lnTo>
                    <a:lnTo>
                      <a:pt x="57" y="13"/>
                    </a:lnTo>
                    <a:lnTo>
                      <a:pt x="56" y="13"/>
                    </a:lnTo>
                    <a:lnTo>
                      <a:pt x="56" y="13"/>
                    </a:lnTo>
                    <a:lnTo>
                      <a:pt x="56" y="13"/>
                    </a:lnTo>
                    <a:lnTo>
                      <a:pt x="56" y="13"/>
                    </a:lnTo>
                    <a:close/>
                    <a:moveTo>
                      <a:pt x="43" y="7"/>
                    </a:moveTo>
                    <a:lnTo>
                      <a:pt x="43" y="11"/>
                    </a:lnTo>
                    <a:lnTo>
                      <a:pt x="42" y="13"/>
                    </a:lnTo>
                    <a:lnTo>
                      <a:pt x="45" y="13"/>
                    </a:lnTo>
                    <a:lnTo>
                      <a:pt x="47" y="11"/>
                    </a:lnTo>
                    <a:lnTo>
                      <a:pt x="45" y="7"/>
                    </a:lnTo>
                    <a:lnTo>
                      <a:pt x="43" y="7"/>
                    </a:lnTo>
                    <a:lnTo>
                      <a:pt x="43" y="7"/>
                    </a:lnTo>
                    <a:lnTo>
                      <a:pt x="43" y="7"/>
                    </a:lnTo>
                    <a:close/>
                  </a:path>
                </a:pathLst>
              </a:custGeom>
              <a:solidFill>
                <a:srgbClr val="D9DAD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grpSp>
        <p:grpSp>
          <p:nvGrpSpPr>
            <p:cNvPr id="16" name="Groupe 216">
              <a:extLst>
                <a:ext uri="{FF2B5EF4-FFF2-40B4-BE49-F238E27FC236}">
                  <a16:creationId xmlns:a16="http://schemas.microsoft.com/office/drawing/2014/main" id="{B083A8A2-249A-F404-F2E0-1ACDBB5F8F3A}"/>
                </a:ext>
              </a:extLst>
            </p:cNvPr>
            <p:cNvGrpSpPr/>
            <p:nvPr/>
          </p:nvGrpSpPr>
          <p:grpSpPr>
            <a:xfrm>
              <a:off x="9709865" y="4507372"/>
              <a:ext cx="1539109" cy="1698008"/>
              <a:chOff x="6200771" y="2732086"/>
              <a:chExt cx="2936879" cy="3240086"/>
            </a:xfrm>
            <a:solidFill>
              <a:schemeClr val="tx2"/>
            </a:solidFill>
          </p:grpSpPr>
          <p:sp>
            <p:nvSpPr>
              <p:cNvPr id="30" name="Freeform 198">
                <a:extLst>
                  <a:ext uri="{FF2B5EF4-FFF2-40B4-BE49-F238E27FC236}">
                    <a16:creationId xmlns:a16="http://schemas.microsoft.com/office/drawing/2014/main" id="{9A189631-2C26-8879-BDB7-7BCD0B9A6607}"/>
                  </a:ext>
                </a:extLst>
              </p:cNvPr>
              <p:cNvSpPr>
                <a:spLocks noEditPoints="1"/>
              </p:cNvSpPr>
              <p:nvPr/>
            </p:nvSpPr>
            <p:spPr bwMode="auto">
              <a:xfrm>
                <a:off x="7778749" y="2732086"/>
                <a:ext cx="423864" cy="828674"/>
              </a:xfrm>
              <a:custGeom>
                <a:avLst/>
                <a:gdLst/>
                <a:ahLst/>
                <a:cxnLst>
                  <a:cxn ang="0">
                    <a:pos x="111" y="247"/>
                  </a:cxn>
                  <a:cxn ang="0">
                    <a:pos x="3" y="522"/>
                  </a:cxn>
                  <a:cxn ang="0">
                    <a:pos x="5" y="518"/>
                  </a:cxn>
                  <a:cxn ang="0">
                    <a:pos x="59" y="468"/>
                  </a:cxn>
                  <a:cxn ang="0">
                    <a:pos x="59" y="476"/>
                  </a:cxn>
                  <a:cxn ang="0">
                    <a:pos x="80" y="435"/>
                  </a:cxn>
                  <a:cxn ang="0">
                    <a:pos x="82" y="431"/>
                  </a:cxn>
                  <a:cxn ang="0">
                    <a:pos x="170" y="92"/>
                  </a:cxn>
                  <a:cxn ang="0">
                    <a:pos x="177" y="89"/>
                  </a:cxn>
                  <a:cxn ang="0">
                    <a:pos x="177" y="62"/>
                  </a:cxn>
                  <a:cxn ang="0">
                    <a:pos x="191" y="50"/>
                  </a:cxn>
                  <a:cxn ang="0">
                    <a:pos x="181" y="7"/>
                  </a:cxn>
                  <a:cxn ang="0">
                    <a:pos x="214" y="22"/>
                  </a:cxn>
                  <a:cxn ang="0">
                    <a:pos x="252" y="24"/>
                  </a:cxn>
                  <a:cxn ang="0">
                    <a:pos x="262" y="47"/>
                  </a:cxn>
                  <a:cxn ang="0">
                    <a:pos x="252" y="59"/>
                  </a:cxn>
                  <a:cxn ang="0">
                    <a:pos x="231" y="87"/>
                  </a:cxn>
                  <a:cxn ang="0">
                    <a:pos x="189" y="76"/>
                  </a:cxn>
                  <a:cxn ang="0">
                    <a:pos x="203" y="101"/>
                  </a:cxn>
                  <a:cxn ang="0">
                    <a:pos x="184" y="200"/>
                  </a:cxn>
                  <a:cxn ang="0">
                    <a:pos x="184" y="205"/>
                  </a:cxn>
                  <a:cxn ang="0">
                    <a:pos x="59" y="322"/>
                  </a:cxn>
                  <a:cxn ang="0">
                    <a:pos x="54" y="325"/>
                  </a:cxn>
                  <a:cxn ang="0">
                    <a:pos x="50" y="330"/>
                  </a:cxn>
                  <a:cxn ang="0">
                    <a:pos x="78" y="335"/>
                  </a:cxn>
                  <a:cxn ang="0">
                    <a:pos x="73" y="342"/>
                  </a:cxn>
                  <a:cxn ang="0">
                    <a:pos x="73" y="335"/>
                  </a:cxn>
                  <a:cxn ang="0">
                    <a:pos x="146" y="292"/>
                  </a:cxn>
                  <a:cxn ang="0">
                    <a:pos x="132" y="292"/>
                  </a:cxn>
                  <a:cxn ang="0">
                    <a:pos x="132" y="308"/>
                  </a:cxn>
                  <a:cxn ang="0">
                    <a:pos x="130" y="292"/>
                  </a:cxn>
                  <a:cxn ang="0">
                    <a:pos x="108" y="311"/>
                  </a:cxn>
                  <a:cxn ang="0">
                    <a:pos x="94" y="382"/>
                  </a:cxn>
                  <a:cxn ang="0">
                    <a:pos x="97" y="372"/>
                  </a:cxn>
                  <a:cxn ang="0">
                    <a:pos x="95" y="360"/>
                  </a:cxn>
                  <a:cxn ang="0">
                    <a:pos x="104" y="325"/>
                  </a:cxn>
                  <a:cxn ang="0">
                    <a:pos x="90" y="311"/>
                  </a:cxn>
                  <a:cxn ang="0">
                    <a:pos x="104" y="292"/>
                  </a:cxn>
                  <a:cxn ang="0">
                    <a:pos x="135" y="283"/>
                  </a:cxn>
                  <a:cxn ang="0">
                    <a:pos x="149" y="299"/>
                  </a:cxn>
                  <a:cxn ang="0">
                    <a:pos x="175" y="292"/>
                  </a:cxn>
                  <a:cxn ang="0">
                    <a:pos x="177" y="280"/>
                  </a:cxn>
                  <a:cxn ang="0">
                    <a:pos x="189" y="280"/>
                  </a:cxn>
                  <a:cxn ang="0">
                    <a:pos x="214" y="275"/>
                  </a:cxn>
                  <a:cxn ang="0">
                    <a:pos x="222" y="261"/>
                  </a:cxn>
                  <a:cxn ang="0">
                    <a:pos x="231" y="243"/>
                  </a:cxn>
                  <a:cxn ang="0">
                    <a:pos x="234" y="186"/>
                  </a:cxn>
                  <a:cxn ang="0">
                    <a:pos x="234" y="156"/>
                  </a:cxn>
                  <a:cxn ang="0">
                    <a:pos x="212" y="106"/>
                  </a:cxn>
                  <a:cxn ang="0">
                    <a:pos x="208" y="116"/>
                  </a:cxn>
                  <a:cxn ang="0">
                    <a:pos x="193" y="115"/>
                  </a:cxn>
                  <a:cxn ang="0">
                    <a:pos x="189" y="146"/>
                  </a:cxn>
                  <a:cxn ang="0">
                    <a:pos x="191" y="205"/>
                  </a:cxn>
                  <a:cxn ang="0">
                    <a:pos x="167" y="215"/>
                  </a:cxn>
                  <a:cxn ang="0">
                    <a:pos x="155" y="242"/>
                  </a:cxn>
                  <a:cxn ang="0">
                    <a:pos x="148" y="261"/>
                  </a:cxn>
                  <a:cxn ang="0">
                    <a:pos x="113" y="264"/>
                  </a:cxn>
                  <a:cxn ang="0">
                    <a:pos x="82" y="294"/>
                  </a:cxn>
                  <a:cxn ang="0">
                    <a:pos x="62" y="320"/>
                  </a:cxn>
                  <a:cxn ang="0">
                    <a:pos x="66" y="334"/>
                  </a:cxn>
                  <a:cxn ang="0">
                    <a:pos x="73" y="325"/>
                  </a:cxn>
                  <a:cxn ang="0">
                    <a:pos x="80" y="356"/>
                  </a:cxn>
                  <a:cxn ang="0">
                    <a:pos x="90" y="355"/>
                  </a:cxn>
                </a:cxnLst>
                <a:rect l="0" t="0" r="r" b="b"/>
                <a:pathLst>
                  <a:path w="267" h="522">
                    <a:moveTo>
                      <a:pt x="108" y="250"/>
                    </a:moveTo>
                    <a:lnTo>
                      <a:pt x="108" y="252"/>
                    </a:lnTo>
                    <a:lnTo>
                      <a:pt x="108" y="252"/>
                    </a:lnTo>
                    <a:lnTo>
                      <a:pt x="104" y="252"/>
                    </a:lnTo>
                    <a:lnTo>
                      <a:pt x="108" y="250"/>
                    </a:lnTo>
                    <a:lnTo>
                      <a:pt x="108" y="250"/>
                    </a:lnTo>
                    <a:lnTo>
                      <a:pt x="108" y="250"/>
                    </a:lnTo>
                    <a:lnTo>
                      <a:pt x="108" y="250"/>
                    </a:lnTo>
                    <a:close/>
                    <a:moveTo>
                      <a:pt x="108" y="250"/>
                    </a:moveTo>
                    <a:lnTo>
                      <a:pt x="108" y="249"/>
                    </a:lnTo>
                    <a:lnTo>
                      <a:pt x="109" y="247"/>
                    </a:lnTo>
                    <a:lnTo>
                      <a:pt x="111" y="247"/>
                    </a:lnTo>
                    <a:lnTo>
                      <a:pt x="111" y="250"/>
                    </a:lnTo>
                    <a:lnTo>
                      <a:pt x="109" y="250"/>
                    </a:lnTo>
                    <a:lnTo>
                      <a:pt x="108" y="250"/>
                    </a:lnTo>
                    <a:lnTo>
                      <a:pt x="108" y="250"/>
                    </a:lnTo>
                    <a:lnTo>
                      <a:pt x="108" y="250"/>
                    </a:lnTo>
                    <a:lnTo>
                      <a:pt x="108" y="250"/>
                    </a:lnTo>
                    <a:close/>
                    <a:moveTo>
                      <a:pt x="3" y="522"/>
                    </a:moveTo>
                    <a:lnTo>
                      <a:pt x="2" y="518"/>
                    </a:lnTo>
                    <a:lnTo>
                      <a:pt x="0" y="518"/>
                    </a:lnTo>
                    <a:lnTo>
                      <a:pt x="0" y="522"/>
                    </a:lnTo>
                    <a:lnTo>
                      <a:pt x="2" y="522"/>
                    </a:lnTo>
                    <a:lnTo>
                      <a:pt x="3" y="522"/>
                    </a:lnTo>
                    <a:lnTo>
                      <a:pt x="3" y="522"/>
                    </a:lnTo>
                    <a:lnTo>
                      <a:pt x="3" y="522"/>
                    </a:lnTo>
                    <a:lnTo>
                      <a:pt x="3" y="522"/>
                    </a:lnTo>
                    <a:close/>
                    <a:moveTo>
                      <a:pt x="5" y="518"/>
                    </a:moveTo>
                    <a:lnTo>
                      <a:pt x="5" y="516"/>
                    </a:lnTo>
                    <a:lnTo>
                      <a:pt x="9" y="518"/>
                    </a:lnTo>
                    <a:lnTo>
                      <a:pt x="9" y="522"/>
                    </a:lnTo>
                    <a:lnTo>
                      <a:pt x="5" y="518"/>
                    </a:lnTo>
                    <a:lnTo>
                      <a:pt x="5" y="518"/>
                    </a:lnTo>
                    <a:lnTo>
                      <a:pt x="5" y="518"/>
                    </a:lnTo>
                    <a:lnTo>
                      <a:pt x="5" y="518"/>
                    </a:lnTo>
                    <a:lnTo>
                      <a:pt x="5" y="518"/>
                    </a:lnTo>
                    <a:close/>
                    <a:moveTo>
                      <a:pt x="21" y="506"/>
                    </a:moveTo>
                    <a:lnTo>
                      <a:pt x="21" y="509"/>
                    </a:lnTo>
                    <a:lnTo>
                      <a:pt x="21" y="511"/>
                    </a:lnTo>
                    <a:lnTo>
                      <a:pt x="24" y="511"/>
                    </a:lnTo>
                    <a:lnTo>
                      <a:pt x="24" y="508"/>
                    </a:lnTo>
                    <a:lnTo>
                      <a:pt x="21" y="506"/>
                    </a:lnTo>
                    <a:lnTo>
                      <a:pt x="21" y="506"/>
                    </a:lnTo>
                    <a:lnTo>
                      <a:pt x="21" y="506"/>
                    </a:lnTo>
                    <a:lnTo>
                      <a:pt x="21" y="506"/>
                    </a:lnTo>
                    <a:close/>
                    <a:moveTo>
                      <a:pt x="59" y="476"/>
                    </a:moveTo>
                    <a:lnTo>
                      <a:pt x="57" y="471"/>
                    </a:lnTo>
                    <a:lnTo>
                      <a:pt x="59" y="468"/>
                    </a:lnTo>
                    <a:lnTo>
                      <a:pt x="59" y="466"/>
                    </a:lnTo>
                    <a:lnTo>
                      <a:pt x="59" y="466"/>
                    </a:lnTo>
                    <a:lnTo>
                      <a:pt x="62" y="466"/>
                    </a:lnTo>
                    <a:lnTo>
                      <a:pt x="62" y="462"/>
                    </a:lnTo>
                    <a:lnTo>
                      <a:pt x="64" y="466"/>
                    </a:lnTo>
                    <a:lnTo>
                      <a:pt x="62" y="466"/>
                    </a:lnTo>
                    <a:lnTo>
                      <a:pt x="62" y="469"/>
                    </a:lnTo>
                    <a:lnTo>
                      <a:pt x="59" y="471"/>
                    </a:lnTo>
                    <a:lnTo>
                      <a:pt x="59" y="475"/>
                    </a:lnTo>
                    <a:lnTo>
                      <a:pt x="59" y="476"/>
                    </a:lnTo>
                    <a:lnTo>
                      <a:pt x="59" y="476"/>
                    </a:lnTo>
                    <a:lnTo>
                      <a:pt x="59" y="476"/>
                    </a:lnTo>
                    <a:lnTo>
                      <a:pt x="59" y="476"/>
                    </a:lnTo>
                    <a:close/>
                    <a:moveTo>
                      <a:pt x="73" y="440"/>
                    </a:moveTo>
                    <a:lnTo>
                      <a:pt x="76" y="443"/>
                    </a:lnTo>
                    <a:lnTo>
                      <a:pt x="76" y="445"/>
                    </a:lnTo>
                    <a:lnTo>
                      <a:pt x="75" y="447"/>
                    </a:lnTo>
                    <a:lnTo>
                      <a:pt x="73" y="443"/>
                    </a:lnTo>
                    <a:lnTo>
                      <a:pt x="73" y="443"/>
                    </a:lnTo>
                    <a:lnTo>
                      <a:pt x="73" y="440"/>
                    </a:lnTo>
                    <a:lnTo>
                      <a:pt x="73" y="440"/>
                    </a:lnTo>
                    <a:lnTo>
                      <a:pt x="73" y="440"/>
                    </a:lnTo>
                    <a:lnTo>
                      <a:pt x="73" y="440"/>
                    </a:lnTo>
                    <a:close/>
                    <a:moveTo>
                      <a:pt x="80" y="435"/>
                    </a:moveTo>
                    <a:lnTo>
                      <a:pt x="80" y="435"/>
                    </a:lnTo>
                    <a:lnTo>
                      <a:pt x="76" y="435"/>
                    </a:lnTo>
                    <a:lnTo>
                      <a:pt x="75" y="431"/>
                    </a:lnTo>
                    <a:lnTo>
                      <a:pt x="76" y="431"/>
                    </a:lnTo>
                    <a:lnTo>
                      <a:pt x="80" y="429"/>
                    </a:lnTo>
                    <a:lnTo>
                      <a:pt x="80" y="429"/>
                    </a:lnTo>
                    <a:lnTo>
                      <a:pt x="82" y="426"/>
                    </a:lnTo>
                    <a:lnTo>
                      <a:pt x="82" y="426"/>
                    </a:lnTo>
                    <a:lnTo>
                      <a:pt x="85" y="426"/>
                    </a:lnTo>
                    <a:lnTo>
                      <a:pt x="85" y="426"/>
                    </a:lnTo>
                    <a:lnTo>
                      <a:pt x="85" y="429"/>
                    </a:lnTo>
                    <a:lnTo>
                      <a:pt x="82" y="431"/>
                    </a:lnTo>
                    <a:lnTo>
                      <a:pt x="82" y="435"/>
                    </a:lnTo>
                    <a:lnTo>
                      <a:pt x="80" y="435"/>
                    </a:lnTo>
                    <a:lnTo>
                      <a:pt x="80" y="435"/>
                    </a:lnTo>
                    <a:lnTo>
                      <a:pt x="80" y="435"/>
                    </a:lnTo>
                    <a:lnTo>
                      <a:pt x="80" y="435"/>
                    </a:lnTo>
                    <a:close/>
                    <a:moveTo>
                      <a:pt x="168" y="94"/>
                    </a:moveTo>
                    <a:lnTo>
                      <a:pt x="167" y="92"/>
                    </a:lnTo>
                    <a:lnTo>
                      <a:pt x="167" y="89"/>
                    </a:lnTo>
                    <a:lnTo>
                      <a:pt x="168" y="85"/>
                    </a:lnTo>
                    <a:lnTo>
                      <a:pt x="170" y="85"/>
                    </a:lnTo>
                    <a:lnTo>
                      <a:pt x="170" y="89"/>
                    </a:lnTo>
                    <a:lnTo>
                      <a:pt x="170" y="92"/>
                    </a:lnTo>
                    <a:lnTo>
                      <a:pt x="168" y="94"/>
                    </a:lnTo>
                    <a:lnTo>
                      <a:pt x="168" y="94"/>
                    </a:lnTo>
                    <a:lnTo>
                      <a:pt x="168" y="94"/>
                    </a:lnTo>
                    <a:lnTo>
                      <a:pt x="168" y="94"/>
                    </a:lnTo>
                    <a:close/>
                    <a:moveTo>
                      <a:pt x="189" y="109"/>
                    </a:moveTo>
                    <a:lnTo>
                      <a:pt x="186" y="109"/>
                    </a:lnTo>
                    <a:lnTo>
                      <a:pt x="184" y="104"/>
                    </a:lnTo>
                    <a:lnTo>
                      <a:pt x="184" y="104"/>
                    </a:lnTo>
                    <a:lnTo>
                      <a:pt x="184" y="99"/>
                    </a:lnTo>
                    <a:lnTo>
                      <a:pt x="181" y="92"/>
                    </a:lnTo>
                    <a:lnTo>
                      <a:pt x="181" y="90"/>
                    </a:lnTo>
                    <a:lnTo>
                      <a:pt x="177" y="89"/>
                    </a:lnTo>
                    <a:lnTo>
                      <a:pt x="175" y="89"/>
                    </a:lnTo>
                    <a:lnTo>
                      <a:pt x="175" y="85"/>
                    </a:lnTo>
                    <a:lnTo>
                      <a:pt x="175" y="82"/>
                    </a:lnTo>
                    <a:lnTo>
                      <a:pt x="174" y="76"/>
                    </a:lnTo>
                    <a:lnTo>
                      <a:pt x="175" y="76"/>
                    </a:lnTo>
                    <a:lnTo>
                      <a:pt x="177" y="73"/>
                    </a:lnTo>
                    <a:lnTo>
                      <a:pt x="177" y="73"/>
                    </a:lnTo>
                    <a:lnTo>
                      <a:pt x="181" y="73"/>
                    </a:lnTo>
                    <a:lnTo>
                      <a:pt x="181" y="69"/>
                    </a:lnTo>
                    <a:lnTo>
                      <a:pt x="184" y="68"/>
                    </a:lnTo>
                    <a:lnTo>
                      <a:pt x="181" y="66"/>
                    </a:lnTo>
                    <a:lnTo>
                      <a:pt x="177" y="62"/>
                    </a:lnTo>
                    <a:lnTo>
                      <a:pt x="177" y="62"/>
                    </a:lnTo>
                    <a:lnTo>
                      <a:pt x="177" y="61"/>
                    </a:lnTo>
                    <a:lnTo>
                      <a:pt x="177" y="59"/>
                    </a:lnTo>
                    <a:lnTo>
                      <a:pt x="181" y="57"/>
                    </a:lnTo>
                    <a:lnTo>
                      <a:pt x="184" y="61"/>
                    </a:lnTo>
                    <a:lnTo>
                      <a:pt x="191" y="62"/>
                    </a:lnTo>
                    <a:lnTo>
                      <a:pt x="193" y="61"/>
                    </a:lnTo>
                    <a:lnTo>
                      <a:pt x="193" y="57"/>
                    </a:lnTo>
                    <a:lnTo>
                      <a:pt x="194" y="56"/>
                    </a:lnTo>
                    <a:lnTo>
                      <a:pt x="193" y="54"/>
                    </a:lnTo>
                    <a:lnTo>
                      <a:pt x="191" y="54"/>
                    </a:lnTo>
                    <a:lnTo>
                      <a:pt x="191" y="50"/>
                    </a:lnTo>
                    <a:lnTo>
                      <a:pt x="189" y="49"/>
                    </a:lnTo>
                    <a:lnTo>
                      <a:pt x="189" y="45"/>
                    </a:lnTo>
                    <a:lnTo>
                      <a:pt x="191" y="42"/>
                    </a:lnTo>
                    <a:lnTo>
                      <a:pt x="193" y="42"/>
                    </a:lnTo>
                    <a:lnTo>
                      <a:pt x="193" y="42"/>
                    </a:lnTo>
                    <a:lnTo>
                      <a:pt x="191" y="38"/>
                    </a:lnTo>
                    <a:lnTo>
                      <a:pt x="189" y="33"/>
                    </a:lnTo>
                    <a:lnTo>
                      <a:pt x="189" y="29"/>
                    </a:lnTo>
                    <a:lnTo>
                      <a:pt x="189" y="22"/>
                    </a:lnTo>
                    <a:lnTo>
                      <a:pt x="189" y="19"/>
                    </a:lnTo>
                    <a:lnTo>
                      <a:pt x="184" y="10"/>
                    </a:lnTo>
                    <a:lnTo>
                      <a:pt x="181" y="7"/>
                    </a:lnTo>
                    <a:lnTo>
                      <a:pt x="181" y="3"/>
                    </a:lnTo>
                    <a:lnTo>
                      <a:pt x="181" y="3"/>
                    </a:lnTo>
                    <a:lnTo>
                      <a:pt x="184" y="3"/>
                    </a:lnTo>
                    <a:lnTo>
                      <a:pt x="184" y="0"/>
                    </a:lnTo>
                    <a:lnTo>
                      <a:pt x="184" y="0"/>
                    </a:lnTo>
                    <a:lnTo>
                      <a:pt x="189" y="0"/>
                    </a:lnTo>
                    <a:lnTo>
                      <a:pt x="189" y="2"/>
                    </a:lnTo>
                    <a:lnTo>
                      <a:pt x="194" y="7"/>
                    </a:lnTo>
                    <a:lnTo>
                      <a:pt x="200" y="9"/>
                    </a:lnTo>
                    <a:lnTo>
                      <a:pt x="200" y="12"/>
                    </a:lnTo>
                    <a:lnTo>
                      <a:pt x="208" y="19"/>
                    </a:lnTo>
                    <a:lnTo>
                      <a:pt x="214" y="22"/>
                    </a:lnTo>
                    <a:lnTo>
                      <a:pt x="215" y="24"/>
                    </a:lnTo>
                    <a:lnTo>
                      <a:pt x="219" y="26"/>
                    </a:lnTo>
                    <a:lnTo>
                      <a:pt x="221" y="29"/>
                    </a:lnTo>
                    <a:lnTo>
                      <a:pt x="227" y="31"/>
                    </a:lnTo>
                    <a:lnTo>
                      <a:pt x="231" y="33"/>
                    </a:lnTo>
                    <a:lnTo>
                      <a:pt x="234" y="36"/>
                    </a:lnTo>
                    <a:lnTo>
                      <a:pt x="236" y="35"/>
                    </a:lnTo>
                    <a:lnTo>
                      <a:pt x="236" y="36"/>
                    </a:lnTo>
                    <a:lnTo>
                      <a:pt x="241" y="35"/>
                    </a:lnTo>
                    <a:lnTo>
                      <a:pt x="247" y="31"/>
                    </a:lnTo>
                    <a:lnTo>
                      <a:pt x="250" y="28"/>
                    </a:lnTo>
                    <a:lnTo>
                      <a:pt x="252" y="24"/>
                    </a:lnTo>
                    <a:lnTo>
                      <a:pt x="252" y="22"/>
                    </a:lnTo>
                    <a:lnTo>
                      <a:pt x="254" y="24"/>
                    </a:lnTo>
                    <a:lnTo>
                      <a:pt x="254" y="28"/>
                    </a:lnTo>
                    <a:lnTo>
                      <a:pt x="252" y="33"/>
                    </a:lnTo>
                    <a:lnTo>
                      <a:pt x="252" y="38"/>
                    </a:lnTo>
                    <a:lnTo>
                      <a:pt x="252" y="40"/>
                    </a:lnTo>
                    <a:lnTo>
                      <a:pt x="257" y="42"/>
                    </a:lnTo>
                    <a:lnTo>
                      <a:pt x="259" y="45"/>
                    </a:lnTo>
                    <a:lnTo>
                      <a:pt x="259" y="47"/>
                    </a:lnTo>
                    <a:lnTo>
                      <a:pt x="257" y="49"/>
                    </a:lnTo>
                    <a:lnTo>
                      <a:pt x="261" y="49"/>
                    </a:lnTo>
                    <a:lnTo>
                      <a:pt x="262" y="47"/>
                    </a:lnTo>
                    <a:lnTo>
                      <a:pt x="266" y="45"/>
                    </a:lnTo>
                    <a:lnTo>
                      <a:pt x="267" y="45"/>
                    </a:lnTo>
                    <a:lnTo>
                      <a:pt x="266" y="47"/>
                    </a:lnTo>
                    <a:lnTo>
                      <a:pt x="264" y="47"/>
                    </a:lnTo>
                    <a:lnTo>
                      <a:pt x="264" y="50"/>
                    </a:lnTo>
                    <a:lnTo>
                      <a:pt x="262" y="54"/>
                    </a:lnTo>
                    <a:lnTo>
                      <a:pt x="259" y="54"/>
                    </a:lnTo>
                    <a:lnTo>
                      <a:pt x="259" y="57"/>
                    </a:lnTo>
                    <a:lnTo>
                      <a:pt x="257" y="59"/>
                    </a:lnTo>
                    <a:lnTo>
                      <a:pt x="254" y="59"/>
                    </a:lnTo>
                    <a:lnTo>
                      <a:pt x="254" y="57"/>
                    </a:lnTo>
                    <a:lnTo>
                      <a:pt x="252" y="59"/>
                    </a:lnTo>
                    <a:lnTo>
                      <a:pt x="252" y="61"/>
                    </a:lnTo>
                    <a:lnTo>
                      <a:pt x="248" y="61"/>
                    </a:lnTo>
                    <a:lnTo>
                      <a:pt x="245" y="61"/>
                    </a:lnTo>
                    <a:lnTo>
                      <a:pt x="241" y="61"/>
                    </a:lnTo>
                    <a:lnTo>
                      <a:pt x="236" y="68"/>
                    </a:lnTo>
                    <a:lnTo>
                      <a:pt x="234" y="76"/>
                    </a:lnTo>
                    <a:lnTo>
                      <a:pt x="234" y="82"/>
                    </a:lnTo>
                    <a:lnTo>
                      <a:pt x="234" y="83"/>
                    </a:lnTo>
                    <a:lnTo>
                      <a:pt x="234" y="87"/>
                    </a:lnTo>
                    <a:lnTo>
                      <a:pt x="234" y="90"/>
                    </a:lnTo>
                    <a:lnTo>
                      <a:pt x="231" y="89"/>
                    </a:lnTo>
                    <a:lnTo>
                      <a:pt x="231" y="87"/>
                    </a:lnTo>
                    <a:lnTo>
                      <a:pt x="226" y="85"/>
                    </a:lnTo>
                    <a:lnTo>
                      <a:pt x="221" y="82"/>
                    </a:lnTo>
                    <a:lnTo>
                      <a:pt x="215" y="78"/>
                    </a:lnTo>
                    <a:lnTo>
                      <a:pt x="212" y="76"/>
                    </a:lnTo>
                    <a:lnTo>
                      <a:pt x="208" y="76"/>
                    </a:lnTo>
                    <a:lnTo>
                      <a:pt x="208" y="73"/>
                    </a:lnTo>
                    <a:lnTo>
                      <a:pt x="207" y="73"/>
                    </a:lnTo>
                    <a:lnTo>
                      <a:pt x="203" y="73"/>
                    </a:lnTo>
                    <a:lnTo>
                      <a:pt x="198" y="76"/>
                    </a:lnTo>
                    <a:lnTo>
                      <a:pt x="194" y="82"/>
                    </a:lnTo>
                    <a:lnTo>
                      <a:pt x="193" y="82"/>
                    </a:lnTo>
                    <a:lnTo>
                      <a:pt x="189" y="76"/>
                    </a:lnTo>
                    <a:lnTo>
                      <a:pt x="186" y="76"/>
                    </a:lnTo>
                    <a:lnTo>
                      <a:pt x="184" y="82"/>
                    </a:lnTo>
                    <a:lnTo>
                      <a:pt x="184" y="83"/>
                    </a:lnTo>
                    <a:lnTo>
                      <a:pt x="184" y="85"/>
                    </a:lnTo>
                    <a:lnTo>
                      <a:pt x="189" y="89"/>
                    </a:lnTo>
                    <a:lnTo>
                      <a:pt x="193" y="87"/>
                    </a:lnTo>
                    <a:lnTo>
                      <a:pt x="196" y="92"/>
                    </a:lnTo>
                    <a:lnTo>
                      <a:pt x="200" y="94"/>
                    </a:lnTo>
                    <a:lnTo>
                      <a:pt x="203" y="94"/>
                    </a:lnTo>
                    <a:lnTo>
                      <a:pt x="207" y="95"/>
                    </a:lnTo>
                    <a:lnTo>
                      <a:pt x="203" y="99"/>
                    </a:lnTo>
                    <a:lnTo>
                      <a:pt x="203" y="101"/>
                    </a:lnTo>
                    <a:lnTo>
                      <a:pt x="200" y="99"/>
                    </a:lnTo>
                    <a:lnTo>
                      <a:pt x="194" y="99"/>
                    </a:lnTo>
                    <a:lnTo>
                      <a:pt x="193" y="101"/>
                    </a:lnTo>
                    <a:lnTo>
                      <a:pt x="194" y="101"/>
                    </a:lnTo>
                    <a:lnTo>
                      <a:pt x="193" y="104"/>
                    </a:lnTo>
                    <a:lnTo>
                      <a:pt x="189" y="109"/>
                    </a:lnTo>
                    <a:lnTo>
                      <a:pt x="189" y="109"/>
                    </a:lnTo>
                    <a:lnTo>
                      <a:pt x="189" y="109"/>
                    </a:lnTo>
                    <a:lnTo>
                      <a:pt x="189" y="109"/>
                    </a:lnTo>
                    <a:close/>
                    <a:moveTo>
                      <a:pt x="184" y="205"/>
                    </a:moveTo>
                    <a:lnTo>
                      <a:pt x="184" y="202"/>
                    </a:lnTo>
                    <a:lnTo>
                      <a:pt x="184" y="200"/>
                    </a:lnTo>
                    <a:lnTo>
                      <a:pt x="184" y="198"/>
                    </a:lnTo>
                    <a:lnTo>
                      <a:pt x="181" y="200"/>
                    </a:lnTo>
                    <a:lnTo>
                      <a:pt x="181" y="198"/>
                    </a:lnTo>
                    <a:lnTo>
                      <a:pt x="184" y="193"/>
                    </a:lnTo>
                    <a:lnTo>
                      <a:pt x="184" y="193"/>
                    </a:lnTo>
                    <a:lnTo>
                      <a:pt x="184" y="193"/>
                    </a:lnTo>
                    <a:lnTo>
                      <a:pt x="184" y="196"/>
                    </a:lnTo>
                    <a:lnTo>
                      <a:pt x="186" y="196"/>
                    </a:lnTo>
                    <a:lnTo>
                      <a:pt x="186" y="198"/>
                    </a:lnTo>
                    <a:lnTo>
                      <a:pt x="186" y="202"/>
                    </a:lnTo>
                    <a:lnTo>
                      <a:pt x="184" y="205"/>
                    </a:lnTo>
                    <a:lnTo>
                      <a:pt x="184" y="205"/>
                    </a:lnTo>
                    <a:lnTo>
                      <a:pt x="184" y="205"/>
                    </a:lnTo>
                    <a:lnTo>
                      <a:pt x="184" y="205"/>
                    </a:lnTo>
                    <a:lnTo>
                      <a:pt x="184" y="205"/>
                    </a:lnTo>
                    <a:close/>
                    <a:moveTo>
                      <a:pt x="59" y="322"/>
                    </a:moveTo>
                    <a:lnTo>
                      <a:pt x="59" y="323"/>
                    </a:lnTo>
                    <a:lnTo>
                      <a:pt x="62" y="322"/>
                    </a:lnTo>
                    <a:lnTo>
                      <a:pt x="59" y="320"/>
                    </a:lnTo>
                    <a:lnTo>
                      <a:pt x="59" y="320"/>
                    </a:lnTo>
                    <a:lnTo>
                      <a:pt x="59" y="322"/>
                    </a:lnTo>
                    <a:lnTo>
                      <a:pt x="59" y="322"/>
                    </a:lnTo>
                    <a:lnTo>
                      <a:pt x="59" y="322"/>
                    </a:lnTo>
                    <a:lnTo>
                      <a:pt x="59" y="322"/>
                    </a:lnTo>
                    <a:close/>
                    <a:moveTo>
                      <a:pt x="57" y="323"/>
                    </a:moveTo>
                    <a:lnTo>
                      <a:pt x="59" y="325"/>
                    </a:lnTo>
                    <a:lnTo>
                      <a:pt x="59" y="323"/>
                    </a:lnTo>
                    <a:lnTo>
                      <a:pt x="57" y="323"/>
                    </a:lnTo>
                    <a:lnTo>
                      <a:pt x="57" y="323"/>
                    </a:lnTo>
                    <a:lnTo>
                      <a:pt x="57" y="323"/>
                    </a:lnTo>
                    <a:lnTo>
                      <a:pt x="57" y="323"/>
                    </a:lnTo>
                    <a:close/>
                    <a:moveTo>
                      <a:pt x="54" y="325"/>
                    </a:moveTo>
                    <a:lnTo>
                      <a:pt x="57" y="327"/>
                    </a:lnTo>
                    <a:lnTo>
                      <a:pt x="57" y="325"/>
                    </a:lnTo>
                    <a:lnTo>
                      <a:pt x="54" y="325"/>
                    </a:lnTo>
                    <a:lnTo>
                      <a:pt x="54" y="325"/>
                    </a:lnTo>
                    <a:lnTo>
                      <a:pt x="54" y="325"/>
                    </a:lnTo>
                    <a:lnTo>
                      <a:pt x="54" y="325"/>
                    </a:lnTo>
                    <a:close/>
                    <a:moveTo>
                      <a:pt x="54" y="327"/>
                    </a:moveTo>
                    <a:lnTo>
                      <a:pt x="54" y="328"/>
                    </a:lnTo>
                    <a:lnTo>
                      <a:pt x="54" y="328"/>
                    </a:lnTo>
                    <a:lnTo>
                      <a:pt x="54" y="327"/>
                    </a:lnTo>
                    <a:lnTo>
                      <a:pt x="54" y="327"/>
                    </a:lnTo>
                    <a:lnTo>
                      <a:pt x="54" y="327"/>
                    </a:lnTo>
                    <a:lnTo>
                      <a:pt x="54" y="327"/>
                    </a:lnTo>
                    <a:close/>
                    <a:moveTo>
                      <a:pt x="50" y="337"/>
                    </a:moveTo>
                    <a:lnTo>
                      <a:pt x="49" y="332"/>
                    </a:lnTo>
                    <a:lnTo>
                      <a:pt x="50" y="330"/>
                    </a:lnTo>
                    <a:lnTo>
                      <a:pt x="50" y="328"/>
                    </a:lnTo>
                    <a:lnTo>
                      <a:pt x="50" y="332"/>
                    </a:lnTo>
                    <a:lnTo>
                      <a:pt x="54" y="332"/>
                    </a:lnTo>
                    <a:lnTo>
                      <a:pt x="54" y="335"/>
                    </a:lnTo>
                    <a:lnTo>
                      <a:pt x="54" y="337"/>
                    </a:lnTo>
                    <a:lnTo>
                      <a:pt x="50" y="337"/>
                    </a:lnTo>
                    <a:lnTo>
                      <a:pt x="50" y="337"/>
                    </a:lnTo>
                    <a:lnTo>
                      <a:pt x="50" y="337"/>
                    </a:lnTo>
                    <a:lnTo>
                      <a:pt x="50" y="337"/>
                    </a:lnTo>
                    <a:close/>
                    <a:moveTo>
                      <a:pt x="76" y="339"/>
                    </a:moveTo>
                    <a:lnTo>
                      <a:pt x="76" y="337"/>
                    </a:lnTo>
                    <a:lnTo>
                      <a:pt x="78" y="335"/>
                    </a:lnTo>
                    <a:lnTo>
                      <a:pt x="78" y="335"/>
                    </a:lnTo>
                    <a:lnTo>
                      <a:pt x="78" y="339"/>
                    </a:lnTo>
                    <a:lnTo>
                      <a:pt x="76" y="339"/>
                    </a:lnTo>
                    <a:lnTo>
                      <a:pt x="76" y="339"/>
                    </a:lnTo>
                    <a:lnTo>
                      <a:pt x="76" y="339"/>
                    </a:lnTo>
                    <a:lnTo>
                      <a:pt x="76" y="339"/>
                    </a:lnTo>
                    <a:close/>
                    <a:moveTo>
                      <a:pt x="73" y="342"/>
                    </a:moveTo>
                    <a:lnTo>
                      <a:pt x="75" y="342"/>
                    </a:lnTo>
                    <a:lnTo>
                      <a:pt x="76" y="342"/>
                    </a:lnTo>
                    <a:lnTo>
                      <a:pt x="75" y="344"/>
                    </a:lnTo>
                    <a:lnTo>
                      <a:pt x="73" y="342"/>
                    </a:lnTo>
                    <a:lnTo>
                      <a:pt x="73" y="342"/>
                    </a:lnTo>
                    <a:lnTo>
                      <a:pt x="73" y="342"/>
                    </a:lnTo>
                    <a:lnTo>
                      <a:pt x="73" y="342"/>
                    </a:lnTo>
                    <a:close/>
                    <a:moveTo>
                      <a:pt x="73" y="335"/>
                    </a:moveTo>
                    <a:lnTo>
                      <a:pt x="71" y="337"/>
                    </a:lnTo>
                    <a:lnTo>
                      <a:pt x="71" y="339"/>
                    </a:lnTo>
                    <a:lnTo>
                      <a:pt x="73" y="342"/>
                    </a:lnTo>
                    <a:lnTo>
                      <a:pt x="75" y="342"/>
                    </a:lnTo>
                    <a:lnTo>
                      <a:pt x="75" y="339"/>
                    </a:lnTo>
                    <a:lnTo>
                      <a:pt x="73" y="335"/>
                    </a:lnTo>
                    <a:lnTo>
                      <a:pt x="73" y="335"/>
                    </a:lnTo>
                    <a:lnTo>
                      <a:pt x="73" y="335"/>
                    </a:lnTo>
                    <a:lnTo>
                      <a:pt x="73" y="335"/>
                    </a:lnTo>
                    <a:lnTo>
                      <a:pt x="73" y="335"/>
                    </a:lnTo>
                    <a:lnTo>
                      <a:pt x="73" y="335"/>
                    </a:lnTo>
                    <a:close/>
                    <a:moveTo>
                      <a:pt x="146" y="292"/>
                    </a:moveTo>
                    <a:lnTo>
                      <a:pt x="144" y="289"/>
                    </a:lnTo>
                    <a:lnTo>
                      <a:pt x="144" y="287"/>
                    </a:lnTo>
                    <a:lnTo>
                      <a:pt x="144" y="285"/>
                    </a:lnTo>
                    <a:lnTo>
                      <a:pt x="146" y="283"/>
                    </a:lnTo>
                    <a:lnTo>
                      <a:pt x="148" y="287"/>
                    </a:lnTo>
                    <a:lnTo>
                      <a:pt x="148" y="289"/>
                    </a:lnTo>
                    <a:lnTo>
                      <a:pt x="148" y="292"/>
                    </a:lnTo>
                    <a:lnTo>
                      <a:pt x="148" y="292"/>
                    </a:lnTo>
                    <a:lnTo>
                      <a:pt x="146" y="292"/>
                    </a:lnTo>
                    <a:lnTo>
                      <a:pt x="146" y="292"/>
                    </a:lnTo>
                    <a:lnTo>
                      <a:pt x="146" y="292"/>
                    </a:lnTo>
                    <a:lnTo>
                      <a:pt x="146" y="292"/>
                    </a:lnTo>
                    <a:close/>
                    <a:moveTo>
                      <a:pt x="132" y="292"/>
                    </a:moveTo>
                    <a:lnTo>
                      <a:pt x="135" y="287"/>
                    </a:lnTo>
                    <a:lnTo>
                      <a:pt x="139" y="287"/>
                    </a:lnTo>
                    <a:lnTo>
                      <a:pt x="139" y="289"/>
                    </a:lnTo>
                    <a:lnTo>
                      <a:pt x="135" y="292"/>
                    </a:lnTo>
                    <a:lnTo>
                      <a:pt x="132" y="292"/>
                    </a:lnTo>
                    <a:lnTo>
                      <a:pt x="132" y="292"/>
                    </a:lnTo>
                    <a:lnTo>
                      <a:pt x="132" y="292"/>
                    </a:lnTo>
                    <a:lnTo>
                      <a:pt x="132" y="292"/>
                    </a:lnTo>
                    <a:close/>
                    <a:moveTo>
                      <a:pt x="118" y="327"/>
                    </a:moveTo>
                    <a:lnTo>
                      <a:pt x="118" y="327"/>
                    </a:lnTo>
                    <a:lnTo>
                      <a:pt x="120" y="325"/>
                    </a:lnTo>
                    <a:lnTo>
                      <a:pt x="122" y="327"/>
                    </a:lnTo>
                    <a:lnTo>
                      <a:pt x="123" y="325"/>
                    </a:lnTo>
                    <a:lnTo>
                      <a:pt x="123" y="323"/>
                    </a:lnTo>
                    <a:lnTo>
                      <a:pt x="120" y="320"/>
                    </a:lnTo>
                    <a:lnTo>
                      <a:pt x="122" y="316"/>
                    </a:lnTo>
                    <a:lnTo>
                      <a:pt x="123" y="311"/>
                    </a:lnTo>
                    <a:lnTo>
                      <a:pt x="127" y="311"/>
                    </a:lnTo>
                    <a:lnTo>
                      <a:pt x="127" y="308"/>
                    </a:lnTo>
                    <a:lnTo>
                      <a:pt x="132" y="308"/>
                    </a:lnTo>
                    <a:lnTo>
                      <a:pt x="139" y="311"/>
                    </a:lnTo>
                    <a:lnTo>
                      <a:pt x="139" y="315"/>
                    </a:lnTo>
                    <a:lnTo>
                      <a:pt x="141" y="315"/>
                    </a:lnTo>
                    <a:lnTo>
                      <a:pt x="142" y="308"/>
                    </a:lnTo>
                    <a:lnTo>
                      <a:pt x="146" y="304"/>
                    </a:lnTo>
                    <a:lnTo>
                      <a:pt x="146" y="301"/>
                    </a:lnTo>
                    <a:lnTo>
                      <a:pt x="146" y="301"/>
                    </a:lnTo>
                    <a:lnTo>
                      <a:pt x="144" y="297"/>
                    </a:lnTo>
                    <a:lnTo>
                      <a:pt x="141" y="294"/>
                    </a:lnTo>
                    <a:lnTo>
                      <a:pt x="139" y="294"/>
                    </a:lnTo>
                    <a:lnTo>
                      <a:pt x="135" y="292"/>
                    </a:lnTo>
                    <a:lnTo>
                      <a:pt x="130" y="292"/>
                    </a:lnTo>
                    <a:lnTo>
                      <a:pt x="127" y="295"/>
                    </a:lnTo>
                    <a:lnTo>
                      <a:pt x="127" y="297"/>
                    </a:lnTo>
                    <a:lnTo>
                      <a:pt x="125" y="301"/>
                    </a:lnTo>
                    <a:lnTo>
                      <a:pt x="123" y="302"/>
                    </a:lnTo>
                    <a:lnTo>
                      <a:pt x="120" y="304"/>
                    </a:lnTo>
                    <a:lnTo>
                      <a:pt x="118" y="302"/>
                    </a:lnTo>
                    <a:lnTo>
                      <a:pt x="116" y="299"/>
                    </a:lnTo>
                    <a:lnTo>
                      <a:pt x="115" y="299"/>
                    </a:lnTo>
                    <a:lnTo>
                      <a:pt x="109" y="304"/>
                    </a:lnTo>
                    <a:lnTo>
                      <a:pt x="109" y="308"/>
                    </a:lnTo>
                    <a:lnTo>
                      <a:pt x="108" y="308"/>
                    </a:lnTo>
                    <a:lnTo>
                      <a:pt x="108" y="311"/>
                    </a:lnTo>
                    <a:lnTo>
                      <a:pt x="111" y="315"/>
                    </a:lnTo>
                    <a:lnTo>
                      <a:pt x="111" y="316"/>
                    </a:lnTo>
                    <a:lnTo>
                      <a:pt x="111" y="316"/>
                    </a:lnTo>
                    <a:lnTo>
                      <a:pt x="111" y="320"/>
                    </a:lnTo>
                    <a:lnTo>
                      <a:pt x="113" y="323"/>
                    </a:lnTo>
                    <a:lnTo>
                      <a:pt x="118" y="323"/>
                    </a:lnTo>
                    <a:lnTo>
                      <a:pt x="118" y="327"/>
                    </a:lnTo>
                    <a:lnTo>
                      <a:pt x="118" y="327"/>
                    </a:lnTo>
                    <a:lnTo>
                      <a:pt x="118" y="327"/>
                    </a:lnTo>
                    <a:lnTo>
                      <a:pt x="118" y="327"/>
                    </a:lnTo>
                    <a:close/>
                    <a:moveTo>
                      <a:pt x="95" y="384"/>
                    </a:moveTo>
                    <a:lnTo>
                      <a:pt x="94" y="382"/>
                    </a:lnTo>
                    <a:lnTo>
                      <a:pt x="90" y="382"/>
                    </a:lnTo>
                    <a:lnTo>
                      <a:pt x="90" y="384"/>
                    </a:lnTo>
                    <a:lnTo>
                      <a:pt x="92" y="388"/>
                    </a:lnTo>
                    <a:lnTo>
                      <a:pt x="95" y="388"/>
                    </a:lnTo>
                    <a:lnTo>
                      <a:pt x="95" y="388"/>
                    </a:lnTo>
                    <a:lnTo>
                      <a:pt x="95" y="384"/>
                    </a:lnTo>
                    <a:lnTo>
                      <a:pt x="95" y="384"/>
                    </a:lnTo>
                    <a:lnTo>
                      <a:pt x="95" y="384"/>
                    </a:lnTo>
                    <a:lnTo>
                      <a:pt x="95" y="384"/>
                    </a:lnTo>
                    <a:close/>
                    <a:moveTo>
                      <a:pt x="99" y="381"/>
                    </a:moveTo>
                    <a:lnTo>
                      <a:pt x="97" y="375"/>
                    </a:lnTo>
                    <a:lnTo>
                      <a:pt x="97" y="372"/>
                    </a:lnTo>
                    <a:lnTo>
                      <a:pt x="101" y="375"/>
                    </a:lnTo>
                    <a:lnTo>
                      <a:pt x="101" y="379"/>
                    </a:lnTo>
                    <a:lnTo>
                      <a:pt x="99" y="379"/>
                    </a:lnTo>
                    <a:lnTo>
                      <a:pt x="99" y="381"/>
                    </a:lnTo>
                    <a:lnTo>
                      <a:pt x="99" y="381"/>
                    </a:lnTo>
                    <a:lnTo>
                      <a:pt x="99" y="381"/>
                    </a:lnTo>
                    <a:lnTo>
                      <a:pt x="99" y="381"/>
                    </a:lnTo>
                    <a:close/>
                    <a:moveTo>
                      <a:pt x="92" y="370"/>
                    </a:moveTo>
                    <a:lnTo>
                      <a:pt x="95" y="370"/>
                    </a:lnTo>
                    <a:lnTo>
                      <a:pt x="99" y="365"/>
                    </a:lnTo>
                    <a:lnTo>
                      <a:pt x="95" y="362"/>
                    </a:lnTo>
                    <a:lnTo>
                      <a:pt x="95" y="360"/>
                    </a:lnTo>
                    <a:lnTo>
                      <a:pt x="97" y="358"/>
                    </a:lnTo>
                    <a:lnTo>
                      <a:pt x="101" y="360"/>
                    </a:lnTo>
                    <a:lnTo>
                      <a:pt x="101" y="362"/>
                    </a:lnTo>
                    <a:lnTo>
                      <a:pt x="102" y="356"/>
                    </a:lnTo>
                    <a:lnTo>
                      <a:pt x="102" y="351"/>
                    </a:lnTo>
                    <a:lnTo>
                      <a:pt x="101" y="348"/>
                    </a:lnTo>
                    <a:lnTo>
                      <a:pt x="101" y="339"/>
                    </a:lnTo>
                    <a:lnTo>
                      <a:pt x="101" y="334"/>
                    </a:lnTo>
                    <a:lnTo>
                      <a:pt x="102" y="330"/>
                    </a:lnTo>
                    <a:lnTo>
                      <a:pt x="104" y="327"/>
                    </a:lnTo>
                    <a:lnTo>
                      <a:pt x="104" y="325"/>
                    </a:lnTo>
                    <a:lnTo>
                      <a:pt x="104" y="325"/>
                    </a:lnTo>
                    <a:lnTo>
                      <a:pt x="104" y="322"/>
                    </a:lnTo>
                    <a:lnTo>
                      <a:pt x="102" y="320"/>
                    </a:lnTo>
                    <a:lnTo>
                      <a:pt x="102" y="320"/>
                    </a:lnTo>
                    <a:lnTo>
                      <a:pt x="97" y="320"/>
                    </a:lnTo>
                    <a:lnTo>
                      <a:pt x="95" y="316"/>
                    </a:lnTo>
                    <a:lnTo>
                      <a:pt x="99" y="315"/>
                    </a:lnTo>
                    <a:lnTo>
                      <a:pt x="99" y="315"/>
                    </a:lnTo>
                    <a:lnTo>
                      <a:pt x="99" y="308"/>
                    </a:lnTo>
                    <a:lnTo>
                      <a:pt x="95" y="308"/>
                    </a:lnTo>
                    <a:lnTo>
                      <a:pt x="94" y="308"/>
                    </a:lnTo>
                    <a:lnTo>
                      <a:pt x="94" y="308"/>
                    </a:lnTo>
                    <a:lnTo>
                      <a:pt x="90" y="311"/>
                    </a:lnTo>
                    <a:lnTo>
                      <a:pt x="88" y="311"/>
                    </a:lnTo>
                    <a:lnTo>
                      <a:pt x="85" y="308"/>
                    </a:lnTo>
                    <a:lnTo>
                      <a:pt x="85" y="304"/>
                    </a:lnTo>
                    <a:lnTo>
                      <a:pt x="90" y="302"/>
                    </a:lnTo>
                    <a:lnTo>
                      <a:pt x="95" y="301"/>
                    </a:lnTo>
                    <a:lnTo>
                      <a:pt x="101" y="302"/>
                    </a:lnTo>
                    <a:lnTo>
                      <a:pt x="104" y="304"/>
                    </a:lnTo>
                    <a:lnTo>
                      <a:pt x="104" y="302"/>
                    </a:lnTo>
                    <a:lnTo>
                      <a:pt x="104" y="301"/>
                    </a:lnTo>
                    <a:lnTo>
                      <a:pt x="104" y="295"/>
                    </a:lnTo>
                    <a:lnTo>
                      <a:pt x="104" y="294"/>
                    </a:lnTo>
                    <a:lnTo>
                      <a:pt x="104" y="292"/>
                    </a:lnTo>
                    <a:lnTo>
                      <a:pt x="108" y="292"/>
                    </a:lnTo>
                    <a:lnTo>
                      <a:pt x="108" y="294"/>
                    </a:lnTo>
                    <a:lnTo>
                      <a:pt x="109" y="294"/>
                    </a:lnTo>
                    <a:lnTo>
                      <a:pt x="113" y="292"/>
                    </a:lnTo>
                    <a:lnTo>
                      <a:pt x="118" y="292"/>
                    </a:lnTo>
                    <a:lnTo>
                      <a:pt x="123" y="289"/>
                    </a:lnTo>
                    <a:lnTo>
                      <a:pt x="127" y="289"/>
                    </a:lnTo>
                    <a:lnTo>
                      <a:pt x="127" y="292"/>
                    </a:lnTo>
                    <a:lnTo>
                      <a:pt x="130" y="289"/>
                    </a:lnTo>
                    <a:lnTo>
                      <a:pt x="130" y="287"/>
                    </a:lnTo>
                    <a:lnTo>
                      <a:pt x="135" y="285"/>
                    </a:lnTo>
                    <a:lnTo>
                      <a:pt x="135" y="283"/>
                    </a:lnTo>
                    <a:lnTo>
                      <a:pt x="139" y="280"/>
                    </a:lnTo>
                    <a:lnTo>
                      <a:pt x="142" y="280"/>
                    </a:lnTo>
                    <a:lnTo>
                      <a:pt x="148" y="280"/>
                    </a:lnTo>
                    <a:lnTo>
                      <a:pt x="149" y="280"/>
                    </a:lnTo>
                    <a:lnTo>
                      <a:pt x="153" y="280"/>
                    </a:lnTo>
                    <a:lnTo>
                      <a:pt x="153" y="283"/>
                    </a:lnTo>
                    <a:lnTo>
                      <a:pt x="149" y="287"/>
                    </a:lnTo>
                    <a:lnTo>
                      <a:pt x="149" y="292"/>
                    </a:lnTo>
                    <a:lnTo>
                      <a:pt x="149" y="292"/>
                    </a:lnTo>
                    <a:lnTo>
                      <a:pt x="149" y="294"/>
                    </a:lnTo>
                    <a:lnTo>
                      <a:pt x="149" y="297"/>
                    </a:lnTo>
                    <a:lnTo>
                      <a:pt x="149" y="299"/>
                    </a:lnTo>
                    <a:lnTo>
                      <a:pt x="153" y="302"/>
                    </a:lnTo>
                    <a:lnTo>
                      <a:pt x="155" y="304"/>
                    </a:lnTo>
                    <a:lnTo>
                      <a:pt x="161" y="308"/>
                    </a:lnTo>
                    <a:lnTo>
                      <a:pt x="161" y="308"/>
                    </a:lnTo>
                    <a:lnTo>
                      <a:pt x="165" y="308"/>
                    </a:lnTo>
                    <a:lnTo>
                      <a:pt x="168" y="304"/>
                    </a:lnTo>
                    <a:lnTo>
                      <a:pt x="168" y="301"/>
                    </a:lnTo>
                    <a:lnTo>
                      <a:pt x="170" y="299"/>
                    </a:lnTo>
                    <a:lnTo>
                      <a:pt x="170" y="297"/>
                    </a:lnTo>
                    <a:lnTo>
                      <a:pt x="170" y="294"/>
                    </a:lnTo>
                    <a:lnTo>
                      <a:pt x="172" y="292"/>
                    </a:lnTo>
                    <a:lnTo>
                      <a:pt x="175" y="292"/>
                    </a:lnTo>
                    <a:lnTo>
                      <a:pt x="177" y="292"/>
                    </a:lnTo>
                    <a:lnTo>
                      <a:pt x="177" y="289"/>
                    </a:lnTo>
                    <a:lnTo>
                      <a:pt x="177" y="287"/>
                    </a:lnTo>
                    <a:lnTo>
                      <a:pt x="177" y="283"/>
                    </a:lnTo>
                    <a:lnTo>
                      <a:pt x="172" y="280"/>
                    </a:lnTo>
                    <a:lnTo>
                      <a:pt x="170" y="280"/>
                    </a:lnTo>
                    <a:lnTo>
                      <a:pt x="172" y="275"/>
                    </a:lnTo>
                    <a:lnTo>
                      <a:pt x="174" y="273"/>
                    </a:lnTo>
                    <a:lnTo>
                      <a:pt x="175" y="273"/>
                    </a:lnTo>
                    <a:lnTo>
                      <a:pt x="175" y="275"/>
                    </a:lnTo>
                    <a:lnTo>
                      <a:pt x="175" y="278"/>
                    </a:lnTo>
                    <a:lnTo>
                      <a:pt x="177" y="280"/>
                    </a:lnTo>
                    <a:lnTo>
                      <a:pt x="177" y="278"/>
                    </a:lnTo>
                    <a:lnTo>
                      <a:pt x="177" y="276"/>
                    </a:lnTo>
                    <a:lnTo>
                      <a:pt x="181" y="278"/>
                    </a:lnTo>
                    <a:lnTo>
                      <a:pt x="181" y="278"/>
                    </a:lnTo>
                    <a:lnTo>
                      <a:pt x="184" y="278"/>
                    </a:lnTo>
                    <a:lnTo>
                      <a:pt x="184" y="278"/>
                    </a:lnTo>
                    <a:lnTo>
                      <a:pt x="184" y="280"/>
                    </a:lnTo>
                    <a:lnTo>
                      <a:pt x="181" y="280"/>
                    </a:lnTo>
                    <a:lnTo>
                      <a:pt x="181" y="280"/>
                    </a:lnTo>
                    <a:lnTo>
                      <a:pt x="181" y="283"/>
                    </a:lnTo>
                    <a:lnTo>
                      <a:pt x="184" y="280"/>
                    </a:lnTo>
                    <a:lnTo>
                      <a:pt x="189" y="280"/>
                    </a:lnTo>
                    <a:lnTo>
                      <a:pt x="198" y="280"/>
                    </a:lnTo>
                    <a:lnTo>
                      <a:pt x="203" y="280"/>
                    </a:lnTo>
                    <a:lnTo>
                      <a:pt x="200" y="278"/>
                    </a:lnTo>
                    <a:lnTo>
                      <a:pt x="200" y="275"/>
                    </a:lnTo>
                    <a:lnTo>
                      <a:pt x="200" y="271"/>
                    </a:lnTo>
                    <a:lnTo>
                      <a:pt x="203" y="269"/>
                    </a:lnTo>
                    <a:lnTo>
                      <a:pt x="208" y="269"/>
                    </a:lnTo>
                    <a:lnTo>
                      <a:pt x="208" y="273"/>
                    </a:lnTo>
                    <a:lnTo>
                      <a:pt x="208" y="276"/>
                    </a:lnTo>
                    <a:lnTo>
                      <a:pt x="208" y="278"/>
                    </a:lnTo>
                    <a:lnTo>
                      <a:pt x="212" y="278"/>
                    </a:lnTo>
                    <a:lnTo>
                      <a:pt x="214" y="275"/>
                    </a:lnTo>
                    <a:lnTo>
                      <a:pt x="212" y="268"/>
                    </a:lnTo>
                    <a:lnTo>
                      <a:pt x="212" y="264"/>
                    </a:lnTo>
                    <a:lnTo>
                      <a:pt x="217" y="261"/>
                    </a:lnTo>
                    <a:lnTo>
                      <a:pt x="219" y="261"/>
                    </a:lnTo>
                    <a:lnTo>
                      <a:pt x="219" y="259"/>
                    </a:lnTo>
                    <a:lnTo>
                      <a:pt x="217" y="257"/>
                    </a:lnTo>
                    <a:lnTo>
                      <a:pt x="219" y="252"/>
                    </a:lnTo>
                    <a:lnTo>
                      <a:pt x="221" y="252"/>
                    </a:lnTo>
                    <a:lnTo>
                      <a:pt x="224" y="252"/>
                    </a:lnTo>
                    <a:lnTo>
                      <a:pt x="226" y="255"/>
                    </a:lnTo>
                    <a:lnTo>
                      <a:pt x="224" y="257"/>
                    </a:lnTo>
                    <a:lnTo>
                      <a:pt x="222" y="261"/>
                    </a:lnTo>
                    <a:lnTo>
                      <a:pt x="224" y="271"/>
                    </a:lnTo>
                    <a:lnTo>
                      <a:pt x="226" y="273"/>
                    </a:lnTo>
                    <a:lnTo>
                      <a:pt x="227" y="271"/>
                    </a:lnTo>
                    <a:lnTo>
                      <a:pt x="229" y="268"/>
                    </a:lnTo>
                    <a:lnTo>
                      <a:pt x="231" y="268"/>
                    </a:lnTo>
                    <a:lnTo>
                      <a:pt x="234" y="264"/>
                    </a:lnTo>
                    <a:lnTo>
                      <a:pt x="234" y="259"/>
                    </a:lnTo>
                    <a:lnTo>
                      <a:pt x="234" y="255"/>
                    </a:lnTo>
                    <a:lnTo>
                      <a:pt x="238" y="252"/>
                    </a:lnTo>
                    <a:lnTo>
                      <a:pt x="238" y="252"/>
                    </a:lnTo>
                    <a:lnTo>
                      <a:pt x="236" y="250"/>
                    </a:lnTo>
                    <a:lnTo>
                      <a:pt x="231" y="243"/>
                    </a:lnTo>
                    <a:lnTo>
                      <a:pt x="231" y="240"/>
                    </a:lnTo>
                    <a:lnTo>
                      <a:pt x="231" y="231"/>
                    </a:lnTo>
                    <a:lnTo>
                      <a:pt x="231" y="221"/>
                    </a:lnTo>
                    <a:lnTo>
                      <a:pt x="231" y="215"/>
                    </a:lnTo>
                    <a:lnTo>
                      <a:pt x="229" y="205"/>
                    </a:lnTo>
                    <a:lnTo>
                      <a:pt x="224" y="196"/>
                    </a:lnTo>
                    <a:lnTo>
                      <a:pt x="224" y="193"/>
                    </a:lnTo>
                    <a:lnTo>
                      <a:pt x="226" y="188"/>
                    </a:lnTo>
                    <a:lnTo>
                      <a:pt x="231" y="186"/>
                    </a:lnTo>
                    <a:lnTo>
                      <a:pt x="234" y="186"/>
                    </a:lnTo>
                    <a:lnTo>
                      <a:pt x="234" y="188"/>
                    </a:lnTo>
                    <a:lnTo>
                      <a:pt x="234" y="186"/>
                    </a:lnTo>
                    <a:lnTo>
                      <a:pt x="234" y="182"/>
                    </a:lnTo>
                    <a:lnTo>
                      <a:pt x="234" y="179"/>
                    </a:lnTo>
                    <a:lnTo>
                      <a:pt x="234" y="179"/>
                    </a:lnTo>
                    <a:lnTo>
                      <a:pt x="231" y="174"/>
                    </a:lnTo>
                    <a:lnTo>
                      <a:pt x="231" y="172"/>
                    </a:lnTo>
                    <a:lnTo>
                      <a:pt x="231" y="170"/>
                    </a:lnTo>
                    <a:lnTo>
                      <a:pt x="234" y="169"/>
                    </a:lnTo>
                    <a:lnTo>
                      <a:pt x="234" y="169"/>
                    </a:lnTo>
                    <a:lnTo>
                      <a:pt x="234" y="165"/>
                    </a:lnTo>
                    <a:lnTo>
                      <a:pt x="231" y="163"/>
                    </a:lnTo>
                    <a:lnTo>
                      <a:pt x="231" y="160"/>
                    </a:lnTo>
                    <a:lnTo>
                      <a:pt x="234" y="156"/>
                    </a:lnTo>
                    <a:lnTo>
                      <a:pt x="231" y="155"/>
                    </a:lnTo>
                    <a:lnTo>
                      <a:pt x="231" y="148"/>
                    </a:lnTo>
                    <a:lnTo>
                      <a:pt x="227" y="142"/>
                    </a:lnTo>
                    <a:lnTo>
                      <a:pt x="226" y="142"/>
                    </a:lnTo>
                    <a:lnTo>
                      <a:pt x="224" y="141"/>
                    </a:lnTo>
                    <a:lnTo>
                      <a:pt x="224" y="134"/>
                    </a:lnTo>
                    <a:lnTo>
                      <a:pt x="221" y="132"/>
                    </a:lnTo>
                    <a:lnTo>
                      <a:pt x="214" y="123"/>
                    </a:lnTo>
                    <a:lnTo>
                      <a:pt x="212" y="120"/>
                    </a:lnTo>
                    <a:lnTo>
                      <a:pt x="212" y="115"/>
                    </a:lnTo>
                    <a:lnTo>
                      <a:pt x="212" y="109"/>
                    </a:lnTo>
                    <a:lnTo>
                      <a:pt x="212" y="106"/>
                    </a:lnTo>
                    <a:lnTo>
                      <a:pt x="208" y="109"/>
                    </a:lnTo>
                    <a:lnTo>
                      <a:pt x="208" y="109"/>
                    </a:lnTo>
                    <a:lnTo>
                      <a:pt x="207" y="109"/>
                    </a:lnTo>
                    <a:lnTo>
                      <a:pt x="203" y="106"/>
                    </a:lnTo>
                    <a:lnTo>
                      <a:pt x="200" y="106"/>
                    </a:lnTo>
                    <a:lnTo>
                      <a:pt x="200" y="106"/>
                    </a:lnTo>
                    <a:lnTo>
                      <a:pt x="200" y="111"/>
                    </a:lnTo>
                    <a:lnTo>
                      <a:pt x="200" y="115"/>
                    </a:lnTo>
                    <a:lnTo>
                      <a:pt x="200" y="115"/>
                    </a:lnTo>
                    <a:lnTo>
                      <a:pt x="203" y="115"/>
                    </a:lnTo>
                    <a:lnTo>
                      <a:pt x="208" y="111"/>
                    </a:lnTo>
                    <a:lnTo>
                      <a:pt x="208" y="116"/>
                    </a:lnTo>
                    <a:lnTo>
                      <a:pt x="208" y="118"/>
                    </a:lnTo>
                    <a:lnTo>
                      <a:pt x="207" y="120"/>
                    </a:lnTo>
                    <a:lnTo>
                      <a:pt x="203" y="118"/>
                    </a:lnTo>
                    <a:lnTo>
                      <a:pt x="203" y="118"/>
                    </a:lnTo>
                    <a:lnTo>
                      <a:pt x="203" y="123"/>
                    </a:lnTo>
                    <a:lnTo>
                      <a:pt x="200" y="125"/>
                    </a:lnTo>
                    <a:lnTo>
                      <a:pt x="200" y="123"/>
                    </a:lnTo>
                    <a:lnTo>
                      <a:pt x="200" y="120"/>
                    </a:lnTo>
                    <a:lnTo>
                      <a:pt x="198" y="116"/>
                    </a:lnTo>
                    <a:lnTo>
                      <a:pt x="198" y="115"/>
                    </a:lnTo>
                    <a:lnTo>
                      <a:pt x="194" y="116"/>
                    </a:lnTo>
                    <a:lnTo>
                      <a:pt x="193" y="115"/>
                    </a:lnTo>
                    <a:lnTo>
                      <a:pt x="193" y="118"/>
                    </a:lnTo>
                    <a:lnTo>
                      <a:pt x="194" y="123"/>
                    </a:lnTo>
                    <a:lnTo>
                      <a:pt x="194" y="127"/>
                    </a:lnTo>
                    <a:lnTo>
                      <a:pt x="191" y="127"/>
                    </a:lnTo>
                    <a:lnTo>
                      <a:pt x="189" y="129"/>
                    </a:lnTo>
                    <a:lnTo>
                      <a:pt x="189" y="132"/>
                    </a:lnTo>
                    <a:lnTo>
                      <a:pt x="194" y="137"/>
                    </a:lnTo>
                    <a:lnTo>
                      <a:pt x="196" y="137"/>
                    </a:lnTo>
                    <a:lnTo>
                      <a:pt x="194" y="142"/>
                    </a:lnTo>
                    <a:lnTo>
                      <a:pt x="191" y="144"/>
                    </a:lnTo>
                    <a:lnTo>
                      <a:pt x="189" y="144"/>
                    </a:lnTo>
                    <a:lnTo>
                      <a:pt x="189" y="146"/>
                    </a:lnTo>
                    <a:lnTo>
                      <a:pt x="191" y="149"/>
                    </a:lnTo>
                    <a:lnTo>
                      <a:pt x="194" y="149"/>
                    </a:lnTo>
                    <a:lnTo>
                      <a:pt x="196" y="146"/>
                    </a:lnTo>
                    <a:lnTo>
                      <a:pt x="200" y="155"/>
                    </a:lnTo>
                    <a:lnTo>
                      <a:pt x="200" y="163"/>
                    </a:lnTo>
                    <a:lnTo>
                      <a:pt x="200" y="165"/>
                    </a:lnTo>
                    <a:lnTo>
                      <a:pt x="200" y="174"/>
                    </a:lnTo>
                    <a:lnTo>
                      <a:pt x="198" y="188"/>
                    </a:lnTo>
                    <a:lnTo>
                      <a:pt x="198" y="193"/>
                    </a:lnTo>
                    <a:lnTo>
                      <a:pt x="196" y="196"/>
                    </a:lnTo>
                    <a:lnTo>
                      <a:pt x="193" y="198"/>
                    </a:lnTo>
                    <a:lnTo>
                      <a:pt x="191" y="205"/>
                    </a:lnTo>
                    <a:lnTo>
                      <a:pt x="191" y="210"/>
                    </a:lnTo>
                    <a:lnTo>
                      <a:pt x="189" y="214"/>
                    </a:lnTo>
                    <a:lnTo>
                      <a:pt x="189" y="215"/>
                    </a:lnTo>
                    <a:lnTo>
                      <a:pt x="184" y="221"/>
                    </a:lnTo>
                    <a:lnTo>
                      <a:pt x="177" y="224"/>
                    </a:lnTo>
                    <a:lnTo>
                      <a:pt x="174" y="228"/>
                    </a:lnTo>
                    <a:lnTo>
                      <a:pt x="172" y="229"/>
                    </a:lnTo>
                    <a:lnTo>
                      <a:pt x="167" y="228"/>
                    </a:lnTo>
                    <a:lnTo>
                      <a:pt x="163" y="221"/>
                    </a:lnTo>
                    <a:lnTo>
                      <a:pt x="163" y="221"/>
                    </a:lnTo>
                    <a:lnTo>
                      <a:pt x="165" y="219"/>
                    </a:lnTo>
                    <a:lnTo>
                      <a:pt x="167" y="215"/>
                    </a:lnTo>
                    <a:lnTo>
                      <a:pt x="167" y="214"/>
                    </a:lnTo>
                    <a:lnTo>
                      <a:pt x="168" y="212"/>
                    </a:lnTo>
                    <a:lnTo>
                      <a:pt x="168" y="212"/>
                    </a:lnTo>
                    <a:lnTo>
                      <a:pt x="165" y="212"/>
                    </a:lnTo>
                    <a:lnTo>
                      <a:pt x="161" y="215"/>
                    </a:lnTo>
                    <a:lnTo>
                      <a:pt x="158" y="215"/>
                    </a:lnTo>
                    <a:lnTo>
                      <a:pt x="158" y="221"/>
                    </a:lnTo>
                    <a:lnTo>
                      <a:pt x="161" y="224"/>
                    </a:lnTo>
                    <a:lnTo>
                      <a:pt x="161" y="231"/>
                    </a:lnTo>
                    <a:lnTo>
                      <a:pt x="161" y="236"/>
                    </a:lnTo>
                    <a:lnTo>
                      <a:pt x="155" y="240"/>
                    </a:lnTo>
                    <a:lnTo>
                      <a:pt x="155" y="242"/>
                    </a:lnTo>
                    <a:lnTo>
                      <a:pt x="155" y="243"/>
                    </a:lnTo>
                    <a:lnTo>
                      <a:pt x="155" y="250"/>
                    </a:lnTo>
                    <a:lnTo>
                      <a:pt x="155" y="252"/>
                    </a:lnTo>
                    <a:lnTo>
                      <a:pt x="155" y="255"/>
                    </a:lnTo>
                    <a:lnTo>
                      <a:pt x="155" y="255"/>
                    </a:lnTo>
                    <a:lnTo>
                      <a:pt x="155" y="255"/>
                    </a:lnTo>
                    <a:lnTo>
                      <a:pt x="155" y="257"/>
                    </a:lnTo>
                    <a:lnTo>
                      <a:pt x="153" y="257"/>
                    </a:lnTo>
                    <a:lnTo>
                      <a:pt x="155" y="259"/>
                    </a:lnTo>
                    <a:lnTo>
                      <a:pt x="149" y="261"/>
                    </a:lnTo>
                    <a:lnTo>
                      <a:pt x="149" y="259"/>
                    </a:lnTo>
                    <a:lnTo>
                      <a:pt x="148" y="261"/>
                    </a:lnTo>
                    <a:lnTo>
                      <a:pt x="146" y="261"/>
                    </a:lnTo>
                    <a:lnTo>
                      <a:pt x="144" y="257"/>
                    </a:lnTo>
                    <a:lnTo>
                      <a:pt x="144" y="255"/>
                    </a:lnTo>
                    <a:lnTo>
                      <a:pt x="142" y="257"/>
                    </a:lnTo>
                    <a:lnTo>
                      <a:pt x="139" y="257"/>
                    </a:lnTo>
                    <a:lnTo>
                      <a:pt x="139" y="257"/>
                    </a:lnTo>
                    <a:lnTo>
                      <a:pt x="130" y="259"/>
                    </a:lnTo>
                    <a:lnTo>
                      <a:pt x="127" y="261"/>
                    </a:lnTo>
                    <a:lnTo>
                      <a:pt x="123" y="262"/>
                    </a:lnTo>
                    <a:lnTo>
                      <a:pt x="120" y="262"/>
                    </a:lnTo>
                    <a:lnTo>
                      <a:pt x="115" y="264"/>
                    </a:lnTo>
                    <a:lnTo>
                      <a:pt x="113" y="264"/>
                    </a:lnTo>
                    <a:lnTo>
                      <a:pt x="109" y="264"/>
                    </a:lnTo>
                    <a:lnTo>
                      <a:pt x="104" y="269"/>
                    </a:lnTo>
                    <a:lnTo>
                      <a:pt x="102" y="273"/>
                    </a:lnTo>
                    <a:lnTo>
                      <a:pt x="101" y="275"/>
                    </a:lnTo>
                    <a:lnTo>
                      <a:pt x="101" y="278"/>
                    </a:lnTo>
                    <a:lnTo>
                      <a:pt x="95" y="283"/>
                    </a:lnTo>
                    <a:lnTo>
                      <a:pt x="92" y="283"/>
                    </a:lnTo>
                    <a:lnTo>
                      <a:pt x="88" y="287"/>
                    </a:lnTo>
                    <a:lnTo>
                      <a:pt x="88" y="289"/>
                    </a:lnTo>
                    <a:lnTo>
                      <a:pt x="85" y="292"/>
                    </a:lnTo>
                    <a:lnTo>
                      <a:pt x="82" y="292"/>
                    </a:lnTo>
                    <a:lnTo>
                      <a:pt x="82" y="294"/>
                    </a:lnTo>
                    <a:lnTo>
                      <a:pt x="82" y="301"/>
                    </a:lnTo>
                    <a:lnTo>
                      <a:pt x="82" y="301"/>
                    </a:lnTo>
                    <a:lnTo>
                      <a:pt x="85" y="304"/>
                    </a:lnTo>
                    <a:lnTo>
                      <a:pt x="82" y="306"/>
                    </a:lnTo>
                    <a:lnTo>
                      <a:pt x="80" y="306"/>
                    </a:lnTo>
                    <a:lnTo>
                      <a:pt x="76" y="308"/>
                    </a:lnTo>
                    <a:lnTo>
                      <a:pt x="76" y="311"/>
                    </a:lnTo>
                    <a:lnTo>
                      <a:pt x="73" y="311"/>
                    </a:lnTo>
                    <a:lnTo>
                      <a:pt x="69" y="315"/>
                    </a:lnTo>
                    <a:lnTo>
                      <a:pt x="68" y="320"/>
                    </a:lnTo>
                    <a:lnTo>
                      <a:pt x="66" y="320"/>
                    </a:lnTo>
                    <a:lnTo>
                      <a:pt x="62" y="320"/>
                    </a:lnTo>
                    <a:lnTo>
                      <a:pt x="64" y="320"/>
                    </a:lnTo>
                    <a:lnTo>
                      <a:pt x="66" y="320"/>
                    </a:lnTo>
                    <a:lnTo>
                      <a:pt x="66" y="323"/>
                    </a:lnTo>
                    <a:lnTo>
                      <a:pt x="68" y="327"/>
                    </a:lnTo>
                    <a:lnTo>
                      <a:pt x="68" y="328"/>
                    </a:lnTo>
                    <a:lnTo>
                      <a:pt x="66" y="325"/>
                    </a:lnTo>
                    <a:lnTo>
                      <a:pt x="64" y="323"/>
                    </a:lnTo>
                    <a:lnTo>
                      <a:pt x="64" y="325"/>
                    </a:lnTo>
                    <a:lnTo>
                      <a:pt x="66" y="328"/>
                    </a:lnTo>
                    <a:lnTo>
                      <a:pt x="68" y="330"/>
                    </a:lnTo>
                    <a:lnTo>
                      <a:pt x="68" y="332"/>
                    </a:lnTo>
                    <a:lnTo>
                      <a:pt x="66" y="334"/>
                    </a:lnTo>
                    <a:lnTo>
                      <a:pt x="68" y="334"/>
                    </a:lnTo>
                    <a:lnTo>
                      <a:pt x="69" y="332"/>
                    </a:lnTo>
                    <a:lnTo>
                      <a:pt x="73" y="330"/>
                    </a:lnTo>
                    <a:lnTo>
                      <a:pt x="75" y="330"/>
                    </a:lnTo>
                    <a:lnTo>
                      <a:pt x="73" y="332"/>
                    </a:lnTo>
                    <a:lnTo>
                      <a:pt x="75" y="334"/>
                    </a:lnTo>
                    <a:lnTo>
                      <a:pt x="76" y="332"/>
                    </a:lnTo>
                    <a:lnTo>
                      <a:pt x="76" y="328"/>
                    </a:lnTo>
                    <a:lnTo>
                      <a:pt x="75" y="327"/>
                    </a:lnTo>
                    <a:lnTo>
                      <a:pt x="71" y="328"/>
                    </a:lnTo>
                    <a:lnTo>
                      <a:pt x="71" y="327"/>
                    </a:lnTo>
                    <a:lnTo>
                      <a:pt x="73" y="325"/>
                    </a:lnTo>
                    <a:lnTo>
                      <a:pt x="71" y="322"/>
                    </a:lnTo>
                    <a:lnTo>
                      <a:pt x="73" y="320"/>
                    </a:lnTo>
                    <a:lnTo>
                      <a:pt x="76" y="322"/>
                    </a:lnTo>
                    <a:lnTo>
                      <a:pt x="80" y="327"/>
                    </a:lnTo>
                    <a:lnTo>
                      <a:pt x="80" y="330"/>
                    </a:lnTo>
                    <a:lnTo>
                      <a:pt x="82" y="332"/>
                    </a:lnTo>
                    <a:lnTo>
                      <a:pt x="82" y="339"/>
                    </a:lnTo>
                    <a:lnTo>
                      <a:pt x="78" y="342"/>
                    </a:lnTo>
                    <a:lnTo>
                      <a:pt x="76" y="344"/>
                    </a:lnTo>
                    <a:lnTo>
                      <a:pt x="76" y="348"/>
                    </a:lnTo>
                    <a:lnTo>
                      <a:pt x="80" y="349"/>
                    </a:lnTo>
                    <a:lnTo>
                      <a:pt x="80" y="356"/>
                    </a:lnTo>
                    <a:lnTo>
                      <a:pt x="82" y="360"/>
                    </a:lnTo>
                    <a:lnTo>
                      <a:pt x="82" y="363"/>
                    </a:lnTo>
                    <a:lnTo>
                      <a:pt x="82" y="365"/>
                    </a:lnTo>
                    <a:lnTo>
                      <a:pt x="85" y="367"/>
                    </a:lnTo>
                    <a:lnTo>
                      <a:pt x="85" y="367"/>
                    </a:lnTo>
                    <a:lnTo>
                      <a:pt x="88" y="367"/>
                    </a:lnTo>
                    <a:lnTo>
                      <a:pt x="88" y="367"/>
                    </a:lnTo>
                    <a:lnTo>
                      <a:pt x="88" y="365"/>
                    </a:lnTo>
                    <a:lnTo>
                      <a:pt x="87" y="362"/>
                    </a:lnTo>
                    <a:lnTo>
                      <a:pt x="87" y="356"/>
                    </a:lnTo>
                    <a:lnTo>
                      <a:pt x="88" y="355"/>
                    </a:lnTo>
                    <a:lnTo>
                      <a:pt x="90" y="355"/>
                    </a:lnTo>
                    <a:lnTo>
                      <a:pt x="88" y="356"/>
                    </a:lnTo>
                    <a:lnTo>
                      <a:pt x="88" y="358"/>
                    </a:lnTo>
                    <a:lnTo>
                      <a:pt x="92" y="362"/>
                    </a:lnTo>
                    <a:lnTo>
                      <a:pt x="92" y="367"/>
                    </a:lnTo>
                    <a:lnTo>
                      <a:pt x="92" y="367"/>
                    </a:lnTo>
                    <a:lnTo>
                      <a:pt x="92" y="370"/>
                    </a:lnTo>
                    <a:lnTo>
                      <a:pt x="92" y="370"/>
                    </a:lnTo>
                    <a:lnTo>
                      <a:pt x="92" y="370"/>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31" name="Freeform 199">
                <a:extLst>
                  <a:ext uri="{FF2B5EF4-FFF2-40B4-BE49-F238E27FC236}">
                    <a16:creationId xmlns:a16="http://schemas.microsoft.com/office/drawing/2014/main" id="{2FB0BE2D-0C56-5EA9-7CFA-A2835B8C2275}"/>
                  </a:ext>
                </a:extLst>
              </p:cNvPr>
              <p:cNvSpPr>
                <a:spLocks noEditPoints="1"/>
              </p:cNvSpPr>
              <p:nvPr/>
            </p:nvSpPr>
            <p:spPr bwMode="auto">
              <a:xfrm>
                <a:off x="7632700" y="3700461"/>
                <a:ext cx="269874" cy="411163"/>
              </a:xfrm>
              <a:custGeom>
                <a:avLst/>
                <a:gdLst/>
                <a:ahLst/>
                <a:cxnLst>
                  <a:cxn ang="0">
                    <a:pos x="57" y="5"/>
                  </a:cxn>
                  <a:cxn ang="0">
                    <a:pos x="74" y="11"/>
                  </a:cxn>
                  <a:cxn ang="0">
                    <a:pos x="99" y="99"/>
                  </a:cxn>
                  <a:cxn ang="0">
                    <a:pos x="109" y="111"/>
                  </a:cxn>
                  <a:cxn ang="0">
                    <a:pos x="116" y="127"/>
                  </a:cxn>
                  <a:cxn ang="0">
                    <a:pos x="90" y="106"/>
                  </a:cxn>
                  <a:cxn ang="0">
                    <a:pos x="66" y="110"/>
                  </a:cxn>
                  <a:cxn ang="0">
                    <a:pos x="55" y="91"/>
                  </a:cxn>
                  <a:cxn ang="0">
                    <a:pos x="41" y="70"/>
                  </a:cxn>
                  <a:cxn ang="0">
                    <a:pos x="47" y="30"/>
                  </a:cxn>
                  <a:cxn ang="0">
                    <a:pos x="80" y="23"/>
                  </a:cxn>
                  <a:cxn ang="0">
                    <a:pos x="78" y="65"/>
                  </a:cxn>
                  <a:cxn ang="0">
                    <a:pos x="74" y="98"/>
                  </a:cxn>
                  <a:cxn ang="0">
                    <a:pos x="81" y="91"/>
                  </a:cxn>
                  <a:cxn ang="0">
                    <a:pos x="47" y="106"/>
                  </a:cxn>
                  <a:cxn ang="0">
                    <a:pos x="68" y="139"/>
                  </a:cxn>
                  <a:cxn ang="0">
                    <a:pos x="52" y="115"/>
                  </a:cxn>
                  <a:cxn ang="0">
                    <a:pos x="120" y="103"/>
                  </a:cxn>
                  <a:cxn ang="0">
                    <a:pos x="80" y="118"/>
                  </a:cxn>
                  <a:cxn ang="0">
                    <a:pos x="87" y="129"/>
                  </a:cxn>
                  <a:cxn ang="0">
                    <a:pos x="101" y="124"/>
                  </a:cxn>
                  <a:cxn ang="0">
                    <a:pos x="111" y="131"/>
                  </a:cxn>
                  <a:cxn ang="0">
                    <a:pos x="109" y="132"/>
                  </a:cxn>
                  <a:cxn ang="0">
                    <a:pos x="87" y="171"/>
                  </a:cxn>
                  <a:cxn ang="0">
                    <a:pos x="90" y="148"/>
                  </a:cxn>
                  <a:cxn ang="0">
                    <a:pos x="95" y="165"/>
                  </a:cxn>
                  <a:cxn ang="0">
                    <a:pos x="97" y="165"/>
                  </a:cxn>
                  <a:cxn ang="0">
                    <a:pos x="114" y="178"/>
                  </a:cxn>
                  <a:cxn ang="0">
                    <a:pos x="111" y="188"/>
                  </a:cxn>
                  <a:cxn ang="0">
                    <a:pos x="104" y="167"/>
                  </a:cxn>
                  <a:cxn ang="0">
                    <a:pos x="111" y="190"/>
                  </a:cxn>
                  <a:cxn ang="0">
                    <a:pos x="116" y="191"/>
                  </a:cxn>
                  <a:cxn ang="0">
                    <a:pos x="127" y="176"/>
                  </a:cxn>
                  <a:cxn ang="0">
                    <a:pos x="134" y="195"/>
                  </a:cxn>
                  <a:cxn ang="0">
                    <a:pos x="130" y="148"/>
                  </a:cxn>
                  <a:cxn ang="0">
                    <a:pos x="146" y="146"/>
                  </a:cxn>
                  <a:cxn ang="0">
                    <a:pos x="123" y="131"/>
                  </a:cxn>
                  <a:cxn ang="0">
                    <a:pos x="139" y="155"/>
                  </a:cxn>
                  <a:cxn ang="0">
                    <a:pos x="134" y="176"/>
                  </a:cxn>
                  <a:cxn ang="0">
                    <a:pos x="134" y="155"/>
                  </a:cxn>
                  <a:cxn ang="0">
                    <a:pos x="151" y="165"/>
                  </a:cxn>
                  <a:cxn ang="0">
                    <a:pos x="151" y="183"/>
                  </a:cxn>
                  <a:cxn ang="0">
                    <a:pos x="154" y="183"/>
                  </a:cxn>
                  <a:cxn ang="0">
                    <a:pos x="88" y="228"/>
                  </a:cxn>
                  <a:cxn ang="0">
                    <a:pos x="120" y="207"/>
                  </a:cxn>
                  <a:cxn ang="0">
                    <a:pos x="139" y="198"/>
                  </a:cxn>
                  <a:cxn ang="0">
                    <a:pos x="158" y="193"/>
                  </a:cxn>
                  <a:cxn ang="0">
                    <a:pos x="165" y="219"/>
                  </a:cxn>
                  <a:cxn ang="0">
                    <a:pos x="161" y="247"/>
                  </a:cxn>
                  <a:cxn ang="0">
                    <a:pos x="151" y="258"/>
                  </a:cxn>
                  <a:cxn ang="0">
                    <a:pos x="127" y="247"/>
                  </a:cxn>
                  <a:cxn ang="0">
                    <a:pos x="116" y="221"/>
                  </a:cxn>
                  <a:cxn ang="0">
                    <a:pos x="106" y="226"/>
                  </a:cxn>
                  <a:cxn ang="0">
                    <a:pos x="87" y="242"/>
                  </a:cxn>
                  <a:cxn ang="0">
                    <a:pos x="47" y="143"/>
                  </a:cxn>
                  <a:cxn ang="0">
                    <a:pos x="47" y="143"/>
                  </a:cxn>
                  <a:cxn ang="0">
                    <a:pos x="47" y="169"/>
                  </a:cxn>
                  <a:cxn ang="0">
                    <a:pos x="10" y="205"/>
                  </a:cxn>
                  <a:cxn ang="0">
                    <a:pos x="43" y="171"/>
                  </a:cxn>
                  <a:cxn ang="0">
                    <a:pos x="31" y="171"/>
                  </a:cxn>
                  <a:cxn ang="0">
                    <a:pos x="3" y="207"/>
                  </a:cxn>
                  <a:cxn ang="0">
                    <a:pos x="7" y="211"/>
                  </a:cxn>
                </a:cxnLst>
                <a:rect l="0" t="0" r="r" b="b"/>
                <a:pathLst>
                  <a:path w="170" h="259">
                    <a:moveTo>
                      <a:pt x="59" y="14"/>
                    </a:moveTo>
                    <a:lnTo>
                      <a:pt x="64" y="14"/>
                    </a:lnTo>
                    <a:lnTo>
                      <a:pt x="61" y="14"/>
                    </a:lnTo>
                    <a:lnTo>
                      <a:pt x="59" y="14"/>
                    </a:lnTo>
                    <a:lnTo>
                      <a:pt x="59" y="14"/>
                    </a:lnTo>
                    <a:lnTo>
                      <a:pt x="59" y="14"/>
                    </a:lnTo>
                    <a:lnTo>
                      <a:pt x="59" y="14"/>
                    </a:lnTo>
                    <a:close/>
                    <a:moveTo>
                      <a:pt x="57" y="5"/>
                    </a:moveTo>
                    <a:lnTo>
                      <a:pt x="59" y="7"/>
                    </a:lnTo>
                    <a:lnTo>
                      <a:pt x="55" y="9"/>
                    </a:lnTo>
                    <a:lnTo>
                      <a:pt x="57" y="5"/>
                    </a:lnTo>
                    <a:lnTo>
                      <a:pt x="57" y="5"/>
                    </a:lnTo>
                    <a:lnTo>
                      <a:pt x="57" y="5"/>
                    </a:lnTo>
                    <a:lnTo>
                      <a:pt x="57" y="5"/>
                    </a:lnTo>
                    <a:close/>
                    <a:moveTo>
                      <a:pt x="64" y="0"/>
                    </a:moveTo>
                    <a:lnTo>
                      <a:pt x="62" y="2"/>
                    </a:lnTo>
                    <a:lnTo>
                      <a:pt x="64" y="4"/>
                    </a:lnTo>
                    <a:lnTo>
                      <a:pt x="64" y="0"/>
                    </a:lnTo>
                    <a:lnTo>
                      <a:pt x="64" y="0"/>
                    </a:lnTo>
                    <a:lnTo>
                      <a:pt x="64" y="0"/>
                    </a:lnTo>
                    <a:lnTo>
                      <a:pt x="64" y="0"/>
                    </a:lnTo>
                    <a:close/>
                    <a:moveTo>
                      <a:pt x="73" y="9"/>
                    </a:moveTo>
                    <a:lnTo>
                      <a:pt x="71" y="12"/>
                    </a:lnTo>
                    <a:lnTo>
                      <a:pt x="73" y="14"/>
                    </a:lnTo>
                    <a:lnTo>
                      <a:pt x="74" y="11"/>
                    </a:lnTo>
                    <a:lnTo>
                      <a:pt x="74" y="11"/>
                    </a:lnTo>
                    <a:lnTo>
                      <a:pt x="73" y="9"/>
                    </a:lnTo>
                    <a:lnTo>
                      <a:pt x="73" y="9"/>
                    </a:lnTo>
                    <a:lnTo>
                      <a:pt x="73" y="9"/>
                    </a:lnTo>
                    <a:lnTo>
                      <a:pt x="73" y="9"/>
                    </a:lnTo>
                    <a:close/>
                    <a:moveTo>
                      <a:pt x="74" y="98"/>
                    </a:moveTo>
                    <a:lnTo>
                      <a:pt x="74" y="99"/>
                    </a:lnTo>
                    <a:lnTo>
                      <a:pt x="78" y="103"/>
                    </a:lnTo>
                    <a:lnTo>
                      <a:pt x="83" y="105"/>
                    </a:lnTo>
                    <a:lnTo>
                      <a:pt x="83" y="103"/>
                    </a:lnTo>
                    <a:lnTo>
                      <a:pt x="87" y="101"/>
                    </a:lnTo>
                    <a:lnTo>
                      <a:pt x="90" y="96"/>
                    </a:lnTo>
                    <a:lnTo>
                      <a:pt x="94" y="96"/>
                    </a:lnTo>
                    <a:lnTo>
                      <a:pt x="99" y="99"/>
                    </a:lnTo>
                    <a:lnTo>
                      <a:pt x="101" y="105"/>
                    </a:lnTo>
                    <a:lnTo>
                      <a:pt x="101" y="106"/>
                    </a:lnTo>
                    <a:lnTo>
                      <a:pt x="102" y="110"/>
                    </a:lnTo>
                    <a:lnTo>
                      <a:pt x="104" y="106"/>
                    </a:lnTo>
                    <a:lnTo>
                      <a:pt x="104" y="105"/>
                    </a:lnTo>
                    <a:lnTo>
                      <a:pt x="106" y="103"/>
                    </a:lnTo>
                    <a:lnTo>
                      <a:pt x="106" y="106"/>
                    </a:lnTo>
                    <a:lnTo>
                      <a:pt x="111" y="106"/>
                    </a:lnTo>
                    <a:lnTo>
                      <a:pt x="114" y="110"/>
                    </a:lnTo>
                    <a:lnTo>
                      <a:pt x="114" y="110"/>
                    </a:lnTo>
                    <a:lnTo>
                      <a:pt x="114" y="111"/>
                    </a:lnTo>
                    <a:lnTo>
                      <a:pt x="111" y="110"/>
                    </a:lnTo>
                    <a:lnTo>
                      <a:pt x="109" y="111"/>
                    </a:lnTo>
                    <a:lnTo>
                      <a:pt x="111" y="115"/>
                    </a:lnTo>
                    <a:lnTo>
                      <a:pt x="111" y="118"/>
                    </a:lnTo>
                    <a:lnTo>
                      <a:pt x="111" y="124"/>
                    </a:lnTo>
                    <a:lnTo>
                      <a:pt x="114" y="124"/>
                    </a:lnTo>
                    <a:lnTo>
                      <a:pt x="118" y="124"/>
                    </a:lnTo>
                    <a:lnTo>
                      <a:pt x="121" y="124"/>
                    </a:lnTo>
                    <a:lnTo>
                      <a:pt x="121" y="124"/>
                    </a:lnTo>
                    <a:lnTo>
                      <a:pt x="121" y="125"/>
                    </a:lnTo>
                    <a:lnTo>
                      <a:pt x="121" y="129"/>
                    </a:lnTo>
                    <a:lnTo>
                      <a:pt x="120" y="134"/>
                    </a:lnTo>
                    <a:lnTo>
                      <a:pt x="116" y="132"/>
                    </a:lnTo>
                    <a:lnTo>
                      <a:pt x="114" y="129"/>
                    </a:lnTo>
                    <a:lnTo>
                      <a:pt x="116" y="127"/>
                    </a:lnTo>
                    <a:lnTo>
                      <a:pt x="116" y="125"/>
                    </a:lnTo>
                    <a:lnTo>
                      <a:pt x="114" y="125"/>
                    </a:lnTo>
                    <a:lnTo>
                      <a:pt x="114" y="125"/>
                    </a:lnTo>
                    <a:lnTo>
                      <a:pt x="111" y="127"/>
                    </a:lnTo>
                    <a:lnTo>
                      <a:pt x="106" y="124"/>
                    </a:lnTo>
                    <a:lnTo>
                      <a:pt x="106" y="124"/>
                    </a:lnTo>
                    <a:lnTo>
                      <a:pt x="106" y="118"/>
                    </a:lnTo>
                    <a:lnTo>
                      <a:pt x="104" y="115"/>
                    </a:lnTo>
                    <a:lnTo>
                      <a:pt x="99" y="113"/>
                    </a:lnTo>
                    <a:lnTo>
                      <a:pt x="97" y="110"/>
                    </a:lnTo>
                    <a:lnTo>
                      <a:pt x="94" y="106"/>
                    </a:lnTo>
                    <a:lnTo>
                      <a:pt x="92" y="106"/>
                    </a:lnTo>
                    <a:lnTo>
                      <a:pt x="90" y="106"/>
                    </a:lnTo>
                    <a:lnTo>
                      <a:pt x="90" y="106"/>
                    </a:lnTo>
                    <a:lnTo>
                      <a:pt x="94" y="115"/>
                    </a:lnTo>
                    <a:lnTo>
                      <a:pt x="95" y="118"/>
                    </a:lnTo>
                    <a:lnTo>
                      <a:pt x="94" y="118"/>
                    </a:lnTo>
                    <a:lnTo>
                      <a:pt x="90" y="115"/>
                    </a:lnTo>
                    <a:lnTo>
                      <a:pt x="87" y="111"/>
                    </a:lnTo>
                    <a:lnTo>
                      <a:pt x="87" y="106"/>
                    </a:lnTo>
                    <a:lnTo>
                      <a:pt x="78" y="106"/>
                    </a:lnTo>
                    <a:lnTo>
                      <a:pt x="74" y="106"/>
                    </a:lnTo>
                    <a:lnTo>
                      <a:pt x="73" y="106"/>
                    </a:lnTo>
                    <a:lnTo>
                      <a:pt x="73" y="111"/>
                    </a:lnTo>
                    <a:lnTo>
                      <a:pt x="69" y="113"/>
                    </a:lnTo>
                    <a:lnTo>
                      <a:pt x="66" y="110"/>
                    </a:lnTo>
                    <a:lnTo>
                      <a:pt x="64" y="111"/>
                    </a:lnTo>
                    <a:lnTo>
                      <a:pt x="61" y="111"/>
                    </a:lnTo>
                    <a:lnTo>
                      <a:pt x="62" y="106"/>
                    </a:lnTo>
                    <a:lnTo>
                      <a:pt x="61" y="106"/>
                    </a:lnTo>
                    <a:lnTo>
                      <a:pt x="59" y="106"/>
                    </a:lnTo>
                    <a:lnTo>
                      <a:pt x="57" y="110"/>
                    </a:lnTo>
                    <a:lnTo>
                      <a:pt x="55" y="106"/>
                    </a:lnTo>
                    <a:lnTo>
                      <a:pt x="55" y="101"/>
                    </a:lnTo>
                    <a:lnTo>
                      <a:pt x="55" y="99"/>
                    </a:lnTo>
                    <a:lnTo>
                      <a:pt x="57" y="98"/>
                    </a:lnTo>
                    <a:lnTo>
                      <a:pt x="61" y="92"/>
                    </a:lnTo>
                    <a:lnTo>
                      <a:pt x="57" y="91"/>
                    </a:lnTo>
                    <a:lnTo>
                      <a:pt x="55" y="91"/>
                    </a:lnTo>
                    <a:lnTo>
                      <a:pt x="55" y="92"/>
                    </a:lnTo>
                    <a:lnTo>
                      <a:pt x="55" y="94"/>
                    </a:lnTo>
                    <a:lnTo>
                      <a:pt x="55" y="96"/>
                    </a:lnTo>
                    <a:lnTo>
                      <a:pt x="52" y="96"/>
                    </a:lnTo>
                    <a:lnTo>
                      <a:pt x="50" y="92"/>
                    </a:lnTo>
                    <a:lnTo>
                      <a:pt x="50" y="91"/>
                    </a:lnTo>
                    <a:lnTo>
                      <a:pt x="47" y="87"/>
                    </a:lnTo>
                    <a:lnTo>
                      <a:pt x="47" y="91"/>
                    </a:lnTo>
                    <a:lnTo>
                      <a:pt x="45" y="87"/>
                    </a:lnTo>
                    <a:lnTo>
                      <a:pt x="45" y="82"/>
                    </a:lnTo>
                    <a:lnTo>
                      <a:pt x="41" y="78"/>
                    </a:lnTo>
                    <a:lnTo>
                      <a:pt x="41" y="73"/>
                    </a:lnTo>
                    <a:lnTo>
                      <a:pt x="41" y="70"/>
                    </a:lnTo>
                    <a:lnTo>
                      <a:pt x="41" y="68"/>
                    </a:lnTo>
                    <a:lnTo>
                      <a:pt x="40" y="68"/>
                    </a:lnTo>
                    <a:lnTo>
                      <a:pt x="38" y="65"/>
                    </a:lnTo>
                    <a:lnTo>
                      <a:pt x="40" y="59"/>
                    </a:lnTo>
                    <a:lnTo>
                      <a:pt x="41" y="63"/>
                    </a:lnTo>
                    <a:lnTo>
                      <a:pt x="45" y="63"/>
                    </a:lnTo>
                    <a:lnTo>
                      <a:pt x="47" y="63"/>
                    </a:lnTo>
                    <a:lnTo>
                      <a:pt x="47" y="59"/>
                    </a:lnTo>
                    <a:lnTo>
                      <a:pt x="45" y="54"/>
                    </a:lnTo>
                    <a:lnTo>
                      <a:pt x="47" y="51"/>
                    </a:lnTo>
                    <a:lnTo>
                      <a:pt x="47" y="42"/>
                    </a:lnTo>
                    <a:lnTo>
                      <a:pt x="47" y="35"/>
                    </a:lnTo>
                    <a:lnTo>
                      <a:pt x="47" y="30"/>
                    </a:lnTo>
                    <a:lnTo>
                      <a:pt x="50" y="23"/>
                    </a:lnTo>
                    <a:lnTo>
                      <a:pt x="52" y="19"/>
                    </a:lnTo>
                    <a:lnTo>
                      <a:pt x="55" y="18"/>
                    </a:lnTo>
                    <a:lnTo>
                      <a:pt x="62" y="18"/>
                    </a:lnTo>
                    <a:lnTo>
                      <a:pt x="64" y="23"/>
                    </a:lnTo>
                    <a:lnTo>
                      <a:pt x="68" y="23"/>
                    </a:lnTo>
                    <a:lnTo>
                      <a:pt x="68" y="23"/>
                    </a:lnTo>
                    <a:lnTo>
                      <a:pt x="73" y="23"/>
                    </a:lnTo>
                    <a:lnTo>
                      <a:pt x="74" y="19"/>
                    </a:lnTo>
                    <a:lnTo>
                      <a:pt x="74" y="18"/>
                    </a:lnTo>
                    <a:lnTo>
                      <a:pt x="78" y="18"/>
                    </a:lnTo>
                    <a:lnTo>
                      <a:pt x="80" y="23"/>
                    </a:lnTo>
                    <a:lnTo>
                      <a:pt x="80" y="23"/>
                    </a:lnTo>
                    <a:lnTo>
                      <a:pt x="78" y="26"/>
                    </a:lnTo>
                    <a:lnTo>
                      <a:pt x="78" y="33"/>
                    </a:lnTo>
                    <a:lnTo>
                      <a:pt x="80" y="38"/>
                    </a:lnTo>
                    <a:lnTo>
                      <a:pt x="83" y="38"/>
                    </a:lnTo>
                    <a:lnTo>
                      <a:pt x="83" y="44"/>
                    </a:lnTo>
                    <a:lnTo>
                      <a:pt x="83" y="45"/>
                    </a:lnTo>
                    <a:lnTo>
                      <a:pt x="83" y="54"/>
                    </a:lnTo>
                    <a:lnTo>
                      <a:pt x="81" y="58"/>
                    </a:lnTo>
                    <a:lnTo>
                      <a:pt x="83" y="63"/>
                    </a:lnTo>
                    <a:lnTo>
                      <a:pt x="80" y="66"/>
                    </a:lnTo>
                    <a:lnTo>
                      <a:pt x="80" y="65"/>
                    </a:lnTo>
                    <a:lnTo>
                      <a:pt x="81" y="63"/>
                    </a:lnTo>
                    <a:lnTo>
                      <a:pt x="78" y="65"/>
                    </a:lnTo>
                    <a:lnTo>
                      <a:pt x="73" y="70"/>
                    </a:lnTo>
                    <a:lnTo>
                      <a:pt x="71" y="73"/>
                    </a:lnTo>
                    <a:lnTo>
                      <a:pt x="71" y="77"/>
                    </a:lnTo>
                    <a:lnTo>
                      <a:pt x="69" y="78"/>
                    </a:lnTo>
                    <a:lnTo>
                      <a:pt x="69" y="82"/>
                    </a:lnTo>
                    <a:lnTo>
                      <a:pt x="71" y="84"/>
                    </a:lnTo>
                    <a:lnTo>
                      <a:pt x="73" y="91"/>
                    </a:lnTo>
                    <a:lnTo>
                      <a:pt x="74" y="91"/>
                    </a:lnTo>
                    <a:lnTo>
                      <a:pt x="74" y="92"/>
                    </a:lnTo>
                    <a:lnTo>
                      <a:pt x="74" y="98"/>
                    </a:lnTo>
                    <a:lnTo>
                      <a:pt x="74" y="98"/>
                    </a:lnTo>
                    <a:lnTo>
                      <a:pt x="74" y="98"/>
                    </a:lnTo>
                    <a:lnTo>
                      <a:pt x="74" y="98"/>
                    </a:lnTo>
                    <a:close/>
                    <a:moveTo>
                      <a:pt x="81" y="98"/>
                    </a:moveTo>
                    <a:lnTo>
                      <a:pt x="81" y="101"/>
                    </a:lnTo>
                    <a:lnTo>
                      <a:pt x="83" y="103"/>
                    </a:lnTo>
                    <a:lnTo>
                      <a:pt x="83" y="99"/>
                    </a:lnTo>
                    <a:lnTo>
                      <a:pt x="81" y="98"/>
                    </a:lnTo>
                    <a:lnTo>
                      <a:pt x="81" y="98"/>
                    </a:lnTo>
                    <a:lnTo>
                      <a:pt x="81" y="98"/>
                    </a:lnTo>
                    <a:lnTo>
                      <a:pt x="81" y="98"/>
                    </a:lnTo>
                    <a:close/>
                    <a:moveTo>
                      <a:pt x="78" y="84"/>
                    </a:moveTo>
                    <a:lnTo>
                      <a:pt x="80" y="91"/>
                    </a:lnTo>
                    <a:lnTo>
                      <a:pt x="80" y="91"/>
                    </a:lnTo>
                    <a:lnTo>
                      <a:pt x="80" y="94"/>
                    </a:lnTo>
                    <a:lnTo>
                      <a:pt x="81" y="91"/>
                    </a:lnTo>
                    <a:lnTo>
                      <a:pt x="83" y="87"/>
                    </a:lnTo>
                    <a:lnTo>
                      <a:pt x="83" y="84"/>
                    </a:lnTo>
                    <a:lnTo>
                      <a:pt x="81" y="82"/>
                    </a:lnTo>
                    <a:lnTo>
                      <a:pt x="78" y="84"/>
                    </a:lnTo>
                    <a:lnTo>
                      <a:pt x="78" y="84"/>
                    </a:lnTo>
                    <a:lnTo>
                      <a:pt x="78" y="84"/>
                    </a:lnTo>
                    <a:lnTo>
                      <a:pt x="78" y="84"/>
                    </a:lnTo>
                    <a:close/>
                    <a:moveTo>
                      <a:pt x="47" y="106"/>
                    </a:moveTo>
                    <a:lnTo>
                      <a:pt x="47" y="110"/>
                    </a:lnTo>
                    <a:lnTo>
                      <a:pt x="52" y="111"/>
                    </a:lnTo>
                    <a:lnTo>
                      <a:pt x="52" y="111"/>
                    </a:lnTo>
                    <a:lnTo>
                      <a:pt x="50" y="106"/>
                    </a:lnTo>
                    <a:lnTo>
                      <a:pt x="47" y="106"/>
                    </a:lnTo>
                    <a:lnTo>
                      <a:pt x="47" y="106"/>
                    </a:lnTo>
                    <a:lnTo>
                      <a:pt x="47" y="106"/>
                    </a:lnTo>
                    <a:lnTo>
                      <a:pt x="47" y="106"/>
                    </a:lnTo>
                    <a:close/>
                    <a:moveTo>
                      <a:pt x="52" y="115"/>
                    </a:moveTo>
                    <a:lnTo>
                      <a:pt x="52" y="115"/>
                    </a:lnTo>
                    <a:lnTo>
                      <a:pt x="55" y="115"/>
                    </a:lnTo>
                    <a:lnTo>
                      <a:pt x="55" y="120"/>
                    </a:lnTo>
                    <a:lnTo>
                      <a:pt x="59" y="120"/>
                    </a:lnTo>
                    <a:lnTo>
                      <a:pt x="61" y="124"/>
                    </a:lnTo>
                    <a:lnTo>
                      <a:pt x="61" y="129"/>
                    </a:lnTo>
                    <a:lnTo>
                      <a:pt x="64" y="131"/>
                    </a:lnTo>
                    <a:lnTo>
                      <a:pt x="64" y="134"/>
                    </a:lnTo>
                    <a:lnTo>
                      <a:pt x="68" y="139"/>
                    </a:lnTo>
                    <a:lnTo>
                      <a:pt x="71" y="139"/>
                    </a:lnTo>
                    <a:lnTo>
                      <a:pt x="73" y="136"/>
                    </a:lnTo>
                    <a:lnTo>
                      <a:pt x="73" y="134"/>
                    </a:lnTo>
                    <a:lnTo>
                      <a:pt x="74" y="132"/>
                    </a:lnTo>
                    <a:lnTo>
                      <a:pt x="74" y="129"/>
                    </a:lnTo>
                    <a:lnTo>
                      <a:pt x="73" y="127"/>
                    </a:lnTo>
                    <a:lnTo>
                      <a:pt x="74" y="124"/>
                    </a:lnTo>
                    <a:lnTo>
                      <a:pt x="74" y="120"/>
                    </a:lnTo>
                    <a:lnTo>
                      <a:pt x="71" y="118"/>
                    </a:lnTo>
                    <a:lnTo>
                      <a:pt x="64" y="115"/>
                    </a:lnTo>
                    <a:lnTo>
                      <a:pt x="59" y="115"/>
                    </a:lnTo>
                    <a:lnTo>
                      <a:pt x="55" y="113"/>
                    </a:lnTo>
                    <a:lnTo>
                      <a:pt x="52" y="115"/>
                    </a:lnTo>
                    <a:lnTo>
                      <a:pt x="52" y="115"/>
                    </a:lnTo>
                    <a:lnTo>
                      <a:pt x="52" y="115"/>
                    </a:lnTo>
                    <a:lnTo>
                      <a:pt x="52" y="115"/>
                    </a:lnTo>
                    <a:close/>
                    <a:moveTo>
                      <a:pt x="120" y="103"/>
                    </a:moveTo>
                    <a:lnTo>
                      <a:pt x="118" y="105"/>
                    </a:lnTo>
                    <a:lnTo>
                      <a:pt x="120" y="106"/>
                    </a:lnTo>
                    <a:lnTo>
                      <a:pt x="118" y="111"/>
                    </a:lnTo>
                    <a:lnTo>
                      <a:pt x="116" y="111"/>
                    </a:lnTo>
                    <a:lnTo>
                      <a:pt x="118" y="113"/>
                    </a:lnTo>
                    <a:lnTo>
                      <a:pt x="123" y="113"/>
                    </a:lnTo>
                    <a:lnTo>
                      <a:pt x="125" y="110"/>
                    </a:lnTo>
                    <a:lnTo>
                      <a:pt x="123" y="106"/>
                    </a:lnTo>
                    <a:lnTo>
                      <a:pt x="120" y="103"/>
                    </a:lnTo>
                    <a:lnTo>
                      <a:pt x="120" y="103"/>
                    </a:lnTo>
                    <a:lnTo>
                      <a:pt x="120" y="103"/>
                    </a:lnTo>
                    <a:lnTo>
                      <a:pt x="120" y="103"/>
                    </a:lnTo>
                    <a:close/>
                    <a:moveTo>
                      <a:pt x="80" y="118"/>
                    </a:moveTo>
                    <a:lnTo>
                      <a:pt x="83" y="118"/>
                    </a:lnTo>
                    <a:lnTo>
                      <a:pt x="83" y="118"/>
                    </a:lnTo>
                    <a:lnTo>
                      <a:pt x="87" y="115"/>
                    </a:lnTo>
                    <a:lnTo>
                      <a:pt x="83" y="113"/>
                    </a:lnTo>
                    <a:lnTo>
                      <a:pt x="81" y="111"/>
                    </a:lnTo>
                    <a:lnTo>
                      <a:pt x="80" y="115"/>
                    </a:lnTo>
                    <a:lnTo>
                      <a:pt x="80" y="118"/>
                    </a:lnTo>
                    <a:lnTo>
                      <a:pt x="80" y="118"/>
                    </a:lnTo>
                    <a:lnTo>
                      <a:pt x="80" y="118"/>
                    </a:lnTo>
                    <a:lnTo>
                      <a:pt x="80" y="118"/>
                    </a:lnTo>
                    <a:close/>
                    <a:moveTo>
                      <a:pt x="87" y="129"/>
                    </a:moveTo>
                    <a:lnTo>
                      <a:pt x="83" y="132"/>
                    </a:lnTo>
                    <a:lnTo>
                      <a:pt x="83" y="136"/>
                    </a:lnTo>
                    <a:lnTo>
                      <a:pt x="83" y="141"/>
                    </a:lnTo>
                    <a:lnTo>
                      <a:pt x="87" y="141"/>
                    </a:lnTo>
                    <a:lnTo>
                      <a:pt x="87" y="136"/>
                    </a:lnTo>
                    <a:lnTo>
                      <a:pt x="87" y="132"/>
                    </a:lnTo>
                    <a:lnTo>
                      <a:pt x="87" y="129"/>
                    </a:lnTo>
                    <a:lnTo>
                      <a:pt x="87" y="129"/>
                    </a:lnTo>
                    <a:lnTo>
                      <a:pt x="87" y="129"/>
                    </a:lnTo>
                    <a:lnTo>
                      <a:pt x="87" y="129"/>
                    </a:lnTo>
                    <a:lnTo>
                      <a:pt x="87" y="129"/>
                    </a:lnTo>
                    <a:close/>
                    <a:moveTo>
                      <a:pt x="94" y="132"/>
                    </a:moveTo>
                    <a:lnTo>
                      <a:pt x="92" y="134"/>
                    </a:lnTo>
                    <a:lnTo>
                      <a:pt x="92" y="136"/>
                    </a:lnTo>
                    <a:lnTo>
                      <a:pt x="95" y="136"/>
                    </a:lnTo>
                    <a:lnTo>
                      <a:pt x="95" y="134"/>
                    </a:lnTo>
                    <a:lnTo>
                      <a:pt x="94" y="132"/>
                    </a:lnTo>
                    <a:lnTo>
                      <a:pt x="94" y="132"/>
                    </a:lnTo>
                    <a:lnTo>
                      <a:pt x="94" y="132"/>
                    </a:lnTo>
                    <a:lnTo>
                      <a:pt x="94" y="132"/>
                    </a:lnTo>
                    <a:close/>
                    <a:moveTo>
                      <a:pt x="106" y="124"/>
                    </a:moveTo>
                    <a:lnTo>
                      <a:pt x="101" y="120"/>
                    </a:lnTo>
                    <a:lnTo>
                      <a:pt x="101" y="120"/>
                    </a:lnTo>
                    <a:lnTo>
                      <a:pt x="101" y="124"/>
                    </a:lnTo>
                    <a:lnTo>
                      <a:pt x="104" y="127"/>
                    </a:lnTo>
                    <a:lnTo>
                      <a:pt x="106" y="125"/>
                    </a:lnTo>
                    <a:lnTo>
                      <a:pt x="106" y="124"/>
                    </a:lnTo>
                    <a:lnTo>
                      <a:pt x="106" y="124"/>
                    </a:lnTo>
                    <a:lnTo>
                      <a:pt x="106" y="124"/>
                    </a:lnTo>
                    <a:lnTo>
                      <a:pt x="106" y="124"/>
                    </a:lnTo>
                    <a:close/>
                    <a:moveTo>
                      <a:pt x="111" y="131"/>
                    </a:moveTo>
                    <a:lnTo>
                      <a:pt x="111" y="132"/>
                    </a:lnTo>
                    <a:lnTo>
                      <a:pt x="114" y="136"/>
                    </a:lnTo>
                    <a:lnTo>
                      <a:pt x="116" y="136"/>
                    </a:lnTo>
                    <a:lnTo>
                      <a:pt x="114" y="131"/>
                    </a:lnTo>
                    <a:lnTo>
                      <a:pt x="111" y="131"/>
                    </a:lnTo>
                    <a:lnTo>
                      <a:pt x="111" y="131"/>
                    </a:lnTo>
                    <a:lnTo>
                      <a:pt x="111" y="131"/>
                    </a:lnTo>
                    <a:lnTo>
                      <a:pt x="111" y="131"/>
                    </a:lnTo>
                    <a:close/>
                    <a:moveTo>
                      <a:pt x="106" y="143"/>
                    </a:moveTo>
                    <a:lnTo>
                      <a:pt x="109" y="139"/>
                    </a:lnTo>
                    <a:lnTo>
                      <a:pt x="111" y="139"/>
                    </a:lnTo>
                    <a:lnTo>
                      <a:pt x="114" y="143"/>
                    </a:lnTo>
                    <a:lnTo>
                      <a:pt x="118" y="143"/>
                    </a:lnTo>
                    <a:lnTo>
                      <a:pt x="121" y="143"/>
                    </a:lnTo>
                    <a:lnTo>
                      <a:pt x="121" y="143"/>
                    </a:lnTo>
                    <a:lnTo>
                      <a:pt x="118" y="139"/>
                    </a:lnTo>
                    <a:lnTo>
                      <a:pt x="114" y="136"/>
                    </a:lnTo>
                    <a:lnTo>
                      <a:pt x="111" y="136"/>
                    </a:lnTo>
                    <a:lnTo>
                      <a:pt x="109" y="132"/>
                    </a:lnTo>
                    <a:lnTo>
                      <a:pt x="106" y="132"/>
                    </a:lnTo>
                    <a:lnTo>
                      <a:pt x="106" y="132"/>
                    </a:lnTo>
                    <a:lnTo>
                      <a:pt x="106" y="131"/>
                    </a:lnTo>
                    <a:lnTo>
                      <a:pt x="106" y="136"/>
                    </a:lnTo>
                    <a:lnTo>
                      <a:pt x="106" y="138"/>
                    </a:lnTo>
                    <a:lnTo>
                      <a:pt x="106" y="139"/>
                    </a:lnTo>
                    <a:lnTo>
                      <a:pt x="106" y="141"/>
                    </a:lnTo>
                    <a:lnTo>
                      <a:pt x="106" y="143"/>
                    </a:lnTo>
                    <a:lnTo>
                      <a:pt x="106" y="143"/>
                    </a:lnTo>
                    <a:lnTo>
                      <a:pt x="106" y="143"/>
                    </a:lnTo>
                    <a:lnTo>
                      <a:pt x="106" y="143"/>
                    </a:lnTo>
                    <a:close/>
                    <a:moveTo>
                      <a:pt x="88" y="169"/>
                    </a:moveTo>
                    <a:lnTo>
                      <a:pt x="87" y="171"/>
                    </a:lnTo>
                    <a:lnTo>
                      <a:pt x="87" y="171"/>
                    </a:lnTo>
                    <a:lnTo>
                      <a:pt x="83" y="164"/>
                    </a:lnTo>
                    <a:lnTo>
                      <a:pt x="87" y="160"/>
                    </a:lnTo>
                    <a:lnTo>
                      <a:pt x="87" y="155"/>
                    </a:lnTo>
                    <a:lnTo>
                      <a:pt x="87" y="151"/>
                    </a:lnTo>
                    <a:lnTo>
                      <a:pt x="87" y="146"/>
                    </a:lnTo>
                    <a:lnTo>
                      <a:pt x="83" y="146"/>
                    </a:lnTo>
                    <a:lnTo>
                      <a:pt x="81" y="146"/>
                    </a:lnTo>
                    <a:lnTo>
                      <a:pt x="83" y="143"/>
                    </a:lnTo>
                    <a:lnTo>
                      <a:pt x="87" y="143"/>
                    </a:lnTo>
                    <a:lnTo>
                      <a:pt x="88" y="146"/>
                    </a:lnTo>
                    <a:lnTo>
                      <a:pt x="90" y="146"/>
                    </a:lnTo>
                    <a:lnTo>
                      <a:pt x="90" y="148"/>
                    </a:lnTo>
                    <a:lnTo>
                      <a:pt x="92" y="148"/>
                    </a:lnTo>
                    <a:lnTo>
                      <a:pt x="95" y="148"/>
                    </a:lnTo>
                    <a:lnTo>
                      <a:pt x="99" y="148"/>
                    </a:lnTo>
                    <a:lnTo>
                      <a:pt x="101" y="151"/>
                    </a:lnTo>
                    <a:lnTo>
                      <a:pt x="102" y="151"/>
                    </a:lnTo>
                    <a:lnTo>
                      <a:pt x="106" y="148"/>
                    </a:lnTo>
                    <a:lnTo>
                      <a:pt x="106" y="151"/>
                    </a:lnTo>
                    <a:lnTo>
                      <a:pt x="106" y="155"/>
                    </a:lnTo>
                    <a:lnTo>
                      <a:pt x="104" y="155"/>
                    </a:lnTo>
                    <a:lnTo>
                      <a:pt x="102" y="158"/>
                    </a:lnTo>
                    <a:lnTo>
                      <a:pt x="99" y="162"/>
                    </a:lnTo>
                    <a:lnTo>
                      <a:pt x="97" y="165"/>
                    </a:lnTo>
                    <a:lnTo>
                      <a:pt x="95" y="165"/>
                    </a:lnTo>
                    <a:lnTo>
                      <a:pt x="94" y="165"/>
                    </a:lnTo>
                    <a:lnTo>
                      <a:pt x="92" y="165"/>
                    </a:lnTo>
                    <a:lnTo>
                      <a:pt x="88" y="169"/>
                    </a:lnTo>
                    <a:lnTo>
                      <a:pt x="88" y="169"/>
                    </a:lnTo>
                    <a:lnTo>
                      <a:pt x="88" y="169"/>
                    </a:lnTo>
                    <a:lnTo>
                      <a:pt x="88" y="169"/>
                    </a:lnTo>
                    <a:close/>
                    <a:moveTo>
                      <a:pt x="97" y="165"/>
                    </a:moveTo>
                    <a:lnTo>
                      <a:pt x="94" y="167"/>
                    </a:lnTo>
                    <a:lnTo>
                      <a:pt x="94" y="171"/>
                    </a:lnTo>
                    <a:lnTo>
                      <a:pt x="95" y="171"/>
                    </a:lnTo>
                    <a:lnTo>
                      <a:pt x="99" y="169"/>
                    </a:lnTo>
                    <a:lnTo>
                      <a:pt x="99" y="167"/>
                    </a:lnTo>
                    <a:lnTo>
                      <a:pt x="97" y="165"/>
                    </a:lnTo>
                    <a:lnTo>
                      <a:pt x="97" y="165"/>
                    </a:lnTo>
                    <a:lnTo>
                      <a:pt x="97" y="165"/>
                    </a:lnTo>
                    <a:lnTo>
                      <a:pt x="97" y="165"/>
                    </a:lnTo>
                    <a:close/>
                    <a:moveTo>
                      <a:pt x="127" y="165"/>
                    </a:moveTo>
                    <a:lnTo>
                      <a:pt x="127" y="169"/>
                    </a:lnTo>
                    <a:lnTo>
                      <a:pt x="125" y="167"/>
                    </a:lnTo>
                    <a:lnTo>
                      <a:pt x="127" y="165"/>
                    </a:lnTo>
                    <a:lnTo>
                      <a:pt x="127" y="165"/>
                    </a:lnTo>
                    <a:lnTo>
                      <a:pt x="127" y="165"/>
                    </a:lnTo>
                    <a:lnTo>
                      <a:pt x="127" y="165"/>
                    </a:lnTo>
                    <a:close/>
                    <a:moveTo>
                      <a:pt x="111" y="188"/>
                    </a:moveTo>
                    <a:lnTo>
                      <a:pt x="114" y="185"/>
                    </a:lnTo>
                    <a:lnTo>
                      <a:pt x="114" y="178"/>
                    </a:lnTo>
                    <a:lnTo>
                      <a:pt x="120" y="171"/>
                    </a:lnTo>
                    <a:lnTo>
                      <a:pt x="120" y="169"/>
                    </a:lnTo>
                    <a:lnTo>
                      <a:pt x="120" y="165"/>
                    </a:lnTo>
                    <a:lnTo>
                      <a:pt x="121" y="164"/>
                    </a:lnTo>
                    <a:lnTo>
                      <a:pt x="121" y="157"/>
                    </a:lnTo>
                    <a:lnTo>
                      <a:pt x="118" y="158"/>
                    </a:lnTo>
                    <a:lnTo>
                      <a:pt x="118" y="164"/>
                    </a:lnTo>
                    <a:lnTo>
                      <a:pt x="114" y="169"/>
                    </a:lnTo>
                    <a:lnTo>
                      <a:pt x="114" y="174"/>
                    </a:lnTo>
                    <a:lnTo>
                      <a:pt x="114" y="179"/>
                    </a:lnTo>
                    <a:lnTo>
                      <a:pt x="111" y="183"/>
                    </a:lnTo>
                    <a:lnTo>
                      <a:pt x="111" y="185"/>
                    </a:lnTo>
                    <a:lnTo>
                      <a:pt x="111" y="188"/>
                    </a:lnTo>
                    <a:lnTo>
                      <a:pt x="111" y="188"/>
                    </a:lnTo>
                    <a:lnTo>
                      <a:pt x="111" y="188"/>
                    </a:lnTo>
                    <a:lnTo>
                      <a:pt x="111" y="188"/>
                    </a:lnTo>
                    <a:close/>
                    <a:moveTo>
                      <a:pt x="106" y="188"/>
                    </a:moveTo>
                    <a:lnTo>
                      <a:pt x="106" y="179"/>
                    </a:lnTo>
                    <a:lnTo>
                      <a:pt x="109" y="171"/>
                    </a:lnTo>
                    <a:lnTo>
                      <a:pt x="111" y="167"/>
                    </a:lnTo>
                    <a:lnTo>
                      <a:pt x="111" y="164"/>
                    </a:lnTo>
                    <a:lnTo>
                      <a:pt x="111" y="162"/>
                    </a:lnTo>
                    <a:lnTo>
                      <a:pt x="109" y="162"/>
                    </a:lnTo>
                    <a:lnTo>
                      <a:pt x="106" y="162"/>
                    </a:lnTo>
                    <a:lnTo>
                      <a:pt x="104" y="164"/>
                    </a:lnTo>
                    <a:lnTo>
                      <a:pt x="104" y="167"/>
                    </a:lnTo>
                    <a:lnTo>
                      <a:pt x="101" y="171"/>
                    </a:lnTo>
                    <a:lnTo>
                      <a:pt x="102" y="176"/>
                    </a:lnTo>
                    <a:lnTo>
                      <a:pt x="101" y="179"/>
                    </a:lnTo>
                    <a:lnTo>
                      <a:pt x="94" y="179"/>
                    </a:lnTo>
                    <a:lnTo>
                      <a:pt x="94" y="183"/>
                    </a:lnTo>
                    <a:lnTo>
                      <a:pt x="94" y="188"/>
                    </a:lnTo>
                    <a:lnTo>
                      <a:pt x="97" y="188"/>
                    </a:lnTo>
                    <a:lnTo>
                      <a:pt x="101" y="190"/>
                    </a:lnTo>
                    <a:lnTo>
                      <a:pt x="104" y="190"/>
                    </a:lnTo>
                    <a:lnTo>
                      <a:pt x="104" y="195"/>
                    </a:lnTo>
                    <a:lnTo>
                      <a:pt x="106" y="195"/>
                    </a:lnTo>
                    <a:lnTo>
                      <a:pt x="111" y="193"/>
                    </a:lnTo>
                    <a:lnTo>
                      <a:pt x="111" y="190"/>
                    </a:lnTo>
                    <a:lnTo>
                      <a:pt x="106" y="188"/>
                    </a:lnTo>
                    <a:lnTo>
                      <a:pt x="106" y="188"/>
                    </a:lnTo>
                    <a:lnTo>
                      <a:pt x="106" y="188"/>
                    </a:lnTo>
                    <a:lnTo>
                      <a:pt x="106" y="188"/>
                    </a:lnTo>
                    <a:close/>
                    <a:moveTo>
                      <a:pt x="116" y="191"/>
                    </a:moveTo>
                    <a:lnTo>
                      <a:pt x="116" y="193"/>
                    </a:lnTo>
                    <a:lnTo>
                      <a:pt x="116" y="195"/>
                    </a:lnTo>
                    <a:lnTo>
                      <a:pt x="114" y="197"/>
                    </a:lnTo>
                    <a:lnTo>
                      <a:pt x="111" y="195"/>
                    </a:lnTo>
                    <a:lnTo>
                      <a:pt x="114" y="191"/>
                    </a:lnTo>
                    <a:lnTo>
                      <a:pt x="116" y="191"/>
                    </a:lnTo>
                    <a:lnTo>
                      <a:pt x="116" y="191"/>
                    </a:lnTo>
                    <a:lnTo>
                      <a:pt x="116" y="191"/>
                    </a:lnTo>
                    <a:lnTo>
                      <a:pt x="116" y="191"/>
                    </a:lnTo>
                    <a:close/>
                    <a:moveTo>
                      <a:pt x="127" y="176"/>
                    </a:moveTo>
                    <a:lnTo>
                      <a:pt x="128" y="176"/>
                    </a:lnTo>
                    <a:lnTo>
                      <a:pt x="130" y="179"/>
                    </a:lnTo>
                    <a:lnTo>
                      <a:pt x="132" y="183"/>
                    </a:lnTo>
                    <a:lnTo>
                      <a:pt x="130" y="183"/>
                    </a:lnTo>
                    <a:lnTo>
                      <a:pt x="125" y="188"/>
                    </a:lnTo>
                    <a:lnTo>
                      <a:pt x="120" y="188"/>
                    </a:lnTo>
                    <a:lnTo>
                      <a:pt x="120" y="185"/>
                    </a:lnTo>
                    <a:lnTo>
                      <a:pt x="118" y="183"/>
                    </a:lnTo>
                    <a:lnTo>
                      <a:pt x="120" y="179"/>
                    </a:lnTo>
                    <a:lnTo>
                      <a:pt x="127" y="176"/>
                    </a:lnTo>
                    <a:lnTo>
                      <a:pt x="127" y="176"/>
                    </a:lnTo>
                    <a:lnTo>
                      <a:pt x="127" y="176"/>
                    </a:lnTo>
                    <a:lnTo>
                      <a:pt x="127" y="176"/>
                    </a:lnTo>
                    <a:close/>
                    <a:moveTo>
                      <a:pt x="142" y="178"/>
                    </a:moveTo>
                    <a:lnTo>
                      <a:pt x="144" y="179"/>
                    </a:lnTo>
                    <a:lnTo>
                      <a:pt x="144" y="183"/>
                    </a:lnTo>
                    <a:lnTo>
                      <a:pt x="142" y="179"/>
                    </a:lnTo>
                    <a:lnTo>
                      <a:pt x="142" y="178"/>
                    </a:lnTo>
                    <a:lnTo>
                      <a:pt x="142" y="178"/>
                    </a:lnTo>
                    <a:lnTo>
                      <a:pt x="142" y="178"/>
                    </a:lnTo>
                    <a:lnTo>
                      <a:pt x="142" y="178"/>
                    </a:lnTo>
                    <a:close/>
                    <a:moveTo>
                      <a:pt x="134" y="190"/>
                    </a:moveTo>
                    <a:lnTo>
                      <a:pt x="137" y="193"/>
                    </a:lnTo>
                    <a:lnTo>
                      <a:pt x="134" y="195"/>
                    </a:lnTo>
                    <a:lnTo>
                      <a:pt x="134" y="193"/>
                    </a:lnTo>
                    <a:lnTo>
                      <a:pt x="132" y="191"/>
                    </a:lnTo>
                    <a:lnTo>
                      <a:pt x="134" y="190"/>
                    </a:lnTo>
                    <a:lnTo>
                      <a:pt x="134" y="190"/>
                    </a:lnTo>
                    <a:lnTo>
                      <a:pt x="134" y="190"/>
                    </a:lnTo>
                    <a:lnTo>
                      <a:pt x="134" y="190"/>
                    </a:lnTo>
                    <a:close/>
                    <a:moveTo>
                      <a:pt x="130" y="148"/>
                    </a:moveTo>
                    <a:lnTo>
                      <a:pt x="130" y="151"/>
                    </a:lnTo>
                    <a:lnTo>
                      <a:pt x="127" y="151"/>
                    </a:lnTo>
                    <a:lnTo>
                      <a:pt x="125" y="151"/>
                    </a:lnTo>
                    <a:lnTo>
                      <a:pt x="127" y="148"/>
                    </a:lnTo>
                    <a:lnTo>
                      <a:pt x="130" y="148"/>
                    </a:lnTo>
                    <a:lnTo>
                      <a:pt x="130" y="148"/>
                    </a:lnTo>
                    <a:lnTo>
                      <a:pt x="130" y="148"/>
                    </a:lnTo>
                    <a:lnTo>
                      <a:pt x="130" y="148"/>
                    </a:lnTo>
                    <a:close/>
                    <a:moveTo>
                      <a:pt x="139" y="155"/>
                    </a:moveTo>
                    <a:lnTo>
                      <a:pt x="139" y="155"/>
                    </a:lnTo>
                    <a:lnTo>
                      <a:pt x="142" y="158"/>
                    </a:lnTo>
                    <a:lnTo>
                      <a:pt x="146" y="158"/>
                    </a:lnTo>
                    <a:lnTo>
                      <a:pt x="147" y="158"/>
                    </a:lnTo>
                    <a:lnTo>
                      <a:pt x="147" y="157"/>
                    </a:lnTo>
                    <a:lnTo>
                      <a:pt x="151" y="158"/>
                    </a:lnTo>
                    <a:lnTo>
                      <a:pt x="147" y="157"/>
                    </a:lnTo>
                    <a:lnTo>
                      <a:pt x="147" y="155"/>
                    </a:lnTo>
                    <a:lnTo>
                      <a:pt x="144" y="151"/>
                    </a:lnTo>
                    <a:lnTo>
                      <a:pt x="146" y="146"/>
                    </a:lnTo>
                    <a:lnTo>
                      <a:pt x="144" y="141"/>
                    </a:lnTo>
                    <a:lnTo>
                      <a:pt x="144" y="139"/>
                    </a:lnTo>
                    <a:lnTo>
                      <a:pt x="144" y="138"/>
                    </a:lnTo>
                    <a:lnTo>
                      <a:pt x="142" y="134"/>
                    </a:lnTo>
                    <a:lnTo>
                      <a:pt x="139" y="131"/>
                    </a:lnTo>
                    <a:lnTo>
                      <a:pt x="139" y="131"/>
                    </a:lnTo>
                    <a:lnTo>
                      <a:pt x="137" y="131"/>
                    </a:lnTo>
                    <a:lnTo>
                      <a:pt x="134" y="131"/>
                    </a:lnTo>
                    <a:lnTo>
                      <a:pt x="134" y="131"/>
                    </a:lnTo>
                    <a:lnTo>
                      <a:pt x="132" y="132"/>
                    </a:lnTo>
                    <a:lnTo>
                      <a:pt x="128" y="132"/>
                    </a:lnTo>
                    <a:lnTo>
                      <a:pt x="125" y="132"/>
                    </a:lnTo>
                    <a:lnTo>
                      <a:pt x="123" y="131"/>
                    </a:lnTo>
                    <a:lnTo>
                      <a:pt x="123" y="134"/>
                    </a:lnTo>
                    <a:lnTo>
                      <a:pt x="127" y="139"/>
                    </a:lnTo>
                    <a:lnTo>
                      <a:pt x="132" y="143"/>
                    </a:lnTo>
                    <a:lnTo>
                      <a:pt x="134" y="146"/>
                    </a:lnTo>
                    <a:lnTo>
                      <a:pt x="137" y="148"/>
                    </a:lnTo>
                    <a:lnTo>
                      <a:pt x="137" y="151"/>
                    </a:lnTo>
                    <a:lnTo>
                      <a:pt x="134" y="151"/>
                    </a:lnTo>
                    <a:lnTo>
                      <a:pt x="134" y="151"/>
                    </a:lnTo>
                    <a:lnTo>
                      <a:pt x="137" y="151"/>
                    </a:lnTo>
                    <a:lnTo>
                      <a:pt x="137" y="151"/>
                    </a:lnTo>
                    <a:lnTo>
                      <a:pt x="139" y="155"/>
                    </a:lnTo>
                    <a:lnTo>
                      <a:pt x="139" y="155"/>
                    </a:lnTo>
                    <a:lnTo>
                      <a:pt x="139" y="155"/>
                    </a:lnTo>
                    <a:lnTo>
                      <a:pt x="139" y="155"/>
                    </a:lnTo>
                    <a:close/>
                    <a:moveTo>
                      <a:pt x="134" y="155"/>
                    </a:moveTo>
                    <a:lnTo>
                      <a:pt x="132" y="155"/>
                    </a:lnTo>
                    <a:lnTo>
                      <a:pt x="128" y="155"/>
                    </a:lnTo>
                    <a:lnTo>
                      <a:pt x="125" y="155"/>
                    </a:lnTo>
                    <a:lnTo>
                      <a:pt x="127" y="157"/>
                    </a:lnTo>
                    <a:lnTo>
                      <a:pt x="127" y="160"/>
                    </a:lnTo>
                    <a:lnTo>
                      <a:pt x="130" y="164"/>
                    </a:lnTo>
                    <a:lnTo>
                      <a:pt x="132" y="162"/>
                    </a:lnTo>
                    <a:lnTo>
                      <a:pt x="134" y="164"/>
                    </a:lnTo>
                    <a:lnTo>
                      <a:pt x="134" y="167"/>
                    </a:lnTo>
                    <a:lnTo>
                      <a:pt x="134" y="171"/>
                    </a:lnTo>
                    <a:lnTo>
                      <a:pt x="134" y="176"/>
                    </a:lnTo>
                    <a:lnTo>
                      <a:pt x="139" y="179"/>
                    </a:lnTo>
                    <a:lnTo>
                      <a:pt x="139" y="174"/>
                    </a:lnTo>
                    <a:lnTo>
                      <a:pt x="139" y="176"/>
                    </a:lnTo>
                    <a:lnTo>
                      <a:pt x="142" y="176"/>
                    </a:lnTo>
                    <a:lnTo>
                      <a:pt x="142" y="171"/>
                    </a:lnTo>
                    <a:lnTo>
                      <a:pt x="139" y="167"/>
                    </a:lnTo>
                    <a:lnTo>
                      <a:pt x="139" y="165"/>
                    </a:lnTo>
                    <a:lnTo>
                      <a:pt x="137" y="160"/>
                    </a:lnTo>
                    <a:lnTo>
                      <a:pt x="134" y="155"/>
                    </a:lnTo>
                    <a:lnTo>
                      <a:pt x="134" y="155"/>
                    </a:lnTo>
                    <a:lnTo>
                      <a:pt x="134" y="155"/>
                    </a:lnTo>
                    <a:lnTo>
                      <a:pt x="134" y="155"/>
                    </a:lnTo>
                    <a:lnTo>
                      <a:pt x="134" y="155"/>
                    </a:lnTo>
                    <a:close/>
                    <a:moveTo>
                      <a:pt x="151" y="164"/>
                    </a:moveTo>
                    <a:lnTo>
                      <a:pt x="153" y="162"/>
                    </a:lnTo>
                    <a:lnTo>
                      <a:pt x="151" y="162"/>
                    </a:lnTo>
                    <a:lnTo>
                      <a:pt x="151" y="162"/>
                    </a:lnTo>
                    <a:lnTo>
                      <a:pt x="151" y="164"/>
                    </a:lnTo>
                    <a:lnTo>
                      <a:pt x="151" y="164"/>
                    </a:lnTo>
                    <a:lnTo>
                      <a:pt x="151" y="164"/>
                    </a:lnTo>
                    <a:lnTo>
                      <a:pt x="151" y="164"/>
                    </a:lnTo>
                    <a:close/>
                    <a:moveTo>
                      <a:pt x="151" y="165"/>
                    </a:moveTo>
                    <a:lnTo>
                      <a:pt x="151" y="165"/>
                    </a:lnTo>
                    <a:lnTo>
                      <a:pt x="151" y="167"/>
                    </a:lnTo>
                    <a:lnTo>
                      <a:pt x="151" y="167"/>
                    </a:lnTo>
                    <a:lnTo>
                      <a:pt x="151" y="165"/>
                    </a:lnTo>
                    <a:lnTo>
                      <a:pt x="151" y="165"/>
                    </a:lnTo>
                    <a:lnTo>
                      <a:pt x="151" y="165"/>
                    </a:lnTo>
                    <a:lnTo>
                      <a:pt x="151" y="165"/>
                    </a:lnTo>
                    <a:close/>
                    <a:moveTo>
                      <a:pt x="151" y="183"/>
                    </a:moveTo>
                    <a:lnTo>
                      <a:pt x="153" y="179"/>
                    </a:lnTo>
                    <a:lnTo>
                      <a:pt x="151" y="178"/>
                    </a:lnTo>
                    <a:lnTo>
                      <a:pt x="151" y="174"/>
                    </a:lnTo>
                    <a:lnTo>
                      <a:pt x="151" y="171"/>
                    </a:lnTo>
                    <a:lnTo>
                      <a:pt x="151" y="171"/>
                    </a:lnTo>
                    <a:lnTo>
                      <a:pt x="147" y="171"/>
                    </a:lnTo>
                    <a:lnTo>
                      <a:pt x="147" y="176"/>
                    </a:lnTo>
                    <a:lnTo>
                      <a:pt x="151" y="179"/>
                    </a:lnTo>
                    <a:lnTo>
                      <a:pt x="151" y="183"/>
                    </a:lnTo>
                    <a:lnTo>
                      <a:pt x="151" y="183"/>
                    </a:lnTo>
                    <a:lnTo>
                      <a:pt x="151" y="183"/>
                    </a:lnTo>
                    <a:lnTo>
                      <a:pt x="151" y="183"/>
                    </a:lnTo>
                    <a:lnTo>
                      <a:pt x="151" y="183"/>
                    </a:lnTo>
                    <a:lnTo>
                      <a:pt x="151" y="183"/>
                    </a:lnTo>
                    <a:close/>
                    <a:moveTo>
                      <a:pt x="154" y="183"/>
                    </a:moveTo>
                    <a:lnTo>
                      <a:pt x="154" y="185"/>
                    </a:lnTo>
                    <a:lnTo>
                      <a:pt x="156" y="188"/>
                    </a:lnTo>
                    <a:lnTo>
                      <a:pt x="156" y="185"/>
                    </a:lnTo>
                    <a:lnTo>
                      <a:pt x="154" y="183"/>
                    </a:lnTo>
                    <a:lnTo>
                      <a:pt x="154" y="183"/>
                    </a:lnTo>
                    <a:lnTo>
                      <a:pt x="154" y="183"/>
                    </a:lnTo>
                    <a:lnTo>
                      <a:pt x="154" y="183"/>
                    </a:lnTo>
                    <a:close/>
                    <a:moveTo>
                      <a:pt x="158" y="178"/>
                    </a:moveTo>
                    <a:lnTo>
                      <a:pt x="156" y="179"/>
                    </a:lnTo>
                    <a:lnTo>
                      <a:pt x="156" y="183"/>
                    </a:lnTo>
                    <a:lnTo>
                      <a:pt x="158" y="183"/>
                    </a:lnTo>
                    <a:lnTo>
                      <a:pt x="161" y="183"/>
                    </a:lnTo>
                    <a:lnTo>
                      <a:pt x="160" y="179"/>
                    </a:lnTo>
                    <a:lnTo>
                      <a:pt x="158" y="178"/>
                    </a:lnTo>
                    <a:lnTo>
                      <a:pt x="158" y="178"/>
                    </a:lnTo>
                    <a:lnTo>
                      <a:pt x="158" y="178"/>
                    </a:lnTo>
                    <a:lnTo>
                      <a:pt x="158" y="178"/>
                    </a:lnTo>
                    <a:close/>
                    <a:moveTo>
                      <a:pt x="90" y="235"/>
                    </a:moveTo>
                    <a:lnTo>
                      <a:pt x="87" y="233"/>
                    </a:lnTo>
                    <a:lnTo>
                      <a:pt x="88" y="228"/>
                    </a:lnTo>
                    <a:lnTo>
                      <a:pt x="90" y="223"/>
                    </a:lnTo>
                    <a:lnTo>
                      <a:pt x="88" y="221"/>
                    </a:lnTo>
                    <a:lnTo>
                      <a:pt x="92" y="216"/>
                    </a:lnTo>
                    <a:lnTo>
                      <a:pt x="95" y="216"/>
                    </a:lnTo>
                    <a:lnTo>
                      <a:pt x="99" y="212"/>
                    </a:lnTo>
                    <a:lnTo>
                      <a:pt x="102" y="216"/>
                    </a:lnTo>
                    <a:lnTo>
                      <a:pt x="106" y="212"/>
                    </a:lnTo>
                    <a:lnTo>
                      <a:pt x="106" y="211"/>
                    </a:lnTo>
                    <a:lnTo>
                      <a:pt x="106" y="207"/>
                    </a:lnTo>
                    <a:lnTo>
                      <a:pt x="111" y="207"/>
                    </a:lnTo>
                    <a:lnTo>
                      <a:pt x="111" y="204"/>
                    </a:lnTo>
                    <a:lnTo>
                      <a:pt x="114" y="204"/>
                    </a:lnTo>
                    <a:lnTo>
                      <a:pt x="120" y="207"/>
                    </a:lnTo>
                    <a:lnTo>
                      <a:pt x="120" y="212"/>
                    </a:lnTo>
                    <a:lnTo>
                      <a:pt x="116" y="219"/>
                    </a:lnTo>
                    <a:lnTo>
                      <a:pt x="120" y="216"/>
                    </a:lnTo>
                    <a:lnTo>
                      <a:pt x="123" y="212"/>
                    </a:lnTo>
                    <a:lnTo>
                      <a:pt x="127" y="212"/>
                    </a:lnTo>
                    <a:lnTo>
                      <a:pt x="128" y="207"/>
                    </a:lnTo>
                    <a:lnTo>
                      <a:pt x="132" y="205"/>
                    </a:lnTo>
                    <a:lnTo>
                      <a:pt x="134" y="207"/>
                    </a:lnTo>
                    <a:lnTo>
                      <a:pt x="137" y="207"/>
                    </a:lnTo>
                    <a:lnTo>
                      <a:pt x="137" y="205"/>
                    </a:lnTo>
                    <a:lnTo>
                      <a:pt x="134" y="204"/>
                    </a:lnTo>
                    <a:lnTo>
                      <a:pt x="137" y="197"/>
                    </a:lnTo>
                    <a:lnTo>
                      <a:pt x="139" y="198"/>
                    </a:lnTo>
                    <a:lnTo>
                      <a:pt x="142" y="200"/>
                    </a:lnTo>
                    <a:lnTo>
                      <a:pt x="142" y="198"/>
                    </a:lnTo>
                    <a:lnTo>
                      <a:pt x="142" y="193"/>
                    </a:lnTo>
                    <a:lnTo>
                      <a:pt x="144" y="193"/>
                    </a:lnTo>
                    <a:lnTo>
                      <a:pt x="146" y="197"/>
                    </a:lnTo>
                    <a:lnTo>
                      <a:pt x="147" y="193"/>
                    </a:lnTo>
                    <a:lnTo>
                      <a:pt x="146" y="188"/>
                    </a:lnTo>
                    <a:lnTo>
                      <a:pt x="146" y="183"/>
                    </a:lnTo>
                    <a:lnTo>
                      <a:pt x="147" y="183"/>
                    </a:lnTo>
                    <a:lnTo>
                      <a:pt x="151" y="183"/>
                    </a:lnTo>
                    <a:lnTo>
                      <a:pt x="151" y="188"/>
                    </a:lnTo>
                    <a:lnTo>
                      <a:pt x="154" y="190"/>
                    </a:lnTo>
                    <a:lnTo>
                      <a:pt x="158" y="193"/>
                    </a:lnTo>
                    <a:lnTo>
                      <a:pt x="161" y="191"/>
                    </a:lnTo>
                    <a:lnTo>
                      <a:pt x="161" y="195"/>
                    </a:lnTo>
                    <a:lnTo>
                      <a:pt x="161" y="198"/>
                    </a:lnTo>
                    <a:lnTo>
                      <a:pt x="161" y="202"/>
                    </a:lnTo>
                    <a:lnTo>
                      <a:pt x="161" y="202"/>
                    </a:lnTo>
                    <a:lnTo>
                      <a:pt x="160" y="204"/>
                    </a:lnTo>
                    <a:lnTo>
                      <a:pt x="161" y="207"/>
                    </a:lnTo>
                    <a:lnTo>
                      <a:pt x="161" y="207"/>
                    </a:lnTo>
                    <a:lnTo>
                      <a:pt x="161" y="207"/>
                    </a:lnTo>
                    <a:lnTo>
                      <a:pt x="161" y="212"/>
                    </a:lnTo>
                    <a:lnTo>
                      <a:pt x="165" y="211"/>
                    </a:lnTo>
                    <a:lnTo>
                      <a:pt x="165" y="216"/>
                    </a:lnTo>
                    <a:lnTo>
                      <a:pt x="165" y="219"/>
                    </a:lnTo>
                    <a:lnTo>
                      <a:pt x="168" y="221"/>
                    </a:lnTo>
                    <a:lnTo>
                      <a:pt x="170" y="224"/>
                    </a:lnTo>
                    <a:lnTo>
                      <a:pt x="170" y="230"/>
                    </a:lnTo>
                    <a:lnTo>
                      <a:pt x="168" y="235"/>
                    </a:lnTo>
                    <a:lnTo>
                      <a:pt x="167" y="235"/>
                    </a:lnTo>
                    <a:lnTo>
                      <a:pt x="167" y="235"/>
                    </a:lnTo>
                    <a:lnTo>
                      <a:pt x="167" y="235"/>
                    </a:lnTo>
                    <a:lnTo>
                      <a:pt x="161" y="235"/>
                    </a:lnTo>
                    <a:lnTo>
                      <a:pt x="161" y="235"/>
                    </a:lnTo>
                    <a:lnTo>
                      <a:pt x="165" y="242"/>
                    </a:lnTo>
                    <a:lnTo>
                      <a:pt x="165" y="247"/>
                    </a:lnTo>
                    <a:lnTo>
                      <a:pt x="161" y="247"/>
                    </a:lnTo>
                    <a:lnTo>
                      <a:pt x="161" y="247"/>
                    </a:lnTo>
                    <a:lnTo>
                      <a:pt x="161" y="242"/>
                    </a:lnTo>
                    <a:lnTo>
                      <a:pt x="161" y="238"/>
                    </a:lnTo>
                    <a:lnTo>
                      <a:pt x="160" y="235"/>
                    </a:lnTo>
                    <a:lnTo>
                      <a:pt x="158" y="231"/>
                    </a:lnTo>
                    <a:lnTo>
                      <a:pt x="156" y="228"/>
                    </a:lnTo>
                    <a:lnTo>
                      <a:pt x="154" y="230"/>
                    </a:lnTo>
                    <a:lnTo>
                      <a:pt x="151" y="235"/>
                    </a:lnTo>
                    <a:lnTo>
                      <a:pt x="151" y="240"/>
                    </a:lnTo>
                    <a:lnTo>
                      <a:pt x="151" y="242"/>
                    </a:lnTo>
                    <a:lnTo>
                      <a:pt x="154" y="247"/>
                    </a:lnTo>
                    <a:lnTo>
                      <a:pt x="154" y="247"/>
                    </a:lnTo>
                    <a:lnTo>
                      <a:pt x="154" y="252"/>
                    </a:lnTo>
                    <a:lnTo>
                      <a:pt x="151" y="258"/>
                    </a:lnTo>
                    <a:lnTo>
                      <a:pt x="147" y="259"/>
                    </a:lnTo>
                    <a:lnTo>
                      <a:pt x="146" y="259"/>
                    </a:lnTo>
                    <a:lnTo>
                      <a:pt x="146" y="256"/>
                    </a:lnTo>
                    <a:lnTo>
                      <a:pt x="146" y="252"/>
                    </a:lnTo>
                    <a:lnTo>
                      <a:pt x="146" y="252"/>
                    </a:lnTo>
                    <a:lnTo>
                      <a:pt x="144" y="252"/>
                    </a:lnTo>
                    <a:lnTo>
                      <a:pt x="142" y="254"/>
                    </a:lnTo>
                    <a:lnTo>
                      <a:pt x="142" y="256"/>
                    </a:lnTo>
                    <a:lnTo>
                      <a:pt x="139" y="256"/>
                    </a:lnTo>
                    <a:lnTo>
                      <a:pt x="134" y="252"/>
                    </a:lnTo>
                    <a:lnTo>
                      <a:pt x="130" y="252"/>
                    </a:lnTo>
                    <a:lnTo>
                      <a:pt x="127" y="249"/>
                    </a:lnTo>
                    <a:lnTo>
                      <a:pt x="127" y="247"/>
                    </a:lnTo>
                    <a:lnTo>
                      <a:pt x="125" y="244"/>
                    </a:lnTo>
                    <a:lnTo>
                      <a:pt x="125" y="242"/>
                    </a:lnTo>
                    <a:lnTo>
                      <a:pt x="125" y="238"/>
                    </a:lnTo>
                    <a:lnTo>
                      <a:pt x="123" y="235"/>
                    </a:lnTo>
                    <a:lnTo>
                      <a:pt x="125" y="235"/>
                    </a:lnTo>
                    <a:lnTo>
                      <a:pt x="125" y="231"/>
                    </a:lnTo>
                    <a:lnTo>
                      <a:pt x="127" y="231"/>
                    </a:lnTo>
                    <a:lnTo>
                      <a:pt x="128" y="233"/>
                    </a:lnTo>
                    <a:lnTo>
                      <a:pt x="127" y="230"/>
                    </a:lnTo>
                    <a:lnTo>
                      <a:pt x="125" y="226"/>
                    </a:lnTo>
                    <a:lnTo>
                      <a:pt x="121" y="224"/>
                    </a:lnTo>
                    <a:lnTo>
                      <a:pt x="120" y="223"/>
                    </a:lnTo>
                    <a:lnTo>
                      <a:pt x="116" y="221"/>
                    </a:lnTo>
                    <a:lnTo>
                      <a:pt x="114" y="221"/>
                    </a:lnTo>
                    <a:lnTo>
                      <a:pt x="114" y="221"/>
                    </a:lnTo>
                    <a:lnTo>
                      <a:pt x="114" y="223"/>
                    </a:lnTo>
                    <a:lnTo>
                      <a:pt x="114" y="224"/>
                    </a:lnTo>
                    <a:lnTo>
                      <a:pt x="114" y="228"/>
                    </a:lnTo>
                    <a:lnTo>
                      <a:pt x="114" y="228"/>
                    </a:lnTo>
                    <a:lnTo>
                      <a:pt x="111" y="226"/>
                    </a:lnTo>
                    <a:lnTo>
                      <a:pt x="109" y="226"/>
                    </a:lnTo>
                    <a:lnTo>
                      <a:pt x="111" y="223"/>
                    </a:lnTo>
                    <a:lnTo>
                      <a:pt x="106" y="223"/>
                    </a:lnTo>
                    <a:lnTo>
                      <a:pt x="106" y="224"/>
                    </a:lnTo>
                    <a:lnTo>
                      <a:pt x="106" y="228"/>
                    </a:lnTo>
                    <a:lnTo>
                      <a:pt x="106" y="226"/>
                    </a:lnTo>
                    <a:lnTo>
                      <a:pt x="104" y="226"/>
                    </a:lnTo>
                    <a:lnTo>
                      <a:pt x="102" y="226"/>
                    </a:lnTo>
                    <a:lnTo>
                      <a:pt x="102" y="223"/>
                    </a:lnTo>
                    <a:lnTo>
                      <a:pt x="101" y="219"/>
                    </a:lnTo>
                    <a:lnTo>
                      <a:pt x="99" y="221"/>
                    </a:lnTo>
                    <a:lnTo>
                      <a:pt x="97" y="224"/>
                    </a:lnTo>
                    <a:lnTo>
                      <a:pt x="94" y="228"/>
                    </a:lnTo>
                    <a:lnTo>
                      <a:pt x="92" y="235"/>
                    </a:lnTo>
                    <a:lnTo>
                      <a:pt x="90" y="235"/>
                    </a:lnTo>
                    <a:lnTo>
                      <a:pt x="90" y="235"/>
                    </a:lnTo>
                    <a:lnTo>
                      <a:pt x="90" y="235"/>
                    </a:lnTo>
                    <a:lnTo>
                      <a:pt x="90" y="235"/>
                    </a:lnTo>
                    <a:close/>
                    <a:moveTo>
                      <a:pt x="87" y="242"/>
                    </a:moveTo>
                    <a:lnTo>
                      <a:pt x="87" y="244"/>
                    </a:lnTo>
                    <a:lnTo>
                      <a:pt x="87" y="247"/>
                    </a:lnTo>
                    <a:lnTo>
                      <a:pt x="88" y="247"/>
                    </a:lnTo>
                    <a:lnTo>
                      <a:pt x="94" y="244"/>
                    </a:lnTo>
                    <a:lnTo>
                      <a:pt x="94" y="242"/>
                    </a:lnTo>
                    <a:lnTo>
                      <a:pt x="92" y="242"/>
                    </a:lnTo>
                    <a:lnTo>
                      <a:pt x="90" y="240"/>
                    </a:lnTo>
                    <a:lnTo>
                      <a:pt x="88" y="242"/>
                    </a:lnTo>
                    <a:lnTo>
                      <a:pt x="87" y="242"/>
                    </a:lnTo>
                    <a:lnTo>
                      <a:pt x="87" y="242"/>
                    </a:lnTo>
                    <a:lnTo>
                      <a:pt x="87" y="242"/>
                    </a:lnTo>
                    <a:lnTo>
                      <a:pt x="87" y="242"/>
                    </a:lnTo>
                    <a:close/>
                    <a:moveTo>
                      <a:pt x="47" y="143"/>
                    </a:moveTo>
                    <a:lnTo>
                      <a:pt x="45" y="139"/>
                    </a:lnTo>
                    <a:lnTo>
                      <a:pt x="43" y="138"/>
                    </a:lnTo>
                    <a:lnTo>
                      <a:pt x="45" y="136"/>
                    </a:lnTo>
                    <a:lnTo>
                      <a:pt x="47" y="136"/>
                    </a:lnTo>
                    <a:lnTo>
                      <a:pt x="50" y="139"/>
                    </a:lnTo>
                    <a:lnTo>
                      <a:pt x="52" y="139"/>
                    </a:lnTo>
                    <a:lnTo>
                      <a:pt x="52" y="141"/>
                    </a:lnTo>
                    <a:lnTo>
                      <a:pt x="52" y="143"/>
                    </a:lnTo>
                    <a:lnTo>
                      <a:pt x="50" y="143"/>
                    </a:lnTo>
                    <a:lnTo>
                      <a:pt x="47" y="143"/>
                    </a:lnTo>
                    <a:lnTo>
                      <a:pt x="47" y="143"/>
                    </a:lnTo>
                    <a:lnTo>
                      <a:pt x="47" y="143"/>
                    </a:lnTo>
                    <a:lnTo>
                      <a:pt x="47" y="143"/>
                    </a:lnTo>
                    <a:close/>
                    <a:moveTo>
                      <a:pt x="45" y="143"/>
                    </a:moveTo>
                    <a:lnTo>
                      <a:pt x="47" y="143"/>
                    </a:lnTo>
                    <a:lnTo>
                      <a:pt x="47" y="146"/>
                    </a:lnTo>
                    <a:lnTo>
                      <a:pt x="47" y="146"/>
                    </a:lnTo>
                    <a:lnTo>
                      <a:pt x="47" y="148"/>
                    </a:lnTo>
                    <a:lnTo>
                      <a:pt x="45" y="148"/>
                    </a:lnTo>
                    <a:lnTo>
                      <a:pt x="43" y="146"/>
                    </a:lnTo>
                    <a:lnTo>
                      <a:pt x="45" y="143"/>
                    </a:lnTo>
                    <a:lnTo>
                      <a:pt x="45" y="143"/>
                    </a:lnTo>
                    <a:lnTo>
                      <a:pt x="45" y="143"/>
                    </a:lnTo>
                    <a:lnTo>
                      <a:pt x="45" y="143"/>
                    </a:lnTo>
                    <a:close/>
                    <a:moveTo>
                      <a:pt x="47" y="169"/>
                    </a:moveTo>
                    <a:lnTo>
                      <a:pt x="47" y="169"/>
                    </a:lnTo>
                    <a:lnTo>
                      <a:pt x="47" y="167"/>
                    </a:lnTo>
                    <a:lnTo>
                      <a:pt x="50" y="169"/>
                    </a:lnTo>
                    <a:lnTo>
                      <a:pt x="52" y="171"/>
                    </a:lnTo>
                    <a:lnTo>
                      <a:pt x="50" y="171"/>
                    </a:lnTo>
                    <a:lnTo>
                      <a:pt x="47" y="171"/>
                    </a:lnTo>
                    <a:lnTo>
                      <a:pt x="45" y="171"/>
                    </a:lnTo>
                    <a:lnTo>
                      <a:pt x="47" y="169"/>
                    </a:lnTo>
                    <a:lnTo>
                      <a:pt x="47" y="169"/>
                    </a:lnTo>
                    <a:lnTo>
                      <a:pt x="47" y="169"/>
                    </a:lnTo>
                    <a:lnTo>
                      <a:pt x="47" y="169"/>
                    </a:lnTo>
                    <a:close/>
                    <a:moveTo>
                      <a:pt x="3" y="207"/>
                    </a:moveTo>
                    <a:lnTo>
                      <a:pt x="7" y="205"/>
                    </a:lnTo>
                    <a:lnTo>
                      <a:pt x="10" y="205"/>
                    </a:lnTo>
                    <a:lnTo>
                      <a:pt x="12" y="202"/>
                    </a:lnTo>
                    <a:lnTo>
                      <a:pt x="15" y="202"/>
                    </a:lnTo>
                    <a:lnTo>
                      <a:pt x="19" y="195"/>
                    </a:lnTo>
                    <a:lnTo>
                      <a:pt x="24" y="193"/>
                    </a:lnTo>
                    <a:lnTo>
                      <a:pt x="28" y="191"/>
                    </a:lnTo>
                    <a:lnTo>
                      <a:pt x="28" y="190"/>
                    </a:lnTo>
                    <a:lnTo>
                      <a:pt x="28" y="188"/>
                    </a:lnTo>
                    <a:lnTo>
                      <a:pt x="28" y="183"/>
                    </a:lnTo>
                    <a:lnTo>
                      <a:pt x="31" y="179"/>
                    </a:lnTo>
                    <a:lnTo>
                      <a:pt x="36" y="179"/>
                    </a:lnTo>
                    <a:lnTo>
                      <a:pt x="38" y="176"/>
                    </a:lnTo>
                    <a:lnTo>
                      <a:pt x="40" y="171"/>
                    </a:lnTo>
                    <a:lnTo>
                      <a:pt x="43" y="171"/>
                    </a:lnTo>
                    <a:lnTo>
                      <a:pt x="45" y="169"/>
                    </a:lnTo>
                    <a:lnTo>
                      <a:pt x="43" y="165"/>
                    </a:lnTo>
                    <a:lnTo>
                      <a:pt x="40" y="162"/>
                    </a:lnTo>
                    <a:lnTo>
                      <a:pt x="40" y="158"/>
                    </a:lnTo>
                    <a:lnTo>
                      <a:pt x="40" y="155"/>
                    </a:lnTo>
                    <a:lnTo>
                      <a:pt x="38" y="155"/>
                    </a:lnTo>
                    <a:lnTo>
                      <a:pt x="38" y="160"/>
                    </a:lnTo>
                    <a:lnTo>
                      <a:pt x="38" y="165"/>
                    </a:lnTo>
                    <a:lnTo>
                      <a:pt x="35" y="164"/>
                    </a:lnTo>
                    <a:lnTo>
                      <a:pt x="38" y="167"/>
                    </a:lnTo>
                    <a:lnTo>
                      <a:pt x="36" y="169"/>
                    </a:lnTo>
                    <a:lnTo>
                      <a:pt x="35" y="171"/>
                    </a:lnTo>
                    <a:lnTo>
                      <a:pt x="31" y="171"/>
                    </a:lnTo>
                    <a:lnTo>
                      <a:pt x="29" y="176"/>
                    </a:lnTo>
                    <a:lnTo>
                      <a:pt x="28" y="179"/>
                    </a:lnTo>
                    <a:lnTo>
                      <a:pt x="24" y="179"/>
                    </a:lnTo>
                    <a:lnTo>
                      <a:pt x="22" y="188"/>
                    </a:lnTo>
                    <a:lnTo>
                      <a:pt x="17" y="191"/>
                    </a:lnTo>
                    <a:lnTo>
                      <a:pt x="14" y="193"/>
                    </a:lnTo>
                    <a:lnTo>
                      <a:pt x="12" y="198"/>
                    </a:lnTo>
                    <a:lnTo>
                      <a:pt x="10" y="198"/>
                    </a:lnTo>
                    <a:lnTo>
                      <a:pt x="5" y="205"/>
                    </a:lnTo>
                    <a:lnTo>
                      <a:pt x="3" y="207"/>
                    </a:lnTo>
                    <a:lnTo>
                      <a:pt x="3" y="207"/>
                    </a:lnTo>
                    <a:lnTo>
                      <a:pt x="3" y="207"/>
                    </a:lnTo>
                    <a:lnTo>
                      <a:pt x="3" y="207"/>
                    </a:lnTo>
                    <a:lnTo>
                      <a:pt x="3" y="207"/>
                    </a:lnTo>
                    <a:close/>
                    <a:moveTo>
                      <a:pt x="5" y="211"/>
                    </a:moveTo>
                    <a:lnTo>
                      <a:pt x="3" y="212"/>
                    </a:lnTo>
                    <a:lnTo>
                      <a:pt x="5" y="212"/>
                    </a:lnTo>
                    <a:lnTo>
                      <a:pt x="5" y="211"/>
                    </a:lnTo>
                    <a:lnTo>
                      <a:pt x="5" y="211"/>
                    </a:lnTo>
                    <a:lnTo>
                      <a:pt x="5" y="211"/>
                    </a:lnTo>
                    <a:lnTo>
                      <a:pt x="5" y="211"/>
                    </a:lnTo>
                    <a:close/>
                    <a:moveTo>
                      <a:pt x="7" y="211"/>
                    </a:moveTo>
                    <a:lnTo>
                      <a:pt x="5" y="212"/>
                    </a:lnTo>
                    <a:lnTo>
                      <a:pt x="7" y="212"/>
                    </a:lnTo>
                    <a:lnTo>
                      <a:pt x="7" y="211"/>
                    </a:lnTo>
                    <a:lnTo>
                      <a:pt x="7" y="211"/>
                    </a:lnTo>
                    <a:lnTo>
                      <a:pt x="7" y="211"/>
                    </a:lnTo>
                    <a:lnTo>
                      <a:pt x="7" y="211"/>
                    </a:lnTo>
                    <a:close/>
                    <a:moveTo>
                      <a:pt x="2" y="216"/>
                    </a:moveTo>
                    <a:lnTo>
                      <a:pt x="0" y="216"/>
                    </a:lnTo>
                    <a:lnTo>
                      <a:pt x="0" y="219"/>
                    </a:lnTo>
                    <a:lnTo>
                      <a:pt x="0" y="221"/>
                    </a:lnTo>
                    <a:lnTo>
                      <a:pt x="2" y="221"/>
                    </a:lnTo>
                    <a:lnTo>
                      <a:pt x="2" y="216"/>
                    </a:lnTo>
                    <a:lnTo>
                      <a:pt x="3" y="216"/>
                    </a:lnTo>
                    <a:lnTo>
                      <a:pt x="2" y="216"/>
                    </a:lnTo>
                    <a:lnTo>
                      <a:pt x="2" y="216"/>
                    </a:lnTo>
                    <a:lnTo>
                      <a:pt x="2" y="216"/>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32" name="Freeform 200">
                <a:extLst>
                  <a:ext uri="{FF2B5EF4-FFF2-40B4-BE49-F238E27FC236}">
                    <a16:creationId xmlns:a16="http://schemas.microsoft.com/office/drawing/2014/main" id="{4AC2F5AD-2C12-D162-4793-A7831943DCBE}"/>
                  </a:ext>
                </a:extLst>
              </p:cNvPr>
              <p:cNvSpPr>
                <a:spLocks noEditPoints="1"/>
              </p:cNvSpPr>
              <p:nvPr/>
            </p:nvSpPr>
            <p:spPr bwMode="auto">
              <a:xfrm>
                <a:off x="7173913" y="4065585"/>
                <a:ext cx="527050" cy="176214"/>
              </a:xfrm>
              <a:custGeom>
                <a:avLst/>
                <a:gdLst/>
                <a:ahLst/>
                <a:cxnLst>
                  <a:cxn ang="0">
                    <a:pos x="200" y="81"/>
                  </a:cxn>
                  <a:cxn ang="0">
                    <a:pos x="0" y="29"/>
                  </a:cxn>
                  <a:cxn ang="0">
                    <a:pos x="2" y="31"/>
                  </a:cxn>
                  <a:cxn ang="0">
                    <a:pos x="169" y="94"/>
                  </a:cxn>
                  <a:cxn ang="0">
                    <a:pos x="185" y="111"/>
                  </a:cxn>
                  <a:cxn ang="0">
                    <a:pos x="198" y="108"/>
                  </a:cxn>
                  <a:cxn ang="0">
                    <a:pos x="233" y="106"/>
                  </a:cxn>
                  <a:cxn ang="0">
                    <a:pos x="252" y="99"/>
                  </a:cxn>
                  <a:cxn ang="0">
                    <a:pos x="271" y="59"/>
                  </a:cxn>
                  <a:cxn ang="0">
                    <a:pos x="285" y="50"/>
                  </a:cxn>
                  <a:cxn ang="0">
                    <a:pos x="304" y="50"/>
                  </a:cxn>
                  <a:cxn ang="0">
                    <a:pos x="318" y="50"/>
                  </a:cxn>
                  <a:cxn ang="0">
                    <a:pos x="329" y="40"/>
                  </a:cxn>
                  <a:cxn ang="0">
                    <a:pos x="322" y="33"/>
                  </a:cxn>
                  <a:cxn ang="0">
                    <a:pos x="308" y="29"/>
                  </a:cxn>
                  <a:cxn ang="0">
                    <a:pos x="304" y="26"/>
                  </a:cxn>
                  <a:cxn ang="0">
                    <a:pos x="301" y="15"/>
                  </a:cxn>
                  <a:cxn ang="0">
                    <a:pos x="292" y="7"/>
                  </a:cxn>
                  <a:cxn ang="0">
                    <a:pos x="289" y="7"/>
                  </a:cxn>
                  <a:cxn ang="0">
                    <a:pos x="277" y="28"/>
                  </a:cxn>
                  <a:cxn ang="0">
                    <a:pos x="263" y="36"/>
                  </a:cxn>
                  <a:cxn ang="0">
                    <a:pos x="263" y="41"/>
                  </a:cxn>
                  <a:cxn ang="0">
                    <a:pos x="261" y="50"/>
                  </a:cxn>
                  <a:cxn ang="0">
                    <a:pos x="258" y="43"/>
                  </a:cxn>
                  <a:cxn ang="0">
                    <a:pos x="249" y="48"/>
                  </a:cxn>
                  <a:cxn ang="0">
                    <a:pos x="237" y="57"/>
                  </a:cxn>
                  <a:cxn ang="0">
                    <a:pos x="221" y="76"/>
                  </a:cxn>
                  <a:cxn ang="0">
                    <a:pos x="207" y="87"/>
                  </a:cxn>
                  <a:cxn ang="0">
                    <a:pos x="197" y="97"/>
                  </a:cxn>
                  <a:cxn ang="0">
                    <a:pos x="176" y="101"/>
                  </a:cxn>
                  <a:cxn ang="0">
                    <a:pos x="169" y="94"/>
                  </a:cxn>
                  <a:cxn ang="0">
                    <a:pos x="292" y="1"/>
                  </a:cxn>
                  <a:cxn ang="0">
                    <a:pos x="296" y="0"/>
                  </a:cxn>
                  <a:cxn ang="0">
                    <a:pos x="296" y="0"/>
                  </a:cxn>
                  <a:cxn ang="0">
                    <a:pos x="198" y="88"/>
                  </a:cxn>
                  <a:cxn ang="0">
                    <a:pos x="200" y="87"/>
                  </a:cxn>
                  <a:cxn ang="0">
                    <a:pos x="204" y="87"/>
                  </a:cxn>
                  <a:cxn ang="0">
                    <a:pos x="207" y="85"/>
                  </a:cxn>
                  <a:cxn ang="0">
                    <a:pos x="204" y="81"/>
                  </a:cxn>
                  <a:cxn ang="0">
                    <a:pos x="0" y="15"/>
                  </a:cxn>
                  <a:cxn ang="0">
                    <a:pos x="14" y="15"/>
                  </a:cxn>
                  <a:cxn ang="0">
                    <a:pos x="16" y="26"/>
                  </a:cxn>
                  <a:cxn ang="0">
                    <a:pos x="33" y="24"/>
                  </a:cxn>
                  <a:cxn ang="0">
                    <a:pos x="39" y="19"/>
                  </a:cxn>
                  <a:cxn ang="0">
                    <a:pos x="61" y="48"/>
                  </a:cxn>
                  <a:cxn ang="0">
                    <a:pos x="61" y="64"/>
                  </a:cxn>
                  <a:cxn ang="0">
                    <a:pos x="70" y="81"/>
                  </a:cxn>
                  <a:cxn ang="0">
                    <a:pos x="72" y="90"/>
                  </a:cxn>
                  <a:cxn ang="0">
                    <a:pos x="73" y="101"/>
                  </a:cxn>
                  <a:cxn ang="0">
                    <a:pos x="70" y="102"/>
                  </a:cxn>
                  <a:cxn ang="0">
                    <a:pos x="66" y="104"/>
                  </a:cxn>
                  <a:cxn ang="0">
                    <a:pos x="47" y="94"/>
                  </a:cxn>
                  <a:cxn ang="0">
                    <a:pos x="37" y="85"/>
                  </a:cxn>
                  <a:cxn ang="0">
                    <a:pos x="25" y="73"/>
                  </a:cxn>
                  <a:cxn ang="0">
                    <a:pos x="11" y="59"/>
                  </a:cxn>
                  <a:cxn ang="0">
                    <a:pos x="11" y="43"/>
                  </a:cxn>
                  <a:cxn ang="0">
                    <a:pos x="0" y="15"/>
                  </a:cxn>
                </a:cxnLst>
                <a:rect l="0" t="0" r="r" b="b"/>
                <a:pathLst>
                  <a:path w="332" h="111">
                    <a:moveTo>
                      <a:pt x="200" y="81"/>
                    </a:moveTo>
                    <a:lnTo>
                      <a:pt x="200" y="83"/>
                    </a:lnTo>
                    <a:lnTo>
                      <a:pt x="200" y="85"/>
                    </a:lnTo>
                    <a:lnTo>
                      <a:pt x="200" y="83"/>
                    </a:lnTo>
                    <a:lnTo>
                      <a:pt x="200" y="81"/>
                    </a:lnTo>
                    <a:lnTo>
                      <a:pt x="200" y="81"/>
                    </a:lnTo>
                    <a:lnTo>
                      <a:pt x="200" y="81"/>
                    </a:lnTo>
                    <a:lnTo>
                      <a:pt x="200" y="81"/>
                    </a:lnTo>
                    <a:lnTo>
                      <a:pt x="200" y="81"/>
                    </a:lnTo>
                    <a:close/>
                    <a:moveTo>
                      <a:pt x="0" y="29"/>
                    </a:moveTo>
                    <a:lnTo>
                      <a:pt x="0" y="34"/>
                    </a:lnTo>
                    <a:lnTo>
                      <a:pt x="4" y="36"/>
                    </a:lnTo>
                    <a:lnTo>
                      <a:pt x="4" y="36"/>
                    </a:lnTo>
                    <a:lnTo>
                      <a:pt x="4" y="33"/>
                    </a:lnTo>
                    <a:lnTo>
                      <a:pt x="2" y="31"/>
                    </a:lnTo>
                    <a:lnTo>
                      <a:pt x="0" y="29"/>
                    </a:lnTo>
                    <a:lnTo>
                      <a:pt x="0" y="29"/>
                    </a:lnTo>
                    <a:lnTo>
                      <a:pt x="0" y="29"/>
                    </a:lnTo>
                    <a:lnTo>
                      <a:pt x="0" y="29"/>
                    </a:lnTo>
                    <a:close/>
                    <a:moveTo>
                      <a:pt x="169" y="94"/>
                    </a:moveTo>
                    <a:lnTo>
                      <a:pt x="172" y="101"/>
                    </a:lnTo>
                    <a:lnTo>
                      <a:pt x="179" y="104"/>
                    </a:lnTo>
                    <a:lnTo>
                      <a:pt x="179" y="106"/>
                    </a:lnTo>
                    <a:lnTo>
                      <a:pt x="181" y="108"/>
                    </a:lnTo>
                    <a:lnTo>
                      <a:pt x="185" y="111"/>
                    </a:lnTo>
                    <a:lnTo>
                      <a:pt x="186" y="111"/>
                    </a:lnTo>
                    <a:lnTo>
                      <a:pt x="191" y="111"/>
                    </a:lnTo>
                    <a:lnTo>
                      <a:pt x="191" y="108"/>
                    </a:lnTo>
                    <a:lnTo>
                      <a:pt x="197" y="111"/>
                    </a:lnTo>
                    <a:lnTo>
                      <a:pt x="198" y="108"/>
                    </a:lnTo>
                    <a:lnTo>
                      <a:pt x="209" y="108"/>
                    </a:lnTo>
                    <a:lnTo>
                      <a:pt x="218" y="106"/>
                    </a:lnTo>
                    <a:lnTo>
                      <a:pt x="221" y="102"/>
                    </a:lnTo>
                    <a:lnTo>
                      <a:pt x="228" y="102"/>
                    </a:lnTo>
                    <a:lnTo>
                      <a:pt x="233" y="106"/>
                    </a:lnTo>
                    <a:lnTo>
                      <a:pt x="235" y="108"/>
                    </a:lnTo>
                    <a:lnTo>
                      <a:pt x="237" y="108"/>
                    </a:lnTo>
                    <a:lnTo>
                      <a:pt x="245" y="102"/>
                    </a:lnTo>
                    <a:lnTo>
                      <a:pt x="254" y="102"/>
                    </a:lnTo>
                    <a:lnTo>
                      <a:pt x="252" y="99"/>
                    </a:lnTo>
                    <a:lnTo>
                      <a:pt x="259" y="90"/>
                    </a:lnTo>
                    <a:lnTo>
                      <a:pt x="263" y="81"/>
                    </a:lnTo>
                    <a:lnTo>
                      <a:pt x="268" y="76"/>
                    </a:lnTo>
                    <a:lnTo>
                      <a:pt x="271" y="62"/>
                    </a:lnTo>
                    <a:lnTo>
                      <a:pt x="271" y="59"/>
                    </a:lnTo>
                    <a:lnTo>
                      <a:pt x="273" y="57"/>
                    </a:lnTo>
                    <a:lnTo>
                      <a:pt x="273" y="55"/>
                    </a:lnTo>
                    <a:lnTo>
                      <a:pt x="277" y="50"/>
                    </a:lnTo>
                    <a:lnTo>
                      <a:pt x="278" y="50"/>
                    </a:lnTo>
                    <a:lnTo>
                      <a:pt x="285" y="50"/>
                    </a:lnTo>
                    <a:lnTo>
                      <a:pt x="292" y="50"/>
                    </a:lnTo>
                    <a:lnTo>
                      <a:pt x="294" y="50"/>
                    </a:lnTo>
                    <a:lnTo>
                      <a:pt x="299" y="50"/>
                    </a:lnTo>
                    <a:lnTo>
                      <a:pt x="304" y="54"/>
                    </a:lnTo>
                    <a:lnTo>
                      <a:pt x="304" y="50"/>
                    </a:lnTo>
                    <a:lnTo>
                      <a:pt x="308" y="55"/>
                    </a:lnTo>
                    <a:lnTo>
                      <a:pt x="310" y="55"/>
                    </a:lnTo>
                    <a:lnTo>
                      <a:pt x="313" y="54"/>
                    </a:lnTo>
                    <a:lnTo>
                      <a:pt x="318" y="54"/>
                    </a:lnTo>
                    <a:lnTo>
                      <a:pt x="318" y="50"/>
                    </a:lnTo>
                    <a:lnTo>
                      <a:pt x="313" y="47"/>
                    </a:lnTo>
                    <a:lnTo>
                      <a:pt x="313" y="41"/>
                    </a:lnTo>
                    <a:lnTo>
                      <a:pt x="315" y="40"/>
                    </a:lnTo>
                    <a:lnTo>
                      <a:pt x="324" y="41"/>
                    </a:lnTo>
                    <a:lnTo>
                      <a:pt x="329" y="40"/>
                    </a:lnTo>
                    <a:lnTo>
                      <a:pt x="332" y="36"/>
                    </a:lnTo>
                    <a:lnTo>
                      <a:pt x="332" y="36"/>
                    </a:lnTo>
                    <a:lnTo>
                      <a:pt x="329" y="36"/>
                    </a:lnTo>
                    <a:lnTo>
                      <a:pt x="325" y="34"/>
                    </a:lnTo>
                    <a:lnTo>
                      <a:pt x="322" y="33"/>
                    </a:lnTo>
                    <a:lnTo>
                      <a:pt x="318" y="33"/>
                    </a:lnTo>
                    <a:lnTo>
                      <a:pt x="313" y="28"/>
                    </a:lnTo>
                    <a:lnTo>
                      <a:pt x="313" y="28"/>
                    </a:lnTo>
                    <a:lnTo>
                      <a:pt x="310" y="31"/>
                    </a:lnTo>
                    <a:lnTo>
                      <a:pt x="308" y="29"/>
                    </a:lnTo>
                    <a:lnTo>
                      <a:pt x="313" y="26"/>
                    </a:lnTo>
                    <a:lnTo>
                      <a:pt x="310" y="24"/>
                    </a:lnTo>
                    <a:lnTo>
                      <a:pt x="310" y="24"/>
                    </a:lnTo>
                    <a:lnTo>
                      <a:pt x="304" y="28"/>
                    </a:lnTo>
                    <a:lnTo>
                      <a:pt x="304" y="26"/>
                    </a:lnTo>
                    <a:lnTo>
                      <a:pt x="301" y="24"/>
                    </a:lnTo>
                    <a:lnTo>
                      <a:pt x="304" y="19"/>
                    </a:lnTo>
                    <a:lnTo>
                      <a:pt x="304" y="19"/>
                    </a:lnTo>
                    <a:lnTo>
                      <a:pt x="304" y="17"/>
                    </a:lnTo>
                    <a:lnTo>
                      <a:pt x="301" y="15"/>
                    </a:lnTo>
                    <a:lnTo>
                      <a:pt x="301" y="15"/>
                    </a:lnTo>
                    <a:lnTo>
                      <a:pt x="297" y="12"/>
                    </a:lnTo>
                    <a:lnTo>
                      <a:pt x="297" y="7"/>
                    </a:lnTo>
                    <a:lnTo>
                      <a:pt x="294" y="5"/>
                    </a:lnTo>
                    <a:lnTo>
                      <a:pt x="292" y="7"/>
                    </a:lnTo>
                    <a:lnTo>
                      <a:pt x="292" y="10"/>
                    </a:lnTo>
                    <a:lnTo>
                      <a:pt x="289" y="14"/>
                    </a:lnTo>
                    <a:lnTo>
                      <a:pt x="287" y="14"/>
                    </a:lnTo>
                    <a:lnTo>
                      <a:pt x="289" y="10"/>
                    </a:lnTo>
                    <a:lnTo>
                      <a:pt x="289" y="7"/>
                    </a:lnTo>
                    <a:lnTo>
                      <a:pt x="285" y="7"/>
                    </a:lnTo>
                    <a:lnTo>
                      <a:pt x="285" y="15"/>
                    </a:lnTo>
                    <a:lnTo>
                      <a:pt x="282" y="15"/>
                    </a:lnTo>
                    <a:lnTo>
                      <a:pt x="277" y="22"/>
                    </a:lnTo>
                    <a:lnTo>
                      <a:pt x="277" y="28"/>
                    </a:lnTo>
                    <a:lnTo>
                      <a:pt x="271" y="34"/>
                    </a:lnTo>
                    <a:lnTo>
                      <a:pt x="268" y="34"/>
                    </a:lnTo>
                    <a:lnTo>
                      <a:pt x="263" y="36"/>
                    </a:lnTo>
                    <a:lnTo>
                      <a:pt x="261" y="36"/>
                    </a:lnTo>
                    <a:lnTo>
                      <a:pt x="263" y="36"/>
                    </a:lnTo>
                    <a:lnTo>
                      <a:pt x="261" y="40"/>
                    </a:lnTo>
                    <a:lnTo>
                      <a:pt x="263" y="40"/>
                    </a:lnTo>
                    <a:lnTo>
                      <a:pt x="268" y="40"/>
                    </a:lnTo>
                    <a:lnTo>
                      <a:pt x="266" y="41"/>
                    </a:lnTo>
                    <a:lnTo>
                      <a:pt x="263" y="41"/>
                    </a:lnTo>
                    <a:lnTo>
                      <a:pt x="263" y="43"/>
                    </a:lnTo>
                    <a:lnTo>
                      <a:pt x="263" y="45"/>
                    </a:lnTo>
                    <a:lnTo>
                      <a:pt x="264" y="50"/>
                    </a:lnTo>
                    <a:lnTo>
                      <a:pt x="263" y="54"/>
                    </a:lnTo>
                    <a:lnTo>
                      <a:pt x="261" y="50"/>
                    </a:lnTo>
                    <a:lnTo>
                      <a:pt x="261" y="48"/>
                    </a:lnTo>
                    <a:lnTo>
                      <a:pt x="259" y="45"/>
                    </a:lnTo>
                    <a:lnTo>
                      <a:pt x="259" y="45"/>
                    </a:lnTo>
                    <a:lnTo>
                      <a:pt x="259" y="43"/>
                    </a:lnTo>
                    <a:lnTo>
                      <a:pt x="258" y="43"/>
                    </a:lnTo>
                    <a:lnTo>
                      <a:pt x="256" y="47"/>
                    </a:lnTo>
                    <a:lnTo>
                      <a:pt x="258" y="55"/>
                    </a:lnTo>
                    <a:lnTo>
                      <a:pt x="256" y="55"/>
                    </a:lnTo>
                    <a:lnTo>
                      <a:pt x="252" y="54"/>
                    </a:lnTo>
                    <a:lnTo>
                      <a:pt x="249" y="48"/>
                    </a:lnTo>
                    <a:lnTo>
                      <a:pt x="249" y="48"/>
                    </a:lnTo>
                    <a:lnTo>
                      <a:pt x="245" y="47"/>
                    </a:lnTo>
                    <a:lnTo>
                      <a:pt x="244" y="50"/>
                    </a:lnTo>
                    <a:lnTo>
                      <a:pt x="244" y="54"/>
                    </a:lnTo>
                    <a:lnTo>
                      <a:pt x="237" y="57"/>
                    </a:lnTo>
                    <a:lnTo>
                      <a:pt x="237" y="62"/>
                    </a:lnTo>
                    <a:lnTo>
                      <a:pt x="231" y="64"/>
                    </a:lnTo>
                    <a:lnTo>
                      <a:pt x="230" y="68"/>
                    </a:lnTo>
                    <a:lnTo>
                      <a:pt x="226" y="73"/>
                    </a:lnTo>
                    <a:lnTo>
                      <a:pt x="221" y="76"/>
                    </a:lnTo>
                    <a:lnTo>
                      <a:pt x="207" y="80"/>
                    </a:lnTo>
                    <a:lnTo>
                      <a:pt x="205" y="80"/>
                    </a:lnTo>
                    <a:lnTo>
                      <a:pt x="207" y="85"/>
                    </a:lnTo>
                    <a:lnTo>
                      <a:pt x="209" y="87"/>
                    </a:lnTo>
                    <a:lnTo>
                      <a:pt x="207" y="87"/>
                    </a:lnTo>
                    <a:lnTo>
                      <a:pt x="204" y="87"/>
                    </a:lnTo>
                    <a:lnTo>
                      <a:pt x="200" y="88"/>
                    </a:lnTo>
                    <a:lnTo>
                      <a:pt x="198" y="90"/>
                    </a:lnTo>
                    <a:lnTo>
                      <a:pt x="197" y="94"/>
                    </a:lnTo>
                    <a:lnTo>
                      <a:pt x="197" y="97"/>
                    </a:lnTo>
                    <a:lnTo>
                      <a:pt x="193" y="102"/>
                    </a:lnTo>
                    <a:lnTo>
                      <a:pt x="193" y="104"/>
                    </a:lnTo>
                    <a:lnTo>
                      <a:pt x="186" y="102"/>
                    </a:lnTo>
                    <a:lnTo>
                      <a:pt x="181" y="101"/>
                    </a:lnTo>
                    <a:lnTo>
                      <a:pt x="176" y="101"/>
                    </a:lnTo>
                    <a:lnTo>
                      <a:pt x="172" y="97"/>
                    </a:lnTo>
                    <a:lnTo>
                      <a:pt x="171" y="94"/>
                    </a:lnTo>
                    <a:lnTo>
                      <a:pt x="169" y="94"/>
                    </a:lnTo>
                    <a:lnTo>
                      <a:pt x="169" y="94"/>
                    </a:lnTo>
                    <a:lnTo>
                      <a:pt x="169" y="94"/>
                    </a:lnTo>
                    <a:lnTo>
                      <a:pt x="169" y="94"/>
                    </a:lnTo>
                    <a:close/>
                    <a:moveTo>
                      <a:pt x="292" y="0"/>
                    </a:moveTo>
                    <a:lnTo>
                      <a:pt x="287" y="1"/>
                    </a:lnTo>
                    <a:lnTo>
                      <a:pt x="289" y="1"/>
                    </a:lnTo>
                    <a:lnTo>
                      <a:pt x="292" y="1"/>
                    </a:lnTo>
                    <a:lnTo>
                      <a:pt x="292" y="0"/>
                    </a:lnTo>
                    <a:lnTo>
                      <a:pt x="292" y="0"/>
                    </a:lnTo>
                    <a:lnTo>
                      <a:pt x="292" y="0"/>
                    </a:lnTo>
                    <a:lnTo>
                      <a:pt x="292" y="0"/>
                    </a:lnTo>
                    <a:close/>
                    <a:moveTo>
                      <a:pt x="296" y="0"/>
                    </a:moveTo>
                    <a:lnTo>
                      <a:pt x="292" y="1"/>
                    </a:lnTo>
                    <a:lnTo>
                      <a:pt x="294" y="5"/>
                    </a:lnTo>
                    <a:lnTo>
                      <a:pt x="297" y="1"/>
                    </a:lnTo>
                    <a:lnTo>
                      <a:pt x="297" y="1"/>
                    </a:lnTo>
                    <a:lnTo>
                      <a:pt x="296" y="0"/>
                    </a:lnTo>
                    <a:lnTo>
                      <a:pt x="296" y="0"/>
                    </a:lnTo>
                    <a:lnTo>
                      <a:pt x="296" y="0"/>
                    </a:lnTo>
                    <a:lnTo>
                      <a:pt x="296" y="0"/>
                    </a:lnTo>
                    <a:close/>
                    <a:moveTo>
                      <a:pt x="200" y="87"/>
                    </a:moveTo>
                    <a:lnTo>
                      <a:pt x="198" y="88"/>
                    </a:lnTo>
                    <a:lnTo>
                      <a:pt x="200" y="85"/>
                    </a:lnTo>
                    <a:lnTo>
                      <a:pt x="200" y="87"/>
                    </a:lnTo>
                    <a:lnTo>
                      <a:pt x="200" y="87"/>
                    </a:lnTo>
                    <a:lnTo>
                      <a:pt x="200" y="87"/>
                    </a:lnTo>
                    <a:lnTo>
                      <a:pt x="200" y="87"/>
                    </a:lnTo>
                    <a:close/>
                    <a:moveTo>
                      <a:pt x="204" y="87"/>
                    </a:moveTo>
                    <a:lnTo>
                      <a:pt x="202" y="87"/>
                    </a:lnTo>
                    <a:lnTo>
                      <a:pt x="200" y="85"/>
                    </a:lnTo>
                    <a:lnTo>
                      <a:pt x="202" y="85"/>
                    </a:lnTo>
                    <a:lnTo>
                      <a:pt x="204" y="87"/>
                    </a:lnTo>
                    <a:lnTo>
                      <a:pt x="204" y="87"/>
                    </a:lnTo>
                    <a:lnTo>
                      <a:pt x="204" y="87"/>
                    </a:lnTo>
                    <a:lnTo>
                      <a:pt x="204" y="87"/>
                    </a:lnTo>
                    <a:close/>
                    <a:moveTo>
                      <a:pt x="205" y="80"/>
                    </a:moveTo>
                    <a:lnTo>
                      <a:pt x="207" y="85"/>
                    </a:lnTo>
                    <a:lnTo>
                      <a:pt x="204" y="87"/>
                    </a:lnTo>
                    <a:lnTo>
                      <a:pt x="202" y="83"/>
                    </a:lnTo>
                    <a:lnTo>
                      <a:pt x="202" y="81"/>
                    </a:lnTo>
                    <a:lnTo>
                      <a:pt x="202" y="81"/>
                    </a:lnTo>
                    <a:lnTo>
                      <a:pt x="204" y="81"/>
                    </a:lnTo>
                    <a:lnTo>
                      <a:pt x="205" y="80"/>
                    </a:lnTo>
                    <a:lnTo>
                      <a:pt x="205" y="80"/>
                    </a:lnTo>
                    <a:lnTo>
                      <a:pt x="205" y="80"/>
                    </a:lnTo>
                    <a:lnTo>
                      <a:pt x="205" y="80"/>
                    </a:lnTo>
                    <a:close/>
                    <a:moveTo>
                      <a:pt x="0" y="15"/>
                    </a:moveTo>
                    <a:lnTo>
                      <a:pt x="2" y="12"/>
                    </a:lnTo>
                    <a:lnTo>
                      <a:pt x="4" y="8"/>
                    </a:lnTo>
                    <a:lnTo>
                      <a:pt x="7" y="12"/>
                    </a:lnTo>
                    <a:lnTo>
                      <a:pt x="13" y="14"/>
                    </a:lnTo>
                    <a:lnTo>
                      <a:pt x="14" y="15"/>
                    </a:lnTo>
                    <a:lnTo>
                      <a:pt x="16" y="15"/>
                    </a:lnTo>
                    <a:lnTo>
                      <a:pt x="19" y="17"/>
                    </a:lnTo>
                    <a:lnTo>
                      <a:pt x="19" y="22"/>
                    </a:lnTo>
                    <a:lnTo>
                      <a:pt x="16" y="24"/>
                    </a:lnTo>
                    <a:lnTo>
                      <a:pt x="16" y="26"/>
                    </a:lnTo>
                    <a:lnTo>
                      <a:pt x="21" y="28"/>
                    </a:lnTo>
                    <a:lnTo>
                      <a:pt x="25" y="24"/>
                    </a:lnTo>
                    <a:lnTo>
                      <a:pt x="28" y="24"/>
                    </a:lnTo>
                    <a:lnTo>
                      <a:pt x="30" y="26"/>
                    </a:lnTo>
                    <a:lnTo>
                      <a:pt x="33" y="24"/>
                    </a:lnTo>
                    <a:lnTo>
                      <a:pt x="33" y="22"/>
                    </a:lnTo>
                    <a:lnTo>
                      <a:pt x="33" y="22"/>
                    </a:lnTo>
                    <a:lnTo>
                      <a:pt x="33" y="22"/>
                    </a:lnTo>
                    <a:lnTo>
                      <a:pt x="37" y="22"/>
                    </a:lnTo>
                    <a:lnTo>
                      <a:pt x="39" y="19"/>
                    </a:lnTo>
                    <a:lnTo>
                      <a:pt x="39" y="19"/>
                    </a:lnTo>
                    <a:lnTo>
                      <a:pt x="42" y="22"/>
                    </a:lnTo>
                    <a:lnTo>
                      <a:pt x="56" y="36"/>
                    </a:lnTo>
                    <a:lnTo>
                      <a:pt x="58" y="41"/>
                    </a:lnTo>
                    <a:lnTo>
                      <a:pt x="61" y="48"/>
                    </a:lnTo>
                    <a:lnTo>
                      <a:pt x="58" y="50"/>
                    </a:lnTo>
                    <a:lnTo>
                      <a:pt x="58" y="59"/>
                    </a:lnTo>
                    <a:lnTo>
                      <a:pt x="58" y="59"/>
                    </a:lnTo>
                    <a:lnTo>
                      <a:pt x="58" y="62"/>
                    </a:lnTo>
                    <a:lnTo>
                      <a:pt x="61" y="64"/>
                    </a:lnTo>
                    <a:lnTo>
                      <a:pt x="61" y="73"/>
                    </a:lnTo>
                    <a:lnTo>
                      <a:pt x="61" y="76"/>
                    </a:lnTo>
                    <a:lnTo>
                      <a:pt x="65" y="80"/>
                    </a:lnTo>
                    <a:lnTo>
                      <a:pt x="68" y="80"/>
                    </a:lnTo>
                    <a:lnTo>
                      <a:pt x="70" y="81"/>
                    </a:lnTo>
                    <a:lnTo>
                      <a:pt x="68" y="83"/>
                    </a:lnTo>
                    <a:lnTo>
                      <a:pt x="70" y="88"/>
                    </a:lnTo>
                    <a:lnTo>
                      <a:pt x="70" y="90"/>
                    </a:lnTo>
                    <a:lnTo>
                      <a:pt x="72" y="90"/>
                    </a:lnTo>
                    <a:lnTo>
                      <a:pt x="72" y="90"/>
                    </a:lnTo>
                    <a:lnTo>
                      <a:pt x="72" y="94"/>
                    </a:lnTo>
                    <a:lnTo>
                      <a:pt x="77" y="99"/>
                    </a:lnTo>
                    <a:lnTo>
                      <a:pt x="77" y="102"/>
                    </a:lnTo>
                    <a:lnTo>
                      <a:pt x="73" y="102"/>
                    </a:lnTo>
                    <a:lnTo>
                      <a:pt x="73" y="101"/>
                    </a:lnTo>
                    <a:lnTo>
                      <a:pt x="73" y="99"/>
                    </a:lnTo>
                    <a:lnTo>
                      <a:pt x="72" y="97"/>
                    </a:lnTo>
                    <a:lnTo>
                      <a:pt x="72" y="99"/>
                    </a:lnTo>
                    <a:lnTo>
                      <a:pt x="72" y="101"/>
                    </a:lnTo>
                    <a:lnTo>
                      <a:pt x="70" y="102"/>
                    </a:lnTo>
                    <a:lnTo>
                      <a:pt x="72" y="102"/>
                    </a:lnTo>
                    <a:lnTo>
                      <a:pt x="72" y="102"/>
                    </a:lnTo>
                    <a:lnTo>
                      <a:pt x="68" y="106"/>
                    </a:lnTo>
                    <a:lnTo>
                      <a:pt x="68" y="102"/>
                    </a:lnTo>
                    <a:lnTo>
                      <a:pt x="66" y="104"/>
                    </a:lnTo>
                    <a:lnTo>
                      <a:pt x="63" y="102"/>
                    </a:lnTo>
                    <a:lnTo>
                      <a:pt x="61" y="101"/>
                    </a:lnTo>
                    <a:lnTo>
                      <a:pt x="56" y="99"/>
                    </a:lnTo>
                    <a:lnTo>
                      <a:pt x="51" y="97"/>
                    </a:lnTo>
                    <a:lnTo>
                      <a:pt x="47" y="94"/>
                    </a:lnTo>
                    <a:lnTo>
                      <a:pt x="46" y="94"/>
                    </a:lnTo>
                    <a:lnTo>
                      <a:pt x="44" y="94"/>
                    </a:lnTo>
                    <a:lnTo>
                      <a:pt x="40" y="94"/>
                    </a:lnTo>
                    <a:lnTo>
                      <a:pt x="37" y="88"/>
                    </a:lnTo>
                    <a:lnTo>
                      <a:pt x="37" y="85"/>
                    </a:lnTo>
                    <a:lnTo>
                      <a:pt x="32" y="81"/>
                    </a:lnTo>
                    <a:lnTo>
                      <a:pt x="25" y="80"/>
                    </a:lnTo>
                    <a:lnTo>
                      <a:pt x="25" y="76"/>
                    </a:lnTo>
                    <a:lnTo>
                      <a:pt x="25" y="76"/>
                    </a:lnTo>
                    <a:lnTo>
                      <a:pt x="25" y="73"/>
                    </a:lnTo>
                    <a:lnTo>
                      <a:pt x="25" y="69"/>
                    </a:lnTo>
                    <a:lnTo>
                      <a:pt x="21" y="68"/>
                    </a:lnTo>
                    <a:lnTo>
                      <a:pt x="16" y="62"/>
                    </a:lnTo>
                    <a:lnTo>
                      <a:pt x="14" y="62"/>
                    </a:lnTo>
                    <a:lnTo>
                      <a:pt x="11" y="59"/>
                    </a:lnTo>
                    <a:lnTo>
                      <a:pt x="13" y="57"/>
                    </a:lnTo>
                    <a:lnTo>
                      <a:pt x="9" y="54"/>
                    </a:lnTo>
                    <a:lnTo>
                      <a:pt x="9" y="50"/>
                    </a:lnTo>
                    <a:lnTo>
                      <a:pt x="11" y="48"/>
                    </a:lnTo>
                    <a:lnTo>
                      <a:pt x="11" y="43"/>
                    </a:lnTo>
                    <a:lnTo>
                      <a:pt x="9" y="40"/>
                    </a:lnTo>
                    <a:lnTo>
                      <a:pt x="7" y="36"/>
                    </a:lnTo>
                    <a:lnTo>
                      <a:pt x="6" y="22"/>
                    </a:lnTo>
                    <a:lnTo>
                      <a:pt x="0" y="15"/>
                    </a:lnTo>
                    <a:lnTo>
                      <a:pt x="0" y="15"/>
                    </a:lnTo>
                    <a:lnTo>
                      <a:pt x="0" y="15"/>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33" name="Freeform 201">
                <a:extLst>
                  <a:ext uri="{FF2B5EF4-FFF2-40B4-BE49-F238E27FC236}">
                    <a16:creationId xmlns:a16="http://schemas.microsoft.com/office/drawing/2014/main" id="{D801AE7C-0234-6966-912A-860D9601E2DE}"/>
                  </a:ext>
                </a:extLst>
              </p:cNvPr>
              <p:cNvSpPr>
                <a:spLocks noEditPoints="1"/>
              </p:cNvSpPr>
              <p:nvPr/>
            </p:nvSpPr>
            <p:spPr bwMode="auto">
              <a:xfrm>
                <a:off x="7199312" y="3592510"/>
                <a:ext cx="223838" cy="433387"/>
              </a:xfrm>
              <a:custGeom>
                <a:avLst/>
                <a:gdLst/>
                <a:ahLst/>
                <a:cxnLst>
                  <a:cxn ang="0">
                    <a:pos x="9" y="13"/>
                  </a:cxn>
                  <a:cxn ang="0">
                    <a:pos x="17" y="11"/>
                  </a:cxn>
                  <a:cxn ang="0">
                    <a:pos x="31" y="9"/>
                  </a:cxn>
                  <a:cxn ang="0">
                    <a:pos x="50" y="0"/>
                  </a:cxn>
                  <a:cxn ang="0">
                    <a:pos x="69" y="7"/>
                  </a:cxn>
                  <a:cxn ang="0">
                    <a:pos x="73" y="20"/>
                  </a:cxn>
                  <a:cxn ang="0">
                    <a:pos x="92" y="32"/>
                  </a:cxn>
                  <a:cxn ang="0">
                    <a:pos x="102" y="33"/>
                  </a:cxn>
                  <a:cxn ang="0">
                    <a:pos x="87" y="39"/>
                  </a:cxn>
                  <a:cxn ang="0">
                    <a:pos x="82" y="46"/>
                  </a:cxn>
                  <a:cxn ang="0">
                    <a:pos x="75" y="49"/>
                  </a:cxn>
                  <a:cxn ang="0">
                    <a:pos x="75" y="59"/>
                  </a:cxn>
                  <a:cxn ang="0">
                    <a:pos x="68" y="65"/>
                  </a:cxn>
                  <a:cxn ang="0">
                    <a:pos x="64" y="82"/>
                  </a:cxn>
                  <a:cxn ang="0">
                    <a:pos x="71" y="93"/>
                  </a:cxn>
                  <a:cxn ang="0">
                    <a:pos x="82" y="106"/>
                  </a:cxn>
                  <a:cxn ang="0">
                    <a:pos x="111" y="129"/>
                  </a:cxn>
                  <a:cxn ang="0">
                    <a:pos x="123" y="146"/>
                  </a:cxn>
                  <a:cxn ang="0">
                    <a:pos x="130" y="166"/>
                  </a:cxn>
                  <a:cxn ang="0">
                    <a:pos x="136" y="181"/>
                  </a:cxn>
                  <a:cxn ang="0">
                    <a:pos x="141" y="197"/>
                  </a:cxn>
                  <a:cxn ang="0">
                    <a:pos x="137" y="200"/>
                  </a:cxn>
                  <a:cxn ang="0">
                    <a:pos x="136" y="211"/>
                  </a:cxn>
                  <a:cxn ang="0">
                    <a:pos x="129" y="225"/>
                  </a:cxn>
                  <a:cxn ang="0">
                    <a:pos x="115" y="235"/>
                  </a:cxn>
                  <a:cxn ang="0">
                    <a:pos x="96" y="239"/>
                  </a:cxn>
                  <a:cxn ang="0">
                    <a:pos x="96" y="240"/>
                  </a:cxn>
                  <a:cxn ang="0">
                    <a:pos x="92" y="249"/>
                  </a:cxn>
                  <a:cxn ang="0">
                    <a:pos x="87" y="251"/>
                  </a:cxn>
                  <a:cxn ang="0">
                    <a:pos x="85" y="256"/>
                  </a:cxn>
                  <a:cxn ang="0">
                    <a:pos x="75" y="266"/>
                  </a:cxn>
                  <a:cxn ang="0">
                    <a:pos x="64" y="270"/>
                  </a:cxn>
                  <a:cxn ang="0">
                    <a:pos x="64" y="261"/>
                  </a:cxn>
                  <a:cxn ang="0">
                    <a:pos x="73" y="244"/>
                  </a:cxn>
                  <a:cxn ang="0">
                    <a:pos x="59" y="244"/>
                  </a:cxn>
                  <a:cxn ang="0">
                    <a:pos x="68" y="228"/>
                  </a:cxn>
                  <a:cxn ang="0">
                    <a:pos x="90" y="232"/>
                  </a:cxn>
                  <a:cxn ang="0">
                    <a:pos x="85" y="214"/>
                  </a:cxn>
                  <a:cxn ang="0">
                    <a:pos x="106" y="204"/>
                  </a:cxn>
                  <a:cxn ang="0">
                    <a:pos x="104" y="174"/>
                  </a:cxn>
                  <a:cxn ang="0">
                    <a:pos x="101" y="159"/>
                  </a:cxn>
                  <a:cxn ang="0">
                    <a:pos x="102" y="139"/>
                  </a:cxn>
                  <a:cxn ang="0">
                    <a:pos x="92" y="131"/>
                  </a:cxn>
                  <a:cxn ang="0">
                    <a:pos x="85" y="122"/>
                  </a:cxn>
                  <a:cxn ang="0">
                    <a:pos x="69" y="105"/>
                  </a:cxn>
                  <a:cxn ang="0">
                    <a:pos x="43" y="87"/>
                  </a:cxn>
                  <a:cxn ang="0">
                    <a:pos x="36" y="72"/>
                  </a:cxn>
                  <a:cxn ang="0">
                    <a:pos x="54" y="59"/>
                  </a:cxn>
                  <a:cxn ang="0">
                    <a:pos x="40" y="47"/>
                  </a:cxn>
                  <a:cxn ang="0">
                    <a:pos x="12" y="35"/>
                  </a:cxn>
                  <a:cxn ang="0">
                    <a:pos x="0" y="18"/>
                  </a:cxn>
                  <a:cxn ang="0">
                    <a:pos x="49" y="246"/>
                  </a:cxn>
                  <a:cxn ang="0">
                    <a:pos x="47" y="240"/>
                  </a:cxn>
                </a:cxnLst>
                <a:rect l="0" t="0" r="r" b="b"/>
                <a:pathLst>
                  <a:path w="141" h="273">
                    <a:moveTo>
                      <a:pt x="0" y="18"/>
                    </a:moveTo>
                    <a:lnTo>
                      <a:pt x="0" y="18"/>
                    </a:lnTo>
                    <a:lnTo>
                      <a:pt x="0" y="18"/>
                    </a:lnTo>
                    <a:lnTo>
                      <a:pt x="3" y="14"/>
                    </a:lnTo>
                    <a:lnTo>
                      <a:pt x="5" y="14"/>
                    </a:lnTo>
                    <a:lnTo>
                      <a:pt x="9" y="13"/>
                    </a:lnTo>
                    <a:lnTo>
                      <a:pt x="12" y="13"/>
                    </a:lnTo>
                    <a:lnTo>
                      <a:pt x="12" y="14"/>
                    </a:lnTo>
                    <a:lnTo>
                      <a:pt x="12" y="16"/>
                    </a:lnTo>
                    <a:lnTo>
                      <a:pt x="14" y="16"/>
                    </a:lnTo>
                    <a:lnTo>
                      <a:pt x="14" y="13"/>
                    </a:lnTo>
                    <a:lnTo>
                      <a:pt x="17" y="11"/>
                    </a:lnTo>
                    <a:lnTo>
                      <a:pt x="21" y="14"/>
                    </a:lnTo>
                    <a:lnTo>
                      <a:pt x="23" y="13"/>
                    </a:lnTo>
                    <a:lnTo>
                      <a:pt x="24" y="13"/>
                    </a:lnTo>
                    <a:lnTo>
                      <a:pt x="26" y="14"/>
                    </a:lnTo>
                    <a:lnTo>
                      <a:pt x="30" y="13"/>
                    </a:lnTo>
                    <a:lnTo>
                      <a:pt x="31" y="9"/>
                    </a:lnTo>
                    <a:lnTo>
                      <a:pt x="35" y="9"/>
                    </a:lnTo>
                    <a:lnTo>
                      <a:pt x="36" y="11"/>
                    </a:lnTo>
                    <a:lnTo>
                      <a:pt x="43" y="9"/>
                    </a:lnTo>
                    <a:lnTo>
                      <a:pt x="42" y="2"/>
                    </a:lnTo>
                    <a:lnTo>
                      <a:pt x="47" y="0"/>
                    </a:lnTo>
                    <a:lnTo>
                      <a:pt x="50" y="0"/>
                    </a:lnTo>
                    <a:lnTo>
                      <a:pt x="54" y="0"/>
                    </a:lnTo>
                    <a:lnTo>
                      <a:pt x="57" y="2"/>
                    </a:lnTo>
                    <a:lnTo>
                      <a:pt x="57" y="4"/>
                    </a:lnTo>
                    <a:lnTo>
                      <a:pt x="59" y="4"/>
                    </a:lnTo>
                    <a:lnTo>
                      <a:pt x="63" y="7"/>
                    </a:lnTo>
                    <a:lnTo>
                      <a:pt x="69" y="7"/>
                    </a:lnTo>
                    <a:lnTo>
                      <a:pt x="71" y="9"/>
                    </a:lnTo>
                    <a:lnTo>
                      <a:pt x="76" y="7"/>
                    </a:lnTo>
                    <a:lnTo>
                      <a:pt x="78" y="9"/>
                    </a:lnTo>
                    <a:lnTo>
                      <a:pt x="78" y="13"/>
                    </a:lnTo>
                    <a:lnTo>
                      <a:pt x="76" y="13"/>
                    </a:lnTo>
                    <a:lnTo>
                      <a:pt x="73" y="20"/>
                    </a:lnTo>
                    <a:lnTo>
                      <a:pt x="76" y="20"/>
                    </a:lnTo>
                    <a:lnTo>
                      <a:pt x="76" y="23"/>
                    </a:lnTo>
                    <a:lnTo>
                      <a:pt x="85" y="25"/>
                    </a:lnTo>
                    <a:lnTo>
                      <a:pt x="85" y="28"/>
                    </a:lnTo>
                    <a:lnTo>
                      <a:pt x="87" y="32"/>
                    </a:lnTo>
                    <a:lnTo>
                      <a:pt x="92" y="32"/>
                    </a:lnTo>
                    <a:lnTo>
                      <a:pt x="96" y="32"/>
                    </a:lnTo>
                    <a:lnTo>
                      <a:pt x="96" y="32"/>
                    </a:lnTo>
                    <a:lnTo>
                      <a:pt x="99" y="32"/>
                    </a:lnTo>
                    <a:lnTo>
                      <a:pt x="101" y="32"/>
                    </a:lnTo>
                    <a:lnTo>
                      <a:pt x="101" y="32"/>
                    </a:lnTo>
                    <a:lnTo>
                      <a:pt x="102" y="33"/>
                    </a:lnTo>
                    <a:lnTo>
                      <a:pt x="101" y="35"/>
                    </a:lnTo>
                    <a:lnTo>
                      <a:pt x="99" y="37"/>
                    </a:lnTo>
                    <a:lnTo>
                      <a:pt x="99" y="37"/>
                    </a:lnTo>
                    <a:lnTo>
                      <a:pt x="96" y="39"/>
                    </a:lnTo>
                    <a:lnTo>
                      <a:pt x="92" y="39"/>
                    </a:lnTo>
                    <a:lnTo>
                      <a:pt x="87" y="39"/>
                    </a:lnTo>
                    <a:lnTo>
                      <a:pt x="87" y="40"/>
                    </a:lnTo>
                    <a:lnTo>
                      <a:pt x="87" y="42"/>
                    </a:lnTo>
                    <a:lnTo>
                      <a:pt x="87" y="42"/>
                    </a:lnTo>
                    <a:lnTo>
                      <a:pt x="87" y="46"/>
                    </a:lnTo>
                    <a:lnTo>
                      <a:pt x="85" y="46"/>
                    </a:lnTo>
                    <a:lnTo>
                      <a:pt x="82" y="46"/>
                    </a:lnTo>
                    <a:lnTo>
                      <a:pt x="80" y="47"/>
                    </a:lnTo>
                    <a:lnTo>
                      <a:pt x="80" y="47"/>
                    </a:lnTo>
                    <a:lnTo>
                      <a:pt x="78" y="46"/>
                    </a:lnTo>
                    <a:lnTo>
                      <a:pt x="76" y="46"/>
                    </a:lnTo>
                    <a:lnTo>
                      <a:pt x="76" y="47"/>
                    </a:lnTo>
                    <a:lnTo>
                      <a:pt x="75" y="49"/>
                    </a:lnTo>
                    <a:lnTo>
                      <a:pt x="76" y="51"/>
                    </a:lnTo>
                    <a:lnTo>
                      <a:pt x="76" y="54"/>
                    </a:lnTo>
                    <a:lnTo>
                      <a:pt x="76" y="54"/>
                    </a:lnTo>
                    <a:lnTo>
                      <a:pt x="75" y="56"/>
                    </a:lnTo>
                    <a:lnTo>
                      <a:pt x="76" y="58"/>
                    </a:lnTo>
                    <a:lnTo>
                      <a:pt x="75" y="59"/>
                    </a:lnTo>
                    <a:lnTo>
                      <a:pt x="75" y="59"/>
                    </a:lnTo>
                    <a:lnTo>
                      <a:pt x="71" y="65"/>
                    </a:lnTo>
                    <a:lnTo>
                      <a:pt x="69" y="65"/>
                    </a:lnTo>
                    <a:lnTo>
                      <a:pt x="68" y="63"/>
                    </a:lnTo>
                    <a:lnTo>
                      <a:pt x="68" y="65"/>
                    </a:lnTo>
                    <a:lnTo>
                      <a:pt x="68" y="65"/>
                    </a:lnTo>
                    <a:lnTo>
                      <a:pt x="68" y="68"/>
                    </a:lnTo>
                    <a:lnTo>
                      <a:pt x="64" y="70"/>
                    </a:lnTo>
                    <a:lnTo>
                      <a:pt x="64" y="73"/>
                    </a:lnTo>
                    <a:lnTo>
                      <a:pt x="68" y="73"/>
                    </a:lnTo>
                    <a:lnTo>
                      <a:pt x="68" y="73"/>
                    </a:lnTo>
                    <a:lnTo>
                      <a:pt x="64" y="82"/>
                    </a:lnTo>
                    <a:lnTo>
                      <a:pt x="64" y="82"/>
                    </a:lnTo>
                    <a:lnTo>
                      <a:pt x="68" y="86"/>
                    </a:lnTo>
                    <a:lnTo>
                      <a:pt x="68" y="87"/>
                    </a:lnTo>
                    <a:lnTo>
                      <a:pt x="64" y="89"/>
                    </a:lnTo>
                    <a:lnTo>
                      <a:pt x="68" y="89"/>
                    </a:lnTo>
                    <a:lnTo>
                      <a:pt x="71" y="93"/>
                    </a:lnTo>
                    <a:lnTo>
                      <a:pt x="76" y="96"/>
                    </a:lnTo>
                    <a:lnTo>
                      <a:pt x="78" y="96"/>
                    </a:lnTo>
                    <a:lnTo>
                      <a:pt x="80" y="101"/>
                    </a:lnTo>
                    <a:lnTo>
                      <a:pt x="80" y="101"/>
                    </a:lnTo>
                    <a:lnTo>
                      <a:pt x="80" y="105"/>
                    </a:lnTo>
                    <a:lnTo>
                      <a:pt x="82" y="106"/>
                    </a:lnTo>
                    <a:lnTo>
                      <a:pt x="82" y="110"/>
                    </a:lnTo>
                    <a:lnTo>
                      <a:pt x="87" y="115"/>
                    </a:lnTo>
                    <a:lnTo>
                      <a:pt x="92" y="117"/>
                    </a:lnTo>
                    <a:lnTo>
                      <a:pt x="92" y="119"/>
                    </a:lnTo>
                    <a:lnTo>
                      <a:pt x="102" y="124"/>
                    </a:lnTo>
                    <a:lnTo>
                      <a:pt x="111" y="129"/>
                    </a:lnTo>
                    <a:lnTo>
                      <a:pt x="113" y="133"/>
                    </a:lnTo>
                    <a:lnTo>
                      <a:pt x="118" y="138"/>
                    </a:lnTo>
                    <a:lnTo>
                      <a:pt x="123" y="143"/>
                    </a:lnTo>
                    <a:lnTo>
                      <a:pt x="123" y="146"/>
                    </a:lnTo>
                    <a:lnTo>
                      <a:pt x="123" y="146"/>
                    </a:lnTo>
                    <a:lnTo>
                      <a:pt x="123" y="146"/>
                    </a:lnTo>
                    <a:lnTo>
                      <a:pt x="127" y="152"/>
                    </a:lnTo>
                    <a:lnTo>
                      <a:pt x="127" y="155"/>
                    </a:lnTo>
                    <a:lnTo>
                      <a:pt x="129" y="155"/>
                    </a:lnTo>
                    <a:lnTo>
                      <a:pt x="127" y="155"/>
                    </a:lnTo>
                    <a:lnTo>
                      <a:pt x="130" y="160"/>
                    </a:lnTo>
                    <a:lnTo>
                      <a:pt x="130" y="166"/>
                    </a:lnTo>
                    <a:lnTo>
                      <a:pt x="132" y="167"/>
                    </a:lnTo>
                    <a:lnTo>
                      <a:pt x="134" y="173"/>
                    </a:lnTo>
                    <a:lnTo>
                      <a:pt x="136" y="174"/>
                    </a:lnTo>
                    <a:lnTo>
                      <a:pt x="136" y="178"/>
                    </a:lnTo>
                    <a:lnTo>
                      <a:pt x="136" y="178"/>
                    </a:lnTo>
                    <a:lnTo>
                      <a:pt x="136" y="181"/>
                    </a:lnTo>
                    <a:lnTo>
                      <a:pt x="136" y="183"/>
                    </a:lnTo>
                    <a:lnTo>
                      <a:pt x="136" y="186"/>
                    </a:lnTo>
                    <a:lnTo>
                      <a:pt x="137" y="188"/>
                    </a:lnTo>
                    <a:lnTo>
                      <a:pt x="137" y="190"/>
                    </a:lnTo>
                    <a:lnTo>
                      <a:pt x="139" y="192"/>
                    </a:lnTo>
                    <a:lnTo>
                      <a:pt x="141" y="197"/>
                    </a:lnTo>
                    <a:lnTo>
                      <a:pt x="141" y="199"/>
                    </a:lnTo>
                    <a:lnTo>
                      <a:pt x="139" y="199"/>
                    </a:lnTo>
                    <a:lnTo>
                      <a:pt x="139" y="197"/>
                    </a:lnTo>
                    <a:lnTo>
                      <a:pt x="139" y="197"/>
                    </a:lnTo>
                    <a:lnTo>
                      <a:pt x="137" y="197"/>
                    </a:lnTo>
                    <a:lnTo>
                      <a:pt x="137" y="200"/>
                    </a:lnTo>
                    <a:lnTo>
                      <a:pt x="139" y="200"/>
                    </a:lnTo>
                    <a:lnTo>
                      <a:pt x="139" y="204"/>
                    </a:lnTo>
                    <a:lnTo>
                      <a:pt x="137" y="206"/>
                    </a:lnTo>
                    <a:lnTo>
                      <a:pt x="137" y="206"/>
                    </a:lnTo>
                    <a:lnTo>
                      <a:pt x="134" y="209"/>
                    </a:lnTo>
                    <a:lnTo>
                      <a:pt x="136" y="211"/>
                    </a:lnTo>
                    <a:lnTo>
                      <a:pt x="136" y="214"/>
                    </a:lnTo>
                    <a:lnTo>
                      <a:pt x="136" y="216"/>
                    </a:lnTo>
                    <a:lnTo>
                      <a:pt x="134" y="218"/>
                    </a:lnTo>
                    <a:lnTo>
                      <a:pt x="132" y="219"/>
                    </a:lnTo>
                    <a:lnTo>
                      <a:pt x="130" y="223"/>
                    </a:lnTo>
                    <a:lnTo>
                      <a:pt x="129" y="225"/>
                    </a:lnTo>
                    <a:lnTo>
                      <a:pt x="127" y="228"/>
                    </a:lnTo>
                    <a:lnTo>
                      <a:pt x="123" y="228"/>
                    </a:lnTo>
                    <a:lnTo>
                      <a:pt x="118" y="232"/>
                    </a:lnTo>
                    <a:lnTo>
                      <a:pt x="118" y="233"/>
                    </a:lnTo>
                    <a:lnTo>
                      <a:pt x="116" y="233"/>
                    </a:lnTo>
                    <a:lnTo>
                      <a:pt x="115" y="235"/>
                    </a:lnTo>
                    <a:lnTo>
                      <a:pt x="106" y="240"/>
                    </a:lnTo>
                    <a:lnTo>
                      <a:pt x="102" y="240"/>
                    </a:lnTo>
                    <a:lnTo>
                      <a:pt x="101" y="240"/>
                    </a:lnTo>
                    <a:lnTo>
                      <a:pt x="99" y="240"/>
                    </a:lnTo>
                    <a:lnTo>
                      <a:pt x="96" y="240"/>
                    </a:lnTo>
                    <a:lnTo>
                      <a:pt x="96" y="239"/>
                    </a:lnTo>
                    <a:lnTo>
                      <a:pt x="96" y="235"/>
                    </a:lnTo>
                    <a:lnTo>
                      <a:pt x="96" y="239"/>
                    </a:lnTo>
                    <a:lnTo>
                      <a:pt x="96" y="239"/>
                    </a:lnTo>
                    <a:lnTo>
                      <a:pt x="92" y="239"/>
                    </a:lnTo>
                    <a:lnTo>
                      <a:pt x="96" y="240"/>
                    </a:lnTo>
                    <a:lnTo>
                      <a:pt x="96" y="240"/>
                    </a:lnTo>
                    <a:lnTo>
                      <a:pt x="92" y="242"/>
                    </a:lnTo>
                    <a:lnTo>
                      <a:pt x="92" y="240"/>
                    </a:lnTo>
                    <a:lnTo>
                      <a:pt x="96" y="244"/>
                    </a:lnTo>
                    <a:lnTo>
                      <a:pt x="96" y="246"/>
                    </a:lnTo>
                    <a:lnTo>
                      <a:pt x="96" y="247"/>
                    </a:lnTo>
                    <a:lnTo>
                      <a:pt x="92" y="249"/>
                    </a:lnTo>
                    <a:lnTo>
                      <a:pt x="90" y="246"/>
                    </a:lnTo>
                    <a:lnTo>
                      <a:pt x="92" y="251"/>
                    </a:lnTo>
                    <a:lnTo>
                      <a:pt x="92" y="251"/>
                    </a:lnTo>
                    <a:lnTo>
                      <a:pt x="92" y="254"/>
                    </a:lnTo>
                    <a:lnTo>
                      <a:pt x="90" y="251"/>
                    </a:lnTo>
                    <a:lnTo>
                      <a:pt x="87" y="251"/>
                    </a:lnTo>
                    <a:lnTo>
                      <a:pt x="87" y="251"/>
                    </a:lnTo>
                    <a:lnTo>
                      <a:pt x="87" y="254"/>
                    </a:lnTo>
                    <a:lnTo>
                      <a:pt x="87" y="254"/>
                    </a:lnTo>
                    <a:lnTo>
                      <a:pt x="87" y="256"/>
                    </a:lnTo>
                    <a:lnTo>
                      <a:pt x="87" y="256"/>
                    </a:lnTo>
                    <a:lnTo>
                      <a:pt x="85" y="256"/>
                    </a:lnTo>
                    <a:lnTo>
                      <a:pt x="83" y="256"/>
                    </a:lnTo>
                    <a:lnTo>
                      <a:pt x="80" y="259"/>
                    </a:lnTo>
                    <a:lnTo>
                      <a:pt x="78" y="261"/>
                    </a:lnTo>
                    <a:lnTo>
                      <a:pt x="76" y="261"/>
                    </a:lnTo>
                    <a:lnTo>
                      <a:pt x="76" y="263"/>
                    </a:lnTo>
                    <a:lnTo>
                      <a:pt x="75" y="266"/>
                    </a:lnTo>
                    <a:lnTo>
                      <a:pt x="73" y="268"/>
                    </a:lnTo>
                    <a:lnTo>
                      <a:pt x="71" y="268"/>
                    </a:lnTo>
                    <a:lnTo>
                      <a:pt x="73" y="270"/>
                    </a:lnTo>
                    <a:lnTo>
                      <a:pt x="64" y="273"/>
                    </a:lnTo>
                    <a:lnTo>
                      <a:pt x="63" y="272"/>
                    </a:lnTo>
                    <a:lnTo>
                      <a:pt x="64" y="270"/>
                    </a:lnTo>
                    <a:lnTo>
                      <a:pt x="68" y="270"/>
                    </a:lnTo>
                    <a:lnTo>
                      <a:pt x="68" y="266"/>
                    </a:lnTo>
                    <a:lnTo>
                      <a:pt x="68" y="268"/>
                    </a:lnTo>
                    <a:lnTo>
                      <a:pt x="64" y="266"/>
                    </a:lnTo>
                    <a:lnTo>
                      <a:pt x="64" y="261"/>
                    </a:lnTo>
                    <a:lnTo>
                      <a:pt x="64" y="261"/>
                    </a:lnTo>
                    <a:lnTo>
                      <a:pt x="64" y="259"/>
                    </a:lnTo>
                    <a:lnTo>
                      <a:pt x="64" y="259"/>
                    </a:lnTo>
                    <a:lnTo>
                      <a:pt x="64" y="254"/>
                    </a:lnTo>
                    <a:lnTo>
                      <a:pt x="68" y="249"/>
                    </a:lnTo>
                    <a:lnTo>
                      <a:pt x="71" y="246"/>
                    </a:lnTo>
                    <a:lnTo>
                      <a:pt x="73" y="244"/>
                    </a:lnTo>
                    <a:lnTo>
                      <a:pt x="69" y="244"/>
                    </a:lnTo>
                    <a:lnTo>
                      <a:pt x="68" y="244"/>
                    </a:lnTo>
                    <a:lnTo>
                      <a:pt x="64" y="246"/>
                    </a:lnTo>
                    <a:lnTo>
                      <a:pt x="64" y="244"/>
                    </a:lnTo>
                    <a:lnTo>
                      <a:pt x="63" y="244"/>
                    </a:lnTo>
                    <a:lnTo>
                      <a:pt x="59" y="244"/>
                    </a:lnTo>
                    <a:lnTo>
                      <a:pt x="59" y="242"/>
                    </a:lnTo>
                    <a:lnTo>
                      <a:pt x="59" y="240"/>
                    </a:lnTo>
                    <a:lnTo>
                      <a:pt x="57" y="239"/>
                    </a:lnTo>
                    <a:lnTo>
                      <a:pt x="59" y="235"/>
                    </a:lnTo>
                    <a:lnTo>
                      <a:pt x="64" y="233"/>
                    </a:lnTo>
                    <a:lnTo>
                      <a:pt x="68" y="228"/>
                    </a:lnTo>
                    <a:lnTo>
                      <a:pt x="69" y="228"/>
                    </a:lnTo>
                    <a:lnTo>
                      <a:pt x="71" y="232"/>
                    </a:lnTo>
                    <a:lnTo>
                      <a:pt x="80" y="228"/>
                    </a:lnTo>
                    <a:lnTo>
                      <a:pt x="83" y="232"/>
                    </a:lnTo>
                    <a:lnTo>
                      <a:pt x="85" y="233"/>
                    </a:lnTo>
                    <a:lnTo>
                      <a:pt x="90" y="232"/>
                    </a:lnTo>
                    <a:lnTo>
                      <a:pt x="87" y="228"/>
                    </a:lnTo>
                    <a:lnTo>
                      <a:pt x="87" y="228"/>
                    </a:lnTo>
                    <a:lnTo>
                      <a:pt x="85" y="225"/>
                    </a:lnTo>
                    <a:lnTo>
                      <a:pt x="82" y="223"/>
                    </a:lnTo>
                    <a:lnTo>
                      <a:pt x="82" y="216"/>
                    </a:lnTo>
                    <a:lnTo>
                      <a:pt x="85" y="214"/>
                    </a:lnTo>
                    <a:lnTo>
                      <a:pt x="92" y="214"/>
                    </a:lnTo>
                    <a:lnTo>
                      <a:pt x="92" y="211"/>
                    </a:lnTo>
                    <a:lnTo>
                      <a:pt x="99" y="209"/>
                    </a:lnTo>
                    <a:lnTo>
                      <a:pt x="101" y="206"/>
                    </a:lnTo>
                    <a:lnTo>
                      <a:pt x="102" y="206"/>
                    </a:lnTo>
                    <a:lnTo>
                      <a:pt x="106" y="204"/>
                    </a:lnTo>
                    <a:lnTo>
                      <a:pt x="108" y="199"/>
                    </a:lnTo>
                    <a:lnTo>
                      <a:pt x="108" y="195"/>
                    </a:lnTo>
                    <a:lnTo>
                      <a:pt x="108" y="190"/>
                    </a:lnTo>
                    <a:lnTo>
                      <a:pt x="108" y="186"/>
                    </a:lnTo>
                    <a:lnTo>
                      <a:pt x="108" y="181"/>
                    </a:lnTo>
                    <a:lnTo>
                      <a:pt x="104" y="174"/>
                    </a:lnTo>
                    <a:lnTo>
                      <a:pt x="101" y="173"/>
                    </a:lnTo>
                    <a:lnTo>
                      <a:pt x="99" y="167"/>
                    </a:lnTo>
                    <a:lnTo>
                      <a:pt x="99" y="167"/>
                    </a:lnTo>
                    <a:lnTo>
                      <a:pt x="102" y="166"/>
                    </a:lnTo>
                    <a:lnTo>
                      <a:pt x="102" y="160"/>
                    </a:lnTo>
                    <a:lnTo>
                      <a:pt x="101" y="159"/>
                    </a:lnTo>
                    <a:lnTo>
                      <a:pt x="101" y="155"/>
                    </a:lnTo>
                    <a:lnTo>
                      <a:pt x="106" y="150"/>
                    </a:lnTo>
                    <a:lnTo>
                      <a:pt x="106" y="146"/>
                    </a:lnTo>
                    <a:lnTo>
                      <a:pt x="102" y="146"/>
                    </a:lnTo>
                    <a:lnTo>
                      <a:pt x="101" y="143"/>
                    </a:lnTo>
                    <a:lnTo>
                      <a:pt x="102" y="139"/>
                    </a:lnTo>
                    <a:lnTo>
                      <a:pt x="104" y="136"/>
                    </a:lnTo>
                    <a:lnTo>
                      <a:pt x="104" y="136"/>
                    </a:lnTo>
                    <a:lnTo>
                      <a:pt x="101" y="136"/>
                    </a:lnTo>
                    <a:lnTo>
                      <a:pt x="99" y="136"/>
                    </a:lnTo>
                    <a:lnTo>
                      <a:pt x="96" y="131"/>
                    </a:lnTo>
                    <a:lnTo>
                      <a:pt x="92" y="131"/>
                    </a:lnTo>
                    <a:lnTo>
                      <a:pt x="92" y="129"/>
                    </a:lnTo>
                    <a:lnTo>
                      <a:pt x="92" y="127"/>
                    </a:lnTo>
                    <a:lnTo>
                      <a:pt x="90" y="127"/>
                    </a:lnTo>
                    <a:lnTo>
                      <a:pt x="87" y="127"/>
                    </a:lnTo>
                    <a:lnTo>
                      <a:pt x="87" y="124"/>
                    </a:lnTo>
                    <a:lnTo>
                      <a:pt x="85" y="122"/>
                    </a:lnTo>
                    <a:lnTo>
                      <a:pt x="83" y="119"/>
                    </a:lnTo>
                    <a:lnTo>
                      <a:pt x="80" y="119"/>
                    </a:lnTo>
                    <a:lnTo>
                      <a:pt x="76" y="117"/>
                    </a:lnTo>
                    <a:lnTo>
                      <a:pt x="75" y="113"/>
                    </a:lnTo>
                    <a:lnTo>
                      <a:pt x="69" y="106"/>
                    </a:lnTo>
                    <a:lnTo>
                      <a:pt x="69" y="105"/>
                    </a:lnTo>
                    <a:lnTo>
                      <a:pt x="68" y="101"/>
                    </a:lnTo>
                    <a:lnTo>
                      <a:pt x="63" y="96"/>
                    </a:lnTo>
                    <a:lnTo>
                      <a:pt x="57" y="93"/>
                    </a:lnTo>
                    <a:lnTo>
                      <a:pt x="54" y="91"/>
                    </a:lnTo>
                    <a:lnTo>
                      <a:pt x="49" y="89"/>
                    </a:lnTo>
                    <a:lnTo>
                      <a:pt x="43" y="87"/>
                    </a:lnTo>
                    <a:lnTo>
                      <a:pt x="42" y="84"/>
                    </a:lnTo>
                    <a:lnTo>
                      <a:pt x="40" y="84"/>
                    </a:lnTo>
                    <a:lnTo>
                      <a:pt x="36" y="82"/>
                    </a:lnTo>
                    <a:lnTo>
                      <a:pt x="40" y="79"/>
                    </a:lnTo>
                    <a:lnTo>
                      <a:pt x="36" y="73"/>
                    </a:lnTo>
                    <a:lnTo>
                      <a:pt x="36" y="72"/>
                    </a:lnTo>
                    <a:lnTo>
                      <a:pt x="40" y="72"/>
                    </a:lnTo>
                    <a:lnTo>
                      <a:pt x="43" y="70"/>
                    </a:lnTo>
                    <a:lnTo>
                      <a:pt x="47" y="70"/>
                    </a:lnTo>
                    <a:lnTo>
                      <a:pt x="49" y="68"/>
                    </a:lnTo>
                    <a:lnTo>
                      <a:pt x="50" y="61"/>
                    </a:lnTo>
                    <a:lnTo>
                      <a:pt x="54" y="59"/>
                    </a:lnTo>
                    <a:lnTo>
                      <a:pt x="54" y="58"/>
                    </a:lnTo>
                    <a:lnTo>
                      <a:pt x="49" y="56"/>
                    </a:lnTo>
                    <a:lnTo>
                      <a:pt x="49" y="54"/>
                    </a:lnTo>
                    <a:lnTo>
                      <a:pt x="49" y="51"/>
                    </a:lnTo>
                    <a:lnTo>
                      <a:pt x="43" y="51"/>
                    </a:lnTo>
                    <a:lnTo>
                      <a:pt x="40" y="47"/>
                    </a:lnTo>
                    <a:lnTo>
                      <a:pt x="36" y="47"/>
                    </a:lnTo>
                    <a:lnTo>
                      <a:pt x="33" y="49"/>
                    </a:lnTo>
                    <a:lnTo>
                      <a:pt x="30" y="47"/>
                    </a:lnTo>
                    <a:lnTo>
                      <a:pt x="21" y="47"/>
                    </a:lnTo>
                    <a:lnTo>
                      <a:pt x="17" y="42"/>
                    </a:lnTo>
                    <a:lnTo>
                      <a:pt x="12" y="35"/>
                    </a:lnTo>
                    <a:lnTo>
                      <a:pt x="12" y="33"/>
                    </a:lnTo>
                    <a:lnTo>
                      <a:pt x="12" y="28"/>
                    </a:lnTo>
                    <a:lnTo>
                      <a:pt x="9" y="26"/>
                    </a:lnTo>
                    <a:lnTo>
                      <a:pt x="5" y="23"/>
                    </a:lnTo>
                    <a:lnTo>
                      <a:pt x="0" y="20"/>
                    </a:lnTo>
                    <a:lnTo>
                      <a:pt x="0" y="18"/>
                    </a:lnTo>
                    <a:lnTo>
                      <a:pt x="0" y="18"/>
                    </a:lnTo>
                    <a:lnTo>
                      <a:pt x="0" y="18"/>
                    </a:lnTo>
                    <a:lnTo>
                      <a:pt x="0" y="18"/>
                    </a:lnTo>
                    <a:close/>
                    <a:moveTo>
                      <a:pt x="47" y="240"/>
                    </a:moveTo>
                    <a:lnTo>
                      <a:pt x="49" y="242"/>
                    </a:lnTo>
                    <a:lnTo>
                      <a:pt x="49" y="246"/>
                    </a:lnTo>
                    <a:lnTo>
                      <a:pt x="49" y="247"/>
                    </a:lnTo>
                    <a:lnTo>
                      <a:pt x="52" y="247"/>
                    </a:lnTo>
                    <a:lnTo>
                      <a:pt x="52" y="242"/>
                    </a:lnTo>
                    <a:lnTo>
                      <a:pt x="50" y="240"/>
                    </a:lnTo>
                    <a:lnTo>
                      <a:pt x="50" y="239"/>
                    </a:lnTo>
                    <a:lnTo>
                      <a:pt x="47" y="240"/>
                    </a:lnTo>
                    <a:lnTo>
                      <a:pt x="47" y="240"/>
                    </a:lnTo>
                    <a:lnTo>
                      <a:pt x="47" y="240"/>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34" name="Freeform 202">
                <a:extLst>
                  <a:ext uri="{FF2B5EF4-FFF2-40B4-BE49-F238E27FC236}">
                    <a16:creationId xmlns:a16="http://schemas.microsoft.com/office/drawing/2014/main" id="{4CE66B39-4DBE-B89B-B106-1DEC43688497}"/>
                  </a:ext>
                </a:extLst>
              </p:cNvPr>
              <p:cNvSpPr>
                <a:spLocks noEditPoints="1"/>
              </p:cNvSpPr>
              <p:nvPr/>
            </p:nvSpPr>
            <p:spPr bwMode="auto">
              <a:xfrm>
                <a:off x="7477125" y="4562472"/>
                <a:ext cx="1095375" cy="1174749"/>
              </a:xfrm>
              <a:custGeom>
                <a:avLst/>
                <a:gdLst/>
                <a:ahLst/>
                <a:cxnLst>
                  <a:cxn ang="0">
                    <a:pos x="687" y="311"/>
                  </a:cxn>
                  <a:cxn ang="0">
                    <a:pos x="652" y="236"/>
                  </a:cxn>
                  <a:cxn ang="0">
                    <a:pos x="529" y="8"/>
                  </a:cxn>
                  <a:cxn ang="0">
                    <a:pos x="478" y="121"/>
                  </a:cxn>
                  <a:cxn ang="0">
                    <a:pos x="424" y="66"/>
                  </a:cxn>
                  <a:cxn ang="0">
                    <a:pos x="428" y="69"/>
                  </a:cxn>
                  <a:cxn ang="0">
                    <a:pos x="428" y="26"/>
                  </a:cxn>
                  <a:cxn ang="0">
                    <a:pos x="419" y="31"/>
                  </a:cxn>
                  <a:cxn ang="0">
                    <a:pos x="365" y="22"/>
                  </a:cxn>
                  <a:cxn ang="0">
                    <a:pos x="327" y="19"/>
                  </a:cxn>
                  <a:cxn ang="0">
                    <a:pos x="327" y="22"/>
                  </a:cxn>
                  <a:cxn ang="0">
                    <a:pos x="232" y="80"/>
                  </a:cxn>
                  <a:cxn ang="0">
                    <a:pos x="0" y="287"/>
                  </a:cxn>
                  <a:cxn ang="0">
                    <a:pos x="376" y="530"/>
                  </a:cxn>
                  <a:cxn ang="0">
                    <a:pos x="490" y="600"/>
                  </a:cxn>
                  <a:cxn ang="0">
                    <a:pos x="470" y="654"/>
                  </a:cxn>
                  <a:cxn ang="0">
                    <a:pos x="459" y="627"/>
                  </a:cxn>
                  <a:cxn ang="0">
                    <a:pos x="522" y="650"/>
                  </a:cxn>
                  <a:cxn ang="0">
                    <a:pos x="504" y="714"/>
                  </a:cxn>
                  <a:cxn ang="0">
                    <a:pos x="459" y="725"/>
                  </a:cxn>
                  <a:cxn ang="0">
                    <a:pos x="463" y="657"/>
                  </a:cxn>
                  <a:cxn ang="0">
                    <a:pos x="517" y="667"/>
                  </a:cxn>
                  <a:cxn ang="0">
                    <a:pos x="503" y="723"/>
                  </a:cxn>
                  <a:cxn ang="0">
                    <a:pos x="471" y="735"/>
                  </a:cxn>
                  <a:cxn ang="0">
                    <a:pos x="42" y="488"/>
                  </a:cxn>
                  <a:cxn ang="0">
                    <a:pos x="100" y="466"/>
                  </a:cxn>
                  <a:cxn ang="0">
                    <a:pos x="162" y="448"/>
                  </a:cxn>
                  <a:cxn ang="0">
                    <a:pos x="282" y="424"/>
                  </a:cxn>
                  <a:cxn ang="0">
                    <a:pos x="332" y="454"/>
                  </a:cxn>
                  <a:cxn ang="0">
                    <a:pos x="358" y="492"/>
                  </a:cxn>
                  <a:cxn ang="0">
                    <a:pos x="388" y="476"/>
                  </a:cxn>
                  <a:cxn ang="0">
                    <a:pos x="397" y="511"/>
                  </a:cxn>
                  <a:cxn ang="0">
                    <a:pos x="405" y="558"/>
                  </a:cxn>
                  <a:cxn ang="0">
                    <a:pos x="466" y="603"/>
                  </a:cxn>
                  <a:cxn ang="0">
                    <a:pos x="496" y="610"/>
                  </a:cxn>
                  <a:cxn ang="0">
                    <a:pos x="529" y="593"/>
                  </a:cxn>
                  <a:cxn ang="0">
                    <a:pos x="609" y="511"/>
                  </a:cxn>
                  <a:cxn ang="0">
                    <a:pos x="654" y="443"/>
                  </a:cxn>
                  <a:cxn ang="0">
                    <a:pos x="680" y="339"/>
                  </a:cxn>
                  <a:cxn ang="0">
                    <a:pos x="659" y="269"/>
                  </a:cxn>
                  <a:cxn ang="0">
                    <a:pos x="636" y="238"/>
                  </a:cxn>
                  <a:cxn ang="0">
                    <a:pos x="612" y="184"/>
                  </a:cxn>
                  <a:cxn ang="0">
                    <a:pos x="583" y="130"/>
                  </a:cxn>
                  <a:cxn ang="0">
                    <a:pos x="555" y="80"/>
                  </a:cxn>
                  <a:cxn ang="0">
                    <a:pos x="536" y="14"/>
                  </a:cxn>
                  <a:cxn ang="0">
                    <a:pos x="517" y="76"/>
                  </a:cxn>
                  <a:cxn ang="0">
                    <a:pos x="468" y="127"/>
                  </a:cxn>
                  <a:cxn ang="0">
                    <a:pos x="414" y="80"/>
                  </a:cxn>
                  <a:cxn ang="0">
                    <a:pos x="440" y="38"/>
                  </a:cxn>
                  <a:cxn ang="0">
                    <a:pos x="409" y="40"/>
                  </a:cxn>
                  <a:cxn ang="0">
                    <a:pos x="364" y="22"/>
                  </a:cxn>
                  <a:cxn ang="0">
                    <a:pos x="336" y="38"/>
                  </a:cxn>
                  <a:cxn ang="0">
                    <a:pos x="308" y="71"/>
                  </a:cxn>
                  <a:cxn ang="0">
                    <a:pos x="301" y="90"/>
                  </a:cxn>
                  <a:cxn ang="0">
                    <a:pos x="273" y="74"/>
                  </a:cxn>
                  <a:cxn ang="0">
                    <a:pos x="240" y="80"/>
                  </a:cxn>
                  <a:cxn ang="0">
                    <a:pos x="219" y="104"/>
                  </a:cxn>
                  <a:cxn ang="0">
                    <a:pos x="206" y="125"/>
                  </a:cxn>
                  <a:cxn ang="0">
                    <a:pos x="178" y="144"/>
                  </a:cxn>
                  <a:cxn ang="0">
                    <a:pos x="96" y="193"/>
                  </a:cxn>
                  <a:cxn ang="0">
                    <a:pos x="32" y="212"/>
                  </a:cxn>
                  <a:cxn ang="0">
                    <a:pos x="13" y="294"/>
                  </a:cxn>
                  <a:cxn ang="0">
                    <a:pos x="23" y="401"/>
                  </a:cxn>
                </a:cxnLst>
                <a:rect l="0" t="0" r="r" b="b"/>
                <a:pathLst>
                  <a:path w="690" h="740">
                    <a:moveTo>
                      <a:pt x="683" y="353"/>
                    </a:moveTo>
                    <a:lnTo>
                      <a:pt x="685" y="347"/>
                    </a:lnTo>
                    <a:lnTo>
                      <a:pt x="685" y="351"/>
                    </a:lnTo>
                    <a:lnTo>
                      <a:pt x="683" y="353"/>
                    </a:lnTo>
                    <a:lnTo>
                      <a:pt x="683" y="353"/>
                    </a:lnTo>
                    <a:lnTo>
                      <a:pt x="683" y="353"/>
                    </a:lnTo>
                    <a:lnTo>
                      <a:pt x="683" y="353"/>
                    </a:lnTo>
                    <a:close/>
                    <a:moveTo>
                      <a:pt x="685" y="311"/>
                    </a:moveTo>
                    <a:lnTo>
                      <a:pt x="683" y="306"/>
                    </a:lnTo>
                    <a:lnTo>
                      <a:pt x="685" y="301"/>
                    </a:lnTo>
                    <a:lnTo>
                      <a:pt x="685" y="299"/>
                    </a:lnTo>
                    <a:lnTo>
                      <a:pt x="687" y="294"/>
                    </a:lnTo>
                    <a:lnTo>
                      <a:pt x="690" y="292"/>
                    </a:lnTo>
                    <a:lnTo>
                      <a:pt x="687" y="290"/>
                    </a:lnTo>
                    <a:lnTo>
                      <a:pt x="690" y="287"/>
                    </a:lnTo>
                    <a:lnTo>
                      <a:pt x="690" y="287"/>
                    </a:lnTo>
                    <a:lnTo>
                      <a:pt x="690" y="292"/>
                    </a:lnTo>
                    <a:lnTo>
                      <a:pt x="690" y="297"/>
                    </a:lnTo>
                    <a:lnTo>
                      <a:pt x="687" y="301"/>
                    </a:lnTo>
                    <a:lnTo>
                      <a:pt x="687" y="307"/>
                    </a:lnTo>
                    <a:lnTo>
                      <a:pt x="687" y="311"/>
                    </a:lnTo>
                    <a:lnTo>
                      <a:pt x="685" y="311"/>
                    </a:lnTo>
                    <a:lnTo>
                      <a:pt x="685" y="311"/>
                    </a:lnTo>
                    <a:lnTo>
                      <a:pt x="685" y="311"/>
                    </a:lnTo>
                    <a:lnTo>
                      <a:pt x="685" y="311"/>
                    </a:lnTo>
                    <a:close/>
                    <a:moveTo>
                      <a:pt x="657" y="261"/>
                    </a:moveTo>
                    <a:lnTo>
                      <a:pt x="659" y="264"/>
                    </a:lnTo>
                    <a:lnTo>
                      <a:pt x="662" y="267"/>
                    </a:lnTo>
                    <a:lnTo>
                      <a:pt x="662" y="264"/>
                    </a:lnTo>
                    <a:lnTo>
                      <a:pt x="659" y="262"/>
                    </a:lnTo>
                    <a:lnTo>
                      <a:pt x="659" y="261"/>
                    </a:lnTo>
                    <a:lnTo>
                      <a:pt x="659" y="261"/>
                    </a:lnTo>
                    <a:lnTo>
                      <a:pt x="657" y="259"/>
                    </a:lnTo>
                    <a:lnTo>
                      <a:pt x="657" y="261"/>
                    </a:lnTo>
                    <a:lnTo>
                      <a:pt x="657" y="261"/>
                    </a:lnTo>
                    <a:lnTo>
                      <a:pt x="657" y="261"/>
                    </a:lnTo>
                    <a:lnTo>
                      <a:pt x="657" y="261"/>
                    </a:lnTo>
                    <a:close/>
                    <a:moveTo>
                      <a:pt x="652" y="236"/>
                    </a:moveTo>
                    <a:lnTo>
                      <a:pt x="652" y="234"/>
                    </a:lnTo>
                    <a:lnTo>
                      <a:pt x="650" y="234"/>
                    </a:lnTo>
                    <a:lnTo>
                      <a:pt x="652" y="236"/>
                    </a:lnTo>
                    <a:lnTo>
                      <a:pt x="652" y="236"/>
                    </a:lnTo>
                    <a:lnTo>
                      <a:pt x="652" y="236"/>
                    </a:lnTo>
                    <a:lnTo>
                      <a:pt x="652" y="236"/>
                    </a:lnTo>
                    <a:close/>
                    <a:moveTo>
                      <a:pt x="586" y="161"/>
                    </a:moveTo>
                    <a:lnTo>
                      <a:pt x="590" y="158"/>
                    </a:lnTo>
                    <a:lnTo>
                      <a:pt x="586" y="156"/>
                    </a:lnTo>
                    <a:lnTo>
                      <a:pt x="590" y="156"/>
                    </a:lnTo>
                    <a:lnTo>
                      <a:pt x="590" y="153"/>
                    </a:lnTo>
                    <a:lnTo>
                      <a:pt x="590" y="160"/>
                    </a:lnTo>
                    <a:lnTo>
                      <a:pt x="590" y="163"/>
                    </a:lnTo>
                    <a:lnTo>
                      <a:pt x="586" y="161"/>
                    </a:lnTo>
                    <a:lnTo>
                      <a:pt x="586" y="161"/>
                    </a:lnTo>
                    <a:lnTo>
                      <a:pt x="586" y="161"/>
                    </a:lnTo>
                    <a:lnTo>
                      <a:pt x="586" y="161"/>
                    </a:lnTo>
                    <a:close/>
                    <a:moveTo>
                      <a:pt x="532" y="0"/>
                    </a:moveTo>
                    <a:lnTo>
                      <a:pt x="532" y="3"/>
                    </a:lnTo>
                    <a:lnTo>
                      <a:pt x="532" y="0"/>
                    </a:lnTo>
                    <a:lnTo>
                      <a:pt x="532" y="0"/>
                    </a:lnTo>
                    <a:lnTo>
                      <a:pt x="532" y="0"/>
                    </a:lnTo>
                    <a:lnTo>
                      <a:pt x="532" y="0"/>
                    </a:lnTo>
                    <a:lnTo>
                      <a:pt x="532" y="0"/>
                    </a:lnTo>
                    <a:close/>
                    <a:moveTo>
                      <a:pt x="529" y="8"/>
                    </a:moveTo>
                    <a:lnTo>
                      <a:pt x="529" y="12"/>
                    </a:lnTo>
                    <a:lnTo>
                      <a:pt x="530" y="12"/>
                    </a:lnTo>
                    <a:lnTo>
                      <a:pt x="532" y="10"/>
                    </a:lnTo>
                    <a:lnTo>
                      <a:pt x="532" y="8"/>
                    </a:lnTo>
                    <a:lnTo>
                      <a:pt x="529" y="8"/>
                    </a:lnTo>
                    <a:lnTo>
                      <a:pt x="529" y="8"/>
                    </a:lnTo>
                    <a:lnTo>
                      <a:pt x="529" y="8"/>
                    </a:lnTo>
                    <a:lnTo>
                      <a:pt x="529" y="8"/>
                    </a:lnTo>
                    <a:close/>
                    <a:moveTo>
                      <a:pt x="475" y="130"/>
                    </a:moveTo>
                    <a:lnTo>
                      <a:pt x="475" y="134"/>
                    </a:lnTo>
                    <a:lnTo>
                      <a:pt x="477" y="130"/>
                    </a:lnTo>
                    <a:lnTo>
                      <a:pt x="477" y="130"/>
                    </a:lnTo>
                    <a:lnTo>
                      <a:pt x="475" y="130"/>
                    </a:lnTo>
                    <a:lnTo>
                      <a:pt x="475" y="130"/>
                    </a:lnTo>
                    <a:lnTo>
                      <a:pt x="475" y="130"/>
                    </a:lnTo>
                    <a:lnTo>
                      <a:pt x="475" y="130"/>
                    </a:lnTo>
                    <a:close/>
                    <a:moveTo>
                      <a:pt x="470" y="121"/>
                    </a:moveTo>
                    <a:lnTo>
                      <a:pt x="471" y="125"/>
                    </a:lnTo>
                    <a:lnTo>
                      <a:pt x="473" y="125"/>
                    </a:lnTo>
                    <a:lnTo>
                      <a:pt x="477" y="121"/>
                    </a:lnTo>
                    <a:lnTo>
                      <a:pt x="478" y="121"/>
                    </a:lnTo>
                    <a:lnTo>
                      <a:pt x="478" y="120"/>
                    </a:lnTo>
                    <a:lnTo>
                      <a:pt x="475" y="120"/>
                    </a:lnTo>
                    <a:lnTo>
                      <a:pt x="471" y="121"/>
                    </a:lnTo>
                    <a:lnTo>
                      <a:pt x="471" y="121"/>
                    </a:lnTo>
                    <a:lnTo>
                      <a:pt x="470" y="121"/>
                    </a:lnTo>
                    <a:lnTo>
                      <a:pt x="470" y="121"/>
                    </a:lnTo>
                    <a:lnTo>
                      <a:pt x="470" y="121"/>
                    </a:lnTo>
                    <a:lnTo>
                      <a:pt x="470" y="121"/>
                    </a:lnTo>
                    <a:close/>
                    <a:moveTo>
                      <a:pt x="437" y="106"/>
                    </a:moveTo>
                    <a:lnTo>
                      <a:pt x="433" y="104"/>
                    </a:lnTo>
                    <a:lnTo>
                      <a:pt x="437" y="102"/>
                    </a:lnTo>
                    <a:lnTo>
                      <a:pt x="437" y="104"/>
                    </a:lnTo>
                    <a:lnTo>
                      <a:pt x="437" y="106"/>
                    </a:lnTo>
                    <a:lnTo>
                      <a:pt x="437" y="106"/>
                    </a:lnTo>
                    <a:lnTo>
                      <a:pt x="437" y="106"/>
                    </a:lnTo>
                    <a:lnTo>
                      <a:pt x="437" y="106"/>
                    </a:lnTo>
                    <a:close/>
                    <a:moveTo>
                      <a:pt x="424" y="71"/>
                    </a:moveTo>
                    <a:lnTo>
                      <a:pt x="424" y="69"/>
                    </a:lnTo>
                    <a:lnTo>
                      <a:pt x="423" y="69"/>
                    </a:lnTo>
                    <a:lnTo>
                      <a:pt x="423" y="68"/>
                    </a:lnTo>
                    <a:lnTo>
                      <a:pt x="424" y="66"/>
                    </a:lnTo>
                    <a:lnTo>
                      <a:pt x="426" y="69"/>
                    </a:lnTo>
                    <a:lnTo>
                      <a:pt x="424" y="71"/>
                    </a:lnTo>
                    <a:lnTo>
                      <a:pt x="424" y="71"/>
                    </a:lnTo>
                    <a:lnTo>
                      <a:pt x="424" y="71"/>
                    </a:lnTo>
                    <a:lnTo>
                      <a:pt x="424" y="71"/>
                    </a:lnTo>
                    <a:close/>
                    <a:moveTo>
                      <a:pt x="428" y="74"/>
                    </a:moveTo>
                    <a:lnTo>
                      <a:pt x="428" y="76"/>
                    </a:lnTo>
                    <a:lnTo>
                      <a:pt x="428" y="76"/>
                    </a:lnTo>
                    <a:lnTo>
                      <a:pt x="431" y="76"/>
                    </a:lnTo>
                    <a:lnTo>
                      <a:pt x="437" y="76"/>
                    </a:lnTo>
                    <a:lnTo>
                      <a:pt x="437" y="74"/>
                    </a:lnTo>
                    <a:lnTo>
                      <a:pt x="437" y="73"/>
                    </a:lnTo>
                    <a:lnTo>
                      <a:pt x="433" y="73"/>
                    </a:lnTo>
                    <a:lnTo>
                      <a:pt x="431" y="73"/>
                    </a:lnTo>
                    <a:lnTo>
                      <a:pt x="437" y="69"/>
                    </a:lnTo>
                    <a:lnTo>
                      <a:pt x="437" y="69"/>
                    </a:lnTo>
                    <a:lnTo>
                      <a:pt x="431" y="69"/>
                    </a:lnTo>
                    <a:lnTo>
                      <a:pt x="431" y="68"/>
                    </a:lnTo>
                    <a:lnTo>
                      <a:pt x="431" y="68"/>
                    </a:lnTo>
                    <a:lnTo>
                      <a:pt x="428" y="69"/>
                    </a:lnTo>
                    <a:lnTo>
                      <a:pt x="428" y="69"/>
                    </a:lnTo>
                    <a:lnTo>
                      <a:pt x="428" y="71"/>
                    </a:lnTo>
                    <a:lnTo>
                      <a:pt x="428" y="71"/>
                    </a:lnTo>
                    <a:lnTo>
                      <a:pt x="428" y="74"/>
                    </a:lnTo>
                    <a:lnTo>
                      <a:pt x="428" y="74"/>
                    </a:lnTo>
                    <a:lnTo>
                      <a:pt x="428" y="74"/>
                    </a:lnTo>
                    <a:lnTo>
                      <a:pt x="428" y="74"/>
                    </a:lnTo>
                    <a:close/>
                    <a:moveTo>
                      <a:pt x="431" y="22"/>
                    </a:moveTo>
                    <a:lnTo>
                      <a:pt x="431" y="24"/>
                    </a:lnTo>
                    <a:lnTo>
                      <a:pt x="433" y="21"/>
                    </a:lnTo>
                    <a:lnTo>
                      <a:pt x="437" y="19"/>
                    </a:lnTo>
                    <a:lnTo>
                      <a:pt x="437" y="17"/>
                    </a:lnTo>
                    <a:lnTo>
                      <a:pt x="431" y="21"/>
                    </a:lnTo>
                    <a:lnTo>
                      <a:pt x="431" y="22"/>
                    </a:lnTo>
                    <a:lnTo>
                      <a:pt x="431" y="22"/>
                    </a:lnTo>
                    <a:lnTo>
                      <a:pt x="431" y="22"/>
                    </a:lnTo>
                    <a:lnTo>
                      <a:pt x="431" y="22"/>
                    </a:lnTo>
                    <a:close/>
                    <a:moveTo>
                      <a:pt x="428" y="26"/>
                    </a:moveTo>
                    <a:lnTo>
                      <a:pt x="428" y="26"/>
                    </a:lnTo>
                    <a:lnTo>
                      <a:pt x="428" y="24"/>
                    </a:lnTo>
                    <a:lnTo>
                      <a:pt x="428" y="26"/>
                    </a:lnTo>
                    <a:lnTo>
                      <a:pt x="428" y="26"/>
                    </a:lnTo>
                    <a:lnTo>
                      <a:pt x="428" y="26"/>
                    </a:lnTo>
                    <a:lnTo>
                      <a:pt x="428" y="26"/>
                    </a:lnTo>
                    <a:close/>
                    <a:moveTo>
                      <a:pt x="424" y="26"/>
                    </a:moveTo>
                    <a:lnTo>
                      <a:pt x="426" y="29"/>
                    </a:lnTo>
                    <a:lnTo>
                      <a:pt x="426" y="26"/>
                    </a:lnTo>
                    <a:lnTo>
                      <a:pt x="424" y="26"/>
                    </a:lnTo>
                    <a:lnTo>
                      <a:pt x="424" y="26"/>
                    </a:lnTo>
                    <a:lnTo>
                      <a:pt x="424" y="26"/>
                    </a:lnTo>
                    <a:lnTo>
                      <a:pt x="424" y="26"/>
                    </a:lnTo>
                    <a:close/>
                    <a:moveTo>
                      <a:pt x="417" y="29"/>
                    </a:moveTo>
                    <a:lnTo>
                      <a:pt x="421" y="29"/>
                    </a:lnTo>
                    <a:lnTo>
                      <a:pt x="421" y="29"/>
                    </a:lnTo>
                    <a:lnTo>
                      <a:pt x="417" y="29"/>
                    </a:lnTo>
                    <a:lnTo>
                      <a:pt x="417" y="29"/>
                    </a:lnTo>
                    <a:lnTo>
                      <a:pt x="417" y="29"/>
                    </a:lnTo>
                    <a:lnTo>
                      <a:pt x="417" y="29"/>
                    </a:lnTo>
                    <a:close/>
                    <a:moveTo>
                      <a:pt x="414" y="34"/>
                    </a:moveTo>
                    <a:lnTo>
                      <a:pt x="414" y="34"/>
                    </a:lnTo>
                    <a:lnTo>
                      <a:pt x="417" y="29"/>
                    </a:lnTo>
                    <a:lnTo>
                      <a:pt x="419" y="29"/>
                    </a:lnTo>
                    <a:lnTo>
                      <a:pt x="419" y="31"/>
                    </a:lnTo>
                    <a:lnTo>
                      <a:pt x="416" y="34"/>
                    </a:lnTo>
                    <a:lnTo>
                      <a:pt x="414" y="34"/>
                    </a:lnTo>
                    <a:lnTo>
                      <a:pt x="414" y="34"/>
                    </a:lnTo>
                    <a:lnTo>
                      <a:pt x="414" y="34"/>
                    </a:lnTo>
                    <a:lnTo>
                      <a:pt x="414" y="34"/>
                    </a:lnTo>
                    <a:close/>
                    <a:moveTo>
                      <a:pt x="409" y="36"/>
                    </a:moveTo>
                    <a:lnTo>
                      <a:pt x="409" y="36"/>
                    </a:lnTo>
                    <a:lnTo>
                      <a:pt x="412" y="34"/>
                    </a:lnTo>
                    <a:lnTo>
                      <a:pt x="412" y="34"/>
                    </a:lnTo>
                    <a:lnTo>
                      <a:pt x="409" y="36"/>
                    </a:lnTo>
                    <a:lnTo>
                      <a:pt x="409" y="36"/>
                    </a:lnTo>
                    <a:lnTo>
                      <a:pt x="409" y="36"/>
                    </a:lnTo>
                    <a:lnTo>
                      <a:pt x="409" y="36"/>
                    </a:lnTo>
                    <a:close/>
                    <a:moveTo>
                      <a:pt x="365" y="22"/>
                    </a:moveTo>
                    <a:lnTo>
                      <a:pt x="364" y="19"/>
                    </a:lnTo>
                    <a:lnTo>
                      <a:pt x="364" y="17"/>
                    </a:lnTo>
                    <a:lnTo>
                      <a:pt x="367" y="15"/>
                    </a:lnTo>
                    <a:lnTo>
                      <a:pt x="365" y="19"/>
                    </a:lnTo>
                    <a:lnTo>
                      <a:pt x="365" y="22"/>
                    </a:lnTo>
                    <a:lnTo>
                      <a:pt x="365" y="22"/>
                    </a:lnTo>
                    <a:lnTo>
                      <a:pt x="365" y="22"/>
                    </a:lnTo>
                    <a:lnTo>
                      <a:pt x="365" y="22"/>
                    </a:lnTo>
                    <a:close/>
                    <a:moveTo>
                      <a:pt x="327" y="21"/>
                    </a:moveTo>
                    <a:lnTo>
                      <a:pt x="327" y="24"/>
                    </a:lnTo>
                    <a:lnTo>
                      <a:pt x="332" y="26"/>
                    </a:lnTo>
                    <a:lnTo>
                      <a:pt x="332" y="29"/>
                    </a:lnTo>
                    <a:lnTo>
                      <a:pt x="338" y="34"/>
                    </a:lnTo>
                    <a:lnTo>
                      <a:pt x="345" y="26"/>
                    </a:lnTo>
                    <a:lnTo>
                      <a:pt x="345" y="26"/>
                    </a:lnTo>
                    <a:lnTo>
                      <a:pt x="346" y="26"/>
                    </a:lnTo>
                    <a:lnTo>
                      <a:pt x="348" y="24"/>
                    </a:lnTo>
                    <a:lnTo>
                      <a:pt x="346" y="22"/>
                    </a:lnTo>
                    <a:lnTo>
                      <a:pt x="345" y="21"/>
                    </a:lnTo>
                    <a:lnTo>
                      <a:pt x="343" y="21"/>
                    </a:lnTo>
                    <a:lnTo>
                      <a:pt x="341" y="22"/>
                    </a:lnTo>
                    <a:lnTo>
                      <a:pt x="336" y="22"/>
                    </a:lnTo>
                    <a:lnTo>
                      <a:pt x="336" y="24"/>
                    </a:lnTo>
                    <a:lnTo>
                      <a:pt x="332" y="24"/>
                    </a:lnTo>
                    <a:lnTo>
                      <a:pt x="332" y="22"/>
                    </a:lnTo>
                    <a:lnTo>
                      <a:pt x="331" y="22"/>
                    </a:lnTo>
                    <a:lnTo>
                      <a:pt x="327" y="19"/>
                    </a:lnTo>
                    <a:lnTo>
                      <a:pt x="327" y="19"/>
                    </a:lnTo>
                    <a:lnTo>
                      <a:pt x="327" y="21"/>
                    </a:lnTo>
                    <a:lnTo>
                      <a:pt x="327" y="21"/>
                    </a:lnTo>
                    <a:lnTo>
                      <a:pt x="327" y="21"/>
                    </a:lnTo>
                    <a:lnTo>
                      <a:pt x="327" y="21"/>
                    </a:lnTo>
                    <a:close/>
                    <a:moveTo>
                      <a:pt x="327" y="22"/>
                    </a:moveTo>
                    <a:lnTo>
                      <a:pt x="327" y="26"/>
                    </a:lnTo>
                    <a:lnTo>
                      <a:pt x="332" y="29"/>
                    </a:lnTo>
                    <a:lnTo>
                      <a:pt x="332" y="29"/>
                    </a:lnTo>
                    <a:lnTo>
                      <a:pt x="327" y="29"/>
                    </a:lnTo>
                    <a:lnTo>
                      <a:pt x="327" y="29"/>
                    </a:lnTo>
                    <a:lnTo>
                      <a:pt x="322" y="26"/>
                    </a:lnTo>
                    <a:lnTo>
                      <a:pt x="322" y="26"/>
                    </a:lnTo>
                    <a:lnTo>
                      <a:pt x="324" y="26"/>
                    </a:lnTo>
                    <a:lnTo>
                      <a:pt x="324" y="26"/>
                    </a:lnTo>
                    <a:lnTo>
                      <a:pt x="324" y="26"/>
                    </a:lnTo>
                    <a:lnTo>
                      <a:pt x="324" y="26"/>
                    </a:lnTo>
                    <a:lnTo>
                      <a:pt x="324" y="24"/>
                    </a:lnTo>
                    <a:lnTo>
                      <a:pt x="324" y="22"/>
                    </a:lnTo>
                    <a:lnTo>
                      <a:pt x="327" y="22"/>
                    </a:lnTo>
                    <a:lnTo>
                      <a:pt x="327" y="22"/>
                    </a:lnTo>
                    <a:lnTo>
                      <a:pt x="327" y="22"/>
                    </a:lnTo>
                    <a:lnTo>
                      <a:pt x="327" y="22"/>
                    </a:lnTo>
                    <a:close/>
                    <a:moveTo>
                      <a:pt x="218" y="95"/>
                    </a:moveTo>
                    <a:lnTo>
                      <a:pt x="219" y="97"/>
                    </a:lnTo>
                    <a:lnTo>
                      <a:pt x="223" y="95"/>
                    </a:lnTo>
                    <a:lnTo>
                      <a:pt x="219" y="92"/>
                    </a:lnTo>
                    <a:lnTo>
                      <a:pt x="219" y="92"/>
                    </a:lnTo>
                    <a:lnTo>
                      <a:pt x="218" y="95"/>
                    </a:lnTo>
                    <a:lnTo>
                      <a:pt x="218" y="95"/>
                    </a:lnTo>
                    <a:lnTo>
                      <a:pt x="218" y="95"/>
                    </a:lnTo>
                    <a:lnTo>
                      <a:pt x="218" y="95"/>
                    </a:lnTo>
                    <a:close/>
                    <a:moveTo>
                      <a:pt x="219" y="106"/>
                    </a:moveTo>
                    <a:lnTo>
                      <a:pt x="218" y="102"/>
                    </a:lnTo>
                    <a:lnTo>
                      <a:pt x="216" y="99"/>
                    </a:lnTo>
                    <a:lnTo>
                      <a:pt x="216" y="104"/>
                    </a:lnTo>
                    <a:lnTo>
                      <a:pt x="219" y="106"/>
                    </a:lnTo>
                    <a:lnTo>
                      <a:pt x="219" y="106"/>
                    </a:lnTo>
                    <a:lnTo>
                      <a:pt x="219" y="106"/>
                    </a:lnTo>
                    <a:lnTo>
                      <a:pt x="219" y="106"/>
                    </a:lnTo>
                    <a:close/>
                    <a:moveTo>
                      <a:pt x="232" y="80"/>
                    </a:moveTo>
                    <a:lnTo>
                      <a:pt x="232" y="80"/>
                    </a:lnTo>
                    <a:lnTo>
                      <a:pt x="232" y="80"/>
                    </a:lnTo>
                    <a:lnTo>
                      <a:pt x="233" y="80"/>
                    </a:lnTo>
                    <a:lnTo>
                      <a:pt x="232" y="80"/>
                    </a:lnTo>
                    <a:lnTo>
                      <a:pt x="232" y="80"/>
                    </a:lnTo>
                    <a:lnTo>
                      <a:pt x="232" y="80"/>
                    </a:lnTo>
                    <a:lnTo>
                      <a:pt x="232" y="80"/>
                    </a:lnTo>
                    <a:close/>
                    <a:moveTo>
                      <a:pt x="51" y="198"/>
                    </a:moveTo>
                    <a:lnTo>
                      <a:pt x="51" y="196"/>
                    </a:lnTo>
                    <a:lnTo>
                      <a:pt x="54" y="193"/>
                    </a:lnTo>
                    <a:lnTo>
                      <a:pt x="54" y="196"/>
                    </a:lnTo>
                    <a:lnTo>
                      <a:pt x="51" y="198"/>
                    </a:lnTo>
                    <a:lnTo>
                      <a:pt x="51" y="198"/>
                    </a:lnTo>
                    <a:lnTo>
                      <a:pt x="51" y="198"/>
                    </a:lnTo>
                    <a:lnTo>
                      <a:pt x="51" y="198"/>
                    </a:lnTo>
                    <a:close/>
                    <a:moveTo>
                      <a:pt x="0" y="287"/>
                    </a:moveTo>
                    <a:lnTo>
                      <a:pt x="2" y="278"/>
                    </a:lnTo>
                    <a:lnTo>
                      <a:pt x="2" y="283"/>
                    </a:lnTo>
                    <a:lnTo>
                      <a:pt x="2" y="283"/>
                    </a:lnTo>
                    <a:lnTo>
                      <a:pt x="0" y="287"/>
                    </a:lnTo>
                    <a:lnTo>
                      <a:pt x="0" y="287"/>
                    </a:lnTo>
                    <a:lnTo>
                      <a:pt x="0" y="287"/>
                    </a:lnTo>
                    <a:lnTo>
                      <a:pt x="0" y="287"/>
                    </a:lnTo>
                    <a:close/>
                    <a:moveTo>
                      <a:pt x="0" y="299"/>
                    </a:moveTo>
                    <a:lnTo>
                      <a:pt x="0" y="294"/>
                    </a:lnTo>
                    <a:lnTo>
                      <a:pt x="0" y="288"/>
                    </a:lnTo>
                    <a:lnTo>
                      <a:pt x="2" y="294"/>
                    </a:lnTo>
                    <a:lnTo>
                      <a:pt x="0" y="299"/>
                    </a:lnTo>
                    <a:lnTo>
                      <a:pt x="0" y="299"/>
                    </a:lnTo>
                    <a:lnTo>
                      <a:pt x="0" y="299"/>
                    </a:lnTo>
                    <a:lnTo>
                      <a:pt x="0" y="299"/>
                    </a:lnTo>
                    <a:close/>
                    <a:moveTo>
                      <a:pt x="378" y="520"/>
                    </a:moveTo>
                    <a:lnTo>
                      <a:pt x="378" y="523"/>
                    </a:lnTo>
                    <a:lnTo>
                      <a:pt x="378" y="523"/>
                    </a:lnTo>
                    <a:lnTo>
                      <a:pt x="381" y="523"/>
                    </a:lnTo>
                    <a:lnTo>
                      <a:pt x="381" y="525"/>
                    </a:lnTo>
                    <a:lnTo>
                      <a:pt x="383" y="525"/>
                    </a:lnTo>
                    <a:lnTo>
                      <a:pt x="386" y="525"/>
                    </a:lnTo>
                    <a:lnTo>
                      <a:pt x="386" y="525"/>
                    </a:lnTo>
                    <a:lnTo>
                      <a:pt x="386" y="528"/>
                    </a:lnTo>
                    <a:lnTo>
                      <a:pt x="378" y="527"/>
                    </a:lnTo>
                    <a:lnTo>
                      <a:pt x="378" y="528"/>
                    </a:lnTo>
                    <a:lnTo>
                      <a:pt x="376" y="528"/>
                    </a:lnTo>
                    <a:lnTo>
                      <a:pt x="376" y="530"/>
                    </a:lnTo>
                    <a:lnTo>
                      <a:pt x="374" y="530"/>
                    </a:lnTo>
                    <a:lnTo>
                      <a:pt x="372" y="528"/>
                    </a:lnTo>
                    <a:lnTo>
                      <a:pt x="371" y="528"/>
                    </a:lnTo>
                    <a:lnTo>
                      <a:pt x="367" y="528"/>
                    </a:lnTo>
                    <a:lnTo>
                      <a:pt x="365" y="528"/>
                    </a:lnTo>
                    <a:lnTo>
                      <a:pt x="362" y="528"/>
                    </a:lnTo>
                    <a:lnTo>
                      <a:pt x="358" y="527"/>
                    </a:lnTo>
                    <a:lnTo>
                      <a:pt x="358" y="525"/>
                    </a:lnTo>
                    <a:lnTo>
                      <a:pt x="364" y="523"/>
                    </a:lnTo>
                    <a:lnTo>
                      <a:pt x="374" y="520"/>
                    </a:lnTo>
                    <a:lnTo>
                      <a:pt x="376" y="520"/>
                    </a:lnTo>
                    <a:lnTo>
                      <a:pt x="378" y="520"/>
                    </a:lnTo>
                    <a:lnTo>
                      <a:pt x="378" y="520"/>
                    </a:lnTo>
                    <a:lnTo>
                      <a:pt x="378" y="520"/>
                    </a:lnTo>
                    <a:lnTo>
                      <a:pt x="378" y="520"/>
                    </a:lnTo>
                    <a:close/>
                    <a:moveTo>
                      <a:pt x="490" y="600"/>
                    </a:moveTo>
                    <a:lnTo>
                      <a:pt x="490" y="600"/>
                    </a:lnTo>
                    <a:lnTo>
                      <a:pt x="492" y="601"/>
                    </a:lnTo>
                    <a:lnTo>
                      <a:pt x="492" y="601"/>
                    </a:lnTo>
                    <a:lnTo>
                      <a:pt x="490" y="600"/>
                    </a:lnTo>
                    <a:lnTo>
                      <a:pt x="490" y="600"/>
                    </a:lnTo>
                    <a:lnTo>
                      <a:pt x="490" y="600"/>
                    </a:lnTo>
                    <a:lnTo>
                      <a:pt x="490" y="600"/>
                    </a:lnTo>
                    <a:close/>
                    <a:moveTo>
                      <a:pt x="508" y="610"/>
                    </a:moveTo>
                    <a:lnTo>
                      <a:pt x="510" y="614"/>
                    </a:lnTo>
                    <a:lnTo>
                      <a:pt x="510" y="610"/>
                    </a:lnTo>
                    <a:lnTo>
                      <a:pt x="508" y="610"/>
                    </a:lnTo>
                    <a:lnTo>
                      <a:pt x="508" y="610"/>
                    </a:lnTo>
                    <a:lnTo>
                      <a:pt x="508" y="610"/>
                    </a:lnTo>
                    <a:lnTo>
                      <a:pt x="508" y="610"/>
                    </a:lnTo>
                    <a:close/>
                    <a:moveTo>
                      <a:pt x="466" y="657"/>
                    </a:moveTo>
                    <a:lnTo>
                      <a:pt x="466" y="660"/>
                    </a:lnTo>
                    <a:lnTo>
                      <a:pt x="470" y="660"/>
                    </a:lnTo>
                    <a:lnTo>
                      <a:pt x="471" y="659"/>
                    </a:lnTo>
                    <a:lnTo>
                      <a:pt x="468" y="657"/>
                    </a:lnTo>
                    <a:lnTo>
                      <a:pt x="466" y="657"/>
                    </a:lnTo>
                    <a:lnTo>
                      <a:pt x="466" y="657"/>
                    </a:lnTo>
                    <a:lnTo>
                      <a:pt x="466" y="657"/>
                    </a:lnTo>
                    <a:lnTo>
                      <a:pt x="466" y="657"/>
                    </a:lnTo>
                    <a:close/>
                    <a:moveTo>
                      <a:pt x="468" y="650"/>
                    </a:moveTo>
                    <a:lnTo>
                      <a:pt x="468" y="654"/>
                    </a:lnTo>
                    <a:lnTo>
                      <a:pt x="470" y="654"/>
                    </a:lnTo>
                    <a:lnTo>
                      <a:pt x="470" y="650"/>
                    </a:lnTo>
                    <a:lnTo>
                      <a:pt x="468" y="650"/>
                    </a:lnTo>
                    <a:lnTo>
                      <a:pt x="468" y="650"/>
                    </a:lnTo>
                    <a:lnTo>
                      <a:pt x="468" y="650"/>
                    </a:lnTo>
                    <a:lnTo>
                      <a:pt x="468" y="650"/>
                    </a:lnTo>
                    <a:close/>
                    <a:moveTo>
                      <a:pt x="464" y="655"/>
                    </a:moveTo>
                    <a:lnTo>
                      <a:pt x="463" y="654"/>
                    </a:lnTo>
                    <a:lnTo>
                      <a:pt x="463" y="650"/>
                    </a:lnTo>
                    <a:lnTo>
                      <a:pt x="466" y="648"/>
                    </a:lnTo>
                    <a:lnTo>
                      <a:pt x="466" y="652"/>
                    </a:lnTo>
                    <a:lnTo>
                      <a:pt x="464" y="655"/>
                    </a:lnTo>
                    <a:lnTo>
                      <a:pt x="464" y="655"/>
                    </a:lnTo>
                    <a:lnTo>
                      <a:pt x="464" y="655"/>
                    </a:lnTo>
                    <a:lnTo>
                      <a:pt x="464" y="655"/>
                    </a:lnTo>
                    <a:close/>
                    <a:moveTo>
                      <a:pt x="454" y="641"/>
                    </a:moveTo>
                    <a:lnTo>
                      <a:pt x="456" y="641"/>
                    </a:lnTo>
                    <a:lnTo>
                      <a:pt x="454" y="638"/>
                    </a:lnTo>
                    <a:lnTo>
                      <a:pt x="456" y="634"/>
                    </a:lnTo>
                    <a:lnTo>
                      <a:pt x="456" y="631"/>
                    </a:lnTo>
                    <a:lnTo>
                      <a:pt x="459" y="629"/>
                    </a:lnTo>
                    <a:lnTo>
                      <a:pt x="459" y="627"/>
                    </a:lnTo>
                    <a:lnTo>
                      <a:pt x="463" y="629"/>
                    </a:lnTo>
                    <a:lnTo>
                      <a:pt x="463" y="634"/>
                    </a:lnTo>
                    <a:lnTo>
                      <a:pt x="463" y="636"/>
                    </a:lnTo>
                    <a:lnTo>
                      <a:pt x="459" y="638"/>
                    </a:lnTo>
                    <a:lnTo>
                      <a:pt x="459" y="641"/>
                    </a:lnTo>
                    <a:lnTo>
                      <a:pt x="456" y="645"/>
                    </a:lnTo>
                    <a:lnTo>
                      <a:pt x="454" y="641"/>
                    </a:lnTo>
                    <a:lnTo>
                      <a:pt x="454" y="641"/>
                    </a:lnTo>
                    <a:lnTo>
                      <a:pt x="454" y="641"/>
                    </a:lnTo>
                    <a:lnTo>
                      <a:pt x="454" y="641"/>
                    </a:lnTo>
                    <a:close/>
                    <a:moveTo>
                      <a:pt x="522" y="650"/>
                    </a:moveTo>
                    <a:lnTo>
                      <a:pt x="529" y="648"/>
                    </a:lnTo>
                    <a:lnTo>
                      <a:pt x="529" y="645"/>
                    </a:lnTo>
                    <a:lnTo>
                      <a:pt x="522" y="638"/>
                    </a:lnTo>
                    <a:lnTo>
                      <a:pt x="520" y="641"/>
                    </a:lnTo>
                    <a:lnTo>
                      <a:pt x="520" y="645"/>
                    </a:lnTo>
                    <a:lnTo>
                      <a:pt x="520" y="647"/>
                    </a:lnTo>
                    <a:lnTo>
                      <a:pt x="520" y="648"/>
                    </a:lnTo>
                    <a:lnTo>
                      <a:pt x="522" y="650"/>
                    </a:lnTo>
                    <a:lnTo>
                      <a:pt x="522" y="650"/>
                    </a:lnTo>
                    <a:lnTo>
                      <a:pt x="522" y="650"/>
                    </a:lnTo>
                    <a:lnTo>
                      <a:pt x="522" y="650"/>
                    </a:lnTo>
                    <a:close/>
                    <a:moveTo>
                      <a:pt x="518" y="655"/>
                    </a:moveTo>
                    <a:lnTo>
                      <a:pt x="520" y="657"/>
                    </a:lnTo>
                    <a:lnTo>
                      <a:pt x="525" y="657"/>
                    </a:lnTo>
                    <a:lnTo>
                      <a:pt x="527" y="659"/>
                    </a:lnTo>
                    <a:lnTo>
                      <a:pt x="529" y="657"/>
                    </a:lnTo>
                    <a:lnTo>
                      <a:pt x="525" y="654"/>
                    </a:lnTo>
                    <a:lnTo>
                      <a:pt x="520" y="654"/>
                    </a:lnTo>
                    <a:lnTo>
                      <a:pt x="518" y="655"/>
                    </a:lnTo>
                    <a:lnTo>
                      <a:pt x="518" y="655"/>
                    </a:lnTo>
                    <a:lnTo>
                      <a:pt x="518" y="655"/>
                    </a:lnTo>
                    <a:lnTo>
                      <a:pt x="518" y="655"/>
                    </a:lnTo>
                    <a:close/>
                    <a:moveTo>
                      <a:pt x="522" y="664"/>
                    </a:moveTo>
                    <a:lnTo>
                      <a:pt x="520" y="660"/>
                    </a:lnTo>
                    <a:lnTo>
                      <a:pt x="523" y="660"/>
                    </a:lnTo>
                    <a:lnTo>
                      <a:pt x="522" y="664"/>
                    </a:lnTo>
                    <a:lnTo>
                      <a:pt x="522" y="664"/>
                    </a:lnTo>
                    <a:lnTo>
                      <a:pt x="522" y="664"/>
                    </a:lnTo>
                    <a:lnTo>
                      <a:pt x="522" y="664"/>
                    </a:lnTo>
                    <a:close/>
                    <a:moveTo>
                      <a:pt x="504" y="718"/>
                    </a:moveTo>
                    <a:lnTo>
                      <a:pt x="504" y="714"/>
                    </a:lnTo>
                    <a:lnTo>
                      <a:pt x="504" y="718"/>
                    </a:lnTo>
                    <a:lnTo>
                      <a:pt x="504" y="718"/>
                    </a:lnTo>
                    <a:lnTo>
                      <a:pt x="504" y="718"/>
                    </a:lnTo>
                    <a:lnTo>
                      <a:pt x="504" y="718"/>
                    </a:lnTo>
                    <a:lnTo>
                      <a:pt x="504" y="718"/>
                    </a:lnTo>
                    <a:close/>
                    <a:moveTo>
                      <a:pt x="485" y="737"/>
                    </a:moveTo>
                    <a:lnTo>
                      <a:pt x="482" y="737"/>
                    </a:lnTo>
                    <a:lnTo>
                      <a:pt x="485" y="733"/>
                    </a:lnTo>
                    <a:lnTo>
                      <a:pt x="485" y="730"/>
                    </a:lnTo>
                    <a:lnTo>
                      <a:pt x="485" y="728"/>
                    </a:lnTo>
                    <a:lnTo>
                      <a:pt x="485" y="730"/>
                    </a:lnTo>
                    <a:lnTo>
                      <a:pt x="485" y="733"/>
                    </a:lnTo>
                    <a:lnTo>
                      <a:pt x="485" y="737"/>
                    </a:lnTo>
                    <a:lnTo>
                      <a:pt x="485" y="737"/>
                    </a:lnTo>
                    <a:lnTo>
                      <a:pt x="485" y="737"/>
                    </a:lnTo>
                    <a:lnTo>
                      <a:pt x="485" y="737"/>
                    </a:lnTo>
                    <a:close/>
                    <a:moveTo>
                      <a:pt x="463" y="737"/>
                    </a:moveTo>
                    <a:lnTo>
                      <a:pt x="463" y="732"/>
                    </a:lnTo>
                    <a:lnTo>
                      <a:pt x="463" y="730"/>
                    </a:lnTo>
                    <a:lnTo>
                      <a:pt x="459" y="728"/>
                    </a:lnTo>
                    <a:lnTo>
                      <a:pt x="459" y="725"/>
                    </a:lnTo>
                    <a:lnTo>
                      <a:pt x="459" y="723"/>
                    </a:lnTo>
                    <a:lnTo>
                      <a:pt x="459" y="721"/>
                    </a:lnTo>
                    <a:lnTo>
                      <a:pt x="459" y="713"/>
                    </a:lnTo>
                    <a:lnTo>
                      <a:pt x="459" y="709"/>
                    </a:lnTo>
                    <a:lnTo>
                      <a:pt x="456" y="709"/>
                    </a:lnTo>
                    <a:lnTo>
                      <a:pt x="456" y="702"/>
                    </a:lnTo>
                    <a:lnTo>
                      <a:pt x="459" y="699"/>
                    </a:lnTo>
                    <a:lnTo>
                      <a:pt x="463" y="702"/>
                    </a:lnTo>
                    <a:lnTo>
                      <a:pt x="464" y="702"/>
                    </a:lnTo>
                    <a:lnTo>
                      <a:pt x="463" y="699"/>
                    </a:lnTo>
                    <a:lnTo>
                      <a:pt x="463" y="697"/>
                    </a:lnTo>
                    <a:lnTo>
                      <a:pt x="459" y="695"/>
                    </a:lnTo>
                    <a:lnTo>
                      <a:pt x="459" y="690"/>
                    </a:lnTo>
                    <a:lnTo>
                      <a:pt x="459" y="687"/>
                    </a:lnTo>
                    <a:lnTo>
                      <a:pt x="459" y="678"/>
                    </a:lnTo>
                    <a:lnTo>
                      <a:pt x="459" y="673"/>
                    </a:lnTo>
                    <a:lnTo>
                      <a:pt x="459" y="667"/>
                    </a:lnTo>
                    <a:lnTo>
                      <a:pt x="459" y="664"/>
                    </a:lnTo>
                    <a:lnTo>
                      <a:pt x="459" y="664"/>
                    </a:lnTo>
                    <a:lnTo>
                      <a:pt x="459" y="659"/>
                    </a:lnTo>
                    <a:lnTo>
                      <a:pt x="463" y="657"/>
                    </a:lnTo>
                    <a:lnTo>
                      <a:pt x="464" y="660"/>
                    </a:lnTo>
                    <a:lnTo>
                      <a:pt x="468" y="660"/>
                    </a:lnTo>
                    <a:lnTo>
                      <a:pt x="471" y="664"/>
                    </a:lnTo>
                    <a:lnTo>
                      <a:pt x="471" y="660"/>
                    </a:lnTo>
                    <a:lnTo>
                      <a:pt x="473" y="660"/>
                    </a:lnTo>
                    <a:lnTo>
                      <a:pt x="473" y="664"/>
                    </a:lnTo>
                    <a:lnTo>
                      <a:pt x="478" y="667"/>
                    </a:lnTo>
                    <a:lnTo>
                      <a:pt x="482" y="673"/>
                    </a:lnTo>
                    <a:lnTo>
                      <a:pt x="485" y="674"/>
                    </a:lnTo>
                    <a:lnTo>
                      <a:pt x="490" y="673"/>
                    </a:lnTo>
                    <a:lnTo>
                      <a:pt x="492" y="673"/>
                    </a:lnTo>
                    <a:lnTo>
                      <a:pt x="494" y="674"/>
                    </a:lnTo>
                    <a:lnTo>
                      <a:pt x="494" y="673"/>
                    </a:lnTo>
                    <a:lnTo>
                      <a:pt x="497" y="673"/>
                    </a:lnTo>
                    <a:lnTo>
                      <a:pt x="508" y="673"/>
                    </a:lnTo>
                    <a:lnTo>
                      <a:pt x="510" y="669"/>
                    </a:lnTo>
                    <a:lnTo>
                      <a:pt x="510" y="667"/>
                    </a:lnTo>
                    <a:lnTo>
                      <a:pt x="513" y="667"/>
                    </a:lnTo>
                    <a:lnTo>
                      <a:pt x="513" y="669"/>
                    </a:lnTo>
                    <a:lnTo>
                      <a:pt x="515" y="667"/>
                    </a:lnTo>
                    <a:lnTo>
                      <a:pt x="517" y="667"/>
                    </a:lnTo>
                    <a:lnTo>
                      <a:pt x="522" y="669"/>
                    </a:lnTo>
                    <a:lnTo>
                      <a:pt x="520" y="673"/>
                    </a:lnTo>
                    <a:lnTo>
                      <a:pt x="518" y="681"/>
                    </a:lnTo>
                    <a:lnTo>
                      <a:pt x="515" y="683"/>
                    </a:lnTo>
                    <a:lnTo>
                      <a:pt x="515" y="690"/>
                    </a:lnTo>
                    <a:lnTo>
                      <a:pt x="513" y="695"/>
                    </a:lnTo>
                    <a:lnTo>
                      <a:pt x="513" y="699"/>
                    </a:lnTo>
                    <a:lnTo>
                      <a:pt x="513" y="700"/>
                    </a:lnTo>
                    <a:lnTo>
                      <a:pt x="513" y="702"/>
                    </a:lnTo>
                    <a:lnTo>
                      <a:pt x="513" y="706"/>
                    </a:lnTo>
                    <a:lnTo>
                      <a:pt x="510" y="704"/>
                    </a:lnTo>
                    <a:lnTo>
                      <a:pt x="510" y="699"/>
                    </a:lnTo>
                    <a:lnTo>
                      <a:pt x="508" y="702"/>
                    </a:lnTo>
                    <a:lnTo>
                      <a:pt x="504" y="704"/>
                    </a:lnTo>
                    <a:lnTo>
                      <a:pt x="504" y="713"/>
                    </a:lnTo>
                    <a:lnTo>
                      <a:pt x="504" y="714"/>
                    </a:lnTo>
                    <a:lnTo>
                      <a:pt x="501" y="714"/>
                    </a:lnTo>
                    <a:lnTo>
                      <a:pt x="501" y="718"/>
                    </a:lnTo>
                    <a:lnTo>
                      <a:pt x="499" y="720"/>
                    </a:lnTo>
                    <a:lnTo>
                      <a:pt x="503" y="721"/>
                    </a:lnTo>
                    <a:lnTo>
                      <a:pt x="503" y="723"/>
                    </a:lnTo>
                    <a:lnTo>
                      <a:pt x="497" y="730"/>
                    </a:lnTo>
                    <a:lnTo>
                      <a:pt x="496" y="728"/>
                    </a:lnTo>
                    <a:lnTo>
                      <a:pt x="492" y="730"/>
                    </a:lnTo>
                    <a:lnTo>
                      <a:pt x="492" y="725"/>
                    </a:lnTo>
                    <a:lnTo>
                      <a:pt x="496" y="727"/>
                    </a:lnTo>
                    <a:lnTo>
                      <a:pt x="497" y="723"/>
                    </a:lnTo>
                    <a:lnTo>
                      <a:pt x="496" y="721"/>
                    </a:lnTo>
                    <a:lnTo>
                      <a:pt x="492" y="723"/>
                    </a:lnTo>
                    <a:lnTo>
                      <a:pt x="490" y="725"/>
                    </a:lnTo>
                    <a:lnTo>
                      <a:pt x="487" y="725"/>
                    </a:lnTo>
                    <a:lnTo>
                      <a:pt x="487" y="721"/>
                    </a:lnTo>
                    <a:lnTo>
                      <a:pt x="487" y="725"/>
                    </a:lnTo>
                    <a:lnTo>
                      <a:pt x="485" y="727"/>
                    </a:lnTo>
                    <a:lnTo>
                      <a:pt x="482" y="730"/>
                    </a:lnTo>
                    <a:lnTo>
                      <a:pt x="482" y="727"/>
                    </a:lnTo>
                    <a:lnTo>
                      <a:pt x="478" y="733"/>
                    </a:lnTo>
                    <a:lnTo>
                      <a:pt x="478" y="737"/>
                    </a:lnTo>
                    <a:lnTo>
                      <a:pt x="477" y="740"/>
                    </a:lnTo>
                    <a:lnTo>
                      <a:pt x="473" y="740"/>
                    </a:lnTo>
                    <a:lnTo>
                      <a:pt x="471" y="737"/>
                    </a:lnTo>
                    <a:lnTo>
                      <a:pt x="471" y="735"/>
                    </a:lnTo>
                    <a:lnTo>
                      <a:pt x="468" y="737"/>
                    </a:lnTo>
                    <a:lnTo>
                      <a:pt x="466" y="737"/>
                    </a:lnTo>
                    <a:lnTo>
                      <a:pt x="463" y="737"/>
                    </a:lnTo>
                    <a:lnTo>
                      <a:pt x="463" y="737"/>
                    </a:lnTo>
                    <a:lnTo>
                      <a:pt x="463" y="737"/>
                    </a:lnTo>
                    <a:lnTo>
                      <a:pt x="463" y="737"/>
                    </a:lnTo>
                    <a:lnTo>
                      <a:pt x="463" y="737"/>
                    </a:lnTo>
                    <a:lnTo>
                      <a:pt x="463" y="737"/>
                    </a:lnTo>
                    <a:close/>
                    <a:moveTo>
                      <a:pt x="7" y="469"/>
                    </a:moveTo>
                    <a:lnTo>
                      <a:pt x="9" y="471"/>
                    </a:lnTo>
                    <a:lnTo>
                      <a:pt x="13" y="471"/>
                    </a:lnTo>
                    <a:lnTo>
                      <a:pt x="20" y="478"/>
                    </a:lnTo>
                    <a:lnTo>
                      <a:pt x="20" y="481"/>
                    </a:lnTo>
                    <a:lnTo>
                      <a:pt x="20" y="483"/>
                    </a:lnTo>
                    <a:lnTo>
                      <a:pt x="23" y="483"/>
                    </a:lnTo>
                    <a:lnTo>
                      <a:pt x="25" y="487"/>
                    </a:lnTo>
                    <a:lnTo>
                      <a:pt x="32" y="487"/>
                    </a:lnTo>
                    <a:lnTo>
                      <a:pt x="32" y="487"/>
                    </a:lnTo>
                    <a:lnTo>
                      <a:pt x="33" y="488"/>
                    </a:lnTo>
                    <a:lnTo>
                      <a:pt x="37" y="488"/>
                    </a:lnTo>
                    <a:lnTo>
                      <a:pt x="42" y="488"/>
                    </a:lnTo>
                    <a:lnTo>
                      <a:pt x="42" y="488"/>
                    </a:lnTo>
                    <a:lnTo>
                      <a:pt x="46" y="488"/>
                    </a:lnTo>
                    <a:lnTo>
                      <a:pt x="46" y="488"/>
                    </a:lnTo>
                    <a:lnTo>
                      <a:pt x="51" y="488"/>
                    </a:lnTo>
                    <a:lnTo>
                      <a:pt x="54" y="488"/>
                    </a:lnTo>
                    <a:lnTo>
                      <a:pt x="54" y="487"/>
                    </a:lnTo>
                    <a:lnTo>
                      <a:pt x="58" y="485"/>
                    </a:lnTo>
                    <a:lnTo>
                      <a:pt x="61" y="481"/>
                    </a:lnTo>
                    <a:lnTo>
                      <a:pt x="67" y="481"/>
                    </a:lnTo>
                    <a:lnTo>
                      <a:pt x="67" y="478"/>
                    </a:lnTo>
                    <a:lnTo>
                      <a:pt x="70" y="476"/>
                    </a:lnTo>
                    <a:lnTo>
                      <a:pt x="70" y="476"/>
                    </a:lnTo>
                    <a:lnTo>
                      <a:pt x="73" y="480"/>
                    </a:lnTo>
                    <a:lnTo>
                      <a:pt x="77" y="474"/>
                    </a:lnTo>
                    <a:lnTo>
                      <a:pt x="77" y="476"/>
                    </a:lnTo>
                    <a:lnTo>
                      <a:pt x="79" y="474"/>
                    </a:lnTo>
                    <a:lnTo>
                      <a:pt x="80" y="471"/>
                    </a:lnTo>
                    <a:lnTo>
                      <a:pt x="91" y="466"/>
                    </a:lnTo>
                    <a:lnTo>
                      <a:pt x="94" y="466"/>
                    </a:lnTo>
                    <a:lnTo>
                      <a:pt x="96" y="466"/>
                    </a:lnTo>
                    <a:lnTo>
                      <a:pt x="100" y="466"/>
                    </a:lnTo>
                    <a:lnTo>
                      <a:pt x="108" y="464"/>
                    </a:lnTo>
                    <a:lnTo>
                      <a:pt x="110" y="466"/>
                    </a:lnTo>
                    <a:lnTo>
                      <a:pt x="115" y="464"/>
                    </a:lnTo>
                    <a:lnTo>
                      <a:pt x="117" y="466"/>
                    </a:lnTo>
                    <a:lnTo>
                      <a:pt x="120" y="466"/>
                    </a:lnTo>
                    <a:lnTo>
                      <a:pt x="124" y="464"/>
                    </a:lnTo>
                    <a:lnTo>
                      <a:pt x="124" y="469"/>
                    </a:lnTo>
                    <a:lnTo>
                      <a:pt x="127" y="469"/>
                    </a:lnTo>
                    <a:lnTo>
                      <a:pt x="129" y="466"/>
                    </a:lnTo>
                    <a:lnTo>
                      <a:pt x="131" y="469"/>
                    </a:lnTo>
                    <a:lnTo>
                      <a:pt x="133" y="466"/>
                    </a:lnTo>
                    <a:lnTo>
                      <a:pt x="139" y="466"/>
                    </a:lnTo>
                    <a:lnTo>
                      <a:pt x="139" y="469"/>
                    </a:lnTo>
                    <a:lnTo>
                      <a:pt x="141" y="469"/>
                    </a:lnTo>
                    <a:lnTo>
                      <a:pt x="145" y="466"/>
                    </a:lnTo>
                    <a:lnTo>
                      <a:pt x="146" y="466"/>
                    </a:lnTo>
                    <a:lnTo>
                      <a:pt x="152" y="464"/>
                    </a:lnTo>
                    <a:lnTo>
                      <a:pt x="155" y="460"/>
                    </a:lnTo>
                    <a:lnTo>
                      <a:pt x="155" y="459"/>
                    </a:lnTo>
                    <a:lnTo>
                      <a:pt x="160" y="455"/>
                    </a:lnTo>
                    <a:lnTo>
                      <a:pt x="162" y="448"/>
                    </a:lnTo>
                    <a:lnTo>
                      <a:pt x="166" y="447"/>
                    </a:lnTo>
                    <a:lnTo>
                      <a:pt x="169" y="447"/>
                    </a:lnTo>
                    <a:lnTo>
                      <a:pt x="172" y="447"/>
                    </a:lnTo>
                    <a:lnTo>
                      <a:pt x="181" y="443"/>
                    </a:lnTo>
                    <a:lnTo>
                      <a:pt x="188" y="438"/>
                    </a:lnTo>
                    <a:lnTo>
                      <a:pt x="195" y="433"/>
                    </a:lnTo>
                    <a:lnTo>
                      <a:pt x="197" y="433"/>
                    </a:lnTo>
                    <a:lnTo>
                      <a:pt x="200" y="433"/>
                    </a:lnTo>
                    <a:lnTo>
                      <a:pt x="204" y="433"/>
                    </a:lnTo>
                    <a:lnTo>
                      <a:pt x="209" y="434"/>
                    </a:lnTo>
                    <a:lnTo>
                      <a:pt x="212" y="434"/>
                    </a:lnTo>
                    <a:lnTo>
                      <a:pt x="216" y="433"/>
                    </a:lnTo>
                    <a:lnTo>
                      <a:pt x="223" y="434"/>
                    </a:lnTo>
                    <a:lnTo>
                      <a:pt x="232" y="431"/>
                    </a:lnTo>
                    <a:lnTo>
                      <a:pt x="237" y="429"/>
                    </a:lnTo>
                    <a:lnTo>
                      <a:pt x="240" y="426"/>
                    </a:lnTo>
                    <a:lnTo>
                      <a:pt x="244" y="426"/>
                    </a:lnTo>
                    <a:lnTo>
                      <a:pt x="249" y="424"/>
                    </a:lnTo>
                    <a:lnTo>
                      <a:pt x="254" y="424"/>
                    </a:lnTo>
                    <a:lnTo>
                      <a:pt x="273" y="421"/>
                    </a:lnTo>
                    <a:lnTo>
                      <a:pt x="282" y="424"/>
                    </a:lnTo>
                    <a:lnTo>
                      <a:pt x="284" y="424"/>
                    </a:lnTo>
                    <a:lnTo>
                      <a:pt x="289" y="421"/>
                    </a:lnTo>
                    <a:lnTo>
                      <a:pt x="294" y="421"/>
                    </a:lnTo>
                    <a:lnTo>
                      <a:pt x="299" y="426"/>
                    </a:lnTo>
                    <a:lnTo>
                      <a:pt x="301" y="433"/>
                    </a:lnTo>
                    <a:lnTo>
                      <a:pt x="305" y="434"/>
                    </a:lnTo>
                    <a:lnTo>
                      <a:pt x="308" y="433"/>
                    </a:lnTo>
                    <a:lnTo>
                      <a:pt x="310" y="431"/>
                    </a:lnTo>
                    <a:lnTo>
                      <a:pt x="313" y="433"/>
                    </a:lnTo>
                    <a:lnTo>
                      <a:pt x="313" y="433"/>
                    </a:lnTo>
                    <a:lnTo>
                      <a:pt x="317" y="433"/>
                    </a:lnTo>
                    <a:lnTo>
                      <a:pt x="320" y="438"/>
                    </a:lnTo>
                    <a:lnTo>
                      <a:pt x="324" y="438"/>
                    </a:lnTo>
                    <a:lnTo>
                      <a:pt x="327" y="438"/>
                    </a:lnTo>
                    <a:lnTo>
                      <a:pt x="336" y="443"/>
                    </a:lnTo>
                    <a:lnTo>
                      <a:pt x="332" y="447"/>
                    </a:lnTo>
                    <a:lnTo>
                      <a:pt x="336" y="447"/>
                    </a:lnTo>
                    <a:lnTo>
                      <a:pt x="338" y="448"/>
                    </a:lnTo>
                    <a:lnTo>
                      <a:pt x="338" y="450"/>
                    </a:lnTo>
                    <a:lnTo>
                      <a:pt x="336" y="450"/>
                    </a:lnTo>
                    <a:lnTo>
                      <a:pt x="332" y="454"/>
                    </a:lnTo>
                    <a:lnTo>
                      <a:pt x="336" y="460"/>
                    </a:lnTo>
                    <a:lnTo>
                      <a:pt x="339" y="460"/>
                    </a:lnTo>
                    <a:lnTo>
                      <a:pt x="343" y="464"/>
                    </a:lnTo>
                    <a:lnTo>
                      <a:pt x="345" y="469"/>
                    </a:lnTo>
                    <a:lnTo>
                      <a:pt x="345" y="471"/>
                    </a:lnTo>
                    <a:lnTo>
                      <a:pt x="348" y="480"/>
                    </a:lnTo>
                    <a:lnTo>
                      <a:pt x="346" y="485"/>
                    </a:lnTo>
                    <a:lnTo>
                      <a:pt x="348" y="487"/>
                    </a:lnTo>
                    <a:lnTo>
                      <a:pt x="348" y="488"/>
                    </a:lnTo>
                    <a:lnTo>
                      <a:pt x="346" y="492"/>
                    </a:lnTo>
                    <a:lnTo>
                      <a:pt x="345" y="492"/>
                    </a:lnTo>
                    <a:lnTo>
                      <a:pt x="343" y="492"/>
                    </a:lnTo>
                    <a:lnTo>
                      <a:pt x="346" y="495"/>
                    </a:lnTo>
                    <a:lnTo>
                      <a:pt x="348" y="497"/>
                    </a:lnTo>
                    <a:lnTo>
                      <a:pt x="350" y="500"/>
                    </a:lnTo>
                    <a:lnTo>
                      <a:pt x="353" y="500"/>
                    </a:lnTo>
                    <a:lnTo>
                      <a:pt x="355" y="502"/>
                    </a:lnTo>
                    <a:lnTo>
                      <a:pt x="355" y="500"/>
                    </a:lnTo>
                    <a:lnTo>
                      <a:pt x="355" y="495"/>
                    </a:lnTo>
                    <a:lnTo>
                      <a:pt x="355" y="495"/>
                    </a:lnTo>
                    <a:lnTo>
                      <a:pt x="358" y="492"/>
                    </a:lnTo>
                    <a:lnTo>
                      <a:pt x="358" y="492"/>
                    </a:lnTo>
                    <a:lnTo>
                      <a:pt x="360" y="488"/>
                    </a:lnTo>
                    <a:lnTo>
                      <a:pt x="364" y="487"/>
                    </a:lnTo>
                    <a:lnTo>
                      <a:pt x="365" y="483"/>
                    </a:lnTo>
                    <a:lnTo>
                      <a:pt x="369" y="480"/>
                    </a:lnTo>
                    <a:lnTo>
                      <a:pt x="376" y="476"/>
                    </a:lnTo>
                    <a:lnTo>
                      <a:pt x="378" y="473"/>
                    </a:lnTo>
                    <a:lnTo>
                      <a:pt x="378" y="473"/>
                    </a:lnTo>
                    <a:lnTo>
                      <a:pt x="383" y="471"/>
                    </a:lnTo>
                    <a:lnTo>
                      <a:pt x="386" y="466"/>
                    </a:lnTo>
                    <a:lnTo>
                      <a:pt x="390" y="459"/>
                    </a:lnTo>
                    <a:lnTo>
                      <a:pt x="395" y="459"/>
                    </a:lnTo>
                    <a:lnTo>
                      <a:pt x="397" y="455"/>
                    </a:lnTo>
                    <a:lnTo>
                      <a:pt x="395" y="452"/>
                    </a:lnTo>
                    <a:lnTo>
                      <a:pt x="395" y="447"/>
                    </a:lnTo>
                    <a:lnTo>
                      <a:pt x="398" y="452"/>
                    </a:lnTo>
                    <a:lnTo>
                      <a:pt x="398" y="457"/>
                    </a:lnTo>
                    <a:lnTo>
                      <a:pt x="398" y="462"/>
                    </a:lnTo>
                    <a:lnTo>
                      <a:pt x="397" y="464"/>
                    </a:lnTo>
                    <a:lnTo>
                      <a:pt x="395" y="473"/>
                    </a:lnTo>
                    <a:lnTo>
                      <a:pt x="388" y="476"/>
                    </a:lnTo>
                    <a:lnTo>
                      <a:pt x="386" y="481"/>
                    </a:lnTo>
                    <a:lnTo>
                      <a:pt x="386" y="483"/>
                    </a:lnTo>
                    <a:lnTo>
                      <a:pt x="386" y="488"/>
                    </a:lnTo>
                    <a:lnTo>
                      <a:pt x="381" y="492"/>
                    </a:lnTo>
                    <a:lnTo>
                      <a:pt x="381" y="495"/>
                    </a:lnTo>
                    <a:lnTo>
                      <a:pt x="378" y="502"/>
                    </a:lnTo>
                    <a:lnTo>
                      <a:pt x="371" y="502"/>
                    </a:lnTo>
                    <a:lnTo>
                      <a:pt x="369" y="507"/>
                    </a:lnTo>
                    <a:lnTo>
                      <a:pt x="367" y="511"/>
                    </a:lnTo>
                    <a:lnTo>
                      <a:pt x="367" y="511"/>
                    </a:lnTo>
                    <a:lnTo>
                      <a:pt x="372" y="511"/>
                    </a:lnTo>
                    <a:lnTo>
                      <a:pt x="378" y="507"/>
                    </a:lnTo>
                    <a:lnTo>
                      <a:pt x="383" y="511"/>
                    </a:lnTo>
                    <a:lnTo>
                      <a:pt x="388" y="500"/>
                    </a:lnTo>
                    <a:lnTo>
                      <a:pt x="390" y="492"/>
                    </a:lnTo>
                    <a:lnTo>
                      <a:pt x="395" y="487"/>
                    </a:lnTo>
                    <a:lnTo>
                      <a:pt x="397" y="488"/>
                    </a:lnTo>
                    <a:lnTo>
                      <a:pt x="397" y="495"/>
                    </a:lnTo>
                    <a:lnTo>
                      <a:pt x="398" y="500"/>
                    </a:lnTo>
                    <a:lnTo>
                      <a:pt x="397" y="502"/>
                    </a:lnTo>
                    <a:lnTo>
                      <a:pt x="397" y="511"/>
                    </a:lnTo>
                    <a:lnTo>
                      <a:pt x="393" y="518"/>
                    </a:lnTo>
                    <a:lnTo>
                      <a:pt x="386" y="520"/>
                    </a:lnTo>
                    <a:lnTo>
                      <a:pt x="388" y="523"/>
                    </a:lnTo>
                    <a:lnTo>
                      <a:pt x="391" y="523"/>
                    </a:lnTo>
                    <a:lnTo>
                      <a:pt x="397" y="523"/>
                    </a:lnTo>
                    <a:lnTo>
                      <a:pt x="398" y="520"/>
                    </a:lnTo>
                    <a:lnTo>
                      <a:pt x="402" y="520"/>
                    </a:lnTo>
                    <a:lnTo>
                      <a:pt x="405" y="514"/>
                    </a:lnTo>
                    <a:lnTo>
                      <a:pt x="409" y="518"/>
                    </a:lnTo>
                    <a:lnTo>
                      <a:pt x="409" y="518"/>
                    </a:lnTo>
                    <a:lnTo>
                      <a:pt x="409" y="520"/>
                    </a:lnTo>
                    <a:lnTo>
                      <a:pt x="405" y="523"/>
                    </a:lnTo>
                    <a:lnTo>
                      <a:pt x="404" y="523"/>
                    </a:lnTo>
                    <a:lnTo>
                      <a:pt x="404" y="523"/>
                    </a:lnTo>
                    <a:lnTo>
                      <a:pt x="405" y="528"/>
                    </a:lnTo>
                    <a:lnTo>
                      <a:pt x="405" y="532"/>
                    </a:lnTo>
                    <a:lnTo>
                      <a:pt x="409" y="537"/>
                    </a:lnTo>
                    <a:lnTo>
                      <a:pt x="409" y="542"/>
                    </a:lnTo>
                    <a:lnTo>
                      <a:pt x="409" y="551"/>
                    </a:lnTo>
                    <a:lnTo>
                      <a:pt x="405" y="556"/>
                    </a:lnTo>
                    <a:lnTo>
                      <a:pt x="405" y="558"/>
                    </a:lnTo>
                    <a:lnTo>
                      <a:pt x="405" y="565"/>
                    </a:lnTo>
                    <a:lnTo>
                      <a:pt x="409" y="565"/>
                    </a:lnTo>
                    <a:lnTo>
                      <a:pt x="409" y="570"/>
                    </a:lnTo>
                    <a:lnTo>
                      <a:pt x="411" y="577"/>
                    </a:lnTo>
                    <a:lnTo>
                      <a:pt x="417" y="586"/>
                    </a:lnTo>
                    <a:lnTo>
                      <a:pt x="421" y="586"/>
                    </a:lnTo>
                    <a:lnTo>
                      <a:pt x="424" y="587"/>
                    </a:lnTo>
                    <a:lnTo>
                      <a:pt x="426" y="591"/>
                    </a:lnTo>
                    <a:lnTo>
                      <a:pt x="431" y="591"/>
                    </a:lnTo>
                    <a:lnTo>
                      <a:pt x="431" y="591"/>
                    </a:lnTo>
                    <a:lnTo>
                      <a:pt x="431" y="591"/>
                    </a:lnTo>
                    <a:lnTo>
                      <a:pt x="437" y="591"/>
                    </a:lnTo>
                    <a:lnTo>
                      <a:pt x="440" y="596"/>
                    </a:lnTo>
                    <a:lnTo>
                      <a:pt x="445" y="596"/>
                    </a:lnTo>
                    <a:lnTo>
                      <a:pt x="449" y="600"/>
                    </a:lnTo>
                    <a:lnTo>
                      <a:pt x="451" y="603"/>
                    </a:lnTo>
                    <a:lnTo>
                      <a:pt x="454" y="605"/>
                    </a:lnTo>
                    <a:lnTo>
                      <a:pt x="456" y="610"/>
                    </a:lnTo>
                    <a:lnTo>
                      <a:pt x="459" y="610"/>
                    </a:lnTo>
                    <a:lnTo>
                      <a:pt x="459" y="607"/>
                    </a:lnTo>
                    <a:lnTo>
                      <a:pt x="466" y="603"/>
                    </a:lnTo>
                    <a:lnTo>
                      <a:pt x="468" y="600"/>
                    </a:lnTo>
                    <a:lnTo>
                      <a:pt x="473" y="600"/>
                    </a:lnTo>
                    <a:lnTo>
                      <a:pt x="478" y="596"/>
                    </a:lnTo>
                    <a:lnTo>
                      <a:pt x="478" y="596"/>
                    </a:lnTo>
                    <a:lnTo>
                      <a:pt x="482" y="596"/>
                    </a:lnTo>
                    <a:lnTo>
                      <a:pt x="482" y="593"/>
                    </a:lnTo>
                    <a:lnTo>
                      <a:pt x="478" y="591"/>
                    </a:lnTo>
                    <a:lnTo>
                      <a:pt x="478" y="591"/>
                    </a:lnTo>
                    <a:lnTo>
                      <a:pt x="485" y="586"/>
                    </a:lnTo>
                    <a:lnTo>
                      <a:pt x="490" y="591"/>
                    </a:lnTo>
                    <a:lnTo>
                      <a:pt x="490" y="593"/>
                    </a:lnTo>
                    <a:lnTo>
                      <a:pt x="485" y="596"/>
                    </a:lnTo>
                    <a:lnTo>
                      <a:pt x="485" y="600"/>
                    </a:lnTo>
                    <a:lnTo>
                      <a:pt x="487" y="601"/>
                    </a:lnTo>
                    <a:lnTo>
                      <a:pt x="490" y="598"/>
                    </a:lnTo>
                    <a:lnTo>
                      <a:pt x="492" y="596"/>
                    </a:lnTo>
                    <a:lnTo>
                      <a:pt x="496" y="598"/>
                    </a:lnTo>
                    <a:lnTo>
                      <a:pt x="496" y="601"/>
                    </a:lnTo>
                    <a:lnTo>
                      <a:pt x="494" y="601"/>
                    </a:lnTo>
                    <a:lnTo>
                      <a:pt x="490" y="603"/>
                    </a:lnTo>
                    <a:lnTo>
                      <a:pt x="496" y="610"/>
                    </a:lnTo>
                    <a:lnTo>
                      <a:pt x="496" y="615"/>
                    </a:lnTo>
                    <a:lnTo>
                      <a:pt x="497" y="615"/>
                    </a:lnTo>
                    <a:lnTo>
                      <a:pt x="501" y="615"/>
                    </a:lnTo>
                    <a:lnTo>
                      <a:pt x="501" y="619"/>
                    </a:lnTo>
                    <a:lnTo>
                      <a:pt x="503" y="620"/>
                    </a:lnTo>
                    <a:lnTo>
                      <a:pt x="504" y="619"/>
                    </a:lnTo>
                    <a:lnTo>
                      <a:pt x="504" y="614"/>
                    </a:lnTo>
                    <a:lnTo>
                      <a:pt x="503" y="615"/>
                    </a:lnTo>
                    <a:lnTo>
                      <a:pt x="503" y="614"/>
                    </a:lnTo>
                    <a:lnTo>
                      <a:pt x="504" y="610"/>
                    </a:lnTo>
                    <a:lnTo>
                      <a:pt x="513" y="610"/>
                    </a:lnTo>
                    <a:lnTo>
                      <a:pt x="513" y="614"/>
                    </a:lnTo>
                    <a:lnTo>
                      <a:pt x="515" y="610"/>
                    </a:lnTo>
                    <a:lnTo>
                      <a:pt x="518" y="605"/>
                    </a:lnTo>
                    <a:lnTo>
                      <a:pt x="529" y="600"/>
                    </a:lnTo>
                    <a:lnTo>
                      <a:pt x="532" y="596"/>
                    </a:lnTo>
                    <a:lnTo>
                      <a:pt x="530" y="596"/>
                    </a:lnTo>
                    <a:lnTo>
                      <a:pt x="529" y="596"/>
                    </a:lnTo>
                    <a:lnTo>
                      <a:pt x="529" y="596"/>
                    </a:lnTo>
                    <a:lnTo>
                      <a:pt x="525" y="593"/>
                    </a:lnTo>
                    <a:lnTo>
                      <a:pt x="529" y="593"/>
                    </a:lnTo>
                    <a:lnTo>
                      <a:pt x="532" y="593"/>
                    </a:lnTo>
                    <a:lnTo>
                      <a:pt x="539" y="591"/>
                    </a:lnTo>
                    <a:lnTo>
                      <a:pt x="553" y="587"/>
                    </a:lnTo>
                    <a:lnTo>
                      <a:pt x="563" y="591"/>
                    </a:lnTo>
                    <a:lnTo>
                      <a:pt x="567" y="587"/>
                    </a:lnTo>
                    <a:lnTo>
                      <a:pt x="567" y="586"/>
                    </a:lnTo>
                    <a:lnTo>
                      <a:pt x="570" y="586"/>
                    </a:lnTo>
                    <a:lnTo>
                      <a:pt x="574" y="584"/>
                    </a:lnTo>
                    <a:lnTo>
                      <a:pt x="577" y="577"/>
                    </a:lnTo>
                    <a:lnTo>
                      <a:pt x="576" y="570"/>
                    </a:lnTo>
                    <a:lnTo>
                      <a:pt x="576" y="568"/>
                    </a:lnTo>
                    <a:lnTo>
                      <a:pt x="583" y="561"/>
                    </a:lnTo>
                    <a:lnTo>
                      <a:pt x="583" y="551"/>
                    </a:lnTo>
                    <a:lnTo>
                      <a:pt x="583" y="547"/>
                    </a:lnTo>
                    <a:lnTo>
                      <a:pt x="586" y="542"/>
                    </a:lnTo>
                    <a:lnTo>
                      <a:pt x="590" y="540"/>
                    </a:lnTo>
                    <a:lnTo>
                      <a:pt x="590" y="537"/>
                    </a:lnTo>
                    <a:lnTo>
                      <a:pt x="598" y="523"/>
                    </a:lnTo>
                    <a:lnTo>
                      <a:pt x="602" y="523"/>
                    </a:lnTo>
                    <a:lnTo>
                      <a:pt x="603" y="514"/>
                    </a:lnTo>
                    <a:lnTo>
                      <a:pt x="609" y="511"/>
                    </a:lnTo>
                    <a:lnTo>
                      <a:pt x="609" y="502"/>
                    </a:lnTo>
                    <a:lnTo>
                      <a:pt x="614" y="500"/>
                    </a:lnTo>
                    <a:lnTo>
                      <a:pt x="614" y="495"/>
                    </a:lnTo>
                    <a:lnTo>
                      <a:pt x="617" y="495"/>
                    </a:lnTo>
                    <a:lnTo>
                      <a:pt x="619" y="487"/>
                    </a:lnTo>
                    <a:lnTo>
                      <a:pt x="617" y="485"/>
                    </a:lnTo>
                    <a:lnTo>
                      <a:pt x="623" y="483"/>
                    </a:lnTo>
                    <a:lnTo>
                      <a:pt x="626" y="476"/>
                    </a:lnTo>
                    <a:lnTo>
                      <a:pt x="628" y="474"/>
                    </a:lnTo>
                    <a:lnTo>
                      <a:pt x="631" y="469"/>
                    </a:lnTo>
                    <a:lnTo>
                      <a:pt x="636" y="469"/>
                    </a:lnTo>
                    <a:lnTo>
                      <a:pt x="640" y="466"/>
                    </a:lnTo>
                    <a:lnTo>
                      <a:pt x="635" y="466"/>
                    </a:lnTo>
                    <a:lnTo>
                      <a:pt x="636" y="466"/>
                    </a:lnTo>
                    <a:lnTo>
                      <a:pt x="640" y="464"/>
                    </a:lnTo>
                    <a:lnTo>
                      <a:pt x="647" y="460"/>
                    </a:lnTo>
                    <a:lnTo>
                      <a:pt x="647" y="457"/>
                    </a:lnTo>
                    <a:lnTo>
                      <a:pt x="647" y="454"/>
                    </a:lnTo>
                    <a:lnTo>
                      <a:pt x="647" y="450"/>
                    </a:lnTo>
                    <a:lnTo>
                      <a:pt x="654" y="447"/>
                    </a:lnTo>
                    <a:lnTo>
                      <a:pt x="654" y="443"/>
                    </a:lnTo>
                    <a:lnTo>
                      <a:pt x="657" y="441"/>
                    </a:lnTo>
                    <a:lnTo>
                      <a:pt x="662" y="436"/>
                    </a:lnTo>
                    <a:lnTo>
                      <a:pt x="659" y="433"/>
                    </a:lnTo>
                    <a:lnTo>
                      <a:pt x="662" y="426"/>
                    </a:lnTo>
                    <a:lnTo>
                      <a:pt x="662" y="424"/>
                    </a:lnTo>
                    <a:lnTo>
                      <a:pt x="662" y="424"/>
                    </a:lnTo>
                    <a:lnTo>
                      <a:pt x="668" y="412"/>
                    </a:lnTo>
                    <a:lnTo>
                      <a:pt x="668" y="405"/>
                    </a:lnTo>
                    <a:lnTo>
                      <a:pt x="673" y="393"/>
                    </a:lnTo>
                    <a:lnTo>
                      <a:pt x="673" y="391"/>
                    </a:lnTo>
                    <a:lnTo>
                      <a:pt x="676" y="382"/>
                    </a:lnTo>
                    <a:lnTo>
                      <a:pt x="682" y="379"/>
                    </a:lnTo>
                    <a:lnTo>
                      <a:pt x="683" y="374"/>
                    </a:lnTo>
                    <a:lnTo>
                      <a:pt x="682" y="370"/>
                    </a:lnTo>
                    <a:lnTo>
                      <a:pt x="685" y="367"/>
                    </a:lnTo>
                    <a:lnTo>
                      <a:pt x="682" y="358"/>
                    </a:lnTo>
                    <a:lnTo>
                      <a:pt x="683" y="353"/>
                    </a:lnTo>
                    <a:lnTo>
                      <a:pt x="680" y="347"/>
                    </a:lnTo>
                    <a:lnTo>
                      <a:pt x="680" y="346"/>
                    </a:lnTo>
                    <a:lnTo>
                      <a:pt x="678" y="342"/>
                    </a:lnTo>
                    <a:lnTo>
                      <a:pt x="680" y="339"/>
                    </a:lnTo>
                    <a:lnTo>
                      <a:pt x="680" y="337"/>
                    </a:lnTo>
                    <a:lnTo>
                      <a:pt x="683" y="330"/>
                    </a:lnTo>
                    <a:lnTo>
                      <a:pt x="683" y="328"/>
                    </a:lnTo>
                    <a:lnTo>
                      <a:pt x="683" y="320"/>
                    </a:lnTo>
                    <a:lnTo>
                      <a:pt x="685" y="316"/>
                    </a:lnTo>
                    <a:lnTo>
                      <a:pt x="683" y="314"/>
                    </a:lnTo>
                    <a:lnTo>
                      <a:pt x="683" y="311"/>
                    </a:lnTo>
                    <a:lnTo>
                      <a:pt x="683" y="306"/>
                    </a:lnTo>
                    <a:lnTo>
                      <a:pt x="682" y="306"/>
                    </a:lnTo>
                    <a:lnTo>
                      <a:pt x="683" y="299"/>
                    </a:lnTo>
                    <a:lnTo>
                      <a:pt x="680" y="297"/>
                    </a:lnTo>
                    <a:lnTo>
                      <a:pt x="678" y="294"/>
                    </a:lnTo>
                    <a:lnTo>
                      <a:pt x="678" y="292"/>
                    </a:lnTo>
                    <a:lnTo>
                      <a:pt x="673" y="288"/>
                    </a:lnTo>
                    <a:lnTo>
                      <a:pt x="671" y="283"/>
                    </a:lnTo>
                    <a:lnTo>
                      <a:pt x="669" y="278"/>
                    </a:lnTo>
                    <a:lnTo>
                      <a:pt x="668" y="274"/>
                    </a:lnTo>
                    <a:lnTo>
                      <a:pt x="668" y="274"/>
                    </a:lnTo>
                    <a:lnTo>
                      <a:pt x="662" y="274"/>
                    </a:lnTo>
                    <a:lnTo>
                      <a:pt x="662" y="274"/>
                    </a:lnTo>
                    <a:lnTo>
                      <a:pt x="659" y="269"/>
                    </a:lnTo>
                    <a:lnTo>
                      <a:pt x="659" y="269"/>
                    </a:lnTo>
                    <a:lnTo>
                      <a:pt x="659" y="266"/>
                    </a:lnTo>
                    <a:lnTo>
                      <a:pt x="654" y="262"/>
                    </a:lnTo>
                    <a:lnTo>
                      <a:pt x="652" y="261"/>
                    </a:lnTo>
                    <a:lnTo>
                      <a:pt x="654" y="257"/>
                    </a:lnTo>
                    <a:lnTo>
                      <a:pt x="650" y="254"/>
                    </a:lnTo>
                    <a:lnTo>
                      <a:pt x="654" y="248"/>
                    </a:lnTo>
                    <a:lnTo>
                      <a:pt x="656" y="243"/>
                    </a:lnTo>
                    <a:lnTo>
                      <a:pt x="654" y="241"/>
                    </a:lnTo>
                    <a:lnTo>
                      <a:pt x="656" y="238"/>
                    </a:lnTo>
                    <a:lnTo>
                      <a:pt x="652" y="238"/>
                    </a:lnTo>
                    <a:lnTo>
                      <a:pt x="652" y="240"/>
                    </a:lnTo>
                    <a:lnTo>
                      <a:pt x="652" y="241"/>
                    </a:lnTo>
                    <a:lnTo>
                      <a:pt x="652" y="243"/>
                    </a:lnTo>
                    <a:lnTo>
                      <a:pt x="643" y="234"/>
                    </a:lnTo>
                    <a:lnTo>
                      <a:pt x="642" y="231"/>
                    </a:lnTo>
                    <a:lnTo>
                      <a:pt x="640" y="231"/>
                    </a:lnTo>
                    <a:lnTo>
                      <a:pt x="640" y="234"/>
                    </a:lnTo>
                    <a:lnTo>
                      <a:pt x="640" y="236"/>
                    </a:lnTo>
                    <a:lnTo>
                      <a:pt x="642" y="243"/>
                    </a:lnTo>
                    <a:lnTo>
                      <a:pt x="636" y="238"/>
                    </a:lnTo>
                    <a:lnTo>
                      <a:pt x="636" y="240"/>
                    </a:lnTo>
                    <a:lnTo>
                      <a:pt x="636" y="236"/>
                    </a:lnTo>
                    <a:lnTo>
                      <a:pt x="635" y="234"/>
                    </a:lnTo>
                    <a:lnTo>
                      <a:pt x="635" y="224"/>
                    </a:lnTo>
                    <a:lnTo>
                      <a:pt x="636" y="224"/>
                    </a:lnTo>
                    <a:lnTo>
                      <a:pt x="636" y="221"/>
                    </a:lnTo>
                    <a:lnTo>
                      <a:pt x="633" y="219"/>
                    </a:lnTo>
                    <a:lnTo>
                      <a:pt x="633" y="217"/>
                    </a:lnTo>
                    <a:lnTo>
                      <a:pt x="631" y="214"/>
                    </a:lnTo>
                    <a:lnTo>
                      <a:pt x="631" y="212"/>
                    </a:lnTo>
                    <a:lnTo>
                      <a:pt x="626" y="207"/>
                    </a:lnTo>
                    <a:lnTo>
                      <a:pt x="624" y="203"/>
                    </a:lnTo>
                    <a:lnTo>
                      <a:pt x="624" y="198"/>
                    </a:lnTo>
                    <a:lnTo>
                      <a:pt x="628" y="201"/>
                    </a:lnTo>
                    <a:lnTo>
                      <a:pt x="628" y="198"/>
                    </a:lnTo>
                    <a:lnTo>
                      <a:pt x="624" y="193"/>
                    </a:lnTo>
                    <a:lnTo>
                      <a:pt x="623" y="193"/>
                    </a:lnTo>
                    <a:lnTo>
                      <a:pt x="619" y="193"/>
                    </a:lnTo>
                    <a:lnTo>
                      <a:pt x="617" y="187"/>
                    </a:lnTo>
                    <a:lnTo>
                      <a:pt x="614" y="187"/>
                    </a:lnTo>
                    <a:lnTo>
                      <a:pt x="612" y="184"/>
                    </a:lnTo>
                    <a:lnTo>
                      <a:pt x="609" y="186"/>
                    </a:lnTo>
                    <a:lnTo>
                      <a:pt x="609" y="184"/>
                    </a:lnTo>
                    <a:lnTo>
                      <a:pt x="605" y="182"/>
                    </a:lnTo>
                    <a:lnTo>
                      <a:pt x="602" y="186"/>
                    </a:lnTo>
                    <a:lnTo>
                      <a:pt x="603" y="182"/>
                    </a:lnTo>
                    <a:lnTo>
                      <a:pt x="605" y="181"/>
                    </a:lnTo>
                    <a:lnTo>
                      <a:pt x="609" y="179"/>
                    </a:lnTo>
                    <a:lnTo>
                      <a:pt x="605" y="179"/>
                    </a:lnTo>
                    <a:lnTo>
                      <a:pt x="603" y="179"/>
                    </a:lnTo>
                    <a:lnTo>
                      <a:pt x="600" y="179"/>
                    </a:lnTo>
                    <a:lnTo>
                      <a:pt x="598" y="175"/>
                    </a:lnTo>
                    <a:lnTo>
                      <a:pt x="596" y="175"/>
                    </a:lnTo>
                    <a:lnTo>
                      <a:pt x="590" y="172"/>
                    </a:lnTo>
                    <a:lnTo>
                      <a:pt x="586" y="165"/>
                    </a:lnTo>
                    <a:lnTo>
                      <a:pt x="586" y="158"/>
                    </a:lnTo>
                    <a:lnTo>
                      <a:pt x="583" y="156"/>
                    </a:lnTo>
                    <a:lnTo>
                      <a:pt x="583" y="153"/>
                    </a:lnTo>
                    <a:lnTo>
                      <a:pt x="586" y="149"/>
                    </a:lnTo>
                    <a:lnTo>
                      <a:pt x="586" y="144"/>
                    </a:lnTo>
                    <a:lnTo>
                      <a:pt x="586" y="135"/>
                    </a:lnTo>
                    <a:lnTo>
                      <a:pt x="583" y="130"/>
                    </a:lnTo>
                    <a:lnTo>
                      <a:pt x="586" y="130"/>
                    </a:lnTo>
                    <a:lnTo>
                      <a:pt x="583" y="127"/>
                    </a:lnTo>
                    <a:lnTo>
                      <a:pt x="581" y="127"/>
                    </a:lnTo>
                    <a:lnTo>
                      <a:pt x="577" y="121"/>
                    </a:lnTo>
                    <a:lnTo>
                      <a:pt x="577" y="113"/>
                    </a:lnTo>
                    <a:lnTo>
                      <a:pt x="579" y="113"/>
                    </a:lnTo>
                    <a:lnTo>
                      <a:pt x="579" y="111"/>
                    </a:lnTo>
                    <a:lnTo>
                      <a:pt x="577" y="108"/>
                    </a:lnTo>
                    <a:lnTo>
                      <a:pt x="576" y="99"/>
                    </a:lnTo>
                    <a:lnTo>
                      <a:pt x="577" y="95"/>
                    </a:lnTo>
                    <a:lnTo>
                      <a:pt x="576" y="92"/>
                    </a:lnTo>
                    <a:lnTo>
                      <a:pt x="577" y="90"/>
                    </a:lnTo>
                    <a:lnTo>
                      <a:pt x="577" y="88"/>
                    </a:lnTo>
                    <a:lnTo>
                      <a:pt x="572" y="81"/>
                    </a:lnTo>
                    <a:lnTo>
                      <a:pt x="567" y="80"/>
                    </a:lnTo>
                    <a:lnTo>
                      <a:pt x="569" y="80"/>
                    </a:lnTo>
                    <a:lnTo>
                      <a:pt x="565" y="76"/>
                    </a:lnTo>
                    <a:lnTo>
                      <a:pt x="560" y="76"/>
                    </a:lnTo>
                    <a:lnTo>
                      <a:pt x="560" y="76"/>
                    </a:lnTo>
                    <a:lnTo>
                      <a:pt x="558" y="80"/>
                    </a:lnTo>
                    <a:lnTo>
                      <a:pt x="555" y="80"/>
                    </a:lnTo>
                    <a:lnTo>
                      <a:pt x="551" y="74"/>
                    </a:lnTo>
                    <a:lnTo>
                      <a:pt x="553" y="73"/>
                    </a:lnTo>
                    <a:lnTo>
                      <a:pt x="550" y="68"/>
                    </a:lnTo>
                    <a:lnTo>
                      <a:pt x="551" y="61"/>
                    </a:lnTo>
                    <a:lnTo>
                      <a:pt x="551" y="54"/>
                    </a:lnTo>
                    <a:lnTo>
                      <a:pt x="550" y="54"/>
                    </a:lnTo>
                    <a:lnTo>
                      <a:pt x="548" y="52"/>
                    </a:lnTo>
                    <a:lnTo>
                      <a:pt x="550" y="48"/>
                    </a:lnTo>
                    <a:lnTo>
                      <a:pt x="546" y="45"/>
                    </a:lnTo>
                    <a:lnTo>
                      <a:pt x="546" y="41"/>
                    </a:lnTo>
                    <a:lnTo>
                      <a:pt x="544" y="40"/>
                    </a:lnTo>
                    <a:lnTo>
                      <a:pt x="544" y="36"/>
                    </a:lnTo>
                    <a:lnTo>
                      <a:pt x="546" y="34"/>
                    </a:lnTo>
                    <a:lnTo>
                      <a:pt x="544" y="34"/>
                    </a:lnTo>
                    <a:lnTo>
                      <a:pt x="541" y="34"/>
                    </a:lnTo>
                    <a:lnTo>
                      <a:pt x="539" y="31"/>
                    </a:lnTo>
                    <a:lnTo>
                      <a:pt x="541" y="24"/>
                    </a:lnTo>
                    <a:lnTo>
                      <a:pt x="539" y="22"/>
                    </a:lnTo>
                    <a:lnTo>
                      <a:pt x="537" y="17"/>
                    </a:lnTo>
                    <a:lnTo>
                      <a:pt x="536" y="15"/>
                    </a:lnTo>
                    <a:lnTo>
                      <a:pt x="536" y="14"/>
                    </a:lnTo>
                    <a:lnTo>
                      <a:pt x="532" y="15"/>
                    </a:lnTo>
                    <a:lnTo>
                      <a:pt x="530" y="17"/>
                    </a:lnTo>
                    <a:lnTo>
                      <a:pt x="530" y="24"/>
                    </a:lnTo>
                    <a:lnTo>
                      <a:pt x="529" y="29"/>
                    </a:lnTo>
                    <a:lnTo>
                      <a:pt x="529" y="29"/>
                    </a:lnTo>
                    <a:lnTo>
                      <a:pt x="527" y="34"/>
                    </a:lnTo>
                    <a:lnTo>
                      <a:pt x="525" y="34"/>
                    </a:lnTo>
                    <a:lnTo>
                      <a:pt x="523" y="40"/>
                    </a:lnTo>
                    <a:lnTo>
                      <a:pt x="520" y="43"/>
                    </a:lnTo>
                    <a:lnTo>
                      <a:pt x="522" y="47"/>
                    </a:lnTo>
                    <a:lnTo>
                      <a:pt x="525" y="48"/>
                    </a:lnTo>
                    <a:lnTo>
                      <a:pt x="523" y="48"/>
                    </a:lnTo>
                    <a:lnTo>
                      <a:pt x="522" y="48"/>
                    </a:lnTo>
                    <a:lnTo>
                      <a:pt x="520" y="54"/>
                    </a:lnTo>
                    <a:lnTo>
                      <a:pt x="518" y="57"/>
                    </a:lnTo>
                    <a:lnTo>
                      <a:pt x="520" y="59"/>
                    </a:lnTo>
                    <a:lnTo>
                      <a:pt x="520" y="62"/>
                    </a:lnTo>
                    <a:lnTo>
                      <a:pt x="518" y="62"/>
                    </a:lnTo>
                    <a:lnTo>
                      <a:pt x="517" y="62"/>
                    </a:lnTo>
                    <a:lnTo>
                      <a:pt x="515" y="73"/>
                    </a:lnTo>
                    <a:lnTo>
                      <a:pt x="517" y="76"/>
                    </a:lnTo>
                    <a:lnTo>
                      <a:pt x="515" y="83"/>
                    </a:lnTo>
                    <a:lnTo>
                      <a:pt x="517" y="88"/>
                    </a:lnTo>
                    <a:lnTo>
                      <a:pt x="517" y="94"/>
                    </a:lnTo>
                    <a:lnTo>
                      <a:pt x="513" y="95"/>
                    </a:lnTo>
                    <a:lnTo>
                      <a:pt x="513" y="99"/>
                    </a:lnTo>
                    <a:lnTo>
                      <a:pt x="510" y="104"/>
                    </a:lnTo>
                    <a:lnTo>
                      <a:pt x="510" y="114"/>
                    </a:lnTo>
                    <a:lnTo>
                      <a:pt x="504" y="118"/>
                    </a:lnTo>
                    <a:lnTo>
                      <a:pt x="508" y="121"/>
                    </a:lnTo>
                    <a:lnTo>
                      <a:pt x="504" y="127"/>
                    </a:lnTo>
                    <a:lnTo>
                      <a:pt x="503" y="130"/>
                    </a:lnTo>
                    <a:lnTo>
                      <a:pt x="503" y="135"/>
                    </a:lnTo>
                    <a:lnTo>
                      <a:pt x="497" y="141"/>
                    </a:lnTo>
                    <a:lnTo>
                      <a:pt x="485" y="144"/>
                    </a:lnTo>
                    <a:lnTo>
                      <a:pt x="482" y="142"/>
                    </a:lnTo>
                    <a:lnTo>
                      <a:pt x="477" y="141"/>
                    </a:lnTo>
                    <a:lnTo>
                      <a:pt x="475" y="139"/>
                    </a:lnTo>
                    <a:lnTo>
                      <a:pt x="470" y="135"/>
                    </a:lnTo>
                    <a:lnTo>
                      <a:pt x="470" y="134"/>
                    </a:lnTo>
                    <a:lnTo>
                      <a:pt x="470" y="130"/>
                    </a:lnTo>
                    <a:lnTo>
                      <a:pt x="468" y="127"/>
                    </a:lnTo>
                    <a:lnTo>
                      <a:pt x="464" y="127"/>
                    </a:lnTo>
                    <a:lnTo>
                      <a:pt x="463" y="125"/>
                    </a:lnTo>
                    <a:lnTo>
                      <a:pt x="456" y="125"/>
                    </a:lnTo>
                    <a:lnTo>
                      <a:pt x="451" y="121"/>
                    </a:lnTo>
                    <a:lnTo>
                      <a:pt x="451" y="120"/>
                    </a:lnTo>
                    <a:lnTo>
                      <a:pt x="445" y="114"/>
                    </a:lnTo>
                    <a:lnTo>
                      <a:pt x="442" y="114"/>
                    </a:lnTo>
                    <a:lnTo>
                      <a:pt x="437" y="111"/>
                    </a:lnTo>
                    <a:lnTo>
                      <a:pt x="437" y="111"/>
                    </a:lnTo>
                    <a:lnTo>
                      <a:pt x="437" y="111"/>
                    </a:lnTo>
                    <a:lnTo>
                      <a:pt x="431" y="108"/>
                    </a:lnTo>
                    <a:lnTo>
                      <a:pt x="428" y="108"/>
                    </a:lnTo>
                    <a:lnTo>
                      <a:pt x="426" y="106"/>
                    </a:lnTo>
                    <a:lnTo>
                      <a:pt x="428" y="104"/>
                    </a:lnTo>
                    <a:lnTo>
                      <a:pt x="423" y="102"/>
                    </a:lnTo>
                    <a:lnTo>
                      <a:pt x="423" y="99"/>
                    </a:lnTo>
                    <a:lnTo>
                      <a:pt x="417" y="94"/>
                    </a:lnTo>
                    <a:lnTo>
                      <a:pt x="414" y="94"/>
                    </a:lnTo>
                    <a:lnTo>
                      <a:pt x="411" y="88"/>
                    </a:lnTo>
                    <a:lnTo>
                      <a:pt x="411" y="85"/>
                    </a:lnTo>
                    <a:lnTo>
                      <a:pt x="414" y="80"/>
                    </a:lnTo>
                    <a:lnTo>
                      <a:pt x="414" y="76"/>
                    </a:lnTo>
                    <a:lnTo>
                      <a:pt x="417" y="74"/>
                    </a:lnTo>
                    <a:lnTo>
                      <a:pt x="419" y="69"/>
                    </a:lnTo>
                    <a:lnTo>
                      <a:pt x="421" y="66"/>
                    </a:lnTo>
                    <a:lnTo>
                      <a:pt x="417" y="68"/>
                    </a:lnTo>
                    <a:lnTo>
                      <a:pt x="416" y="62"/>
                    </a:lnTo>
                    <a:lnTo>
                      <a:pt x="419" y="61"/>
                    </a:lnTo>
                    <a:lnTo>
                      <a:pt x="417" y="57"/>
                    </a:lnTo>
                    <a:lnTo>
                      <a:pt x="419" y="57"/>
                    </a:lnTo>
                    <a:lnTo>
                      <a:pt x="423" y="57"/>
                    </a:lnTo>
                    <a:lnTo>
                      <a:pt x="423" y="57"/>
                    </a:lnTo>
                    <a:lnTo>
                      <a:pt x="426" y="57"/>
                    </a:lnTo>
                    <a:lnTo>
                      <a:pt x="431" y="57"/>
                    </a:lnTo>
                    <a:lnTo>
                      <a:pt x="431" y="54"/>
                    </a:lnTo>
                    <a:lnTo>
                      <a:pt x="428" y="48"/>
                    </a:lnTo>
                    <a:lnTo>
                      <a:pt x="431" y="48"/>
                    </a:lnTo>
                    <a:lnTo>
                      <a:pt x="433" y="48"/>
                    </a:lnTo>
                    <a:lnTo>
                      <a:pt x="437" y="43"/>
                    </a:lnTo>
                    <a:lnTo>
                      <a:pt x="437" y="41"/>
                    </a:lnTo>
                    <a:lnTo>
                      <a:pt x="440" y="40"/>
                    </a:lnTo>
                    <a:lnTo>
                      <a:pt x="440" y="38"/>
                    </a:lnTo>
                    <a:lnTo>
                      <a:pt x="437" y="34"/>
                    </a:lnTo>
                    <a:lnTo>
                      <a:pt x="433" y="38"/>
                    </a:lnTo>
                    <a:lnTo>
                      <a:pt x="431" y="38"/>
                    </a:lnTo>
                    <a:lnTo>
                      <a:pt x="431" y="31"/>
                    </a:lnTo>
                    <a:lnTo>
                      <a:pt x="428" y="34"/>
                    </a:lnTo>
                    <a:lnTo>
                      <a:pt x="424" y="38"/>
                    </a:lnTo>
                    <a:lnTo>
                      <a:pt x="428" y="38"/>
                    </a:lnTo>
                    <a:lnTo>
                      <a:pt x="428" y="41"/>
                    </a:lnTo>
                    <a:lnTo>
                      <a:pt x="424" y="43"/>
                    </a:lnTo>
                    <a:lnTo>
                      <a:pt x="421" y="40"/>
                    </a:lnTo>
                    <a:lnTo>
                      <a:pt x="421" y="38"/>
                    </a:lnTo>
                    <a:lnTo>
                      <a:pt x="419" y="36"/>
                    </a:lnTo>
                    <a:lnTo>
                      <a:pt x="417" y="38"/>
                    </a:lnTo>
                    <a:lnTo>
                      <a:pt x="416" y="40"/>
                    </a:lnTo>
                    <a:lnTo>
                      <a:pt x="416" y="36"/>
                    </a:lnTo>
                    <a:lnTo>
                      <a:pt x="417" y="34"/>
                    </a:lnTo>
                    <a:lnTo>
                      <a:pt x="419" y="34"/>
                    </a:lnTo>
                    <a:lnTo>
                      <a:pt x="416" y="34"/>
                    </a:lnTo>
                    <a:lnTo>
                      <a:pt x="414" y="36"/>
                    </a:lnTo>
                    <a:lnTo>
                      <a:pt x="411" y="38"/>
                    </a:lnTo>
                    <a:lnTo>
                      <a:pt x="409" y="40"/>
                    </a:lnTo>
                    <a:lnTo>
                      <a:pt x="409" y="40"/>
                    </a:lnTo>
                    <a:lnTo>
                      <a:pt x="405" y="38"/>
                    </a:lnTo>
                    <a:lnTo>
                      <a:pt x="404" y="38"/>
                    </a:lnTo>
                    <a:lnTo>
                      <a:pt x="404" y="36"/>
                    </a:lnTo>
                    <a:lnTo>
                      <a:pt x="402" y="34"/>
                    </a:lnTo>
                    <a:lnTo>
                      <a:pt x="400" y="34"/>
                    </a:lnTo>
                    <a:lnTo>
                      <a:pt x="395" y="34"/>
                    </a:lnTo>
                    <a:lnTo>
                      <a:pt x="393" y="34"/>
                    </a:lnTo>
                    <a:lnTo>
                      <a:pt x="391" y="34"/>
                    </a:lnTo>
                    <a:lnTo>
                      <a:pt x="390" y="31"/>
                    </a:lnTo>
                    <a:lnTo>
                      <a:pt x="388" y="31"/>
                    </a:lnTo>
                    <a:lnTo>
                      <a:pt x="386" y="29"/>
                    </a:lnTo>
                    <a:lnTo>
                      <a:pt x="381" y="29"/>
                    </a:lnTo>
                    <a:lnTo>
                      <a:pt x="378" y="29"/>
                    </a:lnTo>
                    <a:lnTo>
                      <a:pt x="374" y="26"/>
                    </a:lnTo>
                    <a:lnTo>
                      <a:pt x="376" y="26"/>
                    </a:lnTo>
                    <a:lnTo>
                      <a:pt x="372" y="22"/>
                    </a:lnTo>
                    <a:lnTo>
                      <a:pt x="371" y="22"/>
                    </a:lnTo>
                    <a:lnTo>
                      <a:pt x="371" y="24"/>
                    </a:lnTo>
                    <a:lnTo>
                      <a:pt x="365" y="26"/>
                    </a:lnTo>
                    <a:lnTo>
                      <a:pt x="364" y="22"/>
                    </a:lnTo>
                    <a:lnTo>
                      <a:pt x="362" y="22"/>
                    </a:lnTo>
                    <a:lnTo>
                      <a:pt x="358" y="19"/>
                    </a:lnTo>
                    <a:lnTo>
                      <a:pt x="355" y="21"/>
                    </a:lnTo>
                    <a:lnTo>
                      <a:pt x="355" y="19"/>
                    </a:lnTo>
                    <a:lnTo>
                      <a:pt x="351" y="21"/>
                    </a:lnTo>
                    <a:lnTo>
                      <a:pt x="355" y="24"/>
                    </a:lnTo>
                    <a:lnTo>
                      <a:pt x="355" y="24"/>
                    </a:lnTo>
                    <a:lnTo>
                      <a:pt x="358" y="26"/>
                    </a:lnTo>
                    <a:lnTo>
                      <a:pt x="358" y="24"/>
                    </a:lnTo>
                    <a:lnTo>
                      <a:pt x="364" y="26"/>
                    </a:lnTo>
                    <a:lnTo>
                      <a:pt x="364" y="29"/>
                    </a:lnTo>
                    <a:lnTo>
                      <a:pt x="365" y="34"/>
                    </a:lnTo>
                    <a:lnTo>
                      <a:pt x="362" y="34"/>
                    </a:lnTo>
                    <a:lnTo>
                      <a:pt x="360" y="40"/>
                    </a:lnTo>
                    <a:lnTo>
                      <a:pt x="358" y="36"/>
                    </a:lnTo>
                    <a:lnTo>
                      <a:pt x="358" y="36"/>
                    </a:lnTo>
                    <a:lnTo>
                      <a:pt x="355" y="38"/>
                    </a:lnTo>
                    <a:lnTo>
                      <a:pt x="345" y="38"/>
                    </a:lnTo>
                    <a:lnTo>
                      <a:pt x="341" y="34"/>
                    </a:lnTo>
                    <a:lnTo>
                      <a:pt x="339" y="36"/>
                    </a:lnTo>
                    <a:lnTo>
                      <a:pt x="336" y="38"/>
                    </a:lnTo>
                    <a:lnTo>
                      <a:pt x="336" y="41"/>
                    </a:lnTo>
                    <a:lnTo>
                      <a:pt x="332" y="41"/>
                    </a:lnTo>
                    <a:lnTo>
                      <a:pt x="336" y="45"/>
                    </a:lnTo>
                    <a:lnTo>
                      <a:pt x="332" y="43"/>
                    </a:lnTo>
                    <a:lnTo>
                      <a:pt x="331" y="43"/>
                    </a:lnTo>
                    <a:lnTo>
                      <a:pt x="327" y="45"/>
                    </a:lnTo>
                    <a:lnTo>
                      <a:pt x="331" y="47"/>
                    </a:lnTo>
                    <a:lnTo>
                      <a:pt x="331" y="48"/>
                    </a:lnTo>
                    <a:lnTo>
                      <a:pt x="324" y="47"/>
                    </a:lnTo>
                    <a:lnTo>
                      <a:pt x="324" y="48"/>
                    </a:lnTo>
                    <a:lnTo>
                      <a:pt x="324" y="52"/>
                    </a:lnTo>
                    <a:lnTo>
                      <a:pt x="322" y="52"/>
                    </a:lnTo>
                    <a:lnTo>
                      <a:pt x="320" y="54"/>
                    </a:lnTo>
                    <a:lnTo>
                      <a:pt x="320" y="57"/>
                    </a:lnTo>
                    <a:lnTo>
                      <a:pt x="322" y="57"/>
                    </a:lnTo>
                    <a:lnTo>
                      <a:pt x="324" y="59"/>
                    </a:lnTo>
                    <a:lnTo>
                      <a:pt x="320" y="57"/>
                    </a:lnTo>
                    <a:lnTo>
                      <a:pt x="318" y="61"/>
                    </a:lnTo>
                    <a:lnTo>
                      <a:pt x="315" y="61"/>
                    </a:lnTo>
                    <a:lnTo>
                      <a:pt x="313" y="66"/>
                    </a:lnTo>
                    <a:lnTo>
                      <a:pt x="308" y="71"/>
                    </a:lnTo>
                    <a:lnTo>
                      <a:pt x="306" y="71"/>
                    </a:lnTo>
                    <a:lnTo>
                      <a:pt x="305" y="76"/>
                    </a:lnTo>
                    <a:lnTo>
                      <a:pt x="305" y="76"/>
                    </a:lnTo>
                    <a:lnTo>
                      <a:pt x="305" y="80"/>
                    </a:lnTo>
                    <a:lnTo>
                      <a:pt x="313" y="80"/>
                    </a:lnTo>
                    <a:lnTo>
                      <a:pt x="308" y="81"/>
                    </a:lnTo>
                    <a:lnTo>
                      <a:pt x="306" y="83"/>
                    </a:lnTo>
                    <a:lnTo>
                      <a:pt x="315" y="87"/>
                    </a:lnTo>
                    <a:lnTo>
                      <a:pt x="313" y="87"/>
                    </a:lnTo>
                    <a:lnTo>
                      <a:pt x="306" y="87"/>
                    </a:lnTo>
                    <a:lnTo>
                      <a:pt x="306" y="85"/>
                    </a:lnTo>
                    <a:lnTo>
                      <a:pt x="306" y="87"/>
                    </a:lnTo>
                    <a:lnTo>
                      <a:pt x="308" y="88"/>
                    </a:lnTo>
                    <a:lnTo>
                      <a:pt x="308" y="94"/>
                    </a:lnTo>
                    <a:lnTo>
                      <a:pt x="313" y="97"/>
                    </a:lnTo>
                    <a:lnTo>
                      <a:pt x="306" y="94"/>
                    </a:lnTo>
                    <a:lnTo>
                      <a:pt x="305" y="88"/>
                    </a:lnTo>
                    <a:lnTo>
                      <a:pt x="301" y="88"/>
                    </a:lnTo>
                    <a:lnTo>
                      <a:pt x="301" y="90"/>
                    </a:lnTo>
                    <a:lnTo>
                      <a:pt x="301" y="92"/>
                    </a:lnTo>
                    <a:lnTo>
                      <a:pt x="301" y="90"/>
                    </a:lnTo>
                    <a:lnTo>
                      <a:pt x="292" y="85"/>
                    </a:lnTo>
                    <a:lnTo>
                      <a:pt x="287" y="85"/>
                    </a:lnTo>
                    <a:lnTo>
                      <a:pt x="289" y="88"/>
                    </a:lnTo>
                    <a:lnTo>
                      <a:pt x="287" y="90"/>
                    </a:lnTo>
                    <a:lnTo>
                      <a:pt x="285" y="88"/>
                    </a:lnTo>
                    <a:lnTo>
                      <a:pt x="284" y="88"/>
                    </a:lnTo>
                    <a:lnTo>
                      <a:pt x="282" y="90"/>
                    </a:lnTo>
                    <a:lnTo>
                      <a:pt x="284" y="94"/>
                    </a:lnTo>
                    <a:lnTo>
                      <a:pt x="284" y="95"/>
                    </a:lnTo>
                    <a:lnTo>
                      <a:pt x="284" y="94"/>
                    </a:lnTo>
                    <a:lnTo>
                      <a:pt x="282" y="95"/>
                    </a:lnTo>
                    <a:lnTo>
                      <a:pt x="282" y="97"/>
                    </a:lnTo>
                    <a:lnTo>
                      <a:pt x="278" y="99"/>
                    </a:lnTo>
                    <a:lnTo>
                      <a:pt x="273" y="99"/>
                    </a:lnTo>
                    <a:lnTo>
                      <a:pt x="278" y="97"/>
                    </a:lnTo>
                    <a:lnTo>
                      <a:pt x="282" y="94"/>
                    </a:lnTo>
                    <a:lnTo>
                      <a:pt x="278" y="88"/>
                    </a:lnTo>
                    <a:lnTo>
                      <a:pt x="282" y="85"/>
                    </a:lnTo>
                    <a:lnTo>
                      <a:pt x="282" y="81"/>
                    </a:lnTo>
                    <a:lnTo>
                      <a:pt x="278" y="81"/>
                    </a:lnTo>
                    <a:lnTo>
                      <a:pt x="273" y="74"/>
                    </a:lnTo>
                    <a:lnTo>
                      <a:pt x="272" y="69"/>
                    </a:lnTo>
                    <a:lnTo>
                      <a:pt x="266" y="69"/>
                    </a:lnTo>
                    <a:lnTo>
                      <a:pt x="263" y="66"/>
                    </a:lnTo>
                    <a:lnTo>
                      <a:pt x="261" y="68"/>
                    </a:lnTo>
                    <a:lnTo>
                      <a:pt x="263" y="69"/>
                    </a:lnTo>
                    <a:lnTo>
                      <a:pt x="259" y="71"/>
                    </a:lnTo>
                    <a:lnTo>
                      <a:pt x="258" y="74"/>
                    </a:lnTo>
                    <a:lnTo>
                      <a:pt x="256" y="74"/>
                    </a:lnTo>
                    <a:lnTo>
                      <a:pt x="256" y="71"/>
                    </a:lnTo>
                    <a:lnTo>
                      <a:pt x="254" y="73"/>
                    </a:lnTo>
                    <a:lnTo>
                      <a:pt x="254" y="74"/>
                    </a:lnTo>
                    <a:lnTo>
                      <a:pt x="251" y="69"/>
                    </a:lnTo>
                    <a:lnTo>
                      <a:pt x="249" y="69"/>
                    </a:lnTo>
                    <a:lnTo>
                      <a:pt x="249" y="73"/>
                    </a:lnTo>
                    <a:lnTo>
                      <a:pt x="251" y="73"/>
                    </a:lnTo>
                    <a:lnTo>
                      <a:pt x="247" y="76"/>
                    </a:lnTo>
                    <a:lnTo>
                      <a:pt x="245" y="80"/>
                    </a:lnTo>
                    <a:lnTo>
                      <a:pt x="247" y="80"/>
                    </a:lnTo>
                    <a:lnTo>
                      <a:pt x="244" y="83"/>
                    </a:lnTo>
                    <a:lnTo>
                      <a:pt x="242" y="80"/>
                    </a:lnTo>
                    <a:lnTo>
                      <a:pt x="240" y="80"/>
                    </a:lnTo>
                    <a:lnTo>
                      <a:pt x="240" y="80"/>
                    </a:lnTo>
                    <a:lnTo>
                      <a:pt x="242" y="76"/>
                    </a:lnTo>
                    <a:lnTo>
                      <a:pt x="239" y="76"/>
                    </a:lnTo>
                    <a:lnTo>
                      <a:pt x="239" y="80"/>
                    </a:lnTo>
                    <a:lnTo>
                      <a:pt x="233" y="80"/>
                    </a:lnTo>
                    <a:lnTo>
                      <a:pt x="233" y="81"/>
                    </a:lnTo>
                    <a:lnTo>
                      <a:pt x="232" y="87"/>
                    </a:lnTo>
                    <a:lnTo>
                      <a:pt x="237" y="87"/>
                    </a:lnTo>
                    <a:lnTo>
                      <a:pt x="233" y="92"/>
                    </a:lnTo>
                    <a:lnTo>
                      <a:pt x="232" y="90"/>
                    </a:lnTo>
                    <a:lnTo>
                      <a:pt x="226" y="92"/>
                    </a:lnTo>
                    <a:lnTo>
                      <a:pt x="228" y="95"/>
                    </a:lnTo>
                    <a:lnTo>
                      <a:pt x="232" y="95"/>
                    </a:lnTo>
                    <a:lnTo>
                      <a:pt x="228" y="99"/>
                    </a:lnTo>
                    <a:lnTo>
                      <a:pt x="228" y="99"/>
                    </a:lnTo>
                    <a:lnTo>
                      <a:pt x="225" y="95"/>
                    </a:lnTo>
                    <a:lnTo>
                      <a:pt x="219" y="99"/>
                    </a:lnTo>
                    <a:lnTo>
                      <a:pt x="218" y="99"/>
                    </a:lnTo>
                    <a:lnTo>
                      <a:pt x="219" y="102"/>
                    </a:lnTo>
                    <a:lnTo>
                      <a:pt x="219" y="102"/>
                    </a:lnTo>
                    <a:lnTo>
                      <a:pt x="219" y="104"/>
                    </a:lnTo>
                    <a:lnTo>
                      <a:pt x="219" y="104"/>
                    </a:lnTo>
                    <a:lnTo>
                      <a:pt x="219" y="108"/>
                    </a:lnTo>
                    <a:lnTo>
                      <a:pt x="219" y="111"/>
                    </a:lnTo>
                    <a:lnTo>
                      <a:pt x="218" y="111"/>
                    </a:lnTo>
                    <a:lnTo>
                      <a:pt x="216" y="114"/>
                    </a:lnTo>
                    <a:lnTo>
                      <a:pt x="223" y="114"/>
                    </a:lnTo>
                    <a:lnTo>
                      <a:pt x="218" y="118"/>
                    </a:lnTo>
                    <a:lnTo>
                      <a:pt x="218" y="120"/>
                    </a:lnTo>
                    <a:lnTo>
                      <a:pt x="214" y="118"/>
                    </a:lnTo>
                    <a:lnTo>
                      <a:pt x="212" y="116"/>
                    </a:lnTo>
                    <a:lnTo>
                      <a:pt x="209" y="113"/>
                    </a:lnTo>
                    <a:lnTo>
                      <a:pt x="209" y="116"/>
                    </a:lnTo>
                    <a:lnTo>
                      <a:pt x="206" y="113"/>
                    </a:lnTo>
                    <a:lnTo>
                      <a:pt x="204" y="111"/>
                    </a:lnTo>
                    <a:lnTo>
                      <a:pt x="200" y="113"/>
                    </a:lnTo>
                    <a:lnTo>
                      <a:pt x="204" y="116"/>
                    </a:lnTo>
                    <a:lnTo>
                      <a:pt x="204" y="118"/>
                    </a:lnTo>
                    <a:lnTo>
                      <a:pt x="200" y="121"/>
                    </a:lnTo>
                    <a:lnTo>
                      <a:pt x="204" y="121"/>
                    </a:lnTo>
                    <a:lnTo>
                      <a:pt x="209" y="121"/>
                    </a:lnTo>
                    <a:lnTo>
                      <a:pt x="206" y="125"/>
                    </a:lnTo>
                    <a:lnTo>
                      <a:pt x="206" y="130"/>
                    </a:lnTo>
                    <a:lnTo>
                      <a:pt x="204" y="127"/>
                    </a:lnTo>
                    <a:lnTo>
                      <a:pt x="204" y="127"/>
                    </a:lnTo>
                    <a:lnTo>
                      <a:pt x="204" y="130"/>
                    </a:lnTo>
                    <a:lnTo>
                      <a:pt x="204" y="135"/>
                    </a:lnTo>
                    <a:lnTo>
                      <a:pt x="204" y="139"/>
                    </a:lnTo>
                    <a:lnTo>
                      <a:pt x="197" y="127"/>
                    </a:lnTo>
                    <a:lnTo>
                      <a:pt x="193" y="121"/>
                    </a:lnTo>
                    <a:lnTo>
                      <a:pt x="192" y="118"/>
                    </a:lnTo>
                    <a:lnTo>
                      <a:pt x="192" y="114"/>
                    </a:lnTo>
                    <a:lnTo>
                      <a:pt x="192" y="116"/>
                    </a:lnTo>
                    <a:lnTo>
                      <a:pt x="186" y="120"/>
                    </a:lnTo>
                    <a:lnTo>
                      <a:pt x="186" y="121"/>
                    </a:lnTo>
                    <a:lnTo>
                      <a:pt x="183" y="125"/>
                    </a:lnTo>
                    <a:lnTo>
                      <a:pt x="183" y="125"/>
                    </a:lnTo>
                    <a:lnTo>
                      <a:pt x="181" y="125"/>
                    </a:lnTo>
                    <a:lnTo>
                      <a:pt x="178" y="127"/>
                    </a:lnTo>
                    <a:lnTo>
                      <a:pt x="174" y="130"/>
                    </a:lnTo>
                    <a:lnTo>
                      <a:pt x="174" y="135"/>
                    </a:lnTo>
                    <a:lnTo>
                      <a:pt x="174" y="144"/>
                    </a:lnTo>
                    <a:lnTo>
                      <a:pt x="178" y="144"/>
                    </a:lnTo>
                    <a:lnTo>
                      <a:pt x="178" y="148"/>
                    </a:lnTo>
                    <a:lnTo>
                      <a:pt x="174" y="149"/>
                    </a:lnTo>
                    <a:lnTo>
                      <a:pt x="172" y="153"/>
                    </a:lnTo>
                    <a:lnTo>
                      <a:pt x="167" y="153"/>
                    </a:lnTo>
                    <a:lnTo>
                      <a:pt x="169" y="156"/>
                    </a:lnTo>
                    <a:lnTo>
                      <a:pt x="164" y="158"/>
                    </a:lnTo>
                    <a:lnTo>
                      <a:pt x="164" y="163"/>
                    </a:lnTo>
                    <a:lnTo>
                      <a:pt x="162" y="165"/>
                    </a:lnTo>
                    <a:lnTo>
                      <a:pt x="157" y="174"/>
                    </a:lnTo>
                    <a:lnTo>
                      <a:pt x="146" y="179"/>
                    </a:lnTo>
                    <a:lnTo>
                      <a:pt x="138" y="179"/>
                    </a:lnTo>
                    <a:lnTo>
                      <a:pt x="134" y="181"/>
                    </a:lnTo>
                    <a:lnTo>
                      <a:pt x="129" y="181"/>
                    </a:lnTo>
                    <a:lnTo>
                      <a:pt x="124" y="181"/>
                    </a:lnTo>
                    <a:lnTo>
                      <a:pt x="122" y="181"/>
                    </a:lnTo>
                    <a:lnTo>
                      <a:pt x="115" y="182"/>
                    </a:lnTo>
                    <a:lnTo>
                      <a:pt x="115" y="186"/>
                    </a:lnTo>
                    <a:lnTo>
                      <a:pt x="112" y="187"/>
                    </a:lnTo>
                    <a:lnTo>
                      <a:pt x="101" y="187"/>
                    </a:lnTo>
                    <a:lnTo>
                      <a:pt x="96" y="189"/>
                    </a:lnTo>
                    <a:lnTo>
                      <a:pt x="96" y="193"/>
                    </a:lnTo>
                    <a:lnTo>
                      <a:pt x="91" y="194"/>
                    </a:lnTo>
                    <a:lnTo>
                      <a:pt x="84" y="194"/>
                    </a:lnTo>
                    <a:lnTo>
                      <a:pt x="82" y="194"/>
                    </a:lnTo>
                    <a:lnTo>
                      <a:pt x="79" y="194"/>
                    </a:lnTo>
                    <a:lnTo>
                      <a:pt x="77" y="193"/>
                    </a:lnTo>
                    <a:lnTo>
                      <a:pt x="77" y="194"/>
                    </a:lnTo>
                    <a:lnTo>
                      <a:pt x="73" y="198"/>
                    </a:lnTo>
                    <a:lnTo>
                      <a:pt x="65" y="198"/>
                    </a:lnTo>
                    <a:lnTo>
                      <a:pt x="65" y="201"/>
                    </a:lnTo>
                    <a:lnTo>
                      <a:pt x="63" y="201"/>
                    </a:lnTo>
                    <a:lnTo>
                      <a:pt x="56" y="205"/>
                    </a:lnTo>
                    <a:lnTo>
                      <a:pt x="51" y="208"/>
                    </a:lnTo>
                    <a:lnTo>
                      <a:pt x="40" y="212"/>
                    </a:lnTo>
                    <a:lnTo>
                      <a:pt x="35" y="217"/>
                    </a:lnTo>
                    <a:lnTo>
                      <a:pt x="35" y="224"/>
                    </a:lnTo>
                    <a:lnTo>
                      <a:pt x="32" y="226"/>
                    </a:lnTo>
                    <a:lnTo>
                      <a:pt x="28" y="224"/>
                    </a:lnTo>
                    <a:lnTo>
                      <a:pt x="32" y="224"/>
                    </a:lnTo>
                    <a:lnTo>
                      <a:pt x="32" y="221"/>
                    </a:lnTo>
                    <a:lnTo>
                      <a:pt x="32" y="215"/>
                    </a:lnTo>
                    <a:lnTo>
                      <a:pt x="32" y="212"/>
                    </a:lnTo>
                    <a:lnTo>
                      <a:pt x="25" y="217"/>
                    </a:lnTo>
                    <a:lnTo>
                      <a:pt x="25" y="221"/>
                    </a:lnTo>
                    <a:lnTo>
                      <a:pt x="20" y="229"/>
                    </a:lnTo>
                    <a:lnTo>
                      <a:pt x="23" y="234"/>
                    </a:lnTo>
                    <a:lnTo>
                      <a:pt x="23" y="238"/>
                    </a:lnTo>
                    <a:lnTo>
                      <a:pt x="23" y="247"/>
                    </a:lnTo>
                    <a:lnTo>
                      <a:pt x="16" y="254"/>
                    </a:lnTo>
                    <a:lnTo>
                      <a:pt x="13" y="266"/>
                    </a:lnTo>
                    <a:lnTo>
                      <a:pt x="14" y="271"/>
                    </a:lnTo>
                    <a:lnTo>
                      <a:pt x="14" y="280"/>
                    </a:lnTo>
                    <a:lnTo>
                      <a:pt x="20" y="290"/>
                    </a:lnTo>
                    <a:lnTo>
                      <a:pt x="20" y="294"/>
                    </a:lnTo>
                    <a:lnTo>
                      <a:pt x="23" y="297"/>
                    </a:lnTo>
                    <a:lnTo>
                      <a:pt x="20" y="301"/>
                    </a:lnTo>
                    <a:lnTo>
                      <a:pt x="20" y="306"/>
                    </a:lnTo>
                    <a:lnTo>
                      <a:pt x="18" y="307"/>
                    </a:lnTo>
                    <a:lnTo>
                      <a:pt x="16" y="306"/>
                    </a:lnTo>
                    <a:lnTo>
                      <a:pt x="16" y="297"/>
                    </a:lnTo>
                    <a:lnTo>
                      <a:pt x="14" y="301"/>
                    </a:lnTo>
                    <a:lnTo>
                      <a:pt x="13" y="301"/>
                    </a:lnTo>
                    <a:lnTo>
                      <a:pt x="13" y="294"/>
                    </a:lnTo>
                    <a:lnTo>
                      <a:pt x="9" y="288"/>
                    </a:lnTo>
                    <a:lnTo>
                      <a:pt x="7" y="292"/>
                    </a:lnTo>
                    <a:lnTo>
                      <a:pt x="7" y="299"/>
                    </a:lnTo>
                    <a:lnTo>
                      <a:pt x="13" y="302"/>
                    </a:lnTo>
                    <a:lnTo>
                      <a:pt x="16" y="309"/>
                    </a:lnTo>
                    <a:lnTo>
                      <a:pt x="11" y="311"/>
                    </a:lnTo>
                    <a:lnTo>
                      <a:pt x="7" y="306"/>
                    </a:lnTo>
                    <a:lnTo>
                      <a:pt x="6" y="299"/>
                    </a:lnTo>
                    <a:lnTo>
                      <a:pt x="4" y="302"/>
                    </a:lnTo>
                    <a:lnTo>
                      <a:pt x="2" y="302"/>
                    </a:lnTo>
                    <a:lnTo>
                      <a:pt x="6" y="309"/>
                    </a:lnTo>
                    <a:lnTo>
                      <a:pt x="13" y="316"/>
                    </a:lnTo>
                    <a:lnTo>
                      <a:pt x="16" y="325"/>
                    </a:lnTo>
                    <a:lnTo>
                      <a:pt x="14" y="344"/>
                    </a:lnTo>
                    <a:lnTo>
                      <a:pt x="18" y="347"/>
                    </a:lnTo>
                    <a:lnTo>
                      <a:pt x="20" y="356"/>
                    </a:lnTo>
                    <a:lnTo>
                      <a:pt x="23" y="370"/>
                    </a:lnTo>
                    <a:lnTo>
                      <a:pt x="23" y="374"/>
                    </a:lnTo>
                    <a:lnTo>
                      <a:pt x="23" y="393"/>
                    </a:lnTo>
                    <a:lnTo>
                      <a:pt x="23" y="396"/>
                    </a:lnTo>
                    <a:lnTo>
                      <a:pt x="23" y="401"/>
                    </a:lnTo>
                    <a:lnTo>
                      <a:pt x="23" y="405"/>
                    </a:lnTo>
                    <a:lnTo>
                      <a:pt x="27" y="415"/>
                    </a:lnTo>
                    <a:lnTo>
                      <a:pt x="27" y="419"/>
                    </a:lnTo>
                    <a:lnTo>
                      <a:pt x="23" y="421"/>
                    </a:lnTo>
                    <a:lnTo>
                      <a:pt x="25" y="424"/>
                    </a:lnTo>
                    <a:lnTo>
                      <a:pt x="25" y="426"/>
                    </a:lnTo>
                    <a:lnTo>
                      <a:pt x="23" y="434"/>
                    </a:lnTo>
                    <a:lnTo>
                      <a:pt x="20" y="438"/>
                    </a:lnTo>
                    <a:lnTo>
                      <a:pt x="23" y="438"/>
                    </a:lnTo>
                    <a:lnTo>
                      <a:pt x="20" y="443"/>
                    </a:lnTo>
                    <a:lnTo>
                      <a:pt x="20" y="447"/>
                    </a:lnTo>
                    <a:lnTo>
                      <a:pt x="20" y="450"/>
                    </a:lnTo>
                    <a:lnTo>
                      <a:pt x="14" y="454"/>
                    </a:lnTo>
                    <a:lnTo>
                      <a:pt x="11" y="452"/>
                    </a:lnTo>
                    <a:lnTo>
                      <a:pt x="6" y="459"/>
                    </a:lnTo>
                    <a:lnTo>
                      <a:pt x="7" y="469"/>
                    </a:lnTo>
                    <a:lnTo>
                      <a:pt x="7" y="469"/>
                    </a:lnTo>
                    <a:lnTo>
                      <a:pt x="7" y="469"/>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35" name="Freeform 203">
                <a:extLst>
                  <a:ext uri="{FF2B5EF4-FFF2-40B4-BE49-F238E27FC236}">
                    <a16:creationId xmlns:a16="http://schemas.microsoft.com/office/drawing/2014/main" id="{79F2C06D-D8F8-F84B-C3C8-2458EA323E38}"/>
                  </a:ext>
                </a:extLst>
              </p:cNvPr>
              <p:cNvSpPr>
                <a:spLocks noEditPoints="1"/>
              </p:cNvSpPr>
              <p:nvPr/>
            </p:nvSpPr>
            <p:spPr bwMode="auto">
              <a:xfrm>
                <a:off x="8705850" y="5407022"/>
                <a:ext cx="431800" cy="565150"/>
              </a:xfrm>
              <a:custGeom>
                <a:avLst/>
                <a:gdLst/>
                <a:ahLst/>
                <a:cxnLst>
                  <a:cxn ang="0">
                    <a:pos x="1" y="308"/>
                  </a:cxn>
                  <a:cxn ang="0">
                    <a:pos x="220" y="75"/>
                  </a:cxn>
                  <a:cxn ang="0">
                    <a:pos x="227" y="59"/>
                  </a:cxn>
                  <a:cxn ang="0">
                    <a:pos x="231" y="61"/>
                  </a:cxn>
                  <a:cxn ang="0">
                    <a:pos x="186" y="201"/>
                  </a:cxn>
                  <a:cxn ang="0">
                    <a:pos x="217" y="174"/>
                  </a:cxn>
                  <a:cxn ang="0">
                    <a:pos x="233" y="151"/>
                  </a:cxn>
                  <a:cxn ang="0">
                    <a:pos x="250" y="139"/>
                  </a:cxn>
                  <a:cxn ang="0">
                    <a:pos x="259" y="127"/>
                  </a:cxn>
                  <a:cxn ang="0">
                    <a:pos x="272" y="102"/>
                  </a:cxn>
                  <a:cxn ang="0">
                    <a:pos x="250" y="106"/>
                  </a:cxn>
                  <a:cxn ang="0">
                    <a:pos x="231" y="82"/>
                  </a:cxn>
                  <a:cxn ang="0">
                    <a:pos x="226" y="64"/>
                  </a:cxn>
                  <a:cxn ang="0">
                    <a:pos x="224" y="83"/>
                  </a:cxn>
                  <a:cxn ang="0">
                    <a:pos x="217" y="69"/>
                  </a:cxn>
                  <a:cxn ang="0">
                    <a:pos x="215" y="45"/>
                  </a:cxn>
                  <a:cxn ang="0">
                    <a:pos x="220" y="28"/>
                  </a:cxn>
                  <a:cxn ang="0">
                    <a:pos x="212" y="17"/>
                  </a:cxn>
                  <a:cxn ang="0">
                    <a:pos x="205" y="15"/>
                  </a:cxn>
                  <a:cxn ang="0">
                    <a:pos x="200" y="0"/>
                  </a:cxn>
                  <a:cxn ang="0">
                    <a:pos x="196" y="24"/>
                  </a:cxn>
                  <a:cxn ang="0">
                    <a:pos x="205" y="52"/>
                  </a:cxn>
                  <a:cxn ang="0">
                    <a:pos x="210" y="59"/>
                  </a:cxn>
                  <a:cxn ang="0">
                    <a:pos x="205" y="62"/>
                  </a:cxn>
                  <a:cxn ang="0">
                    <a:pos x="210" y="83"/>
                  </a:cxn>
                  <a:cxn ang="0">
                    <a:pos x="205" y="101"/>
                  </a:cxn>
                  <a:cxn ang="0">
                    <a:pos x="196" y="128"/>
                  </a:cxn>
                  <a:cxn ang="0">
                    <a:pos x="186" y="149"/>
                  </a:cxn>
                  <a:cxn ang="0">
                    <a:pos x="186" y="182"/>
                  </a:cxn>
                  <a:cxn ang="0">
                    <a:pos x="163" y="179"/>
                  </a:cxn>
                  <a:cxn ang="0">
                    <a:pos x="163" y="182"/>
                  </a:cxn>
                  <a:cxn ang="0">
                    <a:pos x="163" y="188"/>
                  </a:cxn>
                  <a:cxn ang="0">
                    <a:pos x="21" y="344"/>
                  </a:cxn>
                  <a:cxn ang="0">
                    <a:pos x="1" y="356"/>
                  </a:cxn>
                  <a:cxn ang="0">
                    <a:pos x="10" y="337"/>
                  </a:cxn>
                  <a:cxn ang="0">
                    <a:pos x="14" y="348"/>
                  </a:cxn>
                  <a:cxn ang="0">
                    <a:pos x="5" y="353"/>
                  </a:cxn>
                  <a:cxn ang="0">
                    <a:pos x="0" y="316"/>
                  </a:cxn>
                  <a:cxn ang="0">
                    <a:pos x="10" y="297"/>
                  </a:cxn>
                  <a:cxn ang="0">
                    <a:pos x="24" y="285"/>
                  </a:cxn>
                  <a:cxn ang="0">
                    <a:pos x="38" y="271"/>
                  </a:cxn>
                  <a:cxn ang="0">
                    <a:pos x="64" y="262"/>
                  </a:cxn>
                  <a:cxn ang="0">
                    <a:pos x="87" y="240"/>
                  </a:cxn>
                  <a:cxn ang="0">
                    <a:pos x="114" y="212"/>
                  </a:cxn>
                  <a:cxn ang="0">
                    <a:pos x="135" y="191"/>
                  </a:cxn>
                  <a:cxn ang="0">
                    <a:pos x="151" y="179"/>
                  </a:cxn>
                  <a:cxn ang="0">
                    <a:pos x="154" y="191"/>
                  </a:cxn>
                  <a:cxn ang="0">
                    <a:pos x="167" y="189"/>
                  </a:cxn>
                  <a:cxn ang="0">
                    <a:pos x="170" y="191"/>
                  </a:cxn>
                  <a:cxn ang="0">
                    <a:pos x="158" y="219"/>
                  </a:cxn>
                  <a:cxn ang="0">
                    <a:pos x="135" y="245"/>
                  </a:cxn>
                  <a:cxn ang="0">
                    <a:pos x="127" y="266"/>
                  </a:cxn>
                  <a:cxn ang="0">
                    <a:pos x="120" y="262"/>
                  </a:cxn>
                  <a:cxn ang="0">
                    <a:pos x="109" y="262"/>
                  </a:cxn>
                  <a:cxn ang="0">
                    <a:pos x="95" y="275"/>
                  </a:cxn>
                  <a:cxn ang="0">
                    <a:pos x="74" y="309"/>
                  </a:cxn>
                  <a:cxn ang="0">
                    <a:pos x="62" y="321"/>
                  </a:cxn>
                  <a:cxn ang="0">
                    <a:pos x="47" y="335"/>
                  </a:cxn>
                  <a:cxn ang="0">
                    <a:pos x="24" y="337"/>
                  </a:cxn>
                  <a:cxn ang="0">
                    <a:pos x="10" y="325"/>
                  </a:cxn>
                </a:cxnLst>
                <a:rect l="0" t="0" r="r" b="b"/>
                <a:pathLst>
                  <a:path w="272" h="356">
                    <a:moveTo>
                      <a:pt x="1" y="308"/>
                    </a:moveTo>
                    <a:lnTo>
                      <a:pt x="1" y="308"/>
                    </a:lnTo>
                    <a:lnTo>
                      <a:pt x="5" y="308"/>
                    </a:lnTo>
                    <a:lnTo>
                      <a:pt x="5" y="306"/>
                    </a:lnTo>
                    <a:lnTo>
                      <a:pt x="1" y="306"/>
                    </a:lnTo>
                    <a:lnTo>
                      <a:pt x="1" y="308"/>
                    </a:lnTo>
                    <a:lnTo>
                      <a:pt x="1" y="308"/>
                    </a:lnTo>
                    <a:lnTo>
                      <a:pt x="1" y="308"/>
                    </a:lnTo>
                    <a:lnTo>
                      <a:pt x="1" y="308"/>
                    </a:lnTo>
                    <a:lnTo>
                      <a:pt x="1" y="308"/>
                    </a:lnTo>
                    <a:close/>
                    <a:moveTo>
                      <a:pt x="220" y="75"/>
                    </a:moveTo>
                    <a:lnTo>
                      <a:pt x="222" y="75"/>
                    </a:lnTo>
                    <a:lnTo>
                      <a:pt x="222" y="76"/>
                    </a:lnTo>
                    <a:lnTo>
                      <a:pt x="220" y="76"/>
                    </a:lnTo>
                    <a:lnTo>
                      <a:pt x="220" y="75"/>
                    </a:lnTo>
                    <a:lnTo>
                      <a:pt x="220" y="75"/>
                    </a:lnTo>
                    <a:lnTo>
                      <a:pt x="220" y="75"/>
                    </a:lnTo>
                    <a:lnTo>
                      <a:pt x="220" y="75"/>
                    </a:lnTo>
                    <a:close/>
                    <a:moveTo>
                      <a:pt x="226" y="59"/>
                    </a:moveTo>
                    <a:lnTo>
                      <a:pt x="224" y="59"/>
                    </a:lnTo>
                    <a:lnTo>
                      <a:pt x="226" y="59"/>
                    </a:lnTo>
                    <a:lnTo>
                      <a:pt x="226" y="59"/>
                    </a:lnTo>
                    <a:lnTo>
                      <a:pt x="226" y="59"/>
                    </a:lnTo>
                    <a:lnTo>
                      <a:pt x="226" y="59"/>
                    </a:lnTo>
                    <a:lnTo>
                      <a:pt x="226" y="59"/>
                    </a:lnTo>
                    <a:close/>
                    <a:moveTo>
                      <a:pt x="231" y="61"/>
                    </a:moveTo>
                    <a:lnTo>
                      <a:pt x="227" y="59"/>
                    </a:lnTo>
                    <a:lnTo>
                      <a:pt x="231" y="55"/>
                    </a:lnTo>
                    <a:lnTo>
                      <a:pt x="231" y="55"/>
                    </a:lnTo>
                    <a:lnTo>
                      <a:pt x="231" y="59"/>
                    </a:lnTo>
                    <a:lnTo>
                      <a:pt x="231" y="59"/>
                    </a:lnTo>
                    <a:lnTo>
                      <a:pt x="231" y="61"/>
                    </a:lnTo>
                    <a:lnTo>
                      <a:pt x="231" y="61"/>
                    </a:lnTo>
                    <a:lnTo>
                      <a:pt x="231" y="61"/>
                    </a:lnTo>
                    <a:lnTo>
                      <a:pt x="231" y="61"/>
                    </a:lnTo>
                    <a:lnTo>
                      <a:pt x="231" y="61"/>
                    </a:lnTo>
                    <a:close/>
                    <a:moveTo>
                      <a:pt x="173" y="196"/>
                    </a:moveTo>
                    <a:lnTo>
                      <a:pt x="177" y="196"/>
                    </a:lnTo>
                    <a:lnTo>
                      <a:pt x="180" y="193"/>
                    </a:lnTo>
                    <a:lnTo>
                      <a:pt x="182" y="193"/>
                    </a:lnTo>
                    <a:lnTo>
                      <a:pt x="182" y="198"/>
                    </a:lnTo>
                    <a:lnTo>
                      <a:pt x="182" y="200"/>
                    </a:lnTo>
                    <a:lnTo>
                      <a:pt x="182" y="200"/>
                    </a:lnTo>
                    <a:lnTo>
                      <a:pt x="182" y="200"/>
                    </a:lnTo>
                    <a:lnTo>
                      <a:pt x="186" y="201"/>
                    </a:lnTo>
                    <a:lnTo>
                      <a:pt x="182" y="201"/>
                    </a:lnTo>
                    <a:lnTo>
                      <a:pt x="186" y="205"/>
                    </a:lnTo>
                    <a:lnTo>
                      <a:pt x="187" y="205"/>
                    </a:lnTo>
                    <a:lnTo>
                      <a:pt x="193" y="200"/>
                    </a:lnTo>
                    <a:lnTo>
                      <a:pt x="200" y="193"/>
                    </a:lnTo>
                    <a:lnTo>
                      <a:pt x="205" y="189"/>
                    </a:lnTo>
                    <a:lnTo>
                      <a:pt x="208" y="184"/>
                    </a:lnTo>
                    <a:lnTo>
                      <a:pt x="213" y="175"/>
                    </a:lnTo>
                    <a:lnTo>
                      <a:pt x="217" y="174"/>
                    </a:lnTo>
                    <a:lnTo>
                      <a:pt x="219" y="174"/>
                    </a:lnTo>
                    <a:lnTo>
                      <a:pt x="220" y="174"/>
                    </a:lnTo>
                    <a:lnTo>
                      <a:pt x="220" y="170"/>
                    </a:lnTo>
                    <a:lnTo>
                      <a:pt x="222" y="168"/>
                    </a:lnTo>
                    <a:lnTo>
                      <a:pt x="226" y="167"/>
                    </a:lnTo>
                    <a:lnTo>
                      <a:pt x="227" y="160"/>
                    </a:lnTo>
                    <a:lnTo>
                      <a:pt x="231" y="155"/>
                    </a:lnTo>
                    <a:lnTo>
                      <a:pt x="231" y="153"/>
                    </a:lnTo>
                    <a:lnTo>
                      <a:pt x="233" y="151"/>
                    </a:lnTo>
                    <a:lnTo>
                      <a:pt x="231" y="148"/>
                    </a:lnTo>
                    <a:lnTo>
                      <a:pt x="227" y="148"/>
                    </a:lnTo>
                    <a:lnTo>
                      <a:pt x="226" y="148"/>
                    </a:lnTo>
                    <a:lnTo>
                      <a:pt x="227" y="146"/>
                    </a:lnTo>
                    <a:lnTo>
                      <a:pt x="231" y="146"/>
                    </a:lnTo>
                    <a:lnTo>
                      <a:pt x="238" y="139"/>
                    </a:lnTo>
                    <a:lnTo>
                      <a:pt x="241" y="137"/>
                    </a:lnTo>
                    <a:lnTo>
                      <a:pt x="246" y="139"/>
                    </a:lnTo>
                    <a:lnTo>
                      <a:pt x="250" y="139"/>
                    </a:lnTo>
                    <a:lnTo>
                      <a:pt x="248" y="141"/>
                    </a:lnTo>
                    <a:lnTo>
                      <a:pt x="250" y="142"/>
                    </a:lnTo>
                    <a:lnTo>
                      <a:pt x="250" y="141"/>
                    </a:lnTo>
                    <a:lnTo>
                      <a:pt x="255" y="139"/>
                    </a:lnTo>
                    <a:lnTo>
                      <a:pt x="250" y="137"/>
                    </a:lnTo>
                    <a:lnTo>
                      <a:pt x="250" y="134"/>
                    </a:lnTo>
                    <a:lnTo>
                      <a:pt x="253" y="128"/>
                    </a:lnTo>
                    <a:lnTo>
                      <a:pt x="255" y="125"/>
                    </a:lnTo>
                    <a:lnTo>
                      <a:pt x="259" y="127"/>
                    </a:lnTo>
                    <a:lnTo>
                      <a:pt x="259" y="127"/>
                    </a:lnTo>
                    <a:lnTo>
                      <a:pt x="259" y="125"/>
                    </a:lnTo>
                    <a:lnTo>
                      <a:pt x="260" y="123"/>
                    </a:lnTo>
                    <a:lnTo>
                      <a:pt x="266" y="115"/>
                    </a:lnTo>
                    <a:lnTo>
                      <a:pt x="266" y="115"/>
                    </a:lnTo>
                    <a:lnTo>
                      <a:pt x="266" y="113"/>
                    </a:lnTo>
                    <a:lnTo>
                      <a:pt x="267" y="106"/>
                    </a:lnTo>
                    <a:lnTo>
                      <a:pt x="269" y="104"/>
                    </a:lnTo>
                    <a:lnTo>
                      <a:pt x="272" y="102"/>
                    </a:lnTo>
                    <a:lnTo>
                      <a:pt x="272" y="102"/>
                    </a:lnTo>
                    <a:lnTo>
                      <a:pt x="267" y="101"/>
                    </a:lnTo>
                    <a:lnTo>
                      <a:pt x="266" y="97"/>
                    </a:lnTo>
                    <a:lnTo>
                      <a:pt x="267" y="97"/>
                    </a:lnTo>
                    <a:lnTo>
                      <a:pt x="267" y="97"/>
                    </a:lnTo>
                    <a:lnTo>
                      <a:pt x="264" y="95"/>
                    </a:lnTo>
                    <a:lnTo>
                      <a:pt x="260" y="99"/>
                    </a:lnTo>
                    <a:lnTo>
                      <a:pt x="255" y="106"/>
                    </a:lnTo>
                    <a:lnTo>
                      <a:pt x="250" y="106"/>
                    </a:lnTo>
                    <a:lnTo>
                      <a:pt x="248" y="106"/>
                    </a:lnTo>
                    <a:lnTo>
                      <a:pt x="245" y="106"/>
                    </a:lnTo>
                    <a:lnTo>
                      <a:pt x="238" y="97"/>
                    </a:lnTo>
                    <a:lnTo>
                      <a:pt x="236" y="99"/>
                    </a:lnTo>
                    <a:lnTo>
                      <a:pt x="233" y="95"/>
                    </a:lnTo>
                    <a:lnTo>
                      <a:pt x="231" y="92"/>
                    </a:lnTo>
                    <a:lnTo>
                      <a:pt x="233" y="90"/>
                    </a:lnTo>
                    <a:lnTo>
                      <a:pt x="234" y="87"/>
                    </a:lnTo>
                    <a:lnTo>
                      <a:pt x="231" y="82"/>
                    </a:lnTo>
                    <a:lnTo>
                      <a:pt x="231" y="78"/>
                    </a:lnTo>
                    <a:lnTo>
                      <a:pt x="231" y="76"/>
                    </a:lnTo>
                    <a:lnTo>
                      <a:pt x="231" y="73"/>
                    </a:lnTo>
                    <a:lnTo>
                      <a:pt x="231" y="71"/>
                    </a:lnTo>
                    <a:lnTo>
                      <a:pt x="231" y="71"/>
                    </a:lnTo>
                    <a:lnTo>
                      <a:pt x="231" y="66"/>
                    </a:lnTo>
                    <a:lnTo>
                      <a:pt x="227" y="64"/>
                    </a:lnTo>
                    <a:lnTo>
                      <a:pt x="227" y="66"/>
                    </a:lnTo>
                    <a:lnTo>
                      <a:pt x="226" y="64"/>
                    </a:lnTo>
                    <a:lnTo>
                      <a:pt x="224" y="64"/>
                    </a:lnTo>
                    <a:lnTo>
                      <a:pt x="227" y="68"/>
                    </a:lnTo>
                    <a:lnTo>
                      <a:pt x="227" y="71"/>
                    </a:lnTo>
                    <a:lnTo>
                      <a:pt x="227" y="73"/>
                    </a:lnTo>
                    <a:lnTo>
                      <a:pt x="226" y="75"/>
                    </a:lnTo>
                    <a:lnTo>
                      <a:pt x="226" y="78"/>
                    </a:lnTo>
                    <a:lnTo>
                      <a:pt x="227" y="78"/>
                    </a:lnTo>
                    <a:lnTo>
                      <a:pt x="227" y="83"/>
                    </a:lnTo>
                    <a:lnTo>
                      <a:pt x="224" y="83"/>
                    </a:lnTo>
                    <a:lnTo>
                      <a:pt x="222" y="82"/>
                    </a:lnTo>
                    <a:lnTo>
                      <a:pt x="222" y="78"/>
                    </a:lnTo>
                    <a:lnTo>
                      <a:pt x="219" y="78"/>
                    </a:lnTo>
                    <a:lnTo>
                      <a:pt x="219" y="76"/>
                    </a:lnTo>
                    <a:lnTo>
                      <a:pt x="215" y="75"/>
                    </a:lnTo>
                    <a:lnTo>
                      <a:pt x="213" y="75"/>
                    </a:lnTo>
                    <a:lnTo>
                      <a:pt x="213" y="73"/>
                    </a:lnTo>
                    <a:lnTo>
                      <a:pt x="215" y="71"/>
                    </a:lnTo>
                    <a:lnTo>
                      <a:pt x="217" y="69"/>
                    </a:lnTo>
                    <a:lnTo>
                      <a:pt x="213" y="66"/>
                    </a:lnTo>
                    <a:lnTo>
                      <a:pt x="217" y="62"/>
                    </a:lnTo>
                    <a:lnTo>
                      <a:pt x="219" y="62"/>
                    </a:lnTo>
                    <a:lnTo>
                      <a:pt x="220" y="59"/>
                    </a:lnTo>
                    <a:lnTo>
                      <a:pt x="219" y="55"/>
                    </a:lnTo>
                    <a:lnTo>
                      <a:pt x="219" y="55"/>
                    </a:lnTo>
                    <a:lnTo>
                      <a:pt x="219" y="52"/>
                    </a:lnTo>
                    <a:lnTo>
                      <a:pt x="219" y="48"/>
                    </a:lnTo>
                    <a:lnTo>
                      <a:pt x="215" y="45"/>
                    </a:lnTo>
                    <a:lnTo>
                      <a:pt x="215" y="43"/>
                    </a:lnTo>
                    <a:lnTo>
                      <a:pt x="217" y="45"/>
                    </a:lnTo>
                    <a:lnTo>
                      <a:pt x="220" y="45"/>
                    </a:lnTo>
                    <a:lnTo>
                      <a:pt x="220" y="40"/>
                    </a:lnTo>
                    <a:lnTo>
                      <a:pt x="222" y="40"/>
                    </a:lnTo>
                    <a:lnTo>
                      <a:pt x="222" y="35"/>
                    </a:lnTo>
                    <a:lnTo>
                      <a:pt x="220" y="31"/>
                    </a:lnTo>
                    <a:lnTo>
                      <a:pt x="222" y="28"/>
                    </a:lnTo>
                    <a:lnTo>
                      <a:pt x="220" y="28"/>
                    </a:lnTo>
                    <a:lnTo>
                      <a:pt x="215" y="31"/>
                    </a:lnTo>
                    <a:lnTo>
                      <a:pt x="212" y="28"/>
                    </a:lnTo>
                    <a:lnTo>
                      <a:pt x="213" y="26"/>
                    </a:lnTo>
                    <a:lnTo>
                      <a:pt x="212" y="24"/>
                    </a:lnTo>
                    <a:lnTo>
                      <a:pt x="210" y="24"/>
                    </a:lnTo>
                    <a:lnTo>
                      <a:pt x="212" y="19"/>
                    </a:lnTo>
                    <a:lnTo>
                      <a:pt x="215" y="19"/>
                    </a:lnTo>
                    <a:lnTo>
                      <a:pt x="215" y="17"/>
                    </a:lnTo>
                    <a:lnTo>
                      <a:pt x="212" y="17"/>
                    </a:lnTo>
                    <a:lnTo>
                      <a:pt x="208" y="15"/>
                    </a:lnTo>
                    <a:lnTo>
                      <a:pt x="208" y="15"/>
                    </a:lnTo>
                    <a:lnTo>
                      <a:pt x="208" y="12"/>
                    </a:lnTo>
                    <a:lnTo>
                      <a:pt x="208" y="12"/>
                    </a:lnTo>
                    <a:lnTo>
                      <a:pt x="208" y="10"/>
                    </a:lnTo>
                    <a:lnTo>
                      <a:pt x="208" y="10"/>
                    </a:lnTo>
                    <a:lnTo>
                      <a:pt x="205" y="12"/>
                    </a:lnTo>
                    <a:lnTo>
                      <a:pt x="205" y="14"/>
                    </a:lnTo>
                    <a:lnTo>
                      <a:pt x="205" y="15"/>
                    </a:lnTo>
                    <a:lnTo>
                      <a:pt x="203" y="15"/>
                    </a:lnTo>
                    <a:lnTo>
                      <a:pt x="203" y="12"/>
                    </a:lnTo>
                    <a:lnTo>
                      <a:pt x="203" y="10"/>
                    </a:lnTo>
                    <a:lnTo>
                      <a:pt x="201" y="5"/>
                    </a:lnTo>
                    <a:lnTo>
                      <a:pt x="201" y="2"/>
                    </a:lnTo>
                    <a:lnTo>
                      <a:pt x="201" y="2"/>
                    </a:lnTo>
                    <a:lnTo>
                      <a:pt x="203" y="0"/>
                    </a:lnTo>
                    <a:lnTo>
                      <a:pt x="201" y="0"/>
                    </a:lnTo>
                    <a:lnTo>
                      <a:pt x="200" y="0"/>
                    </a:lnTo>
                    <a:lnTo>
                      <a:pt x="194" y="0"/>
                    </a:lnTo>
                    <a:lnTo>
                      <a:pt x="194" y="2"/>
                    </a:lnTo>
                    <a:lnTo>
                      <a:pt x="196" y="3"/>
                    </a:lnTo>
                    <a:lnTo>
                      <a:pt x="200" y="12"/>
                    </a:lnTo>
                    <a:lnTo>
                      <a:pt x="201" y="15"/>
                    </a:lnTo>
                    <a:lnTo>
                      <a:pt x="200" y="22"/>
                    </a:lnTo>
                    <a:lnTo>
                      <a:pt x="200" y="24"/>
                    </a:lnTo>
                    <a:lnTo>
                      <a:pt x="198" y="24"/>
                    </a:lnTo>
                    <a:lnTo>
                      <a:pt x="196" y="24"/>
                    </a:lnTo>
                    <a:lnTo>
                      <a:pt x="200" y="31"/>
                    </a:lnTo>
                    <a:lnTo>
                      <a:pt x="200" y="31"/>
                    </a:lnTo>
                    <a:lnTo>
                      <a:pt x="203" y="31"/>
                    </a:lnTo>
                    <a:lnTo>
                      <a:pt x="205" y="31"/>
                    </a:lnTo>
                    <a:lnTo>
                      <a:pt x="205" y="31"/>
                    </a:lnTo>
                    <a:lnTo>
                      <a:pt x="201" y="33"/>
                    </a:lnTo>
                    <a:lnTo>
                      <a:pt x="203" y="38"/>
                    </a:lnTo>
                    <a:lnTo>
                      <a:pt x="205" y="43"/>
                    </a:lnTo>
                    <a:lnTo>
                      <a:pt x="205" y="52"/>
                    </a:lnTo>
                    <a:lnTo>
                      <a:pt x="205" y="55"/>
                    </a:lnTo>
                    <a:lnTo>
                      <a:pt x="205" y="59"/>
                    </a:lnTo>
                    <a:lnTo>
                      <a:pt x="205" y="59"/>
                    </a:lnTo>
                    <a:lnTo>
                      <a:pt x="208" y="55"/>
                    </a:lnTo>
                    <a:lnTo>
                      <a:pt x="205" y="55"/>
                    </a:lnTo>
                    <a:lnTo>
                      <a:pt x="208" y="54"/>
                    </a:lnTo>
                    <a:lnTo>
                      <a:pt x="208" y="55"/>
                    </a:lnTo>
                    <a:lnTo>
                      <a:pt x="208" y="59"/>
                    </a:lnTo>
                    <a:lnTo>
                      <a:pt x="210" y="59"/>
                    </a:lnTo>
                    <a:lnTo>
                      <a:pt x="210" y="55"/>
                    </a:lnTo>
                    <a:lnTo>
                      <a:pt x="210" y="55"/>
                    </a:lnTo>
                    <a:lnTo>
                      <a:pt x="210" y="55"/>
                    </a:lnTo>
                    <a:lnTo>
                      <a:pt x="212" y="59"/>
                    </a:lnTo>
                    <a:lnTo>
                      <a:pt x="208" y="61"/>
                    </a:lnTo>
                    <a:lnTo>
                      <a:pt x="208" y="62"/>
                    </a:lnTo>
                    <a:lnTo>
                      <a:pt x="208" y="64"/>
                    </a:lnTo>
                    <a:lnTo>
                      <a:pt x="208" y="66"/>
                    </a:lnTo>
                    <a:lnTo>
                      <a:pt x="205" y="62"/>
                    </a:lnTo>
                    <a:lnTo>
                      <a:pt x="205" y="62"/>
                    </a:lnTo>
                    <a:lnTo>
                      <a:pt x="205" y="69"/>
                    </a:lnTo>
                    <a:lnTo>
                      <a:pt x="208" y="76"/>
                    </a:lnTo>
                    <a:lnTo>
                      <a:pt x="208" y="76"/>
                    </a:lnTo>
                    <a:lnTo>
                      <a:pt x="210" y="76"/>
                    </a:lnTo>
                    <a:lnTo>
                      <a:pt x="212" y="78"/>
                    </a:lnTo>
                    <a:lnTo>
                      <a:pt x="212" y="78"/>
                    </a:lnTo>
                    <a:lnTo>
                      <a:pt x="213" y="82"/>
                    </a:lnTo>
                    <a:lnTo>
                      <a:pt x="210" y="83"/>
                    </a:lnTo>
                    <a:lnTo>
                      <a:pt x="210" y="83"/>
                    </a:lnTo>
                    <a:lnTo>
                      <a:pt x="210" y="87"/>
                    </a:lnTo>
                    <a:lnTo>
                      <a:pt x="210" y="87"/>
                    </a:lnTo>
                    <a:lnTo>
                      <a:pt x="208" y="95"/>
                    </a:lnTo>
                    <a:lnTo>
                      <a:pt x="208" y="95"/>
                    </a:lnTo>
                    <a:lnTo>
                      <a:pt x="208" y="97"/>
                    </a:lnTo>
                    <a:lnTo>
                      <a:pt x="208" y="99"/>
                    </a:lnTo>
                    <a:lnTo>
                      <a:pt x="208" y="101"/>
                    </a:lnTo>
                    <a:lnTo>
                      <a:pt x="205" y="101"/>
                    </a:lnTo>
                    <a:lnTo>
                      <a:pt x="205" y="104"/>
                    </a:lnTo>
                    <a:lnTo>
                      <a:pt x="205" y="106"/>
                    </a:lnTo>
                    <a:lnTo>
                      <a:pt x="205" y="106"/>
                    </a:lnTo>
                    <a:lnTo>
                      <a:pt x="205" y="106"/>
                    </a:lnTo>
                    <a:lnTo>
                      <a:pt x="203" y="109"/>
                    </a:lnTo>
                    <a:lnTo>
                      <a:pt x="201" y="113"/>
                    </a:lnTo>
                    <a:lnTo>
                      <a:pt x="200" y="123"/>
                    </a:lnTo>
                    <a:lnTo>
                      <a:pt x="198" y="127"/>
                    </a:lnTo>
                    <a:lnTo>
                      <a:pt x="196" y="128"/>
                    </a:lnTo>
                    <a:lnTo>
                      <a:pt x="193" y="128"/>
                    </a:lnTo>
                    <a:lnTo>
                      <a:pt x="191" y="128"/>
                    </a:lnTo>
                    <a:lnTo>
                      <a:pt x="187" y="128"/>
                    </a:lnTo>
                    <a:lnTo>
                      <a:pt x="182" y="132"/>
                    </a:lnTo>
                    <a:lnTo>
                      <a:pt x="177" y="135"/>
                    </a:lnTo>
                    <a:lnTo>
                      <a:pt x="177" y="139"/>
                    </a:lnTo>
                    <a:lnTo>
                      <a:pt x="177" y="142"/>
                    </a:lnTo>
                    <a:lnTo>
                      <a:pt x="182" y="146"/>
                    </a:lnTo>
                    <a:lnTo>
                      <a:pt x="186" y="149"/>
                    </a:lnTo>
                    <a:lnTo>
                      <a:pt x="187" y="153"/>
                    </a:lnTo>
                    <a:lnTo>
                      <a:pt x="193" y="155"/>
                    </a:lnTo>
                    <a:lnTo>
                      <a:pt x="194" y="156"/>
                    </a:lnTo>
                    <a:lnTo>
                      <a:pt x="194" y="165"/>
                    </a:lnTo>
                    <a:lnTo>
                      <a:pt x="196" y="165"/>
                    </a:lnTo>
                    <a:lnTo>
                      <a:pt x="194" y="167"/>
                    </a:lnTo>
                    <a:lnTo>
                      <a:pt x="194" y="170"/>
                    </a:lnTo>
                    <a:lnTo>
                      <a:pt x="193" y="174"/>
                    </a:lnTo>
                    <a:lnTo>
                      <a:pt x="186" y="182"/>
                    </a:lnTo>
                    <a:lnTo>
                      <a:pt x="182" y="188"/>
                    </a:lnTo>
                    <a:lnTo>
                      <a:pt x="177" y="191"/>
                    </a:lnTo>
                    <a:lnTo>
                      <a:pt x="173" y="193"/>
                    </a:lnTo>
                    <a:lnTo>
                      <a:pt x="173" y="196"/>
                    </a:lnTo>
                    <a:lnTo>
                      <a:pt x="173" y="196"/>
                    </a:lnTo>
                    <a:lnTo>
                      <a:pt x="173" y="196"/>
                    </a:lnTo>
                    <a:lnTo>
                      <a:pt x="173" y="196"/>
                    </a:lnTo>
                    <a:close/>
                    <a:moveTo>
                      <a:pt x="163" y="182"/>
                    </a:moveTo>
                    <a:lnTo>
                      <a:pt x="163" y="179"/>
                    </a:lnTo>
                    <a:lnTo>
                      <a:pt x="167" y="177"/>
                    </a:lnTo>
                    <a:lnTo>
                      <a:pt x="168" y="177"/>
                    </a:lnTo>
                    <a:lnTo>
                      <a:pt x="168" y="179"/>
                    </a:lnTo>
                    <a:lnTo>
                      <a:pt x="167" y="182"/>
                    </a:lnTo>
                    <a:lnTo>
                      <a:pt x="165" y="182"/>
                    </a:lnTo>
                    <a:lnTo>
                      <a:pt x="163" y="182"/>
                    </a:lnTo>
                    <a:lnTo>
                      <a:pt x="163" y="182"/>
                    </a:lnTo>
                    <a:lnTo>
                      <a:pt x="163" y="182"/>
                    </a:lnTo>
                    <a:lnTo>
                      <a:pt x="163" y="182"/>
                    </a:lnTo>
                    <a:lnTo>
                      <a:pt x="163" y="182"/>
                    </a:lnTo>
                    <a:close/>
                    <a:moveTo>
                      <a:pt x="163" y="188"/>
                    </a:moveTo>
                    <a:lnTo>
                      <a:pt x="165" y="186"/>
                    </a:lnTo>
                    <a:lnTo>
                      <a:pt x="167" y="184"/>
                    </a:lnTo>
                    <a:lnTo>
                      <a:pt x="165" y="188"/>
                    </a:lnTo>
                    <a:lnTo>
                      <a:pt x="163" y="188"/>
                    </a:lnTo>
                    <a:lnTo>
                      <a:pt x="163" y="188"/>
                    </a:lnTo>
                    <a:lnTo>
                      <a:pt x="163" y="188"/>
                    </a:lnTo>
                    <a:lnTo>
                      <a:pt x="163" y="188"/>
                    </a:lnTo>
                    <a:close/>
                    <a:moveTo>
                      <a:pt x="160" y="186"/>
                    </a:moveTo>
                    <a:lnTo>
                      <a:pt x="163" y="186"/>
                    </a:lnTo>
                    <a:lnTo>
                      <a:pt x="163" y="186"/>
                    </a:lnTo>
                    <a:lnTo>
                      <a:pt x="163" y="184"/>
                    </a:lnTo>
                    <a:lnTo>
                      <a:pt x="160" y="186"/>
                    </a:lnTo>
                    <a:lnTo>
                      <a:pt x="160" y="186"/>
                    </a:lnTo>
                    <a:lnTo>
                      <a:pt x="160" y="186"/>
                    </a:lnTo>
                    <a:lnTo>
                      <a:pt x="160" y="186"/>
                    </a:lnTo>
                    <a:close/>
                    <a:moveTo>
                      <a:pt x="21" y="344"/>
                    </a:moveTo>
                    <a:lnTo>
                      <a:pt x="22" y="344"/>
                    </a:lnTo>
                    <a:lnTo>
                      <a:pt x="22" y="344"/>
                    </a:lnTo>
                    <a:lnTo>
                      <a:pt x="21" y="344"/>
                    </a:lnTo>
                    <a:lnTo>
                      <a:pt x="21" y="344"/>
                    </a:lnTo>
                    <a:lnTo>
                      <a:pt x="21" y="344"/>
                    </a:lnTo>
                    <a:lnTo>
                      <a:pt x="21" y="344"/>
                    </a:lnTo>
                    <a:close/>
                    <a:moveTo>
                      <a:pt x="5" y="353"/>
                    </a:moveTo>
                    <a:lnTo>
                      <a:pt x="1" y="356"/>
                    </a:lnTo>
                    <a:lnTo>
                      <a:pt x="1" y="356"/>
                    </a:lnTo>
                    <a:lnTo>
                      <a:pt x="1" y="353"/>
                    </a:lnTo>
                    <a:lnTo>
                      <a:pt x="5" y="351"/>
                    </a:lnTo>
                    <a:lnTo>
                      <a:pt x="5" y="351"/>
                    </a:lnTo>
                    <a:lnTo>
                      <a:pt x="5" y="348"/>
                    </a:lnTo>
                    <a:lnTo>
                      <a:pt x="8" y="348"/>
                    </a:lnTo>
                    <a:lnTo>
                      <a:pt x="8" y="344"/>
                    </a:lnTo>
                    <a:lnTo>
                      <a:pt x="8" y="341"/>
                    </a:lnTo>
                    <a:lnTo>
                      <a:pt x="8" y="339"/>
                    </a:lnTo>
                    <a:lnTo>
                      <a:pt x="10" y="337"/>
                    </a:lnTo>
                    <a:lnTo>
                      <a:pt x="14" y="341"/>
                    </a:lnTo>
                    <a:lnTo>
                      <a:pt x="15" y="344"/>
                    </a:lnTo>
                    <a:lnTo>
                      <a:pt x="17" y="344"/>
                    </a:lnTo>
                    <a:lnTo>
                      <a:pt x="15" y="344"/>
                    </a:lnTo>
                    <a:lnTo>
                      <a:pt x="14" y="344"/>
                    </a:lnTo>
                    <a:lnTo>
                      <a:pt x="14" y="344"/>
                    </a:lnTo>
                    <a:lnTo>
                      <a:pt x="14" y="344"/>
                    </a:lnTo>
                    <a:lnTo>
                      <a:pt x="14" y="344"/>
                    </a:lnTo>
                    <a:lnTo>
                      <a:pt x="14" y="348"/>
                    </a:lnTo>
                    <a:lnTo>
                      <a:pt x="15" y="348"/>
                    </a:lnTo>
                    <a:lnTo>
                      <a:pt x="15" y="351"/>
                    </a:lnTo>
                    <a:lnTo>
                      <a:pt x="15" y="351"/>
                    </a:lnTo>
                    <a:lnTo>
                      <a:pt x="14" y="351"/>
                    </a:lnTo>
                    <a:lnTo>
                      <a:pt x="10" y="353"/>
                    </a:lnTo>
                    <a:lnTo>
                      <a:pt x="8" y="353"/>
                    </a:lnTo>
                    <a:lnTo>
                      <a:pt x="8" y="353"/>
                    </a:lnTo>
                    <a:lnTo>
                      <a:pt x="5" y="353"/>
                    </a:lnTo>
                    <a:lnTo>
                      <a:pt x="5" y="353"/>
                    </a:lnTo>
                    <a:lnTo>
                      <a:pt x="5" y="353"/>
                    </a:lnTo>
                    <a:lnTo>
                      <a:pt x="5" y="353"/>
                    </a:lnTo>
                    <a:lnTo>
                      <a:pt x="5" y="353"/>
                    </a:lnTo>
                    <a:close/>
                    <a:moveTo>
                      <a:pt x="1" y="325"/>
                    </a:moveTo>
                    <a:lnTo>
                      <a:pt x="0" y="320"/>
                    </a:lnTo>
                    <a:lnTo>
                      <a:pt x="1" y="316"/>
                    </a:lnTo>
                    <a:lnTo>
                      <a:pt x="1" y="316"/>
                    </a:lnTo>
                    <a:lnTo>
                      <a:pt x="1" y="316"/>
                    </a:lnTo>
                    <a:lnTo>
                      <a:pt x="0" y="316"/>
                    </a:lnTo>
                    <a:lnTo>
                      <a:pt x="1" y="311"/>
                    </a:lnTo>
                    <a:lnTo>
                      <a:pt x="5" y="311"/>
                    </a:lnTo>
                    <a:lnTo>
                      <a:pt x="8" y="311"/>
                    </a:lnTo>
                    <a:lnTo>
                      <a:pt x="10" y="309"/>
                    </a:lnTo>
                    <a:lnTo>
                      <a:pt x="8" y="308"/>
                    </a:lnTo>
                    <a:lnTo>
                      <a:pt x="5" y="306"/>
                    </a:lnTo>
                    <a:lnTo>
                      <a:pt x="5" y="304"/>
                    </a:lnTo>
                    <a:lnTo>
                      <a:pt x="8" y="299"/>
                    </a:lnTo>
                    <a:lnTo>
                      <a:pt x="10" y="297"/>
                    </a:lnTo>
                    <a:lnTo>
                      <a:pt x="10" y="297"/>
                    </a:lnTo>
                    <a:lnTo>
                      <a:pt x="14" y="297"/>
                    </a:lnTo>
                    <a:lnTo>
                      <a:pt x="14" y="299"/>
                    </a:lnTo>
                    <a:lnTo>
                      <a:pt x="15" y="297"/>
                    </a:lnTo>
                    <a:lnTo>
                      <a:pt x="15" y="292"/>
                    </a:lnTo>
                    <a:lnTo>
                      <a:pt x="17" y="288"/>
                    </a:lnTo>
                    <a:lnTo>
                      <a:pt x="19" y="288"/>
                    </a:lnTo>
                    <a:lnTo>
                      <a:pt x="24" y="285"/>
                    </a:lnTo>
                    <a:lnTo>
                      <a:pt x="24" y="285"/>
                    </a:lnTo>
                    <a:lnTo>
                      <a:pt x="27" y="283"/>
                    </a:lnTo>
                    <a:lnTo>
                      <a:pt x="27" y="280"/>
                    </a:lnTo>
                    <a:lnTo>
                      <a:pt x="27" y="278"/>
                    </a:lnTo>
                    <a:lnTo>
                      <a:pt x="31" y="276"/>
                    </a:lnTo>
                    <a:lnTo>
                      <a:pt x="33" y="278"/>
                    </a:lnTo>
                    <a:lnTo>
                      <a:pt x="33" y="280"/>
                    </a:lnTo>
                    <a:lnTo>
                      <a:pt x="33" y="275"/>
                    </a:lnTo>
                    <a:lnTo>
                      <a:pt x="36" y="271"/>
                    </a:lnTo>
                    <a:lnTo>
                      <a:pt x="38" y="271"/>
                    </a:lnTo>
                    <a:lnTo>
                      <a:pt x="43" y="269"/>
                    </a:lnTo>
                    <a:lnTo>
                      <a:pt x="45" y="264"/>
                    </a:lnTo>
                    <a:lnTo>
                      <a:pt x="50" y="261"/>
                    </a:lnTo>
                    <a:lnTo>
                      <a:pt x="54" y="261"/>
                    </a:lnTo>
                    <a:lnTo>
                      <a:pt x="55" y="261"/>
                    </a:lnTo>
                    <a:lnTo>
                      <a:pt x="59" y="261"/>
                    </a:lnTo>
                    <a:lnTo>
                      <a:pt x="59" y="261"/>
                    </a:lnTo>
                    <a:lnTo>
                      <a:pt x="61" y="261"/>
                    </a:lnTo>
                    <a:lnTo>
                      <a:pt x="64" y="262"/>
                    </a:lnTo>
                    <a:lnTo>
                      <a:pt x="64" y="261"/>
                    </a:lnTo>
                    <a:lnTo>
                      <a:pt x="62" y="257"/>
                    </a:lnTo>
                    <a:lnTo>
                      <a:pt x="62" y="255"/>
                    </a:lnTo>
                    <a:lnTo>
                      <a:pt x="69" y="252"/>
                    </a:lnTo>
                    <a:lnTo>
                      <a:pt x="73" y="250"/>
                    </a:lnTo>
                    <a:lnTo>
                      <a:pt x="78" y="245"/>
                    </a:lnTo>
                    <a:lnTo>
                      <a:pt x="83" y="241"/>
                    </a:lnTo>
                    <a:lnTo>
                      <a:pt x="87" y="241"/>
                    </a:lnTo>
                    <a:lnTo>
                      <a:pt x="87" y="240"/>
                    </a:lnTo>
                    <a:lnTo>
                      <a:pt x="92" y="238"/>
                    </a:lnTo>
                    <a:lnTo>
                      <a:pt x="95" y="238"/>
                    </a:lnTo>
                    <a:lnTo>
                      <a:pt x="100" y="233"/>
                    </a:lnTo>
                    <a:lnTo>
                      <a:pt x="109" y="224"/>
                    </a:lnTo>
                    <a:lnTo>
                      <a:pt x="109" y="222"/>
                    </a:lnTo>
                    <a:lnTo>
                      <a:pt x="109" y="219"/>
                    </a:lnTo>
                    <a:lnTo>
                      <a:pt x="109" y="215"/>
                    </a:lnTo>
                    <a:lnTo>
                      <a:pt x="113" y="212"/>
                    </a:lnTo>
                    <a:lnTo>
                      <a:pt x="114" y="212"/>
                    </a:lnTo>
                    <a:lnTo>
                      <a:pt x="114" y="210"/>
                    </a:lnTo>
                    <a:lnTo>
                      <a:pt x="116" y="205"/>
                    </a:lnTo>
                    <a:lnTo>
                      <a:pt x="120" y="205"/>
                    </a:lnTo>
                    <a:lnTo>
                      <a:pt x="123" y="205"/>
                    </a:lnTo>
                    <a:lnTo>
                      <a:pt x="127" y="201"/>
                    </a:lnTo>
                    <a:lnTo>
                      <a:pt x="127" y="201"/>
                    </a:lnTo>
                    <a:lnTo>
                      <a:pt x="132" y="196"/>
                    </a:lnTo>
                    <a:lnTo>
                      <a:pt x="132" y="193"/>
                    </a:lnTo>
                    <a:lnTo>
                      <a:pt x="135" y="191"/>
                    </a:lnTo>
                    <a:lnTo>
                      <a:pt x="137" y="182"/>
                    </a:lnTo>
                    <a:lnTo>
                      <a:pt x="139" y="177"/>
                    </a:lnTo>
                    <a:lnTo>
                      <a:pt x="142" y="175"/>
                    </a:lnTo>
                    <a:lnTo>
                      <a:pt x="144" y="174"/>
                    </a:lnTo>
                    <a:lnTo>
                      <a:pt x="149" y="170"/>
                    </a:lnTo>
                    <a:lnTo>
                      <a:pt x="151" y="174"/>
                    </a:lnTo>
                    <a:lnTo>
                      <a:pt x="149" y="174"/>
                    </a:lnTo>
                    <a:lnTo>
                      <a:pt x="149" y="177"/>
                    </a:lnTo>
                    <a:lnTo>
                      <a:pt x="151" y="179"/>
                    </a:lnTo>
                    <a:lnTo>
                      <a:pt x="151" y="179"/>
                    </a:lnTo>
                    <a:lnTo>
                      <a:pt x="154" y="177"/>
                    </a:lnTo>
                    <a:lnTo>
                      <a:pt x="154" y="179"/>
                    </a:lnTo>
                    <a:lnTo>
                      <a:pt x="154" y="182"/>
                    </a:lnTo>
                    <a:lnTo>
                      <a:pt x="154" y="182"/>
                    </a:lnTo>
                    <a:lnTo>
                      <a:pt x="154" y="182"/>
                    </a:lnTo>
                    <a:lnTo>
                      <a:pt x="151" y="184"/>
                    </a:lnTo>
                    <a:lnTo>
                      <a:pt x="151" y="186"/>
                    </a:lnTo>
                    <a:lnTo>
                      <a:pt x="154" y="191"/>
                    </a:lnTo>
                    <a:lnTo>
                      <a:pt x="154" y="193"/>
                    </a:lnTo>
                    <a:lnTo>
                      <a:pt x="158" y="189"/>
                    </a:lnTo>
                    <a:lnTo>
                      <a:pt x="160" y="188"/>
                    </a:lnTo>
                    <a:lnTo>
                      <a:pt x="163" y="188"/>
                    </a:lnTo>
                    <a:lnTo>
                      <a:pt x="163" y="188"/>
                    </a:lnTo>
                    <a:lnTo>
                      <a:pt x="163" y="189"/>
                    </a:lnTo>
                    <a:lnTo>
                      <a:pt x="165" y="193"/>
                    </a:lnTo>
                    <a:lnTo>
                      <a:pt x="167" y="189"/>
                    </a:lnTo>
                    <a:lnTo>
                      <a:pt x="167" y="189"/>
                    </a:lnTo>
                    <a:lnTo>
                      <a:pt x="165" y="188"/>
                    </a:lnTo>
                    <a:lnTo>
                      <a:pt x="167" y="184"/>
                    </a:lnTo>
                    <a:lnTo>
                      <a:pt x="170" y="184"/>
                    </a:lnTo>
                    <a:lnTo>
                      <a:pt x="170" y="188"/>
                    </a:lnTo>
                    <a:lnTo>
                      <a:pt x="172" y="188"/>
                    </a:lnTo>
                    <a:lnTo>
                      <a:pt x="168" y="191"/>
                    </a:lnTo>
                    <a:lnTo>
                      <a:pt x="165" y="193"/>
                    </a:lnTo>
                    <a:lnTo>
                      <a:pt x="168" y="193"/>
                    </a:lnTo>
                    <a:lnTo>
                      <a:pt x="170" y="191"/>
                    </a:lnTo>
                    <a:lnTo>
                      <a:pt x="167" y="196"/>
                    </a:lnTo>
                    <a:lnTo>
                      <a:pt x="167" y="196"/>
                    </a:lnTo>
                    <a:lnTo>
                      <a:pt x="165" y="200"/>
                    </a:lnTo>
                    <a:lnTo>
                      <a:pt x="165" y="201"/>
                    </a:lnTo>
                    <a:lnTo>
                      <a:pt x="167" y="205"/>
                    </a:lnTo>
                    <a:lnTo>
                      <a:pt x="167" y="210"/>
                    </a:lnTo>
                    <a:lnTo>
                      <a:pt x="168" y="210"/>
                    </a:lnTo>
                    <a:lnTo>
                      <a:pt x="165" y="210"/>
                    </a:lnTo>
                    <a:lnTo>
                      <a:pt x="158" y="219"/>
                    </a:lnTo>
                    <a:lnTo>
                      <a:pt x="154" y="221"/>
                    </a:lnTo>
                    <a:lnTo>
                      <a:pt x="151" y="228"/>
                    </a:lnTo>
                    <a:lnTo>
                      <a:pt x="151" y="228"/>
                    </a:lnTo>
                    <a:lnTo>
                      <a:pt x="147" y="228"/>
                    </a:lnTo>
                    <a:lnTo>
                      <a:pt x="144" y="233"/>
                    </a:lnTo>
                    <a:lnTo>
                      <a:pt x="144" y="235"/>
                    </a:lnTo>
                    <a:lnTo>
                      <a:pt x="139" y="238"/>
                    </a:lnTo>
                    <a:lnTo>
                      <a:pt x="139" y="241"/>
                    </a:lnTo>
                    <a:lnTo>
                      <a:pt x="135" y="245"/>
                    </a:lnTo>
                    <a:lnTo>
                      <a:pt x="128" y="245"/>
                    </a:lnTo>
                    <a:lnTo>
                      <a:pt x="128" y="247"/>
                    </a:lnTo>
                    <a:lnTo>
                      <a:pt x="127" y="252"/>
                    </a:lnTo>
                    <a:lnTo>
                      <a:pt x="127" y="257"/>
                    </a:lnTo>
                    <a:lnTo>
                      <a:pt x="125" y="257"/>
                    </a:lnTo>
                    <a:lnTo>
                      <a:pt x="128" y="257"/>
                    </a:lnTo>
                    <a:lnTo>
                      <a:pt x="128" y="261"/>
                    </a:lnTo>
                    <a:lnTo>
                      <a:pt x="128" y="264"/>
                    </a:lnTo>
                    <a:lnTo>
                      <a:pt x="127" y="266"/>
                    </a:lnTo>
                    <a:lnTo>
                      <a:pt x="127" y="264"/>
                    </a:lnTo>
                    <a:lnTo>
                      <a:pt x="127" y="261"/>
                    </a:lnTo>
                    <a:lnTo>
                      <a:pt x="125" y="261"/>
                    </a:lnTo>
                    <a:lnTo>
                      <a:pt x="125" y="261"/>
                    </a:lnTo>
                    <a:lnTo>
                      <a:pt x="125" y="264"/>
                    </a:lnTo>
                    <a:lnTo>
                      <a:pt x="123" y="266"/>
                    </a:lnTo>
                    <a:lnTo>
                      <a:pt x="121" y="264"/>
                    </a:lnTo>
                    <a:lnTo>
                      <a:pt x="118" y="264"/>
                    </a:lnTo>
                    <a:lnTo>
                      <a:pt x="120" y="262"/>
                    </a:lnTo>
                    <a:lnTo>
                      <a:pt x="120" y="262"/>
                    </a:lnTo>
                    <a:lnTo>
                      <a:pt x="118" y="261"/>
                    </a:lnTo>
                    <a:lnTo>
                      <a:pt x="116" y="262"/>
                    </a:lnTo>
                    <a:lnTo>
                      <a:pt x="116" y="264"/>
                    </a:lnTo>
                    <a:lnTo>
                      <a:pt x="113" y="264"/>
                    </a:lnTo>
                    <a:lnTo>
                      <a:pt x="113" y="264"/>
                    </a:lnTo>
                    <a:lnTo>
                      <a:pt x="111" y="261"/>
                    </a:lnTo>
                    <a:lnTo>
                      <a:pt x="109" y="261"/>
                    </a:lnTo>
                    <a:lnTo>
                      <a:pt x="109" y="262"/>
                    </a:lnTo>
                    <a:lnTo>
                      <a:pt x="111" y="264"/>
                    </a:lnTo>
                    <a:lnTo>
                      <a:pt x="109" y="269"/>
                    </a:lnTo>
                    <a:lnTo>
                      <a:pt x="106" y="269"/>
                    </a:lnTo>
                    <a:lnTo>
                      <a:pt x="104" y="269"/>
                    </a:lnTo>
                    <a:lnTo>
                      <a:pt x="104" y="271"/>
                    </a:lnTo>
                    <a:lnTo>
                      <a:pt x="100" y="271"/>
                    </a:lnTo>
                    <a:lnTo>
                      <a:pt x="99" y="269"/>
                    </a:lnTo>
                    <a:lnTo>
                      <a:pt x="99" y="273"/>
                    </a:lnTo>
                    <a:lnTo>
                      <a:pt x="95" y="275"/>
                    </a:lnTo>
                    <a:lnTo>
                      <a:pt x="92" y="278"/>
                    </a:lnTo>
                    <a:lnTo>
                      <a:pt x="92" y="281"/>
                    </a:lnTo>
                    <a:lnTo>
                      <a:pt x="90" y="283"/>
                    </a:lnTo>
                    <a:lnTo>
                      <a:pt x="87" y="288"/>
                    </a:lnTo>
                    <a:lnTo>
                      <a:pt x="87" y="292"/>
                    </a:lnTo>
                    <a:lnTo>
                      <a:pt x="87" y="297"/>
                    </a:lnTo>
                    <a:lnTo>
                      <a:pt x="78" y="301"/>
                    </a:lnTo>
                    <a:lnTo>
                      <a:pt x="76" y="304"/>
                    </a:lnTo>
                    <a:lnTo>
                      <a:pt x="74" y="309"/>
                    </a:lnTo>
                    <a:lnTo>
                      <a:pt x="71" y="315"/>
                    </a:lnTo>
                    <a:lnTo>
                      <a:pt x="67" y="316"/>
                    </a:lnTo>
                    <a:lnTo>
                      <a:pt x="67" y="320"/>
                    </a:lnTo>
                    <a:lnTo>
                      <a:pt x="67" y="320"/>
                    </a:lnTo>
                    <a:lnTo>
                      <a:pt x="66" y="320"/>
                    </a:lnTo>
                    <a:lnTo>
                      <a:pt x="69" y="320"/>
                    </a:lnTo>
                    <a:lnTo>
                      <a:pt x="69" y="320"/>
                    </a:lnTo>
                    <a:lnTo>
                      <a:pt x="67" y="321"/>
                    </a:lnTo>
                    <a:lnTo>
                      <a:pt x="62" y="321"/>
                    </a:lnTo>
                    <a:lnTo>
                      <a:pt x="59" y="325"/>
                    </a:lnTo>
                    <a:lnTo>
                      <a:pt x="55" y="327"/>
                    </a:lnTo>
                    <a:lnTo>
                      <a:pt x="55" y="330"/>
                    </a:lnTo>
                    <a:lnTo>
                      <a:pt x="52" y="332"/>
                    </a:lnTo>
                    <a:lnTo>
                      <a:pt x="52" y="330"/>
                    </a:lnTo>
                    <a:lnTo>
                      <a:pt x="50" y="328"/>
                    </a:lnTo>
                    <a:lnTo>
                      <a:pt x="50" y="332"/>
                    </a:lnTo>
                    <a:lnTo>
                      <a:pt x="50" y="334"/>
                    </a:lnTo>
                    <a:lnTo>
                      <a:pt x="47" y="335"/>
                    </a:lnTo>
                    <a:lnTo>
                      <a:pt x="41" y="339"/>
                    </a:lnTo>
                    <a:lnTo>
                      <a:pt x="36" y="342"/>
                    </a:lnTo>
                    <a:lnTo>
                      <a:pt x="33" y="342"/>
                    </a:lnTo>
                    <a:lnTo>
                      <a:pt x="27" y="342"/>
                    </a:lnTo>
                    <a:lnTo>
                      <a:pt x="27" y="339"/>
                    </a:lnTo>
                    <a:lnTo>
                      <a:pt x="24" y="342"/>
                    </a:lnTo>
                    <a:lnTo>
                      <a:pt x="24" y="342"/>
                    </a:lnTo>
                    <a:lnTo>
                      <a:pt x="27" y="339"/>
                    </a:lnTo>
                    <a:lnTo>
                      <a:pt x="24" y="337"/>
                    </a:lnTo>
                    <a:lnTo>
                      <a:pt x="21" y="335"/>
                    </a:lnTo>
                    <a:lnTo>
                      <a:pt x="21" y="332"/>
                    </a:lnTo>
                    <a:lnTo>
                      <a:pt x="19" y="330"/>
                    </a:lnTo>
                    <a:lnTo>
                      <a:pt x="15" y="330"/>
                    </a:lnTo>
                    <a:lnTo>
                      <a:pt x="14" y="328"/>
                    </a:lnTo>
                    <a:lnTo>
                      <a:pt x="15" y="327"/>
                    </a:lnTo>
                    <a:lnTo>
                      <a:pt x="14" y="325"/>
                    </a:lnTo>
                    <a:lnTo>
                      <a:pt x="14" y="325"/>
                    </a:lnTo>
                    <a:lnTo>
                      <a:pt x="10" y="325"/>
                    </a:lnTo>
                    <a:lnTo>
                      <a:pt x="8" y="325"/>
                    </a:lnTo>
                    <a:lnTo>
                      <a:pt x="8" y="325"/>
                    </a:lnTo>
                    <a:lnTo>
                      <a:pt x="8" y="325"/>
                    </a:lnTo>
                    <a:lnTo>
                      <a:pt x="5" y="325"/>
                    </a:lnTo>
                    <a:lnTo>
                      <a:pt x="1" y="325"/>
                    </a:lnTo>
                    <a:lnTo>
                      <a:pt x="1" y="325"/>
                    </a:lnTo>
                    <a:lnTo>
                      <a:pt x="1" y="325"/>
                    </a:ln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sp>
            <p:nvSpPr>
              <p:cNvPr id="36" name="Freeform 204">
                <a:extLst>
                  <a:ext uri="{FF2B5EF4-FFF2-40B4-BE49-F238E27FC236}">
                    <a16:creationId xmlns:a16="http://schemas.microsoft.com/office/drawing/2014/main" id="{5E3B8EF5-49AB-6D39-F335-C0F150739CA5}"/>
                  </a:ext>
                </a:extLst>
              </p:cNvPr>
              <p:cNvSpPr>
                <a:spLocks/>
              </p:cNvSpPr>
              <p:nvPr/>
            </p:nvSpPr>
            <p:spPr bwMode="auto">
              <a:xfrm>
                <a:off x="6200771" y="3173414"/>
                <a:ext cx="796924" cy="892175"/>
              </a:xfrm>
              <a:custGeom>
                <a:avLst/>
                <a:gdLst/>
                <a:ahLst/>
                <a:cxnLst>
                  <a:cxn ang="0">
                    <a:pos x="237" y="143"/>
                  </a:cxn>
                  <a:cxn ang="0">
                    <a:pos x="244" y="147"/>
                  </a:cxn>
                  <a:cxn ang="0">
                    <a:pos x="257" y="154"/>
                  </a:cxn>
                  <a:cxn ang="0">
                    <a:pos x="263" y="143"/>
                  </a:cxn>
                  <a:cxn ang="0">
                    <a:pos x="270" y="112"/>
                  </a:cxn>
                  <a:cxn ang="0">
                    <a:pos x="289" y="94"/>
                  </a:cxn>
                  <a:cxn ang="0">
                    <a:pos x="280" y="91"/>
                  </a:cxn>
                  <a:cxn ang="0">
                    <a:pos x="277" y="84"/>
                  </a:cxn>
                  <a:cxn ang="0">
                    <a:pos x="276" y="79"/>
                  </a:cxn>
                  <a:cxn ang="0">
                    <a:pos x="245" y="99"/>
                  </a:cxn>
                  <a:cxn ang="0">
                    <a:pos x="240" y="107"/>
                  </a:cxn>
                  <a:cxn ang="0">
                    <a:pos x="209" y="102"/>
                  </a:cxn>
                  <a:cxn ang="0">
                    <a:pos x="202" y="102"/>
                  </a:cxn>
                  <a:cxn ang="0">
                    <a:pos x="193" y="119"/>
                  </a:cxn>
                  <a:cxn ang="0">
                    <a:pos x="179" y="116"/>
                  </a:cxn>
                  <a:cxn ang="0">
                    <a:pos x="164" y="109"/>
                  </a:cxn>
                  <a:cxn ang="0">
                    <a:pos x="151" y="108"/>
                  </a:cxn>
                  <a:cxn ang="0">
                    <a:pos x="124" y="95"/>
                  </a:cxn>
                  <a:cxn ang="0">
                    <a:pos x="115" y="67"/>
                  </a:cxn>
                  <a:cxn ang="0">
                    <a:pos x="108" y="53"/>
                  </a:cxn>
                  <a:cxn ang="0">
                    <a:pos x="113" y="55"/>
                  </a:cxn>
                  <a:cxn ang="0">
                    <a:pos x="115" y="35"/>
                  </a:cxn>
                  <a:cxn ang="0">
                    <a:pos x="125" y="27"/>
                  </a:cxn>
                  <a:cxn ang="0">
                    <a:pos x="99" y="20"/>
                  </a:cxn>
                  <a:cxn ang="0">
                    <a:pos x="80" y="1"/>
                  </a:cxn>
                  <a:cxn ang="0">
                    <a:pos x="66" y="4"/>
                  </a:cxn>
                  <a:cxn ang="0">
                    <a:pos x="53" y="13"/>
                  </a:cxn>
                  <a:cxn ang="0">
                    <a:pos x="67" y="22"/>
                  </a:cxn>
                  <a:cxn ang="0">
                    <a:pos x="71" y="50"/>
                  </a:cxn>
                  <a:cxn ang="0">
                    <a:pos x="70" y="62"/>
                  </a:cxn>
                  <a:cxn ang="0">
                    <a:pos x="57" y="83"/>
                  </a:cxn>
                  <a:cxn ang="0">
                    <a:pos x="28" y="102"/>
                  </a:cxn>
                  <a:cxn ang="0">
                    <a:pos x="24" y="119"/>
                  </a:cxn>
                  <a:cxn ang="0">
                    <a:pos x="27" y="128"/>
                  </a:cxn>
                  <a:cxn ang="0">
                    <a:pos x="7" y="147"/>
                  </a:cxn>
                  <a:cxn ang="0">
                    <a:pos x="1" y="152"/>
                  </a:cxn>
                  <a:cxn ang="0">
                    <a:pos x="3" y="152"/>
                  </a:cxn>
                  <a:cxn ang="0">
                    <a:pos x="7" y="166"/>
                  </a:cxn>
                  <a:cxn ang="0">
                    <a:pos x="43" y="168"/>
                  </a:cxn>
                  <a:cxn ang="0">
                    <a:pos x="48" y="175"/>
                  </a:cxn>
                  <a:cxn ang="0">
                    <a:pos x="46" y="204"/>
                  </a:cxn>
                  <a:cxn ang="0">
                    <a:pos x="47" y="208"/>
                  </a:cxn>
                  <a:cxn ang="0">
                    <a:pos x="65" y="263"/>
                  </a:cxn>
                  <a:cxn ang="0">
                    <a:pos x="75" y="286"/>
                  </a:cxn>
                  <a:cxn ang="0">
                    <a:pos x="104" y="314"/>
                  </a:cxn>
                  <a:cxn ang="0">
                    <a:pos x="117" y="300"/>
                  </a:cxn>
                  <a:cxn ang="0">
                    <a:pos x="123" y="281"/>
                  </a:cxn>
                  <a:cxn ang="0">
                    <a:pos x="126" y="264"/>
                  </a:cxn>
                  <a:cxn ang="0">
                    <a:pos x="136" y="241"/>
                  </a:cxn>
                  <a:cxn ang="0">
                    <a:pos x="160" y="220"/>
                  </a:cxn>
                  <a:cxn ang="0">
                    <a:pos x="173" y="206"/>
                  </a:cxn>
                  <a:cxn ang="0">
                    <a:pos x="196" y="185"/>
                  </a:cxn>
                  <a:cxn ang="0">
                    <a:pos x="206" y="170"/>
                  </a:cxn>
                  <a:cxn ang="0">
                    <a:pos x="214" y="157"/>
                  </a:cxn>
                  <a:cxn ang="0">
                    <a:pos x="209" y="150"/>
                  </a:cxn>
                  <a:cxn ang="0">
                    <a:pos x="204" y="140"/>
                  </a:cxn>
                  <a:cxn ang="0">
                    <a:pos x="203" y="126"/>
                  </a:cxn>
                  <a:cxn ang="0">
                    <a:pos x="212" y="120"/>
                  </a:cxn>
                  <a:cxn ang="0">
                    <a:pos x="218" y="121"/>
                  </a:cxn>
                  <a:cxn ang="0">
                    <a:pos x="245" y="133"/>
                  </a:cxn>
                </a:cxnLst>
                <a:rect l="0" t="0" r="r" b="b"/>
                <a:pathLst>
                  <a:path w="289" h="323">
                    <a:moveTo>
                      <a:pt x="245" y="133"/>
                    </a:moveTo>
                    <a:cubicBezTo>
                      <a:pt x="244" y="137"/>
                      <a:pt x="244" y="142"/>
                      <a:pt x="237" y="143"/>
                    </a:cubicBezTo>
                    <a:cubicBezTo>
                      <a:pt x="233" y="148"/>
                      <a:pt x="236" y="153"/>
                      <a:pt x="240" y="156"/>
                    </a:cubicBezTo>
                    <a:cubicBezTo>
                      <a:pt x="242" y="155"/>
                      <a:pt x="241" y="149"/>
                      <a:pt x="244" y="147"/>
                    </a:cubicBezTo>
                    <a:cubicBezTo>
                      <a:pt x="251" y="154"/>
                      <a:pt x="245" y="164"/>
                      <a:pt x="254" y="168"/>
                    </a:cubicBezTo>
                    <a:cubicBezTo>
                      <a:pt x="257" y="163"/>
                      <a:pt x="252" y="157"/>
                      <a:pt x="257" y="154"/>
                    </a:cubicBezTo>
                    <a:cubicBezTo>
                      <a:pt x="255" y="150"/>
                      <a:pt x="258" y="147"/>
                      <a:pt x="255" y="142"/>
                    </a:cubicBezTo>
                    <a:cubicBezTo>
                      <a:pt x="258" y="143"/>
                      <a:pt x="259" y="143"/>
                      <a:pt x="263" y="143"/>
                    </a:cubicBezTo>
                    <a:cubicBezTo>
                      <a:pt x="264" y="138"/>
                      <a:pt x="268" y="134"/>
                      <a:pt x="266" y="129"/>
                    </a:cubicBezTo>
                    <a:cubicBezTo>
                      <a:pt x="269" y="125"/>
                      <a:pt x="271" y="118"/>
                      <a:pt x="270" y="112"/>
                    </a:cubicBezTo>
                    <a:cubicBezTo>
                      <a:pt x="275" y="109"/>
                      <a:pt x="282" y="97"/>
                      <a:pt x="287" y="105"/>
                    </a:cubicBezTo>
                    <a:cubicBezTo>
                      <a:pt x="288" y="102"/>
                      <a:pt x="283" y="98"/>
                      <a:pt x="289" y="94"/>
                    </a:cubicBezTo>
                    <a:cubicBezTo>
                      <a:pt x="289" y="93"/>
                      <a:pt x="288" y="92"/>
                      <a:pt x="288" y="91"/>
                    </a:cubicBezTo>
                    <a:cubicBezTo>
                      <a:pt x="284" y="91"/>
                      <a:pt x="284" y="89"/>
                      <a:pt x="280" y="91"/>
                    </a:cubicBezTo>
                    <a:cubicBezTo>
                      <a:pt x="279" y="90"/>
                      <a:pt x="280" y="87"/>
                      <a:pt x="281" y="86"/>
                    </a:cubicBezTo>
                    <a:cubicBezTo>
                      <a:pt x="280" y="83"/>
                      <a:pt x="280" y="84"/>
                      <a:pt x="277" y="84"/>
                    </a:cubicBezTo>
                    <a:cubicBezTo>
                      <a:pt x="277" y="83"/>
                      <a:pt x="278" y="82"/>
                      <a:pt x="278" y="81"/>
                    </a:cubicBezTo>
                    <a:cubicBezTo>
                      <a:pt x="277" y="82"/>
                      <a:pt x="276" y="80"/>
                      <a:pt x="276" y="79"/>
                    </a:cubicBezTo>
                    <a:cubicBezTo>
                      <a:pt x="271" y="83"/>
                      <a:pt x="268" y="87"/>
                      <a:pt x="262" y="81"/>
                    </a:cubicBezTo>
                    <a:cubicBezTo>
                      <a:pt x="259" y="89"/>
                      <a:pt x="247" y="92"/>
                      <a:pt x="245" y="99"/>
                    </a:cubicBezTo>
                    <a:cubicBezTo>
                      <a:pt x="243" y="100"/>
                      <a:pt x="240" y="102"/>
                      <a:pt x="235" y="102"/>
                    </a:cubicBezTo>
                    <a:cubicBezTo>
                      <a:pt x="235" y="106"/>
                      <a:pt x="239" y="105"/>
                      <a:pt x="240" y="107"/>
                    </a:cubicBezTo>
                    <a:cubicBezTo>
                      <a:pt x="239" y="109"/>
                      <a:pt x="241" y="110"/>
                      <a:pt x="241" y="112"/>
                    </a:cubicBezTo>
                    <a:cubicBezTo>
                      <a:pt x="228" y="114"/>
                      <a:pt x="205" y="121"/>
                      <a:pt x="209" y="102"/>
                    </a:cubicBezTo>
                    <a:cubicBezTo>
                      <a:pt x="209" y="102"/>
                      <a:pt x="208" y="102"/>
                      <a:pt x="208" y="101"/>
                    </a:cubicBezTo>
                    <a:cubicBezTo>
                      <a:pt x="205" y="100"/>
                      <a:pt x="205" y="103"/>
                      <a:pt x="202" y="102"/>
                    </a:cubicBezTo>
                    <a:cubicBezTo>
                      <a:pt x="203" y="107"/>
                      <a:pt x="202" y="115"/>
                      <a:pt x="203" y="119"/>
                    </a:cubicBezTo>
                    <a:cubicBezTo>
                      <a:pt x="203" y="122"/>
                      <a:pt x="194" y="122"/>
                      <a:pt x="193" y="119"/>
                    </a:cubicBezTo>
                    <a:cubicBezTo>
                      <a:pt x="189" y="123"/>
                      <a:pt x="184" y="117"/>
                      <a:pt x="181" y="119"/>
                    </a:cubicBezTo>
                    <a:cubicBezTo>
                      <a:pt x="181" y="118"/>
                      <a:pt x="180" y="118"/>
                      <a:pt x="179" y="116"/>
                    </a:cubicBezTo>
                    <a:cubicBezTo>
                      <a:pt x="178" y="116"/>
                      <a:pt x="177" y="117"/>
                      <a:pt x="177" y="118"/>
                    </a:cubicBezTo>
                    <a:cubicBezTo>
                      <a:pt x="172" y="116"/>
                      <a:pt x="169" y="110"/>
                      <a:pt x="164" y="109"/>
                    </a:cubicBezTo>
                    <a:cubicBezTo>
                      <a:pt x="159" y="109"/>
                      <a:pt x="156" y="113"/>
                      <a:pt x="153" y="111"/>
                    </a:cubicBezTo>
                    <a:cubicBezTo>
                      <a:pt x="152" y="110"/>
                      <a:pt x="152" y="108"/>
                      <a:pt x="151" y="108"/>
                    </a:cubicBezTo>
                    <a:cubicBezTo>
                      <a:pt x="148" y="107"/>
                      <a:pt x="145" y="107"/>
                      <a:pt x="143" y="107"/>
                    </a:cubicBezTo>
                    <a:cubicBezTo>
                      <a:pt x="137" y="104"/>
                      <a:pt x="132" y="98"/>
                      <a:pt x="124" y="95"/>
                    </a:cubicBezTo>
                    <a:cubicBezTo>
                      <a:pt x="128" y="88"/>
                      <a:pt x="126" y="83"/>
                      <a:pt x="134" y="80"/>
                    </a:cubicBezTo>
                    <a:cubicBezTo>
                      <a:pt x="127" y="75"/>
                      <a:pt x="122" y="74"/>
                      <a:pt x="115" y="67"/>
                    </a:cubicBezTo>
                    <a:cubicBezTo>
                      <a:pt x="114" y="66"/>
                      <a:pt x="114" y="68"/>
                      <a:pt x="112" y="67"/>
                    </a:cubicBezTo>
                    <a:cubicBezTo>
                      <a:pt x="112" y="64"/>
                      <a:pt x="109" y="55"/>
                      <a:pt x="108" y="53"/>
                    </a:cubicBezTo>
                    <a:cubicBezTo>
                      <a:pt x="110" y="53"/>
                      <a:pt x="111" y="53"/>
                      <a:pt x="111" y="52"/>
                    </a:cubicBezTo>
                    <a:cubicBezTo>
                      <a:pt x="112" y="52"/>
                      <a:pt x="112" y="55"/>
                      <a:pt x="113" y="55"/>
                    </a:cubicBezTo>
                    <a:cubicBezTo>
                      <a:pt x="116" y="56"/>
                      <a:pt x="116" y="52"/>
                      <a:pt x="119" y="53"/>
                    </a:cubicBezTo>
                    <a:cubicBezTo>
                      <a:pt x="119" y="44"/>
                      <a:pt x="110" y="43"/>
                      <a:pt x="115" y="35"/>
                    </a:cubicBezTo>
                    <a:cubicBezTo>
                      <a:pt x="116" y="36"/>
                      <a:pt x="117" y="36"/>
                      <a:pt x="118" y="36"/>
                    </a:cubicBezTo>
                    <a:cubicBezTo>
                      <a:pt x="118" y="31"/>
                      <a:pt x="122" y="31"/>
                      <a:pt x="125" y="27"/>
                    </a:cubicBezTo>
                    <a:cubicBezTo>
                      <a:pt x="128" y="23"/>
                      <a:pt x="127" y="15"/>
                      <a:pt x="118" y="14"/>
                    </a:cubicBezTo>
                    <a:cubicBezTo>
                      <a:pt x="113" y="14"/>
                      <a:pt x="105" y="20"/>
                      <a:pt x="99" y="20"/>
                    </a:cubicBezTo>
                    <a:cubicBezTo>
                      <a:pt x="100" y="18"/>
                      <a:pt x="97" y="15"/>
                      <a:pt x="94" y="17"/>
                    </a:cubicBezTo>
                    <a:cubicBezTo>
                      <a:pt x="93" y="11"/>
                      <a:pt x="83" y="8"/>
                      <a:pt x="80" y="1"/>
                    </a:cubicBezTo>
                    <a:cubicBezTo>
                      <a:pt x="74" y="0"/>
                      <a:pt x="70" y="3"/>
                      <a:pt x="65" y="2"/>
                    </a:cubicBezTo>
                    <a:cubicBezTo>
                      <a:pt x="65" y="3"/>
                      <a:pt x="66" y="3"/>
                      <a:pt x="66" y="4"/>
                    </a:cubicBezTo>
                    <a:cubicBezTo>
                      <a:pt x="63" y="5"/>
                      <a:pt x="62" y="3"/>
                      <a:pt x="60" y="4"/>
                    </a:cubicBezTo>
                    <a:cubicBezTo>
                      <a:pt x="58" y="7"/>
                      <a:pt x="53" y="7"/>
                      <a:pt x="53" y="13"/>
                    </a:cubicBezTo>
                    <a:cubicBezTo>
                      <a:pt x="58" y="14"/>
                      <a:pt x="59" y="18"/>
                      <a:pt x="64" y="18"/>
                    </a:cubicBezTo>
                    <a:cubicBezTo>
                      <a:pt x="64" y="20"/>
                      <a:pt x="64" y="23"/>
                      <a:pt x="67" y="22"/>
                    </a:cubicBezTo>
                    <a:cubicBezTo>
                      <a:pt x="68" y="25"/>
                      <a:pt x="65" y="27"/>
                      <a:pt x="61" y="29"/>
                    </a:cubicBezTo>
                    <a:cubicBezTo>
                      <a:pt x="62" y="37"/>
                      <a:pt x="58" y="47"/>
                      <a:pt x="71" y="50"/>
                    </a:cubicBezTo>
                    <a:cubicBezTo>
                      <a:pt x="73" y="52"/>
                      <a:pt x="74" y="55"/>
                      <a:pt x="78" y="55"/>
                    </a:cubicBezTo>
                    <a:cubicBezTo>
                      <a:pt x="79" y="60"/>
                      <a:pt x="72" y="58"/>
                      <a:pt x="70" y="62"/>
                    </a:cubicBezTo>
                    <a:cubicBezTo>
                      <a:pt x="72" y="66"/>
                      <a:pt x="69" y="66"/>
                      <a:pt x="71" y="69"/>
                    </a:cubicBezTo>
                    <a:cubicBezTo>
                      <a:pt x="65" y="74"/>
                      <a:pt x="64" y="81"/>
                      <a:pt x="57" y="83"/>
                    </a:cubicBezTo>
                    <a:cubicBezTo>
                      <a:pt x="58" y="87"/>
                      <a:pt x="55" y="87"/>
                      <a:pt x="56" y="90"/>
                    </a:cubicBezTo>
                    <a:cubicBezTo>
                      <a:pt x="49" y="94"/>
                      <a:pt x="37" y="114"/>
                      <a:pt x="28" y="102"/>
                    </a:cubicBezTo>
                    <a:cubicBezTo>
                      <a:pt x="23" y="105"/>
                      <a:pt x="18" y="109"/>
                      <a:pt x="17" y="116"/>
                    </a:cubicBezTo>
                    <a:cubicBezTo>
                      <a:pt x="19" y="117"/>
                      <a:pt x="20" y="119"/>
                      <a:pt x="24" y="119"/>
                    </a:cubicBezTo>
                    <a:cubicBezTo>
                      <a:pt x="23" y="123"/>
                      <a:pt x="23" y="122"/>
                      <a:pt x="23" y="127"/>
                    </a:cubicBezTo>
                    <a:cubicBezTo>
                      <a:pt x="24" y="127"/>
                      <a:pt x="26" y="130"/>
                      <a:pt x="27" y="128"/>
                    </a:cubicBezTo>
                    <a:cubicBezTo>
                      <a:pt x="28" y="131"/>
                      <a:pt x="32" y="140"/>
                      <a:pt x="32" y="144"/>
                    </a:cubicBezTo>
                    <a:cubicBezTo>
                      <a:pt x="26" y="149"/>
                      <a:pt x="9" y="141"/>
                      <a:pt x="7" y="147"/>
                    </a:cubicBezTo>
                    <a:cubicBezTo>
                      <a:pt x="4" y="147"/>
                      <a:pt x="2" y="147"/>
                      <a:pt x="0" y="149"/>
                    </a:cubicBezTo>
                    <a:cubicBezTo>
                      <a:pt x="1" y="149"/>
                      <a:pt x="1" y="150"/>
                      <a:pt x="1" y="152"/>
                    </a:cubicBezTo>
                    <a:cubicBezTo>
                      <a:pt x="2" y="150"/>
                      <a:pt x="4" y="150"/>
                      <a:pt x="5" y="149"/>
                    </a:cubicBezTo>
                    <a:cubicBezTo>
                      <a:pt x="7" y="150"/>
                      <a:pt x="3" y="151"/>
                      <a:pt x="3" y="152"/>
                    </a:cubicBezTo>
                    <a:cubicBezTo>
                      <a:pt x="6" y="161"/>
                      <a:pt x="18" y="164"/>
                      <a:pt x="24" y="159"/>
                    </a:cubicBezTo>
                    <a:cubicBezTo>
                      <a:pt x="21" y="167"/>
                      <a:pt x="12" y="166"/>
                      <a:pt x="7" y="166"/>
                    </a:cubicBezTo>
                    <a:cubicBezTo>
                      <a:pt x="13" y="174"/>
                      <a:pt x="19" y="181"/>
                      <a:pt x="24" y="185"/>
                    </a:cubicBezTo>
                    <a:cubicBezTo>
                      <a:pt x="34" y="187"/>
                      <a:pt x="45" y="178"/>
                      <a:pt x="43" y="168"/>
                    </a:cubicBezTo>
                    <a:cubicBezTo>
                      <a:pt x="46" y="170"/>
                      <a:pt x="45" y="173"/>
                      <a:pt x="45" y="175"/>
                    </a:cubicBezTo>
                    <a:cubicBezTo>
                      <a:pt x="47" y="175"/>
                      <a:pt x="47" y="177"/>
                      <a:pt x="48" y="175"/>
                    </a:cubicBezTo>
                    <a:cubicBezTo>
                      <a:pt x="44" y="180"/>
                      <a:pt x="47" y="182"/>
                      <a:pt x="48" y="187"/>
                    </a:cubicBezTo>
                    <a:cubicBezTo>
                      <a:pt x="45" y="193"/>
                      <a:pt x="46" y="200"/>
                      <a:pt x="46" y="204"/>
                    </a:cubicBezTo>
                    <a:cubicBezTo>
                      <a:pt x="46" y="205"/>
                      <a:pt x="47" y="205"/>
                      <a:pt x="48" y="205"/>
                    </a:cubicBezTo>
                    <a:cubicBezTo>
                      <a:pt x="49" y="207"/>
                      <a:pt x="47" y="207"/>
                      <a:pt x="47" y="208"/>
                    </a:cubicBezTo>
                    <a:cubicBezTo>
                      <a:pt x="51" y="220"/>
                      <a:pt x="51" y="235"/>
                      <a:pt x="57" y="246"/>
                    </a:cubicBezTo>
                    <a:cubicBezTo>
                      <a:pt x="59" y="251"/>
                      <a:pt x="64" y="256"/>
                      <a:pt x="65" y="263"/>
                    </a:cubicBezTo>
                    <a:cubicBezTo>
                      <a:pt x="65" y="264"/>
                      <a:pt x="65" y="266"/>
                      <a:pt x="65" y="267"/>
                    </a:cubicBezTo>
                    <a:cubicBezTo>
                      <a:pt x="67" y="274"/>
                      <a:pt x="72" y="279"/>
                      <a:pt x="75" y="286"/>
                    </a:cubicBezTo>
                    <a:cubicBezTo>
                      <a:pt x="81" y="296"/>
                      <a:pt x="82" y="322"/>
                      <a:pt x="96" y="323"/>
                    </a:cubicBezTo>
                    <a:cubicBezTo>
                      <a:pt x="100" y="323"/>
                      <a:pt x="105" y="320"/>
                      <a:pt x="104" y="314"/>
                    </a:cubicBezTo>
                    <a:cubicBezTo>
                      <a:pt x="107" y="312"/>
                      <a:pt x="110" y="311"/>
                      <a:pt x="113" y="311"/>
                    </a:cubicBezTo>
                    <a:cubicBezTo>
                      <a:pt x="111" y="307"/>
                      <a:pt x="118" y="303"/>
                      <a:pt x="117" y="300"/>
                    </a:cubicBezTo>
                    <a:cubicBezTo>
                      <a:pt x="121" y="299"/>
                      <a:pt x="120" y="300"/>
                      <a:pt x="124" y="299"/>
                    </a:cubicBezTo>
                    <a:cubicBezTo>
                      <a:pt x="124" y="292"/>
                      <a:pt x="121" y="287"/>
                      <a:pt x="123" y="281"/>
                    </a:cubicBezTo>
                    <a:cubicBezTo>
                      <a:pt x="124" y="280"/>
                      <a:pt x="128" y="276"/>
                      <a:pt x="125" y="275"/>
                    </a:cubicBezTo>
                    <a:cubicBezTo>
                      <a:pt x="128" y="274"/>
                      <a:pt x="131" y="264"/>
                      <a:pt x="126" y="264"/>
                    </a:cubicBezTo>
                    <a:cubicBezTo>
                      <a:pt x="126" y="263"/>
                      <a:pt x="127" y="263"/>
                      <a:pt x="128" y="263"/>
                    </a:cubicBezTo>
                    <a:cubicBezTo>
                      <a:pt x="125" y="256"/>
                      <a:pt x="124" y="236"/>
                      <a:pt x="136" y="241"/>
                    </a:cubicBezTo>
                    <a:cubicBezTo>
                      <a:pt x="138" y="233"/>
                      <a:pt x="145" y="235"/>
                      <a:pt x="151" y="231"/>
                    </a:cubicBezTo>
                    <a:cubicBezTo>
                      <a:pt x="148" y="225"/>
                      <a:pt x="155" y="225"/>
                      <a:pt x="160" y="220"/>
                    </a:cubicBezTo>
                    <a:cubicBezTo>
                      <a:pt x="162" y="219"/>
                      <a:pt x="162" y="216"/>
                      <a:pt x="163" y="215"/>
                    </a:cubicBezTo>
                    <a:cubicBezTo>
                      <a:pt x="167" y="212"/>
                      <a:pt x="170" y="210"/>
                      <a:pt x="173" y="206"/>
                    </a:cubicBezTo>
                    <a:cubicBezTo>
                      <a:pt x="178" y="200"/>
                      <a:pt x="179" y="196"/>
                      <a:pt x="181" y="195"/>
                    </a:cubicBezTo>
                    <a:cubicBezTo>
                      <a:pt x="186" y="194"/>
                      <a:pt x="196" y="193"/>
                      <a:pt x="196" y="185"/>
                    </a:cubicBezTo>
                    <a:cubicBezTo>
                      <a:pt x="196" y="183"/>
                      <a:pt x="194" y="181"/>
                      <a:pt x="195" y="179"/>
                    </a:cubicBezTo>
                    <a:cubicBezTo>
                      <a:pt x="199" y="174"/>
                      <a:pt x="204" y="177"/>
                      <a:pt x="206" y="170"/>
                    </a:cubicBezTo>
                    <a:cubicBezTo>
                      <a:pt x="209" y="174"/>
                      <a:pt x="212" y="170"/>
                      <a:pt x="215" y="170"/>
                    </a:cubicBezTo>
                    <a:cubicBezTo>
                      <a:pt x="215" y="164"/>
                      <a:pt x="212" y="161"/>
                      <a:pt x="214" y="157"/>
                    </a:cubicBezTo>
                    <a:cubicBezTo>
                      <a:pt x="214" y="156"/>
                      <a:pt x="213" y="156"/>
                      <a:pt x="211" y="156"/>
                    </a:cubicBezTo>
                    <a:cubicBezTo>
                      <a:pt x="212" y="152"/>
                      <a:pt x="210" y="152"/>
                      <a:pt x="209" y="150"/>
                    </a:cubicBezTo>
                    <a:cubicBezTo>
                      <a:pt x="209" y="148"/>
                      <a:pt x="211" y="147"/>
                      <a:pt x="210" y="144"/>
                    </a:cubicBezTo>
                    <a:cubicBezTo>
                      <a:pt x="208" y="143"/>
                      <a:pt x="205" y="142"/>
                      <a:pt x="204" y="140"/>
                    </a:cubicBezTo>
                    <a:cubicBezTo>
                      <a:pt x="205" y="136"/>
                      <a:pt x="208" y="134"/>
                      <a:pt x="212" y="133"/>
                    </a:cubicBezTo>
                    <a:cubicBezTo>
                      <a:pt x="209" y="129"/>
                      <a:pt x="206" y="129"/>
                      <a:pt x="203" y="126"/>
                    </a:cubicBezTo>
                    <a:cubicBezTo>
                      <a:pt x="203" y="123"/>
                      <a:pt x="208" y="121"/>
                      <a:pt x="205" y="119"/>
                    </a:cubicBezTo>
                    <a:cubicBezTo>
                      <a:pt x="208" y="119"/>
                      <a:pt x="209" y="122"/>
                      <a:pt x="212" y="120"/>
                    </a:cubicBezTo>
                    <a:cubicBezTo>
                      <a:pt x="213" y="121"/>
                      <a:pt x="215" y="122"/>
                      <a:pt x="216" y="123"/>
                    </a:cubicBezTo>
                    <a:cubicBezTo>
                      <a:pt x="217" y="124"/>
                      <a:pt x="218" y="123"/>
                      <a:pt x="218" y="121"/>
                    </a:cubicBezTo>
                    <a:cubicBezTo>
                      <a:pt x="221" y="123"/>
                      <a:pt x="220" y="128"/>
                      <a:pt x="220" y="130"/>
                    </a:cubicBezTo>
                    <a:cubicBezTo>
                      <a:pt x="231" y="135"/>
                      <a:pt x="235" y="130"/>
                      <a:pt x="245" y="133"/>
                    </a:cubicBezTo>
                    <a:close/>
                  </a:path>
                </a:pathLst>
              </a:custGeom>
              <a:solidFill>
                <a:srgbClr val="0058AB"/>
              </a:solidFill>
              <a:ln w="63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ea typeface="+mn-ea"/>
                  <a:cs typeface="+mn-cs"/>
                </a:endParaRPr>
              </a:p>
            </p:txBody>
          </p:sp>
        </p:grpSp>
        <p:sp>
          <p:nvSpPr>
            <p:cNvPr id="25" name="ZoneTexte 1559">
              <a:extLst>
                <a:ext uri="{FF2B5EF4-FFF2-40B4-BE49-F238E27FC236}">
                  <a16:creationId xmlns:a16="http://schemas.microsoft.com/office/drawing/2014/main" id="{8F24B2D0-0E46-61A9-E5D1-8DD258D4294E}"/>
                </a:ext>
              </a:extLst>
            </p:cNvPr>
            <p:cNvSpPr txBox="1"/>
            <p:nvPr/>
          </p:nvSpPr>
          <p:spPr>
            <a:xfrm>
              <a:off x="6313659" y="3366705"/>
              <a:ext cx="1125699" cy="149995"/>
            </a:xfrm>
            <a:prstGeom prst="rect">
              <a:avLst/>
            </a:prstGeom>
            <a:noFill/>
            <a:ln>
              <a:noFill/>
            </a:ln>
          </p:spPr>
          <p:txBody>
            <a:bodyPr wrap="none" lIns="0" tIns="0" rIns="0" bIns="0" rtlCol="0" anchor="ctr" anchorCtr="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rPr>
                <a:t>US &amp; Canada </a:t>
              </a:r>
              <a:r>
                <a:rPr lang="en-US" sz="1000" b="1">
                  <a:solidFill>
                    <a:srgbClr val="0058AB"/>
                  </a:solidFill>
                </a:rPr>
                <a:t>200</a:t>
              </a:r>
              <a:r>
                <a:rPr kumimoji="0" lang="en-US" sz="1000" b="1" i="0" u="none" strike="noStrike" kern="1200" cap="none" spc="0" normalizeH="0" baseline="0" noProof="0">
                  <a:ln>
                    <a:noFill/>
                  </a:ln>
                  <a:solidFill>
                    <a:srgbClr val="0058AB"/>
                  </a:solidFill>
                  <a:effectLst/>
                  <a:uLnTx/>
                  <a:uFillTx/>
                </a:rPr>
                <a:t>+</a:t>
              </a:r>
              <a:endParaRPr kumimoji="0" lang="en-US" sz="1000" b="1" i="0" u="none" strike="noStrike" kern="1200" cap="none" spc="0" normalizeH="0" baseline="0" noProof="0">
                <a:ln>
                  <a:noFill/>
                </a:ln>
                <a:solidFill>
                  <a:srgbClr val="0058AB"/>
                </a:solidFill>
                <a:effectLst/>
                <a:uLnTx/>
                <a:uFillTx/>
                <a:ea typeface="Verdana"/>
              </a:endParaRPr>
            </a:p>
          </p:txBody>
        </p:sp>
        <p:sp>
          <p:nvSpPr>
            <p:cNvPr id="27" name="ZoneTexte 1561">
              <a:extLst>
                <a:ext uri="{FF2B5EF4-FFF2-40B4-BE49-F238E27FC236}">
                  <a16:creationId xmlns:a16="http://schemas.microsoft.com/office/drawing/2014/main" id="{EB178158-C52E-9A1F-DB65-AE56DCE48E8A}"/>
                </a:ext>
              </a:extLst>
            </p:cNvPr>
            <p:cNvSpPr txBox="1"/>
            <p:nvPr/>
          </p:nvSpPr>
          <p:spPr>
            <a:xfrm>
              <a:off x="8765801" y="3260391"/>
              <a:ext cx="1134330" cy="166661"/>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rPr>
                <a:t>UK &amp; Europe </a:t>
              </a:r>
              <a:r>
                <a:rPr lang="en-US" sz="1000" b="1">
                  <a:solidFill>
                    <a:srgbClr val="0058AB"/>
                  </a:solidFill>
                </a:rPr>
                <a:t>33</a:t>
              </a:r>
              <a:r>
                <a:rPr kumimoji="0" lang="en-US" sz="1000" b="1" i="0" u="none" strike="noStrike" kern="1200" cap="none" spc="0" normalizeH="0" baseline="0" noProof="0">
                  <a:ln>
                    <a:noFill/>
                  </a:ln>
                  <a:solidFill>
                    <a:srgbClr val="0058AB"/>
                  </a:solidFill>
                  <a:effectLst/>
                  <a:uLnTx/>
                  <a:uFillTx/>
                </a:rPr>
                <a:t>0+</a:t>
              </a:r>
              <a:endParaRPr kumimoji="0" lang="en-US" sz="1000" b="1" i="0" u="none" strike="noStrike" kern="1200" cap="none" spc="0" normalizeH="0" baseline="0" noProof="0">
                <a:ln>
                  <a:noFill/>
                </a:ln>
                <a:solidFill>
                  <a:srgbClr val="0058AB"/>
                </a:solidFill>
                <a:effectLst/>
                <a:uLnTx/>
                <a:uFillTx/>
                <a:ea typeface="Verdana"/>
              </a:endParaRPr>
            </a:p>
          </p:txBody>
        </p:sp>
        <p:sp>
          <p:nvSpPr>
            <p:cNvPr id="29" name="ZoneTexte 1563">
              <a:extLst>
                <a:ext uri="{FF2B5EF4-FFF2-40B4-BE49-F238E27FC236}">
                  <a16:creationId xmlns:a16="http://schemas.microsoft.com/office/drawing/2014/main" id="{4E2FC8FA-EB79-8966-24D1-BD5FF4604C23}"/>
                </a:ext>
              </a:extLst>
            </p:cNvPr>
            <p:cNvSpPr txBox="1"/>
            <p:nvPr/>
          </p:nvSpPr>
          <p:spPr>
            <a:xfrm>
              <a:off x="10689544" y="4456718"/>
              <a:ext cx="1471193" cy="166661"/>
            </a:xfrm>
            <a:prstGeom prst="rect">
              <a:avLst/>
            </a:prstGeom>
            <a:noFill/>
            <a:ln>
              <a:noFill/>
            </a:ln>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ea typeface="+mn-ea"/>
                  <a:cs typeface="+mn-cs"/>
                </a:rPr>
                <a:t>Asia-Pacific </a:t>
              </a:r>
              <a:r>
                <a:rPr kumimoji="0" lang="en-US" sz="1000" b="1" i="0" u="none" strike="noStrike" kern="1200" cap="none" spc="0" normalizeH="0" baseline="0" noProof="0">
                  <a:ln>
                    <a:noFill/>
                  </a:ln>
                  <a:solidFill>
                    <a:srgbClr val="0058AB"/>
                  </a:solidFill>
                  <a:effectLst/>
                  <a:uLnTx/>
                  <a:uFillTx/>
                  <a:ea typeface="+mn-ea"/>
                  <a:cs typeface="+mn-cs"/>
                </a:rPr>
                <a:t>1500+</a:t>
              </a:r>
            </a:p>
          </p:txBody>
        </p:sp>
      </p:grpSp>
      <p:sp>
        <p:nvSpPr>
          <p:cNvPr id="256" name="ZoneTexte 1563">
            <a:extLst>
              <a:ext uri="{FF2B5EF4-FFF2-40B4-BE49-F238E27FC236}">
                <a16:creationId xmlns:a16="http://schemas.microsoft.com/office/drawing/2014/main" id="{DA467E5D-9F0E-E5D9-1FCE-11A02DDBA9E5}"/>
              </a:ext>
            </a:extLst>
          </p:cNvPr>
          <p:cNvSpPr txBox="1"/>
          <p:nvPr/>
        </p:nvSpPr>
        <p:spPr>
          <a:xfrm>
            <a:off x="7719641" y="4984066"/>
            <a:ext cx="1226638" cy="153888"/>
          </a:xfrm>
          <a:prstGeom prst="rect">
            <a:avLst/>
          </a:prstGeom>
          <a:noFill/>
          <a:ln>
            <a:noFill/>
          </a:ln>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rPr>
              <a:t>Australia &amp; NZ </a:t>
            </a:r>
            <a:r>
              <a:rPr lang="en-US" sz="1000" b="1">
                <a:solidFill>
                  <a:srgbClr val="0058AB"/>
                </a:solidFill>
              </a:rPr>
              <a:t>1</a:t>
            </a:r>
            <a:r>
              <a:rPr kumimoji="0" lang="en-US" sz="1000" b="1" i="0" u="none" strike="noStrike" kern="1200" cap="none" spc="0" normalizeH="0" baseline="0" noProof="0">
                <a:ln>
                  <a:noFill/>
                </a:ln>
                <a:solidFill>
                  <a:srgbClr val="0058AB"/>
                </a:solidFill>
                <a:effectLst/>
                <a:uLnTx/>
                <a:uFillTx/>
              </a:rPr>
              <a:t>5+</a:t>
            </a:r>
          </a:p>
        </p:txBody>
      </p:sp>
      <p:cxnSp>
        <p:nvCxnSpPr>
          <p:cNvPr id="262" name="Straight Connector 261">
            <a:extLst>
              <a:ext uri="{FF2B5EF4-FFF2-40B4-BE49-F238E27FC236}">
                <a16:creationId xmlns:a16="http://schemas.microsoft.com/office/drawing/2014/main" id="{5A02ACA4-EAE0-FBF6-7829-3E35DD93C188}"/>
              </a:ext>
            </a:extLst>
          </p:cNvPr>
          <p:cNvCxnSpPr>
            <a:cxnSpLocks/>
          </p:cNvCxnSpPr>
          <p:nvPr/>
        </p:nvCxnSpPr>
        <p:spPr>
          <a:xfrm>
            <a:off x="9132310" y="2565080"/>
            <a:ext cx="4242" cy="3007294"/>
          </a:xfrm>
          <a:prstGeom prst="line">
            <a:avLst/>
          </a:prstGeom>
          <a:ln>
            <a:solidFill>
              <a:srgbClr val="0058AB"/>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35DC87B2-8685-A636-BC2D-9857D5E6E938}"/>
              </a:ext>
            </a:extLst>
          </p:cNvPr>
          <p:cNvGrpSpPr/>
          <p:nvPr/>
        </p:nvGrpSpPr>
        <p:grpSpPr>
          <a:xfrm>
            <a:off x="262296" y="2878296"/>
            <a:ext cx="2627400" cy="3467808"/>
            <a:chOff x="262296" y="2878296"/>
            <a:chExt cx="2627400" cy="3467808"/>
          </a:xfrm>
        </p:grpSpPr>
        <p:sp>
          <p:nvSpPr>
            <p:cNvPr id="251" name="Flowchart: Connector 250">
              <a:extLst>
                <a:ext uri="{FF2B5EF4-FFF2-40B4-BE49-F238E27FC236}">
                  <a16:creationId xmlns:a16="http://schemas.microsoft.com/office/drawing/2014/main" id="{417252DE-4F90-0D97-4DE0-D1210025D2CC}"/>
                </a:ext>
              </a:extLst>
            </p:cNvPr>
            <p:cNvSpPr/>
            <p:nvPr/>
          </p:nvSpPr>
          <p:spPr>
            <a:xfrm>
              <a:off x="262296" y="2878296"/>
              <a:ext cx="432000" cy="432000"/>
            </a:xfrm>
            <a:prstGeom prst="flowChartConnector">
              <a:avLst/>
            </a:prstGeom>
            <a:solidFill>
              <a:srgbClr val="0058A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252" name="Flowchart: Connector 251">
              <a:extLst>
                <a:ext uri="{FF2B5EF4-FFF2-40B4-BE49-F238E27FC236}">
                  <a16:creationId xmlns:a16="http://schemas.microsoft.com/office/drawing/2014/main" id="{18EC49BB-9394-114C-7126-44EB419FEFBC}"/>
                </a:ext>
              </a:extLst>
            </p:cNvPr>
            <p:cNvSpPr/>
            <p:nvPr/>
          </p:nvSpPr>
          <p:spPr>
            <a:xfrm>
              <a:off x="262296" y="3384264"/>
              <a:ext cx="432000" cy="432000"/>
            </a:xfrm>
            <a:prstGeom prst="flowChartConnector">
              <a:avLst/>
            </a:prstGeom>
            <a:solidFill>
              <a:srgbClr val="0058A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253" name="Flowchart: Connector 252">
              <a:extLst>
                <a:ext uri="{FF2B5EF4-FFF2-40B4-BE49-F238E27FC236}">
                  <a16:creationId xmlns:a16="http://schemas.microsoft.com/office/drawing/2014/main" id="{6C255398-5636-9C88-63E2-F6D0B031A313}"/>
                </a:ext>
              </a:extLst>
            </p:cNvPr>
            <p:cNvSpPr/>
            <p:nvPr/>
          </p:nvSpPr>
          <p:spPr>
            <a:xfrm>
              <a:off x="262296" y="3890232"/>
              <a:ext cx="432000" cy="432000"/>
            </a:xfrm>
            <a:prstGeom prst="flowChartConnector">
              <a:avLst/>
            </a:prstGeom>
            <a:solidFill>
              <a:srgbClr val="0058A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254" name="Flowchart: Connector 253">
              <a:extLst>
                <a:ext uri="{FF2B5EF4-FFF2-40B4-BE49-F238E27FC236}">
                  <a16:creationId xmlns:a16="http://schemas.microsoft.com/office/drawing/2014/main" id="{EF0F4E7C-4CD2-EAC9-D900-CB0E5947D271}"/>
                </a:ext>
              </a:extLst>
            </p:cNvPr>
            <p:cNvSpPr/>
            <p:nvPr/>
          </p:nvSpPr>
          <p:spPr>
            <a:xfrm>
              <a:off x="262296" y="4396200"/>
              <a:ext cx="432000" cy="432000"/>
            </a:xfrm>
            <a:prstGeom prst="flowChartConnector">
              <a:avLst/>
            </a:prstGeom>
            <a:solidFill>
              <a:srgbClr val="0058A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255" name="Flowchart: Connector 254">
              <a:extLst>
                <a:ext uri="{FF2B5EF4-FFF2-40B4-BE49-F238E27FC236}">
                  <a16:creationId xmlns:a16="http://schemas.microsoft.com/office/drawing/2014/main" id="{99B5EB99-2E3C-4385-AFD2-1B0449F9EF14}"/>
                </a:ext>
              </a:extLst>
            </p:cNvPr>
            <p:cNvSpPr/>
            <p:nvPr/>
          </p:nvSpPr>
          <p:spPr>
            <a:xfrm>
              <a:off x="262296" y="4902168"/>
              <a:ext cx="432000" cy="432000"/>
            </a:xfrm>
            <a:prstGeom prst="flowChartConnector">
              <a:avLst/>
            </a:prstGeom>
            <a:solidFill>
              <a:srgbClr val="0058A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263" name="Flowchart: Connector 262">
              <a:extLst>
                <a:ext uri="{FF2B5EF4-FFF2-40B4-BE49-F238E27FC236}">
                  <a16:creationId xmlns:a16="http://schemas.microsoft.com/office/drawing/2014/main" id="{D98184B5-0890-A0D8-B472-7230F0741E08}"/>
                </a:ext>
              </a:extLst>
            </p:cNvPr>
            <p:cNvSpPr/>
            <p:nvPr/>
          </p:nvSpPr>
          <p:spPr>
            <a:xfrm>
              <a:off x="262296" y="5408136"/>
              <a:ext cx="432000" cy="432000"/>
            </a:xfrm>
            <a:prstGeom prst="flowChartConnector">
              <a:avLst/>
            </a:prstGeom>
            <a:solidFill>
              <a:srgbClr val="0058A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264" name="Flowchart: Connector 263">
              <a:extLst>
                <a:ext uri="{FF2B5EF4-FFF2-40B4-BE49-F238E27FC236}">
                  <a16:creationId xmlns:a16="http://schemas.microsoft.com/office/drawing/2014/main" id="{B2D9035F-8B63-9337-916D-DCC744CF8F5B}"/>
                </a:ext>
              </a:extLst>
            </p:cNvPr>
            <p:cNvSpPr/>
            <p:nvPr/>
          </p:nvSpPr>
          <p:spPr>
            <a:xfrm>
              <a:off x="262296" y="5914104"/>
              <a:ext cx="432000" cy="432000"/>
            </a:xfrm>
            <a:prstGeom prst="flowChartConnector">
              <a:avLst/>
            </a:prstGeom>
            <a:solidFill>
              <a:srgbClr val="0058A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
          <p:nvSpPr>
            <p:cNvPr id="265" name="Rectangle 264">
              <a:extLst>
                <a:ext uri="{FF2B5EF4-FFF2-40B4-BE49-F238E27FC236}">
                  <a16:creationId xmlns:a16="http://schemas.microsoft.com/office/drawing/2014/main" id="{38134072-7C71-06C7-3488-F34D326FCAD5}"/>
                </a:ext>
              </a:extLst>
            </p:cNvPr>
            <p:cNvSpPr/>
            <p:nvPr/>
          </p:nvSpPr>
          <p:spPr>
            <a:xfrm>
              <a:off x="729696" y="2896584"/>
              <a:ext cx="2160000" cy="360000"/>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Delivered </a:t>
              </a:r>
              <a:r>
                <a:rPr lang="en-US" sz="1000" b="1">
                  <a:solidFill>
                    <a:schemeClr val="tx1"/>
                  </a:solidFill>
                </a:rPr>
                <a:t>125+</a:t>
              </a:r>
              <a:r>
                <a:rPr lang="en-US" sz="1000">
                  <a:solidFill>
                    <a:schemeClr val="tx1"/>
                  </a:solidFill>
                </a:rPr>
                <a:t> core banking projects</a:t>
              </a:r>
              <a:endParaRPr lang="en-IN" sz="1000">
                <a:solidFill>
                  <a:schemeClr val="tx1"/>
                </a:solidFill>
              </a:endParaRPr>
            </a:p>
          </p:txBody>
        </p:sp>
        <p:sp>
          <p:nvSpPr>
            <p:cNvPr id="266" name="Rectangle 265">
              <a:extLst>
                <a:ext uri="{FF2B5EF4-FFF2-40B4-BE49-F238E27FC236}">
                  <a16:creationId xmlns:a16="http://schemas.microsoft.com/office/drawing/2014/main" id="{C95EB07B-472F-9ABA-99D7-864908641944}"/>
                </a:ext>
              </a:extLst>
            </p:cNvPr>
            <p:cNvSpPr/>
            <p:nvPr/>
          </p:nvSpPr>
          <p:spPr>
            <a:xfrm>
              <a:off x="729696" y="3402384"/>
              <a:ext cx="2160000" cy="360000"/>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50+</a:t>
              </a:r>
              <a:r>
                <a:rPr lang="en-US" sz="1000">
                  <a:solidFill>
                    <a:schemeClr val="tx1"/>
                  </a:solidFill>
                </a:rPr>
                <a:t> tools, accelerators and reference architectures</a:t>
              </a:r>
              <a:endParaRPr lang="en-IN" sz="1000" err="1">
                <a:solidFill>
                  <a:schemeClr val="tx1"/>
                </a:solidFill>
              </a:endParaRPr>
            </a:p>
          </p:txBody>
        </p:sp>
        <p:sp>
          <p:nvSpPr>
            <p:cNvPr id="267" name="Rectangle 266">
              <a:extLst>
                <a:ext uri="{FF2B5EF4-FFF2-40B4-BE49-F238E27FC236}">
                  <a16:creationId xmlns:a16="http://schemas.microsoft.com/office/drawing/2014/main" id="{292F01E2-FC56-6023-45B5-45FF5FEE4C51}"/>
                </a:ext>
              </a:extLst>
            </p:cNvPr>
            <p:cNvSpPr/>
            <p:nvPr/>
          </p:nvSpPr>
          <p:spPr>
            <a:xfrm>
              <a:off x="729696" y="3908184"/>
              <a:ext cx="2160000" cy="360000"/>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40+</a:t>
              </a:r>
              <a:r>
                <a:rPr lang="en-US" sz="1000">
                  <a:solidFill>
                    <a:schemeClr val="tx1"/>
                  </a:solidFill>
                </a:rPr>
                <a:t> country presence </a:t>
              </a:r>
            </a:p>
            <a:p>
              <a:r>
                <a:rPr lang="en-US" sz="1000">
                  <a:solidFill>
                    <a:schemeClr val="tx1"/>
                  </a:solidFill>
                </a:rPr>
                <a:t>worldwide</a:t>
              </a:r>
              <a:endParaRPr lang="en-IN" sz="1000">
                <a:solidFill>
                  <a:schemeClr val="tx1"/>
                </a:solidFill>
              </a:endParaRPr>
            </a:p>
          </p:txBody>
        </p:sp>
        <p:sp>
          <p:nvSpPr>
            <p:cNvPr id="268" name="Rectangle 267">
              <a:extLst>
                <a:ext uri="{FF2B5EF4-FFF2-40B4-BE49-F238E27FC236}">
                  <a16:creationId xmlns:a16="http://schemas.microsoft.com/office/drawing/2014/main" id="{558EF44E-49FE-C0BF-48B7-89D818024055}"/>
                </a:ext>
              </a:extLst>
            </p:cNvPr>
            <p:cNvSpPr/>
            <p:nvPr/>
          </p:nvSpPr>
          <p:spPr>
            <a:xfrm>
              <a:off x="729696" y="4413984"/>
              <a:ext cx="2160000" cy="360000"/>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b="1">
                  <a:solidFill>
                    <a:schemeClr val="tx1"/>
                  </a:solidFill>
                </a:rPr>
                <a:t>2100+ </a:t>
              </a:r>
              <a:r>
                <a:rPr lang="en-US" sz="1000">
                  <a:solidFill>
                    <a:schemeClr val="tx1"/>
                  </a:solidFill>
                </a:rPr>
                <a:t>experienced resources </a:t>
              </a:r>
            </a:p>
            <a:p>
              <a:r>
                <a:rPr lang="en-US" sz="1000">
                  <a:solidFill>
                    <a:schemeClr val="tx1"/>
                  </a:solidFill>
                </a:rPr>
                <a:t>with deep domain expertise</a:t>
              </a:r>
              <a:endParaRPr lang="en-IN" sz="1000">
                <a:solidFill>
                  <a:schemeClr val="tx1"/>
                </a:solidFill>
              </a:endParaRPr>
            </a:p>
          </p:txBody>
        </p:sp>
        <p:sp>
          <p:nvSpPr>
            <p:cNvPr id="269" name="Rectangle 268">
              <a:extLst>
                <a:ext uri="{FF2B5EF4-FFF2-40B4-BE49-F238E27FC236}">
                  <a16:creationId xmlns:a16="http://schemas.microsoft.com/office/drawing/2014/main" id="{1B12BE0F-1986-9FBB-2263-182B43F648E6}"/>
                </a:ext>
              </a:extLst>
            </p:cNvPr>
            <p:cNvSpPr/>
            <p:nvPr/>
          </p:nvSpPr>
          <p:spPr>
            <a:xfrm>
              <a:off x="729696" y="4919784"/>
              <a:ext cx="2160000" cy="360000"/>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Globally dedicated COEs and </a:t>
              </a:r>
            </a:p>
            <a:p>
              <a:r>
                <a:rPr lang="en-US" sz="1000">
                  <a:solidFill>
                    <a:schemeClr val="tx1"/>
                  </a:solidFill>
                </a:rPr>
                <a:t>sub-COEs</a:t>
              </a:r>
              <a:endParaRPr lang="en-IN" sz="1000" err="1">
                <a:solidFill>
                  <a:schemeClr val="tx1"/>
                </a:solidFill>
              </a:endParaRPr>
            </a:p>
          </p:txBody>
        </p:sp>
        <p:sp>
          <p:nvSpPr>
            <p:cNvPr id="270" name="Rectangle 269">
              <a:extLst>
                <a:ext uri="{FF2B5EF4-FFF2-40B4-BE49-F238E27FC236}">
                  <a16:creationId xmlns:a16="http://schemas.microsoft.com/office/drawing/2014/main" id="{DB7BC7B9-D022-B7C2-3B95-F5E70EA77C23}"/>
                </a:ext>
              </a:extLst>
            </p:cNvPr>
            <p:cNvSpPr/>
            <p:nvPr/>
          </p:nvSpPr>
          <p:spPr>
            <a:xfrm>
              <a:off x="729696" y="5425584"/>
              <a:ext cx="2160000" cy="360000"/>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Training academy &amp; Employee enablement</a:t>
              </a:r>
              <a:endParaRPr lang="en-IN" sz="1000" err="1">
                <a:solidFill>
                  <a:schemeClr val="tx1"/>
                </a:solidFill>
              </a:endParaRPr>
            </a:p>
          </p:txBody>
        </p:sp>
        <p:sp>
          <p:nvSpPr>
            <p:cNvPr id="271" name="Rectangle 270">
              <a:extLst>
                <a:ext uri="{FF2B5EF4-FFF2-40B4-BE49-F238E27FC236}">
                  <a16:creationId xmlns:a16="http://schemas.microsoft.com/office/drawing/2014/main" id="{2D8B7D67-E3F2-B42B-A08E-FD131943189E}"/>
                </a:ext>
              </a:extLst>
            </p:cNvPr>
            <p:cNvSpPr/>
            <p:nvPr/>
          </p:nvSpPr>
          <p:spPr>
            <a:xfrm>
              <a:off x="729696" y="5931384"/>
              <a:ext cx="2160000" cy="360000"/>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a:solidFill>
                    <a:schemeClr val="tx1"/>
                  </a:solidFill>
                </a:rPr>
                <a:t>Trusted by </a:t>
              </a:r>
              <a:r>
                <a:rPr lang="en-US" sz="1000" b="1">
                  <a:solidFill>
                    <a:schemeClr val="tx1"/>
                  </a:solidFill>
                </a:rPr>
                <a:t>11 of the World’s </a:t>
              </a:r>
            </a:p>
            <a:p>
              <a:r>
                <a:rPr lang="en-US" sz="1000" b="1">
                  <a:solidFill>
                    <a:schemeClr val="tx1"/>
                  </a:solidFill>
                </a:rPr>
                <a:t>top 20 banks</a:t>
              </a:r>
              <a:endParaRPr lang="en-IN" sz="1000" b="1" err="1">
                <a:solidFill>
                  <a:schemeClr val="tx1"/>
                </a:solidFill>
              </a:endParaRPr>
            </a:p>
          </p:txBody>
        </p:sp>
        <p:pic>
          <p:nvPicPr>
            <p:cNvPr id="274" name="Graphic 273" descr="Handshake with solid fill">
              <a:extLst>
                <a:ext uri="{FF2B5EF4-FFF2-40B4-BE49-F238E27FC236}">
                  <a16:creationId xmlns:a16="http://schemas.microsoft.com/office/drawing/2014/main" id="{BF90DDB3-4501-A07E-829A-298CD58DFB3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3386" y="2945786"/>
              <a:ext cx="314318" cy="314318"/>
            </a:xfrm>
            <a:prstGeom prst="rect">
              <a:avLst/>
            </a:prstGeom>
          </p:spPr>
        </p:pic>
        <p:pic>
          <p:nvPicPr>
            <p:cNvPr id="276" name="Graphic 275" descr="Tools with solid fill">
              <a:extLst>
                <a:ext uri="{FF2B5EF4-FFF2-40B4-BE49-F238E27FC236}">
                  <a16:creationId xmlns:a16="http://schemas.microsoft.com/office/drawing/2014/main" id="{4A3787E6-B736-B0CF-D78F-52D44D65900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7271" y="3431780"/>
              <a:ext cx="339663" cy="339663"/>
            </a:xfrm>
            <a:prstGeom prst="rect">
              <a:avLst/>
            </a:prstGeom>
          </p:spPr>
        </p:pic>
        <p:pic>
          <p:nvPicPr>
            <p:cNvPr id="278" name="Graphic 277" descr="Globe with solid fill">
              <a:extLst>
                <a:ext uri="{FF2B5EF4-FFF2-40B4-BE49-F238E27FC236}">
                  <a16:creationId xmlns:a16="http://schemas.microsoft.com/office/drawing/2014/main" id="{D49B7257-C9DB-D5EE-40DD-2DEFE9AA8CC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3846" y="3958800"/>
              <a:ext cx="286361" cy="286361"/>
            </a:xfrm>
            <a:prstGeom prst="rect">
              <a:avLst/>
            </a:prstGeom>
          </p:spPr>
        </p:pic>
        <p:pic>
          <p:nvPicPr>
            <p:cNvPr id="280" name="Graphic 279" descr="Users with solid fill">
              <a:extLst>
                <a:ext uri="{FF2B5EF4-FFF2-40B4-BE49-F238E27FC236}">
                  <a16:creationId xmlns:a16="http://schemas.microsoft.com/office/drawing/2014/main" id="{E0075FE3-5847-C79D-4CD5-F2B53C2CBC4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09716" y="4441416"/>
              <a:ext cx="338024" cy="338024"/>
            </a:xfrm>
            <a:prstGeom prst="rect">
              <a:avLst/>
            </a:prstGeom>
          </p:spPr>
        </p:pic>
        <p:pic>
          <p:nvPicPr>
            <p:cNvPr id="285" name="Graphic 284" descr="Brain in head with solid fill">
              <a:extLst>
                <a:ext uri="{FF2B5EF4-FFF2-40B4-BE49-F238E27FC236}">
                  <a16:creationId xmlns:a16="http://schemas.microsoft.com/office/drawing/2014/main" id="{0D575396-25DF-BB01-1156-C59B4A44CB1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1521" y="4912273"/>
              <a:ext cx="351009" cy="351009"/>
            </a:xfrm>
            <a:prstGeom prst="rect">
              <a:avLst/>
            </a:prstGeom>
          </p:spPr>
        </p:pic>
        <p:pic>
          <p:nvPicPr>
            <p:cNvPr id="287" name="Graphic 286" descr="Teacher with solid fill">
              <a:extLst>
                <a:ext uri="{FF2B5EF4-FFF2-40B4-BE49-F238E27FC236}">
                  <a16:creationId xmlns:a16="http://schemas.microsoft.com/office/drawing/2014/main" id="{832CF3CA-9469-3C63-A024-4CEAB87D368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08061" y="5453456"/>
              <a:ext cx="342525" cy="342525"/>
            </a:xfrm>
            <a:prstGeom prst="rect">
              <a:avLst/>
            </a:prstGeom>
          </p:spPr>
        </p:pic>
        <p:pic>
          <p:nvPicPr>
            <p:cNvPr id="289" name="Graphic 288" descr="Diploma roll with solid fill">
              <a:extLst>
                <a:ext uri="{FF2B5EF4-FFF2-40B4-BE49-F238E27FC236}">
                  <a16:creationId xmlns:a16="http://schemas.microsoft.com/office/drawing/2014/main" id="{73B1574B-1AE0-5278-DE38-066FCE08DC2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90299" y="5969546"/>
              <a:ext cx="351009" cy="351009"/>
            </a:xfrm>
            <a:prstGeom prst="rect">
              <a:avLst/>
            </a:prstGeom>
          </p:spPr>
        </p:pic>
      </p:grpSp>
      <p:grpSp>
        <p:nvGrpSpPr>
          <p:cNvPr id="295" name="Group 294">
            <a:extLst>
              <a:ext uri="{FF2B5EF4-FFF2-40B4-BE49-F238E27FC236}">
                <a16:creationId xmlns:a16="http://schemas.microsoft.com/office/drawing/2014/main" id="{8E8D0745-AB3B-FF9F-0002-E60E2CFECC09}"/>
              </a:ext>
            </a:extLst>
          </p:cNvPr>
          <p:cNvGrpSpPr/>
          <p:nvPr/>
        </p:nvGrpSpPr>
        <p:grpSpPr>
          <a:xfrm>
            <a:off x="9284590" y="3881114"/>
            <a:ext cx="2498958" cy="1754768"/>
            <a:chOff x="7352253" y="2505674"/>
            <a:chExt cx="2746625" cy="1560573"/>
          </a:xfrm>
        </p:grpSpPr>
        <p:sp>
          <p:nvSpPr>
            <p:cNvPr id="296" name="TextBox 295">
              <a:extLst>
                <a:ext uri="{FF2B5EF4-FFF2-40B4-BE49-F238E27FC236}">
                  <a16:creationId xmlns:a16="http://schemas.microsoft.com/office/drawing/2014/main" id="{F92F851F-C1A2-A413-091E-4D86574FEC21}"/>
                </a:ext>
              </a:extLst>
            </p:cNvPr>
            <p:cNvSpPr txBox="1"/>
            <p:nvPr/>
          </p:nvSpPr>
          <p:spPr>
            <a:xfrm>
              <a:off x="7352253" y="2800311"/>
              <a:ext cx="2746625" cy="1265936"/>
            </a:xfrm>
            <a:prstGeom prst="rect">
              <a:avLst/>
            </a:prstGeom>
            <a:noFill/>
          </p:spPr>
          <p:txBody>
            <a:bodyPr wrap="square" lIns="0" tIns="0" rIns="0" bIns="0" anchor="t">
              <a:spAutoFit/>
            </a:bodyPr>
            <a:lstStyle/>
            <a:p>
              <a:pPr marL="171450" lvl="1" indent="-171450">
                <a:spcAft>
                  <a:spcPts val="300"/>
                </a:spcAft>
                <a:buClr>
                  <a:srgbClr val="0058AB"/>
                </a:buClr>
                <a:buSzPts val="1000"/>
                <a:buFont typeface="Wingdings" panose="05000000000000000000" pitchFamily="2" charset="2"/>
                <a:buChar char="§"/>
                <a:tabLst>
                  <a:tab pos="528320" algn="l"/>
                  <a:tab pos="528955" algn="l"/>
                </a:tabLst>
              </a:pPr>
              <a:r>
                <a:rPr lang="en-US" sz="1000" spc="-10"/>
                <a:t>BIAN Aling Interface offering</a:t>
              </a:r>
            </a:p>
            <a:p>
              <a:pPr marL="171450" lvl="1" indent="-171450">
                <a:spcAft>
                  <a:spcPts val="300"/>
                </a:spcAft>
                <a:buClr>
                  <a:srgbClr val="0058AB"/>
                </a:buClr>
                <a:buSzPts val="1000"/>
                <a:buFont typeface="Wingdings" panose="05000000000000000000" pitchFamily="2" charset="2"/>
                <a:buChar char="§"/>
                <a:tabLst>
                  <a:tab pos="528320" algn="l"/>
                  <a:tab pos="528955" algn="l"/>
                </a:tabLst>
              </a:pPr>
              <a:r>
                <a:rPr lang="en-US" sz="1000" spc="-10"/>
                <a:t>Gen AI Tools</a:t>
              </a:r>
            </a:p>
            <a:p>
              <a:pPr marL="171450" lvl="1" indent="-171450">
                <a:spcAft>
                  <a:spcPts val="300"/>
                </a:spcAft>
                <a:buClr>
                  <a:srgbClr val="0058AB"/>
                </a:buClr>
                <a:buSzPts val="1000"/>
                <a:buFont typeface="Wingdings" panose="05000000000000000000" pitchFamily="2" charset="2"/>
                <a:buChar char="§"/>
                <a:tabLst>
                  <a:tab pos="528320" algn="l"/>
                  <a:tab pos="528955" algn="l"/>
                </a:tabLst>
              </a:pPr>
              <a:r>
                <a:rPr lang="en-US" sz="1000" spc="-10"/>
                <a:t>XAI based Early Warning System</a:t>
              </a:r>
            </a:p>
            <a:p>
              <a:pPr marL="171450" lvl="1" indent="-171450">
                <a:spcAft>
                  <a:spcPts val="300"/>
                </a:spcAft>
                <a:buClr>
                  <a:srgbClr val="0058AB"/>
                </a:buClr>
                <a:buSzPts val="1000"/>
                <a:buFont typeface="Wingdings" panose="05000000000000000000" pitchFamily="2" charset="2"/>
                <a:buChar char="§"/>
                <a:tabLst>
                  <a:tab pos="528320" algn="l"/>
                  <a:tab pos="528955" algn="l"/>
                </a:tabLst>
              </a:pPr>
              <a:r>
                <a:rPr lang="en-US" sz="1000" spc="-10"/>
                <a:t>Reusable Integration layer for Core banking data transformation</a:t>
              </a:r>
            </a:p>
            <a:p>
              <a:pPr marL="171450" lvl="1" indent="-171450">
                <a:spcAft>
                  <a:spcPts val="300"/>
                </a:spcAft>
                <a:buClr>
                  <a:srgbClr val="0058AB"/>
                </a:buClr>
                <a:buSzPts val="1000"/>
                <a:buFont typeface="Wingdings" panose="05000000000000000000" pitchFamily="2" charset="2"/>
                <a:buChar char="§"/>
                <a:tabLst>
                  <a:tab pos="528320" algn="l"/>
                  <a:tab pos="528955" algn="l"/>
                </a:tabLst>
              </a:pPr>
              <a:r>
                <a:rPr lang="en-US" sz="1000" spc="-10"/>
                <a:t>Automated Health Check &amp; Self-service portals</a:t>
              </a:r>
            </a:p>
            <a:p>
              <a:pPr marL="171450" lvl="1" indent="-171450">
                <a:spcAft>
                  <a:spcPts val="300"/>
                </a:spcAft>
                <a:buClr>
                  <a:srgbClr val="0058AB"/>
                </a:buClr>
                <a:buSzPts val="1000"/>
                <a:buFont typeface="Wingdings" panose="05000000000000000000" pitchFamily="2" charset="2"/>
                <a:buChar char="§"/>
                <a:tabLst>
                  <a:tab pos="528320" algn="l"/>
                  <a:tab pos="528955" algn="l"/>
                </a:tabLst>
              </a:pPr>
              <a:r>
                <a:rPr lang="en-US" sz="1000" spc="-10"/>
                <a:t>Face Recognition Tools</a:t>
              </a:r>
            </a:p>
          </p:txBody>
        </p:sp>
        <p:sp>
          <p:nvSpPr>
            <p:cNvPr id="297" name="Title 4">
              <a:extLst>
                <a:ext uri="{FF2B5EF4-FFF2-40B4-BE49-F238E27FC236}">
                  <a16:creationId xmlns:a16="http://schemas.microsoft.com/office/drawing/2014/main" id="{8504DFF2-4B75-6F0C-1F5C-4F1133394C73}"/>
                </a:ext>
              </a:extLst>
            </p:cNvPr>
            <p:cNvSpPr txBox="1">
              <a:spLocks/>
            </p:cNvSpPr>
            <p:nvPr/>
          </p:nvSpPr>
          <p:spPr>
            <a:xfrm>
              <a:off x="7530000" y="2505674"/>
              <a:ext cx="2391949" cy="191601"/>
            </a:xfrm>
            <a:prstGeom prst="rect">
              <a:avLst/>
            </a:prstGeom>
          </p:spPr>
          <p:txBody>
            <a:bodyPr vert="horz" wrap="square" lIns="0" tIns="0" rIns="0" bIns="0" rtlCol="0" anchor="b">
              <a:sp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lgn="ctr">
                <a:lnSpc>
                  <a:spcPct val="100000"/>
                </a:lnSpc>
                <a:spcBef>
                  <a:spcPts val="0"/>
                </a:spcBef>
                <a:spcAft>
                  <a:spcPts val="300"/>
                </a:spcAft>
                <a:buClr>
                  <a:schemeClr val="accent1"/>
                </a:buClr>
              </a:pPr>
              <a:r>
                <a:rPr lang="en-US" sz="1400" b="1" cap="none">
                  <a:solidFill>
                    <a:srgbClr val="0058AB"/>
                  </a:solidFill>
                  <a:latin typeface="+mn-lt"/>
                </a:rPr>
                <a:t>Innovations</a:t>
              </a:r>
            </a:p>
          </p:txBody>
        </p:sp>
      </p:grpSp>
      <p:pic>
        <p:nvPicPr>
          <p:cNvPr id="1026" name="Picture 2" descr="Basics of Oracle Flexcube">
            <a:extLst>
              <a:ext uri="{FF2B5EF4-FFF2-40B4-BE49-F238E27FC236}">
                <a16:creationId xmlns:a16="http://schemas.microsoft.com/office/drawing/2014/main" id="{78CA0450-22F7-57C0-E5D1-ECC47822586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170617" y="6034708"/>
            <a:ext cx="785947" cy="355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131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BF1CBF-DBCD-7FA0-6B0C-E65029B08583}"/>
            </a:ext>
          </a:extLst>
        </p:cNvPr>
        <p:cNvGrpSpPr/>
        <p:nvPr/>
      </p:nvGrpSpPr>
      <p:grpSpPr>
        <a:xfrm>
          <a:off x="0" y="0"/>
          <a:ext cx="0" cy="0"/>
          <a:chOff x="0" y="0"/>
          <a:chExt cx="0" cy="0"/>
        </a:xfrm>
      </p:grpSpPr>
      <p:sp>
        <p:nvSpPr>
          <p:cNvPr id="3" name="Rectangle: Top Corners Snipped 2">
            <a:extLst>
              <a:ext uri="{FF2B5EF4-FFF2-40B4-BE49-F238E27FC236}">
                <a16:creationId xmlns:a16="http://schemas.microsoft.com/office/drawing/2014/main" id="{0699319B-B832-6C66-32BB-AC530D9C3E31}"/>
              </a:ext>
            </a:extLst>
          </p:cNvPr>
          <p:cNvSpPr/>
          <p:nvPr/>
        </p:nvSpPr>
        <p:spPr>
          <a:xfrm>
            <a:off x="407987" y="1805654"/>
            <a:ext cx="3657600"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Business Challenges</a:t>
            </a:r>
          </a:p>
        </p:txBody>
      </p:sp>
      <p:sp>
        <p:nvSpPr>
          <p:cNvPr id="4" name="Rectangle: Top Corners Snipped 3">
            <a:extLst>
              <a:ext uri="{FF2B5EF4-FFF2-40B4-BE49-F238E27FC236}">
                <a16:creationId xmlns:a16="http://schemas.microsoft.com/office/drawing/2014/main" id="{707BCD50-4D6C-FC69-8A08-04FAC0C5B03C}"/>
              </a:ext>
            </a:extLst>
          </p:cNvPr>
          <p:cNvSpPr/>
          <p:nvPr/>
        </p:nvSpPr>
        <p:spPr>
          <a:xfrm>
            <a:off x="4228759" y="1805654"/>
            <a:ext cx="3883572"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Capgemini Approach</a:t>
            </a:r>
          </a:p>
        </p:txBody>
      </p:sp>
      <p:sp>
        <p:nvSpPr>
          <p:cNvPr id="5" name="Rectangle: Top Corners Snipped 4">
            <a:extLst>
              <a:ext uri="{FF2B5EF4-FFF2-40B4-BE49-F238E27FC236}">
                <a16:creationId xmlns:a16="http://schemas.microsoft.com/office/drawing/2014/main" id="{FD5D804B-CC21-3863-9E5F-40F110FFD8A9}"/>
              </a:ext>
            </a:extLst>
          </p:cNvPr>
          <p:cNvSpPr/>
          <p:nvPr/>
        </p:nvSpPr>
        <p:spPr>
          <a:xfrm>
            <a:off x="8278499" y="1807712"/>
            <a:ext cx="3657600"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Value Delivered</a:t>
            </a:r>
          </a:p>
        </p:txBody>
      </p:sp>
      <p:sp>
        <p:nvSpPr>
          <p:cNvPr id="6" name="Rectangle 5">
            <a:extLst>
              <a:ext uri="{FF2B5EF4-FFF2-40B4-BE49-F238E27FC236}">
                <a16:creationId xmlns:a16="http://schemas.microsoft.com/office/drawing/2014/main" id="{E7A8E9B3-3131-A704-D6AA-6E51D61A3709}"/>
              </a:ext>
            </a:extLst>
          </p:cNvPr>
          <p:cNvSpPr>
            <a:spLocks/>
          </p:cNvSpPr>
          <p:nvPr/>
        </p:nvSpPr>
        <p:spPr>
          <a:xfrm>
            <a:off x="407987" y="2249235"/>
            <a:ext cx="3657599" cy="31967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marL="0" marR="0" lvl="0" indent="0" algn="l" defTabSz="914400" rtl="0" eaLnBrk="1" fontAlgn="auto" latinLnBrk="0" hangingPunct="1">
              <a:lnSpc>
                <a:spcPct val="100000"/>
              </a:lnSpc>
              <a:spcBef>
                <a:spcPts val="0"/>
              </a:spcBef>
              <a:spcAft>
                <a:spcPts val="400"/>
              </a:spcAft>
              <a:buClr>
                <a:srgbClr val="0070AD"/>
              </a:buClr>
              <a:buSzTx/>
              <a:buFontTx/>
              <a:buNone/>
              <a:tabLst/>
              <a:defRPr/>
            </a:pPr>
            <a:r>
              <a:rPr kumimoji="0" lang="en-IN" sz="1000" b="0" i="0" u="none" strike="noStrike" kern="1200" cap="none" spc="0" normalizeH="0" baseline="0" noProof="0">
                <a:ln>
                  <a:noFill/>
                </a:ln>
                <a:solidFill>
                  <a:prstClr val="black"/>
                </a:solidFill>
                <a:effectLst/>
                <a:uLnTx/>
                <a:uFillTx/>
                <a:ea typeface="+mn-lt"/>
                <a:cs typeface="+mn-lt"/>
              </a:rPr>
              <a:t>SWIFT mandate for interbank messages have changed from MT to MX messages. The current T24 R20 system cannot process MX messages.</a:t>
            </a:r>
          </a:p>
          <a:p>
            <a:pPr marL="144000" marR="0" lvl="0" indent="-144000" algn="l" defTabSz="914400" rtl="0" eaLnBrk="1" fontAlgn="auto" latinLnBrk="0" hangingPunct="1">
              <a:lnSpc>
                <a:spcPct val="100000"/>
              </a:lnSpc>
              <a:spcBef>
                <a:spcPts val="0"/>
              </a:spcBef>
              <a:spcAft>
                <a:spcPts val="4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lt"/>
                <a:cs typeface="+mn-lt"/>
              </a:rPr>
              <a:t>Legacy Product</a:t>
            </a:r>
          </a:p>
          <a:p>
            <a:pPr marL="144000" marR="0" lvl="0" indent="-144000" algn="l" defTabSz="914400" rtl="0" eaLnBrk="1" fontAlgn="auto" latinLnBrk="0" hangingPunct="1">
              <a:lnSpc>
                <a:spcPct val="100000"/>
              </a:lnSpc>
              <a:spcBef>
                <a:spcPts val="0"/>
              </a:spcBef>
              <a:spcAft>
                <a:spcPts val="4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lt"/>
                <a:cs typeface="+mn-lt"/>
              </a:rPr>
              <a:t>Highly customized over 20 years</a:t>
            </a:r>
          </a:p>
          <a:p>
            <a:pPr marL="144000" marR="0" lvl="0" indent="-144000" algn="l" defTabSz="914400" rtl="0" eaLnBrk="1" fontAlgn="auto" latinLnBrk="0" hangingPunct="1">
              <a:lnSpc>
                <a:spcPct val="100000"/>
              </a:lnSpc>
              <a:spcBef>
                <a:spcPts val="0"/>
              </a:spcBef>
              <a:spcAft>
                <a:spcPts val="4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lt"/>
                <a:cs typeface="+mn-lt"/>
              </a:rPr>
              <a:t>Limited options for configuration</a:t>
            </a:r>
          </a:p>
          <a:p>
            <a:pPr marL="144000" marR="0" lvl="0" indent="-144000" algn="l" defTabSz="914400" rtl="0" eaLnBrk="1" fontAlgn="auto" latinLnBrk="0" hangingPunct="1">
              <a:lnSpc>
                <a:spcPct val="100000"/>
              </a:lnSpc>
              <a:spcBef>
                <a:spcPts val="0"/>
              </a:spcBef>
              <a:spcAft>
                <a:spcPts val="4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lt"/>
                <a:cs typeface="+mn-lt"/>
              </a:rPr>
              <a:t>Product in TAFC</a:t>
            </a:r>
          </a:p>
          <a:p>
            <a:pPr marL="144000" marR="0" lvl="0" indent="-144000" algn="l" defTabSz="914400" rtl="0" eaLnBrk="1" fontAlgn="auto" latinLnBrk="0" hangingPunct="1">
              <a:lnSpc>
                <a:spcPct val="100000"/>
              </a:lnSpc>
              <a:spcBef>
                <a:spcPts val="0"/>
              </a:spcBef>
              <a:spcAft>
                <a:spcPts val="4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lt"/>
                <a:cs typeface="+mn-lt"/>
              </a:rPr>
              <a:t>Inability to send or receive MX messages</a:t>
            </a:r>
          </a:p>
        </p:txBody>
      </p:sp>
      <p:sp>
        <p:nvSpPr>
          <p:cNvPr id="7" name="Rectangle 6">
            <a:extLst>
              <a:ext uri="{FF2B5EF4-FFF2-40B4-BE49-F238E27FC236}">
                <a16:creationId xmlns:a16="http://schemas.microsoft.com/office/drawing/2014/main" id="{3F1583D4-7D73-6304-9919-7EF5CD0507EA}"/>
              </a:ext>
            </a:extLst>
          </p:cNvPr>
          <p:cNvSpPr>
            <a:spLocks/>
          </p:cNvSpPr>
          <p:nvPr/>
        </p:nvSpPr>
        <p:spPr>
          <a:xfrm>
            <a:off x="4202808" y="2217134"/>
            <a:ext cx="3909523" cy="31967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marL="171450" lvl="0" indent="-171450">
              <a:spcAft>
                <a:spcPts val="400"/>
              </a:spcAft>
              <a:buClr>
                <a:srgbClr val="0070AD"/>
              </a:buClr>
              <a:buFont typeface="Wingdings" panose="05000000000000000000" pitchFamily="2" charset="2"/>
              <a:buChar char="§"/>
              <a:defRPr/>
            </a:pPr>
            <a:r>
              <a:rPr lang="en-IN" sz="1000">
                <a:solidFill>
                  <a:schemeClr val="tx1"/>
                </a:solidFill>
              </a:rPr>
              <a:t>Capgemini conducted the feasibility study/assessment of TPH and recommending a standalone implementation</a:t>
            </a:r>
          </a:p>
          <a:p>
            <a:pPr marL="171450" marR="0" lvl="0" indent="-171450" algn="l" defTabSz="914400" rtl="0" eaLnBrk="1" fontAlgn="auto" latinLnBrk="0" hangingPunct="1">
              <a:lnSpc>
                <a:spcPct val="100000"/>
              </a:lnSpc>
              <a:spcBef>
                <a:spcPts val="0"/>
              </a:spcBef>
              <a:spcAft>
                <a:spcPts val="4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schemeClr val="tx1"/>
                </a:solidFill>
                <a:effectLst/>
                <a:uLnTx/>
                <a:uFillTx/>
                <a:ea typeface="+mn-ea"/>
                <a:cs typeface="+mn-cs"/>
              </a:rPr>
              <a:t>Then Capgemini implemented the project successfully leveraging Capgemini best practices for Temenos implementation. </a:t>
            </a:r>
          </a:p>
          <a:p>
            <a:pPr marL="171450" marR="0" lvl="0" indent="-171450" algn="l" defTabSz="914400" rtl="0" eaLnBrk="1" fontAlgn="auto" latinLnBrk="0" hangingPunct="1">
              <a:lnSpc>
                <a:spcPct val="100000"/>
              </a:lnSpc>
              <a:spcBef>
                <a:spcPts val="0"/>
              </a:spcBef>
              <a:spcAft>
                <a:spcPts val="4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schemeClr val="tx1"/>
                </a:solidFill>
                <a:effectLst/>
                <a:uLnTx/>
                <a:uFillTx/>
                <a:ea typeface="+mn-ea"/>
                <a:cs typeface="+mn-cs"/>
              </a:rPr>
              <a:t>Business focused approach catering to user requirements</a:t>
            </a:r>
          </a:p>
          <a:p>
            <a:pPr marL="171450" marR="0" lvl="0" indent="-171450" algn="l" defTabSz="914400" rtl="0" eaLnBrk="1" fontAlgn="auto" latinLnBrk="0" hangingPunct="1">
              <a:lnSpc>
                <a:spcPct val="100000"/>
              </a:lnSpc>
              <a:spcBef>
                <a:spcPts val="0"/>
              </a:spcBef>
              <a:spcAft>
                <a:spcPts val="4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schemeClr val="tx1"/>
                </a:solidFill>
                <a:effectLst/>
                <a:uLnTx/>
                <a:uFillTx/>
                <a:ea typeface="+mn-ea"/>
                <a:cs typeface="+mn-cs"/>
              </a:rPr>
              <a:t>Adopt not Adapt to TPH functionalities as best as possible</a:t>
            </a:r>
          </a:p>
        </p:txBody>
      </p:sp>
      <p:sp>
        <p:nvSpPr>
          <p:cNvPr id="8" name="Rectangle 7">
            <a:extLst>
              <a:ext uri="{FF2B5EF4-FFF2-40B4-BE49-F238E27FC236}">
                <a16:creationId xmlns:a16="http://schemas.microsoft.com/office/drawing/2014/main" id="{7891E291-87B6-5242-D0AA-5F5FB6917C7C}"/>
              </a:ext>
            </a:extLst>
          </p:cNvPr>
          <p:cNvSpPr>
            <a:spLocks/>
          </p:cNvSpPr>
          <p:nvPr/>
        </p:nvSpPr>
        <p:spPr>
          <a:xfrm>
            <a:off x="8278500" y="2251293"/>
            <a:ext cx="3657599" cy="3194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marR="0" lvl="0" algn="l" defTabSz="914400" rtl="0" eaLnBrk="1" fontAlgn="auto" latinLnBrk="0" hangingPunct="1">
              <a:lnSpc>
                <a:spcPct val="100000"/>
              </a:lnSpc>
              <a:spcBef>
                <a:spcPts val="0"/>
              </a:spcBef>
              <a:spcAft>
                <a:spcPts val="400"/>
              </a:spcAft>
              <a:buClr>
                <a:srgbClr val="0070AD"/>
              </a:buClr>
              <a:buSzTx/>
              <a:tabLst/>
              <a:defRPr/>
            </a:pPr>
            <a:r>
              <a:rPr kumimoji="0" lang="en-IN" sz="1000" b="0" i="0" u="none" strike="noStrike" kern="1200" cap="none" spc="0" normalizeH="0" baseline="0" noProof="0">
                <a:ln>
                  <a:noFill/>
                </a:ln>
                <a:solidFill>
                  <a:prstClr val="black"/>
                </a:solidFill>
                <a:effectLst/>
                <a:uLnTx/>
                <a:uFillTx/>
                <a:ea typeface="+mn-ea"/>
                <a:cs typeface="Arial" charset="0"/>
              </a:rPr>
              <a:t>With Capgemini’s solution, the client was able to achieve:</a:t>
            </a:r>
          </a:p>
          <a:p>
            <a:pPr marL="144000" marR="0" lvl="0" indent="-144000" algn="l" defTabSz="914400" rtl="0" eaLnBrk="1" fontAlgn="auto" latinLnBrk="0" hangingPunct="1">
              <a:lnSpc>
                <a:spcPct val="100000"/>
              </a:lnSpc>
              <a:spcBef>
                <a:spcPts val="0"/>
              </a:spcBef>
              <a:spcAft>
                <a:spcPts val="4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ea"/>
                <a:cs typeface="Arial" charset="0"/>
              </a:rPr>
              <a:t>Process optimization for SWIFT payments and  meet SWIFT deadline</a:t>
            </a:r>
          </a:p>
          <a:p>
            <a:pPr marL="144000" marR="0" lvl="0" indent="-144000" algn="l" defTabSz="914400" rtl="0" eaLnBrk="1" fontAlgn="auto" latinLnBrk="0" hangingPunct="1">
              <a:lnSpc>
                <a:spcPct val="100000"/>
              </a:lnSpc>
              <a:spcBef>
                <a:spcPts val="0"/>
              </a:spcBef>
              <a:spcAft>
                <a:spcPts val="400"/>
              </a:spcAft>
              <a:buClr>
                <a:srgbClr val="0070AD"/>
              </a:buClr>
              <a:buSzTx/>
              <a:buFont typeface="Wingdings" panose="05000000000000000000" pitchFamily="2" charset="2"/>
              <a:buChar char="§"/>
              <a:tabLst/>
              <a:defRPr/>
            </a:pPr>
            <a:r>
              <a:rPr lang="en-IN" sz="1000">
                <a:solidFill>
                  <a:prstClr val="black"/>
                </a:solidFill>
                <a:cs typeface="Arial" charset="0"/>
              </a:rPr>
              <a:t>To achieve </a:t>
            </a:r>
            <a:r>
              <a:rPr kumimoji="0" lang="en-IN" sz="1000" b="0" i="0" u="none" strike="noStrike" kern="1200" cap="none" spc="0" normalizeH="0" baseline="0" noProof="0">
                <a:ln>
                  <a:noFill/>
                </a:ln>
                <a:solidFill>
                  <a:prstClr val="black"/>
                </a:solidFill>
                <a:effectLst/>
                <a:uLnTx/>
                <a:uFillTx/>
                <a:ea typeface="+mn-ea"/>
                <a:cs typeface="Arial" charset="0"/>
              </a:rPr>
              <a:t>Compliance to SWIFT mandate</a:t>
            </a:r>
          </a:p>
          <a:p>
            <a:pPr marL="144000" marR="0" lvl="0" indent="-144000" algn="l" defTabSz="914400" rtl="0" eaLnBrk="1" fontAlgn="auto" latinLnBrk="0" hangingPunct="1">
              <a:lnSpc>
                <a:spcPct val="100000"/>
              </a:lnSpc>
              <a:spcBef>
                <a:spcPts val="0"/>
              </a:spcBef>
              <a:spcAft>
                <a:spcPts val="400"/>
              </a:spcAft>
              <a:buClr>
                <a:srgbClr val="0070AD"/>
              </a:buClr>
              <a:buSzTx/>
              <a:buFont typeface="Wingdings" panose="05000000000000000000" pitchFamily="2" charset="2"/>
              <a:buChar char="§"/>
              <a:tabLst/>
              <a:defRPr/>
            </a:pPr>
            <a:r>
              <a:rPr lang="en-IN" sz="1000">
                <a:solidFill>
                  <a:prstClr val="black"/>
                </a:solidFill>
                <a:cs typeface="Arial" charset="0"/>
              </a:rPr>
              <a:t>Also lead successfully Go-Live of the project in timely manner</a:t>
            </a:r>
            <a:endParaRPr kumimoji="0" lang="en-IN" sz="1000" b="0" i="0" u="none" strike="noStrike" kern="1200" cap="none" spc="0" normalizeH="0" baseline="0" noProof="0">
              <a:ln>
                <a:noFill/>
              </a:ln>
              <a:solidFill>
                <a:prstClr val="black"/>
              </a:solidFill>
              <a:effectLst/>
              <a:uLnTx/>
              <a:uFillTx/>
              <a:ea typeface="+mn-ea"/>
              <a:cs typeface="Arial" charset="0"/>
            </a:endParaRPr>
          </a:p>
        </p:txBody>
      </p:sp>
      <p:sp>
        <p:nvSpPr>
          <p:cNvPr id="9" name="Rectangle: Rounded Corners 19">
            <a:extLst>
              <a:ext uri="{FF2B5EF4-FFF2-40B4-BE49-F238E27FC236}">
                <a16:creationId xmlns:a16="http://schemas.microsoft.com/office/drawing/2014/main" id="{A61A6CC5-4262-C891-E0EC-496562E50850}"/>
              </a:ext>
            </a:extLst>
          </p:cNvPr>
          <p:cNvSpPr>
            <a:spLocks/>
          </p:cNvSpPr>
          <p:nvPr/>
        </p:nvSpPr>
        <p:spPr bwMode="gray">
          <a:xfrm>
            <a:off x="404812" y="1043986"/>
            <a:ext cx="11531287" cy="659306"/>
          </a:xfrm>
          <a:prstGeom prst="roundRect">
            <a:avLst>
              <a:gd name="adj" fmla="val 0"/>
            </a:avLst>
          </a:prstGeom>
          <a:solidFill>
            <a:srgbClr val="ECECEC"/>
          </a:solidFill>
          <a:ln>
            <a:noFill/>
          </a:ln>
          <a:effectLst/>
        </p:spPr>
        <p:style>
          <a:lnRef idx="2">
            <a:schemeClr val="accent4"/>
          </a:lnRef>
          <a:fillRef idx="1">
            <a:schemeClr val="lt1"/>
          </a:fillRef>
          <a:effectRef idx="0">
            <a:schemeClr val="accent4"/>
          </a:effectRef>
          <a:fontRef idx="minor">
            <a:schemeClr val="dk1"/>
          </a:fontRef>
        </p:style>
        <p:txBody>
          <a:bodyPr wrap="square" lIns="792000" tIns="45720" rIns="0" bIns="45720" anchor="ctr" anchorCtr="0">
            <a:noAutofit/>
          </a:bodyPr>
          <a:lstStyle/>
          <a:p>
            <a:pPr marL="0" marR="0" lvl="0" indent="0" algn="l" defTabSz="914400" rtl="0" eaLnBrk="1" fontAlgn="auto" latinLnBrk="0" hangingPunct="1">
              <a:lnSpc>
                <a:spcPct val="100000"/>
              </a:lnSpc>
              <a:spcBef>
                <a:spcPts val="400"/>
              </a:spcBef>
              <a:spcAft>
                <a:spcPts val="400"/>
              </a:spcAft>
              <a:buClr>
                <a:srgbClr val="0070AD"/>
              </a:buClr>
              <a:buSzTx/>
              <a:buFontTx/>
              <a:buNone/>
              <a:tabLst/>
              <a:defRPr/>
            </a:pPr>
            <a:r>
              <a:rPr kumimoji="0" lang="en-US" altLang="fr-FR" sz="1200" b="1" i="0" u="none" strike="noStrike" kern="1200" cap="none" spc="0" normalizeH="0" baseline="0" noProof="0">
                <a:ln>
                  <a:noFill/>
                </a:ln>
                <a:solidFill>
                  <a:prstClr val="black"/>
                </a:solidFill>
                <a:effectLst/>
                <a:uLnTx/>
                <a:uFillTx/>
                <a:ea typeface="+mn-ea"/>
                <a:cs typeface="+mn-cs"/>
              </a:rPr>
              <a:t>Client </a:t>
            </a:r>
            <a:br>
              <a:rPr kumimoji="0" lang="en-US" altLang="fr-FR" sz="1200" b="1" i="0" u="none" strike="noStrike" kern="1200" cap="none" spc="0" normalizeH="0" baseline="0" noProof="0">
                <a:ln>
                  <a:noFill/>
                </a:ln>
                <a:solidFill>
                  <a:prstClr val="black"/>
                </a:solidFill>
                <a:effectLst/>
                <a:uLnTx/>
                <a:uFillTx/>
                <a:ea typeface="+mn-ea"/>
                <a:cs typeface="+mn-cs"/>
              </a:rPr>
            </a:br>
            <a:r>
              <a:rPr kumimoji="0" lang="en-US" altLang="fr-FR" sz="1200" b="1" i="0" u="none" strike="noStrike" kern="1200" cap="none" spc="0" normalizeH="0" baseline="0" noProof="0">
                <a:ln>
                  <a:noFill/>
                </a:ln>
                <a:solidFill>
                  <a:prstClr val="black"/>
                </a:solidFill>
                <a:effectLst/>
                <a:uLnTx/>
                <a:uFillTx/>
                <a:ea typeface="+mn-ea"/>
                <a:cs typeface="+mn-cs"/>
              </a:rPr>
              <a:t>Overview</a:t>
            </a:r>
          </a:p>
        </p:txBody>
      </p:sp>
      <p:sp>
        <p:nvSpPr>
          <p:cNvPr id="10" name="Oval 9">
            <a:extLst>
              <a:ext uri="{FF2B5EF4-FFF2-40B4-BE49-F238E27FC236}">
                <a16:creationId xmlns:a16="http://schemas.microsoft.com/office/drawing/2014/main" id="{77DDF98A-FA4F-3BFA-F214-0444A97AEACF}"/>
              </a:ext>
            </a:extLst>
          </p:cNvPr>
          <p:cNvSpPr/>
          <p:nvPr/>
        </p:nvSpPr>
        <p:spPr>
          <a:xfrm>
            <a:off x="505353" y="1103290"/>
            <a:ext cx="515628" cy="5048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sp>
        <p:nvSpPr>
          <p:cNvPr id="11" name="Rectangle: Rounded Corners 19">
            <a:extLst>
              <a:ext uri="{FF2B5EF4-FFF2-40B4-BE49-F238E27FC236}">
                <a16:creationId xmlns:a16="http://schemas.microsoft.com/office/drawing/2014/main" id="{6C7A7650-DE2F-85EC-1514-DF05288D78A3}"/>
              </a:ext>
            </a:extLst>
          </p:cNvPr>
          <p:cNvSpPr>
            <a:spLocks/>
          </p:cNvSpPr>
          <p:nvPr/>
        </p:nvSpPr>
        <p:spPr bwMode="gray">
          <a:xfrm>
            <a:off x="2018583" y="1085330"/>
            <a:ext cx="9917513" cy="567482"/>
          </a:xfrm>
          <a:prstGeom prst="roundRect">
            <a:avLst>
              <a:gd name="adj" fmla="val 0"/>
            </a:avLst>
          </a:prstGeom>
          <a:noFill/>
          <a:ln>
            <a:noFill/>
          </a:ln>
          <a:effectLst/>
        </p:spPr>
        <p:style>
          <a:lnRef idx="2">
            <a:schemeClr val="accent4"/>
          </a:lnRef>
          <a:fillRef idx="1">
            <a:schemeClr val="lt1"/>
          </a:fillRef>
          <a:effectRef idx="0">
            <a:schemeClr val="accent4"/>
          </a:effectRef>
          <a:fontRef idx="minor">
            <a:schemeClr val="dk1"/>
          </a:fontRef>
        </p:style>
        <p:txBody>
          <a:bodyPr wrap="square" lIns="91440" tIns="91440" rIns="0" bIns="91440" anchor="ctr">
            <a:noAutofit/>
          </a:bodyPr>
          <a:lstStyle/>
          <a:p>
            <a:pPr marL="0" marR="0" lvl="0" indent="0" algn="l" defTabSz="914400" rtl="0" eaLnBrk="1" fontAlgn="auto" latinLnBrk="0" hangingPunct="1">
              <a:lnSpc>
                <a:spcPct val="100000"/>
              </a:lnSpc>
              <a:spcBef>
                <a:spcPts val="100"/>
              </a:spcBef>
              <a:spcAft>
                <a:spcPts val="600"/>
              </a:spcAft>
              <a:buClr>
                <a:srgbClr val="0070AD"/>
              </a:buClr>
              <a:buSzTx/>
              <a:buFontTx/>
              <a:buNone/>
              <a:tabLst/>
              <a:defRPr/>
            </a:pPr>
            <a:r>
              <a:rPr kumimoji="0" lang="en-IN" sz="1100" b="1" i="0" u="none" strike="noStrike" kern="0" cap="none" spc="0" normalizeH="0" baseline="0" noProof="0">
                <a:ln>
                  <a:noFill/>
                </a:ln>
                <a:solidFill>
                  <a:prstClr val="black"/>
                </a:solidFill>
                <a:effectLst/>
                <a:uLnTx/>
                <a:uFillTx/>
                <a:ea typeface="Verdana" panose="020B0604030504040204" pitchFamily="34" charset="0"/>
                <a:cs typeface="+mn-cs"/>
              </a:rPr>
              <a:t>Client is a large multinational bank based in Canada covering retail, commercial and private banking. </a:t>
            </a:r>
          </a:p>
        </p:txBody>
      </p:sp>
      <p:grpSp>
        <p:nvGrpSpPr>
          <p:cNvPr id="12" name="Group 4">
            <a:extLst>
              <a:ext uri="{FF2B5EF4-FFF2-40B4-BE49-F238E27FC236}">
                <a16:creationId xmlns:a16="http://schemas.microsoft.com/office/drawing/2014/main" id="{590B4CCC-1359-E672-2D43-63B5ADF1E99B}"/>
              </a:ext>
            </a:extLst>
          </p:cNvPr>
          <p:cNvGrpSpPr/>
          <p:nvPr/>
        </p:nvGrpSpPr>
        <p:grpSpPr>
          <a:xfrm>
            <a:off x="583406" y="1178135"/>
            <a:ext cx="384093" cy="307713"/>
            <a:chOff x="406149" y="1882413"/>
            <a:chExt cx="585104" cy="468753"/>
          </a:xfrm>
          <a:solidFill>
            <a:schemeClr val="bg1"/>
          </a:solidFill>
        </p:grpSpPr>
        <p:sp>
          <p:nvSpPr>
            <p:cNvPr id="13" name="Freeform 5">
              <a:extLst>
                <a:ext uri="{FF2B5EF4-FFF2-40B4-BE49-F238E27FC236}">
                  <a16:creationId xmlns:a16="http://schemas.microsoft.com/office/drawing/2014/main" id="{11323C49-6BB8-6268-6C7F-B1989962AC5F}"/>
                </a:ext>
              </a:extLst>
            </p:cNvPr>
            <p:cNvSpPr>
              <a:spLocks/>
            </p:cNvSpPr>
            <p:nvPr/>
          </p:nvSpPr>
          <p:spPr bwMode="auto">
            <a:xfrm>
              <a:off x="406149" y="1978522"/>
              <a:ext cx="381076" cy="372644"/>
            </a:xfrm>
            <a:custGeom>
              <a:avLst/>
              <a:gdLst>
                <a:gd name="T0" fmla="*/ 943 w 1036"/>
                <a:gd name="T1" fmla="*/ 528 h 1015"/>
                <a:gd name="T2" fmla="*/ 943 w 1036"/>
                <a:gd name="T3" fmla="*/ 922 h 1015"/>
                <a:gd name="T4" fmla="*/ 585 w 1036"/>
                <a:gd name="T5" fmla="*/ 922 h 1015"/>
                <a:gd name="T6" fmla="*/ 585 w 1036"/>
                <a:gd name="T7" fmla="*/ 683 h 1015"/>
                <a:gd name="T8" fmla="*/ 446 w 1036"/>
                <a:gd name="T9" fmla="*/ 683 h 1015"/>
                <a:gd name="T10" fmla="*/ 446 w 1036"/>
                <a:gd name="T11" fmla="*/ 922 h 1015"/>
                <a:gd name="T12" fmla="*/ 94 w 1036"/>
                <a:gd name="T13" fmla="*/ 922 h 1015"/>
                <a:gd name="T14" fmla="*/ 94 w 1036"/>
                <a:gd name="T15" fmla="*/ 115 h 1015"/>
                <a:gd name="T16" fmla="*/ 115 w 1036"/>
                <a:gd name="T17" fmla="*/ 94 h 1015"/>
                <a:gd name="T18" fmla="*/ 514 w 1036"/>
                <a:gd name="T19" fmla="*/ 94 h 1015"/>
                <a:gd name="T20" fmla="*/ 525 w 1036"/>
                <a:gd name="T21" fmla="*/ 0 h 1015"/>
                <a:gd name="T22" fmla="*/ 115 w 1036"/>
                <a:gd name="T23" fmla="*/ 0 h 1015"/>
                <a:gd name="T24" fmla="*/ 0 w 1036"/>
                <a:gd name="T25" fmla="*/ 115 h 1015"/>
                <a:gd name="T26" fmla="*/ 0 w 1036"/>
                <a:gd name="T27" fmla="*/ 1015 h 1015"/>
                <a:gd name="T28" fmla="*/ 1036 w 1036"/>
                <a:gd name="T29" fmla="*/ 1015 h 1015"/>
                <a:gd name="T30" fmla="*/ 1036 w 1036"/>
                <a:gd name="T31" fmla="*/ 519 h 1015"/>
                <a:gd name="T32" fmla="*/ 948 w 1036"/>
                <a:gd name="T33" fmla="*/ 528 h 1015"/>
                <a:gd name="T34" fmla="*/ 943 w 1036"/>
                <a:gd name="T35" fmla="*/ 528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6" h="1015">
                  <a:moveTo>
                    <a:pt x="943" y="528"/>
                  </a:moveTo>
                  <a:cubicBezTo>
                    <a:pt x="943" y="922"/>
                    <a:pt x="943" y="922"/>
                    <a:pt x="943" y="922"/>
                  </a:cubicBezTo>
                  <a:cubicBezTo>
                    <a:pt x="585" y="922"/>
                    <a:pt x="585" y="922"/>
                    <a:pt x="585" y="922"/>
                  </a:cubicBezTo>
                  <a:cubicBezTo>
                    <a:pt x="585" y="683"/>
                    <a:pt x="585" y="683"/>
                    <a:pt x="585" y="683"/>
                  </a:cubicBezTo>
                  <a:cubicBezTo>
                    <a:pt x="446" y="683"/>
                    <a:pt x="446" y="683"/>
                    <a:pt x="446" y="683"/>
                  </a:cubicBezTo>
                  <a:cubicBezTo>
                    <a:pt x="446" y="922"/>
                    <a:pt x="446" y="922"/>
                    <a:pt x="446" y="922"/>
                  </a:cubicBezTo>
                  <a:cubicBezTo>
                    <a:pt x="94" y="922"/>
                    <a:pt x="94" y="922"/>
                    <a:pt x="94" y="922"/>
                  </a:cubicBezTo>
                  <a:cubicBezTo>
                    <a:pt x="94" y="115"/>
                    <a:pt x="94" y="115"/>
                    <a:pt x="94" y="115"/>
                  </a:cubicBezTo>
                  <a:cubicBezTo>
                    <a:pt x="94" y="104"/>
                    <a:pt x="104" y="94"/>
                    <a:pt x="115" y="94"/>
                  </a:cubicBezTo>
                  <a:cubicBezTo>
                    <a:pt x="514" y="94"/>
                    <a:pt x="514" y="94"/>
                    <a:pt x="514" y="94"/>
                  </a:cubicBezTo>
                  <a:cubicBezTo>
                    <a:pt x="515" y="62"/>
                    <a:pt x="518" y="30"/>
                    <a:pt x="525" y="0"/>
                  </a:cubicBezTo>
                  <a:cubicBezTo>
                    <a:pt x="115" y="0"/>
                    <a:pt x="115" y="0"/>
                    <a:pt x="115" y="0"/>
                  </a:cubicBezTo>
                  <a:cubicBezTo>
                    <a:pt x="52" y="1"/>
                    <a:pt x="1" y="52"/>
                    <a:pt x="0" y="115"/>
                  </a:cubicBezTo>
                  <a:cubicBezTo>
                    <a:pt x="0" y="1015"/>
                    <a:pt x="0" y="1015"/>
                    <a:pt x="0" y="1015"/>
                  </a:cubicBezTo>
                  <a:cubicBezTo>
                    <a:pt x="1036" y="1015"/>
                    <a:pt x="1036" y="1015"/>
                    <a:pt x="1036" y="1015"/>
                  </a:cubicBezTo>
                  <a:cubicBezTo>
                    <a:pt x="1036" y="519"/>
                    <a:pt x="1036" y="519"/>
                    <a:pt x="1036" y="519"/>
                  </a:cubicBezTo>
                  <a:cubicBezTo>
                    <a:pt x="1008" y="525"/>
                    <a:pt x="978" y="528"/>
                    <a:pt x="948" y="528"/>
                  </a:cubicBezTo>
                  <a:cubicBezTo>
                    <a:pt x="946" y="528"/>
                    <a:pt x="944" y="528"/>
                    <a:pt x="943" y="52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4" name="Freeform 6">
              <a:extLst>
                <a:ext uri="{FF2B5EF4-FFF2-40B4-BE49-F238E27FC236}">
                  <a16:creationId xmlns:a16="http://schemas.microsoft.com/office/drawing/2014/main" id="{71A5E8F5-4C54-6561-FBA2-192525516F56}"/>
                </a:ext>
              </a:extLst>
            </p:cNvPr>
            <p:cNvSpPr>
              <a:spLocks/>
            </p:cNvSpPr>
            <p:nvPr/>
          </p:nvSpPr>
          <p:spPr bwMode="auto">
            <a:xfrm>
              <a:off x="570551" y="2051871"/>
              <a:ext cx="50585" cy="50585"/>
            </a:xfrm>
            <a:custGeom>
              <a:avLst/>
              <a:gdLst>
                <a:gd name="T0" fmla="*/ 0 w 139"/>
                <a:gd name="T1" fmla="*/ 139 h 139"/>
                <a:gd name="T2" fmla="*/ 139 w 139"/>
                <a:gd name="T3" fmla="*/ 139 h 139"/>
                <a:gd name="T4" fmla="*/ 139 w 139"/>
                <a:gd name="T5" fmla="*/ 134 h 139"/>
                <a:gd name="T6" fmla="*/ 81 w 139"/>
                <a:gd name="T7" fmla="*/ 0 h 139"/>
                <a:gd name="T8" fmla="*/ 0 w 139"/>
                <a:gd name="T9" fmla="*/ 0 h 139"/>
                <a:gd name="T10" fmla="*/ 0 w 139"/>
                <a:gd name="T11" fmla="*/ 139 h 139"/>
              </a:gdLst>
              <a:ahLst/>
              <a:cxnLst>
                <a:cxn ang="0">
                  <a:pos x="T0" y="T1"/>
                </a:cxn>
                <a:cxn ang="0">
                  <a:pos x="T2" y="T3"/>
                </a:cxn>
                <a:cxn ang="0">
                  <a:pos x="T4" y="T5"/>
                </a:cxn>
                <a:cxn ang="0">
                  <a:pos x="T6" y="T7"/>
                </a:cxn>
                <a:cxn ang="0">
                  <a:pos x="T8" y="T9"/>
                </a:cxn>
                <a:cxn ang="0">
                  <a:pos x="T10" y="T11"/>
                </a:cxn>
              </a:cxnLst>
              <a:rect l="0" t="0" r="r" b="b"/>
              <a:pathLst>
                <a:path w="139" h="139">
                  <a:moveTo>
                    <a:pt x="0" y="139"/>
                  </a:moveTo>
                  <a:cubicBezTo>
                    <a:pt x="139" y="139"/>
                    <a:pt x="139" y="139"/>
                    <a:pt x="139" y="139"/>
                  </a:cubicBezTo>
                  <a:cubicBezTo>
                    <a:pt x="139" y="134"/>
                    <a:pt x="139" y="134"/>
                    <a:pt x="139" y="134"/>
                  </a:cubicBezTo>
                  <a:cubicBezTo>
                    <a:pt x="113" y="93"/>
                    <a:pt x="93" y="48"/>
                    <a:pt x="81" y="0"/>
                  </a:cubicBezTo>
                  <a:cubicBezTo>
                    <a:pt x="0" y="0"/>
                    <a:pt x="0" y="0"/>
                    <a:pt x="0" y="0"/>
                  </a:cubicBezTo>
                  <a:lnTo>
                    <a:pt x="0" y="13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5" name="Rectangle 7">
              <a:extLst>
                <a:ext uri="{FF2B5EF4-FFF2-40B4-BE49-F238E27FC236}">
                  <a16:creationId xmlns:a16="http://schemas.microsoft.com/office/drawing/2014/main" id="{D58E0404-C47A-81DD-8DB8-7D2616A192F8}"/>
                </a:ext>
              </a:extLst>
            </p:cNvPr>
            <p:cNvSpPr>
              <a:spLocks noChangeArrowheads="1"/>
            </p:cNvSpPr>
            <p:nvPr/>
          </p:nvSpPr>
          <p:spPr bwMode="auto">
            <a:xfrm>
              <a:off x="479498" y="2229762"/>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6" name="Rectangle 8">
              <a:extLst>
                <a:ext uri="{FF2B5EF4-FFF2-40B4-BE49-F238E27FC236}">
                  <a16:creationId xmlns:a16="http://schemas.microsoft.com/office/drawing/2014/main" id="{8B95AA80-4B8A-EC2B-A1A7-4855A9287229}"/>
                </a:ext>
              </a:extLst>
            </p:cNvPr>
            <p:cNvSpPr>
              <a:spLocks noChangeArrowheads="1"/>
            </p:cNvSpPr>
            <p:nvPr/>
          </p:nvSpPr>
          <p:spPr bwMode="auto">
            <a:xfrm>
              <a:off x="659918" y="2229762"/>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7" name="Rectangle 9">
              <a:extLst>
                <a:ext uri="{FF2B5EF4-FFF2-40B4-BE49-F238E27FC236}">
                  <a16:creationId xmlns:a16="http://schemas.microsoft.com/office/drawing/2014/main" id="{C7BBA5F0-EFFE-24F4-6BD0-5B8DE4848C6A}"/>
                </a:ext>
              </a:extLst>
            </p:cNvPr>
            <p:cNvSpPr>
              <a:spLocks noChangeArrowheads="1"/>
            </p:cNvSpPr>
            <p:nvPr/>
          </p:nvSpPr>
          <p:spPr bwMode="auto">
            <a:xfrm>
              <a:off x="570551" y="2140395"/>
              <a:ext cx="50585" cy="5142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8" name="Rectangle 10">
              <a:extLst>
                <a:ext uri="{FF2B5EF4-FFF2-40B4-BE49-F238E27FC236}">
                  <a16:creationId xmlns:a16="http://schemas.microsoft.com/office/drawing/2014/main" id="{42D10E45-7837-8E31-DAE6-8FD8575A7340}"/>
                </a:ext>
              </a:extLst>
            </p:cNvPr>
            <p:cNvSpPr>
              <a:spLocks noChangeArrowheads="1"/>
            </p:cNvSpPr>
            <p:nvPr/>
          </p:nvSpPr>
          <p:spPr bwMode="auto">
            <a:xfrm>
              <a:off x="479498" y="2051871"/>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9" name="Rectangle 11">
              <a:extLst>
                <a:ext uri="{FF2B5EF4-FFF2-40B4-BE49-F238E27FC236}">
                  <a16:creationId xmlns:a16="http://schemas.microsoft.com/office/drawing/2014/main" id="{919BB21E-7B36-6512-ACCE-50CBF8BAFA88}"/>
                </a:ext>
              </a:extLst>
            </p:cNvPr>
            <p:cNvSpPr>
              <a:spLocks noChangeArrowheads="1"/>
            </p:cNvSpPr>
            <p:nvPr/>
          </p:nvSpPr>
          <p:spPr bwMode="auto">
            <a:xfrm>
              <a:off x="479498" y="2140395"/>
              <a:ext cx="51429" cy="5142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0" name="Freeform 12">
              <a:extLst>
                <a:ext uri="{FF2B5EF4-FFF2-40B4-BE49-F238E27FC236}">
                  <a16:creationId xmlns:a16="http://schemas.microsoft.com/office/drawing/2014/main" id="{F5A5D4E5-6999-AD5F-3144-73BC78E1369F}"/>
                </a:ext>
              </a:extLst>
            </p:cNvPr>
            <p:cNvSpPr>
              <a:spLocks/>
            </p:cNvSpPr>
            <p:nvPr/>
          </p:nvSpPr>
          <p:spPr bwMode="auto">
            <a:xfrm>
              <a:off x="659918" y="2141238"/>
              <a:ext cx="51429" cy="50585"/>
            </a:xfrm>
            <a:custGeom>
              <a:avLst/>
              <a:gdLst>
                <a:gd name="T0" fmla="*/ 140 w 140"/>
                <a:gd name="T1" fmla="*/ 68 h 136"/>
                <a:gd name="T2" fmla="*/ 0 w 140"/>
                <a:gd name="T3" fmla="*/ 0 h 136"/>
                <a:gd name="T4" fmla="*/ 0 w 140"/>
                <a:gd name="T5" fmla="*/ 136 h 136"/>
                <a:gd name="T6" fmla="*/ 140 w 140"/>
                <a:gd name="T7" fmla="*/ 136 h 136"/>
                <a:gd name="T8" fmla="*/ 140 w 140"/>
                <a:gd name="T9" fmla="*/ 68 h 136"/>
              </a:gdLst>
              <a:ahLst/>
              <a:cxnLst>
                <a:cxn ang="0">
                  <a:pos x="T0" y="T1"/>
                </a:cxn>
                <a:cxn ang="0">
                  <a:pos x="T2" y="T3"/>
                </a:cxn>
                <a:cxn ang="0">
                  <a:pos x="T4" y="T5"/>
                </a:cxn>
                <a:cxn ang="0">
                  <a:pos x="T6" y="T7"/>
                </a:cxn>
                <a:cxn ang="0">
                  <a:pos x="T8" y="T9"/>
                </a:cxn>
              </a:cxnLst>
              <a:rect l="0" t="0" r="r" b="b"/>
              <a:pathLst>
                <a:path w="140" h="136">
                  <a:moveTo>
                    <a:pt x="140" y="68"/>
                  </a:moveTo>
                  <a:cubicBezTo>
                    <a:pt x="89" y="54"/>
                    <a:pt x="42" y="31"/>
                    <a:pt x="0" y="0"/>
                  </a:cubicBezTo>
                  <a:cubicBezTo>
                    <a:pt x="0" y="136"/>
                    <a:pt x="0" y="136"/>
                    <a:pt x="0" y="136"/>
                  </a:cubicBezTo>
                  <a:cubicBezTo>
                    <a:pt x="140" y="136"/>
                    <a:pt x="140" y="136"/>
                    <a:pt x="140" y="136"/>
                  </a:cubicBezTo>
                  <a:lnTo>
                    <a:pt x="140" y="6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1" name="Freeform 13">
              <a:extLst>
                <a:ext uri="{FF2B5EF4-FFF2-40B4-BE49-F238E27FC236}">
                  <a16:creationId xmlns:a16="http://schemas.microsoft.com/office/drawing/2014/main" id="{62C9E7DC-1867-E6E6-7EAA-DA4016741E87}"/>
                </a:ext>
              </a:extLst>
            </p:cNvPr>
            <p:cNvSpPr>
              <a:spLocks/>
            </p:cNvSpPr>
            <p:nvPr/>
          </p:nvSpPr>
          <p:spPr bwMode="auto">
            <a:xfrm>
              <a:off x="828536" y="2087280"/>
              <a:ext cx="162717" cy="162716"/>
            </a:xfrm>
            <a:custGeom>
              <a:avLst/>
              <a:gdLst>
                <a:gd name="T0" fmla="*/ 405 w 443"/>
                <a:gd name="T1" fmla="*/ 222 h 443"/>
                <a:gd name="T2" fmla="*/ 184 w 443"/>
                <a:gd name="T3" fmla="*/ 0 h 443"/>
                <a:gd name="T4" fmla="*/ 184 w 443"/>
                <a:gd name="T5" fmla="*/ 0 h 443"/>
                <a:gd name="T6" fmla="*/ 117 w 443"/>
                <a:gd name="T7" fmla="*/ 94 h 443"/>
                <a:gd name="T8" fmla="*/ 117 w 443"/>
                <a:gd name="T9" fmla="*/ 94 h 443"/>
                <a:gd name="T10" fmla="*/ 94 w 443"/>
                <a:gd name="T11" fmla="*/ 117 h 443"/>
                <a:gd name="T12" fmla="*/ 94 w 443"/>
                <a:gd name="T13" fmla="*/ 117 h 443"/>
                <a:gd name="T14" fmla="*/ 29 w 443"/>
                <a:gd name="T15" fmla="*/ 167 h 443"/>
                <a:gd name="T16" fmla="*/ 29 w 443"/>
                <a:gd name="T17" fmla="*/ 167 h 443"/>
                <a:gd name="T18" fmla="*/ 0 w 443"/>
                <a:gd name="T19" fmla="*/ 183 h 443"/>
                <a:gd name="T20" fmla="*/ 0 w 443"/>
                <a:gd name="T21" fmla="*/ 183 h 443"/>
                <a:gd name="T22" fmla="*/ 222 w 443"/>
                <a:gd name="T23" fmla="*/ 405 h 443"/>
                <a:gd name="T24" fmla="*/ 314 w 443"/>
                <a:gd name="T25" fmla="*/ 443 h 443"/>
                <a:gd name="T26" fmla="*/ 405 w 443"/>
                <a:gd name="T27" fmla="*/ 405 h 443"/>
                <a:gd name="T28" fmla="*/ 443 w 443"/>
                <a:gd name="T29" fmla="*/ 313 h 443"/>
                <a:gd name="T30" fmla="*/ 405 w 443"/>
                <a:gd name="T31" fmla="*/ 22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443">
                  <a:moveTo>
                    <a:pt x="405" y="222"/>
                  </a:moveTo>
                  <a:cubicBezTo>
                    <a:pt x="184" y="0"/>
                    <a:pt x="184" y="0"/>
                    <a:pt x="184" y="0"/>
                  </a:cubicBezTo>
                  <a:cubicBezTo>
                    <a:pt x="184" y="0"/>
                    <a:pt x="184" y="0"/>
                    <a:pt x="184" y="0"/>
                  </a:cubicBezTo>
                  <a:cubicBezTo>
                    <a:pt x="166" y="34"/>
                    <a:pt x="143" y="66"/>
                    <a:pt x="117" y="94"/>
                  </a:cubicBezTo>
                  <a:cubicBezTo>
                    <a:pt x="117" y="94"/>
                    <a:pt x="117" y="94"/>
                    <a:pt x="117" y="94"/>
                  </a:cubicBezTo>
                  <a:cubicBezTo>
                    <a:pt x="110" y="102"/>
                    <a:pt x="102" y="109"/>
                    <a:pt x="94" y="117"/>
                  </a:cubicBezTo>
                  <a:cubicBezTo>
                    <a:pt x="94" y="117"/>
                    <a:pt x="94" y="117"/>
                    <a:pt x="94" y="117"/>
                  </a:cubicBezTo>
                  <a:cubicBezTo>
                    <a:pt x="74" y="135"/>
                    <a:pt x="52" y="152"/>
                    <a:pt x="29" y="167"/>
                  </a:cubicBezTo>
                  <a:cubicBezTo>
                    <a:pt x="29" y="167"/>
                    <a:pt x="29" y="167"/>
                    <a:pt x="29" y="167"/>
                  </a:cubicBezTo>
                  <a:cubicBezTo>
                    <a:pt x="19" y="173"/>
                    <a:pt x="10" y="178"/>
                    <a:pt x="0" y="183"/>
                  </a:cubicBezTo>
                  <a:cubicBezTo>
                    <a:pt x="0" y="183"/>
                    <a:pt x="0" y="183"/>
                    <a:pt x="0" y="183"/>
                  </a:cubicBezTo>
                  <a:cubicBezTo>
                    <a:pt x="222" y="405"/>
                    <a:pt x="222" y="405"/>
                    <a:pt x="222" y="405"/>
                  </a:cubicBezTo>
                  <a:cubicBezTo>
                    <a:pt x="247" y="430"/>
                    <a:pt x="281" y="443"/>
                    <a:pt x="314" y="443"/>
                  </a:cubicBezTo>
                  <a:cubicBezTo>
                    <a:pt x="347" y="443"/>
                    <a:pt x="380" y="430"/>
                    <a:pt x="405" y="405"/>
                  </a:cubicBezTo>
                  <a:cubicBezTo>
                    <a:pt x="431" y="380"/>
                    <a:pt x="443" y="346"/>
                    <a:pt x="443" y="313"/>
                  </a:cubicBezTo>
                  <a:cubicBezTo>
                    <a:pt x="443" y="280"/>
                    <a:pt x="430" y="247"/>
                    <a:pt x="405" y="2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2" name="Freeform 14">
              <a:extLst>
                <a:ext uri="{FF2B5EF4-FFF2-40B4-BE49-F238E27FC236}">
                  <a16:creationId xmlns:a16="http://schemas.microsoft.com/office/drawing/2014/main" id="{7E5DF3ED-0DBE-A0A2-5473-F1F7A3BDBC86}"/>
                </a:ext>
              </a:extLst>
            </p:cNvPr>
            <p:cNvSpPr>
              <a:spLocks noEditPoints="1"/>
            </p:cNvSpPr>
            <p:nvPr/>
          </p:nvSpPr>
          <p:spPr bwMode="auto">
            <a:xfrm>
              <a:off x="623666" y="1882413"/>
              <a:ext cx="261357" cy="262200"/>
            </a:xfrm>
            <a:custGeom>
              <a:avLst/>
              <a:gdLst>
                <a:gd name="T0" fmla="*/ 711 w 711"/>
                <a:gd name="T1" fmla="*/ 356 h 712"/>
                <a:gd name="T2" fmla="*/ 356 w 711"/>
                <a:gd name="T3" fmla="*/ 0 h 712"/>
                <a:gd name="T4" fmla="*/ 13 w 711"/>
                <a:gd name="T5" fmla="*/ 261 h 712"/>
                <a:gd name="T6" fmla="*/ 0 w 711"/>
                <a:gd name="T7" fmla="*/ 355 h 712"/>
                <a:gd name="T8" fmla="*/ 0 w 711"/>
                <a:gd name="T9" fmla="*/ 356 h 712"/>
                <a:gd name="T10" fmla="*/ 351 w 711"/>
                <a:gd name="T11" fmla="*/ 712 h 712"/>
                <a:gd name="T12" fmla="*/ 356 w 711"/>
                <a:gd name="T13" fmla="*/ 712 h 712"/>
                <a:gd name="T14" fmla="*/ 444 w 711"/>
                <a:gd name="T15" fmla="*/ 701 h 712"/>
                <a:gd name="T16" fmla="*/ 711 w 711"/>
                <a:gd name="T17" fmla="*/ 356 h 712"/>
                <a:gd name="T18" fmla="*/ 444 w 711"/>
                <a:gd name="T19" fmla="*/ 578 h 712"/>
                <a:gd name="T20" fmla="*/ 356 w 711"/>
                <a:gd name="T21" fmla="*/ 595 h 712"/>
                <a:gd name="T22" fmla="*/ 351 w 711"/>
                <a:gd name="T23" fmla="*/ 595 h 712"/>
                <a:gd name="T24" fmla="*/ 239 w 711"/>
                <a:gd name="T25" fmla="*/ 565 h 712"/>
                <a:gd name="T26" fmla="*/ 140 w 711"/>
                <a:gd name="T27" fmla="*/ 460 h 712"/>
                <a:gd name="T28" fmla="*/ 116 w 711"/>
                <a:gd name="T29" fmla="*/ 356 h 712"/>
                <a:gd name="T30" fmla="*/ 116 w 711"/>
                <a:gd name="T31" fmla="*/ 355 h 712"/>
                <a:gd name="T32" fmla="*/ 136 w 711"/>
                <a:gd name="T33" fmla="*/ 261 h 712"/>
                <a:gd name="T34" fmla="*/ 356 w 711"/>
                <a:gd name="T35" fmla="*/ 117 h 712"/>
                <a:gd name="T36" fmla="*/ 595 w 711"/>
                <a:gd name="T37" fmla="*/ 356 h 712"/>
                <a:gd name="T38" fmla="*/ 444 w 711"/>
                <a:gd name="T39" fmla="*/ 57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1" h="712">
                  <a:moveTo>
                    <a:pt x="711" y="356"/>
                  </a:moveTo>
                  <a:cubicBezTo>
                    <a:pt x="711" y="160"/>
                    <a:pt x="552" y="0"/>
                    <a:pt x="356" y="0"/>
                  </a:cubicBezTo>
                  <a:cubicBezTo>
                    <a:pt x="192" y="0"/>
                    <a:pt x="54" y="111"/>
                    <a:pt x="13" y="261"/>
                  </a:cubicBezTo>
                  <a:cubicBezTo>
                    <a:pt x="5" y="291"/>
                    <a:pt x="0" y="322"/>
                    <a:pt x="0" y="355"/>
                  </a:cubicBezTo>
                  <a:cubicBezTo>
                    <a:pt x="0" y="355"/>
                    <a:pt x="0" y="356"/>
                    <a:pt x="0" y="356"/>
                  </a:cubicBezTo>
                  <a:cubicBezTo>
                    <a:pt x="0" y="551"/>
                    <a:pt x="157" y="709"/>
                    <a:pt x="351" y="712"/>
                  </a:cubicBezTo>
                  <a:cubicBezTo>
                    <a:pt x="352" y="712"/>
                    <a:pt x="354" y="712"/>
                    <a:pt x="356" y="712"/>
                  </a:cubicBezTo>
                  <a:cubicBezTo>
                    <a:pt x="386" y="712"/>
                    <a:pt x="416" y="708"/>
                    <a:pt x="444" y="701"/>
                  </a:cubicBezTo>
                  <a:cubicBezTo>
                    <a:pt x="598" y="661"/>
                    <a:pt x="711" y="522"/>
                    <a:pt x="711" y="356"/>
                  </a:cubicBezTo>
                  <a:close/>
                  <a:moveTo>
                    <a:pt x="444" y="578"/>
                  </a:moveTo>
                  <a:cubicBezTo>
                    <a:pt x="417" y="589"/>
                    <a:pt x="387" y="595"/>
                    <a:pt x="356" y="595"/>
                  </a:cubicBezTo>
                  <a:cubicBezTo>
                    <a:pt x="354" y="595"/>
                    <a:pt x="352" y="595"/>
                    <a:pt x="351" y="595"/>
                  </a:cubicBezTo>
                  <a:cubicBezTo>
                    <a:pt x="310" y="594"/>
                    <a:pt x="272" y="584"/>
                    <a:pt x="239" y="565"/>
                  </a:cubicBezTo>
                  <a:cubicBezTo>
                    <a:pt x="196" y="541"/>
                    <a:pt x="161" y="504"/>
                    <a:pt x="140" y="460"/>
                  </a:cubicBezTo>
                  <a:cubicBezTo>
                    <a:pt x="125" y="428"/>
                    <a:pt x="116" y="393"/>
                    <a:pt x="116" y="356"/>
                  </a:cubicBezTo>
                  <a:cubicBezTo>
                    <a:pt x="116" y="356"/>
                    <a:pt x="116" y="355"/>
                    <a:pt x="116" y="355"/>
                  </a:cubicBezTo>
                  <a:cubicBezTo>
                    <a:pt x="117" y="322"/>
                    <a:pt x="123" y="290"/>
                    <a:pt x="136" y="261"/>
                  </a:cubicBezTo>
                  <a:cubicBezTo>
                    <a:pt x="172" y="176"/>
                    <a:pt x="257" y="117"/>
                    <a:pt x="356" y="117"/>
                  </a:cubicBezTo>
                  <a:cubicBezTo>
                    <a:pt x="488" y="117"/>
                    <a:pt x="595" y="224"/>
                    <a:pt x="595" y="356"/>
                  </a:cubicBezTo>
                  <a:cubicBezTo>
                    <a:pt x="595" y="457"/>
                    <a:pt x="533" y="543"/>
                    <a:pt x="444" y="5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grpSp>
      <p:grpSp>
        <p:nvGrpSpPr>
          <p:cNvPr id="23" name="Groupe 522">
            <a:extLst>
              <a:ext uri="{FF2B5EF4-FFF2-40B4-BE49-F238E27FC236}">
                <a16:creationId xmlns:a16="http://schemas.microsoft.com/office/drawing/2014/main" id="{D89CE5E0-2744-604B-D81E-878B36DABE63}"/>
              </a:ext>
            </a:extLst>
          </p:cNvPr>
          <p:cNvGrpSpPr/>
          <p:nvPr/>
        </p:nvGrpSpPr>
        <p:grpSpPr>
          <a:xfrm>
            <a:off x="996399" y="1880390"/>
            <a:ext cx="232017" cy="262008"/>
            <a:chOff x="7940675" y="1608138"/>
            <a:chExt cx="466726" cy="527050"/>
          </a:xfrm>
          <a:solidFill>
            <a:schemeClr val="bg1"/>
          </a:solidFill>
        </p:grpSpPr>
        <p:sp>
          <p:nvSpPr>
            <p:cNvPr id="24" name="Freeform 118">
              <a:extLst>
                <a:ext uri="{FF2B5EF4-FFF2-40B4-BE49-F238E27FC236}">
                  <a16:creationId xmlns:a16="http://schemas.microsoft.com/office/drawing/2014/main" id="{31E4B10E-760C-28AB-3703-36809A5C7BA7}"/>
                </a:ext>
              </a:extLst>
            </p:cNvPr>
            <p:cNvSpPr>
              <a:spLocks/>
            </p:cNvSpPr>
            <p:nvPr/>
          </p:nvSpPr>
          <p:spPr bwMode="auto">
            <a:xfrm>
              <a:off x="7940675" y="1824038"/>
              <a:ext cx="80963" cy="307975"/>
            </a:xfrm>
            <a:custGeom>
              <a:avLst/>
              <a:gdLst>
                <a:gd name="T0" fmla="*/ 9 w 24"/>
                <a:gd name="T1" fmla="*/ 0 h 90"/>
                <a:gd name="T2" fmla="*/ 24 w 24"/>
                <a:gd name="T3" fmla="*/ 0 h 90"/>
                <a:gd name="T4" fmla="*/ 24 w 24"/>
                <a:gd name="T5" fmla="*/ 90 h 90"/>
                <a:gd name="T6" fmla="*/ 0 w 24"/>
                <a:gd name="T7" fmla="*/ 90 h 90"/>
                <a:gd name="T8" fmla="*/ 0 w 24"/>
                <a:gd name="T9" fmla="*/ 10 h 90"/>
                <a:gd name="T10" fmla="*/ 9 w 24"/>
                <a:gd name="T11" fmla="*/ 0 h 90"/>
              </a:gdLst>
              <a:ahLst/>
              <a:cxnLst>
                <a:cxn ang="0">
                  <a:pos x="T0" y="T1"/>
                </a:cxn>
                <a:cxn ang="0">
                  <a:pos x="T2" y="T3"/>
                </a:cxn>
                <a:cxn ang="0">
                  <a:pos x="T4" y="T5"/>
                </a:cxn>
                <a:cxn ang="0">
                  <a:pos x="T6" y="T7"/>
                </a:cxn>
                <a:cxn ang="0">
                  <a:pos x="T8" y="T9"/>
                </a:cxn>
                <a:cxn ang="0">
                  <a:pos x="T10" y="T11"/>
                </a:cxn>
              </a:cxnLst>
              <a:rect l="0" t="0" r="r" b="b"/>
              <a:pathLst>
                <a:path w="24" h="90">
                  <a:moveTo>
                    <a:pt x="9" y="0"/>
                  </a:moveTo>
                  <a:cubicBezTo>
                    <a:pt x="24" y="0"/>
                    <a:pt x="24" y="0"/>
                    <a:pt x="24" y="0"/>
                  </a:cubicBezTo>
                  <a:cubicBezTo>
                    <a:pt x="24" y="90"/>
                    <a:pt x="24" y="90"/>
                    <a:pt x="24" y="90"/>
                  </a:cubicBezTo>
                  <a:cubicBezTo>
                    <a:pt x="0" y="90"/>
                    <a:pt x="0" y="90"/>
                    <a:pt x="0" y="90"/>
                  </a:cubicBezTo>
                  <a:cubicBezTo>
                    <a:pt x="0" y="10"/>
                    <a:pt x="0" y="10"/>
                    <a:pt x="0" y="10"/>
                  </a:cubicBezTo>
                  <a:cubicBezTo>
                    <a:pt x="0" y="10"/>
                    <a:pt x="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5" name="Freeform 119">
              <a:extLst>
                <a:ext uri="{FF2B5EF4-FFF2-40B4-BE49-F238E27FC236}">
                  <a16:creationId xmlns:a16="http://schemas.microsoft.com/office/drawing/2014/main" id="{1433A4BA-AB1E-F202-D228-43BACC0B20C1}"/>
                </a:ext>
              </a:extLst>
            </p:cNvPr>
            <p:cNvSpPr>
              <a:spLocks/>
            </p:cNvSpPr>
            <p:nvPr/>
          </p:nvSpPr>
          <p:spPr bwMode="auto">
            <a:xfrm>
              <a:off x="8059738" y="1608138"/>
              <a:ext cx="347663" cy="527050"/>
            </a:xfrm>
            <a:custGeom>
              <a:avLst/>
              <a:gdLst>
                <a:gd name="T0" fmla="*/ 54 w 103"/>
                <a:gd name="T1" fmla="*/ 54 h 154"/>
                <a:gd name="T2" fmla="*/ 56 w 103"/>
                <a:gd name="T3" fmla="*/ 54 h 154"/>
                <a:gd name="T4" fmla="*/ 86 w 103"/>
                <a:gd name="T5" fmla="*/ 54 h 154"/>
                <a:gd name="T6" fmla="*/ 99 w 103"/>
                <a:gd name="T7" fmla="*/ 62 h 154"/>
                <a:gd name="T8" fmla="*/ 94 w 103"/>
                <a:gd name="T9" fmla="*/ 82 h 154"/>
                <a:gd name="T10" fmla="*/ 94 w 103"/>
                <a:gd name="T11" fmla="*/ 84 h 154"/>
                <a:gd name="T12" fmla="*/ 92 w 103"/>
                <a:gd name="T13" fmla="*/ 104 h 154"/>
                <a:gd name="T14" fmla="*/ 91 w 103"/>
                <a:gd name="T15" fmla="*/ 106 h 154"/>
                <a:gd name="T16" fmla="*/ 90 w 103"/>
                <a:gd name="T17" fmla="*/ 128 h 154"/>
                <a:gd name="T18" fmla="*/ 90 w 103"/>
                <a:gd name="T19" fmla="*/ 129 h 154"/>
                <a:gd name="T20" fmla="*/ 95 w 103"/>
                <a:gd name="T21" fmla="*/ 143 h 154"/>
                <a:gd name="T22" fmla="*/ 84 w 103"/>
                <a:gd name="T23" fmla="*/ 154 h 154"/>
                <a:gd name="T24" fmla="*/ 81 w 103"/>
                <a:gd name="T25" fmla="*/ 154 h 154"/>
                <a:gd name="T26" fmla="*/ 7 w 103"/>
                <a:gd name="T27" fmla="*/ 154 h 154"/>
                <a:gd name="T28" fmla="*/ 0 w 103"/>
                <a:gd name="T29" fmla="*/ 147 h 154"/>
                <a:gd name="T30" fmla="*/ 0 w 103"/>
                <a:gd name="T31" fmla="*/ 64 h 154"/>
                <a:gd name="T32" fmla="*/ 1 w 103"/>
                <a:gd name="T33" fmla="*/ 61 h 154"/>
                <a:gd name="T34" fmla="*/ 22 w 103"/>
                <a:gd name="T35" fmla="*/ 37 h 154"/>
                <a:gd name="T36" fmla="*/ 33 w 103"/>
                <a:gd name="T37" fmla="*/ 24 h 154"/>
                <a:gd name="T38" fmla="*/ 36 w 103"/>
                <a:gd name="T39" fmla="*/ 17 h 154"/>
                <a:gd name="T40" fmla="*/ 36 w 103"/>
                <a:gd name="T41" fmla="*/ 11 h 154"/>
                <a:gd name="T42" fmla="*/ 50 w 103"/>
                <a:gd name="T43" fmla="*/ 2 h 154"/>
                <a:gd name="T44" fmla="*/ 57 w 103"/>
                <a:gd name="T45" fmla="*/ 7 h 154"/>
                <a:gd name="T46" fmla="*/ 60 w 103"/>
                <a:gd name="T47" fmla="*/ 18 h 154"/>
                <a:gd name="T48" fmla="*/ 57 w 103"/>
                <a:gd name="T49" fmla="*/ 45 h 154"/>
                <a:gd name="T50" fmla="*/ 54 w 103"/>
                <a:gd name="T51" fmla="*/ 53 h 154"/>
                <a:gd name="T52" fmla="*/ 54 w 103"/>
                <a:gd name="T53"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54">
                  <a:moveTo>
                    <a:pt x="54" y="54"/>
                  </a:moveTo>
                  <a:cubicBezTo>
                    <a:pt x="56" y="54"/>
                    <a:pt x="56" y="54"/>
                    <a:pt x="56" y="54"/>
                  </a:cubicBezTo>
                  <a:cubicBezTo>
                    <a:pt x="66" y="54"/>
                    <a:pt x="76" y="54"/>
                    <a:pt x="86" y="54"/>
                  </a:cubicBezTo>
                  <a:cubicBezTo>
                    <a:pt x="92" y="54"/>
                    <a:pt x="96" y="57"/>
                    <a:pt x="99" y="62"/>
                  </a:cubicBezTo>
                  <a:cubicBezTo>
                    <a:pt x="103" y="69"/>
                    <a:pt x="101" y="78"/>
                    <a:pt x="94" y="82"/>
                  </a:cubicBezTo>
                  <a:cubicBezTo>
                    <a:pt x="93" y="83"/>
                    <a:pt x="93" y="83"/>
                    <a:pt x="94" y="84"/>
                  </a:cubicBezTo>
                  <a:cubicBezTo>
                    <a:pt x="99" y="90"/>
                    <a:pt x="98" y="100"/>
                    <a:pt x="92" y="104"/>
                  </a:cubicBezTo>
                  <a:cubicBezTo>
                    <a:pt x="90" y="105"/>
                    <a:pt x="90" y="105"/>
                    <a:pt x="91" y="106"/>
                  </a:cubicBezTo>
                  <a:cubicBezTo>
                    <a:pt x="97" y="112"/>
                    <a:pt x="97" y="122"/>
                    <a:pt x="90" y="128"/>
                  </a:cubicBezTo>
                  <a:cubicBezTo>
                    <a:pt x="89" y="128"/>
                    <a:pt x="89" y="128"/>
                    <a:pt x="90" y="129"/>
                  </a:cubicBezTo>
                  <a:cubicBezTo>
                    <a:pt x="94" y="132"/>
                    <a:pt x="96" y="138"/>
                    <a:pt x="95" y="143"/>
                  </a:cubicBezTo>
                  <a:cubicBezTo>
                    <a:pt x="94" y="149"/>
                    <a:pt x="89" y="153"/>
                    <a:pt x="84" y="154"/>
                  </a:cubicBezTo>
                  <a:cubicBezTo>
                    <a:pt x="83" y="154"/>
                    <a:pt x="82" y="154"/>
                    <a:pt x="81" y="154"/>
                  </a:cubicBezTo>
                  <a:cubicBezTo>
                    <a:pt x="56" y="154"/>
                    <a:pt x="32" y="154"/>
                    <a:pt x="7" y="154"/>
                  </a:cubicBezTo>
                  <a:cubicBezTo>
                    <a:pt x="3" y="154"/>
                    <a:pt x="0" y="151"/>
                    <a:pt x="0" y="147"/>
                  </a:cubicBezTo>
                  <a:cubicBezTo>
                    <a:pt x="0" y="119"/>
                    <a:pt x="0" y="92"/>
                    <a:pt x="0" y="64"/>
                  </a:cubicBezTo>
                  <a:cubicBezTo>
                    <a:pt x="0" y="63"/>
                    <a:pt x="0" y="62"/>
                    <a:pt x="1" y="61"/>
                  </a:cubicBezTo>
                  <a:cubicBezTo>
                    <a:pt x="8" y="53"/>
                    <a:pt x="15" y="45"/>
                    <a:pt x="22" y="37"/>
                  </a:cubicBezTo>
                  <a:cubicBezTo>
                    <a:pt x="26" y="33"/>
                    <a:pt x="30" y="29"/>
                    <a:pt x="33" y="24"/>
                  </a:cubicBezTo>
                  <a:cubicBezTo>
                    <a:pt x="35" y="22"/>
                    <a:pt x="36" y="20"/>
                    <a:pt x="36" y="17"/>
                  </a:cubicBezTo>
                  <a:cubicBezTo>
                    <a:pt x="36" y="15"/>
                    <a:pt x="36" y="13"/>
                    <a:pt x="36" y="11"/>
                  </a:cubicBezTo>
                  <a:cubicBezTo>
                    <a:pt x="37" y="5"/>
                    <a:pt x="44" y="0"/>
                    <a:pt x="50" y="2"/>
                  </a:cubicBezTo>
                  <a:cubicBezTo>
                    <a:pt x="53" y="2"/>
                    <a:pt x="55" y="4"/>
                    <a:pt x="57" y="7"/>
                  </a:cubicBezTo>
                  <a:cubicBezTo>
                    <a:pt x="59" y="10"/>
                    <a:pt x="59" y="14"/>
                    <a:pt x="60" y="18"/>
                  </a:cubicBezTo>
                  <a:cubicBezTo>
                    <a:pt x="60" y="27"/>
                    <a:pt x="60" y="36"/>
                    <a:pt x="57" y="45"/>
                  </a:cubicBezTo>
                  <a:cubicBezTo>
                    <a:pt x="57" y="47"/>
                    <a:pt x="56" y="50"/>
                    <a:pt x="54" y="53"/>
                  </a:cubicBezTo>
                  <a:cubicBezTo>
                    <a:pt x="54" y="53"/>
                    <a:pt x="54" y="53"/>
                    <a:pt x="5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grpSp>
      <p:grpSp>
        <p:nvGrpSpPr>
          <p:cNvPr id="26" name="Group 148">
            <a:extLst>
              <a:ext uri="{FF2B5EF4-FFF2-40B4-BE49-F238E27FC236}">
                <a16:creationId xmlns:a16="http://schemas.microsoft.com/office/drawing/2014/main" id="{9813499E-F368-AF16-981D-3092B69ED394}"/>
              </a:ext>
            </a:extLst>
          </p:cNvPr>
          <p:cNvGrpSpPr/>
          <p:nvPr/>
        </p:nvGrpSpPr>
        <p:grpSpPr>
          <a:xfrm>
            <a:off x="4713198" y="1864523"/>
            <a:ext cx="350029" cy="293742"/>
            <a:chOff x="6024422" y="2090478"/>
            <a:chExt cx="1035582" cy="869051"/>
          </a:xfrm>
          <a:solidFill>
            <a:schemeClr val="bg1"/>
          </a:solidFill>
        </p:grpSpPr>
        <p:sp>
          <p:nvSpPr>
            <p:cNvPr id="27" name="Freeform 26">
              <a:extLst>
                <a:ext uri="{FF2B5EF4-FFF2-40B4-BE49-F238E27FC236}">
                  <a16:creationId xmlns:a16="http://schemas.microsoft.com/office/drawing/2014/main" id="{8EF8A39F-151F-89DC-2979-C6C18F7AF336}"/>
                </a:ext>
              </a:extLst>
            </p:cNvPr>
            <p:cNvSpPr>
              <a:spLocks/>
            </p:cNvSpPr>
            <p:nvPr/>
          </p:nvSpPr>
          <p:spPr bwMode="auto">
            <a:xfrm>
              <a:off x="6603788" y="2493516"/>
              <a:ext cx="456216" cy="466013"/>
            </a:xfrm>
            <a:custGeom>
              <a:avLst/>
              <a:gdLst>
                <a:gd name="T0" fmla="*/ 699 w 749"/>
                <a:gd name="T1" fmla="*/ 441 h 763"/>
                <a:gd name="T2" fmla="*/ 260 w 749"/>
                <a:gd name="T3" fmla="*/ 0 h 763"/>
                <a:gd name="T4" fmla="*/ 204 w 749"/>
                <a:gd name="T5" fmla="*/ 96 h 763"/>
                <a:gd name="T6" fmla="*/ 599 w 749"/>
                <a:gd name="T7" fmla="*/ 493 h 763"/>
                <a:gd name="T8" fmla="*/ 599 w 749"/>
                <a:gd name="T9" fmla="*/ 540 h 763"/>
                <a:gd name="T10" fmla="*/ 575 w 749"/>
                <a:gd name="T11" fmla="*/ 549 h 763"/>
                <a:gd name="T12" fmla="*/ 552 w 749"/>
                <a:gd name="T13" fmla="*/ 540 h 763"/>
                <a:gd name="T14" fmla="*/ 161 w 749"/>
                <a:gd name="T15" fmla="*/ 146 h 763"/>
                <a:gd name="T16" fmla="*/ 159 w 749"/>
                <a:gd name="T17" fmla="*/ 149 h 763"/>
                <a:gd name="T18" fmla="*/ 159 w 749"/>
                <a:gd name="T19" fmla="*/ 149 h 763"/>
                <a:gd name="T20" fmla="*/ 0 w 749"/>
                <a:gd name="T21" fmla="*/ 254 h 763"/>
                <a:gd name="T22" fmla="*/ 4 w 749"/>
                <a:gd name="T23" fmla="*/ 367 h 763"/>
                <a:gd name="T24" fmla="*/ 45 w 749"/>
                <a:gd name="T25" fmla="*/ 409 h 763"/>
                <a:gd name="T26" fmla="*/ 172 w 749"/>
                <a:gd name="T27" fmla="*/ 414 h 763"/>
                <a:gd name="T28" fmla="*/ 176 w 749"/>
                <a:gd name="T29" fmla="*/ 540 h 763"/>
                <a:gd name="T30" fmla="*/ 218 w 749"/>
                <a:gd name="T31" fmla="*/ 582 h 763"/>
                <a:gd name="T32" fmla="*/ 344 w 749"/>
                <a:gd name="T33" fmla="*/ 587 h 763"/>
                <a:gd name="T34" fmla="*/ 348 w 749"/>
                <a:gd name="T35" fmla="*/ 713 h 763"/>
                <a:gd name="T36" fmla="*/ 361 w 749"/>
                <a:gd name="T37" fmla="*/ 742 h 763"/>
                <a:gd name="T38" fmla="*/ 390 w 749"/>
                <a:gd name="T39" fmla="*/ 755 h 763"/>
                <a:gd name="T40" fmla="*/ 557 w 749"/>
                <a:gd name="T41" fmla="*/ 762 h 763"/>
                <a:gd name="T42" fmla="*/ 557 w 749"/>
                <a:gd name="T43" fmla="*/ 741 h 763"/>
                <a:gd name="T44" fmla="*/ 557 w 749"/>
                <a:gd name="T45" fmla="*/ 762 h 763"/>
                <a:gd name="T46" fmla="*/ 564 w 749"/>
                <a:gd name="T47" fmla="*/ 763 h 763"/>
                <a:gd name="T48" fmla="*/ 697 w 749"/>
                <a:gd name="T49" fmla="*/ 707 h 763"/>
                <a:gd name="T50" fmla="*/ 749 w 749"/>
                <a:gd name="T51" fmla="*/ 573 h 763"/>
                <a:gd name="T52" fmla="*/ 699 w 749"/>
                <a:gd name="T53" fmla="*/ 44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9" h="763">
                  <a:moveTo>
                    <a:pt x="699" y="441"/>
                  </a:moveTo>
                  <a:cubicBezTo>
                    <a:pt x="659" y="401"/>
                    <a:pt x="417" y="157"/>
                    <a:pt x="260" y="0"/>
                  </a:cubicBezTo>
                  <a:cubicBezTo>
                    <a:pt x="246" y="33"/>
                    <a:pt x="227" y="66"/>
                    <a:pt x="204" y="96"/>
                  </a:cubicBezTo>
                  <a:cubicBezTo>
                    <a:pt x="599" y="493"/>
                    <a:pt x="599" y="493"/>
                    <a:pt x="599" y="493"/>
                  </a:cubicBezTo>
                  <a:cubicBezTo>
                    <a:pt x="612" y="506"/>
                    <a:pt x="611" y="527"/>
                    <a:pt x="599" y="540"/>
                  </a:cubicBezTo>
                  <a:cubicBezTo>
                    <a:pt x="592" y="546"/>
                    <a:pt x="584" y="549"/>
                    <a:pt x="575" y="549"/>
                  </a:cubicBezTo>
                  <a:cubicBezTo>
                    <a:pt x="567" y="549"/>
                    <a:pt x="558" y="546"/>
                    <a:pt x="552" y="540"/>
                  </a:cubicBezTo>
                  <a:cubicBezTo>
                    <a:pt x="161" y="146"/>
                    <a:pt x="161" y="146"/>
                    <a:pt x="161" y="146"/>
                  </a:cubicBezTo>
                  <a:cubicBezTo>
                    <a:pt x="160" y="147"/>
                    <a:pt x="159" y="148"/>
                    <a:pt x="159" y="149"/>
                  </a:cubicBezTo>
                  <a:cubicBezTo>
                    <a:pt x="159" y="149"/>
                    <a:pt x="159" y="149"/>
                    <a:pt x="159" y="149"/>
                  </a:cubicBezTo>
                  <a:cubicBezTo>
                    <a:pt x="112" y="195"/>
                    <a:pt x="58" y="230"/>
                    <a:pt x="0" y="254"/>
                  </a:cubicBezTo>
                  <a:cubicBezTo>
                    <a:pt x="4" y="367"/>
                    <a:pt x="4" y="367"/>
                    <a:pt x="4" y="367"/>
                  </a:cubicBezTo>
                  <a:cubicBezTo>
                    <a:pt x="5" y="389"/>
                    <a:pt x="23" y="408"/>
                    <a:pt x="45" y="409"/>
                  </a:cubicBezTo>
                  <a:cubicBezTo>
                    <a:pt x="172" y="414"/>
                    <a:pt x="172" y="414"/>
                    <a:pt x="172" y="414"/>
                  </a:cubicBezTo>
                  <a:cubicBezTo>
                    <a:pt x="176" y="540"/>
                    <a:pt x="176" y="540"/>
                    <a:pt x="176" y="540"/>
                  </a:cubicBezTo>
                  <a:cubicBezTo>
                    <a:pt x="177" y="563"/>
                    <a:pt x="195" y="581"/>
                    <a:pt x="218" y="582"/>
                  </a:cubicBezTo>
                  <a:cubicBezTo>
                    <a:pt x="344" y="587"/>
                    <a:pt x="344" y="587"/>
                    <a:pt x="344" y="587"/>
                  </a:cubicBezTo>
                  <a:cubicBezTo>
                    <a:pt x="348" y="713"/>
                    <a:pt x="348" y="713"/>
                    <a:pt x="348" y="713"/>
                  </a:cubicBezTo>
                  <a:cubicBezTo>
                    <a:pt x="348" y="724"/>
                    <a:pt x="353" y="735"/>
                    <a:pt x="361" y="742"/>
                  </a:cubicBezTo>
                  <a:cubicBezTo>
                    <a:pt x="368" y="750"/>
                    <a:pt x="378" y="755"/>
                    <a:pt x="390" y="755"/>
                  </a:cubicBezTo>
                  <a:cubicBezTo>
                    <a:pt x="389" y="755"/>
                    <a:pt x="526" y="761"/>
                    <a:pt x="557" y="762"/>
                  </a:cubicBezTo>
                  <a:cubicBezTo>
                    <a:pt x="557" y="741"/>
                    <a:pt x="557" y="741"/>
                    <a:pt x="557" y="741"/>
                  </a:cubicBezTo>
                  <a:cubicBezTo>
                    <a:pt x="557" y="762"/>
                    <a:pt x="557" y="762"/>
                    <a:pt x="557" y="762"/>
                  </a:cubicBezTo>
                  <a:cubicBezTo>
                    <a:pt x="559" y="763"/>
                    <a:pt x="561" y="763"/>
                    <a:pt x="564" y="763"/>
                  </a:cubicBezTo>
                  <a:cubicBezTo>
                    <a:pt x="618" y="763"/>
                    <a:pt x="664" y="740"/>
                    <a:pt x="697" y="707"/>
                  </a:cubicBezTo>
                  <a:cubicBezTo>
                    <a:pt x="733" y="672"/>
                    <a:pt x="749" y="622"/>
                    <a:pt x="749" y="573"/>
                  </a:cubicBezTo>
                  <a:cubicBezTo>
                    <a:pt x="749" y="524"/>
                    <a:pt x="733" y="476"/>
                    <a:pt x="699" y="4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8" name="Freeform 27">
              <a:extLst>
                <a:ext uri="{FF2B5EF4-FFF2-40B4-BE49-F238E27FC236}">
                  <a16:creationId xmlns:a16="http://schemas.microsoft.com/office/drawing/2014/main" id="{144D3E37-099B-2E83-5F7A-DE386235FFDB}"/>
                </a:ext>
              </a:extLst>
            </p:cNvPr>
            <p:cNvSpPr>
              <a:spLocks noEditPoints="1"/>
            </p:cNvSpPr>
            <p:nvPr/>
          </p:nvSpPr>
          <p:spPr bwMode="auto">
            <a:xfrm>
              <a:off x="6024422" y="2090478"/>
              <a:ext cx="740302" cy="589163"/>
            </a:xfrm>
            <a:custGeom>
              <a:avLst/>
              <a:gdLst>
                <a:gd name="T0" fmla="*/ 1069 w 1214"/>
                <a:gd name="T1" fmla="*/ 754 h 966"/>
                <a:gd name="T2" fmla="*/ 1099 w 1214"/>
                <a:gd name="T3" fmla="*/ 719 h 966"/>
                <a:gd name="T4" fmla="*/ 1159 w 1214"/>
                <a:gd name="T5" fmla="*/ 610 h 966"/>
                <a:gd name="T6" fmla="*/ 1063 w 1214"/>
                <a:gd name="T7" fmla="*/ 166 h 966"/>
                <a:gd name="T8" fmla="*/ 466 w 1214"/>
                <a:gd name="T9" fmla="*/ 164 h 966"/>
                <a:gd name="T10" fmla="*/ 356 w 1214"/>
                <a:gd name="T11" fmla="*/ 357 h 966"/>
                <a:gd name="T12" fmla="*/ 249 w 1214"/>
                <a:gd name="T13" fmla="*/ 429 h 966"/>
                <a:gd name="T14" fmla="*/ 47 w 1214"/>
                <a:gd name="T15" fmla="*/ 661 h 966"/>
                <a:gd name="T16" fmla="*/ 16 w 1214"/>
                <a:gd name="T17" fmla="*/ 851 h 966"/>
                <a:gd name="T18" fmla="*/ 42 w 1214"/>
                <a:gd name="T19" fmla="*/ 902 h 966"/>
                <a:gd name="T20" fmla="*/ 94 w 1214"/>
                <a:gd name="T21" fmla="*/ 944 h 966"/>
                <a:gd name="T22" fmla="*/ 192 w 1214"/>
                <a:gd name="T23" fmla="*/ 966 h 966"/>
                <a:gd name="T24" fmla="*/ 541 w 1214"/>
                <a:gd name="T25" fmla="*/ 822 h 966"/>
                <a:gd name="T26" fmla="*/ 924 w 1214"/>
                <a:gd name="T27" fmla="*/ 854 h 966"/>
                <a:gd name="T28" fmla="*/ 1061 w 1214"/>
                <a:gd name="T29" fmla="*/ 763 h 966"/>
                <a:gd name="T30" fmla="*/ 1069 w 1214"/>
                <a:gd name="T31" fmla="*/ 754 h 966"/>
                <a:gd name="T32" fmla="*/ 790 w 1214"/>
                <a:gd name="T33" fmla="*/ 470 h 966"/>
                <a:gd name="T34" fmla="*/ 780 w 1214"/>
                <a:gd name="T35" fmla="*/ 480 h 966"/>
                <a:gd name="T36" fmla="*/ 776 w 1214"/>
                <a:gd name="T37" fmla="*/ 485 h 966"/>
                <a:gd name="T38" fmla="*/ 688 w 1214"/>
                <a:gd name="T39" fmla="*/ 518 h 966"/>
                <a:gd name="T40" fmla="*/ 641 w 1214"/>
                <a:gd name="T41" fmla="*/ 510 h 966"/>
                <a:gd name="T42" fmla="*/ 636 w 1214"/>
                <a:gd name="T43" fmla="*/ 522 h 966"/>
                <a:gd name="T44" fmla="*/ 470 w 1214"/>
                <a:gd name="T45" fmla="*/ 711 h 966"/>
                <a:gd name="T46" fmla="*/ 439 w 1214"/>
                <a:gd name="T47" fmla="*/ 733 h 966"/>
                <a:gd name="T48" fmla="*/ 192 w 1214"/>
                <a:gd name="T49" fmla="*/ 834 h 966"/>
                <a:gd name="T50" fmla="*/ 146 w 1214"/>
                <a:gd name="T51" fmla="*/ 820 h 966"/>
                <a:gd name="T52" fmla="*/ 149 w 1214"/>
                <a:gd name="T53" fmla="*/ 756 h 966"/>
                <a:gd name="T54" fmla="*/ 164 w 1214"/>
                <a:gd name="T55" fmla="*/ 722 h 966"/>
                <a:gd name="T56" fmla="*/ 330 w 1214"/>
                <a:gd name="T57" fmla="*/ 533 h 966"/>
                <a:gd name="T58" fmla="*/ 346 w 1214"/>
                <a:gd name="T59" fmla="*/ 521 h 966"/>
                <a:gd name="T60" fmla="*/ 391 w 1214"/>
                <a:gd name="T61" fmla="*/ 660 h 966"/>
                <a:gd name="T62" fmla="*/ 417 w 1214"/>
                <a:gd name="T63" fmla="*/ 641 h 966"/>
                <a:gd name="T64" fmla="*/ 565 w 1214"/>
                <a:gd name="T65" fmla="*/ 480 h 966"/>
                <a:gd name="T66" fmla="*/ 577 w 1214"/>
                <a:gd name="T67" fmla="*/ 457 h 966"/>
                <a:gd name="T68" fmla="*/ 561 w 1214"/>
                <a:gd name="T69" fmla="*/ 415 h 966"/>
                <a:gd name="T70" fmla="*/ 558 w 1214"/>
                <a:gd name="T71" fmla="*/ 387 h 966"/>
                <a:gd name="T72" fmla="*/ 596 w 1214"/>
                <a:gd name="T73" fmla="*/ 295 h 966"/>
                <a:gd name="T74" fmla="*/ 618 w 1214"/>
                <a:gd name="T75" fmla="*/ 278 h 966"/>
                <a:gd name="T76" fmla="*/ 679 w 1214"/>
                <a:gd name="T77" fmla="*/ 258 h 966"/>
                <a:gd name="T78" fmla="*/ 688 w 1214"/>
                <a:gd name="T79" fmla="*/ 257 h 966"/>
                <a:gd name="T80" fmla="*/ 781 w 1214"/>
                <a:gd name="T81" fmla="*/ 296 h 966"/>
                <a:gd name="T82" fmla="*/ 819 w 1214"/>
                <a:gd name="T83" fmla="*/ 385 h 966"/>
                <a:gd name="T84" fmla="*/ 790 w 1214"/>
                <a:gd name="T85" fmla="*/ 470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4" h="966">
                  <a:moveTo>
                    <a:pt x="1069" y="754"/>
                  </a:moveTo>
                  <a:cubicBezTo>
                    <a:pt x="1080" y="743"/>
                    <a:pt x="1090" y="731"/>
                    <a:pt x="1099" y="719"/>
                  </a:cubicBezTo>
                  <a:cubicBezTo>
                    <a:pt x="1125" y="685"/>
                    <a:pt x="1145" y="649"/>
                    <a:pt x="1159" y="610"/>
                  </a:cubicBezTo>
                  <a:cubicBezTo>
                    <a:pt x="1214" y="461"/>
                    <a:pt x="1183" y="287"/>
                    <a:pt x="1063" y="166"/>
                  </a:cubicBezTo>
                  <a:cubicBezTo>
                    <a:pt x="899" y="1"/>
                    <a:pt x="632" y="0"/>
                    <a:pt x="466" y="164"/>
                  </a:cubicBezTo>
                  <a:cubicBezTo>
                    <a:pt x="411" y="220"/>
                    <a:pt x="374" y="286"/>
                    <a:pt x="356" y="357"/>
                  </a:cubicBezTo>
                  <a:cubicBezTo>
                    <a:pt x="320" y="378"/>
                    <a:pt x="284" y="402"/>
                    <a:pt x="249" y="429"/>
                  </a:cubicBezTo>
                  <a:cubicBezTo>
                    <a:pt x="160" y="498"/>
                    <a:pt x="88" y="581"/>
                    <a:pt x="47" y="661"/>
                  </a:cubicBezTo>
                  <a:cubicBezTo>
                    <a:pt x="10" y="733"/>
                    <a:pt x="0" y="798"/>
                    <a:pt x="16" y="851"/>
                  </a:cubicBezTo>
                  <a:cubicBezTo>
                    <a:pt x="21" y="870"/>
                    <a:pt x="30" y="887"/>
                    <a:pt x="42" y="902"/>
                  </a:cubicBezTo>
                  <a:cubicBezTo>
                    <a:pt x="53" y="916"/>
                    <a:pt x="70" y="932"/>
                    <a:pt x="94" y="944"/>
                  </a:cubicBezTo>
                  <a:cubicBezTo>
                    <a:pt x="118" y="957"/>
                    <a:pt x="150" y="966"/>
                    <a:pt x="192" y="966"/>
                  </a:cubicBezTo>
                  <a:cubicBezTo>
                    <a:pt x="293" y="966"/>
                    <a:pt x="423" y="912"/>
                    <a:pt x="541" y="822"/>
                  </a:cubicBezTo>
                  <a:cubicBezTo>
                    <a:pt x="657" y="894"/>
                    <a:pt x="800" y="905"/>
                    <a:pt x="924" y="854"/>
                  </a:cubicBezTo>
                  <a:cubicBezTo>
                    <a:pt x="974" y="833"/>
                    <a:pt x="1021" y="803"/>
                    <a:pt x="1061" y="763"/>
                  </a:cubicBezTo>
                  <a:cubicBezTo>
                    <a:pt x="1064" y="760"/>
                    <a:pt x="1066" y="757"/>
                    <a:pt x="1069" y="754"/>
                  </a:cubicBezTo>
                  <a:close/>
                  <a:moveTo>
                    <a:pt x="790" y="470"/>
                  </a:moveTo>
                  <a:cubicBezTo>
                    <a:pt x="787" y="473"/>
                    <a:pt x="784" y="477"/>
                    <a:pt x="780" y="480"/>
                  </a:cubicBezTo>
                  <a:cubicBezTo>
                    <a:pt x="779" y="482"/>
                    <a:pt x="777" y="483"/>
                    <a:pt x="776" y="485"/>
                  </a:cubicBezTo>
                  <a:cubicBezTo>
                    <a:pt x="752" y="506"/>
                    <a:pt x="721" y="518"/>
                    <a:pt x="688" y="518"/>
                  </a:cubicBezTo>
                  <a:cubicBezTo>
                    <a:pt x="672" y="518"/>
                    <a:pt x="656" y="515"/>
                    <a:pt x="641" y="510"/>
                  </a:cubicBezTo>
                  <a:cubicBezTo>
                    <a:pt x="640" y="514"/>
                    <a:pt x="638" y="518"/>
                    <a:pt x="636" y="522"/>
                  </a:cubicBezTo>
                  <a:cubicBezTo>
                    <a:pt x="603" y="584"/>
                    <a:pt x="543" y="653"/>
                    <a:pt x="470" y="711"/>
                  </a:cubicBezTo>
                  <a:cubicBezTo>
                    <a:pt x="460" y="718"/>
                    <a:pt x="450" y="726"/>
                    <a:pt x="439" y="733"/>
                  </a:cubicBezTo>
                  <a:cubicBezTo>
                    <a:pt x="352" y="795"/>
                    <a:pt x="258" y="834"/>
                    <a:pt x="192" y="834"/>
                  </a:cubicBezTo>
                  <a:cubicBezTo>
                    <a:pt x="170" y="834"/>
                    <a:pt x="152" y="829"/>
                    <a:pt x="146" y="820"/>
                  </a:cubicBezTo>
                  <a:cubicBezTo>
                    <a:pt x="139" y="811"/>
                    <a:pt x="138" y="789"/>
                    <a:pt x="149" y="756"/>
                  </a:cubicBezTo>
                  <a:cubicBezTo>
                    <a:pt x="153" y="746"/>
                    <a:pt x="158" y="734"/>
                    <a:pt x="164" y="722"/>
                  </a:cubicBezTo>
                  <a:cubicBezTo>
                    <a:pt x="197" y="659"/>
                    <a:pt x="257" y="590"/>
                    <a:pt x="330" y="533"/>
                  </a:cubicBezTo>
                  <a:cubicBezTo>
                    <a:pt x="336" y="529"/>
                    <a:pt x="341" y="525"/>
                    <a:pt x="346" y="521"/>
                  </a:cubicBezTo>
                  <a:cubicBezTo>
                    <a:pt x="353" y="569"/>
                    <a:pt x="367" y="616"/>
                    <a:pt x="391" y="660"/>
                  </a:cubicBezTo>
                  <a:cubicBezTo>
                    <a:pt x="400" y="654"/>
                    <a:pt x="409" y="647"/>
                    <a:pt x="417" y="641"/>
                  </a:cubicBezTo>
                  <a:cubicBezTo>
                    <a:pt x="480" y="591"/>
                    <a:pt x="532" y="534"/>
                    <a:pt x="565" y="480"/>
                  </a:cubicBezTo>
                  <a:cubicBezTo>
                    <a:pt x="570" y="472"/>
                    <a:pt x="574" y="464"/>
                    <a:pt x="577" y="457"/>
                  </a:cubicBezTo>
                  <a:cubicBezTo>
                    <a:pt x="569" y="444"/>
                    <a:pt x="564" y="430"/>
                    <a:pt x="561" y="415"/>
                  </a:cubicBezTo>
                  <a:cubicBezTo>
                    <a:pt x="559" y="406"/>
                    <a:pt x="558" y="397"/>
                    <a:pt x="558" y="387"/>
                  </a:cubicBezTo>
                  <a:cubicBezTo>
                    <a:pt x="558" y="353"/>
                    <a:pt x="571" y="320"/>
                    <a:pt x="596" y="295"/>
                  </a:cubicBezTo>
                  <a:cubicBezTo>
                    <a:pt x="603" y="289"/>
                    <a:pt x="610" y="283"/>
                    <a:pt x="618" y="278"/>
                  </a:cubicBezTo>
                  <a:cubicBezTo>
                    <a:pt x="636" y="266"/>
                    <a:pt x="657" y="259"/>
                    <a:pt x="679" y="258"/>
                  </a:cubicBezTo>
                  <a:cubicBezTo>
                    <a:pt x="682" y="257"/>
                    <a:pt x="685" y="257"/>
                    <a:pt x="688" y="257"/>
                  </a:cubicBezTo>
                  <a:cubicBezTo>
                    <a:pt x="723" y="257"/>
                    <a:pt x="756" y="271"/>
                    <a:pt x="781" y="296"/>
                  </a:cubicBezTo>
                  <a:cubicBezTo>
                    <a:pt x="805" y="321"/>
                    <a:pt x="818" y="353"/>
                    <a:pt x="819" y="385"/>
                  </a:cubicBezTo>
                  <a:cubicBezTo>
                    <a:pt x="819" y="415"/>
                    <a:pt x="810" y="445"/>
                    <a:pt x="790" y="47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grpSp>
      <p:grpSp>
        <p:nvGrpSpPr>
          <p:cNvPr id="29" name="Group 28">
            <a:extLst>
              <a:ext uri="{FF2B5EF4-FFF2-40B4-BE49-F238E27FC236}">
                <a16:creationId xmlns:a16="http://schemas.microsoft.com/office/drawing/2014/main" id="{13809919-E97E-2F83-74A8-3D01950C1DDF}"/>
              </a:ext>
            </a:extLst>
          </p:cNvPr>
          <p:cNvGrpSpPr/>
          <p:nvPr/>
        </p:nvGrpSpPr>
        <p:grpSpPr>
          <a:xfrm>
            <a:off x="9030823" y="1891470"/>
            <a:ext cx="291024" cy="291882"/>
            <a:chOff x="12988925" y="1597025"/>
            <a:chExt cx="6483350" cy="6502400"/>
          </a:xfrm>
          <a:solidFill>
            <a:schemeClr val="bg1"/>
          </a:solidFill>
        </p:grpSpPr>
        <p:sp>
          <p:nvSpPr>
            <p:cNvPr id="30" name="Freeform 135">
              <a:extLst>
                <a:ext uri="{FF2B5EF4-FFF2-40B4-BE49-F238E27FC236}">
                  <a16:creationId xmlns:a16="http://schemas.microsoft.com/office/drawing/2014/main" id="{4720A1F8-7D2E-5AA1-22B7-B3CC13C7FD50}"/>
                </a:ext>
              </a:extLst>
            </p:cNvPr>
            <p:cNvSpPr>
              <a:spLocks/>
            </p:cNvSpPr>
            <p:nvPr/>
          </p:nvSpPr>
          <p:spPr bwMode="auto">
            <a:xfrm>
              <a:off x="12988925" y="2178050"/>
              <a:ext cx="2371725" cy="2667000"/>
            </a:xfrm>
            <a:custGeom>
              <a:avLst/>
              <a:gdLst>
                <a:gd name="T0" fmla="*/ 966 w 1494"/>
                <a:gd name="T1" fmla="*/ 1680 h 1680"/>
                <a:gd name="T2" fmla="*/ 928 w 1494"/>
                <a:gd name="T3" fmla="*/ 1680 h 1680"/>
                <a:gd name="T4" fmla="*/ 850 w 1494"/>
                <a:gd name="T5" fmla="*/ 1670 h 1680"/>
                <a:gd name="T6" fmla="*/ 776 w 1494"/>
                <a:gd name="T7" fmla="*/ 1650 h 1680"/>
                <a:gd name="T8" fmla="*/ 704 w 1494"/>
                <a:gd name="T9" fmla="*/ 1620 h 1680"/>
                <a:gd name="T10" fmla="*/ 638 w 1494"/>
                <a:gd name="T11" fmla="*/ 1582 h 1680"/>
                <a:gd name="T12" fmla="*/ 576 w 1494"/>
                <a:gd name="T13" fmla="*/ 1536 h 1680"/>
                <a:gd name="T14" fmla="*/ 522 w 1494"/>
                <a:gd name="T15" fmla="*/ 1484 h 1680"/>
                <a:gd name="T16" fmla="*/ 474 w 1494"/>
                <a:gd name="T17" fmla="*/ 1422 h 1680"/>
                <a:gd name="T18" fmla="*/ 452 w 1494"/>
                <a:gd name="T19" fmla="*/ 1390 h 1680"/>
                <a:gd name="T20" fmla="*/ 406 w 1494"/>
                <a:gd name="T21" fmla="*/ 1310 h 1680"/>
                <a:gd name="T22" fmla="*/ 332 w 1494"/>
                <a:gd name="T23" fmla="*/ 1168 h 1680"/>
                <a:gd name="T24" fmla="*/ 264 w 1494"/>
                <a:gd name="T25" fmla="*/ 1026 h 1680"/>
                <a:gd name="T26" fmla="*/ 204 w 1494"/>
                <a:gd name="T27" fmla="*/ 882 h 1680"/>
                <a:gd name="T28" fmla="*/ 152 w 1494"/>
                <a:gd name="T29" fmla="*/ 734 h 1680"/>
                <a:gd name="T30" fmla="*/ 106 w 1494"/>
                <a:gd name="T31" fmla="*/ 588 h 1680"/>
                <a:gd name="T32" fmla="*/ 68 w 1494"/>
                <a:gd name="T33" fmla="*/ 438 h 1680"/>
                <a:gd name="T34" fmla="*/ 38 w 1494"/>
                <a:gd name="T35" fmla="*/ 288 h 1680"/>
                <a:gd name="T36" fmla="*/ 16 w 1494"/>
                <a:gd name="T37" fmla="*/ 136 h 1680"/>
                <a:gd name="T38" fmla="*/ 780 w 1494"/>
                <a:gd name="T39" fmla="*/ 0 h 1680"/>
                <a:gd name="T40" fmla="*/ 274 w 1494"/>
                <a:gd name="T41" fmla="*/ 240 h 1680"/>
                <a:gd name="T42" fmla="*/ 286 w 1494"/>
                <a:gd name="T43" fmla="*/ 302 h 1680"/>
                <a:gd name="T44" fmla="*/ 312 w 1494"/>
                <a:gd name="T45" fmla="*/ 424 h 1680"/>
                <a:gd name="T46" fmla="*/ 344 w 1494"/>
                <a:gd name="T47" fmla="*/ 546 h 1680"/>
                <a:gd name="T48" fmla="*/ 382 w 1494"/>
                <a:gd name="T49" fmla="*/ 666 h 1680"/>
                <a:gd name="T50" fmla="*/ 424 w 1494"/>
                <a:gd name="T51" fmla="*/ 784 h 1680"/>
                <a:gd name="T52" fmla="*/ 472 w 1494"/>
                <a:gd name="T53" fmla="*/ 902 h 1680"/>
                <a:gd name="T54" fmla="*/ 526 w 1494"/>
                <a:gd name="T55" fmla="*/ 1020 h 1680"/>
                <a:gd name="T56" fmla="*/ 584 w 1494"/>
                <a:gd name="T57" fmla="*/ 1134 h 1680"/>
                <a:gd name="T58" fmla="*/ 616 w 1494"/>
                <a:gd name="T59" fmla="*/ 1192 h 1680"/>
                <a:gd name="T60" fmla="*/ 658 w 1494"/>
                <a:gd name="T61" fmla="*/ 1266 h 1680"/>
                <a:gd name="T62" fmla="*/ 686 w 1494"/>
                <a:gd name="T63" fmla="*/ 1304 h 1680"/>
                <a:gd name="T64" fmla="*/ 716 w 1494"/>
                <a:gd name="T65" fmla="*/ 1340 h 1680"/>
                <a:gd name="T66" fmla="*/ 752 w 1494"/>
                <a:gd name="T67" fmla="*/ 1368 h 1680"/>
                <a:gd name="T68" fmla="*/ 790 w 1494"/>
                <a:gd name="T69" fmla="*/ 1394 h 1680"/>
                <a:gd name="T70" fmla="*/ 830 w 1494"/>
                <a:gd name="T71" fmla="*/ 1414 h 1680"/>
                <a:gd name="T72" fmla="*/ 874 w 1494"/>
                <a:gd name="T73" fmla="*/ 1428 h 1680"/>
                <a:gd name="T74" fmla="*/ 920 w 1494"/>
                <a:gd name="T75" fmla="*/ 1438 h 1680"/>
                <a:gd name="T76" fmla="*/ 966 w 1494"/>
                <a:gd name="T77" fmla="*/ 1440 h 1680"/>
                <a:gd name="T78" fmla="*/ 1494 w 1494"/>
                <a:gd name="T79"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4" h="1680">
                  <a:moveTo>
                    <a:pt x="1494" y="1680"/>
                  </a:moveTo>
                  <a:lnTo>
                    <a:pt x="966" y="1680"/>
                  </a:lnTo>
                  <a:lnTo>
                    <a:pt x="966" y="1680"/>
                  </a:lnTo>
                  <a:lnTo>
                    <a:pt x="928" y="1680"/>
                  </a:lnTo>
                  <a:lnTo>
                    <a:pt x="888" y="1676"/>
                  </a:lnTo>
                  <a:lnTo>
                    <a:pt x="850" y="1670"/>
                  </a:lnTo>
                  <a:lnTo>
                    <a:pt x="812" y="1660"/>
                  </a:lnTo>
                  <a:lnTo>
                    <a:pt x="776" y="1650"/>
                  </a:lnTo>
                  <a:lnTo>
                    <a:pt x="740" y="1636"/>
                  </a:lnTo>
                  <a:lnTo>
                    <a:pt x="704" y="1620"/>
                  </a:lnTo>
                  <a:lnTo>
                    <a:pt x="670" y="1602"/>
                  </a:lnTo>
                  <a:lnTo>
                    <a:pt x="638" y="1582"/>
                  </a:lnTo>
                  <a:lnTo>
                    <a:pt x="606" y="1560"/>
                  </a:lnTo>
                  <a:lnTo>
                    <a:pt x="576" y="1536"/>
                  </a:lnTo>
                  <a:lnTo>
                    <a:pt x="548" y="1510"/>
                  </a:lnTo>
                  <a:lnTo>
                    <a:pt x="522" y="1484"/>
                  </a:lnTo>
                  <a:lnTo>
                    <a:pt x="496" y="1454"/>
                  </a:lnTo>
                  <a:lnTo>
                    <a:pt x="474" y="1422"/>
                  </a:lnTo>
                  <a:lnTo>
                    <a:pt x="452" y="1390"/>
                  </a:lnTo>
                  <a:lnTo>
                    <a:pt x="452" y="1390"/>
                  </a:lnTo>
                  <a:lnTo>
                    <a:pt x="406" y="1310"/>
                  </a:lnTo>
                  <a:lnTo>
                    <a:pt x="406" y="1310"/>
                  </a:lnTo>
                  <a:lnTo>
                    <a:pt x="368" y="1238"/>
                  </a:lnTo>
                  <a:lnTo>
                    <a:pt x="332" y="1168"/>
                  </a:lnTo>
                  <a:lnTo>
                    <a:pt x="296" y="1098"/>
                  </a:lnTo>
                  <a:lnTo>
                    <a:pt x="264" y="1026"/>
                  </a:lnTo>
                  <a:lnTo>
                    <a:pt x="234" y="954"/>
                  </a:lnTo>
                  <a:lnTo>
                    <a:pt x="204" y="882"/>
                  </a:lnTo>
                  <a:lnTo>
                    <a:pt x="178" y="808"/>
                  </a:lnTo>
                  <a:lnTo>
                    <a:pt x="152" y="734"/>
                  </a:lnTo>
                  <a:lnTo>
                    <a:pt x="128" y="662"/>
                  </a:lnTo>
                  <a:lnTo>
                    <a:pt x="106" y="588"/>
                  </a:lnTo>
                  <a:lnTo>
                    <a:pt x="86" y="512"/>
                  </a:lnTo>
                  <a:lnTo>
                    <a:pt x="68" y="438"/>
                  </a:lnTo>
                  <a:lnTo>
                    <a:pt x="52" y="362"/>
                  </a:lnTo>
                  <a:lnTo>
                    <a:pt x="38" y="288"/>
                  </a:lnTo>
                  <a:lnTo>
                    <a:pt x="26" y="212"/>
                  </a:lnTo>
                  <a:lnTo>
                    <a:pt x="16" y="136"/>
                  </a:lnTo>
                  <a:lnTo>
                    <a:pt x="0" y="0"/>
                  </a:lnTo>
                  <a:lnTo>
                    <a:pt x="780" y="0"/>
                  </a:lnTo>
                  <a:lnTo>
                    <a:pt x="780" y="240"/>
                  </a:lnTo>
                  <a:lnTo>
                    <a:pt x="274" y="240"/>
                  </a:lnTo>
                  <a:lnTo>
                    <a:pt x="274" y="240"/>
                  </a:lnTo>
                  <a:lnTo>
                    <a:pt x="286" y="302"/>
                  </a:lnTo>
                  <a:lnTo>
                    <a:pt x="298" y="364"/>
                  </a:lnTo>
                  <a:lnTo>
                    <a:pt x="312" y="424"/>
                  </a:lnTo>
                  <a:lnTo>
                    <a:pt x="328" y="484"/>
                  </a:lnTo>
                  <a:lnTo>
                    <a:pt x="344" y="546"/>
                  </a:lnTo>
                  <a:lnTo>
                    <a:pt x="362" y="606"/>
                  </a:lnTo>
                  <a:lnTo>
                    <a:pt x="382" y="666"/>
                  </a:lnTo>
                  <a:lnTo>
                    <a:pt x="402" y="726"/>
                  </a:lnTo>
                  <a:lnTo>
                    <a:pt x="424" y="784"/>
                  </a:lnTo>
                  <a:lnTo>
                    <a:pt x="448" y="844"/>
                  </a:lnTo>
                  <a:lnTo>
                    <a:pt x="472" y="902"/>
                  </a:lnTo>
                  <a:lnTo>
                    <a:pt x="498" y="962"/>
                  </a:lnTo>
                  <a:lnTo>
                    <a:pt x="526" y="1020"/>
                  </a:lnTo>
                  <a:lnTo>
                    <a:pt x="554" y="1078"/>
                  </a:lnTo>
                  <a:lnTo>
                    <a:pt x="584" y="1134"/>
                  </a:lnTo>
                  <a:lnTo>
                    <a:pt x="616" y="1192"/>
                  </a:lnTo>
                  <a:lnTo>
                    <a:pt x="616" y="1192"/>
                  </a:lnTo>
                  <a:lnTo>
                    <a:pt x="658" y="1266"/>
                  </a:lnTo>
                  <a:lnTo>
                    <a:pt x="658" y="1266"/>
                  </a:lnTo>
                  <a:lnTo>
                    <a:pt x="672" y="1286"/>
                  </a:lnTo>
                  <a:lnTo>
                    <a:pt x="686" y="1304"/>
                  </a:lnTo>
                  <a:lnTo>
                    <a:pt x="700" y="1322"/>
                  </a:lnTo>
                  <a:lnTo>
                    <a:pt x="716" y="1340"/>
                  </a:lnTo>
                  <a:lnTo>
                    <a:pt x="734" y="1354"/>
                  </a:lnTo>
                  <a:lnTo>
                    <a:pt x="752" y="1368"/>
                  </a:lnTo>
                  <a:lnTo>
                    <a:pt x="770" y="1382"/>
                  </a:lnTo>
                  <a:lnTo>
                    <a:pt x="790" y="1394"/>
                  </a:lnTo>
                  <a:lnTo>
                    <a:pt x="810" y="1404"/>
                  </a:lnTo>
                  <a:lnTo>
                    <a:pt x="830" y="1414"/>
                  </a:lnTo>
                  <a:lnTo>
                    <a:pt x="852" y="1422"/>
                  </a:lnTo>
                  <a:lnTo>
                    <a:pt x="874" y="1428"/>
                  </a:lnTo>
                  <a:lnTo>
                    <a:pt x="898" y="1434"/>
                  </a:lnTo>
                  <a:lnTo>
                    <a:pt x="920" y="1438"/>
                  </a:lnTo>
                  <a:lnTo>
                    <a:pt x="944" y="1440"/>
                  </a:lnTo>
                  <a:lnTo>
                    <a:pt x="966" y="1440"/>
                  </a:lnTo>
                  <a:lnTo>
                    <a:pt x="1494" y="1440"/>
                  </a:lnTo>
                  <a:lnTo>
                    <a:pt x="1494" y="1680"/>
                  </a:lnTo>
                  <a:lnTo>
                    <a:pt x="1494" y="168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1" name="Freeform 136">
              <a:extLst>
                <a:ext uri="{FF2B5EF4-FFF2-40B4-BE49-F238E27FC236}">
                  <a16:creationId xmlns:a16="http://schemas.microsoft.com/office/drawing/2014/main" id="{8D821616-A4EC-123D-57FC-66892D406C0D}"/>
                </a:ext>
              </a:extLst>
            </p:cNvPr>
            <p:cNvSpPr>
              <a:spLocks/>
            </p:cNvSpPr>
            <p:nvPr/>
          </p:nvSpPr>
          <p:spPr bwMode="auto">
            <a:xfrm>
              <a:off x="13931900" y="1597025"/>
              <a:ext cx="4597400" cy="4759325"/>
            </a:xfrm>
            <a:custGeom>
              <a:avLst/>
              <a:gdLst>
                <a:gd name="T0" fmla="*/ 2896 w 2896"/>
                <a:gd name="T1" fmla="*/ 142 h 2998"/>
                <a:gd name="T2" fmla="*/ 2716 w 2896"/>
                <a:gd name="T3" fmla="*/ 110 h 2998"/>
                <a:gd name="T4" fmla="*/ 2356 w 2896"/>
                <a:gd name="T5" fmla="*/ 56 h 2998"/>
                <a:gd name="T6" fmla="*/ 1994 w 2896"/>
                <a:gd name="T7" fmla="*/ 20 h 2998"/>
                <a:gd name="T8" fmla="*/ 1630 w 2896"/>
                <a:gd name="T9" fmla="*/ 2 h 2998"/>
                <a:gd name="T10" fmla="*/ 1266 w 2896"/>
                <a:gd name="T11" fmla="*/ 2 h 2998"/>
                <a:gd name="T12" fmla="*/ 902 w 2896"/>
                <a:gd name="T13" fmla="*/ 20 h 2998"/>
                <a:gd name="T14" fmla="*/ 540 w 2896"/>
                <a:gd name="T15" fmla="*/ 56 h 2998"/>
                <a:gd name="T16" fmla="*/ 180 w 2896"/>
                <a:gd name="T17" fmla="*/ 110 h 2998"/>
                <a:gd name="T18" fmla="*/ 0 w 2896"/>
                <a:gd name="T19" fmla="*/ 142 h 2998"/>
                <a:gd name="T20" fmla="*/ 2 w 2896"/>
                <a:gd name="T21" fmla="*/ 222 h 2998"/>
                <a:gd name="T22" fmla="*/ 12 w 2896"/>
                <a:gd name="T23" fmla="*/ 382 h 2998"/>
                <a:gd name="T24" fmla="*/ 36 w 2896"/>
                <a:gd name="T25" fmla="*/ 542 h 2998"/>
                <a:gd name="T26" fmla="*/ 68 w 2896"/>
                <a:gd name="T27" fmla="*/ 702 h 2998"/>
                <a:gd name="T28" fmla="*/ 110 w 2896"/>
                <a:gd name="T29" fmla="*/ 858 h 2998"/>
                <a:gd name="T30" fmla="*/ 164 w 2896"/>
                <a:gd name="T31" fmla="*/ 1012 h 2998"/>
                <a:gd name="T32" fmla="*/ 226 w 2896"/>
                <a:gd name="T33" fmla="*/ 1164 h 2998"/>
                <a:gd name="T34" fmla="*/ 296 w 2896"/>
                <a:gd name="T35" fmla="*/ 1310 h 2998"/>
                <a:gd name="T36" fmla="*/ 376 w 2896"/>
                <a:gd name="T37" fmla="*/ 1452 h 2998"/>
                <a:gd name="T38" fmla="*/ 464 w 2896"/>
                <a:gd name="T39" fmla="*/ 1590 h 2998"/>
                <a:gd name="T40" fmla="*/ 560 w 2896"/>
                <a:gd name="T41" fmla="*/ 1720 h 2998"/>
                <a:gd name="T42" fmla="*/ 664 w 2896"/>
                <a:gd name="T43" fmla="*/ 1844 h 2998"/>
                <a:gd name="T44" fmla="*/ 774 w 2896"/>
                <a:gd name="T45" fmla="*/ 1960 h 2998"/>
                <a:gd name="T46" fmla="*/ 890 w 2896"/>
                <a:gd name="T47" fmla="*/ 2070 h 2998"/>
                <a:gd name="T48" fmla="*/ 1012 w 2896"/>
                <a:gd name="T49" fmla="*/ 2168 h 2998"/>
                <a:gd name="T50" fmla="*/ 1142 w 2896"/>
                <a:gd name="T51" fmla="*/ 2258 h 2998"/>
                <a:gd name="T52" fmla="*/ 1208 w 2896"/>
                <a:gd name="T53" fmla="*/ 2998 h 2998"/>
                <a:gd name="T54" fmla="*/ 1688 w 2896"/>
                <a:gd name="T55" fmla="*/ 2298 h 2998"/>
                <a:gd name="T56" fmla="*/ 1754 w 2896"/>
                <a:gd name="T57" fmla="*/ 2258 h 2998"/>
                <a:gd name="T58" fmla="*/ 1884 w 2896"/>
                <a:gd name="T59" fmla="*/ 2168 h 2998"/>
                <a:gd name="T60" fmla="*/ 2006 w 2896"/>
                <a:gd name="T61" fmla="*/ 2070 h 2998"/>
                <a:gd name="T62" fmla="*/ 2122 w 2896"/>
                <a:gd name="T63" fmla="*/ 1960 h 2998"/>
                <a:gd name="T64" fmla="*/ 2232 w 2896"/>
                <a:gd name="T65" fmla="*/ 1844 h 2998"/>
                <a:gd name="T66" fmla="*/ 2336 w 2896"/>
                <a:gd name="T67" fmla="*/ 1720 h 2998"/>
                <a:gd name="T68" fmla="*/ 2432 w 2896"/>
                <a:gd name="T69" fmla="*/ 1590 h 2998"/>
                <a:gd name="T70" fmla="*/ 2520 w 2896"/>
                <a:gd name="T71" fmla="*/ 1452 h 2998"/>
                <a:gd name="T72" fmla="*/ 2600 w 2896"/>
                <a:gd name="T73" fmla="*/ 1310 h 2998"/>
                <a:gd name="T74" fmla="*/ 2670 w 2896"/>
                <a:gd name="T75" fmla="*/ 1164 h 2998"/>
                <a:gd name="T76" fmla="*/ 2732 w 2896"/>
                <a:gd name="T77" fmla="*/ 1012 h 2998"/>
                <a:gd name="T78" fmla="*/ 2786 w 2896"/>
                <a:gd name="T79" fmla="*/ 858 h 2998"/>
                <a:gd name="T80" fmla="*/ 2828 w 2896"/>
                <a:gd name="T81" fmla="*/ 702 h 2998"/>
                <a:gd name="T82" fmla="*/ 2860 w 2896"/>
                <a:gd name="T83" fmla="*/ 542 h 2998"/>
                <a:gd name="T84" fmla="*/ 2884 w 2896"/>
                <a:gd name="T85" fmla="*/ 382 h 2998"/>
                <a:gd name="T86" fmla="*/ 2894 w 2896"/>
                <a:gd name="T87" fmla="*/ 222 h 2998"/>
                <a:gd name="T88" fmla="*/ 2896 w 2896"/>
                <a:gd name="T89" fmla="*/ 142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96" h="2998">
                  <a:moveTo>
                    <a:pt x="2896" y="142"/>
                  </a:moveTo>
                  <a:lnTo>
                    <a:pt x="2896" y="142"/>
                  </a:lnTo>
                  <a:lnTo>
                    <a:pt x="2896" y="142"/>
                  </a:lnTo>
                  <a:lnTo>
                    <a:pt x="2716" y="110"/>
                  </a:lnTo>
                  <a:lnTo>
                    <a:pt x="2536" y="80"/>
                  </a:lnTo>
                  <a:lnTo>
                    <a:pt x="2356" y="56"/>
                  </a:lnTo>
                  <a:lnTo>
                    <a:pt x="2174" y="36"/>
                  </a:lnTo>
                  <a:lnTo>
                    <a:pt x="1994" y="20"/>
                  </a:lnTo>
                  <a:lnTo>
                    <a:pt x="1812" y="8"/>
                  </a:lnTo>
                  <a:lnTo>
                    <a:pt x="1630" y="2"/>
                  </a:lnTo>
                  <a:lnTo>
                    <a:pt x="1448" y="0"/>
                  </a:lnTo>
                  <a:lnTo>
                    <a:pt x="1266" y="2"/>
                  </a:lnTo>
                  <a:lnTo>
                    <a:pt x="1084" y="8"/>
                  </a:lnTo>
                  <a:lnTo>
                    <a:pt x="902" y="20"/>
                  </a:lnTo>
                  <a:lnTo>
                    <a:pt x="722" y="36"/>
                  </a:lnTo>
                  <a:lnTo>
                    <a:pt x="540" y="56"/>
                  </a:lnTo>
                  <a:lnTo>
                    <a:pt x="360" y="80"/>
                  </a:lnTo>
                  <a:lnTo>
                    <a:pt x="180" y="110"/>
                  </a:lnTo>
                  <a:lnTo>
                    <a:pt x="0" y="142"/>
                  </a:lnTo>
                  <a:lnTo>
                    <a:pt x="0" y="142"/>
                  </a:lnTo>
                  <a:lnTo>
                    <a:pt x="0" y="142"/>
                  </a:lnTo>
                  <a:lnTo>
                    <a:pt x="2" y="222"/>
                  </a:lnTo>
                  <a:lnTo>
                    <a:pt x="6" y="302"/>
                  </a:lnTo>
                  <a:lnTo>
                    <a:pt x="12" y="382"/>
                  </a:lnTo>
                  <a:lnTo>
                    <a:pt x="22" y="462"/>
                  </a:lnTo>
                  <a:lnTo>
                    <a:pt x="36" y="542"/>
                  </a:lnTo>
                  <a:lnTo>
                    <a:pt x="50" y="622"/>
                  </a:lnTo>
                  <a:lnTo>
                    <a:pt x="68" y="702"/>
                  </a:lnTo>
                  <a:lnTo>
                    <a:pt x="88" y="780"/>
                  </a:lnTo>
                  <a:lnTo>
                    <a:pt x="110" y="858"/>
                  </a:lnTo>
                  <a:lnTo>
                    <a:pt x="136" y="936"/>
                  </a:lnTo>
                  <a:lnTo>
                    <a:pt x="164" y="1012"/>
                  </a:lnTo>
                  <a:lnTo>
                    <a:pt x="194" y="1088"/>
                  </a:lnTo>
                  <a:lnTo>
                    <a:pt x="226" y="1164"/>
                  </a:lnTo>
                  <a:lnTo>
                    <a:pt x="260" y="1238"/>
                  </a:lnTo>
                  <a:lnTo>
                    <a:pt x="296" y="1310"/>
                  </a:lnTo>
                  <a:lnTo>
                    <a:pt x="336" y="1382"/>
                  </a:lnTo>
                  <a:lnTo>
                    <a:pt x="376" y="1452"/>
                  </a:lnTo>
                  <a:lnTo>
                    <a:pt x="420" y="1522"/>
                  </a:lnTo>
                  <a:lnTo>
                    <a:pt x="464" y="1590"/>
                  </a:lnTo>
                  <a:lnTo>
                    <a:pt x="512" y="1656"/>
                  </a:lnTo>
                  <a:lnTo>
                    <a:pt x="560" y="1720"/>
                  </a:lnTo>
                  <a:lnTo>
                    <a:pt x="610" y="1784"/>
                  </a:lnTo>
                  <a:lnTo>
                    <a:pt x="664" y="1844"/>
                  </a:lnTo>
                  <a:lnTo>
                    <a:pt x="718" y="1904"/>
                  </a:lnTo>
                  <a:lnTo>
                    <a:pt x="774" y="1960"/>
                  </a:lnTo>
                  <a:lnTo>
                    <a:pt x="830" y="2016"/>
                  </a:lnTo>
                  <a:lnTo>
                    <a:pt x="890" y="2070"/>
                  </a:lnTo>
                  <a:lnTo>
                    <a:pt x="950" y="2120"/>
                  </a:lnTo>
                  <a:lnTo>
                    <a:pt x="1012" y="2168"/>
                  </a:lnTo>
                  <a:lnTo>
                    <a:pt x="1076" y="2214"/>
                  </a:lnTo>
                  <a:lnTo>
                    <a:pt x="1142" y="2258"/>
                  </a:lnTo>
                  <a:lnTo>
                    <a:pt x="1208" y="2298"/>
                  </a:lnTo>
                  <a:lnTo>
                    <a:pt x="1208" y="2998"/>
                  </a:lnTo>
                  <a:lnTo>
                    <a:pt x="1688" y="2998"/>
                  </a:lnTo>
                  <a:lnTo>
                    <a:pt x="1688" y="2298"/>
                  </a:lnTo>
                  <a:lnTo>
                    <a:pt x="1688" y="2298"/>
                  </a:lnTo>
                  <a:lnTo>
                    <a:pt x="1754" y="2258"/>
                  </a:lnTo>
                  <a:lnTo>
                    <a:pt x="1820" y="2214"/>
                  </a:lnTo>
                  <a:lnTo>
                    <a:pt x="1884" y="2168"/>
                  </a:lnTo>
                  <a:lnTo>
                    <a:pt x="1946" y="2120"/>
                  </a:lnTo>
                  <a:lnTo>
                    <a:pt x="2006" y="2070"/>
                  </a:lnTo>
                  <a:lnTo>
                    <a:pt x="2066" y="2016"/>
                  </a:lnTo>
                  <a:lnTo>
                    <a:pt x="2122" y="1960"/>
                  </a:lnTo>
                  <a:lnTo>
                    <a:pt x="2178" y="1904"/>
                  </a:lnTo>
                  <a:lnTo>
                    <a:pt x="2232" y="1844"/>
                  </a:lnTo>
                  <a:lnTo>
                    <a:pt x="2286" y="1784"/>
                  </a:lnTo>
                  <a:lnTo>
                    <a:pt x="2336" y="1720"/>
                  </a:lnTo>
                  <a:lnTo>
                    <a:pt x="2384" y="1656"/>
                  </a:lnTo>
                  <a:lnTo>
                    <a:pt x="2432" y="1590"/>
                  </a:lnTo>
                  <a:lnTo>
                    <a:pt x="2476" y="1522"/>
                  </a:lnTo>
                  <a:lnTo>
                    <a:pt x="2520" y="1452"/>
                  </a:lnTo>
                  <a:lnTo>
                    <a:pt x="2560" y="1382"/>
                  </a:lnTo>
                  <a:lnTo>
                    <a:pt x="2600" y="1310"/>
                  </a:lnTo>
                  <a:lnTo>
                    <a:pt x="2636" y="1238"/>
                  </a:lnTo>
                  <a:lnTo>
                    <a:pt x="2670" y="1164"/>
                  </a:lnTo>
                  <a:lnTo>
                    <a:pt x="2702" y="1088"/>
                  </a:lnTo>
                  <a:lnTo>
                    <a:pt x="2732" y="1012"/>
                  </a:lnTo>
                  <a:lnTo>
                    <a:pt x="2760" y="936"/>
                  </a:lnTo>
                  <a:lnTo>
                    <a:pt x="2786" y="858"/>
                  </a:lnTo>
                  <a:lnTo>
                    <a:pt x="2808" y="780"/>
                  </a:lnTo>
                  <a:lnTo>
                    <a:pt x="2828" y="702"/>
                  </a:lnTo>
                  <a:lnTo>
                    <a:pt x="2846" y="622"/>
                  </a:lnTo>
                  <a:lnTo>
                    <a:pt x="2860" y="542"/>
                  </a:lnTo>
                  <a:lnTo>
                    <a:pt x="2874" y="462"/>
                  </a:lnTo>
                  <a:lnTo>
                    <a:pt x="2884" y="382"/>
                  </a:lnTo>
                  <a:lnTo>
                    <a:pt x="2890" y="302"/>
                  </a:lnTo>
                  <a:lnTo>
                    <a:pt x="2894" y="222"/>
                  </a:lnTo>
                  <a:lnTo>
                    <a:pt x="2896" y="142"/>
                  </a:lnTo>
                  <a:lnTo>
                    <a:pt x="2896" y="1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2" name="Freeform 137">
              <a:extLst>
                <a:ext uri="{FF2B5EF4-FFF2-40B4-BE49-F238E27FC236}">
                  <a16:creationId xmlns:a16="http://schemas.microsoft.com/office/drawing/2014/main" id="{607502D9-085A-A3AD-BE8F-686F0EB4C190}"/>
                </a:ext>
              </a:extLst>
            </p:cNvPr>
            <p:cNvSpPr>
              <a:spLocks/>
            </p:cNvSpPr>
            <p:nvPr/>
          </p:nvSpPr>
          <p:spPr bwMode="auto">
            <a:xfrm>
              <a:off x="17097375" y="2178050"/>
              <a:ext cx="2374900" cy="2667000"/>
            </a:xfrm>
            <a:custGeom>
              <a:avLst/>
              <a:gdLst>
                <a:gd name="T0" fmla="*/ 0 w 1496"/>
                <a:gd name="T1" fmla="*/ 1680 h 1680"/>
                <a:gd name="T2" fmla="*/ 530 w 1496"/>
                <a:gd name="T3" fmla="*/ 1440 h 1680"/>
                <a:gd name="T4" fmla="*/ 552 w 1496"/>
                <a:gd name="T5" fmla="*/ 1440 h 1680"/>
                <a:gd name="T6" fmla="*/ 598 w 1496"/>
                <a:gd name="T7" fmla="*/ 1434 h 1680"/>
                <a:gd name="T8" fmla="*/ 644 w 1496"/>
                <a:gd name="T9" fmla="*/ 1422 h 1680"/>
                <a:gd name="T10" fmla="*/ 686 w 1496"/>
                <a:gd name="T11" fmla="*/ 1404 h 1680"/>
                <a:gd name="T12" fmla="*/ 726 w 1496"/>
                <a:gd name="T13" fmla="*/ 1382 h 1680"/>
                <a:gd name="T14" fmla="*/ 762 w 1496"/>
                <a:gd name="T15" fmla="*/ 1354 h 1680"/>
                <a:gd name="T16" fmla="*/ 796 w 1496"/>
                <a:gd name="T17" fmla="*/ 1322 h 1680"/>
                <a:gd name="T18" fmla="*/ 824 w 1496"/>
                <a:gd name="T19" fmla="*/ 1286 h 1680"/>
                <a:gd name="T20" fmla="*/ 838 w 1496"/>
                <a:gd name="T21" fmla="*/ 1266 h 1680"/>
                <a:gd name="T22" fmla="*/ 880 w 1496"/>
                <a:gd name="T23" fmla="*/ 1192 h 1680"/>
                <a:gd name="T24" fmla="*/ 942 w 1496"/>
                <a:gd name="T25" fmla="*/ 1078 h 1680"/>
                <a:gd name="T26" fmla="*/ 998 w 1496"/>
                <a:gd name="T27" fmla="*/ 962 h 1680"/>
                <a:gd name="T28" fmla="*/ 1048 w 1496"/>
                <a:gd name="T29" fmla="*/ 844 h 1680"/>
                <a:gd name="T30" fmla="*/ 1094 w 1496"/>
                <a:gd name="T31" fmla="*/ 726 h 1680"/>
                <a:gd name="T32" fmla="*/ 1134 w 1496"/>
                <a:gd name="T33" fmla="*/ 606 h 1680"/>
                <a:gd name="T34" fmla="*/ 1168 w 1496"/>
                <a:gd name="T35" fmla="*/ 484 h 1680"/>
                <a:gd name="T36" fmla="*/ 1198 w 1496"/>
                <a:gd name="T37" fmla="*/ 364 h 1680"/>
                <a:gd name="T38" fmla="*/ 1222 w 1496"/>
                <a:gd name="T39" fmla="*/ 240 h 1680"/>
                <a:gd name="T40" fmla="*/ 716 w 1496"/>
                <a:gd name="T41" fmla="*/ 0 h 1680"/>
                <a:gd name="T42" fmla="*/ 1480 w 1496"/>
                <a:gd name="T43" fmla="*/ 136 h 1680"/>
                <a:gd name="T44" fmla="*/ 1470 w 1496"/>
                <a:gd name="T45" fmla="*/ 212 h 1680"/>
                <a:gd name="T46" fmla="*/ 1444 w 1496"/>
                <a:gd name="T47" fmla="*/ 362 h 1680"/>
                <a:gd name="T48" fmla="*/ 1410 w 1496"/>
                <a:gd name="T49" fmla="*/ 512 h 1680"/>
                <a:gd name="T50" fmla="*/ 1368 w 1496"/>
                <a:gd name="T51" fmla="*/ 662 h 1680"/>
                <a:gd name="T52" fmla="*/ 1318 w 1496"/>
                <a:gd name="T53" fmla="*/ 808 h 1680"/>
                <a:gd name="T54" fmla="*/ 1262 w 1496"/>
                <a:gd name="T55" fmla="*/ 954 h 1680"/>
                <a:gd name="T56" fmla="*/ 1200 w 1496"/>
                <a:gd name="T57" fmla="*/ 1098 h 1680"/>
                <a:gd name="T58" fmla="*/ 1128 w 1496"/>
                <a:gd name="T59" fmla="*/ 1238 h 1680"/>
                <a:gd name="T60" fmla="*/ 1090 w 1496"/>
                <a:gd name="T61" fmla="*/ 1310 h 1680"/>
                <a:gd name="T62" fmla="*/ 1044 w 1496"/>
                <a:gd name="T63" fmla="*/ 1390 h 1680"/>
                <a:gd name="T64" fmla="*/ 1000 w 1496"/>
                <a:gd name="T65" fmla="*/ 1454 h 1680"/>
                <a:gd name="T66" fmla="*/ 948 w 1496"/>
                <a:gd name="T67" fmla="*/ 1510 h 1680"/>
                <a:gd name="T68" fmla="*/ 890 w 1496"/>
                <a:gd name="T69" fmla="*/ 1560 h 1680"/>
                <a:gd name="T70" fmla="*/ 826 w 1496"/>
                <a:gd name="T71" fmla="*/ 1602 h 1680"/>
                <a:gd name="T72" fmla="*/ 756 w 1496"/>
                <a:gd name="T73" fmla="*/ 1636 h 1680"/>
                <a:gd name="T74" fmla="*/ 684 w 1496"/>
                <a:gd name="T75" fmla="*/ 1660 h 1680"/>
                <a:gd name="T76" fmla="*/ 608 w 1496"/>
                <a:gd name="T77" fmla="*/ 1676 h 1680"/>
                <a:gd name="T78" fmla="*/ 530 w 1496"/>
                <a:gd name="T79"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6" h="1680">
                  <a:moveTo>
                    <a:pt x="530" y="1680"/>
                  </a:moveTo>
                  <a:lnTo>
                    <a:pt x="0" y="1680"/>
                  </a:lnTo>
                  <a:lnTo>
                    <a:pt x="0" y="1440"/>
                  </a:lnTo>
                  <a:lnTo>
                    <a:pt x="530" y="1440"/>
                  </a:lnTo>
                  <a:lnTo>
                    <a:pt x="530" y="1440"/>
                  </a:lnTo>
                  <a:lnTo>
                    <a:pt x="552" y="1440"/>
                  </a:lnTo>
                  <a:lnTo>
                    <a:pt x="576" y="1438"/>
                  </a:lnTo>
                  <a:lnTo>
                    <a:pt x="598" y="1434"/>
                  </a:lnTo>
                  <a:lnTo>
                    <a:pt x="622" y="1428"/>
                  </a:lnTo>
                  <a:lnTo>
                    <a:pt x="644" y="1422"/>
                  </a:lnTo>
                  <a:lnTo>
                    <a:pt x="666" y="1414"/>
                  </a:lnTo>
                  <a:lnTo>
                    <a:pt x="686" y="1404"/>
                  </a:lnTo>
                  <a:lnTo>
                    <a:pt x="706" y="1394"/>
                  </a:lnTo>
                  <a:lnTo>
                    <a:pt x="726" y="1382"/>
                  </a:lnTo>
                  <a:lnTo>
                    <a:pt x="744" y="1368"/>
                  </a:lnTo>
                  <a:lnTo>
                    <a:pt x="762" y="1354"/>
                  </a:lnTo>
                  <a:lnTo>
                    <a:pt x="780" y="1340"/>
                  </a:lnTo>
                  <a:lnTo>
                    <a:pt x="796" y="1322"/>
                  </a:lnTo>
                  <a:lnTo>
                    <a:pt x="810" y="1304"/>
                  </a:lnTo>
                  <a:lnTo>
                    <a:pt x="824" y="1286"/>
                  </a:lnTo>
                  <a:lnTo>
                    <a:pt x="838" y="1266"/>
                  </a:lnTo>
                  <a:lnTo>
                    <a:pt x="838" y="1266"/>
                  </a:lnTo>
                  <a:lnTo>
                    <a:pt x="880" y="1192"/>
                  </a:lnTo>
                  <a:lnTo>
                    <a:pt x="880" y="1192"/>
                  </a:lnTo>
                  <a:lnTo>
                    <a:pt x="912" y="1134"/>
                  </a:lnTo>
                  <a:lnTo>
                    <a:pt x="942" y="1078"/>
                  </a:lnTo>
                  <a:lnTo>
                    <a:pt x="970" y="1020"/>
                  </a:lnTo>
                  <a:lnTo>
                    <a:pt x="998" y="962"/>
                  </a:lnTo>
                  <a:lnTo>
                    <a:pt x="1024" y="902"/>
                  </a:lnTo>
                  <a:lnTo>
                    <a:pt x="1048" y="844"/>
                  </a:lnTo>
                  <a:lnTo>
                    <a:pt x="1072" y="784"/>
                  </a:lnTo>
                  <a:lnTo>
                    <a:pt x="1094" y="726"/>
                  </a:lnTo>
                  <a:lnTo>
                    <a:pt x="1114" y="666"/>
                  </a:lnTo>
                  <a:lnTo>
                    <a:pt x="1134" y="606"/>
                  </a:lnTo>
                  <a:lnTo>
                    <a:pt x="1152" y="546"/>
                  </a:lnTo>
                  <a:lnTo>
                    <a:pt x="1168" y="484"/>
                  </a:lnTo>
                  <a:lnTo>
                    <a:pt x="1184" y="424"/>
                  </a:lnTo>
                  <a:lnTo>
                    <a:pt x="1198" y="364"/>
                  </a:lnTo>
                  <a:lnTo>
                    <a:pt x="1210" y="302"/>
                  </a:lnTo>
                  <a:lnTo>
                    <a:pt x="1222" y="240"/>
                  </a:lnTo>
                  <a:lnTo>
                    <a:pt x="716" y="240"/>
                  </a:lnTo>
                  <a:lnTo>
                    <a:pt x="716" y="0"/>
                  </a:lnTo>
                  <a:lnTo>
                    <a:pt x="1496" y="0"/>
                  </a:lnTo>
                  <a:lnTo>
                    <a:pt x="1480" y="136"/>
                  </a:lnTo>
                  <a:lnTo>
                    <a:pt x="1480" y="136"/>
                  </a:lnTo>
                  <a:lnTo>
                    <a:pt x="1470" y="212"/>
                  </a:lnTo>
                  <a:lnTo>
                    <a:pt x="1458" y="288"/>
                  </a:lnTo>
                  <a:lnTo>
                    <a:pt x="1444" y="362"/>
                  </a:lnTo>
                  <a:lnTo>
                    <a:pt x="1428" y="438"/>
                  </a:lnTo>
                  <a:lnTo>
                    <a:pt x="1410" y="512"/>
                  </a:lnTo>
                  <a:lnTo>
                    <a:pt x="1390" y="588"/>
                  </a:lnTo>
                  <a:lnTo>
                    <a:pt x="1368" y="662"/>
                  </a:lnTo>
                  <a:lnTo>
                    <a:pt x="1344" y="734"/>
                  </a:lnTo>
                  <a:lnTo>
                    <a:pt x="1318" y="808"/>
                  </a:lnTo>
                  <a:lnTo>
                    <a:pt x="1292" y="882"/>
                  </a:lnTo>
                  <a:lnTo>
                    <a:pt x="1262" y="954"/>
                  </a:lnTo>
                  <a:lnTo>
                    <a:pt x="1232" y="1026"/>
                  </a:lnTo>
                  <a:lnTo>
                    <a:pt x="1200" y="1098"/>
                  </a:lnTo>
                  <a:lnTo>
                    <a:pt x="1164" y="1168"/>
                  </a:lnTo>
                  <a:lnTo>
                    <a:pt x="1128" y="1238"/>
                  </a:lnTo>
                  <a:lnTo>
                    <a:pt x="1090" y="1310"/>
                  </a:lnTo>
                  <a:lnTo>
                    <a:pt x="1090" y="1310"/>
                  </a:lnTo>
                  <a:lnTo>
                    <a:pt x="1044" y="1390"/>
                  </a:lnTo>
                  <a:lnTo>
                    <a:pt x="1044" y="1390"/>
                  </a:lnTo>
                  <a:lnTo>
                    <a:pt x="1022" y="1422"/>
                  </a:lnTo>
                  <a:lnTo>
                    <a:pt x="1000" y="1454"/>
                  </a:lnTo>
                  <a:lnTo>
                    <a:pt x="974" y="1484"/>
                  </a:lnTo>
                  <a:lnTo>
                    <a:pt x="948" y="1510"/>
                  </a:lnTo>
                  <a:lnTo>
                    <a:pt x="920" y="1536"/>
                  </a:lnTo>
                  <a:lnTo>
                    <a:pt x="890" y="1560"/>
                  </a:lnTo>
                  <a:lnTo>
                    <a:pt x="858" y="1582"/>
                  </a:lnTo>
                  <a:lnTo>
                    <a:pt x="826" y="1602"/>
                  </a:lnTo>
                  <a:lnTo>
                    <a:pt x="792" y="1620"/>
                  </a:lnTo>
                  <a:lnTo>
                    <a:pt x="756" y="1636"/>
                  </a:lnTo>
                  <a:lnTo>
                    <a:pt x="720" y="1650"/>
                  </a:lnTo>
                  <a:lnTo>
                    <a:pt x="684" y="1660"/>
                  </a:lnTo>
                  <a:lnTo>
                    <a:pt x="646" y="1670"/>
                  </a:lnTo>
                  <a:lnTo>
                    <a:pt x="608" y="1676"/>
                  </a:lnTo>
                  <a:lnTo>
                    <a:pt x="568" y="1680"/>
                  </a:lnTo>
                  <a:lnTo>
                    <a:pt x="530" y="1680"/>
                  </a:lnTo>
                  <a:lnTo>
                    <a:pt x="530" y="168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3" name="Freeform 138">
              <a:extLst>
                <a:ext uri="{FF2B5EF4-FFF2-40B4-BE49-F238E27FC236}">
                  <a16:creationId xmlns:a16="http://schemas.microsoft.com/office/drawing/2014/main" id="{C7672938-39BF-58FE-F9E5-91C615452636}"/>
                </a:ext>
              </a:extLst>
            </p:cNvPr>
            <p:cNvSpPr>
              <a:spLocks/>
            </p:cNvSpPr>
            <p:nvPr/>
          </p:nvSpPr>
          <p:spPr bwMode="auto">
            <a:xfrm>
              <a:off x="16230600" y="1597025"/>
              <a:ext cx="2298700" cy="4759325"/>
            </a:xfrm>
            <a:custGeom>
              <a:avLst/>
              <a:gdLst>
                <a:gd name="T0" fmla="*/ 1448 w 1448"/>
                <a:gd name="T1" fmla="*/ 142 h 2998"/>
                <a:gd name="T2" fmla="*/ 1448 w 1448"/>
                <a:gd name="T3" fmla="*/ 142 h 2998"/>
                <a:gd name="T4" fmla="*/ 1268 w 1448"/>
                <a:gd name="T5" fmla="*/ 110 h 2998"/>
                <a:gd name="T6" fmla="*/ 1088 w 1448"/>
                <a:gd name="T7" fmla="*/ 80 h 2998"/>
                <a:gd name="T8" fmla="*/ 908 w 1448"/>
                <a:gd name="T9" fmla="*/ 56 h 2998"/>
                <a:gd name="T10" fmla="*/ 726 w 1448"/>
                <a:gd name="T11" fmla="*/ 36 h 2998"/>
                <a:gd name="T12" fmla="*/ 546 w 1448"/>
                <a:gd name="T13" fmla="*/ 20 h 2998"/>
                <a:gd name="T14" fmla="*/ 364 w 1448"/>
                <a:gd name="T15" fmla="*/ 8 h 2998"/>
                <a:gd name="T16" fmla="*/ 182 w 1448"/>
                <a:gd name="T17" fmla="*/ 2 h 2998"/>
                <a:gd name="T18" fmla="*/ 0 w 1448"/>
                <a:gd name="T19" fmla="*/ 0 h 2998"/>
                <a:gd name="T20" fmla="*/ 0 w 1448"/>
                <a:gd name="T21" fmla="*/ 2998 h 2998"/>
                <a:gd name="T22" fmla="*/ 240 w 1448"/>
                <a:gd name="T23" fmla="*/ 2998 h 2998"/>
                <a:gd name="T24" fmla="*/ 240 w 1448"/>
                <a:gd name="T25" fmla="*/ 2298 h 2998"/>
                <a:gd name="T26" fmla="*/ 240 w 1448"/>
                <a:gd name="T27" fmla="*/ 2298 h 2998"/>
                <a:gd name="T28" fmla="*/ 306 w 1448"/>
                <a:gd name="T29" fmla="*/ 2258 h 2998"/>
                <a:gd name="T30" fmla="*/ 372 w 1448"/>
                <a:gd name="T31" fmla="*/ 2214 h 2998"/>
                <a:gd name="T32" fmla="*/ 436 w 1448"/>
                <a:gd name="T33" fmla="*/ 2168 h 2998"/>
                <a:gd name="T34" fmla="*/ 498 w 1448"/>
                <a:gd name="T35" fmla="*/ 2120 h 2998"/>
                <a:gd name="T36" fmla="*/ 558 w 1448"/>
                <a:gd name="T37" fmla="*/ 2070 h 2998"/>
                <a:gd name="T38" fmla="*/ 618 w 1448"/>
                <a:gd name="T39" fmla="*/ 2016 h 2998"/>
                <a:gd name="T40" fmla="*/ 674 w 1448"/>
                <a:gd name="T41" fmla="*/ 1960 h 2998"/>
                <a:gd name="T42" fmla="*/ 730 w 1448"/>
                <a:gd name="T43" fmla="*/ 1904 h 2998"/>
                <a:gd name="T44" fmla="*/ 784 w 1448"/>
                <a:gd name="T45" fmla="*/ 1844 h 2998"/>
                <a:gd name="T46" fmla="*/ 838 w 1448"/>
                <a:gd name="T47" fmla="*/ 1784 h 2998"/>
                <a:gd name="T48" fmla="*/ 888 w 1448"/>
                <a:gd name="T49" fmla="*/ 1720 h 2998"/>
                <a:gd name="T50" fmla="*/ 936 w 1448"/>
                <a:gd name="T51" fmla="*/ 1656 h 2998"/>
                <a:gd name="T52" fmla="*/ 984 w 1448"/>
                <a:gd name="T53" fmla="*/ 1590 h 2998"/>
                <a:gd name="T54" fmla="*/ 1028 w 1448"/>
                <a:gd name="T55" fmla="*/ 1522 h 2998"/>
                <a:gd name="T56" fmla="*/ 1072 w 1448"/>
                <a:gd name="T57" fmla="*/ 1452 h 2998"/>
                <a:gd name="T58" fmla="*/ 1112 w 1448"/>
                <a:gd name="T59" fmla="*/ 1382 h 2998"/>
                <a:gd name="T60" fmla="*/ 1152 w 1448"/>
                <a:gd name="T61" fmla="*/ 1310 h 2998"/>
                <a:gd name="T62" fmla="*/ 1188 w 1448"/>
                <a:gd name="T63" fmla="*/ 1238 h 2998"/>
                <a:gd name="T64" fmla="*/ 1222 w 1448"/>
                <a:gd name="T65" fmla="*/ 1164 h 2998"/>
                <a:gd name="T66" fmla="*/ 1254 w 1448"/>
                <a:gd name="T67" fmla="*/ 1088 h 2998"/>
                <a:gd name="T68" fmla="*/ 1284 w 1448"/>
                <a:gd name="T69" fmla="*/ 1012 h 2998"/>
                <a:gd name="T70" fmla="*/ 1312 w 1448"/>
                <a:gd name="T71" fmla="*/ 936 h 2998"/>
                <a:gd name="T72" fmla="*/ 1338 w 1448"/>
                <a:gd name="T73" fmla="*/ 858 h 2998"/>
                <a:gd name="T74" fmla="*/ 1360 w 1448"/>
                <a:gd name="T75" fmla="*/ 780 h 2998"/>
                <a:gd name="T76" fmla="*/ 1380 w 1448"/>
                <a:gd name="T77" fmla="*/ 702 h 2998"/>
                <a:gd name="T78" fmla="*/ 1398 w 1448"/>
                <a:gd name="T79" fmla="*/ 622 h 2998"/>
                <a:gd name="T80" fmla="*/ 1412 w 1448"/>
                <a:gd name="T81" fmla="*/ 542 h 2998"/>
                <a:gd name="T82" fmla="*/ 1426 w 1448"/>
                <a:gd name="T83" fmla="*/ 462 h 2998"/>
                <a:gd name="T84" fmla="*/ 1436 w 1448"/>
                <a:gd name="T85" fmla="*/ 382 h 2998"/>
                <a:gd name="T86" fmla="*/ 1442 w 1448"/>
                <a:gd name="T87" fmla="*/ 302 h 2998"/>
                <a:gd name="T88" fmla="*/ 1446 w 1448"/>
                <a:gd name="T89" fmla="*/ 222 h 2998"/>
                <a:gd name="T90" fmla="*/ 1448 w 1448"/>
                <a:gd name="T91" fmla="*/ 142 h 2998"/>
                <a:gd name="T92" fmla="*/ 1448 w 1448"/>
                <a:gd name="T93" fmla="*/ 142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48" h="2998">
                  <a:moveTo>
                    <a:pt x="1448" y="142"/>
                  </a:moveTo>
                  <a:lnTo>
                    <a:pt x="1448" y="142"/>
                  </a:lnTo>
                  <a:lnTo>
                    <a:pt x="1268" y="110"/>
                  </a:lnTo>
                  <a:lnTo>
                    <a:pt x="1088" y="80"/>
                  </a:lnTo>
                  <a:lnTo>
                    <a:pt x="908" y="56"/>
                  </a:lnTo>
                  <a:lnTo>
                    <a:pt x="726" y="36"/>
                  </a:lnTo>
                  <a:lnTo>
                    <a:pt x="546" y="20"/>
                  </a:lnTo>
                  <a:lnTo>
                    <a:pt x="364" y="8"/>
                  </a:lnTo>
                  <a:lnTo>
                    <a:pt x="182" y="2"/>
                  </a:lnTo>
                  <a:lnTo>
                    <a:pt x="0" y="0"/>
                  </a:lnTo>
                  <a:lnTo>
                    <a:pt x="0" y="2998"/>
                  </a:lnTo>
                  <a:lnTo>
                    <a:pt x="240" y="2998"/>
                  </a:lnTo>
                  <a:lnTo>
                    <a:pt x="240" y="2298"/>
                  </a:lnTo>
                  <a:lnTo>
                    <a:pt x="240" y="2298"/>
                  </a:lnTo>
                  <a:lnTo>
                    <a:pt x="306" y="2258"/>
                  </a:lnTo>
                  <a:lnTo>
                    <a:pt x="372" y="2214"/>
                  </a:lnTo>
                  <a:lnTo>
                    <a:pt x="436" y="2168"/>
                  </a:lnTo>
                  <a:lnTo>
                    <a:pt x="498" y="2120"/>
                  </a:lnTo>
                  <a:lnTo>
                    <a:pt x="558" y="2070"/>
                  </a:lnTo>
                  <a:lnTo>
                    <a:pt x="618" y="2016"/>
                  </a:lnTo>
                  <a:lnTo>
                    <a:pt x="674" y="1960"/>
                  </a:lnTo>
                  <a:lnTo>
                    <a:pt x="730" y="1904"/>
                  </a:lnTo>
                  <a:lnTo>
                    <a:pt x="784" y="1844"/>
                  </a:lnTo>
                  <a:lnTo>
                    <a:pt x="838" y="1784"/>
                  </a:lnTo>
                  <a:lnTo>
                    <a:pt x="888" y="1720"/>
                  </a:lnTo>
                  <a:lnTo>
                    <a:pt x="936" y="1656"/>
                  </a:lnTo>
                  <a:lnTo>
                    <a:pt x="984" y="1590"/>
                  </a:lnTo>
                  <a:lnTo>
                    <a:pt x="1028" y="1522"/>
                  </a:lnTo>
                  <a:lnTo>
                    <a:pt x="1072" y="1452"/>
                  </a:lnTo>
                  <a:lnTo>
                    <a:pt x="1112" y="1382"/>
                  </a:lnTo>
                  <a:lnTo>
                    <a:pt x="1152" y="1310"/>
                  </a:lnTo>
                  <a:lnTo>
                    <a:pt x="1188" y="1238"/>
                  </a:lnTo>
                  <a:lnTo>
                    <a:pt x="1222" y="1164"/>
                  </a:lnTo>
                  <a:lnTo>
                    <a:pt x="1254" y="1088"/>
                  </a:lnTo>
                  <a:lnTo>
                    <a:pt x="1284" y="1012"/>
                  </a:lnTo>
                  <a:lnTo>
                    <a:pt x="1312" y="936"/>
                  </a:lnTo>
                  <a:lnTo>
                    <a:pt x="1338" y="858"/>
                  </a:lnTo>
                  <a:lnTo>
                    <a:pt x="1360" y="780"/>
                  </a:lnTo>
                  <a:lnTo>
                    <a:pt x="1380" y="702"/>
                  </a:lnTo>
                  <a:lnTo>
                    <a:pt x="1398" y="622"/>
                  </a:lnTo>
                  <a:lnTo>
                    <a:pt x="1412" y="542"/>
                  </a:lnTo>
                  <a:lnTo>
                    <a:pt x="1426" y="462"/>
                  </a:lnTo>
                  <a:lnTo>
                    <a:pt x="1436" y="382"/>
                  </a:lnTo>
                  <a:lnTo>
                    <a:pt x="1442" y="302"/>
                  </a:lnTo>
                  <a:lnTo>
                    <a:pt x="1446" y="222"/>
                  </a:lnTo>
                  <a:lnTo>
                    <a:pt x="1448" y="142"/>
                  </a:lnTo>
                  <a:lnTo>
                    <a:pt x="1448" y="1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4" name="Rectangle 139">
              <a:extLst>
                <a:ext uri="{FF2B5EF4-FFF2-40B4-BE49-F238E27FC236}">
                  <a16:creationId xmlns:a16="http://schemas.microsoft.com/office/drawing/2014/main" id="{DE758FC9-6999-8A0E-EBFF-870CE82A902A}"/>
                </a:ext>
              </a:extLst>
            </p:cNvPr>
            <p:cNvSpPr>
              <a:spLocks noChangeArrowheads="1"/>
            </p:cNvSpPr>
            <p:nvPr/>
          </p:nvSpPr>
          <p:spPr bwMode="auto">
            <a:xfrm>
              <a:off x="15024100" y="6194425"/>
              <a:ext cx="2413000" cy="1778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5" name="Rectangle 140">
              <a:extLst>
                <a:ext uri="{FF2B5EF4-FFF2-40B4-BE49-F238E27FC236}">
                  <a16:creationId xmlns:a16="http://schemas.microsoft.com/office/drawing/2014/main" id="{7417EC9D-3097-AEE9-561D-36C5F64513A5}"/>
                </a:ext>
              </a:extLst>
            </p:cNvPr>
            <p:cNvSpPr>
              <a:spLocks noChangeArrowheads="1"/>
            </p:cNvSpPr>
            <p:nvPr/>
          </p:nvSpPr>
          <p:spPr bwMode="auto">
            <a:xfrm>
              <a:off x="16230600" y="6194425"/>
              <a:ext cx="1206500" cy="1778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6" name="Rectangle 141">
              <a:extLst>
                <a:ext uri="{FF2B5EF4-FFF2-40B4-BE49-F238E27FC236}">
                  <a16:creationId xmlns:a16="http://schemas.microsoft.com/office/drawing/2014/main" id="{D9538BE7-FA1A-3A55-F9E1-BAF3F090F426}"/>
                </a:ext>
              </a:extLst>
            </p:cNvPr>
            <p:cNvSpPr>
              <a:spLocks noChangeArrowheads="1"/>
            </p:cNvSpPr>
            <p:nvPr/>
          </p:nvSpPr>
          <p:spPr bwMode="auto">
            <a:xfrm>
              <a:off x="15532100" y="6765925"/>
              <a:ext cx="1397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7" name="Rectangle 142">
              <a:extLst>
                <a:ext uri="{FF2B5EF4-FFF2-40B4-BE49-F238E27FC236}">
                  <a16:creationId xmlns:a16="http://schemas.microsoft.com/office/drawing/2014/main" id="{3246F243-F8AA-532E-6014-3474A284372C}"/>
                </a:ext>
              </a:extLst>
            </p:cNvPr>
            <p:cNvSpPr>
              <a:spLocks noChangeArrowheads="1"/>
            </p:cNvSpPr>
            <p:nvPr/>
          </p:nvSpPr>
          <p:spPr bwMode="auto">
            <a:xfrm>
              <a:off x="14579600" y="7718425"/>
              <a:ext cx="3302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8" name="Rectangle 143">
              <a:extLst>
                <a:ext uri="{FF2B5EF4-FFF2-40B4-BE49-F238E27FC236}">
                  <a16:creationId xmlns:a16="http://schemas.microsoft.com/office/drawing/2014/main" id="{764991C7-D989-095C-7C6A-0BD9BBF82177}"/>
                </a:ext>
              </a:extLst>
            </p:cNvPr>
            <p:cNvSpPr>
              <a:spLocks noChangeArrowheads="1"/>
            </p:cNvSpPr>
            <p:nvPr/>
          </p:nvSpPr>
          <p:spPr bwMode="auto">
            <a:xfrm>
              <a:off x="16230600" y="7718425"/>
              <a:ext cx="1651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9" name="Rectangle 144">
              <a:extLst>
                <a:ext uri="{FF2B5EF4-FFF2-40B4-BE49-F238E27FC236}">
                  <a16:creationId xmlns:a16="http://schemas.microsoft.com/office/drawing/2014/main" id="{7C08ED9C-A1C3-52F5-D94F-AF768CED33E9}"/>
                </a:ext>
              </a:extLst>
            </p:cNvPr>
            <p:cNvSpPr>
              <a:spLocks noChangeArrowheads="1"/>
            </p:cNvSpPr>
            <p:nvPr/>
          </p:nvSpPr>
          <p:spPr bwMode="auto">
            <a:xfrm>
              <a:off x="16230600" y="6765925"/>
              <a:ext cx="6985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cxnSp>
        <p:nvCxnSpPr>
          <p:cNvPr id="40" name="Straight Connector 39">
            <a:extLst>
              <a:ext uri="{FF2B5EF4-FFF2-40B4-BE49-F238E27FC236}">
                <a16:creationId xmlns:a16="http://schemas.microsoft.com/office/drawing/2014/main" id="{ADE687BA-8B33-6E2F-85D0-4BFB71DA54C8}"/>
              </a:ext>
            </a:extLst>
          </p:cNvPr>
          <p:cNvCxnSpPr>
            <a:cxnSpLocks/>
          </p:cNvCxnSpPr>
          <p:nvPr/>
        </p:nvCxnSpPr>
        <p:spPr>
          <a:xfrm>
            <a:off x="2018584" y="1103290"/>
            <a:ext cx="0" cy="50976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itle 27">
            <a:extLst>
              <a:ext uri="{FF2B5EF4-FFF2-40B4-BE49-F238E27FC236}">
                <a16:creationId xmlns:a16="http://schemas.microsoft.com/office/drawing/2014/main" id="{F5FD71D4-1F2E-3A6C-F6DC-BBBBB2525F60}"/>
              </a:ext>
            </a:extLst>
          </p:cNvPr>
          <p:cNvSpPr>
            <a:spLocks noGrp="1"/>
          </p:cNvSpPr>
          <p:nvPr>
            <p:ph type="title"/>
          </p:nvPr>
        </p:nvSpPr>
        <p:spPr/>
        <p:txBody>
          <a:bodyPr anchor="t"/>
          <a:lstStyle/>
          <a:p>
            <a:r>
              <a:rPr lang="en-IN" sz="2400"/>
              <a:t>CASE STUDY 1: TPH Standalone Implementation for A Multinational Bank in America Region</a:t>
            </a:r>
          </a:p>
        </p:txBody>
      </p:sp>
      <p:sp>
        <p:nvSpPr>
          <p:cNvPr id="2" name="TextBox 1">
            <a:extLst>
              <a:ext uri="{FF2B5EF4-FFF2-40B4-BE49-F238E27FC236}">
                <a16:creationId xmlns:a16="http://schemas.microsoft.com/office/drawing/2014/main" id="{42FD7102-316B-05E6-B34D-929138BB3526}"/>
              </a:ext>
            </a:extLst>
          </p:cNvPr>
          <p:cNvSpPr txBox="1"/>
          <p:nvPr/>
        </p:nvSpPr>
        <p:spPr>
          <a:xfrm>
            <a:off x="4990591" y="5564515"/>
            <a:ext cx="221081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effectLst/>
                <a:uLnTx/>
                <a:uFillTx/>
                <a:ea typeface="+mn-ea"/>
                <a:cs typeface="+mn-cs"/>
              </a:rPr>
              <a:t>Project Highlights</a:t>
            </a:r>
          </a:p>
        </p:txBody>
      </p:sp>
      <p:sp>
        <p:nvSpPr>
          <p:cNvPr id="42" name="Rectangle 41">
            <a:extLst>
              <a:ext uri="{FF2B5EF4-FFF2-40B4-BE49-F238E27FC236}">
                <a16:creationId xmlns:a16="http://schemas.microsoft.com/office/drawing/2014/main" id="{0ECE2054-BA41-AE7C-FE42-485923D480F5}"/>
              </a:ext>
            </a:extLst>
          </p:cNvPr>
          <p:cNvSpPr/>
          <p:nvPr/>
        </p:nvSpPr>
        <p:spPr>
          <a:xfrm>
            <a:off x="404812"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solidFill>
                <a:effectLst/>
                <a:uLnTx/>
                <a:uFillTx/>
                <a:ea typeface="+mn-ea"/>
                <a:cs typeface="+mn-cs"/>
              </a:rPr>
              <a:t>LOB : Personal &amp; Commercial Banking</a:t>
            </a:r>
          </a:p>
        </p:txBody>
      </p:sp>
      <p:sp>
        <p:nvSpPr>
          <p:cNvPr id="43" name="Rectangle 42">
            <a:extLst>
              <a:ext uri="{FF2B5EF4-FFF2-40B4-BE49-F238E27FC236}">
                <a16:creationId xmlns:a16="http://schemas.microsoft.com/office/drawing/2014/main" id="{7AB4FA28-97E8-8766-F4A6-3F8E31A3DC39}"/>
              </a:ext>
            </a:extLst>
          </p:cNvPr>
          <p:cNvSpPr/>
          <p:nvPr/>
        </p:nvSpPr>
        <p:spPr>
          <a:xfrm>
            <a:off x="9378074"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ea typeface="+mn-ea"/>
                <a:cs typeface="+mn-cs"/>
              </a:rPr>
              <a:t>Onshore-Offshore Ratio: 15-85</a:t>
            </a:r>
          </a:p>
        </p:txBody>
      </p:sp>
      <p:sp>
        <p:nvSpPr>
          <p:cNvPr id="44" name="Rectangle 43">
            <a:extLst>
              <a:ext uri="{FF2B5EF4-FFF2-40B4-BE49-F238E27FC236}">
                <a16:creationId xmlns:a16="http://schemas.microsoft.com/office/drawing/2014/main" id="{1FD40185-BA14-4289-898E-C6A8D454A368}"/>
              </a:ext>
            </a:extLst>
          </p:cNvPr>
          <p:cNvSpPr/>
          <p:nvPr/>
        </p:nvSpPr>
        <p:spPr>
          <a:xfrm>
            <a:off x="3395899"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solidFill>
                <a:effectLst/>
                <a:uLnTx/>
                <a:uFillTx/>
                <a:ea typeface="+mn-ea"/>
                <a:cs typeface="+mn-cs"/>
              </a:rPr>
              <a:t>Team Size : UP TO 20</a:t>
            </a:r>
          </a:p>
        </p:txBody>
      </p:sp>
      <p:sp>
        <p:nvSpPr>
          <p:cNvPr id="45" name="Rectangle 44">
            <a:extLst>
              <a:ext uri="{FF2B5EF4-FFF2-40B4-BE49-F238E27FC236}">
                <a16:creationId xmlns:a16="http://schemas.microsoft.com/office/drawing/2014/main" id="{3F71BDAC-938B-D799-001D-FF361C2C7625}"/>
              </a:ext>
            </a:extLst>
          </p:cNvPr>
          <p:cNvSpPr/>
          <p:nvPr/>
        </p:nvSpPr>
        <p:spPr>
          <a:xfrm>
            <a:off x="6386986"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ea typeface="+mn-ea"/>
                <a:cs typeface="+mn-cs"/>
              </a:rPr>
              <a:t>Geography : America, Caribbean</a:t>
            </a:r>
          </a:p>
        </p:txBody>
      </p:sp>
      <p:sp>
        <p:nvSpPr>
          <p:cNvPr id="46" name="Oval 45">
            <a:extLst>
              <a:ext uri="{FF2B5EF4-FFF2-40B4-BE49-F238E27FC236}">
                <a16:creationId xmlns:a16="http://schemas.microsoft.com/office/drawing/2014/main" id="{9636419A-DDCB-055B-9AB8-298E801F7F07}"/>
              </a:ext>
            </a:extLst>
          </p:cNvPr>
          <p:cNvSpPr/>
          <p:nvPr/>
        </p:nvSpPr>
        <p:spPr>
          <a:xfrm>
            <a:off x="6548710"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sp>
        <p:nvSpPr>
          <p:cNvPr id="47" name="Freeform 337">
            <a:extLst>
              <a:ext uri="{FF2B5EF4-FFF2-40B4-BE49-F238E27FC236}">
                <a16:creationId xmlns:a16="http://schemas.microsoft.com/office/drawing/2014/main" id="{7F120688-C34D-AA10-B662-479ED4C1BB63}"/>
              </a:ext>
            </a:extLst>
          </p:cNvPr>
          <p:cNvSpPr>
            <a:spLocks noEditPoints="1"/>
          </p:cNvSpPr>
          <p:nvPr/>
        </p:nvSpPr>
        <p:spPr bwMode="auto">
          <a:xfrm>
            <a:off x="6632260" y="6005271"/>
            <a:ext cx="333677" cy="333677"/>
          </a:xfrm>
          <a:custGeom>
            <a:avLst/>
            <a:gdLst>
              <a:gd name="T0" fmla="*/ 133 w 137"/>
              <a:gd name="T1" fmla="*/ 51 h 136"/>
              <a:gd name="T2" fmla="*/ 40 w 137"/>
              <a:gd name="T3" fmla="*/ 8 h 136"/>
              <a:gd name="T4" fmla="*/ 8 w 137"/>
              <a:gd name="T5" fmla="*/ 41 h 136"/>
              <a:gd name="T6" fmla="*/ 40 w 137"/>
              <a:gd name="T7" fmla="*/ 130 h 136"/>
              <a:gd name="T8" fmla="*/ 68 w 137"/>
              <a:gd name="T9" fmla="*/ 136 h 136"/>
              <a:gd name="T10" fmla="*/ 97 w 137"/>
              <a:gd name="T11" fmla="*/ 130 h 136"/>
              <a:gd name="T12" fmla="*/ 133 w 137"/>
              <a:gd name="T13" fmla="*/ 52 h 136"/>
              <a:gd name="T14" fmla="*/ 35 w 137"/>
              <a:gd name="T15" fmla="*/ 56 h 136"/>
              <a:gd name="T16" fmla="*/ 33 w 137"/>
              <a:gd name="T17" fmla="*/ 36 h 136"/>
              <a:gd name="T18" fmla="*/ 19 w 137"/>
              <a:gd name="T19" fmla="*/ 28 h 136"/>
              <a:gd name="T20" fmla="*/ 23 w 137"/>
              <a:gd name="T21" fmla="*/ 41 h 136"/>
              <a:gd name="T22" fmla="*/ 26 w 137"/>
              <a:gd name="T23" fmla="*/ 50 h 136"/>
              <a:gd name="T24" fmla="*/ 22 w 137"/>
              <a:gd name="T25" fmla="*/ 48 h 136"/>
              <a:gd name="T26" fmla="*/ 22 w 137"/>
              <a:gd name="T27" fmla="*/ 58 h 136"/>
              <a:gd name="T28" fmla="*/ 31 w 137"/>
              <a:gd name="T29" fmla="*/ 56 h 136"/>
              <a:gd name="T30" fmla="*/ 30 w 137"/>
              <a:gd name="T31" fmla="*/ 70 h 136"/>
              <a:gd name="T32" fmla="*/ 20 w 137"/>
              <a:gd name="T33" fmla="*/ 78 h 136"/>
              <a:gd name="T34" fmla="*/ 19 w 137"/>
              <a:gd name="T35" fmla="*/ 84 h 136"/>
              <a:gd name="T36" fmla="*/ 43 w 137"/>
              <a:gd name="T37" fmla="*/ 97 h 136"/>
              <a:gd name="T38" fmla="*/ 31 w 137"/>
              <a:gd name="T39" fmla="*/ 114 h 136"/>
              <a:gd name="T40" fmla="*/ 20 w 137"/>
              <a:gd name="T41" fmla="*/ 110 h 136"/>
              <a:gd name="T42" fmla="*/ 21 w 137"/>
              <a:gd name="T43" fmla="*/ 95 h 136"/>
              <a:gd name="T44" fmla="*/ 9 w 137"/>
              <a:gd name="T45" fmla="*/ 86 h 136"/>
              <a:gd name="T46" fmla="*/ 7 w 137"/>
              <a:gd name="T47" fmla="*/ 85 h 136"/>
              <a:gd name="T48" fmla="*/ 11 w 137"/>
              <a:gd name="T49" fmla="*/ 42 h 136"/>
              <a:gd name="T50" fmla="*/ 16 w 137"/>
              <a:gd name="T51" fmla="*/ 33 h 136"/>
              <a:gd name="T52" fmla="*/ 19 w 137"/>
              <a:gd name="T53" fmla="*/ 28 h 136"/>
              <a:gd name="T54" fmla="*/ 51 w 137"/>
              <a:gd name="T55" fmla="*/ 8 h 136"/>
              <a:gd name="T56" fmla="*/ 54 w 137"/>
              <a:gd name="T57" fmla="*/ 25 h 136"/>
              <a:gd name="T58" fmla="*/ 48 w 137"/>
              <a:gd name="T59" fmla="*/ 44 h 136"/>
              <a:gd name="T60" fmla="*/ 44 w 137"/>
              <a:gd name="T61" fmla="*/ 56 h 136"/>
              <a:gd name="T62" fmla="*/ 78 w 137"/>
              <a:gd name="T63" fmla="*/ 102 h 136"/>
              <a:gd name="T64" fmla="*/ 64 w 137"/>
              <a:gd name="T65" fmla="*/ 108 h 136"/>
              <a:gd name="T66" fmla="*/ 60 w 137"/>
              <a:gd name="T67" fmla="*/ 93 h 136"/>
              <a:gd name="T68" fmla="*/ 49 w 137"/>
              <a:gd name="T69" fmla="*/ 82 h 136"/>
              <a:gd name="T70" fmla="*/ 57 w 137"/>
              <a:gd name="T71" fmla="*/ 72 h 136"/>
              <a:gd name="T72" fmla="*/ 70 w 137"/>
              <a:gd name="T73" fmla="*/ 78 h 136"/>
              <a:gd name="T74" fmla="*/ 77 w 137"/>
              <a:gd name="T75" fmla="*/ 80 h 136"/>
              <a:gd name="T76" fmla="*/ 84 w 137"/>
              <a:gd name="T77" fmla="*/ 91 h 136"/>
              <a:gd name="T78" fmla="*/ 108 w 137"/>
              <a:gd name="T79" fmla="*/ 115 h 136"/>
              <a:gd name="T80" fmla="*/ 120 w 137"/>
              <a:gd name="T81" fmla="*/ 97 h 136"/>
              <a:gd name="T82" fmla="*/ 111 w 137"/>
              <a:gd name="T83" fmla="*/ 116 h 136"/>
              <a:gd name="T84" fmla="*/ 122 w 137"/>
              <a:gd name="T85" fmla="*/ 71 h 136"/>
              <a:gd name="T86" fmla="*/ 111 w 137"/>
              <a:gd name="T87" fmla="*/ 84 h 136"/>
              <a:gd name="T88" fmla="*/ 106 w 137"/>
              <a:gd name="T89" fmla="*/ 88 h 136"/>
              <a:gd name="T90" fmla="*/ 101 w 137"/>
              <a:gd name="T91" fmla="*/ 83 h 136"/>
              <a:gd name="T92" fmla="*/ 92 w 137"/>
              <a:gd name="T93" fmla="*/ 85 h 136"/>
              <a:gd name="T94" fmla="*/ 84 w 137"/>
              <a:gd name="T95" fmla="*/ 79 h 136"/>
              <a:gd name="T96" fmla="*/ 54 w 137"/>
              <a:gd name="T97" fmla="*/ 62 h 136"/>
              <a:gd name="T98" fmla="*/ 60 w 137"/>
              <a:gd name="T99" fmla="*/ 58 h 136"/>
              <a:gd name="T100" fmla="*/ 66 w 137"/>
              <a:gd name="T101" fmla="*/ 50 h 136"/>
              <a:gd name="T102" fmla="*/ 78 w 137"/>
              <a:gd name="T103" fmla="*/ 47 h 136"/>
              <a:gd name="T104" fmla="*/ 84 w 137"/>
              <a:gd name="T105" fmla="*/ 45 h 136"/>
              <a:gd name="T106" fmla="*/ 93 w 137"/>
              <a:gd name="T107" fmla="*/ 30 h 136"/>
              <a:gd name="T108" fmla="*/ 92 w 137"/>
              <a:gd name="T109" fmla="*/ 41 h 136"/>
              <a:gd name="T110" fmla="*/ 98 w 137"/>
              <a:gd name="T111" fmla="*/ 35 h 136"/>
              <a:gd name="T112" fmla="*/ 111 w 137"/>
              <a:gd name="T113" fmla="*/ 32 h 136"/>
              <a:gd name="T114" fmla="*/ 115 w 137"/>
              <a:gd name="T115" fmla="*/ 35 h 136"/>
              <a:gd name="T116" fmla="*/ 122 w 137"/>
              <a:gd name="T117" fmla="*/ 35 h 136"/>
              <a:gd name="T118" fmla="*/ 130 w 137"/>
              <a:gd name="T119" fmla="*/ 52 h 136"/>
              <a:gd name="T120" fmla="*/ 128 w 137"/>
              <a:gd name="T121"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7" h="136">
                <a:moveTo>
                  <a:pt x="133" y="52"/>
                </a:moveTo>
                <a:cubicBezTo>
                  <a:pt x="133" y="51"/>
                  <a:pt x="133" y="51"/>
                  <a:pt x="133" y="51"/>
                </a:cubicBezTo>
                <a:cubicBezTo>
                  <a:pt x="128" y="32"/>
                  <a:pt x="115" y="16"/>
                  <a:pt x="97" y="8"/>
                </a:cubicBezTo>
                <a:cubicBezTo>
                  <a:pt x="79" y="0"/>
                  <a:pt x="57" y="0"/>
                  <a:pt x="40" y="8"/>
                </a:cubicBezTo>
                <a:cubicBezTo>
                  <a:pt x="26" y="15"/>
                  <a:pt x="14" y="27"/>
                  <a:pt x="8" y="41"/>
                </a:cubicBezTo>
                <a:cubicBezTo>
                  <a:pt x="8" y="41"/>
                  <a:pt x="8" y="41"/>
                  <a:pt x="8" y="41"/>
                </a:cubicBezTo>
                <a:cubicBezTo>
                  <a:pt x="1" y="55"/>
                  <a:pt x="0" y="71"/>
                  <a:pt x="4" y="86"/>
                </a:cubicBezTo>
                <a:cubicBezTo>
                  <a:pt x="9" y="106"/>
                  <a:pt x="22" y="122"/>
                  <a:pt x="40" y="130"/>
                </a:cubicBezTo>
                <a:cubicBezTo>
                  <a:pt x="40" y="130"/>
                  <a:pt x="40" y="130"/>
                  <a:pt x="40" y="130"/>
                </a:cubicBezTo>
                <a:cubicBezTo>
                  <a:pt x="49" y="134"/>
                  <a:pt x="59" y="136"/>
                  <a:pt x="68" y="136"/>
                </a:cubicBezTo>
                <a:cubicBezTo>
                  <a:pt x="78" y="136"/>
                  <a:pt x="88" y="134"/>
                  <a:pt x="97" y="130"/>
                </a:cubicBezTo>
                <a:cubicBezTo>
                  <a:pt x="97" y="130"/>
                  <a:pt x="97" y="130"/>
                  <a:pt x="97" y="130"/>
                </a:cubicBezTo>
                <a:cubicBezTo>
                  <a:pt x="111" y="123"/>
                  <a:pt x="123" y="111"/>
                  <a:pt x="129" y="97"/>
                </a:cubicBezTo>
                <a:cubicBezTo>
                  <a:pt x="136" y="83"/>
                  <a:pt x="137" y="67"/>
                  <a:pt x="133" y="52"/>
                </a:cubicBezTo>
                <a:close/>
                <a:moveTo>
                  <a:pt x="44" y="56"/>
                </a:moveTo>
                <a:cubicBezTo>
                  <a:pt x="42" y="57"/>
                  <a:pt x="36" y="57"/>
                  <a:pt x="35" y="56"/>
                </a:cubicBezTo>
                <a:cubicBezTo>
                  <a:pt x="33" y="54"/>
                  <a:pt x="31" y="48"/>
                  <a:pt x="30" y="45"/>
                </a:cubicBezTo>
                <a:cubicBezTo>
                  <a:pt x="30" y="42"/>
                  <a:pt x="33" y="40"/>
                  <a:pt x="33" y="36"/>
                </a:cubicBezTo>
                <a:cubicBezTo>
                  <a:pt x="32" y="32"/>
                  <a:pt x="27" y="31"/>
                  <a:pt x="25" y="29"/>
                </a:cubicBezTo>
                <a:cubicBezTo>
                  <a:pt x="23" y="28"/>
                  <a:pt x="21" y="28"/>
                  <a:pt x="19" y="28"/>
                </a:cubicBezTo>
                <a:cubicBezTo>
                  <a:pt x="18" y="30"/>
                  <a:pt x="17" y="32"/>
                  <a:pt x="16" y="33"/>
                </a:cubicBezTo>
                <a:cubicBezTo>
                  <a:pt x="15" y="37"/>
                  <a:pt x="20" y="39"/>
                  <a:pt x="23" y="41"/>
                </a:cubicBezTo>
                <a:cubicBezTo>
                  <a:pt x="25" y="43"/>
                  <a:pt x="30" y="46"/>
                  <a:pt x="29" y="48"/>
                </a:cubicBezTo>
                <a:cubicBezTo>
                  <a:pt x="29" y="50"/>
                  <a:pt x="28" y="51"/>
                  <a:pt x="26" y="50"/>
                </a:cubicBezTo>
                <a:cubicBezTo>
                  <a:pt x="26" y="50"/>
                  <a:pt x="26" y="49"/>
                  <a:pt x="25" y="48"/>
                </a:cubicBezTo>
                <a:cubicBezTo>
                  <a:pt x="25" y="48"/>
                  <a:pt x="23" y="48"/>
                  <a:pt x="22" y="48"/>
                </a:cubicBezTo>
                <a:cubicBezTo>
                  <a:pt x="18" y="48"/>
                  <a:pt x="17" y="52"/>
                  <a:pt x="16" y="55"/>
                </a:cubicBezTo>
                <a:cubicBezTo>
                  <a:pt x="14" y="60"/>
                  <a:pt x="19" y="61"/>
                  <a:pt x="22" y="58"/>
                </a:cubicBezTo>
                <a:cubicBezTo>
                  <a:pt x="24" y="56"/>
                  <a:pt x="24" y="52"/>
                  <a:pt x="27" y="53"/>
                </a:cubicBezTo>
                <a:cubicBezTo>
                  <a:pt x="28" y="54"/>
                  <a:pt x="30" y="55"/>
                  <a:pt x="31" y="56"/>
                </a:cubicBezTo>
                <a:cubicBezTo>
                  <a:pt x="32" y="57"/>
                  <a:pt x="34" y="59"/>
                  <a:pt x="35" y="61"/>
                </a:cubicBezTo>
                <a:cubicBezTo>
                  <a:pt x="40" y="65"/>
                  <a:pt x="34" y="67"/>
                  <a:pt x="30" y="70"/>
                </a:cubicBezTo>
                <a:cubicBezTo>
                  <a:pt x="28" y="71"/>
                  <a:pt x="27" y="74"/>
                  <a:pt x="25" y="75"/>
                </a:cubicBezTo>
                <a:cubicBezTo>
                  <a:pt x="24" y="77"/>
                  <a:pt x="22" y="77"/>
                  <a:pt x="20" y="78"/>
                </a:cubicBezTo>
                <a:cubicBezTo>
                  <a:pt x="19" y="78"/>
                  <a:pt x="14" y="79"/>
                  <a:pt x="15" y="81"/>
                </a:cubicBezTo>
                <a:cubicBezTo>
                  <a:pt x="15" y="82"/>
                  <a:pt x="18" y="83"/>
                  <a:pt x="19" y="84"/>
                </a:cubicBezTo>
                <a:cubicBezTo>
                  <a:pt x="22" y="86"/>
                  <a:pt x="26" y="88"/>
                  <a:pt x="30" y="90"/>
                </a:cubicBezTo>
                <a:cubicBezTo>
                  <a:pt x="33" y="91"/>
                  <a:pt x="42" y="93"/>
                  <a:pt x="43" y="97"/>
                </a:cubicBezTo>
                <a:cubicBezTo>
                  <a:pt x="43" y="100"/>
                  <a:pt x="39" y="104"/>
                  <a:pt x="36" y="106"/>
                </a:cubicBezTo>
                <a:cubicBezTo>
                  <a:pt x="34" y="109"/>
                  <a:pt x="33" y="112"/>
                  <a:pt x="31" y="114"/>
                </a:cubicBezTo>
                <a:cubicBezTo>
                  <a:pt x="30" y="115"/>
                  <a:pt x="30" y="116"/>
                  <a:pt x="29" y="118"/>
                </a:cubicBezTo>
                <a:cubicBezTo>
                  <a:pt x="26" y="115"/>
                  <a:pt x="23" y="113"/>
                  <a:pt x="20" y="110"/>
                </a:cubicBezTo>
                <a:cubicBezTo>
                  <a:pt x="20" y="108"/>
                  <a:pt x="21" y="107"/>
                  <a:pt x="21" y="105"/>
                </a:cubicBezTo>
                <a:cubicBezTo>
                  <a:pt x="21" y="102"/>
                  <a:pt x="21" y="98"/>
                  <a:pt x="21" y="95"/>
                </a:cubicBezTo>
                <a:cubicBezTo>
                  <a:pt x="21" y="91"/>
                  <a:pt x="21" y="91"/>
                  <a:pt x="17" y="89"/>
                </a:cubicBezTo>
                <a:cubicBezTo>
                  <a:pt x="14" y="88"/>
                  <a:pt x="11" y="87"/>
                  <a:pt x="9" y="86"/>
                </a:cubicBezTo>
                <a:cubicBezTo>
                  <a:pt x="8" y="86"/>
                  <a:pt x="8" y="86"/>
                  <a:pt x="7" y="85"/>
                </a:cubicBezTo>
                <a:cubicBezTo>
                  <a:pt x="7" y="85"/>
                  <a:pt x="7" y="85"/>
                  <a:pt x="7" y="85"/>
                </a:cubicBezTo>
                <a:cubicBezTo>
                  <a:pt x="7" y="85"/>
                  <a:pt x="7" y="85"/>
                  <a:pt x="7" y="85"/>
                </a:cubicBezTo>
                <a:cubicBezTo>
                  <a:pt x="3" y="71"/>
                  <a:pt x="5" y="56"/>
                  <a:pt x="11" y="42"/>
                </a:cubicBezTo>
                <a:cubicBezTo>
                  <a:pt x="11" y="42"/>
                  <a:pt x="11" y="42"/>
                  <a:pt x="11" y="42"/>
                </a:cubicBezTo>
                <a:cubicBezTo>
                  <a:pt x="12" y="39"/>
                  <a:pt x="14" y="36"/>
                  <a:pt x="16" y="33"/>
                </a:cubicBezTo>
                <a:cubicBezTo>
                  <a:pt x="16" y="32"/>
                  <a:pt x="16" y="32"/>
                  <a:pt x="16" y="32"/>
                </a:cubicBezTo>
                <a:cubicBezTo>
                  <a:pt x="17" y="30"/>
                  <a:pt x="18" y="29"/>
                  <a:pt x="19" y="28"/>
                </a:cubicBezTo>
                <a:cubicBezTo>
                  <a:pt x="25" y="21"/>
                  <a:pt x="33" y="15"/>
                  <a:pt x="41" y="11"/>
                </a:cubicBezTo>
                <a:cubicBezTo>
                  <a:pt x="44" y="10"/>
                  <a:pt x="48" y="9"/>
                  <a:pt x="51" y="8"/>
                </a:cubicBezTo>
                <a:cubicBezTo>
                  <a:pt x="55" y="9"/>
                  <a:pt x="58" y="12"/>
                  <a:pt x="58" y="16"/>
                </a:cubicBezTo>
                <a:cubicBezTo>
                  <a:pt x="58" y="20"/>
                  <a:pt x="56" y="22"/>
                  <a:pt x="54" y="25"/>
                </a:cubicBezTo>
                <a:cubicBezTo>
                  <a:pt x="52" y="29"/>
                  <a:pt x="55" y="35"/>
                  <a:pt x="53" y="39"/>
                </a:cubicBezTo>
                <a:cubicBezTo>
                  <a:pt x="51" y="41"/>
                  <a:pt x="50" y="42"/>
                  <a:pt x="48" y="44"/>
                </a:cubicBezTo>
                <a:cubicBezTo>
                  <a:pt x="47" y="46"/>
                  <a:pt x="47" y="48"/>
                  <a:pt x="46" y="50"/>
                </a:cubicBezTo>
                <a:cubicBezTo>
                  <a:pt x="46" y="52"/>
                  <a:pt x="45" y="55"/>
                  <a:pt x="44" y="56"/>
                </a:cubicBezTo>
                <a:close/>
                <a:moveTo>
                  <a:pt x="84" y="91"/>
                </a:moveTo>
                <a:cubicBezTo>
                  <a:pt x="82" y="94"/>
                  <a:pt x="80" y="98"/>
                  <a:pt x="78" y="102"/>
                </a:cubicBezTo>
                <a:cubicBezTo>
                  <a:pt x="76" y="106"/>
                  <a:pt x="79" y="113"/>
                  <a:pt x="72" y="114"/>
                </a:cubicBezTo>
                <a:cubicBezTo>
                  <a:pt x="67" y="115"/>
                  <a:pt x="64" y="113"/>
                  <a:pt x="64" y="108"/>
                </a:cubicBezTo>
                <a:cubicBezTo>
                  <a:pt x="64" y="105"/>
                  <a:pt x="67" y="100"/>
                  <a:pt x="65" y="96"/>
                </a:cubicBezTo>
                <a:cubicBezTo>
                  <a:pt x="64" y="94"/>
                  <a:pt x="62" y="94"/>
                  <a:pt x="60" y="93"/>
                </a:cubicBezTo>
                <a:cubicBezTo>
                  <a:pt x="57" y="93"/>
                  <a:pt x="55" y="92"/>
                  <a:pt x="52" y="91"/>
                </a:cubicBezTo>
                <a:cubicBezTo>
                  <a:pt x="48" y="88"/>
                  <a:pt x="47" y="86"/>
                  <a:pt x="49" y="82"/>
                </a:cubicBezTo>
                <a:cubicBezTo>
                  <a:pt x="50" y="79"/>
                  <a:pt x="51" y="76"/>
                  <a:pt x="52" y="74"/>
                </a:cubicBezTo>
                <a:cubicBezTo>
                  <a:pt x="53" y="72"/>
                  <a:pt x="56" y="71"/>
                  <a:pt x="57" y="72"/>
                </a:cubicBezTo>
                <a:cubicBezTo>
                  <a:pt x="58" y="73"/>
                  <a:pt x="58" y="75"/>
                  <a:pt x="58" y="76"/>
                </a:cubicBezTo>
                <a:cubicBezTo>
                  <a:pt x="60" y="81"/>
                  <a:pt x="67" y="77"/>
                  <a:pt x="70" y="78"/>
                </a:cubicBezTo>
                <a:cubicBezTo>
                  <a:pt x="71" y="78"/>
                  <a:pt x="71" y="78"/>
                  <a:pt x="71" y="78"/>
                </a:cubicBezTo>
                <a:cubicBezTo>
                  <a:pt x="73" y="79"/>
                  <a:pt x="75" y="79"/>
                  <a:pt x="77" y="80"/>
                </a:cubicBezTo>
                <a:cubicBezTo>
                  <a:pt x="80" y="80"/>
                  <a:pt x="87" y="81"/>
                  <a:pt x="88" y="84"/>
                </a:cubicBezTo>
                <a:cubicBezTo>
                  <a:pt x="88" y="87"/>
                  <a:pt x="85" y="88"/>
                  <a:pt x="84" y="91"/>
                </a:cubicBezTo>
                <a:close/>
                <a:moveTo>
                  <a:pt x="111" y="116"/>
                </a:moveTo>
                <a:cubicBezTo>
                  <a:pt x="110" y="116"/>
                  <a:pt x="109" y="115"/>
                  <a:pt x="108" y="115"/>
                </a:cubicBezTo>
                <a:cubicBezTo>
                  <a:pt x="107" y="112"/>
                  <a:pt x="112" y="107"/>
                  <a:pt x="113" y="105"/>
                </a:cubicBezTo>
                <a:cubicBezTo>
                  <a:pt x="115" y="101"/>
                  <a:pt x="116" y="99"/>
                  <a:pt x="120" y="97"/>
                </a:cubicBezTo>
                <a:cubicBezTo>
                  <a:pt x="121" y="97"/>
                  <a:pt x="124" y="96"/>
                  <a:pt x="125" y="96"/>
                </a:cubicBezTo>
                <a:cubicBezTo>
                  <a:pt x="122" y="104"/>
                  <a:pt x="117" y="110"/>
                  <a:pt x="111" y="116"/>
                </a:cubicBezTo>
                <a:close/>
                <a:moveTo>
                  <a:pt x="128" y="63"/>
                </a:moveTo>
                <a:cubicBezTo>
                  <a:pt x="125" y="65"/>
                  <a:pt x="124" y="69"/>
                  <a:pt x="122" y="71"/>
                </a:cubicBezTo>
                <a:cubicBezTo>
                  <a:pt x="120" y="72"/>
                  <a:pt x="118" y="73"/>
                  <a:pt x="117" y="75"/>
                </a:cubicBezTo>
                <a:cubicBezTo>
                  <a:pt x="115" y="77"/>
                  <a:pt x="112" y="81"/>
                  <a:pt x="111" y="84"/>
                </a:cubicBezTo>
                <a:cubicBezTo>
                  <a:pt x="111" y="86"/>
                  <a:pt x="115" y="103"/>
                  <a:pt x="108" y="96"/>
                </a:cubicBezTo>
                <a:cubicBezTo>
                  <a:pt x="106" y="94"/>
                  <a:pt x="105" y="91"/>
                  <a:pt x="106" y="88"/>
                </a:cubicBezTo>
                <a:cubicBezTo>
                  <a:pt x="106" y="86"/>
                  <a:pt x="106" y="86"/>
                  <a:pt x="105" y="84"/>
                </a:cubicBezTo>
                <a:cubicBezTo>
                  <a:pt x="104" y="83"/>
                  <a:pt x="102" y="81"/>
                  <a:pt x="101" y="83"/>
                </a:cubicBezTo>
                <a:cubicBezTo>
                  <a:pt x="98" y="85"/>
                  <a:pt x="100" y="91"/>
                  <a:pt x="96" y="91"/>
                </a:cubicBezTo>
                <a:cubicBezTo>
                  <a:pt x="91" y="91"/>
                  <a:pt x="93" y="87"/>
                  <a:pt x="92" y="85"/>
                </a:cubicBezTo>
                <a:cubicBezTo>
                  <a:pt x="92" y="84"/>
                  <a:pt x="90" y="83"/>
                  <a:pt x="89" y="82"/>
                </a:cubicBezTo>
                <a:cubicBezTo>
                  <a:pt x="88" y="81"/>
                  <a:pt x="86" y="80"/>
                  <a:pt x="84" y="79"/>
                </a:cubicBezTo>
                <a:cubicBezTo>
                  <a:pt x="79" y="76"/>
                  <a:pt x="74" y="76"/>
                  <a:pt x="69" y="75"/>
                </a:cubicBezTo>
                <a:cubicBezTo>
                  <a:pt x="62" y="72"/>
                  <a:pt x="56" y="70"/>
                  <a:pt x="54" y="62"/>
                </a:cubicBezTo>
                <a:cubicBezTo>
                  <a:pt x="54" y="60"/>
                  <a:pt x="55" y="56"/>
                  <a:pt x="57" y="57"/>
                </a:cubicBezTo>
                <a:cubicBezTo>
                  <a:pt x="59" y="57"/>
                  <a:pt x="59" y="59"/>
                  <a:pt x="60" y="58"/>
                </a:cubicBezTo>
                <a:cubicBezTo>
                  <a:pt x="62" y="58"/>
                  <a:pt x="61" y="56"/>
                  <a:pt x="62" y="56"/>
                </a:cubicBezTo>
                <a:cubicBezTo>
                  <a:pt x="63" y="54"/>
                  <a:pt x="64" y="52"/>
                  <a:pt x="66" y="50"/>
                </a:cubicBezTo>
                <a:cubicBezTo>
                  <a:pt x="68" y="48"/>
                  <a:pt x="69" y="43"/>
                  <a:pt x="73" y="42"/>
                </a:cubicBezTo>
                <a:cubicBezTo>
                  <a:pt x="76" y="42"/>
                  <a:pt x="77" y="44"/>
                  <a:pt x="78" y="47"/>
                </a:cubicBezTo>
                <a:cubicBezTo>
                  <a:pt x="79" y="48"/>
                  <a:pt x="80" y="50"/>
                  <a:pt x="82" y="49"/>
                </a:cubicBezTo>
                <a:cubicBezTo>
                  <a:pt x="84" y="48"/>
                  <a:pt x="84" y="47"/>
                  <a:pt x="84" y="45"/>
                </a:cubicBezTo>
                <a:cubicBezTo>
                  <a:pt x="84" y="42"/>
                  <a:pt x="84" y="39"/>
                  <a:pt x="84" y="35"/>
                </a:cubicBezTo>
                <a:cubicBezTo>
                  <a:pt x="84" y="30"/>
                  <a:pt x="88" y="28"/>
                  <a:pt x="93" y="30"/>
                </a:cubicBezTo>
                <a:cubicBezTo>
                  <a:pt x="94" y="33"/>
                  <a:pt x="90" y="35"/>
                  <a:pt x="88" y="37"/>
                </a:cubicBezTo>
                <a:cubicBezTo>
                  <a:pt x="86" y="40"/>
                  <a:pt x="89" y="43"/>
                  <a:pt x="92" y="41"/>
                </a:cubicBezTo>
                <a:cubicBezTo>
                  <a:pt x="93" y="40"/>
                  <a:pt x="94" y="39"/>
                  <a:pt x="94" y="38"/>
                </a:cubicBezTo>
                <a:cubicBezTo>
                  <a:pt x="95" y="37"/>
                  <a:pt x="97" y="36"/>
                  <a:pt x="98" y="35"/>
                </a:cubicBezTo>
                <a:cubicBezTo>
                  <a:pt x="99" y="35"/>
                  <a:pt x="100" y="34"/>
                  <a:pt x="102" y="33"/>
                </a:cubicBezTo>
                <a:cubicBezTo>
                  <a:pt x="105" y="32"/>
                  <a:pt x="109" y="33"/>
                  <a:pt x="111" y="32"/>
                </a:cubicBezTo>
                <a:cubicBezTo>
                  <a:pt x="112" y="33"/>
                  <a:pt x="112" y="33"/>
                  <a:pt x="112" y="33"/>
                </a:cubicBezTo>
                <a:cubicBezTo>
                  <a:pt x="113" y="34"/>
                  <a:pt x="113" y="35"/>
                  <a:pt x="115" y="35"/>
                </a:cubicBezTo>
                <a:cubicBezTo>
                  <a:pt x="116" y="35"/>
                  <a:pt x="117" y="35"/>
                  <a:pt x="119" y="35"/>
                </a:cubicBezTo>
                <a:cubicBezTo>
                  <a:pt x="120" y="35"/>
                  <a:pt x="121" y="35"/>
                  <a:pt x="122" y="35"/>
                </a:cubicBezTo>
                <a:cubicBezTo>
                  <a:pt x="125" y="40"/>
                  <a:pt x="128" y="46"/>
                  <a:pt x="130" y="52"/>
                </a:cubicBezTo>
                <a:cubicBezTo>
                  <a:pt x="130" y="52"/>
                  <a:pt x="130" y="52"/>
                  <a:pt x="130" y="52"/>
                </a:cubicBezTo>
                <a:cubicBezTo>
                  <a:pt x="130" y="54"/>
                  <a:pt x="131" y="57"/>
                  <a:pt x="131" y="59"/>
                </a:cubicBezTo>
                <a:cubicBezTo>
                  <a:pt x="130" y="60"/>
                  <a:pt x="129" y="61"/>
                  <a:pt x="128" y="6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grpSp>
        <p:nvGrpSpPr>
          <p:cNvPr id="48" name="Group 47">
            <a:extLst>
              <a:ext uri="{FF2B5EF4-FFF2-40B4-BE49-F238E27FC236}">
                <a16:creationId xmlns:a16="http://schemas.microsoft.com/office/drawing/2014/main" id="{8AFBE781-964E-4B15-8FFA-F6328CE8C3F8}"/>
              </a:ext>
            </a:extLst>
          </p:cNvPr>
          <p:cNvGrpSpPr/>
          <p:nvPr/>
        </p:nvGrpSpPr>
        <p:grpSpPr>
          <a:xfrm>
            <a:off x="9515763" y="5930010"/>
            <a:ext cx="519420" cy="519420"/>
            <a:chOff x="9515763" y="5930010"/>
            <a:chExt cx="519420" cy="519420"/>
          </a:xfrm>
        </p:grpSpPr>
        <p:sp>
          <p:nvSpPr>
            <p:cNvPr id="49" name="Oval 48">
              <a:extLst>
                <a:ext uri="{FF2B5EF4-FFF2-40B4-BE49-F238E27FC236}">
                  <a16:creationId xmlns:a16="http://schemas.microsoft.com/office/drawing/2014/main" id="{0EB2C9A3-C645-E8ED-510A-D25BA4525C1C}"/>
                </a:ext>
              </a:extLst>
            </p:cNvPr>
            <p:cNvSpPr/>
            <p:nvPr/>
          </p:nvSpPr>
          <p:spPr>
            <a:xfrm>
              <a:off x="9515763" y="5930010"/>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50" name="Groupe 167">
              <a:extLst>
                <a:ext uri="{FF2B5EF4-FFF2-40B4-BE49-F238E27FC236}">
                  <a16:creationId xmlns:a16="http://schemas.microsoft.com/office/drawing/2014/main" id="{001B4CC8-8BF6-6FB7-CCA0-BFE040B426AD}"/>
                </a:ext>
              </a:extLst>
            </p:cNvPr>
            <p:cNvGrpSpPr/>
            <p:nvPr/>
          </p:nvGrpSpPr>
          <p:grpSpPr>
            <a:xfrm>
              <a:off x="9597152" y="5987868"/>
              <a:ext cx="356608" cy="368482"/>
              <a:chOff x="9448218" y="626276"/>
              <a:chExt cx="562642" cy="581375"/>
            </a:xfrm>
            <a:solidFill>
              <a:schemeClr val="accent1"/>
            </a:solidFill>
          </p:grpSpPr>
          <p:sp>
            <p:nvSpPr>
              <p:cNvPr id="51" name="Freeform 6">
                <a:extLst>
                  <a:ext uri="{FF2B5EF4-FFF2-40B4-BE49-F238E27FC236}">
                    <a16:creationId xmlns:a16="http://schemas.microsoft.com/office/drawing/2014/main" id="{206C41A9-30B3-B9A9-A771-C15C7537AC2A}"/>
                  </a:ext>
                </a:extLst>
              </p:cNvPr>
              <p:cNvSpPr>
                <a:spLocks/>
              </p:cNvSpPr>
              <p:nvPr/>
            </p:nvSpPr>
            <p:spPr bwMode="auto">
              <a:xfrm>
                <a:off x="9524555" y="810667"/>
                <a:ext cx="157164" cy="173037"/>
              </a:xfrm>
              <a:custGeom>
                <a:avLst/>
                <a:gdLst>
                  <a:gd name="T0" fmla="*/ 23 w 42"/>
                  <a:gd name="T1" fmla="*/ 45 h 46"/>
                  <a:gd name="T2" fmla="*/ 42 w 42"/>
                  <a:gd name="T3" fmla="*/ 22 h 46"/>
                  <a:gd name="T4" fmla="*/ 22 w 42"/>
                  <a:gd name="T5" fmla="*/ 1 h 46"/>
                  <a:gd name="T6" fmla="*/ 1 w 42"/>
                  <a:gd name="T7" fmla="*/ 24 h 46"/>
                  <a:gd name="T8" fmla="*/ 23 w 42"/>
                  <a:gd name="T9" fmla="*/ 45 h 46"/>
                </a:gdLst>
                <a:ahLst/>
                <a:cxnLst>
                  <a:cxn ang="0">
                    <a:pos x="T0" y="T1"/>
                  </a:cxn>
                  <a:cxn ang="0">
                    <a:pos x="T2" y="T3"/>
                  </a:cxn>
                  <a:cxn ang="0">
                    <a:pos x="T4" y="T5"/>
                  </a:cxn>
                  <a:cxn ang="0">
                    <a:pos x="T6" y="T7"/>
                  </a:cxn>
                  <a:cxn ang="0">
                    <a:pos x="T8" y="T9"/>
                  </a:cxn>
                </a:cxnLst>
                <a:rect l="0" t="0" r="r" b="b"/>
                <a:pathLst>
                  <a:path w="42" h="46">
                    <a:moveTo>
                      <a:pt x="23" y="45"/>
                    </a:moveTo>
                    <a:cubicBezTo>
                      <a:pt x="35" y="44"/>
                      <a:pt x="42" y="34"/>
                      <a:pt x="42" y="22"/>
                    </a:cubicBezTo>
                    <a:cubicBezTo>
                      <a:pt x="42" y="9"/>
                      <a:pt x="33" y="0"/>
                      <a:pt x="22" y="1"/>
                    </a:cubicBezTo>
                    <a:cubicBezTo>
                      <a:pt x="10" y="2"/>
                      <a:pt x="0" y="12"/>
                      <a:pt x="1" y="24"/>
                    </a:cubicBezTo>
                    <a:cubicBezTo>
                      <a:pt x="1" y="36"/>
                      <a:pt x="11" y="46"/>
                      <a:pt x="23"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2" name="Freeform 7">
                <a:extLst>
                  <a:ext uri="{FF2B5EF4-FFF2-40B4-BE49-F238E27FC236}">
                    <a16:creationId xmlns:a16="http://schemas.microsoft.com/office/drawing/2014/main" id="{742E8139-C816-BFC9-1CFF-9A7883B74C0A}"/>
                  </a:ext>
                </a:extLst>
              </p:cNvPr>
              <p:cNvSpPr>
                <a:spLocks/>
              </p:cNvSpPr>
              <p:nvPr/>
            </p:nvSpPr>
            <p:spPr bwMode="auto">
              <a:xfrm>
                <a:off x="9448218" y="972643"/>
                <a:ext cx="296863" cy="235008"/>
              </a:xfrm>
              <a:custGeom>
                <a:avLst/>
                <a:gdLst>
                  <a:gd name="T0" fmla="*/ 0 w 79"/>
                  <a:gd name="T1" fmla="*/ 44 h 52"/>
                  <a:gd name="T2" fmla="*/ 1 w 79"/>
                  <a:gd name="T3" fmla="*/ 35 h 52"/>
                  <a:gd name="T4" fmla="*/ 29 w 79"/>
                  <a:gd name="T5" fmla="*/ 6 h 52"/>
                  <a:gd name="T6" fmla="*/ 76 w 79"/>
                  <a:gd name="T7" fmla="*/ 28 h 52"/>
                  <a:gd name="T8" fmla="*/ 65 w 79"/>
                  <a:gd name="T9" fmla="*/ 47 h 52"/>
                  <a:gd name="T10" fmla="*/ 0 w 79"/>
                  <a:gd name="T11" fmla="*/ 44 h 52"/>
                </a:gdLst>
                <a:ahLst/>
                <a:cxnLst>
                  <a:cxn ang="0">
                    <a:pos x="T0" y="T1"/>
                  </a:cxn>
                  <a:cxn ang="0">
                    <a:pos x="T2" y="T3"/>
                  </a:cxn>
                  <a:cxn ang="0">
                    <a:pos x="T4" y="T5"/>
                  </a:cxn>
                  <a:cxn ang="0">
                    <a:pos x="T6" y="T7"/>
                  </a:cxn>
                  <a:cxn ang="0">
                    <a:pos x="T8" y="T9"/>
                  </a:cxn>
                  <a:cxn ang="0">
                    <a:pos x="T10" y="T11"/>
                  </a:cxn>
                </a:cxnLst>
                <a:rect l="0" t="0" r="r" b="b"/>
                <a:pathLst>
                  <a:path w="79" h="52">
                    <a:moveTo>
                      <a:pt x="0" y="44"/>
                    </a:moveTo>
                    <a:cubicBezTo>
                      <a:pt x="0" y="41"/>
                      <a:pt x="0" y="38"/>
                      <a:pt x="1" y="35"/>
                    </a:cubicBezTo>
                    <a:cubicBezTo>
                      <a:pt x="4" y="20"/>
                      <a:pt x="15" y="9"/>
                      <a:pt x="29" y="6"/>
                    </a:cubicBezTo>
                    <a:cubicBezTo>
                      <a:pt x="55" y="0"/>
                      <a:pt x="71" y="13"/>
                      <a:pt x="76" y="28"/>
                    </a:cubicBezTo>
                    <a:cubicBezTo>
                      <a:pt x="79" y="36"/>
                      <a:pt x="73" y="45"/>
                      <a:pt x="65" y="47"/>
                    </a:cubicBezTo>
                    <a:cubicBezTo>
                      <a:pt x="35" y="52"/>
                      <a:pt x="18" y="43"/>
                      <a:pt x="0"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3" name="Freeform 8">
                <a:extLst>
                  <a:ext uri="{FF2B5EF4-FFF2-40B4-BE49-F238E27FC236}">
                    <a16:creationId xmlns:a16="http://schemas.microsoft.com/office/drawing/2014/main" id="{1CE9083F-2B73-847C-9573-C3EA8BA4F826}"/>
                  </a:ext>
                </a:extLst>
              </p:cNvPr>
              <p:cNvSpPr>
                <a:spLocks/>
              </p:cNvSpPr>
              <p:nvPr/>
            </p:nvSpPr>
            <p:spPr bwMode="auto">
              <a:xfrm>
                <a:off x="9764045" y="825411"/>
                <a:ext cx="157163" cy="168274"/>
              </a:xfrm>
              <a:custGeom>
                <a:avLst/>
                <a:gdLst>
                  <a:gd name="T0" fmla="*/ 22 w 42"/>
                  <a:gd name="T1" fmla="*/ 45 h 45"/>
                  <a:gd name="T2" fmla="*/ 42 w 42"/>
                  <a:gd name="T3" fmla="*/ 21 h 45"/>
                  <a:gd name="T4" fmla="*/ 21 w 42"/>
                  <a:gd name="T5" fmla="*/ 1 h 45"/>
                  <a:gd name="T6" fmla="*/ 0 w 42"/>
                  <a:gd name="T7" fmla="*/ 24 h 45"/>
                  <a:gd name="T8" fmla="*/ 22 w 42"/>
                  <a:gd name="T9" fmla="*/ 45 h 45"/>
                </a:gdLst>
                <a:ahLst/>
                <a:cxnLst>
                  <a:cxn ang="0">
                    <a:pos x="T0" y="T1"/>
                  </a:cxn>
                  <a:cxn ang="0">
                    <a:pos x="T2" y="T3"/>
                  </a:cxn>
                  <a:cxn ang="0">
                    <a:pos x="T4" y="T5"/>
                  </a:cxn>
                  <a:cxn ang="0">
                    <a:pos x="T6" y="T7"/>
                  </a:cxn>
                  <a:cxn ang="0">
                    <a:pos x="T8" y="T9"/>
                  </a:cxn>
                </a:cxnLst>
                <a:rect l="0" t="0" r="r" b="b"/>
                <a:pathLst>
                  <a:path w="42" h="45">
                    <a:moveTo>
                      <a:pt x="22" y="45"/>
                    </a:moveTo>
                    <a:cubicBezTo>
                      <a:pt x="34" y="44"/>
                      <a:pt x="42" y="33"/>
                      <a:pt x="42" y="21"/>
                    </a:cubicBezTo>
                    <a:cubicBezTo>
                      <a:pt x="41" y="9"/>
                      <a:pt x="33" y="0"/>
                      <a:pt x="21" y="1"/>
                    </a:cubicBezTo>
                    <a:cubicBezTo>
                      <a:pt x="9" y="2"/>
                      <a:pt x="0" y="12"/>
                      <a:pt x="0" y="24"/>
                    </a:cubicBezTo>
                    <a:cubicBezTo>
                      <a:pt x="1" y="36"/>
                      <a:pt x="10" y="45"/>
                      <a:pt x="22" y="45"/>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4" name="Freeform 9">
                <a:extLst>
                  <a:ext uri="{FF2B5EF4-FFF2-40B4-BE49-F238E27FC236}">
                    <a16:creationId xmlns:a16="http://schemas.microsoft.com/office/drawing/2014/main" id="{3C69D498-5891-9318-649F-8D663F55519A}"/>
                  </a:ext>
                </a:extLst>
              </p:cNvPr>
              <p:cNvSpPr>
                <a:spLocks/>
              </p:cNvSpPr>
              <p:nvPr/>
            </p:nvSpPr>
            <p:spPr bwMode="auto">
              <a:xfrm flipH="1">
                <a:off x="9704807" y="972643"/>
                <a:ext cx="306053" cy="235008"/>
              </a:xfrm>
              <a:custGeom>
                <a:avLst/>
                <a:gdLst>
                  <a:gd name="T0" fmla="*/ 0 w 79"/>
                  <a:gd name="T1" fmla="*/ 44 h 51"/>
                  <a:gd name="T2" fmla="*/ 1 w 79"/>
                  <a:gd name="T3" fmla="*/ 34 h 51"/>
                  <a:gd name="T4" fmla="*/ 29 w 79"/>
                  <a:gd name="T5" fmla="*/ 6 h 51"/>
                  <a:gd name="T6" fmla="*/ 76 w 79"/>
                  <a:gd name="T7" fmla="*/ 28 h 51"/>
                  <a:gd name="T8" fmla="*/ 65 w 79"/>
                  <a:gd name="T9" fmla="*/ 46 h 51"/>
                  <a:gd name="T10" fmla="*/ 0 w 79"/>
                  <a:gd name="T11" fmla="*/ 44 h 51"/>
                </a:gdLst>
                <a:ahLst/>
                <a:cxnLst>
                  <a:cxn ang="0">
                    <a:pos x="T0" y="T1"/>
                  </a:cxn>
                  <a:cxn ang="0">
                    <a:pos x="T2" y="T3"/>
                  </a:cxn>
                  <a:cxn ang="0">
                    <a:pos x="T4" y="T5"/>
                  </a:cxn>
                  <a:cxn ang="0">
                    <a:pos x="T6" y="T7"/>
                  </a:cxn>
                  <a:cxn ang="0">
                    <a:pos x="T8" y="T9"/>
                  </a:cxn>
                  <a:cxn ang="0">
                    <a:pos x="T10" y="T11"/>
                  </a:cxn>
                </a:cxnLst>
                <a:rect l="0" t="0" r="r" b="b"/>
                <a:pathLst>
                  <a:path w="79" h="51">
                    <a:moveTo>
                      <a:pt x="0" y="44"/>
                    </a:moveTo>
                    <a:cubicBezTo>
                      <a:pt x="0" y="41"/>
                      <a:pt x="0" y="38"/>
                      <a:pt x="1" y="34"/>
                    </a:cubicBezTo>
                    <a:cubicBezTo>
                      <a:pt x="4" y="20"/>
                      <a:pt x="16" y="9"/>
                      <a:pt x="29" y="6"/>
                    </a:cubicBezTo>
                    <a:cubicBezTo>
                      <a:pt x="56" y="0"/>
                      <a:pt x="71" y="13"/>
                      <a:pt x="76" y="28"/>
                    </a:cubicBezTo>
                    <a:cubicBezTo>
                      <a:pt x="79" y="36"/>
                      <a:pt x="74" y="45"/>
                      <a:pt x="65" y="46"/>
                    </a:cubicBezTo>
                    <a:cubicBezTo>
                      <a:pt x="35" y="51"/>
                      <a:pt x="18" y="43"/>
                      <a:pt x="0" y="44"/>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5" name="Freeform 10">
                <a:extLst>
                  <a:ext uri="{FF2B5EF4-FFF2-40B4-BE49-F238E27FC236}">
                    <a16:creationId xmlns:a16="http://schemas.microsoft.com/office/drawing/2014/main" id="{3B101AB2-1669-EFB0-3342-6E9F461903FE}"/>
                  </a:ext>
                </a:extLst>
              </p:cNvPr>
              <p:cNvSpPr>
                <a:spLocks/>
              </p:cNvSpPr>
              <p:nvPr/>
            </p:nvSpPr>
            <p:spPr bwMode="auto">
              <a:xfrm>
                <a:off x="9574215" y="626276"/>
                <a:ext cx="146050" cy="161925"/>
              </a:xfrm>
              <a:custGeom>
                <a:avLst/>
                <a:gdLst>
                  <a:gd name="T0" fmla="*/ 39 w 39"/>
                  <a:gd name="T1" fmla="*/ 20 h 43"/>
                  <a:gd name="T2" fmla="*/ 20 w 39"/>
                  <a:gd name="T3" fmla="*/ 0 h 43"/>
                  <a:gd name="T4" fmla="*/ 0 w 39"/>
                  <a:gd name="T5" fmla="*/ 20 h 43"/>
                  <a:gd name="T6" fmla="*/ 15 w 39"/>
                  <a:gd name="T7" fmla="*/ 38 h 43"/>
                  <a:gd name="T8" fmla="*/ 14 w 39"/>
                  <a:gd name="T9" fmla="*/ 43 h 43"/>
                  <a:gd name="T10" fmla="*/ 32 w 39"/>
                  <a:gd name="T11" fmla="*/ 35 h 43"/>
                  <a:gd name="T12" fmla="*/ 33 w 39"/>
                  <a:gd name="T13" fmla="*/ 34 h 43"/>
                  <a:gd name="T14" fmla="*/ 33 w 39"/>
                  <a:gd name="T15" fmla="*/ 34 h 43"/>
                  <a:gd name="T16" fmla="*/ 34 w 39"/>
                  <a:gd name="T17" fmla="*/ 33 h 43"/>
                  <a:gd name="T18" fmla="*/ 35 w 39"/>
                  <a:gd name="T19" fmla="*/ 32 h 43"/>
                  <a:gd name="T20" fmla="*/ 35 w 39"/>
                  <a:gd name="T21" fmla="*/ 32 h 43"/>
                  <a:gd name="T22" fmla="*/ 39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39" y="20"/>
                    </a:moveTo>
                    <a:cubicBezTo>
                      <a:pt x="39" y="9"/>
                      <a:pt x="31" y="0"/>
                      <a:pt x="20" y="0"/>
                    </a:cubicBezTo>
                    <a:cubicBezTo>
                      <a:pt x="9" y="0"/>
                      <a:pt x="0" y="9"/>
                      <a:pt x="0" y="20"/>
                    </a:cubicBezTo>
                    <a:cubicBezTo>
                      <a:pt x="0" y="29"/>
                      <a:pt x="7" y="36"/>
                      <a:pt x="15" y="38"/>
                    </a:cubicBezTo>
                    <a:cubicBezTo>
                      <a:pt x="15" y="40"/>
                      <a:pt x="14" y="42"/>
                      <a:pt x="14" y="43"/>
                    </a:cubicBezTo>
                    <a:cubicBezTo>
                      <a:pt x="23" y="41"/>
                      <a:pt x="29" y="37"/>
                      <a:pt x="32" y="35"/>
                    </a:cubicBezTo>
                    <a:cubicBezTo>
                      <a:pt x="32" y="35"/>
                      <a:pt x="32" y="34"/>
                      <a:pt x="33" y="34"/>
                    </a:cubicBezTo>
                    <a:cubicBezTo>
                      <a:pt x="33" y="34"/>
                      <a:pt x="33" y="34"/>
                      <a:pt x="33" y="34"/>
                    </a:cubicBezTo>
                    <a:cubicBezTo>
                      <a:pt x="34" y="33"/>
                      <a:pt x="34" y="33"/>
                      <a:pt x="34" y="33"/>
                    </a:cubicBezTo>
                    <a:cubicBezTo>
                      <a:pt x="34" y="33"/>
                      <a:pt x="35" y="32"/>
                      <a:pt x="35" y="32"/>
                    </a:cubicBezTo>
                    <a:cubicBezTo>
                      <a:pt x="35" y="32"/>
                      <a:pt x="35" y="32"/>
                      <a:pt x="35" y="32"/>
                    </a:cubicBezTo>
                    <a:cubicBezTo>
                      <a:pt x="38" y="29"/>
                      <a:pt x="39" y="24"/>
                      <a:pt x="3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6" name="Freeform 11">
                <a:extLst>
                  <a:ext uri="{FF2B5EF4-FFF2-40B4-BE49-F238E27FC236}">
                    <a16:creationId xmlns:a16="http://schemas.microsoft.com/office/drawing/2014/main" id="{9131B1AF-EB26-1F56-043F-31463A1BB626}"/>
                  </a:ext>
                </a:extLst>
              </p:cNvPr>
              <p:cNvSpPr>
                <a:spLocks/>
              </p:cNvSpPr>
              <p:nvPr/>
            </p:nvSpPr>
            <p:spPr bwMode="auto">
              <a:xfrm>
                <a:off x="9745081" y="626276"/>
                <a:ext cx="146050" cy="161925"/>
              </a:xfrm>
              <a:custGeom>
                <a:avLst/>
                <a:gdLst>
                  <a:gd name="T0" fmla="*/ 0 w 39"/>
                  <a:gd name="T1" fmla="*/ 20 h 43"/>
                  <a:gd name="T2" fmla="*/ 20 w 39"/>
                  <a:gd name="T3" fmla="*/ 0 h 43"/>
                  <a:gd name="T4" fmla="*/ 39 w 39"/>
                  <a:gd name="T5" fmla="*/ 20 h 43"/>
                  <a:gd name="T6" fmla="*/ 24 w 39"/>
                  <a:gd name="T7" fmla="*/ 38 h 43"/>
                  <a:gd name="T8" fmla="*/ 26 w 39"/>
                  <a:gd name="T9" fmla="*/ 43 h 43"/>
                  <a:gd name="T10" fmla="*/ 7 w 39"/>
                  <a:gd name="T11" fmla="*/ 35 h 43"/>
                  <a:gd name="T12" fmla="*/ 7 w 39"/>
                  <a:gd name="T13" fmla="*/ 34 h 43"/>
                  <a:gd name="T14" fmla="*/ 6 w 39"/>
                  <a:gd name="T15" fmla="*/ 34 h 43"/>
                  <a:gd name="T16" fmla="*/ 6 w 39"/>
                  <a:gd name="T17" fmla="*/ 33 h 43"/>
                  <a:gd name="T18" fmla="*/ 5 w 39"/>
                  <a:gd name="T19" fmla="*/ 32 h 43"/>
                  <a:gd name="T20" fmla="*/ 5 w 39"/>
                  <a:gd name="T21" fmla="*/ 32 h 43"/>
                  <a:gd name="T22" fmla="*/ 0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0" y="20"/>
                    </a:moveTo>
                    <a:cubicBezTo>
                      <a:pt x="0" y="9"/>
                      <a:pt x="9" y="0"/>
                      <a:pt x="20" y="0"/>
                    </a:cubicBezTo>
                    <a:cubicBezTo>
                      <a:pt x="30" y="0"/>
                      <a:pt x="39" y="9"/>
                      <a:pt x="39" y="20"/>
                    </a:cubicBezTo>
                    <a:cubicBezTo>
                      <a:pt x="39" y="29"/>
                      <a:pt x="33" y="36"/>
                      <a:pt x="24" y="38"/>
                    </a:cubicBezTo>
                    <a:cubicBezTo>
                      <a:pt x="24" y="40"/>
                      <a:pt x="25" y="42"/>
                      <a:pt x="26" y="43"/>
                    </a:cubicBezTo>
                    <a:cubicBezTo>
                      <a:pt x="16" y="41"/>
                      <a:pt x="10" y="37"/>
                      <a:pt x="7" y="35"/>
                    </a:cubicBezTo>
                    <a:cubicBezTo>
                      <a:pt x="7" y="35"/>
                      <a:pt x="7" y="34"/>
                      <a:pt x="7" y="34"/>
                    </a:cubicBezTo>
                    <a:cubicBezTo>
                      <a:pt x="7" y="34"/>
                      <a:pt x="6" y="34"/>
                      <a:pt x="6" y="34"/>
                    </a:cubicBezTo>
                    <a:cubicBezTo>
                      <a:pt x="6" y="33"/>
                      <a:pt x="6" y="33"/>
                      <a:pt x="6" y="33"/>
                    </a:cubicBezTo>
                    <a:cubicBezTo>
                      <a:pt x="5" y="33"/>
                      <a:pt x="5" y="32"/>
                      <a:pt x="5" y="32"/>
                    </a:cubicBezTo>
                    <a:cubicBezTo>
                      <a:pt x="5" y="32"/>
                      <a:pt x="5" y="32"/>
                      <a:pt x="5" y="32"/>
                    </a:cubicBezTo>
                    <a:cubicBezTo>
                      <a:pt x="2" y="29"/>
                      <a:pt x="0" y="24"/>
                      <a:pt x="0" y="2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grpSp>
      </p:grpSp>
      <p:grpSp>
        <p:nvGrpSpPr>
          <p:cNvPr id="57" name="Group 56">
            <a:extLst>
              <a:ext uri="{FF2B5EF4-FFF2-40B4-BE49-F238E27FC236}">
                <a16:creationId xmlns:a16="http://schemas.microsoft.com/office/drawing/2014/main" id="{002D4CCB-CF5F-5FA1-3022-D9ED7E589C94}"/>
              </a:ext>
            </a:extLst>
          </p:cNvPr>
          <p:cNvGrpSpPr/>
          <p:nvPr/>
        </p:nvGrpSpPr>
        <p:grpSpPr>
          <a:xfrm>
            <a:off x="3557623" y="5918953"/>
            <a:ext cx="519420" cy="519420"/>
            <a:chOff x="3557623" y="5918953"/>
            <a:chExt cx="519420" cy="519420"/>
          </a:xfrm>
        </p:grpSpPr>
        <p:sp>
          <p:nvSpPr>
            <p:cNvPr id="58" name="Oval 57">
              <a:extLst>
                <a:ext uri="{FF2B5EF4-FFF2-40B4-BE49-F238E27FC236}">
                  <a16:creationId xmlns:a16="http://schemas.microsoft.com/office/drawing/2014/main" id="{E832F3EE-4022-9529-BA26-67A277270417}"/>
                </a:ext>
              </a:extLst>
            </p:cNvPr>
            <p:cNvSpPr/>
            <p:nvPr/>
          </p:nvSpPr>
          <p:spPr>
            <a:xfrm>
              <a:off x="3557623"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59" name="Groupe 364">
              <a:extLst>
                <a:ext uri="{FF2B5EF4-FFF2-40B4-BE49-F238E27FC236}">
                  <a16:creationId xmlns:a16="http://schemas.microsoft.com/office/drawing/2014/main" id="{B6CC426F-8106-4850-9FC1-C39679BD73D2}"/>
                </a:ext>
              </a:extLst>
            </p:cNvPr>
            <p:cNvGrpSpPr/>
            <p:nvPr/>
          </p:nvGrpSpPr>
          <p:grpSpPr>
            <a:xfrm>
              <a:off x="3633593" y="6064152"/>
              <a:ext cx="363654" cy="223149"/>
              <a:chOff x="3092451" y="3854450"/>
              <a:chExt cx="450850" cy="327025"/>
            </a:xfrm>
            <a:solidFill>
              <a:schemeClr val="accent1"/>
            </a:solidFill>
          </p:grpSpPr>
          <p:sp>
            <p:nvSpPr>
              <p:cNvPr id="60" name="Freeform 286">
                <a:extLst>
                  <a:ext uri="{FF2B5EF4-FFF2-40B4-BE49-F238E27FC236}">
                    <a16:creationId xmlns:a16="http://schemas.microsoft.com/office/drawing/2014/main" id="{CA440904-F311-9AAA-4FD4-69DF3F754642}"/>
                  </a:ext>
                </a:extLst>
              </p:cNvPr>
              <p:cNvSpPr>
                <a:spLocks/>
              </p:cNvSpPr>
              <p:nvPr/>
            </p:nvSpPr>
            <p:spPr bwMode="auto">
              <a:xfrm>
                <a:off x="3092451" y="3968750"/>
                <a:ext cx="168275" cy="123825"/>
              </a:xfrm>
              <a:custGeom>
                <a:avLst/>
                <a:gdLst>
                  <a:gd name="T0" fmla="*/ 29 w 45"/>
                  <a:gd name="T1" fmla="*/ 0 h 33"/>
                  <a:gd name="T2" fmla="*/ 42 w 45"/>
                  <a:gd name="T3" fmla="*/ 12 h 33"/>
                  <a:gd name="T4" fmla="*/ 40 w 45"/>
                  <a:gd name="T5" fmla="*/ 30 h 33"/>
                  <a:gd name="T6" fmla="*/ 30 w 45"/>
                  <a:gd name="T7" fmla="*/ 33 h 33"/>
                  <a:gd name="T8" fmla="*/ 11 w 45"/>
                  <a:gd name="T9" fmla="*/ 32 h 33"/>
                  <a:gd name="T10" fmla="*/ 0 w 45"/>
                  <a:gd name="T11" fmla="*/ 30 h 33"/>
                  <a:gd name="T12" fmla="*/ 0 w 45"/>
                  <a:gd name="T13" fmla="*/ 29 h 33"/>
                  <a:gd name="T14" fmla="*/ 0 w 45"/>
                  <a:gd name="T15" fmla="*/ 21 h 33"/>
                  <a:gd name="T16" fmla="*/ 14 w 45"/>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3">
                    <a:moveTo>
                      <a:pt x="29" y="0"/>
                    </a:moveTo>
                    <a:cubicBezTo>
                      <a:pt x="35" y="2"/>
                      <a:pt x="39" y="7"/>
                      <a:pt x="42" y="12"/>
                    </a:cubicBezTo>
                    <a:cubicBezTo>
                      <a:pt x="44" y="18"/>
                      <a:pt x="45" y="25"/>
                      <a:pt x="40" y="30"/>
                    </a:cubicBezTo>
                    <a:cubicBezTo>
                      <a:pt x="37" y="32"/>
                      <a:pt x="33" y="33"/>
                      <a:pt x="30" y="33"/>
                    </a:cubicBezTo>
                    <a:cubicBezTo>
                      <a:pt x="23" y="33"/>
                      <a:pt x="17" y="33"/>
                      <a:pt x="11" y="32"/>
                    </a:cubicBezTo>
                    <a:cubicBezTo>
                      <a:pt x="9" y="32"/>
                      <a:pt x="1" y="30"/>
                      <a:pt x="0" y="30"/>
                    </a:cubicBezTo>
                    <a:cubicBezTo>
                      <a:pt x="0" y="30"/>
                      <a:pt x="0" y="29"/>
                      <a:pt x="0" y="29"/>
                    </a:cubicBezTo>
                    <a:cubicBezTo>
                      <a:pt x="0" y="21"/>
                      <a:pt x="0" y="21"/>
                      <a:pt x="0" y="21"/>
                    </a:cubicBezTo>
                    <a:cubicBezTo>
                      <a:pt x="0" y="13"/>
                      <a:pt x="5" y="4"/>
                      <a:pt x="14" y="1"/>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1" name="Oval 287">
                <a:extLst>
                  <a:ext uri="{FF2B5EF4-FFF2-40B4-BE49-F238E27FC236}">
                    <a16:creationId xmlns:a16="http://schemas.microsoft.com/office/drawing/2014/main" id="{A7932E53-4100-5FB8-2B32-EFDC8CA6FB09}"/>
                  </a:ext>
                </a:extLst>
              </p:cNvPr>
              <p:cNvSpPr>
                <a:spLocks noChangeArrowheads="1"/>
              </p:cNvSpPr>
              <p:nvPr/>
            </p:nvSpPr>
            <p:spPr bwMode="auto">
              <a:xfrm>
                <a:off x="3125788" y="3867150"/>
                <a:ext cx="90488" cy="112713"/>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2" name="Freeform 288">
                <a:extLst>
                  <a:ext uri="{FF2B5EF4-FFF2-40B4-BE49-F238E27FC236}">
                    <a16:creationId xmlns:a16="http://schemas.microsoft.com/office/drawing/2014/main" id="{78078B03-CD4B-E96F-01F1-98E2FF314D07}"/>
                  </a:ext>
                </a:extLst>
              </p:cNvPr>
              <p:cNvSpPr>
                <a:spLocks/>
              </p:cNvSpPr>
              <p:nvPr/>
            </p:nvSpPr>
            <p:spPr bwMode="auto">
              <a:xfrm>
                <a:off x="3373438" y="3956050"/>
                <a:ext cx="169863" cy="125413"/>
              </a:xfrm>
              <a:custGeom>
                <a:avLst/>
                <a:gdLst>
                  <a:gd name="T0" fmla="*/ 29 w 45"/>
                  <a:gd name="T1" fmla="*/ 0 h 33"/>
                  <a:gd name="T2" fmla="*/ 42 w 45"/>
                  <a:gd name="T3" fmla="*/ 12 h 33"/>
                  <a:gd name="T4" fmla="*/ 40 w 45"/>
                  <a:gd name="T5" fmla="*/ 30 h 33"/>
                  <a:gd name="T6" fmla="*/ 30 w 45"/>
                  <a:gd name="T7" fmla="*/ 33 h 33"/>
                  <a:gd name="T8" fmla="*/ 11 w 45"/>
                  <a:gd name="T9" fmla="*/ 32 h 33"/>
                  <a:gd name="T10" fmla="*/ 0 w 45"/>
                  <a:gd name="T11" fmla="*/ 31 h 33"/>
                  <a:gd name="T12" fmla="*/ 0 w 45"/>
                  <a:gd name="T13" fmla="*/ 29 h 33"/>
                  <a:gd name="T14" fmla="*/ 0 w 45"/>
                  <a:gd name="T15" fmla="*/ 21 h 33"/>
                  <a:gd name="T16" fmla="*/ 14 w 45"/>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3">
                    <a:moveTo>
                      <a:pt x="29" y="0"/>
                    </a:moveTo>
                    <a:cubicBezTo>
                      <a:pt x="35" y="2"/>
                      <a:pt x="40" y="7"/>
                      <a:pt x="42" y="12"/>
                    </a:cubicBezTo>
                    <a:cubicBezTo>
                      <a:pt x="45" y="18"/>
                      <a:pt x="45" y="25"/>
                      <a:pt x="40" y="30"/>
                    </a:cubicBezTo>
                    <a:cubicBezTo>
                      <a:pt x="37" y="32"/>
                      <a:pt x="34" y="33"/>
                      <a:pt x="30" y="33"/>
                    </a:cubicBezTo>
                    <a:cubicBezTo>
                      <a:pt x="24" y="33"/>
                      <a:pt x="17" y="33"/>
                      <a:pt x="11" y="32"/>
                    </a:cubicBezTo>
                    <a:cubicBezTo>
                      <a:pt x="9" y="32"/>
                      <a:pt x="1" y="30"/>
                      <a:pt x="0" y="31"/>
                    </a:cubicBezTo>
                    <a:cubicBezTo>
                      <a:pt x="0" y="30"/>
                      <a:pt x="0" y="29"/>
                      <a:pt x="0" y="29"/>
                    </a:cubicBezTo>
                    <a:cubicBezTo>
                      <a:pt x="0" y="21"/>
                      <a:pt x="0" y="21"/>
                      <a:pt x="0" y="21"/>
                    </a:cubicBezTo>
                    <a:cubicBezTo>
                      <a:pt x="0" y="13"/>
                      <a:pt x="6" y="4"/>
                      <a:pt x="14" y="1"/>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3" name="Oval 289">
                <a:extLst>
                  <a:ext uri="{FF2B5EF4-FFF2-40B4-BE49-F238E27FC236}">
                    <a16:creationId xmlns:a16="http://schemas.microsoft.com/office/drawing/2014/main" id="{5046D809-6F10-72C4-9B62-669BA5BBEDBD}"/>
                  </a:ext>
                </a:extLst>
              </p:cNvPr>
              <p:cNvSpPr>
                <a:spLocks noChangeArrowheads="1"/>
              </p:cNvSpPr>
              <p:nvPr/>
            </p:nvSpPr>
            <p:spPr bwMode="auto">
              <a:xfrm>
                <a:off x="3411538" y="3854450"/>
                <a:ext cx="90488" cy="114300"/>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4" name="Freeform 290">
                <a:extLst>
                  <a:ext uri="{FF2B5EF4-FFF2-40B4-BE49-F238E27FC236}">
                    <a16:creationId xmlns:a16="http://schemas.microsoft.com/office/drawing/2014/main" id="{D3F389B8-4775-5F6E-47CA-2142BAED358C}"/>
                  </a:ext>
                </a:extLst>
              </p:cNvPr>
              <p:cNvSpPr>
                <a:spLocks/>
              </p:cNvSpPr>
              <p:nvPr/>
            </p:nvSpPr>
            <p:spPr bwMode="auto">
              <a:xfrm>
                <a:off x="3205163" y="4013200"/>
                <a:ext cx="225425" cy="168275"/>
              </a:xfrm>
              <a:custGeom>
                <a:avLst/>
                <a:gdLst>
                  <a:gd name="T0" fmla="*/ 39 w 60"/>
                  <a:gd name="T1" fmla="*/ 0 h 45"/>
                  <a:gd name="T2" fmla="*/ 56 w 60"/>
                  <a:gd name="T3" fmla="*/ 16 h 45"/>
                  <a:gd name="T4" fmla="*/ 53 w 60"/>
                  <a:gd name="T5" fmla="*/ 39 h 45"/>
                  <a:gd name="T6" fmla="*/ 40 w 60"/>
                  <a:gd name="T7" fmla="*/ 44 h 45"/>
                  <a:gd name="T8" fmla="*/ 15 w 60"/>
                  <a:gd name="T9" fmla="*/ 43 h 45"/>
                  <a:gd name="T10" fmla="*/ 0 w 60"/>
                  <a:gd name="T11" fmla="*/ 41 h 45"/>
                  <a:gd name="T12" fmla="*/ 0 w 60"/>
                  <a:gd name="T13" fmla="*/ 39 h 45"/>
                  <a:gd name="T14" fmla="*/ 0 w 60"/>
                  <a:gd name="T15" fmla="*/ 29 h 45"/>
                  <a:gd name="T16" fmla="*/ 19 w 60"/>
                  <a:gd name="T1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5">
                    <a:moveTo>
                      <a:pt x="39" y="0"/>
                    </a:moveTo>
                    <a:cubicBezTo>
                      <a:pt x="46" y="3"/>
                      <a:pt x="53" y="9"/>
                      <a:pt x="56" y="16"/>
                    </a:cubicBezTo>
                    <a:cubicBezTo>
                      <a:pt x="59" y="24"/>
                      <a:pt x="60" y="34"/>
                      <a:pt x="53" y="39"/>
                    </a:cubicBezTo>
                    <a:cubicBezTo>
                      <a:pt x="50" y="42"/>
                      <a:pt x="45" y="44"/>
                      <a:pt x="40" y="44"/>
                    </a:cubicBezTo>
                    <a:cubicBezTo>
                      <a:pt x="32" y="45"/>
                      <a:pt x="23" y="44"/>
                      <a:pt x="15" y="43"/>
                    </a:cubicBezTo>
                    <a:cubicBezTo>
                      <a:pt x="12" y="42"/>
                      <a:pt x="2" y="40"/>
                      <a:pt x="0" y="41"/>
                    </a:cubicBezTo>
                    <a:cubicBezTo>
                      <a:pt x="0" y="40"/>
                      <a:pt x="0" y="39"/>
                      <a:pt x="0" y="39"/>
                    </a:cubicBezTo>
                    <a:cubicBezTo>
                      <a:pt x="0" y="29"/>
                      <a:pt x="0" y="29"/>
                      <a:pt x="0" y="29"/>
                    </a:cubicBezTo>
                    <a:cubicBezTo>
                      <a:pt x="0" y="17"/>
                      <a:pt x="7" y="5"/>
                      <a:pt x="19"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5" name="Freeform 291">
                <a:extLst>
                  <a:ext uri="{FF2B5EF4-FFF2-40B4-BE49-F238E27FC236}">
                    <a16:creationId xmlns:a16="http://schemas.microsoft.com/office/drawing/2014/main" id="{08E606CA-8D8C-A538-8A20-4CEAEFD78446}"/>
                  </a:ext>
                </a:extLst>
              </p:cNvPr>
              <p:cNvSpPr>
                <a:spLocks/>
              </p:cNvSpPr>
              <p:nvPr/>
            </p:nvSpPr>
            <p:spPr bwMode="auto">
              <a:xfrm>
                <a:off x="3254376" y="3878263"/>
                <a:ext cx="119063" cy="149225"/>
              </a:xfrm>
              <a:custGeom>
                <a:avLst/>
                <a:gdLst>
                  <a:gd name="T0" fmla="*/ 32 w 32"/>
                  <a:gd name="T1" fmla="*/ 20 h 40"/>
                  <a:gd name="T2" fmla="*/ 16 w 32"/>
                  <a:gd name="T3" fmla="*/ 40 h 40"/>
                  <a:gd name="T4" fmla="*/ 0 w 32"/>
                  <a:gd name="T5" fmla="*/ 20 h 40"/>
                  <a:gd name="T6" fmla="*/ 16 w 32"/>
                  <a:gd name="T7" fmla="*/ 0 h 40"/>
                  <a:gd name="T8" fmla="*/ 32 w 32"/>
                  <a:gd name="T9" fmla="*/ 20 h 40"/>
                </a:gdLst>
                <a:ahLst/>
                <a:cxnLst>
                  <a:cxn ang="0">
                    <a:pos x="T0" y="T1"/>
                  </a:cxn>
                  <a:cxn ang="0">
                    <a:pos x="T2" y="T3"/>
                  </a:cxn>
                  <a:cxn ang="0">
                    <a:pos x="T4" y="T5"/>
                  </a:cxn>
                  <a:cxn ang="0">
                    <a:pos x="T6" y="T7"/>
                  </a:cxn>
                  <a:cxn ang="0">
                    <a:pos x="T8" y="T9"/>
                  </a:cxn>
                </a:cxnLst>
                <a:rect l="0" t="0" r="r" b="b"/>
                <a:pathLst>
                  <a:path w="32" h="40">
                    <a:moveTo>
                      <a:pt x="32" y="20"/>
                    </a:moveTo>
                    <a:cubicBezTo>
                      <a:pt x="32" y="31"/>
                      <a:pt x="25" y="40"/>
                      <a:pt x="16" y="40"/>
                    </a:cubicBezTo>
                    <a:cubicBezTo>
                      <a:pt x="7" y="40"/>
                      <a:pt x="0" y="31"/>
                      <a:pt x="0" y="20"/>
                    </a:cubicBezTo>
                    <a:cubicBezTo>
                      <a:pt x="0" y="9"/>
                      <a:pt x="7" y="0"/>
                      <a:pt x="16" y="0"/>
                    </a:cubicBezTo>
                    <a:cubicBezTo>
                      <a:pt x="24" y="0"/>
                      <a:pt x="32" y="9"/>
                      <a:pt x="3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nvGrpSpPr>
          <p:cNvPr id="66" name="Group 65">
            <a:extLst>
              <a:ext uri="{FF2B5EF4-FFF2-40B4-BE49-F238E27FC236}">
                <a16:creationId xmlns:a16="http://schemas.microsoft.com/office/drawing/2014/main" id="{5B27D2C5-7D63-A483-BC6F-9AE5A6EE47DE}"/>
              </a:ext>
            </a:extLst>
          </p:cNvPr>
          <p:cNvGrpSpPr/>
          <p:nvPr/>
        </p:nvGrpSpPr>
        <p:grpSpPr>
          <a:xfrm>
            <a:off x="566536" y="5918953"/>
            <a:ext cx="519420" cy="519420"/>
            <a:chOff x="566536" y="5918953"/>
            <a:chExt cx="519420" cy="519420"/>
          </a:xfrm>
        </p:grpSpPr>
        <p:sp>
          <p:nvSpPr>
            <p:cNvPr id="67" name="Oval 66">
              <a:extLst>
                <a:ext uri="{FF2B5EF4-FFF2-40B4-BE49-F238E27FC236}">
                  <a16:creationId xmlns:a16="http://schemas.microsoft.com/office/drawing/2014/main" id="{429835E3-DCE3-0F7A-4BE6-F34467F0D5D3}"/>
                </a:ext>
              </a:extLst>
            </p:cNvPr>
            <p:cNvSpPr/>
            <p:nvPr/>
          </p:nvSpPr>
          <p:spPr>
            <a:xfrm>
              <a:off x="566536"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68" name="Groupe 660">
              <a:extLst>
                <a:ext uri="{FF2B5EF4-FFF2-40B4-BE49-F238E27FC236}">
                  <a16:creationId xmlns:a16="http://schemas.microsoft.com/office/drawing/2014/main" id="{06CB7D6C-F765-3372-FF60-A8F2F59F3B7D}"/>
                </a:ext>
              </a:extLst>
            </p:cNvPr>
            <p:cNvGrpSpPr/>
            <p:nvPr/>
          </p:nvGrpSpPr>
          <p:grpSpPr>
            <a:xfrm>
              <a:off x="702357" y="6008965"/>
              <a:ext cx="257669" cy="306037"/>
              <a:chOff x="969963" y="2446338"/>
              <a:chExt cx="465138" cy="552449"/>
            </a:xfrm>
            <a:solidFill>
              <a:schemeClr val="accent1"/>
            </a:solidFill>
          </p:grpSpPr>
          <p:sp>
            <p:nvSpPr>
              <p:cNvPr id="69" name="Freeform 90">
                <a:extLst>
                  <a:ext uri="{FF2B5EF4-FFF2-40B4-BE49-F238E27FC236}">
                    <a16:creationId xmlns:a16="http://schemas.microsoft.com/office/drawing/2014/main" id="{4C5AA7BD-4908-A814-40F5-6D46121D71E2}"/>
                  </a:ext>
                </a:extLst>
              </p:cNvPr>
              <p:cNvSpPr>
                <a:spLocks/>
              </p:cNvSpPr>
              <p:nvPr/>
            </p:nvSpPr>
            <p:spPr bwMode="auto">
              <a:xfrm>
                <a:off x="1011238" y="2446338"/>
                <a:ext cx="295275" cy="171450"/>
              </a:xfrm>
              <a:custGeom>
                <a:avLst/>
                <a:gdLst>
                  <a:gd name="T0" fmla="*/ 6 w 79"/>
                  <a:gd name="T1" fmla="*/ 34 h 46"/>
                  <a:gd name="T2" fmla="*/ 11 w 79"/>
                  <a:gd name="T3" fmla="*/ 28 h 46"/>
                  <a:gd name="T4" fmla="*/ 28 w 79"/>
                  <a:gd name="T5" fmla="*/ 11 h 46"/>
                  <a:gd name="T6" fmla="*/ 45 w 79"/>
                  <a:gd name="T7" fmla="*/ 28 h 46"/>
                  <a:gd name="T8" fmla="*/ 62 w 79"/>
                  <a:gd name="T9" fmla="*/ 46 h 46"/>
                  <a:gd name="T10" fmla="*/ 79 w 79"/>
                  <a:gd name="T11" fmla="*/ 28 h 46"/>
                  <a:gd name="T12" fmla="*/ 74 w 79"/>
                  <a:gd name="T13" fmla="*/ 23 h 46"/>
                  <a:gd name="T14" fmla="*/ 68 w 79"/>
                  <a:gd name="T15" fmla="*/ 28 h 46"/>
                  <a:gd name="T16" fmla="*/ 62 w 79"/>
                  <a:gd name="T17" fmla="*/ 34 h 46"/>
                  <a:gd name="T18" fmla="*/ 57 w 79"/>
                  <a:gd name="T19" fmla="*/ 28 h 46"/>
                  <a:gd name="T20" fmla="*/ 28 w 79"/>
                  <a:gd name="T21" fmla="*/ 0 h 46"/>
                  <a:gd name="T22" fmla="*/ 0 w 79"/>
                  <a:gd name="T23" fmla="*/ 28 h 46"/>
                  <a:gd name="T24" fmla="*/ 6 w 79"/>
                  <a:gd name="T25"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46">
                    <a:moveTo>
                      <a:pt x="6" y="34"/>
                    </a:moveTo>
                    <a:cubicBezTo>
                      <a:pt x="9" y="34"/>
                      <a:pt x="11" y="32"/>
                      <a:pt x="11" y="28"/>
                    </a:cubicBezTo>
                    <a:cubicBezTo>
                      <a:pt x="11" y="19"/>
                      <a:pt x="19" y="11"/>
                      <a:pt x="28" y="11"/>
                    </a:cubicBezTo>
                    <a:cubicBezTo>
                      <a:pt x="38" y="11"/>
                      <a:pt x="45" y="19"/>
                      <a:pt x="45" y="28"/>
                    </a:cubicBezTo>
                    <a:cubicBezTo>
                      <a:pt x="45" y="38"/>
                      <a:pt x="53" y="46"/>
                      <a:pt x="62" y="46"/>
                    </a:cubicBezTo>
                    <a:cubicBezTo>
                      <a:pt x="72" y="46"/>
                      <a:pt x="79" y="38"/>
                      <a:pt x="79" y="28"/>
                    </a:cubicBezTo>
                    <a:cubicBezTo>
                      <a:pt x="79" y="25"/>
                      <a:pt x="77" y="23"/>
                      <a:pt x="74" y="23"/>
                    </a:cubicBezTo>
                    <a:cubicBezTo>
                      <a:pt x="70" y="23"/>
                      <a:pt x="68" y="25"/>
                      <a:pt x="68" y="28"/>
                    </a:cubicBezTo>
                    <a:cubicBezTo>
                      <a:pt x="68" y="32"/>
                      <a:pt x="65" y="34"/>
                      <a:pt x="62" y="34"/>
                    </a:cubicBezTo>
                    <a:cubicBezTo>
                      <a:pt x="59" y="34"/>
                      <a:pt x="57" y="32"/>
                      <a:pt x="57" y="28"/>
                    </a:cubicBezTo>
                    <a:cubicBezTo>
                      <a:pt x="57" y="13"/>
                      <a:pt x="44" y="0"/>
                      <a:pt x="28" y="0"/>
                    </a:cubicBezTo>
                    <a:cubicBezTo>
                      <a:pt x="13" y="0"/>
                      <a:pt x="0" y="13"/>
                      <a:pt x="0" y="28"/>
                    </a:cubicBezTo>
                    <a:cubicBezTo>
                      <a:pt x="0" y="32"/>
                      <a:pt x="3" y="34"/>
                      <a:pt x="6" y="34"/>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0" name="Freeform 92">
                <a:extLst>
                  <a:ext uri="{FF2B5EF4-FFF2-40B4-BE49-F238E27FC236}">
                    <a16:creationId xmlns:a16="http://schemas.microsoft.com/office/drawing/2014/main" id="{563C727D-1640-6221-CBF2-2837D55720AB}"/>
                  </a:ext>
                </a:extLst>
              </p:cNvPr>
              <p:cNvSpPr>
                <a:spLocks/>
              </p:cNvSpPr>
              <p:nvPr/>
            </p:nvSpPr>
            <p:spPr bwMode="auto">
              <a:xfrm>
                <a:off x="969963" y="2614613"/>
                <a:ext cx="127000" cy="63500"/>
              </a:xfrm>
              <a:custGeom>
                <a:avLst/>
                <a:gdLst>
                  <a:gd name="T0" fmla="*/ 34 w 34"/>
                  <a:gd name="T1" fmla="*/ 6 h 17"/>
                  <a:gd name="T2" fmla="*/ 28 w 34"/>
                  <a:gd name="T3" fmla="*/ 0 h 17"/>
                  <a:gd name="T4" fmla="*/ 5 w 34"/>
                  <a:gd name="T5" fmla="*/ 0 h 17"/>
                  <a:gd name="T6" fmla="*/ 0 w 34"/>
                  <a:gd name="T7" fmla="*/ 6 h 17"/>
                  <a:gd name="T8" fmla="*/ 0 w 34"/>
                  <a:gd name="T9" fmla="*/ 17 h 17"/>
                  <a:gd name="T10" fmla="*/ 34 w 34"/>
                  <a:gd name="T11" fmla="*/ 17 h 17"/>
                  <a:gd name="T12" fmla="*/ 34 w 34"/>
                  <a:gd name="T13" fmla="*/ 6 h 17"/>
                  <a:gd name="T14" fmla="*/ 34 w 34"/>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34" y="6"/>
                    </a:moveTo>
                    <a:cubicBezTo>
                      <a:pt x="34" y="3"/>
                      <a:pt x="31" y="0"/>
                      <a:pt x="28" y="0"/>
                    </a:cubicBezTo>
                    <a:cubicBezTo>
                      <a:pt x="5" y="0"/>
                      <a:pt x="5" y="0"/>
                      <a:pt x="5" y="0"/>
                    </a:cubicBezTo>
                    <a:cubicBezTo>
                      <a:pt x="2" y="0"/>
                      <a:pt x="0" y="3"/>
                      <a:pt x="0" y="6"/>
                    </a:cubicBezTo>
                    <a:cubicBezTo>
                      <a:pt x="0" y="17"/>
                      <a:pt x="0" y="17"/>
                      <a:pt x="0" y="17"/>
                    </a:cubicBezTo>
                    <a:cubicBezTo>
                      <a:pt x="34" y="17"/>
                      <a:pt x="34" y="17"/>
                      <a:pt x="34" y="17"/>
                    </a:cubicBezTo>
                    <a:cubicBezTo>
                      <a:pt x="34" y="6"/>
                      <a:pt x="34" y="6"/>
                      <a:pt x="34" y="6"/>
                    </a:cubicBezTo>
                    <a:cubicBezTo>
                      <a:pt x="34" y="6"/>
                      <a:pt x="34" y="6"/>
                      <a:pt x="34"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1" name="Freeform 93">
                <a:extLst>
                  <a:ext uri="{FF2B5EF4-FFF2-40B4-BE49-F238E27FC236}">
                    <a16:creationId xmlns:a16="http://schemas.microsoft.com/office/drawing/2014/main" id="{F2DB391E-7BBF-F8F0-69D0-35F1B6D8C57D}"/>
                  </a:ext>
                </a:extLst>
              </p:cNvPr>
              <p:cNvSpPr>
                <a:spLocks/>
              </p:cNvSpPr>
              <p:nvPr/>
            </p:nvSpPr>
            <p:spPr bwMode="auto">
              <a:xfrm>
                <a:off x="969963" y="2724150"/>
                <a:ext cx="465138" cy="274637"/>
              </a:xfrm>
              <a:custGeom>
                <a:avLst/>
                <a:gdLst>
                  <a:gd name="T0" fmla="*/ 122 w 124"/>
                  <a:gd name="T1" fmla="*/ 6 h 73"/>
                  <a:gd name="T2" fmla="*/ 116 w 124"/>
                  <a:gd name="T3" fmla="*/ 6 h 73"/>
                  <a:gd name="T4" fmla="*/ 79 w 124"/>
                  <a:gd name="T5" fmla="*/ 25 h 73"/>
                  <a:gd name="T6" fmla="*/ 79 w 124"/>
                  <a:gd name="T7" fmla="*/ 11 h 73"/>
                  <a:gd name="T8" fmla="*/ 76 w 124"/>
                  <a:gd name="T9" fmla="*/ 6 h 73"/>
                  <a:gd name="T10" fmla="*/ 71 w 124"/>
                  <a:gd name="T11" fmla="*/ 6 h 73"/>
                  <a:gd name="T12" fmla="*/ 34 w 124"/>
                  <a:gd name="T13" fmla="*/ 25 h 73"/>
                  <a:gd name="T14" fmla="*/ 34 w 124"/>
                  <a:gd name="T15" fmla="*/ 0 h 73"/>
                  <a:gd name="T16" fmla="*/ 0 w 124"/>
                  <a:gd name="T17" fmla="*/ 0 h 73"/>
                  <a:gd name="T18" fmla="*/ 0 w 124"/>
                  <a:gd name="T19" fmla="*/ 68 h 73"/>
                  <a:gd name="T20" fmla="*/ 5 w 124"/>
                  <a:gd name="T21" fmla="*/ 73 h 73"/>
                  <a:gd name="T22" fmla="*/ 119 w 124"/>
                  <a:gd name="T23" fmla="*/ 73 h 73"/>
                  <a:gd name="T24" fmla="*/ 124 w 124"/>
                  <a:gd name="T25" fmla="*/ 68 h 73"/>
                  <a:gd name="T26" fmla="*/ 124 w 124"/>
                  <a:gd name="T27" fmla="*/ 11 h 73"/>
                  <a:gd name="T28" fmla="*/ 122 w 124"/>
                  <a:gd name="T29"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73">
                    <a:moveTo>
                      <a:pt x="122" y="6"/>
                    </a:moveTo>
                    <a:cubicBezTo>
                      <a:pt x="120" y="5"/>
                      <a:pt x="118" y="5"/>
                      <a:pt x="116" y="6"/>
                    </a:cubicBezTo>
                    <a:cubicBezTo>
                      <a:pt x="79" y="25"/>
                      <a:pt x="79" y="25"/>
                      <a:pt x="79" y="25"/>
                    </a:cubicBezTo>
                    <a:cubicBezTo>
                      <a:pt x="79" y="11"/>
                      <a:pt x="79" y="11"/>
                      <a:pt x="79" y="11"/>
                    </a:cubicBezTo>
                    <a:cubicBezTo>
                      <a:pt x="79" y="9"/>
                      <a:pt x="78" y="7"/>
                      <a:pt x="76" y="6"/>
                    </a:cubicBezTo>
                    <a:cubicBezTo>
                      <a:pt x="75" y="5"/>
                      <a:pt x="73" y="5"/>
                      <a:pt x="71" y="6"/>
                    </a:cubicBezTo>
                    <a:cubicBezTo>
                      <a:pt x="34" y="25"/>
                      <a:pt x="34" y="25"/>
                      <a:pt x="34" y="25"/>
                    </a:cubicBezTo>
                    <a:cubicBezTo>
                      <a:pt x="34" y="0"/>
                      <a:pt x="34" y="0"/>
                      <a:pt x="34" y="0"/>
                    </a:cubicBezTo>
                    <a:cubicBezTo>
                      <a:pt x="0" y="0"/>
                      <a:pt x="0" y="0"/>
                      <a:pt x="0" y="0"/>
                    </a:cubicBezTo>
                    <a:cubicBezTo>
                      <a:pt x="0" y="68"/>
                      <a:pt x="0" y="68"/>
                      <a:pt x="0" y="68"/>
                    </a:cubicBezTo>
                    <a:cubicBezTo>
                      <a:pt x="0" y="71"/>
                      <a:pt x="2" y="73"/>
                      <a:pt x="5" y="73"/>
                    </a:cubicBezTo>
                    <a:cubicBezTo>
                      <a:pt x="119" y="73"/>
                      <a:pt x="119" y="73"/>
                      <a:pt x="119" y="73"/>
                    </a:cubicBezTo>
                    <a:cubicBezTo>
                      <a:pt x="122" y="73"/>
                      <a:pt x="124" y="71"/>
                      <a:pt x="124" y="68"/>
                    </a:cubicBezTo>
                    <a:cubicBezTo>
                      <a:pt x="124" y="11"/>
                      <a:pt x="124" y="11"/>
                      <a:pt x="124" y="11"/>
                    </a:cubicBezTo>
                    <a:cubicBezTo>
                      <a:pt x="124" y="9"/>
                      <a:pt x="123" y="7"/>
                      <a:pt x="1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2" name="Freeform 94">
                <a:extLst>
                  <a:ext uri="{FF2B5EF4-FFF2-40B4-BE49-F238E27FC236}">
                    <a16:creationId xmlns:a16="http://schemas.microsoft.com/office/drawing/2014/main" id="{25E0698B-8DE9-EE72-A128-CBF9621B36D5}"/>
                  </a:ext>
                </a:extLst>
              </p:cNvPr>
              <p:cNvSpPr>
                <a:spLocks/>
              </p:cNvSpPr>
              <p:nvPr/>
            </p:nvSpPr>
            <p:spPr bwMode="auto">
              <a:xfrm>
                <a:off x="1096963"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8" y="17"/>
                      <a:pt x="5" y="17"/>
                    </a:cubicBezTo>
                    <a:cubicBezTo>
                      <a:pt x="2" y="17"/>
                      <a:pt x="0" y="14"/>
                      <a:pt x="0" y="11"/>
                    </a:cubicBezTo>
                    <a:cubicBezTo>
                      <a:pt x="0" y="5"/>
                      <a:pt x="0" y="5"/>
                      <a:pt x="0" y="5"/>
                    </a:cubicBezTo>
                    <a:cubicBezTo>
                      <a:pt x="0" y="2"/>
                      <a:pt x="2" y="0"/>
                      <a:pt x="5" y="0"/>
                    </a:cubicBezTo>
                    <a:cubicBezTo>
                      <a:pt x="8"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3" name="Freeform 95">
                <a:extLst>
                  <a:ext uri="{FF2B5EF4-FFF2-40B4-BE49-F238E27FC236}">
                    <a16:creationId xmlns:a16="http://schemas.microsoft.com/office/drawing/2014/main" id="{8A931B63-0FC8-CC59-DBBD-6767FBF679B3}"/>
                  </a:ext>
                </a:extLst>
              </p:cNvPr>
              <p:cNvSpPr>
                <a:spLocks/>
              </p:cNvSpPr>
              <p:nvPr/>
            </p:nvSpPr>
            <p:spPr bwMode="auto">
              <a:xfrm>
                <a:off x="1160463"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8" y="17"/>
                      <a:pt x="5" y="17"/>
                    </a:cubicBezTo>
                    <a:cubicBezTo>
                      <a:pt x="2" y="17"/>
                      <a:pt x="0" y="14"/>
                      <a:pt x="0" y="11"/>
                    </a:cubicBezTo>
                    <a:cubicBezTo>
                      <a:pt x="0" y="5"/>
                      <a:pt x="0" y="5"/>
                      <a:pt x="0" y="5"/>
                    </a:cubicBezTo>
                    <a:cubicBezTo>
                      <a:pt x="0" y="2"/>
                      <a:pt x="2" y="0"/>
                      <a:pt x="5" y="0"/>
                    </a:cubicBezTo>
                    <a:cubicBezTo>
                      <a:pt x="8"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4" name="Freeform 96">
                <a:extLst>
                  <a:ext uri="{FF2B5EF4-FFF2-40B4-BE49-F238E27FC236}">
                    <a16:creationId xmlns:a16="http://schemas.microsoft.com/office/drawing/2014/main" id="{8FDD98DF-3720-4D01-64A1-6C033921029D}"/>
                  </a:ext>
                </a:extLst>
              </p:cNvPr>
              <p:cNvSpPr>
                <a:spLocks/>
              </p:cNvSpPr>
              <p:nvPr/>
            </p:nvSpPr>
            <p:spPr bwMode="auto">
              <a:xfrm>
                <a:off x="1265238" y="2874962"/>
                <a:ext cx="41275" cy="63500"/>
              </a:xfrm>
              <a:custGeom>
                <a:avLst/>
                <a:gdLst>
                  <a:gd name="T0" fmla="*/ 11 w 11"/>
                  <a:gd name="T1" fmla="*/ 11 h 17"/>
                  <a:gd name="T2" fmla="*/ 6 w 11"/>
                  <a:gd name="T3" fmla="*/ 17 h 17"/>
                  <a:gd name="T4" fmla="*/ 0 w 11"/>
                  <a:gd name="T5" fmla="*/ 11 h 17"/>
                  <a:gd name="T6" fmla="*/ 0 w 11"/>
                  <a:gd name="T7" fmla="*/ 5 h 17"/>
                  <a:gd name="T8" fmla="*/ 6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9" y="17"/>
                      <a:pt x="6" y="17"/>
                    </a:cubicBezTo>
                    <a:cubicBezTo>
                      <a:pt x="2" y="17"/>
                      <a:pt x="0" y="14"/>
                      <a:pt x="0" y="11"/>
                    </a:cubicBezTo>
                    <a:cubicBezTo>
                      <a:pt x="0" y="5"/>
                      <a:pt x="0" y="5"/>
                      <a:pt x="0" y="5"/>
                    </a:cubicBezTo>
                    <a:cubicBezTo>
                      <a:pt x="0" y="2"/>
                      <a:pt x="2" y="0"/>
                      <a:pt x="6" y="0"/>
                    </a:cubicBezTo>
                    <a:cubicBezTo>
                      <a:pt x="9"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5" name="Freeform 97">
                <a:extLst>
                  <a:ext uri="{FF2B5EF4-FFF2-40B4-BE49-F238E27FC236}">
                    <a16:creationId xmlns:a16="http://schemas.microsoft.com/office/drawing/2014/main" id="{3AE8D089-B560-FB91-6B1B-A1BE5103DAF1}"/>
                  </a:ext>
                </a:extLst>
              </p:cNvPr>
              <p:cNvSpPr>
                <a:spLocks/>
              </p:cNvSpPr>
              <p:nvPr/>
            </p:nvSpPr>
            <p:spPr bwMode="auto">
              <a:xfrm>
                <a:off x="1330325"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9" y="17"/>
                      <a:pt x="5" y="17"/>
                    </a:cubicBezTo>
                    <a:cubicBezTo>
                      <a:pt x="2" y="17"/>
                      <a:pt x="0" y="14"/>
                      <a:pt x="0" y="11"/>
                    </a:cubicBezTo>
                    <a:cubicBezTo>
                      <a:pt x="0" y="5"/>
                      <a:pt x="0" y="5"/>
                      <a:pt x="0" y="5"/>
                    </a:cubicBezTo>
                    <a:cubicBezTo>
                      <a:pt x="0" y="2"/>
                      <a:pt x="2" y="0"/>
                      <a:pt x="5" y="0"/>
                    </a:cubicBezTo>
                    <a:cubicBezTo>
                      <a:pt x="9"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spTree>
    <p:extLst>
      <p:ext uri="{BB962C8B-B14F-4D97-AF65-F5344CB8AC3E}">
        <p14:creationId xmlns:p14="http://schemas.microsoft.com/office/powerpoint/2010/main" val="827901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9450E7-8583-A82F-3A33-F1266F05F591}"/>
            </a:ext>
          </a:extLst>
        </p:cNvPr>
        <p:cNvGrpSpPr/>
        <p:nvPr/>
      </p:nvGrpSpPr>
      <p:grpSpPr>
        <a:xfrm>
          <a:off x="0" y="0"/>
          <a:ext cx="0" cy="0"/>
          <a:chOff x="0" y="0"/>
          <a:chExt cx="0" cy="0"/>
        </a:xfrm>
      </p:grpSpPr>
      <p:sp>
        <p:nvSpPr>
          <p:cNvPr id="3" name="Rectangle: Top Corners Snipped 2">
            <a:extLst>
              <a:ext uri="{FF2B5EF4-FFF2-40B4-BE49-F238E27FC236}">
                <a16:creationId xmlns:a16="http://schemas.microsoft.com/office/drawing/2014/main" id="{3D2E0B05-9DDF-69B4-209A-5D2718F8EC6C}"/>
              </a:ext>
            </a:extLst>
          </p:cNvPr>
          <p:cNvSpPr/>
          <p:nvPr/>
        </p:nvSpPr>
        <p:spPr>
          <a:xfrm>
            <a:off x="407987" y="1527709"/>
            <a:ext cx="3657600"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Business Challenges</a:t>
            </a:r>
          </a:p>
        </p:txBody>
      </p:sp>
      <p:sp>
        <p:nvSpPr>
          <p:cNvPr id="4" name="Rectangle: Top Corners Snipped 3">
            <a:extLst>
              <a:ext uri="{FF2B5EF4-FFF2-40B4-BE49-F238E27FC236}">
                <a16:creationId xmlns:a16="http://schemas.microsoft.com/office/drawing/2014/main" id="{AE1CD87F-C78A-6673-2256-EB242C59A19C}"/>
              </a:ext>
            </a:extLst>
          </p:cNvPr>
          <p:cNvSpPr/>
          <p:nvPr/>
        </p:nvSpPr>
        <p:spPr>
          <a:xfrm>
            <a:off x="4228759" y="1527709"/>
            <a:ext cx="3883572"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Capgemini Approach</a:t>
            </a:r>
          </a:p>
        </p:txBody>
      </p:sp>
      <p:sp>
        <p:nvSpPr>
          <p:cNvPr id="5" name="Rectangle: Top Corners Snipped 4">
            <a:extLst>
              <a:ext uri="{FF2B5EF4-FFF2-40B4-BE49-F238E27FC236}">
                <a16:creationId xmlns:a16="http://schemas.microsoft.com/office/drawing/2014/main" id="{4580239A-F063-E9AB-479E-3C3888D4B52A}"/>
              </a:ext>
            </a:extLst>
          </p:cNvPr>
          <p:cNvSpPr/>
          <p:nvPr/>
        </p:nvSpPr>
        <p:spPr>
          <a:xfrm>
            <a:off x="8278499" y="1529767"/>
            <a:ext cx="3657600"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Value Delivered</a:t>
            </a:r>
          </a:p>
        </p:txBody>
      </p:sp>
      <p:sp>
        <p:nvSpPr>
          <p:cNvPr id="6" name="Rectangle 5">
            <a:extLst>
              <a:ext uri="{FF2B5EF4-FFF2-40B4-BE49-F238E27FC236}">
                <a16:creationId xmlns:a16="http://schemas.microsoft.com/office/drawing/2014/main" id="{AEBFFF26-7C26-7442-602C-4274C0A2E645}"/>
              </a:ext>
            </a:extLst>
          </p:cNvPr>
          <p:cNvSpPr>
            <a:spLocks/>
          </p:cNvSpPr>
          <p:nvPr/>
        </p:nvSpPr>
        <p:spPr>
          <a:xfrm>
            <a:off x="407987" y="1971290"/>
            <a:ext cx="3657599" cy="34741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marL="0" marR="0" lvl="0" indent="0" algn="l" defTabSz="914400" rtl="0" eaLnBrk="1" fontAlgn="auto" latinLnBrk="0" hangingPunct="1">
              <a:lnSpc>
                <a:spcPct val="100000"/>
              </a:lnSpc>
              <a:spcBef>
                <a:spcPts val="200"/>
              </a:spcBef>
              <a:spcAft>
                <a:spcPts val="200"/>
              </a:spcAft>
              <a:buClr>
                <a:srgbClr val="0070AD"/>
              </a:buClr>
              <a:buSzTx/>
              <a:buFontTx/>
              <a:buNone/>
              <a:tabLst/>
              <a:defRPr/>
            </a:pPr>
            <a:r>
              <a:rPr kumimoji="0" lang="en-US" sz="1000" b="0" i="0" u="none" strike="noStrike" kern="1200" cap="none" spc="0" normalizeH="0" baseline="0" noProof="0">
                <a:ln>
                  <a:noFill/>
                </a:ln>
                <a:solidFill>
                  <a:prstClr val="black"/>
                </a:solidFill>
                <a:effectLst/>
                <a:uLnTx/>
                <a:uFillTx/>
                <a:ea typeface="+mn-ea"/>
                <a:cs typeface="+mn-cs"/>
              </a:rPr>
              <a:t>The client was operating on a 20+ years old legacy payments system resulting in following challenges:</a:t>
            </a:r>
          </a:p>
          <a:p>
            <a:pPr marL="228600" marR="0" lvl="0" indent="-22860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ea"/>
                <a:cs typeface="+mn-cs"/>
              </a:rPr>
              <a:t>Higher operational costs due to the decentralization of operations, support of large number of interfaces, diverse message formats, multi country rollout after accommodation of local clearing and regulatory needs</a:t>
            </a:r>
            <a:endParaRPr kumimoji="0" lang="en-US" sz="1000" b="0" i="0" u="none" strike="noStrike" kern="1200" cap="none" spc="0" normalizeH="0" baseline="0" noProof="0">
              <a:ln>
                <a:noFill/>
              </a:ln>
              <a:solidFill>
                <a:prstClr val="black"/>
              </a:solidFill>
              <a:effectLst/>
              <a:uLnTx/>
              <a:uFillTx/>
              <a:ea typeface="+mn-ea"/>
              <a:cs typeface="+mn-cs"/>
            </a:endParaRPr>
          </a:p>
          <a:p>
            <a:pPr marL="228600" marR="0" lvl="0" indent="-22860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Separate systems within the Bank for </a:t>
            </a:r>
          </a:p>
          <a:p>
            <a:pPr marL="685800" marR="0" lvl="1" indent="-22860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Foreign Payments</a:t>
            </a:r>
          </a:p>
          <a:p>
            <a:pPr marL="685800" marR="0" lvl="1" indent="-22860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Domestic Payments</a:t>
            </a:r>
          </a:p>
          <a:p>
            <a:pPr marL="685800" marR="0" lvl="1" indent="-22860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Inter-country transfers</a:t>
            </a:r>
          </a:p>
          <a:p>
            <a:pPr marL="228600" marR="0" lvl="0" indent="-22860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Inconsistent product configuration across branches/countries</a:t>
            </a:r>
          </a:p>
          <a:p>
            <a:pPr marL="228600" marR="0" lvl="0" indent="-22860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Challenges in integrating with legacy and state-of-the-art peripheral systems</a:t>
            </a:r>
          </a:p>
          <a:p>
            <a:pPr marL="228600" marR="0" lvl="0" indent="-22860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Scalability issues due to outdated system technology</a:t>
            </a:r>
          </a:p>
          <a:p>
            <a:pPr marL="228600" marR="0" lvl="0" indent="-22860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Inability to generate reports as desired</a:t>
            </a:r>
          </a:p>
        </p:txBody>
      </p:sp>
      <p:sp>
        <p:nvSpPr>
          <p:cNvPr id="7" name="Rectangle 6">
            <a:extLst>
              <a:ext uri="{FF2B5EF4-FFF2-40B4-BE49-F238E27FC236}">
                <a16:creationId xmlns:a16="http://schemas.microsoft.com/office/drawing/2014/main" id="{91373BDC-0201-A623-303C-BC5EDB68C932}"/>
              </a:ext>
            </a:extLst>
          </p:cNvPr>
          <p:cNvSpPr>
            <a:spLocks/>
          </p:cNvSpPr>
          <p:nvPr/>
        </p:nvSpPr>
        <p:spPr>
          <a:xfrm>
            <a:off x="4216893" y="1971290"/>
            <a:ext cx="3909523" cy="34741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marL="0" marR="0" lvl="0" indent="0" algn="l" defTabSz="914400" rtl="0" eaLnBrk="1" fontAlgn="auto" latinLnBrk="0" hangingPunct="1">
              <a:lnSpc>
                <a:spcPct val="100000"/>
              </a:lnSpc>
              <a:spcBef>
                <a:spcPts val="200"/>
              </a:spcBef>
              <a:spcAft>
                <a:spcPts val="200"/>
              </a:spcAft>
              <a:buClr>
                <a:srgbClr val="0070AD"/>
              </a:buClr>
              <a:buSzTx/>
              <a:buFontTx/>
              <a:buNone/>
              <a:tabLst/>
              <a:defRPr/>
            </a:pPr>
            <a:r>
              <a:rPr kumimoji="0" lang="en-US" sz="1000" b="0" i="0" u="none" strike="noStrike" kern="1200" cap="none" spc="0" normalizeH="0" baseline="0" noProof="0">
                <a:ln>
                  <a:noFill/>
                </a:ln>
                <a:solidFill>
                  <a:prstClr val="black"/>
                </a:solidFill>
                <a:effectLst/>
                <a:uLnTx/>
                <a:uFillTx/>
                <a:ea typeface="+mn-ea"/>
                <a:cs typeface="+mn-cs"/>
              </a:rPr>
              <a:t>Capgemini assisted the client in its payments transformational journey by:</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ea"/>
                <a:cs typeface="+mn-cs"/>
              </a:rPr>
              <a:t>Outlining detailed plan for high level fit gap analysis workshops &amp; support to engage participants in Payment workstream. </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ea"/>
                <a:cs typeface="+mn-cs"/>
              </a:rPr>
              <a:t>Planning, estimation &amp; roadmap for next solution definition</a:t>
            </a:r>
            <a:endParaRPr kumimoji="0" lang="en-US" sz="1000" b="0" i="0" u="none" strike="noStrike" kern="1200" cap="none" spc="0" normalizeH="0" baseline="0" noProof="0">
              <a:ln>
                <a:noFill/>
              </a:ln>
              <a:solidFill>
                <a:prstClr val="black"/>
              </a:solidFill>
              <a:effectLst/>
              <a:uLnTx/>
              <a:uFillTx/>
              <a:ea typeface="+mn-ea"/>
              <a:cs typeface="+mn-cs"/>
            </a:endParaRP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Designing a Payment Infrastructure Framework using TPH to handle multiple payment types</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Conducting end-to-end process led workshop to map all functional requirements</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ea"/>
                <a:cs typeface="+mn-cs"/>
              </a:rPr>
              <a:t>Building necessary customization and validation logic for automatic validation of fields in payment orders</a:t>
            </a:r>
            <a:endParaRPr kumimoji="0" lang="en-US" sz="1000" b="0" i="0" u="none" strike="noStrike" kern="1200" cap="none" spc="0" normalizeH="0" baseline="0" noProof="0">
              <a:ln>
                <a:noFill/>
              </a:ln>
              <a:solidFill>
                <a:prstClr val="black"/>
              </a:solidFill>
              <a:effectLst/>
              <a:uLnTx/>
              <a:uFillTx/>
              <a:ea typeface="+mn-ea"/>
              <a:cs typeface="+mn-cs"/>
            </a:endParaRP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Standardizing country-model which can be replicated for other countries </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Deploying Multiple Integration modes e.g., Middleware/File-based/Message-based to address various peripheral system needs</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Centralizing Reporting via Insight Data warehousing Solution  </a:t>
            </a:r>
          </a:p>
        </p:txBody>
      </p:sp>
      <p:sp>
        <p:nvSpPr>
          <p:cNvPr id="8" name="Rectangle 7">
            <a:extLst>
              <a:ext uri="{FF2B5EF4-FFF2-40B4-BE49-F238E27FC236}">
                <a16:creationId xmlns:a16="http://schemas.microsoft.com/office/drawing/2014/main" id="{95670706-86AF-468B-16D9-ACA093A00F3F}"/>
              </a:ext>
            </a:extLst>
          </p:cNvPr>
          <p:cNvSpPr>
            <a:spLocks/>
          </p:cNvSpPr>
          <p:nvPr/>
        </p:nvSpPr>
        <p:spPr>
          <a:xfrm>
            <a:off x="8278500" y="1973348"/>
            <a:ext cx="3657599" cy="347415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marL="0" marR="0" lvl="0" indent="0" algn="l" defTabSz="914400" rtl="0" eaLnBrk="1" fontAlgn="auto" latinLnBrk="0" hangingPunct="1">
              <a:lnSpc>
                <a:spcPct val="100000"/>
              </a:lnSpc>
              <a:spcBef>
                <a:spcPts val="200"/>
              </a:spcBef>
              <a:spcAft>
                <a:spcPts val="200"/>
              </a:spcAft>
              <a:buClr>
                <a:srgbClr val="0070AD"/>
              </a:buClr>
              <a:buSzTx/>
              <a:buFontTx/>
              <a:buNone/>
              <a:tabLst/>
              <a:defRPr/>
            </a:pPr>
            <a:r>
              <a:rPr kumimoji="0" lang="en-US" sz="1000" b="0" i="0" u="none" strike="noStrike" kern="1200" cap="none" spc="0" normalizeH="0" baseline="0" noProof="0">
                <a:ln>
                  <a:noFill/>
                </a:ln>
                <a:solidFill>
                  <a:prstClr val="black"/>
                </a:solidFill>
                <a:effectLst/>
                <a:uLnTx/>
                <a:uFillTx/>
                <a:ea typeface="+mn-ea"/>
                <a:cs typeface="+mn-cs"/>
              </a:rPr>
              <a:t>With Capgemini’s solution, the client was able to achieve:</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ea"/>
                <a:cs typeface="+mn-cs"/>
              </a:rPr>
              <a:t>A technologically advanced and functionally rich platform which minimizes future operational, maintenance and evolution costs</a:t>
            </a:r>
            <a:endParaRPr kumimoji="0" lang="en-US" sz="1000" b="0" i="0" u="none" strike="noStrike" kern="1200" cap="none" spc="0" normalizeH="0" baseline="0" noProof="0">
              <a:ln>
                <a:noFill/>
              </a:ln>
              <a:solidFill>
                <a:prstClr val="black"/>
              </a:solidFill>
              <a:effectLst/>
              <a:uLnTx/>
              <a:uFillTx/>
              <a:ea typeface="+mn-ea"/>
              <a:cs typeface="+mn-cs"/>
            </a:endParaRP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Time reduction by reusing defined process and utilization of accelerators</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Fit and gap exercise to identify gaps in a time bound manner</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US" sz="1000" b="0" i="0" u="none" strike="noStrike" kern="1200" cap="none" spc="0" normalizeH="0" baseline="0" noProof="0">
                <a:ln>
                  <a:noFill/>
                </a:ln>
                <a:solidFill>
                  <a:prstClr val="black"/>
                </a:solidFill>
                <a:effectLst/>
                <a:uLnTx/>
                <a:uFillTx/>
                <a:ea typeface="+mn-ea"/>
                <a:cs typeface="+mn-cs"/>
              </a:rPr>
              <a:t>Improve transaction tracing/reduce error by providing maker checker concept in TPH (which was handled manually)</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ea"/>
                <a:cs typeface="+mn-cs"/>
              </a:rPr>
              <a:t>Significant cost savings and reduction in  manual work</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ea"/>
                <a:cs typeface="+mn-cs"/>
              </a:rPr>
              <a:t>Standardization of message formats and automatic processing in downstream systems</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r>
              <a:rPr kumimoji="0" lang="en-IN" sz="1000" b="0" i="0" u="none" strike="noStrike" kern="1200" cap="none" spc="0" normalizeH="0" baseline="0" noProof="0">
                <a:ln>
                  <a:noFill/>
                </a:ln>
                <a:solidFill>
                  <a:prstClr val="black"/>
                </a:solidFill>
                <a:effectLst/>
                <a:uLnTx/>
                <a:uFillTx/>
                <a:ea typeface="+mn-ea"/>
                <a:cs typeface="+mn-cs"/>
              </a:rPr>
              <a:t>Frictionless user experience where payment is embedded as a seamless part of the end to end business flow across other modules like standing orders, loans and deposits etc. </a:t>
            </a:r>
          </a:p>
          <a:p>
            <a:pPr marL="171450" marR="0" lvl="0" indent="-171450" algn="l" defTabSz="914400" rtl="0" eaLnBrk="1" fontAlgn="auto" latinLnBrk="0" hangingPunct="1">
              <a:lnSpc>
                <a:spcPct val="100000"/>
              </a:lnSpc>
              <a:spcBef>
                <a:spcPts val="200"/>
              </a:spcBef>
              <a:spcAft>
                <a:spcPts val="200"/>
              </a:spcAft>
              <a:buClr>
                <a:srgbClr val="0070AD"/>
              </a:buClr>
              <a:buSzTx/>
              <a:buFont typeface="Wingdings" panose="05000000000000000000" pitchFamily="2" charset="2"/>
              <a:buChar char="§"/>
              <a:tabLst/>
              <a:defRPr/>
            </a:pPr>
            <a:endParaRPr kumimoji="0" lang="en-US" sz="1000" b="0" i="0" u="none" strike="noStrike" kern="1200" cap="none" spc="0" normalizeH="0" baseline="0" noProof="0">
              <a:ln>
                <a:noFill/>
              </a:ln>
              <a:solidFill>
                <a:prstClr val="black"/>
              </a:solidFill>
              <a:effectLst/>
              <a:uLnTx/>
              <a:uFillTx/>
              <a:ea typeface="+mn-ea"/>
              <a:cs typeface="+mn-cs"/>
            </a:endParaRPr>
          </a:p>
        </p:txBody>
      </p:sp>
      <p:grpSp>
        <p:nvGrpSpPr>
          <p:cNvPr id="23" name="Groupe 522">
            <a:extLst>
              <a:ext uri="{FF2B5EF4-FFF2-40B4-BE49-F238E27FC236}">
                <a16:creationId xmlns:a16="http://schemas.microsoft.com/office/drawing/2014/main" id="{75AB7F1E-BCF2-6524-8507-44C130E6D854}"/>
              </a:ext>
            </a:extLst>
          </p:cNvPr>
          <p:cNvGrpSpPr/>
          <p:nvPr/>
        </p:nvGrpSpPr>
        <p:grpSpPr>
          <a:xfrm>
            <a:off x="996399" y="1602445"/>
            <a:ext cx="232017" cy="262008"/>
            <a:chOff x="7940675" y="1608138"/>
            <a:chExt cx="466726" cy="527050"/>
          </a:xfrm>
          <a:solidFill>
            <a:schemeClr val="bg1"/>
          </a:solidFill>
        </p:grpSpPr>
        <p:sp>
          <p:nvSpPr>
            <p:cNvPr id="24" name="Freeform 118">
              <a:extLst>
                <a:ext uri="{FF2B5EF4-FFF2-40B4-BE49-F238E27FC236}">
                  <a16:creationId xmlns:a16="http://schemas.microsoft.com/office/drawing/2014/main" id="{82191110-8B4D-2ABC-718D-64AB2234EC2C}"/>
                </a:ext>
              </a:extLst>
            </p:cNvPr>
            <p:cNvSpPr>
              <a:spLocks/>
            </p:cNvSpPr>
            <p:nvPr/>
          </p:nvSpPr>
          <p:spPr bwMode="auto">
            <a:xfrm>
              <a:off x="7940675" y="1824038"/>
              <a:ext cx="80963" cy="307975"/>
            </a:xfrm>
            <a:custGeom>
              <a:avLst/>
              <a:gdLst>
                <a:gd name="T0" fmla="*/ 9 w 24"/>
                <a:gd name="T1" fmla="*/ 0 h 90"/>
                <a:gd name="T2" fmla="*/ 24 w 24"/>
                <a:gd name="T3" fmla="*/ 0 h 90"/>
                <a:gd name="T4" fmla="*/ 24 w 24"/>
                <a:gd name="T5" fmla="*/ 90 h 90"/>
                <a:gd name="T6" fmla="*/ 0 w 24"/>
                <a:gd name="T7" fmla="*/ 90 h 90"/>
                <a:gd name="T8" fmla="*/ 0 w 24"/>
                <a:gd name="T9" fmla="*/ 10 h 90"/>
                <a:gd name="T10" fmla="*/ 9 w 24"/>
                <a:gd name="T11" fmla="*/ 0 h 90"/>
              </a:gdLst>
              <a:ahLst/>
              <a:cxnLst>
                <a:cxn ang="0">
                  <a:pos x="T0" y="T1"/>
                </a:cxn>
                <a:cxn ang="0">
                  <a:pos x="T2" y="T3"/>
                </a:cxn>
                <a:cxn ang="0">
                  <a:pos x="T4" y="T5"/>
                </a:cxn>
                <a:cxn ang="0">
                  <a:pos x="T6" y="T7"/>
                </a:cxn>
                <a:cxn ang="0">
                  <a:pos x="T8" y="T9"/>
                </a:cxn>
                <a:cxn ang="0">
                  <a:pos x="T10" y="T11"/>
                </a:cxn>
              </a:cxnLst>
              <a:rect l="0" t="0" r="r" b="b"/>
              <a:pathLst>
                <a:path w="24" h="90">
                  <a:moveTo>
                    <a:pt x="9" y="0"/>
                  </a:moveTo>
                  <a:cubicBezTo>
                    <a:pt x="24" y="0"/>
                    <a:pt x="24" y="0"/>
                    <a:pt x="24" y="0"/>
                  </a:cubicBezTo>
                  <a:cubicBezTo>
                    <a:pt x="24" y="90"/>
                    <a:pt x="24" y="90"/>
                    <a:pt x="24" y="90"/>
                  </a:cubicBezTo>
                  <a:cubicBezTo>
                    <a:pt x="0" y="90"/>
                    <a:pt x="0" y="90"/>
                    <a:pt x="0" y="90"/>
                  </a:cubicBezTo>
                  <a:cubicBezTo>
                    <a:pt x="0" y="10"/>
                    <a:pt x="0" y="10"/>
                    <a:pt x="0" y="10"/>
                  </a:cubicBezTo>
                  <a:cubicBezTo>
                    <a:pt x="0" y="10"/>
                    <a:pt x="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5" name="Freeform 119">
              <a:extLst>
                <a:ext uri="{FF2B5EF4-FFF2-40B4-BE49-F238E27FC236}">
                  <a16:creationId xmlns:a16="http://schemas.microsoft.com/office/drawing/2014/main" id="{C985D0C7-6E8C-B950-FF02-707E856AF293}"/>
                </a:ext>
              </a:extLst>
            </p:cNvPr>
            <p:cNvSpPr>
              <a:spLocks/>
            </p:cNvSpPr>
            <p:nvPr/>
          </p:nvSpPr>
          <p:spPr bwMode="auto">
            <a:xfrm>
              <a:off x="8059738" y="1608138"/>
              <a:ext cx="347663" cy="527050"/>
            </a:xfrm>
            <a:custGeom>
              <a:avLst/>
              <a:gdLst>
                <a:gd name="T0" fmla="*/ 54 w 103"/>
                <a:gd name="T1" fmla="*/ 54 h 154"/>
                <a:gd name="T2" fmla="*/ 56 w 103"/>
                <a:gd name="T3" fmla="*/ 54 h 154"/>
                <a:gd name="T4" fmla="*/ 86 w 103"/>
                <a:gd name="T5" fmla="*/ 54 h 154"/>
                <a:gd name="T6" fmla="*/ 99 w 103"/>
                <a:gd name="T7" fmla="*/ 62 h 154"/>
                <a:gd name="T8" fmla="*/ 94 w 103"/>
                <a:gd name="T9" fmla="*/ 82 h 154"/>
                <a:gd name="T10" fmla="*/ 94 w 103"/>
                <a:gd name="T11" fmla="*/ 84 h 154"/>
                <a:gd name="T12" fmla="*/ 92 w 103"/>
                <a:gd name="T13" fmla="*/ 104 h 154"/>
                <a:gd name="T14" fmla="*/ 91 w 103"/>
                <a:gd name="T15" fmla="*/ 106 h 154"/>
                <a:gd name="T16" fmla="*/ 90 w 103"/>
                <a:gd name="T17" fmla="*/ 128 h 154"/>
                <a:gd name="T18" fmla="*/ 90 w 103"/>
                <a:gd name="T19" fmla="*/ 129 h 154"/>
                <a:gd name="T20" fmla="*/ 95 w 103"/>
                <a:gd name="T21" fmla="*/ 143 h 154"/>
                <a:gd name="T22" fmla="*/ 84 w 103"/>
                <a:gd name="T23" fmla="*/ 154 h 154"/>
                <a:gd name="T24" fmla="*/ 81 w 103"/>
                <a:gd name="T25" fmla="*/ 154 h 154"/>
                <a:gd name="T26" fmla="*/ 7 w 103"/>
                <a:gd name="T27" fmla="*/ 154 h 154"/>
                <a:gd name="T28" fmla="*/ 0 w 103"/>
                <a:gd name="T29" fmla="*/ 147 h 154"/>
                <a:gd name="T30" fmla="*/ 0 w 103"/>
                <a:gd name="T31" fmla="*/ 64 h 154"/>
                <a:gd name="T32" fmla="*/ 1 w 103"/>
                <a:gd name="T33" fmla="*/ 61 h 154"/>
                <a:gd name="T34" fmla="*/ 22 w 103"/>
                <a:gd name="T35" fmla="*/ 37 h 154"/>
                <a:gd name="T36" fmla="*/ 33 w 103"/>
                <a:gd name="T37" fmla="*/ 24 h 154"/>
                <a:gd name="T38" fmla="*/ 36 w 103"/>
                <a:gd name="T39" fmla="*/ 17 h 154"/>
                <a:gd name="T40" fmla="*/ 36 w 103"/>
                <a:gd name="T41" fmla="*/ 11 h 154"/>
                <a:gd name="T42" fmla="*/ 50 w 103"/>
                <a:gd name="T43" fmla="*/ 2 h 154"/>
                <a:gd name="T44" fmla="*/ 57 w 103"/>
                <a:gd name="T45" fmla="*/ 7 h 154"/>
                <a:gd name="T46" fmla="*/ 60 w 103"/>
                <a:gd name="T47" fmla="*/ 18 h 154"/>
                <a:gd name="T48" fmla="*/ 57 w 103"/>
                <a:gd name="T49" fmla="*/ 45 h 154"/>
                <a:gd name="T50" fmla="*/ 54 w 103"/>
                <a:gd name="T51" fmla="*/ 53 h 154"/>
                <a:gd name="T52" fmla="*/ 54 w 103"/>
                <a:gd name="T53"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54">
                  <a:moveTo>
                    <a:pt x="54" y="54"/>
                  </a:moveTo>
                  <a:cubicBezTo>
                    <a:pt x="56" y="54"/>
                    <a:pt x="56" y="54"/>
                    <a:pt x="56" y="54"/>
                  </a:cubicBezTo>
                  <a:cubicBezTo>
                    <a:pt x="66" y="54"/>
                    <a:pt x="76" y="54"/>
                    <a:pt x="86" y="54"/>
                  </a:cubicBezTo>
                  <a:cubicBezTo>
                    <a:pt x="92" y="54"/>
                    <a:pt x="96" y="57"/>
                    <a:pt x="99" y="62"/>
                  </a:cubicBezTo>
                  <a:cubicBezTo>
                    <a:pt x="103" y="69"/>
                    <a:pt x="101" y="78"/>
                    <a:pt x="94" y="82"/>
                  </a:cubicBezTo>
                  <a:cubicBezTo>
                    <a:pt x="93" y="83"/>
                    <a:pt x="93" y="83"/>
                    <a:pt x="94" y="84"/>
                  </a:cubicBezTo>
                  <a:cubicBezTo>
                    <a:pt x="99" y="90"/>
                    <a:pt x="98" y="100"/>
                    <a:pt x="92" y="104"/>
                  </a:cubicBezTo>
                  <a:cubicBezTo>
                    <a:pt x="90" y="105"/>
                    <a:pt x="90" y="105"/>
                    <a:pt x="91" y="106"/>
                  </a:cubicBezTo>
                  <a:cubicBezTo>
                    <a:pt x="97" y="112"/>
                    <a:pt x="97" y="122"/>
                    <a:pt x="90" y="128"/>
                  </a:cubicBezTo>
                  <a:cubicBezTo>
                    <a:pt x="89" y="128"/>
                    <a:pt x="89" y="128"/>
                    <a:pt x="90" y="129"/>
                  </a:cubicBezTo>
                  <a:cubicBezTo>
                    <a:pt x="94" y="132"/>
                    <a:pt x="96" y="138"/>
                    <a:pt x="95" y="143"/>
                  </a:cubicBezTo>
                  <a:cubicBezTo>
                    <a:pt x="94" y="149"/>
                    <a:pt x="89" y="153"/>
                    <a:pt x="84" y="154"/>
                  </a:cubicBezTo>
                  <a:cubicBezTo>
                    <a:pt x="83" y="154"/>
                    <a:pt x="82" y="154"/>
                    <a:pt x="81" y="154"/>
                  </a:cubicBezTo>
                  <a:cubicBezTo>
                    <a:pt x="56" y="154"/>
                    <a:pt x="32" y="154"/>
                    <a:pt x="7" y="154"/>
                  </a:cubicBezTo>
                  <a:cubicBezTo>
                    <a:pt x="3" y="154"/>
                    <a:pt x="0" y="151"/>
                    <a:pt x="0" y="147"/>
                  </a:cubicBezTo>
                  <a:cubicBezTo>
                    <a:pt x="0" y="119"/>
                    <a:pt x="0" y="92"/>
                    <a:pt x="0" y="64"/>
                  </a:cubicBezTo>
                  <a:cubicBezTo>
                    <a:pt x="0" y="63"/>
                    <a:pt x="0" y="62"/>
                    <a:pt x="1" y="61"/>
                  </a:cubicBezTo>
                  <a:cubicBezTo>
                    <a:pt x="8" y="53"/>
                    <a:pt x="15" y="45"/>
                    <a:pt x="22" y="37"/>
                  </a:cubicBezTo>
                  <a:cubicBezTo>
                    <a:pt x="26" y="33"/>
                    <a:pt x="30" y="29"/>
                    <a:pt x="33" y="24"/>
                  </a:cubicBezTo>
                  <a:cubicBezTo>
                    <a:pt x="35" y="22"/>
                    <a:pt x="36" y="20"/>
                    <a:pt x="36" y="17"/>
                  </a:cubicBezTo>
                  <a:cubicBezTo>
                    <a:pt x="36" y="15"/>
                    <a:pt x="36" y="13"/>
                    <a:pt x="36" y="11"/>
                  </a:cubicBezTo>
                  <a:cubicBezTo>
                    <a:pt x="37" y="5"/>
                    <a:pt x="44" y="0"/>
                    <a:pt x="50" y="2"/>
                  </a:cubicBezTo>
                  <a:cubicBezTo>
                    <a:pt x="53" y="2"/>
                    <a:pt x="55" y="4"/>
                    <a:pt x="57" y="7"/>
                  </a:cubicBezTo>
                  <a:cubicBezTo>
                    <a:pt x="59" y="10"/>
                    <a:pt x="59" y="14"/>
                    <a:pt x="60" y="18"/>
                  </a:cubicBezTo>
                  <a:cubicBezTo>
                    <a:pt x="60" y="27"/>
                    <a:pt x="60" y="36"/>
                    <a:pt x="57" y="45"/>
                  </a:cubicBezTo>
                  <a:cubicBezTo>
                    <a:pt x="57" y="47"/>
                    <a:pt x="56" y="50"/>
                    <a:pt x="54" y="53"/>
                  </a:cubicBezTo>
                  <a:cubicBezTo>
                    <a:pt x="54" y="53"/>
                    <a:pt x="54" y="53"/>
                    <a:pt x="5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grpSp>
      <p:grpSp>
        <p:nvGrpSpPr>
          <p:cNvPr id="26" name="Group 148">
            <a:extLst>
              <a:ext uri="{FF2B5EF4-FFF2-40B4-BE49-F238E27FC236}">
                <a16:creationId xmlns:a16="http://schemas.microsoft.com/office/drawing/2014/main" id="{E28604AD-3333-A041-5A15-DE51307F5F15}"/>
              </a:ext>
            </a:extLst>
          </p:cNvPr>
          <p:cNvGrpSpPr/>
          <p:nvPr/>
        </p:nvGrpSpPr>
        <p:grpSpPr>
          <a:xfrm>
            <a:off x="4713198" y="1586578"/>
            <a:ext cx="350029" cy="293742"/>
            <a:chOff x="6024422" y="2090478"/>
            <a:chExt cx="1035582" cy="869051"/>
          </a:xfrm>
          <a:solidFill>
            <a:schemeClr val="bg1"/>
          </a:solidFill>
        </p:grpSpPr>
        <p:sp>
          <p:nvSpPr>
            <p:cNvPr id="27" name="Freeform 26">
              <a:extLst>
                <a:ext uri="{FF2B5EF4-FFF2-40B4-BE49-F238E27FC236}">
                  <a16:creationId xmlns:a16="http://schemas.microsoft.com/office/drawing/2014/main" id="{65FE50D3-5205-6856-50BC-19479F98BDB0}"/>
                </a:ext>
              </a:extLst>
            </p:cNvPr>
            <p:cNvSpPr>
              <a:spLocks/>
            </p:cNvSpPr>
            <p:nvPr/>
          </p:nvSpPr>
          <p:spPr bwMode="auto">
            <a:xfrm>
              <a:off x="6603788" y="2493516"/>
              <a:ext cx="456216" cy="466013"/>
            </a:xfrm>
            <a:custGeom>
              <a:avLst/>
              <a:gdLst>
                <a:gd name="T0" fmla="*/ 699 w 749"/>
                <a:gd name="T1" fmla="*/ 441 h 763"/>
                <a:gd name="T2" fmla="*/ 260 w 749"/>
                <a:gd name="T3" fmla="*/ 0 h 763"/>
                <a:gd name="T4" fmla="*/ 204 w 749"/>
                <a:gd name="T5" fmla="*/ 96 h 763"/>
                <a:gd name="T6" fmla="*/ 599 w 749"/>
                <a:gd name="T7" fmla="*/ 493 h 763"/>
                <a:gd name="T8" fmla="*/ 599 w 749"/>
                <a:gd name="T9" fmla="*/ 540 h 763"/>
                <a:gd name="T10" fmla="*/ 575 w 749"/>
                <a:gd name="T11" fmla="*/ 549 h 763"/>
                <a:gd name="T12" fmla="*/ 552 w 749"/>
                <a:gd name="T13" fmla="*/ 540 h 763"/>
                <a:gd name="T14" fmla="*/ 161 w 749"/>
                <a:gd name="T15" fmla="*/ 146 h 763"/>
                <a:gd name="T16" fmla="*/ 159 w 749"/>
                <a:gd name="T17" fmla="*/ 149 h 763"/>
                <a:gd name="T18" fmla="*/ 159 w 749"/>
                <a:gd name="T19" fmla="*/ 149 h 763"/>
                <a:gd name="T20" fmla="*/ 0 w 749"/>
                <a:gd name="T21" fmla="*/ 254 h 763"/>
                <a:gd name="T22" fmla="*/ 4 w 749"/>
                <a:gd name="T23" fmla="*/ 367 h 763"/>
                <a:gd name="T24" fmla="*/ 45 w 749"/>
                <a:gd name="T25" fmla="*/ 409 h 763"/>
                <a:gd name="T26" fmla="*/ 172 w 749"/>
                <a:gd name="T27" fmla="*/ 414 h 763"/>
                <a:gd name="T28" fmla="*/ 176 w 749"/>
                <a:gd name="T29" fmla="*/ 540 h 763"/>
                <a:gd name="T30" fmla="*/ 218 w 749"/>
                <a:gd name="T31" fmla="*/ 582 h 763"/>
                <a:gd name="T32" fmla="*/ 344 w 749"/>
                <a:gd name="T33" fmla="*/ 587 h 763"/>
                <a:gd name="T34" fmla="*/ 348 w 749"/>
                <a:gd name="T35" fmla="*/ 713 h 763"/>
                <a:gd name="T36" fmla="*/ 361 w 749"/>
                <a:gd name="T37" fmla="*/ 742 h 763"/>
                <a:gd name="T38" fmla="*/ 390 w 749"/>
                <a:gd name="T39" fmla="*/ 755 h 763"/>
                <a:gd name="T40" fmla="*/ 557 w 749"/>
                <a:gd name="T41" fmla="*/ 762 h 763"/>
                <a:gd name="T42" fmla="*/ 557 w 749"/>
                <a:gd name="T43" fmla="*/ 741 h 763"/>
                <a:gd name="T44" fmla="*/ 557 w 749"/>
                <a:gd name="T45" fmla="*/ 762 h 763"/>
                <a:gd name="T46" fmla="*/ 564 w 749"/>
                <a:gd name="T47" fmla="*/ 763 h 763"/>
                <a:gd name="T48" fmla="*/ 697 w 749"/>
                <a:gd name="T49" fmla="*/ 707 h 763"/>
                <a:gd name="T50" fmla="*/ 749 w 749"/>
                <a:gd name="T51" fmla="*/ 573 h 763"/>
                <a:gd name="T52" fmla="*/ 699 w 749"/>
                <a:gd name="T53" fmla="*/ 44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9" h="763">
                  <a:moveTo>
                    <a:pt x="699" y="441"/>
                  </a:moveTo>
                  <a:cubicBezTo>
                    <a:pt x="659" y="401"/>
                    <a:pt x="417" y="157"/>
                    <a:pt x="260" y="0"/>
                  </a:cubicBezTo>
                  <a:cubicBezTo>
                    <a:pt x="246" y="33"/>
                    <a:pt x="227" y="66"/>
                    <a:pt x="204" y="96"/>
                  </a:cubicBezTo>
                  <a:cubicBezTo>
                    <a:pt x="599" y="493"/>
                    <a:pt x="599" y="493"/>
                    <a:pt x="599" y="493"/>
                  </a:cubicBezTo>
                  <a:cubicBezTo>
                    <a:pt x="612" y="506"/>
                    <a:pt x="611" y="527"/>
                    <a:pt x="599" y="540"/>
                  </a:cubicBezTo>
                  <a:cubicBezTo>
                    <a:pt x="592" y="546"/>
                    <a:pt x="584" y="549"/>
                    <a:pt x="575" y="549"/>
                  </a:cubicBezTo>
                  <a:cubicBezTo>
                    <a:pt x="567" y="549"/>
                    <a:pt x="558" y="546"/>
                    <a:pt x="552" y="540"/>
                  </a:cubicBezTo>
                  <a:cubicBezTo>
                    <a:pt x="161" y="146"/>
                    <a:pt x="161" y="146"/>
                    <a:pt x="161" y="146"/>
                  </a:cubicBezTo>
                  <a:cubicBezTo>
                    <a:pt x="160" y="147"/>
                    <a:pt x="159" y="148"/>
                    <a:pt x="159" y="149"/>
                  </a:cubicBezTo>
                  <a:cubicBezTo>
                    <a:pt x="159" y="149"/>
                    <a:pt x="159" y="149"/>
                    <a:pt x="159" y="149"/>
                  </a:cubicBezTo>
                  <a:cubicBezTo>
                    <a:pt x="112" y="195"/>
                    <a:pt x="58" y="230"/>
                    <a:pt x="0" y="254"/>
                  </a:cubicBezTo>
                  <a:cubicBezTo>
                    <a:pt x="4" y="367"/>
                    <a:pt x="4" y="367"/>
                    <a:pt x="4" y="367"/>
                  </a:cubicBezTo>
                  <a:cubicBezTo>
                    <a:pt x="5" y="389"/>
                    <a:pt x="23" y="408"/>
                    <a:pt x="45" y="409"/>
                  </a:cubicBezTo>
                  <a:cubicBezTo>
                    <a:pt x="172" y="414"/>
                    <a:pt x="172" y="414"/>
                    <a:pt x="172" y="414"/>
                  </a:cubicBezTo>
                  <a:cubicBezTo>
                    <a:pt x="176" y="540"/>
                    <a:pt x="176" y="540"/>
                    <a:pt x="176" y="540"/>
                  </a:cubicBezTo>
                  <a:cubicBezTo>
                    <a:pt x="177" y="563"/>
                    <a:pt x="195" y="581"/>
                    <a:pt x="218" y="582"/>
                  </a:cubicBezTo>
                  <a:cubicBezTo>
                    <a:pt x="344" y="587"/>
                    <a:pt x="344" y="587"/>
                    <a:pt x="344" y="587"/>
                  </a:cubicBezTo>
                  <a:cubicBezTo>
                    <a:pt x="348" y="713"/>
                    <a:pt x="348" y="713"/>
                    <a:pt x="348" y="713"/>
                  </a:cubicBezTo>
                  <a:cubicBezTo>
                    <a:pt x="348" y="724"/>
                    <a:pt x="353" y="735"/>
                    <a:pt x="361" y="742"/>
                  </a:cubicBezTo>
                  <a:cubicBezTo>
                    <a:pt x="368" y="750"/>
                    <a:pt x="378" y="755"/>
                    <a:pt x="390" y="755"/>
                  </a:cubicBezTo>
                  <a:cubicBezTo>
                    <a:pt x="389" y="755"/>
                    <a:pt x="526" y="761"/>
                    <a:pt x="557" y="762"/>
                  </a:cubicBezTo>
                  <a:cubicBezTo>
                    <a:pt x="557" y="741"/>
                    <a:pt x="557" y="741"/>
                    <a:pt x="557" y="741"/>
                  </a:cubicBezTo>
                  <a:cubicBezTo>
                    <a:pt x="557" y="762"/>
                    <a:pt x="557" y="762"/>
                    <a:pt x="557" y="762"/>
                  </a:cubicBezTo>
                  <a:cubicBezTo>
                    <a:pt x="559" y="763"/>
                    <a:pt x="561" y="763"/>
                    <a:pt x="564" y="763"/>
                  </a:cubicBezTo>
                  <a:cubicBezTo>
                    <a:pt x="618" y="763"/>
                    <a:pt x="664" y="740"/>
                    <a:pt x="697" y="707"/>
                  </a:cubicBezTo>
                  <a:cubicBezTo>
                    <a:pt x="733" y="672"/>
                    <a:pt x="749" y="622"/>
                    <a:pt x="749" y="573"/>
                  </a:cubicBezTo>
                  <a:cubicBezTo>
                    <a:pt x="749" y="524"/>
                    <a:pt x="733" y="476"/>
                    <a:pt x="699" y="4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8" name="Freeform 27">
              <a:extLst>
                <a:ext uri="{FF2B5EF4-FFF2-40B4-BE49-F238E27FC236}">
                  <a16:creationId xmlns:a16="http://schemas.microsoft.com/office/drawing/2014/main" id="{3C75D200-BB6F-4589-56EF-527CA7E41FE0}"/>
                </a:ext>
              </a:extLst>
            </p:cNvPr>
            <p:cNvSpPr>
              <a:spLocks noEditPoints="1"/>
            </p:cNvSpPr>
            <p:nvPr/>
          </p:nvSpPr>
          <p:spPr bwMode="auto">
            <a:xfrm>
              <a:off x="6024422" y="2090478"/>
              <a:ext cx="740302" cy="589163"/>
            </a:xfrm>
            <a:custGeom>
              <a:avLst/>
              <a:gdLst>
                <a:gd name="T0" fmla="*/ 1069 w 1214"/>
                <a:gd name="T1" fmla="*/ 754 h 966"/>
                <a:gd name="T2" fmla="*/ 1099 w 1214"/>
                <a:gd name="T3" fmla="*/ 719 h 966"/>
                <a:gd name="T4" fmla="*/ 1159 w 1214"/>
                <a:gd name="T5" fmla="*/ 610 h 966"/>
                <a:gd name="T6" fmla="*/ 1063 w 1214"/>
                <a:gd name="T7" fmla="*/ 166 h 966"/>
                <a:gd name="T8" fmla="*/ 466 w 1214"/>
                <a:gd name="T9" fmla="*/ 164 h 966"/>
                <a:gd name="T10" fmla="*/ 356 w 1214"/>
                <a:gd name="T11" fmla="*/ 357 h 966"/>
                <a:gd name="T12" fmla="*/ 249 w 1214"/>
                <a:gd name="T13" fmla="*/ 429 h 966"/>
                <a:gd name="T14" fmla="*/ 47 w 1214"/>
                <a:gd name="T15" fmla="*/ 661 h 966"/>
                <a:gd name="T16" fmla="*/ 16 w 1214"/>
                <a:gd name="T17" fmla="*/ 851 h 966"/>
                <a:gd name="T18" fmla="*/ 42 w 1214"/>
                <a:gd name="T19" fmla="*/ 902 h 966"/>
                <a:gd name="T20" fmla="*/ 94 w 1214"/>
                <a:gd name="T21" fmla="*/ 944 h 966"/>
                <a:gd name="T22" fmla="*/ 192 w 1214"/>
                <a:gd name="T23" fmla="*/ 966 h 966"/>
                <a:gd name="T24" fmla="*/ 541 w 1214"/>
                <a:gd name="T25" fmla="*/ 822 h 966"/>
                <a:gd name="T26" fmla="*/ 924 w 1214"/>
                <a:gd name="T27" fmla="*/ 854 h 966"/>
                <a:gd name="T28" fmla="*/ 1061 w 1214"/>
                <a:gd name="T29" fmla="*/ 763 h 966"/>
                <a:gd name="T30" fmla="*/ 1069 w 1214"/>
                <a:gd name="T31" fmla="*/ 754 h 966"/>
                <a:gd name="T32" fmla="*/ 790 w 1214"/>
                <a:gd name="T33" fmla="*/ 470 h 966"/>
                <a:gd name="T34" fmla="*/ 780 w 1214"/>
                <a:gd name="T35" fmla="*/ 480 h 966"/>
                <a:gd name="T36" fmla="*/ 776 w 1214"/>
                <a:gd name="T37" fmla="*/ 485 h 966"/>
                <a:gd name="T38" fmla="*/ 688 w 1214"/>
                <a:gd name="T39" fmla="*/ 518 h 966"/>
                <a:gd name="T40" fmla="*/ 641 w 1214"/>
                <a:gd name="T41" fmla="*/ 510 h 966"/>
                <a:gd name="T42" fmla="*/ 636 w 1214"/>
                <a:gd name="T43" fmla="*/ 522 h 966"/>
                <a:gd name="T44" fmla="*/ 470 w 1214"/>
                <a:gd name="T45" fmla="*/ 711 h 966"/>
                <a:gd name="T46" fmla="*/ 439 w 1214"/>
                <a:gd name="T47" fmla="*/ 733 h 966"/>
                <a:gd name="T48" fmla="*/ 192 w 1214"/>
                <a:gd name="T49" fmla="*/ 834 h 966"/>
                <a:gd name="T50" fmla="*/ 146 w 1214"/>
                <a:gd name="T51" fmla="*/ 820 h 966"/>
                <a:gd name="T52" fmla="*/ 149 w 1214"/>
                <a:gd name="T53" fmla="*/ 756 h 966"/>
                <a:gd name="T54" fmla="*/ 164 w 1214"/>
                <a:gd name="T55" fmla="*/ 722 h 966"/>
                <a:gd name="T56" fmla="*/ 330 w 1214"/>
                <a:gd name="T57" fmla="*/ 533 h 966"/>
                <a:gd name="T58" fmla="*/ 346 w 1214"/>
                <a:gd name="T59" fmla="*/ 521 h 966"/>
                <a:gd name="T60" fmla="*/ 391 w 1214"/>
                <a:gd name="T61" fmla="*/ 660 h 966"/>
                <a:gd name="T62" fmla="*/ 417 w 1214"/>
                <a:gd name="T63" fmla="*/ 641 h 966"/>
                <a:gd name="T64" fmla="*/ 565 w 1214"/>
                <a:gd name="T65" fmla="*/ 480 h 966"/>
                <a:gd name="T66" fmla="*/ 577 w 1214"/>
                <a:gd name="T67" fmla="*/ 457 h 966"/>
                <a:gd name="T68" fmla="*/ 561 w 1214"/>
                <a:gd name="T69" fmla="*/ 415 h 966"/>
                <a:gd name="T70" fmla="*/ 558 w 1214"/>
                <a:gd name="T71" fmla="*/ 387 h 966"/>
                <a:gd name="T72" fmla="*/ 596 w 1214"/>
                <a:gd name="T73" fmla="*/ 295 h 966"/>
                <a:gd name="T74" fmla="*/ 618 w 1214"/>
                <a:gd name="T75" fmla="*/ 278 h 966"/>
                <a:gd name="T76" fmla="*/ 679 w 1214"/>
                <a:gd name="T77" fmla="*/ 258 h 966"/>
                <a:gd name="T78" fmla="*/ 688 w 1214"/>
                <a:gd name="T79" fmla="*/ 257 h 966"/>
                <a:gd name="T80" fmla="*/ 781 w 1214"/>
                <a:gd name="T81" fmla="*/ 296 h 966"/>
                <a:gd name="T82" fmla="*/ 819 w 1214"/>
                <a:gd name="T83" fmla="*/ 385 h 966"/>
                <a:gd name="T84" fmla="*/ 790 w 1214"/>
                <a:gd name="T85" fmla="*/ 470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4" h="966">
                  <a:moveTo>
                    <a:pt x="1069" y="754"/>
                  </a:moveTo>
                  <a:cubicBezTo>
                    <a:pt x="1080" y="743"/>
                    <a:pt x="1090" y="731"/>
                    <a:pt x="1099" y="719"/>
                  </a:cubicBezTo>
                  <a:cubicBezTo>
                    <a:pt x="1125" y="685"/>
                    <a:pt x="1145" y="649"/>
                    <a:pt x="1159" y="610"/>
                  </a:cubicBezTo>
                  <a:cubicBezTo>
                    <a:pt x="1214" y="461"/>
                    <a:pt x="1183" y="287"/>
                    <a:pt x="1063" y="166"/>
                  </a:cubicBezTo>
                  <a:cubicBezTo>
                    <a:pt x="899" y="1"/>
                    <a:pt x="632" y="0"/>
                    <a:pt x="466" y="164"/>
                  </a:cubicBezTo>
                  <a:cubicBezTo>
                    <a:pt x="411" y="220"/>
                    <a:pt x="374" y="286"/>
                    <a:pt x="356" y="357"/>
                  </a:cubicBezTo>
                  <a:cubicBezTo>
                    <a:pt x="320" y="378"/>
                    <a:pt x="284" y="402"/>
                    <a:pt x="249" y="429"/>
                  </a:cubicBezTo>
                  <a:cubicBezTo>
                    <a:pt x="160" y="498"/>
                    <a:pt x="88" y="581"/>
                    <a:pt x="47" y="661"/>
                  </a:cubicBezTo>
                  <a:cubicBezTo>
                    <a:pt x="10" y="733"/>
                    <a:pt x="0" y="798"/>
                    <a:pt x="16" y="851"/>
                  </a:cubicBezTo>
                  <a:cubicBezTo>
                    <a:pt x="21" y="870"/>
                    <a:pt x="30" y="887"/>
                    <a:pt x="42" y="902"/>
                  </a:cubicBezTo>
                  <a:cubicBezTo>
                    <a:pt x="53" y="916"/>
                    <a:pt x="70" y="932"/>
                    <a:pt x="94" y="944"/>
                  </a:cubicBezTo>
                  <a:cubicBezTo>
                    <a:pt x="118" y="957"/>
                    <a:pt x="150" y="966"/>
                    <a:pt x="192" y="966"/>
                  </a:cubicBezTo>
                  <a:cubicBezTo>
                    <a:pt x="293" y="966"/>
                    <a:pt x="423" y="912"/>
                    <a:pt x="541" y="822"/>
                  </a:cubicBezTo>
                  <a:cubicBezTo>
                    <a:pt x="657" y="894"/>
                    <a:pt x="800" y="905"/>
                    <a:pt x="924" y="854"/>
                  </a:cubicBezTo>
                  <a:cubicBezTo>
                    <a:pt x="974" y="833"/>
                    <a:pt x="1021" y="803"/>
                    <a:pt x="1061" y="763"/>
                  </a:cubicBezTo>
                  <a:cubicBezTo>
                    <a:pt x="1064" y="760"/>
                    <a:pt x="1066" y="757"/>
                    <a:pt x="1069" y="754"/>
                  </a:cubicBezTo>
                  <a:close/>
                  <a:moveTo>
                    <a:pt x="790" y="470"/>
                  </a:moveTo>
                  <a:cubicBezTo>
                    <a:pt x="787" y="473"/>
                    <a:pt x="784" y="477"/>
                    <a:pt x="780" y="480"/>
                  </a:cubicBezTo>
                  <a:cubicBezTo>
                    <a:pt x="779" y="482"/>
                    <a:pt x="777" y="483"/>
                    <a:pt x="776" y="485"/>
                  </a:cubicBezTo>
                  <a:cubicBezTo>
                    <a:pt x="752" y="506"/>
                    <a:pt x="721" y="518"/>
                    <a:pt x="688" y="518"/>
                  </a:cubicBezTo>
                  <a:cubicBezTo>
                    <a:pt x="672" y="518"/>
                    <a:pt x="656" y="515"/>
                    <a:pt x="641" y="510"/>
                  </a:cubicBezTo>
                  <a:cubicBezTo>
                    <a:pt x="640" y="514"/>
                    <a:pt x="638" y="518"/>
                    <a:pt x="636" y="522"/>
                  </a:cubicBezTo>
                  <a:cubicBezTo>
                    <a:pt x="603" y="584"/>
                    <a:pt x="543" y="653"/>
                    <a:pt x="470" y="711"/>
                  </a:cubicBezTo>
                  <a:cubicBezTo>
                    <a:pt x="460" y="718"/>
                    <a:pt x="450" y="726"/>
                    <a:pt x="439" y="733"/>
                  </a:cubicBezTo>
                  <a:cubicBezTo>
                    <a:pt x="352" y="795"/>
                    <a:pt x="258" y="834"/>
                    <a:pt x="192" y="834"/>
                  </a:cubicBezTo>
                  <a:cubicBezTo>
                    <a:pt x="170" y="834"/>
                    <a:pt x="152" y="829"/>
                    <a:pt x="146" y="820"/>
                  </a:cubicBezTo>
                  <a:cubicBezTo>
                    <a:pt x="139" y="811"/>
                    <a:pt x="138" y="789"/>
                    <a:pt x="149" y="756"/>
                  </a:cubicBezTo>
                  <a:cubicBezTo>
                    <a:pt x="153" y="746"/>
                    <a:pt x="158" y="734"/>
                    <a:pt x="164" y="722"/>
                  </a:cubicBezTo>
                  <a:cubicBezTo>
                    <a:pt x="197" y="659"/>
                    <a:pt x="257" y="590"/>
                    <a:pt x="330" y="533"/>
                  </a:cubicBezTo>
                  <a:cubicBezTo>
                    <a:pt x="336" y="529"/>
                    <a:pt x="341" y="525"/>
                    <a:pt x="346" y="521"/>
                  </a:cubicBezTo>
                  <a:cubicBezTo>
                    <a:pt x="353" y="569"/>
                    <a:pt x="367" y="616"/>
                    <a:pt x="391" y="660"/>
                  </a:cubicBezTo>
                  <a:cubicBezTo>
                    <a:pt x="400" y="654"/>
                    <a:pt x="409" y="647"/>
                    <a:pt x="417" y="641"/>
                  </a:cubicBezTo>
                  <a:cubicBezTo>
                    <a:pt x="480" y="591"/>
                    <a:pt x="532" y="534"/>
                    <a:pt x="565" y="480"/>
                  </a:cubicBezTo>
                  <a:cubicBezTo>
                    <a:pt x="570" y="472"/>
                    <a:pt x="574" y="464"/>
                    <a:pt x="577" y="457"/>
                  </a:cubicBezTo>
                  <a:cubicBezTo>
                    <a:pt x="569" y="444"/>
                    <a:pt x="564" y="430"/>
                    <a:pt x="561" y="415"/>
                  </a:cubicBezTo>
                  <a:cubicBezTo>
                    <a:pt x="559" y="406"/>
                    <a:pt x="558" y="397"/>
                    <a:pt x="558" y="387"/>
                  </a:cubicBezTo>
                  <a:cubicBezTo>
                    <a:pt x="558" y="353"/>
                    <a:pt x="571" y="320"/>
                    <a:pt x="596" y="295"/>
                  </a:cubicBezTo>
                  <a:cubicBezTo>
                    <a:pt x="603" y="289"/>
                    <a:pt x="610" y="283"/>
                    <a:pt x="618" y="278"/>
                  </a:cubicBezTo>
                  <a:cubicBezTo>
                    <a:pt x="636" y="266"/>
                    <a:pt x="657" y="259"/>
                    <a:pt x="679" y="258"/>
                  </a:cubicBezTo>
                  <a:cubicBezTo>
                    <a:pt x="682" y="257"/>
                    <a:pt x="685" y="257"/>
                    <a:pt x="688" y="257"/>
                  </a:cubicBezTo>
                  <a:cubicBezTo>
                    <a:pt x="723" y="257"/>
                    <a:pt x="756" y="271"/>
                    <a:pt x="781" y="296"/>
                  </a:cubicBezTo>
                  <a:cubicBezTo>
                    <a:pt x="805" y="321"/>
                    <a:pt x="818" y="353"/>
                    <a:pt x="819" y="385"/>
                  </a:cubicBezTo>
                  <a:cubicBezTo>
                    <a:pt x="819" y="415"/>
                    <a:pt x="810" y="445"/>
                    <a:pt x="790" y="47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grpSp>
      <p:grpSp>
        <p:nvGrpSpPr>
          <p:cNvPr id="29" name="Group 28">
            <a:extLst>
              <a:ext uri="{FF2B5EF4-FFF2-40B4-BE49-F238E27FC236}">
                <a16:creationId xmlns:a16="http://schemas.microsoft.com/office/drawing/2014/main" id="{6874C35C-720F-4F05-762A-06E1D4B95C0B}"/>
              </a:ext>
            </a:extLst>
          </p:cNvPr>
          <p:cNvGrpSpPr/>
          <p:nvPr/>
        </p:nvGrpSpPr>
        <p:grpSpPr>
          <a:xfrm>
            <a:off x="9030823" y="1570993"/>
            <a:ext cx="291024" cy="291882"/>
            <a:chOff x="12988925" y="1597025"/>
            <a:chExt cx="6483350" cy="6502400"/>
          </a:xfrm>
          <a:solidFill>
            <a:schemeClr val="bg1"/>
          </a:solidFill>
        </p:grpSpPr>
        <p:sp>
          <p:nvSpPr>
            <p:cNvPr id="30" name="Freeform 135">
              <a:extLst>
                <a:ext uri="{FF2B5EF4-FFF2-40B4-BE49-F238E27FC236}">
                  <a16:creationId xmlns:a16="http://schemas.microsoft.com/office/drawing/2014/main" id="{E99B793A-327B-5200-F901-064F755628DF}"/>
                </a:ext>
              </a:extLst>
            </p:cNvPr>
            <p:cNvSpPr>
              <a:spLocks/>
            </p:cNvSpPr>
            <p:nvPr/>
          </p:nvSpPr>
          <p:spPr bwMode="auto">
            <a:xfrm>
              <a:off x="12988925" y="2178050"/>
              <a:ext cx="2371725" cy="2667000"/>
            </a:xfrm>
            <a:custGeom>
              <a:avLst/>
              <a:gdLst>
                <a:gd name="T0" fmla="*/ 966 w 1494"/>
                <a:gd name="T1" fmla="*/ 1680 h 1680"/>
                <a:gd name="T2" fmla="*/ 928 w 1494"/>
                <a:gd name="T3" fmla="*/ 1680 h 1680"/>
                <a:gd name="T4" fmla="*/ 850 w 1494"/>
                <a:gd name="T5" fmla="*/ 1670 h 1680"/>
                <a:gd name="T6" fmla="*/ 776 w 1494"/>
                <a:gd name="T7" fmla="*/ 1650 h 1680"/>
                <a:gd name="T8" fmla="*/ 704 w 1494"/>
                <a:gd name="T9" fmla="*/ 1620 h 1680"/>
                <a:gd name="T10" fmla="*/ 638 w 1494"/>
                <a:gd name="T11" fmla="*/ 1582 h 1680"/>
                <a:gd name="T12" fmla="*/ 576 w 1494"/>
                <a:gd name="T13" fmla="*/ 1536 h 1680"/>
                <a:gd name="T14" fmla="*/ 522 w 1494"/>
                <a:gd name="T15" fmla="*/ 1484 h 1680"/>
                <a:gd name="T16" fmla="*/ 474 w 1494"/>
                <a:gd name="T17" fmla="*/ 1422 h 1680"/>
                <a:gd name="T18" fmla="*/ 452 w 1494"/>
                <a:gd name="T19" fmla="*/ 1390 h 1680"/>
                <a:gd name="T20" fmla="*/ 406 w 1494"/>
                <a:gd name="T21" fmla="*/ 1310 h 1680"/>
                <a:gd name="T22" fmla="*/ 332 w 1494"/>
                <a:gd name="T23" fmla="*/ 1168 h 1680"/>
                <a:gd name="T24" fmla="*/ 264 w 1494"/>
                <a:gd name="T25" fmla="*/ 1026 h 1680"/>
                <a:gd name="T26" fmla="*/ 204 w 1494"/>
                <a:gd name="T27" fmla="*/ 882 h 1680"/>
                <a:gd name="T28" fmla="*/ 152 w 1494"/>
                <a:gd name="T29" fmla="*/ 734 h 1680"/>
                <a:gd name="T30" fmla="*/ 106 w 1494"/>
                <a:gd name="T31" fmla="*/ 588 h 1680"/>
                <a:gd name="T32" fmla="*/ 68 w 1494"/>
                <a:gd name="T33" fmla="*/ 438 h 1680"/>
                <a:gd name="T34" fmla="*/ 38 w 1494"/>
                <a:gd name="T35" fmla="*/ 288 h 1680"/>
                <a:gd name="T36" fmla="*/ 16 w 1494"/>
                <a:gd name="T37" fmla="*/ 136 h 1680"/>
                <a:gd name="T38" fmla="*/ 780 w 1494"/>
                <a:gd name="T39" fmla="*/ 0 h 1680"/>
                <a:gd name="T40" fmla="*/ 274 w 1494"/>
                <a:gd name="T41" fmla="*/ 240 h 1680"/>
                <a:gd name="T42" fmla="*/ 286 w 1494"/>
                <a:gd name="T43" fmla="*/ 302 h 1680"/>
                <a:gd name="T44" fmla="*/ 312 w 1494"/>
                <a:gd name="T45" fmla="*/ 424 h 1680"/>
                <a:gd name="T46" fmla="*/ 344 w 1494"/>
                <a:gd name="T47" fmla="*/ 546 h 1680"/>
                <a:gd name="T48" fmla="*/ 382 w 1494"/>
                <a:gd name="T49" fmla="*/ 666 h 1680"/>
                <a:gd name="T50" fmla="*/ 424 w 1494"/>
                <a:gd name="T51" fmla="*/ 784 h 1680"/>
                <a:gd name="T52" fmla="*/ 472 w 1494"/>
                <a:gd name="T53" fmla="*/ 902 h 1680"/>
                <a:gd name="T54" fmla="*/ 526 w 1494"/>
                <a:gd name="T55" fmla="*/ 1020 h 1680"/>
                <a:gd name="T56" fmla="*/ 584 w 1494"/>
                <a:gd name="T57" fmla="*/ 1134 h 1680"/>
                <a:gd name="T58" fmla="*/ 616 w 1494"/>
                <a:gd name="T59" fmla="*/ 1192 h 1680"/>
                <a:gd name="T60" fmla="*/ 658 w 1494"/>
                <a:gd name="T61" fmla="*/ 1266 h 1680"/>
                <a:gd name="T62" fmla="*/ 686 w 1494"/>
                <a:gd name="T63" fmla="*/ 1304 h 1680"/>
                <a:gd name="T64" fmla="*/ 716 w 1494"/>
                <a:gd name="T65" fmla="*/ 1340 h 1680"/>
                <a:gd name="T66" fmla="*/ 752 w 1494"/>
                <a:gd name="T67" fmla="*/ 1368 h 1680"/>
                <a:gd name="T68" fmla="*/ 790 w 1494"/>
                <a:gd name="T69" fmla="*/ 1394 h 1680"/>
                <a:gd name="T70" fmla="*/ 830 w 1494"/>
                <a:gd name="T71" fmla="*/ 1414 h 1680"/>
                <a:gd name="T72" fmla="*/ 874 w 1494"/>
                <a:gd name="T73" fmla="*/ 1428 h 1680"/>
                <a:gd name="T74" fmla="*/ 920 w 1494"/>
                <a:gd name="T75" fmla="*/ 1438 h 1680"/>
                <a:gd name="T76" fmla="*/ 966 w 1494"/>
                <a:gd name="T77" fmla="*/ 1440 h 1680"/>
                <a:gd name="T78" fmla="*/ 1494 w 1494"/>
                <a:gd name="T79"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4" h="1680">
                  <a:moveTo>
                    <a:pt x="1494" y="1680"/>
                  </a:moveTo>
                  <a:lnTo>
                    <a:pt x="966" y="1680"/>
                  </a:lnTo>
                  <a:lnTo>
                    <a:pt x="966" y="1680"/>
                  </a:lnTo>
                  <a:lnTo>
                    <a:pt x="928" y="1680"/>
                  </a:lnTo>
                  <a:lnTo>
                    <a:pt x="888" y="1676"/>
                  </a:lnTo>
                  <a:lnTo>
                    <a:pt x="850" y="1670"/>
                  </a:lnTo>
                  <a:lnTo>
                    <a:pt x="812" y="1660"/>
                  </a:lnTo>
                  <a:lnTo>
                    <a:pt x="776" y="1650"/>
                  </a:lnTo>
                  <a:lnTo>
                    <a:pt x="740" y="1636"/>
                  </a:lnTo>
                  <a:lnTo>
                    <a:pt x="704" y="1620"/>
                  </a:lnTo>
                  <a:lnTo>
                    <a:pt x="670" y="1602"/>
                  </a:lnTo>
                  <a:lnTo>
                    <a:pt x="638" y="1582"/>
                  </a:lnTo>
                  <a:lnTo>
                    <a:pt x="606" y="1560"/>
                  </a:lnTo>
                  <a:lnTo>
                    <a:pt x="576" y="1536"/>
                  </a:lnTo>
                  <a:lnTo>
                    <a:pt x="548" y="1510"/>
                  </a:lnTo>
                  <a:lnTo>
                    <a:pt x="522" y="1484"/>
                  </a:lnTo>
                  <a:lnTo>
                    <a:pt x="496" y="1454"/>
                  </a:lnTo>
                  <a:lnTo>
                    <a:pt x="474" y="1422"/>
                  </a:lnTo>
                  <a:lnTo>
                    <a:pt x="452" y="1390"/>
                  </a:lnTo>
                  <a:lnTo>
                    <a:pt x="452" y="1390"/>
                  </a:lnTo>
                  <a:lnTo>
                    <a:pt x="406" y="1310"/>
                  </a:lnTo>
                  <a:lnTo>
                    <a:pt x="406" y="1310"/>
                  </a:lnTo>
                  <a:lnTo>
                    <a:pt x="368" y="1238"/>
                  </a:lnTo>
                  <a:lnTo>
                    <a:pt x="332" y="1168"/>
                  </a:lnTo>
                  <a:lnTo>
                    <a:pt x="296" y="1098"/>
                  </a:lnTo>
                  <a:lnTo>
                    <a:pt x="264" y="1026"/>
                  </a:lnTo>
                  <a:lnTo>
                    <a:pt x="234" y="954"/>
                  </a:lnTo>
                  <a:lnTo>
                    <a:pt x="204" y="882"/>
                  </a:lnTo>
                  <a:lnTo>
                    <a:pt x="178" y="808"/>
                  </a:lnTo>
                  <a:lnTo>
                    <a:pt x="152" y="734"/>
                  </a:lnTo>
                  <a:lnTo>
                    <a:pt x="128" y="662"/>
                  </a:lnTo>
                  <a:lnTo>
                    <a:pt x="106" y="588"/>
                  </a:lnTo>
                  <a:lnTo>
                    <a:pt x="86" y="512"/>
                  </a:lnTo>
                  <a:lnTo>
                    <a:pt x="68" y="438"/>
                  </a:lnTo>
                  <a:lnTo>
                    <a:pt x="52" y="362"/>
                  </a:lnTo>
                  <a:lnTo>
                    <a:pt x="38" y="288"/>
                  </a:lnTo>
                  <a:lnTo>
                    <a:pt x="26" y="212"/>
                  </a:lnTo>
                  <a:lnTo>
                    <a:pt x="16" y="136"/>
                  </a:lnTo>
                  <a:lnTo>
                    <a:pt x="0" y="0"/>
                  </a:lnTo>
                  <a:lnTo>
                    <a:pt x="780" y="0"/>
                  </a:lnTo>
                  <a:lnTo>
                    <a:pt x="780" y="240"/>
                  </a:lnTo>
                  <a:lnTo>
                    <a:pt x="274" y="240"/>
                  </a:lnTo>
                  <a:lnTo>
                    <a:pt x="274" y="240"/>
                  </a:lnTo>
                  <a:lnTo>
                    <a:pt x="286" y="302"/>
                  </a:lnTo>
                  <a:lnTo>
                    <a:pt x="298" y="364"/>
                  </a:lnTo>
                  <a:lnTo>
                    <a:pt x="312" y="424"/>
                  </a:lnTo>
                  <a:lnTo>
                    <a:pt x="328" y="484"/>
                  </a:lnTo>
                  <a:lnTo>
                    <a:pt x="344" y="546"/>
                  </a:lnTo>
                  <a:lnTo>
                    <a:pt x="362" y="606"/>
                  </a:lnTo>
                  <a:lnTo>
                    <a:pt x="382" y="666"/>
                  </a:lnTo>
                  <a:lnTo>
                    <a:pt x="402" y="726"/>
                  </a:lnTo>
                  <a:lnTo>
                    <a:pt x="424" y="784"/>
                  </a:lnTo>
                  <a:lnTo>
                    <a:pt x="448" y="844"/>
                  </a:lnTo>
                  <a:lnTo>
                    <a:pt x="472" y="902"/>
                  </a:lnTo>
                  <a:lnTo>
                    <a:pt x="498" y="962"/>
                  </a:lnTo>
                  <a:lnTo>
                    <a:pt x="526" y="1020"/>
                  </a:lnTo>
                  <a:lnTo>
                    <a:pt x="554" y="1078"/>
                  </a:lnTo>
                  <a:lnTo>
                    <a:pt x="584" y="1134"/>
                  </a:lnTo>
                  <a:lnTo>
                    <a:pt x="616" y="1192"/>
                  </a:lnTo>
                  <a:lnTo>
                    <a:pt x="616" y="1192"/>
                  </a:lnTo>
                  <a:lnTo>
                    <a:pt x="658" y="1266"/>
                  </a:lnTo>
                  <a:lnTo>
                    <a:pt x="658" y="1266"/>
                  </a:lnTo>
                  <a:lnTo>
                    <a:pt x="672" y="1286"/>
                  </a:lnTo>
                  <a:lnTo>
                    <a:pt x="686" y="1304"/>
                  </a:lnTo>
                  <a:lnTo>
                    <a:pt x="700" y="1322"/>
                  </a:lnTo>
                  <a:lnTo>
                    <a:pt x="716" y="1340"/>
                  </a:lnTo>
                  <a:lnTo>
                    <a:pt x="734" y="1354"/>
                  </a:lnTo>
                  <a:lnTo>
                    <a:pt x="752" y="1368"/>
                  </a:lnTo>
                  <a:lnTo>
                    <a:pt x="770" y="1382"/>
                  </a:lnTo>
                  <a:lnTo>
                    <a:pt x="790" y="1394"/>
                  </a:lnTo>
                  <a:lnTo>
                    <a:pt x="810" y="1404"/>
                  </a:lnTo>
                  <a:lnTo>
                    <a:pt x="830" y="1414"/>
                  </a:lnTo>
                  <a:lnTo>
                    <a:pt x="852" y="1422"/>
                  </a:lnTo>
                  <a:lnTo>
                    <a:pt x="874" y="1428"/>
                  </a:lnTo>
                  <a:lnTo>
                    <a:pt x="898" y="1434"/>
                  </a:lnTo>
                  <a:lnTo>
                    <a:pt x="920" y="1438"/>
                  </a:lnTo>
                  <a:lnTo>
                    <a:pt x="944" y="1440"/>
                  </a:lnTo>
                  <a:lnTo>
                    <a:pt x="966" y="1440"/>
                  </a:lnTo>
                  <a:lnTo>
                    <a:pt x="1494" y="1440"/>
                  </a:lnTo>
                  <a:lnTo>
                    <a:pt x="1494" y="1680"/>
                  </a:lnTo>
                  <a:lnTo>
                    <a:pt x="1494" y="168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1" name="Freeform 136">
              <a:extLst>
                <a:ext uri="{FF2B5EF4-FFF2-40B4-BE49-F238E27FC236}">
                  <a16:creationId xmlns:a16="http://schemas.microsoft.com/office/drawing/2014/main" id="{CDBF3DC7-1F26-4C8E-9FF6-CBCB6416FEC8}"/>
                </a:ext>
              </a:extLst>
            </p:cNvPr>
            <p:cNvSpPr>
              <a:spLocks/>
            </p:cNvSpPr>
            <p:nvPr/>
          </p:nvSpPr>
          <p:spPr bwMode="auto">
            <a:xfrm>
              <a:off x="13931900" y="1597025"/>
              <a:ext cx="4597400" cy="4759325"/>
            </a:xfrm>
            <a:custGeom>
              <a:avLst/>
              <a:gdLst>
                <a:gd name="T0" fmla="*/ 2896 w 2896"/>
                <a:gd name="T1" fmla="*/ 142 h 2998"/>
                <a:gd name="T2" fmla="*/ 2716 w 2896"/>
                <a:gd name="T3" fmla="*/ 110 h 2998"/>
                <a:gd name="T4" fmla="*/ 2356 w 2896"/>
                <a:gd name="T5" fmla="*/ 56 h 2998"/>
                <a:gd name="T6" fmla="*/ 1994 w 2896"/>
                <a:gd name="T7" fmla="*/ 20 h 2998"/>
                <a:gd name="T8" fmla="*/ 1630 w 2896"/>
                <a:gd name="T9" fmla="*/ 2 h 2998"/>
                <a:gd name="T10" fmla="*/ 1266 w 2896"/>
                <a:gd name="T11" fmla="*/ 2 h 2998"/>
                <a:gd name="T12" fmla="*/ 902 w 2896"/>
                <a:gd name="T13" fmla="*/ 20 h 2998"/>
                <a:gd name="T14" fmla="*/ 540 w 2896"/>
                <a:gd name="T15" fmla="*/ 56 h 2998"/>
                <a:gd name="T16" fmla="*/ 180 w 2896"/>
                <a:gd name="T17" fmla="*/ 110 h 2998"/>
                <a:gd name="T18" fmla="*/ 0 w 2896"/>
                <a:gd name="T19" fmla="*/ 142 h 2998"/>
                <a:gd name="T20" fmla="*/ 2 w 2896"/>
                <a:gd name="T21" fmla="*/ 222 h 2998"/>
                <a:gd name="T22" fmla="*/ 12 w 2896"/>
                <a:gd name="T23" fmla="*/ 382 h 2998"/>
                <a:gd name="T24" fmla="*/ 36 w 2896"/>
                <a:gd name="T25" fmla="*/ 542 h 2998"/>
                <a:gd name="T26" fmla="*/ 68 w 2896"/>
                <a:gd name="T27" fmla="*/ 702 h 2998"/>
                <a:gd name="T28" fmla="*/ 110 w 2896"/>
                <a:gd name="T29" fmla="*/ 858 h 2998"/>
                <a:gd name="T30" fmla="*/ 164 w 2896"/>
                <a:gd name="T31" fmla="*/ 1012 h 2998"/>
                <a:gd name="T32" fmla="*/ 226 w 2896"/>
                <a:gd name="T33" fmla="*/ 1164 h 2998"/>
                <a:gd name="T34" fmla="*/ 296 w 2896"/>
                <a:gd name="T35" fmla="*/ 1310 h 2998"/>
                <a:gd name="T36" fmla="*/ 376 w 2896"/>
                <a:gd name="T37" fmla="*/ 1452 h 2998"/>
                <a:gd name="T38" fmla="*/ 464 w 2896"/>
                <a:gd name="T39" fmla="*/ 1590 h 2998"/>
                <a:gd name="T40" fmla="*/ 560 w 2896"/>
                <a:gd name="T41" fmla="*/ 1720 h 2998"/>
                <a:gd name="T42" fmla="*/ 664 w 2896"/>
                <a:gd name="T43" fmla="*/ 1844 h 2998"/>
                <a:gd name="T44" fmla="*/ 774 w 2896"/>
                <a:gd name="T45" fmla="*/ 1960 h 2998"/>
                <a:gd name="T46" fmla="*/ 890 w 2896"/>
                <a:gd name="T47" fmla="*/ 2070 h 2998"/>
                <a:gd name="T48" fmla="*/ 1012 w 2896"/>
                <a:gd name="T49" fmla="*/ 2168 h 2998"/>
                <a:gd name="T50" fmla="*/ 1142 w 2896"/>
                <a:gd name="T51" fmla="*/ 2258 h 2998"/>
                <a:gd name="T52" fmla="*/ 1208 w 2896"/>
                <a:gd name="T53" fmla="*/ 2998 h 2998"/>
                <a:gd name="T54" fmla="*/ 1688 w 2896"/>
                <a:gd name="T55" fmla="*/ 2298 h 2998"/>
                <a:gd name="T56" fmla="*/ 1754 w 2896"/>
                <a:gd name="T57" fmla="*/ 2258 h 2998"/>
                <a:gd name="T58" fmla="*/ 1884 w 2896"/>
                <a:gd name="T59" fmla="*/ 2168 h 2998"/>
                <a:gd name="T60" fmla="*/ 2006 w 2896"/>
                <a:gd name="T61" fmla="*/ 2070 h 2998"/>
                <a:gd name="T62" fmla="*/ 2122 w 2896"/>
                <a:gd name="T63" fmla="*/ 1960 h 2998"/>
                <a:gd name="T64" fmla="*/ 2232 w 2896"/>
                <a:gd name="T65" fmla="*/ 1844 h 2998"/>
                <a:gd name="T66" fmla="*/ 2336 w 2896"/>
                <a:gd name="T67" fmla="*/ 1720 h 2998"/>
                <a:gd name="T68" fmla="*/ 2432 w 2896"/>
                <a:gd name="T69" fmla="*/ 1590 h 2998"/>
                <a:gd name="T70" fmla="*/ 2520 w 2896"/>
                <a:gd name="T71" fmla="*/ 1452 h 2998"/>
                <a:gd name="T72" fmla="*/ 2600 w 2896"/>
                <a:gd name="T73" fmla="*/ 1310 h 2998"/>
                <a:gd name="T74" fmla="*/ 2670 w 2896"/>
                <a:gd name="T75" fmla="*/ 1164 h 2998"/>
                <a:gd name="T76" fmla="*/ 2732 w 2896"/>
                <a:gd name="T77" fmla="*/ 1012 h 2998"/>
                <a:gd name="T78" fmla="*/ 2786 w 2896"/>
                <a:gd name="T79" fmla="*/ 858 h 2998"/>
                <a:gd name="T80" fmla="*/ 2828 w 2896"/>
                <a:gd name="T81" fmla="*/ 702 h 2998"/>
                <a:gd name="T82" fmla="*/ 2860 w 2896"/>
                <a:gd name="T83" fmla="*/ 542 h 2998"/>
                <a:gd name="T84" fmla="*/ 2884 w 2896"/>
                <a:gd name="T85" fmla="*/ 382 h 2998"/>
                <a:gd name="T86" fmla="*/ 2894 w 2896"/>
                <a:gd name="T87" fmla="*/ 222 h 2998"/>
                <a:gd name="T88" fmla="*/ 2896 w 2896"/>
                <a:gd name="T89" fmla="*/ 142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96" h="2998">
                  <a:moveTo>
                    <a:pt x="2896" y="142"/>
                  </a:moveTo>
                  <a:lnTo>
                    <a:pt x="2896" y="142"/>
                  </a:lnTo>
                  <a:lnTo>
                    <a:pt x="2896" y="142"/>
                  </a:lnTo>
                  <a:lnTo>
                    <a:pt x="2716" y="110"/>
                  </a:lnTo>
                  <a:lnTo>
                    <a:pt x="2536" y="80"/>
                  </a:lnTo>
                  <a:lnTo>
                    <a:pt x="2356" y="56"/>
                  </a:lnTo>
                  <a:lnTo>
                    <a:pt x="2174" y="36"/>
                  </a:lnTo>
                  <a:lnTo>
                    <a:pt x="1994" y="20"/>
                  </a:lnTo>
                  <a:lnTo>
                    <a:pt x="1812" y="8"/>
                  </a:lnTo>
                  <a:lnTo>
                    <a:pt x="1630" y="2"/>
                  </a:lnTo>
                  <a:lnTo>
                    <a:pt x="1448" y="0"/>
                  </a:lnTo>
                  <a:lnTo>
                    <a:pt x="1266" y="2"/>
                  </a:lnTo>
                  <a:lnTo>
                    <a:pt x="1084" y="8"/>
                  </a:lnTo>
                  <a:lnTo>
                    <a:pt x="902" y="20"/>
                  </a:lnTo>
                  <a:lnTo>
                    <a:pt x="722" y="36"/>
                  </a:lnTo>
                  <a:lnTo>
                    <a:pt x="540" y="56"/>
                  </a:lnTo>
                  <a:lnTo>
                    <a:pt x="360" y="80"/>
                  </a:lnTo>
                  <a:lnTo>
                    <a:pt x="180" y="110"/>
                  </a:lnTo>
                  <a:lnTo>
                    <a:pt x="0" y="142"/>
                  </a:lnTo>
                  <a:lnTo>
                    <a:pt x="0" y="142"/>
                  </a:lnTo>
                  <a:lnTo>
                    <a:pt x="0" y="142"/>
                  </a:lnTo>
                  <a:lnTo>
                    <a:pt x="2" y="222"/>
                  </a:lnTo>
                  <a:lnTo>
                    <a:pt x="6" y="302"/>
                  </a:lnTo>
                  <a:lnTo>
                    <a:pt x="12" y="382"/>
                  </a:lnTo>
                  <a:lnTo>
                    <a:pt x="22" y="462"/>
                  </a:lnTo>
                  <a:lnTo>
                    <a:pt x="36" y="542"/>
                  </a:lnTo>
                  <a:lnTo>
                    <a:pt x="50" y="622"/>
                  </a:lnTo>
                  <a:lnTo>
                    <a:pt x="68" y="702"/>
                  </a:lnTo>
                  <a:lnTo>
                    <a:pt x="88" y="780"/>
                  </a:lnTo>
                  <a:lnTo>
                    <a:pt x="110" y="858"/>
                  </a:lnTo>
                  <a:lnTo>
                    <a:pt x="136" y="936"/>
                  </a:lnTo>
                  <a:lnTo>
                    <a:pt x="164" y="1012"/>
                  </a:lnTo>
                  <a:lnTo>
                    <a:pt x="194" y="1088"/>
                  </a:lnTo>
                  <a:lnTo>
                    <a:pt x="226" y="1164"/>
                  </a:lnTo>
                  <a:lnTo>
                    <a:pt x="260" y="1238"/>
                  </a:lnTo>
                  <a:lnTo>
                    <a:pt x="296" y="1310"/>
                  </a:lnTo>
                  <a:lnTo>
                    <a:pt x="336" y="1382"/>
                  </a:lnTo>
                  <a:lnTo>
                    <a:pt x="376" y="1452"/>
                  </a:lnTo>
                  <a:lnTo>
                    <a:pt x="420" y="1522"/>
                  </a:lnTo>
                  <a:lnTo>
                    <a:pt x="464" y="1590"/>
                  </a:lnTo>
                  <a:lnTo>
                    <a:pt x="512" y="1656"/>
                  </a:lnTo>
                  <a:lnTo>
                    <a:pt x="560" y="1720"/>
                  </a:lnTo>
                  <a:lnTo>
                    <a:pt x="610" y="1784"/>
                  </a:lnTo>
                  <a:lnTo>
                    <a:pt x="664" y="1844"/>
                  </a:lnTo>
                  <a:lnTo>
                    <a:pt x="718" y="1904"/>
                  </a:lnTo>
                  <a:lnTo>
                    <a:pt x="774" y="1960"/>
                  </a:lnTo>
                  <a:lnTo>
                    <a:pt x="830" y="2016"/>
                  </a:lnTo>
                  <a:lnTo>
                    <a:pt x="890" y="2070"/>
                  </a:lnTo>
                  <a:lnTo>
                    <a:pt x="950" y="2120"/>
                  </a:lnTo>
                  <a:lnTo>
                    <a:pt x="1012" y="2168"/>
                  </a:lnTo>
                  <a:lnTo>
                    <a:pt x="1076" y="2214"/>
                  </a:lnTo>
                  <a:lnTo>
                    <a:pt x="1142" y="2258"/>
                  </a:lnTo>
                  <a:lnTo>
                    <a:pt x="1208" y="2298"/>
                  </a:lnTo>
                  <a:lnTo>
                    <a:pt x="1208" y="2998"/>
                  </a:lnTo>
                  <a:lnTo>
                    <a:pt x="1688" y="2998"/>
                  </a:lnTo>
                  <a:lnTo>
                    <a:pt x="1688" y="2298"/>
                  </a:lnTo>
                  <a:lnTo>
                    <a:pt x="1688" y="2298"/>
                  </a:lnTo>
                  <a:lnTo>
                    <a:pt x="1754" y="2258"/>
                  </a:lnTo>
                  <a:lnTo>
                    <a:pt x="1820" y="2214"/>
                  </a:lnTo>
                  <a:lnTo>
                    <a:pt x="1884" y="2168"/>
                  </a:lnTo>
                  <a:lnTo>
                    <a:pt x="1946" y="2120"/>
                  </a:lnTo>
                  <a:lnTo>
                    <a:pt x="2006" y="2070"/>
                  </a:lnTo>
                  <a:lnTo>
                    <a:pt x="2066" y="2016"/>
                  </a:lnTo>
                  <a:lnTo>
                    <a:pt x="2122" y="1960"/>
                  </a:lnTo>
                  <a:lnTo>
                    <a:pt x="2178" y="1904"/>
                  </a:lnTo>
                  <a:lnTo>
                    <a:pt x="2232" y="1844"/>
                  </a:lnTo>
                  <a:lnTo>
                    <a:pt x="2286" y="1784"/>
                  </a:lnTo>
                  <a:lnTo>
                    <a:pt x="2336" y="1720"/>
                  </a:lnTo>
                  <a:lnTo>
                    <a:pt x="2384" y="1656"/>
                  </a:lnTo>
                  <a:lnTo>
                    <a:pt x="2432" y="1590"/>
                  </a:lnTo>
                  <a:lnTo>
                    <a:pt x="2476" y="1522"/>
                  </a:lnTo>
                  <a:lnTo>
                    <a:pt x="2520" y="1452"/>
                  </a:lnTo>
                  <a:lnTo>
                    <a:pt x="2560" y="1382"/>
                  </a:lnTo>
                  <a:lnTo>
                    <a:pt x="2600" y="1310"/>
                  </a:lnTo>
                  <a:lnTo>
                    <a:pt x="2636" y="1238"/>
                  </a:lnTo>
                  <a:lnTo>
                    <a:pt x="2670" y="1164"/>
                  </a:lnTo>
                  <a:lnTo>
                    <a:pt x="2702" y="1088"/>
                  </a:lnTo>
                  <a:lnTo>
                    <a:pt x="2732" y="1012"/>
                  </a:lnTo>
                  <a:lnTo>
                    <a:pt x="2760" y="936"/>
                  </a:lnTo>
                  <a:lnTo>
                    <a:pt x="2786" y="858"/>
                  </a:lnTo>
                  <a:lnTo>
                    <a:pt x="2808" y="780"/>
                  </a:lnTo>
                  <a:lnTo>
                    <a:pt x="2828" y="702"/>
                  </a:lnTo>
                  <a:lnTo>
                    <a:pt x="2846" y="622"/>
                  </a:lnTo>
                  <a:lnTo>
                    <a:pt x="2860" y="542"/>
                  </a:lnTo>
                  <a:lnTo>
                    <a:pt x="2874" y="462"/>
                  </a:lnTo>
                  <a:lnTo>
                    <a:pt x="2884" y="382"/>
                  </a:lnTo>
                  <a:lnTo>
                    <a:pt x="2890" y="302"/>
                  </a:lnTo>
                  <a:lnTo>
                    <a:pt x="2894" y="222"/>
                  </a:lnTo>
                  <a:lnTo>
                    <a:pt x="2896" y="142"/>
                  </a:lnTo>
                  <a:lnTo>
                    <a:pt x="2896" y="1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2" name="Freeform 137">
              <a:extLst>
                <a:ext uri="{FF2B5EF4-FFF2-40B4-BE49-F238E27FC236}">
                  <a16:creationId xmlns:a16="http://schemas.microsoft.com/office/drawing/2014/main" id="{73073809-9B0A-9F11-DBBD-3DC94A9E9587}"/>
                </a:ext>
              </a:extLst>
            </p:cNvPr>
            <p:cNvSpPr>
              <a:spLocks/>
            </p:cNvSpPr>
            <p:nvPr/>
          </p:nvSpPr>
          <p:spPr bwMode="auto">
            <a:xfrm>
              <a:off x="17097375" y="2178050"/>
              <a:ext cx="2374900" cy="2667000"/>
            </a:xfrm>
            <a:custGeom>
              <a:avLst/>
              <a:gdLst>
                <a:gd name="T0" fmla="*/ 0 w 1496"/>
                <a:gd name="T1" fmla="*/ 1680 h 1680"/>
                <a:gd name="T2" fmla="*/ 530 w 1496"/>
                <a:gd name="T3" fmla="*/ 1440 h 1680"/>
                <a:gd name="T4" fmla="*/ 552 w 1496"/>
                <a:gd name="T5" fmla="*/ 1440 h 1680"/>
                <a:gd name="T6" fmla="*/ 598 w 1496"/>
                <a:gd name="T7" fmla="*/ 1434 h 1680"/>
                <a:gd name="T8" fmla="*/ 644 w 1496"/>
                <a:gd name="T9" fmla="*/ 1422 h 1680"/>
                <a:gd name="T10" fmla="*/ 686 w 1496"/>
                <a:gd name="T11" fmla="*/ 1404 h 1680"/>
                <a:gd name="T12" fmla="*/ 726 w 1496"/>
                <a:gd name="T13" fmla="*/ 1382 h 1680"/>
                <a:gd name="T14" fmla="*/ 762 w 1496"/>
                <a:gd name="T15" fmla="*/ 1354 h 1680"/>
                <a:gd name="T16" fmla="*/ 796 w 1496"/>
                <a:gd name="T17" fmla="*/ 1322 h 1680"/>
                <a:gd name="T18" fmla="*/ 824 w 1496"/>
                <a:gd name="T19" fmla="*/ 1286 h 1680"/>
                <a:gd name="T20" fmla="*/ 838 w 1496"/>
                <a:gd name="T21" fmla="*/ 1266 h 1680"/>
                <a:gd name="T22" fmla="*/ 880 w 1496"/>
                <a:gd name="T23" fmla="*/ 1192 h 1680"/>
                <a:gd name="T24" fmla="*/ 942 w 1496"/>
                <a:gd name="T25" fmla="*/ 1078 h 1680"/>
                <a:gd name="T26" fmla="*/ 998 w 1496"/>
                <a:gd name="T27" fmla="*/ 962 h 1680"/>
                <a:gd name="T28" fmla="*/ 1048 w 1496"/>
                <a:gd name="T29" fmla="*/ 844 h 1680"/>
                <a:gd name="T30" fmla="*/ 1094 w 1496"/>
                <a:gd name="T31" fmla="*/ 726 h 1680"/>
                <a:gd name="T32" fmla="*/ 1134 w 1496"/>
                <a:gd name="T33" fmla="*/ 606 h 1680"/>
                <a:gd name="T34" fmla="*/ 1168 w 1496"/>
                <a:gd name="T35" fmla="*/ 484 h 1680"/>
                <a:gd name="T36" fmla="*/ 1198 w 1496"/>
                <a:gd name="T37" fmla="*/ 364 h 1680"/>
                <a:gd name="T38" fmla="*/ 1222 w 1496"/>
                <a:gd name="T39" fmla="*/ 240 h 1680"/>
                <a:gd name="T40" fmla="*/ 716 w 1496"/>
                <a:gd name="T41" fmla="*/ 0 h 1680"/>
                <a:gd name="T42" fmla="*/ 1480 w 1496"/>
                <a:gd name="T43" fmla="*/ 136 h 1680"/>
                <a:gd name="T44" fmla="*/ 1470 w 1496"/>
                <a:gd name="T45" fmla="*/ 212 h 1680"/>
                <a:gd name="T46" fmla="*/ 1444 w 1496"/>
                <a:gd name="T47" fmla="*/ 362 h 1680"/>
                <a:gd name="T48" fmla="*/ 1410 w 1496"/>
                <a:gd name="T49" fmla="*/ 512 h 1680"/>
                <a:gd name="T50" fmla="*/ 1368 w 1496"/>
                <a:gd name="T51" fmla="*/ 662 h 1680"/>
                <a:gd name="T52" fmla="*/ 1318 w 1496"/>
                <a:gd name="T53" fmla="*/ 808 h 1680"/>
                <a:gd name="T54" fmla="*/ 1262 w 1496"/>
                <a:gd name="T55" fmla="*/ 954 h 1680"/>
                <a:gd name="T56" fmla="*/ 1200 w 1496"/>
                <a:gd name="T57" fmla="*/ 1098 h 1680"/>
                <a:gd name="T58" fmla="*/ 1128 w 1496"/>
                <a:gd name="T59" fmla="*/ 1238 h 1680"/>
                <a:gd name="T60" fmla="*/ 1090 w 1496"/>
                <a:gd name="T61" fmla="*/ 1310 h 1680"/>
                <a:gd name="T62" fmla="*/ 1044 w 1496"/>
                <a:gd name="T63" fmla="*/ 1390 h 1680"/>
                <a:gd name="T64" fmla="*/ 1000 w 1496"/>
                <a:gd name="T65" fmla="*/ 1454 h 1680"/>
                <a:gd name="T66" fmla="*/ 948 w 1496"/>
                <a:gd name="T67" fmla="*/ 1510 h 1680"/>
                <a:gd name="T68" fmla="*/ 890 w 1496"/>
                <a:gd name="T69" fmla="*/ 1560 h 1680"/>
                <a:gd name="T70" fmla="*/ 826 w 1496"/>
                <a:gd name="T71" fmla="*/ 1602 h 1680"/>
                <a:gd name="T72" fmla="*/ 756 w 1496"/>
                <a:gd name="T73" fmla="*/ 1636 h 1680"/>
                <a:gd name="T74" fmla="*/ 684 w 1496"/>
                <a:gd name="T75" fmla="*/ 1660 h 1680"/>
                <a:gd name="T76" fmla="*/ 608 w 1496"/>
                <a:gd name="T77" fmla="*/ 1676 h 1680"/>
                <a:gd name="T78" fmla="*/ 530 w 1496"/>
                <a:gd name="T79"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6" h="1680">
                  <a:moveTo>
                    <a:pt x="530" y="1680"/>
                  </a:moveTo>
                  <a:lnTo>
                    <a:pt x="0" y="1680"/>
                  </a:lnTo>
                  <a:lnTo>
                    <a:pt x="0" y="1440"/>
                  </a:lnTo>
                  <a:lnTo>
                    <a:pt x="530" y="1440"/>
                  </a:lnTo>
                  <a:lnTo>
                    <a:pt x="530" y="1440"/>
                  </a:lnTo>
                  <a:lnTo>
                    <a:pt x="552" y="1440"/>
                  </a:lnTo>
                  <a:lnTo>
                    <a:pt x="576" y="1438"/>
                  </a:lnTo>
                  <a:lnTo>
                    <a:pt x="598" y="1434"/>
                  </a:lnTo>
                  <a:lnTo>
                    <a:pt x="622" y="1428"/>
                  </a:lnTo>
                  <a:lnTo>
                    <a:pt x="644" y="1422"/>
                  </a:lnTo>
                  <a:lnTo>
                    <a:pt x="666" y="1414"/>
                  </a:lnTo>
                  <a:lnTo>
                    <a:pt x="686" y="1404"/>
                  </a:lnTo>
                  <a:lnTo>
                    <a:pt x="706" y="1394"/>
                  </a:lnTo>
                  <a:lnTo>
                    <a:pt x="726" y="1382"/>
                  </a:lnTo>
                  <a:lnTo>
                    <a:pt x="744" y="1368"/>
                  </a:lnTo>
                  <a:lnTo>
                    <a:pt x="762" y="1354"/>
                  </a:lnTo>
                  <a:lnTo>
                    <a:pt x="780" y="1340"/>
                  </a:lnTo>
                  <a:lnTo>
                    <a:pt x="796" y="1322"/>
                  </a:lnTo>
                  <a:lnTo>
                    <a:pt x="810" y="1304"/>
                  </a:lnTo>
                  <a:lnTo>
                    <a:pt x="824" y="1286"/>
                  </a:lnTo>
                  <a:lnTo>
                    <a:pt x="838" y="1266"/>
                  </a:lnTo>
                  <a:lnTo>
                    <a:pt x="838" y="1266"/>
                  </a:lnTo>
                  <a:lnTo>
                    <a:pt x="880" y="1192"/>
                  </a:lnTo>
                  <a:lnTo>
                    <a:pt x="880" y="1192"/>
                  </a:lnTo>
                  <a:lnTo>
                    <a:pt x="912" y="1134"/>
                  </a:lnTo>
                  <a:lnTo>
                    <a:pt x="942" y="1078"/>
                  </a:lnTo>
                  <a:lnTo>
                    <a:pt x="970" y="1020"/>
                  </a:lnTo>
                  <a:lnTo>
                    <a:pt x="998" y="962"/>
                  </a:lnTo>
                  <a:lnTo>
                    <a:pt x="1024" y="902"/>
                  </a:lnTo>
                  <a:lnTo>
                    <a:pt x="1048" y="844"/>
                  </a:lnTo>
                  <a:lnTo>
                    <a:pt x="1072" y="784"/>
                  </a:lnTo>
                  <a:lnTo>
                    <a:pt x="1094" y="726"/>
                  </a:lnTo>
                  <a:lnTo>
                    <a:pt x="1114" y="666"/>
                  </a:lnTo>
                  <a:lnTo>
                    <a:pt x="1134" y="606"/>
                  </a:lnTo>
                  <a:lnTo>
                    <a:pt x="1152" y="546"/>
                  </a:lnTo>
                  <a:lnTo>
                    <a:pt x="1168" y="484"/>
                  </a:lnTo>
                  <a:lnTo>
                    <a:pt x="1184" y="424"/>
                  </a:lnTo>
                  <a:lnTo>
                    <a:pt x="1198" y="364"/>
                  </a:lnTo>
                  <a:lnTo>
                    <a:pt x="1210" y="302"/>
                  </a:lnTo>
                  <a:lnTo>
                    <a:pt x="1222" y="240"/>
                  </a:lnTo>
                  <a:lnTo>
                    <a:pt x="716" y="240"/>
                  </a:lnTo>
                  <a:lnTo>
                    <a:pt x="716" y="0"/>
                  </a:lnTo>
                  <a:lnTo>
                    <a:pt x="1496" y="0"/>
                  </a:lnTo>
                  <a:lnTo>
                    <a:pt x="1480" y="136"/>
                  </a:lnTo>
                  <a:lnTo>
                    <a:pt x="1480" y="136"/>
                  </a:lnTo>
                  <a:lnTo>
                    <a:pt x="1470" y="212"/>
                  </a:lnTo>
                  <a:lnTo>
                    <a:pt x="1458" y="288"/>
                  </a:lnTo>
                  <a:lnTo>
                    <a:pt x="1444" y="362"/>
                  </a:lnTo>
                  <a:lnTo>
                    <a:pt x="1428" y="438"/>
                  </a:lnTo>
                  <a:lnTo>
                    <a:pt x="1410" y="512"/>
                  </a:lnTo>
                  <a:lnTo>
                    <a:pt x="1390" y="588"/>
                  </a:lnTo>
                  <a:lnTo>
                    <a:pt x="1368" y="662"/>
                  </a:lnTo>
                  <a:lnTo>
                    <a:pt x="1344" y="734"/>
                  </a:lnTo>
                  <a:lnTo>
                    <a:pt x="1318" y="808"/>
                  </a:lnTo>
                  <a:lnTo>
                    <a:pt x="1292" y="882"/>
                  </a:lnTo>
                  <a:lnTo>
                    <a:pt x="1262" y="954"/>
                  </a:lnTo>
                  <a:lnTo>
                    <a:pt x="1232" y="1026"/>
                  </a:lnTo>
                  <a:lnTo>
                    <a:pt x="1200" y="1098"/>
                  </a:lnTo>
                  <a:lnTo>
                    <a:pt x="1164" y="1168"/>
                  </a:lnTo>
                  <a:lnTo>
                    <a:pt x="1128" y="1238"/>
                  </a:lnTo>
                  <a:lnTo>
                    <a:pt x="1090" y="1310"/>
                  </a:lnTo>
                  <a:lnTo>
                    <a:pt x="1090" y="1310"/>
                  </a:lnTo>
                  <a:lnTo>
                    <a:pt x="1044" y="1390"/>
                  </a:lnTo>
                  <a:lnTo>
                    <a:pt x="1044" y="1390"/>
                  </a:lnTo>
                  <a:lnTo>
                    <a:pt x="1022" y="1422"/>
                  </a:lnTo>
                  <a:lnTo>
                    <a:pt x="1000" y="1454"/>
                  </a:lnTo>
                  <a:lnTo>
                    <a:pt x="974" y="1484"/>
                  </a:lnTo>
                  <a:lnTo>
                    <a:pt x="948" y="1510"/>
                  </a:lnTo>
                  <a:lnTo>
                    <a:pt x="920" y="1536"/>
                  </a:lnTo>
                  <a:lnTo>
                    <a:pt x="890" y="1560"/>
                  </a:lnTo>
                  <a:lnTo>
                    <a:pt x="858" y="1582"/>
                  </a:lnTo>
                  <a:lnTo>
                    <a:pt x="826" y="1602"/>
                  </a:lnTo>
                  <a:lnTo>
                    <a:pt x="792" y="1620"/>
                  </a:lnTo>
                  <a:lnTo>
                    <a:pt x="756" y="1636"/>
                  </a:lnTo>
                  <a:lnTo>
                    <a:pt x="720" y="1650"/>
                  </a:lnTo>
                  <a:lnTo>
                    <a:pt x="684" y="1660"/>
                  </a:lnTo>
                  <a:lnTo>
                    <a:pt x="646" y="1670"/>
                  </a:lnTo>
                  <a:lnTo>
                    <a:pt x="608" y="1676"/>
                  </a:lnTo>
                  <a:lnTo>
                    <a:pt x="568" y="1680"/>
                  </a:lnTo>
                  <a:lnTo>
                    <a:pt x="530" y="1680"/>
                  </a:lnTo>
                  <a:lnTo>
                    <a:pt x="530" y="168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3" name="Freeform 138">
              <a:extLst>
                <a:ext uri="{FF2B5EF4-FFF2-40B4-BE49-F238E27FC236}">
                  <a16:creationId xmlns:a16="http://schemas.microsoft.com/office/drawing/2014/main" id="{46EB519B-E06E-6C35-DF06-7DB8CF2DD182}"/>
                </a:ext>
              </a:extLst>
            </p:cNvPr>
            <p:cNvSpPr>
              <a:spLocks/>
            </p:cNvSpPr>
            <p:nvPr/>
          </p:nvSpPr>
          <p:spPr bwMode="auto">
            <a:xfrm>
              <a:off x="16230600" y="1597025"/>
              <a:ext cx="2298700" cy="4759325"/>
            </a:xfrm>
            <a:custGeom>
              <a:avLst/>
              <a:gdLst>
                <a:gd name="T0" fmla="*/ 1448 w 1448"/>
                <a:gd name="T1" fmla="*/ 142 h 2998"/>
                <a:gd name="T2" fmla="*/ 1448 w 1448"/>
                <a:gd name="T3" fmla="*/ 142 h 2998"/>
                <a:gd name="T4" fmla="*/ 1268 w 1448"/>
                <a:gd name="T5" fmla="*/ 110 h 2998"/>
                <a:gd name="T6" fmla="*/ 1088 w 1448"/>
                <a:gd name="T7" fmla="*/ 80 h 2998"/>
                <a:gd name="T8" fmla="*/ 908 w 1448"/>
                <a:gd name="T9" fmla="*/ 56 h 2998"/>
                <a:gd name="T10" fmla="*/ 726 w 1448"/>
                <a:gd name="T11" fmla="*/ 36 h 2998"/>
                <a:gd name="T12" fmla="*/ 546 w 1448"/>
                <a:gd name="T13" fmla="*/ 20 h 2998"/>
                <a:gd name="T14" fmla="*/ 364 w 1448"/>
                <a:gd name="T15" fmla="*/ 8 h 2998"/>
                <a:gd name="T16" fmla="*/ 182 w 1448"/>
                <a:gd name="T17" fmla="*/ 2 h 2998"/>
                <a:gd name="T18" fmla="*/ 0 w 1448"/>
                <a:gd name="T19" fmla="*/ 0 h 2998"/>
                <a:gd name="T20" fmla="*/ 0 w 1448"/>
                <a:gd name="T21" fmla="*/ 2998 h 2998"/>
                <a:gd name="T22" fmla="*/ 240 w 1448"/>
                <a:gd name="T23" fmla="*/ 2998 h 2998"/>
                <a:gd name="T24" fmla="*/ 240 w 1448"/>
                <a:gd name="T25" fmla="*/ 2298 h 2998"/>
                <a:gd name="T26" fmla="*/ 240 w 1448"/>
                <a:gd name="T27" fmla="*/ 2298 h 2998"/>
                <a:gd name="T28" fmla="*/ 306 w 1448"/>
                <a:gd name="T29" fmla="*/ 2258 h 2998"/>
                <a:gd name="T30" fmla="*/ 372 w 1448"/>
                <a:gd name="T31" fmla="*/ 2214 h 2998"/>
                <a:gd name="T32" fmla="*/ 436 w 1448"/>
                <a:gd name="T33" fmla="*/ 2168 h 2998"/>
                <a:gd name="T34" fmla="*/ 498 w 1448"/>
                <a:gd name="T35" fmla="*/ 2120 h 2998"/>
                <a:gd name="T36" fmla="*/ 558 w 1448"/>
                <a:gd name="T37" fmla="*/ 2070 h 2998"/>
                <a:gd name="T38" fmla="*/ 618 w 1448"/>
                <a:gd name="T39" fmla="*/ 2016 h 2998"/>
                <a:gd name="T40" fmla="*/ 674 w 1448"/>
                <a:gd name="T41" fmla="*/ 1960 h 2998"/>
                <a:gd name="T42" fmla="*/ 730 w 1448"/>
                <a:gd name="T43" fmla="*/ 1904 h 2998"/>
                <a:gd name="T44" fmla="*/ 784 w 1448"/>
                <a:gd name="T45" fmla="*/ 1844 h 2998"/>
                <a:gd name="T46" fmla="*/ 838 w 1448"/>
                <a:gd name="T47" fmla="*/ 1784 h 2998"/>
                <a:gd name="T48" fmla="*/ 888 w 1448"/>
                <a:gd name="T49" fmla="*/ 1720 h 2998"/>
                <a:gd name="T50" fmla="*/ 936 w 1448"/>
                <a:gd name="T51" fmla="*/ 1656 h 2998"/>
                <a:gd name="T52" fmla="*/ 984 w 1448"/>
                <a:gd name="T53" fmla="*/ 1590 h 2998"/>
                <a:gd name="T54" fmla="*/ 1028 w 1448"/>
                <a:gd name="T55" fmla="*/ 1522 h 2998"/>
                <a:gd name="T56" fmla="*/ 1072 w 1448"/>
                <a:gd name="T57" fmla="*/ 1452 h 2998"/>
                <a:gd name="T58" fmla="*/ 1112 w 1448"/>
                <a:gd name="T59" fmla="*/ 1382 h 2998"/>
                <a:gd name="T60" fmla="*/ 1152 w 1448"/>
                <a:gd name="T61" fmla="*/ 1310 h 2998"/>
                <a:gd name="T62" fmla="*/ 1188 w 1448"/>
                <a:gd name="T63" fmla="*/ 1238 h 2998"/>
                <a:gd name="T64" fmla="*/ 1222 w 1448"/>
                <a:gd name="T65" fmla="*/ 1164 h 2998"/>
                <a:gd name="T66" fmla="*/ 1254 w 1448"/>
                <a:gd name="T67" fmla="*/ 1088 h 2998"/>
                <a:gd name="T68" fmla="*/ 1284 w 1448"/>
                <a:gd name="T69" fmla="*/ 1012 h 2998"/>
                <a:gd name="T70" fmla="*/ 1312 w 1448"/>
                <a:gd name="T71" fmla="*/ 936 h 2998"/>
                <a:gd name="T72" fmla="*/ 1338 w 1448"/>
                <a:gd name="T73" fmla="*/ 858 h 2998"/>
                <a:gd name="T74" fmla="*/ 1360 w 1448"/>
                <a:gd name="T75" fmla="*/ 780 h 2998"/>
                <a:gd name="T76" fmla="*/ 1380 w 1448"/>
                <a:gd name="T77" fmla="*/ 702 h 2998"/>
                <a:gd name="T78" fmla="*/ 1398 w 1448"/>
                <a:gd name="T79" fmla="*/ 622 h 2998"/>
                <a:gd name="T80" fmla="*/ 1412 w 1448"/>
                <a:gd name="T81" fmla="*/ 542 h 2998"/>
                <a:gd name="T82" fmla="*/ 1426 w 1448"/>
                <a:gd name="T83" fmla="*/ 462 h 2998"/>
                <a:gd name="T84" fmla="*/ 1436 w 1448"/>
                <a:gd name="T85" fmla="*/ 382 h 2998"/>
                <a:gd name="T86" fmla="*/ 1442 w 1448"/>
                <a:gd name="T87" fmla="*/ 302 h 2998"/>
                <a:gd name="T88" fmla="*/ 1446 w 1448"/>
                <a:gd name="T89" fmla="*/ 222 h 2998"/>
                <a:gd name="T90" fmla="*/ 1448 w 1448"/>
                <a:gd name="T91" fmla="*/ 142 h 2998"/>
                <a:gd name="T92" fmla="*/ 1448 w 1448"/>
                <a:gd name="T93" fmla="*/ 142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48" h="2998">
                  <a:moveTo>
                    <a:pt x="1448" y="142"/>
                  </a:moveTo>
                  <a:lnTo>
                    <a:pt x="1448" y="142"/>
                  </a:lnTo>
                  <a:lnTo>
                    <a:pt x="1268" y="110"/>
                  </a:lnTo>
                  <a:lnTo>
                    <a:pt x="1088" y="80"/>
                  </a:lnTo>
                  <a:lnTo>
                    <a:pt x="908" y="56"/>
                  </a:lnTo>
                  <a:lnTo>
                    <a:pt x="726" y="36"/>
                  </a:lnTo>
                  <a:lnTo>
                    <a:pt x="546" y="20"/>
                  </a:lnTo>
                  <a:lnTo>
                    <a:pt x="364" y="8"/>
                  </a:lnTo>
                  <a:lnTo>
                    <a:pt x="182" y="2"/>
                  </a:lnTo>
                  <a:lnTo>
                    <a:pt x="0" y="0"/>
                  </a:lnTo>
                  <a:lnTo>
                    <a:pt x="0" y="2998"/>
                  </a:lnTo>
                  <a:lnTo>
                    <a:pt x="240" y="2998"/>
                  </a:lnTo>
                  <a:lnTo>
                    <a:pt x="240" y="2298"/>
                  </a:lnTo>
                  <a:lnTo>
                    <a:pt x="240" y="2298"/>
                  </a:lnTo>
                  <a:lnTo>
                    <a:pt x="306" y="2258"/>
                  </a:lnTo>
                  <a:lnTo>
                    <a:pt x="372" y="2214"/>
                  </a:lnTo>
                  <a:lnTo>
                    <a:pt x="436" y="2168"/>
                  </a:lnTo>
                  <a:lnTo>
                    <a:pt x="498" y="2120"/>
                  </a:lnTo>
                  <a:lnTo>
                    <a:pt x="558" y="2070"/>
                  </a:lnTo>
                  <a:lnTo>
                    <a:pt x="618" y="2016"/>
                  </a:lnTo>
                  <a:lnTo>
                    <a:pt x="674" y="1960"/>
                  </a:lnTo>
                  <a:lnTo>
                    <a:pt x="730" y="1904"/>
                  </a:lnTo>
                  <a:lnTo>
                    <a:pt x="784" y="1844"/>
                  </a:lnTo>
                  <a:lnTo>
                    <a:pt x="838" y="1784"/>
                  </a:lnTo>
                  <a:lnTo>
                    <a:pt x="888" y="1720"/>
                  </a:lnTo>
                  <a:lnTo>
                    <a:pt x="936" y="1656"/>
                  </a:lnTo>
                  <a:lnTo>
                    <a:pt x="984" y="1590"/>
                  </a:lnTo>
                  <a:lnTo>
                    <a:pt x="1028" y="1522"/>
                  </a:lnTo>
                  <a:lnTo>
                    <a:pt x="1072" y="1452"/>
                  </a:lnTo>
                  <a:lnTo>
                    <a:pt x="1112" y="1382"/>
                  </a:lnTo>
                  <a:lnTo>
                    <a:pt x="1152" y="1310"/>
                  </a:lnTo>
                  <a:lnTo>
                    <a:pt x="1188" y="1238"/>
                  </a:lnTo>
                  <a:lnTo>
                    <a:pt x="1222" y="1164"/>
                  </a:lnTo>
                  <a:lnTo>
                    <a:pt x="1254" y="1088"/>
                  </a:lnTo>
                  <a:lnTo>
                    <a:pt x="1284" y="1012"/>
                  </a:lnTo>
                  <a:lnTo>
                    <a:pt x="1312" y="936"/>
                  </a:lnTo>
                  <a:lnTo>
                    <a:pt x="1338" y="858"/>
                  </a:lnTo>
                  <a:lnTo>
                    <a:pt x="1360" y="780"/>
                  </a:lnTo>
                  <a:lnTo>
                    <a:pt x="1380" y="702"/>
                  </a:lnTo>
                  <a:lnTo>
                    <a:pt x="1398" y="622"/>
                  </a:lnTo>
                  <a:lnTo>
                    <a:pt x="1412" y="542"/>
                  </a:lnTo>
                  <a:lnTo>
                    <a:pt x="1426" y="462"/>
                  </a:lnTo>
                  <a:lnTo>
                    <a:pt x="1436" y="382"/>
                  </a:lnTo>
                  <a:lnTo>
                    <a:pt x="1442" y="302"/>
                  </a:lnTo>
                  <a:lnTo>
                    <a:pt x="1446" y="222"/>
                  </a:lnTo>
                  <a:lnTo>
                    <a:pt x="1448" y="142"/>
                  </a:lnTo>
                  <a:lnTo>
                    <a:pt x="1448" y="1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4" name="Rectangle 139">
              <a:extLst>
                <a:ext uri="{FF2B5EF4-FFF2-40B4-BE49-F238E27FC236}">
                  <a16:creationId xmlns:a16="http://schemas.microsoft.com/office/drawing/2014/main" id="{2EA043D6-10A9-21AA-8082-5849B22C5FCC}"/>
                </a:ext>
              </a:extLst>
            </p:cNvPr>
            <p:cNvSpPr>
              <a:spLocks noChangeArrowheads="1"/>
            </p:cNvSpPr>
            <p:nvPr/>
          </p:nvSpPr>
          <p:spPr bwMode="auto">
            <a:xfrm>
              <a:off x="15024100" y="6194425"/>
              <a:ext cx="2413000" cy="1778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5" name="Rectangle 140">
              <a:extLst>
                <a:ext uri="{FF2B5EF4-FFF2-40B4-BE49-F238E27FC236}">
                  <a16:creationId xmlns:a16="http://schemas.microsoft.com/office/drawing/2014/main" id="{7AE9C16A-C1B3-2DED-29D9-1C018B714605}"/>
                </a:ext>
              </a:extLst>
            </p:cNvPr>
            <p:cNvSpPr>
              <a:spLocks noChangeArrowheads="1"/>
            </p:cNvSpPr>
            <p:nvPr/>
          </p:nvSpPr>
          <p:spPr bwMode="auto">
            <a:xfrm>
              <a:off x="16230600" y="6194425"/>
              <a:ext cx="1206500" cy="1778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6" name="Rectangle 141">
              <a:extLst>
                <a:ext uri="{FF2B5EF4-FFF2-40B4-BE49-F238E27FC236}">
                  <a16:creationId xmlns:a16="http://schemas.microsoft.com/office/drawing/2014/main" id="{173ED9D5-2053-AE22-86AA-67CA1602EF25}"/>
                </a:ext>
              </a:extLst>
            </p:cNvPr>
            <p:cNvSpPr>
              <a:spLocks noChangeArrowheads="1"/>
            </p:cNvSpPr>
            <p:nvPr/>
          </p:nvSpPr>
          <p:spPr bwMode="auto">
            <a:xfrm>
              <a:off x="15532100" y="6765925"/>
              <a:ext cx="1397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7" name="Rectangle 142">
              <a:extLst>
                <a:ext uri="{FF2B5EF4-FFF2-40B4-BE49-F238E27FC236}">
                  <a16:creationId xmlns:a16="http://schemas.microsoft.com/office/drawing/2014/main" id="{2C45D908-A252-CACF-92BB-10043DF68430}"/>
                </a:ext>
              </a:extLst>
            </p:cNvPr>
            <p:cNvSpPr>
              <a:spLocks noChangeArrowheads="1"/>
            </p:cNvSpPr>
            <p:nvPr/>
          </p:nvSpPr>
          <p:spPr bwMode="auto">
            <a:xfrm>
              <a:off x="14579600" y="7718425"/>
              <a:ext cx="3302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8" name="Rectangle 143">
              <a:extLst>
                <a:ext uri="{FF2B5EF4-FFF2-40B4-BE49-F238E27FC236}">
                  <a16:creationId xmlns:a16="http://schemas.microsoft.com/office/drawing/2014/main" id="{32A412C8-4D4E-4F42-2FB6-DD6349356978}"/>
                </a:ext>
              </a:extLst>
            </p:cNvPr>
            <p:cNvSpPr>
              <a:spLocks noChangeArrowheads="1"/>
            </p:cNvSpPr>
            <p:nvPr/>
          </p:nvSpPr>
          <p:spPr bwMode="auto">
            <a:xfrm>
              <a:off x="16230600" y="7718425"/>
              <a:ext cx="1651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9" name="Rectangle 144">
              <a:extLst>
                <a:ext uri="{FF2B5EF4-FFF2-40B4-BE49-F238E27FC236}">
                  <a16:creationId xmlns:a16="http://schemas.microsoft.com/office/drawing/2014/main" id="{2152AA5E-4D9D-18E4-EBD1-9C540FD672D0}"/>
                </a:ext>
              </a:extLst>
            </p:cNvPr>
            <p:cNvSpPr>
              <a:spLocks noChangeArrowheads="1"/>
            </p:cNvSpPr>
            <p:nvPr/>
          </p:nvSpPr>
          <p:spPr bwMode="auto">
            <a:xfrm>
              <a:off x="16230600" y="6765925"/>
              <a:ext cx="6985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41" name="Title 27">
            <a:extLst>
              <a:ext uri="{FF2B5EF4-FFF2-40B4-BE49-F238E27FC236}">
                <a16:creationId xmlns:a16="http://schemas.microsoft.com/office/drawing/2014/main" id="{93E1DF7D-7ED2-6847-7719-4C29CD896699}"/>
              </a:ext>
            </a:extLst>
          </p:cNvPr>
          <p:cNvSpPr>
            <a:spLocks noGrp="1"/>
          </p:cNvSpPr>
          <p:nvPr>
            <p:ph type="title"/>
          </p:nvPr>
        </p:nvSpPr>
        <p:spPr/>
        <p:txBody>
          <a:bodyPr/>
          <a:lstStyle/>
          <a:p>
            <a:r>
              <a:rPr lang="en-IN" sz="2400"/>
              <a:t>CASE STUDY 2: TPH Solution Implementation for Global Corporate Bank in APAC Region</a:t>
            </a:r>
          </a:p>
        </p:txBody>
      </p:sp>
      <p:sp>
        <p:nvSpPr>
          <p:cNvPr id="2" name="Rectangle: Rounded Corners 19">
            <a:extLst>
              <a:ext uri="{FF2B5EF4-FFF2-40B4-BE49-F238E27FC236}">
                <a16:creationId xmlns:a16="http://schemas.microsoft.com/office/drawing/2014/main" id="{2D6716B1-6D3A-498C-FD95-3A24EB42AE0C}"/>
              </a:ext>
            </a:extLst>
          </p:cNvPr>
          <p:cNvSpPr>
            <a:spLocks/>
          </p:cNvSpPr>
          <p:nvPr/>
        </p:nvSpPr>
        <p:spPr bwMode="gray">
          <a:xfrm>
            <a:off x="404812" y="917113"/>
            <a:ext cx="11531287" cy="508234"/>
          </a:xfrm>
          <a:prstGeom prst="roundRect">
            <a:avLst>
              <a:gd name="adj" fmla="val 0"/>
            </a:avLst>
          </a:prstGeom>
          <a:solidFill>
            <a:srgbClr val="ECECEC"/>
          </a:solidFill>
          <a:ln>
            <a:noFill/>
          </a:ln>
          <a:effectLst/>
        </p:spPr>
        <p:style>
          <a:lnRef idx="2">
            <a:schemeClr val="accent4"/>
          </a:lnRef>
          <a:fillRef idx="1">
            <a:schemeClr val="lt1"/>
          </a:fillRef>
          <a:effectRef idx="0">
            <a:schemeClr val="accent4"/>
          </a:effectRef>
          <a:fontRef idx="minor">
            <a:schemeClr val="dk1"/>
          </a:fontRef>
        </p:style>
        <p:txBody>
          <a:bodyPr wrap="square" lIns="792000" tIns="45720" rIns="0" bIns="45720" anchor="ctr" anchorCtr="0">
            <a:noAutofit/>
          </a:bodyPr>
          <a:lstStyle/>
          <a:p>
            <a:pPr marL="0" marR="0" lvl="0" indent="0" algn="l" defTabSz="914400" rtl="0" eaLnBrk="1" fontAlgn="auto" latinLnBrk="0" hangingPunct="1">
              <a:lnSpc>
                <a:spcPct val="100000"/>
              </a:lnSpc>
              <a:spcBef>
                <a:spcPts val="400"/>
              </a:spcBef>
              <a:spcAft>
                <a:spcPts val="400"/>
              </a:spcAft>
              <a:buClr>
                <a:srgbClr val="0070AD"/>
              </a:buClr>
              <a:buSzTx/>
              <a:buFontTx/>
              <a:buNone/>
              <a:tabLst/>
              <a:defRPr/>
            </a:pPr>
            <a:r>
              <a:rPr kumimoji="0" lang="en-US" altLang="fr-FR" sz="1200" b="1" i="0" u="none" strike="noStrike" kern="1200" cap="none" spc="0" normalizeH="0" baseline="0" noProof="0">
                <a:ln>
                  <a:noFill/>
                </a:ln>
                <a:solidFill>
                  <a:prstClr val="black"/>
                </a:solidFill>
                <a:effectLst/>
                <a:uLnTx/>
                <a:uFillTx/>
                <a:ea typeface="+mn-ea"/>
                <a:cs typeface="+mn-cs"/>
              </a:rPr>
              <a:t>Client </a:t>
            </a:r>
            <a:br>
              <a:rPr kumimoji="0" lang="en-US" altLang="fr-FR" sz="1200" b="1" i="0" u="none" strike="noStrike" kern="1200" cap="none" spc="0" normalizeH="0" baseline="0" noProof="0">
                <a:ln>
                  <a:noFill/>
                </a:ln>
                <a:solidFill>
                  <a:prstClr val="black"/>
                </a:solidFill>
                <a:effectLst/>
                <a:uLnTx/>
                <a:uFillTx/>
                <a:ea typeface="+mn-ea"/>
                <a:cs typeface="+mn-cs"/>
              </a:rPr>
            </a:br>
            <a:r>
              <a:rPr kumimoji="0" lang="en-US" altLang="fr-FR" sz="1200" b="1" i="0" u="none" strike="noStrike" kern="1200" cap="none" spc="0" normalizeH="0" baseline="0" noProof="0">
                <a:ln>
                  <a:noFill/>
                </a:ln>
                <a:solidFill>
                  <a:prstClr val="black"/>
                </a:solidFill>
                <a:effectLst/>
                <a:uLnTx/>
                <a:uFillTx/>
                <a:ea typeface="+mn-ea"/>
                <a:cs typeface="+mn-cs"/>
              </a:rPr>
              <a:t>Overview</a:t>
            </a:r>
          </a:p>
        </p:txBody>
      </p:sp>
      <p:sp>
        <p:nvSpPr>
          <p:cNvPr id="42" name="Oval 41">
            <a:extLst>
              <a:ext uri="{FF2B5EF4-FFF2-40B4-BE49-F238E27FC236}">
                <a16:creationId xmlns:a16="http://schemas.microsoft.com/office/drawing/2014/main" id="{C53DE739-767A-BA83-53E3-0F97EC21F54C}"/>
              </a:ext>
            </a:extLst>
          </p:cNvPr>
          <p:cNvSpPr/>
          <p:nvPr/>
        </p:nvSpPr>
        <p:spPr>
          <a:xfrm>
            <a:off x="505353" y="907641"/>
            <a:ext cx="515628" cy="5048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sp>
        <p:nvSpPr>
          <p:cNvPr id="43" name="Rectangle: Rounded Corners 19">
            <a:extLst>
              <a:ext uri="{FF2B5EF4-FFF2-40B4-BE49-F238E27FC236}">
                <a16:creationId xmlns:a16="http://schemas.microsoft.com/office/drawing/2014/main" id="{02015930-65E2-2724-74ED-0C2255BADE72}"/>
              </a:ext>
            </a:extLst>
          </p:cNvPr>
          <p:cNvSpPr>
            <a:spLocks/>
          </p:cNvSpPr>
          <p:nvPr/>
        </p:nvSpPr>
        <p:spPr bwMode="gray">
          <a:xfrm>
            <a:off x="2018583" y="836712"/>
            <a:ext cx="9917513" cy="647883"/>
          </a:xfrm>
          <a:prstGeom prst="roundRect">
            <a:avLst>
              <a:gd name="adj" fmla="val 0"/>
            </a:avLst>
          </a:prstGeom>
          <a:noFill/>
          <a:ln>
            <a:noFill/>
          </a:ln>
          <a:effectLst/>
        </p:spPr>
        <p:style>
          <a:lnRef idx="2">
            <a:schemeClr val="accent4"/>
          </a:lnRef>
          <a:fillRef idx="1">
            <a:schemeClr val="lt1"/>
          </a:fillRef>
          <a:effectRef idx="0">
            <a:schemeClr val="accent4"/>
          </a:effectRef>
          <a:fontRef idx="minor">
            <a:schemeClr val="dk1"/>
          </a:fontRef>
        </p:style>
        <p:txBody>
          <a:bodyPr wrap="square" lIns="91440" tIns="91440" rIns="0" bIns="91440" anchor="ctr">
            <a:noAutofit/>
          </a:bodyPr>
          <a:lstStyle/>
          <a:p>
            <a:pPr marL="0" marR="0" lvl="0" indent="0" algn="l" defTabSz="914400" rtl="0" eaLnBrk="1" fontAlgn="auto" latinLnBrk="0" hangingPunct="1">
              <a:lnSpc>
                <a:spcPct val="100000"/>
              </a:lnSpc>
              <a:spcBef>
                <a:spcPts val="100"/>
              </a:spcBef>
              <a:spcAft>
                <a:spcPts val="600"/>
              </a:spcAft>
              <a:buClr>
                <a:srgbClr val="0070AD"/>
              </a:buClr>
              <a:buSzTx/>
              <a:buFontTx/>
              <a:buNone/>
              <a:tabLst/>
              <a:defRPr/>
            </a:pPr>
            <a:r>
              <a:rPr kumimoji="0" lang="en-IN" sz="1200" b="1" i="0" u="none" strike="noStrike" kern="0" cap="none" spc="0" normalizeH="0" baseline="0" noProof="0">
                <a:ln>
                  <a:noFill/>
                </a:ln>
                <a:solidFill>
                  <a:prstClr val="black"/>
                </a:solidFill>
                <a:effectLst/>
                <a:uLnTx/>
                <a:uFillTx/>
                <a:ea typeface="Verdana" panose="020B0604030504040204" pitchFamily="34" charset="0"/>
                <a:cs typeface="+mn-cs"/>
              </a:rPr>
              <a:t>The client is one of the largest and most diversified financial group with 100+ years' experience and presence in 50 countries. </a:t>
            </a:r>
          </a:p>
        </p:txBody>
      </p:sp>
      <p:grpSp>
        <p:nvGrpSpPr>
          <p:cNvPr id="44" name="Group 4">
            <a:extLst>
              <a:ext uri="{FF2B5EF4-FFF2-40B4-BE49-F238E27FC236}">
                <a16:creationId xmlns:a16="http://schemas.microsoft.com/office/drawing/2014/main" id="{4D127307-90EE-DB2F-D416-C429A3705D92}"/>
              </a:ext>
            </a:extLst>
          </p:cNvPr>
          <p:cNvGrpSpPr/>
          <p:nvPr/>
        </p:nvGrpSpPr>
        <p:grpSpPr>
          <a:xfrm>
            <a:off x="583406" y="964198"/>
            <a:ext cx="384093" cy="307713"/>
            <a:chOff x="406149" y="1882413"/>
            <a:chExt cx="585104" cy="468753"/>
          </a:xfrm>
          <a:solidFill>
            <a:schemeClr val="bg1"/>
          </a:solidFill>
        </p:grpSpPr>
        <p:sp>
          <p:nvSpPr>
            <p:cNvPr id="45" name="Freeform 5">
              <a:extLst>
                <a:ext uri="{FF2B5EF4-FFF2-40B4-BE49-F238E27FC236}">
                  <a16:creationId xmlns:a16="http://schemas.microsoft.com/office/drawing/2014/main" id="{40495422-2C1E-9F83-22D7-9B5E0755B934}"/>
                </a:ext>
              </a:extLst>
            </p:cNvPr>
            <p:cNvSpPr>
              <a:spLocks/>
            </p:cNvSpPr>
            <p:nvPr/>
          </p:nvSpPr>
          <p:spPr bwMode="auto">
            <a:xfrm>
              <a:off x="406149" y="1978522"/>
              <a:ext cx="381076" cy="372644"/>
            </a:xfrm>
            <a:custGeom>
              <a:avLst/>
              <a:gdLst>
                <a:gd name="T0" fmla="*/ 943 w 1036"/>
                <a:gd name="T1" fmla="*/ 528 h 1015"/>
                <a:gd name="T2" fmla="*/ 943 w 1036"/>
                <a:gd name="T3" fmla="*/ 922 h 1015"/>
                <a:gd name="T4" fmla="*/ 585 w 1036"/>
                <a:gd name="T5" fmla="*/ 922 h 1015"/>
                <a:gd name="T6" fmla="*/ 585 w 1036"/>
                <a:gd name="T7" fmla="*/ 683 h 1015"/>
                <a:gd name="T8" fmla="*/ 446 w 1036"/>
                <a:gd name="T9" fmla="*/ 683 h 1015"/>
                <a:gd name="T10" fmla="*/ 446 w 1036"/>
                <a:gd name="T11" fmla="*/ 922 h 1015"/>
                <a:gd name="T12" fmla="*/ 94 w 1036"/>
                <a:gd name="T13" fmla="*/ 922 h 1015"/>
                <a:gd name="T14" fmla="*/ 94 w 1036"/>
                <a:gd name="T15" fmla="*/ 115 h 1015"/>
                <a:gd name="T16" fmla="*/ 115 w 1036"/>
                <a:gd name="T17" fmla="*/ 94 h 1015"/>
                <a:gd name="T18" fmla="*/ 514 w 1036"/>
                <a:gd name="T19" fmla="*/ 94 h 1015"/>
                <a:gd name="T20" fmla="*/ 525 w 1036"/>
                <a:gd name="T21" fmla="*/ 0 h 1015"/>
                <a:gd name="T22" fmla="*/ 115 w 1036"/>
                <a:gd name="T23" fmla="*/ 0 h 1015"/>
                <a:gd name="T24" fmla="*/ 0 w 1036"/>
                <a:gd name="T25" fmla="*/ 115 h 1015"/>
                <a:gd name="T26" fmla="*/ 0 w 1036"/>
                <a:gd name="T27" fmla="*/ 1015 h 1015"/>
                <a:gd name="T28" fmla="*/ 1036 w 1036"/>
                <a:gd name="T29" fmla="*/ 1015 h 1015"/>
                <a:gd name="T30" fmla="*/ 1036 w 1036"/>
                <a:gd name="T31" fmla="*/ 519 h 1015"/>
                <a:gd name="T32" fmla="*/ 948 w 1036"/>
                <a:gd name="T33" fmla="*/ 528 h 1015"/>
                <a:gd name="T34" fmla="*/ 943 w 1036"/>
                <a:gd name="T35" fmla="*/ 528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6" h="1015">
                  <a:moveTo>
                    <a:pt x="943" y="528"/>
                  </a:moveTo>
                  <a:cubicBezTo>
                    <a:pt x="943" y="922"/>
                    <a:pt x="943" y="922"/>
                    <a:pt x="943" y="922"/>
                  </a:cubicBezTo>
                  <a:cubicBezTo>
                    <a:pt x="585" y="922"/>
                    <a:pt x="585" y="922"/>
                    <a:pt x="585" y="922"/>
                  </a:cubicBezTo>
                  <a:cubicBezTo>
                    <a:pt x="585" y="683"/>
                    <a:pt x="585" y="683"/>
                    <a:pt x="585" y="683"/>
                  </a:cubicBezTo>
                  <a:cubicBezTo>
                    <a:pt x="446" y="683"/>
                    <a:pt x="446" y="683"/>
                    <a:pt x="446" y="683"/>
                  </a:cubicBezTo>
                  <a:cubicBezTo>
                    <a:pt x="446" y="922"/>
                    <a:pt x="446" y="922"/>
                    <a:pt x="446" y="922"/>
                  </a:cubicBezTo>
                  <a:cubicBezTo>
                    <a:pt x="94" y="922"/>
                    <a:pt x="94" y="922"/>
                    <a:pt x="94" y="922"/>
                  </a:cubicBezTo>
                  <a:cubicBezTo>
                    <a:pt x="94" y="115"/>
                    <a:pt x="94" y="115"/>
                    <a:pt x="94" y="115"/>
                  </a:cubicBezTo>
                  <a:cubicBezTo>
                    <a:pt x="94" y="104"/>
                    <a:pt x="104" y="94"/>
                    <a:pt x="115" y="94"/>
                  </a:cubicBezTo>
                  <a:cubicBezTo>
                    <a:pt x="514" y="94"/>
                    <a:pt x="514" y="94"/>
                    <a:pt x="514" y="94"/>
                  </a:cubicBezTo>
                  <a:cubicBezTo>
                    <a:pt x="515" y="62"/>
                    <a:pt x="518" y="30"/>
                    <a:pt x="525" y="0"/>
                  </a:cubicBezTo>
                  <a:cubicBezTo>
                    <a:pt x="115" y="0"/>
                    <a:pt x="115" y="0"/>
                    <a:pt x="115" y="0"/>
                  </a:cubicBezTo>
                  <a:cubicBezTo>
                    <a:pt x="52" y="1"/>
                    <a:pt x="1" y="52"/>
                    <a:pt x="0" y="115"/>
                  </a:cubicBezTo>
                  <a:cubicBezTo>
                    <a:pt x="0" y="1015"/>
                    <a:pt x="0" y="1015"/>
                    <a:pt x="0" y="1015"/>
                  </a:cubicBezTo>
                  <a:cubicBezTo>
                    <a:pt x="1036" y="1015"/>
                    <a:pt x="1036" y="1015"/>
                    <a:pt x="1036" y="1015"/>
                  </a:cubicBezTo>
                  <a:cubicBezTo>
                    <a:pt x="1036" y="519"/>
                    <a:pt x="1036" y="519"/>
                    <a:pt x="1036" y="519"/>
                  </a:cubicBezTo>
                  <a:cubicBezTo>
                    <a:pt x="1008" y="525"/>
                    <a:pt x="978" y="528"/>
                    <a:pt x="948" y="528"/>
                  </a:cubicBezTo>
                  <a:cubicBezTo>
                    <a:pt x="946" y="528"/>
                    <a:pt x="944" y="528"/>
                    <a:pt x="943" y="52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46" name="Freeform 6">
              <a:extLst>
                <a:ext uri="{FF2B5EF4-FFF2-40B4-BE49-F238E27FC236}">
                  <a16:creationId xmlns:a16="http://schemas.microsoft.com/office/drawing/2014/main" id="{9D142AF1-8BEC-1078-AE39-0C52F152D818}"/>
                </a:ext>
              </a:extLst>
            </p:cNvPr>
            <p:cNvSpPr>
              <a:spLocks/>
            </p:cNvSpPr>
            <p:nvPr/>
          </p:nvSpPr>
          <p:spPr bwMode="auto">
            <a:xfrm>
              <a:off x="570551" y="2051871"/>
              <a:ext cx="50585" cy="50585"/>
            </a:xfrm>
            <a:custGeom>
              <a:avLst/>
              <a:gdLst>
                <a:gd name="T0" fmla="*/ 0 w 139"/>
                <a:gd name="T1" fmla="*/ 139 h 139"/>
                <a:gd name="T2" fmla="*/ 139 w 139"/>
                <a:gd name="T3" fmla="*/ 139 h 139"/>
                <a:gd name="T4" fmla="*/ 139 w 139"/>
                <a:gd name="T5" fmla="*/ 134 h 139"/>
                <a:gd name="T6" fmla="*/ 81 w 139"/>
                <a:gd name="T7" fmla="*/ 0 h 139"/>
                <a:gd name="T8" fmla="*/ 0 w 139"/>
                <a:gd name="T9" fmla="*/ 0 h 139"/>
                <a:gd name="T10" fmla="*/ 0 w 139"/>
                <a:gd name="T11" fmla="*/ 139 h 139"/>
              </a:gdLst>
              <a:ahLst/>
              <a:cxnLst>
                <a:cxn ang="0">
                  <a:pos x="T0" y="T1"/>
                </a:cxn>
                <a:cxn ang="0">
                  <a:pos x="T2" y="T3"/>
                </a:cxn>
                <a:cxn ang="0">
                  <a:pos x="T4" y="T5"/>
                </a:cxn>
                <a:cxn ang="0">
                  <a:pos x="T6" y="T7"/>
                </a:cxn>
                <a:cxn ang="0">
                  <a:pos x="T8" y="T9"/>
                </a:cxn>
                <a:cxn ang="0">
                  <a:pos x="T10" y="T11"/>
                </a:cxn>
              </a:cxnLst>
              <a:rect l="0" t="0" r="r" b="b"/>
              <a:pathLst>
                <a:path w="139" h="139">
                  <a:moveTo>
                    <a:pt x="0" y="139"/>
                  </a:moveTo>
                  <a:cubicBezTo>
                    <a:pt x="139" y="139"/>
                    <a:pt x="139" y="139"/>
                    <a:pt x="139" y="139"/>
                  </a:cubicBezTo>
                  <a:cubicBezTo>
                    <a:pt x="139" y="134"/>
                    <a:pt x="139" y="134"/>
                    <a:pt x="139" y="134"/>
                  </a:cubicBezTo>
                  <a:cubicBezTo>
                    <a:pt x="113" y="93"/>
                    <a:pt x="93" y="48"/>
                    <a:pt x="81" y="0"/>
                  </a:cubicBezTo>
                  <a:cubicBezTo>
                    <a:pt x="0" y="0"/>
                    <a:pt x="0" y="0"/>
                    <a:pt x="0" y="0"/>
                  </a:cubicBezTo>
                  <a:lnTo>
                    <a:pt x="0" y="13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47" name="Rectangle 7">
              <a:extLst>
                <a:ext uri="{FF2B5EF4-FFF2-40B4-BE49-F238E27FC236}">
                  <a16:creationId xmlns:a16="http://schemas.microsoft.com/office/drawing/2014/main" id="{313A1639-8BFD-124A-CB0B-D09767513D4B}"/>
                </a:ext>
              </a:extLst>
            </p:cNvPr>
            <p:cNvSpPr>
              <a:spLocks noChangeArrowheads="1"/>
            </p:cNvSpPr>
            <p:nvPr/>
          </p:nvSpPr>
          <p:spPr bwMode="auto">
            <a:xfrm>
              <a:off x="479498" y="2229762"/>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48" name="Rectangle 8">
              <a:extLst>
                <a:ext uri="{FF2B5EF4-FFF2-40B4-BE49-F238E27FC236}">
                  <a16:creationId xmlns:a16="http://schemas.microsoft.com/office/drawing/2014/main" id="{5C650ADA-6A12-9EEE-F9FF-FEC0E36F09CD}"/>
                </a:ext>
              </a:extLst>
            </p:cNvPr>
            <p:cNvSpPr>
              <a:spLocks noChangeArrowheads="1"/>
            </p:cNvSpPr>
            <p:nvPr/>
          </p:nvSpPr>
          <p:spPr bwMode="auto">
            <a:xfrm>
              <a:off x="659918" y="2229762"/>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49" name="Rectangle 9">
              <a:extLst>
                <a:ext uri="{FF2B5EF4-FFF2-40B4-BE49-F238E27FC236}">
                  <a16:creationId xmlns:a16="http://schemas.microsoft.com/office/drawing/2014/main" id="{51D8528A-1D09-15C0-2D74-0A6BBFE0F302}"/>
                </a:ext>
              </a:extLst>
            </p:cNvPr>
            <p:cNvSpPr>
              <a:spLocks noChangeArrowheads="1"/>
            </p:cNvSpPr>
            <p:nvPr/>
          </p:nvSpPr>
          <p:spPr bwMode="auto">
            <a:xfrm>
              <a:off x="570551" y="2140395"/>
              <a:ext cx="50585" cy="5142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50" name="Rectangle 10">
              <a:extLst>
                <a:ext uri="{FF2B5EF4-FFF2-40B4-BE49-F238E27FC236}">
                  <a16:creationId xmlns:a16="http://schemas.microsoft.com/office/drawing/2014/main" id="{CBB116DC-E8DF-3F53-CDD1-884394CECD1A}"/>
                </a:ext>
              </a:extLst>
            </p:cNvPr>
            <p:cNvSpPr>
              <a:spLocks noChangeArrowheads="1"/>
            </p:cNvSpPr>
            <p:nvPr/>
          </p:nvSpPr>
          <p:spPr bwMode="auto">
            <a:xfrm>
              <a:off x="479498" y="2051871"/>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51" name="Rectangle 11">
              <a:extLst>
                <a:ext uri="{FF2B5EF4-FFF2-40B4-BE49-F238E27FC236}">
                  <a16:creationId xmlns:a16="http://schemas.microsoft.com/office/drawing/2014/main" id="{88568649-08E0-D567-294B-92780DCC5FA5}"/>
                </a:ext>
              </a:extLst>
            </p:cNvPr>
            <p:cNvSpPr>
              <a:spLocks noChangeArrowheads="1"/>
            </p:cNvSpPr>
            <p:nvPr/>
          </p:nvSpPr>
          <p:spPr bwMode="auto">
            <a:xfrm>
              <a:off x="479498" y="2140395"/>
              <a:ext cx="51429" cy="5142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52" name="Freeform 12">
              <a:extLst>
                <a:ext uri="{FF2B5EF4-FFF2-40B4-BE49-F238E27FC236}">
                  <a16:creationId xmlns:a16="http://schemas.microsoft.com/office/drawing/2014/main" id="{56BA4F9F-E78F-4FD5-9C1C-53C70E561E7C}"/>
                </a:ext>
              </a:extLst>
            </p:cNvPr>
            <p:cNvSpPr>
              <a:spLocks/>
            </p:cNvSpPr>
            <p:nvPr/>
          </p:nvSpPr>
          <p:spPr bwMode="auto">
            <a:xfrm>
              <a:off x="659918" y="2141238"/>
              <a:ext cx="51429" cy="50585"/>
            </a:xfrm>
            <a:custGeom>
              <a:avLst/>
              <a:gdLst>
                <a:gd name="T0" fmla="*/ 140 w 140"/>
                <a:gd name="T1" fmla="*/ 68 h 136"/>
                <a:gd name="T2" fmla="*/ 0 w 140"/>
                <a:gd name="T3" fmla="*/ 0 h 136"/>
                <a:gd name="T4" fmla="*/ 0 w 140"/>
                <a:gd name="T5" fmla="*/ 136 h 136"/>
                <a:gd name="T6" fmla="*/ 140 w 140"/>
                <a:gd name="T7" fmla="*/ 136 h 136"/>
                <a:gd name="T8" fmla="*/ 140 w 140"/>
                <a:gd name="T9" fmla="*/ 68 h 136"/>
              </a:gdLst>
              <a:ahLst/>
              <a:cxnLst>
                <a:cxn ang="0">
                  <a:pos x="T0" y="T1"/>
                </a:cxn>
                <a:cxn ang="0">
                  <a:pos x="T2" y="T3"/>
                </a:cxn>
                <a:cxn ang="0">
                  <a:pos x="T4" y="T5"/>
                </a:cxn>
                <a:cxn ang="0">
                  <a:pos x="T6" y="T7"/>
                </a:cxn>
                <a:cxn ang="0">
                  <a:pos x="T8" y="T9"/>
                </a:cxn>
              </a:cxnLst>
              <a:rect l="0" t="0" r="r" b="b"/>
              <a:pathLst>
                <a:path w="140" h="136">
                  <a:moveTo>
                    <a:pt x="140" y="68"/>
                  </a:moveTo>
                  <a:cubicBezTo>
                    <a:pt x="89" y="54"/>
                    <a:pt x="42" y="31"/>
                    <a:pt x="0" y="0"/>
                  </a:cubicBezTo>
                  <a:cubicBezTo>
                    <a:pt x="0" y="136"/>
                    <a:pt x="0" y="136"/>
                    <a:pt x="0" y="136"/>
                  </a:cubicBezTo>
                  <a:cubicBezTo>
                    <a:pt x="140" y="136"/>
                    <a:pt x="140" y="136"/>
                    <a:pt x="140" y="136"/>
                  </a:cubicBezTo>
                  <a:lnTo>
                    <a:pt x="140" y="6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53" name="Freeform 13">
              <a:extLst>
                <a:ext uri="{FF2B5EF4-FFF2-40B4-BE49-F238E27FC236}">
                  <a16:creationId xmlns:a16="http://schemas.microsoft.com/office/drawing/2014/main" id="{1BF72274-764A-FCFE-2870-95DF36D3DD0B}"/>
                </a:ext>
              </a:extLst>
            </p:cNvPr>
            <p:cNvSpPr>
              <a:spLocks/>
            </p:cNvSpPr>
            <p:nvPr/>
          </p:nvSpPr>
          <p:spPr bwMode="auto">
            <a:xfrm>
              <a:off x="828536" y="2087280"/>
              <a:ext cx="162717" cy="162716"/>
            </a:xfrm>
            <a:custGeom>
              <a:avLst/>
              <a:gdLst>
                <a:gd name="T0" fmla="*/ 405 w 443"/>
                <a:gd name="T1" fmla="*/ 222 h 443"/>
                <a:gd name="T2" fmla="*/ 184 w 443"/>
                <a:gd name="T3" fmla="*/ 0 h 443"/>
                <a:gd name="T4" fmla="*/ 184 w 443"/>
                <a:gd name="T5" fmla="*/ 0 h 443"/>
                <a:gd name="T6" fmla="*/ 117 w 443"/>
                <a:gd name="T7" fmla="*/ 94 h 443"/>
                <a:gd name="T8" fmla="*/ 117 w 443"/>
                <a:gd name="T9" fmla="*/ 94 h 443"/>
                <a:gd name="T10" fmla="*/ 94 w 443"/>
                <a:gd name="T11" fmla="*/ 117 h 443"/>
                <a:gd name="T12" fmla="*/ 94 w 443"/>
                <a:gd name="T13" fmla="*/ 117 h 443"/>
                <a:gd name="T14" fmla="*/ 29 w 443"/>
                <a:gd name="T15" fmla="*/ 167 h 443"/>
                <a:gd name="T16" fmla="*/ 29 w 443"/>
                <a:gd name="T17" fmla="*/ 167 h 443"/>
                <a:gd name="T18" fmla="*/ 0 w 443"/>
                <a:gd name="T19" fmla="*/ 183 h 443"/>
                <a:gd name="T20" fmla="*/ 0 w 443"/>
                <a:gd name="T21" fmla="*/ 183 h 443"/>
                <a:gd name="T22" fmla="*/ 222 w 443"/>
                <a:gd name="T23" fmla="*/ 405 h 443"/>
                <a:gd name="T24" fmla="*/ 314 w 443"/>
                <a:gd name="T25" fmla="*/ 443 h 443"/>
                <a:gd name="T26" fmla="*/ 405 w 443"/>
                <a:gd name="T27" fmla="*/ 405 h 443"/>
                <a:gd name="T28" fmla="*/ 443 w 443"/>
                <a:gd name="T29" fmla="*/ 313 h 443"/>
                <a:gd name="T30" fmla="*/ 405 w 443"/>
                <a:gd name="T31" fmla="*/ 22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443">
                  <a:moveTo>
                    <a:pt x="405" y="222"/>
                  </a:moveTo>
                  <a:cubicBezTo>
                    <a:pt x="184" y="0"/>
                    <a:pt x="184" y="0"/>
                    <a:pt x="184" y="0"/>
                  </a:cubicBezTo>
                  <a:cubicBezTo>
                    <a:pt x="184" y="0"/>
                    <a:pt x="184" y="0"/>
                    <a:pt x="184" y="0"/>
                  </a:cubicBezTo>
                  <a:cubicBezTo>
                    <a:pt x="166" y="34"/>
                    <a:pt x="143" y="66"/>
                    <a:pt x="117" y="94"/>
                  </a:cubicBezTo>
                  <a:cubicBezTo>
                    <a:pt x="117" y="94"/>
                    <a:pt x="117" y="94"/>
                    <a:pt x="117" y="94"/>
                  </a:cubicBezTo>
                  <a:cubicBezTo>
                    <a:pt x="110" y="102"/>
                    <a:pt x="102" y="109"/>
                    <a:pt x="94" y="117"/>
                  </a:cubicBezTo>
                  <a:cubicBezTo>
                    <a:pt x="94" y="117"/>
                    <a:pt x="94" y="117"/>
                    <a:pt x="94" y="117"/>
                  </a:cubicBezTo>
                  <a:cubicBezTo>
                    <a:pt x="74" y="135"/>
                    <a:pt x="52" y="152"/>
                    <a:pt x="29" y="167"/>
                  </a:cubicBezTo>
                  <a:cubicBezTo>
                    <a:pt x="29" y="167"/>
                    <a:pt x="29" y="167"/>
                    <a:pt x="29" y="167"/>
                  </a:cubicBezTo>
                  <a:cubicBezTo>
                    <a:pt x="19" y="173"/>
                    <a:pt x="10" y="178"/>
                    <a:pt x="0" y="183"/>
                  </a:cubicBezTo>
                  <a:cubicBezTo>
                    <a:pt x="0" y="183"/>
                    <a:pt x="0" y="183"/>
                    <a:pt x="0" y="183"/>
                  </a:cubicBezTo>
                  <a:cubicBezTo>
                    <a:pt x="222" y="405"/>
                    <a:pt x="222" y="405"/>
                    <a:pt x="222" y="405"/>
                  </a:cubicBezTo>
                  <a:cubicBezTo>
                    <a:pt x="247" y="430"/>
                    <a:pt x="281" y="443"/>
                    <a:pt x="314" y="443"/>
                  </a:cubicBezTo>
                  <a:cubicBezTo>
                    <a:pt x="347" y="443"/>
                    <a:pt x="380" y="430"/>
                    <a:pt x="405" y="405"/>
                  </a:cubicBezTo>
                  <a:cubicBezTo>
                    <a:pt x="431" y="380"/>
                    <a:pt x="443" y="346"/>
                    <a:pt x="443" y="313"/>
                  </a:cubicBezTo>
                  <a:cubicBezTo>
                    <a:pt x="443" y="280"/>
                    <a:pt x="430" y="247"/>
                    <a:pt x="405" y="2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54" name="Freeform 14">
              <a:extLst>
                <a:ext uri="{FF2B5EF4-FFF2-40B4-BE49-F238E27FC236}">
                  <a16:creationId xmlns:a16="http://schemas.microsoft.com/office/drawing/2014/main" id="{32EDD585-96BC-D0C0-B9A9-138EAF2927D2}"/>
                </a:ext>
              </a:extLst>
            </p:cNvPr>
            <p:cNvSpPr>
              <a:spLocks noEditPoints="1"/>
            </p:cNvSpPr>
            <p:nvPr/>
          </p:nvSpPr>
          <p:spPr bwMode="auto">
            <a:xfrm>
              <a:off x="623666" y="1882413"/>
              <a:ext cx="261357" cy="262200"/>
            </a:xfrm>
            <a:custGeom>
              <a:avLst/>
              <a:gdLst>
                <a:gd name="T0" fmla="*/ 711 w 711"/>
                <a:gd name="T1" fmla="*/ 356 h 712"/>
                <a:gd name="T2" fmla="*/ 356 w 711"/>
                <a:gd name="T3" fmla="*/ 0 h 712"/>
                <a:gd name="T4" fmla="*/ 13 w 711"/>
                <a:gd name="T5" fmla="*/ 261 h 712"/>
                <a:gd name="T6" fmla="*/ 0 w 711"/>
                <a:gd name="T7" fmla="*/ 355 h 712"/>
                <a:gd name="T8" fmla="*/ 0 w 711"/>
                <a:gd name="T9" fmla="*/ 356 h 712"/>
                <a:gd name="T10" fmla="*/ 351 w 711"/>
                <a:gd name="T11" fmla="*/ 712 h 712"/>
                <a:gd name="T12" fmla="*/ 356 w 711"/>
                <a:gd name="T13" fmla="*/ 712 h 712"/>
                <a:gd name="T14" fmla="*/ 444 w 711"/>
                <a:gd name="T15" fmla="*/ 701 h 712"/>
                <a:gd name="T16" fmla="*/ 711 w 711"/>
                <a:gd name="T17" fmla="*/ 356 h 712"/>
                <a:gd name="T18" fmla="*/ 444 w 711"/>
                <a:gd name="T19" fmla="*/ 578 h 712"/>
                <a:gd name="T20" fmla="*/ 356 w 711"/>
                <a:gd name="T21" fmla="*/ 595 h 712"/>
                <a:gd name="T22" fmla="*/ 351 w 711"/>
                <a:gd name="T23" fmla="*/ 595 h 712"/>
                <a:gd name="T24" fmla="*/ 239 w 711"/>
                <a:gd name="T25" fmla="*/ 565 h 712"/>
                <a:gd name="T26" fmla="*/ 140 w 711"/>
                <a:gd name="T27" fmla="*/ 460 h 712"/>
                <a:gd name="T28" fmla="*/ 116 w 711"/>
                <a:gd name="T29" fmla="*/ 356 h 712"/>
                <a:gd name="T30" fmla="*/ 116 w 711"/>
                <a:gd name="T31" fmla="*/ 355 h 712"/>
                <a:gd name="T32" fmla="*/ 136 w 711"/>
                <a:gd name="T33" fmla="*/ 261 h 712"/>
                <a:gd name="T34" fmla="*/ 356 w 711"/>
                <a:gd name="T35" fmla="*/ 117 h 712"/>
                <a:gd name="T36" fmla="*/ 595 w 711"/>
                <a:gd name="T37" fmla="*/ 356 h 712"/>
                <a:gd name="T38" fmla="*/ 444 w 711"/>
                <a:gd name="T39" fmla="*/ 57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1" h="712">
                  <a:moveTo>
                    <a:pt x="711" y="356"/>
                  </a:moveTo>
                  <a:cubicBezTo>
                    <a:pt x="711" y="160"/>
                    <a:pt x="552" y="0"/>
                    <a:pt x="356" y="0"/>
                  </a:cubicBezTo>
                  <a:cubicBezTo>
                    <a:pt x="192" y="0"/>
                    <a:pt x="54" y="111"/>
                    <a:pt x="13" y="261"/>
                  </a:cubicBezTo>
                  <a:cubicBezTo>
                    <a:pt x="5" y="291"/>
                    <a:pt x="0" y="322"/>
                    <a:pt x="0" y="355"/>
                  </a:cubicBezTo>
                  <a:cubicBezTo>
                    <a:pt x="0" y="355"/>
                    <a:pt x="0" y="356"/>
                    <a:pt x="0" y="356"/>
                  </a:cubicBezTo>
                  <a:cubicBezTo>
                    <a:pt x="0" y="551"/>
                    <a:pt x="157" y="709"/>
                    <a:pt x="351" y="712"/>
                  </a:cubicBezTo>
                  <a:cubicBezTo>
                    <a:pt x="352" y="712"/>
                    <a:pt x="354" y="712"/>
                    <a:pt x="356" y="712"/>
                  </a:cubicBezTo>
                  <a:cubicBezTo>
                    <a:pt x="386" y="712"/>
                    <a:pt x="416" y="708"/>
                    <a:pt x="444" y="701"/>
                  </a:cubicBezTo>
                  <a:cubicBezTo>
                    <a:pt x="598" y="661"/>
                    <a:pt x="711" y="522"/>
                    <a:pt x="711" y="356"/>
                  </a:cubicBezTo>
                  <a:close/>
                  <a:moveTo>
                    <a:pt x="444" y="578"/>
                  </a:moveTo>
                  <a:cubicBezTo>
                    <a:pt x="417" y="589"/>
                    <a:pt x="387" y="595"/>
                    <a:pt x="356" y="595"/>
                  </a:cubicBezTo>
                  <a:cubicBezTo>
                    <a:pt x="354" y="595"/>
                    <a:pt x="352" y="595"/>
                    <a:pt x="351" y="595"/>
                  </a:cubicBezTo>
                  <a:cubicBezTo>
                    <a:pt x="310" y="594"/>
                    <a:pt x="272" y="584"/>
                    <a:pt x="239" y="565"/>
                  </a:cubicBezTo>
                  <a:cubicBezTo>
                    <a:pt x="196" y="541"/>
                    <a:pt x="161" y="504"/>
                    <a:pt x="140" y="460"/>
                  </a:cubicBezTo>
                  <a:cubicBezTo>
                    <a:pt x="125" y="428"/>
                    <a:pt x="116" y="393"/>
                    <a:pt x="116" y="356"/>
                  </a:cubicBezTo>
                  <a:cubicBezTo>
                    <a:pt x="116" y="356"/>
                    <a:pt x="116" y="355"/>
                    <a:pt x="116" y="355"/>
                  </a:cubicBezTo>
                  <a:cubicBezTo>
                    <a:pt x="117" y="322"/>
                    <a:pt x="123" y="290"/>
                    <a:pt x="136" y="261"/>
                  </a:cubicBezTo>
                  <a:cubicBezTo>
                    <a:pt x="172" y="176"/>
                    <a:pt x="257" y="117"/>
                    <a:pt x="356" y="117"/>
                  </a:cubicBezTo>
                  <a:cubicBezTo>
                    <a:pt x="488" y="117"/>
                    <a:pt x="595" y="224"/>
                    <a:pt x="595" y="356"/>
                  </a:cubicBezTo>
                  <a:cubicBezTo>
                    <a:pt x="595" y="457"/>
                    <a:pt x="533" y="543"/>
                    <a:pt x="444" y="5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grpSp>
      <p:cxnSp>
        <p:nvCxnSpPr>
          <p:cNvPr id="55" name="Straight Connector 54">
            <a:extLst>
              <a:ext uri="{FF2B5EF4-FFF2-40B4-BE49-F238E27FC236}">
                <a16:creationId xmlns:a16="http://schemas.microsoft.com/office/drawing/2014/main" id="{D13E4CE5-EA0A-C8F4-5687-08BE360C530C}"/>
              </a:ext>
            </a:extLst>
          </p:cNvPr>
          <p:cNvCxnSpPr/>
          <p:nvPr/>
        </p:nvCxnSpPr>
        <p:spPr>
          <a:xfrm>
            <a:off x="2018584" y="1027395"/>
            <a:ext cx="0" cy="3077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BAAC780B-5707-95D3-2C10-6AEC9F8BA809}"/>
              </a:ext>
            </a:extLst>
          </p:cNvPr>
          <p:cNvSpPr txBox="1"/>
          <p:nvPr/>
        </p:nvSpPr>
        <p:spPr>
          <a:xfrm>
            <a:off x="4990591" y="5564515"/>
            <a:ext cx="221081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effectLst/>
                <a:uLnTx/>
                <a:uFillTx/>
                <a:ea typeface="+mn-ea"/>
                <a:cs typeface="+mn-cs"/>
              </a:rPr>
              <a:t>Project Highlights</a:t>
            </a:r>
          </a:p>
        </p:txBody>
      </p:sp>
      <p:sp>
        <p:nvSpPr>
          <p:cNvPr id="10" name="Rectangle 9">
            <a:extLst>
              <a:ext uri="{FF2B5EF4-FFF2-40B4-BE49-F238E27FC236}">
                <a16:creationId xmlns:a16="http://schemas.microsoft.com/office/drawing/2014/main" id="{6B1D04F0-87A6-6E11-D374-F3FE1F82E16D}"/>
              </a:ext>
            </a:extLst>
          </p:cNvPr>
          <p:cNvSpPr/>
          <p:nvPr/>
        </p:nvSpPr>
        <p:spPr>
          <a:xfrm>
            <a:off x="404812"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solidFill>
                <a:effectLst/>
                <a:uLnTx/>
                <a:uFillTx/>
                <a:ea typeface="+mn-ea"/>
                <a:cs typeface="+mn-cs"/>
              </a:rPr>
              <a:t>LOB : Corporate Banking</a:t>
            </a:r>
          </a:p>
        </p:txBody>
      </p:sp>
      <p:sp>
        <p:nvSpPr>
          <p:cNvPr id="11" name="Rectangle 10">
            <a:extLst>
              <a:ext uri="{FF2B5EF4-FFF2-40B4-BE49-F238E27FC236}">
                <a16:creationId xmlns:a16="http://schemas.microsoft.com/office/drawing/2014/main" id="{10DA6C98-BF32-10E1-72EF-03BE22F51404}"/>
              </a:ext>
            </a:extLst>
          </p:cNvPr>
          <p:cNvSpPr/>
          <p:nvPr/>
        </p:nvSpPr>
        <p:spPr>
          <a:xfrm>
            <a:off x="9378074"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ea typeface="+mn-ea"/>
                <a:cs typeface="+mn-cs"/>
              </a:rPr>
              <a:t>Offshore</a:t>
            </a:r>
          </a:p>
        </p:txBody>
      </p:sp>
      <p:sp>
        <p:nvSpPr>
          <p:cNvPr id="12" name="Rectangle 11">
            <a:extLst>
              <a:ext uri="{FF2B5EF4-FFF2-40B4-BE49-F238E27FC236}">
                <a16:creationId xmlns:a16="http://schemas.microsoft.com/office/drawing/2014/main" id="{AF007CDF-96F8-CFEE-5CC8-1388B571547D}"/>
              </a:ext>
            </a:extLst>
          </p:cNvPr>
          <p:cNvSpPr/>
          <p:nvPr/>
        </p:nvSpPr>
        <p:spPr>
          <a:xfrm>
            <a:off x="3395899"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solidFill>
                <a:effectLst/>
                <a:uLnTx/>
                <a:uFillTx/>
                <a:ea typeface="+mn-ea"/>
                <a:cs typeface="+mn-cs"/>
              </a:rPr>
              <a:t>Team Size : 225+</a:t>
            </a:r>
          </a:p>
        </p:txBody>
      </p:sp>
      <p:sp>
        <p:nvSpPr>
          <p:cNvPr id="13" name="Rectangle 12">
            <a:extLst>
              <a:ext uri="{FF2B5EF4-FFF2-40B4-BE49-F238E27FC236}">
                <a16:creationId xmlns:a16="http://schemas.microsoft.com/office/drawing/2014/main" id="{217DC6F2-6CBD-F4C6-B3BE-E505116A37A9}"/>
              </a:ext>
            </a:extLst>
          </p:cNvPr>
          <p:cNvSpPr/>
          <p:nvPr/>
        </p:nvSpPr>
        <p:spPr>
          <a:xfrm>
            <a:off x="6386986"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ea typeface="+mn-ea"/>
                <a:cs typeface="+mn-cs"/>
              </a:rPr>
              <a:t>Geography : APAC</a:t>
            </a:r>
          </a:p>
        </p:txBody>
      </p:sp>
      <p:sp>
        <p:nvSpPr>
          <p:cNvPr id="14" name="Oval 13">
            <a:extLst>
              <a:ext uri="{FF2B5EF4-FFF2-40B4-BE49-F238E27FC236}">
                <a16:creationId xmlns:a16="http://schemas.microsoft.com/office/drawing/2014/main" id="{B379F39A-FD0D-4483-A31D-8743B70B5261}"/>
              </a:ext>
            </a:extLst>
          </p:cNvPr>
          <p:cNvSpPr/>
          <p:nvPr/>
        </p:nvSpPr>
        <p:spPr>
          <a:xfrm>
            <a:off x="6548710"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sp>
        <p:nvSpPr>
          <p:cNvPr id="15" name="Freeform 337">
            <a:extLst>
              <a:ext uri="{FF2B5EF4-FFF2-40B4-BE49-F238E27FC236}">
                <a16:creationId xmlns:a16="http://schemas.microsoft.com/office/drawing/2014/main" id="{20473817-77FF-4EC6-A09E-336B6739BCFB}"/>
              </a:ext>
            </a:extLst>
          </p:cNvPr>
          <p:cNvSpPr>
            <a:spLocks noEditPoints="1"/>
          </p:cNvSpPr>
          <p:nvPr/>
        </p:nvSpPr>
        <p:spPr bwMode="auto">
          <a:xfrm>
            <a:off x="6632260" y="6005271"/>
            <a:ext cx="333677" cy="333677"/>
          </a:xfrm>
          <a:custGeom>
            <a:avLst/>
            <a:gdLst>
              <a:gd name="T0" fmla="*/ 133 w 137"/>
              <a:gd name="T1" fmla="*/ 51 h 136"/>
              <a:gd name="T2" fmla="*/ 40 w 137"/>
              <a:gd name="T3" fmla="*/ 8 h 136"/>
              <a:gd name="T4" fmla="*/ 8 w 137"/>
              <a:gd name="T5" fmla="*/ 41 h 136"/>
              <a:gd name="T6" fmla="*/ 40 w 137"/>
              <a:gd name="T7" fmla="*/ 130 h 136"/>
              <a:gd name="T8" fmla="*/ 68 w 137"/>
              <a:gd name="T9" fmla="*/ 136 h 136"/>
              <a:gd name="T10" fmla="*/ 97 w 137"/>
              <a:gd name="T11" fmla="*/ 130 h 136"/>
              <a:gd name="T12" fmla="*/ 133 w 137"/>
              <a:gd name="T13" fmla="*/ 52 h 136"/>
              <a:gd name="T14" fmla="*/ 35 w 137"/>
              <a:gd name="T15" fmla="*/ 56 h 136"/>
              <a:gd name="T16" fmla="*/ 33 w 137"/>
              <a:gd name="T17" fmla="*/ 36 h 136"/>
              <a:gd name="T18" fmla="*/ 19 w 137"/>
              <a:gd name="T19" fmla="*/ 28 h 136"/>
              <a:gd name="T20" fmla="*/ 23 w 137"/>
              <a:gd name="T21" fmla="*/ 41 h 136"/>
              <a:gd name="T22" fmla="*/ 26 w 137"/>
              <a:gd name="T23" fmla="*/ 50 h 136"/>
              <a:gd name="T24" fmla="*/ 22 w 137"/>
              <a:gd name="T25" fmla="*/ 48 h 136"/>
              <a:gd name="T26" fmla="*/ 22 w 137"/>
              <a:gd name="T27" fmla="*/ 58 h 136"/>
              <a:gd name="T28" fmla="*/ 31 w 137"/>
              <a:gd name="T29" fmla="*/ 56 h 136"/>
              <a:gd name="T30" fmla="*/ 30 w 137"/>
              <a:gd name="T31" fmla="*/ 70 h 136"/>
              <a:gd name="T32" fmla="*/ 20 w 137"/>
              <a:gd name="T33" fmla="*/ 78 h 136"/>
              <a:gd name="T34" fmla="*/ 19 w 137"/>
              <a:gd name="T35" fmla="*/ 84 h 136"/>
              <a:gd name="T36" fmla="*/ 43 w 137"/>
              <a:gd name="T37" fmla="*/ 97 h 136"/>
              <a:gd name="T38" fmla="*/ 31 w 137"/>
              <a:gd name="T39" fmla="*/ 114 h 136"/>
              <a:gd name="T40" fmla="*/ 20 w 137"/>
              <a:gd name="T41" fmla="*/ 110 h 136"/>
              <a:gd name="T42" fmla="*/ 21 w 137"/>
              <a:gd name="T43" fmla="*/ 95 h 136"/>
              <a:gd name="T44" fmla="*/ 9 w 137"/>
              <a:gd name="T45" fmla="*/ 86 h 136"/>
              <a:gd name="T46" fmla="*/ 7 w 137"/>
              <a:gd name="T47" fmla="*/ 85 h 136"/>
              <a:gd name="T48" fmla="*/ 11 w 137"/>
              <a:gd name="T49" fmla="*/ 42 h 136"/>
              <a:gd name="T50" fmla="*/ 16 w 137"/>
              <a:gd name="T51" fmla="*/ 33 h 136"/>
              <a:gd name="T52" fmla="*/ 19 w 137"/>
              <a:gd name="T53" fmla="*/ 28 h 136"/>
              <a:gd name="T54" fmla="*/ 51 w 137"/>
              <a:gd name="T55" fmla="*/ 8 h 136"/>
              <a:gd name="T56" fmla="*/ 54 w 137"/>
              <a:gd name="T57" fmla="*/ 25 h 136"/>
              <a:gd name="T58" fmla="*/ 48 w 137"/>
              <a:gd name="T59" fmla="*/ 44 h 136"/>
              <a:gd name="T60" fmla="*/ 44 w 137"/>
              <a:gd name="T61" fmla="*/ 56 h 136"/>
              <a:gd name="T62" fmla="*/ 78 w 137"/>
              <a:gd name="T63" fmla="*/ 102 h 136"/>
              <a:gd name="T64" fmla="*/ 64 w 137"/>
              <a:gd name="T65" fmla="*/ 108 h 136"/>
              <a:gd name="T66" fmla="*/ 60 w 137"/>
              <a:gd name="T67" fmla="*/ 93 h 136"/>
              <a:gd name="T68" fmla="*/ 49 w 137"/>
              <a:gd name="T69" fmla="*/ 82 h 136"/>
              <a:gd name="T70" fmla="*/ 57 w 137"/>
              <a:gd name="T71" fmla="*/ 72 h 136"/>
              <a:gd name="T72" fmla="*/ 70 w 137"/>
              <a:gd name="T73" fmla="*/ 78 h 136"/>
              <a:gd name="T74" fmla="*/ 77 w 137"/>
              <a:gd name="T75" fmla="*/ 80 h 136"/>
              <a:gd name="T76" fmla="*/ 84 w 137"/>
              <a:gd name="T77" fmla="*/ 91 h 136"/>
              <a:gd name="T78" fmla="*/ 108 w 137"/>
              <a:gd name="T79" fmla="*/ 115 h 136"/>
              <a:gd name="T80" fmla="*/ 120 w 137"/>
              <a:gd name="T81" fmla="*/ 97 h 136"/>
              <a:gd name="T82" fmla="*/ 111 w 137"/>
              <a:gd name="T83" fmla="*/ 116 h 136"/>
              <a:gd name="T84" fmla="*/ 122 w 137"/>
              <a:gd name="T85" fmla="*/ 71 h 136"/>
              <a:gd name="T86" fmla="*/ 111 w 137"/>
              <a:gd name="T87" fmla="*/ 84 h 136"/>
              <a:gd name="T88" fmla="*/ 106 w 137"/>
              <a:gd name="T89" fmla="*/ 88 h 136"/>
              <a:gd name="T90" fmla="*/ 101 w 137"/>
              <a:gd name="T91" fmla="*/ 83 h 136"/>
              <a:gd name="T92" fmla="*/ 92 w 137"/>
              <a:gd name="T93" fmla="*/ 85 h 136"/>
              <a:gd name="T94" fmla="*/ 84 w 137"/>
              <a:gd name="T95" fmla="*/ 79 h 136"/>
              <a:gd name="T96" fmla="*/ 54 w 137"/>
              <a:gd name="T97" fmla="*/ 62 h 136"/>
              <a:gd name="T98" fmla="*/ 60 w 137"/>
              <a:gd name="T99" fmla="*/ 58 h 136"/>
              <a:gd name="T100" fmla="*/ 66 w 137"/>
              <a:gd name="T101" fmla="*/ 50 h 136"/>
              <a:gd name="T102" fmla="*/ 78 w 137"/>
              <a:gd name="T103" fmla="*/ 47 h 136"/>
              <a:gd name="T104" fmla="*/ 84 w 137"/>
              <a:gd name="T105" fmla="*/ 45 h 136"/>
              <a:gd name="T106" fmla="*/ 93 w 137"/>
              <a:gd name="T107" fmla="*/ 30 h 136"/>
              <a:gd name="T108" fmla="*/ 92 w 137"/>
              <a:gd name="T109" fmla="*/ 41 h 136"/>
              <a:gd name="T110" fmla="*/ 98 w 137"/>
              <a:gd name="T111" fmla="*/ 35 h 136"/>
              <a:gd name="T112" fmla="*/ 111 w 137"/>
              <a:gd name="T113" fmla="*/ 32 h 136"/>
              <a:gd name="T114" fmla="*/ 115 w 137"/>
              <a:gd name="T115" fmla="*/ 35 h 136"/>
              <a:gd name="T116" fmla="*/ 122 w 137"/>
              <a:gd name="T117" fmla="*/ 35 h 136"/>
              <a:gd name="T118" fmla="*/ 130 w 137"/>
              <a:gd name="T119" fmla="*/ 52 h 136"/>
              <a:gd name="T120" fmla="*/ 128 w 137"/>
              <a:gd name="T121"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7" h="136">
                <a:moveTo>
                  <a:pt x="133" y="52"/>
                </a:moveTo>
                <a:cubicBezTo>
                  <a:pt x="133" y="51"/>
                  <a:pt x="133" y="51"/>
                  <a:pt x="133" y="51"/>
                </a:cubicBezTo>
                <a:cubicBezTo>
                  <a:pt x="128" y="32"/>
                  <a:pt x="115" y="16"/>
                  <a:pt x="97" y="8"/>
                </a:cubicBezTo>
                <a:cubicBezTo>
                  <a:pt x="79" y="0"/>
                  <a:pt x="57" y="0"/>
                  <a:pt x="40" y="8"/>
                </a:cubicBezTo>
                <a:cubicBezTo>
                  <a:pt x="26" y="15"/>
                  <a:pt x="14" y="27"/>
                  <a:pt x="8" y="41"/>
                </a:cubicBezTo>
                <a:cubicBezTo>
                  <a:pt x="8" y="41"/>
                  <a:pt x="8" y="41"/>
                  <a:pt x="8" y="41"/>
                </a:cubicBezTo>
                <a:cubicBezTo>
                  <a:pt x="1" y="55"/>
                  <a:pt x="0" y="71"/>
                  <a:pt x="4" y="86"/>
                </a:cubicBezTo>
                <a:cubicBezTo>
                  <a:pt x="9" y="106"/>
                  <a:pt x="22" y="122"/>
                  <a:pt x="40" y="130"/>
                </a:cubicBezTo>
                <a:cubicBezTo>
                  <a:pt x="40" y="130"/>
                  <a:pt x="40" y="130"/>
                  <a:pt x="40" y="130"/>
                </a:cubicBezTo>
                <a:cubicBezTo>
                  <a:pt x="49" y="134"/>
                  <a:pt x="59" y="136"/>
                  <a:pt x="68" y="136"/>
                </a:cubicBezTo>
                <a:cubicBezTo>
                  <a:pt x="78" y="136"/>
                  <a:pt x="88" y="134"/>
                  <a:pt x="97" y="130"/>
                </a:cubicBezTo>
                <a:cubicBezTo>
                  <a:pt x="97" y="130"/>
                  <a:pt x="97" y="130"/>
                  <a:pt x="97" y="130"/>
                </a:cubicBezTo>
                <a:cubicBezTo>
                  <a:pt x="111" y="123"/>
                  <a:pt x="123" y="111"/>
                  <a:pt x="129" y="97"/>
                </a:cubicBezTo>
                <a:cubicBezTo>
                  <a:pt x="136" y="83"/>
                  <a:pt x="137" y="67"/>
                  <a:pt x="133" y="52"/>
                </a:cubicBezTo>
                <a:close/>
                <a:moveTo>
                  <a:pt x="44" y="56"/>
                </a:moveTo>
                <a:cubicBezTo>
                  <a:pt x="42" y="57"/>
                  <a:pt x="36" y="57"/>
                  <a:pt x="35" y="56"/>
                </a:cubicBezTo>
                <a:cubicBezTo>
                  <a:pt x="33" y="54"/>
                  <a:pt x="31" y="48"/>
                  <a:pt x="30" y="45"/>
                </a:cubicBezTo>
                <a:cubicBezTo>
                  <a:pt x="30" y="42"/>
                  <a:pt x="33" y="40"/>
                  <a:pt x="33" y="36"/>
                </a:cubicBezTo>
                <a:cubicBezTo>
                  <a:pt x="32" y="32"/>
                  <a:pt x="27" y="31"/>
                  <a:pt x="25" y="29"/>
                </a:cubicBezTo>
                <a:cubicBezTo>
                  <a:pt x="23" y="28"/>
                  <a:pt x="21" y="28"/>
                  <a:pt x="19" y="28"/>
                </a:cubicBezTo>
                <a:cubicBezTo>
                  <a:pt x="18" y="30"/>
                  <a:pt x="17" y="32"/>
                  <a:pt x="16" y="33"/>
                </a:cubicBezTo>
                <a:cubicBezTo>
                  <a:pt x="15" y="37"/>
                  <a:pt x="20" y="39"/>
                  <a:pt x="23" y="41"/>
                </a:cubicBezTo>
                <a:cubicBezTo>
                  <a:pt x="25" y="43"/>
                  <a:pt x="30" y="46"/>
                  <a:pt x="29" y="48"/>
                </a:cubicBezTo>
                <a:cubicBezTo>
                  <a:pt x="29" y="50"/>
                  <a:pt x="28" y="51"/>
                  <a:pt x="26" y="50"/>
                </a:cubicBezTo>
                <a:cubicBezTo>
                  <a:pt x="26" y="50"/>
                  <a:pt x="26" y="49"/>
                  <a:pt x="25" y="48"/>
                </a:cubicBezTo>
                <a:cubicBezTo>
                  <a:pt x="25" y="48"/>
                  <a:pt x="23" y="48"/>
                  <a:pt x="22" y="48"/>
                </a:cubicBezTo>
                <a:cubicBezTo>
                  <a:pt x="18" y="48"/>
                  <a:pt x="17" y="52"/>
                  <a:pt x="16" y="55"/>
                </a:cubicBezTo>
                <a:cubicBezTo>
                  <a:pt x="14" y="60"/>
                  <a:pt x="19" y="61"/>
                  <a:pt x="22" y="58"/>
                </a:cubicBezTo>
                <a:cubicBezTo>
                  <a:pt x="24" y="56"/>
                  <a:pt x="24" y="52"/>
                  <a:pt x="27" y="53"/>
                </a:cubicBezTo>
                <a:cubicBezTo>
                  <a:pt x="28" y="54"/>
                  <a:pt x="30" y="55"/>
                  <a:pt x="31" y="56"/>
                </a:cubicBezTo>
                <a:cubicBezTo>
                  <a:pt x="32" y="57"/>
                  <a:pt x="34" y="59"/>
                  <a:pt x="35" y="61"/>
                </a:cubicBezTo>
                <a:cubicBezTo>
                  <a:pt x="40" y="65"/>
                  <a:pt x="34" y="67"/>
                  <a:pt x="30" y="70"/>
                </a:cubicBezTo>
                <a:cubicBezTo>
                  <a:pt x="28" y="71"/>
                  <a:pt x="27" y="74"/>
                  <a:pt x="25" y="75"/>
                </a:cubicBezTo>
                <a:cubicBezTo>
                  <a:pt x="24" y="77"/>
                  <a:pt x="22" y="77"/>
                  <a:pt x="20" y="78"/>
                </a:cubicBezTo>
                <a:cubicBezTo>
                  <a:pt x="19" y="78"/>
                  <a:pt x="14" y="79"/>
                  <a:pt x="15" y="81"/>
                </a:cubicBezTo>
                <a:cubicBezTo>
                  <a:pt x="15" y="82"/>
                  <a:pt x="18" y="83"/>
                  <a:pt x="19" y="84"/>
                </a:cubicBezTo>
                <a:cubicBezTo>
                  <a:pt x="22" y="86"/>
                  <a:pt x="26" y="88"/>
                  <a:pt x="30" y="90"/>
                </a:cubicBezTo>
                <a:cubicBezTo>
                  <a:pt x="33" y="91"/>
                  <a:pt x="42" y="93"/>
                  <a:pt x="43" y="97"/>
                </a:cubicBezTo>
                <a:cubicBezTo>
                  <a:pt x="43" y="100"/>
                  <a:pt x="39" y="104"/>
                  <a:pt x="36" y="106"/>
                </a:cubicBezTo>
                <a:cubicBezTo>
                  <a:pt x="34" y="109"/>
                  <a:pt x="33" y="112"/>
                  <a:pt x="31" y="114"/>
                </a:cubicBezTo>
                <a:cubicBezTo>
                  <a:pt x="30" y="115"/>
                  <a:pt x="30" y="116"/>
                  <a:pt x="29" y="118"/>
                </a:cubicBezTo>
                <a:cubicBezTo>
                  <a:pt x="26" y="115"/>
                  <a:pt x="23" y="113"/>
                  <a:pt x="20" y="110"/>
                </a:cubicBezTo>
                <a:cubicBezTo>
                  <a:pt x="20" y="108"/>
                  <a:pt x="21" y="107"/>
                  <a:pt x="21" y="105"/>
                </a:cubicBezTo>
                <a:cubicBezTo>
                  <a:pt x="21" y="102"/>
                  <a:pt x="21" y="98"/>
                  <a:pt x="21" y="95"/>
                </a:cubicBezTo>
                <a:cubicBezTo>
                  <a:pt x="21" y="91"/>
                  <a:pt x="21" y="91"/>
                  <a:pt x="17" y="89"/>
                </a:cubicBezTo>
                <a:cubicBezTo>
                  <a:pt x="14" y="88"/>
                  <a:pt x="11" y="87"/>
                  <a:pt x="9" y="86"/>
                </a:cubicBezTo>
                <a:cubicBezTo>
                  <a:pt x="8" y="86"/>
                  <a:pt x="8" y="86"/>
                  <a:pt x="7" y="85"/>
                </a:cubicBezTo>
                <a:cubicBezTo>
                  <a:pt x="7" y="85"/>
                  <a:pt x="7" y="85"/>
                  <a:pt x="7" y="85"/>
                </a:cubicBezTo>
                <a:cubicBezTo>
                  <a:pt x="7" y="85"/>
                  <a:pt x="7" y="85"/>
                  <a:pt x="7" y="85"/>
                </a:cubicBezTo>
                <a:cubicBezTo>
                  <a:pt x="3" y="71"/>
                  <a:pt x="5" y="56"/>
                  <a:pt x="11" y="42"/>
                </a:cubicBezTo>
                <a:cubicBezTo>
                  <a:pt x="11" y="42"/>
                  <a:pt x="11" y="42"/>
                  <a:pt x="11" y="42"/>
                </a:cubicBezTo>
                <a:cubicBezTo>
                  <a:pt x="12" y="39"/>
                  <a:pt x="14" y="36"/>
                  <a:pt x="16" y="33"/>
                </a:cubicBezTo>
                <a:cubicBezTo>
                  <a:pt x="16" y="32"/>
                  <a:pt x="16" y="32"/>
                  <a:pt x="16" y="32"/>
                </a:cubicBezTo>
                <a:cubicBezTo>
                  <a:pt x="17" y="30"/>
                  <a:pt x="18" y="29"/>
                  <a:pt x="19" y="28"/>
                </a:cubicBezTo>
                <a:cubicBezTo>
                  <a:pt x="25" y="21"/>
                  <a:pt x="33" y="15"/>
                  <a:pt x="41" y="11"/>
                </a:cubicBezTo>
                <a:cubicBezTo>
                  <a:pt x="44" y="10"/>
                  <a:pt x="48" y="9"/>
                  <a:pt x="51" y="8"/>
                </a:cubicBezTo>
                <a:cubicBezTo>
                  <a:pt x="55" y="9"/>
                  <a:pt x="58" y="12"/>
                  <a:pt x="58" y="16"/>
                </a:cubicBezTo>
                <a:cubicBezTo>
                  <a:pt x="58" y="20"/>
                  <a:pt x="56" y="22"/>
                  <a:pt x="54" y="25"/>
                </a:cubicBezTo>
                <a:cubicBezTo>
                  <a:pt x="52" y="29"/>
                  <a:pt x="55" y="35"/>
                  <a:pt x="53" y="39"/>
                </a:cubicBezTo>
                <a:cubicBezTo>
                  <a:pt x="51" y="41"/>
                  <a:pt x="50" y="42"/>
                  <a:pt x="48" y="44"/>
                </a:cubicBezTo>
                <a:cubicBezTo>
                  <a:pt x="47" y="46"/>
                  <a:pt x="47" y="48"/>
                  <a:pt x="46" y="50"/>
                </a:cubicBezTo>
                <a:cubicBezTo>
                  <a:pt x="46" y="52"/>
                  <a:pt x="45" y="55"/>
                  <a:pt x="44" y="56"/>
                </a:cubicBezTo>
                <a:close/>
                <a:moveTo>
                  <a:pt x="84" y="91"/>
                </a:moveTo>
                <a:cubicBezTo>
                  <a:pt x="82" y="94"/>
                  <a:pt x="80" y="98"/>
                  <a:pt x="78" y="102"/>
                </a:cubicBezTo>
                <a:cubicBezTo>
                  <a:pt x="76" y="106"/>
                  <a:pt x="79" y="113"/>
                  <a:pt x="72" y="114"/>
                </a:cubicBezTo>
                <a:cubicBezTo>
                  <a:pt x="67" y="115"/>
                  <a:pt x="64" y="113"/>
                  <a:pt x="64" y="108"/>
                </a:cubicBezTo>
                <a:cubicBezTo>
                  <a:pt x="64" y="105"/>
                  <a:pt x="67" y="100"/>
                  <a:pt x="65" y="96"/>
                </a:cubicBezTo>
                <a:cubicBezTo>
                  <a:pt x="64" y="94"/>
                  <a:pt x="62" y="94"/>
                  <a:pt x="60" y="93"/>
                </a:cubicBezTo>
                <a:cubicBezTo>
                  <a:pt x="57" y="93"/>
                  <a:pt x="55" y="92"/>
                  <a:pt x="52" y="91"/>
                </a:cubicBezTo>
                <a:cubicBezTo>
                  <a:pt x="48" y="88"/>
                  <a:pt x="47" y="86"/>
                  <a:pt x="49" y="82"/>
                </a:cubicBezTo>
                <a:cubicBezTo>
                  <a:pt x="50" y="79"/>
                  <a:pt x="51" y="76"/>
                  <a:pt x="52" y="74"/>
                </a:cubicBezTo>
                <a:cubicBezTo>
                  <a:pt x="53" y="72"/>
                  <a:pt x="56" y="71"/>
                  <a:pt x="57" y="72"/>
                </a:cubicBezTo>
                <a:cubicBezTo>
                  <a:pt x="58" y="73"/>
                  <a:pt x="58" y="75"/>
                  <a:pt x="58" y="76"/>
                </a:cubicBezTo>
                <a:cubicBezTo>
                  <a:pt x="60" y="81"/>
                  <a:pt x="67" y="77"/>
                  <a:pt x="70" y="78"/>
                </a:cubicBezTo>
                <a:cubicBezTo>
                  <a:pt x="71" y="78"/>
                  <a:pt x="71" y="78"/>
                  <a:pt x="71" y="78"/>
                </a:cubicBezTo>
                <a:cubicBezTo>
                  <a:pt x="73" y="79"/>
                  <a:pt x="75" y="79"/>
                  <a:pt x="77" y="80"/>
                </a:cubicBezTo>
                <a:cubicBezTo>
                  <a:pt x="80" y="80"/>
                  <a:pt x="87" y="81"/>
                  <a:pt x="88" y="84"/>
                </a:cubicBezTo>
                <a:cubicBezTo>
                  <a:pt x="88" y="87"/>
                  <a:pt x="85" y="88"/>
                  <a:pt x="84" y="91"/>
                </a:cubicBezTo>
                <a:close/>
                <a:moveTo>
                  <a:pt x="111" y="116"/>
                </a:moveTo>
                <a:cubicBezTo>
                  <a:pt x="110" y="116"/>
                  <a:pt x="109" y="115"/>
                  <a:pt x="108" y="115"/>
                </a:cubicBezTo>
                <a:cubicBezTo>
                  <a:pt x="107" y="112"/>
                  <a:pt x="112" y="107"/>
                  <a:pt x="113" y="105"/>
                </a:cubicBezTo>
                <a:cubicBezTo>
                  <a:pt x="115" y="101"/>
                  <a:pt x="116" y="99"/>
                  <a:pt x="120" y="97"/>
                </a:cubicBezTo>
                <a:cubicBezTo>
                  <a:pt x="121" y="97"/>
                  <a:pt x="124" y="96"/>
                  <a:pt x="125" y="96"/>
                </a:cubicBezTo>
                <a:cubicBezTo>
                  <a:pt x="122" y="104"/>
                  <a:pt x="117" y="110"/>
                  <a:pt x="111" y="116"/>
                </a:cubicBezTo>
                <a:close/>
                <a:moveTo>
                  <a:pt x="128" y="63"/>
                </a:moveTo>
                <a:cubicBezTo>
                  <a:pt x="125" y="65"/>
                  <a:pt x="124" y="69"/>
                  <a:pt x="122" y="71"/>
                </a:cubicBezTo>
                <a:cubicBezTo>
                  <a:pt x="120" y="72"/>
                  <a:pt x="118" y="73"/>
                  <a:pt x="117" y="75"/>
                </a:cubicBezTo>
                <a:cubicBezTo>
                  <a:pt x="115" y="77"/>
                  <a:pt x="112" y="81"/>
                  <a:pt x="111" y="84"/>
                </a:cubicBezTo>
                <a:cubicBezTo>
                  <a:pt x="111" y="86"/>
                  <a:pt x="115" y="103"/>
                  <a:pt x="108" y="96"/>
                </a:cubicBezTo>
                <a:cubicBezTo>
                  <a:pt x="106" y="94"/>
                  <a:pt x="105" y="91"/>
                  <a:pt x="106" y="88"/>
                </a:cubicBezTo>
                <a:cubicBezTo>
                  <a:pt x="106" y="86"/>
                  <a:pt x="106" y="86"/>
                  <a:pt x="105" y="84"/>
                </a:cubicBezTo>
                <a:cubicBezTo>
                  <a:pt x="104" y="83"/>
                  <a:pt x="102" y="81"/>
                  <a:pt x="101" y="83"/>
                </a:cubicBezTo>
                <a:cubicBezTo>
                  <a:pt x="98" y="85"/>
                  <a:pt x="100" y="91"/>
                  <a:pt x="96" y="91"/>
                </a:cubicBezTo>
                <a:cubicBezTo>
                  <a:pt x="91" y="91"/>
                  <a:pt x="93" y="87"/>
                  <a:pt x="92" y="85"/>
                </a:cubicBezTo>
                <a:cubicBezTo>
                  <a:pt x="92" y="84"/>
                  <a:pt x="90" y="83"/>
                  <a:pt x="89" y="82"/>
                </a:cubicBezTo>
                <a:cubicBezTo>
                  <a:pt x="88" y="81"/>
                  <a:pt x="86" y="80"/>
                  <a:pt x="84" y="79"/>
                </a:cubicBezTo>
                <a:cubicBezTo>
                  <a:pt x="79" y="76"/>
                  <a:pt x="74" y="76"/>
                  <a:pt x="69" y="75"/>
                </a:cubicBezTo>
                <a:cubicBezTo>
                  <a:pt x="62" y="72"/>
                  <a:pt x="56" y="70"/>
                  <a:pt x="54" y="62"/>
                </a:cubicBezTo>
                <a:cubicBezTo>
                  <a:pt x="54" y="60"/>
                  <a:pt x="55" y="56"/>
                  <a:pt x="57" y="57"/>
                </a:cubicBezTo>
                <a:cubicBezTo>
                  <a:pt x="59" y="57"/>
                  <a:pt x="59" y="59"/>
                  <a:pt x="60" y="58"/>
                </a:cubicBezTo>
                <a:cubicBezTo>
                  <a:pt x="62" y="58"/>
                  <a:pt x="61" y="56"/>
                  <a:pt x="62" y="56"/>
                </a:cubicBezTo>
                <a:cubicBezTo>
                  <a:pt x="63" y="54"/>
                  <a:pt x="64" y="52"/>
                  <a:pt x="66" y="50"/>
                </a:cubicBezTo>
                <a:cubicBezTo>
                  <a:pt x="68" y="48"/>
                  <a:pt x="69" y="43"/>
                  <a:pt x="73" y="42"/>
                </a:cubicBezTo>
                <a:cubicBezTo>
                  <a:pt x="76" y="42"/>
                  <a:pt x="77" y="44"/>
                  <a:pt x="78" y="47"/>
                </a:cubicBezTo>
                <a:cubicBezTo>
                  <a:pt x="79" y="48"/>
                  <a:pt x="80" y="50"/>
                  <a:pt x="82" y="49"/>
                </a:cubicBezTo>
                <a:cubicBezTo>
                  <a:pt x="84" y="48"/>
                  <a:pt x="84" y="47"/>
                  <a:pt x="84" y="45"/>
                </a:cubicBezTo>
                <a:cubicBezTo>
                  <a:pt x="84" y="42"/>
                  <a:pt x="84" y="39"/>
                  <a:pt x="84" y="35"/>
                </a:cubicBezTo>
                <a:cubicBezTo>
                  <a:pt x="84" y="30"/>
                  <a:pt x="88" y="28"/>
                  <a:pt x="93" y="30"/>
                </a:cubicBezTo>
                <a:cubicBezTo>
                  <a:pt x="94" y="33"/>
                  <a:pt x="90" y="35"/>
                  <a:pt x="88" y="37"/>
                </a:cubicBezTo>
                <a:cubicBezTo>
                  <a:pt x="86" y="40"/>
                  <a:pt x="89" y="43"/>
                  <a:pt x="92" y="41"/>
                </a:cubicBezTo>
                <a:cubicBezTo>
                  <a:pt x="93" y="40"/>
                  <a:pt x="94" y="39"/>
                  <a:pt x="94" y="38"/>
                </a:cubicBezTo>
                <a:cubicBezTo>
                  <a:pt x="95" y="37"/>
                  <a:pt x="97" y="36"/>
                  <a:pt x="98" y="35"/>
                </a:cubicBezTo>
                <a:cubicBezTo>
                  <a:pt x="99" y="35"/>
                  <a:pt x="100" y="34"/>
                  <a:pt x="102" y="33"/>
                </a:cubicBezTo>
                <a:cubicBezTo>
                  <a:pt x="105" y="32"/>
                  <a:pt x="109" y="33"/>
                  <a:pt x="111" y="32"/>
                </a:cubicBezTo>
                <a:cubicBezTo>
                  <a:pt x="112" y="33"/>
                  <a:pt x="112" y="33"/>
                  <a:pt x="112" y="33"/>
                </a:cubicBezTo>
                <a:cubicBezTo>
                  <a:pt x="113" y="34"/>
                  <a:pt x="113" y="35"/>
                  <a:pt x="115" y="35"/>
                </a:cubicBezTo>
                <a:cubicBezTo>
                  <a:pt x="116" y="35"/>
                  <a:pt x="117" y="35"/>
                  <a:pt x="119" y="35"/>
                </a:cubicBezTo>
                <a:cubicBezTo>
                  <a:pt x="120" y="35"/>
                  <a:pt x="121" y="35"/>
                  <a:pt x="122" y="35"/>
                </a:cubicBezTo>
                <a:cubicBezTo>
                  <a:pt x="125" y="40"/>
                  <a:pt x="128" y="46"/>
                  <a:pt x="130" y="52"/>
                </a:cubicBezTo>
                <a:cubicBezTo>
                  <a:pt x="130" y="52"/>
                  <a:pt x="130" y="52"/>
                  <a:pt x="130" y="52"/>
                </a:cubicBezTo>
                <a:cubicBezTo>
                  <a:pt x="130" y="54"/>
                  <a:pt x="131" y="57"/>
                  <a:pt x="131" y="59"/>
                </a:cubicBezTo>
                <a:cubicBezTo>
                  <a:pt x="130" y="60"/>
                  <a:pt x="129" y="61"/>
                  <a:pt x="128" y="6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grpSp>
        <p:nvGrpSpPr>
          <p:cNvPr id="16" name="Group 15">
            <a:extLst>
              <a:ext uri="{FF2B5EF4-FFF2-40B4-BE49-F238E27FC236}">
                <a16:creationId xmlns:a16="http://schemas.microsoft.com/office/drawing/2014/main" id="{4E8976A1-4663-1D9F-A74B-139FC20B427C}"/>
              </a:ext>
            </a:extLst>
          </p:cNvPr>
          <p:cNvGrpSpPr/>
          <p:nvPr/>
        </p:nvGrpSpPr>
        <p:grpSpPr>
          <a:xfrm>
            <a:off x="9515763" y="5930010"/>
            <a:ext cx="519420" cy="519420"/>
            <a:chOff x="9515763" y="5930010"/>
            <a:chExt cx="519420" cy="519420"/>
          </a:xfrm>
        </p:grpSpPr>
        <p:sp>
          <p:nvSpPr>
            <p:cNvPr id="17" name="Oval 16">
              <a:extLst>
                <a:ext uri="{FF2B5EF4-FFF2-40B4-BE49-F238E27FC236}">
                  <a16:creationId xmlns:a16="http://schemas.microsoft.com/office/drawing/2014/main" id="{EC82DC1A-F6DF-E693-D828-E1DE177682DC}"/>
                </a:ext>
              </a:extLst>
            </p:cNvPr>
            <p:cNvSpPr/>
            <p:nvPr/>
          </p:nvSpPr>
          <p:spPr>
            <a:xfrm>
              <a:off x="9515763" y="5930010"/>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18" name="Groupe 167">
              <a:extLst>
                <a:ext uri="{FF2B5EF4-FFF2-40B4-BE49-F238E27FC236}">
                  <a16:creationId xmlns:a16="http://schemas.microsoft.com/office/drawing/2014/main" id="{E01FB83C-CF60-7596-0B1F-DD7B4EB2F538}"/>
                </a:ext>
              </a:extLst>
            </p:cNvPr>
            <p:cNvGrpSpPr/>
            <p:nvPr/>
          </p:nvGrpSpPr>
          <p:grpSpPr>
            <a:xfrm>
              <a:off x="9597152" y="5987868"/>
              <a:ext cx="356608" cy="368482"/>
              <a:chOff x="9448218" y="626276"/>
              <a:chExt cx="562642" cy="581375"/>
            </a:xfrm>
            <a:solidFill>
              <a:schemeClr val="accent1"/>
            </a:solidFill>
          </p:grpSpPr>
          <p:sp>
            <p:nvSpPr>
              <p:cNvPr id="19" name="Freeform 6">
                <a:extLst>
                  <a:ext uri="{FF2B5EF4-FFF2-40B4-BE49-F238E27FC236}">
                    <a16:creationId xmlns:a16="http://schemas.microsoft.com/office/drawing/2014/main" id="{F1B2CB19-9FD9-91E6-4EBA-3A5AFEE9A970}"/>
                  </a:ext>
                </a:extLst>
              </p:cNvPr>
              <p:cNvSpPr>
                <a:spLocks/>
              </p:cNvSpPr>
              <p:nvPr/>
            </p:nvSpPr>
            <p:spPr bwMode="auto">
              <a:xfrm>
                <a:off x="9524555" y="810667"/>
                <a:ext cx="157164" cy="173037"/>
              </a:xfrm>
              <a:custGeom>
                <a:avLst/>
                <a:gdLst>
                  <a:gd name="T0" fmla="*/ 23 w 42"/>
                  <a:gd name="T1" fmla="*/ 45 h 46"/>
                  <a:gd name="T2" fmla="*/ 42 w 42"/>
                  <a:gd name="T3" fmla="*/ 22 h 46"/>
                  <a:gd name="T4" fmla="*/ 22 w 42"/>
                  <a:gd name="T5" fmla="*/ 1 h 46"/>
                  <a:gd name="T6" fmla="*/ 1 w 42"/>
                  <a:gd name="T7" fmla="*/ 24 h 46"/>
                  <a:gd name="T8" fmla="*/ 23 w 42"/>
                  <a:gd name="T9" fmla="*/ 45 h 46"/>
                </a:gdLst>
                <a:ahLst/>
                <a:cxnLst>
                  <a:cxn ang="0">
                    <a:pos x="T0" y="T1"/>
                  </a:cxn>
                  <a:cxn ang="0">
                    <a:pos x="T2" y="T3"/>
                  </a:cxn>
                  <a:cxn ang="0">
                    <a:pos x="T4" y="T5"/>
                  </a:cxn>
                  <a:cxn ang="0">
                    <a:pos x="T6" y="T7"/>
                  </a:cxn>
                  <a:cxn ang="0">
                    <a:pos x="T8" y="T9"/>
                  </a:cxn>
                </a:cxnLst>
                <a:rect l="0" t="0" r="r" b="b"/>
                <a:pathLst>
                  <a:path w="42" h="46">
                    <a:moveTo>
                      <a:pt x="23" y="45"/>
                    </a:moveTo>
                    <a:cubicBezTo>
                      <a:pt x="35" y="44"/>
                      <a:pt x="42" y="34"/>
                      <a:pt x="42" y="22"/>
                    </a:cubicBezTo>
                    <a:cubicBezTo>
                      <a:pt x="42" y="9"/>
                      <a:pt x="33" y="0"/>
                      <a:pt x="22" y="1"/>
                    </a:cubicBezTo>
                    <a:cubicBezTo>
                      <a:pt x="10" y="2"/>
                      <a:pt x="0" y="12"/>
                      <a:pt x="1" y="24"/>
                    </a:cubicBezTo>
                    <a:cubicBezTo>
                      <a:pt x="1" y="36"/>
                      <a:pt x="11" y="46"/>
                      <a:pt x="23"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20" name="Freeform 7">
                <a:extLst>
                  <a:ext uri="{FF2B5EF4-FFF2-40B4-BE49-F238E27FC236}">
                    <a16:creationId xmlns:a16="http://schemas.microsoft.com/office/drawing/2014/main" id="{CEE8BA5C-86ED-8384-BFCA-D7F2C43F0749}"/>
                  </a:ext>
                </a:extLst>
              </p:cNvPr>
              <p:cNvSpPr>
                <a:spLocks/>
              </p:cNvSpPr>
              <p:nvPr/>
            </p:nvSpPr>
            <p:spPr bwMode="auto">
              <a:xfrm>
                <a:off x="9448218" y="972643"/>
                <a:ext cx="296863" cy="235008"/>
              </a:xfrm>
              <a:custGeom>
                <a:avLst/>
                <a:gdLst>
                  <a:gd name="T0" fmla="*/ 0 w 79"/>
                  <a:gd name="T1" fmla="*/ 44 h 52"/>
                  <a:gd name="T2" fmla="*/ 1 w 79"/>
                  <a:gd name="T3" fmla="*/ 35 h 52"/>
                  <a:gd name="T4" fmla="*/ 29 w 79"/>
                  <a:gd name="T5" fmla="*/ 6 h 52"/>
                  <a:gd name="T6" fmla="*/ 76 w 79"/>
                  <a:gd name="T7" fmla="*/ 28 h 52"/>
                  <a:gd name="T8" fmla="*/ 65 w 79"/>
                  <a:gd name="T9" fmla="*/ 47 h 52"/>
                  <a:gd name="T10" fmla="*/ 0 w 79"/>
                  <a:gd name="T11" fmla="*/ 44 h 52"/>
                </a:gdLst>
                <a:ahLst/>
                <a:cxnLst>
                  <a:cxn ang="0">
                    <a:pos x="T0" y="T1"/>
                  </a:cxn>
                  <a:cxn ang="0">
                    <a:pos x="T2" y="T3"/>
                  </a:cxn>
                  <a:cxn ang="0">
                    <a:pos x="T4" y="T5"/>
                  </a:cxn>
                  <a:cxn ang="0">
                    <a:pos x="T6" y="T7"/>
                  </a:cxn>
                  <a:cxn ang="0">
                    <a:pos x="T8" y="T9"/>
                  </a:cxn>
                  <a:cxn ang="0">
                    <a:pos x="T10" y="T11"/>
                  </a:cxn>
                </a:cxnLst>
                <a:rect l="0" t="0" r="r" b="b"/>
                <a:pathLst>
                  <a:path w="79" h="52">
                    <a:moveTo>
                      <a:pt x="0" y="44"/>
                    </a:moveTo>
                    <a:cubicBezTo>
                      <a:pt x="0" y="41"/>
                      <a:pt x="0" y="38"/>
                      <a:pt x="1" y="35"/>
                    </a:cubicBezTo>
                    <a:cubicBezTo>
                      <a:pt x="4" y="20"/>
                      <a:pt x="15" y="9"/>
                      <a:pt x="29" y="6"/>
                    </a:cubicBezTo>
                    <a:cubicBezTo>
                      <a:pt x="55" y="0"/>
                      <a:pt x="71" y="13"/>
                      <a:pt x="76" y="28"/>
                    </a:cubicBezTo>
                    <a:cubicBezTo>
                      <a:pt x="79" y="36"/>
                      <a:pt x="73" y="45"/>
                      <a:pt x="65" y="47"/>
                    </a:cubicBezTo>
                    <a:cubicBezTo>
                      <a:pt x="35" y="52"/>
                      <a:pt x="18" y="43"/>
                      <a:pt x="0"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21" name="Freeform 8">
                <a:extLst>
                  <a:ext uri="{FF2B5EF4-FFF2-40B4-BE49-F238E27FC236}">
                    <a16:creationId xmlns:a16="http://schemas.microsoft.com/office/drawing/2014/main" id="{D0E9BF47-A38B-720E-BC09-E1B123F00B56}"/>
                  </a:ext>
                </a:extLst>
              </p:cNvPr>
              <p:cNvSpPr>
                <a:spLocks/>
              </p:cNvSpPr>
              <p:nvPr/>
            </p:nvSpPr>
            <p:spPr bwMode="auto">
              <a:xfrm>
                <a:off x="9764045" y="825411"/>
                <a:ext cx="157163" cy="168274"/>
              </a:xfrm>
              <a:custGeom>
                <a:avLst/>
                <a:gdLst>
                  <a:gd name="T0" fmla="*/ 22 w 42"/>
                  <a:gd name="T1" fmla="*/ 45 h 45"/>
                  <a:gd name="T2" fmla="*/ 42 w 42"/>
                  <a:gd name="T3" fmla="*/ 21 h 45"/>
                  <a:gd name="T4" fmla="*/ 21 w 42"/>
                  <a:gd name="T5" fmla="*/ 1 h 45"/>
                  <a:gd name="T6" fmla="*/ 0 w 42"/>
                  <a:gd name="T7" fmla="*/ 24 h 45"/>
                  <a:gd name="T8" fmla="*/ 22 w 42"/>
                  <a:gd name="T9" fmla="*/ 45 h 45"/>
                </a:gdLst>
                <a:ahLst/>
                <a:cxnLst>
                  <a:cxn ang="0">
                    <a:pos x="T0" y="T1"/>
                  </a:cxn>
                  <a:cxn ang="0">
                    <a:pos x="T2" y="T3"/>
                  </a:cxn>
                  <a:cxn ang="0">
                    <a:pos x="T4" y="T5"/>
                  </a:cxn>
                  <a:cxn ang="0">
                    <a:pos x="T6" y="T7"/>
                  </a:cxn>
                  <a:cxn ang="0">
                    <a:pos x="T8" y="T9"/>
                  </a:cxn>
                </a:cxnLst>
                <a:rect l="0" t="0" r="r" b="b"/>
                <a:pathLst>
                  <a:path w="42" h="45">
                    <a:moveTo>
                      <a:pt x="22" y="45"/>
                    </a:moveTo>
                    <a:cubicBezTo>
                      <a:pt x="34" y="44"/>
                      <a:pt x="42" y="33"/>
                      <a:pt x="42" y="21"/>
                    </a:cubicBezTo>
                    <a:cubicBezTo>
                      <a:pt x="41" y="9"/>
                      <a:pt x="33" y="0"/>
                      <a:pt x="21" y="1"/>
                    </a:cubicBezTo>
                    <a:cubicBezTo>
                      <a:pt x="9" y="2"/>
                      <a:pt x="0" y="12"/>
                      <a:pt x="0" y="24"/>
                    </a:cubicBezTo>
                    <a:cubicBezTo>
                      <a:pt x="1" y="36"/>
                      <a:pt x="10" y="45"/>
                      <a:pt x="22" y="45"/>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22" name="Freeform 9">
                <a:extLst>
                  <a:ext uri="{FF2B5EF4-FFF2-40B4-BE49-F238E27FC236}">
                    <a16:creationId xmlns:a16="http://schemas.microsoft.com/office/drawing/2014/main" id="{F4D4FD92-8A5D-DB36-734B-D06BD6DDF5B5}"/>
                  </a:ext>
                </a:extLst>
              </p:cNvPr>
              <p:cNvSpPr>
                <a:spLocks/>
              </p:cNvSpPr>
              <p:nvPr/>
            </p:nvSpPr>
            <p:spPr bwMode="auto">
              <a:xfrm flipH="1">
                <a:off x="9704807" y="972643"/>
                <a:ext cx="306053" cy="235008"/>
              </a:xfrm>
              <a:custGeom>
                <a:avLst/>
                <a:gdLst>
                  <a:gd name="T0" fmla="*/ 0 w 79"/>
                  <a:gd name="T1" fmla="*/ 44 h 51"/>
                  <a:gd name="T2" fmla="*/ 1 w 79"/>
                  <a:gd name="T3" fmla="*/ 34 h 51"/>
                  <a:gd name="T4" fmla="*/ 29 w 79"/>
                  <a:gd name="T5" fmla="*/ 6 h 51"/>
                  <a:gd name="T6" fmla="*/ 76 w 79"/>
                  <a:gd name="T7" fmla="*/ 28 h 51"/>
                  <a:gd name="T8" fmla="*/ 65 w 79"/>
                  <a:gd name="T9" fmla="*/ 46 h 51"/>
                  <a:gd name="T10" fmla="*/ 0 w 79"/>
                  <a:gd name="T11" fmla="*/ 44 h 51"/>
                </a:gdLst>
                <a:ahLst/>
                <a:cxnLst>
                  <a:cxn ang="0">
                    <a:pos x="T0" y="T1"/>
                  </a:cxn>
                  <a:cxn ang="0">
                    <a:pos x="T2" y="T3"/>
                  </a:cxn>
                  <a:cxn ang="0">
                    <a:pos x="T4" y="T5"/>
                  </a:cxn>
                  <a:cxn ang="0">
                    <a:pos x="T6" y="T7"/>
                  </a:cxn>
                  <a:cxn ang="0">
                    <a:pos x="T8" y="T9"/>
                  </a:cxn>
                  <a:cxn ang="0">
                    <a:pos x="T10" y="T11"/>
                  </a:cxn>
                </a:cxnLst>
                <a:rect l="0" t="0" r="r" b="b"/>
                <a:pathLst>
                  <a:path w="79" h="51">
                    <a:moveTo>
                      <a:pt x="0" y="44"/>
                    </a:moveTo>
                    <a:cubicBezTo>
                      <a:pt x="0" y="41"/>
                      <a:pt x="0" y="38"/>
                      <a:pt x="1" y="34"/>
                    </a:cubicBezTo>
                    <a:cubicBezTo>
                      <a:pt x="4" y="20"/>
                      <a:pt x="16" y="9"/>
                      <a:pt x="29" y="6"/>
                    </a:cubicBezTo>
                    <a:cubicBezTo>
                      <a:pt x="56" y="0"/>
                      <a:pt x="71" y="13"/>
                      <a:pt x="76" y="28"/>
                    </a:cubicBezTo>
                    <a:cubicBezTo>
                      <a:pt x="79" y="36"/>
                      <a:pt x="74" y="45"/>
                      <a:pt x="65" y="46"/>
                    </a:cubicBezTo>
                    <a:cubicBezTo>
                      <a:pt x="35" y="51"/>
                      <a:pt x="18" y="43"/>
                      <a:pt x="0" y="44"/>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40" name="Freeform 10">
                <a:extLst>
                  <a:ext uri="{FF2B5EF4-FFF2-40B4-BE49-F238E27FC236}">
                    <a16:creationId xmlns:a16="http://schemas.microsoft.com/office/drawing/2014/main" id="{C55A8CED-805A-0275-6609-3D36DA65F037}"/>
                  </a:ext>
                </a:extLst>
              </p:cNvPr>
              <p:cNvSpPr>
                <a:spLocks/>
              </p:cNvSpPr>
              <p:nvPr/>
            </p:nvSpPr>
            <p:spPr bwMode="auto">
              <a:xfrm>
                <a:off x="9574215" y="626276"/>
                <a:ext cx="146050" cy="161925"/>
              </a:xfrm>
              <a:custGeom>
                <a:avLst/>
                <a:gdLst>
                  <a:gd name="T0" fmla="*/ 39 w 39"/>
                  <a:gd name="T1" fmla="*/ 20 h 43"/>
                  <a:gd name="T2" fmla="*/ 20 w 39"/>
                  <a:gd name="T3" fmla="*/ 0 h 43"/>
                  <a:gd name="T4" fmla="*/ 0 w 39"/>
                  <a:gd name="T5" fmla="*/ 20 h 43"/>
                  <a:gd name="T6" fmla="*/ 15 w 39"/>
                  <a:gd name="T7" fmla="*/ 38 h 43"/>
                  <a:gd name="T8" fmla="*/ 14 w 39"/>
                  <a:gd name="T9" fmla="*/ 43 h 43"/>
                  <a:gd name="T10" fmla="*/ 32 w 39"/>
                  <a:gd name="T11" fmla="*/ 35 h 43"/>
                  <a:gd name="T12" fmla="*/ 33 w 39"/>
                  <a:gd name="T13" fmla="*/ 34 h 43"/>
                  <a:gd name="T14" fmla="*/ 33 w 39"/>
                  <a:gd name="T15" fmla="*/ 34 h 43"/>
                  <a:gd name="T16" fmla="*/ 34 w 39"/>
                  <a:gd name="T17" fmla="*/ 33 h 43"/>
                  <a:gd name="T18" fmla="*/ 35 w 39"/>
                  <a:gd name="T19" fmla="*/ 32 h 43"/>
                  <a:gd name="T20" fmla="*/ 35 w 39"/>
                  <a:gd name="T21" fmla="*/ 32 h 43"/>
                  <a:gd name="T22" fmla="*/ 39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39" y="20"/>
                    </a:moveTo>
                    <a:cubicBezTo>
                      <a:pt x="39" y="9"/>
                      <a:pt x="31" y="0"/>
                      <a:pt x="20" y="0"/>
                    </a:cubicBezTo>
                    <a:cubicBezTo>
                      <a:pt x="9" y="0"/>
                      <a:pt x="0" y="9"/>
                      <a:pt x="0" y="20"/>
                    </a:cubicBezTo>
                    <a:cubicBezTo>
                      <a:pt x="0" y="29"/>
                      <a:pt x="7" y="36"/>
                      <a:pt x="15" y="38"/>
                    </a:cubicBezTo>
                    <a:cubicBezTo>
                      <a:pt x="15" y="40"/>
                      <a:pt x="14" y="42"/>
                      <a:pt x="14" y="43"/>
                    </a:cubicBezTo>
                    <a:cubicBezTo>
                      <a:pt x="23" y="41"/>
                      <a:pt x="29" y="37"/>
                      <a:pt x="32" y="35"/>
                    </a:cubicBezTo>
                    <a:cubicBezTo>
                      <a:pt x="32" y="35"/>
                      <a:pt x="32" y="34"/>
                      <a:pt x="33" y="34"/>
                    </a:cubicBezTo>
                    <a:cubicBezTo>
                      <a:pt x="33" y="34"/>
                      <a:pt x="33" y="34"/>
                      <a:pt x="33" y="34"/>
                    </a:cubicBezTo>
                    <a:cubicBezTo>
                      <a:pt x="34" y="33"/>
                      <a:pt x="34" y="33"/>
                      <a:pt x="34" y="33"/>
                    </a:cubicBezTo>
                    <a:cubicBezTo>
                      <a:pt x="34" y="33"/>
                      <a:pt x="35" y="32"/>
                      <a:pt x="35" y="32"/>
                    </a:cubicBezTo>
                    <a:cubicBezTo>
                      <a:pt x="35" y="32"/>
                      <a:pt x="35" y="32"/>
                      <a:pt x="35" y="32"/>
                    </a:cubicBezTo>
                    <a:cubicBezTo>
                      <a:pt x="38" y="29"/>
                      <a:pt x="39" y="24"/>
                      <a:pt x="3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6" name="Freeform 11">
                <a:extLst>
                  <a:ext uri="{FF2B5EF4-FFF2-40B4-BE49-F238E27FC236}">
                    <a16:creationId xmlns:a16="http://schemas.microsoft.com/office/drawing/2014/main" id="{34B17570-CD09-156C-89EE-F293739419FA}"/>
                  </a:ext>
                </a:extLst>
              </p:cNvPr>
              <p:cNvSpPr>
                <a:spLocks/>
              </p:cNvSpPr>
              <p:nvPr/>
            </p:nvSpPr>
            <p:spPr bwMode="auto">
              <a:xfrm>
                <a:off x="9745081" y="626276"/>
                <a:ext cx="146050" cy="161925"/>
              </a:xfrm>
              <a:custGeom>
                <a:avLst/>
                <a:gdLst>
                  <a:gd name="T0" fmla="*/ 0 w 39"/>
                  <a:gd name="T1" fmla="*/ 20 h 43"/>
                  <a:gd name="T2" fmla="*/ 20 w 39"/>
                  <a:gd name="T3" fmla="*/ 0 h 43"/>
                  <a:gd name="T4" fmla="*/ 39 w 39"/>
                  <a:gd name="T5" fmla="*/ 20 h 43"/>
                  <a:gd name="T6" fmla="*/ 24 w 39"/>
                  <a:gd name="T7" fmla="*/ 38 h 43"/>
                  <a:gd name="T8" fmla="*/ 26 w 39"/>
                  <a:gd name="T9" fmla="*/ 43 h 43"/>
                  <a:gd name="T10" fmla="*/ 7 w 39"/>
                  <a:gd name="T11" fmla="*/ 35 h 43"/>
                  <a:gd name="T12" fmla="*/ 7 w 39"/>
                  <a:gd name="T13" fmla="*/ 34 h 43"/>
                  <a:gd name="T14" fmla="*/ 6 w 39"/>
                  <a:gd name="T15" fmla="*/ 34 h 43"/>
                  <a:gd name="T16" fmla="*/ 6 w 39"/>
                  <a:gd name="T17" fmla="*/ 33 h 43"/>
                  <a:gd name="T18" fmla="*/ 5 w 39"/>
                  <a:gd name="T19" fmla="*/ 32 h 43"/>
                  <a:gd name="T20" fmla="*/ 5 w 39"/>
                  <a:gd name="T21" fmla="*/ 32 h 43"/>
                  <a:gd name="T22" fmla="*/ 0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0" y="20"/>
                    </a:moveTo>
                    <a:cubicBezTo>
                      <a:pt x="0" y="9"/>
                      <a:pt x="9" y="0"/>
                      <a:pt x="20" y="0"/>
                    </a:cubicBezTo>
                    <a:cubicBezTo>
                      <a:pt x="30" y="0"/>
                      <a:pt x="39" y="9"/>
                      <a:pt x="39" y="20"/>
                    </a:cubicBezTo>
                    <a:cubicBezTo>
                      <a:pt x="39" y="29"/>
                      <a:pt x="33" y="36"/>
                      <a:pt x="24" y="38"/>
                    </a:cubicBezTo>
                    <a:cubicBezTo>
                      <a:pt x="24" y="40"/>
                      <a:pt x="25" y="42"/>
                      <a:pt x="26" y="43"/>
                    </a:cubicBezTo>
                    <a:cubicBezTo>
                      <a:pt x="16" y="41"/>
                      <a:pt x="10" y="37"/>
                      <a:pt x="7" y="35"/>
                    </a:cubicBezTo>
                    <a:cubicBezTo>
                      <a:pt x="7" y="35"/>
                      <a:pt x="7" y="34"/>
                      <a:pt x="7" y="34"/>
                    </a:cubicBezTo>
                    <a:cubicBezTo>
                      <a:pt x="7" y="34"/>
                      <a:pt x="6" y="34"/>
                      <a:pt x="6" y="34"/>
                    </a:cubicBezTo>
                    <a:cubicBezTo>
                      <a:pt x="6" y="33"/>
                      <a:pt x="6" y="33"/>
                      <a:pt x="6" y="33"/>
                    </a:cubicBezTo>
                    <a:cubicBezTo>
                      <a:pt x="5" y="33"/>
                      <a:pt x="5" y="32"/>
                      <a:pt x="5" y="32"/>
                    </a:cubicBezTo>
                    <a:cubicBezTo>
                      <a:pt x="5" y="32"/>
                      <a:pt x="5" y="32"/>
                      <a:pt x="5" y="32"/>
                    </a:cubicBezTo>
                    <a:cubicBezTo>
                      <a:pt x="2" y="29"/>
                      <a:pt x="0" y="24"/>
                      <a:pt x="0" y="2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grpSp>
      </p:grpSp>
      <p:grpSp>
        <p:nvGrpSpPr>
          <p:cNvPr id="57" name="Group 56">
            <a:extLst>
              <a:ext uri="{FF2B5EF4-FFF2-40B4-BE49-F238E27FC236}">
                <a16:creationId xmlns:a16="http://schemas.microsoft.com/office/drawing/2014/main" id="{46B29809-CB88-ACB8-DEC5-371FA59FCD87}"/>
              </a:ext>
            </a:extLst>
          </p:cNvPr>
          <p:cNvGrpSpPr/>
          <p:nvPr/>
        </p:nvGrpSpPr>
        <p:grpSpPr>
          <a:xfrm>
            <a:off x="3557623" y="5918953"/>
            <a:ext cx="519420" cy="519420"/>
            <a:chOff x="3557623" y="5918953"/>
            <a:chExt cx="519420" cy="519420"/>
          </a:xfrm>
        </p:grpSpPr>
        <p:sp>
          <p:nvSpPr>
            <p:cNvPr id="58" name="Oval 57">
              <a:extLst>
                <a:ext uri="{FF2B5EF4-FFF2-40B4-BE49-F238E27FC236}">
                  <a16:creationId xmlns:a16="http://schemas.microsoft.com/office/drawing/2014/main" id="{1EFEDC60-1839-40A6-9D67-814D2A13CF28}"/>
                </a:ext>
              </a:extLst>
            </p:cNvPr>
            <p:cNvSpPr/>
            <p:nvPr/>
          </p:nvSpPr>
          <p:spPr>
            <a:xfrm>
              <a:off x="3557623"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59" name="Groupe 364">
              <a:extLst>
                <a:ext uri="{FF2B5EF4-FFF2-40B4-BE49-F238E27FC236}">
                  <a16:creationId xmlns:a16="http://schemas.microsoft.com/office/drawing/2014/main" id="{4ABFB687-48DE-0B06-33E2-848A1B4DD3C0}"/>
                </a:ext>
              </a:extLst>
            </p:cNvPr>
            <p:cNvGrpSpPr/>
            <p:nvPr/>
          </p:nvGrpSpPr>
          <p:grpSpPr>
            <a:xfrm>
              <a:off x="3633593" y="6064152"/>
              <a:ext cx="363654" cy="223149"/>
              <a:chOff x="3092451" y="3854450"/>
              <a:chExt cx="450850" cy="327025"/>
            </a:xfrm>
            <a:solidFill>
              <a:schemeClr val="accent1"/>
            </a:solidFill>
          </p:grpSpPr>
          <p:sp>
            <p:nvSpPr>
              <p:cNvPr id="60" name="Freeform 286">
                <a:extLst>
                  <a:ext uri="{FF2B5EF4-FFF2-40B4-BE49-F238E27FC236}">
                    <a16:creationId xmlns:a16="http://schemas.microsoft.com/office/drawing/2014/main" id="{E541D68D-B69B-5CC1-1344-3201A03DCCEB}"/>
                  </a:ext>
                </a:extLst>
              </p:cNvPr>
              <p:cNvSpPr>
                <a:spLocks/>
              </p:cNvSpPr>
              <p:nvPr/>
            </p:nvSpPr>
            <p:spPr bwMode="auto">
              <a:xfrm>
                <a:off x="3092451" y="3968750"/>
                <a:ext cx="168275" cy="123825"/>
              </a:xfrm>
              <a:custGeom>
                <a:avLst/>
                <a:gdLst>
                  <a:gd name="T0" fmla="*/ 29 w 45"/>
                  <a:gd name="T1" fmla="*/ 0 h 33"/>
                  <a:gd name="T2" fmla="*/ 42 w 45"/>
                  <a:gd name="T3" fmla="*/ 12 h 33"/>
                  <a:gd name="T4" fmla="*/ 40 w 45"/>
                  <a:gd name="T5" fmla="*/ 30 h 33"/>
                  <a:gd name="T6" fmla="*/ 30 w 45"/>
                  <a:gd name="T7" fmla="*/ 33 h 33"/>
                  <a:gd name="T8" fmla="*/ 11 w 45"/>
                  <a:gd name="T9" fmla="*/ 32 h 33"/>
                  <a:gd name="T10" fmla="*/ 0 w 45"/>
                  <a:gd name="T11" fmla="*/ 30 h 33"/>
                  <a:gd name="T12" fmla="*/ 0 w 45"/>
                  <a:gd name="T13" fmla="*/ 29 h 33"/>
                  <a:gd name="T14" fmla="*/ 0 w 45"/>
                  <a:gd name="T15" fmla="*/ 21 h 33"/>
                  <a:gd name="T16" fmla="*/ 14 w 45"/>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3">
                    <a:moveTo>
                      <a:pt x="29" y="0"/>
                    </a:moveTo>
                    <a:cubicBezTo>
                      <a:pt x="35" y="2"/>
                      <a:pt x="39" y="7"/>
                      <a:pt x="42" y="12"/>
                    </a:cubicBezTo>
                    <a:cubicBezTo>
                      <a:pt x="44" y="18"/>
                      <a:pt x="45" y="25"/>
                      <a:pt x="40" y="30"/>
                    </a:cubicBezTo>
                    <a:cubicBezTo>
                      <a:pt x="37" y="32"/>
                      <a:pt x="33" y="33"/>
                      <a:pt x="30" y="33"/>
                    </a:cubicBezTo>
                    <a:cubicBezTo>
                      <a:pt x="23" y="33"/>
                      <a:pt x="17" y="33"/>
                      <a:pt x="11" y="32"/>
                    </a:cubicBezTo>
                    <a:cubicBezTo>
                      <a:pt x="9" y="32"/>
                      <a:pt x="1" y="30"/>
                      <a:pt x="0" y="30"/>
                    </a:cubicBezTo>
                    <a:cubicBezTo>
                      <a:pt x="0" y="30"/>
                      <a:pt x="0" y="29"/>
                      <a:pt x="0" y="29"/>
                    </a:cubicBezTo>
                    <a:cubicBezTo>
                      <a:pt x="0" y="21"/>
                      <a:pt x="0" y="21"/>
                      <a:pt x="0" y="21"/>
                    </a:cubicBezTo>
                    <a:cubicBezTo>
                      <a:pt x="0" y="13"/>
                      <a:pt x="5" y="4"/>
                      <a:pt x="14" y="1"/>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1" name="Oval 287">
                <a:extLst>
                  <a:ext uri="{FF2B5EF4-FFF2-40B4-BE49-F238E27FC236}">
                    <a16:creationId xmlns:a16="http://schemas.microsoft.com/office/drawing/2014/main" id="{82BFAF6A-6172-EDD7-1119-942DF95C8121}"/>
                  </a:ext>
                </a:extLst>
              </p:cNvPr>
              <p:cNvSpPr>
                <a:spLocks noChangeArrowheads="1"/>
              </p:cNvSpPr>
              <p:nvPr/>
            </p:nvSpPr>
            <p:spPr bwMode="auto">
              <a:xfrm>
                <a:off x="3125788" y="3867150"/>
                <a:ext cx="90488" cy="112713"/>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2" name="Freeform 288">
                <a:extLst>
                  <a:ext uri="{FF2B5EF4-FFF2-40B4-BE49-F238E27FC236}">
                    <a16:creationId xmlns:a16="http://schemas.microsoft.com/office/drawing/2014/main" id="{00667DA5-5367-C8D0-CE7F-5B36B8A7E493}"/>
                  </a:ext>
                </a:extLst>
              </p:cNvPr>
              <p:cNvSpPr>
                <a:spLocks/>
              </p:cNvSpPr>
              <p:nvPr/>
            </p:nvSpPr>
            <p:spPr bwMode="auto">
              <a:xfrm>
                <a:off x="3373438" y="3956050"/>
                <a:ext cx="169863" cy="125413"/>
              </a:xfrm>
              <a:custGeom>
                <a:avLst/>
                <a:gdLst>
                  <a:gd name="T0" fmla="*/ 29 w 45"/>
                  <a:gd name="T1" fmla="*/ 0 h 33"/>
                  <a:gd name="T2" fmla="*/ 42 w 45"/>
                  <a:gd name="T3" fmla="*/ 12 h 33"/>
                  <a:gd name="T4" fmla="*/ 40 w 45"/>
                  <a:gd name="T5" fmla="*/ 30 h 33"/>
                  <a:gd name="T6" fmla="*/ 30 w 45"/>
                  <a:gd name="T7" fmla="*/ 33 h 33"/>
                  <a:gd name="T8" fmla="*/ 11 w 45"/>
                  <a:gd name="T9" fmla="*/ 32 h 33"/>
                  <a:gd name="T10" fmla="*/ 0 w 45"/>
                  <a:gd name="T11" fmla="*/ 31 h 33"/>
                  <a:gd name="T12" fmla="*/ 0 w 45"/>
                  <a:gd name="T13" fmla="*/ 29 h 33"/>
                  <a:gd name="T14" fmla="*/ 0 w 45"/>
                  <a:gd name="T15" fmla="*/ 21 h 33"/>
                  <a:gd name="T16" fmla="*/ 14 w 45"/>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3">
                    <a:moveTo>
                      <a:pt x="29" y="0"/>
                    </a:moveTo>
                    <a:cubicBezTo>
                      <a:pt x="35" y="2"/>
                      <a:pt x="40" y="7"/>
                      <a:pt x="42" y="12"/>
                    </a:cubicBezTo>
                    <a:cubicBezTo>
                      <a:pt x="45" y="18"/>
                      <a:pt x="45" y="25"/>
                      <a:pt x="40" y="30"/>
                    </a:cubicBezTo>
                    <a:cubicBezTo>
                      <a:pt x="37" y="32"/>
                      <a:pt x="34" y="33"/>
                      <a:pt x="30" y="33"/>
                    </a:cubicBezTo>
                    <a:cubicBezTo>
                      <a:pt x="24" y="33"/>
                      <a:pt x="17" y="33"/>
                      <a:pt x="11" y="32"/>
                    </a:cubicBezTo>
                    <a:cubicBezTo>
                      <a:pt x="9" y="32"/>
                      <a:pt x="1" y="30"/>
                      <a:pt x="0" y="31"/>
                    </a:cubicBezTo>
                    <a:cubicBezTo>
                      <a:pt x="0" y="30"/>
                      <a:pt x="0" y="29"/>
                      <a:pt x="0" y="29"/>
                    </a:cubicBezTo>
                    <a:cubicBezTo>
                      <a:pt x="0" y="21"/>
                      <a:pt x="0" y="21"/>
                      <a:pt x="0" y="21"/>
                    </a:cubicBezTo>
                    <a:cubicBezTo>
                      <a:pt x="0" y="13"/>
                      <a:pt x="6" y="4"/>
                      <a:pt x="14" y="1"/>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3" name="Oval 289">
                <a:extLst>
                  <a:ext uri="{FF2B5EF4-FFF2-40B4-BE49-F238E27FC236}">
                    <a16:creationId xmlns:a16="http://schemas.microsoft.com/office/drawing/2014/main" id="{C8EEA806-5F7D-9941-C282-B8428B43D8D8}"/>
                  </a:ext>
                </a:extLst>
              </p:cNvPr>
              <p:cNvSpPr>
                <a:spLocks noChangeArrowheads="1"/>
              </p:cNvSpPr>
              <p:nvPr/>
            </p:nvSpPr>
            <p:spPr bwMode="auto">
              <a:xfrm>
                <a:off x="3411538" y="3854450"/>
                <a:ext cx="90488" cy="114300"/>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4" name="Freeform 290">
                <a:extLst>
                  <a:ext uri="{FF2B5EF4-FFF2-40B4-BE49-F238E27FC236}">
                    <a16:creationId xmlns:a16="http://schemas.microsoft.com/office/drawing/2014/main" id="{F4F22B51-8CA2-DC74-FEEE-857F1774AE7D}"/>
                  </a:ext>
                </a:extLst>
              </p:cNvPr>
              <p:cNvSpPr>
                <a:spLocks/>
              </p:cNvSpPr>
              <p:nvPr/>
            </p:nvSpPr>
            <p:spPr bwMode="auto">
              <a:xfrm>
                <a:off x="3205163" y="4013200"/>
                <a:ext cx="225425" cy="168275"/>
              </a:xfrm>
              <a:custGeom>
                <a:avLst/>
                <a:gdLst>
                  <a:gd name="T0" fmla="*/ 39 w 60"/>
                  <a:gd name="T1" fmla="*/ 0 h 45"/>
                  <a:gd name="T2" fmla="*/ 56 w 60"/>
                  <a:gd name="T3" fmla="*/ 16 h 45"/>
                  <a:gd name="T4" fmla="*/ 53 w 60"/>
                  <a:gd name="T5" fmla="*/ 39 h 45"/>
                  <a:gd name="T6" fmla="*/ 40 w 60"/>
                  <a:gd name="T7" fmla="*/ 44 h 45"/>
                  <a:gd name="T8" fmla="*/ 15 w 60"/>
                  <a:gd name="T9" fmla="*/ 43 h 45"/>
                  <a:gd name="T10" fmla="*/ 0 w 60"/>
                  <a:gd name="T11" fmla="*/ 41 h 45"/>
                  <a:gd name="T12" fmla="*/ 0 w 60"/>
                  <a:gd name="T13" fmla="*/ 39 h 45"/>
                  <a:gd name="T14" fmla="*/ 0 w 60"/>
                  <a:gd name="T15" fmla="*/ 29 h 45"/>
                  <a:gd name="T16" fmla="*/ 19 w 60"/>
                  <a:gd name="T1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5">
                    <a:moveTo>
                      <a:pt x="39" y="0"/>
                    </a:moveTo>
                    <a:cubicBezTo>
                      <a:pt x="46" y="3"/>
                      <a:pt x="53" y="9"/>
                      <a:pt x="56" y="16"/>
                    </a:cubicBezTo>
                    <a:cubicBezTo>
                      <a:pt x="59" y="24"/>
                      <a:pt x="60" y="34"/>
                      <a:pt x="53" y="39"/>
                    </a:cubicBezTo>
                    <a:cubicBezTo>
                      <a:pt x="50" y="42"/>
                      <a:pt x="45" y="44"/>
                      <a:pt x="40" y="44"/>
                    </a:cubicBezTo>
                    <a:cubicBezTo>
                      <a:pt x="32" y="45"/>
                      <a:pt x="23" y="44"/>
                      <a:pt x="15" y="43"/>
                    </a:cubicBezTo>
                    <a:cubicBezTo>
                      <a:pt x="12" y="42"/>
                      <a:pt x="2" y="40"/>
                      <a:pt x="0" y="41"/>
                    </a:cubicBezTo>
                    <a:cubicBezTo>
                      <a:pt x="0" y="40"/>
                      <a:pt x="0" y="39"/>
                      <a:pt x="0" y="39"/>
                    </a:cubicBezTo>
                    <a:cubicBezTo>
                      <a:pt x="0" y="29"/>
                      <a:pt x="0" y="29"/>
                      <a:pt x="0" y="29"/>
                    </a:cubicBezTo>
                    <a:cubicBezTo>
                      <a:pt x="0" y="17"/>
                      <a:pt x="7" y="5"/>
                      <a:pt x="19"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5" name="Freeform 291">
                <a:extLst>
                  <a:ext uri="{FF2B5EF4-FFF2-40B4-BE49-F238E27FC236}">
                    <a16:creationId xmlns:a16="http://schemas.microsoft.com/office/drawing/2014/main" id="{24D1D58E-F6AE-D269-0698-93CA269E1A90}"/>
                  </a:ext>
                </a:extLst>
              </p:cNvPr>
              <p:cNvSpPr>
                <a:spLocks/>
              </p:cNvSpPr>
              <p:nvPr/>
            </p:nvSpPr>
            <p:spPr bwMode="auto">
              <a:xfrm>
                <a:off x="3254376" y="3878263"/>
                <a:ext cx="119063" cy="149225"/>
              </a:xfrm>
              <a:custGeom>
                <a:avLst/>
                <a:gdLst>
                  <a:gd name="T0" fmla="*/ 32 w 32"/>
                  <a:gd name="T1" fmla="*/ 20 h 40"/>
                  <a:gd name="T2" fmla="*/ 16 w 32"/>
                  <a:gd name="T3" fmla="*/ 40 h 40"/>
                  <a:gd name="T4" fmla="*/ 0 w 32"/>
                  <a:gd name="T5" fmla="*/ 20 h 40"/>
                  <a:gd name="T6" fmla="*/ 16 w 32"/>
                  <a:gd name="T7" fmla="*/ 0 h 40"/>
                  <a:gd name="T8" fmla="*/ 32 w 32"/>
                  <a:gd name="T9" fmla="*/ 20 h 40"/>
                </a:gdLst>
                <a:ahLst/>
                <a:cxnLst>
                  <a:cxn ang="0">
                    <a:pos x="T0" y="T1"/>
                  </a:cxn>
                  <a:cxn ang="0">
                    <a:pos x="T2" y="T3"/>
                  </a:cxn>
                  <a:cxn ang="0">
                    <a:pos x="T4" y="T5"/>
                  </a:cxn>
                  <a:cxn ang="0">
                    <a:pos x="T6" y="T7"/>
                  </a:cxn>
                  <a:cxn ang="0">
                    <a:pos x="T8" y="T9"/>
                  </a:cxn>
                </a:cxnLst>
                <a:rect l="0" t="0" r="r" b="b"/>
                <a:pathLst>
                  <a:path w="32" h="40">
                    <a:moveTo>
                      <a:pt x="32" y="20"/>
                    </a:moveTo>
                    <a:cubicBezTo>
                      <a:pt x="32" y="31"/>
                      <a:pt x="25" y="40"/>
                      <a:pt x="16" y="40"/>
                    </a:cubicBezTo>
                    <a:cubicBezTo>
                      <a:pt x="7" y="40"/>
                      <a:pt x="0" y="31"/>
                      <a:pt x="0" y="20"/>
                    </a:cubicBezTo>
                    <a:cubicBezTo>
                      <a:pt x="0" y="9"/>
                      <a:pt x="7" y="0"/>
                      <a:pt x="16" y="0"/>
                    </a:cubicBezTo>
                    <a:cubicBezTo>
                      <a:pt x="24" y="0"/>
                      <a:pt x="32" y="9"/>
                      <a:pt x="3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nvGrpSpPr>
          <p:cNvPr id="66" name="Group 65">
            <a:extLst>
              <a:ext uri="{FF2B5EF4-FFF2-40B4-BE49-F238E27FC236}">
                <a16:creationId xmlns:a16="http://schemas.microsoft.com/office/drawing/2014/main" id="{7E4CCE90-79EE-C69C-8D65-31668455782A}"/>
              </a:ext>
            </a:extLst>
          </p:cNvPr>
          <p:cNvGrpSpPr/>
          <p:nvPr/>
        </p:nvGrpSpPr>
        <p:grpSpPr>
          <a:xfrm>
            <a:off x="566536" y="5918953"/>
            <a:ext cx="519420" cy="519420"/>
            <a:chOff x="566536" y="5918953"/>
            <a:chExt cx="519420" cy="519420"/>
          </a:xfrm>
        </p:grpSpPr>
        <p:sp>
          <p:nvSpPr>
            <p:cNvPr id="67" name="Oval 66">
              <a:extLst>
                <a:ext uri="{FF2B5EF4-FFF2-40B4-BE49-F238E27FC236}">
                  <a16:creationId xmlns:a16="http://schemas.microsoft.com/office/drawing/2014/main" id="{38322671-CA80-ED71-98D8-08150115636E}"/>
                </a:ext>
              </a:extLst>
            </p:cNvPr>
            <p:cNvSpPr/>
            <p:nvPr/>
          </p:nvSpPr>
          <p:spPr>
            <a:xfrm>
              <a:off x="566536"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68" name="Groupe 660">
              <a:extLst>
                <a:ext uri="{FF2B5EF4-FFF2-40B4-BE49-F238E27FC236}">
                  <a16:creationId xmlns:a16="http://schemas.microsoft.com/office/drawing/2014/main" id="{56FDD585-C80C-6A10-489C-3864D5200D74}"/>
                </a:ext>
              </a:extLst>
            </p:cNvPr>
            <p:cNvGrpSpPr/>
            <p:nvPr/>
          </p:nvGrpSpPr>
          <p:grpSpPr>
            <a:xfrm>
              <a:off x="702357" y="6008965"/>
              <a:ext cx="257669" cy="306037"/>
              <a:chOff x="969963" y="2446338"/>
              <a:chExt cx="465138" cy="552449"/>
            </a:xfrm>
            <a:solidFill>
              <a:schemeClr val="accent1"/>
            </a:solidFill>
          </p:grpSpPr>
          <p:sp>
            <p:nvSpPr>
              <p:cNvPr id="69" name="Freeform 90">
                <a:extLst>
                  <a:ext uri="{FF2B5EF4-FFF2-40B4-BE49-F238E27FC236}">
                    <a16:creationId xmlns:a16="http://schemas.microsoft.com/office/drawing/2014/main" id="{30A1E41E-10CF-4285-7BDF-622AB7502031}"/>
                  </a:ext>
                </a:extLst>
              </p:cNvPr>
              <p:cNvSpPr>
                <a:spLocks/>
              </p:cNvSpPr>
              <p:nvPr/>
            </p:nvSpPr>
            <p:spPr bwMode="auto">
              <a:xfrm>
                <a:off x="1011238" y="2446338"/>
                <a:ext cx="295275" cy="171450"/>
              </a:xfrm>
              <a:custGeom>
                <a:avLst/>
                <a:gdLst>
                  <a:gd name="T0" fmla="*/ 6 w 79"/>
                  <a:gd name="T1" fmla="*/ 34 h 46"/>
                  <a:gd name="T2" fmla="*/ 11 w 79"/>
                  <a:gd name="T3" fmla="*/ 28 h 46"/>
                  <a:gd name="T4" fmla="*/ 28 w 79"/>
                  <a:gd name="T5" fmla="*/ 11 h 46"/>
                  <a:gd name="T6" fmla="*/ 45 w 79"/>
                  <a:gd name="T7" fmla="*/ 28 h 46"/>
                  <a:gd name="T8" fmla="*/ 62 w 79"/>
                  <a:gd name="T9" fmla="*/ 46 h 46"/>
                  <a:gd name="T10" fmla="*/ 79 w 79"/>
                  <a:gd name="T11" fmla="*/ 28 h 46"/>
                  <a:gd name="T12" fmla="*/ 74 w 79"/>
                  <a:gd name="T13" fmla="*/ 23 h 46"/>
                  <a:gd name="T14" fmla="*/ 68 w 79"/>
                  <a:gd name="T15" fmla="*/ 28 h 46"/>
                  <a:gd name="T16" fmla="*/ 62 w 79"/>
                  <a:gd name="T17" fmla="*/ 34 h 46"/>
                  <a:gd name="T18" fmla="*/ 57 w 79"/>
                  <a:gd name="T19" fmla="*/ 28 h 46"/>
                  <a:gd name="T20" fmla="*/ 28 w 79"/>
                  <a:gd name="T21" fmla="*/ 0 h 46"/>
                  <a:gd name="T22" fmla="*/ 0 w 79"/>
                  <a:gd name="T23" fmla="*/ 28 h 46"/>
                  <a:gd name="T24" fmla="*/ 6 w 79"/>
                  <a:gd name="T25"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46">
                    <a:moveTo>
                      <a:pt x="6" y="34"/>
                    </a:moveTo>
                    <a:cubicBezTo>
                      <a:pt x="9" y="34"/>
                      <a:pt x="11" y="32"/>
                      <a:pt x="11" y="28"/>
                    </a:cubicBezTo>
                    <a:cubicBezTo>
                      <a:pt x="11" y="19"/>
                      <a:pt x="19" y="11"/>
                      <a:pt x="28" y="11"/>
                    </a:cubicBezTo>
                    <a:cubicBezTo>
                      <a:pt x="38" y="11"/>
                      <a:pt x="45" y="19"/>
                      <a:pt x="45" y="28"/>
                    </a:cubicBezTo>
                    <a:cubicBezTo>
                      <a:pt x="45" y="38"/>
                      <a:pt x="53" y="46"/>
                      <a:pt x="62" y="46"/>
                    </a:cubicBezTo>
                    <a:cubicBezTo>
                      <a:pt x="72" y="46"/>
                      <a:pt x="79" y="38"/>
                      <a:pt x="79" y="28"/>
                    </a:cubicBezTo>
                    <a:cubicBezTo>
                      <a:pt x="79" y="25"/>
                      <a:pt x="77" y="23"/>
                      <a:pt x="74" y="23"/>
                    </a:cubicBezTo>
                    <a:cubicBezTo>
                      <a:pt x="70" y="23"/>
                      <a:pt x="68" y="25"/>
                      <a:pt x="68" y="28"/>
                    </a:cubicBezTo>
                    <a:cubicBezTo>
                      <a:pt x="68" y="32"/>
                      <a:pt x="65" y="34"/>
                      <a:pt x="62" y="34"/>
                    </a:cubicBezTo>
                    <a:cubicBezTo>
                      <a:pt x="59" y="34"/>
                      <a:pt x="57" y="32"/>
                      <a:pt x="57" y="28"/>
                    </a:cubicBezTo>
                    <a:cubicBezTo>
                      <a:pt x="57" y="13"/>
                      <a:pt x="44" y="0"/>
                      <a:pt x="28" y="0"/>
                    </a:cubicBezTo>
                    <a:cubicBezTo>
                      <a:pt x="13" y="0"/>
                      <a:pt x="0" y="13"/>
                      <a:pt x="0" y="28"/>
                    </a:cubicBezTo>
                    <a:cubicBezTo>
                      <a:pt x="0" y="32"/>
                      <a:pt x="3" y="34"/>
                      <a:pt x="6" y="34"/>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0" name="Freeform 92">
                <a:extLst>
                  <a:ext uri="{FF2B5EF4-FFF2-40B4-BE49-F238E27FC236}">
                    <a16:creationId xmlns:a16="http://schemas.microsoft.com/office/drawing/2014/main" id="{76A38A1E-511B-69B3-A2B2-9A209F39B097}"/>
                  </a:ext>
                </a:extLst>
              </p:cNvPr>
              <p:cNvSpPr>
                <a:spLocks/>
              </p:cNvSpPr>
              <p:nvPr/>
            </p:nvSpPr>
            <p:spPr bwMode="auto">
              <a:xfrm>
                <a:off x="969963" y="2614613"/>
                <a:ext cx="127000" cy="63500"/>
              </a:xfrm>
              <a:custGeom>
                <a:avLst/>
                <a:gdLst>
                  <a:gd name="T0" fmla="*/ 34 w 34"/>
                  <a:gd name="T1" fmla="*/ 6 h 17"/>
                  <a:gd name="T2" fmla="*/ 28 w 34"/>
                  <a:gd name="T3" fmla="*/ 0 h 17"/>
                  <a:gd name="T4" fmla="*/ 5 w 34"/>
                  <a:gd name="T5" fmla="*/ 0 h 17"/>
                  <a:gd name="T6" fmla="*/ 0 w 34"/>
                  <a:gd name="T7" fmla="*/ 6 h 17"/>
                  <a:gd name="T8" fmla="*/ 0 w 34"/>
                  <a:gd name="T9" fmla="*/ 17 h 17"/>
                  <a:gd name="T10" fmla="*/ 34 w 34"/>
                  <a:gd name="T11" fmla="*/ 17 h 17"/>
                  <a:gd name="T12" fmla="*/ 34 w 34"/>
                  <a:gd name="T13" fmla="*/ 6 h 17"/>
                  <a:gd name="T14" fmla="*/ 34 w 34"/>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34" y="6"/>
                    </a:moveTo>
                    <a:cubicBezTo>
                      <a:pt x="34" y="3"/>
                      <a:pt x="31" y="0"/>
                      <a:pt x="28" y="0"/>
                    </a:cubicBezTo>
                    <a:cubicBezTo>
                      <a:pt x="5" y="0"/>
                      <a:pt x="5" y="0"/>
                      <a:pt x="5" y="0"/>
                    </a:cubicBezTo>
                    <a:cubicBezTo>
                      <a:pt x="2" y="0"/>
                      <a:pt x="0" y="3"/>
                      <a:pt x="0" y="6"/>
                    </a:cubicBezTo>
                    <a:cubicBezTo>
                      <a:pt x="0" y="17"/>
                      <a:pt x="0" y="17"/>
                      <a:pt x="0" y="17"/>
                    </a:cubicBezTo>
                    <a:cubicBezTo>
                      <a:pt x="34" y="17"/>
                      <a:pt x="34" y="17"/>
                      <a:pt x="34" y="17"/>
                    </a:cubicBezTo>
                    <a:cubicBezTo>
                      <a:pt x="34" y="6"/>
                      <a:pt x="34" y="6"/>
                      <a:pt x="34" y="6"/>
                    </a:cubicBezTo>
                    <a:cubicBezTo>
                      <a:pt x="34" y="6"/>
                      <a:pt x="34" y="6"/>
                      <a:pt x="34"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1" name="Freeform 93">
                <a:extLst>
                  <a:ext uri="{FF2B5EF4-FFF2-40B4-BE49-F238E27FC236}">
                    <a16:creationId xmlns:a16="http://schemas.microsoft.com/office/drawing/2014/main" id="{F138A123-614E-FE02-09C8-ECE6E1785737}"/>
                  </a:ext>
                </a:extLst>
              </p:cNvPr>
              <p:cNvSpPr>
                <a:spLocks/>
              </p:cNvSpPr>
              <p:nvPr/>
            </p:nvSpPr>
            <p:spPr bwMode="auto">
              <a:xfrm>
                <a:off x="969963" y="2724150"/>
                <a:ext cx="465138" cy="274637"/>
              </a:xfrm>
              <a:custGeom>
                <a:avLst/>
                <a:gdLst>
                  <a:gd name="T0" fmla="*/ 122 w 124"/>
                  <a:gd name="T1" fmla="*/ 6 h 73"/>
                  <a:gd name="T2" fmla="*/ 116 w 124"/>
                  <a:gd name="T3" fmla="*/ 6 h 73"/>
                  <a:gd name="T4" fmla="*/ 79 w 124"/>
                  <a:gd name="T5" fmla="*/ 25 h 73"/>
                  <a:gd name="T6" fmla="*/ 79 w 124"/>
                  <a:gd name="T7" fmla="*/ 11 h 73"/>
                  <a:gd name="T8" fmla="*/ 76 w 124"/>
                  <a:gd name="T9" fmla="*/ 6 h 73"/>
                  <a:gd name="T10" fmla="*/ 71 w 124"/>
                  <a:gd name="T11" fmla="*/ 6 h 73"/>
                  <a:gd name="T12" fmla="*/ 34 w 124"/>
                  <a:gd name="T13" fmla="*/ 25 h 73"/>
                  <a:gd name="T14" fmla="*/ 34 w 124"/>
                  <a:gd name="T15" fmla="*/ 0 h 73"/>
                  <a:gd name="T16" fmla="*/ 0 w 124"/>
                  <a:gd name="T17" fmla="*/ 0 h 73"/>
                  <a:gd name="T18" fmla="*/ 0 w 124"/>
                  <a:gd name="T19" fmla="*/ 68 h 73"/>
                  <a:gd name="T20" fmla="*/ 5 w 124"/>
                  <a:gd name="T21" fmla="*/ 73 h 73"/>
                  <a:gd name="T22" fmla="*/ 119 w 124"/>
                  <a:gd name="T23" fmla="*/ 73 h 73"/>
                  <a:gd name="T24" fmla="*/ 124 w 124"/>
                  <a:gd name="T25" fmla="*/ 68 h 73"/>
                  <a:gd name="T26" fmla="*/ 124 w 124"/>
                  <a:gd name="T27" fmla="*/ 11 h 73"/>
                  <a:gd name="T28" fmla="*/ 122 w 124"/>
                  <a:gd name="T29"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73">
                    <a:moveTo>
                      <a:pt x="122" y="6"/>
                    </a:moveTo>
                    <a:cubicBezTo>
                      <a:pt x="120" y="5"/>
                      <a:pt x="118" y="5"/>
                      <a:pt x="116" y="6"/>
                    </a:cubicBezTo>
                    <a:cubicBezTo>
                      <a:pt x="79" y="25"/>
                      <a:pt x="79" y="25"/>
                      <a:pt x="79" y="25"/>
                    </a:cubicBezTo>
                    <a:cubicBezTo>
                      <a:pt x="79" y="11"/>
                      <a:pt x="79" y="11"/>
                      <a:pt x="79" y="11"/>
                    </a:cubicBezTo>
                    <a:cubicBezTo>
                      <a:pt x="79" y="9"/>
                      <a:pt x="78" y="7"/>
                      <a:pt x="76" y="6"/>
                    </a:cubicBezTo>
                    <a:cubicBezTo>
                      <a:pt x="75" y="5"/>
                      <a:pt x="73" y="5"/>
                      <a:pt x="71" y="6"/>
                    </a:cubicBezTo>
                    <a:cubicBezTo>
                      <a:pt x="34" y="25"/>
                      <a:pt x="34" y="25"/>
                      <a:pt x="34" y="25"/>
                    </a:cubicBezTo>
                    <a:cubicBezTo>
                      <a:pt x="34" y="0"/>
                      <a:pt x="34" y="0"/>
                      <a:pt x="34" y="0"/>
                    </a:cubicBezTo>
                    <a:cubicBezTo>
                      <a:pt x="0" y="0"/>
                      <a:pt x="0" y="0"/>
                      <a:pt x="0" y="0"/>
                    </a:cubicBezTo>
                    <a:cubicBezTo>
                      <a:pt x="0" y="68"/>
                      <a:pt x="0" y="68"/>
                      <a:pt x="0" y="68"/>
                    </a:cubicBezTo>
                    <a:cubicBezTo>
                      <a:pt x="0" y="71"/>
                      <a:pt x="2" y="73"/>
                      <a:pt x="5" y="73"/>
                    </a:cubicBezTo>
                    <a:cubicBezTo>
                      <a:pt x="119" y="73"/>
                      <a:pt x="119" y="73"/>
                      <a:pt x="119" y="73"/>
                    </a:cubicBezTo>
                    <a:cubicBezTo>
                      <a:pt x="122" y="73"/>
                      <a:pt x="124" y="71"/>
                      <a:pt x="124" y="68"/>
                    </a:cubicBezTo>
                    <a:cubicBezTo>
                      <a:pt x="124" y="11"/>
                      <a:pt x="124" y="11"/>
                      <a:pt x="124" y="11"/>
                    </a:cubicBezTo>
                    <a:cubicBezTo>
                      <a:pt x="124" y="9"/>
                      <a:pt x="123" y="7"/>
                      <a:pt x="1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2" name="Freeform 94">
                <a:extLst>
                  <a:ext uri="{FF2B5EF4-FFF2-40B4-BE49-F238E27FC236}">
                    <a16:creationId xmlns:a16="http://schemas.microsoft.com/office/drawing/2014/main" id="{2FA834D8-3007-B99C-821C-796CDEDA0645}"/>
                  </a:ext>
                </a:extLst>
              </p:cNvPr>
              <p:cNvSpPr>
                <a:spLocks/>
              </p:cNvSpPr>
              <p:nvPr/>
            </p:nvSpPr>
            <p:spPr bwMode="auto">
              <a:xfrm>
                <a:off x="1096963"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8" y="17"/>
                      <a:pt x="5" y="17"/>
                    </a:cubicBezTo>
                    <a:cubicBezTo>
                      <a:pt x="2" y="17"/>
                      <a:pt x="0" y="14"/>
                      <a:pt x="0" y="11"/>
                    </a:cubicBezTo>
                    <a:cubicBezTo>
                      <a:pt x="0" y="5"/>
                      <a:pt x="0" y="5"/>
                      <a:pt x="0" y="5"/>
                    </a:cubicBezTo>
                    <a:cubicBezTo>
                      <a:pt x="0" y="2"/>
                      <a:pt x="2" y="0"/>
                      <a:pt x="5" y="0"/>
                    </a:cubicBezTo>
                    <a:cubicBezTo>
                      <a:pt x="8"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3" name="Freeform 95">
                <a:extLst>
                  <a:ext uri="{FF2B5EF4-FFF2-40B4-BE49-F238E27FC236}">
                    <a16:creationId xmlns:a16="http://schemas.microsoft.com/office/drawing/2014/main" id="{3EEDD3CB-8986-1085-483C-9F30ADC480AE}"/>
                  </a:ext>
                </a:extLst>
              </p:cNvPr>
              <p:cNvSpPr>
                <a:spLocks/>
              </p:cNvSpPr>
              <p:nvPr/>
            </p:nvSpPr>
            <p:spPr bwMode="auto">
              <a:xfrm>
                <a:off x="1160463"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8" y="17"/>
                      <a:pt x="5" y="17"/>
                    </a:cubicBezTo>
                    <a:cubicBezTo>
                      <a:pt x="2" y="17"/>
                      <a:pt x="0" y="14"/>
                      <a:pt x="0" y="11"/>
                    </a:cubicBezTo>
                    <a:cubicBezTo>
                      <a:pt x="0" y="5"/>
                      <a:pt x="0" y="5"/>
                      <a:pt x="0" y="5"/>
                    </a:cubicBezTo>
                    <a:cubicBezTo>
                      <a:pt x="0" y="2"/>
                      <a:pt x="2" y="0"/>
                      <a:pt x="5" y="0"/>
                    </a:cubicBezTo>
                    <a:cubicBezTo>
                      <a:pt x="8"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4" name="Freeform 96">
                <a:extLst>
                  <a:ext uri="{FF2B5EF4-FFF2-40B4-BE49-F238E27FC236}">
                    <a16:creationId xmlns:a16="http://schemas.microsoft.com/office/drawing/2014/main" id="{1D1FDA4E-50B6-61E5-E61F-34567D3A5B4D}"/>
                  </a:ext>
                </a:extLst>
              </p:cNvPr>
              <p:cNvSpPr>
                <a:spLocks/>
              </p:cNvSpPr>
              <p:nvPr/>
            </p:nvSpPr>
            <p:spPr bwMode="auto">
              <a:xfrm>
                <a:off x="1265238" y="2874962"/>
                <a:ext cx="41275" cy="63500"/>
              </a:xfrm>
              <a:custGeom>
                <a:avLst/>
                <a:gdLst>
                  <a:gd name="T0" fmla="*/ 11 w 11"/>
                  <a:gd name="T1" fmla="*/ 11 h 17"/>
                  <a:gd name="T2" fmla="*/ 6 w 11"/>
                  <a:gd name="T3" fmla="*/ 17 h 17"/>
                  <a:gd name="T4" fmla="*/ 0 w 11"/>
                  <a:gd name="T5" fmla="*/ 11 h 17"/>
                  <a:gd name="T6" fmla="*/ 0 w 11"/>
                  <a:gd name="T7" fmla="*/ 5 h 17"/>
                  <a:gd name="T8" fmla="*/ 6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9" y="17"/>
                      <a:pt x="6" y="17"/>
                    </a:cubicBezTo>
                    <a:cubicBezTo>
                      <a:pt x="2" y="17"/>
                      <a:pt x="0" y="14"/>
                      <a:pt x="0" y="11"/>
                    </a:cubicBezTo>
                    <a:cubicBezTo>
                      <a:pt x="0" y="5"/>
                      <a:pt x="0" y="5"/>
                      <a:pt x="0" y="5"/>
                    </a:cubicBezTo>
                    <a:cubicBezTo>
                      <a:pt x="0" y="2"/>
                      <a:pt x="2" y="0"/>
                      <a:pt x="6" y="0"/>
                    </a:cubicBezTo>
                    <a:cubicBezTo>
                      <a:pt x="9"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5" name="Freeform 97">
                <a:extLst>
                  <a:ext uri="{FF2B5EF4-FFF2-40B4-BE49-F238E27FC236}">
                    <a16:creationId xmlns:a16="http://schemas.microsoft.com/office/drawing/2014/main" id="{D4E2FC8D-DBE1-307E-E28B-8B367F36C51E}"/>
                  </a:ext>
                </a:extLst>
              </p:cNvPr>
              <p:cNvSpPr>
                <a:spLocks/>
              </p:cNvSpPr>
              <p:nvPr/>
            </p:nvSpPr>
            <p:spPr bwMode="auto">
              <a:xfrm>
                <a:off x="1330325"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9" y="17"/>
                      <a:pt x="5" y="17"/>
                    </a:cubicBezTo>
                    <a:cubicBezTo>
                      <a:pt x="2" y="17"/>
                      <a:pt x="0" y="14"/>
                      <a:pt x="0" y="11"/>
                    </a:cubicBezTo>
                    <a:cubicBezTo>
                      <a:pt x="0" y="5"/>
                      <a:pt x="0" y="5"/>
                      <a:pt x="0" y="5"/>
                    </a:cubicBezTo>
                    <a:cubicBezTo>
                      <a:pt x="0" y="2"/>
                      <a:pt x="2" y="0"/>
                      <a:pt x="5" y="0"/>
                    </a:cubicBezTo>
                    <a:cubicBezTo>
                      <a:pt x="9"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spTree>
    <p:extLst>
      <p:ext uri="{BB962C8B-B14F-4D97-AF65-F5344CB8AC3E}">
        <p14:creationId xmlns:p14="http://schemas.microsoft.com/office/powerpoint/2010/main" val="1800715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614822-6C7C-8334-4156-A5D9F59F6F42}"/>
            </a:ext>
          </a:extLst>
        </p:cNvPr>
        <p:cNvGrpSpPr/>
        <p:nvPr/>
      </p:nvGrpSpPr>
      <p:grpSpPr>
        <a:xfrm>
          <a:off x="0" y="0"/>
          <a:ext cx="0" cy="0"/>
          <a:chOff x="0" y="0"/>
          <a:chExt cx="0" cy="0"/>
        </a:xfrm>
      </p:grpSpPr>
      <p:sp>
        <p:nvSpPr>
          <p:cNvPr id="3" name="Rectangle: Top Corners Snipped 2">
            <a:extLst>
              <a:ext uri="{FF2B5EF4-FFF2-40B4-BE49-F238E27FC236}">
                <a16:creationId xmlns:a16="http://schemas.microsoft.com/office/drawing/2014/main" id="{E44891E2-8A40-4568-6F53-5781AD7D5ED5}"/>
              </a:ext>
            </a:extLst>
          </p:cNvPr>
          <p:cNvSpPr/>
          <p:nvPr/>
        </p:nvSpPr>
        <p:spPr>
          <a:xfrm>
            <a:off x="407987" y="1805654"/>
            <a:ext cx="3657600"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Business Challenges</a:t>
            </a:r>
          </a:p>
        </p:txBody>
      </p:sp>
      <p:sp>
        <p:nvSpPr>
          <p:cNvPr id="4" name="Rectangle: Top Corners Snipped 3">
            <a:extLst>
              <a:ext uri="{FF2B5EF4-FFF2-40B4-BE49-F238E27FC236}">
                <a16:creationId xmlns:a16="http://schemas.microsoft.com/office/drawing/2014/main" id="{27A48B6A-1005-898A-3D9E-2244B81D77A8}"/>
              </a:ext>
            </a:extLst>
          </p:cNvPr>
          <p:cNvSpPr/>
          <p:nvPr/>
        </p:nvSpPr>
        <p:spPr>
          <a:xfrm>
            <a:off x="4228759" y="1805654"/>
            <a:ext cx="3883572"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Capgemini Approach</a:t>
            </a:r>
          </a:p>
        </p:txBody>
      </p:sp>
      <p:sp>
        <p:nvSpPr>
          <p:cNvPr id="5" name="Rectangle: Top Corners Snipped 4">
            <a:extLst>
              <a:ext uri="{FF2B5EF4-FFF2-40B4-BE49-F238E27FC236}">
                <a16:creationId xmlns:a16="http://schemas.microsoft.com/office/drawing/2014/main" id="{DEB2EE05-0725-9B8A-2A3D-77430F6F5E21}"/>
              </a:ext>
            </a:extLst>
          </p:cNvPr>
          <p:cNvSpPr/>
          <p:nvPr/>
        </p:nvSpPr>
        <p:spPr>
          <a:xfrm>
            <a:off x="8278499" y="1807712"/>
            <a:ext cx="3657600"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Value Delivered</a:t>
            </a:r>
          </a:p>
        </p:txBody>
      </p:sp>
      <p:sp>
        <p:nvSpPr>
          <p:cNvPr id="6" name="Rectangle 5">
            <a:extLst>
              <a:ext uri="{FF2B5EF4-FFF2-40B4-BE49-F238E27FC236}">
                <a16:creationId xmlns:a16="http://schemas.microsoft.com/office/drawing/2014/main" id="{6D8C22AF-6AF8-B0C0-E670-DEB6F4C03C68}"/>
              </a:ext>
            </a:extLst>
          </p:cNvPr>
          <p:cNvSpPr>
            <a:spLocks/>
          </p:cNvSpPr>
          <p:nvPr/>
        </p:nvSpPr>
        <p:spPr>
          <a:xfrm>
            <a:off x="407987" y="2249235"/>
            <a:ext cx="3657599" cy="31967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lvl="0">
              <a:buClr>
                <a:srgbClr val="0070AD"/>
              </a:buClr>
              <a:defRPr/>
            </a:pPr>
            <a:r>
              <a:rPr lang="en-US" sz="1000">
                <a:solidFill>
                  <a:prstClr val="black"/>
                </a:solidFill>
                <a:ea typeface="Verdana" panose="020B0604030504040204" pitchFamily="34" charset="0"/>
              </a:rPr>
              <a:t>The Bank was replacing their existing Core Banking solution with Temenos Applications and were facing several challenges:</a:t>
            </a:r>
            <a:endParaRPr lang="en-IE" sz="1000">
              <a:solidFill>
                <a:prstClr val="black"/>
              </a:solidFill>
              <a:ea typeface="Verdana" panose="020B0604030504040204" pitchFamily="34" charset="0"/>
            </a:endParaRPr>
          </a:p>
          <a:p>
            <a:pPr marL="171450" lvl="0" indent="-171450">
              <a:buClr>
                <a:srgbClr val="0070AD"/>
              </a:buClr>
              <a:buFont typeface="Wingdings" panose="05000000000000000000" pitchFamily="2" charset="2"/>
              <a:buChar char="§"/>
              <a:defRPr/>
            </a:pPr>
            <a:r>
              <a:rPr lang="en-IE" sz="1000">
                <a:solidFill>
                  <a:prstClr val="black"/>
                </a:solidFill>
                <a:ea typeface="Verdana" panose="020B0604030504040204" pitchFamily="34" charset="0"/>
              </a:rPr>
              <a:t>Confidence on in progress design, approach, architecture, Build (Customisations) &amp; Hosting platform (Private Cloud vs SaaS). </a:t>
            </a:r>
          </a:p>
          <a:p>
            <a:pPr marL="171450" lvl="0" indent="-171450">
              <a:buClr>
                <a:srgbClr val="0070AD"/>
              </a:buClr>
              <a:buFont typeface="Wingdings" panose="05000000000000000000" pitchFamily="2" charset="2"/>
              <a:buChar char="§"/>
              <a:defRPr/>
            </a:pPr>
            <a:r>
              <a:rPr lang="en-IE" sz="1000">
                <a:solidFill>
                  <a:prstClr val="black"/>
                </a:solidFill>
                <a:ea typeface="Verdana" panose="020B0604030504040204" pitchFamily="34" charset="0"/>
              </a:rPr>
              <a:t>l</a:t>
            </a:r>
            <a:r>
              <a:rPr lang="en-GB" sz="1000">
                <a:solidFill>
                  <a:prstClr val="black"/>
                </a:solidFill>
                <a:ea typeface="Verdana" panose="020B0604030504040204" pitchFamily="34" charset="0"/>
              </a:rPr>
              <a:t>ack of confidence in the ability of the existing partner(s) to deliver</a:t>
            </a:r>
            <a:endParaRPr lang="en-IE" sz="1000">
              <a:solidFill>
                <a:prstClr val="black"/>
              </a:solidFill>
              <a:ea typeface="Verdana" panose="020B0604030504040204" pitchFamily="34" charset="0"/>
            </a:endParaRPr>
          </a:p>
          <a:p>
            <a:pPr marL="171450" lvl="0" indent="-171450">
              <a:buClr>
                <a:srgbClr val="0070AD"/>
              </a:buClr>
              <a:buFont typeface="Wingdings" panose="05000000000000000000" pitchFamily="2" charset="2"/>
              <a:buChar char="§"/>
              <a:defRPr/>
            </a:pPr>
            <a:r>
              <a:rPr lang="en-GB" sz="1000">
                <a:solidFill>
                  <a:prstClr val="black"/>
                </a:solidFill>
                <a:ea typeface="Verdana" panose="020B0604030504040204" pitchFamily="34" charset="0"/>
              </a:rPr>
              <a:t>concerns that the solution had multiple software components, and were complex instead of seamless platform with inter-working functions</a:t>
            </a:r>
          </a:p>
          <a:p>
            <a:pPr lvl="0">
              <a:buClr>
                <a:srgbClr val="0070AD"/>
              </a:buClr>
              <a:defRPr/>
            </a:pPr>
            <a:r>
              <a:rPr lang="en-GB" sz="1000">
                <a:solidFill>
                  <a:prstClr val="black"/>
                </a:solidFill>
                <a:ea typeface="Verdana" panose="020B0604030504040204" pitchFamily="34" charset="0"/>
              </a:rPr>
              <a:t>They were looking for a Partner to study the current SaaS Model, </a:t>
            </a:r>
            <a:r>
              <a:rPr lang="en-GB" sz="1000">
                <a:solidFill>
                  <a:srgbClr val="000000"/>
                </a:solidFill>
                <a:ea typeface="Verdana" panose="020B0604030504040204" pitchFamily="34" charset="0"/>
              </a:rPr>
              <a:t>Architecture and Design, and the level of customisation </a:t>
            </a:r>
            <a:r>
              <a:rPr lang="en-IE" sz="1000">
                <a:solidFill>
                  <a:prstClr val="black"/>
                </a:solidFill>
                <a:ea typeface="Verdana" panose="020B0604030504040204" pitchFamily="34" charset="0"/>
              </a:rPr>
              <a:t>to provide insights on:</a:t>
            </a:r>
          </a:p>
          <a:p>
            <a:pPr marL="628650" lvl="1" indent="-171450">
              <a:buClr>
                <a:srgbClr val="0070AD"/>
              </a:buClr>
              <a:buFont typeface="Wingdings" panose="05000000000000000000" pitchFamily="2" charset="2"/>
              <a:buChar char="§"/>
              <a:defRPr/>
            </a:pPr>
            <a:r>
              <a:rPr lang="en-IE" sz="1000">
                <a:solidFill>
                  <a:prstClr val="black"/>
                </a:solidFill>
                <a:ea typeface="Verdana" panose="020B0604030504040204" pitchFamily="34" charset="0"/>
              </a:rPr>
              <a:t>Gap’s in Design Artefacts</a:t>
            </a:r>
          </a:p>
          <a:p>
            <a:pPr marL="628650" lvl="1" indent="-171450">
              <a:buClr>
                <a:srgbClr val="0070AD"/>
              </a:buClr>
              <a:buFont typeface="Wingdings" panose="05000000000000000000" pitchFamily="2" charset="2"/>
              <a:buChar char="§"/>
              <a:defRPr/>
            </a:pPr>
            <a:r>
              <a:rPr lang="en-IE" sz="1000">
                <a:solidFill>
                  <a:prstClr val="black"/>
                </a:solidFill>
                <a:ea typeface="Verdana" panose="020B0604030504040204" pitchFamily="34" charset="0"/>
              </a:rPr>
              <a:t>Gap’s in Solution and Architecture </a:t>
            </a:r>
          </a:p>
          <a:p>
            <a:pPr marL="628650" lvl="1" indent="-171450">
              <a:buClr>
                <a:srgbClr val="0070AD"/>
              </a:buClr>
              <a:buFont typeface="Wingdings" panose="05000000000000000000" pitchFamily="2" charset="2"/>
              <a:buChar char="§"/>
              <a:defRPr/>
            </a:pPr>
            <a:r>
              <a:rPr lang="en-IE" sz="1000">
                <a:solidFill>
                  <a:prstClr val="black"/>
                </a:solidFill>
                <a:ea typeface="Verdana" panose="020B0604030504040204" pitchFamily="34" charset="0"/>
              </a:rPr>
              <a:t>Feasible Hosting solution</a:t>
            </a:r>
          </a:p>
          <a:p>
            <a:pPr marL="628650" lvl="1" indent="-171450">
              <a:buClr>
                <a:srgbClr val="0070AD"/>
              </a:buClr>
              <a:buFont typeface="Wingdings" panose="05000000000000000000" pitchFamily="2" charset="2"/>
              <a:buChar char="§"/>
              <a:defRPr/>
            </a:pPr>
            <a:r>
              <a:rPr lang="en-IE" sz="1000">
                <a:solidFill>
                  <a:prstClr val="black"/>
                </a:solidFill>
                <a:ea typeface="Verdana" panose="020B0604030504040204" pitchFamily="34" charset="0"/>
              </a:rPr>
              <a:t>Transparent Cost Model to Implement and Run</a:t>
            </a:r>
          </a:p>
          <a:p>
            <a:pPr marL="628650" lvl="1" indent="-171450">
              <a:buClr>
                <a:srgbClr val="0070AD"/>
              </a:buClr>
              <a:buFont typeface="Wingdings" panose="05000000000000000000" pitchFamily="2" charset="2"/>
              <a:buChar char="§"/>
              <a:defRPr/>
            </a:pPr>
            <a:r>
              <a:rPr lang="en-IE" sz="1000">
                <a:solidFill>
                  <a:prstClr val="black"/>
                </a:solidFill>
                <a:ea typeface="Verdana" panose="020B0604030504040204" pitchFamily="34" charset="0"/>
              </a:rPr>
              <a:t>Implementation plan and approach</a:t>
            </a:r>
            <a:r>
              <a:rPr lang="en-IE" sz="1000">
                <a:solidFill>
                  <a:prstClr val="black"/>
                </a:solidFill>
              </a:rPr>
              <a:t>.</a:t>
            </a:r>
          </a:p>
        </p:txBody>
      </p:sp>
      <p:sp>
        <p:nvSpPr>
          <p:cNvPr id="7" name="Rectangle 6">
            <a:extLst>
              <a:ext uri="{FF2B5EF4-FFF2-40B4-BE49-F238E27FC236}">
                <a16:creationId xmlns:a16="http://schemas.microsoft.com/office/drawing/2014/main" id="{FAB8FC90-0054-B0BE-8264-E71D0011BCF8}"/>
              </a:ext>
            </a:extLst>
          </p:cNvPr>
          <p:cNvSpPr>
            <a:spLocks/>
          </p:cNvSpPr>
          <p:nvPr/>
        </p:nvSpPr>
        <p:spPr>
          <a:xfrm>
            <a:off x="4216893" y="2249235"/>
            <a:ext cx="3909523" cy="31967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lvl="0">
              <a:buClr>
                <a:srgbClr val="0070AD"/>
              </a:buClr>
              <a:defRPr/>
            </a:pPr>
            <a:r>
              <a:rPr lang="en-IN" sz="1000">
                <a:solidFill>
                  <a:prstClr val="black"/>
                </a:solidFill>
              </a:rPr>
              <a:t>Capgemini performed assessment that enabled client to chose the TPH solution.</a:t>
            </a:r>
          </a:p>
          <a:p>
            <a:pPr lvl="0">
              <a:buClr>
                <a:srgbClr val="0070AD"/>
              </a:buClr>
              <a:defRPr/>
            </a:pPr>
            <a:endParaRPr lang="en-IE" sz="1000">
              <a:solidFill>
                <a:prstClr val="black"/>
              </a:solidFill>
            </a:endParaRPr>
          </a:p>
          <a:p>
            <a:pPr lvl="0">
              <a:buClr>
                <a:srgbClr val="0070AD"/>
              </a:buClr>
              <a:defRPr/>
            </a:pPr>
            <a:r>
              <a:rPr lang="en-IE" sz="1000">
                <a:solidFill>
                  <a:prstClr val="black"/>
                </a:solidFill>
              </a:rPr>
              <a:t>Capgemini recommended bank to run a Foundational phase to focus on:</a:t>
            </a:r>
          </a:p>
          <a:p>
            <a:pPr marL="171450" lvl="0" indent="-171450">
              <a:buClr>
                <a:srgbClr val="0070AD"/>
              </a:buClr>
              <a:buFont typeface="Wingdings" panose="05000000000000000000" pitchFamily="2" charset="2"/>
              <a:buChar char="§"/>
              <a:defRPr/>
            </a:pPr>
            <a:r>
              <a:rPr lang="en-IE" sz="1000">
                <a:solidFill>
                  <a:prstClr val="black"/>
                </a:solidFill>
              </a:rPr>
              <a:t>Revalidation of the requirements, design and architecture documents and identify gaps which are to be plugged in for SaaS solution</a:t>
            </a:r>
          </a:p>
          <a:p>
            <a:pPr marL="171450" lvl="0" indent="-171450">
              <a:buClr>
                <a:srgbClr val="0070AD"/>
              </a:buClr>
              <a:buFont typeface="Wingdings" panose="05000000000000000000" pitchFamily="2" charset="2"/>
              <a:buChar char="§"/>
              <a:defRPr/>
            </a:pPr>
            <a:r>
              <a:rPr lang="en-IE" sz="1000">
                <a:solidFill>
                  <a:prstClr val="black"/>
                </a:solidFill>
              </a:rPr>
              <a:t>To Evaluate and recommend changes in enterprise design for a solution anchored on Temenos suite</a:t>
            </a:r>
          </a:p>
          <a:p>
            <a:pPr marL="171450" lvl="0" indent="-171450">
              <a:buClr>
                <a:srgbClr val="0070AD"/>
              </a:buClr>
              <a:buFont typeface="Wingdings" panose="05000000000000000000" pitchFamily="2" charset="2"/>
              <a:buChar char="§"/>
              <a:defRPr/>
            </a:pPr>
            <a:r>
              <a:rPr lang="en-GB" sz="1000">
                <a:solidFill>
                  <a:prstClr val="black"/>
                </a:solidFill>
              </a:rPr>
              <a:t>Understanding key risks, dependencies, issues and challenges for pivoting away from the current hosting solution</a:t>
            </a:r>
            <a:endParaRPr lang="en-IE" sz="1000">
              <a:solidFill>
                <a:prstClr val="black"/>
              </a:solidFill>
            </a:endParaRPr>
          </a:p>
          <a:p>
            <a:pPr marL="171450" lvl="0" indent="-171450">
              <a:buClr>
                <a:srgbClr val="0070AD"/>
              </a:buClr>
              <a:buFont typeface="Wingdings" panose="05000000000000000000" pitchFamily="2" charset="2"/>
              <a:buChar char="§"/>
              <a:defRPr/>
            </a:pPr>
            <a:r>
              <a:rPr lang="en-IE" sz="1000">
                <a:solidFill>
                  <a:prstClr val="black"/>
                </a:solidFill>
              </a:rPr>
              <a:t>Recommendation on design and architecture, migration , reporting, financial crime mitigation, integration, data management , infrastructure and security designs was delivered </a:t>
            </a:r>
          </a:p>
          <a:p>
            <a:pPr marL="171450" lvl="0" indent="-171450">
              <a:buClr>
                <a:srgbClr val="0070AD"/>
              </a:buClr>
              <a:buFont typeface="Wingdings" panose="05000000000000000000" pitchFamily="2" charset="2"/>
              <a:buChar char="§"/>
              <a:defRPr/>
            </a:pPr>
            <a:r>
              <a:rPr lang="en-IE" sz="1000">
                <a:solidFill>
                  <a:prstClr val="black"/>
                </a:solidFill>
              </a:rPr>
              <a:t>Reviewing the complete design for identified L3s on Temenos suite.</a:t>
            </a:r>
          </a:p>
          <a:p>
            <a:pPr marL="171450" lvl="0" indent="-171450">
              <a:buClr>
                <a:srgbClr val="0070AD"/>
              </a:buClr>
              <a:buFont typeface="Wingdings" panose="05000000000000000000" pitchFamily="2" charset="2"/>
              <a:buChar char="§"/>
              <a:defRPr/>
            </a:pPr>
            <a:r>
              <a:rPr lang="en-IE" sz="1000">
                <a:solidFill>
                  <a:prstClr val="black"/>
                </a:solidFill>
              </a:rPr>
              <a:t>Implementation plan for moving all code from SaaS to private cloud. Implementation in progress</a:t>
            </a:r>
          </a:p>
        </p:txBody>
      </p:sp>
      <p:sp>
        <p:nvSpPr>
          <p:cNvPr id="8" name="Rectangle 7">
            <a:extLst>
              <a:ext uri="{FF2B5EF4-FFF2-40B4-BE49-F238E27FC236}">
                <a16:creationId xmlns:a16="http://schemas.microsoft.com/office/drawing/2014/main" id="{44BEC04E-1FC8-0D73-E144-91AE7492C848}"/>
              </a:ext>
            </a:extLst>
          </p:cNvPr>
          <p:cNvSpPr>
            <a:spLocks/>
          </p:cNvSpPr>
          <p:nvPr/>
        </p:nvSpPr>
        <p:spPr>
          <a:xfrm>
            <a:off x="8278500" y="2251293"/>
            <a:ext cx="3657599" cy="3194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lvl="0">
              <a:buClr>
                <a:srgbClr val="0070AD"/>
              </a:buClr>
              <a:defRPr/>
            </a:pPr>
            <a:r>
              <a:rPr lang="en-US" sz="1000" kern="0">
                <a:solidFill>
                  <a:schemeClr val="tx1"/>
                </a:solidFill>
              </a:rPr>
              <a:t>Capgemini had obtained clear understanding of Bank’s applications and interfaces, is able to visualize and document comprehensive high level solution recommendations for the target platform.</a:t>
            </a:r>
          </a:p>
          <a:p>
            <a:pPr lvl="0">
              <a:buClr>
                <a:srgbClr val="0070AD"/>
              </a:buClr>
              <a:defRPr/>
            </a:pPr>
            <a:r>
              <a:rPr lang="en-US" sz="1000" kern="0">
                <a:solidFill>
                  <a:schemeClr val="tx1"/>
                </a:solidFill>
              </a:rPr>
              <a:t>The Discovery phase ensures delivery of :</a:t>
            </a:r>
          </a:p>
          <a:p>
            <a:pPr marL="685800" lvl="1" indent="-228600">
              <a:buClr>
                <a:srgbClr val="0070AD"/>
              </a:buClr>
              <a:buFont typeface="Wingdings" panose="05000000000000000000" pitchFamily="2" charset="2"/>
              <a:buChar char="§"/>
              <a:defRPr/>
            </a:pPr>
            <a:r>
              <a:rPr lang="en-US" sz="1000" kern="0">
                <a:solidFill>
                  <a:schemeClr val="tx1"/>
                </a:solidFill>
              </a:rPr>
              <a:t>Functional Solution Blueprint </a:t>
            </a:r>
          </a:p>
          <a:p>
            <a:pPr marL="685800" lvl="1" indent="-228600">
              <a:buClr>
                <a:srgbClr val="0070AD"/>
              </a:buClr>
              <a:buFont typeface="Wingdings" panose="05000000000000000000" pitchFamily="2" charset="2"/>
              <a:buChar char="§"/>
              <a:defRPr/>
            </a:pPr>
            <a:r>
              <a:rPr lang="en-US" sz="1000" kern="0">
                <a:solidFill>
                  <a:schemeClr val="tx1"/>
                </a:solidFill>
              </a:rPr>
              <a:t>Technical Architecture</a:t>
            </a:r>
          </a:p>
          <a:p>
            <a:pPr marL="685800" lvl="1" indent="-228600">
              <a:buClr>
                <a:srgbClr val="0070AD"/>
              </a:buClr>
              <a:buFont typeface="Wingdings" panose="05000000000000000000" pitchFamily="2" charset="2"/>
              <a:buChar char="§"/>
              <a:defRPr/>
            </a:pPr>
            <a:r>
              <a:rPr lang="en-US" sz="1000" kern="0">
                <a:solidFill>
                  <a:schemeClr val="tx1"/>
                </a:solidFill>
              </a:rPr>
              <a:t>Integration Approach</a:t>
            </a:r>
          </a:p>
          <a:p>
            <a:pPr marL="685800" lvl="1" indent="-228600">
              <a:buClr>
                <a:srgbClr val="0070AD"/>
              </a:buClr>
              <a:buFont typeface="Wingdings" panose="05000000000000000000" pitchFamily="2" charset="2"/>
              <a:buChar char="§"/>
              <a:defRPr/>
            </a:pPr>
            <a:r>
              <a:rPr lang="en-US" sz="1000" kern="0">
                <a:solidFill>
                  <a:schemeClr val="tx1"/>
                </a:solidFill>
              </a:rPr>
              <a:t>Data Migration &amp; Test Approach</a:t>
            </a:r>
          </a:p>
          <a:p>
            <a:pPr>
              <a:buClr>
                <a:srgbClr val="0070AD"/>
              </a:buClr>
              <a:defRPr/>
            </a:pPr>
            <a:r>
              <a:rPr lang="en-US" sz="1000" kern="0">
                <a:solidFill>
                  <a:schemeClr val="tx1"/>
                </a:solidFill>
              </a:rPr>
              <a:t>The exit criteria for the Discovery phase is targeted to accomplish a clear Program Governance charter, Estimation and Implementation Program Plan that will establish a solid foundation for the Implementation phase of the six- country rollout</a:t>
            </a:r>
          </a:p>
        </p:txBody>
      </p:sp>
      <p:sp>
        <p:nvSpPr>
          <p:cNvPr id="9" name="Rectangle: Rounded Corners 19">
            <a:extLst>
              <a:ext uri="{FF2B5EF4-FFF2-40B4-BE49-F238E27FC236}">
                <a16:creationId xmlns:a16="http://schemas.microsoft.com/office/drawing/2014/main" id="{A43099D7-4F0D-7E69-A66B-044352595249}"/>
              </a:ext>
            </a:extLst>
          </p:cNvPr>
          <p:cNvSpPr>
            <a:spLocks/>
          </p:cNvSpPr>
          <p:nvPr/>
        </p:nvSpPr>
        <p:spPr bwMode="gray">
          <a:xfrm>
            <a:off x="404812" y="1195058"/>
            <a:ext cx="11531287" cy="508234"/>
          </a:xfrm>
          <a:prstGeom prst="roundRect">
            <a:avLst>
              <a:gd name="adj" fmla="val 0"/>
            </a:avLst>
          </a:prstGeom>
          <a:solidFill>
            <a:srgbClr val="ECECEC"/>
          </a:solidFill>
          <a:ln>
            <a:noFill/>
          </a:ln>
          <a:effectLst/>
        </p:spPr>
        <p:style>
          <a:lnRef idx="2">
            <a:schemeClr val="accent4"/>
          </a:lnRef>
          <a:fillRef idx="1">
            <a:schemeClr val="lt1"/>
          </a:fillRef>
          <a:effectRef idx="0">
            <a:schemeClr val="accent4"/>
          </a:effectRef>
          <a:fontRef idx="minor">
            <a:schemeClr val="dk1"/>
          </a:fontRef>
        </p:style>
        <p:txBody>
          <a:bodyPr wrap="square" lIns="792000" tIns="45720" rIns="0" bIns="45720" anchor="ctr" anchorCtr="0">
            <a:noAutofit/>
          </a:bodyPr>
          <a:lstStyle/>
          <a:p>
            <a:pPr marL="0" marR="0" lvl="0" indent="0" algn="l" defTabSz="914400" rtl="0" eaLnBrk="1" fontAlgn="auto" latinLnBrk="0" hangingPunct="1">
              <a:lnSpc>
                <a:spcPct val="100000"/>
              </a:lnSpc>
              <a:spcBef>
                <a:spcPts val="400"/>
              </a:spcBef>
              <a:spcAft>
                <a:spcPts val="400"/>
              </a:spcAft>
              <a:buClr>
                <a:srgbClr val="0070AD"/>
              </a:buClr>
              <a:buSzTx/>
              <a:buFontTx/>
              <a:buNone/>
              <a:tabLst/>
              <a:defRPr/>
            </a:pPr>
            <a:r>
              <a:rPr kumimoji="0" lang="en-US" altLang="fr-FR" sz="1200" b="1" i="0" u="none" strike="noStrike" kern="1200" cap="none" spc="0" normalizeH="0" baseline="0" noProof="0">
                <a:ln>
                  <a:noFill/>
                </a:ln>
                <a:solidFill>
                  <a:prstClr val="black"/>
                </a:solidFill>
                <a:effectLst/>
                <a:uLnTx/>
                <a:uFillTx/>
                <a:ea typeface="+mn-ea"/>
                <a:cs typeface="+mn-cs"/>
              </a:rPr>
              <a:t>Client </a:t>
            </a:r>
            <a:br>
              <a:rPr kumimoji="0" lang="en-US" altLang="fr-FR" sz="1200" b="1" i="0" u="none" strike="noStrike" kern="1200" cap="none" spc="0" normalizeH="0" baseline="0" noProof="0">
                <a:ln>
                  <a:noFill/>
                </a:ln>
                <a:solidFill>
                  <a:prstClr val="black"/>
                </a:solidFill>
                <a:effectLst/>
                <a:uLnTx/>
                <a:uFillTx/>
                <a:ea typeface="+mn-ea"/>
                <a:cs typeface="+mn-cs"/>
              </a:rPr>
            </a:br>
            <a:r>
              <a:rPr kumimoji="0" lang="en-US" altLang="fr-FR" sz="1200" b="1" i="0" u="none" strike="noStrike" kern="1200" cap="none" spc="0" normalizeH="0" baseline="0" noProof="0">
                <a:ln>
                  <a:noFill/>
                </a:ln>
                <a:solidFill>
                  <a:prstClr val="black"/>
                </a:solidFill>
                <a:effectLst/>
                <a:uLnTx/>
                <a:uFillTx/>
                <a:ea typeface="+mn-ea"/>
                <a:cs typeface="+mn-cs"/>
              </a:rPr>
              <a:t>Overview</a:t>
            </a:r>
          </a:p>
        </p:txBody>
      </p:sp>
      <p:sp>
        <p:nvSpPr>
          <p:cNvPr id="10" name="Oval 9">
            <a:extLst>
              <a:ext uri="{FF2B5EF4-FFF2-40B4-BE49-F238E27FC236}">
                <a16:creationId xmlns:a16="http://schemas.microsoft.com/office/drawing/2014/main" id="{111E9680-2FB3-44EC-9BAA-084F25A04D26}"/>
              </a:ext>
            </a:extLst>
          </p:cNvPr>
          <p:cNvSpPr/>
          <p:nvPr/>
        </p:nvSpPr>
        <p:spPr>
          <a:xfrm>
            <a:off x="505353" y="1185586"/>
            <a:ext cx="515628" cy="5048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sp>
        <p:nvSpPr>
          <p:cNvPr id="11" name="Rectangle: Rounded Corners 19">
            <a:extLst>
              <a:ext uri="{FF2B5EF4-FFF2-40B4-BE49-F238E27FC236}">
                <a16:creationId xmlns:a16="http://schemas.microsoft.com/office/drawing/2014/main" id="{55715227-C33D-78DB-5431-218BF0FDCDF8}"/>
              </a:ext>
            </a:extLst>
          </p:cNvPr>
          <p:cNvSpPr>
            <a:spLocks/>
          </p:cNvSpPr>
          <p:nvPr/>
        </p:nvSpPr>
        <p:spPr bwMode="gray">
          <a:xfrm>
            <a:off x="2018583" y="1114657"/>
            <a:ext cx="9917513" cy="647883"/>
          </a:xfrm>
          <a:prstGeom prst="roundRect">
            <a:avLst>
              <a:gd name="adj" fmla="val 0"/>
            </a:avLst>
          </a:prstGeom>
          <a:noFill/>
          <a:ln>
            <a:noFill/>
          </a:ln>
          <a:effectLst/>
        </p:spPr>
        <p:style>
          <a:lnRef idx="2">
            <a:schemeClr val="accent4"/>
          </a:lnRef>
          <a:fillRef idx="1">
            <a:schemeClr val="lt1"/>
          </a:fillRef>
          <a:effectRef idx="0">
            <a:schemeClr val="accent4"/>
          </a:effectRef>
          <a:fontRef idx="minor">
            <a:schemeClr val="dk1"/>
          </a:fontRef>
        </p:style>
        <p:txBody>
          <a:bodyPr wrap="square" lIns="91440" tIns="91440" rIns="0" bIns="91440" anchor="ctr">
            <a:noAutofit/>
          </a:bodyPr>
          <a:lstStyle/>
          <a:p>
            <a:pPr marL="0" marR="0" lvl="0" indent="0" algn="l" defTabSz="914400" rtl="0" eaLnBrk="1" fontAlgn="auto" latinLnBrk="0" hangingPunct="1">
              <a:lnSpc>
                <a:spcPct val="100000"/>
              </a:lnSpc>
              <a:spcBef>
                <a:spcPts val="100"/>
              </a:spcBef>
              <a:spcAft>
                <a:spcPts val="600"/>
              </a:spcAft>
              <a:buClr>
                <a:srgbClr val="0070AD"/>
              </a:buClr>
              <a:buSzTx/>
              <a:buFontTx/>
              <a:buNone/>
              <a:tabLst/>
              <a:defRPr/>
            </a:pPr>
            <a:r>
              <a:rPr lang="en-IN" sz="1200" b="1" kern="0">
                <a:solidFill>
                  <a:prstClr val="black"/>
                </a:solidFill>
                <a:ea typeface="Verdana" panose="020B0604030504040204" pitchFamily="34" charset="0"/>
              </a:rPr>
              <a:t>The Client</a:t>
            </a:r>
            <a:r>
              <a:rPr kumimoji="0" lang="en-IN" sz="1200" b="1" i="0" u="none" strike="noStrike" kern="0" cap="none" spc="0" normalizeH="0" baseline="0" noProof="0">
                <a:ln>
                  <a:noFill/>
                </a:ln>
                <a:solidFill>
                  <a:prstClr val="black"/>
                </a:solidFill>
                <a:effectLst/>
                <a:uLnTx/>
                <a:uFillTx/>
                <a:ea typeface="Verdana" panose="020B0604030504040204" pitchFamily="34" charset="0"/>
                <a:cs typeface="+mn-cs"/>
              </a:rPr>
              <a:t> is a large corporate bank in UK/Europe.</a:t>
            </a:r>
          </a:p>
        </p:txBody>
      </p:sp>
      <p:grpSp>
        <p:nvGrpSpPr>
          <p:cNvPr id="12" name="Group 4">
            <a:extLst>
              <a:ext uri="{FF2B5EF4-FFF2-40B4-BE49-F238E27FC236}">
                <a16:creationId xmlns:a16="http://schemas.microsoft.com/office/drawing/2014/main" id="{7383A6A6-CC04-C9EB-93EC-08C272ECE807}"/>
              </a:ext>
            </a:extLst>
          </p:cNvPr>
          <p:cNvGrpSpPr/>
          <p:nvPr/>
        </p:nvGrpSpPr>
        <p:grpSpPr>
          <a:xfrm>
            <a:off x="583406" y="1242143"/>
            <a:ext cx="384093" cy="307713"/>
            <a:chOff x="406149" y="1882413"/>
            <a:chExt cx="585104" cy="468753"/>
          </a:xfrm>
          <a:solidFill>
            <a:schemeClr val="bg1"/>
          </a:solidFill>
        </p:grpSpPr>
        <p:sp>
          <p:nvSpPr>
            <p:cNvPr id="13" name="Freeform 5">
              <a:extLst>
                <a:ext uri="{FF2B5EF4-FFF2-40B4-BE49-F238E27FC236}">
                  <a16:creationId xmlns:a16="http://schemas.microsoft.com/office/drawing/2014/main" id="{E538C2C5-EC5A-C0D5-B3BA-180EDD9AA950}"/>
                </a:ext>
              </a:extLst>
            </p:cNvPr>
            <p:cNvSpPr>
              <a:spLocks/>
            </p:cNvSpPr>
            <p:nvPr/>
          </p:nvSpPr>
          <p:spPr bwMode="auto">
            <a:xfrm>
              <a:off x="406149" y="1978522"/>
              <a:ext cx="381076" cy="372644"/>
            </a:xfrm>
            <a:custGeom>
              <a:avLst/>
              <a:gdLst>
                <a:gd name="T0" fmla="*/ 943 w 1036"/>
                <a:gd name="T1" fmla="*/ 528 h 1015"/>
                <a:gd name="T2" fmla="*/ 943 w 1036"/>
                <a:gd name="T3" fmla="*/ 922 h 1015"/>
                <a:gd name="T4" fmla="*/ 585 w 1036"/>
                <a:gd name="T5" fmla="*/ 922 h 1015"/>
                <a:gd name="T6" fmla="*/ 585 w 1036"/>
                <a:gd name="T7" fmla="*/ 683 h 1015"/>
                <a:gd name="T8" fmla="*/ 446 w 1036"/>
                <a:gd name="T9" fmla="*/ 683 h 1015"/>
                <a:gd name="T10" fmla="*/ 446 w 1036"/>
                <a:gd name="T11" fmla="*/ 922 h 1015"/>
                <a:gd name="T12" fmla="*/ 94 w 1036"/>
                <a:gd name="T13" fmla="*/ 922 h 1015"/>
                <a:gd name="T14" fmla="*/ 94 w 1036"/>
                <a:gd name="T15" fmla="*/ 115 h 1015"/>
                <a:gd name="T16" fmla="*/ 115 w 1036"/>
                <a:gd name="T17" fmla="*/ 94 h 1015"/>
                <a:gd name="T18" fmla="*/ 514 w 1036"/>
                <a:gd name="T19" fmla="*/ 94 h 1015"/>
                <a:gd name="T20" fmla="*/ 525 w 1036"/>
                <a:gd name="T21" fmla="*/ 0 h 1015"/>
                <a:gd name="T22" fmla="*/ 115 w 1036"/>
                <a:gd name="T23" fmla="*/ 0 h 1015"/>
                <a:gd name="T24" fmla="*/ 0 w 1036"/>
                <a:gd name="T25" fmla="*/ 115 h 1015"/>
                <a:gd name="T26" fmla="*/ 0 w 1036"/>
                <a:gd name="T27" fmla="*/ 1015 h 1015"/>
                <a:gd name="T28" fmla="*/ 1036 w 1036"/>
                <a:gd name="T29" fmla="*/ 1015 h 1015"/>
                <a:gd name="T30" fmla="*/ 1036 w 1036"/>
                <a:gd name="T31" fmla="*/ 519 h 1015"/>
                <a:gd name="T32" fmla="*/ 948 w 1036"/>
                <a:gd name="T33" fmla="*/ 528 h 1015"/>
                <a:gd name="T34" fmla="*/ 943 w 1036"/>
                <a:gd name="T35" fmla="*/ 528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6" h="1015">
                  <a:moveTo>
                    <a:pt x="943" y="528"/>
                  </a:moveTo>
                  <a:cubicBezTo>
                    <a:pt x="943" y="922"/>
                    <a:pt x="943" y="922"/>
                    <a:pt x="943" y="922"/>
                  </a:cubicBezTo>
                  <a:cubicBezTo>
                    <a:pt x="585" y="922"/>
                    <a:pt x="585" y="922"/>
                    <a:pt x="585" y="922"/>
                  </a:cubicBezTo>
                  <a:cubicBezTo>
                    <a:pt x="585" y="683"/>
                    <a:pt x="585" y="683"/>
                    <a:pt x="585" y="683"/>
                  </a:cubicBezTo>
                  <a:cubicBezTo>
                    <a:pt x="446" y="683"/>
                    <a:pt x="446" y="683"/>
                    <a:pt x="446" y="683"/>
                  </a:cubicBezTo>
                  <a:cubicBezTo>
                    <a:pt x="446" y="922"/>
                    <a:pt x="446" y="922"/>
                    <a:pt x="446" y="922"/>
                  </a:cubicBezTo>
                  <a:cubicBezTo>
                    <a:pt x="94" y="922"/>
                    <a:pt x="94" y="922"/>
                    <a:pt x="94" y="922"/>
                  </a:cubicBezTo>
                  <a:cubicBezTo>
                    <a:pt x="94" y="115"/>
                    <a:pt x="94" y="115"/>
                    <a:pt x="94" y="115"/>
                  </a:cubicBezTo>
                  <a:cubicBezTo>
                    <a:pt x="94" y="104"/>
                    <a:pt x="104" y="94"/>
                    <a:pt x="115" y="94"/>
                  </a:cubicBezTo>
                  <a:cubicBezTo>
                    <a:pt x="514" y="94"/>
                    <a:pt x="514" y="94"/>
                    <a:pt x="514" y="94"/>
                  </a:cubicBezTo>
                  <a:cubicBezTo>
                    <a:pt x="515" y="62"/>
                    <a:pt x="518" y="30"/>
                    <a:pt x="525" y="0"/>
                  </a:cubicBezTo>
                  <a:cubicBezTo>
                    <a:pt x="115" y="0"/>
                    <a:pt x="115" y="0"/>
                    <a:pt x="115" y="0"/>
                  </a:cubicBezTo>
                  <a:cubicBezTo>
                    <a:pt x="52" y="1"/>
                    <a:pt x="1" y="52"/>
                    <a:pt x="0" y="115"/>
                  </a:cubicBezTo>
                  <a:cubicBezTo>
                    <a:pt x="0" y="1015"/>
                    <a:pt x="0" y="1015"/>
                    <a:pt x="0" y="1015"/>
                  </a:cubicBezTo>
                  <a:cubicBezTo>
                    <a:pt x="1036" y="1015"/>
                    <a:pt x="1036" y="1015"/>
                    <a:pt x="1036" y="1015"/>
                  </a:cubicBezTo>
                  <a:cubicBezTo>
                    <a:pt x="1036" y="519"/>
                    <a:pt x="1036" y="519"/>
                    <a:pt x="1036" y="519"/>
                  </a:cubicBezTo>
                  <a:cubicBezTo>
                    <a:pt x="1008" y="525"/>
                    <a:pt x="978" y="528"/>
                    <a:pt x="948" y="528"/>
                  </a:cubicBezTo>
                  <a:cubicBezTo>
                    <a:pt x="946" y="528"/>
                    <a:pt x="944" y="528"/>
                    <a:pt x="943" y="52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4" name="Freeform 6">
              <a:extLst>
                <a:ext uri="{FF2B5EF4-FFF2-40B4-BE49-F238E27FC236}">
                  <a16:creationId xmlns:a16="http://schemas.microsoft.com/office/drawing/2014/main" id="{17BD6E7D-2695-84B1-59C6-552C102D1B06}"/>
                </a:ext>
              </a:extLst>
            </p:cNvPr>
            <p:cNvSpPr>
              <a:spLocks/>
            </p:cNvSpPr>
            <p:nvPr/>
          </p:nvSpPr>
          <p:spPr bwMode="auto">
            <a:xfrm>
              <a:off x="570551" y="2051871"/>
              <a:ext cx="50585" cy="50585"/>
            </a:xfrm>
            <a:custGeom>
              <a:avLst/>
              <a:gdLst>
                <a:gd name="T0" fmla="*/ 0 w 139"/>
                <a:gd name="T1" fmla="*/ 139 h 139"/>
                <a:gd name="T2" fmla="*/ 139 w 139"/>
                <a:gd name="T3" fmla="*/ 139 h 139"/>
                <a:gd name="T4" fmla="*/ 139 w 139"/>
                <a:gd name="T5" fmla="*/ 134 h 139"/>
                <a:gd name="T6" fmla="*/ 81 w 139"/>
                <a:gd name="T7" fmla="*/ 0 h 139"/>
                <a:gd name="T8" fmla="*/ 0 w 139"/>
                <a:gd name="T9" fmla="*/ 0 h 139"/>
                <a:gd name="T10" fmla="*/ 0 w 139"/>
                <a:gd name="T11" fmla="*/ 139 h 139"/>
              </a:gdLst>
              <a:ahLst/>
              <a:cxnLst>
                <a:cxn ang="0">
                  <a:pos x="T0" y="T1"/>
                </a:cxn>
                <a:cxn ang="0">
                  <a:pos x="T2" y="T3"/>
                </a:cxn>
                <a:cxn ang="0">
                  <a:pos x="T4" y="T5"/>
                </a:cxn>
                <a:cxn ang="0">
                  <a:pos x="T6" y="T7"/>
                </a:cxn>
                <a:cxn ang="0">
                  <a:pos x="T8" y="T9"/>
                </a:cxn>
                <a:cxn ang="0">
                  <a:pos x="T10" y="T11"/>
                </a:cxn>
              </a:cxnLst>
              <a:rect l="0" t="0" r="r" b="b"/>
              <a:pathLst>
                <a:path w="139" h="139">
                  <a:moveTo>
                    <a:pt x="0" y="139"/>
                  </a:moveTo>
                  <a:cubicBezTo>
                    <a:pt x="139" y="139"/>
                    <a:pt x="139" y="139"/>
                    <a:pt x="139" y="139"/>
                  </a:cubicBezTo>
                  <a:cubicBezTo>
                    <a:pt x="139" y="134"/>
                    <a:pt x="139" y="134"/>
                    <a:pt x="139" y="134"/>
                  </a:cubicBezTo>
                  <a:cubicBezTo>
                    <a:pt x="113" y="93"/>
                    <a:pt x="93" y="48"/>
                    <a:pt x="81" y="0"/>
                  </a:cubicBezTo>
                  <a:cubicBezTo>
                    <a:pt x="0" y="0"/>
                    <a:pt x="0" y="0"/>
                    <a:pt x="0" y="0"/>
                  </a:cubicBezTo>
                  <a:lnTo>
                    <a:pt x="0" y="13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5" name="Rectangle 7">
              <a:extLst>
                <a:ext uri="{FF2B5EF4-FFF2-40B4-BE49-F238E27FC236}">
                  <a16:creationId xmlns:a16="http://schemas.microsoft.com/office/drawing/2014/main" id="{B0D9FED9-32F1-10B0-0346-133D2BF1B795}"/>
                </a:ext>
              </a:extLst>
            </p:cNvPr>
            <p:cNvSpPr>
              <a:spLocks noChangeArrowheads="1"/>
            </p:cNvSpPr>
            <p:nvPr/>
          </p:nvSpPr>
          <p:spPr bwMode="auto">
            <a:xfrm>
              <a:off x="479498" y="2229762"/>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6" name="Rectangle 8">
              <a:extLst>
                <a:ext uri="{FF2B5EF4-FFF2-40B4-BE49-F238E27FC236}">
                  <a16:creationId xmlns:a16="http://schemas.microsoft.com/office/drawing/2014/main" id="{157608CF-A64C-32DC-D84B-80B2D74705D5}"/>
                </a:ext>
              </a:extLst>
            </p:cNvPr>
            <p:cNvSpPr>
              <a:spLocks noChangeArrowheads="1"/>
            </p:cNvSpPr>
            <p:nvPr/>
          </p:nvSpPr>
          <p:spPr bwMode="auto">
            <a:xfrm>
              <a:off x="659918" y="2229762"/>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7" name="Rectangle 9">
              <a:extLst>
                <a:ext uri="{FF2B5EF4-FFF2-40B4-BE49-F238E27FC236}">
                  <a16:creationId xmlns:a16="http://schemas.microsoft.com/office/drawing/2014/main" id="{87D14080-2DAC-9144-EEF4-AA816C9D2F06}"/>
                </a:ext>
              </a:extLst>
            </p:cNvPr>
            <p:cNvSpPr>
              <a:spLocks noChangeArrowheads="1"/>
            </p:cNvSpPr>
            <p:nvPr/>
          </p:nvSpPr>
          <p:spPr bwMode="auto">
            <a:xfrm>
              <a:off x="570551" y="2140395"/>
              <a:ext cx="50585" cy="5142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8" name="Rectangle 10">
              <a:extLst>
                <a:ext uri="{FF2B5EF4-FFF2-40B4-BE49-F238E27FC236}">
                  <a16:creationId xmlns:a16="http://schemas.microsoft.com/office/drawing/2014/main" id="{5F7EDD48-759D-11C6-6BB0-DD7C9094E23D}"/>
                </a:ext>
              </a:extLst>
            </p:cNvPr>
            <p:cNvSpPr>
              <a:spLocks noChangeArrowheads="1"/>
            </p:cNvSpPr>
            <p:nvPr/>
          </p:nvSpPr>
          <p:spPr bwMode="auto">
            <a:xfrm>
              <a:off x="479498" y="2051871"/>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9" name="Rectangle 11">
              <a:extLst>
                <a:ext uri="{FF2B5EF4-FFF2-40B4-BE49-F238E27FC236}">
                  <a16:creationId xmlns:a16="http://schemas.microsoft.com/office/drawing/2014/main" id="{747AFE83-ABE0-67BA-78DB-84FE4CE6B56C}"/>
                </a:ext>
              </a:extLst>
            </p:cNvPr>
            <p:cNvSpPr>
              <a:spLocks noChangeArrowheads="1"/>
            </p:cNvSpPr>
            <p:nvPr/>
          </p:nvSpPr>
          <p:spPr bwMode="auto">
            <a:xfrm>
              <a:off x="479498" y="2140395"/>
              <a:ext cx="51429" cy="5142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0" name="Freeform 12">
              <a:extLst>
                <a:ext uri="{FF2B5EF4-FFF2-40B4-BE49-F238E27FC236}">
                  <a16:creationId xmlns:a16="http://schemas.microsoft.com/office/drawing/2014/main" id="{262F7372-F860-9025-E25B-80F61519A524}"/>
                </a:ext>
              </a:extLst>
            </p:cNvPr>
            <p:cNvSpPr>
              <a:spLocks/>
            </p:cNvSpPr>
            <p:nvPr/>
          </p:nvSpPr>
          <p:spPr bwMode="auto">
            <a:xfrm>
              <a:off x="659918" y="2141238"/>
              <a:ext cx="51429" cy="50585"/>
            </a:xfrm>
            <a:custGeom>
              <a:avLst/>
              <a:gdLst>
                <a:gd name="T0" fmla="*/ 140 w 140"/>
                <a:gd name="T1" fmla="*/ 68 h 136"/>
                <a:gd name="T2" fmla="*/ 0 w 140"/>
                <a:gd name="T3" fmla="*/ 0 h 136"/>
                <a:gd name="T4" fmla="*/ 0 w 140"/>
                <a:gd name="T5" fmla="*/ 136 h 136"/>
                <a:gd name="T6" fmla="*/ 140 w 140"/>
                <a:gd name="T7" fmla="*/ 136 h 136"/>
                <a:gd name="T8" fmla="*/ 140 w 140"/>
                <a:gd name="T9" fmla="*/ 68 h 136"/>
              </a:gdLst>
              <a:ahLst/>
              <a:cxnLst>
                <a:cxn ang="0">
                  <a:pos x="T0" y="T1"/>
                </a:cxn>
                <a:cxn ang="0">
                  <a:pos x="T2" y="T3"/>
                </a:cxn>
                <a:cxn ang="0">
                  <a:pos x="T4" y="T5"/>
                </a:cxn>
                <a:cxn ang="0">
                  <a:pos x="T6" y="T7"/>
                </a:cxn>
                <a:cxn ang="0">
                  <a:pos x="T8" y="T9"/>
                </a:cxn>
              </a:cxnLst>
              <a:rect l="0" t="0" r="r" b="b"/>
              <a:pathLst>
                <a:path w="140" h="136">
                  <a:moveTo>
                    <a:pt x="140" y="68"/>
                  </a:moveTo>
                  <a:cubicBezTo>
                    <a:pt x="89" y="54"/>
                    <a:pt x="42" y="31"/>
                    <a:pt x="0" y="0"/>
                  </a:cubicBezTo>
                  <a:cubicBezTo>
                    <a:pt x="0" y="136"/>
                    <a:pt x="0" y="136"/>
                    <a:pt x="0" y="136"/>
                  </a:cubicBezTo>
                  <a:cubicBezTo>
                    <a:pt x="140" y="136"/>
                    <a:pt x="140" y="136"/>
                    <a:pt x="140" y="136"/>
                  </a:cubicBezTo>
                  <a:lnTo>
                    <a:pt x="140" y="6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1" name="Freeform 13">
              <a:extLst>
                <a:ext uri="{FF2B5EF4-FFF2-40B4-BE49-F238E27FC236}">
                  <a16:creationId xmlns:a16="http://schemas.microsoft.com/office/drawing/2014/main" id="{DDCCEE2A-177C-1968-3955-1B9042DDE74F}"/>
                </a:ext>
              </a:extLst>
            </p:cNvPr>
            <p:cNvSpPr>
              <a:spLocks/>
            </p:cNvSpPr>
            <p:nvPr/>
          </p:nvSpPr>
          <p:spPr bwMode="auto">
            <a:xfrm>
              <a:off x="828536" y="2087280"/>
              <a:ext cx="162717" cy="162716"/>
            </a:xfrm>
            <a:custGeom>
              <a:avLst/>
              <a:gdLst>
                <a:gd name="T0" fmla="*/ 405 w 443"/>
                <a:gd name="T1" fmla="*/ 222 h 443"/>
                <a:gd name="T2" fmla="*/ 184 w 443"/>
                <a:gd name="T3" fmla="*/ 0 h 443"/>
                <a:gd name="T4" fmla="*/ 184 w 443"/>
                <a:gd name="T5" fmla="*/ 0 h 443"/>
                <a:gd name="T6" fmla="*/ 117 w 443"/>
                <a:gd name="T7" fmla="*/ 94 h 443"/>
                <a:gd name="T8" fmla="*/ 117 w 443"/>
                <a:gd name="T9" fmla="*/ 94 h 443"/>
                <a:gd name="T10" fmla="*/ 94 w 443"/>
                <a:gd name="T11" fmla="*/ 117 h 443"/>
                <a:gd name="T12" fmla="*/ 94 w 443"/>
                <a:gd name="T13" fmla="*/ 117 h 443"/>
                <a:gd name="T14" fmla="*/ 29 w 443"/>
                <a:gd name="T15" fmla="*/ 167 h 443"/>
                <a:gd name="T16" fmla="*/ 29 w 443"/>
                <a:gd name="T17" fmla="*/ 167 h 443"/>
                <a:gd name="T18" fmla="*/ 0 w 443"/>
                <a:gd name="T19" fmla="*/ 183 h 443"/>
                <a:gd name="T20" fmla="*/ 0 w 443"/>
                <a:gd name="T21" fmla="*/ 183 h 443"/>
                <a:gd name="T22" fmla="*/ 222 w 443"/>
                <a:gd name="T23" fmla="*/ 405 h 443"/>
                <a:gd name="T24" fmla="*/ 314 w 443"/>
                <a:gd name="T25" fmla="*/ 443 h 443"/>
                <a:gd name="T26" fmla="*/ 405 w 443"/>
                <a:gd name="T27" fmla="*/ 405 h 443"/>
                <a:gd name="T28" fmla="*/ 443 w 443"/>
                <a:gd name="T29" fmla="*/ 313 h 443"/>
                <a:gd name="T30" fmla="*/ 405 w 443"/>
                <a:gd name="T31" fmla="*/ 22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443">
                  <a:moveTo>
                    <a:pt x="405" y="222"/>
                  </a:moveTo>
                  <a:cubicBezTo>
                    <a:pt x="184" y="0"/>
                    <a:pt x="184" y="0"/>
                    <a:pt x="184" y="0"/>
                  </a:cubicBezTo>
                  <a:cubicBezTo>
                    <a:pt x="184" y="0"/>
                    <a:pt x="184" y="0"/>
                    <a:pt x="184" y="0"/>
                  </a:cubicBezTo>
                  <a:cubicBezTo>
                    <a:pt x="166" y="34"/>
                    <a:pt x="143" y="66"/>
                    <a:pt x="117" y="94"/>
                  </a:cubicBezTo>
                  <a:cubicBezTo>
                    <a:pt x="117" y="94"/>
                    <a:pt x="117" y="94"/>
                    <a:pt x="117" y="94"/>
                  </a:cubicBezTo>
                  <a:cubicBezTo>
                    <a:pt x="110" y="102"/>
                    <a:pt x="102" y="109"/>
                    <a:pt x="94" y="117"/>
                  </a:cubicBezTo>
                  <a:cubicBezTo>
                    <a:pt x="94" y="117"/>
                    <a:pt x="94" y="117"/>
                    <a:pt x="94" y="117"/>
                  </a:cubicBezTo>
                  <a:cubicBezTo>
                    <a:pt x="74" y="135"/>
                    <a:pt x="52" y="152"/>
                    <a:pt x="29" y="167"/>
                  </a:cubicBezTo>
                  <a:cubicBezTo>
                    <a:pt x="29" y="167"/>
                    <a:pt x="29" y="167"/>
                    <a:pt x="29" y="167"/>
                  </a:cubicBezTo>
                  <a:cubicBezTo>
                    <a:pt x="19" y="173"/>
                    <a:pt x="10" y="178"/>
                    <a:pt x="0" y="183"/>
                  </a:cubicBezTo>
                  <a:cubicBezTo>
                    <a:pt x="0" y="183"/>
                    <a:pt x="0" y="183"/>
                    <a:pt x="0" y="183"/>
                  </a:cubicBezTo>
                  <a:cubicBezTo>
                    <a:pt x="222" y="405"/>
                    <a:pt x="222" y="405"/>
                    <a:pt x="222" y="405"/>
                  </a:cubicBezTo>
                  <a:cubicBezTo>
                    <a:pt x="247" y="430"/>
                    <a:pt x="281" y="443"/>
                    <a:pt x="314" y="443"/>
                  </a:cubicBezTo>
                  <a:cubicBezTo>
                    <a:pt x="347" y="443"/>
                    <a:pt x="380" y="430"/>
                    <a:pt x="405" y="405"/>
                  </a:cubicBezTo>
                  <a:cubicBezTo>
                    <a:pt x="431" y="380"/>
                    <a:pt x="443" y="346"/>
                    <a:pt x="443" y="313"/>
                  </a:cubicBezTo>
                  <a:cubicBezTo>
                    <a:pt x="443" y="280"/>
                    <a:pt x="430" y="247"/>
                    <a:pt x="405" y="2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2" name="Freeform 14">
              <a:extLst>
                <a:ext uri="{FF2B5EF4-FFF2-40B4-BE49-F238E27FC236}">
                  <a16:creationId xmlns:a16="http://schemas.microsoft.com/office/drawing/2014/main" id="{5A87FA8C-09AF-6F16-2E67-EF66C48F654F}"/>
                </a:ext>
              </a:extLst>
            </p:cNvPr>
            <p:cNvSpPr>
              <a:spLocks noEditPoints="1"/>
            </p:cNvSpPr>
            <p:nvPr/>
          </p:nvSpPr>
          <p:spPr bwMode="auto">
            <a:xfrm>
              <a:off x="623666" y="1882413"/>
              <a:ext cx="261357" cy="262200"/>
            </a:xfrm>
            <a:custGeom>
              <a:avLst/>
              <a:gdLst>
                <a:gd name="T0" fmla="*/ 711 w 711"/>
                <a:gd name="T1" fmla="*/ 356 h 712"/>
                <a:gd name="T2" fmla="*/ 356 w 711"/>
                <a:gd name="T3" fmla="*/ 0 h 712"/>
                <a:gd name="T4" fmla="*/ 13 w 711"/>
                <a:gd name="T5" fmla="*/ 261 h 712"/>
                <a:gd name="T6" fmla="*/ 0 w 711"/>
                <a:gd name="T7" fmla="*/ 355 h 712"/>
                <a:gd name="T8" fmla="*/ 0 w 711"/>
                <a:gd name="T9" fmla="*/ 356 h 712"/>
                <a:gd name="T10" fmla="*/ 351 w 711"/>
                <a:gd name="T11" fmla="*/ 712 h 712"/>
                <a:gd name="T12" fmla="*/ 356 w 711"/>
                <a:gd name="T13" fmla="*/ 712 h 712"/>
                <a:gd name="T14" fmla="*/ 444 w 711"/>
                <a:gd name="T15" fmla="*/ 701 h 712"/>
                <a:gd name="T16" fmla="*/ 711 w 711"/>
                <a:gd name="T17" fmla="*/ 356 h 712"/>
                <a:gd name="T18" fmla="*/ 444 w 711"/>
                <a:gd name="T19" fmla="*/ 578 h 712"/>
                <a:gd name="T20" fmla="*/ 356 w 711"/>
                <a:gd name="T21" fmla="*/ 595 h 712"/>
                <a:gd name="T22" fmla="*/ 351 w 711"/>
                <a:gd name="T23" fmla="*/ 595 h 712"/>
                <a:gd name="T24" fmla="*/ 239 w 711"/>
                <a:gd name="T25" fmla="*/ 565 h 712"/>
                <a:gd name="T26" fmla="*/ 140 w 711"/>
                <a:gd name="T27" fmla="*/ 460 h 712"/>
                <a:gd name="T28" fmla="*/ 116 w 711"/>
                <a:gd name="T29" fmla="*/ 356 h 712"/>
                <a:gd name="T30" fmla="*/ 116 w 711"/>
                <a:gd name="T31" fmla="*/ 355 h 712"/>
                <a:gd name="T32" fmla="*/ 136 w 711"/>
                <a:gd name="T33" fmla="*/ 261 h 712"/>
                <a:gd name="T34" fmla="*/ 356 w 711"/>
                <a:gd name="T35" fmla="*/ 117 h 712"/>
                <a:gd name="T36" fmla="*/ 595 w 711"/>
                <a:gd name="T37" fmla="*/ 356 h 712"/>
                <a:gd name="T38" fmla="*/ 444 w 711"/>
                <a:gd name="T39" fmla="*/ 57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1" h="712">
                  <a:moveTo>
                    <a:pt x="711" y="356"/>
                  </a:moveTo>
                  <a:cubicBezTo>
                    <a:pt x="711" y="160"/>
                    <a:pt x="552" y="0"/>
                    <a:pt x="356" y="0"/>
                  </a:cubicBezTo>
                  <a:cubicBezTo>
                    <a:pt x="192" y="0"/>
                    <a:pt x="54" y="111"/>
                    <a:pt x="13" y="261"/>
                  </a:cubicBezTo>
                  <a:cubicBezTo>
                    <a:pt x="5" y="291"/>
                    <a:pt x="0" y="322"/>
                    <a:pt x="0" y="355"/>
                  </a:cubicBezTo>
                  <a:cubicBezTo>
                    <a:pt x="0" y="355"/>
                    <a:pt x="0" y="356"/>
                    <a:pt x="0" y="356"/>
                  </a:cubicBezTo>
                  <a:cubicBezTo>
                    <a:pt x="0" y="551"/>
                    <a:pt x="157" y="709"/>
                    <a:pt x="351" y="712"/>
                  </a:cubicBezTo>
                  <a:cubicBezTo>
                    <a:pt x="352" y="712"/>
                    <a:pt x="354" y="712"/>
                    <a:pt x="356" y="712"/>
                  </a:cubicBezTo>
                  <a:cubicBezTo>
                    <a:pt x="386" y="712"/>
                    <a:pt x="416" y="708"/>
                    <a:pt x="444" y="701"/>
                  </a:cubicBezTo>
                  <a:cubicBezTo>
                    <a:pt x="598" y="661"/>
                    <a:pt x="711" y="522"/>
                    <a:pt x="711" y="356"/>
                  </a:cubicBezTo>
                  <a:close/>
                  <a:moveTo>
                    <a:pt x="444" y="578"/>
                  </a:moveTo>
                  <a:cubicBezTo>
                    <a:pt x="417" y="589"/>
                    <a:pt x="387" y="595"/>
                    <a:pt x="356" y="595"/>
                  </a:cubicBezTo>
                  <a:cubicBezTo>
                    <a:pt x="354" y="595"/>
                    <a:pt x="352" y="595"/>
                    <a:pt x="351" y="595"/>
                  </a:cubicBezTo>
                  <a:cubicBezTo>
                    <a:pt x="310" y="594"/>
                    <a:pt x="272" y="584"/>
                    <a:pt x="239" y="565"/>
                  </a:cubicBezTo>
                  <a:cubicBezTo>
                    <a:pt x="196" y="541"/>
                    <a:pt x="161" y="504"/>
                    <a:pt x="140" y="460"/>
                  </a:cubicBezTo>
                  <a:cubicBezTo>
                    <a:pt x="125" y="428"/>
                    <a:pt x="116" y="393"/>
                    <a:pt x="116" y="356"/>
                  </a:cubicBezTo>
                  <a:cubicBezTo>
                    <a:pt x="116" y="356"/>
                    <a:pt x="116" y="355"/>
                    <a:pt x="116" y="355"/>
                  </a:cubicBezTo>
                  <a:cubicBezTo>
                    <a:pt x="117" y="322"/>
                    <a:pt x="123" y="290"/>
                    <a:pt x="136" y="261"/>
                  </a:cubicBezTo>
                  <a:cubicBezTo>
                    <a:pt x="172" y="176"/>
                    <a:pt x="257" y="117"/>
                    <a:pt x="356" y="117"/>
                  </a:cubicBezTo>
                  <a:cubicBezTo>
                    <a:pt x="488" y="117"/>
                    <a:pt x="595" y="224"/>
                    <a:pt x="595" y="356"/>
                  </a:cubicBezTo>
                  <a:cubicBezTo>
                    <a:pt x="595" y="457"/>
                    <a:pt x="533" y="543"/>
                    <a:pt x="444" y="5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grpSp>
      <p:grpSp>
        <p:nvGrpSpPr>
          <p:cNvPr id="23" name="Groupe 522">
            <a:extLst>
              <a:ext uri="{FF2B5EF4-FFF2-40B4-BE49-F238E27FC236}">
                <a16:creationId xmlns:a16="http://schemas.microsoft.com/office/drawing/2014/main" id="{873947EE-8E8C-415A-84E5-B8F3BEF9F368}"/>
              </a:ext>
            </a:extLst>
          </p:cNvPr>
          <p:cNvGrpSpPr/>
          <p:nvPr/>
        </p:nvGrpSpPr>
        <p:grpSpPr>
          <a:xfrm>
            <a:off x="996399" y="1880390"/>
            <a:ext cx="232017" cy="262008"/>
            <a:chOff x="7940675" y="1608138"/>
            <a:chExt cx="466726" cy="527050"/>
          </a:xfrm>
          <a:solidFill>
            <a:schemeClr val="bg1"/>
          </a:solidFill>
        </p:grpSpPr>
        <p:sp>
          <p:nvSpPr>
            <p:cNvPr id="24" name="Freeform 118">
              <a:extLst>
                <a:ext uri="{FF2B5EF4-FFF2-40B4-BE49-F238E27FC236}">
                  <a16:creationId xmlns:a16="http://schemas.microsoft.com/office/drawing/2014/main" id="{3B58458B-D09D-79BD-1626-38CAE24D6221}"/>
                </a:ext>
              </a:extLst>
            </p:cNvPr>
            <p:cNvSpPr>
              <a:spLocks/>
            </p:cNvSpPr>
            <p:nvPr/>
          </p:nvSpPr>
          <p:spPr bwMode="auto">
            <a:xfrm>
              <a:off x="7940675" y="1824038"/>
              <a:ext cx="80963" cy="307975"/>
            </a:xfrm>
            <a:custGeom>
              <a:avLst/>
              <a:gdLst>
                <a:gd name="T0" fmla="*/ 9 w 24"/>
                <a:gd name="T1" fmla="*/ 0 h 90"/>
                <a:gd name="T2" fmla="*/ 24 w 24"/>
                <a:gd name="T3" fmla="*/ 0 h 90"/>
                <a:gd name="T4" fmla="*/ 24 w 24"/>
                <a:gd name="T5" fmla="*/ 90 h 90"/>
                <a:gd name="T6" fmla="*/ 0 w 24"/>
                <a:gd name="T7" fmla="*/ 90 h 90"/>
                <a:gd name="T8" fmla="*/ 0 w 24"/>
                <a:gd name="T9" fmla="*/ 10 h 90"/>
                <a:gd name="T10" fmla="*/ 9 w 24"/>
                <a:gd name="T11" fmla="*/ 0 h 90"/>
              </a:gdLst>
              <a:ahLst/>
              <a:cxnLst>
                <a:cxn ang="0">
                  <a:pos x="T0" y="T1"/>
                </a:cxn>
                <a:cxn ang="0">
                  <a:pos x="T2" y="T3"/>
                </a:cxn>
                <a:cxn ang="0">
                  <a:pos x="T4" y="T5"/>
                </a:cxn>
                <a:cxn ang="0">
                  <a:pos x="T6" y="T7"/>
                </a:cxn>
                <a:cxn ang="0">
                  <a:pos x="T8" y="T9"/>
                </a:cxn>
                <a:cxn ang="0">
                  <a:pos x="T10" y="T11"/>
                </a:cxn>
              </a:cxnLst>
              <a:rect l="0" t="0" r="r" b="b"/>
              <a:pathLst>
                <a:path w="24" h="90">
                  <a:moveTo>
                    <a:pt x="9" y="0"/>
                  </a:moveTo>
                  <a:cubicBezTo>
                    <a:pt x="24" y="0"/>
                    <a:pt x="24" y="0"/>
                    <a:pt x="24" y="0"/>
                  </a:cubicBezTo>
                  <a:cubicBezTo>
                    <a:pt x="24" y="90"/>
                    <a:pt x="24" y="90"/>
                    <a:pt x="24" y="90"/>
                  </a:cubicBezTo>
                  <a:cubicBezTo>
                    <a:pt x="0" y="90"/>
                    <a:pt x="0" y="90"/>
                    <a:pt x="0" y="90"/>
                  </a:cubicBezTo>
                  <a:cubicBezTo>
                    <a:pt x="0" y="10"/>
                    <a:pt x="0" y="10"/>
                    <a:pt x="0" y="10"/>
                  </a:cubicBezTo>
                  <a:cubicBezTo>
                    <a:pt x="0" y="10"/>
                    <a:pt x="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5" name="Freeform 119">
              <a:extLst>
                <a:ext uri="{FF2B5EF4-FFF2-40B4-BE49-F238E27FC236}">
                  <a16:creationId xmlns:a16="http://schemas.microsoft.com/office/drawing/2014/main" id="{B4700F6F-E441-8994-9F5B-EEA74484DCA2}"/>
                </a:ext>
              </a:extLst>
            </p:cNvPr>
            <p:cNvSpPr>
              <a:spLocks/>
            </p:cNvSpPr>
            <p:nvPr/>
          </p:nvSpPr>
          <p:spPr bwMode="auto">
            <a:xfrm>
              <a:off x="8059738" y="1608138"/>
              <a:ext cx="347663" cy="527050"/>
            </a:xfrm>
            <a:custGeom>
              <a:avLst/>
              <a:gdLst>
                <a:gd name="T0" fmla="*/ 54 w 103"/>
                <a:gd name="T1" fmla="*/ 54 h 154"/>
                <a:gd name="T2" fmla="*/ 56 w 103"/>
                <a:gd name="T3" fmla="*/ 54 h 154"/>
                <a:gd name="T4" fmla="*/ 86 w 103"/>
                <a:gd name="T5" fmla="*/ 54 h 154"/>
                <a:gd name="T6" fmla="*/ 99 w 103"/>
                <a:gd name="T7" fmla="*/ 62 h 154"/>
                <a:gd name="T8" fmla="*/ 94 w 103"/>
                <a:gd name="T9" fmla="*/ 82 h 154"/>
                <a:gd name="T10" fmla="*/ 94 w 103"/>
                <a:gd name="T11" fmla="*/ 84 h 154"/>
                <a:gd name="T12" fmla="*/ 92 w 103"/>
                <a:gd name="T13" fmla="*/ 104 h 154"/>
                <a:gd name="T14" fmla="*/ 91 w 103"/>
                <a:gd name="T15" fmla="*/ 106 h 154"/>
                <a:gd name="T16" fmla="*/ 90 w 103"/>
                <a:gd name="T17" fmla="*/ 128 h 154"/>
                <a:gd name="T18" fmla="*/ 90 w 103"/>
                <a:gd name="T19" fmla="*/ 129 h 154"/>
                <a:gd name="T20" fmla="*/ 95 w 103"/>
                <a:gd name="T21" fmla="*/ 143 h 154"/>
                <a:gd name="T22" fmla="*/ 84 w 103"/>
                <a:gd name="T23" fmla="*/ 154 h 154"/>
                <a:gd name="T24" fmla="*/ 81 w 103"/>
                <a:gd name="T25" fmla="*/ 154 h 154"/>
                <a:gd name="T26" fmla="*/ 7 w 103"/>
                <a:gd name="T27" fmla="*/ 154 h 154"/>
                <a:gd name="T28" fmla="*/ 0 w 103"/>
                <a:gd name="T29" fmla="*/ 147 h 154"/>
                <a:gd name="T30" fmla="*/ 0 w 103"/>
                <a:gd name="T31" fmla="*/ 64 h 154"/>
                <a:gd name="T32" fmla="*/ 1 w 103"/>
                <a:gd name="T33" fmla="*/ 61 h 154"/>
                <a:gd name="T34" fmla="*/ 22 w 103"/>
                <a:gd name="T35" fmla="*/ 37 h 154"/>
                <a:gd name="T36" fmla="*/ 33 w 103"/>
                <a:gd name="T37" fmla="*/ 24 h 154"/>
                <a:gd name="T38" fmla="*/ 36 w 103"/>
                <a:gd name="T39" fmla="*/ 17 h 154"/>
                <a:gd name="T40" fmla="*/ 36 w 103"/>
                <a:gd name="T41" fmla="*/ 11 h 154"/>
                <a:gd name="T42" fmla="*/ 50 w 103"/>
                <a:gd name="T43" fmla="*/ 2 h 154"/>
                <a:gd name="T44" fmla="*/ 57 w 103"/>
                <a:gd name="T45" fmla="*/ 7 h 154"/>
                <a:gd name="T46" fmla="*/ 60 w 103"/>
                <a:gd name="T47" fmla="*/ 18 h 154"/>
                <a:gd name="T48" fmla="*/ 57 w 103"/>
                <a:gd name="T49" fmla="*/ 45 h 154"/>
                <a:gd name="T50" fmla="*/ 54 w 103"/>
                <a:gd name="T51" fmla="*/ 53 h 154"/>
                <a:gd name="T52" fmla="*/ 54 w 103"/>
                <a:gd name="T53"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54">
                  <a:moveTo>
                    <a:pt x="54" y="54"/>
                  </a:moveTo>
                  <a:cubicBezTo>
                    <a:pt x="56" y="54"/>
                    <a:pt x="56" y="54"/>
                    <a:pt x="56" y="54"/>
                  </a:cubicBezTo>
                  <a:cubicBezTo>
                    <a:pt x="66" y="54"/>
                    <a:pt x="76" y="54"/>
                    <a:pt x="86" y="54"/>
                  </a:cubicBezTo>
                  <a:cubicBezTo>
                    <a:pt x="92" y="54"/>
                    <a:pt x="96" y="57"/>
                    <a:pt x="99" y="62"/>
                  </a:cubicBezTo>
                  <a:cubicBezTo>
                    <a:pt x="103" y="69"/>
                    <a:pt x="101" y="78"/>
                    <a:pt x="94" y="82"/>
                  </a:cubicBezTo>
                  <a:cubicBezTo>
                    <a:pt x="93" y="83"/>
                    <a:pt x="93" y="83"/>
                    <a:pt x="94" y="84"/>
                  </a:cubicBezTo>
                  <a:cubicBezTo>
                    <a:pt x="99" y="90"/>
                    <a:pt x="98" y="100"/>
                    <a:pt x="92" y="104"/>
                  </a:cubicBezTo>
                  <a:cubicBezTo>
                    <a:pt x="90" y="105"/>
                    <a:pt x="90" y="105"/>
                    <a:pt x="91" y="106"/>
                  </a:cubicBezTo>
                  <a:cubicBezTo>
                    <a:pt x="97" y="112"/>
                    <a:pt x="97" y="122"/>
                    <a:pt x="90" y="128"/>
                  </a:cubicBezTo>
                  <a:cubicBezTo>
                    <a:pt x="89" y="128"/>
                    <a:pt x="89" y="128"/>
                    <a:pt x="90" y="129"/>
                  </a:cubicBezTo>
                  <a:cubicBezTo>
                    <a:pt x="94" y="132"/>
                    <a:pt x="96" y="138"/>
                    <a:pt x="95" y="143"/>
                  </a:cubicBezTo>
                  <a:cubicBezTo>
                    <a:pt x="94" y="149"/>
                    <a:pt x="89" y="153"/>
                    <a:pt x="84" y="154"/>
                  </a:cubicBezTo>
                  <a:cubicBezTo>
                    <a:pt x="83" y="154"/>
                    <a:pt x="82" y="154"/>
                    <a:pt x="81" y="154"/>
                  </a:cubicBezTo>
                  <a:cubicBezTo>
                    <a:pt x="56" y="154"/>
                    <a:pt x="32" y="154"/>
                    <a:pt x="7" y="154"/>
                  </a:cubicBezTo>
                  <a:cubicBezTo>
                    <a:pt x="3" y="154"/>
                    <a:pt x="0" y="151"/>
                    <a:pt x="0" y="147"/>
                  </a:cubicBezTo>
                  <a:cubicBezTo>
                    <a:pt x="0" y="119"/>
                    <a:pt x="0" y="92"/>
                    <a:pt x="0" y="64"/>
                  </a:cubicBezTo>
                  <a:cubicBezTo>
                    <a:pt x="0" y="63"/>
                    <a:pt x="0" y="62"/>
                    <a:pt x="1" y="61"/>
                  </a:cubicBezTo>
                  <a:cubicBezTo>
                    <a:pt x="8" y="53"/>
                    <a:pt x="15" y="45"/>
                    <a:pt x="22" y="37"/>
                  </a:cubicBezTo>
                  <a:cubicBezTo>
                    <a:pt x="26" y="33"/>
                    <a:pt x="30" y="29"/>
                    <a:pt x="33" y="24"/>
                  </a:cubicBezTo>
                  <a:cubicBezTo>
                    <a:pt x="35" y="22"/>
                    <a:pt x="36" y="20"/>
                    <a:pt x="36" y="17"/>
                  </a:cubicBezTo>
                  <a:cubicBezTo>
                    <a:pt x="36" y="15"/>
                    <a:pt x="36" y="13"/>
                    <a:pt x="36" y="11"/>
                  </a:cubicBezTo>
                  <a:cubicBezTo>
                    <a:pt x="37" y="5"/>
                    <a:pt x="44" y="0"/>
                    <a:pt x="50" y="2"/>
                  </a:cubicBezTo>
                  <a:cubicBezTo>
                    <a:pt x="53" y="2"/>
                    <a:pt x="55" y="4"/>
                    <a:pt x="57" y="7"/>
                  </a:cubicBezTo>
                  <a:cubicBezTo>
                    <a:pt x="59" y="10"/>
                    <a:pt x="59" y="14"/>
                    <a:pt x="60" y="18"/>
                  </a:cubicBezTo>
                  <a:cubicBezTo>
                    <a:pt x="60" y="27"/>
                    <a:pt x="60" y="36"/>
                    <a:pt x="57" y="45"/>
                  </a:cubicBezTo>
                  <a:cubicBezTo>
                    <a:pt x="57" y="47"/>
                    <a:pt x="56" y="50"/>
                    <a:pt x="54" y="53"/>
                  </a:cubicBezTo>
                  <a:cubicBezTo>
                    <a:pt x="54" y="53"/>
                    <a:pt x="54" y="53"/>
                    <a:pt x="5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grpSp>
      <p:grpSp>
        <p:nvGrpSpPr>
          <p:cNvPr id="26" name="Group 148">
            <a:extLst>
              <a:ext uri="{FF2B5EF4-FFF2-40B4-BE49-F238E27FC236}">
                <a16:creationId xmlns:a16="http://schemas.microsoft.com/office/drawing/2014/main" id="{C7174323-D0C0-FB23-0E21-90FFDE158D2A}"/>
              </a:ext>
            </a:extLst>
          </p:cNvPr>
          <p:cNvGrpSpPr/>
          <p:nvPr/>
        </p:nvGrpSpPr>
        <p:grpSpPr>
          <a:xfrm>
            <a:off x="4713198" y="1864523"/>
            <a:ext cx="350029" cy="293742"/>
            <a:chOff x="6024422" y="2090478"/>
            <a:chExt cx="1035582" cy="869051"/>
          </a:xfrm>
          <a:solidFill>
            <a:schemeClr val="bg1"/>
          </a:solidFill>
        </p:grpSpPr>
        <p:sp>
          <p:nvSpPr>
            <p:cNvPr id="27" name="Freeform 26">
              <a:extLst>
                <a:ext uri="{FF2B5EF4-FFF2-40B4-BE49-F238E27FC236}">
                  <a16:creationId xmlns:a16="http://schemas.microsoft.com/office/drawing/2014/main" id="{6BA31290-61A9-CE2C-0BEC-7CD381A44CD9}"/>
                </a:ext>
              </a:extLst>
            </p:cNvPr>
            <p:cNvSpPr>
              <a:spLocks/>
            </p:cNvSpPr>
            <p:nvPr/>
          </p:nvSpPr>
          <p:spPr bwMode="auto">
            <a:xfrm>
              <a:off x="6603788" y="2493516"/>
              <a:ext cx="456216" cy="466013"/>
            </a:xfrm>
            <a:custGeom>
              <a:avLst/>
              <a:gdLst>
                <a:gd name="T0" fmla="*/ 699 w 749"/>
                <a:gd name="T1" fmla="*/ 441 h 763"/>
                <a:gd name="T2" fmla="*/ 260 w 749"/>
                <a:gd name="T3" fmla="*/ 0 h 763"/>
                <a:gd name="T4" fmla="*/ 204 w 749"/>
                <a:gd name="T5" fmla="*/ 96 h 763"/>
                <a:gd name="T6" fmla="*/ 599 w 749"/>
                <a:gd name="T7" fmla="*/ 493 h 763"/>
                <a:gd name="T8" fmla="*/ 599 w 749"/>
                <a:gd name="T9" fmla="*/ 540 h 763"/>
                <a:gd name="T10" fmla="*/ 575 w 749"/>
                <a:gd name="T11" fmla="*/ 549 h 763"/>
                <a:gd name="T12" fmla="*/ 552 w 749"/>
                <a:gd name="T13" fmla="*/ 540 h 763"/>
                <a:gd name="T14" fmla="*/ 161 w 749"/>
                <a:gd name="T15" fmla="*/ 146 h 763"/>
                <a:gd name="T16" fmla="*/ 159 w 749"/>
                <a:gd name="T17" fmla="*/ 149 h 763"/>
                <a:gd name="T18" fmla="*/ 159 w 749"/>
                <a:gd name="T19" fmla="*/ 149 h 763"/>
                <a:gd name="T20" fmla="*/ 0 w 749"/>
                <a:gd name="T21" fmla="*/ 254 h 763"/>
                <a:gd name="T22" fmla="*/ 4 w 749"/>
                <a:gd name="T23" fmla="*/ 367 h 763"/>
                <a:gd name="T24" fmla="*/ 45 w 749"/>
                <a:gd name="T25" fmla="*/ 409 h 763"/>
                <a:gd name="T26" fmla="*/ 172 w 749"/>
                <a:gd name="T27" fmla="*/ 414 h 763"/>
                <a:gd name="T28" fmla="*/ 176 w 749"/>
                <a:gd name="T29" fmla="*/ 540 h 763"/>
                <a:gd name="T30" fmla="*/ 218 w 749"/>
                <a:gd name="T31" fmla="*/ 582 h 763"/>
                <a:gd name="T32" fmla="*/ 344 w 749"/>
                <a:gd name="T33" fmla="*/ 587 h 763"/>
                <a:gd name="T34" fmla="*/ 348 w 749"/>
                <a:gd name="T35" fmla="*/ 713 h 763"/>
                <a:gd name="T36" fmla="*/ 361 w 749"/>
                <a:gd name="T37" fmla="*/ 742 h 763"/>
                <a:gd name="T38" fmla="*/ 390 w 749"/>
                <a:gd name="T39" fmla="*/ 755 h 763"/>
                <a:gd name="T40" fmla="*/ 557 w 749"/>
                <a:gd name="T41" fmla="*/ 762 h 763"/>
                <a:gd name="T42" fmla="*/ 557 w 749"/>
                <a:gd name="T43" fmla="*/ 741 h 763"/>
                <a:gd name="T44" fmla="*/ 557 w 749"/>
                <a:gd name="T45" fmla="*/ 762 h 763"/>
                <a:gd name="T46" fmla="*/ 564 w 749"/>
                <a:gd name="T47" fmla="*/ 763 h 763"/>
                <a:gd name="T48" fmla="*/ 697 w 749"/>
                <a:gd name="T49" fmla="*/ 707 h 763"/>
                <a:gd name="T50" fmla="*/ 749 w 749"/>
                <a:gd name="T51" fmla="*/ 573 h 763"/>
                <a:gd name="T52" fmla="*/ 699 w 749"/>
                <a:gd name="T53" fmla="*/ 44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9" h="763">
                  <a:moveTo>
                    <a:pt x="699" y="441"/>
                  </a:moveTo>
                  <a:cubicBezTo>
                    <a:pt x="659" y="401"/>
                    <a:pt x="417" y="157"/>
                    <a:pt x="260" y="0"/>
                  </a:cubicBezTo>
                  <a:cubicBezTo>
                    <a:pt x="246" y="33"/>
                    <a:pt x="227" y="66"/>
                    <a:pt x="204" y="96"/>
                  </a:cubicBezTo>
                  <a:cubicBezTo>
                    <a:pt x="599" y="493"/>
                    <a:pt x="599" y="493"/>
                    <a:pt x="599" y="493"/>
                  </a:cubicBezTo>
                  <a:cubicBezTo>
                    <a:pt x="612" y="506"/>
                    <a:pt x="611" y="527"/>
                    <a:pt x="599" y="540"/>
                  </a:cubicBezTo>
                  <a:cubicBezTo>
                    <a:pt x="592" y="546"/>
                    <a:pt x="584" y="549"/>
                    <a:pt x="575" y="549"/>
                  </a:cubicBezTo>
                  <a:cubicBezTo>
                    <a:pt x="567" y="549"/>
                    <a:pt x="558" y="546"/>
                    <a:pt x="552" y="540"/>
                  </a:cubicBezTo>
                  <a:cubicBezTo>
                    <a:pt x="161" y="146"/>
                    <a:pt x="161" y="146"/>
                    <a:pt x="161" y="146"/>
                  </a:cubicBezTo>
                  <a:cubicBezTo>
                    <a:pt x="160" y="147"/>
                    <a:pt x="159" y="148"/>
                    <a:pt x="159" y="149"/>
                  </a:cubicBezTo>
                  <a:cubicBezTo>
                    <a:pt x="159" y="149"/>
                    <a:pt x="159" y="149"/>
                    <a:pt x="159" y="149"/>
                  </a:cubicBezTo>
                  <a:cubicBezTo>
                    <a:pt x="112" y="195"/>
                    <a:pt x="58" y="230"/>
                    <a:pt x="0" y="254"/>
                  </a:cubicBezTo>
                  <a:cubicBezTo>
                    <a:pt x="4" y="367"/>
                    <a:pt x="4" y="367"/>
                    <a:pt x="4" y="367"/>
                  </a:cubicBezTo>
                  <a:cubicBezTo>
                    <a:pt x="5" y="389"/>
                    <a:pt x="23" y="408"/>
                    <a:pt x="45" y="409"/>
                  </a:cubicBezTo>
                  <a:cubicBezTo>
                    <a:pt x="172" y="414"/>
                    <a:pt x="172" y="414"/>
                    <a:pt x="172" y="414"/>
                  </a:cubicBezTo>
                  <a:cubicBezTo>
                    <a:pt x="176" y="540"/>
                    <a:pt x="176" y="540"/>
                    <a:pt x="176" y="540"/>
                  </a:cubicBezTo>
                  <a:cubicBezTo>
                    <a:pt x="177" y="563"/>
                    <a:pt x="195" y="581"/>
                    <a:pt x="218" y="582"/>
                  </a:cubicBezTo>
                  <a:cubicBezTo>
                    <a:pt x="344" y="587"/>
                    <a:pt x="344" y="587"/>
                    <a:pt x="344" y="587"/>
                  </a:cubicBezTo>
                  <a:cubicBezTo>
                    <a:pt x="348" y="713"/>
                    <a:pt x="348" y="713"/>
                    <a:pt x="348" y="713"/>
                  </a:cubicBezTo>
                  <a:cubicBezTo>
                    <a:pt x="348" y="724"/>
                    <a:pt x="353" y="735"/>
                    <a:pt x="361" y="742"/>
                  </a:cubicBezTo>
                  <a:cubicBezTo>
                    <a:pt x="368" y="750"/>
                    <a:pt x="378" y="755"/>
                    <a:pt x="390" y="755"/>
                  </a:cubicBezTo>
                  <a:cubicBezTo>
                    <a:pt x="389" y="755"/>
                    <a:pt x="526" y="761"/>
                    <a:pt x="557" y="762"/>
                  </a:cubicBezTo>
                  <a:cubicBezTo>
                    <a:pt x="557" y="741"/>
                    <a:pt x="557" y="741"/>
                    <a:pt x="557" y="741"/>
                  </a:cubicBezTo>
                  <a:cubicBezTo>
                    <a:pt x="557" y="762"/>
                    <a:pt x="557" y="762"/>
                    <a:pt x="557" y="762"/>
                  </a:cubicBezTo>
                  <a:cubicBezTo>
                    <a:pt x="559" y="763"/>
                    <a:pt x="561" y="763"/>
                    <a:pt x="564" y="763"/>
                  </a:cubicBezTo>
                  <a:cubicBezTo>
                    <a:pt x="618" y="763"/>
                    <a:pt x="664" y="740"/>
                    <a:pt x="697" y="707"/>
                  </a:cubicBezTo>
                  <a:cubicBezTo>
                    <a:pt x="733" y="672"/>
                    <a:pt x="749" y="622"/>
                    <a:pt x="749" y="573"/>
                  </a:cubicBezTo>
                  <a:cubicBezTo>
                    <a:pt x="749" y="524"/>
                    <a:pt x="733" y="476"/>
                    <a:pt x="699" y="4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8" name="Freeform 27">
              <a:extLst>
                <a:ext uri="{FF2B5EF4-FFF2-40B4-BE49-F238E27FC236}">
                  <a16:creationId xmlns:a16="http://schemas.microsoft.com/office/drawing/2014/main" id="{0A364CDD-4201-7531-95A5-E7666094372A}"/>
                </a:ext>
              </a:extLst>
            </p:cNvPr>
            <p:cNvSpPr>
              <a:spLocks noEditPoints="1"/>
            </p:cNvSpPr>
            <p:nvPr/>
          </p:nvSpPr>
          <p:spPr bwMode="auto">
            <a:xfrm>
              <a:off x="6024422" y="2090478"/>
              <a:ext cx="740302" cy="589163"/>
            </a:xfrm>
            <a:custGeom>
              <a:avLst/>
              <a:gdLst>
                <a:gd name="T0" fmla="*/ 1069 w 1214"/>
                <a:gd name="T1" fmla="*/ 754 h 966"/>
                <a:gd name="T2" fmla="*/ 1099 w 1214"/>
                <a:gd name="T3" fmla="*/ 719 h 966"/>
                <a:gd name="T4" fmla="*/ 1159 w 1214"/>
                <a:gd name="T5" fmla="*/ 610 h 966"/>
                <a:gd name="T6" fmla="*/ 1063 w 1214"/>
                <a:gd name="T7" fmla="*/ 166 h 966"/>
                <a:gd name="T8" fmla="*/ 466 w 1214"/>
                <a:gd name="T9" fmla="*/ 164 h 966"/>
                <a:gd name="T10" fmla="*/ 356 w 1214"/>
                <a:gd name="T11" fmla="*/ 357 h 966"/>
                <a:gd name="T12" fmla="*/ 249 w 1214"/>
                <a:gd name="T13" fmla="*/ 429 h 966"/>
                <a:gd name="T14" fmla="*/ 47 w 1214"/>
                <a:gd name="T15" fmla="*/ 661 h 966"/>
                <a:gd name="T16" fmla="*/ 16 w 1214"/>
                <a:gd name="T17" fmla="*/ 851 h 966"/>
                <a:gd name="T18" fmla="*/ 42 w 1214"/>
                <a:gd name="T19" fmla="*/ 902 h 966"/>
                <a:gd name="T20" fmla="*/ 94 w 1214"/>
                <a:gd name="T21" fmla="*/ 944 h 966"/>
                <a:gd name="T22" fmla="*/ 192 w 1214"/>
                <a:gd name="T23" fmla="*/ 966 h 966"/>
                <a:gd name="T24" fmla="*/ 541 w 1214"/>
                <a:gd name="T25" fmla="*/ 822 h 966"/>
                <a:gd name="T26" fmla="*/ 924 w 1214"/>
                <a:gd name="T27" fmla="*/ 854 h 966"/>
                <a:gd name="T28" fmla="*/ 1061 w 1214"/>
                <a:gd name="T29" fmla="*/ 763 h 966"/>
                <a:gd name="T30" fmla="*/ 1069 w 1214"/>
                <a:gd name="T31" fmla="*/ 754 h 966"/>
                <a:gd name="T32" fmla="*/ 790 w 1214"/>
                <a:gd name="T33" fmla="*/ 470 h 966"/>
                <a:gd name="T34" fmla="*/ 780 w 1214"/>
                <a:gd name="T35" fmla="*/ 480 h 966"/>
                <a:gd name="T36" fmla="*/ 776 w 1214"/>
                <a:gd name="T37" fmla="*/ 485 h 966"/>
                <a:gd name="T38" fmla="*/ 688 w 1214"/>
                <a:gd name="T39" fmla="*/ 518 h 966"/>
                <a:gd name="T40" fmla="*/ 641 w 1214"/>
                <a:gd name="T41" fmla="*/ 510 h 966"/>
                <a:gd name="T42" fmla="*/ 636 w 1214"/>
                <a:gd name="T43" fmla="*/ 522 h 966"/>
                <a:gd name="T44" fmla="*/ 470 w 1214"/>
                <a:gd name="T45" fmla="*/ 711 h 966"/>
                <a:gd name="T46" fmla="*/ 439 w 1214"/>
                <a:gd name="T47" fmla="*/ 733 h 966"/>
                <a:gd name="T48" fmla="*/ 192 w 1214"/>
                <a:gd name="T49" fmla="*/ 834 h 966"/>
                <a:gd name="T50" fmla="*/ 146 w 1214"/>
                <a:gd name="T51" fmla="*/ 820 h 966"/>
                <a:gd name="T52" fmla="*/ 149 w 1214"/>
                <a:gd name="T53" fmla="*/ 756 h 966"/>
                <a:gd name="T54" fmla="*/ 164 w 1214"/>
                <a:gd name="T55" fmla="*/ 722 h 966"/>
                <a:gd name="T56" fmla="*/ 330 w 1214"/>
                <a:gd name="T57" fmla="*/ 533 h 966"/>
                <a:gd name="T58" fmla="*/ 346 w 1214"/>
                <a:gd name="T59" fmla="*/ 521 h 966"/>
                <a:gd name="T60" fmla="*/ 391 w 1214"/>
                <a:gd name="T61" fmla="*/ 660 h 966"/>
                <a:gd name="T62" fmla="*/ 417 w 1214"/>
                <a:gd name="T63" fmla="*/ 641 h 966"/>
                <a:gd name="T64" fmla="*/ 565 w 1214"/>
                <a:gd name="T65" fmla="*/ 480 h 966"/>
                <a:gd name="T66" fmla="*/ 577 w 1214"/>
                <a:gd name="T67" fmla="*/ 457 h 966"/>
                <a:gd name="T68" fmla="*/ 561 w 1214"/>
                <a:gd name="T69" fmla="*/ 415 h 966"/>
                <a:gd name="T70" fmla="*/ 558 w 1214"/>
                <a:gd name="T71" fmla="*/ 387 h 966"/>
                <a:gd name="T72" fmla="*/ 596 w 1214"/>
                <a:gd name="T73" fmla="*/ 295 h 966"/>
                <a:gd name="T74" fmla="*/ 618 w 1214"/>
                <a:gd name="T75" fmla="*/ 278 h 966"/>
                <a:gd name="T76" fmla="*/ 679 w 1214"/>
                <a:gd name="T77" fmla="*/ 258 h 966"/>
                <a:gd name="T78" fmla="*/ 688 w 1214"/>
                <a:gd name="T79" fmla="*/ 257 h 966"/>
                <a:gd name="T80" fmla="*/ 781 w 1214"/>
                <a:gd name="T81" fmla="*/ 296 h 966"/>
                <a:gd name="T82" fmla="*/ 819 w 1214"/>
                <a:gd name="T83" fmla="*/ 385 h 966"/>
                <a:gd name="T84" fmla="*/ 790 w 1214"/>
                <a:gd name="T85" fmla="*/ 470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4" h="966">
                  <a:moveTo>
                    <a:pt x="1069" y="754"/>
                  </a:moveTo>
                  <a:cubicBezTo>
                    <a:pt x="1080" y="743"/>
                    <a:pt x="1090" y="731"/>
                    <a:pt x="1099" y="719"/>
                  </a:cubicBezTo>
                  <a:cubicBezTo>
                    <a:pt x="1125" y="685"/>
                    <a:pt x="1145" y="649"/>
                    <a:pt x="1159" y="610"/>
                  </a:cubicBezTo>
                  <a:cubicBezTo>
                    <a:pt x="1214" y="461"/>
                    <a:pt x="1183" y="287"/>
                    <a:pt x="1063" y="166"/>
                  </a:cubicBezTo>
                  <a:cubicBezTo>
                    <a:pt x="899" y="1"/>
                    <a:pt x="632" y="0"/>
                    <a:pt x="466" y="164"/>
                  </a:cubicBezTo>
                  <a:cubicBezTo>
                    <a:pt x="411" y="220"/>
                    <a:pt x="374" y="286"/>
                    <a:pt x="356" y="357"/>
                  </a:cubicBezTo>
                  <a:cubicBezTo>
                    <a:pt x="320" y="378"/>
                    <a:pt x="284" y="402"/>
                    <a:pt x="249" y="429"/>
                  </a:cubicBezTo>
                  <a:cubicBezTo>
                    <a:pt x="160" y="498"/>
                    <a:pt x="88" y="581"/>
                    <a:pt x="47" y="661"/>
                  </a:cubicBezTo>
                  <a:cubicBezTo>
                    <a:pt x="10" y="733"/>
                    <a:pt x="0" y="798"/>
                    <a:pt x="16" y="851"/>
                  </a:cubicBezTo>
                  <a:cubicBezTo>
                    <a:pt x="21" y="870"/>
                    <a:pt x="30" y="887"/>
                    <a:pt x="42" y="902"/>
                  </a:cubicBezTo>
                  <a:cubicBezTo>
                    <a:pt x="53" y="916"/>
                    <a:pt x="70" y="932"/>
                    <a:pt x="94" y="944"/>
                  </a:cubicBezTo>
                  <a:cubicBezTo>
                    <a:pt x="118" y="957"/>
                    <a:pt x="150" y="966"/>
                    <a:pt x="192" y="966"/>
                  </a:cubicBezTo>
                  <a:cubicBezTo>
                    <a:pt x="293" y="966"/>
                    <a:pt x="423" y="912"/>
                    <a:pt x="541" y="822"/>
                  </a:cubicBezTo>
                  <a:cubicBezTo>
                    <a:pt x="657" y="894"/>
                    <a:pt x="800" y="905"/>
                    <a:pt x="924" y="854"/>
                  </a:cubicBezTo>
                  <a:cubicBezTo>
                    <a:pt x="974" y="833"/>
                    <a:pt x="1021" y="803"/>
                    <a:pt x="1061" y="763"/>
                  </a:cubicBezTo>
                  <a:cubicBezTo>
                    <a:pt x="1064" y="760"/>
                    <a:pt x="1066" y="757"/>
                    <a:pt x="1069" y="754"/>
                  </a:cubicBezTo>
                  <a:close/>
                  <a:moveTo>
                    <a:pt x="790" y="470"/>
                  </a:moveTo>
                  <a:cubicBezTo>
                    <a:pt x="787" y="473"/>
                    <a:pt x="784" y="477"/>
                    <a:pt x="780" y="480"/>
                  </a:cubicBezTo>
                  <a:cubicBezTo>
                    <a:pt x="779" y="482"/>
                    <a:pt x="777" y="483"/>
                    <a:pt x="776" y="485"/>
                  </a:cubicBezTo>
                  <a:cubicBezTo>
                    <a:pt x="752" y="506"/>
                    <a:pt x="721" y="518"/>
                    <a:pt x="688" y="518"/>
                  </a:cubicBezTo>
                  <a:cubicBezTo>
                    <a:pt x="672" y="518"/>
                    <a:pt x="656" y="515"/>
                    <a:pt x="641" y="510"/>
                  </a:cubicBezTo>
                  <a:cubicBezTo>
                    <a:pt x="640" y="514"/>
                    <a:pt x="638" y="518"/>
                    <a:pt x="636" y="522"/>
                  </a:cubicBezTo>
                  <a:cubicBezTo>
                    <a:pt x="603" y="584"/>
                    <a:pt x="543" y="653"/>
                    <a:pt x="470" y="711"/>
                  </a:cubicBezTo>
                  <a:cubicBezTo>
                    <a:pt x="460" y="718"/>
                    <a:pt x="450" y="726"/>
                    <a:pt x="439" y="733"/>
                  </a:cubicBezTo>
                  <a:cubicBezTo>
                    <a:pt x="352" y="795"/>
                    <a:pt x="258" y="834"/>
                    <a:pt x="192" y="834"/>
                  </a:cubicBezTo>
                  <a:cubicBezTo>
                    <a:pt x="170" y="834"/>
                    <a:pt x="152" y="829"/>
                    <a:pt x="146" y="820"/>
                  </a:cubicBezTo>
                  <a:cubicBezTo>
                    <a:pt x="139" y="811"/>
                    <a:pt x="138" y="789"/>
                    <a:pt x="149" y="756"/>
                  </a:cubicBezTo>
                  <a:cubicBezTo>
                    <a:pt x="153" y="746"/>
                    <a:pt x="158" y="734"/>
                    <a:pt x="164" y="722"/>
                  </a:cubicBezTo>
                  <a:cubicBezTo>
                    <a:pt x="197" y="659"/>
                    <a:pt x="257" y="590"/>
                    <a:pt x="330" y="533"/>
                  </a:cubicBezTo>
                  <a:cubicBezTo>
                    <a:pt x="336" y="529"/>
                    <a:pt x="341" y="525"/>
                    <a:pt x="346" y="521"/>
                  </a:cubicBezTo>
                  <a:cubicBezTo>
                    <a:pt x="353" y="569"/>
                    <a:pt x="367" y="616"/>
                    <a:pt x="391" y="660"/>
                  </a:cubicBezTo>
                  <a:cubicBezTo>
                    <a:pt x="400" y="654"/>
                    <a:pt x="409" y="647"/>
                    <a:pt x="417" y="641"/>
                  </a:cubicBezTo>
                  <a:cubicBezTo>
                    <a:pt x="480" y="591"/>
                    <a:pt x="532" y="534"/>
                    <a:pt x="565" y="480"/>
                  </a:cubicBezTo>
                  <a:cubicBezTo>
                    <a:pt x="570" y="472"/>
                    <a:pt x="574" y="464"/>
                    <a:pt x="577" y="457"/>
                  </a:cubicBezTo>
                  <a:cubicBezTo>
                    <a:pt x="569" y="444"/>
                    <a:pt x="564" y="430"/>
                    <a:pt x="561" y="415"/>
                  </a:cubicBezTo>
                  <a:cubicBezTo>
                    <a:pt x="559" y="406"/>
                    <a:pt x="558" y="397"/>
                    <a:pt x="558" y="387"/>
                  </a:cubicBezTo>
                  <a:cubicBezTo>
                    <a:pt x="558" y="353"/>
                    <a:pt x="571" y="320"/>
                    <a:pt x="596" y="295"/>
                  </a:cubicBezTo>
                  <a:cubicBezTo>
                    <a:pt x="603" y="289"/>
                    <a:pt x="610" y="283"/>
                    <a:pt x="618" y="278"/>
                  </a:cubicBezTo>
                  <a:cubicBezTo>
                    <a:pt x="636" y="266"/>
                    <a:pt x="657" y="259"/>
                    <a:pt x="679" y="258"/>
                  </a:cubicBezTo>
                  <a:cubicBezTo>
                    <a:pt x="682" y="257"/>
                    <a:pt x="685" y="257"/>
                    <a:pt x="688" y="257"/>
                  </a:cubicBezTo>
                  <a:cubicBezTo>
                    <a:pt x="723" y="257"/>
                    <a:pt x="756" y="271"/>
                    <a:pt x="781" y="296"/>
                  </a:cubicBezTo>
                  <a:cubicBezTo>
                    <a:pt x="805" y="321"/>
                    <a:pt x="818" y="353"/>
                    <a:pt x="819" y="385"/>
                  </a:cubicBezTo>
                  <a:cubicBezTo>
                    <a:pt x="819" y="415"/>
                    <a:pt x="810" y="445"/>
                    <a:pt x="790" y="47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grpSp>
      <p:grpSp>
        <p:nvGrpSpPr>
          <p:cNvPr id="29" name="Group 28">
            <a:extLst>
              <a:ext uri="{FF2B5EF4-FFF2-40B4-BE49-F238E27FC236}">
                <a16:creationId xmlns:a16="http://schemas.microsoft.com/office/drawing/2014/main" id="{84987F89-D6C3-97A0-8FAC-993914FBAB90}"/>
              </a:ext>
            </a:extLst>
          </p:cNvPr>
          <p:cNvGrpSpPr/>
          <p:nvPr/>
        </p:nvGrpSpPr>
        <p:grpSpPr>
          <a:xfrm>
            <a:off x="9030823" y="1891470"/>
            <a:ext cx="291024" cy="291882"/>
            <a:chOff x="12988925" y="1597025"/>
            <a:chExt cx="6483350" cy="6502400"/>
          </a:xfrm>
          <a:solidFill>
            <a:schemeClr val="bg1"/>
          </a:solidFill>
        </p:grpSpPr>
        <p:sp>
          <p:nvSpPr>
            <p:cNvPr id="30" name="Freeform 135">
              <a:extLst>
                <a:ext uri="{FF2B5EF4-FFF2-40B4-BE49-F238E27FC236}">
                  <a16:creationId xmlns:a16="http://schemas.microsoft.com/office/drawing/2014/main" id="{D7F979D0-8CCF-0B92-F09F-7C0E6AF0BD08}"/>
                </a:ext>
              </a:extLst>
            </p:cNvPr>
            <p:cNvSpPr>
              <a:spLocks/>
            </p:cNvSpPr>
            <p:nvPr/>
          </p:nvSpPr>
          <p:spPr bwMode="auto">
            <a:xfrm>
              <a:off x="12988925" y="2178050"/>
              <a:ext cx="2371725" cy="2667000"/>
            </a:xfrm>
            <a:custGeom>
              <a:avLst/>
              <a:gdLst>
                <a:gd name="T0" fmla="*/ 966 w 1494"/>
                <a:gd name="T1" fmla="*/ 1680 h 1680"/>
                <a:gd name="T2" fmla="*/ 928 w 1494"/>
                <a:gd name="T3" fmla="*/ 1680 h 1680"/>
                <a:gd name="T4" fmla="*/ 850 w 1494"/>
                <a:gd name="T5" fmla="*/ 1670 h 1680"/>
                <a:gd name="T6" fmla="*/ 776 w 1494"/>
                <a:gd name="T7" fmla="*/ 1650 h 1680"/>
                <a:gd name="T8" fmla="*/ 704 w 1494"/>
                <a:gd name="T9" fmla="*/ 1620 h 1680"/>
                <a:gd name="T10" fmla="*/ 638 w 1494"/>
                <a:gd name="T11" fmla="*/ 1582 h 1680"/>
                <a:gd name="T12" fmla="*/ 576 w 1494"/>
                <a:gd name="T13" fmla="*/ 1536 h 1680"/>
                <a:gd name="T14" fmla="*/ 522 w 1494"/>
                <a:gd name="T15" fmla="*/ 1484 h 1680"/>
                <a:gd name="T16" fmla="*/ 474 w 1494"/>
                <a:gd name="T17" fmla="*/ 1422 h 1680"/>
                <a:gd name="T18" fmla="*/ 452 w 1494"/>
                <a:gd name="T19" fmla="*/ 1390 h 1680"/>
                <a:gd name="T20" fmla="*/ 406 w 1494"/>
                <a:gd name="T21" fmla="*/ 1310 h 1680"/>
                <a:gd name="T22" fmla="*/ 332 w 1494"/>
                <a:gd name="T23" fmla="*/ 1168 h 1680"/>
                <a:gd name="T24" fmla="*/ 264 w 1494"/>
                <a:gd name="T25" fmla="*/ 1026 h 1680"/>
                <a:gd name="T26" fmla="*/ 204 w 1494"/>
                <a:gd name="T27" fmla="*/ 882 h 1680"/>
                <a:gd name="T28" fmla="*/ 152 w 1494"/>
                <a:gd name="T29" fmla="*/ 734 h 1680"/>
                <a:gd name="T30" fmla="*/ 106 w 1494"/>
                <a:gd name="T31" fmla="*/ 588 h 1680"/>
                <a:gd name="T32" fmla="*/ 68 w 1494"/>
                <a:gd name="T33" fmla="*/ 438 h 1680"/>
                <a:gd name="T34" fmla="*/ 38 w 1494"/>
                <a:gd name="T35" fmla="*/ 288 h 1680"/>
                <a:gd name="T36" fmla="*/ 16 w 1494"/>
                <a:gd name="T37" fmla="*/ 136 h 1680"/>
                <a:gd name="T38" fmla="*/ 780 w 1494"/>
                <a:gd name="T39" fmla="*/ 0 h 1680"/>
                <a:gd name="T40" fmla="*/ 274 w 1494"/>
                <a:gd name="T41" fmla="*/ 240 h 1680"/>
                <a:gd name="T42" fmla="*/ 286 w 1494"/>
                <a:gd name="T43" fmla="*/ 302 h 1680"/>
                <a:gd name="T44" fmla="*/ 312 w 1494"/>
                <a:gd name="T45" fmla="*/ 424 h 1680"/>
                <a:gd name="T46" fmla="*/ 344 w 1494"/>
                <a:gd name="T47" fmla="*/ 546 h 1680"/>
                <a:gd name="T48" fmla="*/ 382 w 1494"/>
                <a:gd name="T49" fmla="*/ 666 h 1680"/>
                <a:gd name="T50" fmla="*/ 424 w 1494"/>
                <a:gd name="T51" fmla="*/ 784 h 1680"/>
                <a:gd name="T52" fmla="*/ 472 w 1494"/>
                <a:gd name="T53" fmla="*/ 902 h 1680"/>
                <a:gd name="T54" fmla="*/ 526 w 1494"/>
                <a:gd name="T55" fmla="*/ 1020 h 1680"/>
                <a:gd name="T56" fmla="*/ 584 w 1494"/>
                <a:gd name="T57" fmla="*/ 1134 h 1680"/>
                <a:gd name="T58" fmla="*/ 616 w 1494"/>
                <a:gd name="T59" fmla="*/ 1192 h 1680"/>
                <a:gd name="T60" fmla="*/ 658 w 1494"/>
                <a:gd name="T61" fmla="*/ 1266 h 1680"/>
                <a:gd name="T62" fmla="*/ 686 w 1494"/>
                <a:gd name="T63" fmla="*/ 1304 h 1680"/>
                <a:gd name="T64" fmla="*/ 716 w 1494"/>
                <a:gd name="T65" fmla="*/ 1340 h 1680"/>
                <a:gd name="T66" fmla="*/ 752 w 1494"/>
                <a:gd name="T67" fmla="*/ 1368 h 1680"/>
                <a:gd name="T68" fmla="*/ 790 w 1494"/>
                <a:gd name="T69" fmla="*/ 1394 h 1680"/>
                <a:gd name="T70" fmla="*/ 830 w 1494"/>
                <a:gd name="T71" fmla="*/ 1414 h 1680"/>
                <a:gd name="T72" fmla="*/ 874 w 1494"/>
                <a:gd name="T73" fmla="*/ 1428 h 1680"/>
                <a:gd name="T74" fmla="*/ 920 w 1494"/>
                <a:gd name="T75" fmla="*/ 1438 h 1680"/>
                <a:gd name="T76" fmla="*/ 966 w 1494"/>
                <a:gd name="T77" fmla="*/ 1440 h 1680"/>
                <a:gd name="T78" fmla="*/ 1494 w 1494"/>
                <a:gd name="T79"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4" h="1680">
                  <a:moveTo>
                    <a:pt x="1494" y="1680"/>
                  </a:moveTo>
                  <a:lnTo>
                    <a:pt x="966" y="1680"/>
                  </a:lnTo>
                  <a:lnTo>
                    <a:pt x="966" y="1680"/>
                  </a:lnTo>
                  <a:lnTo>
                    <a:pt x="928" y="1680"/>
                  </a:lnTo>
                  <a:lnTo>
                    <a:pt x="888" y="1676"/>
                  </a:lnTo>
                  <a:lnTo>
                    <a:pt x="850" y="1670"/>
                  </a:lnTo>
                  <a:lnTo>
                    <a:pt x="812" y="1660"/>
                  </a:lnTo>
                  <a:lnTo>
                    <a:pt x="776" y="1650"/>
                  </a:lnTo>
                  <a:lnTo>
                    <a:pt x="740" y="1636"/>
                  </a:lnTo>
                  <a:lnTo>
                    <a:pt x="704" y="1620"/>
                  </a:lnTo>
                  <a:lnTo>
                    <a:pt x="670" y="1602"/>
                  </a:lnTo>
                  <a:lnTo>
                    <a:pt x="638" y="1582"/>
                  </a:lnTo>
                  <a:lnTo>
                    <a:pt x="606" y="1560"/>
                  </a:lnTo>
                  <a:lnTo>
                    <a:pt x="576" y="1536"/>
                  </a:lnTo>
                  <a:lnTo>
                    <a:pt x="548" y="1510"/>
                  </a:lnTo>
                  <a:lnTo>
                    <a:pt x="522" y="1484"/>
                  </a:lnTo>
                  <a:lnTo>
                    <a:pt x="496" y="1454"/>
                  </a:lnTo>
                  <a:lnTo>
                    <a:pt x="474" y="1422"/>
                  </a:lnTo>
                  <a:lnTo>
                    <a:pt x="452" y="1390"/>
                  </a:lnTo>
                  <a:lnTo>
                    <a:pt x="452" y="1390"/>
                  </a:lnTo>
                  <a:lnTo>
                    <a:pt x="406" y="1310"/>
                  </a:lnTo>
                  <a:lnTo>
                    <a:pt x="406" y="1310"/>
                  </a:lnTo>
                  <a:lnTo>
                    <a:pt x="368" y="1238"/>
                  </a:lnTo>
                  <a:lnTo>
                    <a:pt x="332" y="1168"/>
                  </a:lnTo>
                  <a:lnTo>
                    <a:pt x="296" y="1098"/>
                  </a:lnTo>
                  <a:lnTo>
                    <a:pt x="264" y="1026"/>
                  </a:lnTo>
                  <a:lnTo>
                    <a:pt x="234" y="954"/>
                  </a:lnTo>
                  <a:lnTo>
                    <a:pt x="204" y="882"/>
                  </a:lnTo>
                  <a:lnTo>
                    <a:pt x="178" y="808"/>
                  </a:lnTo>
                  <a:lnTo>
                    <a:pt x="152" y="734"/>
                  </a:lnTo>
                  <a:lnTo>
                    <a:pt x="128" y="662"/>
                  </a:lnTo>
                  <a:lnTo>
                    <a:pt x="106" y="588"/>
                  </a:lnTo>
                  <a:lnTo>
                    <a:pt x="86" y="512"/>
                  </a:lnTo>
                  <a:lnTo>
                    <a:pt x="68" y="438"/>
                  </a:lnTo>
                  <a:lnTo>
                    <a:pt x="52" y="362"/>
                  </a:lnTo>
                  <a:lnTo>
                    <a:pt x="38" y="288"/>
                  </a:lnTo>
                  <a:lnTo>
                    <a:pt x="26" y="212"/>
                  </a:lnTo>
                  <a:lnTo>
                    <a:pt x="16" y="136"/>
                  </a:lnTo>
                  <a:lnTo>
                    <a:pt x="0" y="0"/>
                  </a:lnTo>
                  <a:lnTo>
                    <a:pt x="780" y="0"/>
                  </a:lnTo>
                  <a:lnTo>
                    <a:pt x="780" y="240"/>
                  </a:lnTo>
                  <a:lnTo>
                    <a:pt x="274" y="240"/>
                  </a:lnTo>
                  <a:lnTo>
                    <a:pt x="274" y="240"/>
                  </a:lnTo>
                  <a:lnTo>
                    <a:pt x="286" y="302"/>
                  </a:lnTo>
                  <a:lnTo>
                    <a:pt x="298" y="364"/>
                  </a:lnTo>
                  <a:lnTo>
                    <a:pt x="312" y="424"/>
                  </a:lnTo>
                  <a:lnTo>
                    <a:pt x="328" y="484"/>
                  </a:lnTo>
                  <a:lnTo>
                    <a:pt x="344" y="546"/>
                  </a:lnTo>
                  <a:lnTo>
                    <a:pt x="362" y="606"/>
                  </a:lnTo>
                  <a:lnTo>
                    <a:pt x="382" y="666"/>
                  </a:lnTo>
                  <a:lnTo>
                    <a:pt x="402" y="726"/>
                  </a:lnTo>
                  <a:lnTo>
                    <a:pt x="424" y="784"/>
                  </a:lnTo>
                  <a:lnTo>
                    <a:pt x="448" y="844"/>
                  </a:lnTo>
                  <a:lnTo>
                    <a:pt x="472" y="902"/>
                  </a:lnTo>
                  <a:lnTo>
                    <a:pt x="498" y="962"/>
                  </a:lnTo>
                  <a:lnTo>
                    <a:pt x="526" y="1020"/>
                  </a:lnTo>
                  <a:lnTo>
                    <a:pt x="554" y="1078"/>
                  </a:lnTo>
                  <a:lnTo>
                    <a:pt x="584" y="1134"/>
                  </a:lnTo>
                  <a:lnTo>
                    <a:pt x="616" y="1192"/>
                  </a:lnTo>
                  <a:lnTo>
                    <a:pt x="616" y="1192"/>
                  </a:lnTo>
                  <a:lnTo>
                    <a:pt x="658" y="1266"/>
                  </a:lnTo>
                  <a:lnTo>
                    <a:pt x="658" y="1266"/>
                  </a:lnTo>
                  <a:lnTo>
                    <a:pt x="672" y="1286"/>
                  </a:lnTo>
                  <a:lnTo>
                    <a:pt x="686" y="1304"/>
                  </a:lnTo>
                  <a:lnTo>
                    <a:pt x="700" y="1322"/>
                  </a:lnTo>
                  <a:lnTo>
                    <a:pt x="716" y="1340"/>
                  </a:lnTo>
                  <a:lnTo>
                    <a:pt x="734" y="1354"/>
                  </a:lnTo>
                  <a:lnTo>
                    <a:pt x="752" y="1368"/>
                  </a:lnTo>
                  <a:lnTo>
                    <a:pt x="770" y="1382"/>
                  </a:lnTo>
                  <a:lnTo>
                    <a:pt x="790" y="1394"/>
                  </a:lnTo>
                  <a:lnTo>
                    <a:pt x="810" y="1404"/>
                  </a:lnTo>
                  <a:lnTo>
                    <a:pt x="830" y="1414"/>
                  </a:lnTo>
                  <a:lnTo>
                    <a:pt x="852" y="1422"/>
                  </a:lnTo>
                  <a:lnTo>
                    <a:pt x="874" y="1428"/>
                  </a:lnTo>
                  <a:lnTo>
                    <a:pt x="898" y="1434"/>
                  </a:lnTo>
                  <a:lnTo>
                    <a:pt x="920" y="1438"/>
                  </a:lnTo>
                  <a:lnTo>
                    <a:pt x="944" y="1440"/>
                  </a:lnTo>
                  <a:lnTo>
                    <a:pt x="966" y="1440"/>
                  </a:lnTo>
                  <a:lnTo>
                    <a:pt x="1494" y="1440"/>
                  </a:lnTo>
                  <a:lnTo>
                    <a:pt x="1494" y="1680"/>
                  </a:lnTo>
                  <a:lnTo>
                    <a:pt x="1494" y="168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1" name="Freeform 136">
              <a:extLst>
                <a:ext uri="{FF2B5EF4-FFF2-40B4-BE49-F238E27FC236}">
                  <a16:creationId xmlns:a16="http://schemas.microsoft.com/office/drawing/2014/main" id="{BF94367A-D0FA-4BCF-E3B6-BFBD80DCC7D6}"/>
                </a:ext>
              </a:extLst>
            </p:cNvPr>
            <p:cNvSpPr>
              <a:spLocks/>
            </p:cNvSpPr>
            <p:nvPr/>
          </p:nvSpPr>
          <p:spPr bwMode="auto">
            <a:xfrm>
              <a:off x="13931900" y="1597025"/>
              <a:ext cx="4597400" cy="4759325"/>
            </a:xfrm>
            <a:custGeom>
              <a:avLst/>
              <a:gdLst>
                <a:gd name="T0" fmla="*/ 2896 w 2896"/>
                <a:gd name="T1" fmla="*/ 142 h 2998"/>
                <a:gd name="T2" fmla="*/ 2716 w 2896"/>
                <a:gd name="T3" fmla="*/ 110 h 2998"/>
                <a:gd name="T4" fmla="*/ 2356 w 2896"/>
                <a:gd name="T5" fmla="*/ 56 h 2998"/>
                <a:gd name="T6" fmla="*/ 1994 w 2896"/>
                <a:gd name="T7" fmla="*/ 20 h 2998"/>
                <a:gd name="T8" fmla="*/ 1630 w 2896"/>
                <a:gd name="T9" fmla="*/ 2 h 2998"/>
                <a:gd name="T10" fmla="*/ 1266 w 2896"/>
                <a:gd name="T11" fmla="*/ 2 h 2998"/>
                <a:gd name="T12" fmla="*/ 902 w 2896"/>
                <a:gd name="T13" fmla="*/ 20 h 2998"/>
                <a:gd name="T14" fmla="*/ 540 w 2896"/>
                <a:gd name="T15" fmla="*/ 56 h 2998"/>
                <a:gd name="T16" fmla="*/ 180 w 2896"/>
                <a:gd name="T17" fmla="*/ 110 h 2998"/>
                <a:gd name="T18" fmla="*/ 0 w 2896"/>
                <a:gd name="T19" fmla="*/ 142 h 2998"/>
                <a:gd name="T20" fmla="*/ 2 w 2896"/>
                <a:gd name="T21" fmla="*/ 222 h 2998"/>
                <a:gd name="T22" fmla="*/ 12 w 2896"/>
                <a:gd name="T23" fmla="*/ 382 h 2998"/>
                <a:gd name="T24" fmla="*/ 36 w 2896"/>
                <a:gd name="T25" fmla="*/ 542 h 2998"/>
                <a:gd name="T26" fmla="*/ 68 w 2896"/>
                <a:gd name="T27" fmla="*/ 702 h 2998"/>
                <a:gd name="T28" fmla="*/ 110 w 2896"/>
                <a:gd name="T29" fmla="*/ 858 h 2998"/>
                <a:gd name="T30" fmla="*/ 164 w 2896"/>
                <a:gd name="T31" fmla="*/ 1012 h 2998"/>
                <a:gd name="T32" fmla="*/ 226 w 2896"/>
                <a:gd name="T33" fmla="*/ 1164 h 2998"/>
                <a:gd name="T34" fmla="*/ 296 w 2896"/>
                <a:gd name="T35" fmla="*/ 1310 h 2998"/>
                <a:gd name="T36" fmla="*/ 376 w 2896"/>
                <a:gd name="T37" fmla="*/ 1452 h 2998"/>
                <a:gd name="T38" fmla="*/ 464 w 2896"/>
                <a:gd name="T39" fmla="*/ 1590 h 2998"/>
                <a:gd name="T40" fmla="*/ 560 w 2896"/>
                <a:gd name="T41" fmla="*/ 1720 h 2998"/>
                <a:gd name="T42" fmla="*/ 664 w 2896"/>
                <a:gd name="T43" fmla="*/ 1844 h 2998"/>
                <a:gd name="T44" fmla="*/ 774 w 2896"/>
                <a:gd name="T45" fmla="*/ 1960 h 2998"/>
                <a:gd name="T46" fmla="*/ 890 w 2896"/>
                <a:gd name="T47" fmla="*/ 2070 h 2998"/>
                <a:gd name="T48" fmla="*/ 1012 w 2896"/>
                <a:gd name="T49" fmla="*/ 2168 h 2998"/>
                <a:gd name="T50" fmla="*/ 1142 w 2896"/>
                <a:gd name="T51" fmla="*/ 2258 h 2998"/>
                <a:gd name="T52" fmla="*/ 1208 w 2896"/>
                <a:gd name="T53" fmla="*/ 2998 h 2998"/>
                <a:gd name="T54" fmla="*/ 1688 w 2896"/>
                <a:gd name="T55" fmla="*/ 2298 h 2998"/>
                <a:gd name="T56" fmla="*/ 1754 w 2896"/>
                <a:gd name="T57" fmla="*/ 2258 h 2998"/>
                <a:gd name="T58" fmla="*/ 1884 w 2896"/>
                <a:gd name="T59" fmla="*/ 2168 h 2998"/>
                <a:gd name="T60" fmla="*/ 2006 w 2896"/>
                <a:gd name="T61" fmla="*/ 2070 h 2998"/>
                <a:gd name="T62" fmla="*/ 2122 w 2896"/>
                <a:gd name="T63" fmla="*/ 1960 h 2998"/>
                <a:gd name="T64" fmla="*/ 2232 w 2896"/>
                <a:gd name="T65" fmla="*/ 1844 h 2998"/>
                <a:gd name="T66" fmla="*/ 2336 w 2896"/>
                <a:gd name="T67" fmla="*/ 1720 h 2998"/>
                <a:gd name="T68" fmla="*/ 2432 w 2896"/>
                <a:gd name="T69" fmla="*/ 1590 h 2998"/>
                <a:gd name="T70" fmla="*/ 2520 w 2896"/>
                <a:gd name="T71" fmla="*/ 1452 h 2998"/>
                <a:gd name="T72" fmla="*/ 2600 w 2896"/>
                <a:gd name="T73" fmla="*/ 1310 h 2998"/>
                <a:gd name="T74" fmla="*/ 2670 w 2896"/>
                <a:gd name="T75" fmla="*/ 1164 h 2998"/>
                <a:gd name="T76" fmla="*/ 2732 w 2896"/>
                <a:gd name="T77" fmla="*/ 1012 h 2998"/>
                <a:gd name="T78" fmla="*/ 2786 w 2896"/>
                <a:gd name="T79" fmla="*/ 858 h 2998"/>
                <a:gd name="T80" fmla="*/ 2828 w 2896"/>
                <a:gd name="T81" fmla="*/ 702 h 2998"/>
                <a:gd name="T82" fmla="*/ 2860 w 2896"/>
                <a:gd name="T83" fmla="*/ 542 h 2998"/>
                <a:gd name="T84" fmla="*/ 2884 w 2896"/>
                <a:gd name="T85" fmla="*/ 382 h 2998"/>
                <a:gd name="T86" fmla="*/ 2894 w 2896"/>
                <a:gd name="T87" fmla="*/ 222 h 2998"/>
                <a:gd name="T88" fmla="*/ 2896 w 2896"/>
                <a:gd name="T89" fmla="*/ 142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96" h="2998">
                  <a:moveTo>
                    <a:pt x="2896" y="142"/>
                  </a:moveTo>
                  <a:lnTo>
                    <a:pt x="2896" y="142"/>
                  </a:lnTo>
                  <a:lnTo>
                    <a:pt x="2896" y="142"/>
                  </a:lnTo>
                  <a:lnTo>
                    <a:pt x="2716" y="110"/>
                  </a:lnTo>
                  <a:lnTo>
                    <a:pt x="2536" y="80"/>
                  </a:lnTo>
                  <a:lnTo>
                    <a:pt x="2356" y="56"/>
                  </a:lnTo>
                  <a:lnTo>
                    <a:pt x="2174" y="36"/>
                  </a:lnTo>
                  <a:lnTo>
                    <a:pt x="1994" y="20"/>
                  </a:lnTo>
                  <a:lnTo>
                    <a:pt x="1812" y="8"/>
                  </a:lnTo>
                  <a:lnTo>
                    <a:pt x="1630" y="2"/>
                  </a:lnTo>
                  <a:lnTo>
                    <a:pt x="1448" y="0"/>
                  </a:lnTo>
                  <a:lnTo>
                    <a:pt x="1266" y="2"/>
                  </a:lnTo>
                  <a:lnTo>
                    <a:pt x="1084" y="8"/>
                  </a:lnTo>
                  <a:lnTo>
                    <a:pt x="902" y="20"/>
                  </a:lnTo>
                  <a:lnTo>
                    <a:pt x="722" y="36"/>
                  </a:lnTo>
                  <a:lnTo>
                    <a:pt x="540" y="56"/>
                  </a:lnTo>
                  <a:lnTo>
                    <a:pt x="360" y="80"/>
                  </a:lnTo>
                  <a:lnTo>
                    <a:pt x="180" y="110"/>
                  </a:lnTo>
                  <a:lnTo>
                    <a:pt x="0" y="142"/>
                  </a:lnTo>
                  <a:lnTo>
                    <a:pt x="0" y="142"/>
                  </a:lnTo>
                  <a:lnTo>
                    <a:pt x="0" y="142"/>
                  </a:lnTo>
                  <a:lnTo>
                    <a:pt x="2" y="222"/>
                  </a:lnTo>
                  <a:lnTo>
                    <a:pt x="6" y="302"/>
                  </a:lnTo>
                  <a:lnTo>
                    <a:pt x="12" y="382"/>
                  </a:lnTo>
                  <a:lnTo>
                    <a:pt x="22" y="462"/>
                  </a:lnTo>
                  <a:lnTo>
                    <a:pt x="36" y="542"/>
                  </a:lnTo>
                  <a:lnTo>
                    <a:pt x="50" y="622"/>
                  </a:lnTo>
                  <a:lnTo>
                    <a:pt x="68" y="702"/>
                  </a:lnTo>
                  <a:lnTo>
                    <a:pt x="88" y="780"/>
                  </a:lnTo>
                  <a:lnTo>
                    <a:pt x="110" y="858"/>
                  </a:lnTo>
                  <a:lnTo>
                    <a:pt x="136" y="936"/>
                  </a:lnTo>
                  <a:lnTo>
                    <a:pt x="164" y="1012"/>
                  </a:lnTo>
                  <a:lnTo>
                    <a:pt x="194" y="1088"/>
                  </a:lnTo>
                  <a:lnTo>
                    <a:pt x="226" y="1164"/>
                  </a:lnTo>
                  <a:lnTo>
                    <a:pt x="260" y="1238"/>
                  </a:lnTo>
                  <a:lnTo>
                    <a:pt x="296" y="1310"/>
                  </a:lnTo>
                  <a:lnTo>
                    <a:pt x="336" y="1382"/>
                  </a:lnTo>
                  <a:lnTo>
                    <a:pt x="376" y="1452"/>
                  </a:lnTo>
                  <a:lnTo>
                    <a:pt x="420" y="1522"/>
                  </a:lnTo>
                  <a:lnTo>
                    <a:pt x="464" y="1590"/>
                  </a:lnTo>
                  <a:lnTo>
                    <a:pt x="512" y="1656"/>
                  </a:lnTo>
                  <a:lnTo>
                    <a:pt x="560" y="1720"/>
                  </a:lnTo>
                  <a:lnTo>
                    <a:pt x="610" y="1784"/>
                  </a:lnTo>
                  <a:lnTo>
                    <a:pt x="664" y="1844"/>
                  </a:lnTo>
                  <a:lnTo>
                    <a:pt x="718" y="1904"/>
                  </a:lnTo>
                  <a:lnTo>
                    <a:pt x="774" y="1960"/>
                  </a:lnTo>
                  <a:lnTo>
                    <a:pt x="830" y="2016"/>
                  </a:lnTo>
                  <a:lnTo>
                    <a:pt x="890" y="2070"/>
                  </a:lnTo>
                  <a:lnTo>
                    <a:pt x="950" y="2120"/>
                  </a:lnTo>
                  <a:lnTo>
                    <a:pt x="1012" y="2168"/>
                  </a:lnTo>
                  <a:lnTo>
                    <a:pt x="1076" y="2214"/>
                  </a:lnTo>
                  <a:lnTo>
                    <a:pt x="1142" y="2258"/>
                  </a:lnTo>
                  <a:lnTo>
                    <a:pt x="1208" y="2298"/>
                  </a:lnTo>
                  <a:lnTo>
                    <a:pt x="1208" y="2998"/>
                  </a:lnTo>
                  <a:lnTo>
                    <a:pt x="1688" y="2998"/>
                  </a:lnTo>
                  <a:lnTo>
                    <a:pt x="1688" y="2298"/>
                  </a:lnTo>
                  <a:lnTo>
                    <a:pt x="1688" y="2298"/>
                  </a:lnTo>
                  <a:lnTo>
                    <a:pt x="1754" y="2258"/>
                  </a:lnTo>
                  <a:lnTo>
                    <a:pt x="1820" y="2214"/>
                  </a:lnTo>
                  <a:lnTo>
                    <a:pt x="1884" y="2168"/>
                  </a:lnTo>
                  <a:lnTo>
                    <a:pt x="1946" y="2120"/>
                  </a:lnTo>
                  <a:lnTo>
                    <a:pt x="2006" y="2070"/>
                  </a:lnTo>
                  <a:lnTo>
                    <a:pt x="2066" y="2016"/>
                  </a:lnTo>
                  <a:lnTo>
                    <a:pt x="2122" y="1960"/>
                  </a:lnTo>
                  <a:lnTo>
                    <a:pt x="2178" y="1904"/>
                  </a:lnTo>
                  <a:lnTo>
                    <a:pt x="2232" y="1844"/>
                  </a:lnTo>
                  <a:lnTo>
                    <a:pt x="2286" y="1784"/>
                  </a:lnTo>
                  <a:lnTo>
                    <a:pt x="2336" y="1720"/>
                  </a:lnTo>
                  <a:lnTo>
                    <a:pt x="2384" y="1656"/>
                  </a:lnTo>
                  <a:lnTo>
                    <a:pt x="2432" y="1590"/>
                  </a:lnTo>
                  <a:lnTo>
                    <a:pt x="2476" y="1522"/>
                  </a:lnTo>
                  <a:lnTo>
                    <a:pt x="2520" y="1452"/>
                  </a:lnTo>
                  <a:lnTo>
                    <a:pt x="2560" y="1382"/>
                  </a:lnTo>
                  <a:lnTo>
                    <a:pt x="2600" y="1310"/>
                  </a:lnTo>
                  <a:lnTo>
                    <a:pt x="2636" y="1238"/>
                  </a:lnTo>
                  <a:lnTo>
                    <a:pt x="2670" y="1164"/>
                  </a:lnTo>
                  <a:lnTo>
                    <a:pt x="2702" y="1088"/>
                  </a:lnTo>
                  <a:lnTo>
                    <a:pt x="2732" y="1012"/>
                  </a:lnTo>
                  <a:lnTo>
                    <a:pt x="2760" y="936"/>
                  </a:lnTo>
                  <a:lnTo>
                    <a:pt x="2786" y="858"/>
                  </a:lnTo>
                  <a:lnTo>
                    <a:pt x="2808" y="780"/>
                  </a:lnTo>
                  <a:lnTo>
                    <a:pt x="2828" y="702"/>
                  </a:lnTo>
                  <a:lnTo>
                    <a:pt x="2846" y="622"/>
                  </a:lnTo>
                  <a:lnTo>
                    <a:pt x="2860" y="542"/>
                  </a:lnTo>
                  <a:lnTo>
                    <a:pt x="2874" y="462"/>
                  </a:lnTo>
                  <a:lnTo>
                    <a:pt x="2884" y="382"/>
                  </a:lnTo>
                  <a:lnTo>
                    <a:pt x="2890" y="302"/>
                  </a:lnTo>
                  <a:lnTo>
                    <a:pt x="2894" y="222"/>
                  </a:lnTo>
                  <a:lnTo>
                    <a:pt x="2896" y="142"/>
                  </a:lnTo>
                  <a:lnTo>
                    <a:pt x="2896" y="1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2" name="Freeform 137">
              <a:extLst>
                <a:ext uri="{FF2B5EF4-FFF2-40B4-BE49-F238E27FC236}">
                  <a16:creationId xmlns:a16="http://schemas.microsoft.com/office/drawing/2014/main" id="{545C5760-AD35-8790-5119-B2FA74D400CA}"/>
                </a:ext>
              </a:extLst>
            </p:cNvPr>
            <p:cNvSpPr>
              <a:spLocks/>
            </p:cNvSpPr>
            <p:nvPr/>
          </p:nvSpPr>
          <p:spPr bwMode="auto">
            <a:xfrm>
              <a:off x="17097375" y="2178050"/>
              <a:ext cx="2374900" cy="2667000"/>
            </a:xfrm>
            <a:custGeom>
              <a:avLst/>
              <a:gdLst>
                <a:gd name="T0" fmla="*/ 0 w 1496"/>
                <a:gd name="T1" fmla="*/ 1680 h 1680"/>
                <a:gd name="T2" fmla="*/ 530 w 1496"/>
                <a:gd name="T3" fmla="*/ 1440 h 1680"/>
                <a:gd name="T4" fmla="*/ 552 w 1496"/>
                <a:gd name="T5" fmla="*/ 1440 h 1680"/>
                <a:gd name="T6" fmla="*/ 598 w 1496"/>
                <a:gd name="T7" fmla="*/ 1434 h 1680"/>
                <a:gd name="T8" fmla="*/ 644 w 1496"/>
                <a:gd name="T9" fmla="*/ 1422 h 1680"/>
                <a:gd name="T10" fmla="*/ 686 w 1496"/>
                <a:gd name="T11" fmla="*/ 1404 h 1680"/>
                <a:gd name="T12" fmla="*/ 726 w 1496"/>
                <a:gd name="T13" fmla="*/ 1382 h 1680"/>
                <a:gd name="T14" fmla="*/ 762 w 1496"/>
                <a:gd name="T15" fmla="*/ 1354 h 1680"/>
                <a:gd name="T16" fmla="*/ 796 w 1496"/>
                <a:gd name="T17" fmla="*/ 1322 h 1680"/>
                <a:gd name="T18" fmla="*/ 824 w 1496"/>
                <a:gd name="T19" fmla="*/ 1286 h 1680"/>
                <a:gd name="T20" fmla="*/ 838 w 1496"/>
                <a:gd name="T21" fmla="*/ 1266 h 1680"/>
                <a:gd name="T22" fmla="*/ 880 w 1496"/>
                <a:gd name="T23" fmla="*/ 1192 h 1680"/>
                <a:gd name="T24" fmla="*/ 942 w 1496"/>
                <a:gd name="T25" fmla="*/ 1078 h 1680"/>
                <a:gd name="T26" fmla="*/ 998 w 1496"/>
                <a:gd name="T27" fmla="*/ 962 h 1680"/>
                <a:gd name="T28" fmla="*/ 1048 w 1496"/>
                <a:gd name="T29" fmla="*/ 844 h 1680"/>
                <a:gd name="T30" fmla="*/ 1094 w 1496"/>
                <a:gd name="T31" fmla="*/ 726 h 1680"/>
                <a:gd name="T32" fmla="*/ 1134 w 1496"/>
                <a:gd name="T33" fmla="*/ 606 h 1680"/>
                <a:gd name="T34" fmla="*/ 1168 w 1496"/>
                <a:gd name="T35" fmla="*/ 484 h 1680"/>
                <a:gd name="T36" fmla="*/ 1198 w 1496"/>
                <a:gd name="T37" fmla="*/ 364 h 1680"/>
                <a:gd name="T38" fmla="*/ 1222 w 1496"/>
                <a:gd name="T39" fmla="*/ 240 h 1680"/>
                <a:gd name="T40" fmla="*/ 716 w 1496"/>
                <a:gd name="T41" fmla="*/ 0 h 1680"/>
                <a:gd name="T42" fmla="*/ 1480 w 1496"/>
                <a:gd name="T43" fmla="*/ 136 h 1680"/>
                <a:gd name="T44" fmla="*/ 1470 w 1496"/>
                <a:gd name="T45" fmla="*/ 212 h 1680"/>
                <a:gd name="T46" fmla="*/ 1444 w 1496"/>
                <a:gd name="T47" fmla="*/ 362 h 1680"/>
                <a:gd name="T48" fmla="*/ 1410 w 1496"/>
                <a:gd name="T49" fmla="*/ 512 h 1680"/>
                <a:gd name="T50" fmla="*/ 1368 w 1496"/>
                <a:gd name="T51" fmla="*/ 662 h 1680"/>
                <a:gd name="T52" fmla="*/ 1318 w 1496"/>
                <a:gd name="T53" fmla="*/ 808 h 1680"/>
                <a:gd name="T54" fmla="*/ 1262 w 1496"/>
                <a:gd name="T55" fmla="*/ 954 h 1680"/>
                <a:gd name="T56" fmla="*/ 1200 w 1496"/>
                <a:gd name="T57" fmla="*/ 1098 h 1680"/>
                <a:gd name="T58" fmla="*/ 1128 w 1496"/>
                <a:gd name="T59" fmla="*/ 1238 h 1680"/>
                <a:gd name="T60" fmla="*/ 1090 w 1496"/>
                <a:gd name="T61" fmla="*/ 1310 h 1680"/>
                <a:gd name="T62" fmla="*/ 1044 w 1496"/>
                <a:gd name="T63" fmla="*/ 1390 h 1680"/>
                <a:gd name="T64" fmla="*/ 1000 w 1496"/>
                <a:gd name="T65" fmla="*/ 1454 h 1680"/>
                <a:gd name="T66" fmla="*/ 948 w 1496"/>
                <a:gd name="T67" fmla="*/ 1510 h 1680"/>
                <a:gd name="T68" fmla="*/ 890 w 1496"/>
                <a:gd name="T69" fmla="*/ 1560 h 1680"/>
                <a:gd name="T70" fmla="*/ 826 w 1496"/>
                <a:gd name="T71" fmla="*/ 1602 h 1680"/>
                <a:gd name="T72" fmla="*/ 756 w 1496"/>
                <a:gd name="T73" fmla="*/ 1636 h 1680"/>
                <a:gd name="T74" fmla="*/ 684 w 1496"/>
                <a:gd name="T75" fmla="*/ 1660 h 1680"/>
                <a:gd name="T76" fmla="*/ 608 w 1496"/>
                <a:gd name="T77" fmla="*/ 1676 h 1680"/>
                <a:gd name="T78" fmla="*/ 530 w 1496"/>
                <a:gd name="T79"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6" h="1680">
                  <a:moveTo>
                    <a:pt x="530" y="1680"/>
                  </a:moveTo>
                  <a:lnTo>
                    <a:pt x="0" y="1680"/>
                  </a:lnTo>
                  <a:lnTo>
                    <a:pt x="0" y="1440"/>
                  </a:lnTo>
                  <a:lnTo>
                    <a:pt x="530" y="1440"/>
                  </a:lnTo>
                  <a:lnTo>
                    <a:pt x="530" y="1440"/>
                  </a:lnTo>
                  <a:lnTo>
                    <a:pt x="552" y="1440"/>
                  </a:lnTo>
                  <a:lnTo>
                    <a:pt x="576" y="1438"/>
                  </a:lnTo>
                  <a:lnTo>
                    <a:pt x="598" y="1434"/>
                  </a:lnTo>
                  <a:lnTo>
                    <a:pt x="622" y="1428"/>
                  </a:lnTo>
                  <a:lnTo>
                    <a:pt x="644" y="1422"/>
                  </a:lnTo>
                  <a:lnTo>
                    <a:pt x="666" y="1414"/>
                  </a:lnTo>
                  <a:lnTo>
                    <a:pt x="686" y="1404"/>
                  </a:lnTo>
                  <a:lnTo>
                    <a:pt x="706" y="1394"/>
                  </a:lnTo>
                  <a:lnTo>
                    <a:pt x="726" y="1382"/>
                  </a:lnTo>
                  <a:lnTo>
                    <a:pt x="744" y="1368"/>
                  </a:lnTo>
                  <a:lnTo>
                    <a:pt x="762" y="1354"/>
                  </a:lnTo>
                  <a:lnTo>
                    <a:pt x="780" y="1340"/>
                  </a:lnTo>
                  <a:lnTo>
                    <a:pt x="796" y="1322"/>
                  </a:lnTo>
                  <a:lnTo>
                    <a:pt x="810" y="1304"/>
                  </a:lnTo>
                  <a:lnTo>
                    <a:pt x="824" y="1286"/>
                  </a:lnTo>
                  <a:lnTo>
                    <a:pt x="838" y="1266"/>
                  </a:lnTo>
                  <a:lnTo>
                    <a:pt x="838" y="1266"/>
                  </a:lnTo>
                  <a:lnTo>
                    <a:pt x="880" y="1192"/>
                  </a:lnTo>
                  <a:lnTo>
                    <a:pt x="880" y="1192"/>
                  </a:lnTo>
                  <a:lnTo>
                    <a:pt x="912" y="1134"/>
                  </a:lnTo>
                  <a:lnTo>
                    <a:pt x="942" y="1078"/>
                  </a:lnTo>
                  <a:lnTo>
                    <a:pt x="970" y="1020"/>
                  </a:lnTo>
                  <a:lnTo>
                    <a:pt x="998" y="962"/>
                  </a:lnTo>
                  <a:lnTo>
                    <a:pt x="1024" y="902"/>
                  </a:lnTo>
                  <a:lnTo>
                    <a:pt x="1048" y="844"/>
                  </a:lnTo>
                  <a:lnTo>
                    <a:pt x="1072" y="784"/>
                  </a:lnTo>
                  <a:lnTo>
                    <a:pt x="1094" y="726"/>
                  </a:lnTo>
                  <a:lnTo>
                    <a:pt x="1114" y="666"/>
                  </a:lnTo>
                  <a:lnTo>
                    <a:pt x="1134" y="606"/>
                  </a:lnTo>
                  <a:lnTo>
                    <a:pt x="1152" y="546"/>
                  </a:lnTo>
                  <a:lnTo>
                    <a:pt x="1168" y="484"/>
                  </a:lnTo>
                  <a:lnTo>
                    <a:pt x="1184" y="424"/>
                  </a:lnTo>
                  <a:lnTo>
                    <a:pt x="1198" y="364"/>
                  </a:lnTo>
                  <a:lnTo>
                    <a:pt x="1210" y="302"/>
                  </a:lnTo>
                  <a:lnTo>
                    <a:pt x="1222" y="240"/>
                  </a:lnTo>
                  <a:lnTo>
                    <a:pt x="716" y="240"/>
                  </a:lnTo>
                  <a:lnTo>
                    <a:pt x="716" y="0"/>
                  </a:lnTo>
                  <a:lnTo>
                    <a:pt x="1496" y="0"/>
                  </a:lnTo>
                  <a:lnTo>
                    <a:pt x="1480" y="136"/>
                  </a:lnTo>
                  <a:lnTo>
                    <a:pt x="1480" y="136"/>
                  </a:lnTo>
                  <a:lnTo>
                    <a:pt x="1470" y="212"/>
                  </a:lnTo>
                  <a:lnTo>
                    <a:pt x="1458" y="288"/>
                  </a:lnTo>
                  <a:lnTo>
                    <a:pt x="1444" y="362"/>
                  </a:lnTo>
                  <a:lnTo>
                    <a:pt x="1428" y="438"/>
                  </a:lnTo>
                  <a:lnTo>
                    <a:pt x="1410" y="512"/>
                  </a:lnTo>
                  <a:lnTo>
                    <a:pt x="1390" y="588"/>
                  </a:lnTo>
                  <a:lnTo>
                    <a:pt x="1368" y="662"/>
                  </a:lnTo>
                  <a:lnTo>
                    <a:pt x="1344" y="734"/>
                  </a:lnTo>
                  <a:lnTo>
                    <a:pt x="1318" y="808"/>
                  </a:lnTo>
                  <a:lnTo>
                    <a:pt x="1292" y="882"/>
                  </a:lnTo>
                  <a:lnTo>
                    <a:pt x="1262" y="954"/>
                  </a:lnTo>
                  <a:lnTo>
                    <a:pt x="1232" y="1026"/>
                  </a:lnTo>
                  <a:lnTo>
                    <a:pt x="1200" y="1098"/>
                  </a:lnTo>
                  <a:lnTo>
                    <a:pt x="1164" y="1168"/>
                  </a:lnTo>
                  <a:lnTo>
                    <a:pt x="1128" y="1238"/>
                  </a:lnTo>
                  <a:lnTo>
                    <a:pt x="1090" y="1310"/>
                  </a:lnTo>
                  <a:lnTo>
                    <a:pt x="1090" y="1310"/>
                  </a:lnTo>
                  <a:lnTo>
                    <a:pt x="1044" y="1390"/>
                  </a:lnTo>
                  <a:lnTo>
                    <a:pt x="1044" y="1390"/>
                  </a:lnTo>
                  <a:lnTo>
                    <a:pt x="1022" y="1422"/>
                  </a:lnTo>
                  <a:lnTo>
                    <a:pt x="1000" y="1454"/>
                  </a:lnTo>
                  <a:lnTo>
                    <a:pt x="974" y="1484"/>
                  </a:lnTo>
                  <a:lnTo>
                    <a:pt x="948" y="1510"/>
                  </a:lnTo>
                  <a:lnTo>
                    <a:pt x="920" y="1536"/>
                  </a:lnTo>
                  <a:lnTo>
                    <a:pt x="890" y="1560"/>
                  </a:lnTo>
                  <a:lnTo>
                    <a:pt x="858" y="1582"/>
                  </a:lnTo>
                  <a:lnTo>
                    <a:pt x="826" y="1602"/>
                  </a:lnTo>
                  <a:lnTo>
                    <a:pt x="792" y="1620"/>
                  </a:lnTo>
                  <a:lnTo>
                    <a:pt x="756" y="1636"/>
                  </a:lnTo>
                  <a:lnTo>
                    <a:pt x="720" y="1650"/>
                  </a:lnTo>
                  <a:lnTo>
                    <a:pt x="684" y="1660"/>
                  </a:lnTo>
                  <a:lnTo>
                    <a:pt x="646" y="1670"/>
                  </a:lnTo>
                  <a:lnTo>
                    <a:pt x="608" y="1676"/>
                  </a:lnTo>
                  <a:lnTo>
                    <a:pt x="568" y="1680"/>
                  </a:lnTo>
                  <a:lnTo>
                    <a:pt x="530" y="1680"/>
                  </a:lnTo>
                  <a:lnTo>
                    <a:pt x="530" y="168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3" name="Freeform 138">
              <a:extLst>
                <a:ext uri="{FF2B5EF4-FFF2-40B4-BE49-F238E27FC236}">
                  <a16:creationId xmlns:a16="http://schemas.microsoft.com/office/drawing/2014/main" id="{9FF05A65-6F22-B4DD-FA6C-807EE4E936AB}"/>
                </a:ext>
              </a:extLst>
            </p:cNvPr>
            <p:cNvSpPr>
              <a:spLocks/>
            </p:cNvSpPr>
            <p:nvPr/>
          </p:nvSpPr>
          <p:spPr bwMode="auto">
            <a:xfrm>
              <a:off x="16230600" y="1597025"/>
              <a:ext cx="2298700" cy="4759325"/>
            </a:xfrm>
            <a:custGeom>
              <a:avLst/>
              <a:gdLst>
                <a:gd name="T0" fmla="*/ 1448 w 1448"/>
                <a:gd name="T1" fmla="*/ 142 h 2998"/>
                <a:gd name="T2" fmla="*/ 1448 w 1448"/>
                <a:gd name="T3" fmla="*/ 142 h 2998"/>
                <a:gd name="T4" fmla="*/ 1268 w 1448"/>
                <a:gd name="T5" fmla="*/ 110 h 2998"/>
                <a:gd name="T6" fmla="*/ 1088 w 1448"/>
                <a:gd name="T7" fmla="*/ 80 h 2998"/>
                <a:gd name="T8" fmla="*/ 908 w 1448"/>
                <a:gd name="T9" fmla="*/ 56 h 2998"/>
                <a:gd name="T10" fmla="*/ 726 w 1448"/>
                <a:gd name="T11" fmla="*/ 36 h 2998"/>
                <a:gd name="T12" fmla="*/ 546 w 1448"/>
                <a:gd name="T13" fmla="*/ 20 h 2998"/>
                <a:gd name="T14" fmla="*/ 364 w 1448"/>
                <a:gd name="T15" fmla="*/ 8 h 2998"/>
                <a:gd name="T16" fmla="*/ 182 w 1448"/>
                <a:gd name="T17" fmla="*/ 2 h 2998"/>
                <a:gd name="T18" fmla="*/ 0 w 1448"/>
                <a:gd name="T19" fmla="*/ 0 h 2998"/>
                <a:gd name="T20" fmla="*/ 0 w 1448"/>
                <a:gd name="T21" fmla="*/ 2998 h 2998"/>
                <a:gd name="T22" fmla="*/ 240 w 1448"/>
                <a:gd name="T23" fmla="*/ 2998 h 2998"/>
                <a:gd name="T24" fmla="*/ 240 w 1448"/>
                <a:gd name="T25" fmla="*/ 2298 h 2998"/>
                <a:gd name="T26" fmla="*/ 240 w 1448"/>
                <a:gd name="T27" fmla="*/ 2298 h 2998"/>
                <a:gd name="T28" fmla="*/ 306 w 1448"/>
                <a:gd name="T29" fmla="*/ 2258 h 2998"/>
                <a:gd name="T30" fmla="*/ 372 w 1448"/>
                <a:gd name="T31" fmla="*/ 2214 h 2998"/>
                <a:gd name="T32" fmla="*/ 436 w 1448"/>
                <a:gd name="T33" fmla="*/ 2168 h 2998"/>
                <a:gd name="T34" fmla="*/ 498 w 1448"/>
                <a:gd name="T35" fmla="*/ 2120 h 2998"/>
                <a:gd name="T36" fmla="*/ 558 w 1448"/>
                <a:gd name="T37" fmla="*/ 2070 h 2998"/>
                <a:gd name="T38" fmla="*/ 618 w 1448"/>
                <a:gd name="T39" fmla="*/ 2016 h 2998"/>
                <a:gd name="T40" fmla="*/ 674 w 1448"/>
                <a:gd name="T41" fmla="*/ 1960 h 2998"/>
                <a:gd name="T42" fmla="*/ 730 w 1448"/>
                <a:gd name="T43" fmla="*/ 1904 h 2998"/>
                <a:gd name="T44" fmla="*/ 784 w 1448"/>
                <a:gd name="T45" fmla="*/ 1844 h 2998"/>
                <a:gd name="T46" fmla="*/ 838 w 1448"/>
                <a:gd name="T47" fmla="*/ 1784 h 2998"/>
                <a:gd name="T48" fmla="*/ 888 w 1448"/>
                <a:gd name="T49" fmla="*/ 1720 h 2998"/>
                <a:gd name="T50" fmla="*/ 936 w 1448"/>
                <a:gd name="T51" fmla="*/ 1656 h 2998"/>
                <a:gd name="T52" fmla="*/ 984 w 1448"/>
                <a:gd name="T53" fmla="*/ 1590 h 2998"/>
                <a:gd name="T54" fmla="*/ 1028 w 1448"/>
                <a:gd name="T55" fmla="*/ 1522 h 2998"/>
                <a:gd name="T56" fmla="*/ 1072 w 1448"/>
                <a:gd name="T57" fmla="*/ 1452 h 2998"/>
                <a:gd name="T58" fmla="*/ 1112 w 1448"/>
                <a:gd name="T59" fmla="*/ 1382 h 2998"/>
                <a:gd name="T60" fmla="*/ 1152 w 1448"/>
                <a:gd name="T61" fmla="*/ 1310 h 2998"/>
                <a:gd name="T62" fmla="*/ 1188 w 1448"/>
                <a:gd name="T63" fmla="*/ 1238 h 2998"/>
                <a:gd name="T64" fmla="*/ 1222 w 1448"/>
                <a:gd name="T65" fmla="*/ 1164 h 2998"/>
                <a:gd name="T66" fmla="*/ 1254 w 1448"/>
                <a:gd name="T67" fmla="*/ 1088 h 2998"/>
                <a:gd name="T68" fmla="*/ 1284 w 1448"/>
                <a:gd name="T69" fmla="*/ 1012 h 2998"/>
                <a:gd name="T70" fmla="*/ 1312 w 1448"/>
                <a:gd name="T71" fmla="*/ 936 h 2998"/>
                <a:gd name="T72" fmla="*/ 1338 w 1448"/>
                <a:gd name="T73" fmla="*/ 858 h 2998"/>
                <a:gd name="T74" fmla="*/ 1360 w 1448"/>
                <a:gd name="T75" fmla="*/ 780 h 2998"/>
                <a:gd name="T76" fmla="*/ 1380 w 1448"/>
                <a:gd name="T77" fmla="*/ 702 h 2998"/>
                <a:gd name="T78" fmla="*/ 1398 w 1448"/>
                <a:gd name="T79" fmla="*/ 622 h 2998"/>
                <a:gd name="T80" fmla="*/ 1412 w 1448"/>
                <a:gd name="T81" fmla="*/ 542 h 2998"/>
                <a:gd name="T82" fmla="*/ 1426 w 1448"/>
                <a:gd name="T83" fmla="*/ 462 h 2998"/>
                <a:gd name="T84" fmla="*/ 1436 w 1448"/>
                <a:gd name="T85" fmla="*/ 382 h 2998"/>
                <a:gd name="T86" fmla="*/ 1442 w 1448"/>
                <a:gd name="T87" fmla="*/ 302 h 2998"/>
                <a:gd name="T88" fmla="*/ 1446 w 1448"/>
                <a:gd name="T89" fmla="*/ 222 h 2998"/>
                <a:gd name="T90" fmla="*/ 1448 w 1448"/>
                <a:gd name="T91" fmla="*/ 142 h 2998"/>
                <a:gd name="T92" fmla="*/ 1448 w 1448"/>
                <a:gd name="T93" fmla="*/ 142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48" h="2998">
                  <a:moveTo>
                    <a:pt x="1448" y="142"/>
                  </a:moveTo>
                  <a:lnTo>
                    <a:pt x="1448" y="142"/>
                  </a:lnTo>
                  <a:lnTo>
                    <a:pt x="1268" y="110"/>
                  </a:lnTo>
                  <a:lnTo>
                    <a:pt x="1088" y="80"/>
                  </a:lnTo>
                  <a:lnTo>
                    <a:pt x="908" y="56"/>
                  </a:lnTo>
                  <a:lnTo>
                    <a:pt x="726" y="36"/>
                  </a:lnTo>
                  <a:lnTo>
                    <a:pt x="546" y="20"/>
                  </a:lnTo>
                  <a:lnTo>
                    <a:pt x="364" y="8"/>
                  </a:lnTo>
                  <a:lnTo>
                    <a:pt x="182" y="2"/>
                  </a:lnTo>
                  <a:lnTo>
                    <a:pt x="0" y="0"/>
                  </a:lnTo>
                  <a:lnTo>
                    <a:pt x="0" y="2998"/>
                  </a:lnTo>
                  <a:lnTo>
                    <a:pt x="240" y="2998"/>
                  </a:lnTo>
                  <a:lnTo>
                    <a:pt x="240" y="2298"/>
                  </a:lnTo>
                  <a:lnTo>
                    <a:pt x="240" y="2298"/>
                  </a:lnTo>
                  <a:lnTo>
                    <a:pt x="306" y="2258"/>
                  </a:lnTo>
                  <a:lnTo>
                    <a:pt x="372" y="2214"/>
                  </a:lnTo>
                  <a:lnTo>
                    <a:pt x="436" y="2168"/>
                  </a:lnTo>
                  <a:lnTo>
                    <a:pt x="498" y="2120"/>
                  </a:lnTo>
                  <a:lnTo>
                    <a:pt x="558" y="2070"/>
                  </a:lnTo>
                  <a:lnTo>
                    <a:pt x="618" y="2016"/>
                  </a:lnTo>
                  <a:lnTo>
                    <a:pt x="674" y="1960"/>
                  </a:lnTo>
                  <a:lnTo>
                    <a:pt x="730" y="1904"/>
                  </a:lnTo>
                  <a:lnTo>
                    <a:pt x="784" y="1844"/>
                  </a:lnTo>
                  <a:lnTo>
                    <a:pt x="838" y="1784"/>
                  </a:lnTo>
                  <a:lnTo>
                    <a:pt x="888" y="1720"/>
                  </a:lnTo>
                  <a:lnTo>
                    <a:pt x="936" y="1656"/>
                  </a:lnTo>
                  <a:lnTo>
                    <a:pt x="984" y="1590"/>
                  </a:lnTo>
                  <a:lnTo>
                    <a:pt x="1028" y="1522"/>
                  </a:lnTo>
                  <a:lnTo>
                    <a:pt x="1072" y="1452"/>
                  </a:lnTo>
                  <a:lnTo>
                    <a:pt x="1112" y="1382"/>
                  </a:lnTo>
                  <a:lnTo>
                    <a:pt x="1152" y="1310"/>
                  </a:lnTo>
                  <a:lnTo>
                    <a:pt x="1188" y="1238"/>
                  </a:lnTo>
                  <a:lnTo>
                    <a:pt x="1222" y="1164"/>
                  </a:lnTo>
                  <a:lnTo>
                    <a:pt x="1254" y="1088"/>
                  </a:lnTo>
                  <a:lnTo>
                    <a:pt x="1284" y="1012"/>
                  </a:lnTo>
                  <a:lnTo>
                    <a:pt x="1312" y="936"/>
                  </a:lnTo>
                  <a:lnTo>
                    <a:pt x="1338" y="858"/>
                  </a:lnTo>
                  <a:lnTo>
                    <a:pt x="1360" y="780"/>
                  </a:lnTo>
                  <a:lnTo>
                    <a:pt x="1380" y="702"/>
                  </a:lnTo>
                  <a:lnTo>
                    <a:pt x="1398" y="622"/>
                  </a:lnTo>
                  <a:lnTo>
                    <a:pt x="1412" y="542"/>
                  </a:lnTo>
                  <a:lnTo>
                    <a:pt x="1426" y="462"/>
                  </a:lnTo>
                  <a:lnTo>
                    <a:pt x="1436" y="382"/>
                  </a:lnTo>
                  <a:lnTo>
                    <a:pt x="1442" y="302"/>
                  </a:lnTo>
                  <a:lnTo>
                    <a:pt x="1446" y="222"/>
                  </a:lnTo>
                  <a:lnTo>
                    <a:pt x="1448" y="142"/>
                  </a:lnTo>
                  <a:lnTo>
                    <a:pt x="1448" y="1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4" name="Rectangle 139">
              <a:extLst>
                <a:ext uri="{FF2B5EF4-FFF2-40B4-BE49-F238E27FC236}">
                  <a16:creationId xmlns:a16="http://schemas.microsoft.com/office/drawing/2014/main" id="{401C8C6B-629D-0C4A-44D3-00D47F6EE340}"/>
                </a:ext>
              </a:extLst>
            </p:cNvPr>
            <p:cNvSpPr>
              <a:spLocks noChangeArrowheads="1"/>
            </p:cNvSpPr>
            <p:nvPr/>
          </p:nvSpPr>
          <p:spPr bwMode="auto">
            <a:xfrm>
              <a:off x="15024100" y="6194425"/>
              <a:ext cx="2413000" cy="1778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5" name="Rectangle 140">
              <a:extLst>
                <a:ext uri="{FF2B5EF4-FFF2-40B4-BE49-F238E27FC236}">
                  <a16:creationId xmlns:a16="http://schemas.microsoft.com/office/drawing/2014/main" id="{6C20DF86-6E0B-C454-DAE9-4E8F463DBB1D}"/>
                </a:ext>
              </a:extLst>
            </p:cNvPr>
            <p:cNvSpPr>
              <a:spLocks noChangeArrowheads="1"/>
            </p:cNvSpPr>
            <p:nvPr/>
          </p:nvSpPr>
          <p:spPr bwMode="auto">
            <a:xfrm>
              <a:off x="16230600" y="6194425"/>
              <a:ext cx="1206500" cy="1778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6" name="Rectangle 141">
              <a:extLst>
                <a:ext uri="{FF2B5EF4-FFF2-40B4-BE49-F238E27FC236}">
                  <a16:creationId xmlns:a16="http://schemas.microsoft.com/office/drawing/2014/main" id="{3BF701A9-A40B-AD03-75E7-1AAC92321FAB}"/>
                </a:ext>
              </a:extLst>
            </p:cNvPr>
            <p:cNvSpPr>
              <a:spLocks noChangeArrowheads="1"/>
            </p:cNvSpPr>
            <p:nvPr/>
          </p:nvSpPr>
          <p:spPr bwMode="auto">
            <a:xfrm>
              <a:off x="15532100" y="6765925"/>
              <a:ext cx="1397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7" name="Rectangle 142">
              <a:extLst>
                <a:ext uri="{FF2B5EF4-FFF2-40B4-BE49-F238E27FC236}">
                  <a16:creationId xmlns:a16="http://schemas.microsoft.com/office/drawing/2014/main" id="{BCB66763-3933-731F-F75D-B9CAF272675E}"/>
                </a:ext>
              </a:extLst>
            </p:cNvPr>
            <p:cNvSpPr>
              <a:spLocks noChangeArrowheads="1"/>
            </p:cNvSpPr>
            <p:nvPr/>
          </p:nvSpPr>
          <p:spPr bwMode="auto">
            <a:xfrm>
              <a:off x="14579600" y="7718425"/>
              <a:ext cx="3302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8" name="Rectangle 143">
              <a:extLst>
                <a:ext uri="{FF2B5EF4-FFF2-40B4-BE49-F238E27FC236}">
                  <a16:creationId xmlns:a16="http://schemas.microsoft.com/office/drawing/2014/main" id="{E7EA346A-B5F5-3D83-5339-89CDD793D812}"/>
                </a:ext>
              </a:extLst>
            </p:cNvPr>
            <p:cNvSpPr>
              <a:spLocks noChangeArrowheads="1"/>
            </p:cNvSpPr>
            <p:nvPr/>
          </p:nvSpPr>
          <p:spPr bwMode="auto">
            <a:xfrm>
              <a:off x="16230600" y="7718425"/>
              <a:ext cx="1651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9" name="Rectangle 144">
              <a:extLst>
                <a:ext uri="{FF2B5EF4-FFF2-40B4-BE49-F238E27FC236}">
                  <a16:creationId xmlns:a16="http://schemas.microsoft.com/office/drawing/2014/main" id="{FB5858B2-D431-BB53-65C6-F84941B12E0D}"/>
                </a:ext>
              </a:extLst>
            </p:cNvPr>
            <p:cNvSpPr>
              <a:spLocks noChangeArrowheads="1"/>
            </p:cNvSpPr>
            <p:nvPr/>
          </p:nvSpPr>
          <p:spPr bwMode="auto">
            <a:xfrm>
              <a:off x="16230600" y="6765925"/>
              <a:ext cx="6985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cxnSp>
        <p:nvCxnSpPr>
          <p:cNvPr id="40" name="Straight Connector 39">
            <a:extLst>
              <a:ext uri="{FF2B5EF4-FFF2-40B4-BE49-F238E27FC236}">
                <a16:creationId xmlns:a16="http://schemas.microsoft.com/office/drawing/2014/main" id="{93A2E245-BE8D-F2DD-3285-A83FD4CC7616}"/>
              </a:ext>
            </a:extLst>
          </p:cNvPr>
          <p:cNvCxnSpPr/>
          <p:nvPr/>
        </p:nvCxnSpPr>
        <p:spPr>
          <a:xfrm>
            <a:off x="2018584" y="1305340"/>
            <a:ext cx="0" cy="3077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itle 27">
            <a:extLst>
              <a:ext uri="{FF2B5EF4-FFF2-40B4-BE49-F238E27FC236}">
                <a16:creationId xmlns:a16="http://schemas.microsoft.com/office/drawing/2014/main" id="{4E7504D9-9BEA-3A2B-5D36-787E3A945CB4}"/>
              </a:ext>
            </a:extLst>
          </p:cNvPr>
          <p:cNvSpPr>
            <a:spLocks noGrp="1"/>
          </p:cNvSpPr>
          <p:nvPr>
            <p:ph type="title"/>
          </p:nvPr>
        </p:nvSpPr>
        <p:spPr/>
        <p:txBody>
          <a:bodyPr anchor="t"/>
          <a:lstStyle/>
          <a:p>
            <a:r>
              <a:rPr lang="en-IN" sz="2400"/>
              <a:t>CASE STUDY 3: </a:t>
            </a:r>
            <a:r>
              <a:rPr lang="en-US"/>
              <a:t>Assurance &amp; Implementation Services for Temenos SAAS Based Implementation</a:t>
            </a:r>
            <a:endParaRPr lang="en-IN" sz="2400"/>
          </a:p>
        </p:txBody>
      </p:sp>
      <p:sp>
        <p:nvSpPr>
          <p:cNvPr id="2" name="TextBox 1">
            <a:extLst>
              <a:ext uri="{FF2B5EF4-FFF2-40B4-BE49-F238E27FC236}">
                <a16:creationId xmlns:a16="http://schemas.microsoft.com/office/drawing/2014/main" id="{1E709694-A34E-7B66-71B2-33A003671509}"/>
              </a:ext>
            </a:extLst>
          </p:cNvPr>
          <p:cNvSpPr txBox="1"/>
          <p:nvPr/>
        </p:nvSpPr>
        <p:spPr>
          <a:xfrm>
            <a:off x="4990591" y="5564515"/>
            <a:ext cx="221081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effectLst/>
                <a:uLnTx/>
                <a:uFillTx/>
                <a:ea typeface="+mn-ea"/>
                <a:cs typeface="+mn-cs"/>
              </a:rPr>
              <a:t>Project Highlights</a:t>
            </a:r>
          </a:p>
        </p:txBody>
      </p:sp>
      <p:sp>
        <p:nvSpPr>
          <p:cNvPr id="42" name="Rectangle 41">
            <a:extLst>
              <a:ext uri="{FF2B5EF4-FFF2-40B4-BE49-F238E27FC236}">
                <a16:creationId xmlns:a16="http://schemas.microsoft.com/office/drawing/2014/main" id="{B5200E1F-3558-5F83-E30A-A0A06E727C9A}"/>
              </a:ext>
            </a:extLst>
          </p:cNvPr>
          <p:cNvSpPr/>
          <p:nvPr/>
        </p:nvSpPr>
        <p:spPr>
          <a:xfrm>
            <a:off x="404812"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solidFill>
                <a:effectLst/>
                <a:uLnTx/>
                <a:uFillTx/>
                <a:ea typeface="+mn-ea"/>
                <a:cs typeface="+mn-cs"/>
              </a:rPr>
              <a:t>LOB : Corporate Banking</a:t>
            </a:r>
          </a:p>
        </p:txBody>
      </p:sp>
      <p:sp>
        <p:nvSpPr>
          <p:cNvPr id="43" name="Rectangle 42">
            <a:extLst>
              <a:ext uri="{FF2B5EF4-FFF2-40B4-BE49-F238E27FC236}">
                <a16:creationId xmlns:a16="http://schemas.microsoft.com/office/drawing/2014/main" id="{B47F58BF-BBCB-85C1-E7B2-8BD3089CF31F}"/>
              </a:ext>
            </a:extLst>
          </p:cNvPr>
          <p:cNvSpPr/>
          <p:nvPr/>
        </p:nvSpPr>
        <p:spPr>
          <a:xfrm>
            <a:off x="9378074"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ea typeface="+mn-ea"/>
                <a:cs typeface="+mn-cs"/>
              </a:rPr>
              <a:t>Onshore-Offshore Ratio: 20/80</a:t>
            </a:r>
          </a:p>
        </p:txBody>
      </p:sp>
      <p:sp>
        <p:nvSpPr>
          <p:cNvPr id="44" name="Rectangle 43">
            <a:extLst>
              <a:ext uri="{FF2B5EF4-FFF2-40B4-BE49-F238E27FC236}">
                <a16:creationId xmlns:a16="http://schemas.microsoft.com/office/drawing/2014/main" id="{7A9205A9-20F8-96C9-B41D-F9722D43DCDC}"/>
              </a:ext>
            </a:extLst>
          </p:cNvPr>
          <p:cNvSpPr/>
          <p:nvPr/>
        </p:nvSpPr>
        <p:spPr>
          <a:xfrm>
            <a:off x="3395899"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lvl="0">
              <a:spcBef>
                <a:spcPts val="114"/>
              </a:spcBef>
              <a:defRPr/>
            </a:pPr>
            <a:r>
              <a:rPr lang="en-IN" sz="1100" spc="10">
                <a:solidFill>
                  <a:schemeClr val="tx1"/>
                </a:solidFill>
                <a:cs typeface="Arial"/>
              </a:rPr>
              <a:t>Commercial Structure: Fixed Price</a:t>
            </a:r>
          </a:p>
        </p:txBody>
      </p:sp>
      <p:sp>
        <p:nvSpPr>
          <p:cNvPr id="45" name="Rectangle 44">
            <a:extLst>
              <a:ext uri="{FF2B5EF4-FFF2-40B4-BE49-F238E27FC236}">
                <a16:creationId xmlns:a16="http://schemas.microsoft.com/office/drawing/2014/main" id="{1D737561-FCD8-1E5C-2390-2E7669792FE5}"/>
              </a:ext>
            </a:extLst>
          </p:cNvPr>
          <p:cNvSpPr/>
          <p:nvPr/>
        </p:nvSpPr>
        <p:spPr>
          <a:xfrm>
            <a:off x="6386986"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ea typeface="+mn-ea"/>
                <a:cs typeface="+mn-cs"/>
              </a:rPr>
              <a:t>Geography : UK &amp; India</a:t>
            </a:r>
          </a:p>
        </p:txBody>
      </p:sp>
      <p:sp>
        <p:nvSpPr>
          <p:cNvPr id="46" name="Oval 45">
            <a:extLst>
              <a:ext uri="{FF2B5EF4-FFF2-40B4-BE49-F238E27FC236}">
                <a16:creationId xmlns:a16="http://schemas.microsoft.com/office/drawing/2014/main" id="{6B223223-592F-CD58-02F9-52001716E30B}"/>
              </a:ext>
            </a:extLst>
          </p:cNvPr>
          <p:cNvSpPr/>
          <p:nvPr/>
        </p:nvSpPr>
        <p:spPr>
          <a:xfrm>
            <a:off x="6548710"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sp>
        <p:nvSpPr>
          <p:cNvPr id="47" name="Freeform 337">
            <a:extLst>
              <a:ext uri="{FF2B5EF4-FFF2-40B4-BE49-F238E27FC236}">
                <a16:creationId xmlns:a16="http://schemas.microsoft.com/office/drawing/2014/main" id="{2EDB5136-3CC8-A52C-276F-D0F9DF1DEEAB}"/>
              </a:ext>
            </a:extLst>
          </p:cNvPr>
          <p:cNvSpPr>
            <a:spLocks noEditPoints="1"/>
          </p:cNvSpPr>
          <p:nvPr/>
        </p:nvSpPr>
        <p:spPr bwMode="auto">
          <a:xfrm>
            <a:off x="6632260" y="6005271"/>
            <a:ext cx="333677" cy="333677"/>
          </a:xfrm>
          <a:custGeom>
            <a:avLst/>
            <a:gdLst>
              <a:gd name="T0" fmla="*/ 133 w 137"/>
              <a:gd name="T1" fmla="*/ 51 h 136"/>
              <a:gd name="T2" fmla="*/ 40 w 137"/>
              <a:gd name="T3" fmla="*/ 8 h 136"/>
              <a:gd name="T4" fmla="*/ 8 w 137"/>
              <a:gd name="T5" fmla="*/ 41 h 136"/>
              <a:gd name="T6" fmla="*/ 40 w 137"/>
              <a:gd name="T7" fmla="*/ 130 h 136"/>
              <a:gd name="T8" fmla="*/ 68 w 137"/>
              <a:gd name="T9" fmla="*/ 136 h 136"/>
              <a:gd name="T10" fmla="*/ 97 w 137"/>
              <a:gd name="T11" fmla="*/ 130 h 136"/>
              <a:gd name="T12" fmla="*/ 133 w 137"/>
              <a:gd name="T13" fmla="*/ 52 h 136"/>
              <a:gd name="T14" fmla="*/ 35 w 137"/>
              <a:gd name="T15" fmla="*/ 56 h 136"/>
              <a:gd name="T16" fmla="*/ 33 w 137"/>
              <a:gd name="T17" fmla="*/ 36 h 136"/>
              <a:gd name="T18" fmla="*/ 19 w 137"/>
              <a:gd name="T19" fmla="*/ 28 h 136"/>
              <a:gd name="T20" fmla="*/ 23 w 137"/>
              <a:gd name="T21" fmla="*/ 41 h 136"/>
              <a:gd name="T22" fmla="*/ 26 w 137"/>
              <a:gd name="T23" fmla="*/ 50 h 136"/>
              <a:gd name="T24" fmla="*/ 22 w 137"/>
              <a:gd name="T25" fmla="*/ 48 h 136"/>
              <a:gd name="T26" fmla="*/ 22 w 137"/>
              <a:gd name="T27" fmla="*/ 58 h 136"/>
              <a:gd name="T28" fmla="*/ 31 w 137"/>
              <a:gd name="T29" fmla="*/ 56 h 136"/>
              <a:gd name="T30" fmla="*/ 30 w 137"/>
              <a:gd name="T31" fmla="*/ 70 h 136"/>
              <a:gd name="T32" fmla="*/ 20 w 137"/>
              <a:gd name="T33" fmla="*/ 78 h 136"/>
              <a:gd name="T34" fmla="*/ 19 w 137"/>
              <a:gd name="T35" fmla="*/ 84 h 136"/>
              <a:gd name="T36" fmla="*/ 43 w 137"/>
              <a:gd name="T37" fmla="*/ 97 h 136"/>
              <a:gd name="T38" fmla="*/ 31 w 137"/>
              <a:gd name="T39" fmla="*/ 114 h 136"/>
              <a:gd name="T40" fmla="*/ 20 w 137"/>
              <a:gd name="T41" fmla="*/ 110 h 136"/>
              <a:gd name="T42" fmla="*/ 21 w 137"/>
              <a:gd name="T43" fmla="*/ 95 h 136"/>
              <a:gd name="T44" fmla="*/ 9 w 137"/>
              <a:gd name="T45" fmla="*/ 86 h 136"/>
              <a:gd name="T46" fmla="*/ 7 w 137"/>
              <a:gd name="T47" fmla="*/ 85 h 136"/>
              <a:gd name="T48" fmla="*/ 11 w 137"/>
              <a:gd name="T49" fmla="*/ 42 h 136"/>
              <a:gd name="T50" fmla="*/ 16 w 137"/>
              <a:gd name="T51" fmla="*/ 33 h 136"/>
              <a:gd name="T52" fmla="*/ 19 w 137"/>
              <a:gd name="T53" fmla="*/ 28 h 136"/>
              <a:gd name="T54" fmla="*/ 51 w 137"/>
              <a:gd name="T55" fmla="*/ 8 h 136"/>
              <a:gd name="T56" fmla="*/ 54 w 137"/>
              <a:gd name="T57" fmla="*/ 25 h 136"/>
              <a:gd name="T58" fmla="*/ 48 w 137"/>
              <a:gd name="T59" fmla="*/ 44 h 136"/>
              <a:gd name="T60" fmla="*/ 44 w 137"/>
              <a:gd name="T61" fmla="*/ 56 h 136"/>
              <a:gd name="T62" fmla="*/ 78 w 137"/>
              <a:gd name="T63" fmla="*/ 102 h 136"/>
              <a:gd name="T64" fmla="*/ 64 w 137"/>
              <a:gd name="T65" fmla="*/ 108 h 136"/>
              <a:gd name="T66" fmla="*/ 60 w 137"/>
              <a:gd name="T67" fmla="*/ 93 h 136"/>
              <a:gd name="T68" fmla="*/ 49 w 137"/>
              <a:gd name="T69" fmla="*/ 82 h 136"/>
              <a:gd name="T70" fmla="*/ 57 w 137"/>
              <a:gd name="T71" fmla="*/ 72 h 136"/>
              <a:gd name="T72" fmla="*/ 70 w 137"/>
              <a:gd name="T73" fmla="*/ 78 h 136"/>
              <a:gd name="T74" fmla="*/ 77 w 137"/>
              <a:gd name="T75" fmla="*/ 80 h 136"/>
              <a:gd name="T76" fmla="*/ 84 w 137"/>
              <a:gd name="T77" fmla="*/ 91 h 136"/>
              <a:gd name="T78" fmla="*/ 108 w 137"/>
              <a:gd name="T79" fmla="*/ 115 h 136"/>
              <a:gd name="T80" fmla="*/ 120 w 137"/>
              <a:gd name="T81" fmla="*/ 97 h 136"/>
              <a:gd name="T82" fmla="*/ 111 w 137"/>
              <a:gd name="T83" fmla="*/ 116 h 136"/>
              <a:gd name="T84" fmla="*/ 122 w 137"/>
              <a:gd name="T85" fmla="*/ 71 h 136"/>
              <a:gd name="T86" fmla="*/ 111 w 137"/>
              <a:gd name="T87" fmla="*/ 84 h 136"/>
              <a:gd name="T88" fmla="*/ 106 w 137"/>
              <a:gd name="T89" fmla="*/ 88 h 136"/>
              <a:gd name="T90" fmla="*/ 101 w 137"/>
              <a:gd name="T91" fmla="*/ 83 h 136"/>
              <a:gd name="T92" fmla="*/ 92 w 137"/>
              <a:gd name="T93" fmla="*/ 85 h 136"/>
              <a:gd name="T94" fmla="*/ 84 w 137"/>
              <a:gd name="T95" fmla="*/ 79 h 136"/>
              <a:gd name="T96" fmla="*/ 54 w 137"/>
              <a:gd name="T97" fmla="*/ 62 h 136"/>
              <a:gd name="T98" fmla="*/ 60 w 137"/>
              <a:gd name="T99" fmla="*/ 58 h 136"/>
              <a:gd name="T100" fmla="*/ 66 w 137"/>
              <a:gd name="T101" fmla="*/ 50 h 136"/>
              <a:gd name="T102" fmla="*/ 78 w 137"/>
              <a:gd name="T103" fmla="*/ 47 h 136"/>
              <a:gd name="T104" fmla="*/ 84 w 137"/>
              <a:gd name="T105" fmla="*/ 45 h 136"/>
              <a:gd name="T106" fmla="*/ 93 w 137"/>
              <a:gd name="T107" fmla="*/ 30 h 136"/>
              <a:gd name="T108" fmla="*/ 92 w 137"/>
              <a:gd name="T109" fmla="*/ 41 h 136"/>
              <a:gd name="T110" fmla="*/ 98 w 137"/>
              <a:gd name="T111" fmla="*/ 35 h 136"/>
              <a:gd name="T112" fmla="*/ 111 w 137"/>
              <a:gd name="T113" fmla="*/ 32 h 136"/>
              <a:gd name="T114" fmla="*/ 115 w 137"/>
              <a:gd name="T115" fmla="*/ 35 h 136"/>
              <a:gd name="T116" fmla="*/ 122 w 137"/>
              <a:gd name="T117" fmla="*/ 35 h 136"/>
              <a:gd name="T118" fmla="*/ 130 w 137"/>
              <a:gd name="T119" fmla="*/ 52 h 136"/>
              <a:gd name="T120" fmla="*/ 128 w 137"/>
              <a:gd name="T121"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7" h="136">
                <a:moveTo>
                  <a:pt x="133" y="52"/>
                </a:moveTo>
                <a:cubicBezTo>
                  <a:pt x="133" y="51"/>
                  <a:pt x="133" y="51"/>
                  <a:pt x="133" y="51"/>
                </a:cubicBezTo>
                <a:cubicBezTo>
                  <a:pt x="128" y="32"/>
                  <a:pt x="115" y="16"/>
                  <a:pt x="97" y="8"/>
                </a:cubicBezTo>
                <a:cubicBezTo>
                  <a:pt x="79" y="0"/>
                  <a:pt x="57" y="0"/>
                  <a:pt x="40" y="8"/>
                </a:cubicBezTo>
                <a:cubicBezTo>
                  <a:pt x="26" y="15"/>
                  <a:pt x="14" y="27"/>
                  <a:pt x="8" y="41"/>
                </a:cubicBezTo>
                <a:cubicBezTo>
                  <a:pt x="8" y="41"/>
                  <a:pt x="8" y="41"/>
                  <a:pt x="8" y="41"/>
                </a:cubicBezTo>
                <a:cubicBezTo>
                  <a:pt x="1" y="55"/>
                  <a:pt x="0" y="71"/>
                  <a:pt x="4" y="86"/>
                </a:cubicBezTo>
                <a:cubicBezTo>
                  <a:pt x="9" y="106"/>
                  <a:pt x="22" y="122"/>
                  <a:pt x="40" y="130"/>
                </a:cubicBezTo>
                <a:cubicBezTo>
                  <a:pt x="40" y="130"/>
                  <a:pt x="40" y="130"/>
                  <a:pt x="40" y="130"/>
                </a:cubicBezTo>
                <a:cubicBezTo>
                  <a:pt x="49" y="134"/>
                  <a:pt x="59" y="136"/>
                  <a:pt x="68" y="136"/>
                </a:cubicBezTo>
                <a:cubicBezTo>
                  <a:pt x="78" y="136"/>
                  <a:pt x="88" y="134"/>
                  <a:pt x="97" y="130"/>
                </a:cubicBezTo>
                <a:cubicBezTo>
                  <a:pt x="97" y="130"/>
                  <a:pt x="97" y="130"/>
                  <a:pt x="97" y="130"/>
                </a:cubicBezTo>
                <a:cubicBezTo>
                  <a:pt x="111" y="123"/>
                  <a:pt x="123" y="111"/>
                  <a:pt x="129" y="97"/>
                </a:cubicBezTo>
                <a:cubicBezTo>
                  <a:pt x="136" y="83"/>
                  <a:pt x="137" y="67"/>
                  <a:pt x="133" y="52"/>
                </a:cubicBezTo>
                <a:close/>
                <a:moveTo>
                  <a:pt x="44" y="56"/>
                </a:moveTo>
                <a:cubicBezTo>
                  <a:pt x="42" y="57"/>
                  <a:pt x="36" y="57"/>
                  <a:pt x="35" y="56"/>
                </a:cubicBezTo>
                <a:cubicBezTo>
                  <a:pt x="33" y="54"/>
                  <a:pt x="31" y="48"/>
                  <a:pt x="30" y="45"/>
                </a:cubicBezTo>
                <a:cubicBezTo>
                  <a:pt x="30" y="42"/>
                  <a:pt x="33" y="40"/>
                  <a:pt x="33" y="36"/>
                </a:cubicBezTo>
                <a:cubicBezTo>
                  <a:pt x="32" y="32"/>
                  <a:pt x="27" y="31"/>
                  <a:pt x="25" y="29"/>
                </a:cubicBezTo>
                <a:cubicBezTo>
                  <a:pt x="23" y="28"/>
                  <a:pt x="21" y="28"/>
                  <a:pt x="19" y="28"/>
                </a:cubicBezTo>
                <a:cubicBezTo>
                  <a:pt x="18" y="30"/>
                  <a:pt x="17" y="32"/>
                  <a:pt x="16" y="33"/>
                </a:cubicBezTo>
                <a:cubicBezTo>
                  <a:pt x="15" y="37"/>
                  <a:pt x="20" y="39"/>
                  <a:pt x="23" y="41"/>
                </a:cubicBezTo>
                <a:cubicBezTo>
                  <a:pt x="25" y="43"/>
                  <a:pt x="30" y="46"/>
                  <a:pt x="29" y="48"/>
                </a:cubicBezTo>
                <a:cubicBezTo>
                  <a:pt x="29" y="50"/>
                  <a:pt x="28" y="51"/>
                  <a:pt x="26" y="50"/>
                </a:cubicBezTo>
                <a:cubicBezTo>
                  <a:pt x="26" y="50"/>
                  <a:pt x="26" y="49"/>
                  <a:pt x="25" y="48"/>
                </a:cubicBezTo>
                <a:cubicBezTo>
                  <a:pt x="25" y="48"/>
                  <a:pt x="23" y="48"/>
                  <a:pt x="22" y="48"/>
                </a:cubicBezTo>
                <a:cubicBezTo>
                  <a:pt x="18" y="48"/>
                  <a:pt x="17" y="52"/>
                  <a:pt x="16" y="55"/>
                </a:cubicBezTo>
                <a:cubicBezTo>
                  <a:pt x="14" y="60"/>
                  <a:pt x="19" y="61"/>
                  <a:pt x="22" y="58"/>
                </a:cubicBezTo>
                <a:cubicBezTo>
                  <a:pt x="24" y="56"/>
                  <a:pt x="24" y="52"/>
                  <a:pt x="27" y="53"/>
                </a:cubicBezTo>
                <a:cubicBezTo>
                  <a:pt x="28" y="54"/>
                  <a:pt x="30" y="55"/>
                  <a:pt x="31" y="56"/>
                </a:cubicBezTo>
                <a:cubicBezTo>
                  <a:pt x="32" y="57"/>
                  <a:pt x="34" y="59"/>
                  <a:pt x="35" y="61"/>
                </a:cubicBezTo>
                <a:cubicBezTo>
                  <a:pt x="40" y="65"/>
                  <a:pt x="34" y="67"/>
                  <a:pt x="30" y="70"/>
                </a:cubicBezTo>
                <a:cubicBezTo>
                  <a:pt x="28" y="71"/>
                  <a:pt x="27" y="74"/>
                  <a:pt x="25" y="75"/>
                </a:cubicBezTo>
                <a:cubicBezTo>
                  <a:pt x="24" y="77"/>
                  <a:pt x="22" y="77"/>
                  <a:pt x="20" y="78"/>
                </a:cubicBezTo>
                <a:cubicBezTo>
                  <a:pt x="19" y="78"/>
                  <a:pt x="14" y="79"/>
                  <a:pt x="15" y="81"/>
                </a:cubicBezTo>
                <a:cubicBezTo>
                  <a:pt x="15" y="82"/>
                  <a:pt x="18" y="83"/>
                  <a:pt x="19" y="84"/>
                </a:cubicBezTo>
                <a:cubicBezTo>
                  <a:pt x="22" y="86"/>
                  <a:pt x="26" y="88"/>
                  <a:pt x="30" y="90"/>
                </a:cubicBezTo>
                <a:cubicBezTo>
                  <a:pt x="33" y="91"/>
                  <a:pt x="42" y="93"/>
                  <a:pt x="43" y="97"/>
                </a:cubicBezTo>
                <a:cubicBezTo>
                  <a:pt x="43" y="100"/>
                  <a:pt x="39" y="104"/>
                  <a:pt x="36" y="106"/>
                </a:cubicBezTo>
                <a:cubicBezTo>
                  <a:pt x="34" y="109"/>
                  <a:pt x="33" y="112"/>
                  <a:pt x="31" y="114"/>
                </a:cubicBezTo>
                <a:cubicBezTo>
                  <a:pt x="30" y="115"/>
                  <a:pt x="30" y="116"/>
                  <a:pt x="29" y="118"/>
                </a:cubicBezTo>
                <a:cubicBezTo>
                  <a:pt x="26" y="115"/>
                  <a:pt x="23" y="113"/>
                  <a:pt x="20" y="110"/>
                </a:cubicBezTo>
                <a:cubicBezTo>
                  <a:pt x="20" y="108"/>
                  <a:pt x="21" y="107"/>
                  <a:pt x="21" y="105"/>
                </a:cubicBezTo>
                <a:cubicBezTo>
                  <a:pt x="21" y="102"/>
                  <a:pt x="21" y="98"/>
                  <a:pt x="21" y="95"/>
                </a:cubicBezTo>
                <a:cubicBezTo>
                  <a:pt x="21" y="91"/>
                  <a:pt x="21" y="91"/>
                  <a:pt x="17" y="89"/>
                </a:cubicBezTo>
                <a:cubicBezTo>
                  <a:pt x="14" y="88"/>
                  <a:pt x="11" y="87"/>
                  <a:pt x="9" y="86"/>
                </a:cubicBezTo>
                <a:cubicBezTo>
                  <a:pt x="8" y="86"/>
                  <a:pt x="8" y="86"/>
                  <a:pt x="7" y="85"/>
                </a:cubicBezTo>
                <a:cubicBezTo>
                  <a:pt x="7" y="85"/>
                  <a:pt x="7" y="85"/>
                  <a:pt x="7" y="85"/>
                </a:cubicBezTo>
                <a:cubicBezTo>
                  <a:pt x="7" y="85"/>
                  <a:pt x="7" y="85"/>
                  <a:pt x="7" y="85"/>
                </a:cubicBezTo>
                <a:cubicBezTo>
                  <a:pt x="3" y="71"/>
                  <a:pt x="5" y="56"/>
                  <a:pt x="11" y="42"/>
                </a:cubicBezTo>
                <a:cubicBezTo>
                  <a:pt x="11" y="42"/>
                  <a:pt x="11" y="42"/>
                  <a:pt x="11" y="42"/>
                </a:cubicBezTo>
                <a:cubicBezTo>
                  <a:pt x="12" y="39"/>
                  <a:pt x="14" y="36"/>
                  <a:pt x="16" y="33"/>
                </a:cubicBezTo>
                <a:cubicBezTo>
                  <a:pt x="16" y="32"/>
                  <a:pt x="16" y="32"/>
                  <a:pt x="16" y="32"/>
                </a:cubicBezTo>
                <a:cubicBezTo>
                  <a:pt x="17" y="30"/>
                  <a:pt x="18" y="29"/>
                  <a:pt x="19" y="28"/>
                </a:cubicBezTo>
                <a:cubicBezTo>
                  <a:pt x="25" y="21"/>
                  <a:pt x="33" y="15"/>
                  <a:pt x="41" y="11"/>
                </a:cubicBezTo>
                <a:cubicBezTo>
                  <a:pt x="44" y="10"/>
                  <a:pt x="48" y="9"/>
                  <a:pt x="51" y="8"/>
                </a:cubicBezTo>
                <a:cubicBezTo>
                  <a:pt x="55" y="9"/>
                  <a:pt x="58" y="12"/>
                  <a:pt x="58" y="16"/>
                </a:cubicBezTo>
                <a:cubicBezTo>
                  <a:pt x="58" y="20"/>
                  <a:pt x="56" y="22"/>
                  <a:pt x="54" y="25"/>
                </a:cubicBezTo>
                <a:cubicBezTo>
                  <a:pt x="52" y="29"/>
                  <a:pt x="55" y="35"/>
                  <a:pt x="53" y="39"/>
                </a:cubicBezTo>
                <a:cubicBezTo>
                  <a:pt x="51" y="41"/>
                  <a:pt x="50" y="42"/>
                  <a:pt x="48" y="44"/>
                </a:cubicBezTo>
                <a:cubicBezTo>
                  <a:pt x="47" y="46"/>
                  <a:pt x="47" y="48"/>
                  <a:pt x="46" y="50"/>
                </a:cubicBezTo>
                <a:cubicBezTo>
                  <a:pt x="46" y="52"/>
                  <a:pt x="45" y="55"/>
                  <a:pt x="44" y="56"/>
                </a:cubicBezTo>
                <a:close/>
                <a:moveTo>
                  <a:pt x="84" y="91"/>
                </a:moveTo>
                <a:cubicBezTo>
                  <a:pt x="82" y="94"/>
                  <a:pt x="80" y="98"/>
                  <a:pt x="78" y="102"/>
                </a:cubicBezTo>
                <a:cubicBezTo>
                  <a:pt x="76" y="106"/>
                  <a:pt x="79" y="113"/>
                  <a:pt x="72" y="114"/>
                </a:cubicBezTo>
                <a:cubicBezTo>
                  <a:pt x="67" y="115"/>
                  <a:pt x="64" y="113"/>
                  <a:pt x="64" y="108"/>
                </a:cubicBezTo>
                <a:cubicBezTo>
                  <a:pt x="64" y="105"/>
                  <a:pt x="67" y="100"/>
                  <a:pt x="65" y="96"/>
                </a:cubicBezTo>
                <a:cubicBezTo>
                  <a:pt x="64" y="94"/>
                  <a:pt x="62" y="94"/>
                  <a:pt x="60" y="93"/>
                </a:cubicBezTo>
                <a:cubicBezTo>
                  <a:pt x="57" y="93"/>
                  <a:pt x="55" y="92"/>
                  <a:pt x="52" y="91"/>
                </a:cubicBezTo>
                <a:cubicBezTo>
                  <a:pt x="48" y="88"/>
                  <a:pt x="47" y="86"/>
                  <a:pt x="49" y="82"/>
                </a:cubicBezTo>
                <a:cubicBezTo>
                  <a:pt x="50" y="79"/>
                  <a:pt x="51" y="76"/>
                  <a:pt x="52" y="74"/>
                </a:cubicBezTo>
                <a:cubicBezTo>
                  <a:pt x="53" y="72"/>
                  <a:pt x="56" y="71"/>
                  <a:pt x="57" y="72"/>
                </a:cubicBezTo>
                <a:cubicBezTo>
                  <a:pt x="58" y="73"/>
                  <a:pt x="58" y="75"/>
                  <a:pt x="58" y="76"/>
                </a:cubicBezTo>
                <a:cubicBezTo>
                  <a:pt x="60" y="81"/>
                  <a:pt x="67" y="77"/>
                  <a:pt x="70" y="78"/>
                </a:cubicBezTo>
                <a:cubicBezTo>
                  <a:pt x="71" y="78"/>
                  <a:pt x="71" y="78"/>
                  <a:pt x="71" y="78"/>
                </a:cubicBezTo>
                <a:cubicBezTo>
                  <a:pt x="73" y="79"/>
                  <a:pt x="75" y="79"/>
                  <a:pt x="77" y="80"/>
                </a:cubicBezTo>
                <a:cubicBezTo>
                  <a:pt x="80" y="80"/>
                  <a:pt x="87" y="81"/>
                  <a:pt x="88" y="84"/>
                </a:cubicBezTo>
                <a:cubicBezTo>
                  <a:pt x="88" y="87"/>
                  <a:pt x="85" y="88"/>
                  <a:pt x="84" y="91"/>
                </a:cubicBezTo>
                <a:close/>
                <a:moveTo>
                  <a:pt x="111" y="116"/>
                </a:moveTo>
                <a:cubicBezTo>
                  <a:pt x="110" y="116"/>
                  <a:pt x="109" y="115"/>
                  <a:pt x="108" y="115"/>
                </a:cubicBezTo>
                <a:cubicBezTo>
                  <a:pt x="107" y="112"/>
                  <a:pt x="112" y="107"/>
                  <a:pt x="113" y="105"/>
                </a:cubicBezTo>
                <a:cubicBezTo>
                  <a:pt x="115" y="101"/>
                  <a:pt x="116" y="99"/>
                  <a:pt x="120" y="97"/>
                </a:cubicBezTo>
                <a:cubicBezTo>
                  <a:pt x="121" y="97"/>
                  <a:pt x="124" y="96"/>
                  <a:pt x="125" y="96"/>
                </a:cubicBezTo>
                <a:cubicBezTo>
                  <a:pt x="122" y="104"/>
                  <a:pt x="117" y="110"/>
                  <a:pt x="111" y="116"/>
                </a:cubicBezTo>
                <a:close/>
                <a:moveTo>
                  <a:pt x="128" y="63"/>
                </a:moveTo>
                <a:cubicBezTo>
                  <a:pt x="125" y="65"/>
                  <a:pt x="124" y="69"/>
                  <a:pt x="122" y="71"/>
                </a:cubicBezTo>
                <a:cubicBezTo>
                  <a:pt x="120" y="72"/>
                  <a:pt x="118" y="73"/>
                  <a:pt x="117" y="75"/>
                </a:cubicBezTo>
                <a:cubicBezTo>
                  <a:pt x="115" y="77"/>
                  <a:pt x="112" y="81"/>
                  <a:pt x="111" y="84"/>
                </a:cubicBezTo>
                <a:cubicBezTo>
                  <a:pt x="111" y="86"/>
                  <a:pt x="115" y="103"/>
                  <a:pt x="108" y="96"/>
                </a:cubicBezTo>
                <a:cubicBezTo>
                  <a:pt x="106" y="94"/>
                  <a:pt x="105" y="91"/>
                  <a:pt x="106" y="88"/>
                </a:cubicBezTo>
                <a:cubicBezTo>
                  <a:pt x="106" y="86"/>
                  <a:pt x="106" y="86"/>
                  <a:pt x="105" y="84"/>
                </a:cubicBezTo>
                <a:cubicBezTo>
                  <a:pt x="104" y="83"/>
                  <a:pt x="102" y="81"/>
                  <a:pt x="101" y="83"/>
                </a:cubicBezTo>
                <a:cubicBezTo>
                  <a:pt x="98" y="85"/>
                  <a:pt x="100" y="91"/>
                  <a:pt x="96" y="91"/>
                </a:cubicBezTo>
                <a:cubicBezTo>
                  <a:pt x="91" y="91"/>
                  <a:pt x="93" y="87"/>
                  <a:pt x="92" y="85"/>
                </a:cubicBezTo>
                <a:cubicBezTo>
                  <a:pt x="92" y="84"/>
                  <a:pt x="90" y="83"/>
                  <a:pt x="89" y="82"/>
                </a:cubicBezTo>
                <a:cubicBezTo>
                  <a:pt x="88" y="81"/>
                  <a:pt x="86" y="80"/>
                  <a:pt x="84" y="79"/>
                </a:cubicBezTo>
                <a:cubicBezTo>
                  <a:pt x="79" y="76"/>
                  <a:pt x="74" y="76"/>
                  <a:pt x="69" y="75"/>
                </a:cubicBezTo>
                <a:cubicBezTo>
                  <a:pt x="62" y="72"/>
                  <a:pt x="56" y="70"/>
                  <a:pt x="54" y="62"/>
                </a:cubicBezTo>
                <a:cubicBezTo>
                  <a:pt x="54" y="60"/>
                  <a:pt x="55" y="56"/>
                  <a:pt x="57" y="57"/>
                </a:cubicBezTo>
                <a:cubicBezTo>
                  <a:pt x="59" y="57"/>
                  <a:pt x="59" y="59"/>
                  <a:pt x="60" y="58"/>
                </a:cubicBezTo>
                <a:cubicBezTo>
                  <a:pt x="62" y="58"/>
                  <a:pt x="61" y="56"/>
                  <a:pt x="62" y="56"/>
                </a:cubicBezTo>
                <a:cubicBezTo>
                  <a:pt x="63" y="54"/>
                  <a:pt x="64" y="52"/>
                  <a:pt x="66" y="50"/>
                </a:cubicBezTo>
                <a:cubicBezTo>
                  <a:pt x="68" y="48"/>
                  <a:pt x="69" y="43"/>
                  <a:pt x="73" y="42"/>
                </a:cubicBezTo>
                <a:cubicBezTo>
                  <a:pt x="76" y="42"/>
                  <a:pt x="77" y="44"/>
                  <a:pt x="78" y="47"/>
                </a:cubicBezTo>
                <a:cubicBezTo>
                  <a:pt x="79" y="48"/>
                  <a:pt x="80" y="50"/>
                  <a:pt x="82" y="49"/>
                </a:cubicBezTo>
                <a:cubicBezTo>
                  <a:pt x="84" y="48"/>
                  <a:pt x="84" y="47"/>
                  <a:pt x="84" y="45"/>
                </a:cubicBezTo>
                <a:cubicBezTo>
                  <a:pt x="84" y="42"/>
                  <a:pt x="84" y="39"/>
                  <a:pt x="84" y="35"/>
                </a:cubicBezTo>
                <a:cubicBezTo>
                  <a:pt x="84" y="30"/>
                  <a:pt x="88" y="28"/>
                  <a:pt x="93" y="30"/>
                </a:cubicBezTo>
                <a:cubicBezTo>
                  <a:pt x="94" y="33"/>
                  <a:pt x="90" y="35"/>
                  <a:pt x="88" y="37"/>
                </a:cubicBezTo>
                <a:cubicBezTo>
                  <a:pt x="86" y="40"/>
                  <a:pt x="89" y="43"/>
                  <a:pt x="92" y="41"/>
                </a:cubicBezTo>
                <a:cubicBezTo>
                  <a:pt x="93" y="40"/>
                  <a:pt x="94" y="39"/>
                  <a:pt x="94" y="38"/>
                </a:cubicBezTo>
                <a:cubicBezTo>
                  <a:pt x="95" y="37"/>
                  <a:pt x="97" y="36"/>
                  <a:pt x="98" y="35"/>
                </a:cubicBezTo>
                <a:cubicBezTo>
                  <a:pt x="99" y="35"/>
                  <a:pt x="100" y="34"/>
                  <a:pt x="102" y="33"/>
                </a:cubicBezTo>
                <a:cubicBezTo>
                  <a:pt x="105" y="32"/>
                  <a:pt x="109" y="33"/>
                  <a:pt x="111" y="32"/>
                </a:cubicBezTo>
                <a:cubicBezTo>
                  <a:pt x="112" y="33"/>
                  <a:pt x="112" y="33"/>
                  <a:pt x="112" y="33"/>
                </a:cubicBezTo>
                <a:cubicBezTo>
                  <a:pt x="113" y="34"/>
                  <a:pt x="113" y="35"/>
                  <a:pt x="115" y="35"/>
                </a:cubicBezTo>
                <a:cubicBezTo>
                  <a:pt x="116" y="35"/>
                  <a:pt x="117" y="35"/>
                  <a:pt x="119" y="35"/>
                </a:cubicBezTo>
                <a:cubicBezTo>
                  <a:pt x="120" y="35"/>
                  <a:pt x="121" y="35"/>
                  <a:pt x="122" y="35"/>
                </a:cubicBezTo>
                <a:cubicBezTo>
                  <a:pt x="125" y="40"/>
                  <a:pt x="128" y="46"/>
                  <a:pt x="130" y="52"/>
                </a:cubicBezTo>
                <a:cubicBezTo>
                  <a:pt x="130" y="52"/>
                  <a:pt x="130" y="52"/>
                  <a:pt x="130" y="52"/>
                </a:cubicBezTo>
                <a:cubicBezTo>
                  <a:pt x="130" y="54"/>
                  <a:pt x="131" y="57"/>
                  <a:pt x="131" y="59"/>
                </a:cubicBezTo>
                <a:cubicBezTo>
                  <a:pt x="130" y="60"/>
                  <a:pt x="129" y="61"/>
                  <a:pt x="128" y="6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grpSp>
        <p:nvGrpSpPr>
          <p:cNvPr id="48" name="Group 47">
            <a:extLst>
              <a:ext uri="{FF2B5EF4-FFF2-40B4-BE49-F238E27FC236}">
                <a16:creationId xmlns:a16="http://schemas.microsoft.com/office/drawing/2014/main" id="{D162450E-73AF-CABA-F740-0FA1E4B07CC8}"/>
              </a:ext>
            </a:extLst>
          </p:cNvPr>
          <p:cNvGrpSpPr/>
          <p:nvPr/>
        </p:nvGrpSpPr>
        <p:grpSpPr>
          <a:xfrm>
            <a:off x="9515763" y="5930010"/>
            <a:ext cx="519420" cy="519420"/>
            <a:chOff x="9515763" y="5930010"/>
            <a:chExt cx="519420" cy="519420"/>
          </a:xfrm>
        </p:grpSpPr>
        <p:sp>
          <p:nvSpPr>
            <p:cNvPr id="49" name="Oval 48">
              <a:extLst>
                <a:ext uri="{FF2B5EF4-FFF2-40B4-BE49-F238E27FC236}">
                  <a16:creationId xmlns:a16="http://schemas.microsoft.com/office/drawing/2014/main" id="{6588458F-F289-539A-96E4-783B2D6D9C27}"/>
                </a:ext>
              </a:extLst>
            </p:cNvPr>
            <p:cNvSpPr/>
            <p:nvPr/>
          </p:nvSpPr>
          <p:spPr>
            <a:xfrm>
              <a:off x="9515763" y="5930010"/>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50" name="Groupe 167">
              <a:extLst>
                <a:ext uri="{FF2B5EF4-FFF2-40B4-BE49-F238E27FC236}">
                  <a16:creationId xmlns:a16="http://schemas.microsoft.com/office/drawing/2014/main" id="{50880B6C-99ED-1722-A4A9-64E2D0BAAE64}"/>
                </a:ext>
              </a:extLst>
            </p:cNvPr>
            <p:cNvGrpSpPr/>
            <p:nvPr/>
          </p:nvGrpSpPr>
          <p:grpSpPr>
            <a:xfrm>
              <a:off x="9597152" y="5987868"/>
              <a:ext cx="356608" cy="368482"/>
              <a:chOff x="9448218" y="626276"/>
              <a:chExt cx="562642" cy="581375"/>
            </a:xfrm>
            <a:solidFill>
              <a:schemeClr val="accent1"/>
            </a:solidFill>
          </p:grpSpPr>
          <p:sp>
            <p:nvSpPr>
              <p:cNvPr id="51" name="Freeform 6">
                <a:extLst>
                  <a:ext uri="{FF2B5EF4-FFF2-40B4-BE49-F238E27FC236}">
                    <a16:creationId xmlns:a16="http://schemas.microsoft.com/office/drawing/2014/main" id="{5BB3B1D7-E94A-F784-2CB8-8BB81E9BB7D8}"/>
                  </a:ext>
                </a:extLst>
              </p:cNvPr>
              <p:cNvSpPr>
                <a:spLocks/>
              </p:cNvSpPr>
              <p:nvPr/>
            </p:nvSpPr>
            <p:spPr bwMode="auto">
              <a:xfrm>
                <a:off x="9524555" y="810667"/>
                <a:ext cx="157164" cy="173037"/>
              </a:xfrm>
              <a:custGeom>
                <a:avLst/>
                <a:gdLst>
                  <a:gd name="T0" fmla="*/ 23 w 42"/>
                  <a:gd name="T1" fmla="*/ 45 h 46"/>
                  <a:gd name="T2" fmla="*/ 42 w 42"/>
                  <a:gd name="T3" fmla="*/ 22 h 46"/>
                  <a:gd name="T4" fmla="*/ 22 w 42"/>
                  <a:gd name="T5" fmla="*/ 1 h 46"/>
                  <a:gd name="T6" fmla="*/ 1 w 42"/>
                  <a:gd name="T7" fmla="*/ 24 h 46"/>
                  <a:gd name="T8" fmla="*/ 23 w 42"/>
                  <a:gd name="T9" fmla="*/ 45 h 46"/>
                </a:gdLst>
                <a:ahLst/>
                <a:cxnLst>
                  <a:cxn ang="0">
                    <a:pos x="T0" y="T1"/>
                  </a:cxn>
                  <a:cxn ang="0">
                    <a:pos x="T2" y="T3"/>
                  </a:cxn>
                  <a:cxn ang="0">
                    <a:pos x="T4" y="T5"/>
                  </a:cxn>
                  <a:cxn ang="0">
                    <a:pos x="T6" y="T7"/>
                  </a:cxn>
                  <a:cxn ang="0">
                    <a:pos x="T8" y="T9"/>
                  </a:cxn>
                </a:cxnLst>
                <a:rect l="0" t="0" r="r" b="b"/>
                <a:pathLst>
                  <a:path w="42" h="46">
                    <a:moveTo>
                      <a:pt x="23" y="45"/>
                    </a:moveTo>
                    <a:cubicBezTo>
                      <a:pt x="35" y="44"/>
                      <a:pt x="42" y="34"/>
                      <a:pt x="42" y="22"/>
                    </a:cubicBezTo>
                    <a:cubicBezTo>
                      <a:pt x="42" y="9"/>
                      <a:pt x="33" y="0"/>
                      <a:pt x="22" y="1"/>
                    </a:cubicBezTo>
                    <a:cubicBezTo>
                      <a:pt x="10" y="2"/>
                      <a:pt x="0" y="12"/>
                      <a:pt x="1" y="24"/>
                    </a:cubicBezTo>
                    <a:cubicBezTo>
                      <a:pt x="1" y="36"/>
                      <a:pt x="11" y="46"/>
                      <a:pt x="23"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2" name="Freeform 7">
                <a:extLst>
                  <a:ext uri="{FF2B5EF4-FFF2-40B4-BE49-F238E27FC236}">
                    <a16:creationId xmlns:a16="http://schemas.microsoft.com/office/drawing/2014/main" id="{78F1E001-9624-ECBB-0D66-DB94A3B1E48C}"/>
                  </a:ext>
                </a:extLst>
              </p:cNvPr>
              <p:cNvSpPr>
                <a:spLocks/>
              </p:cNvSpPr>
              <p:nvPr/>
            </p:nvSpPr>
            <p:spPr bwMode="auto">
              <a:xfrm>
                <a:off x="9448218" y="972643"/>
                <a:ext cx="296863" cy="235008"/>
              </a:xfrm>
              <a:custGeom>
                <a:avLst/>
                <a:gdLst>
                  <a:gd name="T0" fmla="*/ 0 w 79"/>
                  <a:gd name="T1" fmla="*/ 44 h 52"/>
                  <a:gd name="T2" fmla="*/ 1 w 79"/>
                  <a:gd name="T3" fmla="*/ 35 h 52"/>
                  <a:gd name="T4" fmla="*/ 29 w 79"/>
                  <a:gd name="T5" fmla="*/ 6 h 52"/>
                  <a:gd name="T6" fmla="*/ 76 w 79"/>
                  <a:gd name="T7" fmla="*/ 28 h 52"/>
                  <a:gd name="T8" fmla="*/ 65 w 79"/>
                  <a:gd name="T9" fmla="*/ 47 h 52"/>
                  <a:gd name="T10" fmla="*/ 0 w 79"/>
                  <a:gd name="T11" fmla="*/ 44 h 52"/>
                </a:gdLst>
                <a:ahLst/>
                <a:cxnLst>
                  <a:cxn ang="0">
                    <a:pos x="T0" y="T1"/>
                  </a:cxn>
                  <a:cxn ang="0">
                    <a:pos x="T2" y="T3"/>
                  </a:cxn>
                  <a:cxn ang="0">
                    <a:pos x="T4" y="T5"/>
                  </a:cxn>
                  <a:cxn ang="0">
                    <a:pos x="T6" y="T7"/>
                  </a:cxn>
                  <a:cxn ang="0">
                    <a:pos x="T8" y="T9"/>
                  </a:cxn>
                  <a:cxn ang="0">
                    <a:pos x="T10" y="T11"/>
                  </a:cxn>
                </a:cxnLst>
                <a:rect l="0" t="0" r="r" b="b"/>
                <a:pathLst>
                  <a:path w="79" h="52">
                    <a:moveTo>
                      <a:pt x="0" y="44"/>
                    </a:moveTo>
                    <a:cubicBezTo>
                      <a:pt x="0" y="41"/>
                      <a:pt x="0" y="38"/>
                      <a:pt x="1" y="35"/>
                    </a:cubicBezTo>
                    <a:cubicBezTo>
                      <a:pt x="4" y="20"/>
                      <a:pt x="15" y="9"/>
                      <a:pt x="29" y="6"/>
                    </a:cubicBezTo>
                    <a:cubicBezTo>
                      <a:pt x="55" y="0"/>
                      <a:pt x="71" y="13"/>
                      <a:pt x="76" y="28"/>
                    </a:cubicBezTo>
                    <a:cubicBezTo>
                      <a:pt x="79" y="36"/>
                      <a:pt x="73" y="45"/>
                      <a:pt x="65" y="47"/>
                    </a:cubicBezTo>
                    <a:cubicBezTo>
                      <a:pt x="35" y="52"/>
                      <a:pt x="18" y="43"/>
                      <a:pt x="0"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3" name="Freeform 8">
                <a:extLst>
                  <a:ext uri="{FF2B5EF4-FFF2-40B4-BE49-F238E27FC236}">
                    <a16:creationId xmlns:a16="http://schemas.microsoft.com/office/drawing/2014/main" id="{207C4B04-AE02-0C51-90EA-C8CF8292511C}"/>
                  </a:ext>
                </a:extLst>
              </p:cNvPr>
              <p:cNvSpPr>
                <a:spLocks/>
              </p:cNvSpPr>
              <p:nvPr/>
            </p:nvSpPr>
            <p:spPr bwMode="auto">
              <a:xfrm>
                <a:off x="9764045" y="825411"/>
                <a:ext cx="157163" cy="168274"/>
              </a:xfrm>
              <a:custGeom>
                <a:avLst/>
                <a:gdLst>
                  <a:gd name="T0" fmla="*/ 22 w 42"/>
                  <a:gd name="T1" fmla="*/ 45 h 45"/>
                  <a:gd name="T2" fmla="*/ 42 w 42"/>
                  <a:gd name="T3" fmla="*/ 21 h 45"/>
                  <a:gd name="T4" fmla="*/ 21 w 42"/>
                  <a:gd name="T5" fmla="*/ 1 h 45"/>
                  <a:gd name="T6" fmla="*/ 0 w 42"/>
                  <a:gd name="T7" fmla="*/ 24 h 45"/>
                  <a:gd name="T8" fmla="*/ 22 w 42"/>
                  <a:gd name="T9" fmla="*/ 45 h 45"/>
                </a:gdLst>
                <a:ahLst/>
                <a:cxnLst>
                  <a:cxn ang="0">
                    <a:pos x="T0" y="T1"/>
                  </a:cxn>
                  <a:cxn ang="0">
                    <a:pos x="T2" y="T3"/>
                  </a:cxn>
                  <a:cxn ang="0">
                    <a:pos x="T4" y="T5"/>
                  </a:cxn>
                  <a:cxn ang="0">
                    <a:pos x="T6" y="T7"/>
                  </a:cxn>
                  <a:cxn ang="0">
                    <a:pos x="T8" y="T9"/>
                  </a:cxn>
                </a:cxnLst>
                <a:rect l="0" t="0" r="r" b="b"/>
                <a:pathLst>
                  <a:path w="42" h="45">
                    <a:moveTo>
                      <a:pt x="22" y="45"/>
                    </a:moveTo>
                    <a:cubicBezTo>
                      <a:pt x="34" y="44"/>
                      <a:pt x="42" y="33"/>
                      <a:pt x="42" y="21"/>
                    </a:cubicBezTo>
                    <a:cubicBezTo>
                      <a:pt x="41" y="9"/>
                      <a:pt x="33" y="0"/>
                      <a:pt x="21" y="1"/>
                    </a:cubicBezTo>
                    <a:cubicBezTo>
                      <a:pt x="9" y="2"/>
                      <a:pt x="0" y="12"/>
                      <a:pt x="0" y="24"/>
                    </a:cubicBezTo>
                    <a:cubicBezTo>
                      <a:pt x="1" y="36"/>
                      <a:pt x="10" y="45"/>
                      <a:pt x="22" y="45"/>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4" name="Freeform 9">
                <a:extLst>
                  <a:ext uri="{FF2B5EF4-FFF2-40B4-BE49-F238E27FC236}">
                    <a16:creationId xmlns:a16="http://schemas.microsoft.com/office/drawing/2014/main" id="{375A5C82-B83C-A5EE-AAB1-554D1A86D343}"/>
                  </a:ext>
                </a:extLst>
              </p:cNvPr>
              <p:cNvSpPr>
                <a:spLocks/>
              </p:cNvSpPr>
              <p:nvPr/>
            </p:nvSpPr>
            <p:spPr bwMode="auto">
              <a:xfrm flipH="1">
                <a:off x="9704807" y="972643"/>
                <a:ext cx="306053" cy="235008"/>
              </a:xfrm>
              <a:custGeom>
                <a:avLst/>
                <a:gdLst>
                  <a:gd name="T0" fmla="*/ 0 w 79"/>
                  <a:gd name="T1" fmla="*/ 44 h 51"/>
                  <a:gd name="T2" fmla="*/ 1 w 79"/>
                  <a:gd name="T3" fmla="*/ 34 h 51"/>
                  <a:gd name="T4" fmla="*/ 29 w 79"/>
                  <a:gd name="T5" fmla="*/ 6 h 51"/>
                  <a:gd name="T6" fmla="*/ 76 w 79"/>
                  <a:gd name="T7" fmla="*/ 28 h 51"/>
                  <a:gd name="T8" fmla="*/ 65 w 79"/>
                  <a:gd name="T9" fmla="*/ 46 h 51"/>
                  <a:gd name="T10" fmla="*/ 0 w 79"/>
                  <a:gd name="T11" fmla="*/ 44 h 51"/>
                </a:gdLst>
                <a:ahLst/>
                <a:cxnLst>
                  <a:cxn ang="0">
                    <a:pos x="T0" y="T1"/>
                  </a:cxn>
                  <a:cxn ang="0">
                    <a:pos x="T2" y="T3"/>
                  </a:cxn>
                  <a:cxn ang="0">
                    <a:pos x="T4" y="T5"/>
                  </a:cxn>
                  <a:cxn ang="0">
                    <a:pos x="T6" y="T7"/>
                  </a:cxn>
                  <a:cxn ang="0">
                    <a:pos x="T8" y="T9"/>
                  </a:cxn>
                  <a:cxn ang="0">
                    <a:pos x="T10" y="T11"/>
                  </a:cxn>
                </a:cxnLst>
                <a:rect l="0" t="0" r="r" b="b"/>
                <a:pathLst>
                  <a:path w="79" h="51">
                    <a:moveTo>
                      <a:pt x="0" y="44"/>
                    </a:moveTo>
                    <a:cubicBezTo>
                      <a:pt x="0" y="41"/>
                      <a:pt x="0" y="38"/>
                      <a:pt x="1" y="34"/>
                    </a:cubicBezTo>
                    <a:cubicBezTo>
                      <a:pt x="4" y="20"/>
                      <a:pt x="16" y="9"/>
                      <a:pt x="29" y="6"/>
                    </a:cubicBezTo>
                    <a:cubicBezTo>
                      <a:pt x="56" y="0"/>
                      <a:pt x="71" y="13"/>
                      <a:pt x="76" y="28"/>
                    </a:cubicBezTo>
                    <a:cubicBezTo>
                      <a:pt x="79" y="36"/>
                      <a:pt x="74" y="45"/>
                      <a:pt x="65" y="46"/>
                    </a:cubicBezTo>
                    <a:cubicBezTo>
                      <a:pt x="35" y="51"/>
                      <a:pt x="18" y="43"/>
                      <a:pt x="0" y="44"/>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5" name="Freeform 10">
                <a:extLst>
                  <a:ext uri="{FF2B5EF4-FFF2-40B4-BE49-F238E27FC236}">
                    <a16:creationId xmlns:a16="http://schemas.microsoft.com/office/drawing/2014/main" id="{EDC023D8-0C28-C320-1745-54AF860C1C08}"/>
                  </a:ext>
                </a:extLst>
              </p:cNvPr>
              <p:cNvSpPr>
                <a:spLocks/>
              </p:cNvSpPr>
              <p:nvPr/>
            </p:nvSpPr>
            <p:spPr bwMode="auto">
              <a:xfrm>
                <a:off x="9574215" y="626276"/>
                <a:ext cx="146050" cy="161925"/>
              </a:xfrm>
              <a:custGeom>
                <a:avLst/>
                <a:gdLst>
                  <a:gd name="T0" fmla="*/ 39 w 39"/>
                  <a:gd name="T1" fmla="*/ 20 h 43"/>
                  <a:gd name="T2" fmla="*/ 20 w 39"/>
                  <a:gd name="T3" fmla="*/ 0 h 43"/>
                  <a:gd name="T4" fmla="*/ 0 w 39"/>
                  <a:gd name="T5" fmla="*/ 20 h 43"/>
                  <a:gd name="T6" fmla="*/ 15 w 39"/>
                  <a:gd name="T7" fmla="*/ 38 h 43"/>
                  <a:gd name="T8" fmla="*/ 14 w 39"/>
                  <a:gd name="T9" fmla="*/ 43 h 43"/>
                  <a:gd name="T10" fmla="*/ 32 w 39"/>
                  <a:gd name="T11" fmla="*/ 35 h 43"/>
                  <a:gd name="T12" fmla="*/ 33 w 39"/>
                  <a:gd name="T13" fmla="*/ 34 h 43"/>
                  <a:gd name="T14" fmla="*/ 33 w 39"/>
                  <a:gd name="T15" fmla="*/ 34 h 43"/>
                  <a:gd name="T16" fmla="*/ 34 w 39"/>
                  <a:gd name="T17" fmla="*/ 33 h 43"/>
                  <a:gd name="T18" fmla="*/ 35 w 39"/>
                  <a:gd name="T19" fmla="*/ 32 h 43"/>
                  <a:gd name="T20" fmla="*/ 35 w 39"/>
                  <a:gd name="T21" fmla="*/ 32 h 43"/>
                  <a:gd name="T22" fmla="*/ 39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39" y="20"/>
                    </a:moveTo>
                    <a:cubicBezTo>
                      <a:pt x="39" y="9"/>
                      <a:pt x="31" y="0"/>
                      <a:pt x="20" y="0"/>
                    </a:cubicBezTo>
                    <a:cubicBezTo>
                      <a:pt x="9" y="0"/>
                      <a:pt x="0" y="9"/>
                      <a:pt x="0" y="20"/>
                    </a:cubicBezTo>
                    <a:cubicBezTo>
                      <a:pt x="0" y="29"/>
                      <a:pt x="7" y="36"/>
                      <a:pt x="15" y="38"/>
                    </a:cubicBezTo>
                    <a:cubicBezTo>
                      <a:pt x="15" y="40"/>
                      <a:pt x="14" y="42"/>
                      <a:pt x="14" y="43"/>
                    </a:cubicBezTo>
                    <a:cubicBezTo>
                      <a:pt x="23" y="41"/>
                      <a:pt x="29" y="37"/>
                      <a:pt x="32" y="35"/>
                    </a:cubicBezTo>
                    <a:cubicBezTo>
                      <a:pt x="32" y="35"/>
                      <a:pt x="32" y="34"/>
                      <a:pt x="33" y="34"/>
                    </a:cubicBezTo>
                    <a:cubicBezTo>
                      <a:pt x="33" y="34"/>
                      <a:pt x="33" y="34"/>
                      <a:pt x="33" y="34"/>
                    </a:cubicBezTo>
                    <a:cubicBezTo>
                      <a:pt x="34" y="33"/>
                      <a:pt x="34" y="33"/>
                      <a:pt x="34" y="33"/>
                    </a:cubicBezTo>
                    <a:cubicBezTo>
                      <a:pt x="34" y="33"/>
                      <a:pt x="35" y="32"/>
                      <a:pt x="35" y="32"/>
                    </a:cubicBezTo>
                    <a:cubicBezTo>
                      <a:pt x="35" y="32"/>
                      <a:pt x="35" y="32"/>
                      <a:pt x="35" y="32"/>
                    </a:cubicBezTo>
                    <a:cubicBezTo>
                      <a:pt x="38" y="29"/>
                      <a:pt x="39" y="24"/>
                      <a:pt x="3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6" name="Freeform 11">
                <a:extLst>
                  <a:ext uri="{FF2B5EF4-FFF2-40B4-BE49-F238E27FC236}">
                    <a16:creationId xmlns:a16="http://schemas.microsoft.com/office/drawing/2014/main" id="{A488F242-B217-BD61-3835-724F2CA3B992}"/>
                  </a:ext>
                </a:extLst>
              </p:cNvPr>
              <p:cNvSpPr>
                <a:spLocks/>
              </p:cNvSpPr>
              <p:nvPr/>
            </p:nvSpPr>
            <p:spPr bwMode="auto">
              <a:xfrm>
                <a:off x="9745081" y="626276"/>
                <a:ext cx="146050" cy="161925"/>
              </a:xfrm>
              <a:custGeom>
                <a:avLst/>
                <a:gdLst>
                  <a:gd name="T0" fmla="*/ 0 w 39"/>
                  <a:gd name="T1" fmla="*/ 20 h 43"/>
                  <a:gd name="T2" fmla="*/ 20 w 39"/>
                  <a:gd name="T3" fmla="*/ 0 h 43"/>
                  <a:gd name="T4" fmla="*/ 39 w 39"/>
                  <a:gd name="T5" fmla="*/ 20 h 43"/>
                  <a:gd name="T6" fmla="*/ 24 w 39"/>
                  <a:gd name="T7" fmla="*/ 38 h 43"/>
                  <a:gd name="T8" fmla="*/ 26 w 39"/>
                  <a:gd name="T9" fmla="*/ 43 h 43"/>
                  <a:gd name="T10" fmla="*/ 7 w 39"/>
                  <a:gd name="T11" fmla="*/ 35 h 43"/>
                  <a:gd name="T12" fmla="*/ 7 w 39"/>
                  <a:gd name="T13" fmla="*/ 34 h 43"/>
                  <a:gd name="T14" fmla="*/ 6 w 39"/>
                  <a:gd name="T15" fmla="*/ 34 h 43"/>
                  <a:gd name="T16" fmla="*/ 6 w 39"/>
                  <a:gd name="T17" fmla="*/ 33 h 43"/>
                  <a:gd name="T18" fmla="*/ 5 w 39"/>
                  <a:gd name="T19" fmla="*/ 32 h 43"/>
                  <a:gd name="T20" fmla="*/ 5 w 39"/>
                  <a:gd name="T21" fmla="*/ 32 h 43"/>
                  <a:gd name="T22" fmla="*/ 0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0" y="20"/>
                    </a:moveTo>
                    <a:cubicBezTo>
                      <a:pt x="0" y="9"/>
                      <a:pt x="9" y="0"/>
                      <a:pt x="20" y="0"/>
                    </a:cubicBezTo>
                    <a:cubicBezTo>
                      <a:pt x="30" y="0"/>
                      <a:pt x="39" y="9"/>
                      <a:pt x="39" y="20"/>
                    </a:cubicBezTo>
                    <a:cubicBezTo>
                      <a:pt x="39" y="29"/>
                      <a:pt x="33" y="36"/>
                      <a:pt x="24" y="38"/>
                    </a:cubicBezTo>
                    <a:cubicBezTo>
                      <a:pt x="24" y="40"/>
                      <a:pt x="25" y="42"/>
                      <a:pt x="26" y="43"/>
                    </a:cubicBezTo>
                    <a:cubicBezTo>
                      <a:pt x="16" y="41"/>
                      <a:pt x="10" y="37"/>
                      <a:pt x="7" y="35"/>
                    </a:cubicBezTo>
                    <a:cubicBezTo>
                      <a:pt x="7" y="35"/>
                      <a:pt x="7" y="34"/>
                      <a:pt x="7" y="34"/>
                    </a:cubicBezTo>
                    <a:cubicBezTo>
                      <a:pt x="7" y="34"/>
                      <a:pt x="6" y="34"/>
                      <a:pt x="6" y="34"/>
                    </a:cubicBezTo>
                    <a:cubicBezTo>
                      <a:pt x="6" y="33"/>
                      <a:pt x="6" y="33"/>
                      <a:pt x="6" y="33"/>
                    </a:cubicBezTo>
                    <a:cubicBezTo>
                      <a:pt x="5" y="33"/>
                      <a:pt x="5" y="32"/>
                      <a:pt x="5" y="32"/>
                    </a:cubicBezTo>
                    <a:cubicBezTo>
                      <a:pt x="5" y="32"/>
                      <a:pt x="5" y="32"/>
                      <a:pt x="5" y="32"/>
                    </a:cubicBezTo>
                    <a:cubicBezTo>
                      <a:pt x="2" y="29"/>
                      <a:pt x="0" y="24"/>
                      <a:pt x="0" y="2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grpSp>
      </p:grpSp>
      <p:sp>
        <p:nvSpPr>
          <p:cNvPr id="58" name="Oval 57">
            <a:extLst>
              <a:ext uri="{FF2B5EF4-FFF2-40B4-BE49-F238E27FC236}">
                <a16:creationId xmlns:a16="http://schemas.microsoft.com/office/drawing/2014/main" id="{08869585-AE49-9A52-BC3D-7227F10FD5DB}"/>
              </a:ext>
            </a:extLst>
          </p:cNvPr>
          <p:cNvSpPr/>
          <p:nvPr/>
        </p:nvSpPr>
        <p:spPr>
          <a:xfrm>
            <a:off x="3557623"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66" name="Group 65">
            <a:extLst>
              <a:ext uri="{FF2B5EF4-FFF2-40B4-BE49-F238E27FC236}">
                <a16:creationId xmlns:a16="http://schemas.microsoft.com/office/drawing/2014/main" id="{145E90D6-676C-D355-8197-8CB9F844A427}"/>
              </a:ext>
            </a:extLst>
          </p:cNvPr>
          <p:cNvGrpSpPr/>
          <p:nvPr/>
        </p:nvGrpSpPr>
        <p:grpSpPr>
          <a:xfrm>
            <a:off x="566536" y="5918953"/>
            <a:ext cx="519420" cy="519420"/>
            <a:chOff x="566536" y="5918953"/>
            <a:chExt cx="519420" cy="519420"/>
          </a:xfrm>
        </p:grpSpPr>
        <p:sp>
          <p:nvSpPr>
            <p:cNvPr id="67" name="Oval 66">
              <a:extLst>
                <a:ext uri="{FF2B5EF4-FFF2-40B4-BE49-F238E27FC236}">
                  <a16:creationId xmlns:a16="http://schemas.microsoft.com/office/drawing/2014/main" id="{6ABA28BB-8328-14A2-47B2-B2D10B597DF4}"/>
                </a:ext>
              </a:extLst>
            </p:cNvPr>
            <p:cNvSpPr/>
            <p:nvPr/>
          </p:nvSpPr>
          <p:spPr>
            <a:xfrm>
              <a:off x="566536"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68" name="Groupe 660">
              <a:extLst>
                <a:ext uri="{FF2B5EF4-FFF2-40B4-BE49-F238E27FC236}">
                  <a16:creationId xmlns:a16="http://schemas.microsoft.com/office/drawing/2014/main" id="{EF7885B5-0DE5-4F74-0228-D60369DC3F44}"/>
                </a:ext>
              </a:extLst>
            </p:cNvPr>
            <p:cNvGrpSpPr/>
            <p:nvPr/>
          </p:nvGrpSpPr>
          <p:grpSpPr>
            <a:xfrm>
              <a:off x="702357" y="6008965"/>
              <a:ext cx="257669" cy="306037"/>
              <a:chOff x="969963" y="2446338"/>
              <a:chExt cx="465138" cy="552449"/>
            </a:xfrm>
            <a:solidFill>
              <a:schemeClr val="accent1"/>
            </a:solidFill>
          </p:grpSpPr>
          <p:sp>
            <p:nvSpPr>
              <p:cNvPr id="69" name="Freeform 90">
                <a:extLst>
                  <a:ext uri="{FF2B5EF4-FFF2-40B4-BE49-F238E27FC236}">
                    <a16:creationId xmlns:a16="http://schemas.microsoft.com/office/drawing/2014/main" id="{D820C884-6A7B-7B56-A043-39C58E200AA9}"/>
                  </a:ext>
                </a:extLst>
              </p:cNvPr>
              <p:cNvSpPr>
                <a:spLocks/>
              </p:cNvSpPr>
              <p:nvPr/>
            </p:nvSpPr>
            <p:spPr bwMode="auto">
              <a:xfrm>
                <a:off x="1011238" y="2446338"/>
                <a:ext cx="295275" cy="171450"/>
              </a:xfrm>
              <a:custGeom>
                <a:avLst/>
                <a:gdLst>
                  <a:gd name="T0" fmla="*/ 6 w 79"/>
                  <a:gd name="T1" fmla="*/ 34 h 46"/>
                  <a:gd name="T2" fmla="*/ 11 w 79"/>
                  <a:gd name="T3" fmla="*/ 28 h 46"/>
                  <a:gd name="T4" fmla="*/ 28 w 79"/>
                  <a:gd name="T5" fmla="*/ 11 h 46"/>
                  <a:gd name="T6" fmla="*/ 45 w 79"/>
                  <a:gd name="T7" fmla="*/ 28 h 46"/>
                  <a:gd name="T8" fmla="*/ 62 w 79"/>
                  <a:gd name="T9" fmla="*/ 46 h 46"/>
                  <a:gd name="T10" fmla="*/ 79 w 79"/>
                  <a:gd name="T11" fmla="*/ 28 h 46"/>
                  <a:gd name="T12" fmla="*/ 74 w 79"/>
                  <a:gd name="T13" fmla="*/ 23 h 46"/>
                  <a:gd name="T14" fmla="*/ 68 w 79"/>
                  <a:gd name="T15" fmla="*/ 28 h 46"/>
                  <a:gd name="T16" fmla="*/ 62 w 79"/>
                  <a:gd name="T17" fmla="*/ 34 h 46"/>
                  <a:gd name="T18" fmla="*/ 57 w 79"/>
                  <a:gd name="T19" fmla="*/ 28 h 46"/>
                  <a:gd name="T20" fmla="*/ 28 w 79"/>
                  <a:gd name="T21" fmla="*/ 0 h 46"/>
                  <a:gd name="T22" fmla="*/ 0 w 79"/>
                  <a:gd name="T23" fmla="*/ 28 h 46"/>
                  <a:gd name="T24" fmla="*/ 6 w 79"/>
                  <a:gd name="T25"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46">
                    <a:moveTo>
                      <a:pt x="6" y="34"/>
                    </a:moveTo>
                    <a:cubicBezTo>
                      <a:pt x="9" y="34"/>
                      <a:pt x="11" y="32"/>
                      <a:pt x="11" y="28"/>
                    </a:cubicBezTo>
                    <a:cubicBezTo>
                      <a:pt x="11" y="19"/>
                      <a:pt x="19" y="11"/>
                      <a:pt x="28" y="11"/>
                    </a:cubicBezTo>
                    <a:cubicBezTo>
                      <a:pt x="38" y="11"/>
                      <a:pt x="45" y="19"/>
                      <a:pt x="45" y="28"/>
                    </a:cubicBezTo>
                    <a:cubicBezTo>
                      <a:pt x="45" y="38"/>
                      <a:pt x="53" y="46"/>
                      <a:pt x="62" y="46"/>
                    </a:cubicBezTo>
                    <a:cubicBezTo>
                      <a:pt x="72" y="46"/>
                      <a:pt x="79" y="38"/>
                      <a:pt x="79" y="28"/>
                    </a:cubicBezTo>
                    <a:cubicBezTo>
                      <a:pt x="79" y="25"/>
                      <a:pt x="77" y="23"/>
                      <a:pt x="74" y="23"/>
                    </a:cubicBezTo>
                    <a:cubicBezTo>
                      <a:pt x="70" y="23"/>
                      <a:pt x="68" y="25"/>
                      <a:pt x="68" y="28"/>
                    </a:cubicBezTo>
                    <a:cubicBezTo>
                      <a:pt x="68" y="32"/>
                      <a:pt x="65" y="34"/>
                      <a:pt x="62" y="34"/>
                    </a:cubicBezTo>
                    <a:cubicBezTo>
                      <a:pt x="59" y="34"/>
                      <a:pt x="57" y="32"/>
                      <a:pt x="57" y="28"/>
                    </a:cubicBezTo>
                    <a:cubicBezTo>
                      <a:pt x="57" y="13"/>
                      <a:pt x="44" y="0"/>
                      <a:pt x="28" y="0"/>
                    </a:cubicBezTo>
                    <a:cubicBezTo>
                      <a:pt x="13" y="0"/>
                      <a:pt x="0" y="13"/>
                      <a:pt x="0" y="28"/>
                    </a:cubicBezTo>
                    <a:cubicBezTo>
                      <a:pt x="0" y="32"/>
                      <a:pt x="3" y="34"/>
                      <a:pt x="6" y="34"/>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0" name="Freeform 92">
                <a:extLst>
                  <a:ext uri="{FF2B5EF4-FFF2-40B4-BE49-F238E27FC236}">
                    <a16:creationId xmlns:a16="http://schemas.microsoft.com/office/drawing/2014/main" id="{D744763F-10A0-BBDF-8A98-9A2D63A31210}"/>
                  </a:ext>
                </a:extLst>
              </p:cNvPr>
              <p:cNvSpPr>
                <a:spLocks/>
              </p:cNvSpPr>
              <p:nvPr/>
            </p:nvSpPr>
            <p:spPr bwMode="auto">
              <a:xfrm>
                <a:off x="969963" y="2614613"/>
                <a:ext cx="127000" cy="63500"/>
              </a:xfrm>
              <a:custGeom>
                <a:avLst/>
                <a:gdLst>
                  <a:gd name="T0" fmla="*/ 34 w 34"/>
                  <a:gd name="T1" fmla="*/ 6 h 17"/>
                  <a:gd name="T2" fmla="*/ 28 w 34"/>
                  <a:gd name="T3" fmla="*/ 0 h 17"/>
                  <a:gd name="T4" fmla="*/ 5 w 34"/>
                  <a:gd name="T5" fmla="*/ 0 h 17"/>
                  <a:gd name="T6" fmla="*/ 0 w 34"/>
                  <a:gd name="T7" fmla="*/ 6 h 17"/>
                  <a:gd name="T8" fmla="*/ 0 w 34"/>
                  <a:gd name="T9" fmla="*/ 17 h 17"/>
                  <a:gd name="T10" fmla="*/ 34 w 34"/>
                  <a:gd name="T11" fmla="*/ 17 h 17"/>
                  <a:gd name="T12" fmla="*/ 34 w 34"/>
                  <a:gd name="T13" fmla="*/ 6 h 17"/>
                  <a:gd name="T14" fmla="*/ 34 w 34"/>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34" y="6"/>
                    </a:moveTo>
                    <a:cubicBezTo>
                      <a:pt x="34" y="3"/>
                      <a:pt x="31" y="0"/>
                      <a:pt x="28" y="0"/>
                    </a:cubicBezTo>
                    <a:cubicBezTo>
                      <a:pt x="5" y="0"/>
                      <a:pt x="5" y="0"/>
                      <a:pt x="5" y="0"/>
                    </a:cubicBezTo>
                    <a:cubicBezTo>
                      <a:pt x="2" y="0"/>
                      <a:pt x="0" y="3"/>
                      <a:pt x="0" y="6"/>
                    </a:cubicBezTo>
                    <a:cubicBezTo>
                      <a:pt x="0" y="17"/>
                      <a:pt x="0" y="17"/>
                      <a:pt x="0" y="17"/>
                    </a:cubicBezTo>
                    <a:cubicBezTo>
                      <a:pt x="34" y="17"/>
                      <a:pt x="34" y="17"/>
                      <a:pt x="34" y="17"/>
                    </a:cubicBezTo>
                    <a:cubicBezTo>
                      <a:pt x="34" y="6"/>
                      <a:pt x="34" y="6"/>
                      <a:pt x="34" y="6"/>
                    </a:cubicBezTo>
                    <a:cubicBezTo>
                      <a:pt x="34" y="6"/>
                      <a:pt x="34" y="6"/>
                      <a:pt x="34"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1" name="Freeform 93">
                <a:extLst>
                  <a:ext uri="{FF2B5EF4-FFF2-40B4-BE49-F238E27FC236}">
                    <a16:creationId xmlns:a16="http://schemas.microsoft.com/office/drawing/2014/main" id="{49113731-13AD-01EC-A24E-B372F6E03FB2}"/>
                  </a:ext>
                </a:extLst>
              </p:cNvPr>
              <p:cNvSpPr>
                <a:spLocks/>
              </p:cNvSpPr>
              <p:nvPr/>
            </p:nvSpPr>
            <p:spPr bwMode="auto">
              <a:xfrm>
                <a:off x="969963" y="2724150"/>
                <a:ext cx="465138" cy="274637"/>
              </a:xfrm>
              <a:custGeom>
                <a:avLst/>
                <a:gdLst>
                  <a:gd name="T0" fmla="*/ 122 w 124"/>
                  <a:gd name="T1" fmla="*/ 6 h 73"/>
                  <a:gd name="T2" fmla="*/ 116 w 124"/>
                  <a:gd name="T3" fmla="*/ 6 h 73"/>
                  <a:gd name="T4" fmla="*/ 79 w 124"/>
                  <a:gd name="T5" fmla="*/ 25 h 73"/>
                  <a:gd name="T6" fmla="*/ 79 w 124"/>
                  <a:gd name="T7" fmla="*/ 11 h 73"/>
                  <a:gd name="T8" fmla="*/ 76 w 124"/>
                  <a:gd name="T9" fmla="*/ 6 h 73"/>
                  <a:gd name="T10" fmla="*/ 71 w 124"/>
                  <a:gd name="T11" fmla="*/ 6 h 73"/>
                  <a:gd name="T12" fmla="*/ 34 w 124"/>
                  <a:gd name="T13" fmla="*/ 25 h 73"/>
                  <a:gd name="T14" fmla="*/ 34 w 124"/>
                  <a:gd name="T15" fmla="*/ 0 h 73"/>
                  <a:gd name="T16" fmla="*/ 0 w 124"/>
                  <a:gd name="T17" fmla="*/ 0 h 73"/>
                  <a:gd name="T18" fmla="*/ 0 w 124"/>
                  <a:gd name="T19" fmla="*/ 68 h 73"/>
                  <a:gd name="T20" fmla="*/ 5 w 124"/>
                  <a:gd name="T21" fmla="*/ 73 h 73"/>
                  <a:gd name="T22" fmla="*/ 119 w 124"/>
                  <a:gd name="T23" fmla="*/ 73 h 73"/>
                  <a:gd name="T24" fmla="*/ 124 w 124"/>
                  <a:gd name="T25" fmla="*/ 68 h 73"/>
                  <a:gd name="T26" fmla="*/ 124 w 124"/>
                  <a:gd name="T27" fmla="*/ 11 h 73"/>
                  <a:gd name="T28" fmla="*/ 122 w 124"/>
                  <a:gd name="T29"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73">
                    <a:moveTo>
                      <a:pt x="122" y="6"/>
                    </a:moveTo>
                    <a:cubicBezTo>
                      <a:pt x="120" y="5"/>
                      <a:pt x="118" y="5"/>
                      <a:pt x="116" y="6"/>
                    </a:cubicBezTo>
                    <a:cubicBezTo>
                      <a:pt x="79" y="25"/>
                      <a:pt x="79" y="25"/>
                      <a:pt x="79" y="25"/>
                    </a:cubicBezTo>
                    <a:cubicBezTo>
                      <a:pt x="79" y="11"/>
                      <a:pt x="79" y="11"/>
                      <a:pt x="79" y="11"/>
                    </a:cubicBezTo>
                    <a:cubicBezTo>
                      <a:pt x="79" y="9"/>
                      <a:pt x="78" y="7"/>
                      <a:pt x="76" y="6"/>
                    </a:cubicBezTo>
                    <a:cubicBezTo>
                      <a:pt x="75" y="5"/>
                      <a:pt x="73" y="5"/>
                      <a:pt x="71" y="6"/>
                    </a:cubicBezTo>
                    <a:cubicBezTo>
                      <a:pt x="34" y="25"/>
                      <a:pt x="34" y="25"/>
                      <a:pt x="34" y="25"/>
                    </a:cubicBezTo>
                    <a:cubicBezTo>
                      <a:pt x="34" y="0"/>
                      <a:pt x="34" y="0"/>
                      <a:pt x="34" y="0"/>
                    </a:cubicBezTo>
                    <a:cubicBezTo>
                      <a:pt x="0" y="0"/>
                      <a:pt x="0" y="0"/>
                      <a:pt x="0" y="0"/>
                    </a:cubicBezTo>
                    <a:cubicBezTo>
                      <a:pt x="0" y="68"/>
                      <a:pt x="0" y="68"/>
                      <a:pt x="0" y="68"/>
                    </a:cubicBezTo>
                    <a:cubicBezTo>
                      <a:pt x="0" y="71"/>
                      <a:pt x="2" y="73"/>
                      <a:pt x="5" y="73"/>
                    </a:cubicBezTo>
                    <a:cubicBezTo>
                      <a:pt x="119" y="73"/>
                      <a:pt x="119" y="73"/>
                      <a:pt x="119" y="73"/>
                    </a:cubicBezTo>
                    <a:cubicBezTo>
                      <a:pt x="122" y="73"/>
                      <a:pt x="124" y="71"/>
                      <a:pt x="124" y="68"/>
                    </a:cubicBezTo>
                    <a:cubicBezTo>
                      <a:pt x="124" y="11"/>
                      <a:pt x="124" y="11"/>
                      <a:pt x="124" y="11"/>
                    </a:cubicBezTo>
                    <a:cubicBezTo>
                      <a:pt x="124" y="9"/>
                      <a:pt x="123" y="7"/>
                      <a:pt x="1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2" name="Freeform 94">
                <a:extLst>
                  <a:ext uri="{FF2B5EF4-FFF2-40B4-BE49-F238E27FC236}">
                    <a16:creationId xmlns:a16="http://schemas.microsoft.com/office/drawing/2014/main" id="{A6EB9B57-9AEE-C2CC-2231-811F7B02AEBE}"/>
                  </a:ext>
                </a:extLst>
              </p:cNvPr>
              <p:cNvSpPr>
                <a:spLocks/>
              </p:cNvSpPr>
              <p:nvPr/>
            </p:nvSpPr>
            <p:spPr bwMode="auto">
              <a:xfrm>
                <a:off x="1096963"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8" y="17"/>
                      <a:pt x="5" y="17"/>
                    </a:cubicBezTo>
                    <a:cubicBezTo>
                      <a:pt x="2" y="17"/>
                      <a:pt x="0" y="14"/>
                      <a:pt x="0" y="11"/>
                    </a:cubicBezTo>
                    <a:cubicBezTo>
                      <a:pt x="0" y="5"/>
                      <a:pt x="0" y="5"/>
                      <a:pt x="0" y="5"/>
                    </a:cubicBezTo>
                    <a:cubicBezTo>
                      <a:pt x="0" y="2"/>
                      <a:pt x="2" y="0"/>
                      <a:pt x="5" y="0"/>
                    </a:cubicBezTo>
                    <a:cubicBezTo>
                      <a:pt x="8"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3" name="Freeform 95">
                <a:extLst>
                  <a:ext uri="{FF2B5EF4-FFF2-40B4-BE49-F238E27FC236}">
                    <a16:creationId xmlns:a16="http://schemas.microsoft.com/office/drawing/2014/main" id="{B9550043-C268-DB31-6ADB-85B948DB4B86}"/>
                  </a:ext>
                </a:extLst>
              </p:cNvPr>
              <p:cNvSpPr>
                <a:spLocks/>
              </p:cNvSpPr>
              <p:nvPr/>
            </p:nvSpPr>
            <p:spPr bwMode="auto">
              <a:xfrm>
                <a:off x="1160463"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8" y="17"/>
                      <a:pt x="5" y="17"/>
                    </a:cubicBezTo>
                    <a:cubicBezTo>
                      <a:pt x="2" y="17"/>
                      <a:pt x="0" y="14"/>
                      <a:pt x="0" y="11"/>
                    </a:cubicBezTo>
                    <a:cubicBezTo>
                      <a:pt x="0" y="5"/>
                      <a:pt x="0" y="5"/>
                      <a:pt x="0" y="5"/>
                    </a:cubicBezTo>
                    <a:cubicBezTo>
                      <a:pt x="0" y="2"/>
                      <a:pt x="2" y="0"/>
                      <a:pt x="5" y="0"/>
                    </a:cubicBezTo>
                    <a:cubicBezTo>
                      <a:pt x="8"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4" name="Freeform 96">
                <a:extLst>
                  <a:ext uri="{FF2B5EF4-FFF2-40B4-BE49-F238E27FC236}">
                    <a16:creationId xmlns:a16="http://schemas.microsoft.com/office/drawing/2014/main" id="{139125E0-FB76-D1FF-57C7-77B3EEC1D4C6}"/>
                  </a:ext>
                </a:extLst>
              </p:cNvPr>
              <p:cNvSpPr>
                <a:spLocks/>
              </p:cNvSpPr>
              <p:nvPr/>
            </p:nvSpPr>
            <p:spPr bwMode="auto">
              <a:xfrm>
                <a:off x="1265238" y="2874962"/>
                <a:ext cx="41275" cy="63500"/>
              </a:xfrm>
              <a:custGeom>
                <a:avLst/>
                <a:gdLst>
                  <a:gd name="T0" fmla="*/ 11 w 11"/>
                  <a:gd name="T1" fmla="*/ 11 h 17"/>
                  <a:gd name="T2" fmla="*/ 6 w 11"/>
                  <a:gd name="T3" fmla="*/ 17 h 17"/>
                  <a:gd name="T4" fmla="*/ 0 w 11"/>
                  <a:gd name="T5" fmla="*/ 11 h 17"/>
                  <a:gd name="T6" fmla="*/ 0 w 11"/>
                  <a:gd name="T7" fmla="*/ 5 h 17"/>
                  <a:gd name="T8" fmla="*/ 6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9" y="17"/>
                      <a:pt x="6" y="17"/>
                    </a:cubicBezTo>
                    <a:cubicBezTo>
                      <a:pt x="2" y="17"/>
                      <a:pt x="0" y="14"/>
                      <a:pt x="0" y="11"/>
                    </a:cubicBezTo>
                    <a:cubicBezTo>
                      <a:pt x="0" y="5"/>
                      <a:pt x="0" y="5"/>
                      <a:pt x="0" y="5"/>
                    </a:cubicBezTo>
                    <a:cubicBezTo>
                      <a:pt x="0" y="2"/>
                      <a:pt x="2" y="0"/>
                      <a:pt x="6" y="0"/>
                    </a:cubicBezTo>
                    <a:cubicBezTo>
                      <a:pt x="9"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5" name="Freeform 97">
                <a:extLst>
                  <a:ext uri="{FF2B5EF4-FFF2-40B4-BE49-F238E27FC236}">
                    <a16:creationId xmlns:a16="http://schemas.microsoft.com/office/drawing/2014/main" id="{D8F71E2A-57A9-E49D-2AAB-BB416FB95ACF}"/>
                  </a:ext>
                </a:extLst>
              </p:cNvPr>
              <p:cNvSpPr>
                <a:spLocks/>
              </p:cNvSpPr>
              <p:nvPr/>
            </p:nvSpPr>
            <p:spPr bwMode="auto">
              <a:xfrm>
                <a:off x="1330325"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9" y="17"/>
                      <a:pt x="5" y="17"/>
                    </a:cubicBezTo>
                    <a:cubicBezTo>
                      <a:pt x="2" y="17"/>
                      <a:pt x="0" y="14"/>
                      <a:pt x="0" y="11"/>
                    </a:cubicBezTo>
                    <a:cubicBezTo>
                      <a:pt x="0" y="5"/>
                      <a:pt x="0" y="5"/>
                      <a:pt x="0" y="5"/>
                    </a:cubicBezTo>
                    <a:cubicBezTo>
                      <a:pt x="0" y="2"/>
                      <a:pt x="2" y="0"/>
                      <a:pt x="5" y="0"/>
                    </a:cubicBezTo>
                    <a:cubicBezTo>
                      <a:pt x="9"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pic>
        <p:nvPicPr>
          <p:cNvPr id="77" name="Graphic 76" descr="Bank with solid fill">
            <a:extLst>
              <a:ext uri="{FF2B5EF4-FFF2-40B4-BE49-F238E27FC236}">
                <a16:creationId xmlns:a16="http://schemas.microsoft.com/office/drawing/2014/main" id="{19015C43-727B-7D76-C924-89ADF7E39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54831" y="6005271"/>
            <a:ext cx="334800" cy="334800"/>
          </a:xfrm>
          <a:prstGeom prst="rect">
            <a:avLst/>
          </a:prstGeom>
        </p:spPr>
      </p:pic>
    </p:spTree>
    <p:extLst>
      <p:ext uri="{BB962C8B-B14F-4D97-AF65-F5344CB8AC3E}">
        <p14:creationId xmlns:p14="http://schemas.microsoft.com/office/powerpoint/2010/main" val="1589813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3F9A9-4AA0-3B70-B888-10ECD4C4DAF1}"/>
            </a:ext>
          </a:extLst>
        </p:cNvPr>
        <p:cNvGrpSpPr/>
        <p:nvPr/>
      </p:nvGrpSpPr>
      <p:grpSpPr>
        <a:xfrm>
          <a:off x="0" y="0"/>
          <a:ext cx="0" cy="0"/>
          <a:chOff x="0" y="0"/>
          <a:chExt cx="0" cy="0"/>
        </a:xfrm>
      </p:grpSpPr>
      <p:sp>
        <p:nvSpPr>
          <p:cNvPr id="3" name="Rectangle: Top Corners Snipped 2">
            <a:extLst>
              <a:ext uri="{FF2B5EF4-FFF2-40B4-BE49-F238E27FC236}">
                <a16:creationId xmlns:a16="http://schemas.microsoft.com/office/drawing/2014/main" id="{AE850DCE-EAA3-86C9-CCB8-A72BB99E4157}"/>
              </a:ext>
            </a:extLst>
          </p:cNvPr>
          <p:cNvSpPr/>
          <p:nvPr/>
        </p:nvSpPr>
        <p:spPr>
          <a:xfrm>
            <a:off x="407987" y="1805654"/>
            <a:ext cx="3657600"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Business Challenges</a:t>
            </a:r>
          </a:p>
        </p:txBody>
      </p:sp>
      <p:sp>
        <p:nvSpPr>
          <p:cNvPr id="4" name="Rectangle: Top Corners Snipped 3">
            <a:extLst>
              <a:ext uri="{FF2B5EF4-FFF2-40B4-BE49-F238E27FC236}">
                <a16:creationId xmlns:a16="http://schemas.microsoft.com/office/drawing/2014/main" id="{CAF69410-F396-B812-CD93-802E85B71098}"/>
              </a:ext>
            </a:extLst>
          </p:cNvPr>
          <p:cNvSpPr/>
          <p:nvPr/>
        </p:nvSpPr>
        <p:spPr>
          <a:xfrm>
            <a:off x="4228759" y="1805654"/>
            <a:ext cx="3883572"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Capgemini Approach</a:t>
            </a:r>
          </a:p>
        </p:txBody>
      </p:sp>
      <p:sp>
        <p:nvSpPr>
          <p:cNvPr id="5" name="Rectangle: Top Corners Snipped 4">
            <a:extLst>
              <a:ext uri="{FF2B5EF4-FFF2-40B4-BE49-F238E27FC236}">
                <a16:creationId xmlns:a16="http://schemas.microsoft.com/office/drawing/2014/main" id="{24DABACA-25E2-D0B9-8337-62796B4DA024}"/>
              </a:ext>
            </a:extLst>
          </p:cNvPr>
          <p:cNvSpPr/>
          <p:nvPr/>
        </p:nvSpPr>
        <p:spPr>
          <a:xfrm>
            <a:off x="8278499" y="1807712"/>
            <a:ext cx="3657600" cy="411480"/>
          </a:xfrm>
          <a:prstGeom prst="snip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ea typeface="+mn-ea"/>
                <a:cs typeface="+mn-cs"/>
              </a:rPr>
              <a:t>Value Delivered</a:t>
            </a:r>
          </a:p>
        </p:txBody>
      </p:sp>
      <p:sp>
        <p:nvSpPr>
          <p:cNvPr id="6" name="Rectangle 5">
            <a:extLst>
              <a:ext uri="{FF2B5EF4-FFF2-40B4-BE49-F238E27FC236}">
                <a16:creationId xmlns:a16="http://schemas.microsoft.com/office/drawing/2014/main" id="{458CEE36-8BF9-B820-E135-C59FD1918433}"/>
              </a:ext>
            </a:extLst>
          </p:cNvPr>
          <p:cNvSpPr>
            <a:spLocks/>
          </p:cNvSpPr>
          <p:nvPr/>
        </p:nvSpPr>
        <p:spPr>
          <a:xfrm>
            <a:off x="407987" y="2249235"/>
            <a:ext cx="3657599" cy="31967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lvl="0">
              <a:spcBef>
                <a:spcPts val="200"/>
              </a:spcBef>
              <a:spcAft>
                <a:spcPts val="200"/>
              </a:spcAft>
              <a:buClr>
                <a:srgbClr val="0070AD"/>
              </a:buClr>
              <a:defRPr/>
            </a:pPr>
            <a:r>
              <a:rPr lang="en-US" sz="1000" kern="0">
                <a:solidFill>
                  <a:prstClr val="black"/>
                </a:solidFill>
              </a:rPr>
              <a:t>The client was facing the following issues:</a:t>
            </a:r>
          </a:p>
          <a:p>
            <a:pPr marL="628650" lvl="1" indent="-171450">
              <a:spcBef>
                <a:spcPts val="200"/>
              </a:spcBef>
              <a:spcAft>
                <a:spcPts val="200"/>
              </a:spcAft>
              <a:buClr>
                <a:srgbClr val="0070AD"/>
              </a:buClr>
              <a:buFont typeface="Wingdings" panose="05000000000000000000" pitchFamily="2" charset="2"/>
              <a:buChar char="§"/>
              <a:defRPr/>
            </a:pPr>
            <a:r>
              <a:rPr lang="en-US" sz="1000" kern="0">
                <a:solidFill>
                  <a:prstClr val="black"/>
                </a:solidFill>
              </a:rPr>
              <a:t>Bank wanted to digitize their present line of Business </a:t>
            </a:r>
            <a:r>
              <a:rPr lang="en-IN" sz="1000" kern="0">
                <a:solidFill>
                  <a:prstClr val="black"/>
                </a:solidFill>
              </a:rPr>
              <a:t>and to fill a widening gap in the traditional banking landscape so that it can offer high-yield interest accounts coupled with access to the world markets. To make this  vision a reality, they needed a technology that is fast, open, and scalable as they continue to grow their offerings. </a:t>
            </a:r>
            <a:r>
              <a:rPr lang="en-US" sz="1000" kern="0">
                <a:solidFill>
                  <a:prstClr val="black"/>
                </a:solidFill>
              </a:rPr>
              <a:t> </a:t>
            </a:r>
          </a:p>
          <a:p>
            <a:pPr marL="171450" lvl="0" indent="-171450">
              <a:spcBef>
                <a:spcPts val="200"/>
              </a:spcBef>
              <a:spcAft>
                <a:spcPts val="200"/>
              </a:spcAft>
              <a:buClr>
                <a:srgbClr val="0070AD"/>
              </a:buClr>
              <a:buFont typeface="Wingdings" panose="05000000000000000000" pitchFamily="2" charset="2"/>
              <a:buChar char="§"/>
              <a:defRPr/>
            </a:pPr>
            <a:r>
              <a:rPr lang="en-US" sz="1000" kern="0">
                <a:solidFill>
                  <a:prstClr val="black"/>
                </a:solidFill>
              </a:rPr>
              <a:t>A product-centric, core-banking system that limited customer segmentation and support for customer-focused channels and services &amp; provide seamless experience.</a:t>
            </a:r>
          </a:p>
          <a:p>
            <a:pPr marL="171450" lvl="0" indent="-171450">
              <a:spcBef>
                <a:spcPts val="200"/>
              </a:spcBef>
              <a:spcAft>
                <a:spcPts val="200"/>
              </a:spcAft>
              <a:buClr>
                <a:srgbClr val="0070AD"/>
              </a:buClr>
              <a:buFont typeface="Wingdings" panose="05000000000000000000" pitchFamily="2" charset="2"/>
              <a:buChar char="§"/>
              <a:defRPr/>
            </a:pPr>
            <a:r>
              <a:rPr lang="en-US" sz="1000" kern="0">
                <a:solidFill>
                  <a:prstClr val="black"/>
                </a:solidFill>
              </a:rPr>
              <a:t>Provide access to its customers to the World’s markets in the domain of currencies &amp; precious metals. </a:t>
            </a:r>
          </a:p>
        </p:txBody>
      </p:sp>
      <p:sp>
        <p:nvSpPr>
          <p:cNvPr id="7" name="Rectangle 6">
            <a:extLst>
              <a:ext uri="{FF2B5EF4-FFF2-40B4-BE49-F238E27FC236}">
                <a16:creationId xmlns:a16="http://schemas.microsoft.com/office/drawing/2014/main" id="{C8D5B4DB-B84D-FAD4-5BF5-DD5E57D85445}"/>
              </a:ext>
            </a:extLst>
          </p:cNvPr>
          <p:cNvSpPr>
            <a:spLocks/>
          </p:cNvSpPr>
          <p:nvPr/>
        </p:nvSpPr>
        <p:spPr>
          <a:xfrm>
            <a:off x="4216893" y="2249235"/>
            <a:ext cx="3909523" cy="31967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lvl="0">
              <a:spcBef>
                <a:spcPts val="200"/>
              </a:spcBef>
              <a:spcAft>
                <a:spcPts val="200"/>
              </a:spcAft>
              <a:buClr>
                <a:srgbClr val="0070AD"/>
              </a:buClr>
              <a:defRPr/>
            </a:pPr>
            <a:r>
              <a:rPr lang="en-IN" sz="1000">
                <a:solidFill>
                  <a:prstClr val="black"/>
                </a:solidFill>
              </a:rPr>
              <a:t>Capgemini conducted assessment that enabled client to chose TPH and other Temenos related solutions</a:t>
            </a:r>
          </a:p>
          <a:p>
            <a:pPr lvl="0">
              <a:spcBef>
                <a:spcPts val="200"/>
              </a:spcBef>
              <a:spcAft>
                <a:spcPts val="200"/>
              </a:spcAft>
              <a:buClr>
                <a:srgbClr val="0070AD"/>
              </a:buClr>
              <a:defRPr/>
            </a:pPr>
            <a:endParaRPr lang="en-US" sz="1000" kern="0">
              <a:solidFill>
                <a:prstClr val="black"/>
              </a:solidFill>
            </a:endParaRPr>
          </a:p>
          <a:p>
            <a:pPr lvl="0">
              <a:spcBef>
                <a:spcPts val="200"/>
              </a:spcBef>
              <a:spcAft>
                <a:spcPts val="200"/>
              </a:spcAft>
              <a:buClr>
                <a:srgbClr val="0070AD"/>
              </a:buClr>
              <a:defRPr/>
            </a:pPr>
            <a:r>
              <a:rPr lang="en-US" sz="1000" kern="0">
                <a:solidFill>
                  <a:prstClr val="black"/>
                </a:solidFill>
              </a:rPr>
              <a:t>An Innovative solution supporting the bank’s requirement. Key deliverables included:</a:t>
            </a:r>
          </a:p>
          <a:p>
            <a:pPr marL="171450" indent="-171450">
              <a:spcBef>
                <a:spcPts val="200"/>
              </a:spcBef>
              <a:spcAft>
                <a:spcPts val="200"/>
              </a:spcAft>
              <a:buClr>
                <a:srgbClr val="0070AD"/>
              </a:buClr>
              <a:buFont typeface="Wingdings" panose="05000000000000000000" pitchFamily="2" charset="2"/>
              <a:buChar char="§"/>
              <a:defRPr/>
            </a:pPr>
            <a:r>
              <a:rPr lang="en-IN" sz="1000" kern="0">
                <a:solidFill>
                  <a:prstClr val="black"/>
                </a:solidFill>
              </a:rPr>
              <a:t>Capgemini leveraged their Connected Banking Reference Architecture to assist bank with the products, functions and flows. </a:t>
            </a:r>
          </a:p>
          <a:p>
            <a:pPr marL="171450" indent="-171450">
              <a:spcBef>
                <a:spcPts val="200"/>
              </a:spcBef>
              <a:spcAft>
                <a:spcPts val="200"/>
              </a:spcAft>
              <a:buClr>
                <a:srgbClr val="0070AD"/>
              </a:buClr>
              <a:buFont typeface="Wingdings" panose="05000000000000000000" pitchFamily="2" charset="2"/>
              <a:buChar char="§"/>
              <a:defRPr/>
            </a:pPr>
            <a:r>
              <a:rPr lang="en-IN" sz="1000" kern="0">
                <a:solidFill>
                  <a:prstClr val="black"/>
                </a:solidFill>
              </a:rPr>
              <a:t>To enable selection and implementation of latest Temenos technical stack  </a:t>
            </a:r>
            <a:r>
              <a:rPr lang="en-IN" sz="1000" b="1" kern="0">
                <a:solidFill>
                  <a:prstClr val="black"/>
                </a:solidFill>
              </a:rPr>
              <a:t>leveraging  Extensibility Framework </a:t>
            </a:r>
            <a:r>
              <a:rPr lang="en-IN" sz="1000" kern="0">
                <a:solidFill>
                  <a:prstClr val="black"/>
                </a:solidFill>
              </a:rPr>
              <a:t>and lead to host solution  in their </a:t>
            </a:r>
            <a:r>
              <a:rPr lang="en-IN" altLang="ko-KR" sz="1000">
                <a:solidFill>
                  <a:prstClr val="black">
                    <a:lumMod val="75000"/>
                    <a:lumOff val="25000"/>
                  </a:prstClr>
                </a:solidFill>
                <a:cs typeface="Arial" pitchFamily="34" charset="0"/>
              </a:rPr>
              <a:t>SaaS platform.</a:t>
            </a:r>
          </a:p>
          <a:p>
            <a:pPr marL="171450" lvl="0" indent="-171450">
              <a:spcBef>
                <a:spcPts val="200"/>
              </a:spcBef>
              <a:spcAft>
                <a:spcPts val="200"/>
              </a:spcAft>
              <a:buClr>
                <a:srgbClr val="0070AD"/>
              </a:buClr>
              <a:buFont typeface="Arial" panose="020B0604020202020204" pitchFamily="34" charset="0"/>
              <a:buChar char="•"/>
              <a:defRPr/>
            </a:pPr>
            <a:endParaRPr lang="en-US" sz="1000" kern="0">
              <a:solidFill>
                <a:prstClr val="black"/>
              </a:solidFill>
            </a:endParaRPr>
          </a:p>
        </p:txBody>
      </p:sp>
      <p:sp>
        <p:nvSpPr>
          <p:cNvPr id="8" name="Rectangle 7">
            <a:extLst>
              <a:ext uri="{FF2B5EF4-FFF2-40B4-BE49-F238E27FC236}">
                <a16:creationId xmlns:a16="http://schemas.microsoft.com/office/drawing/2014/main" id="{E9528289-6511-7DB7-B0C6-6471F79447FB}"/>
              </a:ext>
            </a:extLst>
          </p:cNvPr>
          <p:cNvSpPr>
            <a:spLocks/>
          </p:cNvSpPr>
          <p:nvPr/>
        </p:nvSpPr>
        <p:spPr>
          <a:xfrm>
            <a:off x="8278500" y="2251293"/>
            <a:ext cx="3657599" cy="31946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3152" tIns="91440" rIns="73152" bIns="73152" rtlCol="0" anchor="t"/>
          <a:lstStyle/>
          <a:p>
            <a:pPr lvl="0">
              <a:spcBef>
                <a:spcPts val="200"/>
              </a:spcBef>
              <a:spcAft>
                <a:spcPts val="200"/>
              </a:spcAft>
              <a:buClr>
                <a:srgbClr val="0070AD"/>
              </a:buClr>
              <a:defRPr/>
            </a:pPr>
            <a:r>
              <a:rPr lang="en-US" sz="1000" kern="0">
                <a:solidFill>
                  <a:srgbClr val="000000"/>
                </a:solidFill>
              </a:rPr>
              <a:t>On completion of implementation, thereby achieving:</a:t>
            </a:r>
          </a:p>
          <a:p>
            <a:pPr marL="171450" lvl="0" indent="-171450">
              <a:spcBef>
                <a:spcPts val="200"/>
              </a:spcBef>
              <a:spcAft>
                <a:spcPts val="200"/>
              </a:spcAft>
              <a:buClr>
                <a:srgbClr val="0070AD"/>
              </a:buClr>
              <a:buFont typeface="Wingdings" panose="05000000000000000000" pitchFamily="2" charset="2"/>
              <a:buChar char="§"/>
              <a:defRPr/>
            </a:pPr>
            <a:r>
              <a:rPr lang="en-US" sz="1000" kern="0">
                <a:solidFill>
                  <a:srgbClr val="000000"/>
                </a:solidFill>
              </a:rPr>
              <a:t>Digital Bank implementation to cater retail and wealth Line of Business provided seamless access to customers to trade Forex &amp; Precious metals across the world’s market.</a:t>
            </a:r>
          </a:p>
          <a:p>
            <a:pPr marL="171450" indent="-171450">
              <a:spcBef>
                <a:spcPts val="200"/>
              </a:spcBef>
              <a:spcAft>
                <a:spcPts val="200"/>
              </a:spcAft>
              <a:buClr>
                <a:srgbClr val="0070AD"/>
              </a:buClr>
              <a:buFont typeface="Wingdings" panose="05000000000000000000" pitchFamily="2" charset="2"/>
              <a:buChar char="§"/>
              <a:defRPr/>
            </a:pPr>
            <a:r>
              <a:rPr lang="en-US" sz="1000" kern="0">
                <a:solidFill>
                  <a:srgbClr val="000000"/>
                </a:solidFill>
              </a:rPr>
              <a:t>Reduced operational &amp; infrastructure cost.</a:t>
            </a:r>
          </a:p>
          <a:p>
            <a:pPr marL="171450" indent="-171450">
              <a:spcBef>
                <a:spcPts val="200"/>
              </a:spcBef>
              <a:spcAft>
                <a:spcPts val="200"/>
              </a:spcAft>
              <a:buClr>
                <a:srgbClr val="0070AD"/>
              </a:buClr>
              <a:buFont typeface="Wingdings" panose="05000000000000000000" pitchFamily="2" charset="2"/>
              <a:buChar char="§"/>
              <a:defRPr/>
            </a:pPr>
            <a:r>
              <a:rPr lang="en-IN" altLang="ko-KR" sz="1000">
                <a:solidFill>
                  <a:prstClr val="black">
                    <a:lumMod val="75000"/>
                    <a:lumOff val="25000"/>
                  </a:prstClr>
                </a:solidFill>
                <a:cs typeface="Arial" pitchFamily="34" charset="0"/>
              </a:rPr>
              <a:t>Leveraging multiple Core Bank Solutions by its strength in the advantage of bank.</a:t>
            </a:r>
          </a:p>
        </p:txBody>
      </p:sp>
      <p:sp>
        <p:nvSpPr>
          <p:cNvPr id="9" name="Rectangle: Rounded Corners 19">
            <a:extLst>
              <a:ext uri="{FF2B5EF4-FFF2-40B4-BE49-F238E27FC236}">
                <a16:creationId xmlns:a16="http://schemas.microsoft.com/office/drawing/2014/main" id="{B14FF9F5-D57A-03E4-6FD0-79EC159EF35A}"/>
              </a:ext>
            </a:extLst>
          </p:cNvPr>
          <p:cNvSpPr>
            <a:spLocks/>
          </p:cNvSpPr>
          <p:nvPr/>
        </p:nvSpPr>
        <p:spPr bwMode="gray">
          <a:xfrm>
            <a:off x="404812" y="1195058"/>
            <a:ext cx="11531287" cy="508234"/>
          </a:xfrm>
          <a:prstGeom prst="roundRect">
            <a:avLst>
              <a:gd name="adj" fmla="val 0"/>
            </a:avLst>
          </a:prstGeom>
          <a:solidFill>
            <a:srgbClr val="ECECEC"/>
          </a:solidFill>
          <a:ln>
            <a:noFill/>
          </a:ln>
          <a:effectLst/>
        </p:spPr>
        <p:style>
          <a:lnRef idx="2">
            <a:schemeClr val="accent4"/>
          </a:lnRef>
          <a:fillRef idx="1">
            <a:schemeClr val="lt1"/>
          </a:fillRef>
          <a:effectRef idx="0">
            <a:schemeClr val="accent4"/>
          </a:effectRef>
          <a:fontRef idx="minor">
            <a:schemeClr val="dk1"/>
          </a:fontRef>
        </p:style>
        <p:txBody>
          <a:bodyPr wrap="square" lIns="792000" tIns="45720" rIns="0" bIns="45720" anchor="ctr" anchorCtr="0">
            <a:noAutofit/>
          </a:bodyPr>
          <a:lstStyle/>
          <a:p>
            <a:pPr marL="0" marR="0" lvl="0" indent="0" algn="l" defTabSz="914400" rtl="0" eaLnBrk="1" fontAlgn="auto" latinLnBrk="0" hangingPunct="1">
              <a:lnSpc>
                <a:spcPct val="100000"/>
              </a:lnSpc>
              <a:spcBef>
                <a:spcPts val="400"/>
              </a:spcBef>
              <a:spcAft>
                <a:spcPts val="400"/>
              </a:spcAft>
              <a:buClr>
                <a:srgbClr val="0070AD"/>
              </a:buClr>
              <a:buSzTx/>
              <a:buFontTx/>
              <a:buNone/>
              <a:tabLst/>
              <a:defRPr/>
            </a:pPr>
            <a:r>
              <a:rPr kumimoji="0" lang="en-US" altLang="fr-FR" sz="1200" b="1" i="0" u="none" strike="noStrike" kern="1200" cap="none" spc="0" normalizeH="0" baseline="0" noProof="0">
                <a:ln>
                  <a:noFill/>
                </a:ln>
                <a:solidFill>
                  <a:prstClr val="black"/>
                </a:solidFill>
                <a:effectLst/>
                <a:uLnTx/>
                <a:uFillTx/>
                <a:ea typeface="+mn-ea"/>
                <a:cs typeface="+mn-cs"/>
              </a:rPr>
              <a:t>Client </a:t>
            </a:r>
            <a:br>
              <a:rPr kumimoji="0" lang="en-US" altLang="fr-FR" sz="1200" b="1" i="0" u="none" strike="noStrike" kern="1200" cap="none" spc="0" normalizeH="0" baseline="0" noProof="0">
                <a:ln>
                  <a:noFill/>
                </a:ln>
                <a:solidFill>
                  <a:prstClr val="black"/>
                </a:solidFill>
                <a:effectLst/>
                <a:uLnTx/>
                <a:uFillTx/>
                <a:ea typeface="+mn-ea"/>
                <a:cs typeface="+mn-cs"/>
              </a:rPr>
            </a:br>
            <a:r>
              <a:rPr kumimoji="0" lang="en-US" altLang="fr-FR" sz="1200" b="1" i="0" u="none" strike="noStrike" kern="1200" cap="none" spc="0" normalizeH="0" baseline="0" noProof="0">
                <a:ln>
                  <a:noFill/>
                </a:ln>
                <a:solidFill>
                  <a:prstClr val="black"/>
                </a:solidFill>
                <a:effectLst/>
                <a:uLnTx/>
                <a:uFillTx/>
                <a:ea typeface="+mn-ea"/>
                <a:cs typeface="+mn-cs"/>
              </a:rPr>
              <a:t>Overview</a:t>
            </a:r>
          </a:p>
        </p:txBody>
      </p:sp>
      <p:sp>
        <p:nvSpPr>
          <p:cNvPr id="10" name="Oval 9">
            <a:extLst>
              <a:ext uri="{FF2B5EF4-FFF2-40B4-BE49-F238E27FC236}">
                <a16:creationId xmlns:a16="http://schemas.microsoft.com/office/drawing/2014/main" id="{9B02B12D-8576-6269-F91F-0497E7EC34D5}"/>
              </a:ext>
            </a:extLst>
          </p:cNvPr>
          <p:cNvSpPr/>
          <p:nvPr/>
        </p:nvSpPr>
        <p:spPr>
          <a:xfrm>
            <a:off x="505353" y="1185586"/>
            <a:ext cx="515628" cy="5048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sp>
        <p:nvSpPr>
          <p:cNvPr id="11" name="Rectangle: Rounded Corners 19">
            <a:extLst>
              <a:ext uri="{FF2B5EF4-FFF2-40B4-BE49-F238E27FC236}">
                <a16:creationId xmlns:a16="http://schemas.microsoft.com/office/drawing/2014/main" id="{0838E750-984C-0C3F-9F9A-34286489FBAF}"/>
              </a:ext>
            </a:extLst>
          </p:cNvPr>
          <p:cNvSpPr>
            <a:spLocks/>
          </p:cNvSpPr>
          <p:nvPr/>
        </p:nvSpPr>
        <p:spPr bwMode="gray">
          <a:xfrm>
            <a:off x="2018583" y="1114657"/>
            <a:ext cx="9917513" cy="647883"/>
          </a:xfrm>
          <a:prstGeom prst="roundRect">
            <a:avLst>
              <a:gd name="adj" fmla="val 0"/>
            </a:avLst>
          </a:prstGeom>
          <a:noFill/>
          <a:ln>
            <a:noFill/>
          </a:ln>
          <a:effectLst/>
        </p:spPr>
        <p:style>
          <a:lnRef idx="2">
            <a:schemeClr val="accent4"/>
          </a:lnRef>
          <a:fillRef idx="1">
            <a:schemeClr val="lt1"/>
          </a:fillRef>
          <a:effectRef idx="0">
            <a:schemeClr val="accent4"/>
          </a:effectRef>
          <a:fontRef idx="minor">
            <a:schemeClr val="dk1"/>
          </a:fontRef>
        </p:style>
        <p:txBody>
          <a:bodyPr wrap="square" lIns="91440" tIns="91440" rIns="0" bIns="91440" anchor="ctr">
            <a:noAutofit/>
          </a:bodyPr>
          <a:lstStyle/>
          <a:p>
            <a:pPr lvl="0">
              <a:spcBef>
                <a:spcPts val="200"/>
              </a:spcBef>
              <a:spcAft>
                <a:spcPts val="200"/>
              </a:spcAft>
              <a:buClr>
                <a:srgbClr val="0070AD"/>
              </a:buClr>
              <a:defRPr/>
            </a:pPr>
            <a:r>
              <a:rPr lang="en-US" sz="1200" b="1" kern="0">
                <a:solidFill>
                  <a:srgbClr val="EDEDED">
                    <a:lumMod val="10000"/>
                  </a:srgbClr>
                </a:solidFill>
                <a:ea typeface="Times New Roman" panose="02020603050405020304" pitchFamily="18" charset="0"/>
                <a:cs typeface="Times New Roman" panose="02020603050405020304" pitchFamily="18" charset="0"/>
              </a:rPr>
              <a:t>The client is a Greenfield Digital Bank in US.</a:t>
            </a:r>
          </a:p>
        </p:txBody>
      </p:sp>
      <p:grpSp>
        <p:nvGrpSpPr>
          <p:cNvPr id="12" name="Group 4">
            <a:extLst>
              <a:ext uri="{FF2B5EF4-FFF2-40B4-BE49-F238E27FC236}">
                <a16:creationId xmlns:a16="http://schemas.microsoft.com/office/drawing/2014/main" id="{17C6A953-1D97-5D9D-494D-776063E32465}"/>
              </a:ext>
            </a:extLst>
          </p:cNvPr>
          <p:cNvGrpSpPr/>
          <p:nvPr/>
        </p:nvGrpSpPr>
        <p:grpSpPr>
          <a:xfrm>
            <a:off x="583406" y="1242143"/>
            <a:ext cx="384092" cy="307713"/>
            <a:chOff x="406149" y="1882413"/>
            <a:chExt cx="585104" cy="468753"/>
          </a:xfrm>
          <a:solidFill>
            <a:schemeClr val="bg1"/>
          </a:solidFill>
        </p:grpSpPr>
        <p:sp>
          <p:nvSpPr>
            <p:cNvPr id="13" name="Freeform 5">
              <a:extLst>
                <a:ext uri="{FF2B5EF4-FFF2-40B4-BE49-F238E27FC236}">
                  <a16:creationId xmlns:a16="http://schemas.microsoft.com/office/drawing/2014/main" id="{53F940A3-FAF4-DEA2-B67E-83C98DFD56D9}"/>
                </a:ext>
              </a:extLst>
            </p:cNvPr>
            <p:cNvSpPr>
              <a:spLocks/>
            </p:cNvSpPr>
            <p:nvPr/>
          </p:nvSpPr>
          <p:spPr bwMode="auto">
            <a:xfrm>
              <a:off x="406149" y="1978522"/>
              <a:ext cx="381076" cy="372644"/>
            </a:xfrm>
            <a:custGeom>
              <a:avLst/>
              <a:gdLst>
                <a:gd name="T0" fmla="*/ 943 w 1036"/>
                <a:gd name="T1" fmla="*/ 528 h 1015"/>
                <a:gd name="T2" fmla="*/ 943 w 1036"/>
                <a:gd name="T3" fmla="*/ 922 h 1015"/>
                <a:gd name="T4" fmla="*/ 585 w 1036"/>
                <a:gd name="T5" fmla="*/ 922 h 1015"/>
                <a:gd name="T6" fmla="*/ 585 w 1036"/>
                <a:gd name="T7" fmla="*/ 683 h 1015"/>
                <a:gd name="T8" fmla="*/ 446 w 1036"/>
                <a:gd name="T9" fmla="*/ 683 h 1015"/>
                <a:gd name="T10" fmla="*/ 446 w 1036"/>
                <a:gd name="T11" fmla="*/ 922 h 1015"/>
                <a:gd name="T12" fmla="*/ 94 w 1036"/>
                <a:gd name="T13" fmla="*/ 922 h 1015"/>
                <a:gd name="T14" fmla="*/ 94 w 1036"/>
                <a:gd name="T15" fmla="*/ 115 h 1015"/>
                <a:gd name="T16" fmla="*/ 115 w 1036"/>
                <a:gd name="T17" fmla="*/ 94 h 1015"/>
                <a:gd name="T18" fmla="*/ 514 w 1036"/>
                <a:gd name="T19" fmla="*/ 94 h 1015"/>
                <a:gd name="T20" fmla="*/ 525 w 1036"/>
                <a:gd name="T21" fmla="*/ 0 h 1015"/>
                <a:gd name="T22" fmla="*/ 115 w 1036"/>
                <a:gd name="T23" fmla="*/ 0 h 1015"/>
                <a:gd name="T24" fmla="*/ 0 w 1036"/>
                <a:gd name="T25" fmla="*/ 115 h 1015"/>
                <a:gd name="T26" fmla="*/ 0 w 1036"/>
                <a:gd name="T27" fmla="*/ 1015 h 1015"/>
                <a:gd name="T28" fmla="*/ 1036 w 1036"/>
                <a:gd name="T29" fmla="*/ 1015 h 1015"/>
                <a:gd name="T30" fmla="*/ 1036 w 1036"/>
                <a:gd name="T31" fmla="*/ 519 h 1015"/>
                <a:gd name="T32" fmla="*/ 948 w 1036"/>
                <a:gd name="T33" fmla="*/ 528 h 1015"/>
                <a:gd name="T34" fmla="*/ 943 w 1036"/>
                <a:gd name="T35" fmla="*/ 528 h 1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6" h="1015">
                  <a:moveTo>
                    <a:pt x="943" y="528"/>
                  </a:moveTo>
                  <a:cubicBezTo>
                    <a:pt x="943" y="922"/>
                    <a:pt x="943" y="922"/>
                    <a:pt x="943" y="922"/>
                  </a:cubicBezTo>
                  <a:cubicBezTo>
                    <a:pt x="585" y="922"/>
                    <a:pt x="585" y="922"/>
                    <a:pt x="585" y="922"/>
                  </a:cubicBezTo>
                  <a:cubicBezTo>
                    <a:pt x="585" y="683"/>
                    <a:pt x="585" y="683"/>
                    <a:pt x="585" y="683"/>
                  </a:cubicBezTo>
                  <a:cubicBezTo>
                    <a:pt x="446" y="683"/>
                    <a:pt x="446" y="683"/>
                    <a:pt x="446" y="683"/>
                  </a:cubicBezTo>
                  <a:cubicBezTo>
                    <a:pt x="446" y="922"/>
                    <a:pt x="446" y="922"/>
                    <a:pt x="446" y="922"/>
                  </a:cubicBezTo>
                  <a:cubicBezTo>
                    <a:pt x="94" y="922"/>
                    <a:pt x="94" y="922"/>
                    <a:pt x="94" y="922"/>
                  </a:cubicBezTo>
                  <a:cubicBezTo>
                    <a:pt x="94" y="115"/>
                    <a:pt x="94" y="115"/>
                    <a:pt x="94" y="115"/>
                  </a:cubicBezTo>
                  <a:cubicBezTo>
                    <a:pt x="94" y="104"/>
                    <a:pt x="104" y="94"/>
                    <a:pt x="115" y="94"/>
                  </a:cubicBezTo>
                  <a:cubicBezTo>
                    <a:pt x="514" y="94"/>
                    <a:pt x="514" y="94"/>
                    <a:pt x="514" y="94"/>
                  </a:cubicBezTo>
                  <a:cubicBezTo>
                    <a:pt x="515" y="62"/>
                    <a:pt x="518" y="30"/>
                    <a:pt x="525" y="0"/>
                  </a:cubicBezTo>
                  <a:cubicBezTo>
                    <a:pt x="115" y="0"/>
                    <a:pt x="115" y="0"/>
                    <a:pt x="115" y="0"/>
                  </a:cubicBezTo>
                  <a:cubicBezTo>
                    <a:pt x="52" y="1"/>
                    <a:pt x="1" y="52"/>
                    <a:pt x="0" y="115"/>
                  </a:cubicBezTo>
                  <a:cubicBezTo>
                    <a:pt x="0" y="1015"/>
                    <a:pt x="0" y="1015"/>
                    <a:pt x="0" y="1015"/>
                  </a:cubicBezTo>
                  <a:cubicBezTo>
                    <a:pt x="1036" y="1015"/>
                    <a:pt x="1036" y="1015"/>
                    <a:pt x="1036" y="1015"/>
                  </a:cubicBezTo>
                  <a:cubicBezTo>
                    <a:pt x="1036" y="519"/>
                    <a:pt x="1036" y="519"/>
                    <a:pt x="1036" y="519"/>
                  </a:cubicBezTo>
                  <a:cubicBezTo>
                    <a:pt x="1008" y="525"/>
                    <a:pt x="978" y="528"/>
                    <a:pt x="948" y="528"/>
                  </a:cubicBezTo>
                  <a:cubicBezTo>
                    <a:pt x="946" y="528"/>
                    <a:pt x="944" y="528"/>
                    <a:pt x="943" y="52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4" name="Freeform 6">
              <a:extLst>
                <a:ext uri="{FF2B5EF4-FFF2-40B4-BE49-F238E27FC236}">
                  <a16:creationId xmlns:a16="http://schemas.microsoft.com/office/drawing/2014/main" id="{AE19CDBB-D4AF-EDD6-BE9C-05E7A2EE9A21}"/>
                </a:ext>
              </a:extLst>
            </p:cNvPr>
            <p:cNvSpPr>
              <a:spLocks/>
            </p:cNvSpPr>
            <p:nvPr/>
          </p:nvSpPr>
          <p:spPr bwMode="auto">
            <a:xfrm>
              <a:off x="570551" y="2051871"/>
              <a:ext cx="50585" cy="50585"/>
            </a:xfrm>
            <a:custGeom>
              <a:avLst/>
              <a:gdLst>
                <a:gd name="T0" fmla="*/ 0 w 139"/>
                <a:gd name="T1" fmla="*/ 139 h 139"/>
                <a:gd name="T2" fmla="*/ 139 w 139"/>
                <a:gd name="T3" fmla="*/ 139 h 139"/>
                <a:gd name="T4" fmla="*/ 139 w 139"/>
                <a:gd name="T5" fmla="*/ 134 h 139"/>
                <a:gd name="T6" fmla="*/ 81 w 139"/>
                <a:gd name="T7" fmla="*/ 0 h 139"/>
                <a:gd name="T8" fmla="*/ 0 w 139"/>
                <a:gd name="T9" fmla="*/ 0 h 139"/>
                <a:gd name="T10" fmla="*/ 0 w 139"/>
                <a:gd name="T11" fmla="*/ 139 h 139"/>
              </a:gdLst>
              <a:ahLst/>
              <a:cxnLst>
                <a:cxn ang="0">
                  <a:pos x="T0" y="T1"/>
                </a:cxn>
                <a:cxn ang="0">
                  <a:pos x="T2" y="T3"/>
                </a:cxn>
                <a:cxn ang="0">
                  <a:pos x="T4" y="T5"/>
                </a:cxn>
                <a:cxn ang="0">
                  <a:pos x="T6" y="T7"/>
                </a:cxn>
                <a:cxn ang="0">
                  <a:pos x="T8" y="T9"/>
                </a:cxn>
                <a:cxn ang="0">
                  <a:pos x="T10" y="T11"/>
                </a:cxn>
              </a:cxnLst>
              <a:rect l="0" t="0" r="r" b="b"/>
              <a:pathLst>
                <a:path w="139" h="139">
                  <a:moveTo>
                    <a:pt x="0" y="139"/>
                  </a:moveTo>
                  <a:cubicBezTo>
                    <a:pt x="139" y="139"/>
                    <a:pt x="139" y="139"/>
                    <a:pt x="139" y="139"/>
                  </a:cubicBezTo>
                  <a:cubicBezTo>
                    <a:pt x="139" y="134"/>
                    <a:pt x="139" y="134"/>
                    <a:pt x="139" y="134"/>
                  </a:cubicBezTo>
                  <a:cubicBezTo>
                    <a:pt x="113" y="93"/>
                    <a:pt x="93" y="48"/>
                    <a:pt x="81" y="0"/>
                  </a:cubicBezTo>
                  <a:cubicBezTo>
                    <a:pt x="0" y="0"/>
                    <a:pt x="0" y="0"/>
                    <a:pt x="0" y="0"/>
                  </a:cubicBezTo>
                  <a:lnTo>
                    <a:pt x="0" y="13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5" name="Rectangle 7">
              <a:extLst>
                <a:ext uri="{FF2B5EF4-FFF2-40B4-BE49-F238E27FC236}">
                  <a16:creationId xmlns:a16="http://schemas.microsoft.com/office/drawing/2014/main" id="{36E05078-7C82-EF01-B3DA-65902C6E1831}"/>
                </a:ext>
              </a:extLst>
            </p:cNvPr>
            <p:cNvSpPr>
              <a:spLocks noChangeArrowheads="1"/>
            </p:cNvSpPr>
            <p:nvPr/>
          </p:nvSpPr>
          <p:spPr bwMode="auto">
            <a:xfrm>
              <a:off x="479498" y="2229762"/>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6" name="Rectangle 8">
              <a:extLst>
                <a:ext uri="{FF2B5EF4-FFF2-40B4-BE49-F238E27FC236}">
                  <a16:creationId xmlns:a16="http://schemas.microsoft.com/office/drawing/2014/main" id="{BDE3B5EE-1DAC-4835-F0C9-75364E369E88}"/>
                </a:ext>
              </a:extLst>
            </p:cNvPr>
            <p:cNvSpPr>
              <a:spLocks noChangeArrowheads="1"/>
            </p:cNvSpPr>
            <p:nvPr/>
          </p:nvSpPr>
          <p:spPr bwMode="auto">
            <a:xfrm>
              <a:off x="659918" y="2229762"/>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7" name="Rectangle 9">
              <a:extLst>
                <a:ext uri="{FF2B5EF4-FFF2-40B4-BE49-F238E27FC236}">
                  <a16:creationId xmlns:a16="http://schemas.microsoft.com/office/drawing/2014/main" id="{8BA2DCEC-C03D-CF82-08B6-621881DC6D7C}"/>
                </a:ext>
              </a:extLst>
            </p:cNvPr>
            <p:cNvSpPr>
              <a:spLocks noChangeArrowheads="1"/>
            </p:cNvSpPr>
            <p:nvPr/>
          </p:nvSpPr>
          <p:spPr bwMode="auto">
            <a:xfrm>
              <a:off x="570551" y="2140395"/>
              <a:ext cx="50585" cy="5142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8" name="Rectangle 10">
              <a:extLst>
                <a:ext uri="{FF2B5EF4-FFF2-40B4-BE49-F238E27FC236}">
                  <a16:creationId xmlns:a16="http://schemas.microsoft.com/office/drawing/2014/main" id="{F5BD37D0-3B9B-71CA-C3DB-1082F5B31ECA}"/>
                </a:ext>
              </a:extLst>
            </p:cNvPr>
            <p:cNvSpPr>
              <a:spLocks noChangeArrowheads="1"/>
            </p:cNvSpPr>
            <p:nvPr/>
          </p:nvSpPr>
          <p:spPr bwMode="auto">
            <a:xfrm>
              <a:off x="479498" y="2051871"/>
              <a:ext cx="51429" cy="50585"/>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19" name="Rectangle 11">
              <a:extLst>
                <a:ext uri="{FF2B5EF4-FFF2-40B4-BE49-F238E27FC236}">
                  <a16:creationId xmlns:a16="http://schemas.microsoft.com/office/drawing/2014/main" id="{8F0DDD95-633D-99EC-CB3B-61076FB3E032}"/>
                </a:ext>
              </a:extLst>
            </p:cNvPr>
            <p:cNvSpPr>
              <a:spLocks noChangeArrowheads="1"/>
            </p:cNvSpPr>
            <p:nvPr/>
          </p:nvSpPr>
          <p:spPr bwMode="auto">
            <a:xfrm>
              <a:off x="479498" y="2140395"/>
              <a:ext cx="51429" cy="51428"/>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0" name="Freeform 12">
              <a:extLst>
                <a:ext uri="{FF2B5EF4-FFF2-40B4-BE49-F238E27FC236}">
                  <a16:creationId xmlns:a16="http://schemas.microsoft.com/office/drawing/2014/main" id="{A72324D7-FE89-307F-1B7A-00C14DA18516}"/>
                </a:ext>
              </a:extLst>
            </p:cNvPr>
            <p:cNvSpPr>
              <a:spLocks/>
            </p:cNvSpPr>
            <p:nvPr/>
          </p:nvSpPr>
          <p:spPr bwMode="auto">
            <a:xfrm>
              <a:off x="659918" y="2141238"/>
              <a:ext cx="51429" cy="50585"/>
            </a:xfrm>
            <a:custGeom>
              <a:avLst/>
              <a:gdLst>
                <a:gd name="T0" fmla="*/ 140 w 140"/>
                <a:gd name="T1" fmla="*/ 68 h 136"/>
                <a:gd name="T2" fmla="*/ 0 w 140"/>
                <a:gd name="T3" fmla="*/ 0 h 136"/>
                <a:gd name="T4" fmla="*/ 0 w 140"/>
                <a:gd name="T5" fmla="*/ 136 h 136"/>
                <a:gd name="T6" fmla="*/ 140 w 140"/>
                <a:gd name="T7" fmla="*/ 136 h 136"/>
                <a:gd name="T8" fmla="*/ 140 w 140"/>
                <a:gd name="T9" fmla="*/ 68 h 136"/>
              </a:gdLst>
              <a:ahLst/>
              <a:cxnLst>
                <a:cxn ang="0">
                  <a:pos x="T0" y="T1"/>
                </a:cxn>
                <a:cxn ang="0">
                  <a:pos x="T2" y="T3"/>
                </a:cxn>
                <a:cxn ang="0">
                  <a:pos x="T4" y="T5"/>
                </a:cxn>
                <a:cxn ang="0">
                  <a:pos x="T6" y="T7"/>
                </a:cxn>
                <a:cxn ang="0">
                  <a:pos x="T8" y="T9"/>
                </a:cxn>
              </a:cxnLst>
              <a:rect l="0" t="0" r="r" b="b"/>
              <a:pathLst>
                <a:path w="140" h="136">
                  <a:moveTo>
                    <a:pt x="140" y="68"/>
                  </a:moveTo>
                  <a:cubicBezTo>
                    <a:pt x="89" y="54"/>
                    <a:pt x="42" y="31"/>
                    <a:pt x="0" y="0"/>
                  </a:cubicBezTo>
                  <a:cubicBezTo>
                    <a:pt x="0" y="136"/>
                    <a:pt x="0" y="136"/>
                    <a:pt x="0" y="136"/>
                  </a:cubicBezTo>
                  <a:cubicBezTo>
                    <a:pt x="140" y="136"/>
                    <a:pt x="140" y="136"/>
                    <a:pt x="140" y="136"/>
                  </a:cubicBezTo>
                  <a:lnTo>
                    <a:pt x="140" y="6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1" name="Freeform 13">
              <a:extLst>
                <a:ext uri="{FF2B5EF4-FFF2-40B4-BE49-F238E27FC236}">
                  <a16:creationId xmlns:a16="http://schemas.microsoft.com/office/drawing/2014/main" id="{F08C63F8-2F0C-8F20-8E38-AC450F92011B}"/>
                </a:ext>
              </a:extLst>
            </p:cNvPr>
            <p:cNvSpPr>
              <a:spLocks/>
            </p:cNvSpPr>
            <p:nvPr/>
          </p:nvSpPr>
          <p:spPr bwMode="auto">
            <a:xfrm>
              <a:off x="828536" y="2087280"/>
              <a:ext cx="162717" cy="162716"/>
            </a:xfrm>
            <a:custGeom>
              <a:avLst/>
              <a:gdLst>
                <a:gd name="T0" fmla="*/ 405 w 443"/>
                <a:gd name="T1" fmla="*/ 222 h 443"/>
                <a:gd name="T2" fmla="*/ 184 w 443"/>
                <a:gd name="T3" fmla="*/ 0 h 443"/>
                <a:gd name="T4" fmla="*/ 184 w 443"/>
                <a:gd name="T5" fmla="*/ 0 h 443"/>
                <a:gd name="T6" fmla="*/ 117 w 443"/>
                <a:gd name="T7" fmla="*/ 94 h 443"/>
                <a:gd name="T8" fmla="*/ 117 w 443"/>
                <a:gd name="T9" fmla="*/ 94 h 443"/>
                <a:gd name="T10" fmla="*/ 94 w 443"/>
                <a:gd name="T11" fmla="*/ 117 h 443"/>
                <a:gd name="T12" fmla="*/ 94 w 443"/>
                <a:gd name="T13" fmla="*/ 117 h 443"/>
                <a:gd name="T14" fmla="*/ 29 w 443"/>
                <a:gd name="T15" fmla="*/ 167 h 443"/>
                <a:gd name="T16" fmla="*/ 29 w 443"/>
                <a:gd name="T17" fmla="*/ 167 h 443"/>
                <a:gd name="T18" fmla="*/ 0 w 443"/>
                <a:gd name="T19" fmla="*/ 183 h 443"/>
                <a:gd name="T20" fmla="*/ 0 w 443"/>
                <a:gd name="T21" fmla="*/ 183 h 443"/>
                <a:gd name="T22" fmla="*/ 222 w 443"/>
                <a:gd name="T23" fmla="*/ 405 h 443"/>
                <a:gd name="T24" fmla="*/ 314 w 443"/>
                <a:gd name="T25" fmla="*/ 443 h 443"/>
                <a:gd name="T26" fmla="*/ 405 w 443"/>
                <a:gd name="T27" fmla="*/ 405 h 443"/>
                <a:gd name="T28" fmla="*/ 443 w 443"/>
                <a:gd name="T29" fmla="*/ 313 h 443"/>
                <a:gd name="T30" fmla="*/ 405 w 443"/>
                <a:gd name="T31" fmla="*/ 222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3" h="443">
                  <a:moveTo>
                    <a:pt x="405" y="222"/>
                  </a:moveTo>
                  <a:cubicBezTo>
                    <a:pt x="184" y="0"/>
                    <a:pt x="184" y="0"/>
                    <a:pt x="184" y="0"/>
                  </a:cubicBezTo>
                  <a:cubicBezTo>
                    <a:pt x="184" y="0"/>
                    <a:pt x="184" y="0"/>
                    <a:pt x="184" y="0"/>
                  </a:cubicBezTo>
                  <a:cubicBezTo>
                    <a:pt x="166" y="34"/>
                    <a:pt x="143" y="66"/>
                    <a:pt x="117" y="94"/>
                  </a:cubicBezTo>
                  <a:cubicBezTo>
                    <a:pt x="117" y="94"/>
                    <a:pt x="117" y="94"/>
                    <a:pt x="117" y="94"/>
                  </a:cubicBezTo>
                  <a:cubicBezTo>
                    <a:pt x="110" y="102"/>
                    <a:pt x="102" y="109"/>
                    <a:pt x="94" y="117"/>
                  </a:cubicBezTo>
                  <a:cubicBezTo>
                    <a:pt x="94" y="117"/>
                    <a:pt x="94" y="117"/>
                    <a:pt x="94" y="117"/>
                  </a:cubicBezTo>
                  <a:cubicBezTo>
                    <a:pt x="74" y="135"/>
                    <a:pt x="52" y="152"/>
                    <a:pt x="29" y="167"/>
                  </a:cubicBezTo>
                  <a:cubicBezTo>
                    <a:pt x="29" y="167"/>
                    <a:pt x="29" y="167"/>
                    <a:pt x="29" y="167"/>
                  </a:cubicBezTo>
                  <a:cubicBezTo>
                    <a:pt x="19" y="173"/>
                    <a:pt x="10" y="178"/>
                    <a:pt x="0" y="183"/>
                  </a:cubicBezTo>
                  <a:cubicBezTo>
                    <a:pt x="0" y="183"/>
                    <a:pt x="0" y="183"/>
                    <a:pt x="0" y="183"/>
                  </a:cubicBezTo>
                  <a:cubicBezTo>
                    <a:pt x="222" y="405"/>
                    <a:pt x="222" y="405"/>
                    <a:pt x="222" y="405"/>
                  </a:cubicBezTo>
                  <a:cubicBezTo>
                    <a:pt x="247" y="430"/>
                    <a:pt x="281" y="443"/>
                    <a:pt x="314" y="443"/>
                  </a:cubicBezTo>
                  <a:cubicBezTo>
                    <a:pt x="347" y="443"/>
                    <a:pt x="380" y="430"/>
                    <a:pt x="405" y="405"/>
                  </a:cubicBezTo>
                  <a:cubicBezTo>
                    <a:pt x="431" y="380"/>
                    <a:pt x="443" y="346"/>
                    <a:pt x="443" y="313"/>
                  </a:cubicBezTo>
                  <a:cubicBezTo>
                    <a:pt x="443" y="280"/>
                    <a:pt x="430" y="247"/>
                    <a:pt x="405" y="2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2" name="Freeform 14">
              <a:extLst>
                <a:ext uri="{FF2B5EF4-FFF2-40B4-BE49-F238E27FC236}">
                  <a16:creationId xmlns:a16="http://schemas.microsoft.com/office/drawing/2014/main" id="{42EDA206-6741-761C-C84B-52E2F092F3B1}"/>
                </a:ext>
              </a:extLst>
            </p:cNvPr>
            <p:cNvSpPr>
              <a:spLocks noEditPoints="1"/>
            </p:cNvSpPr>
            <p:nvPr/>
          </p:nvSpPr>
          <p:spPr bwMode="auto">
            <a:xfrm>
              <a:off x="623666" y="1882413"/>
              <a:ext cx="261357" cy="262200"/>
            </a:xfrm>
            <a:custGeom>
              <a:avLst/>
              <a:gdLst>
                <a:gd name="T0" fmla="*/ 711 w 711"/>
                <a:gd name="T1" fmla="*/ 356 h 712"/>
                <a:gd name="T2" fmla="*/ 356 w 711"/>
                <a:gd name="T3" fmla="*/ 0 h 712"/>
                <a:gd name="T4" fmla="*/ 13 w 711"/>
                <a:gd name="T5" fmla="*/ 261 h 712"/>
                <a:gd name="T6" fmla="*/ 0 w 711"/>
                <a:gd name="T7" fmla="*/ 355 h 712"/>
                <a:gd name="T8" fmla="*/ 0 w 711"/>
                <a:gd name="T9" fmla="*/ 356 h 712"/>
                <a:gd name="T10" fmla="*/ 351 w 711"/>
                <a:gd name="T11" fmla="*/ 712 h 712"/>
                <a:gd name="T12" fmla="*/ 356 w 711"/>
                <a:gd name="T13" fmla="*/ 712 h 712"/>
                <a:gd name="T14" fmla="*/ 444 w 711"/>
                <a:gd name="T15" fmla="*/ 701 h 712"/>
                <a:gd name="T16" fmla="*/ 711 w 711"/>
                <a:gd name="T17" fmla="*/ 356 h 712"/>
                <a:gd name="T18" fmla="*/ 444 w 711"/>
                <a:gd name="T19" fmla="*/ 578 h 712"/>
                <a:gd name="T20" fmla="*/ 356 w 711"/>
                <a:gd name="T21" fmla="*/ 595 h 712"/>
                <a:gd name="T22" fmla="*/ 351 w 711"/>
                <a:gd name="T23" fmla="*/ 595 h 712"/>
                <a:gd name="T24" fmla="*/ 239 w 711"/>
                <a:gd name="T25" fmla="*/ 565 h 712"/>
                <a:gd name="T26" fmla="*/ 140 w 711"/>
                <a:gd name="T27" fmla="*/ 460 h 712"/>
                <a:gd name="T28" fmla="*/ 116 w 711"/>
                <a:gd name="T29" fmla="*/ 356 h 712"/>
                <a:gd name="T30" fmla="*/ 116 w 711"/>
                <a:gd name="T31" fmla="*/ 355 h 712"/>
                <a:gd name="T32" fmla="*/ 136 w 711"/>
                <a:gd name="T33" fmla="*/ 261 h 712"/>
                <a:gd name="T34" fmla="*/ 356 w 711"/>
                <a:gd name="T35" fmla="*/ 117 h 712"/>
                <a:gd name="T36" fmla="*/ 595 w 711"/>
                <a:gd name="T37" fmla="*/ 356 h 712"/>
                <a:gd name="T38" fmla="*/ 444 w 711"/>
                <a:gd name="T39" fmla="*/ 578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1" h="712">
                  <a:moveTo>
                    <a:pt x="711" y="356"/>
                  </a:moveTo>
                  <a:cubicBezTo>
                    <a:pt x="711" y="160"/>
                    <a:pt x="552" y="0"/>
                    <a:pt x="356" y="0"/>
                  </a:cubicBezTo>
                  <a:cubicBezTo>
                    <a:pt x="192" y="0"/>
                    <a:pt x="54" y="111"/>
                    <a:pt x="13" y="261"/>
                  </a:cubicBezTo>
                  <a:cubicBezTo>
                    <a:pt x="5" y="291"/>
                    <a:pt x="0" y="322"/>
                    <a:pt x="0" y="355"/>
                  </a:cubicBezTo>
                  <a:cubicBezTo>
                    <a:pt x="0" y="355"/>
                    <a:pt x="0" y="356"/>
                    <a:pt x="0" y="356"/>
                  </a:cubicBezTo>
                  <a:cubicBezTo>
                    <a:pt x="0" y="551"/>
                    <a:pt x="157" y="709"/>
                    <a:pt x="351" y="712"/>
                  </a:cubicBezTo>
                  <a:cubicBezTo>
                    <a:pt x="352" y="712"/>
                    <a:pt x="354" y="712"/>
                    <a:pt x="356" y="712"/>
                  </a:cubicBezTo>
                  <a:cubicBezTo>
                    <a:pt x="386" y="712"/>
                    <a:pt x="416" y="708"/>
                    <a:pt x="444" y="701"/>
                  </a:cubicBezTo>
                  <a:cubicBezTo>
                    <a:pt x="598" y="661"/>
                    <a:pt x="711" y="522"/>
                    <a:pt x="711" y="356"/>
                  </a:cubicBezTo>
                  <a:close/>
                  <a:moveTo>
                    <a:pt x="444" y="578"/>
                  </a:moveTo>
                  <a:cubicBezTo>
                    <a:pt x="417" y="589"/>
                    <a:pt x="387" y="595"/>
                    <a:pt x="356" y="595"/>
                  </a:cubicBezTo>
                  <a:cubicBezTo>
                    <a:pt x="354" y="595"/>
                    <a:pt x="352" y="595"/>
                    <a:pt x="351" y="595"/>
                  </a:cubicBezTo>
                  <a:cubicBezTo>
                    <a:pt x="310" y="594"/>
                    <a:pt x="272" y="584"/>
                    <a:pt x="239" y="565"/>
                  </a:cubicBezTo>
                  <a:cubicBezTo>
                    <a:pt x="196" y="541"/>
                    <a:pt x="161" y="504"/>
                    <a:pt x="140" y="460"/>
                  </a:cubicBezTo>
                  <a:cubicBezTo>
                    <a:pt x="125" y="428"/>
                    <a:pt x="116" y="393"/>
                    <a:pt x="116" y="356"/>
                  </a:cubicBezTo>
                  <a:cubicBezTo>
                    <a:pt x="116" y="356"/>
                    <a:pt x="116" y="355"/>
                    <a:pt x="116" y="355"/>
                  </a:cubicBezTo>
                  <a:cubicBezTo>
                    <a:pt x="117" y="322"/>
                    <a:pt x="123" y="290"/>
                    <a:pt x="136" y="261"/>
                  </a:cubicBezTo>
                  <a:cubicBezTo>
                    <a:pt x="172" y="176"/>
                    <a:pt x="257" y="117"/>
                    <a:pt x="356" y="117"/>
                  </a:cubicBezTo>
                  <a:cubicBezTo>
                    <a:pt x="488" y="117"/>
                    <a:pt x="595" y="224"/>
                    <a:pt x="595" y="356"/>
                  </a:cubicBezTo>
                  <a:cubicBezTo>
                    <a:pt x="595" y="457"/>
                    <a:pt x="533" y="543"/>
                    <a:pt x="444" y="57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grpSp>
      <p:grpSp>
        <p:nvGrpSpPr>
          <p:cNvPr id="23" name="Groupe 522">
            <a:extLst>
              <a:ext uri="{FF2B5EF4-FFF2-40B4-BE49-F238E27FC236}">
                <a16:creationId xmlns:a16="http://schemas.microsoft.com/office/drawing/2014/main" id="{35A92A0A-DD5A-F777-6862-55572D53C9D8}"/>
              </a:ext>
            </a:extLst>
          </p:cNvPr>
          <p:cNvGrpSpPr/>
          <p:nvPr/>
        </p:nvGrpSpPr>
        <p:grpSpPr>
          <a:xfrm>
            <a:off x="996416" y="1880390"/>
            <a:ext cx="232018" cy="262008"/>
            <a:chOff x="7940675" y="1608138"/>
            <a:chExt cx="466726" cy="527050"/>
          </a:xfrm>
          <a:solidFill>
            <a:schemeClr val="bg1"/>
          </a:solidFill>
        </p:grpSpPr>
        <p:sp>
          <p:nvSpPr>
            <p:cNvPr id="24" name="Freeform 118">
              <a:extLst>
                <a:ext uri="{FF2B5EF4-FFF2-40B4-BE49-F238E27FC236}">
                  <a16:creationId xmlns:a16="http://schemas.microsoft.com/office/drawing/2014/main" id="{313654FA-DC51-522D-5D4E-8ADD511A093C}"/>
                </a:ext>
              </a:extLst>
            </p:cNvPr>
            <p:cNvSpPr>
              <a:spLocks/>
            </p:cNvSpPr>
            <p:nvPr/>
          </p:nvSpPr>
          <p:spPr bwMode="auto">
            <a:xfrm>
              <a:off x="7940675" y="1824038"/>
              <a:ext cx="80963" cy="307975"/>
            </a:xfrm>
            <a:custGeom>
              <a:avLst/>
              <a:gdLst>
                <a:gd name="T0" fmla="*/ 9 w 24"/>
                <a:gd name="T1" fmla="*/ 0 h 90"/>
                <a:gd name="T2" fmla="*/ 24 w 24"/>
                <a:gd name="T3" fmla="*/ 0 h 90"/>
                <a:gd name="T4" fmla="*/ 24 w 24"/>
                <a:gd name="T5" fmla="*/ 90 h 90"/>
                <a:gd name="T6" fmla="*/ 0 w 24"/>
                <a:gd name="T7" fmla="*/ 90 h 90"/>
                <a:gd name="T8" fmla="*/ 0 w 24"/>
                <a:gd name="T9" fmla="*/ 10 h 90"/>
                <a:gd name="T10" fmla="*/ 9 w 24"/>
                <a:gd name="T11" fmla="*/ 0 h 90"/>
              </a:gdLst>
              <a:ahLst/>
              <a:cxnLst>
                <a:cxn ang="0">
                  <a:pos x="T0" y="T1"/>
                </a:cxn>
                <a:cxn ang="0">
                  <a:pos x="T2" y="T3"/>
                </a:cxn>
                <a:cxn ang="0">
                  <a:pos x="T4" y="T5"/>
                </a:cxn>
                <a:cxn ang="0">
                  <a:pos x="T6" y="T7"/>
                </a:cxn>
                <a:cxn ang="0">
                  <a:pos x="T8" y="T9"/>
                </a:cxn>
                <a:cxn ang="0">
                  <a:pos x="T10" y="T11"/>
                </a:cxn>
              </a:cxnLst>
              <a:rect l="0" t="0" r="r" b="b"/>
              <a:pathLst>
                <a:path w="24" h="90">
                  <a:moveTo>
                    <a:pt x="9" y="0"/>
                  </a:moveTo>
                  <a:cubicBezTo>
                    <a:pt x="24" y="0"/>
                    <a:pt x="24" y="0"/>
                    <a:pt x="24" y="0"/>
                  </a:cubicBezTo>
                  <a:cubicBezTo>
                    <a:pt x="24" y="90"/>
                    <a:pt x="24" y="90"/>
                    <a:pt x="24" y="90"/>
                  </a:cubicBezTo>
                  <a:cubicBezTo>
                    <a:pt x="0" y="90"/>
                    <a:pt x="0" y="90"/>
                    <a:pt x="0" y="90"/>
                  </a:cubicBezTo>
                  <a:cubicBezTo>
                    <a:pt x="0" y="10"/>
                    <a:pt x="0" y="10"/>
                    <a:pt x="0" y="10"/>
                  </a:cubicBezTo>
                  <a:cubicBezTo>
                    <a:pt x="0" y="10"/>
                    <a:pt x="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sp>
          <p:nvSpPr>
            <p:cNvPr id="25" name="Freeform 119">
              <a:extLst>
                <a:ext uri="{FF2B5EF4-FFF2-40B4-BE49-F238E27FC236}">
                  <a16:creationId xmlns:a16="http://schemas.microsoft.com/office/drawing/2014/main" id="{6B59DE4D-65D1-6430-4DE6-8705CF568CD8}"/>
                </a:ext>
              </a:extLst>
            </p:cNvPr>
            <p:cNvSpPr>
              <a:spLocks/>
            </p:cNvSpPr>
            <p:nvPr/>
          </p:nvSpPr>
          <p:spPr bwMode="auto">
            <a:xfrm>
              <a:off x="8059738" y="1608138"/>
              <a:ext cx="347663" cy="527050"/>
            </a:xfrm>
            <a:custGeom>
              <a:avLst/>
              <a:gdLst>
                <a:gd name="T0" fmla="*/ 54 w 103"/>
                <a:gd name="T1" fmla="*/ 54 h 154"/>
                <a:gd name="T2" fmla="*/ 56 w 103"/>
                <a:gd name="T3" fmla="*/ 54 h 154"/>
                <a:gd name="T4" fmla="*/ 86 w 103"/>
                <a:gd name="T5" fmla="*/ 54 h 154"/>
                <a:gd name="T6" fmla="*/ 99 w 103"/>
                <a:gd name="T7" fmla="*/ 62 h 154"/>
                <a:gd name="T8" fmla="*/ 94 w 103"/>
                <a:gd name="T9" fmla="*/ 82 h 154"/>
                <a:gd name="T10" fmla="*/ 94 w 103"/>
                <a:gd name="T11" fmla="*/ 84 h 154"/>
                <a:gd name="T12" fmla="*/ 92 w 103"/>
                <a:gd name="T13" fmla="*/ 104 h 154"/>
                <a:gd name="T14" fmla="*/ 91 w 103"/>
                <a:gd name="T15" fmla="*/ 106 h 154"/>
                <a:gd name="T16" fmla="*/ 90 w 103"/>
                <a:gd name="T17" fmla="*/ 128 h 154"/>
                <a:gd name="T18" fmla="*/ 90 w 103"/>
                <a:gd name="T19" fmla="*/ 129 h 154"/>
                <a:gd name="T20" fmla="*/ 95 w 103"/>
                <a:gd name="T21" fmla="*/ 143 h 154"/>
                <a:gd name="T22" fmla="*/ 84 w 103"/>
                <a:gd name="T23" fmla="*/ 154 h 154"/>
                <a:gd name="T24" fmla="*/ 81 w 103"/>
                <a:gd name="T25" fmla="*/ 154 h 154"/>
                <a:gd name="T26" fmla="*/ 7 w 103"/>
                <a:gd name="T27" fmla="*/ 154 h 154"/>
                <a:gd name="T28" fmla="*/ 0 w 103"/>
                <a:gd name="T29" fmla="*/ 147 h 154"/>
                <a:gd name="T30" fmla="*/ 0 w 103"/>
                <a:gd name="T31" fmla="*/ 64 h 154"/>
                <a:gd name="T32" fmla="*/ 1 w 103"/>
                <a:gd name="T33" fmla="*/ 61 h 154"/>
                <a:gd name="T34" fmla="*/ 22 w 103"/>
                <a:gd name="T35" fmla="*/ 37 h 154"/>
                <a:gd name="T36" fmla="*/ 33 w 103"/>
                <a:gd name="T37" fmla="*/ 24 h 154"/>
                <a:gd name="T38" fmla="*/ 36 w 103"/>
                <a:gd name="T39" fmla="*/ 17 h 154"/>
                <a:gd name="T40" fmla="*/ 36 w 103"/>
                <a:gd name="T41" fmla="*/ 11 h 154"/>
                <a:gd name="T42" fmla="*/ 50 w 103"/>
                <a:gd name="T43" fmla="*/ 2 h 154"/>
                <a:gd name="T44" fmla="*/ 57 w 103"/>
                <a:gd name="T45" fmla="*/ 7 h 154"/>
                <a:gd name="T46" fmla="*/ 60 w 103"/>
                <a:gd name="T47" fmla="*/ 18 h 154"/>
                <a:gd name="T48" fmla="*/ 57 w 103"/>
                <a:gd name="T49" fmla="*/ 45 h 154"/>
                <a:gd name="T50" fmla="*/ 54 w 103"/>
                <a:gd name="T51" fmla="*/ 53 h 154"/>
                <a:gd name="T52" fmla="*/ 54 w 103"/>
                <a:gd name="T53" fmla="*/ 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3" h="154">
                  <a:moveTo>
                    <a:pt x="54" y="54"/>
                  </a:moveTo>
                  <a:cubicBezTo>
                    <a:pt x="56" y="54"/>
                    <a:pt x="56" y="54"/>
                    <a:pt x="56" y="54"/>
                  </a:cubicBezTo>
                  <a:cubicBezTo>
                    <a:pt x="66" y="54"/>
                    <a:pt x="76" y="54"/>
                    <a:pt x="86" y="54"/>
                  </a:cubicBezTo>
                  <a:cubicBezTo>
                    <a:pt x="92" y="54"/>
                    <a:pt x="96" y="57"/>
                    <a:pt x="99" y="62"/>
                  </a:cubicBezTo>
                  <a:cubicBezTo>
                    <a:pt x="103" y="69"/>
                    <a:pt x="101" y="78"/>
                    <a:pt x="94" y="82"/>
                  </a:cubicBezTo>
                  <a:cubicBezTo>
                    <a:pt x="93" y="83"/>
                    <a:pt x="93" y="83"/>
                    <a:pt x="94" y="84"/>
                  </a:cubicBezTo>
                  <a:cubicBezTo>
                    <a:pt x="99" y="90"/>
                    <a:pt x="98" y="100"/>
                    <a:pt x="92" y="104"/>
                  </a:cubicBezTo>
                  <a:cubicBezTo>
                    <a:pt x="90" y="105"/>
                    <a:pt x="90" y="105"/>
                    <a:pt x="91" y="106"/>
                  </a:cubicBezTo>
                  <a:cubicBezTo>
                    <a:pt x="97" y="112"/>
                    <a:pt x="97" y="122"/>
                    <a:pt x="90" y="128"/>
                  </a:cubicBezTo>
                  <a:cubicBezTo>
                    <a:pt x="89" y="128"/>
                    <a:pt x="89" y="128"/>
                    <a:pt x="90" y="129"/>
                  </a:cubicBezTo>
                  <a:cubicBezTo>
                    <a:pt x="94" y="132"/>
                    <a:pt x="96" y="138"/>
                    <a:pt x="95" y="143"/>
                  </a:cubicBezTo>
                  <a:cubicBezTo>
                    <a:pt x="94" y="149"/>
                    <a:pt x="89" y="153"/>
                    <a:pt x="84" y="154"/>
                  </a:cubicBezTo>
                  <a:cubicBezTo>
                    <a:pt x="83" y="154"/>
                    <a:pt x="82" y="154"/>
                    <a:pt x="81" y="154"/>
                  </a:cubicBezTo>
                  <a:cubicBezTo>
                    <a:pt x="56" y="154"/>
                    <a:pt x="32" y="154"/>
                    <a:pt x="7" y="154"/>
                  </a:cubicBezTo>
                  <a:cubicBezTo>
                    <a:pt x="3" y="154"/>
                    <a:pt x="0" y="151"/>
                    <a:pt x="0" y="147"/>
                  </a:cubicBezTo>
                  <a:cubicBezTo>
                    <a:pt x="0" y="119"/>
                    <a:pt x="0" y="92"/>
                    <a:pt x="0" y="64"/>
                  </a:cubicBezTo>
                  <a:cubicBezTo>
                    <a:pt x="0" y="63"/>
                    <a:pt x="0" y="62"/>
                    <a:pt x="1" y="61"/>
                  </a:cubicBezTo>
                  <a:cubicBezTo>
                    <a:pt x="8" y="53"/>
                    <a:pt x="15" y="45"/>
                    <a:pt x="22" y="37"/>
                  </a:cubicBezTo>
                  <a:cubicBezTo>
                    <a:pt x="26" y="33"/>
                    <a:pt x="30" y="29"/>
                    <a:pt x="33" y="24"/>
                  </a:cubicBezTo>
                  <a:cubicBezTo>
                    <a:pt x="35" y="22"/>
                    <a:pt x="36" y="20"/>
                    <a:pt x="36" y="17"/>
                  </a:cubicBezTo>
                  <a:cubicBezTo>
                    <a:pt x="36" y="15"/>
                    <a:pt x="36" y="13"/>
                    <a:pt x="36" y="11"/>
                  </a:cubicBezTo>
                  <a:cubicBezTo>
                    <a:pt x="37" y="5"/>
                    <a:pt x="44" y="0"/>
                    <a:pt x="50" y="2"/>
                  </a:cubicBezTo>
                  <a:cubicBezTo>
                    <a:pt x="53" y="2"/>
                    <a:pt x="55" y="4"/>
                    <a:pt x="57" y="7"/>
                  </a:cubicBezTo>
                  <a:cubicBezTo>
                    <a:pt x="59" y="10"/>
                    <a:pt x="59" y="14"/>
                    <a:pt x="60" y="18"/>
                  </a:cubicBezTo>
                  <a:cubicBezTo>
                    <a:pt x="60" y="27"/>
                    <a:pt x="60" y="36"/>
                    <a:pt x="57" y="45"/>
                  </a:cubicBezTo>
                  <a:cubicBezTo>
                    <a:pt x="57" y="47"/>
                    <a:pt x="56" y="50"/>
                    <a:pt x="54" y="53"/>
                  </a:cubicBezTo>
                  <a:cubicBezTo>
                    <a:pt x="54" y="53"/>
                    <a:pt x="54" y="53"/>
                    <a:pt x="54" y="5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ea typeface="+mn-ea"/>
                <a:cs typeface="+mn-cs"/>
              </a:endParaRPr>
            </a:p>
          </p:txBody>
        </p:sp>
      </p:grpSp>
      <p:grpSp>
        <p:nvGrpSpPr>
          <p:cNvPr id="26" name="Group 148">
            <a:extLst>
              <a:ext uri="{FF2B5EF4-FFF2-40B4-BE49-F238E27FC236}">
                <a16:creationId xmlns:a16="http://schemas.microsoft.com/office/drawing/2014/main" id="{3D1B6CB0-7A8F-9CE3-7C4A-563884FBF569}"/>
              </a:ext>
            </a:extLst>
          </p:cNvPr>
          <p:cNvGrpSpPr/>
          <p:nvPr/>
        </p:nvGrpSpPr>
        <p:grpSpPr>
          <a:xfrm>
            <a:off x="4713204" y="1864523"/>
            <a:ext cx="350030" cy="293742"/>
            <a:chOff x="6024422" y="2090478"/>
            <a:chExt cx="1035582" cy="869051"/>
          </a:xfrm>
          <a:solidFill>
            <a:schemeClr val="bg1"/>
          </a:solidFill>
        </p:grpSpPr>
        <p:sp>
          <p:nvSpPr>
            <p:cNvPr id="27" name="Freeform 26">
              <a:extLst>
                <a:ext uri="{FF2B5EF4-FFF2-40B4-BE49-F238E27FC236}">
                  <a16:creationId xmlns:a16="http://schemas.microsoft.com/office/drawing/2014/main" id="{8A5099EF-1E62-BB07-4E66-FD728F24B80F}"/>
                </a:ext>
              </a:extLst>
            </p:cNvPr>
            <p:cNvSpPr>
              <a:spLocks/>
            </p:cNvSpPr>
            <p:nvPr/>
          </p:nvSpPr>
          <p:spPr bwMode="auto">
            <a:xfrm>
              <a:off x="6603788" y="2493516"/>
              <a:ext cx="456216" cy="466013"/>
            </a:xfrm>
            <a:custGeom>
              <a:avLst/>
              <a:gdLst>
                <a:gd name="T0" fmla="*/ 699 w 749"/>
                <a:gd name="T1" fmla="*/ 441 h 763"/>
                <a:gd name="T2" fmla="*/ 260 w 749"/>
                <a:gd name="T3" fmla="*/ 0 h 763"/>
                <a:gd name="T4" fmla="*/ 204 w 749"/>
                <a:gd name="T5" fmla="*/ 96 h 763"/>
                <a:gd name="T6" fmla="*/ 599 w 749"/>
                <a:gd name="T7" fmla="*/ 493 h 763"/>
                <a:gd name="T8" fmla="*/ 599 w 749"/>
                <a:gd name="T9" fmla="*/ 540 h 763"/>
                <a:gd name="T10" fmla="*/ 575 w 749"/>
                <a:gd name="T11" fmla="*/ 549 h 763"/>
                <a:gd name="T12" fmla="*/ 552 w 749"/>
                <a:gd name="T13" fmla="*/ 540 h 763"/>
                <a:gd name="T14" fmla="*/ 161 w 749"/>
                <a:gd name="T15" fmla="*/ 146 h 763"/>
                <a:gd name="T16" fmla="*/ 159 w 749"/>
                <a:gd name="T17" fmla="*/ 149 h 763"/>
                <a:gd name="T18" fmla="*/ 159 w 749"/>
                <a:gd name="T19" fmla="*/ 149 h 763"/>
                <a:gd name="T20" fmla="*/ 0 w 749"/>
                <a:gd name="T21" fmla="*/ 254 h 763"/>
                <a:gd name="T22" fmla="*/ 4 w 749"/>
                <a:gd name="T23" fmla="*/ 367 h 763"/>
                <a:gd name="T24" fmla="*/ 45 w 749"/>
                <a:gd name="T25" fmla="*/ 409 h 763"/>
                <a:gd name="T26" fmla="*/ 172 w 749"/>
                <a:gd name="T27" fmla="*/ 414 h 763"/>
                <a:gd name="T28" fmla="*/ 176 w 749"/>
                <a:gd name="T29" fmla="*/ 540 h 763"/>
                <a:gd name="T30" fmla="*/ 218 w 749"/>
                <a:gd name="T31" fmla="*/ 582 h 763"/>
                <a:gd name="T32" fmla="*/ 344 w 749"/>
                <a:gd name="T33" fmla="*/ 587 h 763"/>
                <a:gd name="T34" fmla="*/ 348 w 749"/>
                <a:gd name="T35" fmla="*/ 713 h 763"/>
                <a:gd name="T36" fmla="*/ 361 w 749"/>
                <a:gd name="T37" fmla="*/ 742 h 763"/>
                <a:gd name="T38" fmla="*/ 390 w 749"/>
                <a:gd name="T39" fmla="*/ 755 h 763"/>
                <a:gd name="T40" fmla="*/ 557 w 749"/>
                <a:gd name="T41" fmla="*/ 762 h 763"/>
                <a:gd name="T42" fmla="*/ 557 w 749"/>
                <a:gd name="T43" fmla="*/ 741 h 763"/>
                <a:gd name="T44" fmla="*/ 557 w 749"/>
                <a:gd name="T45" fmla="*/ 762 h 763"/>
                <a:gd name="T46" fmla="*/ 564 w 749"/>
                <a:gd name="T47" fmla="*/ 763 h 763"/>
                <a:gd name="T48" fmla="*/ 697 w 749"/>
                <a:gd name="T49" fmla="*/ 707 h 763"/>
                <a:gd name="T50" fmla="*/ 749 w 749"/>
                <a:gd name="T51" fmla="*/ 573 h 763"/>
                <a:gd name="T52" fmla="*/ 699 w 749"/>
                <a:gd name="T53" fmla="*/ 441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49" h="763">
                  <a:moveTo>
                    <a:pt x="699" y="441"/>
                  </a:moveTo>
                  <a:cubicBezTo>
                    <a:pt x="659" y="401"/>
                    <a:pt x="417" y="157"/>
                    <a:pt x="260" y="0"/>
                  </a:cubicBezTo>
                  <a:cubicBezTo>
                    <a:pt x="246" y="33"/>
                    <a:pt x="227" y="66"/>
                    <a:pt x="204" y="96"/>
                  </a:cubicBezTo>
                  <a:cubicBezTo>
                    <a:pt x="599" y="493"/>
                    <a:pt x="599" y="493"/>
                    <a:pt x="599" y="493"/>
                  </a:cubicBezTo>
                  <a:cubicBezTo>
                    <a:pt x="612" y="506"/>
                    <a:pt x="611" y="527"/>
                    <a:pt x="599" y="540"/>
                  </a:cubicBezTo>
                  <a:cubicBezTo>
                    <a:pt x="592" y="546"/>
                    <a:pt x="584" y="549"/>
                    <a:pt x="575" y="549"/>
                  </a:cubicBezTo>
                  <a:cubicBezTo>
                    <a:pt x="567" y="549"/>
                    <a:pt x="558" y="546"/>
                    <a:pt x="552" y="540"/>
                  </a:cubicBezTo>
                  <a:cubicBezTo>
                    <a:pt x="161" y="146"/>
                    <a:pt x="161" y="146"/>
                    <a:pt x="161" y="146"/>
                  </a:cubicBezTo>
                  <a:cubicBezTo>
                    <a:pt x="160" y="147"/>
                    <a:pt x="159" y="148"/>
                    <a:pt x="159" y="149"/>
                  </a:cubicBezTo>
                  <a:cubicBezTo>
                    <a:pt x="159" y="149"/>
                    <a:pt x="159" y="149"/>
                    <a:pt x="159" y="149"/>
                  </a:cubicBezTo>
                  <a:cubicBezTo>
                    <a:pt x="112" y="195"/>
                    <a:pt x="58" y="230"/>
                    <a:pt x="0" y="254"/>
                  </a:cubicBezTo>
                  <a:cubicBezTo>
                    <a:pt x="4" y="367"/>
                    <a:pt x="4" y="367"/>
                    <a:pt x="4" y="367"/>
                  </a:cubicBezTo>
                  <a:cubicBezTo>
                    <a:pt x="5" y="389"/>
                    <a:pt x="23" y="408"/>
                    <a:pt x="45" y="409"/>
                  </a:cubicBezTo>
                  <a:cubicBezTo>
                    <a:pt x="172" y="414"/>
                    <a:pt x="172" y="414"/>
                    <a:pt x="172" y="414"/>
                  </a:cubicBezTo>
                  <a:cubicBezTo>
                    <a:pt x="176" y="540"/>
                    <a:pt x="176" y="540"/>
                    <a:pt x="176" y="540"/>
                  </a:cubicBezTo>
                  <a:cubicBezTo>
                    <a:pt x="177" y="563"/>
                    <a:pt x="195" y="581"/>
                    <a:pt x="218" y="582"/>
                  </a:cubicBezTo>
                  <a:cubicBezTo>
                    <a:pt x="344" y="587"/>
                    <a:pt x="344" y="587"/>
                    <a:pt x="344" y="587"/>
                  </a:cubicBezTo>
                  <a:cubicBezTo>
                    <a:pt x="348" y="713"/>
                    <a:pt x="348" y="713"/>
                    <a:pt x="348" y="713"/>
                  </a:cubicBezTo>
                  <a:cubicBezTo>
                    <a:pt x="348" y="724"/>
                    <a:pt x="353" y="735"/>
                    <a:pt x="361" y="742"/>
                  </a:cubicBezTo>
                  <a:cubicBezTo>
                    <a:pt x="368" y="750"/>
                    <a:pt x="378" y="755"/>
                    <a:pt x="390" y="755"/>
                  </a:cubicBezTo>
                  <a:cubicBezTo>
                    <a:pt x="389" y="755"/>
                    <a:pt x="526" y="761"/>
                    <a:pt x="557" y="762"/>
                  </a:cubicBezTo>
                  <a:cubicBezTo>
                    <a:pt x="557" y="741"/>
                    <a:pt x="557" y="741"/>
                    <a:pt x="557" y="741"/>
                  </a:cubicBezTo>
                  <a:cubicBezTo>
                    <a:pt x="557" y="762"/>
                    <a:pt x="557" y="762"/>
                    <a:pt x="557" y="762"/>
                  </a:cubicBezTo>
                  <a:cubicBezTo>
                    <a:pt x="559" y="763"/>
                    <a:pt x="561" y="763"/>
                    <a:pt x="564" y="763"/>
                  </a:cubicBezTo>
                  <a:cubicBezTo>
                    <a:pt x="618" y="763"/>
                    <a:pt x="664" y="740"/>
                    <a:pt x="697" y="707"/>
                  </a:cubicBezTo>
                  <a:cubicBezTo>
                    <a:pt x="733" y="672"/>
                    <a:pt x="749" y="622"/>
                    <a:pt x="749" y="573"/>
                  </a:cubicBezTo>
                  <a:cubicBezTo>
                    <a:pt x="749" y="524"/>
                    <a:pt x="733" y="476"/>
                    <a:pt x="699" y="44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sp>
          <p:nvSpPr>
            <p:cNvPr id="28" name="Freeform 27">
              <a:extLst>
                <a:ext uri="{FF2B5EF4-FFF2-40B4-BE49-F238E27FC236}">
                  <a16:creationId xmlns:a16="http://schemas.microsoft.com/office/drawing/2014/main" id="{30D66F93-3818-53BC-4418-D96D3DCEABE4}"/>
                </a:ext>
              </a:extLst>
            </p:cNvPr>
            <p:cNvSpPr>
              <a:spLocks noEditPoints="1"/>
            </p:cNvSpPr>
            <p:nvPr/>
          </p:nvSpPr>
          <p:spPr bwMode="auto">
            <a:xfrm>
              <a:off x="6024422" y="2090478"/>
              <a:ext cx="740302" cy="589163"/>
            </a:xfrm>
            <a:custGeom>
              <a:avLst/>
              <a:gdLst>
                <a:gd name="T0" fmla="*/ 1069 w 1214"/>
                <a:gd name="T1" fmla="*/ 754 h 966"/>
                <a:gd name="T2" fmla="*/ 1099 w 1214"/>
                <a:gd name="T3" fmla="*/ 719 h 966"/>
                <a:gd name="T4" fmla="*/ 1159 w 1214"/>
                <a:gd name="T5" fmla="*/ 610 h 966"/>
                <a:gd name="T6" fmla="*/ 1063 w 1214"/>
                <a:gd name="T7" fmla="*/ 166 h 966"/>
                <a:gd name="T8" fmla="*/ 466 w 1214"/>
                <a:gd name="T9" fmla="*/ 164 h 966"/>
                <a:gd name="T10" fmla="*/ 356 w 1214"/>
                <a:gd name="T11" fmla="*/ 357 h 966"/>
                <a:gd name="T12" fmla="*/ 249 w 1214"/>
                <a:gd name="T13" fmla="*/ 429 h 966"/>
                <a:gd name="T14" fmla="*/ 47 w 1214"/>
                <a:gd name="T15" fmla="*/ 661 h 966"/>
                <a:gd name="T16" fmla="*/ 16 w 1214"/>
                <a:gd name="T17" fmla="*/ 851 h 966"/>
                <a:gd name="T18" fmla="*/ 42 w 1214"/>
                <a:gd name="T19" fmla="*/ 902 h 966"/>
                <a:gd name="T20" fmla="*/ 94 w 1214"/>
                <a:gd name="T21" fmla="*/ 944 h 966"/>
                <a:gd name="T22" fmla="*/ 192 w 1214"/>
                <a:gd name="T23" fmla="*/ 966 h 966"/>
                <a:gd name="T24" fmla="*/ 541 w 1214"/>
                <a:gd name="T25" fmla="*/ 822 h 966"/>
                <a:gd name="T26" fmla="*/ 924 w 1214"/>
                <a:gd name="T27" fmla="*/ 854 h 966"/>
                <a:gd name="T28" fmla="*/ 1061 w 1214"/>
                <a:gd name="T29" fmla="*/ 763 h 966"/>
                <a:gd name="T30" fmla="*/ 1069 w 1214"/>
                <a:gd name="T31" fmla="*/ 754 h 966"/>
                <a:gd name="T32" fmla="*/ 790 w 1214"/>
                <a:gd name="T33" fmla="*/ 470 h 966"/>
                <a:gd name="T34" fmla="*/ 780 w 1214"/>
                <a:gd name="T35" fmla="*/ 480 h 966"/>
                <a:gd name="T36" fmla="*/ 776 w 1214"/>
                <a:gd name="T37" fmla="*/ 485 h 966"/>
                <a:gd name="T38" fmla="*/ 688 w 1214"/>
                <a:gd name="T39" fmla="*/ 518 h 966"/>
                <a:gd name="T40" fmla="*/ 641 w 1214"/>
                <a:gd name="T41" fmla="*/ 510 h 966"/>
                <a:gd name="T42" fmla="*/ 636 w 1214"/>
                <a:gd name="T43" fmla="*/ 522 h 966"/>
                <a:gd name="T44" fmla="*/ 470 w 1214"/>
                <a:gd name="T45" fmla="*/ 711 h 966"/>
                <a:gd name="T46" fmla="*/ 439 w 1214"/>
                <a:gd name="T47" fmla="*/ 733 h 966"/>
                <a:gd name="T48" fmla="*/ 192 w 1214"/>
                <a:gd name="T49" fmla="*/ 834 h 966"/>
                <a:gd name="T50" fmla="*/ 146 w 1214"/>
                <a:gd name="T51" fmla="*/ 820 h 966"/>
                <a:gd name="T52" fmla="*/ 149 w 1214"/>
                <a:gd name="T53" fmla="*/ 756 h 966"/>
                <a:gd name="T54" fmla="*/ 164 w 1214"/>
                <a:gd name="T55" fmla="*/ 722 h 966"/>
                <a:gd name="T56" fmla="*/ 330 w 1214"/>
                <a:gd name="T57" fmla="*/ 533 h 966"/>
                <a:gd name="T58" fmla="*/ 346 w 1214"/>
                <a:gd name="T59" fmla="*/ 521 h 966"/>
                <a:gd name="T60" fmla="*/ 391 w 1214"/>
                <a:gd name="T61" fmla="*/ 660 h 966"/>
                <a:gd name="T62" fmla="*/ 417 w 1214"/>
                <a:gd name="T63" fmla="*/ 641 h 966"/>
                <a:gd name="T64" fmla="*/ 565 w 1214"/>
                <a:gd name="T65" fmla="*/ 480 h 966"/>
                <a:gd name="T66" fmla="*/ 577 w 1214"/>
                <a:gd name="T67" fmla="*/ 457 h 966"/>
                <a:gd name="T68" fmla="*/ 561 w 1214"/>
                <a:gd name="T69" fmla="*/ 415 h 966"/>
                <a:gd name="T70" fmla="*/ 558 w 1214"/>
                <a:gd name="T71" fmla="*/ 387 h 966"/>
                <a:gd name="T72" fmla="*/ 596 w 1214"/>
                <a:gd name="T73" fmla="*/ 295 h 966"/>
                <a:gd name="T74" fmla="*/ 618 w 1214"/>
                <a:gd name="T75" fmla="*/ 278 h 966"/>
                <a:gd name="T76" fmla="*/ 679 w 1214"/>
                <a:gd name="T77" fmla="*/ 258 h 966"/>
                <a:gd name="T78" fmla="*/ 688 w 1214"/>
                <a:gd name="T79" fmla="*/ 257 h 966"/>
                <a:gd name="T80" fmla="*/ 781 w 1214"/>
                <a:gd name="T81" fmla="*/ 296 h 966"/>
                <a:gd name="T82" fmla="*/ 819 w 1214"/>
                <a:gd name="T83" fmla="*/ 385 h 966"/>
                <a:gd name="T84" fmla="*/ 790 w 1214"/>
                <a:gd name="T85" fmla="*/ 470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14" h="966">
                  <a:moveTo>
                    <a:pt x="1069" y="754"/>
                  </a:moveTo>
                  <a:cubicBezTo>
                    <a:pt x="1080" y="743"/>
                    <a:pt x="1090" y="731"/>
                    <a:pt x="1099" y="719"/>
                  </a:cubicBezTo>
                  <a:cubicBezTo>
                    <a:pt x="1125" y="685"/>
                    <a:pt x="1145" y="649"/>
                    <a:pt x="1159" y="610"/>
                  </a:cubicBezTo>
                  <a:cubicBezTo>
                    <a:pt x="1214" y="461"/>
                    <a:pt x="1183" y="287"/>
                    <a:pt x="1063" y="166"/>
                  </a:cubicBezTo>
                  <a:cubicBezTo>
                    <a:pt x="899" y="1"/>
                    <a:pt x="632" y="0"/>
                    <a:pt x="466" y="164"/>
                  </a:cubicBezTo>
                  <a:cubicBezTo>
                    <a:pt x="411" y="220"/>
                    <a:pt x="374" y="286"/>
                    <a:pt x="356" y="357"/>
                  </a:cubicBezTo>
                  <a:cubicBezTo>
                    <a:pt x="320" y="378"/>
                    <a:pt x="284" y="402"/>
                    <a:pt x="249" y="429"/>
                  </a:cubicBezTo>
                  <a:cubicBezTo>
                    <a:pt x="160" y="498"/>
                    <a:pt x="88" y="581"/>
                    <a:pt x="47" y="661"/>
                  </a:cubicBezTo>
                  <a:cubicBezTo>
                    <a:pt x="10" y="733"/>
                    <a:pt x="0" y="798"/>
                    <a:pt x="16" y="851"/>
                  </a:cubicBezTo>
                  <a:cubicBezTo>
                    <a:pt x="21" y="870"/>
                    <a:pt x="30" y="887"/>
                    <a:pt x="42" y="902"/>
                  </a:cubicBezTo>
                  <a:cubicBezTo>
                    <a:pt x="53" y="916"/>
                    <a:pt x="70" y="932"/>
                    <a:pt x="94" y="944"/>
                  </a:cubicBezTo>
                  <a:cubicBezTo>
                    <a:pt x="118" y="957"/>
                    <a:pt x="150" y="966"/>
                    <a:pt x="192" y="966"/>
                  </a:cubicBezTo>
                  <a:cubicBezTo>
                    <a:pt x="293" y="966"/>
                    <a:pt x="423" y="912"/>
                    <a:pt x="541" y="822"/>
                  </a:cubicBezTo>
                  <a:cubicBezTo>
                    <a:pt x="657" y="894"/>
                    <a:pt x="800" y="905"/>
                    <a:pt x="924" y="854"/>
                  </a:cubicBezTo>
                  <a:cubicBezTo>
                    <a:pt x="974" y="833"/>
                    <a:pt x="1021" y="803"/>
                    <a:pt x="1061" y="763"/>
                  </a:cubicBezTo>
                  <a:cubicBezTo>
                    <a:pt x="1064" y="760"/>
                    <a:pt x="1066" y="757"/>
                    <a:pt x="1069" y="754"/>
                  </a:cubicBezTo>
                  <a:close/>
                  <a:moveTo>
                    <a:pt x="790" y="470"/>
                  </a:moveTo>
                  <a:cubicBezTo>
                    <a:pt x="787" y="473"/>
                    <a:pt x="784" y="477"/>
                    <a:pt x="780" y="480"/>
                  </a:cubicBezTo>
                  <a:cubicBezTo>
                    <a:pt x="779" y="482"/>
                    <a:pt x="777" y="483"/>
                    <a:pt x="776" y="485"/>
                  </a:cubicBezTo>
                  <a:cubicBezTo>
                    <a:pt x="752" y="506"/>
                    <a:pt x="721" y="518"/>
                    <a:pt x="688" y="518"/>
                  </a:cubicBezTo>
                  <a:cubicBezTo>
                    <a:pt x="672" y="518"/>
                    <a:pt x="656" y="515"/>
                    <a:pt x="641" y="510"/>
                  </a:cubicBezTo>
                  <a:cubicBezTo>
                    <a:pt x="640" y="514"/>
                    <a:pt x="638" y="518"/>
                    <a:pt x="636" y="522"/>
                  </a:cubicBezTo>
                  <a:cubicBezTo>
                    <a:pt x="603" y="584"/>
                    <a:pt x="543" y="653"/>
                    <a:pt x="470" y="711"/>
                  </a:cubicBezTo>
                  <a:cubicBezTo>
                    <a:pt x="460" y="718"/>
                    <a:pt x="450" y="726"/>
                    <a:pt x="439" y="733"/>
                  </a:cubicBezTo>
                  <a:cubicBezTo>
                    <a:pt x="352" y="795"/>
                    <a:pt x="258" y="834"/>
                    <a:pt x="192" y="834"/>
                  </a:cubicBezTo>
                  <a:cubicBezTo>
                    <a:pt x="170" y="834"/>
                    <a:pt x="152" y="829"/>
                    <a:pt x="146" y="820"/>
                  </a:cubicBezTo>
                  <a:cubicBezTo>
                    <a:pt x="139" y="811"/>
                    <a:pt x="138" y="789"/>
                    <a:pt x="149" y="756"/>
                  </a:cubicBezTo>
                  <a:cubicBezTo>
                    <a:pt x="153" y="746"/>
                    <a:pt x="158" y="734"/>
                    <a:pt x="164" y="722"/>
                  </a:cubicBezTo>
                  <a:cubicBezTo>
                    <a:pt x="197" y="659"/>
                    <a:pt x="257" y="590"/>
                    <a:pt x="330" y="533"/>
                  </a:cubicBezTo>
                  <a:cubicBezTo>
                    <a:pt x="336" y="529"/>
                    <a:pt x="341" y="525"/>
                    <a:pt x="346" y="521"/>
                  </a:cubicBezTo>
                  <a:cubicBezTo>
                    <a:pt x="353" y="569"/>
                    <a:pt x="367" y="616"/>
                    <a:pt x="391" y="660"/>
                  </a:cubicBezTo>
                  <a:cubicBezTo>
                    <a:pt x="400" y="654"/>
                    <a:pt x="409" y="647"/>
                    <a:pt x="417" y="641"/>
                  </a:cubicBezTo>
                  <a:cubicBezTo>
                    <a:pt x="480" y="591"/>
                    <a:pt x="532" y="534"/>
                    <a:pt x="565" y="480"/>
                  </a:cubicBezTo>
                  <a:cubicBezTo>
                    <a:pt x="570" y="472"/>
                    <a:pt x="574" y="464"/>
                    <a:pt x="577" y="457"/>
                  </a:cubicBezTo>
                  <a:cubicBezTo>
                    <a:pt x="569" y="444"/>
                    <a:pt x="564" y="430"/>
                    <a:pt x="561" y="415"/>
                  </a:cubicBezTo>
                  <a:cubicBezTo>
                    <a:pt x="559" y="406"/>
                    <a:pt x="558" y="397"/>
                    <a:pt x="558" y="387"/>
                  </a:cubicBezTo>
                  <a:cubicBezTo>
                    <a:pt x="558" y="353"/>
                    <a:pt x="571" y="320"/>
                    <a:pt x="596" y="295"/>
                  </a:cubicBezTo>
                  <a:cubicBezTo>
                    <a:pt x="603" y="289"/>
                    <a:pt x="610" y="283"/>
                    <a:pt x="618" y="278"/>
                  </a:cubicBezTo>
                  <a:cubicBezTo>
                    <a:pt x="636" y="266"/>
                    <a:pt x="657" y="259"/>
                    <a:pt x="679" y="258"/>
                  </a:cubicBezTo>
                  <a:cubicBezTo>
                    <a:pt x="682" y="257"/>
                    <a:pt x="685" y="257"/>
                    <a:pt x="688" y="257"/>
                  </a:cubicBezTo>
                  <a:cubicBezTo>
                    <a:pt x="723" y="257"/>
                    <a:pt x="756" y="271"/>
                    <a:pt x="781" y="296"/>
                  </a:cubicBezTo>
                  <a:cubicBezTo>
                    <a:pt x="805" y="321"/>
                    <a:pt x="818" y="353"/>
                    <a:pt x="819" y="385"/>
                  </a:cubicBezTo>
                  <a:cubicBezTo>
                    <a:pt x="819" y="415"/>
                    <a:pt x="810" y="445"/>
                    <a:pt x="790" y="47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E" sz="1800" b="0" i="0" u="none" strike="noStrike" kern="1200" cap="none" spc="0" normalizeH="0" baseline="0" noProof="0">
                <a:ln>
                  <a:noFill/>
                </a:ln>
                <a:solidFill>
                  <a:srgbClr val="000000"/>
                </a:solidFill>
                <a:effectLst/>
                <a:uLnTx/>
                <a:uFillTx/>
                <a:ea typeface="+mn-ea"/>
                <a:cs typeface="+mn-cs"/>
              </a:endParaRPr>
            </a:p>
          </p:txBody>
        </p:sp>
      </p:grpSp>
      <p:grpSp>
        <p:nvGrpSpPr>
          <p:cNvPr id="29" name="Group 28">
            <a:extLst>
              <a:ext uri="{FF2B5EF4-FFF2-40B4-BE49-F238E27FC236}">
                <a16:creationId xmlns:a16="http://schemas.microsoft.com/office/drawing/2014/main" id="{F407683D-2109-C629-2291-F6C1CA8B94C8}"/>
              </a:ext>
            </a:extLst>
          </p:cNvPr>
          <p:cNvGrpSpPr/>
          <p:nvPr/>
        </p:nvGrpSpPr>
        <p:grpSpPr>
          <a:xfrm>
            <a:off x="9030827" y="1891470"/>
            <a:ext cx="291026" cy="291882"/>
            <a:chOff x="12988925" y="1597025"/>
            <a:chExt cx="6483350" cy="6502400"/>
          </a:xfrm>
          <a:solidFill>
            <a:schemeClr val="bg1"/>
          </a:solidFill>
        </p:grpSpPr>
        <p:sp>
          <p:nvSpPr>
            <p:cNvPr id="30" name="Freeform 135">
              <a:extLst>
                <a:ext uri="{FF2B5EF4-FFF2-40B4-BE49-F238E27FC236}">
                  <a16:creationId xmlns:a16="http://schemas.microsoft.com/office/drawing/2014/main" id="{A2163493-F791-DAB8-EB83-0A99E4567BB6}"/>
                </a:ext>
              </a:extLst>
            </p:cNvPr>
            <p:cNvSpPr>
              <a:spLocks/>
            </p:cNvSpPr>
            <p:nvPr/>
          </p:nvSpPr>
          <p:spPr bwMode="auto">
            <a:xfrm>
              <a:off x="12988925" y="2178050"/>
              <a:ext cx="2371725" cy="2667000"/>
            </a:xfrm>
            <a:custGeom>
              <a:avLst/>
              <a:gdLst>
                <a:gd name="T0" fmla="*/ 966 w 1494"/>
                <a:gd name="T1" fmla="*/ 1680 h 1680"/>
                <a:gd name="T2" fmla="*/ 928 w 1494"/>
                <a:gd name="T3" fmla="*/ 1680 h 1680"/>
                <a:gd name="T4" fmla="*/ 850 w 1494"/>
                <a:gd name="T5" fmla="*/ 1670 h 1680"/>
                <a:gd name="T6" fmla="*/ 776 w 1494"/>
                <a:gd name="T7" fmla="*/ 1650 h 1680"/>
                <a:gd name="T8" fmla="*/ 704 w 1494"/>
                <a:gd name="T9" fmla="*/ 1620 h 1680"/>
                <a:gd name="T10" fmla="*/ 638 w 1494"/>
                <a:gd name="T11" fmla="*/ 1582 h 1680"/>
                <a:gd name="T12" fmla="*/ 576 w 1494"/>
                <a:gd name="T13" fmla="*/ 1536 h 1680"/>
                <a:gd name="T14" fmla="*/ 522 w 1494"/>
                <a:gd name="T15" fmla="*/ 1484 h 1680"/>
                <a:gd name="T16" fmla="*/ 474 w 1494"/>
                <a:gd name="T17" fmla="*/ 1422 h 1680"/>
                <a:gd name="T18" fmla="*/ 452 w 1494"/>
                <a:gd name="T19" fmla="*/ 1390 h 1680"/>
                <a:gd name="T20" fmla="*/ 406 w 1494"/>
                <a:gd name="T21" fmla="*/ 1310 h 1680"/>
                <a:gd name="T22" fmla="*/ 332 w 1494"/>
                <a:gd name="T23" fmla="*/ 1168 h 1680"/>
                <a:gd name="T24" fmla="*/ 264 w 1494"/>
                <a:gd name="T25" fmla="*/ 1026 h 1680"/>
                <a:gd name="T26" fmla="*/ 204 w 1494"/>
                <a:gd name="T27" fmla="*/ 882 h 1680"/>
                <a:gd name="T28" fmla="*/ 152 w 1494"/>
                <a:gd name="T29" fmla="*/ 734 h 1680"/>
                <a:gd name="T30" fmla="*/ 106 w 1494"/>
                <a:gd name="T31" fmla="*/ 588 h 1680"/>
                <a:gd name="T32" fmla="*/ 68 w 1494"/>
                <a:gd name="T33" fmla="*/ 438 h 1680"/>
                <a:gd name="T34" fmla="*/ 38 w 1494"/>
                <a:gd name="T35" fmla="*/ 288 h 1680"/>
                <a:gd name="T36" fmla="*/ 16 w 1494"/>
                <a:gd name="T37" fmla="*/ 136 h 1680"/>
                <a:gd name="T38" fmla="*/ 780 w 1494"/>
                <a:gd name="T39" fmla="*/ 0 h 1680"/>
                <a:gd name="T40" fmla="*/ 274 w 1494"/>
                <a:gd name="T41" fmla="*/ 240 h 1680"/>
                <a:gd name="T42" fmla="*/ 286 w 1494"/>
                <a:gd name="T43" fmla="*/ 302 h 1680"/>
                <a:gd name="T44" fmla="*/ 312 w 1494"/>
                <a:gd name="T45" fmla="*/ 424 h 1680"/>
                <a:gd name="T46" fmla="*/ 344 w 1494"/>
                <a:gd name="T47" fmla="*/ 546 h 1680"/>
                <a:gd name="T48" fmla="*/ 382 w 1494"/>
                <a:gd name="T49" fmla="*/ 666 h 1680"/>
                <a:gd name="T50" fmla="*/ 424 w 1494"/>
                <a:gd name="T51" fmla="*/ 784 h 1680"/>
                <a:gd name="T52" fmla="*/ 472 w 1494"/>
                <a:gd name="T53" fmla="*/ 902 h 1680"/>
                <a:gd name="T54" fmla="*/ 526 w 1494"/>
                <a:gd name="T55" fmla="*/ 1020 h 1680"/>
                <a:gd name="T56" fmla="*/ 584 w 1494"/>
                <a:gd name="T57" fmla="*/ 1134 h 1680"/>
                <a:gd name="T58" fmla="*/ 616 w 1494"/>
                <a:gd name="T59" fmla="*/ 1192 h 1680"/>
                <a:gd name="T60" fmla="*/ 658 w 1494"/>
                <a:gd name="T61" fmla="*/ 1266 h 1680"/>
                <a:gd name="T62" fmla="*/ 686 w 1494"/>
                <a:gd name="T63" fmla="*/ 1304 h 1680"/>
                <a:gd name="T64" fmla="*/ 716 w 1494"/>
                <a:gd name="T65" fmla="*/ 1340 h 1680"/>
                <a:gd name="T66" fmla="*/ 752 w 1494"/>
                <a:gd name="T67" fmla="*/ 1368 h 1680"/>
                <a:gd name="T68" fmla="*/ 790 w 1494"/>
                <a:gd name="T69" fmla="*/ 1394 h 1680"/>
                <a:gd name="T70" fmla="*/ 830 w 1494"/>
                <a:gd name="T71" fmla="*/ 1414 h 1680"/>
                <a:gd name="T72" fmla="*/ 874 w 1494"/>
                <a:gd name="T73" fmla="*/ 1428 h 1680"/>
                <a:gd name="T74" fmla="*/ 920 w 1494"/>
                <a:gd name="T75" fmla="*/ 1438 h 1680"/>
                <a:gd name="T76" fmla="*/ 966 w 1494"/>
                <a:gd name="T77" fmla="*/ 1440 h 1680"/>
                <a:gd name="T78" fmla="*/ 1494 w 1494"/>
                <a:gd name="T79"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4" h="1680">
                  <a:moveTo>
                    <a:pt x="1494" y="1680"/>
                  </a:moveTo>
                  <a:lnTo>
                    <a:pt x="966" y="1680"/>
                  </a:lnTo>
                  <a:lnTo>
                    <a:pt x="966" y="1680"/>
                  </a:lnTo>
                  <a:lnTo>
                    <a:pt x="928" y="1680"/>
                  </a:lnTo>
                  <a:lnTo>
                    <a:pt x="888" y="1676"/>
                  </a:lnTo>
                  <a:lnTo>
                    <a:pt x="850" y="1670"/>
                  </a:lnTo>
                  <a:lnTo>
                    <a:pt x="812" y="1660"/>
                  </a:lnTo>
                  <a:lnTo>
                    <a:pt x="776" y="1650"/>
                  </a:lnTo>
                  <a:lnTo>
                    <a:pt x="740" y="1636"/>
                  </a:lnTo>
                  <a:lnTo>
                    <a:pt x="704" y="1620"/>
                  </a:lnTo>
                  <a:lnTo>
                    <a:pt x="670" y="1602"/>
                  </a:lnTo>
                  <a:lnTo>
                    <a:pt x="638" y="1582"/>
                  </a:lnTo>
                  <a:lnTo>
                    <a:pt x="606" y="1560"/>
                  </a:lnTo>
                  <a:lnTo>
                    <a:pt x="576" y="1536"/>
                  </a:lnTo>
                  <a:lnTo>
                    <a:pt x="548" y="1510"/>
                  </a:lnTo>
                  <a:lnTo>
                    <a:pt x="522" y="1484"/>
                  </a:lnTo>
                  <a:lnTo>
                    <a:pt x="496" y="1454"/>
                  </a:lnTo>
                  <a:lnTo>
                    <a:pt x="474" y="1422"/>
                  </a:lnTo>
                  <a:lnTo>
                    <a:pt x="452" y="1390"/>
                  </a:lnTo>
                  <a:lnTo>
                    <a:pt x="452" y="1390"/>
                  </a:lnTo>
                  <a:lnTo>
                    <a:pt x="406" y="1310"/>
                  </a:lnTo>
                  <a:lnTo>
                    <a:pt x="406" y="1310"/>
                  </a:lnTo>
                  <a:lnTo>
                    <a:pt x="368" y="1238"/>
                  </a:lnTo>
                  <a:lnTo>
                    <a:pt x="332" y="1168"/>
                  </a:lnTo>
                  <a:lnTo>
                    <a:pt x="296" y="1098"/>
                  </a:lnTo>
                  <a:lnTo>
                    <a:pt x="264" y="1026"/>
                  </a:lnTo>
                  <a:lnTo>
                    <a:pt x="234" y="954"/>
                  </a:lnTo>
                  <a:lnTo>
                    <a:pt x="204" y="882"/>
                  </a:lnTo>
                  <a:lnTo>
                    <a:pt x="178" y="808"/>
                  </a:lnTo>
                  <a:lnTo>
                    <a:pt x="152" y="734"/>
                  </a:lnTo>
                  <a:lnTo>
                    <a:pt x="128" y="662"/>
                  </a:lnTo>
                  <a:lnTo>
                    <a:pt x="106" y="588"/>
                  </a:lnTo>
                  <a:lnTo>
                    <a:pt x="86" y="512"/>
                  </a:lnTo>
                  <a:lnTo>
                    <a:pt x="68" y="438"/>
                  </a:lnTo>
                  <a:lnTo>
                    <a:pt x="52" y="362"/>
                  </a:lnTo>
                  <a:lnTo>
                    <a:pt x="38" y="288"/>
                  </a:lnTo>
                  <a:lnTo>
                    <a:pt x="26" y="212"/>
                  </a:lnTo>
                  <a:lnTo>
                    <a:pt x="16" y="136"/>
                  </a:lnTo>
                  <a:lnTo>
                    <a:pt x="0" y="0"/>
                  </a:lnTo>
                  <a:lnTo>
                    <a:pt x="780" y="0"/>
                  </a:lnTo>
                  <a:lnTo>
                    <a:pt x="780" y="240"/>
                  </a:lnTo>
                  <a:lnTo>
                    <a:pt x="274" y="240"/>
                  </a:lnTo>
                  <a:lnTo>
                    <a:pt x="274" y="240"/>
                  </a:lnTo>
                  <a:lnTo>
                    <a:pt x="286" y="302"/>
                  </a:lnTo>
                  <a:lnTo>
                    <a:pt x="298" y="364"/>
                  </a:lnTo>
                  <a:lnTo>
                    <a:pt x="312" y="424"/>
                  </a:lnTo>
                  <a:lnTo>
                    <a:pt x="328" y="484"/>
                  </a:lnTo>
                  <a:lnTo>
                    <a:pt x="344" y="546"/>
                  </a:lnTo>
                  <a:lnTo>
                    <a:pt x="362" y="606"/>
                  </a:lnTo>
                  <a:lnTo>
                    <a:pt x="382" y="666"/>
                  </a:lnTo>
                  <a:lnTo>
                    <a:pt x="402" y="726"/>
                  </a:lnTo>
                  <a:lnTo>
                    <a:pt x="424" y="784"/>
                  </a:lnTo>
                  <a:lnTo>
                    <a:pt x="448" y="844"/>
                  </a:lnTo>
                  <a:lnTo>
                    <a:pt x="472" y="902"/>
                  </a:lnTo>
                  <a:lnTo>
                    <a:pt x="498" y="962"/>
                  </a:lnTo>
                  <a:lnTo>
                    <a:pt x="526" y="1020"/>
                  </a:lnTo>
                  <a:lnTo>
                    <a:pt x="554" y="1078"/>
                  </a:lnTo>
                  <a:lnTo>
                    <a:pt x="584" y="1134"/>
                  </a:lnTo>
                  <a:lnTo>
                    <a:pt x="616" y="1192"/>
                  </a:lnTo>
                  <a:lnTo>
                    <a:pt x="616" y="1192"/>
                  </a:lnTo>
                  <a:lnTo>
                    <a:pt x="658" y="1266"/>
                  </a:lnTo>
                  <a:lnTo>
                    <a:pt x="658" y="1266"/>
                  </a:lnTo>
                  <a:lnTo>
                    <a:pt x="672" y="1286"/>
                  </a:lnTo>
                  <a:lnTo>
                    <a:pt x="686" y="1304"/>
                  </a:lnTo>
                  <a:lnTo>
                    <a:pt x="700" y="1322"/>
                  </a:lnTo>
                  <a:lnTo>
                    <a:pt x="716" y="1340"/>
                  </a:lnTo>
                  <a:lnTo>
                    <a:pt x="734" y="1354"/>
                  </a:lnTo>
                  <a:lnTo>
                    <a:pt x="752" y="1368"/>
                  </a:lnTo>
                  <a:lnTo>
                    <a:pt x="770" y="1382"/>
                  </a:lnTo>
                  <a:lnTo>
                    <a:pt x="790" y="1394"/>
                  </a:lnTo>
                  <a:lnTo>
                    <a:pt x="810" y="1404"/>
                  </a:lnTo>
                  <a:lnTo>
                    <a:pt x="830" y="1414"/>
                  </a:lnTo>
                  <a:lnTo>
                    <a:pt x="852" y="1422"/>
                  </a:lnTo>
                  <a:lnTo>
                    <a:pt x="874" y="1428"/>
                  </a:lnTo>
                  <a:lnTo>
                    <a:pt x="898" y="1434"/>
                  </a:lnTo>
                  <a:lnTo>
                    <a:pt x="920" y="1438"/>
                  </a:lnTo>
                  <a:lnTo>
                    <a:pt x="944" y="1440"/>
                  </a:lnTo>
                  <a:lnTo>
                    <a:pt x="966" y="1440"/>
                  </a:lnTo>
                  <a:lnTo>
                    <a:pt x="1494" y="1440"/>
                  </a:lnTo>
                  <a:lnTo>
                    <a:pt x="1494" y="1680"/>
                  </a:lnTo>
                  <a:lnTo>
                    <a:pt x="1494" y="168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1" name="Freeform 136">
              <a:extLst>
                <a:ext uri="{FF2B5EF4-FFF2-40B4-BE49-F238E27FC236}">
                  <a16:creationId xmlns:a16="http://schemas.microsoft.com/office/drawing/2014/main" id="{5B06D5DC-55FA-4EC1-0260-E9EB74C64BDC}"/>
                </a:ext>
              </a:extLst>
            </p:cNvPr>
            <p:cNvSpPr>
              <a:spLocks/>
            </p:cNvSpPr>
            <p:nvPr/>
          </p:nvSpPr>
          <p:spPr bwMode="auto">
            <a:xfrm>
              <a:off x="13931900" y="1597025"/>
              <a:ext cx="4597400" cy="4759325"/>
            </a:xfrm>
            <a:custGeom>
              <a:avLst/>
              <a:gdLst>
                <a:gd name="T0" fmla="*/ 2896 w 2896"/>
                <a:gd name="T1" fmla="*/ 142 h 2998"/>
                <a:gd name="T2" fmla="*/ 2716 w 2896"/>
                <a:gd name="T3" fmla="*/ 110 h 2998"/>
                <a:gd name="T4" fmla="*/ 2356 w 2896"/>
                <a:gd name="T5" fmla="*/ 56 h 2998"/>
                <a:gd name="T6" fmla="*/ 1994 w 2896"/>
                <a:gd name="T7" fmla="*/ 20 h 2998"/>
                <a:gd name="T8" fmla="*/ 1630 w 2896"/>
                <a:gd name="T9" fmla="*/ 2 h 2998"/>
                <a:gd name="T10" fmla="*/ 1266 w 2896"/>
                <a:gd name="T11" fmla="*/ 2 h 2998"/>
                <a:gd name="T12" fmla="*/ 902 w 2896"/>
                <a:gd name="T13" fmla="*/ 20 h 2998"/>
                <a:gd name="T14" fmla="*/ 540 w 2896"/>
                <a:gd name="T15" fmla="*/ 56 h 2998"/>
                <a:gd name="T16" fmla="*/ 180 w 2896"/>
                <a:gd name="T17" fmla="*/ 110 h 2998"/>
                <a:gd name="T18" fmla="*/ 0 w 2896"/>
                <a:gd name="T19" fmla="*/ 142 h 2998"/>
                <a:gd name="T20" fmla="*/ 2 w 2896"/>
                <a:gd name="T21" fmla="*/ 222 h 2998"/>
                <a:gd name="T22" fmla="*/ 12 w 2896"/>
                <a:gd name="T23" fmla="*/ 382 h 2998"/>
                <a:gd name="T24" fmla="*/ 36 w 2896"/>
                <a:gd name="T25" fmla="*/ 542 h 2998"/>
                <a:gd name="T26" fmla="*/ 68 w 2896"/>
                <a:gd name="T27" fmla="*/ 702 h 2998"/>
                <a:gd name="T28" fmla="*/ 110 w 2896"/>
                <a:gd name="T29" fmla="*/ 858 h 2998"/>
                <a:gd name="T30" fmla="*/ 164 w 2896"/>
                <a:gd name="T31" fmla="*/ 1012 h 2998"/>
                <a:gd name="T32" fmla="*/ 226 w 2896"/>
                <a:gd name="T33" fmla="*/ 1164 h 2998"/>
                <a:gd name="T34" fmla="*/ 296 w 2896"/>
                <a:gd name="T35" fmla="*/ 1310 h 2998"/>
                <a:gd name="T36" fmla="*/ 376 w 2896"/>
                <a:gd name="T37" fmla="*/ 1452 h 2998"/>
                <a:gd name="T38" fmla="*/ 464 w 2896"/>
                <a:gd name="T39" fmla="*/ 1590 h 2998"/>
                <a:gd name="T40" fmla="*/ 560 w 2896"/>
                <a:gd name="T41" fmla="*/ 1720 h 2998"/>
                <a:gd name="T42" fmla="*/ 664 w 2896"/>
                <a:gd name="T43" fmla="*/ 1844 h 2998"/>
                <a:gd name="T44" fmla="*/ 774 w 2896"/>
                <a:gd name="T45" fmla="*/ 1960 h 2998"/>
                <a:gd name="T46" fmla="*/ 890 w 2896"/>
                <a:gd name="T47" fmla="*/ 2070 h 2998"/>
                <a:gd name="T48" fmla="*/ 1012 w 2896"/>
                <a:gd name="T49" fmla="*/ 2168 h 2998"/>
                <a:gd name="T50" fmla="*/ 1142 w 2896"/>
                <a:gd name="T51" fmla="*/ 2258 h 2998"/>
                <a:gd name="T52" fmla="*/ 1208 w 2896"/>
                <a:gd name="T53" fmla="*/ 2998 h 2998"/>
                <a:gd name="T54" fmla="*/ 1688 w 2896"/>
                <a:gd name="T55" fmla="*/ 2298 h 2998"/>
                <a:gd name="T56" fmla="*/ 1754 w 2896"/>
                <a:gd name="T57" fmla="*/ 2258 h 2998"/>
                <a:gd name="T58" fmla="*/ 1884 w 2896"/>
                <a:gd name="T59" fmla="*/ 2168 h 2998"/>
                <a:gd name="T60" fmla="*/ 2006 w 2896"/>
                <a:gd name="T61" fmla="*/ 2070 h 2998"/>
                <a:gd name="T62" fmla="*/ 2122 w 2896"/>
                <a:gd name="T63" fmla="*/ 1960 h 2998"/>
                <a:gd name="T64" fmla="*/ 2232 w 2896"/>
                <a:gd name="T65" fmla="*/ 1844 h 2998"/>
                <a:gd name="T66" fmla="*/ 2336 w 2896"/>
                <a:gd name="T67" fmla="*/ 1720 h 2998"/>
                <a:gd name="T68" fmla="*/ 2432 w 2896"/>
                <a:gd name="T69" fmla="*/ 1590 h 2998"/>
                <a:gd name="T70" fmla="*/ 2520 w 2896"/>
                <a:gd name="T71" fmla="*/ 1452 h 2998"/>
                <a:gd name="T72" fmla="*/ 2600 w 2896"/>
                <a:gd name="T73" fmla="*/ 1310 h 2998"/>
                <a:gd name="T74" fmla="*/ 2670 w 2896"/>
                <a:gd name="T75" fmla="*/ 1164 h 2998"/>
                <a:gd name="T76" fmla="*/ 2732 w 2896"/>
                <a:gd name="T77" fmla="*/ 1012 h 2998"/>
                <a:gd name="T78" fmla="*/ 2786 w 2896"/>
                <a:gd name="T79" fmla="*/ 858 h 2998"/>
                <a:gd name="T80" fmla="*/ 2828 w 2896"/>
                <a:gd name="T81" fmla="*/ 702 h 2998"/>
                <a:gd name="T82" fmla="*/ 2860 w 2896"/>
                <a:gd name="T83" fmla="*/ 542 h 2998"/>
                <a:gd name="T84" fmla="*/ 2884 w 2896"/>
                <a:gd name="T85" fmla="*/ 382 h 2998"/>
                <a:gd name="T86" fmla="*/ 2894 w 2896"/>
                <a:gd name="T87" fmla="*/ 222 h 2998"/>
                <a:gd name="T88" fmla="*/ 2896 w 2896"/>
                <a:gd name="T89" fmla="*/ 142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896" h="2998">
                  <a:moveTo>
                    <a:pt x="2896" y="142"/>
                  </a:moveTo>
                  <a:lnTo>
                    <a:pt x="2896" y="142"/>
                  </a:lnTo>
                  <a:lnTo>
                    <a:pt x="2896" y="142"/>
                  </a:lnTo>
                  <a:lnTo>
                    <a:pt x="2716" y="110"/>
                  </a:lnTo>
                  <a:lnTo>
                    <a:pt x="2536" y="80"/>
                  </a:lnTo>
                  <a:lnTo>
                    <a:pt x="2356" y="56"/>
                  </a:lnTo>
                  <a:lnTo>
                    <a:pt x="2174" y="36"/>
                  </a:lnTo>
                  <a:lnTo>
                    <a:pt x="1994" y="20"/>
                  </a:lnTo>
                  <a:lnTo>
                    <a:pt x="1812" y="8"/>
                  </a:lnTo>
                  <a:lnTo>
                    <a:pt x="1630" y="2"/>
                  </a:lnTo>
                  <a:lnTo>
                    <a:pt x="1448" y="0"/>
                  </a:lnTo>
                  <a:lnTo>
                    <a:pt x="1266" y="2"/>
                  </a:lnTo>
                  <a:lnTo>
                    <a:pt x="1084" y="8"/>
                  </a:lnTo>
                  <a:lnTo>
                    <a:pt x="902" y="20"/>
                  </a:lnTo>
                  <a:lnTo>
                    <a:pt x="722" y="36"/>
                  </a:lnTo>
                  <a:lnTo>
                    <a:pt x="540" y="56"/>
                  </a:lnTo>
                  <a:lnTo>
                    <a:pt x="360" y="80"/>
                  </a:lnTo>
                  <a:lnTo>
                    <a:pt x="180" y="110"/>
                  </a:lnTo>
                  <a:lnTo>
                    <a:pt x="0" y="142"/>
                  </a:lnTo>
                  <a:lnTo>
                    <a:pt x="0" y="142"/>
                  </a:lnTo>
                  <a:lnTo>
                    <a:pt x="0" y="142"/>
                  </a:lnTo>
                  <a:lnTo>
                    <a:pt x="2" y="222"/>
                  </a:lnTo>
                  <a:lnTo>
                    <a:pt x="6" y="302"/>
                  </a:lnTo>
                  <a:lnTo>
                    <a:pt x="12" y="382"/>
                  </a:lnTo>
                  <a:lnTo>
                    <a:pt x="22" y="462"/>
                  </a:lnTo>
                  <a:lnTo>
                    <a:pt x="36" y="542"/>
                  </a:lnTo>
                  <a:lnTo>
                    <a:pt x="50" y="622"/>
                  </a:lnTo>
                  <a:lnTo>
                    <a:pt x="68" y="702"/>
                  </a:lnTo>
                  <a:lnTo>
                    <a:pt x="88" y="780"/>
                  </a:lnTo>
                  <a:lnTo>
                    <a:pt x="110" y="858"/>
                  </a:lnTo>
                  <a:lnTo>
                    <a:pt x="136" y="936"/>
                  </a:lnTo>
                  <a:lnTo>
                    <a:pt x="164" y="1012"/>
                  </a:lnTo>
                  <a:lnTo>
                    <a:pt x="194" y="1088"/>
                  </a:lnTo>
                  <a:lnTo>
                    <a:pt x="226" y="1164"/>
                  </a:lnTo>
                  <a:lnTo>
                    <a:pt x="260" y="1238"/>
                  </a:lnTo>
                  <a:lnTo>
                    <a:pt x="296" y="1310"/>
                  </a:lnTo>
                  <a:lnTo>
                    <a:pt x="336" y="1382"/>
                  </a:lnTo>
                  <a:lnTo>
                    <a:pt x="376" y="1452"/>
                  </a:lnTo>
                  <a:lnTo>
                    <a:pt x="420" y="1522"/>
                  </a:lnTo>
                  <a:lnTo>
                    <a:pt x="464" y="1590"/>
                  </a:lnTo>
                  <a:lnTo>
                    <a:pt x="512" y="1656"/>
                  </a:lnTo>
                  <a:lnTo>
                    <a:pt x="560" y="1720"/>
                  </a:lnTo>
                  <a:lnTo>
                    <a:pt x="610" y="1784"/>
                  </a:lnTo>
                  <a:lnTo>
                    <a:pt x="664" y="1844"/>
                  </a:lnTo>
                  <a:lnTo>
                    <a:pt x="718" y="1904"/>
                  </a:lnTo>
                  <a:lnTo>
                    <a:pt x="774" y="1960"/>
                  </a:lnTo>
                  <a:lnTo>
                    <a:pt x="830" y="2016"/>
                  </a:lnTo>
                  <a:lnTo>
                    <a:pt x="890" y="2070"/>
                  </a:lnTo>
                  <a:lnTo>
                    <a:pt x="950" y="2120"/>
                  </a:lnTo>
                  <a:lnTo>
                    <a:pt x="1012" y="2168"/>
                  </a:lnTo>
                  <a:lnTo>
                    <a:pt x="1076" y="2214"/>
                  </a:lnTo>
                  <a:lnTo>
                    <a:pt x="1142" y="2258"/>
                  </a:lnTo>
                  <a:lnTo>
                    <a:pt x="1208" y="2298"/>
                  </a:lnTo>
                  <a:lnTo>
                    <a:pt x="1208" y="2998"/>
                  </a:lnTo>
                  <a:lnTo>
                    <a:pt x="1688" y="2998"/>
                  </a:lnTo>
                  <a:lnTo>
                    <a:pt x="1688" y="2298"/>
                  </a:lnTo>
                  <a:lnTo>
                    <a:pt x="1688" y="2298"/>
                  </a:lnTo>
                  <a:lnTo>
                    <a:pt x="1754" y="2258"/>
                  </a:lnTo>
                  <a:lnTo>
                    <a:pt x="1820" y="2214"/>
                  </a:lnTo>
                  <a:lnTo>
                    <a:pt x="1884" y="2168"/>
                  </a:lnTo>
                  <a:lnTo>
                    <a:pt x="1946" y="2120"/>
                  </a:lnTo>
                  <a:lnTo>
                    <a:pt x="2006" y="2070"/>
                  </a:lnTo>
                  <a:lnTo>
                    <a:pt x="2066" y="2016"/>
                  </a:lnTo>
                  <a:lnTo>
                    <a:pt x="2122" y="1960"/>
                  </a:lnTo>
                  <a:lnTo>
                    <a:pt x="2178" y="1904"/>
                  </a:lnTo>
                  <a:lnTo>
                    <a:pt x="2232" y="1844"/>
                  </a:lnTo>
                  <a:lnTo>
                    <a:pt x="2286" y="1784"/>
                  </a:lnTo>
                  <a:lnTo>
                    <a:pt x="2336" y="1720"/>
                  </a:lnTo>
                  <a:lnTo>
                    <a:pt x="2384" y="1656"/>
                  </a:lnTo>
                  <a:lnTo>
                    <a:pt x="2432" y="1590"/>
                  </a:lnTo>
                  <a:lnTo>
                    <a:pt x="2476" y="1522"/>
                  </a:lnTo>
                  <a:lnTo>
                    <a:pt x="2520" y="1452"/>
                  </a:lnTo>
                  <a:lnTo>
                    <a:pt x="2560" y="1382"/>
                  </a:lnTo>
                  <a:lnTo>
                    <a:pt x="2600" y="1310"/>
                  </a:lnTo>
                  <a:lnTo>
                    <a:pt x="2636" y="1238"/>
                  </a:lnTo>
                  <a:lnTo>
                    <a:pt x="2670" y="1164"/>
                  </a:lnTo>
                  <a:lnTo>
                    <a:pt x="2702" y="1088"/>
                  </a:lnTo>
                  <a:lnTo>
                    <a:pt x="2732" y="1012"/>
                  </a:lnTo>
                  <a:lnTo>
                    <a:pt x="2760" y="936"/>
                  </a:lnTo>
                  <a:lnTo>
                    <a:pt x="2786" y="858"/>
                  </a:lnTo>
                  <a:lnTo>
                    <a:pt x="2808" y="780"/>
                  </a:lnTo>
                  <a:lnTo>
                    <a:pt x="2828" y="702"/>
                  </a:lnTo>
                  <a:lnTo>
                    <a:pt x="2846" y="622"/>
                  </a:lnTo>
                  <a:lnTo>
                    <a:pt x="2860" y="542"/>
                  </a:lnTo>
                  <a:lnTo>
                    <a:pt x="2874" y="462"/>
                  </a:lnTo>
                  <a:lnTo>
                    <a:pt x="2884" y="382"/>
                  </a:lnTo>
                  <a:lnTo>
                    <a:pt x="2890" y="302"/>
                  </a:lnTo>
                  <a:lnTo>
                    <a:pt x="2894" y="222"/>
                  </a:lnTo>
                  <a:lnTo>
                    <a:pt x="2896" y="142"/>
                  </a:lnTo>
                  <a:lnTo>
                    <a:pt x="2896" y="1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2" name="Freeform 137">
              <a:extLst>
                <a:ext uri="{FF2B5EF4-FFF2-40B4-BE49-F238E27FC236}">
                  <a16:creationId xmlns:a16="http://schemas.microsoft.com/office/drawing/2014/main" id="{74255C07-9830-7869-1BF4-AAD85F674EB0}"/>
                </a:ext>
              </a:extLst>
            </p:cNvPr>
            <p:cNvSpPr>
              <a:spLocks/>
            </p:cNvSpPr>
            <p:nvPr/>
          </p:nvSpPr>
          <p:spPr bwMode="auto">
            <a:xfrm>
              <a:off x="17097375" y="2178050"/>
              <a:ext cx="2374900" cy="2667000"/>
            </a:xfrm>
            <a:custGeom>
              <a:avLst/>
              <a:gdLst>
                <a:gd name="T0" fmla="*/ 0 w 1496"/>
                <a:gd name="T1" fmla="*/ 1680 h 1680"/>
                <a:gd name="T2" fmla="*/ 530 w 1496"/>
                <a:gd name="T3" fmla="*/ 1440 h 1680"/>
                <a:gd name="T4" fmla="*/ 552 w 1496"/>
                <a:gd name="T5" fmla="*/ 1440 h 1680"/>
                <a:gd name="T6" fmla="*/ 598 w 1496"/>
                <a:gd name="T7" fmla="*/ 1434 h 1680"/>
                <a:gd name="T8" fmla="*/ 644 w 1496"/>
                <a:gd name="T9" fmla="*/ 1422 h 1680"/>
                <a:gd name="T10" fmla="*/ 686 w 1496"/>
                <a:gd name="T11" fmla="*/ 1404 h 1680"/>
                <a:gd name="T12" fmla="*/ 726 w 1496"/>
                <a:gd name="T13" fmla="*/ 1382 h 1680"/>
                <a:gd name="T14" fmla="*/ 762 w 1496"/>
                <a:gd name="T15" fmla="*/ 1354 h 1680"/>
                <a:gd name="T16" fmla="*/ 796 w 1496"/>
                <a:gd name="T17" fmla="*/ 1322 h 1680"/>
                <a:gd name="T18" fmla="*/ 824 w 1496"/>
                <a:gd name="T19" fmla="*/ 1286 h 1680"/>
                <a:gd name="T20" fmla="*/ 838 w 1496"/>
                <a:gd name="T21" fmla="*/ 1266 h 1680"/>
                <a:gd name="T22" fmla="*/ 880 w 1496"/>
                <a:gd name="T23" fmla="*/ 1192 h 1680"/>
                <a:gd name="T24" fmla="*/ 942 w 1496"/>
                <a:gd name="T25" fmla="*/ 1078 h 1680"/>
                <a:gd name="T26" fmla="*/ 998 w 1496"/>
                <a:gd name="T27" fmla="*/ 962 h 1680"/>
                <a:gd name="T28" fmla="*/ 1048 w 1496"/>
                <a:gd name="T29" fmla="*/ 844 h 1680"/>
                <a:gd name="T30" fmla="*/ 1094 w 1496"/>
                <a:gd name="T31" fmla="*/ 726 h 1680"/>
                <a:gd name="T32" fmla="*/ 1134 w 1496"/>
                <a:gd name="T33" fmla="*/ 606 h 1680"/>
                <a:gd name="T34" fmla="*/ 1168 w 1496"/>
                <a:gd name="T35" fmla="*/ 484 h 1680"/>
                <a:gd name="T36" fmla="*/ 1198 w 1496"/>
                <a:gd name="T37" fmla="*/ 364 h 1680"/>
                <a:gd name="T38" fmla="*/ 1222 w 1496"/>
                <a:gd name="T39" fmla="*/ 240 h 1680"/>
                <a:gd name="T40" fmla="*/ 716 w 1496"/>
                <a:gd name="T41" fmla="*/ 0 h 1680"/>
                <a:gd name="T42" fmla="*/ 1480 w 1496"/>
                <a:gd name="T43" fmla="*/ 136 h 1680"/>
                <a:gd name="T44" fmla="*/ 1470 w 1496"/>
                <a:gd name="T45" fmla="*/ 212 h 1680"/>
                <a:gd name="T46" fmla="*/ 1444 w 1496"/>
                <a:gd name="T47" fmla="*/ 362 h 1680"/>
                <a:gd name="T48" fmla="*/ 1410 w 1496"/>
                <a:gd name="T49" fmla="*/ 512 h 1680"/>
                <a:gd name="T50" fmla="*/ 1368 w 1496"/>
                <a:gd name="T51" fmla="*/ 662 h 1680"/>
                <a:gd name="T52" fmla="*/ 1318 w 1496"/>
                <a:gd name="T53" fmla="*/ 808 h 1680"/>
                <a:gd name="T54" fmla="*/ 1262 w 1496"/>
                <a:gd name="T55" fmla="*/ 954 h 1680"/>
                <a:gd name="T56" fmla="*/ 1200 w 1496"/>
                <a:gd name="T57" fmla="*/ 1098 h 1680"/>
                <a:gd name="T58" fmla="*/ 1128 w 1496"/>
                <a:gd name="T59" fmla="*/ 1238 h 1680"/>
                <a:gd name="T60" fmla="*/ 1090 w 1496"/>
                <a:gd name="T61" fmla="*/ 1310 h 1680"/>
                <a:gd name="T62" fmla="*/ 1044 w 1496"/>
                <a:gd name="T63" fmla="*/ 1390 h 1680"/>
                <a:gd name="T64" fmla="*/ 1000 w 1496"/>
                <a:gd name="T65" fmla="*/ 1454 h 1680"/>
                <a:gd name="T66" fmla="*/ 948 w 1496"/>
                <a:gd name="T67" fmla="*/ 1510 h 1680"/>
                <a:gd name="T68" fmla="*/ 890 w 1496"/>
                <a:gd name="T69" fmla="*/ 1560 h 1680"/>
                <a:gd name="T70" fmla="*/ 826 w 1496"/>
                <a:gd name="T71" fmla="*/ 1602 h 1680"/>
                <a:gd name="T72" fmla="*/ 756 w 1496"/>
                <a:gd name="T73" fmla="*/ 1636 h 1680"/>
                <a:gd name="T74" fmla="*/ 684 w 1496"/>
                <a:gd name="T75" fmla="*/ 1660 h 1680"/>
                <a:gd name="T76" fmla="*/ 608 w 1496"/>
                <a:gd name="T77" fmla="*/ 1676 h 1680"/>
                <a:gd name="T78" fmla="*/ 530 w 1496"/>
                <a:gd name="T79" fmla="*/ 1680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6" h="1680">
                  <a:moveTo>
                    <a:pt x="530" y="1680"/>
                  </a:moveTo>
                  <a:lnTo>
                    <a:pt x="0" y="1680"/>
                  </a:lnTo>
                  <a:lnTo>
                    <a:pt x="0" y="1440"/>
                  </a:lnTo>
                  <a:lnTo>
                    <a:pt x="530" y="1440"/>
                  </a:lnTo>
                  <a:lnTo>
                    <a:pt x="530" y="1440"/>
                  </a:lnTo>
                  <a:lnTo>
                    <a:pt x="552" y="1440"/>
                  </a:lnTo>
                  <a:lnTo>
                    <a:pt x="576" y="1438"/>
                  </a:lnTo>
                  <a:lnTo>
                    <a:pt x="598" y="1434"/>
                  </a:lnTo>
                  <a:lnTo>
                    <a:pt x="622" y="1428"/>
                  </a:lnTo>
                  <a:lnTo>
                    <a:pt x="644" y="1422"/>
                  </a:lnTo>
                  <a:lnTo>
                    <a:pt x="666" y="1414"/>
                  </a:lnTo>
                  <a:lnTo>
                    <a:pt x="686" y="1404"/>
                  </a:lnTo>
                  <a:lnTo>
                    <a:pt x="706" y="1394"/>
                  </a:lnTo>
                  <a:lnTo>
                    <a:pt x="726" y="1382"/>
                  </a:lnTo>
                  <a:lnTo>
                    <a:pt x="744" y="1368"/>
                  </a:lnTo>
                  <a:lnTo>
                    <a:pt x="762" y="1354"/>
                  </a:lnTo>
                  <a:lnTo>
                    <a:pt x="780" y="1340"/>
                  </a:lnTo>
                  <a:lnTo>
                    <a:pt x="796" y="1322"/>
                  </a:lnTo>
                  <a:lnTo>
                    <a:pt x="810" y="1304"/>
                  </a:lnTo>
                  <a:lnTo>
                    <a:pt x="824" y="1286"/>
                  </a:lnTo>
                  <a:lnTo>
                    <a:pt x="838" y="1266"/>
                  </a:lnTo>
                  <a:lnTo>
                    <a:pt x="838" y="1266"/>
                  </a:lnTo>
                  <a:lnTo>
                    <a:pt x="880" y="1192"/>
                  </a:lnTo>
                  <a:lnTo>
                    <a:pt x="880" y="1192"/>
                  </a:lnTo>
                  <a:lnTo>
                    <a:pt x="912" y="1134"/>
                  </a:lnTo>
                  <a:lnTo>
                    <a:pt x="942" y="1078"/>
                  </a:lnTo>
                  <a:lnTo>
                    <a:pt x="970" y="1020"/>
                  </a:lnTo>
                  <a:lnTo>
                    <a:pt x="998" y="962"/>
                  </a:lnTo>
                  <a:lnTo>
                    <a:pt x="1024" y="902"/>
                  </a:lnTo>
                  <a:lnTo>
                    <a:pt x="1048" y="844"/>
                  </a:lnTo>
                  <a:lnTo>
                    <a:pt x="1072" y="784"/>
                  </a:lnTo>
                  <a:lnTo>
                    <a:pt x="1094" y="726"/>
                  </a:lnTo>
                  <a:lnTo>
                    <a:pt x="1114" y="666"/>
                  </a:lnTo>
                  <a:lnTo>
                    <a:pt x="1134" y="606"/>
                  </a:lnTo>
                  <a:lnTo>
                    <a:pt x="1152" y="546"/>
                  </a:lnTo>
                  <a:lnTo>
                    <a:pt x="1168" y="484"/>
                  </a:lnTo>
                  <a:lnTo>
                    <a:pt x="1184" y="424"/>
                  </a:lnTo>
                  <a:lnTo>
                    <a:pt x="1198" y="364"/>
                  </a:lnTo>
                  <a:lnTo>
                    <a:pt x="1210" y="302"/>
                  </a:lnTo>
                  <a:lnTo>
                    <a:pt x="1222" y="240"/>
                  </a:lnTo>
                  <a:lnTo>
                    <a:pt x="716" y="240"/>
                  </a:lnTo>
                  <a:lnTo>
                    <a:pt x="716" y="0"/>
                  </a:lnTo>
                  <a:lnTo>
                    <a:pt x="1496" y="0"/>
                  </a:lnTo>
                  <a:lnTo>
                    <a:pt x="1480" y="136"/>
                  </a:lnTo>
                  <a:lnTo>
                    <a:pt x="1480" y="136"/>
                  </a:lnTo>
                  <a:lnTo>
                    <a:pt x="1470" y="212"/>
                  </a:lnTo>
                  <a:lnTo>
                    <a:pt x="1458" y="288"/>
                  </a:lnTo>
                  <a:lnTo>
                    <a:pt x="1444" y="362"/>
                  </a:lnTo>
                  <a:lnTo>
                    <a:pt x="1428" y="438"/>
                  </a:lnTo>
                  <a:lnTo>
                    <a:pt x="1410" y="512"/>
                  </a:lnTo>
                  <a:lnTo>
                    <a:pt x="1390" y="588"/>
                  </a:lnTo>
                  <a:lnTo>
                    <a:pt x="1368" y="662"/>
                  </a:lnTo>
                  <a:lnTo>
                    <a:pt x="1344" y="734"/>
                  </a:lnTo>
                  <a:lnTo>
                    <a:pt x="1318" y="808"/>
                  </a:lnTo>
                  <a:lnTo>
                    <a:pt x="1292" y="882"/>
                  </a:lnTo>
                  <a:lnTo>
                    <a:pt x="1262" y="954"/>
                  </a:lnTo>
                  <a:lnTo>
                    <a:pt x="1232" y="1026"/>
                  </a:lnTo>
                  <a:lnTo>
                    <a:pt x="1200" y="1098"/>
                  </a:lnTo>
                  <a:lnTo>
                    <a:pt x="1164" y="1168"/>
                  </a:lnTo>
                  <a:lnTo>
                    <a:pt x="1128" y="1238"/>
                  </a:lnTo>
                  <a:lnTo>
                    <a:pt x="1090" y="1310"/>
                  </a:lnTo>
                  <a:lnTo>
                    <a:pt x="1090" y="1310"/>
                  </a:lnTo>
                  <a:lnTo>
                    <a:pt x="1044" y="1390"/>
                  </a:lnTo>
                  <a:lnTo>
                    <a:pt x="1044" y="1390"/>
                  </a:lnTo>
                  <a:lnTo>
                    <a:pt x="1022" y="1422"/>
                  </a:lnTo>
                  <a:lnTo>
                    <a:pt x="1000" y="1454"/>
                  </a:lnTo>
                  <a:lnTo>
                    <a:pt x="974" y="1484"/>
                  </a:lnTo>
                  <a:lnTo>
                    <a:pt x="948" y="1510"/>
                  </a:lnTo>
                  <a:lnTo>
                    <a:pt x="920" y="1536"/>
                  </a:lnTo>
                  <a:lnTo>
                    <a:pt x="890" y="1560"/>
                  </a:lnTo>
                  <a:lnTo>
                    <a:pt x="858" y="1582"/>
                  </a:lnTo>
                  <a:lnTo>
                    <a:pt x="826" y="1602"/>
                  </a:lnTo>
                  <a:lnTo>
                    <a:pt x="792" y="1620"/>
                  </a:lnTo>
                  <a:lnTo>
                    <a:pt x="756" y="1636"/>
                  </a:lnTo>
                  <a:lnTo>
                    <a:pt x="720" y="1650"/>
                  </a:lnTo>
                  <a:lnTo>
                    <a:pt x="684" y="1660"/>
                  </a:lnTo>
                  <a:lnTo>
                    <a:pt x="646" y="1670"/>
                  </a:lnTo>
                  <a:lnTo>
                    <a:pt x="608" y="1676"/>
                  </a:lnTo>
                  <a:lnTo>
                    <a:pt x="568" y="1680"/>
                  </a:lnTo>
                  <a:lnTo>
                    <a:pt x="530" y="1680"/>
                  </a:lnTo>
                  <a:lnTo>
                    <a:pt x="530" y="168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3" name="Freeform 138">
              <a:extLst>
                <a:ext uri="{FF2B5EF4-FFF2-40B4-BE49-F238E27FC236}">
                  <a16:creationId xmlns:a16="http://schemas.microsoft.com/office/drawing/2014/main" id="{30DD2F78-24EC-DE97-718A-87C0F7D47135}"/>
                </a:ext>
              </a:extLst>
            </p:cNvPr>
            <p:cNvSpPr>
              <a:spLocks/>
            </p:cNvSpPr>
            <p:nvPr/>
          </p:nvSpPr>
          <p:spPr bwMode="auto">
            <a:xfrm>
              <a:off x="16230600" y="1597025"/>
              <a:ext cx="2298700" cy="4759325"/>
            </a:xfrm>
            <a:custGeom>
              <a:avLst/>
              <a:gdLst>
                <a:gd name="T0" fmla="*/ 1448 w 1448"/>
                <a:gd name="T1" fmla="*/ 142 h 2998"/>
                <a:gd name="T2" fmla="*/ 1448 w 1448"/>
                <a:gd name="T3" fmla="*/ 142 h 2998"/>
                <a:gd name="T4" fmla="*/ 1268 w 1448"/>
                <a:gd name="T5" fmla="*/ 110 h 2998"/>
                <a:gd name="T6" fmla="*/ 1088 w 1448"/>
                <a:gd name="T7" fmla="*/ 80 h 2998"/>
                <a:gd name="T8" fmla="*/ 908 w 1448"/>
                <a:gd name="T9" fmla="*/ 56 h 2998"/>
                <a:gd name="T10" fmla="*/ 726 w 1448"/>
                <a:gd name="T11" fmla="*/ 36 h 2998"/>
                <a:gd name="T12" fmla="*/ 546 w 1448"/>
                <a:gd name="T13" fmla="*/ 20 h 2998"/>
                <a:gd name="T14" fmla="*/ 364 w 1448"/>
                <a:gd name="T15" fmla="*/ 8 h 2998"/>
                <a:gd name="T16" fmla="*/ 182 w 1448"/>
                <a:gd name="T17" fmla="*/ 2 h 2998"/>
                <a:gd name="T18" fmla="*/ 0 w 1448"/>
                <a:gd name="T19" fmla="*/ 0 h 2998"/>
                <a:gd name="T20" fmla="*/ 0 w 1448"/>
                <a:gd name="T21" fmla="*/ 2998 h 2998"/>
                <a:gd name="T22" fmla="*/ 240 w 1448"/>
                <a:gd name="T23" fmla="*/ 2998 h 2998"/>
                <a:gd name="T24" fmla="*/ 240 w 1448"/>
                <a:gd name="T25" fmla="*/ 2298 h 2998"/>
                <a:gd name="T26" fmla="*/ 240 w 1448"/>
                <a:gd name="T27" fmla="*/ 2298 h 2998"/>
                <a:gd name="T28" fmla="*/ 306 w 1448"/>
                <a:gd name="T29" fmla="*/ 2258 h 2998"/>
                <a:gd name="T30" fmla="*/ 372 w 1448"/>
                <a:gd name="T31" fmla="*/ 2214 h 2998"/>
                <a:gd name="T32" fmla="*/ 436 w 1448"/>
                <a:gd name="T33" fmla="*/ 2168 h 2998"/>
                <a:gd name="T34" fmla="*/ 498 w 1448"/>
                <a:gd name="T35" fmla="*/ 2120 h 2998"/>
                <a:gd name="T36" fmla="*/ 558 w 1448"/>
                <a:gd name="T37" fmla="*/ 2070 h 2998"/>
                <a:gd name="T38" fmla="*/ 618 w 1448"/>
                <a:gd name="T39" fmla="*/ 2016 h 2998"/>
                <a:gd name="T40" fmla="*/ 674 w 1448"/>
                <a:gd name="T41" fmla="*/ 1960 h 2998"/>
                <a:gd name="T42" fmla="*/ 730 w 1448"/>
                <a:gd name="T43" fmla="*/ 1904 h 2998"/>
                <a:gd name="T44" fmla="*/ 784 w 1448"/>
                <a:gd name="T45" fmla="*/ 1844 h 2998"/>
                <a:gd name="T46" fmla="*/ 838 w 1448"/>
                <a:gd name="T47" fmla="*/ 1784 h 2998"/>
                <a:gd name="T48" fmla="*/ 888 w 1448"/>
                <a:gd name="T49" fmla="*/ 1720 h 2998"/>
                <a:gd name="T50" fmla="*/ 936 w 1448"/>
                <a:gd name="T51" fmla="*/ 1656 h 2998"/>
                <a:gd name="T52" fmla="*/ 984 w 1448"/>
                <a:gd name="T53" fmla="*/ 1590 h 2998"/>
                <a:gd name="T54" fmla="*/ 1028 w 1448"/>
                <a:gd name="T55" fmla="*/ 1522 h 2998"/>
                <a:gd name="T56" fmla="*/ 1072 w 1448"/>
                <a:gd name="T57" fmla="*/ 1452 h 2998"/>
                <a:gd name="T58" fmla="*/ 1112 w 1448"/>
                <a:gd name="T59" fmla="*/ 1382 h 2998"/>
                <a:gd name="T60" fmla="*/ 1152 w 1448"/>
                <a:gd name="T61" fmla="*/ 1310 h 2998"/>
                <a:gd name="T62" fmla="*/ 1188 w 1448"/>
                <a:gd name="T63" fmla="*/ 1238 h 2998"/>
                <a:gd name="T64" fmla="*/ 1222 w 1448"/>
                <a:gd name="T65" fmla="*/ 1164 h 2998"/>
                <a:gd name="T66" fmla="*/ 1254 w 1448"/>
                <a:gd name="T67" fmla="*/ 1088 h 2998"/>
                <a:gd name="T68" fmla="*/ 1284 w 1448"/>
                <a:gd name="T69" fmla="*/ 1012 h 2998"/>
                <a:gd name="T70" fmla="*/ 1312 w 1448"/>
                <a:gd name="T71" fmla="*/ 936 h 2998"/>
                <a:gd name="T72" fmla="*/ 1338 w 1448"/>
                <a:gd name="T73" fmla="*/ 858 h 2998"/>
                <a:gd name="T74" fmla="*/ 1360 w 1448"/>
                <a:gd name="T75" fmla="*/ 780 h 2998"/>
                <a:gd name="T76" fmla="*/ 1380 w 1448"/>
                <a:gd name="T77" fmla="*/ 702 h 2998"/>
                <a:gd name="T78" fmla="*/ 1398 w 1448"/>
                <a:gd name="T79" fmla="*/ 622 h 2998"/>
                <a:gd name="T80" fmla="*/ 1412 w 1448"/>
                <a:gd name="T81" fmla="*/ 542 h 2998"/>
                <a:gd name="T82" fmla="*/ 1426 w 1448"/>
                <a:gd name="T83" fmla="*/ 462 h 2998"/>
                <a:gd name="T84" fmla="*/ 1436 w 1448"/>
                <a:gd name="T85" fmla="*/ 382 h 2998"/>
                <a:gd name="T86" fmla="*/ 1442 w 1448"/>
                <a:gd name="T87" fmla="*/ 302 h 2998"/>
                <a:gd name="T88" fmla="*/ 1446 w 1448"/>
                <a:gd name="T89" fmla="*/ 222 h 2998"/>
                <a:gd name="T90" fmla="*/ 1448 w 1448"/>
                <a:gd name="T91" fmla="*/ 142 h 2998"/>
                <a:gd name="T92" fmla="*/ 1448 w 1448"/>
                <a:gd name="T93" fmla="*/ 142 h 2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48" h="2998">
                  <a:moveTo>
                    <a:pt x="1448" y="142"/>
                  </a:moveTo>
                  <a:lnTo>
                    <a:pt x="1448" y="142"/>
                  </a:lnTo>
                  <a:lnTo>
                    <a:pt x="1268" y="110"/>
                  </a:lnTo>
                  <a:lnTo>
                    <a:pt x="1088" y="80"/>
                  </a:lnTo>
                  <a:lnTo>
                    <a:pt x="908" y="56"/>
                  </a:lnTo>
                  <a:lnTo>
                    <a:pt x="726" y="36"/>
                  </a:lnTo>
                  <a:lnTo>
                    <a:pt x="546" y="20"/>
                  </a:lnTo>
                  <a:lnTo>
                    <a:pt x="364" y="8"/>
                  </a:lnTo>
                  <a:lnTo>
                    <a:pt x="182" y="2"/>
                  </a:lnTo>
                  <a:lnTo>
                    <a:pt x="0" y="0"/>
                  </a:lnTo>
                  <a:lnTo>
                    <a:pt x="0" y="2998"/>
                  </a:lnTo>
                  <a:lnTo>
                    <a:pt x="240" y="2998"/>
                  </a:lnTo>
                  <a:lnTo>
                    <a:pt x="240" y="2298"/>
                  </a:lnTo>
                  <a:lnTo>
                    <a:pt x="240" y="2298"/>
                  </a:lnTo>
                  <a:lnTo>
                    <a:pt x="306" y="2258"/>
                  </a:lnTo>
                  <a:lnTo>
                    <a:pt x="372" y="2214"/>
                  </a:lnTo>
                  <a:lnTo>
                    <a:pt x="436" y="2168"/>
                  </a:lnTo>
                  <a:lnTo>
                    <a:pt x="498" y="2120"/>
                  </a:lnTo>
                  <a:lnTo>
                    <a:pt x="558" y="2070"/>
                  </a:lnTo>
                  <a:lnTo>
                    <a:pt x="618" y="2016"/>
                  </a:lnTo>
                  <a:lnTo>
                    <a:pt x="674" y="1960"/>
                  </a:lnTo>
                  <a:lnTo>
                    <a:pt x="730" y="1904"/>
                  </a:lnTo>
                  <a:lnTo>
                    <a:pt x="784" y="1844"/>
                  </a:lnTo>
                  <a:lnTo>
                    <a:pt x="838" y="1784"/>
                  </a:lnTo>
                  <a:lnTo>
                    <a:pt x="888" y="1720"/>
                  </a:lnTo>
                  <a:lnTo>
                    <a:pt x="936" y="1656"/>
                  </a:lnTo>
                  <a:lnTo>
                    <a:pt x="984" y="1590"/>
                  </a:lnTo>
                  <a:lnTo>
                    <a:pt x="1028" y="1522"/>
                  </a:lnTo>
                  <a:lnTo>
                    <a:pt x="1072" y="1452"/>
                  </a:lnTo>
                  <a:lnTo>
                    <a:pt x="1112" y="1382"/>
                  </a:lnTo>
                  <a:lnTo>
                    <a:pt x="1152" y="1310"/>
                  </a:lnTo>
                  <a:lnTo>
                    <a:pt x="1188" y="1238"/>
                  </a:lnTo>
                  <a:lnTo>
                    <a:pt x="1222" y="1164"/>
                  </a:lnTo>
                  <a:lnTo>
                    <a:pt x="1254" y="1088"/>
                  </a:lnTo>
                  <a:lnTo>
                    <a:pt x="1284" y="1012"/>
                  </a:lnTo>
                  <a:lnTo>
                    <a:pt x="1312" y="936"/>
                  </a:lnTo>
                  <a:lnTo>
                    <a:pt x="1338" y="858"/>
                  </a:lnTo>
                  <a:lnTo>
                    <a:pt x="1360" y="780"/>
                  </a:lnTo>
                  <a:lnTo>
                    <a:pt x="1380" y="702"/>
                  </a:lnTo>
                  <a:lnTo>
                    <a:pt x="1398" y="622"/>
                  </a:lnTo>
                  <a:lnTo>
                    <a:pt x="1412" y="542"/>
                  </a:lnTo>
                  <a:lnTo>
                    <a:pt x="1426" y="462"/>
                  </a:lnTo>
                  <a:lnTo>
                    <a:pt x="1436" y="382"/>
                  </a:lnTo>
                  <a:lnTo>
                    <a:pt x="1442" y="302"/>
                  </a:lnTo>
                  <a:lnTo>
                    <a:pt x="1446" y="222"/>
                  </a:lnTo>
                  <a:lnTo>
                    <a:pt x="1448" y="142"/>
                  </a:lnTo>
                  <a:lnTo>
                    <a:pt x="1448" y="142"/>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4" name="Rectangle 139">
              <a:extLst>
                <a:ext uri="{FF2B5EF4-FFF2-40B4-BE49-F238E27FC236}">
                  <a16:creationId xmlns:a16="http://schemas.microsoft.com/office/drawing/2014/main" id="{29F49071-6AAA-1350-282E-5452BF528AEE}"/>
                </a:ext>
              </a:extLst>
            </p:cNvPr>
            <p:cNvSpPr>
              <a:spLocks noChangeArrowheads="1"/>
            </p:cNvSpPr>
            <p:nvPr/>
          </p:nvSpPr>
          <p:spPr bwMode="auto">
            <a:xfrm>
              <a:off x="15024100" y="6194425"/>
              <a:ext cx="2413000" cy="1778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5" name="Rectangle 140">
              <a:extLst>
                <a:ext uri="{FF2B5EF4-FFF2-40B4-BE49-F238E27FC236}">
                  <a16:creationId xmlns:a16="http://schemas.microsoft.com/office/drawing/2014/main" id="{42A2837C-4DD9-4C04-03B0-7FCE80D4CD05}"/>
                </a:ext>
              </a:extLst>
            </p:cNvPr>
            <p:cNvSpPr>
              <a:spLocks noChangeArrowheads="1"/>
            </p:cNvSpPr>
            <p:nvPr/>
          </p:nvSpPr>
          <p:spPr bwMode="auto">
            <a:xfrm>
              <a:off x="16230600" y="6194425"/>
              <a:ext cx="1206500" cy="1778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6" name="Rectangle 141">
              <a:extLst>
                <a:ext uri="{FF2B5EF4-FFF2-40B4-BE49-F238E27FC236}">
                  <a16:creationId xmlns:a16="http://schemas.microsoft.com/office/drawing/2014/main" id="{5645F669-2D8B-5C32-A5C6-8723C7DA85DE}"/>
                </a:ext>
              </a:extLst>
            </p:cNvPr>
            <p:cNvSpPr>
              <a:spLocks noChangeArrowheads="1"/>
            </p:cNvSpPr>
            <p:nvPr/>
          </p:nvSpPr>
          <p:spPr bwMode="auto">
            <a:xfrm>
              <a:off x="15532100" y="6765925"/>
              <a:ext cx="1397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7" name="Rectangle 142">
              <a:extLst>
                <a:ext uri="{FF2B5EF4-FFF2-40B4-BE49-F238E27FC236}">
                  <a16:creationId xmlns:a16="http://schemas.microsoft.com/office/drawing/2014/main" id="{75491C7A-A098-CD2A-2256-A5518CD00056}"/>
                </a:ext>
              </a:extLst>
            </p:cNvPr>
            <p:cNvSpPr>
              <a:spLocks noChangeArrowheads="1"/>
            </p:cNvSpPr>
            <p:nvPr/>
          </p:nvSpPr>
          <p:spPr bwMode="auto">
            <a:xfrm>
              <a:off x="14579600" y="7718425"/>
              <a:ext cx="3302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8" name="Rectangle 143">
              <a:extLst>
                <a:ext uri="{FF2B5EF4-FFF2-40B4-BE49-F238E27FC236}">
                  <a16:creationId xmlns:a16="http://schemas.microsoft.com/office/drawing/2014/main" id="{63195890-5711-DE29-86B1-1D19D5A46E95}"/>
                </a:ext>
              </a:extLst>
            </p:cNvPr>
            <p:cNvSpPr>
              <a:spLocks noChangeArrowheads="1"/>
            </p:cNvSpPr>
            <p:nvPr/>
          </p:nvSpPr>
          <p:spPr bwMode="auto">
            <a:xfrm>
              <a:off x="16230600" y="7718425"/>
              <a:ext cx="16510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39" name="Rectangle 144">
              <a:extLst>
                <a:ext uri="{FF2B5EF4-FFF2-40B4-BE49-F238E27FC236}">
                  <a16:creationId xmlns:a16="http://schemas.microsoft.com/office/drawing/2014/main" id="{AD7AF3C1-3E21-2727-202E-81C95F5CB06F}"/>
                </a:ext>
              </a:extLst>
            </p:cNvPr>
            <p:cNvSpPr>
              <a:spLocks noChangeArrowheads="1"/>
            </p:cNvSpPr>
            <p:nvPr/>
          </p:nvSpPr>
          <p:spPr bwMode="auto">
            <a:xfrm>
              <a:off x="16230600" y="6765925"/>
              <a:ext cx="698500" cy="381000"/>
            </a:xfrm>
            <a:prstGeom prst="rect">
              <a:avLst/>
            </a:pr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cxnSp>
        <p:nvCxnSpPr>
          <p:cNvPr id="40" name="Straight Connector 39">
            <a:extLst>
              <a:ext uri="{FF2B5EF4-FFF2-40B4-BE49-F238E27FC236}">
                <a16:creationId xmlns:a16="http://schemas.microsoft.com/office/drawing/2014/main" id="{BE11F304-4196-7822-D03A-02158CA804BA}"/>
              </a:ext>
            </a:extLst>
          </p:cNvPr>
          <p:cNvCxnSpPr/>
          <p:nvPr/>
        </p:nvCxnSpPr>
        <p:spPr>
          <a:xfrm>
            <a:off x="2018584" y="1305340"/>
            <a:ext cx="0" cy="307713"/>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Title 27">
            <a:extLst>
              <a:ext uri="{FF2B5EF4-FFF2-40B4-BE49-F238E27FC236}">
                <a16:creationId xmlns:a16="http://schemas.microsoft.com/office/drawing/2014/main" id="{C1C45C07-B8CB-8648-53DB-1A61CF9F0C29}"/>
              </a:ext>
            </a:extLst>
          </p:cNvPr>
          <p:cNvSpPr>
            <a:spLocks noGrp="1"/>
          </p:cNvSpPr>
          <p:nvPr>
            <p:ph type="title"/>
          </p:nvPr>
        </p:nvSpPr>
        <p:spPr/>
        <p:txBody>
          <a:bodyPr anchor="t"/>
          <a:lstStyle/>
          <a:p>
            <a:r>
              <a:rPr lang="en-IN" sz="2400"/>
              <a:t>CASE STUDY 4: </a:t>
            </a:r>
            <a:r>
              <a:rPr lang="en-IN"/>
              <a:t>Transact R22 on SAAS Implementation for A Digital Bank in US</a:t>
            </a:r>
            <a:endParaRPr lang="en-IN" sz="2400"/>
          </a:p>
        </p:txBody>
      </p:sp>
      <p:sp>
        <p:nvSpPr>
          <p:cNvPr id="2" name="TextBox 1">
            <a:extLst>
              <a:ext uri="{FF2B5EF4-FFF2-40B4-BE49-F238E27FC236}">
                <a16:creationId xmlns:a16="http://schemas.microsoft.com/office/drawing/2014/main" id="{C4FDC7F8-DAF2-7365-BCA2-2622B1C0E9D0}"/>
              </a:ext>
            </a:extLst>
          </p:cNvPr>
          <p:cNvSpPr txBox="1"/>
          <p:nvPr/>
        </p:nvSpPr>
        <p:spPr>
          <a:xfrm>
            <a:off x="4990591" y="5564515"/>
            <a:ext cx="221081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a:ln>
                  <a:noFill/>
                </a:ln>
                <a:effectLst/>
                <a:uLnTx/>
                <a:uFillTx/>
                <a:ea typeface="+mn-ea"/>
                <a:cs typeface="+mn-cs"/>
              </a:rPr>
              <a:t>Project Highlights</a:t>
            </a:r>
          </a:p>
        </p:txBody>
      </p:sp>
      <p:sp>
        <p:nvSpPr>
          <p:cNvPr id="42" name="Rectangle 41">
            <a:extLst>
              <a:ext uri="{FF2B5EF4-FFF2-40B4-BE49-F238E27FC236}">
                <a16:creationId xmlns:a16="http://schemas.microsoft.com/office/drawing/2014/main" id="{E95BBA39-25A4-B5B3-5180-C0501D4D09C6}"/>
              </a:ext>
            </a:extLst>
          </p:cNvPr>
          <p:cNvSpPr/>
          <p:nvPr/>
        </p:nvSpPr>
        <p:spPr>
          <a:xfrm>
            <a:off x="404812"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a:defRPr/>
            </a:pPr>
            <a:r>
              <a:rPr kumimoji="0" lang="en-IN" sz="1100" b="0" i="0" u="none" strike="noStrike" kern="1200" cap="none" spc="0" normalizeH="0" baseline="0" noProof="0">
                <a:ln>
                  <a:noFill/>
                </a:ln>
                <a:solidFill>
                  <a:prstClr val="black"/>
                </a:solidFill>
                <a:effectLst/>
                <a:uLnTx/>
                <a:uFillTx/>
              </a:rPr>
              <a:t>LOB : </a:t>
            </a:r>
            <a:r>
              <a:rPr lang="en-AU" sz="1100">
                <a:solidFill>
                  <a:prstClr val="black"/>
                </a:solidFill>
              </a:rPr>
              <a:t>Retail &amp; Wealth Banking</a:t>
            </a:r>
            <a:endParaRPr lang="en-IN" sz="1100">
              <a:solidFill>
                <a:prstClr val="black"/>
              </a:solidFill>
            </a:endParaRPr>
          </a:p>
        </p:txBody>
      </p:sp>
      <p:sp>
        <p:nvSpPr>
          <p:cNvPr id="43" name="Rectangle 42">
            <a:extLst>
              <a:ext uri="{FF2B5EF4-FFF2-40B4-BE49-F238E27FC236}">
                <a16:creationId xmlns:a16="http://schemas.microsoft.com/office/drawing/2014/main" id="{FBBBC77A-2EA2-E2E1-1365-DBD31FFB9943}"/>
              </a:ext>
            </a:extLst>
          </p:cNvPr>
          <p:cNvSpPr/>
          <p:nvPr/>
        </p:nvSpPr>
        <p:spPr>
          <a:xfrm>
            <a:off x="9378074"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lvl="0">
              <a:defRPr/>
            </a:pPr>
            <a:r>
              <a:rPr lang="en-IN" sz="1100">
                <a:solidFill>
                  <a:prstClr val="black"/>
                </a:solidFill>
              </a:rPr>
              <a:t>Onshore/ Offshore/ Nearshore Ratio: 8/41/4</a:t>
            </a:r>
          </a:p>
        </p:txBody>
      </p:sp>
      <p:sp>
        <p:nvSpPr>
          <p:cNvPr id="44" name="Rectangle 43">
            <a:extLst>
              <a:ext uri="{FF2B5EF4-FFF2-40B4-BE49-F238E27FC236}">
                <a16:creationId xmlns:a16="http://schemas.microsoft.com/office/drawing/2014/main" id="{819BADB8-7B7B-AE39-AC59-7E0D60DE4077}"/>
              </a:ext>
            </a:extLst>
          </p:cNvPr>
          <p:cNvSpPr/>
          <p:nvPr/>
        </p:nvSpPr>
        <p:spPr>
          <a:xfrm>
            <a:off x="3395899"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1200" cap="none" spc="0" normalizeH="0" baseline="0" noProof="0">
                <a:ln>
                  <a:noFill/>
                </a:ln>
                <a:solidFill>
                  <a:prstClr val="black"/>
                </a:solidFill>
                <a:effectLst/>
                <a:uLnTx/>
                <a:uFillTx/>
                <a:ea typeface="+mn-ea"/>
                <a:cs typeface="+mn-cs"/>
              </a:rPr>
              <a:t>Peak team size: 53</a:t>
            </a:r>
          </a:p>
        </p:txBody>
      </p:sp>
      <p:sp>
        <p:nvSpPr>
          <p:cNvPr id="45" name="Rectangle 44">
            <a:extLst>
              <a:ext uri="{FF2B5EF4-FFF2-40B4-BE49-F238E27FC236}">
                <a16:creationId xmlns:a16="http://schemas.microsoft.com/office/drawing/2014/main" id="{E976EB1F-32B5-4B7C-847C-D677530ECD7C}"/>
              </a:ext>
            </a:extLst>
          </p:cNvPr>
          <p:cNvSpPr/>
          <p:nvPr/>
        </p:nvSpPr>
        <p:spPr>
          <a:xfrm>
            <a:off x="6386986" y="5893021"/>
            <a:ext cx="2412000" cy="571284"/>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black"/>
                </a:solidFill>
                <a:effectLst/>
                <a:uLnTx/>
                <a:uFillTx/>
                <a:ea typeface="+mn-ea"/>
                <a:cs typeface="+mn-cs"/>
              </a:rPr>
              <a:t>Geography : US</a:t>
            </a:r>
          </a:p>
        </p:txBody>
      </p:sp>
      <p:sp>
        <p:nvSpPr>
          <p:cNvPr id="46" name="Oval 45">
            <a:extLst>
              <a:ext uri="{FF2B5EF4-FFF2-40B4-BE49-F238E27FC236}">
                <a16:creationId xmlns:a16="http://schemas.microsoft.com/office/drawing/2014/main" id="{B5C8CBD8-4C5C-637B-4D80-8E96F132A80E}"/>
              </a:ext>
            </a:extLst>
          </p:cNvPr>
          <p:cNvSpPr/>
          <p:nvPr/>
        </p:nvSpPr>
        <p:spPr>
          <a:xfrm>
            <a:off x="6548710"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sp>
        <p:nvSpPr>
          <p:cNvPr id="47" name="Freeform 337">
            <a:extLst>
              <a:ext uri="{FF2B5EF4-FFF2-40B4-BE49-F238E27FC236}">
                <a16:creationId xmlns:a16="http://schemas.microsoft.com/office/drawing/2014/main" id="{03AB09CD-F9AD-FFC8-3048-ED5DBF798FE6}"/>
              </a:ext>
            </a:extLst>
          </p:cNvPr>
          <p:cNvSpPr>
            <a:spLocks noEditPoints="1"/>
          </p:cNvSpPr>
          <p:nvPr/>
        </p:nvSpPr>
        <p:spPr bwMode="auto">
          <a:xfrm>
            <a:off x="6632260" y="6005271"/>
            <a:ext cx="333677" cy="333677"/>
          </a:xfrm>
          <a:custGeom>
            <a:avLst/>
            <a:gdLst>
              <a:gd name="T0" fmla="*/ 133 w 137"/>
              <a:gd name="T1" fmla="*/ 51 h 136"/>
              <a:gd name="T2" fmla="*/ 40 w 137"/>
              <a:gd name="T3" fmla="*/ 8 h 136"/>
              <a:gd name="T4" fmla="*/ 8 w 137"/>
              <a:gd name="T5" fmla="*/ 41 h 136"/>
              <a:gd name="T6" fmla="*/ 40 w 137"/>
              <a:gd name="T7" fmla="*/ 130 h 136"/>
              <a:gd name="T8" fmla="*/ 68 w 137"/>
              <a:gd name="T9" fmla="*/ 136 h 136"/>
              <a:gd name="T10" fmla="*/ 97 w 137"/>
              <a:gd name="T11" fmla="*/ 130 h 136"/>
              <a:gd name="T12" fmla="*/ 133 w 137"/>
              <a:gd name="T13" fmla="*/ 52 h 136"/>
              <a:gd name="T14" fmla="*/ 35 w 137"/>
              <a:gd name="T15" fmla="*/ 56 h 136"/>
              <a:gd name="T16" fmla="*/ 33 w 137"/>
              <a:gd name="T17" fmla="*/ 36 h 136"/>
              <a:gd name="T18" fmla="*/ 19 w 137"/>
              <a:gd name="T19" fmla="*/ 28 h 136"/>
              <a:gd name="T20" fmla="*/ 23 w 137"/>
              <a:gd name="T21" fmla="*/ 41 h 136"/>
              <a:gd name="T22" fmla="*/ 26 w 137"/>
              <a:gd name="T23" fmla="*/ 50 h 136"/>
              <a:gd name="T24" fmla="*/ 22 w 137"/>
              <a:gd name="T25" fmla="*/ 48 h 136"/>
              <a:gd name="T26" fmla="*/ 22 w 137"/>
              <a:gd name="T27" fmla="*/ 58 h 136"/>
              <a:gd name="T28" fmla="*/ 31 w 137"/>
              <a:gd name="T29" fmla="*/ 56 h 136"/>
              <a:gd name="T30" fmla="*/ 30 w 137"/>
              <a:gd name="T31" fmla="*/ 70 h 136"/>
              <a:gd name="T32" fmla="*/ 20 w 137"/>
              <a:gd name="T33" fmla="*/ 78 h 136"/>
              <a:gd name="T34" fmla="*/ 19 w 137"/>
              <a:gd name="T35" fmla="*/ 84 h 136"/>
              <a:gd name="T36" fmla="*/ 43 w 137"/>
              <a:gd name="T37" fmla="*/ 97 h 136"/>
              <a:gd name="T38" fmla="*/ 31 w 137"/>
              <a:gd name="T39" fmla="*/ 114 h 136"/>
              <a:gd name="T40" fmla="*/ 20 w 137"/>
              <a:gd name="T41" fmla="*/ 110 h 136"/>
              <a:gd name="T42" fmla="*/ 21 w 137"/>
              <a:gd name="T43" fmla="*/ 95 h 136"/>
              <a:gd name="T44" fmla="*/ 9 w 137"/>
              <a:gd name="T45" fmla="*/ 86 h 136"/>
              <a:gd name="T46" fmla="*/ 7 w 137"/>
              <a:gd name="T47" fmla="*/ 85 h 136"/>
              <a:gd name="T48" fmla="*/ 11 w 137"/>
              <a:gd name="T49" fmla="*/ 42 h 136"/>
              <a:gd name="T50" fmla="*/ 16 w 137"/>
              <a:gd name="T51" fmla="*/ 33 h 136"/>
              <a:gd name="T52" fmla="*/ 19 w 137"/>
              <a:gd name="T53" fmla="*/ 28 h 136"/>
              <a:gd name="T54" fmla="*/ 51 w 137"/>
              <a:gd name="T55" fmla="*/ 8 h 136"/>
              <a:gd name="T56" fmla="*/ 54 w 137"/>
              <a:gd name="T57" fmla="*/ 25 h 136"/>
              <a:gd name="T58" fmla="*/ 48 w 137"/>
              <a:gd name="T59" fmla="*/ 44 h 136"/>
              <a:gd name="T60" fmla="*/ 44 w 137"/>
              <a:gd name="T61" fmla="*/ 56 h 136"/>
              <a:gd name="T62" fmla="*/ 78 w 137"/>
              <a:gd name="T63" fmla="*/ 102 h 136"/>
              <a:gd name="T64" fmla="*/ 64 w 137"/>
              <a:gd name="T65" fmla="*/ 108 h 136"/>
              <a:gd name="T66" fmla="*/ 60 w 137"/>
              <a:gd name="T67" fmla="*/ 93 h 136"/>
              <a:gd name="T68" fmla="*/ 49 w 137"/>
              <a:gd name="T69" fmla="*/ 82 h 136"/>
              <a:gd name="T70" fmla="*/ 57 w 137"/>
              <a:gd name="T71" fmla="*/ 72 h 136"/>
              <a:gd name="T72" fmla="*/ 70 w 137"/>
              <a:gd name="T73" fmla="*/ 78 h 136"/>
              <a:gd name="T74" fmla="*/ 77 w 137"/>
              <a:gd name="T75" fmla="*/ 80 h 136"/>
              <a:gd name="T76" fmla="*/ 84 w 137"/>
              <a:gd name="T77" fmla="*/ 91 h 136"/>
              <a:gd name="T78" fmla="*/ 108 w 137"/>
              <a:gd name="T79" fmla="*/ 115 h 136"/>
              <a:gd name="T80" fmla="*/ 120 w 137"/>
              <a:gd name="T81" fmla="*/ 97 h 136"/>
              <a:gd name="T82" fmla="*/ 111 w 137"/>
              <a:gd name="T83" fmla="*/ 116 h 136"/>
              <a:gd name="T84" fmla="*/ 122 w 137"/>
              <a:gd name="T85" fmla="*/ 71 h 136"/>
              <a:gd name="T86" fmla="*/ 111 w 137"/>
              <a:gd name="T87" fmla="*/ 84 h 136"/>
              <a:gd name="T88" fmla="*/ 106 w 137"/>
              <a:gd name="T89" fmla="*/ 88 h 136"/>
              <a:gd name="T90" fmla="*/ 101 w 137"/>
              <a:gd name="T91" fmla="*/ 83 h 136"/>
              <a:gd name="T92" fmla="*/ 92 w 137"/>
              <a:gd name="T93" fmla="*/ 85 h 136"/>
              <a:gd name="T94" fmla="*/ 84 w 137"/>
              <a:gd name="T95" fmla="*/ 79 h 136"/>
              <a:gd name="T96" fmla="*/ 54 w 137"/>
              <a:gd name="T97" fmla="*/ 62 h 136"/>
              <a:gd name="T98" fmla="*/ 60 w 137"/>
              <a:gd name="T99" fmla="*/ 58 h 136"/>
              <a:gd name="T100" fmla="*/ 66 w 137"/>
              <a:gd name="T101" fmla="*/ 50 h 136"/>
              <a:gd name="T102" fmla="*/ 78 w 137"/>
              <a:gd name="T103" fmla="*/ 47 h 136"/>
              <a:gd name="T104" fmla="*/ 84 w 137"/>
              <a:gd name="T105" fmla="*/ 45 h 136"/>
              <a:gd name="T106" fmla="*/ 93 w 137"/>
              <a:gd name="T107" fmla="*/ 30 h 136"/>
              <a:gd name="T108" fmla="*/ 92 w 137"/>
              <a:gd name="T109" fmla="*/ 41 h 136"/>
              <a:gd name="T110" fmla="*/ 98 w 137"/>
              <a:gd name="T111" fmla="*/ 35 h 136"/>
              <a:gd name="T112" fmla="*/ 111 w 137"/>
              <a:gd name="T113" fmla="*/ 32 h 136"/>
              <a:gd name="T114" fmla="*/ 115 w 137"/>
              <a:gd name="T115" fmla="*/ 35 h 136"/>
              <a:gd name="T116" fmla="*/ 122 w 137"/>
              <a:gd name="T117" fmla="*/ 35 h 136"/>
              <a:gd name="T118" fmla="*/ 130 w 137"/>
              <a:gd name="T119" fmla="*/ 52 h 136"/>
              <a:gd name="T120" fmla="*/ 128 w 137"/>
              <a:gd name="T121" fmla="*/ 63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7" h="136">
                <a:moveTo>
                  <a:pt x="133" y="52"/>
                </a:moveTo>
                <a:cubicBezTo>
                  <a:pt x="133" y="51"/>
                  <a:pt x="133" y="51"/>
                  <a:pt x="133" y="51"/>
                </a:cubicBezTo>
                <a:cubicBezTo>
                  <a:pt x="128" y="32"/>
                  <a:pt x="115" y="16"/>
                  <a:pt x="97" y="8"/>
                </a:cubicBezTo>
                <a:cubicBezTo>
                  <a:pt x="79" y="0"/>
                  <a:pt x="57" y="0"/>
                  <a:pt x="40" y="8"/>
                </a:cubicBezTo>
                <a:cubicBezTo>
                  <a:pt x="26" y="15"/>
                  <a:pt x="14" y="27"/>
                  <a:pt x="8" y="41"/>
                </a:cubicBezTo>
                <a:cubicBezTo>
                  <a:pt x="8" y="41"/>
                  <a:pt x="8" y="41"/>
                  <a:pt x="8" y="41"/>
                </a:cubicBezTo>
                <a:cubicBezTo>
                  <a:pt x="1" y="55"/>
                  <a:pt x="0" y="71"/>
                  <a:pt x="4" y="86"/>
                </a:cubicBezTo>
                <a:cubicBezTo>
                  <a:pt x="9" y="106"/>
                  <a:pt x="22" y="122"/>
                  <a:pt x="40" y="130"/>
                </a:cubicBezTo>
                <a:cubicBezTo>
                  <a:pt x="40" y="130"/>
                  <a:pt x="40" y="130"/>
                  <a:pt x="40" y="130"/>
                </a:cubicBezTo>
                <a:cubicBezTo>
                  <a:pt x="49" y="134"/>
                  <a:pt x="59" y="136"/>
                  <a:pt x="68" y="136"/>
                </a:cubicBezTo>
                <a:cubicBezTo>
                  <a:pt x="78" y="136"/>
                  <a:pt x="88" y="134"/>
                  <a:pt x="97" y="130"/>
                </a:cubicBezTo>
                <a:cubicBezTo>
                  <a:pt x="97" y="130"/>
                  <a:pt x="97" y="130"/>
                  <a:pt x="97" y="130"/>
                </a:cubicBezTo>
                <a:cubicBezTo>
                  <a:pt x="111" y="123"/>
                  <a:pt x="123" y="111"/>
                  <a:pt x="129" y="97"/>
                </a:cubicBezTo>
                <a:cubicBezTo>
                  <a:pt x="136" y="83"/>
                  <a:pt x="137" y="67"/>
                  <a:pt x="133" y="52"/>
                </a:cubicBezTo>
                <a:close/>
                <a:moveTo>
                  <a:pt x="44" y="56"/>
                </a:moveTo>
                <a:cubicBezTo>
                  <a:pt x="42" y="57"/>
                  <a:pt x="36" y="57"/>
                  <a:pt x="35" y="56"/>
                </a:cubicBezTo>
                <a:cubicBezTo>
                  <a:pt x="33" y="54"/>
                  <a:pt x="31" y="48"/>
                  <a:pt x="30" y="45"/>
                </a:cubicBezTo>
                <a:cubicBezTo>
                  <a:pt x="30" y="42"/>
                  <a:pt x="33" y="40"/>
                  <a:pt x="33" y="36"/>
                </a:cubicBezTo>
                <a:cubicBezTo>
                  <a:pt x="32" y="32"/>
                  <a:pt x="27" y="31"/>
                  <a:pt x="25" y="29"/>
                </a:cubicBezTo>
                <a:cubicBezTo>
                  <a:pt x="23" y="28"/>
                  <a:pt x="21" y="28"/>
                  <a:pt x="19" y="28"/>
                </a:cubicBezTo>
                <a:cubicBezTo>
                  <a:pt x="18" y="30"/>
                  <a:pt x="17" y="32"/>
                  <a:pt x="16" y="33"/>
                </a:cubicBezTo>
                <a:cubicBezTo>
                  <a:pt x="15" y="37"/>
                  <a:pt x="20" y="39"/>
                  <a:pt x="23" y="41"/>
                </a:cubicBezTo>
                <a:cubicBezTo>
                  <a:pt x="25" y="43"/>
                  <a:pt x="30" y="46"/>
                  <a:pt x="29" y="48"/>
                </a:cubicBezTo>
                <a:cubicBezTo>
                  <a:pt x="29" y="50"/>
                  <a:pt x="28" y="51"/>
                  <a:pt x="26" y="50"/>
                </a:cubicBezTo>
                <a:cubicBezTo>
                  <a:pt x="26" y="50"/>
                  <a:pt x="26" y="49"/>
                  <a:pt x="25" y="48"/>
                </a:cubicBezTo>
                <a:cubicBezTo>
                  <a:pt x="25" y="48"/>
                  <a:pt x="23" y="48"/>
                  <a:pt x="22" y="48"/>
                </a:cubicBezTo>
                <a:cubicBezTo>
                  <a:pt x="18" y="48"/>
                  <a:pt x="17" y="52"/>
                  <a:pt x="16" y="55"/>
                </a:cubicBezTo>
                <a:cubicBezTo>
                  <a:pt x="14" y="60"/>
                  <a:pt x="19" y="61"/>
                  <a:pt x="22" y="58"/>
                </a:cubicBezTo>
                <a:cubicBezTo>
                  <a:pt x="24" y="56"/>
                  <a:pt x="24" y="52"/>
                  <a:pt x="27" y="53"/>
                </a:cubicBezTo>
                <a:cubicBezTo>
                  <a:pt x="28" y="54"/>
                  <a:pt x="30" y="55"/>
                  <a:pt x="31" y="56"/>
                </a:cubicBezTo>
                <a:cubicBezTo>
                  <a:pt x="32" y="57"/>
                  <a:pt x="34" y="59"/>
                  <a:pt x="35" y="61"/>
                </a:cubicBezTo>
                <a:cubicBezTo>
                  <a:pt x="40" y="65"/>
                  <a:pt x="34" y="67"/>
                  <a:pt x="30" y="70"/>
                </a:cubicBezTo>
                <a:cubicBezTo>
                  <a:pt x="28" y="71"/>
                  <a:pt x="27" y="74"/>
                  <a:pt x="25" y="75"/>
                </a:cubicBezTo>
                <a:cubicBezTo>
                  <a:pt x="24" y="77"/>
                  <a:pt x="22" y="77"/>
                  <a:pt x="20" y="78"/>
                </a:cubicBezTo>
                <a:cubicBezTo>
                  <a:pt x="19" y="78"/>
                  <a:pt x="14" y="79"/>
                  <a:pt x="15" y="81"/>
                </a:cubicBezTo>
                <a:cubicBezTo>
                  <a:pt x="15" y="82"/>
                  <a:pt x="18" y="83"/>
                  <a:pt x="19" y="84"/>
                </a:cubicBezTo>
                <a:cubicBezTo>
                  <a:pt x="22" y="86"/>
                  <a:pt x="26" y="88"/>
                  <a:pt x="30" y="90"/>
                </a:cubicBezTo>
                <a:cubicBezTo>
                  <a:pt x="33" y="91"/>
                  <a:pt x="42" y="93"/>
                  <a:pt x="43" y="97"/>
                </a:cubicBezTo>
                <a:cubicBezTo>
                  <a:pt x="43" y="100"/>
                  <a:pt x="39" y="104"/>
                  <a:pt x="36" y="106"/>
                </a:cubicBezTo>
                <a:cubicBezTo>
                  <a:pt x="34" y="109"/>
                  <a:pt x="33" y="112"/>
                  <a:pt x="31" y="114"/>
                </a:cubicBezTo>
                <a:cubicBezTo>
                  <a:pt x="30" y="115"/>
                  <a:pt x="30" y="116"/>
                  <a:pt x="29" y="118"/>
                </a:cubicBezTo>
                <a:cubicBezTo>
                  <a:pt x="26" y="115"/>
                  <a:pt x="23" y="113"/>
                  <a:pt x="20" y="110"/>
                </a:cubicBezTo>
                <a:cubicBezTo>
                  <a:pt x="20" y="108"/>
                  <a:pt x="21" y="107"/>
                  <a:pt x="21" y="105"/>
                </a:cubicBezTo>
                <a:cubicBezTo>
                  <a:pt x="21" y="102"/>
                  <a:pt x="21" y="98"/>
                  <a:pt x="21" y="95"/>
                </a:cubicBezTo>
                <a:cubicBezTo>
                  <a:pt x="21" y="91"/>
                  <a:pt x="21" y="91"/>
                  <a:pt x="17" y="89"/>
                </a:cubicBezTo>
                <a:cubicBezTo>
                  <a:pt x="14" y="88"/>
                  <a:pt x="11" y="87"/>
                  <a:pt x="9" y="86"/>
                </a:cubicBezTo>
                <a:cubicBezTo>
                  <a:pt x="8" y="86"/>
                  <a:pt x="8" y="86"/>
                  <a:pt x="7" y="85"/>
                </a:cubicBezTo>
                <a:cubicBezTo>
                  <a:pt x="7" y="85"/>
                  <a:pt x="7" y="85"/>
                  <a:pt x="7" y="85"/>
                </a:cubicBezTo>
                <a:cubicBezTo>
                  <a:pt x="7" y="85"/>
                  <a:pt x="7" y="85"/>
                  <a:pt x="7" y="85"/>
                </a:cubicBezTo>
                <a:cubicBezTo>
                  <a:pt x="3" y="71"/>
                  <a:pt x="5" y="56"/>
                  <a:pt x="11" y="42"/>
                </a:cubicBezTo>
                <a:cubicBezTo>
                  <a:pt x="11" y="42"/>
                  <a:pt x="11" y="42"/>
                  <a:pt x="11" y="42"/>
                </a:cubicBezTo>
                <a:cubicBezTo>
                  <a:pt x="12" y="39"/>
                  <a:pt x="14" y="36"/>
                  <a:pt x="16" y="33"/>
                </a:cubicBezTo>
                <a:cubicBezTo>
                  <a:pt x="16" y="32"/>
                  <a:pt x="16" y="32"/>
                  <a:pt x="16" y="32"/>
                </a:cubicBezTo>
                <a:cubicBezTo>
                  <a:pt x="17" y="30"/>
                  <a:pt x="18" y="29"/>
                  <a:pt x="19" y="28"/>
                </a:cubicBezTo>
                <a:cubicBezTo>
                  <a:pt x="25" y="21"/>
                  <a:pt x="33" y="15"/>
                  <a:pt x="41" y="11"/>
                </a:cubicBezTo>
                <a:cubicBezTo>
                  <a:pt x="44" y="10"/>
                  <a:pt x="48" y="9"/>
                  <a:pt x="51" y="8"/>
                </a:cubicBezTo>
                <a:cubicBezTo>
                  <a:pt x="55" y="9"/>
                  <a:pt x="58" y="12"/>
                  <a:pt x="58" y="16"/>
                </a:cubicBezTo>
                <a:cubicBezTo>
                  <a:pt x="58" y="20"/>
                  <a:pt x="56" y="22"/>
                  <a:pt x="54" y="25"/>
                </a:cubicBezTo>
                <a:cubicBezTo>
                  <a:pt x="52" y="29"/>
                  <a:pt x="55" y="35"/>
                  <a:pt x="53" y="39"/>
                </a:cubicBezTo>
                <a:cubicBezTo>
                  <a:pt x="51" y="41"/>
                  <a:pt x="50" y="42"/>
                  <a:pt x="48" y="44"/>
                </a:cubicBezTo>
                <a:cubicBezTo>
                  <a:pt x="47" y="46"/>
                  <a:pt x="47" y="48"/>
                  <a:pt x="46" y="50"/>
                </a:cubicBezTo>
                <a:cubicBezTo>
                  <a:pt x="46" y="52"/>
                  <a:pt x="45" y="55"/>
                  <a:pt x="44" y="56"/>
                </a:cubicBezTo>
                <a:close/>
                <a:moveTo>
                  <a:pt x="84" y="91"/>
                </a:moveTo>
                <a:cubicBezTo>
                  <a:pt x="82" y="94"/>
                  <a:pt x="80" y="98"/>
                  <a:pt x="78" y="102"/>
                </a:cubicBezTo>
                <a:cubicBezTo>
                  <a:pt x="76" y="106"/>
                  <a:pt x="79" y="113"/>
                  <a:pt x="72" y="114"/>
                </a:cubicBezTo>
                <a:cubicBezTo>
                  <a:pt x="67" y="115"/>
                  <a:pt x="64" y="113"/>
                  <a:pt x="64" y="108"/>
                </a:cubicBezTo>
                <a:cubicBezTo>
                  <a:pt x="64" y="105"/>
                  <a:pt x="67" y="100"/>
                  <a:pt x="65" y="96"/>
                </a:cubicBezTo>
                <a:cubicBezTo>
                  <a:pt x="64" y="94"/>
                  <a:pt x="62" y="94"/>
                  <a:pt x="60" y="93"/>
                </a:cubicBezTo>
                <a:cubicBezTo>
                  <a:pt x="57" y="93"/>
                  <a:pt x="55" y="92"/>
                  <a:pt x="52" y="91"/>
                </a:cubicBezTo>
                <a:cubicBezTo>
                  <a:pt x="48" y="88"/>
                  <a:pt x="47" y="86"/>
                  <a:pt x="49" y="82"/>
                </a:cubicBezTo>
                <a:cubicBezTo>
                  <a:pt x="50" y="79"/>
                  <a:pt x="51" y="76"/>
                  <a:pt x="52" y="74"/>
                </a:cubicBezTo>
                <a:cubicBezTo>
                  <a:pt x="53" y="72"/>
                  <a:pt x="56" y="71"/>
                  <a:pt x="57" y="72"/>
                </a:cubicBezTo>
                <a:cubicBezTo>
                  <a:pt x="58" y="73"/>
                  <a:pt x="58" y="75"/>
                  <a:pt x="58" y="76"/>
                </a:cubicBezTo>
                <a:cubicBezTo>
                  <a:pt x="60" y="81"/>
                  <a:pt x="67" y="77"/>
                  <a:pt x="70" y="78"/>
                </a:cubicBezTo>
                <a:cubicBezTo>
                  <a:pt x="71" y="78"/>
                  <a:pt x="71" y="78"/>
                  <a:pt x="71" y="78"/>
                </a:cubicBezTo>
                <a:cubicBezTo>
                  <a:pt x="73" y="79"/>
                  <a:pt x="75" y="79"/>
                  <a:pt x="77" y="80"/>
                </a:cubicBezTo>
                <a:cubicBezTo>
                  <a:pt x="80" y="80"/>
                  <a:pt x="87" y="81"/>
                  <a:pt x="88" y="84"/>
                </a:cubicBezTo>
                <a:cubicBezTo>
                  <a:pt x="88" y="87"/>
                  <a:pt x="85" y="88"/>
                  <a:pt x="84" y="91"/>
                </a:cubicBezTo>
                <a:close/>
                <a:moveTo>
                  <a:pt x="111" y="116"/>
                </a:moveTo>
                <a:cubicBezTo>
                  <a:pt x="110" y="116"/>
                  <a:pt x="109" y="115"/>
                  <a:pt x="108" y="115"/>
                </a:cubicBezTo>
                <a:cubicBezTo>
                  <a:pt x="107" y="112"/>
                  <a:pt x="112" y="107"/>
                  <a:pt x="113" y="105"/>
                </a:cubicBezTo>
                <a:cubicBezTo>
                  <a:pt x="115" y="101"/>
                  <a:pt x="116" y="99"/>
                  <a:pt x="120" y="97"/>
                </a:cubicBezTo>
                <a:cubicBezTo>
                  <a:pt x="121" y="97"/>
                  <a:pt x="124" y="96"/>
                  <a:pt x="125" y="96"/>
                </a:cubicBezTo>
                <a:cubicBezTo>
                  <a:pt x="122" y="104"/>
                  <a:pt x="117" y="110"/>
                  <a:pt x="111" y="116"/>
                </a:cubicBezTo>
                <a:close/>
                <a:moveTo>
                  <a:pt x="128" y="63"/>
                </a:moveTo>
                <a:cubicBezTo>
                  <a:pt x="125" y="65"/>
                  <a:pt x="124" y="69"/>
                  <a:pt x="122" y="71"/>
                </a:cubicBezTo>
                <a:cubicBezTo>
                  <a:pt x="120" y="72"/>
                  <a:pt x="118" y="73"/>
                  <a:pt x="117" y="75"/>
                </a:cubicBezTo>
                <a:cubicBezTo>
                  <a:pt x="115" y="77"/>
                  <a:pt x="112" y="81"/>
                  <a:pt x="111" y="84"/>
                </a:cubicBezTo>
                <a:cubicBezTo>
                  <a:pt x="111" y="86"/>
                  <a:pt x="115" y="103"/>
                  <a:pt x="108" y="96"/>
                </a:cubicBezTo>
                <a:cubicBezTo>
                  <a:pt x="106" y="94"/>
                  <a:pt x="105" y="91"/>
                  <a:pt x="106" y="88"/>
                </a:cubicBezTo>
                <a:cubicBezTo>
                  <a:pt x="106" y="86"/>
                  <a:pt x="106" y="86"/>
                  <a:pt x="105" y="84"/>
                </a:cubicBezTo>
                <a:cubicBezTo>
                  <a:pt x="104" y="83"/>
                  <a:pt x="102" y="81"/>
                  <a:pt x="101" y="83"/>
                </a:cubicBezTo>
                <a:cubicBezTo>
                  <a:pt x="98" y="85"/>
                  <a:pt x="100" y="91"/>
                  <a:pt x="96" y="91"/>
                </a:cubicBezTo>
                <a:cubicBezTo>
                  <a:pt x="91" y="91"/>
                  <a:pt x="93" y="87"/>
                  <a:pt x="92" y="85"/>
                </a:cubicBezTo>
                <a:cubicBezTo>
                  <a:pt x="92" y="84"/>
                  <a:pt x="90" y="83"/>
                  <a:pt x="89" y="82"/>
                </a:cubicBezTo>
                <a:cubicBezTo>
                  <a:pt x="88" y="81"/>
                  <a:pt x="86" y="80"/>
                  <a:pt x="84" y="79"/>
                </a:cubicBezTo>
                <a:cubicBezTo>
                  <a:pt x="79" y="76"/>
                  <a:pt x="74" y="76"/>
                  <a:pt x="69" y="75"/>
                </a:cubicBezTo>
                <a:cubicBezTo>
                  <a:pt x="62" y="72"/>
                  <a:pt x="56" y="70"/>
                  <a:pt x="54" y="62"/>
                </a:cubicBezTo>
                <a:cubicBezTo>
                  <a:pt x="54" y="60"/>
                  <a:pt x="55" y="56"/>
                  <a:pt x="57" y="57"/>
                </a:cubicBezTo>
                <a:cubicBezTo>
                  <a:pt x="59" y="57"/>
                  <a:pt x="59" y="59"/>
                  <a:pt x="60" y="58"/>
                </a:cubicBezTo>
                <a:cubicBezTo>
                  <a:pt x="62" y="58"/>
                  <a:pt x="61" y="56"/>
                  <a:pt x="62" y="56"/>
                </a:cubicBezTo>
                <a:cubicBezTo>
                  <a:pt x="63" y="54"/>
                  <a:pt x="64" y="52"/>
                  <a:pt x="66" y="50"/>
                </a:cubicBezTo>
                <a:cubicBezTo>
                  <a:pt x="68" y="48"/>
                  <a:pt x="69" y="43"/>
                  <a:pt x="73" y="42"/>
                </a:cubicBezTo>
                <a:cubicBezTo>
                  <a:pt x="76" y="42"/>
                  <a:pt x="77" y="44"/>
                  <a:pt x="78" y="47"/>
                </a:cubicBezTo>
                <a:cubicBezTo>
                  <a:pt x="79" y="48"/>
                  <a:pt x="80" y="50"/>
                  <a:pt x="82" y="49"/>
                </a:cubicBezTo>
                <a:cubicBezTo>
                  <a:pt x="84" y="48"/>
                  <a:pt x="84" y="47"/>
                  <a:pt x="84" y="45"/>
                </a:cubicBezTo>
                <a:cubicBezTo>
                  <a:pt x="84" y="42"/>
                  <a:pt x="84" y="39"/>
                  <a:pt x="84" y="35"/>
                </a:cubicBezTo>
                <a:cubicBezTo>
                  <a:pt x="84" y="30"/>
                  <a:pt x="88" y="28"/>
                  <a:pt x="93" y="30"/>
                </a:cubicBezTo>
                <a:cubicBezTo>
                  <a:pt x="94" y="33"/>
                  <a:pt x="90" y="35"/>
                  <a:pt x="88" y="37"/>
                </a:cubicBezTo>
                <a:cubicBezTo>
                  <a:pt x="86" y="40"/>
                  <a:pt x="89" y="43"/>
                  <a:pt x="92" y="41"/>
                </a:cubicBezTo>
                <a:cubicBezTo>
                  <a:pt x="93" y="40"/>
                  <a:pt x="94" y="39"/>
                  <a:pt x="94" y="38"/>
                </a:cubicBezTo>
                <a:cubicBezTo>
                  <a:pt x="95" y="37"/>
                  <a:pt x="97" y="36"/>
                  <a:pt x="98" y="35"/>
                </a:cubicBezTo>
                <a:cubicBezTo>
                  <a:pt x="99" y="35"/>
                  <a:pt x="100" y="34"/>
                  <a:pt x="102" y="33"/>
                </a:cubicBezTo>
                <a:cubicBezTo>
                  <a:pt x="105" y="32"/>
                  <a:pt x="109" y="33"/>
                  <a:pt x="111" y="32"/>
                </a:cubicBezTo>
                <a:cubicBezTo>
                  <a:pt x="112" y="33"/>
                  <a:pt x="112" y="33"/>
                  <a:pt x="112" y="33"/>
                </a:cubicBezTo>
                <a:cubicBezTo>
                  <a:pt x="113" y="34"/>
                  <a:pt x="113" y="35"/>
                  <a:pt x="115" y="35"/>
                </a:cubicBezTo>
                <a:cubicBezTo>
                  <a:pt x="116" y="35"/>
                  <a:pt x="117" y="35"/>
                  <a:pt x="119" y="35"/>
                </a:cubicBezTo>
                <a:cubicBezTo>
                  <a:pt x="120" y="35"/>
                  <a:pt x="121" y="35"/>
                  <a:pt x="122" y="35"/>
                </a:cubicBezTo>
                <a:cubicBezTo>
                  <a:pt x="125" y="40"/>
                  <a:pt x="128" y="46"/>
                  <a:pt x="130" y="52"/>
                </a:cubicBezTo>
                <a:cubicBezTo>
                  <a:pt x="130" y="52"/>
                  <a:pt x="130" y="52"/>
                  <a:pt x="130" y="52"/>
                </a:cubicBezTo>
                <a:cubicBezTo>
                  <a:pt x="130" y="54"/>
                  <a:pt x="131" y="57"/>
                  <a:pt x="131" y="59"/>
                </a:cubicBezTo>
                <a:cubicBezTo>
                  <a:pt x="130" y="60"/>
                  <a:pt x="129" y="61"/>
                  <a:pt x="128" y="63"/>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a typeface="+mn-ea"/>
              <a:cs typeface="+mn-cs"/>
            </a:endParaRPr>
          </a:p>
        </p:txBody>
      </p:sp>
      <p:grpSp>
        <p:nvGrpSpPr>
          <p:cNvPr id="48" name="Group 47">
            <a:extLst>
              <a:ext uri="{FF2B5EF4-FFF2-40B4-BE49-F238E27FC236}">
                <a16:creationId xmlns:a16="http://schemas.microsoft.com/office/drawing/2014/main" id="{744A27F1-E038-34DF-BA2D-FD87936637C7}"/>
              </a:ext>
            </a:extLst>
          </p:cNvPr>
          <p:cNvGrpSpPr/>
          <p:nvPr/>
        </p:nvGrpSpPr>
        <p:grpSpPr>
          <a:xfrm>
            <a:off x="9515763" y="5930010"/>
            <a:ext cx="519420" cy="519420"/>
            <a:chOff x="9515763" y="5930010"/>
            <a:chExt cx="519420" cy="519420"/>
          </a:xfrm>
        </p:grpSpPr>
        <p:sp>
          <p:nvSpPr>
            <p:cNvPr id="49" name="Oval 48">
              <a:extLst>
                <a:ext uri="{FF2B5EF4-FFF2-40B4-BE49-F238E27FC236}">
                  <a16:creationId xmlns:a16="http://schemas.microsoft.com/office/drawing/2014/main" id="{4554D43C-5E5F-AE7F-19FB-4B5207694E09}"/>
                </a:ext>
              </a:extLst>
            </p:cNvPr>
            <p:cNvSpPr/>
            <p:nvPr/>
          </p:nvSpPr>
          <p:spPr>
            <a:xfrm>
              <a:off x="9515763" y="5930010"/>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50" name="Groupe 167">
              <a:extLst>
                <a:ext uri="{FF2B5EF4-FFF2-40B4-BE49-F238E27FC236}">
                  <a16:creationId xmlns:a16="http://schemas.microsoft.com/office/drawing/2014/main" id="{0167F833-CE34-9CC4-8986-81A073C345D3}"/>
                </a:ext>
              </a:extLst>
            </p:cNvPr>
            <p:cNvGrpSpPr/>
            <p:nvPr/>
          </p:nvGrpSpPr>
          <p:grpSpPr>
            <a:xfrm>
              <a:off x="9597168" y="5987868"/>
              <a:ext cx="356609" cy="368482"/>
              <a:chOff x="9448218" y="626276"/>
              <a:chExt cx="562642" cy="581375"/>
            </a:xfrm>
            <a:solidFill>
              <a:schemeClr val="accent1"/>
            </a:solidFill>
          </p:grpSpPr>
          <p:sp>
            <p:nvSpPr>
              <p:cNvPr id="51" name="Freeform 6">
                <a:extLst>
                  <a:ext uri="{FF2B5EF4-FFF2-40B4-BE49-F238E27FC236}">
                    <a16:creationId xmlns:a16="http://schemas.microsoft.com/office/drawing/2014/main" id="{83CEE63B-B6D6-6994-A6C9-1110152728CA}"/>
                  </a:ext>
                </a:extLst>
              </p:cNvPr>
              <p:cNvSpPr>
                <a:spLocks/>
              </p:cNvSpPr>
              <p:nvPr/>
            </p:nvSpPr>
            <p:spPr bwMode="auto">
              <a:xfrm>
                <a:off x="9524555" y="810667"/>
                <a:ext cx="157164" cy="173037"/>
              </a:xfrm>
              <a:custGeom>
                <a:avLst/>
                <a:gdLst>
                  <a:gd name="T0" fmla="*/ 23 w 42"/>
                  <a:gd name="T1" fmla="*/ 45 h 46"/>
                  <a:gd name="T2" fmla="*/ 42 w 42"/>
                  <a:gd name="T3" fmla="*/ 22 h 46"/>
                  <a:gd name="T4" fmla="*/ 22 w 42"/>
                  <a:gd name="T5" fmla="*/ 1 h 46"/>
                  <a:gd name="T6" fmla="*/ 1 w 42"/>
                  <a:gd name="T7" fmla="*/ 24 h 46"/>
                  <a:gd name="T8" fmla="*/ 23 w 42"/>
                  <a:gd name="T9" fmla="*/ 45 h 46"/>
                </a:gdLst>
                <a:ahLst/>
                <a:cxnLst>
                  <a:cxn ang="0">
                    <a:pos x="T0" y="T1"/>
                  </a:cxn>
                  <a:cxn ang="0">
                    <a:pos x="T2" y="T3"/>
                  </a:cxn>
                  <a:cxn ang="0">
                    <a:pos x="T4" y="T5"/>
                  </a:cxn>
                  <a:cxn ang="0">
                    <a:pos x="T6" y="T7"/>
                  </a:cxn>
                  <a:cxn ang="0">
                    <a:pos x="T8" y="T9"/>
                  </a:cxn>
                </a:cxnLst>
                <a:rect l="0" t="0" r="r" b="b"/>
                <a:pathLst>
                  <a:path w="42" h="46">
                    <a:moveTo>
                      <a:pt x="23" y="45"/>
                    </a:moveTo>
                    <a:cubicBezTo>
                      <a:pt x="35" y="44"/>
                      <a:pt x="42" y="34"/>
                      <a:pt x="42" y="22"/>
                    </a:cubicBezTo>
                    <a:cubicBezTo>
                      <a:pt x="42" y="9"/>
                      <a:pt x="33" y="0"/>
                      <a:pt x="22" y="1"/>
                    </a:cubicBezTo>
                    <a:cubicBezTo>
                      <a:pt x="10" y="2"/>
                      <a:pt x="0" y="12"/>
                      <a:pt x="1" y="24"/>
                    </a:cubicBezTo>
                    <a:cubicBezTo>
                      <a:pt x="1" y="36"/>
                      <a:pt x="11" y="46"/>
                      <a:pt x="23" y="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2" name="Freeform 7">
                <a:extLst>
                  <a:ext uri="{FF2B5EF4-FFF2-40B4-BE49-F238E27FC236}">
                    <a16:creationId xmlns:a16="http://schemas.microsoft.com/office/drawing/2014/main" id="{E03894F3-C1C1-33A9-4851-45764A27F136}"/>
                  </a:ext>
                </a:extLst>
              </p:cNvPr>
              <p:cNvSpPr>
                <a:spLocks/>
              </p:cNvSpPr>
              <p:nvPr/>
            </p:nvSpPr>
            <p:spPr bwMode="auto">
              <a:xfrm>
                <a:off x="9448218" y="972643"/>
                <a:ext cx="296863" cy="235008"/>
              </a:xfrm>
              <a:custGeom>
                <a:avLst/>
                <a:gdLst>
                  <a:gd name="T0" fmla="*/ 0 w 79"/>
                  <a:gd name="T1" fmla="*/ 44 h 52"/>
                  <a:gd name="T2" fmla="*/ 1 w 79"/>
                  <a:gd name="T3" fmla="*/ 35 h 52"/>
                  <a:gd name="T4" fmla="*/ 29 w 79"/>
                  <a:gd name="T5" fmla="*/ 6 h 52"/>
                  <a:gd name="T6" fmla="*/ 76 w 79"/>
                  <a:gd name="T7" fmla="*/ 28 h 52"/>
                  <a:gd name="T8" fmla="*/ 65 w 79"/>
                  <a:gd name="T9" fmla="*/ 47 h 52"/>
                  <a:gd name="T10" fmla="*/ 0 w 79"/>
                  <a:gd name="T11" fmla="*/ 44 h 52"/>
                </a:gdLst>
                <a:ahLst/>
                <a:cxnLst>
                  <a:cxn ang="0">
                    <a:pos x="T0" y="T1"/>
                  </a:cxn>
                  <a:cxn ang="0">
                    <a:pos x="T2" y="T3"/>
                  </a:cxn>
                  <a:cxn ang="0">
                    <a:pos x="T4" y="T5"/>
                  </a:cxn>
                  <a:cxn ang="0">
                    <a:pos x="T6" y="T7"/>
                  </a:cxn>
                  <a:cxn ang="0">
                    <a:pos x="T8" y="T9"/>
                  </a:cxn>
                  <a:cxn ang="0">
                    <a:pos x="T10" y="T11"/>
                  </a:cxn>
                </a:cxnLst>
                <a:rect l="0" t="0" r="r" b="b"/>
                <a:pathLst>
                  <a:path w="79" h="52">
                    <a:moveTo>
                      <a:pt x="0" y="44"/>
                    </a:moveTo>
                    <a:cubicBezTo>
                      <a:pt x="0" y="41"/>
                      <a:pt x="0" y="38"/>
                      <a:pt x="1" y="35"/>
                    </a:cubicBezTo>
                    <a:cubicBezTo>
                      <a:pt x="4" y="20"/>
                      <a:pt x="15" y="9"/>
                      <a:pt x="29" y="6"/>
                    </a:cubicBezTo>
                    <a:cubicBezTo>
                      <a:pt x="55" y="0"/>
                      <a:pt x="71" y="13"/>
                      <a:pt x="76" y="28"/>
                    </a:cubicBezTo>
                    <a:cubicBezTo>
                      <a:pt x="79" y="36"/>
                      <a:pt x="73" y="45"/>
                      <a:pt x="65" y="47"/>
                    </a:cubicBezTo>
                    <a:cubicBezTo>
                      <a:pt x="35" y="52"/>
                      <a:pt x="18" y="43"/>
                      <a:pt x="0" y="4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3" name="Freeform 8">
                <a:extLst>
                  <a:ext uri="{FF2B5EF4-FFF2-40B4-BE49-F238E27FC236}">
                    <a16:creationId xmlns:a16="http://schemas.microsoft.com/office/drawing/2014/main" id="{10A574CB-CC0C-552A-17BC-B266E3241448}"/>
                  </a:ext>
                </a:extLst>
              </p:cNvPr>
              <p:cNvSpPr>
                <a:spLocks/>
              </p:cNvSpPr>
              <p:nvPr/>
            </p:nvSpPr>
            <p:spPr bwMode="auto">
              <a:xfrm>
                <a:off x="9764045" y="825411"/>
                <a:ext cx="157163" cy="168274"/>
              </a:xfrm>
              <a:custGeom>
                <a:avLst/>
                <a:gdLst>
                  <a:gd name="T0" fmla="*/ 22 w 42"/>
                  <a:gd name="T1" fmla="*/ 45 h 45"/>
                  <a:gd name="T2" fmla="*/ 42 w 42"/>
                  <a:gd name="T3" fmla="*/ 21 h 45"/>
                  <a:gd name="T4" fmla="*/ 21 w 42"/>
                  <a:gd name="T5" fmla="*/ 1 h 45"/>
                  <a:gd name="T6" fmla="*/ 0 w 42"/>
                  <a:gd name="T7" fmla="*/ 24 h 45"/>
                  <a:gd name="T8" fmla="*/ 22 w 42"/>
                  <a:gd name="T9" fmla="*/ 45 h 45"/>
                </a:gdLst>
                <a:ahLst/>
                <a:cxnLst>
                  <a:cxn ang="0">
                    <a:pos x="T0" y="T1"/>
                  </a:cxn>
                  <a:cxn ang="0">
                    <a:pos x="T2" y="T3"/>
                  </a:cxn>
                  <a:cxn ang="0">
                    <a:pos x="T4" y="T5"/>
                  </a:cxn>
                  <a:cxn ang="0">
                    <a:pos x="T6" y="T7"/>
                  </a:cxn>
                  <a:cxn ang="0">
                    <a:pos x="T8" y="T9"/>
                  </a:cxn>
                </a:cxnLst>
                <a:rect l="0" t="0" r="r" b="b"/>
                <a:pathLst>
                  <a:path w="42" h="45">
                    <a:moveTo>
                      <a:pt x="22" y="45"/>
                    </a:moveTo>
                    <a:cubicBezTo>
                      <a:pt x="34" y="44"/>
                      <a:pt x="42" y="33"/>
                      <a:pt x="42" y="21"/>
                    </a:cubicBezTo>
                    <a:cubicBezTo>
                      <a:pt x="41" y="9"/>
                      <a:pt x="33" y="0"/>
                      <a:pt x="21" y="1"/>
                    </a:cubicBezTo>
                    <a:cubicBezTo>
                      <a:pt x="9" y="2"/>
                      <a:pt x="0" y="12"/>
                      <a:pt x="0" y="24"/>
                    </a:cubicBezTo>
                    <a:cubicBezTo>
                      <a:pt x="1" y="36"/>
                      <a:pt x="10" y="45"/>
                      <a:pt x="22" y="45"/>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4" name="Freeform 9">
                <a:extLst>
                  <a:ext uri="{FF2B5EF4-FFF2-40B4-BE49-F238E27FC236}">
                    <a16:creationId xmlns:a16="http://schemas.microsoft.com/office/drawing/2014/main" id="{6319544E-7284-154B-19EC-62840B20C554}"/>
                  </a:ext>
                </a:extLst>
              </p:cNvPr>
              <p:cNvSpPr>
                <a:spLocks/>
              </p:cNvSpPr>
              <p:nvPr/>
            </p:nvSpPr>
            <p:spPr bwMode="auto">
              <a:xfrm flipH="1">
                <a:off x="9704807" y="972643"/>
                <a:ext cx="306053" cy="235008"/>
              </a:xfrm>
              <a:custGeom>
                <a:avLst/>
                <a:gdLst>
                  <a:gd name="T0" fmla="*/ 0 w 79"/>
                  <a:gd name="T1" fmla="*/ 44 h 51"/>
                  <a:gd name="T2" fmla="*/ 1 w 79"/>
                  <a:gd name="T3" fmla="*/ 34 h 51"/>
                  <a:gd name="T4" fmla="*/ 29 w 79"/>
                  <a:gd name="T5" fmla="*/ 6 h 51"/>
                  <a:gd name="T6" fmla="*/ 76 w 79"/>
                  <a:gd name="T7" fmla="*/ 28 h 51"/>
                  <a:gd name="T8" fmla="*/ 65 w 79"/>
                  <a:gd name="T9" fmla="*/ 46 h 51"/>
                  <a:gd name="T10" fmla="*/ 0 w 79"/>
                  <a:gd name="T11" fmla="*/ 44 h 51"/>
                </a:gdLst>
                <a:ahLst/>
                <a:cxnLst>
                  <a:cxn ang="0">
                    <a:pos x="T0" y="T1"/>
                  </a:cxn>
                  <a:cxn ang="0">
                    <a:pos x="T2" y="T3"/>
                  </a:cxn>
                  <a:cxn ang="0">
                    <a:pos x="T4" y="T5"/>
                  </a:cxn>
                  <a:cxn ang="0">
                    <a:pos x="T6" y="T7"/>
                  </a:cxn>
                  <a:cxn ang="0">
                    <a:pos x="T8" y="T9"/>
                  </a:cxn>
                  <a:cxn ang="0">
                    <a:pos x="T10" y="T11"/>
                  </a:cxn>
                </a:cxnLst>
                <a:rect l="0" t="0" r="r" b="b"/>
                <a:pathLst>
                  <a:path w="79" h="51">
                    <a:moveTo>
                      <a:pt x="0" y="44"/>
                    </a:moveTo>
                    <a:cubicBezTo>
                      <a:pt x="0" y="41"/>
                      <a:pt x="0" y="38"/>
                      <a:pt x="1" y="34"/>
                    </a:cubicBezTo>
                    <a:cubicBezTo>
                      <a:pt x="4" y="20"/>
                      <a:pt x="16" y="9"/>
                      <a:pt x="29" y="6"/>
                    </a:cubicBezTo>
                    <a:cubicBezTo>
                      <a:pt x="56" y="0"/>
                      <a:pt x="71" y="13"/>
                      <a:pt x="76" y="28"/>
                    </a:cubicBezTo>
                    <a:cubicBezTo>
                      <a:pt x="79" y="36"/>
                      <a:pt x="74" y="45"/>
                      <a:pt x="65" y="46"/>
                    </a:cubicBezTo>
                    <a:cubicBezTo>
                      <a:pt x="35" y="51"/>
                      <a:pt x="18" y="43"/>
                      <a:pt x="0" y="44"/>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5" name="Freeform 10">
                <a:extLst>
                  <a:ext uri="{FF2B5EF4-FFF2-40B4-BE49-F238E27FC236}">
                    <a16:creationId xmlns:a16="http://schemas.microsoft.com/office/drawing/2014/main" id="{A0D416B9-11DE-50A4-9AAB-1420C3B185FB}"/>
                  </a:ext>
                </a:extLst>
              </p:cNvPr>
              <p:cNvSpPr>
                <a:spLocks/>
              </p:cNvSpPr>
              <p:nvPr/>
            </p:nvSpPr>
            <p:spPr bwMode="auto">
              <a:xfrm>
                <a:off x="9574215" y="626276"/>
                <a:ext cx="146050" cy="161925"/>
              </a:xfrm>
              <a:custGeom>
                <a:avLst/>
                <a:gdLst>
                  <a:gd name="T0" fmla="*/ 39 w 39"/>
                  <a:gd name="T1" fmla="*/ 20 h 43"/>
                  <a:gd name="T2" fmla="*/ 20 w 39"/>
                  <a:gd name="T3" fmla="*/ 0 h 43"/>
                  <a:gd name="T4" fmla="*/ 0 w 39"/>
                  <a:gd name="T5" fmla="*/ 20 h 43"/>
                  <a:gd name="T6" fmla="*/ 15 w 39"/>
                  <a:gd name="T7" fmla="*/ 38 h 43"/>
                  <a:gd name="T8" fmla="*/ 14 w 39"/>
                  <a:gd name="T9" fmla="*/ 43 h 43"/>
                  <a:gd name="T10" fmla="*/ 32 w 39"/>
                  <a:gd name="T11" fmla="*/ 35 h 43"/>
                  <a:gd name="T12" fmla="*/ 33 w 39"/>
                  <a:gd name="T13" fmla="*/ 34 h 43"/>
                  <a:gd name="T14" fmla="*/ 33 w 39"/>
                  <a:gd name="T15" fmla="*/ 34 h 43"/>
                  <a:gd name="T16" fmla="*/ 34 w 39"/>
                  <a:gd name="T17" fmla="*/ 33 h 43"/>
                  <a:gd name="T18" fmla="*/ 35 w 39"/>
                  <a:gd name="T19" fmla="*/ 32 h 43"/>
                  <a:gd name="T20" fmla="*/ 35 w 39"/>
                  <a:gd name="T21" fmla="*/ 32 h 43"/>
                  <a:gd name="T22" fmla="*/ 39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39" y="20"/>
                    </a:moveTo>
                    <a:cubicBezTo>
                      <a:pt x="39" y="9"/>
                      <a:pt x="31" y="0"/>
                      <a:pt x="20" y="0"/>
                    </a:cubicBezTo>
                    <a:cubicBezTo>
                      <a:pt x="9" y="0"/>
                      <a:pt x="0" y="9"/>
                      <a:pt x="0" y="20"/>
                    </a:cubicBezTo>
                    <a:cubicBezTo>
                      <a:pt x="0" y="29"/>
                      <a:pt x="7" y="36"/>
                      <a:pt x="15" y="38"/>
                    </a:cubicBezTo>
                    <a:cubicBezTo>
                      <a:pt x="15" y="40"/>
                      <a:pt x="14" y="42"/>
                      <a:pt x="14" y="43"/>
                    </a:cubicBezTo>
                    <a:cubicBezTo>
                      <a:pt x="23" y="41"/>
                      <a:pt x="29" y="37"/>
                      <a:pt x="32" y="35"/>
                    </a:cubicBezTo>
                    <a:cubicBezTo>
                      <a:pt x="32" y="35"/>
                      <a:pt x="32" y="34"/>
                      <a:pt x="33" y="34"/>
                    </a:cubicBezTo>
                    <a:cubicBezTo>
                      <a:pt x="33" y="34"/>
                      <a:pt x="33" y="34"/>
                      <a:pt x="33" y="34"/>
                    </a:cubicBezTo>
                    <a:cubicBezTo>
                      <a:pt x="34" y="33"/>
                      <a:pt x="34" y="33"/>
                      <a:pt x="34" y="33"/>
                    </a:cubicBezTo>
                    <a:cubicBezTo>
                      <a:pt x="34" y="33"/>
                      <a:pt x="35" y="32"/>
                      <a:pt x="35" y="32"/>
                    </a:cubicBezTo>
                    <a:cubicBezTo>
                      <a:pt x="35" y="32"/>
                      <a:pt x="35" y="32"/>
                      <a:pt x="35" y="32"/>
                    </a:cubicBezTo>
                    <a:cubicBezTo>
                      <a:pt x="38" y="29"/>
                      <a:pt x="39" y="24"/>
                      <a:pt x="39" y="2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sp>
            <p:nvSpPr>
              <p:cNvPr id="56" name="Freeform 11">
                <a:extLst>
                  <a:ext uri="{FF2B5EF4-FFF2-40B4-BE49-F238E27FC236}">
                    <a16:creationId xmlns:a16="http://schemas.microsoft.com/office/drawing/2014/main" id="{B294DF20-CB55-B233-63D9-6D8DE0E1CDB2}"/>
                  </a:ext>
                </a:extLst>
              </p:cNvPr>
              <p:cNvSpPr>
                <a:spLocks/>
              </p:cNvSpPr>
              <p:nvPr/>
            </p:nvSpPr>
            <p:spPr bwMode="auto">
              <a:xfrm>
                <a:off x="9745081" y="626276"/>
                <a:ext cx="146050" cy="161925"/>
              </a:xfrm>
              <a:custGeom>
                <a:avLst/>
                <a:gdLst>
                  <a:gd name="T0" fmla="*/ 0 w 39"/>
                  <a:gd name="T1" fmla="*/ 20 h 43"/>
                  <a:gd name="T2" fmla="*/ 20 w 39"/>
                  <a:gd name="T3" fmla="*/ 0 h 43"/>
                  <a:gd name="T4" fmla="*/ 39 w 39"/>
                  <a:gd name="T5" fmla="*/ 20 h 43"/>
                  <a:gd name="T6" fmla="*/ 24 w 39"/>
                  <a:gd name="T7" fmla="*/ 38 h 43"/>
                  <a:gd name="T8" fmla="*/ 26 w 39"/>
                  <a:gd name="T9" fmla="*/ 43 h 43"/>
                  <a:gd name="T10" fmla="*/ 7 w 39"/>
                  <a:gd name="T11" fmla="*/ 35 h 43"/>
                  <a:gd name="T12" fmla="*/ 7 w 39"/>
                  <a:gd name="T13" fmla="*/ 34 h 43"/>
                  <a:gd name="T14" fmla="*/ 6 w 39"/>
                  <a:gd name="T15" fmla="*/ 34 h 43"/>
                  <a:gd name="T16" fmla="*/ 6 w 39"/>
                  <a:gd name="T17" fmla="*/ 33 h 43"/>
                  <a:gd name="T18" fmla="*/ 5 w 39"/>
                  <a:gd name="T19" fmla="*/ 32 h 43"/>
                  <a:gd name="T20" fmla="*/ 5 w 39"/>
                  <a:gd name="T21" fmla="*/ 32 h 43"/>
                  <a:gd name="T22" fmla="*/ 0 w 39"/>
                  <a:gd name="T23" fmla="*/ 2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43">
                    <a:moveTo>
                      <a:pt x="0" y="20"/>
                    </a:moveTo>
                    <a:cubicBezTo>
                      <a:pt x="0" y="9"/>
                      <a:pt x="9" y="0"/>
                      <a:pt x="20" y="0"/>
                    </a:cubicBezTo>
                    <a:cubicBezTo>
                      <a:pt x="30" y="0"/>
                      <a:pt x="39" y="9"/>
                      <a:pt x="39" y="20"/>
                    </a:cubicBezTo>
                    <a:cubicBezTo>
                      <a:pt x="39" y="29"/>
                      <a:pt x="33" y="36"/>
                      <a:pt x="24" y="38"/>
                    </a:cubicBezTo>
                    <a:cubicBezTo>
                      <a:pt x="24" y="40"/>
                      <a:pt x="25" y="42"/>
                      <a:pt x="26" y="43"/>
                    </a:cubicBezTo>
                    <a:cubicBezTo>
                      <a:pt x="16" y="41"/>
                      <a:pt x="10" y="37"/>
                      <a:pt x="7" y="35"/>
                    </a:cubicBezTo>
                    <a:cubicBezTo>
                      <a:pt x="7" y="35"/>
                      <a:pt x="7" y="34"/>
                      <a:pt x="7" y="34"/>
                    </a:cubicBezTo>
                    <a:cubicBezTo>
                      <a:pt x="7" y="34"/>
                      <a:pt x="6" y="34"/>
                      <a:pt x="6" y="34"/>
                    </a:cubicBezTo>
                    <a:cubicBezTo>
                      <a:pt x="6" y="33"/>
                      <a:pt x="6" y="33"/>
                      <a:pt x="6" y="33"/>
                    </a:cubicBezTo>
                    <a:cubicBezTo>
                      <a:pt x="5" y="33"/>
                      <a:pt x="5" y="32"/>
                      <a:pt x="5" y="32"/>
                    </a:cubicBezTo>
                    <a:cubicBezTo>
                      <a:pt x="5" y="32"/>
                      <a:pt x="5" y="32"/>
                      <a:pt x="5" y="32"/>
                    </a:cubicBezTo>
                    <a:cubicBezTo>
                      <a:pt x="2" y="29"/>
                      <a:pt x="0" y="24"/>
                      <a:pt x="0" y="20"/>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ea typeface="+mn-ea"/>
                  <a:cs typeface="+mn-cs"/>
                </a:endParaRPr>
              </a:p>
            </p:txBody>
          </p:sp>
        </p:grpSp>
      </p:grpSp>
      <p:grpSp>
        <p:nvGrpSpPr>
          <p:cNvPr id="57" name="Group 56">
            <a:extLst>
              <a:ext uri="{FF2B5EF4-FFF2-40B4-BE49-F238E27FC236}">
                <a16:creationId xmlns:a16="http://schemas.microsoft.com/office/drawing/2014/main" id="{569894C3-75B6-E97B-0D94-71619F68B946}"/>
              </a:ext>
            </a:extLst>
          </p:cNvPr>
          <p:cNvGrpSpPr/>
          <p:nvPr/>
        </p:nvGrpSpPr>
        <p:grpSpPr>
          <a:xfrm>
            <a:off x="3557623" y="5918953"/>
            <a:ext cx="519420" cy="519420"/>
            <a:chOff x="3557623" y="5918953"/>
            <a:chExt cx="519420" cy="519420"/>
          </a:xfrm>
        </p:grpSpPr>
        <p:sp>
          <p:nvSpPr>
            <p:cNvPr id="58" name="Oval 57">
              <a:extLst>
                <a:ext uri="{FF2B5EF4-FFF2-40B4-BE49-F238E27FC236}">
                  <a16:creationId xmlns:a16="http://schemas.microsoft.com/office/drawing/2014/main" id="{EDD5AFF5-C597-0B77-2F4F-45CC687D3523}"/>
                </a:ext>
              </a:extLst>
            </p:cNvPr>
            <p:cNvSpPr/>
            <p:nvPr/>
          </p:nvSpPr>
          <p:spPr>
            <a:xfrm>
              <a:off x="3557623"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59" name="Groupe 364">
              <a:extLst>
                <a:ext uri="{FF2B5EF4-FFF2-40B4-BE49-F238E27FC236}">
                  <a16:creationId xmlns:a16="http://schemas.microsoft.com/office/drawing/2014/main" id="{5988E858-4181-C425-DFD6-B1E2A0227871}"/>
                </a:ext>
              </a:extLst>
            </p:cNvPr>
            <p:cNvGrpSpPr/>
            <p:nvPr/>
          </p:nvGrpSpPr>
          <p:grpSpPr>
            <a:xfrm>
              <a:off x="3633600" y="6064153"/>
              <a:ext cx="363655" cy="223149"/>
              <a:chOff x="3092451" y="3854450"/>
              <a:chExt cx="450850" cy="327025"/>
            </a:xfrm>
            <a:solidFill>
              <a:schemeClr val="accent1"/>
            </a:solidFill>
          </p:grpSpPr>
          <p:sp>
            <p:nvSpPr>
              <p:cNvPr id="60" name="Freeform 286">
                <a:extLst>
                  <a:ext uri="{FF2B5EF4-FFF2-40B4-BE49-F238E27FC236}">
                    <a16:creationId xmlns:a16="http://schemas.microsoft.com/office/drawing/2014/main" id="{033A54A1-1484-E494-7878-18A18254AC04}"/>
                  </a:ext>
                </a:extLst>
              </p:cNvPr>
              <p:cNvSpPr>
                <a:spLocks/>
              </p:cNvSpPr>
              <p:nvPr/>
            </p:nvSpPr>
            <p:spPr bwMode="auto">
              <a:xfrm>
                <a:off x="3092451" y="3968750"/>
                <a:ext cx="168275" cy="123825"/>
              </a:xfrm>
              <a:custGeom>
                <a:avLst/>
                <a:gdLst>
                  <a:gd name="T0" fmla="*/ 29 w 45"/>
                  <a:gd name="T1" fmla="*/ 0 h 33"/>
                  <a:gd name="T2" fmla="*/ 42 w 45"/>
                  <a:gd name="T3" fmla="*/ 12 h 33"/>
                  <a:gd name="T4" fmla="*/ 40 w 45"/>
                  <a:gd name="T5" fmla="*/ 30 h 33"/>
                  <a:gd name="T6" fmla="*/ 30 w 45"/>
                  <a:gd name="T7" fmla="*/ 33 h 33"/>
                  <a:gd name="T8" fmla="*/ 11 w 45"/>
                  <a:gd name="T9" fmla="*/ 32 h 33"/>
                  <a:gd name="T10" fmla="*/ 0 w 45"/>
                  <a:gd name="T11" fmla="*/ 30 h 33"/>
                  <a:gd name="T12" fmla="*/ 0 w 45"/>
                  <a:gd name="T13" fmla="*/ 29 h 33"/>
                  <a:gd name="T14" fmla="*/ 0 w 45"/>
                  <a:gd name="T15" fmla="*/ 21 h 33"/>
                  <a:gd name="T16" fmla="*/ 14 w 45"/>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3">
                    <a:moveTo>
                      <a:pt x="29" y="0"/>
                    </a:moveTo>
                    <a:cubicBezTo>
                      <a:pt x="35" y="2"/>
                      <a:pt x="39" y="7"/>
                      <a:pt x="42" y="12"/>
                    </a:cubicBezTo>
                    <a:cubicBezTo>
                      <a:pt x="44" y="18"/>
                      <a:pt x="45" y="25"/>
                      <a:pt x="40" y="30"/>
                    </a:cubicBezTo>
                    <a:cubicBezTo>
                      <a:pt x="37" y="32"/>
                      <a:pt x="33" y="33"/>
                      <a:pt x="30" y="33"/>
                    </a:cubicBezTo>
                    <a:cubicBezTo>
                      <a:pt x="23" y="33"/>
                      <a:pt x="17" y="33"/>
                      <a:pt x="11" y="32"/>
                    </a:cubicBezTo>
                    <a:cubicBezTo>
                      <a:pt x="9" y="32"/>
                      <a:pt x="1" y="30"/>
                      <a:pt x="0" y="30"/>
                    </a:cubicBezTo>
                    <a:cubicBezTo>
                      <a:pt x="0" y="30"/>
                      <a:pt x="0" y="29"/>
                      <a:pt x="0" y="29"/>
                    </a:cubicBezTo>
                    <a:cubicBezTo>
                      <a:pt x="0" y="21"/>
                      <a:pt x="0" y="21"/>
                      <a:pt x="0" y="21"/>
                    </a:cubicBezTo>
                    <a:cubicBezTo>
                      <a:pt x="0" y="13"/>
                      <a:pt x="5" y="4"/>
                      <a:pt x="14" y="1"/>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1" name="Oval 287">
                <a:extLst>
                  <a:ext uri="{FF2B5EF4-FFF2-40B4-BE49-F238E27FC236}">
                    <a16:creationId xmlns:a16="http://schemas.microsoft.com/office/drawing/2014/main" id="{31ED97A3-9B2F-90AE-EAB3-852803D72D89}"/>
                  </a:ext>
                </a:extLst>
              </p:cNvPr>
              <p:cNvSpPr>
                <a:spLocks noChangeArrowheads="1"/>
              </p:cNvSpPr>
              <p:nvPr/>
            </p:nvSpPr>
            <p:spPr bwMode="auto">
              <a:xfrm>
                <a:off x="3125788" y="3867150"/>
                <a:ext cx="90488" cy="112713"/>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2" name="Freeform 288">
                <a:extLst>
                  <a:ext uri="{FF2B5EF4-FFF2-40B4-BE49-F238E27FC236}">
                    <a16:creationId xmlns:a16="http://schemas.microsoft.com/office/drawing/2014/main" id="{B7CA0A78-FFA8-9C1C-A14A-40A0C91F69FE}"/>
                  </a:ext>
                </a:extLst>
              </p:cNvPr>
              <p:cNvSpPr>
                <a:spLocks/>
              </p:cNvSpPr>
              <p:nvPr/>
            </p:nvSpPr>
            <p:spPr bwMode="auto">
              <a:xfrm>
                <a:off x="3373438" y="3956050"/>
                <a:ext cx="169863" cy="125413"/>
              </a:xfrm>
              <a:custGeom>
                <a:avLst/>
                <a:gdLst>
                  <a:gd name="T0" fmla="*/ 29 w 45"/>
                  <a:gd name="T1" fmla="*/ 0 h 33"/>
                  <a:gd name="T2" fmla="*/ 42 w 45"/>
                  <a:gd name="T3" fmla="*/ 12 h 33"/>
                  <a:gd name="T4" fmla="*/ 40 w 45"/>
                  <a:gd name="T5" fmla="*/ 30 h 33"/>
                  <a:gd name="T6" fmla="*/ 30 w 45"/>
                  <a:gd name="T7" fmla="*/ 33 h 33"/>
                  <a:gd name="T8" fmla="*/ 11 w 45"/>
                  <a:gd name="T9" fmla="*/ 32 h 33"/>
                  <a:gd name="T10" fmla="*/ 0 w 45"/>
                  <a:gd name="T11" fmla="*/ 31 h 33"/>
                  <a:gd name="T12" fmla="*/ 0 w 45"/>
                  <a:gd name="T13" fmla="*/ 29 h 33"/>
                  <a:gd name="T14" fmla="*/ 0 w 45"/>
                  <a:gd name="T15" fmla="*/ 21 h 33"/>
                  <a:gd name="T16" fmla="*/ 14 w 45"/>
                  <a:gd name="T1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3">
                    <a:moveTo>
                      <a:pt x="29" y="0"/>
                    </a:moveTo>
                    <a:cubicBezTo>
                      <a:pt x="35" y="2"/>
                      <a:pt x="40" y="7"/>
                      <a:pt x="42" y="12"/>
                    </a:cubicBezTo>
                    <a:cubicBezTo>
                      <a:pt x="45" y="18"/>
                      <a:pt x="45" y="25"/>
                      <a:pt x="40" y="30"/>
                    </a:cubicBezTo>
                    <a:cubicBezTo>
                      <a:pt x="37" y="32"/>
                      <a:pt x="34" y="33"/>
                      <a:pt x="30" y="33"/>
                    </a:cubicBezTo>
                    <a:cubicBezTo>
                      <a:pt x="24" y="33"/>
                      <a:pt x="17" y="33"/>
                      <a:pt x="11" y="32"/>
                    </a:cubicBezTo>
                    <a:cubicBezTo>
                      <a:pt x="9" y="32"/>
                      <a:pt x="1" y="30"/>
                      <a:pt x="0" y="31"/>
                    </a:cubicBezTo>
                    <a:cubicBezTo>
                      <a:pt x="0" y="30"/>
                      <a:pt x="0" y="29"/>
                      <a:pt x="0" y="29"/>
                    </a:cubicBezTo>
                    <a:cubicBezTo>
                      <a:pt x="0" y="21"/>
                      <a:pt x="0" y="21"/>
                      <a:pt x="0" y="21"/>
                    </a:cubicBezTo>
                    <a:cubicBezTo>
                      <a:pt x="0" y="13"/>
                      <a:pt x="6" y="4"/>
                      <a:pt x="14" y="1"/>
                    </a:cubicBezTo>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3" name="Oval 289">
                <a:extLst>
                  <a:ext uri="{FF2B5EF4-FFF2-40B4-BE49-F238E27FC236}">
                    <a16:creationId xmlns:a16="http://schemas.microsoft.com/office/drawing/2014/main" id="{0A01BF04-6E61-4C3D-910F-87433B5E4D30}"/>
                  </a:ext>
                </a:extLst>
              </p:cNvPr>
              <p:cNvSpPr>
                <a:spLocks noChangeArrowheads="1"/>
              </p:cNvSpPr>
              <p:nvPr/>
            </p:nvSpPr>
            <p:spPr bwMode="auto">
              <a:xfrm>
                <a:off x="3411538" y="3854450"/>
                <a:ext cx="90488" cy="114300"/>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4" name="Freeform 290">
                <a:extLst>
                  <a:ext uri="{FF2B5EF4-FFF2-40B4-BE49-F238E27FC236}">
                    <a16:creationId xmlns:a16="http://schemas.microsoft.com/office/drawing/2014/main" id="{E65FC4FA-01E1-AB5A-2178-63571EA5A2AC}"/>
                  </a:ext>
                </a:extLst>
              </p:cNvPr>
              <p:cNvSpPr>
                <a:spLocks/>
              </p:cNvSpPr>
              <p:nvPr/>
            </p:nvSpPr>
            <p:spPr bwMode="auto">
              <a:xfrm>
                <a:off x="3205163" y="4013200"/>
                <a:ext cx="225425" cy="168275"/>
              </a:xfrm>
              <a:custGeom>
                <a:avLst/>
                <a:gdLst>
                  <a:gd name="T0" fmla="*/ 39 w 60"/>
                  <a:gd name="T1" fmla="*/ 0 h 45"/>
                  <a:gd name="T2" fmla="*/ 56 w 60"/>
                  <a:gd name="T3" fmla="*/ 16 h 45"/>
                  <a:gd name="T4" fmla="*/ 53 w 60"/>
                  <a:gd name="T5" fmla="*/ 39 h 45"/>
                  <a:gd name="T6" fmla="*/ 40 w 60"/>
                  <a:gd name="T7" fmla="*/ 44 h 45"/>
                  <a:gd name="T8" fmla="*/ 15 w 60"/>
                  <a:gd name="T9" fmla="*/ 43 h 45"/>
                  <a:gd name="T10" fmla="*/ 0 w 60"/>
                  <a:gd name="T11" fmla="*/ 41 h 45"/>
                  <a:gd name="T12" fmla="*/ 0 w 60"/>
                  <a:gd name="T13" fmla="*/ 39 h 45"/>
                  <a:gd name="T14" fmla="*/ 0 w 60"/>
                  <a:gd name="T15" fmla="*/ 29 h 45"/>
                  <a:gd name="T16" fmla="*/ 19 w 60"/>
                  <a:gd name="T17" fmla="*/ 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5">
                    <a:moveTo>
                      <a:pt x="39" y="0"/>
                    </a:moveTo>
                    <a:cubicBezTo>
                      <a:pt x="46" y="3"/>
                      <a:pt x="53" y="9"/>
                      <a:pt x="56" y="16"/>
                    </a:cubicBezTo>
                    <a:cubicBezTo>
                      <a:pt x="59" y="24"/>
                      <a:pt x="60" y="34"/>
                      <a:pt x="53" y="39"/>
                    </a:cubicBezTo>
                    <a:cubicBezTo>
                      <a:pt x="50" y="42"/>
                      <a:pt x="45" y="44"/>
                      <a:pt x="40" y="44"/>
                    </a:cubicBezTo>
                    <a:cubicBezTo>
                      <a:pt x="32" y="45"/>
                      <a:pt x="23" y="44"/>
                      <a:pt x="15" y="43"/>
                    </a:cubicBezTo>
                    <a:cubicBezTo>
                      <a:pt x="12" y="42"/>
                      <a:pt x="2" y="40"/>
                      <a:pt x="0" y="41"/>
                    </a:cubicBezTo>
                    <a:cubicBezTo>
                      <a:pt x="0" y="40"/>
                      <a:pt x="0" y="39"/>
                      <a:pt x="0" y="39"/>
                    </a:cubicBezTo>
                    <a:cubicBezTo>
                      <a:pt x="0" y="29"/>
                      <a:pt x="0" y="29"/>
                      <a:pt x="0" y="29"/>
                    </a:cubicBezTo>
                    <a:cubicBezTo>
                      <a:pt x="0" y="17"/>
                      <a:pt x="7" y="5"/>
                      <a:pt x="19" y="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65" name="Freeform 291">
                <a:extLst>
                  <a:ext uri="{FF2B5EF4-FFF2-40B4-BE49-F238E27FC236}">
                    <a16:creationId xmlns:a16="http://schemas.microsoft.com/office/drawing/2014/main" id="{89835FC0-B9C3-C7BE-9152-CBF42AC2CAE4}"/>
                  </a:ext>
                </a:extLst>
              </p:cNvPr>
              <p:cNvSpPr>
                <a:spLocks/>
              </p:cNvSpPr>
              <p:nvPr/>
            </p:nvSpPr>
            <p:spPr bwMode="auto">
              <a:xfrm>
                <a:off x="3254376" y="3878263"/>
                <a:ext cx="119063" cy="149225"/>
              </a:xfrm>
              <a:custGeom>
                <a:avLst/>
                <a:gdLst>
                  <a:gd name="T0" fmla="*/ 32 w 32"/>
                  <a:gd name="T1" fmla="*/ 20 h 40"/>
                  <a:gd name="T2" fmla="*/ 16 w 32"/>
                  <a:gd name="T3" fmla="*/ 40 h 40"/>
                  <a:gd name="T4" fmla="*/ 0 w 32"/>
                  <a:gd name="T5" fmla="*/ 20 h 40"/>
                  <a:gd name="T6" fmla="*/ 16 w 32"/>
                  <a:gd name="T7" fmla="*/ 0 h 40"/>
                  <a:gd name="T8" fmla="*/ 32 w 32"/>
                  <a:gd name="T9" fmla="*/ 20 h 40"/>
                </a:gdLst>
                <a:ahLst/>
                <a:cxnLst>
                  <a:cxn ang="0">
                    <a:pos x="T0" y="T1"/>
                  </a:cxn>
                  <a:cxn ang="0">
                    <a:pos x="T2" y="T3"/>
                  </a:cxn>
                  <a:cxn ang="0">
                    <a:pos x="T4" y="T5"/>
                  </a:cxn>
                  <a:cxn ang="0">
                    <a:pos x="T6" y="T7"/>
                  </a:cxn>
                  <a:cxn ang="0">
                    <a:pos x="T8" y="T9"/>
                  </a:cxn>
                </a:cxnLst>
                <a:rect l="0" t="0" r="r" b="b"/>
                <a:pathLst>
                  <a:path w="32" h="40">
                    <a:moveTo>
                      <a:pt x="32" y="20"/>
                    </a:moveTo>
                    <a:cubicBezTo>
                      <a:pt x="32" y="31"/>
                      <a:pt x="25" y="40"/>
                      <a:pt x="16" y="40"/>
                    </a:cubicBezTo>
                    <a:cubicBezTo>
                      <a:pt x="7" y="40"/>
                      <a:pt x="0" y="31"/>
                      <a:pt x="0" y="20"/>
                    </a:cubicBezTo>
                    <a:cubicBezTo>
                      <a:pt x="0" y="9"/>
                      <a:pt x="7" y="0"/>
                      <a:pt x="16" y="0"/>
                    </a:cubicBezTo>
                    <a:cubicBezTo>
                      <a:pt x="24" y="0"/>
                      <a:pt x="32" y="9"/>
                      <a:pt x="3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grpSp>
        <p:nvGrpSpPr>
          <p:cNvPr id="66" name="Group 65">
            <a:extLst>
              <a:ext uri="{FF2B5EF4-FFF2-40B4-BE49-F238E27FC236}">
                <a16:creationId xmlns:a16="http://schemas.microsoft.com/office/drawing/2014/main" id="{2727AE1F-FC68-36F6-9D23-A2295FA538E9}"/>
              </a:ext>
            </a:extLst>
          </p:cNvPr>
          <p:cNvGrpSpPr/>
          <p:nvPr/>
        </p:nvGrpSpPr>
        <p:grpSpPr>
          <a:xfrm>
            <a:off x="566536" y="5918953"/>
            <a:ext cx="519420" cy="519420"/>
            <a:chOff x="566536" y="5918953"/>
            <a:chExt cx="519420" cy="519420"/>
          </a:xfrm>
        </p:grpSpPr>
        <p:sp>
          <p:nvSpPr>
            <p:cNvPr id="67" name="Oval 66">
              <a:extLst>
                <a:ext uri="{FF2B5EF4-FFF2-40B4-BE49-F238E27FC236}">
                  <a16:creationId xmlns:a16="http://schemas.microsoft.com/office/drawing/2014/main" id="{45729063-EE65-7734-406D-9EAA88DDC3DC}"/>
                </a:ext>
              </a:extLst>
            </p:cNvPr>
            <p:cNvSpPr/>
            <p:nvPr/>
          </p:nvSpPr>
          <p:spPr>
            <a:xfrm>
              <a:off x="566536" y="5918953"/>
              <a:ext cx="519420" cy="5194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a:ln>
                  <a:noFill/>
                </a:ln>
                <a:solidFill>
                  <a:srgbClr val="FFFFFF"/>
                </a:solidFill>
                <a:effectLst/>
                <a:uLnTx/>
                <a:uFillTx/>
                <a:ea typeface="+mn-ea"/>
                <a:cs typeface="+mn-cs"/>
              </a:endParaRPr>
            </a:p>
          </p:txBody>
        </p:sp>
        <p:grpSp>
          <p:nvGrpSpPr>
            <p:cNvPr id="68" name="Groupe 660">
              <a:extLst>
                <a:ext uri="{FF2B5EF4-FFF2-40B4-BE49-F238E27FC236}">
                  <a16:creationId xmlns:a16="http://schemas.microsoft.com/office/drawing/2014/main" id="{5B8C6F80-7CC7-643A-4664-CA94B64809A3}"/>
                </a:ext>
              </a:extLst>
            </p:cNvPr>
            <p:cNvGrpSpPr/>
            <p:nvPr/>
          </p:nvGrpSpPr>
          <p:grpSpPr>
            <a:xfrm>
              <a:off x="702355" y="6008956"/>
              <a:ext cx="257668" cy="306035"/>
              <a:chOff x="969963" y="2446338"/>
              <a:chExt cx="465138" cy="552449"/>
            </a:xfrm>
            <a:solidFill>
              <a:schemeClr val="accent1"/>
            </a:solidFill>
          </p:grpSpPr>
          <p:sp>
            <p:nvSpPr>
              <p:cNvPr id="69" name="Freeform 90">
                <a:extLst>
                  <a:ext uri="{FF2B5EF4-FFF2-40B4-BE49-F238E27FC236}">
                    <a16:creationId xmlns:a16="http://schemas.microsoft.com/office/drawing/2014/main" id="{5E39A43B-76A9-60B3-1CEE-299AAF0DAB2D}"/>
                  </a:ext>
                </a:extLst>
              </p:cNvPr>
              <p:cNvSpPr>
                <a:spLocks/>
              </p:cNvSpPr>
              <p:nvPr/>
            </p:nvSpPr>
            <p:spPr bwMode="auto">
              <a:xfrm>
                <a:off x="1011238" y="2446338"/>
                <a:ext cx="295275" cy="171450"/>
              </a:xfrm>
              <a:custGeom>
                <a:avLst/>
                <a:gdLst>
                  <a:gd name="T0" fmla="*/ 6 w 79"/>
                  <a:gd name="T1" fmla="*/ 34 h 46"/>
                  <a:gd name="T2" fmla="*/ 11 w 79"/>
                  <a:gd name="T3" fmla="*/ 28 h 46"/>
                  <a:gd name="T4" fmla="*/ 28 w 79"/>
                  <a:gd name="T5" fmla="*/ 11 h 46"/>
                  <a:gd name="T6" fmla="*/ 45 w 79"/>
                  <a:gd name="T7" fmla="*/ 28 h 46"/>
                  <a:gd name="T8" fmla="*/ 62 w 79"/>
                  <a:gd name="T9" fmla="*/ 46 h 46"/>
                  <a:gd name="T10" fmla="*/ 79 w 79"/>
                  <a:gd name="T11" fmla="*/ 28 h 46"/>
                  <a:gd name="T12" fmla="*/ 74 w 79"/>
                  <a:gd name="T13" fmla="*/ 23 h 46"/>
                  <a:gd name="T14" fmla="*/ 68 w 79"/>
                  <a:gd name="T15" fmla="*/ 28 h 46"/>
                  <a:gd name="T16" fmla="*/ 62 w 79"/>
                  <a:gd name="T17" fmla="*/ 34 h 46"/>
                  <a:gd name="T18" fmla="*/ 57 w 79"/>
                  <a:gd name="T19" fmla="*/ 28 h 46"/>
                  <a:gd name="T20" fmla="*/ 28 w 79"/>
                  <a:gd name="T21" fmla="*/ 0 h 46"/>
                  <a:gd name="T22" fmla="*/ 0 w 79"/>
                  <a:gd name="T23" fmla="*/ 28 h 46"/>
                  <a:gd name="T24" fmla="*/ 6 w 79"/>
                  <a:gd name="T25"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46">
                    <a:moveTo>
                      <a:pt x="6" y="34"/>
                    </a:moveTo>
                    <a:cubicBezTo>
                      <a:pt x="9" y="34"/>
                      <a:pt x="11" y="32"/>
                      <a:pt x="11" y="28"/>
                    </a:cubicBezTo>
                    <a:cubicBezTo>
                      <a:pt x="11" y="19"/>
                      <a:pt x="19" y="11"/>
                      <a:pt x="28" y="11"/>
                    </a:cubicBezTo>
                    <a:cubicBezTo>
                      <a:pt x="38" y="11"/>
                      <a:pt x="45" y="19"/>
                      <a:pt x="45" y="28"/>
                    </a:cubicBezTo>
                    <a:cubicBezTo>
                      <a:pt x="45" y="38"/>
                      <a:pt x="53" y="46"/>
                      <a:pt x="62" y="46"/>
                    </a:cubicBezTo>
                    <a:cubicBezTo>
                      <a:pt x="72" y="46"/>
                      <a:pt x="79" y="38"/>
                      <a:pt x="79" y="28"/>
                    </a:cubicBezTo>
                    <a:cubicBezTo>
                      <a:pt x="79" y="25"/>
                      <a:pt x="77" y="23"/>
                      <a:pt x="74" y="23"/>
                    </a:cubicBezTo>
                    <a:cubicBezTo>
                      <a:pt x="70" y="23"/>
                      <a:pt x="68" y="25"/>
                      <a:pt x="68" y="28"/>
                    </a:cubicBezTo>
                    <a:cubicBezTo>
                      <a:pt x="68" y="32"/>
                      <a:pt x="65" y="34"/>
                      <a:pt x="62" y="34"/>
                    </a:cubicBezTo>
                    <a:cubicBezTo>
                      <a:pt x="59" y="34"/>
                      <a:pt x="57" y="32"/>
                      <a:pt x="57" y="28"/>
                    </a:cubicBezTo>
                    <a:cubicBezTo>
                      <a:pt x="57" y="13"/>
                      <a:pt x="44" y="0"/>
                      <a:pt x="28" y="0"/>
                    </a:cubicBezTo>
                    <a:cubicBezTo>
                      <a:pt x="13" y="0"/>
                      <a:pt x="0" y="13"/>
                      <a:pt x="0" y="28"/>
                    </a:cubicBezTo>
                    <a:cubicBezTo>
                      <a:pt x="0" y="32"/>
                      <a:pt x="3" y="34"/>
                      <a:pt x="6" y="34"/>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0" name="Freeform 92">
                <a:extLst>
                  <a:ext uri="{FF2B5EF4-FFF2-40B4-BE49-F238E27FC236}">
                    <a16:creationId xmlns:a16="http://schemas.microsoft.com/office/drawing/2014/main" id="{C6DB465F-1DAA-F075-A757-131483A69E93}"/>
                  </a:ext>
                </a:extLst>
              </p:cNvPr>
              <p:cNvSpPr>
                <a:spLocks/>
              </p:cNvSpPr>
              <p:nvPr/>
            </p:nvSpPr>
            <p:spPr bwMode="auto">
              <a:xfrm>
                <a:off x="969963" y="2614613"/>
                <a:ext cx="127000" cy="63500"/>
              </a:xfrm>
              <a:custGeom>
                <a:avLst/>
                <a:gdLst>
                  <a:gd name="T0" fmla="*/ 34 w 34"/>
                  <a:gd name="T1" fmla="*/ 6 h 17"/>
                  <a:gd name="T2" fmla="*/ 28 w 34"/>
                  <a:gd name="T3" fmla="*/ 0 h 17"/>
                  <a:gd name="T4" fmla="*/ 5 w 34"/>
                  <a:gd name="T5" fmla="*/ 0 h 17"/>
                  <a:gd name="T6" fmla="*/ 0 w 34"/>
                  <a:gd name="T7" fmla="*/ 6 h 17"/>
                  <a:gd name="T8" fmla="*/ 0 w 34"/>
                  <a:gd name="T9" fmla="*/ 17 h 17"/>
                  <a:gd name="T10" fmla="*/ 34 w 34"/>
                  <a:gd name="T11" fmla="*/ 17 h 17"/>
                  <a:gd name="T12" fmla="*/ 34 w 34"/>
                  <a:gd name="T13" fmla="*/ 6 h 17"/>
                  <a:gd name="T14" fmla="*/ 34 w 34"/>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
                    <a:moveTo>
                      <a:pt x="34" y="6"/>
                    </a:moveTo>
                    <a:cubicBezTo>
                      <a:pt x="34" y="3"/>
                      <a:pt x="31" y="0"/>
                      <a:pt x="28" y="0"/>
                    </a:cubicBezTo>
                    <a:cubicBezTo>
                      <a:pt x="5" y="0"/>
                      <a:pt x="5" y="0"/>
                      <a:pt x="5" y="0"/>
                    </a:cubicBezTo>
                    <a:cubicBezTo>
                      <a:pt x="2" y="0"/>
                      <a:pt x="0" y="3"/>
                      <a:pt x="0" y="6"/>
                    </a:cubicBezTo>
                    <a:cubicBezTo>
                      <a:pt x="0" y="17"/>
                      <a:pt x="0" y="17"/>
                      <a:pt x="0" y="17"/>
                    </a:cubicBezTo>
                    <a:cubicBezTo>
                      <a:pt x="34" y="17"/>
                      <a:pt x="34" y="17"/>
                      <a:pt x="34" y="17"/>
                    </a:cubicBezTo>
                    <a:cubicBezTo>
                      <a:pt x="34" y="6"/>
                      <a:pt x="34" y="6"/>
                      <a:pt x="34" y="6"/>
                    </a:cubicBezTo>
                    <a:cubicBezTo>
                      <a:pt x="34" y="6"/>
                      <a:pt x="34" y="6"/>
                      <a:pt x="34" y="6"/>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1" name="Freeform 93">
                <a:extLst>
                  <a:ext uri="{FF2B5EF4-FFF2-40B4-BE49-F238E27FC236}">
                    <a16:creationId xmlns:a16="http://schemas.microsoft.com/office/drawing/2014/main" id="{97092634-1ED7-95E1-4023-43099C4D1639}"/>
                  </a:ext>
                </a:extLst>
              </p:cNvPr>
              <p:cNvSpPr>
                <a:spLocks/>
              </p:cNvSpPr>
              <p:nvPr/>
            </p:nvSpPr>
            <p:spPr bwMode="auto">
              <a:xfrm>
                <a:off x="969963" y="2724150"/>
                <a:ext cx="465138" cy="274637"/>
              </a:xfrm>
              <a:custGeom>
                <a:avLst/>
                <a:gdLst>
                  <a:gd name="T0" fmla="*/ 122 w 124"/>
                  <a:gd name="T1" fmla="*/ 6 h 73"/>
                  <a:gd name="T2" fmla="*/ 116 w 124"/>
                  <a:gd name="T3" fmla="*/ 6 h 73"/>
                  <a:gd name="T4" fmla="*/ 79 w 124"/>
                  <a:gd name="T5" fmla="*/ 25 h 73"/>
                  <a:gd name="T6" fmla="*/ 79 w 124"/>
                  <a:gd name="T7" fmla="*/ 11 h 73"/>
                  <a:gd name="T8" fmla="*/ 76 w 124"/>
                  <a:gd name="T9" fmla="*/ 6 h 73"/>
                  <a:gd name="T10" fmla="*/ 71 w 124"/>
                  <a:gd name="T11" fmla="*/ 6 h 73"/>
                  <a:gd name="T12" fmla="*/ 34 w 124"/>
                  <a:gd name="T13" fmla="*/ 25 h 73"/>
                  <a:gd name="T14" fmla="*/ 34 w 124"/>
                  <a:gd name="T15" fmla="*/ 0 h 73"/>
                  <a:gd name="T16" fmla="*/ 0 w 124"/>
                  <a:gd name="T17" fmla="*/ 0 h 73"/>
                  <a:gd name="T18" fmla="*/ 0 w 124"/>
                  <a:gd name="T19" fmla="*/ 68 h 73"/>
                  <a:gd name="T20" fmla="*/ 5 w 124"/>
                  <a:gd name="T21" fmla="*/ 73 h 73"/>
                  <a:gd name="T22" fmla="*/ 119 w 124"/>
                  <a:gd name="T23" fmla="*/ 73 h 73"/>
                  <a:gd name="T24" fmla="*/ 124 w 124"/>
                  <a:gd name="T25" fmla="*/ 68 h 73"/>
                  <a:gd name="T26" fmla="*/ 124 w 124"/>
                  <a:gd name="T27" fmla="*/ 11 h 73"/>
                  <a:gd name="T28" fmla="*/ 122 w 124"/>
                  <a:gd name="T29"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73">
                    <a:moveTo>
                      <a:pt x="122" y="6"/>
                    </a:moveTo>
                    <a:cubicBezTo>
                      <a:pt x="120" y="5"/>
                      <a:pt x="118" y="5"/>
                      <a:pt x="116" y="6"/>
                    </a:cubicBezTo>
                    <a:cubicBezTo>
                      <a:pt x="79" y="25"/>
                      <a:pt x="79" y="25"/>
                      <a:pt x="79" y="25"/>
                    </a:cubicBezTo>
                    <a:cubicBezTo>
                      <a:pt x="79" y="11"/>
                      <a:pt x="79" y="11"/>
                      <a:pt x="79" y="11"/>
                    </a:cubicBezTo>
                    <a:cubicBezTo>
                      <a:pt x="79" y="9"/>
                      <a:pt x="78" y="7"/>
                      <a:pt x="76" y="6"/>
                    </a:cubicBezTo>
                    <a:cubicBezTo>
                      <a:pt x="75" y="5"/>
                      <a:pt x="73" y="5"/>
                      <a:pt x="71" y="6"/>
                    </a:cubicBezTo>
                    <a:cubicBezTo>
                      <a:pt x="34" y="25"/>
                      <a:pt x="34" y="25"/>
                      <a:pt x="34" y="25"/>
                    </a:cubicBezTo>
                    <a:cubicBezTo>
                      <a:pt x="34" y="0"/>
                      <a:pt x="34" y="0"/>
                      <a:pt x="34" y="0"/>
                    </a:cubicBezTo>
                    <a:cubicBezTo>
                      <a:pt x="0" y="0"/>
                      <a:pt x="0" y="0"/>
                      <a:pt x="0" y="0"/>
                    </a:cubicBezTo>
                    <a:cubicBezTo>
                      <a:pt x="0" y="68"/>
                      <a:pt x="0" y="68"/>
                      <a:pt x="0" y="68"/>
                    </a:cubicBezTo>
                    <a:cubicBezTo>
                      <a:pt x="0" y="71"/>
                      <a:pt x="2" y="73"/>
                      <a:pt x="5" y="73"/>
                    </a:cubicBezTo>
                    <a:cubicBezTo>
                      <a:pt x="119" y="73"/>
                      <a:pt x="119" y="73"/>
                      <a:pt x="119" y="73"/>
                    </a:cubicBezTo>
                    <a:cubicBezTo>
                      <a:pt x="122" y="73"/>
                      <a:pt x="124" y="71"/>
                      <a:pt x="124" y="68"/>
                    </a:cubicBezTo>
                    <a:cubicBezTo>
                      <a:pt x="124" y="11"/>
                      <a:pt x="124" y="11"/>
                      <a:pt x="124" y="11"/>
                    </a:cubicBezTo>
                    <a:cubicBezTo>
                      <a:pt x="124" y="9"/>
                      <a:pt x="123" y="7"/>
                      <a:pt x="12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2" name="Freeform 94">
                <a:extLst>
                  <a:ext uri="{FF2B5EF4-FFF2-40B4-BE49-F238E27FC236}">
                    <a16:creationId xmlns:a16="http://schemas.microsoft.com/office/drawing/2014/main" id="{6D39F3B0-9854-C8BC-C22B-ABC1FA454CEF}"/>
                  </a:ext>
                </a:extLst>
              </p:cNvPr>
              <p:cNvSpPr>
                <a:spLocks/>
              </p:cNvSpPr>
              <p:nvPr/>
            </p:nvSpPr>
            <p:spPr bwMode="auto">
              <a:xfrm>
                <a:off x="1096963"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8" y="17"/>
                      <a:pt x="5" y="17"/>
                    </a:cubicBezTo>
                    <a:cubicBezTo>
                      <a:pt x="2" y="17"/>
                      <a:pt x="0" y="14"/>
                      <a:pt x="0" y="11"/>
                    </a:cubicBezTo>
                    <a:cubicBezTo>
                      <a:pt x="0" y="5"/>
                      <a:pt x="0" y="5"/>
                      <a:pt x="0" y="5"/>
                    </a:cubicBezTo>
                    <a:cubicBezTo>
                      <a:pt x="0" y="2"/>
                      <a:pt x="2" y="0"/>
                      <a:pt x="5" y="0"/>
                    </a:cubicBezTo>
                    <a:cubicBezTo>
                      <a:pt x="8"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3" name="Freeform 95">
                <a:extLst>
                  <a:ext uri="{FF2B5EF4-FFF2-40B4-BE49-F238E27FC236}">
                    <a16:creationId xmlns:a16="http://schemas.microsoft.com/office/drawing/2014/main" id="{AA659A95-9200-1907-42D4-78203EE7C1F5}"/>
                  </a:ext>
                </a:extLst>
              </p:cNvPr>
              <p:cNvSpPr>
                <a:spLocks/>
              </p:cNvSpPr>
              <p:nvPr/>
            </p:nvSpPr>
            <p:spPr bwMode="auto">
              <a:xfrm>
                <a:off x="1160463"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8" y="17"/>
                      <a:pt x="5" y="17"/>
                    </a:cubicBezTo>
                    <a:cubicBezTo>
                      <a:pt x="2" y="17"/>
                      <a:pt x="0" y="14"/>
                      <a:pt x="0" y="11"/>
                    </a:cubicBezTo>
                    <a:cubicBezTo>
                      <a:pt x="0" y="5"/>
                      <a:pt x="0" y="5"/>
                      <a:pt x="0" y="5"/>
                    </a:cubicBezTo>
                    <a:cubicBezTo>
                      <a:pt x="0" y="2"/>
                      <a:pt x="2" y="0"/>
                      <a:pt x="5" y="0"/>
                    </a:cubicBezTo>
                    <a:cubicBezTo>
                      <a:pt x="8"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4" name="Freeform 96">
                <a:extLst>
                  <a:ext uri="{FF2B5EF4-FFF2-40B4-BE49-F238E27FC236}">
                    <a16:creationId xmlns:a16="http://schemas.microsoft.com/office/drawing/2014/main" id="{33131495-6339-BEF9-7338-9A870973848D}"/>
                  </a:ext>
                </a:extLst>
              </p:cNvPr>
              <p:cNvSpPr>
                <a:spLocks/>
              </p:cNvSpPr>
              <p:nvPr/>
            </p:nvSpPr>
            <p:spPr bwMode="auto">
              <a:xfrm>
                <a:off x="1265238" y="2874962"/>
                <a:ext cx="41275" cy="63500"/>
              </a:xfrm>
              <a:custGeom>
                <a:avLst/>
                <a:gdLst>
                  <a:gd name="T0" fmla="*/ 11 w 11"/>
                  <a:gd name="T1" fmla="*/ 11 h 17"/>
                  <a:gd name="T2" fmla="*/ 6 w 11"/>
                  <a:gd name="T3" fmla="*/ 17 h 17"/>
                  <a:gd name="T4" fmla="*/ 0 w 11"/>
                  <a:gd name="T5" fmla="*/ 11 h 17"/>
                  <a:gd name="T6" fmla="*/ 0 w 11"/>
                  <a:gd name="T7" fmla="*/ 5 h 17"/>
                  <a:gd name="T8" fmla="*/ 6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9" y="17"/>
                      <a:pt x="6" y="17"/>
                    </a:cubicBezTo>
                    <a:cubicBezTo>
                      <a:pt x="2" y="17"/>
                      <a:pt x="0" y="14"/>
                      <a:pt x="0" y="11"/>
                    </a:cubicBezTo>
                    <a:cubicBezTo>
                      <a:pt x="0" y="5"/>
                      <a:pt x="0" y="5"/>
                      <a:pt x="0" y="5"/>
                    </a:cubicBezTo>
                    <a:cubicBezTo>
                      <a:pt x="0" y="2"/>
                      <a:pt x="2" y="0"/>
                      <a:pt x="6" y="0"/>
                    </a:cubicBezTo>
                    <a:cubicBezTo>
                      <a:pt x="9"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75" name="Freeform 97">
                <a:extLst>
                  <a:ext uri="{FF2B5EF4-FFF2-40B4-BE49-F238E27FC236}">
                    <a16:creationId xmlns:a16="http://schemas.microsoft.com/office/drawing/2014/main" id="{269D671D-99A4-8B04-F55B-30F7ED9C1A72}"/>
                  </a:ext>
                </a:extLst>
              </p:cNvPr>
              <p:cNvSpPr>
                <a:spLocks/>
              </p:cNvSpPr>
              <p:nvPr/>
            </p:nvSpPr>
            <p:spPr bwMode="auto">
              <a:xfrm>
                <a:off x="1330325" y="2874962"/>
                <a:ext cx="41275" cy="63500"/>
              </a:xfrm>
              <a:custGeom>
                <a:avLst/>
                <a:gdLst>
                  <a:gd name="T0" fmla="*/ 11 w 11"/>
                  <a:gd name="T1" fmla="*/ 11 h 17"/>
                  <a:gd name="T2" fmla="*/ 5 w 11"/>
                  <a:gd name="T3" fmla="*/ 17 h 17"/>
                  <a:gd name="T4" fmla="*/ 0 w 11"/>
                  <a:gd name="T5" fmla="*/ 11 h 17"/>
                  <a:gd name="T6" fmla="*/ 0 w 11"/>
                  <a:gd name="T7" fmla="*/ 5 h 17"/>
                  <a:gd name="T8" fmla="*/ 5 w 11"/>
                  <a:gd name="T9" fmla="*/ 0 h 17"/>
                  <a:gd name="T10" fmla="*/ 11 w 11"/>
                  <a:gd name="T11" fmla="*/ 5 h 17"/>
                  <a:gd name="T12" fmla="*/ 11 w 11"/>
                  <a:gd name="T13" fmla="*/ 11 h 17"/>
                  <a:gd name="T14" fmla="*/ 11 w 11"/>
                  <a:gd name="T15" fmla="*/ 1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7">
                    <a:moveTo>
                      <a:pt x="11" y="11"/>
                    </a:moveTo>
                    <a:cubicBezTo>
                      <a:pt x="11" y="14"/>
                      <a:pt x="9" y="17"/>
                      <a:pt x="5" y="17"/>
                    </a:cubicBezTo>
                    <a:cubicBezTo>
                      <a:pt x="2" y="17"/>
                      <a:pt x="0" y="14"/>
                      <a:pt x="0" y="11"/>
                    </a:cubicBezTo>
                    <a:cubicBezTo>
                      <a:pt x="0" y="5"/>
                      <a:pt x="0" y="5"/>
                      <a:pt x="0" y="5"/>
                    </a:cubicBezTo>
                    <a:cubicBezTo>
                      <a:pt x="0" y="2"/>
                      <a:pt x="2" y="0"/>
                      <a:pt x="5" y="0"/>
                    </a:cubicBezTo>
                    <a:cubicBezTo>
                      <a:pt x="9" y="0"/>
                      <a:pt x="11" y="2"/>
                      <a:pt x="11" y="5"/>
                    </a:cubicBezTo>
                    <a:cubicBezTo>
                      <a:pt x="11" y="11"/>
                      <a:pt x="11" y="11"/>
                      <a:pt x="11" y="11"/>
                    </a:cubicBezTo>
                    <a:cubicBezTo>
                      <a:pt x="11" y="11"/>
                      <a:pt x="11" y="11"/>
                      <a:pt x="1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grpSp>
    </p:spTree>
    <p:extLst>
      <p:ext uri="{BB962C8B-B14F-4D97-AF65-F5344CB8AC3E}">
        <p14:creationId xmlns:p14="http://schemas.microsoft.com/office/powerpoint/2010/main" val="35223724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1">
            <a:extLst>
              <a:ext uri="{FF2B5EF4-FFF2-40B4-BE49-F238E27FC236}">
                <a16:creationId xmlns:a16="http://schemas.microsoft.com/office/drawing/2014/main" id="{C206660D-44A5-4C74-AFB6-C9DD7EF6159A}"/>
              </a:ext>
            </a:extLst>
          </p:cNvPr>
          <p:cNvSpPr>
            <a:spLocks noGrp="1"/>
          </p:cNvSpPr>
          <p:nvPr>
            <p:ph type="title"/>
          </p:nvPr>
        </p:nvSpPr>
        <p:spPr/>
        <p:txBody>
          <a:bodyPr vert="horz" lIns="0" tIns="0" rIns="0" bIns="0" rtlCol="0" anchor="t" anchorCtr="0">
            <a:noAutofit/>
          </a:bodyPr>
          <a:lstStyle/>
          <a:p>
            <a:pPr>
              <a:lnSpc>
                <a:spcPct val="90000"/>
              </a:lnSpc>
            </a:pPr>
            <a:r>
              <a:rPr lang="en-US" sz="2400">
                <a:solidFill>
                  <a:srgbClr val="0070AD"/>
                </a:solidFill>
                <a:latin typeface="+mj-lt"/>
                <a:ea typeface="Verdana" panose="020B0604030504040204" pitchFamily="34" charset="0"/>
              </a:rPr>
              <a:t>We will al</a:t>
            </a:r>
            <a:r>
              <a:rPr lang="en-US">
                <a:solidFill>
                  <a:srgbClr val="0070AD"/>
                </a:solidFill>
                <a:ea typeface="Verdana" panose="020B0604030504040204" pitchFamily="34" charset="0"/>
              </a:rPr>
              <a:t>ign with Temenos Standard SaaS implementation Approach</a:t>
            </a:r>
            <a:endParaRPr lang="en-US" sz="2400">
              <a:solidFill>
                <a:srgbClr val="0070AD"/>
              </a:solidFill>
              <a:latin typeface="+mj-lt"/>
              <a:ea typeface="Verdana" panose="020B0604030504040204" pitchFamily="34" charset="0"/>
            </a:endParaRPr>
          </a:p>
        </p:txBody>
      </p:sp>
      <p:sp>
        <p:nvSpPr>
          <p:cNvPr id="23" name="Google Shape;1894;p49">
            <a:extLst>
              <a:ext uri="{FF2B5EF4-FFF2-40B4-BE49-F238E27FC236}">
                <a16:creationId xmlns:a16="http://schemas.microsoft.com/office/drawing/2014/main" id="{A8F1E671-0741-4FCA-8549-83480FA860AF}"/>
              </a:ext>
            </a:extLst>
          </p:cNvPr>
          <p:cNvSpPr/>
          <p:nvPr/>
        </p:nvSpPr>
        <p:spPr>
          <a:xfrm>
            <a:off x="1248405" y="3011250"/>
            <a:ext cx="2280913" cy="884013"/>
          </a:xfrm>
          <a:prstGeom prst="homePlate">
            <a:avLst>
              <a:gd name="adj" fmla="val 46193"/>
            </a:avLst>
          </a:prstGeom>
          <a:solidFill>
            <a:srgbClr val="F5F8E9"/>
          </a:solidFill>
          <a:ln>
            <a:solidFill>
              <a:schemeClr val="accent1"/>
            </a:solidFill>
          </a:ln>
        </p:spPr>
        <p:txBody>
          <a:bodyPr spcFirstLastPara="1" wrap="square" lIns="91425" tIns="45700" rIns="91425" bIns="45700" anchor="ctr" anchorCtr="0">
            <a:noAutofit/>
          </a:bodyPr>
          <a:lstStyle/>
          <a:p>
            <a:pPr algn="ctr" fontAlgn="t">
              <a:lnSpc>
                <a:spcPts val="1500"/>
              </a:lnSpc>
              <a:buNone/>
            </a:pPr>
            <a:r>
              <a:rPr lang="en-IN" sz="1200" b="1"/>
              <a:t>Analysis</a:t>
            </a:r>
          </a:p>
        </p:txBody>
      </p:sp>
      <p:sp>
        <p:nvSpPr>
          <p:cNvPr id="25" name="Google Shape;1904;p49">
            <a:extLst>
              <a:ext uri="{FF2B5EF4-FFF2-40B4-BE49-F238E27FC236}">
                <a16:creationId xmlns:a16="http://schemas.microsoft.com/office/drawing/2014/main" id="{059E5550-C9C5-48B4-A10B-6DC06FC97A5C}"/>
              </a:ext>
            </a:extLst>
          </p:cNvPr>
          <p:cNvSpPr/>
          <p:nvPr/>
        </p:nvSpPr>
        <p:spPr>
          <a:xfrm>
            <a:off x="3332931" y="3001065"/>
            <a:ext cx="2454257" cy="894212"/>
          </a:xfrm>
          <a:prstGeom prst="chevron">
            <a:avLst/>
          </a:prstGeom>
          <a:solidFill>
            <a:srgbClr val="ACC8CF"/>
          </a:solidFill>
          <a:ln w="3175" cap="rnd"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algn="ctr">
              <a:buClr>
                <a:srgbClr val="222268"/>
              </a:buClr>
              <a:buSzPts val="1000"/>
            </a:pPr>
            <a:r>
              <a:rPr lang="en-IN" sz="1200" b="1"/>
              <a:t>Upgrade/</a:t>
            </a:r>
          </a:p>
          <a:p>
            <a:pPr algn="ctr">
              <a:buClr>
                <a:srgbClr val="222268"/>
              </a:buClr>
              <a:buSzPts val="1000"/>
            </a:pPr>
            <a:r>
              <a:rPr lang="en-IN" sz="1200" b="1"/>
              <a:t>Build</a:t>
            </a:r>
          </a:p>
        </p:txBody>
      </p:sp>
      <p:sp>
        <p:nvSpPr>
          <p:cNvPr id="26" name="Google Shape;1904;p49">
            <a:extLst>
              <a:ext uri="{FF2B5EF4-FFF2-40B4-BE49-F238E27FC236}">
                <a16:creationId xmlns:a16="http://schemas.microsoft.com/office/drawing/2014/main" id="{FAE5FC94-ABC2-4C4D-B213-ABCB805AC91E}"/>
              </a:ext>
            </a:extLst>
          </p:cNvPr>
          <p:cNvSpPr/>
          <p:nvPr/>
        </p:nvSpPr>
        <p:spPr>
          <a:xfrm>
            <a:off x="5666559" y="2992235"/>
            <a:ext cx="2204453" cy="894198"/>
          </a:xfrm>
          <a:prstGeom prst="chevron">
            <a:avLst/>
          </a:prstGeom>
          <a:solidFill>
            <a:srgbClr val="436A74"/>
          </a:solidFill>
          <a:ln w="3175" cap="rnd" cmpd="sng">
            <a:solidFill>
              <a:schemeClr val="accent3"/>
            </a:solidFill>
            <a:prstDash val="dash"/>
            <a:miter lim="800000"/>
            <a:headEnd type="none" w="sm" len="sm"/>
            <a:tailEnd type="none" w="sm" len="sm"/>
          </a:ln>
        </p:spPr>
        <p:txBody>
          <a:bodyPr spcFirstLastPara="1" wrap="square" lIns="91425" tIns="45700" rIns="91425" bIns="45700" anchor="ctr" anchorCtr="0">
            <a:noAutofit/>
          </a:bodyPr>
          <a:lstStyle/>
          <a:p>
            <a:pPr algn="ctr">
              <a:buClr>
                <a:srgbClr val="222268"/>
              </a:buClr>
              <a:buSzPts val="1000"/>
            </a:pPr>
            <a:r>
              <a:rPr lang="en-US" sz="1200" b="1">
                <a:solidFill>
                  <a:schemeClr val="bg1"/>
                </a:solidFill>
                <a:ea typeface="Calibri"/>
                <a:cs typeface="Calibri"/>
                <a:sym typeface="Calibri"/>
              </a:rPr>
              <a:t>Testing</a:t>
            </a:r>
          </a:p>
        </p:txBody>
      </p:sp>
      <p:sp>
        <p:nvSpPr>
          <p:cNvPr id="28" name="Google Shape;1904;p49">
            <a:extLst>
              <a:ext uri="{FF2B5EF4-FFF2-40B4-BE49-F238E27FC236}">
                <a16:creationId xmlns:a16="http://schemas.microsoft.com/office/drawing/2014/main" id="{A756561C-49D4-4CF6-AC9F-F6950CF212A8}"/>
              </a:ext>
            </a:extLst>
          </p:cNvPr>
          <p:cNvSpPr/>
          <p:nvPr/>
        </p:nvSpPr>
        <p:spPr>
          <a:xfrm>
            <a:off x="7665434" y="2992234"/>
            <a:ext cx="2084526" cy="894199"/>
          </a:xfrm>
          <a:prstGeom prst="chevron">
            <a:avLst/>
          </a:prstGeom>
          <a:solidFill>
            <a:srgbClr val="173340"/>
          </a:solidFill>
          <a:ln w="3175" cap="rnd"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222268"/>
              </a:buClr>
              <a:buSzPts val="1000"/>
              <a:buFont typeface="Arial"/>
              <a:buNone/>
            </a:pPr>
            <a:r>
              <a:rPr lang="en-US" sz="1200" b="1">
                <a:solidFill>
                  <a:schemeClr val="bg1"/>
                </a:solidFill>
                <a:ea typeface="Calibri"/>
                <a:cs typeface="Calibri"/>
                <a:sym typeface="Calibri"/>
              </a:rPr>
              <a:t>Preparation &amp; Go-Live</a:t>
            </a:r>
            <a:endParaRPr lang="en-US" sz="1200" b="1" u="none" strike="noStrike" cap="none">
              <a:solidFill>
                <a:schemeClr val="bg1"/>
              </a:solidFill>
              <a:ea typeface="Calibri"/>
              <a:cs typeface="Calibri"/>
              <a:sym typeface="Calibri"/>
            </a:endParaRPr>
          </a:p>
        </p:txBody>
      </p:sp>
      <p:sp>
        <p:nvSpPr>
          <p:cNvPr id="2" name="TextBox 1">
            <a:extLst>
              <a:ext uri="{FF2B5EF4-FFF2-40B4-BE49-F238E27FC236}">
                <a16:creationId xmlns:a16="http://schemas.microsoft.com/office/drawing/2014/main" id="{E05B3A8F-1790-2E1F-B6D8-2BD9D8526B88}"/>
              </a:ext>
            </a:extLst>
          </p:cNvPr>
          <p:cNvSpPr txBox="1"/>
          <p:nvPr/>
        </p:nvSpPr>
        <p:spPr>
          <a:xfrm>
            <a:off x="414971" y="1281892"/>
            <a:ext cx="11289349" cy="1387176"/>
          </a:xfrm>
          <a:prstGeom prst="rect">
            <a:avLst/>
          </a:prstGeom>
          <a:noFill/>
        </p:spPr>
        <p:txBody>
          <a:bodyPr vert="horz" wrap="square" lIns="90000" tIns="46800" rIns="90000" bIns="46800" rtlCol="0" anchor="ctr">
            <a:spAutoFit/>
          </a:bodyPr>
          <a:lstStyle/>
          <a:p>
            <a:pPr algn="l">
              <a:spcBef>
                <a:spcPct val="0"/>
              </a:spcBef>
            </a:pPr>
            <a:endParaRPr lang="en-US" sz="1400"/>
          </a:p>
          <a:p>
            <a:pPr algn="l">
              <a:spcBef>
                <a:spcPct val="0"/>
              </a:spcBef>
            </a:pPr>
            <a:endParaRPr lang="en-US" sz="1400"/>
          </a:p>
          <a:p>
            <a:pPr algn="l">
              <a:spcBef>
                <a:spcPct val="0"/>
              </a:spcBef>
            </a:pPr>
            <a:r>
              <a:rPr lang="en-US" sz="1400"/>
              <a:t>We will align with upgrade plan agreed between Temenos and Bank and </a:t>
            </a:r>
            <a:r>
              <a:rPr lang="en-US" sz="1400">
                <a:latin typeface="Segoe UI" panose="020B0502040204020203" pitchFamily="34" charset="0"/>
              </a:rPr>
              <a:t>provide </a:t>
            </a:r>
            <a:r>
              <a:rPr lang="en-US" sz="1400" b="1">
                <a:latin typeface="Segoe UI" panose="020B0502040204020203" pitchFamily="34" charset="0"/>
              </a:rPr>
              <a:t>skilled Temenos TPH SMEs </a:t>
            </a:r>
            <a:r>
              <a:rPr lang="en-US" sz="1400">
                <a:latin typeface="Segoe UI" panose="020B0502040204020203" pitchFamily="34" charset="0"/>
              </a:rPr>
              <a:t>to support the upgrade journey from R22 to R25 by delivering consulting and advisory services. Our team will be integrated across all key upgrade phases—Analysis, Upgrade and retrofit activities, Testing, and Go‑Live</a:t>
            </a:r>
            <a:r>
              <a:rPr lang="en-US" sz="1400"/>
              <a:t>.</a:t>
            </a:r>
          </a:p>
          <a:p>
            <a:pPr algn="l">
              <a:spcBef>
                <a:spcPct val="0"/>
              </a:spcBef>
            </a:pPr>
            <a:endParaRPr lang="en-IN" sz="1400"/>
          </a:p>
        </p:txBody>
      </p:sp>
      <p:sp>
        <p:nvSpPr>
          <p:cNvPr id="4" name="TextBox 3">
            <a:extLst>
              <a:ext uri="{FF2B5EF4-FFF2-40B4-BE49-F238E27FC236}">
                <a16:creationId xmlns:a16="http://schemas.microsoft.com/office/drawing/2014/main" id="{C5CEABC0-B442-A577-BBC7-1EFFCB82A074}"/>
              </a:ext>
            </a:extLst>
          </p:cNvPr>
          <p:cNvSpPr txBox="1"/>
          <p:nvPr/>
        </p:nvSpPr>
        <p:spPr>
          <a:xfrm>
            <a:off x="1133803" y="2541221"/>
            <a:ext cx="9924393" cy="309958"/>
          </a:xfrm>
          <a:prstGeom prst="rect">
            <a:avLst/>
          </a:prstGeom>
          <a:noFill/>
        </p:spPr>
        <p:txBody>
          <a:bodyPr vert="horz" wrap="square" lIns="90000" tIns="46800" rIns="90000" bIns="46800" rtlCol="0" anchor="ctr">
            <a:spAutoFit/>
          </a:bodyPr>
          <a:lstStyle>
            <a:defPPr>
              <a:defRPr lang="de-DE"/>
            </a:defPPr>
            <a:lvl1pPr>
              <a:spcBef>
                <a:spcPct val="0"/>
              </a:spcBef>
              <a:defRPr sz="1400"/>
            </a:lvl1pPr>
          </a:lstStyle>
          <a:p>
            <a:r>
              <a:rPr lang="en-US" b="1"/>
              <a:t>Indicative upgrade Implementation approach:</a:t>
            </a:r>
          </a:p>
        </p:txBody>
      </p:sp>
      <p:sp>
        <p:nvSpPr>
          <p:cNvPr id="6" name="TextBox 5">
            <a:extLst>
              <a:ext uri="{FF2B5EF4-FFF2-40B4-BE49-F238E27FC236}">
                <a16:creationId xmlns:a16="http://schemas.microsoft.com/office/drawing/2014/main" id="{E84CED65-7166-AC26-8841-93D299491CBF}"/>
              </a:ext>
            </a:extLst>
          </p:cNvPr>
          <p:cNvSpPr txBox="1"/>
          <p:nvPr/>
        </p:nvSpPr>
        <p:spPr>
          <a:xfrm>
            <a:off x="1112794" y="4248437"/>
            <a:ext cx="9587235" cy="615553"/>
          </a:xfrm>
          <a:prstGeom prst="rect">
            <a:avLst/>
          </a:prstGeom>
          <a:noFill/>
        </p:spPr>
        <p:txBody>
          <a:bodyPr wrap="square">
            <a:spAutoFit/>
          </a:bodyPr>
          <a:lstStyle/>
          <a:p>
            <a:endParaRPr lang="en-IN"/>
          </a:p>
          <a:p>
            <a:r>
              <a:rPr lang="en-IN" sz="1600" b="1"/>
              <a:t>The final approach will be decided jointly with Temenos and DZ Bank.</a:t>
            </a:r>
            <a:endParaRPr lang="en-US" sz="1600" b="1"/>
          </a:p>
        </p:txBody>
      </p:sp>
    </p:spTree>
    <p:extLst>
      <p:ext uri="{BB962C8B-B14F-4D97-AF65-F5344CB8AC3E}">
        <p14:creationId xmlns:p14="http://schemas.microsoft.com/office/powerpoint/2010/main" val="3028611772"/>
      </p:ext>
    </p:extLst>
  </p:cSld>
  <p:clrMapOvr>
    <a:masterClrMapping/>
  </p:clrMapOvr>
  <p:extLst>
    <p:ext uri="{6950BFC3-D8DA-4A85-94F7-54DA5524770B}">
      <p188:commentRel xmlns:p188="http://schemas.microsoft.com/office/powerpoint/2018/8/main" r:id="rId3"/>
    </p:ext>
  </p:extLs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35F1-A435-7C02-5120-08F0749AE1C2}"/>
              </a:ext>
            </a:extLst>
          </p:cNvPr>
          <p:cNvSpPr>
            <a:spLocks noGrp="1"/>
          </p:cNvSpPr>
          <p:nvPr>
            <p:ph type="title"/>
          </p:nvPr>
        </p:nvSpPr>
        <p:spPr/>
        <p:txBody>
          <a:bodyPr/>
          <a:lstStyle/>
          <a:p>
            <a:r>
              <a:rPr lang="en-IN">
                <a:solidFill>
                  <a:srgbClr val="0070AD"/>
                </a:solidFill>
                <a:ea typeface="Verdana" panose="020B0604030504040204" pitchFamily="34" charset="0"/>
              </a:rPr>
              <a:t>BASED ON OUR EXPERIENCE WE RECOMMEND THIS </a:t>
            </a:r>
            <a:r>
              <a:rPr lang="en-IN"/>
              <a:t>HIGH LEVEL PROJECT PLAN AND TIMELINE </a:t>
            </a:r>
          </a:p>
        </p:txBody>
      </p:sp>
      <p:graphicFrame>
        <p:nvGraphicFramePr>
          <p:cNvPr id="4" name="Table 3">
            <a:extLst>
              <a:ext uri="{FF2B5EF4-FFF2-40B4-BE49-F238E27FC236}">
                <a16:creationId xmlns:a16="http://schemas.microsoft.com/office/drawing/2014/main" id="{1629C3EF-F84A-21DC-587E-49106F79AC59}"/>
              </a:ext>
            </a:extLst>
          </p:cNvPr>
          <p:cNvGraphicFramePr>
            <a:graphicFrameLocks noGrp="1"/>
          </p:cNvGraphicFramePr>
          <p:nvPr>
            <p:extLst>
              <p:ext uri="{D42A27DB-BD31-4B8C-83A1-F6EECF244321}">
                <p14:modId xmlns:p14="http://schemas.microsoft.com/office/powerpoint/2010/main" val="130304686"/>
              </p:ext>
            </p:extLst>
          </p:nvPr>
        </p:nvGraphicFramePr>
        <p:xfrm>
          <a:off x="731520" y="1403990"/>
          <a:ext cx="10625329" cy="4963063"/>
        </p:xfrm>
        <a:graphic>
          <a:graphicData uri="http://schemas.openxmlformats.org/drawingml/2006/table">
            <a:tbl>
              <a:tblPr>
                <a:tableStyleId>{5C22544A-7EE6-4342-B048-85BDC9FD1C3A}</a:tableStyleId>
              </a:tblPr>
              <a:tblGrid>
                <a:gridCol w="1692369">
                  <a:extLst>
                    <a:ext uri="{9D8B030D-6E8A-4147-A177-3AD203B41FA5}">
                      <a16:colId xmlns:a16="http://schemas.microsoft.com/office/drawing/2014/main" val="3797498186"/>
                    </a:ext>
                  </a:extLst>
                </a:gridCol>
                <a:gridCol w="893296">
                  <a:extLst>
                    <a:ext uri="{9D8B030D-6E8A-4147-A177-3AD203B41FA5}">
                      <a16:colId xmlns:a16="http://schemas.microsoft.com/office/drawing/2014/main" val="2951466390"/>
                    </a:ext>
                  </a:extLst>
                </a:gridCol>
                <a:gridCol w="893296">
                  <a:extLst>
                    <a:ext uri="{9D8B030D-6E8A-4147-A177-3AD203B41FA5}">
                      <a16:colId xmlns:a16="http://schemas.microsoft.com/office/drawing/2014/main" val="1659385669"/>
                    </a:ext>
                  </a:extLst>
                </a:gridCol>
                <a:gridCol w="893296">
                  <a:extLst>
                    <a:ext uri="{9D8B030D-6E8A-4147-A177-3AD203B41FA5}">
                      <a16:colId xmlns:a16="http://schemas.microsoft.com/office/drawing/2014/main" val="2298210621"/>
                    </a:ext>
                  </a:extLst>
                </a:gridCol>
                <a:gridCol w="893296">
                  <a:extLst>
                    <a:ext uri="{9D8B030D-6E8A-4147-A177-3AD203B41FA5}">
                      <a16:colId xmlns:a16="http://schemas.microsoft.com/office/drawing/2014/main" val="3074545194"/>
                    </a:ext>
                  </a:extLst>
                </a:gridCol>
                <a:gridCol w="876844">
                  <a:extLst>
                    <a:ext uri="{9D8B030D-6E8A-4147-A177-3AD203B41FA5}">
                      <a16:colId xmlns:a16="http://schemas.microsoft.com/office/drawing/2014/main" val="1400516872"/>
                    </a:ext>
                  </a:extLst>
                </a:gridCol>
                <a:gridCol w="909748">
                  <a:extLst>
                    <a:ext uri="{9D8B030D-6E8A-4147-A177-3AD203B41FA5}">
                      <a16:colId xmlns:a16="http://schemas.microsoft.com/office/drawing/2014/main" val="3763409476"/>
                    </a:ext>
                  </a:extLst>
                </a:gridCol>
                <a:gridCol w="893296">
                  <a:extLst>
                    <a:ext uri="{9D8B030D-6E8A-4147-A177-3AD203B41FA5}">
                      <a16:colId xmlns:a16="http://schemas.microsoft.com/office/drawing/2014/main" val="2667776574"/>
                    </a:ext>
                  </a:extLst>
                </a:gridCol>
                <a:gridCol w="893296">
                  <a:extLst>
                    <a:ext uri="{9D8B030D-6E8A-4147-A177-3AD203B41FA5}">
                      <a16:colId xmlns:a16="http://schemas.microsoft.com/office/drawing/2014/main" val="1990565152"/>
                    </a:ext>
                  </a:extLst>
                </a:gridCol>
                <a:gridCol w="893296">
                  <a:extLst>
                    <a:ext uri="{9D8B030D-6E8A-4147-A177-3AD203B41FA5}">
                      <a16:colId xmlns:a16="http://schemas.microsoft.com/office/drawing/2014/main" val="3931066268"/>
                    </a:ext>
                  </a:extLst>
                </a:gridCol>
                <a:gridCol w="893296">
                  <a:extLst>
                    <a:ext uri="{9D8B030D-6E8A-4147-A177-3AD203B41FA5}">
                      <a16:colId xmlns:a16="http://schemas.microsoft.com/office/drawing/2014/main" val="2948168648"/>
                    </a:ext>
                  </a:extLst>
                </a:gridCol>
              </a:tblGrid>
              <a:tr h="453002">
                <a:tc>
                  <a:txBody>
                    <a:bodyPr/>
                    <a:lstStyle/>
                    <a:p>
                      <a:pPr marL="0" algn="ctr" defTabSz="914400" rtl="0" eaLnBrk="1" fontAlgn="b" latinLnBrk="0" hangingPunct="1">
                        <a:buNone/>
                      </a:pPr>
                      <a:r>
                        <a:rPr lang="en-IN" sz="1200" b="1" i="0" u="none" strike="noStrike" kern="1200">
                          <a:solidFill>
                            <a:schemeClr val="bg1"/>
                          </a:solidFill>
                          <a:effectLst/>
                          <a:latin typeface="+mn-lt"/>
                          <a:ea typeface="+mn-ea"/>
                          <a:cs typeface="+mn-cs"/>
                        </a:rPr>
                        <a:t>Phases↓</a:t>
                      </a:r>
                    </a:p>
                    <a:p>
                      <a:pPr marL="0" algn="ctr" defTabSz="914400" rtl="0" eaLnBrk="1" fontAlgn="b" latinLnBrk="0" hangingPunct="1">
                        <a:buNone/>
                      </a:pPr>
                      <a:r>
                        <a:rPr lang="en-IN" sz="1200" b="1" i="0" u="none" strike="noStrike" kern="1200">
                          <a:solidFill>
                            <a:schemeClr val="bg1"/>
                          </a:solidFill>
                          <a:effectLst/>
                          <a:latin typeface="+mn-lt"/>
                          <a:ea typeface="+mn-ea"/>
                          <a:cs typeface="+mn-cs"/>
                        </a:rPr>
                        <a:t>Month→</a:t>
                      </a:r>
                    </a:p>
                  </a:txBody>
                  <a:tcPr marL="6350" marR="6350" marT="6350" marB="0" anchor="ctr">
                    <a:solidFill>
                      <a:schemeClr val="accent1">
                        <a:lumMod val="50000"/>
                      </a:schemeClr>
                    </a:solidFill>
                  </a:tcPr>
                </a:tc>
                <a:tc>
                  <a:txBody>
                    <a:bodyPr/>
                    <a:lstStyle/>
                    <a:p>
                      <a:pPr algn="ctr" rtl="0" fontAlgn="b">
                        <a:buNone/>
                      </a:pPr>
                      <a:r>
                        <a:rPr lang="en-IN" sz="1200" b="1" u="none" strike="noStrike">
                          <a:solidFill>
                            <a:schemeClr val="bg1"/>
                          </a:solidFill>
                          <a:effectLst/>
                          <a:latin typeface="+mn-lt"/>
                        </a:rPr>
                        <a:t>Feb'26</a:t>
                      </a:r>
                      <a:endParaRPr lang="en-IN" sz="1200" b="1" i="0" u="none" strike="noStrike">
                        <a:solidFill>
                          <a:schemeClr val="bg1"/>
                        </a:solidFill>
                        <a:effectLst/>
                        <a:latin typeface="+mn-lt"/>
                      </a:endParaRPr>
                    </a:p>
                  </a:txBody>
                  <a:tcPr marL="6350" marR="6350" marT="6350" marB="0" anchor="ctr">
                    <a:solidFill>
                      <a:schemeClr val="accent1">
                        <a:lumMod val="50000"/>
                      </a:schemeClr>
                    </a:solidFill>
                  </a:tcPr>
                </a:tc>
                <a:tc>
                  <a:txBody>
                    <a:bodyPr/>
                    <a:lstStyle/>
                    <a:p>
                      <a:pPr algn="ctr" rtl="0" fontAlgn="b">
                        <a:buNone/>
                      </a:pPr>
                      <a:r>
                        <a:rPr lang="en-IN" sz="1200" b="1" u="none" strike="noStrike">
                          <a:solidFill>
                            <a:schemeClr val="bg1"/>
                          </a:solidFill>
                          <a:effectLst/>
                          <a:latin typeface="+mn-lt"/>
                        </a:rPr>
                        <a:t>Mar'26</a:t>
                      </a:r>
                      <a:endParaRPr lang="en-IN" sz="1200" b="1" i="0" u="none" strike="noStrike">
                        <a:solidFill>
                          <a:schemeClr val="bg1"/>
                        </a:solidFill>
                        <a:effectLst/>
                        <a:latin typeface="+mn-lt"/>
                      </a:endParaRPr>
                    </a:p>
                  </a:txBody>
                  <a:tcPr marL="6350" marR="6350" marT="6350" marB="0" anchor="ctr">
                    <a:solidFill>
                      <a:schemeClr val="accent1">
                        <a:lumMod val="50000"/>
                      </a:schemeClr>
                    </a:solidFill>
                  </a:tcPr>
                </a:tc>
                <a:tc>
                  <a:txBody>
                    <a:bodyPr/>
                    <a:lstStyle/>
                    <a:p>
                      <a:pPr algn="ctr" rtl="0" fontAlgn="b">
                        <a:buNone/>
                      </a:pPr>
                      <a:r>
                        <a:rPr lang="en-IN" sz="1200" b="1" u="none" strike="noStrike">
                          <a:solidFill>
                            <a:schemeClr val="bg1"/>
                          </a:solidFill>
                          <a:effectLst/>
                          <a:latin typeface="+mn-lt"/>
                        </a:rPr>
                        <a:t>Apr'26</a:t>
                      </a:r>
                      <a:endParaRPr lang="en-IN" sz="1200" b="1" i="0" u="none" strike="noStrike">
                        <a:solidFill>
                          <a:schemeClr val="bg1"/>
                        </a:solidFill>
                        <a:effectLst/>
                        <a:latin typeface="+mn-lt"/>
                      </a:endParaRPr>
                    </a:p>
                  </a:txBody>
                  <a:tcPr marL="6350" marR="6350" marT="6350" marB="0" anchor="ctr">
                    <a:solidFill>
                      <a:schemeClr val="accent1">
                        <a:lumMod val="50000"/>
                      </a:schemeClr>
                    </a:solidFill>
                  </a:tcPr>
                </a:tc>
                <a:tc>
                  <a:txBody>
                    <a:bodyPr/>
                    <a:lstStyle/>
                    <a:p>
                      <a:pPr algn="ctr" rtl="0" fontAlgn="b">
                        <a:buNone/>
                      </a:pPr>
                      <a:r>
                        <a:rPr lang="en-IN" sz="1200" b="1" u="none" strike="noStrike">
                          <a:solidFill>
                            <a:schemeClr val="bg1"/>
                          </a:solidFill>
                          <a:effectLst/>
                          <a:latin typeface="+mn-lt"/>
                        </a:rPr>
                        <a:t>May'26</a:t>
                      </a:r>
                      <a:endParaRPr lang="en-IN" sz="1200" b="1" i="0" u="none" strike="noStrike">
                        <a:solidFill>
                          <a:schemeClr val="bg1"/>
                        </a:solidFill>
                        <a:effectLst/>
                        <a:latin typeface="+mn-lt"/>
                      </a:endParaRPr>
                    </a:p>
                  </a:txBody>
                  <a:tcPr marL="6350" marR="6350" marT="6350" marB="0" anchor="ctr">
                    <a:solidFill>
                      <a:schemeClr val="accent1">
                        <a:lumMod val="50000"/>
                      </a:schemeClr>
                    </a:solidFill>
                  </a:tcPr>
                </a:tc>
                <a:tc>
                  <a:txBody>
                    <a:bodyPr/>
                    <a:lstStyle/>
                    <a:p>
                      <a:pPr algn="ctr" rtl="0" fontAlgn="b">
                        <a:buNone/>
                      </a:pPr>
                      <a:r>
                        <a:rPr lang="en-IN" sz="1200" b="1" u="none" strike="noStrike">
                          <a:solidFill>
                            <a:schemeClr val="bg1"/>
                          </a:solidFill>
                          <a:effectLst/>
                          <a:latin typeface="+mn-lt"/>
                        </a:rPr>
                        <a:t>Jun'26</a:t>
                      </a:r>
                      <a:endParaRPr lang="en-IN" sz="1200" b="1" i="0" u="none" strike="noStrike">
                        <a:solidFill>
                          <a:schemeClr val="bg1"/>
                        </a:solidFill>
                        <a:effectLst/>
                        <a:latin typeface="+mn-lt"/>
                      </a:endParaRPr>
                    </a:p>
                  </a:txBody>
                  <a:tcPr marL="6350" marR="6350" marT="6350" marB="0" anchor="ctr">
                    <a:solidFill>
                      <a:schemeClr val="accent1">
                        <a:lumMod val="50000"/>
                      </a:schemeClr>
                    </a:solidFill>
                  </a:tcPr>
                </a:tc>
                <a:tc>
                  <a:txBody>
                    <a:bodyPr/>
                    <a:lstStyle/>
                    <a:p>
                      <a:pPr algn="ctr" rtl="0" fontAlgn="b">
                        <a:buNone/>
                      </a:pPr>
                      <a:r>
                        <a:rPr lang="en-IN" sz="1200" b="1" u="none" strike="noStrike">
                          <a:solidFill>
                            <a:schemeClr val="bg1"/>
                          </a:solidFill>
                          <a:effectLst/>
                          <a:latin typeface="+mn-lt"/>
                        </a:rPr>
                        <a:t>Jul'26</a:t>
                      </a:r>
                      <a:endParaRPr lang="en-IN" sz="1200" b="1" i="0" u="none" strike="noStrike">
                        <a:solidFill>
                          <a:schemeClr val="bg1"/>
                        </a:solidFill>
                        <a:effectLst/>
                        <a:latin typeface="+mn-lt"/>
                      </a:endParaRPr>
                    </a:p>
                  </a:txBody>
                  <a:tcPr marL="6350" marR="6350" marT="6350" marB="0" anchor="ctr">
                    <a:solidFill>
                      <a:schemeClr val="accent1">
                        <a:lumMod val="50000"/>
                      </a:schemeClr>
                    </a:solidFill>
                  </a:tcPr>
                </a:tc>
                <a:tc>
                  <a:txBody>
                    <a:bodyPr/>
                    <a:lstStyle/>
                    <a:p>
                      <a:pPr algn="ctr" rtl="0" fontAlgn="b">
                        <a:buNone/>
                      </a:pPr>
                      <a:r>
                        <a:rPr lang="en-IN" sz="1200" b="1" u="none" strike="noStrike">
                          <a:solidFill>
                            <a:schemeClr val="bg1"/>
                          </a:solidFill>
                          <a:effectLst/>
                          <a:latin typeface="+mn-lt"/>
                        </a:rPr>
                        <a:t>Aug'26</a:t>
                      </a:r>
                      <a:endParaRPr lang="en-IN" sz="1200" b="1" i="0" u="none" strike="noStrike">
                        <a:solidFill>
                          <a:schemeClr val="bg1"/>
                        </a:solidFill>
                        <a:effectLst/>
                        <a:latin typeface="+mn-lt"/>
                      </a:endParaRPr>
                    </a:p>
                  </a:txBody>
                  <a:tcPr marL="6350" marR="6350" marT="6350" marB="0" anchor="ctr">
                    <a:solidFill>
                      <a:schemeClr val="accent1">
                        <a:lumMod val="50000"/>
                      </a:schemeClr>
                    </a:solidFill>
                  </a:tcPr>
                </a:tc>
                <a:tc>
                  <a:txBody>
                    <a:bodyPr/>
                    <a:lstStyle/>
                    <a:p>
                      <a:pPr algn="ctr" rtl="0" fontAlgn="b">
                        <a:buNone/>
                      </a:pPr>
                      <a:r>
                        <a:rPr lang="en-IN" sz="1200" b="1" u="none" strike="noStrike">
                          <a:solidFill>
                            <a:schemeClr val="bg1"/>
                          </a:solidFill>
                          <a:effectLst/>
                          <a:latin typeface="+mn-lt"/>
                        </a:rPr>
                        <a:t>Sep'26</a:t>
                      </a:r>
                      <a:endParaRPr lang="en-IN" sz="1200" b="1" i="0" u="none" strike="noStrike">
                        <a:solidFill>
                          <a:schemeClr val="bg1"/>
                        </a:solidFill>
                        <a:effectLst/>
                        <a:latin typeface="+mn-lt"/>
                      </a:endParaRPr>
                    </a:p>
                  </a:txBody>
                  <a:tcPr marL="6350" marR="6350" marT="6350" marB="0" anchor="ctr">
                    <a:solidFill>
                      <a:schemeClr val="accent1">
                        <a:lumMod val="50000"/>
                      </a:schemeClr>
                    </a:solidFill>
                  </a:tcPr>
                </a:tc>
                <a:tc>
                  <a:txBody>
                    <a:bodyPr/>
                    <a:lstStyle/>
                    <a:p>
                      <a:pPr algn="ctr" rtl="0" fontAlgn="b">
                        <a:buNone/>
                      </a:pPr>
                      <a:r>
                        <a:rPr lang="en-IN" sz="1200" b="1" u="none" strike="noStrike">
                          <a:solidFill>
                            <a:schemeClr val="bg1"/>
                          </a:solidFill>
                          <a:effectLst/>
                          <a:latin typeface="+mn-lt"/>
                        </a:rPr>
                        <a:t>Oct'26</a:t>
                      </a:r>
                      <a:endParaRPr lang="en-IN" sz="1200" b="1" i="0" u="none" strike="noStrike">
                        <a:solidFill>
                          <a:schemeClr val="bg1"/>
                        </a:solidFill>
                        <a:effectLst/>
                        <a:latin typeface="+mn-lt"/>
                      </a:endParaRPr>
                    </a:p>
                  </a:txBody>
                  <a:tcPr marL="6350" marR="6350" marT="6350" marB="0" anchor="ctr">
                    <a:solidFill>
                      <a:schemeClr val="accent1">
                        <a:lumMod val="50000"/>
                      </a:schemeClr>
                    </a:solidFill>
                  </a:tcPr>
                </a:tc>
                <a:tc>
                  <a:txBody>
                    <a:bodyPr/>
                    <a:lstStyle/>
                    <a:p>
                      <a:pPr algn="ctr" rtl="0" fontAlgn="b">
                        <a:buNone/>
                      </a:pPr>
                      <a:r>
                        <a:rPr lang="en-IN" sz="1200" b="1" u="none" strike="noStrike">
                          <a:solidFill>
                            <a:schemeClr val="bg1"/>
                          </a:solidFill>
                          <a:effectLst/>
                          <a:latin typeface="+mn-lt"/>
                        </a:rPr>
                        <a:t>Nov'26</a:t>
                      </a:r>
                      <a:endParaRPr lang="en-IN" sz="1200" b="1" i="0" u="none" strike="noStrike">
                        <a:solidFill>
                          <a:schemeClr val="bg1"/>
                        </a:solidFill>
                        <a:effectLst/>
                        <a:latin typeface="+mn-lt"/>
                      </a:endParaRPr>
                    </a:p>
                  </a:txBody>
                  <a:tcPr marL="6350" marR="6350" marT="6350" marB="0" anchor="ctr">
                    <a:solidFill>
                      <a:schemeClr val="accent1">
                        <a:lumMod val="50000"/>
                      </a:schemeClr>
                    </a:solidFill>
                  </a:tcPr>
                </a:tc>
                <a:extLst>
                  <a:ext uri="{0D108BD9-81ED-4DB2-BD59-A6C34878D82A}">
                    <a16:rowId xmlns:a16="http://schemas.microsoft.com/office/drawing/2014/main" val="1055552698"/>
                  </a:ext>
                </a:extLst>
              </a:tr>
              <a:tr h="43874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b="1">
                          <a:solidFill>
                            <a:schemeClr val="bg1"/>
                          </a:solidFill>
                          <a:latin typeface="+mn-lt"/>
                        </a:rPr>
                        <a:t>Contracting and Onboarding</a:t>
                      </a:r>
                      <a:endParaRPr lang="en-IN" sz="1200" b="1">
                        <a:solidFill>
                          <a:schemeClr val="bg1"/>
                        </a:solidFill>
                        <a:latin typeface="+mn-lt"/>
                      </a:endParaRPr>
                    </a:p>
                  </a:txBody>
                  <a:tcPr marL="6350" marR="6350" marT="6350" marB="0" anchor="ctr">
                    <a:solidFill>
                      <a:schemeClr val="accent1">
                        <a:lumMod val="50000"/>
                      </a:schemeClr>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rtl="0" fontAlgn="b">
                        <a:buNone/>
                      </a:pP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extLst>
                  <a:ext uri="{0D108BD9-81ED-4DB2-BD59-A6C34878D82A}">
                    <a16:rowId xmlns:a16="http://schemas.microsoft.com/office/drawing/2014/main" val="3465349279"/>
                  </a:ext>
                </a:extLst>
              </a:tr>
              <a:tr h="438740">
                <a:tc>
                  <a:txBody>
                    <a:bodyPr/>
                    <a:lstStyle/>
                    <a:p>
                      <a:pPr marL="0" algn="ctr" defTabSz="914400" rtl="0" eaLnBrk="1" fontAlgn="b" latinLnBrk="0" hangingPunct="1">
                        <a:buNone/>
                      </a:pPr>
                      <a:r>
                        <a:rPr lang="en-IN" sz="1200" b="1" i="0" u="none" strike="noStrike" kern="1200">
                          <a:solidFill>
                            <a:schemeClr val="bg1"/>
                          </a:solidFill>
                          <a:effectLst/>
                          <a:latin typeface="+mn-lt"/>
                          <a:ea typeface="+mn-ea"/>
                          <a:cs typeface="+mn-cs"/>
                        </a:rPr>
                        <a:t>Program governance</a:t>
                      </a:r>
                    </a:p>
                  </a:txBody>
                  <a:tcPr marL="6350" marR="6350" marT="6350" marB="0" anchor="ctr">
                    <a:solidFill>
                      <a:schemeClr val="accent1">
                        <a:lumMod val="50000"/>
                      </a:schemeClr>
                    </a:solidFill>
                  </a:tcPr>
                </a:tc>
                <a:tc>
                  <a:txBody>
                    <a:bodyPr/>
                    <a:lstStyle/>
                    <a:p>
                      <a:pPr algn="l" fontAlgn="b">
                        <a:buNone/>
                      </a:pPr>
                      <a:r>
                        <a:rPr lang="en-IN" sz="1800" u="none" strike="noStrike">
                          <a:effectLst/>
                        </a:rPr>
                        <a:t> </a:t>
                      </a: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r>
                        <a:rPr lang="en-IN" sz="1800" u="none" strike="noStrike">
                          <a:effectLst/>
                        </a:rPr>
                        <a:t> </a:t>
                      </a: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extLst>
                  <a:ext uri="{0D108BD9-81ED-4DB2-BD59-A6C34878D82A}">
                    <a16:rowId xmlns:a16="http://schemas.microsoft.com/office/drawing/2014/main" val="2410258331"/>
                  </a:ext>
                </a:extLst>
              </a:tr>
              <a:tr h="1019899">
                <a:tc>
                  <a:txBody>
                    <a:bodyPr/>
                    <a:lstStyle/>
                    <a:p>
                      <a:pPr marL="0" algn="ctr" defTabSz="914400" rtl="0" eaLnBrk="1" fontAlgn="b" latinLnBrk="0" hangingPunct="1">
                        <a:buNone/>
                      </a:pPr>
                      <a:r>
                        <a:rPr lang="en-IN" sz="1200" b="1" i="0" u="none" strike="noStrike" kern="1200">
                          <a:solidFill>
                            <a:schemeClr val="bg1"/>
                          </a:solidFill>
                          <a:effectLst/>
                          <a:latin typeface="+mn-lt"/>
                          <a:ea typeface="+mn-ea"/>
                          <a:cs typeface="+mn-cs"/>
                        </a:rPr>
                        <a:t>Analysis</a:t>
                      </a:r>
                    </a:p>
                  </a:txBody>
                  <a:tcPr marL="6350" marR="6350" marT="6350" marB="0" anchor="ctr">
                    <a:solidFill>
                      <a:schemeClr val="accent1">
                        <a:lumMod val="50000"/>
                      </a:schemeClr>
                    </a:solidFill>
                  </a:tcPr>
                </a:tc>
                <a:tc>
                  <a:txBody>
                    <a:bodyPr/>
                    <a:lstStyle/>
                    <a:p>
                      <a:pPr algn="l" fontAlgn="b">
                        <a:buNone/>
                      </a:pPr>
                      <a:r>
                        <a:rPr lang="en-IN" sz="1800" u="none" strike="noStrike">
                          <a:effectLst/>
                        </a:rPr>
                        <a:t> </a:t>
                      </a: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r>
                        <a:rPr lang="en-IN" sz="1800" u="none" strike="noStrike">
                          <a:effectLst/>
                        </a:rPr>
                        <a:t> </a:t>
                      </a: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extLst>
                  <a:ext uri="{0D108BD9-81ED-4DB2-BD59-A6C34878D82A}">
                    <a16:rowId xmlns:a16="http://schemas.microsoft.com/office/drawing/2014/main" val="4166975561"/>
                  </a:ext>
                </a:extLst>
              </a:tr>
              <a:tr h="994742">
                <a:tc>
                  <a:txBody>
                    <a:bodyPr/>
                    <a:lstStyle/>
                    <a:p>
                      <a:pPr marL="0" algn="ctr" defTabSz="914400" rtl="0" eaLnBrk="1" fontAlgn="b" latinLnBrk="0" hangingPunct="1">
                        <a:buNone/>
                      </a:pPr>
                      <a:r>
                        <a:rPr lang="en-US" sz="1200" b="1" i="0" u="none" strike="noStrike" kern="1200">
                          <a:solidFill>
                            <a:schemeClr val="bg1"/>
                          </a:solidFill>
                          <a:effectLst/>
                          <a:latin typeface="+mn-lt"/>
                          <a:ea typeface="+mn-ea"/>
                          <a:cs typeface="+mn-cs"/>
                        </a:rPr>
                        <a:t>Upgrade/Build</a:t>
                      </a:r>
                      <a:endParaRPr lang="en-IN" sz="1200" b="1" i="0" u="none" strike="noStrike" kern="1200">
                        <a:solidFill>
                          <a:schemeClr val="bg1"/>
                        </a:solidFill>
                        <a:effectLst/>
                        <a:latin typeface="+mn-lt"/>
                        <a:ea typeface="+mn-ea"/>
                        <a:cs typeface="+mn-cs"/>
                      </a:endParaRPr>
                    </a:p>
                  </a:txBody>
                  <a:tcPr marL="6350" marR="6350" marT="6350" marB="0" anchor="ctr">
                    <a:solidFill>
                      <a:schemeClr val="accent1">
                        <a:lumMod val="50000"/>
                      </a:schemeClr>
                    </a:solidFill>
                  </a:tcPr>
                </a:tc>
                <a:tc>
                  <a:txBody>
                    <a:bodyPr/>
                    <a:lstStyle/>
                    <a:p>
                      <a:pPr algn="l" fontAlgn="b">
                        <a:buNone/>
                      </a:pPr>
                      <a:r>
                        <a:rPr lang="en-IN" sz="1800" u="none" strike="noStrike">
                          <a:effectLst/>
                        </a:rPr>
                        <a:t> </a:t>
                      </a: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r>
                        <a:rPr lang="en-IN" sz="1800" u="none" strike="noStrike">
                          <a:effectLst/>
                        </a:rPr>
                        <a:t> </a:t>
                      </a: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tc>
                  <a:txBody>
                    <a:bodyPr/>
                    <a:lstStyle/>
                    <a:p>
                      <a:pPr algn="l" rtl="0" fontAlgn="b">
                        <a:buNone/>
                      </a:pPr>
                      <a:r>
                        <a:rPr lang="en-IN" sz="1000" u="none" strike="noStrike">
                          <a:effectLst/>
                        </a:rPr>
                        <a:t> </a:t>
                      </a:r>
                      <a:endParaRPr lang="en-IN" sz="1000" b="0" i="0" u="none" strike="noStrike">
                        <a:solidFill>
                          <a:srgbClr val="000000"/>
                        </a:solidFill>
                        <a:effectLst/>
                        <a:latin typeface="Aptos Narrow" panose="020B0004020202020204" pitchFamily="34" charset="0"/>
                      </a:endParaRPr>
                    </a:p>
                  </a:txBody>
                  <a:tcPr marL="6350" marR="6350" marT="6350" marB="0" anchor="b">
                    <a:solidFill>
                      <a:srgbClr val="E7F1F8"/>
                    </a:solidFill>
                  </a:tcPr>
                </a:tc>
                <a:extLst>
                  <a:ext uri="{0D108BD9-81ED-4DB2-BD59-A6C34878D82A}">
                    <a16:rowId xmlns:a16="http://schemas.microsoft.com/office/drawing/2014/main" val="1090751165"/>
                  </a:ext>
                </a:extLst>
              </a:tr>
              <a:tr h="825940">
                <a:tc>
                  <a:txBody>
                    <a:bodyPr/>
                    <a:lstStyle/>
                    <a:p>
                      <a:pPr marL="0" algn="ctr" defTabSz="914400" rtl="0" eaLnBrk="1" fontAlgn="b" latinLnBrk="0" hangingPunct="1">
                        <a:buNone/>
                      </a:pPr>
                      <a:r>
                        <a:rPr lang="en-US" sz="1200" b="1" i="0" u="none" strike="noStrike" kern="1200">
                          <a:solidFill>
                            <a:schemeClr val="bg1"/>
                          </a:solidFill>
                          <a:effectLst/>
                          <a:latin typeface="+mn-lt"/>
                          <a:ea typeface="+mn-ea"/>
                          <a:cs typeface="+mn-cs"/>
                        </a:rPr>
                        <a:t>T</a:t>
                      </a:r>
                      <a:r>
                        <a:rPr lang="en-IN" sz="1200" b="1" i="0" u="none" strike="noStrike" kern="1200">
                          <a:solidFill>
                            <a:schemeClr val="bg1"/>
                          </a:solidFill>
                          <a:effectLst/>
                          <a:latin typeface="+mn-lt"/>
                          <a:ea typeface="+mn-ea"/>
                          <a:cs typeface="+mn-cs"/>
                        </a:rPr>
                        <a:t>esting</a:t>
                      </a:r>
                    </a:p>
                  </a:txBody>
                  <a:tcPr marL="6350" marR="6350" marT="6350" marB="0" anchor="ctr">
                    <a:solidFill>
                      <a:schemeClr val="accent1">
                        <a:lumMod val="50000"/>
                      </a:schemeClr>
                    </a:solidFill>
                  </a:tcPr>
                </a:tc>
                <a:tc>
                  <a:txBody>
                    <a:bodyPr/>
                    <a:lstStyle/>
                    <a:p>
                      <a:r>
                        <a:rPr lang="en-IN" sz="1800" u="none" strike="noStrike">
                          <a:effectLst/>
                        </a:rPr>
                        <a:t> </a:t>
                      </a:r>
                      <a:endParaRPr lang="en-IN"/>
                    </a:p>
                  </a:txBody>
                  <a:tcPr marL="6350" marR="6350" marT="6350" marB="0" anchor="b">
                    <a:solidFill>
                      <a:srgbClr val="E7F1F8"/>
                    </a:solidFill>
                  </a:tcPr>
                </a:tc>
                <a:tc>
                  <a:txBody>
                    <a:bodyPr/>
                    <a:lstStyle/>
                    <a:p>
                      <a:r>
                        <a:rPr lang="en-IN" sz="1800" u="none" strike="noStrike">
                          <a:effectLst/>
                        </a:rPr>
                        <a:t> </a:t>
                      </a:r>
                      <a:endParaRPr lang="en-IN"/>
                    </a:p>
                  </a:txBody>
                  <a:tcPr marL="6350" marR="6350" marT="6350" marB="0" anchor="b">
                    <a:solidFill>
                      <a:srgbClr val="E7F1F8"/>
                    </a:solidFill>
                  </a:tcPr>
                </a:tc>
                <a:tc>
                  <a:txBody>
                    <a:bodyPr/>
                    <a:lstStyle/>
                    <a:p>
                      <a:r>
                        <a:rPr lang="en-IN" sz="1800" u="none" strike="noStrike">
                          <a:effectLst/>
                        </a:rPr>
                        <a:t> </a:t>
                      </a:r>
                      <a:endParaRPr lang="en-IN"/>
                    </a:p>
                  </a:txBody>
                  <a:tcPr marL="6350" marR="6350" marT="6350" marB="0" anchor="b">
                    <a:solidFill>
                      <a:srgbClr val="E7F1F8"/>
                    </a:solidFill>
                  </a:tcPr>
                </a:tc>
                <a:tc>
                  <a:txBody>
                    <a:bodyPr/>
                    <a:lstStyle/>
                    <a:p>
                      <a:r>
                        <a:rPr lang="en-IN" sz="1800" u="none" strike="noStrike">
                          <a:effectLst/>
                        </a:rPr>
                        <a:t> </a:t>
                      </a:r>
                      <a:endParaRPr lang="en-IN"/>
                    </a:p>
                  </a:txBody>
                  <a:tcPr marL="6350" marR="6350" marT="6350" marB="0" anchor="b">
                    <a:solidFill>
                      <a:srgbClr val="E7F1F8"/>
                    </a:solidFill>
                  </a:tcPr>
                </a:tc>
                <a:tc>
                  <a:txBody>
                    <a:bodyPr/>
                    <a:lstStyle/>
                    <a:p>
                      <a:r>
                        <a:rPr lang="en-IN" sz="1800" u="none" strike="noStrike">
                          <a:effectLst/>
                        </a:rPr>
                        <a:t> </a:t>
                      </a:r>
                      <a:endParaRPr lang="en-IN"/>
                    </a:p>
                  </a:txBody>
                  <a:tcPr marL="6350" marR="6350" marT="6350" marB="0" anchor="b">
                    <a:solidFill>
                      <a:srgbClr val="E7F1F8"/>
                    </a:solidFill>
                  </a:tcPr>
                </a:tc>
                <a:tc>
                  <a:txBody>
                    <a:bodyPr/>
                    <a:lstStyle/>
                    <a:p>
                      <a:r>
                        <a:rPr lang="en-IN" sz="1800" u="none" strike="noStrike">
                          <a:effectLst/>
                        </a:rPr>
                        <a:t> </a:t>
                      </a:r>
                      <a:endParaRPr lang="en-IN"/>
                    </a:p>
                  </a:txBody>
                  <a:tcPr marL="6350" marR="6350" marT="6350" marB="0" anchor="b">
                    <a:solidFill>
                      <a:srgbClr val="E7F1F8"/>
                    </a:solidFill>
                  </a:tcPr>
                </a:tc>
                <a:tc>
                  <a:txBody>
                    <a:bodyPr/>
                    <a:lstStyle/>
                    <a:p>
                      <a:r>
                        <a:rPr lang="en-IN" sz="1800" u="none" strike="noStrike">
                          <a:effectLst/>
                        </a:rPr>
                        <a:t> </a:t>
                      </a:r>
                      <a:endParaRPr lang="en-IN"/>
                    </a:p>
                  </a:txBody>
                  <a:tcPr marL="6350" marR="6350" marT="6350" marB="0" anchor="b">
                    <a:solidFill>
                      <a:srgbClr val="E7F1F8"/>
                    </a:solidFill>
                  </a:tcPr>
                </a:tc>
                <a:tc>
                  <a:txBody>
                    <a:bodyPr/>
                    <a:lstStyle/>
                    <a:p>
                      <a:r>
                        <a:rPr lang="en-IN" sz="1800" u="none" strike="noStrike">
                          <a:effectLst/>
                        </a:rPr>
                        <a:t> </a:t>
                      </a:r>
                      <a:endParaRPr lang="en-IN"/>
                    </a:p>
                  </a:txBody>
                  <a:tcPr marL="6350" marR="6350" marT="6350" marB="0" anchor="b">
                    <a:solidFill>
                      <a:srgbClr val="E7F1F8"/>
                    </a:solidFill>
                  </a:tcPr>
                </a:tc>
                <a:tc>
                  <a:txBody>
                    <a:bodyPr/>
                    <a:lstStyle/>
                    <a:p>
                      <a:r>
                        <a:rPr lang="en-IN" sz="1800" u="none" strike="noStrike">
                          <a:effectLst/>
                        </a:rPr>
                        <a:t> </a:t>
                      </a:r>
                      <a:endParaRPr lang="en-IN"/>
                    </a:p>
                  </a:txBody>
                  <a:tcPr marL="6350" marR="6350" marT="6350" marB="0" anchor="b">
                    <a:solidFill>
                      <a:srgbClr val="E7F1F8"/>
                    </a:solidFill>
                  </a:tcPr>
                </a:tc>
                <a:tc>
                  <a:txBody>
                    <a:bodyPr/>
                    <a:lstStyle/>
                    <a:p>
                      <a:r>
                        <a:rPr lang="en-IN" sz="1800" u="none" strike="noStrike">
                          <a:effectLst/>
                        </a:rPr>
                        <a:t> </a:t>
                      </a:r>
                      <a:endParaRPr lang="en-IN"/>
                    </a:p>
                  </a:txBody>
                  <a:tcPr marL="6350" marR="6350" marT="6350" marB="0" anchor="b">
                    <a:solidFill>
                      <a:srgbClr val="E7F1F8"/>
                    </a:solidFill>
                  </a:tcPr>
                </a:tc>
                <a:extLst>
                  <a:ext uri="{0D108BD9-81ED-4DB2-BD59-A6C34878D82A}">
                    <a16:rowId xmlns:a16="http://schemas.microsoft.com/office/drawing/2014/main" val="3324065915"/>
                  </a:ext>
                </a:extLst>
              </a:tr>
              <a:tr h="792000">
                <a:tc>
                  <a:txBody>
                    <a:bodyPr/>
                    <a:lstStyle/>
                    <a:p>
                      <a:pPr marL="0" algn="ctr" defTabSz="914400" rtl="0" eaLnBrk="1" fontAlgn="b" latinLnBrk="0" hangingPunct="1">
                        <a:buNone/>
                      </a:pPr>
                      <a:r>
                        <a:rPr lang="en-US" sz="1200" b="1" i="0" u="none" strike="noStrike" kern="1200">
                          <a:solidFill>
                            <a:schemeClr val="bg1"/>
                          </a:solidFill>
                          <a:effectLst/>
                          <a:latin typeface="+mn-lt"/>
                          <a:ea typeface="+mn-ea"/>
                          <a:cs typeface="+mn-cs"/>
                        </a:rPr>
                        <a:t>Preparation &amp; Go-live</a:t>
                      </a:r>
                      <a:endParaRPr lang="en-IN" sz="1200" b="1" i="0" u="none" strike="noStrike" kern="1200">
                        <a:solidFill>
                          <a:schemeClr val="bg1"/>
                        </a:solidFill>
                        <a:effectLst/>
                        <a:latin typeface="+mn-lt"/>
                        <a:ea typeface="+mn-ea"/>
                        <a:cs typeface="+mn-cs"/>
                      </a:endParaRPr>
                    </a:p>
                  </a:txBody>
                  <a:tcPr marL="6350" marR="6350" marT="6350" marB="0" anchor="ctr">
                    <a:solidFill>
                      <a:schemeClr val="accent1">
                        <a:lumMod val="50000"/>
                      </a:schemeClr>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tc>
                  <a:txBody>
                    <a:bodyPr/>
                    <a:lstStyle/>
                    <a:p>
                      <a:pPr algn="l" fontAlgn="b">
                        <a:buNone/>
                      </a:pPr>
                      <a:endParaRPr lang="en-IN" sz="1800" b="0" i="0" u="none" strike="noStrike">
                        <a:solidFill>
                          <a:srgbClr val="000000"/>
                        </a:solidFill>
                        <a:effectLst/>
                        <a:latin typeface="Arial" panose="020B0604020202020204" pitchFamily="34" charset="0"/>
                      </a:endParaRPr>
                    </a:p>
                  </a:txBody>
                  <a:tcPr marL="6350" marR="6350" marT="6350" marB="0" anchor="b">
                    <a:solidFill>
                      <a:srgbClr val="E7F1F8"/>
                    </a:solidFill>
                  </a:tcPr>
                </a:tc>
                <a:extLst>
                  <a:ext uri="{0D108BD9-81ED-4DB2-BD59-A6C34878D82A}">
                    <a16:rowId xmlns:a16="http://schemas.microsoft.com/office/drawing/2014/main" val="3633966268"/>
                  </a:ext>
                </a:extLst>
              </a:tr>
            </a:tbl>
          </a:graphicData>
        </a:graphic>
      </p:graphicFrame>
      <p:cxnSp>
        <p:nvCxnSpPr>
          <p:cNvPr id="13" name="Straight Connector 12">
            <a:extLst>
              <a:ext uri="{FF2B5EF4-FFF2-40B4-BE49-F238E27FC236}">
                <a16:creationId xmlns:a16="http://schemas.microsoft.com/office/drawing/2014/main" id="{64787DAA-6FBF-5E86-E113-80E8687ABB63}"/>
              </a:ext>
            </a:extLst>
          </p:cNvPr>
          <p:cNvCxnSpPr>
            <a:cxnSpLocks/>
          </p:cNvCxnSpPr>
          <p:nvPr/>
        </p:nvCxnSpPr>
        <p:spPr>
          <a:xfrm>
            <a:off x="5099656" y="1848520"/>
            <a:ext cx="17685" cy="4539060"/>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FBAD2B16-50C9-8D7E-44CF-C1070AC9F4D7}"/>
              </a:ext>
            </a:extLst>
          </p:cNvPr>
          <p:cNvCxnSpPr>
            <a:cxnSpLocks/>
          </p:cNvCxnSpPr>
          <p:nvPr/>
        </p:nvCxnSpPr>
        <p:spPr>
          <a:xfrm>
            <a:off x="7781895" y="1813829"/>
            <a:ext cx="20756" cy="4504109"/>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B66243FC-09E8-B5EB-0627-9209582CA241}"/>
              </a:ext>
            </a:extLst>
          </p:cNvPr>
          <p:cNvCxnSpPr>
            <a:cxnSpLocks/>
          </p:cNvCxnSpPr>
          <p:nvPr/>
        </p:nvCxnSpPr>
        <p:spPr>
          <a:xfrm flipH="1">
            <a:off x="8663860" y="1841420"/>
            <a:ext cx="29593" cy="4476518"/>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Straight Connector 21">
            <a:extLst>
              <a:ext uri="{FF2B5EF4-FFF2-40B4-BE49-F238E27FC236}">
                <a16:creationId xmlns:a16="http://schemas.microsoft.com/office/drawing/2014/main" id="{EA049F05-32E5-AFAD-129C-AEFE41280882}"/>
              </a:ext>
            </a:extLst>
          </p:cNvPr>
          <p:cNvCxnSpPr>
            <a:cxnSpLocks/>
          </p:cNvCxnSpPr>
          <p:nvPr/>
        </p:nvCxnSpPr>
        <p:spPr>
          <a:xfrm>
            <a:off x="5986875" y="1803579"/>
            <a:ext cx="29877" cy="4563474"/>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5" name="Straight Connector 24">
            <a:extLst>
              <a:ext uri="{FF2B5EF4-FFF2-40B4-BE49-F238E27FC236}">
                <a16:creationId xmlns:a16="http://schemas.microsoft.com/office/drawing/2014/main" id="{0CC9DABA-0469-4E44-6C50-DF42E48AAAD5}"/>
              </a:ext>
            </a:extLst>
          </p:cNvPr>
          <p:cNvCxnSpPr>
            <a:cxnSpLocks/>
          </p:cNvCxnSpPr>
          <p:nvPr/>
        </p:nvCxnSpPr>
        <p:spPr>
          <a:xfrm>
            <a:off x="6889096" y="1860760"/>
            <a:ext cx="0" cy="4506293"/>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926BA811-23D9-AEF4-FD12-C27F7AC6F416}"/>
              </a:ext>
            </a:extLst>
          </p:cNvPr>
          <p:cNvCxnSpPr>
            <a:cxnSpLocks/>
          </p:cNvCxnSpPr>
          <p:nvPr/>
        </p:nvCxnSpPr>
        <p:spPr>
          <a:xfrm>
            <a:off x="9580601" y="1795541"/>
            <a:ext cx="0" cy="4571512"/>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834EE3A9-B573-936C-3555-5F1EB121AA5C}"/>
              </a:ext>
            </a:extLst>
          </p:cNvPr>
          <p:cNvCxnSpPr>
            <a:cxnSpLocks/>
          </p:cNvCxnSpPr>
          <p:nvPr/>
        </p:nvCxnSpPr>
        <p:spPr>
          <a:xfrm>
            <a:off x="10464155" y="1867746"/>
            <a:ext cx="10883" cy="4499307"/>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Arrow: Chevron 43">
            <a:extLst>
              <a:ext uri="{FF2B5EF4-FFF2-40B4-BE49-F238E27FC236}">
                <a16:creationId xmlns:a16="http://schemas.microsoft.com/office/drawing/2014/main" id="{B228EC33-0E03-D72A-D532-E43C874181E2}"/>
              </a:ext>
            </a:extLst>
          </p:cNvPr>
          <p:cNvSpPr/>
          <p:nvPr/>
        </p:nvSpPr>
        <p:spPr>
          <a:xfrm>
            <a:off x="5983575" y="4961347"/>
            <a:ext cx="971715" cy="231727"/>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SIT – SG/HK</a:t>
            </a:r>
            <a:endParaRPr lang="en-IN" sz="900">
              <a:solidFill>
                <a:schemeClr val="tx1"/>
              </a:solidFill>
            </a:endParaRPr>
          </a:p>
        </p:txBody>
      </p:sp>
      <p:sp>
        <p:nvSpPr>
          <p:cNvPr id="45" name="Arrow: Chevron 44">
            <a:extLst>
              <a:ext uri="{FF2B5EF4-FFF2-40B4-BE49-F238E27FC236}">
                <a16:creationId xmlns:a16="http://schemas.microsoft.com/office/drawing/2014/main" id="{C9DA2B51-E8E8-7F87-BA9B-3C7A5BF930AF}"/>
              </a:ext>
            </a:extLst>
          </p:cNvPr>
          <p:cNvSpPr/>
          <p:nvPr/>
        </p:nvSpPr>
        <p:spPr>
          <a:xfrm>
            <a:off x="6955290" y="4929214"/>
            <a:ext cx="826605" cy="263860"/>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SIT – LO/NY</a:t>
            </a:r>
            <a:endParaRPr lang="en-IN" sz="900">
              <a:solidFill>
                <a:schemeClr val="tx1"/>
              </a:solidFill>
            </a:endParaRPr>
          </a:p>
        </p:txBody>
      </p:sp>
      <p:sp>
        <p:nvSpPr>
          <p:cNvPr id="50" name="Arrow: Chevron 49">
            <a:extLst>
              <a:ext uri="{FF2B5EF4-FFF2-40B4-BE49-F238E27FC236}">
                <a16:creationId xmlns:a16="http://schemas.microsoft.com/office/drawing/2014/main" id="{15771C97-BB6F-4F17-C87A-6F33ABBB49D9}"/>
              </a:ext>
            </a:extLst>
          </p:cNvPr>
          <p:cNvSpPr/>
          <p:nvPr/>
        </p:nvSpPr>
        <p:spPr>
          <a:xfrm>
            <a:off x="4203975" y="4401276"/>
            <a:ext cx="2245655" cy="285069"/>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Back to Core/Retrofit</a:t>
            </a:r>
            <a:endParaRPr lang="en-IN" sz="900">
              <a:solidFill>
                <a:schemeClr val="tx1"/>
              </a:solidFill>
            </a:endParaRPr>
          </a:p>
        </p:txBody>
      </p:sp>
      <p:sp>
        <p:nvSpPr>
          <p:cNvPr id="51" name="Arrow: Chevron 50">
            <a:extLst>
              <a:ext uri="{FF2B5EF4-FFF2-40B4-BE49-F238E27FC236}">
                <a16:creationId xmlns:a16="http://schemas.microsoft.com/office/drawing/2014/main" id="{E1D42814-9AFA-1622-821C-8C77ED4C7AC4}"/>
              </a:ext>
            </a:extLst>
          </p:cNvPr>
          <p:cNvSpPr/>
          <p:nvPr/>
        </p:nvSpPr>
        <p:spPr>
          <a:xfrm>
            <a:off x="3327290" y="2417400"/>
            <a:ext cx="506658" cy="183084"/>
          </a:xfrm>
          <a:prstGeom prst="chevron">
            <a:avLst>
              <a:gd name="adj" fmla="val 23953"/>
            </a:avLst>
          </a:prstGeom>
          <a:solidFill>
            <a:srgbClr val="FFC0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solidFill>
                  <a:sysClr val="windowText" lastClr="000000"/>
                </a:solidFill>
              </a:rPr>
              <a:t>Kick off</a:t>
            </a:r>
            <a:endParaRPr lang="en-IN" sz="600">
              <a:solidFill>
                <a:sysClr val="windowText" lastClr="000000"/>
              </a:solidFill>
            </a:endParaRPr>
          </a:p>
        </p:txBody>
      </p:sp>
      <p:sp>
        <p:nvSpPr>
          <p:cNvPr id="52" name="Arrow: Chevron 51">
            <a:extLst>
              <a:ext uri="{FF2B5EF4-FFF2-40B4-BE49-F238E27FC236}">
                <a16:creationId xmlns:a16="http://schemas.microsoft.com/office/drawing/2014/main" id="{AD02FDE9-22CE-27CA-9374-3DCC9FB52295}"/>
              </a:ext>
            </a:extLst>
          </p:cNvPr>
          <p:cNvSpPr/>
          <p:nvPr/>
        </p:nvSpPr>
        <p:spPr>
          <a:xfrm>
            <a:off x="5187553" y="3914948"/>
            <a:ext cx="2592999" cy="219256"/>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Mock Upgrades &amp; Improvements</a:t>
            </a:r>
            <a:endParaRPr lang="en-IN" sz="900">
              <a:solidFill>
                <a:schemeClr val="tx1"/>
              </a:solidFill>
            </a:endParaRPr>
          </a:p>
        </p:txBody>
      </p:sp>
      <p:sp>
        <p:nvSpPr>
          <p:cNvPr id="57" name="Arrow: Chevron 56">
            <a:extLst>
              <a:ext uri="{FF2B5EF4-FFF2-40B4-BE49-F238E27FC236}">
                <a16:creationId xmlns:a16="http://schemas.microsoft.com/office/drawing/2014/main" id="{1BED2F6A-6617-9C74-04A6-75A523D9FC19}"/>
              </a:ext>
            </a:extLst>
          </p:cNvPr>
          <p:cNvSpPr/>
          <p:nvPr/>
        </p:nvSpPr>
        <p:spPr>
          <a:xfrm>
            <a:off x="6896880" y="5271610"/>
            <a:ext cx="971715" cy="231727"/>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UAT – SG/HK</a:t>
            </a:r>
            <a:endParaRPr lang="en-IN" sz="900">
              <a:solidFill>
                <a:schemeClr val="tx1"/>
              </a:solidFill>
            </a:endParaRPr>
          </a:p>
        </p:txBody>
      </p:sp>
      <p:sp>
        <p:nvSpPr>
          <p:cNvPr id="58" name="Arrow: Chevron 57">
            <a:extLst>
              <a:ext uri="{FF2B5EF4-FFF2-40B4-BE49-F238E27FC236}">
                <a16:creationId xmlns:a16="http://schemas.microsoft.com/office/drawing/2014/main" id="{43D9D28D-CEC8-FB44-E72D-135CED810062}"/>
              </a:ext>
            </a:extLst>
          </p:cNvPr>
          <p:cNvSpPr/>
          <p:nvPr/>
        </p:nvSpPr>
        <p:spPr>
          <a:xfrm>
            <a:off x="7865752" y="5271794"/>
            <a:ext cx="826605" cy="263860"/>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UAT – LO/NY</a:t>
            </a:r>
            <a:endParaRPr lang="en-IN" sz="900">
              <a:solidFill>
                <a:schemeClr val="tx1"/>
              </a:solidFill>
            </a:endParaRPr>
          </a:p>
        </p:txBody>
      </p:sp>
      <p:sp>
        <p:nvSpPr>
          <p:cNvPr id="66" name="Diamond 65">
            <a:extLst>
              <a:ext uri="{FF2B5EF4-FFF2-40B4-BE49-F238E27FC236}">
                <a16:creationId xmlns:a16="http://schemas.microsoft.com/office/drawing/2014/main" id="{681A97BD-0E97-778A-5EC8-F6843E8BE12B}"/>
              </a:ext>
            </a:extLst>
          </p:cNvPr>
          <p:cNvSpPr/>
          <p:nvPr/>
        </p:nvSpPr>
        <p:spPr>
          <a:xfrm>
            <a:off x="4368567" y="2963916"/>
            <a:ext cx="144842" cy="212368"/>
          </a:xfrm>
          <a:prstGeom prst="diamond">
            <a:avLst/>
          </a:prstGeom>
          <a:solidFill>
            <a:schemeClr val="accent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sp>
        <p:nvSpPr>
          <p:cNvPr id="68" name="Diamond 67">
            <a:extLst>
              <a:ext uri="{FF2B5EF4-FFF2-40B4-BE49-F238E27FC236}">
                <a16:creationId xmlns:a16="http://schemas.microsoft.com/office/drawing/2014/main" id="{7C406137-533E-5377-CBFF-A9767AB1689F}"/>
              </a:ext>
            </a:extLst>
          </p:cNvPr>
          <p:cNvSpPr/>
          <p:nvPr/>
        </p:nvSpPr>
        <p:spPr>
          <a:xfrm>
            <a:off x="2229121" y="6426918"/>
            <a:ext cx="144842" cy="212368"/>
          </a:xfrm>
          <a:prstGeom prst="diamond">
            <a:avLst/>
          </a:prstGeom>
          <a:solidFill>
            <a:schemeClr val="accent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sp>
        <p:nvSpPr>
          <p:cNvPr id="69" name="Diamond 68">
            <a:extLst>
              <a:ext uri="{FF2B5EF4-FFF2-40B4-BE49-F238E27FC236}">
                <a16:creationId xmlns:a16="http://schemas.microsoft.com/office/drawing/2014/main" id="{824248A1-A223-69F4-48DB-616CABBE646F}"/>
              </a:ext>
            </a:extLst>
          </p:cNvPr>
          <p:cNvSpPr/>
          <p:nvPr/>
        </p:nvSpPr>
        <p:spPr>
          <a:xfrm>
            <a:off x="5102343" y="3333867"/>
            <a:ext cx="144842" cy="212368"/>
          </a:xfrm>
          <a:prstGeom prst="diamond">
            <a:avLst/>
          </a:prstGeom>
          <a:solidFill>
            <a:schemeClr val="accent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sp>
        <p:nvSpPr>
          <p:cNvPr id="70" name="Diamond 69">
            <a:extLst>
              <a:ext uri="{FF2B5EF4-FFF2-40B4-BE49-F238E27FC236}">
                <a16:creationId xmlns:a16="http://schemas.microsoft.com/office/drawing/2014/main" id="{F6BD939A-7564-2804-26FA-2BE815533D9E}"/>
              </a:ext>
            </a:extLst>
          </p:cNvPr>
          <p:cNvSpPr/>
          <p:nvPr/>
        </p:nvSpPr>
        <p:spPr>
          <a:xfrm>
            <a:off x="5083478" y="3969219"/>
            <a:ext cx="144842" cy="212368"/>
          </a:xfrm>
          <a:prstGeom prst="diamond">
            <a:avLst/>
          </a:prstGeom>
          <a:solidFill>
            <a:schemeClr val="accent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sp>
        <p:nvSpPr>
          <p:cNvPr id="71" name="Diamond 70">
            <a:extLst>
              <a:ext uri="{FF2B5EF4-FFF2-40B4-BE49-F238E27FC236}">
                <a16:creationId xmlns:a16="http://schemas.microsoft.com/office/drawing/2014/main" id="{48957505-F592-71F6-554F-1CD894BF92D4}"/>
              </a:ext>
            </a:extLst>
          </p:cNvPr>
          <p:cNvSpPr/>
          <p:nvPr/>
        </p:nvSpPr>
        <p:spPr>
          <a:xfrm>
            <a:off x="6378552" y="4469333"/>
            <a:ext cx="144842" cy="212368"/>
          </a:xfrm>
          <a:prstGeom prst="diamond">
            <a:avLst/>
          </a:prstGeom>
          <a:solidFill>
            <a:schemeClr val="accent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sp>
        <p:nvSpPr>
          <p:cNvPr id="72" name="Diamond 71">
            <a:extLst>
              <a:ext uri="{FF2B5EF4-FFF2-40B4-BE49-F238E27FC236}">
                <a16:creationId xmlns:a16="http://schemas.microsoft.com/office/drawing/2014/main" id="{2347901C-CD59-1BF7-FEA7-66D09D82C2CE}"/>
              </a:ext>
            </a:extLst>
          </p:cNvPr>
          <p:cNvSpPr/>
          <p:nvPr/>
        </p:nvSpPr>
        <p:spPr>
          <a:xfrm>
            <a:off x="6895499" y="4961347"/>
            <a:ext cx="144842" cy="212368"/>
          </a:xfrm>
          <a:prstGeom prst="diamond">
            <a:avLst/>
          </a:prstGeom>
          <a:solidFill>
            <a:schemeClr val="accent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sp>
        <p:nvSpPr>
          <p:cNvPr id="73" name="Diamond 72">
            <a:extLst>
              <a:ext uri="{FF2B5EF4-FFF2-40B4-BE49-F238E27FC236}">
                <a16:creationId xmlns:a16="http://schemas.microsoft.com/office/drawing/2014/main" id="{25950877-620E-B739-0E01-93EFB96C72CE}"/>
              </a:ext>
            </a:extLst>
          </p:cNvPr>
          <p:cNvSpPr/>
          <p:nvPr/>
        </p:nvSpPr>
        <p:spPr>
          <a:xfrm>
            <a:off x="7734552" y="4954960"/>
            <a:ext cx="144842" cy="212368"/>
          </a:xfrm>
          <a:prstGeom prst="diamond">
            <a:avLst/>
          </a:prstGeom>
          <a:solidFill>
            <a:schemeClr val="accent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sp>
        <p:nvSpPr>
          <p:cNvPr id="74" name="Diamond 73">
            <a:extLst>
              <a:ext uri="{FF2B5EF4-FFF2-40B4-BE49-F238E27FC236}">
                <a16:creationId xmlns:a16="http://schemas.microsoft.com/office/drawing/2014/main" id="{0AC9CE29-FB98-999A-A6D0-C6F39DDB8664}"/>
              </a:ext>
            </a:extLst>
          </p:cNvPr>
          <p:cNvSpPr/>
          <p:nvPr/>
        </p:nvSpPr>
        <p:spPr>
          <a:xfrm>
            <a:off x="7802651" y="5271520"/>
            <a:ext cx="144842" cy="212368"/>
          </a:xfrm>
          <a:prstGeom prst="diamond">
            <a:avLst/>
          </a:prstGeom>
          <a:solidFill>
            <a:schemeClr val="accent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sp>
        <p:nvSpPr>
          <p:cNvPr id="75" name="Diamond 74">
            <a:extLst>
              <a:ext uri="{FF2B5EF4-FFF2-40B4-BE49-F238E27FC236}">
                <a16:creationId xmlns:a16="http://schemas.microsoft.com/office/drawing/2014/main" id="{AC7E8318-E47A-8715-4ED3-8FBF552F0E9F}"/>
              </a:ext>
            </a:extLst>
          </p:cNvPr>
          <p:cNvSpPr/>
          <p:nvPr/>
        </p:nvSpPr>
        <p:spPr>
          <a:xfrm>
            <a:off x="8663860" y="5307958"/>
            <a:ext cx="144842" cy="212368"/>
          </a:xfrm>
          <a:prstGeom prst="diamond">
            <a:avLst/>
          </a:prstGeom>
          <a:solidFill>
            <a:schemeClr val="accent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sp>
        <p:nvSpPr>
          <p:cNvPr id="76" name="TextBox 75">
            <a:extLst>
              <a:ext uri="{FF2B5EF4-FFF2-40B4-BE49-F238E27FC236}">
                <a16:creationId xmlns:a16="http://schemas.microsoft.com/office/drawing/2014/main" id="{83223C10-F716-CCB9-F5BE-E3F971F6EA1A}"/>
              </a:ext>
            </a:extLst>
          </p:cNvPr>
          <p:cNvSpPr txBox="1"/>
          <p:nvPr/>
        </p:nvSpPr>
        <p:spPr bwMode="auto">
          <a:xfrm>
            <a:off x="2417190" y="6387580"/>
            <a:ext cx="686703" cy="221521"/>
          </a:xfrm>
          <a:prstGeom prst="rect">
            <a:avLst/>
          </a:prstGeom>
          <a:noFill/>
          <a:ln w="9525">
            <a:noFill/>
            <a:miter lim="800000"/>
            <a:headEnd/>
            <a:tailEnd/>
          </a:ln>
        </p:spPr>
        <p:txBody>
          <a:bodyPr vert="horz" wrap="none" lIns="35941" tIns="35941" rIns="35941" bIns="35941" rtlCol="0" anchor="t">
            <a:noAutofit/>
          </a:bodyPr>
          <a:lstStyle/>
          <a:p>
            <a:pPr>
              <a:buClr>
                <a:srgbClr val="B10034"/>
              </a:buClr>
              <a:buSzPct val="80000"/>
            </a:pPr>
            <a:r>
              <a:rPr lang="en-GB" sz="800">
                <a:solidFill>
                  <a:prstClr val="black"/>
                </a:solidFill>
                <a:latin typeface="Helvetica" pitchFamily="2" charset="0"/>
                <a:cs typeface="Calibri"/>
              </a:rPr>
              <a:t>Temenos deliverable </a:t>
            </a:r>
          </a:p>
          <a:p>
            <a:pPr>
              <a:buClr>
                <a:srgbClr val="B10034"/>
              </a:buClr>
              <a:buSzPct val="80000"/>
            </a:pPr>
            <a:r>
              <a:rPr lang="en-GB" sz="800">
                <a:solidFill>
                  <a:prstClr val="black"/>
                </a:solidFill>
                <a:latin typeface="Helvetica" pitchFamily="2" charset="0"/>
                <a:cs typeface="Calibri"/>
              </a:rPr>
              <a:t>checkpoints                      </a:t>
            </a:r>
            <a:endParaRPr lang="en-GB" sz="900">
              <a:solidFill>
                <a:prstClr val="black"/>
              </a:solidFill>
              <a:latin typeface="Helvetica" pitchFamily="2" charset="0"/>
              <a:cs typeface="Calibri" pitchFamily="34" charset="0"/>
            </a:endParaRPr>
          </a:p>
          <a:p>
            <a:pPr>
              <a:buClr>
                <a:srgbClr val="B10034"/>
              </a:buClr>
              <a:buSzPct val="80000"/>
            </a:pPr>
            <a:r>
              <a:rPr lang="en-GB" sz="800">
                <a:solidFill>
                  <a:prstClr val="black"/>
                </a:solidFill>
                <a:latin typeface="Helvetica" pitchFamily="2" charset="0"/>
                <a:cs typeface="Calibri"/>
              </a:rPr>
              <a:t>                                          </a:t>
            </a:r>
            <a:endParaRPr lang="en-GB" sz="800">
              <a:solidFill>
                <a:prstClr val="black"/>
              </a:solidFill>
              <a:latin typeface="Helvetica" pitchFamily="2" charset="0"/>
              <a:cs typeface="Calibri" pitchFamily="34" charset="0"/>
            </a:endParaRPr>
          </a:p>
        </p:txBody>
      </p:sp>
      <p:grpSp>
        <p:nvGrpSpPr>
          <p:cNvPr id="85" name="Group 84">
            <a:extLst>
              <a:ext uri="{FF2B5EF4-FFF2-40B4-BE49-F238E27FC236}">
                <a16:creationId xmlns:a16="http://schemas.microsoft.com/office/drawing/2014/main" id="{ECAB5291-6627-0ED3-CF16-27F98D42A55B}"/>
              </a:ext>
            </a:extLst>
          </p:cNvPr>
          <p:cNvGrpSpPr/>
          <p:nvPr/>
        </p:nvGrpSpPr>
        <p:grpSpPr>
          <a:xfrm>
            <a:off x="8692357" y="5836618"/>
            <a:ext cx="2713722" cy="481320"/>
            <a:chOff x="8327144" y="5930919"/>
            <a:chExt cx="2713722" cy="481320"/>
          </a:xfrm>
        </p:grpSpPr>
        <p:grpSp>
          <p:nvGrpSpPr>
            <p:cNvPr id="84" name="Group 83">
              <a:extLst>
                <a:ext uri="{FF2B5EF4-FFF2-40B4-BE49-F238E27FC236}">
                  <a16:creationId xmlns:a16="http://schemas.microsoft.com/office/drawing/2014/main" id="{6281B7F8-E842-1F30-0398-A4A6E770B712}"/>
                </a:ext>
              </a:extLst>
            </p:cNvPr>
            <p:cNvGrpSpPr/>
            <p:nvPr/>
          </p:nvGrpSpPr>
          <p:grpSpPr>
            <a:xfrm>
              <a:off x="9260182" y="5930919"/>
              <a:ext cx="1780684" cy="481320"/>
              <a:chOff x="9260182" y="5930919"/>
              <a:chExt cx="1780684" cy="481320"/>
            </a:xfrm>
          </p:grpSpPr>
          <p:sp>
            <p:nvSpPr>
              <p:cNvPr id="63" name="Arrow: Chevron 62">
                <a:extLst>
                  <a:ext uri="{FF2B5EF4-FFF2-40B4-BE49-F238E27FC236}">
                    <a16:creationId xmlns:a16="http://schemas.microsoft.com/office/drawing/2014/main" id="{D52EA6C3-57C1-BF6A-2A3F-7038E9F6D6AD}"/>
                  </a:ext>
                </a:extLst>
              </p:cNvPr>
              <p:cNvSpPr/>
              <p:nvPr/>
            </p:nvSpPr>
            <p:spPr>
              <a:xfrm>
                <a:off x="9260182" y="5942373"/>
                <a:ext cx="826605" cy="212368"/>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LO/NY</a:t>
                </a:r>
                <a:endParaRPr lang="en-IN" sz="900">
                  <a:solidFill>
                    <a:schemeClr val="tx1"/>
                  </a:solidFill>
                </a:endParaRPr>
              </a:p>
            </p:txBody>
          </p:sp>
          <p:sp>
            <p:nvSpPr>
              <p:cNvPr id="64" name="Arrow: Chevron 63">
                <a:extLst>
                  <a:ext uri="{FF2B5EF4-FFF2-40B4-BE49-F238E27FC236}">
                    <a16:creationId xmlns:a16="http://schemas.microsoft.com/office/drawing/2014/main" id="{CE59C308-9AD8-4DD7-35CA-30A6376E83D0}"/>
                  </a:ext>
                </a:extLst>
              </p:cNvPr>
              <p:cNvSpPr/>
              <p:nvPr/>
            </p:nvSpPr>
            <p:spPr>
              <a:xfrm>
                <a:off x="10109825" y="6199871"/>
                <a:ext cx="826605" cy="212368"/>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Support</a:t>
                </a:r>
                <a:endParaRPr lang="en-IN" sz="900">
                  <a:solidFill>
                    <a:schemeClr val="tx1"/>
                  </a:solidFill>
                </a:endParaRPr>
              </a:p>
            </p:txBody>
          </p:sp>
          <p:sp>
            <p:nvSpPr>
              <p:cNvPr id="78" name="Diamond 77">
                <a:extLst>
                  <a:ext uri="{FF2B5EF4-FFF2-40B4-BE49-F238E27FC236}">
                    <a16:creationId xmlns:a16="http://schemas.microsoft.com/office/drawing/2014/main" id="{AE49D382-9841-FDC0-7F7D-3CC827F1D0C6}"/>
                  </a:ext>
                </a:extLst>
              </p:cNvPr>
              <p:cNvSpPr/>
              <p:nvPr/>
            </p:nvSpPr>
            <p:spPr>
              <a:xfrm>
                <a:off x="10038096" y="5930919"/>
                <a:ext cx="144842" cy="212368"/>
              </a:xfrm>
              <a:prstGeom prst="diamond">
                <a:avLst/>
              </a:prstGeom>
              <a:solidFill>
                <a:srgbClr val="2EA65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sp>
            <p:nvSpPr>
              <p:cNvPr id="79" name="Diamond 78">
                <a:extLst>
                  <a:ext uri="{FF2B5EF4-FFF2-40B4-BE49-F238E27FC236}">
                    <a16:creationId xmlns:a16="http://schemas.microsoft.com/office/drawing/2014/main" id="{34453972-9E11-5173-F28C-06C08A2D4993}"/>
                  </a:ext>
                </a:extLst>
              </p:cNvPr>
              <p:cNvSpPr/>
              <p:nvPr/>
            </p:nvSpPr>
            <p:spPr>
              <a:xfrm>
                <a:off x="10896024" y="6157197"/>
                <a:ext cx="144842" cy="212368"/>
              </a:xfrm>
              <a:prstGeom prst="diamond">
                <a:avLst/>
              </a:prstGeom>
              <a:solidFill>
                <a:schemeClr val="accent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grpSp>
        <p:sp>
          <p:nvSpPr>
            <p:cNvPr id="80" name="Arrow: Chevron 79">
              <a:extLst>
                <a:ext uri="{FF2B5EF4-FFF2-40B4-BE49-F238E27FC236}">
                  <a16:creationId xmlns:a16="http://schemas.microsoft.com/office/drawing/2014/main" id="{9C5C2FAF-68FD-62C4-1C89-F1E00F78903D}"/>
                </a:ext>
              </a:extLst>
            </p:cNvPr>
            <p:cNvSpPr/>
            <p:nvPr/>
          </p:nvSpPr>
          <p:spPr>
            <a:xfrm>
              <a:off x="8327144" y="5941457"/>
              <a:ext cx="971715" cy="212368"/>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SG/HK</a:t>
              </a:r>
              <a:endParaRPr lang="en-IN" sz="900">
                <a:solidFill>
                  <a:schemeClr val="tx1"/>
                </a:solidFill>
              </a:endParaRPr>
            </a:p>
          </p:txBody>
        </p:sp>
      </p:grpSp>
      <p:sp>
        <p:nvSpPr>
          <p:cNvPr id="3" name="TextBox 2">
            <a:extLst>
              <a:ext uri="{FF2B5EF4-FFF2-40B4-BE49-F238E27FC236}">
                <a16:creationId xmlns:a16="http://schemas.microsoft.com/office/drawing/2014/main" id="{4102B16B-5826-3950-54B2-57709FDC335F}"/>
              </a:ext>
            </a:extLst>
          </p:cNvPr>
          <p:cNvSpPr txBox="1"/>
          <p:nvPr/>
        </p:nvSpPr>
        <p:spPr bwMode="auto">
          <a:xfrm>
            <a:off x="4951172" y="6424008"/>
            <a:ext cx="686703" cy="221521"/>
          </a:xfrm>
          <a:prstGeom prst="rect">
            <a:avLst/>
          </a:prstGeom>
          <a:noFill/>
          <a:ln w="9525">
            <a:noFill/>
            <a:miter lim="800000"/>
            <a:headEnd/>
            <a:tailEnd/>
          </a:ln>
        </p:spPr>
        <p:txBody>
          <a:bodyPr vert="horz" wrap="none" lIns="35941" tIns="35941" rIns="35941" bIns="35941" rtlCol="0" anchor="t">
            <a:noAutofit/>
          </a:bodyPr>
          <a:lstStyle/>
          <a:p>
            <a:pPr>
              <a:buClr>
                <a:srgbClr val="B10034"/>
              </a:buClr>
              <a:buSzPct val="80000"/>
            </a:pPr>
            <a:r>
              <a:rPr lang="en-GB" sz="800">
                <a:solidFill>
                  <a:prstClr val="black"/>
                </a:solidFill>
                <a:latin typeface="Helvetica" pitchFamily="2" charset="0"/>
                <a:cs typeface="Calibri"/>
              </a:rPr>
              <a:t>SG – Singapore ; HK – Hong Kong ; LO – London ; NY – New York</a:t>
            </a:r>
            <a:endParaRPr lang="en-GB" sz="800">
              <a:solidFill>
                <a:prstClr val="black"/>
              </a:solidFill>
              <a:latin typeface="Helvetica" pitchFamily="2" charset="0"/>
              <a:cs typeface="Calibri" pitchFamily="34" charset="0"/>
            </a:endParaRPr>
          </a:p>
        </p:txBody>
      </p:sp>
      <p:sp>
        <p:nvSpPr>
          <p:cNvPr id="7" name="Diamond 6">
            <a:extLst>
              <a:ext uri="{FF2B5EF4-FFF2-40B4-BE49-F238E27FC236}">
                <a16:creationId xmlns:a16="http://schemas.microsoft.com/office/drawing/2014/main" id="{52955ACF-5455-F9E3-A4AC-6B3F26F9F126}"/>
              </a:ext>
            </a:extLst>
          </p:cNvPr>
          <p:cNvSpPr/>
          <p:nvPr/>
        </p:nvSpPr>
        <p:spPr>
          <a:xfrm>
            <a:off x="3506442" y="6428370"/>
            <a:ext cx="144842" cy="212368"/>
          </a:xfrm>
          <a:prstGeom prst="diamond">
            <a:avLst/>
          </a:prstGeom>
          <a:solidFill>
            <a:srgbClr val="2EA657"/>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lumMod val="75000"/>
                  <a:lumOff val="25000"/>
                </a:prstClr>
              </a:solidFill>
              <a:effectLst/>
              <a:uLnTx/>
              <a:uFillTx/>
              <a:latin typeface="Helvetica" pitchFamily="2" charset="0"/>
              <a:ea typeface="+mn-ea"/>
              <a:cs typeface="Calibri" pitchFamily="34" charset="0"/>
            </a:endParaRPr>
          </a:p>
        </p:txBody>
      </p:sp>
      <p:sp>
        <p:nvSpPr>
          <p:cNvPr id="8" name="TextBox 7">
            <a:extLst>
              <a:ext uri="{FF2B5EF4-FFF2-40B4-BE49-F238E27FC236}">
                <a16:creationId xmlns:a16="http://schemas.microsoft.com/office/drawing/2014/main" id="{51D6497A-81E0-DE2D-F21C-969F457EB735}"/>
              </a:ext>
            </a:extLst>
          </p:cNvPr>
          <p:cNvSpPr txBox="1"/>
          <p:nvPr/>
        </p:nvSpPr>
        <p:spPr bwMode="auto">
          <a:xfrm>
            <a:off x="3694511" y="6441121"/>
            <a:ext cx="686703" cy="221521"/>
          </a:xfrm>
          <a:prstGeom prst="rect">
            <a:avLst/>
          </a:prstGeom>
          <a:noFill/>
          <a:ln w="9525">
            <a:noFill/>
            <a:miter lim="800000"/>
            <a:headEnd/>
            <a:tailEnd/>
          </a:ln>
        </p:spPr>
        <p:txBody>
          <a:bodyPr vert="horz" wrap="none" lIns="35941" tIns="35941" rIns="35941" bIns="35941" rtlCol="0" anchor="t">
            <a:noAutofit/>
          </a:bodyPr>
          <a:lstStyle/>
          <a:p>
            <a:pPr>
              <a:buClr>
                <a:srgbClr val="B10034"/>
              </a:buClr>
              <a:buSzPct val="80000"/>
            </a:pPr>
            <a:r>
              <a:rPr lang="en-GB" sz="800">
                <a:solidFill>
                  <a:prstClr val="black"/>
                </a:solidFill>
                <a:latin typeface="Helvetica" pitchFamily="2" charset="0"/>
                <a:cs typeface="Calibri"/>
              </a:rPr>
              <a:t>Upgrade Go-Live</a:t>
            </a:r>
            <a:endParaRPr lang="en-GB" sz="900">
              <a:solidFill>
                <a:prstClr val="black"/>
              </a:solidFill>
              <a:latin typeface="Helvetica" pitchFamily="2" charset="0"/>
              <a:cs typeface="Calibri" pitchFamily="34" charset="0"/>
            </a:endParaRPr>
          </a:p>
          <a:p>
            <a:pPr>
              <a:buClr>
                <a:srgbClr val="B10034"/>
              </a:buClr>
              <a:buSzPct val="80000"/>
            </a:pPr>
            <a:r>
              <a:rPr lang="en-GB" sz="800">
                <a:solidFill>
                  <a:prstClr val="black"/>
                </a:solidFill>
                <a:latin typeface="Helvetica" pitchFamily="2" charset="0"/>
                <a:cs typeface="Calibri"/>
              </a:rPr>
              <a:t>                                          </a:t>
            </a:r>
            <a:endParaRPr lang="en-GB" sz="800">
              <a:solidFill>
                <a:prstClr val="black"/>
              </a:solidFill>
              <a:latin typeface="Helvetica" pitchFamily="2" charset="0"/>
              <a:cs typeface="Calibri" pitchFamily="34" charset="0"/>
            </a:endParaRPr>
          </a:p>
        </p:txBody>
      </p:sp>
      <p:sp>
        <p:nvSpPr>
          <p:cNvPr id="10" name="TextBox 9">
            <a:extLst>
              <a:ext uri="{FF2B5EF4-FFF2-40B4-BE49-F238E27FC236}">
                <a16:creationId xmlns:a16="http://schemas.microsoft.com/office/drawing/2014/main" id="{2ED0BEC3-6F66-452E-46F3-976CDBA4A4B8}"/>
              </a:ext>
            </a:extLst>
          </p:cNvPr>
          <p:cNvSpPr txBox="1"/>
          <p:nvPr/>
        </p:nvSpPr>
        <p:spPr>
          <a:xfrm>
            <a:off x="338900" y="856384"/>
            <a:ext cx="11289349" cy="463846"/>
          </a:xfrm>
          <a:prstGeom prst="rect">
            <a:avLst/>
          </a:prstGeom>
          <a:noFill/>
        </p:spPr>
        <p:txBody>
          <a:bodyPr vert="horz" wrap="square" lIns="90000" tIns="46800" rIns="90000" bIns="46800" rtlCol="0" anchor="ctr">
            <a:spAutoFit/>
          </a:bodyPr>
          <a:lstStyle/>
          <a:p>
            <a:pPr algn="l">
              <a:spcBef>
                <a:spcPct val="0"/>
              </a:spcBef>
            </a:pPr>
            <a:r>
              <a:rPr lang="en-US" sz="1200"/>
              <a:t>We recommend the following project plan based on our understanding of the scope and our past experiences with similar TPH upgrade engagements. This will be revised and aligned to the Upgrade Implementation plan by Temenos and DZ. This includes Upgrade as well as Cloud Foundation migration.</a:t>
            </a:r>
            <a:endParaRPr lang="en-IN" sz="1200"/>
          </a:p>
        </p:txBody>
      </p:sp>
      <p:cxnSp>
        <p:nvCxnSpPr>
          <p:cNvPr id="9" name="Straight Connector 8">
            <a:extLst>
              <a:ext uri="{FF2B5EF4-FFF2-40B4-BE49-F238E27FC236}">
                <a16:creationId xmlns:a16="http://schemas.microsoft.com/office/drawing/2014/main" id="{C1CF0E51-21F3-B0F5-941B-D6987FDCE2AA}"/>
              </a:ext>
            </a:extLst>
          </p:cNvPr>
          <p:cNvCxnSpPr>
            <a:cxnSpLocks/>
          </p:cNvCxnSpPr>
          <p:nvPr/>
        </p:nvCxnSpPr>
        <p:spPr>
          <a:xfrm>
            <a:off x="4219060" y="1803579"/>
            <a:ext cx="0" cy="4514359"/>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 name="Arrow: Chevron 4">
            <a:extLst>
              <a:ext uri="{FF2B5EF4-FFF2-40B4-BE49-F238E27FC236}">
                <a16:creationId xmlns:a16="http://schemas.microsoft.com/office/drawing/2014/main" id="{4324AB26-E01F-B04D-BD02-2AA0B56538DF}"/>
              </a:ext>
            </a:extLst>
          </p:cNvPr>
          <p:cNvSpPr/>
          <p:nvPr/>
        </p:nvSpPr>
        <p:spPr>
          <a:xfrm>
            <a:off x="3833949" y="2412756"/>
            <a:ext cx="7421242" cy="182447"/>
          </a:xfrm>
          <a:prstGeom prst="chevron">
            <a:avLst>
              <a:gd name="adj" fmla="val 23953"/>
            </a:avLst>
          </a:prstGeom>
          <a:solidFill>
            <a:srgbClr val="FFC000"/>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Program Governance</a:t>
            </a:r>
            <a:endParaRPr lang="en-IN" sz="900">
              <a:solidFill>
                <a:schemeClr val="tx1"/>
              </a:solidFill>
            </a:endParaRPr>
          </a:p>
        </p:txBody>
      </p:sp>
      <p:sp>
        <p:nvSpPr>
          <p:cNvPr id="6" name="Arrow: Chevron 5">
            <a:extLst>
              <a:ext uri="{FF2B5EF4-FFF2-40B4-BE49-F238E27FC236}">
                <a16:creationId xmlns:a16="http://schemas.microsoft.com/office/drawing/2014/main" id="{A2F3AABB-75C1-710D-1BDB-4D05F83B2668}"/>
              </a:ext>
            </a:extLst>
          </p:cNvPr>
          <p:cNvSpPr/>
          <p:nvPr/>
        </p:nvSpPr>
        <p:spPr>
          <a:xfrm>
            <a:off x="3461376" y="2843174"/>
            <a:ext cx="898048" cy="342637"/>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SG &amp; HK</a:t>
            </a:r>
            <a:endParaRPr lang="en-IN" sz="900">
              <a:solidFill>
                <a:schemeClr val="tx1"/>
              </a:solidFill>
            </a:endParaRPr>
          </a:p>
        </p:txBody>
      </p:sp>
      <p:sp>
        <p:nvSpPr>
          <p:cNvPr id="41" name="Arrow: Chevron 40">
            <a:extLst>
              <a:ext uri="{FF2B5EF4-FFF2-40B4-BE49-F238E27FC236}">
                <a16:creationId xmlns:a16="http://schemas.microsoft.com/office/drawing/2014/main" id="{29215337-6208-E05E-CF5B-032175CCB47F}"/>
              </a:ext>
            </a:extLst>
          </p:cNvPr>
          <p:cNvSpPr/>
          <p:nvPr/>
        </p:nvSpPr>
        <p:spPr>
          <a:xfrm>
            <a:off x="4166798" y="3238918"/>
            <a:ext cx="950544" cy="290283"/>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LO &amp; NY</a:t>
            </a:r>
            <a:endParaRPr lang="en-IN" sz="900">
              <a:solidFill>
                <a:schemeClr val="tx1"/>
              </a:solidFill>
            </a:endParaRPr>
          </a:p>
        </p:txBody>
      </p:sp>
      <p:sp>
        <p:nvSpPr>
          <p:cNvPr id="49" name="Arrow: Chevron 48">
            <a:extLst>
              <a:ext uri="{FF2B5EF4-FFF2-40B4-BE49-F238E27FC236}">
                <a16:creationId xmlns:a16="http://schemas.microsoft.com/office/drawing/2014/main" id="{9A7DD1EB-9B4F-C2DA-6A00-50ADEC1275BA}"/>
              </a:ext>
            </a:extLst>
          </p:cNvPr>
          <p:cNvSpPr/>
          <p:nvPr/>
        </p:nvSpPr>
        <p:spPr>
          <a:xfrm>
            <a:off x="3645088" y="3914947"/>
            <a:ext cx="1472253" cy="285068"/>
          </a:xfrm>
          <a:prstGeom prst="chevron">
            <a:avLst>
              <a:gd name="adj" fmla="val 23953"/>
            </a:avLst>
          </a:prstGeom>
          <a:solidFill>
            <a:schemeClr val="bg1"/>
          </a:solid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Technical Upgrade</a:t>
            </a:r>
            <a:endParaRPr lang="en-IN" sz="900">
              <a:solidFill>
                <a:schemeClr val="tx1"/>
              </a:solidFill>
            </a:endParaRPr>
          </a:p>
        </p:txBody>
      </p:sp>
      <p:cxnSp>
        <p:nvCxnSpPr>
          <p:cNvPr id="26" name="Straight Connector 25">
            <a:extLst>
              <a:ext uri="{FF2B5EF4-FFF2-40B4-BE49-F238E27FC236}">
                <a16:creationId xmlns:a16="http://schemas.microsoft.com/office/drawing/2014/main" id="{15C94723-10C8-C7E5-D32F-C5354FE09DDF}"/>
              </a:ext>
            </a:extLst>
          </p:cNvPr>
          <p:cNvCxnSpPr>
            <a:cxnSpLocks/>
          </p:cNvCxnSpPr>
          <p:nvPr/>
        </p:nvCxnSpPr>
        <p:spPr>
          <a:xfrm>
            <a:off x="3327290" y="1852694"/>
            <a:ext cx="0" cy="4514359"/>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7" name="Isosceles Triangle 26">
            <a:extLst>
              <a:ext uri="{FF2B5EF4-FFF2-40B4-BE49-F238E27FC236}">
                <a16:creationId xmlns:a16="http://schemas.microsoft.com/office/drawing/2014/main" id="{420D25BB-7F66-AA96-F49C-F6CB4930F3C6}"/>
              </a:ext>
            </a:extLst>
          </p:cNvPr>
          <p:cNvSpPr/>
          <p:nvPr/>
        </p:nvSpPr>
        <p:spPr>
          <a:xfrm>
            <a:off x="2913728" y="1938528"/>
            <a:ext cx="343350" cy="286848"/>
          </a:xfrm>
          <a:prstGeom prst="triangle">
            <a:avLst/>
          </a:prstGeom>
          <a:solidFill>
            <a:srgbClr val="FFC000"/>
          </a:solidFill>
          <a:ln w="9525">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err="1">
              <a:solidFill>
                <a:schemeClr val="tx1"/>
              </a:solidFill>
            </a:endParaRPr>
          </a:p>
        </p:txBody>
      </p:sp>
    </p:spTree>
    <p:extLst>
      <p:ext uri="{BB962C8B-B14F-4D97-AF65-F5344CB8AC3E}">
        <p14:creationId xmlns:p14="http://schemas.microsoft.com/office/powerpoint/2010/main" val="264174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DD7BEB7-AD72-A464-3EC4-A17825356311}"/>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8FFE7E22-EDB1-E91E-501E-AAFCEBE549E5}"/>
              </a:ext>
            </a:extLst>
          </p:cNvPr>
          <p:cNvSpPr>
            <a:spLocks noGrp="1"/>
          </p:cNvSpPr>
          <p:nvPr>
            <p:ph type="title"/>
          </p:nvPr>
        </p:nvSpPr>
        <p:spPr/>
        <p:txBody>
          <a:bodyPr/>
          <a:lstStyle/>
          <a:p>
            <a:r>
              <a:rPr lang="en-US"/>
              <a:t>PROGRAM MANAGER</a:t>
            </a:r>
            <a:endParaRPr lang="en-IN"/>
          </a:p>
        </p:txBody>
      </p:sp>
      <p:grpSp>
        <p:nvGrpSpPr>
          <p:cNvPr id="10" name="Group 9">
            <a:extLst>
              <a:ext uri="{FF2B5EF4-FFF2-40B4-BE49-F238E27FC236}">
                <a16:creationId xmlns:a16="http://schemas.microsoft.com/office/drawing/2014/main" id="{2E6CF641-2728-06E3-8B07-9E9CCE384546}"/>
              </a:ext>
            </a:extLst>
          </p:cNvPr>
          <p:cNvGrpSpPr/>
          <p:nvPr/>
        </p:nvGrpSpPr>
        <p:grpSpPr>
          <a:xfrm>
            <a:off x="407987" y="778765"/>
            <a:ext cx="11376025" cy="496888"/>
            <a:chOff x="1828800" y="2273300"/>
            <a:chExt cx="2387600" cy="444500"/>
          </a:xfrm>
        </p:grpSpPr>
        <p:cxnSp>
          <p:nvCxnSpPr>
            <p:cNvPr id="8" name="Straight Connector 7">
              <a:extLst>
                <a:ext uri="{FF2B5EF4-FFF2-40B4-BE49-F238E27FC236}">
                  <a16:creationId xmlns:a16="http://schemas.microsoft.com/office/drawing/2014/main" id="{CC7DC12E-C50E-09E1-98AA-FC419DDD05BC}"/>
                </a:ext>
              </a:extLst>
            </p:cNvPr>
            <p:cNvCxnSpPr/>
            <p:nvPr/>
          </p:nvCxnSpPr>
          <p:spPr>
            <a:xfrm>
              <a:off x="1828800" y="22733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E48C00A-82B7-24AD-5DB4-0C3CC6FAC516}"/>
                </a:ext>
              </a:extLst>
            </p:cNvPr>
            <p:cNvCxnSpPr/>
            <p:nvPr/>
          </p:nvCxnSpPr>
          <p:spPr>
            <a:xfrm>
              <a:off x="1828800" y="27178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DE519AA3-96D4-69FE-09BC-66D83A159C21}"/>
              </a:ext>
            </a:extLst>
          </p:cNvPr>
          <p:cNvSpPr/>
          <p:nvPr/>
        </p:nvSpPr>
        <p:spPr>
          <a:xfrm>
            <a:off x="407988" y="875936"/>
            <a:ext cx="2877035" cy="30254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b="1"/>
              <a:t>Experience Highlight</a:t>
            </a:r>
            <a:endParaRPr lang="en-IN" sz="1600" b="1"/>
          </a:p>
        </p:txBody>
      </p:sp>
      <p:sp>
        <p:nvSpPr>
          <p:cNvPr id="17" name="TextBox 16">
            <a:extLst>
              <a:ext uri="{FF2B5EF4-FFF2-40B4-BE49-F238E27FC236}">
                <a16:creationId xmlns:a16="http://schemas.microsoft.com/office/drawing/2014/main" id="{A705A44B-09E9-820E-4DB6-802164C9752F}"/>
              </a:ext>
            </a:extLst>
          </p:cNvPr>
          <p:cNvSpPr txBox="1"/>
          <p:nvPr/>
        </p:nvSpPr>
        <p:spPr>
          <a:xfrm>
            <a:off x="8360656" y="934876"/>
            <a:ext cx="2392688" cy="184666"/>
          </a:xfrm>
          <a:prstGeom prst="rect">
            <a:avLst/>
          </a:prstGeom>
          <a:noFill/>
          <a:ln>
            <a:noFill/>
          </a:ln>
        </p:spPr>
        <p:txBody>
          <a:bodyPr wrap="square" lIns="0" tIns="0" rIns="0" bIns="0" rtlCol="0" anchor="ctr">
            <a:spAutoFit/>
          </a:bodyPr>
          <a:lstStyle/>
          <a:p>
            <a:pPr algn="ctr">
              <a:buNone/>
            </a:pPr>
            <a:r>
              <a:rPr lang="en-US" sz="1200"/>
              <a:t>IT Experience- 28+ Years</a:t>
            </a:r>
            <a:endParaRPr lang="en-US" sz="1200" b="0" i="0">
              <a:effectLst/>
            </a:endParaRPr>
          </a:p>
        </p:txBody>
      </p:sp>
      <p:sp>
        <p:nvSpPr>
          <p:cNvPr id="24" name="Rectangle: Rounded Corners 23">
            <a:extLst>
              <a:ext uri="{FF2B5EF4-FFF2-40B4-BE49-F238E27FC236}">
                <a16:creationId xmlns:a16="http://schemas.microsoft.com/office/drawing/2014/main" id="{55D2CA28-FBFE-0028-43E5-C58E40CBB75F}"/>
              </a:ext>
            </a:extLst>
          </p:cNvPr>
          <p:cNvSpPr/>
          <p:nvPr/>
        </p:nvSpPr>
        <p:spPr>
          <a:xfrm>
            <a:off x="407988" y="1432814"/>
            <a:ext cx="2877035" cy="4876800"/>
          </a:xfrm>
          <a:prstGeom prst="roundRect">
            <a:avLst>
              <a:gd name="adj" fmla="val 4307"/>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25" name="Oval 24">
            <a:extLst>
              <a:ext uri="{FF2B5EF4-FFF2-40B4-BE49-F238E27FC236}">
                <a16:creationId xmlns:a16="http://schemas.microsoft.com/office/drawing/2014/main" id="{618BCE8F-E8D5-56EF-7B81-4E9B48D5ACD9}"/>
              </a:ext>
            </a:extLst>
          </p:cNvPr>
          <p:cNvSpPr/>
          <p:nvPr/>
        </p:nvSpPr>
        <p:spPr>
          <a:xfrm>
            <a:off x="1227584" y="1574690"/>
            <a:ext cx="1237842" cy="1237842"/>
          </a:xfrm>
          <a:prstGeom prst="ellipse">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26" name="Rectangle 25">
            <a:extLst>
              <a:ext uri="{FF2B5EF4-FFF2-40B4-BE49-F238E27FC236}">
                <a16:creationId xmlns:a16="http://schemas.microsoft.com/office/drawing/2014/main" id="{D18E455F-D21B-AD4B-71B8-D86148E081B7}"/>
              </a:ext>
            </a:extLst>
          </p:cNvPr>
          <p:cNvSpPr/>
          <p:nvPr/>
        </p:nvSpPr>
        <p:spPr>
          <a:xfrm>
            <a:off x="510888" y="2869478"/>
            <a:ext cx="2671233" cy="27699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GB" b="1">
                <a:solidFill>
                  <a:schemeClr val="bg1"/>
                </a:solidFill>
                <a:latin typeface="Ubuntu"/>
              </a:rPr>
              <a:t>VF</a:t>
            </a:r>
            <a:endParaRPr kumimoji="0" lang="en-GB" sz="1800" b="1" i="0" u="none" strike="noStrike" kern="1200" cap="none" spc="0" normalizeH="0" baseline="0" noProof="0">
              <a:ln>
                <a:noFill/>
              </a:ln>
              <a:solidFill>
                <a:schemeClr val="bg1"/>
              </a:solidFill>
              <a:effectLst/>
              <a:uLnTx/>
              <a:uFillTx/>
              <a:latin typeface="Ubuntu"/>
              <a:ea typeface="+mn-ea"/>
              <a:cs typeface="+mn-cs"/>
            </a:endParaRPr>
          </a:p>
        </p:txBody>
      </p:sp>
      <p:sp>
        <p:nvSpPr>
          <p:cNvPr id="27" name="Rectangle 26">
            <a:extLst>
              <a:ext uri="{FF2B5EF4-FFF2-40B4-BE49-F238E27FC236}">
                <a16:creationId xmlns:a16="http://schemas.microsoft.com/office/drawing/2014/main" id="{9909F4E5-1041-9F3C-45C5-FC9DF3887D93}"/>
              </a:ext>
            </a:extLst>
          </p:cNvPr>
          <p:cNvSpPr/>
          <p:nvPr/>
        </p:nvSpPr>
        <p:spPr>
          <a:xfrm>
            <a:off x="510888" y="3182979"/>
            <a:ext cx="2671233" cy="153888"/>
          </a:xfrm>
          <a:prstGeom prst="rect">
            <a:avLst/>
          </a:prstGeom>
        </p:spPr>
        <p:txBody>
          <a:bodyPr wrap="square" lIns="0" tIns="0" rIns="0" bIns="0" anchor="t">
            <a:spAutoFit/>
          </a:bodyPr>
          <a:lstStyle/>
          <a:p>
            <a:pPr algn="ctr" eaLnBrk="0" hangingPunct="0">
              <a:lnSpc>
                <a:spcPct val="100000"/>
              </a:lnSpc>
              <a:spcBef>
                <a:spcPts val="0"/>
              </a:spcBef>
              <a:tabLst>
                <a:tab pos="6464300" algn="r"/>
              </a:tabLst>
              <a:defRPr/>
            </a:pPr>
            <a:r>
              <a:rPr lang="en-US" sz="1000">
                <a:solidFill>
                  <a:schemeClr val="bg1"/>
                </a:solidFill>
                <a:cs typeface="Helvetica" panose="020B0604020202020204" pitchFamily="34" charset="0"/>
              </a:rPr>
              <a:t>Program Manager</a:t>
            </a:r>
          </a:p>
        </p:txBody>
      </p:sp>
      <p:sp>
        <p:nvSpPr>
          <p:cNvPr id="28" name="Rectangle: Rounded Corners 27">
            <a:extLst>
              <a:ext uri="{FF2B5EF4-FFF2-40B4-BE49-F238E27FC236}">
                <a16:creationId xmlns:a16="http://schemas.microsoft.com/office/drawing/2014/main" id="{C1943BB7-F921-A2D3-7CEA-D08C120F8C2D}"/>
              </a:ext>
            </a:extLst>
          </p:cNvPr>
          <p:cNvSpPr/>
          <p:nvPr/>
        </p:nvSpPr>
        <p:spPr>
          <a:xfrm>
            <a:off x="510889" y="3540935"/>
            <a:ext cx="2671233" cy="25374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r>
              <a:rPr lang="en-US" sz="1200" b="1">
                <a:solidFill>
                  <a:schemeClr val="bg1"/>
                </a:solidFill>
              </a:rPr>
              <a:t>Experience Attribute</a:t>
            </a:r>
            <a:endParaRPr lang="en-IN" sz="1200" b="1">
              <a:solidFill>
                <a:schemeClr val="bg1"/>
              </a:solidFill>
            </a:endParaRPr>
          </a:p>
        </p:txBody>
      </p:sp>
      <p:sp>
        <p:nvSpPr>
          <p:cNvPr id="29" name="Rectangle 28">
            <a:extLst>
              <a:ext uri="{FF2B5EF4-FFF2-40B4-BE49-F238E27FC236}">
                <a16:creationId xmlns:a16="http://schemas.microsoft.com/office/drawing/2014/main" id="{0E9D7C0B-C094-C4C8-4EA4-3DB85C7817AF}"/>
              </a:ext>
            </a:extLst>
          </p:cNvPr>
          <p:cNvSpPr/>
          <p:nvPr/>
        </p:nvSpPr>
        <p:spPr>
          <a:xfrm>
            <a:off x="537081" y="3858183"/>
            <a:ext cx="2618848" cy="1742208"/>
          </a:xfrm>
          <a:prstGeom prst="rect">
            <a:avLst/>
          </a:prstGeom>
        </p:spPr>
        <p:txBody>
          <a:bodyPr wrap="square" lIns="0" tIns="0" rIns="0" bIns="0" anchor="t">
            <a:spAutoFit/>
          </a:bodyPr>
          <a:lstStyle/>
          <a:p>
            <a:pPr marL="171450" indent="-171450">
              <a:spcAft>
                <a:spcPts val="200"/>
              </a:spcAft>
              <a:buFont typeface="Wingdings" panose="05000000000000000000" pitchFamily="2" charset="2"/>
              <a:buChar char="§"/>
            </a:pPr>
            <a:r>
              <a:rPr lang="en-GB" sz="1000">
                <a:solidFill>
                  <a:schemeClr val="bg1"/>
                </a:solidFill>
              </a:rPr>
              <a:t>Core Banking Transformation and SI Management</a:t>
            </a:r>
          </a:p>
          <a:p>
            <a:pPr marL="171450" indent="-171450">
              <a:spcAft>
                <a:spcPts val="200"/>
              </a:spcAft>
              <a:buFont typeface="Wingdings" panose="05000000000000000000" pitchFamily="2" charset="2"/>
              <a:buChar char="§"/>
            </a:pPr>
            <a:r>
              <a:rPr lang="en-GB" sz="1000">
                <a:solidFill>
                  <a:schemeClr val="bg1"/>
                </a:solidFill>
              </a:rPr>
              <a:t>Program Management for large implementation programs</a:t>
            </a:r>
          </a:p>
          <a:p>
            <a:pPr marL="171450" indent="-171450">
              <a:lnSpc>
                <a:spcPct val="107000"/>
              </a:lnSpc>
              <a:spcAft>
                <a:spcPts val="200"/>
              </a:spcAft>
              <a:buFont typeface="Wingdings" panose="05000000000000000000" pitchFamily="2" charset="2"/>
              <a:buChar char="§"/>
            </a:pPr>
            <a:r>
              <a:rPr lang="en-IN" sz="1000">
                <a:solidFill>
                  <a:schemeClr val="bg1"/>
                </a:solidFill>
              </a:rPr>
              <a:t>Requirements Analysis</a:t>
            </a:r>
          </a:p>
          <a:p>
            <a:pPr marL="171450" indent="-171450">
              <a:lnSpc>
                <a:spcPct val="107000"/>
              </a:lnSpc>
              <a:spcAft>
                <a:spcPts val="200"/>
              </a:spcAft>
              <a:buFont typeface="Wingdings" panose="05000000000000000000" pitchFamily="2" charset="2"/>
              <a:buChar char="§"/>
            </a:pPr>
            <a:r>
              <a:rPr lang="en-IN" sz="1000">
                <a:solidFill>
                  <a:schemeClr val="bg1"/>
                </a:solidFill>
              </a:rPr>
              <a:t>Business Process Mapping &amp; Solution Design</a:t>
            </a:r>
          </a:p>
          <a:p>
            <a:pPr marL="171450" indent="-171450">
              <a:lnSpc>
                <a:spcPct val="107000"/>
              </a:lnSpc>
              <a:spcAft>
                <a:spcPts val="200"/>
              </a:spcAft>
              <a:buFont typeface="Wingdings" panose="05000000000000000000" pitchFamily="2" charset="2"/>
              <a:buChar char="§"/>
            </a:pPr>
            <a:r>
              <a:rPr lang="en-IN" sz="1000">
                <a:solidFill>
                  <a:schemeClr val="bg1"/>
                </a:solidFill>
              </a:rPr>
              <a:t>Product Implementations</a:t>
            </a:r>
          </a:p>
          <a:p>
            <a:pPr marL="171450" indent="-171450">
              <a:lnSpc>
                <a:spcPct val="107000"/>
              </a:lnSpc>
              <a:spcAft>
                <a:spcPts val="200"/>
              </a:spcAft>
              <a:buFont typeface="Wingdings" panose="05000000000000000000" pitchFamily="2" charset="2"/>
              <a:buChar char="§"/>
            </a:pPr>
            <a:r>
              <a:rPr lang="en-IN" sz="1000">
                <a:solidFill>
                  <a:schemeClr val="bg1"/>
                </a:solidFill>
              </a:rPr>
              <a:t>Delivery Management</a:t>
            </a:r>
          </a:p>
          <a:p>
            <a:pPr marL="171450" indent="-171450">
              <a:lnSpc>
                <a:spcPct val="107000"/>
              </a:lnSpc>
              <a:spcAft>
                <a:spcPts val="200"/>
              </a:spcAft>
              <a:buFont typeface="Wingdings" panose="05000000000000000000" pitchFamily="2" charset="2"/>
              <a:buChar char="§"/>
            </a:pPr>
            <a:r>
              <a:rPr lang="en-IN" sz="1000">
                <a:solidFill>
                  <a:schemeClr val="bg1"/>
                </a:solidFill>
              </a:rPr>
              <a:t>Stakeholder Management</a:t>
            </a:r>
          </a:p>
        </p:txBody>
      </p:sp>
      <p:sp>
        <p:nvSpPr>
          <p:cNvPr id="30" name="Rectangle: Rounded Corners 29">
            <a:extLst>
              <a:ext uri="{FF2B5EF4-FFF2-40B4-BE49-F238E27FC236}">
                <a16:creationId xmlns:a16="http://schemas.microsoft.com/office/drawing/2014/main" id="{206CC3DC-D2BE-5F2A-B044-84D2B126493B}"/>
              </a:ext>
            </a:extLst>
          </p:cNvPr>
          <p:cNvSpPr/>
          <p:nvPr/>
        </p:nvSpPr>
        <p:spPr>
          <a:xfrm>
            <a:off x="3623935" y="1432814"/>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Professional summary</a:t>
            </a:r>
          </a:p>
        </p:txBody>
      </p:sp>
      <p:sp>
        <p:nvSpPr>
          <p:cNvPr id="32" name="Rectangle: Rounded Corners 31">
            <a:extLst>
              <a:ext uri="{FF2B5EF4-FFF2-40B4-BE49-F238E27FC236}">
                <a16:creationId xmlns:a16="http://schemas.microsoft.com/office/drawing/2014/main" id="{4FC0F1A3-ED72-D525-A222-E13174BAC2E8}"/>
              </a:ext>
            </a:extLst>
          </p:cNvPr>
          <p:cNvSpPr/>
          <p:nvPr/>
        </p:nvSpPr>
        <p:spPr>
          <a:xfrm>
            <a:off x="7097650" y="1432814"/>
            <a:ext cx="4686363"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Experience</a:t>
            </a:r>
          </a:p>
        </p:txBody>
      </p:sp>
      <p:sp>
        <p:nvSpPr>
          <p:cNvPr id="33" name="Rectangle 32">
            <a:extLst>
              <a:ext uri="{FF2B5EF4-FFF2-40B4-BE49-F238E27FC236}">
                <a16:creationId xmlns:a16="http://schemas.microsoft.com/office/drawing/2014/main" id="{255AB810-307A-6803-0378-D26FA53E4A90}"/>
              </a:ext>
            </a:extLst>
          </p:cNvPr>
          <p:cNvSpPr/>
          <p:nvPr/>
        </p:nvSpPr>
        <p:spPr>
          <a:xfrm>
            <a:off x="3623935" y="5674825"/>
            <a:ext cx="3134804" cy="461665"/>
          </a:xfrm>
          <a:prstGeom prst="rect">
            <a:avLst/>
          </a:prstGeom>
        </p:spPr>
        <p:txBody>
          <a:bodyPr wrap="square" lIns="0" tIns="0" rIns="0" bIns="0" anchor="t">
            <a:spAutoFit/>
          </a:bodyPr>
          <a:lstStyle/>
          <a:p>
            <a:pPr marL="171450" lvl="1" indent="-171450">
              <a:buClr>
                <a:schemeClr val="tx1"/>
              </a:buClr>
              <a:buSzPct val="120000"/>
              <a:buFont typeface="Wingdings" panose="05000000000000000000" pitchFamily="2" charset="2"/>
              <a:buChar char="§"/>
              <a:tabLst>
                <a:tab pos="809625" algn="l"/>
              </a:tabLst>
              <a:defRPr/>
            </a:pPr>
            <a:r>
              <a:rPr lang="en-IN" sz="1000">
                <a:solidFill>
                  <a:schemeClr val="dk1"/>
                </a:solidFill>
              </a:rPr>
              <a:t>Diploma in Advanced Computing</a:t>
            </a:r>
          </a:p>
          <a:p>
            <a:pPr marL="171450" lvl="1" indent="-171450">
              <a:buClr>
                <a:schemeClr val="tx1"/>
              </a:buClr>
              <a:buSzPct val="120000"/>
              <a:buFont typeface="Wingdings" panose="05000000000000000000" pitchFamily="2" charset="2"/>
              <a:buChar char="§"/>
              <a:tabLst>
                <a:tab pos="809625" algn="l"/>
              </a:tabLst>
              <a:defRPr/>
            </a:pPr>
            <a:r>
              <a:rPr lang="en-IN" sz="1000">
                <a:solidFill>
                  <a:schemeClr val="dk1"/>
                </a:solidFill>
              </a:rPr>
              <a:t>Master of Computer Management</a:t>
            </a:r>
          </a:p>
          <a:p>
            <a:pPr marL="171450" lvl="1" indent="-171450">
              <a:buClr>
                <a:schemeClr val="tx1"/>
              </a:buClr>
              <a:buSzPct val="120000"/>
              <a:buFont typeface="Wingdings" panose="05000000000000000000" pitchFamily="2" charset="2"/>
              <a:buChar char="§"/>
              <a:tabLst>
                <a:tab pos="809625" algn="l"/>
              </a:tabLst>
              <a:defRPr/>
            </a:pPr>
            <a:r>
              <a:rPr lang="en-IN" sz="1000">
                <a:solidFill>
                  <a:schemeClr val="dk1"/>
                </a:solidFill>
              </a:rPr>
              <a:t>Bachelor of Science</a:t>
            </a:r>
          </a:p>
        </p:txBody>
      </p:sp>
      <p:sp>
        <p:nvSpPr>
          <p:cNvPr id="34" name="Rectangle 33">
            <a:extLst>
              <a:ext uri="{FF2B5EF4-FFF2-40B4-BE49-F238E27FC236}">
                <a16:creationId xmlns:a16="http://schemas.microsoft.com/office/drawing/2014/main" id="{2758AE92-7A2C-0E3F-7EA1-8E740125FBAD}"/>
              </a:ext>
            </a:extLst>
          </p:cNvPr>
          <p:cNvSpPr/>
          <p:nvPr/>
        </p:nvSpPr>
        <p:spPr>
          <a:xfrm>
            <a:off x="3623935" y="1814347"/>
            <a:ext cx="3134804" cy="1641475"/>
          </a:xfrm>
          <a:prstGeom prst="rect">
            <a:avLst/>
          </a:prstGeom>
        </p:spPr>
        <p:txBody>
          <a:bodyPr wrap="square" lIns="0" tIns="0" rIns="0" bIns="0" anchor="t">
            <a:spAutoFit/>
          </a:bodyPr>
          <a:lstStyle/>
          <a:p>
            <a:pPr marL="171450" indent="-171450">
              <a:spcAft>
                <a:spcPts val="800"/>
              </a:spcAft>
              <a:buFont typeface="Wingdings" panose="05000000000000000000" pitchFamily="2" charset="2"/>
              <a:buChar char="§"/>
            </a:pPr>
            <a:r>
              <a:rPr lang="en-IN" sz="1000">
                <a:ea typeface="Calibri" panose="020F0502020204030204" pitchFamily="34" charset="0"/>
                <a:cs typeface="Times New Roman" panose="02020603050405020304" pitchFamily="18" charset="0"/>
              </a:rPr>
              <a:t>Result driven professional with 28+ years of experience in IT industry delivering package as well as customized solutions to banks and Financial institutions across North America, Europe and Asia Pacific. Proven track record of leading highly successful teams across </a:t>
            </a:r>
            <a:r>
              <a:rPr lang="en-IN" sz="1000">
                <a:cs typeface="Times New Roman" panose="02020603050405020304" pitchFamily="18" charset="0"/>
              </a:rPr>
              <a:t>multiple locations.</a:t>
            </a:r>
          </a:p>
          <a:p>
            <a:pPr marL="171450" indent="-171450">
              <a:spcAft>
                <a:spcPts val="800"/>
              </a:spcAft>
              <a:buFont typeface="Wingdings" panose="05000000000000000000" pitchFamily="2" charset="2"/>
              <a:buChar char="§"/>
            </a:pPr>
            <a:r>
              <a:rPr lang="en-IN" sz="1000">
                <a:cs typeface="Times New Roman" panose="02020603050405020304" pitchFamily="18" charset="0"/>
              </a:rPr>
              <a:t>Extensive experience in developing and implementing IT solutions across finance domains including Core Banking, Loans, Payments Systems like real time Funds Transfer.</a:t>
            </a:r>
          </a:p>
        </p:txBody>
      </p:sp>
      <p:sp>
        <p:nvSpPr>
          <p:cNvPr id="35" name="Rectangle 34">
            <a:extLst>
              <a:ext uri="{FF2B5EF4-FFF2-40B4-BE49-F238E27FC236}">
                <a16:creationId xmlns:a16="http://schemas.microsoft.com/office/drawing/2014/main" id="{A1CBC6FD-FE29-C4BC-C737-F3317AC70802}"/>
              </a:ext>
            </a:extLst>
          </p:cNvPr>
          <p:cNvSpPr/>
          <p:nvPr/>
        </p:nvSpPr>
        <p:spPr>
          <a:xfrm>
            <a:off x="7097650" y="1796351"/>
            <a:ext cx="4686362" cy="4659737"/>
          </a:xfrm>
          <a:prstGeom prst="rect">
            <a:avLst/>
          </a:prstGeom>
        </p:spPr>
        <p:txBody>
          <a:bodyPr wrap="square" lIns="0" tIns="0" rIns="0" bIns="0" anchor="t">
            <a:spAutoFit/>
          </a:bodyPr>
          <a:lstStyle/>
          <a:p>
            <a:r>
              <a:rPr lang="en-US" sz="1000" b="1">
                <a:solidFill>
                  <a:schemeClr val="tx2">
                    <a:lumMod val="75000"/>
                  </a:schemeClr>
                </a:solidFill>
                <a:cs typeface="Calibri" panose="020F0502020204030204" pitchFamily="34" charset="0"/>
              </a:rPr>
              <a:t>Offshore </a:t>
            </a:r>
            <a:r>
              <a:rPr lang="en-GB" sz="1000" b="1">
                <a:solidFill>
                  <a:schemeClr val="tx2">
                    <a:lumMod val="75000"/>
                  </a:schemeClr>
                </a:solidFill>
                <a:cs typeface="Calibri" panose="020F0502020204030204" pitchFamily="34" charset="0"/>
              </a:rPr>
              <a:t>Delivery Lead – Miles Implementation for large Car leasing company based in Germany</a:t>
            </a:r>
          </a:p>
          <a:p>
            <a:pPr marL="171450" indent="-171450" eaLnBrk="0" hangingPunct="0">
              <a:buFont typeface="Wingdings" panose="05000000000000000000" pitchFamily="2" charset="2"/>
              <a:buChar char="§"/>
              <a:tabLst>
                <a:tab pos="6464300" algn="r"/>
              </a:tabLst>
              <a:defRPr/>
            </a:pPr>
            <a:r>
              <a:rPr lang="en-GB" sz="1000">
                <a:ea typeface="Verdana" panose="020B0604030504040204" pitchFamily="34" charset="0"/>
              </a:rPr>
              <a:t>Project Planning, monitoring and tracking</a:t>
            </a:r>
          </a:p>
          <a:p>
            <a:pPr marL="171450" indent="-171450" eaLnBrk="0" hangingPunct="0">
              <a:buFont typeface="Wingdings" panose="05000000000000000000" pitchFamily="2" charset="2"/>
              <a:buChar char="§"/>
              <a:tabLst>
                <a:tab pos="6464300" algn="r"/>
              </a:tabLst>
              <a:defRPr/>
            </a:pPr>
            <a:r>
              <a:rPr lang="en-IN" sz="1000">
                <a:ea typeface="Verdana" panose="020B0604030504040204" pitchFamily="34" charset="0"/>
              </a:rPr>
              <a:t>Delivery management for offshore deliverables </a:t>
            </a:r>
          </a:p>
          <a:p>
            <a:pPr marL="171450" indent="-171450" eaLnBrk="0" hangingPunct="0">
              <a:buFont typeface="Wingdings" panose="05000000000000000000" pitchFamily="2" charset="2"/>
              <a:buChar char="§"/>
              <a:tabLst>
                <a:tab pos="6464300" algn="r"/>
              </a:tabLst>
              <a:defRPr/>
            </a:pPr>
            <a:r>
              <a:rPr lang="en-IN" sz="1000">
                <a:ea typeface="Verdana" panose="020B0604030504040204" pitchFamily="34" charset="0"/>
              </a:rPr>
              <a:t>Coordination with global program management team for activities planning and coordination</a:t>
            </a:r>
          </a:p>
          <a:p>
            <a:pPr marL="171450" indent="-171450">
              <a:buFont typeface="Wingdings" panose="05000000000000000000" pitchFamily="2" charset="2"/>
              <a:buChar char="§"/>
              <a:tabLst>
                <a:tab pos="6464300" algn="r"/>
              </a:tabLst>
              <a:defRPr/>
            </a:pPr>
            <a:r>
              <a:rPr lang="en-IN" sz="1000">
                <a:ea typeface="Verdana" panose="020B0604030504040204" pitchFamily="34" charset="0"/>
              </a:rPr>
              <a:t>Coordination with Product Vendor team for dependency management</a:t>
            </a:r>
          </a:p>
          <a:p>
            <a:pPr marL="171450" indent="-171450">
              <a:buFont typeface="Wingdings" panose="05000000000000000000" pitchFamily="2" charset="2"/>
              <a:buChar char="§"/>
              <a:tabLst>
                <a:tab pos="6464300" algn="r"/>
              </a:tabLst>
              <a:defRPr/>
            </a:pPr>
            <a:endParaRPr lang="en-IN" sz="1000" b="1">
              <a:solidFill>
                <a:schemeClr val="tx2">
                  <a:lumMod val="75000"/>
                </a:schemeClr>
              </a:solidFill>
              <a:cs typeface="Calibri" panose="020F0502020204030204" pitchFamily="34" charset="0"/>
            </a:endParaRPr>
          </a:p>
          <a:p>
            <a:r>
              <a:rPr lang="en-GB" sz="1000" b="1">
                <a:solidFill>
                  <a:schemeClr val="tx2">
                    <a:lumMod val="75000"/>
                  </a:schemeClr>
                </a:solidFill>
                <a:cs typeface="Calibri" panose="020F0502020204030204" pitchFamily="34" charset="0"/>
              </a:rPr>
              <a:t>Program Lead – Core banking transformation for a large Japanese bank</a:t>
            </a:r>
          </a:p>
          <a:p>
            <a:pPr marL="171450" indent="-171450" eaLnBrk="0" hangingPunct="0">
              <a:buFont typeface="Wingdings" panose="05000000000000000000" pitchFamily="2" charset="2"/>
              <a:buChar char="§"/>
              <a:tabLst>
                <a:tab pos="6464300" algn="r"/>
              </a:tabLst>
              <a:defRPr/>
            </a:pPr>
            <a:r>
              <a:rPr lang="en-GB" sz="1000">
                <a:ea typeface="Verdana" panose="020B0604030504040204" pitchFamily="34" charset="0"/>
              </a:rPr>
              <a:t>Project Planning, monitoring and tracking</a:t>
            </a:r>
          </a:p>
          <a:p>
            <a:pPr marL="171450" indent="-171450" eaLnBrk="0" hangingPunct="0">
              <a:buFont typeface="Wingdings" panose="05000000000000000000" pitchFamily="2" charset="2"/>
              <a:buChar char="§"/>
              <a:tabLst>
                <a:tab pos="6464300" algn="r"/>
              </a:tabLst>
              <a:defRPr/>
            </a:pPr>
            <a:r>
              <a:rPr lang="en-GB" sz="1000">
                <a:ea typeface="Verdana" panose="020B0604030504040204" pitchFamily="34" charset="0"/>
              </a:rPr>
              <a:t>Coordinating efforts estimations across implementation services, reviews and efforts optimization working with various teams</a:t>
            </a:r>
            <a:endParaRPr lang="en-IN" sz="1000">
              <a:ea typeface="Verdana" panose="020B0604030504040204" pitchFamily="34" charset="0"/>
            </a:endParaRPr>
          </a:p>
          <a:p>
            <a:pPr marL="171450" indent="-171450" eaLnBrk="0" hangingPunct="0">
              <a:buFont typeface="Wingdings" panose="05000000000000000000" pitchFamily="2" charset="2"/>
              <a:buChar char="§"/>
              <a:tabLst>
                <a:tab pos="6464300" algn="r"/>
              </a:tabLst>
              <a:defRPr/>
            </a:pPr>
            <a:r>
              <a:rPr lang="en-GB" sz="1000">
                <a:ea typeface="Verdana" panose="020B0604030504040204" pitchFamily="34" charset="0"/>
              </a:rPr>
              <a:t>Resource ramp-up and ramp-down planning and execution</a:t>
            </a:r>
            <a:endParaRPr lang="en-IN" sz="1000">
              <a:ea typeface="Verdana" panose="020B0604030504040204" pitchFamily="34" charset="0"/>
            </a:endParaRPr>
          </a:p>
          <a:p>
            <a:pPr marL="171450" indent="-171450" eaLnBrk="0" hangingPunct="0">
              <a:buFont typeface="Wingdings" panose="05000000000000000000" pitchFamily="2" charset="2"/>
              <a:buChar char="§"/>
              <a:tabLst>
                <a:tab pos="6464300" algn="r"/>
              </a:tabLst>
              <a:defRPr/>
            </a:pPr>
            <a:r>
              <a:rPr lang="en-GB" sz="1000">
                <a:ea typeface="Verdana" panose="020B0604030504040204" pitchFamily="34" charset="0"/>
              </a:rPr>
              <a:t>Coordinating with client stake holders for planning, regular progress reporting and risk resolution</a:t>
            </a:r>
            <a:endParaRPr lang="en-IN" sz="1000">
              <a:ea typeface="Verdana" panose="020B0604030504040204" pitchFamily="34" charset="0"/>
            </a:endParaRPr>
          </a:p>
          <a:p>
            <a:pPr marL="171450" indent="-171450" eaLnBrk="0" hangingPunct="0">
              <a:buFont typeface="Wingdings" panose="05000000000000000000" pitchFamily="2" charset="2"/>
              <a:buChar char="§"/>
              <a:tabLst>
                <a:tab pos="6464300" algn="r"/>
              </a:tabLst>
              <a:defRPr/>
            </a:pPr>
            <a:r>
              <a:rPr lang="en-GB" sz="1000">
                <a:ea typeface="Verdana" panose="020B0604030504040204" pitchFamily="34" charset="0"/>
              </a:rPr>
              <a:t>Relationship Management with Product Vendor</a:t>
            </a:r>
          </a:p>
          <a:p>
            <a:pPr eaLnBrk="0" hangingPunct="0">
              <a:tabLst>
                <a:tab pos="6464300" algn="r"/>
              </a:tabLst>
              <a:defRPr/>
            </a:pPr>
            <a:endParaRPr lang="en-GB" sz="1000" b="1"/>
          </a:p>
          <a:p>
            <a:r>
              <a:rPr lang="en-GB" sz="1000" b="1">
                <a:solidFill>
                  <a:schemeClr val="tx2">
                    <a:lumMod val="75000"/>
                  </a:schemeClr>
                </a:solidFill>
                <a:cs typeface="Calibri" panose="020F0502020204030204" pitchFamily="34" charset="0"/>
              </a:rPr>
              <a:t>Program Manager – T24 implementation for a large UK based Merchant Bank</a:t>
            </a:r>
          </a:p>
          <a:p>
            <a:pPr marL="171450" indent="-171450" eaLnBrk="0" hangingPunct="0">
              <a:buClr>
                <a:schemeClr val="tx1"/>
              </a:buClr>
              <a:buFont typeface="Wingdings" panose="05000000000000000000" pitchFamily="2" charset="2"/>
              <a:buChar char="§"/>
              <a:tabLst>
                <a:tab pos="6464300" algn="r"/>
              </a:tabLst>
              <a:defRPr/>
            </a:pPr>
            <a:r>
              <a:rPr lang="en-GB" sz="1000">
                <a:ea typeface="Verdana" panose="020B0604030504040204" pitchFamily="34" charset="0"/>
              </a:rPr>
              <a:t>Managed implementation of Temenos core banking solution</a:t>
            </a:r>
          </a:p>
          <a:p>
            <a:pPr marL="171450" indent="-171450" eaLnBrk="0" hangingPunct="0">
              <a:buClr>
                <a:schemeClr val="tx1"/>
              </a:buClr>
              <a:buFont typeface="Wingdings" panose="05000000000000000000" pitchFamily="2" charset="2"/>
              <a:buChar char="§"/>
              <a:tabLst>
                <a:tab pos="6464300" algn="r"/>
              </a:tabLst>
              <a:defRPr/>
            </a:pPr>
            <a:r>
              <a:rPr lang="en-GB" sz="1000">
                <a:ea typeface="Verdana" panose="020B0604030504040204" pitchFamily="34" charset="0"/>
              </a:rPr>
              <a:t>Managed all aspects of the project delivery including requirements gathering and finalizations, solution definition, implementation and validation</a:t>
            </a:r>
          </a:p>
          <a:p>
            <a:pPr marL="171450" indent="-171450" eaLnBrk="0" hangingPunct="0">
              <a:buClr>
                <a:schemeClr val="tx1"/>
              </a:buClr>
              <a:buFont typeface="Wingdings" panose="05000000000000000000" pitchFamily="2" charset="2"/>
              <a:buChar char="§"/>
              <a:tabLst>
                <a:tab pos="6464300" algn="r"/>
              </a:tabLst>
              <a:defRPr/>
            </a:pPr>
            <a:r>
              <a:rPr lang="en-GB" sz="1000">
                <a:ea typeface="Verdana" panose="020B0604030504040204" pitchFamily="34" charset="0"/>
              </a:rPr>
              <a:t>Close coordination with internal and external stakeholders including Product vendor </a:t>
            </a:r>
          </a:p>
          <a:p>
            <a:pPr eaLnBrk="0" hangingPunct="0">
              <a:buClr>
                <a:schemeClr val="tx1"/>
              </a:buClr>
              <a:tabLst>
                <a:tab pos="6464300" algn="r"/>
              </a:tabLst>
              <a:defRPr/>
            </a:pPr>
            <a:endParaRPr lang="en-GB" sz="1000"/>
          </a:p>
          <a:p>
            <a:r>
              <a:rPr lang="en-GB" sz="1000" b="1">
                <a:solidFill>
                  <a:schemeClr val="tx2">
                    <a:lumMod val="75000"/>
                  </a:schemeClr>
                </a:solidFill>
                <a:cs typeface="Calibri" panose="020F0502020204030204" pitchFamily="34" charset="0"/>
              </a:rPr>
              <a:t>Delivery lead – Large financial institution based in Netherlands</a:t>
            </a:r>
          </a:p>
          <a:p>
            <a:pPr marL="171450" indent="-171450" eaLnBrk="0" hangingPunct="0">
              <a:lnSpc>
                <a:spcPct val="107000"/>
              </a:lnSpc>
              <a:buClr>
                <a:schemeClr val="tx1"/>
              </a:buClr>
              <a:buFont typeface="Wingdings" panose="05000000000000000000" pitchFamily="2" charset="2"/>
              <a:buChar char="§"/>
              <a:tabLst>
                <a:tab pos="6464300" algn="r"/>
              </a:tabLst>
              <a:defRPr/>
            </a:pPr>
            <a:r>
              <a:rPr lang="en-IN" sz="1000"/>
              <a:t>Overall Delivery Management and offshore delivery for the T24 implementation </a:t>
            </a:r>
            <a:r>
              <a:rPr lang="en-IN" sz="1000">
                <a:ea typeface="Verdana" panose="020B0604030504040204" pitchFamily="34" charset="0"/>
              </a:rPr>
              <a:t>program for the private banking operations replacing Core Banking platform from Olympic to T24 </a:t>
            </a:r>
          </a:p>
          <a:p>
            <a:pPr marL="171450" indent="-171450" eaLnBrk="0" hangingPunct="0">
              <a:lnSpc>
                <a:spcPct val="107000"/>
              </a:lnSpc>
              <a:buClr>
                <a:schemeClr val="tx1"/>
              </a:buClr>
              <a:buFont typeface="Wingdings" panose="05000000000000000000" pitchFamily="2" charset="2"/>
              <a:buChar char="§"/>
              <a:tabLst>
                <a:tab pos="6464300" algn="r"/>
              </a:tabLst>
              <a:defRPr/>
            </a:pPr>
            <a:r>
              <a:rPr lang="en-IN" sz="1000">
                <a:ea typeface="Verdana" panose="020B0604030504040204" pitchFamily="34" charset="0"/>
              </a:rPr>
              <a:t>Relationship Management with client and product vendor</a:t>
            </a:r>
          </a:p>
          <a:p>
            <a:pPr marL="171450" indent="-171450" eaLnBrk="0" hangingPunct="0">
              <a:buClr>
                <a:schemeClr val="tx1"/>
              </a:buClr>
              <a:buFont typeface="Wingdings" panose="05000000000000000000" pitchFamily="2" charset="2"/>
              <a:buChar char="§"/>
              <a:tabLst>
                <a:tab pos="6464300" algn="r"/>
              </a:tabLst>
              <a:defRPr/>
            </a:pPr>
            <a:r>
              <a:rPr lang="en-IN" sz="1000">
                <a:ea typeface="Verdana" panose="020B0604030504040204" pitchFamily="34" charset="0"/>
              </a:rPr>
              <a:t>Periodic reporting to the client &amp; senior management</a:t>
            </a:r>
            <a:endParaRPr lang="en-GB" sz="1000"/>
          </a:p>
        </p:txBody>
      </p:sp>
      <p:cxnSp>
        <p:nvCxnSpPr>
          <p:cNvPr id="36" name="Straight Connector 35">
            <a:extLst>
              <a:ext uri="{FF2B5EF4-FFF2-40B4-BE49-F238E27FC236}">
                <a16:creationId xmlns:a16="http://schemas.microsoft.com/office/drawing/2014/main" id="{1E8901F9-F7A4-61F2-C2D4-921FE3AFFED9}"/>
              </a:ext>
            </a:extLst>
          </p:cNvPr>
          <p:cNvCxnSpPr>
            <a:cxnSpLocks/>
          </p:cNvCxnSpPr>
          <p:nvPr/>
        </p:nvCxnSpPr>
        <p:spPr>
          <a:xfrm>
            <a:off x="537081" y="3477434"/>
            <a:ext cx="2618848" cy="0"/>
          </a:xfrm>
          <a:prstGeom prst="line">
            <a:avLst/>
          </a:prstGeom>
          <a:ln w="3175">
            <a:solidFill>
              <a:schemeClr val="bg1">
                <a:alpha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39B90E5-8F2A-46A0-3049-D69959E59334}"/>
              </a:ext>
            </a:extLst>
          </p:cNvPr>
          <p:cNvCxnSpPr>
            <a:cxnSpLocks/>
          </p:cNvCxnSpPr>
          <p:nvPr/>
        </p:nvCxnSpPr>
        <p:spPr>
          <a:xfrm>
            <a:off x="6928194" y="1432814"/>
            <a:ext cx="0" cy="488315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10230FF8-E496-4ED3-81F2-FD57BF5D3357}"/>
              </a:ext>
            </a:extLst>
          </p:cNvPr>
          <p:cNvSpPr/>
          <p:nvPr/>
        </p:nvSpPr>
        <p:spPr>
          <a:xfrm>
            <a:off x="3607855" y="5336651"/>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Education</a:t>
            </a:r>
          </a:p>
        </p:txBody>
      </p:sp>
      <p:pic>
        <p:nvPicPr>
          <p:cNvPr id="2" name="Graphic 1" descr="Male profile with solid fill">
            <a:extLst>
              <a:ext uri="{FF2B5EF4-FFF2-40B4-BE49-F238E27FC236}">
                <a16:creationId xmlns:a16="http://schemas.microsoft.com/office/drawing/2014/main" id="{37CEA085-8896-F79D-32B9-6AF825E92E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304" y="1757849"/>
            <a:ext cx="914400" cy="914400"/>
          </a:xfrm>
          <a:prstGeom prst="rect">
            <a:avLst/>
          </a:prstGeom>
        </p:spPr>
      </p:pic>
    </p:spTree>
    <p:extLst>
      <p:ext uri="{BB962C8B-B14F-4D97-AF65-F5344CB8AC3E}">
        <p14:creationId xmlns:p14="http://schemas.microsoft.com/office/powerpoint/2010/main" val="3229778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C50E-D064-FB41-AA7B-2BAD62067336}"/>
              </a:ext>
            </a:extLst>
          </p:cNvPr>
          <p:cNvSpPr>
            <a:spLocks noGrp="1"/>
          </p:cNvSpPr>
          <p:nvPr>
            <p:ph type="title"/>
          </p:nvPr>
        </p:nvSpPr>
        <p:spPr/>
        <p:txBody>
          <a:bodyPr/>
          <a:lstStyle/>
          <a:p>
            <a:r>
              <a:rPr lang="en-US" sz="2400">
                <a:solidFill>
                  <a:schemeClr val="accent1"/>
                </a:solidFill>
              </a:rPr>
              <a:t>OUR UNDERSTANDING OF YOUR REQUIREMENT</a:t>
            </a:r>
            <a:endParaRPr lang="en-AU" sz="2400">
              <a:solidFill>
                <a:schemeClr val="accent1"/>
              </a:solidFill>
            </a:endParaRPr>
          </a:p>
        </p:txBody>
      </p:sp>
      <p:grpSp>
        <p:nvGrpSpPr>
          <p:cNvPr id="20" name="Group 19">
            <a:extLst>
              <a:ext uri="{FF2B5EF4-FFF2-40B4-BE49-F238E27FC236}">
                <a16:creationId xmlns:a16="http://schemas.microsoft.com/office/drawing/2014/main" id="{E55D8B6A-4DDC-6B16-E7D1-160F7A613E4F}"/>
              </a:ext>
            </a:extLst>
          </p:cNvPr>
          <p:cNvGrpSpPr/>
          <p:nvPr/>
        </p:nvGrpSpPr>
        <p:grpSpPr>
          <a:xfrm>
            <a:off x="1925053" y="1607503"/>
            <a:ext cx="3663205" cy="4082786"/>
            <a:chOff x="416571" y="2225461"/>
            <a:chExt cx="3663205" cy="3279593"/>
          </a:xfrm>
        </p:grpSpPr>
        <p:sp>
          <p:nvSpPr>
            <p:cNvPr id="3" name="Rectangle: Rounded Corners 2">
              <a:extLst>
                <a:ext uri="{FF2B5EF4-FFF2-40B4-BE49-F238E27FC236}">
                  <a16:creationId xmlns:a16="http://schemas.microsoft.com/office/drawing/2014/main" id="{1A2B0576-582A-466E-0723-251407A48144}"/>
                </a:ext>
              </a:extLst>
            </p:cNvPr>
            <p:cNvSpPr/>
            <p:nvPr/>
          </p:nvSpPr>
          <p:spPr>
            <a:xfrm>
              <a:off x="416571" y="2225461"/>
              <a:ext cx="3663205" cy="3279593"/>
            </a:xfrm>
            <a:prstGeom prst="roundRect">
              <a:avLst>
                <a:gd name="adj" fmla="val 8647"/>
              </a:avLst>
            </a:prstGeom>
            <a:solidFill>
              <a:schemeClr val="bg1"/>
            </a:solidFill>
            <a:ln w="9525">
              <a:solidFill>
                <a:schemeClr val="bg1">
                  <a:lumMod val="8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endParaRPr lang="en-US" sz="1200" b="1">
                <a:solidFill>
                  <a:schemeClr val="accent1">
                    <a:lumMod val="50000"/>
                  </a:schemeClr>
                </a:solidFill>
              </a:endParaRPr>
            </a:p>
            <a:p>
              <a:endParaRPr lang="en-US" sz="1200" b="1">
                <a:solidFill>
                  <a:schemeClr val="accent1">
                    <a:lumMod val="50000"/>
                  </a:schemeClr>
                </a:solidFill>
              </a:endParaRPr>
            </a:p>
            <a:p>
              <a:endParaRPr lang="en-US" sz="1200" b="1">
                <a:solidFill>
                  <a:schemeClr val="accent1">
                    <a:lumMod val="50000"/>
                  </a:schemeClr>
                </a:solidFill>
              </a:endParaRPr>
            </a:p>
            <a:p>
              <a:endParaRPr lang="en-US" sz="1200" b="1">
                <a:solidFill>
                  <a:schemeClr val="accent1">
                    <a:lumMod val="50000"/>
                  </a:schemeClr>
                </a:solidFill>
              </a:endParaRPr>
            </a:p>
            <a:p>
              <a:r>
                <a:rPr lang="en-US" sz="1200" b="1">
                  <a:solidFill>
                    <a:schemeClr val="accent1">
                      <a:lumMod val="50000"/>
                    </a:schemeClr>
                  </a:solidFill>
                </a:rPr>
                <a:t>Bank’s TPH Upgrade Overall Program Goal:</a:t>
              </a:r>
            </a:p>
            <a:p>
              <a:endParaRPr lang="en-US" sz="1200" b="1">
                <a:solidFill>
                  <a:schemeClr val="accent1">
                    <a:lumMod val="50000"/>
                  </a:schemeClr>
                </a:solidFill>
              </a:endParaRPr>
            </a:p>
            <a:p>
              <a:pPr marL="171450" indent="-171450">
                <a:buFont typeface="Arial" panose="020B0604020202020204" pitchFamily="34" charset="0"/>
                <a:buChar char="•"/>
              </a:pPr>
              <a:r>
                <a:rPr lang="en-US" sz="1200">
                  <a:solidFill>
                    <a:schemeClr val="tx1"/>
                  </a:solidFill>
                </a:rPr>
                <a:t>Upgrade of TPH from R22 to R25 for branches in Singapore, Hong Kong, London and New York.</a:t>
              </a:r>
            </a:p>
            <a:p>
              <a:pPr marL="171450" indent="-171450">
                <a:buFont typeface="Arial" panose="020B0604020202020204" pitchFamily="34" charset="0"/>
                <a:buChar char="•"/>
              </a:pPr>
              <a:r>
                <a:rPr lang="en-US" sz="1200">
                  <a:solidFill>
                    <a:schemeClr val="tx1"/>
                  </a:solidFill>
                </a:rPr>
                <a:t>Back to core changes of existing L3 customizations</a:t>
              </a:r>
            </a:p>
            <a:p>
              <a:pPr marL="171450" indent="-171450">
                <a:buFont typeface="Arial" panose="020B0604020202020204" pitchFamily="34" charset="0"/>
                <a:buChar char="•"/>
              </a:pPr>
              <a:r>
                <a:rPr lang="en-US" sz="1200">
                  <a:solidFill>
                    <a:schemeClr val="tx1"/>
                  </a:solidFill>
                </a:rPr>
                <a:t>Addition of any new/adjusted functionalities in R25 that comes from Mission International program.</a:t>
              </a:r>
            </a:p>
            <a:p>
              <a:pPr marL="171450" indent="-171450">
                <a:buFont typeface="Arial" panose="020B0604020202020204" pitchFamily="34" charset="0"/>
                <a:buChar char="•"/>
              </a:pPr>
              <a:r>
                <a:rPr lang="en-US" sz="1200">
                  <a:solidFill>
                    <a:schemeClr val="tx1"/>
                  </a:solidFill>
                </a:rPr>
                <a:t>Migration of TPH system from Temenos Model Cloud 1.0 to Temenos Cloud Foundation. </a:t>
              </a:r>
              <a:endParaRPr lang="en-AU" sz="1200">
                <a:solidFill>
                  <a:schemeClr val="tx1"/>
                </a:solidFill>
              </a:endParaRPr>
            </a:p>
          </p:txBody>
        </p:sp>
        <p:pic>
          <p:nvPicPr>
            <p:cNvPr id="13" name="Graphic 12" descr="Chemicals outline">
              <a:extLst>
                <a:ext uri="{FF2B5EF4-FFF2-40B4-BE49-F238E27FC236}">
                  <a16:creationId xmlns:a16="http://schemas.microsoft.com/office/drawing/2014/main" id="{56687EF9-DB2A-FB72-8B45-8DBF26888F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3996" y="2411234"/>
              <a:ext cx="743208" cy="607275"/>
            </a:xfrm>
            <a:prstGeom prst="rect">
              <a:avLst/>
            </a:prstGeom>
          </p:spPr>
        </p:pic>
      </p:grpSp>
      <p:sp>
        <p:nvSpPr>
          <p:cNvPr id="21" name="Rectangle: Top Corners Rounded 20">
            <a:extLst>
              <a:ext uri="{FF2B5EF4-FFF2-40B4-BE49-F238E27FC236}">
                <a16:creationId xmlns:a16="http://schemas.microsoft.com/office/drawing/2014/main" id="{62BED8F5-2CDA-65BC-1507-DA99127206E7}"/>
              </a:ext>
            </a:extLst>
          </p:cNvPr>
          <p:cNvSpPr/>
          <p:nvPr/>
        </p:nvSpPr>
        <p:spPr>
          <a:xfrm>
            <a:off x="904775" y="616017"/>
            <a:ext cx="10039149" cy="788039"/>
          </a:xfrm>
          <a:prstGeom prst="round2SameRect">
            <a:avLst/>
          </a:prstGeom>
          <a:solidFill>
            <a:schemeClr val="accent1">
              <a:lumMod val="50000"/>
            </a:schemeClr>
          </a:solidFill>
          <a:ln w="28575">
            <a:solidFill>
              <a:schemeClr val="bg1"/>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b="1">
                <a:solidFill>
                  <a:schemeClr val="bg1"/>
                </a:solidFill>
              </a:rPr>
              <a:t>DZ Bank currently have Standalone R22 TPH hosted in Temenos cloud V1.0 as a single instance serving Singapore, Hong Kong, London and New York centers. Bank is also running a program named as </a:t>
            </a:r>
            <a:r>
              <a:rPr lang="en-US" sz="1400" b="1" u="sng">
                <a:solidFill>
                  <a:schemeClr val="bg1"/>
                </a:solidFill>
              </a:rPr>
              <a:t>Mission International </a:t>
            </a:r>
            <a:r>
              <a:rPr lang="en-US" sz="1400" b="1">
                <a:solidFill>
                  <a:schemeClr val="bg1"/>
                </a:solidFill>
              </a:rPr>
              <a:t>to enhance international connectivity of their clearing payments. </a:t>
            </a:r>
            <a:endParaRPr lang="en-AU" sz="1400" b="1">
              <a:solidFill>
                <a:schemeClr val="bg1"/>
              </a:solidFill>
            </a:endParaRPr>
          </a:p>
        </p:txBody>
      </p:sp>
      <p:sp>
        <p:nvSpPr>
          <p:cNvPr id="11" name="Rectangle: Rounded Corners 10">
            <a:extLst>
              <a:ext uri="{FF2B5EF4-FFF2-40B4-BE49-F238E27FC236}">
                <a16:creationId xmlns:a16="http://schemas.microsoft.com/office/drawing/2014/main" id="{BDE02EBE-8618-C2AB-690D-372505266269}"/>
              </a:ext>
            </a:extLst>
          </p:cNvPr>
          <p:cNvSpPr/>
          <p:nvPr/>
        </p:nvSpPr>
        <p:spPr>
          <a:xfrm>
            <a:off x="6019594" y="1607496"/>
            <a:ext cx="4009930" cy="4082786"/>
          </a:xfrm>
          <a:prstGeom prst="roundRect">
            <a:avLst>
              <a:gd name="adj" fmla="val 8647"/>
            </a:avLst>
          </a:prstGeom>
          <a:solidFill>
            <a:schemeClr val="bg1"/>
          </a:solidFill>
          <a:ln w="9525">
            <a:solidFill>
              <a:schemeClr val="bg1">
                <a:lumMod val="85000"/>
              </a:schemeClr>
            </a:solidFill>
            <a:prstDash val="soli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200" b="1">
              <a:solidFill>
                <a:schemeClr val="accent1">
                  <a:lumMod val="50000"/>
                </a:schemeClr>
              </a:solidFill>
            </a:endParaRPr>
          </a:p>
          <a:p>
            <a:endParaRPr lang="en-US" sz="1200" b="1">
              <a:solidFill>
                <a:schemeClr val="accent1">
                  <a:lumMod val="50000"/>
                </a:schemeClr>
              </a:solidFill>
            </a:endParaRPr>
          </a:p>
          <a:p>
            <a:endParaRPr lang="en-US" sz="1200" b="1">
              <a:solidFill>
                <a:schemeClr val="accent1">
                  <a:lumMod val="50000"/>
                </a:schemeClr>
              </a:solidFill>
            </a:endParaRPr>
          </a:p>
          <a:p>
            <a:endParaRPr lang="en-US" sz="1200" b="1">
              <a:solidFill>
                <a:schemeClr val="accent1">
                  <a:lumMod val="50000"/>
                </a:schemeClr>
              </a:solidFill>
            </a:endParaRPr>
          </a:p>
          <a:p>
            <a:endParaRPr lang="en-US" sz="1200" b="1">
              <a:solidFill>
                <a:schemeClr val="accent1">
                  <a:lumMod val="50000"/>
                </a:schemeClr>
              </a:solidFill>
            </a:endParaRPr>
          </a:p>
          <a:p>
            <a:endParaRPr lang="en-US" sz="1200" b="1">
              <a:solidFill>
                <a:schemeClr val="accent1">
                  <a:lumMod val="50000"/>
                </a:schemeClr>
              </a:solidFill>
            </a:endParaRPr>
          </a:p>
          <a:p>
            <a:r>
              <a:rPr lang="en-US" sz="1200" b="1">
                <a:solidFill>
                  <a:schemeClr val="accent1">
                    <a:lumMod val="50000"/>
                  </a:schemeClr>
                </a:solidFill>
              </a:rPr>
              <a:t>Specific Requirements of this RFP:</a:t>
            </a:r>
          </a:p>
          <a:p>
            <a:endParaRPr lang="en-US" sz="1200">
              <a:solidFill>
                <a:schemeClr val="accent1">
                  <a:lumMod val="50000"/>
                </a:schemeClr>
              </a:solidFill>
            </a:endParaRPr>
          </a:p>
          <a:p>
            <a:r>
              <a:rPr lang="en-US" sz="1200">
                <a:solidFill>
                  <a:schemeClr val="tx1"/>
                </a:solidFill>
              </a:rPr>
              <a:t>DZ bank is planning to engage Temenos for the TPH upgrade and cloud migration. </a:t>
            </a:r>
          </a:p>
          <a:p>
            <a:endParaRPr lang="en-US" sz="1200">
              <a:solidFill>
                <a:schemeClr val="tx1"/>
              </a:solidFill>
            </a:endParaRPr>
          </a:p>
          <a:p>
            <a:r>
              <a:rPr lang="en-US" sz="1200">
                <a:solidFill>
                  <a:schemeClr val="tx1"/>
                </a:solidFill>
              </a:rPr>
              <a:t>As part of this RFP, they are looking for a certified Temenos partner to provide strategic consultancy and expert oversight to ensure the successful delivery of the TPH Upgrade Program. </a:t>
            </a:r>
            <a:endParaRPr lang="en-US" sz="1200" b="1">
              <a:solidFill>
                <a:schemeClr val="tx1"/>
              </a:solidFill>
            </a:endParaRPr>
          </a:p>
        </p:txBody>
      </p:sp>
      <p:pic>
        <p:nvPicPr>
          <p:cNvPr id="7" name="Graphic 6" descr="Blockchain outline">
            <a:extLst>
              <a:ext uri="{FF2B5EF4-FFF2-40B4-BE49-F238E27FC236}">
                <a16:creationId xmlns:a16="http://schemas.microsoft.com/office/drawing/2014/main" id="{BD049F3C-5E08-60D9-8104-57530C679F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67748" y="1782018"/>
            <a:ext cx="696741" cy="720000"/>
          </a:xfrm>
          <a:prstGeom prst="rect">
            <a:avLst/>
          </a:prstGeom>
        </p:spPr>
      </p:pic>
    </p:spTree>
    <p:extLst>
      <p:ext uri="{BB962C8B-B14F-4D97-AF65-F5344CB8AC3E}">
        <p14:creationId xmlns:p14="http://schemas.microsoft.com/office/powerpoint/2010/main" val="4271147881"/>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23780-56EB-94EC-7429-AF94D8C03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61F3C-0300-C391-6351-8F1BF9810874}"/>
              </a:ext>
            </a:extLst>
          </p:cNvPr>
          <p:cNvSpPr>
            <a:spLocks noGrp="1"/>
          </p:cNvSpPr>
          <p:nvPr>
            <p:ph type="title"/>
          </p:nvPr>
        </p:nvSpPr>
        <p:spPr>
          <a:xfrm>
            <a:off x="361224" y="134280"/>
            <a:ext cx="9720000" cy="720000"/>
          </a:xfrm>
        </p:spPr>
        <p:txBody>
          <a:bodyPr/>
          <a:lstStyle/>
          <a:p>
            <a:r>
              <a:rPr lang="en-US"/>
              <a:t>DETAILED SCOPE</a:t>
            </a:r>
            <a:endParaRPr lang="en-IN"/>
          </a:p>
        </p:txBody>
      </p:sp>
      <p:sp>
        <p:nvSpPr>
          <p:cNvPr id="3" name="Rectangle 2">
            <a:extLst>
              <a:ext uri="{FF2B5EF4-FFF2-40B4-BE49-F238E27FC236}">
                <a16:creationId xmlns:a16="http://schemas.microsoft.com/office/drawing/2014/main" id="{39E15D1D-E431-1A4C-DDCE-14CA9942E55E}"/>
              </a:ext>
            </a:extLst>
          </p:cNvPr>
          <p:cNvSpPr/>
          <p:nvPr/>
        </p:nvSpPr>
        <p:spPr>
          <a:xfrm>
            <a:off x="414971" y="1060704"/>
            <a:ext cx="1340677" cy="2560320"/>
          </a:xfrm>
          <a:prstGeom prst="rect">
            <a:avLst/>
          </a:prstGeom>
          <a:solidFill>
            <a:srgbClr val="CCE2F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In Scope</a:t>
            </a:r>
            <a:endParaRPr lang="en-IN" sz="1400" err="1">
              <a:solidFill>
                <a:schemeClr val="tx1"/>
              </a:solidFill>
            </a:endParaRPr>
          </a:p>
        </p:txBody>
      </p:sp>
      <p:sp>
        <p:nvSpPr>
          <p:cNvPr id="4" name="Rectangle 3">
            <a:extLst>
              <a:ext uri="{FF2B5EF4-FFF2-40B4-BE49-F238E27FC236}">
                <a16:creationId xmlns:a16="http://schemas.microsoft.com/office/drawing/2014/main" id="{F56D5011-D1B7-5F4C-2950-E2FAF118792E}"/>
              </a:ext>
            </a:extLst>
          </p:cNvPr>
          <p:cNvSpPr/>
          <p:nvPr/>
        </p:nvSpPr>
        <p:spPr>
          <a:xfrm>
            <a:off x="418272" y="4168896"/>
            <a:ext cx="1340677" cy="1909656"/>
          </a:xfrm>
          <a:prstGeom prst="rect">
            <a:avLst/>
          </a:prstGeom>
          <a:solidFill>
            <a:schemeClr val="bg2">
              <a:lumMod val="90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a:solidFill>
                  <a:schemeClr val="tx1"/>
                </a:solidFill>
              </a:rPr>
              <a:t>Out of Scope</a:t>
            </a:r>
            <a:endParaRPr lang="en-IN" sz="1400" err="1">
              <a:solidFill>
                <a:schemeClr val="tx1"/>
              </a:solidFill>
            </a:endParaRPr>
          </a:p>
        </p:txBody>
      </p:sp>
      <p:sp>
        <p:nvSpPr>
          <p:cNvPr id="5" name="Rectangle 4">
            <a:extLst>
              <a:ext uri="{FF2B5EF4-FFF2-40B4-BE49-F238E27FC236}">
                <a16:creationId xmlns:a16="http://schemas.microsoft.com/office/drawing/2014/main" id="{36F75C92-3D89-BF19-DC26-1E03C4B94242}"/>
              </a:ext>
            </a:extLst>
          </p:cNvPr>
          <p:cNvSpPr/>
          <p:nvPr/>
        </p:nvSpPr>
        <p:spPr>
          <a:xfrm>
            <a:off x="2313874" y="1060704"/>
            <a:ext cx="3060000" cy="2560320"/>
          </a:xfrm>
          <a:prstGeom prst="rect">
            <a:avLst/>
          </a:prstGeom>
          <a:solidFill>
            <a:srgbClr val="CCE2F1"/>
          </a:solidFill>
          <a:ln w="28575">
            <a:solidFill>
              <a:srgbClr val="57CF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t">
              <a:lnSpc>
                <a:spcPts val="1500"/>
              </a:lnSpc>
              <a:buNone/>
            </a:pPr>
            <a:endParaRPr lang="en-US" sz="1200" b="1">
              <a:solidFill>
                <a:schemeClr val="tx1"/>
              </a:solidFill>
            </a:endParaRPr>
          </a:p>
          <a:p>
            <a:pPr algn="ctr" fontAlgn="t">
              <a:lnSpc>
                <a:spcPts val="1500"/>
              </a:lnSpc>
              <a:buNone/>
            </a:pPr>
            <a:r>
              <a:rPr lang="en-US" sz="1200" b="1">
                <a:solidFill>
                  <a:schemeClr val="tx1"/>
                </a:solidFill>
              </a:rPr>
              <a:t>Program Management &amp; Governance</a:t>
            </a:r>
          </a:p>
          <a:p>
            <a:pPr fontAlgn="t">
              <a:lnSpc>
                <a:spcPts val="1500"/>
              </a:lnSpc>
              <a:buNone/>
            </a:pPr>
            <a:endParaRPr lang="en-US" sz="1200">
              <a:solidFill>
                <a:schemeClr val="tx1"/>
              </a:solidFill>
            </a:endParaRPr>
          </a:p>
          <a:p>
            <a:pPr marL="171450" indent="-171450" fontAlgn="t">
              <a:spcAft>
                <a:spcPts val="600"/>
              </a:spcAft>
              <a:buFont typeface="Arial" panose="020B0604020202020204" pitchFamily="34" charset="0"/>
              <a:buChar char="•"/>
            </a:pPr>
            <a:r>
              <a:rPr lang="en-US" sz="1100">
                <a:solidFill>
                  <a:schemeClr val="tx1"/>
                </a:solidFill>
              </a:rPr>
              <a:t>Lead and coordinate program-level activities across stakeholders</a:t>
            </a:r>
          </a:p>
          <a:p>
            <a:pPr marL="171450" indent="-171450" fontAlgn="t">
              <a:spcAft>
                <a:spcPts val="600"/>
              </a:spcAft>
              <a:buFont typeface="Arial" panose="020B0604020202020204" pitchFamily="34" charset="0"/>
              <a:buChar char="•"/>
            </a:pPr>
            <a:r>
              <a:rPr lang="en-US" sz="1100">
                <a:solidFill>
                  <a:schemeClr val="tx1"/>
                </a:solidFill>
              </a:rPr>
              <a:t>Co-ordinate workshops to finalize requirements/plan/approach/ walkthroughs</a:t>
            </a:r>
          </a:p>
          <a:p>
            <a:pPr marL="171450" indent="-171450" fontAlgn="t">
              <a:spcAft>
                <a:spcPts val="600"/>
              </a:spcAft>
              <a:buFont typeface="Arial" panose="020B0604020202020204" pitchFamily="34" charset="0"/>
              <a:buChar char="•"/>
            </a:pPr>
            <a:r>
              <a:rPr lang="en-US" sz="1100">
                <a:solidFill>
                  <a:schemeClr val="tx1"/>
                </a:solidFill>
              </a:rPr>
              <a:t>Review progress, risks, and dependencies</a:t>
            </a:r>
          </a:p>
          <a:p>
            <a:pPr marL="171450" indent="-171450" fontAlgn="t">
              <a:spcAft>
                <a:spcPts val="600"/>
              </a:spcAft>
              <a:buFont typeface="Arial" panose="020B0604020202020204" pitchFamily="34" charset="0"/>
              <a:buChar char="•"/>
            </a:pPr>
            <a:r>
              <a:rPr lang="en-US" sz="1100">
                <a:solidFill>
                  <a:schemeClr val="tx1"/>
                </a:solidFill>
              </a:rPr>
              <a:t>Adherence to timelines and governance processes</a:t>
            </a:r>
          </a:p>
        </p:txBody>
      </p:sp>
      <p:sp>
        <p:nvSpPr>
          <p:cNvPr id="6" name="Rectangle 5">
            <a:extLst>
              <a:ext uri="{FF2B5EF4-FFF2-40B4-BE49-F238E27FC236}">
                <a16:creationId xmlns:a16="http://schemas.microsoft.com/office/drawing/2014/main" id="{5220C47E-0858-A359-6CCE-89711A937B78}"/>
              </a:ext>
            </a:extLst>
          </p:cNvPr>
          <p:cNvSpPr/>
          <p:nvPr/>
        </p:nvSpPr>
        <p:spPr>
          <a:xfrm>
            <a:off x="5517102" y="1060704"/>
            <a:ext cx="3060000" cy="2560320"/>
          </a:xfrm>
          <a:prstGeom prst="rect">
            <a:avLst/>
          </a:prstGeom>
          <a:solidFill>
            <a:srgbClr val="CCE2F1"/>
          </a:solidFill>
          <a:ln w="28575">
            <a:solidFill>
              <a:srgbClr val="57CF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t">
              <a:lnSpc>
                <a:spcPts val="1500"/>
              </a:lnSpc>
              <a:buNone/>
            </a:pPr>
            <a:endParaRPr lang="en-US" sz="1200" b="1">
              <a:solidFill>
                <a:schemeClr val="tx1"/>
              </a:solidFill>
            </a:endParaRPr>
          </a:p>
          <a:p>
            <a:pPr algn="ctr" fontAlgn="t">
              <a:lnSpc>
                <a:spcPts val="1500"/>
              </a:lnSpc>
              <a:buNone/>
            </a:pPr>
            <a:r>
              <a:rPr lang="en-US" sz="1200" b="1">
                <a:solidFill>
                  <a:schemeClr val="tx1"/>
                </a:solidFill>
              </a:rPr>
              <a:t>Consulting/Advisory Services</a:t>
            </a:r>
          </a:p>
          <a:p>
            <a:pPr fontAlgn="t">
              <a:lnSpc>
                <a:spcPts val="1500"/>
              </a:lnSpc>
              <a:buNone/>
            </a:pPr>
            <a:endParaRPr lang="en-US" sz="1200">
              <a:solidFill>
                <a:schemeClr val="tx1"/>
              </a:solidFill>
            </a:endParaRPr>
          </a:p>
          <a:p>
            <a:pPr marL="171450" indent="-171450" fontAlgn="t">
              <a:spcAft>
                <a:spcPts val="600"/>
              </a:spcAft>
              <a:buFont typeface="Arial" panose="020B0604020202020204" pitchFamily="34" charset="0"/>
              <a:buChar char="•"/>
            </a:pPr>
            <a:r>
              <a:rPr lang="en-US" sz="1100">
                <a:solidFill>
                  <a:schemeClr val="tx1"/>
                </a:solidFill>
              </a:rPr>
              <a:t>Analysis for Temenos upgrade.</a:t>
            </a:r>
          </a:p>
          <a:p>
            <a:pPr marL="171450" indent="-171450" fontAlgn="t">
              <a:spcAft>
                <a:spcPts val="600"/>
              </a:spcAft>
              <a:buFont typeface="Arial" panose="020B0604020202020204" pitchFamily="34" charset="0"/>
              <a:buChar char="•"/>
            </a:pPr>
            <a:r>
              <a:rPr lang="en-US" sz="1100">
                <a:solidFill>
                  <a:schemeClr val="tx1"/>
                </a:solidFill>
              </a:rPr>
              <a:t>Provide subject-matter expertise on Temenos TPH upgrade to help minimize L3 customizations and integrate “Mission International” functions</a:t>
            </a:r>
          </a:p>
          <a:p>
            <a:pPr marL="171450" indent="-171450" fontAlgn="t">
              <a:spcAft>
                <a:spcPts val="600"/>
              </a:spcAft>
              <a:buFont typeface="Arial" panose="020B0604020202020204" pitchFamily="34" charset="0"/>
              <a:buChar char="•"/>
            </a:pPr>
            <a:r>
              <a:rPr lang="en-US" sz="1100">
                <a:solidFill>
                  <a:schemeClr val="tx1"/>
                </a:solidFill>
              </a:rPr>
              <a:t>Advise on best practices, architecture, and implementation approach</a:t>
            </a:r>
          </a:p>
          <a:p>
            <a:pPr marL="171450" indent="-171450" fontAlgn="t">
              <a:spcAft>
                <a:spcPts val="600"/>
              </a:spcAft>
              <a:buFont typeface="Arial" panose="020B0604020202020204" pitchFamily="34" charset="0"/>
              <a:buChar char="•"/>
            </a:pPr>
            <a:r>
              <a:rPr lang="en-US" sz="1100">
                <a:solidFill>
                  <a:schemeClr val="tx1"/>
                </a:solidFill>
              </a:rPr>
              <a:t>Support the bank and Temenos teams in solution design and decision-making</a:t>
            </a:r>
          </a:p>
        </p:txBody>
      </p:sp>
      <p:sp>
        <p:nvSpPr>
          <p:cNvPr id="7" name="Rectangle 6">
            <a:extLst>
              <a:ext uri="{FF2B5EF4-FFF2-40B4-BE49-F238E27FC236}">
                <a16:creationId xmlns:a16="http://schemas.microsoft.com/office/drawing/2014/main" id="{D2AA6BDB-27C7-53FF-1FE1-E4DE0F431A26}"/>
              </a:ext>
            </a:extLst>
          </p:cNvPr>
          <p:cNvSpPr/>
          <p:nvPr/>
        </p:nvSpPr>
        <p:spPr>
          <a:xfrm>
            <a:off x="8720330" y="1060704"/>
            <a:ext cx="3060000" cy="2560320"/>
          </a:xfrm>
          <a:prstGeom prst="rect">
            <a:avLst/>
          </a:prstGeom>
          <a:solidFill>
            <a:srgbClr val="CCE2F1"/>
          </a:solidFill>
          <a:ln w="28575">
            <a:solidFill>
              <a:srgbClr val="57CF8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fontAlgn="t">
              <a:lnSpc>
                <a:spcPts val="1500"/>
              </a:lnSpc>
              <a:buNone/>
            </a:pPr>
            <a:endParaRPr lang="en-US" sz="1200" b="1">
              <a:solidFill>
                <a:schemeClr val="tx1"/>
              </a:solidFill>
            </a:endParaRPr>
          </a:p>
          <a:p>
            <a:pPr algn="ctr" fontAlgn="t">
              <a:lnSpc>
                <a:spcPts val="1500"/>
              </a:lnSpc>
              <a:buNone/>
            </a:pPr>
            <a:r>
              <a:rPr lang="en-US" sz="1200" b="1">
                <a:solidFill>
                  <a:schemeClr val="tx1"/>
                </a:solidFill>
              </a:rPr>
              <a:t>Quality Assurance of Deliverables</a:t>
            </a:r>
          </a:p>
          <a:p>
            <a:pPr fontAlgn="t">
              <a:lnSpc>
                <a:spcPts val="1500"/>
              </a:lnSpc>
              <a:buNone/>
            </a:pPr>
            <a:endParaRPr lang="en-US" sz="1200">
              <a:solidFill>
                <a:schemeClr val="tx1"/>
              </a:solidFill>
            </a:endParaRPr>
          </a:p>
          <a:p>
            <a:pPr marL="171450" indent="-171450" fontAlgn="t">
              <a:lnSpc>
                <a:spcPts val="1500"/>
              </a:lnSpc>
              <a:buFont typeface="Arial" panose="020B0604020202020204" pitchFamily="34" charset="0"/>
              <a:buChar char="•"/>
            </a:pPr>
            <a:r>
              <a:rPr lang="en-US" sz="1100">
                <a:solidFill>
                  <a:schemeClr val="tx1"/>
                </a:solidFill>
              </a:rPr>
              <a:t>Perform review of project deliverables produced by Temenos against functional, technical, and regulatory compliance requirements.</a:t>
            </a:r>
          </a:p>
          <a:p>
            <a:pPr marL="171450" indent="-171450" fontAlgn="t">
              <a:lnSpc>
                <a:spcPts val="1500"/>
              </a:lnSpc>
              <a:buFont typeface="Arial" panose="020B0604020202020204" pitchFamily="34" charset="0"/>
              <a:buChar char="•"/>
            </a:pPr>
            <a:r>
              <a:rPr lang="en-US" sz="1100">
                <a:solidFill>
                  <a:schemeClr val="tx1"/>
                </a:solidFill>
              </a:rPr>
              <a:t>Provide independent advice, feedback and recommendations to maximize efficiency and ensure product stability.</a:t>
            </a:r>
          </a:p>
          <a:p>
            <a:pPr marL="171450" indent="-171450" fontAlgn="t">
              <a:lnSpc>
                <a:spcPts val="1500"/>
              </a:lnSpc>
              <a:buFont typeface="Arial" panose="020B0604020202020204" pitchFamily="34" charset="0"/>
              <a:buChar char="•"/>
            </a:pPr>
            <a:r>
              <a:rPr lang="en-US" sz="1100">
                <a:solidFill>
                  <a:schemeClr val="tx1"/>
                </a:solidFill>
              </a:rPr>
              <a:t>Assist DZ Bank teams in evaluating deliverables and solution components.</a:t>
            </a:r>
          </a:p>
        </p:txBody>
      </p:sp>
      <p:sp>
        <p:nvSpPr>
          <p:cNvPr id="8" name="Rectangle 7">
            <a:extLst>
              <a:ext uri="{FF2B5EF4-FFF2-40B4-BE49-F238E27FC236}">
                <a16:creationId xmlns:a16="http://schemas.microsoft.com/office/drawing/2014/main" id="{3E34391A-E0EF-2650-4FE7-FDC9F7B416AA}"/>
              </a:ext>
            </a:extLst>
          </p:cNvPr>
          <p:cNvSpPr/>
          <p:nvPr/>
        </p:nvSpPr>
        <p:spPr>
          <a:xfrm>
            <a:off x="2341905" y="4175760"/>
            <a:ext cx="2160000" cy="9000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Upgrade implementation including configuration,  testing</a:t>
            </a:r>
          </a:p>
        </p:txBody>
      </p:sp>
      <p:sp>
        <p:nvSpPr>
          <p:cNvPr id="9" name="Rectangle 8">
            <a:extLst>
              <a:ext uri="{FF2B5EF4-FFF2-40B4-BE49-F238E27FC236}">
                <a16:creationId xmlns:a16="http://schemas.microsoft.com/office/drawing/2014/main" id="{DD3E45D3-17AE-17AD-1619-F053C0F6136D}"/>
              </a:ext>
            </a:extLst>
          </p:cNvPr>
          <p:cNvSpPr/>
          <p:nvPr/>
        </p:nvSpPr>
        <p:spPr>
          <a:xfrm>
            <a:off x="4768047" y="4175760"/>
            <a:ext cx="2160000" cy="9000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Integration with other systems</a:t>
            </a:r>
          </a:p>
        </p:txBody>
      </p:sp>
      <p:sp>
        <p:nvSpPr>
          <p:cNvPr id="10" name="Rectangle 9">
            <a:extLst>
              <a:ext uri="{FF2B5EF4-FFF2-40B4-BE49-F238E27FC236}">
                <a16:creationId xmlns:a16="http://schemas.microsoft.com/office/drawing/2014/main" id="{77E89E2F-3F9F-31D7-0166-A804129AAD2E}"/>
              </a:ext>
            </a:extLst>
          </p:cNvPr>
          <p:cNvSpPr/>
          <p:nvPr/>
        </p:nvSpPr>
        <p:spPr>
          <a:xfrm>
            <a:off x="7194189" y="4175760"/>
            <a:ext cx="2160000" cy="9000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Program management for end-to-end program</a:t>
            </a:r>
          </a:p>
        </p:txBody>
      </p:sp>
      <p:sp>
        <p:nvSpPr>
          <p:cNvPr id="11" name="Rectangle 10">
            <a:extLst>
              <a:ext uri="{FF2B5EF4-FFF2-40B4-BE49-F238E27FC236}">
                <a16:creationId xmlns:a16="http://schemas.microsoft.com/office/drawing/2014/main" id="{0013CB49-705D-29F9-DDCC-09ED03919094}"/>
              </a:ext>
            </a:extLst>
          </p:cNvPr>
          <p:cNvSpPr/>
          <p:nvPr/>
        </p:nvSpPr>
        <p:spPr>
          <a:xfrm>
            <a:off x="9620330" y="4175760"/>
            <a:ext cx="2160000" cy="9000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Support for modules other than TPH</a:t>
            </a:r>
          </a:p>
        </p:txBody>
      </p:sp>
      <p:sp>
        <p:nvSpPr>
          <p:cNvPr id="12" name="Rectangle 11">
            <a:extLst>
              <a:ext uri="{FF2B5EF4-FFF2-40B4-BE49-F238E27FC236}">
                <a16:creationId xmlns:a16="http://schemas.microsoft.com/office/drawing/2014/main" id="{C5C81BE4-C00F-4C78-DE79-92D7F86F6463}"/>
              </a:ext>
            </a:extLst>
          </p:cNvPr>
          <p:cNvSpPr/>
          <p:nvPr/>
        </p:nvSpPr>
        <p:spPr>
          <a:xfrm>
            <a:off x="2341905" y="5178552"/>
            <a:ext cx="2160000" cy="9000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a:solidFill>
                  <a:schemeClr val="tx1"/>
                </a:solidFill>
              </a:rPr>
              <a:t>Cloud Migration/Assurance</a:t>
            </a:r>
            <a:endParaRPr lang="en-IN" sz="1100" err="1">
              <a:solidFill>
                <a:schemeClr val="tx1"/>
              </a:solidFill>
            </a:endParaRPr>
          </a:p>
        </p:txBody>
      </p:sp>
      <p:sp>
        <p:nvSpPr>
          <p:cNvPr id="13" name="Rectangle 12">
            <a:extLst>
              <a:ext uri="{FF2B5EF4-FFF2-40B4-BE49-F238E27FC236}">
                <a16:creationId xmlns:a16="http://schemas.microsoft.com/office/drawing/2014/main" id="{45F32470-DDAF-8389-AAF0-754F18368255}"/>
              </a:ext>
            </a:extLst>
          </p:cNvPr>
          <p:cNvSpPr/>
          <p:nvPr/>
        </p:nvSpPr>
        <p:spPr>
          <a:xfrm>
            <a:off x="4768047" y="5178552"/>
            <a:ext cx="2160000" cy="9000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Review of existing defects in R22</a:t>
            </a:r>
          </a:p>
        </p:txBody>
      </p:sp>
      <p:sp>
        <p:nvSpPr>
          <p:cNvPr id="14" name="Rectangle 13">
            <a:extLst>
              <a:ext uri="{FF2B5EF4-FFF2-40B4-BE49-F238E27FC236}">
                <a16:creationId xmlns:a16="http://schemas.microsoft.com/office/drawing/2014/main" id="{C8215B9C-3000-1834-D32E-9476E4CE83D0}"/>
              </a:ext>
            </a:extLst>
          </p:cNvPr>
          <p:cNvSpPr/>
          <p:nvPr/>
        </p:nvSpPr>
        <p:spPr>
          <a:xfrm>
            <a:off x="7194189" y="5178552"/>
            <a:ext cx="2160000" cy="9000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t">
              <a:lnSpc>
                <a:spcPts val="1500"/>
              </a:lnSpc>
            </a:pPr>
            <a:r>
              <a:rPr lang="en-US" sz="1100">
                <a:solidFill>
                  <a:schemeClr val="tx1"/>
                </a:solidFill>
              </a:rPr>
              <a:t>Performance Tuning activities</a:t>
            </a:r>
          </a:p>
        </p:txBody>
      </p:sp>
      <p:sp>
        <p:nvSpPr>
          <p:cNvPr id="15" name="Rectangle 14">
            <a:extLst>
              <a:ext uri="{FF2B5EF4-FFF2-40B4-BE49-F238E27FC236}">
                <a16:creationId xmlns:a16="http://schemas.microsoft.com/office/drawing/2014/main" id="{4B7C921D-B659-28AB-03D0-63C673DB0C9C}"/>
              </a:ext>
            </a:extLst>
          </p:cNvPr>
          <p:cNvSpPr/>
          <p:nvPr/>
        </p:nvSpPr>
        <p:spPr>
          <a:xfrm>
            <a:off x="9620330" y="5178552"/>
            <a:ext cx="2160000" cy="900000"/>
          </a:xfrm>
          <a:prstGeom prst="rect">
            <a:avLst/>
          </a:prstGeom>
          <a:solidFill>
            <a:schemeClr val="bg2">
              <a:lumMod val="90000"/>
            </a:schemeClr>
          </a:solid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a:solidFill>
                  <a:schemeClr val="tx1"/>
                </a:solidFill>
                <a:highlight>
                  <a:srgbClr val="FFFF00"/>
                </a:highlight>
              </a:rPr>
              <a:t>Documentation</a:t>
            </a:r>
            <a:r>
              <a:rPr lang="en-US" sz="1100">
                <a:solidFill>
                  <a:srgbClr val="C00000"/>
                </a:solidFill>
              </a:rPr>
              <a:t>*</a:t>
            </a:r>
            <a:endParaRPr lang="en-IN" sz="1100" err="1">
              <a:solidFill>
                <a:srgbClr val="C00000"/>
              </a:solidFill>
            </a:endParaRPr>
          </a:p>
        </p:txBody>
      </p:sp>
      <p:pic>
        <p:nvPicPr>
          <p:cNvPr id="17" name="Graphic 16" descr="Caret Right with solid fill">
            <a:extLst>
              <a:ext uri="{FF2B5EF4-FFF2-40B4-BE49-F238E27FC236}">
                <a16:creationId xmlns:a16="http://schemas.microsoft.com/office/drawing/2014/main" id="{1212E26D-F2BB-AC2E-B3F9-8B2F218BC2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77561" y="2054388"/>
            <a:ext cx="914400" cy="914400"/>
          </a:xfrm>
          <a:prstGeom prst="rect">
            <a:avLst/>
          </a:prstGeom>
        </p:spPr>
      </p:pic>
      <p:pic>
        <p:nvPicPr>
          <p:cNvPr id="20" name="Graphic 19" descr="Caret Right with solid fill">
            <a:extLst>
              <a:ext uri="{FF2B5EF4-FFF2-40B4-BE49-F238E27FC236}">
                <a16:creationId xmlns:a16="http://schemas.microsoft.com/office/drawing/2014/main" id="{3B60B967-2F2B-5A97-9141-8CDB9B9C05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18563" y="4669956"/>
            <a:ext cx="914400" cy="914400"/>
          </a:xfrm>
          <a:prstGeom prst="rect">
            <a:avLst/>
          </a:prstGeom>
        </p:spPr>
      </p:pic>
      <p:sp>
        <p:nvSpPr>
          <p:cNvPr id="22" name="Rectangle 21">
            <a:extLst>
              <a:ext uri="{FF2B5EF4-FFF2-40B4-BE49-F238E27FC236}">
                <a16:creationId xmlns:a16="http://schemas.microsoft.com/office/drawing/2014/main" id="{B1C7450C-1484-BD3F-2804-103A37A28EDA}"/>
              </a:ext>
            </a:extLst>
          </p:cNvPr>
          <p:cNvSpPr/>
          <p:nvPr/>
        </p:nvSpPr>
        <p:spPr>
          <a:xfrm>
            <a:off x="2075763" y="6290268"/>
            <a:ext cx="7356312" cy="219456"/>
          </a:xfrm>
          <a:prstGeom prst="rect">
            <a:avLst/>
          </a:prstGeom>
          <a:no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a:solidFill>
                  <a:srgbClr val="FF0000"/>
                </a:solidFill>
              </a:rPr>
              <a:t>*</a:t>
            </a:r>
            <a:r>
              <a:rPr lang="en-US" sz="1100">
                <a:solidFill>
                  <a:schemeClr val="tx1"/>
                </a:solidFill>
              </a:rPr>
              <a:t> As per our understanding the documentation mentioned in the scope of the RFP is typically done by Temenos</a:t>
            </a:r>
            <a:endParaRPr lang="en-IN" sz="1100" err="1">
              <a:solidFill>
                <a:schemeClr val="tx1"/>
              </a:solidFill>
            </a:endParaRPr>
          </a:p>
        </p:txBody>
      </p:sp>
    </p:spTree>
    <p:extLst>
      <p:ext uri="{BB962C8B-B14F-4D97-AF65-F5344CB8AC3E}">
        <p14:creationId xmlns:p14="http://schemas.microsoft.com/office/powerpoint/2010/main" val="1869438615"/>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A6B19B-EEDA-CCC9-350F-2AFE74F75230}"/>
              </a:ext>
            </a:extLst>
          </p:cNvPr>
          <p:cNvPicPr>
            <a:picLocks noChangeAspect="1"/>
          </p:cNvPicPr>
          <p:nvPr/>
        </p:nvPicPr>
        <p:blipFill>
          <a:blip r:embed="rId2">
            <a:extLst>
              <a:ext uri="{28A0092B-C50C-407E-A947-70E740481C1C}">
                <a14:useLocalDpi xmlns:a14="http://schemas.microsoft.com/office/drawing/2010/main" val="0"/>
              </a:ext>
            </a:extLst>
          </a:blip>
          <a:srcRect t="33877" b="28576"/>
          <a:stretch>
            <a:fillRect/>
          </a:stretch>
        </p:blipFill>
        <p:spPr>
          <a:xfrm>
            <a:off x="0" y="12710"/>
            <a:ext cx="12192001" cy="6857990"/>
          </a:xfrm>
          <a:prstGeom prst="rect">
            <a:avLst/>
          </a:prstGeom>
          <a:noFill/>
        </p:spPr>
      </p:pic>
      <p:sp>
        <p:nvSpPr>
          <p:cNvPr id="4" name="Rectangle 3">
            <a:extLst>
              <a:ext uri="{FF2B5EF4-FFF2-40B4-BE49-F238E27FC236}">
                <a16:creationId xmlns:a16="http://schemas.microsoft.com/office/drawing/2014/main" id="{0B9DF7F6-5372-C62F-E9E6-30FEBD2907DA}"/>
              </a:ext>
              <a:ext uri="{C183D7F6-B498-43B3-948B-1728B52AA6E4}">
                <adec:decorative xmlns:adec="http://schemas.microsoft.com/office/drawing/2017/decorative" val="1"/>
              </a:ext>
            </a:extLst>
          </p:cNvPr>
          <p:cNvSpPr/>
          <p:nvPr/>
        </p:nvSpPr>
        <p:spPr bwMode="white">
          <a:xfrm>
            <a:off x="0" y="1271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9" dirty="0">
              <a:solidFill>
                <a:schemeClr val="tx1"/>
              </a:solidFill>
              <a:latin typeface="+mj-lt"/>
            </a:endParaRPr>
          </a:p>
        </p:txBody>
      </p:sp>
      <p:sp>
        <p:nvSpPr>
          <p:cNvPr id="5" name="object 5">
            <a:extLst>
              <a:ext uri="{FF2B5EF4-FFF2-40B4-BE49-F238E27FC236}">
                <a16:creationId xmlns:a16="http://schemas.microsoft.com/office/drawing/2014/main" id="{43CD81B2-2418-4F4D-8355-AA435EAC8F76}"/>
              </a:ext>
            </a:extLst>
          </p:cNvPr>
          <p:cNvSpPr txBox="1">
            <a:spLocks/>
          </p:cNvSpPr>
          <p:nvPr/>
        </p:nvSpPr>
        <p:spPr>
          <a:xfrm>
            <a:off x="383057" y="3399508"/>
            <a:ext cx="4180362" cy="119898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a:defRPr/>
            </a:pPr>
            <a:r>
              <a:rPr lang="en-US" sz="4000" b="1" dirty="0"/>
              <a:t>Management summary</a:t>
            </a:r>
            <a:endParaRPr lang="en-US" sz="4000" spc="-6" dirty="0"/>
          </a:p>
        </p:txBody>
      </p:sp>
    </p:spTree>
    <p:extLst>
      <p:ext uri="{BB962C8B-B14F-4D97-AF65-F5344CB8AC3E}">
        <p14:creationId xmlns:p14="http://schemas.microsoft.com/office/powerpoint/2010/main" val="10006871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6ABA52C-B2DA-9DB5-07F2-44ECC8B037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342EA1-2474-D42D-9588-60E49B354714}"/>
              </a:ext>
            </a:extLst>
          </p:cNvPr>
          <p:cNvSpPr>
            <a:spLocks noGrp="1"/>
          </p:cNvSpPr>
          <p:nvPr>
            <p:ph type="title"/>
          </p:nvPr>
        </p:nvSpPr>
        <p:spPr/>
        <p:txBody>
          <a:bodyPr/>
          <a:lstStyle/>
          <a:p>
            <a:r>
              <a:rPr lang="en-US"/>
              <a:t>DETAILED SCOPE of TPH Upgrade Program</a:t>
            </a:r>
            <a:endParaRPr lang="en-IN"/>
          </a:p>
        </p:txBody>
      </p:sp>
      <p:graphicFrame>
        <p:nvGraphicFramePr>
          <p:cNvPr id="3" name="Table 2">
            <a:extLst>
              <a:ext uri="{FF2B5EF4-FFF2-40B4-BE49-F238E27FC236}">
                <a16:creationId xmlns:a16="http://schemas.microsoft.com/office/drawing/2014/main" id="{66528B10-D139-AE90-ACB5-CF8D40221D85}"/>
              </a:ext>
            </a:extLst>
          </p:cNvPr>
          <p:cNvGraphicFramePr>
            <a:graphicFrameLocks noGrp="1"/>
          </p:cNvGraphicFramePr>
          <p:nvPr>
            <p:extLst>
              <p:ext uri="{D42A27DB-BD31-4B8C-83A1-F6EECF244321}">
                <p14:modId xmlns:p14="http://schemas.microsoft.com/office/powerpoint/2010/main" val="3810799831"/>
              </p:ext>
            </p:extLst>
          </p:nvPr>
        </p:nvGraphicFramePr>
        <p:xfrm>
          <a:off x="402102" y="1341120"/>
          <a:ext cx="6341429" cy="4175760"/>
        </p:xfrm>
        <a:graphic>
          <a:graphicData uri="http://schemas.openxmlformats.org/drawingml/2006/table">
            <a:tbl>
              <a:tblPr/>
              <a:tblGrid>
                <a:gridCol w="6341429">
                  <a:extLst>
                    <a:ext uri="{9D8B030D-6E8A-4147-A177-3AD203B41FA5}">
                      <a16:colId xmlns:a16="http://schemas.microsoft.com/office/drawing/2014/main" val="2136087545"/>
                    </a:ext>
                  </a:extLst>
                </a:gridCol>
              </a:tblGrid>
              <a:tr h="0">
                <a:tc>
                  <a:txBody>
                    <a:bodyPr/>
                    <a:lstStyle/>
                    <a:p>
                      <a:pPr fontAlgn="t">
                        <a:lnSpc>
                          <a:spcPts val="1500"/>
                        </a:lnSpc>
                        <a:buNone/>
                      </a:pPr>
                      <a:r>
                        <a:rPr lang="en-US" sz="1600" b="1" i="0">
                          <a:effectLst/>
                          <a:latin typeface="Segoe UI" panose="020B0502040204020203" pitchFamily="34" charset="0"/>
                        </a:rPr>
                        <a:t>Scope:</a:t>
                      </a:r>
                    </a:p>
                    <a:p>
                      <a:pPr fontAlgn="t">
                        <a:lnSpc>
                          <a:spcPts val="1500"/>
                        </a:lnSpc>
                        <a:buNone/>
                      </a:pPr>
                      <a:endParaRPr lang="en-US" sz="1200" b="1" i="0">
                        <a:effectLst/>
                        <a:latin typeface="Segoe UI" panose="020B0502040204020203" pitchFamily="34" charset="0"/>
                      </a:endParaRPr>
                    </a:p>
                    <a:p>
                      <a:pPr fontAlgn="t">
                        <a:lnSpc>
                          <a:spcPts val="1500"/>
                        </a:lnSpc>
                        <a:buNone/>
                      </a:pPr>
                      <a:r>
                        <a:rPr lang="en-US" sz="1200" b="1" i="0">
                          <a:effectLst/>
                          <a:latin typeface="Segoe UI" panose="020B0502040204020203" pitchFamily="34" charset="0"/>
                        </a:rPr>
                        <a:t>1. Program Management &amp; Governance</a:t>
                      </a:r>
                      <a:endParaRPr lang="en-US" sz="1200" b="0" i="0">
                        <a:effectLst/>
                        <a:latin typeface="Segoe UI" panose="020B0502040204020203" pitchFamily="34" charset="0"/>
                      </a:endParaRPr>
                    </a:p>
                    <a:p>
                      <a:pPr marL="171450" indent="-171450" fontAlgn="t">
                        <a:lnSpc>
                          <a:spcPts val="1500"/>
                        </a:lnSpc>
                        <a:buFont typeface="Arial" panose="020B0604020202020204" pitchFamily="34" charset="0"/>
                        <a:buChar char="•"/>
                      </a:pPr>
                      <a:r>
                        <a:rPr lang="en-US" sz="1200" b="0" i="0">
                          <a:effectLst/>
                          <a:latin typeface="Segoe UI" panose="020B0502040204020203" pitchFamily="34" charset="0"/>
                        </a:rPr>
                        <a:t>Lead and coordinate program-level activities across stakeholders</a:t>
                      </a:r>
                    </a:p>
                    <a:p>
                      <a:pPr marL="171450" indent="-171450" fontAlgn="t">
                        <a:lnSpc>
                          <a:spcPts val="1500"/>
                        </a:lnSpc>
                        <a:buFont typeface="Arial" panose="020B0604020202020204" pitchFamily="34" charset="0"/>
                        <a:buChar char="•"/>
                      </a:pPr>
                      <a:r>
                        <a:rPr lang="en-US" sz="1200" b="0" i="0">
                          <a:effectLst/>
                          <a:latin typeface="Segoe UI" panose="020B0502040204020203" pitchFamily="34" charset="0"/>
                        </a:rPr>
                        <a:t>Co-ordinate workshops to finalize requirements/plan/approach/walkthroughs</a:t>
                      </a:r>
                    </a:p>
                    <a:p>
                      <a:pPr marL="171450" indent="-171450" fontAlgn="t">
                        <a:lnSpc>
                          <a:spcPts val="1500"/>
                        </a:lnSpc>
                        <a:buFont typeface="Arial" panose="020B0604020202020204" pitchFamily="34" charset="0"/>
                        <a:buChar char="•"/>
                      </a:pPr>
                      <a:r>
                        <a:rPr lang="en-US" sz="1200" b="0" i="0">
                          <a:effectLst/>
                          <a:latin typeface="Segoe UI" panose="020B0502040204020203" pitchFamily="34" charset="0"/>
                        </a:rPr>
                        <a:t>Review progress, risks, and dependencies</a:t>
                      </a:r>
                    </a:p>
                    <a:p>
                      <a:pPr marL="171450" indent="-171450" fontAlgn="t">
                        <a:lnSpc>
                          <a:spcPts val="1500"/>
                        </a:lnSpc>
                        <a:buFont typeface="Arial" panose="020B0604020202020204" pitchFamily="34" charset="0"/>
                        <a:buChar char="•"/>
                      </a:pPr>
                      <a:r>
                        <a:rPr lang="en-US" sz="1200" b="0" i="0">
                          <a:effectLst/>
                          <a:latin typeface="Segoe UI" panose="020B0502040204020203" pitchFamily="34" charset="0"/>
                        </a:rPr>
                        <a:t>Adherence to timelines and governance processes</a:t>
                      </a:r>
                    </a:p>
                    <a:p>
                      <a:pPr marL="171450" indent="-171450" fontAlgn="t">
                        <a:lnSpc>
                          <a:spcPts val="1500"/>
                        </a:lnSpc>
                        <a:buFont typeface="Arial" panose="020B0604020202020204" pitchFamily="34" charset="0"/>
                        <a:buChar char="•"/>
                      </a:pPr>
                      <a:endParaRPr lang="en-US" sz="1200" b="0" i="0">
                        <a:effectLst/>
                        <a:latin typeface="Segoe UI" panose="020B0502040204020203" pitchFamily="34" charset="0"/>
                      </a:endParaRPr>
                    </a:p>
                    <a:p>
                      <a:pPr fontAlgn="t">
                        <a:lnSpc>
                          <a:spcPts val="1500"/>
                        </a:lnSpc>
                        <a:buNone/>
                      </a:pPr>
                      <a:r>
                        <a:rPr lang="en-US" sz="1200" b="1" i="0">
                          <a:effectLst/>
                          <a:latin typeface="Segoe UI" panose="020B0502040204020203" pitchFamily="34" charset="0"/>
                        </a:rPr>
                        <a:t>2. Consulting/Advisory Services</a:t>
                      </a:r>
                      <a:endParaRPr lang="en-US" sz="1200" b="0" i="0">
                        <a:effectLst/>
                        <a:latin typeface="Segoe UI" panose="020B0502040204020203" pitchFamily="34" charset="0"/>
                      </a:endParaRPr>
                    </a:p>
                    <a:p>
                      <a:pPr marL="171450" indent="-171450" fontAlgn="t">
                        <a:lnSpc>
                          <a:spcPts val="1500"/>
                        </a:lnSpc>
                        <a:buFont typeface="Arial" panose="020B0604020202020204" pitchFamily="34" charset="0"/>
                        <a:buChar char="•"/>
                      </a:pPr>
                      <a:r>
                        <a:rPr lang="en-US" sz="1200" b="0" i="0">
                          <a:effectLst/>
                          <a:latin typeface="Segoe UI" panose="020B0502040204020203" pitchFamily="34" charset="0"/>
                        </a:rPr>
                        <a:t>Provide subject-matter expertise on Temenos TPH upgrade</a:t>
                      </a:r>
                    </a:p>
                    <a:p>
                      <a:pPr marL="171450" marR="0" lvl="0" indent="-171450" algn="l" defTabSz="914400" rtl="0" eaLnBrk="1" fontAlgn="t" latinLnBrk="0" hangingPunct="1">
                        <a:lnSpc>
                          <a:spcPts val="1500"/>
                        </a:lnSpc>
                        <a:spcBef>
                          <a:spcPts val="0"/>
                        </a:spcBef>
                        <a:spcAft>
                          <a:spcPts val="0"/>
                        </a:spcAft>
                        <a:buClrTx/>
                        <a:buSzTx/>
                        <a:buFont typeface="Arial" panose="020B0604020202020204" pitchFamily="34" charset="0"/>
                        <a:buChar char="•"/>
                        <a:tabLst/>
                        <a:defRPr/>
                      </a:pPr>
                      <a:r>
                        <a:rPr lang="en-US" sz="1200" b="0" i="0">
                          <a:effectLst/>
                          <a:latin typeface="Segoe UI" panose="020B0502040204020203" pitchFamily="34" charset="0"/>
                        </a:rPr>
                        <a:t>Participate in key workshops</a:t>
                      </a:r>
                    </a:p>
                    <a:p>
                      <a:pPr marL="171450" indent="-171450" fontAlgn="t">
                        <a:lnSpc>
                          <a:spcPts val="1500"/>
                        </a:lnSpc>
                        <a:buFont typeface="Arial" panose="020B0604020202020204" pitchFamily="34" charset="0"/>
                        <a:buChar char="•"/>
                      </a:pPr>
                      <a:r>
                        <a:rPr lang="en-US" sz="1200" b="0" i="0">
                          <a:effectLst/>
                          <a:latin typeface="Segoe UI" panose="020B0502040204020203" pitchFamily="34" charset="0"/>
                        </a:rPr>
                        <a:t>Advise on best practices, architecture, and implementation approach</a:t>
                      </a:r>
                    </a:p>
                    <a:p>
                      <a:pPr marL="171450" indent="-171450" fontAlgn="t">
                        <a:lnSpc>
                          <a:spcPts val="1500"/>
                        </a:lnSpc>
                        <a:buFont typeface="Arial" panose="020B0604020202020204" pitchFamily="34" charset="0"/>
                        <a:buChar char="•"/>
                      </a:pPr>
                      <a:r>
                        <a:rPr lang="en-US" sz="1200" b="0" i="0">
                          <a:effectLst/>
                          <a:latin typeface="Segoe UI" panose="020B0502040204020203" pitchFamily="34" charset="0"/>
                        </a:rPr>
                        <a:t>Support the bank and Temenos teams in solution design and decision-making</a:t>
                      </a:r>
                    </a:p>
                    <a:p>
                      <a:pPr marL="171450" indent="-171450" fontAlgn="t">
                        <a:lnSpc>
                          <a:spcPts val="1500"/>
                        </a:lnSpc>
                        <a:buFont typeface="Arial" panose="020B0604020202020204" pitchFamily="34" charset="0"/>
                        <a:buChar char="•"/>
                      </a:pPr>
                      <a:endParaRPr lang="en-US" sz="1200" b="0" i="0">
                        <a:effectLst/>
                        <a:latin typeface="Segoe UI" panose="020B0502040204020203" pitchFamily="34" charset="0"/>
                      </a:endParaRPr>
                    </a:p>
                    <a:p>
                      <a:pPr fontAlgn="t">
                        <a:lnSpc>
                          <a:spcPts val="1500"/>
                        </a:lnSpc>
                        <a:buNone/>
                      </a:pPr>
                      <a:r>
                        <a:rPr lang="en-US" sz="1200" b="1" i="0">
                          <a:effectLst/>
                          <a:latin typeface="Segoe UI" panose="020B0502040204020203" pitchFamily="34" charset="0"/>
                        </a:rPr>
                        <a:t>3. Quality Assurance of Deliverables</a:t>
                      </a:r>
                      <a:endParaRPr lang="en-US" sz="1200" b="0" i="0">
                        <a:effectLst/>
                        <a:latin typeface="Segoe UI" panose="020B0502040204020203" pitchFamily="34" charset="0"/>
                      </a:endParaRPr>
                    </a:p>
                    <a:p>
                      <a:pPr marL="171450" indent="-171450" fontAlgn="t">
                        <a:lnSpc>
                          <a:spcPts val="1500"/>
                        </a:lnSpc>
                        <a:buFont typeface="Arial" panose="020B0604020202020204" pitchFamily="34" charset="0"/>
                        <a:buChar char="•"/>
                      </a:pPr>
                      <a:r>
                        <a:rPr lang="en-US" sz="1200" b="0" i="0">
                          <a:effectLst/>
                          <a:latin typeface="Segoe UI" panose="020B0502040204020203" pitchFamily="34" charset="0"/>
                        </a:rPr>
                        <a:t>Perform review of project deliverables produced by Temenos</a:t>
                      </a:r>
                    </a:p>
                    <a:p>
                      <a:pPr marL="171450" indent="-171450" fontAlgn="t">
                        <a:lnSpc>
                          <a:spcPts val="1500"/>
                        </a:lnSpc>
                        <a:buFont typeface="Arial" panose="020B0604020202020204" pitchFamily="34" charset="0"/>
                        <a:buChar char="•"/>
                      </a:pPr>
                      <a:r>
                        <a:rPr lang="en-US" sz="1200" b="0" i="0">
                          <a:effectLst/>
                          <a:latin typeface="Segoe UI" panose="020B0502040204020203" pitchFamily="34" charset="0"/>
                        </a:rPr>
                        <a:t>Provide feedback, recommendations, and validation comments</a:t>
                      </a:r>
                    </a:p>
                    <a:p>
                      <a:pPr marL="171450" indent="-171450" fontAlgn="t">
                        <a:lnSpc>
                          <a:spcPts val="1500"/>
                        </a:lnSpc>
                        <a:buFont typeface="Arial" panose="020B0604020202020204" pitchFamily="34" charset="0"/>
                        <a:buChar char="•"/>
                      </a:pPr>
                      <a:r>
                        <a:rPr lang="en-US" sz="1200" b="0" i="0">
                          <a:effectLst/>
                          <a:latin typeface="Segoe UI" panose="020B0502040204020203" pitchFamily="34" charset="0"/>
                        </a:rPr>
                        <a:t>Validate deliverables against functional, technical, and compliance requirements</a:t>
                      </a:r>
                    </a:p>
                    <a:p>
                      <a:pPr marL="171450" indent="-171450" algn="l" defTabSz="914400" rtl="0" eaLnBrk="1" fontAlgn="t" latinLnBrk="0" hangingPunct="1">
                        <a:lnSpc>
                          <a:spcPts val="1500"/>
                        </a:lnSpc>
                        <a:buFont typeface="Arial" panose="020B0604020202020204" pitchFamily="34" charset="0"/>
                        <a:buChar char="•"/>
                      </a:pPr>
                      <a:r>
                        <a:rPr lang="en-US" sz="1200" b="0" i="0" kern="1200">
                          <a:solidFill>
                            <a:schemeClr val="tx1"/>
                          </a:solidFill>
                          <a:effectLst/>
                          <a:latin typeface="Segoe UI" panose="020B0502040204020203" pitchFamily="34" charset="0"/>
                          <a:ea typeface="+mn-ea"/>
                          <a:cs typeface="+mn-cs"/>
                        </a:rPr>
                        <a:t>Assist DZ Bank teams in evaluating deliverables and solution components</a:t>
                      </a:r>
                    </a:p>
                    <a:p>
                      <a:pPr marL="171450" indent="-171450" algn="l" defTabSz="914400" rtl="0" eaLnBrk="1" fontAlgn="t" latinLnBrk="0" hangingPunct="1">
                        <a:lnSpc>
                          <a:spcPts val="1500"/>
                        </a:lnSpc>
                        <a:buFont typeface="Arial" panose="020B0604020202020204" pitchFamily="34" charset="0"/>
                        <a:buChar char="•"/>
                      </a:pPr>
                      <a:r>
                        <a:rPr lang="en-US" sz="1200" b="0" i="0" kern="1200">
                          <a:solidFill>
                            <a:schemeClr val="tx1"/>
                          </a:solidFill>
                          <a:effectLst/>
                          <a:latin typeface="Segoe UI" panose="020B0502040204020203" pitchFamily="34" charset="0"/>
                          <a:ea typeface="+mn-ea"/>
                          <a:cs typeface="+mn-cs"/>
                        </a:rPr>
                        <a:t>Provide expert input during sign-off cycles</a:t>
                      </a:r>
                    </a:p>
                  </a:txBody>
                  <a:tcP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81943117"/>
                  </a:ext>
                </a:extLst>
              </a:tr>
              <a:tr h="0">
                <a:tc>
                  <a:txBody>
                    <a:bodyPr/>
                    <a:lstStyle/>
                    <a:p>
                      <a:endParaRPr lang="en-IN" sz="1200"/>
                    </a:p>
                  </a:txBody>
                  <a:tcPr>
                    <a:lnT w="6350" cap="flat" cmpd="sng" algn="ctr">
                      <a:solidFill>
                        <a:srgbClr val="E6E6E6"/>
                      </a:solidFill>
                      <a:prstDash val="solid"/>
                      <a:round/>
                      <a:headEnd type="none" w="med" len="med"/>
                      <a:tailEnd type="none" w="med" len="med"/>
                    </a:lnT>
                  </a:tcPr>
                </a:tc>
                <a:extLst>
                  <a:ext uri="{0D108BD9-81ED-4DB2-BD59-A6C34878D82A}">
                    <a16:rowId xmlns:a16="http://schemas.microsoft.com/office/drawing/2014/main" val="74011569"/>
                  </a:ext>
                </a:extLst>
              </a:tr>
            </a:tbl>
          </a:graphicData>
        </a:graphic>
      </p:graphicFrame>
      <p:graphicFrame>
        <p:nvGraphicFramePr>
          <p:cNvPr id="4" name="Table 3">
            <a:extLst>
              <a:ext uri="{FF2B5EF4-FFF2-40B4-BE49-F238E27FC236}">
                <a16:creationId xmlns:a16="http://schemas.microsoft.com/office/drawing/2014/main" id="{FA78C3B4-5E95-5CBF-3F63-F8A12E36F438}"/>
              </a:ext>
            </a:extLst>
          </p:cNvPr>
          <p:cNvGraphicFramePr>
            <a:graphicFrameLocks noGrp="1"/>
          </p:cNvGraphicFramePr>
          <p:nvPr>
            <p:extLst>
              <p:ext uri="{D42A27DB-BD31-4B8C-83A1-F6EECF244321}">
                <p14:modId xmlns:p14="http://schemas.microsoft.com/office/powerpoint/2010/main" val="2424360350"/>
              </p:ext>
            </p:extLst>
          </p:nvPr>
        </p:nvGraphicFramePr>
        <p:xfrm>
          <a:off x="6972808" y="1341120"/>
          <a:ext cx="4817533" cy="2651760"/>
        </p:xfrm>
        <a:graphic>
          <a:graphicData uri="http://schemas.openxmlformats.org/drawingml/2006/table">
            <a:tbl>
              <a:tblPr/>
              <a:tblGrid>
                <a:gridCol w="4817533">
                  <a:extLst>
                    <a:ext uri="{9D8B030D-6E8A-4147-A177-3AD203B41FA5}">
                      <a16:colId xmlns:a16="http://schemas.microsoft.com/office/drawing/2014/main" val="2136087545"/>
                    </a:ext>
                  </a:extLst>
                </a:gridCol>
              </a:tblGrid>
              <a:tr h="1252414">
                <a:tc>
                  <a:txBody>
                    <a:bodyPr/>
                    <a:lstStyle/>
                    <a:p>
                      <a:pPr fontAlgn="t">
                        <a:lnSpc>
                          <a:spcPts val="1500"/>
                        </a:lnSpc>
                        <a:buNone/>
                      </a:pPr>
                      <a:r>
                        <a:rPr lang="en-US" sz="1600" b="1" i="0">
                          <a:effectLst/>
                          <a:latin typeface="Segoe UI" panose="020B0502040204020203" pitchFamily="34" charset="0"/>
                        </a:rPr>
                        <a:t>Out of Scope:</a:t>
                      </a:r>
                    </a:p>
                    <a:p>
                      <a:pPr fontAlgn="t">
                        <a:lnSpc>
                          <a:spcPts val="1500"/>
                        </a:lnSpc>
                        <a:buNone/>
                      </a:pPr>
                      <a:endParaRPr lang="en-US" sz="1200" b="1" i="0">
                        <a:effectLst/>
                        <a:latin typeface="Segoe UI" panose="020B0502040204020203" pitchFamily="34" charset="0"/>
                      </a:endParaRPr>
                    </a:p>
                    <a:p>
                      <a:pPr marL="228600" indent="-228600" fontAlgn="t">
                        <a:lnSpc>
                          <a:spcPts val="1500"/>
                        </a:lnSpc>
                        <a:buFont typeface="Arial" panose="020B0604020202020204" pitchFamily="34" charset="0"/>
                        <a:buChar char="•"/>
                      </a:pPr>
                      <a:r>
                        <a:rPr lang="en-US" sz="1200" b="0" i="0">
                          <a:solidFill>
                            <a:schemeClr val="tx1"/>
                          </a:solidFill>
                          <a:effectLst/>
                          <a:latin typeface="Segoe UI" panose="020B0502040204020203" pitchFamily="34" charset="0"/>
                        </a:rPr>
                        <a:t>Upgrade implementation/execution</a:t>
                      </a:r>
                    </a:p>
                    <a:p>
                      <a:pPr marL="228600" indent="-228600" fontAlgn="t">
                        <a:lnSpc>
                          <a:spcPts val="1500"/>
                        </a:lnSpc>
                        <a:buFont typeface="Arial" panose="020B0604020202020204" pitchFamily="34" charset="0"/>
                        <a:buChar char="•"/>
                      </a:pPr>
                      <a:r>
                        <a:rPr lang="en-US" sz="1200" b="0" i="0">
                          <a:solidFill>
                            <a:schemeClr val="tx1"/>
                          </a:solidFill>
                          <a:effectLst/>
                          <a:latin typeface="Segoe UI" panose="020B0502040204020203" pitchFamily="34" charset="0"/>
                        </a:rPr>
                        <a:t>Cloud Migration/Assurance</a:t>
                      </a:r>
                    </a:p>
                    <a:p>
                      <a:pPr marL="228600" indent="-228600" fontAlgn="t">
                        <a:lnSpc>
                          <a:spcPts val="1500"/>
                        </a:lnSpc>
                        <a:buFont typeface="Arial" panose="020B0604020202020204" pitchFamily="34" charset="0"/>
                        <a:buChar char="•"/>
                      </a:pPr>
                      <a:r>
                        <a:rPr lang="en-US" sz="1200" b="0" i="0">
                          <a:solidFill>
                            <a:schemeClr val="tx1"/>
                          </a:solidFill>
                          <a:effectLst/>
                          <a:latin typeface="Segoe UI" panose="020B0502040204020203" pitchFamily="34" charset="0"/>
                        </a:rPr>
                        <a:t>Integration/Review with other systems</a:t>
                      </a:r>
                    </a:p>
                    <a:p>
                      <a:pPr marL="228600" indent="-228600" fontAlgn="t">
                        <a:lnSpc>
                          <a:spcPts val="1500"/>
                        </a:lnSpc>
                        <a:buFont typeface="Arial" panose="020B0604020202020204" pitchFamily="34" charset="0"/>
                        <a:buChar char="•"/>
                      </a:pPr>
                      <a:r>
                        <a:rPr lang="en-US" sz="1200" b="0" i="0">
                          <a:solidFill>
                            <a:schemeClr val="tx1"/>
                          </a:solidFill>
                          <a:effectLst/>
                          <a:latin typeface="Segoe UI" panose="020B0502040204020203" pitchFamily="34" charset="0"/>
                        </a:rPr>
                        <a:t>Review of existing defects in R22</a:t>
                      </a:r>
                    </a:p>
                    <a:p>
                      <a:pPr marL="228600" indent="-228600" fontAlgn="t">
                        <a:lnSpc>
                          <a:spcPts val="1500"/>
                        </a:lnSpc>
                        <a:buFont typeface="Arial" panose="020B0604020202020204" pitchFamily="34" charset="0"/>
                        <a:buChar char="•"/>
                      </a:pPr>
                      <a:r>
                        <a:rPr lang="en-US" sz="1200" b="0" i="0">
                          <a:solidFill>
                            <a:schemeClr val="tx1"/>
                          </a:solidFill>
                          <a:effectLst/>
                          <a:latin typeface="Segoe UI" panose="020B0502040204020203" pitchFamily="34" charset="0"/>
                        </a:rPr>
                        <a:t>Program management for end-to-end program/Mission International</a:t>
                      </a:r>
                    </a:p>
                    <a:p>
                      <a:pPr marL="228600" indent="-228600" fontAlgn="t">
                        <a:lnSpc>
                          <a:spcPts val="1500"/>
                        </a:lnSpc>
                        <a:buFont typeface="Arial" panose="020B0604020202020204" pitchFamily="34" charset="0"/>
                        <a:buChar char="•"/>
                      </a:pPr>
                      <a:r>
                        <a:rPr lang="en-US" sz="1200" b="0" i="0">
                          <a:solidFill>
                            <a:schemeClr val="tx1"/>
                          </a:solidFill>
                          <a:effectLst/>
                          <a:latin typeface="Segoe UI" panose="020B0502040204020203" pitchFamily="34" charset="0"/>
                        </a:rPr>
                        <a:t>Performance Tuning activities</a:t>
                      </a:r>
                    </a:p>
                    <a:p>
                      <a:pPr marL="228600" indent="-228600" fontAlgn="t">
                        <a:lnSpc>
                          <a:spcPts val="1500"/>
                        </a:lnSpc>
                        <a:buFont typeface="Arial" panose="020B0604020202020204" pitchFamily="34" charset="0"/>
                        <a:buChar char="•"/>
                      </a:pPr>
                      <a:r>
                        <a:rPr lang="en-US" sz="1200" b="0" i="0">
                          <a:solidFill>
                            <a:schemeClr val="tx1"/>
                          </a:solidFill>
                          <a:effectLst/>
                          <a:latin typeface="Segoe UI" panose="020B0502040204020203" pitchFamily="34" charset="0"/>
                        </a:rPr>
                        <a:t>Support for modules other than TPH</a:t>
                      </a:r>
                    </a:p>
                    <a:p>
                      <a:pPr marL="228600" indent="-228600" fontAlgn="t">
                        <a:lnSpc>
                          <a:spcPts val="1500"/>
                        </a:lnSpc>
                        <a:buFont typeface="Arial" panose="020B0604020202020204" pitchFamily="34" charset="0"/>
                        <a:buChar char="•"/>
                      </a:pPr>
                      <a:r>
                        <a:rPr lang="en-US" sz="1200" b="0" i="0">
                          <a:solidFill>
                            <a:schemeClr val="tx1"/>
                          </a:solidFill>
                          <a:effectLst/>
                          <a:latin typeface="Segoe UI" panose="020B0502040204020203" pitchFamily="34" charset="0"/>
                        </a:rPr>
                        <a:t>Mission International program participation/execution/review.</a:t>
                      </a:r>
                    </a:p>
                    <a:p>
                      <a:pPr marL="228600" indent="-228600" fontAlgn="t">
                        <a:lnSpc>
                          <a:spcPts val="1500"/>
                        </a:lnSpc>
                        <a:buAutoNum type="arabicPeriod"/>
                      </a:pPr>
                      <a:endParaRPr lang="en-US" sz="1200" b="0" i="0">
                        <a:solidFill>
                          <a:schemeClr val="tx1"/>
                        </a:solidFill>
                        <a:effectLst/>
                        <a:latin typeface="Segoe UI" panose="020B0502040204020203" pitchFamily="34" charset="0"/>
                      </a:endParaRPr>
                    </a:p>
                  </a:txBody>
                  <a:tcPr>
                    <a:lnL w="6350" cap="flat" cmpd="sng" algn="ctr">
                      <a:solidFill>
                        <a:srgbClr val="E6E6E6"/>
                      </a:solidFill>
                      <a:prstDash val="solid"/>
                      <a:round/>
                      <a:headEnd type="none" w="med" len="med"/>
                      <a:tailEnd type="none" w="med" len="med"/>
                    </a:lnL>
                    <a:lnR w="6350" cap="flat" cmpd="sng" algn="ctr">
                      <a:solidFill>
                        <a:srgbClr val="E6E6E6"/>
                      </a:solidFill>
                      <a:prstDash val="solid"/>
                      <a:round/>
                      <a:headEnd type="none" w="med" len="med"/>
                      <a:tailEnd type="none" w="med" len="med"/>
                    </a:lnR>
                    <a:lnT w="6350" cap="flat" cmpd="sng" algn="ctr">
                      <a:solidFill>
                        <a:srgbClr val="E6E6E6"/>
                      </a:solidFill>
                      <a:prstDash val="solid"/>
                      <a:round/>
                      <a:headEnd type="none" w="med" len="med"/>
                      <a:tailEnd type="none" w="med" len="med"/>
                    </a:lnT>
                    <a:lnB w="6350" cap="flat" cmpd="sng" algn="ctr">
                      <a:solidFill>
                        <a:srgbClr val="E6E6E6"/>
                      </a:solidFill>
                      <a:prstDash val="solid"/>
                      <a:round/>
                      <a:headEnd type="none" w="med" len="med"/>
                      <a:tailEnd type="none" w="med" len="med"/>
                    </a:lnB>
                    <a:solidFill>
                      <a:srgbClr val="F5F5F5"/>
                    </a:solidFill>
                  </a:tcPr>
                </a:tc>
                <a:extLst>
                  <a:ext uri="{0D108BD9-81ED-4DB2-BD59-A6C34878D82A}">
                    <a16:rowId xmlns:a16="http://schemas.microsoft.com/office/drawing/2014/main" val="81943117"/>
                  </a:ext>
                </a:extLst>
              </a:tr>
              <a:tr h="241106">
                <a:tc>
                  <a:txBody>
                    <a:bodyPr/>
                    <a:lstStyle/>
                    <a:p>
                      <a:endParaRPr lang="en-IN" sz="1200"/>
                    </a:p>
                  </a:txBody>
                  <a:tcPr>
                    <a:lnT w="6350" cap="flat" cmpd="sng" algn="ctr">
                      <a:solidFill>
                        <a:srgbClr val="E6E6E6"/>
                      </a:solidFill>
                      <a:prstDash val="solid"/>
                      <a:round/>
                      <a:headEnd type="none" w="med" len="med"/>
                      <a:tailEnd type="none" w="med" len="med"/>
                    </a:lnT>
                  </a:tcPr>
                </a:tc>
                <a:extLst>
                  <a:ext uri="{0D108BD9-81ED-4DB2-BD59-A6C34878D82A}">
                    <a16:rowId xmlns:a16="http://schemas.microsoft.com/office/drawing/2014/main" val="74011569"/>
                  </a:ext>
                </a:extLst>
              </a:tr>
            </a:tbl>
          </a:graphicData>
        </a:graphic>
      </p:graphicFrame>
    </p:spTree>
    <p:extLst>
      <p:ext uri="{BB962C8B-B14F-4D97-AF65-F5344CB8AC3E}">
        <p14:creationId xmlns:p14="http://schemas.microsoft.com/office/powerpoint/2010/main" val="907725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24B181-ACD2-2198-A041-D8A9A3A2EB8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773F704-63AF-5A66-5538-89070866F396}"/>
              </a:ext>
            </a:extLst>
          </p:cNvPr>
          <p:cNvSpPr>
            <a:spLocks noGrp="1"/>
          </p:cNvSpPr>
          <p:nvPr>
            <p:ph type="title"/>
          </p:nvPr>
        </p:nvSpPr>
        <p:spPr/>
        <p:txBody>
          <a:bodyPr/>
          <a:lstStyle/>
          <a:p>
            <a:r>
              <a:rPr lang="en-US"/>
              <a:t>TEST MANAGER</a:t>
            </a:r>
            <a:endParaRPr lang="en-IN"/>
          </a:p>
        </p:txBody>
      </p:sp>
      <p:grpSp>
        <p:nvGrpSpPr>
          <p:cNvPr id="10" name="Group 9">
            <a:extLst>
              <a:ext uri="{FF2B5EF4-FFF2-40B4-BE49-F238E27FC236}">
                <a16:creationId xmlns:a16="http://schemas.microsoft.com/office/drawing/2014/main" id="{88729038-2CC0-7394-6E6D-6F9FF1085061}"/>
              </a:ext>
            </a:extLst>
          </p:cNvPr>
          <p:cNvGrpSpPr/>
          <p:nvPr/>
        </p:nvGrpSpPr>
        <p:grpSpPr>
          <a:xfrm>
            <a:off x="407987" y="778765"/>
            <a:ext cx="11376025" cy="496888"/>
            <a:chOff x="1828800" y="2273300"/>
            <a:chExt cx="2387600" cy="444500"/>
          </a:xfrm>
        </p:grpSpPr>
        <p:cxnSp>
          <p:nvCxnSpPr>
            <p:cNvPr id="8" name="Straight Connector 7">
              <a:extLst>
                <a:ext uri="{FF2B5EF4-FFF2-40B4-BE49-F238E27FC236}">
                  <a16:creationId xmlns:a16="http://schemas.microsoft.com/office/drawing/2014/main" id="{C102AAF6-52D3-D60E-99B2-F18CAB11D443}"/>
                </a:ext>
              </a:extLst>
            </p:cNvPr>
            <p:cNvCxnSpPr/>
            <p:nvPr/>
          </p:nvCxnSpPr>
          <p:spPr>
            <a:xfrm>
              <a:off x="1828800" y="22733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B4C0BB7-9EF8-0FAC-3098-F6C7A4BEDCD9}"/>
                </a:ext>
              </a:extLst>
            </p:cNvPr>
            <p:cNvCxnSpPr/>
            <p:nvPr/>
          </p:nvCxnSpPr>
          <p:spPr>
            <a:xfrm>
              <a:off x="1828800" y="27178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42457B43-BDF7-4FE1-C5D2-BB2CA8664F42}"/>
              </a:ext>
            </a:extLst>
          </p:cNvPr>
          <p:cNvSpPr/>
          <p:nvPr/>
        </p:nvSpPr>
        <p:spPr>
          <a:xfrm>
            <a:off x="407988" y="875936"/>
            <a:ext cx="2877035" cy="30254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Ubuntu"/>
                <a:ea typeface="+mn-ea"/>
                <a:cs typeface="+mn-cs"/>
              </a:rPr>
              <a:t>Experience Attribute</a:t>
            </a:r>
            <a:endParaRPr kumimoji="0" lang="en-IN" sz="1600" b="1" i="0" u="none" strike="noStrike" kern="1200" cap="none" spc="0" normalizeH="0" baseline="0" noProof="0">
              <a:ln>
                <a:noFill/>
              </a:ln>
              <a:solidFill>
                <a:srgbClr val="FFFFFF"/>
              </a:solidFill>
              <a:effectLst/>
              <a:uLnTx/>
              <a:uFillTx/>
              <a:latin typeface="Ubuntu"/>
              <a:ea typeface="+mn-ea"/>
              <a:cs typeface="+mn-cs"/>
            </a:endParaRPr>
          </a:p>
        </p:txBody>
      </p:sp>
      <p:sp>
        <p:nvSpPr>
          <p:cNvPr id="24" name="Rectangle: Rounded Corners 23">
            <a:extLst>
              <a:ext uri="{FF2B5EF4-FFF2-40B4-BE49-F238E27FC236}">
                <a16:creationId xmlns:a16="http://schemas.microsoft.com/office/drawing/2014/main" id="{96B838DF-BE13-1660-1661-3CEB07090833}"/>
              </a:ext>
            </a:extLst>
          </p:cNvPr>
          <p:cNvSpPr/>
          <p:nvPr/>
        </p:nvSpPr>
        <p:spPr>
          <a:xfrm>
            <a:off x="407988" y="1432814"/>
            <a:ext cx="2877035" cy="4876800"/>
          </a:xfrm>
          <a:prstGeom prst="roundRect">
            <a:avLst>
              <a:gd name="adj" fmla="val 4307"/>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Ubuntu"/>
              <a:ea typeface="+mn-ea"/>
              <a:cs typeface="+mn-cs"/>
            </a:endParaRPr>
          </a:p>
        </p:txBody>
      </p:sp>
      <p:sp>
        <p:nvSpPr>
          <p:cNvPr id="25" name="Oval 24">
            <a:extLst>
              <a:ext uri="{FF2B5EF4-FFF2-40B4-BE49-F238E27FC236}">
                <a16:creationId xmlns:a16="http://schemas.microsoft.com/office/drawing/2014/main" id="{CC097E85-B55A-6BB1-53AE-6C8BE1387863}"/>
              </a:ext>
            </a:extLst>
          </p:cNvPr>
          <p:cNvSpPr/>
          <p:nvPr/>
        </p:nvSpPr>
        <p:spPr>
          <a:xfrm>
            <a:off x="1227584" y="1574690"/>
            <a:ext cx="1237842" cy="1237842"/>
          </a:xfrm>
          <a:prstGeom prst="ellipse">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Ubuntu"/>
              <a:ea typeface="+mn-ea"/>
              <a:cs typeface="+mn-cs"/>
            </a:endParaRPr>
          </a:p>
        </p:txBody>
      </p:sp>
      <p:sp>
        <p:nvSpPr>
          <p:cNvPr id="26" name="Rectangle 25">
            <a:extLst>
              <a:ext uri="{FF2B5EF4-FFF2-40B4-BE49-F238E27FC236}">
                <a16:creationId xmlns:a16="http://schemas.microsoft.com/office/drawing/2014/main" id="{04A04431-9E30-5628-BC61-BD50FDE741AB}"/>
              </a:ext>
            </a:extLst>
          </p:cNvPr>
          <p:cNvSpPr/>
          <p:nvPr/>
        </p:nvSpPr>
        <p:spPr>
          <a:xfrm>
            <a:off x="510888" y="2869478"/>
            <a:ext cx="2671233" cy="27699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FFFFFF"/>
                </a:solidFill>
                <a:effectLst/>
                <a:uLnTx/>
                <a:uFillTx/>
                <a:latin typeface="Ubuntu"/>
                <a:ea typeface="+mn-ea"/>
                <a:cs typeface="+mn-cs"/>
              </a:rPr>
              <a:t>PP</a:t>
            </a:r>
          </a:p>
        </p:txBody>
      </p:sp>
      <p:sp>
        <p:nvSpPr>
          <p:cNvPr id="27" name="Rectangle 26">
            <a:extLst>
              <a:ext uri="{FF2B5EF4-FFF2-40B4-BE49-F238E27FC236}">
                <a16:creationId xmlns:a16="http://schemas.microsoft.com/office/drawing/2014/main" id="{4A1580F6-2184-0E36-3D22-F2B2FB6F3743}"/>
              </a:ext>
            </a:extLst>
          </p:cNvPr>
          <p:cNvSpPr/>
          <p:nvPr/>
        </p:nvSpPr>
        <p:spPr>
          <a:xfrm>
            <a:off x="510888" y="3182979"/>
            <a:ext cx="2671233" cy="153888"/>
          </a:xfrm>
          <a:prstGeom prst="rect">
            <a:avLst/>
          </a:prstGeom>
        </p:spPr>
        <p:txBody>
          <a:bodyPr wrap="square" lIns="0" tIns="0" rIns="0" bIns="0" anchor="t">
            <a:spAutoFit/>
          </a:bodyPr>
          <a:lstStyle/>
          <a:p>
            <a:pPr marL="0" marR="0" lvl="0" indent="0" algn="ctr" defTabSz="914400" rtl="0" eaLnBrk="0" fontAlgn="auto" latinLnBrk="0" hangingPunct="0">
              <a:lnSpc>
                <a:spcPct val="100000"/>
              </a:lnSpc>
              <a:spcBef>
                <a:spcPts val="0"/>
              </a:spcBef>
              <a:spcAft>
                <a:spcPts val="0"/>
              </a:spcAft>
              <a:buClrTx/>
              <a:buSzTx/>
              <a:buFontTx/>
              <a:buNone/>
              <a:tabLst>
                <a:tab pos="6464300" algn="r"/>
              </a:tabLst>
              <a:defRPr/>
            </a:pPr>
            <a:r>
              <a:rPr lang="en-US" sz="1000">
                <a:solidFill>
                  <a:srgbClr val="FFFFFF"/>
                </a:solidFill>
                <a:latin typeface="Ubuntu"/>
                <a:cs typeface="Helvetica" panose="020B0604020202020204" pitchFamily="34" charset="0"/>
              </a:rPr>
              <a:t>Test Manager</a:t>
            </a:r>
            <a:endParaRPr kumimoji="0" lang="en-US" sz="1000" b="0" i="0" u="none" strike="noStrike" kern="1200" cap="none" spc="0" normalizeH="0" baseline="0" noProof="0">
              <a:ln>
                <a:noFill/>
              </a:ln>
              <a:solidFill>
                <a:srgbClr val="FFFFFF"/>
              </a:solidFill>
              <a:effectLst/>
              <a:uLnTx/>
              <a:uFillTx/>
              <a:latin typeface="Ubuntu"/>
              <a:ea typeface="+mn-ea"/>
              <a:cs typeface="Helvetica" panose="020B0604020202020204" pitchFamily="34" charset="0"/>
            </a:endParaRPr>
          </a:p>
        </p:txBody>
      </p:sp>
      <p:sp>
        <p:nvSpPr>
          <p:cNvPr id="28" name="Rectangle: Rounded Corners 27">
            <a:extLst>
              <a:ext uri="{FF2B5EF4-FFF2-40B4-BE49-F238E27FC236}">
                <a16:creationId xmlns:a16="http://schemas.microsoft.com/office/drawing/2014/main" id="{4230ADB3-AD60-C12D-6563-8DCDD20B7986}"/>
              </a:ext>
            </a:extLst>
          </p:cNvPr>
          <p:cNvSpPr/>
          <p:nvPr/>
        </p:nvSpPr>
        <p:spPr>
          <a:xfrm>
            <a:off x="510889" y="3540935"/>
            <a:ext cx="2671233" cy="25374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Ubuntu"/>
                <a:ea typeface="+mn-ea"/>
                <a:cs typeface="+mn-cs"/>
              </a:rPr>
              <a:t>Experience Attribute</a:t>
            </a:r>
            <a:endParaRPr kumimoji="0" lang="en-IN" sz="1200" b="1" i="0" u="none" strike="noStrike" kern="1200" cap="none" spc="0" normalizeH="0" baseline="0" noProof="0">
              <a:ln>
                <a:noFill/>
              </a:ln>
              <a:solidFill>
                <a:srgbClr val="FFFFFF"/>
              </a:solidFill>
              <a:effectLst/>
              <a:uLnTx/>
              <a:uFillTx/>
              <a:latin typeface="Ubuntu"/>
              <a:ea typeface="+mn-ea"/>
              <a:cs typeface="+mn-cs"/>
            </a:endParaRPr>
          </a:p>
        </p:txBody>
      </p:sp>
      <p:sp>
        <p:nvSpPr>
          <p:cNvPr id="29" name="Rectangle 28">
            <a:extLst>
              <a:ext uri="{FF2B5EF4-FFF2-40B4-BE49-F238E27FC236}">
                <a16:creationId xmlns:a16="http://schemas.microsoft.com/office/drawing/2014/main" id="{EEAD6151-1AF4-5246-3D0D-621DBBB9F96F}"/>
              </a:ext>
            </a:extLst>
          </p:cNvPr>
          <p:cNvSpPr/>
          <p:nvPr/>
        </p:nvSpPr>
        <p:spPr>
          <a:xfrm>
            <a:off x="537081" y="3858183"/>
            <a:ext cx="2618848" cy="2067233"/>
          </a:xfrm>
          <a:prstGeom prst="rect">
            <a:avLst/>
          </a:prstGeom>
        </p:spPr>
        <p:txBody>
          <a:bodyPr wrap="square" lIns="0" tIns="0" rIns="0" bIns="0" anchor="t">
            <a:spAutoFit/>
          </a:bodyPr>
          <a:lstStyle/>
          <a:p>
            <a:pPr marL="171450" indent="-171450" defTabSz="844083" fontAlgn="base">
              <a:spcAft>
                <a:spcPts val="200"/>
              </a:spcAft>
              <a:buClr>
                <a:schemeClr val="bg1"/>
              </a:buClr>
              <a:buFont typeface="Wingdings" panose="05000000000000000000" pitchFamily="2" charset="2"/>
              <a:buChar char="§"/>
            </a:pPr>
            <a:r>
              <a:rPr lang="en-US" sz="900">
                <a:solidFill>
                  <a:schemeClr val="bg1"/>
                </a:solidFill>
                <a:cs typeface="Arial" charset="0"/>
              </a:rPr>
              <a:t>Specialist:  - T24 banking software Implementation, Agile/Waterfall methodologies</a:t>
            </a:r>
          </a:p>
          <a:p>
            <a:pPr marL="171450" indent="-171450" defTabSz="844083" fontAlgn="base">
              <a:spcAft>
                <a:spcPts val="200"/>
              </a:spcAft>
              <a:buClr>
                <a:schemeClr val="bg1"/>
              </a:buClr>
              <a:buFont typeface="Wingdings" panose="05000000000000000000" pitchFamily="2" charset="2"/>
              <a:buChar char="§"/>
            </a:pPr>
            <a:r>
              <a:rPr lang="en-US" sz="900">
                <a:solidFill>
                  <a:schemeClr val="bg1"/>
                </a:solidFill>
                <a:cs typeface="Arial" charset="0"/>
              </a:rPr>
              <a:t>-Temenos releases: Worked on</a:t>
            </a:r>
            <a:r>
              <a:rPr lang="en-IN" sz="900">
                <a:solidFill>
                  <a:schemeClr val="bg1"/>
                </a:solidFill>
                <a:cs typeface="Arial" charset="0"/>
              </a:rPr>
              <a:t> T24 (R20,R19,R18,R17,R16,R14)</a:t>
            </a:r>
          </a:p>
          <a:p>
            <a:pPr marL="171450" indent="-171450" defTabSz="844083" fontAlgn="base">
              <a:spcAft>
                <a:spcPts val="200"/>
              </a:spcAft>
              <a:buClr>
                <a:schemeClr val="bg1"/>
              </a:buClr>
              <a:buFont typeface="Wingdings" panose="05000000000000000000" pitchFamily="2" charset="2"/>
              <a:buChar char="§"/>
            </a:pPr>
            <a:r>
              <a:rPr lang="en-US" sz="900">
                <a:solidFill>
                  <a:schemeClr val="bg1"/>
                </a:solidFill>
                <a:cs typeface="Arial" charset="0"/>
              </a:rPr>
              <a:t>-Tools Worked across Projects –JIRA,HP ALM,HP Quality Center, </a:t>
            </a:r>
            <a:r>
              <a:rPr lang="en-US" sz="900" err="1">
                <a:solidFill>
                  <a:schemeClr val="bg1"/>
                </a:solidFill>
                <a:cs typeface="Arial" charset="0"/>
              </a:rPr>
              <a:t>FMS,TFS,FCM,Post</a:t>
            </a:r>
            <a:r>
              <a:rPr lang="en-US" sz="900">
                <a:solidFill>
                  <a:schemeClr val="bg1"/>
                </a:solidFill>
                <a:cs typeface="Arial" charset="0"/>
              </a:rPr>
              <a:t> </a:t>
            </a:r>
            <a:r>
              <a:rPr lang="en-US" sz="900" err="1">
                <a:solidFill>
                  <a:schemeClr val="bg1"/>
                </a:solidFill>
                <a:cs typeface="Arial" charset="0"/>
              </a:rPr>
              <a:t>Manager,Swagger</a:t>
            </a:r>
            <a:endParaRPr lang="en-US" sz="900">
              <a:solidFill>
                <a:schemeClr val="bg1"/>
              </a:solidFill>
              <a:cs typeface="Arial" charset="0"/>
            </a:endParaRPr>
          </a:p>
          <a:p>
            <a:pPr marL="171450" indent="-171450" defTabSz="844083" fontAlgn="base">
              <a:spcAft>
                <a:spcPts val="200"/>
              </a:spcAft>
              <a:buClr>
                <a:schemeClr val="bg1"/>
              </a:buClr>
              <a:buFont typeface="Wingdings" panose="05000000000000000000" pitchFamily="2" charset="2"/>
              <a:buChar char="§"/>
            </a:pPr>
            <a:r>
              <a:rPr lang="en-US" sz="900">
                <a:solidFill>
                  <a:schemeClr val="bg1"/>
                </a:solidFill>
                <a:cs typeface="Arial" charset="0"/>
              </a:rPr>
              <a:t>- Undergone Training –AGILE and FCM</a:t>
            </a:r>
          </a:p>
          <a:p>
            <a:pPr marL="171450" lvl="0" indent="-171450" defTabSz="844083" fontAlgn="base">
              <a:spcAft>
                <a:spcPts val="200"/>
              </a:spcAft>
              <a:buClr>
                <a:schemeClr val="bg1"/>
              </a:buClr>
              <a:buFont typeface="Wingdings" panose="05000000000000000000" pitchFamily="2" charset="2"/>
              <a:buChar char="§"/>
              <a:defRPr/>
            </a:pPr>
            <a:r>
              <a:rPr lang="en-US" sz="900">
                <a:solidFill>
                  <a:schemeClr val="bg1"/>
                </a:solidFill>
                <a:cs typeface="Arial" charset="0"/>
              </a:rPr>
              <a:t>- CG Certification /Training –AGILE Software Development, Scrum Foundation, and Connected Manager</a:t>
            </a:r>
          </a:p>
          <a:p>
            <a:pPr marL="171450" lvl="0" indent="-171450" defTabSz="844083" fontAlgn="base">
              <a:spcAft>
                <a:spcPts val="200"/>
              </a:spcAft>
              <a:buClr>
                <a:schemeClr val="bg1"/>
              </a:buClr>
              <a:buFont typeface="Wingdings" panose="05000000000000000000" pitchFamily="2" charset="2"/>
              <a:buChar char="§"/>
              <a:defRPr/>
            </a:pPr>
            <a:r>
              <a:rPr lang="en-US" sz="900">
                <a:solidFill>
                  <a:schemeClr val="bg1"/>
                </a:solidFill>
                <a:cs typeface="Arial" charset="0"/>
              </a:rPr>
              <a:t>- Safe 6 </a:t>
            </a:r>
            <a:r>
              <a:rPr lang="en-US" sz="900" err="1">
                <a:solidFill>
                  <a:schemeClr val="bg1"/>
                </a:solidFill>
                <a:cs typeface="Arial" charset="0"/>
              </a:rPr>
              <a:t>Practioner</a:t>
            </a:r>
            <a:r>
              <a:rPr lang="en-US" sz="900">
                <a:solidFill>
                  <a:schemeClr val="bg1"/>
                </a:solidFill>
                <a:cs typeface="Arial" charset="0"/>
              </a:rPr>
              <a:t> /Safe POPM Course Completed.</a:t>
            </a:r>
            <a:endParaRPr kumimoji="0" lang="en-US" sz="1000" b="0" i="0" u="none" strike="noStrike" kern="1200" cap="none" spc="0" normalizeH="0" baseline="0" noProof="0">
              <a:ln>
                <a:noFill/>
              </a:ln>
              <a:solidFill>
                <a:schemeClr val="bg1"/>
              </a:solidFill>
              <a:effectLst/>
              <a:uLnTx/>
              <a:uFillTx/>
              <a:latin typeface="Ubuntu"/>
              <a:ea typeface="ＭＳ Ｐゴシック" charset="0"/>
              <a:cs typeface="Calibri" pitchFamily="34" charset="0"/>
            </a:endParaRPr>
          </a:p>
        </p:txBody>
      </p:sp>
      <p:sp>
        <p:nvSpPr>
          <p:cNvPr id="30" name="Rectangle: Rounded Corners 29">
            <a:extLst>
              <a:ext uri="{FF2B5EF4-FFF2-40B4-BE49-F238E27FC236}">
                <a16:creationId xmlns:a16="http://schemas.microsoft.com/office/drawing/2014/main" id="{2F6EF10D-1B30-A025-A598-CD7CCFA67ABD}"/>
              </a:ext>
            </a:extLst>
          </p:cNvPr>
          <p:cNvSpPr/>
          <p:nvPr/>
        </p:nvSpPr>
        <p:spPr>
          <a:xfrm>
            <a:off x="3623935" y="1432814"/>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Professional summary</a:t>
            </a:r>
          </a:p>
        </p:txBody>
      </p:sp>
      <p:sp>
        <p:nvSpPr>
          <p:cNvPr id="32" name="Rectangle: Rounded Corners 31">
            <a:extLst>
              <a:ext uri="{FF2B5EF4-FFF2-40B4-BE49-F238E27FC236}">
                <a16:creationId xmlns:a16="http://schemas.microsoft.com/office/drawing/2014/main" id="{C713F747-1588-3C18-7E6F-330CFC85BFF4}"/>
              </a:ext>
            </a:extLst>
          </p:cNvPr>
          <p:cNvSpPr/>
          <p:nvPr/>
        </p:nvSpPr>
        <p:spPr>
          <a:xfrm>
            <a:off x="7097650" y="1432814"/>
            <a:ext cx="4686363"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Experience</a:t>
            </a:r>
          </a:p>
        </p:txBody>
      </p:sp>
      <p:sp>
        <p:nvSpPr>
          <p:cNvPr id="34" name="Rectangle 33">
            <a:extLst>
              <a:ext uri="{FF2B5EF4-FFF2-40B4-BE49-F238E27FC236}">
                <a16:creationId xmlns:a16="http://schemas.microsoft.com/office/drawing/2014/main" id="{739ED5F2-D133-628D-B1E4-98BB92057CA6}"/>
              </a:ext>
            </a:extLst>
          </p:cNvPr>
          <p:cNvSpPr/>
          <p:nvPr/>
        </p:nvSpPr>
        <p:spPr>
          <a:xfrm>
            <a:off x="3623935" y="1814347"/>
            <a:ext cx="3134804" cy="4462760"/>
          </a:xfrm>
          <a:prstGeom prst="rect">
            <a:avLst/>
          </a:prstGeom>
        </p:spPr>
        <p:txBody>
          <a:bodyPr wrap="square" lIns="0" tIns="0" rIns="0" bIns="0" anchor="t">
            <a:spAutoFit/>
          </a:bodyPr>
          <a:lstStyle/>
          <a:p>
            <a:pPr marL="171450" indent="-171450">
              <a:buFont typeface="Wingdings" panose="05000000000000000000" pitchFamily="2" charset="2"/>
              <a:buChar char="§"/>
            </a:pPr>
            <a:r>
              <a:rPr lang="en-US" sz="1000"/>
              <a:t>Led and scaled 100+ member cross-functional teams, driving performance through clear targets, dashboards, and continuous improvement initiatives</a:t>
            </a:r>
          </a:p>
          <a:p>
            <a:pPr marL="171450" indent="-171450">
              <a:buFont typeface="Wingdings" panose="05000000000000000000" pitchFamily="2" charset="2"/>
              <a:buChar char="§"/>
            </a:pPr>
            <a:r>
              <a:rPr lang="en-US" sz="1000"/>
              <a:t>Extensive experience in Agile, Scrum, Waterfall, and Hybrid delivery models with a focus on predictability, transparency, and value realization</a:t>
            </a:r>
          </a:p>
          <a:p>
            <a:pPr marL="171450" indent="-171450">
              <a:buFont typeface="Wingdings" panose="05000000000000000000" pitchFamily="2" charset="2"/>
              <a:buChar char="§"/>
            </a:pPr>
            <a:r>
              <a:rPr lang="en-US" sz="1000"/>
              <a:t>Expertise in project planning, estimation, resource optimization, and milestone tracking, ensuring adherence to SLAs and quality benchmarks</a:t>
            </a:r>
          </a:p>
          <a:p>
            <a:pPr marL="171450" indent="-171450">
              <a:buFont typeface="Wingdings" panose="05000000000000000000" pitchFamily="2" charset="2"/>
              <a:buChar char="§"/>
            </a:pPr>
            <a:r>
              <a:rPr lang="en-US" sz="1000"/>
              <a:t>Hands-on experience in Core Banking (T24 / Temenos) programs covering SIT, UAT, regression, automation, and release readiness</a:t>
            </a:r>
          </a:p>
          <a:p>
            <a:pPr marL="171450" indent="-171450">
              <a:buFont typeface="Wingdings" panose="05000000000000000000" pitchFamily="2" charset="2"/>
              <a:buChar char="§"/>
            </a:pPr>
            <a:r>
              <a:rPr lang="en-US" sz="1000"/>
              <a:t>Strong background in SDLC &amp; STLC, test strategy definition, KPI-based test monitoring, defect triage, and quality gates</a:t>
            </a:r>
          </a:p>
          <a:p>
            <a:pPr marL="171450" indent="-171450">
              <a:buFont typeface="Wingdings" panose="05000000000000000000" pitchFamily="2" charset="2"/>
              <a:buChar char="§"/>
            </a:pPr>
            <a:r>
              <a:rPr lang="en-US" sz="1000"/>
              <a:t>Proven ability to manage multiple concurrent initiatives, resolve critical issues proactively, and drive data-based decisions</a:t>
            </a:r>
          </a:p>
          <a:p>
            <a:pPr marL="171450" indent="-171450">
              <a:buFont typeface="Wingdings" panose="05000000000000000000" pitchFamily="2" charset="2"/>
              <a:buChar char="§"/>
            </a:pPr>
            <a:r>
              <a:rPr lang="en-US" sz="1000"/>
              <a:t>Adept at pre-sales support including proposal management, estimations, and solution reviews from a testing and delivery perspective</a:t>
            </a:r>
          </a:p>
          <a:p>
            <a:endParaRPr lang="en-US" sz="1000">
              <a:cs typeface="Arial" panose="020B0604020202020204" pitchFamily="34" charset="0"/>
            </a:endParaRPr>
          </a:p>
          <a:p>
            <a:endParaRPr lang="en-US" sz="1000">
              <a:cs typeface="Arial" panose="020B0604020202020204" pitchFamily="34" charset="0"/>
            </a:endParaRPr>
          </a:p>
          <a:p>
            <a:r>
              <a:rPr lang="en-US" sz="1000" b="1"/>
              <a:t>Key Strengths:</a:t>
            </a:r>
          </a:p>
          <a:p>
            <a:r>
              <a:rPr lang="en-US" sz="1000"/>
              <a:t>KPI &amp; Metrics Management | Program Governance | Delivery Excellence | Stakeholder Management | Risk &amp; Issue Management | Banking Domain Expertise | Team Leadership | Continuous Improvement</a:t>
            </a:r>
            <a:endParaRPr lang="en-US" sz="1100">
              <a:cs typeface="Arial" panose="020B0604020202020204" pitchFamily="34" charset="0"/>
            </a:endParaRPr>
          </a:p>
        </p:txBody>
      </p:sp>
      <p:sp>
        <p:nvSpPr>
          <p:cNvPr id="35" name="Rectangle 34">
            <a:extLst>
              <a:ext uri="{FF2B5EF4-FFF2-40B4-BE49-F238E27FC236}">
                <a16:creationId xmlns:a16="http://schemas.microsoft.com/office/drawing/2014/main" id="{87B88D68-604C-BDE4-5DA5-DF129131CBA5}"/>
              </a:ext>
            </a:extLst>
          </p:cNvPr>
          <p:cNvSpPr/>
          <p:nvPr/>
        </p:nvSpPr>
        <p:spPr>
          <a:xfrm>
            <a:off x="7097650" y="1796351"/>
            <a:ext cx="4686362" cy="2436564"/>
          </a:xfrm>
          <a:prstGeom prst="rect">
            <a:avLst/>
          </a:prstGeom>
        </p:spPr>
        <p:txBody>
          <a:bodyPr wrap="square" lIns="0" tIns="0" rIns="0" bIns="0" anchor="t">
            <a:spAutoFit/>
          </a:bodyPr>
          <a:lstStyle/>
          <a:p>
            <a:pPr marL="228600" lvl="2" indent="-228600" algn="just" defTabSz="914342">
              <a:spcAft>
                <a:spcPts val="200"/>
              </a:spcAft>
              <a:defRPr/>
            </a:pPr>
            <a:r>
              <a:rPr lang="en-GB" sz="1000" b="1"/>
              <a:t>Capgemini –PM/Test Manager / Nordea Bank AB From Feb 2021 –Till)</a:t>
            </a:r>
          </a:p>
          <a:p>
            <a:pPr marL="0" lvl="2" indent="-228600" defTabSz="914342">
              <a:spcAft>
                <a:spcPts val="200"/>
              </a:spcAft>
              <a:defRPr/>
            </a:pPr>
            <a:r>
              <a:rPr lang="en-GB" sz="1000"/>
              <a:t>Drove End-to-end project management across 8 Scrum Teams with strong customer communication, KPI driven governance (Schedule adherence, sprint velocity, defect leakage and release readiness) to ensure on-time, high-quality and stakeholder transparency. </a:t>
            </a:r>
          </a:p>
          <a:p>
            <a:pPr marL="0" lvl="2" indent="-228600" defTabSz="914342">
              <a:spcAft>
                <a:spcPts val="200"/>
              </a:spcAft>
              <a:defRPr/>
            </a:pPr>
            <a:endParaRPr lang="en-GB" sz="1000"/>
          </a:p>
          <a:p>
            <a:pPr marL="228600" lvl="2" indent="-228600" algn="just" defTabSz="914342">
              <a:spcAft>
                <a:spcPts val="200"/>
              </a:spcAft>
              <a:defRPr/>
            </a:pPr>
            <a:r>
              <a:rPr lang="en-IN" sz="1000" b="1"/>
              <a:t>Cognizant Technologies Solution Pvt Ltd/ Open Bank From May 2018 – till</a:t>
            </a:r>
          </a:p>
          <a:p>
            <a:pPr marL="228600" lvl="2" indent="-228600" algn="just" defTabSz="914342">
              <a:spcAft>
                <a:spcPts val="200"/>
              </a:spcAft>
              <a:defRPr/>
            </a:pPr>
            <a:r>
              <a:rPr lang="en-IN" sz="1000" b="1"/>
              <a:t>Jan 2021)</a:t>
            </a:r>
            <a:endParaRPr lang="en-IN" sz="1000"/>
          </a:p>
          <a:p>
            <a:pPr>
              <a:spcBef>
                <a:spcPts val="0"/>
              </a:spcBef>
              <a:spcAft>
                <a:spcPts val="200"/>
              </a:spcAft>
            </a:pPr>
            <a:r>
              <a:rPr lang="en-US" sz="1000"/>
              <a:t>Responsible as Sr. Product Specialist-T24 –Test Manager the offshore team, Argentina .Was involved in Estimations, Test Plan and other Managerial Activities.</a:t>
            </a:r>
            <a:r>
              <a:rPr lang="en-IN" sz="1000"/>
              <a:t> Performed Requirements gathering, Test Design Activities –Reviewing and Preparation of Test Scenarios, Test Case ,following query tracker, creating dashboard and enquiries in JIRA, Performing Sanity Testing, System Testing, System Integration Testing. Provided Training to New Joiners and other Resources.</a:t>
            </a:r>
          </a:p>
        </p:txBody>
      </p:sp>
      <p:cxnSp>
        <p:nvCxnSpPr>
          <p:cNvPr id="36" name="Straight Connector 35">
            <a:extLst>
              <a:ext uri="{FF2B5EF4-FFF2-40B4-BE49-F238E27FC236}">
                <a16:creationId xmlns:a16="http://schemas.microsoft.com/office/drawing/2014/main" id="{97BA6534-50FC-1094-A095-D736B811CE2C}"/>
              </a:ext>
            </a:extLst>
          </p:cNvPr>
          <p:cNvCxnSpPr>
            <a:cxnSpLocks/>
          </p:cNvCxnSpPr>
          <p:nvPr/>
        </p:nvCxnSpPr>
        <p:spPr>
          <a:xfrm>
            <a:off x="537081" y="3477434"/>
            <a:ext cx="2618848" cy="0"/>
          </a:xfrm>
          <a:prstGeom prst="line">
            <a:avLst/>
          </a:prstGeom>
          <a:ln w="3175">
            <a:solidFill>
              <a:schemeClr val="bg1">
                <a:alpha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044B3AB-6E73-2C6D-8736-0D2757FF1877}"/>
              </a:ext>
            </a:extLst>
          </p:cNvPr>
          <p:cNvCxnSpPr>
            <a:cxnSpLocks/>
          </p:cNvCxnSpPr>
          <p:nvPr/>
        </p:nvCxnSpPr>
        <p:spPr>
          <a:xfrm>
            <a:off x="6928194" y="1432814"/>
            <a:ext cx="0" cy="488315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93FC58F-648B-FD50-781C-487FF4F43B7A}"/>
              </a:ext>
            </a:extLst>
          </p:cNvPr>
          <p:cNvSpPr txBox="1"/>
          <p:nvPr/>
        </p:nvSpPr>
        <p:spPr>
          <a:xfrm>
            <a:off x="8360656" y="842543"/>
            <a:ext cx="2160000" cy="369332"/>
          </a:xfrm>
          <a:prstGeom prst="rect">
            <a:avLst/>
          </a:prstGeom>
          <a:noFill/>
          <a:ln>
            <a:noFill/>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Ubuntu"/>
                <a:ea typeface="+mn-ea"/>
                <a:cs typeface="+mn-cs"/>
              </a:rPr>
              <a:t>IT Software Testing– </a:t>
            </a:r>
            <a:r>
              <a:rPr lang="en-US" sz="1200">
                <a:latin typeface="Ubuntu"/>
              </a:rPr>
              <a:t>20+</a:t>
            </a:r>
            <a:r>
              <a:rPr kumimoji="0" lang="en-US" sz="1200" b="0" i="0" u="none" strike="noStrike" kern="1200" cap="none" spc="0" normalizeH="0" baseline="0" noProof="0">
                <a:ln>
                  <a:noFill/>
                </a:ln>
                <a:effectLst/>
                <a:uLnTx/>
                <a:uFillTx/>
                <a:latin typeface="Ubuntu"/>
                <a:ea typeface="+mn-ea"/>
                <a:cs typeface="+mn-cs"/>
              </a:rPr>
              <a:t> </a:t>
            </a:r>
            <a:r>
              <a:rPr kumimoji="0" lang="en-US" sz="1200" b="0" i="0" u="none" strike="noStrike" kern="1200" cap="none" spc="0" normalizeH="0" baseline="0" noProof="0">
                <a:ln>
                  <a:noFill/>
                </a:ln>
                <a:solidFill>
                  <a:prstClr val="black"/>
                </a:solidFill>
                <a:effectLst/>
                <a:uLnTx/>
                <a:uFillTx/>
                <a:latin typeface="Ubuntu"/>
                <a:ea typeface="+mn-ea"/>
                <a:cs typeface="+mn-cs"/>
              </a:rPr>
              <a:t>Years of experience</a:t>
            </a:r>
          </a:p>
        </p:txBody>
      </p:sp>
      <p:pic>
        <p:nvPicPr>
          <p:cNvPr id="6" name="Graphic 5" descr="Female Profile with solid fill">
            <a:extLst>
              <a:ext uri="{FF2B5EF4-FFF2-40B4-BE49-F238E27FC236}">
                <a16:creationId xmlns:a16="http://schemas.microsoft.com/office/drawing/2014/main" id="{90017396-F6BB-A154-8669-74A870A9911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304" y="1796351"/>
            <a:ext cx="914400" cy="914400"/>
          </a:xfrm>
          <a:prstGeom prst="rect">
            <a:avLst/>
          </a:prstGeom>
        </p:spPr>
      </p:pic>
    </p:spTree>
    <p:extLst>
      <p:ext uri="{BB962C8B-B14F-4D97-AF65-F5344CB8AC3E}">
        <p14:creationId xmlns:p14="http://schemas.microsoft.com/office/powerpoint/2010/main" val="3477140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B46F303-6AE8-3C29-0278-50EABA8A2635}"/>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D5CF39A6-37AE-0A4B-A7FE-5ACFD05AA7F6}"/>
              </a:ext>
            </a:extLst>
          </p:cNvPr>
          <p:cNvSpPr>
            <a:spLocks noGrp="1"/>
          </p:cNvSpPr>
          <p:nvPr>
            <p:ph type="title"/>
          </p:nvPr>
        </p:nvSpPr>
        <p:spPr/>
        <p:txBody>
          <a:bodyPr/>
          <a:lstStyle/>
          <a:p>
            <a:r>
              <a:rPr lang="en-US"/>
              <a:t>PAYMENTS EXPERT</a:t>
            </a:r>
            <a:endParaRPr lang="en-IN"/>
          </a:p>
        </p:txBody>
      </p:sp>
      <p:grpSp>
        <p:nvGrpSpPr>
          <p:cNvPr id="10" name="Group 9">
            <a:extLst>
              <a:ext uri="{FF2B5EF4-FFF2-40B4-BE49-F238E27FC236}">
                <a16:creationId xmlns:a16="http://schemas.microsoft.com/office/drawing/2014/main" id="{AE892187-C7E3-359A-2568-2247CFBFD326}"/>
              </a:ext>
            </a:extLst>
          </p:cNvPr>
          <p:cNvGrpSpPr/>
          <p:nvPr/>
        </p:nvGrpSpPr>
        <p:grpSpPr>
          <a:xfrm>
            <a:off x="407987" y="778765"/>
            <a:ext cx="11376025" cy="496888"/>
            <a:chOff x="1828800" y="2273300"/>
            <a:chExt cx="2387600" cy="444500"/>
          </a:xfrm>
        </p:grpSpPr>
        <p:cxnSp>
          <p:nvCxnSpPr>
            <p:cNvPr id="8" name="Straight Connector 7">
              <a:extLst>
                <a:ext uri="{FF2B5EF4-FFF2-40B4-BE49-F238E27FC236}">
                  <a16:creationId xmlns:a16="http://schemas.microsoft.com/office/drawing/2014/main" id="{86A8965B-CA68-F1A7-5D4D-BCE2B0BD6B0E}"/>
                </a:ext>
              </a:extLst>
            </p:cNvPr>
            <p:cNvCxnSpPr/>
            <p:nvPr/>
          </p:nvCxnSpPr>
          <p:spPr>
            <a:xfrm>
              <a:off x="1828800" y="22733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1685BA4-F224-1729-AFCC-EDE6B8DB1737}"/>
                </a:ext>
              </a:extLst>
            </p:cNvPr>
            <p:cNvCxnSpPr/>
            <p:nvPr/>
          </p:nvCxnSpPr>
          <p:spPr>
            <a:xfrm>
              <a:off x="1828800" y="27178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0BCD4D14-3B0F-C114-E9C5-BD9F143159AF}"/>
              </a:ext>
            </a:extLst>
          </p:cNvPr>
          <p:cNvSpPr/>
          <p:nvPr/>
        </p:nvSpPr>
        <p:spPr>
          <a:xfrm>
            <a:off x="407988" y="875936"/>
            <a:ext cx="2877035" cy="30254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b="1"/>
              <a:t>Experience Attribute</a:t>
            </a:r>
            <a:endParaRPr lang="en-IN" sz="1600" b="1"/>
          </a:p>
        </p:txBody>
      </p:sp>
      <p:sp>
        <p:nvSpPr>
          <p:cNvPr id="17" name="TextBox 16">
            <a:extLst>
              <a:ext uri="{FF2B5EF4-FFF2-40B4-BE49-F238E27FC236}">
                <a16:creationId xmlns:a16="http://schemas.microsoft.com/office/drawing/2014/main" id="{62601FB9-B1BD-A81E-B951-EB0C22095D28}"/>
              </a:ext>
            </a:extLst>
          </p:cNvPr>
          <p:cNvSpPr txBox="1"/>
          <p:nvPr/>
        </p:nvSpPr>
        <p:spPr>
          <a:xfrm>
            <a:off x="8360656" y="934876"/>
            <a:ext cx="2160000" cy="184666"/>
          </a:xfrm>
          <a:prstGeom prst="rect">
            <a:avLst/>
          </a:prstGeom>
          <a:noFill/>
          <a:ln>
            <a:noFill/>
          </a:ln>
        </p:spPr>
        <p:txBody>
          <a:bodyPr wrap="square" lIns="0" tIns="0" rIns="0" bIns="0" rtlCol="0" anchor="ctr">
            <a:spAutoFit/>
          </a:bodyPr>
          <a:lstStyle/>
          <a:p>
            <a:pPr algn="ctr">
              <a:buNone/>
            </a:pPr>
            <a:r>
              <a:rPr lang="en-US" sz="1200"/>
              <a:t>Temenos (TPH) – </a:t>
            </a:r>
            <a:r>
              <a:rPr lang="en-US" sz="1200" b="0" i="0">
                <a:effectLst/>
              </a:rPr>
              <a:t>3+ years</a:t>
            </a:r>
          </a:p>
        </p:txBody>
      </p:sp>
      <p:sp>
        <p:nvSpPr>
          <p:cNvPr id="24" name="Rectangle: Rounded Corners 23">
            <a:extLst>
              <a:ext uri="{FF2B5EF4-FFF2-40B4-BE49-F238E27FC236}">
                <a16:creationId xmlns:a16="http://schemas.microsoft.com/office/drawing/2014/main" id="{3FF1EC7D-0D0B-5240-7693-4D15B04AADA1}"/>
              </a:ext>
            </a:extLst>
          </p:cNvPr>
          <p:cNvSpPr/>
          <p:nvPr/>
        </p:nvSpPr>
        <p:spPr>
          <a:xfrm>
            <a:off x="407988" y="1432814"/>
            <a:ext cx="2877035" cy="4876800"/>
          </a:xfrm>
          <a:prstGeom prst="roundRect">
            <a:avLst>
              <a:gd name="adj" fmla="val 4307"/>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25" name="Oval 24">
            <a:extLst>
              <a:ext uri="{FF2B5EF4-FFF2-40B4-BE49-F238E27FC236}">
                <a16:creationId xmlns:a16="http://schemas.microsoft.com/office/drawing/2014/main" id="{C4B0B260-978D-CE89-8F68-E8CAF2065763}"/>
              </a:ext>
            </a:extLst>
          </p:cNvPr>
          <p:cNvSpPr/>
          <p:nvPr/>
        </p:nvSpPr>
        <p:spPr>
          <a:xfrm>
            <a:off x="1227584" y="1574690"/>
            <a:ext cx="1237842" cy="1237842"/>
          </a:xfrm>
          <a:prstGeom prst="ellipse">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400">
              <a:solidFill>
                <a:schemeClr val="tx1"/>
              </a:solidFill>
            </a:endParaRPr>
          </a:p>
        </p:txBody>
      </p:sp>
      <p:sp>
        <p:nvSpPr>
          <p:cNvPr id="26" name="Rectangle 25">
            <a:extLst>
              <a:ext uri="{FF2B5EF4-FFF2-40B4-BE49-F238E27FC236}">
                <a16:creationId xmlns:a16="http://schemas.microsoft.com/office/drawing/2014/main" id="{B1ECF223-ECAA-11B0-E939-EBE77459B71D}"/>
              </a:ext>
            </a:extLst>
          </p:cNvPr>
          <p:cNvSpPr/>
          <p:nvPr/>
        </p:nvSpPr>
        <p:spPr>
          <a:xfrm>
            <a:off x="510888" y="2869478"/>
            <a:ext cx="2671233" cy="27699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lang="en-GB" b="1">
                <a:solidFill>
                  <a:schemeClr val="bg1"/>
                </a:solidFill>
                <a:latin typeface="Ubuntu"/>
              </a:rPr>
              <a:t>SRK</a:t>
            </a:r>
            <a:endParaRPr kumimoji="0" lang="en-GB" sz="1800" b="1" i="0" u="none" strike="noStrike" kern="1200" cap="none" spc="0" normalizeH="0" baseline="0" noProof="0">
              <a:ln>
                <a:noFill/>
              </a:ln>
              <a:solidFill>
                <a:schemeClr val="bg1"/>
              </a:solidFill>
              <a:effectLst/>
              <a:uLnTx/>
              <a:uFillTx/>
              <a:latin typeface="Ubuntu"/>
              <a:ea typeface="+mn-ea"/>
              <a:cs typeface="+mn-cs"/>
            </a:endParaRPr>
          </a:p>
        </p:txBody>
      </p:sp>
      <p:sp>
        <p:nvSpPr>
          <p:cNvPr id="27" name="Rectangle 26">
            <a:extLst>
              <a:ext uri="{FF2B5EF4-FFF2-40B4-BE49-F238E27FC236}">
                <a16:creationId xmlns:a16="http://schemas.microsoft.com/office/drawing/2014/main" id="{2003EE22-81E3-427D-A218-8652DCDA7EB5}"/>
              </a:ext>
            </a:extLst>
          </p:cNvPr>
          <p:cNvSpPr/>
          <p:nvPr/>
        </p:nvSpPr>
        <p:spPr>
          <a:xfrm>
            <a:off x="510888" y="3182979"/>
            <a:ext cx="2671233" cy="153888"/>
          </a:xfrm>
          <a:prstGeom prst="rect">
            <a:avLst/>
          </a:prstGeom>
        </p:spPr>
        <p:txBody>
          <a:bodyPr wrap="square" lIns="0" tIns="0" rIns="0" bIns="0" anchor="t">
            <a:spAutoFit/>
          </a:bodyPr>
          <a:lstStyle/>
          <a:p>
            <a:pPr algn="ctr" eaLnBrk="0" hangingPunct="0">
              <a:lnSpc>
                <a:spcPct val="100000"/>
              </a:lnSpc>
              <a:spcBef>
                <a:spcPts val="0"/>
              </a:spcBef>
              <a:tabLst>
                <a:tab pos="6464300" algn="r"/>
              </a:tabLst>
              <a:defRPr/>
            </a:pPr>
            <a:r>
              <a:rPr lang="en-US" sz="1000">
                <a:solidFill>
                  <a:schemeClr val="bg1"/>
                </a:solidFill>
                <a:cs typeface="Helvetica" panose="020B0604020202020204" pitchFamily="34" charset="0"/>
              </a:rPr>
              <a:t>Payments Expert</a:t>
            </a:r>
          </a:p>
        </p:txBody>
      </p:sp>
      <p:sp>
        <p:nvSpPr>
          <p:cNvPr id="28" name="Rectangle: Rounded Corners 27">
            <a:extLst>
              <a:ext uri="{FF2B5EF4-FFF2-40B4-BE49-F238E27FC236}">
                <a16:creationId xmlns:a16="http://schemas.microsoft.com/office/drawing/2014/main" id="{7678926D-1499-3F73-4550-4709A4B51BA8}"/>
              </a:ext>
            </a:extLst>
          </p:cNvPr>
          <p:cNvSpPr/>
          <p:nvPr/>
        </p:nvSpPr>
        <p:spPr>
          <a:xfrm>
            <a:off x="510889" y="3540935"/>
            <a:ext cx="2671233" cy="25374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r>
              <a:rPr lang="en-US" sz="1200" b="1">
                <a:solidFill>
                  <a:schemeClr val="bg1"/>
                </a:solidFill>
              </a:rPr>
              <a:t>Experience Attribute</a:t>
            </a:r>
            <a:endParaRPr lang="en-IN" sz="1200" b="1">
              <a:solidFill>
                <a:schemeClr val="bg1"/>
              </a:solidFill>
            </a:endParaRPr>
          </a:p>
        </p:txBody>
      </p:sp>
      <p:sp>
        <p:nvSpPr>
          <p:cNvPr id="29" name="Rectangle 28">
            <a:extLst>
              <a:ext uri="{FF2B5EF4-FFF2-40B4-BE49-F238E27FC236}">
                <a16:creationId xmlns:a16="http://schemas.microsoft.com/office/drawing/2014/main" id="{84323DA6-0132-4449-11C3-FDFC7AE08A64}"/>
              </a:ext>
            </a:extLst>
          </p:cNvPr>
          <p:cNvSpPr/>
          <p:nvPr/>
        </p:nvSpPr>
        <p:spPr>
          <a:xfrm>
            <a:off x="537081" y="3858183"/>
            <a:ext cx="2618848" cy="1523494"/>
          </a:xfrm>
          <a:prstGeom prst="rect">
            <a:avLst/>
          </a:prstGeom>
        </p:spPr>
        <p:txBody>
          <a:bodyPr wrap="square" lIns="0" tIns="0" rIns="0" bIns="0" anchor="t">
            <a:spAutoFit/>
          </a:bodyPr>
          <a:lstStyle/>
          <a:p>
            <a:pPr marL="171450" lvl="0" indent="-171450" fontAlgn="base">
              <a:spcBef>
                <a:spcPct val="0"/>
              </a:spcBef>
              <a:buClr>
                <a:schemeClr val="bg1"/>
              </a:buClr>
              <a:buFont typeface="Wingdings" panose="05000000000000000000" pitchFamily="2" charset="2"/>
              <a:buChar char="§"/>
              <a:defRPr/>
            </a:pPr>
            <a:r>
              <a:rPr lang="en-US" altLang="nl-NL" sz="900">
                <a:solidFill>
                  <a:schemeClr val="bg1"/>
                </a:solidFill>
              </a:rPr>
              <a:t>Temenos Transact</a:t>
            </a:r>
          </a:p>
          <a:p>
            <a:pPr marL="171450" lvl="0" indent="-171450" fontAlgn="base">
              <a:spcBef>
                <a:spcPct val="0"/>
              </a:spcBef>
              <a:buClr>
                <a:schemeClr val="bg1"/>
              </a:buClr>
              <a:buFont typeface="Wingdings" panose="05000000000000000000" pitchFamily="2" charset="2"/>
              <a:buChar char="§"/>
              <a:defRPr/>
            </a:pPr>
            <a:r>
              <a:rPr lang="en-US" altLang="nl-NL" sz="900">
                <a:solidFill>
                  <a:schemeClr val="bg1"/>
                </a:solidFill>
              </a:rPr>
              <a:t>TPH Temenos Payment Hub</a:t>
            </a:r>
          </a:p>
          <a:p>
            <a:pPr marL="171450" lvl="0" indent="-171450" fontAlgn="base">
              <a:spcBef>
                <a:spcPct val="0"/>
              </a:spcBef>
              <a:buClr>
                <a:schemeClr val="bg1"/>
              </a:buClr>
              <a:buFont typeface="Wingdings" panose="05000000000000000000" pitchFamily="2" charset="2"/>
              <a:buChar char="§"/>
              <a:defRPr/>
            </a:pPr>
            <a:r>
              <a:rPr lang="en-US" altLang="nl-NL" sz="900">
                <a:solidFill>
                  <a:schemeClr val="bg1"/>
                </a:solidFill>
              </a:rPr>
              <a:t>Salesforce</a:t>
            </a:r>
          </a:p>
          <a:p>
            <a:pPr marL="171450" lvl="0" indent="-171450" fontAlgn="base">
              <a:spcBef>
                <a:spcPct val="0"/>
              </a:spcBef>
              <a:buClr>
                <a:schemeClr val="bg1"/>
              </a:buClr>
              <a:buFont typeface="Wingdings" panose="05000000000000000000" pitchFamily="2" charset="2"/>
              <a:buChar char="§"/>
              <a:defRPr/>
            </a:pPr>
            <a:r>
              <a:rPr lang="en-US" altLang="nl-NL" sz="900">
                <a:solidFill>
                  <a:schemeClr val="bg1"/>
                </a:solidFill>
              </a:rPr>
              <a:t>Pega Platform</a:t>
            </a:r>
          </a:p>
          <a:p>
            <a:pPr marL="171450" lvl="0" indent="-171450" fontAlgn="base">
              <a:spcBef>
                <a:spcPct val="0"/>
              </a:spcBef>
              <a:buClr>
                <a:schemeClr val="bg1"/>
              </a:buClr>
              <a:buFont typeface="Wingdings" panose="05000000000000000000" pitchFamily="2" charset="2"/>
              <a:buChar char="§"/>
              <a:defRPr/>
            </a:pPr>
            <a:r>
              <a:rPr lang="en-US" altLang="nl-NL" sz="900">
                <a:solidFill>
                  <a:schemeClr val="bg1"/>
                </a:solidFill>
              </a:rPr>
              <a:t>Banking compliance</a:t>
            </a:r>
          </a:p>
          <a:p>
            <a:pPr marL="171450" lvl="0" indent="-171450" fontAlgn="base">
              <a:spcBef>
                <a:spcPct val="0"/>
              </a:spcBef>
              <a:buClr>
                <a:schemeClr val="bg1"/>
              </a:buClr>
              <a:buFont typeface="Wingdings" panose="05000000000000000000" pitchFamily="2" charset="2"/>
              <a:buChar char="§"/>
              <a:defRPr/>
            </a:pPr>
            <a:r>
              <a:rPr lang="en-US" altLang="nl-NL" sz="900">
                <a:solidFill>
                  <a:schemeClr val="bg1"/>
                </a:solidFill>
              </a:rPr>
              <a:t>Fraud &amp; finance risks</a:t>
            </a:r>
          </a:p>
          <a:p>
            <a:pPr marL="171450" lvl="0" indent="-171450" fontAlgn="base">
              <a:spcBef>
                <a:spcPct val="0"/>
              </a:spcBef>
              <a:buClr>
                <a:schemeClr val="bg1"/>
              </a:buClr>
              <a:buFont typeface="Wingdings" panose="05000000000000000000" pitchFamily="2" charset="2"/>
              <a:buChar char="§"/>
              <a:defRPr/>
            </a:pPr>
            <a:r>
              <a:rPr lang="en-US" altLang="nl-NL" sz="900">
                <a:solidFill>
                  <a:schemeClr val="bg1"/>
                </a:solidFill>
              </a:rPr>
              <a:t>Global payment</a:t>
            </a:r>
          </a:p>
          <a:p>
            <a:pPr marL="171450" lvl="0" indent="-171450" fontAlgn="base">
              <a:spcBef>
                <a:spcPct val="0"/>
              </a:spcBef>
              <a:buClr>
                <a:schemeClr val="bg1"/>
              </a:buClr>
              <a:buFont typeface="Wingdings" panose="05000000000000000000" pitchFamily="2" charset="2"/>
              <a:buChar char="§"/>
              <a:defRPr/>
            </a:pPr>
            <a:r>
              <a:rPr lang="en-US" altLang="nl-NL" sz="900">
                <a:solidFill>
                  <a:schemeClr val="bg1"/>
                </a:solidFill>
              </a:rPr>
              <a:t>Remittance</a:t>
            </a:r>
          </a:p>
          <a:p>
            <a:pPr marL="171450" lvl="0" indent="-171450" fontAlgn="base">
              <a:spcBef>
                <a:spcPct val="0"/>
              </a:spcBef>
              <a:buClr>
                <a:schemeClr val="bg1"/>
              </a:buClr>
              <a:buFont typeface="Wingdings" panose="05000000000000000000" pitchFamily="2" charset="2"/>
              <a:buChar char="§"/>
              <a:defRPr/>
            </a:pPr>
            <a:r>
              <a:rPr lang="en-US" altLang="nl-NL" sz="900">
                <a:solidFill>
                  <a:schemeClr val="bg1"/>
                </a:solidFill>
              </a:rPr>
              <a:t>Business analysis</a:t>
            </a:r>
          </a:p>
          <a:p>
            <a:pPr marL="171450" lvl="0" indent="-171450" fontAlgn="base">
              <a:spcBef>
                <a:spcPct val="0"/>
              </a:spcBef>
              <a:buClr>
                <a:schemeClr val="bg1"/>
              </a:buClr>
              <a:buFont typeface="Wingdings" panose="05000000000000000000" pitchFamily="2" charset="2"/>
              <a:buChar char="§"/>
              <a:defRPr/>
            </a:pPr>
            <a:r>
              <a:rPr lang="en-US" altLang="nl-NL" sz="900">
                <a:solidFill>
                  <a:schemeClr val="bg1"/>
                </a:solidFill>
              </a:rPr>
              <a:t>ISO 20022</a:t>
            </a:r>
          </a:p>
          <a:p>
            <a:pPr marL="171450" lvl="0" indent="-171450" fontAlgn="base">
              <a:spcBef>
                <a:spcPct val="0"/>
              </a:spcBef>
              <a:buClr>
                <a:schemeClr val="bg1"/>
              </a:buClr>
              <a:buFont typeface="Wingdings" panose="05000000000000000000" pitchFamily="2" charset="2"/>
              <a:buChar char="§"/>
              <a:defRPr/>
            </a:pPr>
            <a:r>
              <a:rPr lang="en-US" altLang="nl-NL" sz="900">
                <a:solidFill>
                  <a:schemeClr val="bg1"/>
                </a:solidFill>
              </a:rPr>
              <a:t>Open banking UK/ PSD2</a:t>
            </a:r>
            <a:endParaRPr lang="nl-NL" altLang="nl-NL" sz="900">
              <a:solidFill>
                <a:schemeClr val="bg1"/>
              </a:solidFill>
            </a:endParaRPr>
          </a:p>
        </p:txBody>
      </p:sp>
      <p:sp>
        <p:nvSpPr>
          <p:cNvPr id="30" name="Rectangle: Rounded Corners 29">
            <a:extLst>
              <a:ext uri="{FF2B5EF4-FFF2-40B4-BE49-F238E27FC236}">
                <a16:creationId xmlns:a16="http://schemas.microsoft.com/office/drawing/2014/main" id="{A19E505F-7E84-AA34-B0EF-42BBA1207291}"/>
              </a:ext>
            </a:extLst>
          </p:cNvPr>
          <p:cNvSpPr/>
          <p:nvPr/>
        </p:nvSpPr>
        <p:spPr>
          <a:xfrm>
            <a:off x="3623935" y="1432814"/>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Professional summary</a:t>
            </a:r>
          </a:p>
        </p:txBody>
      </p:sp>
      <p:sp>
        <p:nvSpPr>
          <p:cNvPr id="32" name="Rectangle: Rounded Corners 31">
            <a:extLst>
              <a:ext uri="{FF2B5EF4-FFF2-40B4-BE49-F238E27FC236}">
                <a16:creationId xmlns:a16="http://schemas.microsoft.com/office/drawing/2014/main" id="{D786B227-EF5B-A2C4-D9DC-6200BB0977AB}"/>
              </a:ext>
            </a:extLst>
          </p:cNvPr>
          <p:cNvSpPr/>
          <p:nvPr/>
        </p:nvSpPr>
        <p:spPr>
          <a:xfrm>
            <a:off x="7097650" y="1432814"/>
            <a:ext cx="4686363"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Experience</a:t>
            </a:r>
          </a:p>
        </p:txBody>
      </p:sp>
      <p:sp>
        <p:nvSpPr>
          <p:cNvPr id="33" name="Rectangle 32">
            <a:extLst>
              <a:ext uri="{FF2B5EF4-FFF2-40B4-BE49-F238E27FC236}">
                <a16:creationId xmlns:a16="http://schemas.microsoft.com/office/drawing/2014/main" id="{D81E7703-A0E3-9EAD-9A0A-C17F04EF5E87}"/>
              </a:ext>
            </a:extLst>
          </p:cNvPr>
          <p:cNvSpPr/>
          <p:nvPr/>
        </p:nvSpPr>
        <p:spPr>
          <a:xfrm>
            <a:off x="3623935" y="5674825"/>
            <a:ext cx="3134804" cy="415498"/>
          </a:xfrm>
          <a:prstGeom prst="rect">
            <a:avLst/>
          </a:prstGeom>
        </p:spPr>
        <p:txBody>
          <a:bodyPr wrap="square" lIns="0" tIns="0" rIns="0" bIns="0" anchor="t">
            <a:spAutoFit/>
          </a:bodyPr>
          <a:lstStyle/>
          <a:p>
            <a:pPr marL="171450" indent="-171450">
              <a:spcAft>
                <a:spcPts val="0"/>
              </a:spcAft>
              <a:buClr>
                <a:schemeClr val="tx1"/>
              </a:buClr>
              <a:buFont typeface="Wingdings" panose="05000000000000000000" pitchFamily="2" charset="2"/>
              <a:buChar char="§"/>
              <a:defRPr/>
            </a:pPr>
            <a:r>
              <a:rPr lang="en-US" sz="900">
                <a:cs typeface="Segoe UI" pitchFamily="34" charset="0"/>
              </a:rPr>
              <a:t>B.E (Electrical and Electronics)- Shirdi Sai Engineering College | Bengaluru</a:t>
            </a:r>
          </a:p>
          <a:p>
            <a:pPr marL="171450" indent="-171450">
              <a:spcAft>
                <a:spcPts val="0"/>
              </a:spcAft>
              <a:buClr>
                <a:schemeClr val="tx1"/>
              </a:buClr>
              <a:buFont typeface="Wingdings" panose="05000000000000000000" pitchFamily="2" charset="2"/>
              <a:buChar char="§"/>
              <a:defRPr/>
            </a:pPr>
            <a:r>
              <a:rPr lang="en-US" sz="900">
                <a:cs typeface="Segoe UI" pitchFamily="34" charset="0"/>
              </a:rPr>
              <a:t>MBA FINANCE- CMRIT/VTU | Bengaluru</a:t>
            </a:r>
            <a:endParaRPr kumimoji="0" lang="en-IN" sz="900" i="0" u="none" strike="noStrike" kern="1200" cap="none" spc="0" normalizeH="0" baseline="0" noProof="0">
              <a:ln>
                <a:noFill/>
              </a:ln>
              <a:effectLst/>
              <a:uLnTx/>
              <a:uFillTx/>
              <a:ea typeface="Verdana" panose="020B0604030504040204" pitchFamily="34" charset="0"/>
            </a:endParaRPr>
          </a:p>
        </p:txBody>
      </p:sp>
      <p:sp>
        <p:nvSpPr>
          <p:cNvPr id="34" name="Rectangle 33">
            <a:extLst>
              <a:ext uri="{FF2B5EF4-FFF2-40B4-BE49-F238E27FC236}">
                <a16:creationId xmlns:a16="http://schemas.microsoft.com/office/drawing/2014/main" id="{E85482D5-BA98-622B-50FF-5D0B49B12A4A}"/>
              </a:ext>
            </a:extLst>
          </p:cNvPr>
          <p:cNvSpPr/>
          <p:nvPr/>
        </p:nvSpPr>
        <p:spPr>
          <a:xfrm>
            <a:off x="3623935" y="1814347"/>
            <a:ext cx="3134804" cy="3185487"/>
          </a:xfrm>
          <a:prstGeom prst="rect">
            <a:avLst/>
          </a:prstGeom>
        </p:spPr>
        <p:txBody>
          <a:bodyPr wrap="square" lIns="0" tIns="0" rIns="0" bIns="0" anchor="t">
            <a:spAutoFit/>
          </a:bodyPr>
          <a:lstStyle/>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A banking  SME and expert in Treasury, Payments, Retail, Corporate banking, Securities, Swift message MT and MX. (MT101/Pain.001) (MT103, 202, 202cov) (Pacs.008 and Pacs.009) and other MT1 series, MT2 series, MT3 series and MT9 series.</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Have hands on experience on TPH – Temenos T24 payment hub and T24 core banking (Treasury, Payments, Securities, Retail, Core modules).</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Have hands on experience in ISO20022 implementation for HSBC across 47 markets/11 RTGS markets.</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Have hands on experience in Payment transparency/Transaction monitoring functionality.</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Have hands on experience in Digital PSD2 implementation for UK and EU markets.</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Have implemented AIS Solution for UK corporate banking client which went live on first week of Oct 20. (Open banking UK).</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Account Information services namely Account basic/Account detail API’s, Balance API’s, Transaction APIs, and consent APIs.</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Knowledge on open banking UK (OBIE), FAPI compliance, EBA/European commission regulations on PSD2 </a:t>
            </a:r>
          </a:p>
          <a:p>
            <a:pPr marL="171450" marR="0" lvl="0" indent="-171450" fontAlgn="auto">
              <a:lnSpc>
                <a:spcPct val="100000"/>
              </a:lnSpc>
              <a:spcBef>
                <a:spcPts val="0"/>
              </a:spcBef>
              <a:spcAft>
                <a:spcPts val="0"/>
              </a:spcAft>
              <a:buClr>
                <a:schemeClr val="tx1"/>
              </a:buClr>
              <a:buSzTx/>
              <a:buFont typeface="Wingdings" panose="05000000000000000000" pitchFamily="2" charset="2"/>
              <a:buChar char="§"/>
              <a:tabLst/>
              <a:defRPr/>
            </a:pPr>
            <a:r>
              <a:rPr lang="en-US" sz="900">
                <a:ea typeface="Verdana" panose="020B0604030504040204" pitchFamily="34" charset="0"/>
              </a:rPr>
              <a:t>implementation.</a:t>
            </a:r>
          </a:p>
        </p:txBody>
      </p:sp>
      <p:sp>
        <p:nvSpPr>
          <p:cNvPr id="35" name="Rectangle 34">
            <a:extLst>
              <a:ext uri="{FF2B5EF4-FFF2-40B4-BE49-F238E27FC236}">
                <a16:creationId xmlns:a16="http://schemas.microsoft.com/office/drawing/2014/main" id="{DD149A1B-7C1B-F609-A816-B9F6FE6EFFD2}"/>
              </a:ext>
            </a:extLst>
          </p:cNvPr>
          <p:cNvSpPr/>
          <p:nvPr/>
        </p:nvSpPr>
        <p:spPr>
          <a:xfrm>
            <a:off x="7097650" y="1796351"/>
            <a:ext cx="4686362" cy="3975447"/>
          </a:xfrm>
          <a:prstGeom prst="rect">
            <a:avLst/>
          </a:prstGeom>
        </p:spPr>
        <p:txBody>
          <a:bodyPr wrap="square" lIns="0" tIns="0" rIns="0" bIns="0" anchor="t">
            <a:spAutoFit/>
          </a:bodyPr>
          <a:lstStyle/>
          <a:p>
            <a:pPr marR="67310" lvl="0">
              <a:lnSpc>
                <a:spcPts val="900"/>
              </a:lnSpc>
              <a:spcBef>
                <a:spcPts val="100"/>
              </a:spcBef>
              <a:buClr>
                <a:schemeClr val="bg1"/>
              </a:buClr>
              <a:buSzPct val="100000"/>
              <a:tabLst>
                <a:tab pos="185420" algn="l"/>
              </a:tabLst>
              <a:defRPr/>
            </a:pPr>
            <a:r>
              <a:rPr lang="en-US" sz="1000" b="1">
                <a:ea typeface="Calibri" panose="020F0502020204030204" pitchFamily="34" charset="0"/>
                <a:cs typeface="Calibri" panose="020F0502020204030204" pitchFamily="34" charset="0"/>
              </a:rPr>
              <a:t>Manager- Payments Business Analyst | 2022 – current | Bank in Japan</a:t>
            </a:r>
          </a:p>
          <a:p>
            <a:pPr marR="67310" lvl="0">
              <a:lnSpc>
                <a:spcPts val="900"/>
              </a:lnSpc>
              <a:spcBef>
                <a:spcPts val="100"/>
              </a:spcBef>
              <a:buClr>
                <a:schemeClr val="bg1"/>
              </a:buClr>
              <a:buSzPct val="100000"/>
              <a:tabLst>
                <a:tab pos="185420" algn="l"/>
              </a:tabLst>
              <a:defRPr/>
            </a:pPr>
            <a:endParaRPr lang="en-US" sz="900">
              <a:ea typeface="Calibri" panose="020F0502020204030204" pitchFamily="34" charset="0"/>
              <a:cs typeface="Calibri" panose="020F0502020204030204" pitchFamily="34" charset="0"/>
            </a:endParaRPr>
          </a:p>
          <a:p>
            <a:pPr marR="67310" lvl="0">
              <a:lnSpc>
                <a:spcPts val="900"/>
              </a:lnSpc>
              <a:spcBef>
                <a:spcPts val="100"/>
              </a:spcBef>
              <a:buClr>
                <a:schemeClr val="bg1"/>
              </a:buClr>
              <a:buSzPct val="100000"/>
              <a:tabLst>
                <a:tab pos="185420" algn="l"/>
              </a:tabLst>
              <a:defRPr/>
            </a:pPr>
            <a:r>
              <a:rPr lang="en-US" sz="900">
                <a:ea typeface="Calibri" panose="020F0502020204030204" pitchFamily="34" charset="0"/>
                <a:cs typeface="Calibri" panose="020F0502020204030204" pitchFamily="34" charset="0"/>
              </a:rPr>
              <a:t>Business analysis · Business requirements · Payments · Banking sector</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r>
              <a:rPr lang="en-US" sz="900">
                <a:ea typeface="Calibri" panose="020F0502020204030204" pitchFamily="34" charset="0"/>
                <a:cs typeface="Calibri" panose="020F0502020204030204" pitchFamily="34" charset="0"/>
              </a:rPr>
              <a:t>Requirements gathering and scope/gap finalization for HK market. (Swift/RTGS CHATS)</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r>
              <a:rPr lang="en-US" sz="900">
                <a:ea typeface="Calibri" panose="020F0502020204030204" pitchFamily="34" charset="0"/>
                <a:cs typeface="Calibri" panose="020F0502020204030204" pitchFamily="34" charset="0"/>
              </a:rPr>
              <a:t>TAABS – TPH configuration setup</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r>
              <a:rPr lang="en-US" sz="900">
                <a:ea typeface="Calibri" panose="020F0502020204030204" pitchFamily="34" charset="0"/>
                <a:cs typeface="Calibri" panose="020F0502020204030204" pitchFamily="34" charset="0"/>
              </a:rPr>
              <a:t>HLSD/CR preparation and review and ensuring walkthrough to development/testing team.</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r>
              <a:rPr lang="en-US" sz="900">
                <a:ea typeface="Calibri" panose="020F0502020204030204" pitchFamily="34" charset="0"/>
                <a:cs typeface="Calibri" panose="020F0502020204030204" pitchFamily="34" charset="0"/>
              </a:rPr>
              <a:t>Onsite travel pre-UAT training provided to remittance users and other workstream members.</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r>
              <a:rPr lang="en-US" sz="900">
                <a:ea typeface="Calibri" panose="020F0502020204030204" pitchFamily="34" charset="0"/>
                <a:cs typeface="Calibri" panose="020F0502020204030204" pitchFamily="34" charset="0"/>
              </a:rPr>
              <a:t>Collaborating and liaising with Temenos on core TPH issues/bugs and L1 fixes for the same.</a:t>
            </a:r>
          </a:p>
          <a:p>
            <a:pPr marR="67310">
              <a:lnSpc>
                <a:spcPts val="900"/>
              </a:lnSpc>
              <a:spcBef>
                <a:spcPts val="100"/>
              </a:spcBef>
              <a:buClr>
                <a:schemeClr val="bg1"/>
              </a:buClr>
              <a:buSzPct val="100000"/>
              <a:tabLst>
                <a:tab pos="185420" algn="l"/>
              </a:tabLst>
              <a:defRPr/>
            </a:pPr>
            <a:endParaRPr lang="en-US" sz="900"/>
          </a:p>
          <a:p>
            <a:pPr marR="67310">
              <a:lnSpc>
                <a:spcPts val="900"/>
              </a:lnSpc>
              <a:spcBef>
                <a:spcPts val="100"/>
              </a:spcBef>
              <a:buClr>
                <a:schemeClr val="bg1"/>
              </a:buClr>
              <a:buSzPct val="100000"/>
              <a:tabLst>
                <a:tab pos="185420" algn="l"/>
              </a:tabLst>
              <a:defRPr/>
            </a:pPr>
            <a:r>
              <a:rPr lang="en-US" sz="1000" b="1"/>
              <a:t>Senior Business Analyst | Capco – Bank in UK (Transformation project)</a:t>
            </a:r>
          </a:p>
          <a:p>
            <a:pPr marR="67310">
              <a:lnSpc>
                <a:spcPts val="900"/>
              </a:lnSpc>
              <a:spcBef>
                <a:spcPts val="100"/>
              </a:spcBef>
              <a:buClr>
                <a:schemeClr val="bg1"/>
              </a:buClr>
              <a:buSzPct val="100000"/>
              <a:tabLst>
                <a:tab pos="185420" algn="l"/>
              </a:tabLst>
              <a:defRPr/>
            </a:pPr>
            <a:endParaRPr lang="en-US" sz="1000"/>
          </a:p>
          <a:p>
            <a:pPr marR="67310" lvl="0">
              <a:lnSpc>
                <a:spcPts val="900"/>
              </a:lnSpc>
              <a:spcBef>
                <a:spcPts val="100"/>
              </a:spcBef>
              <a:buClr>
                <a:schemeClr val="bg1"/>
              </a:buClr>
              <a:buSzPct val="100000"/>
              <a:tabLst>
                <a:tab pos="185420" algn="l"/>
              </a:tabLst>
              <a:defRPr/>
            </a:pPr>
            <a:r>
              <a:rPr lang="en-US" sz="900"/>
              <a:t>Environment: HUB Payment engine and UAT/SIT testing result evaluation</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r>
              <a:rPr lang="en-US" sz="900"/>
              <a:t>Business analyst and PMO role activities for ISO20022 program requirements.</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r>
              <a:rPr lang="en-US" sz="900"/>
              <a:t>Subject market expert for MT and MX mapping.</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r>
              <a:rPr lang="en-US" sz="900"/>
              <a:t>Payment transparency and Transaction monitoring requirements captured and provided for ISO20022 change with downstream systems and core banking.</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r>
              <a:rPr lang="en-US" sz="900"/>
              <a:t>Mapping review and deviations for CBPR+ implementation for 47 markets and RTGS MX implementation for 11 markets.</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r>
              <a:rPr lang="en-US" sz="900"/>
              <a:t>Walkthrough provided to testing team for UAT, SIT on ISO20022 changes.</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endParaRPr lang="en-US" sz="900"/>
          </a:p>
          <a:p>
            <a:pPr marR="67310">
              <a:lnSpc>
                <a:spcPts val="900"/>
              </a:lnSpc>
              <a:spcBef>
                <a:spcPts val="100"/>
              </a:spcBef>
              <a:buClr>
                <a:schemeClr val="bg1"/>
              </a:buClr>
              <a:buSzPct val="100000"/>
              <a:tabLst>
                <a:tab pos="185420" algn="l"/>
              </a:tabLst>
              <a:defRPr/>
            </a:pPr>
            <a:r>
              <a:rPr lang="en-US" sz="1000" b="1"/>
              <a:t>Senior Business Analyst |  Bank in Saudi (T24 Solution design/implementation)</a:t>
            </a:r>
          </a:p>
          <a:p>
            <a:pPr marR="67310">
              <a:lnSpc>
                <a:spcPts val="900"/>
              </a:lnSpc>
              <a:spcBef>
                <a:spcPts val="100"/>
              </a:spcBef>
              <a:buClr>
                <a:schemeClr val="bg1"/>
              </a:buClr>
              <a:buSzPct val="100000"/>
              <a:tabLst>
                <a:tab pos="185420" algn="l"/>
              </a:tabLst>
              <a:defRPr/>
            </a:pPr>
            <a:endParaRPr lang="en-US" sz="900"/>
          </a:p>
          <a:p>
            <a:pPr marR="67310" lvl="0">
              <a:lnSpc>
                <a:spcPts val="900"/>
              </a:lnSpc>
              <a:spcBef>
                <a:spcPts val="100"/>
              </a:spcBef>
              <a:buClr>
                <a:schemeClr val="bg1"/>
              </a:buClr>
              <a:buSzPct val="100000"/>
              <a:tabLst>
                <a:tab pos="185420" algn="l"/>
              </a:tabLst>
              <a:defRPr/>
            </a:pPr>
            <a:r>
              <a:rPr lang="en-US" sz="900"/>
              <a:t>Environment: Temenos T24</a:t>
            </a:r>
          </a:p>
          <a:p>
            <a:pPr marL="171450" marR="67310" lvl="0" indent="-171450">
              <a:lnSpc>
                <a:spcPts val="900"/>
              </a:lnSpc>
              <a:spcBef>
                <a:spcPts val="100"/>
              </a:spcBef>
              <a:buClr>
                <a:schemeClr val="tx1"/>
              </a:buClr>
              <a:buSzPct val="100000"/>
              <a:buFont typeface="Wingdings" panose="05000000000000000000" pitchFamily="2" charset="2"/>
              <a:buChar char="§"/>
              <a:tabLst>
                <a:tab pos="185420" algn="l"/>
              </a:tabLst>
              <a:defRPr/>
            </a:pPr>
            <a:r>
              <a:rPr lang="en-US" sz="900"/>
              <a:t>Worked on requirement specification with the bank Riyadh and developed functional specification solution for change requirements to T24 products across different functionalities involving Customer, Accounts, Payments, Corporate and Retail modules.</a:t>
            </a:r>
          </a:p>
        </p:txBody>
      </p:sp>
      <p:cxnSp>
        <p:nvCxnSpPr>
          <p:cNvPr id="36" name="Straight Connector 35">
            <a:extLst>
              <a:ext uri="{FF2B5EF4-FFF2-40B4-BE49-F238E27FC236}">
                <a16:creationId xmlns:a16="http://schemas.microsoft.com/office/drawing/2014/main" id="{DB4B9C65-3AB2-3862-B538-3D3C309A0778}"/>
              </a:ext>
            </a:extLst>
          </p:cNvPr>
          <p:cNvCxnSpPr>
            <a:cxnSpLocks/>
          </p:cNvCxnSpPr>
          <p:nvPr/>
        </p:nvCxnSpPr>
        <p:spPr>
          <a:xfrm>
            <a:off x="537081" y="3477434"/>
            <a:ext cx="2618848" cy="0"/>
          </a:xfrm>
          <a:prstGeom prst="line">
            <a:avLst/>
          </a:prstGeom>
          <a:ln w="3175">
            <a:solidFill>
              <a:schemeClr val="bg1">
                <a:alpha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85F223D-7E0A-6D20-0188-A945C292FDBE}"/>
              </a:ext>
            </a:extLst>
          </p:cNvPr>
          <p:cNvCxnSpPr>
            <a:cxnSpLocks/>
          </p:cNvCxnSpPr>
          <p:nvPr/>
        </p:nvCxnSpPr>
        <p:spPr>
          <a:xfrm>
            <a:off x="6928194" y="1432814"/>
            <a:ext cx="0" cy="488315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69F27CD0-1039-77F5-2B75-6CBA61B89988}"/>
              </a:ext>
            </a:extLst>
          </p:cNvPr>
          <p:cNvSpPr/>
          <p:nvPr/>
        </p:nvSpPr>
        <p:spPr>
          <a:xfrm>
            <a:off x="3607855" y="5336651"/>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Education</a:t>
            </a:r>
          </a:p>
        </p:txBody>
      </p:sp>
      <p:pic>
        <p:nvPicPr>
          <p:cNvPr id="1026" name="Picture 2">
            <a:extLst>
              <a:ext uri="{FF2B5EF4-FFF2-40B4-BE49-F238E27FC236}">
                <a16:creationId xmlns:a16="http://schemas.microsoft.com/office/drawing/2014/main" id="{37FDDCD7-FF33-11F2-4286-BF5155C7E7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3" t="24268" r="-1093" b="-3070"/>
          <a:stretch>
            <a:fillRect/>
          </a:stretch>
        </p:blipFill>
        <p:spPr bwMode="auto">
          <a:xfrm>
            <a:off x="1251021" y="1611195"/>
            <a:ext cx="1188000" cy="1188000"/>
          </a:xfrm>
          <a:prstGeom prst="flowChartConnector">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17750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59BD20A-2C8B-326E-77F2-DC9AEB0AA21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A1A419D-78CA-B81F-4D9F-83C06E980D4D}"/>
              </a:ext>
            </a:extLst>
          </p:cNvPr>
          <p:cNvSpPr>
            <a:spLocks noGrp="1"/>
          </p:cNvSpPr>
          <p:nvPr>
            <p:ph type="title"/>
          </p:nvPr>
        </p:nvSpPr>
        <p:spPr/>
        <p:txBody>
          <a:bodyPr/>
          <a:lstStyle/>
          <a:p>
            <a:pPr>
              <a:lnSpc>
                <a:spcPct val="100000"/>
              </a:lnSpc>
              <a:spcBef>
                <a:spcPts val="0"/>
              </a:spcBef>
              <a:defRPr/>
            </a:pPr>
            <a:r>
              <a:rPr lang="en-GB">
                <a:cs typeface="Arial" charset="0"/>
              </a:rPr>
              <a:t>PAYMENTS BUSINESS ANALYST</a:t>
            </a:r>
          </a:p>
        </p:txBody>
      </p:sp>
      <p:grpSp>
        <p:nvGrpSpPr>
          <p:cNvPr id="10" name="Group 9">
            <a:extLst>
              <a:ext uri="{FF2B5EF4-FFF2-40B4-BE49-F238E27FC236}">
                <a16:creationId xmlns:a16="http://schemas.microsoft.com/office/drawing/2014/main" id="{33ADA305-8F1F-C10D-EB65-0D81611A7A81}"/>
              </a:ext>
            </a:extLst>
          </p:cNvPr>
          <p:cNvGrpSpPr/>
          <p:nvPr/>
        </p:nvGrpSpPr>
        <p:grpSpPr>
          <a:xfrm>
            <a:off x="407987" y="778765"/>
            <a:ext cx="11376025" cy="496888"/>
            <a:chOff x="1828800" y="2273300"/>
            <a:chExt cx="2387600" cy="444500"/>
          </a:xfrm>
        </p:grpSpPr>
        <p:cxnSp>
          <p:nvCxnSpPr>
            <p:cNvPr id="8" name="Straight Connector 7">
              <a:extLst>
                <a:ext uri="{FF2B5EF4-FFF2-40B4-BE49-F238E27FC236}">
                  <a16:creationId xmlns:a16="http://schemas.microsoft.com/office/drawing/2014/main" id="{89625E31-A2DB-F32E-BA7B-D09F6E75172E}"/>
                </a:ext>
              </a:extLst>
            </p:cNvPr>
            <p:cNvCxnSpPr/>
            <p:nvPr/>
          </p:nvCxnSpPr>
          <p:spPr>
            <a:xfrm>
              <a:off x="1828800" y="22733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7DA4982-0989-57D2-E26E-642389B806A7}"/>
                </a:ext>
              </a:extLst>
            </p:cNvPr>
            <p:cNvCxnSpPr/>
            <p:nvPr/>
          </p:nvCxnSpPr>
          <p:spPr>
            <a:xfrm>
              <a:off x="1828800" y="2717800"/>
              <a:ext cx="2387600" cy="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grpSp>
      <p:sp>
        <p:nvSpPr>
          <p:cNvPr id="15" name="Rectangle: Rounded Corners 14">
            <a:extLst>
              <a:ext uri="{FF2B5EF4-FFF2-40B4-BE49-F238E27FC236}">
                <a16:creationId xmlns:a16="http://schemas.microsoft.com/office/drawing/2014/main" id="{1230BAA3-391C-7DFD-70A0-205B5D6C9415}"/>
              </a:ext>
            </a:extLst>
          </p:cNvPr>
          <p:cNvSpPr/>
          <p:nvPr/>
        </p:nvSpPr>
        <p:spPr>
          <a:xfrm>
            <a:off x="407988" y="875936"/>
            <a:ext cx="2877035" cy="302547"/>
          </a:xfrm>
          <a:prstGeom prst="roundRect">
            <a:avLst>
              <a:gd name="adj" fmla="val 50000"/>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Ubuntu"/>
                <a:ea typeface="+mn-ea"/>
                <a:cs typeface="+mn-cs"/>
              </a:rPr>
              <a:t>Experience Attribute</a:t>
            </a:r>
            <a:endParaRPr kumimoji="0" lang="en-IN" sz="1600" b="1" i="0" u="none" strike="noStrike" kern="1200" cap="none" spc="0" normalizeH="0" baseline="0" noProof="0">
              <a:ln>
                <a:noFill/>
              </a:ln>
              <a:solidFill>
                <a:srgbClr val="FFFFFF"/>
              </a:solidFill>
              <a:effectLst/>
              <a:uLnTx/>
              <a:uFillTx/>
              <a:latin typeface="Ubuntu"/>
              <a:ea typeface="+mn-ea"/>
              <a:cs typeface="+mn-cs"/>
            </a:endParaRPr>
          </a:p>
        </p:txBody>
      </p:sp>
      <p:sp>
        <p:nvSpPr>
          <p:cNvPr id="24" name="Rectangle: Rounded Corners 23">
            <a:extLst>
              <a:ext uri="{FF2B5EF4-FFF2-40B4-BE49-F238E27FC236}">
                <a16:creationId xmlns:a16="http://schemas.microsoft.com/office/drawing/2014/main" id="{6B0DD488-2EF0-5D7F-D312-DDCF4CF5BB35}"/>
              </a:ext>
            </a:extLst>
          </p:cNvPr>
          <p:cNvSpPr/>
          <p:nvPr/>
        </p:nvSpPr>
        <p:spPr>
          <a:xfrm>
            <a:off x="407988" y="1432814"/>
            <a:ext cx="2877035" cy="4876800"/>
          </a:xfrm>
          <a:prstGeom prst="roundRect">
            <a:avLst>
              <a:gd name="adj" fmla="val 4307"/>
            </a:avLst>
          </a:prstGeom>
          <a:solidFill>
            <a:schemeClr val="accent1"/>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Ubuntu"/>
              <a:ea typeface="+mn-ea"/>
              <a:cs typeface="+mn-cs"/>
            </a:endParaRPr>
          </a:p>
        </p:txBody>
      </p:sp>
      <p:sp>
        <p:nvSpPr>
          <p:cNvPr id="25" name="Oval 24">
            <a:extLst>
              <a:ext uri="{FF2B5EF4-FFF2-40B4-BE49-F238E27FC236}">
                <a16:creationId xmlns:a16="http://schemas.microsoft.com/office/drawing/2014/main" id="{A5201B30-920F-FB34-53F4-4ACE2C5B2FF3}"/>
              </a:ext>
            </a:extLst>
          </p:cNvPr>
          <p:cNvSpPr/>
          <p:nvPr/>
        </p:nvSpPr>
        <p:spPr>
          <a:xfrm>
            <a:off x="1227584" y="1574690"/>
            <a:ext cx="1237842" cy="1237842"/>
          </a:xfrm>
          <a:prstGeom prst="ellipse">
            <a:avLst/>
          </a:prstGeom>
          <a:solidFill>
            <a:schemeClr val="bg1"/>
          </a:solidFill>
          <a:ln w="9525">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400" b="0" i="0" u="none" strike="noStrike" kern="1200" cap="none" spc="0" normalizeH="0" baseline="0" noProof="0">
              <a:ln>
                <a:noFill/>
              </a:ln>
              <a:solidFill>
                <a:prstClr val="black"/>
              </a:solidFill>
              <a:effectLst/>
              <a:uLnTx/>
              <a:uFillTx/>
              <a:latin typeface="Ubuntu"/>
              <a:ea typeface="+mn-ea"/>
              <a:cs typeface="+mn-cs"/>
            </a:endParaRPr>
          </a:p>
        </p:txBody>
      </p:sp>
      <p:sp>
        <p:nvSpPr>
          <p:cNvPr id="26" name="Rectangle 25">
            <a:extLst>
              <a:ext uri="{FF2B5EF4-FFF2-40B4-BE49-F238E27FC236}">
                <a16:creationId xmlns:a16="http://schemas.microsoft.com/office/drawing/2014/main" id="{D92B12A9-CFE3-BD99-CEC5-42CCE55ECB2C}"/>
              </a:ext>
            </a:extLst>
          </p:cNvPr>
          <p:cNvSpPr/>
          <p:nvPr/>
        </p:nvSpPr>
        <p:spPr>
          <a:xfrm>
            <a:off x="510888" y="2869478"/>
            <a:ext cx="2671233" cy="276999"/>
          </a:xfrm>
          <a:prstGeom prst="rect">
            <a:avLst/>
          </a:prstGeom>
        </p:spPr>
        <p:txBody>
          <a:bodyPr wrap="square" lIns="0" tIns="0" rIns="0" bIns="0" anchor="b">
            <a:spAutoFit/>
          </a:bodyPr>
          <a:lstStyle/>
          <a:p>
            <a:pPr marL="0" marR="0" lvl="0" indent="0" algn="ctr"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GB" sz="1800" b="1" i="0" u="none" strike="noStrike" kern="1200" cap="none" spc="0" normalizeH="0" baseline="0" noProof="0">
                <a:ln>
                  <a:noFill/>
                </a:ln>
                <a:solidFill>
                  <a:srgbClr val="FFFFFF"/>
                </a:solidFill>
                <a:effectLst/>
                <a:uLnTx/>
                <a:uFillTx/>
                <a:latin typeface="Ubuntu"/>
                <a:ea typeface="+mn-ea"/>
                <a:cs typeface="+mn-cs"/>
              </a:rPr>
              <a:t>MB</a:t>
            </a:r>
          </a:p>
        </p:txBody>
      </p:sp>
      <p:sp>
        <p:nvSpPr>
          <p:cNvPr id="27" name="Rectangle 26">
            <a:extLst>
              <a:ext uri="{FF2B5EF4-FFF2-40B4-BE49-F238E27FC236}">
                <a16:creationId xmlns:a16="http://schemas.microsoft.com/office/drawing/2014/main" id="{5B6D4196-68B4-A4B5-B727-523D97934085}"/>
              </a:ext>
            </a:extLst>
          </p:cNvPr>
          <p:cNvSpPr/>
          <p:nvPr/>
        </p:nvSpPr>
        <p:spPr>
          <a:xfrm>
            <a:off x="510888" y="3182979"/>
            <a:ext cx="2671233" cy="153888"/>
          </a:xfrm>
          <a:prstGeom prst="rect">
            <a:avLst/>
          </a:prstGeom>
        </p:spPr>
        <p:txBody>
          <a:bodyPr wrap="square" lIns="0" tIns="0" rIns="0" bIns="0" anchor="t">
            <a:spAutoFit/>
          </a:bodyPr>
          <a:lstStyle/>
          <a:p>
            <a:pPr marL="0" marR="0" lvl="0" indent="0" algn="ctr" defTabSz="914400" rtl="0" eaLnBrk="0" fontAlgn="auto" latinLnBrk="0" hangingPunct="0">
              <a:lnSpc>
                <a:spcPct val="100000"/>
              </a:lnSpc>
              <a:spcBef>
                <a:spcPts val="0"/>
              </a:spcBef>
              <a:spcAft>
                <a:spcPts val="0"/>
              </a:spcAft>
              <a:buClrTx/>
              <a:buSzTx/>
              <a:buFontTx/>
              <a:buNone/>
              <a:tabLst>
                <a:tab pos="6464300" algn="r"/>
              </a:tabLst>
              <a:defRPr/>
            </a:pPr>
            <a:r>
              <a:rPr lang="en-US" sz="1000">
                <a:solidFill>
                  <a:srgbClr val="FFFFFF"/>
                </a:solidFill>
                <a:latin typeface="Ubuntu"/>
                <a:cs typeface="Helvetica" panose="020B0604020202020204" pitchFamily="34" charset="0"/>
              </a:rPr>
              <a:t>Payments Business Analyst</a:t>
            </a:r>
            <a:endParaRPr kumimoji="0" lang="en-US" sz="1000" b="0" i="0" u="none" strike="noStrike" kern="1200" cap="none" spc="0" normalizeH="0" baseline="0" noProof="0">
              <a:ln>
                <a:noFill/>
              </a:ln>
              <a:solidFill>
                <a:srgbClr val="FFFFFF"/>
              </a:solidFill>
              <a:effectLst/>
              <a:uLnTx/>
              <a:uFillTx/>
              <a:latin typeface="Ubuntu"/>
              <a:ea typeface="+mn-ea"/>
              <a:cs typeface="Helvetica" panose="020B0604020202020204" pitchFamily="34" charset="0"/>
            </a:endParaRPr>
          </a:p>
        </p:txBody>
      </p:sp>
      <p:sp>
        <p:nvSpPr>
          <p:cNvPr id="28" name="Rectangle: Rounded Corners 27">
            <a:extLst>
              <a:ext uri="{FF2B5EF4-FFF2-40B4-BE49-F238E27FC236}">
                <a16:creationId xmlns:a16="http://schemas.microsoft.com/office/drawing/2014/main" id="{24AF2F15-081B-AD59-E980-EC8DDAFB3505}"/>
              </a:ext>
            </a:extLst>
          </p:cNvPr>
          <p:cNvSpPr/>
          <p:nvPr/>
        </p:nvSpPr>
        <p:spPr>
          <a:xfrm>
            <a:off x="510889" y="3540935"/>
            <a:ext cx="2671233" cy="253748"/>
          </a:xfrm>
          <a:prstGeom prst="roundRect">
            <a:avLst>
              <a:gd name="adj" fmla="val 0"/>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Ubuntu"/>
                <a:ea typeface="+mn-ea"/>
                <a:cs typeface="+mn-cs"/>
              </a:rPr>
              <a:t>Experience Attribute</a:t>
            </a:r>
            <a:endParaRPr kumimoji="0" lang="en-IN" sz="1200" b="1" i="0" u="none" strike="noStrike" kern="1200" cap="none" spc="0" normalizeH="0" baseline="0" noProof="0">
              <a:ln>
                <a:noFill/>
              </a:ln>
              <a:solidFill>
                <a:srgbClr val="FFFFFF"/>
              </a:solidFill>
              <a:effectLst/>
              <a:uLnTx/>
              <a:uFillTx/>
              <a:latin typeface="Ubuntu"/>
              <a:ea typeface="+mn-ea"/>
              <a:cs typeface="+mn-cs"/>
            </a:endParaRPr>
          </a:p>
        </p:txBody>
      </p:sp>
      <p:sp>
        <p:nvSpPr>
          <p:cNvPr id="29" name="Rectangle 28">
            <a:extLst>
              <a:ext uri="{FF2B5EF4-FFF2-40B4-BE49-F238E27FC236}">
                <a16:creationId xmlns:a16="http://schemas.microsoft.com/office/drawing/2014/main" id="{1B2BBBAA-9996-009C-6F9C-A024C42E4453}"/>
              </a:ext>
            </a:extLst>
          </p:cNvPr>
          <p:cNvSpPr/>
          <p:nvPr/>
        </p:nvSpPr>
        <p:spPr>
          <a:xfrm>
            <a:off x="537081" y="3858183"/>
            <a:ext cx="2618848" cy="1128514"/>
          </a:xfrm>
          <a:prstGeom prst="rect">
            <a:avLst/>
          </a:prstGeom>
        </p:spPr>
        <p:txBody>
          <a:bodyPr wrap="square" lIns="0" tIns="0" rIns="0" bIns="0" anchor="t">
            <a:spAutoFit/>
          </a:bodyPr>
          <a:lstStyle/>
          <a:p>
            <a:pPr marL="171450" lvl="1" indent="-171450">
              <a:spcBef>
                <a:spcPts val="100"/>
              </a:spcBef>
              <a:spcAft>
                <a:spcPts val="100"/>
              </a:spcAft>
              <a:buClr>
                <a:schemeClr val="bg1"/>
              </a:buClr>
              <a:buSzPct val="120000"/>
              <a:buFont typeface="Arial" panose="020B0604020202020204" pitchFamily="34" charset="0"/>
              <a:buChar char="•"/>
              <a:defRPr/>
            </a:pPr>
            <a:r>
              <a:rPr lang="en-US" sz="1000">
                <a:solidFill>
                  <a:schemeClr val="bg1"/>
                </a:solidFill>
                <a:cs typeface="Calibri" panose="020F0502020204030204" pitchFamily="34" charset="0"/>
              </a:rPr>
              <a:t>Have a strong knowledge of financial domain</a:t>
            </a:r>
          </a:p>
          <a:p>
            <a:pPr marL="171450" lvl="1" indent="-171450">
              <a:spcBef>
                <a:spcPts val="100"/>
              </a:spcBef>
              <a:spcAft>
                <a:spcPts val="100"/>
              </a:spcAft>
              <a:buClr>
                <a:schemeClr val="bg1"/>
              </a:buClr>
              <a:buSzPct val="120000"/>
              <a:buFont typeface="Arial" panose="020B0604020202020204" pitchFamily="34" charset="0"/>
              <a:buChar char="•"/>
              <a:defRPr/>
            </a:pPr>
            <a:r>
              <a:rPr lang="en-US" sz="1000">
                <a:solidFill>
                  <a:schemeClr val="bg1"/>
                </a:solidFill>
                <a:cs typeface="Calibri" panose="020F0502020204030204" pitchFamily="34" charset="0"/>
              </a:rPr>
              <a:t>Have good experience as a Bank Manager &amp; Payments Business Analyst </a:t>
            </a:r>
          </a:p>
          <a:p>
            <a:pPr marL="171450" lvl="1" indent="-171450">
              <a:spcBef>
                <a:spcPts val="100"/>
              </a:spcBef>
              <a:spcAft>
                <a:spcPts val="100"/>
              </a:spcAft>
              <a:buClr>
                <a:schemeClr val="bg1"/>
              </a:buClr>
              <a:buSzPct val="120000"/>
              <a:buFont typeface="Arial" panose="020B0604020202020204" pitchFamily="34" charset="0"/>
              <a:buChar char="•"/>
              <a:defRPr/>
            </a:pPr>
            <a:r>
              <a:rPr lang="en-US" sz="1000">
                <a:solidFill>
                  <a:schemeClr val="bg1"/>
                </a:solidFill>
                <a:cs typeface="Calibri" panose="020F0502020204030204" pitchFamily="34" charset="0"/>
              </a:rPr>
              <a:t>Have good understanding of Retail Banking, Wholesale Banking, Commercial Banking</a:t>
            </a:r>
          </a:p>
        </p:txBody>
      </p:sp>
      <p:sp>
        <p:nvSpPr>
          <p:cNvPr id="30" name="Rectangle: Rounded Corners 29">
            <a:extLst>
              <a:ext uri="{FF2B5EF4-FFF2-40B4-BE49-F238E27FC236}">
                <a16:creationId xmlns:a16="http://schemas.microsoft.com/office/drawing/2014/main" id="{9CC9B756-D7FB-9108-134B-FE6737340E6B}"/>
              </a:ext>
            </a:extLst>
          </p:cNvPr>
          <p:cNvSpPr/>
          <p:nvPr/>
        </p:nvSpPr>
        <p:spPr>
          <a:xfrm>
            <a:off x="3623935" y="1432814"/>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Professional summary</a:t>
            </a:r>
          </a:p>
        </p:txBody>
      </p:sp>
      <p:sp>
        <p:nvSpPr>
          <p:cNvPr id="32" name="Rectangle: Rounded Corners 31">
            <a:extLst>
              <a:ext uri="{FF2B5EF4-FFF2-40B4-BE49-F238E27FC236}">
                <a16:creationId xmlns:a16="http://schemas.microsoft.com/office/drawing/2014/main" id="{1187E6A5-3DC9-1393-58CA-C31937A29529}"/>
              </a:ext>
            </a:extLst>
          </p:cNvPr>
          <p:cNvSpPr/>
          <p:nvPr/>
        </p:nvSpPr>
        <p:spPr>
          <a:xfrm>
            <a:off x="7097650" y="1432814"/>
            <a:ext cx="4686363"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Ubuntu"/>
                <a:ea typeface="+mn-ea"/>
                <a:cs typeface="+mn-cs"/>
              </a:rPr>
              <a:t>Experience</a:t>
            </a:r>
          </a:p>
        </p:txBody>
      </p:sp>
      <p:sp>
        <p:nvSpPr>
          <p:cNvPr id="35" name="Rectangle 34">
            <a:extLst>
              <a:ext uri="{FF2B5EF4-FFF2-40B4-BE49-F238E27FC236}">
                <a16:creationId xmlns:a16="http://schemas.microsoft.com/office/drawing/2014/main" id="{3A9FD113-C334-A5C5-4174-203CF763DDFD}"/>
              </a:ext>
            </a:extLst>
          </p:cNvPr>
          <p:cNvSpPr/>
          <p:nvPr/>
        </p:nvSpPr>
        <p:spPr>
          <a:xfrm>
            <a:off x="7097650" y="1796351"/>
            <a:ext cx="4686362" cy="2321148"/>
          </a:xfrm>
          <a:prstGeom prst="rect">
            <a:avLst/>
          </a:prstGeom>
        </p:spPr>
        <p:txBody>
          <a:bodyPr wrap="square" lIns="0" tIns="0" rIns="0" bIns="0" anchor="t">
            <a:spAutoFit/>
          </a:bodyPr>
          <a:lstStyle/>
          <a:p>
            <a:pPr marL="0" lvl="1">
              <a:spcBef>
                <a:spcPts val="100"/>
              </a:spcBef>
              <a:spcAft>
                <a:spcPts val="100"/>
              </a:spcAft>
              <a:buClr>
                <a:srgbClr val="00B0F0"/>
              </a:buClr>
              <a:buSzPct val="138000"/>
              <a:defRPr/>
            </a:pPr>
            <a:r>
              <a:rPr lang="en-IN" sz="1000" b="1">
                <a:solidFill>
                  <a:schemeClr val="tx2">
                    <a:lumMod val="75000"/>
                  </a:schemeClr>
                </a:solidFill>
                <a:cs typeface="Calibri" panose="020F0502020204030204" pitchFamily="34" charset="0"/>
              </a:rPr>
              <a:t>Business Analyst –Payments(June 2022 – Till date)</a:t>
            </a:r>
          </a:p>
          <a:p>
            <a:pPr marL="171450" lvl="1" indent="-171450">
              <a:buClr>
                <a:schemeClr val="tx1"/>
              </a:buClr>
              <a:buSzPct val="100000"/>
              <a:buFont typeface="Arial" panose="020B0604020202020204" pitchFamily="34" charset="0"/>
              <a:buChar char="•"/>
              <a:defRPr/>
            </a:pPr>
            <a:r>
              <a:rPr lang="en-US" sz="1000">
                <a:solidFill>
                  <a:srgbClr val="998C85">
                    <a:lumMod val="50000"/>
                  </a:srgbClr>
                </a:solidFill>
                <a:cs typeface="Calibri" panose="020F0502020204030204" pitchFamily="34" charset="0"/>
              </a:rPr>
              <a:t>Worked as Payments Business Analyst in Production Support- for India Implementation and Implementation –TPH for HK and currently payments in Wealth management program.</a:t>
            </a:r>
          </a:p>
          <a:p>
            <a:pPr marL="171450" lvl="1" indent="-171450">
              <a:buClr>
                <a:schemeClr val="tx1"/>
              </a:buClr>
              <a:buSzPct val="100000"/>
              <a:buFont typeface="Arial" panose="020B0604020202020204" pitchFamily="34" charset="0"/>
              <a:buChar char="•"/>
              <a:defRPr/>
            </a:pPr>
            <a:r>
              <a:rPr lang="en-US" sz="1000">
                <a:solidFill>
                  <a:srgbClr val="998C85">
                    <a:lumMod val="50000"/>
                  </a:srgbClr>
                </a:solidFill>
                <a:cs typeface="Calibri" panose="020F0502020204030204" pitchFamily="34" charset="0"/>
              </a:rPr>
              <a:t>Prepared and Reviewed High-Level Solution Document and Detail Design Document </a:t>
            </a:r>
          </a:p>
          <a:p>
            <a:pPr marL="171450" lvl="1" indent="-171450">
              <a:buClr>
                <a:schemeClr val="tx1"/>
              </a:buClr>
              <a:buSzPct val="100000"/>
              <a:buFont typeface="Arial" panose="020B0604020202020204" pitchFamily="34" charset="0"/>
              <a:buChar char="•"/>
              <a:defRPr/>
            </a:pPr>
            <a:r>
              <a:rPr lang="en-US" sz="1000">
                <a:solidFill>
                  <a:srgbClr val="998C85">
                    <a:lumMod val="50000"/>
                  </a:srgbClr>
                </a:solidFill>
                <a:cs typeface="Calibri" panose="020F0502020204030204" pitchFamily="34" charset="0"/>
              </a:rPr>
              <a:t>Preparation of End-to-End Flows, Change Requests and POC Documents</a:t>
            </a:r>
          </a:p>
          <a:p>
            <a:pPr marL="171450" lvl="1" indent="-171450">
              <a:buClr>
                <a:schemeClr val="tx1"/>
              </a:buClr>
              <a:buSzPct val="100000"/>
              <a:buFont typeface="Arial" panose="020B0604020202020204" pitchFamily="34" charset="0"/>
              <a:buChar char="•"/>
              <a:defRPr/>
            </a:pPr>
            <a:r>
              <a:rPr lang="en-US" sz="1000">
                <a:solidFill>
                  <a:srgbClr val="998C85">
                    <a:lumMod val="50000"/>
                  </a:srgbClr>
                </a:solidFill>
                <a:cs typeface="Calibri" panose="020F0502020204030204" pitchFamily="34" charset="0"/>
              </a:rPr>
              <a:t>Worked firsthand in Implementation of Auto Mt191 Claims and Swift GPI </a:t>
            </a:r>
          </a:p>
          <a:p>
            <a:pPr marL="171450" lvl="1" indent="-171450">
              <a:buClr>
                <a:schemeClr val="tx1"/>
              </a:buClr>
              <a:buSzPct val="100000"/>
              <a:buFont typeface="Arial" panose="020B0604020202020204" pitchFamily="34" charset="0"/>
              <a:buChar char="•"/>
              <a:defRPr/>
            </a:pPr>
            <a:r>
              <a:rPr lang="en-US" sz="1000">
                <a:solidFill>
                  <a:srgbClr val="998C85">
                    <a:lumMod val="50000"/>
                  </a:srgbClr>
                </a:solidFill>
                <a:cs typeface="Calibri" panose="020F0502020204030204" pitchFamily="34" charset="0"/>
              </a:rPr>
              <a:t>Defect Resolutions at ST,SIT,UAT phase</a:t>
            </a:r>
          </a:p>
          <a:p>
            <a:pPr marL="171450" lvl="1" indent="-171450">
              <a:buClr>
                <a:schemeClr val="tx1"/>
              </a:buClr>
              <a:buSzPct val="100000"/>
              <a:buFont typeface="Arial" panose="020B0604020202020204" pitchFamily="34" charset="0"/>
              <a:buChar char="•"/>
              <a:defRPr/>
            </a:pPr>
            <a:r>
              <a:rPr lang="en-US" sz="1000">
                <a:solidFill>
                  <a:srgbClr val="998C85">
                    <a:lumMod val="50000"/>
                  </a:srgbClr>
                </a:solidFill>
                <a:cs typeface="Calibri" panose="020F0502020204030204" pitchFamily="34" charset="0"/>
              </a:rPr>
              <a:t>Provided Payments Fitment for another Japanese Bank</a:t>
            </a:r>
          </a:p>
          <a:p>
            <a:pPr marL="171450" lvl="1" indent="-171450">
              <a:buClr>
                <a:schemeClr val="tx1"/>
              </a:buClr>
              <a:buSzPct val="100000"/>
              <a:buFont typeface="Arial" panose="020B0604020202020204" pitchFamily="34" charset="0"/>
              <a:buChar char="•"/>
              <a:defRPr/>
            </a:pPr>
            <a:r>
              <a:rPr lang="en-US" sz="1000">
                <a:solidFill>
                  <a:srgbClr val="998C85">
                    <a:lumMod val="50000"/>
                  </a:srgbClr>
                </a:solidFill>
                <a:cs typeface="Calibri" panose="020F0502020204030204" pitchFamily="34" charset="0"/>
              </a:rPr>
              <a:t>Onsite Go-Live Support for Hong Kong Implementation </a:t>
            </a:r>
          </a:p>
          <a:p>
            <a:pPr marL="171450" lvl="1" indent="-171450">
              <a:buClr>
                <a:schemeClr val="tx1"/>
              </a:buClr>
              <a:buSzPct val="100000"/>
              <a:buFont typeface="Arial" panose="020B0604020202020204" pitchFamily="34" charset="0"/>
              <a:buChar char="•"/>
              <a:defRPr/>
            </a:pPr>
            <a:r>
              <a:rPr lang="en-US" sz="1000">
                <a:solidFill>
                  <a:srgbClr val="998C85">
                    <a:lumMod val="50000"/>
                  </a:srgbClr>
                </a:solidFill>
                <a:cs typeface="Calibri" panose="020F0502020204030204" pitchFamily="34" charset="0"/>
              </a:rPr>
              <a:t>Conducted Onsite Workshops in Hong Kong for Bank Users </a:t>
            </a:r>
          </a:p>
          <a:p>
            <a:pPr marL="171450" lvl="1" indent="-171450">
              <a:buClr>
                <a:schemeClr val="tx1"/>
              </a:buClr>
              <a:buSzPct val="100000"/>
              <a:buFont typeface="Arial" panose="020B0604020202020204" pitchFamily="34" charset="0"/>
              <a:buChar char="•"/>
              <a:defRPr/>
            </a:pPr>
            <a:r>
              <a:rPr lang="en-US" sz="1000">
                <a:solidFill>
                  <a:srgbClr val="998C85">
                    <a:lumMod val="50000"/>
                  </a:srgbClr>
                </a:solidFill>
                <a:cs typeface="Calibri" panose="020F0502020204030204" pitchFamily="34" charset="0"/>
              </a:rPr>
              <a:t>Handled Internal TPH training for Other Workstreams</a:t>
            </a:r>
          </a:p>
          <a:p>
            <a:pPr marL="171450" lvl="1" indent="-171450">
              <a:buClr>
                <a:schemeClr val="tx1"/>
              </a:buClr>
              <a:buSzPct val="100000"/>
              <a:buFont typeface="Arial" panose="020B0604020202020204" pitchFamily="34" charset="0"/>
              <a:buChar char="•"/>
              <a:defRPr/>
            </a:pPr>
            <a:r>
              <a:rPr lang="en-IN" sz="1000">
                <a:solidFill>
                  <a:srgbClr val="998C85">
                    <a:lumMod val="50000"/>
                  </a:srgbClr>
                </a:solidFill>
                <a:cs typeface="Calibri" panose="020F0502020204030204" pitchFamily="34" charset="0"/>
              </a:rPr>
              <a:t>Co-ordinated between teams and banking COE leads to complete the tasks</a:t>
            </a:r>
          </a:p>
          <a:p>
            <a:pPr marL="171450" lvl="1" indent="-171450">
              <a:buClr>
                <a:schemeClr val="tx1"/>
              </a:buClr>
              <a:buSzPct val="100000"/>
              <a:buFont typeface="Arial" panose="020B0604020202020204" pitchFamily="34" charset="0"/>
              <a:buChar char="•"/>
              <a:defRPr/>
            </a:pPr>
            <a:r>
              <a:rPr lang="en-IN" sz="1000">
                <a:solidFill>
                  <a:srgbClr val="998C85">
                    <a:lumMod val="50000"/>
                  </a:srgbClr>
                </a:solidFill>
                <a:cs typeface="Calibri" panose="020F0502020204030204" pitchFamily="34" charset="0"/>
              </a:rPr>
              <a:t>Engaging the client for Requirement gathering and solution documentation</a:t>
            </a:r>
          </a:p>
        </p:txBody>
      </p:sp>
      <p:cxnSp>
        <p:nvCxnSpPr>
          <p:cNvPr id="36" name="Straight Connector 35">
            <a:extLst>
              <a:ext uri="{FF2B5EF4-FFF2-40B4-BE49-F238E27FC236}">
                <a16:creationId xmlns:a16="http://schemas.microsoft.com/office/drawing/2014/main" id="{938495DC-41F8-0B0F-EB8F-752B3354F2A6}"/>
              </a:ext>
            </a:extLst>
          </p:cNvPr>
          <p:cNvCxnSpPr>
            <a:cxnSpLocks/>
          </p:cNvCxnSpPr>
          <p:nvPr/>
        </p:nvCxnSpPr>
        <p:spPr>
          <a:xfrm>
            <a:off x="537081" y="3477434"/>
            <a:ext cx="2618848" cy="0"/>
          </a:xfrm>
          <a:prstGeom prst="line">
            <a:avLst/>
          </a:prstGeom>
          <a:ln w="3175">
            <a:solidFill>
              <a:schemeClr val="bg1">
                <a:alpha val="9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D23AD4E-5D00-5FD4-E21B-80AB84E79559}"/>
              </a:ext>
            </a:extLst>
          </p:cNvPr>
          <p:cNvCxnSpPr>
            <a:cxnSpLocks/>
          </p:cNvCxnSpPr>
          <p:nvPr/>
        </p:nvCxnSpPr>
        <p:spPr>
          <a:xfrm>
            <a:off x="6928194" y="1432814"/>
            <a:ext cx="0" cy="4883150"/>
          </a:xfrm>
          <a:prstGeom prst="line">
            <a:avLst/>
          </a:prstGeom>
          <a:ln w="3175">
            <a:solidFill>
              <a:schemeClr val="bg1">
                <a:lumMod val="50000"/>
                <a:alpha val="95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08AF2A0-2A1F-9FE6-E4EA-BD364B2744B8}"/>
              </a:ext>
            </a:extLst>
          </p:cNvPr>
          <p:cNvSpPr txBox="1"/>
          <p:nvPr/>
        </p:nvSpPr>
        <p:spPr>
          <a:xfrm>
            <a:off x="8360656" y="842543"/>
            <a:ext cx="2160000" cy="369332"/>
          </a:xfrm>
          <a:prstGeom prst="rect">
            <a:avLst/>
          </a:prstGeom>
          <a:noFill/>
          <a:ln>
            <a:noFill/>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Ubuntu"/>
                <a:ea typeface="+mn-ea"/>
                <a:cs typeface="+mn-cs"/>
              </a:rPr>
              <a:t>IT Software Testing– </a:t>
            </a:r>
            <a:r>
              <a:rPr lang="en-US" sz="1200">
                <a:latin typeface="Ubuntu"/>
              </a:rPr>
              <a:t>20+</a:t>
            </a:r>
            <a:r>
              <a:rPr kumimoji="0" lang="en-US" sz="1200" b="0" i="0" u="none" strike="noStrike" kern="1200" cap="none" spc="0" normalizeH="0" baseline="0" noProof="0">
                <a:ln>
                  <a:noFill/>
                </a:ln>
                <a:effectLst/>
                <a:uLnTx/>
                <a:uFillTx/>
                <a:latin typeface="Ubuntu"/>
                <a:ea typeface="+mn-ea"/>
                <a:cs typeface="+mn-cs"/>
              </a:rPr>
              <a:t> </a:t>
            </a:r>
            <a:r>
              <a:rPr kumimoji="0" lang="en-US" sz="1200" b="0" i="0" u="none" strike="noStrike" kern="1200" cap="none" spc="0" normalizeH="0" baseline="0" noProof="0">
                <a:ln>
                  <a:noFill/>
                </a:ln>
                <a:solidFill>
                  <a:prstClr val="black"/>
                </a:solidFill>
                <a:effectLst/>
                <a:uLnTx/>
                <a:uFillTx/>
                <a:latin typeface="Ubuntu"/>
                <a:ea typeface="+mn-ea"/>
                <a:cs typeface="+mn-cs"/>
              </a:rPr>
              <a:t>Years of experience</a:t>
            </a:r>
          </a:p>
        </p:txBody>
      </p:sp>
      <p:sp>
        <p:nvSpPr>
          <p:cNvPr id="3" name="Rectangle 2">
            <a:extLst>
              <a:ext uri="{FF2B5EF4-FFF2-40B4-BE49-F238E27FC236}">
                <a16:creationId xmlns:a16="http://schemas.microsoft.com/office/drawing/2014/main" id="{CD7F8277-AD2A-F0EB-C145-A63AAEC31004}"/>
              </a:ext>
            </a:extLst>
          </p:cNvPr>
          <p:cNvSpPr/>
          <p:nvPr/>
        </p:nvSpPr>
        <p:spPr>
          <a:xfrm>
            <a:off x="3623935" y="5674825"/>
            <a:ext cx="3134804" cy="153888"/>
          </a:xfrm>
          <a:prstGeom prst="rect">
            <a:avLst/>
          </a:prstGeom>
        </p:spPr>
        <p:txBody>
          <a:bodyPr wrap="square" lIns="0" tIns="0" rIns="0" bIns="0" anchor="t">
            <a:spAutoFit/>
          </a:bodyPr>
          <a:lstStyle/>
          <a:p>
            <a:pPr marL="171450" lvl="1" indent="-171450">
              <a:spcBef>
                <a:spcPts val="100"/>
              </a:spcBef>
              <a:spcAft>
                <a:spcPts val="100"/>
              </a:spcAft>
              <a:buClr>
                <a:schemeClr val="tx1"/>
              </a:buClr>
              <a:buSzPct val="120000"/>
              <a:buFont typeface="Arial" panose="020B0604020202020204" pitchFamily="34" charset="0"/>
              <a:buChar char="•"/>
              <a:defRPr/>
            </a:pPr>
            <a:r>
              <a:rPr lang="en-IN" sz="1000">
                <a:cs typeface="Calibri" panose="020F0502020204030204" pitchFamily="34" charset="0"/>
              </a:rPr>
              <a:t>B.TECH in ECE from Vignan Institute of Technology</a:t>
            </a:r>
          </a:p>
        </p:txBody>
      </p:sp>
      <p:sp>
        <p:nvSpPr>
          <p:cNvPr id="4" name="Rectangle 3">
            <a:extLst>
              <a:ext uri="{FF2B5EF4-FFF2-40B4-BE49-F238E27FC236}">
                <a16:creationId xmlns:a16="http://schemas.microsoft.com/office/drawing/2014/main" id="{EF7FDE89-743C-CBAA-87DA-83C746E6967E}"/>
              </a:ext>
            </a:extLst>
          </p:cNvPr>
          <p:cNvSpPr/>
          <p:nvPr/>
        </p:nvSpPr>
        <p:spPr>
          <a:xfrm>
            <a:off x="3623935" y="1814347"/>
            <a:ext cx="3134804" cy="3077766"/>
          </a:xfrm>
          <a:prstGeom prst="rect">
            <a:avLst/>
          </a:prstGeom>
        </p:spPr>
        <p:txBody>
          <a:bodyPr wrap="square" lIns="0" tIns="0" rIns="0" bIns="0" anchor="t">
            <a:spAutoFit/>
          </a:bodyPr>
          <a:lstStyle/>
          <a:p>
            <a:pPr marL="192088" lvl="1" indent="-192088">
              <a:buClr>
                <a:schemeClr val="tx1"/>
              </a:buClr>
              <a:buSzPct val="120000"/>
              <a:buFont typeface="Arial" panose="020B0604020202020204" pitchFamily="34" charset="0"/>
              <a:buChar char="•"/>
              <a:defRPr/>
            </a:pPr>
            <a:r>
              <a:rPr lang="en-US" sz="1000">
                <a:cs typeface="Calibri" panose="020F0502020204030204" pitchFamily="34" charset="0"/>
              </a:rPr>
              <a:t>Having 5+ years of Banking experience along with 2 years of Business Analyst-Payments </a:t>
            </a:r>
            <a:r>
              <a:rPr lang="en-US" sz="1000" err="1">
                <a:cs typeface="Calibri" panose="020F0502020204030204" pitchFamily="34" charset="0"/>
              </a:rPr>
              <a:t>Experince</a:t>
            </a:r>
            <a:endParaRPr lang="en-US" sz="1000">
              <a:cs typeface="Calibri" panose="020F0502020204030204" pitchFamily="34" charset="0"/>
            </a:endParaRPr>
          </a:p>
          <a:p>
            <a:pPr marL="192088" lvl="1" indent="-192088">
              <a:buClr>
                <a:schemeClr val="tx1"/>
              </a:buClr>
              <a:buSzPct val="120000"/>
              <a:buFont typeface="Arial" panose="020B0604020202020204" pitchFamily="34" charset="0"/>
              <a:buChar char="•"/>
              <a:defRPr/>
            </a:pPr>
            <a:r>
              <a:rPr lang="en-US" sz="1000">
                <a:cs typeface="Calibri" panose="020F0502020204030204" pitchFamily="34" charset="0"/>
              </a:rPr>
              <a:t>Have experience and knowledge of working on Payments and Trade Finance</a:t>
            </a:r>
          </a:p>
          <a:p>
            <a:pPr marL="192088" lvl="1" indent="-192088">
              <a:buClr>
                <a:schemeClr val="tx1"/>
              </a:buClr>
              <a:buSzPct val="120000"/>
              <a:buFont typeface="Arial" panose="020B0604020202020204" pitchFamily="34" charset="0"/>
              <a:buChar char="•"/>
              <a:defRPr/>
            </a:pPr>
            <a:r>
              <a:rPr lang="en-US" sz="1000">
                <a:cs typeface="Calibri" panose="020F0502020204030204" pitchFamily="34" charset="0"/>
              </a:rPr>
              <a:t>Experienced Agile implementer – hands on experience on implementing Agile techniques that cover various Agile ceremonies. </a:t>
            </a:r>
          </a:p>
          <a:p>
            <a:pPr marL="192088" lvl="1" indent="-192088">
              <a:buClr>
                <a:schemeClr val="tx1"/>
              </a:buClr>
              <a:buSzPct val="120000"/>
              <a:buFont typeface="Arial" panose="020B0604020202020204" pitchFamily="34" charset="0"/>
              <a:buChar char="•"/>
              <a:defRPr/>
            </a:pPr>
            <a:r>
              <a:rPr lang="en-US" sz="1000">
                <a:cs typeface="Calibri" panose="020F0502020204030204" pitchFamily="34" charset="0"/>
              </a:rPr>
              <a:t>Effective communicator with excellent relationship building &amp; interpersonal skills.</a:t>
            </a:r>
          </a:p>
          <a:p>
            <a:pPr marL="192088" lvl="1" indent="-192088">
              <a:buClr>
                <a:schemeClr val="tx1"/>
              </a:buClr>
              <a:buSzPct val="120000"/>
              <a:buFont typeface="Arial" panose="020B0604020202020204" pitchFamily="34" charset="0"/>
              <a:buChar char="•"/>
              <a:defRPr/>
            </a:pPr>
            <a:r>
              <a:rPr lang="en-US" sz="1000">
                <a:cs typeface="Calibri" panose="020F0502020204030204" pitchFamily="34" charset="0"/>
              </a:rPr>
              <a:t>Strong analytical, problem solving &amp; organizational abilities.</a:t>
            </a:r>
          </a:p>
          <a:p>
            <a:pPr marL="192088" lvl="1" indent="-192088">
              <a:buClr>
                <a:schemeClr val="tx1"/>
              </a:buClr>
              <a:buSzPct val="120000"/>
              <a:buFont typeface="Arial" panose="020B0604020202020204" pitchFamily="34" charset="0"/>
              <a:buChar char="•"/>
              <a:defRPr/>
            </a:pPr>
            <a:r>
              <a:rPr lang="en-US" sz="1000">
                <a:cs typeface="Calibri" panose="020F0502020204030204" pitchFamily="34" charset="0"/>
              </a:rPr>
              <a:t>Managed Simultaneous Projects as a BA</a:t>
            </a:r>
          </a:p>
          <a:p>
            <a:pPr marL="192088" lvl="1" indent="-192088">
              <a:buClr>
                <a:schemeClr val="tx1"/>
              </a:buClr>
              <a:buSzPct val="120000"/>
              <a:buFont typeface="Arial" panose="020B0604020202020204" pitchFamily="34" charset="0"/>
              <a:buChar char="•"/>
              <a:defRPr/>
            </a:pPr>
            <a:r>
              <a:rPr lang="en-IN" sz="1000">
                <a:cs typeface="Calibri" panose="020F0502020204030204" pitchFamily="34" charset="0"/>
              </a:rPr>
              <a:t>Proficient in Microsoft Office (Word, Excel, Outlook, PowerPoint), </a:t>
            </a:r>
            <a:r>
              <a:rPr lang="en-IN" sz="1000" err="1">
                <a:cs typeface="Calibri" panose="020F0502020204030204" pitchFamily="34" charset="0"/>
              </a:rPr>
              <a:t>Jira,Confluence</a:t>
            </a:r>
            <a:endParaRPr lang="en-US" sz="1000">
              <a:cs typeface="Calibri" panose="020F0502020204030204" pitchFamily="34" charset="0"/>
            </a:endParaRPr>
          </a:p>
          <a:p>
            <a:pPr marL="192088" lvl="1" indent="-192088">
              <a:buClr>
                <a:schemeClr val="tx1"/>
              </a:buClr>
              <a:buSzPct val="120000"/>
              <a:buFont typeface="Arial" panose="020B0604020202020204" pitchFamily="34" charset="0"/>
              <a:buChar char="•"/>
              <a:defRPr/>
            </a:pPr>
            <a:r>
              <a:rPr lang="en-IN" sz="1000">
                <a:cs typeface="Calibri" panose="020F0502020204030204" pitchFamily="34" charset="0"/>
              </a:rPr>
              <a:t>Quick to learn and understand new concepts</a:t>
            </a:r>
          </a:p>
          <a:p>
            <a:pPr marL="192088" lvl="1" indent="-192088">
              <a:buClr>
                <a:schemeClr val="tx1"/>
              </a:buClr>
              <a:buSzPct val="120000"/>
              <a:buFont typeface="Arial" panose="020B0604020202020204" pitchFamily="34" charset="0"/>
              <a:buChar char="•"/>
              <a:defRPr/>
            </a:pPr>
            <a:r>
              <a:rPr lang="en-IN" sz="1000">
                <a:cs typeface="Calibri" panose="020F0502020204030204" pitchFamily="34" charset="0"/>
              </a:rPr>
              <a:t>Have ability to work independently and with the team</a:t>
            </a:r>
          </a:p>
          <a:p>
            <a:pPr marL="192088" lvl="1" indent="-192088">
              <a:buClr>
                <a:schemeClr val="tx1"/>
              </a:buClr>
              <a:buSzPct val="120000"/>
              <a:buFont typeface="Arial" panose="020B0604020202020204" pitchFamily="34" charset="0"/>
              <a:buChar char="•"/>
              <a:defRPr/>
            </a:pPr>
            <a:r>
              <a:rPr lang="en-IN" sz="1000">
                <a:cs typeface="Calibri" panose="020F0502020204030204" pitchFamily="34" charset="0"/>
              </a:rPr>
              <a:t>Have positive attitude which helps in finding the solution or solving a problem</a:t>
            </a:r>
          </a:p>
          <a:p>
            <a:pPr marL="192088" lvl="1" indent="-192088">
              <a:buClr>
                <a:schemeClr val="tx1"/>
              </a:buClr>
              <a:buSzPct val="120000"/>
              <a:buFont typeface="Arial" panose="020B0604020202020204" pitchFamily="34" charset="0"/>
              <a:buChar char="•"/>
              <a:defRPr/>
            </a:pPr>
            <a:r>
              <a:rPr lang="en-US" sz="1000">
                <a:cs typeface="Calibri" panose="020F0502020204030204" pitchFamily="34" charset="0"/>
              </a:rPr>
              <a:t>Language Known: English, Hindi, Telugu</a:t>
            </a:r>
            <a:endParaRPr lang="en-IN" sz="1000">
              <a:cs typeface="Calibri" panose="020F0502020204030204" pitchFamily="34" charset="0"/>
            </a:endParaRPr>
          </a:p>
        </p:txBody>
      </p:sp>
      <p:sp>
        <p:nvSpPr>
          <p:cNvPr id="7" name="Rectangle: Rounded Corners 6">
            <a:extLst>
              <a:ext uri="{FF2B5EF4-FFF2-40B4-BE49-F238E27FC236}">
                <a16:creationId xmlns:a16="http://schemas.microsoft.com/office/drawing/2014/main" id="{691E4787-108A-4A06-255A-BEC8E4EF2798}"/>
              </a:ext>
            </a:extLst>
          </p:cNvPr>
          <p:cNvSpPr/>
          <p:nvPr/>
        </p:nvSpPr>
        <p:spPr>
          <a:xfrm>
            <a:off x="3607855" y="5336651"/>
            <a:ext cx="3134804" cy="253748"/>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72000" tIns="0" rIns="0" bIns="0" rtlCol="0" anchor="ctr">
            <a:noAutofit/>
          </a:bodyPr>
          <a:lstStyle/>
          <a:p>
            <a:r>
              <a:rPr lang="en-US" sz="1200" b="1">
                <a:solidFill>
                  <a:schemeClr val="tx1"/>
                </a:solidFill>
              </a:rPr>
              <a:t>Education</a:t>
            </a:r>
          </a:p>
        </p:txBody>
      </p:sp>
      <p:pic>
        <p:nvPicPr>
          <p:cNvPr id="12" name="Graphic 11" descr="Male profile with solid fill">
            <a:extLst>
              <a:ext uri="{FF2B5EF4-FFF2-40B4-BE49-F238E27FC236}">
                <a16:creationId xmlns:a16="http://schemas.microsoft.com/office/drawing/2014/main" id="{D6C69CE2-E327-D73C-4D4B-BE071865AD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9304" y="1757849"/>
            <a:ext cx="914400" cy="914400"/>
          </a:xfrm>
          <a:prstGeom prst="rect">
            <a:avLst/>
          </a:prstGeom>
        </p:spPr>
      </p:pic>
    </p:spTree>
    <p:extLst>
      <p:ext uri="{BB962C8B-B14F-4D97-AF65-F5344CB8AC3E}">
        <p14:creationId xmlns:p14="http://schemas.microsoft.com/office/powerpoint/2010/main" val="2416052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347CEB-15DA-826F-A7D1-89427F9DEE3F}"/>
              </a:ext>
            </a:extLst>
          </p:cNvPr>
          <p:cNvSpPr>
            <a:spLocks noGrp="1"/>
          </p:cNvSpPr>
          <p:nvPr>
            <p:ph type="title"/>
          </p:nvPr>
        </p:nvSpPr>
        <p:spPr/>
        <p:txBody>
          <a:bodyPr/>
          <a:lstStyle/>
          <a:p>
            <a:r>
              <a:rPr lang="en-US" dirty="0"/>
              <a:t>MANAGEMENT SUMMARY</a:t>
            </a:r>
            <a:endParaRPr lang="en-IN" dirty="0"/>
          </a:p>
        </p:txBody>
      </p:sp>
      <p:sp>
        <p:nvSpPr>
          <p:cNvPr id="5" name="Rectangle 4">
            <a:extLst>
              <a:ext uri="{FF2B5EF4-FFF2-40B4-BE49-F238E27FC236}">
                <a16:creationId xmlns:a16="http://schemas.microsoft.com/office/drawing/2014/main" id="{E9927189-2263-4BE6-CA4C-AC818311976E}"/>
              </a:ext>
            </a:extLst>
          </p:cNvPr>
          <p:cNvSpPr/>
          <p:nvPr/>
        </p:nvSpPr>
        <p:spPr>
          <a:xfrm>
            <a:off x="2587752" y="1472184"/>
            <a:ext cx="6419088" cy="2551176"/>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AutoNum type="alphaLcPeriod"/>
            </a:pPr>
            <a:r>
              <a:rPr lang="en-US" sz="1400">
                <a:solidFill>
                  <a:schemeClr val="tx1"/>
                </a:solidFill>
              </a:rPr>
              <a:t>Success factors/risk potential Please describe the success factors that you consider to be of relevance. What are the greatest challenges, what solution approaches do you offer? </a:t>
            </a:r>
          </a:p>
          <a:p>
            <a:pPr marL="342900" indent="-342900">
              <a:buAutoNum type="alphaLcPeriod"/>
            </a:pPr>
            <a:r>
              <a:rPr lang="en-US" sz="1400">
                <a:solidFill>
                  <a:schemeClr val="tx1"/>
                </a:solidFill>
              </a:rPr>
              <a:t>Brief financial presentation of the PROVIDER’s proposal </a:t>
            </a:r>
            <a:endParaRPr lang="en-IN" sz="1400">
              <a:solidFill>
                <a:schemeClr val="tx1"/>
              </a:solidFill>
            </a:endParaRPr>
          </a:p>
        </p:txBody>
      </p:sp>
    </p:spTree>
    <p:extLst>
      <p:ext uri="{BB962C8B-B14F-4D97-AF65-F5344CB8AC3E}">
        <p14:creationId xmlns:p14="http://schemas.microsoft.com/office/powerpoint/2010/main" val="2548597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CCA9D-7FFA-1BDE-09B1-84D65D0A989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E1E75C-E79A-9844-4426-72D5C4E1BD73}"/>
              </a:ext>
            </a:extLst>
          </p:cNvPr>
          <p:cNvPicPr>
            <a:picLocks noChangeAspect="1"/>
          </p:cNvPicPr>
          <p:nvPr/>
        </p:nvPicPr>
        <p:blipFill>
          <a:blip r:embed="rId2">
            <a:extLst>
              <a:ext uri="{28A0092B-C50C-407E-A947-70E740481C1C}">
                <a14:useLocalDpi xmlns:a14="http://schemas.microsoft.com/office/drawing/2010/main" val="0"/>
              </a:ext>
            </a:extLst>
          </a:blip>
          <a:srcRect t="33877" b="28576"/>
          <a:stretch>
            <a:fillRect/>
          </a:stretch>
        </p:blipFill>
        <p:spPr>
          <a:xfrm>
            <a:off x="0" y="12710"/>
            <a:ext cx="12192001" cy="6857990"/>
          </a:xfrm>
          <a:prstGeom prst="rect">
            <a:avLst/>
          </a:prstGeom>
          <a:noFill/>
        </p:spPr>
      </p:pic>
      <p:sp>
        <p:nvSpPr>
          <p:cNvPr id="4" name="Rectangle 3">
            <a:extLst>
              <a:ext uri="{FF2B5EF4-FFF2-40B4-BE49-F238E27FC236}">
                <a16:creationId xmlns:a16="http://schemas.microsoft.com/office/drawing/2014/main" id="{FC0F9E30-D3ED-84F4-CF71-51F4A74CC9F8}"/>
              </a:ext>
              <a:ext uri="{C183D7F6-B498-43B3-948B-1728B52AA6E4}">
                <adec:decorative xmlns:adec="http://schemas.microsoft.com/office/drawing/2017/decorative" val="1"/>
              </a:ext>
            </a:extLst>
          </p:cNvPr>
          <p:cNvSpPr/>
          <p:nvPr/>
        </p:nvSpPr>
        <p:spPr bwMode="white">
          <a:xfrm>
            <a:off x="0" y="12710"/>
            <a:ext cx="4563421" cy="6859720"/>
          </a:xfrm>
          <a:prstGeom prst="rect">
            <a:avLst/>
          </a:prstGeom>
          <a:solidFill>
            <a:srgbClr val="272936">
              <a:alpha val="7813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49" dirty="0">
              <a:solidFill>
                <a:schemeClr val="tx1"/>
              </a:solidFill>
              <a:latin typeface="+mj-lt"/>
            </a:endParaRPr>
          </a:p>
        </p:txBody>
      </p:sp>
      <p:sp>
        <p:nvSpPr>
          <p:cNvPr id="2" name="object 5">
            <a:extLst>
              <a:ext uri="{FF2B5EF4-FFF2-40B4-BE49-F238E27FC236}">
                <a16:creationId xmlns:a16="http://schemas.microsoft.com/office/drawing/2014/main" id="{3D035B52-B1B0-29E2-09D4-FCA937652F20}"/>
              </a:ext>
            </a:extLst>
          </p:cNvPr>
          <p:cNvSpPr txBox="1">
            <a:spLocks/>
          </p:cNvSpPr>
          <p:nvPr/>
        </p:nvSpPr>
        <p:spPr>
          <a:xfrm>
            <a:off x="383057" y="3399508"/>
            <a:ext cx="4180362" cy="1198981"/>
          </a:xfrm>
          <a:prstGeom prst="rect">
            <a:avLst/>
          </a:prstGeom>
          <a:noFill/>
          <a:ln>
            <a:noFill/>
            <a:prstDash/>
          </a:ln>
          <a:effectLst/>
        </p:spPr>
        <p:txBody>
          <a:bodyPr rot="0" spcFirstLastPara="0" vertOverflow="overflow" horzOverflow="overflow" vert="horz" wrap="square" lIns="0" tIns="90105" rIns="0" bIns="0" numCol="1" spcCol="0" rtlCol="0" fromWordArt="0" anchor="b" anchorCtr="0" forceAA="0" compatLnSpc="1">
            <a:prstTxWarp prst="textNoShape">
              <a:avLst/>
            </a:prstTxWarp>
            <a:spAutoFit/>
          </a:bodyPr>
          <a:lstStyle>
            <a:lvl1pPr marL="0" marR="0" indent="0" algn="l" defTabSz="1507846" rtl="0" eaLnBrk="1" fontAlgn="auto" latinLnBrk="0" hangingPunct="1">
              <a:lnSpc>
                <a:spcPct val="90000"/>
              </a:lnSpc>
              <a:spcBef>
                <a:spcPct val="0"/>
              </a:spcBef>
              <a:spcAft>
                <a:spcPts val="0"/>
              </a:spcAft>
              <a:buClrTx/>
              <a:buSzTx/>
              <a:buFontTx/>
              <a:buNone/>
              <a:tabLst/>
              <a:defRPr kumimoji="0" lang="en-US" sz="2950" b="0" i="0" u="none" strike="noStrike" kern="1200" cap="all" spc="0" normalizeH="0" baseline="0" noProof="0">
                <a:ln>
                  <a:noFill/>
                </a:ln>
                <a:solidFill>
                  <a:schemeClr val="bg1"/>
                </a:solidFill>
                <a:effectLst/>
                <a:uLnTx/>
                <a:uFillTx/>
                <a:latin typeface="Ubuntu Light"/>
                <a:ea typeface="+mj-ea"/>
                <a:cs typeface="Ubuntu Light"/>
              </a:defRPr>
            </a:lvl1pPr>
          </a:lstStyle>
          <a:p>
            <a:pPr>
              <a:defRPr/>
            </a:pPr>
            <a:r>
              <a:rPr lang="en-US" sz="4000" b="1" dirty="0"/>
              <a:t>Why Capgemini?</a:t>
            </a:r>
            <a:endParaRPr lang="en-US" sz="4000" spc="-6" dirty="0"/>
          </a:p>
        </p:txBody>
      </p:sp>
    </p:spTree>
    <p:extLst>
      <p:ext uri="{BB962C8B-B14F-4D97-AF65-F5344CB8AC3E}">
        <p14:creationId xmlns:p14="http://schemas.microsoft.com/office/powerpoint/2010/main" val="2960278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DEA28-1197-04EB-12A8-1821D655DE00}"/>
              </a:ext>
            </a:extLst>
          </p:cNvPr>
          <p:cNvSpPr>
            <a:spLocks noGrp="1"/>
          </p:cNvSpPr>
          <p:nvPr>
            <p:ph type="title"/>
          </p:nvPr>
        </p:nvSpPr>
        <p:spPr/>
        <p:txBody>
          <a:bodyPr/>
          <a:lstStyle/>
          <a:p>
            <a:r>
              <a:rPr lang="en-US" dirty="0"/>
              <a:t>WE ARE A GLOBAL COMPANY FOCUSSING ON VALUE CREATION FOR OUR CLIENTS</a:t>
            </a:r>
            <a:endParaRPr lang="en-IN" dirty="0"/>
          </a:p>
        </p:txBody>
      </p:sp>
      <p:sp>
        <p:nvSpPr>
          <p:cNvPr id="3" name="Rounded Rectangle 15">
            <a:extLst>
              <a:ext uri="{FF2B5EF4-FFF2-40B4-BE49-F238E27FC236}">
                <a16:creationId xmlns:a16="http://schemas.microsoft.com/office/drawing/2014/main" id="{4D4B019B-5B05-550F-1F34-416BF9B7CD4E}"/>
              </a:ext>
            </a:extLst>
          </p:cNvPr>
          <p:cNvSpPr/>
          <p:nvPr/>
        </p:nvSpPr>
        <p:spPr>
          <a:xfrm>
            <a:off x="407988" y="992310"/>
            <a:ext cx="11383962" cy="303090"/>
          </a:xfrm>
          <a:prstGeom prst="round2SameRect">
            <a:avLst>
              <a:gd name="adj1" fmla="val 50000"/>
              <a:gd name="adj2" fmla="val 0"/>
            </a:avLst>
          </a:prstGeom>
          <a:solidFill>
            <a:srgbClr val="0058A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400" b="1">
                <a:solidFill>
                  <a:prstClr val="white"/>
                </a:solidFill>
                <a:ea typeface="Verdana" panose="020B0604030504040204" pitchFamily="34" charset="0"/>
                <a:cs typeface="Verdana" panose="020B0604030504040204" pitchFamily="34" charset="0"/>
              </a:rPr>
              <a:t>Capgemini at-a-glance </a:t>
            </a:r>
          </a:p>
        </p:txBody>
      </p:sp>
      <p:sp>
        <p:nvSpPr>
          <p:cNvPr id="4" name="Rectangle 3">
            <a:extLst>
              <a:ext uri="{FF2B5EF4-FFF2-40B4-BE49-F238E27FC236}">
                <a16:creationId xmlns:a16="http://schemas.microsoft.com/office/drawing/2014/main" id="{829F8C9B-FEE6-A054-E7B4-62FFF717878C}"/>
              </a:ext>
            </a:extLst>
          </p:cNvPr>
          <p:cNvSpPr>
            <a:spLocks noChangeArrowheads="1"/>
          </p:cNvSpPr>
          <p:nvPr>
            <p:custDataLst>
              <p:tags r:id="rId1"/>
            </p:custDataLst>
          </p:nvPr>
        </p:nvSpPr>
        <p:spPr bwMode="gray">
          <a:xfrm>
            <a:off x="508343" y="1692510"/>
            <a:ext cx="2132406" cy="169277"/>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wrap="square" lIns="0" tIns="0" rIns="0" bIns="0" anchor="ctr" anchorCtr="1">
            <a:spAutoFit/>
          </a:bodyPr>
          <a:lstStyle/>
          <a:p>
            <a:pPr defTabSz="914126" eaLnBrk="0" hangingPunct="0">
              <a:defRPr/>
            </a:pPr>
            <a:r>
              <a:rPr lang="en-US" sz="1100">
                <a:solidFill>
                  <a:srgbClr val="000000"/>
                </a:solidFill>
                <a:ea typeface="Verdana" panose="020B0604030504040204" pitchFamily="34" charset="0"/>
                <a:cs typeface="Verdana" panose="020B0604030504040204" pitchFamily="34" charset="0"/>
              </a:rPr>
              <a:t>Group Revenue for FY2024:</a:t>
            </a:r>
            <a:endParaRPr lang="en-US" sz="1100">
              <a:solidFill>
                <a:srgbClr val="2B0A3D"/>
              </a:solidFill>
              <a:ea typeface="Verdana" panose="020B0604030504040204" pitchFamily="34" charset="0"/>
              <a:cs typeface="Verdana" panose="020B0604030504040204" pitchFamily="34" charset="0"/>
            </a:endParaRPr>
          </a:p>
        </p:txBody>
      </p:sp>
      <p:sp>
        <p:nvSpPr>
          <p:cNvPr id="5" name="Rectangle 4">
            <a:extLst>
              <a:ext uri="{FF2B5EF4-FFF2-40B4-BE49-F238E27FC236}">
                <a16:creationId xmlns:a16="http://schemas.microsoft.com/office/drawing/2014/main" id="{4438B381-5EE1-1914-4847-409E16FF941F}"/>
              </a:ext>
            </a:extLst>
          </p:cNvPr>
          <p:cNvSpPr/>
          <p:nvPr/>
        </p:nvSpPr>
        <p:spPr>
          <a:xfrm>
            <a:off x="848910" y="1873799"/>
            <a:ext cx="1499495" cy="246221"/>
          </a:xfrm>
          <a:prstGeom prst="rect">
            <a:avLst/>
          </a:prstGeom>
        </p:spPr>
        <p:txBody>
          <a:bodyPr wrap="square" lIns="0" tIns="0" rIns="0" bIns="0">
            <a:spAutoFit/>
          </a:bodyPr>
          <a:lstStyle/>
          <a:p>
            <a:pPr algn="ctr" eaLnBrk="0" hangingPunct="0"/>
            <a:r>
              <a:rPr kumimoji="0" lang="en-IN" sz="1600" b="1" i="0" u="none" strike="noStrike" kern="1200" cap="none" spc="0" normalizeH="0" baseline="0" noProof="0">
                <a:ln>
                  <a:noFill/>
                </a:ln>
                <a:solidFill>
                  <a:srgbClr val="0070AD"/>
                </a:solidFill>
                <a:effectLst/>
                <a:uLnTx/>
                <a:uFillTx/>
                <a:ea typeface="Ubuntu" panose="020B0604030504040204" pitchFamily="34" charset="0"/>
                <a:cs typeface="Ubuntu" panose="020B0604030504040204" pitchFamily="34" charset="0"/>
              </a:rPr>
              <a:t>€ 22.09Bn</a:t>
            </a:r>
            <a:endParaRPr kumimoji="0" lang="en-US" sz="1600" b="0" i="0" u="none" strike="noStrike" kern="1200" cap="none" spc="0" normalizeH="0" baseline="0" noProof="0">
              <a:ln>
                <a:noFill/>
              </a:ln>
              <a:solidFill>
                <a:srgbClr val="0070AD"/>
              </a:solidFill>
              <a:effectLst/>
              <a:uLnTx/>
              <a:uFillTx/>
              <a:ea typeface="Ubuntu" panose="020B0604030504040204" pitchFamily="34" charset="0"/>
              <a:cs typeface="Ubuntu" panose="020B0604030504040204" pitchFamily="34" charset="0"/>
            </a:endParaRPr>
          </a:p>
        </p:txBody>
      </p:sp>
      <p:grpSp>
        <p:nvGrpSpPr>
          <p:cNvPr id="25" name="Group 24">
            <a:extLst>
              <a:ext uri="{FF2B5EF4-FFF2-40B4-BE49-F238E27FC236}">
                <a16:creationId xmlns:a16="http://schemas.microsoft.com/office/drawing/2014/main" id="{9E95E28B-2714-0484-05DF-3392862C7BE9}"/>
              </a:ext>
            </a:extLst>
          </p:cNvPr>
          <p:cNvGrpSpPr/>
          <p:nvPr/>
        </p:nvGrpSpPr>
        <p:grpSpPr>
          <a:xfrm>
            <a:off x="3079635" y="1748459"/>
            <a:ext cx="2316101" cy="1435947"/>
            <a:chOff x="584070" y="4046717"/>
            <a:chExt cx="2316101" cy="1435947"/>
          </a:xfrm>
        </p:grpSpPr>
        <p:pic>
          <p:nvPicPr>
            <p:cNvPr id="12" name="Image 3">
              <a:hlinkClick r:id="rId4"/>
              <a:extLst>
                <a:ext uri="{FF2B5EF4-FFF2-40B4-BE49-F238E27FC236}">
                  <a16:creationId xmlns:a16="http://schemas.microsoft.com/office/drawing/2014/main" id="{3477877B-4905-3480-56B6-97E8EAA98445}"/>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007" t="8174" r="6944" b="20646"/>
            <a:stretch/>
          </p:blipFill>
          <p:spPr>
            <a:xfrm>
              <a:off x="899989" y="4046717"/>
              <a:ext cx="1701599" cy="435600"/>
            </a:xfrm>
            <a:prstGeom prst="rect">
              <a:avLst/>
            </a:prstGeom>
          </p:spPr>
        </p:pic>
        <p:pic>
          <p:nvPicPr>
            <p:cNvPr id="13" name="Picture 12">
              <a:extLst>
                <a:ext uri="{FF2B5EF4-FFF2-40B4-BE49-F238E27FC236}">
                  <a16:creationId xmlns:a16="http://schemas.microsoft.com/office/drawing/2014/main" id="{D67CB777-E7F6-DF7E-E21C-9F3159A1DA12}"/>
                </a:ext>
              </a:extLst>
            </p:cNvPr>
            <p:cNvPicPr>
              <a:picLocks noChangeAspect="1"/>
            </p:cNvPicPr>
            <p:nvPr/>
          </p:nvPicPr>
          <p:blipFill>
            <a:blip r:embed="rId6"/>
            <a:stretch>
              <a:fillRect/>
            </a:stretch>
          </p:blipFill>
          <p:spPr>
            <a:xfrm>
              <a:off x="674947" y="4482317"/>
              <a:ext cx="914400" cy="280358"/>
            </a:xfrm>
            <a:prstGeom prst="rect">
              <a:avLst/>
            </a:prstGeom>
          </p:spPr>
        </p:pic>
        <p:pic>
          <p:nvPicPr>
            <p:cNvPr id="14" name="object 9">
              <a:extLst>
                <a:ext uri="{FF2B5EF4-FFF2-40B4-BE49-F238E27FC236}">
                  <a16:creationId xmlns:a16="http://schemas.microsoft.com/office/drawing/2014/main" id="{B222C6CB-EAF2-EF21-3D5A-E9E12E3ADCE6}"/>
                </a:ext>
                <a:ext uri="{C183D7F6-B498-43B3-948B-1728B52AA6E4}">
                  <adec:decorative xmlns:adec="http://schemas.microsoft.com/office/drawing/2017/decorative" val="1"/>
                </a:ext>
              </a:extLst>
            </p:cNvPr>
            <p:cNvPicPr preferRelativeResize="0">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2002" y="4522592"/>
              <a:ext cx="914400" cy="228597"/>
            </a:xfrm>
            <a:prstGeom prst="rect">
              <a:avLst/>
            </a:prstGeom>
          </p:spPr>
        </p:pic>
        <p:pic>
          <p:nvPicPr>
            <p:cNvPr id="15" name="Picture 14">
              <a:hlinkClick r:id="rId8"/>
              <a:extLst>
                <a:ext uri="{FF2B5EF4-FFF2-40B4-BE49-F238E27FC236}">
                  <a16:creationId xmlns:a16="http://schemas.microsoft.com/office/drawing/2014/main" id="{F1D05B39-62F3-3816-B692-E99ACE37A2C4}"/>
                </a:ext>
              </a:extLst>
            </p:cNvPr>
            <p:cNvPicPr>
              <a:picLocks noChangeAspect="1"/>
            </p:cNvPicPr>
            <p:nvPr/>
          </p:nvPicPr>
          <p:blipFill>
            <a:blip r:embed="rId9"/>
            <a:stretch>
              <a:fillRect/>
            </a:stretch>
          </p:blipFill>
          <p:spPr>
            <a:xfrm>
              <a:off x="584070" y="4810774"/>
              <a:ext cx="2135556" cy="324000"/>
            </a:xfrm>
            <a:prstGeom prst="rect">
              <a:avLst/>
            </a:prstGeom>
          </p:spPr>
        </p:pic>
        <p:pic>
          <p:nvPicPr>
            <p:cNvPr id="16" name="Image 5">
              <a:hlinkClick r:id="rId10"/>
              <a:extLst>
                <a:ext uri="{FF2B5EF4-FFF2-40B4-BE49-F238E27FC236}">
                  <a16:creationId xmlns:a16="http://schemas.microsoft.com/office/drawing/2014/main" id="{887C7436-BCA3-3DFC-7C3B-1E65FA9730D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40752" y="5158664"/>
              <a:ext cx="625077" cy="324000"/>
            </a:xfrm>
            <a:prstGeom prst="rect">
              <a:avLst/>
            </a:prstGeom>
          </p:spPr>
        </p:pic>
        <p:sp>
          <p:nvSpPr>
            <p:cNvPr id="24" name="TextBox 23">
              <a:extLst>
                <a:ext uri="{FF2B5EF4-FFF2-40B4-BE49-F238E27FC236}">
                  <a16:creationId xmlns:a16="http://schemas.microsoft.com/office/drawing/2014/main" id="{BB86C3D9-BB51-0587-48E2-C7B100987C0B}"/>
                </a:ext>
              </a:extLst>
            </p:cNvPr>
            <p:cNvSpPr txBox="1"/>
            <p:nvPr/>
          </p:nvSpPr>
          <p:spPr>
            <a:xfrm>
              <a:off x="1441083" y="5158664"/>
              <a:ext cx="1459088" cy="253916"/>
            </a:xfrm>
            <a:prstGeom prst="rect">
              <a:avLst/>
            </a:prstGeom>
            <a:noFill/>
          </p:spPr>
          <p:txBody>
            <a:bodyPr wrap="square">
              <a:spAutoFit/>
            </a:bodyPr>
            <a:lstStyle/>
            <a:p>
              <a:pPr marL="0" marR="0" lvl="0" indent="0" algn="r" defTabSz="1087913"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000000"/>
                  </a:solidFill>
                  <a:effectLst/>
                  <a:uLnTx/>
                  <a:uFillTx/>
                  <a:ea typeface="+mn-ea"/>
                  <a:cs typeface="+mn-cs"/>
                  <a:hlinkClick r:id="" action="ppaction://noaction"/>
                </a:rPr>
                <a:t>See other sub-brands</a:t>
              </a:r>
              <a:endParaRPr kumimoji="0" lang="en-US" sz="1050" b="0" i="1" u="none" strike="noStrike" kern="1200" cap="none" spc="0" normalizeH="0" baseline="0" noProof="0">
                <a:ln>
                  <a:noFill/>
                </a:ln>
                <a:solidFill>
                  <a:srgbClr val="000000"/>
                </a:solidFill>
                <a:effectLst/>
                <a:uLnTx/>
                <a:uFillTx/>
                <a:ea typeface="+mn-ea"/>
                <a:cs typeface="+mn-cs"/>
              </a:endParaRPr>
            </a:p>
          </p:txBody>
        </p:sp>
      </p:grpSp>
      <p:cxnSp>
        <p:nvCxnSpPr>
          <p:cNvPr id="44" name="Straight Connector 43">
            <a:extLst>
              <a:ext uri="{FF2B5EF4-FFF2-40B4-BE49-F238E27FC236}">
                <a16:creationId xmlns:a16="http://schemas.microsoft.com/office/drawing/2014/main" id="{5D5D7172-7CFB-F58B-FDF4-979A4C19D90C}"/>
              </a:ext>
            </a:extLst>
          </p:cNvPr>
          <p:cNvCxnSpPr>
            <a:cxnSpLocks/>
          </p:cNvCxnSpPr>
          <p:nvPr/>
        </p:nvCxnSpPr>
        <p:spPr>
          <a:xfrm>
            <a:off x="2943281" y="1408929"/>
            <a:ext cx="0" cy="2173090"/>
          </a:xfrm>
          <a:prstGeom prst="line">
            <a:avLst/>
          </a:prstGeom>
          <a:ln w="9525">
            <a:solidFill>
              <a:srgbClr val="0058AB"/>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D94EFD-C8A9-44E0-A64A-B71D7950EE3D}"/>
              </a:ext>
            </a:extLst>
          </p:cNvPr>
          <p:cNvCxnSpPr>
            <a:cxnSpLocks/>
          </p:cNvCxnSpPr>
          <p:nvPr/>
        </p:nvCxnSpPr>
        <p:spPr>
          <a:xfrm>
            <a:off x="5477818" y="1400640"/>
            <a:ext cx="0" cy="2200429"/>
          </a:xfrm>
          <a:prstGeom prst="line">
            <a:avLst/>
          </a:prstGeom>
          <a:ln w="9525">
            <a:solidFill>
              <a:srgbClr val="0058AB"/>
            </a:solidFill>
            <a:prstDash val="dash"/>
          </a:ln>
        </p:spPr>
        <p:style>
          <a:lnRef idx="1">
            <a:schemeClr val="accent1"/>
          </a:lnRef>
          <a:fillRef idx="0">
            <a:schemeClr val="accent1"/>
          </a:fillRef>
          <a:effectRef idx="0">
            <a:schemeClr val="accent1"/>
          </a:effectRef>
          <a:fontRef idx="minor">
            <a:schemeClr val="tx1"/>
          </a:fontRef>
        </p:style>
      </p:cxnSp>
      <p:sp>
        <p:nvSpPr>
          <p:cNvPr id="46" name="Rounded Rectangle 15">
            <a:extLst>
              <a:ext uri="{FF2B5EF4-FFF2-40B4-BE49-F238E27FC236}">
                <a16:creationId xmlns:a16="http://schemas.microsoft.com/office/drawing/2014/main" id="{54CE233F-5B87-561B-31AD-FCD4E9990476}"/>
              </a:ext>
            </a:extLst>
          </p:cNvPr>
          <p:cNvSpPr/>
          <p:nvPr/>
        </p:nvSpPr>
        <p:spPr>
          <a:xfrm>
            <a:off x="407988" y="3784640"/>
            <a:ext cx="11383962" cy="253960"/>
          </a:xfrm>
          <a:prstGeom prst="round2SameRect">
            <a:avLst>
              <a:gd name="adj1" fmla="val 50000"/>
              <a:gd name="adj2" fmla="val 0"/>
            </a:avLst>
          </a:prstGeom>
          <a:solidFill>
            <a:srgbClr val="0058A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defRPr/>
            </a:pPr>
            <a:r>
              <a:rPr lang="en-US" sz="1400" b="1">
                <a:solidFill>
                  <a:prstClr val="white"/>
                </a:solidFill>
                <a:ea typeface="Verdana" panose="020B0604030504040204" pitchFamily="34" charset="0"/>
              </a:rPr>
              <a:t>Capgemini Financial Services Overview- World Leader </a:t>
            </a:r>
          </a:p>
        </p:txBody>
      </p:sp>
      <p:sp>
        <p:nvSpPr>
          <p:cNvPr id="47" name="Rectangle 46">
            <a:extLst>
              <a:ext uri="{FF2B5EF4-FFF2-40B4-BE49-F238E27FC236}">
                <a16:creationId xmlns:a16="http://schemas.microsoft.com/office/drawing/2014/main" id="{AA3480F9-EE55-F592-7A3A-C198794D36BC}"/>
              </a:ext>
            </a:extLst>
          </p:cNvPr>
          <p:cNvSpPr>
            <a:spLocks/>
          </p:cNvSpPr>
          <p:nvPr/>
        </p:nvSpPr>
        <p:spPr>
          <a:xfrm>
            <a:off x="407989" y="4283686"/>
            <a:ext cx="2987566" cy="1391029"/>
          </a:xfrm>
          <a:prstGeom prst="rect">
            <a:avLst/>
          </a:prstGeom>
          <a:noFill/>
          <a:ln w="9525">
            <a:noFill/>
          </a:ln>
        </p:spPr>
        <p:style>
          <a:lnRef idx="2">
            <a:schemeClr val="accent1"/>
          </a:lnRef>
          <a:fillRef idx="1">
            <a:schemeClr val="lt1"/>
          </a:fillRef>
          <a:effectRef idx="0">
            <a:schemeClr val="accent1"/>
          </a:effectRef>
          <a:fontRef idx="minor">
            <a:schemeClr val="dk1"/>
          </a:fontRef>
        </p:style>
        <p:txBody>
          <a:bodyPr wrap="square" lIns="108000" tIns="216000" rIns="36000" bIns="0" rtlCol="0" anchor="t" anchorCtr="0">
            <a:noAutofit/>
          </a:bodyPr>
          <a:lstStyle/>
          <a:p>
            <a:pPr marL="171450" marR="0" lvl="0" indent="-171450" algn="l" defTabSz="914400" rtl="0" eaLnBrk="0" fontAlgn="base" latinLnBrk="0" hangingPunct="0">
              <a:lnSpc>
                <a:spcPct val="100000"/>
              </a:lnSpc>
              <a:spcBef>
                <a:spcPct val="0"/>
              </a:spcBef>
              <a:spcAft>
                <a:spcPts val="500"/>
              </a:spcAft>
              <a:buClr>
                <a:srgbClr val="0058AB"/>
              </a:buClr>
              <a:buSzTx/>
              <a:buFont typeface="Wingdings" panose="05000000000000000000" pitchFamily="2" charset="2"/>
              <a:buChar char="§"/>
              <a:tabLst/>
              <a:defRPr/>
            </a:pPr>
            <a:r>
              <a:rPr kumimoji="0" lang="en-US" sz="1100" b="0" i="0" u="none" strike="noStrike" kern="0" cap="none" spc="0" normalizeH="0" baseline="0" noProof="0">
                <a:ln>
                  <a:noFill/>
                </a:ln>
                <a:solidFill>
                  <a:prstClr val="black"/>
                </a:solidFill>
                <a:effectLst/>
                <a:uLnTx/>
                <a:uFillTx/>
                <a:ea typeface="ＭＳ Ｐゴシック" charset="-128"/>
                <a:cs typeface="+mn-cs"/>
              </a:rPr>
              <a:t>FS sector contributing </a:t>
            </a:r>
            <a:r>
              <a:rPr kumimoji="0" lang="en-US" sz="1100" b="1" i="0" u="none" strike="noStrike" kern="0" cap="none" spc="0" normalizeH="0" baseline="0" noProof="0">
                <a:ln>
                  <a:noFill/>
                </a:ln>
                <a:solidFill>
                  <a:prstClr val="black"/>
                </a:solidFill>
                <a:effectLst/>
                <a:uLnTx/>
                <a:uFillTx/>
                <a:ea typeface="ＭＳ Ｐゴシック" charset="-128"/>
                <a:cs typeface="+mn-cs"/>
              </a:rPr>
              <a:t>22% revenue</a:t>
            </a:r>
            <a:endParaRPr kumimoji="0" lang="en-US" sz="1100" b="0" i="0" u="none" strike="noStrike" kern="0" cap="none" spc="0" normalizeH="0" baseline="0" noProof="0">
              <a:ln>
                <a:noFill/>
              </a:ln>
              <a:solidFill>
                <a:prstClr val="black"/>
              </a:solidFill>
              <a:effectLst/>
              <a:uLnTx/>
              <a:uFillTx/>
              <a:ea typeface="ＭＳ Ｐゴシック" charset="-128"/>
              <a:cs typeface="+mn-cs"/>
            </a:endParaRPr>
          </a:p>
          <a:p>
            <a:pPr marL="171450" marR="0" lvl="0" indent="-171450" algn="l" defTabSz="914400" rtl="0" eaLnBrk="0" fontAlgn="base" latinLnBrk="0" hangingPunct="0">
              <a:lnSpc>
                <a:spcPct val="100000"/>
              </a:lnSpc>
              <a:spcBef>
                <a:spcPct val="0"/>
              </a:spcBef>
              <a:spcAft>
                <a:spcPts val="500"/>
              </a:spcAft>
              <a:buClr>
                <a:srgbClr val="0058AB"/>
              </a:buClr>
              <a:buSzTx/>
              <a:buFont typeface="Wingdings" panose="05000000000000000000" pitchFamily="2" charset="2"/>
              <a:buChar char="§"/>
              <a:tabLst/>
              <a:defRPr/>
            </a:pPr>
            <a:r>
              <a:rPr kumimoji="0" lang="en-US" sz="1100" b="1" i="0" u="none" strike="noStrike" kern="0" cap="none" spc="0" normalizeH="0" baseline="0" noProof="0">
                <a:ln>
                  <a:noFill/>
                </a:ln>
                <a:solidFill>
                  <a:prstClr val="black"/>
                </a:solidFill>
                <a:effectLst/>
                <a:uLnTx/>
                <a:uFillTx/>
                <a:ea typeface="ＭＳ Ｐゴシック" charset="-128"/>
                <a:cs typeface="+mn-cs"/>
              </a:rPr>
              <a:t>70,000+ Team Members </a:t>
            </a:r>
            <a:r>
              <a:rPr kumimoji="0" lang="en-US" sz="1100" b="0" i="0" u="none" strike="noStrike" kern="0" cap="none" spc="0" normalizeH="0" baseline="0" noProof="0">
                <a:ln>
                  <a:noFill/>
                </a:ln>
                <a:solidFill>
                  <a:prstClr val="black"/>
                </a:solidFill>
                <a:effectLst/>
                <a:uLnTx/>
                <a:uFillTx/>
                <a:ea typeface="ＭＳ Ｐゴシック" charset="-128"/>
                <a:cs typeface="+mn-cs"/>
              </a:rPr>
              <a:t>dedicated to the FS industry</a:t>
            </a:r>
          </a:p>
          <a:p>
            <a:pPr marL="171450" marR="0" lvl="0" indent="-171450" algn="l" defTabSz="914400" rtl="0" eaLnBrk="0" fontAlgn="base" latinLnBrk="0" hangingPunct="0">
              <a:lnSpc>
                <a:spcPct val="100000"/>
              </a:lnSpc>
              <a:spcBef>
                <a:spcPct val="0"/>
              </a:spcBef>
              <a:spcAft>
                <a:spcPts val="500"/>
              </a:spcAft>
              <a:buClr>
                <a:srgbClr val="0058AB"/>
              </a:buClr>
              <a:buSzTx/>
              <a:buFont typeface="Wingdings" panose="05000000000000000000" pitchFamily="2" charset="2"/>
              <a:buChar char="§"/>
              <a:tabLst/>
              <a:defRPr/>
            </a:pPr>
            <a:r>
              <a:rPr kumimoji="0" lang="en-US" sz="1100" b="1" i="0" u="none" strike="noStrike" kern="0" cap="none" spc="0" normalizeH="0" baseline="0" noProof="0">
                <a:ln>
                  <a:noFill/>
                </a:ln>
                <a:solidFill>
                  <a:prstClr val="black"/>
                </a:solidFill>
                <a:effectLst/>
                <a:uLnTx/>
                <a:uFillTx/>
                <a:ea typeface="ＭＳ Ｐゴシック" charset="-128"/>
                <a:cs typeface="+mn-cs"/>
              </a:rPr>
              <a:t>Certified Delivery centers </a:t>
            </a:r>
            <a:r>
              <a:rPr kumimoji="0" lang="en-US" sz="1100" b="0" i="0" u="none" strike="noStrike" kern="0" cap="none" spc="0" normalizeH="0" baseline="0" noProof="0">
                <a:ln>
                  <a:noFill/>
                </a:ln>
                <a:solidFill>
                  <a:prstClr val="black"/>
                </a:solidFill>
                <a:effectLst/>
                <a:uLnTx/>
                <a:uFillTx/>
                <a:ea typeface="ＭＳ Ｐゴシック" charset="-128"/>
                <a:cs typeface="+mn-cs"/>
              </a:rPr>
              <a:t>across the Globe </a:t>
            </a:r>
          </a:p>
          <a:p>
            <a:pPr marL="171450" marR="0" lvl="0" indent="-171450" algn="l" defTabSz="914400" rtl="0" eaLnBrk="0" fontAlgn="base" latinLnBrk="0" hangingPunct="0">
              <a:lnSpc>
                <a:spcPct val="100000"/>
              </a:lnSpc>
              <a:spcBef>
                <a:spcPct val="0"/>
              </a:spcBef>
              <a:spcAft>
                <a:spcPts val="500"/>
              </a:spcAft>
              <a:buClr>
                <a:srgbClr val="0058AB"/>
              </a:buClr>
              <a:buSzTx/>
              <a:buFont typeface="Wingdings" panose="05000000000000000000" pitchFamily="2" charset="2"/>
              <a:buChar char="§"/>
              <a:tabLst/>
              <a:defRPr/>
            </a:pPr>
            <a:r>
              <a:rPr kumimoji="0" lang="en-US" sz="1100" b="1" i="0" u="none" strike="noStrike" kern="0" cap="none" spc="0" normalizeH="0" baseline="0" noProof="0">
                <a:ln>
                  <a:noFill/>
                </a:ln>
                <a:solidFill>
                  <a:prstClr val="black"/>
                </a:solidFill>
                <a:effectLst/>
                <a:uLnTx/>
                <a:uFillTx/>
                <a:ea typeface="ＭＳ Ｐゴシック" charset="-128"/>
                <a:cs typeface="+mn-cs"/>
              </a:rPr>
              <a:t>Domain Led Solutions/IP </a:t>
            </a:r>
            <a:r>
              <a:rPr kumimoji="0" lang="en-US" sz="1100" b="0" i="0" u="none" strike="noStrike" kern="0" cap="none" spc="0" normalizeH="0" baseline="0" noProof="0">
                <a:ln>
                  <a:noFill/>
                </a:ln>
                <a:solidFill>
                  <a:prstClr val="black"/>
                </a:solidFill>
                <a:effectLst/>
                <a:uLnTx/>
                <a:uFillTx/>
                <a:ea typeface="ＭＳ Ｐゴシック" charset="-128"/>
                <a:cs typeface="+mn-cs"/>
              </a:rPr>
              <a:t>– Deep domain knowledge, unparalleled thought leadership and highest average years of consultant experience in financial services</a:t>
            </a:r>
          </a:p>
        </p:txBody>
      </p:sp>
      <p:sp>
        <p:nvSpPr>
          <p:cNvPr id="48" name="Rectangle 47">
            <a:extLst>
              <a:ext uri="{FF2B5EF4-FFF2-40B4-BE49-F238E27FC236}">
                <a16:creationId xmlns:a16="http://schemas.microsoft.com/office/drawing/2014/main" id="{B50BCF60-2A39-FAB3-AEAF-00369830255F}"/>
              </a:ext>
            </a:extLst>
          </p:cNvPr>
          <p:cNvSpPr>
            <a:spLocks/>
          </p:cNvSpPr>
          <p:nvPr/>
        </p:nvSpPr>
        <p:spPr>
          <a:xfrm>
            <a:off x="3679341" y="4301557"/>
            <a:ext cx="2700000" cy="1714402"/>
          </a:xfrm>
          <a:prstGeom prst="rect">
            <a:avLst/>
          </a:prstGeom>
          <a:ln w="9525">
            <a:noFill/>
          </a:ln>
        </p:spPr>
        <p:style>
          <a:lnRef idx="2">
            <a:schemeClr val="accent1"/>
          </a:lnRef>
          <a:fillRef idx="1">
            <a:schemeClr val="lt1"/>
          </a:fillRef>
          <a:effectRef idx="0">
            <a:schemeClr val="accent1"/>
          </a:effectRef>
          <a:fontRef idx="minor">
            <a:schemeClr val="dk1"/>
          </a:fontRef>
        </p:style>
        <p:txBody>
          <a:bodyPr wrap="square" lIns="108000" tIns="216000" rIns="36000" bIns="0" rtlCol="0" anchor="t" anchorCtr="0">
            <a:noAutofit/>
          </a:bodyPr>
          <a:lstStyle/>
          <a:p>
            <a:pPr marR="0" lvl="0" algn="l" defTabSz="914400" rtl="0" eaLnBrk="0" fontAlgn="base" latinLnBrk="0" hangingPunct="0">
              <a:lnSpc>
                <a:spcPct val="100000"/>
              </a:lnSpc>
              <a:spcBef>
                <a:spcPct val="0"/>
              </a:spcBef>
              <a:spcAft>
                <a:spcPts val="500"/>
              </a:spcAft>
              <a:buClr>
                <a:srgbClr val="0058AB"/>
              </a:buClr>
              <a:buSzTx/>
              <a:tabLst/>
              <a:defRPr/>
            </a:pPr>
            <a:r>
              <a:rPr kumimoji="0" lang="en-US" sz="1100" b="1" i="0" u="none" strike="noStrike" kern="0" cap="none" spc="0" normalizeH="0" baseline="0" noProof="0">
                <a:ln>
                  <a:noFill/>
                </a:ln>
                <a:solidFill>
                  <a:prstClr val="black"/>
                </a:solidFill>
                <a:effectLst/>
                <a:uLnTx/>
                <a:uFillTx/>
                <a:ea typeface="ＭＳ Ｐゴシック" charset="-128"/>
                <a:cs typeface="+mn-cs"/>
              </a:rPr>
              <a:t>Banking &amp; Capital Markets</a:t>
            </a:r>
          </a:p>
          <a:p>
            <a:pPr marL="171450" marR="0" lvl="0" indent="-171450" algn="l" defTabSz="914400" rtl="0" eaLnBrk="0" fontAlgn="base" latinLnBrk="0" hangingPunct="0">
              <a:lnSpc>
                <a:spcPct val="100000"/>
              </a:lnSpc>
              <a:spcBef>
                <a:spcPct val="0"/>
              </a:spcBef>
              <a:spcAft>
                <a:spcPts val="500"/>
              </a:spcAft>
              <a:buClr>
                <a:srgbClr val="0058AB"/>
              </a:buClr>
              <a:buSzTx/>
              <a:buFont typeface="Wingdings" panose="05000000000000000000" pitchFamily="2" charset="2"/>
              <a:buChar char="§"/>
              <a:tabLst/>
              <a:defRPr/>
            </a:pPr>
            <a:r>
              <a:rPr kumimoji="0" lang="en-US" sz="1100" b="0" i="0" u="none" strike="noStrike" kern="0" cap="none" spc="0" normalizeH="0" baseline="0" noProof="0">
                <a:ln>
                  <a:noFill/>
                </a:ln>
                <a:solidFill>
                  <a:prstClr val="black"/>
                </a:solidFill>
                <a:effectLst/>
                <a:uLnTx/>
                <a:uFillTx/>
                <a:ea typeface="ＭＳ Ｐゴシック" charset="-128"/>
                <a:cs typeface="+mn-cs"/>
              </a:rPr>
              <a:t>Retail, Corporate &amp; Investments, Cards &amp; Payments, Trade Lifecycle, Asset Management, Wealth Management, Custodian Operations, Brokerage Services</a:t>
            </a:r>
          </a:p>
          <a:p>
            <a:pPr marR="0" lvl="0" algn="l" defTabSz="914400" rtl="0" eaLnBrk="0" fontAlgn="base" latinLnBrk="0" hangingPunct="0">
              <a:lnSpc>
                <a:spcPct val="100000"/>
              </a:lnSpc>
              <a:spcBef>
                <a:spcPct val="0"/>
              </a:spcBef>
              <a:spcAft>
                <a:spcPts val="500"/>
              </a:spcAft>
              <a:buClr>
                <a:srgbClr val="0058AB"/>
              </a:buClr>
              <a:buSzTx/>
              <a:tabLst/>
              <a:defRPr/>
            </a:pPr>
            <a:r>
              <a:rPr kumimoji="0" lang="en-US" sz="1100" b="1" i="0" u="none" strike="noStrike" kern="0" cap="none" spc="0" normalizeH="0" baseline="0" noProof="0">
                <a:ln>
                  <a:noFill/>
                </a:ln>
                <a:solidFill>
                  <a:prstClr val="black"/>
                </a:solidFill>
                <a:effectLst/>
                <a:uLnTx/>
                <a:uFillTx/>
                <a:ea typeface="ＭＳ Ｐゴシック" charset="-128"/>
                <a:cs typeface="+mn-cs"/>
              </a:rPr>
              <a:t>Insurance </a:t>
            </a:r>
          </a:p>
          <a:p>
            <a:pPr marL="171450" marR="0" lvl="0" indent="-171450" algn="l" defTabSz="914400" rtl="0" eaLnBrk="0" fontAlgn="base" latinLnBrk="0" hangingPunct="0">
              <a:lnSpc>
                <a:spcPct val="100000"/>
              </a:lnSpc>
              <a:spcBef>
                <a:spcPct val="0"/>
              </a:spcBef>
              <a:spcAft>
                <a:spcPts val="500"/>
              </a:spcAft>
              <a:buClr>
                <a:srgbClr val="0058AB"/>
              </a:buClr>
              <a:buSzTx/>
              <a:buFont typeface="Wingdings" panose="05000000000000000000" pitchFamily="2" charset="2"/>
              <a:buChar char="§"/>
              <a:tabLst/>
              <a:defRPr/>
            </a:pPr>
            <a:r>
              <a:rPr kumimoji="0" lang="en-US" sz="1100" b="0" i="0" u="none" strike="noStrike" kern="0" cap="none" spc="0" normalizeH="0" baseline="0" noProof="0">
                <a:ln>
                  <a:noFill/>
                </a:ln>
                <a:solidFill>
                  <a:prstClr val="black"/>
                </a:solidFill>
                <a:effectLst/>
                <a:uLnTx/>
                <a:uFillTx/>
                <a:ea typeface="ＭＳ Ｐゴシック" charset="-128"/>
                <a:cs typeface="+mn-cs"/>
              </a:rPr>
              <a:t>Life &amp; Annuities, Property &amp; Casualty, Health, Re Insurance</a:t>
            </a:r>
          </a:p>
        </p:txBody>
      </p:sp>
      <p:pic>
        <p:nvPicPr>
          <p:cNvPr id="49" name="Picture 2" descr="D:\Users\skmalve\Desktop\sf.png">
            <a:extLst>
              <a:ext uri="{FF2B5EF4-FFF2-40B4-BE49-F238E27FC236}">
                <a16:creationId xmlns:a16="http://schemas.microsoft.com/office/drawing/2014/main" id="{C5FC25DD-E561-F9DD-463D-CE9A7F71C092}"/>
              </a:ext>
            </a:extLst>
          </p:cNvPr>
          <p:cNvPicPr>
            <a:picLocks noChangeAspect="1" noChangeArrowheads="1"/>
          </p:cNvPicPr>
          <p:nvPr/>
        </p:nvPicPr>
        <p:blipFill rotWithShape="1">
          <a:blip r:embed="rId12" cstate="print"/>
          <a:srcRect r="31265"/>
          <a:stretch/>
        </p:blipFill>
        <p:spPr bwMode="auto">
          <a:xfrm>
            <a:off x="8050193" y="4427871"/>
            <a:ext cx="544864" cy="429798"/>
          </a:xfrm>
          <a:prstGeom prst="rect">
            <a:avLst/>
          </a:prstGeom>
          <a:noFill/>
        </p:spPr>
      </p:pic>
      <p:pic>
        <p:nvPicPr>
          <p:cNvPr id="50" name="Picture 39">
            <a:extLst>
              <a:ext uri="{FF2B5EF4-FFF2-40B4-BE49-F238E27FC236}">
                <a16:creationId xmlns:a16="http://schemas.microsoft.com/office/drawing/2014/main" id="{4BD3D90D-CEB6-3E6F-0381-E903D699FADC}"/>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746390" y="4441291"/>
            <a:ext cx="783599" cy="424058"/>
          </a:xfrm>
          <a:prstGeom prst="rect">
            <a:avLst/>
          </a:prstGeom>
          <a:noFill/>
          <a:ln w="9525">
            <a:noFill/>
            <a:miter lim="800000"/>
            <a:headEnd/>
            <a:tailEnd/>
          </a:ln>
        </p:spPr>
      </p:pic>
      <p:pic>
        <p:nvPicPr>
          <p:cNvPr id="51" name="Picture 2" descr="Résultat de recherche d'images pour &quot;logo aws&quot;">
            <a:extLst>
              <a:ext uri="{FF2B5EF4-FFF2-40B4-BE49-F238E27FC236}">
                <a16:creationId xmlns:a16="http://schemas.microsoft.com/office/drawing/2014/main" id="{605B69B7-E1AF-5392-C725-1C3025B7655D}"/>
              </a:ext>
            </a:extLst>
          </p:cNvPr>
          <p:cNvPicPr>
            <a:picLocks noChangeAspect="1" noChangeArrowheads="1"/>
          </p:cNvPicPr>
          <p:nvPr/>
        </p:nvPicPr>
        <p:blipFill rotWithShape="1">
          <a:blip r:embed="rId14" cstate="screen">
            <a:extLst>
              <a:ext uri="{28A0092B-C50C-407E-A947-70E740481C1C}">
                <a14:useLocalDpi xmlns:a14="http://schemas.microsoft.com/office/drawing/2010/main" val="0"/>
              </a:ext>
            </a:extLst>
          </a:blip>
          <a:srcRect l="24288" t="19555" r="24687" b="19120"/>
          <a:stretch/>
        </p:blipFill>
        <p:spPr bwMode="auto">
          <a:xfrm>
            <a:off x="6623503" y="6011176"/>
            <a:ext cx="462920" cy="29029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Image result for adobe">
            <a:extLst>
              <a:ext uri="{FF2B5EF4-FFF2-40B4-BE49-F238E27FC236}">
                <a16:creationId xmlns:a16="http://schemas.microsoft.com/office/drawing/2014/main" id="{7D5BC5AE-5CE3-3ACF-48CA-66A80CB622FB}"/>
              </a:ext>
            </a:extLst>
          </p:cNvPr>
          <p:cNvPicPr>
            <a:picLocks noChangeAspect="1" noChangeArrowheads="1"/>
          </p:cNvPicPr>
          <p:nvPr/>
        </p:nvPicPr>
        <p:blipFill rotWithShape="1">
          <a:blip r:embed="rId15" cstate="screen">
            <a:extLst>
              <a:ext uri="{28A0092B-C50C-407E-A947-70E740481C1C}">
                <a14:useLocalDpi xmlns:a14="http://schemas.microsoft.com/office/drawing/2010/main" val="0"/>
              </a:ext>
            </a:extLst>
          </a:blip>
          <a:srcRect t="16387" b="19018"/>
          <a:stretch/>
        </p:blipFill>
        <p:spPr bwMode="auto">
          <a:xfrm>
            <a:off x="8658092" y="5488254"/>
            <a:ext cx="630868" cy="26950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Google Cloud">
            <a:extLst>
              <a:ext uri="{FF2B5EF4-FFF2-40B4-BE49-F238E27FC236}">
                <a16:creationId xmlns:a16="http://schemas.microsoft.com/office/drawing/2014/main" id="{539F8ABF-09C5-9097-96B3-8A4B9AA3D42D}"/>
              </a:ext>
            </a:extLst>
          </p:cNvPr>
          <p:cNvPicPr>
            <a:picLocks noChangeAspect="1" noChangeArrowheads="1"/>
          </p:cNvPicPr>
          <p:nvPr/>
        </p:nvPicPr>
        <p:blipFill>
          <a:blip r:embed="rId16" cstate="screen">
            <a:extLst>
              <a:ext uri="{28A0092B-C50C-407E-A947-70E740481C1C}">
                <a14:useLocalDpi xmlns:a14="http://schemas.microsoft.com/office/drawing/2010/main" val="0"/>
              </a:ext>
            </a:extLst>
          </a:blip>
          <a:srcRect/>
          <a:stretch>
            <a:fillRect/>
          </a:stretch>
        </p:blipFill>
        <p:spPr bwMode="auto">
          <a:xfrm>
            <a:off x="6630020" y="5035454"/>
            <a:ext cx="1426212" cy="24660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IBM">
            <a:extLst>
              <a:ext uri="{FF2B5EF4-FFF2-40B4-BE49-F238E27FC236}">
                <a16:creationId xmlns:a16="http://schemas.microsoft.com/office/drawing/2014/main" id="{DF07D51E-6ABA-159E-831A-30D4A73E5A73}"/>
              </a:ext>
            </a:extLst>
          </p:cNvPr>
          <p:cNvPicPr>
            <a:picLocks noChangeAspect="1" noChangeArrowheads="1"/>
          </p:cNvPicPr>
          <p:nvPr/>
        </p:nvPicPr>
        <p:blipFill>
          <a:blip r:embed="rId17" cstate="screen">
            <a:extLst>
              <a:ext uri="{28A0092B-C50C-407E-A947-70E740481C1C}">
                <a14:useLocalDpi xmlns:a14="http://schemas.microsoft.com/office/drawing/2010/main" val="0"/>
              </a:ext>
            </a:extLst>
          </a:blip>
          <a:srcRect/>
          <a:stretch>
            <a:fillRect/>
          </a:stretch>
        </p:blipFill>
        <p:spPr bwMode="auto">
          <a:xfrm>
            <a:off x="7875159" y="5493845"/>
            <a:ext cx="922564" cy="25831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Microsoft">
            <a:extLst>
              <a:ext uri="{FF2B5EF4-FFF2-40B4-BE49-F238E27FC236}">
                <a16:creationId xmlns:a16="http://schemas.microsoft.com/office/drawing/2014/main" id="{C99A5066-7257-3EF8-6148-77834746D20D}"/>
              </a:ext>
            </a:extLst>
          </p:cNvPr>
          <p:cNvPicPr>
            <a:picLocks noChangeAspect="1" noChangeArrowheads="1"/>
          </p:cNvPicPr>
          <p:nvPr/>
        </p:nvPicPr>
        <p:blipFill>
          <a:blip r:embed="rId18" cstate="screen">
            <a:extLst>
              <a:ext uri="{28A0092B-C50C-407E-A947-70E740481C1C}">
                <a14:useLocalDpi xmlns:a14="http://schemas.microsoft.com/office/drawing/2010/main" val="0"/>
              </a:ext>
            </a:extLst>
          </a:blip>
          <a:srcRect/>
          <a:stretch>
            <a:fillRect/>
          </a:stretch>
        </p:blipFill>
        <p:spPr bwMode="auto">
          <a:xfrm>
            <a:off x="6640889" y="5477412"/>
            <a:ext cx="1409304" cy="39460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0" descr="Pega">
            <a:extLst>
              <a:ext uri="{FF2B5EF4-FFF2-40B4-BE49-F238E27FC236}">
                <a16:creationId xmlns:a16="http://schemas.microsoft.com/office/drawing/2014/main" id="{715449D6-CF5B-9DF9-14D8-75069EE3FCB1}"/>
              </a:ext>
            </a:extLst>
          </p:cNvPr>
          <p:cNvPicPr>
            <a:picLocks noChangeAspect="1" noChangeArrowheads="1"/>
          </p:cNvPicPr>
          <p:nvPr/>
        </p:nvPicPr>
        <p:blipFill>
          <a:blip r:embed="rId19" cstate="screen">
            <a:extLst>
              <a:ext uri="{28A0092B-C50C-407E-A947-70E740481C1C}">
                <a14:useLocalDpi xmlns:a14="http://schemas.microsoft.com/office/drawing/2010/main" val="0"/>
              </a:ext>
            </a:extLst>
          </a:blip>
          <a:srcRect/>
          <a:stretch>
            <a:fillRect/>
          </a:stretch>
        </p:blipFill>
        <p:spPr bwMode="auto">
          <a:xfrm>
            <a:off x="7346459" y="5865690"/>
            <a:ext cx="1357882" cy="38020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12" descr="ServiceNow">
            <a:extLst>
              <a:ext uri="{FF2B5EF4-FFF2-40B4-BE49-F238E27FC236}">
                <a16:creationId xmlns:a16="http://schemas.microsoft.com/office/drawing/2014/main" id="{0F60B170-6AC8-454B-3E9F-B975EA0FBD9A}"/>
              </a:ext>
            </a:extLst>
          </p:cNvPr>
          <p:cNvPicPr>
            <a:picLocks noChangeAspect="1" noChangeArrowheads="1"/>
          </p:cNvPicPr>
          <p:nvPr/>
        </p:nvPicPr>
        <p:blipFill>
          <a:blip r:embed="rId20" cstate="screen">
            <a:extLst>
              <a:ext uri="{28A0092B-C50C-407E-A947-70E740481C1C}">
                <a14:useLocalDpi xmlns:a14="http://schemas.microsoft.com/office/drawing/2010/main" val="0"/>
              </a:ext>
            </a:extLst>
          </a:blip>
          <a:srcRect/>
          <a:stretch>
            <a:fillRect/>
          </a:stretch>
        </p:blipFill>
        <p:spPr bwMode="auto">
          <a:xfrm>
            <a:off x="8175638" y="4887978"/>
            <a:ext cx="1497992" cy="41943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4" descr="VMware">
            <a:extLst>
              <a:ext uri="{FF2B5EF4-FFF2-40B4-BE49-F238E27FC236}">
                <a16:creationId xmlns:a16="http://schemas.microsoft.com/office/drawing/2014/main" id="{4A370CD3-0087-8C36-1A9D-1CB558A231DD}"/>
              </a:ext>
            </a:extLst>
          </p:cNvPr>
          <p:cNvPicPr>
            <a:picLocks noChangeAspect="1" noChangeArrowheads="1"/>
          </p:cNvPicPr>
          <p:nvPr/>
        </p:nvPicPr>
        <p:blipFill>
          <a:blip r:embed="rId21" cstate="screen">
            <a:extLst>
              <a:ext uri="{28A0092B-C50C-407E-A947-70E740481C1C}">
                <a14:useLocalDpi xmlns:a14="http://schemas.microsoft.com/office/drawing/2010/main" val="0"/>
              </a:ext>
            </a:extLst>
          </a:blip>
          <a:srcRect/>
          <a:stretch>
            <a:fillRect/>
          </a:stretch>
        </p:blipFill>
        <p:spPr bwMode="auto">
          <a:xfrm>
            <a:off x="8580112" y="5831531"/>
            <a:ext cx="1283176" cy="359290"/>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Rounded Corners 59">
            <a:extLst>
              <a:ext uri="{FF2B5EF4-FFF2-40B4-BE49-F238E27FC236}">
                <a16:creationId xmlns:a16="http://schemas.microsoft.com/office/drawing/2014/main" id="{B8257FAB-C61E-A36E-37ED-C65677C62227}"/>
              </a:ext>
            </a:extLst>
          </p:cNvPr>
          <p:cNvSpPr>
            <a:spLocks/>
          </p:cNvSpPr>
          <p:nvPr/>
        </p:nvSpPr>
        <p:spPr>
          <a:xfrm>
            <a:off x="407988" y="4077262"/>
            <a:ext cx="3060000" cy="253960"/>
          </a:xfrm>
          <a:prstGeom prst="roundRect">
            <a:avLst/>
          </a:prstGeom>
          <a:solidFill>
            <a:srgbClr val="12ABDB"/>
          </a:solidFill>
          <a:ln>
            <a:noFill/>
          </a:ln>
        </p:spPr>
        <p:style>
          <a:lnRef idx="0">
            <a:scrgbClr r="0" g="0" b="0"/>
          </a:lnRef>
          <a:fillRef idx="0">
            <a:scrgbClr r="0" g="0" b="0"/>
          </a:fillRef>
          <a:effectRef idx="0">
            <a:scrgbClr r="0" g="0" b="0"/>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2813"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prstClr val="white"/>
                </a:solidFill>
                <a:effectLst/>
                <a:uLnTx/>
                <a:uFillTx/>
                <a:ea typeface="+mn-ea"/>
                <a:cs typeface="+mn-cs"/>
              </a:rPr>
              <a:t>Financial Services Highlights</a:t>
            </a:r>
          </a:p>
        </p:txBody>
      </p:sp>
      <p:sp>
        <p:nvSpPr>
          <p:cNvPr id="62" name="Rectangle: Rounded Corners 61">
            <a:extLst>
              <a:ext uri="{FF2B5EF4-FFF2-40B4-BE49-F238E27FC236}">
                <a16:creationId xmlns:a16="http://schemas.microsoft.com/office/drawing/2014/main" id="{B01B02C5-0B3B-18CF-3385-3F90086FAE65}"/>
              </a:ext>
            </a:extLst>
          </p:cNvPr>
          <p:cNvSpPr>
            <a:spLocks/>
          </p:cNvSpPr>
          <p:nvPr/>
        </p:nvSpPr>
        <p:spPr>
          <a:xfrm>
            <a:off x="3679341" y="4079223"/>
            <a:ext cx="2700000" cy="251999"/>
          </a:xfrm>
          <a:prstGeom prst="roundRect">
            <a:avLst/>
          </a:prstGeom>
          <a:solidFill>
            <a:srgbClr val="12ABDB"/>
          </a:solidFill>
          <a:ln>
            <a:noFill/>
          </a:ln>
        </p:spPr>
        <p:style>
          <a:lnRef idx="0">
            <a:scrgbClr r="0" g="0" b="0"/>
          </a:lnRef>
          <a:fillRef idx="0">
            <a:scrgbClr r="0" g="0" b="0"/>
          </a:fillRef>
          <a:effectRef idx="0">
            <a:scrgbClr r="0" g="0" b="0"/>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2813"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prstClr val="white"/>
                </a:solidFill>
                <a:effectLst/>
                <a:uLnTx/>
                <a:uFillTx/>
                <a:ea typeface="+mn-ea"/>
                <a:cs typeface="+mn-cs"/>
              </a:rPr>
              <a:t>Focus Areas</a:t>
            </a:r>
          </a:p>
        </p:txBody>
      </p:sp>
      <p:sp>
        <p:nvSpPr>
          <p:cNvPr id="63" name="Rectangle: Rounded Corners 62">
            <a:extLst>
              <a:ext uri="{FF2B5EF4-FFF2-40B4-BE49-F238E27FC236}">
                <a16:creationId xmlns:a16="http://schemas.microsoft.com/office/drawing/2014/main" id="{FCF0BE25-1450-17DD-0696-50AC0F9989CD}"/>
              </a:ext>
            </a:extLst>
          </p:cNvPr>
          <p:cNvSpPr>
            <a:spLocks/>
          </p:cNvSpPr>
          <p:nvPr/>
        </p:nvSpPr>
        <p:spPr>
          <a:xfrm rot="5400000">
            <a:off x="7966741" y="2668340"/>
            <a:ext cx="216000" cy="3060000"/>
          </a:xfrm>
          <a:prstGeom prst="roundRect">
            <a:avLst/>
          </a:prstGeom>
          <a:solidFill>
            <a:srgbClr val="12ABDB"/>
          </a:solidFill>
          <a:ln>
            <a:noFill/>
          </a:ln>
        </p:spPr>
        <p:style>
          <a:lnRef idx="0">
            <a:scrgbClr r="0" g="0" b="0"/>
          </a:lnRef>
          <a:fillRef idx="0">
            <a:scrgbClr r="0" g="0" b="0"/>
          </a:fillRef>
          <a:effectRef idx="0">
            <a:scrgbClr r="0" g="0" b="0"/>
          </a:effectRef>
          <a:fontRef idx="minor">
            <a:schemeClr val="lt1"/>
          </a:fontRef>
        </p:style>
        <p:txBody>
          <a:bodyPr vert="vert270" wrap="square" lIns="0" tIns="0" rIns="0" bIns="0" numCol="1" rtlCol="0" anchor="ctr" anchorCtr="0" compatLnSpc="1">
            <a:prstTxWarp prst="textNoShape">
              <a:avLst/>
            </a:prstTxWarp>
            <a:noAutofit/>
          </a:bodyPr>
          <a:lstStyle/>
          <a:p>
            <a:pPr marL="0" marR="0" lvl="0" indent="0" algn="ctr" defTabSz="912813"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prstClr val="white"/>
                </a:solidFill>
                <a:effectLst/>
                <a:uLnTx/>
                <a:uFillTx/>
                <a:ea typeface="+mn-ea"/>
                <a:cs typeface="+mn-cs"/>
              </a:rPr>
              <a:t>Partners</a:t>
            </a:r>
          </a:p>
        </p:txBody>
      </p:sp>
      <p:sp>
        <p:nvSpPr>
          <p:cNvPr id="66" name="Rectangle: Rounded Corners 65">
            <a:extLst>
              <a:ext uri="{FF2B5EF4-FFF2-40B4-BE49-F238E27FC236}">
                <a16:creationId xmlns:a16="http://schemas.microsoft.com/office/drawing/2014/main" id="{ED6F4C6F-024C-9396-9D27-92FB601154C8}"/>
              </a:ext>
            </a:extLst>
          </p:cNvPr>
          <p:cNvSpPr>
            <a:spLocks/>
          </p:cNvSpPr>
          <p:nvPr/>
        </p:nvSpPr>
        <p:spPr>
          <a:xfrm>
            <a:off x="407987" y="1381591"/>
            <a:ext cx="2486275" cy="237259"/>
          </a:xfrm>
          <a:prstGeom prst="roundRect">
            <a:avLst/>
          </a:prstGeom>
          <a:solidFill>
            <a:srgbClr val="12ABDB"/>
          </a:solidFill>
          <a:ln>
            <a:noFill/>
          </a:ln>
        </p:spPr>
        <p:style>
          <a:lnRef idx="0">
            <a:scrgbClr r="0" g="0" b="0"/>
          </a:lnRef>
          <a:fillRef idx="0">
            <a:scrgbClr r="0" g="0" b="0"/>
          </a:fillRef>
          <a:effectRef idx="0">
            <a:scrgbClr r="0" g="0" b="0"/>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2813"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prstClr val="white"/>
                </a:solidFill>
                <a:effectLst/>
                <a:uLnTx/>
                <a:uFillTx/>
                <a:ea typeface="+mn-ea"/>
                <a:cs typeface="+mn-cs"/>
              </a:rPr>
              <a:t>Capgemini One Team</a:t>
            </a:r>
          </a:p>
        </p:txBody>
      </p:sp>
      <p:sp>
        <p:nvSpPr>
          <p:cNvPr id="67" name="Rectangle: Rounded Corners 66">
            <a:extLst>
              <a:ext uri="{FF2B5EF4-FFF2-40B4-BE49-F238E27FC236}">
                <a16:creationId xmlns:a16="http://schemas.microsoft.com/office/drawing/2014/main" id="{D8CFB325-EAF1-83DF-6D27-162CD79C44EC}"/>
              </a:ext>
            </a:extLst>
          </p:cNvPr>
          <p:cNvSpPr>
            <a:spLocks/>
          </p:cNvSpPr>
          <p:nvPr/>
        </p:nvSpPr>
        <p:spPr>
          <a:xfrm>
            <a:off x="2992299" y="1381590"/>
            <a:ext cx="2436500" cy="237259"/>
          </a:xfrm>
          <a:prstGeom prst="roundRect">
            <a:avLst/>
          </a:prstGeom>
          <a:solidFill>
            <a:srgbClr val="12ABDB"/>
          </a:solidFill>
          <a:ln>
            <a:noFill/>
          </a:ln>
        </p:spPr>
        <p:style>
          <a:lnRef idx="0">
            <a:scrgbClr r="0" g="0" b="0"/>
          </a:lnRef>
          <a:fillRef idx="0">
            <a:scrgbClr r="0" g="0" b="0"/>
          </a:fillRef>
          <a:effectRef idx="0">
            <a:scrgbClr r="0" g="0" b="0"/>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2813"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a:ln>
                  <a:noFill/>
                </a:ln>
                <a:solidFill>
                  <a:prstClr val="white"/>
                </a:solidFill>
                <a:effectLst/>
                <a:uLnTx/>
                <a:uFillTx/>
                <a:ea typeface="+mn-ea"/>
                <a:cs typeface="+mn-cs"/>
              </a:rPr>
              <a:t>Business Sub Brands </a:t>
            </a:r>
          </a:p>
        </p:txBody>
      </p:sp>
      <p:sp>
        <p:nvSpPr>
          <p:cNvPr id="68" name="Rectangle: Rounded Corners 67">
            <a:extLst>
              <a:ext uri="{FF2B5EF4-FFF2-40B4-BE49-F238E27FC236}">
                <a16:creationId xmlns:a16="http://schemas.microsoft.com/office/drawing/2014/main" id="{C4D27216-E4E1-6F7D-C1D0-06385820A1FC}"/>
              </a:ext>
            </a:extLst>
          </p:cNvPr>
          <p:cNvSpPr>
            <a:spLocks/>
          </p:cNvSpPr>
          <p:nvPr/>
        </p:nvSpPr>
        <p:spPr>
          <a:xfrm>
            <a:off x="5549592" y="1392650"/>
            <a:ext cx="4378061" cy="248122"/>
          </a:xfrm>
          <a:prstGeom prst="roundRect">
            <a:avLst/>
          </a:prstGeom>
          <a:solidFill>
            <a:srgbClr val="12ABDB"/>
          </a:solidFill>
          <a:ln>
            <a:noFill/>
          </a:ln>
        </p:spPr>
        <p:style>
          <a:lnRef idx="0">
            <a:scrgbClr r="0" g="0" b="0"/>
          </a:lnRef>
          <a:fillRef idx="0">
            <a:scrgbClr r="0" g="0" b="0"/>
          </a:fillRef>
          <a:effectRef idx="0">
            <a:scrgbClr r="0" g="0" b="0"/>
          </a:effectRef>
          <a:fontRef idx="minor">
            <a:schemeClr val="lt1"/>
          </a:fontRef>
        </p:style>
        <p:txBody>
          <a:bodyPr vert="horz" wrap="square" lIns="0" tIns="0" rIns="0" bIns="0" numCol="1" rtlCol="0" anchor="ctr" anchorCtr="0" compatLnSpc="1">
            <a:prstTxWarp prst="textNoShape">
              <a:avLst/>
            </a:prstTxWarp>
            <a:noAutofit/>
          </a:bodyPr>
          <a:lstStyle/>
          <a:p>
            <a:pPr algn="ctr" defTabSz="914126" eaLnBrk="0" hangingPunct="0">
              <a:defRPr/>
            </a:pPr>
            <a:r>
              <a:rPr lang="en-US" sz="1200" b="1" dirty="0">
                <a:solidFill>
                  <a:schemeClr val="bg1"/>
                </a:solidFill>
                <a:ea typeface="Verdana" panose="020B0604030504040204" pitchFamily="34" charset="0"/>
              </a:rPr>
              <a:t>Our Financial Situation from Past 5 years</a:t>
            </a:r>
          </a:p>
        </p:txBody>
      </p:sp>
      <p:cxnSp>
        <p:nvCxnSpPr>
          <p:cNvPr id="74" name="Straight Connector 73">
            <a:extLst>
              <a:ext uri="{FF2B5EF4-FFF2-40B4-BE49-F238E27FC236}">
                <a16:creationId xmlns:a16="http://schemas.microsoft.com/office/drawing/2014/main" id="{3CB3A06B-D984-33CA-AD78-2CB50FAC9456}"/>
              </a:ext>
            </a:extLst>
          </p:cNvPr>
          <p:cNvCxnSpPr>
            <a:cxnSpLocks/>
          </p:cNvCxnSpPr>
          <p:nvPr/>
        </p:nvCxnSpPr>
        <p:spPr>
          <a:xfrm>
            <a:off x="3559748" y="4077262"/>
            <a:ext cx="0" cy="2342588"/>
          </a:xfrm>
          <a:prstGeom prst="line">
            <a:avLst/>
          </a:prstGeom>
          <a:ln w="9525">
            <a:solidFill>
              <a:srgbClr val="0058AB"/>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3E6DC5E-C751-583E-AC90-54595FD087CE}"/>
              </a:ext>
            </a:extLst>
          </p:cNvPr>
          <p:cNvCxnSpPr>
            <a:cxnSpLocks/>
          </p:cNvCxnSpPr>
          <p:nvPr/>
        </p:nvCxnSpPr>
        <p:spPr>
          <a:xfrm>
            <a:off x="6458326" y="4058212"/>
            <a:ext cx="0" cy="2342588"/>
          </a:xfrm>
          <a:prstGeom prst="line">
            <a:avLst/>
          </a:prstGeom>
          <a:ln w="9525">
            <a:solidFill>
              <a:srgbClr val="0058AB"/>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AC46E0E-8007-E600-7589-BDD2A86CEE4E}"/>
              </a:ext>
            </a:extLst>
          </p:cNvPr>
          <p:cNvSpPr/>
          <p:nvPr/>
        </p:nvSpPr>
        <p:spPr>
          <a:xfrm>
            <a:off x="462229" y="2968726"/>
            <a:ext cx="2438976" cy="553870"/>
          </a:xfrm>
          <a:prstGeom prst="rect">
            <a:avLst/>
          </a:prstGeom>
        </p:spPr>
        <p:txBody>
          <a:bodyPr wrap="square" lIns="0" tIns="0" rIns="0" bIns="0" anchor="t">
            <a:spAutoFit/>
          </a:bodyPr>
          <a:lstStyle/>
          <a:p>
            <a:pPr defTabSz="685594">
              <a:tabLst>
                <a:tab pos="1282303" algn="dec"/>
              </a:tabLst>
              <a:defRPr/>
            </a:pPr>
            <a:r>
              <a:rPr lang="en-US" sz="1999" b="1" dirty="0">
                <a:solidFill>
                  <a:schemeClr val="accent2"/>
                </a:solidFill>
                <a:latin typeface="Ubuntu"/>
                <a:ea typeface="Verdana"/>
                <a:cs typeface="Verdana"/>
              </a:rPr>
              <a:t>341,100</a:t>
            </a:r>
            <a:r>
              <a:rPr lang="en-US" sz="1400" b="1" dirty="0">
                <a:solidFill>
                  <a:schemeClr val="accent2"/>
                </a:solidFill>
                <a:latin typeface="Ubuntu"/>
                <a:ea typeface="Verdana"/>
                <a:cs typeface="Verdana"/>
              </a:rPr>
              <a:t>+</a:t>
            </a:r>
            <a:r>
              <a:rPr lang="en-US" sz="1799" b="1" kern="0" dirty="0">
                <a:solidFill>
                  <a:schemeClr val="accent2"/>
                </a:solidFill>
                <a:latin typeface="Ubuntu"/>
                <a:ea typeface="Verdana"/>
                <a:cs typeface="Verdana"/>
              </a:rPr>
              <a:t> </a:t>
            </a:r>
            <a:r>
              <a:rPr lang="en-US" sz="1100" b="1" kern="0" dirty="0">
                <a:solidFill>
                  <a:srgbClr val="000000"/>
                </a:solidFill>
                <a:latin typeface="Ubuntu"/>
                <a:ea typeface="Verdana"/>
                <a:cs typeface="Verdana"/>
              </a:rPr>
              <a:t>talents</a:t>
            </a:r>
            <a:r>
              <a:rPr lang="en-US" sz="1100" kern="0" dirty="0">
                <a:solidFill>
                  <a:srgbClr val="000000"/>
                </a:solidFill>
                <a:latin typeface="Ubuntu"/>
                <a:ea typeface="Verdana"/>
                <a:cs typeface="Verdana"/>
              </a:rPr>
              <a:t> worldwide working together as</a:t>
            </a:r>
            <a:r>
              <a:rPr lang="en-US" sz="1050" kern="0" dirty="0">
                <a:solidFill>
                  <a:srgbClr val="000000"/>
                </a:solidFill>
                <a:latin typeface="Ubuntu"/>
                <a:ea typeface="Verdana"/>
                <a:cs typeface="Verdana"/>
              </a:rPr>
              <a:t> </a:t>
            </a:r>
            <a:r>
              <a:rPr lang="en-US" sz="1600" b="1" dirty="0">
                <a:solidFill>
                  <a:srgbClr val="2B0A3D"/>
                </a:solidFill>
                <a:latin typeface="Ubuntu"/>
                <a:ea typeface="Verdana"/>
                <a:cs typeface="Verdana"/>
              </a:rPr>
              <a:t>one team</a:t>
            </a:r>
            <a:endParaRPr lang="en-US" sz="1400" b="1" dirty="0">
              <a:solidFill>
                <a:srgbClr val="2B0A3D"/>
              </a:solidFill>
              <a:latin typeface="Ubuntu"/>
              <a:ea typeface="Verdana"/>
              <a:cs typeface="Verdana"/>
            </a:endParaRPr>
          </a:p>
        </p:txBody>
      </p:sp>
      <p:sp>
        <p:nvSpPr>
          <p:cNvPr id="11" name="TextBox 10">
            <a:extLst>
              <a:ext uri="{FF2B5EF4-FFF2-40B4-BE49-F238E27FC236}">
                <a16:creationId xmlns:a16="http://schemas.microsoft.com/office/drawing/2014/main" id="{E7E68E9E-1922-80CB-A6CA-892D522BDA6C}"/>
              </a:ext>
            </a:extLst>
          </p:cNvPr>
          <p:cNvSpPr txBox="1"/>
          <p:nvPr/>
        </p:nvSpPr>
        <p:spPr>
          <a:xfrm>
            <a:off x="462229" y="2182511"/>
            <a:ext cx="2382431" cy="697499"/>
          </a:xfrm>
          <a:prstGeom prst="rect">
            <a:avLst/>
          </a:prstGeom>
          <a:noFill/>
        </p:spPr>
        <p:txBody>
          <a:bodyPr wrap="square" lIns="0" tIns="0" rIns="0" bIns="0" rtlCol="0" anchor="t">
            <a:spAutoFit/>
          </a:bodyPr>
          <a:lstStyle/>
          <a:p>
            <a:pPr defTabSz="914126">
              <a:spcBef>
                <a:spcPts val="200"/>
              </a:spcBef>
              <a:spcAft>
                <a:spcPts val="200"/>
              </a:spcAft>
              <a:defRPr/>
            </a:pPr>
            <a:r>
              <a:rPr lang="en-US" sz="1100">
                <a:solidFill>
                  <a:srgbClr val="000000"/>
                </a:solidFill>
                <a:latin typeface="Ubuntu"/>
                <a:ea typeface="Verdana"/>
                <a:cs typeface="Verdana"/>
              </a:rPr>
              <a:t>Present in nearly</a:t>
            </a:r>
          </a:p>
          <a:p>
            <a:pPr defTabSz="914126">
              <a:spcBef>
                <a:spcPts val="200"/>
              </a:spcBef>
              <a:spcAft>
                <a:spcPts val="200"/>
              </a:spcAft>
              <a:defRPr/>
            </a:pPr>
            <a:r>
              <a:rPr lang="en-US" sz="1999" b="1">
                <a:solidFill>
                  <a:schemeClr val="accent2"/>
                </a:solidFill>
                <a:latin typeface="Ubuntu"/>
                <a:ea typeface="Verdana"/>
                <a:cs typeface="Verdana"/>
              </a:rPr>
              <a:t>50+</a:t>
            </a:r>
            <a:r>
              <a:rPr lang="en-US" sz="1100">
                <a:solidFill>
                  <a:srgbClr val="0070AD"/>
                </a:solidFill>
                <a:latin typeface="Ubuntu"/>
                <a:ea typeface="Verdana"/>
                <a:cs typeface="Verdana"/>
              </a:rPr>
              <a:t> </a:t>
            </a:r>
            <a:r>
              <a:rPr lang="en-US" sz="1100" b="1">
                <a:solidFill>
                  <a:srgbClr val="000000"/>
                </a:solidFill>
                <a:latin typeface="Ubuntu"/>
                <a:ea typeface="Verdana"/>
                <a:cs typeface="Verdana"/>
              </a:rPr>
              <a:t>countries </a:t>
            </a:r>
            <a:r>
              <a:rPr lang="en-US" sz="1100">
                <a:solidFill>
                  <a:srgbClr val="000000"/>
                </a:solidFill>
                <a:latin typeface="Ubuntu"/>
                <a:ea typeface="Verdana"/>
                <a:cs typeface="Verdana"/>
              </a:rPr>
              <a:t>and  </a:t>
            </a:r>
            <a:r>
              <a:rPr lang="en-US" sz="1799" b="1">
                <a:solidFill>
                  <a:schemeClr val="accent2"/>
                </a:solidFill>
                <a:latin typeface="Ubuntu"/>
                <a:ea typeface="Verdana"/>
                <a:cs typeface="Verdana"/>
              </a:rPr>
              <a:t>160+</a:t>
            </a:r>
            <a:r>
              <a:rPr lang="en-US" sz="1100" b="1">
                <a:solidFill>
                  <a:schemeClr val="accent2"/>
                </a:solidFill>
                <a:latin typeface="Ubuntu"/>
                <a:ea typeface="Verdana"/>
                <a:cs typeface="Verdana"/>
              </a:rPr>
              <a:t> </a:t>
            </a:r>
            <a:r>
              <a:rPr lang="en-US" sz="1100" b="1">
                <a:solidFill>
                  <a:srgbClr val="000000"/>
                </a:solidFill>
                <a:latin typeface="Ubuntu"/>
                <a:ea typeface="Verdana"/>
                <a:cs typeface="Verdana"/>
              </a:rPr>
              <a:t>nationalities</a:t>
            </a:r>
            <a:endParaRPr lang="en-US" sz="1200" b="1">
              <a:solidFill>
                <a:srgbClr val="000000"/>
              </a:solidFill>
              <a:latin typeface="Ubuntu"/>
              <a:ea typeface="Verdana"/>
              <a:cs typeface="Verdana"/>
            </a:endParaRPr>
          </a:p>
        </p:txBody>
      </p:sp>
      <p:pic>
        <p:nvPicPr>
          <p:cNvPr id="6" name="Picture 2" descr="Temenos Rebrands From Corporate Cubes to Curvy Client ...">
            <a:extLst>
              <a:ext uri="{FF2B5EF4-FFF2-40B4-BE49-F238E27FC236}">
                <a16:creationId xmlns:a16="http://schemas.microsoft.com/office/drawing/2014/main" id="{6D154DA5-06F4-22DC-A587-679CA243E83E}"/>
              </a:ext>
            </a:extLst>
          </p:cNvPr>
          <p:cNvPicPr>
            <a:picLocks noChangeAspect="1" noChangeArrowheads="1"/>
          </p:cNvPicPr>
          <p:nvPr/>
        </p:nvPicPr>
        <p:blipFill rotWithShape="1">
          <a:blip r:embed="rId22" cstate="screen">
            <a:extLst>
              <a:ext uri="{28A0092B-C50C-407E-A947-70E740481C1C}">
                <a14:useLocalDpi xmlns:a14="http://schemas.microsoft.com/office/drawing/2010/main" val="0"/>
              </a:ext>
            </a:extLst>
          </a:blip>
          <a:srcRect t="33129" b="27125"/>
          <a:stretch/>
        </p:blipFill>
        <p:spPr bwMode="auto">
          <a:xfrm>
            <a:off x="6630020" y="4463363"/>
            <a:ext cx="1106728" cy="24733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B68DFAE-4B85-D3AD-7911-F2EB4B424254}"/>
              </a:ext>
            </a:extLst>
          </p:cNvPr>
          <p:cNvPicPr>
            <a:picLocks noChangeAspect="1"/>
          </p:cNvPicPr>
          <p:nvPr/>
        </p:nvPicPr>
        <p:blipFill>
          <a:blip r:embed="rId23"/>
          <a:stretch>
            <a:fillRect/>
          </a:stretch>
        </p:blipFill>
        <p:spPr>
          <a:xfrm>
            <a:off x="9829800" y="5675263"/>
            <a:ext cx="618469" cy="787170"/>
          </a:xfrm>
          <a:prstGeom prst="rect">
            <a:avLst/>
          </a:prstGeom>
        </p:spPr>
      </p:pic>
      <p:pic>
        <p:nvPicPr>
          <p:cNvPr id="10" name="Picture 9">
            <a:hlinkClick r:id="rId24"/>
            <a:extLst>
              <a:ext uri="{FF2B5EF4-FFF2-40B4-BE49-F238E27FC236}">
                <a16:creationId xmlns:a16="http://schemas.microsoft.com/office/drawing/2014/main" id="{68CD0DE7-5806-86EB-B645-5BBBD13E18C0}"/>
              </a:ext>
            </a:extLst>
          </p:cNvPr>
          <p:cNvPicPr>
            <a:picLocks noChangeAspect="1"/>
          </p:cNvPicPr>
          <p:nvPr/>
        </p:nvPicPr>
        <p:blipFill>
          <a:blip r:embed="rId25"/>
          <a:stretch>
            <a:fillRect/>
          </a:stretch>
        </p:blipFill>
        <p:spPr>
          <a:xfrm>
            <a:off x="10550752" y="5683337"/>
            <a:ext cx="546884" cy="779096"/>
          </a:xfrm>
          <a:prstGeom prst="rect">
            <a:avLst/>
          </a:prstGeom>
        </p:spPr>
      </p:pic>
      <p:pic>
        <p:nvPicPr>
          <p:cNvPr id="17" name="Picture 16">
            <a:hlinkClick r:id="rId26"/>
            <a:extLst>
              <a:ext uri="{FF2B5EF4-FFF2-40B4-BE49-F238E27FC236}">
                <a16:creationId xmlns:a16="http://schemas.microsoft.com/office/drawing/2014/main" id="{36AFD213-2764-5CCC-1760-ACCE07F9D155}"/>
              </a:ext>
            </a:extLst>
          </p:cNvPr>
          <p:cNvPicPr>
            <a:picLocks noChangeAspect="1"/>
          </p:cNvPicPr>
          <p:nvPr/>
        </p:nvPicPr>
        <p:blipFill>
          <a:blip r:embed="rId27"/>
          <a:stretch>
            <a:fillRect/>
          </a:stretch>
        </p:blipFill>
        <p:spPr>
          <a:xfrm>
            <a:off x="11154278" y="5686438"/>
            <a:ext cx="555181" cy="790562"/>
          </a:xfrm>
          <a:prstGeom prst="rect">
            <a:avLst/>
          </a:prstGeom>
        </p:spPr>
      </p:pic>
      <p:cxnSp>
        <p:nvCxnSpPr>
          <p:cNvPr id="19" name="Straight Connector 18">
            <a:extLst>
              <a:ext uri="{FF2B5EF4-FFF2-40B4-BE49-F238E27FC236}">
                <a16:creationId xmlns:a16="http://schemas.microsoft.com/office/drawing/2014/main" id="{7198315B-1D33-6268-3417-38E0507E80AD}"/>
              </a:ext>
            </a:extLst>
          </p:cNvPr>
          <p:cNvCxnSpPr>
            <a:cxnSpLocks/>
          </p:cNvCxnSpPr>
          <p:nvPr/>
        </p:nvCxnSpPr>
        <p:spPr>
          <a:xfrm>
            <a:off x="9700676" y="4077262"/>
            <a:ext cx="0" cy="2342588"/>
          </a:xfrm>
          <a:prstGeom prst="line">
            <a:avLst/>
          </a:prstGeom>
          <a:ln w="9525">
            <a:solidFill>
              <a:srgbClr val="0058AB"/>
            </a:solidFill>
            <a:prstDash val="dash"/>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BBF647FD-3900-DC68-D91B-B861BDDA8123}"/>
              </a:ext>
            </a:extLst>
          </p:cNvPr>
          <p:cNvSpPr>
            <a:spLocks/>
          </p:cNvSpPr>
          <p:nvPr/>
        </p:nvSpPr>
        <p:spPr>
          <a:xfrm>
            <a:off x="9808076" y="4077262"/>
            <a:ext cx="1980000" cy="251999"/>
          </a:xfrm>
          <a:prstGeom prst="roundRect">
            <a:avLst/>
          </a:prstGeom>
          <a:solidFill>
            <a:srgbClr val="12ABDB"/>
          </a:solidFill>
          <a:ln>
            <a:noFill/>
          </a:ln>
        </p:spPr>
        <p:style>
          <a:lnRef idx="0">
            <a:scrgbClr r="0" g="0" b="0"/>
          </a:lnRef>
          <a:fillRef idx="0">
            <a:scrgbClr r="0" g="0" b="0"/>
          </a:fillRef>
          <a:effectRef idx="0">
            <a:scrgbClr r="0" g="0" b="0"/>
          </a:effectRef>
          <a:fontRef idx="minor">
            <a:schemeClr val="lt1"/>
          </a:fontRef>
        </p:style>
        <p:txBody>
          <a:bodyPr vert="horz" wrap="square" lIns="0" tIns="0" rIns="0" bIns="0" numCol="1" rtlCol="0" anchor="ctr" anchorCtr="0" compatLnSpc="1">
            <a:prstTxWarp prst="textNoShape">
              <a:avLst/>
            </a:prstTxWarp>
            <a:noAutofit/>
          </a:bodyPr>
          <a:lstStyle/>
          <a:p>
            <a:pPr marL="0" marR="0" lvl="0" indent="0" algn="ctr" defTabSz="912813" rtl="0" eaLnBrk="0" fontAlgn="base" latinLnBrk="0" hangingPunct="0">
              <a:lnSpc>
                <a:spcPct val="100000"/>
              </a:lnSpc>
              <a:spcBef>
                <a:spcPct val="0"/>
              </a:spcBef>
              <a:spcAft>
                <a:spcPts val="600"/>
              </a:spcAft>
              <a:buClrTx/>
              <a:buSzTx/>
              <a:buFontTx/>
              <a:buNone/>
              <a:tabLst/>
              <a:defRPr/>
            </a:pPr>
            <a:r>
              <a:rPr kumimoji="0" lang="en-GB" sz="1200" b="1" i="0" u="none" strike="noStrike" kern="1200" cap="none" spc="0" normalizeH="0" baseline="0" noProof="0" dirty="0">
                <a:ln>
                  <a:noFill/>
                </a:ln>
                <a:solidFill>
                  <a:prstClr val="white"/>
                </a:solidFill>
                <a:effectLst/>
                <a:uLnTx/>
                <a:uFillTx/>
                <a:ea typeface="+mn-ea"/>
                <a:cs typeface="+mn-cs"/>
              </a:rPr>
              <a:t>Thought Leadership</a:t>
            </a:r>
          </a:p>
        </p:txBody>
      </p:sp>
      <p:sp>
        <p:nvSpPr>
          <p:cNvPr id="21" name="Rectangle 52">
            <a:extLst>
              <a:ext uri="{FF2B5EF4-FFF2-40B4-BE49-F238E27FC236}">
                <a16:creationId xmlns:a16="http://schemas.microsoft.com/office/drawing/2014/main" id="{5A82980E-A50B-9643-C20B-DE09F9287D21}"/>
              </a:ext>
            </a:extLst>
          </p:cNvPr>
          <p:cNvSpPr/>
          <p:nvPr/>
        </p:nvSpPr>
        <p:spPr>
          <a:xfrm>
            <a:off x="10210800" y="2625221"/>
            <a:ext cx="1583240" cy="936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lIns="274320" tIns="216000" rIns="91440" bIns="72000" rtlCol="0" anchor="t" anchorCtr="0"/>
          <a:lstStyle/>
          <a:p>
            <a:pPr lvl="0" algn="ctr" defTabSz="1219170">
              <a:lnSpc>
                <a:spcPts val="1400"/>
              </a:lnSpc>
              <a:buClr>
                <a:sysClr val="window" lastClr="FFFFFF"/>
              </a:buClr>
              <a:buSzPct val="120000"/>
              <a:defRPr/>
            </a:pPr>
            <a:r>
              <a:rPr lang="de-DE" sz="1400" b="1" kern="0" dirty="0">
                <a:solidFill>
                  <a:schemeClr val="bg1"/>
                </a:solidFill>
                <a:cs typeface="Arial"/>
              </a:rPr>
              <a:t>NET ZERO</a:t>
            </a:r>
            <a:br>
              <a:rPr lang="de-DE" sz="1400" kern="0" dirty="0">
                <a:cs typeface="Arial" charset="0"/>
              </a:rPr>
            </a:br>
            <a:r>
              <a:rPr lang="de-DE" sz="1400" kern="0" dirty="0" err="1">
                <a:solidFill>
                  <a:schemeClr val="bg1"/>
                </a:solidFill>
                <a:cs typeface="Arial"/>
              </a:rPr>
              <a:t>business</a:t>
            </a:r>
            <a:br>
              <a:rPr lang="de-DE" sz="1400" kern="0" dirty="0">
                <a:cs typeface="Arial" charset="0"/>
              </a:rPr>
            </a:br>
            <a:r>
              <a:rPr lang="de-DE" sz="1400" b="1" kern="0" dirty="0" err="1">
                <a:solidFill>
                  <a:schemeClr val="bg1"/>
                </a:solidFill>
                <a:cs typeface="Arial"/>
              </a:rPr>
              <a:t>by</a:t>
            </a:r>
            <a:r>
              <a:rPr lang="de-DE" sz="1400" b="1" kern="0" dirty="0">
                <a:solidFill>
                  <a:schemeClr val="bg1"/>
                </a:solidFill>
                <a:cs typeface="Arial"/>
              </a:rPr>
              <a:t> 2040</a:t>
            </a:r>
            <a:endParaRPr lang="de-DE" sz="1600" b="1" kern="0" dirty="0">
              <a:solidFill>
                <a:schemeClr val="bg1"/>
              </a:solidFill>
              <a:cs typeface="Arial" charset="0"/>
            </a:endParaRPr>
          </a:p>
        </p:txBody>
      </p:sp>
      <p:sp>
        <p:nvSpPr>
          <p:cNvPr id="23" name="Rectangle 4">
            <a:extLst>
              <a:ext uri="{FF2B5EF4-FFF2-40B4-BE49-F238E27FC236}">
                <a16:creationId xmlns:a16="http://schemas.microsoft.com/office/drawing/2014/main" id="{DAD5AE31-3EF1-FCEE-104C-B816673991D2}"/>
              </a:ext>
            </a:extLst>
          </p:cNvPr>
          <p:cNvSpPr/>
          <p:nvPr/>
        </p:nvSpPr>
        <p:spPr>
          <a:xfrm>
            <a:off x="10210800" y="1654800"/>
            <a:ext cx="1584020" cy="936000"/>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none" tIns="72000" bIns="72000" rtlCol="0" anchor="ctr" anchorCtr="0"/>
          <a:lstStyle/>
          <a:p>
            <a:pPr lvl="0" defTabSz="1219170">
              <a:spcBef>
                <a:spcPts val="200"/>
              </a:spcBef>
              <a:buClr>
                <a:sysClr val="window" lastClr="FFFFFF"/>
              </a:buClr>
              <a:buSzPct val="120000"/>
              <a:defRPr/>
            </a:pPr>
            <a:endParaRPr lang="de-DE" sz="1400" kern="0" dirty="0">
              <a:solidFill>
                <a:schemeClr val="bg1"/>
              </a:solidFill>
              <a:cs typeface="Arial" charset="0"/>
            </a:endParaRPr>
          </a:p>
        </p:txBody>
      </p:sp>
      <p:pic>
        <p:nvPicPr>
          <p:cNvPr id="26" name="Picture 57" descr="A black and white sign with white text&#10;&#10;Description automatically generated">
            <a:extLst>
              <a:ext uri="{FF2B5EF4-FFF2-40B4-BE49-F238E27FC236}">
                <a16:creationId xmlns:a16="http://schemas.microsoft.com/office/drawing/2014/main" id="{23879214-559C-F363-692E-838892759E0D}"/>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10503720" y="1851071"/>
            <a:ext cx="1007962" cy="543571"/>
          </a:xfrm>
          <a:prstGeom prst="rect">
            <a:avLst/>
          </a:prstGeom>
          <a:solidFill>
            <a:schemeClr val="accent1"/>
          </a:solidFill>
        </p:spPr>
      </p:pic>
      <p:sp>
        <p:nvSpPr>
          <p:cNvPr id="27" name="Rectangle 26">
            <a:extLst>
              <a:ext uri="{FF2B5EF4-FFF2-40B4-BE49-F238E27FC236}">
                <a16:creationId xmlns:a16="http://schemas.microsoft.com/office/drawing/2014/main" id="{8EBE1415-993A-36DC-8BB9-231EE9F3A237}"/>
              </a:ext>
            </a:extLst>
          </p:cNvPr>
          <p:cNvSpPr/>
          <p:nvPr/>
        </p:nvSpPr>
        <p:spPr>
          <a:xfrm>
            <a:off x="9808076" y="4411772"/>
            <a:ext cx="2153611" cy="1231106"/>
          </a:xfrm>
          <a:prstGeom prst="rect">
            <a:avLst/>
          </a:prstGeom>
          <a:noFill/>
        </p:spPr>
        <p:txBody>
          <a:bodyPr wrap="square" lIns="0" tIns="0" rIns="0" bIns="0" numCol="1" anchor="t">
            <a:spAutoFit/>
          </a:bodyPr>
          <a:lstStyle/>
          <a:p>
            <a:pPr marL="144000" indent="-144000" eaLnBrk="0" fontAlgn="base" hangingPunct="0">
              <a:spcAft>
                <a:spcPts val="300"/>
              </a:spcAft>
              <a:buClr>
                <a:schemeClr val="accent1"/>
              </a:buClr>
              <a:buFont typeface="Wingdings" panose="05000000000000000000" pitchFamily="2" charset="2"/>
              <a:buChar char="§"/>
              <a:defRPr/>
            </a:pPr>
            <a:r>
              <a:rPr lang="en-US" sz="1000" kern="0" dirty="0">
                <a:ea typeface="Verdana" panose="020B0604030504040204" pitchFamily="34" charset="0"/>
              </a:rPr>
              <a:t>2025 World Wealth Management Report</a:t>
            </a:r>
          </a:p>
          <a:p>
            <a:pPr marL="144000" indent="-144000" eaLnBrk="0" fontAlgn="base" hangingPunct="0">
              <a:spcAft>
                <a:spcPts val="300"/>
              </a:spcAft>
              <a:buClr>
                <a:schemeClr val="accent1"/>
              </a:buClr>
              <a:buFont typeface="Wingdings" panose="05000000000000000000" pitchFamily="2" charset="2"/>
              <a:buChar char="§"/>
              <a:defRPr/>
            </a:pPr>
            <a:r>
              <a:rPr lang="en-US" sz="1000" kern="0" dirty="0">
                <a:ea typeface="Verdana" panose="020B0604030504040204" pitchFamily="34" charset="0"/>
              </a:rPr>
              <a:t>2025 World Retail Banking Report</a:t>
            </a:r>
          </a:p>
          <a:p>
            <a:pPr marL="144000" indent="-144000" eaLnBrk="0" fontAlgn="base" hangingPunct="0">
              <a:spcAft>
                <a:spcPts val="300"/>
              </a:spcAft>
              <a:buClr>
                <a:schemeClr val="accent1"/>
              </a:buClr>
              <a:buFont typeface="Wingdings" panose="05000000000000000000" pitchFamily="2" charset="2"/>
              <a:buChar char="§"/>
              <a:defRPr/>
            </a:pPr>
            <a:r>
              <a:rPr lang="en-US" sz="1000" kern="0" dirty="0">
                <a:ea typeface="Verdana" panose="020B0604030504040204" pitchFamily="34" charset="0"/>
              </a:rPr>
              <a:t>2025 World Payments Report</a:t>
            </a:r>
            <a:endParaRPr lang="pt-PT" sz="1000" kern="0" dirty="0">
              <a:ea typeface="Verdana" panose="020B0604030504040204" pitchFamily="34" charset="0"/>
            </a:endParaRPr>
          </a:p>
          <a:p>
            <a:pPr marL="144000" indent="-144000" eaLnBrk="0" fontAlgn="base" hangingPunct="0">
              <a:spcAft>
                <a:spcPts val="300"/>
              </a:spcAft>
              <a:buClr>
                <a:schemeClr val="accent1"/>
              </a:buClr>
              <a:buFont typeface="Wingdings" panose="05000000000000000000" pitchFamily="2" charset="2"/>
              <a:buChar char="§"/>
              <a:defRPr/>
            </a:pPr>
            <a:r>
              <a:rPr lang="en-US" sz="1000" kern="0" dirty="0">
                <a:ea typeface="Verdana" panose="020B0604030504040204" pitchFamily="34" charset="0"/>
              </a:rPr>
              <a:t>12 of the top 20 diversified financials firms</a:t>
            </a:r>
            <a:endParaRPr lang="pt-PT" sz="1000" kern="0" dirty="0">
              <a:ea typeface="Verdana" panose="020B0604030504040204" pitchFamily="34" charset="0"/>
            </a:endParaRPr>
          </a:p>
          <a:p>
            <a:pPr marL="144000" indent="-144000" eaLnBrk="0" fontAlgn="base" hangingPunct="0">
              <a:spcAft>
                <a:spcPts val="300"/>
              </a:spcAft>
              <a:buClr>
                <a:schemeClr val="accent1"/>
              </a:buClr>
              <a:buFont typeface="Wingdings" panose="05000000000000000000" pitchFamily="2" charset="2"/>
              <a:buChar char="§"/>
              <a:defRPr/>
            </a:pPr>
            <a:r>
              <a:rPr lang="en-US" sz="1000" kern="0" dirty="0">
                <a:ea typeface="Verdana" panose="020B0604030504040204" pitchFamily="34" charset="0"/>
              </a:rPr>
              <a:t>9 of the top 10 investment banks</a:t>
            </a:r>
            <a:endParaRPr lang="pt-PT" sz="1000" kern="0" dirty="0">
              <a:ea typeface="Verdana" panose="020B0604030504040204" pitchFamily="34" charset="0"/>
            </a:endParaRPr>
          </a:p>
        </p:txBody>
      </p:sp>
      <p:graphicFrame>
        <p:nvGraphicFramePr>
          <p:cNvPr id="92" name="Graphique 4">
            <a:extLst>
              <a:ext uri="{FF2B5EF4-FFF2-40B4-BE49-F238E27FC236}">
                <a16:creationId xmlns:a16="http://schemas.microsoft.com/office/drawing/2014/main" id="{2E0695E3-7101-09B2-FB16-71BC7F3432A4}"/>
              </a:ext>
            </a:extLst>
          </p:cNvPr>
          <p:cNvGraphicFramePr/>
          <p:nvPr>
            <p:extLst>
              <p:ext uri="{D42A27DB-BD31-4B8C-83A1-F6EECF244321}">
                <p14:modId xmlns:p14="http://schemas.microsoft.com/office/powerpoint/2010/main" val="733921485"/>
              </p:ext>
            </p:extLst>
          </p:nvPr>
        </p:nvGraphicFramePr>
        <p:xfrm>
          <a:off x="5595856" y="1600200"/>
          <a:ext cx="3864024" cy="2160239"/>
        </p:xfrm>
        <a:graphic>
          <a:graphicData uri="http://schemas.openxmlformats.org/drawingml/2006/chart">
            <c:chart xmlns:c="http://schemas.openxmlformats.org/drawingml/2006/chart" xmlns:r="http://schemas.openxmlformats.org/officeDocument/2006/relationships" r:id="rId29"/>
          </a:graphicData>
        </a:graphic>
      </p:graphicFrame>
    </p:spTree>
    <p:extLst>
      <p:ext uri="{BB962C8B-B14F-4D97-AF65-F5344CB8AC3E}">
        <p14:creationId xmlns:p14="http://schemas.microsoft.com/office/powerpoint/2010/main" val="2984797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955EB-1D2E-1591-740F-5F2D7FDB258C}"/>
            </a:ext>
          </a:extLst>
        </p:cNvPr>
        <p:cNvGrpSpPr/>
        <p:nvPr/>
      </p:nvGrpSpPr>
      <p:grpSpPr>
        <a:xfrm>
          <a:off x="0" y="0"/>
          <a:ext cx="0" cy="0"/>
          <a:chOff x="0" y="0"/>
          <a:chExt cx="0" cy="0"/>
        </a:xfrm>
      </p:grpSpPr>
      <p:sp>
        <p:nvSpPr>
          <p:cNvPr id="31" name="TextBox 30">
            <a:extLst>
              <a:ext uri="{FF2B5EF4-FFF2-40B4-BE49-F238E27FC236}">
                <a16:creationId xmlns:a16="http://schemas.microsoft.com/office/drawing/2014/main" id="{9ED7F753-12D8-F45A-C1F0-0A75A3DC49DA}"/>
              </a:ext>
            </a:extLst>
          </p:cNvPr>
          <p:cNvSpPr txBox="1"/>
          <p:nvPr/>
        </p:nvSpPr>
        <p:spPr>
          <a:xfrm>
            <a:off x="263352" y="4993317"/>
            <a:ext cx="11665295" cy="1487753"/>
          </a:xfrm>
          <a:prstGeom prst="roundRect">
            <a:avLst>
              <a:gd name="adj" fmla="val 8982"/>
            </a:avLst>
          </a:prstGeom>
          <a:solidFill>
            <a:schemeClr val="bg1"/>
          </a:solidFill>
          <a:ln w="19050">
            <a:solidFill>
              <a:schemeClr val="accent1"/>
            </a:solidFill>
          </a:ln>
          <a:effectLst/>
        </p:spPr>
        <p:txBody>
          <a:bodyPr wrap="square" lIns="1512000" tIns="36000" rtlCol="0" anchor="t">
            <a:noAutofit/>
          </a:bodyPr>
          <a:lstStyle/>
          <a:p>
            <a:pPr marL="144000" marR="0" lvl="0" indent="-144000" algn="l" defTabSz="914400" rtl="0" eaLnBrk="1" fontAlgn="auto" latinLnBrk="0" hangingPunct="1">
              <a:lnSpc>
                <a:spcPct val="100000"/>
              </a:lnSpc>
              <a:spcBef>
                <a:spcPts val="0"/>
              </a:spcBef>
              <a:spcAft>
                <a:spcPts val="600"/>
              </a:spcAft>
              <a:buClr>
                <a:srgbClr val="0070AD"/>
              </a:buClr>
              <a:buSzTx/>
              <a:buFont typeface="Wingdings" panose="05000000000000000000" pitchFamily="2" charset="2"/>
              <a:buChar char="§"/>
              <a:tabLst/>
              <a:defRPr/>
            </a:pPr>
            <a:endParaRPr kumimoji="0" lang="en-US" sz="1200" b="0" i="0" u="none" strike="noStrike" kern="1200" cap="none" spc="0" normalizeH="0" baseline="0" noProof="0">
              <a:ln>
                <a:noFill/>
              </a:ln>
              <a:solidFill>
                <a:prstClr val="black"/>
              </a:solidFill>
              <a:effectLst/>
              <a:uLnTx/>
              <a:uFillTx/>
              <a:ea typeface="+mn-ea"/>
              <a:cs typeface="Calibri" panose="020F0502020204030204" pitchFamily="34" charset="0"/>
            </a:endParaRPr>
          </a:p>
        </p:txBody>
      </p:sp>
      <p:cxnSp>
        <p:nvCxnSpPr>
          <p:cNvPr id="541" name="Straight Connector 540">
            <a:extLst>
              <a:ext uri="{FF2B5EF4-FFF2-40B4-BE49-F238E27FC236}">
                <a16:creationId xmlns:a16="http://schemas.microsoft.com/office/drawing/2014/main" id="{CA448A6A-7F94-B3CF-D238-9A07861B811B}"/>
              </a:ext>
            </a:extLst>
          </p:cNvPr>
          <p:cNvCxnSpPr>
            <a:cxnSpLocks/>
          </p:cNvCxnSpPr>
          <p:nvPr/>
        </p:nvCxnSpPr>
        <p:spPr>
          <a:xfrm>
            <a:off x="2160566" y="990600"/>
            <a:ext cx="7606193" cy="0"/>
          </a:xfrm>
          <a:prstGeom prst="line">
            <a:avLst/>
          </a:prstGeom>
          <a:ln/>
        </p:spPr>
        <p:style>
          <a:lnRef idx="1">
            <a:schemeClr val="dk1"/>
          </a:lnRef>
          <a:fillRef idx="0">
            <a:schemeClr val="dk1"/>
          </a:fillRef>
          <a:effectRef idx="0">
            <a:schemeClr val="dk1"/>
          </a:effectRef>
          <a:fontRef idx="minor">
            <a:schemeClr val="tx1"/>
          </a:fontRef>
        </p:style>
      </p:cxnSp>
      <p:sp>
        <p:nvSpPr>
          <p:cNvPr id="17" name="Title 16">
            <a:extLst>
              <a:ext uri="{FF2B5EF4-FFF2-40B4-BE49-F238E27FC236}">
                <a16:creationId xmlns:a16="http://schemas.microsoft.com/office/drawing/2014/main" id="{16800886-225E-49A3-7C74-3E7A35B10D68}"/>
              </a:ext>
            </a:extLst>
          </p:cNvPr>
          <p:cNvSpPr>
            <a:spLocks noGrp="1"/>
          </p:cNvSpPr>
          <p:nvPr>
            <p:ph type="title"/>
          </p:nvPr>
        </p:nvSpPr>
        <p:spPr>
          <a:xfrm>
            <a:off x="471279" y="118200"/>
            <a:ext cx="9720000" cy="720000"/>
          </a:xfrm>
        </p:spPr>
        <p:txBody>
          <a:bodyPr anchor="t"/>
          <a:lstStyle/>
          <a:p>
            <a:r>
              <a:rPr lang="en-US" dirty="0"/>
              <a:t>WE ARE DELIVERING EXCELLENCE FOR OUR CLIENTS THROUGH OUR EXPERIENCE AND EXPERTISE IN TEMENOS</a:t>
            </a:r>
            <a:endParaRPr lang="en-IN" dirty="0"/>
          </a:p>
        </p:txBody>
      </p:sp>
      <p:sp>
        <p:nvSpPr>
          <p:cNvPr id="275" name="Rectangle 274">
            <a:extLst>
              <a:ext uri="{FF2B5EF4-FFF2-40B4-BE49-F238E27FC236}">
                <a16:creationId xmlns:a16="http://schemas.microsoft.com/office/drawing/2014/main" id="{7FCA5235-059F-AD1E-0937-37532B816DD7}"/>
              </a:ext>
            </a:extLst>
          </p:cNvPr>
          <p:cNvSpPr/>
          <p:nvPr/>
        </p:nvSpPr>
        <p:spPr>
          <a:xfrm>
            <a:off x="3176808" y="762000"/>
            <a:ext cx="5473416" cy="463421"/>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a:ln>
                  <a:noFill/>
                </a:ln>
                <a:solidFill>
                  <a:schemeClr val="accent1"/>
                </a:solidFill>
                <a:effectLst/>
                <a:uLnTx/>
                <a:uFillTx/>
                <a:ea typeface="+mn-ea"/>
                <a:cs typeface="+mn-cs"/>
              </a:rPr>
              <a:t>       TEMENOS PLATINUM PARTNER</a:t>
            </a:r>
          </a:p>
        </p:txBody>
      </p:sp>
      <p:cxnSp>
        <p:nvCxnSpPr>
          <p:cNvPr id="98" name="Straight Connector 97">
            <a:extLst>
              <a:ext uri="{FF2B5EF4-FFF2-40B4-BE49-F238E27FC236}">
                <a16:creationId xmlns:a16="http://schemas.microsoft.com/office/drawing/2014/main" id="{20A9E95B-4729-B131-3D20-19F0275B4CB7}"/>
              </a:ext>
            </a:extLst>
          </p:cNvPr>
          <p:cNvCxnSpPr>
            <a:cxnSpLocks/>
          </p:cNvCxnSpPr>
          <p:nvPr/>
        </p:nvCxnSpPr>
        <p:spPr>
          <a:xfrm>
            <a:off x="2160566" y="4764657"/>
            <a:ext cx="7856806" cy="0"/>
          </a:xfrm>
          <a:prstGeom prst="line">
            <a:avLst/>
          </a:prstGeom>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FB0CC4FB-335B-673B-A627-A13D1BEAB879}"/>
              </a:ext>
            </a:extLst>
          </p:cNvPr>
          <p:cNvSpPr/>
          <p:nvPr/>
        </p:nvSpPr>
        <p:spPr>
          <a:xfrm>
            <a:off x="4041689" y="4509120"/>
            <a:ext cx="3926519" cy="463421"/>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2000" b="1" i="0" u="none" strike="noStrike" kern="1200" cap="none" spc="0" normalizeH="0" baseline="0" noProof="0">
                <a:ln>
                  <a:noFill/>
                </a:ln>
                <a:solidFill>
                  <a:schemeClr val="accent1"/>
                </a:solidFill>
                <a:effectLst/>
                <a:uLnTx/>
                <a:uFillTx/>
                <a:ea typeface="+mn-ea"/>
                <a:cs typeface="+mn-cs"/>
              </a:rPr>
              <a:t>        AWARDS &amp; RECOGNITION</a:t>
            </a:r>
          </a:p>
        </p:txBody>
      </p:sp>
      <p:pic>
        <p:nvPicPr>
          <p:cNvPr id="54" name="Graphic 53" descr="Handshake with solid fill">
            <a:extLst>
              <a:ext uri="{FF2B5EF4-FFF2-40B4-BE49-F238E27FC236}">
                <a16:creationId xmlns:a16="http://schemas.microsoft.com/office/drawing/2014/main" id="{ABE76123-81D3-8A14-B0B4-9178EF0359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49960" y="762000"/>
            <a:ext cx="612000" cy="612000"/>
          </a:xfrm>
          <a:prstGeom prst="rect">
            <a:avLst/>
          </a:prstGeom>
        </p:spPr>
      </p:pic>
      <p:cxnSp>
        <p:nvCxnSpPr>
          <p:cNvPr id="26" name="Straight Connector 25">
            <a:extLst>
              <a:ext uri="{FF2B5EF4-FFF2-40B4-BE49-F238E27FC236}">
                <a16:creationId xmlns:a16="http://schemas.microsoft.com/office/drawing/2014/main" id="{7881D905-DF79-326F-5ADA-7178AEE07849}"/>
              </a:ext>
            </a:extLst>
          </p:cNvPr>
          <p:cNvCxnSpPr>
            <a:cxnSpLocks/>
          </p:cNvCxnSpPr>
          <p:nvPr/>
        </p:nvCxnSpPr>
        <p:spPr>
          <a:xfrm>
            <a:off x="0" y="1564820"/>
            <a:ext cx="12192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24E1E6A-BBE6-C617-055A-E727F3EFED5C}"/>
              </a:ext>
            </a:extLst>
          </p:cNvPr>
          <p:cNvSpPr/>
          <p:nvPr/>
        </p:nvSpPr>
        <p:spPr>
          <a:xfrm rot="5400000">
            <a:off x="1006973" y="1247320"/>
            <a:ext cx="624532" cy="62453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sp>
        <p:nvSpPr>
          <p:cNvPr id="58" name="Oval 57">
            <a:extLst>
              <a:ext uri="{FF2B5EF4-FFF2-40B4-BE49-F238E27FC236}">
                <a16:creationId xmlns:a16="http://schemas.microsoft.com/office/drawing/2014/main" id="{ACD71B37-DC98-D3CE-2E5B-DEE88B2735A7}"/>
              </a:ext>
            </a:extLst>
          </p:cNvPr>
          <p:cNvSpPr/>
          <p:nvPr/>
        </p:nvSpPr>
        <p:spPr>
          <a:xfrm rot="5400000">
            <a:off x="1071550" y="1311701"/>
            <a:ext cx="495768" cy="495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sp>
        <p:nvSpPr>
          <p:cNvPr id="70" name="Oval 69">
            <a:extLst>
              <a:ext uri="{FF2B5EF4-FFF2-40B4-BE49-F238E27FC236}">
                <a16:creationId xmlns:a16="http://schemas.microsoft.com/office/drawing/2014/main" id="{017F5153-FBE9-AFFC-0F3F-8F3A65B1214C}"/>
              </a:ext>
            </a:extLst>
          </p:cNvPr>
          <p:cNvSpPr/>
          <p:nvPr/>
        </p:nvSpPr>
        <p:spPr>
          <a:xfrm rot="5400000">
            <a:off x="2917678" y="1247321"/>
            <a:ext cx="624532" cy="624531"/>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sp>
        <p:nvSpPr>
          <p:cNvPr id="96" name="Oval 95">
            <a:extLst>
              <a:ext uri="{FF2B5EF4-FFF2-40B4-BE49-F238E27FC236}">
                <a16:creationId xmlns:a16="http://schemas.microsoft.com/office/drawing/2014/main" id="{C19CD91D-F261-A61C-4D47-FAE615FAA65A}"/>
              </a:ext>
            </a:extLst>
          </p:cNvPr>
          <p:cNvSpPr/>
          <p:nvPr/>
        </p:nvSpPr>
        <p:spPr>
          <a:xfrm rot="5400000">
            <a:off x="2982255" y="1311702"/>
            <a:ext cx="495768" cy="495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grpSp>
        <p:nvGrpSpPr>
          <p:cNvPr id="97" name="Group 96">
            <a:extLst>
              <a:ext uri="{FF2B5EF4-FFF2-40B4-BE49-F238E27FC236}">
                <a16:creationId xmlns:a16="http://schemas.microsoft.com/office/drawing/2014/main" id="{239FE42A-31C8-911E-6BCB-CC0B9C56FEBF}"/>
              </a:ext>
            </a:extLst>
          </p:cNvPr>
          <p:cNvGrpSpPr/>
          <p:nvPr/>
        </p:nvGrpSpPr>
        <p:grpSpPr>
          <a:xfrm rot="5400000">
            <a:off x="4828383" y="1247322"/>
            <a:ext cx="624532" cy="624531"/>
            <a:chOff x="1161330" y="2484604"/>
            <a:chExt cx="932983" cy="932982"/>
          </a:xfrm>
        </p:grpSpPr>
        <p:sp>
          <p:nvSpPr>
            <p:cNvPr id="102" name="Oval 101">
              <a:extLst>
                <a:ext uri="{FF2B5EF4-FFF2-40B4-BE49-F238E27FC236}">
                  <a16:creationId xmlns:a16="http://schemas.microsoft.com/office/drawing/2014/main" id="{11144E78-2E29-DDAA-A675-DBBC68D2292C}"/>
                </a:ext>
              </a:extLst>
            </p:cNvPr>
            <p:cNvSpPr/>
            <p:nvPr/>
          </p:nvSpPr>
          <p:spPr>
            <a:xfrm>
              <a:off x="1161330" y="2484604"/>
              <a:ext cx="932983" cy="932982"/>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sp>
          <p:nvSpPr>
            <p:cNvPr id="103" name="Oval 102">
              <a:extLst>
                <a:ext uri="{FF2B5EF4-FFF2-40B4-BE49-F238E27FC236}">
                  <a16:creationId xmlns:a16="http://schemas.microsoft.com/office/drawing/2014/main" id="{22C0BA08-A666-6BDD-EBB5-2CF925B00294}"/>
                </a:ext>
              </a:extLst>
            </p:cNvPr>
            <p:cNvSpPr/>
            <p:nvPr/>
          </p:nvSpPr>
          <p:spPr>
            <a:xfrm>
              <a:off x="1257509" y="2580492"/>
              <a:ext cx="740624" cy="740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grpSp>
      <p:grpSp>
        <p:nvGrpSpPr>
          <p:cNvPr id="104" name="Group 103">
            <a:extLst>
              <a:ext uri="{FF2B5EF4-FFF2-40B4-BE49-F238E27FC236}">
                <a16:creationId xmlns:a16="http://schemas.microsoft.com/office/drawing/2014/main" id="{68478AB0-FEF4-7119-82A8-1113EFED54B0}"/>
              </a:ext>
            </a:extLst>
          </p:cNvPr>
          <p:cNvGrpSpPr/>
          <p:nvPr/>
        </p:nvGrpSpPr>
        <p:grpSpPr>
          <a:xfrm rot="5400000">
            <a:off x="6739088" y="1247323"/>
            <a:ext cx="624532" cy="624531"/>
            <a:chOff x="1161330" y="2484604"/>
            <a:chExt cx="932983" cy="932982"/>
          </a:xfrm>
        </p:grpSpPr>
        <p:sp>
          <p:nvSpPr>
            <p:cNvPr id="105" name="Oval 104">
              <a:extLst>
                <a:ext uri="{FF2B5EF4-FFF2-40B4-BE49-F238E27FC236}">
                  <a16:creationId xmlns:a16="http://schemas.microsoft.com/office/drawing/2014/main" id="{739BBBDF-FF89-5014-0DA2-A1D5C1C36572}"/>
                </a:ext>
              </a:extLst>
            </p:cNvPr>
            <p:cNvSpPr/>
            <p:nvPr/>
          </p:nvSpPr>
          <p:spPr>
            <a:xfrm>
              <a:off x="1161330" y="2484604"/>
              <a:ext cx="932983" cy="932982"/>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sp>
          <p:nvSpPr>
            <p:cNvPr id="106" name="Oval 105">
              <a:extLst>
                <a:ext uri="{FF2B5EF4-FFF2-40B4-BE49-F238E27FC236}">
                  <a16:creationId xmlns:a16="http://schemas.microsoft.com/office/drawing/2014/main" id="{E8F393EF-C199-9855-8BD8-94C35D4746CC}"/>
                </a:ext>
              </a:extLst>
            </p:cNvPr>
            <p:cNvSpPr/>
            <p:nvPr/>
          </p:nvSpPr>
          <p:spPr>
            <a:xfrm>
              <a:off x="1257509" y="2580492"/>
              <a:ext cx="740624" cy="740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grpSp>
      <p:grpSp>
        <p:nvGrpSpPr>
          <p:cNvPr id="107" name="Group 106">
            <a:extLst>
              <a:ext uri="{FF2B5EF4-FFF2-40B4-BE49-F238E27FC236}">
                <a16:creationId xmlns:a16="http://schemas.microsoft.com/office/drawing/2014/main" id="{453CE53F-015B-48EC-2DFD-0157313B4F7C}"/>
              </a:ext>
            </a:extLst>
          </p:cNvPr>
          <p:cNvGrpSpPr/>
          <p:nvPr/>
        </p:nvGrpSpPr>
        <p:grpSpPr>
          <a:xfrm rot="5400000">
            <a:off x="8649793" y="1247324"/>
            <a:ext cx="624532" cy="624531"/>
            <a:chOff x="1161330" y="2484604"/>
            <a:chExt cx="932983" cy="932982"/>
          </a:xfrm>
        </p:grpSpPr>
        <p:sp>
          <p:nvSpPr>
            <p:cNvPr id="108" name="Oval 107">
              <a:extLst>
                <a:ext uri="{FF2B5EF4-FFF2-40B4-BE49-F238E27FC236}">
                  <a16:creationId xmlns:a16="http://schemas.microsoft.com/office/drawing/2014/main" id="{A8799AF7-03C1-5A74-F3C6-D0936E78AA86}"/>
                </a:ext>
              </a:extLst>
            </p:cNvPr>
            <p:cNvSpPr/>
            <p:nvPr/>
          </p:nvSpPr>
          <p:spPr>
            <a:xfrm>
              <a:off x="1161330" y="2484604"/>
              <a:ext cx="932983" cy="932982"/>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sp>
          <p:nvSpPr>
            <p:cNvPr id="109" name="Oval 108">
              <a:extLst>
                <a:ext uri="{FF2B5EF4-FFF2-40B4-BE49-F238E27FC236}">
                  <a16:creationId xmlns:a16="http://schemas.microsoft.com/office/drawing/2014/main" id="{224B86F5-CFA4-50EC-CD59-8D8CAC920F6A}"/>
                </a:ext>
              </a:extLst>
            </p:cNvPr>
            <p:cNvSpPr/>
            <p:nvPr/>
          </p:nvSpPr>
          <p:spPr>
            <a:xfrm>
              <a:off x="1257509" y="2580492"/>
              <a:ext cx="740624" cy="740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grpSp>
      <p:grpSp>
        <p:nvGrpSpPr>
          <p:cNvPr id="110" name="Group 109">
            <a:extLst>
              <a:ext uri="{FF2B5EF4-FFF2-40B4-BE49-F238E27FC236}">
                <a16:creationId xmlns:a16="http://schemas.microsoft.com/office/drawing/2014/main" id="{78794E44-BD23-60DA-2AA6-EC0065CC0757}"/>
              </a:ext>
            </a:extLst>
          </p:cNvPr>
          <p:cNvGrpSpPr/>
          <p:nvPr/>
        </p:nvGrpSpPr>
        <p:grpSpPr>
          <a:xfrm rot="5400000">
            <a:off x="10560496" y="1247326"/>
            <a:ext cx="624532" cy="624531"/>
            <a:chOff x="1161330" y="2484604"/>
            <a:chExt cx="932983" cy="932982"/>
          </a:xfrm>
        </p:grpSpPr>
        <p:sp>
          <p:nvSpPr>
            <p:cNvPr id="111" name="Oval 110">
              <a:extLst>
                <a:ext uri="{FF2B5EF4-FFF2-40B4-BE49-F238E27FC236}">
                  <a16:creationId xmlns:a16="http://schemas.microsoft.com/office/drawing/2014/main" id="{6E55761E-5838-B63A-251E-C6078346F7C3}"/>
                </a:ext>
              </a:extLst>
            </p:cNvPr>
            <p:cNvSpPr/>
            <p:nvPr/>
          </p:nvSpPr>
          <p:spPr>
            <a:xfrm>
              <a:off x="1161330" y="2484604"/>
              <a:ext cx="932983" cy="932982"/>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sp>
          <p:nvSpPr>
            <p:cNvPr id="112" name="Oval 111">
              <a:extLst>
                <a:ext uri="{FF2B5EF4-FFF2-40B4-BE49-F238E27FC236}">
                  <a16:creationId xmlns:a16="http://schemas.microsoft.com/office/drawing/2014/main" id="{6A40340E-207B-69B8-ECF2-861FB204B66F}"/>
                </a:ext>
              </a:extLst>
            </p:cNvPr>
            <p:cNvSpPr/>
            <p:nvPr/>
          </p:nvSpPr>
          <p:spPr>
            <a:xfrm>
              <a:off x="1257509" y="2580492"/>
              <a:ext cx="740624" cy="7406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ea typeface="+mn-ea"/>
                <a:cs typeface="+mn-cs"/>
              </a:endParaRPr>
            </a:p>
          </p:txBody>
        </p:sp>
      </p:grpSp>
      <p:sp>
        <p:nvSpPr>
          <p:cNvPr id="113" name="TextBox 112">
            <a:extLst>
              <a:ext uri="{FF2B5EF4-FFF2-40B4-BE49-F238E27FC236}">
                <a16:creationId xmlns:a16="http://schemas.microsoft.com/office/drawing/2014/main" id="{36CE5B59-AF60-C0BF-5E8E-C8F1AE0CF3D2}"/>
              </a:ext>
            </a:extLst>
          </p:cNvPr>
          <p:cNvSpPr txBox="1"/>
          <p:nvPr/>
        </p:nvSpPr>
        <p:spPr>
          <a:xfrm>
            <a:off x="465116" y="1826240"/>
            <a:ext cx="1695450" cy="738664"/>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accent1"/>
                </a:solidFill>
              </a:rPr>
              <a:t>25</a:t>
            </a:r>
            <a:r>
              <a:rPr kumimoji="0" lang="en-US" sz="1800" b="1" i="0" u="none" strike="noStrike" kern="1200" cap="none" spc="0" normalizeH="0" baseline="0" noProof="0">
                <a:ln>
                  <a:noFill/>
                </a:ln>
                <a:solidFill>
                  <a:schemeClr val="accent1"/>
                </a:solidFill>
                <a:effectLst/>
                <a:uLnTx/>
                <a:uFillTx/>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rPr>
              <a:t>Active Clients Worldwide</a:t>
            </a:r>
            <a:endParaRPr kumimoji="0" lang="en-IN" sz="1200" i="0" u="none" strike="noStrike" kern="1200" cap="none" spc="0" normalizeH="0" baseline="0" noProof="0">
              <a:ln>
                <a:noFill/>
              </a:ln>
              <a:solidFill>
                <a:schemeClr val="tx2"/>
              </a:solidFill>
              <a:effectLst/>
              <a:uLnTx/>
              <a:uFillTx/>
            </a:endParaRPr>
          </a:p>
        </p:txBody>
      </p:sp>
      <p:sp>
        <p:nvSpPr>
          <p:cNvPr id="114" name="TextBox 113">
            <a:extLst>
              <a:ext uri="{FF2B5EF4-FFF2-40B4-BE49-F238E27FC236}">
                <a16:creationId xmlns:a16="http://schemas.microsoft.com/office/drawing/2014/main" id="{50D3D915-98A9-48D5-5EE1-171B78319F91}"/>
              </a:ext>
            </a:extLst>
          </p:cNvPr>
          <p:cNvSpPr txBox="1"/>
          <p:nvPr/>
        </p:nvSpPr>
        <p:spPr>
          <a:xfrm>
            <a:off x="10018713" y="1826240"/>
            <a:ext cx="1695450" cy="738664"/>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accent1"/>
                </a:solidFill>
              </a:rPr>
              <a:t>4</a:t>
            </a:r>
            <a:r>
              <a:rPr kumimoji="0" lang="en-US" sz="1800" b="1" i="0" u="none" strike="noStrike" kern="1200" cap="none" spc="0" normalizeH="0" baseline="0" noProof="0">
                <a:ln>
                  <a:noFill/>
                </a:ln>
                <a:solidFill>
                  <a:schemeClr val="accent1"/>
                </a:solidFill>
                <a:effectLst/>
                <a:uLnTx/>
                <a:uFillTx/>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rPr>
              <a:t>Country Presence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rPr>
              <a:t>Worldwide</a:t>
            </a:r>
          </a:p>
        </p:txBody>
      </p:sp>
      <p:sp>
        <p:nvSpPr>
          <p:cNvPr id="115" name="TextBox 114">
            <a:extLst>
              <a:ext uri="{FF2B5EF4-FFF2-40B4-BE49-F238E27FC236}">
                <a16:creationId xmlns:a16="http://schemas.microsoft.com/office/drawing/2014/main" id="{25F5A671-0735-F56B-0FE3-F761DE79D94C}"/>
              </a:ext>
            </a:extLst>
          </p:cNvPr>
          <p:cNvSpPr txBox="1"/>
          <p:nvPr/>
        </p:nvSpPr>
        <p:spPr>
          <a:xfrm>
            <a:off x="7766407" y="1826240"/>
            <a:ext cx="2378620" cy="738664"/>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accent1"/>
                </a:solidFill>
              </a:rPr>
              <a:t>3</a:t>
            </a:r>
            <a:r>
              <a:rPr kumimoji="0" lang="en-US" sz="1800" b="1" i="0" u="none" strike="noStrike" kern="1200" cap="none" spc="0" normalizeH="0" baseline="0" noProof="0">
                <a:ln>
                  <a:noFill/>
                </a:ln>
                <a:solidFill>
                  <a:schemeClr val="accent1"/>
                </a:solidFill>
                <a:effectLst/>
                <a:uLnTx/>
                <a:uFillTx/>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rPr>
              <a:t>Accelerators</a:t>
            </a:r>
            <a:r>
              <a:rPr lang="en-US" sz="1200">
                <a:solidFill>
                  <a:schemeClr val="tx2"/>
                </a:solidFill>
              </a:rPr>
              <a:t> IP</a:t>
            </a:r>
            <a:r>
              <a:rPr kumimoji="0" lang="en-US" sz="1200" i="0" u="none" strike="noStrike" kern="1200" cap="none" spc="0" normalizeH="0" baseline="0" noProof="0">
                <a:ln>
                  <a:noFill/>
                </a:ln>
                <a:solidFill>
                  <a:schemeClr val="tx2"/>
                </a:solidFill>
                <a:effectLst/>
                <a:uLnTx/>
                <a:uFillTx/>
              </a:rPr>
              <a:t>s </a:t>
            </a:r>
            <a:br>
              <a:rPr kumimoji="0" lang="en-US" sz="1200" i="0" u="none" strike="noStrike" kern="1200" cap="none" spc="0" normalizeH="0" baseline="0" noProof="0">
                <a:ln>
                  <a:noFill/>
                </a:ln>
                <a:solidFill>
                  <a:schemeClr val="tx2"/>
                </a:solidFill>
                <a:effectLst/>
                <a:uLnTx/>
                <a:uFillTx/>
              </a:rPr>
            </a:br>
            <a:r>
              <a:rPr kumimoji="0" lang="en-US" sz="1200" i="0" u="none" strike="noStrike" kern="1200" cap="none" spc="0" normalizeH="0" baseline="0" noProof="0">
                <a:ln>
                  <a:noFill/>
                </a:ln>
                <a:solidFill>
                  <a:schemeClr val="tx2"/>
                </a:solidFill>
                <a:effectLst/>
                <a:uLnTx/>
                <a:uFillTx/>
              </a:rPr>
              <a:t>and Repository</a:t>
            </a:r>
          </a:p>
        </p:txBody>
      </p:sp>
      <p:sp>
        <p:nvSpPr>
          <p:cNvPr id="116" name="TextBox 115">
            <a:extLst>
              <a:ext uri="{FF2B5EF4-FFF2-40B4-BE49-F238E27FC236}">
                <a16:creationId xmlns:a16="http://schemas.microsoft.com/office/drawing/2014/main" id="{1DFC926F-7747-25F6-12B8-8AEEC415FE96}"/>
              </a:ext>
            </a:extLst>
          </p:cNvPr>
          <p:cNvSpPr txBox="1"/>
          <p:nvPr/>
        </p:nvSpPr>
        <p:spPr>
          <a:xfrm>
            <a:off x="6197273" y="1826240"/>
            <a:ext cx="1695450" cy="738664"/>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accent1"/>
                </a:solidFill>
              </a:rPr>
              <a:t>40</a:t>
            </a:r>
            <a:r>
              <a:rPr kumimoji="0" lang="en-US" sz="1800" b="1" i="0" u="none" strike="noStrike" kern="1200" cap="none" spc="0" normalizeH="0" baseline="0" noProof="0">
                <a:ln>
                  <a:noFill/>
                </a:ln>
                <a:solidFill>
                  <a:schemeClr val="accent1"/>
                </a:solidFill>
                <a:effectLst/>
                <a:uLnTx/>
                <a:uFillTx/>
              </a:rPr>
              <a:t>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rPr>
              <a:t>Temenos Learning Subscriptions</a:t>
            </a:r>
          </a:p>
        </p:txBody>
      </p:sp>
      <p:sp>
        <p:nvSpPr>
          <p:cNvPr id="117" name="TextBox 116">
            <a:extLst>
              <a:ext uri="{FF2B5EF4-FFF2-40B4-BE49-F238E27FC236}">
                <a16:creationId xmlns:a16="http://schemas.microsoft.com/office/drawing/2014/main" id="{0703A40C-7F1B-B78D-C208-BB4CCACA41FB}"/>
              </a:ext>
            </a:extLst>
          </p:cNvPr>
          <p:cNvSpPr txBox="1"/>
          <p:nvPr/>
        </p:nvSpPr>
        <p:spPr>
          <a:xfrm>
            <a:off x="4286554" y="1826240"/>
            <a:ext cx="1695450" cy="738664"/>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accent1"/>
                </a:solidFill>
              </a:rPr>
              <a:t>900</a:t>
            </a:r>
            <a:r>
              <a:rPr kumimoji="0" lang="en-US" sz="1800" b="1" i="0" u="none" strike="noStrike" kern="1200" cap="none" spc="0" normalizeH="0" baseline="0" noProof="0" dirty="0">
                <a:ln>
                  <a:noFill/>
                </a:ln>
                <a:solidFill>
                  <a:schemeClr val="accent1"/>
                </a:solidFill>
                <a:effectLst/>
                <a:uLnTx/>
                <a:uFillTx/>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2"/>
                </a:solidFill>
                <a:effectLst/>
                <a:uLnTx/>
                <a:uFillTx/>
              </a:rPr>
              <a:t>Experienced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tx2"/>
                </a:solidFill>
                <a:effectLst/>
                <a:uLnTx/>
                <a:uFillTx/>
              </a:rPr>
              <a:t>Resource</a:t>
            </a:r>
            <a:r>
              <a:rPr lang="en-US" sz="1200" dirty="0">
                <a:solidFill>
                  <a:schemeClr val="tx2"/>
                </a:solidFill>
              </a:rPr>
              <a:t>S</a:t>
            </a:r>
            <a:endParaRPr kumimoji="0" lang="en-US" sz="1200" i="0" u="none" strike="noStrike" kern="1200" cap="none" spc="0" normalizeH="0" baseline="0" noProof="0" dirty="0">
              <a:ln>
                <a:noFill/>
              </a:ln>
              <a:solidFill>
                <a:schemeClr val="tx2"/>
              </a:solidFill>
              <a:effectLst/>
              <a:uLnTx/>
              <a:uFillTx/>
            </a:endParaRPr>
          </a:p>
        </p:txBody>
      </p:sp>
      <p:sp>
        <p:nvSpPr>
          <p:cNvPr id="118" name="TextBox 117">
            <a:extLst>
              <a:ext uri="{FF2B5EF4-FFF2-40B4-BE49-F238E27FC236}">
                <a16:creationId xmlns:a16="http://schemas.microsoft.com/office/drawing/2014/main" id="{F20129A7-571B-DD4D-8CFE-BA2B5B6DFFDF}"/>
              </a:ext>
            </a:extLst>
          </p:cNvPr>
          <p:cNvSpPr txBox="1"/>
          <p:nvPr/>
        </p:nvSpPr>
        <p:spPr>
          <a:xfrm>
            <a:off x="2375835" y="1826240"/>
            <a:ext cx="1695450" cy="738664"/>
          </a:xfrm>
          <a:prstGeom prst="rect">
            <a:avLst/>
          </a:prstGeom>
          <a:noFill/>
        </p:spPr>
        <p:txBody>
          <a:bodyPr wrap="square" lIns="36000" rIns="3600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1"/>
                </a:solidFill>
                <a:effectLst/>
                <a:uLnTx/>
                <a:uFillTx/>
                <a:ea typeface="+mn-ea"/>
                <a:cs typeface="+mn-cs"/>
              </a:rPr>
              <a:t>25+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tx2"/>
                </a:solidFill>
                <a:effectLst/>
                <a:uLnTx/>
                <a:uFillTx/>
                <a:ea typeface="+mn-ea"/>
                <a:cs typeface="+mn-cs"/>
              </a:rPr>
              <a:t>Years of Temenos Experience</a:t>
            </a:r>
          </a:p>
        </p:txBody>
      </p:sp>
      <p:grpSp>
        <p:nvGrpSpPr>
          <p:cNvPr id="119" name="Groupe 5">
            <a:extLst>
              <a:ext uri="{FF2B5EF4-FFF2-40B4-BE49-F238E27FC236}">
                <a16:creationId xmlns:a16="http://schemas.microsoft.com/office/drawing/2014/main" id="{5C60A778-514B-6938-A8E9-A290B965EFB0}"/>
              </a:ext>
            </a:extLst>
          </p:cNvPr>
          <p:cNvGrpSpPr/>
          <p:nvPr/>
        </p:nvGrpSpPr>
        <p:grpSpPr>
          <a:xfrm>
            <a:off x="1175973" y="1467210"/>
            <a:ext cx="286939" cy="184750"/>
            <a:chOff x="3669220" y="3632156"/>
            <a:chExt cx="459381" cy="295782"/>
          </a:xfrm>
          <a:solidFill>
            <a:schemeClr val="tx1"/>
          </a:solidFill>
        </p:grpSpPr>
        <p:sp>
          <p:nvSpPr>
            <p:cNvPr id="120" name="Freeform 107">
              <a:extLst>
                <a:ext uri="{FF2B5EF4-FFF2-40B4-BE49-F238E27FC236}">
                  <a16:creationId xmlns:a16="http://schemas.microsoft.com/office/drawing/2014/main" id="{E6C95F10-9009-BEC4-E28C-9C08154D2379}"/>
                </a:ext>
              </a:extLst>
            </p:cNvPr>
            <p:cNvSpPr>
              <a:spLocks/>
            </p:cNvSpPr>
            <p:nvPr/>
          </p:nvSpPr>
          <p:spPr bwMode="auto">
            <a:xfrm>
              <a:off x="3719602" y="3676028"/>
              <a:ext cx="326351" cy="250495"/>
            </a:xfrm>
            <a:custGeom>
              <a:avLst/>
              <a:gdLst>
                <a:gd name="T0" fmla="*/ 215 w 1112"/>
                <a:gd name="T1" fmla="*/ 480 h 849"/>
                <a:gd name="T2" fmla="*/ 74 w 1112"/>
                <a:gd name="T3" fmla="*/ 432 h 849"/>
                <a:gd name="T4" fmla="*/ 68 w 1112"/>
                <a:gd name="T5" fmla="*/ 436 h 849"/>
                <a:gd name="T6" fmla="*/ 7 w 1112"/>
                <a:gd name="T7" fmla="*/ 351 h 849"/>
                <a:gd name="T8" fmla="*/ 195 w 1112"/>
                <a:gd name="T9" fmla="*/ 18 h 849"/>
                <a:gd name="T10" fmla="*/ 212 w 1112"/>
                <a:gd name="T11" fmla="*/ 9 h 849"/>
                <a:gd name="T12" fmla="*/ 364 w 1112"/>
                <a:gd name="T13" fmla="*/ 57 h 849"/>
                <a:gd name="T14" fmla="*/ 294 w 1112"/>
                <a:gd name="T15" fmla="*/ 163 h 849"/>
                <a:gd name="T16" fmla="*/ 280 w 1112"/>
                <a:gd name="T17" fmla="*/ 265 h 849"/>
                <a:gd name="T18" fmla="*/ 383 w 1112"/>
                <a:gd name="T19" fmla="*/ 276 h 849"/>
                <a:gd name="T20" fmla="*/ 504 w 1112"/>
                <a:gd name="T21" fmla="*/ 191 h 849"/>
                <a:gd name="T22" fmla="*/ 632 w 1112"/>
                <a:gd name="T23" fmla="*/ 165 h 849"/>
                <a:gd name="T24" fmla="*/ 1063 w 1112"/>
                <a:gd name="T25" fmla="*/ 453 h 849"/>
                <a:gd name="T26" fmla="*/ 1110 w 1112"/>
                <a:gd name="T27" fmla="*/ 513 h 849"/>
                <a:gd name="T28" fmla="*/ 1087 w 1112"/>
                <a:gd name="T29" fmla="*/ 565 h 849"/>
                <a:gd name="T30" fmla="*/ 1015 w 1112"/>
                <a:gd name="T31" fmla="*/ 563 h 849"/>
                <a:gd name="T32" fmla="*/ 813 w 1112"/>
                <a:gd name="T33" fmla="*/ 443 h 849"/>
                <a:gd name="T34" fmla="*/ 761 w 1112"/>
                <a:gd name="T35" fmla="*/ 428 h 849"/>
                <a:gd name="T36" fmla="*/ 795 w 1112"/>
                <a:gd name="T37" fmla="*/ 468 h 849"/>
                <a:gd name="T38" fmla="*/ 975 w 1112"/>
                <a:gd name="T39" fmla="*/ 578 h 849"/>
                <a:gd name="T40" fmla="*/ 1000 w 1112"/>
                <a:gd name="T41" fmla="*/ 620 h 849"/>
                <a:gd name="T42" fmla="*/ 960 w 1112"/>
                <a:gd name="T43" fmla="*/ 666 h 849"/>
                <a:gd name="T44" fmla="*/ 891 w 1112"/>
                <a:gd name="T45" fmla="*/ 655 h 849"/>
                <a:gd name="T46" fmla="*/ 724 w 1112"/>
                <a:gd name="T47" fmla="*/ 559 h 849"/>
                <a:gd name="T48" fmla="*/ 690 w 1112"/>
                <a:gd name="T49" fmla="*/ 559 h 849"/>
                <a:gd name="T50" fmla="*/ 709 w 1112"/>
                <a:gd name="T51" fmla="*/ 586 h 849"/>
                <a:gd name="T52" fmla="*/ 865 w 1112"/>
                <a:gd name="T53" fmla="*/ 680 h 849"/>
                <a:gd name="T54" fmla="*/ 891 w 1112"/>
                <a:gd name="T55" fmla="*/ 720 h 849"/>
                <a:gd name="T56" fmla="*/ 843 w 1112"/>
                <a:gd name="T57" fmla="*/ 761 h 849"/>
                <a:gd name="T58" fmla="*/ 771 w 1112"/>
                <a:gd name="T59" fmla="*/ 744 h 849"/>
                <a:gd name="T60" fmla="*/ 652 w 1112"/>
                <a:gd name="T61" fmla="*/ 687 h 849"/>
                <a:gd name="T62" fmla="*/ 622 w 1112"/>
                <a:gd name="T63" fmla="*/ 690 h 849"/>
                <a:gd name="T64" fmla="*/ 638 w 1112"/>
                <a:gd name="T65" fmla="*/ 716 h 849"/>
                <a:gd name="T66" fmla="*/ 753 w 1112"/>
                <a:gd name="T67" fmla="*/ 773 h 849"/>
                <a:gd name="T68" fmla="*/ 758 w 1112"/>
                <a:gd name="T69" fmla="*/ 813 h 849"/>
                <a:gd name="T70" fmla="*/ 628 w 1112"/>
                <a:gd name="T71" fmla="*/ 830 h 849"/>
                <a:gd name="T72" fmla="*/ 601 w 1112"/>
                <a:gd name="T73" fmla="*/ 823 h 849"/>
                <a:gd name="T74" fmla="*/ 569 w 1112"/>
                <a:gd name="T75" fmla="*/ 767 h 849"/>
                <a:gd name="T76" fmla="*/ 502 w 1112"/>
                <a:gd name="T77" fmla="*/ 653 h 849"/>
                <a:gd name="T78" fmla="*/ 475 w 1112"/>
                <a:gd name="T79" fmla="*/ 621 h 849"/>
                <a:gd name="T80" fmla="*/ 403 w 1112"/>
                <a:gd name="T81" fmla="*/ 540 h 849"/>
                <a:gd name="T82" fmla="*/ 382 w 1112"/>
                <a:gd name="T83" fmla="*/ 522 h 849"/>
                <a:gd name="T84" fmla="*/ 315 w 1112"/>
                <a:gd name="T85" fmla="*/ 431 h 849"/>
                <a:gd name="T86" fmla="*/ 215 w 1112"/>
                <a:gd name="T87" fmla="*/ 48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12" h="849">
                  <a:moveTo>
                    <a:pt x="215" y="480"/>
                  </a:moveTo>
                  <a:cubicBezTo>
                    <a:pt x="171" y="410"/>
                    <a:pt x="145" y="401"/>
                    <a:pt x="74" y="432"/>
                  </a:cubicBezTo>
                  <a:cubicBezTo>
                    <a:pt x="71" y="433"/>
                    <a:pt x="70" y="436"/>
                    <a:pt x="68" y="436"/>
                  </a:cubicBezTo>
                  <a:cubicBezTo>
                    <a:pt x="52" y="438"/>
                    <a:pt x="0" y="364"/>
                    <a:pt x="7" y="351"/>
                  </a:cubicBezTo>
                  <a:cubicBezTo>
                    <a:pt x="70" y="240"/>
                    <a:pt x="132" y="129"/>
                    <a:pt x="195" y="18"/>
                  </a:cubicBezTo>
                  <a:cubicBezTo>
                    <a:pt x="198" y="11"/>
                    <a:pt x="200" y="0"/>
                    <a:pt x="212" y="9"/>
                  </a:cubicBezTo>
                  <a:cubicBezTo>
                    <a:pt x="256" y="41"/>
                    <a:pt x="310" y="44"/>
                    <a:pt x="364" y="57"/>
                  </a:cubicBezTo>
                  <a:cubicBezTo>
                    <a:pt x="339" y="94"/>
                    <a:pt x="315" y="127"/>
                    <a:pt x="294" y="163"/>
                  </a:cubicBezTo>
                  <a:cubicBezTo>
                    <a:pt x="275" y="194"/>
                    <a:pt x="252" y="229"/>
                    <a:pt x="280" y="265"/>
                  </a:cubicBezTo>
                  <a:cubicBezTo>
                    <a:pt x="308" y="302"/>
                    <a:pt x="349" y="286"/>
                    <a:pt x="383" y="276"/>
                  </a:cubicBezTo>
                  <a:cubicBezTo>
                    <a:pt x="432" y="262"/>
                    <a:pt x="472" y="231"/>
                    <a:pt x="504" y="191"/>
                  </a:cubicBezTo>
                  <a:cubicBezTo>
                    <a:pt x="545" y="141"/>
                    <a:pt x="576" y="136"/>
                    <a:pt x="632" y="165"/>
                  </a:cubicBezTo>
                  <a:cubicBezTo>
                    <a:pt x="786" y="245"/>
                    <a:pt x="927" y="345"/>
                    <a:pt x="1063" y="453"/>
                  </a:cubicBezTo>
                  <a:cubicBezTo>
                    <a:pt x="1082" y="468"/>
                    <a:pt x="1107" y="483"/>
                    <a:pt x="1110" y="513"/>
                  </a:cubicBezTo>
                  <a:cubicBezTo>
                    <a:pt x="1112" y="534"/>
                    <a:pt x="1107" y="554"/>
                    <a:pt x="1087" y="565"/>
                  </a:cubicBezTo>
                  <a:cubicBezTo>
                    <a:pt x="1063" y="577"/>
                    <a:pt x="1039" y="577"/>
                    <a:pt x="1015" y="563"/>
                  </a:cubicBezTo>
                  <a:cubicBezTo>
                    <a:pt x="948" y="523"/>
                    <a:pt x="881" y="482"/>
                    <a:pt x="813" y="443"/>
                  </a:cubicBezTo>
                  <a:cubicBezTo>
                    <a:pt x="797" y="434"/>
                    <a:pt x="773" y="409"/>
                    <a:pt x="761" y="428"/>
                  </a:cubicBezTo>
                  <a:cubicBezTo>
                    <a:pt x="746" y="452"/>
                    <a:pt x="781" y="458"/>
                    <a:pt x="795" y="468"/>
                  </a:cubicBezTo>
                  <a:cubicBezTo>
                    <a:pt x="854" y="506"/>
                    <a:pt x="915" y="542"/>
                    <a:pt x="975" y="578"/>
                  </a:cubicBezTo>
                  <a:cubicBezTo>
                    <a:pt x="993" y="588"/>
                    <a:pt x="1004" y="599"/>
                    <a:pt x="1000" y="620"/>
                  </a:cubicBezTo>
                  <a:cubicBezTo>
                    <a:pt x="995" y="643"/>
                    <a:pt x="983" y="660"/>
                    <a:pt x="960" y="666"/>
                  </a:cubicBezTo>
                  <a:cubicBezTo>
                    <a:pt x="936" y="672"/>
                    <a:pt x="914" y="668"/>
                    <a:pt x="891" y="655"/>
                  </a:cubicBezTo>
                  <a:cubicBezTo>
                    <a:pt x="836" y="622"/>
                    <a:pt x="780" y="591"/>
                    <a:pt x="724" y="559"/>
                  </a:cubicBezTo>
                  <a:cubicBezTo>
                    <a:pt x="713" y="553"/>
                    <a:pt x="700" y="542"/>
                    <a:pt x="690" y="559"/>
                  </a:cubicBezTo>
                  <a:cubicBezTo>
                    <a:pt x="680" y="577"/>
                    <a:pt x="699" y="580"/>
                    <a:pt x="709" y="586"/>
                  </a:cubicBezTo>
                  <a:cubicBezTo>
                    <a:pt x="761" y="618"/>
                    <a:pt x="814" y="648"/>
                    <a:pt x="865" y="680"/>
                  </a:cubicBezTo>
                  <a:cubicBezTo>
                    <a:pt x="880" y="688"/>
                    <a:pt x="900" y="695"/>
                    <a:pt x="891" y="720"/>
                  </a:cubicBezTo>
                  <a:cubicBezTo>
                    <a:pt x="883" y="743"/>
                    <a:pt x="870" y="759"/>
                    <a:pt x="843" y="761"/>
                  </a:cubicBezTo>
                  <a:cubicBezTo>
                    <a:pt x="816" y="763"/>
                    <a:pt x="794" y="754"/>
                    <a:pt x="771" y="744"/>
                  </a:cubicBezTo>
                  <a:cubicBezTo>
                    <a:pt x="731" y="725"/>
                    <a:pt x="691" y="706"/>
                    <a:pt x="652" y="687"/>
                  </a:cubicBezTo>
                  <a:cubicBezTo>
                    <a:pt x="641" y="682"/>
                    <a:pt x="629" y="674"/>
                    <a:pt x="622" y="690"/>
                  </a:cubicBezTo>
                  <a:cubicBezTo>
                    <a:pt x="614" y="706"/>
                    <a:pt x="627" y="711"/>
                    <a:pt x="638" y="716"/>
                  </a:cubicBezTo>
                  <a:cubicBezTo>
                    <a:pt x="676" y="735"/>
                    <a:pt x="714" y="756"/>
                    <a:pt x="753" y="773"/>
                  </a:cubicBezTo>
                  <a:cubicBezTo>
                    <a:pt x="784" y="786"/>
                    <a:pt x="777" y="796"/>
                    <a:pt x="758" y="813"/>
                  </a:cubicBezTo>
                  <a:cubicBezTo>
                    <a:pt x="718" y="849"/>
                    <a:pt x="673" y="836"/>
                    <a:pt x="628" y="830"/>
                  </a:cubicBezTo>
                  <a:cubicBezTo>
                    <a:pt x="619" y="829"/>
                    <a:pt x="610" y="826"/>
                    <a:pt x="601" y="823"/>
                  </a:cubicBezTo>
                  <a:cubicBezTo>
                    <a:pt x="556" y="811"/>
                    <a:pt x="556" y="811"/>
                    <a:pt x="569" y="767"/>
                  </a:cubicBezTo>
                  <a:cubicBezTo>
                    <a:pt x="583" y="720"/>
                    <a:pt x="553" y="666"/>
                    <a:pt x="502" y="653"/>
                  </a:cubicBezTo>
                  <a:cubicBezTo>
                    <a:pt x="482" y="648"/>
                    <a:pt x="478" y="641"/>
                    <a:pt x="475" y="621"/>
                  </a:cubicBezTo>
                  <a:cubicBezTo>
                    <a:pt x="469" y="580"/>
                    <a:pt x="443" y="553"/>
                    <a:pt x="403" y="540"/>
                  </a:cubicBezTo>
                  <a:cubicBezTo>
                    <a:pt x="393" y="537"/>
                    <a:pt x="382" y="539"/>
                    <a:pt x="382" y="522"/>
                  </a:cubicBezTo>
                  <a:cubicBezTo>
                    <a:pt x="381" y="477"/>
                    <a:pt x="359" y="443"/>
                    <a:pt x="315" y="431"/>
                  </a:cubicBezTo>
                  <a:cubicBezTo>
                    <a:pt x="271" y="418"/>
                    <a:pt x="236" y="437"/>
                    <a:pt x="215" y="480"/>
                  </a:cubicBez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121" name="Freeform 108">
              <a:extLst>
                <a:ext uri="{FF2B5EF4-FFF2-40B4-BE49-F238E27FC236}">
                  <a16:creationId xmlns:a16="http://schemas.microsoft.com/office/drawing/2014/main" id="{E1BDB187-5F9C-9832-4AA5-56378038C6E1}"/>
                </a:ext>
              </a:extLst>
            </p:cNvPr>
            <p:cNvSpPr>
              <a:spLocks/>
            </p:cNvSpPr>
            <p:nvPr/>
          </p:nvSpPr>
          <p:spPr bwMode="auto">
            <a:xfrm>
              <a:off x="3805647" y="3667253"/>
              <a:ext cx="270308" cy="142372"/>
            </a:xfrm>
            <a:custGeom>
              <a:avLst/>
              <a:gdLst>
                <a:gd name="T0" fmla="*/ 381 w 921"/>
                <a:gd name="T1" fmla="*/ 6 h 483"/>
                <a:gd name="T2" fmla="*/ 607 w 921"/>
                <a:gd name="T3" fmla="*/ 37 h 483"/>
                <a:gd name="T4" fmla="*/ 696 w 921"/>
                <a:gd name="T5" fmla="*/ 36 h 483"/>
                <a:gd name="T6" fmla="*/ 736 w 921"/>
                <a:gd name="T7" fmla="*/ 54 h 483"/>
                <a:gd name="T8" fmla="*/ 910 w 921"/>
                <a:gd name="T9" fmla="*/ 362 h 483"/>
                <a:gd name="T10" fmla="*/ 905 w 921"/>
                <a:gd name="T11" fmla="*/ 401 h 483"/>
                <a:gd name="T12" fmla="*/ 902 w 921"/>
                <a:gd name="T13" fmla="*/ 404 h 483"/>
                <a:gd name="T14" fmla="*/ 741 w 921"/>
                <a:gd name="T15" fmla="*/ 417 h 483"/>
                <a:gd name="T16" fmla="*/ 329 w 921"/>
                <a:gd name="T17" fmla="*/ 153 h 483"/>
                <a:gd name="T18" fmla="*/ 197 w 921"/>
                <a:gd name="T19" fmla="*/ 185 h 483"/>
                <a:gd name="T20" fmla="*/ 44 w 921"/>
                <a:gd name="T21" fmla="*/ 281 h 483"/>
                <a:gd name="T22" fmla="*/ 15 w 921"/>
                <a:gd name="T23" fmla="*/ 240 h 483"/>
                <a:gd name="T24" fmla="*/ 151 w 921"/>
                <a:gd name="T25" fmla="*/ 44 h 483"/>
                <a:gd name="T26" fmla="*/ 255 w 921"/>
                <a:gd name="T27" fmla="*/ 14 h 483"/>
                <a:gd name="T28" fmla="*/ 381 w 921"/>
                <a:gd name="T29" fmla="*/ 6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1" h="483">
                  <a:moveTo>
                    <a:pt x="381" y="6"/>
                  </a:moveTo>
                  <a:cubicBezTo>
                    <a:pt x="458" y="0"/>
                    <a:pt x="532" y="24"/>
                    <a:pt x="607" y="37"/>
                  </a:cubicBezTo>
                  <a:cubicBezTo>
                    <a:pt x="637" y="42"/>
                    <a:pt x="666" y="45"/>
                    <a:pt x="696" y="36"/>
                  </a:cubicBezTo>
                  <a:cubicBezTo>
                    <a:pt x="715" y="30"/>
                    <a:pt x="726" y="37"/>
                    <a:pt x="736" y="54"/>
                  </a:cubicBezTo>
                  <a:cubicBezTo>
                    <a:pt x="793" y="157"/>
                    <a:pt x="851" y="260"/>
                    <a:pt x="910" y="362"/>
                  </a:cubicBezTo>
                  <a:cubicBezTo>
                    <a:pt x="919" y="378"/>
                    <a:pt x="921" y="390"/>
                    <a:pt x="905" y="401"/>
                  </a:cubicBezTo>
                  <a:cubicBezTo>
                    <a:pt x="904" y="402"/>
                    <a:pt x="903" y="403"/>
                    <a:pt x="902" y="404"/>
                  </a:cubicBezTo>
                  <a:cubicBezTo>
                    <a:pt x="827" y="483"/>
                    <a:pt x="826" y="483"/>
                    <a:pt x="741" y="417"/>
                  </a:cubicBezTo>
                  <a:cubicBezTo>
                    <a:pt x="612" y="316"/>
                    <a:pt x="476" y="226"/>
                    <a:pt x="329" y="153"/>
                  </a:cubicBezTo>
                  <a:cubicBezTo>
                    <a:pt x="287" y="131"/>
                    <a:pt x="227" y="147"/>
                    <a:pt x="197" y="185"/>
                  </a:cubicBezTo>
                  <a:cubicBezTo>
                    <a:pt x="158" y="235"/>
                    <a:pt x="112" y="276"/>
                    <a:pt x="44" y="281"/>
                  </a:cubicBezTo>
                  <a:cubicBezTo>
                    <a:pt x="12" y="283"/>
                    <a:pt x="0" y="270"/>
                    <a:pt x="15" y="240"/>
                  </a:cubicBezTo>
                  <a:cubicBezTo>
                    <a:pt x="50" y="168"/>
                    <a:pt x="96" y="102"/>
                    <a:pt x="151" y="44"/>
                  </a:cubicBezTo>
                  <a:cubicBezTo>
                    <a:pt x="176" y="16"/>
                    <a:pt x="219" y="19"/>
                    <a:pt x="255" y="14"/>
                  </a:cubicBezTo>
                  <a:cubicBezTo>
                    <a:pt x="297" y="9"/>
                    <a:pt x="339" y="2"/>
                    <a:pt x="381" y="6"/>
                  </a:cubicBez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122" name="Freeform 109">
              <a:extLst>
                <a:ext uri="{FF2B5EF4-FFF2-40B4-BE49-F238E27FC236}">
                  <a16:creationId xmlns:a16="http://schemas.microsoft.com/office/drawing/2014/main" id="{8F7DEA2E-4268-DBBE-B5EC-36A4B7C15FFE}"/>
                </a:ext>
              </a:extLst>
            </p:cNvPr>
            <p:cNvSpPr>
              <a:spLocks/>
            </p:cNvSpPr>
            <p:nvPr/>
          </p:nvSpPr>
          <p:spPr bwMode="auto">
            <a:xfrm>
              <a:off x="3759795" y="3809625"/>
              <a:ext cx="62270" cy="76140"/>
            </a:xfrm>
            <a:custGeom>
              <a:avLst/>
              <a:gdLst>
                <a:gd name="T0" fmla="*/ 210 w 212"/>
                <a:gd name="T1" fmla="*/ 68 h 258"/>
                <a:gd name="T2" fmla="*/ 198 w 212"/>
                <a:gd name="T3" fmla="*/ 100 h 258"/>
                <a:gd name="T4" fmla="*/ 107 w 212"/>
                <a:gd name="T5" fmla="*/ 224 h 258"/>
                <a:gd name="T6" fmla="*/ 34 w 212"/>
                <a:gd name="T7" fmla="*/ 239 h 258"/>
                <a:gd name="T8" fmla="*/ 21 w 212"/>
                <a:gd name="T9" fmla="*/ 161 h 258"/>
                <a:gd name="T10" fmla="*/ 115 w 212"/>
                <a:gd name="T11" fmla="*/ 31 h 258"/>
                <a:gd name="T12" fmla="*/ 170 w 212"/>
                <a:gd name="T13" fmla="*/ 11 h 258"/>
                <a:gd name="T14" fmla="*/ 210 w 212"/>
                <a:gd name="T15" fmla="*/ 6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258">
                  <a:moveTo>
                    <a:pt x="210" y="68"/>
                  </a:moveTo>
                  <a:cubicBezTo>
                    <a:pt x="212" y="81"/>
                    <a:pt x="205" y="90"/>
                    <a:pt x="198" y="100"/>
                  </a:cubicBezTo>
                  <a:cubicBezTo>
                    <a:pt x="168" y="142"/>
                    <a:pt x="138" y="184"/>
                    <a:pt x="107" y="224"/>
                  </a:cubicBezTo>
                  <a:cubicBezTo>
                    <a:pt x="85" y="254"/>
                    <a:pt x="60" y="258"/>
                    <a:pt x="34" y="239"/>
                  </a:cubicBezTo>
                  <a:cubicBezTo>
                    <a:pt x="6" y="218"/>
                    <a:pt x="0" y="190"/>
                    <a:pt x="21" y="161"/>
                  </a:cubicBezTo>
                  <a:cubicBezTo>
                    <a:pt x="51" y="117"/>
                    <a:pt x="83" y="74"/>
                    <a:pt x="115" y="31"/>
                  </a:cubicBezTo>
                  <a:cubicBezTo>
                    <a:pt x="129" y="13"/>
                    <a:pt x="145" y="0"/>
                    <a:pt x="170" y="11"/>
                  </a:cubicBezTo>
                  <a:cubicBezTo>
                    <a:pt x="194" y="20"/>
                    <a:pt x="211" y="43"/>
                    <a:pt x="210" y="68"/>
                  </a:cubicBez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123" name="Freeform 110">
              <a:extLst>
                <a:ext uri="{FF2B5EF4-FFF2-40B4-BE49-F238E27FC236}">
                  <a16:creationId xmlns:a16="http://schemas.microsoft.com/office/drawing/2014/main" id="{59C79246-917E-A6E7-80F6-8BAC022C975A}"/>
                </a:ext>
              </a:extLst>
            </p:cNvPr>
            <p:cNvSpPr>
              <a:spLocks/>
            </p:cNvSpPr>
            <p:nvPr/>
          </p:nvSpPr>
          <p:spPr bwMode="auto">
            <a:xfrm>
              <a:off x="3794043" y="3843024"/>
              <a:ext cx="55477" cy="65950"/>
            </a:xfrm>
            <a:custGeom>
              <a:avLst/>
              <a:gdLst>
                <a:gd name="T0" fmla="*/ 187 w 189"/>
                <a:gd name="T1" fmla="*/ 68 h 224"/>
                <a:gd name="T2" fmla="*/ 177 w 189"/>
                <a:gd name="T3" fmla="*/ 97 h 224"/>
                <a:gd name="T4" fmla="*/ 105 w 189"/>
                <a:gd name="T5" fmla="*/ 194 h 224"/>
                <a:gd name="T6" fmla="*/ 37 w 189"/>
                <a:gd name="T7" fmla="*/ 208 h 224"/>
                <a:gd name="T8" fmla="*/ 16 w 189"/>
                <a:gd name="T9" fmla="*/ 137 h 224"/>
                <a:gd name="T10" fmla="*/ 108 w 189"/>
                <a:gd name="T11" fmla="*/ 15 h 224"/>
                <a:gd name="T12" fmla="*/ 154 w 189"/>
                <a:gd name="T13" fmla="*/ 13 h 224"/>
                <a:gd name="T14" fmla="*/ 187 w 189"/>
                <a:gd name="T15" fmla="*/ 68 h 2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 h="224">
                  <a:moveTo>
                    <a:pt x="187" y="68"/>
                  </a:moveTo>
                  <a:cubicBezTo>
                    <a:pt x="189" y="76"/>
                    <a:pt x="184" y="87"/>
                    <a:pt x="177" y="97"/>
                  </a:cubicBezTo>
                  <a:cubicBezTo>
                    <a:pt x="153" y="129"/>
                    <a:pt x="129" y="162"/>
                    <a:pt x="105" y="194"/>
                  </a:cubicBezTo>
                  <a:cubicBezTo>
                    <a:pt x="86" y="220"/>
                    <a:pt x="62" y="224"/>
                    <a:pt x="37" y="208"/>
                  </a:cubicBezTo>
                  <a:cubicBezTo>
                    <a:pt x="12" y="191"/>
                    <a:pt x="0" y="165"/>
                    <a:pt x="16" y="137"/>
                  </a:cubicBezTo>
                  <a:cubicBezTo>
                    <a:pt x="41" y="93"/>
                    <a:pt x="73" y="52"/>
                    <a:pt x="108" y="15"/>
                  </a:cubicBezTo>
                  <a:cubicBezTo>
                    <a:pt x="121" y="0"/>
                    <a:pt x="138" y="5"/>
                    <a:pt x="154" y="13"/>
                  </a:cubicBezTo>
                  <a:cubicBezTo>
                    <a:pt x="175" y="23"/>
                    <a:pt x="186" y="40"/>
                    <a:pt x="187" y="68"/>
                  </a:cubicBez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124" name="Freeform 111">
              <a:extLst>
                <a:ext uri="{FF2B5EF4-FFF2-40B4-BE49-F238E27FC236}">
                  <a16:creationId xmlns:a16="http://schemas.microsoft.com/office/drawing/2014/main" id="{89B37AC6-E75F-D5F0-D567-72D7FA245417}"/>
                </a:ext>
              </a:extLst>
            </p:cNvPr>
            <p:cNvSpPr>
              <a:spLocks/>
            </p:cNvSpPr>
            <p:nvPr/>
          </p:nvSpPr>
          <p:spPr bwMode="auto">
            <a:xfrm>
              <a:off x="3832254" y="3875857"/>
              <a:ext cx="47552" cy="52081"/>
            </a:xfrm>
            <a:custGeom>
              <a:avLst/>
              <a:gdLst>
                <a:gd name="T0" fmla="*/ 65 w 162"/>
                <a:gd name="T1" fmla="*/ 177 h 177"/>
                <a:gd name="T2" fmla="*/ 13 w 162"/>
                <a:gd name="T3" fmla="*/ 148 h 177"/>
                <a:gd name="T4" fmla="*/ 13 w 162"/>
                <a:gd name="T5" fmla="*/ 94 h 177"/>
                <a:gd name="T6" fmla="*/ 62 w 162"/>
                <a:gd name="T7" fmla="*/ 25 h 177"/>
                <a:gd name="T8" fmla="*/ 119 w 162"/>
                <a:gd name="T9" fmla="*/ 11 h 177"/>
                <a:gd name="T10" fmla="*/ 154 w 162"/>
                <a:gd name="T11" fmla="*/ 71 h 177"/>
                <a:gd name="T12" fmla="*/ 80 w 162"/>
                <a:gd name="T13" fmla="*/ 173 h 177"/>
                <a:gd name="T14" fmla="*/ 65 w 162"/>
                <a:gd name="T15" fmla="*/ 177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177">
                  <a:moveTo>
                    <a:pt x="65" y="177"/>
                  </a:moveTo>
                  <a:cubicBezTo>
                    <a:pt x="40" y="177"/>
                    <a:pt x="24" y="166"/>
                    <a:pt x="13" y="148"/>
                  </a:cubicBezTo>
                  <a:cubicBezTo>
                    <a:pt x="3" y="130"/>
                    <a:pt x="0" y="112"/>
                    <a:pt x="13" y="94"/>
                  </a:cubicBezTo>
                  <a:cubicBezTo>
                    <a:pt x="29" y="71"/>
                    <a:pt x="46" y="48"/>
                    <a:pt x="62" y="25"/>
                  </a:cubicBezTo>
                  <a:cubicBezTo>
                    <a:pt x="77" y="4"/>
                    <a:pt x="96" y="0"/>
                    <a:pt x="119" y="11"/>
                  </a:cubicBezTo>
                  <a:cubicBezTo>
                    <a:pt x="143" y="24"/>
                    <a:pt x="162" y="46"/>
                    <a:pt x="154" y="71"/>
                  </a:cubicBezTo>
                  <a:cubicBezTo>
                    <a:pt x="141" y="111"/>
                    <a:pt x="112" y="144"/>
                    <a:pt x="80" y="173"/>
                  </a:cubicBezTo>
                  <a:cubicBezTo>
                    <a:pt x="76" y="177"/>
                    <a:pt x="69" y="176"/>
                    <a:pt x="65" y="177"/>
                  </a:cubicBez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125" name="Freeform 112">
              <a:extLst>
                <a:ext uri="{FF2B5EF4-FFF2-40B4-BE49-F238E27FC236}">
                  <a16:creationId xmlns:a16="http://schemas.microsoft.com/office/drawing/2014/main" id="{E3C86DCD-91F3-DD3C-8092-FFF012705C1A}"/>
                </a:ext>
              </a:extLst>
            </p:cNvPr>
            <p:cNvSpPr>
              <a:spLocks/>
            </p:cNvSpPr>
            <p:nvPr/>
          </p:nvSpPr>
          <p:spPr bwMode="auto">
            <a:xfrm>
              <a:off x="3734320" y="3807078"/>
              <a:ext cx="40475" cy="46420"/>
            </a:xfrm>
            <a:custGeom>
              <a:avLst/>
              <a:gdLst>
                <a:gd name="T0" fmla="*/ 0 w 137"/>
                <a:gd name="T1" fmla="*/ 96 h 158"/>
                <a:gd name="T2" fmla="*/ 59 w 137"/>
                <a:gd name="T3" fmla="*/ 6 h 158"/>
                <a:gd name="T4" fmla="*/ 116 w 137"/>
                <a:gd name="T5" fmla="*/ 25 h 158"/>
                <a:gd name="T6" fmla="*/ 125 w 137"/>
                <a:gd name="T7" fmla="*/ 84 h 158"/>
                <a:gd name="T8" fmla="*/ 94 w 137"/>
                <a:gd name="T9" fmla="*/ 127 h 158"/>
                <a:gd name="T10" fmla="*/ 42 w 137"/>
                <a:gd name="T11" fmla="*/ 147 h 158"/>
                <a:gd name="T12" fmla="*/ 0 w 137"/>
                <a:gd name="T13" fmla="*/ 96 h 158"/>
              </a:gdLst>
              <a:ahLst/>
              <a:cxnLst>
                <a:cxn ang="0">
                  <a:pos x="T0" y="T1"/>
                </a:cxn>
                <a:cxn ang="0">
                  <a:pos x="T2" y="T3"/>
                </a:cxn>
                <a:cxn ang="0">
                  <a:pos x="T4" y="T5"/>
                </a:cxn>
                <a:cxn ang="0">
                  <a:pos x="T6" y="T7"/>
                </a:cxn>
                <a:cxn ang="0">
                  <a:pos x="T8" y="T9"/>
                </a:cxn>
                <a:cxn ang="0">
                  <a:pos x="T10" y="T11"/>
                </a:cxn>
                <a:cxn ang="0">
                  <a:pos x="T12" y="T13"/>
                </a:cxn>
              </a:cxnLst>
              <a:rect l="0" t="0" r="r" b="b"/>
              <a:pathLst>
                <a:path w="137" h="158">
                  <a:moveTo>
                    <a:pt x="0" y="96"/>
                  </a:moveTo>
                  <a:cubicBezTo>
                    <a:pt x="0" y="69"/>
                    <a:pt x="39" y="11"/>
                    <a:pt x="59" y="6"/>
                  </a:cubicBezTo>
                  <a:cubicBezTo>
                    <a:pt x="81" y="0"/>
                    <a:pt x="101" y="6"/>
                    <a:pt x="116" y="25"/>
                  </a:cubicBezTo>
                  <a:cubicBezTo>
                    <a:pt x="131" y="43"/>
                    <a:pt x="137" y="63"/>
                    <a:pt x="125" y="84"/>
                  </a:cubicBezTo>
                  <a:cubicBezTo>
                    <a:pt x="116" y="99"/>
                    <a:pt x="105" y="113"/>
                    <a:pt x="94" y="127"/>
                  </a:cubicBezTo>
                  <a:cubicBezTo>
                    <a:pt x="80" y="143"/>
                    <a:pt x="66" y="158"/>
                    <a:pt x="42" y="147"/>
                  </a:cubicBezTo>
                  <a:cubicBezTo>
                    <a:pt x="18" y="135"/>
                    <a:pt x="1" y="119"/>
                    <a:pt x="0" y="96"/>
                  </a:cubicBez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126" name="Freeform 113">
              <a:extLst>
                <a:ext uri="{FF2B5EF4-FFF2-40B4-BE49-F238E27FC236}">
                  <a16:creationId xmlns:a16="http://schemas.microsoft.com/office/drawing/2014/main" id="{F6E32255-EEB8-4ECE-E6C0-E86267D4C2B5}"/>
                </a:ext>
              </a:extLst>
            </p:cNvPr>
            <p:cNvSpPr>
              <a:spLocks/>
            </p:cNvSpPr>
            <p:nvPr/>
          </p:nvSpPr>
          <p:spPr bwMode="auto">
            <a:xfrm>
              <a:off x="3743661" y="3633571"/>
              <a:ext cx="7359" cy="3397"/>
            </a:xfrm>
            <a:custGeom>
              <a:avLst/>
              <a:gdLst>
                <a:gd name="T0" fmla="*/ 0 w 25"/>
                <a:gd name="T1" fmla="*/ 0 h 11"/>
                <a:gd name="T2" fmla="*/ 25 w 25"/>
                <a:gd name="T3" fmla="*/ 11 h 11"/>
                <a:gd name="T4" fmla="*/ 0 w 25"/>
                <a:gd name="T5" fmla="*/ 0 h 11"/>
              </a:gdLst>
              <a:ahLst/>
              <a:cxnLst>
                <a:cxn ang="0">
                  <a:pos x="T0" y="T1"/>
                </a:cxn>
                <a:cxn ang="0">
                  <a:pos x="T2" y="T3"/>
                </a:cxn>
                <a:cxn ang="0">
                  <a:pos x="T4" y="T5"/>
                </a:cxn>
              </a:cxnLst>
              <a:rect l="0" t="0" r="r" b="b"/>
              <a:pathLst>
                <a:path w="25" h="11">
                  <a:moveTo>
                    <a:pt x="0" y="0"/>
                  </a:moveTo>
                  <a:cubicBezTo>
                    <a:pt x="14" y="3"/>
                    <a:pt x="24" y="11"/>
                    <a:pt x="25" y="11"/>
                  </a:cubicBezTo>
                  <a:cubicBezTo>
                    <a:pt x="15" y="3"/>
                    <a:pt x="7" y="0"/>
                    <a:pt x="0" y="0"/>
                  </a:cubicBez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127" name="Freeform 114">
              <a:extLst>
                <a:ext uri="{FF2B5EF4-FFF2-40B4-BE49-F238E27FC236}">
                  <a16:creationId xmlns:a16="http://schemas.microsoft.com/office/drawing/2014/main" id="{B3CC9C5F-57FC-3EC6-BE21-E1FD88F3EF33}"/>
                </a:ext>
              </a:extLst>
            </p:cNvPr>
            <p:cNvSpPr>
              <a:spLocks/>
            </p:cNvSpPr>
            <p:nvPr/>
          </p:nvSpPr>
          <p:spPr bwMode="auto">
            <a:xfrm>
              <a:off x="3751020" y="363696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512" name="Freeform 115">
              <a:extLst>
                <a:ext uri="{FF2B5EF4-FFF2-40B4-BE49-F238E27FC236}">
                  <a16:creationId xmlns:a16="http://schemas.microsoft.com/office/drawing/2014/main" id="{8C24F214-80A6-43D2-0AEA-ED3C240D2782}"/>
                </a:ext>
              </a:extLst>
            </p:cNvPr>
            <p:cNvSpPr>
              <a:spLocks/>
            </p:cNvSpPr>
            <p:nvPr/>
          </p:nvSpPr>
          <p:spPr bwMode="auto">
            <a:xfrm>
              <a:off x="3669220" y="3632156"/>
              <a:ext cx="109538" cy="158505"/>
            </a:xfrm>
            <a:custGeom>
              <a:avLst/>
              <a:gdLst>
                <a:gd name="T0" fmla="*/ 335 w 373"/>
                <a:gd name="T1" fmla="*/ 52 h 538"/>
                <a:gd name="T2" fmla="*/ 278 w 373"/>
                <a:gd name="T3" fmla="*/ 16 h 538"/>
                <a:gd name="T4" fmla="*/ 278 w 373"/>
                <a:gd name="T5" fmla="*/ 16 h 538"/>
                <a:gd name="T6" fmla="*/ 253 w 373"/>
                <a:gd name="T7" fmla="*/ 5 h 538"/>
                <a:gd name="T8" fmla="*/ 168 w 373"/>
                <a:gd name="T9" fmla="*/ 75 h 538"/>
                <a:gd name="T10" fmla="*/ 151 w 373"/>
                <a:gd name="T11" fmla="*/ 169 h 538"/>
                <a:gd name="T12" fmla="*/ 0 w 373"/>
                <a:gd name="T13" fmla="*/ 467 h 538"/>
                <a:gd name="T14" fmla="*/ 63 w 373"/>
                <a:gd name="T15" fmla="*/ 514 h 538"/>
                <a:gd name="T16" fmla="*/ 87 w 373"/>
                <a:gd name="T17" fmla="*/ 527 h 538"/>
                <a:gd name="T18" fmla="*/ 107 w 373"/>
                <a:gd name="T19" fmla="*/ 538 h 538"/>
                <a:gd name="T20" fmla="*/ 132 w 373"/>
                <a:gd name="T21" fmla="*/ 508 h 538"/>
                <a:gd name="T22" fmla="*/ 354 w 373"/>
                <a:gd name="T23" fmla="*/ 118 h 538"/>
                <a:gd name="T24" fmla="*/ 335 w 373"/>
                <a:gd name="T25" fmla="*/ 5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3" h="538">
                  <a:moveTo>
                    <a:pt x="335" y="52"/>
                  </a:moveTo>
                  <a:cubicBezTo>
                    <a:pt x="315" y="43"/>
                    <a:pt x="295" y="30"/>
                    <a:pt x="278" y="16"/>
                  </a:cubicBezTo>
                  <a:cubicBezTo>
                    <a:pt x="278" y="16"/>
                    <a:pt x="278" y="16"/>
                    <a:pt x="278" y="16"/>
                  </a:cubicBezTo>
                  <a:cubicBezTo>
                    <a:pt x="277" y="16"/>
                    <a:pt x="267" y="8"/>
                    <a:pt x="253" y="5"/>
                  </a:cubicBezTo>
                  <a:cubicBezTo>
                    <a:pt x="230" y="0"/>
                    <a:pt x="194" y="7"/>
                    <a:pt x="168" y="75"/>
                  </a:cubicBezTo>
                  <a:cubicBezTo>
                    <a:pt x="158" y="102"/>
                    <a:pt x="154" y="134"/>
                    <a:pt x="151" y="169"/>
                  </a:cubicBezTo>
                  <a:cubicBezTo>
                    <a:pt x="141" y="276"/>
                    <a:pt x="141" y="406"/>
                    <a:pt x="0" y="467"/>
                  </a:cubicBezTo>
                  <a:cubicBezTo>
                    <a:pt x="6" y="481"/>
                    <a:pt x="26" y="492"/>
                    <a:pt x="63" y="514"/>
                  </a:cubicBezTo>
                  <a:cubicBezTo>
                    <a:pt x="71" y="518"/>
                    <a:pt x="79" y="523"/>
                    <a:pt x="87" y="527"/>
                  </a:cubicBezTo>
                  <a:cubicBezTo>
                    <a:pt x="94" y="531"/>
                    <a:pt x="100" y="534"/>
                    <a:pt x="107" y="538"/>
                  </a:cubicBezTo>
                  <a:cubicBezTo>
                    <a:pt x="121" y="531"/>
                    <a:pt x="126" y="519"/>
                    <a:pt x="132" y="508"/>
                  </a:cubicBezTo>
                  <a:cubicBezTo>
                    <a:pt x="206" y="378"/>
                    <a:pt x="278" y="247"/>
                    <a:pt x="354" y="118"/>
                  </a:cubicBezTo>
                  <a:cubicBezTo>
                    <a:pt x="373" y="84"/>
                    <a:pt x="370" y="67"/>
                    <a:pt x="335" y="52"/>
                  </a:cubicBez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sp>
          <p:nvSpPr>
            <p:cNvPr id="513" name="Freeform 116">
              <a:extLst>
                <a:ext uri="{FF2B5EF4-FFF2-40B4-BE49-F238E27FC236}">
                  <a16:creationId xmlns:a16="http://schemas.microsoft.com/office/drawing/2014/main" id="{5E829254-4D17-E79D-03DA-308C492EB70D}"/>
                </a:ext>
              </a:extLst>
            </p:cNvPr>
            <p:cNvSpPr>
              <a:spLocks/>
            </p:cNvSpPr>
            <p:nvPr/>
          </p:nvSpPr>
          <p:spPr bwMode="auto">
            <a:xfrm>
              <a:off x="4021044" y="3635835"/>
              <a:ext cx="107557" cy="159354"/>
            </a:xfrm>
            <a:custGeom>
              <a:avLst/>
              <a:gdLst>
                <a:gd name="T0" fmla="*/ 38 w 366"/>
                <a:gd name="T1" fmla="*/ 50 h 540"/>
                <a:gd name="T2" fmla="*/ 96 w 366"/>
                <a:gd name="T3" fmla="*/ 15 h 540"/>
                <a:gd name="T4" fmla="*/ 96 w 366"/>
                <a:gd name="T5" fmla="*/ 15 h 540"/>
                <a:gd name="T6" fmla="*/ 121 w 366"/>
                <a:gd name="T7" fmla="*/ 5 h 540"/>
                <a:gd name="T8" fmla="*/ 205 w 366"/>
                <a:gd name="T9" fmla="*/ 76 h 540"/>
                <a:gd name="T10" fmla="*/ 221 w 366"/>
                <a:gd name="T11" fmla="*/ 170 h 540"/>
                <a:gd name="T12" fmla="*/ 366 w 366"/>
                <a:gd name="T13" fmla="*/ 471 h 540"/>
                <a:gd name="T14" fmla="*/ 302 w 366"/>
                <a:gd name="T15" fmla="*/ 517 h 540"/>
                <a:gd name="T16" fmla="*/ 278 w 366"/>
                <a:gd name="T17" fmla="*/ 529 h 540"/>
                <a:gd name="T18" fmla="*/ 257 w 366"/>
                <a:gd name="T19" fmla="*/ 540 h 540"/>
                <a:gd name="T20" fmla="*/ 233 w 366"/>
                <a:gd name="T21" fmla="*/ 510 h 540"/>
                <a:gd name="T22" fmla="*/ 19 w 366"/>
                <a:gd name="T23" fmla="*/ 115 h 540"/>
                <a:gd name="T24" fmla="*/ 38 w 366"/>
                <a:gd name="T25" fmla="*/ 5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6" h="540">
                  <a:moveTo>
                    <a:pt x="38" y="50"/>
                  </a:moveTo>
                  <a:cubicBezTo>
                    <a:pt x="59" y="41"/>
                    <a:pt x="79" y="29"/>
                    <a:pt x="96" y="15"/>
                  </a:cubicBezTo>
                  <a:cubicBezTo>
                    <a:pt x="96" y="15"/>
                    <a:pt x="96" y="15"/>
                    <a:pt x="96" y="15"/>
                  </a:cubicBezTo>
                  <a:cubicBezTo>
                    <a:pt x="97" y="15"/>
                    <a:pt x="107" y="7"/>
                    <a:pt x="121" y="5"/>
                  </a:cubicBezTo>
                  <a:cubicBezTo>
                    <a:pt x="145" y="0"/>
                    <a:pt x="180" y="7"/>
                    <a:pt x="205" y="76"/>
                  </a:cubicBezTo>
                  <a:cubicBezTo>
                    <a:pt x="215" y="103"/>
                    <a:pt x="218" y="135"/>
                    <a:pt x="221" y="170"/>
                  </a:cubicBezTo>
                  <a:cubicBezTo>
                    <a:pt x="229" y="278"/>
                    <a:pt x="226" y="407"/>
                    <a:pt x="366" y="471"/>
                  </a:cubicBezTo>
                  <a:cubicBezTo>
                    <a:pt x="359" y="485"/>
                    <a:pt x="339" y="496"/>
                    <a:pt x="302" y="517"/>
                  </a:cubicBezTo>
                  <a:cubicBezTo>
                    <a:pt x="294" y="521"/>
                    <a:pt x="286" y="525"/>
                    <a:pt x="278" y="529"/>
                  </a:cubicBezTo>
                  <a:cubicBezTo>
                    <a:pt x="271" y="533"/>
                    <a:pt x="264" y="536"/>
                    <a:pt x="257" y="540"/>
                  </a:cubicBezTo>
                  <a:cubicBezTo>
                    <a:pt x="244" y="533"/>
                    <a:pt x="239" y="521"/>
                    <a:pt x="233" y="510"/>
                  </a:cubicBezTo>
                  <a:cubicBezTo>
                    <a:pt x="162" y="378"/>
                    <a:pt x="92" y="246"/>
                    <a:pt x="19" y="115"/>
                  </a:cubicBezTo>
                  <a:cubicBezTo>
                    <a:pt x="0" y="81"/>
                    <a:pt x="3" y="64"/>
                    <a:pt x="38" y="50"/>
                  </a:cubicBezTo>
                  <a:close/>
                </a:path>
              </a:pathLst>
            </a:custGeom>
            <a:grpFill/>
            <a:ln w="6350" cap="flat">
              <a:no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ea typeface="+mn-ea"/>
                <a:cs typeface="+mn-cs"/>
              </a:endParaRPr>
            </a:p>
          </p:txBody>
        </p:sp>
      </p:grpSp>
      <p:pic>
        <p:nvPicPr>
          <p:cNvPr id="514" name="Picture 513" descr="A black background with a black square&#10;&#10;Description automatically generated with medium confidence">
            <a:extLst>
              <a:ext uri="{FF2B5EF4-FFF2-40B4-BE49-F238E27FC236}">
                <a16:creationId xmlns:a16="http://schemas.microsoft.com/office/drawing/2014/main" id="{4165B624-55D5-7D4A-BD85-A1F43F88E4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8212" y="1417854"/>
            <a:ext cx="283464" cy="283464"/>
          </a:xfrm>
          <a:prstGeom prst="rect">
            <a:avLst/>
          </a:prstGeom>
        </p:spPr>
      </p:pic>
      <p:grpSp>
        <p:nvGrpSpPr>
          <p:cNvPr id="515" name="Group 514">
            <a:extLst>
              <a:ext uri="{FF2B5EF4-FFF2-40B4-BE49-F238E27FC236}">
                <a16:creationId xmlns:a16="http://schemas.microsoft.com/office/drawing/2014/main" id="{00416AF9-1794-E386-F927-8A726A4288DA}"/>
              </a:ext>
            </a:extLst>
          </p:cNvPr>
          <p:cNvGrpSpPr/>
          <p:nvPr/>
        </p:nvGrpSpPr>
        <p:grpSpPr>
          <a:xfrm>
            <a:off x="4980933" y="1475909"/>
            <a:ext cx="319432" cy="167356"/>
            <a:chOff x="9132465" y="632447"/>
            <a:chExt cx="599057" cy="313859"/>
          </a:xfrm>
          <a:solidFill>
            <a:schemeClr val="tx1"/>
          </a:solidFill>
        </p:grpSpPr>
        <p:grpSp>
          <p:nvGrpSpPr>
            <p:cNvPr id="516" name="Group 515">
              <a:extLst>
                <a:ext uri="{FF2B5EF4-FFF2-40B4-BE49-F238E27FC236}">
                  <a16:creationId xmlns:a16="http://schemas.microsoft.com/office/drawing/2014/main" id="{14CF6525-BE21-035F-5A32-88C2DEFCD7AC}"/>
                </a:ext>
              </a:extLst>
            </p:cNvPr>
            <p:cNvGrpSpPr/>
            <p:nvPr/>
          </p:nvGrpSpPr>
          <p:grpSpPr>
            <a:xfrm>
              <a:off x="9282659" y="632447"/>
              <a:ext cx="328016" cy="313859"/>
              <a:chOff x="4710665" y="632447"/>
              <a:chExt cx="328016" cy="313859"/>
            </a:xfrm>
            <a:grpFill/>
          </p:grpSpPr>
          <p:sp>
            <p:nvSpPr>
              <p:cNvPr id="523" name="Freeform 203">
                <a:extLst>
                  <a:ext uri="{FF2B5EF4-FFF2-40B4-BE49-F238E27FC236}">
                    <a16:creationId xmlns:a16="http://schemas.microsoft.com/office/drawing/2014/main" id="{D8ED2837-19C5-E6D1-6D69-5C921F280738}"/>
                  </a:ext>
                </a:extLst>
              </p:cNvPr>
              <p:cNvSpPr>
                <a:spLocks/>
              </p:cNvSpPr>
              <p:nvPr/>
            </p:nvSpPr>
            <p:spPr bwMode="auto">
              <a:xfrm>
                <a:off x="4796986" y="632447"/>
                <a:ext cx="155377" cy="196594"/>
              </a:xfrm>
              <a:custGeom>
                <a:avLst/>
                <a:gdLst>
                  <a:gd name="T0" fmla="*/ 11 w 315"/>
                  <a:gd name="T1" fmla="*/ 237 h 399"/>
                  <a:gd name="T2" fmla="*/ 29 w 315"/>
                  <a:gd name="T3" fmla="*/ 260 h 399"/>
                  <a:gd name="T4" fmla="*/ 45 w 315"/>
                  <a:gd name="T5" fmla="*/ 311 h 399"/>
                  <a:gd name="T6" fmla="*/ 71 w 315"/>
                  <a:gd name="T7" fmla="*/ 355 h 399"/>
                  <a:gd name="T8" fmla="*/ 155 w 315"/>
                  <a:gd name="T9" fmla="*/ 397 h 399"/>
                  <a:gd name="T10" fmla="*/ 157 w 315"/>
                  <a:gd name="T11" fmla="*/ 397 h 399"/>
                  <a:gd name="T12" fmla="*/ 159 w 315"/>
                  <a:gd name="T13" fmla="*/ 397 h 399"/>
                  <a:gd name="T14" fmla="*/ 245 w 315"/>
                  <a:gd name="T15" fmla="*/ 354 h 399"/>
                  <a:gd name="T16" fmla="*/ 271 w 315"/>
                  <a:gd name="T17" fmla="*/ 309 h 399"/>
                  <a:gd name="T18" fmla="*/ 279 w 315"/>
                  <a:gd name="T19" fmla="*/ 285 h 399"/>
                  <a:gd name="T20" fmla="*/ 285 w 315"/>
                  <a:gd name="T21" fmla="*/ 259 h 399"/>
                  <a:gd name="T22" fmla="*/ 305 w 315"/>
                  <a:gd name="T23" fmla="*/ 234 h 399"/>
                  <a:gd name="T24" fmla="*/ 315 w 315"/>
                  <a:gd name="T25" fmla="*/ 200 h 399"/>
                  <a:gd name="T26" fmla="*/ 312 w 315"/>
                  <a:gd name="T27" fmla="*/ 188 h 399"/>
                  <a:gd name="T28" fmla="*/ 285 w 315"/>
                  <a:gd name="T29" fmla="*/ 181 h 399"/>
                  <a:gd name="T30" fmla="*/ 295 w 315"/>
                  <a:gd name="T31" fmla="*/ 93 h 399"/>
                  <a:gd name="T32" fmla="*/ 240 w 315"/>
                  <a:gd name="T33" fmla="*/ 30 h 399"/>
                  <a:gd name="T34" fmla="*/ 211 w 315"/>
                  <a:gd name="T35" fmla="*/ 24 h 399"/>
                  <a:gd name="T36" fmla="*/ 201 w 315"/>
                  <a:gd name="T37" fmla="*/ 21 h 399"/>
                  <a:gd name="T38" fmla="*/ 129 w 315"/>
                  <a:gd name="T39" fmla="*/ 0 h 399"/>
                  <a:gd name="T40" fmla="*/ 113 w 315"/>
                  <a:gd name="T41" fmla="*/ 1 h 399"/>
                  <a:gd name="T42" fmla="*/ 82 w 315"/>
                  <a:gd name="T43" fmla="*/ 18 h 399"/>
                  <a:gd name="T44" fmla="*/ 75 w 315"/>
                  <a:gd name="T45" fmla="*/ 30 h 399"/>
                  <a:gd name="T46" fmla="*/ 20 w 315"/>
                  <a:gd name="T47" fmla="*/ 93 h 399"/>
                  <a:gd name="T48" fmla="*/ 30 w 315"/>
                  <a:gd name="T49" fmla="*/ 181 h 399"/>
                  <a:gd name="T50" fmla="*/ 2 w 315"/>
                  <a:gd name="T51" fmla="*/ 188 h 399"/>
                  <a:gd name="T52" fmla="*/ 0 w 315"/>
                  <a:gd name="T53" fmla="*/ 200 h 399"/>
                  <a:gd name="T54" fmla="*/ 11 w 315"/>
                  <a:gd name="T55" fmla="*/ 237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15" h="399">
                    <a:moveTo>
                      <a:pt x="11" y="237"/>
                    </a:moveTo>
                    <a:cubicBezTo>
                      <a:pt x="15" y="246"/>
                      <a:pt x="24" y="251"/>
                      <a:pt x="29" y="260"/>
                    </a:cubicBezTo>
                    <a:cubicBezTo>
                      <a:pt x="38" y="275"/>
                      <a:pt x="38" y="295"/>
                      <a:pt x="45" y="311"/>
                    </a:cubicBezTo>
                    <a:cubicBezTo>
                      <a:pt x="51" y="327"/>
                      <a:pt x="60" y="341"/>
                      <a:pt x="71" y="355"/>
                    </a:cubicBezTo>
                    <a:cubicBezTo>
                      <a:pt x="91" y="380"/>
                      <a:pt x="121" y="399"/>
                      <a:pt x="155" y="397"/>
                    </a:cubicBezTo>
                    <a:cubicBezTo>
                      <a:pt x="156" y="397"/>
                      <a:pt x="157" y="397"/>
                      <a:pt x="157" y="397"/>
                    </a:cubicBezTo>
                    <a:cubicBezTo>
                      <a:pt x="158" y="397"/>
                      <a:pt x="159" y="397"/>
                      <a:pt x="159" y="397"/>
                    </a:cubicBezTo>
                    <a:cubicBezTo>
                      <a:pt x="194" y="399"/>
                      <a:pt x="224" y="380"/>
                      <a:pt x="245" y="354"/>
                    </a:cubicBezTo>
                    <a:cubicBezTo>
                      <a:pt x="256" y="340"/>
                      <a:pt x="264" y="325"/>
                      <a:pt x="271" y="309"/>
                    </a:cubicBezTo>
                    <a:cubicBezTo>
                      <a:pt x="274" y="301"/>
                      <a:pt x="276" y="293"/>
                      <a:pt x="279" y="285"/>
                    </a:cubicBezTo>
                    <a:cubicBezTo>
                      <a:pt x="281" y="277"/>
                      <a:pt x="281" y="267"/>
                      <a:pt x="285" y="259"/>
                    </a:cubicBezTo>
                    <a:cubicBezTo>
                      <a:pt x="291" y="250"/>
                      <a:pt x="300" y="245"/>
                      <a:pt x="305" y="234"/>
                    </a:cubicBezTo>
                    <a:cubicBezTo>
                      <a:pt x="311" y="224"/>
                      <a:pt x="314" y="212"/>
                      <a:pt x="315" y="200"/>
                    </a:cubicBezTo>
                    <a:cubicBezTo>
                      <a:pt x="315" y="196"/>
                      <a:pt x="315" y="192"/>
                      <a:pt x="312" y="188"/>
                    </a:cubicBezTo>
                    <a:cubicBezTo>
                      <a:pt x="307" y="179"/>
                      <a:pt x="295" y="180"/>
                      <a:pt x="285" y="181"/>
                    </a:cubicBezTo>
                    <a:cubicBezTo>
                      <a:pt x="301" y="155"/>
                      <a:pt x="301" y="121"/>
                      <a:pt x="295" y="93"/>
                    </a:cubicBezTo>
                    <a:cubicBezTo>
                      <a:pt x="289" y="63"/>
                      <a:pt x="266" y="43"/>
                      <a:pt x="240" y="30"/>
                    </a:cubicBezTo>
                    <a:cubicBezTo>
                      <a:pt x="231" y="26"/>
                      <a:pt x="221" y="26"/>
                      <a:pt x="211" y="24"/>
                    </a:cubicBezTo>
                    <a:cubicBezTo>
                      <a:pt x="208" y="24"/>
                      <a:pt x="204" y="22"/>
                      <a:pt x="201" y="21"/>
                    </a:cubicBezTo>
                    <a:cubicBezTo>
                      <a:pt x="177" y="13"/>
                      <a:pt x="154" y="1"/>
                      <a:pt x="129" y="0"/>
                    </a:cubicBezTo>
                    <a:cubicBezTo>
                      <a:pt x="124" y="0"/>
                      <a:pt x="119" y="1"/>
                      <a:pt x="113" y="1"/>
                    </a:cubicBezTo>
                    <a:cubicBezTo>
                      <a:pt x="101" y="3"/>
                      <a:pt x="88" y="6"/>
                      <a:pt x="82" y="18"/>
                    </a:cubicBezTo>
                    <a:cubicBezTo>
                      <a:pt x="79" y="22"/>
                      <a:pt x="79" y="28"/>
                      <a:pt x="75" y="30"/>
                    </a:cubicBezTo>
                    <a:cubicBezTo>
                      <a:pt x="49" y="43"/>
                      <a:pt x="26" y="63"/>
                      <a:pt x="20" y="93"/>
                    </a:cubicBezTo>
                    <a:cubicBezTo>
                      <a:pt x="14" y="121"/>
                      <a:pt x="14" y="155"/>
                      <a:pt x="30" y="181"/>
                    </a:cubicBezTo>
                    <a:cubicBezTo>
                      <a:pt x="20" y="180"/>
                      <a:pt x="8" y="179"/>
                      <a:pt x="2" y="188"/>
                    </a:cubicBezTo>
                    <a:cubicBezTo>
                      <a:pt x="0" y="192"/>
                      <a:pt x="0" y="196"/>
                      <a:pt x="0" y="200"/>
                    </a:cubicBezTo>
                    <a:cubicBezTo>
                      <a:pt x="1" y="213"/>
                      <a:pt x="5" y="226"/>
                      <a:pt x="11" y="23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524" name="Freeform 204">
                <a:extLst>
                  <a:ext uri="{FF2B5EF4-FFF2-40B4-BE49-F238E27FC236}">
                    <a16:creationId xmlns:a16="http://schemas.microsoft.com/office/drawing/2014/main" id="{B22B89A4-A6AC-9E40-89AA-4E1BE914A403}"/>
                  </a:ext>
                </a:extLst>
              </p:cNvPr>
              <p:cNvSpPr>
                <a:spLocks/>
              </p:cNvSpPr>
              <p:nvPr/>
            </p:nvSpPr>
            <p:spPr bwMode="auto">
              <a:xfrm>
                <a:off x="4710665" y="832488"/>
                <a:ext cx="328016" cy="113818"/>
              </a:xfrm>
              <a:custGeom>
                <a:avLst/>
                <a:gdLst>
                  <a:gd name="T0" fmla="*/ 595 w 657"/>
                  <a:gd name="T1" fmla="*/ 66 h 229"/>
                  <a:gd name="T2" fmla="*/ 543 w 657"/>
                  <a:gd name="T3" fmla="*/ 40 h 229"/>
                  <a:gd name="T4" fmla="*/ 423 w 657"/>
                  <a:gd name="T5" fmla="*/ 5 h 229"/>
                  <a:gd name="T6" fmla="*/ 409 w 657"/>
                  <a:gd name="T7" fmla="*/ 21 h 229"/>
                  <a:gd name="T8" fmla="*/ 395 w 657"/>
                  <a:gd name="T9" fmla="*/ 63 h 229"/>
                  <a:gd name="T10" fmla="*/ 373 w 657"/>
                  <a:gd name="T11" fmla="*/ 116 h 229"/>
                  <a:gd name="T12" fmla="*/ 361 w 657"/>
                  <a:gd name="T13" fmla="*/ 129 h 229"/>
                  <a:gd name="T14" fmla="*/ 358 w 657"/>
                  <a:gd name="T15" fmla="*/ 124 h 229"/>
                  <a:gd name="T16" fmla="*/ 345 w 657"/>
                  <a:gd name="T17" fmla="*/ 78 h 229"/>
                  <a:gd name="T18" fmla="*/ 346 w 657"/>
                  <a:gd name="T19" fmla="*/ 46 h 229"/>
                  <a:gd name="T20" fmla="*/ 357 w 657"/>
                  <a:gd name="T21" fmla="*/ 37 h 229"/>
                  <a:gd name="T22" fmla="*/ 329 w 657"/>
                  <a:gd name="T23" fmla="*/ 0 h 229"/>
                  <a:gd name="T24" fmla="*/ 300 w 657"/>
                  <a:gd name="T25" fmla="*/ 37 h 229"/>
                  <a:gd name="T26" fmla="*/ 311 w 657"/>
                  <a:gd name="T27" fmla="*/ 46 h 229"/>
                  <a:gd name="T28" fmla="*/ 312 w 657"/>
                  <a:gd name="T29" fmla="*/ 78 h 229"/>
                  <a:gd name="T30" fmla="*/ 299 w 657"/>
                  <a:gd name="T31" fmla="*/ 124 h 229"/>
                  <a:gd name="T32" fmla="*/ 296 w 657"/>
                  <a:gd name="T33" fmla="*/ 129 h 229"/>
                  <a:gd name="T34" fmla="*/ 284 w 657"/>
                  <a:gd name="T35" fmla="*/ 116 h 229"/>
                  <a:gd name="T36" fmla="*/ 262 w 657"/>
                  <a:gd name="T37" fmla="*/ 63 h 229"/>
                  <a:gd name="T38" fmla="*/ 248 w 657"/>
                  <a:gd name="T39" fmla="*/ 21 h 229"/>
                  <a:gd name="T40" fmla="*/ 234 w 657"/>
                  <a:gd name="T41" fmla="*/ 5 h 229"/>
                  <a:gd name="T42" fmla="*/ 114 w 657"/>
                  <a:gd name="T43" fmla="*/ 40 h 229"/>
                  <a:gd name="T44" fmla="*/ 62 w 657"/>
                  <a:gd name="T45" fmla="*/ 66 h 229"/>
                  <a:gd name="T46" fmla="*/ 6 w 657"/>
                  <a:gd name="T47" fmla="*/ 180 h 229"/>
                  <a:gd name="T48" fmla="*/ 44 w 657"/>
                  <a:gd name="T49" fmla="*/ 229 h 229"/>
                  <a:gd name="T50" fmla="*/ 614 w 657"/>
                  <a:gd name="T51" fmla="*/ 229 h 229"/>
                  <a:gd name="T52" fmla="*/ 651 w 657"/>
                  <a:gd name="T53" fmla="*/ 180 h 229"/>
                  <a:gd name="T54" fmla="*/ 595 w 657"/>
                  <a:gd name="T55" fmla="*/ 6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7" h="229">
                    <a:moveTo>
                      <a:pt x="595" y="66"/>
                    </a:moveTo>
                    <a:cubicBezTo>
                      <a:pt x="579" y="55"/>
                      <a:pt x="561" y="47"/>
                      <a:pt x="543" y="40"/>
                    </a:cubicBezTo>
                    <a:cubicBezTo>
                      <a:pt x="504" y="24"/>
                      <a:pt x="464" y="13"/>
                      <a:pt x="423" y="5"/>
                    </a:cubicBezTo>
                    <a:cubicBezTo>
                      <a:pt x="413" y="3"/>
                      <a:pt x="411" y="12"/>
                      <a:pt x="409" y="21"/>
                    </a:cubicBezTo>
                    <a:cubicBezTo>
                      <a:pt x="405" y="35"/>
                      <a:pt x="400" y="49"/>
                      <a:pt x="395" y="63"/>
                    </a:cubicBezTo>
                    <a:cubicBezTo>
                      <a:pt x="388" y="81"/>
                      <a:pt x="380" y="99"/>
                      <a:pt x="373" y="116"/>
                    </a:cubicBezTo>
                    <a:cubicBezTo>
                      <a:pt x="371" y="120"/>
                      <a:pt x="367" y="135"/>
                      <a:pt x="361" y="129"/>
                    </a:cubicBezTo>
                    <a:cubicBezTo>
                      <a:pt x="359" y="128"/>
                      <a:pt x="359" y="126"/>
                      <a:pt x="358" y="124"/>
                    </a:cubicBezTo>
                    <a:cubicBezTo>
                      <a:pt x="354" y="109"/>
                      <a:pt x="349" y="93"/>
                      <a:pt x="345" y="78"/>
                    </a:cubicBezTo>
                    <a:cubicBezTo>
                      <a:pt x="342" y="69"/>
                      <a:pt x="334" y="52"/>
                      <a:pt x="346" y="46"/>
                    </a:cubicBezTo>
                    <a:cubicBezTo>
                      <a:pt x="350" y="44"/>
                      <a:pt x="354" y="41"/>
                      <a:pt x="357" y="37"/>
                    </a:cubicBezTo>
                    <a:cubicBezTo>
                      <a:pt x="369" y="18"/>
                      <a:pt x="350" y="0"/>
                      <a:pt x="329" y="0"/>
                    </a:cubicBezTo>
                    <a:cubicBezTo>
                      <a:pt x="307" y="0"/>
                      <a:pt x="288" y="18"/>
                      <a:pt x="300" y="37"/>
                    </a:cubicBezTo>
                    <a:cubicBezTo>
                      <a:pt x="303" y="41"/>
                      <a:pt x="307" y="44"/>
                      <a:pt x="311" y="46"/>
                    </a:cubicBezTo>
                    <a:cubicBezTo>
                      <a:pt x="323" y="52"/>
                      <a:pt x="315" y="69"/>
                      <a:pt x="312" y="78"/>
                    </a:cubicBezTo>
                    <a:cubicBezTo>
                      <a:pt x="308" y="93"/>
                      <a:pt x="303" y="109"/>
                      <a:pt x="299" y="124"/>
                    </a:cubicBezTo>
                    <a:cubicBezTo>
                      <a:pt x="298" y="126"/>
                      <a:pt x="298" y="128"/>
                      <a:pt x="296" y="129"/>
                    </a:cubicBezTo>
                    <a:cubicBezTo>
                      <a:pt x="290" y="135"/>
                      <a:pt x="286" y="120"/>
                      <a:pt x="284" y="116"/>
                    </a:cubicBezTo>
                    <a:cubicBezTo>
                      <a:pt x="277" y="99"/>
                      <a:pt x="269" y="81"/>
                      <a:pt x="262" y="63"/>
                    </a:cubicBezTo>
                    <a:cubicBezTo>
                      <a:pt x="257" y="49"/>
                      <a:pt x="252" y="35"/>
                      <a:pt x="248" y="21"/>
                    </a:cubicBezTo>
                    <a:cubicBezTo>
                      <a:pt x="246" y="12"/>
                      <a:pt x="244" y="3"/>
                      <a:pt x="234" y="5"/>
                    </a:cubicBezTo>
                    <a:cubicBezTo>
                      <a:pt x="193" y="13"/>
                      <a:pt x="153" y="24"/>
                      <a:pt x="114" y="40"/>
                    </a:cubicBezTo>
                    <a:cubicBezTo>
                      <a:pt x="96" y="47"/>
                      <a:pt x="78" y="55"/>
                      <a:pt x="62" y="66"/>
                    </a:cubicBezTo>
                    <a:cubicBezTo>
                      <a:pt x="37" y="86"/>
                      <a:pt x="18" y="134"/>
                      <a:pt x="6" y="180"/>
                    </a:cubicBezTo>
                    <a:cubicBezTo>
                      <a:pt x="0" y="205"/>
                      <a:pt x="18" y="229"/>
                      <a:pt x="44" y="229"/>
                    </a:cubicBezTo>
                    <a:cubicBezTo>
                      <a:pt x="614" y="229"/>
                      <a:pt x="614" y="229"/>
                      <a:pt x="614" y="229"/>
                    </a:cubicBezTo>
                    <a:cubicBezTo>
                      <a:pt x="639" y="229"/>
                      <a:pt x="657" y="205"/>
                      <a:pt x="651" y="180"/>
                    </a:cubicBezTo>
                    <a:cubicBezTo>
                      <a:pt x="639" y="134"/>
                      <a:pt x="620" y="86"/>
                      <a:pt x="595" y="6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sp>
          <p:nvSpPr>
            <p:cNvPr id="517" name="Freeform 206">
              <a:extLst>
                <a:ext uri="{FF2B5EF4-FFF2-40B4-BE49-F238E27FC236}">
                  <a16:creationId xmlns:a16="http://schemas.microsoft.com/office/drawing/2014/main" id="{8764DE69-33E6-F599-1F20-3F90A8AC0273}"/>
                </a:ext>
              </a:extLst>
            </p:cNvPr>
            <p:cNvSpPr>
              <a:spLocks/>
            </p:cNvSpPr>
            <p:nvPr/>
          </p:nvSpPr>
          <p:spPr bwMode="auto">
            <a:xfrm>
              <a:off x="9555430" y="649693"/>
              <a:ext cx="138112" cy="206940"/>
            </a:xfrm>
            <a:custGeom>
              <a:avLst/>
              <a:gdLst>
                <a:gd name="T0" fmla="*/ 18 w 280"/>
                <a:gd name="T1" fmla="*/ 205 h 414"/>
                <a:gd name="T2" fmla="*/ 5 w 280"/>
                <a:gd name="T3" fmla="*/ 261 h 414"/>
                <a:gd name="T4" fmla="*/ 3 w 280"/>
                <a:gd name="T5" fmla="*/ 266 h 414"/>
                <a:gd name="T6" fmla="*/ 10 w 280"/>
                <a:gd name="T7" fmla="*/ 274 h 414"/>
                <a:gd name="T8" fmla="*/ 97 w 280"/>
                <a:gd name="T9" fmla="*/ 299 h 414"/>
                <a:gd name="T10" fmla="*/ 94 w 280"/>
                <a:gd name="T11" fmla="*/ 320 h 414"/>
                <a:gd name="T12" fmla="*/ 85 w 280"/>
                <a:gd name="T13" fmla="*/ 340 h 414"/>
                <a:gd name="T14" fmla="*/ 99 w 280"/>
                <a:gd name="T15" fmla="*/ 369 h 414"/>
                <a:gd name="T16" fmla="*/ 140 w 280"/>
                <a:gd name="T17" fmla="*/ 414 h 414"/>
                <a:gd name="T18" fmla="*/ 181 w 280"/>
                <a:gd name="T19" fmla="*/ 369 h 414"/>
                <a:gd name="T20" fmla="*/ 195 w 280"/>
                <a:gd name="T21" fmla="*/ 340 h 414"/>
                <a:gd name="T22" fmla="*/ 186 w 280"/>
                <a:gd name="T23" fmla="*/ 320 h 414"/>
                <a:gd name="T24" fmla="*/ 183 w 280"/>
                <a:gd name="T25" fmla="*/ 299 h 414"/>
                <a:gd name="T26" fmla="*/ 270 w 280"/>
                <a:gd name="T27" fmla="*/ 274 h 414"/>
                <a:gd name="T28" fmla="*/ 277 w 280"/>
                <a:gd name="T29" fmla="*/ 266 h 414"/>
                <a:gd name="T30" fmla="*/ 275 w 280"/>
                <a:gd name="T31" fmla="*/ 261 h 414"/>
                <a:gd name="T32" fmla="*/ 261 w 280"/>
                <a:gd name="T33" fmla="*/ 205 h 414"/>
                <a:gd name="T34" fmla="*/ 270 w 280"/>
                <a:gd name="T35" fmla="*/ 173 h 414"/>
                <a:gd name="T36" fmla="*/ 273 w 280"/>
                <a:gd name="T37" fmla="*/ 93 h 414"/>
                <a:gd name="T38" fmla="*/ 224 w 280"/>
                <a:gd name="T39" fmla="*/ 31 h 414"/>
                <a:gd name="T40" fmla="*/ 167 w 280"/>
                <a:gd name="T41" fmla="*/ 9 h 414"/>
                <a:gd name="T42" fmla="*/ 167 w 280"/>
                <a:gd name="T43" fmla="*/ 9 h 414"/>
                <a:gd name="T44" fmla="*/ 138 w 280"/>
                <a:gd name="T45" fmla="*/ 5 h 414"/>
                <a:gd name="T46" fmla="*/ 133 w 280"/>
                <a:gd name="T47" fmla="*/ 6 h 414"/>
                <a:gd name="T48" fmla="*/ 112 w 280"/>
                <a:gd name="T49" fmla="*/ 3 h 414"/>
                <a:gd name="T50" fmla="*/ 103 w 280"/>
                <a:gd name="T51" fmla="*/ 11 h 414"/>
                <a:gd name="T52" fmla="*/ 56 w 280"/>
                <a:gd name="T53" fmla="*/ 31 h 414"/>
                <a:gd name="T54" fmla="*/ 7 w 280"/>
                <a:gd name="T55" fmla="*/ 93 h 414"/>
                <a:gd name="T56" fmla="*/ 9 w 280"/>
                <a:gd name="T57" fmla="*/ 173 h 414"/>
                <a:gd name="T58" fmla="*/ 18 w 280"/>
                <a:gd name="T59" fmla="*/ 205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0" h="414">
                  <a:moveTo>
                    <a:pt x="18" y="205"/>
                  </a:moveTo>
                  <a:cubicBezTo>
                    <a:pt x="21" y="224"/>
                    <a:pt x="17" y="245"/>
                    <a:pt x="5" y="261"/>
                  </a:cubicBezTo>
                  <a:cubicBezTo>
                    <a:pt x="4" y="263"/>
                    <a:pt x="3" y="264"/>
                    <a:pt x="3" y="266"/>
                  </a:cubicBezTo>
                  <a:cubicBezTo>
                    <a:pt x="2" y="270"/>
                    <a:pt x="6" y="272"/>
                    <a:pt x="10" y="274"/>
                  </a:cubicBezTo>
                  <a:cubicBezTo>
                    <a:pt x="38" y="286"/>
                    <a:pt x="67" y="294"/>
                    <a:pt x="97" y="299"/>
                  </a:cubicBezTo>
                  <a:cubicBezTo>
                    <a:pt x="100" y="306"/>
                    <a:pt x="98" y="314"/>
                    <a:pt x="94" y="320"/>
                  </a:cubicBezTo>
                  <a:cubicBezTo>
                    <a:pt x="90" y="327"/>
                    <a:pt x="86" y="333"/>
                    <a:pt x="85" y="340"/>
                  </a:cubicBezTo>
                  <a:cubicBezTo>
                    <a:pt x="84" y="351"/>
                    <a:pt x="92" y="361"/>
                    <a:pt x="99" y="369"/>
                  </a:cubicBezTo>
                  <a:cubicBezTo>
                    <a:pt x="112" y="384"/>
                    <a:pt x="127" y="399"/>
                    <a:pt x="140" y="414"/>
                  </a:cubicBezTo>
                  <a:cubicBezTo>
                    <a:pt x="153" y="399"/>
                    <a:pt x="168" y="384"/>
                    <a:pt x="181" y="369"/>
                  </a:cubicBezTo>
                  <a:cubicBezTo>
                    <a:pt x="188" y="361"/>
                    <a:pt x="196" y="351"/>
                    <a:pt x="195" y="340"/>
                  </a:cubicBezTo>
                  <a:cubicBezTo>
                    <a:pt x="194" y="333"/>
                    <a:pt x="189" y="327"/>
                    <a:pt x="186" y="320"/>
                  </a:cubicBezTo>
                  <a:cubicBezTo>
                    <a:pt x="182" y="314"/>
                    <a:pt x="179" y="306"/>
                    <a:pt x="183" y="299"/>
                  </a:cubicBezTo>
                  <a:cubicBezTo>
                    <a:pt x="213" y="294"/>
                    <a:pt x="242" y="286"/>
                    <a:pt x="270" y="274"/>
                  </a:cubicBezTo>
                  <a:cubicBezTo>
                    <a:pt x="273" y="272"/>
                    <a:pt x="277" y="270"/>
                    <a:pt x="277" y="266"/>
                  </a:cubicBezTo>
                  <a:cubicBezTo>
                    <a:pt x="277" y="264"/>
                    <a:pt x="276" y="263"/>
                    <a:pt x="275" y="261"/>
                  </a:cubicBezTo>
                  <a:cubicBezTo>
                    <a:pt x="263" y="245"/>
                    <a:pt x="258" y="224"/>
                    <a:pt x="261" y="205"/>
                  </a:cubicBezTo>
                  <a:cubicBezTo>
                    <a:pt x="263" y="194"/>
                    <a:pt x="267" y="184"/>
                    <a:pt x="270" y="173"/>
                  </a:cubicBezTo>
                  <a:cubicBezTo>
                    <a:pt x="278" y="147"/>
                    <a:pt x="280" y="119"/>
                    <a:pt x="273" y="93"/>
                  </a:cubicBezTo>
                  <a:cubicBezTo>
                    <a:pt x="265" y="67"/>
                    <a:pt x="248" y="43"/>
                    <a:pt x="224" y="31"/>
                  </a:cubicBezTo>
                  <a:cubicBezTo>
                    <a:pt x="206" y="22"/>
                    <a:pt x="190" y="11"/>
                    <a:pt x="167" y="9"/>
                  </a:cubicBezTo>
                  <a:cubicBezTo>
                    <a:pt x="167" y="9"/>
                    <a:pt x="167" y="9"/>
                    <a:pt x="167" y="9"/>
                  </a:cubicBezTo>
                  <a:cubicBezTo>
                    <a:pt x="158" y="6"/>
                    <a:pt x="148" y="3"/>
                    <a:pt x="138" y="5"/>
                  </a:cubicBezTo>
                  <a:cubicBezTo>
                    <a:pt x="137" y="5"/>
                    <a:pt x="135" y="5"/>
                    <a:pt x="133" y="6"/>
                  </a:cubicBezTo>
                  <a:cubicBezTo>
                    <a:pt x="126" y="6"/>
                    <a:pt x="119" y="0"/>
                    <a:pt x="112" y="3"/>
                  </a:cubicBezTo>
                  <a:cubicBezTo>
                    <a:pt x="108" y="4"/>
                    <a:pt x="105" y="7"/>
                    <a:pt x="103" y="11"/>
                  </a:cubicBezTo>
                  <a:cubicBezTo>
                    <a:pt x="84" y="19"/>
                    <a:pt x="73" y="22"/>
                    <a:pt x="56" y="31"/>
                  </a:cubicBezTo>
                  <a:cubicBezTo>
                    <a:pt x="32" y="43"/>
                    <a:pt x="14" y="67"/>
                    <a:pt x="7" y="93"/>
                  </a:cubicBezTo>
                  <a:cubicBezTo>
                    <a:pt x="0" y="119"/>
                    <a:pt x="1" y="147"/>
                    <a:pt x="9" y="173"/>
                  </a:cubicBezTo>
                  <a:cubicBezTo>
                    <a:pt x="12" y="184"/>
                    <a:pt x="17" y="194"/>
                    <a:pt x="18" y="20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518" name="Freeform 207">
              <a:extLst>
                <a:ext uri="{FF2B5EF4-FFF2-40B4-BE49-F238E27FC236}">
                  <a16:creationId xmlns:a16="http://schemas.microsoft.com/office/drawing/2014/main" id="{201B12AD-75F4-8373-53F5-C93C30E47435}"/>
                </a:ext>
              </a:extLst>
            </p:cNvPr>
            <p:cNvSpPr>
              <a:spLocks/>
            </p:cNvSpPr>
            <p:nvPr/>
          </p:nvSpPr>
          <p:spPr bwMode="auto">
            <a:xfrm>
              <a:off x="9579599" y="811794"/>
              <a:ext cx="151923" cy="82776"/>
            </a:xfrm>
            <a:custGeom>
              <a:avLst/>
              <a:gdLst>
                <a:gd name="T0" fmla="*/ 302 w 305"/>
                <a:gd name="T1" fmla="*/ 122 h 170"/>
                <a:gd name="T2" fmla="*/ 289 w 305"/>
                <a:gd name="T3" fmla="*/ 62 h 170"/>
                <a:gd name="T4" fmla="*/ 241 w 305"/>
                <a:gd name="T5" fmla="*/ 22 h 170"/>
                <a:gd name="T6" fmla="*/ 223 w 305"/>
                <a:gd name="T7" fmla="*/ 17 h 170"/>
                <a:gd name="T8" fmla="*/ 162 w 305"/>
                <a:gd name="T9" fmla="*/ 0 h 170"/>
                <a:gd name="T10" fmla="*/ 180 w 305"/>
                <a:gd name="T11" fmla="*/ 74 h 170"/>
                <a:gd name="T12" fmla="*/ 158 w 305"/>
                <a:gd name="T13" fmla="*/ 38 h 170"/>
                <a:gd name="T14" fmla="*/ 153 w 305"/>
                <a:gd name="T15" fmla="*/ 37 h 170"/>
                <a:gd name="T16" fmla="*/ 150 w 305"/>
                <a:gd name="T17" fmla="*/ 41 h 170"/>
                <a:gd name="T18" fmla="*/ 90 w 305"/>
                <a:gd name="T19" fmla="*/ 112 h 170"/>
                <a:gd name="T20" fmla="*/ 30 w 305"/>
                <a:gd name="T21" fmla="*/ 41 h 170"/>
                <a:gd name="T22" fmla="*/ 27 w 305"/>
                <a:gd name="T23" fmla="*/ 37 h 170"/>
                <a:gd name="T24" fmla="*/ 22 w 305"/>
                <a:gd name="T25" fmla="*/ 38 h 170"/>
                <a:gd name="T26" fmla="*/ 0 w 305"/>
                <a:gd name="T27" fmla="*/ 74 h 170"/>
                <a:gd name="T28" fmla="*/ 17 w 305"/>
                <a:gd name="T29" fmla="*/ 85 h 170"/>
                <a:gd name="T30" fmla="*/ 18 w 305"/>
                <a:gd name="T31" fmla="*/ 85 h 170"/>
                <a:gd name="T32" fmla="*/ 19 w 305"/>
                <a:gd name="T33" fmla="*/ 86 h 170"/>
                <a:gd name="T34" fmla="*/ 70 w 305"/>
                <a:gd name="T35" fmla="*/ 170 h 170"/>
                <a:gd name="T36" fmla="*/ 298 w 305"/>
                <a:gd name="T37" fmla="*/ 170 h 170"/>
                <a:gd name="T38" fmla="*/ 302 w 305"/>
                <a:gd name="T39" fmla="*/ 12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5" h="170">
                  <a:moveTo>
                    <a:pt x="302" y="122"/>
                  </a:moveTo>
                  <a:cubicBezTo>
                    <a:pt x="301" y="101"/>
                    <a:pt x="299" y="80"/>
                    <a:pt x="289" y="62"/>
                  </a:cubicBezTo>
                  <a:cubicBezTo>
                    <a:pt x="278" y="43"/>
                    <a:pt x="260" y="29"/>
                    <a:pt x="241" y="22"/>
                  </a:cubicBezTo>
                  <a:cubicBezTo>
                    <a:pt x="235" y="20"/>
                    <a:pt x="229" y="19"/>
                    <a:pt x="223" y="17"/>
                  </a:cubicBezTo>
                  <a:cubicBezTo>
                    <a:pt x="202" y="11"/>
                    <a:pt x="182" y="6"/>
                    <a:pt x="162" y="0"/>
                  </a:cubicBezTo>
                  <a:cubicBezTo>
                    <a:pt x="176" y="22"/>
                    <a:pt x="183" y="48"/>
                    <a:pt x="180" y="74"/>
                  </a:cubicBezTo>
                  <a:cubicBezTo>
                    <a:pt x="178" y="60"/>
                    <a:pt x="170" y="46"/>
                    <a:pt x="158" y="38"/>
                  </a:cubicBezTo>
                  <a:cubicBezTo>
                    <a:pt x="157" y="37"/>
                    <a:pt x="155" y="36"/>
                    <a:pt x="153" y="37"/>
                  </a:cubicBezTo>
                  <a:cubicBezTo>
                    <a:pt x="152" y="37"/>
                    <a:pt x="151" y="39"/>
                    <a:pt x="150" y="41"/>
                  </a:cubicBezTo>
                  <a:cubicBezTo>
                    <a:pt x="138" y="69"/>
                    <a:pt x="111" y="91"/>
                    <a:pt x="90" y="112"/>
                  </a:cubicBezTo>
                  <a:cubicBezTo>
                    <a:pt x="69" y="91"/>
                    <a:pt x="42" y="69"/>
                    <a:pt x="30" y="41"/>
                  </a:cubicBezTo>
                  <a:cubicBezTo>
                    <a:pt x="30" y="39"/>
                    <a:pt x="29" y="37"/>
                    <a:pt x="27" y="37"/>
                  </a:cubicBezTo>
                  <a:cubicBezTo>
                    <a:pt x="25" y="36"/>
                    <a:pt x="23" y="37"/>
                    <a:pt x="22" y="38"/>
                  </a:cubicBezTo>
                  <a:cubicBezTo>
                    <a:pt x="10" y="46"/>
                    <a:pt x="2" y="60"/>
                    <a:pt x="0" y="74"/>
                  </a:cubicBezTo>
                  <a:cubicBezTo>
                    <a:pt x="6" y="77"/>
                    <a:pt x="11" y="81"/>
                    <a:pt x="17" y="85"/>
                  </a:cubicBezTo>
                  <a:cubicBezTo>
                    <a:pt x="18" y="85"/>
                    <a:pt x="18" y="85"/>
                    <a:pt x="18" y="85"/>
                  </a:cubicBezTo>
                  <a:cubicBezTo>
                    <a:pt x="19" y="86"/>
                    <a:pt x="19" y="86"/>
                    <a:pt x="19" y="86"/>
                  </a:cubicBezTo>
                  <a:cubicBezTo>
                    <a:pt x="41" y="104"/>
                    <a:pt x="58" y="137"/>
                    <a:pt x="70" y="170"/>
                  </a:cubicBezTo>
                  <a:cubicBezTo>
                    <a:pt x="298" y="170"/>
                    <a:pt x="298" y="170"/>
                    <a:pt x="298" y="170"/>
                  </a:cubicBezTo>
                  <a:cubicBezTo>
                    <a:pt x="305" y="155"/>
                    <a:pt x="304" y="138"/>
                    <a:pt x="302" y="122"/>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519" name="Freeform 208">
              <a:extLst>
                <a:ext uri="{FF2B5EF4-FFF2-40B4-BE49-F238E27FC236}">
                  <a16:creationId xmlns:a16="http://schemas.microsoft.com/office/drawing/2014/main" id="{E2E4D4C1-51B0-B19B-CEC2-1167B54B5421}"/>
                </a:ext>
              </a:extLst>
            </p:cNvPr>
            <p:cNvSpPr>
              <a:spLocks/>
            </p:cNvSpPr>
            <p:nvPr/>
          </p:nvSpPr>
          <p:spPr bwMode="auto">
            <a:xfrm>
              <a:off x="9534713" y="811794"/>
              <a:ext cx="51793" cy="34490"/>
            </a:xfrm>
            <a:custGeom>
              <a:avLst/>
              <a:gdLst>
                <a:gd name="T0" fmla="*/ 107 w 107"/>
                <a:gd name="T1" fmla="*/ 0 h 74"/>
                <a:gd name="T2" fmla="*/ 47 w 107"/>
                <a:gd name="T3" fmla="*/ 17 h 74"/>
                <a:gd name="T4" fmla="*/ 29 w 107"/>
                <a:gd name="T5" fmla="*/ 22 h 74"/>
                <a:gd name="T6" fmla="*/ 0 w 107"/>
                <a:gd name="T7" fmla="*/ 38 h 74"/>
                <a:gd name="T8" fmla="*/ 47 w 107"/>
                <a:gd name="T9" fmla="*/ 55 h 74"/>
                <a:gd name="T10" fmla="*/ 89 w 107"/>
                <a:gd name="T11" fmla="*/ 74 h 74"/>
                <a:gd name="T12" fmla="*/ 107 w 107"/>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07" h="74">
                  <a:moveTo>
                    <a:pt x="107" y="0"/>
                  </a:moveTo>
                  <a:cubicBezTo>
                    <a:pt x="87" y="6"/>
                    <a:pt x="67" y="11"/>
                    <a:pt x="47" y="17"/>
                  </a:cubicBezTo>
                  <a:cubicBezTo>
                    <a:pt x="41" y="19"/>
                    <a:pt x="35" y="20"/>
                    <a:pt x="29" y="22"/>
                  </a:cubicBezTo>
                  <a:cubicBezTo>
                    <a:pt x="19" y="26"/>
                    <a:pt x="9" y="31"/>
                    <a:pt x="0" y="38"/>
                  </a:cubicBezTo>
                  <a:cubicBezTo>
                    <a:pt x="17" y="43"/>
                    <a:pt x="32" y="49"/>
                    <a:pt x="47" y="55"/>
                  </a:cubicBezTo>
                  <a:cubicBezTo>
                    <a:pt x="60" y="60"/>
                    <a:pt x="75" y="66"/>
                    <a:pt x="89" y="74"/>
                  </a:cubicBezTo>
                  <a:cubicBezTo>
                    <a:pt x="87" y="48"/>
                    <a:pt x="93" y="22"/>
                    <a:pt x="107"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520" name="Freeform 209">
              <a:extLst>
                <a:ext uri="{FF2B5EF4-FFF2-40B4-BE49-F238E27FC236}">
                  <a16:creationId xmlns:a16="http://schemas.microsoft.com/office/drawing/2014/main" id="{74E1451B-7002-EF2A-87DB-64D4A7C7FB0B}"/>
                </a:ext>
              </a:extLst>
            </p:cNvPr>
            <p:cNvSpPr>
              <a:spLocks/>
            </p:cNvSpPr>
            <p:nvPr/>
          </p:nvSpPr>
          <p:spPr bwMode="auto">
            <a:xfrm>
              <a:off x="9579599" y="846284"/>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521" name="Freeform 216">
              <a:extLst>
                <a:ext uri="{FF2B5EF4-FFF2-40B4-BE49-F238E27FC236}">
                  <a16:creationId xmlns:a16="http://schemas.microsoft.com/office/drawing/2014/main" id="{ECE971D4-D651-C81C-3DBC-EB729E3B15F0}"/>
                </a:ext>
              </a:extLst>
            </p:cNvPr>
            <p:cNvSpPr>
              <a:spLocks/>
            </p:cNvSpPr>
            <p:nvPr/>
          </p:nvSpPr>
          <p:spPr bwMode="auto">
            <a:xfrm>
              <a:off x="9200401" y="636690"/>
              <a:ext cx="127379" cy="165412"/>
            </a:xfrm>
            <a:custGeom>
              <a:avLst/>
              <a:gdLst>
                <a:gd name="T0" fmla="*/ 6 w 205"/>
                <a:gd name="T1" fmla="*/ 157 h 266"/>
                <a:gd name="T2" fmla="*/ 20 w 205"/>
                <a:gd name="T3" fmla="*/ 177 h 266"/>
                <a:gd name="T4" fmla="*/ 30 w 205"/>
                <a:gd name="T5" fmla="*/ 210 h 266"/>
                <a:gd name="T6" fmla="*/ 47 w 205"/>
                <a:gd name="T7" fmla="*/ 237 h 266"/>
                <a:gd name="T8" fmla="*/ 101 w 205"/>
                <a:gd name="T9" fmla="*/ 263 h 266"/>
                <a:gd name="T10" fmla="*/ 103 w 205"/>
                <a:gd name="T11" fmla="*/ 263 h 266"/>
                <a:gd name="T12" fmla="*/ 104 w 205"/>
                <a:gd name="T13" fmla="*/ 263 h 266"/>
                <a:gd name="T14" fmla="*/ 184 w 205"/>
                <a:gd name="T15" fmla="*/ 180 h 266"/>
                <a:gd name="T16" fmla="*/ 186 w 205"/>
                <a:gd name="T17" fmla="*/ 173 h 266"/>
                <a:gd name="T18" fmla="*/ 199 w 205"/>
                <a:gd name="T19" fmla="*/ 157 h 266"/>
                <a:gd name="T20" fmla="*/ 205 w 205"/>
                <a:gd name="T21" fmla="*/ 135 h 266"/>
                <a:gd name="T22" fmla="*/ 204 w 205"/>
                <a:gd name="T23" fmla="*/ 127 h 266"/>
                <a:gd name="T24" fmla="*/ 186 w 205"/>
                <a:gd name="T25" fmla="*/ 122 h 266"/>
                <a:gd name="T26" fmla="*/ 193 w 205"/>
                <a:gd name="T27" fmla="*/ 65 h 266"/>
                <a:gd name="T28" fmla="*/ 157 w 205"/>
                <a:gd name="T29" fmla="*/ 24 h 266"/>
                <a:gd name="T30" fmla="*/ 138 w 205"/>
                <a:gd name="T31" fmla="*/ 20 h 266"/>
                <a:gd name="T32" fmla="*/ 131 w 205"/>
                <a:gd name="T33" fmla="*/ 18 h 266"/>
                <a:gd name="T34" fmla="*/ 68 w 205"/>
                <a:gd name="T35" fmla="*/ 6 h 266"/>
                <a:gd name="T36" fmla="*/ 54 w 205"/>
                <a:gd name="T37" fmla="*/ 16 h 266"/>
                <a:gd name="T38" fmla="*/ 51 w 205"/>
                <a:gd name="T39" fmla="*/ 21 h 266"/>
                <a:gd name="T40" fmla="*/ 28 w 205"/>
                <a:gd name="T41" fmla="*/ 38 h 266"/>
                <a:gd name="T42" fmla="*/ 13 w 205"/>
                <a:gd name="T43" fmla="*/ 65 h 266"/>
                <a:gd name="T44" fmla="*/ 19 w 205"/>
                <a:gd name="T45" fmla="*/ 122 h 266"/>
                <a:gd name="T46" fmla="*/ 2 w 205"/>
                <a:gd name="T47" fmla="*/ 127 h 266"/>
                <a:gd name="T48" fmla="*/ 0 w 205"/>
                <a:gd name="T49" fmla="*/ 135 h 266"/>
                <a:gd name="T50" fmla="*/ 6 w 205"/>
                <a:gd name="T51" fmla="*/ 157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5" h="266">
                  <a:moveTo>
                    <a:pt x="6" y="157"/>
                  </a:moveTo>
                  <a:cubicBezTo>
                    <a:pt x="10" y="165"/>
                    <a:pt x="17" y="169"/>
                    <a:pt x="20" y="177"/>
                  </a:cubicBezTo>
                  <a:cubicBezTo>
                    <a:pt x="24" y="188"/>
                    <a:pt x="25" y="199"/>
                    <a:pt x="30" y="210"/>
                  </a:cubicBezTo>
                  <a:cubicBezTo>
                    <a:pt x="35" y="219"/>
                    <a:pt x="40" y="229"/>
                    <a:pt x="47" y="237"/>
                  </a:cubicBezTo>
                  <a:cubicBezTo>
                    <a:pt x="61" y="253"/>
                    <a:pt x="80" y="265"/>
                    <a:pt x="101" y="263"/>
                  </a:cubicBezTo>
                  <a:cubicBezTo>
                    <a:pt x="102" y="263"/>
                    <a:pt x="102" y="263"/>
                    <a:pt x="103" y="263"/>
                  </a:cubicBezTo>
                  <a:cubicBezTo>
                    <a:pt x="103" y="263"/>
                    <a:pt x="104" y="263"/>
                    <a:pt x="104" y="263"/>
                  </a:cubicBezTo>
                  <a:cubicBezTo>
                    <a:pt x="149" y="266"/>
                    <a:pt x="177" y="219"/>
                    <a:pt x="184" y="180"/>
                  </a:cubicBezTo>
                  <a:cubicBezTo>
                    <a:pt x="185" y="178"/>
                    <a:pt x="185" y="175"/>
                    <a:pt x="186" y="173"/>
                  </a:cubicBezTo>
                  <a:cubicBezTo>
                    <a:pt x="190" y="167"/>
                    <a:pt x="196" y="164"/>
                    <a:pt x="199" y="157"/>
                  </a:cubicBezTo>
                  <a:cubicBezTo>
                    <a:pt x="203" y="150"/>
                    <a:pt x="205" y="143"/>
                    <a:pt x="205" y="135"/>
                  </a:cubicBezTo>
                  <a:cubicBezTo>
                    <a:pt x="205" y="132"/>
                    <a:pt x="205" y="129"/>
                    <a:pt x="204" y="127"/>
                  </a:cubicBezTo>
                  <a:cubicBezTo>
                    <a:pt x="201" y="121"/>
                    <a:pt x="192" y="121"/>
                    <a:pt x="186" y="122"/>
                  </a:cubicBezTo>
                  <a:cubicBezTo>
                    <a:pt x="196" y="106"/>
                    <a:pt x="197" y="83"/>
                    <a:pt x="193" y="65"/>
                  </a:cubicBezTo>
                  <a:cubicBezTo>
                    <a:pt x="188" y="45"/>
                    <a:pt x="174" y="32"/>
                    <a:pt x="157" y="24"/>
                  </a:cubicBezTo>
                  <a:cubicBezTo>
                    <a:pt x="151" y="21"/>
                    <a:pt x="144" y="21"/>
                    <a:pt x="138" y="20"/>
                  </a:cubicBezTo>
                  <a:cubicBezTo>
                    <a:pt x="136" y="20"/>
                    <a:pt x="133" y="19"/>
                    <a:pt x="131" y="18"/>
                  </a:cubicBezTo>
                  <a:cubicBezTo>
                    <a:pt x="111" y="11"/>
                    <a:pt x="90" y="0"/>
                    <a:pt x="68" y="6"/>
                  </a:cubicBezTo>
                  <a:cubicBezTo>
                    <a:pt x="62" y="7"/>
                    <a:pt x="57" y="10"/>
                    <a:pt x="54" y="16"/>
                  </a:cubicBezTo>
                  <a:cubicBezTo>
                    <a:pt x="53" y="17"/>
                    <a:pt x="52" y="19"/>
                    <a:pt x="51" y="21"/>
                  </a:cubicBezTo>
                  <a:cubicBezTo>
                    <a:pt x="46" y="28"/>
                    <a:pt x="34" y="32"/>
                    <a:pt x="28" y="38"/>
                  </a:cubicBezTo>
                  <a:cubicBezTo>
                    <a:pt x="20" y="45"/>
                    <a:pt x="15" y="54"/>
                    <a:pt x="13" y="65"/>
                  </a:cubicBezTo>
                  <a:cubicBezTo>
                    <a:pt x="9" y="83"/>
                    <a:pt x="9" y="106"/>
                    <a:pt x="19" y="122"/>
                  </a:cubicBezTo>
                  <a:cubicBezTo>
                    <a:pt x="13" y="121"/>
                    <a:pt x="5" y="121"/>
                    <a:pt x="2" y="127"/>
                  </a:cubicBezTo>
                  <a:cubicBezTo>
                    <a:pt x="0" y="129"/>
                    <a:pt x="0" y="132"/>
                    <a:pt x="0" y="135"/>
                  </a:cubicBezTo>
                  <a:cubicBezTo>
                    <a:pt x="0" y="143"/>
                    <a:pt x="3" y="150"/>
                    <a:pt x="6" y="157"/>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sp>
          <p:nvSpPr>
            <p:cNvPr id="522" name="Freeform 217">
              <a:extLst>
                <a:ext uri="{FF2B5EF4-FFF2-40B4-BE49-F238E27FC236}">
                  <a16:creationId xmlns:a16="http://schemas.microsoft.com/office/drawing/2014/main" id="{9DDAE69F-2BA0-D4A2-9556-F4B65E130D5A}"/>
                </a:ext>
              </a:extLst>
            </p:cNvPr>
            <p:cNvSpPr>
              <a:spLocks/>
            </p:cNvSpPr>
            <p:nvPr/>
          </p:nvSpPr>
          <p:spPr bwMode="auto">
            <a:xfrm>
              <a:off x="9132465" y="802098"/>
              <a:ext cx="237774" cy="93309"/>
            </a:xfrm>
            <a:custGeom>
              <a:avLst/>
              <a:gdLst>
                <a:gd name="T0" fmla="*/ 279 w 385"/>
                <a:gd name="T1" fmla="*/ 85 h 150"/>
                <a:gd name="T2" fmla="*/ 279 w 385"/>
                <a:gd name="T3" fmla="*/ 85 h 150"/>
                <a:gd name="T4" fmla="*/ 280 w 385"/>
                <a:gd name="T5" fmla="*/ 84 h 150"/>
                <a:gd name="T6" fmla="*/ 327 w 385"/>
                <a:gd name="T7" fmla="*/ 60 h 150"/>
                <a:gd name="T8" fmla="*/ 385 w 385"/>
                <a:gd name="T9" fmla="*/ 41 h 150"/>
                <a:gd name="T10" fmla="*/ 355 w 385"/>
                <a:gd name="T11" fmla="*/ 26 h 150"/>
                <a:gd name="T12" fmla="*/ 277 w 385"/>
                <a:gd name="T13" fmla="*/ 4 h 150"/>
                <a:gd name="T14" fmla="*/ 267 w 385"/>
                <a:gd name="T15" fmla="*/ 13 h 150"/>
                <a:gd name="T16" fmla="*/ 258 w 385"/>
                <a:gd name="T17" fmla="*/ 41 h 150"/>
                <a:gd name="T18" fmla="*/ 244 w 385"/>
                <a:gd name="T19" fmla="*/ 76 h 150"/>
                <a:gd name="T20" fmla="*/ 236 w 385"/>
                <a:gd name="T21" fmla="*/ 84 h 150"/>
                <a:gd name="T22" fmla="*/ 234 w 385"/>
                <a:gd name="T23" fmla="*/ 81 h 150"/>
                <a:gd name="T24" fmla="*/ 225 w 385"/>
                <a:gd name="T25" fmla="*/ 51 h 150"/>
                <a:gd name="T26" fmla="*/ 226 w 385"/>
                <a:gd name="T27" fmla="*/ 30 h 150"/>
                <a:gd name="T28" fmla="*/ 233 w 385"/>
                <a:gd name="T29" fmla="*/ 24 h 150"/>
                <a:gd name="T30" fmla="*/ 215 w 385"/>
                <a:gd name="T31" fmla="*/ 0 h 150"/>
                <a:gd name="T32" fmla="*/ 196 w 385"/>
                <a:gd name="T33" fmla="*/ 24 h 150"/>
                <a:gd name="T34" fmla="*/ 204 w 385"/>
                <a:gd name="T35" fmla="*/ 30 h 150"/>
                <a:gd name="T36" fmla="*/ 204 w 385"/>
                <a:gd name="T37" fmla="*/ 51 h 150"/>
                <a:gd name="T38" fmla="*/ 195 w 385"/>
                <a:gd name="T39" fmla="*/ 81 h 150"/>
                <a:gd name="T40" fmla="*/ 194 w 385"/>
                <a:gd name="T41" fmla="*/ 84 h 150"/>
                <a:gd name="T42" fmla="*/ 186 w 385"/>
                <a:gd name="T43" fmla="*/ 76 h 150"/>
                <a:gd name="T44" fmla="*/ 171 w 385"/>
                <a:gd name="T45" fmla="*/ 41 h 150"/>
                <a:gd name="T46" fmla="*/ 162 w 385"/>
                <a:gd name="T47" fmla="*/ 13 h 150"/>
                <a:gd name="T48" fmla="*/ 153 w 385"/>
                <a:gd name="T49" fmla="*/ 4 h 150"/>
                <a:gd name="T50" fmla="*/ 75 w 385"/>
                <a:gd name="T51" fmla="*/ 26 h 150"/>
                <a:gd name="T52" fmla="*/ 40 w 385"/>
                <a:gd name="T53" fmla="*/ 43 h 150"/>
                <a:gd name="T54" fmla="*/ 4 w 385"/>
                <a:gd name="T55" fmla="*/ 118 h 150"/>
                <a:gd name="T56" fmla="*/ 29 w 385"/>
                <a:gd name="T57" fmla="*/ 150 h 150"/>
                <a:gd name="T58" fmla="*/ 239 w 385"/>
                <a:gd name="T59" fmla="*/ 150 h 150"/>
                <a:gd name="T60" fmla="*/ 279 w 385"/>
                <a:gd name="T61" fmla="*/ 85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85" h="150">
                  <a:moveTo>
                    <a:pt x="279" y="85"/>
                  </a:moveTo>
                  <a:cubicBezTo>
                    <a:pt x="279" y="85"/>
                    <a:pt x="279" y="85"/>
                    <a:pt x="279" y="85"/>
                  </a:cubicBezTo>
                  <a:cubicBezTo>
                    <a:pt x="280" y="84"/>
                    <a:pt x="280" y="84"/>
                    <a:pt x="280" y="84"/>
                  </a:cubicBezTo>
                  <a:cubicBezTo>
                    <a:pt x="296" y="73"/>
                    <a:pt x="312" y="66"/>
                    <a:pt x="327" y="60"/>
                  </a:cubicBezTo>
                  <a:cubicBezTo>
                    <a:pt x="345" y="53"/>
                    <a:pt x="365" y="46"/>
                    <a:pt x="385" y="41"/>
                  </a:cubicBezTo>
                  <a:cubicBezTo>
                    <a:pt x="376" y="35"/>
                    <a:pt x="365" y="30"/>
                    <a:pt x="355" y="26"/>
                  </a:cubicBezTo>
                  <a:cubicBezTo>
                    <a:pt x="330" y="16"/>
                    <a:pt x="303" y="9"/>
                    <a:pt x="277" y="4"/>
                  </a:cubicBezTo>
                  <a:cubicBezTo>
                    <a:pt x="270" y="2"/>
                    <a:pt x="269" y="8"/>
                    <a:pt x="267" y="13"/>
                  </a:cubicBezTo>
                  <a:cubicBezTo>
                    <a:pt x="265" y="23"/>
                    <a:pt x="262" y="32"/>
                    <a:pt x="258" y="41"/>
                  </a:cubicBezTo>
                  <a:cubicBezTo>
                    <a:pt x="254" y="53"/>
                    <a:pt x="249" y="64"/>
                    <a:pt x="244" y="76"/>
                  </a:cubicBezTo>
                  <a:cubicBezTo>
                    <a:pt x="243" y="78"/>
                    <a:pt x="240" y="88"/>
                    <a:pt x="236" y="84"/>
                  </a:cubicBezTo>
                  <a:cubicBezTo>
                    <a:pt x="235" y="83"/>
                    <a:pt x="235" y="82"/>
                    <a:pt x="234" y="81"/>
                  </a:cubicBezTo>
                  <a:cubicBezTo>
                    <a:pt x="231" y="71"/>
                    <a:pt x="228" y="61"/>
                    <a:pt x="225" y="51"/>
                  </a:cubicBezTo>
                  <a:cubicBezTo>
                    <a:pt x="224" y="45"/>
                    <a:pt x="219" y="34"/>
                    <a:pt x="226" y="30"/>
                  </a:cubicBezTo>
                  <a:cubicBezTo>
                    <a:pt x="229" y="29"/>
                    <a:pt x="231" y="27"/>
                    <a:pt x="233" y="24"/>
                  </a:cubicBezTo>
                  <a:cubicBezTo>
                    <a:pt x="241" y="12"/>
                    <a:pt x="229" y="0"/>
                    <a:pt x="215" y="0"/>
                  </a:cubicBezTo>
                  <a:cubicBezTo>
                    <a:pt x="201" y="0"/>
                    <a:pt x="188" y="12"/>
                    <a:pt x="196" y="24"/>
                  </a:cubicBezTo>
                  <a:cubicBezTo>
                    <a:pt x="198" y="27"/>
                    <a:pt x="201" y="29"/>
                    <a:pt x="204" y="30"/>
                  </a:cubicBezTo>
                  <a:cubicBezTo>
                    <a:pt x="211" y="34"/>
                    <a:pt x="206" y="45"/>
                    <a:pt x="204" y="51"/>
                  </a:cubicBezTo>
                  <a:cubicBezTo>
                    <a:pt x="201" y="61"/>
                    <a:pt x="198" y="71"/>
                    <a:pt x="195" y="81"/>
                  </a:cubicBezTo>
                  <a:cubicBezTo>
                    <a:pt x="195" y="82"/>
                    <a:pt x="195" y="83"/>
                    <a:pt x="194" y="84"/>
                  </a:cubicBezTo>
                  <a:cubicBezTo>
                    <a:pt x="190" y="88"/>
                    <a:pt x="187" y="78"/>
                    <a:pt x="186" y="76"/>
                  </a:cubicBezTo>
                  <a:cubicBezTo>
                    <a:pt x="181" y="64"/>
                    <a:pt x="176" y="53"/>
                    <a:pt x="171" y="41"/>
                  </a:cubicBezTo>
                  <a:cubicBezTo>
                    <a:pt x="168" y="32"/>
                    <a:pt x="165" y="23"/>
                    <a:pt x="162" y="13"/>
                  </a:cubicBezTo>
                  <a:cubicBezTo>
                    <a:pt x="161" y="8"/>
                    <a:pt x="160" y="2"/>
                    <a:pt x="153" y="4"/>
                  </a:cubicBezTo>
                  <a:cubicBezTo>
                    <a:pt x="126" y="9"/>
                    <a:pt x="100" y="16"/>
                    <a:pt x="75" y="26"/>
                  </a:cubicBezTo>
                  <a:cubicBezTo>
                    <a:pt x="63" y="31"/>
                    <a:pt x="51" y="36"/>
                    <a:pt x="40" y="43"/>
                  </a:cubicBezTo>
                  <a:cubicBezTo>
                    <a:pt x="25" y="56"/>
                    <a:pt x="12" y="87"/>
                    <a:pt x="4" y="118"/>
                  </a:cubicBezTo>
                  <a:cubicBezTo>
                    <a:pt x="0" y="134"/>
                    <a:pt x="12" y="150"/>
                    <a:pt x="29" y="150"/>
                  </a:cubicBezTo>
                  <a:cubicBezTo>
                    <a:pt x="239" y="150"/>
                    <a:pt x="239" y="150"/>
                    <a:pt x="239" y="150"/>
                  </a:cubicBezTo>
                  <a:cubicBezTo>
                    <a:pt x="248" y="124"/>
                    <a:pt x="261" y="99"/>
                    <a:pt x="279" y="8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ea typeface="+mn-ea"/>
                <a:cs typeface="+mn-cs"/>
              </a:endParaRPr>
            </a:p>
          </p:txBody>
        </p:sp>
      </p:grpSp>
      <p:pic>
        <p:nvPicPr>
          <p:cNvPr id="525" name="Picture 524">
            <a:extLst>
              <a:ext uri="{FF2B5EF4-FFF2-40B4-BE49-F238E27FC236}">
                <a16:creationId xmlns:a16="http://schemas.microsoft.com/office/drawing/2014/main" id="{70DA781E-30D6-6283-82C6-89BD01B174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09622" y="1417856"/>
            <a:ext cx="283464" cy="283464"/>
          </a:xfrm>
          <a:prstGeom prst="rect">
            <a:avLst/>
          </a:prstGeom>
        </p:spPr>
      </p:pic>
      <p:grpSp>
        <p:nvGrpSpPr>
          <p:cNvPr id="526" name="Group 525">
            <a:extLst>
              <a:ext uri="{FF2B5EF4-FFF2-40B4-BE49-F238E27FC236}">
                <a16:creationId xmlns:a16="http://schemas.microsoft.com/office/drawing/2014/main" id="{952BF3A0-67CF-E35C-4126-2FAD643B43B3}"/>
              </a:ext>
            </a:extLst>
          </p:cNvPr>
          <p:cNvGrpSpPr>
            <a:grpSpLocks noChangeAspect="1"/>
          </p:cNvGrpSpPr>
          <p:nvPr/>
        </p:nvGrpSpPr>
        <p:grpSpPr>
          <a:xfrm>
            <a:off x="8820327" y="1452589"/>
            <a:ext cx="283464" cy="214001"/>
            <a:chOff x="12190413" y="2393950"/>
            <a:chExt cx="1924050" cy="1452563"/>
          </a:xfrm>
        </p:grpSpPr>
        <p:sp>
          <p:nvSpPr>
            <p:cNvPr id="527" name="Freeform 5">
              <a:extLst>
                <a:ext uri="{FF2B5EF4-FFF2-40B4-BE49-F238E27FC236}">
                  <a16:creationId xmlns:a16="http://schemas.microsoft.com/office/drawing/2014/main" id="{76FF383C-D989-C4FF-FBB5-8750EDBED715}"/>
                </a:ext>
              </a:extLst>
            </p:cNvPr>
            <p:cNvSpPr>
              <a:spLocks/>
            </p:cNvSpPr>
            <p:nvPr/>
          </p:nvSpPr>
          <p:spPr bwMode="auto">
            <a:xfrm>
              <a:off x="12190413" y="2565400"/>
              <a:ext cx="1319213" cy="1114425"/>
            </a:xfrm>
            <a:custGeom>
              <a:avLst/>
              <a:gdLst>
                <a:gd name="T0" fmla="*/ 0 w 611"/>
                <a:gd name="T1" fmla="*/ 248 h 516"/>
                <a:gd name="T2" fmla="*/ 13 w 611"/>
                <a:gd name="T3" fmla="*/ 219 h 516"/>
                <a:gd name="T4" fmla="*/ 68 w 611"/>
                <a:gd name="T5" fmla="*/ 192 h 516"/>
                <a:gd name="T6" fmla="*/ 358 w 611"/>
                <a:gd name="T7" fmla="*/ 192 h 516"/>
                <a:gd name="T8" fmla="*/ 365 w 611"/>
                <a:gd name="T9" fmla="*/ 192 h 516"/>
                <a:gd name="T10" fmla="*/ 365 w 611"/>
                <a:gd name="T11" fmla="*/ 190 h 516"/>
                <a:gd name="T12" fmla="*/ 359 w 611"/>
                <a:gd name="T13" fmla="*/ 185 h 516"/>
                <a:gd name="T14" fmla="*/ 289 w 611"/>
                <a:gd name="T15" fmla="*/ 115 h 516"/>
                <a:gd name="T16" fmla="*/ 273 w 611"/>
                <a:gd name="T17" fmla="*/ 49 h 516"/>
                <a:gd name="T18" fmla="*/ 323 w 611"/>
                <a:gd name="T19" fmla="*/ 4 h 516"/>
                <a:gd name="T20" fmla="*/ 382 w 611"/>
                <a:gd name="T21" fmla="*/ 23 h 516"/>
                <a:gd name="T22" fmla="*/ 535 w 611"/>
                <a:gd name="T23" fmla="*/ 176 h 516"/>
                <a:gd name="T24" fmla="*/ 601 w 611"/>
                <a:gd name="T25" fmla="*/ 241 h 516"/>
                <a:gd name="T26" fmla="*/ 601 w 611"/>
                <a:gd name="T27" fmla="*/ 273 h 516"/>
                <a:gd name="T28" fmla="*/ 382 w 611"/>
                <a:gd name="T29" fmla="*/ 491 h 516"/>
                <a:gd name="T30" fmla="*/ 317 w 611"/>
                <a:gd name="T31" fmla="*/ 509 h 516"/>
                <a:gd name="T32" fmla="*/ 272 w 611"/>
                <a:gd name="T33" fmla="*/ 462 h 516"/>
                <a:gd name="T34" fmla="*/ 289 w 611"/>
                <a:gd name="T35" fmla="*/ 400 h 516"/>
                <a:gd name="T36" fmla="*/ 359 w 611"/>
                <a:gd name="T37" fmla="*/ 329 h 516"/>
                <a:gd name="T38" fmla="*/ 365 w 611"/>
                <a:gd name="T39" fmla="*/ 324 h 516"/>
                <a:gd name="T40" fmla="*/ 365 w 611"/>
                <a:gd name="T41" fmla="*/ 323 h 516"/>
                <a:gd name="T42" fmla="*/ 359 w 611"/>
                <a:gd name="T43" fmla="*/ 323 h 516"/>
                <a:gd name="T44" fmla="*/ 67 w 611"/>
                <a:gd name="T45" fmla="*/ 323 h 516"/>
                <a:gd name="T46" fmla="*/ 4 w 611"/>
                <a:gd name="T47" fmla="*/ 280 h 516"/>
                <a:gd name="T48" fmla="*/ 0 w 611"/>
                <a:gd name="T49" fmla="*/ 266 h 516"/>
                <a:gd name="T50" fmla="*/ 0 w 611"/>
                <a:gd name="T51" fmla="*/ 248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1" h="516">
                  <a:moveTo>
                    <a:pt x="0" y="248"/>
                  </a:moveTo>
                  <a:cubicBezTo>
                    <a:pt x="3" y="238"/>
                    <a:pt x="6" y="228"/>
                    <a:pt x="13" y="219"/>
                  </a:cubicBezTo>
                  <a:cubicBezTo>
                    <a:pt x="26" y="200"/>
                    <a:pt x="45" y="192"/>
                    <a:pt x="68" y="192"/>
                  </a:cubicBezTo>
                  <a:cubicBezTo>
                    <a:pt x="165" y="192"/>
                    <a:pt x="261" y="192"/>
                    <a:pt x="358" y="192"/>
                  </a:cubicBezTo>
                  <a:cubicBezTo>
                    <a:pt x="360" y="192"/>
                    <a:pt x="363" y="192"/>
                    <a:pt x="365" y="192"/>
                  </a:cubicBezTo>
                  <a:cubicBezTo>
                    <a:pt x="365" y="191"/>
                    <a:pt x="365" y="191"/>
                    <a:pt x="365" y="190"/>
                  </a:cubicBezTo>
                  <a:cubicBezTo>
                    <a:pt x="363" y="188"/>
                    <a:pt x="361" y="187"/>
                    <a:pt x="359" y="185"/>
                  </a:cubicBezTo>
                  <a:cubicBezTo>
                    <a:pt x="336" y="162"/>
                    <a:pt x="313" y="138"/>
                    <a:pt x="289" y="115"/>
                  </a:cubicBezTo>
                  <a:cubicBezTo>
                    <a:pt x="271" y="96"/>
                    <a:pt x="265" y="74"/>
                    <a:pt x="273" y="49"/>
                  </a:cubicBezTo>
                  <a:cubicBezTo>
                    <a:pt x="280" y="24"/>
                    <a:pt x="298" y="9"/>
                    <a:pt x="323" y="4"/>
                  </a:cubicBezTo>
                  <a:cubicBezTo>
                    <a:pt x="346" y="0"/>
                    <a:pt x="366" y="6"/>
                    <a:pt x="382" y="23"/>
                  </a:cubicBezTo>
                  <a:cubicBezTo>
                    <a:pt x="433" y="74"/>
                    <a:pt x="484" y="125"/>
                    <a:pt x="535" y="176"/>
                  </a:cubicBezTo>
                  <a:cubicBezTo>
                    <a:pt x="557" y="198"/>
                    <a:pt x="579" y="220"/>
                    <a:pt x="601" y="241"/>
                  </a:cubicBezTo>
                  <a:cubicBezTo>
                    <a:pt x="611" y="252"/>
                    <a:pt x="611" y="262"/>
                    <a:pt x="601" y="273"/>
                  </a:cubicBezTo>
                  <a:cubicBezTo>
                    <a:pt x="528" y="346"/>
                    <a:pt x="455" y="419"/>
                    <a:pt x="382" y="491"/>
                  </a:cubicBezTo>
                  <a:cubicBezTo>
                    <a:pt x="364" y="510"/>
                    <a:pt x="342" y="516"/>
                    <a:pt x="317" y="509"/>
                  </a:cubicBezTo>
                  <a:cubicBezTo>
                    <a:pt x="293" y="502"/>
                    <a:pt x="277" y="486"/>
                    <a:pt x="272" y="462"/>
                  </a:cubicBezTo>
                  <a:cubicBezTo>
                    <a:pt x="266" y="438"/>
                    <a:pt x="272" y="417"/>
                    <a:pt x="289" y="400"/>
                  </a:cubicBezTo>
                  <a:cubicBezTo>
                    <a:pt x="312" y="376"/>
                    <a:pt x="336" y="353"/>
                    <a:pt x="359" y="329"/>
                  </a:cubicBezTo>
                  <a:cubicBezTo>
                    <a:pt x="361" y="328"/>
                    <a:pt x="363" y="326"/>
                    <a:pt x="365" y="324"/>
                  </a:cubicBezTo>
                  <a:cubicBezTo>
                    <a:pt x="365" y="324"/>
                    <a:pt x="365" y="323"/>
                    <a:pt x="365" y="323"/>
                  </a:cubicBezTo>
                  <a:cubicBezTo>
                    <a:pt x="363" y="323"/>
                    <a:pt x="361" y="323"/>
                    <a:pt x="359" y="323"/>
                  </a:cubicBezTo>
                  <a:cubicBezTo>
                    <a:pt x="262" y="323"/>
                    <a:pt x="164" y="323"/>
                    <a:pt x="67" y="323"/>
                  </a:cubicBezTo>
                  <a:cubicBezTo>
                    <a:pt x="38" y="323"/>
                    <a:pt x="14" y="306"/>
                    <a:pt x="4" y="280"/>
                  </a:cubicBezTo>
                  <a:cubicBezTo>
                    <a:pt x="3" y="275"/>
                    <a:pt x="2" y="271"/>
                    <a:pt x="0" y="266"/>
                  </a:cubicBezTo>
                  <a:cubicBezTo>
                    <a:pt x="0" y="260"/>
                    <a:pt x="0" y="254"/>
                    <a:pt x="0" y="24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28" name="Freeform 6">
              <a:extLst>
                <a:ext uri="{FF2B5EF4-FFF2-40B4-BE49-F238E27FC236}">
                  <a16:creationId xmlns:a16="http://schemas.microsoft.com/office/drawing/2014/main" id="{32A2515C-158F-460E-ED1C-7E2971070165}"/>
                </a:ext>
              </a:extLst>
            </p:cNvPr>
            <p:cNvSpPr>
              <a:spLocks/>
            </p:cNvSpPr>
            <p:nvPr/>
          </p:nvSpPr>
          <p:spPr bwMode="auto">
            <a:xfrm>
              <a:off x="13087350" y="2393950"/>
              <a:ext cx="1027113" cy="1452563"/>
            </a:xfrm>
            <a:custGeom>
              <a:avLst/>
              <a:gdLst>
                <a:gd name="T0" fmla="*/ 107 w 475"/>
                <a:gd name="T1" fmla="*/ 672 h 672"/>
                <a:gd name="T2" fmla="*/ 93 w 475"/>
                <a:gd name="T3" fmla="*/ 670 h 672"/>
                <a:gd name="T4" fmla="*/ 76 w 475"/>
                <a:gd name="T5" fmla="*/ 648 h 672"/>
                <a:gd name="T6" fmla="*/ 76 w 475"/>
                <a:gd name="T7" fmla="*/ 612 h 672"/>
                <a:gd name="T8" fmla="*/ 65 w 475"/>
                <a:gd name="T9" fmla="*/ 596 h 672"/>
                <a:gd name="T10" fmla="*/ 0 w 475"/>
                <a:gd name="T11" fmla="*/ 571 h 672"/>
                <a:gd name="T12" fmla="*/ 5 w 475"/>
                <a:gd name="T13" fmla="*/ 565 h 672"/>
                <a:gd name="T14" fmla="*/ 60 w 475"/>
                <a:gd name="T15" fmla="*/ 510 h 672"/>
                <a:gd name="T16" fmla="*/ 68 w 475"/>
                <a:gd name="T17" fmla="*/ 508 h 672"/>
                <a:gd name="T18" fmla="*/ 319 w 475"/>
                <a:gd name="T19" fmla="*/ 380 h 672"/>
                <a:gd name="T20" fmla="*/ 179 w 475"/>
                <a:gd name="T21" fmla="*/ 155 h 672"/>
                <a:gd name="T22" fmla="*/ 69 w 475"/>
                <a:gd name="T23" fmla="*/ 164 h 672"/>
                <a:gd name="T24" fmla="*/ 60 w 475"/>
                <a:gd name="T25" fmla="*/ 162 h 672"/>
                <a:gd name="T26" fmla="*/ 0 w 475"/>
                <a:gd name="T27" fmla="*/ 102 h 672"/>
                <a:gd name="T28" fmla="*/ 60 w 475"/>
                <a:gd name="T29" fmla="*/ 78 h 672"/>
                <a:gd name="T30" fmla="*/ 66 w 475"/>
                <a:gd name="T31" fmla="*/ 76 h 672"/>
                <a:gd name="T32" fmla="*/ 76 w 475"/>
                <a:gd name="T33" fmla="*/ 61 h 672"/>
                <a:gd name="T34" fmla="*/ 77 w 475"/>
                <a:gd name="T35" fmla="*/ 20 h 672"/>
                <a:gd name="T36" fmla="*/ 94 w 475"/>
                <a:gd name="T37" fmla="*/ 2 h 672"/>
                <a:gd name="T38" fmla="*/ 109 w 475"/>
                <a:gd name="T39" fmla="*/ 0 h 672"/>
                <a:gd name="T40" fmla="*/ 169 w 475"/>
                <a:gd name="T41" fmla="*/ 0 h 672"/>
                <a:gd name="T42" fmla="*/ 182 w 475"/>
                <a:gd name="T43" fmla="*/ 2 h 672"/>
                <a:gd name="T44" fmla="*/ 200 w 475"/>
                <a:gd name="T45" fmla="*/ 22 h 672"/>
                <a:gd name="T46" fmla="*/ 200 w 475"/>
                <a:gd name="T47" fmla="*/ 60 h 672"/>
                <a:gd name="T48" fmla="*/ 211 w 475"/>
                <a:gd name="T49" fmla="*/ 76 h 672"/>
                <a:gd name="T50" fmla="*/ 271 w 475"/>
                <a:gd name="T51" fmla="*/ 101 h 672"/>
                <a:gd name="T52" fmla="*/ 290 w 475"/>
                <a:gd name="T53" fmla="*/ 97 h 672"/>
                <a:gd name="T54" fmla="*/ 314 w 475"/>
                <a:gd name="T55" fmla="*/ 73 h 672"/>
                <a:gd name="T56" fmla="*/ 346 w 475"/>
                <a:gd name="T57" fmla="*/ 71 h 672"/>
                <a:gd name="T58" fmla="*/ 405 w 475"/>
                <a:gd name="T59" fmla="*/ 130 h 672"/>
                <a:gd name="T60" fmla="*/ 402 w 475"/>
                <a:gd name="T61" fmla="*/ 160 h 672"/>
                <a:gd name="T62" fmla="*/ 379 w 475"/>
                <a:gd name="T63" fmla="*/ 184 h 672"/>
                <a:gd name="T64" fmla="*/ 375 w 475"/>
                <a:gd name="T65" fmla="*/ 206 h 672"/>
                <a:gd name="T66" fmla="*/ 398 w 475"/>
                <a:gd name="T67" fmla="*/ 262 h 672"/>
                <a:gd name="T68" fmla="*/ 416 w 475"/>
                <a:gd name="T69" fmla="*/ 274 h 672"/>
                <a:gd name="T70" fmla="*/ 453 w 475"/>
                <a:gd name="T71" fmla="*/ 275 h 672"/>
                <a:gd name="T72" fmla="*/ 472 w 475"/>
                <a:gd name="T73" fmla="*/ 292 h 672"/>
                <a:gd name="T74" fmla="*/ 475 w 475"/>
                <a:gd name="T75" fmla="*/ 306 h 672"/>
                <a:gd name="T76" fmla="*/ 475 w 475"/>
                <a:gd name="T77" fmla="*/ 367 h 672"/>
                <a:gd name="T78" fmla="*/ 472 w 475"/>
                <a:gd name="T79" fmla="*/ 380 h 672"/>
                <a:gd name="T80" fmla="*/ 454 w 475"/>
                <a:gd name="T81" fmla="*/ 397 h 672"/>
                <a:gd name="T82" fmla="*/ 415 w 475"/>
                <a:gd name="T83" fmla="*/ 398 h 672"/>
                <a:gd name="T84" fmla="*/ 398 w 475"/>
                <a:gd name="T85" fmla="*/ 410 h 672"/>
                <a:gd name="T86" fmla="*/ 374 w 475"/>
                <a:gd name="T87" fmla="*/ 468 h 672"/>
                <a:gd name="T88" fmla="*/ 378 w 475"/>
                <a:gd name="T89" fmla="*/ 488 h 672"/>
                <a:gd name="T90" fmla="*/ 403 w 475"/>
                <a:gd name="T91" fmla="*/ 513 h 672"/>
                <a:gd name="T92" fmla="*/ 405 w 475"/>
                <a:gd name="T93" fmla="*/ 542 h 672"/>
                <a:gd name="T94" fmla="*/ 390 w 475"/>
                <a:gd name="T95" fmla="*/ 559 h 672"/>
                <a:gd name="T96" fmla="*/ 345 w 475"/>
                <a:gd name="T97" fmla="*/ 602 h 672"/>
                <a:gd name="T98" fmla="*/ 315 w 475"/>
                <a:gd name="T99" fmla="*/ 600 h 672"/>
                <a:gd name="T100" fmla="*/ 291 w 475"/>
                <a:gd name="T101" fmla="*/ 576 h 672"/>
                <a:gd name="T102" fmla="*/ 269 w 475"/>
                <a:gd name="T103" fmla="*/ 572 h 672"/>
                <a:gd name="T104" fmla="*/ 213 w 475"/>
                <a:gd name="T105" fmla="*/ 596 h 672"/>
                <a:gd name="T106" fmla="*/ 200 w 475"/>
                <a:gd name="T107" fmla="*/ 613 h 672"/>
                <a:gd name="T108" fmla="*/ 200 w 475"/>
                <a:gd name="T109" fmla="*/ 650 h 672"/>
                <a:gd name="T110" fmla="*/ 182 w 475"/>
                <a:gd name="T111" fmla="*/ 670 h 672"/>
                <a:gd name="T112" fmla="*/ 169 w 475"/>
                <a:gd name="T113" fmla="*/ 672 h 672"/>
                <a:gd name="T114" fmla="*/ 107 w 475"/>
                <a:gd name="T115" fmla="*/ 672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5" h="672">
                  <a:moveTo>
                    <a:pt x="107" y="672"/>
                  </a:moveTo>
                  <a:cubicBezTo>
                    <a:pt x="103" y="671"/>
                    <a:pt x="98" y="671"/>
                    <a:pt x="93" y="670"/>
                  </a:cubicBezTo>
                  <a:cubicBezTo>
                    <a:pt x="81" y="667"/>
                    <a:pt x="77" y="661"/>
                    <a:pt x="76" y="648"/>
                  </a:cubicBezTo>
                  <a:cubicBezTo>
                    <a:pt x="76" y="636"/>
                    <a:pt x="76" y="624"/>
                    <a:pt x="76" y="612"/>
                  </a:cubicBezTo>
                  <a:cubicBezTo>
                    <a:pt x="76" y="604"/>
                    <a:pt x="73" y="599"/>
                    <a:pt x="65" y="596"/>
                  </a:cubicBezTo>
                  <a:cubicBezTo>
                    <a:pt x="44" y="588"/>
                    <a:pt x="23" y="579"/>
                    <a:pt x="0" y="571"/>
                  </a:cubicBezTo>
                  <a:cubicBezTo>
                    <a:pt x="3" y="568"/>
                    <a:pt x="4" y="567"/>
                    <a:pt x="5" y="565"/>
                  </a:cubicBezTo>
                  <a:cubicBezTo>
                    <a:pt x="23" y="547"/>
                    <a:pt x="42" y="528"/>
                    <a:pt x="60" y="510"/>
                  </a:cubicBezTo>
                  <a:cubicBezTo>
                    <a:pt x="63" y="507"/>
                    <a:pt x="65" y="507"/>
                    <a:pt x="68" y="508"/>
                  </a:cubicBezTo>
                  <a:cubicBezTo>
                    <a:pt x="174" y="551"/>
                    <a:pt x="291" y="491"/>
                    <a:pt x="319" y="380"/>
                  </a:cubicBezTo>
                  <a:cubicBezTo>
                    <a:pt x="345" y="280"/>
                    <a:pt x="279" y="176"/>
                    <a:pt x="179" y="155"/>
                  </a:cubicBezTo>
                  <a:cubicBezTo>
                    <a:pt x="141" y="147"/>
                    <a:pt x="105" y="149"/>
                    <a:pt x="69" y="164"/>
                  </a:cubicBezTo>
                  <a:cubicBezTo>
                    <a:pt x="65" y="165"/>
                    <a:pt x="63" y="165"/>
                    <a:pt x="60" y="162"/>
                  </a:cubicBezTo>
                  <a:cubicBezTo>
                    <a:pt x="41" y="142"/>
                    <a:pt x="21" y="123"/>
                    <a:pt x="0" y="102"/>
                  </a:cubicBezTo>
                  <a:cubicBezTo>
                    <a:pt x="20" y="94"/>
                    <a:pt x="40" y="86"/>
                    <a:pt x="60" y="78"/>
                  </a:cubicBezTo>
                  <a:cubicBezTo>
                    <a:pt x="62" y="77"/>
                    <a:pt x="64" y="77"/>
                    <a:pt x="66" y="76"/>
                  </a:cubicBezTo>
                  <a:cubicBezTo>
                    <a:pt x="73" y="73"/>
                    <a:pt x="76" y="69"/>
                    <a:pt x="76" y="61"/>
                  </a:cubicBezTo>
                  <a:cubicBezTo>
                    <a:pt x="77" y="47"/>
                    <a:pt x="76" y="33"/>
                    <a:pt x="77" y="20"/>
                  </a:cubicBezTo>
                  <a:cubicBezTo>
                    <a:pt x="78" y="9"/>
                    <a:pt x="83" y="4"/>
                    <a:pt x="94" y="2"/>
                  </a:cubicBezTo>
                  <a:cubicBezTo>
                    <a:pt x="99" y="1"/>
                    <a:pt x="104" y="1"/>
                    <a:pt x="109" y="0"/>
                  </a:cubicBezTo>
                  <a:cubicBezTo>
                    <a:pt x="129" y="0"/>
                    <a:pt x="149" y="0"/>
                    <a:pt x="169" y="0"/>
                  </a:cubicBezTo>
                  <a:cubicBezTo>
                    <a:pt x="173" y="1"/>
                    <a:pt x="178" y="1"/>
                    <a:pt x="182" y="2"/>
                  </a:cubicBezTo>
                  <a:cubicBezTo>
                    <a:pt x="194" y="5"/>
                    <a:pt x="199" y="10"/>
                    <a:pt x="200" y="22"/>
                  </a:cubicBezTo>
                  <a:cubicBezTo>
                    <a:pt x="200" y="35"/>
                    <a:pt x="200" y="48"/>
                    <a:pt x="200" y="60"/>
                  </a:cubicBezTo>
                  <a:cubicBezTo>
                    <a:pt x="200" y="69"/>
                    <a:pt x="204" y="73"/>
                    <a:pt x="211" y="76"/>
                  </a:cubicBezTo>
                  <a:cubicBezTo>
                    <a:pt x="231" y="84"/>
                    <a:pt x="251" y="93"/>
                    <a:pt x="271" y="101"/>
                  </a:cubicBezTo>
                  <a:cubicBezTo>
                    <a:pt x="279" y="104"/>
                    <a:pt x="284" y="103"/>
                    <a:pt x="290" y="97"/>
                  </a:cubicBezTo>
                  <a:cubicBezTo>
                    <a:pt x="298" y="89"/>
                    <a:pt x="306" y="81"/>
                    <a:pt x="314" y="73"/>
                  </a:cubicBezTo>
                  <a:cubicBezTo>
                    <a:pt x="325" y="62"/>
                    <a:pt x="333" y="61"/>
                    <a:pt x="346" y="71"/>
                  </a:cubicBezTo>
                  <a:cubicBezTo>
                    <a:pt x="368" y="88"/>
                    <a:pt x="387" y="108"/>
                    <a:pt x="405" y="130"/>
                  </a:cubicBezTo>
                  <a:cubicBezTo>
                    <a:pt x="414" y="141"/>
                    <a:pt x="413" y="149"/>
                    <a:pt x="402" y="160"/>
                  </a:cubicBezTo>
                  <a:cubicBezTo>
                    <a:pt x="395" y="168"/>
                    <a:pt x="386" y="176"/>
                    <a:pt x="379" y="184"/>
                  </a:cubicBezTo>
                  <a:cubicBezTo>
                    <a:pt x="371" y="191"/>
                    <a:pt x="371" y="196"/>
                    <a:pt x="375" y="206"/>
                  </a:cubicBezTo>
                  <a:cubicBezTo>
                    <a:pt x="383" y="224"/>
                    <a:pt x="391" y="243"/>
                    <a:pt x="398" y="262"/>
                  </a:cubicBezTo>
                  <a:cubicBezTo>
                    <a:pt x="402" y="271"/>
                    <a:pt x="406" y="274"/>
                    <a:pt x="416" y="274"/>
                  </a:cubicBezTo>
                  <a:cubicBezTo>
                    <a:pt x="428" y="274"/>
                    <a:pt x="441" y="274"/>
                    <a:pt x="453" y="275"/>
                  </a:cubicBezTo>
                  <a:cubicBezTo>
                    <a:pt x="465" y="275"/>
                    <a:pt x="470" y="281"/>
                    <a:pt x="472" y="292"/>
                  </a:cubicBezTo>
                  <a:cubicBezTo>
                    <a:pt x="473" y="297"/>
                    <a:pt x="474" y="301"/>
                    <a:pt x="475" y="306"/>
                  </a:cubicBezTo>
                  <a:cubicBezTo>
                    <a:pt x="475" y="327"/>
                    <a:pt x="475" y="347"/>
                    <a:pt x="475" y="367"/>
                  </a:cubicBezTo>
                  <a:cubicBezTo>
                    <a:pt x="474" y="372"/>
                    <a:pt x="473" y="376"/>
                    <a:pt x="472" y="380"/>
                  </a:cubicBezTo>
                  <a:cubicBezTo>
                    <a:pt x="470" y="392"/>
                    <a:pt x="465" y="397"/>
                    <a:pt x="454" y="397"/>
                  </a:cubicBezTo>
                  <a:cubicBezTo>
                    <a:pt x="441" y="398"/>
                    <a:pt x="428" y="398"/>
                    <a:pt x="415" y="398"/>
                  </a:cubicBezTo>
                  <a:cubicBezTo>
                    <a:pt x="406" y="398"/>
                    <a:pt x="402" y="402"/>
                    <a:pt x="398" y="410"/>
                  </a:cubicBezTo>
                  <a:cubicBezTo>
                    <a:pt x="390" y="429"/>
                    <a:pt x="382" y="449"/>
                    <a:pt x="374" y="468"/>
                  </a:cubicBezTo>
                  <a:cubicBezTo>
                    <a:pt x="371" y="476"/>
                    <a:pt x="371" y="481"/>
                    <a:pt x="378" y="488"/>
                  </a:cubicBezTo>
                  <a:cubicBezTo>
                    <a:pt x="386" y="496"/>
                    <a:pt x="395" y="504"/>
                    <a:pt x="403" y="513"/>
                  </a:cubicBezTo>
                  <a:cubicBezTo>
                    <a:pt x="412" y="523"/>
                    <a:pt x="413" y="531"/>
                    <a:pt x="405" y="542"/>
                  </a:cubicBezTo>
                  <a:cubicBezTo>
                    <a:pt x="401" y="548"/>
                    <a:pt x="396" y="554"/>
                    <a:pt x="390" y="559"/>
                  </a:cubicBezTo>
                  <a:cubicBezTo>
                    <a:pt x="375" y="574"/>
                    <a:pt x="360" y="589"/>
                    <a:pt x="345" y="602"/>
                  </a:cubicBezTo>
                  <a:cubicBezTo>
                    <a:pt x="334" y="611"/>
                    <a:pt x="325" y="610"/>
                    <a:pt x="315" y="600"/>
                  </a:cubicBezTo>
                  <a:cubicBezTo>
                    <a:pt x="307" y="593"/>
                    <a:pt x="299" y="584"/>
                    <a:pt x="291" y="576"/>
                  </a:cubicBezTo>
                  <a:cubicBezTo>
                    <a:pt x="284" y="569"/>
                    <a:pt x="278" y="568"/>
                    <a:pt x="269" y="572"/>
                  </a:cubicBezTo>
                  <a:cubicBezTo>
                    <a:pt x="250" y="580"/>
                    <a:pt x="232" y="588"/>
                    <a:pt x="213" y="596"/>
                  </a:cubicBezTo>
                  <a:cubicBezTo>
                    <a:pt x="204" y="599"/>
                    <a:pt x="200" y="603"/>
                    <a:pt x="200" y="613"/>
                  </a:cubicBezTo>
                  <a:cubicBezTo>
                    <a:pt x="200" y="625"/>
                    <a:pt x="200" y="638"/>
                    <a:pt x="200" y="650"/>
                  </a:cubicBezTo>
                  <a:cubicBezTo>
                    <a:pt x="199" y="662"/>
                    <a:pt x="194" y="668"/>
                    <a:pt x="182" y="670"/>
                  </a:cubicBezTo>
                  <a:cubicBezTo>
                    <a:pt x="178" y="671"/>
                    <a:pt x="173" y="672"/>
                    <a:pt x="169" y="672"/>
                  </a:cubicBezTo>
                  <a:cubicBezTo>
                    <a:pt x="148" y="672"/>
                    <a:pt x="128" y="672"/>
                    <a:pt x="107" y="67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529" name="Graphic 13">
            <a:extLst>
              <a:ext uri="{FF2B5EF4-FFF2-40B4-BE49-F238E27FC236}">
                <a16:creationId xmlns:a16="http://schemas.microsoft.com/office/drawing/2014/main" id="{9ED184C8-911A-46A9-E02F-07C3B4B08EA0}"/>
              </a:ext>
            </a:extLst>
          </p:cNvPr>
          <p:cNvGrpSpPr>
            <a:grpSpLocks noChangeAspect="1"/>
          </p:cNvGrpSpPr>
          <p:nvPr/>
        </p:nvGrpSpPr>
        <p:grpSpPr>
          <a:xfrm>
            <a:off x="10731030" y="1473730"/>
            <a:ext cx="283464" cy="171731"/>
            <a:chOff x="7420647" y="2045480"/>
            <a:chExt cx="784734" cy="475413"/>
          </a:xfrm>
          <a:solidFill>
            <a:schemeClr val="tx2"/>
          </a:solidFill>
        </p:grpSpPr>
        <p:sp>
          <p:nvSpPr>
            <p:cNvPr id="530" name="Freeform: Shape 529">
              <a:extLst>
                <a:ext uri="{FF2B5EF4-FFF2-40B4-BE49-F238E27FC236}">
                  <a16:creationId xmlns:a16="http://schemas.microsoft.com/office/drawing/2014/main" id="{04E55236-72FF-3D20-DC04-17C975BDB3BC}"/>
                </a:ext>
              </a:extLst>
            </p:cNvPr>
            <p:cNvSpPr/>
            <p:nvPr/>
          </p:nvSpPr>
          <p:spPr>
            <a:xfrm>
              <a:off x="7804944" y="2090998"/>
              <a:ext cx="171980" cy="216458"/>
            </a:xfrm>
            <a:custGeom>
              <a:avLst/>
              <a:gdLst>
                <a:gd name="connsiteX0" fmla="*/ 6065 w 171980"/>
                <a:gd name="connsiteY0" fmla="*/ 129167 h 216458"/>
                <a:gd name="connsiteX1" fmla="*/ 15886 w 171980"/>
                <a:gd name="connsiteY1" fmla="*/ 141703 h 216458"/>
                <a:gd name="connsiteX2" fmla="*/ 24620 w 171980"/>
                <a:gd name="connsiteY2" fmla="*/ 169503 h 216458"/>
                <a:gd name="connsiteX3" fmla="*/ 38809 w 171980"/>
                <a:gd name="connsiteY3" fmla="*/ 193490 h 216458"/>
                <a:gd name="connsiteX4" fmla="*/ 84667 w 171980"/>
                <a:gd name="connsiteY4" fmla="*/ 216379 h 216458"/>
                <a:gd name="connsiteX5" fmla="*/ 85753 w 171980"/>
                <a:gd name="connsiteY5" fmla="*/ 216379 h 216458"/>
                <a:gd name="connsiteX6" fmla="*/ 86839 w 171980"/>
                <a:gd name="connsiteY6" fmla="*/ 216379 h 216458"/>
                <a:gd name="connsiteX7" fmla="*/ 133783 w 171980"/>
                <a:gd name="connsiteY7" fmla="*/ 192947 h 216458"/>
                <a:gd name="connsiteX8" fmla="*/ 147971 w 171980"/>
                <a:gd name="connsiteY8" fmla="*/ 168417 h 216458"/>
                <a:gd name="connsiteX9" fmla="*/ 152339 w 171980"/>
                <a:gd name="connsiteY9" fmla="*/ 155337 h 216458"/>
                <a:gd name="connsiteX10" fmla="*/ 155609 w 171980"/>
                <a:gd name="connsiteY10" fmla="*/ 141171 h 216458"/>
                <a:gd name="connsiteX11" fmla="*/ 166527 w 171980"/>
                <a:gd name="connsiteY11" fmla="*/ 127549 h 216458"/>
                <a:gd name="connsiteX12" fmla="*/ 171981 w 171980"/>
                <a:gd name="connsiteY12" fmla="*/ 109015 h 216458"/>
                <a:gd name="connsiteX13" fmla="*/ 170340 w 171980"/>
                <a:gd name="connsiteY13" fmla="*/ 102476 h 216458"/>
                <a:gd name="connsiteX14" fmla="*/ 155597 w 171980"/>
                <a:gd name="connsiteY14" fmla="*/ 98663 h 216458"/>
                <a:gd name="connsiteX15" fmla="*/ 161051 w 171980"/>
                <a:gd name="connsiteY15" fmla="*/ 50700 h 216458"/>
                <a:gd name="connsiteX16" fmla="*/ 131022 w 171980"/>
                <a:gd name="connsiteY16" fmla="*/ 16361 h 216458"/>
                <a:gd name="connsiteX17" fmla="*/ 115193 w 171980"/>
                <a:gd name="connsiteY17" fmla="*/ 13091 h 216458"/>
                <a:gd name="connsiteX18" fmla="*/ 109740 w 171980"/>
                <a:gd name="connsiteY18" fmla="*/ 11450 h 216458"/>
                <a:gd name="connsiteX19" fmla="*/ 70433 w 171980"/>
                <a:gd name="connsiteY19" fmla="*/ 0 h 216458"/>
                <a:gd name="connsiteX20" fmla="*/ 61698 w 171980"/>
                <a:gd name="connsiteY20" fmla="*/ 543 h 216458"/>
                <a:gd name="connsiteX21" fmla="*/ 44772 w 171980"/>
                <a:gd name="connsiteY21" fmla="*/ 9810 h 216458"/>
                <a:gd name="connsiteX22" fmla="*/ 40947 w 171980"/>
                <a:gd name="connsiteY22" fmla="*/ 16349 h 216458"/>
                <a:gd name="connsiteX23" fmla="*/ 10919 w 171980"/>
                <a:gd name="connsiteY23" fmla="*/ 50689 h 216458"/>
                <a:gd name="connsiteX24" fmla="*/ 16372 w 171980"/>
                <a:gd name="connsiteY24" fmla="*/ 98651 h 216458"/>
                <a:gd name="connsiteX25" fmla="*/ 1086 w 171980"/>
                <a:gd name="connsiteY25" fmla="*/ 102464 h 216458"/>
                <a:gd name="connsiteX26" fmla="*/ 0 w 171980"/>
                <a:gd name="connsiteY26" fmla="*/ 109004 h 216458"/>
                <a:gd name="connsiteX27" fmla="*/ 6065 w 171980"/>
                <a:gd name="connsiteY27" fmla="*/ 129167 h 216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71980" h="216458">
                  <a:moveTo>
                    <a:pt x="6065" y="129167"/>
                  </a:moveTo>
                  <a:cubicBezTo>
                    <a:pt x="8248" y="134077"/>
                    <a:pt x="13159" y="136793"/>
                    <a:pt x="15886" y="141703"/>
                  </a:cubicBezTo>
                  <a:cubicBezTo>
                    <a:pt x="20796" y="149884"/>
                    <a:pt x="20796" y="160779"/>
                    <a:pt x="24620" y="169503"/>
                  </a:cubicBezTo>
                  <a:cubicBezTo>
                    <a:pt x="27890" y="178226"/>
                    <a:pt x="32812" y="185852"/>
                    <a:pt x="38809" y="193490"/>
                  </a:cubicBezTo>
                  <a:cubicBezTo>
                    <a:pt x="49727" y="207112"/>
                    <a:pt x="66099" y="217476"/>
                    <a:pt x="84667" y="216379"/>
                  </a:cubicBezTo>
                  <a:cubicBezTo>
                    <a:pt x="85210" y="216379"/>
                    <a:pt x="85753" y="216379"/>
                    <a:pt x="85753" y="216379"/>
                  </a:cubicBezTo>
                  <a:cubicBezTo>
                    <a:pt x="86296" y="216379"/>
                    <a:pt x="86839" y="216379"/>
                    <a:pt x="86839" y="216379"/>
                  </a:cubicBezTo>
                  <a:cubicBezTo>
                    <a:pt x="105949" y="217465"/>
                    <a:pt x="122321" y="207112"/>
                    <a:pt x="133783" y="192947"/>
                  </a:cubicBezTo>
                  <a:cubicBezTo>
                    <a:pt x="139791" y="185321"/>
                    <a:pt x="144158" y="177140"/>
                    <a:pt x="147971" y="168417"/>
                  </a:cubicBezTo>
                  <a:cubicBezTo>
                    <a:pt x="149612" y="164061"/>
                    <a:pt x="150698" y="159693"/>
                    <a:pt x="152339" y="155337"/>
                  </a:cubicBezTo>
                  <a:cubicBezTo>
                    <a:pt x="153425" y="150981"/>
                    <a:pt x="153425" y="145527"/>
                    <a:pt x="155609" y="141171"/>
                  </a:cubicBezTo>
                  <a:cubicBezTo>
                    <a:pt x="158879" y="136261"/>
                    <a:pt x="163800" y="133545"/>
                    <a:pt x="166527" y="127549"/>
                  </a:cubicBezTo>
                  <a:cubicBezTo>
                    <a:pt x="169797" y="122095"/>
                    <a:pt x="171438" y="115555"/>
                    <a:pt x="171981" y="109015"/>
                  </a:cubicBezTo>
                  <a:cubicBezTo>
                    <a:pt x="171981" y="106832"/>
                    <a:pt x="171981" y="104659"/>
                    <a:pt x="170340" y="102476"/>
                  </a:cubicBezTo>
                  <a:cubicBezTo>
                    <a:pt x="167613" y="97565"/>
                    <a:pt x="161062" y="98120"/>
                    <a:pt x="155597" y="98663"/>
                  </a:cubicBezTo>
                  <a:cubicBezTo>
                    <a:pt x="164332" y="84497"/>
                    <a:pt x="164332" y="65964"/>
                    <a:pt x="161051" y="50700"/>
                  </a:cubicBezTo>
                  <a:cubicBezTo>
                    <a:pt x="157781" y="34351"/>
                    <a:pt x="145222" y="23444"/>
                    <a:pt x="131022" y="16361"/>
                  </a:cubicBezTo>
                  <a:cubicBezTo>
                    <a:pt x="126112" y="14177"/>
                    <a:pt x="120647" y="14177"/>
                    <a:pt x="115193" y="13091"/>
                  </a:cubicBezTo>
                  <a:cubicBezTo>
                    <a:pt x="113553" y="13091"/>
                    <a:pt x="111369" y="12005"/>
                    <a:pt x="109740" y="11450"/>
                  </a:cubicBezTo>
                  <a:cubicBezTo>
                    <a:pt x="96637" y="7094"/>
                    <a:pt x="84078" y="554"/>
                    <a:pt x="70433" y="0"/>
                  </a:cubicBezTo>
                  <a:cubicBezTo>
                    <a:pt x="67706" y="0"/>
                    <a:pt x="64979" y="543"/>
                    <a:pt x="61698" y="543"/>
                  </a:cubicBezTo>
                  <a:cubicBezTo>
                    <a:pt x="55147" y="1629"/>
                    <a:pt x="48053" y="3270"/>
                    <a:pt x="44772" y="9810"/>
                  </a:cubicBezTo>
                  <a:cubicBezTo>
                    <a:pt x="43131" y="11993"/>
                    <a:pt x="43131" y="15263"/>
                    <a:pt x="40947" y="16349"/>
                  </a:cubicBezTo>
                  <a:cubicBezTo>
                    <a:pt x="26759" y="23432"/>
                    <a:pt x="14200" y="34340"/>
                    <a:pt x="10919" y="50689"/>
                  </a:cubicBezTo>
                  <a:cubicBezTo>
                    <a:pt x="7649" y="65952"/>
                    <a:pt x="7649" y="84486"/>
                    <a:pt x="16372" y="98651"/>
                  </a:cubicBezTo>
                  <a:cubicBezTo>
                    <a:pt x="10919" y="98108"/>
                    <a:pt x="4367" y="97565"/>
                    <a:pt x="1086" y="102464"/>
                  </a:cubicBezTo>
                  <a:cubicBezTo>
                    <a:pt x="0" y="104648"/>
                    <a:pt x="0" y="106820"/>
                    <a:pt x="0" y="109004"/>
                  </a:cubicBezTo>
                  <a:cubicBezTo>
                    <a:pt x="611" y="116087"/>
                    <a:pt x="2795" y="123170"/>
                    <a:pt x="6065" y="129167"/>
                  </a:cubicBezTo>
                </a:path>
              </a:pathLst>
            </a:custGeom>
            <a:grpFill/>
            <a:ln w="1125" cap="flat">
              <a:noFill/>
              <a:prstDash val="solid"/>
              <a:miter/>
            </a:ln>
          </p:spPr>
          <p:txBody>
            <a:bodyPr rtlCol="0" anchor="ctr"/>
            <a:lstStyle/>
            <a:p>
              <a:endParaRPr lang="en-GB"/>
            </a:p>
          </p:txBody>
        </p:sp>
        <p:sp>
          <p:nvSpPr>
            <p:cNvPr id="531" name="Freeform: Shape 530">
              <a:extLst>
                <a:ext uri="{FF2B5EF4-FFF2-40B4-BE49-F238E27FC236}">
                  <a16:creationId xmlns:a16="http://schemas.microsoft.com/office/drawing/2014/main" id="{E14695C8-9919-AC8B-5F7E-E64ADBB2AA53}"/>
                </a:ext>
              </a:extLst>
            </p:cNvPr>
            <p:cNvSpPr/>
            <p:nvPr/>
          </p:nvSpPr>
          <p:spPr>
            <a:xfrm>
              <a:off x="7711581" y="2311823"/>
              <a:ext cx="357112" cy="126451"/>
            </a:xfrm>
            <a:custGeom>
              <a:avLst/>
              <a:gdLst>
                <a:gd name="connsiteX0" fmla="*/ 325582 w 357112"/>
                <a:gd name="connsiteY0" fmla="*/ 36455 h 126451"/>
                <a:gd name="connsiteX1" fmla="*/ 296900 w 357112"/>
                <a:gd name="connsiteY1" fmla="*/ 22097 h 126451"/>
                <a:gd name="connsiteX2" fmla="*/ 230699 w 357112"/>
                <a:gd name="connsiteY2" fmla="*/ 2772 h 126451"/>
                <a:gd name="connsiteX3" fmla="*/ 222971 w 357112"/>
                <a:gd name="connsiteY3" fmla="*/ 11609 h 126451"/>
                <a:gd name="connsiteX4" fmla="*/ 215243 w 357112"/>
                <a:gd name="connsiteY4" fmla="*/ 34792 h 126451"/>
                <a:gd name="connsiteX5" fmla="*/ 203103 w 357112"/>
                <a:gd name="connsiteY5" fmla="*/ 64052 h 126451"/>
                <a:gd name="connsiteX6" fmla="*/ 196484 w 357112"/>
                <a:gd name="connsiteY6" fmla="*/ 71225 h 126451"/>
                <a:gd name="connsiteX7" fmla="*/ 194832 w 357112"/>
                <a:gd name="connsiteY7" fmla="*/ 68464 h 126451"/>
                <a:gd name="connsiteX8" fmla="*/ 187658 w 357112"/>
                <a:gd name="connsiteY8" fmla="*/ 43063 h 126451"/>
                <a:gd name="connsiteX9" fmla="*/ 188213 w 357112"/>
                <a:gd name="connsiteY9" fmla="*/ 25401 h 126451"/>
                <a:gd name="connsiteX10" fmla="*/ 194277 w 357112"/>
                <a:gd name="connsiteY10" fmla="*/ 20434 h 126451"/>
                <a:gd name="connsiteX11" fmla="*/ 178833 w 357112"/>
                <a:gd name="connsiteY11" fmla="*/ 0 h 126451"/>
                <a:gd name="connsiteX12" fmla="*/ 162834 w 357112"/>
                <a:gd name="connsiteY12" fmla="*/ 20434 h 126451"/>
                <a:gd name="connsiteX13" fmla="*/ 168899 w 357112"/>
                <a:gd name="connsiteY13" fmla="*/ 25401 h 126451"/>
                <a:gd name="connsiteX14" fmla="*/ 169453 w 357112"/>
                <a:gd name="connsiteY14" fmla="*/ 43063 h 126451"/>
                <a:gd name="connsiteX15" fmla="*/ 162280 w 357112"/>
                <a:gd name="connsiteY15" fmla="*/ 68464 h 126451"/>
                <a:gd name="connsiteX16" fmla="*/ 160628 w 357112"/>
                <a:gd name="connsiteY16" fmla="*/ 71225 h 126451"/>
                <a:gd name="connsiteX17" fmla="*/ 154009 w 357112"/>
                <a:gd name="connsiteY17" fmla="*/ 64052 h 126451"/>
                <a:gd name="connsiteX18" fmla="*/ 141868 w 357112"/>
                <a:gd name="connsiteY18" fmla="*/ 34792 h 126451"/>
                <a:gd name="connsiteX19" fmla="*/ 134141 w 357112"/>
                <a:gd name="connsiteY19" fmla="*/ 11609 h 126451"/>
                <a:gd name="connsiteX20" fmla="*/ 126413 w 357112"/>
                <a:gd name="connsiteY20" fmla="*/ 2772 h 126451"/>
                <a:gd name="connsiteX21" fmla="*/ 60212 w 357112"/>
                <a:gd name="connsiteY21" fmla="*/ 22097 h 126451"/>
                <a:gd name="connsiteX22" fmla="*/ 31529 w 357112"/>
                <a:gd name="connsiteY22" fmla="*/ 36455 h 126451"/>
                <a:gd name="connsiteX23" fmla="*/ 641 w 357112"/>
                <a:gd name="connsiteY23" fmla="*/ 99398 h 126451"/>
                <a:gd name="connsiteX24" fmla="*/ 21606 w 357112"/>
                <a:gd name="connsiteY24" fmla="*/ 126451 h 126451"/>
                <a:gd name="connsiteX25" fmla="*/ 336060 w 357112"/>
                <a:gd name="connsiteY25" fmla="*/ 126451 h 126451"/>
                <a:gd name="connsiteX26" fmla="*/ 356471 w 357112"/>
                <a:gd name="connsiteY26" fmla="*/ 99398 h 126451"/>
                <a:gd name="connsiteX27" fmla="*/ 325582 w 357112"/>
                <a:gd name="connsiteY27" fmla="*/ 36455 h 12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57112" h="126451">
                  <a:moveTo>
                    <a:pt x="325582" y="36455"/>
                  </a:moveTo>
                  <a:cubicBezTo>
                    <a:pt x="316757" y="30380"/>
                    <a:pt x="306823" y="25967"/>
                    <a:pt x="296900" y="22097"/>
                  </a:cubicBezTo>
                  <a:cubicBezTo>
                    <a:pt x="275380" y="13261"/>
                    <a:pt x="253317" y="7185"/>
                    <a:pt x="230699" y="2772"/>
                  </a:cubicBezTo>
                  <a:cubicBezTo>
                    <a:pt x="225177" y="1663"/>
                    <a:pt x="224080" y="6642"/>
                    <a:pt x="222971" y="11609"/>
                  </a:cubicBezTo>
                  <a:cubicBezTo>
                    <a:pt x="220765" y="19337"/>
                    <a:pt x="218004" y="27064"/>
                    <a:pt x="215243" y="34792"/>
                  </a:cubicBezTo>
                  <a:cubicBezTo>
                    <a:pt x="211385" y="44726"/>
                    <a:pt x="206972" y="54672"/>
                    <a:pt x="203103" y="64052"/>
                  </a:cubicBezTo>
                  <a:cubicBezTo>
                    <a:pt x="201994" y="66258"/>
                    <a:pt x="199788" y="74540"/>
                    <a:pt x="196484" y="71225"/>
                  </a:cubicBezTo>
                  <a:cubicBezTo>
                    <a:pt x="195375" y="70671"/>
                    <a:pt x="195375" y="69573"/>
                    <a:pt x="194832" y="68464"/>
                  </a:cubicBezTo>
                  <a:cubicBezTo>
                    <a:pt x="192625" y="60182"/>
                    <a:pt x="189865" y="51345"/>
                    <a:pt x="187658" y="43063"/>
                  </a:cubicBezTo>
                  <a:cubicBezTo>
                    <a:pt x="186006" y="38096"/>
                    <a:pt x="181594" y="28705"/>
                    <a:pt x="188213" y="25401"/>
                  </a:cubicBezTo>
                  <a:cubicBezTo>
                    <a:pt x="190419" y="24292"/>
                    <a:pt x="192625" y="22640"/>
                    <a:pt x="194277" y="20434"/>
                  </a:cubicBezTo>
                  <a:cubicBezTo>
                    <a:pt x="200896" y="9945"/>
                    <a:pt x="190419" y="0"/>
                    <a:pt x="178833" y="0"/>
                  </a:cubicBezTo>
                  <a:cubicBezTo>
                    <a:pt x="166693" y="0"/>
                    <a:pt x="156215" y="9934"/>
                    <a:pt x="162834" y="20434"/>
                  </a:cubicBezTo>
                  <a:cubicBezTo>
                    <a:pt x="164486" y="22640"/>
                    <a:pt x="166693" y="24304"/>
                    <a:pt x="168899" y="25401"/>
                  </a:cubicBezTo>
                  <a:cubicBezTo>
                    <a:pt x="175518" y="28716"/>
                    <a:pt x="171105" y="38096"/>
                    <a:pt x="169453" y="43063"/>
                  </a:cubicBezTo>
                  <a:cubicBezTo>
                    <a:pt x="167247" y="51345"/>
                    <a:pt x="164486" y="60182"/>
                    <a:pt x="162280" y="68464"/>
                  </a:cubicBezTo>
                  <a:cubicBezTo>
                    <a:pt x="161726" y="69573"/>
                    <a:pt x="161726" y="70671"/>
                    <a:pt x="160628" y="71225"/>
                  </a:cubicBezTo>
                  <a:cubicBezTo>
                    <a:pt x="157313" y="74540"/>
                    <a:pt x="155106" y="66258"/>
                    <a:pt x="154009" y="64052"/>
                  </a:cubicBezTo>
                  <a:cubicBezTo>
                    <a:pt x="150151" y="54660"/>
                    <a:pt x="145738" y="44726"/>
                    <a:pt x="141868" y="34792"/>
                  </a:cubicBezTo>
                  <a:cubicBezTo>
                    <a:pt x="139108" y="27064"/>
                    <a:pt x="136347" y="19337"/>
                    <a:pt x="134141" y="11609"/>
                  </a:cubicBezTo>
                  <a:cubicBezTo>
                    <a:pt x="133032" y="6642"/>
                    <a:pt x="131934" y="1675"/>
                    <a:pt x="126413" y="2772"/>
                  </a:cubicBezTo>
                  <a:cubicBezTo>
                    <a:pt x="103795" y="7185"/>
                    <a:pt x="81732" y="13261"/>
                    <a:pt x="60212" y="22097"/>
                  </a:cubicBezTo>
                  <a:cubicBezTo>
                    <a:pt x="50277" y="25967"/>
                    <a:pt x="40355" y="30380"/>
                    <a:pt x="31529" y="36455"/>
                  </a:cubicBezTo>
                  <a:cubicBezTo>
                    <a:pt x="17737" y="47498"/>
                    <a:pt x="7260" y="73997"/>
                    <a:pt x="641" y="99398"/>
                  </a:cubicBezTo>
                  <a:cubicBezTo>
                    <a:pt x="-2675" y="113202"/>
                    <a:pt x="7260" y="126451"/>
                    <a:pt x="21606" y="126451"/>
                  </a:cubicBezTo>
                  <a:cubicBezTo>
                    <a:pt x="336060" y="126451"/>
                    <a:pt x="336060" y="126451"/>
                    <a:pt x="336060" y="126451"/>
                  </a:cubicBezTo>
                  <a:cubicBezTo>
                    <a:pt x="349852" y="126451"/>
                    <a:pt x="359786" y="113202"/>
                    <a:pt x="356471" y="99398"/>
                  </a:cubicBezTo>
                  <a:cubicBezTo>
                    <a:pt x="349852" y="73997"/>
                    <a:pt x="339375" y="47498"/>
                    <a:pt x="325582" y="36455"/>
                  </a:cubicBezTo>
                </a:path>
              </a:pathLst>
            </a:custGeom>
            <a:grpFill/>
            <a:ln w="1125" cap="flat">
              <a:noFill/>
              <a:prstDash val="solid"/>
              <a:miter/>
            </a:ln>
          </p:spPr>
          <p:txBody>
            <a:bodyPr rtlCol="0" anchor="ctr"/>
            <a:lstStyle/>
            <a:p>
              <a:endParaRPr lang="en-GB"/>
            </a:p>
          </p:txBody>
        </p:sp>
        <p:sp>
          <p:nvSpPr>
            <p:cNvPr id="532" name="Freeform: Shape 531">
              <a:extLst>
                <a:ext uri="{FF2B5EF4-FFF2-40B4-BE49-F238E27FC236}">
                  <a16:creationId xmlns:a16="http://schemas.microsoft.com/office/drawing/2014/main" id="{F5563104-95F2-6B33-D46F-FE245746E7D7}"/>
                </a:ext>
              </a:extLst>
            </p:cNvPr>
            <p:cNvSpPr/>
            <p:nvPr/>
          </p:nvSpPr>
          <p:spPr>
            <a:xfrm>
              <a:off x="8011945" y="2110717"/>
              <a:ext cx="150653" cy="228102"/>
            </a:xfrm>
            <a:custGeom>
              <a:avLst/>
              <a:gdLst>
                <a:gd name="connsiteX0" fmla="*/ 8597 w 150653"/>
                <a:gd name="connsiteY0" fmla="*/ 112344 h 228102"/>
                <a:gd name="connsiteX1" fmla="*/ 1480 w 150653"/>
                <a:gd name="connsiteY1" fmla="*/ 143357 h 228102"/>
                <a:gd name="connsiteX2" fmla="*/ 383 w 150653"/>
                <a:gd name="connsiteY2" fmla="*/ 146129 h 228102"/>
                <a:gd name="connsiteX3" fmla="*/ 4218 w 150653"/>
                <a:gd name="connsiteY3" fmla="*/ 150564 h 228102"/>
                <a:gd name="connsiteX4" fmla="*/ 51887 w 150653"/>
                <a:gd name="connsiteY4" fmla="*/ 164413 h 228102"/>
                <a:gd name="connsiteX5" fmla="*/ 50246 w 150653"/>
                <a:gd name="connsiteY5" fmla="*/ 176044 h 228102"/>
                <a:gd name="connsiteX6" fmla="*/ 45313 w 150653"/>
                <a:gd name="connsiteY6" fmla="*/ 187121 h 228102"/>
                <a:gd name="connsiteX7" fmla="*/ 52984 w 150653"/>
                <a:gd name="connsiteY7" fmla="*/ 203177 h 228102"/>
                <a:gd name="connsiteX8" fmla="*/ 75443 w 150653"/>
                <a:gd name="connsiteY8" fmla="*/ 228103 h 228102"/>
                <a:gd name="connsiteX9" fmla="*/ 97903 w 150653"/>
                <a:gd name="connsiteY9" fmla="*/ 203177 h 228102"/>
                <a:gd name="connsiteX10" fmla="*/ 105574 w 150653"/>
                <a:gd name="connsiteY10" fmla="*/ 187121 h 228102"/>
                <a:gd name="connsiteX11" fmla="*/ 100641 w 150653"/>
                <a:gd name="connsiteY11" fmla="*/ 176044 h 228102"/>
                <a:gd name="connsiteX12" fmla="*/ 99000 w 150653"/>
                <a:gd name="connsiteY12" fmla="*/ 164413 h 228102"/>
                <a:gd name="connsiteX13" fmla="*/ 146668 w 150653"/>
                <a:gd name="connsiteY13" fmla="*/ 150564 h 228102"/>
                <a:gd name="connsiteX14" fmla="*/ 150504 w 150653"/>
                <a:gd name="connsiteY14" fmla="*/ 146129 h 228102"/>
                <a:gd name="connsiteX15" fmla="*/ 149406 w 150653"/>
                <a:gd name="connsiteY15" fmla="*/ 143357 h 228102"/>
                <a:gd name="connsiteX16" fmla="*/ 141735 w 150653"/>
                <a:gd name="connsiteY16" fmla="*/ 112344 h 228102"/>
                <a:gd name="connsiteX17" fmla="*/ 146668 w 150653"/>
                <a:gd name="connsiteY17" fmla="*/ 94625 h 228102"/>
                <a:gd name="connsiteX18" fmla="*/ 148309 w 150653"/>
                <a:gd name="connsiteY18" fmla="*/ 50317 h 228102"/>
                <a:gd name="connsiteX19" fmla="*/ 121460 w 150653"/>
                <a:gd name="connsiteY19" fmla="*/ 15978 h 228102"/>
                <a:gd name="connsiteX20" fmla="*/ 90231 w 150653"/>
                <a:gd name="connsiteY20" fmla="*/ 3792 h 228102"/>
                <a:gd name="connsiteX21" fmla="*/ 90231 w 150653"/>
                <a:gd name="connsiteY21" fmla="*/ 3792 h 228102"/>
                <a:gd name="connsiteX22" fmla="*/ 74346 w 150653"/>
                <a:gd name="connsiteY22" fmla="*/ 1575 h 228102"/>
                <a:gd name="connsiteX23" fmla="*/ 71608 w 150653"/>
                <a:gd name="connsiteY23" fmla="*/ 2129 h 228102"/>
                <a:gd name="connsiteX24" fmla="*/ 60101 w 150653"/>
                <a:gd name="connsiteY24" fmla="*/ 466 h 228102"/>
                <a:gd name="connsiteX25" fmla="*/ 55168 w 150653"/>
                <a:gd name="connsiteY25" fmla="*/ 4901 h 228102"/>
                <a:gd name="connsiteX26" fmla="*/ 29416 w 150653"/>
                <a:gd name="connsiteY26" fmla="*/ 15978 h 228102"/>
                <a:gd name="connsiteX27" fmla="*/ 2566 w 150653"/>
                <a:gd name="connsiteY27" fmla="*/ 50317 h 228102"/>
                <a:gd name="connsiteX28" fmla="*/ 3664 w 150653"/>
                <a:gd name="connsiteY28" fmla="*/ 94625 h 228102"/>
                <a:gd name="connsiteX29" fmla="*/ 8597 w 150653"/>
                <a:gd name="connsiteY29" fmla="*/ 112344 h 228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50653" h="228102">
                  <a:moveTo>
                    <a:pt x="8597" y="112344"/>
                  </a:moveTo>
                  <a:cubicBezTo>
                    <a:pt x="10238" y="122866"/>
                    <a:pt x="8054" y="134498"/>
                    <a:pt x="1480" y="143357"/>
                  </a:cubicBezTo>
                  <a:cubicBezTo>
                    <a:pt x="937" y="144466"/>
                    <a:pt x="383" y="145020"/>
                    <a:pt x="383" y="146129"/>
                  </a:cubicBezTo>
                  <a:cubicBezTo>
                    <a:pt x="-160" y="148347"/>
                    <a:pt x="2023" y="149455"/>
                    <a:pt x="4218" y="150564"/>
                  </a:cubicBezTo>
                  <a:cubicBezTo>
                    <a:pt x="19561" y="157206"/>
                    <a:pt x="35446" y="161641"/>
                    <a:pt x="51887" y="164413"/>
                  </a:cubicBezTo>
                  <a:cubicBezTo>
                    <a:pt x="53527" y="168294"/>
                    <a:pt x="52430" y="172718"/>
                    <a:pt x="50246" y="176044"/>
                  </a:cubicBezTo>
                  <a:cubicBezTo>
                    <a:pt x="48051" y="179925"/>
                    <a:pt x="45867" y="183241"/>
                    <a:pt x="45313" y="187121"/>
                  </a:cubicBezTo>
                  <a:cubicBezTo>
                    <a:pt x="44770" y="193209"/>
                    <a:pt x="49148" y="198753"/>
                    <a:pt x="52984" y="203177"/>
                  </a:cubicBezTo>
                  <a:cubicBezTo>
                    <a:pt x="60101" y="211482"/>
                    <a:pt x="68326" y="219786"/>
                    <a:pt x="75443" y="228103"/>
                  </a:cubicBezTo>
                  <a:cubicBezTo>
                    <a:pt x="82560" y="219798"/>
                    <a:pt x="90786" y="211493"/>
                    <a:pt x="97903" y="203177"/>
                  </a:cubicBezTo>
                  <a:cubicBezTo>
                    <a:pt x="101738" y="198741"/>
                    <a:pt x="106117" y="193209"/>
                    <a:pt x="105574" y="187121"/>
                  </a:cubicBezTo>
                  <a:cubicBezTo>
                    <a:pt x="105031" y="183241"/>
                    <a:pt x="102281" y="179925"/>
                    <a:pt x="100641" y="176044"/>
                  </a:cubicBezTo>
                  <a:cubicBezTo>
                    <a:pt x="98446" y="172718"/>
                    <a:pt x="96805" y="168294"/>
                    <a:pt x="99000" y="164413"/>
                  </a:cubicBezTo>
                  <a:cubicBezTo>
                    <a:pt x="115440" y="161641"/>
                    <a:pt x="131326" y="157217"/>
                    <a:pt x="146668" y="150564"/>
                  </a:cubicBezTo>
                  <a:cubicBezTo>
                    <a:pt x="148309" y="149455"/>
                    <a:pt x="150504" y="148347"/>
                    <a:pt x="150504" y="146129"/>
                  </a:cubicBezTo>
                  <a:cubicBezTo>
                    <a:pt x="150504" y="145020"/>
                    <a:pt x="149961" y="144466"/>
                    <a:pt x="149406" y="143357"/>
                  </a:cubicBezTo>
                  <a:cubicBezTo>
                    <a:pt x="142833" y="134498"/>
                    <a:pt x="140095" y="122866"/>
                    <a:pt x="141735" y="112344"/>
                  </a:cubicBezTo>
                  <a:cubicBezTo>
                    <a:pt x="142833" y="106257"/>
                    <a:pt x="145028" y="100712"/>
                    <a:pt x="146668" y="94625"/>
                  </a:cubicBezTo>
                  <a:cubicBezTo>
                    <a:pt x="151047" y="80222"/>
                    <a:pt x="152145" y="64721"/>
                    <a:pt x="148309" y="50317"/>
                  </a:cubicBezTo>
                  <a:cubicBezTo>
                    <a:pt x="143930" y="35914"/>
                    <a:pt x="134607" y="22631"/>
                    <a:pt x="121460" y="15978"/>
                  </a:cubicBezTo>
                  <a:cubicBezTo>
                    <a:pt x="111593" y="11000"/>
                    <a:pt x="102836" y="4901"/>
                    <a:pt x="90231" y="3792"/>
                  </a:cubicBezTo>
                  <a:lnTo>
                    <a:pt x="90231" y="3792"/>
                  </a:lnTo>
                  <a:cubicBezTo>
                    <a:pt x="85298" y="2129"/>
                    <a:pt x="79822" y="466"/>
                    <a:pt x="74346" y="1575"/>
                  </a:cubicBezTo>
                  <a:cubicBezTo>
                    <a:pt x="73803" y="1575"/>
                    <a:pt x="72705" y="1575"/>
                    <a:pt x="71608" y="2129"/>
                  </a:cubicBezTo>
                  <a:cubicBezTo>
                    <a:pt x="67772" y="2129"/>
                    <a:pt x="63936" y="-1198"/>
                    <a:pt x="60101" y="466"/>
                  </a:cubicBezTo>
                  <a:cubicBezTo>
                    <a:pt x="57906" y="1020"/>
                    <a:pt x="56265" y="2683"/>
                    <a:pt x="55168" y="4901"/>
                  </a:cubicBezTo>
                  <a:cubicBezTo>
                    <a:pt x="44758" y="9336"/>
                    <a:pt x="38728" y="10988"/>
                    <a:pt x="29416" y="15978"/>
                  </a:cubicBezTo>
                  <a:cubicBezTo>
                    <a:pt x="16268" y="22620"/>
                    <a:pt x="6402" y="35914"/>
                    <a:pt x="2566" y="50317"/>
                  </a:cubicBezTo>
                  <a:cubicBezTo>
                    <a:pt x="-1269" y="64721"/>
                    <a:pt x="-726" y="80222"/>
                    <a:pt x="3664" y="94625"/>
                  </a:cubicBezTo>
                  <a:cubicBezTo>
                    <a:pt x="5305" y="100724"/>
                    <a:pt x="8043" y="106257"/>
                    <a:pt x="8597" y="112344"/>
                  </a:cubicBezTo>
                </a:path>
              </a:pathLst>
            </a:custGeom>
            <a:grpFill/>
            <a:ln w="1125" cap="flat">
              <a:noFill/>
              <a:prstDash val="solid"/>
              <a:miter/>
            </a:ln>
          </p:spPr>
          <p:txBody>
            <a:bodyPr rtlCol="0" anchor="ctr"/>
            <a:lstStyle/>
            <a:p>
              <a:endParaRPr lang="en-GB"/>
            </a:p>
          </p:txBody>
        </p:sp>
        <p:sp>
          <p:nvSpPr>
            <p:cNvPr id="533" name="Freeform: Shape 532">
              <a:extLst>
                <a:ext uri="{FF2B5EF4-FFF2-40B4-BE49-F238E27FC236}">
                  <a16:creationId xmlns:a16="http://schemas.microsoft.com/office/drawing/2014/main" id="{98F47236-0543-B5FD-04E9-DF7C25A01937}"/>
                </a:ext>
              </a:extLst>
            </p:cNvPr>
            <p:cNvSpPr/>
            <p:nvPr/>
          </p:nvSpPr>
          <p:spPr>
            <a:xfrm>
              <a:off x="8037639" y="2288244"/>
              <a:ext cx="167742" cy="92711"/>
            </a:xfrm>
            <a:custGeom>
              <a:avLst/>
              <a:gdLst>
                <a:gd name="connsiteX0" fmla="*/ 166934 w 167742"/>
                <a:gd name="connsiteY0" fmla="*/ 66529 h 92711"/>
                <a:gd name="connsiteX1" fmla="*/ 159750 w 167742"/>
                <a:gd name="connsiteY1" fmla="*/ 33808 h 92711"/>
                <a:gd name="connsiteX2" fmla="*/ 133217 w 167742"/>
                <a:gd name="connsiteY2" fmla="*/ 11993 h 92711"/>
                <a:gd name="connsiteX3" fmla="*/ 123272 w 167742"/>
                <a:gd name="connsiteY3" fmla="*/ 9267 h 92711"/>
                <a:gd name="connsiteX4" fmla="*/ 89554 w 167742"/>
                <a:gd name="connsiteY4" fmla="*/ 0 h 92711"/>
                <a:gd name="connsiteX5" fmla="*/ 99500 w 167742"/>
                <a:gd name="connsiteY5" fmla="*/ 40359 h 92711"/>
                <a:gd name="connsiteX6" fmla="*/ 87337 w 167742"/>
                <a:gd name="connsiteY6" fmla="*/ 20728 h 92711"/>
                <a:gd name="connsiteX7" fmla="*/ 84576 w 167742"/>
                <a:gd name="connsiteY7" fmla="*/ 20185 h 92711"/>
                <a:gd name="connsiteX8" fmla="*/ 82913 w 167742"/>
                <a:gd name="connsiteY8" fmla="*/ 22369 h 92711"/>
                <a:gd name="connsiteX9" fmla="*/ 49750 w 167742"/>
                <a:gd name="connsiteY9" fmla="*/ 61087 h 92711"/>
                <a:gd name="connsiteX10" fmla="*/ 16587 w 167742"/>
                <a:gd name="connsiteY10" fmla="*/ 22369 h 92711"/>
                <a:gd name="connsiteX11" fmla="*/ 14924 w 167742"/>
                <a:gd name="connsiteY11" fmla="*/ 20185 h 92711"/>
                <a:gd name="connsiteX12" fmla="*/ 12163 w 167742"/>
                <a:gd name="connsiteY12" fmla="*/ 20728 h 92711"/>
                <a:gd name="connsiteX13" fmla="*/ 0 w 167742"/>
                <a:gd name="connsiteY13" fmla="*/ 40359 h 92711"/>
                <a:gd name="connsiteX14" fmla="*/ 9391 w 167742"/>
                <a:gd name="connsiteY14" fmla="*/ 46356 h 92711"/>
                <a:gd name="connsiteX15" fmla="*/ 9945 w 167742"/>
                <a:gd name="connsiteY15" fmla="*/ 46356 h 92711"/>
                <a:gd name="connsiteX16" fmla="*/ 10500 w 167742"/>
                <a:gd name="connsiteY16" fmla="*/ 46899 h 92711"/>
                <a:gd name="connsiteX17" fmla="*/ 38684 w 167742"/>
                <a:gd name="connsiteY17" fmla="*/ 92711 h 92711"/>
                <a:gd name="connsiteX18" fmla="*/ 164706 w 167742"/>
                <a:gd name="connsiteY18" fmla="*/ 92711 h 92711"/>
                <a:gd name="connsiteX19" fmla="*/ 166934 w 167742"/>
                <a:gd name="connsiteY19" fmla="*/ 66529 h 92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7742" h="92711">
                  <a:moveTo>
                    <a:pt x="166934" y="66529"/>
                  </a:moveTo>
                  <a:cubicBezTo>
                    <a:pt x="166380" y="55079"/>
                    <a:pt x="165271" y="43617"/>
                    <a:pt x="159750" y="33808"/>
                  </a:cubicBezTo>
                  <a:cubicBezTo>
                    <a:pt x="153674" y="23444"/>
                    <a:pt x="143717" y="15806"/>
                    <a:pt x="133217" y="11993"/>
                  </a:cubicBezTo>
                  <a:cubicBezTo>
                    <a:pt x="129902" y="10907"/>
                    <a:pt x="126587" y="10353"/>
                    <a:pt x="123272" y="9267"/>
                  </a:cubicBezTo>
                  <a:cubicBezTo>
                    <a:pt x="111663" y="5997"/>
                    <a:pt x="100609" y="3270"/>
                    <a:pt x="89554" y="0"/>
                  </a:cubicBezTo>
                  <a:cubicBezTo>
                    <a:pt x="97294" y="11993"/>
                    <a:pt x="101163" y="26182"/>
                    <a:pt x="99500" y="40359"/>
                  </a:cubicBezTo>
                  <a:cubicBezTo>
                    <a:pt x="98391" y="32722"/>
                    <a:pt x="93967" y="25084"/>
                    <a:pt x="87337" y="20728"/>
                  </a:cubicBezTo>
                  <a:cubicBezTo>
                    <a:pt x="86782" y="20185"/>
                    <a:pt x="85674" y="19642"/>
                    <a:pt x="84576" y="20185"/>
                  </a:cubicBezTo>
                  <a:cubicBezTo>
                    <a:pt x="84022" y="20185"/>
                    <a:pt x="83467" y="21271"/>
                    <a:pt x="82913" y="22369"/>
                  </a:cubicBezTo>
                  <a:cubicBezTo>
                    <a:pt x="76283" y="37643"/>
                    <a:pt x="61359" y="49637"/>
                    <a:pt x="49750" y="61087"/>
                  </a:cubicBezTo>
                  <a:cubicBezTo>
                    <a:pt x="38141" y="49637"/>
                    <a:pt x="23217" y="37632"/>
                    <a:pt x="16587" y="22369"/>
                  </a:cubicBezTo>
                  <a:cubicBezTo>
                    <a:pt x="16587" y="21283"/>
                    <a:pt x="16033" y="20185"/>
                    <a:pt x="14924" y="20185"/>
                  </a:cubicBezTo>
                  <a:cubicBezTo>
                    <a:pt x="13815" y="19642"/>
                    <a:pt x="12718" y="20185"/>
                    <a:pt x="12163" y="20728"/>
                  </a:cubicBezTo>
                  <a:cubicBezTo>
                    <a:pt x="5533" y="25096"/>
                    <a:pt x="1109" y="32722"/>
                    <a:pt x="0" y="40359"/>
                  </a:cubicBezTo>
                  <a:cubicBezTo>
                    <a:pt x="3315" y="42000"/>
                    <a:pt x="6076" y="44172"/>
                    <a:pt x="9391" y="46356"/>
                  </a:cubicBezTo>
                  <a:cubicBezTo>
                    <a:pt x="9945" y="46356"/>
                    <a:pt x="9945" y="46356"/>
                    <a:pt x="9945" y="46356"/>
                  </a:cubicBezTo>
                  <a:cubicBezTo>
                    <a:pt x="10500" y="46899"/>
                    <a:pt x="10500" y="46899"/>
                    <a:pt x="10500" y="46899"/>
                  </a:cubicBezTo>
                  <a:cubicBezTo>
                    <a:pt x="22663" y="56720"/>
                    <a:pt x="32054" y="74710"/>
                    <a:pt x="38684" y="92711"/>
                  </a:cubicBezTo>
                  <a:cubicBezTo>
                    <a:pt x="164706" y="92711"/>
                    <a:pt x="164706" y="92711"/>
                    <a:pt x="164706" y="92711"/>
                  </a:cubicBezTo>
                  <a:cubicBezTo>
                    <a:pt x="168586" y="84531"/>
                    <a:pt x="168032" y="75253"/>
                    <a:pt x="166934" y="66529"/>
                  </a:cubicBezTo>
                </a:path>
              </a:pathLst>
            </a:custGeom>
            <a:grpFill/>
            <a:ln w="1125" cap="flat">
              <a:noFill/>
              <a:prstDash val="solid"/>
              <a:miter/>
            </a:ln>
          </p:spPr>
          <p:txBody>
            <a:bodyPr rtlCol="0" anchor="ctr"/>
            <a:lstStyle/>
            <a:p>
              <a:endParaRPr lang="en-GB"/>
            </a:p>
          </p:txBody>
        </p:sp>
        <p:sp>
          <p:nvSpPr>
            <p:cNvPr id="539" name="Freeform: Shape 538">
              <a:extLst>
                <a:ext uri="{FF2B5EF4-FFF2-40B4-BE49-F238E27FC236}">
                  <a16:creationId xmlns:a16="http://schemas.microsoft.com/office/drawing/2014/main" id="{CAEE06E3-0126-D57D-2762-4F933683EA5E}"/>
                </a:ext>
              </a:extLst>
            </p:cNvPr>
            <p:cNvSpPr/>
            <p:nvPr/>
          </p:nvSpPr>
          <p:spPr>
            <a:xfrm>
              <a:off x="7988760" y="2288233"/>
              <a:ext cx="57319" cy="38774"/>
            </a:xfrm>
            <a:custGeom>
              <a:avLst/>
              <a:gdLst>
                <a:gd name="connsiteX0" fmla="*/ 57319 w 57319"/>
                <a:gd name="connsiteY0" fmla="*/ 0 h 38774"/>
                <a:gd name="connsiteX1" fmla="*/ 25175 w 57319"/>
                <a:gd name="connsiteY1" fmla="*/ 8905 h 38774"/>
                <a:gd name="connsiteX2" fmla="*/ 15535 w 57319"/>
                <a:gd name="connsiteY2" fmla="*/ 11530 h 38774"/>
                <a:gd name="connsiteX3" fmla="*/ 0 w 57319"/>
                <a:gd name="connsiteY3" fmla="*/ 19914 h 38774"/>
                <a:gd name="connsiteX4" fmla="*/ 25175 w 57319"/>
                <a:gd name="connsiteY4" fmla="*/ 28818 h 38774"/>
                <a:gd name="connsiteX5" fmla="*/ 47668 w 57319"/>
                <a:gd name="connsiteY5" fmla="*/ 38775 h 38774"/>
                <a:gd name="connsiteX6" fmla="*/ 57319 w 57319"/>
                <a:gd name="connsiteY6" fmla="*/ 0 h 3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319" h="38774">
                  <a:moveTo>
                    <a:pt x="57319" y="0"/>
                  </a:moveTo>
                  <a:cubicBezTo>
                    <a:pt x="46605" y="3145"/>
                    <a:pt x="35890" y="5759"/>
                    <a:pt x="25175" y="8905"/>
                  </a:cubicBezTo>
                  <a:cubicBezTo>
                    <a:pt x="21962" y="9957"/>
                    <a:pt x="18748" y="10477"/>
                    <a:pt x="15535" y="11530"/>
                  </a:cubicBezTo>
                  <a:cubicBezTo>
                    <a:pt x="10183" y="13623"/>
                    <a:pt x="4820" y="16248"/>
                    <a:pt x="0" y="19914"/>
                  </a:cubicBezTo>
                  <a:cubicBezTo>
                    <a:pt x="9108" y="22539"/>
                    <a:pt x="17142" y="25673"/>
                    <a:pt x="25175" y="28818"/>
                  </a:cubicBezTo>
                  <a:cubicBezTo>
                    <a:pt x="32133" y="31443"/>
                    <a:pt x="40178" y="34577"/>
                    <a:pt x="47668" y="38775"/>
                  </a:cubicBezTo>
                  <a:cubicBezTo>
                    <a:pt x="46605" y="25152"/>
                    <a:pt x="49818" y="11530"/>
                    <a:pt x="57319" y="0"/>
                  </a:cubicBezTo>
                </a:path>
              </a:pathLst>
            </a:custGeom>
            <a:grpFill/>
            <a:ln w="1125" cap="flat">
              <a:noFill/>
              <a:prstDash val="solid"/>
              <a:miter/>
            </a:ln>
          </p:spPr>
          <p:txBody>
            <a:bodyPr rtlCol="0" anchor="ctr"/>
            <a:lstStyle/>
            <a:p>
              <a:endParaRPr lang="en-GB"/>
            </a:p>
          </p:txBody>
        </p:sp>
        <p:sp>
          <p:nvSpPr>
            <p:cNvPr id="540" name="Freeform: Shape 539">
              <a:extLst>
                <a:ext uri="{FF2B5EF4-FFF2-40B4-BE49-F238E27FC236}">
                  <a16:creationId xmlns:a16="http://schemas.microsoft.com/office/drawing/2014/main" id="{0766E314-F723-6996-96ED-CD97756CA059}"/>
                </a:ext>
              </a:extLst>
            </p:cNvPr>
            <p:cNvSpPr/>
            <p:nvPr/>
          </p:nvSpPr>
          <p:spPr>
            <a:xfrm>
              <a:off x="7420647" y="2045480"/>
              <a:ext cx="417505" cy="475413"/>
            </a:xfrm>
            <a:custGeom>
              <a:avLst/>
              <a:gdLst>
                <a:gd name="connsiteX0" fmla="*/ 359021 w 417505"/>
                <a:gd name="connsiteY0" fmla="*/ 405614 h 475413"/>
                <a:gd name="connsiteX1" fmla="*/ 318142 w 417505"/>
                <a:gd name="connsiteY1" fmla="*/ 429024 h 475413"/>
                <a:gd name="connsiteX2" fmla="*/ 320744 w 417505"/>
                <a:gd name="connsiteY2" fmla="*/ 425754 h 475413"/>
                <a:gd name="connsiteX3" fmla="*/ 321389 w 417505"/>
                <a:gd name="connsiteY3" fmla="*/ 425098 h 475413"/>
                <a:gd name="connsiteX4" fmla="*/ 323335 w 417505"/>
                <a:gd name="connsiteY4" fmla="*/ 422484 h 475413"/>
                <a:gd name="connsiteX5" fmla="*/ 323980 w 417505"/>
                <a:gd name="connsiteY5" fmla="*/ 421828 h 475413"/>
                <a:gd name="connsiteX6" fmla="*/ 325926 w 417505"/>
                <a:gd name="connsiteY6" fmla="*/ 418558 h 475413"/>
                <a:gd name="connsiteX7" fmla="*/ 326571 w 417505"/>
                <a:gd name="connsiteY7" fmla="*/ 417902 h 475413"/>
                <a:gd name="connsiteX8" fmla="*/ 328517 w 417505"/>
                <a:gd name="connsiteY8" fmla="*/ 414632 h 475413"/>
                <a:gd name="connsiteX9" fmla="*/ 329162 w 417505"/>
                <a:gd name="connsiteY9" fmla="*/ 413976 h 475413"/>
                <a:gd name="connsiteX10" fmla="*/ 331108 w 417505"/>
                <a:gd name="connsiteY10" fmla="*/ 410061 h 475413"/>
                <a:gd name="connsiteX11" fmla="*/ 331753 w 417505"/>
                <a:gd name="connsiteY11" fmla="*/ 409405 h 475413"/>
                <a:gd name="connsiteX12" fmla="*/ 333699 w 417505"/>
                <a:gd name="connsiteY12" fmla="*/ 406791 h 475413"/>
                <a:gd name="connsiteX13" fmla="*/ 334254 w 417505"/>
                <a:gd name="connsiteY13" fmla="*/ 405580 h 475413"/>
                <a:gd name="connsiteX14" fmla="*/ 312518 w 417505"/>
                <a:gd name="connsiteY14" fmla="*/ 405580 h 475413"/>
                <a:gd name="connsiteX15" fmla="*/ 301000 w 417505"/>
                <a:gd name="connsiteY15" fmla="*/ 403634 h 475413"/>
                <a:gd name="connsiteX16" fmla="*/ 299937 w 417505"/>
                <a:gd name="connsiteY16" fmla="*/ 404822 h 475413"/>
                <a:gd name="connsiteX17" fmla="*/ 299292 w 417505"/>
                <a:gd name="connsiteY17" fmla="*/ 406780 h 475413"/>
                <a:gd name="connsiteX18" fmla="*/ 297346 w 417505"/>
                <a:gd name="connsiteY18" fmla="*/ 408737 h 475413"/>
                <a:gd name="connsiteX19" fmla="*/ 296045 w 417505"/>
                <a:gd name="connsiteY19" fmla="*/ 410038 h 475413"/>
                <a:gd name="connsiteX20" fmla="*/ 294098 w 417505"/>
                <a:gd name="connsiteY20" fmla="*/ 412652 h 475413"/>
                <a:gd name="connsiteX21" fmla="*/ 293454 w 417505"/>
                <a:gd name="connsiteY21" fmla="*/ 413953 h 475413"/>
                <a:gd name="connsiteX22" fmla="*/ 290206 w 417505"/>
                <a:gd name="connsiteY22" fmla="*/ 417868 h 475413"/>
                <a:gd name="connsiteX23" fmla="*/ 288905 w 417505"/>
                <a:gd name="connsiteY23" fmla="*/ 419169 h 475413"/>
                <a:gd name="connsiteX24" fmla="*/ 288260 w 417505"/>
                <a:gd name="connsiteY24" fmla="*/ 419825 h 475413"/>
                <a:gd name="connsiteX25" fmla="*/ 286314 w 417505"/>
                <a:gd name="connsiteY25" fmla="*/ 421127 h 475413"/>
                <a:gd name="connsiteX26" fmla="*/ 286314 w 417505"/>
                <a:gd name="connsiteY26" fmla="*/ 421783 h 475413"/>
                <a:gd name="connsiteX27" fmla="*/ 285013 w 417505"/>
                <a:gd name="connsiteY27" fmla="*/ 423084 h 475413"/>
                <a:gd name="connsiteX28" fmla="*/ 284368 w 417505"/>
                <a:gd name="connsiteY28" fmla="*/ 423740 h 475413"/>
                <a:gd name="connsiteX29" fmla="*/ 282422 w 417505"/>
                <a:gd name="connsiteY29" fmla="*/ 425041 h 475413"/>
                <a:gd name="connsiteX30" fmla="*/ 282422 w 417505"/>
                <a:gd name="connsiteY30" fmla="*/ 425698 h 475413"/>
                <a:gd name="connsiteX31" fmla="*/ 280476 w 417505"/>
                <a:gd name="connsiteY31" fmla="*/ 426999 h 475413"/>
                <a:gd name="connsiteX32" fmla="*/ 280476 w 417505"/>
                <a:gd name="connsiteY32" fmla="*/ 427655 h 475413"/>
                <a:gd name="connsiteX33" fmla="*/ 278530 w 417505"/>
                <a:gd name="connsiteY33" fmla="*/ 428956 h 475413"/>
                <a:gd name="connsiteX34" fmla="*/ 277885 w 417505"/>
                <a:gd name="connsiteY34" fmla="*/ 429612 h 475413"/>
                <a:gd name="connsiteX35" fmla="*/ 275939 w 417505"/>
                <a:gd name="connsiteY35" fmla="*/ 430914 h 475413"/>
                <a:gd name="connsiteX36" fmla="*/ 275294 w 417505"/>
                <a:gd name="connsiteY36" fmla="*/ 431570 h 475413"/>
                <a:gd name="connsiteX37" fmla="*/ 273348 w 417505"/>
                <a:gd name="connsiteY37" fmla="*/ 432871 h 475413"/>
                <a:gd name="connsiteX38" fmla="*/ 272703 w 417505"/>
                <a:gd name="connsiteY38" fmla="*/ 432871 h 475413"/>
                <a:gd name="connsiteX39" fmla="*/ 270757 w 417505"/>
                <a:gd name="connsiteY39" fmla="*/ 434828 h 475413"/>
                <a:gd name="connsiteX40" fmla="*/ 270112 w 417505"/>
                <a:gd name="connsiteY40" fmla="*/ 434828 h 475413"/>
                <a:gd name="connsiteX41" fmla="*/ 268166 w 417505"/>
                <a:gd name="connsiteY41" fmla="*/ 436130 h 475413"/>
                <a:gd name="connsiteX42" fmla="*/ 267521 w 417505"/>
                <a:gd name="connsiteY42" fmla="*/ 436786 h 475413"/>
                <a:gd name="connsiteX43" fmla="*/ 265575 w 417505"/>
                <a:gd name="connsiteY43" fmla="*/ 438087 h 475413"/>
                <a:gd name="connsiteX44" fmla="*/ 264930 w 417505"/>
                <a:gd name="connsiteY44" fmla="*/ 438087 h 475413"/>
                <a:gd name="connsiteX45" fmla="*/ 262327 w 417505"/>
                <a:gd name="connsiteY45" fmla="*/ 439388 h 475413"/>
                <a:gd name="connsiteX46" fmla="*/ 259725 w 417505"/>
                <a:gd name="connsiteY46" fmla="*/ 440689 h 475413"/>
                <a:gd name="connsiteX47" fmla="*/ 259080 w 417505"/>
                <a:gd name="connsiteY47" fmla="*/ 440689 h 475413"/>
                <a:gd name="connsiteX48" fmla="*/ 256478 w 417505"/>
                <a:gd name="connsiteY48" fmla="*/ 441991 h 475413"/>
                <a:gd name="connsiteX49" fmla="*/ 253875 w 417505"/>
                <a:gd name="connsiteY49" fmla="*/ 443292 h 475413"/>
                <a:gd name="connsiteX50" fmla="*/ 253230 w 417505"/>
                <a:gd name="connsiteY50" fmla="*/ 443292 h 475413"/>
                <a:gd name="connsiteX51" fmla="*/ 250628 w 417505"/>
                <a:gd name="connsiteY51" fmla="*/ 443948 h 475413"/>
                <a:gd name="connsiteX52" fmla="*/ 249983 w 417505"/>
                <a:gd name="connsiteY52" fmla="*/ 443948 h 475413"/>
                <a:gd name="connsiteX53" fmla="*/ 249983 w 417505"/>
                <a:gd name="connsiteY53" fmla="*/ 340115 h 475413"/>
                <a:gd name="connsiteX54" fmla="*/ 250628 w 417505"/>
                <a:gd name="connsiteY54" fmla="*/ 340115 h 475413"/>
                <a:gd name="connsiteX55" fmla="*/ 259069 w 417505"/>
                <a:gd name="connsiteY55" fmla="*/ 340771 h 475413"/>
                <a:gd name="connsiteX56" fmla="*/ 261671 w 417505"/>
                <a:gd name="connsiteY56" fmla="*/ 340771 h 475413"/>
                <a:gd name="connsiteX57" fmla="*/ 269467 w 417505"/>
                <a:gd name="connsiteY57" fmla="*/ 341427 h 475413"/>
                <a:gd name="connsiteX58" fmla="*/ 270112 w 417505"/>
                <a:gd name="connsiteY58" fmla="*/ 341427 h 475413"/>
                <a:gd name="connsiteX59" fmla="*/ 279197 w 417505"/>
                <a:gd name="connsiteY59" fmla="*/ 342083 h 475413"/>
                <a:gd name="connsiteX60" fmla="*/ 281143 w 417505"/>
                <a:gd name="connsiteY60" fmla="*/ 342740 h 475413"/>
                <a:gd name="connsiteX61" fmla="*/ 285013 w 417505"/>
                <a:gd name="connsiteY61" fmla="*/ 342819 h 475413"/>
                <a:gd name="connsiteX62" fmla="*/ 296769 w 417505"/>
                <a:gd name="connsiteY62" fmla="*/ 315313 h 475413"/>
                <a:gd name="connsiteX63" fmla="*/ 296078 w 417505"/>
                <a:gd name="connsiteY63" fmla="*/ 315302 h 475413"/>
                <a:gd name="connsiteX64" fmla="*/ 294132 w 417505"/>
                <a:gd name="connsiteY64" fmla="*/ 314646 h 475413"/>
                <a:gd name="connsiteX65" fmla="*/ 287638 w 417505"/>
                <a:gd name="connsiteY65" fmla="*/ 313989 h 475413"/>
                <a:gd name="connsiteX66" fmla="*/ 286337 w 417505"/>
                <a:gd name="connsiteY66" fmla="*/ 313989 h 475413"/>
                <a:gd name="connsiteX67" fmla="*/ 281143 w 417505"/>
                <a:gd name="connsiteY67" fmla="*/ 313333 h 475413"/>
                <a:gd name="connsiteX68" fmla="*/ 279197 w 417505"/>
                <a:gd name="connsiteY68" fmla="*/ 313333 h 475413"/>
                <a:gd name="connsiteX69" fmla="*/ 274004 w 417505"/>
                <a:gd name="connsiteY69" fmla="*/ 312677 h 475413"/>
                <a:gd name="connsiteX70" fmla="*/ 272703 w 417505"/>
                <a:gd name="connsiteY70" fmla="*/ 312677 h 475413"/>
                <a:gd name="connsiteX71" fmla="*/ 266208 w 417505"/>
                <a:gd name="connsiteY71" fmla="*/ 312021 h 475413"/>
                <a:gd name="connsiteX72" fmla="*/ 264262 w 417505"/>
                <a:gd name="connsiteY72" fmla="*/ 312021 h 475413"/>
                <a:gd name="connsiteX73" fmla="*/ 259069 w 417505"/>
                <a:gd name="connsiteY73" fmla="*/ 311364 h 475413"/>
                <a:gd name="connsiteX74" fmla="*/ 257123 w 417505"/>
                <a:gd name="connsiteY74" fmla="*/ 311364 h 475413"/>
                <a:gd name="connsiteX75" fmla="*/ 251284 w 417505"/>
                <a:gd name="connsiteY75" fmla="*/ 311364 h 475413"/>
                <a:gd name="connsiteX76" fmla="*/ 250639 w 417505"/>
                <a:gd name="connsiteY76" fmla="*/ 311364 h 475413"/>
                <a:gd name="connsiteX77" fmla="*/ 249994 w 417505"/>
                <a:gd name="connsiteY77" fmla="*/ 311364 h 475413"/>
                <a:gd name="connsiteX78" fmla="*/ 249994 w 417505"/>
                <a:gd name="connsiteY78" fmla="*/ 310708 h 475413"/>
                <a:gd name="connsiteX79" fmla="*/ 249994 w 417505"/>
                <a:gd name="connsiteY79" fmla="*/ 251941 h 475413"/>
                <a:gd name="connsiteX80" fmla="*/ 344788 w 417505"/>
                <a:gd name="connsiteY80" fmla="*/ 251941 h 475413"/>
                <a:gd name="connsiteX81" fmla="*/ 344788 w 417505"/>
                <a:gd name="connsiteY81" fmla="*/ 253242 h 475413"/>
                <a:gd name="connsiteX82" fmla="*/ 344788 w 417505"/>
                <a:gd name="connsiteY82" fmla="*/ 259770 h 475413"/>
                <a:gd name="connsiteX83" fmla="*/ 344788 w 417505"/>
                <a:gd name="connsiteY83" fmla="*/ 261728 h 475413"/>
                <a:gd name="connsiteX84" fmla="*/ 344143 w 417505"/>
                <a:gd name="connsiteY84" fmla="*/ 270213 h 475413"/>
                <a:gd name="connsiteX85" fmla="*/ 343498 w 417505"/>
                <a:gd name="connsiteY85" fmla="*/ 270870 h 475413"/>
                <a:gd name="connsiteX86" fmla="*/ 342909 w 417505"/>
                <a:gd name="connsiteY86" fmla="*/ 277794 h 475413"/>
                <a:gd name="connsiteX87" fmla="*/ 346428 w 417505"/>
                <a:gd name="connsiteY87" fmla="*/ 276403 h 475413"/>
                <a:gd name="connsiteX88" fmla="*/ 373142 w 417505"/>
                <a:gd name="connsiteY88" fmla="*/ 266830 h 475413"/>
                <a:gd name="connsiteX89" fmla="*/ 373368 w 417505"/>
                <a:gd name="connsiteY89" fmla="*/ 263040 h 475413"/>
                <a:gd name="connsiteX90" fmla="*/ 373368 w 417505"/>
                <a:gd name="connsiteY90" fmla="*/ 261083 h 475413"/>
                <a:gd name="connsiteX91" fmla="*/ 374013 w 417505"/>
                <a:gd name="connsiteY91" fmla="*/ 252597 h 475413"/>
                <a:gd name="connsiteX92" fmla="*/ 374013 w 417505"/>
                <a:gd name="connsiteY92" fmla="*/ 251941 h 475413"/>
                <a:gd name="connsiteX93" fmla="*/ 417506 w 417505"/>
                <a:gd name="connsiteY93" fmla="*/ 251941 h 475413"/>
                <a:gd name="connsiteX94" fmla="*/ 413139 w 417505"/>
                <a:gd name="connsiteY94" fmla="*/ 246906 h 475413"/>
                <a:gd name="connsiteX95" fmla="*/ 398486 w 417505"/>
                <a:gd name="connsiteY95" fmla="*/ 223213 h 475413"/>
                <a:gd name="connsiteX96" fmla="*/ 374013 w 417505"/>
                <a:gd name="connsiteY96" fmla="*/ 223213 h 475413"/>
                <a:gd name="connsiteX97" fmla="*/ 374013 w 417505"/>
                <a:gd name="connsiteY97" fmla="*/ 222557 h 475413"/>
                <a:gd name="connsiteX98" fmla="*/ 373368 w 417505"/>
                <a:gd name="connsiteY98" fmla="*/ 214071 h 475413"/>
                <a:gd name="connsiteX99" fmla="*/ 373368 w 417505"/>
                <a:gd name="connsiteY99" fmla="*/ 211457 h 475413"/>
                <a:gd name="connsiteX100" fmla="*/ 372723 w 417505"/>
                <a:gd name="connsiteY100" fmla="*/ 202971 h 475413"/>
                <a:gd name="connsiteX101" fmla="*/ 372078 w 417505"/>
                <a:gd name="connsiteY101" fmla="*/ 193829 h 475413"/>
                <a:gd name="connsiteX102" fmla="*/ 371433 w 417505"/>
                <a:gd name="connsiteY102" fmla="*/ 191872 h 475413"/>
                <a:gd name="connsiteX103" fmla="*/ 370788 w 417505"/>
                <a:gd name="connsiteY103" fmla="*/ 183386 h 475413"/>
                <a:gd name="connsiteX104" fmla="*/ 370788 w 417505"/>
                <a:gd name="connsiteY104" fmla="*/ 182730 h 475413"/>
                <a:gd name="connsiteX105" fmla="*/ 369487 w 417505"/>
                <a:gd name="connsiteY105" fmla="*/ 174244 h 475413"/>
                <a:gd name="connsiteX106" fmla="*/ 368842 w 417505"/>
                <a:gd name="connsiteY106" fmla="*/ 171630 h 475413"/>
                <a:gd name="connsiteX107" fmla="*/ 367541 w 417505"/>
                <a:gd name="connsiteY107" fmla="*/ 164445 h 475413"/>
                <a:gd name="connsiteX108" fmla="*/ 367541 w 417505"/>
                <a:gd name="connsiteY108" fmla="*/ 163144 h 475413"/>
                <a:gd name="connsiteX109" fmla="*/ 365595 w 417505"/>
                <a:gd name="connsiteY109" fmla="*/ 154658 h 475413"/>
                <a:gd name="connsiteX110" fmla="*/ 364950 w 417505"/>
                <a:gd name="connsiteY110" fmla="*/ 152701 h 475413"/>
                <a:gd name="connsiteX111" fmla="*/ 363649 w 417505"/>
                <a:gd name="connsiteY111" fmla="*/ 145516 h 475413"/>
                <a:gd name="connsiteX112" fmla="*/ 363004 w 417505"/>
                <a:gd name="connsiteY112" fmla="*/ 144860 h 475413"/>
                <a:gd name="connsiteX113" fmla="*/ 363649 w 417505"/>
                <a:gd name="connsiteY113" fmla="*/ 144204 h 475413"/>
                <a:gd name="connsiteX114" fmla="*/ 364294 w 417505"/>
                <a:gd name="connsiteY114" fmla="*/ 144204 h 475413"/>
                <a:gd name="connsiteX115" fmla="*/ 368842 w 417505"/>
                <a:gd name="connsiteY115" fmla="*/ 142246 h 475413"/>
                <a:gd name="connsiteX116" fmla="*/ 369487 w 417505"/>
                <a:gd name="connsiteY116" fmla="*/ 142246 h 475413"/>
                <a:gd name="connsiteX117" fmla="*/ 375325 w 417505"/>
                <a:gd name="connsiteY117" fmla="*/ 139633 h 475413"/>
                <a:gd name="connsiteX118" fmla="*/ 375631 w 417505"/>
                <a:gd name="connsiteY118" fmla="*/ 139621 h 475413"/>
                <a:gd name="connsiteX119" fmla="*/ 382725 w 417505"/>
                <a:gd name="connsiteY119" fmla="*/ 133625 h 475413"/>
                <a:gd name="connsiteX120" fmla="*/ 380892 w 417505"/>
                <a:gd name="connsiteY120" fmla="*/ 105825 h 475413"/>
                <a:gd name="connsiteX121" fmla="*/ 379229 w 417505"/>
                <a:gd name="connsiteY121" fmla="*/ 106323 h 475413"/>
                <a:gd name="connsiteX122" fmla="*/ 377928 w 417505"/>
                <a:gd name="connsiteY122" fmla="*/ 106979 h 475413"/>
                <a:gd name="connsiteX123" fmla="*/ 375325 w 417505"/>
                <a:gd name="connsiteY123" fmla="*/ 108280 h 475413"/>
                <a:gd name="connsiteX124" fmla="*/ 373379 w 417505"/>
                <a:gd name="connsiteY124" fmla="*/ 109581 h 475413"/>
                <a:gd name="connsiteX125" fmla="*/ 370777 w 417505"/>
                <a:gd name="connsiteY125" fmla="*/ 110237 h 475413"/>
                <a:gd name="connsiteX126" fmla="*/ 368831 w 417505"/>
                <a:gd name="connsiteY126" fmla="*/ 110894 h 475413"/>
                <a:gd name="connsiteX127" fmla="*/ 366229 w 417505"/>
                <a:gd name="connsiteY127" fmla="*/ 112195 h 475413"/>
                <a:gd name="connsiteX128" fmla="*/ 364282 w 417505"/>
                <a:gd name="connsiteY128" fmla="*/ 112851 h 475413"/>
                <a:gd name="connsiteX129" fmla="*/ 361035 w 417505"/>
                <a:gd name="connsiteY129" fmla="*/ 114152 h 475413"/>
                <a:gd name="connsiteX130" fmla="*/ 359734 w 417505"/>
                <a:gd name="connsiteY130" fmla="*/ 114808 h 475413"/>
                <a:gd name="connsiteX131" fmla="*/ 355186 w 417505"/>
                <a:gd name="connsiteY131" fmla="*/ 116766 h 475413"/>
                <a:gd name="connsiteX132" fmla="*/ 355186 w 417505"/>
                <a:gd name="connsiteY132" fmla="*/ 116110 h 475413"/>
                <a:gd name="connsiteX133" fmla="*/ 353239 w 417505"/>
                <a:gd name="connsiteY133" fmla="*/ 111539 h 475413"/>
                <a:gd name="connsiteX134" fmla="*/ 353239 w 417505"/>
                <a:gd name="connsiteY134" fmla="*/ 110237 h 475413"/>
                <a:gd name="connsiteX135" fmla="*/ 351938 w 417505"/>
                <a:gd name="connsiteY135" fmla="*/ 106968 h 475413"/>
                <a:gd name="connsiteX136" fmla="*/ 351293 w 417505"/>
                <a:gd name="connsiteY136" fmla="*/ 105666 h 475413"/>
                <a:gd name="connsiteX137" fmla="*/ 349347 w 417505"/>
                <a:gd name="connsiteY137" fmla="*/ 101752 h 475413"/>
                <a:gd name="connsiteX138" fmla="*/ 349347 w 417505"/>
                <a:gd name="connsiteY138" fmla="*/ 100450 h 475413"/>
                <a:gd name="connsiteX139" fmla="*/ 347401 w 417505"/>
                <a:gd name="connsiteY139" fmla="*/ 97180 h 475413"/>
                <a:gd name="connsiteX140" fmla="*/ 347401 w 417505"/>
                <a:gd name="connsiteY140" fmla="*/ 95879 h 475413"/>
                <a:gd name="connsiteX141" fmla="*/ 345455 w 417505"/>
                <a:gd name="connsiteY141" fmla="*/ 91964 h 475413"/>
                <a:gd name="connsiteX142" fmla="*/ 344810 w 417505"/>
                <a:gd name="connsiteY142" fmla="*/ 90663 h 475413"/>
                <a:gd name="connsiteX143" fmla="*/ 343509 w 417505"/>
                <a:gd name="connsiteY143" fmla="*/ 87393 h 475413"/>
                <a:gd name="connsiteX144" fmla="*/ 342864 w 417505"/>
                <a:gd name="connsiteY144" fmla="*/ 86092 h 475413"/>
                <a:gd name="connsiteX145" fmla="*/ 340918 w 417505"/>
                <a:gd name="connsiteY145" fmla="*/ 82177 h 475413"/>
                <a:gd name="connsiteX146" fmla="*/ 338972 w 417505"/>
                <a:gd name="connsiteY146" fmla="*/ 78263 h 475413"/>
                <a:gd name="connsiteX147" fmla="*/ 338327 w 417505"/>
                <a:gd name="connsiteY147" fmla="*/ 76961 h 475413"/>
                <a:gd name="connsiteX148" fmla="*/ 336381 w 417505"/>
                <a:gd name="connsiteY148" fmla="*/ 73691 h 475413"/>
                <a:gd name="connsiteX149" fmla="*/ 334435 w 417505"/>
                <a:gd name="connsiteY149" fmla="*/ 69777 h 475413"/>
                <a:gd name="connsiteX150" fmla="*/ 333790 w 417505"/>
                <a:gd name="connsiteY150" fmla="*/ 68476 h 475413"/>
                <a:gd name="connsiteX151" fmla="*/ 331844 w 417505"/>
                <a:gd name="connsiteY151" fmla="*/ 65862 h 475413"/>
                <a:gd name="connsiteX152" fmla="*/ 331199 w 417505"/>
                <a:gd name="connsiteY152" fmla="*/ 65206 h 475413"/>
                <a:gd name="connsiteX153" fmla="*/ 329253 w 417505"/>
                <a:gd name="connsiteY153" fmla="*/ 61291 h 475413"/>
                <a:gd name="connsiteX154" fmla="*/ 328608 w 417505"/>
                <a:gd name="connsiteY154" fmla="*/ 60635 h 475413"/>
                <a:gd name="connsiteX155" fmla="*/ 326662 w 417505"/>
                <a:gd name="connsiteY155" fmla="*/ 57365 h 475413"/>
                <a:gd name="connsiteX156" fmla="*/ 326017 w 417505"/>
                <a:gd name="connsiteY156" fmla="*/ 56708 h 475413"/>
                <a:gd name="connsiteX157" fmla="*/ 324071 w 417505"/>
                <a:gd name="connsiteY157" fmla="*/ 53438 h 475413"/>
                <a:gd name="connsiteX158" fmla="*/ 323426 w 417505"/>
                <a:gd name="connsiteY158" fmla="*/ 52782 h 475413"/>
                <a:gd name="connsiteX159" fmla="*/ 321480 w 417505"/>
                <a:gd name="connsiteY159" fmla="*/ 50169 h 475413"/>
                <a:gd name="connsiteX160" fmla="*/ 320835 w 417505"/>
                <a:gd name="connsiteY160" fmla="*/ 49512 h 475413"/>
                <a:gd name="connsiteX161" fmla="*/ 318232 w 417505"/>
                <a:gd name="connsiteY161" fmla="*/ 46242 h 475413"/>
                <a:gd name="connsiteX162" fmla="*/ 383347 w 417505"/>
                <a:gd name="connsiteY162" fmla="*/ 91172 h 475413"/>
                <a:gd name="connsiteX163" fmla="*/ 398294 w 417505"/>
                <a:gd name="connsiteY163" fmla="*/ 65296 h 475413"/>
                <a:gd name="connsiteX164" fmla="*/ 342909 w 417505"/>
                <a:gd name="connsiteY164" fmla="*/ 25989 h 475413"/>
                <a:gd name="connsiteX165" fmla="*/ 249972 w 417505"/>
                <a:gd name="connsiteY165" fmla="*/ 656 h 475413"/>
                <a:gd name="connsiteX166" fmla="*/ 249972 w 417505"/>
                <a:gd name="connsiteY166" fmla="*/ 0 h 475413"/>
                <a:gd name="connsiteX167" fmla="*/ 235682 w 417505"/>
                <a:gd name="connsiteY167" fmla="*/ 0 h 475413"/>
                <a:gd name="connsiteX168" fmla="*/ 221403 w 417505"/>
                <a:gd name="connsiteY168" fmla="*/ 0 h 475413"/>
                <a:gd name="connsiteX169" fmla="*/ 221403 w 417505"/>
                <a:gd name="connsiteY169" fmla="*/ 656 h 475413"/>
                <a:gd name="connsiteX170" fmla="*/ 128556 w 417505"/>
                <a:gd name="connsiteY170" fmla="*/ 26125 h 475413"/>
                <a:gd name="connsiteX171" fmla="*/ 55192 w 417505"/>
                <a:gd name="connsiteY171" fmla="*/ 84248 h 475413"/>
                <a:gd name="connsiteX172" fmla="*/ 46752 w 417505"/>
                <a:gd name="connsiteY172" fmla="*/ 95347 h 475413"/>
                <a:gd name="connsiteX173" fmla="*/ 37666 w 417505"/>
                <a:gd name="connsiteY173" fmla="*/ 107103 h 475413"/>
                <a:gd name="connsiteX174" fmla="*/ 38311 w 417505"/>
                <a:gd name="connsiteY174" fmla="*/ 107760 h 475413"/>
                <a:gd name="connsiteX175" fmla="*/ 0 w 417505"/>
                <a:gd name="connsiteY175" fmla="*/ 223326 h 475413"/>
                <a:gd name="connsiteX176" fmla="*/ 0 w 417505"/>
                <a:gd name="connsiteY176" fmla="*/ 237696 h 475413"/>
                <a:gd name="connsiteX177" fmla="*/ 0 w 417505"/>
                <a:gd name="connsiteY177" fmla="*/ 252065 h 475413"/>
                <a:gd name="connsiteX178" fmla="*/ 38311 w 417505"/>
                <a:gd name="connsiteY178" fmla="*/ 367654 h 475413"/>
                <a:gd name="connsiteX179" fmla="*/ 37666 w 417505"/>
                <a:gd name="connsiteY179" fmla="*/ 368310 h 475413"/>
                <a:gd name="connsiteX180" fmla="*/ 46752 w 417505"/>
                <a:gd name="connsiteY180" fmla="*/ 380066 h 475413"/>
                <a:gd name="connsiteX181" fmla="*/ 55192 w 417505"/>
                <a:gd name="connsiteY181" fmla="*/ 391166 h 475413"/>
                <a:gd name="connsiteX182" fmla="*/ 128556 w 417505"/>
                <a:gd name="connsiteY182" fmla="*/ 449288 h 475413"/>
                <a:gd name="connsiteX183" fmla="*/ 221403 w 417505"/>
                <a:gd name="connsiteY183" fmla="*/ 474757 h 475413"/>
                <a:gd name="connsiteX184" fmla="*/ 221403 w 417505"/>
                <a:gd name="connsiteY184" fmla="*/ 475414 h 475413"/>
                <a:gd name="connsiteX185" fmla="*/ 235682 w 417505"/>
                <a:gd name="connsiteY185" fmla="*/ 475414 h 475413"/>
                <a:gd name="connsiteX186" fmla="*/ 249960 w 417505"/>
                <a:gd name="connsiteY186" fmla="*/ 475414 h 475413"/>
                <a:gd name="connsiteX187" fmla="*/ 249960 w 417505"/>
                <a:gd name="connsiteY187" fmla="*/ 474757 h 475413"/>
                <a:gd name="connsiteX188" fmla="*/ 342807 w 417505"/>
                <a:gd name="connsiteY188" fmla="*/ 449288 h 475413"/>
                <a:gd name="connsiteX189" fmla="*/ 402695 w 417505"/>
                <a:gd name="connsiteY189" fmla="*/ 405637 h 475413"/>
                <a:gd name="connsiteX190" fmla="*/ 359021 w 417505"/>
                <a:gd name="connsiteY190" fmla="*/ 405637 h 475413"/>
                <a:gd name="connsiteX191" fmla="*/ 249972 w 417505"/>
                <a:gd name="connsiteY191" fmla="*/ 31341 h 475413"/>
                <a:gd name="connsiteX192" fmla="*/ 250617 w 417505"/>
                <a:gd name="connsiteY192" fmla="*/ 31341 h 475413"/>
                <a:gd name="connsiteX193" fmla="*/ 253219 w 417505"/>
                <a:gd name="connsiteY193" fmla="*/ 31997 h 475413"/>
                <a:gd name="connsiteX194" fmla="*/ 253864 w 417505"/>
                <a:gd name="connsiteY194" fmla="*/ 31997 h 475413"/>
                <a:gd name="connsiteX195" fmla="*/ 256466 w 417505"/>
                <a:gd name="connsiteY195" fmla="*/ 33299 h 475413"/>
                <a:gd name="connsiteX196" fmla="*/ 259069 w 417505"/>
                <a:gd name="connsiteY196" fmla="*/ 33955 h 475413"/>
                <a:gd name="connsiteX197" fmla="*/ 259714 w 417505"/>
                <a:gd name="connsiteY197" fmla="*/ 34611 h 475413"/>
                <a:gd name="connsiteX198" fmla="*/ 262316 w 417505"/>
                <a:gd name="connsiteY198" fmla="*/ 35912 h 475413"/>
                <a:gd name="connsiteX199" fmla="*/ 264918 w 417505"/>
                <a:gd name="connsiteY199" fmla="*/ 37213 h 475413"/>
                <a:gd name="connsiteX200" fmla="*/ 265563 w 417505"/>
                <a:gd name="connsiteY200" fmla="*/ 37213 h 475413"/>
                <a:gd name="connsiteX201" fmla="*/ 267509 w 417505"/>
                <a:gd name="connsiteY201" fmla="*/ 38515 h 475413"/>
                <a:gd name="connsiteX202" fmla="*/ 268154 w 417505"/>
                <a:gd name="connsiteY202" fmla="*/ 39171 h 475413"/>
                <a:gd name="connsiteX203" fmla="*/ 270100 w 417505"/>
                <a:gd name="connsiteY203" fmla="*/ 40472 h 475413"/>
                <a:gd name="connsiteX204" fmla="*/ 270745 w 417505"/>
                <a:gd name="connsiteY204" fmla="*/ 40472 h 475413"/>
                <a:gd name="connsiteX205" fmla="*/ 272691 w 417505"/>
                <a:gd name="connsiteY205" fmla="*/ 42429 h 475413"/>
                <a:gd name="connsiteX206" fmla="*/ 273336 w 417505"/>
                <a:gd name="connsiteY206" fmla="*/ 42429 h 475413"/>
                <a:gd name="connsiteX207" fmla="*/ 275282 w 417505"/>
                <a:gd name="connsiteY207" fmla="*/ 43731 h 475413"/>
                <a:gd name="connsiteX208" fmla="*/ 275927 w 417505"/>
                <a:gd name="connsiteY208" fmla="*/ 44387 h 475413"/>
                <a:gd name="connsiteX209" fmla="*/ 277873 w 417505"/>
                <a:gd name="connsiteY209" fmla="*/ 45688 h 475413"/>
                <a:gd name="connsiteX210" fmla="*/ 278518 w 417505"/>
                <a:gd name="connsiteY210" fmla="*/ 46344 h 475413"/>
                <a:gd name="connsiteX211" fmla="*/ 280464 w 417505"/>
                <a:gd name="connsiteY211" fmla="*/ 47645 h 475413"/>
                <a:gd name="connsiteX212" fmla="*/ 280464 w 417505"/>
                <a:gd name="connsiteY212" fmla="*/ 48302 h 475413"/>
                <a:gd name="connsiteX213" fmla="*/ 282411 w 417505"/>
                <a:gd name="connsiteY213" fmla="*/ 49603 h 475413"/>
                <a:gd name="connsiteX214" fmla="*/ 282411 w 417505"/>
                <a:gd name="connsiteY214" fmla="*/ 50259 h 475413"/>
                <a:gd name="connsiteX215" fmla="*/ 284357 w 417505"/>
                <a:gd name="connsiteY215" fmla="*/ 51560 h 475413"/>
                <a:gd name="connsiteX216" fmla="*/ 285002 w 417505"/>
                <a:gd name="connsiteY216" fmla="*/ 52217 h 475413"/>
                <a:gd name="connsiteX217" fmla="*/ 286303 w 417505"/>
                <a:gd name="connsiteY217" fmla="*/ 53518 h 475413"/>
                <a:gd name="connsiteX218" fmla="*/ 286303 w 417505"/>
                <a:gd name="connsiteY218" fmla="*/ 54174 h 475413"/>
                <a:gd name="connsiteX219" fmla="*/ 288249 w 417505"/>
                <a:gd name="connsiteY219" fmla="*/ 55475 h 475413"/>
                <a:gd name="connsiteX220" fmla="*/ 288894 w 417505"/>
                <a:gd name="connsiteY220" fmla="*/ 56131 h 475413"/>
                <a:gd name="connsiteX221" fmla="*/ 290195 w 417505"/>
                <a:gd name="connsiteY221" fmla="*/ 57433 h 475413"/>
                <a:gd name="connsiteX222" fmla="*/ 293442 w 417505"/>
                <a:gd name="connsiteY222" fmla="*/ 61347 h 475413"/>
                <a:gd name="connsiteX223" fmla="*/ 294087 w 417505"/>
                <a:gd name="connsiteY223" fmla="*/ 62649 h 475413"/>
                <a:gd name="connsiteX224" fmla="*/ 296033 w 417505"/>
                <a:gd name="connsiteY224" fmla="*/ 64606 h 475413"/>
                <a:gd name="connsiteX225" fmla="*/ 297334 w 417505"/>
                <a:gd name="connsiteY225" fmla="*/ 66563 h 475413"/>
                <a:gd name="connsiteX226" fmla="*/ 299281 w 417505"/>
                <a:gd name="connsiteY226" fmla="*/ 68521 h 475413"/>
                <a:gd name="connsiteX227" fmla="*/ 299925 w 417505"/>
                <a:gd name="connsiteY227" fmla="*/ 70478 h 475413"/>
                <a:gd name="connsiteX228" fmla="*/ 301872 w 417505"/>
                <a:gd name="connsiteY228" fmla="*/ 73092 h 475413"/>
                <a:gd name="connsiteX229" fmla="*/ 303173 w 417505"/>
                <a:gd name="connsiteY229" fmla="*/ 74393 h 475413"/>
                <a:gd name="connsiteX230" fmla="*/ 305119 w 417505"/>
                <a:gd name="connsiteY230" fmla="*/ 77663 h 475413"/>
                <a:gd name="connsiteX231" fmla="*/ 305764 w 417505"/>
                <a:gd name="connsiteY231" fmla="*/ 78964 h 475413"/>
                <a:gd name="connsiteX232" fmla="*/ 308366 w 417505"/>
                <a:gd name="connsiteY232" fmla="*/ 82879 h 475413"/>
                <a:gd name="connsiteX233" fmla="*/ 308366 w 417505"/>
                <a:gd name="connsiteY233" fmla="*/ 83535 h 475413"/>
                <a:gd name="connsiteX234" fmla="*/ 310968 w 417505"/>
                <a:gd name="connsiteY234" fmla="*/ 87450 h 475413"/>
                <a:gd name="connsiteX235" fmla="*/ 311613 w 417505"/>
                <a:gd name="connsiteY235" fmla="*/ 89407 h 475413"/>
                <a:gd name="connsiteX236" fmla="*/ 313559 w 417505"/>
                <a:gd name="connsiteY236" fmla="*/ 92677 h 475413"/>
                <a:gd name="connsiteX237" fmla="*/ 314204 w 417505"/>
                <a:gd name="connsiteY237" fmla="*/ 93978 h 475413"/>
                <a:gd name="connsiteX238" fmla="*/ 316150 w 417505"/>
                <a:gd name="connsiteY238" fmla="*/ 97248 h 475413"/>
                <a:gd name="connsiteX239" fmla="*/ 316795 w 417505"/>
                <a:gd name="connsiteY239" fmla="*/ 99206 h 475413"/>
                <a:gd name="connsiteX240" fmla="*/ 318097 w 417505"/>
                <a:gd name="connsiteY240" fmla="*/ 102476 h 475413"/>
                <a:gd name="connsiteX241" fmla="*/ 319398 w 417505"/>
                <a:gd name="connsiteY241" fmla="*/ 104433 h 475413"/>
                <a:gd name="connsiteX242" fmla="*/ 320699 w 417505"/>
                <a:gd name="connsiteY242" fmla="*/ 107703 h 475413"/>
                <a:gd name="connsiteX243" fmla="*/ 321344 w 417505"/>
                <a:gd name="connsiteY243" fmla="*/ 109660 h 475413"/>
                <a:gd name="connsiteX244" fmla="*/ 323946 w 417505"/>
                <a:gd name="connsiteY244" fmla="*/ 114888 h 475413"/>
                <a:gd name="connsiteX245" fmla="*/ 323946 w 417505"/>
                <a:gd name="connsiteY245" fmla="*/ 115544 h 475413"/>
                <a:gd name="connsiteX246" fmla="*/ 325892 w 417505"/>
                <a:gd name="connsiteY246" fmla="*/ 120115 h 475413"/>
                <a:gd name="connsiteX247" fmla="*/ 326537 w 417505"/>
                <a:gd name="connsiteY247" fmla="*/ 122072 h 475413"/>
                <a:gd name="connsiteX248" fmla="*/ 327182 w 417505"/>
                <a:gd name="connsiteY248" fmla="*/ 124686 h 475413"/>
                <a:gd name="connsiteX249" fmla="*/ 325881 w 417505"/>
                <a:gd name="connsiteY249" fmla="*/ 125342 h 475413"/>
                <a:gd name="connsiteX250" fmla="*/ 319386 w 417505"/>
                <a:gd name="connsiteY250" fmla="*/ 126643 h 475413"/>
                <a:gd name="connsiteX251" fmla="*/ 317440 w 417505"/>
                <a:gd name="connsiteY251" fmla="*/ 126643 h 475413"/>
                <a:gd name="connsiteX252" fmla="*/ 309645 w 417505"/>
                <a:gd name="connsiteY252" fmla="*/ 128601 h 475413"/>
                <a:gd name="connsiteX253" fmla="*/ 307699 w 417505"/>
                <a:gd name="connsiteY253" fmla="*/ 129257 h 475413"/>
                <a:gd name="connsiteX254" fmla="*/ 300559 w 417505"/>
                <a:gd name="connsiteY254" fmla="*/ 129913 h 475413"/>
                <a:gd name="connsiteX255" fmla="*/ 298613 w 417505"/>
                <a:gd name="connsiteY255" fmla="*/ 130570 h 475413"/>
                <a:gd name="connsiteX256" fmla="*/ 290172 w 417505"/>
                <a:gd name="connsiteY256" fmla="*/ 131871 h 475413"/>
                <a:gd name="connsiteX257" fmla="*/ 288871 w 417505"/>
                <a:gd name="connsiteY257" fmla="*/ 131871 h 475413"/>
                <a:gd name="connsiteX258" fmla="*/ 281075 w 417505"/>
                <a:gd name="connsiteY258" fmla="*/ 132527 h 475413"/>
                <a:gd name="connsiteX259" fmla="*/ 279129 w 417505"/>
                <a:gd name="connsiteY259" fmla="*/ 133183 h 475413"/>
                <a:gd name="connsiteX260" fmla="*/ 270044 w 417505"/>
                <a:gd name="connsiteY260" fmla="*/ 133840 h 475413"/>
                <a:gd name="connsiteX261" fmla="*/ 260958 w 417505"/>
                <a:gd name="connsiteY261" fmla="*/ 134496 h 475413"/>
                <a:gd name="connsiteX262" fmla="*/ 259012 w 417505"/>
                <a:gd name="connsiteY262" fmla="*/ 134496 h 475413"/>
                <a:gd name="connsiteX263" fmla="*/ 250571 w 417505"/>
                <a:gd name="connsiteY263" fmla="*/ 135152 h 475413"/>
                <a:gd name="connsiteX264" fmla="*/ 249927 w 417505"/>
                <a:gd name="connsiteY264" fmla="*/ 135152 h 475413"/>
                <a:gd name="connsiteX265" fmla="*/ 249972 w 417505"/>
                <a:gd name="connsiteY265" fmla="*/ 31341 h 475413"/>
                <a:gd name="connsiteX266" fmla="*/ 249972 w 417505"/>
                <a:gd name="connsiteY266" fmla="*/ 164558 h 475413"/>
                <a:gd name="connsiteX267" fmla="*/ 249972 w 417505"/>
                <a:gd name="connsiteY267" fmla="*/ 163902 h 475413"/>
                <a:gd name="connsiteX268" fmla="*/ 250617 w 417505"/>
                <a:gd name="connsiteY268" fmla="*/ 163902 h 475413"/>
                <a:gd name="connsiteX269" fmla="*/ 251262 w 417505"/>
                <a:gd name="connsiteY269" fmla="*/ 163902 h 475413"/>
                <a:gd name="connsiteX270" fmla="*/ 257100 w 417505"/>
                <a:gd name="connsiteY270" fmla="*/ 163902 h 475413"/>
                <a:gd name="connsiteX271" fmla="*/ 259046 w 417505"/>
                <a:gd name="connsiteY271" fmla="*/ 163902 h 475413"/>
                <a:gd name="connsiteX272" fmla="*/ 264239 w 417505"/>
                <a:gd name="connsiteY272" fmla="*/ 163246 h 475413"/>
                <a:gd name="connsiteX273" fmla="*/ 266186 w 417505"/>
                <a:gd name="connsiteY273" fmla="*/ 163246 h 475413"/>
                <a:gd name="connsiteX274" fmla="*/ 272680 w 417505"/>
                <a:gd name="connsiteY274" fmla="*/ 162590 h 475413"/>
                <a:gd name="connsiteX275" fmla="*/ 273981 w 417505"/>
                <a:gd name="connsiteY275" fmla="*/ 162590 h 475413"/>
                <a:gd name="connsiteX276" fmla="*/ 279175 w 417505"/>
                <a:gd name="connsiteY276" fmla="*/ 161933 h 475413"/>
                <a:gd name="connsiteX277" fmla="*/ 281121 w 417505"/>
                <a:gd name="connsiteY277" fmla="*/ 161933 h 475413"/>
                <a:gd name="connsiteX278" fmla="*/ 286314 w 417505"/>
                <a:gd name="connsiteY278" fmla="*/ 161277 h 475413"/>
                <a:gd name="connsiteX279" fmla="*/ 288260 w 417505"/>
                <a:gd name="connsiteY279" fmla="*/ 161277 h 475413"/>
                <a:gd name="connsiteX280" fmla="*/ 294098 w 417505"/>
                <a:gd name="connsiteY280" fmla="*/ 160621 h 475413"/>
                <a:gd name="connsiteX281" fmla="*/ 296045 w 417505"/>
                <a:gd name="connsiteY281" fmla="*/ 159965 h 475413"/>
                <a:gd name="connsiteX282" fmla="*/ 300593 w 417505"/>
                <a:gd name="connsiteY282" fmla="*/ 159309 h 475413"/>
                <a:gd name="connsiteX283" fmla="*/ 303195 w 417505"/>
                <a:gd name="connsiteY283" fmla="*/ 159309 h 475413"/>
                <a:gd name="connsiteX284" fmla="*/ 307744 w 417505"/>
                <a:gd name="connsiteY284" fmla="*/ 158007 h 475413"/>
                <a:gd name="connsiteX285" fmla="*/ 309045 w 417505"/>
                <a:gd name="connsiteY285" fmla="*/ 158007 h 475413"/>
                <a:gd name="connsiteX286" fmla="*/ 315539 w 417505"/>
                <a:gd name="connsiteY286" fmla="*/ 156706 h 475413"/>
                <a:gd name="connsiteX287" fmla="*/ 316841 w 417505"/>
                <a:gd name="connsiteY287" fmla="*/ 156706 h 475413"/>
                <a:gd name="connsiteX288" fmla="*/ 322034 w 417505"/>
                <a:gd name="connsiteY288" fmla="*/ 155405 h 475413"/>
                <a:gd name="connsiteX289" fmla="*/ 323980 w 417505"/>
                <a:gd name="connsiteY289" fmla="*/ 155405 h 475413"/>
                <a:gd name="connsiteX290" fmla="*/ 328529 w 417505"/>
                <a:gd name="connsiteY290" fmla="*/ 154104 h 475413"/>
                <a:gd name="connsiteX291" fmla="*/ 329830 w 417505"/>
                <a:gd name="connsiteY291" fmla="*/ 154104 h 475413"/>
                <a:gd name="connsiteX292" fmla="*/ 335668 w 417505"/>
                <a:gd name="connsiteY292" fmla="*/ 152803 h 475413"/>
                <a:gd name="connsiteX293" fmla="*/ 335668 w 417505"/>
                <a:gd name="connsiteY293" fmla="*/ 153459 h 475413"/>
                <a:gd name="connsiteX294" fmla="*/ 336969 w 417505"/>
                <a:gd name="connsiteY294" fmla="*/ 159987 h 475413"/>
                <a:gd name="connsiteX295" fmla="*/ 337614 w 417505"/>
                <a:gd name="connsiteY295" fmla="*/ 161289 h 475413"/>
                <a:gd name="connsiteX296" fmla="*/ 338915 w 417505"/>
                <a:gd name="connsiteY296" fmla="*/ 169130 h 475413"/>
                <a:gd name="connsiteX297" fmla="*/ 339560 w 417505"/>
                <a:gd name="connsiteY297" fmla="*/ 170431 h 475413"/>
                <a:gd name="connsiteX298" fmla="*/ 340205 w 417505"/>
                <a:gd name="connsiteY298" fmla="*/ 176959 h 475413"/>
                <a:gd name="connsiteX299" fmla="*/ 340850 w 417505"/>
                <a:gd name="connsiteY299" fmla="*/ 178917 h 475413"/>
                <a:gd name="connsiteX300" fmla="*/ 342151 w 417505"/>
                <a:gd name="connsiteY300" fmla="*/ 186758 h 475413"/>
                <a:gd name="connsiteX301" fmla="*/ 342151 w 417505"/>
                <a:gd name="connsiteY301" fmla="*/ 188059 h 475413"/>
                <a:gd name="connsiteX302" fmla="*/ 342796 w 417505"/>
                <a:gd name="connsiteY302" fmla="*/ 195243 h 475413"/>
                <a:gd name="connsiteX303" fmla="*/ 342796 w 417505"/>
                <a:gd name="connsiteY303" fmla="*/ 197201 h 475413"/>
                <a:gd name="connsiteX304" fmla="*/ 343441 w 417505"/>
                <a:gd name="connsiteY304" fmla="*/ 204386 h 475413"/>
                <a:gd name="connsiteX305" fmla="*/ 344086 w 417505"/>
                <a:gd name="connsiteY305" fmla="*/ 205042 h 475413"/>
                <a:gd name="connsiteX306" fmla="*/ 344731 w 417505"/>
                <a:gd name="connsiteY306" fmla="*/ 213528 h 475413"/>
                <a:gd name="connsiteX307" fmla="*/ 344731 w 417505"/>
                <a:gd name="connsiteY307" fmla="*/ 215485 h 475413"/>
                <a:gd name="connsiteX308" fmla="*/ 344731 w 417505"/>
                <a:gd name="connsiteY308" fmla="*/ 222014 h 475413"/>
                <a:gd name="connsiteX309" fmla="*/ 344731 w 417505"/>
                <a:gd name="connsiteY309" fmla="*/ 223315 h 475413"/>
                <a:gd name="connsiteX310" fmla="*/ 249938 w 417505"/>
                <a:gd name="connsiteY310" fmla="*/ 223315 h 475413"/>
                <a:gd name="connsiteX311" fmla="*/ 249972 w 417505"/>
                <a:gd name="connsiteY311" fmla="*/ 164558 h 475413"/>
                <a:gd name="connsiteX312" fmla="*/ 153233 w 417505"/>
                <a:gd name="connsiteY312" fmla="*/ 46367 h 475413"/>
                <a:gd name="connsiteX313" fmla="*/ 150630 w 417505"/>
                <a:gd name="connsiteY313" fmla="*/ 49637 h 475413"/>
                <a:gd name="connsiteX314" fmla="*/ 149985 w 417505"/>
                <a:gd name="connsiteY314" fmla="*/ 50293 h 475413"/>
                <a:gd name="connsiteX315" fmla="*/ 148039 w 417505"/>
                <a:gd name="connsiteY315" fmla="*/ 52907 h 475413"/>
                <a:gd name="connsiteX316" fmla="*/ 147394 w 417505"/>
                <a:gd name="connsiteY316" fmla="*/ 53563 h 475413"/>
                <a:gd name="connsiteX317" fmla="*/ 145448 w 417505"/>
                <a:gd name="connsiteY317" fmla="*/ 56833 h 475413"/>
                <a:gd name="connsiteX318" fmla="*/ 144803 w 417505"/>
                <a:gd name="connsiteY318" fmla="*/ 57489 h 475413"/>
                <a:gd name="connsiteX319" fmla="*/ 142857 w 417505"/>
                <a:gd name="connsiteY319" fmla="*/ 60759 h 475413"/>
                <a:gd name="connsiteX320" fmla="*/ 142212 w 417505"/>
                <a:gd name="connsiteY320" fmla="*/ 61415 h 475413"/>
                <a:gd name="connsiteX321" fmla="*/ 140266 w 417505"/>
                <a:gd name="connsiteY321" fmla="*/ 65330 h 475413"/>
                <a:gd name="connsiteX322" fmla="*/ 139621 w 417505"/>
                <a:gd name="connsiteY322" fmla="*/ 65986 h 475413"/>
                <a:gd name="connsiteX323" fmla="*/ 138320 w 417505"/>
                <a:gd name="connsiteY323" fmla="*/ 68600 h 475413"/>
                <a:gd name="connsiteX324" fmla="*/ 137675 w 417505"/>
                <a:gd name="connsiteY324" fmla="*/ 69901 h 475413"/>
                <a:gd name="connsiteX325" fmla="*/ 135073 w 417505"/>
                <a:gd name="connsiteY325" fmla="*/ 73816 h 475413"/>
                <a:gd name="connsiteX326" fmla="*/ 133127 w 417505"/>
                <a:gd name="connsiteY326" fmla="*/ 77731 h 475413"/>
                <a:gd name="connsiteX327" fmla="*/ 132482 w 417505"/>
                <a:gd name="connsiteY327" fmla="*/ 78387 h 475413"/>
                <a:gd name="connsiteX328" fmla="*/ 130536 w 417505"/>
                <a:gd name="connsiteY328" fmla="*/ 82302 h 475413"/>
                <a:gd name="connsiteX329" fmla="*/ 128590 w 417505"/>
                <a:gd name="connsiteY329" fmla="*/ 86217 h 475413"/>
                <a:gd name="connsiteX330" fmla="*/ 127945 w 417505"/>
                <a:gd name="connsiteY330" fmla="*/ 87518 h 475413"/>
                <a:gd name="connsiteX331" fmla="*/ 126643 w 417505"/>
                <a:gd name="connsiteY331" fmla="*/ 91433 h 475413"/>
                <a:gd name="connsiteX332" fmla="*/ 125999 w 417505"/>
                <a:gd name="connsiteY332" fmla="*/ 92089 h 475413"/>
                <a:gd name="connsiteX333" fmla="*/ 124697 w 417505"/>
                <a:gd name="connsiteY333" fmla="*/ 96004 h 475413"/>
                <a:gd name="connsiteX334" fmla="*/ 124052 w 417505"/>
                <a:gd name="connsiteY334" fmla="*/ 97305 h 475413"/>
                <a:gd name="connsiteX335" fmla="*/ 122751 w 417505"/>
                <a:gd name="connsiteY335" fmla="*/ 100575 h 475413"/>
                <a:gd name="connsiteX336" fmla="*/ 122106 w 417505"/>
                <a:gd name="connsiteY336" fmla="*/ 101876 h 475413"/>
                <a:gd name="connsiteX337" fmla="*/ 120160 w 417505"/>
                <a:gd name="connsiteY337" fmla="*/ 105791 h 475413"/>
                <a:gd name="connsiteX338" fmla="*/ 120160 w 417505"/>
                <a:gd name="connsiteY338" fmla="*/ 107092 h 475413"/>
                <a:gd name="connsiteX339" fmla="*/ 118859 w 417505"/>
                <a:gd name="connsiteY339" fmla="*/ 110362 h 475413"/>
                <a:gd name="connsiteX340" fmla="*/ 118214 w 417505"/>
                <a:gd name="connsiteY340" fmla="*/ 111663 h 475413"/>
                <a:gd name="connsiteX341" fmla="*/ 116913 w 417505"/>
                <a:gd name="connsiteY341" fmla="*/ 116234 h 475413"/>
                <a:gd name="connsiteX342" fmla="*/ 116268 w 417505"/>
                <a:gd name="connsiteY342" fmla="*/ 116890 h 475413"/>
                <a:gd name="connsiteX343" fmla="*/ 111720 w 417505"/>
                <a:gd name="connsiteY343" fmla="*/ 114933 h 475413"/>
                <a:gd name="connsiteX344" fmla="*/ 110418 w 417505"/>
                <a:gd name="connsiteY344" fmla="*/ 114277 h 475413"/>
                <a:gd name="connsiteX345" fmla="*/ 107171 w 417505"/>
                <a:gd name="connsiteY345" fmla="*/ 112976 h 475413"/>
                <a:gd name="connsiteX346" fmla="*/ 105225 w 417505"/>
                <a:gd name="connsiteY346" fmla="*/ 112319 h 475413"/>
                <a:gd name="connsiteX347" fmla="*/ 102623 w 417505"/>
                <a:gd name="connsiteY347" fmla="*/ 111018 h 475413"/>
                <a:gd name="connsiteX348" fmla="*/ 100677 w 417505"/>
                <a:gd name="connsiteY348" fmla="*/ 110362 h 475413"/>
                <a:gd name="connsiteX349" fmla="*/ 98074 w 417505"/>
                <a:gd name="connsiteY349" fmla="*/ 109061 h 475413"/>
                <a:gd name="connsiteX350" fmla="*/ 96128 w 417505"/>
                <a:gd name="connsiteY350" fmla="*/ 108404 h 475413"/>
                <a:gd name="connsiteX351" fmla="*/ 93526 w 417505"/>
                <a:gd name="connsiteY351" fmla="*/ 107103 h 475413"/>
                <a:gd name="connsiteX352" fmla="*/ 92225 w 417505"/>
                <a:gd name="connsiteY352" fmla="*/ 106447 h 475413"/>
                <a:gd name="connsiteX353" fmla="*/ 89622 w 417505"/>
                <a:gd name="connsiteY353" fmla="*/ 105146 h 475413"/>
                <a:gd name="connsiteX354" fmla="*/ 87676 w 417505"/>
                <a:gd name="connsiteY354" fmla="*/ 104490 h 475413"/>
                <a:gd name="connsiteX355" fmla="*/ 85074 w 417505"/>
                <a:gd name="connsiteY355" fmla="*/ 103188 h 475413"/>
                <a:gd name="connsiteX356" fmla="*/ 83773 w 417505"/>
                <a:gd name="connsiteY356" fmla="*/ 102532 h 475413"/>
                <a:gd name="connsiteX357" fmla="*/ 79881 w 417505"/>
                <a:gd name="connsiteY357" fmla="*/ 100575 h 475413"/>
                <a:gd name="connsiteX358" fmla="*/ 153233 w 417505"/>
                <a:gd name="connsiteY358" fmla="*/ 46367 h 475413"/>
                <a:gd name="connsiteX359" fmla="*/ 62332 w 417505"/>
                <a:gd name="connsiteY359" fmla="*/ 123419 h 475413"/>
                <a:gd name="connsiteX360" fmla="*/ 62977 w 417505"/>
                <a:gd name="connsiteY360" fmla="*/ 124075 h 475413"/>
                <a:gd name="connsiteX361" fmla="*/ 66869 w 417505"/>
                <a:gd name="connsiteY361" fmla="*/ 126032 h 475413"/>
                <a:gd name="connsiteX362" fmla="*/ 68170 w 417505"/>
                <a:gd name="connsiteY362" fmla="*/ 127334 h 475413"/>
                <a:gd name="connsiteX363" fmla="*/ 72062 w 417505"/>
                <a:gd name="connsiteY363" fmla="*/ 128635 h 475413"/>
                <a:gd name="connsiteX364" fmla="*/ 73363 w 417505"/>
                <a:gd name="connsiteY364" fmla="*/ 129936 h 475413"/>
                <a:gd name="connsiteX365" fmla="*/ 77912 w 417505"/>
                <a:gd name="connsiteY365" fmla="*/ 131893 h 475413"/>
                <a:gd name="connsiteX366" fmla="*/ 78557 w 417505"/>
                <a:gd name="connsiteY366" fmla="*/ 131893 h 475413"/>
                <a:gd name="connsiteX367" fmla="*/ 83750 w 417505"/>
                <a:gd name="connsiteY367" fmla="*/ 134507 h 475413"/>
                <a:gd name="connsiteX368" fmla="*/ 85051 w 417505"/>
                <a:gd name="connsiteY368" fmla="*/ 135163 h 475413"/>
                <a:gd name="connsiteX369" fmla="*/ 88943 w 417505"/>
                <a:gd name="connsiteY369" fmla="*/ 137121 h 475413"/>
                <a:gd name="connsiteX370" fmla="*/ 90890 w 417505"/>
                <a:gd name="connsiteY370" fmla="*/ 137777 h 475413"/>
                <a:gd name="connsiteX371" fmla="*/ 94782 w 417505"/>
                <a:gd name="connsiteY371" fmla="*/ 139078 h 475413"/>
                <a:gd name="connsiteX372" fmla="*/ 96083 w 417505"/>
                <a:gd name="connsiteY372" fmla="*/ 139734 h 475413"/>
                <a:gd name="connsiteX373" fmla="*/ 101921 w 417505"/>
                <a:gd name="connsiteY373" fmla="*/ 142348 h 475413"/>
                <a:gd name="connsiteX374" fmla="*/ 103222 w 417505"/>
                <a:gd name="connsiteY374" fmla="*/ 142348 h 475413"/>
                <a:gd name="connsiteX375" fmla="*/ 107771 w 417505"/>
                <a:gd name="connsiteY375" fmla="*/ 144305 h 475413"/>
                <a:gd name="connsiteX376" fmla="*/ 108416 w 417505"/>
                <a:gd name="connsiteY376" fmla="*/ 144962 h 475413"/>
                <a:gd name="connsiteX377" fmla="*/ 107771 w 417505"/>
                <a:gd name="connsiteY377" fmla="*/ 145618 h 475413"/>
                <a:gd name="connsiteX378" fmla="*/ 106470 w 417505"/>
                <a:gd name="connsiteY378" fmla="*/ 152803 h 475413"/>
                <a:gd name="connsiteX379" fmla="*/ 105825 w 417505"/>
                <a:gd name="connsiteY379" fmla="*/ 154760 h 475413"/>
                <a:gd name="connsiteX380" fmla="*/ 104524 w 417505"/>
                <a:gd name="connsiteY380" fmla="*/ 163246 h 475413"/>
                <a:gd name="connsiteX381" fmla="*/ 103879 w 417505"/>
                <a:gd name="connsiteY381" fmla="*/ 164547 h 475413"/>
                <a:gd name="connsiteX382" fmla="*/ 102577 w 417505"/>
                <a:gd name="connsiteY382" fmla="*/ 171732 h 475413"/>
                <a:gd name="connsiteX383" fmla="*/ 102577 w 417505"/>
                <a:gd name="connsiteY383" fmla="*/ 174346 h 475413"/>
                <a:gd name="connsiteX384" fmla="*/ 101276 w 417505"/>
                <a:gd name="connsiteY384" fmla="*/ 182831 h 475413"/>
                <a:gd name="connsiteX385" fmla="*/ 101276 w 417505"/>
                <a:gd name="connsiteY385" fmla="*/ 183488 h 475413"/>
                <a:gd name="connsiteX386" fmla="*/ 99975 w 417505"/>
                <a:gd name="connsiteY386" fmla="*/ 191974 h 475413"/>
                <a:gd name="connsiteX387" fmla="*/ 99975 w 417505"/>
                <a:gd name="connsiteY387" fmla="*/ 193931 h 475413"/>
                <a:gd name="connsiteX388" fmla="*/ 98674 w 417505"/>
                <a:gd name="connsiteY388" fmla="*/ 202417 h 475413"/>
                <a:gd name="connsiteX389" fmla="*/ 98674 w 417505"/>
                <a:gd name="connsiteY389" fmla="*/ 203073 h 475413"/>
                <a:gd name="connsiteX390" fmla="*/ 98029 w 417505"/>
                <a:gd name="connsiteY390" fmla="*/ 211559 h 475413"/>
                <a:gd name="connsiteX391" fmla="*/ 98029 w 417505"/>
                <a:gd name="connsiteY391" fmla="*/ 214173 h 475413"/>
                <a:gd name="connsiteX392" fmla="*/ 98029 w 417505"/>
                <a:gd name="connsiteY392" fmla="*/ 222659 h 475413"/>
                <a:gd name="connsiteX393" fmla="*/ 97384 w 417505"/>
                <a:gd name="connsiteY393" fmla="*/ 223315 h 475413"/>
                <a:gd name="connsiteX394" fmla="*/ 29214 w 417505"/>
                <a:gd name="connsiteY394" fmla="*/ 223315 h 475413"/>
                <a:gd name="connsiteX395" fmla="*/ 62332 w 417505"/>
                <a:gd name="connsiteY395" fmla="*/ 123419 h 475413"/>
                <a:gd name="connsiteX396" fmla="*/ 77912 w 417505"/>
                <a:gd name="connsiteY396" fmla="*/ 343486 h 475413"/>
                <a:gd name="connsiteX397" fmla="*/ 73363 w 417505"/>
                <a:gd name="connsiteY397" fmla="*/ 345444 h 475413"/>
                <a:gd name="connsiteX398" fmla="*/ 72062 w 417505"/>
                <a:gd name="connsiteY398" fmla="*/ 346745 h 475413"/>
                <a:gd name="connsiteX399" fmla="*/ 68170 w 417505"/>
                <a:gd name="connsiteY399" fmla="*/ 348046 h 475413"/>
                <a:gd name="connsiteX400" fmla="*/ 66869 w 417505"/>
                <a:gd name="connsiteY400" fmla="*/ 349347 h 475413"/>
                <a:gd name="connsiteX401" fmla="*/ 62977 w 417505"/>
                <a:gd name="connsiteY401" fmla="*/ 351305 h 475413"/>
                <a:gd name="connsiteX402" fmla="*/ 62332 w 417505"/>
                <a:gd name="connsiteY402" fmla="*/ 351961 h 475413"/>
                <a:gd name="connsiteX403" fmla="*/ 29214 w 417505"/>
                <a:gd name="connsiteY403" fmla="*/ 252054 h 475413"/>
                <a:gd name="connsiteX404" fmla="*/ 97384 w 417505"/>
                <a:gd name="connsiteY404" fmla="*/ 252054 h 475413"/>
                <a:gd name="connsiteX405" fmla="*/ 98029 w 417505"/>
                <a:gd name="connsiteY405" fmla="*/ 252710 h 475413"/>
                <a:gd name="connsiteX406" fmla="*/ 98029 w 417505"/>
                <a:gd name="connsiteY406" fmla="*/ 261196 h 475413"/>
                <a:gd name="connsiteX407" fmla="*/ 98029 w 417505"/>
                <a:gd name="connsiteY407" fmla="*/ 263809 h 475413"/>
                <a:gd name="connsiteX408" fmla="*/ 98674 w 417505"/>
                <a:gd name="connsiteY408" fmla="*/ 272295 h 475413"/>
                <a:gd name="connsiteX409" fmla="*/ 99975 w 417505"/>
                <a:gd name="connsiteY409" fmla="*/ 281437 h 475413"/>
                <a:gd name="connsiteX410" fmla="*/ 99975 w 417505"/>
                <a:gd name="connsiteY410" fmla="*/ 283395 h 475413"/>
                <a:gd name="connsiteX411" fmla="*/ 101276 w 417505"/>
                <a:gd name="connsiteY411" fmla="*/ 291881 h 475413"/>
                <a:gd name="connsiteX412" fmla="*/ 101276 w 417505"/>
                <a:gd name="connsiteY412" fmla="*/ 292537 h 475413"/>
                <a:gd name="connsiteX413" fmla="*/ 102577 w 417505"/>
                <a:gd name="connsiteY413" fmla="*/ 301023 h 475413"/>
                <a:gd name="connsiteX414" fmla="*/ 102577 w 417505"/>
                <a:gd name="connsiteY414" fmla="*/ 303637 h 475413"/>
                <a:gd name="connsiteX415" fmla="*/ 103879 w 417505"/>
                <a:gd name="connsiteY415" fmla="*/ 310821 h 475413"/>
                <a:gd name="connsiteX416" fmla="*/ 104524 w 417505"/>
                <a:gd name="connsiteY416" fmla="*/ 312122 h 475413"/>
                <a:gd name="connsiteX417" fmla="*/ 105825 w 417505"/>
                <a:gd name="connsiteY417" fmla="*/ 320608 h 475413"/>
                <a:gd name="connsiteX418" fmla="*/ 106470 w 417505"/>
                <a:gd name="connsiteY418" fmla="*/ 322566 h 475413"/>
                <a:gd name="connsiteX419" fmla="*/ 107771 w 417505"/>
                <a:gd name="connsiteY419" fmla="*/ 329751 h 475413"/>
                <a:gd name="connsiteX420" fmla="*/ 108416 w 417505"/>
                <a:gd name="connsiteY420" fmla="*/ 330407 h 475413"/>
                <a:gd name="connsiteX421" fmla="*/ 107771 w 417505"/>
                <a:gd name="connsiteY421" fmla="*/ 330407 h 475413"/>
                <a:gd name="connsiteX422" fmla="*/ 107771 w 417505"/>
                <a:gd name="connsiteY422" fmla="*/ 331063 h 475413"/>
                <a:gd name="connsiteX423" fmla="*/ 103222 w 417505"/>
                <a:gd name="connsiteY423" fmla="*/ 333020 h 475413"/>
                <a:gd name="connsiteX424" fmla="*/ 101921 w 417505"/>
                <a:gd name="connsiteY424" fmla="*/ 333020 h 475413"/>
                <a:gd name="connsiteX425" fmla="*/ 96083 w 417505"/>
                <a:gd name="connsiteY425" fmla="*/ 335634 h 475413"/>
                <a:gd name="connsiteX426" fmla="*/ 94782 w 417505"/>
                <a:gd name="connsiteY426" fmla="*/ 336290 h 475413"/>
                <a:gd name="connsiteX427" fmla="*/ 90890 w 417505"/>
                <a:gd name="connsiteY427" fmla="*/ 337591 h 475413"/>
                <a:gd name="connsiteX428" fmla="*/ 88943 w 417505"/>
                <a:gd name="connsiteY428" fmla="*/ 338248 h 475413"/>
                <a:gd name="connsiteX429" fmla="*/ 85051 w 417505"/>
                <a:gd name="connsiteY429" fmla="*/ 340205 h 475413"/>
                <a:gd name="connsiteX430" fmla="*/ 83750 w 417505"/>
                <a:gd name="connsiteY430" fmla="*/ 340861 h 475413"/>
                <a:gd name="connsiteX431" fmla="*/ 78557 w 417505"/>
                <a:gd name="connsiteY431" fmla="*/ 343475 h 475413"/>
                <a:gd name="connsiteX432" fmla="*/ 77912 w 417505"/>
                <a:gd name="connsiteY432" fmla="*/ 343475 h 475413"/>
                <a:gd name="connsiteX433" fmla="*/ 79858 w 417505"/>
                <a:gd name="connsiteY433" fmla="*/ 374828 h 475413"/>
                <a:gd name="connsiteX434" fmla="*/ 83750 w 417505"/>
                <a:gd name="connsiteY434" fmla="*/ 372870 h 475413"/>
                <a:gd name="connsiteX435" fmla="*/ 85051 w 417505"/>
                <a:gd name="connsiteY435" fmla="*/ 372214 h 475413"/>
                <a:gd name="connsiteX436" fmla="*/ 87654 w 417505"/>
                <a:gd name="connsiteY436" fmla="*/ 370913 h 475413"/>
                <a:gd name="connsiteX437" fmla="*/ 89600 w 417505"/>
                <a:gd name="connsiteY437" fmla="*/ 370256 h 475413"/>
                <a:gd name="connsiteX438" fmla="*/ 92202 w 417505"/>
                <a:gd name="connsiteY438" fmla="*/ 368955 h 475413"/>
                <a:gd name="connsiteX439" fmla="*/ 94148 w 417505"/>
                <a:gd name="connsiteY439" fmla="*/ 367654 h 475413"/>
                <a:gd name="connsiteX440" fmla="*/ 96094 w 417505"/>
                <a:gd name="connsiteY440" fmla="*/ 366998 h 475413"/>
                <a:gd name="connsiteX441" fmla="*/ 98040 w 417505"/>
                <a:gd name="connsiteY441" fmla="*/ 365697 h 475413"/>
                <a:gd name="connsiteX442" fmla="*/ 100643 w 417505"/>
                <a:gd name="connsiteY442" fmla="*/ 365041 h 475413"/>
                <a:gd name="connsiteX443" fmla="*/ 102589 w 417505"/>
                <a:gd name="connsiteY443" fmla="*/ 364384 h 475413"/>
                <a:gd name="connsiteX444" fmla="*/ 105191 w 417505"/>
                <a:gd name="connsiteY444" fmla="*/ 363083 h 475413"/>
                <a:gd name="connsiteX445" fmla="*/ 107137 w 417505"/>
                <a:gd name="connsiteY445" fmla="*/ 362427 h 475413"/>
                <a:gd name="connsiteX446" fmla="*/ 110385 w 417505"/>
                <a:gd name="connsiteY446" fmla="*/ 361126 h 475413"/>
                <a:gd name="connsiteX447" fmla="*/ 111686 w 417505"/>
                <a:gd name="connsiteY447" fmla="*/ 360469 h 475413"/>
                <a:gd name="connsiteX448" fmla="*/ 116234 w 417505"/>
                <a:gd name="connsiteY448" fmla="*/ 358512 h 475413"/>
                <a:gd name="connsiteX449" fmla="*/ 116879 w 417505"/>
                <a:gd name="connsiteY449" fmla="*/ 359168 h 475413"/>
                <a:gd name="connsiteX450" fmla="*/ 118180 w 417505"/>
                <a:gd name="connsiteY450" fmla="*/ 363739 h 475413"/>
                <a:gd name="connsiteX451" fmla="*/ 118825 w 417505"/>
                <a:gd name="connsiteY451" fmla="*/ 364396 h 475413"/>
                <a:gd name="connsiteX452" fmla="*/ 120126 w 417505"/>
                <a:gd name="connsiteY452" fmla="*/ 368310 h 475413"/>
                <a:gd name="connsiteX453" fmla="*/ 120126 w 417505"/>
                <a:gd name="connsiteY453" fmla="*/ 369612 h 475413"/>
                <a:gd name="connsiteX454" fmla="*/ 122072 w 417505"/>
                <a:gd name="connsiteY454" fmla="*/ 373526 h 475413"/>
                <a:gd name="connsiteX455" fmla="*/ 122717 w 417505"/>
                <a:gd name="connsiteY455" fmla="*/ 374828 h 475413"/>
                <a:gd name="connsiteX456" fmla="*/ 124019 w 417505"/>
                <a:gd name="connsiteY456" fmla="*/ 378097 h 475413"/>
                <a:gd name="connsiteX457" fmla="*/ 124663 w 417505"/>
                <a:gd name="connsiteY457" fmla="*/ 379399 h 475413"/>
                <a:gd name="connsiteX458" fmla="*/ 125965 w 417505"/>
                <a:gd name="connsiteY458" fmla="*/ 383313 h 475413"/>
                <a:gd name="connsiteX459" fmla="*/ 126610 w 417505"/>
                <a:gd name="connsiteY459" fmla="*/ 383970 h 475413"/>
                <a:gd name="connsiteX460" fmla="*/ 127911 w 417505"/>
                <a:gd name="connsiteY460" fmla="*/ 387885 h 475413"/>
                <a:gd name="connsiteX461" fmla="*/ 128556 w 417505"/>
                <a:gd name="connsiteY461" fmla="*/ 389186 h 475413"/>
                <a:gd name="connsiteX462" fmla="*/ 130502 w 417505"/>
                <a:gd name="connsiteY462" fmla="*/ 393101 h 475413"/>
                <a:gd name="connsiteX463" fmla="*/ 132448 w 417505"/>
                <a:gd name="connsiteY463" fmla="*/ 397015 h 475413"/>
                <a:gd name="connsiteX464" fmla="*/ 133093 w 417505"/>
                <a:gd name="connsiteY464" fmla="*/ 397672 h 475413"/>
                <a:gd name="connsiteX465" fmla="*/ 135039 w 417505"/>
                <a:gd name="connsiteY465" fmla="*/ 401586 h 475413"/>
                <a:gd name="connsiteX466" fmla="*/ 137641 w 417505"/>
                <a:gd name="connsiteY466" fmla="*/ 405501 h 475413"/>
                <a:gd name="connsiteX467" fmla="*/ 138286 w 417505"/>
                <a:gd name="connsiteY467" fmla="*/ 406802 h 475413"/>
                <a:gd name="connsiteX468" fmla="*/ 139587 w 417505"/>
                <a:gd name="connsiteY468" fmla="*/ 409416 h 475413"/>
                <a:gd name="connsiteX469" fmla="*/ 140232 w 417505"/>
                <a:gd name="connsiteY469" fmla="*/ 410072 h 475413"/>
                <a:gd name="connsiteX470" fmla="*/ 142178 w 417505"/>
                <a:gd name="connsiteY470" fmla="*/ 413987 h 475413"/>
                <a:gd name="connsiteX471" fmla="*/ 142823 w 417505"/>
                <a:gd name="connsiteY471" fmla="*/ 414643 h 475413"/>
                <a:gd name="connsiteX472" fmla="*/ 144769 w 417505"/>
                <a:gd name="connsiteY472" fmla="*/ 417913 h 475413"/>
                <a:gd name="connsiteX473" fmla="*/ 145414 w 417505"/>
                <a:gd name="connsiteY473" fmla="*/ 418570 h 475413"/>
                <a:gd name="connsiteX474" fmla="*/ 147360 w 417505"/>
                <a:gd name="connsiteY474" fmla="*/ 421839 h 475413"/>
                <a:gd name="connsiteX475" fmla="*/ 148005 w 417505"/>
                <a:gd name="connsiteY475" fmla="*/ 422496 h 475413"/>
                <a:gd name="connsiteX476" fmla="*/ 149951 w 417505"/>
                <a:gd name="connsiteY476" fmla="*/ 425109 h 475413"/>
                <a:gd name="connsiteX477" fmla="*/ 150596 w 417505"/>
                <a:gd name="connsiteY477" fmla="*/ 425766 h 475413"/>
                <a:gd name="connsiteX478" fmla="*/ 153199 w 417505"/>
                <a:gd name="connsiteY478" fmla="*/ 429035 h 475413"/>
                <a:gd name="connsiteX479" fmla="*/ 79858 w 417505"/>
                <a:gd name="connsiteY479" fmla="*/ 374828 h 475413"/>
                <a:gd name="connsiteX480" fmla="*/ 221403 w 417505"/>
                <a:gd name="connsiteY480" fmla="*/ 444050 h 475413"/>
                <a:gd name="connsiteX481" fmla="*/ 218155 w 417505"/>
                <a:gd name="connsiteY481" fmla="*/ 443394 h 475413"/>
                <a:gd name="connsiteX482" fmla="*/ 215553 w 417505"/>
                <a:gd name="connsiteY482" fmla="*/ 442092 h 475413"/>
                <a:gd name="connsiteX483" fmla="*/ 214908 w 417505"/>
                <a:gd name="connsiteY483" fmla="*/ 442092 h 475413"/>
                <a:gd name="connsiteX484" fmla="*/ 212306 w 417505"/>
                <a:gd name="connsiteY484" fmla="*/ 440791 h 475413"/>
                <a:gd name="connsiteX485" fmla="*/ 211661 w 417505"/>
                <a:gd name="connsiteY485" fmla="*/ 440791 h 475413"/>
                <a:gd name="connsiteX486" fmla="*/ 209058 w 417505"/>
                <a:gd name="connsiteY486" fmla="*/ 439490 h 475413"/>
                <a:gd name="connsiteX487" fmla="*/ 206456 w 417505"/>
                <a:gd name="connsiteY487" fmla="*/ 438189 h 475413"/>
                <a:gd name="connsiteX488" fmla="*/ 205811 w 417505"/>
                <a:gd name="connsiteY488" fmla="*/ 438189 h 475413"/>
                <a:gd name="connsiteX489" fmla="*/ 203865 w 417505"/>
                <a:gd name="connsiteY489" fmla="*/ 436888 h 475413"/>
                <a:gd name="connsiteX490" fmla="*/ 203220 w 417505"/>
                <a:gd name="connsiteY490" fmla="*/ 436231 h 475413"/>
                <a:gd name="connsiteX491" fmla="*/ 201274 w 417505"/>
                <a:gd name="connsiteY491" fmla="*/ 434930 h 475413"/>
                <a:gd name="connsiteX492" fmla="*/ 200629 w 417505"/>
                <a:gd name="connsiteY492" fmla="*/ 434930 h 475413"/>
                <a:gd name="connsiteX493" fmla="*/ 198683 w 417505"/>
                <a:gd name="connsiteY493" fmla="*/ 432973 h 475413"/>
                <a:gd name="connsiteX494" fmla="*/ 198038 w 417505"/>
                <a:gd name="connsiteY494" fmla="*/ 432973 h 475413"/>
                <a:gd name="connsiteX495" fmla="*/ 196092 w 417505"/>
                <a:gd name="connsiteY495" fmla="*/ 431672 h 475413"/>
                <a:gd name="connsiteX496" fmla="*/ 196092 w 417505"/>
                <a:gd name="connsiteY496" fmla="*/ 431015 h 475413"/>
                <a:gd name="connsiteX497" fmla="*/ 193490 w 417505"/>
                <a:gd name="connsiteY497" fmla="*/ 429714 h 475413"/>
                <a:gd name="connsiteX498" fmla="*/ 193490 w 417505"/>
                <a:gd name="connsiteY498" fmla="*/ 429058 h 475413"/>
                <a:gd name="connsiteX499" fmla="*/ 191544 w 417505"/>
                <a:gd name="connsiteY499" fmla="*/ 427757 h 475413"/>
                <a:gd name="connsiteX500" fmla="*/ 190899 w 417505"/>
                <a:gd name="connsiteY500" fmla="*/ 427101 h 475413"/>
                <a:gd name="connsiteX501" fmla="*/ 189598 w 417505"/>
                <a:gd name="connsiteY501" fmla="*/ 425799 h 475413"/>
                <a:gd name="connsiteX502" fmla="*/ 188953 w 417505"/>
                <a:gd name="connsiteY502" fmla="*/ 425143 h 475413"/>
                <a:gd name="connsiteX503" fmla="*/ 187006 w 417505"/>
                <a:gd name="connsiteY503" fmla="*/ 423842 h 475413"/>
                <a:gd name="connsiteX504" fmla="*/ 187006 w 417505"/>
                <a:gd name="connsiteY504" fmla="*/ 423186 h 475413"/>
                <a:gd name="connsiteX505" fmla="*/ 185060 w 417505"/>
                <a:gd name="connsiteY505" fmla="*/ 421885 h 475413"/>
                <a:gd name="connsiteX506" fmla="*/ 185060 w 417505"/>
                <a:gd name="connsiteY506" fmla="*/ 421228 h 475413"/>
                <a:gd name="connsiteX507" fmla="*/ 183114 w 417505"/>
                <a:gd name="connsiteY507" fmla="*/ 419927 h 475413"/>
                <a:gd name="connsiteX508" fmla="*/ 183114 w 417505"/>
                <a:gd name="connsiteY508" fmla="*/ 419271 h 475413"/>
                <a:gd name="connsiteX509" fmla="*/ 181168 w 417505"/>
                <a:gd name="connsiteY509" fmla="*/ 417970 h 475413"/>
                <a:gd name="connsiteX510" fmla="*/ 178566 w 417505"/>
                <a:gd name="connsiteY510" fmla="*/ 414055 h 475413"/>
                <a:gd name="connsiteX511" fmla="*/ 177265 w 417505"/>
                <a:gd name="connsiteY511" fmla="*/ 412754 h 475413"/>
                <a:gd name="connsiteX512" fmla="*/ 175319 w 417505"/>
                <a:gd name="connsiteY512" fmla="*/ 410140 h 475413"/>
                <a:gd name="connsiteX513" fmla="*/ 174017 w 417505"/>
                <a:gd name="connsiteY513" fmla="*/ 408839 h 475413"/>
                <a:gd name="connsiteX514" fmla="*/ 172071 w 417505"/>
                <a:gd name="connsiteY514" fmla="*/ 406882 h 475413"/>
                <a:gd name="connsiteX515" fmla="*/ 171426 w 417505"/>
                <a:gd name="connsiteY515" fmla="*/ 404924 h 475413"/>
                <a:gd name="connsiteX516" fmla="*/ 169480 w 417505"/>
                <a:gd name="connsiteY516" fmla="*/ 402311 h 475413"/>
                <a:gd name="connsiteX517" fmla="*/ 168179 w 417505"/>
                <a:gd name="connsiteY517" fmla="*/ 401009 h 475413"/>
                <a:gd name="connsiteX518" fmla="*/ 166233 w 417505"/>
                <a:gd name="connsiteY518" fmla="*/ 397739 h 475413"/>
                <a:gd name="connsiteX519" fmla="*/ 165588 w 417505"/>
                <a:gd name="connsiteY519" fmla="*/ 396438 h 475413"/>
                <a:gd name="connsiteX520" fmla="*/ 162986 w 417505"/>
                <a:gd name="connsiteY520" fmla="*/ 392523 h 475413"/>
                <a:gd name="connsiteX521" fmla="*/ 162986 w 417505"/>
                <a:gd name="connsiteY521" fmla="*/ 391867 h 475413"/>
                <a:gd name="connsiteX522" fmla="*/ 160383 w 417505"/>
                <a:gd name="connsiteY522" fmla="*/ 387952 h 475413"/>
                <a:gd name="connsiteX523" fmla="*/ 159738 w 417505"/>
                <a:gd name="connsiteY523" fmla="*/ 385995 h 475413"/>
                <a:gd name="connsiteX524" fmla="*/ 157792 w 417505"/>
                <a:gd name="connsiteY524" fmla="*/ 382725 h 475413"/>
                <a:gd name="connsiteX525" fmla="*/ 157147 w 417505"/>
                <a:gd name="connsiteY525" fmla="*/ 381424 h 475413"/>
                <a:gd name="connsiteX526" fmla="*/ 155201 w 417505"/>
                <a:gd name="connsiteY526" fmla="*/ 378154 h 475413"/>
                <a:gd name="connsiteX527" fmla="*/ 154556 w 417505"/>
                <a:gd name="connsiteY527" fmla="*/ 376197 h 475413"/>
                <a:gd name="connsiteX528" fmla="*/ 153255 w 417505"/>
                <a:gd name="connsiteY528" fmla="*/ 372927 h 475413"/>
                <a:gd name="connsiteX529" fmla="*/ 151954 w 417505"/>
                <a:gd name="connsiteY529" fmla="*/ 370969 h 475413"/>
                <a:gd name="connsiteX530" fmla="*/ 150653 w 417505"/>
                <a:gd name="connsiteY530" fmla="*/ 367699 h 475413"/>
                <a:gd name="connsiteX531" fmla="*/ 150008 w 417505"/>
                <a:gd name="connsiteY531" fmla="*/ 365742 h 475413"/>
                <a:gd name="connsiteX532" fmla="*/ 148062 w 417505"/>
                <a:gd name="connsiteY532" fmla="*/ 360515 h 475413"/>
                <a:gd name="connsiteX533" fmla="*/ 147417 w 417505"/>
                <a:gd name="connsiteY533" fmla="*/ 360515 h 475413"/>
                <a:gd name="connsiteX534" fmla="*/ 145471 w 417505"/>
                <a:gd name="connsiteY534" fmla="*/ 355287 h 475413"/>
                <a:gd name="connsiteX535" fmla="*/ 145471 w 417505"/>
                <a:gd name="connsiteY535" fmla="*/ 353330 h 475413"/>
                <a:gd name="connsiteX536" fmla="*/ 144170 w 417505"/>
                <a:gd name="connsiteY536" fmla="*/ 350716 h 475413"/>
                <a:gd name="connsiteX537" fmla="*/ 145471 w 417505"/>
                <a:gd name="connsiteY537" fmla="*/ 350060 h 475413"/>
                <a:gd name="connsiteX538" fmla="*/ 151965 w 417505"/>
                <a:gd name="connsiteY538" fmla="*/ 348759 h 475413"/>
                <a:gd name="connsiteX539" fmla="*/ 153911 w 417505"/>
                <a:gd name="connsiteY539" fmla="*/ 348103 h 475413"/>
                <a:gd name="connsiteX540" fmla="*/ 162352 w 417505"/>
                <a:gd name="connsiteY540" fmla="*/ 346801 h 475413"/>
                <a:gd name="connsiteX541" fmla="*/ 163653 w 417505"/>
                <a:gd name="connsiteY541" fmla="*/ 346145 h 475413"/>
                <a:gd name="connsiteX542" fmla="*/ 170793 w 417505"/>
                <a:gd name="connsiteY542" fmla="*/ 345489 h 475413"/>
                <a:gd name="connsiteX543" fmla="*/ 172739 w 417505"/>
                <a:gd name="connsiteY543" fmla="*/ 344833 h 475413"/>
                <a:gd name="connsiteX544" fmla="*/ 181179 w 417505"/>
                <a:gd name="connsiteY544" fmla="*/ 343532 h 475413"/>
                <a:gd name="connsiteX545" fmla="*/ 183126 w 417505"/>
                <a:gd name="connsiteY545" fmla="*/ 343532 h 475413"/>
                <a:gd name="connsiteX546" fmla="*/ 190265 w 417505"/>
                <a:gd name="connsiteY546" fmla="*/ 342875 h 475413"/>
                <a:gd name="connsiteX547" fmla="*/ 192867 w 417505"/>
                <a:gd name="connsiteY547" fmla="*/ 342219 h 475413"/>
                <a:gd name="connsiteX548" fmla="*/ 201308 w 417505"/>
                <a:gd name="connsiteY548" fmla="*/ 341563 h 475413"/>
                <a:gd name="connsiteX549" fmla="*/ 201953 w 417505"/>
                <a:gd name="connsiteY549" fmla="*/ 341563 h 475413"/>
                <a:gd name="connsiteX550" fmla="*/ 210394 w 417505"/>
                <a:gd name="connsiteY550" fmla="*/ 340907 h 475413"/>
                <a:gd name="connsiteX551" fmla="*/ 212340 w 417505"/>
                <a:gd name="connsiteY551" fmla="*/ 340907 h 475413"/>
                <a:gd name="connsiteX552" fmla="*/ 220780 w 417505"/>
                <a:gd name="connsiteY552" fmla="*/ 340250 h 475413"/>
                <a:gd name="connsiteX553" fmla="*/ 221425 w 417505"/>
                <a:gd name="connsiteY553" fmla="*/ 340250 h 475413"/>
                <a:gd name="connsiteX554" fmla="*/ 221403 w 417505"/>
                <a:gd name="connsiteY554" fmla="*/ 444050 h 475413"/>
                <a:gd name="connsiteX555" fmla="*/ 221403 w 417505"/>
                <a:gd name="connsiteY555" fmla="*/ 310833 h 475413"/>
                <a:gd name="connsiteX556" fmla="*/ 221403 w 417505"/>
                <a:gd name="connsiteY556" fmla="*/ 311489 h 475413"/>
                <a:gd name="connsiteX557" fmla="*/ 220758 w 417505"/>
                <a:gd name="connsiteY557" fmla="*/ 311489 h 475413"/>
                <a:gd name="connsiteX558" fmla="*/ 220113 w 417505"/>
                <a:gd name="connsiteY558" fmla="*/ 311489 h 475413"/>
                <a:gd name="connsiteX559" fmla="*/ 214274 w 417505"/>
                <a:gd name="connsiteY559" fmla="*/ 311489 h 475413"/>
                <a:gd name="connsiteX560" fmla="*/ 212328 w 417505"/>
                <a:gd name="connsiteY560" fmla="*/ 311489 h 475413"/>
                <a:gd name="connsiteX561" fmla="*/ 207135 w 417505"/>
                <a:gd name="connsiteY561" fmla="*/ 312145 h 475413"/>
                <a:gd name="connsiteX562" fmla="*/ 205189 w 417505"/>
                <a:gd name="connsiteY562" fmla="*/ 312145 h 475413"/>
                <a:gd name="connsiteX563" fmla="*/ 198694 w 417505"/>
                <a:gd name="connsiteY563" fmla="*/ 312801 h 475413"/>
                <a:gd name="connsiteX564" fmla="*/ 197393 w 417505"/>
                <a:gd name="connsiteY564" fmla="*/ 312801 h 475413"/>
                <a:gd name="connsiteX565" fmla="*/ 192200 w 417505"/>
                <a:gd name="connsiteY565" fmla="*/ 313458 h 475413"/>
                <a:gd name="connsiteX566" fmla="*/ 190254 w 417505"/>
                <a:gd name="connsiteY566" fmla="*/ 313458 h 475413"/>
                <a:gd name="connsiteX567" fmla="*/ 185060 w 417505"/>
                <a:gd name="connsiteY567" fmla="*/ 314114 h 475413"/>
                <a:gd name="connsiteX568" fmla="*/ 183759 w 417505"/>
                <a:gd name="connsiteY568" fmla="*/ 314114 h 475413"/>
                <a:gd name="connsiteX569" fmla="*/ 177265 w 417505"/>
                <a:gd name="connsiteY569" fmla="*/ 314770 h 475413"/>
                <a:gd name="connsiteX570" fmla="*/ 175963 w 417505"/>
                <a:gd name="connsiteY570" fmla="*/ 315426 h 475413"/>
                <a:gd name="connsiteX571" fmla="*/ 170770 w 417505"/>
                <a:gd name="connsiteY571" fmla="*/ 316083 h 475413"/>
                <a:gd name="connsiteX572" fmla="*/ 168824 w 417505"/>
                <a:gd name="connsiteY572" fmla="*/ 316083 h 475413"/>
                <a:gd name="connsiteX573" fmla="*/ 163631 w 417505"/>
                <a:gd name="connsiteY573" fmla="*/ 316739 h 475413"/>
                <a:gd name="connsiteX574" fmla="*/ 162329 w 417505"/>
                <a:gd name="connsiteY574" fmla="*/ 317395 h 475413"/>
                <a:gd name="connsiteX575" fmla="*/ 155835 w 417505"/>
                <a:gd name="connsiteY575" fmla="*/ 318696 h 475413"/>
                <a:gd name="connsiteX576" fmla="*/ 154534 w 417505"/>
                <a:gd name="connsiteY576" fmla="*/ 318696 h 475413"/>
                <a:gd name="connsiteX577" fmla="*/ 149340 w 417505"/>
                <a:gd name="connsiteY577" fmla="*/ 319997 h 475413"/>
                <a:gd name="connsiteX578" fmla="*/ 147394 w 417505"/>
                <a:gd name="connsiteY578" fmla="*/ 319997 h 475413"/>
                <a:gd name="connsiteX579" fmla="*/ 142846 w 417505"/>
                <a:gd name="connsiteY579" fmla="*/ 321299 h 475413"/>
                <a:gd name="connsiteX580" fmla="*/ 141545 w 417505"/>
                <a:gd name="connsiteY580" fmla="*/ 321299 h 475413"/>
                <a:gd name="connsiteX581" fmla="*/ 136351 w 417505"/>
                <a:gd name="connsiteY581" fmla="*/ 322600 h 475413"/>
                <a:gd name="connsiteX582" fmla="*/ 135706 w 417505"/>
                <a:gd name="connsiteY582" fmla="*/ 321299 h 475413"/>
                <a:gd name="connsiteX583" fmla="*/ 134405 w 417505"/>
                <a:gd name="connsiteY583" fmla="*/ 315426 h 475413"/>
                <a:gd name="connsiteX584" fmla="*/ 133760 w 417505"/>
                <a:gd name="connsiteY584" fmla="*/ 314125 h 475413"/>
                <a:gd name="connsiteX585" fmla="*/ 132459 w 417505"/>
                <a:gd name="connsiteY585" fmla="*/ 306284 h 475413"/>
                <a:gd name="connsiteX586" fmla="*/ 132459 w 417505"/>
                <a:gd name="connsiteY586" fmla="*/ 304327 h 475413"/>
                <a:gd name="connsiteX587" fmla="*/ 131158 w 417505"/>
                <a:gd name="connsiteY587" fmla="*/ 298455 h 475413"/>
                <a:gd name="connsiteX588" fmla="*/ 130513 w 417505"/>
                <a:gd name="connsiteY588" fmla="*/ 296497 h 475413"/>
                <a:gd name="connsiteX589" fmla="*/ 129868 w 417505"/>
                <a:gd name="connsiteY589" fmla="*/ 288656 h 475413"/>
                <a:gd name="connsiteX590" fmla="*/ 129868 w 417505"/>
                <a:gd name="connsiteY590" fmla="*/ 287355 h 475413"/>
                <a:gd name="connsiteX591" fmla="*/ 128567 w 417505"/>
                <a:gd name="connsiteY591" fmla="*/ 280170 h 475413"/>
                <a:gd name="connsiteX592" fmla="*/ 128567 w 417505"/>
                <a:gd name="connsiteY592" fmla="*/ 278213 h 475413"/>
                <a:gd name="connsiteX593" fmla="*/ 127922 w 417505"/>
                <a:gd name="connsiteY593" fmla="*/ 271028 h 475413"/>
                <a:gd name="connsiteX594" fmla="*/ 127922 w 417505"/>
                <a:gd name="connsiteY594" fmla="*/ 270372 h 475413"/>
                <a:gd name="connsiteX595" fmla="*/ 127277 w 417505"/>
                <a:gd name="connsiteY595" fmla="*/ 261886 h 475413"/>
                <a:gd name="connsiteX596" fmla="*/ 126632 w 417505"/>
                <a:gd name="connsiteY596" fmla="*/ 259929 h 475413"/>
                <a:gd name="connsiteX597" fmla="*/ 126632 w 417505"/>
                <a:gd name="connsiteY597" fmla="*/ 253400 h 475413"/>
                <a:gd name="connsiteX598" fmla="*/ 126632 w 417505"/>
                <a:gd name="connsiteY598" fmla="*/ 252099 h 475413"/>
                <a:gd name="connsiteX599" fmla="*/ 221425 w 417505"/>
                <a:gd name="connsiteY599" fmla="*/ 252099 h 475413"/>
                <a:gd name="connsiteX600" fmla="*/ 221403 w 417505"/>
                <a:gd name="connsiteY600" fmla="*/ 310833 h 475413"/>
                <a:gd name="connsiteX601" fmla="*/ 221403 w 417505"/>
                <a:gd name="connsiteY601" fmla="*/ 164558 h 475413"/>
                <a:gd name="connsiteX602" fmla="*/ 221403 w 417505"/>
                <a:gd name="connsiteY602" fmla="*/ 223326 h 475413"/>
                <a:gd name="connsiteX603" fmla="*/ 126610 w 417505"/>
                <a:gd name="connsiteY603" fmla="*/ 223326 h 475413"/>
                <a:gd name="connsiteX604" fmla="*/ 126610 w 417505"/>
                <a:gd name="connsiteY604" fmla="*/ 222025 h 475413"/>
                <a:gd name="connsiteX605" fmla="*/ 126610 w 417505"/>
                <a:gd name="connsiteY605" fmla="*/ 215496 h 475413"/>
                <a:gd name="connsiteX606" fmla="*/ 127254 w 417505"/>
                <a:gd name="connsiteY606" fmla="*/ 213539 h 475413"/>
                <a:gd name="connsiteX607" fmla="*/ 127899 w 417505"/>
                <a:gd name="connsiteY607" fmla="*/ 205053 h 475413"/>
                <a:gd name="connsiteX608" fmla="*/ 127899 w 417505"/>
                <a:gd name="connsiteY608" fmla="*/ 204397 h 475413"/>
                <a:gd name="connsiteX609" fmla="*/ 128544 w 417505"/>
                <a:gd name="connsiteY609" fmla="*/ 197212 h 475413"/>
                <a:gd name="connsiteX610" fmla="*/ 128544 w 417505"/>
                <a:gd name="connsiteY610" fmla="*/ 195255 h 475413"/>
                <a:gd name="connsiteX611" fmla="*/ 129845 w 417505"/>
                <a:gd name="connsiteY611" fmla="*/ 188070 h 475413"/>
                <a:gd name="connsiteX612" fmla="*/ 129845 w 417505"/>
                <a:gd name="connsiteY612" fmla="*/ 186769 h 475413"/>
                <a:gd name="connsiteX613" fmla="*/ 130490 w 417505"/>
                <a:gd name="connsiteY613" fmla="*/ 178928 h 475413"/>
                <a:gd name="connsiteX614" fmla="*/ 131135 w 417505"/>
                <a:gd name="connsiteY614" fmla="*/ 176970 h 475413"/>
                <a:gd name="connsiteX615" fmla="*/ 132437 w 417505"/>
                <a:gd name="connsiteY615" fmla="*/ 171098 h 475413"/>
                <a:gd name="connsiteX616" fmla="*/ 132437 w 417505"/>
                <a:gd name="connsiteY616" fmla="*/ 169141 h 475413"/>
                <a:gd name="connsiteX617" fmla="*/ 133738 w 417505"/>
                <a:gd name="connsiteY617" fmla="*/ 161300 h 475413"/>
                <a:gd name="connsiteX618" fmla="*/ 134383 w 417505"/>
                <a:gd name="connsiteY618" fmla="*/ 159999 h 475413"/>
                <a:gd name="connsiteX619" fmla="*/ 135684 w 417505"/>
                <a:gd name="connsiteY619" fmla="*/ 154126 h 475413"/>
                <a:gd name="connsiteX620" fmla="*/ 136329 w 417505"/>
                <a:gd name="connsiteY620" fmla="*/ 152825 h 475413"/>
                <a:gd name="connsiteX621" fmla="*/ 141522 w 417505"/>
                <a:gd name="connsiteY621" fmla="*/ 154126 h 475413"/>
                <a:gd name="connsiteX622" fmla="*/ 142823 w 417505"/>
                <a:gd name="connsiteY622" fmla="*/ 154126 h 475413"/>
                <a:gd name="connsiteX623" fmla="*/ 147372 w 417505"/>
                <a:gd name="connsiteY623" fmla="*/ 155428 h 475413"/>
                <a:gd name="connsiteX624" fmla="*/ 149318 w 417505"/>
                <a:gd name="connsiteY624" fmla="*/ 155428 h 475413"/>
                <a:gd name="connsiteX625" fmla="*/ 154511 w 417505"/>
                <a:gd name="connsiteY625" fmla="*/ 156729 h 475413"/>
                <a:gd name="connsiteX626" fmla="*/ 155812 w 417505"/>
                <a:gd name="connsiteY626" fmla="*/ 156729 h 475413"/>
                <a:gd name="connsiteX627" fmla="*/ 162307 w 417505"/>
                <a:gd name="connsiteY627" fmla="*/ 158030 h 475413"/>
                <a:gd name="connsiteX628" fmla="*/ 163608 w 417505"/>
                <a:gd name="connsiteY628" fmla="*/ 158030 h 475413"/>
                <a:gd name="connsiteX629" fmla="*/ 168801 w 417505"/>
                <a:gd name="connsiteY629" fmla="*/ 159331 h 475413"/>
                <a:gd name="connsiteX630" fmla="*/ 170748 w 417505"/>
                <a:gd name="connsiteY630" fmla="*/ 159331 h 475413"/>
                <a:gd name="connsiteX631" fmla="*/ 175941 w 417505"/>
                <a:gd name="connsiteY631" fmla="*/ 159987 h 475413"/>
                <a:gd name="connsiteX632" fmla="*/ 177242 w 417505"/>
                <a:gd name="connsiteY632" fmla="*/ 160644 h 475413"/>
                <a:gd name="connsiteX633" fmla="*/ 183737 w 417505"/>
                <a:gd name="connsiteY633" fmla="*/ 161300 h 475413"/>
                <a:gd name="connsiteX634" fmla="*/ 185038 w 417505"/>
                <a:gd name="connsiteY634" fmla="*/ 161300 h 475413"/>
                <a:gd name="connsiteX635" fmla="*/ 190231 w 417505"/>
                <a:gd name="connsiteY635" fmla="*/ 161956 h 475413"/>
                <a:gd name="connsiteX636" fmla="*/ 192177 w 417505"/>
                <a:gd name="connsiteY636" fmla="*/ 161956 h 475413"/>
                <a:gd name="connsiteX637" fmla="*/ 197371 w 417505"/>
                <a:gd name="connsiteY637" fmla="*/ 162612 h 475413"/>
                <a:gd name="connsiteX638" fmla="*/ 198672 w 417505"/>
                <a:gd name="connsiteY638" fmla="*/ 162612 h 475413"/>
                <a:gd name="connsiteX639" fmla="*/ 205811 w 417505"/>
                <a:gd name="connsiteY639" fmla="*/ 163269 h 475413"/>
                <a:gd name="connsiteX640" fmla="*/ 207112 w 417505"/>
                <a:gd name="connsiteY640" fmla="*/ 163269 h 475413"/>
                <a:gd name="connsiteX641" fmla="*/ 212306 w 417505"/>
                <a:gd name="connsiteY641" fmla="*/ 163925 h 475413"/>
                <a:gd name="connsiteX642" fmla="*/ 214252 w 417505"/>
                <a:gd name="connsiteY642" fmla="*/ 163925 h 475413"/>
                <a:gd name="connsiteX643" fmla="*/ 220090 w 417505"/>
                <a:gd name="connsiteY643" fmla="*/ 163925 h 475413"/>
                <a:gd name="connsiteX644" fmla="*/ 220735 w 417505"/>
                <a:gd name="connsiteY644" fmla="*/ 163925 h 475413"/>
                <a:gd name="connsiteX645" fmla="*/ 221380 w 417505"/>
                <a:gd name="connsiteY645" fmla="*/ 163925 h 475413"/>
                <a:gd name="connsiteX646" fmla="*/ 221403 w 417505"/>
                <a:gd name="connsiteY646" fmla="*/ 164558 h 475413"/>
                <a:gd name="connsiteX647" fmla="*/ 221403 w 417505"/>
                <a:gd name="connsiteY647" fmla="*/ 135175 h 475413"/>
                <a:gd name="connsiteX648" fmla="*/ 220758 w 417505"/>
                <a:gd name="connsiteY648" fmla="*/ 135175 h 475413"/>
                <a:gd name="connsiteX649" fmla="*/ 212317 w 417505"/>
                <a:gd name="connsiteY649" fmla="*/ 134518 h 475413"/>
                <a:gd name="connsiteX650" fmla="*/ 210371 w 417505"/>
                <a:gd name="connsiteY650" fmla="*/ 134518 h 475413"/>
                <a:gd name="connsiteX651" fmla="*/ 201930 w 417505"/>
                <a:gd name="connsiteY651" fmla="*/ 133862 h 475413"/>
                <a:gd name="connsiteX652" fmla="*/ 201285 w 417505"/>
                <a:gd name="connsiteY652" fmla="*/ 133862 h 475413"/>
                <a:gd name="connsiteX653" fmla="*/ 192200 w 417505"/>
                <a:gd name="connsiteY653" fmla="*/ 133206 h 475413"/>
                <a:gd name="connsiteX654" fmla="*/ 190254 w 417505"/>
                <a:gd name="connsiteY654" fmla="*/ 132550 h 475413"/>
                <a:gd name="connsiteX655" fmla="*/ 182458 w 417505"/>
                <a:gd name="connsiteY655" fmla="*/ 131893 h 475413"/>
                <a:gd name="connsiteX656" fmla="*/ 181157 w 417505"/>
                <a:gd name="connsiteY656" fmla="*/ 131893 h 475413"/>
                <a:gd name="connsiteX657" fmla="*/ 172716 w 417505"/>
                <a:gd name="connsiteY657" fmla="*/ 130592 h 475413"/>
                <a:gd name="connsiteX658" fmla="*/ 170770 w 417505"/>
                <a:gd name="connsiteY658" fmla="*/ 129936 h 475413"/>
                <a:gd name="connsiteX659" fmla="*/ 163631 w 417505"/>
                <a:gd name="connsiteY659" fmla="*/ 129280 h 475413"/>
                <a:gd name="connsiteX660" fmla="*/ 162329 w 417505"/>
                <a:gd name="connsiteY660" fmla="*/ 128624 h 475413"/>
                <a:gd name="connsiteX661" fmla="*/ 153889 w 417505"/>
                <a:gd name="connsiteY661" fmla="*/ 126666 h 475413"/>
                <a:gd name="connsiteX662" fmla="*/ 151943 w 417505"/>
                <a:gd name="connsiteY662" fmla="*/ 126666 h 475413"/>
                <a:gd name="connsiteX663" fmla="*/ 145448 w 417505"/>
                <a:gd name="connsiteY663" fmla="*/ 125365 h 475413"/>
                <a:gd name="connsiteX664" fmla="*/ 144147 w 417505"/>
                <a:gd name="connsiteY664" fmla="*/ 124709 h 475413"/>
                <a:gd name="connsiteX665" fmla="*/ 145448 w 417505"/>
                <a:gd name="connsiteY665" fmla="*/ 122095 h 475413"/>
                <a:gd name="connsiteX666" fmla="*/ 145448 w 417505"/>
                <a:gd name="connsiteY666" fmla="*/ 120138 h 475413"/>
                <a:gd name="connsiteX667" fmla="*/ 147394 w 417505"/>
                <a:gd name="connsiteY667" fmla="*/ 114910 h 475413"/>
                <a:gd name="connsiteX668" fmla="*/ 148039 w 417505"/>
                <a:gd name="connsiteY668" fmla="*/ 114910 h 475413"/>
                <a:gd name="connsiteX669" fmla="*/ 149985 w 417505"/>
                <a:gd name="connsiteY669" fmla="*/ 109683 h 475413"/>
                <a:gd name="connsiteX670" fmla="*/ 150630 w 417505"/>
                <a:gd name="connsiteY670" fmla="*/ 107726 h 475413"/>
                <a:gd name="connsiteX671" fmla="*/ 151931 w 417505"/>
                <a:gd name="connsiteY671" fmla="*/ 104456 h 475413"/>
                <a:gd name="connsiteX672" fmla="*/ 153233 w 417505"/>
                <a:gd name="connsiteY672" fmla="*/ 102498 h 475413"/>
                <a:gd name="connsiteX673" fmla="*/ 154534 w 417505"/>
                <a:gd name="connsiteY673" fmla="*/ 99228 h 475413"/>
                <a:gd name="connsiteX674" fmla="*/ 155179 w 417505"/>
                <a:gd name="connsiteY674" fmla="*/ 97271 h 475413"/>
                <a:gd name="connsiteX675" fmla="*/ 157125 w 417505"/>
                <a:gd name="connsiteY675" fmla="*/ 94001 h 475413"/>
                <a:gd name="connsiteX676" fmla="*/ 157770 w 417505"/>
                <a:gd name="connsiteY676" fmla="*/ 92700 h 475413"/>
                <a:gd name="connsiteX677" fmla="*/ 159716 w 417505"/>
                <a:gd name="connsiteY677" fmla="*/ 89430 h 475413"/>
                <a:gd name="connsiteX678" fmla="*/ 160361 w 417505"/>
                <a:gd name="connsiteY678" fmla="*/ 87473 h 475413"/>
                <a:gd name="connsiteX679" fmla="*/ 162963 w 417505"/>
                <a:gd name="connsiteY679" fmla="*/ 83558 h 475413"/>
                <a:gd name="connsiteX680" fmla="*/ 162963 w 417505"/>
                <a:gd name="connsiteY680" fmla="*/ 82935 h 475413"/>
                <a:gd name="connsiteX681" fmla="*/ 165565 w 417505"/>
                <a:gd name="connsiteY681" fmla="*/ 79021 h 475413"/>
                <a:gd name="connsiteX682" fmla="*/ 166210 w 417505"/>
                <a:gd name="connsiteY682" fmla="*/ 77719 h 475413"/>
                <a:gd name="connsiteX683" fmla="*/ 168156 w 417505"/>
                <a:gd name="connsiteY683" fmla="*/ 74450 h 475413"/>
                <a:gd name="connsiteX684" fmla="*/ 169458 w 417505"/>
                <a:gd name="connsiteY684" fmla="*/ 73148 h 475413"/>
                <a:gd name="connsiteX685" fmla="*/ 171404 w 417505"/>
                <a:gd name="connsiteY685" fmla="*/ 70535 h 475413"/>
                <a:gd name="connsiteX686" fmla="*/ 172049 w 417505"/>
                <a:gd name="connsiteY686" fmla="*/ 68577 h 475413"/>
                <a:gd name="connsiteX687" fmla="*/ 173995 w 417505"/>
                <a:gd name="connsiteY687" fmla="*/ 66620 h 475413"/>
                <a:gd name="connsiteX688" fmla="*/ 175296 w 417505"/>
                <a:gd name="connsiteY688" fmla="*/ 64663 h 475413"/>
                <a:gd name="connsiteX689" fmla="*/ 177242 w 417505"/>
                <a:gd name="connsiteY689" fmla="*/ 62705 h 475413"/>
                <a:gd name="connsiteX690" fmla="*/ 178543 w 417505"/>
                <a:gd name="connsiteY690" fmla="*/ 61404 h 475413"/>
                <a:gd name="connsiteX691" fmla="*/ 181146 w 417505"/>
                <a:gd name="connsiteY691" fmla="*/ 57489 h 475413"/>
                <a:gd name="connsiteX692" fmla="*/ 183092 w 417505"/>
                <a:gd name="connsiteY692" fmla="*/ 56188 h 475413"/>
                <a:gd name="connsiteX693" fmla="*/ 183092 w 417505"/>
                <a:gd name="connsiteY693" fmla="*/ 55532 h 475413"/>
                <a:gd name="connsiteX694" fmla="*/ 185038 w 417505"/>
                <a:gd name="connsiteY694" fmla="*/ 54231 h 475413"/>
                <a:gd name="connsiteX695" fmla="*/ 185038 w 417505"/>
                <a:gd name="connsiteY695" fmla="*/ 53574 h 475413"/>
                <a:gd name="connsiteX696" fmla="*/ 186984 w 417505"/>
                <a:gd name="connsiteY696" fmla="*/ 52273 h 475413"/>
                <a:gd name="connsiteX697" fmla="*/ 186984 w 417505"/>
                <a:gd name="connsiteY697" fmla="*/ 51617 h 475413"/>
                <a:gd name="connsiteX698" fmla="*/ 188930 w 417505"/>
                <a:gd name="connsiteY698" fmla="*/ 50316 h 475413"/>
                <a:gd name="connsiteX699" fmla="*/ 189575 w 417505"/>
                <a:gd name="connsiteY699" fmla="*/ 49659 h 475413"/>
                <a:gd name="connsiteX700" fmla="*/ 190876 w 417505"/>
                <a:gd name="connsiteY700" fmla="*/ 48358 h 475413"/>
                <a:gd name="connsiteX701" fmla="*/ 191521 w 417505"/>
                <a:gd name="connsiteY701" fmla="*/ 47702 h 475413"/>
                <a:gd name="connsiteX702" fmla="*/ 193467 w 417505"/>
                <a:gd name="connsiteY702" fmla="*/ 46401 h 475413"/>
                <a:gd name="connsiteX703" fmla="*/ 193467 w 417505"/>
                <a:gd name="connsiteY703" fmla="*/ 45711 h 475413"/>
                <a:gd name="connsiteX704" fmla="*/ 196069 w 417505"/>
                <a:gd name="connsiteY704" fmla="*/ 44410 h 475413"/>
                <a:gd name="connsiteX705" fmla="*/ 196069 w 417505"/>
                <a:gd name="connsiteY705" fmla="*/ 43753 h 475413"/>
                <a:gd name="connsiteX706" fmla="*/ 198015 w 417505"/>
                <a:gd name="connsiteY706" fmla="*/ 42452 h 475413"/>
                <a:gd name="connsiteX707" fmla="*/ 198660 w 417505"/>
                <a:gd name="connsiteY707" fmla="*/ 42452 h 475413"/>
                <a:gd name="connsiteX708" fmla="*/ 200607 w 417505"/>
                <a:gd name="connsiteY708" fmla="*/ 40495 h 475413"/>
                <a:gd name="connsiteX709" fmla="*/ 201251 w 417505"/>
                <a:gd name="connsiteY709" fmla="*/ 40495 h 475413"/>
                <a:gd name="connsiteX710" fmla="*/ 203198 w 417505"/>
                <a:gd name="connsiteY710" fmla="*/ 39194 h 475413"/>
                <a:gd name="connsiteX711" fmla="*/ 203842 w 417505"/>
                <a:gd name="connsiteY711" fmla="*/ 38537 h 475413"/>
                <a:gd name="connsiteX712" fmla="*/ 205789 w 417505"/>
                <a:gd name="connsiteY712" fmla="*/ 37236 h 475413"/>
                <a:gd name="connsiteX713" fmla="*/ 206434 w 417505"/>
                <a:gd name="connsiteY713" fmla="*/ 37236 h 475413"/>
                <a:gd name="connsiteX714" fmla="*/ 209036 w 417505"/>
                <a:gd name="connsiteY714" fmla="*/ 35935 h 475413"/>
                <a:gd name="connsiteX715" fmla="*/ 211638 w 417505"/>
                <a:gd name="connsiteY715" fmla="*/ 34634 h 475413"/>
                <a:gd name="connsiteX716" fmla="*/ 212283 w 417505"/>
                <a:gd name="connsiteY716" fmla="*/ 33978 h 475413"/>
                <a:gd name="connsiteX717" fmla="*/ 214885 w 417505"/>
                <a:gd name="connsiteY717" fmla="*/ 33321 h 475413"/>
                <a:gd name="connsiteX718" fmla="*/ 215530 w 417505"/>
                <a:gd name="connsiteY718" fmla="*/ 33321 h 475413"/>
                <a:gd name="connsiteX719" fmla="*/ 217476 w 417505"/>
                <a:gd name="connsiteY719" fmla="*/ 32020 h 475413"/>
                <a:gd name="connsiteX720" fmla="*/ 218121 w 417505"/>
                <a:gd name="connsiteY720" fmla="*/ 32020 h 475413"/>
                <a:gd name="connsiteX721" fmla="*/ 221369 w 417505"/>
                <a:gd name="connsiteY721" fmla="*/ 31364 h 475413"/>
                <a:gd name="connsiteX722" fmla="*/ 221403 w 417505"/>
                <a:gd name="connsiteY722" fmla="*/ 135175 h 475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Lst>
              <a:rect l="l" t="t" r="r" b="b"/>
              <a:pathLst>
                <a:path w="417505" h="475413">
                  <a:moveTo>
                    <a:pt x="359021" y="405614"/>
                  </a:moveTo>
                  <a:cubicBezTo>
                    <a:pt x="346326" y="415096"/>
                    <a:pt x="332590" y="422948"/>
                    <a:pt x="318142" y="429024"/>
                  </a:cubicBezTo>
                  <a:cubicBezTo>
                    <a:pt x="319443" y="427723"/>
                    <a:pt x="320088" y="427067"/>
                    <a:pt x="320744" y="425754"/>
                  </a:cubicBezTo>
                  <a:lnTo>
                    <a:pt x="321389" y="425098"/>
                  </a:lnTo>
                  <a:cubicBezTo>
                    <a:pt x="322034" y="424442"/>
                    <a:pt x="322690" y="423141"/>
                    <a:pt x="323335" y="422484"/>
                  </a:cubicBezTo>
                  <a:cubicBezTo>
                    <a:pt x="323335" y="421828"/>
                    <a:pt x="323335" y="421828"/>
                    <a:pt x="323980" y="421828"/>
                  </a:cubicBezTo>
                  <a:cubicBezTo>
                    <a:pt x="324625" y="420527"/>
                    <a:pt x="325281" y="419214"/>
                    <a:pt x="325926" y="418558"/>
                  </a:cubicBezTo>
                  <a:cubicBezTo>
                    <a:pt x="326571" y="417902"/>
                    <a:pt x="326571" y="417902"/>
                    <a:pt x="326571" y="417902"/>
                  </a:cubicBezTo>
                  <a:cubicBezTo>
                    <a:pt x="327216" y="416601"/>
                    <a:pt x="327872" y="415945"/>
                    <a:pt x="328517" y="414632"/>
                  </a:cubicBezTo>
                  <a:lnTo>
                    <a:pt x="329162" y="413976"/>
                  </a:lnTo>
                  <a:cubicBezTo>
                    <a:pt x="329807" y="412675"/>
                    <a:pt x="330463" y="411362"/>
                    <a:pt x="331108" y="410061"/>
                  </a:cubicBezTo>
                  <a:cubicBezTo>
                    <a:pt x="331108" y="410061"/>
                    <a:pt x="331753" y="410061"/>
                    <a:pt x="331753" y="409405"/>
                  </a:cubicBezTo>
                  <a:cubicBezTo>
                    <a:pt x="332398" y="408749"/>
                    <a:pt x="333054" y="407447"/>
                    <a:pt x="333699" y="406791"/>
                  </a:cubicBezTo>
                  <a:cubicBezTo>
                    <a:pt x="333699" y="406180"/>
                    <a:pt x="333722" y="406124"/>
                    <a:pt x="334254" y="405580"/>
                  </a:cubicBezTo>
                  <a:lnTo>
                    <a:pt x="312518" y="405580"/>
                  </a:lnTo>
                  <a:cubicBezTo>
                    <a:pt x="308524" y="405580"/>
                    <a:pt x="304644" y="404913"/>
                    <a:pt x="301000" y="403634"/>
                  </a:cubicBezTo>
                  <a:cubicBezTo>
                    <a:pt x="300650" y="404098"/>
                    <a:pt x="300287" y="404472"/>
                    <a:pt x="299937" y="404822"/>
                  </a:cubicBezTo>
                  <a:cubicBezTo>
                    <a:pt x="299937" y="405479"/>
                    <a:pt x="299292" y="406124"/>
                    <a:pt x="299292" y="406780"/>
                  </a:cubicBezTo>
                  <a:cubicBezTo>
                    <a:pt x="298647" y="407436"/>
                    <a:pt x="297991" y="408081"/>
                    <a:pt x="297346" y="408737"/>
                  </a:cubicBezTo>
                  <a:cubicBezTo>
                    <a:pt x="296701" y="409393"/>
                    <a:pt x="296701" y="410038"/>
                    <a:pt x="296045" y="410038"/>
                  </a:cubicBezTo>
                  <a:cubicBezTo>
                    <a:pt x="295400" y="411340"/>
                    <a:pt x="294743" y="411996"/>
                    <a:pt x="294098" y="412652"/>
                  </a:cubicBezTo>
                  <a:cubicBezTo>
                    <a:pt x="294098" y="413308"/>
                    <a:pt x="293454" y="413953"/>
                    <a:pt x="293454" y="413953"/>
                  </a:cubicBezTo>
                  <a:cubicBezTo>
                    <a:pt x="292152" y="415254"/>
                    <a:pt x="291507" y="416567"/>
                    <a:pt x="290206" y="417868"/>
                  </a:cubicBezTo>
                  <a:cubicBezTo>
                    <a:pt x="289561" y="417868"/>
                    <a:pt x="288905" y="418524"/>
                    <a:pt x="288905" y="419169"/>
                  </a:cubicBezTo>
                  <a:cubicBezTo>
                    <a:pt x="288260" y="419169"/>
                    <a:pt x="288260" y="419825"/>
                    <a:pt x="288260" y="419825"/>
                  </a:cubicBezTo>
                  <a:cubicBezTo>
                    <a:pt x="287615" y="420482"/>
                    <a:pt x="286959" y="421127"/>
                    <a:pt x="286314" y="421127"/>
                  </a:cubicBezTo>
                  <a:cubicBezTo>
                    <a:pt x="286314" y="421783"/>
                    <a:pt x="286314" y="421783"/>
                    <a:pt x="286314" y="421783"/>
                  </a:cubicBezTo>
                  <a:cubicBezTo>
                    <a:pt x="285669" y="422439"/>
                    <a:pt x="285013" y="422439"/>
                    <a:pt x="285013" y="423084"/>
                  </a:cubicBezTo>
                  <a:cubicBezTo>
                    <a:pt x="284368" y="423084"/>
                    <a:pt x="284368" y="423740"/>
                    <a:pt x="284368" y="423740"/>
                  </a:cubicBezTo>
                  <a:cubicBezTo>
                    <a:pt x="283723" y="424396"/>
                    <a:pt x="283067" y="424396"/>
                    <a:pt x="282422" y="425041"/>
                  </a:cubicBezTo>
                  <a:cubicBezTo>
                    <a:pt x="282422" y="425698"/>
                    <a:pt x="282422" y="425698"/>
                    <a:pt x="282422" y="425698"/>
                  </a:cubicBezTo>
                  <a:cubicBezTo>
                    <a:pt x="281777" y="426354"/>
                    <a:pt x="281121" y="426999"/>
                    <a:pt x="280476" y="426999"/>
                  </a:cubicBezTo>
                  <a:lnTo>
                    <a:pt x="280476" y="427655"/>
                  </a:lnTo>
                  <a:cubicBezTo>
                    <a:pt x="279831" y="428311"/>
                    <a:pt x="279175" y="428311"/>
                    <a:pt x="278530" y="428956"/>
                  </a:cubicBezTo>
                  <a:cubicBezTo>
                    <a:pt x="277885" y="428956"/>
                    <a:pt x="277885" y="429612"/>
                    <a:pt x="277885" y="429612"/>
                  </a:cubicBezTo>
                  <a:cubicBezTo>
                    <a:pt x="277240" y="430269"/>
                    <a:pt x="276584" y="430914"/>
                    <a:pt x="275939" y="430914"/>
                  </a:cubicBezTo>
                  <a:cubicBezTo>
                    <a:pt x="275294" y="430914"/>
                    <a:pt x="275294" y="430914"/>
                    <a:pt x="275294" y="431570"/>
                  </a:cubicBezTo>
                  <a:cubicBezTo>
                    <a:pt x="274649" y="431570"/>
                    <a:pt x="273993" y="432226"/>
                    <a:pt x="273348" y="432871"/>
                  </a:cubicBezTo>
                  <a:cubicBezTo>
                    <a:pt x="273348" y="432871"/>
                    <a:pt x="273348" y="432871"/>
                    <a:pt x="272703" y="432871"/>
                  </a:cubicBezTo>
                  <a:cubicBezTo>
                    <a:pt x="272058" y="433527"/>
                    <a:pt x="271402" y="434172"/>
                    <a:pt x="270757" y="434828"/>
                  </a:cubicBezTo>
                  <a:cubicBezTo>
                    <a:pt x="270757" y="434828"/>
                    <a:pt x="270757" y="434828"/>
                    <a:pt x="270112" y="434828"/>
                  </a:cubicBezTo>
                  <a:cubicBezTo>
                    <a:pt x="269467" y="435485"/>
                    <a:pt x="268810" y="436130"/>
                    <a:pt x="268166" y="436130"/>
                  </a:cubicBezTo>
                  <a:cubicBezTo>
                    <a:pt x="268166" y="436130"/>
                    <a:pt x="268166" y="436130"/>
                    <a:pt x="267521" y="436786"/>
                  </a:cubicBezTo>
                  <a:cubicBezTo>
                    <a:pt x="266876" y="436786"/>
                    <a:pt x="266219" y="437442"/>
                    <a:pt x="265575" y="438087"/>
                  </a:cubicBezTo>
                  <a:cubicBezTo>
                    <a:pt x="264930" y="438087"/>
                    <a:pt x="264930" y="438087"/>
                    <a:pt x="264930" y="438087"/>
                  </a:cubicBezTo>
                  <a:cubicBezTo>
                    <a:pt x="264285" y="438743"/>
                    <a:pt x="262984" y="439388"/>
                    <a:pt x="262327" y="439388"/>
                  </a:cubicBezTo>
                  <a:cubicBezTo>
                    <a:pt x="261682" y="440044"/>
                    <a:pt x="260381" y="440689"/>
                    <a:pt x="259725" y="440689"/>
                  </a:cubicBezTo>
                  <a:lnTo>
                    <a:pt x="259080" y="440689"/>
                  </a:lnTo>
                  <a:cubicBezTo>
                    <a:pt x="258435" y="441346"/>
                    <a:pt x="257134" y="441991"/>
                    <a:pt x="256478" y="441991"/>
                  </a:cubicBezTo>
                  <a:cubicBezTo>
                    <a:pt x="255176" y="442647"/>
                    <a:pt x="254532" y="442647"/>
                    <a:pt x="253875" y="443292"/>
                  </a:cubicBezTo>
                  <a:cubicBezTo>
                    <a:pt x="253230" y="443292"/>
                    <a:pt x="253230" y="443292"/>
                    <a:pt x="253230" y="443292"/>
                  </a:cubicBezTo>
                  <a:cubicBezTo>
                    <a:pt x="251929" y="443292"/>
                    <a:pt x="251284" y="443948"/>
                    <a:pt x="250628" y="443948"/>
                  </a:cubicBezTo>
                  <a:cubicBezTo>
                    <a:pt x="249972" y="443948"/>
                    <a:pt x="249983" y="443948"/>
                    <a:pt x="249983" y="443948"/>
                  </a:cubicBezTo>
                  <a:cubicBezTo>
                    <a:pt x="249983" y="340115"/>
                    <a:pt x="249983" y="340115"/>
                    <a:pt x="249983" y="340115"/>
                  </a:cubicBezTo>
                  <a:cubicBezTo>
                    <a:pt x="250628" y="340115"/>
                    <a:pt x="250628" y="340115"/>
                    <a:pt x="250628" y="340115"/>
                  </a:cubicBezTo>
                  <a:cubicBezTo>
                    <a:pt x="253875" y="340115"/>
                    <a:pt x="256466" y="340115"/>
                    <a:pt x="259069" y="340771"/>
                  </a:cubicBezTo>
                  <a:cubicBezTo>
                    <a:pt x="259714" y="340771"/>
                    <a:pt x="260370" y="340771"/>
                    <a:pt x="261671" y="340771"/>
                  </a:cubicBezTo>
                  <a:cubicBezTo>
                    <a:pt x="264273" y="340771"/>
                    <a:pt x="266864" y="340771"/>
                    <a:pt x="269467" y="341427"/>
                  </a:cubicBezTo>
                  <a:cubicBezTo>
                    <a:pt x="270112" y="341427"/>
                    <a:pt x="270112" y="341427"/>
                    <a:pt x="270112" y="341427"/>
                  </a:cubicBezTo>
                  <a:cubicBezTo>
                    <a:pt x="273359" y="341427"/>
                    <a:pt x="275950" y="342083"/>
                    <a:pt x="279197" y="342083"/>
                  </a:cubicBezTo>
                  <a:cubicBezTo>
                    <a:pt x="279842" y="342083"/>
                    <a:pt x="280498" y="342083"/>
                    <a:pt x="281143" y="342740"/>
                  </a:cubicBezTo>
                  <a:cubicBezTo>
                    <a:pt x="282433" y="342740"/>
                    <a:pt x="283723" y="342740"/>
                    <a:pt x="285013" y="342819"/>
                  </a:cubicBezTo>
                  <a:cubicBezTo>
                    <a:pt x="288204" y="333428"/>
                    <a:pt x="292096" y="323878"/>
                    <a:pt x="296769" y="315313"/>
                  </a:cubicBezTo>
                  <a:cubicBezTo>
                    <a:pt x="296531" y="315313"/>
                    <a:pt x="296282" y="315302"/>
                    <a:pt x="296078" y="315302"/>
                  </a:cubicBezTo>
                  <a:cubicBezTo>
                    <a:pt x="295434" y="315302"/>
                    <a:pt x="294777" y="314646"/>
                    <a:pt x="294132" y="314646"/>
                  </a:cubicBezTo>
                  <a:cubicBezTo>
                    <a:pt x="292186" y="314646"/>
                    <a:pt x="290240" y="313989"/>
                    <a:pt x="287638" y="313989"/>
                  </a:cubicBezTo>
                  <a:cubicBezTo>
                    <a:pt x="287638" y="313989"/>
                    <a:pt x="286993" y="313989"/>
                    <a:pt x="286337" y="313989"/>
                  </a:cubicBezTo>
                  <a:cubicBezTo>
                    <a:pt x="284391" y="313333"/>
                    <a:pt x="283089" y="313333"/>
                    <a:pt x="281143" y="313333"/>
                  </a:cubicBezTo>
                  <a:cubicBezTo>
                    <a:pt x="280498" y="313333"/>
                    <a:pt x="279842" y="313333"/>
                    <a:pt x="279197" y="313333"/>
                  </a:cubicBezTo>
                  <a:cubicBezTo>
                    <a:pt x="277251" y="312677"/>
                    <a:pt x="275950" y="312677"/>
                    <a:pt x="274004" y="312677"/>
                  </a:cubicBezTo>
                  <a:cubicBezTo>
                    <a:pt x="273359" y="312677"/>
                    <a:pt x="273359" y="312677"/>
                    <a:pt x="272703" y="312677"/>
                  </a:cubicBezTo>
                  <a:cubicBezTo>
                    <a:pt x="270757" y="312021"/>
                    <a:pt x="268154" y="312021"/>
                    <a:pt x="266208" y="312021"/>
                  </a:cubicBezTo>
                  <a:cubicBezTo>
                    <a:pt x="265563" y="312021"/>
                    <a:pt x="264907" y="312021"/>
                    <a:pt x="264262" y="312021"/>
                  </a:cubicBezTo>
                  <a:cubicBezTo>
                    <a:pt x="262961" y="312021"/>
                    <a:pt x="261015" y="311364"/>
                    <a:pt x="259069" y="311364"/>
                  </a:cubicBezTo>
                  <a:cubicBezTo>
                    <a:pt x="258424" y="311364"/>
                    <a:pt x="257768" y="311364"/>
                    <a:pt x="257123" y="311364"/>
                  </a:cubicBezTo>
                  <a:cubicBezTo>
                    <a:pt x="255176" y="311364"/>
                    <a:pt x="253230" y="311364"/>
                    <a:pt x="251284" y="311364"/>
                  </a:cubicBezTo>
                  <a:lnTo>
                    <a:pt x="250639" y="311364"/>
                  </a:lnTo>
                  <a:lnTo>
                    <a:pt x="249994" y="311364"/>
                  </a:lnTo>
                  <a:cubicBezTo>
                    <a:pt x="249994" y="310708"/>
                    <a:pt x="249994" y="310708"/>
                    <a:pt x="249994" y="310708"/>
                  </a:cubicBezTo>
                  <a:cubicBezTo>
                    <a:pt x="249994" y="251941"/>
                    <a:pt x="249994" y="251941"/>
                    <a:pt x="249994" y="251941"/>
                  </a:cubicBezTo>
                  <a:cubicBezTo>
                    <a:pt x="344788" y="251941"/>
                    <a:pt x="344788" y="251941"/>
                    <a:pt x="344788" y="251941"/>
                  </a:cubicBezTo>
                  <a:cubicBezTo>
                    <a:pt x="344788" y="252597"/>
                    <a:pt x="344788" y="253242"/>
                    <a:pt x="344788" y="253242"/>
                  </a:cubicBezTo>
                  <a:cubicBezTo>
                    <a:pt x="344788" y="255855"/>
                    <a:pt x="344788" y="257813"/>
                    <a:pt x="344788" y="259770"/>
                  </a:cubicBezTo>
                  <a:cubicBezTo>
                    <a:pt x="344788" y="260426"/>
                    <a:pt x="344788" y="261071"/>
                    <a:pt x="344788" y="261728"/>
                  </a:cubicBezTo>
                  <a:cubicBezTo>
                    <a:pt x="344143" y="264341"/>
                    <a:pt x="344143" y="267600"/>
                    <a:pt x="344143" y="270213"/>
                  </a:cubicBezTo>
                  <a:cubicBezTo>
                    <a:pt x="344143" y="270213"/>
                    <a:pt x="344143" y="270870"/>
                    <a:pt x="343498" y="270870"/>
                  </a:cubicBezTo>
                  <a:cubicBezTo>
                    <a:pt x="343498" y="273370"/>
                    <a:pt x="343486" y="275859"/>
                    <a:pt x="342909" y="277794"/>
                  </a:cubicBezTo>
                  <a:cubicBezTo>
                    <a:pt x="344120" y="277308"/>
                    <a:pt x="345297" y="276844"/>
                    <a:pt x="346428" y="276403"/>
                  </a:cubicBezTo>
                  <a:cubicBezTo>
                    <a:pt x="355016" y="272884"/>
                    <a:pt x="363886" y="269704"/>
                    <a:pt x="373142" y="266830"/>
                  </a:cubicBezTo>
                  <a:cubicBezTo>
                    <a:pt x="373266" y="265586"/>
                    <a:pt x="373368" y="264319"/>
                    <a:pt x="373368" y="263040"/>
                  </a:cubicBezTo>
                  <a:cubicBezTo>
                    <a:pt x="373368" y="262384"/>
                    <a:pt x="373368" y="261739"/>
                    <a:pt x="373368" y="261083"/>
                  </a:cubicBezTo>
                  <a:cubicBezTo>
                    <a:pt x="373368" y="258469"/>
                    <a:pt x="374013" y="255210"/>
                    <a:pt x="374013" y="252597"/>
                  </a:cubicBezTo>
                  <a:lnTo>
                    <a:pt x="374013" y="251941"/>
                  </a:lnTo>
                  <a:cubicBezTo>
                    <a:pt x="393519" y="251941"/>
                    <a:pt x="407493" y="251941"/>
                    <a:pt x="417506" y="251941"/>
                  </a:cubicBezTo>
                  <a:cubicBezTo>
                    <a:pt x="416001" y="250334"/>
                    <a:pt x="414542" y="248659"/>
                    <a:pt x="413139" y="246906"/>
                  </a:cubicBezTo>
                  <a:cubicBezTo>
                    <a:pt x="406542" y="238521"/>
                    <a:pt x="401835" y="230918"/>
                    <a:pt x="398486" y="223213"/>
                  </a:cubicBezTo>
                  <a:cubicBezTo>
                    <a:pt x="374024" y="223213"/>
                    <a:pt x="374013" y="223213"/>
                    <a:pt x="374013" y="223213"/>
                  </a:cubicBezTo>
                  <a:cubicBezTo>
                    <a:pt x="374013" y="222557"/>
                    <a:pt x="374013" y="222557"/>
                    <a:pt x="374013" y="222557"/>
                  </a:cubicBezTo>
                  <a:cubicBezTo>
                    <a:pt x="374013" y="219943"/>
                    <a:pt x="373368" y="216684"/>
                    <a:pt x="373368" y="214071"/>
                  </a:cubicBezTo>
                  <a:cubicBezTo>
                    <a:pt x="373368" y="213415"/>
                    <a:pt x="373368" y="212770"/>
                    <a:pt x="373368" y="211457"/>
                  </a:cubicBezTo>
                  <a:cubicBezTo>
                    <a:pt x="373368" y="208843"/>
                    <a:pt x="372723" y="205585"/>
                    <a:pt x="372723" y="202971"/>
                  </a:cubicBezTo>
                  <a:cubicBezTo>
                    <a:pt x="372723" y="199701"/>
                    <a:pt x="372078" y="197099"/>
                    <a:pt x="372078" y="193829"/>
                  </a:cubicBezTo>
                  <a:cubicBezTo>
                    <a:pt x="371433" y="193173"/>
                    <a:pt x="371433" y="192528"/>
                    <a:pt x="371433" y="191872"/>
                  </a:cubicBezTo>
                  <a:cubicBezTo>
                    <a:pt x="371433" y="188602"/>
                    <a:pt x="370788" y="185999"/>
                    <a:pt x="370788" y="183386"/>
                  </a:cubicBezTo>
                  <a:lnTo>
                    <a:pt x="370788" y="182730"/>
                  </a:lnTo>
                  <a:cubicBezTo>
                    <a:pt x="370143" y="179460"/>
                    <a:pt x="369487" y="176857"/>
                    <a:pt x="369487" y="174244"/>
                  </a:cubicBezTo>
                  <a:cubicBezTo>
                    <a:pt x="368842" y="173587"/>
                    <a:pt x="368842" y="172286"/>
                    <a:pt x="368842" y="171630"/>
                  </a:cubicBezTo>
                  <a:cubicBezTo>
                    <a:pt x="368197" y="169016"/>
                    <a:pt x="368197" y="167059"/>
                    <a:pt x="367541" y="164445"/>
                  </a:cubicBezTo>
                  <a:cubicBezTo>
                    <a:pt x="367541" y="163789"/>
                    <a:pt x="367541" y="163144"/>
                    <a:pt x="367541" y="163144"/>
                  </a:cubicBezTo>
                  <a:cubicBezTo>
                    <a:pt x="366896" y="160530"/>
                    <a:pt x="366240" y="157272"/>
                    <a:pt x="365595" y="154658"/>
                  </a:cubicBezTo>
                  <a:cubicBezTo>
                    <a:pt x="365595" y="154002"/>
                    <a:pt x="364950" y="153357"/>
                    <a:pt x="364950" y="152701"/>
                  </a:cubicBezTo>
                  <a:cubicBezTo>
                    <a:pt x="364305" y="150087"/>
                    <a:pt x="364305" y="148130"/>
                    <a:pt x="363649" y="145516"/>
                  </a:cubicBezTo>
                  <a:cubicBezTo>
                    <a:pt x="363649" y="145516"/>
                    <a:pt x="363649" y="144860"/>
                    <a:pt x="363004" y="144860"/>
                  </a:cubicBezTo>
                  <a:cubicBezTo>
                    <a:pt x="363649" y="144204"/>
                    <a:pt x="363649" y="144204"/>
                    <a:pt x="363649" y="144204"/>
                  </a:cubicBezTo>
                  <a:cubicBezTo>
                    <a:pt x="363649" y="144204"/>
                    <a:pt x="363649" y="144204"/>
                    <a:pt x="364294" y="144204"/>
                  </a:cubicBezTo>
                  <a:cubicBezTo>
                    <a:pt x="365595" y="143547"/>
                    <a:pt x="366896" y="142902"/>
                    <a:pt x="368842" y="142246"/>
                  </a:cubicBezTo>
                  <a:lnTo>
                    <a:pt x="369487" y="142246"/>
                  </a:lnTo>
                  <a:cubicBezTo>
                    <a:pt x="371433" y="141590"/>
                    <a:pt x="373379" y="140289"/>
                    <a:pt x="375325" y="139633"/>
                  </a:cubicBezTo>
                  <a:cubicBezTo>
                    <a:pt x="375427" y="139633"/>
                    <a:pt x="375529" y="139633"/>
                    <a:pt x="375631" y="139621"/>
                  </a:cubicBezTo>
                  <a:cubicBezTo>
                    <a:pt x="377713" y="136872"/>
                    <a:pt x="380157" y="134948"/>
                    <a:pt x="382725" y="133625"/>
                  </a:cubicBezTo>
                  <a:cubicBezTo>
                    <a:pt x="380259" y="123804"/>
                    <a:pt x="380145" y="114028"/>
                    <a:pt x="380892" y="105825"/>
                  </a:cubicBezTo>
                  <a:cubicBezTo>
                    <a:pt x="380462" y="106119"/>
                    <a:pt x="379953" y="106323"/>
                    <a:pt x="379229" y="106323"/>
                  </a:cubicBezTo>
                  <a:cubicBezTo>
                    <a:pt x="379229" y="106979"/>
                    <a:pt x="378584" y="106979"/>
                    <a:pt x="377928" y="106979"/>
                  </a:cubicBezTo>
                  <a:cubicBezTo>
                    <a:pt x="376627" y="107635"/>
                    <a:pt x="375982" y="108280"/>
                    <a:pt x="375325" y="108280"/>
                  </a:cubicBezTo>
                  <a:cubicBezTo>
                    <a:pt x="374680" y="108936"/>
                    <a:pt x="374024" y="108936"/>
                    <a:pt x="373379" y="109581"/>
                  </a:cubicBezTo>
                  <a:cubicBezTo>
                    <a:pt x="372734" y="109581"/>
                    <a:pt x="371433" y="110237"/>
                    <a:pt x="370777" y="110237"/>
                  </a:cubicBezTo>
                  <a:cubicBezTo>
                    <a:pt x="370132" y="110894"/>
                    <a:pt x="369476" y="110894"/>
                    <a:pt x="368831" y="110894"/>
                  </a:cubicBezTo>
                  <a:cubicBezTo>
                    <a:pt x="368186" y="111550"/>
                    <a:pt x="366885" y="112195"/>
                    <a:pt x="366229" y="112195"/>
                  </a:cubicBezTo>
                  <a:cubicBezTo>
                    <a:pt x="365572" y="112195"/>
                    <a:pt x="364927" y="112851"/>
                    <a:pt x="364282" y="112851"/>
                  </a:cubicBezTo>
                  <a:cubicBezTo>
                    <a:pt x="363638" y="113507"/>
                    <a:pt x="362336" y="113507"/>
                    <a:pt x="361035" y="114152"/>
                  </a:cubicBezTo>
                  <a:cubicBezTo>
                    <a:pt x="361035" y="114152"/>
                    <a:pt x="360390" y="114808"/>
                    <a:pt x="359734" y="114808"/>
                  </a:cubicBezTo>
                  <a:cubicBezTo>
                    <a:pt x="358433" y="115465"/>
                    <a:pt x="356487" y="116110"/>
                    <a:pt x="355186" y="116766"/>
                  </a:cubicBezTo>
                  <a:cubicBezTo>
                    <a:pt x="355186" y="116110"/>
                    <a:pt x="355186" y="116110"/>
                    <a:pt x="355186" y="116110"/>
                  </a:cubicBezTo>
                  <a:cubicBezTo>
                    <a:pt x="354541" y="114808"/>
                    <a:pt x="353884" y="113496"/>
                    <a:pt x="353239" y="111539"/>
                  </a:cubicBezTo>
                  <a:cubicBezTo>
                    <a:pt x="353239" y="111539"/>
                    <a:pt x="353239" y="110882"/>
                    <a:pt x="353239" y="110237"/>
                  </a:cubicBezTo>
                  <a:cubicBezTo>
                    <a:pt x="352595" y="109581"/>
                    <a:pt x="351938" y="108280"/>
                    <a:pt x="351938" y="106968"/>
                  </a:cubicBezTo>
                  <a:cubicBezTo>
                    <a:pt x="351293" y="106311"/>
                    <a:pt x="351293" y="106311"/>
                    <a:pt x="351293" y="105666"/>
                  </a:cubicBezTo>
                  <a:cubicBezTo>
                    <a:pt x="350648" y="104365"/>
                    <a:pt x="349992" y="103053"/>
                    <a:pt x="349347" y="101752"/>
                  </a:cubicBezTo>
                  <a:cubicBezTo>
                    <a:pt x="349347" y="101095"/>
                    <a:pt x="349347" y="101095"/>
                    <a:pt x="349347" y="100450"/>
                  </a:cubicBezTo>
                  <a:cubicBezTo>
                    <a:pt x="348702" y="99149"/>
                    <a:pt x="348046" y="97837"/>
                    <a:pt x="347401" y="97180"/>
                  </a:cubicBezTo>
                  <a:cubicBezTo>
                    <a:pt x="347401" y="96524"/>
                    <a:pt x="347401" y="96524"/>
                    <a:pt x="347401" y="95879"/>
                  </a:cubicBezTo>
                  <a:cubicBezTo>
                    <a:pt x="346756" y="94578"/>
                    <a:pt x="346100" y="93266"/>
                    <a:pt x="345455" y="91964"/>
                  </a:cubicBezTo>
                  <a:cubicBezTo>
                    <a:pt x="345455" y="91308"/>
                    <a:pt x="345455" y="91308"/>
                    <a:pt x="344810" y="90663"/>
                  </a:cubicBezTo>
                  <a:cubicBezTo>
                    <a:pt x="344810" y="90007"/>
                    <a:pt x="344165" y="88706"/>
                    <a:pt x="343509" y="87393"/>
                  </a:cubicBezTo>
                  <a:cubicBezTo>
                    <a:pt x="343509" y="87393"/>
                    <a:pt x="342864" y="86737"/>
                    <a:pt x="342864" y="86092"/>
                  </a:cubicBezTo>
                  <a:cubicBezTo>
                    <a:pt x="342219" y="84791"/>
                    <a:pt x="341563" y="83479"/>
                    <a:pt x="340918" y="82177"/>
                  </a:cubicBezTo>
                  <a:cubicBezTo>
                    <a:pt x="340273" y="80876"/>
                    <a:pt x="339617" y="79564"/>
                    <a:pt x="338972" y="78263"/>
                  </a:cubicBezTo>
                  <a:cubicBezTo>
                    <a:pt x="338972" y="78263"/>
                    <a:pt x="338327" y="77606"/>
                    <a:pt x="338327" y="76961"/>
                  </a:cubicBezTo>
                  <a:cubicBezTo>
                    <a:pt x="337682" y="76305"/>
                    <a:pt x="337026" y="75004"/>
                    <a:pt x="336381" y="73691"/>
                  </a:cubicBezTo>
                  <a:cubicBezTo>
                    <a:pt x="335736" y="72390"/>
                    <a:pt x="335080" y="71078"/>
                    <a:pt x="334435" y="69777"/>
                  </a:cubicBezTo>
                  <a:cubicBezTo>
                    <a:pt x="333790" y="69120"/>
                    <a:pt x="333790" y="69120"/>
                    <a:pt x="333790" y="68476"/>
                  </a:cubicBezTo>
                  <a:cubicBezTo>
                    <a:pt x="333145" y="67819"/>
                    <a:pt x="332489" y="66518"/>
                    <a:pt x="331844" y="65862"/>
                  </a:cubicBezTo>
                  <a:cubicBezTo>
                    <a:pt x="331844" y="65206"/>
                    <a:pt x="331199" y="65206"/>
                    <a:pt x="331199" y="65206"/>
                  </a:cubicBezTo>
                  <a:cubicBezTo>
                    <a:pt x="330554" y="63904"/>
                    <a:pt x="329898" y="62592"/>
                    <a:pt x="329253" y="61291"/>
                  </a:cubicBezTo>
                  <a:lnTo>
                    <a:pt x="328608" y="60635"/>
                  </a:lnTo>
                  <a:cubicBezTo>
                    <a:pt x="327963" y="59333"/>
                    <a:pt x="327307" y="58677"/>
                    <a:pt x="326662" y="57365"/>
                  </a:cubicBezTo>
                  <a:cubicBezTo>
                    <a:pt x="326662" y="57365"/>
                    <a:pt x="326662" y="57365"/>
                    <a:pt x="326017" y="56708"/>
                  </a:cubicBezTo>
                  <a:cubicBezTo>
                    <a:pt x="325372" y="56052"/>
                    <a:pt x="324716" y="54751"/>
                    <a:pt x="324071" y="53438"/>
                  </a:cubicBezTo>
                  <a:cubicBezTo>
                    <a:pt x="323426" y="53438"/>
                    <a:pt x="323426" y="52782"/>
                    <a:pt x="323426" y="52782"/>
                  </a:cubicBezTo>
                  <a:cubicBezTo>
                    <a:pt x="322781" y="52126"/>
                    <a:pt x="322125" y="50825"/>
                    <a:pt x="321480" y="50169"/>
                  </a:cubicBezTo>
                  <a:lnTo>
                    <a:pt x="320835" y="49512"/>
                  </a:lnTo>
                  <a:cubicBezTo>
                    <a:pt x="320190" y="48211"/>
                    <a:pt x="319534" y="47555"/>
                    <a:pt x="318232" y="46242"/>
                  </a:cubicBezTo>
                  <a:cubicBezTo>
                    <a:pt x="342457" y="56437"/>
                    <a:pt x="364724" y="71564"/>
                    <a:pt x="383347" y="91172"/>
                  </a:cubicBezTo>
                  <a:cubicBezTo>
                    <a:pt x="385746" y="81532"/>
                    <a:pt x="390792" y="72820"/>
                    <a:pt x="398294" y="65296"/>
                  </a:cubicBezTo>
                  <a:cubicBezTo>
                    <a:pt x="381831" y="49795"/>
                    <a:pt x="363049" y="36354"/>
                    <a:pt x="342909" y="25989"/>
                  </a:cubicBezTo>
                  <a:cubicBezTo>
                    <a:pt x="313605" y="11100"/>
                    <a:pt x="282433" y="2614"/>
                    <a:pt x="249972" y="656"/>
                  </a:cubicBezTo>
                  <a:cubicBezTo>
                    <a:pt x="249972" y="0"/>
                    <a:pt x="249972" y="0"/>
                    <a:pt x="249972" y="0"/>
                  </a:cubicBezTo>
                  <a:cubicBezTo>
                    <a:pt x="235682" y="0"/>
                    <a:pt x="235682" y="0"/>
                    <a:pt x="235682" y="0"/>
                  </a:cubicBezTo>
                  <a:cubicBezTo>
                    <a:pt x="221403" y="0"/>
                    <a:pt x="221403" y="0"/>
                    <a:pt x="221403" y="0"/>
                  </a:cubicBezTo>
                  <a:cubicBezTo>
                    <a:pt x="221403" y="656"/>
                    <a:pt x="221403" y="656"/>
                    <a:pt x="221403" y="656"/>
                  </a:cubicBezTo>
                  <a:cubicBezTo>
                    <a:pt x="188941" y="2614"/>
                    <a:pt x="157770" y="11100"/>
                    <a:pt x="128556" y="26125"/>
                  </a:cubicBezTo>
                  <a:cubicBezTo>
                    <a:pt x="100631" y="40495"/>
                    <a:pt x="75966" y="60736"/>
                    <a:pt x="55192" y="84248"/>
                  </a:cubicBezTo>
                  <a:cubicBezTo>
                    <a:pt x="46752" y="95347"/>
                    <a:pt x="46752" y="95347"/>
                    <a:pt x="46752" y="95347"/>
                  </a:cubicBezTo>
                  <a:cubicBezTo>
                    <a:pt x="37666" y="107103"/>
                    <a:pt x="37666" y="107103"/>
                    <a:pt x="37666" y="107103"/>
                  </a:cubicBezTo>
                  <a:cubicBezTo>
                    <a:pt x="38311" y="107760"/>
                    <a:pt x="38311" y="107760"/>
                    <a:pt x="38311" y="107760"/>
                  </a:cubicBezTo>
                  <a:cubicBezTo>
                    <a:pt x="15580" y="142359"/>
                    <a:pt x="2602" y="181542"/>
                    <a:pt x="0" y="223326"/>
                  </a:cubicBezTo>
                  <a:cubicBezTo>
                    <a:pt x="0" y="237696"/>
                    <a:pt x="0" y="237696"/>
                    <a:pt x="0" y="237696"/>
                  </a:cubicBezTo>
                  <a:cubicBezTo>
                    <a:pt x="0" y="252065"/>
                    <a:pt x="0" y="252065"/>
                    <a:pt x="0" y="252065"/>
                  </a:cubicBezTo>
                  <a:cubicBezTo>
                    <a:pt x="2602" y="293861"/>
                    <a:pt x="15580" y="333043"/>
                    <a:pt x="38311" y="367654"/>
                  </a:cubicBezTo>
                  <a:cubicBezTo>
                    <a:pt x="37666" y="368310"/>
                    <a:pt x="37666" y="368310"/>
                    <a:pt x="37666" y="368310"/>
                  </a:cubicBezTo>
                  <a:cubicBezTo>
                    <a:pt x="46752" y="380066"/>
                    <a:pt x="46752" y="380066"/>
                    <a:pt x="46752" y="380066"/>
                  </a:cubicBezTo>
                  <a:cubicBezTo>
                    <a:pt x="55192" y="391166"/>
                    <a:pt x="55192" y="391166"/>
                    <a:pt x="55192" y="391166"/>
                  </a:cubicBezTo>
                  <a:cubicBezTo>
                    <a:pt x="75966" y="414677"/>
                    <a:pt x="100643" y="434919"/>
                    <a:pt x="128556" y="449288"/>
                  </a:cubicBezTo>
                  <a:cubicBezTo>
                    <a:pt x="157770" y="464303"/>
                    <a:pt x="188941" y="472800"/>
                    <a:pt x="221403" y="474757"/>
                  </a:cubicBezTo>
                  <a:cubicBezTo>
                    <a:pt x="221403" y="475414"/>
                    <a:pt x="221403" y="475414"/>
                    <a:pt x="221403" y="475414"/>
                  </a:cubicBezTo>
                  <a:cubicBezTo>
                    <a:pt x="235682" y="475414"/>
                    <a:pt x="235682" y="475414"/>
                    <a:pt x="235682" y="475414"/>
                  </a:cubicBezTo>
                  <a:cubicBezTo>
                    <a:pt x="249960" y="475414"/>
                    <a:pt x="249960" y="475414"/>
                    <a:pt x="249960" y="475414"/>
                  </a:cubicBezTo>
                  <a:cubicBezTo>
                    <a:pt x="249960" y="474757"/>
                    <a:pt x="249960" y="474757"/>
                    <a:pt x="249960" y="474757"/>
                  </a:cubicBezTo>
                  <a:cubicBezTo>
                    <a:pt x="282422" y="472800"/>
                    <a:pt x="313593" y="464314"/>
                    <a:pt x="342807" y="449288"/>
                  </a:cubicBezTo>
                  <a:cubicBezTo>
                    <a:pt x="364814" y="437963"/>
                    <a:pt x="385192" y="422982"/>
                    <a:pt x="402695" y="405637"/>
                  </a:cubicBezTo>
                  <a:lnTo>
                    <a:pt x="359021" y="405637"/>
                  </a:lnTo>
                  <a:close/>
                  <a:moveTo>
                    <a:pt x="249972" y="31341"/>
                  </a:moveTo>
                  <a:cubicBezTo>
                    <a:pt x="249972" y="31341"/>
                    <a:pt x="249972" y="31341"/>
                    <a:pt x="250617" y="31341"/>
                  </a:cubicBezTo>
                  <a:cubicBezTo>
                    <a:pt x="251262" y="31341"/>
                    <a:pt x="251918" y="31997"/>
                    <a:pt x="253219" y="31997"/>
                  </a:cubicBezTo>
                  <a:cubicBezTo>
                    <a:pt x="253219" y="31997"/>
                    <a:pt x="253219" y="31997"/>
                    <a:pt x="253864" y="31997"/>
                  </a:cubicBezTo>
                  <a:cubicBezTo>
                    <a:pt x="254509" y="32654"/>
                    <a:pt x="255165" y="32654"/>
                    <a:pt x="256466" y="33299"/>
                  </a:cubicBezTo>
                  <a:cubicBezTo>
                    <a:pt x="257111" y="33299"/>
                    <a:pt x="258412" y="33955"/>
                    <a:pt x="259069" y="33955"/>
                  </a:cubicBezTo>
                  <a:cubicBezTo>
                    <a:pt x="259069" y="34611"/>
                    <a:pt x="259714" y="34611"/>
                    <a:pt x="259714" y="34611"/>
                  </a:cubicBezTo>
                  <a:cubicBezTo>
                    <a:pt x="260359" y="34611"/>
                    <a:pt x="261660" y="35267"/>
                    <a:pt x="262316" y="35912"/>
                  </a:cubicBezTo>
                  <a:cubicBezTo>
                    <a:pt x="263617" y="35912"/>
                    <a:pt x="264262" y="36569"/>
                    <a:pt x="264918" y="37213"/>
                  </a:cubicBezTo>
                  <a:cubicBezTo>
                    <a:pt x="264918" y="37213"/>
                    <a:pt x="264918" y="37213"/>
                    <a:pt x="265563" y="37213"/>
                  </a:cubicBezTo>
                  <a:cubicBezTo>
                    <a:pt x="266208" y="37870"/>
                    <a:pt x="266864" y="38515"/>
                    <a:pt x="267509" y="38515"/>
                  </a:cubicBezTo>
                  <a:cubicBezTo>
                    <a:pt x="268154" y="38515"/>
                    <a:pt x="268154" y="39171"/>
                    <a:pt x="268154" y="39171"/>
                  </a:cubicBezTo>
                  <a:cubicBezTo>
                    <a:pt x="268799" y="39171"/>
                    <a:pt x="269455" y="39827"/>
                    <a:pt x="270100" y="40472"/>
                  </a:cubicBezTo>
                  <a:cubicBezTo>
                    <a:pt x="270745" y="40472"/>
                    <a:pt x="270745" y="40472"/>
                    <a:pt x="270745" y="40472"/>
                  </a:cubicBezTo>
                  <a:cubicBezTo>
                    <a:pt x="271390" y="41128"/>
                    <a:pt x="272046" y="41773"/>
                    <a:pt x="272691" y="42429"/>
                  </a:cubicBezTo>
                  <a:cubicBezTo>
                    <a:pt x="273336" y="42429"/>
                    <a:pt x="273336" y="42429"/>
                    <a:pt x="273336" y="42429"/>
                  </a:cubicBezTo>
                  <a:cubicBezTo>
                    <a:pt x="273981" y="43086"/>
                    <a:pt x="274637" y="43731"/>
                    <a:pt x="275282" y="43731"/>
                  </a:cubicBezTo>
                  <a:cubicBezTo>
                    <a:pt x="275282" y="43731"/>
                    <a:pt x="275282" y="44387"/>
                    <a:pt x="275927" y="44387"/>
                  </a:cubicBezTo>
                  <a:cubicBezTo>
                    <a:pt x="276572" y="44387"/>
                    <a:pt x="277228" y="45043"/>
                    <a:pt x="277873" y="45688"/>
                  </a:cubicBezTo>
                  <a:cubicBezTo>
                    <a:pt x="277873" y="45688"/>
                    <a:pt x="277873" y="46344"/>
                    <a:pt x="278518" y="46344"/>
                  </a:cubicBezTo>
                  <a:cubicBezTo>
                    <a:pt x="279163" y="47001"/>
                    <a:pt x="279820" y="47001"/>
                    <a:pt x="280464" y="47645"/>
                  </a:cubicBezTo>
                  <a:lnTo>
                    <a:pt x="280464" y="48302"/>
                  </a:lnTo>
                  <a:cubicBezTo>
                    <a:pt x="281109" y="48302"/>
                    <a:pt x="281766" y="48958"/>
                    <a:pt x="282411" y="49603"/>
                  </a:cubicBezTo>
                  <a:cubicBezTo>
                    <a:pt x="282411" y="49603"/>
                    <a:pt x="282411" y="49603"/>
                    <a:pt x="282411" y="50259"/>
                  </a:cubicBezTo>
                  <a:cubicBezTo>
                    <a:pt x="283055" y="50259"/>
                    <a:pt x="283712" y="50915"/>
                    <a:pt x="284357" y="51560"/>
                  </a:cubicBezTo>
                  <a:cubicBezTo>
                    <a:pt x="284357" y="51560"/>
                    <a:pt x="284357" y="52217"/>
                    <a:pt x="285002" y="52217"/>
                  </a:cubicBezTo>
                  <a:cubicBezTo>
                    <a:pt x="285002" y="52873"/>
                    <a:pt x="285647" y="52873"/>
                    <a:pt x="286303" y="53518"/>
                  </a:cubicBezTo>
                  <a:cubicBezTo>
                    <a:pt x="286303" y="53518"/>
                    <a:pt x="286303" y="53518"/>
                    <a:pt x="286303" y="54174"/>
                  </a:cubicBezTo>
                  <a:cubicBezTo>
                    <a:pt x="286948" y="54174"/>
                    <a:pt x="287604" y="54830"/>
                    <a:pt x="288249" y="55475"/>
                  </a:cubicBezTo>
                  <a:cubicBezTo>
                    <a:pt x="288249" y="55475"/>
                    <a:pt x="288249" y="56131"/>
                    <a:pt x="288894" y="56131"/>
                  </a:cubicBezTo>
                  <a:cubicBezTo>
                    <a:pt x="288894" y="56788"/>
                    <a:pt x="289539" y="57433"/>
                    <a:pt x="290195" y="57433"/>
                  </a:cubicBezTo>
                  <a:cubicBezTo>
                    <a:pt x="291496" y="58734"/>
                    <a:pt x="292141" y="60046"/>
                    <a:pt x="293442" y="61347"/>
                  </a:cubicBezTo>
                  <a:cubicBezTo>
                    <a:pt x="293442" y="61347"/>
                    <a:pt x="294087" y="62004"/>
                    <a:pt x="294087" y="62649"/>
                  </a:cubicBezTo>
                  <a:cubicBezTo>
                    <a:pt x="294732" y="63305"/>
                    <a:pt x="295388" y="63950"/>
                    <a:pt x="296033" y="64606"/>
                  </a:cubicBezTo>
                  <a:cubicBezTo>
                    <a:pt x="296678" y="65262"/>
                    <a:pt x="296678" y="65907"/>
                    <a:pt x="297334" y="66563"/>
                  </a:cubicBezTo>
                  <a:cubicBezTo>
                    <a:pt x="297979" y="67220"/>
                    <a:pt x="298636" y="67865"/>
                    <a:pt x="299281" y="68521"/>
                  </a:cubicBezTo>
                  <a:cubicBezTo>
                    <a:pt x="299281" y="69177"/>
                    <a:pt x="299925" y="69822"/>
                    <a:pt x="299925" y="70478"/>
                  </a:cubicBezTo>
                  <a:cubicBezTo>
                    <a:pt x="300570" y="71134"/>
                    <a:pt x="301227" y="71779"/>
                    <a:pt x="301872" y="73092"/>
                  </a:cubicBezTo>
                  <a:cubicBezTo>
                    <a:pt x="302516" y="73748"/>
                    <a:pt x="302516" y="73748"/>
                    <a:pt x="303173" y="74393"/>
                  </a:cubicBezTo>
                  <a:cubicBezTo>
                    <a:pt x="303818" y="75694"/>
                    <a:pt x="304474" y="76350"/>
                    <a:pt x="305119" y="77663"/>
                  </a:cubicBezTo>
                  <a:cubicBezTo>
                    <a:pt x="305119" y="77663"/>
                    <a:pt x="305764" y="78319"/>
                    <a:pt x="305764" y="78964"/>
                  </a:cubicBezTo>
                  <a:cubicBezTo>
                    <a:pt x="306409" y="80265"/>
                    <a:pt x="307710" y="81578"/>
                    <a:pt x="308366" y="82879"/>
                  </a:cubicBezTo>
                  <a:lnTo>
                    <a:pt x="308366" y="83535"/>
                  </a:lnTo>
                  <a:cubicBezTo>
                    <a:pt x="309667" y="84836"/>
                    <a:pt x="310312" y="86149"/>
                    <a:pt x="310968" y="87450"/>
                  </a:cubicBezTo>
                  <a:cubicBezTo>
                    <a:pt x="311613" y="88106"/>
                    <a:pt x="311613" y="88751"/>
                    <a:pt x="311613" y="89407"/>
                  </a:cubicBezTo>
                  <a:cubicBezTo>
                    <a:pt x="312258" y="90064"/>
                    <a:pt x="312915" y="91365"/>
                    <a:pt x="313559" y="92677"/>
                  </a:cubicBezTo>
                  <a:cubicBezTo>
                    <a:pt x="314204" y="92677"/>
                    <a:pt x="314204" y="93334"/>
                    <a:pt x="314204" y="93978"/>
                  </a:cubicBezTo>
                  <a:cubicBezTo>
                    <a:pt x="314849" y="95280"/>
                    <a:pt x="315506" y="95936"/>
                    <a:pt x="316150" y="97248"/>
                  </a:cubicBezTo>
                  <a:cubicBezTo>
                    <a:pt x="316150" y="97905"/>
                    <a:pt x="316795" y="98550"/>
                    <a:pt x="316795" y="99206"/>
                  </a:cubicBezTo>
                  <a:cubicBezTo>
                    <a:pt x="317440" y="100507"/>
                    <a:pt x="318097" y="101163"/>
                    <a:pt x="318097" y="102476"/>
                  </a:cubicBezTo>
                  <a:cubicBezTo>
                    <a:pt x="318741" y="103132"/>
                    <a:pt x="318741" y="103777"/>
                    <a:pt x="319398" y="104433"/>
                  </a:cubicBezTo>
                  <a:cubicBezTo>
                    <a:pt x="320043" y="105734"/>
                    <a:pt x="320043" y="106390"/>
                    <a:pt x="320699" y="107703"/>
                  </a:cubicBezTo>
                  <a:cubicBezTo>
                    <a:pt x="321344" y="108359"/>
                    <a:pt x="321344" y="109004"/>
                    <a:pt x="321344" y="109660"/>
                  </a:cubicBezTo>
                  <a:cubicBezTo>
                    <a:pt x="321989" y="110962"/>
                    <a:pt x="322645" y="112930"/>
                    <a:pt x="323946" y="114888"/>
                  </a:cubicBezTo>
                  <a:cubicBezTo>
                    <a:pt x="323946" y="114888"/>
                    <a:pt x="323946" y="114888"/>
                    <a:pt x="323946" y="115544"/>
                  </a:cubicBezTo>
                  <a:cubicBezTo>
                    <a:pt x="324591" y="116845"/>
                    <a:pt x="325247" y="118814"/>
                    <a:pt x="325892" y="120115"/>
                  </a:cubicBezTo>
                  <a:cubicBezTo>
                    <a:pt x="325892" y="120771"/>
                    <a:pt x="325892" y="121416"/>
                    <a:pt x="326537" y="122072"/>
                  </a:cubicBezTo>
                  <a:cubicBezTo>
                    <a:pt x="326537" y="122729"/>
                    <a:pt x="327182" y="124030"/>
                    <a:pt x="327182" y="124686"/>
                  </a:cubicBezTo>
                  <a:cubicBezTo>
                    <a:pt x="327182" y="124686"/>
                    <a:pt x="326537" y="124686"/>
                    <a:pt x="325881" y="125342"/>
                  </a:cubicBezTo>
                  <a:cubicBezTo>
                    <a:pt x="323935" y="125342"/>
                    <a:pt x="321333" y="125999"/>
                    <a:pt x="319386" y="126643"/>
                  </a:cubicBezTo>
                  <a:cubicBezTo>
                    <a:pt x="318741" y="126643"/>
                    <a:pt x="318085" y="126643"/>
                    <a:pt x="317440" y="126643"/>
                  </a:cubicBezTo>
                  <a:cubicBezTo>
                    <a:pt x="314838" y="127300"/>
                    <a:pt x="312247" y="127945"/>
                    <a:pt x="309645" y="128601"/>
                  </a:cubicBezTo>
                  <a:cubicBezTo>
                    <a:pt x="309000" y="128601"/>
                    <a:pt x="308343" y="128601"/>
                    <a:pt x="307699" y="129257"/>
                  </a:cubicBezTo>
                  <a:cubicBezTo>
                    <a:pt x="305096" y="129257"/>
                    <a:pt x="303150" y="129913"/>
                    <a:pt x="300559" y="129913"/>
                  </a:cubicBezTo>
                  <a:cubicBezTo>
                    <a:pt x="299914" y="130570"/>
                    <a:pt x="299258" y="130570"/>
                    <a:pt x="298613" y="130570"/>
                  </a:cubicBezTo>
                  <a:cubicBezTo>
                    <a:pt x="296011" y="131226"/>
                    <a:pt x="292775" y="131226"/>
                    <a:pt x="290172" y="131871"/>
                  </a:cubicBezTo>
                  <a:cubicBezTo>
                    <a:pt x="289527" y="131871"/>
                    <a:pt x="288871" y="131871"/>
                    <a:pt x="288871" y="131871"/>
                  </a:cubicBezTo>
                  <a:cubicBezTo>
                    <a:pt x="286269" y="132527"/>
                    <a:pt x="283678" y="132527"/>
                    <a:pt x="281075" y="132527"/>
                  </a:cubicBezTo>
                  <a:cubicBezTo>
                    <a:pt x="280431" y="133183"/>
                    <a:pt x="279774" y="133183"/>
                    <a:pt x="279129" y="133183"/>
                  </a:cubicBezTo>
                  <a:cubicBezTo>
                    <a:pt x="275882" y="133183"/>
                    <a:pt x="273291" y="133840"/>
                    <a:pt x="270044" y="133840"/>
                  </a:cubicBezTo>
                  <a:cubicBezTo>
                    <a:pt x="266797" y="134496"/>
                    <a:pt x="264205" y="134496"/>
                    <a:pt x="260958" y="134496"/>
                  </a:cubicBezTo>
                  <a:cubicBezTo>
                    <a:pt x="260313" y="134496"/>
                    <a:pt x="259657" y="134496"/>
                    <a:pt x="259012" y="134496"/>
                  </a:cubicBezTo>
                  <a:cubicBezTo>
                    <a:pt x="256410" y="135152"/>
                    <a:pt x="253819" y="135152"/>
                    <a:pt x="250571" y="135152"/>
                  </a:cubicBezTo>
                  <a:cubicBezTo>
                    <a:pt x="250571" y="135152"/>
                    <a:pt x="250571" y="135152"/>
                    <a:pt x="249927" y="135152"/>
                  </a:cubicBezTo>
                  <a:cubicBezTo>
                    <a:pt x="249972" y="31341"/>
                    <a:pt x="249972" y="31341"/>
                    <a:pt x="249972" y="31341"/>
                  </a:cubicBezTo>
                  <a:close/>
                  <a:moveTo>
                    <a:pt x="249972" y="164558"/>
                  </a:moveTo>
                  <a:cubicBezTo>
                    <a:pt x="249972" y="163902"/>
                    <a:pt x="249972" y="163902"/>
                    <a:pt x="249972" y="163902"/>
                  </a:cubicBezTo>
                  <a:lnTo>
                    <a:pt x="250617" y="163902"/>
                  </a:lnTo>
                  <a:lnTo>
                    <a:pt x="251262" y="163902"/>
                  </a:lnTo>
                  <a:cubicBezTo>
                    <a:pt x="253208" y="163902"/>
                    <a:pt x="255154" y="163902"/>
                    <a:pt x="257100" y="163902"/>
                  </a:cubicBezTo>
                  <a:cubicBezTo>
                    <a:pt x="257745" y="163902"/>
                    <a:pt x="258401" y="163902"/>
                    <a:pt x="259046" y="163902"/>
                  </a:cubicBezTo>
                  <a:cubicBezTo>
                    <a:pt x="260992" y="163902"/>
                    <a:pt x="262938" y="163246"/>
                    <a:pt x="264239" y="163246"/>
                  </a:cubicBezTo>
                  <a:cubicBezTo>
                    <a:pt x="264884" y="163246"/>
                    <a:pt x="265541" y="163246"/>
                    <a:pt x="266186" y="163246"/>
                  </a:cubicBezTo>
                  <a:cubicBezTo>
                    <a:pt x="268132" y="163246"/>
                    <a:pt x="270734" y="163246"/>
                    <a:pt x="272680" y="162590"/>
                  </a:cubicBezTo>
                  <a:cubicBezTo>
                    <a:pt x="273325" y="162590"/>
                    <a:pt x="273325" y="162590"/>
                    <a:pt x="273981" y="162590"/>
                  </a:cubicBezTo>
                  <a:cubicBezTo>
                    <a:pt x="275927" y="162590"/>
                    <a:pt x="277228" y="162590"/>
                    <a:pt x="279175" y="161933"/>
                  </a:cubicBezTo>
                  <a:cubicBezTo>
                    <a:pt x="279820" y="161933"/>
                    <a:pt x="280476" y="161933"/>
                    <a:pt x="281121" y="161933"/>
                  </a:cubicBezTo>
                  <a:cubicBezTo>
                    <a:pt x="283067" y="161933"/>
                    <a:pt x="284368" y="161933"/>
                    <a:pt x="286314" y="161277"/>
                  </a:cubicBezTo>
                  <a:cubicBezTo>
                    <a:pt x="286959" y="161277"/>
                    <a:pt x="287615" y="161277"/>
                    <a:pt x="288260" y="161277"/>
                  </a:cubicBezTo>
                  <a:cubicBezTo>
                    <a:pt x="290206" y="161277"/>
                    <a:pt x="292152" y="160621"/>
                    <a:pt x="294098" y="160621"/>
                  </a:cubicBezTo>
                  <a:cubicBezTo>
                    <a:pt x="294743" y="160621"/>
                    <a:pt x="295400" y="159965"/>
                    <a:pt x="296045" y="159965"/>
                  </a:cubicBezTo>
                  <a:cubicBezTo>
                    <a:pt x="297346" y="159965"/>
                    <a:pt x="299292" y="159965"/>
                    <a:pt x="300593" y="159309"/>
                  </a:cubicBezTo>
                  <a:cubicBezTo>
                    <a:pt x="301238" y="159309"/>
                    <a:pt x="302539" y="159309"/>
                    <a:pt x="303195" y="159309"/>
                  </a:cubicBezTo>
                  <a:cubicBezTo>
                    <a:pt x="304496" y="158652"/>
                    <a:pt x="306443" y="158652"/>
                    <a:pt x="307744" y="158007"/>
                  </a:cubicBezTo>
                  <a:cubicBezTo>
                    <a:pt x="308389" y="158007"/>
                    <a:pt x="309045" y="158007"/>
                    <a:pt x="309045" y="158007"/>
                  </a:cubicBezTo>
                  <a:cubicBezTo>
                    <a:pt x="311647" y="158007"/>
                    <a:pt x="313593" y="157351"/>
                    <a:pt x="315539" y="156706"/>
                  </a:cubicBezTo>
                  <a:cubicBezTo>
                    <a:pt x="316184" y="156706"/>
                    <a:pt x="316841" y="156706"/>
                    <a:pt x="316841" y="156706"/>
                  </a:cubicBezTo>
                  <a:cubicBezTo>
                    <a:pt x="318787" y="156050"/>
                    <a:pt x="320088" y="156050"/>
                    <a:pt x="322034" y="155405"/>
                  </a:cubicBezTo>
                  <a:cubicBezTo>
                    <a:pt x="322679" y="155405"/>
                    <a:pt x="323335" y="155405"/>
                    <a:pt x="323980" y="155405"/>
                  </a:cubicBezTo>
                  <a:cubicBezTo>
                    <a:pt x="325281" y="154749"/>
                    <a:pt x="327227" y="154749"/>
                    <a:pt x="328529" y="154104"/>
                  </a:cubicBezTo>
                  <a:cubicBezTo>
                    <a:pt x="329173" y="154104"/>
                    <a:pt x="329830" y="154104"/>
                    <a:pt x="329830" y="154104"/>
                  </a:cubicBezTo>
                  <a:cubicBezTo>
                    <a:pt x="331776" y="153448"/>
                    <a:pt x="333722" y="152803"/>
                    <a:pt x="335668" y="152803"/>
                  </a:cubicBezTo>
                  <a:lnTo>
                    <a:pt x="335668" y="153459"/>
                  </a:lnTo>
                  <a:cubicBezTo>
                    <a:pt x="336313" y="156073"/>
                    <a:pt x="336969" y="158030"/>
                    <a:pt x="336969" y="159987"/>
                  </a:cubicBezTo>
                  <a:cubicBezTo>
                    <a:pt x="336969" y="160644"/>
                    <a:pt x="337614" y="160644"/>
                    <a:pt x="337614" y="161289"/>
                  </a:cubicBezTo>
                  <a:cubicBezTo>
                    <a:pt x="338259" y="163902"/>
                    <a:pt x="338259" y="166516"/>
                    <a:pt x="338915" y="169130"/>
                  </a:cubicBezTo>
                  <a:cubicBezTo>
                    <a:pt x="338915" y="169786"/>
                    <a:pt x="338915" y="170431"/>
                    <a:pt x="339560" y="170431"/>
                  </a:cubicBezTo>
                  <a:cubicBezTo>
                    <a:pt x="339560" y="173044"/>
                    <a:pt x="340205" y="175002"/>
                    <a:pt x="340205" y="176959"/>
                  </a:cubicBezTo>
                  <a:cubicBezTo>
                    <a:pt x="340205" y="177615"/>
                    <a:pt x="340850" y="178260"/>
                    <a:pt x="340850" y="178917"/>
                  </a:cubicBezTo>
                  <a:cubicBezTo>
                    <a:pt x="340850" y="181530"/>
                    <a:pt x="341495" y="184144"/>
                    <a:pt x="342151" y="186758"/>
                  </a:cubicBezTo>
                  <a:cubicBezTo>
                    <a:pt x="342151" y="187414"/>
                    <a:pt x="342151" y="187414"/>
                    <a:pt x="342151" y="188059"/>
                  </a:cubicBezTo>
                  <a:cubicBezTo>
                    <a:pt x="342151" y="190016"/>
                    <a:pt x="342796" y="192630"/>
                    <a:pt x="342796" y="195243"/>
                  </a:cubicBezTo>
                  <a:cubicBezTo>
                    <a:pt x="342796" y="195900"/>
                    <a:pt x="342796" y="196545"/>
                    <a:pt x="342796" y="197201"/>
                  </a:cubicBezTo>
                  <a:cubicBezTo>
                    <a:pt x="343441" y="199158"/>
                    <a:pt x="343441" y="201772"/>
                    <a:pt x="343441" y="204386"/>
                  </a:cubicBezTo>
                  <a:cubicBezTo>
                    <a:pt x="344086" y="204386"/>
                    <a:pt x="344086" y="205042"/>
                    <a:pt x="344086" y="205042"/>
                  </a:cubicBezTo>
                  <a:cubicBezTo>
                    <a:pt x="344086" y="207655"/>
                    <a:pt x="344086" y="210269"/>
                    <a:pt x="344731" y="213528"/>
                  </a:cubicBezTo>
                  <a:cubicBezTo>
                    <a:pt x="344731" y="214184"/>
                    <a:pt x="344731" y="214829"/>
                    <a:pt x="344731" y="215485"/>
                  </a:cubicBezTo>
                  <a:cubicBezTo>
                    <a:pt x="344731" y="217443"/>
                    <a:pt x="344731" y="219400"/>
                    <a:pt x="344731" y="222014"/>
                  </a:cubicBezTo>
                  <a:cubicBezTo>
                    <a:pt x="344731" y="222014"/>
                    <a:pt x="344731" y="222670"/>
                    <a:pt x="344731" y="223315"/>
                  </a:cubicBezTo>
                  <a:cubicBezTo>
                    <a:pt x="249938" y="223315"/>
                    <a:pt x="249938" y="223315"/>
                    <a:pt x="249938" y="223315"/>
                  </a:cubicBezTo>
                  <a:cubicBezTo>
                    <a:pt x="249972" y="164558"/>
                    <a:pt x="249972" y="164558"/>
                    <a:pt x="249972" y="164558"/>
                  </a:cubicBezTo>
                  <a:close/>
                  <a:moveTo>
                    <a:pt x="153233" y="46367"/>
                  </a:moveTo>
                  <a:cubicBezTo>
                    <a:pt x="152588" y="47668"/>
                    <a:pt x="151287" y="48324"/>
                    <a:pt x="150630" y="49637"/>
                  </a:cubicBezTo>
                  <a:cubicBezTo>
                    <a:pt x="150630" y="49637"/>
                    <a:pt x="150630" y="50293"/>
                    <a:pt x="149985" y="50293"/>
                  </a:cubicBezTo>
                  <a:cubicBezTo>
                    <a:pt x="149340" y="50949"/>
                    <a:pt x="148684" y="52250"/>
                    <a:pt x="148039" y="52907"/>
                  </a:cubicBezTo>
                  <a:cubicBezTo>
                    <a:pt x="148039" y="52907"/>
                    <a:pt x="148039" y="53563"/>
                    <a:pt x="147394" y="53563"/>
                  </a:cubicBezTo>
                  <a:cubicBezTo>
                    <a:pt x="146749" y="54864"/>
                    <a:pt x="146093" y="56177"/>
                    <a:pt x="145448" y="56833"/>
                  </a:cubicBezTo>
                  <a:cubicBezTo>
                    <a:pt x="145448" y="57489"/>
                    <a:pt x="144803" y="57489"/>
                    <a:pt x="144803" y="57489"/>
                  </a:cubicBezTo>
                  <a:cubicBezTo>
                    <a:pt x="144158" y="58790"/>
                    <a:pt x="143502" y="59447"/>
                    <a:pt x="142857" y="60759"/>
                  </a:cubicBezTo>
                  <a:cubicBezTo>
                    <a:pt x="142857" y="60759"/>
                    <a:pt x="142857" y="61415"/>
                    <a:pt x="142212" y="61415"/>
                  </a:cubicBezTo>
                  <a:cubicBezTo>
                    <a:pt x="141567" y="62716"/>
                    <a:pt x="140911" y="64029"/>
                    <a:pt x="140266" y="65330"/>
                  </a:cubicBezTo>
                  <a:cubicBezTo>
                    <a:pt x="140266" y="65330"/>
                    <a:pt x="140266" y="65330"/>
                    <a:pt x="139621" y="65986"/>
                  </a:cubicBezTo>
                  <a:cubicBezTo>
                    <a:pt x="138976" y="66643"/>
                    <a:pt x="138976" y="67944"/>
                    <a:pt x="138320" y="68600"/>
                  </a:cubicBezTo>
                  <a:cubicBezTo>
                    <a:pt x="137675" y="69256"/>
                    <a:pt x="137675" y="69256"/>
                    <a:pt x="137675" y="69901"/>
                  </a:cubicBezTo>
                  <a:cubicBezTo>
                    <a:pt x="137030" y="71202"/>
                    <a:pt x="135729" y="72515"/>
                    <a:pt x="135073" y="73816"/>
                  </a:cubicBezTo>
                  <a:cubicBezTo>
                    <a:pt x="134428" y="75117"/>
                    <a:pt x="133772" y="76430"/>
                    <a:pt x="133127" y="77731"/>
                  </a:cubicBezTo>
                  <a:cubicBezTo>
                    <a:pt x="133127" y="77731"/>
                    <a:pt x="133127" y="78387"/>
                    <a:pt x="132482" y="78387"/>
                  </a:cubicBezTo>
                  <a:cubicBezTo>
                    <a:pt x="131837" y="79688"/>
                    <a:pt x="131181" y="81001"/>
                    <a:pt x="130536" y="82302"/>
                  </a:cubicBezTo>
                  <a:cubicBezTo>
                    <a:pt x="129891" y="83603"/>
                    <a:pt x="129235" y="84916"/>
                    <a:pt x="128590" y="86217"/>
                  </a:cubicBezTo>
                  <a:cubicBezTo>
                    <a:pt x="128590" y="86873"/>
                    <a:pt x="128590" y="87518"/>
                    <a:pt x="127945" y="87518"/>
                  </a:cubicBezTo>
                  <a:cubicBezTo>
                    <a:pt x="127945" y="88819"/>
                    <a:pt x="127300" y="90132"/>
                    <a:pt x="126643" y="91433"/>
                  </a:cubicBezTo>
                  <a:cubicBezTo>
                    <a:pt x="126643" y="91433"/>
                    <a:pt x="126643" y="91433"/>
                    <a:pt x="125999" y="92089"/>
                  </a:cubicBezTo>
                  <a:cubicBezTo>
                    <a:pt x="125354" y="93390"/>
                    <a:pt x="124697" y="94703"/>
                    <a:pt x="124697" y="96004"/>
                  </a:cubicBezTo>
                  <a:cubicBezTo>
                    <a:pt x="124052" y="96660"/>
                    <a:pt x="124052" y="96660"/>
                    <a:pt x="124052" y="97305"/>
                  </a:cubicBezTo>
                  <a:cubicBezTo>
                    <a:pt x="123408" y="97961"/>
                    <a:pt x="122751" y="99262"/>
                    <a:pt x="122751" y="100575"/>
                  </a:cubicBezTo>
                  <a:cubicBezTo>
                    <a:pt x="122106" y="101231"/>
                    <a:pt x="122106" y="101231"/>
                    <a:pt x="122106" y="101876"/>
                  </a:cubicBezTo>
                  <a:cubicBezTo>
                    <a:pt x="121461" y="103177"/>
                    <a:pt x="120805" y="104490"/>
                    <a:pt x="120160" y="105791"/>
                  </a:cubicBezTo>
                  <a:cubicBezTo>
                    <a:pt x="120160" y="106447"/>
                    <a:pt x="120160" y="106447"/>
                    <a:pt x="120160" y="107092"/>
                  </a:cubicBezTo>
                  <a:cubicBezTo>
                    <a:pt x="119515" y="108393"/>
                    <a:pt x="118859" y="109706"/>
                    <a:pt x="118859" y="110362"/>
                  </a:cubicBezTo>
                  <a:cubicBezTo>
                    <a:pt x="118214" y="111018"/>
                    <a:pt x="118214" y="111663"/>
                    <a:pt x="118214" y="111663"/>
                  </a:cubicBezTo>
                  <a:cubicBezTo>
                    <a:pt x="117569" y="113620"/>
                    <a:pt x="116913" y="114933"/>
                    <a:pt x="116913" y="116234"/>
                  </a:cubicBezTo>
                  <a:cubicBezTo>
                    <a:pt x="116268" y="116234"/>
                    <a:pt x="116268" y="116234"/>
                    <a:pt x="116268" y="116890"/>
                  </a:cubicBezTo>
                  <a:cubicBezTo>
                    <a:pt x="114967" y="116234"/>
                    <a:pt x="113021" y="115589"/>
                    <a:pt x="111720" y="114933"/>
                  </a:cubicBezTo>
                  <a:cubicBezTo>
                    <a:pt x="111075" y="114933"/>
                    <a:pt x="111075" y="114277"/>
                    <a:pt x="110418" y="114277"/>
                  </a:cubicBezTo>
                  <a:cubicBezTo>
                    <a:pt x="109117" y="113620"/>
                    <a:pt x="108472" y="113620"/>
                    <a:pt x="107171" y="112976"/>
                  </a:cubicBezTo>
                  <a:cubicBezTo>
                    <a:pt x="106526" y="112976"/>
                    <a:pt x="105870" y="112976"/>
                    <a:pt x="105225" y="112319"/>
                  </a:cubicBezTo>
                  <a:cubicBezTo>
                    <a:pt x="104580" y="112319"/>
                    <a:pt x="103279" y="111663"/>
                    <a:pt x="102623" y="111018"/>
                  </a:cubicBezTo>
                  <a:cubicBezTo>
                    <a:pt x="101978" y="111018"/>
                    <a:pt x="101322" y="111018"/>
                    <a:pt x="100677" y="110362"/>
                  </a:cubicBezTo>
                  <a:cubicBezTo>
                    <a:pt x="100032" y="110362"/>
                    <a:pt x="99375" y="109706"/>
                    <a:pt x="98074" y="109061"/>
                  </a:cubicBezTo>
                  <a:cubicBezTo>
                    <a:pt x="97429" y="109061"/>
                    <a:pt x="96773" y="109061"/>
                    <a:pt x="96128" y="108404"/>
                  </a:cubicBezTo>
                  <a:cubicBezTo>
                    <a:pt x="95483" y="108404"/>
                    <a:pt x="94827" y="107748"/>
                    <a:pt x="93526" y="107103"/>
                  </a:cubicBezTo>
                  <a:cubicBezTo>
                    <a:pt x="93526" y="107103"/>
                    <a:pt x="92881" y="107103"/>
                    <a:pt x="92225" y="106447"/>
                  </a:cubicBezTo>
                  <a:cubicBezTo>
                    <a:pt x="90924" y="106447"/>
                    <a:pt x="90279" y="105791"/>
                    <a:pt x="89622" y="105146"/>
                  </a:cubicBezTo>
                  <a:cubicBezTo>
                    <a:pt x="88977" y="105146"/>
                    <a:pt x="88321" y="105146"/>
                    <a:pt x="87676" y="104490"/>
                  </a:cubicBezTo>
                  <a:cubicBezTo>
                    <a:pt x="87031" y="103833"/>
                    <a:pt x="85730" y="103833"/>
                    <a:pt x="85074" y="103188"/>
                  </a:cubicBezTo>
                  <a:cubicBezTo>
                    <a:pt x="84429" y="103188"/>
                    <a:pt x="84429" y="102532"/>
                    <a:pt x="83773" y="102532"/>
                  </a:cubicBezTo>
                  <a:cubicBezTo>
                    <a:pt x="82472" y="101876"/>
                    <a:pt x="81170" y="101231"/>
                    <a:pt x="79881" y="100575"/>
                  </a:cubicBezTo>
                  <a:cubicBezTo>
                    <a:pt x="100643" y="76407"/>
                    <a:pt x="125308" y="58123"/>
                    <a:pt x="153233" y="46367"/>
                  </a:cubicBezTo>
                  <a:close/>
                  <a:moveTo>
                    <a:pt x="62332" y="123419"/>
                  </a:moveTo>
                  <a:cubicBezTo>
                    <a:pt x="62332" y="124075"/>
                    <a:pt x="62977" y="124075"/>
                    <a:pt x="62977" y="124075"/>
                  </a:cubicBezTo>
                  <a:cubicBezTo>
                    <a:pt x="64278" y="124731"/>
                    <a:pt x="65579" y="125376"/>
                    <a:pt x="66869" y="126032"/>
                  </a:cubicBezTo>
                  <a:cubicBezTo>
                    <a:pt x="67514" y="126689"/>
                    <a:pt x="67514" y="126689"/>
                    <a:pt x="68170" y="127334"/>
                  </a:cubicBezTo>
                  <a:cubicBezTo>
                    <a:pt x="69471" y="127334"/>
                    <a:pt x="70772" y="127990"/>
                    <a:pt x="72062" y="128635"/>
                  </a:cubicBezTo>
                  <a:cubicBezTo>
                    <a:pt x="72062" y="129291"/>
                    <a:pt x="72707" y="129291"/>
                    <a:pt x="73363" y="129936"/>
                  </a:cubicBezTo>
                  <a:cubicBezTo>
                    <a:pt x="74665" y="130592"/>
                    <a:pt x="76611" y="131237"/>
                    <a:pt x="77912" y="131893"/>
                  </a:cubicBezTo>
                  <a:lnTo>
                    <a:pt x="78557" y="131893"/>
                  </a:lnTo>
                  <a:cubicBezTo>
                    <a:pt x="79858" y="133195"/>
                    <a:pt x="81804" y="133851"/>
                    <a:pt x="83750" y="134507"/>
                  </a:cubicBezTo>
                  <a:cubicBezTo>
                    <a:pt x="83750" y="134507"/>
                    <a:pt x="84395" y="135163"/>
                    <a:pt x="85051" y="135163"/>
                  </a:cubicBezTo>
                  <a:cubicBezTo>
                    <a:pt x="86352" y="135820"/>
                    <a:pt x="87654" y="136464"/>
                    <a:pt x="88943" y="137121"/>
                  </a:cubicBezTo>
                  <a:cubicBezTo>
                    <a:pt x="89588" y="137121"/>
                    <a:pt x="90245" y="137777"/>
                    <a:pt x="90890" y="137777"/>
                  </a:cubicBezTo>
                  <a:cubicBezTo>
                    <a:pt x="92191" y="138433"/>
                    <a:pt x="93492" y="139078"/>
                    <a:pt x="94782" y="139078"/>
                  </a:cubicBezTo>
                  <a:cubicBezTo>
                    <a:pt x="95427" y="139734"/>
                    <a:pt x="95427" y="139734"/>
                    <a:pt x="96083" y="139734"/>
                  </a:cubicBezTo>
                  <a:cubicBezTo>
                    <a:pt x="98029" y="140391"/>
                    <a:pt x="99975" y="141692"/>
                    <a:pt x="101921" y="142348"/>
                  </a:cubicBezTo>
                  <a:cubicBezTo>
                    <a:pt x="101921" y="142348"/>
                    <a:pt x="102566" y="142348"/>
                    <a:pt x="103222" y="142348"/>
                  </a:cubicBezTo>
                  <a:cubicBezTo>
                    <a:pt x="104524" y="143004"/>
                    <a:pt x="105825" y="143649"/>
                    <a:pt x="107771" y="144305"/>
                  </a:cubicBezTo>
                  <a:cubicBezTo>
                    <a:pt x="108416" y="144962"/>
                    <a:pt x="108416" y="144962"/>
                    <a:pt x="108416" y="144962"/>
                  </a:cubicBezTo>
                  <a:cubicBezTo>
                    <a:pt x="108416" y="144962"/>
                    <a:pt x="108416" y="144962"/>
                    <a:pt x="107771" y="145618"/>
                  </a:cubicBezTo>
                  <a:cubicBezTo>
                    <a:pt x="107771" y="147575"/>
                    <a:pt x="107126" y="150189"/>
                    <a:pt x="106470" y="152803"/>
                  </a:cubicBezTo>
                  <a:cubicBezTo>
                    <a:pt x="106470" y="153459"/>
                    <a:pt x="105825" y="154104"/>
                    <a:pt x="105825" y="154760"/>
                  </a:cubicBezTo>
                  <a:cubicBezTo>
                    <a:pt x="105180" y="157374"/>
                    <a:pt x="104524" y="160632"/>
                    <a:pt x="104524" y="163246"/>
                  </a:cubicBezTo>
                  <a:cubicBezTo>
                    <a:pt x="103879" y="163246"/>
                    <a:pt x="103879" y="163902"/>
                    <a:pt x="103879" y="164547"/>
                  </a:cubicBezTo>
                  <a:cubicBezTo>
                    <a:pt x="103879" y="167161"/>
                    <a:pt x="103234" y="169118"/>
                    <a:pt x="102577" y="171732"/>
                  </a:cubicBezTo>
                  <a:cubicBezTo>
                    <a:pt x="102577" y="172388"/>
                    <a:pt x="102577" y="173689"/>
                    <a:pt x="102577" y="174346"/>
                  </a:cubicBezTo>
                  <a:cubicBezTo>
                    <a:pt x="101933" y="176959"/>
                    <a:pt x="101276" y="179573"/>
                    <a:pt x="101276" y="182831"/>
                  </a:cubicBezTo>
                  <a:lnTo>
                    <a:pt x="101276" y="183488"/>
                  </a:lnTo>
                  <a:cubicBezTo>
                    <a:pt x="100631" y="186101"/>
                    <a:pt x="100631" y="188715"/>
                    <a:pt x="99975" y="191974"/>
                  </a:cubicBezTo>
                  <a:cubicBezTo>
                    <a:pt x="99975" y="192630"/>
                    <a:pt x="99975" y="193275"/>
                    <a:pt x="99975" y="193931"/>
                  </a:cubicBezTo>
                  <a:cubicBezTo>
                    <a:pt x="99330" y="197201"/>
                    <a:pt x="99330" y="199803"/>
                    <a:pt x="98674" y="202417"/>
                  </a:cubicBezTo>
                  <a:cubicBezTo>
                    <a:pt x="98674" y="203073"/>
                    <a:pt x="98674" y="203073"/>
                    <a:pt x="98674" y="203073"/>
                  </a:cubicBezTo>
                  <a:cubicBezTo>
                    <a:pt x="98674" y="205687"/>
                    <a:pt x="98674" y="208945"/>
                    <a:pt x="98029" y="211559"/>
                  </a:cubicBezTo>
                  <a:cubicBezTo>
                    <a:pt x="98029" y="212860"/>
                    <a:pt x="98029" y="213516"/>
                    <a:pt x="98029" y="214173"/>
                  </a:cubicBezTo>
                  <a:cubicBezTo>
                    <a:pt x="98029" y="216786"/>
                    <a:pt x="98029" y="219400"/>
                    <a:pt x="98029" y="222659"/>
                  </a:cubicBezTo>
                  <a:cubicBezTo>
                    <a:pt x="98029" y="222659"/>
                    <a:pt x="98029" y="222659"/>
                    <a:pt x="97384" y="223315"/>
                  </a:cubicBezTo>
                  <a:cubicBezTo>
                    <a:pt x="29214" y="223315"/>
                    <a:pt x="29214" y="223315"/>
                    <a:pt x="29214" y="223315"/>
                  </a:cubicBezTo>
                  <a:cubicBezTo>
                    <a:pt x="31160" y="187414"/>
                    <a:pt x="42848" y="153459"/>
                    <a:pt x="62332" y="123419"/>
                  </a:cubicBezTo>
                  <a:close/>
                  <a:moveTo>
                    <a:pt x="77912" y="343486"/>
                  </a:moveTo>
                  <a:cubicBezTo>
                    <a:pt x="76611" y="344143"/>
                    <a:pt x="74665" y="344788"/>
                    <a:pt x="73363" y="345444"/>
                  </a:cubicBezTo>
                  <a:cubicBezTo>
                    <a:pt x="72718" y="346100"/>
                    <a:pt x="72062" y="346100"/>
                    <a:pt x="72062" y="346745"/>
                  </a:cubicBezTo>
                  <a:cubicBezTo>
                    <a:pt x="70761" y="347401"/>
                    <a:pt x="69460" y="347401"/>
                    <a:pt x="68170" y="348046"/>
                  </a:cubicBezTo>
                  <a:cubicBezTo>
                    <a:pt x="67525" y="348702"/>
                    <a:pt x="67525" y="348702"/>
                    <a:pt x="66869" y="349347"/>
                  </a:cubicBezTo>
                  <a:cubicBezTo>
                    <a:pt x="65568" y="350003"/>
                    <a:pt x="64267" y="350648"/>
                    <a:pt x="62977" y="351305"/>
                  </a:cubicBezTo>
                  <a:cubicBezTo>
                    <a:pt x="62977" y="351305"/>
                    <a:pt x="62332" y="351305"/>
                    <a:pt x="62332" y="351961"/>
                  </a:cubicBezTo>
                  <a:cubicBezTo>
                    <a:pt x="42848" y="321921"/>
                    <a:pt x="31172" y="287966"/>
                    <a:pt x="29214" y="252054"/>
                  </a:cubicBezTo>
                  <a:lnTo>
                    <a:pt x="97384" y="252054"/>
                  </a:lnTo>
                  <a:cubicBezTo>
                    <a:pt x="98029" y="252710"/>
                    <a:pt x="98029" y="252710"/>
                    <a:pt x="98029" y="252710"/>
                  </a:cubicBezTo>
                  <a:cubicBezTo>
                    <a:pt x="98029" y="255980"/>
                    <a:pt x="98029" y="258582"/>
                    <a:pt x="98029" y="261196"/>
                  </a:cubicBezTo>
                  <a:cubicBezTo>
                    <a:pt x="98029" y="261852"/>
                    <a:pt x="98029" y="262497"/>
                    <a:pt x="98029" y="263809"/>
                  </a:cubicBezTo>
                  <a:cubicBezTo>
                    <a:pt x="98674" y="266423"/>
                    <a:pt x="98674" y="269682"/>
                    <a:pt x="98674" y="272295"/>
                  </a:cubicBezTo>
                  <a:cubicBezTo>
                    <a:pt x="99319" y="275565"/>
                    <a:pt x="99319" y="278168"/>
                    <a:pt x="99975" y="281437"/>
                  </a:cubicBezTo>
                  <a:cubicBezTo>
                    <a:pt x="99975" y="282094"/>
                    <a:pt x="99975" y="282739"/>
                    <a:pt x="99975" y="283395"/>
                  </a:cubicBezTo>
                  <a:cubicBezTo>
                    <a:pt x="100620" y="286665"/>
                    <a:pt x="100620" y="289267"/>
                    <a:pt x="101276" y="291881"/>
                  </a:cubicBezTo>
                  <a:lnTo>
                    <a:pt x="101276" y="292537"/>
                  </a:lnTo>
                  <a:cubicBezTo>
                    <a:pt x="101276" y="295151"/>
                    <a:pt x="101921" y="298409"/>
                    <a:pt x="102577" y="301023"/>
                  </a:cubicBezTo>
                  <a:cubicBezTo>
                    <a:pt x="102577" y="301679"/>
                    <a:pt x="102577" y="302980"/>
                    <a:pt x="102577" y="303637"/>
                  </a:cubicBezTo>
                  <a:cubicBezTo>
                    <a:pt x="103222" y="306250"/>
                    <a:pt x="103879" y="308208"/>
                    <a:pt x="103879" y="310821"/>
                  </a:cubicBezTo>
                  <a:cubicBezTo>
                    <a:pt x="103879" y="311478"/>
                    <a:pt x="103879" y="312122"/>
                    <a:pt x="104524" y="312122"/>
                  </a:cubicBezTo>
                  <a:cubicBezTo>
                    <a:pt x="104524" y="314736"/>
                    <a:pt x="105169" y="317995"/>
                    <a:pt x="105825" y="320608"/>
                  </a:cubicBezTo>
                  <a:cubicBezTo>
                    <a:pt x="105825" y="321265"/>
                    <a:pt x="106470" y="321910"/>
                    <a:pt x="106470" y="322566"/>
                  </a:cubicBezTo>
                  <a:cubicBezTo>
                    <a:pt x="107115" y="325179"/>
                    <a:pt x="107771" y="327137"/>
                    <a:pt x="107771" y="329751"/>
                  </a:cubicBezTo>
                  <a:cubicBezTo>
                    <a:pt x="108416" y="330407"/>
                    <a:pt x="108416" y="330407"/>
                    <a:pt x="108416" y="330407"/>
                  </a:cubicBezTo>
                  <a:cubicBezTo>
                    <a:pt x="107771" y="330407"/>
                    <a:pt x="107771" y="330407"/>
                    <a:pt x="107771" y="330407"/>
                  </a:cubicBezTo>
                  <a:cubicBezTo>
                    <a:pt x="107771" y="331063"/>
                    <a:pt x="107771" y="331063"/>
                    <a:pt x="107771" y="331063"/>
                  </a:cubicBezTo>
                  <a:cubicBezTo>
                    <a:pt x="105825" y="331719"/>
                    <a:pt x="104524" y="332364"/>
                    <a:pt x="103222" y="333020"/>
                  </a:cubicBezTo>
                  <a:cubicBezTo>
                    <a:pt x="102577" y="333020"/>
                    <a:pt x="101921" y="333020"/>
                    <a:pt x="101921" y="333020"/>
                  </a:cubicBezTo>
                  <a:cubicBezTo>
                    <a:pt x="99975" y="333677"/>
                    <a:pt x="98029" y="334978"/>
                    <a:pt x="96083" y="335634"/>
                  </a:cubicBezTo>
                  <a:cubicBezTo>
                    <a:pt x="95438" y="335634"/>
                    <a:pt x="95438" y="335634"/>
                    <a:pt x="94782" y="336290"/>
                  </a:cubicBezTo>
                  <a:cubicBezTo>
                    <a:pt x="93481" y="336290"/>
                    <a:pt x="92179" y="336947"/>
                    <a:pt x="90890" y="337591"/>
                  </a:cubicBezTo>
                  <a:cubicBezTo>
                    <a:pt x="90245" y="337591"/>
                    <a:pt x="89588" y="338248"/>
                    <a:pt x="88943" y="338248"/>
                  </a:cubicBezTo>
                  <a:cubicBezTo>
                    <a:pt x="87642" y="338904"/>
                    <a:pt x="86341" y="339549"/>
                    <a:pt x="85051" y="340205"/>
                  </a:cubicBezTo>
                  <a:cubicBezTo>
                    <a:pt x="84406" y="340205"/>
                    <a:pt x="83750" y="340205"/>
                    <a:pt x="83750" y="340861"/>
                  </a:cubicBezTo>
                  <a:cubicBezTo>
                    <a:pt x="81804" y="341518"/>
                    <a:pt x="79858" y="342163"/>
                    <a:pt x="78557" y="343475"/>
                  </a:cubicBezTo>
                  <a:lnTo>
                    <a:pt x="77912" y="343475"/>
                  </a:lnTo>
                  <a:close/>
                  <a:moveTo>
                    <a:pt x="79858" y="374828"/>
                  </a:moveTo>
                  <a:cubicBezTo>
                    <a:pt x="81159" y="374171"/>
                    <a:pt x="82460" y="373526"/>
                    <a:pt x="83750" y="372870"/>
                  </a:cubicBezTo>
                  <a:cubicBezTo>
                    <a:pt x="84395" y="372870"/>
                    <a:pt x="84395" y="372214"/>
                    <a:pt x="85051" y="372214"/>
                  </a:cubicBezTo>
                  <a:cubicBezTo>
                    <a:pt x="85696" y="371558"/>
                    <a:pt x="86997" y="371558"/>
                    <a:pt x="87654" y="370913"/>
                  </a:cubicBezTo>
                  <a:cubicBezTo>
                    <a:pt x="88299" y="370256"/>
                    <a:pt x="88955" y="370256"/>
                    <a:pt x="89600" y="370256"/>
                  </a:cubicBezTo>
                  <a:cubicBezTo>
                    <a:pt x="90245" y="369600"/>
                    <a:pt x="90901" y="368955"/>
                    <a:pt x="92202" y="368955"/>
                  </a:cubicBezTo>
                  <a:cubicBezTo>
                    <a:pt x="92847" y="368299"/>
                    <a:pt x="93503" y="368299"/>
                    <a:pt x="94148" y="367654"/>
                  </a:cubicBezTo>
                  <a:cubicBezTo>
                    <a:pt x="94793" y="367654"/>
                    <a:pt x="95449" y="366998"/>
                    <a:pt x="96094" y="366998"/>
                  </a:cubicBezTo>
                  <a:cubicBezTo>
                    <a:pt x="96739" y="366342"/>
                    <a:pt x="97395" y="366342"/>
                    <a:pt x="98040" y="365697"/>
                  </a:cubicBezTo>
                  <a:cubicBezTo>
                    <a:pt x="99342" y="365697"/>
                    <a:pt x="99986" y="365041"/>
                    <a:pt x="100643" y="365041"/>
                  </a:cubicBezTo>
                  <a:cubicBezTo>
                    <a:pt x="101288" y="364384"/>
                    <a:pt x="101944" y="364384"/>
                    <a:pt x="102589" y="364384"/>
                  </a:cubicBezTo>
                  <a:cubicBezTo>
                    <a:pt x="103234" y="363728"/>
                    <a:pt x="104535" y="363083"/>
                    <a:pt x="105191" y="363083"/>
                  </a:cubicBezTo>
                  <a:cubicBezTo>
                    <a:pt x="105836" y="362427"/>
                    <a:pt x="106492" y="362427"/>
                    <a:pt x="107137" y="362427"/>
                  </a:cubicBezTo>
                  <a:cubicBezTo>
                    <a:pt x="108438" y="361771"/>
                    <a:pt x="109083" y="361771"/>
                    <a:pt x="110385" y="361126"/>
                  </a:cubicBezTo>
                  <a:cubicBezTo>
                    <a:pt x="111029" y="361126"/>
                    <a:pt x="111029" y="360469"/>
                    <a:pt x="111686" y="360469"/>
                  </a:cubicBezTo>
                  <a:cubicBezTo>
                    <a:pt x="112987" y="359813"/>
                    <a:pt x="114933" y="359168"/>
                    <a:pt x="116234" y="358512"/>
                  </a:cubicBezTo>
                  <a:cubicBezTo>
                    <a:pt x="116234" y="359168"/>
                    <a:pt x="116234" y="359168"/>
                    <a:pt x="116879" y="359168"/>
                  </a:cubicBezTo>
                  <a:cubicBezTo>
                    <a:pt x="116879" y="360469"/>
                    <a:pt x="117524" y="361782"/>
                    <a:pt x="118180" y="363739"/>
                  </a:cubicBezTo>
                  <a:cubicBezTo>
                    <a:pt x="118180" y="363739"/>
                    <a:pt x="118180" y="364396"/>
                    <a:pt x="118825" y="364396"/>
                  </a:cubicBezTo>
                  <a:cubicBezTo>
                    <a:pt x="118825" y="365697"/>
                    <a:pt x="119470" y="367009"/>
                    <a:pt x="120126" y="368310"/>
                  </a:cubicBezTo>
                  <a:cubicBezTo>
                    <a:pt x="120126" y="368967"/>
                    <a:pt x="120126" y="368967"/>
                    <a:pt x="120126" y="369612"/>
                  </a:cubicBezTo>
                  <a:cubicBezTo>
                    <a:pt x="120771" y="370913"/>
                    <a:pt x="121427" y="372225"/>
                    <a:pt x="122072" y="373526"/>
                  </a:cubicBezTo>
                  <a:cubicBezTo>
                    <a:pt x="122072" y="374183"/>
                    <a:pt x="122072" y="374183"/>
                    <a:pt x="122717" y="374828"/>
                  </a:cubicBezTo>
                  <a:cubicBezTo>
                    <a:pt x="122717" y="376129"/>
                    <a:pt x="123362" y="376785"/>
                    <a:pt x="124019" y="378097"/>
                  </a:cubicBezTo>
                  <a:cubicBezTo>
                    <a:pt x="124019" y="378754"/>
                    <a:pt x="124019" y="378754"/>
                    <a:pt x="124663" y="379399"/>
                  </a:cubicBezTo>
                  <a:cubicBezTo>
                    <a:pt x="124663" y="380700"/>
                    <a:pt x="125308" y="382012"/>
                    <a:pt x="125965" y="383313"/>
                  </a:cubicBezTo>
                  <a:cubicBezTo>
                    <a:pt x="126610" y="383970"/>
                    <a:pt x="126610" y="383970"/>
                    <a:pt x="126610" y="383970"/>
                  </a:cubicBezTo>
                  <a:cubicBezTo>
                    <a:pt x="127254" y="385271"/>
                    <a:pt x="127911" y="386583"/>
                    <a:pt x="127911" y="387885"/>
                  </a:cubicBezTo>
                  <a:cubicBezTo>
                    <a:pt x="128556" y="387885"/>
                    <a:pt x="128556" y="388541"/>
                    <a:pt x="128556" y="389186"/>
                  </a:cubicBezTo>
                  <a:cubicBezTo>
                    <a:pt x="129201" y="390487"/>
                    <a:pt x="129857" y="391799"/>
                    <a:pt x="130502" y="393101"/>
                  </a:cubicBezTo>
                  <a:cubicBezTo>
                    <a:pt x="131147" y="394402"/>
                    <a:pt x="131803" y="395714"/>
                    <a:pt x="132448" y="397015"/>
                  </a:cubicBezTo>
                  <a:cubicBezTo>
                    <a:pt x="133093" y="397015"/>
                    <a:pt x="133093" y="397672"/>
                    <a:pt x="133093" y="397672"/>
                  </a:cubicBezTo>
                  <a:cubicBezTo>
                    <a:pt x="133738" y="398973"/>
                    <a:pt x="134394" y="400285"/>
                    <a:pt x="135039" y="401586"/>
                  </a:cubicBezTo>
                  <a:cubicBezTo>
                    <a:pt x="135684" y="402888"/>
                    <a:pt x="136985" y="404200"/>
                    <a:pt x="137641" y="405501"/>
                  </a:cubicBezTo>
                  <a:cubicBezTo>
                    <a:pt x="137641" y="406157"/>
                    <a:pt x="137641" y="406157"/>
                    <a:pt x="138286" y="406802"/>
                  </a:cubicBezTo>
                  <a:cubicBezTo>
                    <a:pt x="138931" y="407459"/>
                    <a:pt x="138931" y="408760"/>
                    <a:pt x="139587" y="409416"/>
                  </a:cubicBezTo>
                  <a:cubicBezTo>
                    <a:pt x="140232" y="410072"/>
                    <a:pt x="140232" y="410072"/>
                    <a:pt x="140232" y="410072"/>
                  </a:cubicBezTo>
                  <a:cubicBezTo>
                    <a:pt x="140877" y="411373"/>
                    <a:pt x="141533" y="412686"/>
                    <a:pt x="142178" y="413987"/>
                  </a:cubicBezTo>
                  <a:cubicBezTo>
                    <a:pt x="142823" y="413987"/>
                    <a:pt x="142823" y="414643"/>
                    <a:pt x="142823" y="414643"/>
                  </a:cubicBezTo>
                  <a:cubicBezTo>
                    <a:pt x="143468" y="415945"/>
                    <a:pt x="144124" y="416601"/>
                    <a:pt x="144769" y="417913"/>
                  </a:cubicBezTo>
                  <a:cubicBezTo>
                    <a:pt x="144769" y="417913"/>
                    <a:pt x="145414" y="417913"/>
                    <a:pt x="145414" y="418570"/>
                  </a:cubicBezTo>
                  <a:cubicBezTo>
                    <a:pt x="146059" y="419226"/>
                    <a:pt x="146715" y="420527"/>
                    <a:pt x="147360" y="421839"/>
                  </a:cubicBezTo>
                  <a:cubicBezTo>
                    <a:pt x="148005" y="421839"/>
                    <a:pt x="148005" y="421839"/>
                    <a:pt x="148005" y="422496"/>
                  </a:cubicBezTo>
                  <a:cubicBezTo>
                    <a:pt x="148650" y="423152"/>
                    <a:pt x="149306" y="424453"/>
                    <a:pt x="149951" y="425109"/>
                  </a:cubicBezTo>
                  <a:cubicBezTo>
                    <a:pt x="150596" y="425109"/>
                    <a:pt x="150596" y="425766"/>
                    <a:pt x="150596" y="425766"/>
                  </a:cubicBezTo>
                  <a:cubicBezTo>
                    <a:pt x="151241" y="427067"/>
                    <a:pt x="152542" y="427723"/>
                    <a:pt x="153199" y="429035"/>
                  </a:cubicBezTo>
                  <a:cubicBezTo>
                    <a:pt x="125308" y="417280"/>
                    <a:pt x="100643" y="398995"/>
                    <a:pt x="79858" y="374828"/>
                  </a:cubicBezTo>
                  <a:close/>
                  <a:moveTo>
                    <a:pt x="221403" y="444050"/>
                  </a:moveTo>
                  <a:cubicBezTo>
                    <a:pt x="220101" y="444050"/>
                    <a:pt x="219457" y="443394"/>
                    <a:pt x="218155" y="443394"/>
                  </a:cubicBezTo>
                  <a:cubicBezTo>
                    <a:pt x="216854" y="442737"/>
                    <a:pt x="216209" y="442737"/>
                    <a:pt x="215553" y="442092"/>
                  </a:cubicBezTo>
                  <a:cubicBezTo>
                    <a:pt x="214908" y="442092"/>
                    <a:pt x="214908" y="442092"/>
                    <a:pt x="214908" y="442092"/>
                  </a:cubicBezTo>
                  <a:cubicBezTo>
                    <a:pt x="214263" y="442092"/>
                    <a:pt x="212962" y="441436"/>
                    <a:pt x="212306" y="440791"/>
                  </a:cubicBezTo>
                  <a:lnTo>
                    <a:pt x="211661" y="440791"/>
                  </a:lnTo>
                  <a:cubicBezTo>
                    <a:pt x="211016" y="440791"/>
                    <a:pt x="210360" y="440135"/>
                    <a:pt x="209058" y="439490"/>
                  </a:cubicBezTo>
                  <a:cubicBezTo>
                    <a:pt x="208414" y="439490"/>
                    <a:pt x="207112" y="438834"/>
                    <a:pt x="206456" y="438189"/>
                  </a:cubicBezTo>
                  <a:cubicBezTo>
                    <a:pt x="206456" y="438189"/>
                    <a:pt x="206456" y="438189"/>
                    <a:pt x="205811" y="438189"/>
                  </a:cubicBezTo>
                  <a:cubicBezTo>
                    <a:pt x="205166" y="437533"/>
                    <a:pt x="204510" y="436888"/>
                    <a:pt x="203865" y="436888"/>
                  </a:cubicBezTo>
                  <a:cubicBezTo>
                    <a:pt x="203865" y="436231"/>
                    <a:pt x="203220" y="436231"/>
                    <a:pt x="203220" y="436231"/>
                  </a:cubicBezTo>
                  <a:cubicBezTo>
                    <a:pt x="202575" y="436231"/>
                    <a:pt x="201919" y="435575"/>
                    <a:pt x="201274" y="434930"/>
                  </a:cubicBezTo>
                  <a:lnTo>
                    <a:pt x="200629" y="434930"/>
                  </a:lnTo>
                  <a:cubicBezTo>
                    <a:pt x="199984" y="434274"/>
                    <a:pt x="199328" y="433629"/>
                    <a:pt x="198683" y="432973"/>
                  </a:cubicBezTo>
                  <a:lnTo>
                    <a:pt x="198038" y="432973"/>
                  </a:lnTo>
                  <a:cubicBezTo>
                    <a:pt x="197393" y="432317"/>
                    <a:pt x="196737" y="431672"/>
                    <a:pt x="196092" y="431672"/>
                  </a:cubicBezTo>
                  <a:cubicBezTo>
                    <a:pt x="196092" y="431015"/>
                    <a:pt x="196092" y="431015"/>
                    <a:pt x="196092" y="431015"/>
                  </a:cubicBezTo>
                  <a:cubicBezTo>
                    <a:pt x="195447" y="431015"/>
                    <a:pt x="194146" y="430359"/>
                    <a:pt x="193490" y="429714"/>
                  </a:cubicBezTo>
                  <a:lnTo>
                    <a:pt x="193490" y="429058"/>
                  </a:lnTo>
                  <a:cubicBezTo>
                    <a:pt x="192845" y="428402"/>
                    <a:pt x="192189" y="428402"/>
                    <a:pt x="191544" y="427757"/>
                  </a:cubicBezTo>
                  <a:cubicBezTo>
                    <a:pt x="190899" y="427757"/>
                    <a:pt x="190899" y="427101"/>
                    <a:pt x="190899" y="427101"/>
                  </a:cubicBezTo>
                  <a:cubicBezTo>
                    <a:pt x="190254" y="427101"/>
                    <a:pt x="189598" y="426444"/>
                    <a:pt x="189598" y="425799"/>
                  </a:cubicBezTo>
                  <a:cubicBezTo>
                    <a:pt x="188953" y="425799"/>
                    <a:pt x="188953" y="425799"/>
                    <a:pt x="188953" y="425143"/>
                  </a:cubicBezTo>
                  <a:cubicBezTo>
                    <a:pt x="188308" y="424487"/>
                    <a:pt x="187651" y="424487"/>
                    <a:pt x="187006" y="423842"/>
                  </a:cubicBezTo>
                  <a:lnTo>
                    <a:pt x="187006" y="423186"/>
                  </a:lnTo>
                  <a:cubicBezTo>
                    <a:pt x="186362" y="422530"/>
                    <a:pt x="185705" y="422530"/>
                    <a:pt x="185060" y="421885"/>
                  </a:cubicBezTo>
                  <a:cubicBezTo>
                    <a:pt x="185060" y="421885"/>
                    <a:pt x="185060" y="421885"/>
                    <a:pt x="185060" y="421228"/>
                  </a:cubicBezTo>
                  <a:cubicBezTo>
                    <a:pt x="184415" y="421228"/>
                    <a:pt x="183759" y="420572"/>
                    <a:pt x="183114" y="419927"/>
                  </a:cubicBezTo>
                  <a:lnTo>
                    <a:pt x="183114" y="419271"/>
                  </a:lnTo>
                  <a:cubicBezTo>
                    <a:pt x="182469" y="418615"/>
                    <a:pt x="181813" y="417970"/>
                    <a:pt x="181168" y="417970"/>
                  </a:cubicBezTo>
                  <a:cubicBezTo>
                    <a:pt x="180523" y="416669"/>
                    <a:pt x="179222" y="415356"/>
                    <a:pt x="178566" y="414055"/>
                  </a:cubicBezTo>
                  <a:cubicBezTo>
                    <a:pt x="177921" y="414055"/>
                    <a:pt x="177921" y="413399"/>
                    <a:pt x="177265" y="412754"/>
                  </a:cubicBezTo>
                  <a:cubicBezTo>
                    <a:pt x="176620" y="412098"/>
                    <a:pt x="175963" y="411453"/>
                    <a:pt x="175319" y="410140"/>
                  </a:cubicBezTo>
                  <a:cubicBezTo>
                    <a:pt x="174674" y="410140"/>
                    <a:pt x="174674" y="409484"/>
                    <a:pt x="174017" y="408839"/>
                  </a:cubicBezTo>
                  <a:cubicBezTo>
                    <a:pt x="173372" y="408183"/>
                    <a:pt x="172716" y="407538"/>
                    <a:pt x="172071" y="406882"/>
                  </a:cubicBezTo>
                  <a:cubicBezTo>
                    <a:pt x="172071" y="406225"/>
                    <a:pt x="171426" y="405580"/>
                    <a:pt x="171426" y="404924"/>
                  </a:cubicBezTo>
                  <a:cubicBezTo>
                    <a:pt x="170781" y="404268"/>
                    <a:pt x="170125" y="403623"/>
                    <a:pt x="169480" y="402311"/>
                  </a:cubicBezTo>
                  <a:cubicBezTo>
                    <a:pt x="168835" y="401654"/>
                    <a:pt x="168835" y="401654"/>
                    <a:pt x="168179" y="401009"/>
                  </a:cubicBezTo>
                  <a:cubicBezTo>
                    <a:pt x="167534" y="399708"/>
                    <a:pt x="166878" y="399052"/>
                    <a:pt x="166233" y="397739"/>
                  </a:cubicBezTo>
                  <a:cubicBezTo>
                    <a:pt x="166233" y="397739"/>
                    <a:pt x="166233" y="397083"/>
                    <a:pt x="165588" y="396438"/>
                  </a:cubicBezTo>
                  <a:cubicBezTo>
                    <a:pt x="164943" y="395137"/>
                    <a:pt x="163642" y="393825"/>
                    <a:pt x="162986" y="392523"/>
                  </a:cubicBezTo>
                  <a:lnTo>
                    <a:pt x="162986" y="391867"/>
                  </a:lnTo>
                  <a:cubicBezTo>
                    <a:pt x="162341" y="390566"/>
                    <a:pt x="161040" y="389254"/>
                    <a:pt x="160383" y="387952"/>
                  </a:cubicBezTo>
                  <a:cubicBezTo>
                    <a:pt x="160383" y="387296"/>
                    <a:pt x="159738" y="386651"/>
                    <a:pt x="159738" y="385995"/>
                  </a:cubicBezTo>
                  <a:cubicBezTo>
                    <a:pt x="159094" y="385339"/>
                    <a:pt x="158437" y="384038"/>
                    <a:pt x="157792" y="382725"/>
                  </a:cubicBezTo>
                  <a:cubicBezTo>
                    <a:pt x="157792" y="382725"/>
                    <a:pt x="157147" y="382069"/>
                    <a:pt x="157147" y="381424"/>
                  </a:cubicBezTo>
                  <a:cubicBezTo>
                    <a:pt x="156503" y="380123"/>
                    <a:pt x="155846" y="379467"/>
                    <a:pt x="155201" y="378154"/>
                  </a:cubicBezTo>
                  <a:cubicBezTo>
                    <a:pt x="155201" y="377498"/>
                    <a:pt x="154556" y="376853"/>
                    <a:pt x="154556" y="376197"/>
                  </a:cubicBezTo>
                  <a:cubicBezTo>
                    <a:pt x="153911" y="374895"/>
                    <a:pt x="153255" y="374239"/>
                    <a:pt x="153255" y="372927"/>
                  </a:cubicBezTo>
                  <a:cubicBezTo>
                    <a:pt x="152610" y="372270"/>
                    <a:pt x="152610" y="371626"/>
                    <a:pt x="151954" y="370969"/>
                  </a:cubicBezTo>
                  <a:cubicBezTo>
                    <a:pt x="151954" y="369668"/>
                    <a:pt x="151309" y="369012"/>
                    <a:pt x="150653" y="367699"/>
                  </a:cubicBezTo>
                  <a:cubicBezTo>
                    <a:pt x="150653" y="367043"/>
                    <a:pt x="150008" y="366398"/>
                    <a:pt x="150008" y="365742"/>
                  </a:cubicBezTo>
                  <a:cubicBezTo>
                    <a:pt x="149363" y="364441"/>
                    <a:pt x="148707" y="362472"/>
                    <a:pt x="148062" y="360515"/>
                  </a:cubicBezTo>
                  <a:cubicBezTo>
                    <a:pt x="148062" y="360515"/>
                    <a:pt x="148062" y="360515"/>
                    <a:pt x="147417" y="360515"/>
                  </a:cubicBezTo>
                  <a:cubicBezTo>
                    <a:pt x="146772" y="358557"/>
                    <a:pt x="146116" y="357245"/>
                    <a:pt x="145471" y="355287"/>
                  </a:cubicBezTo>
                  <a:cubicBezTo>
                    <a:pt x="145471" y="354631"/>
                    <a:pt x="145471" y="353986"/>
                    <a:pt x="145471" y="353330"/>
                  </a:cubicBezTo>
                  <a:cubicBezTo>
                    <a:pt x="144826" y="352674"/>
                    <a:pt x="144826" y="351373"/>
                    <a:pt x="144170" y="350716"/>
                  </a:cubicBezTo>
                  <a:cubicBezTo>
                    <a:pt x="144815" y="350716"/>
                    <a:pt x="144815" y="350716"/>
                    <a:pt x="145471" y="350060"/>
                  </a:cubicBezTo>
                  <a:cubicBezTo>
                    <a:pt x="147417" y="350060"/>
                    <a:pt x="150019" y="349404"/>
                    <a:pt x="151965" y="348759"/>
                  </a:cubicBezTo>
                  <a:cubicBezTo>
                    <a:pt x="152610" y="348759"/>
                    <a:pt x="153267" y="348759"/>
                    <a:pt x="153911" y="348103"/>
                  </a:cubicBezTo>
                  <a:cubicBezTo>
                    <a:pt x="156514" y="348103"/>
                    <a:pt x="159105" y="347446"/>
                    <a:pt x="162352" y="346801"/>
                  </a:cubicBezTo>
                  <a:cubicBezTo>
                    <a:pt x="162997" y="346801"/>
                    <a:pt x="162997" y="346801"/>
                    <a:pt x="163653" y="346145"/>
                  </a:cubicBezTo>
                  <a:cubicBezTo>
                    <a:pt x="166256" y="346145"/>
                    <a:pt x="168202" y="345489"/>
                    <a:pt x="170793" y="345489"/>
                  </a:cubicBezTo>
                  <a:cubicBezTo>
                    <a:pt x="171438" y="344833"/>
                    <a:pt x="172094" y="344833"/>
                    <a:pt x="172739" y="344833"/>
                  </a:cubicBezTo>
                  <a:cubicBezTo>
                    <a:pt x="175986" y="344177"/>
                    <a:pt x="178577" y="344177"/>
                    <a:pt x="181179" y="343532"/>
                  </a:cubicBezTo>
                  <a:cubicBezTo>
                    <a:pt x="181824" y="343532"/>
                    <a:pt x="182481" y="343532"/>
                    <a:pt x="183126" y="343532"/>
                  </a:cubicBezTo>
                  <a:cubicBezTo>
                    <a:pt x="185072" y="342875"/>
                    <a:pt x="187674" y="342875"/>
                    <a:pt x="190265" y="342875"/>
                  </a:cubicBezTo>
                  <a:cubicBezTo>
                    <a:pt x="190910" y="342219"/>
                    <a:pt x="191566" y="342219"/>
                    <a:pt x="192867" y="342219"/>
                  </a:cubicBezTo>
                  <a:cubicBezTo>
                    <a:pt x="195470" y="342219"/>
                    <a:pt x="198061" y="341563"/>
                    <a:pt x="201308" y="341563"/>
                  </a:cubicBezTo>
                  <a:lnTo>
                    <a:pt x="201953" y="341563"/>
                  </a:lnTo>
                  <a:cubicBezTo>
                    <a:pt x="204555" y="340907"/>
                    <a:pt x="207146" y="340907"/>
                    <a:pt x="210394" y="340907"/>
                  </a:cubicBezTo>
                  <a:cubicBezTo>
                    <a:pt x="211039" y="340907"/>
                    <a:pt x="211695" y="340907"/>
                    <a:pt x="212340" y="340907"/>
                  </a:cubicBezTo>
                  <a:cubicBezTo>
                    <a:pt x="214942" y="340250"/>
                    <a:pt x="218178" y="340250"/>
                    <a:pt x="220780" y="340250"/>
                  </a:cubicBezTo>
                  <a:lnTo>
                    <a:pt x="221425" y="340250"/>
                  </a:lnTo>
                  <a:cubicBezTo>
                    <a:pt x="221403" y="444050"/>
                    <a:pt x="221403" y="444050"/>
                    <a:pt x="221403" y="444050"/>
                  </a:cubicBezTo>
                  <a:close/>
                  <a:moveTo>
                    <a:pt x="221403" y="310833"/>
                  </a:moveTo>
                  <a:cubicBezTo>
                    <a:pt x="221403" y="311489"/>
                    <a:pt x="221403" y="311489"/>
                    <a:pt x="221403" y="311489"/>
                  </a:cubicBezTo>
                  <a:cubicBezTo>
                    <a:pt x="221403" y="311489"/>
                    <a:pt x="221403" y="311489"/>
                    <a:pt x="220758" y="311489"/>
                  </a:cubicBezTo>
                  <a:lnTo>
                    <a:pt x="220113" y="311489"/>
                  </a:lnTo>
                  <a:cubicBezTo>
                    <a:pt x="218167" y="311489"/>
                    <a:pt x="216221" y="311489"/>
                    <a:pt x="214274" y="311489"/>
                  </a:cubicBezTo>
                  <a:cubicBezTo>
                    <a:pt x="213630" y="311489"/>
                    <a:pt x="212973" y="311489"/>
                    <a:pt x="212328" y="311489"/>
                  </a:cubicBezTo>
                  <a:cubicBezTo>
                    <a:pt x="210382" y="311489"/>
                    <a:pt x="209081" y="312145"/>
                    <a:pt x="207135" y="312145"/>
                  </a:cubicBezTo>
                  <a:cubicBezTo>
                    <a:pt x="206490" y="312145"/>
                    <a:pt x="205834" y="312145"/>
                    <a:pt x="205189" y="312145"/>
                  </a:cubicBezTo>
                  <a:cubicBezTo>
                    <a:pt x="203243" y="312145"/>
                    <a:pt x="201297" y="312145"/>
                    <a:pt x="198694" y="312801"/>
                  </a:cubicBezTo>
                  <a:cubicBezTo>
                    <a:pt x="198694" y="312801"/>
                    <a:pt x="198049" y="312801"/>
                    <a:pt x="197393" y="312801"/>
                  </a:cubicBezTo>
                  <a:cubicBezTo>
                    <a:pt x="196092" y="312801"/>
                    <a:pt x="194146" y="312801"/>
                    <a:pt x="192200" y="313458"/>
                  </a:cubicBezTo>
                  <a:cubicBezTo>
                    <a:pt x="191555" y="313458"/>
                    <a:pt x="190899" y="313458"/>
                    <a:pt x="190254" y="313458"/>
                  </a:cubicBezTo>
                  <a:cubicBezTo>
                    <a:pt x="188308" y="313458"/>
                    <a:pt x="187006" y="313458"/>
                    <a:pt x="185060" y="314114"/>
                  </a:cubicBezTo>
                  <a:cubicBezTo>
                    <a:pt x="184415" y="314114"/>
                    <a:pt x="184415" y="314114"/>
                    <a:pt x="183759" y="314114"/>
                  </a:cubicBezTo>
                  <a:cubicBezTo>
                    <a:pt x="181157" y="314114"/>
                    <a:pt x="179211" y="314770"/>
                    <a:pt x="177265" y="314770"/>
                  </a:cubicBezTo>
                  <a:cubicBezTo>
                    <a:pt x="176620" y="314770"/>
                    <a:pt x="175963" y="314770"/>
                    <a:pt x="175963" y="315426"/>
                  </a:cubicBezTo>
                  <a:cubicBezTo>
                    <a:pt x="174017" y="315426"/>
                    <a:pt x="172071" y="315426"/>
                    <a:pt x="170770" y="316083"/>
                  </a:cubicBezTo>
                  <a:cubicBezTo>
                    <a:pt x="170125" y="316083"/>
                    <a:pt x="169469" y="316083"/>
                    <a:pt x="168824" y="316083"/>
                  </a:cubicBezTo>
                  <a:cubicBezTo>
                    <a:pt x="166878" y="316739"/>
                    <a:pt x="165577" y="316739"/>
                    <a:pt x="163631" y="316739"/>
                  </a:cubicBezTo>
                  <a:cubicBezTo>
                    <a:pt x="162986" y="317395"/>
                    <a:pt x="162329" y="317395"/>
                    <a:pt x="162329" y="317395"/>
                  </a:cubicBezTo>
                  <a:cubicBezTo>
                    <a:pt x="160383" y="317395"/>
                    <a:pt x="157781" y="318051"/>
                    <a:pt x="155835" y="318696"/>
                  </a:cubicBezTo>
                  <a:cubicBezTo>
                    <a:pt x="155190" y="318696"/>
                    <a:pt x="155190" y="318696"/>
                    <a:pt x="154534" y="318696"/>
                  </a:cubicBezTo>
                  <a:cubicBezTo>
                    <a:pt x="152588" y="319352"/>
                    <a:pt x="151287" y="319352"/>
                    <a:pt x="149340" y="319997"/>
                  </a:cubicBezTo>
                  <a:cubicBezTo>
                    <a:pt x="148695" y="319997"/>
                    <a:pt x="148039" y="319997"/>
                    <a:pt x="147394" y="319997"/>
                  </a:cubicBezTo>
                  <a:cubicBezTo>
                    <a:pt x="146093" y="320654"/>
                    <a:pt x="144147" y="320654"/>
                    <a:pt x="142846" y="321299"/>
                  </a:cubicBezTo>
                  <a:cubicBezTo>
                    <a:pt x="142201" y="321299"/>
                    <a:pt x="141545" y="321299"/>
                    <a:pt x="141545" y="321299"/>
                  </a:cubicBezTo>
                  <a:cubicBezTo>
                    <a:pt x="139599" y="321955"/>
                    <a:pt x="137653" y="322600"/>
                    <a:pt x="136351" y="322600"/>
                  </a:cubicBezTo>
                  <a:cubicBezTo>
                    <a:pt x="135706" y="322600"/>
                    <a:pt x="135706" y="321943"/>
                    <a:pt x="135706" y="321299"/>
                  </a:cubicBezTo>
                  <a:cubicBezTo>
                    <a:pt x="135061" y="319341"/>
                    <a:pt x="135061" y="317384"/>
                    <a:pt x="134405" y="315426"/>
                  </a:cubicBezTo>
                  <a:cubicBezTo>
                    <a:pt x="134405" y="314770"/>
                    <a:pt x="134405" y="314125"/>
                    <a:pt x="133760" y="314125"/>
                  </a:cubicBezTo>
                  <a:cubicBezTo>
                    <a:pt x="133760" y="311511"/>
                    <a:pt x="133115" y="308898"/>
                    <a:pt x="132459" y="306284"/>
                  </a:cubicBezTo>
                  <a:cubicBezTo>
                    <a:pt x="132459" y="305628"/>
                    <a:pt x="132459" y="304983"/>
                    <a:pt x="132459" y="304327"/>
                  </a:cubicBezTo>
                  <a:cubicBezTo>
                    <a:pt x="131814" y="302369"/>
                    <a:pt x="131158" y="300412"/>
                    <a:pt x="131158" y="298455"/>
                  </a:cubicBezTo>
                  <a:cubicBezTo>
                    <a:pt x="131158" y="297798"/>
                    <a:pt x="131158" y="297153"/>
                    <a:pt x="130513" y="296497"/>
                  </a:cubicBezTo>
                  <a:cubicBezTo>
                    <a:pt x="130513" y="293883"/>
                    <a:pt x="129868" y="291270"/>
                    <a:pt x="129868" y="288656"/>
                  </a:cubicBezTo>
                  <a:cubicBezTo>
                    <a:pt x="129868" y="288000"/>
                    <a:pt x="129868" y="288000"/>
                    <a:pt x="129868" y="287355"/>
                  </a:cubicBezTo>
                  <a:cubicBezTo>
                    <a:pt x="129223" y="285398"/>
                    <a:pt x="129223" y="282784"/>
                    <a:pt x="128567" y="280170"/>
                  </a:cubicBezTo>
                  <a:cubicBezTo>
                    <a:pt x="128567" y="279514"/>
                    <a:pt x="128567" y="278869"/>
                    <a:pt x="128567" y="278213"/>
                  </a:cubicBezTo>
                  <a:cubicBezTo>
                    <a:pt x="127922" y="275599"/>
                    <a:pt x="127922" y="273642"/>
                    <a:pt x="127922" y="271028"/>
                  </a:cubicBezTo>
                  <a:lnTo>
                    <a:pt x="127922" y="270372"/>
                  </a:lnTo>
                  <a:cubicBezTo>
                    <a:pt x="127277" y="267758"/>
                    <a:pt x="127277" y="264500"/>
                    <a:pt x="127277" y="261886"/>
                  </a:cubicBezTo>
                  <a:cubicBezTo>
                    <a:pt x="127277" y="261230"/>
                    <a:pt x="127277" y="260585"/>
                    <a:pt x="126632" y="259929"/>
                  </a:cubicBezTo>
                  <a:cubicBezTo>
                    <a:pt x="126632" y="257971"/>
                    <a:pt x="126632" y="255357"/>
                    <a:pt x="126632" y="253400"/>
                  </a:cubicBezTo>
                  <a:cubicBezTo>
                    <a:pt x="126632" y="252744"/>
                    <a:pt x="126632" y="252744"/>
                    <a:pt x="126632" y="252099"/>
                  </a:cubicBezTo>
                  <a:cubicBezTo>
                    <a:pt x="221425" y="252099"/>
                    <a:pt x="221425" y="252099"/>
                    <a:pt x="221425" y="252099"/>
                  </a:cubicBezTo>
                  <a:cubicBezTo>
                    <a:pt x="221403" y="310833"/>
                    <a:pt x="221403" y="310833"/>
                    <a:pt x="221403" y="310833"/>
                  </a:cubicBezTo>
                  <a:close/>
                  <a:moveTo>
                    <a:pt x="221403" y="164558"/>
                  </a:moveTo>
                  <a:cubicBezTo>
                    <a:pt x="221403" y="223326"/>
                    <a:pt x="221403" y="223326"/>
                    <a:pt x="221403" y="223326"/>
                  </a:cubicBezTo>
                  <a:cubicBezTo>
                    <a:pt x="126610" y="223326"/>
                    <a:pt x="126610" y="223326"/>
                    <a:pt x="126610" y="223326"/>
                  </a:cubicBezTo>
                  <a:cubicBezTo>
                    <a:pt x="126610" y="222670"/>
                    <a:pt x="126610" y="222025"/>
                    <a:pt x="126610" y="222025"/>
                  </a:cubicBezTo>
                  <a:cubicBezTo>
                    <a:pt x="126610" y="219411"/>
                    <a:pt x="126610" y="217454"/>
                    <a:pt x="126610" y="215496"/>
                  </a:cubicBezTo>
                  <a:cubicBezTo>
                    <a:pt x="127254" y="214840"/>
                    <a:pt x="127254" y="214195"/>
                    <a:pt x="127254" y="213539"/>
                  </a:cubicBezTo>
                  <a:cubicBezTo>
                    <a:pt x="127254" y="210925"/>
                    <a:pt x="127254" y="207667"/>
                    <a:pt x="127899" y="205053"/>
                  </a:cubicBezTo>
                  <a:lnTo>
                    <a:pt x="127899" y="204397"/>
                  </a:lnTo>
                  <a:cubicBezTo>
                    <a:pt x="127899" y="201783"/>
                    <a:pt x="127899" y="199170"/>
                    <a:pt x="128544" y="197212"/>
                  </a:cubicBezTo>
                  <a:cubicBezTo>
                    <a:pt x="128544" y="196556"/>
                    <a:pt x="128544" y="195911"/>
                    <a:pt x="128544" y="195255"/>
                  </a:cubicBezTo>
                  <a:cubicBezTo>
                    <a:pt x="129189" y="192641"/>
                    <a:pt x="129189" y="190027"/>
                    <a:pt x="129845" y="188070"/>
                  </a:cubicBezTo>
                  <a:cubicBezTo>
                    <a:pt x="129845" y="187414"/>
                    <a:pt x="129845" y="187414"/>
                    <a:pt x="129845" y="186769"/>
                  </a:cubicBezTo>
                  <a:cubicBezTo>
                    <a:pt x="129845" y="184155"/>
                    <a:pt x="130490" y="181542"/>
                    <a:pt x="130490" y="178928"/>
                  </a:cubicBezTo>
                  <a:cubicBezTo>
                    <a:pt x="131135" y="178272"/>
                    <a:pt x="131135" y="177627"/>
                    <a:pt x="131135" y="176970"/>
                  </a:cubicBezTo>
                  <a:cubicBezTo>
                    <a:pt x="131135" y="175013"/>
                    <a:pt x="131780" y="173056"/>
                    <a:pt x="132437" y="171098"/>
                  </a:cubicBezTo>
                  <a:cubicBezTo>
                    <a:pt x="132437" y="170442"/>
                    <a:pt x="132437" y="169797"/>
                    <a:pt x="132437" y="169141"/>
                  </a:cubicBezTo>
                  <a:cubicBezTo>
                    <a:pt x="133081" y="166527"/>
                    <a:pt x="133738" y="163914"/>
                    <a:pt x="133738" y="161300"/>
                  </a:cubicBezTo>
                  <a:cubicBezTo>
                    <a:pt x="134383" y="160644"/>
                    <a:pt x="134383" y="160644"/>
                    <a:pt x="134383" y="159999"/>
                  </a:cubicBezTo>
                  <a:cubicBezTo>
                    <a:pt x="135028" y="158041"/>
                    <a:pt x="135028" y="156084"/>
                    <a:pt x="135684" y="154126"/>
                  </a:cubicBezTo>
                  <a:cubicBezTo>
                    <a:pt x="135684" y="153470"/>
                    <a:pt x="135684" y="152825"/>
                    <a:pt x="136329" y="152825"/>
                  </a:cubicBezTo>
                  <a:cubicBezTo>
                    <a:pt x="137630" y="152825"/>
                    <a:pt x="139576" y="153482"/>
                    <a:pt x="141522" y="154126"/>
                  </a:cubicBezTo>
                  <a:cubicBezTo>
                    <a:pt x="141522" y="154126"/>
                    <a:pt x="142167" y="154126"/>
                    <a:pt x="142823" y="154126"/>
                  </a:cubicBezTo>
                  <a:cubicBezTo>
                    <a:pt x="144124" y="154783"/>
                    <a:pt x="146071" y="154783"/>
                    <a:pt x="147372" y="155428"/>
                  </a:cubicBezTo>
                  <a:cubicBezTo>
                    <a:pt x="148017" y="155428"/>
                    <a:pt x="148673" y="155428"/>
                    <a:pt x="149318" y="155428"/>
                  </a:cubicBezTo>
                  <a:cubicBezTo>
                    <a:pt x="151264" y="156084"/>
                    <a:pt x="152565" y="156084"/>
                    <a:pt x="154511" y="156729"/>
                  </a:cubicBezTo>
                  <a:cubicBezTo>
                    <a:pt x="155156" y="156729"/>
                    <a:pt x="155156" y="156729"/>
                    <a:pt x="155812" y="156729"/>
                  </a:cubicBezTo>
                  <a:cubicBezTo>
                    <a:pt x="157758" y="157385"/>
                    <a:pt x="160361" y="158030"/>
                    <a:pt x="162307" y="158030"/>
                  </a:cubicBezTo>
                  <a:cubicBezTo>
                    <a:pt x="162307" y="158030"/>
                    <a:pt x="162952" y="158030"/>
                    <a:pt x="163608" y="158030"/>
                  </a:cubicBezTo>
                  <a:cubicBezTo>
                    <a:pt x="165554" y="158686"/>
                    <a:pt x="166855" y="158686"/>
                    <a:pt x="168801" y="159331"/>
                  </a:cubicBezTo>
                  <a:cubicBezTo>
                    <a:pt x="169446" y="159331"/>
                    <a:pt x="170103" y="159331"/>
                    <a:pt x="170748" y="159331"/>
                  </a:cubicBezTo>
                  <a:cubicBezTo>
                    <a:pt x="172049" y="159987"/>
                    <a:pt x="173995" y="159987"/>
                    <a:pt x="175941" y="159987"/>
                  </a:cubicBezTo>
                  <a:cubicBezTo>
                    <a:pt x="175941" y="159987"/>
                    <a:pt x="176586" y="160644"/>
                    <a:pt x="177242" y="160644"/>
                  </a:cubicBezTo>
                  <a:cubicBezTo>
                    <a:pt x="179188" y="160644"/>
                    <a:pt x="181134" y="161300"/>
                    <a:pt x="183737" y="161300"/>
                  </a:cubicBezTo>
                  <a:cubicBezTo>
                    <a:pt x="184382" y="161300"/>
                    <a:pt x="184382" y="161300"/>
                    <a:pt x="185038" y="161300"/>
                  </a:cubicBezTo>
                  <a:cubicBezTo>
                    <a:pt x="186984" y="161956"/>
                    <a:pt x="188285" y="161956"/>
                    <a:pt x="190231" y="161956"/>
                  </a:cubicBezTo>
                  <a:cubicBezTo>
                    <a:pt x="190876" y="161956"/>
                    <a:pt x="191532" y="161956"/>
                    <a:pt x="192177" y="161956"/>
                  </a:cubicBezTo>
                  <a:cubicBezTo>
                    <a:pt x="194123" y="162612"/>
                    <a:pt x="196069" y="162612"/>
                    <a:pt x="197371" y="162612"/>
                  </a:cubicBezTo>
                  <a:cubicBezTo>
                    <a:pt x="198015" y="162612"/>
                    <a:pt x="198672" y="162612"/>
                    <a:pt x="198672" y="162612"/>
                  </a:cubicBezTo>
                  <a:cubicBezTo>
                    <a:pt x="201274" y="163269"/>
                    <a:pt x="203220" y="163269"/>
                    <a:pt x="205811" y="163269"/>
                  </a:cubicBezTo>
                  <a:cubicBezTo>
                    <a:pt x="205811" y="163269"/>
                    <a:pt x="206456" y="163269"/>
                    <a:pt x="207112" y="163269"/>
                  </a:cubicBezTo>
                  <a:cubicBezTo>
                    <a:pt x="209058" y="163269"/>
                    <a:pt x="210360" y="163925"/>
                    <a:pt x="212306" y="163925"/>
                  </a:cubicBezTo>
                  <a:cubicBezTo>
                    <a:pt x="212951" y="163925"/>
                    <a:pt x="213607" y="163925"/>
                    <a:pt x="214252" y="163925"/>
                  </a:cubicBezTo>
                  <a:cubicBezTo>
                    <a:pt x="216198" y="163925"/>
                    <a:pt x="218144" y="163925"/>
                    <a:pt x="220090" y="163925"/>
                  </a:cubicBezTo>
                  <a:lnTo>
                    <a:pt x="220735" y="163925"/>
                  </a:lnTo>
                  <a:cubicBezTo>
                    <a:pt x="221380" y="163925"/>
                    <a:pt x="221380" y="163925"/>
                    <a:pt x="221380" y="163925"/>
                  </a:cubicBezTo>
                  <a:cubicBezTo>
                    <a:pt x="221403" y="164558"/>
                    <a:pt x="221403" y="164558"/>
                    <a:pt x="221403" y="164558"/>
                  </a:cubicBezTo>
                  <a:close/>
                  <a:moveTo>
                    <a:pt x="221403" y="135175"/>
                  </a:moveTo>
                  <a:lnTo>
                    <a:pt x="220758" y="135175"/>
                  </a:lnTo>
                  <a:cubicBezTo>
                    <a:pt x="218155" y="135175"/>
                    <a:pt x="214919" y="135175"/>
                    <a:pt x="212317" y="134518"/>
                  </a:cubicBezTo>
                  <a:cubicBezTo>
                    <a:pt x="211672" y="134518"/>
                    <a:pt x="211016" y="134518"/>
                    <a:pt x="210371" y="134518"/>
                  </a:cubicBezTo>
                  <a:cubicBezTo>
                    <a:pt x="207124" y="134518"/>
                    <a:pt x="204533" y="134518"/>
                    <a:pt x="201930" y="133862"/>
                  </a:cubicBezTo>
                  <a:cubicBezTo>
                    <a:pt x="201285" y="133862"/>
                    <a:pt x="201285" y="133862"/>
                    <a:pt x="201285" y="133862"/>
                  </a:cubicBezTo>
                  <a:cubicBezTo>
                    <a:pt x="198038" y="133862"/>
                    <a:pt x="195447" y="133206"/>
                    <a:pt x="192200" y="133206"/>
                  </a:cubicBezTo>
                  <a:cubicBezTo>
                    <a:pt x="191555" y="133206"/>
                    <a:pt x="190899" y="133206"/>
                    <a:pt x="190254" y="132550"/>
                  </a:cubicBezTo>
                  <a:cubicBezTo>
                    <a:pt x="187651" y="132550"/>
                    <a:pt x="185060" y="132550"/>
                    <a:pt x="182458" y="131893"/>
                  </a:cubicBezTo>
                  <a:cubicBezTo>
                    <a:pt x="182458" y="131893"/>
                    <a:pt x="181813" y="131893"/>
                    <a:pt x="181157" y="131893"/>
                  </a:cubicBezTo>
                  <a:cubicBezTo>
                    <a:pt x="178555" y="131237"/>
                    <a:pt x="175963" y="131237"/>
                    <a:pt x="172716" y="130592"/>
                  </a:cubicBezTo>
                  <a:cubicBezTo>
                    <a:pt x="172071" y="130592"/>
                    <a:pt x="171415" y="130592"/>
                    <a:pt x="170770" y="129936"/>
                  </a:cubicBezTo>
                  <a:cubicBezTo>
                    <a:pt x="168168" y="129936"/>
                    <a:pt x="166222" y="129280"/>
                    <a:pt x="163631" y="129280"/>
                  </a:cubicBezTo>
                  <a:cubicBezTo>
                    <a:pt x="162986" y="128624"/>
                    <a:pt x="162329" y="128624"/>
                    <a:pt x="162329" y="128624"/>
                  </a:cubicBezTo>
                  <a:cubicBezTo>
                    <a:pt x="159082" y="127967"/>
                    <a:pt x="156491" y="127322"/>
                    <a:pt x="153889" y="126666"/>
                  </a:cubicBezTo>
                  <a:cubicBezTo>
                    <a:pt x="153244" y="126666"/>
                    <a:pt x="152588" y="126666"/>
                    <a:pt x="151943" y="126666"/>
                  </a:cubicBezTo>
                  <a:cubicBezTo>
                    <a:pt x="149997" y="126010"/>
                    <a:pt x="147394" y="125365"/>
                    <a:pt x="145448" y="125365"/>
                  </a:cubicBezTo>
                  <a:cubicBezTo>
                    <a:pt x="144803" y="124709"/>
                    <a:pt x="144803" y="124709"/>
                    <a:pt x="144147" y="124709"/>
                  </a:cubicBezTo>
                  <a:cubicBezTo>
                    <a:pt x="144792" y="124052"/>
                    <a:pt x="144792" y="122751"/>
                    <a:pt x="145448" y="122095"/>
                  </a:cubicBezTo>
                  <a:cubicBezTo>
                    <a:pt x="145448" y="121439"/>
                    <a:pt x="145448" y="120794"/>
                    <a:pt x="145448" y="120138"/>
                  </a:cubicBezTo>
                  <a:cubicBezTo>
                    <a:pt x="146093" y="118180"/>
                    <a:pt x="146749" y="116868"/>
                    <a:pt x="147394" y="114910"/>
                  </a:cubicBezTo>
                  <a:cubicBezTo>
                    <a:pt x="148039" y="114910"/>
                    <a:pt x="148039" y="114910"/>
                    <a:pt x="148039" y="114910"/>
                  </a:cubicBezTo>
                  <a:cubicBezTo>
                    <a:pt x="148684" y="112953"/>
                    <a:pt x="149340" y="110995"/>
                    <a:pt x="149985" y="109683"/>
                  </a:cubicBezTo>
                  <a:cubicBezTo>
                    <a:pt x="149985" y="109027"/>
                    <a:pt x="150630" y="108382"/>
                    <a:pt x="150630" y="107726"/>
                  </a:cubicBezTo>
                  <a:cubicBezTo>
                    <a:pt x="151275" y="106424"/>
                    <a:pt x="151931" y="105768"/>
                    <a:pt x="151931" y="104456"/>
                  </a:cubicBezTo>
                  <a:cubicBezTo>
                    <a:pt x="152576" y="103799"/>
                    <a:pt x="152576" y="103155"/>
                    <a:pt x="153233" y="102498"/>
                  </a:cubicBezTo>
                  <a:cubicBezTo>
                    <a:pt x="153233" y="101197"/>
                    <a:pt x="153878" y="100541"/>
                    <a:pt x="154534" y="99228"/>
                  </a:cubicBezTo>
                  <a:cubicBezTo>
                    <a:pt x="154534" y="98572"/>
                    <a:pt x="155179" y="97927"/>
                    <a:pt x="155179" y="97271"/>
                  </a:cubicBezTo>
                  <a:cubicBezTo>
                    <a:pt x="155824" y="95970"/>
                    <a:pt x="156480" y="95314"/>
                    <a:pt x="157125" y="94001"/>
                  </a:cubicBezTo>
                  <a:cubicBezTo>
                    <a:pt x="157125" y="93345"/>
                    <a:pt x="157770" y="92700"/>
                    <a:pt x="157770" y="92700"/>
                  </a:cubicBezTo>
                  <a:cubicBezTo>
                    <a:pt x="158415" y="91399"/>
                    <a:pt x="159071" y="90086"/>
                    <a:pt x="159716" y="89430"/>
                  </a:cubicBezTo>
                  <a:cubicBezTo>
                    <a:pt x="159716" y="88774"/>
                    <a:pt x="160361" y="88129"/>
                    <a:pt x="160361" y="87473"/>
                  </a:cubicBezTo>
                  <a:cubicBezTo>
                    <a:pt x="161006" y="86171"/>
                    <a:pt x="162307" y="84859"/>
                    <a:pt x="162963" y="83558"/>
                  </a:cubicBezTo>
                  <a:lnTo>
                    <a:pt x="162963" y="82935"/>
                  </a:lnTo>
                  <a:cubicBezTo>
                    <a:pt x="163608" y="81634"/>
                    <a:pt x="164909" y="80322"/>
                    <a:pt x="165565" y="79021"/>
                  </a:cubicBezTo>
                  <a:cubicBezTo>
                    <a:pt x="166210" y="78364"/>
                    <a:pt x="166210" y="77719"/>
                    <a:pt x="166210" y="77719"/>
                  </a:cubicBezTo>
                  <a:cubicBezTo>
                    <a:pt x="166855" y="76418"/>
                    <a:pt x="167512" y="75762"/>
                    <a:pt x="168156" y="74450"/>
                  </a:cubicBezTo>
                  <a:cubicBezTo>
                    <a:pt x="168801" y="73793"/>
                    <a:pt x="168801" y="73793"/>
                    <a:pt x="169458" y="73148"/>
                  </a:cubicBezTo>
                  <a:cubicBezTo>
                    <a:pt x="170103" y="71847"/>
                    <a:pt x="170759" y="71191"/>
                    <a:pt x="171404" y="70535"/>
                  </a:cubicBezTo>
                  <a:cubicBezTo>
                    <a:pt x="171404" y="69879"/>
                    <a:pt x="172049" y="69234"/>
                    <a:pt x="172049" y="68577"/>
                  </a:cubicBezTo>
                  <a:cubicBezTo>
                    <a:pt x="172694" y="67921"/>
                    <a:pt x="173350" y="67276"/>
                    <a:pt x="173995" y="66620"/>
                  </a:cubicBezTo>
                  <a:cubicBezTo>
                    <a:pt x="174640" y="65964"/>
                    <a:pt x="174640" y="65319"/>
                    <a:pt x="175296" y="64663"/>
                  </a:cubicBezTo>
                  <a:cubicBezTo>
                    <a:pt x="175941" y="64006"/>
                    <a:pt x="176597" y="63361"/>
                    <a:pt x="177242" y="62705"/>
                  </a:cubicBezTo>
                  <a:cubicBezTo>
                    <a:pt x="177887" y="62049"/>
                    <a:pt x="177887" y="61404"/>
                    <a:pt x="178543" y="61404"/>
                  </a:cubicBezTo>
                  <a:cubicBezTo>
                    <a:pt x="179188" y="60103"/>
                    <a:pt x="180489" y="58790"/>
                    <a:pt x="181146" y="57489"/>
                  </a:cubicBezTo>
                  <a:cubicBezTo>
                    <a:pt x="181790" y="57489"/>
                    <a:pt x="182447" y="56833"/>
                    <a:pt x="183092" y="56188"/>
                  </a:cubicBezTo>
                  <a:lnTo>
                    <a:pt x="183092" y="55532"/>
                  </a:lnTo>
                  <a:cubicBezTo>
                    <a:pt x="183737" y="54875"/>
                    <a:pt x="184393" y="54231"/>
                    <a:pt x="185038" y="54231"/>
                  </a:cubicBezTo>
                  <a:cubicBezTo>
                    <a:pt x="185038" y="53574"/>
                    <a:pt x="185038" y="53574"/>
                    <a:pt x="185038" y="53574"/>
                  </a:cubicBezTo>
                  <a:cubicBezTo>
                    <a:pt x="185683" y="52918"/>
                    <a:pt x="186339" y="52918"/>
                    <a:pt x="186984" y="52273"/>
                  </a:cubicBezTo>
                  <a:lnTo>
                    <a:pt x="186984" y="51617"/>
                  </a:lnTo>
                  <a:cubicBezTo>
                    <a:pt x="187629" y="50961"/>
                    <a:pt x="188285" y="50316"/>
                    <a:pt x="188930" y="50316"/>
                  </a:cubicBezTo>
                  <a:cubicBezTo>
                    <a:pt x="188930" y="49659"/>
                    <a:pt x="188930" y="49659"/>
                    <a:pt x="189575" y="49659"/>
                  </a:cubicBezTo>
                  <a:cubicBezTo>
                    <a:pt x="189575" y="49003"/>
                    <a:pt x="190220" y="48358"/>
                    <a:pt x="190876" y="48358"/>
                  </a:cubicBezTo>
                  <a:cubicBezTo>
                    <a:pt x="190876" y="48358"/>
                    <a:pt x="190876" y="47702"/>
                    <a:pt x="191521" y="47702"/>
                  </a:cubicBezTo>
                  <a:cubicBezTo>
                    <a:pt x="192166" y="47046"/>
                    <a:pt x="192822" y="47046"/>
                    <a:pt x="193467" y="46401"/>
                  </a:cubicBezTo>
                  <a:lnTo>
                    <a:pt x="193467" y="45711"/>
                  </a:lnTo>
                  <a:cubicBezTo>
                    <a:pt x="194112" y="45054"/>
                    <a:pt x="195413" y="44410"/>
                    <a:pt x="196069" y="44410"/>
                  </a:cubicBezTo>
                  <a:lnTo>
                    <a:pt x="196069" y="43753"/>
                  </a:lnTo>
                  <a:cubicBezTo>
                    <a:pt x="196714" y="43753"/>
                    <a:pt x="197371" y="43097"/>
                    <a:pt x="198015" y="42452"/>
                  </a:cubicBezTo>
                  <a:lnTo>
                    <a:pt x="198660" y="42452"/>
                  </a:lnTo>
                  <a:cubicBezTo>
                    <a:pt x="199305" y="41796"/>
                    <a:pt x="199962" y="41151"/>
                    <a:pt x="200607" y="40495"/>
                  </a:cubicBezTo>
                  <a:lnTo>
                    <a:pt x="201251" y="40495"/>
                  </a:lnTo>
                  <a:cubicBezTo>
                    <a:pt x="201896" y="39838"/>
                    <a:pt x="202553" y="39194"/>
                    <a:pt x="203198" y="39194"/>
                  </a:cubicBezTo>
                  <a:lnTo>
                    <a:pt x="203842" y="38537"/>
                  </a:lnTo>
                  <a:cubicBezTo>
                    <a:pt x="204487" y="38537"/>
                    <a:pt x="205144" y="37881"/>
                    <a:pt x="205789" y="37236"/>
                  </a:cubicBezTo>
                  <a:cubicBezTo>
                    <a:pt x="206434" y="37236"/>
                    <a:pt x="206434" y="37236"/>
                    <a:pt x="206434" y="37236"/>
                  </a:cubicBezTo>
                  <a:cubicBezTo>
                    <a:pt x="207078" y="36580"/>
                    <a:pt x="208380" y="35935"/>
                    <a:pt x="209036" y="35935"/>
                  </a:cubicBezTo>
                  <a:cubicBezTo>
                    <a:pt x="210337" y="35279"/>
                    <a:pt x="210982" y="34634"/>
                    <a:pt x="211638" y="34634"/>
                  </a:cubicBezTo>
                  <a:cubicBezTo>
                    <a:pt x="211638" y="34634"/>
                    <a:pt x="212283" y="34634"/>
                    <a:pt x="212283" y="33978"/>
                  </a:cubicBezTo>
                  <a:cubicBezTo>
                    <a:pt x="212928" y="33978"/>
                    <a:pt x="214229" y="33321"/>
                    <a:pt x="214885" y="33321"/>
                  </a:cubicBezTo>
                  <a:cubicBezTo>
                    <a:pt x="214885" y="33321"/>
                    <a:pt x="214885" y="33321"/>
                    <a:pt x="215530" y="33321"/>
                  </a:cubicBezTo>
                  <a:cubicBezTo>
                    <a:pt x="216175" y="32665"/>
                    <a:pt x="216832" y="32665"/>
                    <a:pt x="217476" y="32020"/>
                  </a:cubicBezTo>
                  <a:cubicBezTo>
                    <a:pt x="218121" y="32020"/>
                    <a:pt x="218121" y="32020"/>
                    <a:pt x="218121" y="32020"/>
                  </a:cubicBezTo>
                  <a:cubicBezTo>
                    <a:pt x="219423" y="32020"/>
                    <a:pt x="220068" y="31364"/>
                    <a:pt x="221369" y="31364"/>
                  </a:cubicBezTo>
                  <a:cubicBezTo>
                    <a:pt x="221403" y="135175"/>
                    <a:pt x="221403" y="135175"/>
                    <a:pt x="221403" y="135175"/>
                  </a:cubicBezTo>
                  <a:close/>
                </a:path>
              </a:pathLst>
            </a:custGeom>
            <a:grpFill/>
            <a:ln w="1125" cap="flat">
              <a:noFill/>
              <a:prstDash val="solid"/>
              <a:miter/>
            </a:ln>
          </p:spPr>
          <p:txBody>
            <a:bodyPr rtlCol="0" anchor="ctr"/>
            <a:lstStyle/>
            <a:p>
              <a:endParaRPr lang="en-GB"/>
            </a:p>
          </p:txBody>
        </p:sp>
      </p:grpSp>
      <p:sp>
        <p:nvSpPr>
          <p:cNvPr id="2" name="TextBox 1">
            <a:extLst>
              <a:ext uri="{FF2B5EF4-FFF2-40B4-BE49-F238E27FC236}">
                <a16:creationId xmlns:a16="http://schemas.microsoft.com/office/drawing/2014/main" id="{BC09B5F2-D684-D7F3-84E9-33401D3AA590}"/>
              </a:ext>
            </a:extLst>
          </p:cNvPr>
          <p:cNvSpPr txBox="1"/>
          <p:nvPr/>
        </p:nvSpPr>
        <p:spPr>
          <a:xfrm>
            <a:off x="9439563" y="3066544"/>
            <a:ext cx="2489084" cy="1223412"/>
          </a:xfrm>
          <a:prstGeom prst="rect">
            <a:avLst/>
          </a:prstGeom>
          <a:noFill/>
        </p:spPr>
        <p:txBody>
          <a:bodyPr wrap="square" rtlCol="0">
            <a:spAutoFit/>
          </a:bodyPr>
          <a:lstStyle/>
          <a:p>
            <a:pPr marL="171450" indent="-171450">
              <a:buFont typeface="Arial" panose="020B0604020202020204" pitchFamily="34" charset="0"/>
              <a:buChar char="•"/>
              <a:defRPr/>
            </a:pPr>
            <a:r>
              <a:rPr lang="en-US" sz="1050" dirty="0"/>
              <a:t>Implementing </a:t>
            </a:r>
            <a:r>
              <a:rPr lang="en-US" sz="1050" b="1" dirty="0">
                <a:solidFill>
                  <a:schemeClr val="accent1"/>
                </a:solidFill>
              </a:rPr>
              <a:t>Payment hub solutions in cloud and on-premises</a:t>
            </a:r>
            <a:r>
              <a:rPr lang="en-US" sz="1050" dirty="0">
                <a:solidFill>
                  <a:schemeClr val="accent1"/>
                </a:solidFill>
              </a:rPr>
              <a:t> </a:t>
            </a:r>
            <a:r>
              <a:rPr lang="en-US" sz="1050" dirty="0"/>
              <a:t>as per client requirements.</a:t>
            </a:r>
            <a:endParaRPr kumimoji="0" lang="en-IN" sz="1050" i="0" u="none" strike="noStrike" kern="0" cap="none" spc="0" normalizeH="0" baseline="0" noProof="0" dirty="0">
              <a:ln>
                <a:noFill/>
              </a:ln>
              <a:effectLst/>
              <a:uLnTx/>
              <a:uFillTx/>
            </a:endParaRPr>
          </a:p>
          <a:p>
            <a:pPr marL="171450" marR="0" lvl="0" indent="-171450" defTabSz="914400" rtl="0" eaLnBrk="1" fontAlgn="auto" latinLnBrk="0" hangingPunct="1">
              <a:spcBef>
                <a:spcPts val="0"/>
              </a:spcBef>
              <a:spcAft>
                <a:spcPts val="0"/>
              </a:spcAft>
              <a:buClr>
                <a:schemeClr val="tx1"/>
              </a:buClr>
              <a:buSzTx/>
              <a:buFont typeface="Arial" panose="020B0604020202020204" pitchFamily="34" charset="0"/>
              <a:buChar char="•"/>
              <a:tabLst/>
              <a:defRPr/>
            </a:pPr>
            <a:r>
              <a:rPr lang="en-IN" sz="1050" b="1" kern="0" dirty="0">
                <a:solidFill>
                  <a:srgbClr val="0070AD"/>
                </a:solidFill>
                <a:ea typeface="Verdana" panose="020B0604030504040204" pitchFamily="34" charset="0"/>
              </a:rPr>
              <a:t>Lab environments </a:t>
            </a:r>
            <a:r>
              <a:rPr lang="en-IN" sz="1050" kern="0" dirty="0"/>
              <a:t>for training &amp; experiment, equipped with latest version of TPH &amp; Transact</a:t>
            </a:r>
            <a:endParaRPr kumimoji="0" lang="en-US" sz="1050" i="0" u="none" strike="noStrike" kern="0" cap="none" spc="0" normalizeH="0" baseline="0" noProof="0" dirty="0">
              <a:ln>
                <a:noFill/>
              </a:ln>
              <a:effectLst/>
              <a:uLnTx/>
              <a:uFillTx/>
            </a:endParaRPr>
          </a:p>
        </p:txBody>
      </p:sp>
      <p:sp>
        <p:nvSpPr>
          <p:cNvPr id="3" name="TextBox 2">
            <a:extLst>
              <a:ext uri="{FF2B5EF4-FFF2-40B4-BE49-F238E27FC236}">
                <a16:creationId xmlns:a16="http://schemas.microsoft.com/office/drawing/2014/main" id="{D7D6DFCF-DEF4-0212-96D7-59F8C6F24964}"/>
              </a:ext>
            </a:extLst>
          </p:cNvPr>
          <p:cNvSpPr txBox="1"/>
          <p:nvPr/>
        </p:nvSpPr>
        <p:spPr>
          <a:xfrm>
            <a:off x="6477000" y="3079128"/>
            <a:ext cx="2962563" cy="1569660"/>
          </a:xfrm>
          <a:prstGeom prst="rect">
            <a:avLst/>
          </a:prstGeom>
          <a:noFill/>
        </p:spPr>
        <p:txBody>
          <a:bodyPr wrap="square" rtlCol="0">
            <a:spAutoFit/>
          </a:bodyPr>
          <a:lstStyle/>
          <a:p>
            <a:r>
              <a:rPr lang="en-IN" sz="1200" b="1" kern="0" dirty="0">
                <a:solidFill>
                  <a:srgbClr val="0070AD"/>
                </a:solidFill>
                <a:ea typeface="Verdana" panose="020B0604030504040204" pitchFamily="34" charset="0"/>
              </a:rPr>
              <a:t>Universal Payments Solution: </a:t>
            </a:r>
            <a:r>
              <a:rPr lang="en-IN" sz="1050" dirty="0"/>
              <a:t>Trusted partner delivering  comprehensive, agile payments solution –both embedded and standalone to achieve :</a:t>
            </a:r>
          </a:p>
          <a:p>
            <a:pPr marL="514350" lvl="2" indent="-171450">
              <a:buFont typeface="Wingdings" panose="05000000000000000000" pitchFamily="2" charset="2"/>
              <a:buChar char="§"/>
            </a:pPr>
            <a:r>
              <a:rPr lang="en-IN" sz="1050" dirty="0"/>
              <a:t>Enriched customer experience</a:t>
            </a:r>
          </a:p>
          <a:p>
            <a:pPr marL="514350" lvl="2" indent="-171450">
              <a:buFont typeface="Wingdings" panose="05000000000000000000" pitchFamily="2" charset="2"/>
              <a:buChar char="§"/>
            </a:pPr>
            <a:r>
              <a:rPr lang="en-IN" sz="1050" dirty="0"/>
              <a:t>Flexible, open, real-time architecture</a:t>
            </a:r>
          </a:p>
          <a:p>
            <a:pPr marL="514350" lvl="2" indent="-171450">
              <a:buFont typeface="Wingdings" panose="05000000000000000000" pitchFamily="2" charset="2"/>
              <a:buChar char="§"/>
            </a:pPr>
            <a:r>
              <a:rPr lang="en-IN" sz="1050" dirty="0"/>
              <a:t>Regulatory compliance</a:t>
            </a:r>
          </a:p>
          <a:p>
            <a:pPr marL="171450" indent="-171450" algn="just">
              <a:buFont typeface="Arial" panose="020B0604020202020204" pitchFamily="34" charset="0"/>
              <a:buChar char="•"/>
            </a:pPr>
            <a:endParaRPr lang="en-IN" sz="1050" dirty="0"/>
          </a:p>
          <a:p>
            <a:pPr marL="171450" indent="-171450" algn="just">
              <a:buFont typeface="Arial" panose="020B0604020202020204" pitchFamily="34" charset="0"/>
              <a:buChar char="•"/>
            </a:pPr>
            <a:endParaRPr lang="en-IN" sz="1050" dirty="0"/>
          </a:p>
        </p:txBody>
      </p:sp>
      <p:sp>
        <p:nvSpPr>
          <p:cNvPr id="4" name="TextBox 3">
            <a:extLst>
              <a:ext uri="{FF2B5EF4-FFF2-40B4-BE49-F238E27FC236}">
                <a16:creationId xmlns:a16="http://schemas.microsoft.com/office/drawing/2014/main" id="{0A70E1E4-E51D-1FED-2F46-E1FC6664E9E1}"/>
              </a:ext>
            </a:extLst>
          </p:cNvPr>
          <p:cNvSpPr txBox="1"/>
          <p:nvPr/>
        </p:nvSpPr>
        <p:spPr>
          <a:xfrm>
            <a:off x="3223760" y="3095391"/>
            <a:ext cx="3431048" cy="1374735"/>
          </a:xfrm>
          <a:prstGeom prst="rect">
            <a:avLst/>
          </a:prstGeom>
          <a:noFill/>
        </p:spPr>
        <p:txBody>
          <a:bodyPr wrap="square" rtlCol="0">
            <a:spAutoFit/>
          </a:bodyPr>
          <a:lstStyle/>
          <a:p>
            <a:pPr>
              <a:spcAft>
                <a:spcPts val="200"/>
              </a:spcAft>
              <a:buClr>
                <a:srgbClr val="0070AD"/>
              </a:buClr>
              <a:defRPr/>
            </a:pPr>
            <a:r>
              <a:rPr lang="en-IN" sz="1200" b="1" kern="0" dirty="0">
                <a:solidFill>
                  <a:srgbClr val="0070AD"/>
                </a:solidFill>
                <a:ea typeface="Verdana" panose="020B0604030504040204" pitchFamily="34" charset="0"/>
              </a:rPr>
              <a:t>Accelerated implementation</a:t>
            </a:r>
            <a:r>
              <a:rPr lang="en-IN" sz="1050" b="1" kern="0" dirty="0">
                <a:solidFill>
                  <a:srgbClr val="0070AD"/>
                </a:solidFill>
                <a:ea typeface="Verdana" panose="020B0604030504040204" pitchFamily="34" charset="0"/>
              </a:rPr>
              <a:t> </a:t>
            </a:r>
            <a:r>
              <a:rPr lang="en-IN" sz="1050" kern="0" dirty="0">
                <a:solidFill>
                  <a:prstClr val="black"/>
                </a:solidFill>
              </a:rPr>
              <a:t>through</a:t>
            </a:r>
          </a:p>
          <a:p>
            <a:pPr marL="171450" indent="-171450">
              <a:spcAft>
                <a:spcPts val="200"/>
              </a:spcAft>
              <a:buClr>
                <a:schemeClr val="tx1"/>
              </a:buClr>
              <a:buFont typeface="Wingdings" panose="05000000000000000000" pitchFamily="2" charset="2"/>
              <a:buChar char="§"/>
              <a:defRPr/>
            </a:pPr>
            <a:r>
              <a:rPr kumimoji="0" lang="en-IN" sz="1050" i="0" u="none" strike="noStrike" kern="0" cap="none" spc="0" normalizeH="0" baseline="0" noProof="0" dirty="0">
                <a:ln>
                  <a:noFill/>
                </a:ln>
                <a:solidFill>
                  <a:prstClr val="black"/>
                </a:solidFill>
                <a:effectLst/>
                <a:uLnTx/>
                <a:uFillTx/>
              </a:rPr>
              <a:t>Payment Scheme Requirement </a:t>
            </a:r>
            <a:r>
              <a:rPr kumimoji="0" lang="en-IN" sz="1050" b="1" i="0" u="none" strike="noStrike" kern="0" cap="none" spc="0" normalizeH="0" baseline="0" noProof="0" dirty="0">
                <a:ln>
                  <a:noFill/>
                </a:ln>
                <a:solidFill>
                  <a:prstClr val="black"/>
                </a:solidFill>
                <a:effectLst/>
                <a:uLnTx/>
                <a:uFillTx/>
              </a:rPr>
              <a:t>Workbench</a:t>
            </a:r>
            <a:r>
              <a:rPr kumimoji="0" lang="en-IN" sz="1050" i="0" u="none" strike="noStrike" kern="0" cap="none" spc="0" normalizeH="0" baseline="0" noProof="0" dirty="0">
                <a:ln>
                  <a:noFill/>
                </a:ln>
                <a:solidFill>
                  <a:prstClr val="black"/>
                </a:solidFill>
                <a:effectLst/>
                <a:uLnTx/>
                <a:uFillTx/>
              </a:rPr>
              <a:t> </a:t>
            </a:r>
          </a:p>
          <a:p>
            <a:pPr marL="171450" indent="-171450">
              <a:spcAft>
                <a:spcPts val="200"/>
              </a:spcAft>
              <a:buClr>
                <a:schemeClr val="tx1"/>
              </a:buClr>
              <a:buFont typeface="Wingdings" panose="05000000000000000000" pitchFamily="2" charset="2"/>
              <a:buChar char="§"/>
              <a:defRPr/>
            </a:pPr>
            <a:r>
              <a:rPr kumimoji="0" lang="en-IN" sz="1050" i="0" u="none" strike="noStrike" kern="0" cap="none" spc="0" normalizeH="0" baseline="0" noProof="0" dirty="0">
                <a:ln>
                  <a:noFill/>
                </a:ln>
                <a:solidFill>
                  <a:prstClr val="black"/>
                </a:solidFill>
                <a:effectLst/>
                <a:uLnTx/>
                <a:uFillTx/>
              </a:rPr>
              <a:t>E2E scenario and </a:t>
            </a:r>
            <a:r>
              <a:rPr kumimoji="0" lang="en-IN" sz="1050" b="1" i="0" u="none" strike="noStrike" kern="0" cap="none" spc="0" normalizeH="0" baseline="0" noProof="0" dirty="0">
                <a:ln>
                  <a:noFill/>
                </a:ln>
                <a:solidFill>
                  <a:prstClr val="black"/>
                </a:solidFill>
                <a:effectLst/>
                <a:uLnTx/>
                <a:uFillTx/>
              </a:rPr>
              <a:t>model process flow </a:t>
            </a:r>
            <a:r>
              <a:rPr kumimoji="0" lang="en-IN" sz="1050" i="0" u="none" strike="noStrike" kern="0" cap="none" spc="0" normalizeH="0" baseline="0" noProof="0" dirty="0">
                <a:ln>
                  <a:noFill/>
                </a:ln>
                <a:solidFill>
                  <a:prstClr val="black"/>
                </a:solidFill>
                <a:effectLst/>
                <a:uLnTx/>
                <a:uFillTx/>
              </a:rPr>
              <a:t>for key schemes</a:t>
            </a:r>
          </a:p>
          <a:p>
            <a:pPr marL="171450" marR="0" lvl="0" indent="-171450"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
              <a:tabLst/>
              <a:defRPr/>
            </a:pPr>
            <a:r>
              <a:rPr kumimoji="0" lang="en-IN" sz="1050" b="1" i="0" u="none" strike="noStrike" kern="0" cap="none" spc="0" normalizeH="0" baseline="0" noProof="0" dirty="0">
                <a:ln>
                  <a:noFill/>
                </a:ln>
                <a:solidFill>
                  <a:prstClr val="black"/>
                </a:solidFill>
                <a:effectLst/>
                <a:uLnTx/>
                <a:uFillTx/>
              </a:rPr>
              <a:t>Payments Reference Architecture</a:t>
            </a:r>
          </a:p>
          <a:p>
            <a:pPr marL="171450" marR="0" lvl="0" indent="-171450"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
              <a:tabLst/>
              <a:defRPr/>
            </a:pPr>
            <a:r>
              <a:rPr kumimoji="0" lang="en-IN" sz="1050" i="0" u="none" strike="noStrike" kern="0" cap="none" spc="0" normalizeH="0" baseline="0" noProof="0" dirty="0">
                <a:ln>
                  <a:noFill/>
                </a:ln>
                <a:solidFill>
                  <a:prstClr val="black"/>
                </a:solidFill>
                <a:effectLst/>
                <a:uLnTx/>
                <a:uFillTx/>
              </a:rPr>
              <a:t>Global Payments Business Scenario Repository</a:t>
            </a:r>
          </a:p>
          <a:p>
            <a:pPr marL="171450" marR="0" lvl="0" indent="-171450" defTabSz="914400" rtl="0" eaLnBrk="1" fontAlgn="auto" latinLnBrk="0" hangingPunct="1">
              <a:lnSpc>
                <a:spcPct val="100000"/>
              </a:lnSpc>
              <a:spcBef>
                <a:spcPts val="0"/>
              </a:spcBef>
              <a:spcAft>
                <a:spcPts val="200"/>
              </a:spcAft>
              <a:buClr>
                <a:schemeClr val="tx1"/>
              </a:buClr>
              <a:buSzTx/>
              <a:buFont typeface="Wingdings" panose="05000000000000000000" pitchFamily="2" charset="2"/>
              <a:buChar char="§"/>
              <a:tabLst/>
              <a:defRPr/>
            </a:pPr>
            <a:r>
              <a:rPr kumimoji="0" lang="en-US" sz="1050" i="0" u="none" strike="noStrike" kern="0" cap="none" spc="0" normalizeH="0" baseline="0" noProof="0" dirty="0">
                <a:ln>
                  <a:noFill/>
                </a:ln>
                <a:solidFill>
                  <a:prstClr val="black"/>
                </a:solidFill>
                <a:effectLst/>
                <a:uLnTx/>
                <a:uFillTx/>
              </a:rPr>
              <a:t>Static Data Matrix</a:t>
            </a:r>
            <a:r>
              <a:rPr kumimoji="0" lang="en-IN" sz="1050" i="0" u="none" strike="noStrike" kern="0" cap="none" spc="0" normalizeH="0" baseline="0" noProof="0" dirty="0">
                <a:ln>
                  <a:noFill/>
                </a:ln>
                <a:solidFill>
                  <a:prstClr val="black"/>
                </a:solidFill>
                <a:effectLst/>
                <a:uLnTx/>
                <a:uFillTx/>
              </a:rPr>
              <a:t> &amp; Interface Matrix</a:t>
            </a:r>
          </a:p>
        </p:txBody>
      </p:sp>
      <p:grpSp>
        <p:nvGrpSpPr>
          <p:cNvPr id="20" name="Group 19">
            <a:extLst>
              <a:ext uri="{FF2B5EF4-FFF2-40B4-BE49-F238E27FC236}">
                <a16:creationId xmlns:a16="http://schemas.microsoft.com/office/drawing/2014/main" id="{AD71DB58-9540-3DD1-F5D8-E3D4BE2A8AA3}"/>
              </a:ext>
            </a:extLst>
          </p:cNvPr>
          <p:cNvGrpSpPr/>
          <p:nvPr/>
        </p:nvGrpSpPr>
        <p:grpSpPr>
          <a:xfrm>
            <a:off x="263352" y="3079128"/>
            <a:ext cx="2838625" cy="1392233"/>
            <a:chOff x="263352" y="3071698"/>
            <a:chExt cx="2838625" cy="1392233"/>
          </a:xfrm>
        </p:grpSpPr>
        <p:sp>
          <p:nvSpPr>
            <p:cNvPr id="7" name="Rounded Rectangle 30">
              <a:extLst>
                <a:ext uri="{FF2B5EF4-FFF2-40B4-BE49-F238E27FC236}">
                  <a16:creationId xmlns:a16="http://schemas.microsoft.com/office/drawing/2014/main" id="{AA6E6CBE-CA18-07C4-D227-F7ADD113A093}"/>
                </a:ext>
              </a:extLst>
            </p:cNvPr>
            <p:cNvSpPr/>
            <p:nvPr/>
          </p:nvSpPr>
          <p:spPr>
            <a:xfrm>
              <a:off x="263353" y="3071698"/>
              <a:ext cx="2838624" cy="331200"/>
            </a:xfrm>
            <a:prstGeom prst="round2SameRect">
              <a:avLst>
                <a:gd name="adj1" fmla="val 50000"/>
                <a:gd name="adj2" fmla="val 0"/>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Highlights</a:t>
              </a:r>
            </a:p>
          </p:txBody>
        </p:sp>
        <p:sp>
          <p:nvSpPr>
            <p:cNvPr id="10" name="Rectangle 9">
              <a:extLst>
                <a:ext uri="{FF2B5EF4-FFF2-40B4-BE49-F238E27FC236}">
                  <a16:creationId xmlns:a16="http://schemas.microsoft.com/office/drawing/2014/main" id="{564CDD38-D444-F0F1-503A-8B69D04D7CD4}"/>
                </a:ext>
              </a:extLst>
            </p:cNvPr>
            <p:cNvSpPr/>
            <p:nvPr/>
          </p:nvSpPr>
          <p:spPr>
            <a:xfrm>
              <a:off x="263353" y="3501414"/>
              <a:ext cx="2824860" cy="432000"/>
            </a:xfrm>
            <a:prstGeom prst="rect">
              <a:avLst/>
            </a:prstGeom>
            <a:solidFill>
              <a:schemeClr val="bg1"/>
            </a:solidFill>
            <a:ln>
              <a:solidFill>
                <a:schemeClr val="bg2">
                  <a:lumMod val="90000"/>
                </a:schemeClr>
              </a:solidFill>
            </a:ln>
            <a:effectLst/>
          </p:spPr>
          <p:txBody>
            <a:bodyPr wrap="square" lIns="36000" tIns="36000" rIns="36000" bIns="3600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246EAA"/>
                  </a:solidFill>
                  <a:effectLst/>
                  <a:uLnTx/>
                  <a:uFillTx/>
                  <a:ea typeface="+mn-ea"/>
                  <a:cs typeface="+mn-cs"/>
                </a:rPr>
                <a:t>200+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0" i="0" u="none" strike="noStrike" kern="0" cap="none" spc="0" normalizeH="0" baseline="0" noProof="0" dirty="0">
                  <a:ln>
                    <a:noFill/>
                  </a:ln>
                  <a:solidFill>
                    <a:srgbClr val="000000"/>
                  </a:solidFill>
                  <a:effectLst/>
                  <a:uLnTx/>
                  <a:uFillTx/>
                  <a:ea typeface="+mn-ea"/>
                  <a:cs typeface="+mn-cs"/>
                </a:rPr>
                <a:t>Professionals with </a:t>
              </a:r>
              <a:r>
                <a:rPr kumimoji="0" lang="en-IN" sz="1100" b="0" i="0" u="none" strike="noStrike" kern="0" cap="none" spc="0" normalizeH="0" baseline="0" noProof="0" dirty="0">
                  <a:ln>
                    <a:noFill/>
                  </a:ln>
                  <a:solidFill>
                    <a:srgbClr val="E30021"/>
                  </a:solidFill>
                  <a:effectLst/>
                  <a:uLnTx/>
                  <a:uFillTx/>
                  <a:ea typeface="+mn-ea"/>
                  <a:cs typeface="+mn-cs"/>
                </a:rPr>
                <a:t>Payments</a:t>
              </a:r>
              <a:r>
                <a:rPr kumimoji="0" lang="en-IN" sz="1100" b="0" i="0" u="none" strike="noStrike" kern="0" cap="none" spc="0" normalizeH="0" baseline="0" noProof="0" dirty="0">
                  <a:ln>
                    <a:noFill/>
                  </a:ln>
                  <a:solidFill>
                    <a:srgbClr val="000000"/>
                  </a:solidFill>
                  <a:effectLst/>
                  <a:uLnTx/>
                  <a:uFillTx/>
                  <a:ea typeface="+mn-ea"/>
                  <a:cs typeface="+mn-cs"/>
                </a:rPr>
                <a:t> experience</a:t>
              </a:r>
            </a:p>
          </p:txBody>
        </p:sp>
        <p:sp>
          <p:nvSpPr>
            <p:cNvPr id="12" name="Rectangle 11">
              <a:extLst>
                <a:ext uri="{FF2B5EF4-FFF2-40B4-BE49-F238E27FC236}">
                  <a16:creationId xmlns:a16="http://schemas.microsoft.com/office/drawing/2014/main" id="{73BB140B-1452-8FA7-3FCB-717C63F39AFE}"/>
                </a:ext>
              </a:extLst>
            </p:cNvPr>
            <p:cNvSpPr/>
            <p:nvPr/>
          </p:nvSpPr>
          <p:spPr>
            <a:xfrm>
              <a:off x="263352" y="4031931"/>
              <a:ext cx="2838624" cy="432000"/>
            </a:xfrm>
            <a:prstGeom prst="rect">
              <a:avLst/>
            </a:prstGeom>
            <a:solidFill>
              <a:schemeClr val="bg1"/>
            </a:solidFill>
            <a:ln>
              <a:solidFill>
                <a:schemeClr val="bg2">
                  <a:lumMod val="90000"/>
                </a:schemeClr>
              </a:solidFill>
            </a:ln>
            <a:effectLst/>
          </p:spPr>
          <p:txBody>
            <a:bodyPr wrap="square" lIns="36000" tIns="36000" rIns="36000" bIns="36000"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chemeClr val="accent1"/>
                  </a:solidFill>
                  <a:effectLst/>
                  <a:uLnTx/>
                  <a:uFillTx/>
                  <a:ea typeface="+mn-ea"/>
                  <a:cs typeface="+mn-cs"/>
                </a:rPr>
                <a:t> 70+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ea typeface="+mn-ea"/>
                  <a:cs typeface="+mn-cs"/>
                </a:rPr>
                <a:t>Temenos Payments Certified Professionals</a:t>
              </a:r>
            </a:p>
          </p:txBody>
        </p:sp>
      </p:grpSp>
      <p:cxnSp>
        <p:nvCxnSpPr>
          <p:cNvPr id="14" name="Straight Connector 13">
            <a:extLst>
              <a:ext uri="{FF2B5EF4-FFF2-40B4-BE49-F238E27FC236}">
                <a16:creationId xmlns:a16="http://schemas.microsoft.com/office/drawing/2014/main" id="{23956088-93AD-1DA6-C810-3B1BCBA75CA9}"/>
              </a:ext>
            </a:extLst>
          </p:cNvPr>
          <p:cNvCxnSpPr>
            <a:cxnSpLocks/>
          </p:cNvCxnSpPr>
          <p:nvPr/>
        </p:nvCxnSpPr>
        <p:spPr>
          <a:xfrm>
            <a:off x="3232055" y="3095391"/>
            <a:ext cx="0" cy="1421159"/>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7780CA5-8165-0FD3-5E4D-3C0AC6B9AB06}"/>
              </a:ext>
            </a:extLst>
          </p:cNvPr>
          <p:cNvCxnSpPr>
            <a:cxnSpLocks/>
          </p:cNvCxnSpPr>
          <p:nvPr/>
        </p:nvCxnSpPr>
        <p:spPr>
          <a:xfrm>
            <a:off x="6400800" y="3066544"/>
            <a:ext cx="8296" cy="1400383"/>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AD3324-D13C-49AD-5369-3B0A069B4634}"/>
              </a:ext>
            </a:extLst>
          </p:cNvPr>
          <p:cNvCxnSpPr>
            <a:cxnSpLocks/>
          </p:cNvCxnSpPr>
          <p:nvPr/>
        </p:nvCxnSpPr>
        <p:spPr>
          <a:xfrm>
            <a:off x="9372600" y="3095391"/>
            <a:ext cx="0" cy="1356148"/>
          </a:xfrm>
          <a:prstGeom prst="line">
            <a:avLst/>
          </a:prstGeom>
          <a:ln w="952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59EB68C3-A1C1-E9BC-1062-23F7F4BEB409}"/>
              </a:ext>
            </a:extLst>
          </p:cNvPr>
          <p:cNvPicPr>
            <a:picLocks noChangeAspect="1"/>
          </p:cNvPicPr>
          <p:nvPr/>
        </p:nvPicPr>
        <p:blipFill>
          <a:blip r:embed="rId7"/>
          <a:stretch>
            <a:fillRect/>
          </a:stretch>
        </p:blipFill>
        <p:spPr>
          <a:xfrm>
            <a:off x="10220460" y="5117984"/>
            <a:ext cx="1557158" cy="1203191"/>
          </a:xfrm>
          <a:prstGeom prst="rect">
            <a:avLst/>
          </a:prstGeom>
        </p:spPr>
      </p:pic>
      <p:sp>
        <p:nvSpPr>
          <p:cNvPr id="33" name="Isosceles Triangle 32">
            <a:extLst>
              <a:ext uri="{FF2B5EF4-FFF2-40B4-BE49-F238E27FC236}">
                <a16:creationId xmlns:a16="http://schemas.microsoft.com/office/drawing/2014/main" id="{276262AF-8FE3-240A-6E97-D60928EB2E6E}"/>
              </a:ext>
            </a:extLst>
          </p:cNvPr>
          <p:cNvSpPr/>
          <p:nvPr/>
        </p:nvSpPr>
        <p:spPr>
          <a:xfrm rot="5400000" flipH="1">
            <a:off x="170960" y="4941200"/>
            <a:ext cx="682227" cy="641459"/>
          </a:xfrm>
          <a:prstGeom prst="triangle">
            <a:avLst>
              <a:gd name="adj" fmla="val 10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t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b="1" i="0" u="none" strike="noStrike" kern="1200" cap="none" spc="0" normalizeH="0" baseline="0" noProof="0">
              <a:ln>
                <a:noFill/>
              </a:ln>
              <a:solidFill>
                <a:srgbClr val="FFFFFF"/>
              </a:solidFill>
              <a:effectLst/>
              <a:uLnTx/>
              <a:uFillTx/>
              <a:ea typeface="+mn-ea"/>
              <a:cs typeface="+mn-cs"/>
            </a:endParaRPr>
          </a:p>
        </p:txBody>
      </p:sp>
      <p:sp>
        <p:nvSpPr>
          <p:cNvPr id="34" name="TextBox 33">
            <a:extLst>
              <a:ext uri="{FF2B5EF4-FFF2-40B4-BE49-F238E27FC236}">
                <a16:creationId xmlns:a16="http://schemas.microsoft.com/office/drawing/2014/main" id="{80707872-AFE2-DF44-4B21-4565A520CF7C}"/>
              </a:ext>
            </a:extLst>
          </p:cNvPr>
          <p:cNvSpPr txBox="1"/>
          <p:nvPr/>
        </p:nvSpPr>
        <p:spPr>
          <a:xfrm>
            <a:off x="8795022" y="5238213"/>
            <a:ext cx="1433279" cy="992217"/>
          </a:xfrm>
          <a:prstGeom prst="roundRect">
            <a:avLst>
              <a:gd name="adj" fmla="val 5918"/>
            </a:avLst>
          </a:prstGeom>
          <a:noFill/>
          <a:ln>
            <a:noFill/>
          </a:ln>
          <a:effectLst/>
        </p:spPr>
        <p:txBody>
          <a:bodyPr wrap="square" lIns="36000" tIns="36000" rIns="36000" b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ko-KR" sz="1100" b="1" i="0" u="none" strike="noStrike" kern="1200" cap="none" spc="0" normalizeH="0" baseline="0" noProof="0">
                <a:ln>
                  <a:noFill/>
                </a:ln>
                <a:effectLst/>
                <a:uLnTx/>
                <a:uFillTx/>
                <a:ea typeface="+mn-ea"/>
                <a:cs typeface="Arial" pitchFamily="34" charset="0"/>
              </a:rPr>
              <a:t>Temenos Global Delivery Partner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altLang="ko-KR" sz="1100" b="1" i="0" u="none" strike="noStrike" kern="1200" cap="none" spc="0" normalizeH="0" baseline="0" noProof="0">
                <a:ln>
                  <a:noFill/>
                </a:ln>
                <a:effectLst/>
                <a:uLnTx/>
                <a:uFillTx/>
                <a:ea typeface="+mn-ea"/>
                <a:cs typeface="Arial" pitchFamily="34" charset="0"/>
              </a:rPr>
              <a:t>of the Year 2021</a:t>
            </a:r>
            <a:endParaRPr kumimoji="0" lang="ko-KR" altLang="en-US" sz="1100" b="1" i="0" u="none" strike="noStrike" kern="1200" cap="none" spc="0" normalizeH="0" baseline="0" noProof="0">
              <a:ln>
                <a:noFill/>
              </a:ln>
              <a:effectLst/>
              <a:uLnTx/>
              <a:uFillTx/>
              <a:ea typeface="+mn-ea"/>
              <a:cs typeface="Arial" pitchFamily="34" charset="0"/>
            </a:endParaRPr>
          </a:p>
        </p:txBody>
      </p:sp>
      <p:sp>
        <p:nvSpPr>
          <p:cNvPr id="36" name="TextBox 35">
            <a:extLst>
              <a:ext uri="{FF2B5EF4-FFF2-40B4-BE49-F238E27FC236}">
                <a16:creationId xmlns:a16="http://schemas.microsoft.com/office/drawing/2014/main" id="{68EB7C8B-5F96-10CB-41AE-3FE7B152AAD5}"/>
              </a:ext>
            </a:extLst>
          </p:cNvPr>
          <p:cNvSpPr txBox="1"/>
          <p:nvPr/>
        </p:nvSpPr>
        <p:spPr>
          <a:xfrm>
            <a:off x="6032212" y="5341596"/>
            <a:ext cx="1228600" cy="788666"/>
          </a:xfrm>
          <a:prstGeom prst="roundRect">
            <a:avLst>
              <a:gd name="adj" fmla="val 5918"/>
            </a:avLst>
          </a:prstGeom>
          <a:noFill/>
          <a:ln>
            <a:noFill/>
          </a:ln>
          <a:effectLst/>
        </p:spPr>
        <p:txBody>
          <a:bodyPr wrap="square" lIns="36000" tIns="36000" rIns="36000" b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effectLst/>
                <a:uLnTx/>
                <a:uFillTx/>
                <a:ea typeface="+mn-ea"/>
                <a:cs typeface="+mn-cs"/>
              </a:rPr>
              <a:t>Temenos Global Delivery Partner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effectLst/>
                <a:uLnTx/>
                <a:uFillTx/>
                <a:ea typeface="+mn-ea"/>
                <a:cs typeface="+mn-cs"/>
              </a:rPr>
              <a:t>of the Year for 2023</a:t>
            </a:r>
          </a:p>
        </p:txBody>
      </p:sp>
      <p:pic>
        <p:nvPicPr>
          <p:cNvPr id="39" name="Picture 38">
            <a:extLst>
              <a:ext uri="{FF2B5EF4-FFF2-40B4-BE49-F238E27FC236}">
                <a16:creationId xmlns:a16="http://schemas.microsoft.com/office/drawing/2014/main" id="{258A68A8-7DD3-ACA1-F691-C9ED51452ED4}"/>
              </a:ext>
            </a:extLst>
          </p:cNvPr>
          <p:cNvPicPr>
            <a:picLocks noChangeAspect="1"/>
          </p:cNvPicPr>
          <p:nvPr/>
        </p:nvPicPr>
        <p:blipFill>
          <a:blip r:embed="rId8"/>
          <a:stretch>
            <a:fillRect/>
          </a:stretch>
        </p:blipFill>
        <p:spPr>
          <a:xfrm>
            <a:off x="7252968" y="5128243"/>
            <a:ext cx="1549898" cy="1196056"/>
          </a:xfrm>
          <a:prstGeom prst="rect">
            <a:avLst/>
          </a:prstGeom>
        </p:spPr>
      </p:pic>
      <p:sp>
        <p:nvSpPr>
          <p:cNvPr id="41" name="TextBox 40">
            <a:extLst>
              <a:ext uri="{FF2B5EF4-FFF2-40B4-BE49-F238E27FC236}">
                <a16:creationId xmlns:a16="http://schemas.microsoft.com/office/drawing/2014/main" id="{D75920C0-264D-944E-CC44-6808829C4845}"/>
              </a:ext>
            </a:extLst>
          </p:cNvPr>
          <p:cNvSpPr txBox="1"/>
          <p:nvPr/>
        </p:nvSpPr>
        <p:spPr>
          <a:xfrm>
            <a:off x="3087400" y="5229200"/>
            <a:ext cx="1433279" cy="992217"/>
          </a:xfrm>
          <a:prstGeom prst="roundRect">
            <a:avLst>
              <a:gd name="adj" fmla="val 5918"/>
            </a:avLst>
          </a:prstGeom>
          <a:noFill/>
          <a:ln>
            <a:noFill/>
          </a:ln>
          <a:effectLst/>
        </p:spPr>
        <p:txBody>
          <a:bodyPr wrap="square" lIns="36000" tIns="36000" rIns="36000" b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effectLst/>
                <a:uLnTx/>
                <a:uFillTx/>
                <a:ea typeface="+mn-ea"/>
                <a:cs typeface="+mn-cs"/>
              </a:rPr>
              <a:t>Temenos Global Sales Partner of the Year for 2024</a:t>
            </a:r>
          </a:p>
        </p:txBody>
      </p:sp>
      <p:pic>
        <p:nvPicPr>
          <p:cNvPr id="43" name="Picture 42">
            <a:extLst>
              <a:ext uri="{FF2B5EF4-FFF2-40B4-BE49-F238E27FC236}">
                <a16:creationId xmlns:a16="http://schemas.microsoft.com/office/drawing/2014/main" id="{1D840EB6-65C0-4BD8-D278-6E94D756D9C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7557" b="27091"/>
          <a:stretch/>
        </p:blipFill>
        <p:spPr bwMode="auto">
          <a:xfrm>
            <a:off x="4512835" y="5133163"/>
            <a:ext cx="1527221" cy="1191601"/>
          </a:xfrm>
          <a:prstGeom prst="rect">
            <a:avLst/>
          </a:prstGeom>
          <a:noFill/>
          <a:extLst>
            <a:ext uri="{909E8E84-426E-40DD-AFC4-6F175D3DCCD1}">
              <a14:hiddenFill xmlns:a14="http://schemas.microsoft.com/office/drawing/2010/main">
                <a:solidFill>
                  <a:srgbClr val="FFFFFF"/>
                </a:solidFill>
              </a14:hiddenFill>
            </a:ext>
          </a:extLst>
        </p:spPr>
      </p:pic>
      <p:pic>
        <p:nvPicPr>
          <p:cNvPr id="48" name="Graphic 47" descr="Trophy with solid fill">
            <a:extLst>
              <a:ext uri="{FF2B5EF4-FFF2-40B4-BE49-F238E27FC236}">
                <a16:creationId xmlns:a16="http://schemas.microsoft.com/office/drawing/2014/main" id="{67FE3F69-0A44-7DF7-D0D6-800F63016B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43825" y="4584657"/>
            <a:ext cx="360000" cy="360000"/>
          </a:xfrm>
          <a:prstGeom prst="rect">
            <a:avLst/>
          </a:prstGeom>
        </p:spPr>
      </p:pic>
      <p:sp>
        <p:nvSpPr>
          <p:cNvPr id="5" name="Rounded Rectangle 15">
            <a:extLst>
              <a:ext uri="{FF2B5EF4-FFF2-40B4-BE49-F238E27FC236}">
                <a16:creationId xmlns:a16="http://schemas.microsoft.com/office/drawing/2014/main" id="{72A987F8-7BDF-DAD5-4AFA-EA1F91859B6D}"/>
              </a:ext>
            </a:extLst>
          </p:cNvPr>
          <p:cNvSpPr/>
          <p:nvPr/>
        </p:nvSpPr>
        <p:spPr>
          <a:xfrm>
            <a:off x="263352" y="2673488"/>
            <a:ext cx="11664000" cy="330894"/>
          </a:xfrm>
          <a:prstGeom prst="round2SameRect">
            <a:avLst>
              <a:gd name="adj1" fmla="val 50000"/>
              <a:gd name="adj2" fmla="val 0"/>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ea typeface="Verdana" panose="020B0604030504040204" pitchFamily="34" charset="0"/>
                <a:cs typeface="Verdana" panose="020B0604030504040204" pitchFamily="34" charset="0"/>
              </a:rPr>
              <a:t>Our Proven TPH Expertise</a:t>
            </a:r>
          </a:p>
        </p:txBody>
      </p:sp>
      <p:pic>
        <p:nvPicPr>
          <p:cNvPr id="8" name="Picture 7">
            <a:extLst>
              <a:ext uri="{FF2B5EF4-FFF2-40B4-BE49-F238E27FC236}">
                <a16:creationId xmlns:a16="http://schemas.microsoft.com/office/drawing/2014/main" id="{610A1BCA-6A79-DE1D-4BAB-8406BBA45DA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20599" y="5119050"/>
            <a:ext cx="1474645" cy="1212515"/>
          </a:xfrm>
          <a:prstGeom prst="rect">
            <a:avLst/>
          </a:prstGeom>
        </p:spPr>
      </p:pic>
      <p:sp>
        <p:nvSpPr>
          <p:cNvPr id="9" name="TextBox 8">
            <a:extLst>
              <a:ext uri="{FF2B5EF4-FFF2-40B4-BE49-F238E27FC236}">
                <a16:creationId xmlns:a16="http://schemas.microsoft.com/office/drawing/2014/main" id="{BBC178F6-0AA0-B7EB-9226-9FD9C4EEE84E}"/>
              </a:ext>
            </a:extLst>
          </p:cNvPr>
          <p:cNvSpPr txBox="1"/>
          <p:nvPr/>
        </p:nvSpPr>
        <p:spPr>
          <a:xfrm>
            <a:off x="399843" y="5341596"/>
            <a:ext cx="1228600" cy="788666"/>
          </a:xfrm>
          <a:prstGeom prst="roundRect">
            <a:avLst>
              <a:gd name="adj" fmla="val 5918"/>
            </a:avLst>
          </a:prstGeom>
          <a:noFill/>
          <a:ln>
            <a:noFill/>
          </a:ln>
          <a:effectLst/>
        </p:spPr>
        <p:txBody>
          <a:bodyPr wrap="square" lIns="36000" tIns="36000" rIns="36000" bIns="3600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effectLst/>
                <a:uLnTx/>
                <a:uFillTx/>
                <a:ea typeface="+mn-ea"/>
                <a:cs typeface="+mn-cs"/>
              </a:rPr>
              <a:t>Temenos Delivery Partner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a:ln>
                  <a:noFill/>
                </a:ln>
                <a:effectLst/>
                <a:uLnTx/>
                <a:uFillTx/>
                <a:ea typeface="+mn-ea"/>
                <a:cs typeface="+mn-cs"/>
              </a:rPr>
              <a:t>of the Year for 2025</a:t>
            </a:r>
          </a:p>
        </p:txBody>
      </p:sp>
    </p:spTree>
    <p:extLst>
      <p:ext uri="{BB962C8B-B14F-4D97-AF65-F5344CB8AC3E}">
        <p14:creationId xmlns:p14="http://schemas.microsoft.com/office/powerpoint/2010/main" val="2681921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0BB10-88F3-EB04-EA72-8F8E87C8B5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62D55-D39D-AEA4-2A72-7E2059E7C7F6}"/>
              </a:ext>
            </a:extLst>
          </p:cNvPr>
          <p:cNvSpPr>
            <a:spLocks noGrp="1"/>
          </p:cNvSpPr>
          <p:nvPr>
            <p:ph type="title"/>
          </p:nvPr>
        </p:nvSpPr>
        <p:spPr/>
        <p:txBody>
          <a:bodyPr/>
          <a:lstStyle/>
          <a:p>
            <a:r>
              <a:rPr lang="en-US" cap="small" dirty="0"/>
              <a:t>WE HAVE SUCCESSFULLY DELIVERED TPH IMPLEMENTATION FOR BANKS ACROSS GEOGRAPHIES</a:t>
            </a:r>
            <a:endParaRPr lang="en-IN" cap="small" dirty="0"/>
          </a:p>
        </p:txBody>
      </p:sp>
      <p:sp>
        <p:nvSpPr>
          <p:cNvPr id="3" name="TextBox 2">
            <a:extLst>
              <a:ext uri="{FF2B5EF4-FFF2-40B4-BE49-F238E27FC236}">
                <a16:creationId xmlns:a16="http://schemas.microsoft.com/office/drawing/2014/main" id="{AAC072D1-5D0E-E18C-3006-9927340FCA35}"/>
              </a:ext>
            </a:extLst>
          </p:cNvPr>
          <p:cNvSpPr txBox="1"/>
          <p:nvPr/>
        </p:nvSpPr>
        <p:spPr>
          <a:xfrm>
            <a:off x="142097" y="3306318"/>
            <a:ext cx="1499426" cy="371513"/>
          </a:xfrm>
          <a:prstGeom prst="rect">
            <a:avLst/>
          </a:prstGeom>
          <a:noFill/>
        </p:spPr>
        <p:txBody>
          <a:bodyPr vert="horz" wrap="none" lIns="90000" tIns="46800" rIns="90000" bIns="46800" rtlCol="0" anchor="ctr">
            <a:spAutoFit/>
          </a:bodyPr>
          <a:lstStyle/>
          <a:p>
            <a:pPr algn="l">
              <a:spcBef>
                <a:spcPct val="0"/>
              </a:spcBef>
            </a:pPr>
            <a:r>
              <a:rPr lang="en-US" b="1">
                <a:solidFill>
                  <a:schemeClr val="accent3"/>
                </a:solidFill>
              </a:rPr>
              <a:t>SOLUTIONS</a:t>
            </a:r>
            <a:endParaRPr lang="en-IN" b="1">
              <a:solidFill>
                <a:schemeClr val="accent3"/>
              </a:solidFill>
            </a:endParaRPr>
          </a:p>
        </p:txBody>
      </p:sp>
      <p:sp>
        <p:nvSpPr>
          <p:cNvPr id="4" name="TextBox 3">
            <a:extLst>
              <a:ext uri="{FF2B5EF4-FFF2-40B4-BE49-F238E27FC236}">
                <a16:creationId xmlns:a16="http://schemas.microsoft.com/office/drawing/2014/main" id="{90C9F7D3-10DD-A2C2-0202-4599420EF018}"/>
              </a:ext>
            </a:extLst>
          </p:cNvPr>
          <p:cNvSpPr txBox="1"/>
          <p:nvPr/>
        </p:nvSpPr>
        <p:spPr>
          <a:xfrm>
            <a:off x="150913" y="5312019"/>
            <a:ext cx="1481794" cy="371513"/>
          </a:xfrm>
          <a:prstGeom prst="rect">
            <a:avLst/>
          </a:prstGeom>
          <a:noFill/>
        </p:spPr>
        <p:txBody>
          <a:bodyPr vert="horz" wrap="none" lIns="90000" tIns="46800" rIns="90000" bIns="46800" rtlCol="0" anchor="ctr">
            <a:spAutoFit/>
          </a:bodyPr>
          <a:lstStyle/>
          <a:p>
            <a:pPr algn="l">
              <a:spcBef>
                <a:spcPct val="0"/>
              </a:spcBef>
            </a:pPr>
            <a:r>
              <a:rPr lang="en-US" b="1">
                <a:solidFill>
                  <a:schemeClr val="accent5"/>
                </a:solidFill>
              </a:rPr>
              <a:t>OUTCOMES</a:t>
            </a:r>
            <a:endParaRPr lang="en-IN" b="1" err="1">
              <a:solidFill>
                <a:schemeClr val="accent5"/>
              </a:solidFill>
            </a:endParaRPr>
          </a:p>
        </p:txBody>
      </p:sp>
      <p:sp>
        <p:nvSpPr>
          <p:cNvPr id="5" name="Rectangle: Rounded Corners 26">
            <a:extLst>
              <a:ext uri="{FF2B5EF4-FFF2-40B4-BE49-F238E27FC236}">
                <a16:creationId xmlns:a16="http://schemas.microsoft.com/office/drawing/2014/main" id="{B66134C6-C660-20D6-2F75-AC597FF5D78F}"/>
              </a:ext>
            </a:extLst>
          </p:cNvPr>
          <p:cNvSpPr/>
          <p:nvPr/>
        </p:nvSpPr>
        <p:spPr>
          <a:xfrm>
            <a:off x="8661076" y="889550"/>
            <a:ext cx="3312000" cy="5507736"/>
          </a:xfrm>
          <a:prstGeom prst="roundRect">
            <a:avLst>
              <a:gd name="adj" fmla="val 2699"/>
            </a:avLst>
          </a:prstGeom>
          <a:noFill/>
          <a:ln w="6350" cap="flat" cmpd="sng" algn="ctr">
            <a:solidFill>
              <a:schemeClr val="accent1"/>
            </a:solidFill>
            <a:prstDash val="solid"/>
            <a:round/>
            <a:headEnd type="none" w="med" len="med"/>
            <a:tailEnd type="none" w="med" len="med"/>
          </a:ln>
          <a:effectLst/>
        </p:spPr>
        <p:txBody>
          <a:bodyPr lIns="90000" tIns="45720" rIns="91440" bIns="45720" rtlCol="0" anchor="t"/>
          <a:lstStyle/>
          <a:p>
            <a:pPr algn="ctr" defTabSz="913943">
              <a:spcAft>
                <a:spcPts val="200"/>
              </a:spcAft>
            </a:pPr>
            <a:r>
              <a:rPr lang="en-IN" sz="1100" b="1" dirty="0"/>
              <a:t>TPH STANDALONE IMPLEMENTATION FOR A MULTINATIONAL BANK IN AMERICA REGION</a:t>
            </a:r>
          </a:p>
          <a:p>
            <a:pPr algn="ctr" defTabSz="913943">
              <a:spcAft>
                <a:spcPts val="200"/>
              </a:spcAft>
            </a:pPr>
            <a:endParaRPr lang="en-IN" sz="900" b="1" dirty="0"/>
          </a:p>
          <a:p>
            <a:pPr lvl="0">
              <a:buClr>
                <a:srgbClr val="0070AD"/>
              </a:buClr>
              <a:defRPr/>
            </a:pPr>
            <a:r>
              <a:rPr lang="en-IN" sz="900" dirty="0">
                <a:solidFill>
                  <a:schemeClr val="accent1"/>
                </a:solidFill>
                <a:ea typeface="+mn-lt"/>
                <a:cs typeface="+mn-lt"/>
              </a:rPr>
              <a:t>SWIFT mandate for interbank messages have changed from MT to MX messages. The current T24 R20 system cannot process MX messages.</a:t>
            </a:r>
          </a:p>
          <a:p>
            <a:pPr marL="171450" lvl="0" indent="-171450">
              <a:buClr>
                <a:schemeClr val="tx1"/>
              </a:buClr>
              <a:buFont typeface="Arial" panose="020B0604020202020204" pitchFamily="34" charset="0"/>
              <a:buChar char="•"/>
              <a:defRPr/>
            </a:pPr>
            <a:r>
              <a:rPr lang="en-IN" sz="900" dirty="0">
                <a:solidFill>
                  <a:schemeClr val="accent1"/>
                </a:solidFill>
                <a:ea typeface="+mn-lt"/>
                <a:cs typeface="+mn-lt"/>
              </a:rPr>
              <a:t>Legacy Product</a:t>
            </a:r>
          </a:p>
          <a:p>
            <a:pPr marL="171450" lvl="0" indent="-171450">
              <a:buClr>
                <a:schemeClr val="tx1"/>
              </a:buClr>
              <a:buFont typeface="Arial" panose="020B0604020202020204" pitchFamily="34" charset="0"/>
              <a:buChar char="•"/>
              <a:defRPr/>
            </a:pPr>
            <a:r>
              <a:rPr lang="en-IN" sz="900" dirty="0">
                <a:solidFill>
                  <a:schemeClr val="accent1"/>
                </a:solidFill>
                <a:ea typeface="+mn-lt"/>
                <a:cs typeface="+mn-lt"/>
              </a:rPr>
              <a:t>Highly customized over 20 years</a:t>
            </a:r>
          </a:p>
          <a:p>
            <a:pPr marL="171450" lvl="0" indent="-171450">
              <a:buClr>
                <a:schemeClr val="tx1"/>
              </a:buClr>
              <a:buFont typeface="Arial" panose="020B0604020202020204" pitchFamily="34" charset="0"/>
              <a:buChar char="•"/>
              <a:defRPr/>
            </a:pPr>
            <a:r>
              <a:rPr lang="en-IN" sz="900" dirty="0">
                <a:solidFill>
                  <a:schemeClr val="accent1"/>
                </a:solidFill>
                <a:ea typeface="+mn-lt"/>
                <a:cs typeface="+mn-lt"/>
              </a:rPr>
              <a:t>Limited options for configuration</a:t>
            </a:r>
          </a:p>
          <a:p>
            <a:pPr marL="171450" lvl="0" indent="-171450">
              <a:buClr>
                <a:schemeClr val="tx1"/>
              </a:buClr>
              <a:buFont typeface="Arial" panose="020B0604020202020204" pitchFamily="34" charset="0"/>
              <a:buChar char="•"/>
              <a:defRPr/>
            </a:pPr>
            <a:r>
              <a:rPr lang="en-IN" sz="900" dirty="0">
                <a:solidFill>
                  <a:schemeClr val="accent1"/>
                </a:solidFill>
                <a:ea typeface="+mn-lt"/>
                <a:cs typeface="+mn-lt"/>
              </a:rPr>
              <a:t>Product in TAFC</a:t>
            </a:r>
          </a:p>
          <a:p>
            <a:pPr marL="171450" lvl="0" indent="-171450">
              <a:buClr>
                <a:schemeClr val="tx1"/>
              </a:buClr>
              <a:buFont typeface="Arial" panose="020B0604020202020204" pitchFamily="34" charset="0"/>
              <a:buChar char="•"/>
              <a:defRPr/>
            </a:pPr>
            <a:r>
              <a:rPr lang="en-IN" sz="900" dirty="0">
                <a:solidFill>
                  <a:schemeClr val="accent1"/>
                </a:solidFill>
                <a:ea typeface="+mn-lt"/>
                <a:cs typeface="+mn-lt"/>
              </a:rPr>
              <a:t>Inability to send or receive MX messages</a:t>
            </a:r>
          </a:p>
          <a:p>
            <a:pPr lvl="0">
              <a:spcAft>
                <a:spcPts val="400"/>
              </a:spcAft>
              <a:buClr>
                <a:schemeClr val="tx1"/>
              </a:buClr>
              <a:defRPr/>
            </a:pPr>
            <a:endParaRPr lang="en-IN" sz="900" dirty="0">
              <a:solidFill>
                <a:schemeClr val="accent3"/>
              </a:solidFill>
            </a:endParaRPr>
          </a:p>
          <a:p>
            <a:pPr marL="171450" lvl="0" indent="-171450">
              <a:spcAft>
                <a:spcPts val="400"/>
              </a:spcAft>
              <a:buClr>
                <a:schemeClr val="tx1"/>
              </a:buClr>
              <a:buFont typeface="Arial" panose="020B0604020202020204" pitchFamily="34" charset="0"/>
              <a:buChar char="•"/>
              <a:defRPr/>
            </a:pPr>
            <a:endParaRPr lang="en-IN" sz="900" dirty="0">
              <a:solidFill>
                <a:schemeClr val="accent3"/>
              </a:solidFill>
            </a:endParaRPr>
          </a:p>
          <a:p>
            <a:pPr marL="171450" lvl="0" indent="-171450">
              <a:spcAft>
                <a:spcPts val="400"/>
              </a:spcAft>
              <a:buClr>
                <a:schemeClr val="tx1"/>
              </a:buClr>
              <a:buFont typeface="Arial" panose="020B0604020202020204" pitchFamily="34" charset="0"/>
              <a:buChar char="•"/>
              <a:defRPr/>
            </a:pPr>
            <a:r>
              <a:rPr lang="en-IN" sz="900" dirty="0">
                <a:solidFill>
                  <a:schemeClr val="accent3"/>
                </a:solidFill>
              </a:rPr>
              <a:t>Capgemini conducted the feasibility study/assessment of TPH and recommending a standalone implementation</a:t>
            </a:r>
          </a:p>
          <a:p>
            <a:pPr marL="171450" lvl="0" indent="-171450">
              <a:spcAft>
                <a:spcPts val="400"/>
              </a:spcAft>
              <a:buClr>
                <a:schemeClr val="tx1"/>
              </a:buClr>
              <a:buFont typeface="Arial" panose="020B0604020202020204" pitchFamily="34" charset="0"/>
              <a:buChar char="•"/>
              <a:defRPr/>
            </a:pPr>
            <a:r>
              <a:rPr lang="en-IN" sz="900" dirty="0">
                <a:solidFill>
                  <a:schemeClr val="accent3"/>
                </a:solidFill>
              </a:rPr>
              <a:t>Then Capgemini implemented the project successfully leveraging Capgemini best practices for Temenos implementation. </a:t>
            </a:r>
          </a:p>
          <a:p>
            <a:pPr marL="171450" lvl="0" indent="-171450">
              <a:spcAft>
                <a:spcPts val="400"/>
              </a:spcAft>
              <a:buClr>
                <a:schemeClr val="tx1"/>
              </a:buClr>
              <a:buFont typeface="Arial" panose="020B0604020202020204" pitchFamily="34" charset="0"/>
              <a:buChar char="•"/>
              <a:defRPr/>
            </a:pPr>
            <a:r>
              <a:rPr lang="en-IN" sz="900" dirty="0">
                <a:solidFill>
                  <a:schemeClr val="accent3"/>
                </a:solidFill>
              </a:rPr>
              <a:t>Business focused approach catering to user requirements</a:t>
            </a:r>
          </a:p>
          <a:p>
            <a:pPr marL="171450" lvl="0" indent="-171450">
              <a:spcAft>
                <a:spcPts val="400"/>
              </a:spcAft>
              <a:buClr>
                <a:schemeClr val="tx1"/>
              </a:buClr>
              <a:buFont typeface="Arial" panose="020B0604020202020204" pitchFamily="34" charset="0"/>
              <a:buChar char="•"/>
              <a:defRPr/>
            </a:pPr>
            <a:r>
              <a:rPr lang="en-IN" sz="900" dirty="0">
                <a:solidFill>
                  <a:schemeClr val="accent3"/>
                </a:solidFill>
              </a:rPr>
              <a:t>Adopt not Adapt to TPH functionalities as best as possible</a:t>
            </a:r>
          </a:p>
          <a:p>
            <a:pPr lvl="0">
              <a:spcAft>
                <a:spcPts val="400"/>
              </a:spcAft>
              <a:buClr>
                <a:srgbClr val="0070AD"/>
              </a:buClr>
              <a:defRPr/>
            </a:pPr>
            <a:endParaRPr lang="en-IN" sz="900" dirty="0">
              <a:solidFill>
                <a:schemeClr val="accent5"/>
              </a:solidFill>
              <a:cs typeface="Arial" charset="0"/>
            </a:endParaRPr>
          </a:p>
          <a:p>
            <a:pPr lvl="0">
              <a:spcAft>
                <a:spcPts val="400"/>
              </a:spcAft>
              <a:buClr>
                <a:srgbClr val="0070AD"/>
              </a:buClr>
              <a:defRPr/>
            </a:pPr>
            <a:endParaRPr lang="en-IN" sz="900" dirty="0">
              <a:solidFill>
                <a:schemeClr val="accent5"/>
              </a:solidFill>
              <a:cs typeface="Arial" charset="0"/>
            </a:endParaRPr>
          </a:p>
          <a:p>
            <a:pPr lvl="0">
              <a:spcAft>
                <a:spcPts val="400"/>
              </a:spcAft>
              <a:buClr>
                <a:srgbClr val="0070AD"/>
              </a:buClr>
              <a:defRPr/>
            </a:pPr>
            <a:endParaRPr lang="en-IN" sz="900" dirty="0">
              <a:solidFill>
                <a:schemeClr val="accent5"/>
              </a:solidFill>
              <a:cs typeface="Arial" charset="0"/>
            </a:endParaRPr>
          </a:p>
          <a:p>
            <a:pPr lvl="0">
              <a:spcAft>
                <a:spcPts val="400"/>
              </a:spcAft>
              <a:buClr>
                <a:srgbClr val="0070AD"/>
              </a:buClr>
              <a:defRPr/>
            </a:pPr>
            <a:r>
              <a:rPr lang="en-IN" sz="900" dirty="0">
                <a:solidFill>
                  <a:schemeClr val="accent5"/>
                </a:solidFill>
                <a:cs typeface="Arial" charset="0"/>
              </a:rPr>
              <a:t>With Capgemini’s solution, the client was able to achieve:</a:t>
            </a:r>
          </a:p>
          <a:p>
            <a:pPr marL="171450" lvl="0" indent="-171450">
              <a:spcAft>
                <a:spcPts val="400"/>
              </a:spcAft>
              <a:buClr>
                <a:schemeClr val="tx1"/>
              </a:buClr>
              <a:buFont typeface="Arial" panose="020B0604020202020204" pitchFamily="34" charset="0"/>
              <a:buChar char="•"/>
              <a:defRPr/>
            </a:pPr>
            <a:r>
              <a:rPr lang="en-IN" sz="900" dirty="0">
                <a:solidFill>
                  <a:schemeClr val="accent5"/>
                </a:solidFill>
                <a:cs typeface="Arial" charset="0"/>
              </a:rPr>
              <a:t>Process optimization for SWIFT payments and  meet SWIFT deadline</a:t>
            </a:r>
          </a:p>
          <a:p>
            <a:pPr marL="171450" lvl="0" indent="-171450">
              <a:spcAft>
                <a:spcPts val="400"/>
              </a:spcAft>
              <a:buClr>
                <a:schemeClr val="tx1"/>
              </a:buClr>
              <a:buFont typeface="Arial" panose="020B0604020202020204" pitchFamily="34" charset="0"/>
              <a:buChar char="•"/>
              <a:defRPr/>
            </a:pPr>
            <a:r>
              <a:rPr lang="en-IN" sz="900" dirty="0">
                <a:solidFill>
                  <a:schemeClr val="accent5"/>
                </a:solidFill>
                <a:cs typeface="Arial" charset="0"/>
              </a:rPr>
              <a:t>To achieve Compliance to SWIFT mandate</a:t>
            </a:r>
          </a:p>
          <a:p>
            <a:pPr marL="171450" lvl="0" indent="-171450">
              <a:spcAft>
                <a:spcPts val="400"/>
              </a:spcAft>
              <a:buClr>
                <a:schemeClr val="tx1"/>
              </a:buClr>
              <a:buFont typeface="Arial" panose="020B0604020202020204" pitchFamily="34" charset="0"/>
              <a:buChar char="•"/>
              <a:defRPr/>
            </a:pPr>
            <a:r>
              <a:rPr lang="en-IN" sz="900" dirty="0">
                <a:solidFill>
                  <a:schemeClr val="accent5"/>
                </a:solidFill>
                <a:cs typeface="Arial" charset="0"/>
              </a:rPr>
              <a:t>Also lead successfully Go-Live of the project in timely manner</a:t>
            </a:r>
            <a:endParaRPr lang="en-US" sz="900" dirty="0">
              <a:solidFill>
                <a:schemeClr val="accent5"/>
              </a:solidFill>
            </a:endParaRPr>
          </a:p>
          <a:p>
            <a:pPr marL="171450" indent="-171450" defTabSz="913943">
              <a:spcAft>
                <a:spcPts val="200"/>
              </a:spcAft>
              <a:buFont typeface="Wingdings" panose="05000000000000000000" pitchFamily="2" charset="2"/>
              <a:buChar char="§"/>
            </a:pPr>
            <a:endParaRPr lang="en-US" sz="1050" dirty="0"/>
          </a:p>
        </p:txBody>
      </p:sp>
      <p:sp>
        <p:nvSpPr>
          <p:cNvPr id="6" name="Rectangle: Rounded Corners 5">
            <a:extLst>
              <a:ext uri="{FF2B5EF4-FFF2-40B4-BE49-F238E27FC236}">
                <a16:creationId xmlns:a16="http://schemas.microsoft.com/office/drawing/2014/main" id="{F61583B8-6199-8D2D-DCBD-F6952993DFE9}"/>
              </a:ext>
            </a:extLst>
          </p:cNvPr>
          <p:cNvSpPr/>
          <p:nvPr/>
        </p:nvSpPr>
        <p:spPr>
          <a:xfrm>
            <a:off x="5195783" y="893064"/>
            <a:ext cx="3312000" cy="5507736"/>
          </a:xfrm>
          <a:prstGeom prst="roundRect">
            <a:avLst>
              <a:gd name="adj" fmla="val 2699"/>
            </a:avLst>
          </a:prstGeom>
          <a:noFill/>
          <a:ln w="6350" cap="flat" cmpd="sng" algn="ctr">
            <a:solidFill>
              <a:schemeClr val="accent1"/>
            </a:solidFill>
            <a:prstDash val="solid"/>
            <a:round/>
            <a:headEnd type="none" w="med" len="med"/>
            <a:tailEnd type="none" w="med" len="med"/>
          </a:ln>
          <a:effectLst/>
        </p:spPr>
        <p:txBody>
          <a:bodyPr lIns="90000" tIns="45720" rIns="91440" bIns="45720" rtlCol="0" anchor="t"/>
          <a:lstStyle/>
          <a:p>
            <a:pPr algn="ctr" defTabSz="913943">
              <a:spcAft>
                <a:spcPts val="200"/>
              </a:spcAft>
            </a:pPr>
            <a:r>
              <a:rPr lang="en-IN" sz="1100" b="1" dirty="0"/>
              <a:t>TPH SOLUTION IMPLEMENTATION FOR GLOBAL CORPORATE BANK IN APAC REGION</a:t>
            </a:r>
          </a:p>
          <a:p>
            <a:pPr algn="ctr" defTabSz="913943">
              <a:spcAft>
                <a:spcPts val="200"/>
              </a:spcAft>
            </a:pPr>
            <a:endParaRPr lang="en-IN" sz="1050" dirty="0">
              <a:solidFill>
                <a:schemeClr val="accent1"/>
              </a:solidFill>
            </a:endParaRPr>
          </a:p>
          <a:p>
            <a:pPr lvl="0">
              <a:buClr>
                <a:srgbClr val="0070AD"/>
              </a:buClr>
              <a:defRPr/>
            </a:pPr>
            <a:r>
              <a:rPr lang="en-US" sz="900" dirty="0">
                <a:solidFill>
                  <a:schemeClr val="accent1"/>
                </a:solidFill>
              </a:rPr>
              <a:t>The client was operating on a 20+ years old legacy payments system resulting in following challenges:</a:t>
            </a:r>
          </a:p>
          <a:p>
            <a:pPr marL="171450" lvl="0" indent="-171450">
              <a:buClr>
                <a:schemeClr val="tx1"/>
              </a:buClr>
              <a:buFont typeface="Arial" panose="020B0604020202020204" pitchFamily="34" charset="0"/>
              <a:buChar char="•"/>
              <a:defRPr/>
            </a:pPr>
            <a:r>
              <a:rPr lang="en-IN" sz="900" dirty="0">
                <a:solidFill>
                  <a:schemeClr val="accent1"/>
                </a:solidFill>
              </a:rPr>
              <a:t>Higher operational costs.</a:t>
            </a:r>
            <a:endParaRPr lang="en-US" sz="900" dirty="0">
              <a:solidFill>
                <a:schemeClr val="accent1"/>
              </a:solidFill>
            </a:endParaRPr>
          </a:p>
          <a:p>
            <a:pPr marL="171450" lvl="0" indent="-171450">
              <a:buClr>
                <a:schemeClr val="tx1"/>
              </a:buClr>
              <a:buFont typeface="Arial" panose="020B0604020202020204" pitchFamily="34" charset="0"/>
              <a:buChar char="•"/>
              <a:defRPr/>
            </a:pPr>
            <a:r>
              <a:rPr lang="en-US" sz="900" dirty="0">
                <a:solidFill>
                  <a:schemeClr val="accent1"/>
                </a:solidFill>
              </a:rPr>
              <a:t>Separate systems within the Bank for Foreign Payments, Domestic Payments, Inter-country transfers.</a:t>
            </a:r>
          </a:p>
          <a:p>
            <a:pPr marL="171450" lvl="0" indent="-171450">
              <a:buClr>
                <a:schemeClr val="tx1"/>
              </a:buClr>
              <a:buFont typeface="Arial" panose="020B0604020202020204" pitchFamily="34" charset="0"/>
              <a:buChar char="•"/>
              <a:defRPr/>
            </a:pPr>
            <a:r>
              <a:rPr lang="en-US" sz="900" dirty="0">
                <a:solidFill>
                  <a:schemeClr val="accent1"/>
                </a:solidFill>
              </a:rPr>
              <a:t>Inconsistent product configuration across branches/countries</a:t>
            </a:r>
          </a:p>
          <a:p>
            <a:pPr marL="171450" lvl="0" indent="-171450">
              <a:buClr>
                <a:schemeClr val="tx1"/>
              </a:buClr>
              <a:buFont typeface="Arial" panose="020B0604020202020204" pitchFamily="34" charset="0"/>
              <a:buChar char="•"/>
              <a:defRPr/>
            </a:pPr>
            <a:r>
              <a:rPr lang="en-US" sz="900" dirty="0">
                <a:solidFill>
                  <a:schemeClr val="accent1"/>
                </a:solidFill>
              </a:rPr>
              <a:t>Inability to generate reports as desired</a:t>
            </a:r>
          </a:p>
          <a:p>
            <a:pPr marL="171450" lvl="0" indent="-171450">
              <a:buClr>
                <a:schemeClr val="tx1"/>
              </a:buClr>
              <a:buFont typeface="Arial" panose="020B0604020202020204" pitchFamily="34" charset="0"/>
              <a:buChar char="•"/>
              <a:defRPr/>
            </a:pPr>
            <a:endParaRPr lang="en-US" sz="900" dirty="0">
              <a:solidFill>
                <a:schemeClr val="accent3"/>
              </a:solidFill>
            </a:endParaRPr>
          </a:p>
          <a:p>
            <a:pPr lvl="0">
              <a:buClr>
                <a:srgbClr val="0070AD"/>
              </a:buClr>
              <a:defRPr/>
            </a:pPr>
            <a:endParaRPr lang="en-US" sz="900" dirty="0">
              <a:solidFill>
                <a:schemeClr val="accent3"/>
              </a:solidFill>
            </a:endParaRPr>
          </a:p>
          <a:p>
            <a:pPr lvl="0">
              <a:buClr>
                <a:srgbClr val="0070AD"/>
              </a:buClr>
              <a:defRPr/>
            </a:pPr>
            <a:r>
              <a:rPr lang="en-US" sz="900" dirty="0">
                <a:solidFill>
                  <a:schemeClr val="accent3"/>
                </a:solidFill>
              </a:rPr>
              <a:t>Capgemini assisted the client in its payments transformational journey by:</a:t>
            </a:r>
          </a:p>
          <a:p>
            <a:pPr marL="171450" lvl="0" indent="-171450">
              <a:buClr>
                <a:schemeClr val="tx1"/>
              </a:buClr>
              <a:buFont typeface="Arial" panose="020B0604020202020204" pitchFamily="34" charset="0"/>
              <a:buChar char="•"/>
              <a:defRPr/>
            </a:pPr>
            <a:r>
              <a:rPr lang="en-IN" sz="900" dirty="0">
                <a:solidFill>
                  <a:schemeClr val="accent3"/>
                </a:solidFill>
              </a:rPr>
              <a:t>Outlining detailed plan for high level fit gap analysis workshops</a:t>
            </a:r>
          </a:p>
          <a:p>
            <a:pPr marL="171450" lvl="0" indent="-171450">
              <a:buClr>
                <a:schemeClr val="tx1"/>
              </a:buClr>
              <a:buFont typeface="Arial" panose="020B0604020202020204" pitchFamily="34" charset="0"/>
              <a:buChar char="•"/>
              <a:defRPr/>
            </a:pPr>
            <a:r>
              <a:rPr lang="en-US" sz="900" dirty="0">
                <a:solidFill>
                  <a:schemeClr val="accent3"/>
                </a:solidFill>
              </a:rPr>
              <a:t>Designing a Payment Infrastructure Framework using TPH to handle multiple payment types</a:t>
            </a:r>
          </a:p>
          <a:p>
            <a:pPr marL="171450" lvl="0" indent="-171450">
              <a:buClr>
                <a:schemeClr val="tx1"/>
              </a:buClr>
              <a:buFont typeface="Arial" panose="020B0604020202020204" pitchFamily="34" charset="0"/>
              <a:buChar char="•"/>
              <a:defRPr/>
            </a:pPr>
            <a:r>
              <a:rPr lang="en-US" sz="900" dirty="0">
                <a:solidFill>
                  <a:schemeClr val="accent3"/>
                </a:solidFill>
              </a:rPr>
              <a:t>Standardizing country-model which can be replicated for other countries </a:t>
            </a:r>
          </a:p>
          <a:p>
            <a:pPr marL="171450" lvl="0" indent="-171450">
              <a:buClr>
                <a:schemeClr val="tx1"/>
              </a:buClr>
              <a:buFont typeface="Arial" panose="020B0604020202020204" pitchFamily="34" charset="0"/>
              <a:buChar char="•"/>
              <a:defRPr/>
            </a:pPr>
            <a:r>
              <a:rPr lang="en-US" sz="900" dirty="0">
                <a:solidFill>
                  <a:schemeClr val="accent3"/>
                </a:solidFill>
              </a:rPr>
              <a:t>Deploying Multiple Integration modes e.g., Middleware/File-based/Message-based to address various peripheral system needs</a:t>
            </a:r>
          </a:p>
          <a:p>
            <a:pPr marL="171450" lvl="0" indent="-171450">
              <a:buClr>
                <a:schemeClr val="tx1"/>
              </a:buClr>
              <a:buFont typeface="Arial" panose="020B0604020202020204" pitchFamily="34" charset="0"/>
              <a:buChar char="•"/>
              <a:defRPr/>
            </a:pPr>
            <a:r>
              <a:rPr lang="en-US" sz="900" dirty="0">
                <a:solidFill>
                  <a:schemeClr val="accent3"/>
                </a:solidFill>
              </a:rPr>
              <a:t>Centralizing Reporting via Insight Data warehousing Solution  </a:t>
            </a:r>
          </a:p>
          <a:p>
            <a:pPr lvl="0">
              <a:buClr>
                <a:schemeClr val="tx1"/>
              </a:buClr>
              <a:defRPr/>
            </a:pPr>
            <a:endParaRPr lang="en-US" sz="900" dirty="0">
              <a:solidFill>
                <a:schemeClr val="accent3"/>
              </a:solidFill>
            </a:endParaRPr>
          </a:p>
          <a:p>
            <a:pPr lvl="0">
              <a:buClr>
                <a:srgbClr val="0070AD"/>
              </a:buClr>
              <a:defRPr/>
            </a:pPr>
            <a:endParaRPr lang="en-US" sz="900" dirty="0">
              <a:solidFill>
                <a:schemeClr val="accent5"/>
              </a:solidFill>
            </a:endParaRPr>
          </a:p>
          <a:p>
            <a:pPr lvl="0">
              <a:buClr>
                <a:srgbClr val="0070AD"/>
              </a:buClr>
              <a:defRPr/>
            </a:pPr>
            <a:r>
              <a:rPr lang="en-US" sz="900" dirty="0">
                <a:solidFill>
                  <a:schemeClr val="accent5"/>
                </a:solidFill>
              </a:rPr>
              <a:t>With Capgemini’s solution, the client was able to achieve:</a:t>
            </a:r>
          </a:p>
          <a:p>
            <a:pPr marL="171450" lvl="0" indent="-171450">
              <a:buClr>
                <a:schemeClr val="tx1"/>
              </a:buClr>
              <a:buFont typeface="Arial" panose="020B0604020202020204" pitchFamily="34" charset="0"/>
              <a:buChar char="•"/>
              <a:defRPr/>
            </a:pPr>
            <a:r>
              <a:rPr lang="en-US" sz="900" dirty="0">
                <a:solidFill>
                  <a:schemeClr val="accent5"/>
                </a:solidFill>
              </a:rPr>
              <a:t>Time reduction by reusing defined process and utilization of accelerators</a:t>
            </a:r>
          </a:p>
          <a:p>
            <a:pPr marL="171450" lvl="0" indent="-171450">
              <a:buClr>
                <a:schemeClr val="tx1"/>
              </a:buClr>
              <a:buFont typeface="Arial" panose="020B0604020202020204" pitchFamily="34" charset="0"/>
              <a:buChar char="•"/>
              <a:defRPr/>
            </a:pPr>
            <a:r>
              <a:rPr lang="en-US" sz="900" dirty="0">
                <a:solidFill>
                  <a:schemeClr val="accent5"/>
                </a:solidFill>
              </a:rPr>
              <a:t>Fit and gap exercise to identify gaps in a time bound manner</a:t>
            </a:r>
          </a:p>
          <a:p>
            <a:pPr marL="171450" lvl="0" indent="-171450">
              <a:buClr>
                <a:schemeClr val="tx1"/>
              </a:buClr>
              <a:buFont typeface="Arial" panose="020B0604020202020204" pitchFamily="34" charset="0"/>
              <a:buChar char="•"/>
              <a:defRPr/>
            </a:pPr>
            <a:r>
              <a:rPr lang="en-US" sz="900" dirty="0">
                <a:solidFill>
                  <a:schemeClr val="accent5"/>
                </a:solidFill>
              </a:rPr>
              <a:t>Improve transaction tracing/reduce error by providing maker checker concept in TPH</a:t>
            </a:r>
          </a:p>
          <a:p>
            <a:pPr marL="171450" lvl="0" indent="-171450">
              <a:buClr>
                <a:schemeClr val="tx1"/>
              </a:buClr>
              <a:buFont typeface="Arial" panose="020B0604020202020204" pitchFamily="34" charset="0"/>
              <a:buChar char="•"/>
              <a:defRPr/>
            </a:pPr>
            <a:r>
              <a:rPr lang="en-IN" sz="900" dirty="0">
                <a:solidFill>
                  <a:schemeClr val="accent5"/>
                </a:solidFill>
              </a:rPr>
              <a:t>Significant cost savings and reduction in  manual work</a:t>
            </a:r>
          </a:p>
          <a:p>
            <a:pPr marL="171450" lvl="0" indent="-171450">
              <a:buClr>
                <a:schemeClr val="tx1"/>
              </a:buClr>
              <a:buFont typeface="Arial" panose="020B0604020202020204" pitchFamily="34" charset="0"/>
              <a:buChar char="•"/>
              <a:defRPr/>
            </a:pPr>
            <a:r>
              <a:rPr lang="en-IN" sz="900" dirty="0">
                <a:solidFill>
                  <a:schemeClr val="accent5"/>
                </a:solidFill>
              </a:rPr>
              <a:t>Standardization of message formats and automatic processing in downstream systems</a:t>
            </a:r>
          </a:p>
        </p:txBody>
      </p:sp>
      <p:sp>
        <p:nvSpPr>
          <p:cNvPr id="8" name="TextBox 7">
            <a:extLst>
              <a:ext uri="{FF2B5EF4-FFF2-40B4-BE49-F238E27FC236}">
                <a16:creationId xmlns:a16="http://schemas.microsoft.com/office/drawing/2014/main" id="{3C2C1382-BFD0-BCB1-A0C2-267DE59B0F0A}"/>
              </a:ext>
            </a:extLst>
          </p:cNvPr>
          <p:cNvSpPr txBox="1"/>
          <p:nvPr/>
        </p:nvSpPr>
        <p:spPr>
          <a:xfrm>
            <a:off x="53130" y="1703360"/>
            <a:ext cx="1677360" cy="371513"/>
          </a:xfrm>
          <a:prstGeom prst="rect">
            <a:avLst/>
          </a:prstGeom>
          <a:noFill/>
        </p:spPr>
        <p:txBody>
          <a:bodyPr vert="horz" wrap="none" lIns="90000" tIns="46800" rIns="90000" bIns="46800" rtlCol="0" anchor="ctr">
            <a:spAutoFit/>
          </a:bodyPr>
          <a:lstStyle/>
          <a:p>
            <a:pPr algn="l">
              <a:spcBef>
                <a:spcPct val="0"/>
              </a:spcBef>
            </a:pPr>
            <a:r>
              <a:rPr lang="en-US" b="1">
                <a:solidFill>
                  <a:schemeClr val="accent1"/>
                </a:solidFill>
              </a:rPr>
              <a:t>CHALLENGES</a:t>
            </a:r>
            <a:endParaRPr lang="en-IN" b="1">
              <a:solidFill>
                <a:schemeClr val="accent1"/>
              </a:solidFill>
            </a:endParaRPr>
          </a:p>
        </p:txBody>
      </p:sp>
      <p:sp>
        <p:nvSpPr>
          <p:cNvPr id="9" name="Rectangle: Rounded Corners 26">
            <a:extLst>
              <a:ext uri="{FF2B5EF4-FFF2-40B4-BE49-F238E27FC236}">
                <a16:creationId xmlns:a16="http://schemas.microsoft.com/office/drawing/2014/main" id="{36AE0AE0-7432-545F-8B29-627AA37797C5}"/>
              </a:ext>
            </a:extLst>
          </p:cNvPr>
          <p:cNvSpPr/>
          <p:nvPr/>
        </p:nvSpPr>
        <p:spPr>
          <a:xfrm>
            <a:off x="1717200" y="893064"/>
            <a:ext cx="3312000" cy="5507736"/>
          </a:xfrm>
          <a:prstGeom prst="roundRect">
            <a:avLst>
              <a:gd name="adj" fmla="val 2699"/>
            </a:avLst>
          </a:prstGeom>
          <a:noFill/>
          <a:ln w="6350" cap="flat" cmpd="sng" algn="ctr">
            <a:solidFill>
              <a:schemeClr val="accent1"/>
            </a:solidFill>
            <a:prstDash val="solid"/>
            <a:round/>
            <a:headEnd type="none" w="med" len="med"/>
            <a:tailEnd type="none" w="med" len="med"/>
          </a:ln>
          <a:effectLst/>
        </p:spPr>
        <p:txBody>
          <a:bodyPr lIns="90000" tIns="45720" rIns="91440" bIns="45720" rtlCol="0" anchor="t"/>
          <a:lstStyle/>
          <a:p>
            <a:pPr algn="ctr" defTabSz="913943">
              <a:spcAft>
                <a:spcPts val="200"/>
              </a:spcAft>
            </a:pPr>
            <a:r>
              <a:rPr lang="en-US" sz="1050" b="1" dirty="0"/>
              <a:t>ASSURANCE &amp; IMPLEMENTATION SERVICES FOR TEMENOS SAAS FOR UK CLIENT</a:t>
            </a:r>
            <a:endParaRPr lang="en-IN" sz="1050" b="1" dirty="0">
              <a:solidFill>
                <a:schemeClr val="accent1"/>
              </a:solidFill>
            </a:endParaRPr>
          </a:p>
          <a:p>
            <a:pPr lvl="0">
              <a:buClr>
                <a:srgbClr val="0070AD"/>
              </a:buClr>
              <a:defRPr/>
            </a:pPr>
            <a:endParaRPr lang="en-US" sz="1100" dirty="0">
              <a:solidFill>
                <a:schemeClr val="accent1"/>
              </a:solidFill>
            </a:endParaRPr>
          </a:p>
          <a:p>
            <a:pPr lvl="0">
              <a:buClr>
                <a:srgbClr val="0070AD"/>
              </a:buClr>
              <a:defRPr/>
            </a:pPr>
            <a:r>
              <a:rPr lang="en-US" sz="900" dirty="0">
                <a:solidFill>
                  <a:schemeClr val="accent1"/>
                </a:solidFill>
                <a:ea typeface="Verdana" panose="020B0604030504040204" pitchFamily="34" charset="0"/>
              </a:rPr>
              <a:t>The Bank was replacing their existing Core Banking solution with Temenos Applications and were facing several challenges:</a:t>
            </a:r>
            <a:endParaRPr lang="en-IE" sz="900" dirty="0">
              <a:solidFill>
                <a:schemeClr val="accent1"/>
              </a:solidFill>
              <a:ea typeface="Verdana" panose="020B0604030504040204" pitchFamily="34" charset="0"/>
            </a:endParaRPr>
          </a:p>
          <a:p>
            <a:pPr marL="171450" lvl="0" indent="-171450">
              <a:buClr>
                <a:schemeClr val="tx1"/>
              </a:buClr>
              <a:buFont typeface="Arial" panose="020B0604020202020204" pitchFamily="34" charset="0"/>
              <a:buChar char="•"/>
              <a:defRPr/>
            </a:pPr>
            <a:r>
              <a:rPr lang="en-IE" sz="900" dirty="0">
                <a:solidFill>
                  <a:schemeClr val="accent1"/>
                </a:solidFill>
                <a:ea typeface="Verdana" panose="020B0604030504040204" pitchFamily="34" charset="0"/>
              </a:rPr>
              <a:t>Confidence on in progress design, approach, architecture, Build (Customisations) &amp; Hosting platform (Private Cloud vs SaaS). </a:t>
            </a:r>
          </a:p>
          <a:p>
            <a:pPr marL="171450" lvl="0" indent="-171450">
              <a:buClr>
                <a:schemeClr val="tx1"/>
              </a:buClr>
              <a:buFont typeface="Arial" panose="020B0604020202020204" pitchFamily="34" charset="0"/>
              <a:buChar char="•"/>
              <a:defRPr/>
            </a:pPr>
            <a:r>
              <a:rPr lang="en-GB" sz="900" dirty="0">
                <a:solidFill>
                  <a:schemeClr val="accent1"/>
                </a:solidFill>
                <a:ea typeface="Verdana" panose="020B0604030504040204" pitchFamily="34" charset="0"/>
              </a:rPr>
              <a:t>concerns that the solution had multiple software components, and were complex instead of seamless platform with inter-working functions</a:t>
            </a:r>
          </a:p>
          <a:p>
            <a:pPr marL="171450" lvl="0" indent="-171450">
              <a:buClr>
                <a:srgbClr val="0070AD"/>
              </a:buClr>
              <a:buFont typeface="Arial" panose="020B0604020202020204" pitchFamily="34" charset="0"/>
              <a:buChar char="•"/>
              <a:defRPr/>
            </a:pPr>
            <a:endParaRPr lang="en-GB" sz="900" dirty="0">
              <a:solidFill>
                <a:schemeClr val="accent1"/>
              </a:solidFill>
              <a:ea typeface="Verdana" panose="020B0604030504040204" pitchFamily="34" charset="0"/>
            </a:endParaRPr>
          </a:p>
          <a:p>
            <a:pPr lvl="0">
              <a:buClr>
                <a:srgbClr val="0070AD"/>
              </a:buClr>
              <a:defRPr/>
            </a:pPr>
            <a:endParaRPr lang="en-IN" sz="900" dirty="0">
              <a:solidFill>
                <a:schemeClr val="accent3"/>
              </a:solidFill>
            </a:endParaRPr>
          </a:p>
          <a:p>
            <a:pPr lvl="0">
              <a:buClr>
                <a:srgbClr val="0070AD"/>
              </a:buClr>
              <a:defRPr/>
            </a:pPr>
            <a:r>
              <a:rPr lang="en-IN" sz="900" dirty="0">
                <a:solidFill>
                  <a:schemeClr val="accent3"/>
                </a:solidFill>
              </a:rPr>
              <a:t>Capgemini performed assessment that enabled client to chose the TPH solution.</a:t>
            </a:r>
            <a:r>
              <a:rPr lang="en-IE" sz="900" dirty="0">
                <a:solidFill>
                  <a:schemeClr val="accent3"/>
                </a:solidFill>
              </a:rPr>
              <a:t> </a:t>
            </a:r>
          </a:p>
          <a:p>
            <a:pPr marL="171450" lvl="0" indent="-171450">
              <a:buClr>
                <a:schemeClr val="tx1"/>
              </a:buClr>
              <a:buFont typeface="Arial" panose="020B0604020202020204" pitchFamily="34" charset="0"/>
              <a:buChar char="•"/>
              <a:defRPr/>
            </a:pPr>
            <a:r>
              <a:rPr lang="en-IE" sz="900" dirty="0">
                <a:solidFill>
                  <a:schemeClr val="accent3"/>
                </a:solidFill>
              </a:rPr>
              <a:t>Revalidation of the requirements, design and architecture documents and identify gaps which are to be plugged in for SaaS solution</a:t>
            </a:r>
          </a:p>
          <a:p>
            <a:pPr marL="171450" lvl="0" indent="-171450">
              <a:buClr>
                <a:schemeClr val="tx1"/>
              </a:buClr>
              <a:buFont typeface="Arial" panose="020B0604020202020204" pitchFamily="34" charset="0"/>
              <a:buChar char="•"/>
              <a:defRPr/>
            </a:pPr>
            <a:r>
              <a:rPr lang="en-IE" sz="900" dirty="0">
                <a:solidFill>
                  <a:schemeClr val="accent3"/>
                </a:solidFill>
              </a:rPr>
              <a:t>To Evaluate and recommend changes in enterprise design for a solution anchored on Temenos suite</a:t>
            </a:r>
          </a:p>
          <a:p>
            <a:pPr marL="171450" lvl="0" indent="-171450">
              <a:buClr>
                <a:schemeClr val="tx1"/>
              </a:buClr>
              <a:buFont typeface="Arial" panose="020B0604020202020204" pitchFamily="34" charset="0"/>
              <a:buChar char="•"/>
              <a:defRPr/>
            </a:pPr>
            <a:r>
              <a:rPr lang="en-IE" sz="900" dirty="0">
                <a:solidFill>
                  <a:schemeClr val="accent3"/>
                </a:solidFill>
              </a:rPr>
              <a:t>Recommendation on design and architecture, migration , reporting, financial crime mitigation, integration, data management , infrastructure and security designs was delivered </a:t>
            </a:r>
          </a:p>
          <a:p>
            <a:pPr marL="171450" lvl="0" indent="-171450">
              <a:buClr>
                <a:schemeClr val="tx1"/>
              </a:buClr>
              <a:buFont typeface="Arial" panose="020B0604020202020204" pitchFamily="34" charset="0"/>
              <a:buChar char="•"/>
              <a:defRPr/>
            </a:pPr>
            <a:r>
              <a:rPr lang="en-IE" sz="900" dirty="0">
                <a:solidFill>
                  <a:schemeClr val="accent3"/>
                </a:solidFill>
              </a:rPr>
              <a:t>Reviewing the complete design for identified L3s on Temenos suite.</a:t>
            </a:r>
          </a:p>
          <a:p>
            <a:pPr marL="171450" lvl="0" indent="-171450">
              <a:buClr>
                <a:srgbClr val="0070AD"/>
              </a:buClr>
              <a:buFont typeface="Arial" panose="020B0604020202020204" pitchFamily="34" charset="0"/>
              <a:buChar char="•"/>
              <a:defRPr/>
            </a:pPr>
            <a:endParaRPr lang="en-IE" sz="900" dirty="0">
              <a:solidFill>
                <a:schemeClr val="accent3"/>
              </a:solidFill>
            </a:endParaRPr>
          </a:p>
          <a:p>
            <a:pPr lvl="0">
              <a:buClr>
                <a:srgbClr val="0070AD"/>
              </a:buClr>
              <a:defRPr/>
            </a:pPr>
            <a:endParaRPr lang="en-US" sz="900" kern="0" dirty="0">
              <a:solidFill>
                <a:schemeClr val="accent5"/>
              </a:solidFill>
            </a:endParaRPr>
          </a:p>
          <a:p>
            <a:pPr lvl="0">
              <a:buClr>
                <a:srgbClr val="0070AD"/>
              </a:buClr>
              <a:defRPr/>
            </a:pPr>
            <a:r>
              <a:rPr lang="en-US" sz="900" kern="0" dirty="0">
                <a:solidFill>
                  <a:schemeClr val="accent5"/>
                </a:solidFill>
              </a:rPr>
              <a:t>Capgemini had obtained clear understanding of Bank’s applications and interfaces, is able to visualize and document comprehensive high level solution recommendations for the target platform.</a:t>
            </a:r>
          </a:p>
          <a:p>
            <a:pPr lvl="0">
              <a:buClr>
                <a:srgbClr val="0070AD"/>
              </a:buClr>
              <a:defRPr/>
            </a:pPr>
            <a:r>
              <a:rPr lang="en-US" sz="900" kern="0" dirty="0">
                <a:solidFill>
                  <a:schemeClr val="accent5"/>
                </a:solidFill>
              </a:rPr>
              <a:t>The Discovery phase ensures delivery of :</a:t>
            </a:r>
          </a:p>
          <a:p>
            <a:pPr marL="628650" lvl="1" indent="-171450">
              <a:buClr>
                <a:schemeClr val="tx1"/>
              </a:buClr>
              <a:buFont typeface="Arial" panose="020B0604020202020204" pitchFamily="34" charset="0"/>
              <a:buChar char="•"/>
              <a:defRPr/>
            </a:pPr>
            <a:r>
              <a:rPr lang="en-US" sz="900" kern="0" dirty="0">
                <a:solidFill>
                  <a:schemeClr val="accent5"/>
                </a:solidFill>
              </a:rPr>
              <a:t>Functional Solution Blueprint </a:t>
            </a:r>
          </a:p>
          <a:p>
            <a:pPr marL="628650" lvl="1" indent="-171450">
              <a:buClr>
                <a:schemeClr val="tx1"/>
              </a:buClr>
              <a:buFont typeface="Arial" panose="020B0604020202020204" pitchFamily="34" charset="0"/>
              <a:buChar char="•"/>
              <a:defRPr/>
            </a:pPr>
            <a:r>
              <a:rPr lang="en-US" sz="900" kern="0" dirty="0">
                <a:solidFill>
                  <a:schemeClr val="accent5"/>
                </a:solidFill>
              </a:rPr>
              <a:t>Technical Architecture</a:t>
            </a:r>
          </a:p>
          <a:p>
            <a:pPr marL="628650" lvl="1" indent="-171450">
              <a:buClr>
                <a:schemeClr val="tx1"/>
              </a:buClr>
              <a:buFont typeface="Arial" panose="020B0604020202020204" pitchFamily="34" charset="0"/>
              <a:buChar char="•"/>
              <a:defRPr/>
            </a:pPr>
            <a:r>
              <a:rPr lang="en-US" sz="900" kern="0" dirty="0">
                <a:solidFill>
                  <a:schemeClr val="accent5"/>
                </a:solidFill>
              </a:rPr>
              <a:t>Integration Approach</a:t>
            </a:r>
          </a:p>
          <a:p>
            <a:pPr marL="628650" lvl="1" indent="-171450">
              <a:buClr>
                <a:schemeClr val="tx1"/>
              </a:buClr>
              <a:buFont typeface="Arial" panose="020B0604020202020204" pitchFamily="34" charset="0"/>
              <a:buChar char="•"/>
              <a:defRPr/>
            </a:pPr>
            <a:r>
              <a:rPr lang="en-US" sz="900" kern="0" dirty="0">
                <a:solidFill>
                  <a:schemeClr val="accent5"/>
                </a:solidFill>
              </a:rPr>
              <a:t>Data Migration &amp; Test Approach</a:t>
            </a:r>
          </a:p>
        </p:txBody>
      </p:sp>
      <p:sp>
        <p:nvSpPr>
          <p:cNvPr id="10" name="Rectangle 9">
            <a:extLst>
              <a:ext uri="{FF2B5EF4-FFF2-40B4-BE49-F238E27FC236}">
                <a16:creationId xmlns:a16="http://schemas.microsoft.com/office/drawing/2014/main" id="{0377066C-8A0C-1D98-A72E-F59739FCE0CF}"/>
              </a:ext>
            </a:extLst>
          </p:cNvPr>
          <p:cNvSpPr/>
          <p:nvPr/>
        </p:nvSpPr>
        <p:spPr>
          <a:xfrm>
            <a:off x="2971800" y="6477000"/>
            <a:ext cx="5689276" cy="201000"/>
          </a:xfrm>
          <a:prstGeom prst="rect">
            <a:avLst/>
          </a:prstGeom>
          <a:solidFill>
            <a:schemeClr val="bg1">
              <a:lumMod val="95000"/>
            </a:schemeClr>
          </a:solidFill>
          <a:ln w="9525">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err="1">
              <a:solidFill>
                <a:schemeClr val="tx1"/>
              </a:solidFill>
            </a:endParaRPr>
          </a:p>
        </p:txBody>
      </p:sp>
    </p:spTree>
    <p:extLst>
      <p:ext uri="{BB962C8B-B14F-4D97-AF65-F5344CB8AC3E}">
        <p14:creationId xmlns:p14="http://schemas.microsoft.com/office/powerpoint/2010/main" val="3877689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tSTvQ1Gc20KccA8qP_hmFA"/>
</p:tagLst>
</file>

<file path=ppt/theme/theme1.xml><?xml version="1.0" encoding="utf-8"?>
<a:theme xmlns:a="http://schemas.openxmlformats.org/drawingml/2006/main" name="1_Capgemini_2024">
  <a:themeElements>
    <a:clrScheme name="Capgemini 2024">
      <a:dk1>
        <a:sysClr val="windowText" lastClr="000000"/>
      </a:dk1>
      <a:lt1>
        <a:srgbClr val="FFFFFF"/>
      </a:lt1>
      <a:dk2>
        <a:srgbClr val="000000"/>
      </a:dk2>
      <a:lt2>
        <a:srgbClr val="F6F6F6"/>
      </a:lt2>
      <a:accent1>
        <a:srgbClr val="0070AD"/>
      </a:accent1>
      <a:accent2>
        <a:srgbClr val="12ABDB"/>
      </a:accent2>
      <a:accent3>
        <a:srgbClr val="14596B"/>
      </a:accent3>
      <a:accent4>
        <a:srgbClr val="272936"/>
      </a:accent4>
      <a:accent5>
        <a:srgbClr val="0F878A"/>
      </a:accent5>
      <a:accent6>
        <a:srgbClr val="00BFBF"/>
      </a:accent6>
      <a:hlink>
        <a:srgbClr val="00929B"/>
      </a:hlink>
      <a:folHlink>
        <a:srgbClr val="00BFBF"/>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9525">
          <a:no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400" dirty="0" err="1">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6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90000" tIns="46800" rIns="90000" bIns="46800" rtlCol="0" anchor="ctr">
        <a:spAutoFit/>
      </a:bodyPr>
      <a:lstStyle>
        <a:defPPr algn="l">
          <a:spcBef>
            <a:spcPct val="0"/>
          </a:spcBef>
          <a:defRPr sz="1400" dirty="0" err="1" smtClean="0"/>
        </a:defPPr>
      </a:lstStyle>
    </a:txDef>
  </a:objectDefaults>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name="Présentation2" id="{B614630D-EAB2-4AEE-9B10-61779A605CFA}" vid="{9762EEFE-65E0-4043-A3C1-0D66179C30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C668E064A4A6443AC33612F5A9A8FA3" ma:contentTypeVersion="3" ma:contentTypeDescription="Create a new document." ma:contentTypeScope="" ma:versionID="479005daa57c0b3d18e740c1157d7c26">
  <xsd:schema xmlns:xsd="http://www.w3.org/2001/XMLSchema" xmlns:xs="http://www.w3.org/2001/XMLSchema" xmlns:p="http://schemas.microsoft.com/office/2006/metadata/properties" xmlns:ns2="05f492d2-bc7d-49e1-9306-3452d6d5672b" targetNamespace="http://schemas.microsoft.com/office/2006/metadata/properties" ma:root="true" ma:fieldsID="1743565ca406f15468a755910668c806" ns2:_="">
    <xsd:import namespace="05f492d2-bc7d-49e1-9306-3452d6d5672b"/>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5f492d2-bc7d-49e1-9306-3452d6d5672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9036F1-D54B-4952-A5B3-A0A24795F09A}">
  <ds:schemaRefs>
    <ds:schemaRef ds:uri="http://purl.org/dc/terms/"/>
    <ds:schemaRef ds:uri="http://schemas.microsoft.com/office/2006/documentManagement/types"/>
    <ds:schemaRef ds:uri="http://purl.org/dc/dcmitype/"/>
    <ds:schemaRef ds:uri="http://schemas.microsoft.com/office/infopath/2007/PartnerControls"/>
    <ds:schemaRef ds:uri="05f492d2-bc7d-49e1-9306-3452d6d5672b"/>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B67A8E1-88C4-487B-913C-477D7326A63D}">
  <ds:schemaRefs>
    <ds:schemaRef ds:uri="http://schemas.microsoft.com/sharepoint/v3/contenttype/forms"/>
  </ds:schemaRefs>
</ds:datastoreItem>
</file>

<file path=customXml/itemProps3.xml><?xml version="1.0" encoding="utf-8"?>
<ds:datastoreItem xmlns:ds="http://schemas.openxmlformats.org/officeDocument/2006/customXml" ds:itemID="{F4CB74BD-8010-4B44-900F-066F17749D19}">
  <ds:schemaRefs>
    <ds:schemaRef ds:uri="05f492d2-bc7d-49e1-9306-3452d6d5672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e760c494-6550-44b4-8258-77c175d778b7}" enabled="1" method="Privileged" siteId="{76a2ae5a-9f00-4f6b-95ed-5d33d77c4d61}" removed="0"/>
</clbl:labelList>
</file>

<file path=docProps/app.xml><?xml version="1.0" encoding="utf-8"?>
<Properties xmlns="http://schemas.openxmlformats.org/officeDocument/2006/extended-properties" xmlns:vt="http://schemas.openxmlformats.org/officeDocument/2006/docPropsVTypes">
  <Template/>
  <TotalTime>0</TotalTime>
  <Words>10843</Words>
  <Application>Microsoft Office PowerPoint</Application>
  <PresentationFormat>Widescreen</PresentationFormat>
  <Paragraphs>1327</Paragraphs>
  <Slides>43</Slides>
  <Notes>24</Notes>
  <HiddenSlides>8</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60" baseType="lpstr">
      <vt:lpstr>ＭＳ Ｐゴシック</vt:lpstr>
      <vt:lpstr>Adobe Fan Heiti Std B</vt:lpstr>
      <vt:lpstr>Aptos</vt:lpstr>
      <vt:lpstr>Aptos Narrow</vt:lpstr>
      <vt:lpstr>Arial</vt:lpstr>
      <vt:lpstr>Calibri</vt:lpstr>
      <vt:lpstr>Helvetica</vt:lpstr>
      <vt:lpstr>Segoe UI</vt:lpstr>
      <vt:lpstr>Times New Roman</vt:lpstr>
      <vt:lpstr>Ubuntu</vt:lpstr>
      <vt:lpstr>Ubuntu body</vt:lpstr>
      <vt:lpstr>Ubuntu Light</vt:lpstr>
      <vt:lpstr>Ubuntu Medium</vt:lpstr>
      <vt:lpstr>Verdana</vt:lpstr>
      <vt:lpstr>Wingdings</vt:lpstr>
      <vt:lpstr>1_Capgemini_2024</vt:lpstr>
      <vt:lpstr>think-cell Slide</vt:lpstr>
      <vt:lpstr>DZ Bank Implementation Partner for TPH Upgrade Project </vt:lpstr>
      <vt:lpstr>NOTICE TO THE RECIPIENT OF THIS PROPOSAL - LEGAL DISCLAIMER </vt:lpstr>
      <vt:lpstr>PowerPoint Presentation</vt:lpstr>
      <vt:lpstr>PowerPoint Presentation</vt:lpstr>
      <vt:lpstr>MANAGEMENT SUMMARY</vt:lpstr>
      <vt:lpstr>PowerPoint Presentation</vt:lpstr>
      <vt:lpstr>WE ARE A GLOBAL COMPANY FOCUSSING ON VALUE CREATION FOR OUR CLIENTS</vt:lpstr>
      <vt:lpstr>WE ARE DELIVERING EXCELLENCE FOR OUR CLIENTS THROUGH OUR EXPERIENCE AND EXPERTISE IN TEMENOS</vt:lpstr>
      <vt:lpstr>WE HAVE SUCCESSFULLY DELIVERED TPH IMPLEMENTATION FOR BANKS ACROSS GEOGRAPHIES</vt:lpstr>
      <vt:lpstr>WHY WE ARE THE BEST PARTNER TO SUPPORT YOU ON THIS CRITICAL AND STRATEGIC ENGAGEMENT </vt:lpstr>
      <vt:lpstr>PowerPoint Presentation</vt:lpstr>
      <vt:lpstr>WE UNDERSTAND THAT DZ BANK REQUIRES HANDHOLDING DURING THE TEMENOS UPGRADE PROJECT</vt:lpstr>
      <vt:lpstr>WE WILL ALIGN WITH IMPLEMENTATION APPROACH AND PROGRAM PLAN AGREED BETWEEN DZ BANK AND TEMENOS</vt:lpstr>
      <vt:lpstr>WE WILL SUPPORT IN KEY ACTIVITIES IN ALL THE PHASES TO ENSURE AN EFFICIENT AND SUCCESSFUL TPH UPGRADE PROGRAM</vt:lpstr>
      <vt:lpstr>OUR EXPERTS WILL ASSUME KEY ROLES AND PERFORM THE ACTIVITIES NEEDED TO SUPPORT DZ BANK ON ITS MISSION</vt:lpstr>
      <vt:lpstr>IT IS CRUCIAL TO JOINTLY AGREE ON A RACI MATRIX UPFRONT FOR SUCH A TRIPARTITE ENGAGEMENT</vt:lpstr>
      <vt:lpstr>TO MANAGE THE UNKNOWNS, WE HAVE MADE SOME ASSUMPTIONS FOR THIS OFFER</vt:lpstr>
      <vt:lpstr>PowerPoint Presentation</vt:lpstr>
      <vt:lpstr>WE PROPOSE AN ATTRACTIVE AND FLEXIBLE TIME AND MATERIAL COMMERCIAL OFFER</vt:lpstr>
      <vt:lpstr>PowerPoint Presentation</vt:lpstr>
      <vt:lpstr>TPH UPGRADE PROGRAM MANAGER</vt:lpstr>
      <vt:lpstr>TPH FUNCTIONAL SME</vt:lpstr>
      <vt:lpstr>TPH FUNCTIONAL SME</vt:lpstr>
      <vt:lpstr>TPH TECHNO-FUNCTIONAL SME</vt:lpstr>
      <vt:lpstr>TPH TECHNO-FUNCTIONAL SME</vt:lpstr>
      <vt:lpstr>TPH UPGRADE ANALYST</vt:lpstr>
      <vt:lpstr>PowerPoint Presentation</vt:lpstr>
      <vt:lpstr>PowerPoint Presentation</vt:lpstr>
      <vt:lpstr>Our Banking &amp; Capital markets Capabilities</vt:lpstr>
      <vt:lpstr>WE HAVE THE DOMAIN EXPERIENCE THAT DRIVES BUSINESS VALUE</vt:lpstr>
      <vt:lpstr>CASE STUDY 1: TPH Standalone Implementation for A Multinational Bank in America Region</vt:lpstr>
      <vt:lpstr>CASE STUDY 2: TPH Solution Implementation for Global Corporate Bank in APAC Region</vt:lpstr>
      <vt:lpstr>CASE STUDY 3: Assurance &amp; Implementation Services for Temenos SAAS Based Implementation</vt:lpstr>
      <vt:lpstr>CASE STUDY 4: Transact R22 on SAAS Implementation for A Digital Bank in US</vt:lpstr>
      <vt:lpstr>We will align with Temenos Standard SaaS implementation Approach</vt:lpstr>
      <vt:lpstr>BASED ON OUR EXPERIENCE WE RECOMMEND THIS HIGH LEVEL PROJECT PLAN AND TIMELINE </vt:lpstr>
      <vt:lpstr>PROGRAM MANAGER</vt:lpstr>
      <vt:lpstr>OUR UNDERSTANDING OF YOUR REQUIREMENT</vt:lpstr>
      <vt:lpstr>DETAILED SCOPE</vt:lpstr>
      <vt:lpstr>DETAILED SCOPE of TPH Upgrade Program</vt:lpstr>
      <vt:lpstr>TEST MANAGER</vt:lpstr>
      <vt:lpstr>PAYMENTS EXPERT</vt:lpstr>
      <vt:lpstr>PAYMENTS BUSINESS ANALYST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Dabir, Anil</dc:creator>
  <cp:lastModifiedBy>Dutta Chowdhury, Avik</cp:lastModifiedBy>
  <cp:revision>5</cp:revision>
  <dcterms:created xsi:type="dcterms:W3CDTF">2025-10-28T14:28:37Z</dcterms:created>
  <dcterms:modified xsi:type="dcterms:W3CDTF">2026-01-30T21:58:23Z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0x010100BC668E064A4A6443AC33612F5A9A8FA3</vt:lpwstr>
  </property>
</Properties>
</file>